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1"/>
  </p:notesMasterIdLst>
  <p:handoutMasterIdLst>
    <p:handoutMasterId r:id="rId42"/>
  </p:handoutMasterIdLst>
  <p:sldIdLst>
    <p:sldId id="256" r:id="rId5"/>
    <p:sldId id="258" r:id="rId6"/>
    <p:sldId id="277" r:id="rId7"/>
    <p:sldId id="342" r:id="rId8"/>
    <p:sldId id="343" r:id="rId9"/>
    <p:sldId id="311" r:id="rId10"/>
    <p:sldId id="313" r:id="rId11"/>
    <p:sldId id="312" r:id="rId12"/>
    <p:sldId id="314" r:id="rId13"/>
    <p:sldId id="298" r:id="rId14"/>
    <p:sldId id="299" r:id="rId15"/>
    <p:sldId id="319" r:id="rId16"/>
    <p:sldId id="320" r:id="rId17"/>
    <p:sldId id="316" r:id="rId18"/>
    <p:sldId id="317" r:id="rId19"/>
    <p:sldId id="321" r:id="rId20"/>
    <p:sldId id="322" r:id="rId21"/>
    <p:sldId id="305" r:id="rId22"/>
    <p:sldId id="324" r:id="rId23"/>
    <p:sldId id="326" r:id="rId24"/>
    <p:sldId id="330" r:id="rId25"/>
    <p:sldId id="331" r:id="rId26"/>
    <p:sldId id="332" r:id="rId27"/>
    <p:sldId id="333" r:id="rId28"/>
    <p:sldId id="334" r:id="rId29"/>
    <p:sldId id="339" r:id="rId30"/>
    <p:sldId id="340" r:id="rId31"/>
    <p:sldId id="338" r:id="rId32"/>
    <p:sldId id="336" r:id="rId33"/>
    <p:sldId id="337" r:id="rId34"/>
    <p:sldId id="341" r:id="rId35"/>
    <p:sldId id="287" r:id="rId36"/>
    <p:sldId id="282" r:id="rId37"/>
    <p:sldId id="286" r:id="rId38"/>
    <p:sldId id="308" r:id="rId39"/>
    <p:sldId id="269" r:id="rId40"/>
  </p:sldIdLst>
  <p:sldSz cx="10799763" cy="7199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riaki Anastasiou" initials="KA" lastIdx="1" clrIdx="0">
    <p:extLst>
      <p:ext uri="{19B8F6BF-5375-455C-9EA6-DF929625EA0E}">
        <p15:presenceInfo xmlns:p15="http://schemas.microsoft.com/office/powerpoint/2012/main" userId="S::kyriaki.anastasiou@inhwe.org::75e5871f-fa02-44ad-a3e0-6042bf270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EBF6"/>
    <a:srgbClr val="02FFD2"/>
    <a:srgbClr val="AB0084"/>
    <a:srgbClr val="D0009E"/>
    <a:srgbClr val="23D4DD"/>
    <a:srgbClr val="E5FBFB"/>
    <a:srgbClr val="1A75DB"/>
    <a:srgbClr val="0063DC"/>
    <a:srgbClr val="FB0087"/>
    <a:srgbClr val="00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4" autoAdjust="0"/>
    <p:restoredTop sz="93173" autoAdjust="0"/>
  </p:normalViewPr>
  <p:slideViewPr>
    <p:cSldViewPr snapToGrid="0">
      <p:cViewPr varScale="1">
        <p:scale>
          <a:sx n="77" d="100"/>
          <a:sy n="77" d="100"/>
        </p:scale>
        <p:origin x="1296" y="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56" d="100"/>
          <a:sy n="56" d="100"/>
        </p:scale>
        <p:origin x="25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Medical Imaging</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Drug Discovery and Development</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9A36813-7193-4C7F-8D73-765D12256BC7}">
      <dgm:prSet phldrT="[Text]"/>
      <dgm:spPr>
        <a:solidFill>
          <a:srgbClr val="02FFD2"/>
        </a:solidFill>
      </dgm:spPr>
      <dgm:t>
        <a:bodyPr/>
        <a:lstStyle/>
        <a:p>
          <a:r>
            <a:rPr lang="en-US" b="1" dirty="0"/>
            <a:t>Clinical Decision Support</a:t>
          </a:r>
        </a:p>
      </dgm:t>
    </dgm:pt>
    <dgm:pt modelId="{FE43A716-BC85-4A6D-A8E6-FDAD7825AF6A}" type="parTrans" cxnId="{5516757F-A5FB-4ACE-8DC0-8266CFB36293}">
      <dgm:prSet/>
      <dgm:spPr/>
      <dgm:t>
        <a:bodyPr/>
        <a:lstStyle/>
        <a:p>
          <a:endParaRPr lang="en-US"/>
        </a:p>
      </dgm:t>
    </dgm:pt>
    <dgm:pt modelId="{AF9C51E5-2460-48DC-9043-8E65780D4E82}" type="sibTrans" cxnId="{5516757F-A5FB-4ACE-8DC0-8266CFB36293}">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AI algorithms </a:t>
          </a:r>
          <a:r>
            <a:rPr lang="en-US" dirty="0" err="1"/>
            <a:t>analyse</a:t>
          </a:r>
          <a:r>
            <a:rPr lang="en-US" dirty="0"/>
            <a:t> medical images (X-rays, MRIs, CT scans) to detect abnormalities and assist radiologists in diagnosis.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AI accelerates drug discovery processes by predicting molecular interactions, identifying potential drug candidates, and </a:t>
          </a:r>
          <a:r>
            <a:rPr lang="en-US" dirty="0" err="1"/>
            <a:t>optimising</a:t>
          </a:r>
          <a:r>
            <a:rPr lang="en-US" dirty="0"/>
            <a:t> clinical trials.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AI-powered systems aid healthcare providers in making informed decisions by </a:t>
          </a:r>
          <a:r>
            <a:rPr lang="en-US" dirty="0" err="1"/>
            <a:t>analysing</a:t>
          </a:r>
          <a:r>
            <a:rPr lang="en-US" dirty="0"/>
            <a:t> patient data, medical literature, and treatment guidelines.</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custLinFactNeighborX="-12536" custLinFactNeighborY="-9387">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a:t>Integration with AI and Machine Learning</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Edge Computing</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dirty="0"/>
            <a:t>Edge computing technologies will process IoT data closer to the point of generation, reducing latency, improving data security, and enabling real-time insights for healthcare applications.</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Blockchain for Data Security</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a:t>Blockchain technology will enhance the security and integrity of IoT-generated health data by providing tamper-proof, </a:t>
          </a:r>
          <a:r>
            <a:rPr lang="en-US" dirty="0" err="1"/>
            <a:t>decentralised</a:t>
          </a:r>
          <a:r>
            <a:rPr lang="en-US" dirty="0"/>
            <a:t> data storage and access control mechanisms.</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a:t>Wearable Health Tech</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IoT data analytics combined with AI and machine learning algorithms will enable predictive analytics, </a:t>
          </a:r>
          <a:r>
            <a:rPr lang="en-US" dirty="0" err="1"/>
            <a:t>personalised</a:t>
          </a:r>
          <a:r>
            <a:rPr lang="en-US" dirty="0"/>
            <a:t> medicine, and proactive health management.</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Advances in wearable IoT devices will enable continuous health monitoring, early disease detection, and </a:t>
          </a:r>
          <a:r>
            <a:rPr lang="en-US" dirty="0" err="1"/>
            <a:t>personalised</a:t>
          </a:r>
          <a:r>
            <a:rPr lang="en-US" dirty="0"/>
            <a:t> wellness interventions, transforming preventive healthcare.</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8766D0BE-40EB-40C8-8312-7A280854D609}">
      <dgm:prSet phldrT="[Text]"/>
      <dgm:spPr>
        <a:solidFill>
          <a:srgbClr val="02FFD2"/>
        </a:solidFill>
        <a:ln>
          <a:solidFill>
            <a:srgbClr val="02FFD2"/>
          </a:solidFill>
        </a:ln>
      </dgm:spPr>
      <dgm:t>
        <a:bodyPr/>
        <a:lstStyle/>
        <a:p>
          <a:r>
            <a:rPr lang="en-US" b="1" dirty="0"/>
            <a:t>IoMT Ecosystem Expansion</a:t>
          </a:r>
        </a:p>
      </dgm:t>
    </dgm:pt>
    <dgm:pt modelId="{02FCDFB4-9D9F-40E5-8634-24E23D46CE89}" type="parTrans" cxnId="{EFC60B56-6DFF-49FD-9D65-C45AF8966E9C}">
      <dgm:prSet/>
      <dgm:spPr/>
      <dgm:t>
        <a:bodyPr/>
        <a:lstStyle/>
        <a:p>
          <a:endParaRPr lang="en-US"/>
        </a:p>
      </dgm:t>
    </dgm:pt>
    <dgm:pt modelId="{D52F0CEF-D04B-42A8-ACDC-C9482769E907}" type="sibTrans" cxnId="{EFC60B56-6DFF-49FD-9D65-C45AF8966E9C}">
      <dgm:prSet/>
      <dgm:spPr/>
      <dgm:t>
        <a:bodyPr/>
        <a:lstStyle/>
        <a:p>
          <a:endParaRPr lang="en-US"/>
        </a:p>
      </dgm:t>
    </dgm:pt>
    <dgm:pt modelId="{745EB665-F937-4B43-A2D2-CD2413A0E863}">
      <dgm:prSet phldrT="[Text]"/>
      <dgm:spPr/>
      <dgm:t>
        <a:bodyPr/>
        <a:lstStyle/>
        <a:p>
          <a:pPr algn="just"/>
          <a:r>
            <a:rPr lang="en-US" dirty="0"/>
            <a:t>The Internet of Medical Things (IoMT) ecosystem will continue to expand with the proliferation of connected medical devices, interoperable platforms, and data-driven healthcare services, driving innovation and improving patient outcomes.</a:t>
          </a:r>
        </a:p>
      </dgm:t>
    </dgm:pt>
    <dgm:pt modelId="{C5DEDEFB-553B-4E6F-AF3B-98E12BFFA1A4}" type="parTrans" cxnId="{E9D25C50-90E6-4232-8362-3913C794543B}">
      <dgm:prSet/>
      <dgm:spPr/>
      <dgm:t>
        <a:bodyPr/>
        <a:lstStyle/>
        <a:p>
          <a:endParaRPr lang="en-US"/>
        </a:p>
      </dgm:t>
    </dgm:pt>
    <dgm:pt modelId="{516D48B1-2694-4D16-9A5C-106BB635F9BF}" type="sibTrans" cxnId="{E9D25C50-90E6-4232-8362-3913C794543B}">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5">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5">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5"/>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5">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5">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5"/>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5">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5">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5"/>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5">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5">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5"/>
      <dgm:spPr/>
    </dgm:pt>
    <dgm:pt modelId="{0A2EF1EF-7D8C-4E04-A24E-EEA27BF628B4}" type="pres">
      <dgm:prSet presAssocID="{93E353D4-C155-46E6-B658-69BDE89C67E5}" presName="sibTrans" presStyleCnt="0"/>
      <dgm:spPr/>
    </dgm:pt>
    <dgm:pt modelId="{CA786AB9-4F88-4841-BB38-58B9912C729A}" type="pres">
      <dgm:prSet presAssocID="{8766D0BE-40EB-40C8-8312-7A280854D609}" presName="composite" presStyleCnt="0"/>
      <dgm:spPr/>
    </dgm:pt>
    <dgm:pt modelId="{B2566403-89D6-4B2F-91BB-1F97138FCECF}" type="pres">
      <dgm:prSet presAssocID="{8766D0BE-40EB-40C8-8312-7A280854D609}" presName="FirstChild" presStyleLbl="revTx" presStyleIdx="4" presStyleCnt="5">
        <dgm:presLayoutVars>
          <dgm:chMax val="0"/>
          <dgm:chPref val="0"/>
          <dgm:bulletEnabled val="1"/>
        </dgm:presLayoutVars>
      </dgm:prSet>
      <dgm:spPr/>
    </dgm:pt>
    <dgm:pt modelId="{396F6C99-B3D6-4314-89F2-0C8A859D752D}" type="pres">
      <dgm:prSet presAssocID="{8766D0BE-40EB-40C8-8312-7A280854D609}" presName="Parent" presStyleLbl="alignNode1" presStyleIdx="4" presStyleCnt="5">
        <dgm:presLayoutVars>
          <dgm:chMax val="3"/>
          <dgm:chPref val="3"/>
          <dgm:bulletEnabled val="1"/>
        </dgm:presLayoutVars>
      </dgm:prSet>
      <dgm:spPr/>
    </dgm:pt>
    <dgm:pt modelId="{3A725C68-5119-494E-AE91-CDADFC65CAC9}" type="pres">
      <dgm:prSet presAssocID="{8766D0BE-40EB-40C8-8312-7A280854D609}" presName="Accent" presStyleLbl="parChTrans1D1" presStyleIdx="4" presStyleCnt="5"/>
      <dgm:spPr/>
    </dgm:pt>
  </dgm:ptLst>
  <dgm:cxnLst>
    <dgm:cxn modelId="{A9C75305-50A6-4865-838B-693D88810B21}" type="presOf" srcId="{745EB665-F937-4B43-A2D2-CD2413A0E863}" destId="{B2566403-89D6-4B2F-91BB-1F97138FCECF}" srcOrd="0" destOrd="0" presId="urn:microsoft.com/office/officeart/2011/layout/TabLi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E9D25C50-90E6-4232-8362-3913C794543B}" srcId="{8766D0BE-40EB-40C8-8312-7A280854D609}" destId="{745EB665-F937-4B43-A2D2-CD2413A0E863}" srcOrd="0" destOrd="0" parTransId="{C5DEDEFB-553B-4E6F-AF3B-98E12BFFA1A4}" sibTransId="{516D48B1-2694-4D16-9A5C-106BB635F9BF}"/>
    <dgm:cxn modelId="{EFC60B56-6DFF-49FD-9D65-C45AF8966E9C}" srcId="{02A29264-D4B6-420F-B2C3-24891FB6D250}" destId="{8766D0BE-40EB-40C8-8312-7A280854D609}" srcOrd="4" destOrd="0" parTransId="{02FCDFB4-9D9F-40E5-8634-24E23D46CE89}" sibTransId="{D52F0CEF-D04B-42A8-ACDC-C9482769E907}"/>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889616C8-FD56-49E4-A8C0-3DA368406441}" type="presOf" srcId="{8766D0BE-40EB-40C8-8312-7A280854D609}" destId="{396F6C99-B3D6-4314-89F2-0C8A859D752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 modelId="{AC42FD21-2862-4E90-9F67-234408C98FC2}" type="presParOf" srcId="{3E3A1C86-9F6F-4B8E-9752-6E7F770FA0A8}" destId="{0A2EF1EF-7D8C-4E04-A24E-EEA27BF628B4}" srcOrd="7" destOrd="0" presId="urn:microsoft.com/office/officeart/2011/layout/TabList"/>
    <dgm:cxn modelId="{E7D5D976-B960-4203-956B-BF6B36521E70}" type="presParOf" srcId="{3E3A1C86-9F6F-4B8E-9752-6E7F770FA0A8}" destId="{CA786AB9-4F88-4841-BB38-58B9912C729A}" srcOrd="8" destOrd="0" presId="urn:microsoft.com/office/officeart/2011/layout/TabList"/>
    <dgm:cxn modelId="{8C444BD5-546C-48DB-9B44-6495339FCF70}" type="presParOf" srcId="{CA786AB9-4F88-4841-BB38-58B9912C729A}" destId="{B2566403-89D6-4B2F-91BB-1F97138FCECF}" srcOrd="0" destOrd="0" presId="urn:microsoft.com/office/officeart/2011/layout/TabList"/>
    <dgm:cxn modelId="{9917FE07-BA6F-4078-BAE1-F9116DE7FC1B}" type="presParOf" srcId="{CA786AB9-4F88-4841-BB38-58B9912C729A}" destId="{396F6C99-B3D6-4314-89F2-0C8A859D752D}" srcOrd="1" destOrd="0" presId="urn:microsoft.com/office/officeart/2011/layout/TabList"/>
    <dgm:cxn modelId="{A044F715-FFA7-4797-B175-66254EF65038}" type="presParOf" srcId="{CA786AB9-4F88-4841-BB38-58B9912C729A}" destId="{3A725C68-5119-494E-AE91-CDADFC65CAC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Patient-Specific Implants</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Prosthetics and Orthotics</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3D printing enables the fabrication of custom implants tailored to individual patient anatomy, improving surgical outcomes and patient comfort.</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3D-printed prosthetic limbs and orthotic devices provide affordable, </a:t>
          </a:r>
          <a:r>
            <a:rPr lang="en-US" dirty="0" err="1"/>
            <a:t>customisable</a:t>
          </a:r>
          <a:r>
            <a:rPr lang="en-US" dirty="0"/>
            <a:t> solutions for patients with limb differences or musculoskeletal disorders.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3D-printed surgical tools and guides aid in precise surgical planning, navigation, and execution, reducing operative time and improving surgical accuracy.</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dgm:spPr>
        <a:solidFill>
          <a:srgbClr val="02FFD2"/>
        </a:solidFill>
      </dgm:spPr>
      <dgm:t>
        <a:bodyPr/>
        <a:lstStyle/>
        <a:p>
          <a:r>
            <a:rPr lang="en-US" b="1" dirty="0"/>
            <a:t>Surgical Instrumentation</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1BF10EC3-322A-4831-883B-F90DF29DAA81}">
      <dgm:prSet phldrT="[Text]"/>
      <dgm:spPr>
        <a:solidFill>
          <a:srgbClr val="0CEBF6"/>
        </a:solidFill>
        <a:ln>
          <a:solidFill>
            <a:srgbClr val="0CEBF6"/>
          </a:solidFill>
        </a:ln>
      </dgm:spPr>
      <dgm:t>
        <a:bodyPr/>
        <a:lstStyle/>
        <a:p>
          <a:r>
            <a:rPr lang="en-US" b="1" dirty="0"/>
            <a:t>Anatomical Models</a:t>
          </a:r>
        </a:p>
      </dgm:t>
    </dgm:pt>
    <dgm:pt modelId="{68CA4CFF-2417-4DDE-A904-60E91B0D0EDD}" type="parTrans" cxnId="{155D7F3B-C0E3-4064-92CE-90C3337064FA}">
      <dgm:prSet/>
      <dgm:spPr/>
      <dgm:t>
        <a:bodyPr/>
        <a:lstStyle/>
        <a:p>
          <a:endParaRPr lang="en-US"/>
        </a:p>
      </dgm:t>
    </dgm:pt>
    <dgm:pt modelId="{E2CF3ACA-7266-42DD-8E08-783C9C6B82C7}" type="sibTrans" cxnId="{155D7F3B-C0E3-4064-92CE-90C3337064FA}">
      <dgm:prSet/>
      <dgm:spPr/>
      <dgm:t>
        <a:bodyPr/>
        <a:lstStyle/>
        <a:p>
          <a:endParaRPr lang="en-US"/>
        </a:p>
      </dgm:t>
    </dgm:pt>
    <dgm:pt modelId="{D7B4BB7F-6F7B-440B-8EB6-0F647A98B59B}">
      <dgm:prSet phldrT="[Text]"/>
      <dgm:spPr>
        <a:noFill/>
        <a:ln>
          <a:solidFill>
            <a:srgbClr val="02FFD2"/>
          </a:solidFill>
        </a:ln>
      </dgm:spPr>
      <dgm:t>
        <a:bodyPr/>
        <a:lstStyle/>
        <a:p>
          <a:pPr algn="just"/>
          <a:r>
            <a:rPr lang="en-US" dirty="0"/>
            <a:t>3D-printed anatomical models facilitate preoperative planning, patient education, and surgical training by providing realistic representations of patient anatomy.</a:t>
          </a:r>
        </a:p>
      </dgm:t>
    </dgm:pt>
    <dgm:pt modelId="{58987E51-9B6E-4E70-8DD2-293749B1F61B}" type="parTrans" cxnId="{01D15D08-98BE-4920-B156-41E81E3BE7F0}">
      <dgm:prSet/>
      <dgm:spPr/>
      <dgm:t>
        <a:bodyPr/>
        <a:lstStyle/>
        <a:p>
          <a:endParaRPr lang="en-US"/>
        </a:p>
      </dgm:t>
    </dgm:pt>
    <dgm:pt modelId="{1E965DB1-964D-49EA-AF92-B4D0DB2D5106}" type="sibTrans" cxnId="{01D15D08-98BE-4920-B156-41E81E3BE7F0}">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4"/>
      <dgm:spPr/>
    </dgm:pt>
    <dgm:pt modelId="{499656BC-7E2C-42FE-90F0-B193F9DFF5FA}" type="pres">
      <dgm:prSet presAssocID="{920E5502-2E8D-49CF-96B7-F5E4D3FFA92B}" presName="parentText" presStyleLbl="node1" presStyleIdx="0" presStyleCnt="4" custLinFactNeighborY="7040">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4">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4"/>
      <dgm:spPr/>
    </dgm:pt>
    <dgm:pt modelId="{105FCD6D-16FF-4E11-9570-C37A50A65711}" type="pres">
      <dgm:prSet presAssocID="{25EDF044-501E-4E8D-9BB2-DEF9619CA8DE}" presName="parentText" presStyleLbl="node1" presStyleIdx="1" presStyleCnt="4"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4">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4"/>
      <dgm:spPr/>
    </dgm:pt>
    <dgm:pt modelId="{581F88EB-329E-409A-9AF6-A10CFDFE54F3}" type="pres">
      <dgm:prSet presAssocID="{F9A36813-7193-4C7F-8D73-765D12256BC7}" presName="parentText" presStyleLbl="node1" presStyleIdx="2" presStyleCnt="4">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4">
        <dgm:presLayoutVars>
          <dgm:bulletEnabled val="1"/>
        </dgm:presLayoutVars>
      </dgm:prSet>
      <dgm:spPr/>
    </dgm:pt>
    <dgm:pt modelId="{834EDF26-AE57-4D3C-BC53-8D4E48D14942}" type="pres">
      <dgm:prSet presAssocID="{AF9C51E5-2460-48DC-9043-8E65780D4E82}" presName="spaceBetweenRectangles" presStyleCnt="0"/>
      <dgm:spPr/>
    </dgm:pt>
    <dgm:pt modelId="{CB68B9BC-E853-4324-BEC9-E41D4C806FD7}" type="pres">
      <dgm:prSet presAssocID="{1BF10EC3-322A-4831-883B-F90DF29DAA81}" presName="parentLin" presStyleCnt="0"/>
      <dgm:spPr/>
    </dgm:pt>
    <dgm:pt modelId="{C3A37560-5413-4567-91BD-DDD1B9DF4A82}" type="pres">
      <dgm:prSet presAssocID="{1BF10EC3-322A-4831-883B-F90DF29DAA81}" presName="parentLeftMargin" presStyleLbl="node1" presStyleIdx="2" presStyleCnt="4"/>
      <dgm:spPr/>
    </dgm:pt>
    <dgm:pt modelId="{9629DA10-A03C-4105-A595-4D55AB37A873}" type="pres">
      <dgm:prSet presAssocID="{1BF10EC3-322A-4831-883B-F90DF29DAA81}" presName="parentText" presStyleLbl="node1" presStyleIdx="3" presStyleCnt="4">
        <dgm:presLayoutVars>
          <dgm:chMax val="0"/>
          <dgm:bulletEnabled val="1"/>
        </dgm:presLayoutVars>
      </dgm:prSet>
      <dgm:spPr/>
    </dgm:pt>
    <dgm:pt modelId="{39AB4837-DB5B-4945-B9F3-3C779C52F906}" type="pres">
      <dgm:prSet presAssocID="{1BF10EC3-322A-4831-883B-F90DF29DAA81}" presName="negativeSpace" presStyleCnt="0"/>
      <dgm:spPr/>
    </dgm:pt>
    <dgm:pt modelId="{4C8179EA-925A-4F26-A1D0-D4A6035EDBB5}" type="pres">
      <dgm:prSet presAssocID="{1BF10EC3-322A-4831-883B-F90DF29DAA81}" presName="childText" presStyleLbl="conFgAcc1" presStyleIdx="3" presStyleCnt="4">
        <dgm:presLayoutVars>
          <dgm:bulletEnabled val="1"/>
        </dgm:presLayoutVars>
      </dgm:prSet>
      <dgm:spPr/>
    </dgm:pt>
  </dgm:ptLst>
  <dgm:cxnLst>
    <dgm:cxn modelId="{01D15D08-98BE-4920-B156-41E81E3BE7F0}" srcId="{1BF10EC3-322A-4831-883B-F90DF29DAA81}" destId="{D7B4BB7F-6F7B-440B-8EB6-0F647A98B59B}" srcOrd="0" destOrd="0" parTransId="{58987E51-9B6E-4E70-8DD2-293749B1F61B}" sibTransId="{1E965DB1-964D-49EA-AF92-B4D0DB2D5106}"/>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155D7F3B-C0E3-4064-92CE-90C3337064FA}" srcId="{1E3B422C-5ED6-46B1-A0DF-FAD7C212F347}" destId="{1BF10EC3-322A-4831-883B-F90DF29DAA81}" srcOrd="3" destOrd="0" parTransId="{68CA4CFF-2417-4DDE-A904-60E91B0D0EDD}" sibTransId="{E2CF3ACA-7266-42DD-8E08-783C9C6B82C7}"/>
    <dgm:cxn modelId="{77CBCA64-75E3-406C-A8B0-753B45129211}" type="presOf" srcId="{57A473A5-B3E3-4FC6-895C-C645CBB0AFD4}" destId="{F67D7666-9130-4FA3-BE8E-8DDD0D147B7A}" srcOrd="0" destOrd="0" presId="urn:microsoft.com/office/officeart/2005/8/layout/list1"/>
    <dgm:cxn modelId="{1819B44A-AF3D-4FC6-8150-87608BA8CAEC}" type="presOf" srcId="{D7B4BB7F-6F7B-440B-8EB6-0F647A98B59B}" destId="{4C8179EA-925A-4F26-A1D0-D4A6035EDBB5}"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F9F81157-C63D-4077-B81E-91CDFC4E41F7}" type="presOf" srcId="{1BF10EC3-322A-4831-883B-F90DF29DAA81}" destId="{9629DA10-A03C-4105-A595-4D55AB37A873}" srcOrd="1"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268102D2-C6CD-4808-9216-ECAC22A9367B}" type="presOf" srcId="{1BF10EC3-322A-4831-883B-F90DF29DAA81}" destId="{C3A37560-5413-4567-91BD-DDD1B9DF4A82}"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 modelId="{DF4B3F98-8073-4CFD-B710-CA31987CBDEA}" type="presParOf" srcId="{62468856-0045-4002-BF66-B2719723442E}" destId="{834EDF26-AE57-4D3C-BC53-8D4E48D14942}" srcOrd="11" destOrd="0" presId="urn:microsoft.com/office/officeart/2005/8/layout/list1"/>
    <dgm:cxn modelId="{E95510C1-AACD-4737-A410-0FD8D05E89C9}" type="presParOf" srcId="{62468856-0045-4002-BF66-B2719723442E}" destId="{CB68B9BC-E853-4324-BEC9-E41D4C806FD7}" srcOrd="12" destOrd="0" presId="urn:microsoft.com/office/officeart/2005/8/layout/list1"/>
    <dgm:cxn modelId="{B2E745AF-4847-4D60-8CDD-28491F28FD33}" type="presParOf" srcId="{CB68B9BC-E853-4324-BEC9-E41D4C806FD7}" destId="{C3A37560-5413-4567-91BD-DDD1B9DF4A82}" srcOrd="0" destOrd="0" presId="urn:microsoft.com/office/officeart/2005/8/layout/list1"/>
    <dgm:cxn modelId="{C961FBD5-54D7-4F35-ACED-4DC84143CB03}" type="presParOf" srcId="{CB68B9BC-E853-4324-BEC9-E41D4C806FD7}" destId="{9629DA10-A03C-4105-A595-4D55AB37A873}" srcOrd="1" destOrd="0" presId="urn:microsoft.com/office/officeart/2005/8/layout/list1"/>
    <dgm:cxn modelId="{5C85FEBB-83A4-4D1E-A088-A33031881993}" type="presParOf" srcId="{62468856-0045-4002-BF66-B2719723442E}" destId="{39AB4837-DB5B-4945-B9F3-3C779C52F906}" srcOrd="13" destOrd="0" presId="urn:microsoft.com/office/officeart/2005/8/layout/list1"/>
    <dgm:cxn modelId="{AF9FC634-A73B-4792-ABB9-B6C19AF46A21}" type="presParOf" srcId="{62468856-0045-4002-BF66-B2719723442E}" destId="{4C8179EA-925A-4F26-A1D0-D4A6035EDBB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err="1"/>
            <a:t>Biofabrication</a:t>
          </a:r>
          <a:r>
            <a:rPr lang="en-US" b="1" dirty="0"/>
            <a:t> &amp; Tissue Engineering</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Point-of-Care Manufacturing</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dirty="0"/>
            <a:t>Portable 3D printing systems will allow for on-demand fabrication of medical devices, implants, and pharmaceuticals at the point of care, reducing lead times and improving patient access to </a:t>
          </a:r>
          <a:r>
            <a:rPr lang="en-US" dirty="0" err="1"/>
            <a:t>personalised</a:t>
          </a:r>
          <a:r>
            <a:rPr lang="en-US" dirty="0"/>
            <a:t> healthcare solutions.</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Augmented Reality-Assisted Surgery</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a:t>Augmented reality (AR) overlays real-time 3D </a:t>
          </a:r>
          <a:r>
            <a:rPr lang="en-US" dirty="0" err="1"/>
            <a:t>visualisations</a:t>
          </a:r>
          <a:r>
            <a:rPr lang="en-US" dirty="0"/>
            <a:t> onto the surgical field, providing surgeons with enhanced spatial awareness, guidance, and decision support during procedures, resulting in improved surgical precision and outcomes.</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err="1"/>
            <a:t>Personalised</a:t>
          </a:r>
          <a:r>
            <a:rPr lang="en-US" b="1" dirty="0"/>
            <a:t> Medicine</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Advances in 3D bioprinting technologies will enable the fabrication of complex tissues and organs for transplantation, regenerative medicine, and drug testing applications.</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Integration of 3D imaging, printing, and simulation technologies will enable </a:t>
          </a:r>
          <a:r>
            <a:rPr lang="en-US" dirty="0" err="1"/>
            <a:t>personalised</a:t>
          </a:r>
          <a:r>
            <a:rPr lang="en-US" dirty="0"/>
            <a:t> treatment strategies tailored to individual patient anatomy, physiology, and pathology, </a:t>
          </a:r>
          <a:r>
            <a:rPr lang="en-US" dirty="0" err="1"/>
            <a:t>optimising</a:t>
          </a:r>
          <a:r>
            <a:rPr lang="en-US" dirty="0"/>
            <a:t> therapeutic outcomes and </a:t>
          </a:r>
          <a:r>
            <a:rPr lang="en-US" dirty="0" err="1"/>
            <a:t>minimising</a:t>
          </a:r>
          <a:r>
            <a:rPr lang="en-US" dirty="0"/>
            <a:t> treatment-related complications.</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4">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4">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4"/>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4">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4">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4"/>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4">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4">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4"/>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4">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4">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4"/>
      <dgm:spPr/>
    </dgm:pt>
  </dgm:ptLst>
  <dgm:cxnL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Surgical Robotics</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Rehabilitation Robotics: </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Robotic-assisted surgical systems enable surgeons to perform minimally invasive procedures with enhanced precision, dexterity, and </a:t>
          </a:r>
          <a:r>
            <a:rPr lang="en-US" dirty="0" err="1"/>
            <a:t>visualisation</a:t>
          </a:r>
          <a:r>
            <a:rPr lang="en-US" dirty="0"/>
            <a:t>, resulting in reduced trauma, faster recovery times, and improved surgical outcomes.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Robotic devices assist patients in physical therapy and rehabilitation programs, facilitating repetitive exercises, gait training, and motor function recovery following injuries or surgeries.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Telepresence robots allow healthcare providers to remotely consult with patients, conduct medical rounds, and participate in multidisciplinary care teams, extending access to </a:t>
          </a:r>
          <a:r>
            <a:rPr lang="en-US" dirty="0" err="1"/>
            <a:t>specialised</a:t>
          </a:r>
          <a:r>
            <a:rPr lang="en-US" dirty="0"/>
            <a:t> expertise and improving continuity of care.</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dgm:spPr>
        <a:solidFill>
          <a:srgbClr val="02FFD2"/>
        </a:solidFill>
      </dgm:spPr>
      <dgm:t>
        <a:bodyPr/>
        <a:lstStyle/>
        <a:p>
          <a:r>
            <a:rPr lang="en-US" b="1" dirty="0"/>
            <a:t>Telepresence Robotics</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custLinFactNeighborY="7040">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pPr algn="just"/>
          <a:r>
            <a:rPr lang="en-US" b="1" dirty="0"/>
            <a:t>Logistics and Automation</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pPr algn="just"/>
          <a:r>
            <a:rPr lang="en-US" b="1" dirty="0"/>
            <a:t>Assistive Robotics</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Autonomous robots are used for tasks such as medication delivery, specimen transportation, and inventory management in healthcare facilities, improving efficiency, reducing errors, and freeing up staff time for patient care.</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Robotic exoskeletons, prosthetics, and mobility aids enhance mobility and independence for individuals with disabilities or age-related impairments, improving quality of life and social integration.</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F932359B-6E6F-4ED7-8B1D-896B18D9202F}" type="presOf" srcId="{FAA46839-AAD9-4DFA-90A6-5BF5F914F06E}" destId="{AA111DBC-F94D-4818-80C2-43070D4AAFDC}"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Enhanced Precision &amp; Accuracy</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r>
            <a:rPr lang="en-US" dirty="0"/>
            <a:t>Robotics enable precise and accurate execution of medical procedures, leading to improved clinical outcomes and patient safety.</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Minimally Invasive Interventions</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r>
            <a:rPr lang="en-US" dirty="0"/>
            <a:t>Robotic-assisted procedures </a:t>
          </a:r>
          <a:r>
            <a:rPr lang="en-US" dirty="0" err="1"/>
            <a:t>minimise</a:t>
          </a:r>
          <a:r>
            <a:rPr lang="en-US" dirty="0"/>
            <a:t> tissue damage and trauma, resulting in reduced pain, shorter hospital stays, and faster recovery times for patients.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Improved Efficiency &amp; Productivity</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r>
            <a:rPr lang="en-US" dirty="0"/>
            <a:t>Robotics automate repetitive tasks, streamline healthcare workflows, and </a:t>
          </a:r>
          <a:r>
            <a:rPr lang="en-US" dirty="0" err="1"/>
            <a:t>optimise</a:t>
          </a:r>
          <a:r>
            <a:rPr lang="en-US" dirty="0"/>
            <a:t> resource </a:t>
          </a:r>
          <a:r>
            <a:rPr lang="en-US" dirty="0" err="1"/>
            <a:t>utilisation</a:t>
          </a:r>
          <a:r>
            <a:rPr lang="en-US" dirty="0"/>
            <a:t>, leading to cost savings and improved operational efficiency.</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Extended Reach &amp; Access</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r>
            <a:rPr lang="en-US" dirty="0"/>
            <a:t>Telepresence robots extend the reach of healthcare providers, enabling remote consultations, telemedicine services, and medical education in underserved or remote areas.</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err="1"/>
            <a:t>Personalised</a:t>
          </a:r>
          <a:r>
            <a:rPr lang="en-US" b="1" dirty="0"/>
            <a:t> Care</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r>
            <a:rPr lang="en-US" dirty="0"/>
            <a:t>Robotics facilitate </a:t>
          </a:r>
          <a:r>
            <a:rPr lang="en-US" dirty="0" err="1"/>
            <a:t>personalised</a:t>
          </a:r>
          <a:r>
            <a:rPr lang="en-US" dirty="0"/>
            <a:t> treatment plans tailored to individual patient needs and characteristics, </a:t>
          </a:r>
          <a:r>
            <a:rPr lang="en-US" dirty="0" err="1"/>
            <a:t>optimising</a:t>
          </a:r>
          <a:r>
            <a:rPr lang="en-US" dirty="0"/>
            <a:t> therapeutic outcomes and patient satisfaction.</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Cost and Accessibility</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The high cost of robotics systems and associated maintenance expenses may limit their adoption, particularly in resource-constrained healthcare settings.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Training &amp; Skill Acquisition</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Healthcare professionals require </a:t>
          </a:r>
          <a:r>
            <a:rPr lang="en-US" dirty="0" err="1"/>
            <a:t>specialised</a:t>
          </a:r>
          <a:r>
            <a:rPr lang="en-US" dirty="0"/>
            <a:t> training and certification to operate and integrate robotics into clinical practice effectively, posing challenges in workforce development and education.</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Regulatory &amp; Ethical Considerations</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dirty="0"/>
            <a:t>Regulatory frameworks governing robotics in healthcare must ensure patient safety, data privacy, and ethical use while fostering innovation and technology adoption.</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Interoperability &amp; Integration</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dirty="0"/>
            <a:t>Seamless integration of robotics with existing healthcare systems and workflows is essential to </a:t>
          </a:r>
          <a:r>
            <a:rPr lang="en-US" dirty="0" err="1"/>
            <a:t>realise</a:t>
          </a:r>
          <a:r>
            <a:rPr lang="en-US" dirty="0"/>
            <a:t> their full potential and </a:t>
          </a:r>
          <a:r>
            <a:rPr lang="en-US" dirty="0" err="1"/>
            <a:t>maximise</a:t>
          </a:r>
          <a:r>
            <a:rPr lang="en-US" dirty="0"/>
            <a:t> benefits for patients and providers.</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a:t>Patient Acceptance &amp; Trust</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pPr algn="just"/>
          <a:r>
            <a:rPr lang="en-US" dirty="0"/>
            <a:t>Patient acceptance and trust in robotic technologies may vary due to concerns about safety, efficacy, and loss of human touch in healthcare delivery, necessitating effective communication and education initiatives.</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custLinFactNeighborX="965" custLinFactNeighborY="-5543">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custLinFactNeighborY="-7768">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a:t>Advanced Surgical Techniques</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Artificial Intelligence Integration</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dirty="0"/>
            <a:t>Integration of artificial intelligence and machine learning algorithms will enhance robotic capabilities for autonomous decision-making, adaptive learning, and </a:t>
          </a:r>
          <a:r>
            <a:rPr lang="en-US" dirty="0" err="1"/>
            <a:t>personalised</a:t>
          </a:r>
          <a:r>
            <a:rPr lang="en-US" dirty="0"/>
            <a:t> treatment planning in healthcare.</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Robotics in Home Healthcare</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a:t>Robotics will play an increasingly significant role in home healthcare settings, providing assistance with activities of daily living, medication management, and remote monitoring for aging populations and individuals with chronic conditions.</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a:t>Nanorobotics &amp; Biomedical Engineering</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Continued advancements in surgical robotics will enable more complex procedures, such as microsurgery, organ transplants, and intracranial interventions, with improved precision and outcomes.</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Nanorobotics holds promise for targeted drug delivery, minimally invasive diagnostics, and cellular-level interventions, </a:t>
          </a:r>
          <a:r>
            <a:rPr lang="en-US" dirty="0" err="1"/>
            <a:t>revolutionising</a:t>
          </a:r>
          <a:r>
            <a:rPr lang="en-US" dirty="0"/>
            <a:t> disease treatment and prevention strategies.</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8766D0BE-40EB-40C8-8312-7A280854D609}">
      <dgm:prSet phldrT="[Text]"/>
      <dgm:spPr>
        <a:solidFill>
          <a:srgbClr val="02FFD2"/>
        </a:solidFill>
        <a:ln>
          <a:solidFill>
            <a:srgbClr val="02FFD2"/>
          </a:solidFill>
        </a:ln>
      </dgm:spPr>
      <dgm:t>
        <a:bodyPr/>
        <a:lstStyle/>
        <a:p>
          <a:r>
            <a:rPr lang="en-US" b="1" dirty="0"/>
            <a:t>Human-Robot Collaboration</a:t>
          </a:r>
        </a:p>
      </dgm:t>
    </dgm:pt>
    <dgm:pt modelId="{02FCDFB4-9D9F-40E5-8634-24E23D46CE89}" type="parTrans" cxnId="{EFC60B56-6DFF-49FD-9D65-C45AF8966E9C}">
      <dgm:prSet/>
      <dgm:spPr/>
      <dgm:t>
        <a:bodyPr/>
        <a:lstStyle/>
        <a:p>
          <a:endParaRPr lang="en-US"/>
        </a:p>
      </dgm:t>
    </dgm:pt>
    <dgm:pt modelId="{D52F0CEF-D04B-42A8-ACDC-C9482769E907}" type="sibTrans" cxnId="{EFC60B56-6DFF-49FD-9D65-C45AF8966E9C}">
      <dgm:prSet/>
      <dgm:spPr/>
      <dgm:t>
        <a:bodyPr/>
        <a:lstStyle/>
        <a:p>
          <a:endParaRPr lang="en-US"/>
        </a:p>
      </dgm:t>
    </dgm:pt>
    <dgm:pt modelId="{745EB665-F937-4B43-A2D2-CD2413A0E863}">
      <dgm:prSet phldrT="[Text]"/>
      <dgm:spPr/>
      <dgm:t>
        <a:bodyPr/>
        <a:lstStyle/>
        <a:p>
          <a:pPr algn="just"/>
          <a:r>
            <a:rPr lang="en-US" dirty="0"/>
            <a:t>Collaborative robots (</a:t>
          </a:r>
          <a:r>
            <a:rPr lang="en-US" dirty="0" err="1"/>
            <a:t>cobots</a:t>
          </a:r>
          <a:r>
            <a:rPr lang="en-US" dirty="0"/>
            <a:t>) will work alongside healthcare professionals, augmenting their capabilities, improving workflow efficiency, and enhancing patient care delivery while ensuring safety and accountability.</a:t>
          </a:r>
        </a:p>
      </dgm:t>
    </dgm:pt>
    <dgm:pt modelId="{C5DEDEFB-553B-4E6F-AF3B-98E12BFFA1A4}" type="parTrans" cxnId="{E9D25C50-90E6-4232-8362-3913C794543B}">
      <dgm:prSet/>
      <dgm:spPr/>
      <dgm:t>
        <a:bodyPr/>
        <a:lstStyle/>
        <a:p>
          <a:endParaRPr lang="en-US"/>
        </a:p>
      </dgm:t>
    </dgm:pt>
    <dgm:pt modelId="{516D48B1-2694-4D16-9A5C-106BB635F9BF}" type="sibTrans" cxnId="{E9D25C50-90E6-4232-8362-3913C794543B}">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5">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5">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5"/>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5">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5">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5"/>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5">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5">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5"/>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5">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5">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5"/>
      <dgm:spPr/>
    </dgm:pt>
    <dgm:pt modelId="{0A2EF1EF-7D8C-4E04-A24E-EEA27BF628B4}" type="pres">
      <dgm:prSet presAssocID="{93E353D4-C155-46E6-B658-69BDE89C67E5}" presName="sibTrans" presStyleCnt="0"/>
      <dgm:spPr/>
    </dgm:pt>
    <dgm:pt modelId="{CA786AB9-4F88-4841-BB38-58B9912C729A}" type="pres">
      <dgm:prSet presAssocID="{8766D0BE-40EB-40C8-8312-7A280854D609}" presName="composite" presStyleCnt="0"/>
      <dgm:spPr/>
    </dgm:pt>
    <dgm:pt modelId="{B2566403-89D6-4B2F-91BB-1F97138FCECF}" type="pres">
      <dgm:prSet presAssocID="{8766D0BE-40EB-40C8-8312-7A280854D609}" presName="FirstChild" presStyleLbl="revTx" presStyleIdx="4" presStyleCnt="5">
        <dgm:presLayoutVars>
          <dgm:chMax val="0"/>
          <dgm:chPref val="0"/>
          <dgm:bulletEnabled val="1"/>
        </dgm:presLayoutVars>
      </dgm:prSet>
      <dgm:spPr/>
    </dgm:pt>
    <dgm:pt modelId="{396F6C99-B3D6-4314-89F2-0C8A859D752D}" type="pres">
      <dgm:prSet presAssocID="{8766D0BE-40EB-40C8-8312-7A280854D609}" presName="Parent" presStyleLbl="alignNode1" presStyleIdx="4" presStyleCnt="5">
        <dgm:presLayoutVars>
          <dgm:chMax val="3"/>
          <dgm:chPref val="3"/>
          <dgm:bulletEnabled val="1"/>
        </dgm:presLayoutVars>
      </dgm:prSet>
      <dgm:spPr/>
    </dgm:pt>
    <dgm:pt modelId="{3A725C68-5119-494E-AE91-CDADFC65CAC9}" type="pres">
      <dgm:prSet presAssocID="{8766D0BE-40EB-40C8-8312-7A280854D609}" presName="Accent" presStyleLbl="parChTrans1D1" presStyleIdx="4" presStyleCnt="5"/>
      <dgm:spPr/>
    </dgm:pt>
  </dgm:ptLst>
  <dgm:cxnLst>
    <dgm:cxn modelId="{A9C75305-50A6-4865-838B-693D88810B21}" type="presOf" srcId="{745EB665-F937-4B43-A2D2-CD2413A0E863}" destId="{B2566403-89D6-4B2F-91BB-1F97138FCECF}" srcOrd="0" destOrd="0" presId="urn:microsoft.com/office/officeart/2011/layout/TabLi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E9D25C50-90E6-4232-8362-3913C794543B}" srcId="{8766D0BE-40EB-40C8-8312-7A280854D609}" destId="{745EB665-F937-4B43-A2D2-CD2413A0E863}" srcOrd="0" destOrd="0" parTransId="{C5DEDEFB-553B-4E6F-AF3B-98E12BFFA1A4}" sibTransId="{516D48B1-2694-4D16-9A5C-106BB635F9BF}"/>
    <dgm:cxn modelId="{EFC60B56-6DFF-49FD-9D65-C45AF8966E9C}" srcId="{02A29264-D4B6-420F-B2C3-24891FB6D250}" destId="{8766D0BE-40EB-40C8-8312-7A280854D609}" srcOrd="4" destOrd="0" parTransId="{02FCDFB4-9D9F-40E5-8634-24E23D46CE89}" sibTransId="{D52F0CEF-D04B-42A8-ACDC-C9482769E907}"/>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889616C8-FD56-49E4-A8C0-3DA368406441}" type="presOf" srcId="{8766D0BE-40EB-40C8-8312-7A280854D609}" destId="{396F6C99-B3D6-4314-89F2-0C8A859D752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 modelId="{AC42FD21-2862-4E90-9F67-234408C98FC2}" type="presParOf" srcId="{3E3A1C86-9F6F-4B8E-9752-6E7F770FA0A8}" destId="{0A2EF1EF-7D8C-4E04-A24E-EEA27BF628B4}" srcOrd="7" destOrd="0" presId="urn:microsoft.com/office/officeart/2011/layout/TabList"/>
    <dgm:cxn modelId="{E7D5D976-B960-4203-956B-BF6B36521E70}" type="presParOf" srcId="{3E3A1C86-9F6F-4B8E-9752-6E7F770FA0A8}" destId="{CA786AB9-4F88-4841-BB38-58B9912C729A}" srcOrd="8" destOrd="0" presId="urn:microsoft.com/office/officeart/2011/layout/TabList"/>
    <dgm:cxn modelId="{8C444BD5-546C-48DB-9B44-6495339FCF70}" type="presParOf" srcId="{CA786AB9-4F88-4841-BB38-58B9912C729A}" destId="{B2566403-89D6-4B2F-91BB-1F97138FCECF}" srcOrd="0" destOrd="0" presId="urn:microsoft.com/office/officeart/2011/layout/TabList"/>
    <dgm:cxn modelId="{9917FE07-BA6F-4078-BAE1-F9116DE7FC1B}" type="presParOf" srcId="{CA786AB9-4F88-4841-BB38-58B9912C729A}" destId="{396F6C99-B3D6-4314-89F2-0C8A859D752D}" srcOrd="1" destOrd="0" presId="urn:microsoft.com/office/officeart/2011/layout/TabList"/>
    <dgm:cxn modelId="{A044F715-FFA7-4797-B175-66254EF65038}" type="presParOf" srcId="{CA786AB9-4F88-4841-BB38-58B9912C729A}" destId="{3A725C68-5119-494E-AE91-CDADFC65CAC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Public Health Surveillance</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Health Technology Assessment</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Identifying emerging infectious diseases, environmental health risks, and population health trends to inform public health interventions and disease prevention strategies.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Evaluating the clinical effectiveness, cost-effectiveness, and societal impact of emerging health technologies and interventions to inform healthcare decision-making and resource allocation.</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Identifying, assessing, and integrating promising innovations, such as digital health solutions, precision medicine, and gene therapies, into healthcare delivery systems to improve patient outcomes and healthcare quality.</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dgm:spPr>
        <a:solidFill>
          <a:srgbClr val="02FFD2"/>
        </a:solidFill>
      </dgm:spPr>
      <dgm:t>
        <a:bodyPr/>
        <a:lstStyle/>
        <a:p>
          <a:r>
            <a:rPr lang="en-US" b="1" dirty="0"/>
            <a:t>Innovation Management</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custLinFactNeighborY="7040">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Policy Development</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Strategic Planning</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Informing health policy formulation, regulatory decision-making, and healthcare system planning by providing evidence-based insights into emerging health issues, trends, and societal needs.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Supporting strategic planning and </a:t>
          </a:r>
          <a:r>
            <a:rPr lang="en-US" dirty="0" err="1"/>
            <a:t>organisational</a:t>
          </a:r>
          <a:r>
            <a:rPr lang="en-US" dirty="0"/>
            <a:t> decision-making by anticipating future challenges, opportunities, and disruptions, enabling healthcare </a:t>
          </a:r>
          <a:r>
            <a:rPr lang="en-US" dirty="0" err="1"/>
            <a:t>organisations</a:t>
          </a:r>
          <a:r>
            <a:rPr lang="en-US" dirty="0"/>
            <a:t> to adapt and thrive in a rapidly evolving healthcare landscape.</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F932359B-6E6F-4ED7-8B1D-896B18D9202F}" type="presOf" srcId="{FAA46839-AAD9-4DFA-90A6-5BF5F914F06E}" destId="{AA111DBC-F94D-4818-80C2-43070D4AAFDC}"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Remote Monitoring and Predictive Analytics</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err="1"/>
            <a:t>Personalised</a:t>
          </a:r>
          <a:r>
            <a:rPr lang="en-US" b="1" dirty="0"/>
            <a:t> Medicine</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AI-enabled devices monitor patients remotely, predict health deterioration, and intervene proactively to prevent adverse events.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AI algorithms </a:t>
          </a:r>
          <a:r>
            <a:rPr lang="en-US" dirty="0" err="1"/>
            <a:t>analyse</a:t>
          </a:r>
          <a:r>
            <a:rPr lang="en-US" dirty="0"/>
            <a:t> genetic and clinical data to tailor treatment plans according to individual patient characteristics and preferences.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F932359B-6E6F-4ED7-8B1D-896B18D9202F}" type="presOf" srcId="{FAA46839-AAD9-4DFA-90A6-5BF5F914F06E}" destId="{AA111DBC-F94D-4818-80C2-43070D4AAFDC}"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a:t>Literature Reviews</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Expert Consultations</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b="0" dirty="0"/>
            <a:t>Engaging with subject matter experts, thought leaders, and key stakeholders through interviews, focus groups, and expert panels helps identify emerging issues and validate findings.</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Trend Analysis</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err="1"/>
            <a:t>Analysing</a:t>
          </a:r>
          <a:r>
            <a:rPr lang="en-US" dirty="0"/>
            <a:t> demographic, epidemiological, and market data allows for the identification of patterns, shifts, and emerging trends that may impact the healthcare landscape.</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a:t>Technology Scouting</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Systematic reviews of scientific literature, research publications, and industry reports provide valuable insights into emerging trends, technologies, and innovations in healthcare.</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Monitoring technological developments, patent filings, and industry news provides insights into emerging healthcare technologies and innovations.</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8766D0BE-40EB-40C8-8312-7A280854D609}">
      <dgm:prSet phldrT="[Text]"/>
      <dgm:spPr>
        <a:solidFill>
          <a:srgbClr val="02FFD2"/>
        </a:solidFill>
        <a:ln>
          <a:solidFill>
            <a:srgbClr val="02FFD2"/>
          </a:solidFill>
        </a:ln>
      </dgm:spPr>
      <dgm:t>
        <a:bodyPr/>
        <a:lstStyle/>
        <a:p>
          <a:r>
            <a:rPr lang="en-US" b="1" dirty="0"/>
            <a:t>Scenario Planning</a:t>
          </a:r>
        </a:p>
      </dgm:t>
    </dgm:pt>
    <dgm:pt modelId="{02FCDFB4-9D9F-40E5-8634-24E23D46CE89}" type="parTrans" cxnId="{EFC60B56-6DFF-49FD-9D65-C45AF8966E9C}">
      <dgm:prSet/>
      <dgm:spPr/>
      <dgm:t>
        <a:bodyPr/>
        <a:lstStyle/>
        <a:p>
          <a:endParaRPr lang="en-US"/>
        </a:p>
      </dgm:t>
    </dgm:pt>
    <dgm:pt modelId="{D52F0CEF-D04B-42A8-ACDC-C9482769E907}" type="sibTrans" cxnId="{EFC60B56-6DFF-49FD-9D65-C45AF8966E9C}">
      <dgm:prSet/>
      <dgm:spPr/>
      <dgm:t>
        <a:bodyPr/>
        <a:lstStyle/>
        <a:p>
          <a:endParaRPr lang="en-US"/>
        </a:p>
      </dgm:t>
    </dgm:pt>
    <dgm:pt modelId="{745EB665-F937-4B43-A2D2-CD2413A0E863}">
      <dgm:prSet phldrT="[Text]"/>
      <dgm:spPr/>
      <dgm:t>
        <a:bodyPr/>
        <a:lstStyle/>
        <a:p>
          <a:pPr algn="just"/>
          <a:r>
            <a:rPr lang="en-US" dirty="0"/>
            <a:t>Developing scenarios and conducting scenario analysis helps </a:t>
          </a:r>
          <a:r>
            <a:rPr lang="en-US" dirty="0" err="1"/>
            <a:t>organisations</a:t>
          </a:r>
          <a:r>
            <a:rPr lang="en-US" dirty="0"/>
            <a:t> anticipate and prepare for potential future scenarios, such as pandemics, technological disruptions, or regulatory changes.</a:t>
          </a:r>
        </a:p>
      </dgm:t>
    </dgm:pt>
    <dgm:pt modelId="{C5DEDEFB-553B-4E6F-AF3B-98E12BFFA1A4}" type="parTrans" cxnId="{E9D25C50-90E6-4232-8362-3913C794543B}">
      <dgm:prSet/>
      <dgm:spPr/>
      <dgm:t>
        <a:bodyPr/>
        <a:lstStyle/>
        <a:p>
          <a:endParaRPr lang="en-US"/>
        </a:p>
      </dgm:t>
    </dgm:pt>
    <dgm:pt modelId="{516D48B1-2694-4D16-9A5C-106BB635F9BF}" type="sibTrans" cxnId="{E9D25C50-90E6-4232-8362-3913C794543B}">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5">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5">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5"/>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5">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5">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5"/>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5">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5">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5"/>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5">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5">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5"/>
      <dgm:spPr/>
    </dgm:pt>
    <dgm:pt modelId="{0A2EF1EF-7D8C-4E04-A24E-EEA27BF628B4}" type="pres">
      <dgm:prSet presAssocID="{93E353D4-C155-46E6-B658-69BDE89C67E5}" presName="sibTrans" presStyleCnt="0"/>
      <dgm:spPr/>
    </dgm:pt>
    <dgm:pt modelId="{CA786AB9-4F88-4841-BB38-58B9912C729A}" type="pres">
      <dgm:prSet presAssocID="{8766D0BE-40EB-40C8-8312-7A280854D609}" presName="composite" presStyleCnt="0"/>
      <dgm:spPr/>
    </dgm:pt>
    <dgm:pt modelId="{B2566403-89D6-4B2F-91BB-1F97138FCECF}" type="pres">
      <dgm:prSet presAssocID="{8766D0BE-40EB-40C8-8312-7A280854D609}" presName="FirstChild" presStyleLbl="revTx" presStyleIdx="4" presStyleCnt="5">
        <dgm:presLayoutVars>
          <dgm:chMax val="0"/>
          <dgm:chPref val="0"/>
          <dgm:bulletEnabled val="1"/>
        </dgm:presLayoutVars>
      </dgm:prSet>
      <dgm:spPr/>
    </dgm:pt>
    <dgm:pt modelId="{396F6C99-B3D6-4314-89F2-0C8A859D752D}" type="pres">
      <dgm:prSet presAssocID="{8766D0BE-40EB-40C8-8312-7A280854D609}" presName="Parent" presStyleLbl="alignNode1" presStyleIdx="4" presStyleCnt="5">
        <dgm:presLayoutVars>
          <dgm:chMax val="3"/>
          <dgm:chPref val="3"/>
          <dgm:bulletEnabled val="1"/>
        </dgm:presLayoutVars>
      </dgm:prSet>
      <dgm:spPr/>
    </dgm:pt>
    <dgm:pt modelId="{3A725C68-5119-494E-AE91-CDADFC65CAC9}" type="pres">
      <dgm:prSet presAssocID="{8766D0BE-40EB-40C8-8312-7A280854D609}" presName="Accent" presStyleLbl="parChTrans1D1" presStyleIdx="4" presStyleCnt="5"/>
      <dgm:spPr/>
    </dgm:pt>
  </dgm:ptLst>
  <dgm:cxnLst>
    <dgm:cxn modelId="{A9C75305-50A6-4865-838B-693D88810B21}" type="presOf" srcId="{745EB665-F937-4B43-A2D2-CD2413A0E863}" destId="{B2566403-89D6-4B2F-91BB-1F97138FCECF}" srcOrd="0" destOrd="0" presId="urn:microsoft.com/office/officeart/2011/layout/TabLi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E9D25C50-90E6-4232-8362-3913C794543B}" srcId="{8766D0BE-40EB-40C8-8312-7A280854D609}" destId="{745EB665-F937-4B43-A2D2-CD2413A0E863}" srcOrd="0" destOrd="0" parTransId="{C5DEDEFB-553B-4E6F-AF3B-98E12BFFA1A4}" sibTransId="{516D48B1-2694-4D16-9A5C-106BB635F9BF}"/>
    <dgm:cxn modelId="{EFC60B56-6DFF-49FD-9D65-C45AF8966E9C}" srcId="{02A29264-D4B6-420F-B2C3-24891FB6D250}" destId="{8766D0BE-40EB-40C8-8312-7A280854D609}" srcOrd="4" destOrd="0" parTransId="{02FCDFB4-9D9F-40E5-8634-24E23D46CE89}" sibTransId="{D52F0CEF-D04B-42A8-ACDC-C9482769E907}"/>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889616C8-FD56-49E4-A8C0-3DA368406441}" type="presOf" srcId="{8766D0BE-40EB-40C8-8312-7A280854D609}" destId="{396F6C99-B3D6-4314-89F2-0C8A859D752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 modelId="{AC42FD21-2862-4E90-9F67-234408C98FC2}" type="presParOf" srcId="{3E3A1C86-9F6F-4B8E-9752-6E7F770FA0A8}" destId="{0A2EF1EF-7D8C-4E04-A24E-EEA27BF628B4}" srcOrd="7" destOrd="0" presId="urn:microsoft.com/office/officeart/2011/layout/TabList"/>
    <dgm:cxn modelId="{E7D5D976-B960-4203-956B-BF6B36521E70}" type="presParOf" srcId="{3E3A1C86-9F6F-4B8E-9752-6E7F770FA0A8}" destId="{CA786AB9-4F88-4841-BB38-58B9912C729A}" srcOrd="8" destOrd="0" presId="urn:microsoft.com/office/officeart/2011/layout/TabList"/>
    <dgm:cxn modelId="{8C444BD5-546C-48DB-9B44-6495339FCF70}" type="presParOf" srcId="{CA786AB9-4F88-4841-BB38-58B9912C729A}" destId="{B2566403-89D6-4B2F-91BB-1F97138FCECF}" srcOrd="0" destOrd="0" presId="urn:microsoft.com/office/officeart/2011/layout/TabList"/>
    <dgm:cxn modelId="{9917FE07-BA6F-4078-BAE1-F9116DE7FC1B}" type="presParOf" srcId="{CA786AB9-4F88-4841-BB38-58B9912C729A}" destId="{396F6C99-B3D6-4314-89F2-0C8A859D752D}" srcOrd="1" destOrd="0" presId="urn:microsoft.com/office/officeart/2011/layout/TabList"/>
    <dgm:cxn modelId="{A044F715-FFA7-4797-B175-66254EF65038}" type="presParOf" srcId="{CA786AB9-4F88-4841-BB38-58B9912C729A}" destId="{3A725C68-5119-494E-AE91-CDADFC65CAC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Anticipating Future Challenges</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Enabling Innovation Adoption</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Identifying emerging health threats, demographic shifts, and healthcare trends allows </a:t>
          </a:r>
          <a:r>
            <a:rPr lang="en-US" dirty="0" err="1"/>
            <a:t>organiaations</a:t>
          </a:r>
          <a:r>
            <a:rPr lang="en-US" dirty="0"/>
            <a:t> to prepare for future challenges and allocate resources effectively.</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Horizon scanning helps healthcare stakeholders stay informed about breakthrough technologies, treatments, and interventions, facilitating timely adoption and integration into clinical practice.</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Proactively identifying potential risks, such as drug-resistant pathogens or regulatory changes, enables </a:t>
          </a:r>
          <a:r>
            <a:rPr lang="en-US" dirty="0" err="1"/>
            <a:t>organisations</a:t>
          </a:r>
          <a:r>
            <a:rPr lang="en-US" dirty="0"/>
            <a:t> to develop mitigation strategies and contingency plans to safeguard patient safety and </a:t>
          </a:r>
          <a:r>
            <a:rPr lang="en-US" dirty="0" err="1"/>
            <a:t>organisational</a:t>
          </a:r>
          <a:r>
            <a:rPr lang="en-US" dirty="0"/>
            <a:t> resilience.</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dgm:spPr>
        <a:solidFill>
          <a:srgbClr val="02FFD2"/>
        </a:solidFill>
      </dgm:spPr>
      <dgm:t>
        <a:bodyPr/>
        <a:lstStyle/>
        <a:p>
          <a:r>
            <a:rPr lang="en-US" b="1" dirty="0"/>
            <a:t>Supporting Risk Management</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custLinFactNeighborX="-12536" custLinFactNeighborY="12561">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Informing Policy Development</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Enhancing Competitiveness</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Horizon scanning provides evidence-based insights into emerging health issues and societal trends, informing policy formulation and healthcare system planning to address evolving healthcare needs and priorities.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By staying ahead of emerging trends and innovations, healthcare </a:t>
          </a:r>
          <a:r>
            <a:rPr lang="en-US" dirty="0" err="1"/>
            <a:t>organisations</a:t>
          </a:r>
          <a:r>
            <a:rPr lang="en-US" dirty="0"/>
            <a:t> can maintain a competitive edge, attract investment, and deliver high-quality, patient-centered care that meets evolving consumer expectations.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F932359B-6E6F-4ED7-8B1D-896B18D9202F}" type="presOf" srcId="{FAA46839-AAD9-4DFA-90A6-5BF5F914F06E}" destId="{AA111DBC-F94D-4818-80C2-43070D4AAFDC}"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a:t>Advanced Data Analytics</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Global Health Threats</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dirty="0"/>
            <a:t>Horizon scanning will increasingly focus on global health threats, such as pandemics, antimicrobial resistance, and climate change, requiring enhanced international collaboration and preparedness.</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Regulatory Uncertainty</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a:t>Rapid advancements in healthcare technologies and interventions will pose challenges in regulatory oversight, requiring agile and adaptive regulatory frameworks to ensure patient safety and innovation.</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a:t>Health Inequities</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Harnessing big data analytics, artificial intelligence, and machine learning algorithms will enable more sophisticated horizon scanning, trend analysis, and predictive modeling in healthcare.</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Addressing health inequities and disparities will be a priority in horizon scanning, requiring a proactive approach to identify and mitigate emerging issues that impact vulnerable populations.</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8766D0BE-40EB-40C8-8312-7A280854D609}">
      <dgm:prSet phldrT="[Text]"/>
      <dgm:spPr>
        <a:solidFill>
          <a:srgbClr val="02FFD2"/>
        </a:solidFill>
        <a:ln>
          <a:solidFill>
            <a:srgbClr val="02FFD2"/>
          </a:solidFill>
        </a:ln>
      </dgm:spPr>
      <dgm:t>
        <a:bodyPr/>
        <a:lstStyle/>
        <a:p>
          <a:r>
            <a:rPr lang="en-US" b="1" dirty="0"/>
            <a:t>Interdisciplinary Collaboration</a:t>
          </a:r>
        </a:p>
      </dgm:t>
    </dgm:pt>
    <dgm:pt modelId="{02FCDFB4-9D9F-40E5-8634-24E23D46CE89}" type="parTrans" cxnId="{EFC60B56-6DFF-49FD-9D65-C45AF8966E9C}">
      <dgm:prSet/>
      <dgm:spPr/>
      <dgm:t>
        <a:bodyPr/>
        <a:lstStyle/>
        <a:p>
          <a:endParaRPr lang="en-US"/>
        </a:p>
      </dgm:t>
    </dgm:pt>
    <dgm:pt modelId="{D52F0CEF-D04B-42A8-ACDC-C9482769E907}" type="sibTrans" cxnId="{EFC60B56-6DFF-49FD-9D65-C45AF8966E9C}">
      <dgm:prSet/>
      <dgm:spPr/>
      <dgm:t>
        <a:bodyPr/>
        <a:lstStyle/>
        <a:p>
          <a:endParaRPr lang="en-US"/>
        </a:p>
      </dgm:t>
    </dgm:pt>
    <dgm:pt modelId="{745EB665-F937-4B43-A2D2-CD2413A0E863}">
      <dgm:prSet phldrT="[Text]"/>
      <dgm:spPr/>
      <dgm:t>
        <a:bodyPr/>
        <a:lstStyle/>
        <a:p>
          <a:pPr algn="just"/>
          <a:r>
            <a:rPr lang="en-US" dirty="0"/>
            <a:t>Horizon scanning will rely on interdisciplinary collaboration and partnerships across healthcare, academia, industry, and government sectors to leverage diverse expertise and perspectives in identifying and addressing emerging healthcare challenges and opportunities.</a:t>
          </a:r>
        </a:p>
      </dgm:t>
    </dgm:pt>
    <dgm:pt modelId="{C5DEDEFB-553B-4E6F-AF3B-98E12BFFA1A4}" type="parTrans" cxnId="{E9D25C50-90E6-4232-8362-3913C794543B}">
      <dgm:prSet/>
      <dgm:spPr/>
      <dgm:t>
        <a:bodyPr/>
        <a:lstStyle/>
        <a:p>
          <a:endParaRPr lang="en-US"/>
        </a:p>
      </dgm:t>
    </dgm:pt>
    <dgm:pt modelId="{516D48B1-2694-4D16-9A5C-106BB635F9BF}" type="sibTrans" cxnId="{E9D25C50-90E6-4232-8362-3913C794543B}">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5">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5">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5"/>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5">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5">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5"/>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5">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5" custLinFactNeighborX="1289" custLinFactNeighborY="-1171">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5"/>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5">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5">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5"/>
      <dgm:spPr/>
    </dgm:pt>
    <dgm:pt modelId="{0A2EF1EF-7D8C-4E04-A24E-EEA27BF628B4}" type="pres">
      <dgm:prSet presAssocID="{93E353D4-C155-46E6-B658-69BDE89C67E5}" presName="sibTrans" presStyleCnt="0"/>
      <dgm:spPr/>
    </dgm:pt>
    <dgm:pt modelId="{CA786AB9-4F88-4841-BB38-58B9912C729A}" type="pres">
      <dgm:prSet presAssocID="{8766D0BE-40EB-40C8-8312-7A280854D609}" presName="composite" presStyleCnt="0"/>
      <dgm:spPr/>
    </dgm:pt>
    <dgm:pt modelId="{B2566403-89D6-4B2F-91BB-1F97138FCECF}" type="pres">
      <dgm:prSet presAssocID="{8766D0BE-40EB-40C8-8312-7A280854D609}" presName="FirstChild" presStyleLbl="revTx" presStyleIdx="4" presStyleCnt="5">
        <dgm:presLayoutVars>
          <dgm:chMax val="0"/>
          <dgm:chPref val="0"/>
          <dgm:bulletEnabled val="1"/>
        </dgm:presLayoutVars>
      </dgm:prSet>
      <dgm:spPr/>
    </dgm:pt>
    <dgm:pt modelId="{396F6C99-B3D6-4314-89F2-0C8A859D752D}" type="pres">
      <dgm:prSet presAssocID="{8766D0BE-40EB-40C8-8312-7A280854D609}" presName="Parent" presStyleLbl="alignNode1" presStyleIdx="4" presStyleCnt="5">
        <dgm:presLayoutVars>
          <dgm:chMax val="3"/>
          <dgm:chPref val="3"/>
          <dgm:bulletEnabled val="1"/>
        </dgm:presLayoutVars>
      </dgm:prSet>
      <dgm:spPr/>
    </dgm:pt>
    <dgm:pt modelId="{3A725C68-5119-494E-AE91-CDADFC65CAC9}" type="pres">
      <dgm:prSet presAssocID="{8766D0BE-40EB-40C8-8312-7A280854D609}" presName="Accent" presStyleLbl="parChTrans1D1" presStyleIdx="4" presStyleCnt="5"/>
      <dgm:spPr/>
    </dgm:pt>
  </dgm:ptLst>
  <dgm:cxnLst>
    <dgm:cxn modelId="{A9C75305-50A6-4865-838B-693D88810B21}" type="presOf" srcId="{745EB665-F937-4B43-A2D2-CD2413A0E863}" destId="{B2566403-89D6-4B2F-91BB-1F97138FCECF}" srcOrd="0" destOrd="0" presId="urn:microsoft.com/office/officeart/2011/layout/TabLi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E9D25C50-90E6-4232-8362-3913C794543B}" srcId="{8766D0BE-40EB-40C8-8312-7A280854D609}" destId="{745EB665-F937-4B43-A2D2-CD2413A0E863}" srcOrd="0" destOrd="0" parTransId="{C5DEDEFB-553B-4E6F-AF3B-98E12BFFA1A4}" sibTransId="{516D48B1-2694-4D16-9A5C-106BB635F9BF}"/>
    <dgm:cxn modelId="{EFC60B56-6DFF-49FD-9D65-C45AF8966E9C}" srcId="{02A29264-D4B6-420F-B2C3-24891FB6D250}" destId="{8766D0BE-40EB-40C8-8312-7A280854D609}" srcOrd="4" destOrd="0" parTransId="{02FCDFB4-9D9F-40E5-8634-24E23D46CE89}" sibTransId="{D52F0CEF-D04B-42A8-ACDC-C9482769E907}"/>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889616C8-FD56-49E4-A8C0-3DA368406441}" type="presOf" srcId="{8766D0BE-40EB-40C8-8312-7A280854D609}" destId="{396F6C99-B3D6-4314-89F2-0C8A859D752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 modelId="{AC42FD21-2862-4E90-9F67-234408C98FC2}" type="presParOf" srcId="{3E3A1C86-9F6F-4B8E-9752-6E7F770FA0A8}" destId="{0A2EF1EF-7D8C-4E04-A24E-EEA27BF628B4}" srcOrd="7" destOrd="0" presId="urn:microsoft.com/office/officeart/2011/layout/TabList"/>
    <dgm:cxn modelId="{E7D5D976-B960-4203-956B-BF6B36521E70}" type="presParOf" srcId="{3E3A1C86-9F6F-4B8E-9752-6E7F770FA0A8}" destId="{CA786AB9-4F88-4841-BB38-58B9912C729A}" srcOrd="8" destOrd="0" presId="urn:microsoft.com/office/officeart/2011/layout/TabList"/>
    <dgm:cxn modelId="{8C444BD5-546C-48DB-9B44-6495339FCF70}" type="presParOf" srcId="{CA786AB9-4F88-4841-BB38-58B9912C729A}" destId="{B2566403-89D6-4B2F-91BB-1F97138FCECF}" srcOrd="0" destOrd="0" presId="urn:microsoft.com/office/officeart/2011/layout/TabList"/>
    <dgm:cxn modelId="{9917FE07-BA6F-4078-BAE1-F9116DE7FC1B}" type="presParOf" srcId="{CA786AB9-4F88-4841-BB38-58B9912C729A}" destId="{396F6C99-B3D6-4314-89F2-0C8A859D752D}" srcOrd="1" destOrd="0" presId="urn:microsoft.com/office/officeart/2011/layout/TabList"/>
    <dgm:cxn modelId="{A044F715-FFA7-4797-B175-66254EF65038}" type="presParOf" srcId="{CA786AB9-4F88-4841-BB38-58B9912C729A}" destId="{3A725C68-5119-494E-AE91-CDADFC65CAC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Improved Diagnosis Accuracy</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AI algorithms enhance diagnostic accuracy and speed, leading to early detection of diseases.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Enhanced Efficiency</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Automation of routine tasks reduces administrative burden and allows healthcare professionals to focus on patient care.</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Cost Reduction</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dirty="0"/>
            <a:t>AI-driven solutions </a:t>
          </a:r>
          <a:r>
            <a:rPr lang="en-US" dirty="0" err="1"/>
            <a:t>optimise</a:t>
          </a:r>
          <a:r>
            <a:rPr lang="en-US" dirty="0"/>
            <a:t> resource </a:t>
          </a:r>
          <a:r>
            <a:rPr lang="en-US" dirty="0" err="1"/>
            <a:t>utilisation</a:t>
          </a:r>
          <a:r>
            <a:rPr lang="en-US" dirty="0"/>
            <a:t>, </a:t>
          </a:r>
          <a:r>
            <a:rPr lang="en-US" dirty="0" err="1"/>
            <a:t>minimise</a:t>
          </a:r>
          <a:r>
            <a:rPr lang="en-US" dirty="0"/>
            <a:t> errors, and lower healthcare costs.</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Personalized Treatment</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dirty="0"/>
            <a:t>AI facilitates </a:t>
          </a:r>
          <a:r>
            <a:rPr lang="en-US" dirty="0" err="1"/>
            <a:t>personalised</a:t>
          </a:r>
          <a:r>
            <a:rPr lang="en-US" dirty="0"/>
            <a:t> treatment plans based on individual patient data, leading to better outcomes.</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a:t>Expanded Access to Healthcare</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pPr algn="just"/>
          <a:r>
            <a:rPr lang="en-US" dirty="0"/>
            <a:t>AI-enabled technologies enable remote monitoring and telemedicine, improving healthcare accessibility for underserved populations.</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Data Privacy and Security</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Protecting patient data from breaches and </a:t>
          </a:r>
          <a:r>
            <a:rPr lang="en-US" dirty="0" err="1"/>
            <a:t>unauthorised</a:t>
          </a:r>
          <a:r>
            <a:rPr lang="en-US" dirty="0"/>
            <a:t> access poses significant challenges in AI healthcare systems.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Algorithm Bias and Interpretability</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Ensuring fairness and transparency in AI algorithms, and interpreting their decisions accurately, remains a challenge.</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Regulatory Compliance</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dirty="0"/>
            <a:t>Compliance with evolving regulations and standards for AI in healthcare, such as HIPAA, requires continuous adaptation.</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Integration with Existing Systems</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dirty="0"/>
            <a:t>Integrating AI solutions into existing healthcare infrastructure without disrupting workflows can be complex.</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a:t>Ethical Dilemmas</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pPr algn="just"/>
          <a:r>
            <a:rPr lang="en-US" dirty="0"/>
            <a:t>Addressing ethical concerns related to patient consent, autonomy, and the potential for AI to replace human judgment requires careful consideration.</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A29264-D4B6-420F-B2C3-24891FB6D250}"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6517A51-2F50-4511-81DE-0F0CB1B79F57}">
      <dgm:prSet phldrT="[Text]"/>
      <dgm:spPr>
        <a:solidFill>
          <a:srgbClr val="02FFD2"/>
        </a:solidFill>
        <a:ln>
          <a:solidFill>
            <a:srgbClr val="02FFD2"/>
          </a:solidFill>
        </a:ln>
      </dgm:spPr>
      <dgm:t>
        <a:bodyPr/>
        <a:lstStyle/>
        <a:p>
          <a:r>
            <a:rPr lang="en-US" b="1" dirty="0"/>
            <a:t>Advancements in Medical Imaging</a:t>
          </a:r>
        </a:p>
      </dgm:t>
    </dgm:pt>
    <dgm:pt modelId="{5F270855-766F-4204-9DBC-FA8617562963}" type="parTrans" cxnId="{FCAEDCD1-4F85-4D54-B777-1F250EF57F09}">
      <dgm:prSet/>
      <dgm:spPr/>
      <dgm:t>
        <a:bodyPr/>
        <a:lstStyle/>
        <a:p>
          <a:endParaRPr lang="en-US"/>
        </a:p>
      </dgm:t>
    </dgm:pt>
    <dgm:pt modelId="{31EFF396-7582-4972-B19C-F088050D9917}" type="sibTrans" cxnId="{FCAEDCD1-4F85-4D54-B777-1F250EF57F09}">
      <dgm:prSet/>
      <dgm:spPr/>
      <dgm:t>
        <a:bodyPr/>
        <a:lstStyle/>
        <a:p>
          <a:endParaRPr lang="en-US"/>
        </a:p>
      </dgm:t>
    </dgm:pt>
    <dgm:pt modelId="{B0CF842D-A877-4DE7-8535-E79523807213}">
      <dgm:prSet phldrT="[Text]"/>
      <dgm:spPr>
        <a:solidFill>
          <a:srgbClr val="D0009E"/>
        </a:solidFill>
        <a:ln>
          <a:solidFill>
            <a:srgbClr val="D0009E"/>
          </a:solidFill>
        </a:ln>
      </dgm:spPr>
      <dgm:t>
        <a:bodyPr/>
        <a:lstStyle/>
        <a:p>
          <a:r>
            <a:rPr lang="en-US" b="1" dirty="0"/>
            <a:t>Precision Medicine</a:t>
          </a:r>
        </a:p>
      </dgm:t>
    </dgm:pt>
    <dgm:pt modelId="{9D836A48-DFF2-416A-97E0-0FE51DBF0DB5}" type="parTrans" cxnId="{C3594A48-2AE5-4D18-A202-DF2C3A84848A}">
      <dgm:prSet/>
      <dgm:spPr/>
      <dgm:t>
        <a:bodyPr/>
        <a:lstStyle/>
        <a:p>
          <a:endParaRPr lang="en-US"/>
        </a:p>
      </dgm:t>
    </dgm:pt>
    <dgm:pt modelId="{F70DB9C0-1A0E-44D1-AF0F-EF29E1F1DABE}" type="sibTrans" cxnId="{C3594A48-2AE5-4D18-A202-DF2C3A84848A}">
      <dgm:prSet/>
      <dgm:spPr/>
      <dgm:t>
        <a:bodyPr/>
        <a:lstStyle/>
        <a:p>
          <a:endParaRPr lang="en-US"/>
        </a:p>
      </dgm:t>
    </dgm:pt>
    <dgm:pt modelId="{4A509B40-93B3-44AB-96B7-AB432A444242}">
      <dgm:prSet phldrT="[Text]"/>
      <dgm:spPr/>
      <dgm:t>
        <a:bodyPr/>
        <a:lstStyle/>
        <a:p>
          <a:pPr algn="just"/>
          <a:r>
            <a:rPr lang="en-US" dirty="0"/>
            <a:t>AI-driven </a:t>
          </a:r>
          <a:r>
            <a:rPr lang="en-US" dirty="0" err="1"/>
            <a:t>personalised</a:t>
          </a:r>
          <a:r>
            <a:rPr lang="en-US" dirty="0"/>
            <a:t> treatment plans will become more prevalent, leveraging genetic, clinical, and lifestyle data.</a:t>
          </a:r>
        </a:p>
      </dgm:t>
    </dgm:pt>
    <dgm:pt modelId="{98E881D5-2C77-468C-BACA-1A1DD12576D5}" type="parTrans" cxnId="{483CFDDA-6381-4612-B1A5-459B2EBA64F7}">
      <dgm:prSet/>
      <dgm:spPr/>
      <dgm:t>
        <a:bodyPr/>
        <a:lstStyle/>
        <a:p>
          <a:endParaRPr lang="en-US"/>
        </a:p>
      </dgm:t>
    </dgm:pt>
    <dgm:pt modelId="{64695A08-6FCD-4F1C-AD2C-A1844C8E36AA}" type="sibTrans" cxnId="{483CFDDA-6381-4612-B1A5-459B2EBA64F7}">
      <dgm:prSet/>
      <dgm:spPr/>
      <dgm:t>
        <a:bodyPr/>
        <a:lstStyle/>
        <a:p>
          <a:endParaRPr lang="en-US"/>
        </a:p>
      </dgm:t>
    </dgm:pt>
    <dgm:pt modelId="{A63DBCF5-8167-475A-A17C-D8900DEDB928}">
      <dgm:prSet phldrT="[Text]"/>
      <dgm:spPr>
        <a:solidFill>
          <a:srgbClr val="0CEBF6"/>
        </a:solidFill>
        <a:ln>
          <a:solidFill>
            <a:srgbClr val="0CEBF6"/>
          </a:solidFill>
        </a:ln>
      </dgm:spPr>
      <dgm:t>
        <a:bodyPr/>
        <a:lstStyle/>
        <a:p>
          <a:r>
            <a:rPr lang="en-US" b="1" dirty="0"/>
            <a:t>AI-Powered Virtual Assistants</a:t>
          </a:r>
        </a:p>
      </dgm:t>
    </dgm:pt>
    <dgm:pt modelId="{39F15BBC-2BFF-4B25-8194-D0BC765F0538}" type="parTrans" cxnId="{E01C3F35-C999-40EC-A48E-678B1224A4E7}">
      <dgm:prSet/>
      <dgm:spPr/>
      <dgm:t>
        <a:bodyPr/>
        <a:lstStyle/>
        <a:p>
          <a:endParaRPr lang="en-US"/>
        </a:p>
      </dgm:t>
    </dgm:pt>
    <dgm:pt modelId="{0E28F48B-BF4E-416E-AF20-3FCE43F6FC5F}" type="sibTrans" cxnId="{E01C3F35-C999-40EC-A48E-678B1224A4E7}">
      <dgm:prSet/>
      <dgm:spPr/>
      <dgm:t>
        <a:bodyPr/>
        <a:lstStyle/>
        <a:p>
          <a:endParaRPr lang="en-US"/>
        </a:p>
      </dgm:t>
    </dgm:pt>
    <dgm:pt modelId="{B92B3B01-D85D-4F39-BD82-6B71159A1F9C}">
      <dgm:prSet phldrT="[Text]"/>
      <dgm:spPr/>
      <dgm:t>
        <a:bodyPr/>
        <a:lstStyle/>
        <a:p>
          <a:pPr algn="just"/>
          <a:r>
            <a:rPr lang="en-US" dirty="0"/>
            <a:t>Virtual assistants powered by AI will enhance patient engagement, provide real-time support, and streamline administrative tasks.</a:t>
          </a:r>
        </a:p>
      </dgm:t>
    </dgm:pt>
    <dgm:pt modelId="{6B19D98D-075C-469B-BF64-CCB65E622BC4}" type="parTrans" cxnId="{8725DCB0-5187-49C7-A91B-95FFA079CFBC}">
      <dgm:prSet/>
      <dgm:spPr/>
      <dgm:t>
        <a:bodyPr/>
        <a:lstStyle/>
        <a:p>
          <a:endParaRPr lang="en-US"/>
        </a:p>
      </dgm:t>
    </dgm:pt>
    <dgm:pt modelId="{B881A019-F88B-4803-9FA9-2DCAB1E90B49}" type="sibTrans" cxnId="{8725DCB0-5187-49C7-A91B-95FFA079CFBC}">
      <dgm:prSet/>
      <dgm:spPr/>
      <dgm:t>
        <a:bodyPr/>
        <a:lstStyle/>
        <a:p>
          <a:endParaRPr lang="en-US"/>
        </a:p>
      </dgm:t>
    </dgm:pt>
    <dgm:pt modelId="{6A5E7580-5313-4911-B4C2-545B6BD232C5}">
      <dgm:prSet phldrT="[Text]"/>
      <dgm:spPr>
        <a:solidFill>
          <a:srgbClr val="AB0084"/>
        </a:solidFill>
        <a:ln>
          <a:solidFill>
            <a:srgbClr val="AB0084"/>
          </a:solidFill>
        </a:ln>
      </dgm:spPr>
      <dgm:t>
        <a:bodyPr/>
        <a:lstStyle/>
        <a:p>
          <a:r>
            <a:rPr lang="en-US" b="1" dirty="0"/>
            <a:t>Predictive Analytics for Preventive Care</a:t>
          </a:r>
        </a:p>
      </dgm:t>
    </dgm:pt>
    <dgm:pt modelId="{87E81BF8-609B-4D23-B345-A083962FA602}" type="parTrans" cxnId="{C86BEBFA-8254-44B2-B740-6154671115F1}">
      <dgm:prSet/>
      <dgm:spPr/>
      <dgm:t>
        <a:bodyPr/>
        <a:lstStyle/>
        <a:p>
          <a:endParaRPr lang="en-US"/>
        </a:p>
      </dgm:t>
    </dgm:pt>
    <dgm:pt modelId="{93E353D4-C155-46E6-B658-69BDE89C67E5}" type="sibTrans" cxnId="{C86BEBFA-8254-44B2-B740-6154671115F1}">
      <dgm:prSet/>
      <dgm:spPr/>
      <dgm:t>
        <a:bodyPr/>
        <a:lstStyle/>
        <a:p>
          <a:endParaRPr lang="en-US"/>
        </a:p>
      </dgm:t>
    </dgm:pt>
    <dgm:pt modelId="{953AC9FE-E3FD-4835-AF52-5B43DDB511C3}">
      <dgm:prSet phldrT="[Text]"/>
      <dgm:spPr/>
      <dgm:t>
        <a:bodyPr/>
        <a:lstStyle/>
        <a:p>
          <a:pPr algn="just"/>
          <a:r>
            <a:rPr lang="en-US" dirty="0"/>
            <a:t>AI algorithms will continue to improve diagnostic accuracy and speed in medical imaging, enabling early detection of diseases.</a:t>
          </a:r>
        </a:p>
      </dgm:t>
    </dgm:pt>
    <dgm:pt modelId="{14504105-C2F9-4165-A4AE-478C859864B2}" type="sibTrans" cxnId="{F7E3508B-B363-4320-8BA9-857448ED0028}">
      <dgm:prSet/>
      <dgm:spPr/>
      <dgm:t>
        <a:bodyPr/>
        <a:lstStyle/>
        <a:p>
          <a:endParaRPr lang="en-US"/>
        </a:p>
      </dgm:t>
    </dgm:pt>
    <dgm:pt modelId="{23F0D765-2B74-4011-B07C-97E3954E1D0E}" type="parTrans" cxnId="{F7E3508B-B363-4320-8BA9-857448ED0028}">
      <dgm:prSet/>
      <dgm:spPr/>
      <dgm:t>
        <a:bodyPr/>
        <a:lstStyle/>
        <a:p>
          <a:endParaRPr lang="en-US"/>
        </a:p>
      </dgm:t>
    </dgm:pt>
    <dgm:pt modelId="{5EE7FFEA-FA6B-4447-88B1-3F04705F72B0}">
      <dgm:prSet phldrT="[Text]"/>
      <dgm:spPr/>
      <dgm:t>
        <a:bodyPr/>
        <a:lstStyle/>
        <a:p>
          <a:pPr algn="just"/>
          <a:r>
            <a:rPr lang="en-US" dirty="0"/>
            <a:t>AI-enabled predictive analytics will identify individuals at high risk of developing diseases, allowing for early intervention and preventive measures.</a:t>
          </a:r>
        </a:p>
      </dgm:t>
    </dgm:pt>
    <dgm:pt modelId="{2EF77AD2-1F47-4684-9750-662A654835CA}" type="parTrans" cxnId="{1B29B4A0-4643-48F8-B200-F44F2D66FE5F}">
      <dgm:prSet/>
      <dgm:spPr/>
      <dgm:t>
        <a:bodyPr/>
        <a:lstStyle/>
        <a:p>
          <a:endParaRPr lang="en-US"/>
        </a:p>
      </dgm:t>
    </dgm:pt>
    <dgm:pt modelId="{6F56A2F7-E1F5-4FD1-91BA-3EA1EEE22623}" type="sibTrans" cxnId="{1B29B4A0-4643-48F8-B200-F44F2D66FE5F}">
      <dgm:prSet/>
      <dgm:spPr/>
      <dgm:t>
        <a:bodyPr/>
        <a:lstStyle/>
        <a:p>
          <a:endParaRPr lang="en-US"/>
        </a:p>
      </dgm:t>
    </dgm:pt>
    <dgm:pt modelId="{8766D0BE-40EB-40C8-8312-7A280854D609}">
      <dgm:prSet phldrT="[Text]"/>
      <dgm:spPr>
        <a:solidFill>
          <a:srgbClr val="02FFD2"/>
        </a:solidFill>
        <a:ln>
          <a:solidFill>
            <a:srgbClr val="02FFD2"/>
          </a:solidFill>
        </a:ln>
      </dgm:spPr>
      <dgm:t>
        <a:bodyPr/>
        <a:lstStyle/>
        <a:p>
          <a:r>
            <a:rPr lang="en-US" b="1" dirty="0"/>
            <a:t>Ethical and Regulatory Frameworks</a:t>
          </a:r>
        </a:p>
      </dgm:t>
    </dgm:pt>
    <dgm:pt modelId="{02FCDFB4-9D9F-40E5-8634-24E23D46CE89}" type="parTrans" cxnId="{EFC60B56-6DFF-49FD-9D65-C45AF8966E9C}">
      <dgm:prSet/>
      <dgm:spPr/>
      <dgm:t>
        <a:bodyPr/>
        <a:lstStyle/>
        <a:p>
          <a:endParaRPr lang="en-US"/>
        </a:p>
      </dgm:t>
    </dgm:pt>
    <dgm:pt modelId="{D52F0CEF-D04B-42A8-ACDC-C9482769E907}" type="sibTrans" cxnId="{EFC60B56-6DFF-49FD-9D65-C45AF8966E9C}">
      <dgm:prSet/>
      <dgm:spPr/>
      <dgm:t>
        <a:bodyPr/>
        <a:lstStyle/>
        <a:p>
          <a:endParaRPr lang="en-US"/>
        </a:p>
      </dgm:t>
    </dgm:pt>
    <dgm:pt modelId="{745EB665-F937-4B43-A2D2-CD2413A0E863}">
      <dgm:prSet phldrT="[Text]"/>
      <dgm:spPr/>
      <dgm:t>
        <a:bodyPr/>
        <a:lstStyle/>
        <a:p>
          <a:pPr algn="just"/>
          <a:r>
            <a:rPr lang="en-US" dirty="0"/>
            <a:t>Robust ethical guidelines and regulatory frameworks will be established to govern the development, deployment, and use of AI in healthcare, ensuring patient safety and privacy.</a:t>
          </a:r>
        </a:p>
      </dgm:t>
    </dgm:pt>
    <dgm:pt modelId="{C5DEDEFB-553B-4E6F-AF3B-98E12BFFA1A4}" type="parTrans" cxnId="{E9D25C50-90E6-4232-8362-3913C794543B}">
      <dgm:prSet/>
      <dgm:spPr/>
      <dgm:t>
        <a:bodyPr/>
        <a:lstStyle/>
        <a:p>
          <a:endParaRPr lang="en-US"/>
        </a:p>
      </dgm:t>
    </dgm:pt>
    <dgm:pt modelId="{516D48B1-2694-4D16-9A5C-106BB635F9BF}" type="sibTrans" cxnId="{E9D25C50-90E6-4232-8362-3913C794543B}">
      <dgm:prSet/>
      <dgm:spPr/>
      <dgm:t>
        <a:bodyPr/>
        <a:lstStyle/>
        <a:p>
          <a:endParaRPr lang="en-US"/>
        </a:p>
      </dgm:t>
    </dgm:pt>
    <dgm:pt modelId="{3E3A1C86-9F6F-4B8E-9752-6E7F770FA0A8}" type="pres">
      <dgm:prSet presAssocID="{02A29264-D4B6-420F-B2C3-24891FB6D250}" presName="Name0" presStyleCnt="0">
        <dgm:presLayoutVars>
          <dgm:chMax/>
          <dgm:chPref val="3"/>
          <dgm:dir/>
          <dgm:animOne val="branch"/>
          <dgm:animLvl val="lvl"/>
        </dgm:presLayoutVars>
      </dgm:prSet>
      <dgm:spPr/>
    </dgm:pt>
    <dgm:pt modelId="{7973F15A-12B8-4067-B1DA-7A370195B05B}" type="pres">
      <dgm:prSet presAssocID="{46517A51-2F50-4511-81DE-0F0CB1B79F57}" presName="composite" presStyleCnt="0"/>
      <dgm:spPr/>
    </dgm:pt>
    <dgm:pt modelId="{526A2867-7E6D-408C-9962-38E6A5811CCE}" type="pres">
      <dgm:prSet presAssocID="{46517A51-2F50-4511-81DE-0F0CB1B79F57}" presName="FirstChild" presStyleLbl="revTx" presStyleIdx="0" presStyleCnt="5">
        <dgm:presLayoutVars>
          <dgm:chMax val="0"/>
          <dgm:chPref val="0"/>
          <dgm:bulletEnabled val="1"/>
        </dgm:presLayoutVars>
      </dgm:prSet>
      <dgm:spPr/>
    </dgm:pt>
    <dgm:pt modelId="{FC780936-7624-4D7B-A85E-67EB604344E3}" type="pres">
      <dgm:prSet presAssocID="{46517A51-2F50-4511-81DE-0F0CB1B79F57}" presName="Parent" presStyleLbl="alignNode1" presStyleIdx="0" presStyleCnt="5">
        <dgm:presLayoutVars>
          <dgm:chMax val="3"/>
          <dgm:chPref val="3"/>
          <dgm:bulletEnabled val="1"/>
        </dgm:presLayoutVars>
      </dgm:prSet>
      <dgm:spPr/>
    </dgm:pt>
    <dgm:pt modelId="{C132D9AD-4DB6-456E-9349-A44F563092C1}" type="pres">
      <dgm:prSet presAssocID="{46517A51-2F50-4511-81DE-0F0CB1B79F57}" presName="Accent" presStyleLbl="parChTrans1D1" presStyleIdx="0" presStyleCnt="5"/>
      <dgm:spPr/>
    </dgm:pt>
    <dgm:pt modelId="{AE4E6ABD-4B50-4FF2-AD6F-561685302349}" type="pres">
      <dgm:prSet presAssocID="{31EFF396-7582-4972-B19C-F088050D9917}" presName="sibTrans" presStyleCnt="0"/>
      <dgm:spPr/>
    </dgm:pt>
    <dgm:pt modelId="{D6974076-9C68-48E5-81F3-D818C6B7B859}" type="pres">
      <dgm:prSet presAssocID="{B0CF842D-A877-4DE7-8535-E79523807213}" presName="composite" presStyleCnt="0"/>
      <dgm:spPr/>
    </dgm:pt>
    <dgm:pt modelId="{CCBB6AA3-96B5-4FA6-8E12-0A8CC6FEE690}" type="pres">
      <dgm:prSet presAssocID="{B0CF842D-A877-4DE7-8535-E79523807213}" presName="FirstChild" presStyleLbl="revTx" presStyleIdx="1" presStyleCnt="5">
        <dgm:presLayoutVars>
          <dgm:chMax val="0"/>
          <dgm:chPref val="0"/>
          <dgm:bulletEnabled val="1"/>
        </dgm:presLayoutVars>
      </dgm:prSet>
      <dgm:spPr/>
    </dgm:pt>
    <dgm:pt modelId="{D31CAA0D-5A8B-4A8E-9DD0-4E4E2F044146}" type="pres">
      <dgm:prSet presAssocID="{B0CF842D-A877-4DE7-8535-E79523807213}" presName="Parent" presStyleLbl="alignNode1" presStyleIdx="1" presStyleCnt="5">
        <dgm:presLayoutVars>
          <dgm:chMax val="3"/>
          <dgm:chPref val="3"/>
          <dgm:bulletEnabled val="1"/>
        </dgm:presLayoutVars>
      </dgm:prSet>
      <dgm:spPr/>
    </dgm:pt>
    <dgm:pt modelId="{0A441C57-815E-46D9-AF7A-634F385A1A9E}" type="pres">
      <dgm:prSet presAssocID="{B0CF842D-A877-4DE7-8535-E79523807213}" presName="Accent" presStyleLbl="parChTrans1D1" presStyleIdx="1" presStyleCnt="5"/>
      <dgm:spPr/>
    </dgm:pt>
    <dgm:pt modelId="{1C29F7BF-9397-4739-B4FC-172BEE5DFD8D}" type="pres">
      <dgm:prSet presAssocID="{F70DB9C0-1A0E-44D1-AF0F-EF29E1F1DABE}" presName="sibTrans" presStyleCnt="0"/>
      <dgm:spPr/>
    </dgm:pt>
    <dgm:pt modelId="{46055A9E-3B29-4DA5-9C49-131DDAF79F0F}" type="pres">
      <dgm:prSet presAssocID="{A63DBCF5-8167-475A-A17C-D8900DEDB928}" presName="composite" presStyleCnt="0"/>
      <dgm:spPr/>
    </dgm:pt>
    <dgm:pt modelId="{8EC195AD-07D9-4086-9841-BC73839B1889}" type="pres">
      <dgm:prSet presAssocID="{A63DBCF5-8167-475A-A17C-D8900DEDB928}" presName="FirstChild" presStyleLbl="revTx" presStyleIdx="2" presStyleCnt="5">
        <dgm:presLayoutVars>
          <dgm:chMax val="0"/>
          <dgm:chPref val="0"/>
          <dgm:bulletEnabled val="1"/>
        </dgm:presLayoutVars>
      </dgm:prSet>
      <dgm:spPr/>
    </dgm:pt>
    <dgm:pt modelId="{81888BDB-A89F-4D77-93DB-7A44361D959D}" type="pres">
      <dgm:prSet presAssocID="{A63DBCF5-8167-475A-A17C-D8900DEDB928}" presName="Parent" presStyleLbl="alignNode1" presStyleIdx="2" presStyleCnt="5">
        <dgm:presLayoutVars>
          <dgm:chMax val="3"/>
          <dgm:chPref val="3"/>
          <dgm:bulletEnabled val="1"/>
        </dgm:presLayoutVars>
      </dgm:prSet>
      <dgm:spPr/>
    </dgm:pt>
    <dgm:pt modelId="{B4A82394-25D1-43EA-802F-76EF53EA25E7}" type="pres">
      <dgm:prSet presAssocID="{A63DBCF5-8167-475A-A17C-D8900DEDB928}" presName="Accent" presStyleLbl="parChTrans1D1" presStyleIdx="2" presStyleCnt="5"/>
      <dgm:spPr/>
    </dgm:pt>
    <dgm:pt modelId="{6772EAFD-4642-446B-B1A4-41DFB96F22A0}" type="pres">
      <dgm:prSet presAssocID="{0E28F48B-BF4E-416E-AF20-3FCE43F6FC5F}" presName="sibTrans" presStyleCnt="0"/>
      <dgm:spPr/>
    </dgm:pt>
    <dgm:pt modelId="{11539343-98B8-4ACD-BBD8-B725EAD72B96}" type="pres">
      <dgm:prSet presAssocID="{6A5E7580-5313-4911-B4C2-545B6BD232C5}" presName="composite" presStyleCnt="0"/>
      <dgm:spPr/>
    </dgm:pt>
    <dgm:pt modelId="{1974DF66-9CE0-4160-BE04-7244259C992D}" type="pres">
      <dgm:prSet presAssocID="{6A5E7580-5313-4911-B4C2-545B6BD232C5}" presName="FirstChild" presStyleLbl="revTx" presStyleIdx="3" presStyleCnt="5">
        <dgm:presLayoutVars>
          <dgm:chMax val="0"/>
          <dgm:chPref val="0"/>
          <dgm:bulletEnabled val="1"/>
        </dgm:presLayoutVars>
      </dgm:prSet>
      <dgm:spPr/>
    </dgm:pt>
    <dgm:pt modelId="{340B5F8C-6934-4422-B0A8-45FDAFB52DA5}" type="pres">
      <dgm:prSet presAssocID="{6A5E7580-5313-4911-B4C2-545B6BD232C5}" presName="Parent" presStyleLbl="alignNode1" presStyleIdx="3" presStyleCnt="5">
        <dgm:presLayoutVars>
          <dgm:chMax val="3"/>
          <dgm:chPref val="3"/>
          <dgm:bulletEnabled val="1"/>
        </dgm:presLayoutVars>
      </dgm:prSet>
      <dgm:spPr/>
    </dgm:pt>
    <dgm:pt modelId="{91E29F4A-1B81-41C3-843C-C9876BA192A4}" type="pres">
      <dgm:prSet presAssocID="{6A5E7580-5313-4911-B4C2-545B6BD232C5}" presName="Accent" presStyleLbl="parChTrans1D1" presStyleIdx="3" presStyleCnt="5"/>
      <dgm:spPr/>
    </dgm:pt>
    <dgm:pt modelId="{0A2EF1EF-7D8C-4E04-A24E-EEA27BF628B4}" type="pres">
      <dgm:prSet presAssocID="{93E353D4-C155-46E6-B658-69BDE89C67E5}" presName="sibTrans" presStyleCnt="0"/>
      <dgm:spPr/>
    </dgm:pt>
    <dgm:pt modelId="{CA786AB9-4F88-4841-BB38-58B9912C729A}" type="pres">
      <dgm:prSet presAssocID="{8766D0BE-40EB-40C8-8312-7A280854D609}" presName="composite" presStyleCnt="0"/>
      <dgm:spPr/>
    </dgm:pt>
    <dgm:pt modelId="{B2566403-89D6-4B2F-91BB-1F97138FCECF}" type="pres">
      <dgm:prSet presAssocID="{8766D0BE-40EB-40C8-8312-7A280854D609}" presName="FirstChild" presStyleLbl="revTx" presStyleIdx="4" presStyleCnt="5">
        <dgm:presLayoutVars>
          <dgm:chMax val="0"/>
          <dgm:chPref val="0"/>
          <dgm:bulletEnabled val="1"/>
        </dgm:presLayoutVars>
      </dgm:prSet>
      <dgm:spPr/>
    </dgm:pt>
    <dgm:pt modelId="{396F6C99-B3D6-4314-89F2-0C8A859D752D}" type="pres">
      <dgm:prSet presAssocID="{8766D0BE-40EB-40C8-8312-7A280854D609}" presName="Parent" presStyleLbl="alignNode1" presStyleIdx="4" presStyleCnt="5">
        <dgm:presLayoutVars>
          <dgm:chMax val="3"/>
          <dgm:chPref val="3"/>
          <dgm:bulletEnabled val="1"/>
        </dgm:presLayoutVars>
      </dgm:prSet>
      <dgm:spPr/>
    </dgm:pt>
    <dgm:pt modelId="{3A725C68-5119-494E-AE91-CDADFC65CAC9}" type="pres">
      <dgm:prSet presAssocID="{8766D0BE-40EB-40C8-8312-7A280854D609}" presName="Accent" presStyleLbl="parChTrans1D1" presStyleIdx="4" presStyleCnt="5"/>
      <dgm:spPr/>
    </dgm:pt>
  </dgm:ptLst>
  <dgm:cxnLst>
    <dgm:cxn modelId="{A9C75305-50A6-4865-838B-693D88810B21}" type="presOf" srcId="{745EB665-F937-4B43-A2D2-CD2413A0E863}" destId="{B2566403-89D6-4B2F-91BB-1F97138FCECF}" srcOrd="0" destOrd="0" presId="urn:microsoft.com/office/officeart/2011/layout/TabList"/>
    <dgm:cxn modelId="{3FBC5022-19AE-49D1-B2A0-EBF750674B0C}" type="presOf" srcId="{6A5E7580-5313-4911-B4C2-545B6BD232C5}" destId="{340B5F8C-6934-4422-B0A8-45FDAFB52DA5}" srcOrd="0" destOrd="0" presId="urn:microsoft.com/office/officeart/2011/layout/TabList"/>
    <dgm:cxn modelId="{E01C3F35-C999-40EC-A48E-678B1224A4E7}" srcId="{02A29264-D4B6-420F-B2C3-24891FB6D250}" destId="{A63DBCF5-8167-475A-A17C-D8900DEDB928}" srcOrd="2" destOrd="0" parTransId="{39F15BBC-2BFF-4B25-8194-D0BC765F0538}" sibTransId="{0E28F48B-BF4E-416E-AF20-3FCE43F6FC5F}"/>
    <dgm:cxn modelId="{B079425E-A677-499E-8623-7314FFAB34C1}" type="presOf" srcId="{B92B3B01-D85D-4F39-BD82-6B71159A1F9C}" destId="{8EC195AD-07D9-4086-9841-BC73839B1889}" srcOrd="0" destOrd="0" presId="urn:microsoft.com/office/officeart/2011/layout/TabList"/>
    <dgm:cxn modelId="{78301B45-2A00-4805-BFA7-72592F8739D9}" type="presOf" srcId="{4A509B40-93B3-44AB-96B7-AB432A444242}" destId="{CCBB6AA3-96B5-4FA6-8E12-0A8CC6FEE690}" srcOrd="0" destOrd="0" presId="urn:microsoft.com/office/officeart/2011/layout/TabList"/>
    <dgm:cxn modelId="{C3594A48-2AE5-4D18-A202-DF2C3A84848A}" srcId="{02A29264-D4B6-420F-B2C3-24891FB6D250}" destId="{B0CF842D-A877-4DE7-8535-E79523807213}" srcOrd="1" destOrd="0" parTransId="{9D836A48-DFF2-416A-97E0-0FE51DBF0DB5}" sibTransId="{F70DB9C0-1A0E-44D1-AF0F-EF29E1F1DABE}"/>
    <dgm:cxn modelId="{28C7D04C-A06A-406F-8F68-A1C9421B1AB4}" type="presOf" srcId="{46517A51-2F50-4511-81DE-0F0CB1B79F57}" destId="{FC780936-7624-4D7B-A85E-67EB604344E3}" srcOrd="0" destOrd="0" presId="urn:microsoft.com/office/officeart/2011/layout/TabList"/>
    <dgm:cxn modelId="{E9D25C50-90E6-4232-8362-3913C794543B}" srcId="{8766D0BE-40EB-40C8-8312-7A280854D609}" destId="{745EB665-F937-4B43-A2D2-CD2413A0E863}" srcOrd="0" destOrd="0" parTransId="{C5DEDEFB-553B-4E6F-AF3B-98E12BFFA1A4}" sibTransId="{516D48B1-2694-4D16-9A5C-106BB635F9BF}"/>
    <dgm:cxn modelId="{EFC60B56-6DFF-49FD-9D65-C45AF8966E9C}" srcId="{02A29264-D4B6-420F-B2C3-24891FB6D250}" destId="{8766D0BE-40EB-40C8-8312-7A280854D609}" srcOrd="4" destOrd="0" parTransId="{02FCDFB4-9D9F-40E5-8634-24E23D46CE89}" sibTransId="{D52F0CEF-D04B-42A8-ACDC-C9482769E907}"/>
    <dgm:cxn modelId="{05060659-A379-4D00-9FC4-70184FAEB152}" type="presOf" srcId="{953AC9FE-E3FD-4835-AF52-5B43DDB511C3}" destId="{526A2867-7E6D-408C-9962-38E6A5811CCE}" srcOrd="0" destOrd="0" presId="urn:microsoft.com/office/officeart/2011/layout/TabList"/>
    <dgm:cxn modelId="{D1B4917F-2145-4D68-B346-55404E5EFC6A}" type="presOf" srcId="{B0CF842D-A877-4DE7-8535-E79523807213}" destId="{D31CAA0D-5A8B-4A8E-9DD0-4E4E2F044146}" srcOrd="0" destOrd="0" presId="urn:microsoft.com/office/officeart/2011/layout/TabList"/>
    <dgm:cxn modelId="{FF7DA182-EB37-4BF7-9392-4A2EE20C12D5}" type="presOf" srcId="{5EE7FFEA-FA6B-4447-88B1-3F04705F72B0}" destId="{1974DF66-9CE0-4160-BE04-7244259C992D}" srcOrd="0" destOrd="0" presId="urn:microsoft.com/office/officeart/2011/layout/TabList"/>
    <dgm:cxn modelId="{F7E3508B-B363-4320-8BA9-857448ED0028}" srcId="{46517A51-2F50-4511-81DE-0F0CB1B79F57}" destId="{953AC9FE-E3FD-4835-AF52-5B43DDB511C3}" srcOrd="0" destOrd="0" parTransId="{23F0D765-2B74-4011-B07C-97E3954E1D0E}" sibTransId="{14504105-C2F9-4165-A4AE-478C859864B2}"/>
    <dgm:cxn modelId="{1B29B4A0-4643-48F8-B200-F44F2D66FE5F}" srcId="{6A5E7580-5313-4911-B4C2-545B6BD232C5}" destId="{5EE7FFEA-FA6B-4447-88B1-3F04705F72B0}" srcOrd="0" destOrd="0" parTransId="{2EF77AD2-1F47-4684-9750-662A654835CA}" sibTransId="{6F56A2F7-E1F5-4FD1-91BA-3EA1EEE22623}"/>
    <dgm:cxn modelId="{C6F288A8-14E5-4D15-9845-0E9298DDBD32}" type="presOf" srcId="{02A29264-D4B6-420F-B2C3-24891FB6D250}" destId="{3E3A1C86-9F6F-4B8E-9752-6E7F770FA0A8}" srcOrd="0" destOrd="0" presId="urn:microsoft.com/office/officeart/2011/layout/TabList"/>
    <dgm:cxn modelId="{8725DCB0-5187-49C7-A91B-95FFA079CFBC}" srcId="{A63DBCF5-8167-475A-A17C-D8900DEDB928}" destId="{B92B3B01-D85D-4F39-BD82-6B71159A1F9C}" srcOrd="0" destOrd="0" parTransId="{6B19D98D-075C-469B-BF64-CCB65E622BC4}" sibTransId="{B881A019-F88B-4803-9FA9-2DCAB1E90B49}"/>
    <dgm:cxn modelId="{DE9CBEBC-3B54-419D-AE4E-02D8C930A3F6}" type="presOf" srcId="{A63DBCF5-8167-475A-A17C-D8900DEDB928}" destId="{81888BDB-A89F-4D77-93DB-7A44361D959D}" srcOrd="0" destOrd="0" presId="urn:microsoft.com/office/officeart/2011/layout/TabList"/>
    <dgm:cxn modelId="{889616C8-FD56-49E4-A8C0-3DA368406441}" type="presOf" srcId="{8766D0BE-40EB-40C8-8312-7A280854D609}" destId="{396F6C99-B3D6-4314-89F2-0C8A859D752D}" srcOrd="0" destOrd="0" presId="urn:microsoft.com/office/officeart/2011/layout/TabList"/>
    <dgm:cxn modelId="{FCAEDCD1-4F85-4D54-B777-1F250EF57F09}" srcId="{02A29264-D4B6-420F-B2C3-24891FB6D250}" destId="{46517A51-2F50-4511-81DE-0F0CB1B79F57}" srcOrd="0" destOrd="0" parTransId="{5F270855-766F-4204-9DBC-FA8617562963}" sibTransId="{31EFF396-7582-4972-B19C-F088050D9917}"/>
    <dgm:cxn modelId="{483CFDDA-6381-4612-B1A5-459B2EBA64F7}" srcId="{B0CF842D-A877-4DE7-8535-E79523807213}" destId="{4A509B40-93B3-44AB-96B7-AB432A444242}" srcOrd="0" destOrd="0" parTransId="{98E881D5-2C77-468C-BACA-1A1DD12576D5}" sibTransId="{64695A08-6FCD-4F1C-AD2C-A1844C8E36AA}"/>
    <dgm:cxn modelId="{C86BEBFA-8254-44B2-B740-6154671115F1}" srcId="{02A29264-D4B6-420F-B2C3-24891FB6D250}" destId="{6A5E7580-5313-4911-B4C2-545B6BD232C5}" srcOrd="3" destOrd="0" parTransId="{87E81BF8-609B-4D23-B345-A083962FA602}" sibTransId="{93E353D4-C155-46E6-B658-69BDE89C67E5}"/>
    <dgm:cxn modelId="{A57398A8-8345-4736-B20A-3D28CDD488E7}" type="presParOf" srcId="{3E3A1C86-9F6F-4B8E-9752-6E7F770FA0A8}" destId="{7973F15A-12B8-4067-B1DA-7A370195B05B}" srcOrd="0" destOrd="0" presId="urn:microsoft.com/office/officeart/2011/layout/TabList"/>
    <dgm:cxn modelId="{7A031495-8DF7-4241-AD4E-F1D1BC1CC2D1}" type="presParOf" srcId="{7973F15A-12B8-4067-B1DA-7A370195B05B}" destId="{526A2867-7E6D-408C-9962-38E6A5811CCE}" srcOrd="0" destOrd="0" presId="urn:microsoft.com/office/officeart/2011/layout/TabList"/>
    <dgm:cxn modelId="{D2836FF3-A10B-4BEB-B670-3566FBC285F9}" type="presParOf" srcId="{7973F15A-12B8-4067-B1DA-7A370195B05B}" destId="{FC780936-7624-4D7B-A85E-67EB604344E3}" srcOrd="1" destOrd="0" presId="urn:microsoft.com/office/officeart/2011/layout/TabList"/>
    <dgm:cxn modelId="{BF4483E6-3F3A-4AD4-9F54-5DC187F72705}" type="presParOf" srcId="{7973F15A-12B8-4067-B1DA-7A370195B05B}" destId="{C132D9AD-4DB6-456E-9349-A44F563092C1}" srcOrd="2" destOrd="0" presId="urn:microsoft.com/office/officeart/2011/layout/TabList"/>
    <dgm:cxn modelId="{3365BAA6-07DB-4855-BB5F-1B0963B71E71}" type="presParOf" srcId="{3E3A1C86-9F6F-4B8E-9752-6E7F770FA0A8}" destId="{AE4E6ABD-4B50-4FF2-AD6F-561685302349}" srcOrd="1" destOrd="0" presId="urn:microsoft.com/office/officeart/2011/layout/TabList"/>
    <dgm:cxn modelId="{A17481A3-B671-4257-9FEE-C01C95D2203A}" type="presParOf" srcId="{3E3A1C86-9F6F-4B8E-9752-6E7F770FA0A8}" destId="{D6974076-9C68-48E5-81F3-D818C6B7B859}" srcOrd="2" destOrd="0" presId="urn:microsoft.com/office/officeart/2011/layout/TabList"/>
    <dgm:cxn modelId="{80F72EAB-9D27-4204-99D5-AAAA7083F985}" type="presParOf" srcId="{D6974076-9C68-48E5-81F3-D818C6B7B859}" destId="{CCBB6AA3-96B5-4FA6-8E12-0A8CC6FEE690}" srcOrd="0" destOrd="0" presId="urn:microsoft.com/office/officeart/2011/layout/TabList"/>
    <dgm:cxn modelId="{AB2D8C2B-790F-434E-93BB-545396DD25C4}" type="presParOf" srcId="{D6974076-9C68-48E5-81F3-D818C6B7B859}" destId="{D31CAA0D-5A8B-4A8E-9DD0-4E4E2F044146}" srcOrd="1" destOrd="0" presId="urn:microsoft.com/office/officeart/2011/layout/TabList"/>
    <dgm:cxn modelId="{FFE11A04-5F0E-4E4A-9ED9-AE880E20AAF1}" type="presParOf" srcId="{D6974076-9C68-48E5-81F3-D818C6B7B859}" destId="{0A441C57-815E-46D9-AF7A-634F385A1A9E}" srcOrd="2" destOrd="0" presId="urn:microsoft.com/office/officeart/2011/layout/TabList"/>
    <dgm:cxn modelId="{35D6BE5E-FB4F-4BEA-9DA4-470B553E5C75}" type="presParOf" srcId="{3E3A1C86-9F6F-4B8E-9752-6E7F770FA0A8}" destId="{1C29F7BF-9397-4739-B4FC-172BEE5DFD8D}" srcOrd="3" destOrd="0" presId="urn:microsoft.com/office/officeart/2011/layout/TabList"/>
    <dgm:cxn modelId="{BA10EE4A-46A0-4B0E-9083-4E97C28CD0AC}" type="presParOf" srcId="{3E3A1C86-9F6F-4B8E-9752-6E7F770FA0A8}" destId="{46055A9E-3B29-4DA5-9C49-131DDAF79F0F}" srcOrd="4" destOrd="0" presId="urn:microsoft.com/office/officeart/2011/layout/TabList"/>
    <dgm:cxn modelId="{45EA64F9-0383-4761-A8D2-8E9228B0FCF5}" type="presParOf" srcId="{46055A9E-3B29-4DA5-9C49-131DDAF79F0F}" destId="{8EC195AD-07D9-4086-9841-BC73839B1889}" srcOrd="0" destOrd="0" presId="urn:microsoft.com/office/officeart/2011/layout/TabList"/>
    <dgm:cxn modelId="{280ACEDD-080C-4789-B143-A84F97C8BA8C}" type="presParOf" srcId="{46055A9E-3B29-4DA5-9C49-131DDAF79F0F}" destId="{81888BDB-A89F-4D77-93DB-7A44361D959D}" srcOrd="1" destOrd="0" presId="urn:microsoft.com/office/officeart/2011/layout/TabList"/>
    <dgm:cxn modelId="{35073654-0AA2-4478-B24C-230F7B505ACD}" type="presParOf" srcId="{46055A9E-3B29-4DA5-9C49-131DDAF79F0F}" destId="{B4A82394-25D1-43EA-802F-76EF53EA25E7}" srcOrd="2" destOrd="0" presId="urn:microsoft.com/office/officeart/2011/layout/TabList"/>
    <dgm:cxn modelId="{D228ECAF-A9FB-414E-A36F-8E3A9DA849D6}" type="presParOf" srcId="{3E3A1C86-9F6F-4B8E-9752-6E7F770FA0A8}" destId="{6772EAFD-4642-446B-B1A4-41DFB96F22A0}" srcOrd="5" destOrd="0" presId="urn:microsoft.com/office/officeart/2011/layout/TabList"/>
    <dgm:cxn modelId="{5ABB7B5E-58D4-48BC-B533-B6B2B974422C}" type="presParOf" srcId="{3E3A1C86-9F6F-4B8E-9752-6E7F770FA0A8}" destId="{11539343-98B8-4ACD-BBD8-B725EAD72B96}" srcOrd="6" destOrd="0" presId="urn:microsoft.com/office/officeart/2011/layout/TabList"/>
    <dgm:cxn modelId="{261D535F-1744-410E-9548-D747021D545F}" type="presParOf" srcId="{11539343-98B8-4ACD-BBD8-B725EAD72B96}" destId="{1974DF66-9CE0-4160-BE04-7244259C992D}" srcOrd="0" destOrd="0" presId="urn:microsoft.com/office/officeart/2011/layout/TabList"/>
    <dgm:cxn modelId="{AB4C81D4-0784-4312-9351-6A9090A1D237}" type="presParOf" srcId="{11539343-98B8-4ACD-BBD8-B725EAD72B96}" destId="{340B5F8C-6934-4422-B0A8-45FDAFB52DA5}" srcOrd="1" destOrd="0" presId="urn:microsoft.com/office/officeart/2011/layout/TabList"/>
    <dgm:cxn modelId="{6F8D7840-6916-481E-B91D-9C0EA6089AE7}" type="presParOf" srcId="{11539343-98B8-4ACD-BBD8-B725EAD72B96}" destId="{91E29F4A-1B81-41C3-843C-C9876BA192A4}" srcOrd="2" destOrd="0" presId="urn:microsoft.com/office/officeart/2011/layout/TabList"/>
    <dgm:cxn modelId="{AC42FD21-2862-4E90-9F67-234408C98FC2}" type="presParOf" srcId="{3E3A1C86-9F6F-4B8E-9752-6E7F770FA0A8}" destId="{0A2EF1EF-7D8C-4E04-A24E-EEA27BF628B4}" srcOrd="7" destOrd="0" presId="urn:microsoft.com/office/officeart/2011/layout/TabList"/>
    <dgm:cxn modelId="{E7D5D976-B960-4203-956B-BF6B36521E70}" type="presParOf" srcId="{3E3A1C86-9F6F-4B8E-9752-6E7F770FA0A8}" destId="{CA786AB9-4F88-4841-BB38-58B9912C729A}" srcOrd="8" destOrd="0" presId="urn:microsoft.com/office/officeart/2011/layout/TabList"/>
    <dgm:cxn modelId="{8C444BD5-546C-48DB-9B44-6495339FCF70}" type="presParOf" srcId="{CA786AB9-4F88-4841-BB38-58B9912C729A}" destId="{B2566403-89D6-4B2F-91BB-1F97138FCECF}" srcOrd="0" destOrd="0" presId="urn:microsoft.com/office/officeart/2011/layout/TabList"/>
    <dgm:cxn modelId="{9917FE07-BA6F-4078-BAE1-F9116DE7FC1B}" type="presParOf" srcId="{CA786AB9-4F88-4841-BB38-58B9912C729A}" destId="{396F6C99-B3D6-4314-89F2-0C8A859D752D}" srcOrd="1" destOrd="0" presId="urn:microsoft.com/office/officeart/2011/layout/TabList"/>
    <dgm:cxn modelId="{A044F715-FFA7-4797-B175-66254EF65038}" type="presParOf" srcId="{CA786AB9-4F88-4841-BB38-58B9912C729A}" destId="{3A725C68-5119-494E-AE91-CDADFC65CAC9}"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Remote Patient Monitoring</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Smart Medical Devices</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IoT devices track patients' health parameters (e.g., heart rate, blood pressure, glucose levels) and transmit data to healthcare providers for remote monitoring and timely interventions.</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IoT-enabled medical devices, such as insulin pumps, pacemakers, and smart inhalers, collect real-time health data and adjust treatment regimens based on individual patient needs.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57A473A5-B3E3-4FC6-895C-C645CBB0AFD4}">
      <dgm:prSet phldrT="[Text]"/>
      <dgm:spPr>
        <a:noFill/>
        <a:ln>
          <a:solidFill>
            <a:srgbClr val="02FFD2"/>
          </a:solidFill>
        </a:ln>
      </dgm:spPr>
      <dgm:t>
        <a:bodyPr/>
        <a:lstStyle/>
        <a:p>
          <a:pPr algn="just"/>
          <a:r>
            <a:rPr lang="en-US" dirty="0"/>
            <a:t>IoT solutions track the location and status of medical equipment, supplies, and personnel in healthcare facilities, improving inventory management and patient care delivery.</a:t>
          </a:r>
        </a:p>
      </dgm:t>
    </dgm:pt>
    <dgm:pt modelId="{65115FAA-9BBC-4557-AD6E-C3B86ACA082E}" type="parTrans" cxnId="{AA5A0497-0CA8-4DAC-A9C9-7E6C65269A57}">
      <dgm:prSet/>
      <dgm:spPr/>
      <dgm:t>
        <a:bodyPr/>
        <a:lstStyle/>
        <a:p>
          <a:endParaRPr lang="en-US"/>
        </a:p>
      </dgm:t>
    </dgm:pt>
    <dgm:pt modelId="{1C8EC1FF-BE3F-4D4D-A005-931654E53C21}" type="sibTrans" cxnId="{AA5A0497-0CA8-4DAC-A9C9-7E6C65269A57}">
      <dgm:prSet/>
      <dgm:spPr/>
      <dgm:t>
        <a:bodyPr/>
        <a:lstStyle/>
        <a:p>
          <a:endParaRPr lang="en-US"/>
        </a:p>
      </dgm:t>
    </dgm:pt>
    <dgm:pt modelId="{F9A36813-7193-4C7F-8D73-765D12256BC7}">
      <dgm:prSet phldrT="[Text]"/>
      <dgm:spPr>
        <a:solidFill>
          <a:srgbClr val="02FFD2"/>
        </a:solidFill>
      </dgm:spPr>
      <dgm:t>
        <a:bodyPr/>
        <a:lstStyle/>
        <a:p>
          <a:r>
            <a:rPr lang="en-US" b="1" dirty="0"/>
            <a:t>Healthcare Asset Tracking</a:t>
          </a:r>
        </a:p>
      </dgm:t>
    </dgm:pt>
    <dgm:pt modelId="{AF9C51E5-2460-48DC-9043-8E65780D4E82}" type="sibTrans" cxnId="{5516757F-A5FB-4ACE-8DC0-8266CFB36293}">
      <dgm:prSet/>
      <dgm:spPr/>
      <dgm:t>
        <a:bodyPr/>
        <a:lstStyle/>
        <a:p>
          <a:endParaRPr lang="en-US"/>
        </a:p>
      </dgm:t>
    </dgm:pt>
    <dgm:pt modelId="{FE43A716-BC85-4A6D-A8E6-FDAD7825AF6A}" type="parTrans" cxnId="{5516757F-A5FB-4ACE-8DC0-8266CFB36293}">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3"/>
      <dgm:spPr/>
    </dgm:pt>
    <dgm:pt modelId="{499656BC-7E2C-42FE-90F0-B193F9DFF5FA}" type="pres">
      <dgm:prSet presAssocID="{920E5502-2E8D-49CF-96B7-F5E4D3FFA92B}" presName="parentText" presStyleLbl="node1" presStyleIdx="0" presStyleCnt="3" custLinFactNeighborY="7040">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3">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3"/>
      <dgm:spPr/>
    </dgm:pt>
    <dgm:pt modelId="{105FCD6D-16FF-4E11-9570-C37A50A65711}" type="pres">
      <dgm:prSet presAssocID="{25EDF044-501E-4E8D-9BB2-DEF9619CA8DE}" presName="parentText" presStyleLbl="node1" presStyleIdx="1" presStyleCnt="3"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3">
        <dgm:presLayoutVars>
          <dgm:bulletEnabled val="1"/>
        </dgm:presLayoutVars>
      </dgm:prSet>
      <dgm:spPr/>
    </dgm:pt>
    <dgm:pt modelId="{F873B8E1-5E10-4039-B3F7-DDF6B57160F9}" type="pres">
      <dgm:prSet presAssocID="{B1AF566A-75FC-4424-9193-469BA9F2D8B3}" presName="spaceBetweenRectangles" presStyleCnt="0"/>
      <dgm:spPr/>
    </dgm:pt>
    <dgm:pt modelId="{B529DBB8-3349-46F9-87A2-AAC648F7F6C1}" type="pres">
      <dgm:prSet presAssocID="{F9A36813-7193-4C7F-8D73-765D12256BC7}" presName="parentLin" presStyleCnt="0"/>
      <dgm:spPr/>
    </dgm:pt>
    <dgm:pt modelId="{E4432311-C3E0-4659-89D9-4170C7EF2058}" type="pres">
      <dgm:prSet presAssocID="{F9A36813-7193-4C7F-8D73-765D12256BC7}" presName="parentLeftMargin" presStyleLbl="node1" presStyleIdx="1" presStyleCnt="3"/>
      <dgm:spPr/>
    </dgm:pt>
    <dgm:pt modelId="{581F88EB-329E-409A-9AF6-A10CFDFE54F3}" type="pres">
      <dgm:prSet presAssocID="{F9A36813-7193-4C7F-8D73-765D12256BC7}" presName="parentText" presStyleLbl="node1" presStyleIdx="2" presStyleCnt="3">
        <dgm:presLayoutVars>
          <dgm:chMax val="0"/>
          <dgm:bulletEnabled val="1"/>
        </dgm:presLayoutVars>
      </dgm:prSet>
      <dgm:spPr/>
    </dgm:pt>
    <dgm:pt modelId="{4E27A2B3-EFC5-4FA3-BA94-FEF5B3795C4D}" type="pres">
      <dgm:prSet presAssocID="{F9A36813-7193-4C7F-8D73-765D12256BC7}" presName="negativeSpace" presStyleCnt="0"/>
      <dgm:spPr/>
    </dgm:pt>
    <dgm:pt modelId="{F67D7666-9130-4FA3-BE8E-8DDD0D147B7A}" type="pres">
      <dgm:prSet presAssocID="{F9A36813-7193-4C7F-8D73-765D12256BC7}" presName="childText" presStyleLbl="conFgAcc1" presStyleIdx="2" presStyleCnt="3">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54C00314-A3F6-48A6-9415-760C9950CFB0}" type="presOf" srcId="{F9A36813-7193-4C7F-8D73-765D12256BC7}" destId="{581F88EB-329E-409A-9AF6-A10CFDFE54F3}" srcOrd="1" destOrd="0" presId="urn:microsoft.com/office/officeart/2005/8/layout/list1"/>
    <dgm:cxn modelId="{83C10E33-BB47-4A91-9233-3D8AFF7E385E}" srcId="{920E5502-2E8D-49CF-96B7-F5E4D3FFA92B}" destId="{FB19A1A3-FBB7-42FC-9328-3665E3B88417}" srcOrd="0" destOrd="0" parTransId="{F2CCFCA9-75AC-480C-BCA7-73358730C4AD}" sibTransId="{C0A8C0F8-3036-4357-B926-5CD30E64B9F2}"/>
    <dgm:cxn modelId="{77CBCA64-75E3-406C-A8B0-753B45129211}" type="presOf" srcId="{57A473A5-B3E3-4FC6-895C-C645CBB0AFD4}" destId="{F67D7666-9130-4FA3-BE8E-8DDD0D147B7A}" srcOrd="0" destOrd="0" presId="urn:microsoft.com/office/officeart/2005/8/layout/list1"/>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5516757F-A5FB-4ACE-8DC0-8266CFB36293}" srcId="{1E3B422C-5ED6-46B1-A0DF-FAD7C212F347}" destId="{F9A36813-7193-4C7F-8D73-765D12256BC7}" srcOrd="2" destOrd="0" parTransId="{FE43A716-BC85-4A6D-A8E6-FDAD7825AF6A}" sibTransId="{AF9C51E5-2460-48DC-9043-8E65780D4E82}"/>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AA5A0497-0CA8-4DAC-A9C9-7E6C65269A57}" srcId="{F9A36813-7193-4C7F-8D73-765D12256BC7}" destId="{57A473A5-B3E3-4FC6-895C-C645CBB0AFD4}" srcOrd="0" destOrd="0" parTransId="{65115FAA-9BBC-4557-AD6E-C3B86ACA082E}" sibTransId="{1C8EC1FF-BE3F-4D4D-A005-931654E53C21}"/>
    <dgm:cxn modelId="{F932359B-6E6F-4ED7-8B1D-896B18D9202F}" type="presOf" srcId="{FAA46839-AAD9-4DFA-90A6-5BF5F914F06E}" destId="{AA111DBC-F94D-4818-80C2-43070D4AAFDC}" srcOrd="0" destOrd="0" presId="urn:microsoft.com/office/officeart/2005/8/layout/list1"/>
    <dgm:cxn modelId="{60A803A3-7A66-4C80-A4A7-437A635069AF}" type="presOf" srcId="{F9A36813-7193-4C7F-8D73-765D12256BC7}" destId="{E4432311-C3E0-4659-89D9-4170C7EF2058}"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 modelId="{E3B7592A-8839-48C9-A146-3EAF33A8407E}" type="presParOf" srcId="{62468856-0045-4002-BF66-B2719723442E}" destId="{F873B8E1-5E10-4039-B3F7-DDF6B57160F9}" srcOrd="7" destOrd="0" presId="urn:microsoft.com/office/officeart/2005/8/layout/list1"/>
    <dgm:cxn modelId="{E963E6A1-9F32-4AB3-A091-F8DF5CA772DF}" type="presParOf" srcId="{62468856-0045-4002-BF66-B2719723442E}" destId="{B529DBB8-3349-46F9-87A2-AAC648F7F6C1}" srcOrd="8" destOrd="0" presId="urn:microsoft.com/office/officeart/2005/8/layout/list1"/>
    <dgm:cxn modelId="{2D469C25-5CDC-4B96-8117-1400BD4D47D5}" type="presParOf" srcId="{B529DBB8-3349-46F9-87A2-AAC648F7F6C1}" destId="{E4432311-C3E0-4659-89D9-4170C7EF2058}" srcOrd="0" destOrd="0" presId="urn:microsoft.com/office/officeart/2005/8/layout/list1"/>
    <dgm:cxn modelId="{BE1A5034-E24C-4116-9BEC-EC61D258ACE4}" type="presParOf" srcId="{B529DBB8-3349-46F9-87A2-AAC648F7F6C1}" destId="{581F88EB-329E-409A-9AF6-A10CFDFE54F3}" srcOrd="1" destOrd="0" presId="urn:microsoft.com/office/officeart/2005/8/layout/list1"/>
    <dgm:cxn modelId="{D942BD49-4511-4376-8B56-FA4C654AE6F2}" type="presParOf" srcId="{62468856-0045-4002-BF66-B2719723442E}" destId="{4E27A2B3-EFC5-4FA3-BA94-FEF5B3795C4D}" srcOrd="9" destOrd="0" presId="urn:microsoft.com/office/officeart/2005/8/layout/list1"/>
    <dgm:cxn modelId="{809ED1E0-B345-4D91-B356-E8D41B9F00A1}" type="presParOf" srcId="{62468856-0045-4002-BF66-B2719723442E}" destId="{F67D7666-9130-4FA3-BE8E-8DDD0D147B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B422C-5ED6-46B1-A0DF-FAD7C212F34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20E5502-2E8D-49CF-96B7-F5E4D3FFA92B}">
      <dgm:prSet phldrT="[Text]"/>
      <dgm:spPr>
        <a:solidFill>
          <a:srgbClr val="0CEBF6"/>
        </a:solidFill>
      </dgm:spPr>
      <dgm:t>
        <a:bodyPr/>
        <a:lstStyle/>
        <a:p>
          <a:r>
            <a:rPr lang="en-US" b="1" dirty="0"/>
            <a:t>Telemedicine and Virtual Care</a:t>
          </a:r>
        </a:p>
      </dgm:t>
    </dgm:pt>
    <dgm:pt modelId="{BC45087F-27DE-4F49-9AF8-6D14C41920C8}" type="parTrans" cxnId="{F482EA6D-69AD-47F9-B1D4-83A2811E8EC6}">
      <dgm:prSet/>
      <dgm:spPr/>
      <dgm:t>
        <a:bodyPr/>
        <a:lstStyle/>
        <a:p>
          <a:endParaRPr lang="en-US"/>
        </a:p>
      </dgm:t>
    </dgm:pt>
    <dgm:pt modelId="{F771FD6D-B9D9-48ED-AAA9-F1C0F2352961}" type="sibTrans" cxnId="{F482EA6D-69AD-47F9-B1D4-83A2811E8EC6}">
      <dgm:prSet/>
      <dgm:spPr/>
      <dgm:t>
        <a:bodyPr/>
        <a:lstStyle/>
        <a:p>
          <a:endParaRPr lang="en-US"/>
        </a:p>
      </dgm:t>
    </dgm:pt>
    <dgm:pt modelId="{25EDF044-501E-4E8D-9BB2-DEF9619CA8DE}">
      <dgm:prSet phldrT="[Text]"/>
      <dgm:spPr>
        <a:solidFill>
          <a:srgbClr val="D0009E"/>
        </a:solidFill>
      </dgm:spPr>
      <dgm:t>
        <a:bodyPr/>
        <a:lstStyle/>
        <a:p>
          <a:r>
            <a:rPr lang="en-US" b="1" dirty="0"/>
            <a:t>Smart Hospitals and Infrastructure</a:t>
          </a:r>
        </a:p>
      </dgm:t>
    </dgm:pt>
    <dgm:pt modelId="{C85E8721-15C9-4150-8BFC-D34C330355AF}" type="parTrans" cxnId="{0624F20A-FD9A-41AF-BD8F-77ED0A229D1B}">
      <dgm:prSet/>
      <dgm:spPr/>
      <dgm:t>
        <a:bodyPr/>
        <a:lstStyle/>
        <a:p>
          <a:endParaRPr lang="en-US"/>
        </a:p>
      </dgm:t>
    </dgm:pt>
    <dgm:pt modelId="{B1AF566A-75FC-4424-9193-469BA9F2D8B3}" type="sibTrans" cxnId="{0624F20A-FD9A-41AF-BD8F-77ED0A229D1B}">
      <dgm:prSet/>
      <dgm:spPr/>
      <dgm:t>
        <a:bodyPr/>
        <a:lstStyle/>
        <a:p>
          <a:endParaRPr lang="en-US"/>
        </a:p>
      </dgm:t>
    </dgm:pt>
    <dgm:pt modelId="{FB19A1A3-FBB7-42FC-9328-3665E3B88417}">
      <dgm:prSet phldrT="[Text]"/>
      <dgm:spPr>
        <a:noFill/>
        <a:ln>
          <a:solidFill>
            <a:srgbClr val="0CEBF6"/>
          </a:solidFill>
        </a:ln>
      </dgm:spPr>
      <dgm:t>
        <a:bodyPr/>
        <a:lstStyle/>
        <a:p>
          <a:pPr algn="just"/>
          <a:r>
            <a:rPr lang="en-US" dirty="0"/>
            <a:t>IoT technologies support telemedicine platforms and virtual care delivery models, enabling remote consultations, diagnostics, and treatment planning.</a:t>
          </a:r>
        </a:p>
      </dgm:t>
    </dgm:pt>
    <dgm:pt modelId="{F2CCFCA9-75AC-480C-BCA7-73358730C4AD}" type="parTrans" cxnId="{83C10E33-BB47-4A91-9233-3D8AFF7E385E}">
      <dgm:prSet/>
      <dgm:spPr/>
      <dgm:t>
        <a:bodyPr/>
        <a:lstStyle/>
        <a:p>
          <a:endParaRPr lang="en-US"/>
        </a:p>
      </dgm:t>
    </dgm:pt>
    <dgm:pt modelId="{C0A8C0F8-3036-4357-B926-5CD30E64B9F2}" type="sibTrans" cxnId="{83C10E33-BB47-4A91-9233-3D8AFF7E385E}">
      <dgm:prSet/>
      <dgm:spPr/>
      <dgm:t>
        <a:bodyPr/>
        <a:lstStyle/>
        <a:p>
          <a:endParaRPr lang="en-US"/>
        </a:p>
      </dgm:t>
    </dgm:pt>
    <dgm:pt modelId="{FAA46839-AAD9-4DFA-90A6-5BF5F914F06E}">
      <dgm:prSet phldrT="[Text]"/>
      <dgm:spPr>
        <a:noFill/>
        <a:ln>
          <a:solidFill>
            <a:srgbClr val="D0009E"/>
          </a:solidFill>
        </a:ln>
      </dgm:spPr>
      <dgm:t>
        <a:bodyPr/>
        <a:lstStyle/>
        <a:p>
          <a:pPr algn="just"/>
          <a:r>
            <a:rPr lang="en-US" dirty="0"/>
            <a:t>IoT sensors monitor environmental conditions, energy usage, and patient flow in hospitals, </a:t>
          </a:r>
          <a:r>
            <a:rPr lang="en-US" dirty="0" err="1"/>
            <a:t>optimising</a:t>
          </a:r>
          <a:r>
            <a:rPr lang="en-US" dirty="0"/>
            <a:t> facility operations, and improving patient experiences.</a:t>
          </a:r>
        </a:p>
      </dgm:t>
    </dgm:pt>
    <dgm:pt modelId="{157FC120-3DAF-4831-8A4B-A3DB2BAB59DE}" type="parTrans" cxnId="{30BC5EDD-CFA0-4EA9-B1AD-C0FF2660F227}">
      <dgm:prSet/>
      <dgm:spPr/>
      <dgm:t>
        <a:bodyPr/>
        <a:lstStyle/>
        <a:p>
          <a:endParaRPr lang="en-US"/>
        </a:p>
      </dgm:t>
    </dgm:pt>
    <dgm:pt modelId="{14F7A704-F7C1-4903-A61D-DA9B1934E9A9}" type="sibTrans" cxnId="{30BC5EDD-CFA0-4EA9-B1AD-C0FF2660F227}">
      <dgm:prSet/>
      <dgm:spPr/>
      <dgm:t>
        <a:bodyPr/>
        <a:lstStyle/>
        <a:p>
          <a:endParaRPr lang="en-US"/>
        </a:p>
      </dgm:t>
    </dgm:pt>
    <dgm:pt modelId="{62468856-0045-4002-BF66-B2719723442E}" type="pres">
      <dgm:prSet presAssocID="{1E3B422C-5ED6-46B1-A0DF-FAD7C212F347}" presName="linear" presStyleCnt="0">
        <dgm:presLayoutVars>
          <dgm:dir/>
          <dgm:animLvl val="lvl"/>
          <dgm:resizeHandles val="exact"/>
        </dgm:presLayoutVars>
      </dgm:prSet>
      <dgm:spPr/>
    </dgm:pt>
    <dgm:pt modelId="{DDC56DB2-1048-40B8-9AFB-79929BD51287}" type="pres">
      <dgm:prSet presAssocID="{920E5502-2E8D-49CF-96B7-F5E4D3FFA92B}" presName="parentLin" presStyleCnt="0"/>
      <dgm:spPr/>
    </dgm:pt>
    <dgm:pt modelId="{D6B7CFC1-EB28-4279-9695-05F5E9B81BA1}" type="pres">
      <dgm:prSet presAssocID="{920E5502-2E8D-49CF-96B7-F5E4D3FFA92B}" presName="parentLeftMargin" presStyleLbl="node1" presStyleIdx="0" presStyleCnt="2"/>
      <dgm:spPr/>
    </dgm:pt>
    <dgm:pt modelId="{499656BC-7E2C-42FE-90F0-B193F9DFF5FA}" type="pres">
      <dgm:prSet presAssocID="{920E5502-2E8D-49CF-96B7-F5E4D3FFA92B}" presName="parentText" presStyleLbl="node1" presStyleIdx="0" presStyleCnt="2">
        <dgm:presLayoutVars>
          <dgm:chMax val="0"/>
          <dgm:bulletEnabled val="1"/>
        </dgm:presLayoutVars>
      </dgm:prSet>
      <dgm:spPr/>
    </dgm:pt>
    <dgm:pt modelId="{CFF68A81-2F1C-42E6-9B2C-BF4CBD262630}" type="pres">
      <dgm:prSet presAssocID="{920E5502-2E8D-49CF-96B7-F5E4D3FFA92B}" presName="negativeSpace" presStyleCnt="0"/>
      <dgm:spPr/>
    </dgm:pt>
    <dgm:pt modelId="{D5307124-8321-44EF-BA8F-9CE205F89AFC}" type="pres">
      <dgm:prSet presAssocID="{920E5502-2E8D-49CF-96B7-F5E4D3FFA92B}" presName="childText" presStyleLbl="conFgAcc1" presStyleIdx="0" presStyleCnt="2">
        <dgm:presLayoutVars>
          <dgm:bulletEnabled val="1"/>
        </dgm:presLayoutVars>
      </dgm:prSet>
      <dgm:spPr/>
    </dgm:pt>
    <dgm:pt modelId="{3117800D-700F-435A-A7D1-3CD8A4508C57}" type="pres">
      <dgm:prSet presAssocID="{F771FD6D-B9D9-48ED-AAA9-F1C0F2352961}" presName="spaceBetweenRectangles" presStyleCnt="0"/>
      <dgm:spPr/>
    </dgm:pt>
    <dgm:pt modelId="{B3798142-D169-4E6A-9BF4-4EA1363A7D30}" type="pres">
      <dgm:prSet presAssocID="{25EDF044-501E-4E8D-9BB2-DEF9619CA8DE}" presName="parentLin" presStyleCnt="0"/>
      <dgm:spPr/>
    </dgm:pt>
    <dgm:pt modelId="{70BCBEF8-E989-4249-9C30-71C66AC5A50A}" type="pres">
      <dgm:prSet presAssocID="{25EDF044-501E-4E8D-9BB2-DEF9619CA8DE}" presName="parentLeftMargin" presStyleLbl="node1" presStyleIdx="0" presStyleCnt="2"/>
      <dgm:spPr/>
    </dgm:pt>
    <dgm:pt modelId="{105FCD6D-16FF-4E11-9570-C37A50A65711}" type="pres">
      <dgm:prSet presAssocID="{25EDF044-501E-4E8D-9BB2-DEF9619CA8DE}" presName="parentText" presStyleLbl="node1" presStyleIdx="1" presStyleCnt="2" custLinFactNeighborX="9525" custLinFactNeighborY="2151">
        <dgm:presLayoutVars>
          <dgm:chMax val="0"/>
          <dgm:bulletEnabled val="1"/>
        </dgm:presLayoutVars>
      </dgm:prSet>
      <dgm:spPr/>
    </dgm:pt>
    <dgm:pt modelId="{E03FFAD4-B257-40BE-95E4-F3F08F03AF2E}" type="pres">
      <dgm:prSet presAssocID="{25EDF044-501E-4E8D-9BB2-DEF9619CA8DE}" presName="negativeSpace" presStyleCnt="0"/>
      <dgm:spPr/>
    </dgm:pt>
    <dgm:pt modelId="{AA111DBC-F94D-4818-80C2-43070D4AAFDC}" type="pres">
      <dgm:prSet presAssocID="{25EDF044-501E-4E8D-9BB2-DEF9619CA8DE}" presName="childText" presStyleLbl="conFgAcc1" presStyleIdx="1" presStyleCnt="2">
        <dgm:presLayoutVars>
          <dgm:bulletEnabled val="1"/>
        </dgm:presLayoutVars>
      </dgm:prSet>
      <dgm:spPr/>
    </dgm:pt>
  </dgm:ptLst>
  <dgm:cxnLst>
    <dgm:cxn modelId="{0624F20A-FD9A-41AF-BD8F-77ED0A229D1B}" srcId="{1E3B422C-5ED6-46B1-A0DF-FAD7C212F347}" destId="{25EDF044-501E-4E8D-9BB2-DEF9619CA8DE}" srcOrd="1" destOrd="0" parTransId="{C85E8721-15C9-4150-8BFC-D34C330355AF}" sibTransId="{B1AF566A-75FC-4424-9193-469BA9F2D8B3}"/>
    <dgm:cxn modelId="{83C10E33-BB47-4A91-9233-3D8AFF7E385E}" srcId="{920E5502-2E8D-49CF-96B7-F5E4D3FFA92B}" destId="{FB19A1A3-FBB7-42FC-9328-3665E3B88417}" srcOrd="0" destOrd="0" parTransId="{F2CCFCA9-75AC-480C-BCA7-73358730C4AD}" sibTransId="{C0A8C0F8-3036-4357-B926-5CD30E64B9F2}"/>
    <dgm:cxn modelId="{F482EA6D-69AD-47F9-B1D4-83A2811E8EC6}" srcId="{1E3B422C-5ED6-46B1-A0DF-FAD7C212F347}" destId="{920E5502-2E8D-49CF-96B7-F5E4D3FFA92B}" srcOrd="0" destOrd="0" parTransId="{BC45087F-27DE-4F49-9AF8-6D14C41920C8}" sibTransId="{F771FD6D-B9D9-48ED-AAA9-F1C0F2352961}"/>
    <dgm:cxn modelId="{A6DC4451-036E-4CCD-8408-BEA9F80CE33F}" type="presOf" srcId="{25EDF044-501E-4E8D-9BB2-DEF9619CA8DE}" destId="{70BCBEF8-E989-4249-9C30-71C66AC5A50A}" srcOrd="0" destOrd="0" presId="urn:microsoft.com/office/officeart/2005/8/layout/list1"/>
    <dgm:cxn modelId="{7153A685-B338-49DB-96F1-48A4B31AFCB7}" type="presOf" srcId="{25EDF044-501E-4E8D-9BB2-DEF9619CA8DE}" destId="{105FCD6D-16FF-4E11-9570-C37A50A65711}" srcOrd="1" destOrd="0" presId="urn:microsoft.com/office/officeart/2005/8/layout/list1"/>
    <dgm:cxn modelId="{D509CC88-35F9-4116-852F-D33C0EAD5427}" type="presOf" srcId="{920E5502-2E8D-49CF-96B7-F5E4D3FFA92B}" destId="{499656BC-7E2C-42FE-90F0-B193F9DFF5FA}" srcOrd="1" destOrd="0" presId="urn:microsoft.com/office/officeart/2005/8/layout/list1"/>
    <dgm:cxn modelId="{F932359B-6E6F-4ED7-8B1D-896B18D9202F}" type="presOf" srcId="{FAA46839-AAD9-4DFA-90A6-5BF5F914F06E}" destId="{AA111DBC-F94D-4818-80C2-43070D4AAFDC}" srcOrd="0" destOrd="0" presId="urn:microsoft.com/office/officeart/2005/8/layout/list1"/>
    <dgm:cxn modelId="{34435FBA-EE75-4C31-A42B-D649C3F8DD4E}" type="presOf" srcId="{1E3B422C-5ED6-46B1-A0DF-FAD7C212F347}" destId="{62468856-0045-4002-BF66-B2719723442E}" srcOrd="0" destOrd="0" presId="urn:microsoft.com/office/officeart/2005/8/layout/list1"/>
    <dgm:cxn modelId="{EBF67DD8-5E49-4306-97EE-0D4EA977ECD1}" type="presOf" srcId="{FB19A1A3-FBB7-42FC-9328-3665E3B88417}" destId="{D5307124-8321-44EF-BA8F-9CE205F89AFC}" srcOrd="0" destOrd="0" presId="urn:microsoft.com/office/officeart/2005/8/layout/list1"/>
    <dgm:cxn modelId="{30BC5EDD-CFA0-4EA9-B1AD-C0FF2660F227}" srcId="{25EDF044-501E-4E8D-9BB2-DEF9619CA8DE}" destId="{FAA46839-AAD9-4DFA-90A6-5BF5F914F06E}" srcOrd="0" destOrd="0" parTransId="{157FC120-3DAF-4831-8A4B-A3DB2BAB59DE}" sibTransId="{14F7A704-F7C1-4903-A61D-DA9B1934E9A9}"/>
    <dgm:cxn modelId="{C49946FA-A1F4-47F1-884A-06033CFDA6E7}" type="presOf" srcId="{920E5502-2E8D-49CF-96B7-F5E4D3FFA92B}" destId="{D6B7CFC1-EB28-4279-9695-05F5E9B81BA1}" srcOrd="0" destOrd="0" presId="urn:microsoft.com/office/officeart/2005/8/layout/list1"/>
    <dgm:cxn modelId="{99B9848E-3A7A-4378-A8B2-ED3017B265A4}" type="presParOf" srcId="{62468856-0045-4002-BF66-B2719723442E}" destId="{DDC56DB2-1048-40B8-9AFB-79929BD51287}" srcOrd="0" destOrd="0" presId="urn:microsoft.com/office/officeart/2005/8/layout/list1"/>
    <dgm:cxn modelId="{984648E0-230D-49FE-9051-700AB28441C3}" type="presParOf" srcId="{DDC56DB2-1048-40B8-9AFB-79929BD51287}" destId="{D6B7CFC1-EB28-4279-9695-05F5E9B81BA1}" srcOrd="0" destOrd="0" presId="urn:microsoft.com/office/officeart/2005/8/layout/list1"/>
    <dgm:cxn modelId="{9EEA5425-D9BE-4092-B872-92D3D0936303}" type="presParOf" srcId="{DDC56DB2-1048-40B8-9AFB-79929BD51287}" destId="{499656BC-7E2C-42FE-90F0-B193F9DFF5FA}" srcOrd="1" destOrd="0" presId="urn:microsoft.com/office/officeart/2005/8/layout/list1"/>
    <dgm:cxn modelId="{102A70F9-12F7-40E2-A805-6BD7D5526EEC}" type="presParOf" srcId="{62468856-0045-4002-BF66-B2719723442E}" destId="{CFF68A81-2F1C-42E6-9B2C-BF4CBD262630}" srcOrd="1" destOrd="0" presId="urn:microsoft.com/office/officeart/2005/8/layout/list1"/>
    <dgm:cxn modelId="{8DC2236C-7D5F-468D-BF47-29F9B21DF125}" type="presParOf" srcId="{62468856-0045-4002-BF66-B2719723442E}" destId="{D5307124-8321-44EF-BA8F-9CE205F89AFC}" srcOrd="2" destOrd="0" presId="urn:microsoft.com/office/officeart/2005/8/layout/list1"/>
    <dgm:cxn modelId="{482E7B1E-B812-42F1-BCC2-D64CC3A07D0F}" type="presParOf" srcId="{62468856-0045-4002-BF66-B2719723442E}" destId="{3117800D-700F-435A-A7D1-3CD8A4508C57}" srcOrd="3" destOrd="0" presId="urn:microsoft.com/office/officeart/2005/8/layout/list1"/>
    <dgm:cxn modelId="{4FCD5DF8-3246-455D-8D8C-E050ADA336C5}" type="presParOf" srcId="{62468856-0045-4002-BF66-B2719723442E}" destId="{B3798142-D169-4E6A-9BF4-4EA1363A7D30}" srcOrd="4" destOrd="0" presId="urn:microsoft.com/office/officeart/2005/8/layout/list1"/>
    <dgm:cxn modelId="{B0BF58F3-18F9-4682-822F-EA6D5089DF7D}" type="presParOf" srcId="{B3798142-D169-4E6A-9BF4-4EA1363A7D30}" destId="{70BCBEF8-E989-4249-9C30-71C66AC5A50A}" srcOrd="0" destOrd="0" presId="urn:microsoft.com/office/officeart/2005/8/layout/list1"/>
    <dgm:cxn modelId="{E953FF7B-21EA-45EC-BAE5-158C3BECED37}" type="presParOf" srcId="{B3798142-D169-4E6A-9BF4-4EA1363A7D30}" destId="{105FCD6D-16FF-4E11-9570-C37A50A65711}" srcOrd="1" destOrd="0" presId="urn:microsoft.com/office/officeart/2005/8/layout/list1"/>
    <dgm:cxn modelId="{CC30CBF7-1E81-4F54-8FA5-0867C3AED28D}" type="presParOf" srcId="{62468856-0045-4002-BF66-B2719723442E}" destId="{E03FFAD4-B257-40BE-95E4-F3F08F03AF2E}" srcOrd="5" destOrd="0" presId="urn:microsoft.com/office/officeart/2005/8/layout/list1"/>
    <dgm:cxn modelId="{FF3D8B02-B1AE-45BD-9304-C519C267F660}" type="presParOf" srcId="{62468856-0045-4002-BF66-B2719723442E}" destId="{AA111DBC-F94D-4818-80C2-43070D4AAFD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Enhanced Patient Monitoring</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IoT devices enable continuous monitoring of vital signs and health parameters, facilitating early detection of health issues and timely interventions.</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Remote Patient Care</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IoT-enabled remote monitoring systems allow healthcare providers to monitor patients' health status remotely, reducing the need for frequent hospital visits and improving patient outcomes.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Efficient Resource Management</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dirty="0"/>
            <a:t>IoT solutions </a:t>
          </a:r>
          <a:r>
            <a:rPr lang="en-US" dirty="0" err="1"/>
            <a:t>optimise</a:t>
          </a:r>
          <a:r>
            <a:rPr lang="en-US" dirty="0"/>
            <a:t> resource </a:t>
          </a:r>
          <a:r>
            <a:rPr lang="en-US" dirty="0" err="1"/>
            <a:t>utilisation</a:t>
          </a:r>
          <a:r>
            <a:rPr lang="en-US" dirty="0"/>
            <a:t> in healthcare facilities by tracking inventory, equipment usage, and patient flow, leading to cost savings and improved operational efficiency.</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Personalized Medicine</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dirty="0"/>
            <a:t>IoT data analytics enable </a:t>
          </a:r>
          <a:r>
            <a:rPr lang="en-US" dirty="0" err="1"/>
            <a:t>personalised</a:t>
          </a:r>
          <a:r>
            <a:rPr lang="en-US" dirty="0"/>
            <a:t> treatment plans based on individual patient data, preferences, and </a:t>
          </a:r>
          <a:r>
            <a:rPr lang="en-US" dirty="0" err="1"/>
            <a:t>behaviour</a:t>
          </a:r>
          <a:r>
            <a:rPr lang="en-US" dirty="0"/>
            <a:t>, leading to better healthcare outcomes.</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a:t>Improved Patient Experience</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pPr algn="just"/>
          <a:r>
            <a:rPr lang="en-US" dirty="0"/>
            <a:t>IoT technologies enhance patient engagement and satisfaction by providing convenient access to healthcare services, </a:t>
          </a:r>
          <a:r>
            <a:rPr lang="en-US" dirty="0" err="1"/>
            <a:t>personalised</a:t>
          </a:r>
          <a:r>
            <a:rPr lang="en-US" dirty="0"/>
            <a:t> health information, and interactive communication channels.</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45F33-C6C2-49A4-BC42-1F2A6FA17C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52D25-D86C-4BBF-BC92-070ECEAC035B}">
      <dgm:prSet phldrT="[Text]"/>
      <dgm:spPr>
        <a:solidFill>
          <a:srgbClr val="02FFD2"/>
        </a:solidFill>
      </dgm:spPr>
      <dgm:t>
        <a:bodyPr/>
        <a:lstStyle/>
        <a:p>
          <a:r>
            <a:rPr lang="en-US" b="1" dirty="0"/>
            <a:t>Security and Privacy Concerns</a:t>
          </a:r>
        </a:p>
      </dgm:t>
    </dgm:pt>
    <dgm:pt modelId="{5A4C00B3-C642-42C3-B5FD-B49169321858}" type="parTrans" cxnId="{3D88171E-69B6-4361-AF99-6075E255A71C}">
      <dgm:prSet/>
      <dgm:spPr/>
      <dgm:t>
        <a:bodyPr/>
        <a:lstStyle/>
        <a:p>
          <a:endParaRPr lang="en-US"/>
        </a:p>
      </dgm:t>
    </dgm:pt>
    <dgm:pt modelId="{141655C8-FE51-419E-ADA1-F0CEBCF1A6D1}" type="sibTrans" cxnId="{3D88171E-69B6-4361-AF99-6075E255A71C}">
      <dgm:prSet/>
      <dgm:spPr/>
      <dgm:t>
        <a:bodyPr/>
        <a:lstStyle/>
        <a:p>
          <a:endParaRPr lang="en-US"/>
        </a:p>
      </dgm:t>
    </dgm:pt>
    <dgm:pt modelId="{5213E8F2-EA4F-4402-995B-1804B13FFA3C}">
      <dgm:prSet phldrT="[Text]"/>
      <dgm:spPr/>
      <dgm:t>
        <a:bodyPr/>
        <a:lstStyle/>
        <a:p>
          <a:pPr algn="just"/>
          <a:r>
            <a:rPr lang="en-US" dirty="0"/>
            <a:t>IoT devices are vulnerable to cybersecurity threats, including data breaches, malware attacks, and </a:t>
          </a:r>
          <a:r>
            <a:rPr lang="en-US" dirty="0" err="1"/>
            <a:t>unauthorised</a:t>
          </a:r>
          <a:r>
            <a:rPr lang="en-US" dirty="0"/>
            <a:t> access, posing risks to patient privacy and confidentiality.</a:t>
          </a:r>
        </a:p>
      </dgm:t>
    </dgm:pt>
    <dgm:pt modelId="{41C62250-57B1-4A61-9ADE-702CEAF5755E}" type="parTrans" cxnId="{349DEA85-4E89-4579-8A0A-2AA077826773}">
      <dgm:prSet/>
      <dgm:spPr/>
      <dgm:t>
        <a:bodyPr/>
        <a:lstStyle/>
        <a:p>
          <a:endParaRPr lang="en-US"/>
        </a:p>
      </dgm:t>
    </dgm:pt>
    <dgm:pt modelId="{6B2735BD-CA5E-4B1D-8C0F-5931A387C157}" type="sibTrans" cxnId="{349DEA85-4E89-4579-8A0A-2AA077826773}">
      <dgm:prSet/>
      <dgm:spPr/>
      <dgm:t>
        <a:bodyPr/>
        <a:lstStyle/>
        <a:p>
          <a:endParaRPr lang="en-US"/>
        </a:p>
      </dgm:t>
    </dgm:pt>
    <dgm:pt modelId="{4AA08E45-E8E9-49A5-8C74-D90A9A8034A6}">
      <dgm:prSet phldrT="[Text]"/>
      <dgm:spPr>
        <a:solidFill>
          <a:srgbClr val="D0009E"/>
        </a:solidFill>
      </dgm:spPr>
      <dgm:t>
        <a:bodyPr/>
        <a:lstStyle/>
        <a:p>
          <a:r>
            <a:rPr lang="en-US" b="1" dirty="0"/>
            <a:t>Interoperability Issues</a:t>
          </a:r>
        </a:p>
      </dgm:t>
    </dgm:pt>
    <dgm:pt modelId="{E7985302-9A91-4E90-933A-677AE027F4B8}" type="parTrans" cxnId="{3952536B-55F2-49F3-8150-9035D9B4FE23}">
      <dgm:prSet/>
      <dgm:spPr/>
      <dgm:t>
        <a:bodyPr/>
        <a:lstStyle/>
        <a:p>
          <a:endParaRPr lang="en-US"/>
        </a:p>
      </dgm:t>
    </dgm:pt>
    <dgm:pt modelId="{34498192-D8A0-48DF-B696-59B4AC324AC4}" type="sibTrans" cxnId="{3952536B-55F2-49F3-8150-9035D9B4FE23}">
      <dgm:prSet/>
      <dgm:spPr/>
      <dgm:t>
        <a:bodyPr/>
        <a:lstStyle/>
        <a:p>
          <a:endParaRPr lang="en-US"/>
        </a:p>
      </dgm:t>
    </dgm:pt>
    <dgm:pt modelId="{10BE0ED0-09D1-4080-A859-7CB39301640A}">
      <dgm:prSet phldrT="[Text]"/>
      <dgm:spPr/>
      <dgm:t>
        <a:bodyPr/>
        <a:lstStyle/>
        <a:p>
          <a:pPr algn="just"/>
          <a:r>
            <a:rPr lang="en-US" dirty="0"/>
            <a:t>Lack of interoperability standards among IoT devices and healthcare systems hinders seamless data exchange and integration, leading to fragmented healthcare delivery and suboptimal outcomes.</a:t>
          </a:r>
        </a:p>
      </dgm:t>
    </dgm:pt>
    <dgm:pt modelId="{4C8EF26B-E067-47AD-A58C-4C0818805F40}" type="parTrans" cxnId="{E00A1440-BF1B-41A2-9404-D7E6F61788D7}">
      <dgm:prSet/>
      <dgm:spPr/>
      <dgm:t>
        <a:bodyPr/>
        <a:lstStyle/>
        <a:p>
          <a:endParaRPr lang="en-US"/>
        </a:p>
      </dgm:t>
    </dgm:pt>
    <dgm:pt modelId="{CFF9DC13-0354-445E-8886-981909EEE559}" type="sibTrans" cxnId="{E00A1440-BF1B-41A2-9404-D7E6F61788D7}">
      <dgm:prSet/>
      <dgm:spPr/>
      <dgm:t>
        <a:bodyPr/>
        <a:lstStyle/>
        <a:p>
          <a:endParaRPr lang="en-US"/>
        </a:p>
      </dgm:t>
    </dgm:pt>
    <dgm:pt modelId="{BA91C989-A345-4C29-BDF2-BA62CD3EBF22}">
      <dgm:prSet phldrT="[Text]"/>
      <dgm:spPr>
        <a:solidFill>
          <a:srgbClr val="0CEBF6"/>
        </a:solidFill>
      </dgm:spPr>
      <dgm:t>
        <a:bodyPr/>
        <a:lstStyle/>
        <a:p>
          <a:r>
            <a:rPr lang="en-US" b="1" dirty="0"/>
            <a:t>Data Accuracy &amp; Reliability</a:t>
          </a:r>
        </a:p>
      </dgm:t>
    </dgm:pt>
    <dgm:pt modelId="{079206F6-C502-40A8-9773-AA4EA262FA2F}" type="parTrans" cxnId="{B010E0F3-4495-479A-AF24-2195CB3D39A7}">
      <dgm:prSet/>
      <dgm:spPr/>
      <dgm:t>
        <a:bodyPr/>
        <a:lstStyle/>
        <a:p>
          <a:endParaRPr lang="en-US"/>
        </a:p>
      </dgm:t>
    </dgm:pt>
    <dgm:pt modelId="{EA5031EA-B0AF-43A3-B5A5-1BF35E207CA1}" type="sibTrans" cxnId="{B010E0F3-4495-479A-AF24-2195CB3D39A7}">
      <dgm:prSet/>
      <dgm:spPr/>
      <dgm:t>
        <a:bodyPr/>
        <a:lstStyle/>
        <a:p>
          <a:endParaRPr lang="en-US"/>
        </a:p>
      </dgm:t>
    </dgm:pt>
    <dgm:pt modelId="{0B48B4BE-F54A-47F4-9E66-5E76CEF6D34A}">
      <dgm:prSet phldrT="[Text]"/>
      <dgm:spPr>
        <a:noFill/>
      </dgm:spPr>
      <dgm:t>
        <a:bodyPr/>
        <a:lstStyle/>
        <a:p>
          <a:pPr algn="just"/>
          <a:r>
            <a:rPr lang="en-US" dirty="0"/>
            <a:t>Ensuring the accuracy, reliability, and integrity of IoT-generated health data is critical for making informed clinical decisions and preventing medical errors.</a:t>
          </a:r>
        </a:p>
      </dgm:t>
    </dgm:pt>
    <dgm:pt modelId="{5F0E9CDA-2CE8-4649-AA36-E39D604C6B9B}" type="parTrans" cxnId="{6E77F69F-4AE4-4151-B3C0-024A4D2B921D}">
      <dgm:prSet/>
      <dgm:spPr/>
      <dgm:t>
        <a:bodyPr/>
        <a:lstStyle/>
        <a:p>
          <a:endParaRPr lang="en-US"/>
        </a:p>
      </dgm:t>
    </dgm:pt>
    <dgm:pt modelId="{85641797-51FA-4E8E-97C6-22BAD760BEAA}" type="sibTrans" cxnId="{6E77F69F-4AE4-4151-B3C0-024A4D2B921D}">
      <dgm:prSet/>
      <dgm:spPr/>
      <dgm:t>
        <a:bodyPr/>
        <a:lstStyle/>
        <a:p>
          <a:endParaRPr lang="en-US"/>
        </a:p>
      </dgm:t>
    </dgm:pt>
    <dgm:pt modelId="{700AC86B-60F3-4D94-9BF9-0A93471EA359}">
      <dgm:prSet phldrT="[Text]"/>
      <dgm:spPr>
        <a:solidFill>
          <a:srgbClr val="02FFD2"/>
        </a:solidFill>
      </dgm:spPr>
      <dgm:t>
        <a:bodyPr/>
        <a:lstStyle/>
        <a:p>
          <a:r>
            <a:rPr lang="en-US" b="1" dirty="0"/>
            <a:t>Regulatory Compliance</a:t>
          </a:r>
        </a:p>
      </dgm:t>
    </dgm:pt>
    <dgm:pt modelId="{1458C000-2972-4399-84C2-B383509E9358}" type="parTrans" cxnId="{C434EE3A-F28C-4714-9265-B2BAE93E8175}">
      <dgm:prSet/>
      <dgm:spPr/>
      <dgm:t>
        <a:bodyPr/>
        <a:lstStyle/>
        <a:p>
          <a:endParaRPr lang="en-US"/>
        </a:p>
      </dgm:t>
    </dgm:pt>
    <dgm:pt modelId="{329D11D0-F28B-4304-8650-7307382EA300}" type="sibTrans" cxnId="{C434EE3A-F28C-4714-9265-B2BAE93E8175}">
      <dgm:prSet/>
      <dgm:spPr/>
      <dgm:t>
        <a:bodyPr/>
        <a:lstStyle/>
        <a:p>
          <a:endParaRPr lang="en-US"/>
        </a:p>
      </dgm:t>
    </dgm:pt>
    <dgm:pt modelId="{10C57A8B-585D-4E52-A912-962C9EC473C5}">
      <dgm:prSet phldrT="[Text]"/>
      <dgm:spPr>
        <a:noFill/>
      </dgm:spPr>
      <dgm:t>
        <a:bodyPr/>
        <a:lstStyle/>
        <a:p>
          <a:pPr algn="just"/>
          <a:r>
            <a:rPr lang="en-US" dirty="0"/>
            <a:t>Compliance with healthcare regulations, such as HIPAA, GDPR, and FDA guidelines, presents challenges in the development, deployment, and use of IoT solutions in healthcare.</a:t>
          </a:r>
        </a:p>
      </dgm:t>
    </dgm:pt>
    <dgm:pt modelId="{7A45CB49-8AB8-4381-9871-E56A0F1262C7}" type="parTrans" cxnId="{331BA8BE-9444-4ADD-932E-A9A251B43C23}">
      <dgm:prSet/>
      <dgm:spPr/>
      <dgm:t>
        <a:bodyPr/>
        <a:lstStyle/>
        <a:p>
          <a:endParaRPr lang="en-US"/>
        </a:p>
      </dgm:t>
    </dgm:pt>
    <dgm:pt modelId="{4A479CE8-2C0C-48F2-8249-01E19F213B7F}" type="sibTrans" cxnId="{331BA8BE-9444-4ADD-932E-A9A251B43C23}">
      <dgm:prSet/>
      <dgm:spPr/>
      <dgm:t>
        <a:bodyPr/>
        <a:lstStyle/>
        <a:p>
          <a:endParaRPr lang="en-US"/>
        </a:p>
      </dgm:t>
    </dgm:pt>
    <dgm:pt modelId="{BE32CC66-EB60-4BCC-8AEC-12A969CC436E}">
      <dgm:prSet phldrT="[Text]"/>
      <dgm:spPr>
        <a:solidFill>
          <a:srgbClr val="D0009E"/>
        </a:solidFill>
      </dgm:spPr>
      <dgm:t>
        <a:bodyPr/>
        <a:lstStyle/>
        <a:p>
          <a:r>
            <a:rPr lang="en-US" b="1" dirty="0"/>
            <a:t>Ethical Considerations</a:t>
          </a:r>
        </a:p>
      </dgm:t>
    </dgm:pt>
    <dgm:pt modelId="{9880D378-9F23-4D10-A907-D4BAC110AD65}" type="parTrans" cxnId="{AA441B8C-0003-4381-A9C1-F0A5903B8FA7}">
      <dgm:prSet/>
      <dgm:spPr/>
      <dgm:t>
        <a:bodyPr/>
        <a:lstStyle/>
        <a:p>
          <a:endParaRPr lang="en-US"/>
        </a:p>
      </dgm:t>
    </dgm:pt>
    <dgm:pt modelId="{5F2A8CDC-AFD2-48BC-88E7-6253441952A2}" type="sibTrans" cxnId="{AA441B8C-0003-4381-A9C1-F0A5903B8FA7}">
      <dgm:prSet/>
      <dgm:spPr/>
      <dgm:t>
        <a:bodyPr/>
        <a:lstStyle/>
        <a:p>
          <a:endParaRPr lang="en-US"/>
        </a:p>
      </dgm:t>
    </dgm:pt>
    <dgm:pt modelId="{7C2A2358-AC96-4994-8D17-E97F21CD6E49}">
      <dgm:prSet phldrT="[Text]"/>
      <dgm:spPr>
        <a:noFill/>
      </dgm:spPr>
      <dgm:t>
        <a:bodyPr/>
        <a:lstStyle/>
        <a:p>
          <a:pPr algn="just"/>
          <a:r>
            <a:rPr lang="en-US" dirty="0"/>
            <a:t>Ethical dilemmas related to patient consent, data ownership, and the responsible use of IoT-generated health data require careful consideration to uphold patient rights and autonomy.</a:t>
          </a:r>
        </a:p>
      </dgm:t>
    </dgm:pt>
    <dgm:pt modelId="{EF55DC62-ED55-48D1-ADF8-8F388C2CC5F8}" type="parTrans" cxnId="{C235E3D0-8C05-4F0B-A49A-4A208CA166FF}">
      <dgm:prSet/>
      <dgm:spPr/>
      <dgm:t>
        <a:bodyPr/>
        <a:lstStyle/>
        <a:p>
          <a:endParaRPr lang="en-US"/>
        </a:p>
      </dgm:t>
    </dgm:pt>
    <dgm:pt modelId="{7A718133-6A3D-49B1-A80D-4FF799A95691}" type="sibTrans" cxnId="{C235E3D0-8C05-4F0B-A49A-4A208CA166FF}">
      <dgm:prSet/>
      <dgm:spPr/>
      <dgm:t>
        <a:bodyPr/>
        <a:lstStyle/>
        <a:p>
          <a:endParaRPr lang="en-US"/>
        </a:p>
      </dgm:t>
    </dgm:pt>
    <dgm:pt modelId="{27788EBA-4590-4520-939B-A13CB6375B45}" type="pres">
      <dgm:prSet presAssocID="{BE245F33-C6C2-49A4-BC42-1F2A6FA17CCA}" presName="linear" presStyleCnt="0">
        <dgm:presLayoutVars>
          <dgm:animLvl val="lvl"/>
          <dgm:resizeHandles val="exact"/>
        </dgm:presLayoutVars>
      </dgm:prSet>
      <dgm:spPr/>
    </dgm:pt>
    <dgm:pt modelId="{5EAFB399-1D24-4AAE-975A-B4D1ED07096E}" type="pres">
      <dgm:prSet presAssocID="{C7652D25-D86C-4BBF-BC92-070ECEAC035B}" presName="parentText" presStyleLbl="node1" presStyleIdx="0" presStyleCnt="5">
        <dgm:presLayoutVars>
          <dgm:chMax val="0"/>
          <dgm:bulletEnabled val="1"/>
        </dgm:presLayoutVars>
      </dgm:prSet>
      <dgm:spPr/>
    </dgm:pt>
    <dgm:pt modelId="{505E8EB2-7FB4-4BA9-84E6-DEEED66CEC51}" type="pres">
      <dgm:prSet presAssocID="{C7652D25-D86C-4BBF-BC92-070ECEAC035B}" presName="childText" presStyleLbl="revTx" presStyleIdx="0" presStyleCnt="5">
        <dgm:presLayoutVars>
          <dgm:bulletEnabled val="1"/>
        </dgm:presLayoutVars>
      </dgm:prSet>
      <dgm:spPr/>
    </dgm:pt>
    <dgm:pt modelId="{510C3DCC-396D-4FDF-AB77-CDF592E23393}" type="pres">
      <dgm:prSet presAssocID="{4AA08E45-E8E9-49A5-8C74-D90A9A8034A6}" presName="parentText" presStyleLbl="node1" presStyleIdx="1" presStyleCnt="5">
        <dgm:presLayoutVars>
          <dgm:chMax val="0"/>
          <dgm:bulletEnabled val="1"/>
        </dgm:presLayoutVars>
      </dgm:prSet>
      <dgm:spPr/>
    </dgm:pt>
    <dgm:pt modelId="{22125DD9-0BA8-493A-9B98-54416029028F}" type="pres">
      <dgm:prSet presAssocID="{4AA08E45-E8E9-49A5-8C74-D90A9A8034A6}" presName="childText" presStyleLbl="revTx" presStyleIdx="1" presStyleCnt="5">
        <dgm:presLayoutVars>
          <dgm:bulletEnabled val="1"/>
        </dgm:presLayoutVars>
      </dgm:prSet>
      <dgm:spPr/>
    </dgm:pt>
    <dgm:pt modelId="{8F65AB59-BF93-4783-81F7-E872A66D55E9}" type="pres">
      <dgm:prSet presAssocID="{BA91C989-A345-4C29-BDF2-BA62CD3EBF22}" presName="parentText" presStyleLbl="node1" presStyleIdx="2" presStyleCnt="5" custLinFactNeighborY="-7768">
        <dgm:presLayoutVars>
          <dgm:chMax val="0"/>
          <dgm:bulletEnabled val="1"/>
        </dgm:presLayoutVars>
      </dgm:prSet>
      <dgm:spPr/>
    </dgm:pt>
    <dgm:pt modelId="{B42FA074-F784-4D41-BE2F-5620E0FB4C95}" type="pres">
      <dgm:prSet presAssocID="{BA91C989-A345-4C29-BDF2-BA62CD3EBF22}" presName="childText" presStyleLbl="revTx" presStyleIdx="2" presStyleCnt="5">
        <dgm:presLayoutVars>
          <dgm:bulletEnabled val="1"/>
        </dgm:presLayoutVars>
      </dgm:prSet>
      <dgm:spPr/>
    </dgm:pt>
    <dgm:pt modelId="{69043EFA-E0EB-4326-81DC-158718DE4BD9}" type="pres">
      <dgm:prSet presAssocID="{700AC86B-60F3-4D94-9BF9-0A93471EA359}" presName="parentText" presStyleLbl="node1" presStyleIdx="3" presStyleCnt="5">
        <dgm:presLayoutVars>
          <dgm:chMax val="0"/>
          <dgm:bulletEnabled val="1"/>
        </dgm:presLayoutVars>
      </dgm:prSet>
      <dgm:spPr/>
    </dgm:pt>
    <dgm:pt modelId="{767074E9-6AA6-45BB-9307-E3B34521388C}" type="pres">
      <dgm:prSet presAssocID="{700AC86B-60F3-4D94-9BF9-0A93471EA359}" presName="childText" presStyleLbl="revTx" presStyleIdx="3" presStyleCnt="5">
        <dgm:presLayoutVars>
          <dgm:bulletEnabled val="1"/>
        </dgm:presLayoutVars>
      </dgm:prSet>
      <dgm:spPr/>
    </dgm:pt>
    <dgm:pt modelId="{164B2F7D-83C5-46E7-B859-55CFE17C19D8}" type="pres">
      <dgm:prSet presAssocID="{BE32CC66-EB60-4BCC-8AEC-12A969CC436E}" presName="parentText" presStyleLbl="node1" presStyleIdx="4" presStyleCnt="5">
        <dgm:presLayoutVars>
          <dgm:chMax val="0"/>
          <dgm:bulletEnabled val="1"/>
        </dgm:presLayoutVars>
      </dgm:prSet>
      <dgm:spPr/>
    </dgm:pt>
    <dgm:pt modelId="{7FF3F689-8235-4D7F-B12E-8BCEFCC64EFE}" type="pres">
      <dgm:prSet presAssocID="{BE32CC66-EB60-4BCC-8AEC-12A969CC436E}" presName="childText" presStyleLbl="revTx" presStyleIdx="4" presStyleCnt="5">
        <dgm:presLayoutVars>
          <dgm:bulletEnabled val="1"/>
        </dgm:presLayoutVars>
      </dgm:prSet>
      <dgm:spPr/>
    </dgm:pt>
  </dgm:ptLst>
  <dgm:cxnLst>
    <dgm:cxn modelId="{DA9A1407-DA57-4B3C-971E-E7FDBE60BB57}" type="presOf" srcId="{C7652D25-D86C-4BBF-BC92-070ECEAC035B}" destId="{5EAFB399-1D24-4AAE-975A-B4D1ED07096E}" srcOrd="0" destOrd="0" presId="urn:microsoft.com/office/officeart/2005/8/layout/vList2"/>
    <dgm:cxn modelId="{3D88171E-69B6-4361-AF99-6075E255A71C}" srcId="{BE245F33-C6C2-49A4-BC42-1F2A6FA17CCA}" destId="{C7652D25-D86C-4BBF-BC92-070ECEAC035B}" srcOrd="0" destOrd="0" parTransId="{5A4C00B3-C642-42C3-B5FD-B49169321858}" sibTransId="{141655C8-FE51-419E-ADA1-F0CEBCF1A6D1}"/>
    <dgm:cxn modelId="{C434EE3A-F28C-4714-9265-B2BAE93E8175}" srcId="{BE245F33-C6C2-49A4-BC42-1F2A6FA17CCA}" destId="{700AC86B-60F3-4D94-9BF9-0A93471EA359}" srcOrd="3" destOrd="0" parTransId="{1458C000-2972-4399-84C2-B383509E9358}" sibTransId="{329D11D0-F28B-4304-8650-7307382EA300}"/>
    <dgm:cxn modelId="{F227FC3E-05DE-4BC1-9255-B90F3E31F7DE}" type="presOf" srcId="{5213E8F2-EA4F-4402-995B-1804B13FFA3C}" destId="{505E8EB2-7FB4-4BA9-84E6-DEEED66CEC51}" srcOrd="0" destOrd="0" presId="urn:microsoft.com/office/officeart/2005/8/layout/vList2"/>
    <dgm:cxn modelId="{E00A1440-BF1B-41A2-9404-D7E6F61788D7}" srcId="{4AA08E45-E8E9-49A5-8C74-D90A9A8034A6}" destId="{10BE0ED0-09D1-4080-A859-7CB39301640A}" srcOrd="0" destOrd="0" parTransId="{4C8EF26B-E067-47AD-A58C-4C0818805F40}" sibTransId="{CFF9DC13-0354-445E-8886-981909EEE559}"/>
    <dgm:cxn modelId="{ADF6085F-98C0-4C10-B5DD-E999A831EE58}" type="presOf" srcId="{BE245F33-C6C2-49A4-BC42-1F2A6FA17CCA}" destId="{27788EBA-4590-4520-939B-A13CB6375B45}" srcOrd="0" destOrd="0" presId="urn:microsoft.com/office/officeart/2005/8/layout/vList2"/>
    <dgm:cxn modelId="{D8166A60-7D24-48DE-A009-8F213583194C}" type="presOf" srcId="{7C2A2358-AC96-4994-8D17-E97F21CD6E49}" destId="{7FF3F689-8235-4D7F-B12E-8BCEFCC64EFE}" srcOrd="0" destOrd="0" presId="urn:microsoft.com/office/officeart/2005/8/layout/vList2"/>
    <dgm:cxn modelId="{3952536B-55F2-49F3-8150-9035D9B4FE23}" srcId="{BE245F33-C6C2-49A4-BC42-1F2A6FA17CCA}" destId="{4AA08E45-E8E9-49A5-8C74-D90A9A8034A6}" srcOrd="1" destOrd="0" parTransId="{E7985302-9A91-4E90-933A-677AE027F4B8}" sibTransId="{34498192-D8A0-48DF-B696-59B4AC324AC4}"/>
    <dgm:cxn modelId="{9ABECF4B-4443-4810-8A2B-2B42CE357BD8}" type="presOf" srcId="{BA91C989-A345-4C29-BDF2-BA62CD3EBF22}" destId="{8F65AB59-BF93-4783-81F7-E872A66D55E9}" srcOrd="0" destOrd="0" presId="urn:microsoft.com/office/officeart/2005/8/layout/vList2"/>
    <dgm:cxn modelId="{D1C9C64D-F16A-40E5-A04F-40D4F7B10179}" type="presOf" srcId="{10BE0ED0-09D1-4080-A859-7CB39301640A}" destId="{22125DD9-0BA8-493A-9B98-54416029028F}" srcOrd="0" destOrd="0" presId="urn:microsoft.com/office/officeart/2005/8/layout/vList2"/>
    <dgm:cxn modelId="{A42ACC6E-1119-4531-9DA5-7F5E791C2B2C}" type="presOf" srcId="{4AA08E45-E8E9-49A5-8C74-D90A9A8034A6}" destId="{510C3DCC-396D-4FDF-AB77-CDF592E23393}" srcOrd="0" destOrd="0" presId="urn:microsoft.com/office/officeart/2005/8/layout/vList2"/>
    <dgm:cxn modelId="{442C2F57-A0D6-410C-96BA-8C439E36697F}" type="presOf" srcId="{0B48B4BE-F54A-47F4-9E66-5E76CEF6D34A}" destId="{B42FA074-F784-4D41-BE2F-5620E0FB4C95}" srcOrd="0" destOrd="0" presId="urn:microsoft.com/office/officeart/2005/8/layout/vList2"/>
    <dgm:cxn modelId="{349DEA85-4E89-4579-8A0A-2AA077826773}" srcId="{C7652D25-D86C-4BBF-BC92-070ECEAC035B}" destId="{5213E8F2-EA4F-4402-995B-1804B13FFA3C}" srcOrd="0" destOrd="0" parTransId="{41C62250-57B1-4A61-9ADE-702CEAF5755E}" sibTransId="{6B2735BD-CA5E-4B1D-8C0F-5931A387C157}"/>
    <dgm:cxn modelId="{AA441B8C-0003-4381-A9C1-F0A5903B8FA7}" srcId="{BE245F33-C6C2-49A4-BC42-1F2A6FA17CCA}" destId="{BE32CC66-EB60-4BCC-8AEC-12A969CC436E}" srcOrd="4" destOrd="0" parTransId="{9880D378-9F23-4D10-A907-D4BAC110AD65}" sibTransId="{5F2A8CDC-AFD2-48BC-88E7-6253441952A2}"/>
    <dgm:cxn modelId="{6E77F69F-4AE4-4151-B3C0-024A4D2B921D}" srcId="{BA91C989-A345-4C29-BDF2-BA62CD3EBF22}" destId="{0B48B4BE-F54A-47F4-9E66-5E76CEF6D34A}" srcOrd="0" destOrd="0" parTransId="{5F0E9CDA-2CE8-4649-AA36-E39D604C6B9B}" sibTransId="{85641797-51FA-4E8E-97C6-22BAD760BEAA}"/>
    <dgm:cxn modelId="{331BA8BE-9444-4ADD-932E-A9A251B43C23}" srcId="{700AC86B-60F3-4D94-9BF9-0A93471EA359}" destId="{10C57A8B-585D-4E52-A912-962C9EC473C5}" srcOrd="0" destOrd="0" parTransId="{7A45CB49-8AB8-4381-9871-E56A0F1262C7}" sibTransId="{4A479CE8-2C0C-48F2-8249-01E19F213B7F}"/>
    <dgm:cxn modelId="{D14E50CB-116A-4E14-AE95-8F1C54626601}" type="presOf" srcId="{BE32CC66-EB60-4BCC-8AEC-12A969CC436E}" destId="{164B2F7D-83C5-46E7-B859-55CFE17C19D8}" srcOrd="0" destOrd="0" presId="urn:microsoft.com/office/officeart/2005/8/layout/vList2"/>
    <dgm:cxn modelId="{C235E3D0-8C05-4F0B-A49A-4A208CA166FF}" srcId="{BE32CC66-EB60-4BCC-8AEC-12A969CC436E}" destId="{7C2A2358-AC96-4994-8D17-E97F21CD6E49}" srcOrd="0" destOrd="0" parTransId="{EF55DC62-ED55-48D1-ADF8-8F388C2CC5F8}" sibTransId="{7A718133-6A3D-49B1-A80D-4FF799A95691}"/>
    <dgm:cxn modelId="{A43505E2-D901-48E3-B86A-DEDC6C3CA07A}" type="presOf" srcId="{700AC86B-60F3-4D94-9BF9-0A93471EA359}" destId="{69043EFA-E0EB-4326-81DC-158718DE4BD9}" srcOrd="0" destOrd="0" presId="urn:microsoft.com/office/officeart/2005/8/layout/vList2"/>
    <dgm:cxn modelId="{4184C9E3-F35C-49D6-A3A7-2C1FF2A84E35}" type="presOf" srcId="{10C57A8B-585D-4E52-A912-962C9EC473C5}" destId="{767074E9-6AA6-45BB-9307-E3B34521388C}" srcOrd="0" destOrd="0" presId="urn:microsoft.com/office/officeart/2005/8/layout/vList2"/>
    <dgm:cxn modelId="{B010E0F3-4495-479A-AF24-2195CB3D39A7}" srcId="{BE245F33-C6C2-49A4-BC42-1F2A6FA17CCA}" destId="{BA91C989-A345-4C29-BDF2-BA62CD3EBF22}" srcOrd="2" destOrd="0" parTransId="{079206F6-C502-40A8-9773-AA4EA262FA2F}" sibTransId="{EA5031EA-B0AF-43A3-B5A5-1BF35E207CA1}"/>
    <dgm:cxn modelId="{234681AF-C044-4C55-81F7-BBA3CB2B5C00}" type="presParOf" srcId="{27788EBA-4590-4520-939B-A13CB6375B45}" destId="{5EAFB399-1D24-4AAE-975A-B4D1ED07096E}" srcOrd="0" destOrd="0" presId="urn:microsoft.com/office/officeart/2005/8/layout/vList2"/>
    <dgm:cxn modelId="{836C6AA3-A9F3-46B0-9F76-E3583DD00574}" type="presParOf" srcId="{27788EBA-4590-4520-939B-A13CB6375B45}" destId="{505E8EB2-7FB4-4BA9-84E6-DEEED66CEC51}" srcOrd="1" destOrd="0" presId="urn:microsoft.com/office/officeart/2005/8/layout/vList2"/>
    <dgm:cxn modelId="{0CBAD551-6A67-4040-AD73-AF27E1A0168A}" type="presParOf" srcId="{27788EBA-4590-4520-939B-A13CB6375B45}" destId="{510C3DCC-396D-4FDF-AB77-CDF592E23393}" srcOrd="2" destOrd="0" presId="urn:microsoft.com/office/officeart/2005/8/layout/vList2"/>
    <dgm:cxn modelId="{366CD1B9-923B-4448-92B9-8E711F5E2454}" type="presParOf" srcId="{27788EBA-4590-4520-939B-A13CB6375B45}" destId="{22125DD9-0BA8-493A-9B98-54416029028F}" srcOrd="3" destOrd="0" presId="urn:microsoft.com/office/officeart/2005/8/layout/vList2"/>
    <dgm:cxn modelId="{B472796F-1DE3-4BE3-A6A2-AEA342E13F92}" type="presParOf" srcId="{27788EBA-4590-4520-939B-A13CB6375B45}" destId="{8F65AB59-BF93-4783-81F7-E872A66D55E9}" srcOrd="4" destOrd="0" presId="urn:microsoft.com/office/officeart/2005/8/layout/vList2"/>
    <dgm:cxn modelId="{E762C76E-54A3-4E77-B8DA-B0EE4BD934F9}" type="presParOf" srcId="{27788EBA-4590-4520-939B-A13CB6375B45}" destId="{B42FA074-F784-4D41-BE2F-5620E0FB4C95}" srcOrd="5" destOrd="0" presId="urn:microsoft.com/office/officeart/2005/8/layout/vList2"/>
    <dgm:cxn modelId="{4F091ABC-7937-4305-BC6F-0E555279FBBD}" type="presParOf" srcId="{27788EBA-4590-4520-939B-A13CB6375B45}" destId="{69043EFA-E0EB-4326-81DC-158718DE4BD9}" srcOrd="6" destOrd="0" presId="urn:microsoft.com/office/officeart/2005/8/layout/vList2"/>
    <dgm:cxn modelId="{9D5C19D1-D033-4C48-8FC8-1E712AC37A81}" type="presParOf" srcId="{27788EBA-4590-4520-939B-A13CB6375B45}" destId="{767074E9-6AA6-45BB-9307-E3B34521388C}" srcOrd="7" destOrd="0" presId="urn:microsoft.com/office/officeart/2005/8/layout/vList2"/>
    <dgm:cxn modelId="{836E8887-3439-4098-9EEE-7FF1E598349B}" type="presParOf" srcId="{27788EBA-4590-4520-939B-A13CB6375B45}" destId="{164B2F7D-83C5-46E7-B859-55CFE17C19D8}" srcOrd="8" destOrd="0" presId="urn:microsoft.com/office/officeart/2005/8/layout/vList2"/>
    <dgm:cxn modelId="{20F3DFF5-4C5C-4793-8BAD-C56016C9ACB3}" type="presParOf" srcId="{27788EBA-4590-4520-939B-A13CB6375B45}" destId="{7FF3F689-8235-4D7F-B12E-8BCEFCC64EF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540400"/>
          <a:ext cx="10161038" cy="11907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437388" rIns="788609" bIns="149352"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a:t>AI algorithms </a:t>
          </a:r>
          <a:r>
            <a:rPr lang="en-US" sz="2100" kern="1200" dirty="0" err="1"/>
            <a:t>analyse</a:t>
          </a:r>
          <a:r>
            <a:rPr lang="en-US" sz="2100" kern="1200" dirty="0"/>
            <a:t> medical images (X-rays, MRIs, CT scans) to detect abnormalities and assist radiologists in diagnosis.</a:t>
          </a:r>
        </a:p>
      </dsp:txBody>
      <dsp:txXfrm>
        <a:off x="0" y="540400"/>
        <a:ext cx="10161038" cy="1190700"/>
      </dsp:txXfrm>
    </dsp:sp>
    <dsp:sp modelId="{499656BC-7E2C-42FE-90F0-B193F9DFF5FA}">
      <dsp:nvSpPr>
        <dsp:cNvPr id="0" name=""/>
        <dsp:cNvSpPr/>
      </dsp:nvSpPr>
      <dsp:spPr>
        <a:xfrm>
          <a:off x="508051" y="230440"/>
          <a:ext cx="7112726" cy="61992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933450">
            <a:lnSpc>
              <a:spcPct val="90000"/>
            </a:lnSpc>
            <a:spcBef>
              <a:spcPct val="0"/>
            </a:spcBef>
            <a:spcAft>
              <a:spcPct val="35000"/>
            </a:spcAft>
            <a:buNone/>
          </a:pPr>
          <a:r>
            <a:rPr lang="en-US" sz="2100" b="1" kern="1200" dirty="0"/>
            <a:t>Medical Imaging</a:t>
          </a:r>
        </a:p>
      </dsp:txBody>
      <dsp:txXfrm>
        <a:off x="538313" y="260702"/>
        <a:ext cx="7052202" cy="559396"/>
      </dsp:txXfrm>
    </dsp:sp>
    <dsp:sp modelId="{AA111DBC-F94D-4818-80C2-43070D4AAFDC}">
      <dsp:nvSpPr>
        <dsp:cNvPr id="0" name=""/>
        <dsp:cNvSpPr/>
      </dsp:nvSpPr>
      <dsp:spPr>
        <a:xfrm>
          <a:off x="0" y="2154460"/>
          <a:ext cx="10161038" cy="11907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437388" rIns="788609" bIns="149352"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a:t>AI accelerates drug discovery processes by predicting molecular interactions, identifying potential drug candidates, and </a:t>
          </a:r>
          <a:r>
            <a:rPr lang="en-US" sz="2100" kern="1200" dirty="0" err="1"/>
            <a:t>optimising</a:t>
          </a:r>
          <a:r>
            <a:rPr lang="en-US" sz="2100" kern="1200" dirty="0"/>
            <a:t> clinical trials.</a:t>
          </a:r>
        </a:p>
      </dsp:txBody>
      <dsp:txXfrm>
        <a:off x="0" y="2154460"/>
        <a:ext cx="10161038" cy="1190700"/>
      </dsp:txXfrm>
    </dsp:sp>
    <dsp:sp modelId="{105FCD6D-16FF-4E11-9570-C37A50A65711}">
      <dsp:nvSpPr>
        <dsp:cNvPr id="0" name=""/>
        <dsp:cNvSpPr/>
      </dsp:nvSpPr>
      <dsp:spPr>
        <a:xfrm>
          <a:off x="556443" y="1857834"/>
          <a:ext cx="7112726" cy="61992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933450">
            <a:lnSpc>
              <a:spcPct val="90000"/>
            </a:lnSpc>
            <a:spcBef>
              <a:spcPct val="0"/>
            </a:spcBef>
            <a:spcAft>
              <a:spcPct val="35000"/>
            </a:spcAft>
            <a:buNone/>
          </a:pPr>
          <a:r>
            <a:rPr lang="en-US" sz="2100" b="1" kern="1200" dirty="0"/>
            <a:t>Drug Discovery and Development</a:t>
          </a:r>
        </a:p>
      </dsp:txBody>
      <dsp:txXfrm>
        <a:off x="586705" y="1888096"/>
        <a:ext cx="7052202" cy="559396"/>
      </dsp:txXfrm>
    </dsp:sp>
    <dsp:sp modelId="{F67D7666-9130-4FA3-BE8E-8DDD0D147B7A}">
      <dsp:nvSpPr>
        <dsp:cNvPr id="0" name=""/>
        <dsp:cNvSpPr/>
      </dsp:nvSpPr>
      <dsp:spPr>
        <a:xfrm>
          <a:off x="0" y="3768520"/>
          <a:ext cx="10161038" cy="119070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609" tIns="437388" rIns="788609" bIns="149352"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a:t>AI-powered systems aid healthcare providers in making informed decisions by </a:t>
          </a:r>
          <a:r>
            <a:rPr lang="en-US" sz="2100" kern="1200" dirty="0" err="1"/>
            <a:t>analysing</a:t>
          </a:r>
          <a:r>
            <a:rPr lang="en-US" sz="2100" kern="1200" dirty="0"/>
            <a:t> patient data, medical literature, and treatment guidelines.</a:t>
          </a:r>
        </a:p>
      </dsp:txBody>
      <dsp:txXfrm>
        <a:off x="0" y="3768520"/>
        <a:ext cx="10161038" cy="1190700"/>
      </dsp:txXfrm>
    </dsp:sp>
    <dsp:sp modelId="{581F88EB-329E-409A-9AF6-A10CFDFE54F3}">
      <dsp:nvSpPr>
        <dsp:cNvPr id="0" name=""/>
        <dsp:cNvSpPr/>
      </dsp:nvSpPr>
      <dsp:spPr>
        <a:xfrm>
          <a:off x="444362" y="3400368"/>
          <a:ext cx="7112726" cy="61992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844" tIns="0" rIns="268844" bIns="0" numCol="1" spcCol="1270" anchor="ctr" anchorCtr="0">
          <a:noAutofit/>
        </a:bodyPr>
        <a:lstStyle/>
        <a:p>
          <a:pPr marL="0" lvl="0" indent="0" algn="l" defTabSz="933450">
            <a:lnSpc>
              <a:spcPct val="90000"/>
            </a:lnSpc>
            <a:spcBef>
              <a:spcPct val="0"/>
            </a:spcBef>
            <a:spcAft>
              <a:spcPct val="35000"/>
            </a:spcAft>
            <a:buNone/>
          </a:pPr>
          <a:r>
            <a:rPr lang="en-US" sz="2100" b="1" kern="1200" dirty="0"/>
            <a:t>Clinical Decision Support</a:t>
          </a:r>
        </a:p>
      </dsp:txBody>
      <dsp:txXfrm>
        <a:off x="474624" y="3430630"/>
        <a:ext cx="7052202"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C68-5119-494E-AE91-CDADFC65CAC9}">
      <dsp:nvSpPr>
        <dsp:cNvPr id="0" name=""/>
        <dsp:cNvSpPr/>
      </dsp:nvSpPr>
      <dsp:spPr>
        <a:xfrm>
          <a:off x="0" y="5080015"/>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29F4A-1B81-41C3-843C-C9876BA192A4}">
      <dsp:nvSpPr>
        <dsp:cNvPr id="0" name=""/>
        <dsp:cNvSpPr/>
      </dsp:nvSpPr>
      <dsp:spPr>
        <a:xfrm>
          <a:off x="0" y="4054962"/>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3029909"/>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2004857"/>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979804"/>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59760" y="3563"/>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just" defTabSz="755650">
            <a:lnSpc>
              <a:spcPct val="90000"/>
            </a:lnSpc>
            <a:spcBef>
              <a:spcPct val="0"/>
            </a:spcBef>
            <a:spcAft>
              <a:spcPct val="35000"/>
            </a:spcAft>
            <a:buNone/>
          </a:pPr>
          <a:r>
            <a:rPr lang="en-US" sz="1700" kern="1200" dirty="0"/>
            <a:t>IoT data analytics combined with AI and machine learning algorithms will enable predictive analytics, </a:t>
          </a:r>
          <a:r>
            <a:rPr lang="en-US" sz="1700" kern="1200" dirty="0" err="1"/>
            <a:t>personalised</a:t>
          </a:r>
          <a:r>
            <a:rPr lang="en-US" sz="1700" kern="1200" dirty="0"/>
            <a:t> medicine, and proactive health management.</a:t>
          </a:r>
        </a:p>
      </dsp:txBody>
      <dsp:txXfrm>
        <a:off x="2659760" y="3563"/>
        <a:ext cx="7570089" cy="976240"/>
      </dsp:txXfrm>
    </dsp:sp>
    <dsp:sp modelId="{FC780936-7624-4D7B-A85E-67EB604344E3}">
      <dsp:nvSpPr>
        <dsp:cNvPr id="0" name=""/>
        <dsp:cNvSpPr/>
      </dsp:nvSpPr>
      <dsp:spPr>
        <a:xfrm>
          <a:off x="0" y="3563"/>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Integration with AI and Machine Learning</a:t>
          </a:r>
        </a:p>
      </dsp:txBody>
      <dsp:txXfrm>
        <a:off x="47665" y="51228"/>
        <a:ext cx="2564431" cy="928575"/>
      </dsp:txXfrm>
    </dsp:sp>
    <dsp:sp modelId="{CCBB6AA3-96B5-4FA6-8E12-0A8CC6FEE690}">
      <dsp:nvSpPr>
        <dsp:cNvPr id="0" name=""/>
        <dsp:cNvSpPr/>
      </dsp:nvSpPr>
      <dsp:spPr>
        <a:xfrm>
          <a:off x="2659760" y="1028616"/>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just" defTabSz="755650">
            <a:lnSpc>
              <a:spcPct val="90000"/>
            </a:lnSpc>
            <a:spcBef>
              <a:spcPct val="0"/>
            </a:spcBef>
            <a:spcAft>
              <a:spcPct val="35000"/>
            </a:spcAft>
            <a:buNone/>
          </a:pPr>
          <a:r>
            <a:rPr lang="en-US" sz="1700" kern="1200" dirty="0"/>
            <a:t>Edge computing technologies will process IoT data closer to the point of generation, reducing latency, improving data security, and enabling real-time insights for healthcare applications.</a:t>
          </a:r>
        </a:p>
      </dsp:txBody>
      <dsp:txXfrm>
        <a:off x="2659760" y="1028616"/>
        <a:ext cx="7570089" cy="976240"/>
      </dsp:txXfrm>
    </dsp:sp>
    <dsp:sp modelId="{D31CAA0D-5A8B-4A8E-9DD0-4E4E2F044146}">
      <dsp:nvSpPr>
        <dsp:cNvPr id="0" name=""/>
        <dsp:cNvSpPr/>
      </dsp:nvSpPr>
      <dsp:spPr>
        <a:xfrm>
          <a:off x="0" y="1028616"/>
          <a:ext cx="2659761" cy="976240"/>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Edge Computing</a:t>
          </a:r>
        </a:p>
      </dsp:txBody>
      <dsp:txXfrm>
        <a:off x="47665" y="1076281"/>
        <a:ext cx="2564431" cy="928575"/>
      </dsp:txXfrm>
    </dsp:sp>
    <dsp:sp modelId="{8EC195AD-07D9-4086-9841-BC73839B1889}">
      <dsp:nvSpPr>
        <dsp:cNvPr id="0" name=""/>
        <dsp:cNvSpPr/>
      </dsp:nvSpPr>
      <dsp:spPr>
        <a:xfrm>
          <a:off x="2659760" y="2053669"/>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just" defTabSz="755650">
            <a:lnSpc>
              <a:spcPct val="90000"/>
            </a:lnSpc>
            <a:spcBef>
              <a:spcPct val="0"/>
            </a:spcBef>
            <a:spcAft>
              <a:spcPct val="35000"/>
            </a:spcAft>
            <a:buNone/>
          </a:pPr>
          <a:r>
            <a:rPr lang="en-US" sz="1700" kern="1200" dirty="0"/>
            <a:t>Blockchain technology will enhance the security and integrity of IoT-generated health data by providing tamper-proof, </a:t>
          </a:r>
          <a:r>
            <a:rPr lang="en-US" sz="1700" kern="1200" dirty="0" err="1"/>
            <a:t>decentralised</a:t>
          </a:r>
          <a:r>
            <a:rPr lang="en-US" sz="1700" kern="1200" dirty="0"/>
            <a:t> data storage and access control mechanisms.</a:t>
          </a:r>
        </a:p>
      </dsp:txBody>
      <dsp:txXfrm>
        <a:off x="2659760" y="2053669"/>
        <a:ext cx="7570089" cy="976240"/>
      </dsp:txXfrm>
    </dsp:sp>
    <dsp:sp modelId="{81888BDB-A89F-4D77-93DB-7A44361D959D}">
      <dsp:nvSpPr>
        <dsp:cNvPr id="0" name=""/>
        <dsp:cNvSpPr/>
      </dsp:nvSpPr>
      <dsp:spPr>
        <a:xfrm>
          <a:off x="0" y="2053669"/>
          <a:ext cx="2659761" cy="976240"/>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Blockchain for Data Security</a:t>
          </a:r>
        </a:p>
      </dsp:txBody>
      <dsp:txXfrm>
        <a:off x="47665" y="2101334"/>
        <a:ext cx="2564431" cy="928575"/>
      </dsp:txXfrm>
    </dsp:sp>
    <dsp:sp modelId="{1974DF66-9CE0-4160-BE04-7244259C992D}">
      <dsp:nvSpPr>
        <dsp:cNvPr id="0" name=""/>
        <dsp:cNvSpPr/>
      </dsp:nvSpPr>
      <dsp:spPr>
        <a:xfrm>
          <a:off x="2659760" y="3078721"/>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just" defTabSz="755650">
            <a:lnSpc>
              <a:spcPct val="90000"/>
            </a:lnSpc>
            <a:spcBef>
              <a:spcPct val="0"/>
            </a:spcBef>
            <a:spcAft>
              <a:spcPct val="35000"/>
            </a:spcAft>
            <a:buNone/>
          </a:pPr>
          <a:r>
            <a:rPr lang="en-US" sz="1700" kern="1200" dirty="0"/>
            <a:t>Advances in wearable IoT devices will enable continuous health monitoring, early disease detection, and </a:t>
          </a:r>
          <a:r>
            <a:rPr lang="en-US" sz="1700" kern="1200" dirty="0" err="1"/>
            <a:t>personalised</a:t>
          </a:r>
          <a:r>
            <a:rPr lang="en-US" sz="1700" kern="1200" dirty="0"/>
            <a:t> wellness interventions, transforming preventive healthcare.</a:t>
          </a:r>
        </a:p>
      </dsp:txBody>
      <dsp:txXfrm>
        <a:off x="2659760" y="3078721"/>
        <a:ext cx="7570089" cy="976240"/>
      </dsp:txXfrm>
    </dsp:sp>
    <dsp:sp modelId="{340B5F8C-6934-4422-B0A8-45FDAFB52DA5}">
      <dsp:nvSpPr>
        <dsp:cNvPr id="0" name=""/>
        <dsp:cNvSpPr/>
      </dsp:nvSpPr>
      <dsp:spPr>
        <a:xfrm>
          <a:off x="0" y="3078721"/>
          <a:ext cx="2659761" cy="976240"/>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Wearable Health Tech</a:t>
          </a:r>
        </a:p>
      </dsp:txBody>
      <dsp:txXfrm>
        <a:off x="47665" y="3126386"/>
        <a:ext cx="2564431" cy="928575"/>
      </dsp:txXfrm>
    </dsp:sp>
    <dsp:sp modelId="{B2566403-89D6-4B2F-91BB-1F97138FCECF}">
      <dsp:nvSpPr>
        <dsp:cNvPr id="0" name=""/>
        <dsp:cNvSpPr/>
      </dsp:nvSpPr>
      <dsp:spPr>
        <a:xfrm>
          <a:off x="2659760" y="4103774"/>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b" anchorCtr="0">
          <a:noAutofit/>
        </a:bodyPr>
        <a:lstStyle/>
        <a:p>
          <a:pPr marL="0" lvl="0" indent="0" algn="just" defTabSz="755650">
            <a:lnSpc>
              <a:spcPct val="90000"/>
            </a:lnSpc>
            <a:spcBef>
              <a:spcPct val="0"/>
            </a:spcBef>
            <a:spcAft>
              <a:spcPct val="35000"/>
            </a:spcAft>
            <a:buNone/>
          </a:pPr>
          <a:r>
            <a:rPr lang="en-US" sz="1700" kern="1200" dirty="0"/>
            <a:t>The Internet of Medical Things (IoMT) ecosystem will continue to expand with the proliferation of connected medical devices, interoperable platforms, and data-driven healthcare services, driving innovation and improving patient outcomes.</a:t>
          </a:r>
        </a:p>
      </dsp:txBody>
      <dsp:txXfrm>
        <a:off x="2659760" y="4103774"/>
        <a:ext cx="7570089" cy="976240"/>
      </dsp:txXfrm>
    </dsp:sp>
    <dsp:sp modelId="{396F6C99-B3D6-4314-89F2-0C8A859D752D}">
      <dsp:nvSpPr>
        <dsp:cNvPr id="0" name=""/>
        <dsp:cNvSpPr/>
      </dsp:nvSpPr>
      <dsp:spPr>
        <a:xfrm>
          <a:off x="0" y="4103774"/>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IoMT Ecosystem Expansion</a:t>
          </a:r>
        </a:p>
      </dsp:txBody>
      <dsp:txXfrm>
        <a:off x="47665" y="4151439"/>
        <a:ext cx="2564431" cy="9285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278410"/>
          <a:ext cx="9772135" cy="9639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426" tIns="354076" rIns="758426"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3D printing enables the fabrication of custom implants tailored to individual patient anatomy, improving surgical outcomes and patient comfort.</a:t>
          </a:r>
        </a:p>
      </dsp:txBody>
      <dsp:txXfrm>
        <a:off x="0" y="278410"/>
        <a:ext cx="9772135" cy="963900"/>
      </dsp:txXfrm>
    </dsp:sp>
    <dsp:sp modelId="{499656BC-7E2C-42FE-90F0-B193F9DFF5FA}">
      <dsp:nvSpPr>
        <dsp:cNvPr id="0" name=""/>
        <dsp:cNvSpPr/>
      </dsp:nvSpPr>
      <dsp:spPr>
        <a:xfrm>
          <a:off x="488606" y="62820"/>
          <a:ext cx="6840494" cy="50184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554" tIns="0" rIns="258554" bIns="0" numCol="1" spcCol="1270" anchor="ctr" anchorCtr="0">
          <a:noAutofit/>
        </a:bodyPr>
        <a:lstStyle/>
        <a:p>
          <a:pPr marL="0" lvl="0" indent="0" algn="l" defTabSz="755650">
            <a:lnSpc>
              <a:spcPct val="90000"/>
            </a:lnSpc>
            <a:spcBef>
              <a:spcPct val="0"/>
            </a:spcBef>
            <a:spcAft>
              <a:spcPct val="35000"/>
            </a:spcAft>
            <a:buNone/>
          </a:pPr>
          <a:r>
            <a:rPr lang="en-US" sz="1700" b="1" kern="1200" dirty="0"/>
            <a:t>Patient-Specific Implants</a:t>
          </a:r>
        </a:p>
      </dsp:txBody>
      <dsp:txXfrm>
        <a:off x="513104" y="87318"/>
        <a:ext cx="6791498" cy="452844"/>
      </dsp:txXfrm>
    </dsp:sp>
    <dsp:sp modelId="{AA111DBC-F94D-4818-80C2-43070D4AAFDC}">
      <dsp:nvSpPr>
        <dsp:cNvPr id="0" name=""/>
        <dsp:cNvSpPr/>
      </dsp:nvSpPr>
      <dsp:spPr>
        <a:xfrm>
          <a:off x="0" y="1585030"/>
          <a:ext cx="9772135" cy="9639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426" tIns="354076" rIns="758426"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3D-printed prosthetic limbs and orthotic devices provide affordable, </a:t>
          </a:r>
          <a:r>
            <a:rPr lang="en-US" sz="1700" kern="1200" dirty="0" err="1"/>
            <a:t>customisable</a:t>
          </a:r>
          <a:r>
            <a:rPr lang="en-US" sz="1700" kern="1200" dirty="0"/>
            <a:t> solutions for patients with limb differences or musculoskeletal disorders.</a:t>
          </a:r>
        </a:p>
      </dsp:txBody>
      <dsp:txXfrm>
        <a:off x="0" y="1585030"/>
        <a:ext cx="9772135" cy="963900"/>
      </dsp:txXfrm>
    </dsp:sp>
    <dsp:sp modelId="{105FCD6D-16FF-4E11-9570-C37A50A65711}">
      <dsp:nvSpPr>
        <dsp:cNvPr id="0" name=""/>
        <dsp:cNvSpPr/>
      </dsp:nvSpPr>
      <dsp:spPr>
        <a:xfrm>
          <a:off x="535146" y="1344905"/>
          <a:ext cx="6840494" cy="50184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554" tIns="0" rIns="258554" bIns="0" numCol="1" spcCol="1270" anchor="ctr" anchorCtr="0">
          <a:noAutofit/>
        </a:bodyPr>
        <a:lstStyle/>
        <a:p>
          <a:pPr marL="0" lvl="0" indent="0" algn="l" defTabSz="755650">
            <a:lnSpc>
              <a:spcPct val="90000"/>
            </a:lnSpc>
            <a:spcBef>
              <a:spcPct val="0"/>
            </a:spcBef>
            <a:spcAft>
              <a:spcPct val="35000"/>
            </a:spcAft>
            <a:buNone/>
          </a:pPr>
          <a:r>
            <a:rPr lang="en-US" sz="1700" b="1" kern="1200" dirty="0"/>
            <a:t>Prosthetics and Orthotics</a:t>
          </a:r>
        </a:p>
      </dsp:txBody>
      <dsp:txXfrm>
        <a:off x="559644" y="1369403"/>
        <a:ext cx="6791498" cy="452844"/>
      </dsp:txXfrm>
    </dsp:sp>
    <dsp:sp modelId="{F67D7666-9130-4FA3-BE8E-8DDD0D147B7A}">
      <dsp:nvSpPr>
        <dsp:cNvPr id="0" name=""/>
        <dsp:cNvSpPr/>
      </dsp:nvSpPr>
      <dsp:spPr>
        <a:xfrm>
          <a:off x="0" y="2891650"/>
          <a:ext cx="9772135" cy="96390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426" tIns="354076" rIns="758426"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3D-printed surgical tools and guides aid in precise surgical planning, navigation, and execution, reducing operative time and improving surgical accuracy.</a:t>
          </a:r>
        </a:p>
      </dsp:txBody>
      <dsp:txXfrm>
        <a:off x="0" y="2891650"/>
        <a:ext cx="9772135" cy="963900"/>
      </dsp:txXfrm>
    </dsp:sp>
    <dsp:sp modelId="{581F88EB-329E-409A-9AF6-A10CFDFE54F3}">
      <dsp:nvSpPr>
        <dsp:cNvPr id="0" name=""/>
        <dsp:cNvSpPr/>
      </dsp:nvSpPr>
      <dsp:spPr>
        <a:xfrm>
          <a:off x="488606" y="2640730"/>
          <a:ext cx="6840494" cy="50184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554" tIns="0" rIns="258554" bIns="0" numCol="1" spcCol="1270" anchor="ctr" anchorCtr="0">
          <a:noAutofit/>
        </a:bodyPr>
        <a:lstStyle/>
        <a:p>
          <a:pPr marL="0" lvl="0" indent="0" algn="l" defTabSz="755650">
            <a:lnSpc>
              <a:spcPct val="90000"/>
            </a:lnSpc>
            <a:spcBef>
              <a:spcPct val="0"/>
            </a:spcBef>
            <a:spcAft>
              <a:spcPct val="35000"/>
            </a:spcAft>
            <a:buNone/>
          </a:pPr>
          <a:r>
            <a:rPr lang="en-US" sz="1700" b="1" kern="1200" dirty="0"/>
            <a:t>Surgical Instrumentation</a:t>
          </a:r>
        </a:p>
      </dsp:txBody>
      <dsp:txXfrm>
        <a:off x="513104" y="2665228"/>
        <a:ext cx="6791498" cy="452844"/>
      </dsp:txXfrm>
    </dsp:sp>
    <dsp:sp modelId="{4C8179EA-925A-4F26-A1D0-D4A6035EDBB5}">
      <dsp:nvSpPr>
        <dsp:cNvPr id="0" name=""/>
        <dsp:cNvSpPr/>
      </dsp:nvSpPr>
      <dsp:spPr>
        <a:xfrm>
          <a:off x="0" y="4198270"/>
          <a:ext cx="9772135" cy="96390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8426" tIns="354076" rIns="758426" bIns="120904" numCol="1" spcCol="1270" anchor="t" anchorCtr="0">
          <a:noAutofit/>
        </a:bodyPr>
        <a:lstStyle/>
        <a:p>
          <a:pPr marL="171450" lvl="1" indent="-171450" algn="just" defTabSz="755650">
            <a:lnSpc>
              <a:spcPct val="90000"/>
            </a:lnSpc>
            <a:spcBef>
              <a:spcPct val="0"/>
            </a:spcBef>
            <a:spcAft>
              <a:spcPct val="15000"/>
            </a:spcAft>
            <a:buChar char="•"/>
          </a:pPr>
          <a:r>
            <a:rPr lang="en-US" sz="1700" kern="1200" dirty="0"/>
            <a:t>3D-printed anatomical models facilitate preoperative planning, patient education, and surgical training by providing realistic representations of patient anatomy.</a:t>
          </a:r>
        </a:p>
      </dsp:txBody>
      <dsp:txXfrm>
        <a:off x="0" y="4198270"/>
        <a:ext cx="9772135" cy="963900"/>
      </dsp:txXfrm>
    </dsp:sp>
    <dsp:sp modelId="{9629DA10-A03C-4105-A595-4D55AB37A873}">
      <dsp:nvSpPr>
        <dsp:cNvPr id="0" name=""/>
        <dsp:cNvSpPr/>
      </dsp:nvSpPr>
      <dsp:spPr>
        <a:xfrm>
          <a:off x="488606" y="3947350"/>
          <a:ext cx="6840494" cy="501840"/>
        </a:xfrm>
        <a:prstGeom prst="roundRect">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554" tIns="0" rIns="258554" bIns="0" numCol="1" spcCol="1270" anchor="ctr" anchorCtr="0">
          <a:noAutofit/>
        </a:bodyPr>
        <a:lstStyle/>
        <a:p>
          <a:pPr marL="0" lvl="0" indent="0" algn="l" defTabSz="755650">
            <a:lnSpc>
              <a:spcPct val="90000"/>
            </a:lnSpc>
            <a:spcBef>
              <a:spcPct val="0"/>
            </a:spcBef>
            <a:spcAft>
              <a:spcPct val="35000"/>
            </a:spcAft>
            <a:buNone/>
          </a:pPr>
          <a:r>
            <a:rPr lang="en-US" sz="1700" b="1" kern="1200" dirty="0"/>
            <a:t>Anatomical Models</a:t>
          </a:r>
        </a:p>
      </dsp:txBody>
      <dsp:txXfrm>
        <a:off x="513104" y="3971848"/>
        <a:ext cx="6791498" cy="4528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29F4A-1B81-41C3-843C-C9876BA192A4}">
      <dsp:nvSpPr>
        <dsp:cNvPr id="0" name=""/>
        <dsp:cNvSpPr/>
      </dsp:nvSpPr>
      <dsp:spPr>
        <a:xfrm>
          <a:off x="0" y="5082497"/>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3796838"/>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2511178"/>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1225519"/>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59760" y="1081"/>
          <a:ext cx="7570089" cy="1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Advances in 3D bioprinting technologies will enable the fabrication of complex tissues and organs for transplantation, regenerative medicine, and drug testing applications.</a:t>
          </a:r>
        </a:p>
      </dsp:txBody>
      <dsp:txXfrm>
        <a:off x="2659760" y="1081"/>
        <a:ext cx="7570089" cy="1224437"/>
      </dsp:txXfrm>
    </dsp:sp>
    <dsp:sp modelId="{FC780936-7624-4D7B-A85E-67EB604344E3}">
      <dsp:nvSpPr>
        <dsp:cNvPr id="0" name=""/>
        <dsp:cNvSpPr/>
      </dsp:nvSpPr>
      <dsp:spPr>
        <a:xfrm>
          <a:off x="0" y="1081"/>
          <a:ext cx="2659761" cy="1224437"/>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err="1"/>
            <a:t>Biofabrication</a:t>
          </a:r>
          <a:r>
            <a:rPr lang="en-US" sz="2500" b="1" kern="1200" dirty="0"/>
            <a:t> &amp; Tissue Engineering</a:t>
          </a:r>
        </a:p>
      </dsp:txBody>
      <dsp:txXfrm>
        <a:off x="59783" y="60864"/>
        <a:ext cx="2540195" cy="1164654"/>
      </dsp:txXfrm>
    </dsp:sp>
    <dsp:sp modelId="{CCBB6AA3-96B5-4FA6-8E12-0A8CC6FEE690}">
      <dsp:nvSpPr>
        <dsp:cNvPr id="0" name=""/>
        <dsp:cNvSpPr/>
      </dsp:nvSpPr>
      <dsp:spPr>
        <a:xfrm>
          <a:off x="2659760" y="1286740"/>
          <a:ext cx="7570089" cy="1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Portable 3D printing systems will allow for on-demand fabrication of medical devices, implants, and pharmaceuticals at the point of care, reducing lead times and improving patient access to </a:t>
          </a:r>
          <a:r>
            <a:rPr lang="en-US" sz="2000" kern="1200" dirty="0" err="1"/>
            <a:t>personalised</a:t>
          </a:r>
          <a:r>
            <a:rPr lang="en-US" sz="2000" kern="1200" dirty="0"/>
            <a:t> healthcare solutions.</a:t>
          </a:r>
        </a:p>
      </dsp:txBody>
      <dsp:txXfrm>
        <a:off x="2659760" y="1286740"/>
        <a:ext cx="7570089" cy="1224437"/>
      </dsp:txXfrm>
    </dsp:sp>
    <dsp:sp modelId="{D31CAA0D-5A8B-4A8E-9DD0-4E4E2F044146}">
      <dsp:nvSpPr>
        <dsp:cNvPr id="0" name=""/>
        <dsp:cNvSpPr/>
      </dsp:nvSpPr>
      <dsp:spPr>
        <a:xfrm>
          <a:off x="0" y="1286740"/>
          <a:ext cx="2659761" cy="1224437"/>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Point-of-Care Manufacturing</a:t>
          </a:r>
        </a:p>
      </dsp:txBody>
      <dsp:txXfrm>
        <a:off x="59783" y="1346523"/>
        <a:ext cx="2540195" cy="1164654"/>
      </dsp:txXfrm>
    </dsp:sp>
    <dsp:sp modelId="{8EC195AD-07D9-4086-9841-BC73839B1889}">
      <dsp:nvSpPr>
        <dsp:cNvPr id="0" name=""/>
        <dsp:cNvSpPr/>
      </dsp:nvSpPr>
      <dsp:spPr>
        <a:xfrm>
          <a:off x="2659760" y="2572400"/>
          <a:ext cx="7570089" cy="1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Augmented reality (AR) overlays real-time 3D </a:t>
          </a:r>
          <a:r>
            <a:rPr lang="en-US" sz="2000" kern="1200" dirty="0" err="1"/>
            <a:t>visualisations</a:t>
          </a:r>
          <a:r>
            <a:rPr lang="en-US" sz="2000" kern="1200" dirty="0"/>
            <a:t> onto the surgical field, providing surgeons with enhanced spatial awareness, guidance, and decision support during procedures, resulting in improved surgical precision and outcomes.</a:t>
          </a:r>
        </a:p>
      </dsp:txBody>
      <dsp:txXfrm>
        <a:off x="2659760" y="2572400"/>
        <a:ext cx="7570089" cy="1224437"/>
      </dsp:txXfrm>
    </dsp:sp>
    <dsp:sp modelId="{81888BDB-A89F-4D77-93DB-7A44361D959D}">
      <dsp:nvSpPr>
        <dsp:cNvPr id="0" name=""/>
        <dsp:cNvSpPr/>
      </dsp:nvSpPr>
      <dsp:spPr>
        <a:xfrm>
          <a:off x="0" y="2572400"/>
          <a:ext cx="2659761" cy="1224437"/>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a:t>Augmented Reality-Assisted Surgery</a:t>
          </a:r>
        </a:p>
      </dsp:txBody>
      <dsp:txXfrm>
        <a:off x="59783" y="2632183"/>
        <a:ext cx="2540195" cy="1164654"/>
      </dsp:txXfrm>
    </dsp:sp>
    <dsp:sp modelId="{1974DF66-9CE0-4160-BE04-7244259C992D}">
      <dsp:nvSpPr>
        <dsp:cNvPr id="0" name=""/>
        <dsp:cNvSpPr/>
      </dsp:nvSpPr>
      <dsp:spPr>
        <a:xfrm>
          <a:off x="2659760" y="3858059"/>
          <a:ext cx="7570089" cy="1224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Integration of 3D imaging, printing, and simulation technologies will enable </a:t>
          </a:r>
          <a:r>
            <a:rPr lang="en-US" sz="2000" kern="1200" dirty="0" err="1"/>
            <a:t>personalised</a:t>
          </a:r>
          <a:r>
            <a:rPr lang="en-US" sz="2000" kern="1200" dirty="0"/>
            <a:t> treatment strategies tailored to individual patient anatomy, physiology, and pathology, </a:t>
          </a:r>
          <a:r>
            <a:rPr lang="en-US" sz="2000" kern="1200" dirty="0" err="1"/>
            <a:t>optimising</a:t>
          </a:r>
          <a:r>
            <a:rPr lang="en-US" sz="2000" kern="1200" dirty="0"/>
            <a:t> therapeutic outcomes and </a:t>
          </a:r>
          <a:r>
            <a:rPr lang="en-US" sz="2000" kern="1200" dirty="0" err="1"/>
            <a:t>minimising</a:t>
          </a:r>
          <a:r>
            <a:rPr lang="en-US" sz="2000" kern="1200" dirty="0"/>
            <a:t> treatment-related complications.</a:t>
          </a:r>
        </a:p>
      </dsp:txBody>
      <dsp:txXfrm>
        <a:off x="2659760" y="3858059"/>
        <a:ext cx="7570089" cy="1224437"/>
      </dsp:txXfrm>
    </dsp:sp>
    <dsp:sp modelId="{340B5F8C-6934-4422-B0A8-45FDAFB52DA5}">
      <dsp:nvSpPr>
        <dsp:cNvPr id="0" name=""/>
        <dsp:cNvSpPr/>
      </dsp:nvSpPr>
      <dsp:spPr>
        <a:xfrm>
          <a:off x="0" y="3858059"/>
          <a:ext cx="2659761" cy="1224437"/>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b="1" kern="1200" dirty="0" err="1"/>
            <a:t>Personalised</a:t>
          </a:r>
          <a:r>
            <a:rPr lang="en-US" sz="2500" b="1" kern="1200" dirty="0"/>
            <a:t> Medicine</a:t>
          </a:r>
        </a:p>
      </dsp:txBody>
      <dsp:txXfrm>
        <a:off x="59783" y="3917842"/>
        <a:ext cx="2540195" cy="11646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365913"/>
          <a:ext cx="9940728" cy="127575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1511" tIns="374904" rIns="77151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Robotic-assisted surgical systems enable surgeons to perform minimally invasive procedures with enhanced precision, dexterity, and </a:t>
          </a:r>
          <a:r>
            <a:rPr lang="en-US" sz="1800" kern="1200" dirty="0" err="1"/>
            <a:t>visualisation</a:t>
          </a:r>
          <a:r>
            <a:rPr lang="en-US" sz="1800" kern="1200" dirty="0"/>
            <a:t>, resulting in reduced trauma, faster recovery times, and improved surgical outcomes.</a:t>
          </a:r>
        </a:p>
      </dsp:txBody>
      <dsp:txXfrm>
        <a:off x="0" y="365913"/>
        <a:ext cx="9940728" cy="1275750"/>
      </dsp:txXfrm>
    </dsp:sp>
    <dsp:sp modelId="{499656BC-7E2C-42FE-90F0-B193F9DFF5FA}">
      <dsp:nvSpPr>
        <dsp:cNvPr id="0" name=""/>
        <dsp:cNvSpPr/>
      </dsp:nvSpPr>
      <dsp:spPr>
        <a:xfrm>
          <a:off x="497036" y="137641"/>
          <a:ext cx="6958509" cy="53136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015" tIns="0" rIns="263015" bIns="0" numCol="1" spcCol="1270" anchor="ctr" anchorCtr="0">
          <a:noAutofit/>
        </a:bodyPr>
        <a:lstStyle/>
        <a:p>
          <a:pPr marL="0" lvl="0" indent="0" algn="l" defTabSz="800100">
            <a:lnSpc>
              <a:spcPct val="90000"/>
            </a:lnSpc>
            <a:spcBef>
              <a:spcPct val="0"/>
            </a:spcBef>
            <a:spcAft>
              <a:spcPct val="35000"/>
            </a:spcAft>
            <a:buNone/>
          </a:pPr>
          <a:r>
            <a:rPr lang="en-US" sz="1800" b="1" kern="1200" dirty="0"/>
            <a:t>Surgical Robotics</a:t>
          </a:r>
        </a:p>
      </dsp:txBody>
      <dsp:txXfrm>
        <a:off x="522975" y="163580"/>
        <a:ext cx="6906631" cy="479482"/>
      </dsp:txXfrm>
    </dsp:sp>
    <dsp:sp modelId="{AA111DBC-F94D-4818-80C2-43070D4AAFDC}">
      <dsp:nvSpPr>
        <dsp:cNvPr id="0" name=""/>
        <dsp:cNvSpPr/>
      </dsp:nvSpPr>
      <dsp:spPr>
        <a:xfrm>
          <a:off x="0" y="2004543"/>
          <a:ext cx="9940728" cy="127575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1511" tIns="374904" rIns="77151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Robotic devices assist patients in physical therapy and rehabilitation programs, facilitating repetitive exercises, gait training, and motor function recovery following injuries or surgeries.</a:t>
          </a:r>
        </a:p>
      </dsp:txBody>
      <dsp:txXfrm>
        <a:off x="0" y="2004543"/>
        <a:ext cx="9940728" cy="1275750"/>
      </dsp:txXfrm>
    </dsp:sp>
    <dsp:sp modelId="{105FCD6D-16FF-4E11-9570-C37A50A65711}">
      <dsp:nvSpPr>
        <dsp:cNvPr id="0" name=""/>
        <dsp:cNvSpPr/>
      </dsp:nvSpPr>
      <dsp:spPr>
        <a:xfrm>
          <a:off x="544379" y="1750293"/>
          <a:ext cx="6958509" cy="53136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015" tIns="0" rIns="263015" bIns="0" numCol="1" spcCol="1270" anchor="ctr" anchorCtr="0">
          <a:noAutofit/>
        </a:bodyPr>
        <a:lstStyle/>
        <a:p>
          <a:pPr marL="0" lvl="0" indent="0" algn="l" defTabSz="800100">
            <a:lnSpc>
              <a:spcPct val="90000"/>
            </a:lnSpc>
            <a:spcBef>
              <a:spcPct val="0"/>
            </a:spcBef>
            <a:spcAft>
              <a:spcPct val="35000"/>
            </a:spcAft>
            <a:buNone/>
          </a:pPr>
          <a:r>
            <a:rPr lang="en-US" sz="1800" b="1" kern="1200" dirty="0"/>
            <a:t>Rehabilitation Robotics: </a:t>
          </a:r>
        </a:p>
      </dsp:txBody>
      <dsp:txXfrm>
        <a:off x="570318" y="1776232"/>
        <a:ext cx="6906631" cy="479482"/>
      </dsp:txXfrm>
    </dsp:sp>
    <dsp:sp modelId="{F67D7666-9130-4FA3-BE8E-8DDD0D147B7A}">
      <dsp:nvSpPr>
        <dsp:cNvPr id="0" name=""/>
        <dsp:cNvSpPr/>
      </dsp:nvSpPr>
      <dsp:spPr>
        <a:xfrm>
          <a:off x="0" y="3643173"/>
          <a:ext cx="9940728" cy="127575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1511" tIns="374904" rIns="77151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Telepresence robots allow healthcare providers to remotely consult with patients, conduct medical rounds, and participate in multidisciplinary care teams, extending access to </a:t>
          </a:r>
          <a:r>
            <a:rPr lang="en-US" sz="1800" kern="1200" dirty="0" err="1"/>
            <a:t>specialised</a:t>
          </a:r>
          <a:r>
            <a:rPr lang="en-US" sz="1800" kern="1200" dirty="0"/>
            <a:t> expertise and improving continuity of care.</a:t>
          </a:r>
        </a:p>
      </dsp:txBody>
      <dsp:txXfrm>
        <a:off x="0" y="3643173"/>
        <a:ext cx="9940728" cy="1275750"/>
      </dsp:txXfrm>
    </dsp:sp>
    <dsp:sp modelId="{581F88EB-329E-409A-9AF6-A10CFDFE54F3}">
      <dsp:nvSpPr>
        <dsp:cNvPr id="0" name=""/>
        <dsp:cNvSpPr/>
      </dsp:nvSpPr>
      <dsp:spPr>
        <a:xfrm>
          <a:off x="497036" y="3377493"/>
          <a:ext cx="6958509" cy="53136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015" tIns="0" rIns="263015" bIns="0" numCol="1" spcCol="1270" anchor="ctr" anchorCtr="0">
          <a:noAutofit/>
        </a:bodyPr>
        <a:lstStyle/>
        <a:p>
          <a:pPr marL="0" lvl="0" indent="0" algn="l" defTabSz="800100">
            <a:lnSpc>
              <a:spcPct val="90000"/>
            </a:lnSpc>
            <a:spcBef>
              <a:spcPct val="0"/>
            </a:spcBef>
            <a:spcAft>
              <a:spcPct val="35000"/>
            </a:spcAft>
            <a:buNone/>
          </a:pPr>
          <a:r>
            <a:rPr lang="en-US" sz="1800" b="1" kern="1200" dirty="0"/>
            <a:t>Telepresence Robotics</a:t>
          </a:r>
        </a:p>
      </dsp:txBody>
      <dsp:txXfrm>
        <a:off x="522975" y="3403432"/>
        <a:ext cx="6906631" cy="47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488830"/>
          <a:ext cx="8841370" cy="20412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Autonomous robots are used for tasks such as medication delivery, specimen transportation, and inventory management in healthcare facilities, improving efficiency, reducing errors, and freeing up staff time for patient care.</a:t>
          </a:r>
        </a:p>
      </dsp:txBody>
      <dsp:txXfrm>
        <a:off x="0" y="488830"/>
        <a:ext cx="8841370" cy="2041200"/>
      </dsp:txXfrm>
    </dsp:sp>
    <dsp:sp modelId="{499656BC-7E2C-42FE-90F0-B193F9DFF5FA}">
      <dsp:nvSpPr>
        <dsp:cNvPr id="0" name=""/>
        <dsp:cNvSpPr/>
      </dsp:nvSpPr>
      <dsp:spPr>
        <a:xfrm>
          <a:off x="442068" y="134590"/>
          <a:ext cx="6188959" cy="7084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just" defTabSz="1066800">
            <a:lnSpc>
              <a:spcPct val="90000"/>
            </a:lnSpc>
            <a:spcBef>
              <a:spcPct val="0"/>
            </a:spcBef>
            <a:spcAft>
              <a:spcPct val="35000"/>
            </a:spcAft>
            <a:buNone/>
          </a:pPr>
          <a:r>
            <a:rPr lang="en-US" sz="2400" b="1" kern="1200" dirty="0"/>
            <a:t>Logistics and Automation</a:t>
          </a:r>
        </a:p>
      </dsp:txBody>
      <dsp:txXfrm>
        <a:off x="476653" y="169175"/>
        <a:ext cx="6119789" cy="639310"/>
      </dsp:txXfrm>
    </dsp:sp>
    <dsp:sp modelId="{AA111DBC-F94D-4818-80C2-43070D4AAFDC}">
      <dsp:nvSpPr>
        <dsp:cNvPr id="0" name=""/>
        <dsp:cNvSpPr/>
      </dsp:nvSpPr>
      <dsp:spPr>
        <a:xfrm>
          <a:off x="0" y="3013870"/>
          <a:ext cx="8841370" cy="20412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Robotic exoskeletons, prosthetics, and mobility aids enhance mobility and independence for individuals with disabilities or age-related impairments, improving quality of life and social integration.</a:t>
          </a:r>
        </a:p>
      </dsp:txBody>
      <dsp:txXfrm>
        <a:off x="0" y="3013870"/>
        <a:ext cx="8841370" cy="2041200"/>
      </dsp:txXfrm>
    </dsp:sp>
    <dsp:sp modelId="{105FCD6D-16FF-4E11-9570-C37A50A65711}">
      <dsp:nvSpPr>
        <dsp:cNvPr id="0" name=""/>
        <dsp:cNvSpPr/>
      </dsp:nvSpPr>
      <dsp:spPr>
        <a:xfrm>
          <a:off x="484175" y="2674869"/>
          <a:ext cx="6188959" cy="7084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just" defTabSz="1066800">
            <a:lnSpc>
              <a:spcPct val="90000"/>
            </a:lnSpc>
            <a:spcBef>
              <a:spcPct val="0"/>
            </a:spcBef>
            <a:spcAft>
              <a:spcPct val="35000"/>
            </a:spcAft>
            <a:buNone/>
          </a:pPr>
          <a:r>
            <a:rPr lang="en-US" sz="2400" b="1" kern="1200" dirty="0"/>
            <a:t>Assistive Robotics</a:t>
          </a:r>
        </a:p>
      </dsp:txBody>
      <dsp:txXfrm>
        <a:off x="518760" y="2709454"/>
        <a:ext cx="6119789" cy="6393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38719"/>
          <a:ext cx="10061391"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Enhanced Precision &amp; Accuracy</a:t>
          </a:r>
        </a:p>
      </dsp:txBody>
      <dsp:txXfrm>
        <a:off x="25759" y="64478"/>
        <a:ext cx="10009873" cy="476152"/>
      </dsp:txXfrm>
    </dsp:sp>
    <dsp:sp modelId="{505E8EB2-7FB4-4BA9-84E6-DEEED66CEC51}">
      <dsp:nvSpPr>
        <dsp:cNvPr id="0" name=""/>
        <dsp:cNvSpPr/>
      </dsp:nvSpPr>
      <dsp:spPr>
        <a:xfrm>
          <a:off x="0" y="566389"/>
          <a:ext cx="1006139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Robotics enable precise and accurate execution of medical procedures, leading to improved clinical outcomes and patient safety.</a:t>
          </a:r>
        </a:p>
      </dsp:txBody>
      <dsp:txXfrm>
        <a:off x="0" y="566389"/>
        <a:ext cx="10061391" cy="535095"/>
      </dsp:txXfrm>
    </dsp:sp>
    <dsp:sp modelId="{510C3DCC-396D-4FDF-AB77-CDF592E23393}">
      <dsp:nvSpPr>
        <dsp:cNvPr id="0" name=""/>
        <dsp:cNvSpPr/>
      </dsp:nvSpPr>
      <dsp:spPr>
        <a:xfrm>
          <a:off x="0" y="1101484"/>
          <a:ext cx="10061391"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Minimally Invasive Interventions</a:t>
          </a:r>
        </a:p>
      </dsp:txBody>
      <dsp:txXfrm>
        <a:off x="25759" y="1127243"/>
        <a:ext cx="10009873" cy="476152"/>
      </dsp:txXfrm>
    </dsp:sp>
    <dsp:sp modelId="{22125DD9-0BA8-493A-9B98-54416029028F}">
      <dsp:nvSpPr>
        <dsp:cNvPr id="0" name=""/>
        <dsp:cNvSpPr/>
      </dsp:nvSpPr>
      <dsp:spPr>
        <a:xfrm>
          <a:off x="0" y="1629154"/>
          <a:ext cx="1006139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Robotic-assisted procedures </a:t>
          </a:r>
          <a:r>
            <a:rPr lang="en-US" sz="1700" kern="1200" dirty="0" err="1"/>
            <a:t>minimise</a:t>
          </a:r>
          <a:r>
            <a:rPr lang="en-US" sz="1700" kern="1200" dirty="0"/>
            <a:t> tissue damage and trauma, resulting in reduced pain, shorter hospital stays, and faster recovery times for patients.</a:t>
          </a:r>
        </a:p>
      </dsp:txBody>
      <dsp:txXfrm>
        <a:off x="0" y="1629154"/>
        <a:ext cx="10061391" cy="535095"/>
      </dsp:txXfrm>
    </dsp:sp>
    <dsp:sp modelId="{8F65AB59-BF93-4783-81F7-E872A66D55E9}">
      <dsp:nvSpPr>
        <dsp:cNvPr id="0" name=""/>
        <dsp:cNvSpPr/>
      </dsp:nvSpPr>
      <dsp:spPr>
        <a:xfrm>
          <a:off x="0" y="2164249"/>
          <a:ext cx="10061391" cy="52767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Improved Efficiency &amp; Productivity</a:t>
          </a:r>
        </a:p>
      </dsp:txBody>
      <dsp:txXfrm>
        <a:off x="25759" y="2190008"/>
        <a:ext cx="10009873" cy="476152"/>
      </dsp:txXfrm>
    </dsp:sp>
    <dsp:sp modelId="{B42FA074-F784-4D41-BE2F-5620E0FB4C95}">
      <dsp:nvSpPr>
        <dsp:cNvPr id="0" name=""/>
        <dsp:cNvSpPr/>
      </dsp:nvSpPr>
      <dsp:spPr>
        <a:xfrm>
          <a:off x="0" y="2691919"/>
          <a:ext cx="1006139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Robotics automate repetitive tasks, streamline healthcare workflows, and </a:t>
          </a:r>
          <a:r>
            <a:rPr lang="en-US" sz="1700" kern="1200" dirty="0" err="1"/>
            <a:t>optimise</a:t>
          </a:r>
          <a:r>
            <a:rPr lang="en-US" sz="1700" kern="1200" dirty="0"/>
            <a:t> resource </a:t>
          </a:r>
          <a:r>
            <a:rPr lang="en-US" sz="1700" kern="1200" dirty="0" err="1"/>
            <a:t>utilisation</a:t>
          </a:r>
          <a:r>
            <a:rPr lang="en-US" sz="1700" kern="1200" dirty="0"/>
            <a:t>, leading to cost savings and improved operational efficiency.</a:t>
          </a:r>
        </a:p>
      </dsp:txBody>
      <dsp:txXfrm>
        <a:off x="0" y="2691919"/>
        <a:ext cx="10061391" cy="535095"/>
      </dsp:txXfrm>
    </dsp:sp>
    <dsp:sp modelId="{69043EFA-E0EB-4326-81DC-158718DE4BD9}">
      <dsp:nvSpPr>
        <dsp:cNvPr id="0" name=""/>
        <dsp:cNvSpPr/>
      </dsp:nvSpPr>
      <dsp:spPr>
        <a:xfrm>
          <a:off x="0" y="3227014"/>
          <a:ext cx="10061391"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Extended Reach &amp; Access</a:t>
          </a:r>
        </a:p>
      </dsp:txBody>
      <dsp:txXfrm>
        <a:off x="25759" y="3252773"/>
        <a:ext cx="10009873" cy="476152"/>
      </dsp:txXfrm>
    </dsp:sp>
    <dsp:sp modelId="{767074E9-6AA6-45BB-9307-E3B34521388C}">
      <dsp:nvSpPr>
        <dsp:cNvPr id="0" name=""/>
        <dsp:cNvSpPr/>
      </dsp:nvSpPr>
      <dsp:spPr>
        <a:xfrm>
          <a:off x="0" y="3754684"/>
          <a:ext cx="1006139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Telepresence robots extend the reach of healthcare providers, enabling remote consultations, telemedicine services, and medical education in underserved or remote areas.</a:t>
          </a:r>
        </a:p>
      </dsp:txBody>
      <dsp:txXfrm>
        <a:off x="0" y="3754684"/>
        <a:ext cx="10061391" cy="535095"/>
      </dsp:txXfrm>
    </dsp:sp>
    <dsp:sp modelId="{164B2F7D-83C5-46E7-B859-55CFE17C19D8}">
      <dsp:nvSpPr>
        <dsp:cNvPr id="0" name=""/>
        <dsp:cNvSpPr/>
      </dsp:nvSpPr>
      <dsp:spPr>
        <a:xfrm>
          <a:off x="0" y="4289779"/>
          <a:ext cx="10061391"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t>Personalised</a:t>
          </a:r>
          <a:r>
            <a:rPr lang="en-US" sz="2200" b="1" kern="1200" dirty="0"/>
            <a:t> Care</a:t>
          </a:r>
        </a:p>
      </dsp:txBody>
      <dsp:txXfrm>
        <a:off x="25759" y="4315538"/>
        <a:ext cx="10009873" cy="476152"/>
      </dsp:txXfrm>
    </dsp:sp>
    <dsp:sp modelId="{7FF3F689-8235-4D7F-B12E-8BCEFCC64EFE}">
      <dsp:nvSpPr>
        <dsp:cNvPr id="0" name=""/>
        <dsp:cNvSpPr/>
      </dsp:nvSpPr>
      <dsp:spPr>
        <a:xfrm>
          <a:off x="0" y="4817449"/>
          <a:ext cx="10061391"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44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Robotics facilitate </a:t>
          </a:r>
          <a:r>
            <a:rPr lang="en-US" sz="1700" kern="1200" dirty="0" err="1"/>
            <a:t>personalised</a:t>
          </a:r>
          <a:r>
            <a:rPr lang="en-US" sz="1700" kern="1200" dirty="0"/>
            <a:t> treatment plans tailored to individual patient needs and characteristics, </a:t>
          </a:r>
          <a:r>
            <a:rPr lang="en-US" sz="1700" kern="1200" dirty="0" err="1"/>
            <a:t>optimising</a:t>
          </a:r>
          <a:r>
            <a:rPr lang="en-US" sz="1700" kern="1200" dirty="0"/>
            <a:t> therapeutic outcomes and patient satisfaction.</a:t>
          </a:r>
        </a:p>
      </dsp:txBody>
      <dsp:txXfrm>
        <a:off x="0" y="4817449"/>
        <a:ext cx="10061391" cy="5350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256616"/>
          <a:ext cx="10042466" cy="503685"/>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Cost and Accessibility</a:t>
          </a:r>
        </a:p>
      </dsp:txBody>
      <dsp:txXfrm>
        <a:off x="24588" y="281204"/>
        <a:ext cx="9993290" cy="454509"/>
      </dsp:txXfrm>
    </dsp:sp>
    <dsp:sp modelId="{505E8EB2-7FB4-4BA9-84E6-DEEED66CEC51}">
      <dsp:nvSpPr>
        <dsp:cNvPr id="0" name=""/>
        <dsp:cNvSpPr/>
      </dsp:nvSpPr>
      <dsp:spPr>
        <a:xfrm>
          <a:off x="0" y="760301"/>
          <a:ext cx="1004246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4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The high cost of robotics systems and associated maintenance expenses may limit their adoption, particularly in resource-constrained healthcare settings.</a:t>
          </a:r>
        </a:p>
      </dsp:txBody>
      <dsp:txXfrm>
        <a:off x="0" y="760301"/>
        <a:ext cx="10042466" cy="499904"/>
      </dsp:txXfrm>
    </dsp:sp>
    <dsp:sp modelId="{510C3DCC-396D-4FDF-AB77-CDF592E23393}">
      <dsp:nvSpPr>
        <dsp:cNvPr id="0" name=""/>
        <dsp:cNvSpPr/>
      </dsp:nvSpPr>
      <dsp:spPr>
        <a:xfrm>
          <a:off x="0" y="1232496"/>
          <a:ext cx="10042466" cy="503685"/>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Training &amp; Skill Acquisition</a:t>
          </a:r>
        </a:p>
      </dsp:txBody>
      <dsp:txXfrm>
        <a:off x="24588" y="1257084"/>
        <a:ext cx="9993290" cy="454509"/>
      </dsp:txXfrm>
    </dsp:sp>
    <dsp:sp modelId="{22125DD9-0BA8-493A-9B98-54416029028F}">
      <dsp:nvSpPr>
        <dsp:cNvPr id="0" name=""/>
        <dsp:cNvSpPr/>
      </dsp:nvSpPr>
      <dsp:spPr>
        <a:xfrm>
          <a:off x="0" y="1763891"/>
          <a:ext cx="1004246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4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Healthcare professionals require </a:t>
          </a:r>
          <a:r>
            <a:rPr lang="en-US" sz="1600" kern="1200" dirty="0" err="1"/>
            <a:t>specialised</a:t>
          </a:r>
          <a:r>
            <a:rPr lang="en-US" sz="1600" kern="1200" dirty="0"/>
            <a:t> training and certification to operate and integrate robotics into clinical practice effectively, posing challenges in workforce development and education.</a:t>
          </a:r>
        </a:p>
      </dsp:txBody>
      <dsp:txXfrm>
        <a:off x="0" y="1763891"/>
        <a:ext cx="10042466" cy="499904"/>
      </dsp:txXfrm>
    </dsp:sp>
    <dsp:sp modelId="{8F65AB59-BF93-4783-81F7-E872A66D55E9}">
      <dsp:nvSpPr>
        <dsp:cNvPr id="0" name=""/>
        <dsp:cNvSpPr/>
      </dsp:nvSpPr>
      <dsp:spPr>
        <a:xfrm>
          <a:off x="0" y="2224963"/>
          <a:ext cx="10042466" cy="503685"/>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Regulatory &amp; Ethical Considerations</a:t>
          </a:r>
        </a:p>
      </dsp:txBody>
      <dsp:txXfrm>
        <a:off x="24588" y="2249551"/>
        <a:ext cx="9993290" cy="454509"/>
      </dsp:txXfrm>
    </dsp:sp>
    <dsp:sp modelId="{B42FA074-F784-4D41-BE2F-5620E0FB4C95}">
      <dsp:nvSpPr>
        <dsp:cNvPr id="0" name=""/>
        <dsp:cNvSpPr/>
      </dsp:nvSpPr>
      <dsp:spPr>
        <a:xfrm>
          <a:off x="0" y="2767481"/>
          <a:ext cx="1004246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4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Regulatory frameworks governing robotics in healthcare must ensure patient safety, data privacy, and ethical use while fostering innovation and technology adoption.</a:t>
          </a:r>
        </a:p>
      </dsp:txBody>
      <dsp:txXfrm>
        <a:off x="0" y="2767481"/>
        <a:ext cx="10042466" cy="499904"/>
      </dsp:txXfrm>
    </dsp:sp>
    <dsp:sp modelId="{69043EFA-E0EB-4326-81DC-158718DE4BD9}">
      <dsp:nvSpPr>
        <dsp:cNvPr id="0" name=""/>
        <dsp:cNvSpPr/>
      </dsp:nvSpPr>
      <dsp:spPr>
        <a:xfrm>
          <a:off x="0" y="3267386"/>
          <a:ext cx="10042466" cy="503685"/>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Interoperability &amp; Integration</a:t>
          </a:r>
        </a:p>
      </dsp:txBody>
      <dsp:txXfrm>
        <a:off x="24588" y="3291974"/>
        <a:ext cx="9993290" cy="454509"/>
      </dsp:txXfrm>
    </dsp:sp>
    <dsp:sp modelId="{767074E9-6AA6-45BB-9307-E3B34521388C}">
      <dsp:nvSpPr>
        <dsp:cNvPr id="0" name=""/>
        <dsp:cNvSpPr/>
      </dsp:nvSpPr>
      <dsp:spPr>
        <a:xfrm>
          <a:off x="0" y="3771071"/>
          <a:ext cx="1004246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4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Seamless integration of robotics with existing healthcare systems and workflows is essential to </a:t>
          </a:r>
          <a:r>
            <a:rPr lang="en-US" sz="1600" kern="1200" dirty="0" err="1"/>
            <a:t>realise</a:t>
          </a:r>
          <a:r>
            <a:rPr lang="en-US" sz="1600" kern="1200" dirty="0"/>
            <a:t> their full potential and </a:t>
          </a:r>
          <a:r>
            <a:rPr lang="en-US" sz="1600" kern="1200" dirty="0" err="1"/>
            <a:t>maximise</a:t>
          </a:r>
          <a:r>
            <a:rPr lang="en-US" sz="1600" kern="1200" dirty="0"/>
            <a:t> benefits for patients and providers.</a:t>
          </a:r>
        </a:p>
      </dsp:txBody>
      <dsp:txXfrm>
        <a:off x="0" y="3771071"/>
        <a:ext cx="10042466" cy="499904"/>
      </dsp:txXfrm>
    </dsp:sp>
    <dsp:sp modelId="{164B2F7D-83C5-46E7-B859-55CFE17C19D8}">
      <dsp:nvSpPr>
        <dsp:cNvPr id="0" name=""/>
        <dsp:cNvSpPr/>
      </dsp:nvSpPr>
      <dsp:spPr>
        <a:xfrm>
          <a:off x="0" y="4270976"/>
          <a:ext cx="10042466" cy="503685"/>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Patient Acceptance &amp; Trust</a:t>
          </a:r>
        </a:p>
      </dsp:txBody>
      <dsp:txXfrm>
        <a:off x="24588" y="4295564"/>
        <a:ext cx="9993290" cy="454509"/>
      </dsp:txXfrm>
    </dsp:sp>
    <dsp:sp modelId="{7FF3F689-8235-4D7F-B12E-8BCEFCC64EFE}">
      <dsp:nvSpPr>
        <dsp:cNvPr id="0" name=""/>
        <dsp:cNvSpPr/>
      </dsp:nvSpPr>
      <dsp:spPr>
        <a:xfrm>
          <a:off x="0" y="4774660"/>
          <a:ext cx="10042466"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84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Patient acceptance and trust in robotic technologies may vary due to concerns about safety, efficacy, and loss of human touch in healthcare delivery, necessitating effective communication and education initiatives.</a:t>
          </a:r>
        </a:p>
      </dsp:txBody>
      <dsp:txXfrm>
        <a:off x="0" y="4774660"/>
        <a:ext cx="10042466" cy="49990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C68-5119-494E-AE91-CDADFC65CAC9}">
      <dsp:nvSpPr>
        <dsp:cNvPr id="0" name=""/>
        <dsp:cNvSpPr/>
      </dsp:nvSpPr>
      <dsp:spPr>
        <a:xfrm>
          <a:off x="0" y="5080015"/>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29F4A-1B81-41C3-843C-C9876BA192A4}">
      <dsp:nvSpPr>
        <dsp:cNvPr id="0" name=""/>
        <dsp:cNvSpPr/>
      </dsp:nvSpPr>
      <dsp:spPr>
        <a:xfrm>
          <a:off x="0" y="4054962"/>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3029909"/>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2004857"/>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979804"/>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59760" y="3563"/>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just" defTabSz="800100">
            <a:lnSpc>
              <a:spcPct val="90000"/>
            </a:lnSpc>
            <a:spcBef>
              <a:spcPct val="0"/>
            </a:spcBef>
            <a:spcAft>
              <a:spcPct val="35000"/>
            </a:spcAft>
            <a:buNone/>
          </a:pPr>
          <a:r>
            <a:rPr lang="en-US" sz="1800" kern="1200" dirty="0"/>
            <a:t>Continued advancements in surgical robotics will enable more complex procedures, such as microsurgery, organ transplants, and intracranial interventions, with improved precision and outcomes.</a:t>
          </a:r>
        </a:p>
      </dsp:txBody>
      <dsp:txXfrm>
        <a:off x="2659760" y="3563"/>
        <a:ext cx="7570089" cy="976240"/>
      </dsp:txXfrm>
    </dsp:sp>
    <dsp:sp modelId="{FC780936-7624-4D7B-A85E-67EB604344E3}">
      <dsp:nvSpPr>
        <dsp:cNvPr id="0" name=""/>
        <dsp:cNvSpPr/>
      </dsp:nvSpPr>
      <dsp:spPr>
        <a:xfrm>
          <a:off x="0" y="3563"/>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Advanced Surgical Techniques</a:t>
          </a:r>
        </a:p>
      </dsp:txBody>
      <dsp:txXfrm>
        <a:off x="47665" y="51228"/>
        <a:ext cx="2564431" cy="928575"/>
      </dsp:txXfrm>
    </dsp:sp>
    <dsp:sp modelId="{CCBB6AA3-96B5-4FA6-8E12-0A8CC6FEE690}">
      <dsp:nvSpPr>
        <dsp:cNvPr id="0" name=""/>
        <dsp:cNvSpPr/>
      </dsp:nvSpPr>
      <dsp:spPr>
        <a:xfrm>
          <a:off x="2659760" y="1028616"/>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just" defTabSz="800100">
            <a:lnSpc>
              <a:spcPct val="90000"/>
            </a:lnSpc>
            <a:spcBef>
              <a:spcPct val="0"/>
            </a:spcBef>
            <a:spcAft>
              <a:spcPct val="35000"/>
            </a:spcAft>
            <a:buNone/>
          </a:pPr>
          <a:r>
            <a:rPr lang="en-US" sz="1800" kern="1200" dirty="0"/>
            <a:t>Integration of artificial intelligence and machine learning algorithms will enhance robotic capabilities for autonomous decision-making, adaptive learning, and </a:t>
          </a:r>
          <a:r>
            <a:rPr lang="en-US" sz="1800" kern="1200" dirty="0" err="1"/>
            <a:t>personalised</a:t>
          </a:r>
          <a:r>
            <a:rPr lang="en-US" sz="1800" kern="1200" dirty="0"/>
            <a:t> treatment planning in healthcare.</a:t>
          </a:r>
        </a:p>
      </dsp:txBody>
      <dsp:txXfrm>
        <a:off x="2659760" y="1028616"/>
        <a:ext cx="7570089" cy="976240"/>
      </dsp:txXfrm>
    </dsp:sp>
    <dsp:sp modelId="{D31CAA0D-5A8B-4A8E-9DD0-4E4E2F044146}">
      <dsp:nvSpPr>
        <dsp:cNvPr id="0" name=""/>
        <dsp:cNvSpPr/>
      </dsp:nvSpPr>
      <dsp:spPr>
        <a:xfrm>
          <a:off x="0" y="1028616"/>
          <a:ext cx="2659761" cy="976240"/>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Artificial Intelligence Integration</a:t>
          </a:r>
        </a:p>
      </dsp:txBody>
      <dsp:txXfrm>
        <a:off x="47665" y="1076281"/>
        <a:ext cx="2564431" cy="928575"/>
      </dsp:txXfrm>
    </dsp:sp>
    <dsp:sp modelId="{8EC195AD-07D9-4086-9841-BC73839B1889}">
      <dsp:nvSpPr>
        <dsp:cNvPr id="0" name=""/>
        <dsp:cNvSpPr/>
      </dsp:nvSpPr>
      <dsp:spPr>
        <a:xfrm>
          <a:off x="2659760" y="2053669"/>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just" defTabSz="800100">
            <a:lnSpc>
              <a:spcPct val="90000"/>
            </a:lnSpc>
            <a:spcBef>
              <a:spcPct val="0"/>
            </a:spcBef>
            <a:spcAft>
              <a:spcPct val="35000"/>
            </a:spcAft>
            <a:buNone/>
          </a:pPr>
          <a:r>
            <a:rPr lang="en-US" sz="1800" kern="1200" dirty="0"/>
            <a:t>Robotics will play an increasingly significant role in home healthcare settings, providing assistance with activities of daily living, medication management, and remote monitoring for aging populations and individuals with chronic conditions.</a:t>
          </a:r>
        </a:p>
      </dsp:txBody>
      <dsp:txXfrm>
        <a:off x="2659760" y="2053669"/>
        <a:ext cx="7570089" cy="976240"/>
      </dsp:txXfrm>
    </dsp:sp>
    <dsp:sp modelId="{81888BDB-A89F-4D77-93DB-7A44361D959D}">
      <dsp:nvSpPr>
        <dsp:cNvPr id="0" name=""/>
        <dsp:cNvSpPr/>
      </dsp:nvSpPr>
      <dsp:spPr>
        <a:xfrm>
          <a:off x="0" y="2053669"/>
          <a:ext cx="2659761" cy="976240"/>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Robotics in Home Healthcare</a:t>
          </a:r>
        </a:p>
      </dsp:txBody>
      <dsp:txXfrm>
        <a:off x="47665" y="2101334"/>
        <a:ext cx="2564431" cy="928575"/>
      </dsp:txXfrm>
    </dsp:sp>
    <dsp:sp modelId="{1974DF66-9CE0-4160-BE04-7244259C992D}">
      <dsp:nvSpPr>
        <dsp:cNvPr id="0" name=""/>
        <dsp:cNvSpPr/>
      </dsp:nvSpPr>
      <dsp:spPr>
        <a:xfrm>
          <a:off x="2659760" y="3078721"/>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just" defTabSz="800100">
            <a:lnSpc>
              <a:spcPct val="90000"/>
            </a:lnSpc>
            <a:spcBef>
              <a:spcPct val="0"/>
            </a:spcBef>
            <a:spcAft>
              <a:spcPct val="35000"/>
            </a:spcAft>
            <a:buNone/>
          </a:pPr>
          <a:r>
            <a:rPr lang="en-US" sz="1800" kern="1200" dirty="0"/>
            <a:t>Nanorobotics holds promise for targeted drug delivery, minimally invasive diagnostics, and cellular-level interventions, </a:t>
          </a:r>
          <a:r>
            <a:rPr lang="en-US" sz="1800" kern="1200" dirty="0" err="1"/>
            <a:t>revolutionising</a:t>
          </a:r>
          <a:r>
            <a:rPr lang="en-US" sz="1800" kern="1200" dirty="0"/>
            <a:t> disease treatment and prevention strategies.</a:t>
          </a:r>
        </a:p>
      </dsp:txBody>
      <dsp:txXfrm>
        <a:off x="2659760" y="3078721"/>
        <a:ext cx="7570089" cy="976240"/>
      </dsp:txXfrm>
    </dsp:sp>
    <dsp:sp modelId="{340B5F8C-6934-4422-B0A8-45FDAFB52DA5}">
      <dsp:nvSpPr>
        <dsp:cNvPr id="0" name=""/>
        <dsp:cNvSpPr/>
      </dsp:nvSpPr>
      <dsp:spPr>
        <a:xfrm>
          <a:off x="0" y="3078721"/>
          <a:ext cx="2659761" cy="976240"/>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Nanorobotics &amp; Biomedical Engineering</a:t>
          </a:r>
        </a:p>
      </dsp:txBody>
      <dsp:txXfrm>
        <a:off x="47665" y="3126386"/>
        <a:ext cx="2564431" cy="928575"/>
      </dsp:txXfrm>
    </dsp:sp>
    <dsp:sp modelId="{B2566403-89D6-4B2F-91BB-1F97138FCECF}">
      <dsp:nvSpPr>
        <dsp:cNvPr id="0" name=""/>
        <dsp:cNvSpPr/>
      </dsp:nvSpPr>
      <dsp:spPr>
        <a:xfrm>
          <a:off x="2659760" y="4103774"/>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just" defTabSz="800100">
            <a:lnSpc>
              <a:spcPct val="90000"/>
            </a:lnSpc>
            <a:spcBef>
              <a:spcPct val="0"/>
            </a:spcBef>
            <a:spcAft>
              <a:spcPct val="35000"/>
            </a:spcAft>
            <a:buNone/>
          </a:pPr>
          <a:r>
            <a:rPr lang="en-US" sz="1800" kern="1200" dirty="0"/>
            <a:t>Collaborative robots (</a:t>
          </a:r>
          <a:r>
            <a:rPr lang="en-US" sz="1800" kern="1200" dirty="0" err="1"/>
            <a:t>cobots</a:t>
          </a:r>
          <a:r>
            <a:rPr lang="en-US" sz="1800" kern="1200" dirty="0"/>
            <a:t>) will work alongside healthcare professionals, augmenting their capabilities, improving workflow efficiency, and enhancing patient care delivery while ensuring safety and accountability.</a:t>
          </a:r>
        </a:p>
      </dsp:txBody>
      <dsp:txXfrm>
        <a:off x="2659760" y="4103774"/>
        <a:ext cx="7570089" cy="976240"/>
      </dsp:txXfrm>
    </dsp:sp>
    <dsp:sp modelId="{396F6C99-B3D6-4314-89F2-0C8A859D752D}">
      <dsp:nvSpPr>
        <dsp:cNvPr id="0" name=""/>
        <dsp:cNvSpPr/>
      </dsp:nvSpPr>
      <dsp:spPr>
        <a:xfrm>
          <a:off x="0" y="4103774"/>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Human-Robot Collaboration</a:t>
          </a:r>
        </a:p>
      </dsp:txBody>
      <dsp:txXfrm>
        <a:off x="47665" y="4151439"/>
        <a:ext cx="2564431" cy="9285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301236"/>
          <a:ext cx="9532711" cy="1346625"/>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844" tIns="395732" rIns="739844"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Identifying emerging infectious diseases, environmental health risks, and population health trends to inform public health interventions and disease prevention strategies.</a:t>
          </a:r>
        </a:p>
      </dsp:txBody>
      <dsp:txXfrm>
        <a:off x="0" y="301236"/>
        <a:ext cx="9532711" cy="1346625"/>
      </dsp:txXfrm>
    </dsp:sp>
    <dsp:sp modelId="{499656BC-7E2C-42FE-90F0-B193F9DFF5FA}">
      <dsp:nvSpPr>
        <dsp:cNvPr id="0" name=""/>
        <dsp:cNvSpPr/>
      </dsp:nvSpPr>
      <dsp:spPr>
        <a:xfrm>
          <a:off x="476635" y="60282"/>
          <a:ext cx="6672897" cy="5608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20" tIns="0" rIns="252220" bIns="0" numCol="1" spcCol="1270" anchor="ctr" anchorCtr="0">
          <a:noAutofit/>
        </a:bodyPr>
        <a:lstStyle/>
        <a:p>
          <a:pPr marL="0" lvl="0" indent="0" algn="l" defTabSz="844550">
            <a:lnSpc>
              <a:spcPct val="90000"/>
            </a:lnSpc>
            <a:spcBef>
              <a:spcPct val="0"/>
            </a:spcBef>
            <a:spcAft>
              <a:spcPct val="35000"/>
            </a:spcAft>
            <a:buNone/>
          </a:pPr>
          <a:r>
            <a:rPr lang="en-US" sz="1900" b="1" kern="1200" dirty="0"/>
            <a:t>Public Health Surveillance</a:t>
          </a:r>
        </a:p>
      </dsp:txBody>
      <dsp:txXfrm>
        <a:off x="504015" y="87662"/>
        <a:ext cx="6618137" cy="506120"/>
      </dsp:txXfrm>
    </dsp:sp>
    <dsp:sp modelId="{AA111DBC-F94D-4818-80C2-43070D4AAFDC}">
      <dsp:nvSpPr>
        <dsp:cNvPr id="0" name=""/>
        <dsp:cNvSpPr/>
      </dsp:nvSpPr>
      <dsp:spPr>
        <a:xfrm>
          <a:off x="0" y="2030901"/>
          <a:ext cx="9532711" cy="1346625"/>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844" tIns="395732" rIns="739844"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Evaluating the clinical effectiveness, cost-effectiveness, and societal impact of emerging health technologies and interventions to inform healthcare decision-making and resource allocation.</a:t>
          </a:r>
        </a:p>
      </dsp:txBody>
      <dsp:txXfrm>
        <a:off x="0" y="2030901"/>
        <a:ext cx="9532711" cy="1346625"/>
      </dsp:txXfrm>
    </dsp:sp>
    <dsp:sp modelId="{105FCD6D-16FF-4E11-9570-C37A50A65711}">
      <dsp:nvSpPr>
        <dsp:cNvPr id="0" name=""/>
        <dsp:cNvSpPr/>
      </dsp:nvSpPr>
      <dsp:spPr>
        <a:xfrm>
          <a:off x="522035" y="1762526"/>
          <a:ext cx="6672897" cy="5608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20" tIns="0" rIns="252220" bIns="0" numCol="1" spcCol="1270" anchor="ctr" anchorCtr="0">
          <a:noAutofit/>
        </a:bodyPr>
        <a:lstStyle/>
        <a:p>
          <a:pPr marL="0" lvl="0" indent="0" algn="l" defTabSz="844550">
            <a:lnSpc>
              <a:spcPct val="90000"/>
            </a:lnSpc>
            <a:spcBef>
              <a:spcPct val="0"/>
            </a:spcBef>
            <a:spcAft>
              <a:spcPct val="35000"/>
            </a:spcAft>
            <a:buNone/>
          </a:pPr>
          <a:r>
            <a:rPr lang="en-US" sz="1900" b="1" kern="1200" dirty="0"/>
            <a:t>Health Technology Assessment</a:t>
          </a:r>
        </a:p>
      </dsp:txBody>
      <dsp:txXfrm>
        <a:off x="549415" y="1789906"/>
        <a:ext cx="6618137" cy="506120"/>
      </dsp:txXfrm>
    </dsp:sp>
    <dsp:sp modelId="{F67D7666-9130-4FA3-BE8E-8DDD0D147B7A}">
      <dsp:nvSpPr>
        <dsp:cNvPr id="0" name=""/>
        <dsp:cNvSpPr/>
      </dsp:nvSpPr>
      <dsp:spPr>
        <a:xfrm>
          <a:off x="0" y="3760566"/>
          <a:ext cx="9532711" cy="1346625"/>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9844" tIns="395732" rIns="739844"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Identifying, assessing, and integrating promising innovations, such as digital health solutions, precision medicine, and gene therapies, into healthcare delivery systems to improve patient outcomes and healthcare quality.</a:t>
          </a:r>
        </a:p>
      </dsp:txBody>
      <dsp:txXfrm>
        <a:off x="0" y="3760566"/>
        <a:ext cx="9532711" cy="1346625"/>
      </dsp:txXfrm>
    </dsp:sp>
    <dsp:sp modelId="{581F88EB-329E-409A-9AF6-A10CFDFE54F3}">
      <dsp:nvSpPr>
        <dsp:cNvPr id="0" name=""/>
        <dsp:cNvSpPr/>
      </dsp:nvSpPr>
      <dsp:spPr>
        <a:xfrm>
          <a:off x="476635" y="3480126"/>
          <a:ext cx="6672897" cy="56088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220" tIns="0" rIns="252220" bIns="0" numCol="1" spcCol="1270" anchor="ctr" anchorCtr="0">
          <a:noAutofit/>
        </a:bodyPr>
        <a:lstStyle/>
        <a:p>
          <a:pPr marL="0" lvl="0" indent="0" algn="l" defTabSz="844550">
            <a:lnSpc>
              <a:spcPct val="90000"/>
            </a:lnSpc>
            <a:spcBef>
              <a:spcPct val="0"/>
            </a:spcBef>
            <a:spcAft>
              <a:spcPct val="35000"/>
            </a:spcAft>
            <a:buNone/>
          </a:pPr>
          <a:r>
            <a:rPr lang="en-US" sz="1900" b="1" kern="1200" dirty="0"/>
            <a:t>Innovation Management</a:t>
          </a:r>
        </a:p>
      </dsp:txBody>
      <dsp:txXfrm>
        <a:off x="504015" y="3507506"/>
        <a:ext cx="6618137" cy="5061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576580"/>
          <a:ext cx="8841370" cy="195615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79044" rIns="686189" bIns="163576" numCol="1" spcCol="1270" anchor="t" anchorCtr="0">
          <a:noAutofit/>
        </a:bodyPr>
        <a:lstStyle/>
        <a:p>
          <a:pPr marL="228600" lvl="1" indent="-228600" algn="just" defTabSz="1022350">
            <a:lnSpc>
              <a:spcPct val="90000"/>
            </a:lnSpc>
            <a:spcBef>
              <a:spcPct val="0"/>
            </a:spcBef>
            <a:spcAft>
              <a:spcPct val="15000"/>
            </a:spcAft>
            <a:buChar char="•"/>
          </a:pPr>
          <a:r>
            <a:rPr lang="en-US" sz="2300" kern="1200" dirty="0"/>
            <a:t>Informing health policy formulation, regulatory decision-making, and healthcare system planning by providing evidence-based insights into emerging health issues, trends, and societal needs.</a:t>
          </a:r>
        </a:p>
      </dsp:txBody>
      <dsp:txXfrm>
        <a:off x="0" y="576580"/>
        <a:ext cx="8841370" cy="1956150"/>
      </dsp:txXfrm>
    </dsp:sp>
    <dsp:sp modelId="{499656BC-7E2C-42FE-90F0-B193F9DFF5FA}">
      <dsp:nvSpPr>
        <dsp:cNvPr id="0" name=""/>
        <dsp:cNvSpPr/>
      </dsp:nvSpPr>
      <dsp:spPr>
        <a:xfrm>
          <a:off x="442068" y="237100"/>
          <a:ext cx="6188959" cy="67896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22350">
            <a:lnSpc>
              <a:spcPct val="90000"/>
            </a:lnSpc>
            <a:spcBef>
              <a:spcPct val="0"/>
            </a:spcBef>
            <a:spcAft>
              <a:spcPct val="35000"/>
            </a:spcAft>
            <a:buNone/>
          </a:pPr>
          <a:r>
            <a:rPr lang="en-US" sz="2300" b="1" kern="1200" dirty="0"/>
            <a:t>Policy Development</a:t>
          </a:r>
        </a:p>
      </dsp:txBody>
      <dsp:txXfrm>
        <a:off x="475212" y="270244"/>
        <a:ext cx="6122671" cy="612672"/>
      </dsp:txXfrm>
    </dsp:sp>
    <dsp:sp modelId="{AA111DBC-F94D-4818-80C2-43070D4AAFDC}">
      <dsp:nvSpPr>
        <dsp:cNvPr id="0" name=""/>
        <dsp:cNvSpPr/>
      </dsp:nvSpPr>
      <dsp:spPr>
        <a:xfrm>
          <a:off x="0" y="2996410"/>
          <a:ext cx="8841370" cy="195615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79044" rIns="686189" bIns="163576" numCol="1" spcCol="1270" anchor="t" anchorCtr="0">
          <a:noAutofit/>
        </a:bodyPr>
        <a:lstStyle/>
        <a:p>
          <a:pPr marL="228600" lvl="1" indent="-228600" algn="just" defTabSz="1022350">
            <a:lnSpc>
              <a:spcPct val="90000"/>
            </a:lnSpc>
            <a:spcBef>
              <a:spcPct val="0"/>
            </a:spcBef>
            <a:spcAft>
              <a:spcPct val="15000"/>
            </a:spcAft>
            <a:buChar char="•"/>
          </a:pPr>
          <a:r>
            <a:rPr lang="en-US" sz="2300" kern="1200" dirty="0"/>
            <a:t>Supporting strategic planning and </a:t>
          </a:r>
          <a:r>
            <a:rPr lang="en-US" sz="2300" kern="1200" dirty="0" err="1"/>
            <a:t>organisational</a:t>
          </a:r>
          <a:r>
            <a:rPr lang="en-US" sz="2300" kern="1200" dirty="0"/>
            <a:t> decision-making by anticipating future challenges, opportunities, and disruptions, enabling healthcare </a:t>
          </a:r>
          <a:r>
            <a:rPr lang="en-US" sz="2300" kern="1200" dirty="0" err="1"/>
            <a:t>organisations</a:t>
          </a:r>
          <a:r>
            <a:rPr lang="en-US" sz="2300" kern="1200" dirty="0"/>
            <a:t> to adapt and thrive in a rapidly evolving healthcare landscape.</a:t>
          </a:r>
        </a:p>
      </dsp:txBody>
      <dsp:txXfrm>
        <a:off x="0" y="2996410"/>
        <a:ext cx="8841370" cy="1956150"/>
      </dsp:txXfrm>
    </dsp:sp>
    <dsp:sp modelId="{105FCD6D-16FF-4E11-9570-C37A50A65711}">
      <dsp:nvSpPr>
        <dsp:cNvPr id="0" name=""/>
        <dsp:cNvSpPr/>
      </dsp:nvSpPr>
      <dsp:spPr>
        <a:xfrm>
          <a:off x="484175" y="2671534"/>
          <a:ext cx="6188959" cy="67896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22350">
            <a:lnSpc>
              <a:spcPct val="90000"/>
            </a:lnSpc>
            <a:spcBef>
              <a:spcPct val="0"/>
            </a:spcBef>
            <a:spcAft>
              <a:spcPct val="35000"/>
            </a:spcAft>
            <a:buNone/>
          </a:pPr>
          <a:r>
            <a:rPr lang="en-US" sz="2300" b="1" kern="1200" dirty="0"/>
            <a:t>Strategic Planning</a:t>
          </a:r>
        </a:p>
      </dsp:txBody>
      <dsp:txXfrm>
        <a:off x="517319" y="2704678"/>
        <a:ext cx="6122671"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829030"/>
          <a:ext cx="8841370" cy="17010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AI-enabled devices monitor patients remotely, predict health deterioration, and intervene proactively to prevent adverse events.</a:t>
          </a:r>
        </a:p>
      </dsp:txBody>
      <dsp:txXfrm>
        <a:off x="0" y="829030"/>
        <a:ext cx="8841370" cy="1701000"/>
      </dsp:txXfrm>
    </dsp:sp>
    <dsp:sp modelId="{499656BC-7E2C-42FE-90F0-B193F9DFF5FA}">
      <dsp:nvSpPr>
        <dsp:cNvPr id="0" name=""/>
        <dsp:cNvSpPr/>
      </dsp:nvSpPr>
      <dsp:spPr>
        <a:xfrm>
          <a:off x="442068" y="474790"/>
          <a:ext cx="6188959" cy="7084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66800">
            <a:lnSpc>
              <a:spcPct val="90000"/>
            </a:lnSpc>
            <a:spcBef>
              <a:spcPct val="0"/>
            </a:spcBef>
            <a:spcAft>
              <a:spcPct val="35000"/>
            </a:spcAft>
            <a:buNone/>
          </a:pPr>
          <a:r>
            <a:rPr lang="en-US" sz="2400" b="1" kern="1200" dirty="0"/>
            <a:t>Remote Monitoring and Predictive Analytics</a:t>
          </a:r>
        </a:p>
      </dsp:txBody>
      <dsp:txXfrm>
        <a:off x="476653" y="509375"/>
        <a:ext cx="6119789" cy="639310"/>
      </dsp:txXfrm>
    </dsp:sp>
    <dsp:sp modelId="{AA111DBC-F94D-4818-80C2-43070D4AAFDC}">
      <dsp:nvSpPr>
        <dsp:cNvPr id="0" name=""/>
        <dsp:cNvSpPr/>
      </dsp:nvSpPr>
      <dsp:spPr>
        <a:xfrm>
          <a:off x="0" y="3013870"/>
          <a:ext cx="8841370" cy="17010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AI algorithms </a:t>
          </a:r>
          <a:r>
            <a:rPr lang="en-US" sz="2400" kern="1200" dirty="0" err="1"/>
            <a:t>analyse</a:t>
          </a:r>
          <a:r>
            <a:rPr lang="en-US" sz="2400" kern="1200" dirty="0"/>
            <a:t> genetic and clinical data to tailor treatment plans according to individual patient characteristics and preferences.</a:t>
          </a:r>
        </a:p>
      </dsp:txBody>
      <dsp:txXfrm>
        <a:off x="0" y="3013870"/>
        <a:ext cx="8841370" cy="1701000"/>
      </dsp:txXfrm>
    </dsp:sp>
    <dsp:sp modelId="{105FCD6D-16FF-4E11-9570-C37A50A65711}">
      <dsp:nvSpPr>
        <dsp:cNvPr id="0" name=""/>
        <dsp:cNvSpPr/>
      </dsp:nvSpPr>
      <dsp:spPr>
        <a:xfrm>
          <a:off x="484175" y="2674869"/>
          <a:ext cx="6188959" cy="7084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66800">
            <a:lnSpc>
              <a:spcPct val="90000"/>
            </a:lnSpc>
            <a:spcBef>
              <a:spcPct val="0"/>
            </a:spcBef>
            <a:spcAft>
              <a:spcPct val="35000"/>
            </a:spcAft>
            <a:buNone/>
          </a:pPr>
          <a:r>
            <a:rPr lang="en-US" sz="2400" b="1" kern="1200" dirty="0" err="1"/>
            <a:t>Personalised</a:t>
          </a:r>
          <a:r>
            <a:rPr lang="en-US" sz="2400" b="1" kern="1200" dirty="0"/>
            <a:t> Medicine</a:t>
          </a:r>
        </a:p>
      </dsp:txBody>
      <dsp:txXfrm>
        <a:off x="518760" y="2709454"/>
        <a:ext cx="6119789" cy="6393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C68-5119-494E-AE91-CDADFC65CAC9}">
      <dsp:nvSpPr>
        <dsp:cNvPr id="0" name=""/>
        <dsp:cNvSpPr/>
      </dsp:nvSpPr>
      <dsp:spPr>
        <a:xfrm>
          <a:off x="0" y="5080015"/>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29F4A-1B81-41C3-843C-C9876BA192A4}">
      <dsp:nvSpPr>
        <dsp:cNvPr id="0" name=""/>
        <dsp:cNvSpPr/>
      </dsp:nvSpPr>
      <dsp:spPr>
        <a:xfrm>
          <a:off x="0" y="4054962"/>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3029909"/>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2004857"/>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979804"/>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59760" y="3563"/>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a:t>Systematic reviews of scientific literature, research publications, and industry reports provide valuable insights into emerging trends, technologies, and innovations in healthcare.</a:t>
          </a:r>
        </a:p>
      </dsp:txBody>
      <dsp:txXfrm>
        <a:off x="2659760" y="3563"/>
        <a:ext cx="7570089" cy="976240"/>
      </dsp:txXfrm>
    </dsp:sp>
    <dsp:sp modelId="{FC780936-7624-4D7B-A85E-67EB604344E3}">
      <dsp:nvSpPr>
        <dsp:cNvPr id="0" name=""/>
        <dsp:cNvSpPr/>
      </dsp:nvSpPr>
      <dsp:spPr>
        <a:xfrm>
          <a:off x="0" y="3563"/>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Literature Reviews</a:t>
          </a:r>
        </a:p>
      </dsp:txBody>
      <dsp:txXfrm>
        <a:off x="47665" y="51228"/>
        <a:ext cx="2564431" cy="928575"/>
      </dsp:txXfrm>
    </dsp:sp>
    <dsp:sp modelId="{CCBB6AA3-96B5-4FA6-8E12-0A8CC6FEE690}">
      <dsp:nvSpPr>
        <dsp:cNvPr id="0" name=""/>
        <dsp:cNvSpPr/>
      </dsp:nvSpPr>
      <dsp:spPr>
        <a:xfrm>
          <a:off x="2659760" y="1028616"/>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b="0" kern="1200" dirty="0"/>
            <a:t>Engaging with subject matter experts, thought leaders, and key stakeholders through interviews, focus groups, and expert panels helps identify emerging issues and validate findings.</a:t>
          </a:r>
        </a:p>
      </dsp:txBody>
      <dsp:txXfrm>
        <a:off x="2659760" y="1028616"/>
        <a:ext cx="7570089" cy="976240"/>
      </dsp:txXfrm>
    </dsp:sp>
    <dsp:sp modelId="{D31CAA0D-5A8B-4A8E-9DD0-4E4E2F044146}">
      <dsp:nvSpPr>
        <dsp:cNvPr id="0" name=""/>
        <dsp:cNvSpPr/>
      </dsp:nvSpPr>
      <dsp:spPr>
        <a:xfrm>
          <a:off x="0" y="1028616"/>
          <a:ext cx="2659761" cy="976240"/>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Expert Consultations</a:t>
          </a:r>
        </a:p>
      </dsp:txBody>
      <dsp:txXfrm>
        <a:off x="47665" y="1076281"/>
        <a:ext cx="2564431" cy="928575"/>
      </dsp:txXfrm>
    </dsp:sp>
    <dsp:sp modelId="{8EC195AD-07D9-4086-9841-BC73839B1889}">
      <dsp:nvSpPr>
        <dsp:cNvPr id="0" name=""/>
        <dsp:cNvSpPr/>
      </dsp:nvSpPr>
      <dsp:spPr>
        <a:xfrm>
          <a:off x="2659760" y="2053669"/>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err="1"/>
            <a:t>Analysing</a:t>
          </a:r>
          <a:r>
            <a:rPr lang="en-US" sz="2100" kern="1200" dirty="0"/>
            <a:t> demographic, epidemiological, and market data allows for the identification of patterns, shifts, and emerging trends that may impact the healthcare landscape.</a:t>
          </a:r>
        </a:p>
      </dsp:txBody>
      <dsp:txXfrm>
        <a:off x="2659760" y="2053669"/>
        <a:ext cx="7570089" cy="976240"/>
      </dsp:txXfrm>
    </dsp:sp>
    <dsp:sp modelId="{81888BDB-A89F-4D77-93DB-7A44361D959D}">
      <dsp:nvSpPr>
        <dsp:cNvPr id="0" name=""/>
        <dsp:cNvSpPr/>
      </dsp:nvSpPr>
      <dsp:spPr>
        <a:xfrm>
          <a:off x="0" y="2053669"/>
          <a:ext cx="2659761" cy="976240"/>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Trend Analysis</a:t>
          </a:r>
        </a:p>
      </dsp:txBody>
      <dsp:txXfrm>
        <a:off x="47665" y="2101334"/>
        <a:ext cx="2564431" cy="928575"/>
      </dsp:txXfrm>
    </dsp:sp>
    <dsp:sp modelId="{1974DF66-9CE0-4160-BE04-7244259C992D}">
      <dsp:nvSpPr>
        <dsp:cNvPr id="0" name=""/>
        <dsp:cNvSpPr/>
      </dsp:nvSpPr>
      <dsp:spPr>
        <a:xfrm>
          <a:off x="2659760" y="3078721"/>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a:t>Monitoring technological developments, patent filings, and industry news provides insights into emerging healthcare technologies and innovations.</a:t>
          </a:r>
        </a:p>
      </dsp:txBody>
      <dsp:txXfrm>
        <a:off x="2659760" y="3078721"/>
        <a:ext cx="7570089" cy="976240"/>
      </dsp:txXfrm>
    </dsp:sp>
    <dsp:sp modelId="{340B5F8C-6934-4422-B0A8-45FDAFB52DA5}">
      <dsp:nvSpPr>
        <dsp:cNvPr id="0" name=""/>
        <dsp:cNvSpPr/>
      </dsp:nvSpPr>
      <dsp:spPr>
        <a:xfrm>
          <a:off x="0" y="3078721"/>
          <a:ext cx="2659761" cy="976240"/>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Technology Scouting</a:t>
          </a:r>
        </a:p>
      </dsp:txBody>
      <dsp:txXfrm>
        <a:off x="47665" y="3126386"/>
        <a:ext cx="2564431" cy="928575"/>
      </dsp:txXfrm>
    </dsp:sp>
    <dsp:sp modelId="{B2566403-89D6-4B2F-91BB-1F97138FCECF}">
      <dsp:nvSpPr>
        <dsp:cNvPr id="0" name=""/>
        <dsp:cNvSpPr/>
      </dsp:nvSpPr>
      <dsp:spPr>
        <a:xfrm>
          <a:off x="2659760" y="4103774"/>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just" defTabSz="933450">
            <a:lnSpc>
              <a:spcPct val="90000"/>
            </a:lnSpc>
            <a:spcBef>
              <a:spcPct val="0"/>
            </a:spcBef>
            <a:spcAft>
              <a:spcPct val="35000"/>
            </a:spcAft>
            <a:buNone/>
          </a:pPr>
          <a:r>
            <a:rPr lang="en-US" sz="2100" kern="1200" dirty="0"/>
            <a:t>Developing scenarios and conducting scenario analysis helps </a:t>
          </a:r>
          <a:r>
            <a:rPr lang="en-US" sz="2100" kern="1200" dirty="0" err="1"/>
            <a:t>organisations</a:t>
          </a:r>
          <a:r>
            <a:rPr lang="en-US" sz="2100" kern="1200" dirty="0"/>
            <a:t> anticipate and prepare for potential future scenarios, such as pandemics, technological disruptions, or regulatory changes.</a:t>
          </a:r>
        </a:p>
      </dsp:txBody>
      <dsp:txXfrm>
        <a:off x="2659760" y="4103774"/>
        <a:ext cx="7570089" cy="976240"/>
      </dsp:txXfrm>
    </dsp:sp>
    <dsp:sp modelId="{396F6C99-B3D6-4314-89F2-0C8A859D752D}">
      <dsp:nvSpPr>
        <dsp:cNvPr id="0" name=""/>
        <dsp:cNvSpPr/>
      </dsp:nvSpPr>
      <dsp:spPr>
        <a:xfrm>
          <a:off x="0" y="4103774"/>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Scenario Planning</a:t>
          </a:r>
        </a:p>
      </dsp:txBody>
      <dsp:txXfrm>
        <a:off x="47665" y="4151439"/>
        <a:ext cx="2564431" cy="9285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424214"/>
          <a:ext cx="9629692" cy="10206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74904"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Identifying emerging health threats, demographic shifts, and healthcare trends allows </a:t>
          </a:r>
          <a:r>
            <a:rPr lang="en-US" sz="1800" kern="1200" dirty="0" err="1"/>
            <a:t>organiaations</a:t>
          </a:r>
          <a:r>
            <a:rPr lang="en-US" sz="1800" kern="1200" dirty="0"/>
            <a:t> to prepare for future challenges and allocate resources effectively.</a:t>
          </a:r>
        </a:p>
      </dsp:txBody>
      <dsp:txXfrm>
        <a:off x="0" y="424214"/>
        <a:ext cx="9629692" cy="1020600"/>
      </dsp:txXfrm>
    </dsp:sp>
    <dsp:sp modelId="{499656BC-7E2C-42FE-90F0-B193F9DFF5FA}">
      <dsp:nvSpPr>
        <dsp:cNvPr id="0" name=""/>
        <dsp:cNvSpPr/>
      </dsp:nvSpPr>
      <dsp:spPr>
        <a:xfrm>
          <a:off x="421125" y="225279"/>
          <a:ext cx="6740784" cy="53136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800100">
            <a:lnSpc>
              <a:spcPct val="90000"/>
            </a:lnSpc>
            <a:spcBef>
              <a:spcPct val="0"/>
            </a:spcBef>
            <a:spcAft>
              <a:spcPct val="35000"/>
            </a:spcAft>
            <a:buNone/>
          </a:pPr>
          <a:r>
            <a:rPr lang="en-US" sz="1800" b="1" kern="1200" dirty="0"/>
            <a:t>Anticipating Future Challenges</a:t>
          </a:r>
        </a:p>
      </dsp:txBody>
      <dsp:txXfrm>
        <a:off x="447064" y="251218"/>
        <a:ext cx="6688906" cy="479482"/>
      </dsp:txXfrm>
    </dsp:sp>
    <dsp:sp modelId="{AA111DBC-F94D-4818-80C2-43070D4AAFDC}">
      <dsp:nvSpPr>
        <dsp:cNvPr id="0" name=""/>
        <dsp:cNvSpPr/>
      </dsp:nvSpPr>
      <dsp:spPr>
        <a:xfrm>
          <a:off x="0" y="1807694"/>
          <a:ext cx="9629692" cy="127575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74904"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Horizon scanning helps healthcare stakeholders stay informed about breakthrough technologies, treatments, and interventions, facilitating timely adoption and integration into clinical practice.</a:t>
          </a:r>
        </a:p>
      </dsp:txBody>
      <dsp:txXfrm>
        <a:off x="0" y="1807694"/>
        <a:ext cx="9629692" cy="1275750"/>
      </dsp:txXfrm>
    </dsp:sp>
    <dsp:sp modelId="{105FCD6D-16FF-4E11-9570-C37A50A65711}">
      <dsp:nvSpPr>
        <dsp:cNvPr id="0" name=""/>
        <dsp:cNvSpPr/>
      </dsp:nvSpPr>
      <dsp:spPr>
        <a:xfrm>
          <a:off x="527346" y="1553444"/>
          <a:ext cx="6740784" cy="53136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800100">
            <a:lnSpc>
              <a:spcPct val="90000"/>
            </a:lnSpc>
            <a:spcBef>
              <a:spcPct val="0"/>
            </a:spcBef>
            <a:spcAft>
              <a:spcPct val="35000"/>
            </a:spcAft>
            <a:buNone/>
          </a:pPr>
          <a:r>
            <a:rPr lang="en-US" sz="1800" b="1" kern="1200" dirty="0"/>
            <a:t>Enabling Innovation Adoption</a:t>
          </a:r>
        </a:p>
      </dsp:txBody>
      <dsp:txXfrm>
        <a:off x="553285" y="1579383"/>
        <a:ext cx="6688906" cy="479482"/>
      </dsp:txXfrm>
    </dsp:sp>
    <dsp:sp modelId="{F67D7666-9130-4FA3-BE8E-8DDD0D147B7A}">
      <dsp:nvSpPr>
        <dsp:cNvPr id="0" name=""/>
        <dsp:cNvSpPr/>
      </dsp:nvSpPr>
      <dsp:spPr>
        <a:xfrm>
          <a:off x="0" y="3446325"/>
          <a:ext cx="9629692" cy="1275750"/>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371" tIns="374904" rIns="747371" bIns="128016"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a:t>Proactively identifying potential risks, such as drug-resistant pathogens or regulatory changes, enables </a:t>
          </a:r>
          <a:r>
            <a:rPr lang="en-US" sz="1800" kern="1200" dirty="0" err="1"/>
            <a:t>organisations</a:t>
          </a:r>
          <a:r>
            <a:rPr lang="en-US" sz="1800" kern="1200" dirty="0"/>
            <a:t> to develop mitigation strategies and contingency plans to safeguard patient safety and </a:t>
          </a:r>
          <a:r>
            <a:rPr lang="en-US" sz="1800" kern="1200" dirty="0" err="1"/>
            <a:t>organisational</a:t>
          </a:r>
          <a:r>
            <a:rPr lang="en-US" sz="1800" kern="1200" dirty="0"/>
            <a:t> resilience.</a:t>
          </a:r>
        </a:p>
      </dsp:txBody>
      <dsp:txXfrm>
        <a:off x="0" y="3446325"/>
        <a:ext cx="9629692" cy="1275750"/>
      </dsp:txXfrm>
    </dsp:sp>
    <dsp:sp modelId="{581F88EB-329E-409A-9AF6-A10CFDFE54F3}">
      <dsp:nvSpPr>
        <dsp:cNvPr id="0" name=""/>
        <dsp:cNvSpPr/>
      </dsp:nvSpPr>
      <dsp:spPr>
        <a:xfrm>
          <a:off x="481484" y="3180644"/>
          <a:ext cx="6740784" cy="53136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786" tIns="0" rIns="254786" bIns="0" numCol="1" spcCol="1270" anchor="ctr" anchorCtr="0">
          <a:noAutofit/>
        </a:bodyPr>
        <a:lstStyle/>
        <a:p>
          <a:pPr marL="0" lvl="0" indent="0" algn="l" defTabSz="800100">
            <a:lnSpc>
              <a:spcPct val="90000"/>
            </a:lnSpc>
            <a:spcBef>
              <a:spcPct val="0"/>
            </a:spcBef>
            <a:spcAft>
              <a:spcPct val="35000"/>
            </a:spcAft>
            <a:buNone/>
          </a:pPr>
          <a:r>
            <a:rPr lang="en-US" sz="1800" b="1" kern="1200" dirty="0"/>
            <a:t>Supporting Risk Management</a:t>
          </a:r>
        </a:p>
      </dsp:txBody>
      <dsp:txXfrm>
        <a:off x="507423" y="3206583"/>
        <a:ext cx="6688906" cy="4794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488830"/>
          <a:ext cx="8841370" cy="2041200"/>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Horizon scanning provides evidence-based insights into emerging health issues and societal trends, informing policy formulation and healthcare system planning to address evolving healthcare needs and priorities.</a:t>
          </a:r>
        </a:p>
      </dsp:txBody>
      <dsp:txXfrm>
        <a:off x="0" y="488830"/>
        <a:ext cx="8841370" cy="2041200"/>
      </dsp:txXfrm>
    </dsp:sp>
    <dsp:sp modelId="{499656BC-7E2C-42FE-90F0-B193F9DFF5FA}">
      <dsp:nvSpPr>
        <dsp:cNvPr id="0" name=""/>
        <dsp:cNvSpPr/>
      </dsp:nvSpPr>
      <dsp:spPr>
        <a:xfrm>
          <a:off x="442068" y="134590"/>
          <a:ext cx="6188959" cy="7084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66800">
            <a:lnSpc>
              <a:spcPct val="90000"/>
            </a:lnSpc>
            <a:spcBef>
              <a:spcPct val="0"/>
            </a:spcBef>
            <a:spcAft>
              <a:spcPct val="35000"/>
            </a:spcAft>
            <a:buNone/>
          </a:pPr>
          <a:r>
            <a:rPr lang="en-US" sz="2400" b="1" kern="1200" dirty="0"/>
            <a:t>Informing Policy Development</a:t>
          </a:r>
        </a:p>
      </dsp:txBody>
      <dsp:txXfrm>
        <a:off x="476653" y="169175"/>
        <a:ext cx="6119789" cy="639310"/>
      </dsp:txXfrm>
    </dsp:sp>
    <dsp:sp modelId="{AA111DBC-F94D-4818-80C2-43070D4AAFDC}">
      <dsp:nvSpPr>
        <dsp:cNvPr id="0" name=""/>
        <dsp:cNvSpPr/>
      </dsp:nvSpPr>
      <dsp:spPr>
        <a:xfrm>
          <a:off x="0" y="3013870"/>
          <a:ext cx="8841370" cy="204120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499872" rIns="68618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By staying ahead of emerging trends and innovations, healthcare </a:t>
          </a:r>
          <a:r>
            <a:rPr lang="en-US" sz="2400" kern="1200" dirty="0" err="1"/>
            <a:t>organisations</a:t>
          </a:r>
          <a:r>
            <a:rPr lang="en-US" sz="2400" kern="1200" dirty="0"/>
            <a:t> can maintain a competitive edge, attract investment, and deliver high-quality, patient-centered care that meets evolving consumer expectations.</a:t>
          </a:r>
        </a:p>
      </dsp:txBody>
      <dsp:txXfrm>
        <a:off x="0" y="3013870"/>
        <a:ext cx="8841370" cy="2041200"/>
      </dsp:txXfrm>
    </dsp:sp>
    <dsp:sp modelId="{105FCD6D-16FF-4E11-9570-C37A50A65711}">
      <dsp:nvSpPr>
        <dsp:cNvPr id="0" name=""/>
        <dsp:cNvSpPr/>
      </dsp:nvSpPr>
      <dsp:spPr>
        <a:xfrm>
          <a:off x="484175" y="2674869"/>
          <a:ext cx="6188959" cy="7084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066800">
            <a:lnSpc>
              <a:spcPct val="90000"/>
            </a:lnSpc>
            <a:spcBef>
              <a:spcPct val="0"/>
            </a:spcBef>
            <a:spcAft>
              <a:spcPct val="35000"/>
            </a:spcAft>
            <a:buNone/>
          </a:pPr>
          <a:r>
            <a:rPr lang="en-US" sz="2400" b="1" kern="1200" dirty="0"/>
            <a:t>Enhancing Competitiveness</a:t>
          </a:r>
        </a:p>
      </dsp:txBody>
      <dsp:txXfrm>
        <a:off x="518760" y="2709454"/>
        <a:ext cx="6119789" cy="6393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C68-5119-494E-AE91-CDADFC65CAC9}">
      <dsp:nvSpPr>
        <dsp:cNvPr id="0" name=""/>
        <dsp:cNvSpPr/>
      </dsp:nvSpPr>
      <dsp:spPr>
        <a:xfrm>
          <a:off x="0" y="5080015"/>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29F4A-1B81-41C3-843C-C9876BA192A4}">
      <dsp:nvSpPr>
        <dsp:cNvPr id="0" name=""/>
        <dsp:cNvSpPr/>
      </dsp:nvSpPr>
      <dsp:spPr>
        <a:xfrm>
          <a:off x="0" y="4054962"/>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3029909"/>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2004857"/>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979804"/>
          <a:ext cx="102298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59760" y="3563"/>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just" defTabSz="711200">
            <a:lnSpc>
              <a:spcPct val="90000"/>
            </a:lnSpc>
            <a:spcBef>
              <a:spcPct val="0"/>
            </a:spcBef>
            <a:spcAft>
              <a:spcPct val="35000"/>
            </a:spcAft>
            <a:buNone/>
          </a:pPr>
          <a:r>
            <a:rPr lang="en-US" sz="1600" kern="1200" dirty="0"/>
            <a:t>Harnessing big data analytics, artificial intelligence, and machine learning algorithms will enable more sophisticated horizon scanning, trend analysis, and predictive modeling in healthcare.</a:t>
          </a:r>
        </a:p>
      </dsp:txBody>
      <dsp:txXfrm>
        <a:off x="2659760" y="3563"/>
        <a:ext cx="7570089" cy="976240"/>
      </dsp:txXfrm>
    </dsp:sp>
    <dsp:sp modelId="{FC780936-7624-4D7B-A85E-67EB604344E3}">
      <dsp:nvSpPr>
        <dsp:cNvPr id="0" name=""/>
        <dsp:cNvSpPr/>
      </dsp:nvSpPr>
      <dsp:spPr>
        <a:xfrm>
          <a:off x="0" y="3563"/>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Advanced Data Analytics</a:t>
          </a:r>
        </a:p>
      </dsp:txBody>
      <dsp:txXfrm>
        <a:off x="47665" y="51228"/>
        <a:ext cx="2564431" cy="928575"/>
      </dsp:txXfrm>
    </dsp:sp>
    <dsp:sp modelId="{CCBB6AA3-96B5-4FA6-8E12-0A8CC6FEE690}">
      <dsp:nvSpPr>
        <dsp:cNvPr id="0" name=""/>
        <dsp:cNvSpPr/>
      </dsp:nvSpPr>
      <dsp:spPr>
        <a:xfrm>
          <a:off x="2659760" y="1028616"/>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just" defTabSz="711200">
            <a:lnSpc>
              <a:spcPct val="90000"/>
            </a:lnSpc>
            <a:spcBef>
              <a:spcPct val="0"/>
            </a:spcBef>
            <a:spcAft>
              <a:spcPct val="35000"/>
            </a:spcAft>
            <a:buNone/>
          </a:pPr>
          <a:r>
            <a:rPr lang="en-US" sz="1600" kern="1200" dirty="0"/>
            <a:t>Horizon scanning will increasingly focus on global health threats, such as pandemics, antimicrobial resistance, and climate change, requiring enhanced international collaboration and preparedness.</a:t>
          </a:r>
        </a:p>
      </dsp:txBody>
      <dsp:txXfrm>
        <a:off x="2659760" y="1028616"/>
        <a:ext cx="7570089" cy="976240"/>
      </dsp:txXfrm>
    </dsp:sp>
    <dsp:sp modelId="{D31CAA0D-5A8B-4A8E-9DD0-4E4E2F044146}">
      <dsp:nvSpPr>
        <dsp:cNvPr id="0" name=""/>
        <dsp:cNvSpPr/>
      </dsp:nvSpPr>
      <dsp:spPr>
        <a:xfrm>
          <a:off x="0" y="1028616"/>
          <a:ext cx="2659761" cy="976240"/>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Global Health Threats</a:t>
          </a:r>
        </a:p>
      </dsp:txBody>
      <dsp:txXfrm>
        <a:off x="47665" y="1076281"/>
        <a:ext cx="2564431" cy="928575"/>
      </dsp:txXfrm>
    </dsp:sp>
    <dsp:sp modelId="{8EC195AD-07D9-4086-9841-BC73839B1889}">
      <dsp:nvSpPr>
        <dsp:cNvPr id="0" name=""/>
        <dsp:cNvSpPr/>
      </dsp:nvSpPr>
      <dsp:spPr>
        <a:xfrm>
          <a:off x="2659760" y="2053669"/>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just" defTabSz="711200">
            <a:lnSpc>
              <a:spcPct val="90000"/>
            </a:lnSpc>
            <a:spcBef>
              <a:spcPct val="0"/>
            </a:spcBef>
            <a:spcAft>
              <a:spcPct val="35000"/>
            </a:spcAft>
            <a:buNone/>
          </a:pPr>
          <a:r>
            <a:rPr lang="en-US" sz="1600" kern="1200" dirty="0"/>
            <a:t>Rapid advancements in healthcare technologies and interventions will pose challenges in regulatory oversight, requiring agile and adaptive regulatory frameworks to ensure patient safety and innovation.</a:t>
          </a:r>
        </a:p>
      </dsp:txBody>
      <dsp:txXfrm>
        <a:off x="2659760" y="2053669"/>
        <a:ext cx="7570089" cy="976240"/>
      </dsp:txXfrm>
    </dsp:sp>
    <dsp:sp modelId="{81888BDB-A89F-4D77-93DB-7A44361D959D}">
      <dsp:nvSpPr>
        <dsp:cNvPr id="0" name=""/>
        <dsp:cNvSpPr/>
      </dsp:nvSpPr>
      <dsp:spPr>
        <a:xfrm>
          <a:off x="34284" y="2042237"/>
          <a:ext cx="2659761" cy="976240"/>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Regulatory Uncertainty</a:t>
          </a:r>
        </a:p>
      </dsp:txBody>
      <dsp:txXfrm>
        <a:off x="81949" y="2089902"/>
        <a:ext cx="2564431" cy="928575"/>
      </dsp:txXfrm>
    </dsp:sp>
    <dsp:sp modelId="{1974DF66-9CE0-4160-BE04-7244259C992D}">
      <dsp:nvSpPr>
        <dsp:cNvPr id="0" name=""/>
        <dsp:cNvSpPr/>
      </dsp:nvSpPr>
      <dsp:spPr>
        <a:xfrm>
          <a:off x="2659760" y="3078721"/>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just" defTabSz="711200">
            <a:lnSpc>
              <a:spcPct val="90000"/>
            </a:lnSpc>
            <a:spcBef>
              <a:spcPct val="0"/>
            </a:spcBef>
            <a:spcAft>
              <a:spcPct val="35000"/>
            </a:spcAft>
            <a:buNone/>
          </a:pPr>
          <a:r>
            <a:rPr lang="en-US" sz="1600" kern="1200" dirty="0"/>
            <a:t>Addressing health inequities and disparities will be a priority in horizon scanning, requiring a proactive approach to identify and mitigate emerging issues that impact vulnerable populations.</a:t>
          </a:r>
        </a:p>
      </dsp:txBody>
      <dsp:txXfrm>
        <a:off x="2659760" y="3078721"/>
        <a:ext cx="7570089" cy="976240"/>
      </dsp:txXfrm>
    </dsp:sp>
    <dsp:sp modelId="{340B5F8C-6934-4422-B0A8-45FDAFB52DA5}">
      <dsp:nvSpPr>
        <dsp:cNvPr id="0" name=""/>
        <dsp:cNvSpPr/>
      </dsp:nvSpPr>
      <dsp:spPr>
        <a:xfrm>
          <a:off x="0" y="3078721"/>
          <a:ext cx="2659761" cy="976240"/>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Health Inequities</a:t>
          </a:r>
        </a:p>
      </dsp:txBody>
      <dsp:txXfrm>
        <a:off x="47665" y="3126386"/>
        <a:ext cx="2564431" cy="928575"/>
      </dsp:txXfrm>
    </dsp:sp>
    <dsp:sp modelId="{B2566403-89D6-4B2F-91BB-1F97138FCECF}">
      <dsp:nvSpPr>
        <dsp:cNvPr id="0" name=""/>
        <dsp:cNvSpPr/>
      </dsp:nvSpPr>
      <dsp:spPr>
        <a:xfrm>
          <a:off x="2659760" y="4103774"/>
          <a:ext cx="7570089" cy="97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just" defTabSz="711200">
            <a:lnSpc>
              <a:spcPct val="90000"/>
            </a:lnSpc>
            <a:spcBef>
              <a:spcPct val="0"/>
            </a:spcBef>
            <a:spcAft>
              <a:spcPct val="35000"/>
            </a:spcAft>
            <a:buNone/>
          </a:pPr>
          <a:r>
            <a:rPr lang="en-US" sz="1600" kern="1200" dirty="0"/>
            <a:t>Horizon scanning will rely on interdisciplinary collaboration and partnerships across healthcare, academia, industry, and government sectors to leverage diverse expertise and perspectives in identifying and addressing emerging healthcare challenges and opportunities.</a:t>
          </a:r>
        </a:p>
      </dsp:txBody>
      <dsp:txXfrm>
        <a:off x="2659760" y="4103774"/>
        <a:ext cx="7570089" cy="976240"/>
      </dsp:txXfrm>
    </dsp:sp>
    <dsp:sp modelId="{396F6C99-B3D6-4314-89F2-0C8A859D752D}">
      <dsp:nvSpPr>
        <dsp:cNvPr id="0" name=""/>
        <dsp:cNvSpPr/>
      </dsp:nvSpPr>
      <dsp:spPr>
        <a:xfrm>
          <a:off x="0" y="4103774"/>
          <a:ext cx="2659761" cy="976240"/>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Interdisciplinary Collaboration</a:t>
          </a:r>
        </a:p>
      </dsp:txBody>
      <dsp:txXfrm>
        <a:off x="47665" y="4151439"/>
        <a:ext cx="2564431" cy="928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111544"/>
          <a:ext cx="9741350"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Improved Diagnosis Accuracy</a:t>
          </a:r>
        </a:p>
      </dsp:txBody>
      <dsp:txXfrm>
        <a:off x="25759" y="137303"/>
        <a:ext cx="9689832" cy="476152"/>
      </dsp:txXfrm>
    </dsp:sp>
    <dsp:sp modelId="{505E8EB2-7FB4-4BA9-84E6-DEEED66CEC51}">
      <dsp:nvSpPr>
        <dsp:cNvPr id="0" name=""/>
        <dsp:cNvSpPr/>
      </dsp:nvSpPr>
      <dsp:spPr>
        <a:xfrm>
          <a:off x="0" y="639214"/>
          <a:ext cx="974135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AI algorithms enhance diagnostic accuracy and speed, leading to early detection of diseases.</a:t>
          </a:r>
        </a:p>
      </dsp:txBody>
      <dsp:txXfrm>
        <a:off x="0" y="639214"/>
        <a:ext cx="9741350" cy="364320"/>
      </dsp:txXfrm>
    </dsp:sp>
    <dsp:sp modelId="{510C3DCC-396D-4FDF-AB77-CDF592E23393}">
      <dsp:nvSpPr>
        <dsp:cNvPr id="0" name=""/>
        <dsp:cNvSpPr/>
      </dsp:nvSpPr>
      <dsp:spPr>
        <a:xfrm>
          <a:off x="0" y="1003534"/>
          <a:ext cx="9741350"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Enhanced Efficiency</a:t>
          </a:r>
        </a:p>
      </dsp:txBody>
      <dsp:txXfrm>
        <a:off x="25759" y="1029293"/>
        <a:ext cx="9689832" cy="476152"/>
      </dsp:txXfrm>
    </dsp:sp>
    <dsp:sp modelId="{22125DD9-0BA8-493A-9B98-54416029028F}">
      <dsp:nvSpPr>
        <dsp:cNvPr id="0" name=""/>
        <dsp:cNvSpPr/>
      </dsp:nvSpPr>
      <dsp:spPr>
        <a:xfrm>
          <a:off x="0" y="1531204"/>
          <a:ext cx="974135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Automation of routine tasks reduces administrative burden and allows healthcare professionals to focus on patient care.</a:t>
          </a:r>
        </a:p>
      </dsp:txBody>
      <dsp:txXfrm>
        <a:off x="0" y="1531204"/>
        <a:ext cx="9741350" cy="535095"/>
      </dsp:txXfrm>
    </dsp:sp>
    <dsp:sp modelId="{8F65AB59-BF93-4783-81F7-E872A66D55E9}">
      <dsp:nvSpPr>
        <dsp:cNvPr id="0" name=""/>
        <dsp:cNvSpPr/>
      </dsp:nvSpPr>
      <dsp:spPr>
        <a:xfrm>
          <a:off x="0" y="2066299"/>
          <a:ext cx="9741350" cy="52767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Cost Reduction</a:t>
          </a:r>
        </a:p>
      </dsp:txBody>
      <dsp:txXfrm>
        <a:off x="25759" y="2092058"/>
        <a:ext cx="9689832" cy="476152"/>
      </dsp:txXfrm>
    </dsp:sp>
    <dsp:sp modelId="{B42FA074-F784-4D41-BE2F-5620E0FB4C95}">
      <dsp:nvSpPr>
        <dsp:cNvPr id="0" name=""/>
        <dsp:cNvSpPr/>
      </dsp:nvSpPr>
      <dsp:spPr>
        <a:xfrm>
          <a:off x="0" y="2593969"/>
          <a:ext cx="974135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AI-driven solutions </a:t>
          </a:r>
          <a:r>
            <a:rPr lang="en-US" sz="1700" kern="1200" dirty="0" err="1"/>
            <a:t>optimise</a:t>
          </a:r>
          <a:r>
            <a:rPr lang="en-US" sz="1700" kern="1200" dirty="0"/>
            <a:t> resource </a:t>
          </a:r>
          <a:r>
            <a:rPr lang="en-US" sz="1700" kern="1200" dirty="0" err="1"/>
            <a:t>utilisation</a:t>
          </a:r>
          <a:r>
            <a:rPr lang="en-US" sz="1700" kern="1200" dirty="0"/>
            <a:t>, </a:t>
          </a:r>
          <a:r>
            <a:rPr lang="en-US" sz="1700" kern="1200" dirty="0" err="1"/>
            <a:t>minimise</a:t>
          </a:r>
          <a:r>
            <a:rPr lang="en-US" sz="1700" kern="1200" dirty="0"/>
            <a:t> errors, and lower healthcare costs.</a:t>
          </a:r>
        </a:p>
      </dsp:txBody>
      <dsp:txXfrm>
        <a:off x="0" y="2593969"/>
        <a:ext cx="9741350" cy="364320"/>
      </dsp:txXfrm>
    </dsp:sp>
    <dsp:sp modelId="{69043EFA-E0EB-4326-81DC-158718DE4BD9}">
      <dsp:nvSpPr>
        <dsp:cNvPr id="0" name=""/>
        <dsp:cNvSpPr/>
      </dsp:nvSpPr>
      <dsp:spPr>
        <a:xfrm>
          <a:off x="0" y="2958289"/>
          <a:ext cx="9741350"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Personalized Treatment</a:t>
          </a:r>
        </a:p>
      </dsp:txBody>
      <dsp:txXfrm>
        <a:off x="25759" y="2984048"/>
        <a:ext cx="9689832" cy="476152"/>
      </dsp:txXfrm>
    </dsp:sp>
    <dsp:sp modelId="{767074E9-6AA6-45BB-9307-E3B34521388C}">
      <dsp:nvSpPr>
        <dsp:cNvPr id="0" name=""/>
        <dsp:cNvSpPr/>
      </dsp:nvSpPr>
      <dsp:spPr>
        <a:xfrm>
          <a:off x="0" y="3485959"/>
          <a:ext cx="974135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AI facilitates </a:t>
          </a:r>
          <a:r>
            <a:rPr lang="en-US" sz="1700" kern="1200" dirty="0" err="1"/>
            <a:t>personalised</a:t>
          </a:r>
          <a:r>
            <a:rPr lang="en-US" sz="1700" kern="1200" dirty="0"/>
            <a:t> treatment plans based on individual patient data, leading to better outcomes.</a:t>
          </a:r>
        </a:p>
      </dsp:txBody>
      <dsp:txXfrm>
        <a:off x="0" y="3485959"/>
        <a:ext cx="9741350" cy="364320"/>
      </dsp:txXfrm>
    </dsp:sp>
    <dsp:sp modelId="{164B2F7D-83C5-46E7-B859-55CFE17C19D8}">
      <dsp:nvSpPr>
        <dsp:cNvPr id="0" name=""/>
        <dsp:cNvSpPr/>
      </dsp:nvSpPr>
      <dsp:spPr>
        <a:xfrm>
          <a:off x="0" y="3850279"/>
          <a:ext cx="9741350"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Expanded Access to Healthcare</a:t>
          </a:r>
        </a:p>
      </dsp:txBody>
      <dsp:txXfrm>
        <a:off x="25759" y="3876038"/>
        <a:ext cx="9689832" cy="476152"/>
      </dsp:txXfrm>
    </dsp:sp>
    <dsp:sp modelId="{7FF3F689-8235-4D7F-B12E-8BCEFCC64EFE}">
      <dsp:nvSpPr>
        <dsp:cNvPr id="0" name=""/>
        <dsp:cNvSpPr/>
      </dsp:nvSpPr>
      <dsp:spPr>
        <a:xfrm>
          <a:off x="0" y="4377949"/>
          <a:ext cx="974135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88"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AI-enabled technologies enable remote monitoring and telemedicine, improving healthcare accessibility for underserved populations.</a:t>
          </a:r>
        </a:p>
      </dsp:txBody>
      <dsp:txXfrm>
        <a:off x="0" y="4377949"/>
        <a:ext cx="9741350" cy="535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65380"/>
          <a:ext cx="9739855"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Data Privacy and Security</a:t>
          </a:r>
        </a:p>
      </dsp:txBody>
      <dsp:txXfrm>
        <a:off x="25759" y="91139"/>
        <a:ext cx="9688337" cy="476152"/>
      </dsp:txXfrm>
    </dsp:sp>
    <dsp:sp modelId="{505E8EB2-7FB4-4BA9-84E6-DEEED66CEC51}">
      <dsp:nvSpPr>
        <dsp:cNvPr id="0" name=""/>
        <dsp:cNvSpPr/>
      </dsp:nvSpPr>
      <dsp:spPr>
        <a:xfrm>
          <a:off x="0" y="593050"/>
          <a:ext cx="973985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Protecting patient data from breaches and </a:t>
          </a:r>
          <a:r>
            <a:rPr lang="en-US" sz="1700" kern="1200" dirty="0" err="1"/>
            <a:t>unauthorised</a:t>
          </a:r>
          <a:r>
            <a:rPr lang="en-US" sz="1700" kern="1200" dirty="0"/>
            <a:t> access poses significant challenges in AI healthcare systems.</a:t>
          </a:r>
        </a:p>
      </dsp:txBody>
      <dsp:txXfrm>
        <a:off x="0" y="593050"/>
        <a:ext cx="9739855" cy="535095"/>
      </dsp:txXfrm>
    </dsp:sp>
    <dsp:sp modelId="{510C3DCC-396D-4FDF-AB77-CDF592E23393}">
      <dsp:nvSpPr>
        <dsp:cNvPr id="0" name=""/>
        <dsp:cNvSpPr/>
      </dsp:nvSpPr>
      <dsp:spPr>
        <a:xfrm>
          <a:off x="0" y="1128145"/>
          <a:ext cx="9739855"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Algorithm Bias and Interpretability</a:t>
          </a:r>
        </a:p>
      </dsp:txBody>
      <dsp:txXfrm>
        <a:off x="25759" y="1153904"/>
        <a:ext cx="9688337" cy="476152"/>
      </dsp:txXfrm>
    </dsp:sp>
    <dsp:sp modelId="{22125DD9-0BA8-493A-9B98-54416029028F}">
      <dsp:nvSpPr>
        <dsp:cNvPr id="0" name=""/>
        <dsp:cNvSpPr/>
      </dsp:nvSpPr>
      <dsp:spPr>
        <a:xfrm>
          <a:off x="0" y="1655815"/>
          <a:ext cx="973985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Ensuring fairness and transparency in AI algorithms, and interpreting their decisions accurately, remains a challenge.</a:t>
          </a:r>
        </a:p>
      </dsp:txBody>
      <dsp:txXfrm>
        <a:off x="0" y="1655815"/>
        <a:ext cx="9739855" cy="535095"/>
      </dsp:txXfrm>
    </dsp:sp>
    <dsp:sp modelId="{8F65AB59-BF93-4783-81F7-E872A66D55E9}">
      <dsp:nvSpPr>
        <dsp:cNvPr id="0" name=""/>
        <dsp:cNvSpPr/>
      </dsp:nvSpPr>
      <dsp:spPr>
        <a:xfrm>
          <a:off x="0" y="2190910"/>
          <a:ext cx="9739855" cy="52767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Regulatory Compliance</a:t>
          </a:r>
        </a:p>
      </dsp:txBody>
      <dsp:txXfrm>
        <a:off x="25759" y="2216669"/>
        <a:ext cx="9688337" cy="476152"/>
      </dsp:txXfrm>
    </dsp:sp>
    <dsp:sp modelId="{B42FA074-F784-4D41-BE2F-5620E0FB4C95}">
      <dsp:nvSpPr>
        <dsp:cNvPr id="0" name=""/>
        <dsp:cNvSpPr/>
      </dsp:nvSpPr>
      <dsp:spPr>
        <a:xfrm>
          <a:off x="0" y="2718580"/>
          <a:ext cx="973985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Compliance with evolving regulations and standards for AI in healthcare, such as HIPAA, requires continuous adaptation.</a:t>
          </a:r>
        </a:p>
      </dsp:txBody>
      <dsp:txXfrm>
        <a:off x="0" y="2718580"/>
        <a:ext cx="9739855" cy="535095"/>
      </dsp:txXfrm>
    </dsp:sp>
    <dsp:sp modelId="{69043EFA-E0EB-4326-81DC-158718DE4BD9}">
      <dsp:nvSpPr>
        <dsp:cNvPr id="0" name=""/>
        <dsp:cNvSpPr/>
      </dsp:nvSpPr>
      <dsp:spPr>
        <a:xfrm>
          <a:off x="0" y="3253675"/>
          <a:ext cx="9739855" cy="52767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Integration with Existing Systems</a:t>
          </a:r>
        </a:p>
      </dsp:txBody>
      <dsp:txXfrm>
        <a:off x="25759" y="3279434"/>
        <a:ext cx="9688337" cy="476152"/>
      </dsp:txXfrm>
    </dsp:sp>
    <dsp:sp modelId="{767074E9-6AA6-45BB-9307-E3B34521388C}">
      <dsp:nvSpPr>
        <dsp:cNvPr id="0" name=""/>
        <dsp:cNvSpPr/>
      </dsp:nvSpPr>
      <dsp:spPr>
        <a:xfrm>
          <a:off x="0" y="3781345"/>
          <a:ext cx="973985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Integrating AI solutions into existing healthcare infrastructure without disrupting workflows can be complex.</a:t>
          </a:r>
        </a:p>
      </dsp:txBody>
      <dsp:txXfrm>
        <a:off x="0" y="3781345"/>
        <a:ext cx="9739855" cy="535095"/>
      </dsp:txXfrm>
    </dsp:sp>
    <dsp:sp modelId="{164B2F7D-83C5-46E7-B859-55CFE17C19D8}">
      <dsp:nvSpPr>
        <dsp:cNvPr id="0" name=""/>
        <dsp:cNvSpPr/>
      </dsp:nvSpPr>
      <dsp:spPr>
        <a:xfrm>
          <a:off x="0" y="4316440"/>
          <a:ext cx="9739855" cy="52767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Ethical Dilemmas</a:t>
          </a:r>
        </a:p>
      </dsp:txBody>
      <dsp:txXfrm>
        <a:off x="25759" y="4342199"/>
        <a:ext cx="9688337" cy="476152"/>
      </dsp:txXfrm>
    </dsp:sp>
    <dsp:sp modelId="{7FF3F689-8235-4D7F-B12E-8BCEFCC64EFE}">
      <dsp:nvSpPr>
        <dsp:cNvPr id="0" name=""/>
        <dsp:cNvSpPr/>
      </dsp:nvSpPr>
      <dsp:spPr>
        <a:xfrm>
          <a:off x="0" y="4844110"/>
          <a:ext cx="9739855"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240" tIns="27940" rIns="156464" bIns="27940" numCol="1" spcCol="1270" anchor="t" anchorCtr="0">
          <a:noAutofit/>
        </a:bodyPr>
        <a:lstStyle/>
        <a:p>
          <a:pPr marL="171450" lvl="1" indent="-171450" algn="just" defTabSz="755650">
            <a:lnSpc>
              <a:spcPct val="90000"/>
            </a:lnSpc>
            <a:spcBef>
              <a:spcPct val="0"/>
            </a:spcBef>
            <a:spcAft>
              <a:spcPct val="20000"/>
            </a:spcAft>
            <a:buChar char="•"/>
          </a:pPr>
          <a:r>
            <a:rPr lang="en-US" sz="1700" kern="1200" dirty="0"/>
            <a:t>Addressing ethical concerns related to patient consent, autonomy, and the potential for AI to replace human judgment requires careful consideration.</a:t>
          </a:r>
        </a:p>
      </dsp:txBody>
      <dsp:txXfrm>
        <a:off x="0" y="4844110"/>
        <a:ext cx="9739855" cy="5350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C68-5119-494E-AE91-CDADFC65CAC9}">
      <dsp:nvSpPr>
        <dsp:cNvPr id="0" name=""/>
        <dsp:cNvSpPr/>
      </dsp:nvSpPr>
      <dsp:spPr>
        <a:xfrm>
          <a:off x="0" y="4945720"/>
          <a:ext cx="103327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29F4A-1B81-41C3-843C-C9876BA192A4}">
      <dsp:nvSpPr>
        <dsp:cNvPr id="0" name=""/>
        <dsp:cNvSpPr/>
      </dsp:nvSpPr>
      <dsp:spPr>
        <a:xfrm>
          <a:off x="0" y="3947766"/>
          <a:ext cx="103327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2394-25D1-43EA-802F-76EF53EA25E7}">
      <dsp:nvSpPr>
        <dsp:cNvPr id="0" name=""/>
        <dsp:cNvSpPr/>
      </dsp:nvSpPr>
      <dsp:spPr>
        <a:xfrm>
          <a:off x="0" y="2949811"/>
          <a:ext cx="103327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41C57-815E-46D9-AF7A-634F385A1A9E}">
      <dsp:nvSpPr>
        <dsp:cNvPr id="0" name=""/>
        <dsp:cNvSpPr/>
      </dsp:nvSpPr>
      <dsp:spPr>
        <a:xfrm>
          <a:off x="0" y="1951856"/>
          <a:ext cx="103327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32D9AD-4DB6-456E-9349-A44F563092C1}">
      <dsp:nvSpPr>
        <dsp:cNvPr id="0" name=""/>
        <dsp:cNvSpPr/>
      </dsp:nvSpPr>
      <dsp:spPr>
        <a:xfrm>
          <a:off x="0" y="953902"/>
          <a:ext cx="103327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A2867-7E6D-408C-9962-38E6A5811CCE}">
      <dsp:nvSpPr>
        <dsp:cNvPr id="0" name=""/>
        <dsp:cNvSpPr/>
      </dsp:nvSpPr>
      <dsp:spPr>
        <a:xfrm>
          <a:off x="2686507" y="3469"/>
          <a:ext cx="7646212" cy="9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AI algorithms will continue to improve diagnostic accuracy and speed in medical imaging, enabling early detection of diseases.</a:t>
          </a:r>
        </a:p>
      </dsp:txBody>
      <dsp:txXfrm>
        <a:off x="2686507" y="3469"/>
        <a:ext cx="7646212" cy="950432"/>
      </dsp:txXfrm>
    </dsp:sp>
    <dsp:sp modelId="{FC780936-7624-4D7B-A85E-67EB604344E3}">
      <dsp:nvSpPr>
        <dsp:cNvPr id="0" name=""/>
        <dsp:cNvSpPr/>
      </dsp:nvSpPr>
      <dsp:spPr>
        <a:xfrm>
          <a:off x="0" y="3469"/>
          <a:ext cx="2686507" cy="950432"/>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Advancements in Medical Imaging</a:t>
          </a:r>
        </a:p>
      </dsp:txBody>
      <dsp:txXfrm>
        <a:off x="46405" y="49874"/>
        <a:ext cx="2593697" cy="904027"/>
      </dsp:txXfrm>
    </dsp:sp>
    <dsp:sp modelId="{CCBB6AA3-96B5-4FA6-8E12-0A8CC6FEE690}">
      <dsp:nvSpPr>
        <dsp:cNvPr id="0" name=""/>
        <dsp:cNvSpPr/>
      </dsp:nvSpPr>
      <dsp:spPr>
        <a:xfrm>
          <a:off x="2686507" y="1001423"/>
          <a:ext cx="7646212" cy="9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AI-driven </a:t>
          </a:r>
          <a:r>
            <a:rPr lang="en-US" sz="2000" kern="1200" dirty="0" err="1"/>
            <a:t>personalised</a:t>
          </a:r>
          <a:r>
            <a:rPr lang="en-US" sz="2000" kern="1200" dirty="0"/>
            <a:t> treatment plans will become more prevalent, leveraging genetic, clinical, and lifestyle data.</a:t>
          </a:r>
        </a:p>
      </dsp:txBody>
      <dsp:txXfrm>
        <a:off x="2686507" y="1001423"/>
        <a:ext cx="7646212" cy="950432"/>
      </dsp:txXfrm>
    </dsp:sp>
    <dsp:sp modelId="{D31CAA0D-5A8B-4A8E-9DD0-4E4E2F044146}">
      <dsp:nvSpPr>
        <dsp:cNvPr id="0" name=""/>
        <dsp:cNvSpPr/>
      </dsp:nvSpPr>
      <dsp:spPr>
        <a:xfrm>
          <a:off x="0" y="1001423"/>
          <a:ext cx="2686507" cy="950432"/>
        </a:xfrm>
        <a:prstGeom prst="round2SameRect">
          <a:avLst>
            <a:gd name="adj1" fmla="val 16670"/>
            <a:gd name="adj2" fmla="val 0"/>
          </a:avLst>
        </a:prstGeom>
        <a:solidFill>
          <a:srgbClr val="D0009E"/>
        </a:solid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Precision Medicine</a:t>
          </a:r>
        </a:p>
      </dsp:txBody>
      <dsp:txXfrm>
        <a:off x="46405" y="1047828"/>
        <a:ext cx="2593697" cy="904027"/>
      </dsp:txXfrm>
    </dsp:sp>
    <dsp:sp modelId="{8EC195AD-07D9-4086-9841-BC73839B1889}">
      <dsp:nvSpPr>
        <dsp:cNvPr id="0" name=""/>
        <dsp:cNvSpPr/>
      </dsp:nvSpPr>
      <dsp:spPr>
        <a:xfrm>
          <a:off x="2686507" y="1999378"/>
          <a:ext cx="7646212" cy="9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Virtual assistants powered by AI will enhance patient engagement, provide real-time support, and streamline administrative tasks.</a:t>
          </a:r>
        </a:p>
      </dsp:txBody>
      <dsp:txXfrm>
        <a:off x="2686507" y="1999378"/>
        <a:ext cx="7646212" cy="950432"/>
      </dsp:txXfrm>
    </dsp:sp>
    <dsp:sp modelId="{81888BDB-A89F-4D77-93DB-7A44361D959D}">
      <dsp:nvSpPr>
        <dsp:cNvPr id="0" name=""/>
        <dsp:cNvSpPr/>
      </dsp:nvSpPr>
      <dsp:spPr>
        <a:xfrm>
          <a:off x="0" y="1999378"/>
          <a:ext cx="2686507" cy="950432"/>
        </a:xfrm>
        <a:prstGeom prst="round2SameRect">
          <a:avLst>
            <a:gd name="adj1" fmla="val 16670"/>
            <a:gd name="adj2" fmla="val 0"/>
          </a:avLst>
        </a:prstGeom>
        <a:solidFill>
          <a:srgbClr val="0CEBF6"/>
        </a:solid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AI-Powered Virtual Assistants</a:t>
          </a:r>
        </a:p>
      </dsp:txBody>
      <dsp:txXfrm>
        <a:off x="46405" y="2045783"/>
        <a:ext cx="2593697" cy="904027"/>
      </dsp:txXfrm>
    </dsp:sp>
    <dsp:sp modelId="{1974DF66-9CE0-4160-BE04-7244259C992D}">
      <dsp:nvSpPr>
        <dsp:cNvPr id="0" name=""/>
        <dsp:cNvSpPr/>
      </dsp:nvSpPr>
      <dsp:spPr>
        <a:xfrm>
          <a:off x="2686507" y="2997333"/>
          <a:ext cx="7646212" cy="9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AI-enabled predictive analytics will identify individuals at high risk of developing diseases, allowing for early intervention and preventive measures.</a:t>
          </a:r>
        </a:p>
      </dsp:txBody>
      <dsp:txXfrm>
        <a:off x="2686507" y="2997333"/>
        <a:ext cx="7646212" cy="950432"/>
      </dsp:txXfrm>
    </dsp:sp>
    <dsp:sp modelId="{340B5F8C-6934-4422-B0A8-45FDAFB52DA5}">
      <dsp:nvSpPr>
        <dsp:cNvPr id="0" name=""/>
        <dsp:cNvSpPr/>
      </dsp:nvSpPr>
      <dsp:spPr>
        <a:xfrm>
          <a:off x="0" y="2997333"/>
          <a:ext cx="2686507" cy="950432"/>
        </a:xfrm>
        <a:prstGeom prst="round2SameRect">
          <a:avLst>
            <a:gd name="adj1" fmla="val 16670"/>
            <a:gd name="adj2" fmla="val 0"/>
          </a:avLst>
        </a:prstGeom>
        <a:solidFill>
          <a:srgbClr val="AB0084"/>
        </a:solidFill>
        <a:ln w="12700" cap="flat" cmpd="sng" algn="ctr">
          <a:solidFill>
            <a:srgbClr val="AB0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Predictive Analytics for Preventive Care</a:t>
          </a:r>
        </a:p>
      </dsp:txBody>
      <dsp:txXfrm>
        <a:off x="46405" y="3043738"/>
        <a:ext cx="2593697" cy="904027"/>
      </dsp:txXfrm>
    </dsp:sp>
    <dsp:sp modelId="{B2566403-89D6-4B2F-91BB-1F97138FCECF}">
      <dsp:nvSpPr>
        <dsp:cNvPr id="0" name=""/>
        <dsp:cNvSpPr/>
      </dsp:nvSpPr>
      <dsp:spPr>
        <a:xfrm>
          <a:off x="2686507" y="3995287"/>
          <a:ext cx="7646212" cy="950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just" defTabSz="889000">
            <a:lnSpc>
              <a:spcPct val="90000"/>
            </a:lnSpc>
            <a:spcBef>
              <a:spcPct val="0"/>
            </a:spcBef>
            <a:spcAft>
              <a:spcPct val="35000"/>
            </a:spcAft>
            <a:buNone/>
          </a:pPr>
          <a:r>
            <a:rPr lang="en-US" sz="2000" kern="1200" dirty="0"/>
            <a:t>Robust ethical guidelines and regulatory frameworks will be established to govern the development, deployment, and use of AI in healthcare, ensuring patient safety and privacy.</a:t>
          </a:r>
        </a:p>
      </dsp:txBody>
      <dsp:txXfrm>
        <a:off x="2686507" y="3995287"/>
        <a:ext cx="7646212" cy="950432"/>
      </dsp:txXfrm>
    </dsp:sp>
    <dsp:sp modelId="{396F6C99-B3D6-4314-89F2-0C8A859D752D}">
      <dsp:nvSpPr>
        <dsp:cNvPr id="0" name=""/>
        <dsp:cNvSpPr/>
      </dsp:nvSpPr>
      <dsp:spPr>
        <a:xfrm>
          <a:off x="0" y="3995287"/>
          <a:ext cx="2686507" cy="950432"/>
        </a:xfrm>
        <a:prstGeom prst="round2SameRect">
          <a:avLst>
            <a:gd name="adj1" fmla="val 16670"/>
            <a:gd name="adj2" fmla="val 0"/>
          </a:avLst>
        </a:prstGeom>
        <a:solidFill>
          <a:srgbClr val="02FFD2"/>
        </a:solid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b="1" kern="1200" dirty="0"/>
            <a:t>Ethical and Regulatory Frameworks</a:t>
          </a:r>
        </a:p>
      </dsp:txBody>
      <dsp:txXfrm>
        <a:off x="46405" y="4041692"/>
        <a:ext cx="2593697" cy="904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332072"/>
          <a:ext cx="9734988" cy="1346625"/>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543" tIns="395732" rIns="755543"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IoT devices track patients' health parameters (e.g., heart rate, blood pressure, glucose levels) and transmit data to healthcare providers for remote monitoring and timely interventions.</a:t>
          </a:r>
        </a:p>
      </dsp:txBody>
      <dsp:txXfrm>
        <a:off x="0" y="332072"/>
        <a:ext cx="9734988" cy="1346625"/>
      </dsp:txXfrm>
    </dsp:sp>
    <dsp:sp modelId="{499656BC-7E2C-42FE-90F0-B193F9DFF5FA}">
      <dsp:nvSpPr>
        <dsp:cNvPr id="0" name=""/>
        <dsp:cNvSpPr/>
      </dsp:nvSpPr>
      <dsp:spPr>
        <a:xfrm>
          <a:off x="486749" y="91118"/>
          <a:ext cx="6814491" cy="56088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572" tIns="0" rIns="257572" bIns="0" numCol="1" spcCol="1270" anchor="ctr" anchorCtr="0">
          <a:noAutofit/>
        </a:bodyPr>
        <a:lstStyle/>
        <a:p>
          <a:pPr marL="0" lvl="0" indent="0" algn="l" defTabSz="844550">
            <a:lnSpc>
              <a:spcPct val="90000"/>
            </a:lnSpc>
            <a:spcBef>
              <a:spcPct val="0"/>
            </a:spcBef>
            <a:spcAft>
              <a:spcPct val="35000"/>
            </a:spcAft>
            <a:buNone/>
          </a:pPr>
          <a:r>
            <a:rPr lang="en-US" sz="1900" b="1" kern="1200" dirty="0"/>
            <a:t>Remote Patient Monitoring</a:t>
          </a:r>
        </a:p>
      </dsp:txBody>
      <dsp:txXfrm>
        <a:off x="514129" y="118498"/>
        <a:ext cx="6759731" cy="506120"/>
      </dsp:txXfrm>
    </dsp:sp>
    <dsp:sp modelId="{AA111DBC-F94D-4818-80C2-43070D4AAFDC}">
      <dsp:nvSpPr>
        <dsp:cNvPr id="0" name=""/>
        <dsp:cNvSpPr/>
      </dsp:nvSpPr>
      <dsp:spPr>
        <a:xfrm>
          <a:off x="0" y="2061737"/>
          <a:ext cx="9734988" cy="1346625"/>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543" tIns="395732" rIns="755543"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IoT-enabled medical devices, such as insulin pumps, pacemakers, and smart inhalers, collect real-time health data and adjust treatment regimens based on individual patient needs.</a:t>
          </a:r>
        </a:p>
      </dsp:txBody>
      <dsp:txXfrm>
        <a:off x="0" y="2061737"/>
        <a:ext cx="9734988" cy="1346625"/>
      </dsp:txXfrm>
    </dsp:sp>
    <dsp:sp modelId="{105FCD6D-16FF-4E11-9570-C37A50A65711}">
      <dsp:nvSpPr>
        <dsp:cNvPr id="0" name=""/>
        <dsp:cNvSpPr/>
      </dsp:nvSpPr>
      <dsp:spPr>
        <a:xfrm>
          <a:off x="533112" y="1793362"/>
          <a:ext cx="6814491" cy="56088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572" tIns="0" rIns="257572" bIns="0" numCol="1" spcCol="1270" anchor="ctr" anchorCtr="0">
          <a:noAutofit/>
        </a:bodyPr>
        <a:lstStyle/>
        <a:p>
          <a:pPr marL="0" lvl="0" indent="0" algn="l" defTabSz="844550">
            <a:lnSpc>
              <a:spcPct val="90000"/>
            </a:lnSpc>
            <a:spcBef>
              <a:spcPct val="0"/>
            </a:spcBef>
            <a:spcAft>
              <a:spcPct val="35000"/>
            </a:spcAft>
            <a:buNone/>
          </a:pPr>
          <a:r>
            <a:rPr lang="en-US" sz="1900" b="1" kern="1200" dirty="0"/>
            <a:t>Smart Medical Devices</a:t>
          </a:r>
        </a:p>
      </dsp:txBody>
      <dsp:txXfrm>
        <a:off x="560492" y="1820742"/>
        <a:ext cx="6759731" cy="506120"/>
      </dsp:txXfrm>
    </dsp:sp>
    <dsp:sp modelId="{F67D7666-9130-4FA3-BE8E-8DDD0D147B7A}">
      <dsp:nvSpPr>
        <dsp:cNvPr id="0" name=""/>
        <dsp:cNvSpPr/>
      </dsp:nvSpPr>
      <dsp:spPr>
        <a:xfrm>
          <a:off x="0" y="3791403"/>
          <a:ext cx="9734988" cy="1346625"/>
        </a:xfrm>
        <a:prstGeom prst="rect">
          <a:avLst/>
        </a:prstGeom>
        <a:noFill/>
        <a:ln w="12700" cap="flat" cmpd="sng" algn="ctr">
          <a:solidFill>
            <a:srgbClr val="02FFD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5543" tIns="395732" rIns="755543" bIns="135128" numCol="1" spcCol="1270" anchor="t" anchorCtr="0">
          <a:noAutofit/>
        </a:bodyPr>
        <a:lstStyle/>
        <a:p>
          <a:pPr marL="171450" lvl="1" indent="-171450" algn="just" defTabSz="844550">
            <a:lnSpc>
              <a:spcPct val="90000"/>
            </a:lnSpc>
            <a:spcBef>
              <a:spcPct val="0"/>
            </a:spcBef>
            <a:spcAft>
              <a:spcPct val="15000"/>
            </a:spcAft>
            <a:buChar char="•"/>
          </a:pPr>
          <a:r>
            <a:rPr lang="en-US" sz="1900" kern="1200" dirty="0"/>
            <a:t>IoT solutions track the location and status of medical equipment, supplies, and personnel in healthcare facilities, improving inventory management and patient care delivery.</a:t>
          </a:r>
        </a:p>
      </dsp:txBody>
      <dsp:txXfrm>
        <a:off x="0" y="3791403"/>
        <a:ext cx="9734988" cy="1346625"/>
      </dsp:txXfrm>
    </dsp:sp>
    <dsp:sp modelId="{581F88EB-329E-409A-9AF6-A10CFDFE54F3}">
      <dsp:nvSpPr>
        <dsp:cNvPr id="0" name=""/>
        <dsp:cNvSpPr/>
      </dsp:nvSpPr>
      <dsp:spPr>
        <a:xfrm>
          <a:off x="486749" y="3510963"/>
          <a:ext cx="6814491" cy="56088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572" tIns="0" rIns="257572" bIns="0" numCol="1" spcCol="1270" anchor="ctr" anchorCtr="0">
          <a:noAutofit/>
        </a:bodyPr>
        <a:lstStyle/>
        <a:p>
          <a:pPr marL="0" lvl="0" indent="0" algn="l" defTabSz="844550">
            <a:lnSpc>
              <a:spcPct val="90000"/>
            </a:lnSpc>
            <a:spcBef>
              <a:spcPct val="0"/>
            </a:spcBef>
            <a:spcAft>
              <a:spcPct val="35000"/>
            </a:spcAft>
            <a:buNone/>
          </a:pPr>
          <a:r>
            <a:rPr lang="en-US" sz="1900" b="1" kern="1200" dirty="0"/>
            <a:t>Healthcare Asset Tracking</a:t>
          </a:r>
        </a:p>
      </dsp:txBody>
      <dsp:txXfrm>
        <a:off x="514129" y="3538343"/>
        <a:ext cx="6759731"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7124-8321-44EF-BA8F-9CE205F89AFC}">
      <dsp:nvSpPr>
        <dsp:cNvPr id="0" name=""/>
        <dsp:cNvSpPr/>
      </dsp:nvSpPr>
      <dsp:spPr>
        <a:xfrm>
          <a:off x="0" y="416943"/>
          <a:ext cx="8841370" cy="1913625"/>
        </a:xfrm>
        <a:prstGeom prst="rect">
          <a:avLst/>
        </a:prstGeom>
        <a:noFill/>
        <a:ln w="12700" cap="flat" cmpd="sng" algn="ctr">
          <a:solidFill>
            <a:srgbClr val="0CEBF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562356" rIns="686189" bIns="192024"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t>IoT technologies support telemedicine platforms and virtual care delivery models, enabling remote consultations, diagnostics, and treatment planning.</a:t>
          </a:r>
        </a:p>
      </dsp:txBody>
      <dsp:txXfrm>
        <a:off x="0" y="416943"/>
        <a:ext cx="8841370" cy="1913625"/>
      </dsp:txXfrm>
    </dsp:sp>
    <dsp:sp modelId="{499656BC-7E2C-42FE-90F0-B193F9DFF5FA}">
      <dsp:nvSpPr>
        <dsp:cNvPr id="0" name=""/>
        <dsp:cNvSpPr/>
      </dsp:nvSpPr>
      <dsp:spPr>
        <a:xfrm>
          <a:off x="442068" y="18423"/>
          <a:ext cx="6188959" cy="79704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200150">
            <a:lnSpc>
              <a:spcPct val="90000"/>
            </a:lnSpc>
            <a:spcBef>
              <a:spcPct val="0"/>
            </a:spcBef>
            <a:spcAft>
              <a:spcPct val="35000"/>
            </a:spcAft>
            <a:buNone/>
          </a:pPr>
          <a:r>
            <a:rPr lang="en-US" sz="2700" b="1" kern="1200" dirty="0"/>
            <a:t>Telemedicine and Virtual Care</a:t>
          </a:r>
        </a:p>
      </dsp:txBody>
      <dsp:txXfrm>
        <a:off x="480976" y="57331"/>
        <a:ext cx="6111143" cy="719224"/>
      </dsp:txXfrm>
    </dsp:sp>
    <dsp:sp modelId="{AA111DBC-F94D-4818-80C2-43070D4AAFDC}">
      <dsp:nvSpPr>
        <dsp:cNvPr id="0" name=""/>
        <dsp:cNvSpPr/>
      </dsp:nvSpPr>
      <dsp:spPr>
        <a:xfrm>
          <a:off x="0" y="2874888"/>
          <a:ext cx="8841370" cy="2296350"/>
        </a:xfrm>
        <a:prstGeom prst="rect">
          <a:avLst/>
        </a:prstGeom>
        <a:noFill/>
        <a:ln w="12700" cap="flat" cmpd="sng" algn="ctr">
          <a:solidFill>
            <a:srgbClr val="D0009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189" tIns="562356" rIns="686189" bIns="192024" numCol="1" spcCol="1270" anchor="t" anchorCtr="0">
          <a:noAutofit/>
        </a:bodyPr>
        <a:lstStyle/>
        <a:p>
          <a:pPr marL="228600" lvl="1" indent="-228600" algn="just" defTabSz="1200150">
            <a:lnSpc>
              <a:spcPct val="90000"/>
            </a:lnSpc>
            <a:spcBef>
              <a:spcPct val="0"/>
            </a:spcBef>
            <a:spcAft>
              <a:spcPct val="15000"/>
            </a:spcAft>
            <a:buChar char="•"/>
          </a:pPr>
          <a:r>
            <a:rPr lang="en-US" sz="2700" kern="1200" dirty="0"/>
            <a:t>IoT sensors monitor environmental conditions, energy usage, and patient flow in hospitals, </a:t>
          </a:r>
          <a:r>
            <a:rPr lang="en-US" sz="2700" kern="1200" dirty="0" err="1"/>
            <a:t>optimising</a:t>
          </a:r>
          <a:r>
            <a:rPr lang="en-US" sz="2700" kern="1200" dirty="0"/>
            <a:t> facility operations, and improving patient experiences.</a:t>
          </a:r>
        </a:p>
      </dsp:txBody>
      <dsp:txXfrm>
        <a:off x="0" y="2874888"/>
        <a:ext cx="8841370" cy="2296350"/>
      </dsp:txXfrm>
    </dsp:sp>
    <dsp:sp modelId="{105FCD6D-16FF-4E11-9570-C37A50A65711}">
      <dsp:nvSpPr>
        <dsp:cNvPr id="0" name=""/>
        <dsp:cNvSpPr/>
      </dsp:nvSpPr>
      <dsp:spPr>
        <a:xfrm>
          <a:off x="484175" y="2493512"/>
          <a:ext cx="6188959" cy="79704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28" tIns="0" rIns="233928" bIns="0" numCol="1" spcCol="1270" anchor="ctr" anchorCtr="0">
          <a:noAutofit/>
        </a:bodyPr>
        <a:lstStyle/>
        <a:p>
          <a:pPr marL="0" lvl="0" indent="0" algn="l" defTabSz="1200150">
            <a:lnSpc>
              <a:spcPct val="90000"/>
            </a:lnSpc>
            <a:spcBef>
              <a:spcPct val="0"/>
            </a:spcBef>
            <a:spcAft>
              <a:spcPct val="35000"/>
            </a:spcAft>
            <a:buNone/>
          </a:pPr>
          <a:r>
            <a:rPr lang="en-US" sz="2700" b="1" kern="1200" dirty="0"/>
            <a:t>Smart Hospitals and Infrastructure</a:t>
          </a:r>
        </a:p>
      </dsp:txBody>
      <dsp:txXfrm>
        <a:off x="523083" y="2532420"/>
        <a:ext cx="6111143" cy="719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24614"/>
          <a:ext cx="10164261" cy="47970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Enhanced Patient Monitoring</a:t>
          </a:r>
        </a:p>
      </dsp:txBody>
      <dsp:txXfrm>
        <a:off x="23417" y="48031"/>
        <a:ext cx="10117427" cy="432866"/>
      </dsp:txXfrm>
    </dsp:sp>
    <dsp:sp modelId="{505E8EB2-7FB4-4BA9-84E6-DEEED66CEC51}">
      <dsp:nvSpPr>
        <dsp:cNvPr id="0" name=""/>
        <dsp:cNvSpPr/>
      </dsp:nvSpPr>
      <dsp:spPr>
        <a:xfrm>
          <a:off x="0" y="504314"/>
          <a:ext cx="10164261"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5" tIns="25400" rIns="142240" bIns="2540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 devices enable continuous monitoring of vital signs and health parameters, facilitating early detection of health issues and timely interventions.</a:t>
          </a:r>
        </a:p>
      </dsp:txBody>
      <dsp:txXfrm>
        <a:off x="0" y="504314"/>
        <a:ext cx="10164261" cy="507150"/>
      </dsp:txXfrm>
    </dsp:sp>
    <dsp:sp modelId="{510C3DCC-396D-4FDF-AB77-CDF592E23393}">
      <dsp:nvSpPr>
        <dsp:cNvPr id="0" name=""/>
        <dsp:cNvSpPr/>
      </dsp:nvSpPr>
      <dsp:spPr>
        <a:xfrm>
          <a:off x="0" y="1011464"/>
          <a:ext cx="10164261" cy="47970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Remote Patient Care</a:t>
          </a:r>
        </a:p>
      </dsp:txBody>
      <dsp:txXfrm>
        <a:off x="23417" y="1034881"/>
        <a:ext cx="10117427" cy="432866"/>
      </dsp:txXfrm>
    </dsp:sp>
    <dsp:sp modelId="{22125DD9-0BA8-493A-9B98-54416029028F}">
      <dsp:nvSpPr>
        <dsp:cNvPr id="0" name=""/>
        <dsp:cNvSpPr/>
      </dsp:nvSpPr>
      <dsp:spPr>
        <a:xfrm>
          <a:off x="0" y="1491165"/>
          <a:ext cx="10164261"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5" tIns="25400" rIns="142240" bIns="2540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IoT-enabled remote monitoring systems allow healthcare providers to monitor patients' health status remotely, reducing the need for frequent hospital visits and improving patient outcomes.</a:t>
          </a:r>
        </a:p>
      </dsp:txBody>
      <dsp:txXfrm>
        <a:off x="0" y="1491165"/>
        <a:ext cx="10164261" cy="507150"/>
      </dsp:txXfrm>
    </dsp:sp>
    <dsp:sp modelId="{8F65AB59-BF93-4783-81F7-E872A66D55E9}">
      <dsp:nvSpPr>
        <dsp:cNvPr id="0" name=""/>
        <dsp:cNvSpPr/>
      </dsp:nvSpPr>
      <dsp:spPr>
        <a:xfrm>
          <a:off x="0" y="1998315"/>
          <a:ext cx="10164261" cy="479700"/>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Efficient Resource Management</a:t>
          </a:r>
        </a:p>
      </dsp:txBody>
      <dsp:txXfrm>
        <a:off x="23417" y="2021732"/>
        <a:ext cx="10117427" cy="432866"/>
      </dsp:txXfrm>
    </dsp:sp>
    <dsp:sp modelId="{B42FA074-F784-4D41-BE2F-5620E0FB4C95}">
      <dsp:nvSpPr>
        <dsp:cNvPr id="0" name=""/>
        <dsp:cNvSpPr/>
      </dsp:nvSpPr>
      <dsp:spPr>
        <a:xfrm>
          <a:off x="0" y="2478015"/>
          <a:ext cx="10164261"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5" tIns="25400" rIns="142240" bIns="2540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 solutions </a:t>
          </a:r>
          <a:r>
            <a:rPr lang="en-US" sz="1600" kern="1200" dirty="0" err="1"/>
            <a:t>optimise</a:t>
          </a:r>
          <a:r>
            <a:rPr lang="en-US" sz="1600" kern="1200" dirty="0"/>
            <a:t> resource </a:t>
          </a:r>
          <a:r>
            <a:rPr lang="en-US" sz="1600" kern="1200" dirty="0" err="1"/>
            <a:t>utilisation</a:t>
          </a:r>
          <a:r>
            <a:rPr lang="en-US" sz="1600" kern="1200" dirty="0"/>
            <a:t> in healthcare facilities by tracking inventory, equipment usage, and patient flow, leading to cost savings and improved operational efficiency.</a:t>
          </a:r>
        </a:p>
      </dsp:txBody>
      <dsp:txXfrm>
        <a:off x="0" y="2478015"/>
        <a:ext cx="10164261" cy="507150"/>
      </dsp:txXfrm>
    </dsp:sp>
    <dsp:sp modelId="{69043EFA-E0EB-4326-81DC-158718DE4BD9}">
      <dsp:nvSpPr>
        <dsp:cNvPr id="0" name=""/>
        <dsp:cNvSpPr/>
      </dsp:nvSpPr>
      <dsp:spPr>
        <a:xfrm>
          <a:off x="0" y="2985165"/>
          <a:ext cx="10164261" cy="479700"/>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Personalized Medicine</a:t>
          </a:r>
        </a:p>
      </dsp:txBody>
      <dsp:txXfrm>
        <a:off x="23417" y="3008582"/>
        <a:ext cx="10117427" cy="432866"/>
      </dsp:txXfrm>
    </dsp:sp>
    <dsp:sp modelId="{767074E9-6AA6-45BB-9307-E3B34521388C}">
      <dsp:nvSpPr>
        <dsp:cNvPr id="0" name=""/>
        <dsp:cNvSpPr/>
      </dsp:nvSpPr>
      <dsp:spPr>
        <a:xfrm>
          <a:off x="0" y="3464865"/>
          <a:ext cx="10164261"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5" tIns="25400" rIns="142240" bIns="2540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 data analytics enable </a:t>
          </a:r>
          <a:r>
            <a:rPr lang="en-US" sz="1600" kern="1200" dirty="0" err="1"/>
            <a:t>personalised</a:t>
          </a:r>
          <a:r>
            <a:rPr lang="en-US" sz="1600" kern="1200" dirty="0"/>
            <a:t> treatment plans based on individual patient data, preferences, and </a:t>
          </a:r>
          <a:r>
            <a:rPr lang="en-US" sz="1600" kern="1200" dirty="0" err="1"/>
            <a:t>behaviour</a:t>
          </a:r>
          <a:r>
            <a:rPr lang="en-US" sz="1600" kern="1200" dirty="0"/>
            <a:t>, leading to better healthcare outcomes.</a:t>
          </a:r>
        </a:p>
      </dsp:txBody>
      <dsp:txXfrm>
        <a:off x="0" y="3464865"/>
        <a:ext cx="10164261" cy="507150"/>
      </dsp:txXfrm>
    </dsp:sp>
    <dsp:sp modelId="{164B2F7D-83C5-46E7-B859-55CFE17C19D8}">
      <dsp:nvSpPr>
        <dsp:cNvPr id="0" name=""/>
        <dsp:cNvSpPr/>
      </dsp:nvSpPr>
      <dsp:spPr>
        <a:xfrm>
          <a:off x="0" y="3972015"/>
          <a:ext cx="10164261" cy="479700"/>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Improved Patient Experience</a:t>
          </a:r>
        </a:p>
      </dsp:txBody>
      <dsp:txXfrm>
        <a:off x="23417" y="3995432"/>
        <a:ext cx="10117427" cy="432866"/>
      </dsp:txXfrm>
    </dsp:sp>
    <dsp:sp modelId="{7FF3F689-8235-4D7F-B12E-8BCEFCC64EFE}">
      <dsp:nvSpPr>
        <dsp:cNvPr id="0" name=""/>
        <dsp:cNvSpPr/>
      </dsp:nvSpPr>
      <dsp:spPr>
        <a:xfrm>
          <a:off x="0" y="4451715"/>
          <a:ext cx="10164261"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15" tIns="25400" rIns="142240" bIns="2540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 technologies enhance patient engagement and satisfaction by providing convenient access to healthcare services, </a:t>
          </a:r>
          <a:r>
            <a:rPr lang="en-US" sz="1600" kern="1200" dirty="0" err="1"/>
            <a:t>personalised</a:t>
          </a:r>
          <a:r>
            <a:rPr lang="en-US" sz="1600" kern="1200" dirty="0"/>
            <a:t> health information, and interactive communication channels.</a:t>
          </a:r>
        </a:p>
      </dsp:txBody>
      <dsp:txXfrm>
        <a:off x="0" y="4451715"/>
        <a:ext cx="10164261" cy="507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FB399-1D24-4AAE-975A-B4D1ED07096E}">
      <dsp:nvSpPr>
        <dsp:cNvPr id="0" name=""/>
        <dsp:cNvSpPr/>
      </dsp:nvSpPr>
      <dsp:spPr>
        <a:xfrm>
          <a:off x="0" y="127593"/>
          <a:ext cx="9682705" cy="503685"/>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Security and Privacy Concerns</a:t>
          </a:r>
        </a:p>
      </dsp:txBody>
      <dsp:txXfrm>
        <a:off x="24588" y="152181"/>
        <a:ext cx="9633529" cy="454509"/>
      </dsp:txXfrm>
    </dsp:sp>
    <dsp:sp modelId="{505E8EB2-7FB4-4BA9-84E6-DEEED66CEC51}">
      <dsp:nvSpPr>
        <dsp:cNvPr id="0" name=""/>
        <dsp:cNvSpPr/>
      </dsp:nvSpPr>
      <dsp:spPr>
        <a:xfrm>
          <a:off x="0" y="631278"/>
          <a:ext cx="968270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426"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IoT devices are vulnerable to cybersecurity threats, including data breaches, malware attacks, and </a:t>
          </a:r>
          <a:r>
            <a:rPr lang="en-US" sz="1600" kern="1200" dirty="0" err="1"/>
            <a:t>unauthorised</a:t>
          </a:r>
          <a:r>
            <a:rPr lang="en-US" sz="1600" kern="1200" dirty="0"/>
            <a:t> access, posing risks to patient privacy and confidentiality.</a:t>
          </a:r>
        </a:p>
      </dsp:txBody>
      <dsp:txXfrm>
        <a:off x="0" y="631278"/>
        <a:ext cx="9682705" cy="499904"/>
      </dsp:txXfrm>
    </dsp:sp>
    <dsp:sp modelId="{510C3DCC-396D-4FDF-AB77-CDF592E23393}">
      <dsp:nvSpPr>
        <dsp:cNvPr id="0" name=""/>
        <dsp:cNvSpPr/>
      </dsp:nvSpPr>
      <dsp:spPr>
        <a:xfrm>
          <a:off x="0" y="1131183"/>
          <a:ext cx="9682705" cy="503685"/>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Interoperability Issues</a:t>
          </a:r>
        </a:p>
      </dsp:txBody>
      <dsp:txXfrm>
        <a:off x="24588" y="1155771"/>
        <a:ext cx="9633529" cy="454509"/>
      </dsp:txXfrm>
    </dsp:sp>
    <dsp:sp modelId="{22125DD9-0BA8-493A-9B98-54416029028F}">
      <dsp:nvSpPr>
        <dsp:cNvPr id="0" name=""/>
        <dsp:cNvSpPr/>
      </dsp:nvSpPr>
      <dsp:spPr>
        <a:xfrm>
          <a:off x="0" y="1634868"/>
          <a:ext cx="968270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426"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Lack of interoperability standards among IoT devices and healthcare systems hinders seamless data exchange and integration, leading to fragmented healthcare delivery and suboptimal outcomes.</a:t>
          </a:r>
        </a:p>
      </dsp:txBody>
      <dsp:txXfrm>
        <a:off x="0" y="1634868"/>
        <a:ext cx="9682705" cy="499904"/>
      </dsp:txXfrm>
    </dsp:sp>
    <dsp:sp modelId="{8F65AB59-BF93-4783-81F7-E872A66D55E9}">
      <dsp:nvSpPr>
        <dsp:cNvPr id="0" name=""/>
        <dsp:cNvSpPr/>
      </dsp:nvSpPr>
      <dsp:spPr>
        <a:xfrm>
          <a:off x="0" y="2095940"/>
          <a:ext cx="9682705" cy="503685"/>
        </a:xfrm>
        <a:prstGeom prst="roundRect">
          <a:avLst/>
        </a:prstGeom>
        <a:solidFill>
          <a:srgbClr val="0CEB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Data Accuracy &amp; Reliability</a:t>
          </a:r>
        </a:p>
      </dsp:txBody>
      <dsp:txXfrm>
        <a:off x="24588" y="2120528"/>
        <a:ext cx="9633529" cy="454509"/>
      </dsp:txXfrm>
    </dsp:sp>
    <dsp:sp modelId="{B42FA074-F784-4D41-BE2F-5620E0FB4C95}">
      <dsp:nvSpPr>
        <dsp:cNvPr id="0" name=""/>
        <dsp:cNvSpPr/>
      </dsp:nvSpPr>
      <dsp:spPr>
        <a:xfrm>
          <a:off x="0" y="2638457"/>
          <a:ext cx="968270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426"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Ensuring the accuracy, reliability, and integrity of IoT-generated health data is critical for making informed clinical decisions and preventing medical errors.</a:t>
          </a:r>
        </a:p>
      </dsp:txBody>
      <dsp:txXfrm>
        <a:off x="0" y="2638457"/>
        <a:ext cx="9682705" cy="499904"/>
      </dsp:txXfrm>
    </dsp:sp>
    <dsp:sp modelId="{69043EFA-E0EB-4326-81DC-158718DE4BD9}">
      <dsp:nvSpPr>
        <dsp:cNvPr id="0" name=""/>
        <dsp:cNvSpPr/>
      </dsp:nvSpPr>
      <dsp:spPr>
        <a:xfrm>
          <a:off x="0" y="3138363"/>
          <a:ext cx="9682705" cy="503685"/>
        </a:xfrm>
        <a:prstGeom prst="roundRect">
          <a:avLst/>
        </a:prstGeom>
        <a:solidFill>
          <a:srgbClr val="02FF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Regulatory Compliance</a:t>
          </a:r>
        </a:p>
      </dsp:txBody>
      <dsp:txXfrm>
        <a:off x="24588" y="3162951"/>
        <a:ext cx="9633529" cy="454509"/>
      </dsp:txXfrm>
    </dsp:sp>
    <dsp:sp modelId="{767074E9-6AA6-45BB-9307-E3B34521388C}">
      <dsp:nvSpPr>
        <dsp:cNvPr id="0" name=""/>
        <dsp:cNvSpPr/>
      </dsp:nvSpPr>
      <dsp:spPr>
        <a:xfrm>
          <a:off x="0" y="3642048"/>
          <a:ext cx="968270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426"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Compliance with healthcare regulations, such as HIPAA, GDPR, and FDA guidelines, presents challenges in the development, deployment, and use of IoT solutions in healthcare.</a:t>
          </a:r>
        </a:p>
      </dsp:txBody>
      <dsp:txXfrm>
        <a:off x="0" y="3642048"/>
        <a:ext cx="9682705" cy="499904"/>
      </dsp:txXfrm>
    </dsp:sp>
    <dsp:sp modelId="{164B2F7D-83C5-46E7-B859-55CFE17C19D8}">
      <dsp:nvSpPr>
        <dsp:cNvPr id="0" name=""/>
        <dsp:cNvSpPr/>
      </dsp:nvSpPr>
      <dsp:spPr>
        <a:xfrm>
          <a:off x="0" y="4141953"/>
          <a:ext cx="9682705" cy="503685"/>
        </a:xfrm>
        <a:prstGeom prst="roundRect">
          <a:avLst/>
        </a:prstGeom>
        <a:solidFill>
          <a:srgbClr val="D0009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Ethical Considerations</a:t>
          </a:r>
        </a:p>
      </dsp:txBody>
      <dsp:txXfrm>
        <a:off x="24588" y="4166541"/>
        <a:ext cx="9633529" cy="454509"/>
      </dsp:txXfrm>
    </dsp:sp>
    <dsp:sp modelId="{7FF3F689-8235-4D7F-B12E-8BCEFCC64EFE}">
      <dsp:nvSpPr>
        <dsp:cNvPr id="0" name=""/>
        <dsp:cNvSpPr/>
      </dsp:nvSpPr>
      <dsp:spPr>
        <a:xfrm>
          <a:off x="0" y="4645638"/>
          <a:ext cx="968270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426"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dirty="0"/>
            <a:t>Ethical dilemmas related to patient consent, data ownership, and the responsible use of IoT-generated health data require careful consideration to uphold patient rights and autonomy.</a:t>
          </a:r>
        </a:p>
      </dsp:txBody>
      <dsp:txXfrm>
        <a:off x="0" y="4645638"/>
        <a:ext cx="9682705" cy="4999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42EDE-7707-4C93-9FCD-C8288FA9C2F5}" type="datetimeFigureOut">
              <a:rPr lang="en-GB" smtClean="0"/>
              <a:t>17/12/2024</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07EAF-6A43-4BB0-A89E-7820AFF29F03}" type="slidenum">
              <a:rPr lang="en-GB" smtClean="0"/>
              <a:t>‹#›</a:t>
            </a:fld>
            <a:endParaRPr lang="en-GB"/>
          </a:p>
        </p:txBody>
      </p:sp>
    </p:spTree>
    <p:extLst>
      <p:ext uri="{BB962C8B-B14F-4D97-AF65-F5344CB8AC3E}">
        <p14:creationId xmlns:p14="http://schemas.microsoft.com/office/powerpoint/2010/main" val="22194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8FF87-38FD-5645-98EB-003EE1C7EEE8}" type="datetimeFigureOut">
              <a:rPr lang="it-IT" smtClean="0"/>
              <a:t>17/12/2024</a:t>
            </a:fld>
            <a:endParaRPr lang="it-IT"/>
          </a:p>
        </p:txBody>
      </p:sp>
      <p:sp>
        <p:nvSpPr>
          <p:cNvPr id="4" name="Segnaposto immagine diapositiva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9807-1C24-8F4A-B3C7-A6E31FA5BB7A}" type="slidenum">
              <a:rPr lang="it-IT" smtClean="0"/>
              <a:t>‹#›</a:t>
            </a:fld>
            <a:endParaRPr lang="it-IT"/>
          </a:p>
        </p:txBody>
      </p:sp>
    </p:spTree>
    <p:extLst>
      <p:ext uri="{BB962C8B-B14F-4D97-AF65-F5344CB8AC3E}">
        <p14:creationId xmlns:p14="http://schemas.microsoft.com/office/powerpoint/2010/main" val="13606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1</a:t>
            </a:fld>
            <a:endParaRPr lang="it-IT"/>
          </a:p>
        </p:txBody>
      </p:sp>
    </p:spTree>
    <p:extLst>
      <p:ext uri="{BB962C8B-B14F-4D97-AF65-F5344CB8AC3E}">
        <p14:creationId xmlns:p14="http://schemas.microsoft.com/office/powerpoint/2010/main" val="2123614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28</a:t>
            </a:fld>
            <a:endParaRPr lang="it-IT"/>
          </a:p>
        </p:txBody>
      </p:sp>
    </p:spTree>
    <p:extLst>
      <p:ext uri="{BB962C8B-B14F-4D97-AF65-F5344CB8AC3E}">
        <p14:creationId xmlns:p14="http://schemas.microsoft.com/office/powerpoint/2010/main" val="167313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30</a:t>
            </a:fld>
            <a:endParaRPr lang="it-IT"/>
          </a:p>
        </p:txBody>
      </p:sp>
    </p:spTree>
    <p:extLst>
      <p:ext uri="{BB962C8B-B14F-4D97-AF65-F5344CB8AC3E}">
        <p14:creationId xmlns:p14="http://schemas.microsoft.com/office/powerpoint/2010/main" val="394471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31</a:t>
            </a:fld>
            <a:endParaRPr lang="it-IT"/>
          </a:p>
        </p:txBody>
      </p:sp>
    </p:spTree>
    <p:extLst>
      <p:ext uri="{BB962C8B-B14F-4D97-AF65-F5344CB8AC3E}">
        <p14:creationId xmlns:p14="http://schemas.microsoft.com/office/powerpoint/2010/main" val="351446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33</a:t>
            </a:fld>
            <a:endParaRPr lang="it-IT"/>
          </a:p>
        </p:txBody>
      </p:sp>
    </p:spTree>
    <p:extLst>
      <p:ext uri="{BB962C8B-B14F-4D97-AF65-F5344CB8AC3E}">
        <p14:creationId xmlns:p14="http://schemas.microsoft.com/office/powerpoint/2010/main" val="2359964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34</a:t>
            </a:fld>
            <a:endParaRPr lang="it-IT"/>
          </a:p>
        </p:txBody>
      </p:sp>
    </p:spTree>
    <p:extLst>
      <p:ext uri="{BB962C8B-B14F-4D97-AF65-F5344CB8AC3E}">
        <p14:creationId xmlns:p14="http://schemas.microsoft.com/office/powerpoint/2010/main" val="231453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Orsi</a:t>
            </a:r>
            <a:endParaRPr lang="en-GB" dirty="0"/>
          </a:p>
        </p:txBody>
      </p:sp>
      <p:sp>
        <p:nvSpPr>
          <p:cNvPr id="4" name="Dia számának helye 3"/>
          <p:cNvSpPr>
            <a:spLocks noGrp="1"/>
          </p:cNvSpPr>
          <p:nvPr>
            <p:ph type="sldNum" sz="quarter" idx="10"/>
          </p:nvPr>
        </p:nvSpPr>
        <p:spPr/>
        <p:txBody>
          <a:bodyPr/>
          <a:lstStyle/>
          <a:p>
            <a:fld id="{5E4A9807-1C24-8F4A-B3C7-A6E31FA5BB7A}" type="slidenum">
              <a:rPr lang="it-IT" smtClean="0"/>
              <a:t>3</a:t>
            </a:fld>
            <a:endParaRPr lang="it-IT"/>
          </a:p>
        </p:txBody>
      </p:sp>
    </p:spTree>
    <p:extLst>
      <p:ext uri="{BB962C8B-B14F-4D97-AF65-F5344CB8AC3E}">
        <p14:creationId xmlns:p14="http://schemas.microsoft.com/office/powerpoint/2010/main" val="293860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11</a:t>
            </a:fld>
            <a:endParaRPr lang="it-IT"/>
          </a:p>
        </p:txBody>
      </p:sp>
    </p:spTree>
    <p:extLst>
      <p:ext uri="{BB962C8B-B14F-4D97-AF65-F5344CB8AC3E}">
        <p14:creationId xmlns:p14="http://schemas.microsoft.com/office/powerpoint/2010/main" val="42604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16</a:t>
            </a:fld>
            <a:endParaRPr lang="it-IT"/>
          </a:p>
        </p:txBody>
      </p:sp>
    </p:spTree>
    <p:extLst>
      <p:ext uri="{BB962C8B-B14F-4D97-AF65-F5344CB8AC3E}">
        <p14:creationId xmlns:p14="http://schemas.microsoft.com/office/powerpoint/2010/main" val="362585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17</a:t>
            </a:fld>
            <a:endParaRPr lang="it-IT"/>
          </a:p>
        </p:txBody>
      </p:sp>
    </p:spTree>
    <p:extLst>
      <p:ext uri="{BB962C8B-B14F-4D97-AF65-F5344CB8AC3E}">
        <p14:creationId xmlns:p14="http://schemas.microsoft.com/office/powerpoint/2010/main" val="1714139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20</a:t>
            </a:fld>
            <a:endParaRPr lang="it-IT"/>
          </a:p>
        </p:txBody>
      </p:sp>
    </p:spTree>
    <p:extLst>
      <p:ext uri="{BB962C8B-B14F-4D97-AF65-F5344CB8AC3E}">
        <p14:creationId xmlns:p14="http://schemas.microsoft.com/office/powerpoint/2010/main" val="3407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22</a:t>
            </a:fld>
            <a:endParaRPr lang="it-IT"/>
          </a:p>
        </p:txBody>
      </p:sp>
    </p:spTree>
    <p:extLst>
      <p:ext uri="{BB962C8B-B14F-4D97-AF65-F5344CB8AC3E}">
        <p14:creationId xmlns:p14="http://schemas.microsoft.com/office/powerpoint/2010/main" val="245646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25</a:t>
            </a:fld>
            <a:endParaRPr lang="it-IT"/>
          </a:p>
        </p:txBody>
      </p:sp>
    </p:spTree>
    <p:extLst>
      <p:ext uri="{BB962C8B-B14F-4D97-AF65-F5344CB8AC3E}">
        <p14:creationId xmlns:p14="http://schemas.microsoft.com/office/powerpoint/2010/main" val="194962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A9807-1C24-8F4A-B3C7-A6E31FA5BB7A}" type="slidenum">
              <a:rPr lang="it-IT" smtClean="0"/>
              <a:t>27</a:t>
            </a:fld>
            <a:endParaRPr lang="it-IT"/>
          </a:p>
        </p:txBody>
      </p:sp>
    </p:spTree>
    <p:extLst>
      <p:ext uri="{BB962C8B-B14F-4D97-AF65-F5344CB8AC3E}">
        <p14:creationId xmlns:p14="http://schemas.microsoft.com/office/powerpoint/2010/main" val="2540041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0" y="3397074"/>
            <a:ext cx="10799763" cy="1392237"/>
          </a:xfrm>
          <a:prstGeom prst="rect">
            <a:avLst/>
          </a:prstGeom>
        </p:spPr>
        <p:txBody>
          <a:bodyPr/>
          <a:lstStyle>
            <a:lvl1pPr algn="ctr">
              <a:defRPr sz="5000" b="1">
                <a:solidFill>
                  <a:schemeClr val="bg1"/>
                </a:solidFill>
              </a:defRPr>
            </a:lvl1pPr>
          </a:lstStyle>
          <a:p>
            <a:r>
              <a:rPr lang="hu-HU" dirty="0" err="1"/>
              <a:t>Title</a:t>
            </a:r>
            <a:r>
              <a:rPr lang="hu-HU" dirty="0"/>
              <a:t> of </a:t>
            </a:r>
            <a:r>
              <a:rPr lang="hu-HU" dirty="0" err="1"/>
              <a:t>your</a:t>
            </a:r>
            <a:r>
              <a:rPr lang="hu-HU" dirty="0"/>
              <a:t> </a:t>
            </a:r>
            <a:r>
              <a:rPr lang="hu-HU" dirty="0" err="1"/>
              <a:t>presentation</a:t>
            </a:r>
            <a:endParaRPr lang="en-US" dirty="0"/>
          </a:p>
        </p:txBody>
      </p:sp>
      <p:sp>
        <p:nvSpPr>
          <p:cNvPr id="16" name="Date Placeholder 3"/>
          <p:cNvSpPr>
            <a:spLocks noGrp="1"/>
          </p:cNvSpPr>
          <p:nvPr>
            <p:ph type="dt" sz="half" idx="10"/>
          </p:nvPr>
        </p:nvSpPr>
        <p:spPr>
          <a:xfrm>
            <a:off x="742484" y="6672698"/>
            <a:ext cx="2429947" cy="383297"/>
          </a:xfrm>
          <a:prstGeom prst="rect">
            <a:avLst/>
          </a:prstGeom>
        </p:spPr>
        <p:txBody>
          <a:bodyPr/>
          <a:lstStyle/>
          <a:p>
            <a:fld id="{321F8011-7028-7A42-A01D-865E8B21EEF0}" type="datetimeFigureOut">
              <a:rPr lang="it-IT" smtClean="0"/>
              <a:t>17/12/2024</a:t>
            </a:fld>
            <a:endParaRPr lang="it-IT" dirty="0"/>
          </a:p>
        </p:txBody>
      </p:sp>
      <p:sp>
        <p:nvSpPr>
          <p:cNvPr id="17" name="Slide Number Placeholder 5"/>
          <p:cNvSpPr>
            <a:spLocks noGrp="1"/>
          </p:cNvSpPr>
          <p:nvPr>
            <p:ph type="sldNum" sz="quarter" idx="12"/>
          </p:nvPr>
        </p:nvSpPr>
        <p:spPr>
          <a:xfrm>
            <a:off x="8039709" y="6672697"/>
            <a:ext cx="2429947" cy="383297"/>
          </a:xfrm>
          <a:prstGeom prst="rect">
            <a:avLst/>
          </a:prstGeom>
        </p:spPr>
        <p:txBody>
          <a:bodyPr/>
          <a:lstStyle/>
          <a:p>
            <a:fld id="{7FB98861-F3B3-1B4A-9BF3-1E11DBCCE554}" type="slidenum">
              <a:rPr lang="it-IT" smtClean="0"/>
              <a:t>‹#›</a:t>
            </a:fld>
            <a:endParaRPr lang="it-IT"/>
          </a:p>
        </p:txBody>
      </p:sp>
      <p:pic>
        <p:nvPicPr>
          <p:cNvPr id="2" name="Kép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9429" y="0"/>
            <a:ext cx="1438485" cy="1513689"/>
          </a:xfrm>
          <a:prstGeom prst="rect">
            <a:avLst/>
          </a:prstGeom>
        </p:spPr>
      </p:pic>
    </p:spTree>
    <p:extLst>
      <p:ext uri="{BB962C8B-B14F-4D97-AF65-F5344CB8AC3E}">
        <p14:creationId xmlns:p14="http://schemas.microsoft.com/office/powerpoint/2010/main" val="1587065112"/>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1" name="Immagine 15">
            <a:extLst>
              <a:ext uri="{FF2B5EF4-FFF2-40B4-BE49-F238E27FC236}">
                <a16:creationId xmlns:a16="http://schemas.microsoft.com/office/drawing/2014/main" id="{D43F2D1C-D5F5-4563-D89B-E5B632B6898C}"/>
              </a:ext>
            </a:extLst>
          </p:cNvPr>
          <p:cNvPicPr>
            <a:picLocks noChangeAspect="1"/>
          </p:cNvPicPr>
          <p:nvPr userDrawn="1"/>
        </p:nvPicPr>
        <p:blipFill>
          <a:blip r:embed="rId2">
            <a:alphaModFix amt="6000"/>
            <a:extLst>
              <a:ext uri="{BEBA8EAE-BF5A-486C-A8C5-ECC9F3942E4B}">
                <a14:imgProps xmlns:a14="http://schemas.microsoft.com/office/drawing/2010/main">
                  <a14:imgLayer r:embed="rId3">
                    <a14:imgEffect>
                      <a14:brightnessContrast bright="-1000"/>
                    </a14:imgEffect>
                  </a14:imgLayer>
                </a14:imgProps>
              </a:ext>
            </a:extLst>
          </a:blip>
          <a:stretch>
            <a:fillRect/>
          </a:stretch>
        </p:blipFill>
        <p:spPr>
          <a:xfrm>
            <a:off x="90030" y="0"/>
            <a:ext cx="10709733" cy="7199697"/>
          </a:xfrm>
          <a:prstGeom prst="rect">
            <a:avLst/>
          </a:prstGeom>
        </p:spPr>
      </p:pic>
      <p:pic>
        <p:nvPicPr>
          <p:cNvPr id="23" name="Immagine 6">
            <a:extLst>
              <a:ext uri="{FF2B5EF4-FFF2-40B4-BE49-F238E27FC236}">
                <a16:creationId xmlns:a16="http://schemas.microsoft.com/office/drawing/2014/main" id="{73AE2C03-F675-1446-E447-885F8A23E206}"/>
              </a:ext>
            </a:extLst>
          </p:cNvPr>
          <p:cNvPicPr>
            <a:picLocks noChangeAspect="1"/>
          </p:cNvPicPr>
          <p:nvPr userDrawn="1"/>
        </p:nvPicPr>
        <p:blipFill rotWithShape="1">
          <a:blip r:embed="rId4"/>
          <a:srcRect l="16494" b="1059"/>
          <a:stretch/>
        </p:blipFill>
        <p:spPr>
          <a:xfrm>
            <a:off x="0" y="0"/>
            <a:ext cx="3986422" cy="7199697"/>
          </a:xfrm>
          <a:prstGeom prst="rect">
            <a:avLst/>
          </a:prstGeom>
        </p:spPr>
      </p:pic>
      <p:pic>
        <p:nvPicPr>
          <p:cNvPr id="16"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5"/>
          <a:srcRect/>
          <a:stretch/>
        </p:blipFill>
        <p:spPr>
          <a:xfrm>
            <a:off x="7320764" y="662380"/>
            <a:ext cx="2980626" cy="846350"/>
          </a:xfrm>
          <a:prstGeom prst="rect">
            <a:avLst/>
          </a:prstGeom>
        </p:spPr>
      </p:pic>
      <p:pic>
        <p:nvPicPr>
          <p:cNvPr id="18" name="Kép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5919979"/>
            <a:ext cx="1197995" cy="1260626"/>
          </a:xfrm>
          <a:prstGeom prst="rect">
            <a:avLst/>
          </a:prstGeom>
        </p:spPr>
      </p:pic>
      <p:sp>
        <p:nvSpPr>
          <p:cNvPr id="19" name="Title 14">
            <a:extLst>
              <a:ext uri="{FF2B5EF4-FFF2-40B4-BE49-F238E27FC236}">
                <a16:creationId xmlns:a16="http://schemas.microsoft.com/office/drawing/2014/main" id="{CF77DD7C-6FE6-7E47-7DC7-014F2AF82A78}"/>
              </a:ext>
            </a:extLst>
          </p:cNvPr>
          <p:cNvSpPr>
            <a:spLocks noGrp="1"/>
          </p:cNvSpPr>
          <p:nvPr>
            <p:ph type="title" hasCustomPrompt="1"/>
          </p:nvPr>
        </p:nvSpPr>
        <p:spPr>
          <a:xfrm>
            <a:off x="1090338" y="2722487"/>
            <a:ext cx="9313863" cy="1392237"/>
          </a:xfrm>
          <a:prstGeom prst="rect">
            <a:avLst/>
          </a:prstGeom>
        </p:spPr>
        <p:txBody>
          <a:bodyPr/>
          <a:lstStyle>
            <a:lvl1pPr algn="r">
              <a:defRPr sz="4000" b="0">
                <a:latin typeface="+mn-lt"/>
              </a:defRPr>
            </a:lvl1pPr>
          </a:lstStyle>
          <a:p>
            <a:r>
              <a:rPr lang="hu-HU" dirty="0"/>
              <a:t>TITLE OF YOUR PRESENTATION</a:t>
            </a:r>
            <a:endParaRPr lang="en-US" dirty="0"/>
          </a:p>
        </p:txBody>
      </p:sp>
      <p:pic>
        <p:nvPicPr>
          <p:cNvPr id="25" name="Immagine 7">
            <a:extLst>
              <a:ext uri="{FF2B5EF4-FFF2-40B4-BE49-F238E27FC236}">
                <a16:creationId xmlns:a16="http://schemas.microsoft.com/office/drawing/2014/main" id="{ACFE5D79-1747-85F9-2775-676B3BD34FFD}"/>
              </a:ext>
            </a:extLst>
          </p:cNvPr>
          <p:cNvPicPr>
            <a:picLocks noChangeAspect="1"/>
          </p:cNvPicPr>
          <p:nvPr userDrawn="1"/>
        </p:nvPicPr>
        <p:blipFill rotWithShape="1">
          <a:blip r:embed="rId7"/>
          <a:srcRect l="35166"/>
          <a:stretch/>
        </p:blipFill>
        <p:spPr>
          <a:xfrm>
            <a:off x="0" y="-1"/>
            <a:ext cx="1491916" cy="1372497"/>
          </a:xfrm>
          <a:prstGeom prst="rect">
            <a:avLst/>
          </a:prstGeom>
        </p:spPr>
      </p:pic>
      <p:sp>
        <p:nvSpPr>
          <p:cNvPr id="9" name="Szöveg helye 2"/>
          <p:cNvSpPr>
            <a:spLocks noGrp="1"/>
          </p:cNvSpPr>
          <p:nvPr>
            <p:ph type="body" idx="1" hasCustomPrompt="1"/>
          </p:nvPr>
        </p:nvSpPr>
        <p:spPr>
          <a:xfrm>
            <a:off x="5246414" y="4190478"/>
            <a:ext cx="5157787" cy="1466732"/>
          </a:xfrm>
          <a:prstGeom prst="rect">
            <a:avLst/>
          </a:prstGeom>
        </p:spPr>
        <p:txBody>
          <a:bodyPr anchor="t"/>
          <a:lstStyle>
            <a:lvl1pPr marL="0" indent="0" algn="r">
              <a:lnSpc>
                <a:spcPct val="100000"/>
              </a:lnSpc>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dirty="0" err="1"/>
              <a:t>Name</a:t>
            </a:r>
            <a:r>
              <a:rPr lang="hu-HU" dirty="0"/>
              <a:t>, </a:t>
            </a:r>
            <a:r>
              <a:rPr lang="hu-HU" dirty="0" err="1"/>
              <a:t>title</a:t>
            </a:r>
            <a:r>
              <a:rPr lang="hu-HU" dirty="0"/>
              <a:t>, WP</a:t>
            </a:r>
          </a:p>
        </p:txBody>
      </p:sp>
    </p:spTree>
    <p:extLst>
      <p:ext uri="{BB962C8B-B14F-4D97-AF65-F5344CB8AC3E}">
        <p14:creationId xmlns:p14="http://schemas.microsoft.com/office/powerpoint/2010/main" val="374143490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7192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9685900" cy="3771188"/>
          </a:xfrm>
          <a:prstGeom prst="rect">
            <a:avLst/>
          </a:prstGeom>
        </p:spPr>
        <p:txBody>
          <a:bodyPr/>
          <a:lstStyle/>
          <a:p>
            <a:pPr lvl="0"/>
            <a:r>
              <a:rPr lang="hu-HU"/>
              <a:t>Mintaszöveg szerkesztése</a:t>
            </a:r>
          </a:p>
        </p:txBody>
      </p:sp>
      <p:sp>
        <p:nvSpPr>
          <p:cNvPr id="19" name="Date Placeholder 3"/>
          <p:cNvSpPr>
            <a:spLocks noGrp="1"/>
          </p:cNvSpPr>
          <p:nvPr>
            <p:ph type="dt" sz="half" idx="10"/>
          </p:nvPr>
        </p:nvSpPr>
        <p:spPr>
          <a:xfrm>
            <a:off x="625163" y="6594988"/>
            <a:ext cx="2429947" cy="383297"/>
          </a:xfrm>
          <a:prstGeom prst="rect">
            <a:avLst/>
          </a:prstGeom>
        </p:spPr>
        <p:txBody>
          <a:bodyPr/>
          <a:lstStyle/>
          <a:p>
            <a:fld id="{321F8011-7028-7A42-A01D-865E8B21EEF0}" type="datetimeFigureOut">
              <a:rPr lang="it-IT" smtClean="0"/>
              <a:t>17/12/2024</a:t>
            </a:fld>
            <a:endParaRPr lang="it-IT" dirty="0"/>
          </a:p>
        </p:txBody>
      </p:sp>
      <p:sp>
        <p:nvSpPr>
          <p:cNvPr id="20" name="Slide Number Placeholder 5"/>
          <p:cNvSpPr>
            <a:spLocks noGrp="1"/>
          </p:cNvSpPr>
          <p:nvPr>
            <p:ph type="sldNum" sz="quarter" idx="12"/>
          </p:nvPr>
        </p:nvSpPr>
        <p:spPr>
          <a:xfrm>
            <a:off x="3466499" y="659498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1122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p:nvPr>
        </p:nvSpPr>
        <p:spPr>
          <a:xfrm>
            <a:off x="625163" y="2208507"/>
            <a:ext cx="4680763" cy="3771188"/>
          </a:xfrm>
          <a:prstGeom prst="rect">
            <a:avLst/>
          </a:prstGeom>
        </p:spPr>
        <p:txBody>
          <a:bodyPr/>
          <a:lstStyle/>
          <a:p>
            <a:pPr lvl="0"/>
            <a:r>
              <a:rPr lang="hu-HU"/>
              <a:t>Mintaszöveg szerkesztése</a:t>
            </a:r>
          </a:p>
        </p:txBody>
      </p:sp>
      <p:sp>
        <p:nvSpPr>
          <p:cNvPr id="7" name="Tartalom helye 2"/>
          <p:cNvSpPr>
            <a:spLocks noGrp="1"/>
          </p:cNvSpPr>
          <p:nvPr>
            <p:ph sz="half" idx="10"/>
          </p:nvPr>
        </p:nvSpPr>
        <p:spPr>
          <a:xfrm>
            <a:off x="5628422" y="2208507"/>
            <a:ext cx="4682641" cy="3771188"/>
          </a:xfrm>
          <a:prstGeom prst="rect">
            <a:avLst/>
          </a:prstGeom>
        </p:spPr>
        <p:txBody>
          <a:bodyPr/>
          <a:lstStyle/>
          <a:p>
            <a:pPr lvl="0"/>
            <a:r>
              <a:rPr lang="hu-HU"/>
              <a:t>Mintaszöveg szerkesztése</a:t>
            </a:r>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119503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292608"/>
            <a:ext cx="2559169" cy="726677"/>
          </a:xfrm>
          <a:prstGeom prst="rect">
            <a:avLst/>
          </a:prstGeom>
        </p:spPr>
      </p:pic>
      <p:pic>
        <p:nvPicPr>
          <p:cNvPr id="12" name="Kép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446" y="-36030"/>
            <a:ext cx="4903317" cy="2567850"/>
          </a:xfrm>
          <a:prstGeom prst="rect">
            <a:avLst/>
          </a:prstGeom>
        </p:spPr>
      </p:pic>
      <p:sp>
        <p:nvSpPr>
          <p:cNvPr id="15" name="Cím 1"/>
          <p:cNvSpPr>
            <a:spLocks noGrp="1"/>
          </p:cNvSpPr>
          <p:nvPr>
            <p:ph type="title" hasCustomPrompt="1"/>
          </p:nvPr>
        </p:nvSpPr>
        <p:spPr>
          <a:xfrm>
            <a:off x="603457" y="514112"/>
            <a:ext cx="9707606" cy="993805"/>
          </a:xfrm>
          <a:prstGeom prst="rect">
            <a:avLst/>
          </a:prstGeom>
        </p:spPr>
        <p:txBody>
          <a:bodyPr anchor="b"/>
          <a:lstStyle>
            <a:lvl1pPr>
              <a:defRPr sz="3600">
                <a:solidFill>
                  <a:srgbClr val="1A75DB"/>
                </a:solidFill>
                <a:latin typeface="+mn-lt"/>
              </a:defRPr>
            </a:lvl1pPr>
          </a:lstStyle>
          <a:p>
            <a:r>
              <a:rPr lang="hu-HU" dirty="0"/>
              <a:t>TITLE</a:t>
            </a:r>
            <a:endParaRPr lang="en-GB" dirty="0"/>
          </a:p>
        </p:txBody>
      </p:sp>
      <p:sp>
        <p:nvSpPr>
          <p:cNvPr id="16" name="Tartalom helye 2"/>
          <p:cNvSpPr>
            <a:spLocks noGrp="1"/>
          </p:cNvSpPr>
          <p:nvPr>
            <p:ph sz="half" idx="1" hasCustomPrompt="1"/>
          </p:nvPr>
        </p:nvSpPr>
        <p:spPr>
          <a:xfrm>
            <a:off x="625163" y="2208507"/>
            <a:ext cx="4680763" cy="3771188"/>
          </a:xfrm>
          <a:prstGeom prst="rect">
            <a:avLst/>
          </a:prstGeom>
        </p:spPr>
        <p:txBody>
          <a:bodyPr/>
          <a:lstStyle>
            <a:lvl1pPr>
              <a:defRPr/>
            </a:lvl1pPr>
          </a:lstStyle>
          <a:p>
            <a:r>
              <a:rPr lang="hu-HU" dirty="0" err="1"/>
              <a:t>Insert</a:t>
            </a:r>
            <a:r>
              <a:rPr lang="hu-HU" dirty="0"/>
              <a:t> </a:t>
            </a:r>
            <a:r>
              <a:rPr lang="hu-HU" dirty="0" err="1"/>
              <a:t>your</a:t>
            </a:r>
            <a:r>
              <a:rPr lang="hu-HU" dirty="0"/>
              <a:t> text here</a:t>
            </a:r>
            <a:endParaRPr lang="en-GB" dirty="0"/>
          </a:p>
        </p:txBody>
      </p:sp>
      <p:sp>
        <p:nvSpPr>
          <p:cNvPr id="7" name="Tartalom helye 2"/>
          <p:cNvSpPr>
            <a:spLocks noGrp="1"/>
          </p:cNvSpPr>
          <p:nvPr>
            <p:ph sz="half" idx="10" hasCustomPrompt="1"/>
          </p:nvPr>
        </p:nvSpPr>
        <p:spPr>
          <a:xfrm>
            <a:off x="5628422" y="2208507"/>
            <a:ext cx="5171341" cy="3771188"/>
          </a:xfrm>
          <a:prstGeom prst="rect">
            <a:avLst/>
          </a:prstGeom>
        </p:spPr>
        <p:txBody>
          <a:bodyPr/>
          <a:lstStyle>
            <a:lvl1pPr>
              <a:defRPr/>
            </a:lvl1pPr>
          </a:lstStyle>
          <a:p>
            <a:r>
              <a:rPr lang="hu-HU" dirty="0" err="1"/>
              <a:t>Insert</a:t>
            </a:r>
            <a:r>
              <a:rPr lang="hu-HU" dirty="0"/>
              <a:t> </a:t>
            </a:r>
            <a:r>
              <a:rPr lang="hu-HU" dirty="0" err="1"/>
              <a:t>your</a:t>
            </a:r>
            <a:r>
              <a:rPr lang="hu-HU" dirty="0"/>
              <a:t> image here</a:t>
            </a:r>
            <a:endParaRPr lang="en-GB" dirty="0"/>
          </a:p>
        </p:txBody>
      </p:sp>
      <p:sp>
        <p:nvSpPr>
          <p:cNvPr id="8" name="Date Placeholder 3"/>
          <p:cNvSpPr>
            <a:spLocks noGrp="1"/>
          </p:cNvSpPr>
          <p:nvPr>
            <p:ph type="dt" sz="half" idx="11"/>
          </p:nvPr>
        </p:nvSpPr>
        <p:spPr>
          <a:xfrm>
            <a:off x="625163" y="665594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55947"/>
            <a:ext cx="2429947" cy="383297"/>
          </a:xfrm>
          <a:prstGeom prst="rect">
            <a:avLst/>
          </a:prstGeom>
        </p:spPr>
        <p:txBody>
          <a:bodyPr/>
          <a:lstStyle/>
          <a:p>
            <a:fld id="{7FB98861-F3B3-1B4A-9BF3-1E11DBCCE554}" type="slidenum">
              <a:rPr lang="it-IT" smtClean="0"/>
              <a:t>‹#›</a:t>
            </a:fld>
            <a:endParaRPr lang="it-IT"/>
          </a:p>
        </p:txBody>
      </p:sp>
    </p:spTree>
    <p:extLst>
      <p:ext uri="{BB962C8B-B14F-4D97-AF65-F5344CB8AC3E}">
        <p14:creationId xmlns:p14="http://schemas.microsoft.com/office/powerpoint/2010/main" val="260594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testazione sezione">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
        <p:nvSpPr>
          <p:cNvPr id="15" name="Cím 1"/>
          <p:cNvSpPr>
            <a:spLocks noGrp="1"/>
          </p:cNvSpPr>
          <p:nvPr>
            <p:ph type="title" hasCustomPrompt="1"/>
          </p:nvPr>
        </p:nvSpPr>
        <p:spPr>
          <a:xfrm>
            <a:off x="1601160" y="460162"/>
            <a:ext cx="4474519" cy="608286"/>
          </a:xfrm>
          <a:prstGeom prst="rect">
            <a:avLst/>
          </a:prstGeom>
        </p:spPr>
        <p:txBody>
          <a:bodyPr anchor="ctr"/>
          <a:lstStyle>
            <a:lvl1pPr>
              <a:defRPr sz="3600">
                <a:solidFill>
                  <a:srgbClr val="1A75DB"/>
                </a:solidFill>
                <a:latin typeface="+mn-lt"/>
              </a:defRPr>
            </a:lvl1pPr>
          </a:lstStyle>
          <a:p>
            <a:r>
              <a:rPr lang="hu-HU" dirty="0"/>
              <a:t>TITLE</a:t>
            </a:r>
            <a:endParaRPr lang="en-GB" dirty="0"/>
          </a:p>
        </p:txBody>
      </p:sp>
      <p:sp>
        <p:nvSpPr>
          <p:cNvPr id="8" name="Date Placeholder 3"/>
          <p:cNvSpPr>
            <a:spLocks noGrp="1"/>
          </p:cNvSpPr>
          <p:nvPr>
            <p:ph type="dt" sz="half" idx="11"/>
          </p:nvPr>
        </p:nvSpPr>
        <p:spPr>
          <a:xfrm>
            <a:off x="625163" y="6645788"/>
            <a:ext cx="2429947" cy="383297"/>
          </a:xfrm>
          <a:prstGeom prst="rect">
            <a:avLst/>
          </a:prstGeom>
        </p:spPr>
        <p:txBody>
          <a:bodyPr/>
          <a:lstStyle/>
          <a:p>
            <a:fld id="{321F8011-7028-7A42-A01D-865E8B21EEF0}" type="datetimeFigureOut">
              <a:rPr lang="it-IT" smtClean="0"/>
              <a:t>17/12/2024</a:t>
            </a:fld>
            <a:endParaRPr lang="it-IT" dirty="0"/>
          </a:p>
        </p:txBody>
      </p:sp>
      <p:sp>
        <p:nvSpPr>
          <p:cNvPr id="9" name="Slide Number Placeholder 5"/>
          <p:cNvSpPr>
            <a:spLocks noGrp="1"/>
          </p:cNvSpPr>
          <p:nvPr>
            <p:ph type="sldNum" sz="quarter" idx="12"/>
          </p:nvPr>
        </p:nvSpPr>
        <p:spPr>
          <a:xfrm>
            <a:off x="3466499" y="6645787"/>
            <a:ext cx="2429947" cy="383297"/>
          </a:xfrm>
          <a:prstGeom prst="rect">
            <a:avLst/>
          </a:prstGeom>
        </p:spPr>
        <p:txBody>
          <a:bodyPr/>
          <a:lstStyle/>
          <a:p>
            <a:fld id="{7FB98861-F3B3-1B4A-9BF3-1E11DBCCE554}" type="slidenum">
              <a:rPr lang="it-IT" smtClean="0"/>
              <a:t>‹#›</a:t>
            </a:fld>
            <a:endParaRPr lang="it-IT"/>
          </a:p>
        </p:txBody>
      </p:sp>
      <p:pic>
        <p:nvPicPr>
          <p:cNvPr id="11" name="Immagine 3">
            <a:extLst>
              <a:ext uri="{FF2B5EF4-FFF2-40B4-BE49-F238E27FC236}">
                <a16:creationId xmlns:a16="http://schemas.microsoft.com/office/drawing/2014/main" id="{5A96C82C-9DCB-DB96-E369-85A332C77BF0}"/>
              </a:ext>
            </a:extLst>
          </p:cNvPr>
          <p:cNvPicPr>
            <a:picLocks noChangeAspect="1"/>
          </p:cNvPicPr>
          <p:nvPr userDrawn="1"/>
        </p:nvPicPr>
        <p:blipFill>
          <a:blip r:embed="rId3"/>
          <a:stretch>
            <a:fillRect/>
          </a:stretch>
        </p:blipFill>
        <p:spPr>
          <a:xfrm>
            <a:off x="6306301" y="-8284"/>
            <a:ext cx="4493462" cy="4652855"/>
          </a:xfrm>
          <a:prstGeom prst="rect">
            <a:avLst/>
          </a:prstGeom>
        </p:spPr>
      </p:pic>
      <p:cxnSp>
        <p:nvCxnSpPr>
          <p:cNvPr id="14" name="Connettore 1 31">
            <a:extLst>
              <a:ext uri="{FF2B5EF4-FFF2-40B4-BE49-F238E27FC236}">
                <a16:creationId xmlns:a16="http://schemas.microsoft.com/office/drawing/2014/main" id="{D649692B-63BD-4326-6334-10C20BAF71B9}"/>
              </a:ext>
            </a:extLst>
          </p:cNvPr>
          <p:cNvCxnSpPr/>
          <p:nvPr userDrawn="1"/>
        </p:nvCxnSpPr>
        <p:spPr>
          <a:xfrm>
            <a:off x="7750629" y="1944914"/>
            <a:ext cx="24674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point 1">
            <a:extLst>
              <a:ext uri="{FF2B5EF4-FFF2-40B4-BE49-F238E27FC236}">
                <a16:creationId xmlns:a16="http://schemas.microsoft.com/office/drawing/2014/main" id="{C2370294-7C95-F611-4486-80EC0DED7FDF}"/>
              </a:ext>
            </a:extLst>
          </p:cNvPr>
          <p:cNvPicPr>
            <a:picLocks noChangeAspect="1"/>
          </p:cNvPicPr>
          <p:nvPr userDrawn="1"/>
        </p:nvPicPr>
        <p:blipFill>
          <a:blip r:embed="rId4"/>
          <a:stretch>
            <a:fillRect/>
          </a:stretch>
        </p:blipFill>
        <p:spPr>
          <a:xfrm>
            <a:off x="622603" y="496948"/>
            <a:ext cx="609600" cy="571500"/>
          </a:xfrm>
          <a:prstGeom prst="rect">
            <a:avLst/>
          </a:prstGeom>
        </p:spPr>
      </p:pic>
      <p:sp>
        <p:nvSpPr>
          <p:cNvPr id="21" name="Point 1">
            <a:extLst>
              <a:ext uri="{FF2B5EF4-FFF2-40B4-BE49-F238E27FC236}">
                <a16:creationId xmlns:a16="http://schemas.microsoft.com/office/drawing/2014/main" id="{DB89BC95-1269-09E8-B775-0FBE5D438828}"/>
              </a:ext>
            </a:extLst>
          </p:cNvPr>
          <p:cNvSpPr txBox="1">
            <a:spLocks/>
          </p:cNvSpPr>
          <p:nvPr userDrawn="1"/>
        </p:nvSpPr>
        <p:spPr>
          <a:xfrm>
            <a:off x="719834" y="519621"/>
            <a:ext cx="415137" cy="526153"/>
          </a:xfrm>
          <a:prstGeom prst="rect">
            <a:avLst/>
          </a:prstGeom>
        </p:spPr>
        <p:txBody>
          <a:bodyP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1</a:t>
            </a:r>
          </a:p>
        </p:txBody>
      </p:sp>
      <p:pic>
        <p:nvPicPr>
          <p:cNvPr id="22" name="Image point 2">
            <a:extLst>
              <a:ext uri="{FF2B5EF4-FFF2-40B4-BE49-F238E27FC236}">
                <a16:creationId xmlns:a16="http://schemas.microsoft.com/office/drawing/2014/main" id="{C49D284D-E06F-A0FA-FCE7-3669932949EC}"/>
              </a:ext>
            </a:extLst>
          </p:cNvPr>
          <p:cNvPicPr>
            <a:picLocks noChangeAspect="1"/>
          </p:cNvPicPr>
          <p:nvPr userDrawn="1"/>
        </p:nvPicPr>
        <p:blipFill>
          <a:blip r:embed="rId4"/>
          <a:stretch>
            <a:fillRect/>
          </a:stretch>
        </p:blipFill>
        <p:spPr>
          <a:xfrm>
            <a:off x="700219" y="2548761"/>
            <a:ext cx="609600" cy="571500"/>
          </a:xfrm>
          <a:prstGeom prst="rect">
            <a:avLst/>
          </a:prstGeom>
        </p:spPr>
      </p:pic>
      <p:sp>
        <p:nvSpPr>
          <p:cNvPr id="23" name="Point 2">
            <a:extLst>
              <a:ext uri="{FF2B5EF4-FFF2-40B4-BE49-F238E27FC236}">
                <a16:creationId xmlns:a16="http://schemas.microsoft.com/office/drawing/2014/main" id="{09A42CBF-1B7C-7C0A-C81E-57CCD243A7EB}"/>
              </a:ext>
            </a:extLst>
          </p:cNvPr>
          <p:cNvSpPr txBox="1">
            <a:spLocks/>
          </p:cNvSpPr>
          <p:nvPr userDrawn="1"/>
        </p:nvSpPr>
        <p:spPr>
          <a:xfrm>
            <a:off x="777835" y="2554609"/>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2</a:t>
            </a:r>
          </a:p>
        </p:txBody>
      </p:sp>
      <p:pic>
        <p:nvPicPr>
          <p:cNvPr id="24" name="Image point 3">
            <a:extLst>
              <a:ext uri="{FF2B5EF4-FFF2-40B4-BE49-F238E27FC236}">
                <a16:creationId xmlns:a16="http://schemas.microsoft.com/office/drawing/2014/main" id="{7A057175-2AB3-68A5-EB10-D96436F03D4C}"/>
              </a:ext>
            </a:extLst>
          </p:cNvPr>
          <p:cNvPicPr>
            <a:picLocks noChangeAspect="1"/>
          </p:cNvPicPr>
          <p:nvPr userDrawn="1"/>
        </p:nvPicPr>
        <p:blipFill>
          <a:blip r:embed="rId4"/>
          <a:stretch>
            <a:fillRect/>
          </a:stretch>
        </p:blipFill>
        <p:spPr>
          <a:xfrm>
            <a:off x="700219" y="4514805"/>
            <a:ext cx="609600" cy="571500"/>
          </a:xfrm>
          <a:prstGeom prst="rect">
            <a:avLst/>
          </a:prstGeom>
        </p:spPr>
      </p:pic>
      <p:sp>
        <p:nvSpPr>
          <p:cNvPr id="25" name="Point 3">
            <a:extLst>
              <a:ext uri="{FF2B5EF4-FFF2-40B4-BE49-F238E27FC236}">
                <a16:creationId xmlns:a16="http://schemas.microsoft.com/office/drawing/2014/main" id="{8011D38D-BF8E-F750-4A4B-C29B2A8B0DBB}"/>
              </a:ext>
            </a:extLst>
          </p:cNvPr>
          <p:cNvSpPr txBox="1">
            <a:spLocks/>
          </p:cNvSpPr>
          <p:nvPr userDrawn="1"/>
        </p:nvSpPr>
        <p:spPr>
          <a:xfrm>
            <a:off x="777835" y="4520653"/>
            <a:ext cx="415137" cy="571500"/>
          </a:xfrm>
          <a:prstGeom prst="rect">
            <a:avLst/>
          </a:prstGeom>
        </p:spPr>
        <p:txBody>
          <a:bodyPr vert="horz" lIns="91440" tIns="45720" rIns="91440" bIns="45720" rtlCol="0" anchor="ctr">
            <a:noAutofit/>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it-IT" sz="3600" b="1" dirty="0">
                <a:solidFill>
                  <a:schemeClr val="bg1"/>
                </a:solidFill>
                <a:latin typeface="+mn-lt"/>
              </a:rPr>
              <a:t>3</a:t>
            </a:r>
          </a:p>
        </p:txBody>
      </p:sp>
      <p:sp>
        <p:nvSpPr>
          <p:cNvPr id="31" name="Szövegdoboz 30"/>
          <p:cNvSpPr txBox="1"/>
          <p:nvPr userDrawn="1"/>
        </p:nvSpPr>
        <p:spPr>
          <a:xfrm>
            <a:off x="1601160" y="3192442"/>
            <a:ext cx="4474519" cy="1117595"/>
          </a:xfrm>
          <a:prstGeom prst="rect">
            <a:avLst/>
          </a:prstGeom>
          <a:noFill/>
        </p:spPr>
        <p:txBody>
          <a:bodyPr wrap="square" rtlCol="0">
            <a:spAutoFit/>
          </a:bodyPr>
          <a:lstStyle/>
          <a:p>
            <a:endParaRPr lang="en-GB"/>
          </a:p>
        </p:txBody>
      </p:sp>
      <p:sp>
        <p:nvSpPr>
          <p:cNvPr id="32" name="Szövegdoboz 31"/>
          <p:cNvSpPr txBox="1"/>
          <p:nvPr userDrawn="1"/>
        </p:nvSpPr>
        <p:spPr>
          <a:xfrm>
            <a:off x="1628563" y="5194973"/>
            <a:ext cx="4474519" cy="1117595"/>
          </a:xfrm>
          <a:prstGeom prst="rect">
            <a:avLst/>
          </a:prstGeom>
          <a:noFill/>
        </p:spPr>
        <p:txBody>
          <a:bodyPr wrap="square" rtlCol="0">
            <a:spAutoFit/>
          </a:bodyPr>
          <a:lstStyle/>
          <a:p>
            <a:endParaRPr lang="en-GB"/>
          </a:p>
        </p:txBody>
      </p:sp>
      <p:sp>
        <p:nvSpPr>
          <p:cNvPr id="35" name="Szöveg helye 3"/>
          <p:cNvSpPr>
            <a:spLocks noGrp="1"/>
          </p:cNvSpPr>
          <p:nvPr>
            <p:ph type="body" sz="half" idx="2"/>
          </p:nvPr>
        </p:nvSpPr>
        <p:spPr>
          <a:xfrm>
            <a:off x="1601160" y="1254823"/>
            <a:ext cx="4474519" cy="1082227"/>
          </a:xfrm>
          <a:prstGeom prst="rect">
            <a:avLst/>
          </a:prstGeom>
        </p:spPr>
        <p:txBody>
          <a:bodyPr/>
          <a:lstStyle>
            <a:lvl1pPr>
              <a:defRPr sz="1800"/>
            </a:lvl1pPr>
          </a:lstStyle>
          <a:p>
            <a:pPr lvl="0"/>
            <a:r>
              <a:rPr lang="hu-HU"/>
              <a:t>Mintaszöveg szerkesztése</a:t>
            </a:r>
          </a:p>
        </p:txBody>
      </p:sp>
      <p:sp>
        <p:nvSpPr>
          <p:cNvPr id="36" name="Szöveg helye 3"/>
          <p:cNvSpPr>
            <a:spLocks noGrp="1"/>
          </p:cNvSpPr>
          <p:nvPr>
            <p:ph type="body" sz="half" idx="13"/>
          </p:nvPr>
        </p:nvSpPr>
        <p:spPr>
          <a:xfrm>
            <a:off x="1628562" y="3225731"/>
            <a:ext cx="4474519" cy="1082227"/>
          </a:xfrm>
          <a:prstGeom prst="rect">
            <a:avLst/>
          </a:prstGeom>
        </p:spPr>
        <p:txBody>
          <a:bodyPr/>
          <a:lstStyle>
            <a:lvl1pPr>
              <a:defRPr sz="1800"/>
            </a:lvl1pPr>
          </a:lstStyle>
          <a:p>
            <a:pPr lvl="0"/>
            <a:r>
              <a:rPr lang="hu-HU"/>
              <a:t>Mintaszöveg szerkesztése</a:t>
            </a:r>
          </a:p>
        </p:txBody>
      </p:sp>
      <p:sp>
        <p:nvSpPr>
          <p:cNvPr id="37" name="Szöveg helye 3"/>
          <p:cNvSpPr>
            <a:spLocks noGrp="1"/>
          </p:cNvSpPr>
          <p:nvPr>
            <p:ph type="body" sz="half" idx="14"/>
          </p:nvPr>
        </p:nvSpPr>
        <p:spPr>
          <a:xfrm>
            <a:off x="1628562" y="5191979"/>
            <a:ext cx="4474519" cy="1082227"/>
          </a:xfrm>
          <a:prstGeom prst="rect">
            <a:avLst/>
          </a:prstGeom>
        </p:spPr>
        <p:txBody>
          <a:bodyPr/>
          <a:lstStyle>
            <a:lvl1pPr>
              <a:defRPr sz="1800"/>
            </a:lvl1pPr>
          </a:lstStyle>
          <a:p>
            <a:pPr lvl="0"/>
            <a:r>
              <a:rPr lang="hu-HU"/>
              <a:t>Mintaszöveg szerkesztése</a:t>
            </a:r>
          </a:p>
        </p:txBody>
      </p:sp>
    </p:spTree>
    <p:extLst>
      <p:ext uri="{BB962C8B-B14F-4D97-AF65-F5344CB8AC3E}">
        <p14:creationId xmlns:p14="http://schemas.microsoft.com/office/powerpoint/2010/main" val="310728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0" name="Immagine 16">
            <a:extLst>
              <a:ext uri="{FF2B5EF4-FFF2-40B4-BE49-F238E27FC236}">
                <a16:creationId xmlns:a16="http://schemas.microsoft.com/office/drawing/2014/main" id="{2DA0940D-5AE0-5878-999A-A4F75B97BC3B}"/>
              </a:ext>
            </a:extLst>
          </p:cNvPr>
          <p:cNvPicPr>
            <a:picLocks noChangeAspect="1"/>
          </p:cNvPicPr>
          <p:nvPr userDrawn="1"/>
        </p:nvPicPr>
        <p:blipFill>
          <a:blip r:embed="rId2"/>
          <a:srcRect/>
          <a:stretch/>
        </p:blipFill>
        <p:spPr>
          <a:xfrm>
            <a:off x="7730188" y="6312568"/>
            <a:ext cx="2559169" cy="726677"/>
          </a:xfrm>
          <a:prstGeom prst="rect">
            <a:avLst/>
          </a:prstGeom>
        </p:spPr>
      </p:pic>
    </p:spTree>
    <p:extLst>
      <p:ext uri="{BB962C8B-B14F-4D97-AF65-F5344CB8AC3E}">
        <p14:creationId xmlns:p14="http://schemas.microsoft.com/office/powerpoint/2010/main" val="192076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2" name="Immagine 6">
            <a:extLst>
              <a:ext uri="{FF2B5EF4-FFF2-40B4-BE49-F238E27FC236}">
                <a16:creationId xmlns:a16="http://schemas.microsoft.com/office/drawing/2014/main" id="{D7BF07D8-A176-29A9-C141-B275EF617CFF}"/>
              </a:ext>
            </a:extLst>
          </p:cNvPr>
          <p:cNvPicPr>
            <a:picLocks noChangeAspect="1"/>
          </p:cNvPicPr>
          <p:nvPr userDrawn="1"/>
        </p:nvPicPr>
        <p:blipFill>
          <a:blip r:embed="rId4"/>
          <a:srcRect/>
          <a:stretch/>
        </p:blipFill>
        <p:spPr>
          <a:xfrm>
            <a:off x="4764881" y="6579358"/>
            <a:ext cx="1270000" cy="355244"/>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5"/>
          <a:stretch>
            <a:fillRect/>
          </a:stretch>
        </p:blipFill>
        <p:spPr>
          <a:xfrm>
            <a:off x="4255008" y="1088993"/>
            <a:ext cx="6541185" cy="6117465"/>
          </a:xfrm>
          <a:prstGeom prst="rect">
            <a:avLst/>
          </a:prstGeom>
        </p:spPr>
      </p:pic>
      <p:sp>
        <p:nvSpPr>
          <p:cNvPr id="22" name="Cím 1"/>
          <p:cNvSpPr>
            <a:spLocks noGrp="1"/>
          </p:cNvSpPr>
          <p:nvPr>
            <p:ph type="title" hasCustomPrompt="1"/>
          </p:nvPr>
        </p:nvSpPr>
        <p:spPr>
          <a:xfrm>
            <a:off x="742948" y="2515184"/>
            <a:ext cx="9313863" cy="1392237"/>
          </a:xfrm>
          <a:prstGeom prst="rect">
            <a:avLst/>
          </a:prstGeom>
        </p:spPr>
        <p:txBody>
          <a:bodyPr anchor="ctr"/>
          <a:lstStyle>
            <a:lvl1pPr algn="ctr">
              <a:defRPr b="1" baseline="0">
                <a:solidFill>
                  <a:schemeClr val="bg1"/>
                </a:solidFill>
                <a:latin typeface="+mn-lt"/>
              </a:defRPr>
            </a:lvl1pPr>
          </a:lstStyle>
          <a:p>
            <a:r>
              <a:rPr lang="hu-HU" dirty="0"/>
              <a:t>SECTION TITLE</a:t>
            </a:r>
            <a:endParaRPr lang="en-GB" dirty="0"/>
          </a:p>
        </p:txBody>
      </p:sp>
    </p:spTree>
    <p:extLst>
      <p:ext uri="{BB962C8B-B14F-4D97-AF65-F5344CB8AC3E}">
        <p14:creationId xmlns:p14="http://schemas.microsoft.com/office/powerpoint/2010/main" val="428534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gyéni elrendezés">
    <p:spTree>
      <p:nvGrpSpPr>
        <p:cNvPr id="1" name=""/>
        <p:cNvGrpSpPr/>
        <p:nvPr/>
      </p:nvGrpSpPr>
      <p:grpSpPr>
        <a:xfrm>
          <a:off x="0" y="0"/>
          <a:ext cx="0" cy="0"/>
          <a:chOff x="0" y="0"/>
          <a:chExt cx="0" cy="0"/>
        </a:xfrm>
      </p:grpSpPr>
      <p:pic>
        <p:nvPicPr>
          <p:cNvPr id="10" name="Immagine 3">
            <a:extLst>
              <a:ext uri="{FF2B5EF4-FFF2-40B4-BE49-F238E27FC236}">
                <a16:creationId xmlns:a16="http://schemas.microsoft.com/office/drawing/2014/main" id="{F0BA59ED-2673-3E51-3780-9815C33F26C3}"/>
              </a:ext>
            </a:extLst>
          </p:cNvPr>
          <p:cNvPicPr>
            <a:picLocks noChangeAspect="1"/>
          </p:cNvPicPr>
          <p:nvPr userDrawn="1"/>
        </p:nvPicPr>
        <p:blipFill>
          <a:blip r:embed="rId2"/>
          <a:stretch>
            <a:fillRect/>
          </a:stretch>
        </p:blipFill>
        <p:spPr>
          <a:xfrm>
            <a:off x="-1" y="0"/>
            <a:ext cx="10799763" cy="7204076"/>
          </a:xfrm>
          <a:prstGeom prst="rect">
            <a:avLst/>
          </a:prstGeom>
        </p:spPr>
      </p:pic>
      <p:pic>
        <p:nvPicPr>
          <p:cNvPr id="11" name="Immagine 4">
            <a:extLst>
              <a:ext uri="{FF2B5EF4-FFF2-40B4-BE49-F238E27FC236}">
                <a16:creationId xmlns:a16="http://schemas.microsoft.com/office/drawing/2014/main" id="{6F0E1B84-367F-07BC-28F5-5F86C40CCA19}"/>
              </a:ext>
            </a:extLst>
          </p:cNvPr>
          <p:cNvPicPr>
            <a:picLocks noChangeAspect="1"/>
          </p:cNvPicPr>
          <p:nvPr userDrawn="1"/>
        </p:nvPicPr>
        <p:blipFill>
          <a:blip r:embed="rId3">
            <a:alphaModFix amt="87000"/>
          </a:blip>
          <a:stretch>
            <a:fillRect/>
          </a:stretch>
        </p:blipFill>
        <p:spPr>
          <a:xfrm>
            <a:off x="3569" y="-2382"/>
            <a:ext cx="10796194" cy="7201695"/>
          </a:xfrm>
          <a:prstGeom prst="rect">
            <a:avLst/>
          </a:prstGeom>
        </p:spPr>
      </p:pic>
      <p:pic>
        <p:nvPicPr>
          <p:cNvPr id="13" name="Immagine 2">
            <a:extLst>
              <a:ext uri="{FF2B5EF4-FFF2-40B4-BE49-F238E27FC236}">
                <a16:creationId xmlns:a16="http://schemas.microsoft.com/office/drawing/2014/main" id="{FA45CCE8-96BA-C8CC-2B2E-4CCE8683B830}"/>
              </a:ext>
            </a:extLst>
          </p:cNvPr>
          <p:cNvPicPr>
            <a:picLocks noChangeAspect="1"/>
          </p:cNvPicPr>
          <p:nvPr userDrawn="1"/>
        </p:nvPicPr>
        <p:blipFill>
          <a:blip r:embed="rId4"/>
          <a:stretch>
            <a:fillRect/>
          </a:stretch>
        </p:blipFill>
        <p:spPr>
          <a:xfrm>
            <a:off x="4258578" y="1088993"/>
            <a:ext cx="6541185" cy="6117465"/>
          </a:xfrm>
          <a:prstGeom prst="rect">
            <a:avLst/>
          </a:prstGeom>
        </p:spPr>
      </p:pic>
      <p:sp>
        <p:nvSpPr>
          <p:cNvPr id="22" name="Cím 1"/>
          <p:cNvSpPr>
            <a:spLocks noGrp="1"/>
          </p:cNvSpPr>
          <p:nvPr>
            <p:ph type="title" hasCustomPrompt="1"/>
          </p:nvPr>
        </p:nvSpPr>
        <p:spPr>
          <a:xfrm>
            <a:off x="1398495" y="2910017"/>
            <a:ext cx="7996518" cy="1192306"/>
          </a:xfrm>
          <a:prstGeom prst="rect">
            <a:avLst/>
          </a:prstGeom>
        </p:spPr>
        <p:txBody>
          <a:bodyPr anchor="ctr"/>
          <a:lstStyle>
            <a:lvl1pPr algn="ctr">
              <a:defRPr b="1" baseline="0">
                <a:solidFill>
                  <a:schemeClr val="bg1"/>
                </a:solidFill>
                <a:latin typeface="+mn-lt"/>
              </a:defRPr>
            </a:lvl1pPr>
          </a:lstStyle>
          <a:p>
            <a:r>
              <a:rPr lang="hu-HU" dirty="0"/>
              <a:t>THANK YOU!</a:t>
            </a:r>
            <a:endParaRPr lang="en-GB" dirty="0"/>
          </a:p>
        </p:txBody>
      </p:sp>
      <p:pic>
        <p:nvPicPr>
          <p:cNvPr id="7" name="Immagine 8">
            <a:extLst>
              <a:ext uri="{FF2B5EF4-FFF2-40B4-BE49-F238E27FC236}">
                <a16:creationId xmlns:a16="http://schemas.microsoft.com/office/drawing/2014/main" id="{755C4558-2D07-CEC3-8C65-1E89039ACBBC}"/>
              </a:ext>
            </a:extLst>
          </p:cNvPr>
          <p:cNvPicPr>
            <a:picLocks noChangeAspect="1"/>
          </p:cNvPicPr>
          <p:nvPr userDrawn="1"/>
        </p:nvPicPr>
        <p:blipFill>
          <a:blip r:embed="rId5"/>
          <a:stretch>
            <a:fillRect/>
          </a:stretch>
        </p:blipFill>
        <p:spPr>
          <a:xfrm>
            <a:off x="1331260" y="2845770"/>
            <a:ext cx="8130988" cy="1320800"/>
          </a:xfrm>
          <a:prstGeom prst="rect">
            <a:avLst/>
          </a:prstGeom>
        </p:spPr>
      </p:pic>
      <p:pic>
        <p:nvPicPr>
          <p:cNvPr id="2" name="Kép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88160" y="421209"/>
            <a:ext cx="1817188" cy="1335568"/>
          </a:xfrm>
          <a:prstGeom prst="rect">
            <a:avLst/>
          </a:prstGeom>
        </p:spPr>
      </p:pic>
      <p:sp>
        <p:nvSpPr>
          <p:cNvPr id="4" name="Szövegdoboz 3"/>
          <p:cNvSpPr txBox="1"/>
          <p:nvPr userDrawn="1"/>
        </p:nvSpPr>
        <p:spPr>
          <a:xfrm>
            <a:off x="1219199" y="6108109"/>
            <a:ext cx="4789407" cy="784830"/>
          </a:xfrm>
          <a:prstGeom prst="rect">
            <a:avLst/>
          </a:prstGeom>
          <a:noFill/>
        </p:spPr>
        <p:txBody>
          <a:bodyPr wrap="square"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900" kern="1200" dirty="0">
                <a:solidFill>
                  <a:schemeClr val="bg1"/>
                </a:solidFill>
                <a:effectLst/>
                <a:latin typeface="Arial" panose="020B0604020202020204" pitchFamily="34" charset="0"/>
                <a:ea typeface="+mn-ea"/>
                <a:cs typeface="Arial" panose="020B0604020202020204" pitchFamily="34" charset="0"/>
              </a:rPr>
              <a:t>H-PASS is co-funded by the EU4Health </a:t>
            </a:r>
            <a:r>
              <a:rPr lang="en-US" sz="900" kern="1200" dirty="0" err="1">
                <a:solidFill>
                  <a:schemeClr val="bg1"/>
                </a:solidFill>
                <a:effectLst/>
                <a:latin typeface="Arial" panose="020B0604020202020204" pitchFamily="34" charset="0"/>
                <a:ea typeface="+mn-ea"/>
                <a:cs typeface="Arial" panose="020B0604020202020204" pitchFamily="34" charset="0"/>
              </a:rPr>
              <a:t>Programme</a:t>
            </a:r>
            <a:r>
              <a:rPr lang="en-US" sz="900" kern="1200" dirty="0">
                <a:solidFill>
                  <a:schemeClr val="bg1"/>
                </a:solidFill>
                <a:effectLst/>
                <a:latin typeface="Arial" panose="020B0604020202020204" pitchFamily="34" charset="0"/>
                <a:ea typeface="+mn-ea"/>
                <a:cs typeface="Arial" panose="020B0604020202020204" pitchFamily="34" charset="0"/>
              </a:rPr>
              <a:t> of the European Union under Grant Agreement No. 11101139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Views and opinions expressed are however those of the author(s) only and do not necessarily reflect those of the European Union or </a:t>
            </a:r>
            <a:r>
              <a:rPr lang="en-US" sz="900" kern="1200" dirty="0" err="1">
                <a:solidFill>
                  <a:schemeClr val="bg1"/>
                </a:solidFill>
                <a:effectLst/>
                <a:latin typeface="Arial" panose="020B0604020202020204" pitchFamily="34" charset="0"/>
                <a:ea typeface="+mn-ea"/>
                <a:cs typeface="Arial" panose="020B0604020202020204" pitchFamily="34" charset="0"/>
              </a:rPr>
              <a:t>HaDEA</a:t>
            </a:r>
            <a:r>
              <a:rPr lang="en-US" sz="900" kern="1200" dirty="0">
                <a:solidFill>
                  <a:schemeClr val="bg1"/>
                </a:solidFill>
                <a:effectLst/>
                <a:latin typeface="Arial" panose="020B0604020202020204" pitchFamily="34" charset="0"/>
                <a:ea typeface="+mn-ea"/>
                <a:cs typeface="Arial" panose="020B0604020202020204" pitchFamily="34" charset="0"/>
              </a:rPr>
              <a:t>. Neither the European Union nor the granting authority can be held responsible for them.</a:t>
            </a:r>
            <a:endParaRPr lang="en-GB" sz="900" kern="1200" dirty="0">
              <a:solidFill>
                <a:schemeClr val="bg1"/>
              </a:solidFill>
              <a:effectLst/>
              <a:latin typeface="Arial" panose="020B0604020202020204" pitchFamily="34" charset="0"/>
              <a:ea typeface="+mn-ea"/>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pic>
        <p:nvPicPr>
          <p:cNvPr id="5" name="Kép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08606" y="6108109"/>
            <a:ext cx="2860083" cy="638120"/>
          </a:xfrm>
          <a:prstGeom prst="rect">
            <a:avLst/>
          </a:prstGeom>
        </p:spPr>
      </p:pic>
    </p:spTree>
    <p:extLst>
      <p:ext uri="{BB962C8B-B14F-4D97-AF65-F5344CB8AC3E}">
        <p14:creationId xmlns:p14="http://schemas.microsoft.com/office/powerpoint/2010/main" val="17634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245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8" r:id="rId5"/>
    <p:sldLayoutId id="2147483674" r:id="rId6"/>
    <p:sldLayoutId id="2147483675" r:id="rId7"/>
    <p:sldLayoutId id="2147483676" r:id="rId8"/>
    <p:sldLayoutId id="2147483677" r:id="rId9"/>
  </p:sldLayoutIdLst>
  <p:txStyles>
    <p:titleStyle>
      <a:lvl1pPr algn="l" defTabSz="959937" rtl="0" eaLnBrk="1" latinLnBrk="0" hangingPunct="1">
        <a:lnSpc>
          <a:spcPct val="90000"/>
        </a:lnSpc>
        <a:spcBef>
          <a:spcPct val="0"/>
        </a:spcBef>
        <a:buNone/>
        <a:defRPr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59937" rtl="0" eaLnBrk="1" latinLnBrk="0" hangingPunct="1">
        <a:defRPr sz="1890" kern="1200">
          <a:solidFill>
            <a:schemeClr val="tx1"/>
          </a:solidFill>
          <a:latin typeface="+mn-lt"/>
          <a:ea typeface="+mn-ea"/>
          <a:cs typeface="+mn-cs"/>
        </a:defRPr>
      </a:lvl1pPr>
      <a:lvl2pPr marL="479969" algn="l" defTabSz="959937" rtl="0" eaLnBrk="1" latinLnBrk="0" hangingPunct="1">
        <a:defRPr sz="1890" kern="1200">
          <a:solidFill>
            <a:schemeClr val="tx1"/>
          </a:solidFill>
          <a:latin typeface="+mn-lt"/>
          <a:ea typeface="+mn-ea"/>
          <a:cs typeface="+mn-cs"/>
        </a:defRPr>
      </a:lvl2pPr>
      <a:lvl3pPr marL="959937" algn="l" defTabSz="959937" rtl="0" eaLnBrk="1" latinLnBrk="0" hangingPunct="1">
        <a:defRPr sz="1890" kern="1200">
          <a:solidFill>
            <a:schemeClr val="tx1"/>
          </a:solidFill>
          <a:latin typeface="+mn-lt"/>
          <a:ea typeface="+mn-ea"/>
          <a:cs typeface="+mn-cs"/>
        </a:defRPr>
      </a:lvl3pPr>
      <a:lvl4pPr marL="1439906" algn="l" defTabSz="959937" rtl="0" eaLnBrk="1" latinLnBrk="0" hangingPunct="1">
        <a:defRPr sz="1890" kern="1200">
          <a:solidFill>
            <a:schemeClr val="tx1"/>
          </a:solidFill>
          <a:latin typeface="+mn-lt"/>
          <a:ea typeface="+mn-ea"/>
          <a:cs typeface="+mn-cs"/>
        </a:defRPr>
      </a:lvl4pPr>
      <a:lvl5pPr marL="1919874" algn="l" defTabSz="959937" rtl="0" eaLnBrk="1" latinLnBrk="0" hangingPunct="1">
        <a:defRPr sz="1890" kern="1200">
          <a:solidFill>
            <a:schemeClr val="tx1"/>
          </a:solidFill>
          <a:latin typeface="+mn-lt"/>
          <a:ea typeface="+mn-ea"/>
          <a:cs typeface="+mn-cs"/>
        </a:defRPr>
      </a:lvl5pPr>
      <a:lvl6pPr marL="2399843" algn="l" defTabSz="959937" rtl="0" eaLnBrk="1" latinLnBrk="0" hangingPunct="1">
        <a:defRPr sz="1890" kern="1200">
          <a:solidFill>
            <a:schemeClr val="tx1"/>
          </a:solidFill>
          <a:latin typeface="+mn-lt"/>
          <a:ea typeface="+mn-ea"/>
          <a:cs typeface="+mn-cs"/>
        </a:defRPr>
      </a:lvl6pPr>
      <a:lvl7pPr marL="2879811" algn="l" defTabSz="959937" rtl="0" eaLnBrk="1" latinLnBrk="0" hangingPunct="1">
        <a:defRPr sz="1890" kern="1200">
          <a:solidFill>
            <a:schemeClr val="tx1"/>
          </a:solidFill>
          <a:latin typeface="+mn-lt"/>
          <a:ea typeface="+mn-ea"/>
          <a:cs typeface="+mn-cs"/>
        </a:defRPr>
      </a:lvl7pPr>
      <a:lvl8pPr marL="3359780" algn="l" defTabSz="959937" rtl="0" eaLnBrk="1" latinLnBrk="0" hangingPunct="1">
        <a:defRPr sz="1890" kern="1200">
          <a:solidFill>
            <a:schemeClr val="tx1"/>
          </a:solidFill>
          <a:latin typeface="+mn-lt"/>
          <a:ea typeface="+mn-ea"/>
          <a:cs typeface="+mn-cs"/>
        </a:defRPr>
      </a:lvl8pPr>
      <a:lvl9pPr marL="3839748" algn="l" defTabSz="959937"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hpass.healthworkforce.eu/index.php/the-projec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creativecommons.org/licenses/by-nc/3.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91133" y="3246369"/>
            <a:ext cx="8417490" cy="1447100"/>
          </a:xfrm>
        </p:spPr>
        <p:txBody>
          <a:bodyPr anchor="ctr"/>
          <a:lstStyle/>
          <a:p>
            <a:r>
              <a:rPr lang="en-US" dirty="0"/>
              <a:t>Digital Technology (</a:t>
            </a:r>
            <a:r>
              <a:rPr lang="en-US" dirty="0" err="1"/>
              <a:t>DigTech</a:t>
            </a:r>
            <a:r>
              <a:rPr lang="en-US" dirty="0"/>
              <a:t>)</a:t>
            </a:r>
            <a:endParaRPr lang="en-GB" dirty="0"/>
          </a:p>
        </p:txBody>
      </p:sp>
      <p:sp>
        <p:nvSpPr>
          <p:cNvPr id="4" name="Footer Placeholder 4">
            <a:extLst>
              <a:ext uri="{FF2B5EF4-FFF2-40B4-BE49-F238E27FC236}">
                <a16:creationId xmlns:a16="http://schemas.microsoft.com/office/drawing/2014/main" id="{FFC0A8C5-381E-DA91-452F-66577E02A80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Tree>
    <p:extLst>
      <p:ext uri="{BB962C8B-B14F-4D97-AF65-F5344CB8AC3E}">
        <p14:creationId xmlns:p14="http://schemas.microsoft.com/office/powerpoint/2010/main" val="83978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66444D-12FB-04E6-316C-4FCF3DFDC145}"/>
              </a:ext>
            </a:extLst>
          </p:cNvPr>
          <p:cNvSpPr>
            <a:spLocks noGrp="1"/>
          </p:cNvSpPr>
          <p:nvPr>
            <p:ph sz="half" idx="1"/>
          </p:nvPr>
        </p:nvSpPr>
        <p:spPr>
          <a:xfrm>
            <a:off x="264047" y="1833558"/>
            <a:ext cx="5942789" cy="4578671"/>
          </a:xfrm>
        </p:spPr>
        <p:txBody>
          <a:bodyPr/>
          <a:lstStyle/>
          <a:p>
            <a:pPr algn="just">
              <a:lnSpc>
                <a:spcPct val="100000"/>
              </a:lnSpc>
              <a:spcAft>
                <a:spcPts val="800"/>
              </a:spcAft>
            </a:pP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Informed Consent: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Ensuring patients understand how their data will be used and giving them control over its usage.</a:t>
            </a:r>
          </a:p>
          <a:p>
            <a:pPr algn="just">
              <a:lnSpc>
                <a:spcPct val="100000"/>
              </a:lnSpc>
              <a:spcAft>
                <a:spcPts val="800"/>
              </a:spcAft>
            </a:pP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Algorithm Transparency: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Making AI algorithms transparent and interpretable to healthcare professionals and patients.</a:t>
            </a:r>
          </a:p>
          <a:p>
            <a:pPr algn="just">
              <a:lnSpc>
                <a:spcPct val="100000"/>
              </a:lnSpc>
              <a:spcAft>
                <a:spcPts val="800"/>
              </a:spcAft>
            </a:pP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Equity </a:t>
            </a:r>
            <a:r>
              <a:rPr lang="en-US" sz="2100" b="1" kern="100" dirty="0">
                <a:latin typeface="Calibri" panose="020F0502020204030204" pitchFamily="34" charset="0"/>
                <a:ea typeface="Calibri" panose="020F0502020204030204" pitchFamily="34" charset="0"/>
                <a:cs typeface="Times New Roman" panose="02020603050405020304" pitchFamily="18" charset="0"/>
              </a:rPr>
              <a:t>&amp;</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 Bias Mitigation: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Identifying and mitigating biases in AI algorithms to ensure equitable healthcare outcomes for all patient groups.</a:t>
            </a:r>
          </a:p>
        </p:txBody>
      </p:sp>
      <p:sp>
        <p:nvSpPr>
          <p:cNvPr id="4" name="Content Placeholder 3">
            <a:extLst>
              <a:ext uri="{FF2B5EF4-FFF2-40B4-BE49-F238E27FC236}">
                <a16:creationId xmlns:a16="http://schemas.microsoft.com/office/drawing/2014/main" id="{D890352C-16AE-984D-BF65-4B1B6DB93599}"/>
              </a:ext>
            </a:extLst>
          </p:cNvPr>
          <p:cNvSpPr>
            <a:spLocks noGrp="1"/>
          </p:cNvSpPr>
          <p:nvPr>
            <p:ph sz="half" idx="10"/>
          </p:nvPr>
        </p:nvSpPr>
        <p:spPr>
          <a:xfrm>
            <a:off x="6446520" y="1963628"/>
            <a:ext cx="4193945" cy="4053748"/>
          </a:xfrm>
        </p:spPr>
        <p:txBody>
          <a:bodyPr/>
          <a:lstStyle/>
          <a:p>
            <a:pPr algn="just">
              <a:lnSpc>
                <a:spcPct val="100000"/>
              </a:lnSpc>
              <a:spcAft>
                <a:spcPts val="800"/>
              </a:spcAft>
            </a:pP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Data Privacy </a:t>
            </a:r>
            <a:r>
              <a:rPr lang="en-US" sz="2100" b="1" kern="100" dirty="0">
                <a:latin typeface="Calibri" panose="020F0502020204030204" pitchFamily="34" charset="0"/>
                <a:ea typeface="Calibri" panose="020F0502020204030204" pitchFamily="34" charset="0"/>
                <a:cs typeface="Times New Roman" panose="02020603050405020304" pitchFamily="18" charset="0"/>
              </a:rPr>
              <a:t>&amp;</a:t>
            </a: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 Security: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Safeguarding patient data from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unauthorised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access and breaches to maintain trust and confidentiality.</a:t>
            </a:r>
          </a:p>
          <a:p>
            <a:pPr algn="just">
              <a:lnSpc>
                <a:spcPct val="100000"/>
              </a:lnSpc>
              <a:spcAft>
                <a:spcPts val="800"/>
              </a:spcAft>
            </a:pPr>
            <a:r>
              <a:rPr lang="en-US" sz="2100" b="1" kern="100" dirty="0">
                <a:effectLst/>
                <a:latin typeface="Calibri" panose="020F0502020204030204" pitchFamily="34" charset="0"/>
                <a:ea typeface="Calibri" panose="020F0502020204030204" pitchFamily="34" charset="0"/>
                <a:cs typeface="Times New Roman" panose="02020603050405020304" pitchFamily="18" charset="0"/>
              </a:rPr>
              <a:t>Human Oversight: </a:t>
            </a:r>
          </a:p>
          <a:p>
            <a:pPr lvl="1" algn="just">
              <a:lnSpc>
                <a:spcPct val="100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Maintaining human oversight in AI-driven decision-making processes to uphold professional accountability and patient safety.</a:t>
            </a:r>
          </a:p>
        </p:txBody>
      </p:sp>
      <p:sp>
        <p:nvSpPr>
          <p:cNvPr id="7" name="Footer Placeholder 4">
            <a:extLst>
              <a:ext uri="{FF2B5EF4-FFF2-40B4-BE49-F238E27FC236}">
                <a16:creationId xmlns:a16="http://schemas.microsoft.com/office/drawing/2014/main" id="{9C2AC3B2-5FA5-910B-906A-7B5EF70AF39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8" name="Cím 1">
            <a:extLst>
              <a:ext uri="{FF2B5EF4-FFF2-40B4-BE49-F238E27FC236}">
                <a16:creationId xmlns:a16="http://schemas.microsoft.com/office/drawing/2014/main" id="{4A5DCDFE-1073-18C7-D27C-08295F63B6FF}"/>
              </a:ext>
            </a:extLst>
          </p:cNvPr>
          <p:cNvSpPr txBox="1">
            <a:spLocks/>
          </p:cNvSpPr>
          <p:nvPr/>
        </p:nvSpPr>
        <p:spPr>
          <a:xfrm>
            <a:off x="1092869" y="690885"/>
            <a:ext cx="8451181" cy="64270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Ethical Considerations in AI Healthcare</a:t>
            </a:r>
            <a:endParaRPr lang="en-GB" sz="4000" b="1" dirty="0">
              <a:solidFill>
                <a:srgbClr val="1A75DB"/>
              </a:solidFill>
              <a:latin typeface="+mn-lt"/>
            </a:endParaRPr>
          </a:p>
        </p:txBody>
      </p:sp>
    </p:spTree>
    <p:extLst>
      <p:ext uri="{BB962C8B-B14F-4D97-AF65-F5344CB8AC3E}">
        <p14:creationId xmlns:p14="http://schemas.microsoft.com/office/powerpoint/2010/main" val="78343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307132" y="397303"/>
            <a:ext cx="8154878" cy="86839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hu-HU" sz="4000" b="1" dirty="0">
                <a:solidFill>
                  <a:srgbClr val="1A75DB"/>
                </a:solidFill>
                <a:latin typeface="+mn-lt"/>
              </a:rPr>
              <a:t>Future Trends </a:t>
            </a:r>
            <a:r>
              <a:rPr lang="en-US" sz="4000" b="1" dirty="0">
                <a:solidFill>
                  <a:srgbClr val="1A75DB"/>
                </a:solidFill>
                <a:latin typeface="+mn-lt"/>
              </a:rPr>
              <a:t>&amp;</a:t>
            </a:r>
            <a:r>
              <a:rPr lang="hu-HU" sz="4000" b="1" dirty="0">
                <a:solidFill>
                  <a:srgbClr val="1A75DB"/>
                </a:solidFill>
                <a:latin typeface="+mn-lt"/>
              </a:rPr>
              <a:t> Implications</a:t>
            </a:r>
            <a:r>
              <a:rPr lang="en-US" sz="4000" b="1" dirty="0">
                <a:solidFill>
                  <a:srgbClr val="1A75DB"/>
                </a:solidFill>
                <a:latin typeface="+mn-lt"/>
              </a:rPr>
              <a:t> of AI</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1337925916"/>
              </p:ext>
            </p:extLst>
          </p:nvPr>
        </p:nvGraphicFramePr>
        <p:xfrm>
          <a:off x="217170" y="1325880"/>
          <a:ext cx="10332720" cy="494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86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1528557215"/>
              </p:ext>
            </p:extLst>
          </p:nvPr>
        </p:nvGraphicFramePr>
        <p:xfrm>
          <a:off x="532387" y="1298516"/>
          <a:ext cx="9734988" cy="518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872052" y="439850"/>
            <a:ext cx="8041639"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IoT in Healthcare (1)</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88968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3661515925"/>
              </p:ext>
            </p:extLst>
          </p:nvPr>
        </p:nvGraphicFramePr>
        <p:xfrm>
          <a:off x="979196" y="1364232"/>
          <a:ext cx="8841370" cy="518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ím 1">
            <a:extLst>
              <a:ext uri="{FF2B5EF4-FFF2-40B4-BE49-F238E27FC236}">
                <a16:creationId xmlns:a16="http://schemas.microsoft.com/office/drawing/2014/main" id="{9E4F8791-85B9-15EF-75B5-2C6B2D9CD4E0}"/>
              </a:ext>
            </a:extLst>
          </p:cNvPr>
          <p:cNvSpPr txBox="1">
            <a:spLocks/>
          </p:cNvSpPr>
          <p:nvPr/>
        </p:nvSpPr>
        <p:spPr>
          <a:xfrm>
            <a:off x="979196" y="464549"/>
            <a:ext cx="8041639"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IoT in Healthcare</a:t>
            </a:r>
            <a:r>
              <a:rPr lang="el-GR" sz="4000" b="1" dirty="0">
                <a:solidFill>
                  <a:srgbClr val="1A75DB"/>
                </a:solidFill>
                <a:latin typeface="+mn-lt"/>
              </a:rPr>
              <a:t> </a:t>
            </a:r>
            <a:r>
              <a:rPr lang="en-US" sz="4000" b="1" dirty="0">
                <a:solidFill>
                  <a:srgbClr val="1A75DB"/>
                </a:solidFill>
                <a:latin typeface="+mn-lt"/>
              </a:rPr>
              <a:t>(2)</a:t>
            </a:r>
            <a:endParaRPr lang="en-GB" sz="4000" b="1" dirty="0">
              <a:solidFill>
                <a:srgbClr val="1A75DB"/>
              </a:solidFill>
              <a:latin typeface="+mn-lt"/>
            </a:endParaRPr>
          </a:p>
        </p:txBody>
      </p:sp>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08943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419919" y="335663"/>
            <a:ext cx="6858566" cy="694491"/>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Benefits of IoT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872096648"/>
              </p:ext>
            </p:extLst>
          </p:nvPr>
        </p:nvGraphicFramePr>
        <p:xfrm>
          <a:off x="419919" y="1234440"/>
          <a:ext cx="10164261" cy="498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769230B-277B-9913-A937-664D726C0DD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98200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558528" y="397585"/>
            <a:ext cx="9008792" cy="69275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Challenges &amp; Risks of IoT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0139216"/>
              </p:ext>
            </p:extLst>
          </p:nvPr>
        </p:nvGraphicFramePr>
        <p:xfrm>
          <a:off x="558528" y="1120140"/>
          <a:ext cx="9682705" cy="527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96088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262890" y="192265"/>
            <a:ext cx="8154878" cy="731978"/>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Future Trends of IoT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3256787019"/>
              </p:ext>
            </p:extLst>
          </p:nvPr>
        </p:nvGraphicFramePr>
        <p:xfrm>
          <a:off x="262890" y="1191491"/>
          <a:ext cx="10229850" cy="508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0284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526766988"/>
              </p:ext>
            </p:extLst>
          </p:nvPr>
        </p:nvGraphicFramePr>
        <p:xfrm>
          <a:off x="513813" y="1149174"/>
          <a:ext cx="9772135" cy="5189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742412" y="307919"/>
            <a:ext cx="9543536" cy="841255"/>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3D Printing in Medical Field</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19337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4C308-5CFB-E450-9191-9E2022E2A64E}"/>
              </a:ext>
            </a:extLst>
          </p:cNvPr>
          <p:cNvSpPr>
            <a:spLocks noGrp="1"/>
          </p:cNvSpPr>
          <p:nvPr>
            <p:ph type="title"/>
          </p:nvPr>
        </p:nvSpPr>
        <p:spPr>
          <a:xfrm>
            <a:off x="1288284" y="260445"/>
            <a:ext cx="5132149" cy="608286"/>
          </a:xfrm>
        </p:spPr>
        <p:txBody>
          <a:bodyPr/>
          <a:lstStyle/>
          <a:p>
            <a:r>
              <a:rPr lang="en-US" sz="2200" b="1" i="0" u="none" strike="noStrike" cap="none" dirty="0">
                <a:latin typeface="Calibri"/>
                <a:ea typeface="Calibri"/>
                <a:cs typeface="Calibri"/>
                <a:sym typeface="Calibri"/>
              </a:rPr>
              <a:t>Computed Tomography (CT) </a:t>
            </a:r>
            <a:r>
              <a:rPr lang="en-US" sz="2200" b="1" dirty="0">
                <a:latin typeface="Calibri"/>
                <a:ea typeface="Calibri"/>
                <a:cs typeface="Calibri"/>
                <a:sym typeface="Calibri"/>
              </a:rPr>
              <a:t>&amp;</a:t>
            </a:r>
            <a:r>
              <a:rPr lang="en-US" sz="2200" b="1" i="0" u="none" strike="noStrike" cap="none" dirty="0">
                <a:latin typeface="Calibri"/>
                <a:ea typeface="Calibri"/>
                <a:cs typeface="Calibri"/>
                <a:sym typeface="Calibri"/>
              </a:rPr>
              <a:t> Magnetic Resonance Imaging (MRI):</a:t>
            </a:r>
            <a:endParaRPr lang="en-US" sz="2200" b="1" dirty="0"/>
          </a:p>
        </p:txBody>
      </p:sp>
      <p:sp>
        <p:nvSpPr>
          <p:cNvPr id="3" name="Text Placeholder 2">
            <a:extLst>
              <a:ext uri="{FF2B5EF4-FFF2-40B4-BE49-F238E27FC236}">
                <a16:creationId xmlns:a16="http://schemas.microsoft.com/office/drawing/2014/main" id="{8783EA9E-CD44-508F-A23A-2FDF04BF97A3}"/>
              </a:ext>
            </a:extLst>
          </p:cNvPr>
          <p:cNvSpPr>
            <a:spLocks noGrp="1"/>
          </p:cNvSpPr>
          <p:nvPr>
            <p:ph type="body" sz="half" idx="2"/>
          </p:nvPr>
        </p:nvSpPr>
        <p:spPr>
          <a:xfrm>
            <a:off x="1303786" y="1040271"/>
            <a:ext cx="5132150" cy="1439306"/>
          </a:xfrm>
        </p:spPr>
        <p:txBody>
          <a:bodyPr/>
          <a:lstStyle/>
          <a:p>
            <a:pPr algn="just"/>
            <a:r>
              <a:rPr lang="en-US" sz="2100" dirty="0"/>
              <a:t>Advanced 3D imaging techniques enhance </a:t>
            </a:r>
            <a:r>
              <a:rPr lang="en-US" sz="2100" dirty="0" err="1"/>
              <a:t>visualisation</a:t>
            </a:r>
            <a:r>
              <a:rPr lang="en-US" sz="2100" dirty="0"/>
              <a:t> of anatomical structures and pathological conditions, improving diagnostic accuracy and treatment planning.</a:t>
            </a:r>
            <a:endParaRPr lang="en-US" dirty="0"/>
          </a:p>
        </p:txBody>
      </p:sp>
      <p:sp>
        <p:nvSpPr>
          <p:cNvPr id="4" name="Text Placeholder 3">
            <a:extLst>
              <a:ext uri="{FF2B5EF4-FFF2-40B4-BE49-F238E27FC236}">
                <a16:creationId xmlns:a16="http://schemas.microsoft.com/office/drawing/2014/main" id="{BE476BCE-F593-1111-A024-BCD43CCDDB17}"/>
              </a:ext>
            </a:extLst>
          </p:cNvPr>
          <p:cNvSpPr>
            <a:spLocks noGrp="1"/>
          </p:cNvSpPr>
          <p:nvPr>
            <p:ph type="body" sz="half" idx="13"/>
          </p:nvPr>
        </p:nvSpPr>
        <p:spPr>
          <a:xfrm>
            <a:off x="1421352" y="3087863"/>
            <a:ext cx="5493798" cy="1418432"/>
          </a:xfrm>
        </p:spPr>
        <p:txBody>
          <a:bodyPr/>
          <a:lstStyle/>
          <a:p>
            <a:pPr algn="just"/>
            <a:r>
              <a:rPr lang="en-US" sz="2100" dirty="0"/>
              <a:t>3D image segmentation algorithms extract anatomical structures from medical imaging data and reconstruct detailed 3D models for precise anatomical analysis and surgical planning.</a:t>
            </a:r>
            <a:endParaRPr lang="en-US" dirty="0"/>
          </a:p>
        </p:txBody>
      </p:sp>
      <p:sp>
        <p:nvSpPr>
          <p:cNvPr id="5" name="Text Placeholder 4">
            <a:extLst>
              <a:ext uri="{FF2B5EF4-FFF2-40B4-BE49-F238E27FC236}">
                <a16:creationId xmlns:a16="http://schemas.microsoft.com/office/drawing/2014/main" id="{58043C9C-51A8-DA15-5084-29061594DE69}"/>
              </a:ext>
            </a:extLst>
          </p:cNvPr>
          <p:cNvSpPr>
            <a:spLocks noGrp="1"/>
          </p:cNvSpPr>
          <p:nvPr>
            <p:ph type="body" sz="half" idx="14"/>
          </p:nvPr>
        </p:nvSpPr>
        <p:spPr>
          <a:xfrm>
            <a:off x="1421351" y="5197041"/>
            <a:ext cx="6157694" cy="1653620"/>
          </a:xfrm>
        </p:spPr>
        <p:txBody>
          <a:bodyPr/>
          <a:lstStyle/>
          <a:p>
            <a:pPr marL="0" marR="0" lvl="0" indent="0" algn="just" rtl="0">
              <a:lnSpc>
                <a:spcPct val="100000"/>
              </a:lnSpc>
              <a:spcBef>
                <a:spcPts val="0"/>
              </a:spcBef>
              <a:spcAft>
                <a:spcPts val="0"/>
              </a:spcAft>
              <a:buNone/>
            </a:pPr>
            <a:r>
              <a:rPr lang="en-US" sz="2100" i="0" u="none" strike="noStrike" cap="none" dirty="0">
                <a:latin typeface="Calibri"/>
                <a:ea typeface="Calibri"/>
                <a:cs typeface="Calibri"/>
                <a:sym typeface="Calibri"/>
              </a:rPr>
              <a:t>Integration of multimodal imaging data (e.g., CT, MRI, PET) through 3D image fusion techniques provides comprehensive insights into complex medical conditions, guiding personalized treatment strategies.</a:t>
            </a:r>
            <a:endParaRPr lang="en-US" dirty="0"/>
          </a:p>
        </p:txBody>
      </p:sp>
      <p:sp>
        <p:nvSpPr>
          <p:cNvPr id="6" name="TextBox 5">
            <a:extLst>
              <a:ext uri="{FF2B5EF4-FFF2-40B4-BE49-F238E27FC236}">
                <a16:creationId xmlns:a16="http://schemas.microsoft.com/office/drawing/2014/main" id="{D7F1B7E7-7798-18B2-566B-190DF9087896}"/>
              </a:ext>
            </a:extLst>
          </p:cNvPr>
          <p:cNvSpPr txBox="1"/>
          <p:nvPr/>
        </p:nvSpPr>
        <p:spPr>
          <a:xfrm>
            <a:off x="7494886" y="634248"/>
            <a:ext cx="3767047" cy="2554545"/>
          </a:xfrm>
          <a:prstGeom prst="rect">
            <a:avLst/>
          </a:prstGeom>
          <a:noFill/>
        </p:spPr>
        <p:txBody>
          <a:bodyPr wrap="square" rtlCol="0">
            <a:spAutoFit/>
          </a:bodyPr>
          <a:lstStyle/>
          <a:p>
            <a:r>
              <a:rPr lang="en-US" sz="4000" b="1" dirty="0">
                <a:solidFill>
                  <a:schemeClr val="bg1"/>
                </a:solidFill>
                <a:latin typeface="+mn-lt"/>
              </a:rPr>
              <a:t>Advancements in 3D Imaging for Medical Diagnosis</a:t>
            </a:r>
            <a:endParaRPr lang="en-US" sz="4000" b="1" dirty="0">
              <a:solidFill>
                <a:schemeClr val="bg1"/>
              </a:solidFill>
            </a:endParaRPr>
          </a:p>
        </p:txBody>
      </p:sp>
      <p:sp>
        <p:nvSpPr>
          <p:cNvPr id="7" name="Title 1">
            <a:extLst>
              <a:ext uri="{FF2B5EF4-FFF2-40B4-BE49-F238E27FC236}">
                <a16:creationId xmlns:a16="http://schemas.microsoft.com/office/drawing/2014/main" id="{52DB1AA5-9E1B-48D2-324F-0931F4EEAAAF}"/>
              </a:ext>
            </a:extLst>
          </p:cNvPr>
          <p:cNvSpPr txBox="1">
            <a:spLocks/>
          </p:cNvSpPr>
          <p:nvPr/>
        </p:nvSpPr>
        <p:spPr>
          <a:xfrm>
            <a:off x="1421352" y="2479577"/>
            <a:ext cx="5132149" cy="608286"/>
          </a:xfrm>
          <a:prstGeom prst="rect">
            <a:avLst/>
          </a:prstGeom>
        </p:spPr>
        <p:txBody>
          <a:bodyPr anchor="ctr"/>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2200" b="1" dirty="0">
                <a:effectLst/>
                <a:latin typeface="Calibri" panose="020F0502020204030204" pitchFamily="34" charset="0"/>
                <a:ea typeface="Calibri" panose="020F0502020204030204" pitchFamily="34" charset="0"/>
                <a:cs typeface="Times New Roman" panose="02020603050405020304" pitchFamily="18" charset="0"/>
              </a:rPr>
              <a:t>Image Segmentation </a:t>
            </a:r>
            <a:r>
              <a:rPr lang="en-US" sz="2200" b="1" dirty="0">
                <a:latin typeface="Calibri" panose="020F0502020204030204" pitchFamily="34" charset="0"/>
                <a:ea typeface="Calibri" panose="020F0502020204030204" pitchFamily="34" charset="0"/>
                <a:cs typeface="Times New Roman" panose="02020603050405020304" pitchFamily="18" charset="0"/>
              </a:rPr>
              <a:t>&amp;</a:t>
            </a:r>
            <a:r>
              <a:rPr lang="en-US" sz="2200" b="1" dirty="0">
                <a:effectLst/>
                <a:latin typeface="Calibri" panose="020F0502020204030204" pitchFamily="34" charset="0"/>
                <a:ea typeface="Calibri" panose="020F0502020204030204" pitchFamily="34" charset="0"/>
                <a:cs typeface="Times New Roman" panose="02020603050405020304" pitchFamily="18" charset="0"/>
              </a:rPr>
              <a:t> Reconstruction: </a:t>
            </a:r>
            <a:endParaRPr lang="en-US" sz="2200" b="1" dirty="0"/>
          </a:p>
        </p:txBody>
      </p:sp>
      <p:sp>
        <p:nvSpPr>
          <p:cNvPr id="8" name="Title 1">
            <a:extLst>
              <a:ext uri="{FF2B5EF4-FFF2-40B4-BE49-F238E27FC236}">
                <a16:creationId xmlns:a16="http://schemas.microsoft.com/office/drawing/2014/main" id="{C3BDDF90-D728-84D3-1C9A-A4BD5749C089}"/>
              </a:ext>
            </a:extLst>
          </p:cNvPr>
          <p:cNvSpPr txBox="1">
            <a:spLocks/>
          </p:cNvSpPr>
          <p:nvPr/>
        </p:nvSpPr>
        <p:spPr>
          <a:xfrm>
            <a:off x="1421352" y="4547525"/>
            <a:ext cx="2144808" cy="608286"/>
          </a:xfrm>
          <a:prstGeom prst="rect">
            <a:avLst/>
          </a:prstGeom>
        </p:spPr>
        <p:txBody>
          <a:bodyPr anchor="ctr"/>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pPr marL="0" marR="0" lvl="0" indent="0" algn="l" rtl="0">
              <a:lnSpc>
                <a:spcPct val="100000"/>
              </a:lnSpc>
              <a:spcBef>
                <a:spcPts val="0"/>
              </a:spcBef>
              <a:spcAft>
                <a:spcPts val="0"/>
              </a:spcAft>
              <a:buNone/>
            </a:pPr>
            <a:r>
              <a:rPr lang="en-US" sz="2200" b="1" dirty="0">
                <a:effectLst/>
                <a:latin typeface="Calibri" panose="020F0502020204030204" pitchFamily="34" charset="0"/>
                <a:ea typeface="Calibri" panose="020F0502020204030204" pitchFamily="34" charset="0"/>
                <a:cs typeface="Times New Roman" panose="02020603050405020304" pitchFamily="18" charset="0"/>
              </a:rPr>
              <a:t>Image Fusion: </a:t>
            </a:r>
            <a:endParaRPr lang="en-US" sz="2200" b="1" i="0" u="none" strike="noStrike" cap="none" dirty="0">
              <a:latin typeface="Calibri"/>
              <a:ea typeface="Calibri"/>
              <a:cs typeface="Calibri"/>
              <a:sym typeface="Calibri"/>
            </a:endParaRPr>
          </a:p>
        </p:txBody>
      </p:sp>
      <p:sp>
        <p:nvSpPr>
          <p:cNvPr id="9" name="Footer Placeholder 4">
            <a:extLst>
              <a:ext uri="{FF2B5EF4-FFF2-40B4-BE49-F238E27FC236}">
                <a16:creationId xmlns:a16="http://schemas.microsoft.com/office/drawing/2014/main" id="{513871DE-F86C-0D17-D453-E29BBBF154A6}"/>
              </a:ext>
            </a:extLst>
          </p:cNvPr>
          <p:cNvSpPr txBox="1">
            <a:spLocks noChangeArrowheads="1"/>
          </p:cNvSpPr>
          <p:nvPr/>
        </p:nvSpPr>
        <p:spPr bwMode="auto">
          <a:xfrm>
            <a:off x="162688" y="685066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45912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B994-D2F4-3A58-3747-F73BE91DB9BF}"/>
              </a:ext>
            </a:extLst>
          </p:cNvPr>
          <p:cNvSpPr>
            <a:spLocks noGrp="1"/>
          </p:cNvSpPr>
          <p:nvPr>
            <p:ph type="title"/>
          </p:nvPr>
        </p:nvSpPr>
        <p:spPr>
          <a:xfrm>
            <a:off x="1407196" y="230919"/>
            <a:ext cx="4474519" cy="459034"/>
          </a:xfrm>
        </p:spPr>
        <p:txBody>
          <a:bodyPr/>
          <a:lstStyle/>
          <a:p>
            <a:r>
              <a:rPr lang="en-US" sz="2200" b="1" dirty="0">
                <a:effectLst/>
                <a:latin typeface="Calibri" panose="020F0502020204030204" pitchFamily="34" charset="0"/>
                <a:ea typeface="Calibri" panose="020F0502020204030204" pitchFamily="34" charset="0"/>
                <a:cs typeface="Times New Roman" panose="02020603050405020304" pitchFamily="18" charset="0"/>
              </a:rPr>
              <a:t>Immersive Training Environments:</a:t>
            </a:r>
            <a:endParaRPr lang="en-US" sz="2200" b="1" dirty="0"/>
          </a:p>
        </p:txBody>
      </p:sp>
      <p:sp>
        <p:nvSpPr>
          <p:cNvPr id="3" name="Text Placeholder 2">
            <a:extLst>
              <a:ext uri="{FF2B5EF4-FFF2-40B4-BE49-F238E27FC236}">
                <a16:creationId xmlns:a16="http://schemas.microsoft.com/office/drawing/2014/main" id="{326AA835-149F-7ADD-CAEC-99DF00A7EAAA}"/>
              </a:ext>
            </a:extLst>
          </p:cNvPr>
          <p:cNvSpPr>
            <a:spLocks noGrp="1"/>
          </p:cNvSpPr>
          <p:nvPr>
            <p:ph type="body" sz="half" idx="2"/>
          </p:nvPr>
        </p:nvSpPr>
        <p:spPr>
          <a:xfrm>
            <a:off x="1227086" y="736158"/>
            <a:ext cx="5062877" cy="1605552"/>
          </a:xfrm>
        </p:spPr>
        <p:txBody>
          <a:bodyPr/>
          <a:lstStyle/>
          <a:p>
            <a:pPr algn="just"/>
            <a:r>
              <a:rPr lang="en-US" sz="2100" dirty="0">
                <a:effectLst/>
                <a:latin typeface="Calibri" panose="020F0502020204030204" pitchFamily="34" charset="0"/>
                <a:ea typeface="Calibri" panose="020F0502020204030204" pitchFamily="34" charset="0"/>
                <a:cs typeface="Times New Roman" panose="02020603050405020304" pitchFamily="18" charset="0"/>
              </a:rPr>
              <a:t>Virtual reality (VR) simulations recreate realistic surgical scenarios, allowing trainees to practice surgical procedures in a safe, controlled environment, enhancing skill acquisition and proficiency.</a:t>
            </a:r>
            <a:endParaRPr lang="en-US" sz="2100" dirty="0"/>
          </a:p>
        </p:txBody>
      </p:sp>
      <p:sp>
        <p:nvSpPr>
          <p:cNvPr id="4" name="Text Placeholder 3">
            <a:extLst>
              <a:ext uri="{FF2B5EF4-FFF2-40B4-BE49-F238E27FC236}">
                <a16:creationId xmlns:a16="http://schemas.microsoft.com/office/drawing/2014/main" id="{BD9F7CF7-4324-1D95-3EAC-55C781ADCFA3}"/>
              </a:ext>
            </a:extLst>
          </p:cNvPr>
          <p:cNvSpPr>
            <a:spLocks noGrp="1"/>
          </p:cNvSpPr>
          <p:nvPr>
            <p:ph type="body" sz="half" idx="13"/>
          </p:nvPr>
        </p:nvSpPr>
        <p:spPr>
          <a:xfrm>
            <a:off x="1407196" y="2982754"/>
            <a:ext cx="6112591" cy="1537697"/>
          </a:xfrm>
        </p:spPr>
        <p:txBody>
          <a:bodyPr/>
          <a:lstStyle/>
          <a:p>
            <a:pPr algn="just"/>
            <a:r>
              <a:rPr lang="en-US" sz="2100" dirty="0"/>
              <a:t>VR-based surgical planning tools enable surgeons to </a:t>
            </a:r>
            <a:r>
              <a:rPr lang="en-US" sz="2100" dirty="0" err="1"/>
              <a:t>visualise</a:t>
            </a:r>
            <a:r>
              <a:rPr lang="en-US" sz="2100" dirty="0"/>
              <a:t> patient anatomy, simulate surgical procedures, and </a:t>
            </a:r>
            <a:r>
              <a:rPr lang="en-US" sz="2100" dirty="0" err="1"/>
              <a:t>optimise</a:t>
            </a:r>
            <a:r>
              <a:rPr lang="en-US" sz="2100" dirty="0"/>
              <a:t> surgical approaches before entering the operating room, leading to improved surgical outcomes and patient safety.</a:t>
            </a:r>
          </a:p>
        </p:txBody>
      </p:sp>
      <p:sp>
        <p:nvSpPr>
          <p:cNvPr id="5" name="Text Placeholder 4">
            <a:extLst>
              <a:ext uri="{FF2B5EF4-FFF2-40B4-BE49-F238E27FC236}">
                <a16:creationId xmlns:a16="http://schemas.microsoft.com/office/drawing/2014/main" id="{51C19CAF-E27A-87B5-DDCD-5EBAC63376BA}"/>
              </a:ext>
            </a:extLst>
          </p:cNvPr>
          <p:cNvSpPr>
            <a:spLocks noGrp="1"/>
          </p:cNvSpPr>
          <p:nvPr>
            <p:ph type="body" sz="half" idx="14"/>
          </p:nvPr>
        </p:nvSpPr>
        <p:spPr>
          <a:xfrm>
            <a:off x="1407196" y="5109899"/>
            <a:ext cx="6226659" cy="1537697"/>
          </a:xfrm>
        </p:spPr>
        <p:txBody>
          <a:bodyPr/>
          <a:lstStyle/>
          <a:p>
            <a:pPr algn="just"/>
            <a:r>
              <a:rPr lang="en-US" sz="2100" kern="100" dirty="0">
                <a:effectLst/>
                <a:latin typeface="Calibri" panose="020F0502020204030204" pitchFamily="34" charset="0"/>
                <a:ea typeface="Calibri" panose="020F0502020204030204" pitchFamily="34" charset="0"/>
                <a:cs typeface="Times New Roman" panose="02020603050405020304" pitchFamily="18" charset="0"/>
              </a:rPr>
              <a:t>VR experiences offer interactive educational content for patients, helping them understand their medical conditions, treatment options, and surgical procedures, thereby improving informed decision-making and adherence to treatment plans.</a:t>
            </a:r>
          </a:p>
          <a:p>
            <a:pPr algn="just"/>
            <a:endParaRPr lang="en-US" sz="2100" dirty="0"/>
          </a:p>
        </p:txBody>
      </p:sp>
      <p:sp>
        <p:nvSpPr>
          <p:cNvPr id="6" name="TextBox 5">
            <a:extLst>
              <a:ext uri="{FF2B5EF4-FFF2-40B4-BE49-F238E27FC236}">
                <a16:creationId xmlns:a16="http://schemas.microsoft.com/office/drawing/2014/main" id="{1008483E-A54F-4E44-5DD4-00ADBA62565E}"/>
              </a:ext>
            </a:extLst>
          </p:cNvPr>
          <p:cNvSpPr txBox="1"/>
          <p:nvPr/>
        </p:nvSpPr>
        <p:spPr>
          <a:xfrm>
            <a:off x="7633855" y="107687"/>
            <a:ext cx="3636963" cy="2554545"/>
          </a:xfrm>
          <a:prstGeom prst="rect">
            <a:avLst/>
          </a:prstGeom>
          <a:noFill/>
        </p:spPr>
        <p:txBody>
          <a:bodyPr wrap="square" rtlCol="0">
            <a:spAutoFit/>
          </a:bodyPr>
          <a:lstStyle/>
          <a:p>
            <a:r>
              <a:rPr lang="en-US" sz="4000" b="1" dirty="0">
                <a:solidFill>
                  <a:schemeClr val="bg1"/>
                </a:solidFill>
                <a:latin typeface="+mn-lt"/>
              </a:rPr>
              <a:t>Virtual Reality in Surgical Training and Simulation</a:t>
            </a:r>
            <a:endParaRPr lang="en-US" sz="4000" b="1" dirty="0">
              <a:solidFill>
                <a:schemeClr val="bg1"/>
              </a:solidFill>
            </a:endParaRPr>
          </a:p>
        </p:txBody>
      </p:sp>
      <p:sp>
        <p:nvSpPr>
          <p:cNvPr id="7" name="Title 1">
            <a:extLst>
              <a:ext uri="{FF2B5EF4-FFF2-40B4-BE49-F238E27FC236}">
                <a16:creationId xmlns:a16="http://schemas.microsoft.com/office/drawing/2014/main" id="{1A422E6A-7E27-2E94-385F-AF224F71C349}"/>
              </a:ext>
            </a:extLst>
          </p:cNvPr>
          <p:cNvSpPr txBox="1">
            <a:spLocks/>
          </p:cNvSpPr>
          <p:nvPr/>
        </p:nvSpPr>
        <p:spPr>
          <a:xfrm>
            <a:off x="1407196" y="2432715"/>
            <a:ext cx="4474519" cy="459034"/>
          </a:xfrm>
          <a:prstGeom prst="rect">
            <a:avLst/>
          </a:prstGeom>
        </p:spPr>
        <p:txBody>
          <a:bodyPr anchor="ctr"/>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2200" b="1" dirty="0">
                <a:effectLst/>
                <a:latin typeface="Calibri" panose="020F0502020204030204" pitchFamily="34" charset="0"/>
                <a:ea typeface="Calibri" panose="020F0502020204030204" pitchFamily="34" charset="0"/>
                <a:cs typeface="Times New Roman" panose="02020603050405020304" pitchFamily="18" charset="0"/>
              </a:rPr>
              <a:t>Surgical Planning </a:t>
            </a:r>
            <a:r>
              <a:rPr lang="en-US" sz="2200" b="1" dirty="0">
                <a:latin typeface="Calibri" panose="020F0502020204030204" pitchFamily="34" charset="0"/>
                <a:ea typeface="Calibri" panose="020F0502020204030204" pitchFamily="34" charset="0"/>
                <a:cs typeface="Times New Roman" panose="02020603050405020304" pitchFamily="18" charset="0"/>
              </a:rPr>
              <a:t>&amp;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Rehearsal</a:t>
            </a:r>
            <a:r>
              <a:rPr lang="en-US" sz="2200" b="1" dirty="0">
                <a:latin typeface="Calibri" panose="020F0502020204030204" pitchFamily="34" charset="0"/>
                <a:ea typeface="Calibri" panose="020F0502020204030204" pitchFamily="34" charset="0"/>
                <a:cs typeface="Times New Roman" panose="02020603050405020304" pitchFamily="18" charset="0"/>
              </a:rPr>
              <a:t>:</a:t>
            </a:r>
            <a:endParaRPr lang="en-US" sz="2200" b="1" dirty="0"/>
          </a:p>
        </p:txBody>
      </p:sp>
      <p:sp>
        <p:nvSpPr>
          <p:cNvPr id="8" name="Title 1">
            <a:extLst>
              <a:ext uri="{FF2B5EF4-FFF2-40B4-BE49-F238E27FC236}">
                <a16:creationId xmlns:a16="http://schemas.microsoft.com/office/drawing/2014/main" id="{F868FA07-60BA-1BE0-5202-9C576F3CCD25}"/>
              </a:ext>
            </a:extLst>
          </p:cNvPr>
          <p:cNvSpPr txBox="1">
            <a:spLocks/>
          </p:cNvSpPr>
          <p:nvPr/>
        </p:nvSpPr>
        <p:spPr>
          <a:xfrm>
            <a:off x="1407196" y="4520451"/>
            <a:ext cx="4474519" cy="459034"/>
          </a:xfrm>
          <a:prstGeom prst="rect">
            <a:avLst/>
          </a:prstGeom>
        </p:spPr>
        <p:txBody>
          <a:bodyPr anchor="ctr"/>
          <a:lstStyle>
            <a:lvl1pPr algn="l" defTabSz="959937" rtl="0" eaLnBrk="1" latinLnBrk="0" hangingPunct="1">
              <a:lnSpc>
                <a:spcPct val="90000"/>
              </a:lnSpc>
              <a:spcBef>
                <a:spcPct val="0"/>
              </a:spcBef>
              <a:buNone/>
              <a:defRPr sz="3600" kern="1200">
                <a:solidFill>
                  <a:srgbClr val="1A75DB"/>
                </a:solidFill>
                <a:latin typeface="+mn-lt"/>
                <a:ea typeface="+mj-ea"/>
                <a:cs typeface="+mj-cs"/>
              </a:defRPr>
            </a:lvl1pPr>
          </a:lstStyle>
          <a:p>
            <a:r>
              <a:rPr lang="en-US" sz="2200" b="1" dirty="0">
                <a:effectLst/>
                <a:latin typeface="Calibri" panose="020F0502020204030204" pitchFamily="34" charset="0"/>
                <a:ea typeface="Calibri" panose="020F0502020204030204" pitchFamily="34" charset="0"/>
                <a:cs typeface="Times New Roman" panose="02020603050405020304" pitchFamily="18" charset="0"/>
              </a:rPr>
              <a:t>Patient Education and Engagement:</a:t>
            </a:r>
            <a:endParaRPr lang="en-US" sz="2200" b="1" dirty="0"/>
          </a:p>
        </p:txBody>
      </p:sp>
      <p:sp>
        <p:nvSpPr>
          <p:cNvPr id="9" name="Footer Placeholder 4">
            <a:extLst>
              <a:ext uri="{FF2B5EF4-FFF2-40B4-BE49-F238E27FC236}">
                <a16:creationId xmlns:a16="http://schemas.microsoft.com/office/drawing/2014/main" id="{90B650D7-0C5F-E965-3F79-37FB2D0C0234}"/>
              </a:ext>
            </a:extLst>
          </p:cNvPr>
          <p:cNvSpPr txBox="1">
            <a:spLocks noChangeArrowheads="1"/>
          </p:cNvSpPr>
          <p:nvPr/>
        </p:nvSpPr>
        <p:spPr bwMode="auto">
          <a:xfrm>
            <a:off x="162688" y="685066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5420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7978" y="577372"/>
            <a:ext cx="3211266" cy="774792"/>
          </a:xfrm>
        </p:spPr>
        <p:txBody>
          <a:bodyPr/>
          <a:lstStyle/>
          <a:p>
            <a:r>
              <a:rPr lang="en-US" sz="4000" b="1" dirty="0"/>
              <a:t>Contents </a:t>
            </a:r>
            <a:r>
              <a:rPr lang="hu-HU" sz="4000" dirty="0"/>
              <a:t>	</a:t>
            </a:r>
            <a:endParaRPr lang="en-GB" sz="4000"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787978" y="1742415"/>
            <a:ext cx="4487407" cy="4492130"/>
          </a:xfrm>
        </p:spPr>
        <p:txBody>
          <a:bodyPr/>
          <a:lstStyle/>
          <a:p>
            <a:pPr algn="just">
              <a:buClr>
                <a:schemeClr val="accent1"/>
              </a:buClr>
            </a:pPr>
            <a:r>
              <a:rPr lang="en-US" sz="3000" dirty="0"/>
              <a:t>Introduction</a:t>
            </a:r>
          </a:p>
          <a:p>
            <a:pPr algn="just">
              <a:buClr>
                <a:schemeClr val="accent1"/>
              </a:buClr>
            </a:pPr>
            <a:r>
              <a:rPr lang="en-US" sz="3000" dirty="0"/>
              <a:t>Historical Content</a:t>
            </a:r>
          </a:p>
          <a:p>
            <a:pPr algn="just">
              <a:buClr>
                <a:schemeClr val="accent1"/>
              </a:buClr>
            </a:pPr>
            <a:r>
              <a:rPr lang="en-US" sz="3000" dirty="0"/>
              <a:t>AI</a:t>
            </a:r>
          </a:p>
          <a:p>
            <a:pPr algn="just">
              <a:buClr>
                <a:schemeClr val="accent1"/>
              </a:buClr>
            </a:pPr>
            <a:r>
              <a:rPr lang="en-US" sz="3000" dirty="0"/>
              <a:t>Internet of Things (IoT)</a:t>
            </a:r>
          </a:p>
          <a:p>
            <a:pPr algn="just">
              <a:buClr>
                <a:schemeClr val="accent1"/>
              </a:buClr>
            </a:pPr>
            <a:r>
              <a:rPr lang="en-US" sz="3000" dirty="0"/>
              <a:t>3D</a:t>
            </a:r>
          </a:p>
          <a:p>
            <a:pPr algn="just">
              <a:buClr>
                <a:schemeClr val="accent1"/>
              </a:buClr>
            </a:pPr>
            <a:r>
              <a:rPr lang="en-US" sz="3000" dirty="0"/>
              <a:t>Robotics</a:t>
            </a:r>
          </a:p>
          <a:p>
            <a:pPr algn="just">
              <a:buClr>
                <a:schemeClr val="accent1"/>
              </a:buClr>
            </a:pPr>
            <a:r>
              <a:rPr lang="en-US" sz="3000" dirty="0"/>
              <a:t>Skill (horizon scanning)</a:t>
            </a:r>
          </a:p>
          <a:p>
            <a:pPr algn="just">
              <a:buClr>
                <a:schemeClr val="accent1"/>
              </a:buClr>
            </a:pPr>
            <a:r>
              <a:rPr lang="en-US" sz="3000" dirty="0"/>
              <a:t>Conclusion</a:t>
            </a:r>
            <a:endParaRPr lang="en-GB" sz="3000" dirty="0"/>
          </a:p>
        </p:txBody>
      </p:sp>
    </p:spTree>
    <p:extLst>
      <p:ext uri="{BB962C8B-B14F-4D97-AF65-F5344CB8AC3E}">
        <p14:creationId xmlns:p14="http://schemas.microsoft.com/office/powerpoint/2010/main" val="424687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151733" y="332187"/>
            <a:ext cx="10496296" cy="729846"/>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Future Potential of 3D Technology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1347402585"/>
              </p:ext>
            </p:extLst>
          </p:nvPr>
        </p:nvGraphicFramePr>
        <p:xfrm>
          <a:off x="262890" y="1191491"/>
          <a:ext cx="10229850" cy="508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21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2687950755"/>
              </p:ext>
            </p:extLst>
          </p:nvPr>
        </p:nvGraphicFramePr>
        <p:xfrm>
          <a:off x="472002" y="1383029"/>
          <a:ext cx="9940728" cy="5019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872052" y="439850"/>
            <a:ext cx="9629693" cy="54257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Robotics in Healthcare (1)</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1137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1427914090"/>
              </p:ext>
            </p:extLst>
          </p:nvPr>
        </p:nvGraphicFramePr>
        <p:xfrm>
          <a:off x="979196" y="1364232"/>
          <a:ext cx="8841370" cy="5189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ím 1">
            <a:extLst>
              <a:ext uri="{FF2B5EF4-FFF2-40B4-BE49-F238E27FC236}">
                <a16:creationId xmlns:a16="http://schemas.microsoft.com/office/drawing/2014/main" id="{9E4F8791-85B9-15EF-75B5-2C6B2D9CD4E0}"/>
              </a:ext>
            </a:extLst>
          </p:cNvPr>
          <p:cNvSpPr txBox="1">
            <a:spLocks/>
          </p:cNvSpPr>
          <p:nvPr/>
        </p:nvSpPr>
        <p:spPr>
          <a:xfrm>
            <a:off x="979196" y="432883"/>
            <a:ext cx="9239978"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Robotics in Healthcare (2)</a:t>
            </a:r>
            <a:endParaRPr lang="en-GB" sz="4000" b="1" dirty="0">
              <a:solidFill>
                <a:srgbClr val="1A75DB"/>
              </a:solidFill>
              <a:latin typeface="+mn-lt"/>
            </a:endParaRPr>
          </a:p>
        </p:txBody>
      </p:sp>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420891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563174" y="238099"/>
            <a:ext cx="8869545" cy="740076"/>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Benefits of Using Robotics in Healthcare </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965804799"/>
              </p:ext>
            </p:extLst>
          </p:nvPr>
        </p:nvGraphicFramePr>
        <p:xfrm>
          <a:off x="397059" y="1123836"/>
          <a:ext cx="10061391" cy="539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769230B-277B-9913-A937-664D726C0DD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41180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2251464116"/>
              </p:ext>
            </p:extLst>
          </p:nvPr>
        </p:nvGraphicFramePr>
        <p:xfrm>
          <a:off x="467419" y="858188"/>
          <a:ext cx="10042466" cy="5531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6" name="Cím 1">
            <a:extLst>
              <a:ext uri="{FF2B5EF4-FFF2-40B4-BE49-F238E27FC236}">
                <a16:creationId xmlns:a16="http://schemas.microsoft.com/office/drawing/2014/main" id="{10E6892A-0323-07F8-7537-3CCD45ADBEE1}"/>
              </a:ext>
            </a:extLst>
          </p:cNvPr>
          <p:cNvSpPr txBox="1">
            <a:spLocks/>
          </p:cNvSpPr>
          <p:nvPr/>
        </p:nvSpPr>
        <p:spPr>
          <a:xfrm>
            <a:off x="798605" y="292088"/>
            <a:ext cx="9380094" cy="740076"/>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Challenges of Using Robotics in Healthcare </a:t>
            </a:r>
            <a:endParaRPr lang="en-GB" sz="4000" b="1" dirty="0">
              <a:solidFill>
                <a:srgbClr val="1A75DB"/>
              </a:solidFill>
              <a:latin typeface="+mn-lt"/>
            </a:endParaRPr>
          </a:p>
        </p:txBody>
      </p:sp>
    </p:spTree>
    <p:extLst>
      <p:ext uri="{BB962C8B-B14F-4D97-AF65-F5344CB8AC3E}">
        <p14:creationId xmlns:p14="http://schemas.microsoft.com/office/powerpoint/2010/main" val="321268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684322" y="323099"/>
            <a:ext cx="9637314" cy="86839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Future Prospects of Robotics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1539493611"/>
              </p:ext>
            </p:extLst>
          </p:nvPr>
        </p:nvGraphicFramePr>
        <p:xfrm>
          <a:off x="262890" y="1191491"/>
          <a:ext cx="10229850" cy="508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2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nvGraphicFramePr>
        <p:xfrm>
          <a:off x="730507" y="1234440"/>
          <a:ext cx="9532711" cy="512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633525" y="401101"/>
            <a:ext cx="9629693" cy="69617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600" b="1" dirty="0">
                <a:solidFill>
                  <a:srgbClr val="1A75DB"/>
                </a:solidFill>
                <a:latin typeface="+mn-lt"/>
              </a:rPr>
              <a:t>Application of Horizon Scanning in Healthcare (1)</a:t>
            </a:r>
            <a:endParaRPr lang="en-GB" sz="36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87321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nvGraphicFramePr>
        <p:xfrm>
          <a:off x="979196" y="1364232"/>
          <a:ext cx="8841370" cy="5189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Cím 1">
            <a:extLst>
              <a:ext uri="{FF2B5EF4-FFF2-40B4-BE49-F238E27FC236}">
                <a16:creationId xmlns:a16="http://schemas.microsoft.com/office/drawing/2014/main" id="{03C293B9-3406-EA90-C7A2-C4DE33286B74}"/>
              </a:ext>
            </a:extLst>
          </p:cNvPr>
          <p:cNvSpPr txBox="1">
            <a:spLocks/>
          </p:cNvSpPr>
          <p:nvPr/>
        </p:nvSpPr>
        <p:spPr>
          <a:xfrm>
            <a:off x="797930" y="456309"/>
            <a:ext cx="9629693" cy="749310"/>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600" b="1" dirty="0">
                <a:solidFill>
                  <a:srgbClr val="1A75DB"/>
                </a:solidFill>
                <a:latin typeface="+mn-lt"/>
              </a:rPr>
              <a:t>Application of Horizon Scanning in Healthcare (2)</a:t>
            </a:r>
            <a:endParaRPr lang="en-GB" sz="3600" b="1" dirty="0">
              <a:solidFill>
                <a:srgbClr val="1A75DB"/>
              </a:solidFill>
              <a:latin typeface="+mn-lt"/>
            </a:endParaRPr>
          </a:p>
        </p:txBody>
      </p:sp>
    </p:spTree>
    <p:extLst>
      <p:ext uri="{BB962C8B-B14F-4D97-AF65-F5344CB8AC3E}">
        <p14:creationId xmlns:p14="http://schemas.microsoft.com/office/powerpoint/2010/main" val="1706179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684322" y="323099"/>
            <a:ext cx="9637314" cy="60114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Techniques &amp; Tools for Horizon Scanning</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4197757786"/>
              </p:ext>
            </p:extLst>
          </p:nvPr>
        </p:nvGraphicFramePr>
        <p:xfrm>
          <a:off x="262890" y="1191491"/>
          <a:ext cx="10229850" cy="508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5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nvGraphicFramePr>
        <p:xfrm>
          <a:off x="585035" y="1554480"/>
          <a:ext cx="9629692" cy="4880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705797" y="196954"/>
            <a:ext cx="9629693" cy="1271627"/>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Importance of Horizon Scanning in Healthcare (1)</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8755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455420" y="124033"/>
            <a:ext cx="4517380" cy="784586"/>
          </a:xfrm>
        </p:spPr>
        <p:txBody>
          <a:bodyPr/>
          <a:lstStyle/>
          <a:p>
            <a:pPr algn="just"/>
            <a:r>
              <a:rPr lang="en-US" sz="4000" b="1" dirty="0">
                <a:solidFill>
                  <a:schemeClr val="bg1"/>
                </a:solidFill>
              </a:rPr>
              <a:t>Learning objectives</a:t>
            </a:r>
            <a:endParaRPr lang="en-GB" sz="4000" b="1" dirty="0">
              <a:solidFill>
                <a:schemeClr val="bg1"/>
              </a:solidFill>
            </a:endParaRPr>
          </a:p>
        </p:txBody>
      </p:sp>
      <p:sp>
        <p:nvSpPr>
          <p:cNvPr id="3" name="Tartalom helye 2"/>
          <p:cNvSpPr>
            <a:spLocks noGrp="1"/>
          </p:cNvSpPr>
          <p:nvPr>
            <p:ph sz="half" idx="1"/>
          </p:nvPr>
        </p:nvSpPr>
        <p:spPr>
          <a:xfrm>
            <a:off x="556931" y="1701620"/>
            <a:ext cx="9685900" cy="4534774"/>
          </a:xfrm>
        </p:spPr>
        <p:txBody>
          <a:bodyPr/>
          <a:lstStyle/>
          <a:p>
            <a:pPr algn="just"/>
            <a:r>
              <a:rPr lang="en-US" sz="3000" b="1" dirty="0"/>
              <a:t>Understand </a:t>
            </a:r>
            <a:r>
              <a:rPr lang="en-US" sz="3000" dirty="0"/>
              <a:t>the fundamental concepts and applications of digital technologies in healthcare.</a:t>
            </a:r>
          </a:p>
          <a:p>
            <a:pPr algn="just"/>
            <a:r>
              <a:rPr lang="en-US" sz="3000" b="1" dirty="0"/>
              <a:t>Explore</a:t>
            </a:r>
            <a:r>
              <a:rPr lang="en-US" sz="3000" dirty="0"/>
              <a:t> the role of AI, IoT, 3D technology, Robotics, and Horizon Scanning in transforming healthcare delivery.</a:t>
            </a:r>
          </a:p>
          <a:p>
            <a:pPr algn="just"/>
            <a:r>
              <a:rPr lang="en-US" sz="3000" b="1" dirty="0"/>
              <a:t>Identify </a:t>
            </a:r>
            <a:r>
              <a:rPr lang="en-US" sz="3000" dirty="0"/>
              <a:t>the benefits, challenges, and future trends of digital technology adoption in the healthcare sector.</a:t>
            </a:r>
          </a:p>
          <a:p>
            <a:pPr algn="just"/>
            <a:r>
              <a:rPr lang="en-US" sz="3000" b="1" dirty="0"/>
              <a:t>Gain</a:t>
            </a:r>
            <a:r>
              <a:rPr lang="en-US" sz="3000" dirty="0"/>
              <a:t> insights into the ethical considerations and regulatory frameworks governing the use of digital technologies in healthcare.</a:t>
            </a:r>
          </a:p>
        </p:txBody>
      </p:sp>
      <p:sp>
        <p:nvSpPr>
          <p:cNvPr id="4" name="Footer Placeholder 4">
            <a:extLst>
              <a:ext uri="{FF2B5EF4-FFF2-40B4-BE49-F238E27FC236}">
                <a16:creationId xmlns:a16="http://schemas.microsoft.com/office/drawing/2014/main" id="{73C8CD5C-2CB1-3A50-6D10-C6FA42CF69CF}"/>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3845143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nvGraphicFramePr>
        <p:xfrm>
          <a:off x="979196" y="1364232"/>
          <a:ext cx="8841370" cy="5189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Cím 1">
            <a:extLst>
              <a:ext uri="{FF2B5EF4-FFF2-40B4-BE49-F238E27FC236}">
                <a16:creationId xmlns:a16="http://schemas.microsoft.com/office/drawing/2014/main" id="{CE1F56F1-082D-F3BE-78A8-1E2F3D42BB73}"/>
              </a:ext>
            </a:extLst>
          </p:cNvPr>
          <p:cNvSpPr txBox="1">
            <a:spLocks/>
          </p:cNvSpPr>
          <p:nvPr/>
        </p:nvSpPr>
        <p:spPr>
          <a:xfrm>
            <a:off x="705797" y="196954"/>
            <a:ext cx="9629693" cy="1271627"/>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Importance of Horizon Scanning in Healthcare (2)</a:t>
            </a:r>
            <a:endParaRPr lang="en-GB" sz="4000" b="1" dirty="0">
              <a:solidFill>
                <a:srgbClr val="1A75DB"/>
              </a:solidFill>
              <a:latin typeface="+mn-lt"/>
            </a:endParaRPr>
          </a:p>
        </p:txBody>
      </p:sp>
    </p:spTree>
    <p:extLst>
      <p:ext uri="{BB962C8B-B14F-4D97-AF65-F5344CB8AC3E}">
        <p14:creationId xmlns:p14="http://schemas.microsoft.com/office/powerpoint/2010/main" val="1091221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B51B0885-6C74-E0D1-0228-5F4E8132B7F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10" name="Cím 1">
            <a:extLst>
              <a:ext uri="{FF2B5EF4-FFF2-40B4-BE49-F238E27FC236}">
                <a16:creationId xmlns:a16="http://schemas.microsoft.com/office/drawing/2014/main" id="{8C67DABC-3D4C-295E-3887-A245DE5A260F}"/>
              </a:ext>
            </a:extLst>
          </p:cNvPr>
          <p:cNvSpPr txBox="1">
            <a:spLocks/>
          </p:cNvSpPr>
          <p:nvPr/>
        </p:nvSpPr>
        <p:spPr>
          <a:xfrm>
            <a:off x="352727" y="323099"/>
            <a:ext cx="9637314" cy="60114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3600" b="1" dirty="0">
                <a:solidFill>
                  <a:srgbClr val="1A75DB"/>
                </a:solidFill>
                <a:latin typeface="+mn-lt"/>
              </a:rPr>
              <a:t>Future Trends &amp; Challenges in Horizon Scanning</a:t>
            </a:r>
            <a:endParaRPr lang="en-GB" sz="3600" b="1" dirty="0">
              <a:solidFill>
                <a:srgbClr val="1A75DB"/>
              </a:solidFill>
              <a:latin typeface="+mn-lt"/>
            </a:endParaRPr>
          </a:p>
        </p:txBody>
      </p:sp>
      <p:graphicFrame>
        <p:nvGraphicFramePr>
          <p:cNvPr id="4" name="Diagram 3">
            <a:extLst>
              <a:ext uri="{FF2B5EF4-FFF2-40B4-BE49-F238E27FC236}">
                <a16:creationId xmlns:a16="http://schemas.microsoft.com/office/drawing/2014/main" id="{EC79F025-63B1-BE47-3BA8-AC3197A0ABBF}"/>
              </a:ext>
            </a:extLst>
          </p:cNvPr>
          <p:cNvGraphicFramePr/>
          <p:nvPr>
            <p:extLst>
              <p:ext uri="{D42A27DB-BD31-4B8C-83A1-F6EECF244321}">
                <p14:modId xmlns:p14="http://schemas.microsoft.com/office/powerpoint/2010/main" val="203796950"/>
              </p:ext>
            </p:extLst>
          </p:nvPr>
        </p:nvGraphicFramePr>
        <p:xfrm>
          <a:off x="262890" y="1191491"/>
          <a:ext cx="10229850" cy="5083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315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44017" y="294774"/>
            <a:ext cx="3081439" cy="774792"/>
          </a:xfrm>
        </p:spPr>
        <p:txBody>
          <a:bodyPr/>
          <a:lstStyle/>
          <a:p>
            <a:pPr algn="just"/>
            <a:r>
              <a:rPr lang="en-US" sz="4400" b="1" dirty="0">
                <a:solidFill>
                  <a:schemeClr val="bg1"/>
                </a:solidFill>
              </a:rPr>
              <a:t>Conclusion</a:t>
            </a:r>
            <a:r>
              <a:rPr lang="hu-HU" dirty="0"/>
              <a:t>	</a:t>
            </a:r>
            <a:endParaRPr lang="en-GB" dirty="0"/>
          </a:p>
        </p:txBody>
      </p:sp>
      <p:sp>
        <p:nvSpPr>
          <p:cNvPr id="3" name="Footer Placeholder 4">
            <a:extLst>
              <a:ext uri="{FF2B5EF4-FFF2-40B4-BE49-F238E27FC236}">
                <a16:creationId xmlns:a16="http://schemas.microsoft.com/office/drawing/2014/main" id="{77D78CC4-7512-067A-DF20-F20762E19D32}"/>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Tartalom helye 2">
            <a:extLst>
              <a:ext uri="{FF2B5EF4-FFF2-40B4-BE49-F238E27FC236}">
                <a16:creationId xmlns:a16="http://schemas.microsoft.com/office/drawing/2014/main" id="{04602E0D-40AB-2278-9E4B-4592D3B22978}"/>
              </a:ext>
            </a:extLst>
          </p:cNvPr>
          <p:cNvSpPr>
            <a:spLocks noGrp="1"/>
          </p:cNvSpPr>
          <p:nvPr>
            <p:ph sz="half" idx="1"/>
          </p:nvPr>
        </p:nvSpPr>
        <p:spPr>
          <a:xfrm>
            <a:off x="954232" y="2171907"/>
            <a:ext cx="9182814" cy="3771188"/>
          </a:xfrm>
        </p:spPr>
        <p:txBody>
          <a:bodyPr/>
          <a:lstStyle/>
          <a:p>
            <a:pPr algn="just"/>
            <a:r>
              <a:rPr lang="en-US" dirty="0"/>
              <a:t>Digital technologies offer immense potential to </a:t>
            </a:r>
            <a:r>
              <a:rPr lang="en-US" dirty="0" err="1"/>
              <a:t>revolutionise</a:t>
            </a:r>
            <a:r>
              <a:rPr lang="en-US" dirty="0"/>
              <a:t> healthcare delivery, improve patient outcomes, and </a:t>
            </a:r>
            <a:r>
              <a:rPr lang="en-US" dirty="0" err="1"/>
              <a:t>optimise</a:t>
            </a:r>
            <a:r>
              <a:rPr lang="en-US" dirty="0"/>
              <a:t> clinical workflows. </a:t>
            </a:r>
          </a:p>
          <a:p>
            <a:pPr algn="just"/>
            <a:r>
              <a:rPr lang="en-US" dirty="0"/>
              <a:t>By embracing AI, IoT, 3D technology, Robotics, and Horizon Scanning, healthcare </a:t>
            </a:r>
            <a:r>
              <a:rPr lang="en-US" dirty="0" err="1"/>
              <a:t>organisations</a:t>
            </a:r>
            <a:r>
              <a:rPr lang="en-US" dirty="0"/>
              <a:t> can enhance efficiency, effectiveness, and accessibility in delivering high-quality, patient-centered care in the digital age.</a:t>
            </a:r>
            <a:endParaRPr lang="en-GB" dirty="0"/>
          </a:p>
        </p:txBody>
      </p:sp>
    </p:spTree>
    <p:extLst>
      <p:ext uri="{BB962C8B-B14F-4D97-AF65-F5344CB8AC3E}">
        <p14:creationId xmlns:p14="http://schemas.microsoft.com/office/powerpoint/2010/main" val="576232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510382" y="510211"/>
            <a:ext cx="3232582" cy="6469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b="1" dirty="0">
                <a:solidFill>
                  <a:srgbClr val="1A75DB"/>
                </a:solidFill>
                <a:latin typeface="+mn-lt"/>
              </a:rPr>
              <a:t>References</a:t>
            </a:r>
            <a:endParaRPr lang="en-GB" b="1" dirty="0">
              <a:solidFill>
                <a:srgbClr val="1A75DB"/>
              </a:solidFill>
              <a:latin typeface="+mn-lt"/>
            </a:endParaRPr>
          </a:p>
        </p:txBody>
      </p:sp>
      <p:sp>
        <p:nvSpPr>
          <p:cNvPr id="3" name="Footer Placeholder 4">
            <a:extLst>
              <a:ext uri="{FF2B5EF4-FFF2-40B4-BE49-F238E27FC236}">
                <a16:creationId xmlns:a16="http://schemas.microsoft.com/office/drawing/2014/main" id="{869648A7-1393-069B-B06A-97031B04C19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F68E2B3D-52DF-FE7F-7E64-DAFB14E9A4DC}"/>
              </a:ext>
            </a:extLst>
          </p:cNvPr>
          <p:cNvSpPr txBox="1"/>
          <p:nvPr/>
        </p:nvSpPr>
        <p:spPr>
          <a:xfrm>
            <a:off x="510382" y="1429039"/>
            <a:ext cx="9977509" cy="4936608"/>
          </a:xfrm>
          <a:prstGeom prst="rect">
            <a:avLst/>
          </a:prstGeom>
          <a:noFill/>
        </p:spPr>
        <p:txBody>
          <a:bodyPr wrap="square">
            <a:spAutoFit/>
          </a:bodyPr>
          <a:lstStyle/>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Chen, L., &amp; Wang, H. (2019). Robotics in Healthcare: State-of-the-Art and Future Trends. Journal of Robotics and Automation in Medicine, 17(2), 33-46.</a:t>
            </a:r>
          </a:p>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Gupta, S., &amp; Sharma, R. (2019). Internet of Things (IoT) in Healthcare: Opportunities and Challenges. International Journal of Healthcare Technology, 12(4), 87-102.</a:t>
            </a:r>
          </a:p>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Johnson, T., &amp; Smith, K. (2017). Applications of 3D Printing in Medicine: A Comprehensive Review. Journal of 3D Printing in Healthcare, 8(1), 55-70.</a:t>
            </a:r>
          </a:p>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Jones, A., &amp; Lee, B. (2020). Artificial Intelligence in Healthcare: Current Applications and Future Directions. Journal of Artificial Intelligence in Medicine, 25(3), 45-58.</a:t>
            </a:r>
          </a:p>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Smith, J. (2018). The Evolution of Healthcare Technology: A Historical Perspective. Journal of Medical History, 15(2), 123-135.</a:t>
            </a:r>
          </a:p>
          <a:p>
            <a:pPr algn="just">
              <a:lnSpc>
                <a:spcPct val="107000"/>
              </a:lnSpc>
              <a:spcAft>
                <a:spcPts val="800"/>
              </a:spcAft>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Taylor, M., &amp; Brown, S. (2018). Horizon Scanning in Healthcare: A Practical Guide. Journal of Healthcare Strategy and Management, 22(3), 67-79.</a:t>
            </a:r>
          </a:p>
        </p:txBody>
      </p:sp>
    </p:spTree>
    <p:extLst>
      <p:ext uri="{BB962C8B-B14F-4D97-AF65-F5344CB8AC3E}">
        <p14:creationId xmlns:p14="http://schemas.microsoft.com/office/powerpoint/2010/main" val="355808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00710" y="450376"/>
            <a:ext cx="3928754"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r>
              <a:rPr lang="en-US" sz="4000" b="1" dirty="0">
                <a:solidFill>
                  <a:srgbClr val="1A75DB"/>
                </a:solidFill>
                <a:latin typeface="+mn-lt"/>
              </a:rPr>
              <a:t>Copyright notice</a:t>
            </a:r>
            <a:endParaRPr lang="en-GB" sz="4000" b="1" dirty="0">
              <a:solidFill>
                <a:srgbClr val="1A75DB"/>
              </a:solidFill>
              <a:latin typeface="+mn-lt"/>
            </a:endParaRPr>
          </a:p>
        </p:txBody>
      </p:sp>
      <p:sp>
        <p:nvSpPr>
          <p:cNvPr id="2" name="Footer Placeholder 4">
            <a:extLst>
              <a:ext uri="{FF2B5EF4-FFF2-40B4-BE49-F238E27FC236}">
                <a16:creationId xmlns:a16="http://schemas.microsoft.com/office/drawing/2014/main" id="{4297FD4B-C15A-0B5C-B45D-5FAE44ED3DC0}"/>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5" name="TextBox 4">
            <a:extLst>
              <a:ext uri="{FF2B5EF4-FFF2-40B4-BE49-F238E27FC236}">
                <a16:creationId xmlns:a16="http://schemas.microsoft.com/office/drawing/2014/main" id="{0AB6C018-C91C-1483-CC9B-B6AA9981B8F4}"/>
              </a:ext>
            </a:extLst>
          </p:cNvPr>
          <p:cNvSpPr txBox="1"/>
          <p:nvPr/>
        </p:nvSpPr>
        <p:spPr>
          <a:xfrm>
            <a:off x="600710" y="1391969"/>
            <a:ext cx="9598342" cy="4801314"/>
          </a:xfrm>
          <a:prstGeom prst="rect">
            <a:avLst/>
          </a:prstGeom>
          <a:noFill/>
        </p:spPr>
        <p:txBody>
          <a:bodyPr wrap="square">
            <a:spAutoFit/>
          </a:bodyPr>
          <a:lstStyle/>
          <a:p>
            <a:pPr algn="just"/>
            <a:r>
              <a:rPr lang="en-US" dirty="0"/>
              <a:t>Copyright © Members of the H-PASS Project. For details about the H-PASS Project and collaboration, please visit: </a:t>
            </a:r>
            <a:r>
              <a:rPr lang="en-US" dirty="0">
                <a:hlinkClick r:id="rId3"/>
              </a:rPr>
              <a:t>https://hpass.healthworkforce.eu/index.php/the-project/</a:t>
            </a:r>
            <a:endParaRPr lang="en-US" dirty="0"/>
          </a:p>
          <a:p>
            <a:pPr algn="just"/>
            <a:endParaRPr lang="en-US" dirty="0"/>
          </a:p>
          <a:p>
            <a:pPr algn="just"/>
            <a:r>
              <a:rPr lang="en-US" dirty="0"/>
              <a:t>H-PASS the “Health Professionals’ and the “</a:t>
            </a:r>
            <a:r>
              <a:rPr lang="en-US" dirty="0" err="1"/>
              <a:t>DigitAl</a:t>
            </a:r>
            <a:r>
              <a:rPr lang="en-US" dirty="0"/>
              <a:t> team” </a:t>
            </a:r>
            <a:r>
              <a:rPr lang="en-US" dirty="0" err="1"/>
              <a:t>SkillS</a:t>
            </a:r>
            <a:r>
              <a:rPr lang="en-US" dirty="0"/>
              <a:t> advancement” is a project co-funded by the European Health and Digital Executive Agency (</a:t>
            </a:r>
            <a:r>
              <a:rPr lang="en-US" dirty="0" err="1"/>
              <a:t>HaDEA</a:t>
            </a:r>
            <a:r>
              <a:rPr lang="en-US" dirty="0"/>
              <a:t>) under the powers delegated by the European Commission. H-PASS began in May 2023 and will run for 3 years.</a:t>
            </a:r>
          </a:p>
          <a:p>
            <a:pPr algn="just"/>
            <a:endParaRPr lang="en-US" dirty="0"/>
          </a:p>
          <a:p>
            <a:pPr algn="just"/>
            <a:r>
              <a:rPr lang="en-US" dirty="0"/>
              <a:t>This work is licensed under the Creative Commons Attribution-Noncommercial 3.0 License. To view a copy of this license, visit </a:t>
            </a:r>
            <a:r>
              <a:rPr lang="en-US" dirty="0">
                <a:hlinkClick r:id="rId4"/>
              </a:rPr>
              <a:t>http://creativecommons.org/licenses/by-nc/3.0/</a:t>
            </a:r>
            <a:r>
              <a:rPr lang="en-US" dirty="0"/>
              <a:t> or send a letter to Creative Commons, 171 Second Street, Suite 300, San Francisco, California, 94105, and USA.</a:t>
            </a:r>
          </a:p>
          <a:p>
            <a:pPr algn="just"/>
            <a:endParaRPr lang="en-US" dirty="0"/>
          </a:p>
          <a:p>
            <a:pPr algn="just"/>
            <a:r>
              <a:rPr lang="en-US" dirty="0"/>
              <a:t> The work must be attributed by attaching the following reference to the copied elements: “Copyright © Members of the H-PASS Project ”. </a:t>
            </a:r>
          </a:p>
          <a:p>
            <a:pPr algn="just"/>
            <a:endParaRPr lang="en-US" dirty="0"/>
          </a:p>
          <a:p>
            <a:pPr algn="just"/>
            <a:r>
              <a:rPr lang="en-US" dirty="0"/>
              <a:t>Using this presentation in a way and/or for purposes not foreseen in the license, requires the prior written permission of the copyright holders. The information contained in this presentation represents the views of the copyright holders as of the date such views are published.</a:t>
            </a:r>
          </a:p>
        </p:txBody>
      </p:sp>
    </p:spTree>
    <p:extLst>
      <p:ext uri="{BB962C8B-B14F-4D97-AF65-F5344CB8AC3E}">
        <p14:creationId xmlns:p14="http://schemas.microsoft.com/office/powerpoint/2010/main" val="4141311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2481A39-F6E8-4107-4F8F-06F77D94BFF3}"/>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
        <p:nvSpPr>
          <p:cNvPr id="4" name="Cím 1">
            <a:extLst>
              <a:ext uri="{FF2B5EF4-FFF2-40B4-BE49-F238E27FC236}">
                <a16:creationId xmlns:a16="http://schemas.microsoft.com/office/drawing/2014/main" id="{15A2CA9F-D5D4-0643-555A-87C2377BB7DA}"/>
              </a:ext>
            </a:extLst>
          </p:cNvPr>
          <p:cNvSpPr txBox="1">
            <a:spLocks/>
          </p:cNvSpPr>
          <p:nvPr/>
        </p:nvSpPr>
        <p:spPr>
          <a:xfrm>
            <a:off x="3835400" y="1365490"/>
            <a:ext cx="2576830" cy="653509"/>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ctr"/>
            <a:r>
              <a:rPr lang="en-US" sz="4000" b="1" dirty="0">
                <a:solidFill>
                  <a:srgbClr val="1A75DB"/>
                </a:solidFill>
                <a:latin typeface="+mn-lt"/>
              </a:rPr>
              <a:t>Disclaimer </a:t>
            </a:r>
            <a:endParaRPr lang="en-GB" sz="4000" b="1" dirty="0">
              <a:solidFill>
                <a:srgbClr val="1A75DB"/>
              </a:solidFill>
              <a:latin typeface="+mn-lt"/>
            </a:endParaRPr>
          </a:p>
        </p:txBody>
      </p:sp>
      <p:sp>
        <p:nvSpPr>
          <p:cNvPr id="5" name="Content Placeholder 2">
            <a:extLst>
              <a:ext uri="{FF2B5EF4-FFF2-40B4-BE49-F238E27FC236}">
                <a16:creationId xmlns:a16="http://schemas.microsoft.com/office/drawing/2014/main" id="{6B8CA3ED-B686-9D10-3668-393D8FC1ACF0}"/>
              </a:ext>
            </a:extLst>
          </p:cNvPr>
          <p:cNvSpPr txBox="1">
            <a:spLocks noChangeArrowheads="1"/>
          </p:cNvSpPr>
          <p:nvPr/>
        </p:nvSpPr>
        <p:spPr>
          <a:xfrm>
            <a:off x="457200" y="2209800"/>
            <a:ext cx="8229600" cy="3916363"/>
          </a:xfrm>
          <a:prstGeom prst="rect">
            <a:avLst/>
          </a:prstGeom>
        </p:spPr>
        <p:txBody>
          <a:bodyPr/>
          <a:lstStyle>
            <a:lvl1pPr marL="239984" indent="-239984" algn="l" defTabSz="959937"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lgn="just">
              <a:buNone/>
            </a:pPr>
            <a:endParaRPr lang="en-GB" altLang="en-US" dirty="0"/>
          </a:p>
        </p:txBody>
      </p:sp>
      <p:sp>
        <p:nvSpPr>
          <p:cNvPr id="7" name="TextBox 6">
            <a:extLst>
              <a:ext uri="{FF2B5EF4-FFF2-40B4-BE49-F238E27FC236}">
                <a16:creationId xmlns:a16="http://schemas.microsoft.com/office/drawing/2014/main" id="{4CE8027F-86D5-8209-CE4A-39D3763E8A8C}"/>
              </a:ext>
            </a:extLst>
          </p:cNvPr>
          <p:cNvSpPr txBox="1"/>
          <p:nvPr/>
        </p:nvSpPr>
        <p:spPr>
          <a:xfrm>
            <a:off x="1572260" y="2662287"/>
            <a:ext cx="7655242" cy="2462213"/>
          </a:xfrm>
          <a:prstGeom prst="rect">
            <a:avLst/>
          </a:prstGeom>
          <a:noFill/>
        </p:spPr>
        <p:txBody>
          <a:bodyPr wrap="square">
            <a:spAutoFit/>
          </a:bodyPr>
          <a:lstStyle/>
          <a:p>
            <a:pPr algn="just"/>
            <a:r>
              <a:rPr lang="en-US" sz="2200" dirty="0"/>
              <a:t>The European Health and Digital Executive Agency (</a:t>
            </a:r>
            <a:r>
              <a:rPr lang="en-US" sz="2200" dirty="0" err="1"/>
              <a:t>HaDEA</a:t>
            </a:r>
            <a:r>
              <a:rPr lang="en-US" sz="2200" dirty="0"/>
              <a:t>), under the powers delegated by the European Commission, supports the production of this publication. The European Commission's support does not constitute endorsement of the contents, which reflects the views only of the authors. The Commission cannot be held responsible for any use that may be made of the information contained therein.</a:t>
            </a:r>
          </a:p>
        </p:txBody>
      </p:sp>
    </p:spTree>
    <p:extLst>
      <p:ext uri="{BB962C8B-B14F-4D97-AF65-F5344CB8AC3E}">
        <p14:creationId xmlns:p14="http://schemas.microsoft.com/office/powerpoint/2010/main" val="2763959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8AD8595-075D-384D-A3EE-990DFE01FE45}"/>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solidFill>
                  <a:schemeClr val="bg1"/>
                </a:solidFill>
              </a:rPr>
              <a:t>Project: 101101139 — H-PASS — EU4H-2022-PJ</a:t>
            </a:r>
            <a:endParaRPr lang="el-GR" altLang="en-US" sz="1200" dirty="0">
              <a:solidFill>
                <a:schemeClr val="bg1"/>
              </a:solidFill>
            </a:endParaRPr>
          </a:p>
        </p:txBody>
      </p:sp>
      <p:sp>
        <p:nvSpPr>
          <p:cNvPr id="6" name="Cím 1">
            <a:extLst>
              <a:ext uri="{FF2B5EF4-FFF2-40B4-BE49-F238E27FC236}">
                <a16:creationId xmlns:a16="http://schemas.microsoft.com/office/drawing/2014/main" id="{9A063288-9EDF-8DE5-D421-48AB28F57996}"/>
              </a:ext>
            </a:extLst>
          </p:cNvPr>
          <p:cNvSpPr>
            <a:spLocks noGrp="1"/>
          </p:cNvSpPr>
          <p:nvPr>
            <p:ph type="title"/>
          </p:nvPr>
        </p:nvSpPr>
        <p:spPr>
          <a:xfrm>
            <a:off x="2427653" y="3031193"/>
            <a:ext cx="5726091" cy="1136926"/>
          </a:xfrm>
        </p:spPr>
        <p:txBody>
          <a:bodyPr/>
          <a:lstStyle/>
          <a:p>
            <a:r>
              <a:rPr lang="en-US" sz="4000" dirty="0"/>
              <a:t>End of learning unit</a:t>
            </a:r>
            <a:endParaRPr lang="en-GB" sz="4000" dirty="0"/>
          </a:p>
        </p:txBody>
      </p:sp>
    </p:spTree>
    <p:extLst>
      <p:ext uri="{BB962C8B-B14F-4D97-AF65-F5344CB8AC3E}">
        <p14:creationId xmlns:p14="http://schemas.microsoft.com/office/powerpoint/2010/main" val="2065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0F56C-47F1-58D7-63D8-971C6577797F}"/>
              </a:ext>
            </a:extLst>
          </p:cNvPr>
          <p:cNvSpPr>
            <a:spLocks noGrp="1"/>
          </p:cNvSpPr>
          <p:nvPr>
            <p:ph sz="half" idx="1"/>
          </p:nvPr>
        </p:nvSpPr>
        <p:spPr>
          <a:xfrm>
            <a:off x="556931" y="2101990"/>
            <a:ext cx="9685900" cy="3771188"/>
          </a:xfrm>
        </p:spPr>
        <p:txBody>
          <a:bodyPr/>
          <a:lstStyle/>
          <a:p>
            <a:pPr algn="just"/>
            <a:r>
              <a:rPr lang="en-US" dirty="0"/>
              <a:t>In the rapidly evolving landscape of healthcare, digital technologies have emerged as powerful tools to </a:t>
            </a:r>
            <a:r>
              <a:rPr lang="en-US" dirty="0" err="1"/>
              <a:t>revolutionise</a:t>
            </a:r>
            <a:r>
              <a:rPr lang="en-US" dirty="0"/>
              <a:t> patient care, streamline workflows, and enhance clinical outcomes. </a:t>
            </a:r>
          </a:p>
          <a:p>
            <a:pPr algn="just"/>
            <a:r>
              <a:rPr lang="en-US" dirty="0"/>
              <a:t>This module explores key digital technologies, including Artificial Intelligence (AI), Internet of Things (IoT), 3D technology, Robotics, and Horizon Scanning, and their applications in the healthcare sector.</a:t>
            </a:r>
          </a:p>
        </p:txBody>
      </p:sp>
      <p:sp>
        <p:nvSpPr>
          <p:cNvPr id="4" name="Cím 1"/>
          <p:cNvSpPr txBox="1">
            <a:spLocks/>
          </p:cNvSpPr>
          <p:nvPr/>
        </p:nvSpPr>
        <p:spPr>
          <a:xfrm>
            <a:off x="7259098" y="360056"/>
            <a:ext cx="3254827" cy="64469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400" b="1" dirty="0">
                <a:solidFill>
                  <a:schemeClr val="bg1"/>
                </a:solidFill>
                <a:latin typeface="+mn-lt"/>
              </a:rPr>
              <a:t>Introduction</a:t>
            </a:r>
            <a:endParaRPr lang="en-GB" sz="4400" b="1" dirty="0">
              <a:solidFill>
                <a:schemeClr val="bg1"/>
              </a:solidFill>
              <a:latin typeface="+mn-lt"/>
            </a:endParaRPr>
          </a:p>
        </p:txBody>
      </p:sp>
      <p:sp>
        <p:nvSpPr>
          <p:cNvPr id="2" name="Footer Placeholder 4">
            <a:extLst>
              <a:ext uri="{FF2B5EF4-FFF2-40B4-BE49-F238E27FC236}">
                <a16:creationId xmlns:a16="http://schemas.microsoft.com/office/drawing/2014/main" id="{83BD108E-A093-B018-78DF-AFB45930DBB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71052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7EBAB43-4FFD-EEA0-9FF4-B682EB8F331A}"/>
              </a:ext>
            </a:extLst>
          </p:cNvPr>
          <p:cNvSpPr>
            <a:spLocks noGrp="1"/>
          </p:cNvSpPr>
          <p:nvPr>
            <p:ph sz="half" idx="1"/>
          </p:nvPr>
        </p:nvSpPr>
        <p:spPr>
          <a:xfrm>
            <a:off x="321403" y="1467429"/>
            <a:ext cx="10316573" cy="4891807"/>
          </a:xfrm>
        </p:spPr>
        <p:txBody>
          <a:bodyPr/>
          <a:lstStyle/>
          <a:p>
            <a:pPr marL="0" indent="0" algn="just">
              <a:buNone/>
            </a:pPr>
            <a:r>
              <a:rPr lang="en-US" sz="2400" b="1" dirty="0"/>
              <a:t>Digital technology </a:t>
            </a:r>
            <a:r>
              <a:rPr lang="en-US" sz="2400" dirty="0"/>
              <a:t>has significantly transformed the healthcare sector over the years, </a:t>
            </a:r>
            <a:r>
              <a:rPr lang="en-US" sz="2400" dirty="0" err="1"/>
              <a:t>revolutionising</a:t>
            </a:r>
            <a:r>
              <a:rPr lang="en-US" sz="2400" dirty="0"/>
              <a:t> how healthcare services are delivered and accessed.</a:t>
            </a:r>
          </a:p>
          <a:p>
            <a:pPr marL="0" indent="0" algn="just">
              <a:buNone/>
            </a:pPr>
            <a:endParaRPr lang="en-US" sz="2400" dirty="0"/>
          </a:p>
          <a:p>
            <a:pPr marL="342900" indent="-342900" algn="just">
              <a:buFont typeface="Arial" panose="020B0604020202020204" pitchFamily="34" charset="0"/>
              <a:buChar char="•"/>
            </a:pPr>
            <a:r>
              <a:rPr lang="en-US" sz="2400" dirty="0"/>
              <a:t>From the early adoption of electronic health records (EHRs) to the emergence of telemedicine and remote patient monitoring, the healthcare industry has witnessed several key milestones in its digital transformation journey.</a:t>
            </a:r>
          </a:p>
          <a:p>
            <a:pPr marL="342900" indent="-342900" algn="just">
              <a:buFont typeface="Arial" panose="020B0604020202020204" pitchFamily="34" charset="0"/>
              <a:buChar char="•"/>
            </a:pPr>
            <a:r>
              <a:rPr lang="en-US" sz="2400" dirty="0"/>
              <a:t>The integration of technologies such as the internet, mobile devices, cloud computing, and big data analytics has played a pivotal role in reshaping healthcare delivery systems globally.</a:t>
            </a:r>
          </a:p>
          <a:p>
            <a:pPr marL="342900" indent="-342900" algn="just">
              <a:buFont typeface="Arial" panose="020B0604020202020204" pitchFamily="34" charset="0"/>
              <a:buChar char="•"/>
            </a:pPr>
            <a:r>
              <a:rPr lang="en-US" sz="2400" dirty="0"/>
              <a:t>Regulatory frameworks, such as the Health Insurance Portability and Accountability Act (HIPAA) in the United States, have been instrumental in ensuring patient data privacy and security amidst the rapid proliferation of digital technologies in healthcare.</a:t>
            </a:r>
          </a:p>
          <a:p>
            <a:endParaRPr lang="en-US" sz="2200" dirty="0"/>
          </a:p>
        </p:txBody>
      </p:sp>
      <p:sp>
        <p:nvSpPr>
          <p:cNvPr id="6" name="Cím 1">
            <a:extLst>
              <a:ext uri="{FF2B5EF4-FFF2-40B4-BE49-F238E27FC236}">
                <a16:creationId xmlns:a16="http://schemas.microsoft.com/office/drawing/2014/main" id="{04CC6C7B-05C4-377E-B7FD-D94A3D406CBA}"/>
              </a:ext>
            </a:extLst>
          </p:cNvPr>
          <p:cNvSpPr txBox="1">
            <a:spLocks/>
          </p:cNvSpPr>
          <p:nvPr/>
        </p:nvSpPr>
        <p:spPr>
          <a:xfrm>
            <a:off x="6543531" y="247427"/>
            <a:ext cx="4094446" cy="644694"/>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chemeClr val="bg1"/>
                </a:solidFill>
                <a:latin typeface="+mn-lt"/>
              </a:rPr>
              <a:t>Historical Content</a:t>
            </a:r>
            <a:endParaRPr lang="en-GB" sz="4000" b="1" dirty="0">
              <a:solidFill>
                <a:schemeClr val="bg1"/>
              </a:solidFill>
              <a:latin typeface="+mn-lt"/>
            </a:endParaRPr>
          </a:p>
        </p:txBody>
      </p:sp>
      <p:sp>
        <p:nvSpPr>
          <p:cNvPr id="2" name="Footer Placeholder 4">
            <a:extLst>
              <a:ext uri="{FF2B5EF4-FFF2-40B4-BE49-F238E27FC236}">
                <a16:creationId xmlns:a16="http://schemas.microsoft.com/office/drawing/2014/main" id="{052CD6B1-3581-1FEB-8177-124B008E0F31}"/>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24567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681159725"/>
              </p:ext>
            </p:extLst>
          </p:nvPr>
        </p:nvGraphicFramePr>
        <p:xfrm>
          <a:off x="450021" y="1298516"/>
          <a:ext cx="10161038" cy="518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ím 1">
            <a:extLst>
              <a:ext uri="{FF2B5EF4-FFF2-40B4-BE49-F238E27FC236}">
                <a16:creationId xmlns:a16="http://schemas.microsoft.com/office/drawing/2014/main" id="{C23D9C32-1589-A132-B38C-44A58E9A6C2B}"/>
              </a:ext>
            </a:extLst>
          </p:cNvPr>
          <p:cNvSpPr txBox="1">
            <a:spLocks/>
          </p:cNvSpPr>
          <p:nvPr/>
        </p:nvSpPr>
        <p:spPr>
          <a:xfrm>
            <a:off x="349538" y="422439"/>
            <a:ext cx="8041639"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AI in Healthcare (1)</a:t>
            </a:r>
            <a:endParaRPr lang="en-GB" sz="4000" b="1" dirty="0">
              <a:solidFill>
                <a:srgbClr val="1A75DB"/>
              </a:solidFill>
              <a:latin typeface="+mn-lt"/>
            </a:endParaRPr>
          </a:p>
        </p:txBody>
      </p:sp>
      <p:sp>
        <p:nvSpPr>
          <p:cNvPr id="5" name="Footer Placeholder 4">
            <a:extLst>
              <a:ext uri="{FF2B5EF4-FFF2-40B4-BE49-F238E27FC236}">
                <a16:creationId xmlns:a16="http://schemas.microsoft.com/office/drawing/2014/main" id="{A9BEF93B-FB34-CB1D-DE33-D0CDCCED3C78}"/>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18455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3601385-14A8-8A1A-D177-DE338E9C8138}"/>
              </a:ext>
            </a:extLst>
          </p:cNvPr>
          <p:cNvGraphicFramePr/>
          <p:nvPr>
            <p:extLst>
              <p:ext uri="{D42A27DB-BD31-4B8C-83A1-F6EECF244321}">
                <p14:modId xmlns:p14="http://schemas.microsoft.com/office/powerpoint/2010/main" val="1505609705"/>
              </p:ext>
            </p:extLst>
          </p:nvPr>
        </p:nvGraphicFramePr>
        <p:xfrm>
          <a:off x="979196" y="1364232"/>
          <a:ext cx="8841370" cy="5189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ím 1">
            <a:extLst>
              <a:ext uri="{FF2B5EF4-FFF2-40B4-BE49-F238E27FC236}">
                <a16:creationId xmlns:a16="http://schemas.microsoft.com/office/drawing/2014/main" id="{9E4F8791-85B9-15EF-75B5-2C6B2D9CD4E0}"/>
              </a:ext>
            </a:extLst>
          </p:cNvPr>
          <p:cNvSpPr txBox="1">
            <a:spLocks/>
          </p:cNvSpPr>
          <p:nvPr/>
        </p:nvSpPr>
        <p:spPr>
          <a:xfrm>
            <a:off x="979196" y="571281"/>
            <a:ext cx="8041639" cy="577393"/>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Applications of AI in Healthcare (2)</a:t>
            </a:r>
            <a:endParaRPr lang="en-GB" sz="4000" b="1" dirty="0">
              <a:solidFill>
                <a:srgbClr val="1A75DB"/>
              </a:solidFill>
              <a:latin typeface="+mn-lt"/>
            </a:endParaRPr>
          </a:p>
        </p:txBody>
      </p:sp>
      <p:sp>
        <p:nvSpPr>
          <p:cNvPr id="4" name="Footer Placeholder 4">
            <a:extLst>
              <a:ext uri="{FF2B5EF4-FFF2-40B4-BE49-F238E27FC236}">
                <a16:creationId xmlns:a16="http://schemas.microsoft.com/office/drawing/2014/main" id="{836BA658-209C-F528-65AC-B36DE3BA02E6}"/>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74252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659949" y="380508"/>
            <a:ext cx="6106611" cy="72393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Benefits of AI in Healthcare </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187663996"/>
              </p:ext>
            </p:extLst>
          </p:nvPr>
        </p:nvGraphicFramePr>
        <p:xfrm>
          <a:off x="659949" y="1317914"/>
          <a:ext cx="9741351" cy="5024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769230B-277B-9913-A937-664D726C0DDA}"/>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149529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a:extLst>
              <a:ext uri="{FF2B5EF4-FFF2-40B4-BE49-F238E27FC236}">
                <a16:creationId xmlns:a16="http://schemas.microsoft.com/office/drawing/2014/main" id="{8C1E4644-0516-4405-227E-C1EAF3813C4D}"/>
              </a:ext>
            </a:extLst>
          </p:cNvPr>
          <p:cNvSpPr txBox="1">
            <a:spLocks/>
          </p:cNvSpPr>
          <p:nvPr/>
        </p:nvSpPr>
        <p:spPr>
          <a:xfrm>
            <a:off x="529953" y="327628"/>
            <a:ext cx="6700971" cy="723932"/>
          </a:xfrm>
          <a:prstGeom prst="rect">
            <a:avLst/>
          </a:prstGeom>
        </p:spPr>
        <p:txBody>
          <a:bodyPr/>
          <a:lstStyle>
            <a:lvl1pPr algn="l" defTabSz="959937" rtl="0" eaLnBrk="1" latinLnBrk="0" hangingPunct="1">
              <a:lnSpc>
                <a:spcPct val="90000"/>
              </a:lnSpc>
              <a:spcBef>
                <a:spcPct val="0"/>
              </a:spcBef>
              <a:buNone/>
              <a:defRPr sz="4619" kern="1200">
                <a:solidFill>
                  <a:schemeClr val="tx1"/>
                </a:solidFill>
                <a:latin typeface="+mj-lt"/>
                <a:ea typeface="+mj-ea"/>
                <a:cs typeface="+mj-cs"/>
              </a:defRPr>
            </a:lvl1pPr>
          </a:lstStyle>
          <a:p>
            <a:pPr algn="just"/>
            <a:r>
              <a:rPr lang="en-US" sz="4000" b="1" dirty="0">
                <a:solidFill>
                  <a:srgbClr val="1A75DB"/>
                </a:solidFill>
                <a:latin typeface="+mn-lt"/>
              </a:rPr>
              <a:t>Challenges of AI in Healthcare</a:t>
            </a:r>
            <a:endParaRPr lang="en-GB" sz="4000" b="1" dirty="0">
              <a:solidFill>
                <a:srgbClr val="1A75DB"/>
              </a:solidFill>
              <a:latin typeface="+mn-lt"/>
            </a:endParaRPr>
          </a:p>
        </p:txBody>
      </p:sp>
      <p:graphicFrame>
        <p:nvGraphicFramePr>
          <p:cNvPr id="4" name="Diagram 3">
            <a:extLst>
              <a:ext uri="{FF2B5EF4-FFF2-40B4-BE49-F238E27FC236}">
                <a16:creationId xmlns:a16="http://schemas.microsoft.com/office/drawing/2014/main" id="{2D8CDFAC-B9B9-3396-7FCC-4F918656F14E}"/>
              </a:ext>
            </a:extLst>
          </p:cNvPr>
          <p:cNvGraphicFramePr/>
          <p:nvPr>
            <p:extLst>
              <p:ext uri="{D42A27DB-BD31-4B8C-83A1-F6EECF244321}">
                <p14:modId xmlns:p14="http://schemas.microsoft.com/office/powerpoint/2010/main" val="551361551"/>
              </p:ext>
            </p:extLst>
          </p:nvPr>
        </p:nvGraphicFramePr>
        <p:xfrm>
          <a:off x="529953" y="1051560"/>
          <a:ext cx="9739855" cy="544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4">
            <a:extLst>
              <a:ext uri="{FF2B5EF4-FFF2-40B4-BE49-F238E27FC236}">
                <a16:creationId xmlns:a16="http://schemas.microsoft.com/office/drawing/2014/main" id="{F15FDF1F-B188-7483-C770-3FE9B459A484}"/>
              </a:ext>
            </a:extLst>
          </p:cNvPr>
          <p:cNvSpPr txBox="1">
            <a:spLocks noChangeArrowheads="1"/>
          </p:cNvSpPr>
          <p:nvPr/>
        </p:nvSpPr>
        <p:spPr bwMode="auto">
          <a:xfrm>
            <a:off x="96671" y="6769451"/>
            <a:ext cx="3315269" cy="2454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20000"/>
              </a:spcBef>
              <a:spcAft>
                <a:spcPct val="0"/>
              </a:spcAft>
              <a:buFont typeface="Arial" panose="020B0604020202020204" pitchFamily="34" charset="0"/>
              <a:buChar char="»"/>
              <a:defRPr sz="1800" kern="1200">
                <a:solidFill>
                  <a:schemeClr val="tx1"/>
                </a:solidFill>
                <a:latin typeface="Calibri" panose="020F0502020204030204" pitchFamily="34" charset="0"/>
                <a:ea typeface="+mn-ea"/>
                <a:cs typeface="+mn-cs"/>
              </a:defRPr>
            </a:lvl9pPr>
          </a:lstStyle>
          <a:p>
            <a:pPr fontAlgn="base">
              <a:spcBef>
                <a:spcPct val="0"/>
              </a:spcBef>
              <a:spcAft>
                <a:spcPct val="0"/>
              </a:spcAft>
              <a:buFontTx/>
              <a:buNone/>
            </a:pPr>
            <a:r>
              <a:rPr lang="en-US" altLang="en-US" sz="1200" dirty="0"/>
              <a:t>Project: 101101139 — H-PASS — EU4H-2022-PJ</a:t>
            </a:r>
            <a:endParaRPr lang="el-GR" altLang="en-US" sz="1200" dirty="0"/>
          </a:p>
        </p:txBody>
      </p:sp>
    </p:spTree>
    <p:extLst>
      <p:ext uri="{BB962C8B-B14F-4D97-AF65-F5344CB8AC3E}">
        <p14:creationId xmlns:p14="http://schemas.microsoft.com/office/powerpoint/2010/main" val="2167266708"/>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PASS_presentation_WP1" id="{4B36F218-781F-48EA-A3A4-3C68CE2B9DF0}" vid="{CFB3FBCA-A14A-4BF6-A7F1-DEE90507213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F6465FE3B9384DBF09A666F84DDB69" ma:contentTypeVersion="2" ma:contentTypeDescription="Create a new document." ma:contentTypeScope="" ma:versionID="d65f4a4398c236aa0a9df75be8442f5c">
  <xsd:schema xmlns:xsd="http://www.w3.org/2001/XMLSchema" xmlns:xs="http://www.w3.org/2001/XMLSchema" xmlns:p="http://schemas.microsoft.com/office/2006/metadata/properties" xmlns:ns2="0cb709d3-8535-4900-99f2-74827045ee9b" targetNamespace="http://schemas.microsoft.com/office/2006/metadata/properties" ma:root="true" ma:fieldsID="c9e959cfc27823ff9280866173121531" ns2:_="">
    <xsd:import namespace="0cb709d3-8535-4900-99f2-74827045ee9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09d3-8535-4900-99f2-74827045ee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E8206E-8C34-4E2B-9E9D-AB54D94CDF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09d3-8535-4900-99f2-74827045e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9D27F-485F-424B-BBA9-7FA72AD92939}">
  <ds:schemaRef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purl.org/dc/terms/"/>
    <ds:schemaRef ds:uri="0cb709d3-8535-4900-99f2-74827045ee9b"/>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056D410-3CB2-494B-A54E-11AB27172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H-PASS_presentation_WP1_25July2023</Template>
  <TotalTime>1610</TotalTime>
  <Words>4052</Words>
  <Application>Microsoft Office PowerPoint</Application>
  <PresentationFormat>Custom</PresentationFormat>
  <Paragraphs>322</Paragraphs>
  <Slides>36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Tema di Office</vt:lpstr>
      <vt:lpstr>Digital Technology (DigTech)</vt:lpstr>
      <vt:lpstr>Contents  </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Computed Tomography (CT) &amp; Magnetic Resonance Imaging (MRI):</vt:lpstr>
      <vt:lpstr>Immersive Training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lpstr>PowerPoint Presentation</vt:lpstr>
      <vt:lpstr>PowerPoint Presentation</vt:lpstr>
      <vt:lpstr>End of learning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MEETING</dc:title>
  <dc:creator>szogi.melinda</dc:creator>
  <cp:lastModifiedBy>David Smith</cp:lastModifiedBy>
  <cp:revision>31</cp:revision>
  <cp:lastPrinted>2024-12-17T08:22:54Z</cp:lastPrinted>
  <dcterms:created xsi:type="dcterms:W3CDTF">2023-07-21T15:01:30Z</dcterms:created>
  <dcterms:modified xsi:type="dcterms:W3CDTF">2024-12-17T11:44:53Z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dd1fcc-24d7-4f55-9dc2-c1518f171327_Enabled">
    <vt:lpwstr>true</vt:lpwstr>
  </property>
  <property fmtid="{D5CDD505-2E9C-101B-9397-08002B2CF9AE}" pid="3" name="MSIP_Label_73dd1fcc-24d7-4f55-9dc2-c1518f171327_SetDate">
    <vt:lpwstr>2023-06-25T17:16:16Z</vt:lpwstr>
  </property>
  <property fmtid="{D5CDD505-2E9C-101B-9397-08002B2CF9AE}" pid="4" name="MSIP_Label_73dd1fcc-24d7-4f55-9dc2-c1518f171327_Method">
    <vt:lpwstr>Privileged</vt:lpwstr>
  </property>
  <property fmtid="{D5CDD505-2E9C-101B-9397-08002B2CF9AE}" pid="5" name="MSIP_Label_73dd1fcc-24d7-4f55-9dc2-c1518f171327_Name">
    <vt:lpwstr>No Protection (Label Only) - Internal Use</vt:lpwstr>
  </property>
  <property fmtid="{D5CDD505-2E9C-101B-9397-08002B2CF9AE}" pid="6" name="MSIP_Label_73dd1fcc-24d7-4f55-9dc2-c1518f171327_SiteId">
    <vt:lpwstr>945c199a-83a2-4e80-9f8c-5a91be5752dd</vt:lpwstr>
  </property>
  <property fmtid="{D5CDD505-2E9C-101B-9397-08002B2CF9AE}" pid="7" name="MSIP_Label_73dd1fcc-24d7-4f55-9dc2-c1518f171327_ActionId">
    <vt:lpwstr>6e2f3451-cd93-482c-97db-ef8546f277c7</vt:lpwstr>
  </property>
  <property fmtid="{D5CDD505-2E9C-101B-9397-08002B2CF9AE}" pid="8" name="MSIP_Label_73dd1fcc-24d7-4f55-9dc2-c1518f171327_ContentBits">
    <vt:lpwstr>2</vt:lpwstr>
  </property>
  <property fmtid="{D5CDD505-2E9C-101B-9397-08002B2CF9AE}" pid="9" name="ContentTypeId">
    <vt:lpwstr>0x0101007CF6465FE3B9384DBF09A666F84DDB69</vt:lpwstr>
  </property>
</Properties>
</file>