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6"/>
  </p:notesMasterIdLst>
  <p:handoutMasterIdLst>
    <p:handoutMasterId r:id="rId47"/>
  </p:handoutMasterIdLst>
  <p:sldIdLst>
    <p:sldId id="256" r:id="rId5"/>
    <p:sldId id="308" r:id="rId6"/>
    <p:sldId id="277" r:id="rId7"/>
    <p:sldId id="368" r:id="rId8"/>
    <p:sldId id="295" r:id="rId9"/>
    <p:sldId id="258" r:id="rId10"/>
    <p:sldId id="275" r:id="rId11"/>
    <p:sldId id="274" r:id="rId12"/>
    <p:sldId id="276" r:id="rId13"/>
    <p:sldId id="307" r:id="rId14"/>
    <p:sldId id="306" r:id="rId15"/>
    <p:sldId id="279" r:id="rId16"/>
    <p:sldId id="296" r:id="rId17"/>
    <p:sldId id="280" r:id="rId18"/>
    <p:sldId id="281" r:id="rId19"/>
    <p:sldId id="282" r:id="rId20"/>
    <p:sldId id="297" r:id="rId21"/>
    <p:sldId id="284" r:id="rId22"/>
    <p:sldId id="285" r:id="rId23"/>
    <p:sldId id="287" r:id="rId24"/>
    <p:sldId id="288" r:id="rId25"/>
    <p:sldId id="289" r:id="rId26"/>
    <p:sldId id="290" r:id="rId27"/>
    <p:sldId id="291" r:id="rId28"/>
    <p:sldId id="292" r:id="rId29"/>
    <p:sldId id="293" r:id="rId30"/>
    <p:sldId id="294" r:id="rId31"/>
    <p:sldId id="286" r:id="rId32"/>
    <p:sldId id="261" r:id="rId33"/>
    <p:sldId id="299" r:id="rId34"/>
    <p:sldId id="300" r:id="rId35"/>
    <p:sldId id="301" r:id="rId36"/>
    <p:sldId id="305" r:id="rId37"/>
    <p:sldId id="302" r:id="rId38"/>
    <p:sldId id="303" r:id="rId39"/>
    <p:sldId id="304" r:id="rId40"/>
    <p:sldId id="369" r:id="rId41"/>
    <p:sldId id="370" r:id="rId42"/>
    <p:sldId id="371" r:id="rId43"/>
    <p:sldId id="372" r:id="rId44"/>
    <p:sldId id="373" r:id="rId45"/>
  </p:sldIdLst>
  <p:sldSz cx="10799763" cy="71993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5DB"/>
    <a:srgbClr val="E5FBFB"/>
    <a:srgbClr val="00C6D6"/>
    <a:srgbClr val="02FFD2"/>
    <a:srgbClr val="FB0087"/>
    <a:srgbClr val="AB0084"/>
    <a:srgbClr val="006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3" autoAdjust="0"/>
    <p:restoredTop sz="92668" autoAdjust="0"/>
  </p:normalViewPr>
  <p:slideViewPr>
    <p:cSldViewPr snapToGrid="0">
      <p:cViewPr varScale="1">
        <p:scale>
          <a:sx n="69" d="100"/>
          <a:sy n="69" d="100"/>
        </p:scale>
        <p:origin x="1546" y="67"/>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56" d="100"/>
          <a:sy n="56" d="100"/>
        </p:scale>
        <p:origin x="2588"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átum hely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942EDE-7707-4C93-9FCD-C8288FA9C2F5}" type="datetimeFigureOut">
              <a:rPr lang="en-GB" smtClean="0"/>
              <a:t>13/02/2025</a:t>
            </a:fld>
            <a:endParaRPr lang="en-GB"/>
          </a:p>
        </p:txBody>
      </p:sp>
      <p:sp>
        <p:nvSpPr>
          <p:cNvPr id="4" name="Élőláb hely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Dia számának hely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C07EAF-6A43-4BB0-A89E-7820AFF29F03}" type="slidenum">
              <a:rPr lang="en-GB" smtClean="0"/>
              <a:t>‹#›</a:t>
            </a:fld>
            <a:endParaRPr lang="en-GB"/>
          </a:p>
        </p:txBody>
      </p:sp>
    </p:spTree>
    <p:extLst>
      <p:ext uri="{BB962C8B-B14F-4D97-AF65-F5344CB8AC3E}">
        <p14:creationId xmlns:p14="http://schemas.microsoft.com/office/powerpoint/2010/main" val="2219434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D8FF87-38FD-5645-98EB-003EE1C7EEE8}" type="datetimeFigureOut">
              <a:rPr lang="it-IT" smtClean="0"/>
              <a:t>13/02/2025</a:t>
            </a:fld>
            <a:endParaRPr lang="it-IT"/>
          </a:p>
        </p:txBody>
      </p:sp>
      <p:sp>
        <p:nvSpPr>
          <p:cNvPr id="4" name="Segnaposto immagine diapositiva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4A9807-1C24-8F4A-B3C7-A6E31FA5BB7A}" type="slidenum">
              <a:rPr lang="it-IT" smtClean="0"/>
              <a:t>‹#›</a:t>
            </a:fld>
            <a:endParaRPr lang="it-IT"/>
          </a:p>
        </p:txBody>
      </p:sp>
    </p:spTree>
    <p:extLst>
      <p:ext uri="{BB962C8B-B14F-4D97-AF65-F5344CB8AC3E}">
        <p14:creationId xmlns:p14="http://schemas.microsoft.com/office/powerpoint/2010/main" val="1360651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5E4A9807-1C24-8F4A-B3C7-A6E31FA5BB7A}" type="slidenum">
              <a:rPr lang="it-IT" smtClean="0"/>
              <a:t>1</a:t>
            </a:fld>
            <a:endParaRPr lang="it-IT"/>
          </a:p>
        </p:txBody>
      </p:sp>
    </p:spTree>
    <p:extLst>
      <p:ext uri="{BB962C8B-B14F-4D97-AF65-F5344CB8AC3E}">
        <p14:creationId xmlns:p14="http://schemas.microsoft.com/office/powerpoint/2010/main" val="3036270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b="1" dirty="0"/>
          </a:p>
        </p:txBody>
      </p:sp>
      <p:sp>
        <p:nvSpPr>
          <p:cNvPr id="4" name="Slide Number Placeholder 3"/>
          <p:cNvSpPr>
            <a:spLocks noGrp="1"/>
          </p:cNvSpPr>
          <p:nvPr>
            <p:ph type="sldNum" sz="quarter" idx="5"/>
          </p:nvPr>
        </p:nvSpPr>
        <p:spPr/>
        <p:txBody>
          <a:bodyPr/>
          <a:lstStyle/>
          <a:p>
            <a:fld id="{5E4A9807-1C24-8F4A-B3C7-A6E31FA5BB7A}" type="slidenum">
              <a:rPr lang="it-IT" smtClean="0"/>
              <a:t>12</a:t>
            </a:fld>
            <a:endParaRPr lang="it-IT"/>
          </a:p>
        </p:txBody>
      </p:sp>
    </p:spTree>
    <p:extLst>
      <p:ext uri="{BB962C8B-B14F-4D97-AF65-F5344CB8AC3E}">
        <p14:creationId xmlns:p14="http://schemas.microsoft.com/office/powerpoint/2010/main" val="1988293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5E4A9807-1C24-8F4A-B3C7-A6E31FA5BB7A}" type="slidenum">
              <a:rPr lang="it-IT" smtClean="0"/>
              <a:t>13</a:t>
            </a:fld>
            <a:endParaRPr lang="it-IT"/>
          </a:p>
        </p:txBody>
      </p:sp>
    </p:spTree>
    <p:extLst>
      <p:ext uri="{BB962C8B-B14F-4D97-AF65-F5344CB8AC3E}">
        <p14:creationId xmlns:p14="http://schemas.microsoft.com/office/powerpoint/2010/main" val="513477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b="1" dirty="0"/>
          </a:p>
        </p:txBody>
      </p:sp>
      <p:sp>
        <p:nvSpPr>
          <p:cNvPr id="4" name="Skaidrės numerio vietos rezervavimo ženklas 3"/>
          <p:cNvSpPr>
            <a:spLocks noGrp="1"/>
          </p:cNvSpPr>
          <p:nvPr>
            <p:ph type="sldNum" sz="quarter" idx="5"/>
          </p:nvPr>
        </p:nvSpPr>
        <p:spPr/>
        <p:txBody>
          <a:bodyPr/>
          <a:lstStyle/>
          <a:p>
            <a:fld id="{5E4A9807-1C24-8F4A-B3C7-A6E31FA5BB7A}" type="slidenum">
              <a:rPr lang="it-IT" smtClean="0"/>
              <a:t>14</a:t>
            </a:fld>
            <a:endParaRPr lang="it-IT"/>
          </a:p>
        </p:txBody>
      </p:sp>
    </p:spTree>
    <p:extLst>
      <p:ext uri="{BB962C8B-B14F-4D97-AF65-F5344CB8AC3E}">
        <p14:creationId xmlns:p14="http://schemas.microsoft.com/office/powerpoint/2010/main" val="3374381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5E4A9807-1C24-8F4A-B3C7-A6E31FA5BB7A}" type="slidenum">
              <a:rPr lang="it-IT" smtClean="0"/>
              <a:t>17</a:t>
            </a:fld>
            <a:endParaRPr lang="it-IT"/>
          </a:p>
        </p:txBody>
      </p:sp>
    </p:spTree>
    <p:extLst>
      <p:ext uri="{BB962C8B-B14F-4D97-AF65-F5344CB8AC3E}">
        <p14:creationId xmlns:p14="http://schemas.microsoft.com/office/powerpoint/2010/main" val="1763445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b="1" dirty="0"/>
          </a:p>
        </p:txBody>
      </p:sp>
      <p:sp>
        <p:nvSpPr>
          <p:cNvPr id="4" name="Slide Number Placeholder 3"/>
          <p:cNvSpPr>
            <a:spLocks noGrp="1"/>
          </p:cNvSpPr>
          <p:nvPr>
            <p:ph type="sldNum" sz="quarter" idx="5"/>
          </p:nvPr>
        </p:nvSpPr>
        <p:spPr/>
        <p:txBody>
          <a:bodyPr/>
          <a:lstStyle/>
          <a:p>
            <a:fld id="{5E4A9807-1C24-8F4A-B3C7-A6E31FA5BB7A}" type="slidenum">
              <a:rPr lang="it-IT" smtClean="0"/>
              <a:t>18</a:t>
            </a:fld>
            <a:endParaRPr lang="it-IT"/>
          </a:p>
        </p:txBody>
      </p:sp>
    </p:spTree>
    <p:extLst>
      <p:ext uri="{BB962C8B-B14F-4D97-AF65-F5344CB8AC3E}">
        <p14:creationId xmlns:p14="http://schemas.microsoft.com/office/powerpoint/2010/main" val="1479750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5E4A9807-1C24-8F4A-B3C7-A6E31FA5BB7A}" type="slidenum">
              <a:rPr lang="it-IT" smtClean="0"/>
              <a:t>21</a:t>
            </a:fld>
            <a:endParaRPr lang="it-IT"/>
          </a:p>
        </p:txBody>
      </p:sp>
    </p:spTree>
    <p:extLst>
      <p:ext uri="{BB962C8B-B14F-4D97-AF65-F5344CB8AC3E}">
        <p14:creationId xmlns:p14="http://schemas.microsoft.com/office/powerpoint/2010/main" val="2787254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5E4A9807-1C24-8F4A-B3C7-A6E31FA5BB7A}" type="slidenum">
              <a:rPr lang="it-IT" smtClean="0"/>
              <a:t>22</a:t>
            </a:fld>
            <a:endParaRPr lang="it-IT"/>
          </a:p>
        </p:txBody>
      </p:sp>
    </p:spTree>
    <p:extLst>
      <p:ext uri="{BB962C8B-B14F-4D97-AF65-F5344CB8AC3E}">
        <p14:creationId xmlns:p14="http://schemas.microsoft.com/office/powerpoint/2010/main" val="2929811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br>
              <a:rPr lang="en-US" dirty="0"/>
            </a:br>
            <a:endParaRPr lang="lt-LT" dirty="0"/>
          </a:p>
        </p:txBody>
      </p:sp>
      <p:sp>
        <p:nvSpPr>
          <p:cNvPr id="4" name="Skaidrės numerio vietos rezervavimo ženklas 3"/>
          <p:cNvSpPr>
            <a:spLocks noGrp="1"/>
          </p:cNvSpPr>
          <p:nvPr>
            <p:ph type="sldNum" sz="quarter" idx="5"/>
          </p:nvPr>
        </p:nvSpPr>
        <p:spPr/>
        <p:txBody>
          <a:bodyPr/>
          <a:lstStyle/>
          <a:p>
            <a:fld id="{5E4A9807-1C24-8F4A-B3C7-A6E31FA5BB7A}" type="slidenum">
              <a:rPr lang="it-IT" smtClean="0"/>
              <a:t>23</a:t>
            </a:fld>
            <a:endParaRPr lang="it-IT"/>
          </a:p>
        </p:txBody>
      </p:sp>
    </p:spTree>
    <p:extLst>
      <p:ext uri="{BB962C8B-B14F-4D97-AF65-F5344CB8AC3E}">
        <p14:creationId xmlns:p14="http://schemas.microsoft.com/office/powerpoint/2010/main" val="1211686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5E4A9807-1C24-8F4A-B3C7-A6E31FA5BB7A}" type="slidenum">
              <a:rPr lang="it-IT" smtClean="0"/>
              <a:t>24</a:t>
            </a:fld>
            <a:endParaRPr lang="it-IT"/>
          </a:p>
        </p:txBody>
      </p:sp>
    </p:spTree>
    <p:extLst>
      <p:ext uri="{BB962C8B-B14F-4D97-AF65-F5344CB8AC3E}">
        <p14:creationId xmlns:p14="http://schemas.microsoft.com/office/powerpoint/2010/main" val="2661812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5E4A9807-1C24-8F4A-B3C7-A6E31FA5BB7A}" type="slidenum">
              <a:rPr lang="it-IT" smtClean="0"/>
              <a:t>25</a:t>
            </a:fld>
            <a:endParaRPr lang="it-IT"/>
          </a:p>
        </p:txBody>
      </p:sp>
    </p:spTree>
    <p:extLst>
      <p:ext uri="{BB962C8B-B14F-4D97-AF65-F5344CB8AC3E}">
        <p14:creationId xmlns:p14="http://schemas.microsoft.com/office/powerpoint/2010/main" val="1517453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Orsi</a:t>
            </a:r>
            <a:endParaRPr lang="en-GB" dirty="0"/>
          </a:p>
        </p:txBody>
      </p:sp>
      <p:sp>
        <p:nvSpPr>
          <p:cNvPr id="4" name="Dia számának helye 3"/>
          <p:cNvSpPr>
            <a:spLocks noGrp="1"/>
          </p:cNvSpPr>
          <p:nvPr>
            <p:ph type="sldNum" sz="quarter" idx="10"/>
          </p:nvPr>
        </p:nvSpPr>
        <p:spPr/>
        <p:txBody>
          <a:bodyPr/>
          <a:lstStyle/>
          <a:p>
            <a:fld id="{5E4A9807-1C24-8F4A-B3C7-A6E31FA5BB7A}" type="slidenum">
              <a:rPr lang="it-IT" smtClean="0"/>
              <a:t>3</a:t>
            </a:fld>
            <a:endParaRPr lang="it-IT"/>
          </a:p>
        </p:txBody>
      </p:sp>
    </p:spTree>
    <p:extLst>
      <p:ext uri="{BB962C8B-B14F-4D97-AF65-F5344CB8AC3E}">
        <p14:creationId xmlns:p14="http://schemas.microsoft.com/office/powerpoint/2010/main" val="2938609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5E4A9807-1C24-8F4A-B3C7-A6E31FA5BB7A}" type="slidenum">
              <a:rPr lang="it-IT" smtClean="0"/>
              <a:t>28</a:t>
            </a:fld>
            <a:endParaRPr lang="it-IT"/>
          </a:p>
        </p:txBody>
      </p:sp>
    </p:spTree>
    <p:extLst>
      <p:ext uri="{BB962C8B-B14F-4D97-AF65-F5344CB8AC3E}">
        <p14:creationId xmlns:p14="http://schemas.microsoft.com/office/powerpoint/2010/main" val="1233071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5E4A9807-1C24-8F4A-B3C7-A6E31FA5BB7A}" type="slidenum">
              <a:rPr lang="it-IT" smtClean="0"/>
              <a:t>29</a:t>
            </a:fld>
            <a:endParaRPr lang="it-IT"/>
          </a:p>
        </p:txBody>
      </p:sp>
    </p:spTree>
    <p:extLst>
      <p:ext uri="{BB962C8B-B14F-4D97-AF65-F5344CB8AC3E}">
        <p14:creationId xmlns:p14="http://schemas.microsoft.com/office/powerpoint/2010/main" val="2711878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5E4A9807-1C24-8F4A-B3C7-A6E31FA5BB7A}" type="slidenum">
              <a:rPr lang="it-IT" smtClean="0"/>
              <a:t>30</a:t>
            </a:fld>
            <a:endParaRPr lang="it-IT"/>
          </a:p>
        </p:txBody>
      </p:sp>
    </p:spTree>
    <p:extLst>
      <p:ext uri="{BB962C8B-B14F-4D97-AF65-F5344CB8AC3E}">
        <p14:creationId xmlns:p14="http://schemas.microsoft.com/office/powerpoint/2010/main" val="1385252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a:p>
            <a:endParaRPr lang="lt-LT" dirty="0"/>
          </a:p>
        </p:txBody>
      </p:sp>
      <p:sp>
        <p:nvSpPr>
          <p:cNvPr id="4" name="Skaidrės numerio vietos rezervavimo ženklas 3"/>
          <p:cNvSpPr>
            <a:spLocks noGrp="1"/>
          </p:cNvSpPr>
          <p:nvPr>
            <p:ph type="sldNum" sz="quarter" idx="5"/>
          </p:nvPr>
        </p:nvSpPr>
        <p:spPr/>
        <p:txBody>
          <a:bodyPr/>
          <a:lstStyle/>
          <a:p>
            <a:fld id="{5E4A9807-1C24-8F4A-B3C7-A6E31FA5BB7A}" type="slidenum">
              <a:rPr lang="it-IT" smtClean="0"/>
              <a:t>31</a:t>
            </a:fld>
            <a:endParaRPr lang="it-IT"/>
          </a:p>
        </p:txBody>
      </p:sp>
    </p:spTree>
    <p:extLst>
      <p:ext uri="{BB962C8B-B14F-4D97-AF65-F5344CB8AC3E}">
        <p14:creationId xmlns:p14="http://schemas.microsoft.com/office/powerpoint/2010/main" val="3587663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5E4A9807-1C24-8F4A-B3C7-A6E31FA5BB7A}" type="slidenum">
              <a:rPr lang="it-IT" smtClean="0"/>
              <a:t>32</a:t>
            </a:fld>
            <a:endParaRPr lang="it-IT"/>
          </a:p>
        </p:txBody>
      </p:sp>
    </p:spTree>
    <p:extLst>
      <p:ext uri="{BB962C8B-B14F-4D97-AF65-F5344CB8AC3E}">
        <p14:creationId xmlns:p14="http://schemas.microsoft.com/office/powerpoint/2010/main" val="41955634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5E4A9807-1C24-8F4A-B3C7-A6E31FA5BB7A}" type="slidenum">
              <a:rPr lang="it-IT" smtClean="0"/>
              <a:t>33</a:t>
            </a:fld>
            <a:endParaRPr lang="it-IT"/>
          </a:p>
        </p:txBody>
      </p:sp>
    </p:spTree>
    <p:extLst>
      <p:ext uri="{BB962C8B-B14F-4D97-AF65-F5344CB8AC3E}">
        <p14:creationId xmlns:p14="http://schemas.microsoft.com/office/powerpoint/2010/main" val="42408745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10"/>
          </p:nvPr>
        </p:nvSpPr>
        <p:spPr/>
        <p:txBody>
          <a:bodyPr/>
          <a:lstStyle/>
          <a:p>
            <a:fld id="{5E4A9807-1C24-8F4A-B3C7-A6E31FA5BB7A}" type="slidenum">
              <a:rPr lang="it-IT" smtClean="0"/>
              <a:t>38</a:t>
            </a:fld>
            <a:endParaRPr lang="it-IT"/>
          </a:p>
        </p:txBody>
      </p:sp>
    </p:spTree>
    <p:extLst>
      <p:ext uri="{BB962C8B-B14F-4D97-AF65-F5344CB8AC3E}">
        <p14:creationId xmlns:p14="http://schemas.microsoft.com/office/powerpoint/2010/main" val="2359964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10"/>
          </p:nvPr>
        </p:nvSpPr>
        <p:spPr/>
        <p:txBody>
          <a:bodyPr/>
          <a:lstStyle/>
          <a:p>
            <a:fld id="{5E4A9807-1C24-8F4A-B3C7-A6E31FA5BB7A}" type="slidenum">
              <a:rPr lang="it-IT" smtClean="0"/>
              <a:t>39</a:t>
            </a:fld>
            <a:endParaRPr lang="it-IT"/>
          </a:p>
        </p:txBody>
      </p:sp>
    </p:spTree>
    <p:extLst>
      <p:ext uri="{BB962C8B-B14F-4D97-AF65-F5344CB8AC3E}">
        <p14:creationId xmlns:p14="http://schemas.microsoft.com/office/powerpoint/2010/main" val="2314538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b="1" dirty="0"/>
          </a:p>
        </p:txBody>
      </p:sp>
      <p:sp>
        <p:nvSpPr>
          <p:cNvPr id="4" name="Slide Number Placeholder 3"/>
          <p:cNvSpPr>
            <a:spLocks noGrp="1"/>
          </p:cNvSpPr>
          <p:nvPr>
            <p:ph type="sldNum" sz="quarter" idx="5"/>
          </p:nvPr>
        </p:nvSpPr>
        <p:spPr/>
        <p:txBody>
          <a:bodyPr/>
          <a:lstStyle/>
          <a:p>
            <a:fld id="{5E4A9807-1C24-8F4A-B3C7-A6E31FA5BB7A}" type="slidenum">
              <a:rPr lang="it-IT" smtClean="0"/>
              <a:t>5</a:t>
            </a:fld>
            <a:endParaRPr lang="it-IT"/>
          </a:p>
        </p:txBody>
      </p:sp>
    </p:spTree>
    <p:extLst>
      <p:ext uri="{BB962C8B-B14F-4D97-AF65-F5344CB8AC3E}">
        <p14:creationId xmlns:p14="http://schemas.microsoft.com/office/powerpoint/2010/main" val="1092516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5E4A9807-1C24-8F4A-B3C7-A6E31FA5BB7A}" type="slidenum">
              <a:rPr lang="it-IT" smtClean="0"/>
              <a:t>6</a:t>
            </a:fld>
            <a:endParaRPr lang="it-IT"/>
          </a:p>
        </p:txBody>
      </p:sp>
    </p:spTree>
    <p:extLst>
      <p:ext uri="{BB962C8B-B14F-4D97-AF65-F5344CB8AC3E}">
        <p14:creationId xmlns:p14="http://schemas.microsoft.com/office/powerpoint/2010/main" val="1206224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b="1" dirty="0"/>
          </a:p>
        </p:txBody>
      </p:sp>
      <p:sp>
        <p:nvSpPr>
          <p:cNvPr id="4" name="Slide Number Placeholder 3"/>
          <p:cNvSpPr>
            <a:spLocks noGrp="1"/>
          </p:cNvSpPr>
          <p:nvPr>
            <p:ph type="sldNum" sz="quarter" idx="5"/>
          </p:nvPr>
        </p:nvSpPr>
        <p:spPr/>
        <p:txBody>
          <a:bodyPr/>
          <a:lstStyle/>
          <a:p>
            <a:fld id="{5E4A9807-1C24-8F4A-B3C7-A6E31FA5BB7A}" type="slidenum">
              <a:rPr lang="it-IT" smtClean="0"/>
              <a:t>7</a:t>
            </a:fld>
            <a:endParaRPr lang="it-IT"/>
          </a:p>
        </p:txBody>
      </p:sp>
    </p:spTree>
    <p:extLst>
      <p:ext uri="{BB962C8B-B14F-4D97-AF65-F5344CB8AC3E}">
        <p14:creationId xmlns:p14="http://schemas.microsoft.com/office/powerpoint/2010/main" val="3159412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b="1" dirty="0"/>
          </a:p>
        </p:txBody>
      </p:sp>
      <p:sp>
        <p:nvSpPr>
          <p:cNvPr id="4" name="Skaidrės numerio vietos rezervavimo ženklas 3"/>
          <p:cNvSpPr>
            <a:spLocks noGrp="1"/>
          </p:cNvSpPr>
          <p:nvPr>
            <p:ph type="sldNum" sz="quarter" idx="5"/>
          </p:nvPr>
        </p:nvSpPr>
        <p:spPr/>
        <p:txBody>
          <a:bodyPr/>
          <a:lstStyle/>
          <a:p>
            <a:fld id="{5E4A9807-1C24-8F4A-B3C7-A6E31FA5BB7A}" type="slidenum">
              <a:rPr lang="it-IT" smtClean="0"/>
              <a:t>8</a:t>
            </a:fld>
            <a:endParaRPr lang="it-IT"/>
          </a:p>
        </p:txBody>
      </p:sp>
    </p:spTree>
    <p:extLst>
      <p:ext uri="{BB962C8B-B14F-4D97-AF65-F5344CB8AC3E}">
        <p14:creationId xmlns:p14="http://schemas.microsoft.com/office/powerpoint/2010/main" val="2805299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5E4A9807-1C24-8F4A-B3C7-A6E31FA5BB7A}" type="slidenum">
              <a:rPr lang="it-IT" smtClean="0"/>
              <a:t>9</a:t>
            </a:fld>
            <a:endParaRPr lang="it-IT"/>
          </a:p>
        </p:txBody>
      </p:sp>
    </p:spTree>
    <p:extLst>
      <p:ext uri="{BB962C8B-B14F-4D97-AF65-F5344CB8AC3E}">
        <p14:creationId xmlns:p14="http://schemas.microsoft.com/office/powerpoint/2010/main" val="1770847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5E4A9807-1C24-8F4A-B3C7-A6E31FA5BB7A}" type="slidenum">
              <a:rPr lang="it-IT" smtClean="0"/>
              <a:t>10</a:t>
            </a:fld>
            <a:endParaRPr lang="it-IT"/>
          </a:p>
        </p:txBody>
      </p:sp>
    </p:spTree>
    <p:extLst>
      <p:ext uri="{BB962C8B-B14F-4D97-AF65-F5344CB8AC3E}">
        <p14:creationId xmlns:p14="http://schemas.microsoft.com/office/powerpoint/2010/main" val="2106356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5E4A9807-1C24-8F4A-B3C7-A6E31FA5BB7A}" type="slidenum">
              <a:rPr lang="it-IT" smtClean="0"/>
              <a:t>11</a:t>
            </a:fld>
            <a:endParaRPr lang="it-IT"/>
          </a:p>
        </p:txBody>
      </p:sp>
    </p:spTree>
    <p:extLst>
      <p:ext uri="{BB962C8B-B14F-4D97-AF65-F5344CB8AC3E}">
        <p14:creationId xmlns:p14="http://schemas.microsoft.com/office/powerpoint/2010/main" val="3308202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5.jp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F77DD7C-6FE6-7E47-7DC7-014F2AF82A78}"/>
              </a:ext>
            </a:extLst>
          </p:cNvPr>
          <p:cNvSpPr>
            <a:spLocks noGrp="1"/>
          </p:cNvSpPr>
          <p:nvPr>
            <p:ph type="title" hasCustomPrompt="1"/>
          </p:nvPr>
        </p:nvSpPr>
        <p:spPr>
          <a:xfrm>
            <a:off x="0" y="3397074"/>
            <a:ext cx="10799763" cy="1392237"/>
          </a:xfrm>
          <a:prstGeom prst="rect">
            <a:avLst/>
          </a:prstGeom>
        </p:spPr>
        <p:txBody>
          <a:bodyPr/>
          <a:lstStyle>
            <a:lvl1pPr algn="ctr">
              <a:defRPr sz="5000" b="1">
                <a:solidFill>
                  <a:schemeClr val="bg1"/>
                </a:solidFill>
              </a:defRPr>
            </a:lvl1pPr>
          </a:lstStyle>
          <a:p>
            <a:r>
              <a:rPr lang="hu-HU" dirty="0" err="1"/>
              <a:t>Title</a:t>
            </a:r>
            <a:r>
              <a:rPr lang="hu-HU" dirty="0"/>
              <a:t> of </a:t>
            </a:r>
            <a:r>
              <a:rPr lang="hu-HU" dirty="0" err="1"/>
              <a:t>your</a:t>
            </a:r>
            <a:r>
              <a:rPr lang="hu-HU" dirty="0"/>
              <a:t> </a:t>
            </a:r>
            <a:r>
              <a:rPr lang="hu-HU" dirty="0" err="1"/>
              <a:t>presentation</a:t>
            </a:r>
            <a:endParaRPr lang="en-US" dirty="0"/>
          </a:p>
        </p:txBody>
      </p:sp>
      <p:sp>
        <p:nvSpPr>
          <p:cNvPr id="16" name="Date Placeholder 3"/>
          <p:cNvSpPr>
            <a:spLocks noGrp="1"/>
          </p:cNvSpPr>
          <p:nvPr>
            <p:ph type="dt" sz="half" idx="10"/>
          </p:nvPr>
        </p:nvSpPr>
        <p:spPr>
          <a:xfrm>
            <a:off x="742484" y="6672698"/>
            <a:ext cx="2429947" cy="383297"/>
          </a:xfrm>
          <a:prstGeom prst="rect">
            <a:avLst/>
          </a:prstGeom>
        </p:spPr>
        <p:txBody>
          <a:bodyPr/>
          <a:lstStyle/>
          <a:p>
            <a:fld id="{321F8011-7028-7A42-A01D-865E8B21EEF0}" type="datetimeFigureOut">
              <a:rPr lang="it-IT" smtClean="0"/>
              <a:t>13/02/2025</a:t>
            </a:fld>
            <a:endParaRPr lang="it-IT" dirty="0"/>
          </a:p>
        </p:txBody>
      </p:sp>
      <p:sp>
        <p:nvSpPr>
          <p:cNvPr id="17" name="Slide Number Placeholder 5"/>
          <p:cNvSpPr>
            <a:spLocks noGrp="1"/>
          </p:cNvSpPr>
          <p:nvPr>
            <p:ph type="sldNum" sz="quarter" idx="12"/>
          </p:nvPr>
        </p:nvSpPr>
        <p:spPr>
          <a:xfrm>
            <a:off x="8039709" y="6672697"/>
            <a:ext cx="2429947" cy="383297"/>
          </a:xfrm>
          <a:prstGeom prst="rect">
            <a:avLst/>
          </a:prstGeom>
        </p:spPr>
        <p:txBody>
          <a:bodyPr/>
          <a:lstStyle/>
          <a:p>
            <a:fld id="{7FB98861-F3B3-1B4A-9BF3-1E11DBCCE554}" type="slidenum">
              <a:rPr lang="it-IT" smtClean="0"/>
              <a:t>‹#›</a:t>
            </a:fld>
            <a:endParaRPr lang="it-IT"/>
          </a:p>
        </p:txBody>
      </p:sp>
      <p:pic>
        <p:nvPicPr>
          <p:cNvPr id="2" name="Kép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19429" y="0"/>
            <a:ext cx="1438485" cy="1513689"/>
          </a:xfrm>
          <a:prstGeom prst="rect">
            <a:avLst/>
          </a:prstGeom>
        </p:spPr>
      </p:pic>
    </p:spTree>
    <p:extLst>
      <p:ext uri="{BB962C8B-B14F-4D97-AF65-F5344CB8AC3E}">
        <p14:creationId xmlns:p14="http://schemas.microsoft.com/office/powerpoint/2010/main" val="1587065112"/>
      </p:ext>
    </p:extLst>
  </p:cSld>
  <p:clrMapOvr>
    <a:masterClrMapping/>
  </p:clrMapOvr>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pic>
        <p:nvPicPr>
          <p:cNvPr id="31" name="Immagine 15">
            <a:extLst>
              <a:ext uri="{FF2B5EF4-FFF2-40B4-BE49-F238E27FC236}">
                <a16:creationId xmlns:a16="http://schemas.microsoft.com/office/drawing/2014/main" id="{D43F2D1C-D5F5-4563-D89B-E5B632B6898C}"/>
              </a:ext>
            </a:extLst>
          </p:cNvPr>
          <p:cNvPicPr>
            <a:picLocks noChangeAspect="1"/>
          </p:cNvPicPr>
          <p:nvPr userDrawn="1"/>
        </p:nvPicPr>
        <p:blipFill>
          <a:blip r:embed="rId2">
            <a:alphaModFix amt="6000"/>
            <a:extLst>
              <a:ext uri="{BEBA8EAE-BF5A-486C-A8C5-ECC9F3942E4B}">
                <a14:imgProps xmlns:a14="http://schemas.microsoft.com/office/drawing/2010/main">
                  <a14:imgLayer r:embed="rId3">
                    <a14:imgEffect>
                      <a14:brightnessContrast bright="-1000"/>
                    </a14:imgEffect>
                  </a14:imgLayer>
                </a14:imgProps>
              </a:ext>
            </a:extLst>
          </a:blip>
          <a:stretch>
            <a:fillRect/>
          </a:stretch>
        </p:blipFill>
        <p:spPr>
          <a:xfrm>
            <a:off x="90030" y="0"/>
            <a:ext cx="10709733" cy="7199697"/>
          </a:xfrm>
          <a:prstGeom prst="rect">
            <a:avLst/>
          </a:prstGeom>
        </p:spPr>
      </p:pic>
      <p:pic>
        <p:nvPicPr>
          <p:cNvPr id="23" name="Immagine 6">
            <a:extLst>
              <a:ext uri="{FF2B5EF4-FFF2-40B4-BE49-F238E27FC236}">
                <a16:creationId xmlns:a16="http://schemas.microsoft.com/office/drawing/2014/main" id="{73AE2C03-F675-1446-E447-885F8A23E206}"/>
              </a:ext>
            </a:extLst>
          </p:cNvPr>
          <p:cNvPicPr>
            <a:picLocks noChangeAspect="1"/>
          </p:cNvPicPr>
          <p:nvPr userDrawn="1"/>
        </p:nvPicPr>
        <p:blipFill rotWithShape="1">
          <a:blip r:embed="rId4"/>
          <a:srcRect l="16494" b="1059"/>
          <a:stretch/>
        </p:blipFill>
        <p:spPr>
          <a:xfrm>
            <a:off x="0" y="0"/>
            <a:ext cx="3986422" cy="7199697"/>
          </a:xfrm>
          <a:prstGeom prst="rect">
            <a:avLst/>
          </a:prstGeom>
        </p:spPr>
      </p:pic>
      <p:pic>
        <p:nvPicPr>
          <p:cNvPr id="16" name="Immagine 16">
            <a:extLst>
              <a:ext uri="{FF2B5EF4-FFF2-40B4-BE49-F238E27FC236}">
                <a16:creationId xmlns:a16="http://schemas.microsoft.com/office/drawing/2014/main" id="{2DA0940D-5AE0-5878-999A-A4F75B97BC3B}"/>
              </a:ext>
            </a:extLst>
          </p:cNvPr>
          <p:cNvPicPr>
            <a:picLocks noChangeAspect="1"/>
          </p:cNvPicPr>
          <p:nvPr userDrawn="1"/>
        </p:nvPicPr>
        <p:blipFill>
          <a:blip r:embed="rId5"/>
          <a:srcRect/>
          <a:stretch/>
        </p:blipFill>
        <p:spPr>
          <a:xfrm>
            <a:off x="7320764" y="662380"/>
            <a:ext cx="2980626" cy="846350"/>
          </a:xfrm>
          <a:prstGeom prst="rect">
            <a:avLst/>
          </a:prstGeom>
        </p:spPr>
      </p:pic>
      <p:pic>
        <p:nvPicPr>
          <p:cNvPr id="18" name="Kép 1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03200" y="5919979"/>
            <a:ext cx="1197995" cy="1260626"/>
          </a:xfrm>
          <a:prstGeom prst="rect">
            <a:avLst/>
          </a:prstGeom>
        </p:spPr>
      </p:pic>
      <p:sp>
        <p:nvSpPr>
          <p:cNvPr id="19" name="Title 14">
            <a:extLst>
              <a:ext uri="{FF2B5EF4-FFF2-40B4-BE49-F238E27FC236}">
                <a16:creationId xmlns:a16="http://schemas.microsoft.com/office/drawing/2014/main" id="{CF77DD7C-6FE6-7E47-7DC7-014F2AF82A78}"/>
              </a:ext>
            </a:extLst>
          </p:cNvPr>
          <p:cNvSpPr>
            <a:spLocks noGrp="1"/>
          </p:cNvSpPr>
          <p:nvPr>
            <p:ph type="title" hasCustomPrompt="1"/>
          </p:nvPr>
        </p:nvSpPr>
        <p:spPr>
          <a:xfrm>
            <a:off x="1090338" y="2722487"/>
            <a:ext cx="9313863" cy="1392237"/>
          </a:xfrm>
          <a:prstGeom prst="rect">
            <a:avLst/>
          </a:prstGeom>
        </p:spPr>
        <p:txBody>
          <a:bodyPr/>
          <a:lstStyle>
            <a:lvl1pPr algn="r">
              <a:defRPr sz="4000" b="0">
                <a:latin typeface="+mn-lt"/>
              </a:defRPr>
            </a:lvl1pPr>
          </a:lstStyle>
          <a:p>
            <a:r>
              <a:rPr lang="hu-HU" dirty="0"/>
              <a:t>TITLE OF YOUR PRESENTATION</a:t>
            </a:r>
            <a:endParaRPr lang="en-US" dirty="0"/>
          </a:p>
        </p:txBody>
      </p:sp>
      <p:pic>
        <p:nvPicPr>
          <p:cNvPr id="25" name="Immagine 7">
            <a:extLst>
              <a:ext uri="{FF2B5EF4-FFF2-40B4-BE49-F238E27FC236}">
                <a16:creationId xmlns:a16="http://schemas.microsoft.com/office/drawing/2014/main" id="{ACFE5D79-1747-85F9-2775-676B3BD34FFD}"/>
              </a:ext>
            </a:extLst>
          </p:cNvPr>
          <p:cNvPicPr>
            <a:picLocks noChangeAspect="1"/>
          </p:cNvPicPr>
          <p:nvPr userDrawn="1"/>
        </p:nvPicPr>
        <p:blipFill rotWithShape="1">
          <a:blip r:embed="rId7"/>
          <a:srcRect l="35166"/>
          <a:stretch/>
        </p:blipFill>
        <p:spPr>
          <a:xfrm>
            <a:off x="0" y="-1"/>
            <a:ext cx="1491916" cy="1372497"/>
          </a:xfrm>
          <a:prstGeom prst="rect">
            <a:avLst/>
          </a:prstGeom>
        </p:spPr>
      </p:pic>
      <p:sp>
        <p:nvSpPr>
          <p:cNvPr id="9" name="Szöveg helye 2"/>
          <p:cNvSpPr>
            <a:spLocks noGrp="1"/>
          </p:cNvSpPr>
          <p:nvPr>
            <p:ph type="body" idx="1" hasCustomPrompt="1"/>
          </p:nvPr>
        </p:nvSpPr>
        <p:spPr>
          <a:xfrm>
            <a:off x="5246414" y="4190478"/>
            <a:ext cx="5157787" cy="1466732"/>
          </a:xfrm>
          <a:prstGeom prst="rect">
            <a:avLst/>
          </a:prstGeom>
        </p:spPr>
        <p:txBody>
          <a:bodyPr anchor="t"/>
          <a:lstStyle>
            <a:lvl1pPr marL="0" indent="0" algn="r">
              <a:lnSpc>
                <a:spcPct val="100000"/>
              </a:lnSpc>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err="1"/>
              <a:t>Name</a:t>
            </a:r>
            <a:r>
              <a:rPr lang="hu-HU" dirty="0"/>
              <a:t>, </a:t>
            </a:r>
            <a:r>
              <a:rPr lang="hu-HU" dirty="0" err="1"/>
              <a:t>title</a:t>
            </a:r>
            <a:r>
              <a:rPr lang="hu-HU" dirty="0"/>
              <a:t>, WP</a:t>
            </a:r>
          </a:p>
        </p:txBody>
      </p:sp>
    </p:spTree>
    <p:extLst>
      <p:ext uri="{BB962C8B-B14F-4D97-AF65-F5344CB8AC3E}">
        <p14:creationId xmlns:p14="http://schemas.microsoft.com/office/powerpoint/2010/main" val="3741434907"/>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pic>
        <p:nvPicPr>
          <p:cNvPr id="10" name="Immagine 16">
            <a:extLst>
              <a:ext uri="{FF2B5EF4-FFF2-40B4-BE49-F238E27FC236}">
                <a16:creationId xmlns:a16="http://schemas.microsoft.com/office/drawing/2014/main" id="{2DA0940D-5AE0-5878-999A-A4F75B97BC3B}"/>
              </a:ext>
            </a:extLst>
          </p:cNvPr>
          <p:cNvPicPr>
            <a:picLocks noChangeAspect="1"/>
          </p:cNvPicPr>
          <p:nvPr userDrawn="1"/>
        </p:nvPicPr>
        <p:blipFill>
          <a:blip r:embed="rId2"/>
          <a:srcRect/>
          <a:stretch/>
        </p:blipFill>
        <p:spPr>
          <a:xfrm>
            <a:off x="7730188" y="6271928"/>
            <a:ext cx="2559169" cy="726677"/>
          </a:xfrm>
          <a:prstGeom prst="rect">
            <a:avLst/>
          </a:prstGeom>
        </p:spPr>
      </p:pic>
      <p:pic>
        <p:nvPicPr>
          <p:cNvPr id="12" name="Kép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96446" y="-36030"/>
            <a:ext cx="4903317" cy="2567850"/>
          </a:xfrm>
          <a:prstGeom prst="rect">
            <a:avLst/>
          </a:prstGeom>
        </p:spPr>
      </p:pic>
      <p:sp>
        <p:nvSpPr>
          <p:cNvPr id="15" name="Cím 1"/>
          <p:cNvSpPr>
            <a:spLocks noGrp="1"/>
          </p:cNvSpPr>
          <p:nvPr>
            <p:ph type="title" hasCustomPrompt="1"/>
          </p:nvPr>
        </p:nvSpPr>
        <p:spPr>
          <a:xfrm>
            <a:off x="603457" y="514112"/>
            <a:ext cx="9707606" cy="993805"/>
          </a:xfrm>
          <a:prstGeom prst="rect">
            <a:avLst/>
          </a:prstGeom>
        </p:spPr>
        <p:txBody>
          <a:bodyPr anchor="b"/>
          <a:lstStyle>
            <a:lvl1pPr>
              <a:defRPr sz="3600">
                <a:solidFill>
                  <a:srgbClr val="1A75DB"/>
                </a:solidFill>
                <a:latin typeface="+mn-lt"/>
              </a:defRPr>
            </a:lvl1pPr>
          </a:lstStyle>
          <a:p>
            <a:r>
              <a:rPr lang="hu-HU" dirty="0"/>
              <a:t>TITLE</a:t>
            </a:r>
            <a:endParaRPr lang="en-GB" dirty="0"/>
          </a:p>
        </p:txBody>
      </p:sp>
      <p:sp>
        <p:nvSpPr>
          <p:cNvPr id="16" name="Tartalom helye 2"/>
          <p:cNvSpPr>
            <a:spLocks noGrp="1"/>
          </p:cNvSpPr>
          <p:nvPr>
            <p:ph sz="half" idx="1"/>
          </p:nvPr>
        </p:nvSpPr>
        <p:spPr>
          <a:xfrm>
            <a:off x="625163" y="2208507"/>
            <a:ext cx="9685900" cy="3771188"/>
          </a:xfrm>
          <a:prstGeom prst="rect">
            <a:avLst/>
          </a:prstGeom>
        </p:spPr>
        <p:txBody>
          <a:bodyPr/>
          <a:lstStyle/>
          <a:p>
            <a:pPr lvl="0"/>
            <a:r>
              <a:rPr lang="lt-LT"/>
              <a:t>Spustelėkite, kad galėtumėte redaguoti šablono teksto stilius</a:t>
            </a:r>
          </a:p>
        </p:txBody>
      </p:sp>
      <p:sp>
        <p:nvSpPr>
          <p:cNvPr id="19" name="Date Placeholder 3"/>
          <p:cNvSpPr>
            <a:spLocks noGrp="1"/>
          </p:cNvSpPr>
          <p:nvPr>
            <p:ph type="dt" sz="half" idx="10"/>
          </p:nvPr>
        </p:nvSpPr>
        <p:spPr>
          <a:xfrm>
            <a:off x="625163" y="6594988"/>
            <a:ext cx="2429947" cy="383297"/>
          </a:xfrm>
          <a:prstGeom prst="rect">
            <a:avLst/>
          </a:prstGeom>
        </p:spPr>
        <p:txBody>
          <a:bodyPr/>
          <a:lstStyle/>
          <a:p>
            <a:fld id="{321F8011-7028-7A42-A01D-865E8B21EEF0}" type="datetimeFigureOut">
              <a:rPr lang="it-IT" smtClean="0"/>
              <a:t>13/02/2025</a:t>
            </a:fld>
            <a:endParaRPr lang="it-IT" dirty="0"/>
          </a:p>
        </p:txBody>
      </p:sp>
      <p:sp>
        <p:nvSpPr>
          <p:cNvPr id="20" name="Slide Number Placeholder 5"/>
          <p:cNvSpPr>
            <a:spLocks noGrp="1"/>
          </p:cNvSpPr>
          <p:nvPr>
            <p:ph type="sldNum" sz="quarter" idx="12"/>
          </p:nvPr>
        </p:nvSpPr>
        <p:spPr>
          <a:xfrm>
            <a:off x="3466499" y="6594987"/>
            <a:ext cx="2429947" cy="383297"/>
          </a:xfrm>
          <a:prstGeom prst="rect">
            <a:avLst/>
          </a:prstGeom>
        </p:spPr>
        <p:txBody>
          <a:bodyPr/>
          <a:lstStyle/>
          <a:p>
            <a:fld id="{7FB98861-F3B3-1B4A-9BF3-1E11DBCCE554}" type="slidenum">
              <a:rPr lang="it-IT" smtClean="0"/>
              <a:t>‹#›</a:t>
            </a:fld>
            <a:endParaRPr lang="it-IT"/>
          </a:p>
        </p:txBody>
      </p:sp>
    </p:spTree>
    <p:extLst>
      <p:ext uri="{BB962C8B-B14F-4D97-AF65-F5344CB8AC3E}">
        <p14:creationId xmlns:p14="http://schemas.microsoft.com/office/powerpoint/2010/main" val="2112206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testazione sezione">
    <p:spTree>
      <p:nvGrpSpPr>
        <p:cNvPr id="1" name=""/>
        <p:cNvGrpSpPr/>
        <p:nvPr/>
      </p:nvGrpSpPr>
      <p:grpSpPr>
        <a:xfrm>
          <a:off x="0" y="0"/>
          <a:ext cx="0" cy="0"/>
          <a:chOff x="0" y="0"/>
          <a:chExt cx="0" cy="0"/>
        </a:xfrm>
      </p:grpSpPr>
      <p:pic>
        <p:nvPicPr>
          <p:cNvPr id="10" name="Immagine 16">
            <a:extLst>
              <a:ext uri="{FF2B5EF4-FFF2-40B4-BE49-F238E27FC236}">
                <a16:creationId xmlns:a16="http://schemas.microsoft.com/office/drawing/2014/main" id="{2DA0940D-5AE0-5878-999A-A4F75B97BC3B}"/>
              </a:ext>
            </a:extLst>
          </p:cNvPr>
          <p:cNvPicPr>
            <a:picLocks noChangeAspect="1"/>
          </p:cNvPicPr>
          <p:nvPr userDrawn="1"/>
        </p:nvPicPr>
        <p:blipFill>
          <a:blip r:embed="rId2"/>
          <a:srcRect/>
          <a:stretch/>
        </p:blipFill>
        <p:spPr>
          <a:xfrm>
            <a:off x="7730188" y="6292608"/>
            <a:ext cx="2559169" cy="726677"/>
          </a:xfrm>
          <a:prstGeom prst="rect">
            <a:avLst/>
          </a:prstGeom>
        </p:spPr>
      </p:pic>
      <p:pic>
        <p:nvPicPr>
          <p:cNvPr id="12" name="Kép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96446" y="-36030"/>
            <a:ext cx="4903317" cy="2567850"/>
          </a:xfrm>
          <a:prstGeom prst="rect">
            <a:avLst/>
          </a:prstGeom>
        </p:spPr>
      </p:pic>
      <p:sp>
        <p:nvSpPr>
          <p:cNvPr id="15" name="Cím 1"/>
          <p:cNvSpPr>
            <a:spLocks noGrp="1"/>
          </p:cNvSpPr>
          <p:nvPr>
            <p:ph type="title" hasCustomPrompt="1"/>
          </p:nvPr>
        </p:nvSpPr>
        <p:spPr>
          <a:xfrm>
            <a:off x="603457" y="514112"/>
            <a:ext cx="9707606" cy="993805"/>
          </a:xfrm>
          <a:prstGeom prst="rect">
            <a:avLst/>
          </a:prstGeom>
        </p:spPr>
        <p:txBody>
          <a:bodyPr anchor="b"/>
          <a:lstStyle>
            <a:lvl1pPr>
              <a:defRPr sz="3600">
                <a:solidFill>
                  <a:srgbClr val="1A75DB"/>
                </a:solidFill>
                <a:latin typeface="+mn-lt"/>
              </a:defRPr>
            </a:lvl1pPr>
          </a:lstStyle>
          <a:p>
            <a:r>
              <a:rPr lang="hu-HU" dirty="0"/>
              <a:t>TITLE</a:t>
            </a:r>
            <a:endParaRPr lang="en-GB" dirty="0"/>
          </a:p>
        </p:txBody>
      </p:sp>
      <p:sp>
        <p:nvSpPr>
          <p:cNvPr id="16" name="Tartalom helye 2"/>
          <p:cNvSpPr>
            <a:spLocks noGrp="1"/>
          </p:cNvSpPr>
          <p:nvPr>
            <p:ph sz="half" idx="1"/>
          </p:nvPr>
        </p:nvSpPr>
        <p:spPr>
          <a:xfrm>
            <a:off x="625163" y="2208507"/>
            <a:ext cx="4680763" cy="3771188"/>
          </a:xfrm>
          <a:prstGeom prst="rect">
            <a:avLst/>
          </a:prstGeom>
        </p:spPr>
        <p:txBody>
          <a:bodyPr/>
          <a:lstStyle/>
          <a:p>
            <a:pPr lvl="0"/>
            <a:r>
              <a:rPr lang="lt-LT"/>
              <a:t>Spustelėkite, kad galėtumėte redaguoti šablono teksto stilius</a:t>
            </a:r>
          </a:p>
        </p:txBody>
      </p:sp>
      <p:sp>
        <p:nvSpPr>
          <p:cNvPr id="7" name="Tartalom helye 2"/>
          <p:cNvSpPr>
            <a:spLocks noGrp="1"/>
          </p:cNvSpPr>
          <p:nvPr>
            <p:ph sz="half" idx="10"/>
          </p:nvPr>
        </p:nvSpPr>
        <p:spPr>
          <a:xfrm>
            <a:off x="5628422" y="2208507"/>
            <a:ext cx="4682641" cy="3771188"/>
          </a:xfrm>
          <a:prstGeom prst="rect">
            <a:avLst/>
          </a:prstGeom>
        </p:spPr>
        <p:txBody>
          <a:bodyPr/>
          <a:lstStyle/>
          <a:p>
            <a:pPr lvl="0"/>
            <a:r>
              <a:rPr lang="lt-LT"/>
              <a:t>Spustelėkite, kad galėtumėte redaguoti šablono teksto stilius</a:t>
            </a:r>
          </a:p>
        </p:txBody>
      </p:sp>
      <p:sp>
        <p:nvSpPr>
          <p:cNvPr id="8" name="Date Placeholder 3"/>
          <p:cNvSpPr>
            <a:spLocks noGrp="1"/>
          </p:cNvSpPr>
          <p:nvPr>
            <p:ph type="dt" sz="half" idx="11"/>
          </p:nvPr>
        </p:nvSpPr>
        <p:spPr>
          <a:xfrm>
            <a:off x="625163" y="6655948"/>
            <a:ext cx="2429947" cy="383297"/>
          </a:xfrm>
          <a:prstGeom prst="rect">
            <a:avLst/>
          </a:prstGeom>
        </p:spPr>
        <p:txBody>
          <a:bodyPr/>
          <a:lstStyle/>
          <a:p>
            <a:fld id="{321F8011-7028-7A42-A01D-865E8B21EEF0}" type="datetimeFigureOut">
              <a:rPr lang="it-IT" smtClean="0"/>
              <a:t>13/02/2025</a:t>
            </a:fld>
            <a:endParaRPr lang="it-IT" dirty="0"/>
          </a:p>
        </p:txBody>
      </p:sp>
      <p:sp>
        <p:nvSpPr>
          <p:cNvPr id="9" name="Slide Number Placeholder 5"/>
          <p:cNvSpPr>
            <a:spLocks noGrp="1"/>
          </p:cNvSpPr>
          <p:nvPr>
            <p:ph type="sldNum" sz="quarter" idx="12"/>
          </p:nvPr>
        </p:nvSpPr>
        <p:spPr>
          <a:xfrm>
            <a:off x="3466499" y="6655947"/>
            <a:ext cx="2429947" cy="383297"/>
          </a:xfrm>
          <a:prstGeom prst="rect">
            <a:avLst/>
          </a:prstGeom>
        </p:spPr>
        <p:txBody>
          <a:bodyPr/>
          <a:lstStyle/>
          <a:p>
            <a:fld id="{7FB98861-F3B3-1B4A-9BF3-1E11DBCCE554}" type="slidenum">
              <a:rPr lang="it-IT" smtClean="0"/>
              <a:t>‹#›</a:t>
            </a:fld>
            <a:endParaRPr lang="it-IT"/>
          </a:p>
        </p:txBody>
      </p:sp>
    </p:spTree>
    <p:extLst>
      <p:ext uri="{BB962C8B-B14F-4D97-AF65-F5344CB8AC3E}">
        <p14:creationId xmlns:p14="http://schemas.microsoft.com/office/powerpoint/2010/main" val="1195035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Intestazione sezione">
    <p:spTree>
      <p:nvGrpSpPr>
        <p:cNvPr id="1" name=""/>
        <p:cNvGrpSpPr/>
        <p:nvPr/>
      </p:nvGrpSpPr>
      <p:grpSpPr>
        <a:xfrm>
          <a:off x="0" y="0"/>
          <a:ext cx="0" cy="0"/>
          <a:chOff x="0" y="0"/>
          <a:chExt cx="0" cy="0"/>
        </a:xfrm>
      </p:grpSpPr>
      <p:pic>
        <p:nvPicPr>
          <p:cNvPr id="10" name="Immagine 16">
            <a:extLst>
              <a:ext uri="{FF2B5EF4-FFF2-40B4-BE49-F238E27FC236}">
                <a16:creationId xmlns:a16="http://schemas.microsoft.com/office/drawing/2014/main" id="{2DA0940D-5AE0-5878-999A-A4F75B97BC3B}"/>
              </a:ext>
            </a:extLst>
          </p:cNvPr>
          <p:cNvPicPr>
            <a:picLocks noChangeAspect="1"/>
          </p:cNvPicPr>
          <p:nvPr userDrawn="1"/>
        </p:nvPicPr>
        <p:blipFill>
          <a:blip r:embed="rId2"/>
          <a:srcRect/>
          <a:stretch/>
        </p:blipFill>
        <p:spPr>
          <a:xfrm>
            <a:off x="7730188" y="6292608"/>
            <a:ext cx="2559169" cy="726677"/>
          </a:xfrm>
          <a:prstGeom prst="rect">
            <a:avLst/>
          </a:prstGeom>
        </p:spPr>
      </p:pic>
      <p:pic>
        <p:nvPicPr>
          <p:cNvPr id="12" name="Kép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96446" y="-36030"/>
            <a:ext cx="4903317" cy="2567850"/>
          </a:xfrm>
          <a:prstGeom prst="rect">
            <a:avLst/>
          </a:prstGeom>
        </p:spPr>
      </p:pic>
      <p:sp>
        <p:nvSpPr>
          <p:cNvPr id="15" name="Cím 1"/>
          <p:cNvSpPr>
            <a:spLocks noGrp="1"/>
          </p:cNvSpPr>
          <p:nvPr>
            <p:ph type="title" hasCustomPrompt="1"/>
          </p:nvPr>
        </p:nvSpPr>
        <p:spPr>
          <a:xfrm>
            <a:off x="603457" y="514112"/>
            <a:ext cx="9707606" cy="993805"/>
          </a:xfrm>
          <a:prstGeom prst="rect">
            <a:avLst/>
          </a:prstGeom>
        </p:spPr>
        <p:txBody>
          <a:bodyPr anchor="b"/>
          <a:lstStyle>
            <a:lvl1pPr>
              <a:defRPr sz="3600">
                <a:solidFill>
                  <a:srgbClr val="1A75DB"/>
                </a:solidFill>
                <a:latin typeface="+mn-lt"/>
              </a:defRPr>
            </a:lvl1pPr>
          </a:lstStyle>
          <a:p>
            <a:r>
              <a:rPr lang="hu-HU" dirty="0"/>
              <a:t>TITLE</a:t>
            </a:r>
            <a:endParaRPr lang="en-GB" dirty="0"/>
          </a:p>
        </p:txBody>
      </p:sp>
      <p:sp>
        <p:nvSpPr>
          <p:cNvPr id="16" name="Tartalom helye 2"/>
          <p:cNvSpPr>
            <a:spLocks noGrp="1"/>
          </p:cNvSpPr>
          <p:nvPr>
            <p:ph sz="half" idx="1" hasCustomPrompt="1"/>
          </p:nvPr>
        </p:nvSpPr>
        <p:spPr>
          <a:xfrm>
            <a:off x="625163" y="2208507"/>
            <a:ext cx="4680763" cy="3771188"/>
          </a:xfrm>
          <a:prstGeom prst="rect">
            <a:avLst/>
          </a:prstGeom>
        </p:spPr>
        <p:txBody>
          <a:bodyPr/>
          <a:lstStyle>
            <a:lvl1pPr>
              <a:defRPr/>
            </a:lvl1pPr>
          </a:lstStyle>
          <a:p>
            <a:r>
              <a:rPr lang="hu-HU" dirty="0" err="1"/>
              <a:t>Insert</a:t>
            </a:r>
            <a:r>
              <a:rPr lang="hu-HU" dirty="0"/>
              <a:t> </a:t>
            </a:r>
            <a:r>
              <a:rPr lang="hu-HU" dirty="0" err="1"/>
              <a:t>your</a:t>
            </a:r>
            <a:r>
              <a:rPr lang="hu-HU" dirty="0"/>
              <a:t> text here</a:t>
            </a:r>
            <a:endParaRPr lang="en-GB" dirty="0"/>
          </a:p>
        </p:txBody>
      </p:sp>
      <p:sp>
        <p:nvSpPr>
          <p:cNvPr id="7" name="Tartalom helye 2"/>
          <p:cNvSpPr>
            <a:spLocks noGrp="1"/>
          </p:cNvSpPr>
          <p:nvPr>
            <p:ph sz="half" idx="10" hasCustomPrompt="1"/>
          </p:nvPr>
        </p:nvSpPr>
        <p:spPr>
          <a:xfrm>
            <a:off x="5628422" y="2208507"/>
            <a:ext cx="5171341" cy="3771188"/>
          </a:xfrm>
          <a:prstGeom prst="rect">
            <a:avLst/>
          </a:prstGeom>
        </p:spPr>
        <p:txBody>
          <a:bodyPr/>
          <a:lstStyle>
            <a:lvl1pPr>
              <a:defRPr/>
            </a:lvl1pPr>
          </a:lstStyle>
          <a:p>
            <a:r>
              <a:rPr lang="hu-HU" dirty="0" err="1"/>
              <a:t>Insert</a:t>
            </a:r>
            <a:r>
              <a:rPr lang="hu-HU" dirty="0"/>
              <a:t> </a:t>
            </a:r>
            <a:r>
              <a:rPr lang="hu-HU" dirty="0" err="1"/>
              <a:t>your</a:t>
            </a:r>
            <a:r>
              <a:rPr lang="hu-HU" dirty="0"/>
              <a:t> image here</a:t>
            </a:r>
            <a:endParaRPr lang="en-GB" dirty="0"/>
          </a:p>
        </p:txBody>
      </p:sp>
      <p:sp>
        <p:nvSpPr>
          <p:cNvPr id="8" name="Date Placeholder 3"/>
          <p:cNvSpPr>
            <a:spLocks noGrp="1"/>
          </p:cNvSpPr>
          <p:nvPr>
            <p:ph type="dt" sz="half" idx="11"/>
          </p:nvPr>
        </p:nvSpPr>
        <p:spPr>
          <a:xfrm>
            <a:off x="625163" y="6655948"/>
            <a:ext cx="2429947" cy="383297"/>
          </a:xfrm>
          <a:prstGeom prst="rect">
            <a:avLst/>
          </a:prstGeom>
        </p:spPr>
        <p:txBody>
          <a:bodyPr/>
          <a:lstStyle/>
          <a:p>
            <a:fld id="{321F8011-7028-7A42-A01D-865E8B21EEF0}" type="datetimeFigureOut">
              <a:rPr lang="it-IT" smtClean="0"/>
              <a:t>13/02/2025</a:t>
            </a:fld>
            <a:endParaRPr lang="it-IT" dirty="0"/>
          </a:p>
        </p:txBody>
      </p:sp>
      <p:sp>
        <p:nvSpPr>
          <p:cNvPr id="9" name="Slide Number Placeholder 5"/>
          <p:cNvSpPr>
            <a:spLocks noGrp="1"/>
          </p:cNvSpPr>
          <p:nvPr>
            <p:ph type="sldNum" sz="quarter" idx="12"/>
          </p:nvPr>
        </p:nvSpPr>
        <p:spPr>
          <a:xfrm>
            <a:off x="3466499" y="6655947"/>
            <a:ext cx="2429947" cy="383297"/>
          </a:xfrm>
          <a:prstGeom prst="rect">
            <a:avLst/>
          </a:prstGeom>
        </p:spPr>
        <p:txBody>
          <a:bodyPr/>
          <a:lstStyle/>
          <a:p>
            <a:fld id="{7FB98861-F3B3-1B4A-9BF3-1E11DBCCE554}" type="slidenum">
              <a:rPr lang="it-IT" smtClean="0"/>
              <a:t>‹#›</a:t>
            </a:fld>
            <a:endParaRPr lang="it-IT"/>
          </a:p>
        </p:txBody>
      </p:sp>
    </p:spTree>
    <p:extLst>
      <p:ext uri="{BB962C8B-B14F-4D97-AF65-F5344CB8AC3E}">
        <p14:creationId xmlns:p14="http://schemas.microsoft.com/office/powerpoint/2010/main" val="2605945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Intestazione sezione">
    <p:spTree>
      <p:nvGrpSpPr>
        <p:cNvPr id="1" name=""/>
        <p:cNvGrpSpPr/>
        <p:nvPr/>
      </p:nvGrpSpPr>
      <p:grpSpPr>
        <a:xfrm>
          <a:off x="0" y="0"/>
          <a:ext cx="0" cy="0"/>
          <a:chOff x="0" y="0"/>
          <a:chExt cx="0" cy="0"/>
        </a:xfrm>
      </p:grpSpPr>
      <p:pic>
        <p:nvPicPr>
          <p:cNvPr id="10" name="Immagine 16">
            <a:extLst>
              <a:ext uri="{FF2B5EF4-FFF2-40B4-BE49-F238E27FC236}">
                <a16:creationId xmlns:a16="http://schemas.microsoft.com/office/drawing/2014/main" id="{2DA0940D-5AE0-5878-999A-A4F75B97BC3B}"/>
              </a:ext>
            </a:extLst>
          </p:cNvPr>
          <p:cNvPicPr>
            <a:picLocks noChangeAspect="1"/>
          </p:cNvPicPr>
          <p:nvPr userDrawn="1"/>
        </p:nvPicPr>
        <p:blipFill>
          <a:blip r:embed="rId2"/>
          <a:srcRect/>
          <a:stretch/>
        </p:blipFill>
        <p:spPr>
          <a:xfrm>
            <a:off x="7730188" y="6312568"/>
            <a:ext cx="2559169" cy="726677"/>
          </a:xfrm>
          <a:prstGeom prst="rect">
            <a:avLst/>
          </a:prstGeom>
        </p:spPr>
      </p:pic>
      <p:sp>
        <p:nvSpPr>
          <p:cNvPr id="15" name="Cím 1"/>
          <p:cNvSpPr>
            <a:spLocks noGrp="1"/>
          </p:cNvSpPr>
          <p:nvPr>
            <p:ph type="title" hasCustomPrompt="1"/>
          </p:nvPr>
        </p:nvSpPr>
        <p:spPr>
          <a:xfrm>
            <a:off x="1601160" y="460162"/>
            <a:ext cx="4474519" cy="608286"/>
          </a:xfrm>
          <a:prstGeom prst="rect">
            <a:avLst/>
          </a:prstGeom>
        </p:spPr>
        <p:txBody>
          <a:bodyPr anchor="ctr"/>
          <a:lstStyle>
            <a:lvl1pPr>
              <a:defRPr sz="3600">
                <a:solidFill>
                  <a:srgbClr val="1A75DB"/>
                </a:solidFill>
                <a:latin typeface="+mn-lt"/>
              </a:defRPr>
            </a:lvl1pPr>
          </a:lstStyle>
          <a:p>
            <a:r>
              <a:rPr lang="hu-HU" dirty="0"/>
              <a:t>TITLE</a:t>
            </a:r>
            <a:endParaRPr lang="en-GB" dirty="0"/>
          </a:p>
        </p:txBody>
      </p:sp>
      <p:sp>
        <p:nvSpPr>
          <p:cNvPr id="8" name="Date Placeholder 3"/>
          <p:cNvSpPr>
            <a:spLocks noGrp="1"/>
          </p:cNvSpPr>
          <p:nvPr>
            <p:ph type="dt" sz="half" idx="11"/>
          </p:nvPr>
        </p:nvSpPr>
        <p:spPr>
          <a:xfrm>
            <a:off x="625163" y="6645788"/>
            <a:ext cx="2429947" cy="383297"/>
          </a:xfrm>
          <a:prstGeom prst="rect">
            <a:avLst/>
          </a:prstGeom>
        </p:spPr>
        <p:txBody>
          <a:bodyPr/>
          <a:lstStyle/>
          <a:p>
            <a:fld id="{321F8011-7028-7A42-A01D-865E8B21EEF0}" type="datetimeFigureOut">
              <a:rPr lang="it-IT" smtClean="0"/>
              <a:t>13/02/2025</a:t>
            </a:fld>
            <a:endParaRPr lang="it-IT" dirty="0"/>
          </a:p>
        </p:txBody>
      </p:sp>
      <p:sp>
        <p:nvSpPr>
          <p:cNvPr id="9" name="Slide Number Placeholder 5"/>
          <p:cNvSpPr>
            <a:spLocks noGrp="1"/>
          </p:cNvSpPr>
          <p:nvPr>
            <p:ph type="sldNum" sz="quarter" idx="12"/>
          </p:nvPr>
        </p:nvSpPr>
        <p:spPr>
          <a:xfrm>
            <a:off x="3466499" y="6645787"/>
            <a:ext cx="2429947" cy="383297"/>
          </a:xfrm>
          <a:prstGeom prst="rect">
            <a:avLst/>
          </a:prstGeom>
        </p:spPr>
        <p:txBody>
          <a:bodyPr/>
          <a:lstStyle/>
          <a:p>
            <a:fld id="{7FB98861-F3B3-1B4A-9BF3-1E11DBCCE554}" type="slidenum">
              <a:rPr lang="it-IT" smtClean="0"/>
              <a:t>‹#›</a:t>
            </a:fld>
            <a:endParaRPr lang="it-IT"/>
          </a:p>
        </p:txBody>
      </p:sp>
      <p:pic>
        <p:nvPicPr>
          <p:cNvPr id="11" name="Immagine 3">
            <a:extLst>
              <a:ext uri="{FF2B5EF4-FFF2-40B4-BE49-F238E27FC236}">
                <a16:creationId xmlns:a16="http://schemas.microsoft.com/office/drawing/2014/main" id="{5A96C82C-9DCB-DB96-E369-85A332C77BF0}"/>
              </a:ext>
            </a:extLst>
          </p:cNvPr>
          <p:cNvPicPr>
            <a:picLocks noChangeAspect="1"/>
          </p:cNvPicPr>
          <p:nvPr userDrawn="1"/>
        </p:nvPicPr>
        <p:blipFill>
          <a:blip r:embed="rId3"/>
          <a:stretch>
            <a:fillRect/>
          </a:stretch>
        </p:blipFill>
        <p:spPr>
          <a:xfrm>
            <a:off x="6306301" y="-8284"/>
            <a:ext cx="4493462" cy="4652855"/>
          </a:xfrm>
          <a:prstGeom prst="rect">
            <a:avLst/>
          </a:prstGeom>
        </p:spPr>
      </p:pic>
      <p:cxnSp>
        <p:nvCxnSpPr>
          <p:cNvPr id="14" name="Connettore 1 31">
            <a:extLst>
              <a:ext uri="{FF2B5EF4-FFF2-40B4-BE49-F238E27FC236}">
                <a16:creationId xmlns:a16="http://schemas.microsoft.com/office/drawing/2014/main" id="{D649692B-63BD-4326-6334-10C20BAF71B9}"/>
              </a:ext>
            </a:extLst>
          </p:cNvPr>
          <p:cNvCxnSpPr/>
          <p:nvPr userDrawn="1"/>
        </p:nvCxnSpPr>
        <p:spPr>
          <a:xfrm>
            <a:off x="7750629" y="1944914"/>
            <a:ext cx="2467428"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Image point 1">
            <a:extLst>
              <a:ext uri="{FF2B5EF4-FFF2-40B4-BE49-F238E27FC236}">
                <a16:creationId xmlns:a16="http://schemas.microsoft.com/office/drawing/2014/main" id="{C2370294-7C95-F611-4486-80EC0DED7FDF}"/>
              </a:ext>
            </a:extLst>
          </p:cNvPr>
          <p:cNvPicPr>
            <a:picLocks noChangeAspect="1"/>
          </p:cNvPicPr>
          <p:nvPr userDrawn="1"/>
        </p:nvPicPr>
        <p:blipFill>
          <a:blip r:embed="rId4"/>
          <a:stretch>
            <a:fillRect/>
          </a:stretch>
        </p:blipFill>
        <p:spPr>
          <a:xfrm>
            <a:off x="622603" y="496948"/>
            <a:ext cx="609600" cy="571500"/>
          </a:xfrm>
          <a:prstGeom prst="rect">
            <a:avLst/>
          </a:prstGeom>
        </p:spPr>
      </p:pic>
      <p:sp>
        <p:nvSpPr>
          <p:cNvPr id="21" name="Point 1">
            <a:extLst>
              <a:ext uri="{FF2B5EF4-FFF2-40B4-BE49-F238E27FC236}">
                <a16:creationId xmlns:a16="http://schemas.microsoft.com/office/drawing/2014/main" id="{DB89BC95-1269-09E8-B775-0FBE5D438828}"/>
              </a:ext>
            </a:extLst>
          </p:cNvPr>
          <p:cNvSpPr txBox="1">
            <a:spLocks/>
          </p:cNvSpPr>
          <p:nvPr userDrawn="1"/>
        </p:nvSpPr>
        <p:spPr>
          <a:xfrm>
            <a:off x="719834" y="519621"/>
            <a:ext cx="415137" cy="526153"/>
          </a:xfrm>
          <a:prstGeom prst="rect">
            <a:avLst/>
          </a:prstGeom>
        </p:spPr>
        <p:txBody>
          <a:bodyPr>
            <a:noAutofit/>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r>
              <a:rPr lang="it-IT" sz="3600" b="1" dirty="0">
                <a:solidFill>
                  <a:schemeClr val="bg1"/>
                </a:solidFill>
                <a:latin typeface="+mn-lt"/>
              </a:rPr>
              <a:t>1</a:t>
            </a:r>
          </a:p>
        </p:txBody>
      </p:sp>
      <p:pic>
        <p:nvPicPr>
          <p:cNvPr id="22" name="Image point 2">
            <a:extLst>
              <a:ext uri="{FF2B5EF4-FFF2-40B4-BE49-F238E27FC236}">
                <a16:creationId xmlns:a16="http://schemas.microsoft.com/office/drawing/2014/main" id="{C49D284D-E06F-A0FA-FCE7-3669932949EC}"/>
              </a:ext>
            </a:extLst>
          </p:cNvPr>
          <p:cNvPicPr>
            <a:picLocks noChangeAspect="1"/>
          </p:cNvPicPr>
          <p:nvPr userDrawn="1"/>
        </p:nvPicPr>
        <p:blipFill>
          <a:blip r:embed="rId4"/>
          <a:stretch>
            <a:fillRect/>
          </a:stretch>
        </p:blipFill>
        <p:spPr>
          <a:xfrm>
            <a:off x="700219" y="2548761"/>
            <a:ext cx="609600" cy="571500"/>
          </a:xfrm>
          <a:prstGeom prst="rect">
            <a:avLst/>
          </a:prstGeom>
        </p:spPr>
      </p:pic>
      <p:sp>
        <p:nvSpPr>
          <p:cNvPr id="23" name="Point 2">
            <a:extLst>
              <a:ext uri="{FF2B5EF4-FFF2-40B4-BE49-F238E27FC236}">
                <a16:creationId xmlns:a16="http://schemas.microsoft.com/office/drawing/2014/main" id="{09A42CBF-1B7C-7C0A-C81E-57CCD243A7EB}"/>
              </a:ext>
            </a:extLst>
          </p:cNvPr>
          <p:cNvSpPr txBox="1">
            <a:spLocks/>
          </p:cNvSpPr>
          <p:nvPr userDrawn="1"/>
        </p:nvSpPr>
        <p:spPr>
          <a:xfrm>
            <a:off x="777835" y="2554609"/>
            <a:ext cx="415137" cy="571500"/>
          </a:xfrm>
          <a:prstGeom prst="rect">
            <a:avLst/>
          </a:prstGeom>
        </p:spPr>
        <p:txBody>
          <a:bodyPr vert="horz" lIns="91440" tIns="45720" rIns="91440" bIns="45720" rtlCol="0" anchor="ctr">
            <a:noAutofit/>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r>
              <a:rPr lang="it-IT" sz="3600" b="1" dirty="0">
                <a:solidFill>
                  <a:schemeClr val="bg1"/>
                </a:solidFill>
                <a:latin typeface="+mn-lt"/>
              </a:rPr>
              <a:t>2</a:t>
            </a:r>
          </a:p>
        </p:txBody>
      </p:sp>
      <p:pic>
        <p:nvPicPr>
          <p:cNvPr id="24" name="Image point 3">
            <a:extLst>
              <a:ext uri="{FF2B5EF4-FFF2-40B4-BE49-F238E27FC236}">
                <a16:creationId xmlns:a16="http://schemas.microsoft.com/office/drawing/2014/main" id="{7A057175-2AB3-68A5-EB10-D96436F03D4C}"/>
              </a:ext>
            </a:extLst>
          </p:cNvPr>
          <p:cNvPicPr>
            <a:picLocks noChangeAspect="1"/>
          </p:cNvPicPr>
          <p:nvPr userDrawn="1"/>
        </p:nvPicPr>
        <p:blipFill>
          <a:blip r:embed="rId4"/>
          <a:stretch>
            <a:fillRect/>
          </a:stretch>
        </p:blipFill>
        <p:spPr>
          <a:xfrm>
            <a:off x="700219" y="4514805"/>
            <a:ext cx="609600" cy="571500"/>
          </a:xfrm>
          <a:prstGeom prst="rect">
            <a:avLst/>
          </a:prstGeom>
        </p:spPr>
      </p:pic>
      <p:sp>
        <p:nvSpPr>
          <p:cNvPr id="25" name="Point 3">
            <a:extLst>
              <a:ext uri="{FF2B5EF4-FFF2-40B4-BE49-F238E27FC236}">
                <a16:creationId xmlns:a16="http://schemas.microsoft.com/office/drawing/2014/main" id="{8011D38D-BF8E-F750-4A4B-C29B2A8B0DBB}"/>
              </a:ext>
            </a:extLst>
          </p:cNvPr>
          <p:cNvSpPr txBox="1">
            <a:spLocks/>
          </p:cNvSpPr>
          <p:nvPr userDrawn="1"/>
        </p:nvSpPr>
        <p:spPr>
          <a:xfrm>
            <a:off x="777835" y="4520653"/>
            <a:ext cx="415137" cy="571500"/>
          </a:xfrm>
          <a:prstGeom prst="rect">
            <a:avLst/>
          </a:prstGeom>
        </p:spPr>
        <p:txBody>
          <a:bodyPr vert="horz" lIns="91440" tIns="45720" rIns="91440" bIns="45720" rtlCol="0" anchor="ctr">
            <a:noAutofit/>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r>
              <a:rPr lang="it-IT" sz="3600" b="1" dirty="0">
                <a:solidFill>
                  <a:schemeClr val="bg1"/>
                </a:solidFill>
                <a:latin typeface="+mn-lt"/>
              </a:rPr>
              <a:t>3</a:t>
            </a:r>
          </a:p>
        </p:txBody>
      </p:sp>
      <p:sp>
        <p:nvSpPr>
          <p:cNvPr id="31" name="Szövegdoboz 30"/>
          <p:cNvSpPr txBox="1"/>
          <p:nvPr userDrawn="1"/>
        </p:nvSpPr>
        <p:spPr>
          <a:xfrm>
            <a:off x="1601160" y="3192442"/>
            <a:ext cx="4474519" cy="1117595"/>
          </a:xfrm>
          <a:prstGeom prst="rect">
            <a:avLst/>
          </a:prstGeom>
          <a:noFill/>
        </p:spPr>
        <p:txBody>
          <a:bodyPr wrap="square" rtlCol="0">
            <a:spAutoFit/>
          </a:bodyPr>
          <a:lstStyle/>
          <a:p>
            <a:endParaRPr lang="en-GB"/>
          </a:p>
        </p:txBody>
      </p:sp>
      <p:sp>
        <p:nvSpPr>
          <p:cNvPr id="32" name="Szövegdoboz 31"/>
          <p:cNvSpPr txBox="1"/>
          <p:nvPr userDrawn="1"/>
        </p:nvSpPr>
        <p:spPr>
          <a:xfrm>
            <a:off x="1628563" y="5194973"/>
            <a:ext cx="4474519" cy="1117595"/>
          </a:xfrm>
          <a:prstGeom prst="rect">
            <a:avLst/>
          </a:prstGeom>
          <a:noFill/>
        </p:spPr>
        <p:txBody>
          <a:bodyPr wrap="square" rtlCol="0">
            <a:spAutoFit/>
          </a:bodyPr>
          <a:lstStyle/>
          <a:p>
            <a:endParaRPr lang="en-GB"/>
          </a:p>
        </p:txBody>
      </p:sp>
      <p:sp>
        <p:nvSpPr>
          <p:cNvPr id="35" name="Szöveg helye 3"/>
          <p:cNvSpPr>
            <a:spLocks noGrp="1"/>
          </p:cNvSpPr>
          <p:nvPr>
            <p:ph type="body" sz="half" idx="2"/>
          </p:nvPr>
        </p:nvSpPr>
        <p:spPr>
          <a:xfrm>
            <a:off x="1601160" y="1254823"/>
            <a:ext cx="4474519" cy="1082227"/>
          </a:xfrm>
          <a:prstGeom prst="rect">
            <a:avLst/>
          </a:prstGeom>
        </p:spPr>
        <p:txBody>
          <a:bodyPr/>
          <a:lstStyle>
            <a:lvl1pPr>
              <a:defRPr sz="1800"/>
            </a:lvl1pPr>
          </a:lstStyle>
          <a:p>
            <a:pPr lvl="0"/>
            <a:r>
              <a:rPr lang="lt-LT"/>
              <a:t>Spustelėkite, kad galėtumėte redaguoti šablono teksto stilius</a:t>
            </a:r>
          </a:p>
        </p:txBody>
      </p:sp>
      <p:sp>
        <p:nvSpPr>
          <p:cNvPr id="36" name="Szöveg helye 3"/>
          <p:cNvSpPr>
            <a:spLocks noGrp="1"/>
          </p:cNvSpPr>
          <p:nvPr>
            <p:ph type="body" sz="half" idx="13"/>
          </p:nvPr>
        </p:nvSpPr>
        <p:spPr>
          <a:xfrm>
            <a:off x="1628562" y="3225731"/>
            <a:ext cx="4474519" cy="1082227"/>
          </a:xfrm>
          <a:prstGeom prst="rect">
            <a:avLst/>
          </a:prstGeom>
        </p:spPr>
        <p:txBody>
          <a:bodyPr/>
          <a:lstStyle>
            <a:lvl1pPr>
              <a:defRPr sz="1800"/>
            </a:lvl1pPr>
          </a:lstStyle>
          <a:p>
            <a:pPr lvl="0"/>
            <a:r>
              <a:rPr lang="lt-LT"/>
              <a:t>Spustelėkite, kad galėtumėte redaguoti šablono teksto stilius</a:t>
            </a:r>
          </a:p>
        </p:txBody>
      </p:sp>
      <p:sp>
        <p:nvSpPr>
          <p:cNvPr id="37" name="Szöveg helye 3"/>
          <p:cNvSpPr>
            <a:spLocks noGrp="1"/>
          </p:cNvSpPr>
          <p:nvPr>
            <p:ph type="body" sz="half" idx="14"/>
          </p:nvPr>
        </p:nvSpPr>
        <p:spPr>
          <a:xfrm>
            <a:off x="1628562" y="5191979"/>
            <a:ext cx="4474519" cy="1082227"/>
          </a:xfrm>
          <a:prstGeom prst="rect">
            <a:avLst/>
          </a:prstGeom>
        </p:spPr>
        <p:txBody>
          <a:bodyPr/>
          <a:lstStyle>
            <a:lvl1pPr>
              <a:defRPr sz="1800"/>
            </a:lvl1pPr>
          </a:lstStyle>
          <a:p>
            <a:pPr lvl="0"/>
            <a:r>
              <a:rPr lang="lt-LT"/>
              <a:t>Spustelėkite, kad galėtumėte redaguoti šablono teksto stilius</a:t>
            </a:r>
          </a:p>
        </p:txBody>
      </p:sp>
    </p:spTree>
    <p:extLst>
      <p:ext uri="{BB962C8B-B14F-4D97-AF65-F5344CB8AC3E}">
        <p14:creationId xmlns:p14="http://schemas.microsoft.com/office/powerpoint/2010/main" val="3107287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yéni elrendezés">
    <p:spTree>
      <p:nvGrpSpPr>
        <p:cNvPr id="1" name=""/>
        <p:cNvGrpSpPr/>
        <p:nvPr/>
      </p:nvGrpSpPr>
      <p:grpSpPr>
        <a:xfrm>
          <a:off x="0" y="0"/>
          <a:ext cx="0" cy="0"/>
          <a:chOff x="0" y="0"/>
          <a:chExt cx="0" cy="0"/>
        </a:xfrm>
      </p:grpSpPr>
      <p:pic>
        <p:nvPicPr>
          <p:cNvPr id="10" name="Immagine 16">
            <a:extLst>
              <a:ext uri="{FF2B5EF4-FFF2-40B4-BE49-F238E27FC236}">
                <a16:creationId xmlns:a16="http://schemas.microsoft.com/office/drawing/2014/main" id="{2DA0940D-5AE0-5878-999A-A4F75B97BC3B}"/>
              </a:ext>
            </a:extLst>
          </p:cNvPr>
          <p:cNvPicPr>
            <a:picLocks noChangeAspect="1"/>
          </p:cNvPicPr>
          <p:nvPr userDrawn="1"/>
        </p:nvPicPr>
        <p:blipFill>
          <a:blip r:embed="rId2"/>
          <a:srcRect/>
          <a:stretch/>
        </p:blipFill>
        <p:spPr>
          <a:xfrm>
            <a:off x="7730188" y="6312568"/>
            <a:ext cx="2559169" cy="726677"/>
          </a:xfrm>
          <a:prstGeom prst="rect">
            <a:avLst/>
          </a:prstGeom>
        </p:spPr>
      </p:pic>
    </p:spTree>
    <p:extLst>
      <p:ext uri="{BB962C8B-B14F-4D97-AF65-F5344CB8AC3E}">
        <p14:creationId xmlns:p14="http://schemas.microsoft.com/office/powerpoint/2010/main" val="192076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Egyéni elrendezés">
    <p:spTree>
      <p:nvGrpSpPr>
        <p:cNvPr id="1" name=""/>
        <p:cNvGrpSpPr/>
        <p:nvPr/>
      </p:nvGrpSpPr>
      <p:grpSpPr>
        <a:xfrm>
          <a:off x="0" y="0"/>
          <a:ext cx="0" cy="0"/>
          <a:chOff x="0" y="0"/>
          <a:chExt cx="0" cy="0"/>
        </a:xfrm>
      </p:grpSpPr>
      <p:pic>
        <p:nvPicPr>
          <p:cNvPr id="10" name="Immagine 3">
            <a:extLst>
              <a:ext uri="{FF2B5EF4-FFF2-40B4-BE49-F238E27FC236}">
                <a16:creationId xmlns:a16="http://schemas.microsoft.com/office/drawing/2014/main" id="{F0BA59ED-2673-3E51-3780-9815C33F26C3}"/>
              </a:ext>
            </a:extLst>
          </p:cNvPr>
          <p:cNvPicPr>
            <a:picLocks noChangeAspect="1"/>
          </p:cNvPicPr>
          <p:nvPr userDrawn="1"/>
        </p:nvPicPr>
        <p:blipFill>
          <a:blip r:embed="rId2"/>
          <a:stretch>
            <a:fillRect/>
          </a:stretch>
        </p:blipFill>
        <p:spPr>
          <a:xfrm>
            <a:off x="-1" y="0"/>
            <a:ext cx="10799763" cy="7204076"/>
          </a:xfrm>
          <a:prstGeom prst="rect">
            <a:avLst/>
          </a:prstGeom>
        </p:spPr>
      </p:pic>
      <p:pic>
        <p:nvPicPr>
          <p:cNvPr id="11" name="Immagine 4">
            <a:extLst>
              <a:ext uri="{FF2B5EF4-FFF2-40B4-BE49-F238E27FC236}">
                <a16:creationId xmlns:a16="http://schemas.microsoft.com/office/drawing/2014/main" id="{6F0E1B84-367F-07BC-28F5-5F86C40CCA19}"/>
              </a:ext>
            </a:extLst>
          </p:cNvPr>
          <p:cNvPicPr>
            <a:picLocks noChangeAspect="1"/>
          </p:cNvPicPr>
          <p:nvPr userDrawn="1"/>
        </p:nvPicPr>
        <p:blipFill>
          <a:blip r:embed="rId3">
            <a:alphaModFix amt="87000"/>
          </a:blip>
          <a:stretch>
            <a:fillRect/>
          </a:stretch>
        </p:blipFill>
        <p:spPr>
          <a:xfrm>
            <a:off x="3569" y="-2382"/>
            <a:ext cx="10796194" cy="7201695"/>
          </a:xfrm>
          <a:prstGeom prst="rect">
            <a:avLst/>
          </a:prstGeom>
        </p:spPr>
      </p:pic>
      <p:pic>
        <p:nvPicPr>
          <p:cNvPr id="12" name="Immagine 6">
            <a:extLst>
              <a:ext uri="{FF2B5EF4-FFF2-40B4-BE49-F238E27FC236}">
                <a16:creationId xmlns:a16="http://schemas.microsoft.com/office/drawing/2014/main" id="{D7BF07D8-A176-29A9-C141-B275EF617CFF}"/>
              </a:ext>
            </a:extLst>
          </p:cNvPr>
          <p:cNvPicPr>
            <a:picLocks noChangeAspect="1"/>
          </p:cNvPicPr>
          <p:nvPr userDrawn="1"/>
        </p:nvPicPr>
        <p:blipFill>
          <a:blip r:embed="rId4"/>
          <a:srcRect/>
          <a:stretch/>
        </p:blipFill>
        <p:spPr>
          <a:xfrm>
            <a:off x="4764881" y="6579358"/>
            <a:ext cx="1270000" cy="355244"/>
          </a:xfrm>
          <a:prstGeom prst="rect">
            <a:avLst/>
          </a:prstGeom>
        </p:spPr>
      </p:pic>
      <p:pic>
        <p:nvPicPr>
          <p:cNvPr id="13" name="Immagine 2">
            <a:extLst>
              <a:ext uri="{FF2B5EF4-FFF2-40B4-BE49-F238E27FC236}">
                <a16:creationId xmlns:a16="http://schemas.microsoft.com/office/drawing/2014/main" id="{FA45CCE8-96BA-C8CC-2B2E-4CCE8683B830}"/>
              </a:ext>
            </a:extLst>
          </p:cNvPr>
          <p:cNvPicPr>
            <a:picLocks noChangeAspect="1"/>
          </p:cNvPicPr>
          <p:nvPr userDrawn="1"/>
        </p:nvPicPr>
        <p:blipFill>
          <a:blip r:embed="rId5"/>
          <a:stretch>
            <a:fillRect/>
          </a:stretch>
        </p:blipFill>
        <p:spPr>
          <a:xfrm>
            <a:off x="4255008" y="1088993"/>
            <a:ext cx="6541185" cy="6117465"/>
          </a:xfrm>
          <a:prstGeom prst="rect">
            <a:avLst/>
          </a:prstGeom>
        </p:spPr>
      </p:pic>
      <p:sp>
        <p:nvSpPr>
          <p:cNvPr id="22" name="Cím 1"/>
          <p:cNvSpPr>
            <a:spLocks noGrp="1"/>
          </p:cNvSpPr>
          <p:nvPr>
            <p:ph type="title" hasCustomPrompt="1"/>
          </p:nvPr>
        </p:nvSpPr>
        <p:spPr>
          <a:xfrm>
            <a:off x="742948" y="2515184"/>
            <a:ext cx="9313863" cy="1392237"/>
          </a:xfrm>
          <a:prstGeom prst="rect">
            <a:avLst/>
          </a:prstGeom>
        </p:spPr>
        <p:txBody>
          <a:bodyPr anchor="ctr"/>
          <a:lstStyle>
            <a:lvl1pPr algn="ctr">
              <a:defRPr b="1" baseline="0">
                <a:solidFill>
                  <a:schemeClr val="bg1"/>
                </a:solidFill>
                <a:latin typeface="+mn-lt"/>
              </a:defRPr>
            </a:lvl1pPr>
          </a:lstStyle>
          <a:p>
            <a:r>
              <a:rPr lang="hu-HU" dirty="0"/>
              <a:t>SECTION TITLE</a:t>
            </a:r>
            <a:endParaRPr lang="en-GB" dirty="0"/>
          </a:p>
        </p:txBody>
      </p:sp>
    </p:spTree>
    <p:extLst>
      <p:ext uri="{BB962C8B-B14F-4D97-AF65-F5344CB8AC3E}">
        <p14:creationId xmlns:p14="http://schemas.microsoft.com/office/powerpoint/2010/main" val="4285346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Egyéni elrendezés">
    <p:spTree>
      <p:nvGrpSpPr>
        <p:cNvPr id="1" name=""/>
        <p:cNvGrpSpPr/>
        <p:nvPr/>
      </p:nvGrpSpPr>
      <p:grpSpPr>
        <a:xfrm>
          <a:off x="0" y="0"/>
          <a:ext cx="0" cy="0"/>
          <a:chOff x="0" y="0"/>
          <a:chExt cx="0" cy="0"/>
        </a:xfrm>
      </p:grpSpPr>
      <p:pic>
        <p:nvPicPr>
          <p:cNvPr id="10" name="Immagine 3">
            <a:extLst>
              <a:ext uri="{FF2B5EF4-FFF2-40B4-BE49-F238E27FC236}">
                <a16:creationId xmlns:a16="http://schemas.microsoft.com/office/drawing/2014/main" id="{F0BA59ED-2673-3E51-3780-9815C33F26C3}"/>
              </a:ext>
            </a:extLst>
          </p:cNvPr>
          <p:cNvPicPr>
            <a:picLocks noChangeAspect="1"/>
          </p:cNvPicPr>
          <p:nvPr userDrawn="1"/>
        </p:nvPicPr>
        <p:blipFill>
          <a:blip r:embed="rId2"/>
          <a:stretch>
            <a:fillRect/>
          </a:stretch>
        </p:blipFill>
        <p:spPr>
          <a:xfrm>
            <a:off x="-1" y="0"/>
            <a:ext cx="10799763" cy="7204076"/>
          </a:xfrm>
          <a:prstGeom prst="rect">
            <a:avLst/>
          </a:prstGeom>
        </p:spPr>
      </p:pic>
      <p:pic>
        <p:nvPicPr>
          <p:cNvPr id="11" name="Immagine 4">
            <a:extLst>
              <a:ext uri="{FF2B5EF4-FFF2-40B4-BE49-F238E27FC236}">
                <a16:creationId xmlns:a16="http://schemas.microsoft.com/office/drawing/2014/main" id="{6F0E1B84-367F-07BC-28F5-5F86C40CCA19}"/>
              </a:ext>
            </a:extLst>
          </p:cNvPr>
          <p:cNvPicPr>
            <a:picLocks noChangeAspect="1"/>
          </p:cNvPicPr>
          <p:nvPr userDrawn="1"/>
        </p:nvPicPr>
        <p:blipFill>
          <a:blip r:embed="rId3">
            <a:alphaModFix amt="87000"/>
          </a:blip>
          <a:stretch>
            <a:fillRect/>
          </a:stretch>
        </p:blipFill>
        <p:spPr>
          <a:xfrm>
            <a:off x="3569" y="-2382"/>
            <a:ext cx="10796194" cy="7201695"/>
          </a:xfrm>
          <a:prstGeom prst="rect">
            <a:avLst/>
          </a:prstGeom>
        </p:spPr>
      </p:pic>
      <p:pic>
        <p:nvPicPr>
          <p:cNvPr id="13" name="Immagine 2">
            <a:extLst>
              <a:ext uri="{FF2B5EF4-FFF2-40B4-BE49-F238E27FC236}">
                <a16:creationId xmlns:a16="http://schemas.microsoft.com/office/drawing/2014/main" id="{FA45CCE8-96BA-C8CC-2B2E-4CCE8683B830}"/>
              </a:ext>
            </a:extLst>
          </p:cNvPr>
          <p:cNvPicPr>
            <a:picLocks noChangeAspect="1"/>
          </p:cNvPicPr>
          <p:nvPr userDrawn="1"/>
        </p:nvPicPr>
        <p:blipFill>
          <a:blip r:embed="rId4"/>
          <a:stretch>
            <a:fillRect/>
          </a:stretch>
        </p:blipFill>
        <p:spPr>
          <a:xfrm>
            <a:off x="4258578" y="1088993"/>
            <a:ext cx="6541185" cy="6117465"/>
          </a:xfrm>
          <a:prstGeom prst="rect">
            <a:avLst/>
          </a:prstGeom>
        </p:spPr>
      </p:pic>
      <p:sp>
        <p:nvSpPr>
          <p:cNvPr id="22" name="Cím 1"/>
          <p:cNvSpPr>
            <a:spLocks noGrp="1"/>
          </p:cNvSpPr>
          <p:nvPr>
            <p:ph type="title" hasCustomPrompt="1"/>
          </p:nvPr>
        </p:nvSpPr>
        <p:spPr>
          <a:xfrm>
            <a:off x="1398495" y="2910017"/>
            <a:ext cx="7996518" cy="1192306"/>
          </a:xfrm>
          <a:prstGeom prst="rect">
            <a:avLst/>
          </a:prstGeom>
        </p:spPr>
        <p:txBody>
          <a:bodyPr anchor="ctr"/>
          <a:lstStyle>
            <a:lvl1pPr algn="ctr">
              <a:defRPr b="1" baseline="0">
                <a:solidFill>
                  <a:schemeClr val="bg1"/>
                </a:solidFill>
                <a:latin typeface="+mn-lt"/>
              </a:defRPr>
            </a:lvl1pPr>
          </a:lstStyle>
          <a:p>
            <a:r>
              <a:rPr lang="hu-HU" dirty="0"/>
              <a:t>THANK YOU!</a:t>
            </a:r>
            <a:endParaRPr lang="en-GB" dirty="0"/>
          </a:p>
        </p:txBody>
      </p:sp>
      <p:pic>
        <p:nvPicPr>
          <p:cNvPr id="7" name="Immagine 8">
            <a:extLst>
              <a:ext uri="{FF2B5EF4-FFF2-40B4-BE49-F238E27FC236}">
                <a16:creationId xmlns:a16="http://schemas.microsoft.com/office/drawing/2014/main" id="{755C4558-2D07-CEC3-8C65-1E89039ACBBC}"/>
              </a:ext>
            </a:extLst>
          </p:cNvPr>
          <p:cNvPicPr>
            <a:picLocks noChangeAspect="1"/>
          </p:cNvPicPr>
          <p:nvPr userDrawn="1"/>
        </p:nvPicPr>
        <p:blipFill>
          <a:blip r:embed="rId5"/>
          <a:stretch>
            <a:fillRect/>
          </a:stretch>
        </p:blipFill>
        <p:spPr>
          <a:xfrm>
            <a:off x="1331260" y="2845770"/>
            <a:ext cx="8130988" cy="1320800"/>
          </a:xfrm>
          <a:prstGeom prst="rect">
            <a:avLst/>
          </a:prstGeom>
        </p:spPr>
      </p:pic>
      <p:pic>
        <p:nvPicPr>
          <p:cNvPr id="2" name="Kép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88160" y="421209"/>
            <a:ext cx="1817188" cy="1335568"/>
          </a:xfrm>
          <a:prstGeom prst="rect">
            <a:avLst/>
          </a:prstGeom>
        </p:spPr>
      </p:pic>
      <p:sp>
        <p:nvSpPr>
          <p:cNvPr id="4" name="Szövegdoboz 3"/>
          <p:cNvSpPr txBox="1"/>
          <p:nvPr userDrawn="1"/>
        </p:nvSpPr>
        <p:spPr>
          <a:xfrm>
            <a:off x="1219199" y="6108109"/>
            <a:ext cx="4789407" cy="784830"/>
          </a:xfrm>
          <a:prstGeom prst="rect">
            <a:avLst/>
          </a:prstGeom>
          <a:noFill/>
        </p:spPr>
        <p:txBody>
          <a:bodyPr wrap="square" rtlCol="0"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900" kern="1200" dirty="0">
                <a:solidFill>
                  <a:schemeClr val="bg1"/>
                </a:solidFill>
                <a:effectLst/>
                <a:latin typeface="Arial" panose="020B0604020202020204" pitchFamily="34" charset="0"/>
                <a:ea typeface="+mn-ea"/>
                <a:cs typeface="Arial" panose="020B0604020202020204" pitchFamily="34" charset="0"/>
              </a:rPr>
              <a:t>H-PASS is co-funded by the EU4Health </a:t>
            </a:r>
            <a:r>
              <a:rPr lang="en-US" sz="900" kern="1200" dirty="0" err="1">
                <a:solidFill>
                  <a:schemeClr val="bg1"/>
                </a:solidFill>
                <a:effectLst/>
                <a:latin typeface="Arial" panose="020B0604020202020204" pitchFamily="34" charset="0"/>
                <a:ea typeface="+mn-ea"/>
                <a:cs typeface="Arial" panose="020B0604020202020204" pitchFamily="34" charset="0"/>
              </a:rPr>
              <a:t>Programme</a:t>
            </a:r>
            <a:r>
              <a:rPr lang="en-US" sz="900" kern="1200" dirty="0">
                <a:solidFill>
                  <a:schemeClr val="bg1"/>
                </a:solidFill>
                <a:effectLst/>
                <a:latin typeface="Arial" panose="020B0604020202020204" pitchFamily="34" charset="0"/>
                <a:ea typeface="+mn-ea"/>
                <a:cs typeface="Arial" panose="020B0604020202020204" pitchFamily="34" charset="0"/>
              </a:rPr>
              <a:t> of the European Union under Grant Agreement No. 11101139 (</a:t>
            </a:r>
            <a:r>
              <a:rPr lang="en-US" sz="900" kern="1200" dirty="0" err="1">
                <a:solidFill>
                  <a:schemeClr val="bg1"/>
                </a:solidFill>
                <a:effectLst/>
                <a:latin typeface="Arial" panose="020B0604020202020204" pitchFamily="34" charset="0"/>
                <a:ea typeface="+mn-ea"/>
                <a:cs typeface="Arial" panose="020B0604020202020204" pitchFamily="34" charset="0"/>
              </a:rPr>
              <a:t>HaDEA</a:t>
            </a:r>
            <a:r>
              <a:rPr lang="en-US" sz="900" kern="1200" dirty="0">
                <a:solidFill>
                  <a:schemeClr val="bg1"/>
                </a:solidFill>
                <a:effectLst/>
                <a:latin typeface="Arial" panose="020B0604020202020204" pitchFamily="34" charset="0"/>
                <a:ea typeface="+mn-ea"/>
                <a:cs typeface="Arial" panose="020B0604020202020204" pitchFamily="34" charset="0"/>
              </a:rPr>
              <a:t>). Views and opinions expressed are however those of the author(s) only and do not necessarily reflect those of the European Union or </a:t>
            </a:r>
            <a:r>
              <a:rPr lang="en-US" sz="900" kern="1200" dirty="0" err="1">
                <a:solidFill>
                  <a:schemeClr val="bg1"/>
                </a:solidFill>
                <a:effectLst/>
                <a:latin typeface="Arial" panose="020B0604020202020204" pitchFamily="34" charset="0"/>
                <a:ea typeface="+mn-ea"/>
                <a:cs typeface="Arial" panose="020B0604020202020204" pitchFamily="34" charset="0"/>
              </a:rPr>
              <a:t>HaDEA</a:t>
            </a:r>
            <a:r>
              <a:rPr lang="en-US" sz="900" kern="1200" dirty="0">
                <a:solidFill>
                  <a:schemeClr val="bg1"/>
                </a:solidFill>
                <a:effectLst/>
                <a:latin typeface="Arial" panose="020B0604020202020204" pitchFamily="34" charset="0"/>
                <a:ea typeface="+mn-ea"/>
                <a:cs typeface="Arial" panose="020B0604020202020204" pitchFamily="34" charset="0"/>
              </a:rPr>
              <a:t>. Neither the European Union nor the granting authority can be held responsible for them.</a:t>
            </a:r>
            <a:endParaRPr lang="en-GB" sz="900" kern="1200" dirty="0">
              <a:solidFill>
                <a:schemeClr val="bg1"/>
              </a:solidFill>
              <a:effectLst/>
              <a:latin typeface="Arial" panose="020B0604020202020204" pitchFamily="34" charset="0"/>
              <a:ea typeface="+mn-ea"/>
              <a:cs typeface="Arial" panose="020B0604020202020204" pitchFamily="34" charset="0"/>
            </a:endParaRPr>
          </a:p>
          <a:p>
            <a:pPr algn="just"/>
            <a:endParaRPr lang="en-GB" sz="900" dirty="0">
              <a:latin typeface="Arial" panose="020B0604020202020204" pitchFamily="34" charset="0"/>
              <a:cs typeface="Arial" panose="020B0604020202020204" pitchFamily="34" charset="0"/>
            </a:endParaRPr>
          </a:p>
        </p:txBody>
      </p:sp>
      <p:pic>
        <p:nvPicPr>
          <p:cNvPr id="5" name="Kép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08606" y="6108109"/>
            <a:ext cx="2860083" cy="638120"/>
          </a:xfrm>
          <a:prstGeom prst="rect">
            <a:avLst/>
          </a:prstGeom>
        </p:spPr>
      </p:pic>
    </p:spTree>
    <p:extLst>
      <p:ext uri="{BB962C8B-B14F-4D97-AF65-F5344CB8AC3E}">
        <p14:creationId xmlns:p14="http://schemas.microsoft.com/office/powerpoint/2010/main" val="1763415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6245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3" r:id="rId4"/>
    <p:sldLayoutId id="2147483678" r:id="rId5"/>
    <p:sldLayoutId id="2147483674" r:id="rId6"/>
    <p:sldLayoutId id="2147483675" r:id="rId7"/>
    <p:sldLayoutId id="2147483676" r:id="rId8"/>
    <p:sldLayoutId id="2147483677" r:id="rId9"/>
  </p:sldLayoutIdLst>
  <p:txStyles>
    <p:titleStyle>
      <a:lvl1pPr algn="l" defTabSz="959937" rtl="0" eaLnBrk="1" latinLnBrk="0" hangingPunct="1">
        <a:lnSpc>
          <a:spcPct val="90000"/>
        </a:lnSpc>
        <a:spcBef>
          <a:spcPct val="0"/>
        </a:spcBef>
        <a:buNone/>
        <a:defRPr sz="4619" kern="1200">
          <a:solidFill>
            <a:schemeClr val="tx1"/>
          </a:solidFill>
          <a:latin typeface="+mj-lt"/>
          <a:ea typeface="+mj-ea"/>
          <a:cs typeface="+mj-cs"/>
        </a:defRPr>
      </a:lvl1pPr>
    </p:titleStyle>
    <p:bodyStyle>
      <a:lvl1pPr marL="239984" indent="-239984" algn="l" defTabSz="959937" rtl="0" eaLnBrk="1" latinLnBrk="0" hangingPunct="1">
        <a:lnSpc>
          <a:spcPct val="90000"/>
        </a:lnSpc>
        <a:spcBef>
          <a:spcPts val="1050"/>
        </a:spcBef>
        <a:buFont typeface="Arial" panose="020B0604020202020204" pitchFamily="34" charset="0"/>
        <a:buChar char="•"/>
        <a:defRPr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59937" rtl="0" eaLnBrk="1" latinLnBrk="0" hangingPunct="1">
        <a:defRPr sz="1890" kern="1200">
          <a:solidFill>
            <a:schemeClr val="tx1"/>
          </a:solidFill>
          <a:latin typeface="+mn-lt"/>
          <a:ea typeface="+mn-ea"/>
          <a:cs typeface="+mn-cs"/>
        </a:defRPr>
      </a:lvl1pPr>
      <a:lvl2pPr marL="479969" algn="l" defTabSz="959937" rtl="0" eaLnBrk="1" latinLnBrk="0" hangingPunct="1">
        <a:defRPr sz="1890" kern="1200">
          <a:solidFill>
            <a:schemeClr val="tx1"/>
          </a:solidFill>
          <a:latin typeface="+mn-lt"/>
          <a:ea typeface="+mn-ea"/>
          <a:cs typeface="+mn-cs"/>
        </a:defRPr>
      </a:lvl2pPr>
      <a:lvl3pPr marL="959937" algn="l" defTabSz="959937" rtl="0" eaLnBrk="1" latinLnBrk="0" hangingPunct="1">
        <a:defRPr sz="1890" kern="1200">
          <a:solidFill>
            <a:schemeClr val="tx1"/>
          </a:solidFill>
          <a:latin typeface="+mn-lt"/>
          <a:ea typeface="+mn-ea"/>
          <a:cs typeface="+mn-cs"/>
        </a:defRPr>
      </a:lvl3pPr>
      <a:lvl4pPr marL="1439906" algn="l" defTabSz="959937" rtl="0" eaLnBrk="1" latinLnBrk="0" hangingPunct="1">
        <a:defRPr sz="1890" kern="1200">
          <a:solidFill>
            <a:schemeClr val="tx1"/>
          </a:solidFill>
          <a:latin typeface="+mn-lt"/>
          <a:ea typeface="+mn-ea"/>
          <a:cs typeface="+mn-cs"/>
        </a:defRPr>
      </a:lvl4pPr>
      <a:lvl5pPr marL="1919874" algn="l" defTabSz="959937" rtl="0" eaLnBrk="1" latinLnBrk="0" hangingPunct="1">
        <a:defRPr sz="1890" kern="1200">
          <a:solidFill>
            <a:schemeClr val="tx1"/>
          </a:solidFill>
          <a:latin typeface="+mn-lt"/>
          <a:ea typeface="+mn-ea"/>
          <a:cs typeface="+mn-cs"/>
        </a:defRPr>
      </a:lvl5pPr>
      <a:lvl6pPr marL="2399843" algn="l" defTabSz="959937" rtl="0" eaLnBrk="1" latinLnBrk="0" hangingPunct="1">
        <a:defRPr sz="1890" kern="1200">
          <a:solidFill>
            <a:schemeClr val="tx1"/>
          </a:solidFill>
          <a:latin typeface="+mn-lt"/>
          <a:ea typeface="+mn-ea"/>
          <a:cs typeface="+mn-cs"/>
        </a:defRPr>
      </a:lvl6pPr>
      <a:lvl7pPr marL="2879811" algn="l" defTabSz="959937" rtl="0" eaLnBrk="1" latinLnBrk="0" hangingPunct="1">
        <a:defRPr sz="1890" kern="1200">
          <a:solidFill>
            <a:schemeClr val="tx1"/>
          </a:solidFill>
          <a:latin typeface="+mn-lt"/>
          <a:ea typeface="+mn-ea"/>
          <a:cs typeface="+mn-cs"/>
        </a:defRPr>
      </a:lvl7pPr>
      <a:lvl8pPr marL="3359780" algn="l" defTabSz="959937" rtl="0" eaLnBrk="1" latinLnBrk="0" hangingPunct="1">
        <a:defRPr sz="1890" kern="1200">
          <a:solidFill>
            <a:schemeClr val="tx1"/>
          </a:solidFill>
          <a:latin typeface="+mn-lt"/>
          <a:ea typeface="+mn-ea"/>
          <a:cs typeface="+mn-cs"/>
        </a:defRPr>
      </a:lvl8pPr>
      <a:lvl9pPr marL="3839748" algn="l" defTabSz="959937"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3.xml"/><Relationship Id="rId1" Type="http://schemas.openxmlformats.org/officeDocument/2006/relationships/video" Target="https://www.youtube.com/embed/UxLBXCjD-yM?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3.xml"/><Relationship Id="rId1" Type="http://schemas.openxmlformats.org/officeDocument/2006/relationships/video" Target="https://www.youtube.com/embed/I6TqSwlDtoY?feature=oembed"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3.xml"/><Relationship Id="rId1" Type="http://schemas.openxmlformats.org/officeDocument/2006/relationships/video" Target="https://www.youtube.com/embed/fLaslONQAKM?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doi.org/10.2478/ep-2019-0007"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hyperlink" Target="https://doi.org/10.1177/20503121211016179" TargetMode="External"/><Relationship Id="rId5" Type="http://schemas.openxmlformats.org/officeDocument/2006/relationships/hyperlink" Target="https://www.ncbi.nlm.nih.gov/books/NBK2637/" TargetMode="External"/><Relationship Id="rId4" Type="http://schemas.openxmlformats.org/officeDocument/2006/relationships/hyperlink" Target="https://doi.org/10.1186/s12913-023-09418-3"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hpass.healthworkforce.eu/index.php/the-project/"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hyperlink" Target="http://creativecommons.org/licenses/by-nc/3.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686220" y="3081405"/>
            <a:ext cx="5427322" cy="1036502"/>
          </a:xfrm>
        </p:spPr>
        <p:txBody>
          <a:bodyPr anchor="ctr"/>
          <a:lstStyle/>
          <a:p>
            <a:r>
              <a:rPr lang="en-US" dirty="0"/>
              <a:t>Communication</a:t>
            </a:r>
            <a:endParaRPr lang="en-GB" dirty="0"/>
          </a:p>
        </p:txBody>
      </p:sp>
      <p:sp>
        <p:nvSpPr>
          <p:cNvPr id="3" name="Footer Placeholder 4">
            <a:extLst>
              <a:ext uri="{FF2B5EF4-FFF2-40B4-BE49-F238E27FC236}">
                <a16:creationId xmlns:a16="http://schemas.microsoft.com/office/drawing/2014/main" id="{06AC4BF8-28A7-3BB7-AB9D-D83A2B168C84}"/>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solidFill>
                  <a:schemeClr val="bg1"/>
                </a:solidFill>
              </a:rPr>
              <a:t>Project: 101101139 — H-PASS — EU4H-2022-PJ</a:t>
            </a:r>
            <a:endParaRPr lang="el-GR" altLang="en-US" sz="1200" dirty="0">
              <a:solidFill>
                <a:schemeClr val="bg1"/>
              </a:solidFill>
            </a:endParaRPr>
          </a:p>
        </p:txBody>
      </p:sp>
    </p:spTree>
    <p:extLst>
      <p:ext uri="{BB962C8B-B14F-4D97-AF65-F5344CB8AC3E}">
        <p14:creationId xmlns:p14="http://schemas.microsoft.com/office/powerpoint/2010/main" val="839785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249A726-FE33-7AE1-8D2A-389525B3BAE7}"/>
              </a:ext>
            </a:extLst>
          </p:cNvPr>
          <p:cNvSpPr>
            <a:spLocks noGrp="1"/>
          </p:cNvSpPr>
          <p:nvPr>
            <p:ph type="title"/>
          </p:nvPr>
        </p:nvSpPr>
        <p:spPr>
          <a:xfrm>
            <a:off x="6569400" y="348402"/>
            <a:ext cx="4332279" cy="2623329"/>
          </a:xfrm>
        </p:spPr>
        <p:txBody>
          <a:bodyPr/>
          <a:lstStyle/>
          <a:p>
            <a:pPr algn="ctr"/>
            <a:r>
              <a:rPr lang="en-US" sz="4000" b="1" i="0" dirty="0">
                <a:solidFill>
                  <a:schemeClr val="bg1"/>
                </a:solidFill>
                <a:effectLst/>
              </a:rPr>
              <a:t>Common barriers to communication in healthcare </a:t>
            </a:r>
            <a:r>
              <a:rPr lang="lt-LT" sz="4000" b="1" i="0" dirty="0">
                <a:solidFill>
                  <a:schemeClr val="bg1"/>
                </a:solidFill>
                <a:effectLst/>
              </a:rPr>
              <a:t>(II)</a:t>
            </a:r>
            <a:endParaRPr lang="lt-LT" sz="4000" dirty="0">
              <a:solidFill>
                <a:schemeClr val="bg1"/>
              </a:solidFill>
            </a:endParaRPr>
          </a:p>
        </p:txBody>
      </p:sp>
      <p:sp>
        <p:nvSpPr>
          <p:cNvPr id="3" name="Turinio vietos rezervavimo ženklas 2">
            <a:extLst>
              <a:ext uri="{FF2B5EF4-FFF2-40B4-BE49-F238E27FC236}">
                <a16:creationId xmlns:a16="http://schemas.microsoft.com/office/drawing/2014/main" id="{1707EF82-BA8F-85A2-3896-F20B4EEFC071}"/>
              </a:ext>
            </a:extLst>
          </p:cNvPr>
          <p:cNvSpPr>
            <a:spLocks noGrp="1"/>
          </p:cNvSpPr>
          <p:nvPr>
            <p:ph type="body" sz="half" idx="2"/>
          </p:nvPr>
        </p:nvSpPr>
        <p:spPr>
          <a:xfrm>
            <a:off x="1502522" y="2511833"/>
            <a:ext cx="4474519" cy="780193"/>
          </a:xfrm>
        </p:spPr>
        <p:txBody>
          <a:bodyPr/>
          <a:lstStyle/>
          <a:p>
            <a:pPr marL="0" indent="0" algn="just">
              <a:buClr>
                <a:srgbClr val="1A75DB"/>
              </a:buClr>
              <a:buNone/>
            </a:pPr>
            <a:r>
              <a:rPr lang="lt-LT" sz="2800" i="0" dirty="0">
                <a:solidFill>
                  <a:srgbClr val="000000"/>
                </a:solidFill>
                <a:effectLst/>
                <a:highlight>
                  <a:srgbClr val="FFFFFF"/>
                </a:highlight>
              </a:rPr>
              <a:t>Hearing </a:t>
            </a:r>
            <a:r>
              <a:rPr lang="en-US" sz="2800" dirty="0">
                <a:solidFill>
                  <a:srgbClr val="000000"/>
                </a:solidFill>
                <a:highlight>
                  <a:srgbClr val="FFFFFF"/>
                </a:highlight>
              </a:rPr>
              <a:t>&amp; </a:t>
            </a:r>
            <a:r>
              <a:rPr lang="lt-LT" sz="2800" i="0" dirty="0">
                <a:solidFill>
                  <a:srgbClr val="000000"/>
                </a:solidFill>
                <a:effectLst/>
                <a:highlight>
                  <a:srgbClr val="FFFFFF"/>
                </a:highlight>
              </a:rPr>
              <a:t>speech problems</a:t>
            </a:r>
            <a:endParaRPr lang="lt-LT" sz="2800" dirty="0">
              <a:solidFill>
                <a:srgbClr val="000000"/>
              </a:solidFill>
              <a:highlight>
                <a:srgbClr val="FFFFFF"/>
              </a:highlight>
            </a:endParaRPr>
          </a:p>
          <a:p>
            <a:pPr marL="0" indent="0">
              <a:buNone/>
            </a:pPr>
            <a:endParaRPr lang="lt-LT" i="0" dirty="0">
              <a:solidFill>
                <a:srgbClr val="000000"/>
              </a:solidFill>
              <a:effectLst/>
              <a:highlight>
                <a:srgbClr val="FFFFFF"/>
              </a:highlight>
              <a:latin typeface="Times New Roman" panose="02020603050405020304" pitchFamily="18" charset="0"/>
            </a:endParaRPr>
          </a:p>
        </p:txBody>
      </p:sp>
      <p:sp>
        <p:nvSpPr>
          <p:cNvPr id="6" name="Text Placeholder 5">
            <a:extLst>
              <a:ext uri="{FF2B5EF4-FFF2-40B4-BE49-F238E27FC236}">
                <a16:creationId xmlns:a16="http://schemas.microsoft.com/office/drawing/2014/main" id="{C8568865-D64E-712C-A08D-D4CB3B68A550}"/>
              </a:ext>
            </a:extLst>
          </p:cNvPr>
          <p:cNvSpPr>
            <a:spLocks noGrp="1"/>
          </p:cNvSpPr>
          <p:nvPr>
            <p:ph type="body" sz="half" idx="13"/>
          </p:nvPr>
        </p:nvSpPr>
        <p:spPr>
          <a:xfrm>
            <a:off x="1502522" y="4417953"/>
            <a:ext cx="4474519" cy="612785"/>
          </a:xfrm>
        </p:spPr>
        <p:txBody>
          <a:bodyPr/>
          <a:lstStyle/>
          <a:p>
            <a:pPr marL="0" indent="0" algn="just">
              <a:buNone/>
            </a:pPr>
            <a:r>
              <a:rPr lang="en-US" sz="2800" dirty="0"/>
              <a:t>Language differences </a:t>
            </a:r>
          </a:p>
        </p:txBody>
      </p:sp>
      <p:sp>
        <p:nvSpPr>
          <p:cNvPr id="7" name="Text Placeholder 6">
            <a:extLst>
              <a:ext uri="{FF2B5EF4-FFF2-40B4-BE49-F238E27FC236}">
                <a16:creationId xmlns:a16="http://schemas.microsoft.com/office/drawing/2014/main" id="{E70930DA-EFA0-BE89-69D6-0765D4A787F8}"/>
              </a:ext>
            </a:extLst>
          </p:cNvPr>
          <p:cNvSpPr>
            <a:spLocks noGrp="1"/>
          </p:cNvSpPr>
          <p:nvPr>
            <p:ph type="body" sz="half" idx="14"/>
          </p:nvPr>
        </p:nvSpPr>
        <p:spPr>
          <a:xfrm>
            <a:off x="1587922" y="5680389"/>
            <a:ext cx="4576120" cy="612785"/>
          </a:xfrm>
        </p:spPr>
        <p:txBody>
          <a:bodyPr/>
          <a:lstStyle/>
          <a:p>
            <a:pPr marL="0" indent="0" algn="just">
              <a:buNone/>
            </a:pPr>
            <a:r>
              <a:rPr lang="en-US" sz="2800" dirty="0"/>
              <a:t>Differences in cultural beliefs </a:t>
            </a:r>
          </a:p>
        </p:txBody>
      </p:sp>
      <p:sp>
        <p:nvSpPr>
          <p:cNvPr id="5" name="Footer Placeholder 4">
            <a:extLst>
              <a:ext uri="{FF2B5EF4-FFF2-40B4-BE49-F238E27FC236}">
                <a16:creationId xmlns:a16="http://schemas.microsoft.com/office/drawing/2014/main" id="{5C0977A4-C9E5-6093-DEF1-25AE1D712453}"/>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pic>
        <p:nvPicPr>
          <p:cNvPr id="1026" name="Picture 2" descr="Number 4 Blue Background Clip Art at Clker.com - vector clip art online,  royalty free &amp; public domain">
            <a:extLst>
              <a:ext uri="{FF2B5EF4-FFF2-40B4-BE49-F238E27FC236}">
                <a16:creationId xmlns:a16="http://schemas.microsoft.com/office/drawing/2014/main" id="{775C0DD2-1FFB-FA54-B37A-AE1815125883}"/>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1989" y="5680389"/>
            <a:ext cx="577531" cy="577531"/>
          </a:xfrm>
          <a:prstGeom prst="rect">
            <a:avLst/>
          </a:prstGeom>
          <a:noFill/>
          <a:extLst>
            <a:ext uri="{909E8E84-426E-40DD-AFC4-6F175D3DCCD1}">
              <a14:hiddenFill xmlns:a14="http://schemas.microsoft.com/office/drawing/2010/main">
                <a:solidFill>
                  <a:srgbClr val="FFFFFF"/>
                </a:solidFill>
              </a14:hiddenFill>
            </a:ext>
          </a:extLst>
        </p:spPr>
      </p:pic>
      <p:sp>
        <p:nvSpPr>
          <p:cNvPr id="8" name="Turinio vietos rezervavimo ženklas 2">
            <a:extLst>
              <a:ext uri="{FF2B5EF4-FFF2-40B4-BE49-F238E27FC236}">
                <a16:creationId xmlns:a16="http://schemas.microsoft.com/office/drawing/2014/main" id="{699753B4-DF4A-EF2A-02DD-365457774943}"/>
              </a:ext>
            </a:extLst>
          </p:cNvPr>
          <p:cNvSpPr txBox="1">
            <a:spLocks/>
          </p:cNvSpPr>
          <p:nvPr/>
        </p:nvSpPr>
        <p:spPr>
          <a:xfrm>
            <a:off x="1502522" y="599746"/>
            <a:ext cx="1957867" cy="612786"/>
          </a:xfrm>
          <a:prstGeom prst="rect">
            <a:avLst/>
          </a:prstGeom>
        </p:spPr>
        <p:txBody>
          <a:bodyPr/>
          <a:lstStyle>
            <a:lvl1pPr marL="239984" indent="-239984" algn="l" defTabSz="959937" rtl="0" eaLnBrk="1" latinLnBrk="0" hangingPunct="1">
              <a:lnSpc>
                <a:spcPct val="90000"/>
              </a:lnSpc>
              <a:spcBef>
                <a:spcPts val="1050"/>
              </a:spcBef>
              <a:buFont typeface="Arial" panose="020B0604020202020204" pitchFamily="34" charset="0"/>
              <a:buChar char="•"/>
              <a:defRPr sz="1800"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marL="0" indent="0" algn="just">
              <a:buClr>
                <a:srgbClr val="1A75DB"/>
              </a:buClr>
              <a:buNone/>
            </a:pPr>
            <a:r>
              <a:rPr lang="lt-LT" sz="2800" dirty="0">
                <a:solidFill>
                  <a:srgbClr val="000000"/>
                </a:solidFill>
                <a:highlight>
                  <a:srgbClr val="FFFFFF"/>
                </a:highlight>
              </a:rPr>
              <a:t>Light</a:t>
            </a:r>
          </a:p>
          <a:p>
            <a:pPr marL="0" indent="0">
              <a:buFont typeface="Arial" panose="020B0604020202020204" pitchFamily="34" charset="0"/>
              <a:buNone/>
            </a:pPr>
            <a:endParaRPr lang="lt-LT" dirty="0">
              <a:solidFill>
                <a:srgbClr val="000000"/>
              </a:solidFill>
              <a:highlight>
                <a:srgbClr val="FFFFFF"/>
              </a:highlight>
              <a:latin typeface="Times New Roman" panose="02020603050405020304" pitchFamily="18" charset="0"/>
            </a:endParaRPr>
          </a:p>
        </p:txBody>
      </p:sp>
    </p:spTree>
    <p:extLst>
      <p:ext uri="{BB962C8B-B14F-4D97-AF65-F5344CB8AC3E}">
        <p14:creationId xmlns:p14="http://schemas.microsoft.com/office/powerpoint/2010/main" val="3828353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249A726-FE33-7AE1-8D2A-389525B3BAE7}"/>
              </a:ext>
            </a:extLst>
          </p:cNvPr>
          <p:cNvSpPr>
            <a:spLocks noGrp="1"/>
          </p:cNvSpPr>
          <p:nvPr>
            <p:ph type="title"/>
          </p:nvPr>
        </p:nvSpPr>
        <p:spPr>
          <a:xfrm>
            <a:off x="6929119" y="782320"/>
            <a:ext cx="3870644" cy="1849120"/>
          </a:xfrm>
        </p:spPr>
        <p:txBody>
          <a:bodyPr/>
          <a:lstStyle/>
          <a:p>
            <a:pPr algn="ctr"/>
            <a:r>
              <a:rPr lang="en-US" sz="3800" b="1" i="0" dirty="0">
                <a:solidFill>
                  <a:schemeClr val="bg1"/>
                </a:solidFill>
                <a:effectLst/>
              </a:rPr>
              <a:t>Common barriers to communication in healthcare (</a:t>
            </a:r>
            <a:r>
              <a:rPr lang="en-US" sz="3800" b="1" dirty="0">
                <a:solidFill>
                  <a:schemeClr val="bg1"/>
                </a:solidFill>
              </a:rPr>
              <a:t>I</a:t>
            </a:r>
            <a:r>
              <a:rPr lang="en-US" sz="3800" b="1" i="0" dirty="0">
                <a:solidFill>
                  <a:schemeClr val="bg1"/>
                </a:solidFill>
                <a:effectLst/>
              </a:rPr>
              <a:t>II)</a:t>
            </a:r>
            <a:endParaRPr lang="lt-LT" sz="3800" dirty="0">
              <a:solidFill>
                <a:schemeClr val="bg1"/>
              </a:solidFill>
            </a:endParaRPr>
          </a:p>
        </p:txBody>
      </p:sp>
      <p:sp>
        <p:nvSpPr>
          <p:cNvPr id="3" name="Turinio vietos rezervavimo ženklas 2">
            <a:extLst>
              <a:ext uri="{FF2B5EF4-FFF2-40B4-BE49-F238E27FC236}">
                <a16:creationId xmlns:a16="http://schemas.microsoft.com/office/drawing/2014/main" id="{1707EF82-BA8F-85A2-3896-F20B4EEFC071}"/>
              </a:ext>
            </a:extLst>
          </p:cNvPr>
          <p:cNvSpPr>
            <a:spLocks noGrp="1"/>
          </p:cNvSpPr>
          <p:nvPr>
            <p:ph type="body" sz="half" idx="2"/>
          </p:nvPr>
        </p:nvSpPr>
        <p:spPr>
          <a:xfrm>
            <a:off x="1509720" y="624653"/>
            <a:ext cx="4474519" cy="685987"/>
          </a:xfrm>
        </p:spPr>
        <p:txBody>
          <a:bodyPr/>
          <a:lstStyle/>
          <a:p>
            <a:pPr marL="0" indent="0" algn="just">
              <a:buClr>
                <a:srgbClr val="1A75DB"/>
              </a:buClr>
              <a:buNone/>
            </a:pPr>
            <a:r>
              <a:rPr lang="lt-LT" sz="2800" i="0" dirty="0">
                <a:solidFill>
                  <a:srgbClr val="000000"/>
                </a:solidFill>
                <a:effectLst/>
                <a:highlight>
                  <a:srgbClr val="FFFFFF"/>
                </a:highlight>
              </a:rPr>
              <a:t>Psychological barriers</a:t>
            </a:r>
          </a:p>
        </p:txBody>
      </p:sp>
      <p:sp>
        <p:nvSpPr>
          <p:cNvPr id="5" name="Footer Placeholder 4">
            <a:extLst>
              <a:ext uri="{FF2B5EF4-FFF2-40B4-BE49-F238E27FC236}">
                <a16:creationId xmlns:a16="http://schemas.microsoft.com/office/drawing/2014/main" id="{7E0D8E1C-9848-24EA-10CF-40802686579F}"/>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pic>
        <p:nvPicPr>
          <p:cNvPr id="8" name="Picture 2" descr="Number 4 Blue Background Clip Art at Clker.com - vector clip art online,  royalty free &amp; public domain">
            <a:extLst>
              <a:ext uri="{FF2B5EF4-FFF2-40B4-BE49-F238E27FC236}">
                <a16:creationId xmlns:a16="http://schemas.microsoft.com/office/drawing/2014/main" id="{EE47323D-ACFA-22CA-0939-719FBD0EFE3D}"/>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2949" y="5666604"/>
            <a:ext cx="577531" cy="577531"/>
          </a:xfrm>
          <a:prstGeom prst="rect">
            <a:avLst/>
          </a:prstGeom>
          <a:noFill/>
          <a:extLst>
            <a:ext uri="{909E8E84-426E-40DD-AFC4-6F175D3DCCD1}">
              <a14:hiddenFill xmlns:a14="http://schemas.microsoft.com/office/drawing/2010/main">
                <a:solidFill>
                  <a:srgbClr val="FFFFFF"/>
                </a:solidFill>
              </a14:hiddenFill>
            </a:ext>
          </a:extLst>
        </p:spPr>
      </p:pic>
      <p:sp>
        <p:nvSpPr>
          <p:cNvPr id="9" name="Turinio vietos rezervavimo ženklas 2">
            <a:extLst>
              <a:ext uri="{FF2B5EF4-FFF2-40B4-BE49-F238E27FC236}">
                <a16:creationId xmlns:a16="http://schemas.microsoft.com/office/drawing/2014/main" id="{9DFFD171-379A-7575-B460-9A3DB1BA0E35}"/>
              </a:ext>
            </a:extLst>
          </p:cNvPr>
          <p:cNvSpPr txBox="1">
            <a:spLocks/>
          </p:cNvSpPr>
          <p:nvPr/>
        </p:nvSpPr>
        <p:spPr>
          <a:xfrm>
            <a:off x="1529237" y="2572926"/>
            <a:ext cx="4474519" cy="609226"/>
          </a:xfrm>
          <a:prstGeom prst="rect">
            <a:avLst/>
          </a:prstGeom>
        </p:spPr>
        <p:txBody>
          <a:bodyPr/>
          <a:lstStyle>
            <a:lvl1pPr marL="239984" indent="-239984" algn="l" defTabSz="959937" rtl="0" eaLnBrk="1" latinLnBrk="0" hangingPunct="1">
              <a:lnSpc>
                <a:spcPct val="90000"/>
              </a:lnSpc>
              <a:spcBef>
                <a:spcPts val="1050"/>
              </a:spcBef>
              <a:buFont typeface="Arial" panose="020B0604020202020204" pitchFamily="34" charset="0"/>
              <a:buChar char="•"/>
              <a:defRPr sz="1800"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marL="0" indent="0" algn="just">
              <a:buClr>
                <a:srgbClr val="1A75DB"/>
              </a:buClr>
              <a:buFont typeface="Arial" panose="020B0604020202020204" pitchFamily="34" charset="0"/>
              <a:buNone/>
            </a:pPr>
            <a:r>
              <a:rPr lang="lt-LT" sz="2800" dirty="0">
                <a:solidFill>
                  <a:srgbClr val="000000"/>
                </a:solidFill>
                <a:highlight>
                  <a:srgbClr val="FFFFFF"/>
                </a:highlight>
              </a:rPr>
              <a:t>Physiological barriers</a:t>
            </a:r>
          </a:p>
        </p:txBody>
      </p:sp>
      <p:sp>
        <p:nvSpPr>
          <p:cNvPr id="10" name="Turinio vietos rezervavimo ženklas 2">
            <a:extLst>
              <a:ext uri="{FF2B5EF4-FFF2-40B4-BE49-F238E27FC236}">
                <a16:creationId xmlns:a16="http://schemas.microsoft.com/office/drawing/2014/main" id="{B91642DE-03F4-BE30-B881-6D6A93B39019}"/>
              </a:ext>
            </a:extLst>
          </p:cNvPr>
          <p:cNvSpPr txBox="1">
            <a:spLocks/>
          </p:cNvSpPr>
          <p:nvPr/>
        </p:nvSpPr>
        <p:spPr>
          <a:xfrm>
            <a:off x="1437796" y="5829462"/>
            <a:ext cx="6903564" cy="637191"/>
          </a:xfrm>
          <a:prstGeom prst="rect">
            <a:avLst/>
          </a:prstGeom>
        </p:spPr>
        <p:txBody>
          <a:bodyPr/>
          <a:lstStyle>
            <a:lvl1pPr marL="239984" indent="-239984" algn="l" defTabSz="959937" rtl="0" eaLnBrk="1" latinLnBrk="0" hangingPunct="1">
              <a:lnSpc>
                <a:spcPct val="90000"/>
              </a:lnSpc>
              <a:spcBef>
                <a:spcPts val="1050"/>
              </a:spcBef>
              <a:buFont typeface="Arial" panose="020B0604020202020204" pitchFamily="34" charset="0"/>
              <a:buChar char="•"/>
              <a:defRPr sz="1800"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marL="0" indent="0" algn="just">
              <a:buClr>
                <a:srgbClr val="1A75DB"/>
              </a:buClr>
              <a:buFont typeface="Arial" panose="020B0604020202020204" pitchFamily="34" charset="0"/>
              <a:buNone/>
            </a:pPr>
            <a:r>
              <a:rPr lang="en-US" sz="2800" dirty="0">
                <a:solidFill>
                  <a:srgbClr val="000000"/>
                </a:solidFill>
                <a:highlight>
                  <a:srgbClr val="FFFFFF"/>
                </a:highlight>
              </a:rPr>
              <a:t>Differences in perceptions &amp; viewpoints</a:t>
            </a:r>
            <a:endParaRPr lang="lt-LT" sz="2800" dirty="0"/>
          </a:p>
        </p:txBody>
      </p:sp>
      <p:sp>
        <p:nvSpPr>
          <p:cNvPr id="11" name="Turinio vietos rezervavimo ženklas 2">
            <a:extLst>
              <a:ext uri="{FF2B5EF4-FFF2-40B4-BE49-F238E27FC236}">
                <a16:creationId xmlns:a16="http://schemas.microsoft.com/office/drawing/2014/main" id="{3D82ED61-F623-8A55-11D5-2D8E9A468353}"/>
              </a:ext>
            </a:extLst>
          </p:cNvPr>
          <p:cNvSpPr txBox="1">
            <a:spLocks/>
          </p:cNvSpPr>
          <p:nvPr/>
        </p:nvSpPr>
        <p:spPr>
          <a:xfrm>
            <a:off x="1529237" y="4444438"/>
            <a:ext cx="7228683" cy="1082227"/>
          </a:xfrm>
          <a:prstGeom prst="rect">
            <a:avLst/>
          </a:prstGeom>
        </p:spPr>
        <p:txBody>
          <a:bodyPr/>
          <a:lstStyle>
            <a:lvl1pPr marL="239984" indent="-239984" algn="l" defTabSz="959937" rtl="0" eaLnBrk="1" latinLnBrk="0" hangingPunct="1">
              <a:lnSpc>
                <a:spcPct val="90000"/>
              </a:lnSpc>
              <a:spcBef>
                <a:spcPts val="1050"/>
              </a:spcBef>
              <a:buFont typeface="Arial" panose="020B0604020202020204" pitchFamily="34" charset="0"/>
              <a:buChar char="•"/>
              <a:defRPr sz="1800"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marL="0" indent="0" algn="just">
              <a:buClr>
                <a:srgbClr val="1A75DB"/>
              </a:buClr>
              <a:buFont typeface="Arial" panose="020B0604020202020204" pitchFamily="34" charset="0"/>
              <a:buNone/>
            </a:pPr>
            <a:r>
              <a:rPr lang="lt-LT" sz="2800" dirty="0">
                <a:solidFill>
                  <a:srgbClr val="000000"/>
                </a:solidFill>
                <a:highlight>
                  <a:srgbClr val="FFFFFF"/>
                </a:highlight>
              </a:rPr>
              <a:t>Physical barriers to nonverbal communication</a:t>
            </a:r>
          </a:p>
        </p:txBody>
      </p:sp>
    </p:spTree>
    <p:extLst>
      <p:ext uri="{BB962C8B-B14F-4D97-AF65-F5344CB8AC3E}">
        <p14:creationId xmlns:p14="http://schemas.microsoft.com/office/powerpoint/2010/main" val="4062019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a:extLst>
              <a:ext uri="{FF2B5EF4-FFF2-40B4-BE49-F238E27FC236}">
                <a16:creationId xmlns:a16="http://schemas.microsoft.com/office/drawing/2014/main" id="{FB6092EB-9E66-B415-3007-6CA42C7ACB3E}"/>
              </a:ext>
            </a:extLst>
          </p:cNvPr>
          <p:cNvPicPr>
            <a:picLocks noChangeAspect="1"/>
          </p:cNvPicPr>
          <p:nvPr/>
        </p:nvPicPr>
        <p:blipFill>
          <a:blip r:embed="rId3">
            <a:duotone>
              <a:schemeClr val="accent1">
                <a:shade val="45000"/>
                <a:satMod val="135000"/>
              </a:schemeClr>
              <a:prstClr val="white"/>
            </a:duotone>
          </a:blip>
          <a:stretch>
            <a:fillRect/>
          </a:stretch>
        </p:blipFill>
        <p:spPr>
          <a:xfrm>
            <a:off x="0" y="-57849"/>
            <a:ext cx="7569200" cy="7257162"/>
          </a:xfrm>
          <a:prstGeom prst="rect">
            <a:avLst/>
          </a:prstGeom>
        </p:spPr>
      </p:pic>
      <p:sp>
        <p:nvSpPr>
          <p:cNvPr id="5" name="Footer Placeholder 4">
            <a:extLst>
              <a:ext uri="{FF2B5EF4-FFF2-40B4-BE49-F238E27FC236}">
                <a16:creationId xmlns:a16="http://schemas.microsoft.com/office/drawing/2014/main" id="{F3EB1511-2396-B6D5-5044-9DE2A21D1562}"/>
              </a:ext>
            </a:extLst>
          </p:cNvPr>
          <p:cNvSpPr txBox="1">
            <a:spLocks noChangeArrowheads="1"/>
          </p:cNvSpPr>
          <p:nvPr/>
        </p:nvSpPr>
        <p:spPr bwMode="auto">
          <a:xfrm>
            <a:off x="0" y="686089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4193517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216149" y="2555824"/>
            <a:ext cx="6826251" cy="1392237"/>
          </a:xfrm>
        </p:spPr>
        <p:txBody>
          <a:bodyPr/>
          <a:lstStyle/>
          <a:p>
            <a:r>
              <a:rPr lang="en-US" sz="4800" dirty="0">
                <a:effectLst/>
                <a:ea typeface="Calibri" panose="020F0502020204030204" pitchFamily="34" charset="0"/>
              </a:rPr>
              <a:t>V</a:t>
            </a:r>
            <a:r>
              <a:rPr lang="en-US" sz="4800" dirty="0">
                <a:ea typeface="Calibri" panose="020F0502020204030204" pitchFamily="34" charset="0"/>
              </a:rPr>
              <a:t>erbal Communication</a:t>
            </a:r>
            <a:endParaRPr lang="en-GB" dirty="0"/>
          </a:p>
        </p:txBody>
      </p:sp>
      <p:sp>
        <p:nvSpPr>
          <p:cNvPr id="3" name="Footer Placeholder 4">
            <a:extLst>
              <a:ext uri="{FF2B5EF4-FFF2-40B4-BE49-F238E27FC236}">
                <a16:creationId xmlns:a16="http://schemas.microsoft.com/office/drawing/2014/main" id="{3188898A-4FF2-1871-964A-41A754B0573A}"/>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solidFill>
                  <a:schemeClr val="bg1"/>
                </a:solidFill>
              </a:rPr>
              <a:t>Project: 101101139 — H-PASS — EU4H-2022-PJ</a:t>
            </a:r>
            <a:endParaRPr lang="el-GR" altLang="en-US" sz="1200" dirty="0">
              <a:solidFill>
                <a:schemeClr val="bg1"/>
              </a:solidFill>
            </a:endParaRPr>
          </a:p>
        </p:txBody>
      </p:sp>
    </p:spTree>
    <p:extLst>
      <p:ext uri="{BB962C8B-B14F-4D97-AF65-F5344CB8AC3E}">
        <p14:creationId xmlns:p14="http://schemas.microsoft.com/office/powerpoint/2010/main" val="555638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F76C414-1010-C803-FCA0-4F801156CCD2}"/>
              </a:ext>
            </a:extLst>
          </p:cNvPr>
          <p:cNvSpPr>
            <a:spLocks noGrp="1"/>
          </p:cNvSpPr>
          <p:nvPr>
            <p:ph type="title"/>
          </p:nvPr>
        </p:nvSpPr>
        <p:spPr>
          <a:xfrm>
            <a:off x="7512673" y="1085150"/>
            <a:ext cx="2841563" cy="608286"/>
          </a:xfrm>
        </p:spPr>
        <p:txBody>
          <a:bodyPr/>
          <a:lstStyle/>
          <a:p>
            <a:pPr algn="ctr"/>
            <a:r>
              <a:rPr lang="en-US" sz="4000" b="1" dirty="0">
                <a:solidFill>
                  <a:schemeClr val="bg1"/>
                </a:solidFill>
              </a:rPr>
              <a:t>Key role</a:t>
            </a:r>
            <a:endParaRPr lang="lt-LT" sz="4000" b="1" dirty="0">
              <a:solidFill>
                <a:schemeClr val="bg1"/>
              </a:solidFill>
            </a:endParaRPr>
          </a:p>
        </p:txBody>
      </p:sp>
      <p:sp>
        <p:nvSpPr>
          <p:cNvPr id="3" name="Turinio vietos rezervavimo ženklas 2">
            <a:extLst>
              <a:ext uri="{FF2B5EF4-FFF2-40B4-BE49-F238E27FC236}">
                <a16:creationId xmlns:a16="http://schemas.microsoft.com/office/drawing/2014/main" id="{E3533B65-4110-4D63-BB85-540B293BE232}"/>
              </a:ext>
            </a:extLst>
          </p:cNvPr>
          <p:cNvSpPr>
            <a:spLocks noGrp="1"/>
          </p:cNvSpPr>
          <p:nvPr>
            <p:ph type="body" sz="half" idx="2"/>
          </p:nvPr>
        </p:nvSpPr>
        <p:spPr>
          <a:xfrm>
            <a:off x="1439795" y="534556"/>
            <a:ext cx="4947558" cy="1623340"/>
          </a:xfrm>
        </p:spPr>
        <p:txBody>
          <a:bodyPr/>
          <a:lstStyle/>
          <a:p>
            <a:pPr marL="0" indent="0" algn="just">
              <a:buNone/>
            </a:pPr>
            <a:r>
              <a:rPr lang="en-US" sz="2800" b="0" i="0" dirty="0">
                <a:solidFill>
                  <a:srgbClr val="212529"/>
                </a:solidFill>
                <a:effectLst/>
              </a:rPr>
              <a:t>Encourage patients to communicate by asking open questions like, </a:t>
            </a:r>
            <a:r>
              <a:rPr lang="en-US" sz="2800" b="0" i="1" dirty="0">
                <a:solidFill>
                  <a:srgbClr val="212529"/>
                </a:solidFill>
                <a:effectLst/>
              </a:rPr>
              <a:t>“Can you tell me a bit more about that?”</a:t>
            </a:r>
          </a:p>
        </p:txBody>
      </p:sp>
      <p:sp>
        <p:nvSpPr>
          <p:cNvPr id="10" name="Text Placeholder 9">
            <a:extLst>
              <a:ext uri="{FF2B5EF4-FFF2-40B4-BE49-F238E27FC236}">
                <a16:creationId xmlns:a16="http://schemas.microsoft.com/office/drawing/2014/main" id="{E645D17C-76D6-AB7A-7ACB-F2B53C793904}"/>
              </a:ext>
            </a:extLst>
          </p:cNvPr>
          <p:cNvSpPr>
            <a:spLocks noGrp="1"/>
          </p:cNvSpPr>
          <p:nvPr>
            <p:ph type="body" sz="half" idx="13"/>
          </p:nvPr>
        </p:nvSpPr>
        <p:spPr>
          <a:xfrm>
            <a:off x="1439795" y="2565011"/>
            <a:ext cx="5054626" cy="1751174"/>
          </a:xfrm>
        </p:spPr>
        <p:txBody>
          <a:bodyPr/>
          <a:lstStyle/>
          <a:p>
            <a:pPr marL="0" indent="0" algn="just">
              <a:buNone/>
            </a:pPr>
            <a:r>
              <a:rPr lang="en-US" sz="2800" b="0" i="0" dirty="0">
                <a:solidFill>
                  <a:srgbClr val="212529"/>
                </a:solidFill>
                <a:effectLst/>
              </a:rPr>
              <a:t>Avoid condescending pet names like </a:t>
            </a:r>
            <a:r>
              <a:rPr lang="en-US" sz="2800" b="0" i="1" dirty="0">
                <a:solidFill>
                  <a:srgbClr val="212529"/>
                </a:solidFill>
                <a:effectLst/>
              </a:rPr>
              <a:t>“honey” </a:t>
            </a:r>
            <a:r>
              <a:rPr lang="en-US" sz="2800" b="0" i="0" dirty="0">
                <a:solidFill>
                  <a:srgbClr val="212529"/>
                </a:solidFill>
                <a:effectLst/>
              </a:rPr>
              <a:t>or </a:t>
            </a:r>
            <a:r>
              <a:rPr lang="en-US" sz="2800" b="1" i="0" dirty="0">
                <a:solidFill>
                  <a:srgbClr val="212529"/>
                </a:solidFill>
                <a:effectLst/>
              </a:rPr>
              <a:t>“sweetie” </a:t>
            </a:r>
            <a:r>
              <a:rPr lang="en-US" sz="2800" b="0" i="0" dirty="0">
                <a:solidFill>
                  <a:srgbClr val="212529"/>
                </a:solidFill>
                <a:effectLst/>
              </a:rPr>
              <a:t>and instead use the patient’s first name or name of choice.</a:t>
            </a:r>
            <a:endParaRPr lang="en-US" sz="2800" dirty="0"/>
          </a:p>
        </p:txBody>
      </p:sp>
      <p:sp>
        <p:nvSpPr>
          <p:cNvPr id="11" name="Text Placeholder 10">
            <a:extLst>
              <a:ext uri="{FF2B5EF4-FFF2-40B4-BE49-F238E27FC236}">
                <a16:creationId xmlns:a16="http://schemas.microsoft.com/office/drawing/2014/main" id="{AC12E577-2581-AE6F-2791-D2679474EDBC}"/>
              </a:ext>
            </a:extLst>
          </p:cNvPr>
          <p:cNvSpPr>
            <a:spLocks noGrp="1"/>
          </p:cNvSpPr>
          <p:nvPr>
            <p:ph type="body" sz="half" idx="14"/>
          </p:nvPr>
        </p:nvSpPr>
        <p:spPr>
          <a:xfrm>
            <a:off x="1439795" y="4677218"/>
            <a:ext cx="4474519" cy="1212702"/>
          </a:xfrm>
        </p:spPr>
        <p:txBody>
          <a:bodyPr/>
          <a:lstStyle/>
          <a:p>
            <a:pPr marL="0" indent="0" algn="just">
              <a:buNone/>
            </a:pPr>
            <a:r>
              <a:rPr lang="en-US" sz="2800" b="0" i="0" dirty="0">
                <a:solidFill>
                  <a:srgbClr val="212529"/>
                </a:solidFill>
                <a:effectLst/>
              </a:rPr>
              <a:t>Speak in clear, complete sentences and avoid technical jargon.</a:t>
            </a:r>
          </a:p>
          <a:p>
            <a:pPr marL="0" indent="0">
              <a:buNone/>
            </a:pPr>
            <a:endParaRPr lang="en-US" dirty="0"/>
          </a:p>
        </p:txBody>
      </p:sp>
      <p:sp>
        <p:nvSpPr>
          <p:cNvPr id="5" name="Footer Placeholder 4">
            <a:extLst>
              <a:ext uri="{FF2B5EF4-FFF2-40B4-BE49-F238E27FC236}">
                <a16:creationId xmlns:a16="http://schemas.microsoft.com/office/drawing/2014/main" id="{3AE34F81-9FF5-5A0C-C332-80A79A4EA402}"/>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3550181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65F267F-B99C-EB39-F9A1-8757B1E9D5E1}"/>
              </a:ext>
            </a:extLst>
          </p:cNvPr>
          <p:cNvSpPr>
            <a:spLocks noGrp="1"/>
          </p:cNvSpPr>
          <p:nvPr>
            <p:ph type="title"/>
          </p:nvPr>
        </p:nvSpPr>
        <p:spPr>
          <a:xfrm>
            <a:off x="7449669" y="282388"/>
            <a:ext cx="2968969" cy="681318"/>
          </a:xfrm>
        </p:spPr>
        <p:txBody>
          <a:bodyPr/>
          <a:lstStyle/>
          <a:p>
            <a:pPr algn="ctr"/>
            <a:r>
              <a:rPr lang="en-US" b="1" dirty="0">
                <a:solidFill>
                  <a:schemeClr val="bg1"/>
                </a:solidFill>
              </a:rPr>
              <a:t>Example 1</a:t>
            </a:r>
            <a:endParaRPr lang="lt-LT" b="1" dirty="0">
              <a:solidFill>
                <a:schemeClr val="bg1"/>
              </a:solidFill>
            </a:endParaRPr>
          </a:p>
        </p:txBody>
      </p:sp>
      <p:pic>
        <p:nvPicPr>
          <p:cNvPr id="4" name="Internetinė medija 3" title="CUSP: Effective Patient and Family Communication">
            <a:hlinkClick r:id="" action="ppaction://media"/>
            <a:extLst>
              <a:ext uri="{FF2B5EF4-FFF2-40B4-BE49-F238E27FC236}">
                <a16:creationId xmlns:a16="http://schemas.microsoft.com/office/drawing/2014/main" id="{1780A79B-484D-39F1-86D8-0935CAC799B6}"/>
              </a:ext>
            </a:extLst>
          </p:cNvPr>
          <p:cNvPicPr>
            <a:picLocks noGrp="1" noRot="1" noChangeAspect="1"/>
          </p:cNvPicPr>
          <p:nvPr>
            <p:ph sz="half" idx="1"/>
            <a:videoFile r:link="rId1"/>
          </p:nvPr>
        </p:nvPicPr>
        <p:blipFill>
          <a:blip r:embed="rId3"/>
          <a:stretch>
            <a:fillRect/>
          </a:stretch>
        </p:blipFill>
        <p:spPr>
          <a:xfrm>
            <a:off x="266067" y="1778000"/>
            <a:ext cx="7292973" cy="4120833"/>
          </a:xfrm>
          <a:prstGeom prst="rect">
            <a:avLst/>
          </a:prstGeom>
        </p:spPr>
      </p:pic>
      <p:sp>
        <p:nvSpPr>
          <p:cNvPr id="3" name="Footer Placeholder 4">
            <a:extLst>
              <a:ext uri="{FF2B5EF4-FFF2-40B4-BE49-F238E27FC236}">
                <a16:creationId xmlns:a16="http://schemas.microsoft.com/office/drawing/2014/main" id="{48C910D3-0EB3-7D12-AB86-FD88B344E74B}"/>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410067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8FBDD73-7A07-8485-9C95-4CAD469B5BF5}"/>
              </a:ext>
            </a:extLst>
          </p:cNvPr>
          <p:cNvSpPr>
            <a:spLocks noGrp="1"/>
          </p:cNvSpPr>
          <p:nvPr>
            <p:ph type="title"/>
          </p:nvPr>
        </p:nvSpPr>
        <p:spPr>
          <a:xfrm>
            <a:off x="7152072" y="103239"/>
            <a:ext cx="3307582" cy="816824"/>
          </a:xfrm>
        </p:spPr>
        <p:txBody>
          <a:bodyPr/>
          <a:lstStyle/>
          <a:p>
            <a:pPr algn="ctr"/>
            <a:r>
              <a:rPr lang="en-US" sz="4000" b="1" dirty="0">
                <a:solidFill>
                  <a:schemeClr val="bg1"/>
                </a:solidFill>
              </a:rPr>
              <a:t>Example 2</a:t>
            </a:r>
            <a:endParaRPr lang="lt-LT" sz="4000" b="1" dirty="0">
              <a:solidFill>
                <a:schemeClr val="bg1"/>
              </a:solidFill>
            </a:endParaRPr>
          </a:p>
        </p:txBody>
      </p:sp>
      <p:pic>
        <p:nvPicPr>
          <p:cNvPr id="4" name="Internetinė medija 3" title="Effective Interactions with Patients">
            <a:hlinkClick r:id="" action="ppaction://media"/>
            <a:extLst>
              <a:ext uri="{FF2B5EF4-FFF2-40B4-BE49-F238E27FC236}">
                <a16:creationId xmlns:a16="http://schemas.microsoft.com/office/drawing/2014/main" id="{831F6DFC-2F54-FF3C-6410-A419F4842B11}"/>
              </a:ext>
            </a:extLst>
          </p:cNvPr>
          <p:cNvPicPr>
            <a:picLocks noGrp="1" noRot="1" noChangeAspect="1"/>
          </p:cNvPicPr>
          <p:nvPr>
            <p:ph sz="half" idx="1"/>
            <a:videoFile r:link="rId1"/>
          </p:nvPr>
        </p:nvPicPr>
        <p:blipFill>
          <a:blip r:embed="rId3"/>
          <a:stretch>
            <a:fillRect/>
          </a:stretch>
        </p:blipFill>
        <p:spPr>
          <a:xfrm>
            <a:off x="278048" y="1593462"/>
            <a:ext cx="7328935" cy="4141153"/>
          </a:xfrm>
          <a:prstGeom prst="rect">
            <a:avLst/>
          </a:prstGeom>
        </p:spPr>
      </p:pic>
      <p:sp>
        <p:nvSpPr>
          <p:cNvPr id="3" name="Footer Placeholder 4">
            <a:extLst>
              <a:ext uri="{FF2B5EF4-FFF2-40B4-BE49-F238E27FC236}">
                <a16:creationId xmlns:a16="http://schemas.microsoft.com/office/drawing/2014/main" id="{197025CB-09AD-1F0C-E2B4-0A0529940984}"/>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339501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880869" y="2418664"/>
            <a:ext cx="7984491" cy="1392237"/>
          </a:xfrm>
        </p:spPr>
        <p:txBody>
          <a:bodyPr/>
          <a:lstStyle/>
          <a:p>
            <a:r>
              <a:rPr lang="en-US" sz="4800" dirty="0">
                <a:effectLst/>
                <a:ea typeface="Calibri" panose="020F0502020204030204" pitchFamily="34" charset="0"/>
              </a:rPr>
              <a:t>Non-verbal Communication</a:t>
            </a:r>
            <a:endParaRPr lang="en-GB" dirty="0"/>
          </a:p>
        </p:txBody>
      </p:sp>
      <p:sp>
        <p:nvSpPr>
          <p:cNvPr id="6" name="Footer Placeholder 4">
            <a:extLst>
              <a:ext uri="{FF2B5EF4-FFF2-40B4-BE49-F238E27FC236}">
                <a16:creationId xmlns:a16="http://schemas.microsoft.com/office/drawing/2014/main" id="{DF023D23-2287-C3F8-4E5D-F3FE0A9C26D0}"/>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solidFill>
                  <a:schemeClr val="bg1"/>
                </a:solidFill>
              </a:rPr>
              <a:t>Project: 101101139 — H-PASS — EU4H-2022-PJ</a:t>
            </a:r>
            <a:endParaRPr lang="el-GR" altLang="en-US" sz="1200" dirty="0">
              <a:solidFill>
                <a:schemeClr val="bg1"/>
              </a:solidFill>
            </a:endParaRPr>
          </a:p>
        </p:txBody>
      </p:sp>
    </p:spTree>
    <p:extLst>
      <p:ext uri="{BB962C8B-B14F-4D97-AF65-F5344CB8AC3E}">
        <p14:creationId xmlns:p14="http://schemas.microsoft.com/office/powerpoint/2010/main" val="3603059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1D430AE-F5B3-D35B-91FC-65A9B7D6B84E}"/>
              </a:ext>
            </a:extLst>
          </p:cNvPr>
          <p:cNvSpPr>
            <a:spLocks noGrp="1"/>
          </p:cNvSpPr>
          <p:nvPr>
            <p:ph type="title"/>
          </p:nvPr>
        </p:nvSpPr>
        <p:spPr>
          <a:xfrm>
            <a:off x="7366140" y="162022"/>
            <a:ext cx="3033823" cy="993805"/>
          </a:xfrm>
        </p:spPr>
        <p:txBody>
          <a:bodyPr/>
          <a:lstStyle/>
          <a:p>
            <a:pPr algn="ctr"/>
            <a:r>
              <a:rPr lang="en-US" sz="4000" b="1" dirty="0">
                <a:solidFill>
                  <a:schemeClr val="bg1"/>
                </a:solidFill>
              </a:rPr>
              <a:t>Some facts </a:t>
            </a:r>
            <a:endParaRPr lang="lt-LT" sz="4000" b="1" dirty="0">
              <a:solidFill>
                <a:schemeClr val="bg1"/>
              </a:solidFill>
            </a:endParaRPr>
          </a:p>
        </p:txBody>
      </p:sp>
      <p:sp>
        <p:nvSpPr>
          <p:cNvPr id="3" name="Turinio vietos rezervavimo ženklas 2">
            <a:extLst>
              <a:ext uri="{FF2B5EF4-FFF2-40B4-BE49-F238E27FC236}">
                <a16:creationId xmlns:a16="http://schemas.microsoft.com/office/drawing/2014/main" id="{9F779B80-2CF5-9805-0EFD-A0F5319988B0}"/>
              </a:ext>
            </a:extLst>
          </p:cNvPr>
          <p:cNvSpPr>
            <a:spLocks noGrp="1"/>
          </p:cNvSpPr>
          <p:nvPr>
            <p:ph sz="half" idx="1"/>
          </p:nvPr>
        </p:nvSpPr>
        <p:spPr>
          <a:xfrm>
            <a:off x="529592" y="2676954"/>
            <a:ext cx="9740577" cy="3073606"/>
          </a:xfrm>
        </p:spPr>
        <p:txBody>
          <a:bodyPr/>
          <a:lstStyle/>
          <a:p>
            <a:pPr algn="just">
              <a:buClr>
                <a:srgbClr val="1A75DB"/>
              </a:buClr>
            </a:pPr>
            <a:r>
              <a:rPr lang="en-US" b="0" i="0" dirty="0">
                <a:solidFill>
                  <a:srgbClr val="000000"/>
                </a:solidFill>
                <a:effectLst/>
                <a:highlight>
                  <a:srgbClr val="FFFFFF"/>
                </a:highlight>
                <a:latin typeface="Comfortaa"/>
              </a:rPr>
              <a:t>Language experts estimate that 70-93% of all communication is nonverbal. </a:t>
            </a:r>
          </a:p>
          <a:p>
            <a:pPr algn="just">
              <a:buClr>
                <a:srgbClr val="1A75DB"/>
              </a:buClr>
            </a:pPr>
            <a:r>
              <a:rPr lang="en-US" b="0" i="0" dirty="0">
                <a:solidFill>
                  <a:srgbClr val="000000"/>
                </a:solidFill>
                <a:effectLst/>
                <a:highlight>
                  <a:srgbClr val="FFFFFF"/>
                </a:highlight>
                <a:latin typeface="Comfortaa"/>
              </a:rPr>
              <a:t>Mehrabian’s  communication theory </a:t>
            </a:r>
            <a:r>
              <a:rPr lang="en-US" dirty="0">
                <a:solidFill>
                  <a:srgbClr val="0563C1"/>
                </a:solidFill>
                <a:highlight>
                  <a:srgbClr val="FFFFFF"/>
                </a:highlight>
                <a:latin typeface="Comfortaa"/>
              </a:rPr>
              <a:t> </a:t>
            </a:r>
            <a:r>
              <a:rPr lang="en-US" b="0" i="0" dirty="0">
                <a:solidFill>
                  <a:srgbClr val="000000"/>
                </a:solidFill>
                <a:effectLst/>
                <a:highlight>
                  <a:srgbClr val="FFFFFF"/>
                </a:highlight>
                <a:latin typeface="Comfortaa"/>
              </a:rPr>
              <a:t>suggests:</a:t>
            </a:r>
          </a:p>
          <a:p>
            <a:pPr algn="just">
              <a:buClr>
                <a:srgbClr val="1A75DB"/>
              </a:buClr>
            </a:pPr>
            <a:r>
              <a:rPr lang="en-US" b="0" i="0" dirty="0">
                <a:solidFill>
                  <a:srgbClr val="000000"/>
                </a:solidFill>
                <a:effectLst/>
                <a:highlight>
                  <a:srgbClr val="FFFFFF"/>
                </a:highlight>
                <a:latin typeface="Comfortaa"/>
              </a:rPr>
              <a:t>7% of all communication is through words</a:t>
            </a:r>
          </a:p>
          <a:p>
            <a:pPr algn="just">
              <a:buClr>
                <a:srgbClr val="1A75DB"/>
              </a:buClr>
            </a:pPr>
            <a:r>
              <a:rPr lang="en-US" b="0" i="0" dirty="0">
                <a:solidFill>
                  <a:srgbClr val="000000"/>
                </a:solidFill>
                <a:effectLst/>
                <a:highlight>
                  <a:srgbClr val="FFFFFF"/>
                </a:highlight>
                <a:latin typeface="Comfortaa"/>
              </a:rPr>
              <a:t>38% through tone and voice </a:t>
            </a:r>
          </a:p>
          <a:p>
            <a:pPr algn="just">
              <a:buClr>
                <a:srgbClr val="1A75DB"/>
              </a:buClr>
            </a:pPr>
            <a:r>
              <a:rPr lang="en-US" b="0" i="0" dirty="0">
                <a:solidFill>
                  <a:srgbClr val="000000"/>
                </a:solidFill>
                <a:effectLst/>
                <a:highlight>
                  <a:srgbClr val="FFFFFF"/>
                </a:highlight>
                <a:latin typeface="Comfortaa"/>
              </a:rPr>
              <a:t>55% through body language</a:t>
            </a:r>
            <a:endParaRPr lang="lt-LT" dirty="0"/>
          </a:p>
        </p:txBody>
      </p:sp>
      <p:sp>
        <p:nvSpPr>
          <p:cNvPr id="5" name="Footer Placeholder 4">
            <a:extLst>
              <a:ext uri="{FF2B5EF4-FFF2-40B4-BE49-F238E27FC236}">
                <a16:creationId xmlns:a16="http://schemas.microsoft.com/office/drawing/2014/main" id="{39B08A17-87B2-65AF-B2D0-42EAF78E4F4F}"/>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177245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D811CB2-3482-BE3C-BD72-C76E42DFBB86}"/>
              </a:ext>
            </a:extLst>
          </p:cNvPr>
          <p:cNvSpPr>
            <a:spLocks noGrp="1"/>
          </p:cNvSpPr>
          <p:nvPr>
            <p:ph type="title"/>
          </p:nvPr>
        </p:nvSpPr>
        <p:spPr>
          <a:xfrm>
            <a:off x="735537" y="914860"/>
            <a:ext cx="9707606" cy="695117"/>
          </a:xfrm>
        </p:spPr>
        <p:txBody>
          <a:bodyPr/>
          <a:lstStyle/>
          <a:p>
            <a:pPr algn="ctr"/>
            <a:r>
              <a:rPr lang="en-US" dirty="0">
                <a:latin typeface="Comfortaa"/>
              </a:rPr>
              <a:t>The power of non-verbal communication</a:t>
            </a:r>
            <a:endParaRPr lang="lt-LT" dirty="0"/>
          </a:p>
        </p:txBody>
      </p:sp>
      <p:pic>
        <p:nvPicPr>
          <p:cNvPr id="4" name="Internetinė medija 3" title="The Power of Nonverbal Communication | Joe Navarro | TEDxManchester">
            <a:hlinkClick r:id="" action="ppaction://media"/>
            <a:extLst>
              <a:ext uri="{FF2B5EF4-FFF2-40B4-BE49-F238E27FC236}">
                <a16:creationId xmlns:a16="http://schemas.microsoft.com/office/drawing/2014/main" id="{D0915A64-9BC4-722A-B4DB-E176C4212143}"/>
              </a:ext>
            </a:extLst>
          </p:cNvPr>
          <p:cNvPicPr>
            <a:picLocks noGrp="1" noRot="1" noChangeAspect="1"/>
          </p:cNvPicPr>
          <p:nvPr>
            <p:ph sz="half" idx="1"/>
            <a:videoFile r:link="rId1"/>
          </p:nvPr>
        </p:nvPicPr>
        <p:blipFill>
          <a:blip r:embed="rId3"/>
          <a:stretch>
            <a:fillRect/>
          </a:stretch>
        </p:blipFill>
        <p:spPr>
          <a:xfrm>
            <a:off x="2130425" y="2208213"/>
            <a:ext cx="6675438" cy="3771900"/>
          </a:xfrm>
          <a:prstGeom prst="rect">
            <a:avLst/>
          </a:prstGeom>
        </p:spPr>
      </p:pic>
      <p:sp>
        <p:nvSpPr>
          <p:cNvPr id="3" name="Footer Placeholder 4">
            <a:extLst>
              <a:ext uri="{FF2B5EF4-FFF2-40B4-BE49-F238E27FC236}">
                <a16:creationId xmlns:a16="http://schemas.microsoft.com/office/drawing/2014/main" id="{411AD502-1371-A6B9-DB7F-A7848F471A38}"/>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394875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82303" y="739519"/>
            <a:ext cx="3173504" cy="713960"/>
          </a:xfrm>
        </p:spPr>
        <p:txBody>
          <a:bodyPr/>
          <a:lstStyle/>
          <a:p>
            <a:r>
              <a:rPr lang="en-US" sz="4000" b="1" dirty="0"/>
              <a:t>Contents </a:t>
            </a:r>
            <a:r>
              <a:rPr lang="hu-HU" sz="4000" dirty="0"/>
              <a:t>	</a:t>
            </a:r>
            <a:endParaRPr lang="en-GB" sz="4000" dirty="0"/>
          </a:p>
        </p:txBody>
      </p:sp>
      <p:sp>
        <p:nvSpPr>
          <p:cNvPr id="3" name="Footer Placeholder 4">
            <a:extLst>
              <a:ext uri="{FF2B5EF4-FFF2-40B4-BE49-F238E27FC236}">
                <a16:creationId xmlns:a16="http://schemas.microsoft.com/office/drawing/2014/main" id="{77D78CC4-7512-067A-DF20-F20762E19D32}"/>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4" name="Tartalom helye 2">
            <a:extLst>
              <a:ext uri="{FF2B5EF4-FFF2-40B4-BE49-F238E27FC236}">
                <a16:creationId xmlns:a16="http://schemas.microsoft.com/office/drawing/2014/main" id="{04602E0D-40AB-2278-9E4B-4592D3B22978}"/>
              </a:ext>
            </a:extLst>
          </p:cNvPr>
          <p:cNvSpPr>
            <a:spLocks noGrp="1"/>
          </p:cNvSpPr>
          <p:nvPr>
            <p:ph sz="half" idx="1"/>
          </p:nvPr>
        </p:nvSpPr>
        <p:spPr>
          <a:xfrm>
            <a:off x="572586" y="1896291"/>
            <a:ext cx="9441244" cy="4563503"/>
          </a:xfrm>
        </p:spPr>
        <p:txBody>
          <a:bodyPr/>
          <a:lstStyle/>
          <a:p>
            <a:pPr algn="just">
              <a:buClr>
                <a:schemeClr val="accent1"/>
              </a:buClr>
            </a:pPr>
            <a:r>
              <a:rPr lang="en-US" sz="3000" dirty="0"/>
              <a:t>Introduction to Communication in Healthcare</a:t>
            </a:r>
          </a:p>
          <a:p>
            <a:pPr algn="just">
              <a:buClr>
                <a:schemeClr val="accent1"/>
              </a:buClr>
            </a:pPr>
            <a:r>
              <a:rPr lang="en-US" sz="3000" dirty="0"/>
              <a:t>Components and Process of Communication</a:t>
            </a:r>
          </a:p>
          <a:p>
            <a:pPr algn="just">
              <a:buClr>
                <a:schemeClr val="accent1"/>
              </a:buClr>
            </a:pPr>
            <a:r>
              <a:rPr lang="en-US" sz="3000" dirty="0"/>
              <a:t>Barriers to Effective Communication</a:t>
            </a:r>
          </a:p>
          <a:p>
            <a:pPr algn="just">
              <a:buClr>
                <a:schemeClr val="accent1"/>
              </a:buClr>
            </a:pPr>
            <a:r>
              <a:rPr lang="en-US" sz="3000" dirty="0"/>
              <a:t>Role of Verbal and Non-verbal Communication</a:t>
            </a:r>
          </a:p>
          <a:p>
            <a:pPr algn="just">
              <a:buClr>
                <a:schemeClr val="accent1"/>
              </a:buClr>
            </a:pPr>
            <a:r>
              <a:rPr lang="en-US" sz="3000" dirty="0"/>
              <a:t>Communication Styles in Healthcare Settings</a:t>
            </a:r>
          </a:p>
          <a:p>
            <a:pPr algn="just">
              <a:buClr>
                <a:schemeClr val="accent1"/>
              </a:buClr>
            </a:pPr>
            <a:r>
              <a:rPr lang="en-US" sz="3000" dirty="0"/>
              <a:t>Impact of eHealth and Electronic Communication</a:t>
            </a:r>
          </a:p>
          <a:p>
            <a:pPr algn="just">
              <a:buClr>
                <a:schemeClr val="accent1"/>
              </a:buClr>
            </a:pPr>
            <a:r>
              <a:rPr lang="en-US" sz="3000" dirty="0"/>
              <a:t>Case Studies and Practical Applications</a:t>
            </a:r>
          </a:p>
          <a:p>
            <a:pPr algn="just">
              <a:buClr>
                <a:schemeClr val="accent1"/>
              </a:buClr>
            </a:pPr>
            <a:r>
              <a:rPr lang="en-US" sz="3000" dirty="0"/>
              <a:t>Conclusion</a:t>
            </a:r>
          </a:p>
        </p:txBody>
      </p:sp>
    </p:spTree>
    <p:extLst>
      <p:ext uri="{BB962C8B-B14F-4D97-AF65-F5344CB8AC3E}">
        <p14:creationId xmlns:p14="http://schemas.microsoft.com/office/powerpoint/2010/main" val="3206366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1091E3F-1492-9301-71C9-10EF5F2D1C76}"/>
              </a:ext>
            </a:extLst>
          </p:cNvPr>
          <p:cNvSpPr>
            <a:spLocks noGrp="1"/>
          </p:cNvSpPr>
          <p:nvPr>
            <p:ph type="title"/>
          </p:nvPr>
        </p:nvSpPr>
        <p:spPr>
          <a:xfrm>
            <a:off x="4677897" y="2710459"/>
            <a:ext cx="5613193" cy="1778393"/>
          </a:xfrm>
        </p:spPr>
        <p:txBody>
          <a:bodyPr/>
          <a:lstStyle/>
          <a:p>
            <a:r>
              <a:rPr lang="en-US" b="1" i="0" dirty="0">
                <a:solidFill>
                  <a:srgbClr val="1A75DB"/>
                </a:solidFill>
                <a:effectLst/>
                <a:highlight>
                  <a:srgbClr val="FFFFFF"/>
                </a:highlight>
              </a:rPr>
              <a:t>Key Aspects to Observe in Non-Verbal Communication</a:t>
            </a:r>
            <a:endParaRPr lang="lt-LT" dirty="0"/>
          </a:p>
        </p:txBody>
      </p:sp>
      <p:sp>
        <p:nvSpPr>
          <p:cNvPr id="3" name="Footer Placeholder 4">
            <a:extLst>
              <a:ext uri="{FF2B5EF4-FFF2-40B4-BE49-F238E27FC236}">
                <a16:creationId xmlns:a16="http://schemas.microsoft.com/office/drawing/2014/main" id="{BBA5F4A7-EAF7-E9EB-76A8-112308B0071E}"/>
              </a:ext>
            </a:extLst>
          </p:cNvPr>
          <p:cNvSpPr txBox="1">
            <a:spLocks noChangeArrowheads="1"/>
          </p:cNvSpPr>
          <p:nvPr/>
        </p:nvSpPr>
        <p:spPr bwMode="auto">
          <a:xfrm>
            <a:off x="7484494" y="6823239"/>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2244121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urinio vietos rezervavimo ženklas 2">
            <a:extLst>
              <a:ext uri="{FF2B5EF4-FFF2-40B4-BE49-F238E27FC236}">
                <a16:creationId xmlns:a16="http://schemas.microsoft.com/office/drawing/2014/main" id="{5FDFCED2-E582-4CD0-87E3-A71B9A32E1C5}"/>
              </a:ext>
            </a:extLst>
          </p:cNvPr>
          <p:cNvSpPr txBox="1">
            <a:spLocks/>
          </p:cNvSpPr>
          <p:nvPr/>
        </p:nvSpPr>
        <p:spPr>
          <a:xfrm>
            <a:off x="436025" y="956525"/>
            <a:ext cx="4582905" cy="1214130"/>
          </a:xfrm>
          <a:prstGeom prst="rect">
            <a:avLst/>
          </a:prstGeom>
        </p:spPr>
        <p:txBody>
          <a:bodyPr/>
          <a:lstStyle>
            <a:lvl1pPr marL="239984" indent="-239984" algn="l" defTabSz="959937" rtl="0" eaLnBrk="1" latinLnBrk="0" hangingPunct="1">
              <a:lnSpc>
                <a:spcPct val="90000"/>
              </a:lnSpc>
              <a:spcBef>
                <a:spcPts val="1050"/>
              </a:spcBef>
              <a:buFont typeface="Arial" panose="020B0604020202020204" pitchFamily="34" charset="0"/>
              <a:buChar char="•"/>
              <a:defRPr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marL="0" indent="0" algn="ctr">
              <a:buNone/>
            </a:pPr>
            <a:r>
              <a:rPr lang="en-US" sz="3600" b="1" dirty="0">
                <a:solidFill>
                  <a:srgbClr val="1A75DB"/>
                </a:solidFill>
              </a:rPr>
              <a:t>Closed or Avoidant Body Language</a:t>
            </a:r>
            <a:endParaRPr lang="lt-LT" dirty="0"/>
          </a:p>
        </p:txBody>
      </p:sp>
      <p:pic>
        <p:nvPicPr>
          <p:cNvPr id="5" name="Paveikslėlis 4">
            <a:extLst>
              <a:ext uri="{FF2B5EF4-FFF2-40B4-BE49-F238E27FC236}">
                <a16:creationId xmlns:a16="http://schemas.microsoft.com/office/drawing/2014/main" id="{2B7EAF92-8BD9-8A72-022D-C6CED3C43BD1}"/>
              </a:ext>
            </a:extLst>
          </p:cNvPr>
          <p:cNvPicPr>
            <a:picLocks noChangeAspect="1"/>
          </p:cNvPicPr>
          <p:nvPr/>
        </p:nvPicPr>
        <p:blipFill>
          <a:blip r:embed="rId3"/>
          <a:stretch>
            <a:fillRect/>
          </a:stretch>
        </p:blipFill>
        <p:spPr>
          <a:xfrm>
            <a:off x="5780833" y="-10685"/>
            <a:ext cx="5018931" cy="2818360"/>
          </a:xfrm>
          <a:prstGeom prst="rect">
            <a:avLst/>
          </a:prstGeom>
        </p:spPr>
      </p:pic>
      <p:sp>
        <p:nvSpPr>
          <p:cNvPr id="6" name="TextBox 5">
            <a:extLst>
              <a:ext uri="{FF2B5EF4-FFF2-40B4-BE49-F238E27FC236}">
                <a16:creationId xmlns:a16="http://schemas.microsoft.com/office/drawing/2014/main" id="{0D83869D-970B-1BB5-D950-CBFC033735B6}"/>
              </a:ext>
            </a:extLst>
          </p:cNvPr>
          <p:cNvSpPr txBox="1"/>
          <p:nvPr/>
        </p:nvSpPr>
        <p:spPr>
          <a:xfrm>
            <a:off x="6667107" y="2850441"/>
            <a:ext cx="4017767" cy="276999"/>
          </a:xfrm>
          <a:prstGeom prst="rect">
            <a:avLst/>
          </a:prstGeom>
          <a:noFill/>
        </p:spPr>
        <p:txBody>
          <a:bodyPr wrap="none" rtlCol="0">
            <a:spAutoFit/>
          </a:bodyPr>
          <a:lstStyle/>
          <a:p>
            <a:r>
              <a:rPr lang="lt-LT" sz="1200" dirty="0"/>
              <a:t>https://www.betterup.com/blog/how-to-read-body-language</a:t>
            </a:r>
          </a:p>
        </p:txBody>
      </p:sp>
      <p:sp>
        <p:nvSpPr>
          <p:cNvPr id="2" name="Footer Placeholder 4">
            <a:extLst>
              <a:ext uri="{FF2B5EF4-FFF2-40B4-BE49-F238E27FC236}">
                <a16:creationId xmlns:a16="http://schemas.microsoft.com/office/drawing/2014/main" id="{E7604F25-C06C-0823-2A62-3E61EB112BFA}"/>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8" name="Content Placeholder 7">
            <a:extLst>
              <a:ext uri="{FF2B5EF4-FFF2-40B4-BE49-F238E27FC236}">
                <a16:creationId xmlns:a16="http://schemas.microsoft.com/office/drawing/2014/main" id="{6FCC60D8-A8DA-3402-D6E4-4A75C07800DB}"/>
              </a:ext>
            </a:extLst>
          </p:cNvPr>
          <p:cNvSpPr>
            <a:spLocks noGrp="1"/>
          </p:cNvSpPr>
          <p:nvPr>
            <p:ph sz="half" idx="4294967295"/>
          </p:nvPr>
        </p:nvSpPr>
        <p:spPr>
          <a:xfrm>
            <a:off x="0" y="2808288"/>
            <a:ext cx="10431463" cy="4206875"/>
          </a:xfrm>
          <a:prstGeom prst="rect">
            <a:avLst/>
          </a:prstGeom>
        </p:spPr>
        <p:txBody>
          <a:bodyPr/>
          <a:lstStyle/>
          <a:p>
            <a:pPr marL="0" indent="0" algn="just">
              <a:buClr>
                <a:srgbClr val="1A75DB"/>
              </a:buClr>
              <a:buNone/>
            </a:pPr>
            <a:r>
              <a:rPr lang="en-US" sz="2400" b="1" dirty="0"/>
              <a:t>Interpreting Body Language in Teams</a:t>
            </a:r>
          </a:p>
          <a:p>
            <a:pPr algn="just">
              <a:buClr>
                <a:srgbClr val="1A75DB"/>
              </a:buClr>
            </a:pPr>
            <a:r>
              <a:rPr lang="en-US" sz="2300" dirty="0"/>
              <a:t>Body language can have different meanings; a closed posture might simply indicate comfort or thoughtfulness.</a:t>
            </a:r>
          </a:p>
          <a:p>
            <a:pPr algn="just">
              <a:buClr>
                <a:srgbClr val="1A75DB"/>
              </a:buClr>
            </a:pPr>
            <a:r>
              <a:rPr lang="en-US" sz="2300" dirty="0"/>
              <a:t>Signs of discomfort may include turning away and avoiding eye contact.</a:t>
            </a:r>
          </a:p>
          <a:p>
            <a:pPr algn="just">
              <a:buClr>
                <a:srgbClr val="1A75DB"/>
              </a:buClr>
            </a:pPr>
            <a:r>
              <a:rPr lang="en-US" sz="2300" dirty="0"/>
              <a:t>Open body language (e.g., facing the speaker, nodding) demonstrates active listening and support.</a:t>
            </a:r>
          </a:p>
          <a:p>
            <a:pPr algn="just">
              <a:buClr>
                <a:srgbClr val="1A75DB"/>
              </a:buClr>
            </a:pPr>
            <a:r>
              <a:rPr lang="en-US" sz="2300" dirty="0"/>
              <a:t>Positive body language strengthens team relationships, enhancing collaboration and decision-making.</a:t>
            </a:r>
          </a:p>
          <a:p>
            <a:pPr algn="just">
              <a:buClr>
                <a:srgbClr val="1A75DB"/>
              </a:buClr>
            </a:pPr>
            <a:r>
              <a:rPr lang="en-US" sz="2300" dirty="0"/>
              <a:t>Attention to both obvious and subtle cues helps understand colleagues’ emotions and fosters a cohesive team environment.</a:t>
            </a:r>
          </a:p>
        </p:txBody>
      </p:sp>
    </p:spTree>
    <p:extLst>
      <p:ext uri="{BB962C8B-B14F-4D97-AF65-F5344CB8AC3E}">
        <p14:creationId xmlns:p14="http://schemas.microsoft.com/office/powerpoint/2010/main" val="3211580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ABEEB10-CC32-8949-651E-3504F92E8004}"/>
              </a:ext>
            </a:extLst>
          </p:cNvPr>
          <p:cNvSpPr>
            <a:spLocks noGrp="1"/>
          </p:cNvSpPr>
          <p:nvPr>
            <p:ph type="title" idx="4294967295"/>
          </p:nvPr>
        </p:nvSpPr>
        <p:spPr>
          <a:xfrm>
            <a:off x="276993" y="1625918"/>
            <a:ext cx="5214938" cy="714375"/>
          </a:xfrm>
          <a:prstGeom prst="rect">
            <a:avLst/>
          </a:prstGeom>
        </p:spPr>
        <p:txBody>
          <a:bodyPr/>
          <a:lstStyle/>
          <a:p>
            <a:pPr algn="ctr"/>
            <a:r>
              <a:rPr lang="en-US" sz="3600" b="1" i="0" dirty="0">
                <a:solidFill>
                  <a:srgbClr val="1A75DB"/>
                </a:solidFill>
                <a:effectLst/>
                <a:latin typeface="+mn-lt"/>
              </a:rPr>
              <a:t>Avoiding eye contact</a:t>
            </a:r>
            <a:endParaRPr lang="lt-LT" sz="3600" b="1" dirty="0">
              <a:solidFill>
                <a:srgbClr val="1A75DB"/>
              </a:solidFill>
              <a:latin typeface="+mn-lt"/>
            </a:endParaRPr>
          </a:p>
        </p:txBody>
      </p:sp>
      <p:pic>
        <p:nvPicPr>
          <p:cNvPr id="4" name="Turinio vietos rezervavimo ženklas 3">
            <a:extLst>
              <a:ext uri="{FF2B5EF4-FFF2-40B4-BE49-F238E27FC236}">
                <a16:creationId xmlns:a16="http://schemas.microsoft.com/office/drawing/2014/main" id="{039B77AA-8EF4-1E5B-B6AE-9622D1F92FDE}"/>
              </a:ext>
            </a:extLst>
          </p:cNvPr>
          <p:cNvPicPr>
            <a:picLocks noGrp="1" noChangeAspect="1"/>
          </p:cNvPicPr>
          <p:nvPr>
            <p:ph sz="half" idx="4294967295"/>
          </p:nvPr>
        </p:nvPicPr>
        <p:blipFill>
          <a:blip r:embed="rId3"/>
          <a:stretch>
            <a:fillRect/>
          </a:stretch>
        </p:blipFill>
        <p:spPr>
          <a:xfrm>
            <a:off x="5878513" y="0"/>
            <a:ext cx="4921250" cy="3598863"/>
          </a:xfrm>
          <a:prstGeom prst="rect">
            <a:avLst/>
          </a:prstGeom>
        </p:spPr>
      </p:pic>
      <p:sp>
        <p:nvSpPr>
          <p:cNvPr id="3" name="Footer Placeholder 4">
            <a:extLst>
              <a:ext uri="{FF2B5EF4-FFF2-40B4-BE49-F238E27FC236}">
                <a16:creationId xmlns:a16="http://schemas.microsoft.com/office/drawing/2014/main" id="{B390B5D0-D3FC-4225-8D3E-ABBC1A812278}"/>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6" name="TextBox 5">
            <a:extLst>
              <a:ext uri="{FF2B5EF4-FFF2-40B4-BE49-F238E27FC236}">
                <a16:creationId xmlns:a16="http://schemas.microsoft.com/office/drawing/2014/main" id="{4E18A890-90FF-DEB4-9E87-0751B504241F}"/>
              </a:ext>
            </a:extLst>
          </p:cNvPr>
          <p:cNvSpPr txBox="1"/>
          <p:nvPr/>
        </p:nvSpPr>
        <p:spPr>
          <a:xfrm>
            <a:off x="276993" y="3361350"/>
            <a:ext cx="8623167" cy="3046988"/>
          </a:xfrm>
          <a:prstGeom prst="rect">
            <a:avLst/>
          </a:prstGeom>
          <a:noFill/>
        </p:spPr>
        <p:txBody>
          <a:bodyPr wrap="square" rtlCol="0">
            <a:spAutoFit/>
          </a:bodyPr>
          <a:lstStyle/>
          <a:p>
            <a:pPr algn="just"/>
            <a:r>
              <a:rPr lang="en-US" sz="2400" b="1" dirty="0"/>
              <a:t>The Role of Eye Contact in Communication</a:t>
            </a:r>
          </a:p>
          <a:p>
            <a:pPr marL="342900" indent="-342900" algn="just">
              <a:buClr>
                <a:srgbClr val="1A75DB"/>
              </a:buClr>
              <a:buFont typeface="Arial" panose="020B0604020202020204" pitchFamily="34" charset="0"/>
              <a:buChar char="•"/>
            </a:pPr>
            <a:r>
              <a:rPr lang="en-US" sz="2400" dirty="0"/>
              <a:t>Eye contact varies culturally; in some cultures, avoiding it shows respect, while in others, it may signal discomfort.</a:t>
            </a:r>
          </a:p>
          <a:p>
            <a:pPr marL="342900" indent="-342900" algn="just">
              <a:buClr>
                <a:srgbClr val="1A75DB"/>
              </a:buClr>
              <a:buFont typeface="Arial" panose="020B0604020202020204" pitchFamily="34" charset="0"/>
              <a:buChar char="•"/>
            </a:pPr>
            <a:r>
              <a:rPr lang="en-US" sz="2400" dirty="0"/>
              <a:t>Lack of eye contact with patients can indicate discomfort or mistrust—building rapport may be </a:t>
            </a:r>
            <a:r>
              <a:rPr lang="en-US" sz="2400" dirty="0" err="1"/>
              <a:t>needed.In</a:t>
            </a:r>
            <a:r>
              <a:rPr lang="en-US" sz="2400" dirty="0"/>
              <a:t> teams, consistent eye contact conveys engagement, attentiveness, and trust.</a:t>
            </a:r>
          </a:p>
          <a:p>
            <a:pPr marL="342900" indent="-342900" algn="just">
              <a:buClr>
                <a:srgbClr val="1A75DB"/>
              </a:buClr>
              <a:buFont typeface="Arial" panose="020B0604020202020204" pitchFamily="34" charset="0"/>
              <a:buChar char="•"/>
            </a:pPr>
            <a:r>
              <a:rPr lang="en-US" sz="2400" dirty="0" err="1"/>
              <a:t>Recognising</a:t>
            </a:r>
            <a:r>
              <a:rPr lang="en-US" sz="2400" dirty="0"/>
              <a:t> eye contact nuances helps improve communication with both patients and team members.</a:t>
            </a:r>
          </a:p>
        </p:txBody>
      </p:sp>
    </p:spTree>
    <p:extLst>
      <p:ext uri="{BB962C8B-B14F-4D97-AF65-F5344CB8AC3E}">
        <p14:creationId xmlns:p14="http://schemas.microsoft.com/office/powerpoint/2010/main" val="2058419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13831BD-1E77-F1EB-0A5D-49A465C567DA}"/>
              </a:ext>
            </a:extLst>
          </p:cNvPr>
          <p:cNvSpPr>
            <a:spLocks noGrp="1"/>
          </p:cNvSpPr>
          <p:nvPr>
            <p:ph type="title" idx="4294967295"/>
          </p:nvPr>
        </p:nvSpPr>
        <p:spPr>
          <a:xfrm>
            <a:off x="96671" y="1155136"/>
            <a:ext cx="5506720" cy="1457642"/>
          </a:xfrm>
          <a:prstGeom prst="rect">
            <a:avLst/>
          </a:prstGeom>
        </p:spPr>
        <p:txBody>
          <a:bodyPr/>
          <a:lstStyle/>
          <a:p>
            <a:pPr algn="ctr"/>
            <a:r>
              <a:rPr lang="lt-LT" sz="3600" b="1" i="0" dirty="0">
                <a:solidFill>
                  <a:srgbClr val="1A75DB"/>
                </a:solidFill>
                <a:effectLst/>
                <a:latin typeface="+mn-lt"/>
              </a:rPr>
              <a:t> S</a:t>
            </a:r>
            <a:r>
              <a:rPr lang="en-US" sz="3600" b="1" i="0" dirty="0">
                <a:solidFill>
                  <a:srgbClr val="1A75DB"/>
                </a:solidFill>
                <a:effectLst/>
                <a:latin typeface="+mn-lt"/>
              </a:rPr>
              <a:t>elf-comforting body language</a:t>
            </a:r>
            <a:endParaRPr lang="lt-LT" sz="3600" dirty="0">
              <a:solidFill>
                <a:srgbClr val="1A75DB"/>
              </a:solidFill>
              <a:latin typeface="+mn-lt"/>
            </a:endParaRPr>
          </a:p>
        </p:txBody>
      </p:sp>
      <p:pic>
        <p:nvPicPr>
          <p:cNvPr id="4" name="Turinio vietos rezervavimo ženklas 3">
            <a:extLst>
              <a:ext uri="{FF2B5EF4-FFF2-40B4-BE49-F238E27FC236}">
                <a16:creationId xmlns:a16="http://schemas.microsoft.com/office/drawing/2014/main" id="{BBD563FD-0CA8-9E85-57E3-59C0168691F1}"/>
              </a:ext>
            </a:extLst>
          </p:cNvPr>
          <p:cNvPicPr>
            <a:picLocks noGrp="1" noChangeAspect="1"/>
          </p:cNvPicPr>
          <p:nvPr>
            <p:ph sz="half" idx="4294967295"/>
          </p:nvPr>
        </p:nvPicPr>
        <p:blipFill>
          <a:blip r:embed="rId3"/>
          <a:srcRect l="12342" r="17694"/>
          <a:stretch/>
        </p:blipFill>
        <p:spPr>
          <a:xfrm>
            <a:off x="5770563" y="0"/>
            <a:ext cx="5029200" cy="2835275"/>
          </a:xfrm>
          <a:prstGeom prst="rect">
            <a:avLst/>
          </a:prstGeom>
        </p:spPr>
      </p:pic>
      <p:sp>
        <p:nvSpPr>
          <p:cNvPr id="5" name="Footer Placeholder 4">
            <a:extLst>
              <a:ext uri="{FF2B5EF4-FFF2-40B4-BE49-F238E27FC236}">
                <a16:creationId xmlns:a16="http://schemas.microsoft.com/office/drawing/2014/main" id="{D35292F5-D64C-58EC-19CD-E6CBC1146184}"/>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6" name="TextBox 5">
            <a:extLst>
              <a:ext uri="{FF2B5EF4-FFF2-40B4-BE49-F238E27FC236}">
                <a16:creationId xmlns:a16="http://schemas.microsoft.com/office/drawing/2014/main" id="{BF8145F8-920B-E1CA-93BB-7704BC3CADC5}"/>
              </a:ext>
            </a:extLst>
          </p:cNvPr>
          <p:cNvSpPr txBox="1"/>
          <p:nvPr/>
        </p:nvSpPr>
        <p:spPr>
          <a:xfrm>
            <a:off x="734780" y="3407978"/>
            <a:ext cx="8145060" cy="2015936"/>
          </a:xfrm>
          <a:prstGeom prst="rect">
            <a:avLst/>
          </a:prstGeom>
          <a:noFill/>
        </p:spPr>
        <p:txBody>
          <a:bodyPr wrap="square" rtlCol="0">
            <a:spAutoFit/>
          </a:bodyPr>
          <a:lstStyle/>
          <a:p>
            <a:pPr algn="just"/>
            <a:r>
              <a:rPr lang="en-US" sz="2500" b="1" dirty="0" err="1"/>
              <a:t>Recognising</a:t>
            </a:r>
            <a:r>
              <a:rPr lang="en-US" sz="2500" b="1" dirty="0"/>
              <a:t> Self-Comforting Body Language</a:t>
            </a:r>
          </a:p>
          <a:p>
            <a:pPr marL="285750" indent="-285750" algn="just">
              <a:buClr>
                <a:srgbClr val="1A75DB"/>
              </a:buClr>
              <a:buFont typeface="Arial" panose="020B0604020202020204" pitchFamily="34" charset="0"/>
              <a:buChar char="•"/>
            </a:pPr>
            <a:r>
              <a:rPr lang="en-US" sz="2500" dirty="0"/>
              <a:t>Self-comforting </a:t>
            </a:r>
            <a:r>
              <a:rPr lang="en-US" sz="2500" dirty="0" err="1"/>
              <a:t>behaviours</a:t>
            </a:r>
            <a:r>
              <a:rPr lang="en-US" sz="2500" dirty="0"/>
              <a:t>, such as hugging oneself or rubbing arms, may indicate distress or unhappiness.</a:t>
            </a:r>
          </a:p>
          <a:p>
            <a:pPr marL="285750" indent="-285750" algn="just">
              <a:buClr>
                <a:srgbClr val="1A75DB"/>
              </a:buClr>
              <a:buFont typeface="Arial" panose="020B0604020202020204" pitchFamily="34" charset="0"/>
              <a:buChar char="•"/>
            </a:pPr>
            <a:r>
              <a:rPr lang="en-US" sz="2500" dirty="0"/>
              <a:t>Noticing these cues allows healthcare professionals to address patient discomfort in consultations.</a:t>
            </a:r>
          </a:p>
        </p:txBody>
      </p:sp>
    </p:spTree>
    <p:extLst>
      <p:ext uri="{BB962C8B-B14F-4D97-AF65-F5344CB8AC3E}">
        <p14:creationId xmlns:p14="http://schemas.microsoft.com/office/powerpoint/2010/main" val="2816873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B3BEF5C-37BC-6B1A-4901-D4A628989F53}"/>
              </a:ext>
            </a:extLst>
          </p:cNvPr>
          <p:cNvSpPr>
            <a:spLocks noGrp="1"/>
          </p:cNvSpPr>
          <p:nvPr>
            <p:ph type="title" idx="4294967295"/>
          </p:nvPr>
        </p:nvSpPr>
        <p:spPr>
          <a:xfrm>
            <a:off x="765535" y="1339679"/>
            <a:ext cx="5091980" cy="705802"/>
          </a:xfrm>
          <a:prstGeom prst="rect">
            <a:avLst/>
          </a:prstGeom>
        </p:spPr>
        <p:txBody>
          <a:bodyPr/>
          <a:lstStyle/>
          <a:p>
            <a:pPr algn="ctr"/>
            <a:r>
              <a:rPr lang="lt-LT" sz="3600" b="1" i="0" dirty="0">
                <a:effectLst/>
                <a:latin typeface="+mn-lt"/>
              </a:rPr>
              <a:t> </a:t>
            </a:r>
            <a:r>
              <a:rPr lang="lt-LT" sz="3600" b="1" i="0" dirty="0">
                <a:solidFill>
                  <a:srgbClr val="1A75DB"/>
                </a:solidFill>
                <a:effectLst/>
                <a:latin typeface="+mn-lt"/>
              </a:rPr>
              <a:t>E</a:t>
            </a:r>
            <a:r>
              <a:rPr lang="en-US" sz="3600" b="1" i="0" dirty="0">
                <a:solidFill>
                  <a:srgbClr val="1A75DB"/>
                </a:solidFill>
                <a:effectLst/>
                <a:latin typeface="+mn-lt"/>
              </a:rPr>
              <a:t>motive body language</a:t>
            </a:r>
            <a:endParaRPr lang="lt-LT" sz="3600" dirty="0">
              <a:solidFill>
                <a:srgbClr val="1A75DB"/>
              </a:solidFill>
              <a:latin typeface="+mn-lt"/>
            </a:endParaRPr>
          </a:p>
        </p:txBody>
      </p:sp>
      <p:pic>
        <p:nvPicPr>
          <p:cNvPr id="4" name="Turinio vietos rezervavimo ženklas 3">
            <a:extLst>
              <a:ext uri="{FF2B5EF4-FFF2-40B4-BE49-F238E27FC236}">
                <a16:creationId xmlns:a16="http://schemas.microsoft.com/office/drawing/2014/main" id="{ADD295EF-A5A6-354C-FFB2-9FF6A7A40087}"/>
              </a:ext>
            </a:extLst>
          </p:cNvPr>
          <p:cNvPicPr>
            <a:picLocks noGrp="1" noChangeAspect="1"/>
          </p:cNvPicPr>
          <p:nvPr>
            <p:ph sz="half" idx="4294967295"/>
          </p:nvPr>
        </p:nvPicPr>
        <p:blipFill rotWithShape="1">
          <a:blip r:embed="rId3"/>
          <a:srcRect l="21163" t="14937" r="20803" b="23751"/>
          <a:stretch/>
        </p:blipFill>
        <p:spPr>
          <a:xfrm>
            <a:off x="7488238" y="0"/>
            <a:ext cx="3311525" cy="3068638"/>
          </a:xfrm>
          <a:prstGeom prst="rect">
            <a:avLst/>
          </a:prstGeom>
        </p:spPr>
      </p:pic>
      <p:sp>
        <p:nvSpPr>
          <p:cNvPr id="5" name="Footer Placeholder 4">
            <a:extLst>
              <a:ext uri="{FF2B5EF4-FFF2-40B4-BE49-F238E27FC236}">
                <a16:creationId xmlns:a16="http://schemas.microsoft.com/office/drawing/2014/main" id="{37920209-1436-E509-8C6E-DB0961159B74}"/>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6" name="TextBox 5">
            <a:extLst>
              <a:ext uri="{FF2B5EF4-FFF2-40B4-BE49-F238E27FC236}">
                <a16:creationId xmlns:a16="http://schemas.microsoft.com/office/drawing/2014/main" id="{AEB5312B-9901-E47C-C1C4-86961BCA284E}"/>
              </a:ext>
            </a:extLst>
          </p:cNvPr>
          <p:cNvSpPr txBox="1"/>
          <p:nvPr/>
        </p:nvSpPr>
        <p:spPr>
          <a:xfrm>
            <a:off x="325120" y="3068638"/>
            <a:ext cx="8229600" cy="2677656"/>
          </a:xfrm>
          <a:prstGeom prst="rect">
            <a:avLst/>
          </a:prstGeom>
          <a:noFill/>
        </p:spPr>
        <p:txBody>
          <a:bodyPr wrap="square" rtlCol="0">
            <a:spAutoFit/>
          </a:bodyPr>
          <a:lstStyle/>
          <a:p>
            <a:pPr algn="just"/>
            <a:r>
              <a:rPr lang="en-US" sz="2500" b="1" dirty="0"/>
              <a:t>Emotive Body Language and Its Indicators</a:t>
            </a:r>
          </a:p>
          <a:p>
            <a:pPr marL="342900" indent="-342900" algn="just">
              <a:buClr>
                <a:srgbClr val="1A75DB"/>
              </a:buClr>
              <a:buFont typeface="Arial" panose="020B0604020202020204" pitchFamily="34" charset="0"/>
              <a:buChar char="•"/>
            </a:pPr>
            <a:r>
              <a:rPr lang="en-US" sz="2500" dirty="0"/>
              <a:t>Emotive gestures, such as holding one’s head in distress, making a fist, or wringing hands, reveal emotional states.</a:t>
            </a:r>
          </a:p>
          <a:p>
            <a:pPr marL="342900" indent="-342900" algn="just">
              <a:buClr>
                <a:srgbClr val="1A75DB"/>
              </a:buClr>
              <a:buFont typeface="Arial" panose="020B0604020202020204" pitchFamily="34" charset="0"/>
              <a:buChar char="•"/>
            </a:pPr>
            <a:r>
              <a:rPr lang="en-US" sz="2500" dirty="0" err="1"/>
              <a:t>Recognising</a:t>
            </a:r>
            <a:r>
              <a:rPr lang="en-US" sz="2500" dirty="0"/>
              <a:t> these non-verbal cues can help healthcare professionals address patients' underlying emotions effectively.</a:t>
            </a:r>
          </a:p>
          <a:p>
            <a:endParaRPr lang="en-US" dirty="0"/>
          </a:p>
        </p:txBody>
      </p:sp>
    </p:spTree>
    <p:extLst>
      <p:ext uri="{BB962C8B-B14F-4D97-AF65-F5344CB8AC3E}">
        <p14:creationId xmlns:p14="http://schemas.microsoft.com/office/powerpoint/2010/main" val="3111908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104D4E1-BB89-6AD9-F669-00E453BEF091}"/>
              </a:ext>
            </a:extLst>
          </p:cNvPr>
          <p:cNvSpPr>
            <a:spLocks noGrp="1"/>
          </p:cNvSpPr>
          <p:nvPr>
            <p:ph type="title" idx="4294967295"/>
          </p:nvPr>
        </p:nvSpPr>
        <p:spPr>
          <a:xfrm>
            <a:off x="0" y="457051"/>
            <a:ext cx="5229225" cy="806450"/>
          </a:xfrm>
          <a:prstGeom prst="rect">
            <a:avLst/>
          </a:prstGeom>
        </p:spPr>
        <p:txBody>
          <a:bodyPr/>
          <a:lstStyle/>
          <a:p>
            <a:pPr algn="ctr"/>
            <a:r>
              <a:rPr lang="en-US" sz="3600" b="1" i="0" dirty="0">
                <a:solidFill>
                  <a:srgbClr val="1A75DB"/>
                </a:solidFill>
                <a:effectLst/>
                <a:latin typeface="+mn-lt"/>
              </a:rPr>
              <a:t>Facial expressions </a:t>
            </a:r>
            <a:endParaRPr lang="lt-LT" sz="3600" dirty="0">
              <a:solidFill>
                <a:srgbClr val="1A75DB"/>
              </a:solidFill>
              <a:latin typeface="+mn-lt"/>
            </a:endParaRPr>
          </a:p>
        </p:txBody>
      </p:sp>
      <p:pic>
        <p:nvPicPr>
          <p:cNvPr id="4" name="Turinio vietos rezervavimo ženklas 3">
            <a:extLst>
              <a:ext uri="{FF2B5EF4-FFF2-40B4-BE49-F238E27FC236}">
                <a16:creationId xmlns:a16="http://schemas.microsoft.com/office/drawing/2014/main" id="{4FF78F87-163C-0C0E-65A6-41BE5796598F}"/>
              </a:ext>
            </a:extLst>
          </p:cNvPr>
          <p:cNvPicPr>
            <a:picLocks noGrp="1" noChangeAspect="1"/>
          </p:cNvPicPr>
          <p:nvPr>
            <p:ph sz="half" idx="4294967295"/>
          </p:nvPr>
        </p:nvPicPr>
        <p:blipFill>
          <a:blip r:embed="rId3"/>
          <a:stretch>
            <a:fillRect/>
          </a:stretch>
        </p:blipFill>
        <p:spPr>
          <a:xfrm>
            <a:off x="6580688" y="1"/>
            <a:ext cx="4219075" cy="2071204"/>
          </a:xfrm>
          <a:prstGeom prst="rect">
            <a:avLst/>
          </a:prstGeom>
        </p:spPr>
      </p:pic>
      <p:sp>
        <p:nvSpPr>
          <p:cNvPr id="5" name="TextBox 4">
            <a:extLst>
              <a:ext uri="{FF2B5EF4-FFF2-40B4-BE49-F238E27FC236}">
                <a16:creationId xmlns:a16="http://schemas.microsoft.com/office/drawing/2014/main" id="{C754B2A7-8F90-33B6-97B2-1C6888F47F50}"/>
              </a:ext>
            </a:extLst>
          </p:cNvPr>
          <p:cNvSpPr txBox="1"/>
          <p:nvPr/>
        </p:nvSpPr>
        <p:spPr>
          <a:xfrm>
            <a:off x="6492239" y="2167001"/>
            <a:ext cx="4219075" cy="461665"/>
          </a:xfrm>
          <a:prstGeom prst="rect">
            <a:avLst/>
          </a:prstGeom>
          <a:noFill/>
        </p:spPr>
        <p:txBody>
          <a:bodyPr wrap="square" rtlCol="0">
            <a:spAutoFit/>
          </a:bodyPr>
          <a:lstStyle/>
          <a:p>
            <a:r>
              <a:rPr lang="lt-LT" sz="1200" dirty="0"/>
              <a:t>https://www.cio.com/article/272212/staff-management-how-to-be-a-mind-reader-the-art-of-deciphering-body-language.html</a:t>
            </a:r>
          </a:p>
        </p:txBody>
      </p:sp>
      <p:sp>
        <p:nvSpPr>
          <p:cNvPr id="3" name="Footer Placeholder 4">
            <a:extLst>
              <a:ext uri="{FF2B5EF4-FFF2-40B4-BE49-F238E27FC236}">
                <a16:creationId xmlns:a16="http://schemas.microsoft.com/office/drawing/2014/main" id="{18B57A73-3A51-6CE3-ED32-C0EAFACD6CB9}"/>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7" name="TextBox 6">
            <a:extLst>
              <a:ext uri="{FF2B5EF4-FFF2-40B4-BE49-F238E27FC236}">
                <a16:creationId xmlns:a16="http://schemas.microsoft.com/office/drawing/2014/main" id="{DBC89FD0-0388-DA22-B1F2-997557FB0FCC}"/>
              </a:ext>
            </a:extLst>
          </p:cNvPr>
          <p:cNvSpPr txBox="1"/>
          <p:nvPr/>
        </p:nvSpPr>
        <p:spPr>
          <a:xfrm>
            <a:off x="271346" y="2628666"/>
            <a:ext cx="10193454" cy="4170372"/>
          </a:xfrm>
          <a:prstGeom prst="rect">
            <a:avLst/>
          </a:prstGeom>
          <a:noFill/>
        </p:spPr>
        <p:txBody>
          <a:bodyPr wrap="square" rtlCol="0">
            <a:spAutoFit/>
          </a:bodyPr>
          <a:lstStyle/>
          <a:p>
            <a:pPr algn="just"/>
            <a:r>
              <a:rPr lang="en-US" sz="2300" b="1" dirty="0"/>
              <a:t>Observing and Interpreting Facial Expressions</a:t>
            </a:r>
          </a:p>
          <a:p>
            <a:pPr marL="342900" indent="-342900" algn="just">
              <a:buClr>
                <a:srgbClr val="1A75DB"/>
              </a:buClr>
              <a:buFont typeface="Arial" panose="020B0604020202020204" pitchFamily="34" charset="0"/>
              <a:buChar char="•"/>
            </a:pPr>
            <a:r>
              <a:rPr lang="en-US" sz="2200" dirty="0"/>
              <a:t>Facial expressions offer insight into thoughts and emotions, helping us understand patients and colleagues better.</a:t>
            </a:r>
          </a:p>
          <a:p>
            <a:pPr marL="342900" indent="-342900" algn="just">
              <a:buClr>
                <a:srgbClr val="1A75DB"/>
              </a:buClr>
              <a:buFont typeface="Arial" panose="020B0604020202020204" pitchFamily="34" charset="0"/>
              <a:buChar char="•"/>
            </a:pPr>
            <a:r>
              <a:rPr lang="en-US" sz="2200" dirty="0"/>
              <a:t>Observing non-verbal cues allows for more empathetic responses to patients’ needs and concerns.</a:t>
            </a:r>
          </a:p>
          <a:p>
            <a:pPr marL="342900" indent="-342900" algn="just">
              <a:buClr>
                <a:srgbClr val="1A75DB"/>
              </a:buClr>
              <a:buFont typeface="Arial" panose="020B0604020202020204" pitchFamily="34" charset="0"/>
              <a:buChar char="•"/>
            </a:pPr>
            <a:r>
              <a:rPr lang="en-US" sz="2200" dirty="0"/>
              <a:t>Asking for clarification if a patient appears anxious builds trust and helps ensure accurate understanding.</a:t>
            </a:r>
          </a:p>
          <a:p>
            <a:pPr marL="342900" indent="-342900" algn="just">
              <a:buClr>
                <a:srgbClr val="1A75DB"/>
              </a:buClr>
              <a:buFont typeface="Arial" panose="020B0604020202020204" pitchFamily="34" charset="0"/>
              <a:buChar char="•"/>
            </a:pPr>
            <a:r>
              <a:rPr lang="en-US" sz="2200" dirty="0"/>
              <a:t>In team settings, addressing a colleague's concerned expression can open dialogue and enhance collaboration.</a:t>
            </a:r>
          </a:p>
          <a:p>
            <a:pPr marL="342900" indent="-342900" algn="just">
              <a:buClr>
                <a:srgbClr val="1A75DB"/>
              </a:buClr>
              <a:buFont typeface="Arial" panose="020B0604020202020204" pitchFamily="34" charset="0"/>
              <a:buChar char="•"/>
            </a:pPr>
            <a:r>
              <a:rPr lang="en-US" sz="2200" dirty="0" err="1"/>
              <a:t>Recognising</a:t>
            </a:r>
            <a:r>
              <a:rPr lang="en-US" sz="2200" dirty="0"/>
              <a:t> and addressing facial expressions directly improves communication, promotes mutual understanding, and strengthens relationships in patient care and teamwork.</a:t>
            </a:r>
          </a:p>
        </p:txBody>
      </p:sp>
    </p:spTree>
    <p:extLst>
      <p:ext uri="{BB962C8B-B14F-4D97-AF65-F5344CB8AC3E}">
        <p14:creationId xmlns:p14="http://schemas.microsoft.com/office/powerpoint/2010/main" val="2796869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212E52A-63A7-F64B-73DA-A9790802D926}"/>
              </a:ext>
            </a:extLst>
          </p:cNvPr>
          <p:cNvSpPr>
            <a:spLocks noGrp="1"/>
          </p:cNvSpPr>
          <p:nvPr>
            <p:ph type="title"/>
          </p:nvPr>
        </p:nvSpPr>
        <p:spPr>
          <a:xfrm>
            <a:off x="546078" y="538480"/>
            <a:ext cx="9707606" cy="1757680"/>
          </a:xfrm>
        </p:spPr>
        <p:txBody>
          <a:bodyPr/>
          <a:lstStyle/>
          <a:p>
            <a:pPr algn="ctr"/>
            <a:r>
              <a:rPr lang="en-US" sz="4000" b="1" i="0" dirty="0">
                <a:effectLst/>
              </a:rPr>
              <a:t>Common Barriers to Effective Interprofessional Communication and Collaboration (I)</a:t>
            </a:r>
            <a:endParaRPr lang="lt-LT" sz="4000" b="1" dirty="0"/>
          </a:p>
        </p:txBody>
      </p:sp>
      <p:sp>
        <p:nvSpPr>
          <p:cNvPr id="3" name="Turinio vietos rezervavimo ženklas 2">
            <a:extLst>
              <a:ext uri="{FF2B5EF4-FFF2-40B4-BE49-F238E27FC236}">
                <a16:creationId xmlns:a16="http://schemas.microsoft.com/office/drawing/2014/main" id="{F1F629BD-FEBF-145C-16CB-2AF76EF9ECDB}"/>
              </a:ext>
            </a:extLst>
          </p:cNvPr>
          <p:cNvSpPr>
            <a:spLocks noGrp="1"/>
          </p:cNvSpPr>
          <p:nvPr>
            <p:ph sz="half" idx="1"/>
          </p:nvPr>
        </p:nvSpPr>
        <p:spPr>
          <a:xfrm>
            <a:off x="452443" y="2736827"/>
            <a:ext cx="9685900" cy="3771188"/>
          </a:xfrm>
        </p:spPr>
        <p:txBody>
          <a:bodyPr/>
          <a:lstStyle/>
          <a:p>
            <a:pPr algn="just">
              <a:buClr>
                <a:srgbClr val="1A75DB"/>
              </a:buClr>
              <a:buFont typeface="Arial" panose="020B0604020202020204" pitchFamily="34" charset="0"/>
              <a:buChar char="•"/>
            </a:pPr>
            <a:r>
              <a:rPr lang="en-US" b="0" i="0" dirty="0">
                <a:solidFill>
                  <a:srgbClr val="000000"/>
                </a:solidFill>
                <a:effectLst/>
                <a:highlight>
                  <a:srgbClr val="FFFFFF"/>
                </a:highlight>
              </a:rPr>
              <a:t>Personal values and expectations</a:t>
            </a:r>
          </a:p>
          <a:p>
            <a:pPr algn="just">
              <a:buClr>
                <a:srgbClr val="1A75DB"/>
              </a:buClr>
              <a:buFont typeface="Arial" panose="020B0604020202020204" pitchFamily="34" charset="0"/>
              <a:buChar char="•"/>
            </a:pPr>
            <a:r>
              <a:rPr lang="en-US" b="0" i="0" dirty="0">
                <a:solidFill>
                  <a:srgbClr val="000000"/>
                </a:solidFill>
                <a:effectLst/>
                <a:highlight>
                  <a:srgbClr val="FFFFFF"/>
                </a:highlight>
              </a:rPr>
              <a:t>Personality differences</a:t>
            </a:r>
          </a:p>
          <a:p>
            <a:pPr algn="just">
              <a:buClr>
                <a:srgbClr val="1A75DB"/>
              </a:buClr>
              <a:buFont typeface="Arial" panose="020B0604020202020204" pitchFamily="34" charset="0"/>
              <a:buChar char="•"/>
            </a:pPr>
            <a:r>
              <a:rPr lang="en-US" b="0" i="0" dirty="0">
                <a:solidFill>
                  <a:srgbClr val="000000"/>
                </a:solidFill>
                <a:effectLst/>
                <a:highlight>
                  <a:srgbClr val="FFFFFF"/>
                </a:highlight>
              </a:rPr>
              <a:t>Hierarchy</a:t>
            </a:r>
          </a:p>
          <a:p>
            <a:pPr algn="just">
              <a:buClr>
                <a:srgbClr val="1A75DB"/>
              </a:buClr>
              <a:buFont typeface="Arial" panose="020B0604020202020204" pitchFamily="34" charset="0"/>
              <a:buChar char="•"/>
            </a:pPr>
            <a:r>
              <a:rPr lang="en-US" b="0" i="0" dirty="0">
                <a:solidFill>
                  <a:srgbClr val="000000"/>
                </a:solidFill>
                <a:effectLst/>
                <a:highlight>
                  <a:srgbClr val="FFFFFF"/>
                </a:highlight>
              </a:rPr>
              <a:t>Disruptive behavior</a:t>
            </a:r>
          </a:p>
          <a:p>
            <a:pPr algn="just">
              <a:buClr>
                <a:srgbClr val="1A75DB"/>
              </a:buClr>
              <a:buFont typeface="Arial" panose="020B0604020202020204" pitchFamily="34" charset="0"/>
              <a:buChar char="•"/>
            </a:pPr>
            <a:r>
              <a:rPr lang="en-US" b="0" i="0" dirty="0">
                <a:solidFill>
                  <a:srgbClr val="000000"/>
                </a:solidFill>
                <a:effectLst/>
                <a:highlight>
                  <a:srgbClr val="FFFFFF"/>
                </a:highlight>
              </a:rPr>
              <a:t>Culture and ethnicity</a:t>
            </a:r>
          </a:p>
          <a:p>
            <a:pPr algn="just">
              <a:buClr>
                <a:srgbClr val="1A75DB"/>
              </a:buClr>
              <a:buFont typeface="Arial" panose="020B0604020202020204" pitchFamily="34" charset="0"/>
              <a:buChar char="•"/>
            </a:pPr>
            <a:r>
              <a:rPr lang="en-US" b="0" i="0" dirty="0">
                <a:solidFill>
                  <a:srgbClr val="000000"/>
                </a:solidFill>
                <a:effectLst/>
                <a:highlight>
                  <a:srgbClr val="FFFFFF"/>
                </a:highlight>
              </a:rPr>
              <a:t>Generational differences</a:t>
            </a:r>
          </a:p>
          <a:p>
            <a:pPr algn="just">
              <a:buClr>
                <a:srgbClr val="1A75DB"/>
              </a:buClr>
              <a:buFont typeface="Arial" panose="020B0604020202020204" pitchFamily="34" charset="0"/>
              <a:buChar char="•"/>
            </a:pPr>
            <a:r>
              <a:rPr lang="en-US" b="0" i="0" dirty="0">
                <a:solidFill>
                  <a:srgbClr val="000000"/>
                </a:solidFill>
                <a:effectLst/>
                <a:highlight>
                  <a:srgbClr val="FFFFFF"/>
                </a:highlight>
              </a:rPr>
              <a:t>Gender</a:t>
            </a:r>
          </a:p>
          <a:p>
            <a:endParaRPr lang="lt-LT" dirty="0"/>
          </a:p>
        </p:txBody>
      </p:sp>
      <p:sp>
        <p:nvSpPr>
          <p:cNvPr id="4" name="Footer Placeholder 4">
            <a:extLst>
              <a:ext uri="{FF2B5EF4-FFF2-40B4-BE49-F238E27FC236}">
                <a16:creationId xmlns:a16="http://schemas.microsoft.com/office/drawing/2014/main" id="{19B919C2-115D-6312-F039-FE05BA4A9246}"/>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4031506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14E93BC6-BBC8-8CBD-A303-AF9AAA0E6359}"/>
              </a:ext>
            </a:extLst>
          </p:cNvPr>
          <p:cNvSpPr>
            <a:spLocks noGrp="1"/>
          </p:cNvSpPr>
          <p:nvPr>
            <p:ph sz="half" idx="1"/>
          </p:nvPr>
        </p:nvSpPr>
        <p:spPr>
          <a:xfrm>
            <a:off x="350843" y="2689422"/>
            <a:ext cx="9685900" cy="3771188"/>
          </a:xfrm>
        </p:spPr>
        <p:txBody>
          <a:bodyPr/>
          <a:lstStyle/>
          <a:p>
            <a:pPr algn="just">
              <a:buClr>
                <a:srgbClr val="1A75DB"/>
              </a:buClr>
              <a:buFont typeface="Arial" panose="020B0604020202020204" pitchFamily="34" charset="0"/>
              <a:buChar char="•"/>
            </a:pPr>
            <a:r>
              <a:rPr lang="en-US" b="0" i="0" dirty="0">
                <a:solidFill>
                  <a:srgbClr val="000000"/>
                </a:solidFill>
                <a:effectLst/>
              </a:rPr>
              <a:t>Historical interprofessional and </a:t>
            </a:r>
            <a:r>
              <a:rPr lang="en-US" b="0" i="0" dirty="0" err="1">
                <a:solidFill>
                  <a:srgbClr val="000000"/>
                </a:solidFill>
                <a:effectLst/>
              </a:rPr>
              <a:t>intraprofessional</a:t>
            </a:r>
            <a:r>
              <a:rPr lang="en-US" b="0" i="0" dirty="0">
                <a:solidFill>
                  <a:srgbClr val="000000"/>
                </a:solidFill>
                <a:effectLst/>
              </a:rPr>
              <a:t> rivalries</a:t>
            </a:r>
          </a:p>
          <a:p>
            <a:pPr algn="just">
              <a:buClr>
                <a:srgbClr val="1A75DB"/>
              </a:buClr>
              <a:buFont typeface="Arial" panose="020B0604020202020204" pitchFamily="34" charset="0"/>
              <a:buChar char="•"/>
            </a:pPr>
            <a:r>
              <a:rPr lang="en-US" b="0" i="0" dirty="0">
                <a:solidFill>
                  <a:srgbClr val="000000"/>
                </a:solidFill>
                <a:effectLst/>
              </a:rPr>
              <a:t>Differences in language and jargon</a:t>
            </a:r>
          </a:p>
          <a:p>
            <a:pPr algn="just">
              <a:buClr>
                <a:srgbClr val="1A75DB"/>
              </a:buClr>
              <a:buFont typeface="Arial" panose="020B0604020202020204" pitchFamily="34" charset="0"/>
              <a:buChar char="•"/>
            </a:pPr>
            <a:r>
              <a:rPr lang="en-US" b="0" i="0" dirty="0">
                <a:solidFill>
                  <a:srgbClr val="000000"/>
                </a:solidFill>
                <a:effectLst/>
              </a:rPr>
              <a:t>Differences in schedules and professional routines</a:t>
            </a:r>
          </a:p>
          <a:p>
            <a:pPr algn="just">
              <a:buClr>
                <a:srgbClr val="1A75DB"/>
              </a:buClr>
              <a:buFont typeface="Arial" panose="020B0604020202020204" pitchFamily="34" charset="0"/>
              <a:buChar char="•"/>
            </a:pPr>
            <a:r>
              <a:rPr lang="en-US" b="0" i="0" dirty="0">
                <a:solidFill>
                  <a:srgbClr val="000000"/>
                </a:solidFill>
                <a:effectLst/>
              </a:rPr>
              <a:t>Varying levels of preparation, qualifications, and status</a:t>
            </a:r>
          </a:p>
          <a:p>
            <a:pPr algn="just">
              <a:buClr>
                <a:srgbClr val="1A75DB"/>
              </a:buClr>
              <a:buFont typeface="Arial" panose="020B0604020202020204" pitchFamily="34" charset="0"/>
              <a:buChar char="•"/>
            </a:pPr>
            <a:r>
              <a:rPr lang="en-US" b="0" i="0" dirty="0">
                <a:solidFill>
                  <a:srgbClr val="000000"/>
                </a:solidFill>
                <a:effectLst/>
              </a:rPr>
              <a:t>Differences in requirements, regulations, and norms of professional education</a:t>
            </a:r>
          </a:p>
          <a:p>
            <a:pPr algn="just">
              <a:buClr>
                <a:srgbClr val="1A75DB"/>
              </a:buClr>
              <a:buFont typeface="Arial" panose="020B0604020202020204" pitchFamily="34" charset="0"/>
              <a:buChar char="•"/>
            </a:pPr>
            <a:r>
              <a:rPr lang="en-US" b="0" i="0" dirty="0">
                <a:solidFill>
                  <a:srgbClr val="000000"/>
                </a:solidFill>
                <a:effectLst/>
              </a:rPr>
              <a:t>Fears of diluted professional identity</a:t>
            </a:r>
          </a:p>
        </p:txBody>
      </p:sp>
      <p:sp>
        <p:nvSpPr>
          <p:cNvPr id="2" name="Pavadinimas 1">
            <a:extLst>
              <a:ext uri="{FF2B5EF4-FFF2-40B4-BE49-F238E27FC236}">
                <a16:creationId xmlns:a16="http://schemas.microsoft.com/office/drawing/2014/main" id="{77500482-1602-0C33-AE6C-B57580E97903}"/>
              </a:ext>
            </a:extLst>
          </p:cNvPr>
          <p:cNvSpPr>
            <a:spLocks noGrp="1"/>
          </p:cNvSpPr>
          <p:nvPr>
            <p:ph type="title"/>
          </p:nvPr>
        </p:nvSpPr>
        <p:spPr>
          <a:xfrm>
            <a:off x="434318" y="568960"/>
            <a:ext cx="9707606" cy="1714062"/>
          </a:xfrm>
        </p:spPr>
        <p:txBody>
          <a:bodyPr/>
          <a:lstStyle/>
          <a:p>
            <a:pPr algn="ctr"/>
            <a:r>
              <a:rPr lang="en-US" sz="4000" b="1" i="0" dirty="0">
                <a:effectLst/>
              </a:rPr>
              <a:t>Common Barriers to Effective Interprofessional Communication and Collaboration (II)</a:t>
            </a:r>
            <a:endParaRPr lang="lt-LT" sz="4000" b="1" dirty="0">
              <a:latin typeface="+mj-lt"/>
            </a:endParaRPr>
          </a:p>
        </p:txBody>
      </p:sp>
      <p:sp>
        <p:nvSpPr>
          <p:cNvPr id="4" name="Footer Placeholder 4">
            <a:extLst>
              <a:ext uri="{FF2B5EF4-FFF2-40B4-BE49-F238E27FC236}">
                <a16:creationId xmlns:a16="http://schemas.microsoft.com/office/drawing/2014/main" id="{6A822533-0DCD-A948-83D1-3BEB2DD768AB}"/>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700230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10B7143-6246-01EE-E5B1-372C4A7FFDF7}"/>
              </a:ext>
            </a:extLst>
          </p:cNvPr>
          <p:cNvSpPr>
            <a:spLocks noGrp="1"/>
          </p:cNvSpPr>
          <p:nvPr>
            <p:ph type="title"/>
          </p:nvPr>
        </p:nvSpPr>
        <p:spPr>
          <a:xfrm>
            <a:off x="6681160" y="714162"/>
            <a:ext cx="4474519" cy="1317838"/>
          </a:xfrm>
        </p:spPr>
        <p:txBody>
          <a:bodyPr/>
          <a:lstStyle/>
          <a:p>
            <a:pPr algn="ctr"/>
            <a:r>
              <a:rPr lang="en-US" sz="4000" b="1" i="0" dirty="0">
                <a:solidFill>
                  <a:schemeClr val="bg1"/>
                </a:solidFill>
                <a:effectLst/>
              </a:rPr>
              <a:t>Communication Styles</a:t>
            </a:r>
            <a:endParaRPr lang="lt-LT" sz="4000" dirty="0">
              <a:solidFill>
                <a:schemeClr val="bg1"/>
              </a:solidFill>
            </a:endParaRPr>
          </a:p>
        </p:txBody>
      </p:sp>
      <p:sp>
        <p:nvSpPr>
          <p:cNvPr id="3" name="Turinio vietos rezervavimo ženklas 2">
            <a:extLst>
              <a:ext uri="{FF2B5EF4-FFF2-40B4-BE49-F238E27FC236}">
                <a16:creationId xmlns:a16="http://schemas.microsoft.com/office/drawing/2014/main" id="{4719CA1E-A643-01A4-DFEB-136BDA3E7AC7}"/>
              </a:ext>
            </a:extLst>
          </p:cNvPr>
          <p:cNvSpPr>
            <a:spLocks noGrp="1"/>
          </p:cNvSpPr>
          <p:nvPr>
            <p:ph type="body" sz="half" idx="2"/>
          </p:nvPr>
        </p:nvSpPr>
        <p:spPr>
          <a:xfrm>
            <a:off x="1519879" y="617674"/>
            <a:ext cx="4474519" cy="633872"/>
          </a:xfrm>
        </p:spPr>
        <p:txBody>
          <a:bodyPr/>
          <a:lstStyle/>
          <a:p>
            <a:pPr marL="0" indent="0" algn="just">
              <a:buNone/>
            </a:pPr>
            <a:r>
              <a:rPr lang="en-US" sz="2800" i="0" dirty="0">
                <a:solidFill>
                  <a:srgbClr val="000000"/>
                </a:solidFill>
                <a:effectLst/>
                <a:highlight>
                  <a:srgbClr val="FFFFFF"/>
                </a:highlight>
              </a:rPr>
              <a:t>Passive communicator </a:t>
            </a:r>
            <a:endParaRPr lang="lt-LT" sz="2800" dirty="0">
              <a:solidFill>
                <a:srgbClr val="000000"/>
              </a:solidFill>
              <a:highlight>
                <a:srgbClr val="FFFFFF"/>
              </a:highlight>
            </a:endParaRPr>
          </a:p>
        </p:txBody>
      </p:sp>
      <p:sp>
        <p:nvSpPr>
          <p:cNvPr id="8" name="Text Placeholder 7">
            <a:extLst>
              <a:ext uri="{FF2B5EF4-FFF2-40B4-BE49-F238E27FC236}">
                <a16:creationId xmlns:a16="http://schemas.microsoft.com/office/drawing/2014/main" id="{93731846-1DC4-C3C0-8E8A-4F7FFE67D3A7}"/>
              </a:ext>
            </a:extLst>
          </p:cNvPr>
          <p:cNvSpPr>
            <a:spLocks noGrp="1"/>
          </p:cNvSpPr>
          <p:nvPr>
            <p:ph type="body" sz="half" idx="13"/>
          </p:nvPr>
        </p:nvSpPr>
        <p:spPr>
          <a:xfrm>
            <a:off x="1519879" y="2528961"/>
            <a:ext cx="4474519" cy="776747"/>
          </a:xfrm>
        </p:spPr>
        <p:txBody>
          <a:bodyPr/>
          <a:lstStyle/>
          <a:p>
            <a:pPr marL="0" indent="0" algn="just">
              <a:buNone/>
            </a:pPr>
            <a:r>
              <a:rPr lang="en-US" sz="2800" i="0" dirty="0">
                <a:solidFill>
                  <a:srgbClr val="000000"/>
                </a:solidFill>
                <a:effectLst/>
                <a:highlight>
                  <a:srgbClr val="FFFFFF"/>
                </a:highlight>
              </a:rPr>
              <a:t>Aggressive communicator</a:t>
            </a:r>
            <a:endParaRPr lang="lt-LT" sz="2800" dirty="0">
              <a:solidFill>
                <a:srgbClr val="000000"/>
              </a:solidFill>
              <a:highlight>
                <a:srgbClr val="FFFFFF"/>
              </a:highlight>
            </a:endParaRPr>
          </a:p>
          <a:p>
            <a:endParaRPr lang="en-US" dirty="0"/>
          </a:p>
        </p:txBody>
      </p:sp>
      <p:sp>
        <p:nvSpPr>
          <p:cNvPr id="9" name="Text Placeholder 8">
            <a:extLst>
              <a:ext uri="{FF2B5EF4-FFF2-40B4-BE49-F238E27FC236}">
                <a16:creationId xmlns:a16="http://schemas.microsoft.com/office/drawing/2014/main" id="{4B449B1E-5F6C-1024-9C45-53681EB2389C}"/>
              </a:ext>
            </a:extLst>
          </p:cNvPr>
          <p:cNvSpPr>
            <a:spLocks noGrp="1"/>
          </p:cNvSpPr>
          <p:nvPr>
            <p:ph type="body" sz="half" idx="14"/>
          </p:nvPr>
        </p:nvSpPr>
        <p:spPr>
          <a:xfrm>
            <a:off x="1519880" y="4455020"/>
            <a:ext cx="4474519" cy="776746"/>
          </a:xfrm>
        </p:spPr>
        <p:txBody>
          <a:bodyPr/>
          <a:lstStyle/>
          <a:p>
            <a:pPr marL="0" indent="0" algn="just">
              <a:buNone/>
            </a:pPr>
            <a:r>
              <a:rPr lang="lt-LT" sz="2800" i="0" dirty="0">
                <a:solidFill>
                  <a:srgbClr val="000000"/>
                </a:solidFill>
                <a:effectLst/>
                <a:highlight>
                  <a:srgbClr val="FFFFFF"/>
                </a:highlight>
              </a:rPr>
              <a:t>Assertive communicators</a:t>
            </a:r>
            <a:endParaRPr lang="lt-LT" sz="2800" dirty="0"/>
          </a:p>
          <a:p>
            <a:pPr marL="0" indent="0">
              <a:buNone/>
            </a:pPr>
            <a:endParaRPr lang="en-US" dirty="0"/>
          </a:p>
        </p:txBody>
      </p:sp>
      <p:sp>
        <p:nvSpPr>
          <p:cNvPr id="5" name="Footer Placeholder 4">
            <a:extLst>
              <a:ext uri="{FF2B5EF4-FFF2-40B4-BE49-F238E27FC236}">
                <a16:creationId xmlns:a16="http://schemas.microsoft.com/office/drawing/2014/main" id="{84515813-993D-C250-B745-0E46D69BC01B}"/>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3376901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985009" y="2593975"/>
            <a:ext cx="7087872" cy="1144905"/>
          </a:xfrm>
        </p:spPr>
        <p:txBody>
          <a:bodyPr/>
          <a:lstStyle/>
          <a:p>
            <a:r>
              <a:rPr lang="en-US" sz="4000" b="1" dirty="0">
                <a:effectLst/>
                <a:ea typeface="Calibri" panose="020F0502020204030204" pitchFamily="34" charset="0"/>
              </a:rPr>
              <a:t>E-health Communication</a:t>
            </a:r>
            <a:endParaRPr lang="en-GB" sz="4000" dirty="0"/>
          </a:p>
        </p:txBody>
      </p:sp>
      <p:sp>
        <p:nvSpPr>
          <p:cNvPr id="3" name="Footer Placeholder 4">
            <a:extLst>
              <a:ext uri="{FF2B5EF4-FFF2-40B4-BE49-F238E27FC236}">
                <a16:creationId xmlns:a16="http://schemas.microsoft.com/office/drawing/2014/main" id="{25FD444A-AE1A-7E18-52BE-C423C0FDBDE9}"/>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solidFill>
                  <a:schemeClr val="bg1"/>
                </a:solidFill>
              </a:rPr>
              <a:t>Project: 101101139 — H-PASS — EU4H-2022-PJ</a:t>
            </a:r>
            <a:endParaRPr lang="el-GR" altLang="en-US" sz="1200" dirty="0">
              <a:solidFill>
                <a:schemeClr val="bg1"/>
              </a:solidFill>
            </a:endParaRPr>
          </a:p>
        </p:txBody>
      </p:sp>
    </p:spTree>
    <p:extLst>
      <p:ext uri="{BB962C8B-B14F-4D97-AF65-F5344CB8AC3E}">
        <p14:creationId xmlns:p14="http://schemas.microsoft.com/office/powerpoint/2010/main" val="637166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455420" y="124033"/>
            <a:ext cx="4517380" cy="784586"/>
          </a:xfrm>
        </p:spPr>
        <p:txBody>
          <a:bodyPr/>
          <a:lstStyle/>
          <a:p>
            <a:pPr algn="just"/>
            <a:r>
              <a:rPr lang="en-US" sz="4000" b="1" dirty="0">
                <a:solidFill>
                  <a:schemeClr val="bg1"/>
                </a:solidFill>
              </a:rPr>
              <a:t>Learning objectives</a:t>
            </a:r>
            <a:endParaRPr lang="en-GB" sz="4000" b="1" dirty="0">
              <a:solidFill>
                <a:schemeClr val="bg1"/>
              </a:solidFill>
            </a:endParaRPr>
          </a:p>
        </p:txBody>
      </p:sp>
      <p:sp>
        <p:nvSpPr>
          <p:cNvPr id="3" name="Tartalom helye 2"/>
          <p:cNvSpPr>
            <a:spLocks noGrp="1"/>
          </p:cNvSpPr>
          <p:nvPr>
            <p:ph sz="half" idx="1"/>
          </p:nvPr>
        </p:nvSpPr>
        <p:spPr>
          <a:xfrm>
            <a:off x="335705" y="1554135"/>
            <a:ext cx="10312630" cy="5215315"/>
          </a:xfrm>
        </p:spPr>
        <p:txBody>
          <a:bodyPr/>
          <a:lstStyle/>
          <a:p>
            <a:pPr algn="just">
              <a:buClr>
                <a:srgbClr val="1A75DB"/>
              </a:buClr>
            </a:pPr>
            <a:r>
              <a:rPr lang="en-US" sz="3000" b="1" dirty="0"/>
              <a:t>Define</a:t>
            </a:r>
            <a:r>
              <a:rPr lang="en-US" sz="3000" dirty="0"/>
              <a:t> key elements of effective communication in healthcare settings.</a:t>
            </a:r>
          </a:p>
          <a:p>
            <a:pPr algn="just">
              <a:buClr>
                <a:srgbClr val="1A75DB"/>
              </a:buClr>
            </a:pPr>
            <a:r>
              <a:rPr lang="en-US" sz="3000" b="1" dirty="0"/>
              <a:t>Identify</a:t>
            </a:r>
            <a:r>
              <a:rPr lang="en-US" sz="3000" dirty="0"/>
              <a:t> &amp; address common barriers to communication with patients and team members.</a:t>
            </a:r>
          </a:p>
          <a:p>
            <a:pPr algn="just">
              <a:buClr>
                <a:srgbClr val="1A75DB"/>
              </a:buClr>
            </a:pPr>
            <a:r>
              <a:rPr lang="en-US" sz="3000" b="1" dirty="0"/>
              <a:t>Describe</a:t>
            </a:r>
            <a:r>
              <a:rPr lang="en-US" sz="3000" dirty="0"/>
              <a:t> the role and impact of verbal &amp; non-verbal communication in patient care.</a:t>
            </a:r>
          </a:p>
          <a:p>
            <a:pPr algn="just">
              <a:buClr>
                <a:srgbClr val="1A75DB"/>
              </a:buClr>
            </a:pPr>
            <a:r>
              <a:rPr lang="en-US" sz="3000" b="1" dirty="0"/>
              <a:t>Differentiate</a:t>
            </a:r>
            <a:r>
              <a:rPr lang="en-US" sz="3000" dirty="0"/>
              <a:t> communication styles &amp; </a:t>
            </a:r>
            <a:r>
              <a:rPr lang="en-US" sz="3000" dirty="0" err="1"/>
              <a:t>recognise</a:t>
            </a:r>
            <a:r>
              <a:rPr lang="en-US" sz="3000" dirty="0"/>
              <a:t> the importance of assertive communication in healthcare.</a:t>
            </a:r>
          </a:p>
          <a:p>
            <a:pPr algn="just">
              <a:buClr>
                <a:srgbClr val="1A75DB"/>
              </a:buClr>
            </a:pPr>
            <a:r>
              <a:rPr lang="en-US" sz="3000" b="1" dirty="0"/>
              <a:t>Understand</a:t>
            </a:r>
            <a:r>
              <a:rPr lang="en-US" sz="3000" dirty="0"/>
              <a:t> the benefits &amp; limitations of electronic communication and eHealth in patient care &amp; team coordination.</a:t>
            </a:r>
          </a:p>
        </p:txBody>
      </p:sp>
      <p:sp>
        <p:nvSpPr>
          <p:cNvPr id="4" name="Footer Placeholder 4">
            <a:extLst>
              <a:ext uri="{FF2B5EF4-FFF2-40B4-BE49-F238E27FC236}">
                <a16:creationId xmlns:a16="http://schemas.microsoft.com/office/drawing/2014/main" id="{73C8CD5C-2CB1-3A50-6D10-C6FA42CF69CF}"/>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3845143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a:extLst>
              <a:ext uri="{FF2B5EF4-FFF2-40B4-BE49-F238E27FC236}">
                <a16:creationId xmlns:a16="http://schemas.microsoft.com/office/drawing/2014/main" id="{065FE4C8-BC9F-86A9-2C31-7C8C520F1571}"/>
              </a:ext>
            </a:extLst>
          </p:cNvPr>
          <p:cNvPicPr>
            <a:picLocks noChangeAspect="1"/>
          </p:cNvPicPr>
          <p:nvPr/>
        </p:nvPicPr>
        <p:blipFill>
          <a:blip r:embed="rId3"/>
          <a:stretch>
            <a:fillRect/>
          </a:stretch>
        </p:blipFill>
        <p:spPr>
          <a:xfrm>
            <a:off x="5423409" y="0"/>
            <a:ext cx="5376354" cy="2468343"/>
          </a:xfrm>
          <a:prstGeom prst="rect">
            <a:avLst/>
          </a:prstGeom>
        </p:spPr>
      </p:pic>
      <p:sp>
        <p:nvSpPr>
          <p:cNvPr id="3" name="Footer Placeholder 4">
            <a:extLst>
              <a:ext uri="{FF2B5EF4-FFF2-40B4-BE49-F238E27FC236}">
                <a16:creationId xmlns:a16="http://schemas.microsoft.com/office/drawing/2014/main" id="{C7E77138-2954-E177-3623-09C6DB113D80}"/>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5" name="Pavadinimas 1">
            <a:extLst>
              <a:ext uri="{FF2B5EF4-FFF2-40B4-BE49-F238E27FC236}">
                <a16:creationId xmlns:a16="http://schemas.microsoft.com/office/drawing/2014/main" id="{CBCA500B-452F-D7A2-2B84-9DCEE70A2421}"/>
              </a:ext>
            </a:extLst>
          </p:cNvPr>
          <p:cNvSpPr txBox="1">
            <a:spLocks/>
          </p:cNvSpPr>
          <p:nvPr/>
        </p:nvSpPr>
        <p:spPr>
          <a:xfrm>
            <a:off x="285625" y="507851"/>
            <a:ext cx="4956936" cy="1747669"/>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ctr"/>
            <a:r>
              <a:rPr lang="en-US" sz="3600" b="1" dirty="0">
                <a:solidFill>
                  <a:srgbClr val="1A75DB"/>
                </a:solidFill>
                <a:latin typeface="+mn-lt"/>
              </a:rPr>
              <a:t>Importance of Electronic Health Records (EHR) in Healthcare</a:t>
            </a:r>
            <a:endParaRPr lang="lt-LT" sz="3600" dirty="0">
              <a:solidFill>
                <a:srgbClr val="1A75DB"/>
              </a:solidFill>
              <a:latin typeface="+mn-lt"/>
            </a:endParaRPr>
          </a:p>
        </p:txBody>
      </p:sp>
      <p:sp>
        <p:nvSpPr>
          <p:cNvPr id="7" name="TextBox 6">
            <a:extLst>
              <a:ext uri="{FF2B5EF4-FFF2-40B4-BE49-F238E27FC236}">
                <a16:creationId xmlns:a16="http://schemas.microsoft.com/office/drawing/2014/main" id="{3DD8D878-5726-1C2E-DC1A-2FF136FD8D23}"/>
              </a:ext>
            </a:extLst>
          </p:cNvPr>
          <p:cNvSpPr txBox="1"/>
          <p:nvPr/>
        </p:nvSpPr>
        <p:spPr>
          <a:xfrm>
            <a:off x="541529" y="3358323"/>
            <a:ext cx="9763760" cy="2308324"/>
          </a:xfrm>
          <a:prstGeom prst="rect">
            <a:avLst/>
          </a:prstGeom>
          <a:noFill/>
        </p:spPr>
        <p:txBody>
          <a:bodyPr wrap="square" rtlCol="0">
            <a:spAutoFit/>
          </a:bodyPr>
          <a:lstStyle/>
          <a:p>
            <a:pPr algn="just"/>
            <a:r>
              <a:rPr lang="en-US" sz="2400" b="1" dirty="0">
                <a:solidFill>
                  <a:srgbClr val="1A75DB"/>
                </a:solidFill>
              </a:rPr>
              <a:t>Essential Tool: </a:t>
            </a:r>
            <a:r>
              <a:rPr lang="en-US" sz="2400" dirty="0"/>
              <a:t>EHRs streamline patient-professional interactions and team communication.</a:t>
            </a:r>
          </a:p>
          <a:p>
            <a:pPr algn="just"/>
            <a:r>
              <a:rPr lang="en-US" sz="2400" b="1" dirty="0">
                <a:solidFill>
                  <a:srgbClr val="1A75DB"/>
                </a:solidFill>
              </a:rPr>
              <a:t>Accessible Info: </a:t>
            </a:r>
            <a:r>
              <a:rPr lang="en-US" sz="2400" dirty="0"/>
              <a:t>Provides up-to-date patient data for all healthcare providers.</a:t>
            </a:r>
          </a:p>
          <a:p>
            <a:pPr algn="just"/>
            <a:r>
              <a:rPr lang="en-US" sz="2400" b="1" dirty="0">
                <a:solidFill>
                  <a:srgbClr val="1A75DB"/>
                </a:solidFill>
              </a:rPr>
              <a:t>Reduces Errors: </a:t>
            </a:r>
            <a:r>
              <a:rPr lang="en-US" sz="2400" dirty="0"/>
              <a:t>Ensures accuracy, minimizing risks in patient care.</a:t>
            </a:r>
          </a:p>
          <a:p>
            <a:pPr algn="just"/>
            <a:r>
              <a:rPr lang="en-US" sz="2400" b="1" dirty="0">
                <a:solidFill>
                  <a:srgbClr val="1A75DB"/>
                </a:solidFill>
              </a:rPr>
              <a:t>Enhances Teamwork: </a:t>
            </a:r>
            <a:r>
              <a:rPr lang="en-US" sz="2400" dirty="0"/>
              <a:t>Clear documentation supports coordinated, multidisciplinary care.</a:t>
            </a:r>
          </a:p>
        </p:txBody>
      </p:sp>
    </p:spTree>
    <p:extLst>
      <p:ext uri="{BB962C8B-B14F-4D97-AF65-F5344CB8AC3E}">
        <p14:creationId xmlns:p14="http://schemas.microsoft.com/office/powerpoint/2010/main" val="1499571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08846BC-2CE7-2EE2-6E0C-29B13C8115E9}"/>
              </a:ext>
            </a:extLst>
          </p:cNvPr>
          <p:cNvSpPr>
            <a:spLocks noGrp="1"/>
          </p:cNvSpPr>
          <p:nvPr>
            <p:ph type="title"/>
          </p:nvPr>
        </p:nvSpPr>
        <p:spPr>
          <a:xfrm>
            <a:off x="6996637" y="1065279"/>
            <a:ext cx="3803126" cy="608286"/>
          </a:xfrm>
        </p:spPr>
        <p:txBody>
          <a:bodyPr/>
          <a:lstStyle/>
          <a:p>
            <a:pPr algn="ctr"/>
            <a:r>
              <a:rPr kumimoji="0" lang="en-US" altLang="lt-LT" sz="4000" b="1" i="0" u="none" strike="noStrike" cap="none" normalizeH="0" baseline="0" dirty="0">
                <a:ln>
                  <a:noFill/>
                </a:ln>
                <a:solidFill>
                  <a:schemeClr val="bg1"/>
                </a:solidFill>
                <a:effectLst/>
                <a:latin typeface="+mj-lt"/>
              </a:rPr>
              <a:t>Advantages</a:t>
            </a:r>
            <a:endParaRPr lang="lt-LT" sz="4000" dirty="0">
              <a:solidFill>
                <a:schemeClr val="bg1"/>
              </a:solidFill>
              <a:latin typeface="+mj-lt"/>
            </a:endParaRPr>
          </a:p>
        </p:txBody>
      </p:sp>
      <p:sp>
        <p:nvSpPr>
          <p:cNvPr id="3" name="Turinio vietos rezervavimo ženklas 2">
            <a:extLst>
              <a:ext uri="{FF2B5EF4-FFF2-40B4-BE49-F238E27FC236}">
                <a16:creationId xmlns:a16="http://schemas.microsoft.com/office/drawing/2014/main" id="{27FD53DE-9E9D-14F2-981D-EFD9AAC9C896}"/>
              </a:ext>
            </a:extLst>
          </p:cNvPr>
          <p:cNvSpPr>
            <a:spLocks noGrp="1"/>
          </p:cNvSpPr>
          <p:nvPr>
            <p:ph type="body" sz="half" idx="2"/>
          </p:nvPr>
        </p:nvSpPr>
        <p:spPr>
          <a:xfrm>
            <a:off x="1565866" y="482949"/>
            <a:ext cx="4474519" cy="608286"/>
          </a:xfrm>
        </p:spPr>
        <p:txBody>
          <a:bodyPr/>
          <a:lstStyle/>
          <a:p>
            <a:pPr marL="0" indent="0" algn="just">
              <a:buNone/>
            </a:pPr>
            <a:r>
              <a:rPr lang="lt-LT" sz="2800" b="0" i="0" u="none" strike="noStrike" dirty="0">
                <a:solidFill>
                  <a:srgbClr val="0A1F38"/>
                </a:solidFill>
                <a:effectLst/>
              </a:rPr>
              <a:t>Speed </a:t>
            </a:r>
            <a:r>
              <a:rPr lang="en-US" sz="2800" dirty="0">
                <a:solidFill>
                  <a:srgbClr val="0A1F38"/>
                </a:solidFill>
              </a:rPr>
              <a:t>&amp; c</a:t>
            </a:r>
            <a:r>
              <a:rPr lang="lt-LT" sz="2800" b="0" i="0" u="none" strike="noStrike" dirty="0">
                <a:solidFill>
                  <a:srgbClr val="0A1F38"/>
                </a:solidFill>
                <a:effectLst/>
              </a:rPr>
              <a:t>onvenience</a:t>
            </a:r>
            <a:endParaRPr lang="lt-LT" b="0" i="0" u="none" strike="noStrike" dirty="0">
              <a:solidFill>
                <a:srgbClr val="0A1F38"/>
              </a:solidFill>
              <a:effectLst/>
              <a:latin typeface="Raleway" pitchFamily="2" charset="-70"/>
            </a:endParaRPr>
          </a:p>
          <a:p>
            <a:endParaRPr lang="lt-LT" b="0" i="0" u="none" strike="noStrike" dirty="0">
              <a:solidFill>
                <a:srgbClr val="0A1F38"/>
              </a:solidFill>
              <a:effectLst/>
              <a:latin typeface="Raleway" pitchFamily="2" charset="-70"/>
            </a:endParaRPr>
          </a:p>
          <a:p>
            <a:endParaRPr lang="lt-LT" dirty="0"/>
          </a:p>
        </p:txBody>
      </p:sp>
      <p:sp>
        <p:nvSpPr>
          <p:cNvPr id="7" name="Text Placeholder 6">
            <a:extLst>
              <a:ext uri="{FF2B5EF4-FFF2-40B4-BE49-F238E27FC236}">
                <a16:creationId xmlns:a16="http://schemas.microsoft.com/office/drawing/2014/main" id="{B942CF51-BB68-6388-E161-37C2D52880B6}"/>
              </a:ext>
            </a:extLst>
          </p:cNvPr>
          <p:cNvSpPr>
            <a:spLocks noGrp="1"/>
          </p:cNvSpPr>
          <p:nvPr>
            <p:ph type="body" sz="half" idx="13"/>
          </p:nvPr>
        </p:nvSpPr>
        <p:spPr>
          <a:xfrm>
            <a:off x="1594628" y="2653943"/>
            <a:ext cx="4474519" cy="487663"/>
          </a:xfrm>
        </p:spPr>
        <p:txBody>
          <a:bodyPr/>
          <a:lstStyle/>
          <a:p>
            <a:pPr marL="0" indent="0" algn="just">
              <a:buNone/>
            </a:pPr>
            <a:r>
              <a:rPr lang="lt-LT" sz="2800" b="0" i="0" u="none" strike="noStrike" dirty="0">
                <a:solidFill>
                  <a:srgbClr val="0A1F38"/>
                </a:solidFill>
                <a:effectLst/>
              </a:rPr>
              <a:t>Low </a:t>
            </a:r>
            <a:r>
              <a:rPr lang="en-US" sz="2800" b="0" i="0" u="none" strike="noStrike" dirty="0">
                <a:solidFill>
                  <a:srgbClr val="0A1F38"/>
                </a:solidFill>
                <a:effectLst/>
              </a:rPr>
              <a:t>c</a:t>
            </a:r>
            <a:r>
              <a:rPr lang="lt-LT" sz="2800" b="0" i="0" u="none" strike="noStrike" dirty="0">
                <a:solidFill>
                  <a:srgbClr val="0A1F38"/>
                </a:solidFill>
                <a:effectLst/>
              </a:rPr>
              <a:t>ost</a:t>
            </a:r>
            <a:endParaRPr lang="lt-LT" sz="2800" dirty="0">
              <a:solidFill>
                <a:srgbClr val="0A1F38"/>
              </a:solidFill>
            </a:endParaRPr>
          </a:p>
          <a:p>
            <a:endParaRPr lang="en-US" dirty="0"/>
          </a:p>
        </p:txBody>
      </p:sp>
      <p:sp>
        <p:nvSpPr>
          <p:cNvPr id="8" name="Text Placeholder 7">
            <a:extLst>
              <a:ext uri="{FF2B5EF4-FFF2-40B4-BE49-F238E27FC236}">
                <a16:creationId xmlns:a16="http://schemas.microsoft.com/office/drawing/2014/main" id="{1D02BD45-8B2D-7A1B-5432-DB59E55D73F6}"/>
              </a:ext>
            </a:extLst>
          </p:cNvPr>
          <p:cNvSpPr>
            <a:spLocks noGrp="1"/>
          </p:cNvSpPr>
          <p:nvPr>
            <p:ph type="body" sz="half" idx="14"/>
          </p:nvPr>
        </p:nvSpPr>
        <p:spPr>
          <a:xfrm>
            <a:off x="1565865" y="4519627"/>
            <a:ext cx="4474519" cy="608287"/>
          </a:xfrm>
        </p:spPr>
        <p:txBody>
          <a:bodyPr/>
          <a:lstStyle/>
          <a:p>
            <a:pPr marL="0" indent="0">
              <a:buNone/>
            </a:pPr>
            <a:r>
              <a:rPr lang="lt-LT" sz="2800" b="0" i="0" u="none" strike="noStrike" dirty="0">
                <a:solidFill>
                  <a:srgbClr val="0A1F38"/>
                </a:solidFill>
                <a:effectLst/>
              </a:rPr>
              <a:t>Reaches </a:t>
            </a:r>
            <a:r>
              <a:rPr lang="en-US" sz="2800" b="0" i="0" u="none" strike="noStrike" dirty="0">
                <a:solidFill>
                  <a:srgbClr val="0A1F38"/>
                </a:solidFill>
                <a:effectLst/>
              </a:rPr>
              <a:t>p</a:t>
            </a:r>
            <a:r>
              <a:rPr lang="lt-LT" sz="2800" b="0" i="0" u="none" strike="noStrike" dirty="0">
                <a:solidFill>
                  <a:srgbClr val="0A1F38"/>
                </a:solidFill>
                <a:effectLst/>
              </a:rPr>
              <a:t>atients </a:t>
            </a:r>
            <a:r>
              <a:rPr lang="en-US" sz="2800" dirty="0">
                <a:solidFill>
                  <a:srgbClr val="0A1F38"/>
                </a:solidFill>
              </a:rPr>
              <a:t>a</a:t>
            </a:r>
            <a:r>
              <a:rPr lang="lt-LT" sz="2800" b="0" i="0" u="none" strike="noStrike" dirty="0">
                <a:solidFill>
                  <a:srgbClr val="0A1F38"/>
                </a:solidFill>
                <a:effectLst/>
              </a:rPr>
              <a:t>nywhere</a:t>
            </a:r>
          </a:p>
          <a:p>
            <a:pPr marL="0" indent="0">
              <a:buNone/>
            </a:pPr>
            <a:endParaRPr lang="en-US" dirty="0"/>
          </a:p>
        </p:txBody>
      </p:sp>
      <p:pic>
        <p:nvPicPr>
          <p:cNvPr id="2050" name="Picture 2" descr="icon">
            <a:extLst>
              <a:ext uri="{FF2B5EF4-FFF2-40B4-BE49-F238E27FC236}">
                <a16:creationId xmlns:a16="http://schemas.microsoft.com/office/drawing/2014/main" id="{A424632B-EA1A-D8DD-3226-A1E8A324E5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150" y="-549275"/>
            <a:ext cx="152400" cy="1619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omment-png">
            <a:extLst>
              <a:ext uri="{FF2B5EF4-FFF2-40B4-BE49-F238E27FC236}">
                <a16:creationId xmlns:a16="http://schemas.microsoft.com/office/drawing/2014/main" id="{F06BD70B-06BA-E645-4CD4-35BF968CB5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5775" y="-549275"/>
            <a:ext cx="133350" cy="114300"/>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a:extLst>
              <a:ext uri="{FF2B5EF4-FFF2-40B4-BE49-F238E27FC236}">
                <a16:creationId xmlns:a16="http://schemas.microsoft.com/office/drawing/2014/main" id="{35044179-3286-8B5A-BAE2-B14799DAA1EE}"/>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1591581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D3EC642-6169-D541-6486-C5F2FDC82D8F}"/>
              </a:ext>
            </a:extLst>
          </p:cNvPr>
          <p:cNvSpPr>
            <a:spLocks noGrp="1"/>
          </p:cNvSpPr>
          <p:nvPr>
            <p:ph type="title"/>
          </p:nvPr>
        </p:nvSpPr>
        <p:spPr>
          <a:xfrm>
            <a:off x="6781485" y="950680"/>
            <a:ext cx="4018278" cy="608286"/>
          </a:xfrm>
        </p:spPr>
        <p:txBody>
          <a:bodyPr/>
          <a:lstStyle/>
          <a:p>
            <a:pPr algn="ctr"/>
            <a:r>
              <a:rPr lang="en-US" sz="4000" b="1" i="0" u="none" strike="noStrike" dirty="0">
                <a:solidFill>
                  <a:schemeClr val="bg1"/>
                </a:solidFill>
                <a:effectLst/>
                <a:latin typeface="+mj-lt"/>
              </a:rPr>
              <a:t>Disadvantages</a:t>
            </a:r>
            <a:endParaRPr lang="lt-LT" sz="4000" b="1" dirty="0">
              <a:solidFill>
                <a:schemeClr val="bg1"/>
              </a:solidFill>
              <a:latin typeface="+mj-lt"/>
            </a:endParaRPr>
          </a:p>
        </p:txBody>
      </p:sp>
      <p:sp>
        <p:nvSpPr>
          <p:cNvPr id="3" name="Turinio vietos rezervavimo ženklas 2">
            <a:extLst>
              <a:ext uri="{FF2B5EF4-FFF2-40B4-BE49-F238E27FC236}">
                <a16:creationId xmlns:a16="http://schemas.microsoft.com/office/drawing/2014/main" id="{BD89D93A-8FAA-E898-2850-0494F10CB8C5}"/>
              </a:ext>
            </a:extLst>
          </p:cNvPr>
          <p:cNvSpPr>
            <a:spLocks noGrp="1"/>
          </p:cNvSpPr>
          <p:nvPr>
            <p:ph type="body" sz="half" idx="2"/>
          </p:nvPr>
        </p:nvSpPr>
        <p:spPr>
          <a:xfrm>
            <a:off x="1507030" y="713709"/>
            <a:ext cx="4474519" cy="1082227"/>
          </a:xfrm>
        </p:spPr>
        <p:txBody>
          <a:bodyPr/>
          <a:lstStyle/>
          <a:p>
            <a:pPr marL="0" indent="0" algn="just">
              <a:buNone/>
            </a:pPr>
            <a:r>
              <a:rPr lang="en-US" sz="2800" b="0" i="0" u="none" strike="noStrike" dirty="0">
                <a:solidFill>
                  <a:srgbClr val="0A1F38"/>
                </a:solidFill>
                <a:effectLst/>
              </a:rPr>
              <a:t>More Vulnerable to Security Breaches.</a:t>
            </a:r>
            <a:endParaRPr lang="lt-LT" sz="2800" dirty="0">
              <a:solidFill>
                <a:srgbClr val="0A1F38"/>
              </a:solidFill>
            </a:endParaRPr>
          </a:p>
        </p:txBody>
      </p:sp>
      <p:sp>
        <p:nvSpPr>
          <p:cNvPr id="6" name="Text Placeholder 5">
            <a:extLst>
              <a:ext uri="{FF2B5EF4-FFF2-40B4-BE49-F238E27FC236}">
                <a16:creationId xmlns:a16="http://schemas.microsoft.com/office/drawing/2014/main" id="{CFBDF6F6-7B25-5EDF-EF09-C7521A3CDD3A}"/>
              </a:ext>
            </a:extLst>
          </p:cNvPr>
          <p:cNvSpPr>
            <a:spLocks noGrp="1"/>
          </p:cNvSpPr>
          <p:nvPr>
            <p:ph type="body" sz="half" idx="13"/>
          </p:nvPr>
        </p:nvSpPr>
        <p:spPr>
          <a:xfrm>
            <a:off x="1507030" y="2596546"/>
            <a:ext cx="4474519" cy="1082227"/>
          </a:xfrm>
        </p:spPr>
        <p:txBody>
          <a:bodyPr/>
          <a:lstStyle/>
          <a:p>
            <a:pPr marL="0" indent="0" algn="just">
              <a:buNone/>
            </a:pPr>
            <a:r>
              <a:rPr lang="en-US" sz="2800" b="0" i="0" dirty="0">
                <a:effectLst/>
                <a:highlight>
                  <a:srgbClr val="FFFFFF"/>
                </a:highlight>
              </a:rPr>
              <a:t>Need a way to process large volumes of data.</a:t>
            </a:r>
            <a:endParaRPr lang="lt-LT" sz="2800" u="none" strike="noStrike" dirty="0">
              <a:highlight>
                <a:srgbClr val="FFFFFF"/>
              </a:highlight>
            </a:endParaRPr>
          </a:p>
        </p:txBody>
      </p:sp>
      <p:sp>
        <p:nvSpPr>
          <p:cNvPr id="7" name="Text Placeholder 6">
            <a:extLst>
              <a:ext uri="{FF2B5EF4-FFF2-40B4-BE49-F238E27FC236}">
                <a16:creationId xmlns:a16="http://schemas.microsoft.com/office/drawing/2014/main" id="{3F3E6CF0-5D40-6EA1-3132-F45EC871E358}"/>
              </a:ext>
            </a:extLst>
          </p:cNvPr>
          <p:cNvSpPr>
            <a:spLocks noGrp="1"/>
          </p:cNvSpPr>
          <p:nvPr>
            <p:ph type="body" sz="half" idx="14"/>
          </p:nvPr>
        </p:nvSpPr>
        <p:spPr>
          <a:xfrm>
            <a:off x="1507029" y="4644872"/>
            <a:ext cx="4974454" cy="1082227"/>
          </a:xfrm>
        </p:spPr>
        <p:txBody>
          <a:bodyPr/>
          <a:lstStyle/>
          <a:p>
            <a:pPr marL="0" indent="0" algn="just">
              <a:buNone/>
            </a:pPr>
            <a:r>
              <a:rPr lang="en-US" sz="2800" b="0" i="0" dirty="0">
                <a:effectLst/>
                <a:highlight>
                  <a:srgbClr val="FFFFFF"/>
                </a:highlight>
              </a:rPr>
              <a:t>Difficult to use for those who are </a:t>
            </a:r>
            <a:r>
              <a:rPr lang="en-US" sz="2800" b="0" i="1" dirty="0">
                <a:effectLst/>
                <a:highlight>
                  <a:srgbClr val="FFFFFF"/>
                </a:highlight>
              </a:rPr>
              <a:t>“technologically challenged”.</a:t>
            </a:r>
            <a:endParaRPr lang="en-US" sz="2800" b="0" i="1" u="none" strike="noStrike" dirty="0">
              <a:effectLst/>
            </a:endParaRPr>
          </a:p>
          <a:p>
            <a:pPr marL="0" indent="0">
              <a:buNone/>
            </a:pPr>
            <a:endParaRPr lang="en-US" dirty="0"/>
          </a:p>
        </p:txBody>
      </p:sp>
      <p:sp>
        <p:nvSpPr>
          <p:cNvPr id="5" name="Footer Placeholder 4">
            <a:extLst>
              <a:ext uri="{FF2B5EF4-FFF2-40B4-BE49-F238E27FC236}">
                <a16:creationId xmlns:a16="http://schemas.microsoft.com/office/drawing/2014/main" id="{DF78FCF8-D54F-4402-B1DB-A51405A5E3BA}"/>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2235210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B6588-5AC8-D5CF-8C61-CB3CACBFAE6E}"/>
              </a:ext>
            </a:extLst>
          </p:cNvPr>
          <p:cNvSpPr>
            <a:spLocks noGrp="1"/>
          </p:cNvSpPr>
          <p:nvPr>
            <p:ph type="title"/>
          </p:nvPr>
        </p:nvSpPr>
        <p:spPr>
          <a:xfrm>
            <a:off x="6180654" y="3459134"/>
            <a:ext cx="3422249" cy="761493"/>
          </a:xfrm>
        </p:spPr>
        <p:txBody>
          <a:bodyPr/>
          <a:lstStyle/>
          <a:p>
            <a:pPr algn="ctr"/>
            <a:r>
              <a:rPr lang="en-US" b="1" dirty="0">
                <a:solidFill>
                  <a:srgbClr val="1A75DB"/>
                </a:solidFill>
                <a:latin typeface="+mj-lt"/>
              </a:rPr>
              <a:t>Case studies</a:t>
            </a:r>
            <a:r>
              <a:rPr lang="lt-LT" b="1" dirty="0">
                <a:solidFill>
                  <a:srgbClr val="1A75DB"/>
                </a:solidFill>
                <a:latin typeface="+mj-lt"/>
              </a:rPr>
              <a:t> </a:t>
            </a:r>
          </a:p>
        </p:txBody>
      </p:sp>
      <p:sp>
        <p:nvSpPr>
          <p:cNvPr id="3" name="Footer Placeholder 4">
            <a:extLst>
              <a:ext uri="{FF2B5EF4-FFF2-40B4-BE49-F238E27FC236}">
                <a16:creationId xmlns:a16="http://schemas.microsoft.com/office/drawing/2014/main" id="{2F4E27FB-4EFB-62C9-C386-2030C7A4A21D}"/>
              </a:ext>
            </a:extLst>
          </p:cNvPr>
          <p:cNvSpPr txBox="1">
            <a:spLocks noChangeArrowheads="1"/>
          </p:cNvSpPr>
          <p:nvPr/>
        </p:nvSpPr>
        <p:spPr bwMode="auto">
          <a:xfrm>
            <a:off x="7454899" y="6823240"/>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2211044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D029C42B-9C97-AACC-FB81-42EAAD9DCF12}"/>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pic>
        <p:nvPicPr>
          <p:cNvPr id="6" name="Picture 5">
            <a:extLst>
              <a:ext uri="{FF2B5EF4-FFF2-40B4-BE49-F238E27FC236}">
                <a16:creationId xmlns:a16="http://schemas.microsoft.com/office/drawing/2014/main" id="{3900199A-65C5-70AC-461F-05822CE3A97E}"/>
              </a:ext>
            </a:extLst>
          </p:cNvPr>
          <p:cNvPicPr>
            <a:picLocks noChangeAspect="1"/>
          </p:cNvPicPr>
          <p:nvPr/>
        </p:nvPicPr>
        <p:blipFill>
          <a:blip r:embed="rId2"/>
          <a:stretch>
            <a:fillRect/>
          </a:stretch>
        </p:blipFill>
        <p:spPr>
          <a:xfrm>
            <a:off x="231493" y="2642097"/>
            <a:ext cx="10460037" cy="3527210"/>
          </a:xfrm>
          <a:prstGeom prst="rect">
            <a:avLst/>
          </a:prstGeom>
        </p:spPr>
      </p:pic>
      <p:pic>
        <p:nvPicPr>
          <p:cNvPr id="7" name="Picture 6">
            <a:extLst>
              <a:ext uri="{FF2B5EF4-FFF2-40B4-BE49-F238E27FC236}">
                <a16:creationId xmlns:a16="http://schemas.microsoft.com/office/drawing/2014/main" id="{D6B18E9C-BAAE-3167-D626-D28173B6C2D0}"/>
              </a:ext>
            </a:extLst>
          </p:cNvPr>
          <p:cNvPicPr>
            <a:picLocks noChangeAspect="1"/>
          </p:cNvPicPr>
          <p:nvPr/>
        </p:nvPicPr>
        <p:blipFill>
          <a:blip r:embed="rId3"/>
          <a:stretch>
            <a:fillRect/>
          </a:stretch>
        </p:blipFill>
        <p:spPr>
          <a:xfrm>
            <a:off x="231493" y="184364"/>
            <a:ext cx="5822067" cy="21730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869092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FA17CCF7-D550-D6D2-DA1F-D37956E2AE69}"/>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pic>
        <p:nvPicPr>
          <p:cNvPr id="8" name="Picture 7">
            <a:extLst>
              <a:ext uri="{FF2B5EF4-FFF2-40B4-BE49-F238E27FC236}">
                <a16:creationId xmlns:a16="http://schemas.microsoft.com/office/drawing/2014/main" id="{83EE0AF7-62BE-884D-EA91-3E01C7F88F16}"/>
              </a:ext>
            </a:extLst>
          </p:cNvPr>
          <p:cNvPicPr>
            <a:picLocks noChangeAspect="1"/>
          </p:cNvPicPr>
          <p:nvPr/>
        </p:nvPicPr>
        <p:blipFill>
          <a:blip r:embed="rId2"/>
          <a:stretch>
            <a:fillRect/>
          </a:stretch>
        </p:blipFill>
        <p:spPr>
          <a:xfrm>
            <a:off x="158586" y="2670589"/>
            <a:ext cx="10482590" cy="3568166"/>
          </a:xfrm>
          <a:prstGeom prst="rect">
            <a:avLst/>
          </a:prstGeom>
        </p:spPr>
      </p:pic>
      <p:pic>
        <p:nvPicPr>
          <p:cNvPr id="9" name="Picture 8">
            <a:extLst>
              <a:ext uri="{FF2B5EF4-FFF2-40B4-BE49-F238E27FC236}">
                <a16:creationId xmlns:a16="http://schemas.microsoft.com/office/drawing/2014/main" id="{210276E3-1DD5-2E93-C00E-6BC385A585A4}"/>
              </a:ext>
            </a:extLst>
          </p:cNvPr>
          <p:cNvPicPr>
            <a:picLocks noChangeAspect="1"/>
          </p:cNvPicPr>
          <p:nvPr/>
        </p:nvPicPr>
        <p:blipFill>
          <a:blip r:embed="rId3"/>
          <a:stretch>
            <a:fillRect/>
          </a:stretch>
        </p:blipFill>
        <p:spPr>
          <a:xfrm>
            <a:off x="158586" y="184364"/>
            <a:ext cx="5822067" cy="21730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577027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10A020C1-70A6-5500-C12C-E56C67D4B3FC}"/>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pic>
        <p:nvPicPr>
          <p:cNvPr id="8" name="Picture 7">
            <a:extLst>
              <a:ext uri="{FF2B5EF4-FFF2-40B4-BE49-F238E27FC236}">
                <a16:creationId xmlns:a16="http://schemas.microsoft.com/office/drawing/2014/main" id="{FC0E6D15-4F1B-CFED-F760-B532A8719E9D}"/>
              </a:ext>
            </a:extLst>
          </p:cNvPr>
          <p:cNvPicPr>
            <a:picLocks noChangeAspect="1"/>
          </p:cNvPicPr>
          <p:nvPr/>
        </p:nvPicPr>
        <p:blipFill>
          <a:blip r:embed="rId2"/>
          <a:stretch>
            <a:fillRect/>
          </a:stretch>
        </p:blipFill>
        <p:spPr>
          <a:xfrm>
            <a:off x="141224" y="2759122"/>
            <a:ext cx="10517314" cy="3624569"/>
          </a:xfrm>
          <a:prstGeom prst="rect">
            <a:avLst/>
          </a:prstGeom>
        </p:spPr>
      </p:pic>
      <p:pic>
        <p:nvPicPr>
          <p:cNvPr id="10" name="Picture 9">
            <a:extLst>
              <a:ext uri="{FF2B5EF4-FFF2-40B4-BE49-F238E27FC236}">
                <a16:creationId xmlns:a16="http://schemas.microsoft.com/office/drawing/2014/main" id="{BF9649D9-1667-AA55-6694-A3D34159BDC2}"/>
              </a:ext>
            </a:extLst>
          </p:cNvPr>
          <p:cNvPicPr>
            <a:picLocks noChangeAspect="1"/>
          </p:cNvPicPr>
          <p:nvPr/>
        </p:nvPicPr>
        <p:blipFill>
          <a:blip r:embed="rId3"/>
          <a:stretch>
            <a:fillRect/>
          </a:stretch>
        </p:blipFill>
        <p:spPr>
          <a:xfrm>
            <a:off x="231493" y="184364"/>
            <a:ext cx="5822067" cy="21730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016652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144017" y="294774"/>
            <a:ext cx="3081439" cy="774792"/>
          </a:xfrm>
        </p:spPr>
        <p:txBody>
          <a:bodyPr/>
          <a:lstStyle/>
          <a:p>
            <a:pPr algn="ctr"/>
            <a:r>
              <a:rPr lang="en-US" sz="4400" b="1" dirty="0">
                <a:solidFill>
                  <a:schemeClr val="bg1"/>
                </a:solidFill>
              </a:rPr>
              <a:t>Conclusion</a:t>
            </a:r>
            <a:r>
              <a:rPr lang="hu-HU" dirty="0">
                <a:solidFill>
                  <a:schemeClr val="bg1"/>
                </a:solidFill>
              </a:rPr>
              <a:t>	</a:t>
            </a:r>
            <a:endParaRPr lang="en-GB" dirty="0">
              <a:solidFill>
                <a:schemeClr val="bg1"/>
              </a:solidFill>
            </a:endParaRPr>
          </a:p>
        </p:txBody>
      </p:sp>
      <p:sp>
        <p:nvSpPr>
          <p:cNvPr id="3" name="Footer Placeholder 4">
            <a:extLst>
              <a:ext uri="{FF2B5EF4-FFF2-40B4-BE49-F238E27FC236}">
                <a16:creationId xmlns:a16="http://schemas.microsoft.com/office/drawing/2014/main" id="{77D78CC4-7512-067A-DF20-F20762E19D32}"/>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4" name="Tartalom helye 2">
            <a:extLst>
              <a:ext uri="{FF2B5EF4-FFF2-40B4-BE49-F238E27FC236}">
                <a16:creationId xmlns:a16="http://schemas.microsoft.com/office/drawing/2014/main" id="{04602E0D-40AB-2278-9E4B-4592D3B22978}"/>
              </a:ext>
            </a:extLst>
          </p:cNvPr>
          <p:cNvSpPr>
            <a:spLocks noGrp="1"/>
          </p:cNvSpPr>
          <p:nvPr>
            <p:ph sz="half" idx="1"/>
          </p:nvPr>
        </p:nvSpPr>
        <p:spPr>
          <a:xfrm>
            <a:off x="432018" y="2449214"/>
            <a:ext cx="9935726" cy="4049166"/>
          </a:xfrm>
        </p:spPr>
        <p:txBody>
          <a:bodyPr/>
          <a:lstStyle/>
          <a:p>
            <a:pPr algn="just">
              <a:buClr>
                <a:srgbClr val="1A75DB"/>
              </a:buClr>
            </a:pPr>
            <a:r>
              <a:rPr lang="en-US" sz="2600" dirty="0"/>
              <a:t>Effective communication is fundamental to delivering high-quality, safe, and patient-centered care.</a:t>
            </a:r>
          </a:p>
          <a:p>
            <a:pPr algn="just">
              <a:buClr>
                <a:srgbClr val="1A75DB"/>
              </a:buClr>
            </a:pPr>
            <a:r>
              <a:rPr lang="en-US" sz="2600" dirty="0"/>
              <a:t>Clear communication supports trust-building, enhances patient outcomes, and fosters collaboration within multidisciplinary teams.</a:t>
            </a:r>
          </a:p>
          <a:p>
            <a:pPr algn="just">
              <a:buClr>
                <a:srgbClr val="1A75DB"/>
              </a:buClr>
            </a:pPr>
            <a:r>
              <a:rPr lang="en-US" sz="2600" dirty="0"/>
              <a:t>Strengthening both interpersonal and technological communication skills helps reduce errors and streamline care.</a:t>
            </a:r>
          </a:p>
          <a:p>
            <a:pPr algn="just">
              <a:buClr>
                <a:srgbClr val="1A75DB"/>
              </a:buClr>
            </a:pPr>
            <a:r>
              <a:rPr lang="en-US" sz="2600" dirty="0"/>
              <a:t>How we communicate influences individual interactions and impacts the entire healthcare system, promoting a cohesive and efficient care environment.</a:t>
            </a:r>
            <a:endParaRPr lang="en-GB" sz="2600" dirty="0"/>
          </a:p>
        </p:txBody>
      </p:sp>
    </p:spTree>
    <p:extLst>
      <p:ext uri="{BB962C8B-B14F-4D97-AF65-F5344CB8AC3E}">
        <p14:creationId xmlns:p14="http://schemas.microsoft.com/office/powerpoint/2010/main" val="1348311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txBox="1">
            <a:spLocks/>
          </p:cNvSpPr>
          <p:nvPr/>
        </p:nvSpPr>
        <p:spPr>
          <a:xfrm>
            <a:off x="510382" y="510211"/>
            <a:ext cx="3232582" cy="646909"/>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r>
              <a:rPr lang="en-US" b="1" dirty="0">
                <a:solidFill>
                  <a:srgbClr val="1A75DB"/>
                </a:solidFill>
                <a:latin typeface="+mn-lt"/>
              </a:rPr>
              <a:t>References</a:t>
            </a:r>
            <a:endParaRPr lang="en-GB" b="1" dirty="0">
              <a:solidFill>
                <a:srgbClr val="1A75DB"/>
              </a:solidFill>
              <a:latin typeface="+mn-lt"/>
            </a:endParaRPr>
          </a:p>
        </p:txBody>
      </p:sp>
      <p:sp>
        <p:nvSpPr>
          <p:cNvPr id="3" name="Footer Placeholder 4">
            <a:extLst>
              <a:ext uri="{FF2B5EF4-FFF2-40B4-BE49-F238E27FC236}">
                <a16:creationId xmlns:a16="http://schemas.microsoft.com/office/drawing/2014/main" id="{869648A7-1393-069B-B06A-97031B04C190}"/>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6" name="TextBox 5">
            <a:extLst>
              <a:ext uri="{FF2B5EF4-FFF2-40B4-BE49-F238E27FC236}">
                <a16:creationId xmlns:a16="http://schemas.microsoft.com/office/drawing/2014/main" id="{02599585-8E15-2B3B-4F01-3AC957C43451}"/>
              </a:ext>
            </a:extLst>
          </p:cNvPr>
          <p:cNvSpPr txBox="1"/>
          <p:nvPr/>
        </p:nvSpPr>
        <p:spPr>
          <a:xfrm>
            <a:off x="510382" y="1273226"/>
            <a:ext cx="9789711" cy="5618974"/>
          </a:xfrm>
          <a:prstGeom prst="rect">
            <a:avLst/>
          </a:prstGeom>
          <a:noFill/>
        </p:spPr>
        <p:txBody>
          <a:bodyPr wrap="square">
            <a:spAutoFit/>
          </a:bodyPr>
          <a:lstStyle/>
          <a:p>
            <a:pPr algn="just">
              <a:lnSpc>
                <a:spcPct val="115000"/>
              </a:lnSpc>
              <a:spcAft>
                <a:spcPts val="800"/>
              </a:spcAft>
            </a:pPr>
            <a:r>
              <a:rPr lang="lt-LT" sz="1800" kern="100" dirty="0">
                <a:effectLst/>
                <a:latin typeface="Aptos" panose="020B0004020202020204" pitchFamily="34" charset="0"/>
                <a:ea typeface="Aptos" panose="020B0004020202020204" pitchFamily="34" charset="0"/>
                <a:cs typeface="Times New Roman" panose="02020603050405020304" pitchFamily="18" charset="0"/>
              </a:rPr>
              <a:t>Amsel, T. T. (2019). </a:t>
            </a:r>
            <a:r>
              <a:rPr lang="lt-LT" sz="1800" i="1" kern="100" dirty="0">
                <a:effectLst/>
                <a:latin typeface="Aptos" panose="020B0004020202020204" pitchFamily="34" charset="0"/>
                <a:ea typeface="Aptos" panose="020B0004020202020204" pitchFamily="34" charset="0"/>
                <a:cs typeface="Times New Roman" panose="02020603050405020304" pitchFamily="18" charset="0"/>
              </a:rPr>
              <a:t>An Urban Legend Called: The 7/38/55 Ratio Rule</a:t>
            </a:r>
            <a:r>
              <a:rPr lang="lt-LT" sz="1800" kern="100" dirty="0">
                <a:effectLst/>
                <a:latin typeface="Aptos" panose="020B0004020202020204" pitchFamily="34" charset="0"/>
                <a:ea typeface="Aptos" panose="020B0004020202020204" pitchFamily="34" charset="0"/>
                <a:cs typeface="Times New Roman" panose="02020603050405020304" pitchFamily="18" charset="0"/>
              </a:rPr>
              <a:t>. European Polygraph, 13(2), 96-99. </a:t>
            </a:r>
            <a:r>
              <a:rPr lang="lt-LT"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https://doi.org/10.2478/ep-2019-0007</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lt-LT" sz="1800" kern="100" dirty="0">
                <a:effectLst/>
                <a:latin typeface="Aptos" panose="020B0004020202020204" pitchFamily="34" charset="0"/>
                <a:ea typeface="Aptos" panose="020B0004020202020204" pitchFamily="34" charset="0"/>
                <a:cs typeface="Times New Roman" panose="02020603050405020304" pitchFamily="18" charset="0"/>
              </a:rPr>
              <a:t>Frennert, S., Petersson, L., &amp; Erlingsdottir, G. (2023). More work for nurses: The ironies of eHealth. </a:t>
            </a:r>
            <a:r>
              <a:rPr lang="lt-LT" sz="1800" i="1" kern="100" dirty="0">
                <a:effectLst/>
                <a:latin typeface="Aptos" panose="020B0004020202020204" pitchFamily="34" charset="0"/>
                <a:ea typeface="Aptos" panose="020B0004020202020204" pitchFamily="34" charset="0"/>
                <a:cs typeface="Times New Roman" panose="02020603050405020304" pitchFamily="18" charset="0"/>
              </a:rPr>
              <a:t>BMC Health Services Research</a:t>
            </a:r>
            <a:r>
              <a:rPr lang="lt-LT" sz="1800" kern="100" dirty="0">
                <a:effectLst/>
                <a:latin typeface="Aptos" panose="020B0004020202020204" pitchFamily="34" charset="0"/>
                <a:ea typeface="Aptos" panose="020B0004020202020204" pitchFamily="34" charset="0"/>
                <a:cs typeface="Times New Roman" panose="02020603050405020304" pitchFamily="18" charset="0"/>
              </a:rPr>
              <a:t>, 23(411). </a:t>
            </a:r>
            <a:r>
              <a:rPr lang="lt-LT"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https://doi.org/10.1186/s12913-023-09418-3</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lt-LT" sz="1800" kern="100" dirty="0">
                <a:effectLst/>
                <a:latin typeface="Aptos" panose="020B0004020202020204" pitchFamily="34" charset="0"/>
                <a:ea typeface="Aptos" panose="020B0004020202020204" pitchFamily="34" charset="0"/>
                <a:cs typeface="Times New Roman" panose="02020603050405020304" pitchFamily="18" charset="0"/>
              </a:rPr>
              <a:t>O'Daniel, M., &amp; Rosenstein, A. H. (2008). </a:t>
            </a:r>
            <a:r>
              <a:rPr lang="lt-LT" sz="1800" i="1" kern="100" dirty="0">
                <a:effectLst/>
                <a:latin typeface="Aptos" panose="020B0004020202020204" pitchFamily="34" charset="0"/>
                <a:ea typeface="Aptos" panose="020B0004020202020204" pitchFamily="34" charset="0"/>
                <a:cs typeface="Times New Roman" panose="02020603050405020304" pitchFamily="18" charset="0"/>
              </a:rPr>
              <a:t>Professional communication and team collaboration</a:t>
            </a:r>
            <a:r>
              <a:rPr lang="lt-LT" sz="1800" kern="100" dirty="0">
                <a:effectLst/>
                <a:latin typeface="Aptos" panose="020B0004020202020204" pitchFamily="34" charset="0"/>
                <a:ea typeface="Aptos" panose="020B0004020202020204" pitchFamily="34" charset="0"/>
                <a:cs typeface="Times New Roman" panose="02020603050405020304" pitchFamily="18" charset="0"/>
              </a:rPr>
              <a:t>. In R. G. Hughes (Ed.), </a:t>
            </a:r>
            <a:r>
              <a:rPr lang="lt-LT" sz="1800" i="1" kern="100" dirty="0">
                <a:effectLst/>
                <a:latin typeface="Aptos" panose="020B0004020202020204" pitchFamily="34" charset="0"/>
                <a:ea typeface="Aptos" panose="020B0004020202020204" pitchFamily="34" charset="0"/>
                <a:cs typeface="Times New Roman" panose="02020603050405020304" pitchFamily="18" charset="0"/>
              </a:rPr>
              <a:t>Patient safety and quality: An evidence-based handbook for nurses</a:t>
            </a:r>
            <a:r>
              <a:rPr lang="lt-LT" sz="1800" kern="100" dirty="0">
                <a:effectLst/>
                <a:latin typeface="Aptos" panose="020B0004020202020204" pitchFamily="34" charset="0"/>
                <a:ea typeface="Aptos" panose="020B0004020202020204" pitchFamily="34" charset="0"/>
                <a:cs typeface="Times New Roman" panose="02020603050405020304" pitchFamily="18" charset="0"/>
              </a:rPr>
              <a:t> (Chapter 33). Agency for Healthcare Research and Quality (US). </a:t>
            </a:r>
            <a:r>
              <a:rPr lang="lt-LT"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https://www.ncbi.nlm.nih.gov/books/NBK2637/</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lt-LT" sz="1800" kern="100" dirty="0">
                <a:effectLst/>
                <a:latin typeface="Aptos" panose="020B0004020202020204" pitchFamily="34" charset="0"/>
                <a:ea typeface="Aptos" panose="020B0004020202020204" pitchFamily="34" charset="0"/>
                <a:cs typeface="Times New Roman" panose="02020603050405020304" pitchFamily="18" charset="0"/>
              </a:rPr>
              <a:t>Reuter-Sandquist, M. (2022). </a:t>
            </a:r>
            <a:r>
              <a:rPr lang="lt-LT" sz="1800" i="1" kern="100" dirty="0">
                <a:effectLst/>
                <a:latin typeface="Aptos" panose="020B0004020202020204" pitchFamily="34" charset="0"/>
                <a:ea typeface="Aptos" panose="020B0004020202020204" pitchFamily="34" charset="0"/>
                <a:cs typeface="Times New Roman" panose="02020603050405020304" pitchFamily="18" charset="0"/>
              </a:rPr>
              <a:t>Nursing Assistant</a:t>
            </a:r>
            <a:r>
              <a:rPr lang="lt-LT" sz="1800" kern="100" dirty="0">
                <a:effectLst/>
                <a:latin typeface="Aptos" panose="020B0004020202020204" pitchFamily="34" charset="0"/>
                <a:ea typeface="Aptos" panose="020B0004020202020204" pitchFamily="34" charset="0"/>
                <a:cs typeface="Times New Roman" panose="02020603050405020304" pitchFamily="18" charset="0"/>
              </a:rPr>
              <a:t>. In K. Ernstmeyer &amp; E. Christman (Eds.), Chippewa Valley Technical College. Open Educational Resource (OER) under Creative Commons Attribution 4.0 License.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lt-LT" sz="1800" kern="100" dirty="0">
                <a:effectLst/>
                <a:latin typeface="Aptos" panose="020B0004020202020204" pitchFamily="34" charset="0"/>
                <a:ea typeface="Aptos" panose="020B0004020202020204" pitchFamily="34" charset="0"/>
                <a:cs typeface="Times New Roman" panose="02020603050405020304" pitchFamily="18" charset="0"/>
              </a:rPr>
              <a:t>Svendsen, M. T., Tiedemann, S. N., &amp; Andersen, K. E. (2021). </a:t>
            </a:r>
            <a:r>
              <a:rPr lang="lt-LT" sz="1800" i="1" kern="100" dirty="0">
                <a:effectLst/>
                <a:latin typeface="Aptos" panose="020B0004020202020204" pitchFamily="34" charset="0"/>
                <a:ea typeface="Aptos" panose="020B0004020202020204" pitchFamily="34" charset="0"/>
                <a:cs typeface="Times New Roman" panose="02020603050405020304" pitchFamily="18" charset="0"/>
              </a:rPr>
              <a:t>Pros and cons of eHealth: A systematic review of the literature and observations in Denmark</a:t>
            </a:r>
            <a:r>
              <a:rPr lang="lt-LT" sz="1800" kern="100" dirty="0">
                <a:effectLst/>
                <a:latin typeface="Aptos" panose="020B0004020202020204" pitchFamily="34" charset="0"/>
                <a:ea typeface="Aptos" panose="020B0004020202020204" pitchFamily="34" charset="0"/>
                <a:cs typeface="Times New Roman" panose="02020603050405020304" pitchFamily="18" charset="0"/>
              </a:rPr>
              <a:t>. SAGE Open Medicine, 9, 1-10. </a:t>
            </a:r>
            <a:r>
              <a:rPr lang="lt-LT"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6"/>
              </a:rPr>
              <a:t>https://doi.org/10.1177/20503121211016179</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35580876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txBox="1">
            <a:spLocks/>
          </p:cNvSpPr>
          <p:nvPr/>
        </p:nvSpPr>
        <p:spPr>
          <a:xfrm>
            <a:off x="600710" y="450376"/>
            <a:ext cx="3928754" cy="653509"/>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r>
              <a:rPr lang="en-US" sz="4000" b="1" dirty="0">
                <a:solidFill>
                  <a:srgbClr val="1A75DB"/>
                </a:solidFill>
                <a:latin typeface="+mn-lt"/>
              </a:rPr>
              <a:t>Copyright notice</a:t>
            </a:r>
            <a:endParaRPr lang="en-GB" sz="4000" b="1" dirty="0">
              <a:solidFill>
                <a:srgbClr val="1A75DB"/>
              </a:solidFill>
              <a:latin typeface="+mn-lt"/>
            </a:endParaRPr>
          </a:p>
        </p:txBody>
      </p:sp>
      <p:sp>
        <p:nvSpPr>
          <p:cNvPr id="2" name="Footer Placeholder 4">
            <a:extLst>
              <a:ext uri="{FF2B5EF4-FFF2-40B4-BE49-F238E27FC236}">
                <a16:creationId xmlns:a16="http://schemas.microsoft.com/office/drawing/2014/main" id="{4297FD4B-C15A-0B5C-B45D-5FAE44ED3DC0}"/>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5" name="TextBox 4">
            <a:extLst>
              <a:ext uri="{FF2B5EF4-FFF2-40B4-BE49-F238E27FC236}">
                <a16:creationId xmlns:a16="http://schemas.microsoft.com/office/drawing/2014/main" id="{0AB6C018-C91C-1483-CC9B-B6AA9981B8F4}"/>
              </a:ext>
            </a:extLst>
          </p:cNvPr>
          <p:cNvSpPr txBox="1"/>
          <p:nvPr/>
        </p:nvSpPr>
        <p:spPr>
          <a:xfrm>
            <a:off x="600710" y="1391969"/>
            <a:ext cx="9598342" cy="4801314"/>
          </a:xfrm>
          <a:prstGeom prst="rect">
            <a:avLst/>
          </a:prstGeom>
          <a:noFill/>
        </p:spPr>
        <p:txBody>
          <a:bodyPr wrap="square">
            <a:spAutoFit/>
          </a:bodyPr>
          <a:lstStyle/>
          <a:p>
            <a:pPr algn="just"/>
            <a:r>
              <a:rPr lang="en-US" dirty="0"/>
              <a:t>Copyright © Members of the H-PASS Project. For details about the H-PASS Project and collaboration, please visit: </a:t>
            </a:r>
            <a:r>
              <a:rPr lang="en-US" dirty="0">
                <a:hlinkClick r:id="rId3"/>
              </a:rPr>
              <a:t>https://hpass.healthworkforce.eu/index.php/the-project/</a:t>
            </a:r>
            <a:endParaRPr lang="en-US" dirty="0"/>
          </a:p>
          <a:p>
            <a:pPr algn="just"/>
            <a:endParaRPr lang="en-US" dirty="0"/>
          </a:p>
          <a:p>
            <a:pPr algn="just"/>
            <a:r>
              <a:rPr lang="en-US" dirty="0"/>
              <a:t>H-PASS the “Health Professionals’ and the “</a:t>
            </a:r>
            <a:r>
              <a:rPr lang="en-US" dirty="0" err="1"/>
              <a:t>DigitAl</a:t>
            </a:r>
            <a:r>
              <a:rPr lang="en-US" dirty="0"/>
              <a:t> team” </a:t>
            </a:r>
            <a:r>
              <a:rPr lang="en-US" dirty="0" err="1"/>
              <a:t>SkillS</a:t>
            </a:r>
            <a:r>
              <a:rPr lang="en-US" dirty="0"/>
              <a:t> advancement” is a project co-funded by the European Health and Digital Executive Agency (</a:t>
            </a:r>
            <a:r>
              <a:rPr lang="en-US" dirty="0" err="1"/>
              <a:t>HaDEA</a:t>
            </a:r>
            <a:r>
              <a:rPr lang="en-US" dirty="0"/>
              <a:t>) under the powers delegated by the European Commission. H-PASS began in May 2023 and will run for 3 years.</a:t>
            </a:r>
          </a:p>
          <a:p>
            <a:pPr algn="just"/>
            <a:endParaRPr lang="en-US" dirty="0"/>
          </a:p>
          <a:p>
            <a:pPr algn="just"/>
            <a:r>
              <a:rPr lang="en-US" dirty="0"/>
              <a:t>This work is licensed under the Creative Commons Attribution-Noncommercial 3.0 License. To view a copy of this license, visit </a:t>
            </a:r>
            <a:r>
              <a:rPr lang="en-US" dirty="0">
                <a:hlinkClick r:id="rId4"/>
              </a:rPr>
              <a:t>http://creativecommons.org/licenses/by-nc/3.0/</a:t>
            </a:r>
            <a:r>
              <a:rPr lang="en-US" dirty="0"/>
              <a:t> or send a letter to Creative Commons, 171 Second Street, Suite 300, San Francisco, California, 94105, and USA.</a:t>
            </a:r>
          </a:p>
          <a:p>
            <a:pPr algn="just"/>
            <a:endParaRPr lang="en-US" dirty="0"/>
          </a:p>
          <a:p>
            <a:pPr algn="just"/>
            <a:r>
              <a:rPr lang="en-US" dirty="0"/>
              <a:t> The work must be attributed by attaching the following reference to the copied elements: “Copyright © Members of the H-PASS Project ”. </a:t>
            </a:r>
          </a:p>
          <a:p>
            <a:pPr algn="just"/>
            <a:endParaRPr lang="en-US" dirty="0"/>
          </a:p>
          <a:p>
            <a:pPr algn="just"/>
            <a:r>
              <a:rPr lang="en-US" dirty="0"/>
              <a:t>Using this presentation in a way and/or for purposes not foreseen in the license, requires the prior written permission of the copyright holders. The information contained in this presentation represents the views of the copyright holders as of the date such views are published.</a:t>
            </a:r>
          </a:p>
        </p:txBody>
      </p:sp>
    </p:spTree>
    <p:extLst>
      <p:ext uri="{BB962C8B-B14F-4D97-AF65-F5344CB8AC3E}">
        <p14:creationId xmlns:p14="http://schemas.microsoft.com/office/powerpoint/2010/main" val="4141311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CF7B74-0068-C2A4-EA39-0F3F997C3CE2}"/>
              </a:ext>
            </a:extLst>
          </p:cNvPr>
          <p:cNvSpPr>
            <a:spLocks noGrp="1"/>
          </p:cNvSpPr>
          <p:nvPr>
            <p:ph sz="half" idx="1"/>
          </p:nvPr>
        </p:nvSpPr>
        <p:spPr>
          <a:xfrm>
            <a:off x="266683" y="1809897"/>
            <a:ext cx="10266396" cy="4813321"/>
          </a:xfrm>
        </p:spPr>
        <p:txBody>
          <a:bodyPr/>
          <a:lstStyle/>
          <a:p>
            <a:pPr algn="just">
              <a:buClr>
                <a:srgbClr val="1A75DB"/>
              </a:buClr>
            </a:pPr>
            <a:r>
              <a:rPr lang="en-US" sz="2500" dirty="0"/>
              <a:t>Communication in healthcare involves a range of skills, from verbal and written communication to non-verbal cues, which are essential for building trust and understanding.</a:t>
            </a:r>
          </a:p>
          <a:p>
            <a:pPr algn="just">
              <a:buClr>
                <a:srgbClr val="1A75DB"/>
              </a:buClr>
            </a:pPr>
            <a:r>
              <a:rPr lang="en-US" sz="2500" dirty="0"/>
              <a:t>Patient-professional communication models focus on the dynamic exchange of information, social interactions, relationships, and mutual expectations.</a:t>
            </a:r>
          </a:p>
          <a:p>
            <a:pPr algn="just">
              <a:buClr>
                <a:srgbClr val="1A75DB"/>
              </a:buClr>
            </a:pPr>
            <a:r>
              <a:rPr lang="en-US" sz="2500" dirty="0"/>
              <a:t>Effective communication within healthcare teams is critical for aligning care efforts, preventing misunderstandings, and promoting collaboration.</a:t>
            </a:r>
          </a:p>
          <a:p>
            <a:pPr algn="just">
              <a:buClr>
                <a:srgbClr val="1A75DB"/>
              </a:buClr>
            </a:pPr>
            <a:r>
              <a:rPr lang="en-US" sz="2500" dirty="0"/>
              <a:t>This module examines how communication skills impact patient care, team dynamics, and overall healthcare quality.</a:t>
            </a:r>
          </a:p>
          <a:p>
            <a:pPr algn="just">
              <a:buClr>
                <a:srgbClr val="1A75DB"/>
              </a:buClr>
            </a:pPr>
            <a:r>
              <a:rPr lang="en-US" sz="2500" dirty="0"/>
              <a:t>By exploring communication processes, barriers, styles, and technology's role, we aim to strengthen healthcare interactions for better patient outcomes.</a:t>
            </a:r>
          </a:p>
        </p:txBody>
      </p:sp>
      <p:sp>
        <p:nvSpPr>
          <p:cNvPr id="6" name="Cím 1">
            <a:extLst>
              <a:ext uri="{FF2B5EF4-FFF2-40B4-BE49-F238E27FC236}">
                <a16:creationId xmlns:a16="http://schemas.microsoft.com/office/drawing/2014/main" id="{6605F5B9-D36E-9D46-8E4F-276AB8534277}"/>
              </a:ext>
            </a:extLst>
          </p:cNvPr>
          <p:cNvSpPr txBox="1">
            <a:spLocks/>
          </p:cNvSpPr>
          <p:nvPr/>
        </p:nvSpPr>
        <p:spPr>
          <a:xfrm>
            <a:off x="495392" y="853410"/>
            <a:ext cx="3499685" cy="810254"/>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r>
              <a:rPr lang="en-US" sz="4400" b="1" dirty="0">
                <a:solidFill>
                  <a:srgbClr val="1A75DB"/>
                </a:solidFill>
                <a:latin typeface="+mn-lt"/>
              </a:rPr>
              <a:t>Introduction</a:t>
            </a:r>
            <a:endParaRPr lang="en-GB" sz="4400" b="1" dirty="0">
              <a:solidFill>
                <a:srgbClr val="1A75DB"/>
              </a:solidFill>
              <a:latin typeface="+mn-lt"/>
            </a:endParaRPr>
          </a:p>
        </p:txBody>
      </p:sp>
      <p:sp>
        <p:nvSpPr>
          <p:cNvPr id="2" name="Footer Placeholder 4">
            <a:extLst>
              <a:ext uri="{FF2B5EF4-FFF2-40B4-BE49-F238E27FC236}">
                <a16:creationId xmlns:a16="http://schemas.microsoft.com/office/drawing/2014/main" id="{E2E278A8-4768-5020-191E-A43B81C0A322}"/>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40363020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32481A39-F6E8-4107-4F8F-06F77D94BFF3}"/>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4" name="Cím 1">
            <a:extLst>
              <a:ext uri="{FF2B5EF4-FFF2-40B4-BE49-F238E27FC236}">
                <a16:creationId xmlns:a16="http://schemas.microsoft.com/office/drawing/2014/main" id="{15A2CA9F-D5D4-0643-555A-87C2377BB7DA}"/>
              </a:ext>
            </a:extLst>
          </p:cNvPr>
          <p:cNvSpPr txBox="1">
            <a:spLocks/>
          </p:cNvSpPr>
          <p:nvPr/>
        </p:nvSpPr>
        <p:spPr>
          <a:xfrm>
            <a:off x="3835400" y="1365490"/>
            <a:ext cx="2576830" cy="653509"/>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ctr"/>
            <a:r>
              <a:rPr lang="en-US" sz="4000" b="1" dirty="0">
                <a:solidFill>
                  <a:srgbClr val="1A75DB"/>
                </a:solidFill>
                <a:latin typeface="+mn-lt"/>
              </a:rPr>
              <a:t>Disclaimer </a:t>
            </a:r>
            <a:endParaRPr lang="en-GB" sz="4000" b="1" dirty="0">
              <a:solidFill>
                <a:srgbClr val="1A75DB"/>
              </a:solidFill>
              <a:latin typeface="+mn-lt"/>
            </a:endParaRPr>
          </a:p>
        </p:txBody>
      </p:sp>
      <p:sp>
        <p:nvSpPr>
          <p:cNvPr id="5" name="Content Placeholder 2">
            <a:extLst>
              <a:ext uri="{FF2B5EF4-FFF2-40B4-BE49-F238E27FC236}">
                <a16:creationId xmlns:a16="http://schemas.microsoft.com/office/drawing/2014/main" id="{6B8CA3ED-B686-9D10-3668-393D8FC1ACF0}"/>
              </a:ext>
            </a:extLst>
          </p:cNvPr>
          <p:cNvSpPr txBox="1">
            <a:spLocks noChangeArrowheads="1"/>
          </p:cNvSpPr>
          <p:nvPr/>
        </p:nvSpPr>
        <p:spPr>
          <a:xfrm>
            <a:off x="457200" y="2209800"/>
            <a:ext cx="8229600" cy="3916363"/>
          </a:xfrm>
          <a:prstGeom prst="rect">
            <a:avLst/>
          </a:prstGeom>
        </p:spPr>
        <p:txBody>
          <a:bodyPr/>
          <a:lstStyle>
            <a:lvl1pPr marL="239984" indent="-239984" algn="l" defTabSz="959937" rtl="0" eaLnBrk="1" latinLnBrk="0" hangingPunct="1">
              <a:lnSpc>
                <a:spcPct val="90000"/>
              </a:lnSpc>
              <a:spcBef>
                <a:spcPts val="1050"/>
              </a:spcBef>
              <a:buFont typeface="Arial" panose="020B0604020202020204" pitchFamily="34" charset="0"/>
              <a:buChar char="•"/>
              <a:defRPr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marL="0" indent="0" algn="just">
              <a:buNone/>
            </a:pPr>
            <a:endParaRPr lang="en-GB" altLang="en-US" dirty="0"/>
          </a:p>
        </p:txBody>
      </p:sp>
      <p:sp>
        <p:nvSpPr>
          <p:cNvPr id="7" name="TextBox 6">
            <a:extLst>
              <a:ext uri="{FF2B5EF4-FFF2-40B4-BE49-F238E27FC236}">
                <a16:creationId xmlns:a16="http://schemas.microsoft.com/office/drawing/2014/main" id="{4CE8027F-86D5-8209-CE4A-39D3763E8A8C}"/>
              </a:ext>
            </a:extLst>
          </p:cNvPr>
          <p:cNvSpPr txBox="1"/>
          <p:nvPr/>
        </p:nvSpPr>
        <p:spPr>
          <a:xfrm>
            <a:off x="1572260" y="2662287"/>
            <a:ext cx="7655242" cy="2462213"/>
          </a:xfrm>
          <a:prstGeom prst="rect">
            <a:avLst/>
          </a:prstGeom>
          <a:noFill/>
        </p:spPr>
        <p:txBody>
          <a:bodyPr wrap="square">
            <a:spAutoFit/>
          </a:bodyPr>
          <a:lstStyle/>
          <a:p>
            <a:pPr algn="just"/>
            <a:r>
              <a:rPr lang="en-US" sz="2200" dirty="0"/>
              <a:t>The European Health and Digital Executive Agency (</a:t>
            </a:r>
            <a:r>
              <a:rPr lang="en-US" sz="2200" dirty="0" err="1"/>
              <a:t>HaDEA</a:t>
            </a:r>
            <a:r>
              <a:rPr lang="en-US" sz="2200" dirty="0"/>
              <a:t>), under the powers delegated by the European Commission, supports the production of this publication. The European Commission's support does not constitute endorsement of the contents, which reflects the views only of the authors. The Commission cannot be held responsible for any use that may be made of the information contained therein.</a:t>
            </a:r>
          </a:p>
        </p:txBody>
      </p:sp>
    </p:spTree>
    <p:extLst>
      <p:ext uri="{BB962C8B-B14F-4D97-AF65-F5344CB8AC3E}">
        <p14:creationId xmlns:p14="http://schemas.microsoft.com/office/powerpoint/2010/main" val="27639599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88AD8595-075D-384D-A3EE-990DFE01FE45}"/>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solidFill>
                  <a:schemeClr val="bg1"/>
                </a:solidFill>
              </a:rPr>
              <a:t>Project: 101101139 — H-PASS — EU4H-2022-PJ</a:t>
            </a:r>
            <a:endParaRPr lang="el-GR" altLang="en-US" sz="1200" dirty="0">
              <a:solidFill>
                <a:schemeClr val="bg1"/>
              </a:solidFill>
            </a:endParaRPr>
          </a:p>
        </p:txBody>
      </p:sp>
      <p:sp>
        <p:nvSpPr>
          <p:cNvPr id="6" name="Cím 1">
            <a:extLst>
              <a:ext uri="{FF2B5EF4-FFF2-40B4-BE49-F238E27FC236}">
                <a16:creationId xmlns:a16="http://schemas.microsoft.com/office/drawing/2014/main" id="{9A063288-9EDF-8DE5-D421-48AB28F57996}"/>
              </a:ext>
            </a:extLst>
          </p:cNvPr>
          <p:cNvSpPr>
            <a:spLocks noGrp="1"/>
          </p:cNvSpPr>
          <p:nvPr>
            <p:ph type="title"/>
          </p:nvPr>
        </p:nvSpPr>
        <p:spPr>
          <a:xfrm>
            <a:off x="2427653" y="3031193"/>
            <a:ext cx="5726091" cy="1136926"/>
          </a:xfrm>
        </p:spPr>
        <p:txBody>
          <a:bodyPr/>
          <a:lstStyle/>
          <a:p>
            <a:r>
              <a:rPr lang="en-US" sz="4000" dirty="0"/>
              <a:t>End of learning unit</a:t>
            </a:r>
            <a:endParaRPr lang="en-GB" sz="4000" dirty="0"/>
          </a:p>
        </p:txBody>
      </p:sp>
    </p:spTree>
    <p:extLst>
      <p:ext uri="{BB962C8B-B14F-4D97-AF65-F5344CB8AC3E}">
        <p14:creationId xmlns:p14="http://schemas.microsoft.com/office/powerpoint/2010/main" val="4035631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327228" y="2730500"/>
            <a:ext cx="8145305" cy="1392237"/>
          </a:xfrm>
        </p:spPr>
        <p:txBody>
          <a:bodyPr/>
          <a:lstStyle/>
          <a:p>
            <a:r>
              <a:rPr lang="en-US" sz="4400" b="1" dirty="0">
                <a:effectLst/>
                <a:ea typeface="Calibri" panose="020F0502020204030204" pitchFamily="34" charset="0"/>
              </a:rPr>
              <a:t>T</a:t>
            </a:r>
            <a:r>
              <a:rPr lang="en-US" sz="4400" dirty="0">
                <a:ea typeface="Calibri" panose="020F0502020204030204" pitchFamily="34" charset="0"/>
              </a:rPr>
              <a:t>he communication process</a:t>
            </a:r>
            <a:endParaRPr lang="en-GB" sz="4400" dirty="0"/>
          </a:p>
        </p:txBody>
      </p:sp>
      <p:sp>
        <p:nvSpPr>
          <p:cNvPr id="4" name="Footer Placeholder 4">
            <a:extLst>
              <a:ext uri="{FF2B5EF4-FFF2-40B4-BE49-F238E27FC236}">
                <a16:creationId xmlns:a16="http://schemas.microsoft.com/office/drawing/2014/main" id="{14F6C3C5-4558-43CF-4DF8-C422F8EF66A7}"/>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solidFill>
                  <a:schemeClr val="bg1"/>
                </a:solidFill>
              </a:rPr>
              <a:t>Project: 101101139 — H-PASS — EU4H-2022-PJ</a:t>
            </a:r>
            <a:endParaRPr lang="el-GR" altLang="en-US" sz="1200" dirty="0">
              <a:solidFill>
                <a:schemeClr val="bg1"/>
              </a:solidFill>
            </a:endParaRPr>
          </a:p>
        </p:txBody>
      </p:sp>
    </p:spTree>
    <p:extLst>
      <p:ext uri="{BB962C8B-B14F-4D97-AF65-F5344CB8AC3E}">
        <p14:creationId xmlns:p14="http://schemas.microsoft.com/office/powerpoint/2010/main" val="2628261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half" idx="1"/>
          </p:nvPr>
        </p:nvSpPr>
        <p:spPr>
          <a:xfrm>
            <a:off x="882051" y="2407920"/>
            <a:ext cx="9685900" cy="3810000"/>
          </a:xfrm>
        </p:spPr>
        <p:txBody>
          <a:bodyPr/>
          <a:lstStyle/>
          <a:p>
            <a:pPr marL="0" indent="0" algn="ctr">
              <a:buNone/>
            </a:pPr>
            <a:r>
              <a:rPr lang="en-US" b="1" dirty="0">
                <a:solidFill>
                  <a:srgbClr val="1A75DB"/>
                </a:solidFill>
              </a:rPr>
              <a:t>Please outline the essential components of the communication process in healthcare.</a:t>
            </a:r>
          </a:p>
          <a:p>
            <a:pPr marL="0" indent="0" algn="ctr">
              <a:buNone/>
            </a:pPr>
            <a:endParaRPr lang="en-US" b="1" dirty="0">
              <a:solidFill>
                <a:srgbClr val="1A75DB"/>
              </a:solidFill>
            </a:endParaRPr>
          </a:p>
          <a:p>
            <a:pPr marL="0" indent="0" algn="ctr">
              <a:buNone/>
            </a:pPr>
            <a:r>
              <a:rPr lang="en-US" b="1" dirty="0">
                <a:solidFill>
                  <a:srgbClr val="1A75DB"/>
                </a:solidFill>
              </a:rPr>
              <a:t>What are the main obstacles to effective communication?</a:t>
            </a:r>
          </a:p>
          <a:p>
            <a:pPr marL="0" indent="0" algn="ctr">
              <a:buNone/>
            </a:pPr>
            <a:endParaRPr lang="en-US" b="1" dirty="0">
              <a:solidFill>
                <a:srgbClr val="1A75DB"/>
              </a:solidFill>
            </a:endParaRPr>
          </a:p>
          <a:p>
            <a:pPr marL="0" indent="0" algn="ctr">
              <a:buNone/>
            </a:pPr>
            <a:r>
              <a:rPr lang="en-US" b="1" dirty="0">
                <a:solidFill>
                  <a:srgbClr val="1A75DB"/>
                </a:solidFill>
              </a:rPr>
              <a:t>Who can provide support to overcome these obstacles?</a:t>
            </a:r>
            <a:endParaRPr lang="en-GB" b="1" dirty="0">
              <a:solidFill>
                <a:srgbClr val="1A75DB"/>
              </a:solidFill>
            </a:endParaRPr>
          </a:p>
        </p:txBody>
      </p:sp>
      <p:sp>
        <p:nvSpPr>
          <p:cNvPr id="4" name="Footer Placeholder 4">
            <a:extLst>
              <a:ext uri="{FF2B5EF4-FFF2-40B4-BE49-F238E27FC236}">
                <a16:creationId xmlns:a16="http://schemas.microsoft.com/office/drawing/2014/main" id="{08F80D87-40CF-3056-6EB7-F10C8E7FC201}"/>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4246879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4AD0876-3D3C-3BB5-939A-7B2A86758E32}"/>
              </a:ext>
            </a:extLst>
          </p:cNvPr>
          <p:cNvSpPr>
            <a:spLocks noGrp="1"/>
          </p:cNvSpPr>
          <p:nvPr>
            <p:ph type="title"/>
          </p:nvPr>
        </p:nvSpPr>
        <p:spPr>
          <a:xfrm>
            <a:off x="4399951" y="2352785"/>
            <a:ext cx="6169085" cy="2493742"/>
          </a:xfrm>
        </p:spPr>
        <p:txBody>
          <a:bodyPr/>
          <a:lstStyle/>
          <a:p>
            <a:r>
              <a:rPr lang="en-US" sz="3200" b="1" i="0" dirty="0">
                <a:solidFill>
                  <a:srgbClr val="1A75DB"/>
                </a:solidFill>
                <a:effectLst/>
                <a:highlight>
                  <a:srgbClr val="FFFFFF"/>
                </a:highlight>
              </a:rPr>
              <a:t>Communication</a:t>
            </a:r>
            <a:r>
              <a:rPr lang="en-US" sz="3200" b="0" i="0" dirty="0">
                <a:solidFill>
                  <a:srgbClr val="000000"/>
                </a:solidFill>
                <a:effectLst/>
                <a:highlight>
                  <a:srgbClr val="FFFFFF"/>
                </a:highlight>
              </a:rPr>
              <a:t> is a process by which information is exchanged between individuals through a common system of symbols, signs, or behavior.</a:t>
            </a:r>
            <a:endParaRPr lang="lt-LT" sz="3200" dirty="0"/>
          </a:p>
        </p:txBody>
      </p:sp>
      <p:sp>
        <p:nvSpPr>
          <p:cNvPr id="4" name="Footer Placeholder 4">
            <a:extLst>
              <a:ext uri="{FF2B5EF4-FFF2-40B4-BE49-F238E27FC236}">
                <a16:creationId xmlns:a16="http://schemas.microsoft.com/office/drawing/2014/main" id="{EFCE73E7-AF3A-321F-03D0-D839E3D9C427}"/>
              </a:ext>
            </a:extLst>
          </p:cNvPr>
          <p:cNvSpPr txBox="1">
            <a:spLocks noChangeArrowheads="1"/>
          </p:cNvSpPr>
          <p:nvPr/>
        </p:nvSpPr>
        <p:spPr bwMode="auto">
          <a:xfrm>
            <a:off x="7484494" y="6892200"/>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3590054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a:extLst>
              <a:ext uri="{FF2B5EF4-FFF2-40B4-BE49-F238E27FC236}">
                <a16:creationId xmlns:a16="http://schemas.microsoft.com/office/drawing/2014/main" id="{ACDCD32F-B1E6-4768-B6F6-D45DC650A933}"/>
              </a:ext>
            </a:extLst>
          </p:cNvPr>
          <p:cNvPicPr>
            <a:picLocks noChangeAspect="1"/>
          </p:cNvPicPr>
          <p:nvPr/>
        </p:nvPicPr>
        <p:blipFill>
          <a:blip r:embed="rId3"/>
          <a:srcRect l="1647" t="5471" r="2722" b="7655"/>
          <a:stretch/>
        </p:blipFill>
        <p:spPr>
          <a:xfrm>
            <a:off x="108985" y="81281"/>
            <a:ext cx="10581791" cy="5943600"/>
          </a:xfrm>
          <a:prstGeom prst="rect">
            <a:avLst/>
          </a:prstGeom>
        </p:spPr>
      </p:pic>
      <p:sp>
        <p:nvSpPr>
          <p:cNvPr id="4" name="Footer Placeholder 4">
            <a:extLst>
              <a:ext uri="{FF2B5EF4-FFF2-40B4-BE49-F238E27FC236}">
                <a16:creationId xmlns:a16="http://schemas.microsoft.com/office/drawing/2014/main" id="{CD3D6BB1-E588-5D1C-A619-D9C24CCD99EF}"/>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3824324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249A726-FE33-7AE1-8D2A-389525B3BAE7}"/>
              </a:ext>
            </a:extLst>
          </p:cNvPr>
          <p:cNvSpPr>
            <a:spLocks noGrp="1"/>
          </p:cNvSpPr>
          <p:nvPr>
            <p:ph type="title"/>
          </p:nvPr>
        </p:nvSpPr>
        <p:spPr>
          <a:xfrm>
            <a:off x="6650363" y="518347"/>
            <a:ext cx="4149400" cy="2245360"/>
          </a:xfrm>
        </p:spPr>
        <p:txBody>
          <a:bodyPr/>
          <a:lstStyle/>
          <a:p>
            <a:pPr algn="ctr"/>
            <a:r>
              <a:rPr lang="en-US" sz="4000" b="1" i="0" dirty="0">
                <a:solidFill>
                  <a:schemeClr val="bg1"/>
                </a:solidFill>
                <a:effectLst/>
              </a:rPr>
              <a:t>C</a:t>
            </a:r>
            <a:r>
              <a:rPr lang="en-US" sz="4000" b="1" dirty="0">
                <a:solidFill>
                  <a:schemeClr val="bg1"/>
                </a:solidFill>
              </a:rPr>
              <a:t>ommon barriers to communication in healthcare (I)</a:t>
            </a:r>
            <a:endParaRPr lang="lt-LT" sz="4000" dirty="0">
              <a:solidFill>
                <a:schemeClr val="bg1"/>
              </a:solidFill>
            </a:endParaRPr>
          </a:p>
        </p:txBody>
      </p:sp>
      <p:sp>
        <p:nvSpPr>
          <p:cNvPr id="3" name="Turinio vietos rezervavimo ženklas 2">
            <a:extLst>
              <a:ext uri="{FF2B5EF4-FFF2-40B4-BE49-F238E27FC236}">
                <a16:creationId xmlns:a16="http://schemas.microsoft.com/office/drawing/2014/main" id="{1707EF82-BA8F-85A2-3896-F20B4EEFC071}"/>
              </a:ext>
            </a:extLst>
          </p:cNvPr>
          <p:cNvSpPr>
            <a:spLocks noGrp="1"/>
          </p:cNvSpPr>
          <p:nvPr>
            <p:ph type="body" sz="half" idx="2"/>
          </p:nvPr>
        </p:nvSpPr>
        <p:spPr>
          <a:xfrm>
            <a:off x="1418281" y="639501"/>
            <a:ext cx="2564440" cy="701619"/>
          </a:xfrm>
        </p:spPr>
        <p:txBody>
          <a:bodyPr/>
          <a:lstStyle/>
          <a:p>
            <a:pPr marL="0" indent="0" algn="just">
              <a:buNone/>
            </a:pPr>
            <a:r>
              <a:rPr lang="lt-LT" sz="2800" i="0" dirty="0">
                <a:solidFill>
                  <a:srgbClr val="000000"/>
                </a:solidFill>
                <a:effectLst/>
                <a:highlight>
                  <a:srgbClr val="FFFFFF"/>
                </a:highlight>
              </a:rPr>
              <a:t>Jargon</a:t>
            </a:r>
          </a:p>
        </p:txBody>
      </p:sp>
      <p:sp>
        <p:nvSpPr>
          <p:cNvPr id="6" name="Text Placeholder 5">
            <a:extLst>
              <a:ext uri="{FF2B5EF4-FFF2-40B4-BE49-F238E27FC236}">
                <a16:creationId xmlns:a16="http://schemas.microsoft.com/office/drawing/2014/main" id="{E0CE8BC4-6F94-D565-02AB-CF1504EA1789}"/>
              </a:ext>
            </a:extLst>
          </p:cNvPr>
          <p:cNvSpPr>
            <a:spLocks noGrp="1"/>
          </p:cNvSpPr>
          <p:nvPr>
            <p:ph type="body" sz="half" idx="13"/>
          </p:nvPr>
        </p:nvSpPr>
        <p:spPr>
          <a:xfrm>
            <a:off x="1519879" y="2615119"/>
            <a:ext cx="3407722" cy="594429"/>
          </a:xfrm>
        </p:spPr>
        <p:txBody>
          <a:bodyPr/>
          <a:lstStyle/>
          <a:p>
            <a:pPr marL="0" indent="0">
              <a:buNone/>
            </a:pPr>
            <a:r>
              <a:rPr lang="lt-LT" sz="2800" i="0" dirty="0">
                <a:solidFill>
                  <a:srgbClr val="000000"/>
                </a:solidFill>
                <a:effectLst/>
                <a:highlight>
                  <a:srgbClr val="FFFFFF"/>
                </a:highlight>
              </a:rPr>
              <a:t>Lack of attention</a:t>
            </a:r>
            <a:endParaRPr lang="lt-LT" sz="2800" dirty="0">
              <a:solidFill>
                <a:srgbClr val="000000"/>
              </a:solidFill>
              <a:highlight>
                <a:srgbClr val="FFFFFF"/>
              </a:highlight>
            </a:endParaRPr>
          </a:p>
        </p:txBody>
      </p:sp>
      <p:sp>
        <p:nvSpPr>
          <p:cNvPr id="7" name="Text Placeholder 6">
            <a:extLst>
              <a:ext uri="{FF2B5EF4-FFF2-40B4-BE49-F238E27FC236}">
                <a16:creationId xmlns:a16="http://schemas.microsoft.com/office/drawing/2014/main" id="{2B6C8581-203A-19AF-53C7-099248661375}"/>
              </a:ext>
            </a:extLst>
          </p:cNvPr>
          <p:cNvSpPr>
            <a:spLocks noGrp="1"/>
          </p:cNvSpPr>
          <p:nvPr>
            <p:ph type="body" sz="half" idx="14"/>
          </p:nvPr>
        </p:nvSpPr>
        <p:spPr>
          <a:xfrm>
            <a:off x="1519879" y="4603808"/>
            <a:ext cx="4474519" cy="594429"/>
          </a:xfrm>
        </p:spPr>
        <p:txBody>
          <a:bodyPr/>
          <a:lstStyle/>
          <a:p>
            <a:pPr marL="0" indent="0">
              <a:buNone/>
            </a:pPr>
            <a:r>
              <a:rPr lang="lt-LT" sz="2800" i="0" dirty="0">
                <a:solidFill>
                  <a:srgbClr val="000000"/>
                </a:solidFill>
                <a:effectLst/>
                <a:highlight>
                  <a:srgbClr val="FFFFFF"/>
                </a:highlight>
              </a:rPr>
              <a:t>Noise </a:t>
            </a:r>
            <a:r>
              <a:rPr lang="en-US" sz="2800" i="0" dirty="0">
                <a:solidFill>
                  <a:srgbClr val="000000"/>
                </a:solidFill>
                <a:effectLst/>
                <a:highlight>
                  <a:srgbClr val="FFFFFF"/>
                </a:highlight>
              </a:rPr>
              <a:t>&amp; </a:t>
            </a:r>
            <a:r>
              <a:rPr lang="lt-LT" sz="2800" i="0" dirty="0">
                <a:solidFill>
                  <a:srgbClr val="000000"/>
                </a:solidFill>
                <a:effectLst/>
                <a:highlight>
                  <a:srgbClr val="FFFFFF"/>
                </a:highlight>
              </a:rPr>
              <a:t>other distractions</a:t>
            </a:r>
          </a:p>
        </p:txBody>
      </p:sp>
      <p:sp>
        <p:nvSpPr>
          <p:cNvPr id="5" name="Footer Placeholder 4">
            <a:extLst>
              <a:ext uri="{FF2B5EF4-FFF2-40B4-BE49-F238E27FC236}">
                <a16:creationId xmlns:a16="http://schemas.microsoft.com/office/drawing/2014/main" id="{D1957BE4-F80C-8A26-CA4F-15D2D2C07042}"/>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4100283278"/>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PASS_presentation_sample" id="{B5566A6A-2AAD-4F6F-9DB6-BFD6D3F937FD}" vid="{73CDC075-7C71-48FA-B3B4-4668FD5DEB3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F6465FE3B9384DBF09A666F84DDB69" ma:contentTypeVersion="2" ma:contentTypeDescription="Create a new document." ma:contentTypeScope="" ma:versionID="d65f4a4398c236aa0a9df75be8442f5c">
  <xsd:schema xmlns:xsd="http://www.w3.org/2001/XMLSchema" xmlns:xs="http://www.w3.org/2001/XMLSchema" xmlns:p="http://schemas.microsoft.com/office/2006/metadata/properties" xmlns:ns2="0cb709d3-8535-4900-99f2-74827045ee9b" targetNamespace="http://schemas.microsoft.com/office/2006/metadata/properties" ma:root="true" ma:fieldsID="c9e959cfc27823ff9280866173121531" ns2:_="">
    <xsd:import namespace="0cb709d3-8535-4900-99f2-74827045ee9b"/>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b709d3-8535-4900-99f2-74827045ee9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19D27F-485F-424B-BBA9-7FA72AD92939}">
  <ds:schemaRefs>
    <ds:schemaRef ds:uri="http://schemas.microsoft.com/office/2006/documentManagement/types"/>
    <ds:schemaRef ds:uri="http://schemas.openxmlformats.org/package/2006/metadata/core-properties"/>
    <ds:schemaRef ds:uri="http://www.w3.org/XML/1998/namespace"/>
    <ds:schemaRef ds:uri="0cb709d3-8535-4900-99f2-74827045ee9b"/>
    <ds:schemaRef ds:uri="http://purl.org/dc/elements/1.1/"/>
    <ds:schemaRef ds:uri="http://purl.org/dc/terms/"/>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84BB1511-C9AA-467D-A835-E018AD0611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b709d3-8535-4900-99f2-74827045ee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56D410-3CB2-494B-A54E-11AB27172F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H-PASS_presentation_sample</Template>
  <TotalTime>2352</TotalTime>
  <Words>1925</Words>
  <Application>Microsoft Office PowerPoint</Application>
  <PresentationFormat>Custom</PresentationFormat>
  <Paragraphs>216</Paragraphs>
  <Slides>41</Slides>
  <Notes>27</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Aptos</vt:lpstr>
      <vt:lpstr>Arial</vt:lpstr>
      <vt:lpstr>Calibri</vt:lpstr>
      <vt:lpstr>Comfortaa</vt:lpstr>
      <vt:lpstr>Raleway</vt:lpstr>
      <vt:lpstr>Times New Roman</vt:lpstr>
      <vt:lpstr>Tema di Office</vt:lpstr>
      <vt:lpstr>Communication</vt:lpstr>
      <vt:lpstr>Contents  </vt:lpstr>
      <vt:lpstr>Learning objectives</vt:lpstr>
      <vt:lpstr>PowerPoint Presentation</vt:lpstr>
      <vt:lpstr>The communication process</vt:lpstr>
      <vt:lpstr>PowerPoint Presentation</vt:lpstr>
      <vt:lpstr>Communication is a process by which information is exchanged between individuals through a common system of symbols, signs, or behavior.</vt:lpstr>
      <vt:lpstr>PowerPoint Presentation</vt:lpstr>
      <vt:lpstr>Common barriers to communication in healthcare (I)</vt:lpstr>
      <vt:lpstr>Common barriers to communication in healthcare (II)</vt:lpstr>
      <vt:lpstr>Common barriers to communication in healthcare (III)</vt:lpstr>
      <vt:lpstr>PowerPoint Presentation</vt:lpstr>
      <vt:lpstr>Verbal Communication</vt:lpstr>
      <vt:lpstr>Key role</vt:lpstr>
      <vt:lpstr>Example 1</vt:lpstr>
      <vt:lpstr>Example 2</vt:lpstr>
      <vt:lpstr>Non-verbal Communication</vt:lpstr>
      <vt:lpstr>Some facts </vt:lpstr>
      <vt:lpstr>The power of non-verbal communication</vt:lpstr>
      <vt:lpstr>Key Aspects to Observe in Non-Verbal Communication</vt:lpstr>
      <vt:lpstr>PowerPoint Presentation</vt:lpstr>
      <vt:lpstr>Avoiding eye contact</vt:lpstr>
      <vt:lpstr> Self-comforting body language</vt:lpstr>
      <vt:lpstr> Emotive body language</vt:lpstr>
      <vt:lpstr>Facial expressions </vt:lpstr>
      <vt:lpstr>Common Barriers to Effective Interprofessional Communication and Collaboration (I)</vt:lpstr>
      <vt:lpstr>Common Barriers to Effective Interprofessional Communication and Collaboration (II)</vt:lpstr>
      <vt:lpstr>Communication Styles</vt:lpstr>
      <vt:lpstr>E-health Communication</vt:lpstr>
      <vt:lpstr>PowerPoint Presentation</vt:lpstr>
      <vt:lpstr>Advantages</vt:lpstr>
      <vt:lpstr>Disadvantages</vt:lpstr>
      <vt:lpstr>Case studies </vt:lpstr>
      <vt:lpstr>PowerPoint Presentation</vt:lpstr>
      <vt:lpstr>PowerPoint Presentation</vt:lpstr>
      <vt:lpstr>PowerPoint Presentation</vt:lpstr>
      <vt:lpstr>Conclusion </vt:lpstr>
      <vt:lpstr>PowerPoint Presentation</vt:lpstr>
      <vt:lpstr>PowerPoint Presentation</vt:lpstr>
      <vt:lpstr>PowerPoint Presentation</vt:lpstr>
      <vt:lpstr>End of learning unit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Aurelija Blaževičienė</dc:creator>
  <cp:lastModifiedBy>David Smith</cp:lastModifiedBy>
  <cp:revision>27</cp:revision>
  <cp:lastPrinted>2025-02-13T15:19:29Z</cp:lastPrinted>
  <dcterms:created xsi:type="dcterms:W3CDTF">2024-08-05T06:23:55Z</dcterms:created>
  <dcterms:modified xsi:type="dcterms:W3CDTF">2025-02-13T15:19:30Z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3dd1fcc-24d7-4f55-9dc2-c1518f171327_Enabled">
    <vt:lpwstr>true</vt:lpwstr>
  </property>
  <property fmtid="{D5CDD505-2E9C-101B-9397-08002B2CF9AE}" pid="3" name="MSIP_Label_73dd1fcc-24d7-4f55-9dc2-c1518f171327_SetDate">
    <vt:lpwstr>2023-06-25T17:16:16Z</vt:lpwstr>
  </property>
  <property fmtid="{D5CDD505-2E9C-101B-9397-08002B2CF9AE}" pid="4" name="MSIP_Label_73dd1fcc-24d7-4f55-9dc2-c1518f171327_Method">
    <vt:lpwstr>Privileged</vt:lpwstr>
  </property>
  <property fmtid="{D5CDD505-2E9C-101B-9397-08002B2CF9AE}" pid="5" name="MSIP_Label_73dd1fcc-24d7-4f55-9dc2-c1518f171327_Name">
    <vt:lpwstr>No Protection (Label Only) - Internal Use</vt:lpwstr>
  </property>
  <property fmtid="{D5CDD505-2E9C-101B-9397-08002B2CF9AE}" pid="6" name="MSIP_Label_73dd1fcc-24d7-4f55-9dc2-c1518f171327_SiteId">
    <vt:lpwstr>945c199a-83a2-4e80-9f8c-5a91be5752dd</vt:lpwstr>
  </property>
  <property fmtid="{D5CDD505-2E9C-101B-9397-08002B2CF9AE}" pid="7" name="MSIP_Label_73dd1fcc-24d7-4f55-9dc2-c1518f171327_ActionId">
    <vt:lpwstr>6e2f3451-cd93-482c-97db-ef8546f277c7</vt:lpwstr>
  </property>
  <property fmtid="{D5CDD505-2E9C-101B-9397-08002B2CF9AE}" pid="8" name="MSIP_Label_73dd1fcc-24d7-4f55-9dc2-c1518f171327_ContentBits">
    <vt:lpwstr>2</vt:lpwstr>
  </property>
  <property fmtid="{D5CDD505-2E9C-101B-9397-08002B2CF9AE}" pid="9" name="ContentTypeId">
    <vt:lpwstr>0x0101007CF6465FE3B9384DBF09A666F84DDB69</vt:lpwstr>
  </property>
</Properties>
</file>