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257" r:id="rId6"/>
    <p:sldId id="277" r:id="rId7"/>
    <p:sldId id="790" r:id="rId8"/>
    <p:sldId id="258" r:id="rId9"/>
    <p:sldId id="261" r:id="rId10"/>
    <p:sldId id="786" r:id="rId11"/>
    <p:sldId id="489" r:id="rId12"/>
    <p:sldId id="787" r:id="rId13"/>
    <p:sldId id="263" r:id="rId14"/>
    <p:sldId id="490" r:id="rId15"/>
    <p:sldId id="491" r:id="rId16"/>
    <p:sldId id="798" r:id="rId17"/>
    <p:sldId id="782" r:id="rId18"/>
    <p:sldId id="783" r:id="rId19"/>
    <p:sldId id="268" r:id="rId20"/>
    <p:sldId id="799" r:id="rId21"/>
    <p:sldId id="784" r:id="rId22"/>
    <p:sldId id="269" r:id="rId23"/>
    <p:sldId id="800" r:id="rId24"/>
    <p:sldId id="270" r:id="rId25"/>
    <p:sldId id="788" r:id="rId26"/>
    <p:sldId id="785" r:id="rId27"/>
    <p:sldId id="272" r:id="rId28"/>
    <p:sldId id="789" r:id="rId29"/>
    <p:sldId id="287" r:id="rId30"/>
    <p:sldId id="796" r:id="rId31"/>
    <p:sldId id="286" r:id="rId32"/>
    <p:sldId id="308" r:id="rId33"/>
    <p:sldId id="797" r:id="rId34"/>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DC"/>
    <a:srgbClr val="02FFD2"/>
    <a:srgbClr val="00C6D6"/>
    <a:srgbClr val="FB0087"/>
    <a:srgbClr val="AB0084"/>
    <a:srgbClr val="1A75DB"/>
    <a:srgbClr val="E5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2794" autoAdjust="0"/>
  </p:normalViewPr>
  <p:slideViewPr>
    <p:cSldViewPr snapToGrid="0">
      <p:cViewPr varScale="1">
        <p:scale>
          <a:sx n="73" d="100"/>
          <a:sy n="73" d="100"/>
        </p:scale>
        <p:origin x="1598" y="6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DDA1C-787A-4D1F-80B4-1748E3DB11E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63AB68D-47D4-42A6-AC69-15F6E1B6A75E}">
      <dgm:prSet phldrT="[Text]" custT="1"/>
      <dgm:spPr/>
      <dgm:t>
        <a:bodyPr/>
        <a:lstStyle/>
        <a:p>
          <a:r>
            <a:rPr lang="en-US" sz="2000" dirty="0"/>
            <a:t>Values </a:t>
          </a:r>
          <a:r>
            <a:rPr lang="en-US" sz="2000" b="1" dirty="0"/>
            <a:t>diversity</a:t>
          </a:r>
        </a:p>
      </dgm:t>
    </dgm:pt>
    <dgm:pt modelId="{991A01B0-901D-44DE-8695-78504767A605}" type="parTrans" cxnId="{AD442DC6-C46B-461E-BC3A-59FF530C8592}">
      <dgm:prSet/>
      <dgm:spPr/>
      <dgm:t>
        <a:bodyPr/>
        <a:lstStyle/>
        <a:p>
          <a:endParaRPr lang="en-US" sz="3200"/>
        </a:p>
      </dgm:t>
    </dgm:pt>
    <dgm:pt modelId="{D8778B7A-FB08-4A1D-84B4-3D69E847D6AB}" type="sibTrans" cxnId="{AD442DC6-C46B-461E-BC3A-59FF530C8592}">
      <dgm:prSet/>
      <dgm:spPr/>
      <dgm:t>
        <a:bodyPr/>
        <a:lstStyle/>
        <a:p>
          <a:endParaRPr lang="en-US" sz="3200"/>
        </a:p>
      </dgm:t>
    </dgm:pt>
    <dgm:pt modelId="{6DDA446C-4464-4A4C-BA37-8967AE199D64}">
      <dgm:prSet phldrT="[Text]" custT="1"/>
      <dgm:spPr/>
      <dgm:t>
        <a:bodyPr/>
        <a:lstStyle/>
        <a:p>
          <a:r>
            <a:rPr lang="en-US" sz="2000" dirty="0"/>
            <a:t>Has capacity for </a:t>
          </a:r>
          <a:r>
            <a:rPr lang="en-US" sz="2000" b="1" dirty="0"/>
            <a:t>cultural self-assessment</a:t>
          </a:r>
        </a:p>
      </dgm:t>
    </dgm:pt>
    <dgm:pt modelId="{A71C3EAA-B469-44BD-BFF3-F8063E0D2829}" type="parTrans" cxnId="{3D9AE419-B01C-4D07-9824-59A4EA00F8AF}">
      <dgm:prSet/>
      <dgm:spPr/>
      <dgm:t>
        <a:bodyPr/>
        <a:lstStyle/>
        <a:p>
          <a:endParaRPr lang="en-US" sz="3200"/>
        </a:p>
      </dgm:t>
    </dgm:pt>
    <dgm:pt modelId="{390450E2-756E-4411-A199-295C9C9E1A60}" type="sibTrans" cxnId="{3D9AE419-B01C-4D07-9824-59A4EA00F8AF}">
      <dgm:prSet/>
      <dgm:spPr/>
      <dgm:t>
        <a:bodyPr/>
        <a:lstStyle/>
        <a:p>
          <a:endParaRPr lang="en-US" sz="3200"/>
        </a:p>
      </dgm:t>
    </dgm:pt>
    <dgm:pt modelId="{9796D302-243B-49B8-93D0-1BF4E81A3AA2}">
      <dgm:prSet phldrT="[Text]" custT="1"/>
      <dgm:spPr/>
      <dgm:t>
        <a:bodyPr/>
        <a:lstStyle/>
        <a:p>
          <a:r>
            <a:rPr lang="en-US" sz="2000" dirty="0"/>
            <a:t>Is conscious of the </a:t>
          </a:r>
          <a:r>
            <a:rPr lang="en-US" sz="2000" b="1" dirty="0"/>
            <a:t>inherent dynamics </a:t>
          </a:r>
          <a:r>
            <a:rPr lang="en-US" sz="2000" dirty="0"/>
            <a:t>when cultures interact</a:t>
          </a:r>
        </a:p>
      </dgm:t>
    </dgm:pt>
    <dgm:pt modelId="{EA82489B-8C83-4588-B8B8-F8D0BB188E6E}" type="parTrans" cxnId="{557D6A98-09F5-434B-ADC3-FE7BC983A22D}">
      <dgm:prSet/>
      <dgm:spPr/>
      <dgm:t>
        <a:bodyPr/>
        <a:lstStyle/>
        <a:p>
          <a:endParaRPr lang="en-US" sz="3200"/>
        </a:p>
      </dgm:t>
    </dgm:pt>
    <dgm:pt modelId="{22662AD6-CF08-4C44-B8C4-A91E9487AEED}" type="sibTrans" cxnId="{557D6A98-09F5-434B-ADC3-FE7BC983A22D}">
      <dgm:prSet/>
      <dgm:spPr/>
      <dgm:t>
        <a:bodyPr/>
        <a:lstStyle/>
        <a:p>
          <a:endParaRPr lang="en-US" sz="3200"/>
        </a:p>
      </dgm:t>
    </dgm:pt>
    <dgm:pt modelId="{B7379CAD-288A-4BCF-9014-4CD181A4A13B}">
      <dgm:prSet custT="1"/>
      <dgm:spPr>
        <a:solidFill>
          <a:srgbClr val="0063DC"/>
        </a:solidFill>
        <a:ln>
          <a:solidFill>
            <a:srgbClr val="1A75DB"/>
          </a:solidFill>
        </a:ln>
      </dgm:spPr>
      <dgm:t>
        <a:bodyPr/>
        <a:lstStyle/>
        <a:p>
          <a:r>
            <a:rPr lang="en-US" sz="2000" dirty="0"/>
            <a:t>Has </a:t>
          </a:r>
          <a:r>
            <a:rPr lang="en-US" sz="2000" dirty="0" err="1"/>
            <a:t>institutionalised</a:t>
          </a:r>
          <a:r>
            <a:rPr lang="en-US" sz="2000" dirty="0"/>
            <a:t> </a:t>
          </a:r>
          <a:r>
            <a:rPr lang="en-US" sz="2000" b="1" dirty="0"/>
            <a:t>cultural knowledge</a:t>
          </a:r>
        </a:p>
      </dgm:t>
    </dgm:pt>
    <dgm:pt modelId="{F9FBF7E8-4C4D-4E21-968B-0C2963F9A23F}" type="parTrans" cxnId="{9C7E315B-72D8-4065-8419-BE371D78CBF7}">
      <dgm:prSet/>
      <dgm:spPr/>
      <dgm:t>
        <a:bodyPr/>
        <a:lstStyle/>
        <a:p>
          <a:endParaRPr lang="en-US" sz="3200"/>
        </a:p>
      </dgm:t>
    </dgm:pt>
    <dgm:pt modelId="{4976891B-945D-43AD-A95E-81C2B49B3C2A}" type="sibTrans" cxnId="{9C7E315B-72D8-4065-8419-BE371D78CBF7}">
      <dgm:prSet/>
      <dgm:spPr/>
      <dgm:t>
        <a:bodyPr/>
        <a:lstStyle/>
        <a:p>
          <a:endParaRPr lang="en-US" sz="3200"/>
        </a:p>
      </dgm:t>
    </dgm:pt>
    <dgm:pt modelId="{8158A172-474F-4CF0-A604-47CAF50AC806}">
      <dgm:prSet custT="1"/>
      <dgm:spPr>
        <a:solidFill>
          <a:srgbClr val="02FFD2"/>
        </a:solidFill>
        <a:ln>
          <a:solidFill>
            <a:srgbClr val="02FFD2"/>
          </a:solidFill>
        </a:ln>
      </dgm:spPr>
      <dgm:t>
        <a:bodyPr/>
        <a:lstStyle/>
        <a:p>
          <a:r>
            <a:rPr lang="en-US" sz="2000" dirty="0"/>
            <a:t>Has developed </a:t>
          </a:r>
          <a:r>
            <a:rPr lang="en-US" sz="2000" b="1" dirty="0"/>
            <a:t>adaptations to diversity</a:t>
          </a:r>
        </a:p>
      </dgm:t>
    </dgm:pt>
    <dgm:pt modelId="{7C37AEE1-EDD5-45C5-93BB-E5701E1BB01C}" type="parTrans" cxnId="{00499B6D-A5BD-46FD-A4E8-99ACE5E47F08}">
      <dgm:prSet/>
      <dgm:spPr/>
      <dgm:t>
        <a:bodyPr/>
        <a:lstStyle/>
        <a:p>
          <a:endParaRPr lang="en-US" sz="3200"/>
        </a:p>
      </dgm:t>
    </dgm:pt>
    <dgm:pt modelId="{FFDB53A7-6B67-42DE-B4B1-5F6825EFF6CC}" type="sibTrans" cxnId="{00499B6D-A5BD-46FD-A4E8-99ACE5E47F08}">
      <dgm:prSet/>
      <dgm:spPr/>
      <dgm:t>
        <a:bodyPr/>
        <a:lstStyle/>
        <a:p>
          <a:endParaRPr lang="en-US" sz="3200"/>
        </a:p>
      </dgm:t>
    </dgm:pt>
    <dgm:pt modelId="{1A138B1A-700E-416C-87CC-2DFBA724F1DE}" type="pres">
      <dgm:prSet presAssocID="{E0DDDA1C-787A-4D1F-80B4-1748E3DB11EA}" presName="CompostProcess" presStyleCnt="0">
        <dgm:presLayoutVars>
          <dgm:dir/>
          <dgm:resizeHandles val="exact"/>
        </dgm:presLayoutVars>
      </dgm:prSet>
      <dgm:spPr/>
    </dgm:pt>
    <dgm:pt modelId="{97BD0033-B674-411A-BFE4-264D4A2B88D4}" type="pres">
      <dgm:prSet presAssocID="{E0DDDA1C-787A-4D1F-80B4-1748E3DB11EA}" presName="arrow" presStyleLbl="bgShp" presStyleIdx="0" presStyleCnt="1"/>
      <dgm:spPr/>
    </dgm:pt>
    <dgm:pt modelId="{68FD41F7-BDDE-4D48-BDB5-F1C9869760F5}" type="pres">
      <dgm:prSet presAssocID="{E0DDDA1C-787A-4D1F-80B4-1748E3DB11EA}" presName="linearProcess" presStyleCnt="0"/>
      <dgm:spPr/>
    </dgm:pt>
    <dgm:pt modelId="{59D399D9-7A52-4917-8562-AB31378CB34E}" type="pres">
      <dgm:prSet presAssocID="{F63AB68D-47D4-42A6-AC69-15F6E1B6A75E}" presName="textNode" presStyleLbl="node1" presStyleIdx="0" presStyleCnt="5">
        <dgm:presLayoutVars>
          <dgm:bulletEnabled val="1"/>
        </dgm:presLayoutVars>
      </dgm:prSet>
      <dgm:spPr/>
    </dgm:pt>
    <dgm:pt modelId="{B37EC5A1-3366-49FD-8C3C-2088610DE89F}" type="pres">
      <dgm:prSet presAssocID="{D8778B7A-FB08-4A1D-84B4-3D69E847D6AB}" presName="sibTrans" presStyleCnt="0"/>
      <dgm:spPr/>
    </dgm:pt>
    <dgm:pt modelId="{7E786910-DCDD-4A68-A12C-AB2512CA58ED}" type="pres">
      <dgm:prSet presAssocID="{6DDA446C-4464-4A4C-BA37-8967AE199D64}" presName="textNode" presStyleLbl="node1" presStyleIdx="1" presStyleCnt="5">
        <dgm:presLayoutVars>
          <dgm:bulletEnabled val="1"/>
        </dgm:presLayoutVars>
      </dgm:prSet>
      <dgm:spPr/>
    </dgm:pt>
    <dgm:pt modelId="{9A0F1737-4C01-4CB4-9E47-5EC9BFC96A7E}" type="pres">
      <dgm:prSet presAssocID="{390450E2-756E-4411-A199-295C9C9E1A60}" presName="sibTrans" presStyleCnt="0"/>
      <dgm:spPr/>
    </dgm:pt>
    <dgm:pt modelId="{E0647410-0825-4CEF-B431-A51CEE9ECB08}" type="pres">
      <dgm:prSet presAssocID="{9796D302-243B-49B8-93D0-1BF4E81A3AA2}" presName="textNode" presStyleLbl="node1" presStyleIdx="2" presStyleCnt="5" custScaleX="118222">
        <dgm:presLayoutVars>
          <dgm:bulletEnabled val="1"/>
        </dgm:presLayoutVars>
      </dgm:prSet>
      <dgm:spPr/>
    </dgm:pt>
    <dgm:pt modelId="{2DD90E55-F805-497D-95B0-F2D0A86F6722}" type="pres">
      <dgm:prSet presAssocID="{22662AD6-CF08-4C44-B8C4-A91E9487AEED}" presName="sibTrans" presStyleCnt="0"/>
      <dgm:spPr/>
    </dgm:pt>
    <dgm:pt modelId="{97B7BE18-F083-4A14-A894-60192386E722}" type="pres">
      <dgm:prSet presAssocID="{B7379CAD-288A-4BCF-9014-4CD181A4A13B}" presName="textNode" presStyleLbl="node1" presStyleIdx="3" presStyleCnt="5" custScaleX="117019">
        <dgm:presLayoutVars>
          <dgm:bulletEnabled val="1"/>
        </dgm:presLayoutVars>
      </dgm:prSet>
      <dgm:spPr/>
    </dgm:pt>
    <dgm:pt modelId="{94891C39-E38B-46C8-86C1-CB3C57DC3A59}" type="pres">
      <dgm:prSet presAssocID="{4976891B-945D-43AD-A95E-81C2B49B3C2A}" presName="sibTrans" presStyleCnt="0"/>
      <dgm:spPr/>
    </dgm:pt>
    <dgm:pt modelId="{7C9EC58F-4B4A-4992-ACF9-44A4D0DF46C1}" type="pres">
      <dgm:prSet presAssocID="{8158A172-474F-4CF0-A604-47CAF50AC806}" presName="textNode" presStyleLbl="node1" presStyleIdx="4" presStyleCnt="5" custScaleX="110803">
        <dgm:presLayoutVars>
          <dgm:bulletEnabled val="1"/>
        </dgm:presLayoutVars>
      </dgm:prSet>
      <dgm:spPr/>
    </dgm:pt>
  </dgm:ptLst>
  <dgm:cxnLst>
    <dgm:cxn modelId="{3D9AE419-B01C-4D07-9824-59A4EA00F8AF}" srcId="{E0DDDA1C-787A-4D1F-80B4-1748E3DB11EA}" destId="{6DDA446C-4464-4A4C-BA37-8967AE199D64}" srcOrd="1" destOrd="0" parTransId="{A71C3EAA-B469-44BD-BFF3-F8063E0D2829}" sibTransId="{390450E2-756E-4411-A199-295C9C9E1A60}"/>
    <dgm:cxn modelId="{11B92625-FFE3-44E2-9880-D78F3187F3BE}" type="presOf" srcId="{B7379CAD-288A-4BCF-9014-4CD181A4A13B}" destId="{97B7BE18-F083-4A14-A894-60192386E722}" srcOrd="0" destOrd="0" presId="urn:microsoft.com/office/officeart/2005/8/layout/hProcess9"/>
    <dgm:cxn modelId="{F1A6D02D-64E0-4A1E-A4AC-8A8E3ADED564}" type="presOf" srcId="{9796D302-243B-49B8-93D0-1BF4E81A3AA2}" destId="{E0647410-0825-4CEF-B431-A51CEE9ECB08}" srcOrd="0" destOrd="0" presId="urn:microsoft.com/office/officeart/2005/8/layout/hProcess9"/>
    <dgm:cxn modelId="{9C7E315B-72D8-4065-8419-BE371D78CBF7}" srcId="{E0DDDA1C-787A-4D1F-80B4-1748E3DB11EA}" destId="{B7379CAD-288A-4BCF-9014-4CD181A4A13B}" srcOrd="3" destOrd="0" parTransId="{F9FBF7E8-4C4D-4E21-968B-0C2963F9A23F}" sibTransId="{4976891B-945D-43AD-A95E-81C2B49B3C2A}"/>
    <dgm:cxn modelId="{2B486343-B820-4F2B-98C4-C601D491DEA4}" type="presOf" srcId="{6DDA446C-4464-4A4C-BA37-8967AE199D64}" destId="{7E786910-DCDD-4A68-A12C-AB2512CA58ED}" srcOrd="0" destOrd="0" presId="urn:microsoft.com/office/officeart/2005/8/layout/hProcess9"/>
    <dgm:cxn modelId="{00499B6D-A5BD-46FD-A4E8-99ACE5E47F08}" srcId="{E0DDDA1C-787A-4D1F-80B4-1748E3DB11EA}" destId="{8158A172-474F-4CF0-A604-47CAF50AC806}" srcOrd="4" destOrd="0" parTransId="{7C37AEE1-EDD5-45C5-93BB-E5701E1BB01C}" sibTransId="{FFDB53A7-6B67-42DE-B4B1-5F6825EFF6CC}"/>
    <dgm:cxn modelId="{31AA4673-F836-4EED-A688-64659C0BDE33}" type="presOf" srcId="{8158A172-474F-4CF0-A604-47CAF50AC806}" destId="{7C9EC58F-4B4A-4992-ACF9-44A4D0DF46C1}" srcOrd="0" destOrd="0" presId="urn:microsoft.com/office/officeart/2005/8/layout/hProcess9"/>
    <dgm:cxn modelId="{06A7D986-5206-4920-92EB-3FF5C7D64819}" type="presOf" srcId="{E0DDDA1C-787A-4D1F-80B4-1748E3DB11EA}" destId="{1A138B1A-700E-416C-87CC-2DFBA724F1DE}" srcOrd="0" destOrd="0" presId="urn:microsoft.com/office/officeart/2005/8/layout/hProcess9"/>
    <dgm:cxn modelId="{557D6A98-09F5-434B-ADC3-FE7BC983A22D}" srcId="{E0DDDA1C-787A-4D1F-80B4-1748E3DB11EA}" destId="{9796D302-243B-49B8-93D0-1BF4E81A3AA2}" srcOrd="2" destOrd="0" parTransId="{EA82489B-8C83-4588-B8B8-F8D0BB188E6E}" sibTransId="{22662AD6-CF08-4C44-B8C4-A91E9487AEED}"/>
    <dgm:cxn modelId="{AD442DC6-C46B-461E-BC3A-59FF530C8592}" srcId="{E0DDDA1C-787A-4D1F-80B4-1748E3DB11EA}" destId="{F63AB68D-47D4-42A6-AC69-15F6E1B6A75E}" srcOrd="0" destOrd="0" parTransId="{991A01B0-901D-44DE-8695-78504767A605}" sibTransId="{D8778B7A-FB08-4A1D-84B4-3D69E847D6AB}"/>
    <dgm:cxn modelId="{8F44D3C8-2FF8-4C10-BC04-3796FC24A972}" type="presOf" srcId="{F63AB68D-47D4-42A6-AC69-15F6E1B6A75E}" destId="{59D399D9-7A52-4917-8562-AB31378CB34E}" srcOrd="0" destOrd="0" presId="urn:microsoft.com/office/officeart/2005/8/layout/hProcess9"/>
    <dgm:cxn modelId="{C97B9970-7C7D-45EA-B1CE-790E22979223}" type="presParOf" srcId="{1A138B1A-700E-416C-87CC-2DFBA724F1DE}" destId="{97BD0033-B674-411A-BFE4-264D4A2B88D4}" srcOrd="0" destOrd="0" presId="urn:microsoft.com/office/officeart/2005/8/layout/hProcess9"/>
    <dgm:cxn modelId="{F8E94C77-9EE4-40C8-AC94-536A5D3D9D77}" type="presParOf" srcId="{1A138B1A-700E-416C-87CC-2DFBA724F1DE}" destId="{68FD41F7-BDDE-4D48-BDB5-F1C9869760F5}" srcOrd="1" destOrd="0" presId="urn:microsoft.com/office/officeart/2005/8/layout/hProcess9"/>
    <dgm:cxn modelId="{BA870027-C1FA-4070-BE8E-E3941996336F}" type="presParOf" srcId="{68FD41F7-BDDE-4D48-BDB5-F1C9869760F5}" destId="{59D399D9-7A52-4917-8562-AB31378CB34E}" srcOrd="0" destOrd="0" presId="urn:microsoft.com/office/officeart/2005/8/layout/hProcess9"/>
    <dgm:cxn modelId="{75DF1C91-0F2A-401A-895D-351CFED81D85}" type="presParOf" srcId="{68FD41F7-BDDE-4D48-BDB5-F1C9869760F5}" destId="{B37EC5A1-3366-49FD-8C3C-2088610DE89F}" srcOrd="1" destOrd="0" presId="urn:microsoft.com/office/officeart/2005/8/layout/hProcess9"/>
    <dgm:cxn modelId="{CDE43F05-CF2C-425B-9E48-D5B1D07C2E7F}" type="presParOf" srcId="{68FD41F7-BDDE-4D48-BDB5-F1C9869760F5}" destId="{7E786910-DCDD-4A68-A12C-AB2512CA58ED}" srcOrd="2" destOrd="0" presId="urn:microsoft.com/office/officeart/2005/8/layout/hProcess9"/>
    <dgm:cxn modelId="{46CD6BD0-5A5A-405F-8113-F3BF97CA1DF9}" type="presParOf" srcId="{68FD41F7-BDDE-4D48-BDB5-F1C9869760F5}" destId="{9A0F1737-4C01-4CB4-9E47-5EC9BFC96A7E}" srcOrd="3" destOrd="0" presId="urn:microsoft.com/office/officeart/2005/8/layout/hProcess9"/>
    <dgm:cxn modelId="{D174DA36-FD5A-477B-B685-70D45BD6CE97}" type="presParOf" srcId="{68FD41F7-BDDE-4D48-BDB5-F1C9869760F5}" destId="{E0647410-0825-4CEF-B431-A51CEE9ECB08}" srcOrd="4" destOrd="0" presId="urn:microsoft.com/office/officeart/2005/8/layout/hProcess9"/>
    <dgm:cxn modelId="{0026797B-2AA9-44A0-AC54-D15978CB6CF8}" type="presParOf" srcId="{68FD41F7-BDDE-4D48-BDB5-F1C9869760F5}" destId="{2DD90E55-F805-497D-95B0-F2D0A86F6722}" srcOrd="5" destOrd="0" presId="urn:microsoft.com/office/officeart/2005/8/layout/hProcess9"/>
    <dgm:cxn modelId="{34832365-F90D-46B5-8D39-F80AA89545FD}" type="presParOf" srcId="{68FD41F7-BDDE-4D48-BDB5-F1C9869760F5}" destId="{97B7BE18-F083-4A14-A894-60192386E722}" srcOrd="6" destOrd="0" presId="urn:microsoft.com/office/officeart/2005/8/layout/hProcess9"/>
    <dgm:cxn modelId="{74E80E6A-2F92-4719-A353-67F26C0D78DA}" type="presParOf" srcId="{68FD41F7-BDDE-4D48-BDB5-F1C9869760F5}" destId="{94891C39-E38B-46C8-86C1-CB3C57DC3A59}" srcOrd="7" destOrd="0" presId="urn:microsoft.com/office/officeart/2005/8/layout/hProcess9"/>
    <dgm:cxn modelId="{78EB1AB3-F0E0-4451-8AE6-0779C3BF9B51}" type="presParOf" srcId="{68FD41F7-BDDE-4D48-BDB5-F1C9869760F5}" destId="{7C9EC58F-4B4A-4992-ACF9-44A4D0DF46C1}" srcOrd="8" destOrd="0" presId="urn:microsoft.com/office/officeart/2005/8/layout/hProcess9"/>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E4CD1-D179-4109-81D8-460FB6B999B6}"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n-US"/>
        </a:p>
      </dgm:t>
    </dgm:pt>
    <dgm:pt modelId="{9124589C-05D5-4E8C-9058-37FAB573A6C6}">
      <dgm:prSet phldrT="[Text]"/>
      <dgm:spPr>
        <a:solidFill>
          <a:srgbClr val="AB0084"/>
        </a:solidFill>
        <a:ln>
          <a:solidFill>
            <a:srgbClr val="AB0084"/>
          </a:solidFill>
        </a:ln>
      </dgm:spPr>
      <dgm:t>
        <a:bodyPr/>
        <a:lstStyle/>
        <a:p>
          <a:r>
            <a:rPr lang="en-US" dirty="0"/>
            <a:t>Cultural distance</a:t>
          </a:r>
        </a:p>
      </dgm:t>
    </dgm:pt>
    <dgm:pt modelId="{DFB916AF-A5C4-4B6D-B9E0-720335A2202A}" type="parTrans" cxnId="{AA4961D8-9CA3-4DD3-9AC4-35445B63D70E}">
      <dgm:prSet/>
      <dgm:spPr/>
      <dgm:t>
        <a:bodyPr/>
        <a:lstStyle/>
        <a:p>
          <a:endParaRPr lang="en-US"/>
        </a:p>
      </dgm:t>
    </dgm:pt>
    <dgm:pt modelId="{20E28BE1-8790-4056-8B47-D8A2EFCF6B86}" type="sibTrans" cxnId="{AA4961D8-9CA3-4DD3-9AC4-35445B63D70E}">
      <dgm:prSet/>
      <dgm:spPr/>
      <dgm:t>
        <a:bodyPr/>
        <a:lstStyle/>
        <a:p>
          <a:endParaRPr lang="en-US"/>
        </a:p>
      </dgm:t>
    </dgm:pt>
    <dgm:pt modelId="{AED2731C-9ECB-4685-905C-6C5801F4F767}">
      <dgm:prSet phldrT="[Text]" custT="1"/>
      <dgm:spPr>
        <a:ln>
          <a:solidFill>
            <a:srgbClr val="AB0084"/>
          </a:solidFill>
        </a:ln>
      </dgm:spPr>
      <dgm:t>
        <a:bodyPr/>
        <a:lstStyle/>
        <a:p>
          <a:pPr algn="just"/>
          <a:r>
            <a:rPr lang="en-US" sz="1500" b="1" dirty="0"/>
            <a:t>Cultural distance </a:t>
          </a:r>
          <a:r>
            <a:rPr lang="en-US" sz="1500" dirty="0"/>
            <a:t>is the actual or perceived </a:t>
          </a:r>
          <a:r>
            <a:rPr lang="en-US" sz="1500" b="1" dirty="0"/>
            <a:t>discrepancy between one’s own cultural practices and values </a:t>
          </a:r>
          <a:r>
            <a:rPr lang="en-US" sz="1500" dirty="0"/>
            <a:t>and those of another culture.</a:t>
          </a:r>
        </a:p>
      </dgm:t>
    </dgm:pt>
    <dgm:pt modelId="{0E66B0F6-5B3B-46E1-B2FD-468D76F99CBF}" type="parTrans" cxnId="{DEC03605-EC20-49A6-A8CE-DE2C29CF9E8D}">
      <dgm:prSet/>
      <dgm:spPr/>
      <dgm:t>
        <a:bodyPr/>
        <a:lstStyle/>
        <a:p>
          <a:endParaRPr lang="en-US"/>
        </a:p>
      </dgm:t>
    </dgm:pt>
    <dgm:pt modelId="{209D61D9-7E59-42E5-8647-4AD09919C683}" type="sibTrans" cxnId="{DEC03605-EC20-49A6-A8CE-DE2C29CF9E8D}">
      <dgm:prSet/>
      <dgm:spPr/>
      <dgm:t>
        <a:bodyPr/>
        <a:lstStyle/>
        <a:p>
          <a:endParaRPr lang="en-US"/>
        </a:p>
      </dgm:t>
    </dgm:pt>
    <dgm:pt modelId="{1A5B047C-65DC-4D62-BA1F-705722C27304}">
      <dgm:prSet phldrT="[Text]" custT="1"/>
      <dgm:spPr>
        <a:ln>
          <a:solidFill>
            <a:srgbClr val="AB0084"/>
          </a:solidFill>
        </a:ln>
      </dgm:spPr>
      <dgm:t>
        <a:bodyPr/>
        <a:lstStyle/>
        <a:p>
          <a:pPr algn="just"/>
          <a:r>
            <a:rPr lang="en-US" sz="1500" dirty="0"/>
            <a:t>A very culturally different environment may cause individuals to experience high levels of stress, and </a:t>
          </a:r>
          <a:r>
            <a:rPr lang="en-US" sz="1500" b="1" dirty="0"/>
            <a:t>may undermine their aptitude to adapt effectively </a:t>
          </a:r>
          <a:r>
            <a:rPr lang="en-US" sz="1500" dirty="0"/>
            <a:t>(Johnson et al. 2006).</a:t>
          </a:r>
        </a:p>
      </dgm:t>
    </dgm:pt>
    <dgm:pt modelId="{754BC2FE-0FA2-4B0E-91AD-701C1594A44B}" type="parTrans" cxnId="{D241FB9A-792D-44F1-909B-ED4293A2C3C7}">
      <dgm:prSet/>
      <dgm:spPr/>
      <dgm:t>
        <a:bodyPr/>
        <a:lstStyle/>
        <a:p>
          <a:endParaRPr lang="en-US"/>
        </a:p>
      </dgm:t>
    </dgm:pt>
    <dgm:pt modelId="{D10F10EC-D993-4482-B320-168190FB0A0B}" type="sibTrans" cxnId="{D241FB9A-792D-44F1-909B-ED4293A2C3C7}">
      <dgm:prSet/>
      <dgm:spPr/>
      <dgm:t>
        <a:bodyPr/>
        <a:lstStyle/>
        <a:p>
          <a:endParaRPr lang="en-US"/>
        </a:p>
      </dgm:t>
    </dgm:pt>
    <dgm:pt modelId="{4058481D-7444-4EA7-A4E5-21FAF141E9C8}">
      <dgm:prSet phldrT="[Text]"/>
      <dgm:spPr>
        <a:solidFill>
          <a:srgbClr val="1A75DB"/>
        </a:solidFill>
        <a:ln>
          <a:solidFill>
            <a:srgbClr val="1A75DB"/>
          </a:solidFill>
        </a:ln>
      </dgm:spPr>
      <dgm:t>
        <a:bodyPr/>
        <a:lstStyle/>
        <a:p>
          <a:r>
            <a:rPr lang="en-US" dirty="0" err="1"/>
            <a:t>Organisational</a:t>
          </a:r>
          <a:r>
            <a:rPr lang="en-US" dirty="0"/>
            <a:t> support</a:t>
          </a:r>
        </a:p>
      </dgm:t>
    </dgm:pt>
    <dgm:pt modelId="{10FE4632-A47F-4017-B72B-DA2190EB17AF}" type="parTrans" cxnId="{9E894AC1-9288-40F3-A57C-E5BC95032B96}">
      <dgm:prSet/>
      <dgm:spPr/>
      <dgm:t>
        <a:bodyPr/>
        <a:lstStyle/>
        <a:p>
          <a:endParaRPr lang="en-US"/>
        </a:p>
      </dgm:t>
    </dgm:pt>
    <dgm:pt modelId="{788A8AB3-AF26-40A3-9BCE-26D7192E2D0F}" type="sibTrans" cxnId="{9E894AC1-9288-40F3-A57C-E5BC95032B96}">
      <dgm:prSet/>
      <dgm:spPr/>
      <dgm:t>
        <a:bodyPr/>
        <a:lstStyle/>
        <a:p>
          <a:endParaRPr lang="en-US"/>
        </a:p>
      </dgm:t>
    </dgm:pt>
    <dgm:pt modelId="{6B68092C-8695-43B2-8C39-803D374D4FEF}">
      <dgm:prSet phldrT="[Text]" custT="1"/>
      <dgm:spPr>
        <a:ln>
          <a:solidFill>
            <a:srgbClr val="0063DC"/>
          </a:solidFill>
        </a:ln>
      </dgm:spPr>
      <dgm:t>
        <a:bodyPr/>
        <a:lstStyle/>
        <a:p>
          <a:pPr algn="just"/>
          <a:r>
            <a:rPr lang="en-US" sz="1500" b="1" dirty="0" err="1"/>
            <a:t>Organisational</a:t>
          </a:r>
          <a:r>
            <a:rPr lang="en-US" sz="1500" b="1" dirty="0"/>
            <a:t> support </a:t>
          </a:r>
          <a:r>
            <a:rPr lang="en-US" sz="1500" dirty="0"/>
            <a:t>varies in the degree to which agencies encourage or impede cultural competence </a:t>
          </a:r>
          <a:r>
            <a:rPr lang="en-US" sz="1500" b="1" dirty="0"/>
            <a:t>through policies, procedures and allocation of resources </a:t>
          </a:r>
          <a:r>
            <a:rPr lang="en-US" sz="1500" dirty="0"/>
            <a:t>in everyday practices, determining an employee’s capability to </a:t>
          </a:r>
          <a:r>
            <a:rPr lang="en-US" sz="1500" b="1" dirty="0"/>
            <a:t>achieve desirable outcomes</a:t>
          </a:r>
          <a:r>
            <a:rPr lang="en-US" sz="1500" dirty="0"/>
            <a:t> and deliver culturally competent services (</a:t>
          </a:r>
          <a:r>
            <a:rPr lang="en-US" sz="1500" dirty="0" err="1"/>
            <a:t>Balcazar</a:t>
          </a:r>
          <a:r>
            <a:rPr lang="en-US" sz="1500" dirty="0"/>
            <a:t> et al. 2009).</a:t>
          </a:r>
        </a:p>
      </dgm:t>
    </dgm:pt>
    <dgm:pt modelId="{E3C497A4-DDE4-4EC4-B44E-3EF08DB85F8D}" type="parTrans" cxnId="{011A43E7-AC9A-4FB1-9294-0E031B3B3EB0}">
      <dgm:prSet/>
      <dgm:spPr/>
      <dgm:t>
        <a:bodyPr/>
        <a:lstStyle/>
        <a:p>
          <a:endParaRPr lang="en-US"/>
        </a:p>
      </dgm:t>
    </dgm:pt>
    <dgm:pt modelId="{EFFB3B12-37EE-4E53-A085-B12636CCB08D}" type="sibTrans" cxnId="{011A43E7-AC9A-4FB1-9294-0E031B3B3EB0}">
      <dgm:prSet/>
      <dgm:spPr/>
      <dgm:t>
        <a:bodyPr/>
        <a:lstStyle/>
        <a:p>
          <a:endParaRPr lang="en-US"/>
        </a:p>
      </dgm:t>
    </dgm:pt>
    <dgm:pt modelId="{CA7B6B86-503B-4DB6-854A-C085E6E86182}">
      <dgm:prSet/>
      <dgm:spPr>
        <a:solidFill>
          <a:srgbClr val="02FFD2"/>
        </a:solidFill>
        <a:ln>
          <a:solidFill>
            <a:srgbClr val="02FFD2"/>
          </a:solidFill>
        </a:ln>
      </dgm:spPr>
      <dgm:t>
        <a:bodyPr/>
        <a:lstStyle/>
        <a:p>
          <a:r>
            <a:rPr lang="en-US" dirty="0"/>
            <a:t>Institutional ethnocentrism</a:t>
          </a:r>
        </a:p>
      </dgm:t>
    </dgm:pt>
    <dgm:pt modelId="{E49FDD40-7428-494A-813C-08F3716052CC}" type="parTrans" cxnId="{C4D9B906-3A86-4E71-BCEE-5EA01771843C}">
      <dgm:prSet/>
      <dgm:spPr/>
      <dgm:t>
        <a:bodyPr/>
        <a:lstStyle/>
        <a:p>
          <a:endParaRPr lang="en-US"/>
        </a:p>
      </dgm:t>
    </dgm:pt>
    <dgm:pt modelId="{AA1FFAFD-B4DF-4896-82D9-4720F3CE3C19}" type="sibTrans" cxnId="{C4D9B906-3A86-4E71-BCEE-5EA01771843C}">
      <dgm:prSet/>
      <dgm:spPr/>
      <dgm:t>
        <a:bodyPr/>
        <a:lstStyle/>
        <a:p>
          <a:endParaRPr lang="en-US"/>
        </a:p>
      </dgm:t>
    </dgm:pt>
    <dgm:pt modelId="{1525AE09-E803-4500-9FA8-A840E6B1A5B1}">
      <dgm:prSet custT="1"/>
      <dgm:spPr>
        <a:ln>
          <a:solidFill>
            <a:srgbClr val="02FFD2"/>
          </a:solidFill>
        </a:ln>
      </dgm:spPr>
      <dgm:t>
        <a:bodyPr/>
        <a:lstStyle/>
        <a:p>
          <a:pPr algn="just"/>
          <a:r>
            <a:rPr lang="en-US" sz="1500" b="1" dirty="0"/>
            <a:t>Institutional ethnocentrism </a:t>
          </a:r>
          <a:r>
            <a:rPr lang="en-US" sz="1500" dirty="0"/>
            <a:t>promotes the home culture’s ways of behaving and accomplishing tasks, with </a:t>
          </a:r>
          <a:r>
            <a:rPr lang="en-US" sz="1500" b="1" dirty="0"/>
            <a:t>negative impact </a:t>
          </a:r>
          <a:r>
            <a:rPr lang="en-US" sz="1500" dirty="0"/>
            <a:t>on an individual’s ability to </a:t>
          </a:r>
          <a:r>
            <a:rPr lang="en-US" sz="1500" b="1" dirty="0"/>
            <a:t>respond appropriately </a:t>
          </a:r>
          <a:r>
            <a:rPr lang="en-US" sz="1500" dirty="0"/>
            <a:t>to cultural differences in the workplace (Johnson et al. 2006). </a:t>
          </a:r>
        </a:p>
      </dgm:t>
    </dgm:pt>
    <dgm:pt modelId="{1893F6F0-18CE-4298-9938-8530B4068691}" type="parTrans" cxnId="{E3BE99EF-0EFF-49D5-B499-DDFE7C8EF53A}">
      <dgm:prSet/>
      <dgm:spPr/>
      <dgm:t>
        <a:bodyPr/>
        <a:lstStyle/>
        <a:p>
          <a:endParaRPr lang="en-US"/>
        </a:p>
      </dgm:t>
    </dgm:pt>
    <dgm:pt modelId="{B80A3BEF-B5A4-44A5-A454-7C80D8173FE2}" type="sibTrans" cxnId="{E3BE99EF-0EFF-49D5-B499-DDFE7C8EF53A}">
      <dgm:prSet/>
      <dgm:spPr/>
      <dgm:t>
        <a:bodyPr/>
        <a:lstStyle/>
        <a:p>
          <a:endParaRPr lang="en-US"/>
        </a:p>
      </dgm:t>
    </dgm:pt>
    <dgm:pt modelId="{A2B834D8-9FE1-44CE-BAA2-8B2BDB024E15}">
      <dgm:prSet custT="1"/>
      <dgm:spPr>
        <a:ln>
          <a:solidFill>
            <a:srgbClr val="02FFD2"/>
          </a:solidFill>
        </a:ln>
      </dgm:spPr>
      <dgm:t>
        <a:bodyPr/>
        <a:lstStyle/>
        <a:p>
          <a:pPr algn="just"/>
          <a:r>
            <a:rPr lang="en-US" sz="1500" dirty="0"/>
            <a:t>Institutional ethnocentrism can deter an individual from using his/her cultural knowledge and skills to achieve favorable outcomes (Abbe et al. 2007).</a:t>
          </a:r>
        </a:p>
      </dgm:t>
    </dgm:pt>
    <dgm:pt modelId="{E09C8250-C5A0-4741-88F2-B6B4C5A1533B}" type="parTrans" cxnId="{960E1E59-B920-4486-AFA3-480B575F3E3D}">
      <dgm:prSet/>
      <dgm:spPr/>
      <dgm:t>
        <a:bodyPr/>
        <a:lstStyle/>
        <a:p>
          <a:endParaRPr lang="en-US"/>
        </a:p>
      </dgm:t>
    </dgm:pt>
    <dgm:pt modelId="{BD086516-2B0C-44FF-A426-230D72A80B6F}" type="sibTrans" cxnId="{960E1E59-B920-4486-AFA3-480B575F3E3D}">
      <dgm:prSet/>
      <dgm:spPr/>
      <dgm:t>
        <a:bodyPr/>
        <a:lstStyle/>
        <a:p>
          <a:endParaRPr lang="en-US"/>
        </a:p>
      </dgm:t>
    </dgm:pt>
    <dgm:pt modelId="{2453C946-F8B7-493E-99E7-ABF1A9DB335C}">
      <dgm:prSet phldrT="[Text]" custT="1"/>
      <dgm:spPr>
        <a:ln>
          <a:solidFill>
            <a:srgbClr val="0063DC"/>
          </a:solidFill>
        </a:ln>
      </dgm:spPr>
      <dgm:t>
        <a:bodyPr/>
        <a:lstStyle/>
        <a:p>
          <a:pPr algn="just"/>
          <a:r>
            <a:rPr lang="en-US" sz="1500" dirty="0"/>
            <a:t>Adoption of cultural knowledge and skills can be facilitated or hindered by the degree of </a:t>
          </a:r>
          <a:r>
            <a:rPr lang="en-US" sz="1500" dirty="0" err="1"/>
            <a:t>organisational</a:t>
          </a:r>
          <a:r>
            <a:rPr lang="en-US" sz="1500" dirty="0"/>
            <a:t> support where the service providers work. </a:t>
          </a:r>
        </a:p>
      </dgm:t>
    </dgm:pt>
    <dgm:pt modelId="{FDCBFD87-22BF-4225-875B-FC14BA1EDB82}" type="parTrans" cxnId="{79598F80-0131-408C-B673-4CEB63619968}">
      <dgm:prSet/>
      <dgm:spPr/>
      <dgm:t>
        <a:bodyPr/>
        <a:lstStyle/>
        <a:p>
          <a:endParaRPr lang="en-US"/>
        </a:p>
      </dgm:t>
    </dgm:pt>
    <dgm:pt modelId="{60DDD9A2-6F06-4089-BC24-861EF3AA4A3B}" type="sibTrans" cxnId="{79598F80-0131-408C-B673-4CEB63619968}">
      <dgm:prSet/>
      <dgm:spPr/>
      <dgm:t>
        <a:bodyPr/>
        <a:lstStyle/>
        <a:p>
          <a:endParaRPr lang="en-US"/>
        </a:p>
      </dgm:t>
    </dgm:pt>
    <dgm:pt modelId="{FADAFAC7-8BB8-4227-B628-D4AF53FCE3B0}" type="pres">
      <dgm:prSet presAssocID="{BFFE4CD1-D179-4109-81D8-460FB6B999B6}" presName="diagram" presStyleCnt="0">
        <dgm:presLayoutVars>
          <dgm:dir/>
          <dgm:animLvl val="lvl"/>
          <dgm:resizeHandles val="exact"/>
        </dgm:presLayoutVars>
      </dgm:prSet>
      <dgm:spPr/>
    </dgm:pt>
    <dgm:pt modelId="{1B4646C5-7645-4B49-BDC1-B47F723C3BDB}" type="pres">
      <dgm:prSet presAssocID="{9124589C-05D5-4E8C-9058-37FAB573A6C6}" presName="compNode" presStyleCnt="0"/>
      <dgm:spPr/>
    </dgm:pt>
    <dgm:pt modelId="{388BE2AB-E9F3-4C8B-83AF-F72835C1F4E2}" type="pres">
      <dgm:prSet presAssocID="{9124589C-05D5-4E8C-9058-37FAB573A6C6}" presName="childRect" presStyleLbl="bgAcc1" presStyleIdx="0" presStyleCnt="3" custScaleX="116034" custScaleY="133509" custLinFactNeighborX="-769" custLinFactNeighborY="-10473">
        <dgm:presLayoutVars>
          <dgm:bulletEnabled val="1"/>
        </dgm:presLayoutVars>
      </dgm:prSet>
      <dgm:spPr/>
    </dgm:pt>
    <dgm:pt modelId="{3B667513-B14F-4E45-A776-F328BAD29EFA}" type="pres">
      <dgm:prSet presAssocID="{9124589C-05D5-4E8C-9058-37FAB573A6C6}" presName="parentText" presStyleLbl="node1" presStyleIdx="0" presStyleCnt="0">
        <dgm:presLayoutVars>
          <dgm:chMax val="0"/>
          <dgm:bulletEnabled val="1"/>
        </dgm:presLayoutVars>
      </dgm:prSet>
      <dgm:spPr/>
    </dgm:pt>
    <dgm:pt modelId="{7B1C8F7A-5317-4E58-AC68-E8F0F3CE7CE1}" type="pres">
      <dgm:prSet presAssocID="{9124589C-05D5-4E8C-9058-37FAB573A6C6}" presName="parentRect" presStyleLbl="alignNode1" presStyleIdx="0" presStyleCnt="3" custScaleX="113616" custLinFactNeighborX="-377" custLinFactNeighborY="22215"/>
      <dgm:spPr/>
    </dgm:pt>
    <dgm:pt modelId="{C91ABEA2-A083-45E8-8BD5-5C7F7B5478D2}" type="pres">
      <dgm:prSet presAssocID="{9124589C-05D5-4E8C-9058-37FAB573A6C6}" presName="adorn" presStyleLbl="fgAccFollowNode1" presStyleIdx="0" presStyleCnt="3" custLinFactNeighborX="-2852" custLinFactNeighborY="16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hare with person"/>
        </a:ext>
      </dgm:extLst>
    </dgm:pt>
    <dgm:pt modelId="{E6A3FC15-E363-4A17-A0C6-BA522C173F55}" type="pres">
      <dgm:prSet presAssocID="{20E28BE1-8790-4056-8B47-D8A2EFCF6B86}" presName="sibTrans" presStyleLbl="sibTrans2D1" presStyleIdx="0" presStyleCnt="0"/>
      <dgm:spPr/>
    </dgm:pt>
    <dgm:pt modelId="{2FFC7415-0BB1-4264-BCD1-9A1A3B4269B7}" type="pres">
      <dgm:prSet presAssocID="{CA7B6B86-503B-4DB6-854A-C085E6E86182}" presName="compNode" presStyleCnt="0"/>
      <dgm:spPr/>
    </dgm:pt>
    <dgm:pt modelId="{84A3C3F6-4BE1-4820-8EF0-C5F49E03383D}" type="pres">
      <dgm:prSet presAssocID="{CA7B6B86-503B-4DB6-854A-C085E6E86182}" presName="childRect" presStyleLbl="bgAcc1" presStyleIdx="1" presStyleCnt="3" custScaleX="129339" custScaleY="144453" custLinFactNeighborX="-998" custLinFactNeighborY="-14265">
        <dgm:presLayoutVars>
          <dgm:bulletEnabled val="1"/>
        </dgm:presLayoutVars>
      </dgm:prSet>
      <dgm:spPr/>
    </dgm:pt>
    <dgm:pt modelId="{F1C5EBB3-7DB3-44F9-8B99-1F597B8425D4}" type="pres">
      <dgm:prSet presAssocID="{CA7B6B86-503B-4DB6-854A-C085E6E86182}" presName="parentText" presStyleLbl="node1" presStyleIdx="0" presStyleCnt="0">
        <dgm:presLayoutVars>
          <dgm:chMax val="0"/>
          <dgm:bulletEnabled val="1"/>
        </dgm:presLayoutVars>
      </dgm:prSet>
      <dgm:spPr/>
    </dgm:pt>
    <dgm:pt modelId="{258998E0-F8E3-4A63-A157-6223C6DB7FA5}" type="pres">
      <dgm:prSet presAssocID="{CA7B6B86-503B-4DB6-854A-C085E6E86182}" presName="parentRect" presStyleLbl="alignNode1" presStyleIdx="1" presStyleCnt="3" custScaleX="126339" custLinFactNeighborX="-2095" custLinFactNeighborY="26754"/>
      <dgm:spPr/>
    </dgm:pt>
    <dgm:pt modelId="{F0D17AD0-B79C-43C1-A954-4E2153270365}" type="pres">
      <dgm:prSet presAssocID="{CA7B6B86-503B-4DB6-854A-C085E6E86182}" presName="adorn" presStyleLbl="fgAccFollowNode1" presStyleIdx="1" presStyleCnt="3" custLinFactNeighborY="120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op sign"/>
        </a:ext>
      </dgm:extLst>
    </dgm:pt>
    <dgm:pt modelId="{439581AF-932E-45DD-96E4-E36D87968442}" type="pres">
      <dgm:prSet presAssocID="{AA1FFAFD-B4DF-4896-82D9-4720F3CE3C19}" presName="sibTrans" presStyleLbl="sibTrans2D1" presStyleIdx="0" presStyleCnt="0"/>
      <dgm:spPr/>
    </dgm:pt>
    <dgm:pt modelId="{4177B09E-10F9-4D2D-A27B-E6BA869E2EE1}" type="pres">
      <dgm:prSet presAssocID="{4058481D-7444-4EA7-A4E5-21FAF141E9C8}" presName="compNode" presStyleCnt="0"/>
      <dgm:spPr/>
    </dgm:pt>
    <dgm:pt modelId="{122B9CA2-EF4E-473A-9F12-354B1E5D1EAE}" type="pres">
      <dgm:prSet presAssocID="{4058481D-7444-4EA7-A4E5-21FAF141E9C8}" presName="childRect" presStyleLbl="bgAcc1" presStyleIdx="2" presStyleCnt="3" custScaleX="147325" custScaleY="143011" custLinFactNeighborX="-2329" custLinFactNeighborY="-14265">
        <dgm:presLayoutVars>
          <dgm:bulletEnabled val="1"/>
        </dgm:presLayoutVars>
      </dgm:prSet>
      <dgm:spPr/>
    </dgm:pt>
    <dgm:pt modelId="{42AE4416-C02B-469A-997D-0A2E42393CA4}" type="pres">
      <dgm:prSet presAssocID="{4058481D-7444-4EA7-A4E5-21FAF141E9C8}" presName="parentText" presStyleLbl="node1" presStyleIdx="0" presStyleCnt="0">
        <dgm:presLayoutVars>
          <dgm:chMax val="0"/>
          <dgm:bulletEnabled val="1"/>
        </dgm:presLayoutVars>
      </dgm:prSet>
      <dgm:spPr/>
    </dgm:pt>
    <dgm:pt modelId="{6756739E-A812-4EB8-BFF4-C386677D8120}" type="pres">
      <dgm:prSet presAssocID="{4058481D-7444-4EA7-A4E5-21FAF141E9C8}" presName="parentRect" presStyleLbl="alignNode1" presStyleIdx="2" presStyleCnt="3" custScaleX="135594" custLinFactNeighborX="-4022" custLinFactNeighborY="32543"/>
      <dgm:spPr/>
    </dgm:pt>
    <dgm:pt modelId="{48109318-D78C-498C-955D-C5812B4E5E2C}" type="pres">
      <dgm:prSet presAssocID="{4058481D-7444-4EA7-A4E5-21FAF141E9C8}" presName="adorn" presStyleLbl="fgAccFollowNode1" presStyleIdx="2" presStyleCnt="3" custLinFactNeighborX="10439" custLinFactNeighborY="1670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en hand"/>
        </a:ext>
      </dgm:extLst>
    </dgm:pt>
  </dgm:ptLst>
  <dgm:cxnLst>
    <dgm:cxn modelId="{D03CDF04-937D-4032-8AAA-4D1BA0F2F899}" type="presOf" srcId="{1A5B047C-65DC-4D62-BA1F-705722C27304}" destId="{388BE2AB-E9F3-4C8B-83AF-F72835C1F4E2}" srcOrd="0" destOrd="1" presId="urn:microsoft.com/office/officeart/2005/8/layout/bList2"/>
    <dgm:cxn modelId="{DEC03605-EC20-49A6-A8CE-DE2C29CF9E8D}" srcId="{9124589C-05D5-4E8C-9058-37FAB573A6C6}" destId="{AED2731C-9ECB-4685-905C-6C5801F4F767}" srcOrd="0" destOrd="0" parTransId="{0E66B0F6-5B3B-46E1-B2FD-468D76F99CBF}" sibTransId="{209D61D9-7E59-42E5-8647-4AD09919C683}"/>
    <dgm:cxn modelId="{C4D9B906-3A86-4E71-BCEE-5EA01771843C}" srcId="{BFFE4CD1-D179-4109-81D8-460FB6B999B6}" destId="{CA7B6B86-503B-4DB6-854A-C085E6E86182}" srcOrd="1" destOrd="0" parTransId="{E49FDD40-7428-494A-813C-08F3716052CC}" sibTransId="{AA1FFAFD-B4DF-4896-82D9-4720F3CE3C19}"/>
    <dgm:cxn modelId="{663C1110-A977-4E20-A6DA-7C5355B2746A}" type="presOf" srcId="{20E28BE1-8790-4056-8B47-D8A2EFCF6B86}" destId="{E6A3FC15-E363-4A17-A0C6-BA522C173F55}" srcOrd="0" destOrd="0" presId="urn:microsoft.com/office/officeart/2005/8/layout/bList2"/>
    <dgm:cxn modelId="{223D0814-AC40-4E97-8960-E122418B0278}" type="presOf" srcId="{CA7B6B86-503B-4DB6-854A-C085E6E86182}" destId="{F1C5EBB3-7DB3-44F9-8B99-1F597B8425D4}" srcOrd="0" destOrd="0" presId="urn:microsoft.com/office/officeart/2005/8/layout/bList2"/>
    <dgm:cxn modelId="{A3F63615-891B-4C63-A339-8D05542186D0}" type="presOf" srcId="{9124589C-05D5-4E8C-9058-37FAB573A6C6}" destId="{3B667513-B14F-4E45-A776-F328BAD29EFA}" srcOrd="0" destOrd="0" presId="urn:microsoft.com/office/officeart/2005/8/layout/bList2"/>
    <dgm:cxn modelId="{8F9E2531-80B0-42F5-908B-2754FE0907E0}" type="presOf" srcId="{BFFE4CD1-D179-4109-81D8-460FB6B999B6}" destId="{FADAFAC7-8BB8-4227-B628-D4AF53FCE3B0}" srcOrd="0" destOrd="0" presId="urn:microsoft.com/office/officeart/2005/8/layout/bList2"/>
    <dgm:cxn modelId="{D86C5D5D-C1D0-4D34-BAA4-10BEBF58C512}" type="presOf" srcId="{AA1FFAFD-B4DF-4896-82D9-4720F3CE3C19}" destId="{439581AF-932E-45DD-96E4-E36D87968442}" srcOrd="0" destOrd="0" presId="urn:microsoft.com/office/officeart/2005/8/layout/bList2"/>
    <dgm:cxn modelId="{4205EC64-C8B2-4947-B40D-0E13DA4532D5}" type="presOf" srcId="{A2B834D8-9FE1-44CE-BAA2-8B2BDB024E15}" destId="{84A3C3F6-4BE1-4820-8EF0-C5F49E03383D}" srcOrd="0" destOrd="1" presId="urn:microsoft.com/office/officeart/2005/8/layout/bList2"/>
    <dgm:cxn modelId="{890E576B-5C6C-4BB9-895D-AE5F2153EEB2}" type="presOf" srcId="{6B68092C-8695-43B2-8C39-803D374D4FEF}" destId="{122B9CA2-EF4E-473A-9F12-354B1E5D1EAE}" srcOrd="0" destOrd="0" presId="urn:microsoft.com/office/officeart/2005/8/layout/bList2"/>
    <dgm:cxn modelId="{4680786F-BF7D-4E4C-A823-F2DF5F84ED27}" type="presOf" srcId="{4058481D-7444-4EA7-A4E5-21FAF141E9C8}" destId="{42AE4416-C02B-469A-997D-0A2E42393CA4}" srcOrd="0" destOrd="0" presId="urn:microsoft.com/office/officeart/2005/8/layout/bList2"/>
    <dgm:cxn modelId="{28805072-125D-434B-B610-F1227798DA75}" type="presOf" srcId="{2453C946-F8B7-493E-99E7-ABF1A9DB335C}" destId="{122B9CA2-EF4E-473A-9F12-354B1E5D1EAE}" srcOrd="0" destOrd="1" presId="urn:microsoft.com/office/officeart/2005/8/layout/bList2"/>
    <dgm:cxn modelId="{7D906275-BFA9-46F2-8715-975CB0257911}" type="presOf" srcId="{1525AE09-E803-4500-9FA8-A840E6B1A5B1}" destId="{84A3C3F6-4BE1-4820-8EF0-C5F49E03383D}" srcOrd="0" destOrd="0" presId="urn:microsoft.com/office/officeart/2005/8/layout/bList2"/>
    <dgm:cxn modelId="{960E1E59-B920-4486-AFA3-480B575F3E3D}" srcId="{CA7B6B86-503B-4DB6-854A-C085E6E86182}" destId="{A2B834D8-9FE1-44CE-BAA2-8B2BDB024E15}" srcOrd="1" destOrd="0" parTransId="{E09C8250-C5A0-4741-88F2-B6B4C5A1533B}" sibTransId="{BD086516-2B0C-44FF-A426-230D72A80B6F}"/>
    <dgm:cxn modelId="{79598F80-0131-408C-B673-4CEB63619968}" srcId="{4058481D-7444-4EA7-A4E5-21FAF141E9C8}" destId="{2453C946-F8B7-493E-99E7-ABF1A9DB335C}" srcOrd="1" destOrd="0" parTransId="{FDCBFD87-22BF-4225-875B-FC14BA1EDB82}" sibTransId="{60DDD9A2-6F06-4089-BC24-861EF3AA4A3B}"/>
    <dgm:cxn modelId="{4B835398-CB8C-44CC-AF35-89B2869AFEB7}" type="presOf" srcId="{CA7B6B86-503B-4DB6-854A-C085E6E86182}" destId="{258998E0-F8E3-4A63-A157-6223C6DB7FA5}" srcOrd="1" destOrd="0" presId="urn:microsoft.com/office/officeart/2005/8/layout/bList2"/>
    <dgm:cxn modelId="{D241FB9A-792D-44F1-909B-ED4293A2C3C7}" srcId="{9124589C-05D5-4E8C-9058-37FAB573A6C6}" destId="{1A5B047C-65DC-4D62-BA1F-705722C27304}" srcOrd="1" destOrd="0" parTransId="{754BC2FE-0FA2-4B0E-91AD-701C1594A44B}" sibTransId="{D10F10EC-D993-4482-B320-168190FB0A0B}"/>
    <dgm:cxn modelId="{A5B511A6-8B8B-4D79-A005-1AE8B0A14773}" type="presOf" srcId="{4058481D-7444-4EA7-A4E5-21FAF141E9C8}" destId="{6756739E-A812-4EB8-BFF4-C386677D8120}" srcOrd="1" destOrd="0" presId="urn:microsoft.com/office/officeart/2005/8/layout/bList2"/>
    <dgm:cxn modelId="{30259EAA-143A-44CA-9A16-2336BC437184}" type="presOf" srcId="{AED2731C-9ECB-4685-905C-6C5801F4F767}" destId="{388BE2AB-E9F3-4C8B-83AF-F72835C1F4E2}" srcOrd="0" destOrd="0" presId="urn:microsoft.com/office/officeart/2005/8/layout/bList2"/>
    <dgm:cxn modelId="{9E894AC1-9288-40F3-A57C-E5BC95032B96}" srcId="{BFFE4CD1-D179-4109-81D8-460FB6B999B6}" destId="{4058481D-7444-4EA7-A4E5-21FAF141E9C8}" srcOrd="2" destOrd="0" parTransId="{10FE4632-A47F-4017-B72B-DA2190EB17AF}" sibTransId="{788A8AB3-AF26-40A3-9BCE-26D7192E2D0F}"/>
    <dgm:cxn modelId="{0DEB84CC-15B4-44E9-BFC6-54DBF95CD4E2}" type="presOf" srcId="{9124589C-05D5-4E8C-9058-37FAB573A6C6}" destId="{7B1C8F7A-5317-4E58-AC68-E8F0F3CE7CE1}" srcOrd="1" destOrd="0" presId="urn:microsoft.com/office/officeart/2005/8/layout/bList2"/>
    <dgm:cxn modelId="{AA4961D8-9CA3-4DD3-9AC4-35445B63D70E}" srcId="{BFFE4CD1-D179-4109-81D8-460FB6B999B6}" destId="{9124589C-05D5-4E8C-9058-37FAB573A6C6}" srcOrd="0" destOrd="0" parTransId="{DFB916AF-A5C4-4B6D-B9E0-720335A2202A}" sibTransId="{20E28BE1-8790-4056-8B47-D8A2EFCF6B86}"/>
    <dgm:cxn modelId="{011A43E7-AC9A-4FB1-9294-0E031B3B3EB0}" srcId="{4058481D-7444-4EA7-A4E5-21FAF141E9C8}" destId="{6B68092C-8695-43B2-8C39-803D374D4FEF}" srcOrd="0" destOrd="0" parTransId="{E3C497A4-DDE4-4EC4-B44E-3EF08DB85F8D}" sibTransId="{EFFB3B12-37EE-4E53-A085-B12636CCB08D}"/>
    <dgm:cxn modelId="{E3BE99EF-0EFF-49D5-B499-DDFE7C8EF53A}" srcId="{CA7B6B86-503B-4DB6-854A-C085E6E86182}" destId="{1525AE09-E803-4500-9FA8-A840E6B1A5B1}" srcOrd="0" destOrd="0" parTransId="{1893F6F0-18CE-4298-9938-8530B4068691}" sibTransId="{B80A3BEF-B5A4-44A5-A454-7C80D8173FE2}"/>
    <dgm:cxn modelId="{56DE59D9-BEA0-4437-8732-D38FDFA9387A}" type="presParOf" srcId="{FADAFAC7-8BB8-4227-B628-D4AF53FCE3B0}" destId="{1B4646C5-7645-4B49-BDC1-B47F723C3BDB}" srcOrd="0" destOrd="0" presId="urn:microsoft.com/office/officeart/2005/8/layout/bList2"/>
    <dgm:cxn modelId="{71F7096B-2767-4A26-9481-FE079FEEA95A}" type="presParOf" srcId="{1B4646C5-7645-4B49-BDC1-B47F723C3BDB}" destId="{388BE2AB-E9F3-4C8B-83AF-F72835C1F4E2}" srcOrd="0" destOrd="0" presId="urn:microsoft.com/office/officeart/2005/8/layout/bList2"/>
    <dgm:cxn modelId="{10869AB6-D73A-4EE9-8812-1BED8B484EE0}" type="presParOf" srcId="{1B4646C5-7645-4B49-BDC1-B47F723C3BDB}" destId="{3B667513-B14F-4E45-A776-F328BAD29EFA}" srcOrd="1" destOrd="0" presId="urn:microsoft.com/office/officeart/2005/8/layout/bList2"/>
    <dgm:cxn modelId="{2831B40F-6A49-4C35-B6D6-95CD02688D16}" type="presParOf" srcId="{1B4646C5-7645-4B49-BDC1-B47F723C3BDB}" destId="{7B1C8F7A-5317-4E58-AC68-E8F0F3CE7CE1}" srcOrd="2" destOrd="0" presId="urn:microsoft.com/office/officeart/2005/8/layout/bList2"/>
    <dgm:cxn modelId="{57ECE218-9A4C-418D-B1E1-24C3ED891F7C}" type="presParOf" srcId="{1B4646C5-7645-4B49-BDC1-B47F723C3BDB}" destId="{C91ABEA2-A083-45E8-8BD5-5C7F7B5478D2}" srcOrd="3" destOrd="0" presId="urn:microsoft.com/office/officeart/2005/8/layout/bList2"/>
    <dgm:cxn modelId="{B339B5AA-14E3-4CD6-89F8-BCB962C4AB12}" type="presParOf" srcId="{FADAFAC7-8BB8-4227-B628-D4AF53FCE3B0}" destId="{E6A3FC15-E363-4A17-A0C6-BA522C173F55}" srcOrd="1" destOrd="0" presId="urn:microsoft.com/office/officeart/2005/8/layout/bList2"/>
    <dgm:cxn modelId="{EAFB2F1E-407E-49C5-B6B1-59126F89B94D}" type="presParOf" srcId="{FADAFAC7-8BB8-4227-B628-D4AF53FCE3B0}" destId="{2FFC7415-0BB1-4264-BCD1-9A1A3B4269B7}" srcOrd="2" destOrd="0" presId="urn:microsoft.com/office/officeart/2005/8/layout/bList2"/>
    <dgm:cxn modelId="{3C0C4A83-9769-4051-873A-2EB1DC20CC04}" type="presParOf" srcId="{2FFC7415-0BB1-4264-BCD1-9A1A3B4269B7}" destId="{84A3C3F6-4BE1-4820-8EF0-C5F49E03383D}" srcOrd="0" destOrd="0" presId="urn:microsoft.com/office/officeart/2005/8/layout/bList2"/>
    <dgm:cxn modelId="{59226CCD-679A-49C8-B413-CDC45C3C49E6}" type="presParOf" srcId="{2FFC7415-0BB1-4264-BCD1-9A1A3B4269B7}" destId="{F1C5EBB3-7DB3-44F9-8B99-1F597B8425D4}" srcOrd="1" destOrd="0" presId="urn:microsoft.com/office/officeart/2005/8/layout/bList2"/>
    <dgm:cxn modelId="{8D89F053-BBE3-42F8-87B2-DAB9AED0239B}" type="presParOf" srcId="{2FFC7415-0BB1-4264-BCD1-9A1A3B4269B7}" destId="{258998E0-F8E3-4A63-A157-6223C6DB7FA5}" srcOrd="2" destOrd="0" presId="urn:microsoft.com/office/officeart/2005/8/layout/bList2"/>
    <dgm:cxn modelId="{BE24A469-2D24-4298-B2D2-2C74877ECCE5}" type="presParOf" srcId="{2FFC7415-0BB1-4264-BCD1-9A1A3B4269B7}" destId="{F0D17AD0-B79C-43C1-A954-4E2153270365}" srcOrd="3" destOrd="0" presId="urn:microsoft.com/office/officeart/2005/8/layout/bList2"/>
    <dgm:cxn modelId="{187D82B3-1772-4E69-8FAC-A3B259E348FB}" type="presParOf" srcId="{FADAFAC7-8BB8-4227-B628-D4AF53FCE3B0}" destId="{439581AF-932E-45DD-96E4-E36D87968442}" srcOrd="3" destOrd="0" presId="urn:microsoft.com/office/officeart/2005/8/layout/bList2"/>
    <dgm:cxn modelId="{5814120E-4F81-4FA5-BBC5-D177193A3C22}" type="presParOf" srcId="{FADAFAC7-8BB8-4227-B628-D4AF53FCE3B0}" destId="{4177B09E-10F9-4D2D-A27B-E6BA869E2EE1}" srcOrd="4" destOrd="0" presId="urn:microsoft.com/office/officeart/2005/8/layout/bList2"/>
    <dgm:cxn modelId="{85E01A49-B26E-4805-AABC-06D02F450F12}" type="presParOf" srcId="{4177B09E-10F9-4D2D-A27B-E6BA869E2EE1}" destId="{122B9CA2-EF4E-473A-9F12-354B1E5D1EAE}" srcOrd="0" destOrd="0" presId="urn:microsoft.com/office/officeart/2005/8/layout/bList2"/>
    <dgm:cxn modelId="{A41EA58E-F5C6-4647-BF63-93348CA05720}" type="presParOf" srcId="{4177B09E-10F9-4D2D-A27B-E6BA869E2EE1}" destId="{42AE4416-C02B-469A-997D-0A2E42393CA4}" srcOrd="1" destOrd="0" presId="urn:microsoft.com/office/officeart/2005/8/layout/bList2"/>
    <dgm:cxn modelId="{79A2C488-08A8-4612-BA6B-75B9BCDDB3C5}" type="presParOf" srcId="{4177B09E-10F9-4D2D-A27B-E6BA869E2EE1}" destId="{6756739E-A812-4EB8-BFF4-C386677D8120}" srcOrd="2" destOrd="0" presId="urn:microsoft.com/office/officeart/2005/8/layout/bList2"/>
    <dgm:cxn modelId="{367496A1-93C2-490C-8C40-72B908C3989A}" type="presParOf" srcId="{4177B09E-10F9-4D2D-A27B-E6BA869E2EE1}" destId="{48109318-D78C-498C-955D-C5812B4E5E2C}" srcOrd="3" destOrd="0" presId="urn:microsoft.com/office/officeart/2005/8/layout/b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1EAF24-7CE3-4861-906F-BFE30D3B3DE4}" type="doc">
      <dgm:prSet loTypeId="urn:microsoft.com/office/officeart/2005/8/layout/process1" loCatId="process" qsTypeId="urn:microsoft.com/office/officeart/2005/8/quickstyle/simple1" qsCatId="simple" csTypeId="urn:microsoft.com/office/officeart/2005/8/colors/accent5_2" csCatId="accent5" phldr="1"/>
      <dgm:spPr/>
    </dgm:pt>
    <dgm:pt modelId="{2DDE8DB7-2F86-430D-8A57-885AFE157FE0}">
      <dgm:prSet phldrT="[Text]" custT="1"/>
      <dgm:spPr/>
      <dgm:t>
        <a:bodyPr/>
        <a:lstStyle/>
        <a:p>
          <a:r>
            <a:rPr lang="en-US" sz="2000" dirty="0"/>
            <a:t>Language accessibility of treatment interventions</a:t>
          </a:r>
        </a:p>
      </dgm:t>
    </dgm:pt>
    <dgm:pt modelId="{A08CEA0F-56F4-4BA6-9A8A-4DD7CD6DD2A8}" type="parTrans" cxnId="{5EC5378E-302E-4D5E-AFFE-0C51A8864C2E}">
      <dgm:prSet/>
      <dgm:spPr/>
      <dgm:t>
        <a:bodyPr/>
        <a:lstStyle/>
        <a:p>
          <a:endParaRPr lang="en-US" sz="2400"/>
        </a:p>
      </dgm:t>
    </dgm:pt>
    <dgm:pt modelId="{4169DC52-79E0-4133-8322-D3FC682FBAEF}" type="sibTrans" cxnId="{5EC5378E-302E-4D5E-AFFE-0C51A8864C2E}">
      <dgm:prSet custT="1"/>
      <dgm:spPr/>
      <dgm:t>
        <a:bodyPr/>
        <a:lstStyle/>
        <a:p>
          <a:endParaRPr lang="en-US" sz="1600"/>
        </a:p>
      </dgm:t>
    </dgm:pt>
    <dgm:pt modelId="{B4DE51C6-6D09-4B95-989D-C80DC34CE376}">
      <dgm:prSet phldrT="[Text]" custT="1"/>
      <dgm:spPr/>
      <dgm:t>
        <a:bodyPr/>
        <a:lstStyle/>
        <a:p>
          <a:r>
            <a:rPr lang="en-US" sz="2000" dirty="0"/>
            <a:t>Trust building through community outreach</a:t>
          </a:r>
        </a:p>
      </dgm:t>
    </dgm:pt>
    <dgm:pt modelId="{236EA2C5-6961-4572-AB5B-04ECBD284413}" type="parTrans" cxnId="{EABBDFCB-5B36-499B-B1A1-D2568B42BFD1}">
      <dgm:prSet/>
      <dgm:spPr/>
      <dgm:t>
        <a:bodyPr/>
        <a:lstStyle/>
        <a:p>
          <a:endParaRPr lang="en-US" sz="2400"/>
        </a:p>
      </dgm:t>
    </dgm:pt>
    <dgm:pt modelId="{8B3F5423-1C1F-4A6F-B6B2-A4DDCA3DE31C}" type="sibTrans" cxnId="{EABBDFCB-5B36-499B-B1A1-D2568B42BFD1}">
      <dgm:prSet custT="1"/>
      <dgm:spPr/>
      <dgm:t>
        <a:bodyPr/>
        <a:lstStyle/>
        <a:p>
          <a:endParaRPr lang="en-US" sz="1600"/>
        </a:p>
      </dgm:t>
    </dgm:pt>
    <dgm:pt modelId="{407B8019-D571-4411-A763-DF5BBBD8E95F}">
      <dgm:prSet phldrT="[Text]" custT="1"/>
      <dgm:spPr/>
      <dgm:t>
        <a:bodyPr/>
        <a:lstStyle/>
        <a:p>
          <a:r>
            <a:rPr lang="en-US" sz="2000" dirty="0"/>
            <a:t>Tailoring care plans to cultural norms</a:t>
          </a:r>
        </a:p>
      </dgm:t>
    </dgm:pt>
    <dgm:pt modelId="{C8CC80E4-D2FA-4CDF-BB1D-F6CDC9374C2D}" type="parTrans" cxnId="{BDAC6733-B46C-4149-85FE-6A41320A714C}">
      <dgm:prSet/>
      <dgm:spPr/>
      <dgm:t>
        <a:bodyPr/>
        <a:lstStyle/>
        <a:p>
          <a:endParaRPr lang="en-US" sz="2400"/>
        </a:p>
      </dgm:t>
    </dgm:pt>
    <dgm:pt modelId="{B0A7A07C-ABD5-4168-9C79-74FFE80E1110}" type="sibTrans" cxnId="{BDAC6733-B46C-4149-85FE-6A41320A714C}">
      <dgm:prSet/>
      <dgm:spPr/>
      <dgm:t>
        <a:bodyPr/>
        <a:lstStyle/>
        <a:p>
          <a:endParaRPr lang="en-US" sz="2400"/>
        </a:p>
      </dgm:t>
    </dgm:pt>
    <dgm:pt modelId="{F57C7F5A-7B46-4035-AAE4-FD67DC2B174F}">
      <dgm:prSet custT="1"/>
      <dgm:spPr/>
      <dgm:t>
        <a:bodyPr/>
        <a:lstStyle/>
        <a:p>
          <a:r>
            <a:rPr lang="en-US" sz="2000" dirty="0"/>
            <a:t>Culturally relevant health education</a:t>
          </a:r>
        </a:p>
      </dgm:t>
    </dgm:pt>
    <dgm:pt modelId="{EF2EFDA0-5C3A-4DB7-B6CC-EB1502060193}" type="parTrans" cxnId="{A487CB77-C05D-4EDD-BFA7-09A0E0631B44}">
      <dgm:prSet/>
      <dgm:spPr/>
      <dgm:t>
        <a:bodyPr/>
        <a:lstStyle/>
        <a:p>
          <a:endParaRPr lang="en-US" sz="2400"/>
        </a:p>
      </dgm:t>
    </dgm:pt>
    <dgm:pt modelId="{275751AF-7F85-4152-907B-8E24E8E37441}" type="sibTrans" cxnId="{A487CB77-C05D-4EDD-BFA7-09A0E0631B44}">
      <dgm:prSet custT="1"/>
      <dgm:spPr/>
      <dgm:t>
        <a:bodyPr/>
        <a:lstStyle/>
        <a:p>
          <a:endParaRPr lang="en-US" sz="1600"/>
        </a:p>
      </dgm:t>
    </dgm:pt>
    <dgm:pt modelId="{9010BFC7-6033-4ED8-B4B3-78A271D6817D}">
      <dgm:prSet custT="1"/>
      <dgm:spPr/>
      <dgm:t>
        <a:bodyPr/>
        <a:lstStyle/>
        <a:p>
          <a:r>
            <a:rPr lang="en-US" sz="2000" dirty="0"/>
            <a:t>Respecting traditional beliefs/cultural habits</a:t>
          </a:r>
        </a:p>
      </dgm:t>
    </dgm:pt>
    <dgm:pt modelId="{9C1FE07A-A9C8-4736-B8D6-DD4F9DCC5C8A}" type="parTrans" cxnId="{991AC575-0FA4-4058-9E93-BC93661E2DB6}">
      <dgm:prSet/>
      <dgm:spPr/>
      <dgm:t>
        <a:bodyPr/>
        <a:lstStyle/>
        <a:p>
          <a:endParaRPr lang="en-US" sz="2400"/>
        </a:p>
      </dgm:t>
    </dgm:pt>
    <dgm:pt modelId="{75107BEA-C438-4015-ADA2-50C2AEAB02BB}" type="sibTrans" cxnId="{991AC575-0FA4-4058-9E93-BC93661E2DB6}">
      <dgm:prSet custT="1"/>
      <dgm:spPr/>
      <dgm:t>
        <a:bodyPr/>
        <a:lstStyle/>
        <a:p>
          <a:endParaRPr lang="en-US" sz="1600"/>
        </a:p>
      </dgm:t>
    </dgm:pt>
    <dgm:pt modelId="{C7238995-61ED-4E4B-BA00-6DF947BD1205}" type="pres">
      <dgm:prSet presAssocID="{8B1EAF24-7CE3-4861-906F-BFE30D3B3DE4}" presName="Name0" presStyleCnt="0">
        <dgm:presLayoutVars>
          <dgm:dir/>
          <dgm:resizeHandles val="exact"/>
        </dgm:presLayoutVars>
      </dgm:prSet>
      <dgm:spPr/>
    </dgm:pt>
    <dgm:pt modelId="{56637D7E-F88A-4E79-8D17-97497CFEE23F}" type="pres">
      <dgm:prSet presAssocID="{2DDE8DB7-2F86-430D-8A57-885AFE157FE0}" presName="node" presStyleLbl="node1" presStyleIdx="0" presStyleCnt="5" custScaleX="124777" custScaleY="95720">
        <dgm:presLayoutVars>
          <dgm:bulletEnabled val="1"/>
        </dgm:presLayoutVars>
      </dgm:prSet>
      <dgm:spPr/>
    </dgm:pt>
    <dgm:pt modelId="{FFB627F2-8D61-4F51-B54A-0469FECB2D98}" type="pres">
      <dgm:prSet presAssocID="{4169DC52-79E0-4133-8322-D3FC682FBAEF}" presName="sibTrans" presStyleLbl="sibTrans2D1" presStyleIdx="0" presStyleCnt="4"/>
      <dgm:spPr/>
    </dgm:pt>
    <dgm:pt modelId="{6BD8546E-3FD3-4EBE-9F10-95F2C90F13A4}" type="pres">
      <dgm:prSet presAssocID="{4169DC52-79E0-4133-8322-D3FC682FBAEF}" presName="connectorText" presStyleLbl="sibTrans2D1" presStyleIdx="0" presStyleCnt="4"/>
      <dgm:spPr/>
    </dgm:pt>
    <dgm:pt modelId="{A63987BC-5B57-46BF-9DAE-B2195F4E12D9}" type="pres">
      <dgm:prSet presAssocID="{F57C7F5A-7B46-4035-AAE4-FD67DC2B174F}" presName="node" presStyleLbl="node1" presStyleIdx="1" presStyleCnt="5">
        <dgm:presLayoutVars>
          <dgm:bulletEnabled val="1"/>
        </dgm:presLayoutVars>
      </dgm:prSet>
      <dgm:spPr/>
    </dgm:pt>
    <dgm:pt modelId="{68CE20F6-F9DE-47EA-94DB-F64A2D0B9E80}" type="pres">
      <dgm:prSet presAssocID="{275751AF-7F85-4152-907B-8E24E8E37441}" presName="sibTrans" presStyleLbl="sibTrans2D1" presStyleIdx="1" presStyleCnt="4"/>
      <dgm:spPr/>
    </dgm:pt>
    <dgm:pt modelId="{0E45DF88-421C-48EF-B162-7C07BA71C34E}" type="pres">
      <dgm:prSet presAssocID="{275751AF-7F85-4152-907B-8E24E8E37441}" presName="connectorText" presStyleLbl="sibTrans2D1" presStyleIdx="1" presStyleCnt="4"/>
      <dgm:spPr/>
    </dgm:pt>
    <dgm:pt modelId="{ACBB616C-0A68-410B-AB88-40F7BDDC1029}" type="pres">
      <dgm:prSet presAssocID="{9010BFC7-6033-4ED8-B4B3-78A271D6817D}" presName="node" presStyleLbl="node1" presStyleIdx="2" presStyleCnt="5">
        <dgm:presLayoutVars>
          <dgm:bulletEnabled val="1"/>
        </dgm:presLayoutVars>
      </dgm:prSet>
      <dgm:spPr/>
    </dgm:pt>
    <dgm:pt modelId="{94037932-2966-46E4-B46F-941E69C3275B}" type="pres">
      <dgm:prSet presAssocID="{75107BEA-C438-4015-ADA2-50C2AEAB02BB}" presName="sibTrans" presStyleLbl="sibTrans2D1" presStyleIdx="2" presStyleCnt="4"/>
      <dgm:spPr/>
    </dgm:pt>
    <dgm:pt modelId="{5F30DA3C-5153-4A6A-8770-0E9A0B57D8AA}" type="pres">
      <dgm:prSet presAssocID="{75107BEA-C438-4015-ADA2-50C2AEAB02BB}" presName="connectorText" presStyleLbl="sibTrans2D1" presStyleIdx="2" presStyleCnt="4"/>
      <dgm:spPr/>
    </dgm:pt>
    <dgm:pt modelId="{41F3C352-D254-499A-B205-213DC783A13A}" type="pres">
      <dgm:prSet presAssocID="{B4DE51C6-6D09-4B95-989D-C80DC34CE376}" presName="node" presStyleLbl="node1" presStyleIdx="3" presStyleCnt="5">
        <dgm:presLayoutVars>
          <dgm:bulletEnabled val="1"/>
        </dgm:presLayoutVars>
      </dgm:prSet>
      <dgm:spPr/>
    </dgm:pt>
    <dgm:pt modelId="{2F19F90B-9484-4247-B47D-0A7499FC8EF8}" type="pres">
      <dgm:prSet presAssocID="{8B3F5423-1C1F-4A6F-B6B2-A4DDCA3DE31C}" presName="sibTrans" presStyleLbl="sibTrans2D1" presStyleIdx="3" presStyleCnt="4"/>
      <dgm:spPr/>
    </dgm:pt>
    <dgm:pt modelId="{5C2239DD-67F6-45C2-8DA2-074827401D84}" type="pres">
      <dgm:prSet presAssocID="{8B3F5423-1C1F-4A6F-B6B2-A4DDCA3DE31C}" presName="connectorText" presStyleLbl="sibTrans2D1" presStyleIdx="3" presStyleCnt="4"/>
      <dgm:spPr/>
    </dgm:pt>
    <dgm:pt modelId="{45E50F58-8B40-4357-8E1E-2C16032C4784}" type="pres">
      <dgm:prSet presAssocID="{407B8019-D571-4411-A763-DF5BBBD8E95F}" presName="node" presStyleLbl="node1" presStyleIdx="4" presStyleCnt="5">
        <dgm:presLayoutVars>
          <dgm:bulletEnabled val="1"/>
        </dgm:presLayoutVars>
      </dgm:prSet>
      <dgm:spPr/>
    </dgm:pt>
  </dgm:ptLst>
  <dgm:cxnLst>
    <dgm:cxn modelId="{0F1D0132-4C61-4769-A07A-2B4736EF4AE1}" type="presOf" srcId="{75107BEA-C438-4015-ADA2-50C2AEAB02BB}" destId="{94037932-2966-46E4-B46F-941E69C3275B}" srcOrd="0" destOrd="0" presId="urn:microsoft.com/office/officeart/2005/8/layout/process1"/>
    <dgm:cxn modelId="{BDAC6733-B46C-4149-85FE-6A41320A714C}" srcId="{8B1EAF24-7CE3-4861-906F-BFE30D3B3DE4}" destId="{407B8019-D571-4411-A763-DF5BBBD8E95F}" srcOrd="4" destOrd="0" parTransId="{C8CC80E4-D2FA-4CDF-BB1D-F6CDC9374C2D}" sibTransId="{B0A7A07C-ABD5-4168-9C79-74FFE80E1110}"/>
    <dgm:cxn modelId="{CD77153B-A653-4D4D-A1A0-1C9F62937BCD}" type="presOf" srcId="{9010BFC7-6033-4ED8-B4B3-78A271D6817D}" destId="{ACBB616C-0A68-410B-AB88-40F7BDDC1029}" srcOrd="0" destOrd="0" presId="urn:microsoft.com/office/officeart/2005/8/layout/process1"/>
    <dgm:cxn modelId="{69526A5D-6399-4062-93DC-BF940217A15A}" type="presOf" srcId="{4169DC52-79E0-4133-8322-D3FC682FBAEF}" destId="{6BD8546E-3FD3-4EBE-9F10-95F2C90F13A4}" srcOrd="1" destOrd="0" presId="urn:microsoft.com/office/officeart/2005/8/layout/process1"/>
    <dgm:cxn modelId="{9F15F65F-5DB7-414F-83E2-22A58C1BE04D}" type="presOf" srcId="{B4DE51C6-6D09-4B95-989D-C80DC34CE376}" destId="{41F3C352-D254-499A-B205-213DC783A13A}" srcOrd="0" destOrd="0" presId="urn:microsoft.com/office/officeart/2005/8/layout/process1"/>
    <dgm:cxn modelId="{991AC575-0FA4-4058-9E93-BC93661E2DB6}" srcId="{8B1EAF24-7CE3-4861-906F-BFE30D3B3DE4}" destId="{9010BFC7-6033-4ED8-B4B3-78A271D6817D}" srcOrd="2" destOrd="0" parTransId="{9C1FE07A-A9C8-4736-B8D6-DD4F9DCC5C8A}" sibTransId="{75107BEA-C438-4015-ADA2-50C2AEAB02BB}"/>
    <dgm:cxn modelId="{A487CB77-C05D-4EDD-BFA7-09A0E0631B44}" srcId="{8B1EAF24-7CE3-4861-906F-BFE30D3B3DE4}" destId="{F57C7F5A-7B46-4035-AAE4-FD67DC2B174F}" srcOrd="1" destOrd="0" parTransId="{EF2EFDA0-5C3A-4DB7-B6CC-EB1502060193}" sibTransId="{275751AF-7F85-4152-907B-8E24E8E37441}"/>
    <dgm:cxn modelId="{4AB30F79-8320-4621-8842-EC207D49111E}" type="presOf" srcId="{8B3F5423-1C1F-4A6F-B6B2-A4DDCA3DE31C}" destId="{2F19F90B-9484-4247-B47D-0A7499FC8EF8}" srcOrd="0" destOrd="0" presId="urn:microsoft.com/office/officeart/2005/8/layout/process1"/>
    <dgm:cxn modelId="{5EC5378E-302E-4D5E-AFFE-0C51A8864C2E}" srcId="{8B1EAF24-7CE3-4861-906F-BFE30D3B3DE4}" destId="{2DDE8DB7-2F86-430D-8A57-885AFE157FE0}" srcOrd="0" destOrd="0" parTransId="{A08CEA0F-56F4-4BA6-9A8A-4DD7CD6DD2A8}" sibTransId="{4169DC52-79E0-4133-8322-D3FC682FBAEF}"/>
    <dgm:cxn modelId="{670AFF99-A588-4B80-8925-0A05F2410A09}" type="presOf" srcId="{F57C7F5A-7B46-4035-AAE4-FD67DC2B174F}" destId="{A63987BC-5B57-46BF-9DAE-B2195F4E12D9}" srcOrd="0" destOrd="0" presId="urn:microsoft.com/office/officeart/2005/8/layout/process1"/>
    <dgm:cxn modelId="{C7970BAA-C864-409C-995B-B34DBAD6B74E}" type="presOf" srcId="{8B1EAF24-7CE3-4861-906F-BFE30D3B3DE4}" destId="{C7238995-61ED-4E4B-BA00-6DF947BD1205}" srcOrd="0" destOrd="0" presId="urn:microsoft.com/office/officeart/2005/8/layout/process1"/>
    <dgm:cxn modelId="{21008CC2-7AF7-4363-91B3-B047AE418A3D}" type="presOf" srcId="{275751AF-7F85-4152-907B-8E24E8E37441}" destId="{0E45DF88-421C-48EF-B162-7C07BA71C34E}" srcOrd="1" destOrd="0" presId="urn:microsoft.com/office/officeart/2005/8/layout/process1"/>
    <dgm:cxn modelId="{311150C5-83EE-4FD0-A5C5-DA7EF015650D}" type="presOf" srcId="{75107BEA-C438-4015-ADA2-50C2AEAB02BB}" destId="{5F30DA3C-5153-4A6A-8770-0E9A0B57D8AA}" srcOrd="1" destOrd="0" presId="urn:microsoft.com/office/officeart/2005/8/layout/process1"/>
    <dgm:cxn modelId="{EABBDFCB-5B36-499B-B1A1-D2568B42BFD1}" srcId="{8B1EAF24-7CE3-4861-906F-BFE30D3B3DE4}" destId="{B4DE51C6-6D09-4B95-989D-C80DC34CE376}" srcOrd="3" destOrd="0" parTransId="{236EA2C5-6961-4572-AB5B-04ECBD284413}" sibTransId="{8B3F5423-1C1F-4A6F-B6B2-A4DDCA3DE31C}"/>
    <dgm:cxn modelId="{066680D4-A2CF-4CE7-AEAC-8AE34ABE26DF}" type="presOf" srcId="{275751AF-7F85-4152-907B-8E24E8E37441}" destId="{68CE20F6-F9DE-47EA-94DB-F64A2D0B9E80}" srcOrd="0" destOrd="0" presId="urn:microsoft.com/office/officeart/2005/8/layout/process1"/>
    <dgm:cxn modelId="{F75054E2-E43E-4816-9C7D-8255138D4DE9}" type="presOf" srcId="{8B3F5423-1C1F-4A6F-B6B2-A4DDCA3DE31C}" destId="{5C2239DD-67F6-45C2-8DA2-074827401D84}" srcOrd="1" destOrd="0" presId="urn:microsoft.com/office/officeart/2005/8/layout/process1"/>
    <dgm:cxn modelId="{2CBF16F1-3A74-47B9-A654-E025CD51A4FD}" type="presOf" srcId="{2DDE8DB7-2F86-430D-8A57-885AFE157FE0}" destId="{56637D7E-F88A-4E79-8D17-97497CFEE23F}" srcOrd="0" destOrd="0" presId="urn:microsoft.com/office/officeart/2005/8/layout/process1"/>
    <dgm:cxn modelId="{078621F8-4364-47DD-A30B-5BAA792D66FD}" type="presOf" srcId="{4169DC52-79E0-4133-8322-D3FC682FBAEF}" destId="{FFB627F2-8D61-4F51-B54A-0469FECB2D98}" srcOrd="0" destOrd="0" presId="urn:microsoft.com/office/officeart/2005/8/layout/process1"/>
    <dgm:cxn modelId="{205813FE-130E-40C2-BDBB-A181B2D1A968}" type="presOf" srcId="{407B8019-D571-4411-A763-DF5BBBD8E95F}" destId="{45E50F58-8B40-4357-8E1E-2C16032C4784}" srcOrd="0" destOrd="0" presId="urn:microsoft.com/office/officeart/2005/8/layout/process1"/>
    <dgm:cxn modelId="{7342E86E-EA8B-4C8B-A2B5-646FC0CFD8CF}" type="presParOf" srcId="{C7238995-61ED-4E4B-BA00-6DF947BD1205}" destId="{56637D7E-F88A-4E79-8D17-97497CFEE23F}" srcOrd="0" destOrd="0" presId="urn:microsoft.com/office/officeart/2005/8/layout/process1"/>
    <dgm:cxn modelId="{BDA0F832-B672-48F3-B0E0-B06EC1BADA44}" type="presParOf" srcId="{C7238995-61ED-4E4B-BA00-6DF947BD1205}" destId="{FFB627F2-8D61-4F51-B54A-0469FECB2D98}" srcOrd="1" destOrd="0" presId="urn:microsoft.com/office/officeart/2005/8/layout/process1"/>
    <dgm:cxn modelId="{BE2AA9F7-8B36-4225-ACA5-169C11E716EC}" type="presParOf" srcId="{FFB627F2-8D61-4F51-B54A-0469FECB2D98}" destId="{6BD8546E-3FD3-4EBE-9F10-95F2C90F13A4}" srcOrd="0" destOrd="0" presId="urn:microsoft.com/office/officeart/2005/8/layout/process1"/>
    <dgm:cxn modelId="{1ED325DC-B62A-4687-A9DE-9B661282A620}" type="presParOf" srcId="{C7238995-61ED-4E4B-BA00-6DF947BD1205}" destId="{A63987BC-5B57-46BF-9DAE-B2195F4E12D9}" srcOrd="2" destOrd="0" presId="urn:microsoft.com/office/officeart/2005/8/layout/process1"/>
    <dgm:cxn modelId="{70FA9094-10A7-4A81-A990-64DC49912969}" type="presParOf" srcId="{C7238995-61ED-4E4B-BA00-6DF947BD1205}" destId="{68CE20F6-F9DE-47EA-94DB-F64A2D0B9E80}" srcOrd="3" destOrd="0" presId="urn:microsoft.com/office/officeart/2005/8/layout/process1"/>
    <dgm:cxn modelId="{23EC2A73-9DB6-4A26-8DB7-43A55ACADFC9}" type="presParOf" srcId="{68CE20F6-F9DE-47EA-94DB-F64A2D0B9E80}" destId="{0E45DF88-421C-48EF-B162-7C07BA71C34E}" srcOrd="0" destOrd="0" presId="urn:microsoft.com/office/officeart/2005/8/layout/process1"/>
    <dgm:cxn modelId="{71DBE70D-1673-46EB-8B3B-5DE7165BCFD7}" type="presParOf" srcId="{C7238995-61ED-4E4B-BA00-6DF947BD1205}" destId="{ACBB616C-0A68-410B-AB88-40F7BDDC1029}" srcOrd="4" destOrd="0" presId="urn:microsoft.com/office/officeart/2005/8/layout/process1"/>
    <dgm:cxn modelId="{2466B03A-2D41-4C21-97B6-F69F3E2BBD4B}" type="presParOf" srcId="{C7238995-61ED-4E4B-BA00-6DF947BD1205}" destId="{94037932-2966-46E4-B46F-941E69C3275B}" srcOrd="5" destOrd="0" presId="urn:microsoft.com/office/officeart/2005/8/layout/process1"/>
    <dgm:cxn modelId="{14595E8F-8E6F-4527-B7AF-4D752DF54E4D}" type="presParOf" srcId="{94037932-2966-46E4-B46F-941E69C3275B}" destId="{5F30DA3C-5153-4A6A-8770-0E9A0B57D8AA}" srcOrd="0" destOrd="0" presId="urn:microsoft.com/office/officeart/2005/8/layout/process1"/>
    <dgm:cxn modelId="{11A4A3CC-CB31-4DB7-B29A-5895CB0600AF}" type="presParOf" srcId="{C7238995-61ED-4E4B-BA00-6DF947BD1205}" destId="{41F3C352-D254-499A-B205-213DC783A13A}" srcOrd="6" destOrd="0" presId="urn:microsoft.com/office/officeart/2005/8/layout/process1"/>
    <dgm:cxn modelId="{B7D16B21-149F-4F5F-A5A3-297C105F698A}" type="presParOf" srcId="{C7238995-61ED-4E4B-BA00-6DF947BD1205}" destId="{2F19F90B-9484-4247-B47D-0A7499FC8EF8}" srcOrd="7" destOrd="0" presId="urn:microsoft.com/office/officeart/2005/8/layout/process1"/>
    <dgm:cxn modelId="{042B62AD-99CD-4605-924E-B82970AB4C86}" type="presParOf" srcId="{2F19F90B-9484-4247-B47D-0A7499FC8EF8}" destId="{5C2239DD-67F6-45C2-8DA2-074827401D84}" srcOrd="0" destOrd="0" presId="urn:microsoft.com/office/officeart/2005/8/layout/process1"/>
    <dgm:cxn modelId="{30AD5A44-AD12-4428-8628-36F35325EB85}" type="presParOf" srcId="{C7238995-61ED-4E4B-BA00-6DF947BD1205}" destId="{45E50F58-8B40-4357-8E1E-2C16032C4784}"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D0033-B674-411A-BFE4-264D4A2B88D4}">
      <dsp:nvSpPr>
        <dsp:cNvPr id="0" name=""/>
        <dsp:cNvSpPr/>
      </dsp:nvSpPr>
      <dsp:spPr>
        <a:xfrm>
          <a:off x="774930" y="0"/>
          <a:ext cx="8782541" cy="415544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399D9-7A52-4917-8562-AB31378CB34E}">
      <dsp:nvSpPr>
        <dsp:cNvPr id="0" name=""/>
        <dsp:cNvSpPr/>
      </dsp:nvSpPr>
      <dsp:spPr>
        <a:xfrm>
          <a:off x="809" y="1246632"/>
          <a:ext cx="1686078" cy="16621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Values </a:t>
          </a:r>
          <a:r>
            <a:rPr lang="en-US" sz="2000" b="1" kern="1200" dirty="0"/>
            <a:t>diversity</a:t>
          </a:r>
        </a:p>
      </dsp:txBody>
      <dsp:txXfrm>
        <a:off x="81950" y="1327773"/>
        <a:ext cx="1523796" cy="1499894"/>
      </dsp:txXfrm>
    </dsp:sp>
    <dsp:sp modelId="{7E786910-DCDD-4A68-A12C-AB2512CA58ED}">
      <dsp:nvSpPr>
        <dsp:cNvPr id="0" name=""/>
        <dsp:cNvSpPr/>
      </dsp:nvSpPr>
      <dsp:spPr>
        <a:xfrm>
          <a:off x="1967901" y="1246632"/>
          <a:ext cx="1686078" cy="1662176"/>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Has capacity for </a:t>
          </a:r>
          <a:r>
            <a:rPr lang="en-US" sz="2000" b="1" kern="1200" dirty="0"/>
            <a:t>cultural self-assessment</a:t>
          </a:r>
        </a:p>
      </dsp:txBody>
      <dsp:txXfrm>
        <a:off x="2049042" y="1327773"/>
        <a:ext cx="1523796" cy="1499894"/>
      </dsp:txXfrm>
    </dsp:sp>
    <dsp:sp modelId="{E0647410-0825-4CEF-B431-A51CEE9ECB08}">
      <dsp:nvSpPr>
        <dsp:cNvPr id="0" name=""/>
        <dsp:cNvSpPr/>
      </dsp:nvSpPr>
      <dsp:spPr>
        <a:xfrm>
          <a:off x="3934992" y="1246632"/>
          <a:ext cx="1993315" cy="166217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Is conscious of the </a:t>
          </a:r>
          <a:r>
            <a:rPr lang="en-US" sz="2000" b="1" kern="1200" dirty="0"/>
            <a:t>inherent dynamics </a:t>
          </a:r>
          <a:r>
            <a:rPr lang="en-US" sz="2000" kern="1200" dirty="0"/>
            <a:t>when cultures interact</a:t>
          </a:r>
        </a:p>
      </dsp:txBody>
      <dsp:txXfrm>
        <a:off x="4016133" y="1327773"/>
        <a:ext cx="1831033" cy="1499894"/>
      </dsp:txXfrm>
    </dsp:sp>
    <dsp:sp modelId="{97B7BE18-F083-4A14-A894-60192386E722}">
      <dsp:nvSpPr>
        <dsp:cNvPr id="0" name=""/>
        <dsp:cNvSpPr/>
      </dsp:nvSpPr>
      <dsp:spPr>
        <a:xfrm>
          <a:off x="6209321" y="1246632"/>
          <a:ext cx="1973032" cy="1662176"/>
        </a:xfrm>
        <a:prstGeom prst="roundRect">
          <a:avLst/>
        </a:prstGeom>
        <a:solidFill>
          <a:srgbClr val="0063DC"/>
        </a:solidFill>
        <a:ln w="12700" cap="flat" cmpd="sng" algn="ctr">
          <a:solidFill>
            <a:srgbClr val="1A75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Has </a:t>
          </a:r>
          <a:r>
            <a:rPr lang="en-US" sz="2000" kern="1200" dirty="0" err="1"/>
            <a:t>institutionalised</a:t>
          </a:r>
          <a:r>
            <a:rPr lang="en-US" sz="2000" kern="1200" dirty="0"/>
            <a:t> </a:t>
          </a:r>
          <a:r>
            <a:rPr lang="en-US" sz="2000" b="1" kern="1200" dirty="0"/>
            <a:t>cultural knowledge</a:t>
          </a:r>
        </a:p>
      </dsp:txBody>
      <dsp:txXfrm>
        <a:off x="6290462" y="1327773"/>
        <a:ext cx="1810750" cy="1499894"/>
      </dsp:txXfrm>
    </dsp:sp>
    <dsp:sp modelId="{7C9EC58F-4B4A-4992-ACF9-44A4D0DF46C1}">
      <dsp:nvSpPr>
        <dsp:cNvPr id="0" name=""/>
        <dsp:cNvSpPr/>
      </dsp:nvSpPr>
      <dsp:spPr>
        <a:xfrm>
          <a:off x="8463366" y="1246632"/>
          <a:ext cx="1868225" cy="1662176"/>
        </a:xfrm>
        <a:prstGeom prst="roundRect">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Has developed </a:t>
          </a:r>
          <a:r>
            <a:rPr lang="en-US" sz="2000" b="1" kern="1200" dirty="0"/>
            <a:t>adaptations to diversity</a:t>
          </a:r>
        </a:p>
      </dsp:txBody>
      <dsp:txXfrm>
        <a:off x="8544507" y="1327773"/>
        <a:ext cx="1705943" cy="149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BE2AB-E9F3-4C8B-83AF-F72835C1F4E2}">
      <dsp:nvSpPr>
        <dsp:cNvPr id="0" name=""/>
        <dsp:cNvSpPr/>
      </dsp:nvSpPr>
      <dsp:spPr>
        <a:xfrm>
          <a:off x="0" y="303622"/>
          <a:ext cx="2993899" cy="2571461"/>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n-US" sz="1500" b="1" kern="1200" dirty="0"/>
            <a:t>Cultural distance </a:t>
          </a:r>
          <a:r>
            <a:rPr lang="en-US" sz="1500" kern="1200" dirty="0"/>
            <a:t>is the actual or perceived </a:t>
          </a:r>
          <a:r>
            <a:rPr lang="en-US" sz="1500" b="1" kern="1200" dirty="0"/>
            <a:t>discrepancy between one’s own cultural practices and values </a:t>
          </a:r>
          <a:r>
            <a:rPr lang="en-US" sz="1500" kern="1200" dirty="0"/>
            <a:t>and those of another culture.</a:t>
          </a:r>
        </a:p>
        <a:p>
          <a:pPr marL="114300" lvl="1" indent="-114300" algn="just" defTabSz="666750">
            <a:lnSpc>
              <a:spcPct val="90000"/>
            </a:lnSpc>
            <a:spcBef>
              <a:spcPct val="0"/>
            </a:spcBef>
            <a:spcAft>
              <a:spcPct val="15000"/>
            </a:spcAft>
            <a:buChar char="•"/>
          </a:pPr>
          <a:r>
            <a:rPr lang="en-US" sz="1500" kern="1200" dirty="0"/>
            <a:t>A very culturally different environment may cause individuals to experience high levels of stress, and </a:t>
          </a:r>
          <a:r>
            <a:rPr lang="en-US" sz="1500" b="1" kern="1200" dirty="0"/>
            <a:t>may undermine their aptitude to adapt effectively </a:t>
          </a:r>
          <a:r>
            <a:rPr lang="en-US" sz="1500" kern="1200" dirty="0"/>
            <a:t>(Johnson et al. 2006).</a:t>
          </a:r>
        </a:p>
      </dsp:txBody>
      <dsp:txXfrm>
        <a:off x="60252" y="363874"/>
        <a:ext cx="2873395" cy="2511209"/>
      </dsp:txXfrm>
    </dsp:sp>
    <dsp:sp modelId="{7B1C8F7A-5317-4E58-AC68-E8F0F3CE7CE1}">
      <dsp:nvSpPr>
        <dsp:cNvPr id="0" name=""/>
        <dsp:cNvSpPr/>
      </dsp:nvSpPr>
      <dsp:spPr>
        <a:xfrm>
          <a:off x="31744" y="2938083"/>
          <a:ext cx="2931510" cy="828205"/>
        </a:xfrm>
        <a:prstGeom prst="rect">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a:t>Cultural distance</a:t>
          </a:r>
        </a:p>
      </dsp:txBody>
      <dsp:txXfrm>
        <a:off x="31744" y="2938083"/>
        <a:ext cx="2064443" cy="828205"/>
      </dsp:txXfrm>
    </dsp:sp>
    <dsp:sp modelId="{C91ABEA2-A083-45E8-8BD5-5C7F7B5478D2}">
      <dsp:nvSpPr>
        <dsp:cNvPr id="0" name=""/>
        <dsp:cNvSpPr/>
      </dsp:nvSpPr>
      <dsp:spPr>
        <a:xfrm>
          <a:off x="2081401" y="2900650"/>
          <a:ext cx="903066" cy="90306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3C3F6-4BE1-4820-8EF0-C5F49E03383D}">
      <dsp:nvSpPr>
        <dsp:cNvPr id="0" name=""/>
        <dsp:cNvSpPr/>
      </dsp:nvSpPr>
      <dsp:spPr>
        <a:xfrm>
          <a:off x="3208203" y="177888"/>
          <a:ext cx="3337193" cy="2782249"/>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n-US" sz="1500" b="1" kern="1200" dirty="0"/>
            <a:t>Institutional ethnocentrism </a:t>
          </a:r>
          <a:r>
            <a:rPr lang="en-US" sz="1500" kern="1200" dirty="0"/>
            <a:t>promotes the home culture’s ways of behaving and accomplishing tasks, with </a:t>
          </a:r>
          <a:r>
            <a:rPr lang="en-US" sz="1500" b="1" kern="1200" dirty="0"/>
            <a:t>negative impact </a:t>
          </a:r>
          <a:r>
            <a:rPr lang="en-US" sz="1500" kern="1200" dirty="0"/>
            <a:t>on an individual’s ability to </a:t>
          </a:r>
          <a:r>
            <a:rPr lang="en-US" sz="1500" b="1" kern="1200" dirty="0"/>
            <a:t>respond appropriately </a:t>
          </a:r>
          <a:r>
            <a:rPr lang="en-US" sz="1500" kern="1200" dirty="0"/>
            <a:t>to cultural differences in the workplace (Johnson et al. 2006). </a:t>
          </a:r>
        </a:p>
        <a:p>
          <a:pPr marL="114300" lvl="1" indent="-114300" algn="just" defTabSz="666750">
            <a:lnSpc>
              <a:spcPct val="90000"/>
            </a:lnSpc>
            <a:spcBef>
              <a:spcPct val="0"/>
            </a:spcBef>
            <a:spcAft>
              <a:spcPct val="15000"/>
            </a:spcAft>
            <a:buChar char="•"/>
          </a:pPr>
          <a:r>
            <a:rPr lang="en-US" sz="1500" kern="1200" dirty="0"/>
            <a:t>Institutional ethnocentrism can deter an individual from using his/her cultural knowledge and skills to achieve favorable outcomes (Abbe et al. 2007).</a:t>
          </a:r>
        </a:p>
      </dsp:txBody>
      <dsp:txXfrm>
        <a:off x="3273394" y="243079"/>
        <a:ext cx="3206811" cy="2717058"/>
      </dsp:txXfrm>
    </dsp:sp>
    <dsp:sp modelId="{258998E0-F8E3-4A63-A157-6223C6DB7FA5}">
      <dsp:nvSpPr>
        <dsp:cNvPr id="0" name=""/>
        <dsp:cNvSpPr/>
      </dsp:nvSpPr>
      <dsp:spPr>
        <a:xfrm>
          <a:off x="3218601" y="3028372"/>
          <a:ext cx="3259788" cy="828205"/>
        </a:xfrm>
        <a:prstGeom prst="rect">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a:t>Institutional ethnocentrism</a:t>
          </a:r>
        </a:p>
      </dsp:txBody>
      <dsp:txXfrm>
        <a:off x="3218601" y="3028372"/>
        <a:ext cx="2295625" cy="828205"/>
      </dsp:txXfrm>
    </dsp:sp>
    <dsp:sp modelId="{F0D17AD0-B79C-43C1-A954-4E2153270365}">
      <dsp:nvSpPr>
        <dsp:cNvPr id="0" name=""/>
        <dsp:cNvSpPr/>
      </dsp:nvSpPr>
      <dsp:spPr>
        <a:xfrm>
          <a:off x="5502480" y="3047501"/>
          <a:ext cx="903066" cy="90306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2B9CA2-EF4E-473A-9F12-354B1E5D1EAE}">
      <dsp:nvSpPr>
        <dsp:cNvPr id="0" name=""/>
        <dsp:cNvSpPr/>
      </dsp:nvSpPr>
      <dsp:spPr>
        <a:xfrm>
          <a:off x="6734783" y="184832"/>
          <a:ext cx="3801267" cy="2754475"/>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0063D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n-US" sz="1500" b="1" kern="1200" dirty="0" err="1"/>
            <a:t>Organisational</a:t>
          </a:r>
          <a:r>
            <a:rPr lang="en-US" sz="1500" b="1" kern="1200" dirty="0"/>
            <a:t> support </a:t>
          </a:r>
          <a:r>
            <a:rPr lang="en-US" sz="1500" kern="1200" dirty="0"/>
            <a:t>varies in the degree to which agencies encourage or impede cultural competence </a:t>
          </a:r>
          <a:r>
            <a:rPr lang="en-US" sz="1500" b="1" kern="1200" dirty="0"/>
            <a:t>through policies, procedures and allocation of resources </a:t>
          </a:r>
          <a:r>
            <a:rPr lang="en-US" sz="1500" kern="1200" dirty="0"/>
            <a:t>in everyday practices, determining an employee’s capability to </a:t>
          </a:r>
          <a:r>
            <a:rPr lang="en-US" sz="1500" b="1" kern="1200" dirty="0"/>
            <a:t>achieve desirable outcomes</a:t>
          </a:r>
          <a:r>
            <a:rPr lang="en-US" sz="1500" kern="1200" dirty="0"/>
            <a:t> and deliver culturally competent services (</a:t>
          </a:r>
          <a:r>
            <a:rPr lang="en-US" sz="1500" kern="1200" dirty="0" err="1"/>
            <a:t>Balcazar</a:t>
          </a:r>
          <a:r>
            <a:rPr lang="en-US" sz="1500" kern="1200" dirty="0"/>
            <a:t> et al. 2009).</a:t>
          </a:r>
        </a:p>
        <a:p>
          <a:pPr marL="114300" lvl="1" indent="-114300" algn="just" defTabSz="666750">
            <a:lnSpc>
              <a:spcPct val="90000"/>
            </a:lnSpc>
            <a:spcBef>
              <a:spcPct val="0"/>
            </a:spcBef>
            <a:spcAft>
              <a:spcPct val="15000"/>
            </a:spcAft>
            <a:buChar char="•"/>
          </a:pPr>
          <a:r>
            <a:rPr lang="en-US" sz="1500" kern="1200" dirty="0"/>
            <a:t>Adoption of cultural knowledge and skills can be facilitated or hindered by the degree of </a:t>
          </a:r>
          <a:r>
            <a:rPr lang="en-US" sz="1500" kern="1200" dirty="0" err="1"/>
            <a:t>organisational</a:t>
          </a:r>
          <a:r>
            <a:rPr lang="en-US" sz="1500" kern="1200" dirty="0"/>
            <a:t> support where the service providers work. </a:t>
          </a:r>
        </a:p>
      </dsp:txBody>
      <dsp:txXfrm>
        <a:off x="6799324" y="249373"/>
        <a:ext cx="3672185" cy="2689934"/>
      </dsp:txXfrm>
    </dsp:sp>
    <dsp:sp modelId="{6756739E-A812-4EB8-BFF4-C386677D8120}">
      <dsp:nvSpPr>
        <dsp:cNvPr id="0" name=""/>
        <dsp:cNvSpPr/>
      </dsp:nvSpPr>
      <dsp:spPr>
        <a:xfrm>
          <a:off x="6842442" y="3069374"/>
          <a:ext cx="3498584" cy="828205"/>
        </a:xfrm>
        <a:prstGeom prst="rect">
          <a:avLst/>
        </a:prstGeom>
        <a:solidFill>
          <a:srgbClr val="1A75DB"/>
        </a:solidFill>
        <a:ln w="12700" cap="flat" cmpd="sng" algn="ctr">
          <a:solidFill>
            <a:srgbClr val="1A75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t>Organisational</a:t>
          </a:r>
          <a:r>
            <a:rPr lang="en-US" sz="2800" kern="1200" dirty="0"/>
            <a:t> support</a:t>
          </a:r>
        </a:p>
      </dsp:txBody>
      <dsp:txXfrm>
        <a:off x="6842442" y="3069374"/>
        <a:ext cx="2463792" cy="828205"/>
      </dsp:txXfrm>
    </dsp:sp>
    <dsp:sp modelId="{48109318-D78C-498C-955D-C5812B4E5E2C}">
      <dsp:nvSpPr>
        <dsp:cNvPr id="0" name=""/>
        <dsp:cNvSpPr/>
      </dsp:nvSpPr>
      <dsp:spPr>
        <a:xfrm>
          <a:off x="9389710" y="3082234"/>
          <a:ext cx="903066" cy="90306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37D7E-F88A-4E79-8D17-97497CFEE23F}">
      <dsp:nvSpPr>
        <dsp:cNvPr id="0" name=""/>
        <dsp:cNvSpPr/>
      </dsp:nvSpPr>
      <dsp:spPr>
        <a:xfrm>
          <a:off x="6634" y="906385"/>
          <a:ext cx="1965466" cy="15857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Language accessibility of treatment interventions</a:t>
          </a:r>
        </a:p>
      </dsp:txBody>
      <dsp:txXfrm>
        <a:off x="53079" y="952830"/>
        <a:ext cx="1872576" cy="1492845"/>
      </dsp:txXfrm>
    </dsp:sp>
    <dsp:sp modelId="{FFB627F2-8D61-4F51-B54A-0469FECB2D98}">
      <dsp:nvSpPr>
        <dsp:cNvPr id="0" name=""/>
        <dsp:cNvSpPr/>
      </dsp:nvSpPr>
      <dsp:spPr>
        <a:xfrm>
          <a:off x="2129619" y="1503930"/>
          <a:ext cx="333938" cy="3906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129619" y="1582059"/>
        <a:ext cx="233757" cy="234387"/>
      </dsp:txXfrm>
    </dsp:sp>
    <dsp:sp modelId="{A63987BC-5B57-46BF-9DAE-B2195F4E12D9}">
      <dsp:nvSpPr>
        <dsp:cNvPr id="0" name=""/>
        <dsp:cNvSpPr/>
      </dsp:nvSpPr>
      <dsp:spPr>
        <a:xfrm>
          <a:off x="2602174" y="870933"/>
          <a:ext cx="1575183" cy="16566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Culturally relevant health education</a:t>
          </a:r>
        </a:p>
      </dsp:txBody>
      <dsp:txXfrm>
        <a:off x="2648310" y="917069"/>
        <a:ext cx="1482911" cy="1564367"/>
      </dsp:txXfrm>
    </dsp:sp>
    <dsp:sp modelId="{68CE20F6-F9DE-47EA-94DB-F64A2D0B9E80}">
      <dsp:nvSpPr>
        <dsp:cNvPr id="0" name=""/>
        <dsp:cNvSpPr/>
      </dsp:nvSpPr>
      <dsp:spPr>
        <a:xfrm>
          <a:off x="4334875" y="1503930"/>
          <a:ext cx="333938" cy="3906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34875" y="1582059"/>
        <a:ext cx="233757" cy="234387"/>
      </dsp:txXfrm>
    </dsp:sp>
    <dsp:sp modelId="{ACBB616C-0A68-410B-AB88-40F7BDDC1029}">
      <dsp:nvSpPr>
        <dsp:cNvPr id="0" name=""/>
        <dsp:cNvSpPr/>
      </dsp:nvSpPr>
      <dsp:spPr>
        <a:xfrm>
          <a:off x="4807430" y="870933"/>
          <a:ext cx="1575183" cy="16566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Respecting traditional beliefs/cultural habits</a:t>
          </a:r>
        </a:p>
      </dsp:txBody>
      <dsp:txXfrm>
        <a:off x="4853566" y="917069"/>
        <a:ext cx="1482911" cy="1564367"/>
      </dsp:txXfrm>
    </dsp:sp>
    <dsp:sp modelId="{94037932-2966-46E4-B46F-941E69C3275B}">
      <dsp:nvSpPr>
        <dsp:cNvPr id="0" name=""/>
        <dsp:cNvSpPr/>
      </dsp:nvSpPr>
      <dsp:spPr>
        <a:xfrm>
          <a:off x="6540132" y="1503930"/>
          <a:ext cx="333938" cy="3906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40132" y="1582059"/>
        <a:ext cx="233757" cy="234387"/>
      </dsp:txXfrm>
    </dsp:sp>
    <dsp:sp modelId="{41F3C352-D254-499A-B205-213DC783A13A}">
      <dsp:nvSpPr>
        <dsp:cNvPr id="0" name=""/>
        <dsp:cNvSpPr/>
      </dsp:nvSpPr>
      <dsp:spPr>
        <a:xfrm>
          <a:off x="7012687" y="870933"/>
          <a:ext cx="1575183" cy="16566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Trust building through community outreach</a:t>
          </a:r>
        </a:p>
      </dsp:txBody>
      <dsp:txXfrm>
        <a:off x="7058823" y="917069"/>
        <a:ext cx="1482911" cy="1564367"/>
      </dsp:txXfrm>
    </dsp:sp>
    <dsp:sp modelId="{2F19F90B-9484-4247-B47D-0A7499FC8EF8}">
      <dsp:nvSpPr>
        <dsp:cNvPr id="0" name=""/>
        <dsp:cNvSpPr/>
      </dsp:nvSpPr>
      <dsp:spPr>
        <a:xfrm>
          <a:off x="8745389" y="1503930"/>
          <a:ext cx="333938" cy="3906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745389" y="1582059"/>
        <a:ext cx="233757" cy="234387"/>
      </dsp:txXfrm>
    </dsp:sp>
    <dsp:sp modelId="{45E50F58-8B40-4357-8E1E-2C16032C4784}">
      <dsp:nvSpPr>
        <dsp:cNvPr id="0" name=""/>
        <dsp:cNvSpPr/>
      </dsp:nvSpPr>
      <dsp:spPr>
        <a:xfrm>
          <a:off x="9217944" y="870933"/>
          <a:ext cx="1575183" cy="16566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Tailoring care plans to cultural norms</a:t>
          </a:r>
        </a:p>
      </dsp:txBody>
      <dsp:txXfrm>
        <a:off x="9264080" y="917069"/>
        <a:ext cx="1482911" cy="15643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13/02/2025</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13/02/2025</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212361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Orsi</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a:t>
            </a:fld>
            <a:endParaRPr lang="it-IT"/>
          </a:p>
        </p:txBody>
      </p:sp>
    </p:spTree>
    <p:extLst>
      <p:ext uri="{BB962C8B-B14F-4D97-AF65-F5344CB8AC3E}">
        <p14:creationId xmlns:p14="http://schemas.microsoft.com/office/powerpoint/2010/main" val="293860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8</a:t>
            </a:fld>
            <a:endParaRPr lang="en-US" dirty="0"/>
          </a:p>
        </p:txBody>
      </p:sp>
    </p:spTree>
    <p:extLst>
      <p:ext uri="{BB962C8B-B14F-4D97-AF65-F5344CB8AC3E}">
        <p14:creationId xmlns:p14="http://schemas.microsoft.com/office/powerpoint/2010/main" val="209561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13</a:t>
            </a:fld>
            <a:endParaRPr lang="en-US" dirty="0"/>
          </a:p>
        </p:txBody>
      </p:sp>
    </p:spTree>
    <p:extLst>
      <p:ext uri="{BB962C8B-B14F-4D97-AF65-F5344CB8AC3E}">
        <p14:creationId xmlns:p14="http://schemas.microsoft.com/office/powerpoint/2010/main" val="238950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14</a:t>
            </a:fld>
            <a:endParaRPr lang="en-US" dirty="0"/>
          </a:p>
        </p:txBody>
      </p:sp>
    </p:spTree>
    <p:extLst>
      <p:ext uri="{BB962C8B-B14F-4D97-AF65-F5344CB8AC3E}">
        <p14:creationId xmlns:p14="http://schemas.microsoft.com/office/powerpoint/2010/main" val="119547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28</a:t>
            </a:fld>
            <a:endParaRPr lang="it-IT"/>
          </a:p>
        </p:txBody>
      </p:sp>
    </p:spTree>
    <p:extLst>
      <p:ext uri="{BB962C8B-B14F-4D97-AF65-F5344CB8AC3E}">
        <p14:creationId xmlns:p14="http://schemas.microsoft.com/office/powerpoint/2010/main" val="2314538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13/02/2025</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hu-HU"/>
              <a:t>Mintaszöveg szerkesztése</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13/02/2025</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hu-HU"/>
              <a:t>Mintaszöveg szerkesztése</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hu-HU"/>
              <a:t>Mintaszöveg szerkesztése</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hu-HU"/>
              <a:t>Mintaszöveg szerkesztése</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hu-HU"/>
              <a:t>Mintaszöveg szerkesztése</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hu-HU"/>
              <a:t>Mintaszöveg szerkesztése</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mp"/><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mp"/><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7.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1.bin"/><Relationship Id="rId5" Type="http://schemas.openxmlformats.org/officeDocument/2006/relationships/image" Target="../media/image36.jpe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0.tmp"/><Relationship Id="rId7" Type="http://schemas.openxmlformats.org/officeDocument/2006/relationships/diagramColors" Target="../diagrams/colors3.xml"/><Relationship Id="rId2" Type="http://schemas.openxmlformats.org/officeDocument/2006/relationships/image" Target="../media/image39.tmp"/><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doi.org/10.1093/intqhc/mzt006"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notesSlide" Target="../notesSlides/notesSlide3.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 y="3302524"/>
            <a:ext cx="10799763" cy="1005968"/>
          </a:xfrm>
        </p:spPr>
        <p:txBody>
          <a:bodyPr anchor="ctr"/>
          <a:lstStyle/>
          <a:p>
            <a:r>
              <a:rPr lang="en-US" sz="4400" dirty="0">
                <a:effectLst>
                  <a:outerShdw blurRad="38100" dist="38100" dir="2700000" algn="tl">
                    <a:srgbClr val="000000">
                      <a:alpha val="43137"/>
                    </a:srgbClr>
                  </a:outerShdw>
                </a:effectLst>
                <a:latin typeface="+mn-lt"/>
              </a:rPr>
              <a:t>Cultural Competence in Healthcare Services</a:t>
            </a:r>
            <a:endParaRPr lang="en-GB" sz="4400" dirty="0">
              <a:effectLst>
                <a:outerShdw blurRad="38100" dist="38100" dir="2700000" algn="tl">
                  <a:srgbClr val="000000">
                    <a:alpha val="43137"/>
                  </a:srgbClr>
                </a:outerShdw>
              </a:effectLst>
              <a:latin typeface="+mn-lt"/>
            </a:endParaRPr>
          </a:p>
        </p:txBody>
      </p:sp>
      <p:sp>
        <p:nvSpPr>
          <p:cNvPr id="4" name="Footer Placeholder 4">
            <a:extLst>
              <a:ext uri="{FF2B5EF4-FFF2-40B4-BE49-F238E27FC236}">
                <a16:creationId xmlns:a16="http://schemas.microsoft.com/office/drawing/2014/main" id="{80106E14-8299-65A3-53BF-6B501FA1276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D12E-0BD2-4C5F-A0D5-998C72993FE9}"/>
              </a:ext>
            </a:extLst>
          </p:cNvPr>
          <p:cNvSpPr>
            <a:spLocks noGrp="1"/>
          </p:cNvSpPr>
          <p:nvPr>
            <p:ph type="title"/>
          </p:nvPr>
        </p:nvSpPr>
        <p:spPr>
          <a:xfrm>
            <a:off x="356194" y="184364"/>
            <a:ext cx="5303209" cy="993805"/>
          </a:xfrm>
        </p:spPr>
        <p:txBody>
          <a:bodyPr/>
          <a:lstStyle/>
          <a:p>
            <a:r>
              <a:rPr lang="en-US" dirty="0"/>
              <a:t>CC &amp; </a:t>
            </a:r>
            <a:r>
              <a:rPr lang="en-US" b="1" dirty="0"/>
              <a:t>patient-centered </a:t>
            </a:r>
            <a:r>
              <a:rPr lang="en-US" dirty="0"/>
              <a:t>care are</a:t>
            </a:r>
            <a:r>
              <a:rPr lang="en-US" b="1" dirty="0"/>
              <a:t> </a:t>
            </a:r>
            <a:r>
              <a:rPr lang="en-US" dirty="0"/>
              <a:t>intertwined (1/3)</a:t>
            </a:r>
          </a:p>
        </p:txBody>
      </p:sp>
      <p:pic>
        <p:nvPicPr>
          <p:cNvPr id="5" name="Picture 4">
            <a:extLst>
              <a:ext uri="{FF2B5EF4-FFF2-40B4-BE49-F238E27FC236}">
                <a16:creationId xmlns:a16="http://schemas.microsoft.com/office/drawing/2014/main" id="{6915A512-F025-456B-A998-5AB94E4072D0}"/>
              </a:ext>
            </a:extLst>
          </p:cNvPr>
          <p:cNvPicPr>
            <a:picLocks noChangeAspect="1"/>
          </p:cNvPicPr>
          <p:nvPr/>
        </p:nvPicPr>
        <p:blipFill>
          <a:blip r:embed="rId2"/>
          <a:stretch>
            <a:fillRect/>
          </a:stretch>
        </p:blipFill>
        <p:spPr>
          <a:xfrm>
            <a:off x="5659404" y="-20759"/>
            <a:ext cx="5140359" cy="7220072"/>
          </a:xfrm>
          <a:prstGeom prst="rect">
            <a:avLst/>
          </a:prstGeom>
        </p:spPr>
      </p:pic>
      <p:sp>
        <p:nvSpPr>
          <p:cNvPr id="6" name="TextBox 5">
            <a:extLst>
              <a:ext uri="{FF2B5EF4-FFF2-40B4-BE49-F238E27FC236}">
                <a16:creationId xmlns:a16="http://schemas.microsoft.com/office/drawing/2014/main" id="{8BF12966-3FFF-4A59-8875-611857C24B21}"/>
              </a:ext>
            </a:extLst>
          </p:cNvPr>
          <p:cNvSpPr txBox="1"/>
          <p:nvPr/>
        </p:nvSpPr>
        <p:spPr>
          <a:xfrm>
            <a:off x="301727" y="1291028"/>
            <a:ext cx="5152621" cy="5478423"/>
          </a:xfrm>
          <a:prstGeom prst="rect">
            <a:avLst/>
          </a:prstGeom>
          <a:noFill/>
        </p:spPr>
        <p:txBody>
          <a:bodyPr wrap="square" rtlCol="0">
            <a:spAutoFit/>
          </a:bodyPr>
          <a:lstStyle/>
          <a:p>
            <a:pPr algn="just"/>
            <a:r>
              <a:rPr lang="en-US" sz="2000" b="1" dirty="0"/>
              <a:t>Patient-centered care </a:t>
            </a:r>
            <a:r>
              <a:rPr lang="en-US" sz="2000" dirty="0"/>
              <a:t>(e.g. Lipkin, 1984) and </a:t>
            </a:r>
            <a:r>
              <a:rPr lang="en-US" sz="2000" b="1" dirty="0"/>
              <a:t>CC</a:t>
            </a:r>
            <a:r>
              <a:rPr lang="en-US" sz="2000" dirty="0"/>
              <a:t> are </a:t>
            </a:r>
            <a:r>
              <a:rPr lang="en-US" sz="2000" b="1" dirty="0"/>
              <a:t>both approaches that aim to improve healthcare quality</a:t>
            </a:r>
            <a:r>
              <a:rPr lang="en-US" sz="2000" dirty="0"/>
              <a:t>, but the emphasis of each is on different aspects:</a:t>
            </a:r>
          </a:p>
          <a:p>
            <a:pPr marL="285750" indent="-285750" algn="just">
              <a:buClr>
                <a:srgbClr val="0063DC"/>
              </a:buClr>
              <a:buFont typeface="Wingdings" panose="05000000000000000000" pitchFamily="2" charset="2"/>
              <a:buChar char="Ø"/>
            </a:pPr>
            <a:endParaRPr lang="en-US" dirty="0"/>
          </a:p>
          <a:p>
            <a:pPr marL="285750" indent="-285750" algn="just">
              <a:buClr>
                <a:srgbClr val="0063DC"/>
              </a:buClr>
              <a:buFont typeface="Wingdings" panose="05000000000000000000" pitchFamily="2" charset="2"/>
              <a:buChar char="Ø"/>
            </a:pPr>
            <a:r>
              <a:rPr lang="en-US" b="1" dirty="0" err="1"/>
              <a:t>Individualising</a:t>
            </a:r>
            <a:r>
              <a:rPr lang="en-US" b="1" dirty="0"/>
              <a:t> care </a:t>
            </a:r>
            <a:r>
              <a:rPr lang="en-US" dirty="0"/>
              <a:t>must take into account the </a:t>
            </a:r>
            <a:r>
              <a:rPr lang="en-US" b="1" dirty="0"/>
              <a:t>diversity of patient values and perspectives</a:t>
            </a:r>
            <a:r>
              <a:rPr lang="en-US" dirty="0"/>
              <a:t>; to the extent that patient-centered care is delivered universally, </a:t>
            </a:r>
            <a:r>
              <a:rPr lang="en-US" b="1" dirty="0"/>
              <a:t>care should become more equitable</a:t>
            </a:r>
            <a:r>
              <a:rPr lang="en-US" dirty="0"/>
              <a:t>. </a:t>
            </a:r>
          </a:p>
          <a:p>
            <a:pPr marL="285750" indent="-285750" algn="just">
              <a:buClr>
                <a:srgbClr val="0063DC"/>
              </a:buClr>
              <a:buFont typeface="Wingdings" panose="05000000000000000000" pitchFamily="2" charset="2"/>
              <a:buChar char="Ø"/>
            </a:pPr>
            <a:endParaRPr lang="en-US" dirty="0"/>
          </a:p>
          <a:p>
            <a:pPr marL="285750" indent="-285750" algn="just">
              <a:buClr>
                <a:srgbClr val="0063DC"/>
              </a:buClr>
              <a:buFont typeface="Wingdings" panose="05000000000000000000" pitchFamily="2" charset="2"/>
              <a:buChar char="Ø"/>
            </a:pPr>
            <a:r>
              <a:rPr lang="en-US" dirty="0"/>
              <a:t>Conversely, </a:t>
            </a:r>
            <a:r>
              <a:rPr lang="en-US" b="1" dirty="0"/>
              <a:t>attending to the specific needs of marginalized/disadvantaged populations </a:t>
            </a:r>
            <a:r>
              <a:rPr lang="en-US" dirty="0"/>
              <a:t>must take into account the wide range of worldviews within a given group, and the multifaceted nature of “culture;” to the extent that cultural competence </a:t>
            </a:r>
            <a:r>
              <a:rPr lang="en-US" b="1" dirty="0"/>
              <a:t>enhances the ability of health systems </a:t>
            </a:r>
            <a:r>
              <a:rPr lang="en-US" dirty="0"/>
              <a:t>and providers to address individual patients’ preferences and goals, </a:t>
            </a:r>
            <a:r>
              <a:rPr lang="en-US" b="1" dirty="0"/>
              <a:t>care should become more patient centered</a:t>
            </a:r>
            <a:r>
              <a:rPr lang="en-US" dirty="0"/>
              <a:t>.</a:t>
            </a:r>
          </a:p>
        </p:txBody>
      </p:sp>
      <p:sp>
        <p:nvSpPr>
          <p:cNvPr id="8" name="TextBox 7">
            <a:extLst>
              <a:ext uri="{FF2B5EF4-FFF2-40B4-BE49-F238E27FC236}">
                <a16:creationId xmlns:a16="http://schemas.microsoft.com/office/drawing/2014/main" id="{BA68316D-AE03-4F46-9679-82EA2CD77B41}"/>
              </a:ext>
            </a:extLst>
          </p:cNvPr>
          <p:cNvSpPr txBox="1"/>
          <p:nvPr/>
        </p:nvSpPr>
        <p:spPr>
          <a:xfrm>
            <a:off x="9154160" y="6888480"/>
            <a:ext cx="1572866" cy="253916"/>
          </a:xfrm>
          <a:prstGeom prst="rect">
            <a:avLst/>
          </a:prstGeom>
          <a:noFill/>
        </p:spPr>
        <p:txBody>
          <a:bodyPr wrap="none" rtlCol="0">
            <a:spAutoFit/>
          </a:bodyPr>
          <a:lstStyle/>
          <a:p>
            <a:r>
              <a:rPr lang="en-US" sz="1050" i="1" dirty="0"/>
              <a:t>Source: </a:t>
            </a:r>
            <a:r>
              <a:rPr lang="en-US" sz="1050" i="1" dirty="0" err="1"/>
              <a:t>Saha</a:t>
            </a:r>
            <a:r>
              <a:rPr lang="en-US" sz="1050" i="1" dirty="0"/>
              <a:t> et al. (2008)</a:t>
            </a:r>
          </a:p>
        </p:txBody>
      </p:sp>
      <p:sp>
        <p:nvSpPr>
          <p:cNvPr id="3" name="Footer Placeholder 4">
            <a:extLst>
              <a:ext uri="{FF2B5EF4-FFF2-40B4-BE49-F238E27FC236}">
                <a16:creationId xmlns:a16="http://schemas.microsoft.com/office/drawing/2014/main" id="{E5B3D0A9-3C92-CCBB-DF10-4DC8F4DA16C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24037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64FC-6F60-40A7-9A1B-1C303749E46D}"/>
              </a:ext>
            </a:extLst>
          </p:cNvPr>
          <p:cNvSpPr>
            <a:spLocks noGrp="1"/>
          </p:cNvSpPr>
          <p:nvPr>
            <p:ph type="title"/>
          </p:nvPr>
        </p:nvSpPr>
        <p:spPr/>
        <p:txBody>
          <a:bodyPr/>
          <a:lstStyle/>
          <a:p>
            <a:r>
              <a:rPr lang="en-US" dirty="0"/>
              <a:t>CC &amp; patient-centered care are intertwined at </a:t>
            </a:r>
            <a:r>
              <a:rPr lang="en-US" b="1" dirty="0"/>
              <a:t>individual</a:t>
            </a:r>
            <a:r>
              <a:rPr lang="en-US" dirty="0"/>
              <a:t> level (2/3)</a:t>
            </a:r>
          </a:p>
        </p:txBody>
      </p:sp>
      <p:pic>
        <p:nvPicPr>
          <p:cNvPr id="5" name="Picture 4">
            <a:extLst>
              <a:ext uri="{FF2B5EF4-FFF2-40B4-BE49-F238E27FC236}">
                <a16:creationId xmlns:a16="http://schemas.microsoft.com/office/drawing/2014/main" id="{5BD33CF2-D7C7-422C-ADFC-108FA18CD67C}"/>
              </a:ext>
            </a:extLst>
          </p:cNvPr>
          <p:cNvPicPr>
            <a:picLocks noChangeAspect="1"/>
          </p:cNvPicPr>
          <p:nvPr/>
        </p:nvPicPr>
        <p:blipFill>
          <a:blip r:embed="rId2"/>
          <a:stretch>
            <a:fillRect/>
          </a:stretch>
        </p:blipFill>
        <p:spPr>
          <a:xfrm>
            <a:off x="282312" y="1833539"/>
            <a:ext cx="7457093" cy="4913108"/>
          </a:xfrm>
          <a:prstGeom prst="rect">
            <a:avLst/>
          </a:prstGeom>
        </p:spPr>
      </p:pic>
      <p:sp>
        <p:nvSpPr>
          <p:cNvPr id="6" name="TextBox 5">
            <a:extLst>
              <a:ext uri="{FF2B5EF4-FFF2-40B4-BE49-F238E27FC236}">
                <a16:creationId xmlns:a16="http://schemas.microsoft.com/office/drawing/2014/main" id="{D31FDC15-AB8A-4B5A-8410-EB3E1962F545}"/>
              </a:ext>
            </a:extLst>
          </p:cNvPr>
          <p:cNvSpPr txBox="1"/>
          <p:nvPr/>
        </p:nvSpPr>
        <p:spPr>
          <a:xfrm>
            <a:off x="6088743" y="6827760"/>
            <a:ext cx="1572866" cy="253916"/>
          </a:xfrm>
          <a:prstGeom prst="rect">
            <a:avLst/>
          </a:prstGeom>
          <a:noFill/>
        </p:spPr>
        <p:txBody>
          <a:bodyPr wrap="none" rtlCol="0">
            <a:spAutoFit/>
          </a:bodyPr>
          <a:lstStyle/>
          <a:p>
            <a:r>
              <a:rPr lang="en-US" sz="1050" i="1" dirty="0"/>
              <a:t>Source: </a:t>
            </a:r>
            <a:r>
              <a:rPr lang="en-US" sz="1050" i="1" dirty="0" err="1"/>
              <a:t>Saha</a:t>
            </a:r>
            <a:r>
              <a:rPr lang="en-US" sz="1050" i="1" dirty="0"/>
              <a:t> et al. (2008)</a:t>
            </a:r>
          </a:p>
        </p:txBody>
      </p:sp>
      <p:pic>
        <p:nvPicPr>
          <p:cNvPr id="8" name="Graphic 7" descr="Doctor">
            <a:extLst>
              <a:ext uri="{FF2B5EF4-FFF2-40B4-BE49-F238E27FC236}">
                <a16:creationId xmlns:a16="http://schemas.microsoft.com/office/drawing/2014/main" id="{0AAD7ABC-CF4C-4113-8A93-7D38DD1FE5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1161" y="3009933"/>
            <a:ext cx="914400" cy="914400"/>
          </a:xfrm>
          <a:prstGeom prst="rect">
            <a:avLst/>
          </a:prstGeom>
        </p:spPr>
      </p:pic>
      <p:pic>
        <p:nvPicPr>
          <p:cNvPr id="9" name="Graphic 8" descr="Doctor">
            <a:extLst>
              <a:ext uri="{FF2B5EF4-FFF2-40B4-BE49-F238E27FC236}">
                <a16:creationId xmlns:a16="http://schemas.microsoft.com/office/drawing/2014/main" id="{4903D6B5-5AC3-4C58-9737-FE64804738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5561" y="3375693"/>
            <a:ext cx="914400" cy="914400"/>
          </a:xfrm>
          <a:prstGeom prst="rect">
            <a:avLst/>
          </a:prstGeom>
        </p:spPr>
      </p:pic>
      <p:pic>
        <p:nvPicPr>
          <p:cNvPr id="10" name="Graphic 9" descr="Doctor">
            <a:extLst>
              <a:ext uri="{FF2B5EF4-FFF2-40B4-BE49-F238E27FC236}">
                <a16:creationId xmlns:a16="http://schemas.microsoft.com/office/drawing/2014/main" id="{732FAB99-5545-48A2-A515-4123A0EFC4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3881" y="3924333"/>
            <a:ext cx="914400" cy="914400"/>
          </a:xfrm>
          <a:prstGeom prst="rect">
            <a:avLst/>
          </a:prstGeom>
        </p:spPr>
      </p:pic>
      <p:sp>
        <p:nvSpPr>
          <p:cNvPr id="11" name="Oval 10">
            <a:extLst>
              <a:ext uri="{FF2B5EF4-FFF2-40B4-BE49-F238E27FC236}">
                <a16:creationId xmlns:a16="http://schemas.microsoft.com/office/drawing/2014/main" id="{EB8509AF-839E-49A0-A68F-2215DD1E7592}"/>
              </a:ext>
            </a:extLst>
          </p:cNvPr>
          <p:cNvSpPr/>
          <p:nvPr/>
        </p:nvSpPr>
        <p:spPr>
          <a:xfrm>
            <a:off x="7555968" y="5019040"/>
            <a:ext cx="3104626" cy="11388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On individual level (professionals)</a:t>
            </a:r>
          </a:p>
        </p:txBody>
      </p:sp>
      <p:sp>
        <p:nvSpPr>
          <p:cNvPr id="3" name="Footer Placeholder 4">
            <a:extLst>
              <a:ext uri="{FF2B5EF4-FFF2-40B4-BE49-F238E27FC236}">
                <a16:creationId xmlns:a16="http://schemas.microsoft.com/office/drawing/2014/main" id="{EB56F742-3D83-7A59-DCAE-5F561DED53EB}"/>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Oval 3">
            <a:extLst>
              <a:ext uri="{FF2B5EF4-FFF2-40B4-BE49-F238E27FC236}">
                <a16:creationId xmlns:a16="http://schemas.microsoft.com/office/drawing/2014/main" id="{CE17E1F7-9CBC-4751-A096-9F39303A1F9D}"/>
              </a:ext>
            </a:extLst>
          </p:cNvPr>
          <p:cNvSpPr/>
          <p:nvPr/>
        </p:nvSpPr>
        <p:spPr>
          <a:xfrm>
            <a:off x="274320" y="1652976"/>
            <a:ext cx="4582940" cy="914400"/>
          </a:xfrm>
          <a:prstGeom prst="ellipse">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Patient-centered care</a:t>
            </a:r>
          </a:p>
        </p:txBody>
      </p:sp>
      <p:sp>
        <p:nvSpPr>
          <p:cNvPr id="12" name="Oval 11">
            <a:extLst>
              <a:ext uri="{FF2B5EF4-FFF2-40B4-BE49-F238E27FC236}">
                <a16:creationId xmlns:a16="http://schemas.microsoft.com/office/drawing/2014/main" id="{49D2FF9F-E6C3-4C67-8D89-66B8EBCAB0A9}"/>
              </a:ext>
            </a:extLst>
          </p:cNvPr>
          <p:cNvSpPr/>
          <p:nvPr/>
        </p:nvSpPr>
        <p:spPr>
          <a:xfrm>
            <a:off x="3850638" y="1668193"/>
            <a:ext cx="4582939" cy="914400"/>
          </a:xfrm>
          <a:prstGeom prst="ellipse">
            <a:avLst/>
          </a:prstGeom>
          <a:solidFill>
            <a:srgbClr val="FB0087">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Cultural competence</a:t>
            </a:r>
          </a:p>
        </p:txBody>
      </p:sp>
    </p:spTree>
    <p:extLst>
      <p:ext uri="{BB962C8B-B14F-4D97-AF65-F5344CB8AC3E}">
        <p14:creationId xmlns:p14="http://schemas.microsoft.com/office/powerpoint/2010/main" val="114471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64FC-6F60-40A7-9A1B-1C303749E46D}"/>
              </a:ext>
            </a:extLst>
          </p:cNvPr>
          <p:cNvSpPr>
            <a:spLocks noGrp="1"/>
          </p:cNvSpPr>
          <p:nvPr>
            <p:ph type="title"/>
          </p:nvPr>
        </p:nvSpPr>
        <p:spPr/>
        <p:txBody>
          <a:bodyPr/>
          <a:lstStyle/>
          <a:p>
            <a:r>
              <a:rPr lang="en-US" dirty="0"/>
              <a:t>CC &amp; patient-centered care are intertwined at a </a:t>
            </a:r>
            <a:r>
              <a:rPr lang="en-US" b="1" dirty="0"/>
              <a:t>system</a:t>
            </a:r>
            <a:r>
              <a:rPr lang="en-US" dirty="0"/>
              <a:t> level (3/3)</a:t>
            </a:r>
          </a:p>
        </p:txBody>
      </p:sp>
      <p:sp>
        <p:nvSpPr>
          <p:cNvPr id="6" name="TextBox 5">
            <a:extLst>
              <a:ext uri="{FF2B5EF4-FFF2-40B4-BE49-F238E27FC236}">
                <a16:creationId xmlns:a16="http://schemas.microsoft.com/office/drawing/2014/main" id="{D31FDC15-AB8A-4B5A-8410-EB3E1962F545}"/>
              </a:ext>
            </a:extLst>
          </p:cNvPr>
          <p:cNvSpPr txBox="1"/>
          <p:nvPr/>
        </p:nvSpPr>
        <p:spPr>
          <a:xfrm>
            <a:off x="6140994" y="6833073"/>
            <a:ext cx="1572866" cy="253916"/>
          </a:xfrm>
          <a:prstGeom prst="rect">
            <a:avLst/>
          </a:prstGeom>
          <a:noFill/>
        </p:spPr>
        <p:txBody>
          <a:bodyPr wrap="none" rtlCol="0">
            <a:spAutoFit/>
          </a:bodyPr>
          <a:lstStyle/>
          <a:p>
            <a:r>
              <a:rPr lang="en-US" sz="1050" i="1" dirty="0"/>
              <a:t>Source: </a:t>
            </a:r>
            <a:r>
              <a:rPr lang="en-US" sz="1050" i="1" dirty="0" err="1"/>
              <a:t>Saha</a:t>
            </a:r>
            <a:r>
              <a:rPr lang="en-US" sz="1050" i="1" dirty="0"/>
              <a:t> et al. (2008)</a:t>
            </a:r>
          </a:p>
        </p:txBody>
      </p:sp>
      <p:sp>
        <p:nvSpPr>
          <p:cNvPr id="7" name="Oval 6">
            <a:extLst>
              <a:ext uri="{FF2B5EF4-FFF2-40B4-BE49-F238E27FC236}">
                <a16:creationId xmlns:a16="http://schemas.microsoft.com/office/drawing/2014/main" id="{4B61EEBD-4B82-403F-91AD-D54820F2386A}"/>
              </a:ext>
            </a:extLst>
          </p:cNvPr>
          <p:cNvSpPr/>
          <p:nvPr/>
        </p:nvSpPr>
        <p:spPr>
          <a:xfrm>
            <a:off x="7555968" y="5019040"/>
            <a:ext cx="3104626" cy="11388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On a health system level</a:t>
            </a:r>
          </a:p>
        </p:txBody>
      </p:sp>
      <p:pic>
        <p:nvPicPr>
          <p:cNvPr id="4" name="Picture 3">
            <a:extLst>
              <a:ext uri="{FF2B5EF4-FFF2-40B4-BE49-F238E27FC236}">
                <a16:creationId xmlns:a16="http://schemas.microsoft.com/office/drawing/2014/main" id="{E9564327-C21E-4ECF-920F-AB49F1213212}"/>
              </a:ext>
            </a:extLst>
          </p:cNvPr>
          <p:cNvPicPr>
            <a:picLocks noChangeAspect="1"/>
          </p:cNvPicPr>
          <p:nvPr/>
        </p:nvPicPr>
        <p:blipFill>
          <a:blip r:embed="rId2"/>
          <a:stretch>
            <a:fillRect/>
          </a:stretch>
        </p:blipFill>
        <p:spPr>
          <a:xfrm>
            <a:off x="603456" y="1815037"/>
            <a:ext cx="6952511" cy="4837874"/>
          </a:xfrm>
          <a:prstGeom prst="rect">
            <a:avLst/>
          </a:prstGeom>
        </p:spPr>
      </p:pic>
      <p:pic>
        <p:nvPicPr>
          <p:cNvPr id="9" name="Graphic 8" descr="Hospital">
            <a:extLst>
              <a:ext uri="{FF2B5EF4-FFF2-40B4-BE49-F238E27FC236}">
                <a16:creationId xmlns:a16="http://schemas.microsoft.com/office/drawing/2014/main" id="{57B04DFF-6951-4B51-BC7C-C39D179A42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3881" y="2850197"/>
            <a:ext cx="914400" cy="914400"/>
          </a:xfrm>
          <a:prstGeom prst="rect">
            <a:avLst/>
          </a:prstGeom>
        </p:spPr>
      </p:pic>
      <p:pic>
        <p:nvPicPr>
          <p:cNvPr id="10" name="Graphic 9" descr="Hospital">
            <a:extLst>
              <a:ext uri="{FF2B5EF4-FFF2-40B4-BE49-F238E27FC236}">
                <a16:creationId xmlns:a16="http://schemas.microsoft.com/office/drawing/2014/main" id="{A63C8D8B-3E32-4C01-9786-F8448E4D6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2722" y="3532239"/>
            <a:ext cx="914400" cy="914400"/>
          </a:xfrm>
          <a:prstGeom prst="rect">
            <a:avLst/>
          </a:prstGeom>
        </p:spPr>
      </p:pic>
      <p:pic>
        <p:nvPicPr>
          <p:cNvPr id="11" name="Graphic 10" descr="Hospital">
            <a:extLst>
              <a:ext uri="{FF2B5EF4-FFF2-40B4-BE49-F238E27FC236}">
                <a16:creationId xmlns:a16="http://schemas.microsoft.com/office/drawing/2014/main" id="{048F23B1-7CCE-4A88-B317-FDFE3F437A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7202" y="3989439"/>
            <a:ext cx="914400" cy="914400"/>
          </a:xfrm>
          <a:prstGeom prst="rect">
            <a:avLst/>
          </a:prstGeom>
        </p:spPr>
      </p:pic>
      <p:sp>
        <p:nvSpPr>
          <p:cNvPr id="3" name="Footer Placeholder 4">
            <a:extLst>
              <a:ext uri="{FF2B5EF4-FFF2-40B4-BE49-F238E27FC236}">
                <a16:creationId xmlns:a16="http://schemas.microsoft.com/office/drawing/2014/main" id="{9A6C810B-2990-0B6F-0545-D95CDE52FD0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2" name="Oval 11">
            <a:extLst>
              <a:ext uri="{FF2B5EF4-FFF2-40B4-BE49-F238E27FC236}">
                <a16:creationId xmlns:a16="http://schemas.microsoft.com/office/drawing/2014/main" id="{26020879-8C5E-42F3-8034-43422A8D5E2B}"/>
              </a:ext>
            </a:extLst>
          </p:cNvPr>
          <p:cNvSpPr/>
          <p:nvPr/>
        </p:nvSpPr>
        <p:spPr>
          <a:xfrm>
            <a:off x="274320" y="1652976"/>
            <a:ext cx="4582940" cy="914400"/>
          </a:xfrm>
          <a:prstGeom prst="ellipse">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Patient-centered care</a:t>
            </a:r>
          </a:p>
        </p:txBody>
      </p:sp>
      <p:sp>
        <p:nvSpPr>
          <p:cNvPr id="13" name="Oval 12">
            <a:extLst>
              <a:ext uri="{FF2B5EF4-FFF2-40B4-BE49-F238E27FC236}">
                <a16:creationId xmlns:a16="http://schemas.microsoft.com/office/drawing/2014/main" id="{A1296959-0211-4B90-9404-80738283187D}"/>
              </a:ext>
            </a:extLst>
          </p:cNvPr>
          <p:cNvSpPr/>
          <p:nvPr/>
        </p:nvSpPr>
        <p:spPr>
          <a:xfrm>
            <a:off x="3850638" y="1668193"/>
            <a:ext cx="4582939" cy="914400"/>
          </a:xfrm>
          <a:prstGeom prst="ellipse">
            <a:avLst/>
          </a:prstGeom>
          <a:solidFill>
            <a:srgbClr val="FB0087">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Cultural competence</a:t>
            </a:r>
          </a:p>
        </p:txBody>
      </p:sp>
    </p:spTree>
    <p:extLst>
      <p:ext uri="{BB962C8B-B14F-4D97-AF65-F5344CB8AC3E}">
        <p14:creationId xmlns:p14="http://schemas.microsoft.com/office/powerpoint/2010/main" val="295855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ven barriers to company sustainability achievement - Buro Happold">
            <a:extLst>
              <a:ext uri="{FF2B5EF4-FFF2-40B4-BE49-F238E27FC236}">
                <a16:creationId xmlns:a16="http://schemas.microsoft.com/office/drawing/2014/main" id="{88C12E90-1708-4D7F-94E9-6CC21BE7B49A}"/>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367666"/>
            <a:ext cx="10799763" cy="5830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0F8B9F-41F2-476C-9E41-A03D4D330EAA}"/>
              </a:ext>
            </a:extLst>
          </p:cNvPr>
          <p:cNvSpPr/>
          <p:nvPr/>
        </p:nvSpPr>
        <p:spPr>
          <a:xfrm>
            <a:off x="-243840" y="1179336"/>
            <a:ext cx="11226800" cy="6095223"/>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36CFAD9F-D87F-450E-9491-E41345F55C05}"/>
              </a:ext>
            </a:extLst>
          </p:cNvPr>
          <p:cNvCxnSpPr>
            <a:cxnSpLocks/>
          </p:cNvCxnSpPr>
          <p:nvPr/>
        </p:nvCxnSpPr>
        <p:spPr>
          <a:xfrm>
            <a:off x="4891653" y="5479969"/>
            <a:ext cx="0" cy="1240175"/>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AE5355-C6BF-40A5-B910-D8563609DC52}"/>
              </a:ext>
            </a:extLst>
          </p:cNvPr>
          <p:cNvCxnSpPr>
            <a:cxnSpLocks/>
          </p:cNvCxnSpPr>
          <p:nvPr/>
        </p:nvCxnSpPr>
        <p:spPr>
          <a:xfrm>
            <a:off x="3422559" y="1373555"/>
            <a:ext cx="0" cy="54200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D1945B-AAE7-4049-AE0E-C0CC1D711A9F}"/>
              </a:ext>
            </a:extLst>
          </p:cNvPr>
          <p:cNvCxnSpPr>
            <a:cxnSpLocks/>
          </p:cNvCxnSpPr>
          <p:nvPr/>
        </p:nvCxnSpPr>
        <p:spPr>
          <a:xfrm>
            <a:off x="4746054" y="1373555"/>
            <a:ext cx="0" cy="54200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63A4AD-7237-465D-BA24-FB6ED49462CE}"/>
              </a:ext>
            </a:extLst>
          </p:cNvPr>
          <p:cNvCxnSpPr>
            <a:cxnSpLocks/>
          </p:cNvCxnSpPr>
          <p:nvPr/>
        </p:nvCxnSpPr>
        <p:spPr>
          <a:xfrm>
            <a:off x="6069547" y="1421130"/>
            <a:ext cx="0" cy="5241696"/>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B79118-1F56-49A4-9204-A34091786525}"/>
              </a:ext>
            </a:extLst>
          </p:cNvPr>
          <p:cNvCxnSpPr>
            <a:cxnSpLocks/>
          </p:cNvCxnSpPr>
          <p:nvPr/>
        </p:nvCxnSpPr>
        <p:spPr>
          <a:xfrm>
            <a:off x="7393042" y="1434482"/>
            <a:ext cx="0" cy="519164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98BB10-BD2C-4EE5-AC68-6DA15EFE8528}"/>
              </a:ext>
            </a:extLst>
          </p:cNvPr>
          <p:cNvCxnSpPr>
            <a:cxnSpLocks/>
          </p:cNvCxnSpPr>
          <p:nvPr/>
        </p:nvCxnSpPr>
        <p:spPr>
          <a:xfrm flipH="1">
            <a:off x="8695397" y="1498051"/>
            <a:ext cx="0" cy="4953328"/>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hidden="1"/>
          <p:cNvGraphicFramePr>
            <a:graphicFrameLocks noChangeAspect="1"/>
          </p:cNvGraphicFramePr>
          <p:nvPr>
            <p:custDataLst>
              <p:tags r:id="rId2"/>
            </p:custDataLst>
          </p:nvPr>
        </p:nvGraphicFramePr>
        <p:xfrm>
          <a:off x="1407" y="563630"/>
          <a:ext cx="1406" cy="1406"/>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407" y="563630"/>
                        <a:ext cx="1406" cy="1406"/>
                      </a:xfrm>
                      <a:prstGeom prst="rect">
                        <a:avLst/>
                      </a:prstGeom>
                    </p:spPr>
                  </p:pic>
                </p:oleObj>
              </mc:Fallback>
            </mc:AlternateContent>
          </a:graphicData>
        </a:graphic>
      </p:graphicFrame>
      <p:sp>
        <p:nvSpPr>
          <p:cNvPr id="2" name="Title 1"/>
          <p:cNvSpPr>
            <a:spLocks noGrp="1"/>
          </p:cNvSpPr>
          <p:nvPr>
            <p:ph type="title" idx="4294967295"/>
          </p:nvPr>
        </p:nvSpPr>
        <p:spPr>
          <a:xfrm>
            <a:off x="685890" y="397701"/>
            <a:ext cx="9707563" cy="701266"/>
          </a:xfrm>
          <a:prstGeom prst="rect">
            <a:avLst/>
          </a:prstGeom>
        </p:spPr>
        <p:txBody>
          <a:bodyPr>
            <a:normAutofit/>
          </a:bodyPr>
          <a:lstStyle/>
          <a:p>
            <a:pPr algn="ctr"/>
            <a:r>
              <a:rPr lang="en-US" sz="3600" b="1" dirty="0">
                <a:solidFill>
                  <a:srgbClr val="0063DC"/>
                </a:solidFill>
                <a:latin typeface="+mn-lt"/>
              </a:rPr>
              <a:t>CC needed to overcome several barriers… (1/2)</a:t>
            </a:r>
          </a:p>
        </p:txBody>
      </p:sp>
      <p:sp>
        <p:nvSpPr>
          <p:cNvPr id="15" name="Freeform 14"/>
          <p:cNvSpPr>
            <a:spLocks noChangeAspect="1"/>
          </p:cNvSpPr>
          <p:nvPr/>
        </p:nvSpPr>
        <p:spPr>
          <a:xfrm>
            <a:off x="588564" y="1392418"/>
            <a:ext cx="1713701"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chemeClr val="accen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09976">
              <a:defRPr/>
            </a:pPr>
            <a:r>
              <a:rPr lang="en-US" sz="1594" b="1" kern="0" dirty="0">
                <a:effectLst>
                  <a:outerShdw blurRad="38100" dist="38100" dir="2700000" algn="tl">
                    <a:srgbClr val="000000">
                      <a:alpha val="43137"/>
                    </a:srgbClr>
                  </a:outerShdw>
                </a:effectLst>
              </a:rPr>
              <a:t>Language </a:t>
            </a:r>
          </a:p>
          <a:p>
            <a:pPr algn="ctr" defTabSz="809976">
              <a:defRPr/>
            </a:pPr>
            <a:r>
              <a:rPr lang="en-US" sz="1594" b="1" kern="0" dirty="0">
                <a:effectLst>
                  <a:outerShdw blurRad="38100" dist="38100" dir="2700000" algn="tl">
                    <a:srgbClr val="000000">
                      <a:alpha val="43137"/>
                    </a:srgbClr>
                  </a:outerShdw>
                </a:effectLst>
              </a:rPr>
              <a:t>barriers</a:t>
            </a:r>
          </a:p>
        </p:txBody>
      </p:sp>
      <p:sp>
        <p:nvSpPr>
          <p:cNvPr id="26" name="Freeform 25"/>
          <p:cNvSpPr>
            <a:spLocks noChangeAspect="1"/>
          </p:cNvSpPr>
          <p:nvPr/>
        </p:nvSpPr>
        <p:spPr>
          <a:xfrm>
            <a:off x="3245713" y="1378958"/>
            <a:ext cx="1713701"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rgbClr val="02FFD2"/>
          </a:solid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Trust with the health system</a:t>
            </a:r>
          </a:p>
        </p:txBody>
      </p:sp>
      <p:sp>
        <p:nvSpPr>
          <p:cNvPr id="28" name="Freeform 27"/>
          <p:cNvSpPr/>
          <p:nvPr/>
        </p:nvSpPr>
        <p:spPr>
          <a:xfrm>
            <a:off x="4723630" y="1141078"/>
            <a:ext cx="1314455" cy="171370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AB0084"/>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Socio-economic barriers</a:t>
            </a:r>
          </a:p>
        </p:txBody>
      </p:sp>
      <p:sp>
        <p:nvSpPr>
          <p:cNvPr id="29" name="Freeform 28"/>
          <p:cNvSpPr>
            <a:spLocks noChangeAspect="1"/>
          </p:cNvSpPr>
          <p:nvPr/>
        </p:nvSpPr>
        <p:spPr>
          <a:xfrm>
            <a:off x="5865582" y="1356851"/>
            <a:ext cx="1713701"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chemeClr val="accent5"/>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Health </a:t>
            </a:r>
          </a:p>
          <a:p>
            <a:pPr algn="ctr">
              <a:defRPr/>
            </a:pPr>
            <a:r>
              <a:rPr lang="en-US" sz="1594" b="1" kern="0" dirty="0">
                <a:effectLst>
                  <a:outerShdw blurRad="38100" dist="38100" dir="2700000" algn="tl">
                    <a:srgbClr val="000000">
                      <a:alpha val="43137"/>
                    </a:srgbClr>
                  </a:outerShdw>
                </a:effectLst>
              </a:rPr>
              <a:t>literacy</a:t>
            </a:r>
          </a:p>
        </p:txBody>
      </p:sp>
      <p:sp>
        <p:nvSpPr>
          <p:cNvPr id="30" name="Freeform 29"/>
          <p:cNvSpPr/>
          <p:nvPr/>
        </p:nvSpPr>
        <p:spPr>
          <a:xfrm>
            <a:off x="7388700" y="1166797"/>
            <a:ext cx="1314455" cy="171370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1A75DB"/>
          </a:solidFill>
          <a:ln>
            <a:solidFill>
              <a:srgbClr val="1A75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Institutional barriers</a:t>
            </a:r>
          </a:p>
        </p:txBody>
      </p:sp>
      <p:sp>
        <p:nvSpPr>
          <p:cNvPr id="31" name="Freeform 30"/>
          <p:cNvSpPr>
            <a:spLocks noChangeAspect="1"/>
          </p:cNvSpPr>
          <p:nvPr/>
        </p:nvSpPr>
        <p:spPr>
          <a:xfrm>
            <a:off x="8507259" y="1366419"/>
            <a:ext cx="1713701"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chemeClr val="tx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Social determinants of health</a:t>
            </a:r>
          </a:p>
        </p:txBody>
      </p:sp>
      <p:sp>
        <p:nvSpPr>
          <p:cNvPr id="43" name="Freeform 42"/>
          <p:cNvSpPr/>
          <p:nvPr/>
        </p:nvSpPr>
        <p:spPr>
          <a:xfrm>
            <a:off x="2103761" y="1179336"/>
            <a:ext cx="1314455" cy="171370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FB0087"/>
          </a:solidFill>
          <a:ln>
            <a:solidFill>
              <a:srgbClr val="FB0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Cultural beliefs</a:t>
            </a:r>
          </a:p>
        </p:txBody>
      </p:sp>
      <p:sp>
        <p:nvSpPr>
          <p:cNvPr id="53" name="Rectangle 52"/>
          <p:cNvSpPr/>
          <p:nvPr/>
        </p:nvSpPr>
        <p:spPr>
          <a:xfrm>
            <a:off x="2092015" y="2972981"/>
            <a:ext cx="1323494" cy="32417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600" b="1" kern="0" dirty="0">
                <a:solidFill>
                  <a:schemeClr val="tx1"/>
                </a:solidFill>
                <a:latin typeface="+mj-lt"/>
              </a:rPr>
              <a:t>Health Beliefs</a:t>
            </a:r>
            <a:r>
              <a:rPr lang="en-US" sz="1600" kern="0" dirty="0">
                <a:solidFill>
                  <a:schemeClr val="tx1"/>
                </a:solidFill>
                <a:latin typeface="+mj-lt"/>
              </a:rPr>
              <a:t>: </a:t>
            </a:r>
          </a:p>
          <a:p>
            <a:pPr algn="ctr" defTabSz="809976">
              <a:defRPr/>
            </a:pPr>
            <a:endParaRPr lang="en-US" sz="1600" b="1" kern="0" dirty="0">
              <a:solidFill>
                <a:schemeClr val="tx1"/>
              </a:solidFill>
              <a:latin typeface="+mj-lt"/>
            </a:endParaRPr>
          </a:p>
          <a:p>
            <a:pPr algn="ctr" defTabSz="809976">
              <a:defRPr/>
            </a:pPr>
            <a:endParaRPr lang="en-US" sz="1600" b="1" kern="0" dirty="0">
              <a:solidFill>
                <a:schemeClr val="tx1"/>
              </a:solidFill>
              <a:latin typeface="+mj-lt"/>
            </a:endParaRPr>
          </a:p>
          <a:p>
            <a:pPr algn="ctr" defTabSz="809976">
              <a:defRPr/>
            </a:pPr>
            <a:endParaRPr lang="en-US" sz="1600" b="1" kern="0" dirty="0">
              <a:solidFill>
                <a:schemeClr val="tx1"/>
              </a:solidFill>
              <a:latin typeface="+mj-lt"/>
            </a:endParaRPr>
          </a:p>
          <a:p>
            <a:pPr algn="ctr" defTabSz="809976">
              <a:defRPr/>
            </a:pPr>
            <a:r>
              <a:rPr lang="en-US" sz="1600" b="1" kern="0" dirty="0">
                <a:solidFill>
                  <a:schemeClr val="tx1"/>
                </a:solidFill>
                <a:latin typeface="+mj-lt"/>
              </a:rPr>
              <a:t>Traditional Practices</a:t>
            </a:r>
            <a:endParaRPr lang="en-US" sz="1600" kern="0" dirty="0">
              <a:solidFill>
                <a:schemeClr val="tx1"/>
              </a:solidFill>
              <a:latin typeface="+mj-lt"/>
            </a:endParaRPr>
          </a:p>
        </p:txBody>
      </p:sp>
      <p:sp>
        <p:nvSpPr>
          <p:cNvPr id="54" name="Rectangle 53"/>
          <p:cNvSpPr/>
          <p:nvPr/>
        </p:nvSpPr>
        <p:spPr>
          <a:xfrm>
            <a:off x="685890" y="2972981"/>
            <a:ext cx="1323494" cy="31611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600" b="1" kern="0" dirty="0">
                <a:solidFill>
                  <a:schemeClr val="tx1"/>
                </a:solidFill>
                <a:latin typeface="+mj-lt"/>
              </a:rPr>
              <a:t>Communication Issues </a:t>
            </a:r>
          </a:p>
          <a:p>
            <a:pPr algn="ctr" defTabSz="809976">
              <a:defRPr/>
            </a:pPr>
            <a:endParaRPr lang="en-US" sz="1600" b="1" kern="0" dirty="0">
              <a:solidFill>
                <a:schemeClr val="tx1"/>
              </a:solidFill>
              <a:latin typeface="+mj-lt"/>
            </a:endParaRPr>
          </a:p>
          <a:p>
            <a:pPr algn="ctr" defTabSz="809976">
              <a:defRPr/>
            </a:pPr>
            <a:endParaRPr lang="en-US" sz="1600" b="1" kern="0" dirty="0">
              <a:solidFill>
                <a:schemeClr val="tx1"/>
              </a:solidFill>
              <a:latin typeface="+mj-lt"/>
            </a:endParaRPr>
          </a:p>
          <a:p>
            <a:pPr algn="ctr" defTabSz="809976">
              <a:defRPr/>
            </a:pPr>
            <a:endParaRPr lang="en-US" sz="1600" b="1" kern="0" dirty="0">
              <a:solidFill>
                <a:schemeClr val="tx1"/>
              </a:solidFill>
              <a:latin typeface="+mj-lt"/>
            </a:endParaRPr>
          </a:p>
          <a:p>
            <a:pPr algn="ctr" defTabSz="809976">
              <a:defRPr/>
            </a:pPr>
            <a:r>
              <a:rPr lang="en-US" sz="1600" b="1" kern="0" dirty="0">
                <a:solidFill>
                  <a:schemeClr val="tx1"/>
                </a:solidFill>
                <a:latin typeface="+mj-lt"/>
              </a:rPr>
              <a:t>Miscommunication Risks </a:t>
            </a:r>
          </a:p>
        </p:txBody>
      </p:sp>
      <p:sp>
        <p:nvSpPr>
          <p:cNvPr id="55" name="Rectangle 54"/>
          <p:cNvSpPr/>
          <p:nvPr/>
        </p:nvSpPr>
        <p:spPr>
          <a:xfrm>
            <a:off x="3423554" y="2972981"/>
            <a:ext cx="1323494" cy="327413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600" b="1" kern="0" dirty="0">
                <a:solidFill>
                  <a:schemeClr val="tx1"/>
                </a:solidFill>
                <a:latin typeface="+mj-lt"/>
              </a:rPr>
              <a:t>Historical Trauma and Distrust</a:t>
            </a:r>
          </a:p>
          <a:p>
            <a:pPr algn="ctr" defTabSz="809976">
              <a:defRPr/>
            </a:pPr>
            <a:endParaRPr lang="en-US" sz="1600" b="1" kern="0" dirty="0">
              <a:solidFill>
                <a:schemeClr val="tx1"/>
              </a:solidFill>
              <a:latin typeface="+mj-lt"/>
            </a:endParaRPr>
          </a:p>
          <a:p>
            <a:pPr algn="ctr" defTabSz="809976">
              <a:defRPr/>
            </a:pPr>
            <a:endParaRPr lang="en-US" sz="1600" b="1"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r>
              <a:rPr lang="en-US" sz="1600" b="1" kern="0" dirty="0">
                <a:solidFill>
                  <a:schemeClr val="tx1"/>
                </a:solidFill>
                <a:latin typeface="+mj-lt"/>
              </a:rPr>
              <a:t>Perceived Discrimination</a:t>
            </a:r>
            <a:endParaRPr lang="en-US" sz="1600" kern="0" dirty="0">
              <a:solidFill>
                <a:schemeClr val="tx1"/>
              </a:solidFill>
              <a:latin typeface="+mj-lt"/>
            </a:endParaRPr>
          </a:p>
        </p:txBody>
      </p:sp>
      <p:sp>
        <p:nvSpPr>
          <p:cNvPr id="56" name="Rectangle 55"/>
          <p:cNvSpPr/>
          <p:nvPr/>
        </p:nvSpPr>
        <p:spPr>
          <a:xfrm>
            <a:off x="4770334" y="2972981"/>
            <a:ext cx="1323494" cy="335125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600" b="1" kern="0" dirty="0">
                <a:solidFill>
                  <a:schemeClr val="tx1"/>
                </a:solidFill>
                <a:latin typeface="+mj-lt"/>
              </a:rPr>
              <a:t>Access to Services</a:t>
            </a: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r>
              <a:rPr lang="en-US" sz="1600" b="1" kern="0" dirty="0">
                <a:solidFill>
                  <a:schemeClr val="tx1"/>
                </a:solidFill>
                <a:latin typeface="+mj-lt"/>
              </a:rPr>
              <a:t>Resource Limitations</a:t>
            </a:r>
            <a:endParaRPr lang="en-US" sz="1600" kern="0" dirty="0">
              <a:solidFill>
                <a:schemeClr val="tx1"/>
              </a:solidFill>
              <a:latin typeface="+mj-lt"/>
            </a:endParaRPr>
          </a:p>
        </p:txBody>
      </p:sp>
      <p:sp>
        <p:nvSpPr>
          <p:cNvPr id="57" name="Rectangle 56"/>
          <p:cNvSpPr/>
          <p:nvPr/>
        </p:nvSpPr>
        <p:spPr>
          <a:xfrm>
            <a:off x="6044148" y="2972981"/>
            <a:ext cx="1323494" cy="31629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600" b="1" kern="0" dirty="0">
                <a:solidFill>
                  <a:schemeClr val="tx1"/>
                </a:solidFill>
                <a:latin typeface="+mj-lt"/>
              </a:rPr>
              <a:t>Understanding Medical Information </a:t>
            </a: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r>
              <a:rPr lang="en-US" sz="1600" b="1" kern="0" dirty="0">
                <a:solidFill>
                  <a:schemeClr val="tx1"/>
                </a:solidFill>
                <a:latin typeface="+mj-lt"/>
              </a:rPr>
              <a:t>Effective Communication</a:t>
            </a:r>
            <a:endParaRPr lang="en-US" sz="1600" kern="0" dirty="0">
              <a:solidFill>
                <a:schemeClr val="tx1"/>
              </a:solidFill>
              <a:latin typeface="+mj-lt"/>
            </a:endParaRPr>
          </a:p>
        </p:txBody>
      </p:sp>
      <p:sp>
        <p:nvSpPr>
          <p:cNvPr id="58" name="Rectangle 57"/>
          <p:cNvSpPr/>
          <p:nvPr/>
        </p:nvSpPr>
        <p:spPr>
          <a:xfrm>
            <a:off x="7443772" y="2972981"/>
            <a:ext cx="1251626" cy="32448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600" b="1" kern="0" dirty="0">
                <a:solidFill>
                  <a:schemeClr val="tx1"/>
                </a:solidFill>
                <a:latin typeface="+mj-lt"/>
              </a:rPr>
              <a:t>Policy and Practice Gaps </a:t>
            </a: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r>
              <a:rPr lang="en-US" sz="1600" b="1" kern="0" dirty="0">
                <a:solidFill>
                  <a:schemeClr val="tx1"/>
                </a:solidFill>
                <a:latin typeface="+mj-lt"/>
              </a:rPr>
              <a:t>Workforce Diversity</a:t>
            </a:r>
          </a:p>
        </p:txBody>
      </p:sp>
      <p:sp>
        <p:nvSpPr>
          <p:cNvPr id="59" name="Rectangle 58"/>
          <p:cNvSpPr/>
          <p:nvPr/>
        </p:nvSpPr>
        <p:spPr>
          <a:xfrm>
            <a:off x="8746127" y="2972981"/>
            <a:ext cx="1219195" cy="32448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600" b="1" kern="0" dirty="0">
                <a:solidFill>
                  <a:schemeClr val="tx1"/>
                </a:solidFill>
                <a:latin typeface="+mj-lt"/>
              </a:rPr>
              <a:t>Environmental Factors</a:t>
            </a: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endParaRPr lang="en-US" sz="1600" kern="0" dirty="0">
              <a:solidFill>
                <a:schemeClr val="tx1"/>
              </a:solidFill>
              <a:latin typeface="+mj-lt"/>
            </a:endParaRPr>
          </a:p>
          <a:p>
            <a:pPr algn="ctr" defTabSz="809976">
              <a:defRPr/>
            </a:pPr>
            <a:r>
              <a:rPr lang="en-US" sz="1600" b="1" kern="0" dirty="0">
                <a:solidFill>
                  <a:schemeClr val="tx1"/>
                </a:solidFill>
                <a:latin typeface="+mj-lt"/>
              </a:rPr>
              <a:t>Community Resources</a:t>
            </a:r>
            <a:endParaRPr lang="en-US" sz="1600" kern="0" dirty="0">
              <a:solidFill>
                <a:schemeClr val="tx1"/>
              </a:solidFill>
              <a:latin typeface="+mj-lt"/>
            </a:endParaRPr>
          </a:p>
        </p:txBody>
      </p:sp>
      <p:sp>
        <p:nvSpPr>
          <p:cNvPr id="3" name="Footer Placeholder 4">
            <a:extLst>
              <a:ext uri="{FF2B5EF4-FFF2-40B4-BE49-F238E27FC236}">
                <a16:creationId xmlns:a16="http://schemas.microsoft.com/office/drawing/2014/main" id="{887965D0-9AA9-DE7C-51DE-D9D02CAD52C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custDataLst>
      <p:tags r:id="rId1"/>
    </p:custDataLst>
    <p:extLst>
      <p:ext uri="{BB962C8B-B14F-4D97-AF65-F5344CB8AC3E}">
        <p14:creationId xmlns:p14="http://schemas.microsoft.com/office/powerpoint/2010/main" val="358153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animBg="1"/>
      <p:bldP spid="29" grpId="0" animBg="1"/>
      <p:bldP spid="30" grpId="0" animBg="1"/>
      <p:bldP spid="31" grpId="0" animBg="1"/>
      <p:bldP spid="43" grpId="0" animBg="1"/>
      <p:bldP spid="53" grpId="0"/>
      <p:bldP spid="54" grpId="0"/>
      <p:bldP spid="55" grpId="0"/>
      <p:bldP spid="56" grpId="0"/>
      <p:bldP spid="57" grpId="0"/>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407" y="563630"/>
          <a:ext cx="1406" cy="140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407" y="563630"/>
                        <a:ext cx="1406" cy="1406"/>
                      </a:xfrm>
                      <a:prstGeom prst="rect">
                        <a:avLst/>
                      </a:prstGeom>
                    </p:spPr>
                  </p:pic>
                </p:oleObj>
              </mc:Fallback>
            </mc:AlternateContent>
          </a:graphicData>
        </a:graphic>
      </p:graphicFrame>
      <p:sp>
        <p:nvSpPr>
          <p:cNvPr id="2" name="Title 1"/>
          <p:cNvSpPr>
            <a:spLocks noGrp="1"/>
          </p:cNvSpPr>
          <p:nvPr>
            <p:ph type="title" idx="4294967295"/>
          </p:nvPr>
        </p:nvSpPr>
        <p:spPr>
          <a:xfrm>
            <a:off x="506093" y="396015"/>
            <a:ext cx="9707563" cy="701266"/>
          </a:xfrm>
          <a:prstGeom prst="rect">
            <a:avLst/>
          </a:prstGeom>
        </p:spPr>
        <p:txBody>
          <a:bodyPr>
            <a:normAutofit/>
          </a:bodyPr>
          <a:lstStyle/>
          <a:p>
            <a:pPr algn="ctr"/>
            <a:r>
              <a:rPr lang="en-US" sz="3600" b="1" dirty="0">
                <a:solidFill>
                  <a:srgbClr val="0063DC"/>
                </a:solidFill>
                <a:latin typeface="+mn-lt"/>
              </a:rPr>
              <a:t>CC needed to overcome several barriers… (2/2)</a:t>
            </a:r>
          </a:p>
        </p:txBody>
      </p:sp>
      <p:sp>
        <p:nvSpPr>
          <p:cNvPr id="15" name="Freeform 14"/>
          <p:cNvSpPr>
            <a:spLocks noChangeAspect="1"/>
          </p:cNvSpPr>
          <p:nvPr/>
        </p:nvSpPr>
        <p:spPr>
          <a:xfrm>
            <a:off x="96671" y="1421818"/>
            <a:ext cx="1963471"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chemeClr val="accen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09976">
              <a:defRPr/>
            </a:pPr>
            <a:r>
              <a:rPr lang="en-US" sz="1594" b="1" kern="0" dirty="0">
                <a:effectLst>
                  <a:outerShdw blurRad="38100" dist="38100" dir="2700000" algn="tl">
                    <a:srgbClr val="000000">
                      <a:alpha val="43137"/>
                    </a:srgbClr>
                  </a:outerShdw>
                </a:effectLst>
              </a:rPr>
              <a:t>Language </a:t>
            </a:r>
          </a:p>
          <a:p>
            <a:pPr algn="ctr" defTabSz="809976">
              <a:defRPr/>
            </a:pPr>
            <a:r>
              <a:rPr lang="en-US" sz="1594" b="1" kern="0" dirty="0">
                <a:effectLst>
                  <a:outerShdw blurRad="38100" dist="38100" dir="2700000" algn="tl">
                    <a:srgbClr val="000000">
                      <a:alpha val="43137"/>
                    </a:srgbClr>
                  </a:outerShdw>
                </a:effectLst>
              </a:rPr>
              <a:t>barriers</a:t>
            </a:r>
          </a:p>
        </p:txBody>
      </p:sp>
      <p:sp>
        <p:nvSpPr>
          <p:cNvPr id="26" name="Freeform 25"/>
          <p:cNvSpPr>
            <a:spLocks noChangeAspect="1"/>
          </p:cNvSpPr>
          <p:nvPr/>
        </p:nvSpPr>
        <p:spPr>
          <a:xfrm>
            <a:off x="3202414" y="1417216"/>
            <a:ext cx="1713701"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rgbClr val="02FFD2"/>
          </a:solid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Trust with the health system</a:t>
            </a:r>
          </a:p>
        </p:txBody>
      </p:sp>
      <p:sp>
        <p:nvSpPr>
          <p:cNvPr id="28" name="Freeform 27"/>
          <p:cNvSpPr/>
          <p:nvPr/>
        </p:nvSpPr>
        <p:spPr>
          <a:xfrm>
            <a:off x="4747054" y="1227678"/>
            <a:ext cx="1435941" cy="171370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AB0084"/>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Socio-economic barriers</a:t>
            </a:r>
          </a:p>
        </p:txBody>
      </p:sp>
      <p:sp>
        <p:nvSpPr>
          <p:cNvPr id="29" name="Freeform 28"/>
          <p:cNvSpPr>
            <a:spLocks noChangeAspect="1"/>
          </p:cNvSpPr>
          <p:nvPr/>
        </p:nvSpPr>
        <p:spPr>
          <a:xfrm>
            <a:off x="6003943" y="1427300"/>
            <a:ext cx="1713701"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chemeClr val="accent5"/>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Health </a:t>
            </a:r>
          </a:p>
          <a:p>
            <a:pPr algn="ctr">
              <a:defRPr/>
            </a:pPr>
            <a:r>
              <a:rPr lang="en-US" sz="1594" b="1" kern="0" dirty="0">
                <a:effectLst>
                  <a:outerShdw blurRad="38100" dist="38100" dir="2700000" algn="tl">
                    <a:srgbClr val="000000">
                      <a:alpha val="43137"/>
                    </a:srgbClr>
                  </a:outerShdw>
                </a:effectLst>
              </a:rPr>
              <a:t>literacy</a:t>
            </a:r>
          </a:p>
        </p:txBody>
      </p:sp>
      <p:sp>
        <p:nvSpPr>
          <p:cNvPr id="30" name="Freeform 29"/>
          <p:cNvSpPr/>
          <p:nvPr/>
        </p:nvSpPr>
        <p:spPr>
          <a:xfrm>
            <a:off x="7540545" y="1192921"/>
            <a:ext cx="1433988" cy="171370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1A75DB"/>
          </a:solidFill>
          <a:ln>
            <a:solidFill>
              <a:srgbClr val="1A75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Institutional barriers</a:t>
            </a:r>
          </a:p>
        </p:txBody>
      </p:sp>
      <p:sp>
        <p:nvSpPr>
          <p:cNvPr id="31" name="Freeform 30"/>
          <p:cNvSpPr>
            <a:spLocks noChangeAspect="1"/>
          </p:cNvSpPr>
          <p:nvPr/>
        </p:nvSpPr>
        <p:spPr>
          <a:xfrm>
            <a:off x="8790861" y="1366419"/>
            <a:ext cx="1790804" cy="1314455"/>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chemeClr val="tx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Social determinants of health</a:t>
            </a:r>
          </a:p>
        </p:txBody>
      </p:sp>
      <p:sp>
        <p:nvSpPr>
          <p:cNvPr id="43" name="Freeform 42"/>
          <p:cNvSpPr/>
          <p:nvPr/>
        </p:nvSpPr>
        <p:spPr>
          <a:xfrm>
            <a:off x="1875425" y="1222194"/>
            <a:ext cx="1460808" cy="171370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FB0087"/>
          </a:solidFill>
          <a:ln>
            <a:solidFill>
              <a:srgbClr val="FB0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en-US" sz="1594" b="1" kern="0" dirty="0">
                <a:effectLst>
                  <a:outerShdw blurRad="38100" dist="38100" dir="2700000" algn="tl">
                    <a:srgbClr val="000000">
                      <a:alpha val="43137"/>
                    </a:srgbClr>
                  </a:outerShdw>
                </a:effectLst>
              </a:rPr>
              <a:t>Cultural </a:t>
            </a:r>
          </a:p>
          <a:p>
            <a:pPr algn="ctr">
              <a:defRPr/>
            </a:pPr>
            <a:r>
              <a:rPr lang="en-US" sz="1594" b="1" kern="0" dirty="0">
                <a:effectLst>
                  <a:outerShdw blurRad="38100" dist="38100" dir="2700000" algn="tl">
                    <a:srgbClr val="000000">
                      <a:alpha val="43137"/>
                    </a:srgbClr>
                  </a:outerShdw>
                </a:effectLst>
              </a:rPr>
              <a:t>beliefs</a:t>
            </a:r>
          </a:p>
        </p:txBody>
      </p:sp>
      <p:sp>
        <p:nvSpPr>
          <p:cNvPr id="53" name="Rectangle 52"/>
          <p:cNvSpPr/>
          <p:nvPr/>
        </p:nvSpPr>
        <p:spPr>
          <a:xfrm>
            <a:off x="1694904" y="2931293"/>
            <a:ext cx="1526305" cy="36385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200" b="1" kern="0" dirty="0">
                <a:solidFill>
                  <a:schemeClr val="tx1"/>
                </a:solidFill>
                <a:latin typeface="+mj-lt"/>
              </a:rPr>
              <a:t>Health Beliefs</a:t>
            </a:r>
            <a:r>
              <a:rPr lang="en-US" sz="1200" kern="0" dirty="0">
                <a:solidFill>
                  <a:schemeClr val="tx1"/>
                </a:solidFill>
                <a:latin typeface="+mj-lt"/>
              </a:rPr>
              <a:t>: </a:t>
            </a:r>
          </a:p>
          <a:p>
            <a:pPr algn="ctr" defTabSz="809976">
              <a:defRPr/>
            </a:pPr>
            <a:r>
              <a:rPr lang="en-US" sz="1200" kern="0" dirty="0">
                <a:solidFill>
                  <a:schemeClr val="tx1"/>
                </a:solidFill>
                <a:latin typeface="+mj-lt"/>
              </a:rPr>
              <a:t>Different cultural groups may have unique beliefs about health, illness, and treatment, which can affect their healthcare decisions and compliance with medical advice.</a:t>
            </a:r>
          </a:p>
          <a:p>
            <a:pPr algn="ctr" defTabSz="809976">
              <a:defRPr/>
            </a:pPr>
            <a:endParaRPr lang="en-US" sz="1200" b="1" kern="0" dirty="0">
              <a:solidFill>
                <a:schemeClr val="tx1"/>
              </a:solidFill>
              <a:latin typeface="+mj-lt"/>
            </a:endParaRPr>
          </a:p>
          <a:p>
            <a:pPr algn="ctr" defTabSz="809976">
              <a:defRPr/>
            </a:pPr>
            <a:r>
              <a:rPr lang="en-US" sz="1200" b="1" kern="0" dirty="0">
                <a:solidFill>
                  <a:schemeClr val="tx1"/>
                </a:solidFill>
                <a:latin typeface="+mj-lt"/>
              </a:rPr>
              <a:t>Traditional Practices: </a:t>
            </a:r>
            <a:r>
              <a:rPr lang="en-US" sz="1200" kern="0" dirty="0">
                <a:solidFill>
                  <a:schemeClr val="tx1"/>
                </a:solidFill>
                <a:latin typeface="+mj-lt"/>
              </a:rPr>
              <a:t>Patients may prefer traditional or alternative medicine practices over conventional medical treatments, leading to potential conflicts or misunderstandings with healthcare providers</a:t>
            </a:r>
            <a:r>
              <a:rPr lang="en-US" sz="1050" kern="0" dirty="0">
                <a:solidFill>
                  <a:schemeClr val="tx1"/>
                </a:solidFill>
                <a:latin typeface="+mj-lt"/>
              </a:rPr>
              <a:t>.</a:t>
            </a:r>
          </a:p>
        </p:txBody>
      </p:sp>
      <p:sp>
        <p:nvSpPr>
          <p:cNvPr id="54" name="Rectangle 53"/>
          <p:cNvSpPr/>
          <p:nvPr/>
        </p:nvSpPr>
        <p:spPr>
          <a:xfrm>
            <a:off x="137607" y="2972981"/>
            <a:ext cx="1444807" cy="346766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200" b="1" kern="0" dirty="0">
                <a:solidFill>
                  <a:schemeClr val="tx1"/>
                </a:solidFill>
                <a:latin typeface="+mj-lt"/>
              </a:rPr>
              <a:t>Communication Issues: </a:t>
            </a:r>
          </a:p>
          <a:p>
            <a:pPr algn="ctr" defTabSz="809976">
              <a:defRPr/>
            </a:pPr>
            <a:r>
              <a:rPr lang="en-US" sz="1200" kern="0" dirty="0">
                <a:solidFill>
                  <a:schemeClr val="tx1"/>
                </a:solidFill>
                <a:latin typeface="+mj-lt"/>
              </a:rPr>
              <a:t>Patients with limited English proficiency may have difficulty understanding medical information, instructions, and navigating the healthcare system.</a:t>
            </a:r>
          </a:p>
          <a:p>
            <a:pPr algn="ctr" defTabSz="809976">
              <a:defRPr/>
            </a:pPr>
            <a:endParaRPr lang="en-US" sz="1200" b="1" kern="0" dirty="0">
              <a:solidFill>
                <a:schemeClr val="tx1"/>
              </a:solidFill>
              <a:latin typeface="+mj-lt"/>
            </a:endParaRPr>
          </a:p>
          <a:p>
            <a:pPr algn="ctr" defTabSz="809976">
              <a:defRPr/>
            </a:pPr>
            <a:r>
              <a:rPr lang="en-US" sz="1200" b="1" kern="0" dirty="0">
                <a:solidFill>
                  <a:schemeClr val="tx1"/>
                </a:solidFill>
                <a:latin typeface="+mj-lt"/>
              </a:rPr>
              <a:t>Miscommunication Risks: </a:t>
            </a:r>
          </a:p>
          <a:p>
            <a:pPr algn="ctr" defTabSz="809976">
              <a:defRPr/>
            </a:pPr>
            <a:r>
              <a:rPr lang="en-US" sz="1200" kern="0" dirty="0">
                <a:solidFill>
                  <a:schemeClr val="tx1"/>
                </a:solidFill>
                <a:latin typeface="+mj-lt"/>
              </a:rPr>
              <a:t>Language barriers can lead to misunderstandings, misdiagnoses, and inappropriate treatments</a:t>
            </a:r>
            <a:r>
              <a:rPr lang="en-US" sz="1050" kern="0" dirty="0">
                <a:solidFill>
                  <a:schemeClr val="tx1"/>
                </a:solidFill>
                <a:latin typeface="+mj-lt"/>
              </a:rPr>
              <a:t>.</a:t>
            </a:r>
          </a:p>
        </p:txBody>
      </p:sp>
      <p:sp>
        <p:nvSpPr>
          <p:cNvPr id="55" name="Rectangle 54"/>
          <p:cNvSpPr/>
          <p:nvPr/>
        </p:nvSpPr>
        <p:spPr>
          <a:xfrm>
            <a:off x="3306417" y="2931293"/>
            <a:ext cx="1442178" cy="379647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200" b="1" kern="0" dirty="0">
                <a:solidFill>
                  <a:schemeClr val="tx1"/>
                </a:solidFill>
                <a:latin typeface="+mj-lt"/>
              </a:rPr>
              <a:t>Historical Trauma and Distrust: </a:t>
            </a:r>
          </a:p>
          <a:p>
            <a:pPr algn="ctr" defTabSz="809976">
              <a:defRPr/>
            </a:pPr>
            <a:r>
              <a:rPr lang="en-US" sz="1200" kern="0" dirty="0">
                <a:solidFill>
                  <a:schemeClr val="tx1"/>
                </a:solidFill>
                <a:latin typeface="+mj-lt"/>
              </a:rPr>
              <a:t>Some communities, particularly Indigenous populations and minority groups, may have historical reasons for distrusting the healthcare system due to past discrimination and mistreatment.</a:t>
            </a:r>
          </a:p>
          <a:p>
            <a:pPr algn="ctr" defTabSz="809976">
              <a:defRPr/>
            </a:pPr>
            <a:endParaRPr lang="en-US" sz="1200" kern="0" dirty="0">
              <a:solidFill>
                <a:schemeClr val="tx1"/>
              </a:solidFill>
              <a:latin typeface="+mj-lt"/>
            </a:endParaRPr>
          </a:p>
          <a:p>
            <a:pPr algn="ctr" defTabSz="809976">
              <a:defRPr/>
            </a:pPr>
            <a:r>
              <a:rPr lang="en-US" sz="1200" b="1" kern="0" dirty="0">
                <a:solidFill>
                  <a:schemeClr val="tx1"/>
                </a:solidFill>
                <a:latin typeface="+mj-lt"/>
              </a:rPr>
              <a:t>Perceived Discrimination: </a:t>
            </a:r>
            <a:r>
              <a:rPr lang="en-US" sz="1200" kern="0" dirty="0">
                <a:solidFill>
                  <a:schemeClr val="tx1"/>
                </a:solidFill>
                <a:latin typeface="+mj-lt"/>
              </a:rPr>
              <a:t>Experiences of bias or discrimination can deter individuals from seeking care or fully engaging with healthcare providers.</a:t>
            </a:r>
          </a:p>
        </p:txBody>
      </p:sp>
      <p:sp>
        <p:nvSpPr>
          <p:cNvPr id="56" name="Rectangle 55"/>
          <p:cNvSpPr/>
          <p:nvPr/>
        </p:nvSpPr>
        <p:spPr>
          <a:xfrm>
            <a:off x="4770923" y="2952983"/>
            <a:ext cx="1323494" cy="39443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200" b="1" kern="0" dirty="0">
                <a:solidFill>
                  <a:schemeClr val="tx1"/>
                </a:solidFill>
                <a:latin typeface="+mj-lt"/>
              </a:rPr>
              <a:t>Access to Services: </a:t>
            </a:r>
            <a:r>
              <a:rPr lang="en-US" sz="1200" kern="0" dirty="0">
                <a:solidFill>
                  <a:schemeClr val="tx1"/>
                </a:solidFill>
                <a:latin typeface="+mj-lt"/>
              </a:rPr>
              <a:t>Income, education, and employment can affect a person’s ability to access healthcare services, including preventive care and timely treatments.</a:t>
            </a:r>
          </a:p>
          <a:p>
            <a:pPr algn="ctr" defTabSz="809976">
              <a:defRPr/>
            </a:pPr>
            <a:endParaRPr lang="en-US" sz="1200" kern="0" dirty="0">
              <a:solidFill>
                <a:schemeClr val="tx1"/>
              </a:solidFill>
              <a:latin typeface="+mj-lt"/>
            </a:endParaRPr>
          </a:p>
          <a:p>
            <a:pPr algn="ctr" defTabSz="809976">
              <a:defRPr/>
            </a:pPr>
            <a:r>
              <a:rPr lang="en-US" sz="1200" b="1" kern="0" dirty="0">
                <a:solidFill>
                  <a:schemeClr val="tx1"/>
                </a:solidFill>
                <a:latin typeface="+mj-lt"/>
              </a:rPr>
              <a:t>Resource Limitations: </a:t>
            </a:r>
            <a:r>
              <a:rPr lang="en-US" sz="1200" kern="0" dirty="0">
                <a:solidFill>
                  <a:schemeClr val="tx1"/>
                </a:solidFill>
                <a:latin typeface="+mj-lt"/>
              </a:rPr>
              <a:t>Patients from lower socioeconomic backgrounds may face challenges such as lack of transportation, childcare, or insurance coverage, which can impede their ability to obtain care</a:t>
            </a:r>
            <a:r>
              <a:rPr lang="en-US" sz="1050" kern="0" dirty="0">
                <a:solidFill>
                  <a:schemeClr val="tx1"/>
                </a:solidFill>
                <a:latin typeface="+mj-lt"/>
              </a:rPr>
              <a:t>.</a:t>
            </a:r>
          </a:p>
        </p:txBody>
      </p:sp>
      <p:sp>
        <p:nvSpPr>
          <p:cNvPr id="57" name="Rectangle 56"/>
          <p:cNvSpPr/>
          <p:nvPr/>
        </p:nvSpPr>
        <p:spPr>
          <a:xfrm>
            <a:off x="6155838" y="3002262"/>
            <a:ext cx="1433989" cy="38951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200" b="1" kern="0" dirty="0">
                <a:solidFill>
                  <a:schemeClr val="tx1"/>
                </a:solidFill>
                <a:latin typeface="+mj-lt"/>
              </a:rPr>
              <a:t>Understanding Medical Information: </a:t>
            </a:r>
          </a:p>
          <a:p>
            <a:pPr algn="ctr" defTabSz="809976">
              <a:defRPr/>
            </a:pPr>
            <a:r>
              <a:rPr lang="en-US" sz="1200" kern="0" dirty="0">
                <a:solidFill>
                  <a:schemeClr val="tx1"/>
                </a:solidFill>
                <a:latin typeface="+mj-lt"/>
              </a:rPr>
              <a:t>Patients may have varying levels of health literacy, affecting their ability to understand medical terminology, treatment options, and health instructions.</a:t>
            </a:r>
          </a:p>
          <a:p>
            <a:pPr algn="ctr" defTabSz="809976">
              <a:defRPr/>
            </a:pPr>
            <a:endParaRPr lang="en-US" sz="1200" kern="0" dirty="0">
              <a:solidFill>
                <a:schemeClr val="tx1"/>
              </a:solidFill>
              <a:latin typeface="+mj-lt"/>
            </a:endParaRPr>
          </a:p>
          <a:p>
            <a:pPr algn="ctr" defTabSz="809976">
              <a:defRPr/>
            </a:pPr>
            <a:r>
              <a:rPr lang="en-US" sz="1200" b="1" kern="0" dirty="0">
                <a:solidFill>
                  <a:schemeClr val="tx1"/>
                </a:solidFill>
                <a:latin typeface="+mj-lt"/>
              </a:rPr>
              <a:t>Effective Communication</a:t>
            </a:r>
            <a:r>
              <a:rPr lang="en-US" sz="1200" kern="0" dirty="0">
                <a:solidFill>
                  <a:schemeClr val="tx1"/>
                </a:solidFill>
                <a:latin typeface="+mj-lt"/>
              </a:rPr>
              <a:t>: Ensuring that health information is communicated in a way that is understandable and actionable for patients with different literacy levels is crucial.</a:t>
            </a:r>
          </a:p>
        </p:txBody>
      </p:sp>
      <p:sp>
        <p:nvSpPr>
          <p:cNvPr id="58" name="Rectangle 57"/>
          <p:cNvSpPr/>
          <p:nvPr/>
        </p:nvSpPr>
        <p:spPr>
          <a:xfrm>
            <a:off x="7717644" y="3002262"/>
            <a:ext cx="1503264" cy="324485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200" b="1" kern="0" dirty="0">
                <a:solidFill>
                  <a:schemeClr val="tx1"/>
                </a:solidFill>
                <a:latin typeface="+mj-lt"/>
              </a:rPr>
              <a:t>Policy and Practice Gaps: </a:t>
            </a:r>
          </a:p>
          <a:p>
            <a:pPr algn="ctr" defTabSz="809976">
              <a:defRPr/>
            </a:pPr>
            <a:r>
              <a:rPr lang="en-US" sz="1200" kern="0" dirty="0">
                <a:solidFill>
                  <a:schemeClr val="tx1"/>
                </a:solidFill>
                <a:latin typeface="+mj-lt"/>
              </a:rPr>
              <a:t>Lack of institutional policies that support cultural competence can lead to inconsistent care and barriers to accessing culturally appropriate services.</a:t>
            </a:r>
          </a:p>
          <a:p>
            <a:pPr algn="ctr" defTabSz="809976">
              <a:defRPr/>
            </a:pPr>
            <a:endParaRPr lang="en-US" sz="1200" kern="0" dirty="0">
              <a:solidFill>
                <a:schemeClr val="tx1"/>
              </a:solidFill>
              <a:latin typeface="+mj-lt"/>
            </a:endParaRPr>
          </a:p>
          <a:p>
            <a:pPr algn="ctr" defTabSz="809976">
              <a:defRPr/>
            </a:pPr>
            <a:r>
              <a:rPr lang="en-US" sz="1200" b="1" kern="0" dirty="0">
                <a:solidFill>
                  <a:schemeClr val="tx1"/>
                </a:solidFill>
                <a:latin typeface="+mj-lt"/>
              </a:rPr>
              <a:t>Workforce Diversity: </a:t>
            </a:r>
          </a:p>
          <a:p>
            <a:pPr algn="ctr" defTabSz="809976">
              <a:defRPr/>
            </a:pPr>
            <a:r>
              <a:rPr lang="en-US" sz="1200" kern="0" dirty="0">
                <a:solidFill>
                  <a:schemeClr val="tx1"/>
                </a:solidFill>
                <a:latin typeface="+mj-lt"/>
              </a:rPr>
              <a:t>A lack of diversity among healthcare providers can result in cultural mismatches between providers and patients, affecting the quality of care.</a:t>
            </a:r>
          </a:p>
        </p:txBody>
      </p:sp>
      <p:cxnSp>
        <p:nvCxnSpPr>
          <p:cNvPr id="18" name="Straight Connector 17">
            <a:extLst>
              <a:ext uri="{FF2B5EF4-FFF2-40B4-BE49-F238E27FC236}">
                <a16:creationId xmlns:a16="http://schemas.microsoft.com/office/drawing/2014/main" id="{36CFAD9F-D87F-450E-9491-E41345F55C05}"/>
              </a:ext>
            </a:extLst>
          </p:cNvPr>
          <p:cNvCxnSpPr>
            <a:cxnSpLocks/>
          </p:cNvCxnSpPr>
          <p:nvPr/>
        </p:nvCxnSpPr>
        <p:spPr>
          <a:xfrm>
            <a:off x="1656932" y="3228849"/>
            <a:ext cx="0" cy="264666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AE5355-C6BF-40A5-B910-D8563609DC52}"/>
              </a:ext>
            </a:extLst>
          </p:cNvPr>
          <p:cNvCxnSpPr>
            <a:cxnSpLocks/>
          </p:cNvCxnSpPr>
          <p:nvPr/>
        </p:nvCxnSpPr>
        <p:spPr>
          <a:xfrm>
            <a:off x="3270648" y="3442564"/>
            <a:ext cx="0" cy="2528493"/>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D1945B-AAE7-4049-AE0E-C0CC1D711A9F}"/>
              </a:ext>
            </a:extLst>
          </p:cNvPr>
          <p:cNvCxnSpPr>
            <a:cxnSpLocks/>
          </p:cNvCxnSpPr>
          <p:nvPr/>
        </p:nvCxnSpPr>
        <p:spPr>
          <a:xfrm>
            <a:off x="4746054" y="3825173"/>
            <a:ext cx="10160" cy="2528493"/>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63A4AD-7237-465D-BA24-FB6ED49462CE}"/>
              </a:ext>
            </a:extLst>
          </p:cNvPr>
          <p:cNvCxnSpPr>
            <a:cxnSpLocks/>
          </p:cNvCxnSpPr>
          <p:nvPr/>
        </p:nvCxnSpPr>
        <p:spPr>
          <a:xfrm>
            <a:off x="6069548" y="3825173"/>
            <a:ext cx="15241" cy="244529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B79118-1F56-49A4-9204-A34091786525}"/>
              </a:ext>
            </a:extLst>
          </p:cNvPr>
          <p:cNvCxnSpPr>
            <a:cxnSpLocks/>
          </p:cNvCxnSpPr>
          <p:nvPr/>
        </p:nvCxnSpPr>
        <p:spPr>
          <a:xfrm>
            <a:off x="7630610" y="3442564"/>
            <a:ext cx="0" cy="236381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9261691" y="2972981"/>
            <a:ext cx="1219195" cy="324485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809976">
              <a:defRPr/>
            </a:pPr>
            <a:r>
              <a:rPr lang="en-US" sz="1200" b="1" kern="0" dirty="0">
                <a:solidFill>
                  <a:schemeClr val="tx1"/>
                </a:solidFill>
                <a:latin typeface="+mj-lt"/>
              </a:rPr>
              <a:t>Environmental Factors: </a:t>
            </a:r>
            <a:r>
              <a:rPr lang="en-US" sz="1200" kern="0" dirty="0">
                <a:solidFill>
                  <a:schemeClr val="tx1"/>
                </a:solidFill>
                <a:latin typeface="+mj-lt"/>
              </a:rPr>
              <a:t>Factors such as housing, food security, and social support can significantly impact health outcomes and access to care.</a:t>
            </a:r>
          </a:p>
          <a:p>
            <a:pPr algn="ctr" defTabSz="809976">
              <a:defRPr/>
            </a:pPr>
            <a:endParaRPr lang="en-US" sz="1200" kern="0" dirty="0">
              <a:solidFill>
                <a:schemeClr val="tx1"/>
              </a:solidFill>
              <a:latin typeface="+mj-lt"/>
            </a:endParaRPr>
          </a:p>
          <a:p>
            <a:pPr algn="ctr" defTabSz="809976">
              <a:defRPr/>
            </a:pPr>
            <a:r>
              <a:rPr lang="en-US" sz="1200" b="1" kern="0" dirty="0">
                <a:solidFill>
                  <a:schemeClr val="tx1"/>
                </a:solidFill>
                <a:latin typeface="+mj-lt"/>
              </a:rPr>
              <a:t>Community Resources: </a:t>
            </a:r>
            <a:r>
              <a:rPr lang="en-US" sz="1200" kern="0" dirty="0">
                <a:solidFill>
                  <a:schemeClr val="tx1"/>
                </a:solidFill>
                <a:latin typeface="+mj-lt"/>
              </a:rPr>
              <a:t>Limited availability of culturally relevant community resources and support services can hinder effective healthcare delivery.</a:t>
            </a:r>
          </a:p>
        </p:txBody>
      </p:sp>
      <p:cxnSp>
        <p:nvCxnSpPr>
          <p:cNvPr id="23" name="Straight Connector 22">
            <a:extLst>
              <a:ext uri="{FF2B5EF4-FFF2-40B4-BE49-F238E27FC236}">
                <a16:creationId xmlns:a16="http://schemas.microsoft.com/office/drawing/2014/main" id="{F198BB10-BD2C-4EE5-AC68-6DA15EFE8528}"/>
              </a:ext>
            </a:extLst>
          </p:cNvPr>
          <p:cNvCxnSpPr>
            <a:cxnSpLocks/>
          </p:cNvCxnSpPr>
          <p:nvPr/>
        </p:nvCxnSpPr>
        <p:spPr>
          <a:xfrm flipH="1">
            <a:off x="9231805" y="3228849"/>
            <a:ext cx="21139" cy="2310764"/>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887965D0-9AA9-DE7C-51DE-D9D02CAD52C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custDataLst>
      <p:tags r:id="rId1"/>
    </p:custDataLst>
    <p:extLst>
      <p:ext uri="{BB962C8B-B14F-4D97-AF65-F5344CB8AC3E}">
        <p14:creationId xmlns:p14="http://schemas.microsoft.com/office/powerpoint/2010/main" val="8194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animBg="1"/>
      <p:bldP spid="29" grpId="0" animBg="1"/>
      <p:bldP spid="30" grpId="0" animBg="1"/>
      <p:bldP spid="31" grpId="0" animBg="1"/>
      <p:bldP spid="43" grpId="0" animBg="1"/>
      <p:bldP spid="53" grpId="0"/>
      <p:bldP spid="54" grpId="0"/>
      <p:bldP spid="55" grpId="0"/>
      <p:bldP spid="56" grpId="0"/>
      <p:bldP spid="57" grpId="0"/>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9725-1914-4CAD-A8EA-C53AE5816625}"/>
              </a:ext>
            </a:extLst>
          </p:cNvPr>
          <p:cNvSpPr>
            <a:spLocks noGrp="1"/>
          </p:cNvSpPr>
          <p:nvPr>
            <p:ph type="title"/>
          </p:nvPr>
        </p:nvSpPr>
        <p:spPr/>
        <p:txBody>
          <a:bodyPr/>
          <a:lstStyle/>
          <a:p>
            <a:r>
              <a:rPr lang="en-US" dirty="0"/>
              <a:t>…and also, to fight the risk of stereotyping and bias</a:t>
            </a:r>
          </a:p>
        </p:txBody>
      </p:sp>
      <p:sp>
        <p:nvSpPr>
          <p:cNvPr id="3" name="Content Placeholder 2">
            <a:extLst>
              <a:ext uri="{FF2B5EF4-FFF2-40B4-BE49-F238E27FC236}">
                <a16:creationId xmlns:a16="http://schemas.microsoft.com/office/drawing/2014/main" id="{EF19ECBC-EAEB-4E1C-BE33-27157E13A865}"/>
              </a:ext>
            </a:extLst>
          </p:cNvPr>
          <p:cNvSpPr>
            <a:spLocks noGrp="1"/>
          </p:cNvSpPr>
          <p:nvPr>
            <p:ph sz="half" idx="1"/>
          </p:nvPr>
        </p:nvSpPr>
        <p:spPr>
          <a:xfrm>
            <a:off x="625163" y="1714062"/>
            <a:ext cx="9685900" cy="1885594"/>
          </a:xfrm>
        </p:spPr>
        <p:txBody>
          <a:bodyPr/>
          <a:lstStyle/>
          <a:p>
            <a:r>
              <a:rPr lang="en-US" sz="2400" b="1" dirty="0"/>
              <a:t>Implicit Bias</a:t>
            </a:r>
            <a:r>
              <a:rPr lang="en-US" sz="2400" dirty="0"/>
              <a:t>: Unconscious biases among healthcare providers can affect their interactions with patients and lead to disparities in care.</a:t>
            </a:r>
          </a:p>
          <a:p>
            <a:r>
              <a:rPr lang="en-US" sz="2400" b="1" dirty="0"/>
              <a:t>Stereotyping</a:t>
            </a:r>
            <a:r>
              <a:rPr lang="en-US" sz="2400" dirty="0"/>
              <a:t>: Assuming that all members of a cultural group are the same can result in inappropriate care and a lack of </a:t>
            </a:r>
            <a:r>
              <a:rPr lang="en-US" sz="2400" dirty="0" err="1"/>
              <a:t>individualised</a:t>
            </a:r>
            <a:r>
              <a:rPr lang="en-US" sz="2400" dirty="0"/>
              <a:t> treatment.</a:t>
            </a:r>
          </a:p>
          <a:p>
            <a:endParaRPr lang="en-US" sz="2400" dirty="0"/>
          </a:p>
        </p:txBody>
      </p:sp>
      <p:sp>
        <p:nvSpPr>
          <p:cNvPr id="4" name="Rectangle 3">
            <a:extLst>
              <a:ext uri="{FF2B5EF4-FFF2-40B4-BE49-F238E27FC236}">
                <a16:creationId xmlns:a16="http://schemas.microsoft.com/office/drawing/2014/main" id="{8BEA6CD3-47D1-463F-9F82-91C4837827F7}"/>
              </a:ext>
            </a:extLst>
          </p:cNvPr>
          <p:cNvSpPr/>
          <p:nvPr/>
        </p:nvSpPr>
        <p:spPr>
          <a:xfrm>
            <a:off x="843518" y="3336906"/>
            <a:ext cx="8261293" cy="2681611"/>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FitzGerald &amp; Hurst (2017), in their systematic review of the literature, found that:</a:t>
            </a:r>
          </a:p>
          <a:p>
            <a:pPr marL="285750" indent="-285750" algn="just">
              <a:buFont typeface="Arial" panose="020B0604020202020204" pitchFamily="34" charset="0"/>
              <a:buChar char="•"/>
            </a:pPr>
            <a:r>
              <a:rPr lang="en-US" sz="2000" dirty="0">
                <a:solidFill>
                  <a:schemeClr val="tx1"/>
                </a:solidFill>
              </a:rPr>
              <a:t>Correlational evidence indicates that </a:t>
            </a:r>
            <a:r>
              <a:rPr lang="en-US" sz="2000" b="1" dirty="0">
                <a:solidFill>
                  <a:schemeClr val="tx1"/>
                </a:solidFill>
              </a:rPr>
              <a:t>implicit biases of healthcare professionals</a:t>
            </a:r>
            <a:r>
              <a:rPr lang="en-US" sz="2000" dirty="0">
                <a:solidFill>
                  <a:schemeClr val="tx1"/>
                </a:solidFill>
              </a:rPr>
              <a:t> are likely to </a:t>
            </a:r>
            <a:r>
              <a:rPr lang="en-US" sz="2000" b="1" dirty="0">
                <a:solidFill>
                  <a:schemeClr val="tx1"/>
                </a:solidFill>
              </a:rPr>
              <a:t>influence diagnosis and treatment decisions</a:t>
            </a:r>
            <a:r>
              <a:rPr lang="en-US" sz="2000" dirty="0">
                <a:solidFill>
                  <a:schemeClr val="tx1"/>
                </a:solidFill>
              </a:rPr>
              <a:t> and levels of care in some circumstances.</a:t>
            </a:r>
          </a:p>
          <a:p>
            <a:pPr marL="285750" indent="-285750" algn="just">
              <a:buFont typeface="Arial" panose="020B0604020202020204" pitchFamily="34" charset="0"/>
              <a:buChar char="•"/>
            </a:pPr>
            <a:r>
              <a:rPr lang="en-US" sz="2000" dirty="0">
                <a:solidFill>
                  <a:schemeClr val="tx1"/>
                </a:solidFill>
              </a:rPr>
              <a:t>All the studies that investigated correlations found a significant </a:t>
            </a:r>
            <a:r>
              <a:rPr lang="en-US" sz="2000" b="1" dirty="0">
                <a:solidFill>
                  <a:schemeClr val="tx1"/>
                </a:solidFill>
              </a:rPr>
              <a:t>positive relationship between level of implicit bias and lower quality of care.</a:t>
            </a:r>
          </a:p>
        </p:txBody>
      </p:sp>
      <p:sp>
        <p:nvSpPr>
          <p:cNvPr id="5" name="Footer Placeholder 4">
            <a:extLst>
              <a:ext uri="{FF2B5EF4-FFF2-40B4-BE49-F238E27FC236}">
                <a16:creationId xmlns:a16="http://schemas.microsoft.com/office/drawing/2014/main" id="{30148010-8633-A333-0BB4-FBDC08F9E0D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60858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C69C-EE36-4A81-8C8C-2FE9D3BD20D0}"/>
              </a:ext>
            </a:extLst>
          </p:cNvPr>
          <p:cNvSpPr>
            <a:spLocks noGrp="1"/>
          </p:cNvSpPr>
          <p:nvPr>
            <p:ph type="title" idx="4294967295"/>
          </p:nvPr>
        </p:nvSpPr>
        <p:spPr>
          <a:xfrm>
            <a:off x="546099" y="349373"/>
            <a:ext cx="9707563" cy="993775"/>
          </a:xfrm>
          <a:prstGeom prst="rect">
            <a:avLst/>
          </a:prstGeom>
        </p:spPr>
        <p:txBody>
          <a:bodyPr/>
          <a:lstStyle/>
          <a:p>
            <a:pPr algn="ctr"/>
            <a:r>
              <a:rPr lang="en-US" sz="3600" dirty="0">
                <a:solidFill>
                  <a:schemeClr val="accent1"/>
                </a:solidFill>
                <a:latin typeface="+mn-lt"/>
              </a:rPr>
              <a:t>Three-level approaches towards CC models: individual, </a:t>
            </a:r>
            <a:r>
              <a:rPr lang="en-US" sz="3600" dirty="0" err="1">
                <a:solidFill>
                  <a:schemeClr val="accent1"/>
                </a:solidFill>
                <a:latin typeface="+mn-lt"/>
              </a:rPr>
              <a:t>organisational</a:t>
            </a:r>
            <a:r>
              <a:rPr lang="en-US" sz="3600" dirty="0">
                <a:solidFill>
                  <a:schemeClr val="accent1"/>
                </a:solidFill>
                <a:latin typeface="+mn-lt"/>
              </a:rPr>
              <a:t> and systemic (1/2)</a:t>
            </a:r>
          </a:p>
        </p:txBody>
      </p:sp>
      <p:sp>
        <p:nvSpPr>
          <p:cNvPr id="5" name="Freeform: Shape 4">
            <a:extLst>
              <a:ext uri="{FF2B5EF4-FFF2-40B4-BE49-F238E27FC236}">
                <a16:creationId xmlns:a16="http://schemas.microsoft.com/office/drawing/2014/main" id="{61FDA7AC-449E-4A18-9470-C282FA727D5D}"/>
              </a:ext>
            </a:extLst>
          </p:cNvPr>
          <p:cNvSpPr/>
          <p:nvPr/>
        </p:nvSpPr>
        <p:spPr>
          <a:xfrm>
            <a:off x="233680" y="2289738"/>
            <a:ext cx="3406665" cy="4909575"/>
          </a:xfrm>
          <a:custGeom>
            <a:avLst/>
            <a:gdLst>
              <a:gd name="connsiteX0" fmla="*/ 0 w 3600000"/>
              <a:gd name="connsiteY0" fmla="*/ 0 h 3012602"/>
              <a:gd name="connsiteX1" fmla="*/ 1800001 w 3600000"/>
              <a:gd name="connsiteY1" fmla="*/ 265125 h 3012602"/>
              <a:gd name="connsiteX2" fmla="*/ 3600000 w 3600000"/>
              <a:gd name="connsiteY2" fmla="*/ 0 h 3012602"/>
              <a:gd name="connsiteX3" fmla="*/ 3600000 w 3600000"/>
              <a:gd name="connsiteY3" fmla="*/ 3012602 h 3012602"/>
              <a:gd name="connsiteX4" fmla="*/ 0 w 3600000"/>
              <a:gd name="connsiteY4" fmla="*/ 3012602 h 301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3012602">
                <a:moveTo>
                  <a:pt x="0" y="0"/>
                </a:moveTo>
                <a:lnTo>
                  <a:pt x="1800001" y="265125"/>
                </a:lnTo>
                <a:lnTo>
                  <a:pt x="3600000" y="0"/>
                </a:lnTo>
                <a:lnTo>
                  <a:pt x="3600000" y="3012602"/>
                </a:lnTo>
                <a:lnTo>
                  <a:pt x="0" y="3012602"/>
                </a:lnTo>
                <a:close/>
              </a:path>
            </a:pathLst>
          </a:cu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8748" tIns="318891" rIns="78748" bIns="33749" rtlCol="0" anchor="t">
            <a:noAutofit/>
          </a:bodyPr>
          <a:lstStyle/>
          <a:p>
            <a:pPr marL="253112" indent="-253112" defTabSz="809976">
              <a:buFont typeface="Arial" panose="020B0604020202020204" pitchFamily="34" charset="0"/>
              <a:buChar char="•"/>
              <a:defRPr/>
            </a:pPr>
            <a:r>
              <a:rPr lang="en-US" sz="2800" kern="0" dirty="0">
                <a:solidFill>
                  <a:schemeClr val="tx1"/>
                </a:solidFill>
              </a:rPr>
              <a:t>Education and Training</a:t>
            </a:r>
          </a:p>
          <a:p>
            <a:pPr marL="253112" indent="-253112" defTabSz="809976">
              <a:buFont typeface="Arial" panose="020B0604020202020204" pitchFamily="34" charset="0"/>
              <a:buChar char="•"/>
              <a:defRPr/>
            </a:pPr>
            <a:r>
              <a:rPr lang="en-US" sz="2800" kern="0" dirty="0">
                <a:solidFill>
                  <a:schemeClr val="tx1"/>
                </a:solidFill>
              </a:rPr>
              <a:t>Self-Assessment and Reflection</a:t>
            </a:r>
          </a:p>
          <a:p>
            <a:pPr marL="253112" indent="-253112" defTabSz="809976">
              <a:buFont typeface="Arial" panose="020B0604020202020204" pitchFamily="34" charset="0"/>
              <a:buChar char="•"/>
              <a:defRPr/>
            </a:pPr>
            <a:r>
              <a:rPr lang="en-US" sz="2800" kern="0" dirty="0">
                <a:solidFill>
                  <a:schemeClr val="tx1"/>
                </a:solidFill>
              </a:rPr>
              <a:t>Mentoring and Coaching</a:t>
            </a:r>
          </a:p>
        </p:txBody>
      </p:sp>
      <p:sp>
        <p:nvSpPr>
          <p:cNvPr id="6" name="Nom4">
            <a:extLst>
              <a:ext uri="{FF2B5EF4-FFF2-40B4-BE49-F238E27FC236}">
                <a16:creationId xmlns:a16="http://schemas.microsoft.com/office/drawing/2014/main" id="{1054AAB9-77AC-4F69-98F9-5FF93FC63EF5}"/>
              </a:ext>
            </a:extLst>
          </p:cNvPr>
          <p:cNvSpPr/>
          <p:nvPr/>
        </p:nvSpPr>
        <p:spPr>
          <a:xfrm rot="5400000">
            <a:off x="1466921" y="425440"/>
            <a:ext cx="940187" cy="340666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809976">
              <a:defRPr/>
            </a:pPr>
            <a:r>
              <a:rPr lang="en-US" sz="2800" b="1" kern="0" dirty="0">
                <a:effectLst>
                  <a:outerShdw blurRad="38100" dist="38100" dir="2700000" algn="tl">
                    <a:srgbClr val="000000">
                      <a:alpha val="43137"/>
                    </a:srgbClr>
                  </a:outerShdw>
                </a:effectLst>
              </a:rPr>
              <a:t>INDIVIDUAL</a:t>
            </a:r>
          </a:p>
        </p:txBody>
      </p:sp>
      <p:sp>
        <p:nvSpPr>
          <p:cNvPr id="7" name="Nom3">
            <a:extLst>
              <a:ext uri="{FF2B5EF4-FFF2-40B4-BE49-F238E27FC236}">
                <a16:creationId xmlns:a16="http://schemas.microsoft.com/office/drawing/2014/main" id="{3F9ED6A4-CFB7-4E42-ABF6-50AD152C2C1A}"/>
              </a:ext>
            </a:extLst>
          </p:cNvPr>
          <p:cNvSpPr/>
          <p:nvPr/>
        </p:nvSpPr>
        <p:spPr>
          <a:xfrm rot="5400000">
            <a:off x="4955347" y="425442"/>
            <a:ext cx="940187" cy="3406665"/>
          </a:xfrm>
          <a:prstGeom prst="homePlate">
            <a:avLst/>
          </a:prstGeom>
          <a:solidFill>
            <a:srgbClr val="AB0084"/>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defRPr/>
            </a:pPr>
            <a:r>
              <a:rPr lang="en-US" sz="2800" b="1" kern="0" dirty="0">
                <a:effectLst>
                  <a:outerShdw blurRad="38100" dist="38100" dir="2700000" algn="tl">
                    <a:srgbClr val="000000">
                      <a:alpha val="43137"/>
                    </a:srgbClr>
                  </a:outerShdw>
                </a:effectLst>
              </a:rPr>
              <a:t>ORGANISATIONAL</a:t>
            </a:r>
          </a:p>
        </p:txBody>
      </p:sp>
      <p:sp>
        <p:nvSpPr>
          <p:cNvPr id="8" name="Freeform: Shape 7">
            <a:extLst>
              <a:ext uri="{FF2B5EF4-FFF2-40B4-BE49-F238E27FC236}">
                <a16:creationId xmlns:a16="http://schemas.microsoft.com/office/drawing/2014/main" id="{E24860D2-665D-4E00-9F82-B5BB9E0DB574}"/>
              </a:ext>
            </a:extLst>
          </p:cNvPr>
          <p:cNvSpPr/>
          <p:nvPr/>
        </p:nvSpPr>
        <p:spPr>
          <a:xfrm>
            <a:off x="3722109" y="2289738"/>
            <a:ext cx="3406663" cy="4909575"/>
          </a:xfrm>
          <a:custGeom>
            <a:avLst/>
            <a:gdLst>
              <a:gd name="connsiteX0" fmla="*/ 0 w 3599998"/>
              <a:gd name="connsiteY0" fmla="*/ 0 h 3012602"/>
              <a:gd name="connsiteX1" fmla="*/ 1800000 w 3599998"/>
              <a:gd name="connsiteY1" fmla="*/ 265125 h 3012602"/>
              <a:gd name="connsiteX2" fmla="*/ 3599998 w 3599998"/>
              <a:gd name="connsiteY2" fmla="*/ 0 h 3012602"/>
              <a:gd name="connsiteX3" fmla="*/ 3599998 w 3599998"/>
              <a:gd name="connsiteY3" fmla="*/ 3012602 h 3012602"/>
              <a:gd name="connsiteX4" fmla="*/ 0 w 3599998"/>
              <a:gd name="connsiteY4" fmla="*/ 3012602 h 301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8" h="3012602">
                <a:moveTo>
                  <a:pt x="0" y="0"/>
                </a:moveTo>
                <a:lnTo>
                  <a:pt x="1800000" y="265125"/>
                </a:lnTo>
                <a:lnTo>
                  <a:pt x="3599998" y="0"/>
                </a:lnTo>
                <a:lnTo>
                  <a:pt x="3599998" y="3012602"/>
                </a:lnTo>
                <a:lnTo>
                  <a:pt x="0" y="3012602"/>
                </a:lnTo>
                <a:close/>
              </a:path>
            </a:pathLst>
          </a:cu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8748" tIns="318891" rIns="78748" bIns="33749" rtlCol="0" anchor="t">
            <a:noAutofit/>
          </a:bodyPr>
          <a:lstStyle/>
          <a:p>
            <a:pPr marL="253112" indent="-253112">
              <a:buFont typeface="Arial" panose="020B0604020202020204" pitchFamily="34" charset="0"/>
              <a:buChar char="•"/>
              <a:defRPr/>
            </a:pPr>
            <a:r>
              <a:rPr lang="en-US" sz="2800" kern="0" dirty="0">
                <a:solidFill>
                  <a:schemeClr val="tx1"/>
                </a:solidFill>
              </a:rPr>
              <a:t>Diverse Workforce </a:t>
            </a:r>
          </a:p>
          <a:p>
            <a:pPr marL="253112" indent="-253112">
              <a:buFont typeface="Arial" panose="020B0604020202020204" pitchFamily="34" charset="0"/>
              <a:buChar char="•"/>
              <a:defRPr/>
            </a:pPr>
            <a:r>
              <a:rPr lang="en-US" sz="2800" kern="0" dirty="0">
                <a:solidFill>
                  <a:schemeClr val="tx1"/>
                </a:solidFill>
              </a:rPr>
              <a:t>Policy and Procedure Development</a:t>
            </a:r>
          </a:p>
          <a:p>
            <a:pPr marL="253112" indent="-253112">
              <a:buFont typeface="Arial" panose="020B0604020202020204" pitchFamily="34" charset="0"/>
              <a:buChar char="•"/>
              <a:defRPr/>
            </a:pPr>
            <a:r>
              <a:rPr lang="en-US" sz="2800" kern="0" dirty="0">
                <a:solidFill>
                  <a:schemeClr val="tx1"/>
                </a:solidFill>
              </a:rPr>
              <a:t>Language Services </a:t>
            </a:r>
          </a:p>
          <a:p>
            <a:pPr marL="253112" indent="-253112">
              <a:buFont typeface="Arial" panose="020B0604020202020204" pitchFamily="34" charset="0"/>
              <a:buChar char="•"/>
              <a:defRPr/>
            </a:pPr>
            <a:r>
              <a:rPr lang="en-US" sz="2800" kern="0" dirty="0">
                <a:solidFill>
                  <a:schemeClr val="tx1"/>
                </a:solidFill>
              </a:rPr>
              <a:t>Patient-Centered Care Models</a:t>
            </a:r>
          </a:p>
        </p:txBody>
      </p:sp>
      <p:sp>
        <p:nvSpPr>
          <p:cNvPr id="9" name="Nom2">
            <a:extLst>
              <a:ext uri="{FF2B5EF4-FFF2-40B4-BE49-F238E27FC236}">
                <a16:creationId xmlns:a16="http://schemas.microsoft.com/office/drawing/2014/main" id="{A2BEF9C2-8A22-4C3F-991E-BE3F217EA29A}"/>
              </a:ext>
            </a:extLst>
          </p:cNvPr>
          <p:cNvSpPr/>
          <p:nvPr/>
        </p:nvSpPr>
        <p:spPr>
          <a:xfrm rot="5400000">
            <a:off x="8443774" y="386757"/>
            <a:ext cx="940187" cy="3406665"/>
          </a:xfrm>
          <a:prstGeom prst="homePlate">
            <a:avLst/>
          </a:prstGeom>
          <a:solidFill>
            <a:srgbClr val="02FFD2"/>
          </a:solid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defRPr/>
            </a:pPr>
            <a:r>
              <a:rPr lang="en-US" sz="2800" b="1" kern="0" dirty="0">
                <a:effectLst>
                  <a:outerShdw blurRad="38100" dist="38100" dir="2700000" algn="tl">
                    <a:srgbClr val="000000">
                      <a:alpha val="43137"/>
                    </a:srgbClr>
                  </a:outerShdw>
                </a:effectLst>
              </a:rPr>
              <a:t>SYSTEMIC</a:t>
            </a:r>
          </a:p>
        </p:txBody>
      </p:sp>
      <p:sp>
        <p:nvSpPr>
          <p:cNvPr id="10" name="Freeform: Shape 9">
            <a:extLst>
              <a:ext uri="{FF2B5EF4-FFF2-40B4-BE49-F238E27FC236}">
                <a16:creationId xmlns:a16="http://schemas.microsoft.com/office/drawing/2014/main" id="{69E8E962-FC16-4ABB-AC19-9163CC5069FA}"/>
              </a:ext>
            </a:extLst>
          </p:cNvPr>
          <p:cNvSpPr/>
          <p:nvPr/>
        </p:nvSpPr>
        <p:spPr>
          <a:xfrm>
            <a:off x="7210535" y="2289738"/>
            <a:ext cx="3406664" cy="4909575"/>
          </a:xfrm>
          <a:custGeom>
            <a:avLst/>
            <a:gdLst>
              <a:gd name="connsiteX0" fmla="*/ 0 w 3599999"/>
              <a:gd name="connsiteY0" fmla="*/ 0 h 3012602"/>
              <a:gd name="connsiteX1" fmla="*/ 1800001 w 3599999"/>
              <a:gd name="connsiteY1" fmla="*/ 265125 h 3012602"/>
              <a:gd name="connsiteX2" fmla="*/ 3599999 w 3599999"/>
              <a:gd name="connsiteY2" fmla="*/ 0 h 3012602"/>
              <a:gd name="connsiteX3" fmla="*/ 3599999 w 3599999"/>
              <a:gd name="connsiteY3" fmla="*/ 3012602 h 3012602"/>
              <a:gd name="connsiteX4" fmla="*/ 0 w 3599999"/>
              <a:gd name="connsiteY4" fmla="*/ 3012602 h 301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3012602">
                <a:moveTo>
                  <a:pt x="0" y="0"/>
                </a:moveTo>
                <a:lnTo>
                  <a:pt x="1800001" y="265125"/>
                </a:lnTo>
                <a:lnTo>
                  <a:pt x="3599999" y="0"/>
                </a:lnTo>
                <a:lnTo>
                  <a:pt x="3599999" y="3012602"/>
                </a:lnTo>
                <a:lnTo>
                  <a:pt x="0" y="3012602"/>
                </a:lnTo>
                <a:close/>
              </a:path>
            </a:pathLst>
          </a:cu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8748" tIns="318891" rIns="78748" bIns="33749" rtlCol="0" anchor="t">
            <a:noAutofit/>
          </a:bodyPr>
          <a:lstStyle/>
          <a:p>
            <a:pPr marL="253112" indent="-253112">
              <a:buFont typeface="Arial" panose="020B0604020202020204" pitchFamily="34" charset="0"/>
              <a:buChar char="•"/>
              <a:defRPr/>
            </a:pPr>
            <a:r>
              <a:rPr lang="en-US" sz="2800" kern="0" dirty="0">
                <a:solidFill>
                  <a:schemeClr val="tx1"/>
                </a:solidFill>
              </a:rPr>
              <a:t>Community Engagement and Partnerships</a:t>
            </a:r>
          </a:p>
          <a:p>
            <a:pPr marL="253112" indent="-253112">
              <a:buFont typeface="Arial" panose="020B0604020202020204" pitchFamily="34" charset="0"/>
              <a:buChar char="•"/>
              <a:defRPr/>
            </a:pPr>
            <a:r>
              <a:rPr lang="en-US" sz="2800" kern="0" dirty="0">
                <a:solidFill>
                  <a:schemeClr val="tx1"/>
                </a:solidFill>
              </a:rPr>
              <a:t>Research and Data Collection</a:t>
            </a:r>
            <a:endParaRPr lang="en-US" sz="1600" kern="0" dirty="0">
              <a:solidFill>
                <a:schemeClr val="tx1"/>
              </a:solidFill>
            </a:endParaRPr>
          </a:p>
          <a:p>
            <a:pPr marL="253112" indent="-253112">
              <a:buFont typeface="Arial" panose="020B0604020202020204" pitchFamily="34" charset="0"/>
              <a:buChar char="•"/>
              <a:defRPr/>
            </a:pPr>
            <a:r>
              <a:rPr lang="en-US" sz="2800" kern="0" dirty="0">
                <a:solidFill>
                  <a:schemeClr val="tx1"/>
                </a:solidFill>
              </a:rPr>
              <a:t>Policy Advocacy</a:t>
            </a:r>
          </a:p>
          <a:p>
            <a:pPr marL="253112" indent="-253112">
              <a:buFont typeface="Arial" panose="020B0604020202020204" pitchFamily="34" charset="0"/>
              <a:buChar char="•"/>
              <a:defRPr/>
            </a:pPr>
            <a:r>
              <a:rPr lang="en-US" sz="2800" kern="0" dirty="0">
                <a:solidFill>
                  <a:schemeClr val="tx1"/>
                </a:solidFill>
              </a:rPr>
              <a:t>Accreditation and Standards</a:t>
            </a:r>
            <a:endParaRPr lang="en-US" sz="1600" kern="0" dirty="0">
              <a:solidFill>
                <a:schemeClr val="tx1"/>
              </a:solidFill>
            </a:endParaRPr>
          </a:p>
        </p:txBody>
      </p:sp>
      <p:sp>
        <p:nvSpPr>
          <p:cNvPr id="3" name="Footer Placeholder 4">
            <a:extLst>
              <a:ext uri="{FF2B5EF4-FFF2-40B4-BE49-F238E27FC236}">
                <a16:creationId xmlns:a16="http://schemas.microsoft.com/office/drawing/2014/main" id="{70247275-8697-3164-6D8E-414964102D4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2877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C69C-EE36-4A81-8C8C-2FE9D3BD20D0}"/>
              </a:ext>
            </a:extLst>
          </p:cNvPr>
          <p:cNvSpPr>
            <a:spLocks noGrp="1"/>
          </p:cNvSpPr>
          <p:nvPr>
            <p:ph type="title" idx="4294967295"/>
          </p:nvPr>
        </p:nvSpPr>
        <p:spPr>
          <a:xfrm>
            <a:off x="546099" y="349373"/>
            <a:ext cx="9707563" cy="993775"/>
          </a:xfrm>
          <a:prstGeom prst="rect">
            <a:avLst/>
          </a:prstGeom>
        </p:spPr>
        <p:txBody>
          <a:bodyPr/>
          <a:lstStyle/>
          <a:p>
            <a:pPr algn="ctr"/>
            <a:r>
              <a:rPr lang="en-US" sz="3600" dirty="0">
                <a:solidFill>
                  <a:schemeClr val="accent1"/>
                </a:solidFill>
                <a:latin typeface="+mn-lt"/>
              </a:rPr>
              <a:t>Three-level approaches towards CC models: individual, </a:t>
            </a:r>
            <a:r>
              <a:rPr lang="en-US" sz="3600" dirty="0" err="1">
                <a:solidFill>
                  <a:schemeClr val="accent1"/>
                </a:solidFill>
                <a:latin typeface="+mn-lt"/>
              </a:rPr>
              <a:t>organisational</a:t>
            </a:r>
            <a:r>
              <a:rPr lang="en-US" sz="3600" dirty="0">
                <a:solidFill>
                  <a:schemeClr val="accent1"/>
                </a:solidFill>
                <a:latin typeface="+mn-lt"/>
              </a:rPr>
              <a:t> and systemic (2/2)</a:t>
            </a:r>
          </a:p>
        </p:txBody>
      </p:sp>
      <p:sp>
        <p:nvSpPr>
          <p:cNvPr id="5" name="Freeform: Shape 4">
            <a:extLst>
              <a:ext uri="{FF2B5EF4-FFF2-40B4-BE49-F238E27FC236}">
                <a16:creationId xmlns:a16="http://schemas.microsoft.com/office/drawing/2014/main" id="{61FDA7AC-449E-4A18-9470-C282FA727D5D}"/>
              </a:ext>
            </a:extLst>
          </p:cNvPr>
          <p:cNvSpPr/>
          <p:nvPr/>
        </p:nvSpPr>
        <p:spPr>
          <a:xfrm>
            <a:off x="233680" y="2289738"/>
            <a:ext cx="3406665" cy="4909575"/>
          </a:xfrm>
          <a:custGeom>
            <a:avLst/>
            <a:gdLst>
              <a:gd name="connsiteX0" fmla="*/ 0 w 3600000"/>
              <a:gd name="connsiteY0" fmla="*/ 0 h 3012602"/>
              <a:gd name="connsiteX1" fmla="*/ 1800001 w 3600000"/>
              <a:gd name="connsiteY1" fmla="*/ 265125 h 3012602"/>
              <a:gd name="connsiteX2" fmla="*/ 3600000 w 3600000"/>
              <a:gd name="connsiteY2" fmla="*/ 0 h 3012602"/>
              <a:gd name="connsiteX3" fmla="*/ 3600000 w 3600000"/>
              <a:gd name="connsiteY3" fmla="*/ 3012602 h 3012602"/>
              <a:gd name="connsiteX4" fmla="*/ 0 w 3600000"/>
              <a:gd name="connsiteY4" fmla="*/ 3012602 h 301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3012602">
                <a:moveTo>
                  <a:pt x="0" y="0"/>
                </a:moveTo>
                <a:lnTo>
                  <a:pt x="1800001" y="265125"/>
                </a:lnTo>
                <a:lnTo>
                  <a:pt x="3600000" y="0"/>
                </a:lnTo>
                <a:lnTo>
                  <a:pt x="3600000" y="3012602"/>
                </a:lnTo>
                <a:lnTo>
                  <a:pt x="0" y="3012602"/>
                </a:lnTo>
                <a:close/>
              </a:path>
            </a:pathLst>
          </a:cu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8748" tIns="318891" rIns="78748" bIns="33749" rtlCol="0" anchor="t">
            <a:noAutofit/>
          </a:bodyPr>
          <a:lstStyle/>
          <a:p>
            <a:pPr marL="253112" indent="-253112" defTabSz="809976">
              <a:buFont typeface="Arial" panose="020B0604020202020204" pitchFamily="34" charset="0"/>
              <a:buChar char="•"/>
              <a:defRPr/>
            </a:pPr>
            <a:r>
              <a:rPr lang="en-US" sz="1400" b="1" kern="0" dirty="0">
                <a:solidFill>
                  <a:schemeClr val="tx1"/>
                </a:solidFill>
              </a:rPr>
              <a:t>Education and Training: </a:t>
            </a:r>
          </a:p>
          <a:p>
            <a:pPr marL="710312" lvl="1" indent="-253112" defTabSz="809976">
              <a:buFont typeface="Arial" panose="020B0604020202020204" pitchFamily="34" charset="0"/>
              <a:buChar char="•"/>
              <a:defRPr/>
            </a:pPr>
            <a:r>
              <a:rPr lang="en-US" sz="1100" kern="0" dirty="0">
                <a:solidFill>
                  <a:schemeClr val="accent1"/>
                </a:solidFill>
              </a:rPr>
              <a:t>Cultural Competence Training</a:t>
            </a:r>
            <a:r>
              <a:rPr lang="en-US" sz="1100" kern="0" dirty="0">
                <a:solidFill>
                  <a:schemeClr val="tx1"/>
                </a:solidFill>
              </a:rPr>
              <a:t>: Workshops, seminars, and courses focused on cultural awareness, sensitivity, and practical skills for interacting with diverse patient populations.</a:t>
            </a:r>
          </a:p>
          <a:p>
            <a:pPr marL="710312" lvl="1" indent="-253112" defTabSz="809976">
              <a:buFont typeface="Arial" panose="020B0604020202020204" pitchFamily="34" charset="0"/>
              <a:buChar char="•"/>
              <a:defRPr/>
            </a:pPr>
            <a:r>
              <a:rPr lang="en-US" sz="1100" kern="0" dirty="0">
                <a:solidFill>
                  <a:schemeClr val="accent1"/>
                </a:solidFill>
              </a:rPr>
              <a:t>Language Training: </a:t>
            </a:r>
            <a:r>
              <a:rPr lang="en-US" sz="1100" kern="0" dirty="0">
                <a:solidFill>
                  <a:schemeClr val="tx1"/>
                </a:solidFill>
              </a:rPr>
              <a:t>Offering courses in commonly spoken languages within the community to improve direct communication with patients.</a:t>
            </a:r>
          </a:p>
          <a:p>
            <a:pPr marL="253112" indent="-253112" defTabSz="809976">
              <a:buFont typeface="Arial" panose="020B0604020202020204" pitchFamily="34" charset="0"/>
              <a:buChar char="•"/>
              <a:defRPr/>
            </a:pPr>
            <a:r>
              <a:rPr lang="en-US" sz="1400" b="1" kern="0" dirty="0">
                <a:solidFill>
                  <a:schemeClr val="tx1"/>
                </a:solidFill>
              </a:rPr>
              <a:t>Self-Assessment and Reflection:</a:t>
            </a:r>
          </a:p>
          <a:p>
            <a:pPr marL="710312" lvl="1" indent="-253112" defTabSz="809976">
              <a:buFont typeface="Arial" panose="020B0604020202020204" pitchFamily="34" charset="0"/>
              <a:buChar char="•"/>
              <a:defRPr/>
            </a:pPr>
            <a:r>
              <a:rPr lang="en-US" sz="1100" kern="0" dirty="0">
                <a:solidFill>
                  <a:schemeClr val="accent1"/>
                </a:solidFill>
              </a:rPr>
              <a:t>Encouraging healthcare providers to engage in self-assessment </a:t>
            </a:r>
            <a:r>
              <a:rPr lang="en-US" sz="1100" kern="0" dirty="0">
                <a:solidFill>
                  <a:schemeClr val="tx1"/>
                </a:solidFill>
              </a:rPr>
              <a:t>to recognize and address their own biases and assumptions.</a:t>
            </a:r>
          </a:p>
          <a:p>
            <a:pPr marL="710312" lvl="1" indent="-253112" defTabSz="809976">
              <a:buFont typeface="Arial" panose="020B0604020202020204" pitchFamily="34" charset="0"/>
              <a:buChar char="•"/>
              <a:defRPr/>
            </a:pPr>
            <a:r>
              <a:rPr lang="en-US" sz="1100" b="1" kern="0" dirty="0">
                <a:solidFill>
                  <a:schemeClr val="tx1"/>
                </a:solidFill>
              </a:rPr>
              <a:t>Reflective practices </a:t>
            </a:r>
            <a:r>
              <a:rPr lang="en-US" sz="1100" kern="0" dirty="0">
                <a:solidFill>
                  <a:schemeClr val="tx1"/>
                </a:solidFill>
              </a:rPr>
              <a:t>such as journaling or group discussions about cultural encounters can help providers understand and improve their cultural competence.</a:t>
            </a:r>
          </a:p>
          <a:p>
            <a:pPr marL="253112" indent="-253112" defTabSz="809976">
              <a:buFont typeface="Arial" panose="020B0604020202020204" pitchFamily="34" charset="0"/>
              <a:buChar char="•"/>
              <a:defRPr/>
            </a:pPr>
            <a:r>
              <a:rPr lang="en-US" sz="1400" b="1" kern="0" dirty="0">
                <a:solidFill>
                  <a:schemeClr val="tx1"/>
                </a:solidFill>
              </a:rPr>
              <a:t>Mentoring and Coaching: </a:t>
            </a:r>
          </a:p>
          <a:p>
            <a:pPr marL="710312" lvl="1" indent="-253112" defTabSz="809976">
              <a:buFont typeface="Arial" panose="020B0604020202020204" pitchFamily="34" charset="0"/>
              <a:buChar char="•"/>
              <a:defRPr/>
            </a:pPr>
            <a:r>
              <a:rPr lang="en-US" sz="1100" kern="0" dirty="0">
                <a:solidFill>
                  <a:schemeClr val="accent1"/>
                </a:solidFill>
              </a:rPr>
              <a:t>Pairing less experienced staff with culturally competent mentors </a:t>
            </a:r>
            <a:r>
              <a:rPr lang="en-US" sz="1100" kern="0" dirty="0">
                <a:solidFill>
                  <a:schemeClr val="tx1"/>
                </a:solidFill>
              </a:rPr>
              <a:t>can provide guidance and model effective practices.</a:t>
            </a:r>
          </a:p>
          <a:p>
            <a:pPr marL="710312" lvl="1" indent="-253112" defTabSz="809976">
              <a:buFont typeface="Arial" panose="020B0604020202020204" pitchFamily="34" charset="0"/>
              <a:buChar char="•"/>
              <a:defRPr/>
            </a:pPr>
            <a:r>
              <a:rPr lang="en-US" sz="1100" kern="0" dirty="0">
                <a:solidFill>
                  <a:schemeClr val="accent1"/>
                </a:solidFill>
              </a:rPr>
              <a:t>Ongoing coaching </a:t>
            </a:r>
            <a:r>
              <a:rPr lang="en-US" sz="1100" kern="0" dirty="0">
                <a:solidFill>
                  <a:schemeClr val="tx1"/>
                </a:solidFill>
              </a:rPr>
              <a:t>to support continuous improvement in cultural competence skills.</a:t>
            </a:r>
          </a:p>
        </p:txBody>
      </p:sp>
      <p:sp>
        <p:nvSpPr>
          <p:cNvPr id="6" name="Nom4">
            <a:extLst>
              <a:ext uri="{FF2B5EF4-FFF2-40B4-BE49-F238E27FC236}">
                <a16:creationId xmlns:a16="http://schemas.microsoft.com/office/drawing/2014/main" id="{1054AAB9-77AC-4F69-98F9-5FF93FC63EF5}"/>
              </a:ext>
            </a:extLst>
          </p:cNvPr>
          <p:cNvSpPr/>
          <p:nvPr/>
        </p:nvSpPr>
        <p:spPr>
          <a:xfrm rot="5400000">
            <a:off x="1466921" y="425440"/>
            <a:ext cx="940187" cy="340666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809976">
              <a:defRPr/>
            </a:pPr>
            <a:r>
              <a:rPr lang="en-US" sz="2800" b="1" kern="0" dirty="0">
                <a:effectLst>
                  <a:outerShdw blurRad="38100" dist="38100" dir="2700000" algn="tl">
                    <a:srgbClr val="000000">
                      <a:alpha val="43137"/>
                    </a:srgbClr>
                  </a:outerShdw>
                </a:effectLst>
              </a:rPr>
              <a:t>INDIVIDUAL</a:t>
            </a:r>
          </a:p>
        </p:txBody>
      </p:sp>
      <p:sp>
        <p:nvSpPr>
          <p:cNvPr id="7" name="Nom3">
            <a:extLst>
              <a:ext uri="{FF2B5EF4-FFF2-40B4-BE49-F238E27FC236}">
                <a16:creationId xmlns:a16="http://schemas.microsoft.com/office/drawing/2014/main" id="{3F9ED6A4-CFB7-4E42-ABF6-50AD152C2C1A}"/>
              </a:ext>
            </a:extLst>
          </p:cNvPr>
          <p:cNvSpPr/>
          <p:nvPr/>
        </p:nvSpPr>
        <p:spPr>
          <a:xfrm rot="5400000">
            <a:off x="4955347" y="425442"/>
            <a:ext cx="940187" cy="3406665"/>
          </a:xfrm>
          <a:prstGeom prst="homePlate">
            <a:avLst/>
          </a:prstGeom>
          <a:solidFill>
            <a:srgbClr val="AB0084"/>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defRPr/>
            </a:pPr>
            <a:r>
              <a:rPr lang="en-US" sz="2800" b="1" kern="0" dirty="0">
                <a:effectLst>
                  <a:outerShdw blurRad="38100" dist="38100" dir="2700000" algn="tl">
                    <a:srgbClr val="000000">
                      <a:alpha val="43137"/>
                    </a:srgbClr>
                  </a:outerShdw>
                </a:effectLst>
              </a:rPr>
              <a:t>ORGANISATIONAL</a:t>
            </a:r>
          </a:p>
        </p:txBody>
      </p:sp>
      <p:sp>
        <p:nvSpPr>
          <p:cNvPr id="8" name="Freeform: Shape 7">
            <a:extLst>
              <a:ext uri="{FF2B5EF4-FFF2-40B4-BE49-F238E27FC236}">
                <a16:creationId xmlns:a16="http://schemas.microsoft.com/office/drawing/2014/main" id="{E24860D2-665D-4E00-9F82-B5BB9E0DB574}"/>
              </a:ext>
            </a:extLst>
          </p:cNvPr>
          <p:cNvSpPr/>
          <p:nvPr/>
        </p:nvSpPr>
        <p:spPr>
          <a:xfrm>
            <a:off x="3722109" y="2289738"/>
            <a:ext cx="3406663" cy="4909575"/>
          </a:xfrm>
          <a:custGeom>
            <a:avLst/>
            <a:gdLst>
              <a:gd name="connsiteX0" fmla="*/ 0 w 3599998"/>
              <a:gd name="connsiteY0" fmla="*/ 0 h 3012602"/>
              <a:gd name="connsiteX1" fmla="*/ 1800000 w 3599998"/>
              <a:gd name="connsiteY1" fmla="*/ 265125 h 3012602"/>
              <a:gd name="connsiteX2" fmla="*/ 3599998 w 3599998"/>
              <a:gd name="connsiteY2" fmla="*/ 0 h 3012602"/>
              <a:gd name="connsiteX3" fmla="*/ 3599998 w 3599998"/>
              <a:gd name="connsiteY3" fmla="*/ 3012602 h 3012602"/>
              <a:gd name="connsiteX4" fmla="*/ 0 w 3599998"/>
              <a:gd name="connsiteY4" fmla="*/ 3012602 h 301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8" h="3012602">
                <a:moveTo>
                  <a:pt x="0" y="0"/>
                </a:moveTo>
                <a:lnTo>
                  <a:pt x="1800000" y="265125"/>
                </a:lnTo>
                <a:lnTo>
                  <a:pt x="3599998" y="0"/>
                </a:lnTo>
                <a:lnTo>
                  <a:pt x="3599998" y="3012602"/>
                </a:lnTo>
                <a:lnTo>
                  <a:pt x="0" y="3012602"/>
                </a:lnTo>
                <a:close/>
              </a:path>
            </a:pathLst>
          </a:cu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8748" tIns="318891" rIns="78748" bIns="33749" rtlCol="0" anchor="t">
            <a:noAutofit/>
          </a:bodyPr>
          <a:lstStyle/>
          <a:p>
            <a:pPr marL="253112" indent="-253112">
              <a:buFont typeface="Arial" panose="020B0604020202020204" pitchFamily="34" charset="0"/>
              <a:buChar char="•"/>
              <a:defRPr/>
            </a:pPr>
            <a:r>
              <a:rPr lang="en-US" sz="1400" b="1" kern="0" dirty="0">
                <a:solidFill>
                  <a:schemeClr val="tx1"/>
                </a:solidFill>
              </a:rPr>
              <a:t>Diverse Workforce: </a:t>
            </a:r>
          </a:p>
          <a:p>
            <a:pPr marL="710312" lvl="1" indent="-253112">
              <a:buFont typeface="Arial" panose="020B0604020202020204" pitchFamily="34" charset="0"/>
              <a:buChar char="•"/>
              <a:defRPr/>
            </a:pPr>
            <a:r>
              <a:rPr lang="en-US" sz="1050" kern="0" dirty="0">
                <a:solidFill>
                  <a:schemeClr val="accent2"/>
                </a:solidFill>
              </a:rPr>
              <a:t>Hiring practices </a:t>
            </a:r>
            <a:r>
              <a:rPr lang="en-US" sz="1050" kern="0" dirty="0">
                <a:solidFill>
                  <a:schemeClr val="tx1"/>
                </a:solidFill>
              </a:rPr>
              <a:t>that promote a diverse healthcare workforce reflective of the community served. </a:t>
            </a:r>
          </a:p>
          <a:p>
            <a:pPr marL="710312" lvl="1" indent="-253112">
              <a:buFont typeface="Arial" panose="020B0604020202020204" pitchFamily="34" charset="0"/>
              <a:buChar char="•"/>
              <a:defRPr/>
            </a:pPr>
            <a:r>
              <a:rPr lang="en-US" sz="1050" kern="0" dirty="0">
                <a:solidFill>
                  <a:schemeClr val="accent2"/>
                </a:solidFill>
              </a:rPr>
              <a:t>Creating an inclusive work </a:t>
            </a:r>
            <a:r>
              <a:rPr lang="en-US" sz="1050" kern="0" dirty="0">
                <a:solidFill>
                  <a:schemeClr val="tx1"/>
                </a:solidFill>
              </a:rPr>
              <a:t>environment that values and respects cultural diversity.</a:t>
            </a:r>
          </a:p>
          <a:p>
            <a:pPr marL="253112" indent="-253112">
              <a:buFont typeface="Arial" panose="020B0604020202020204" pitchFamily="34" charset="0"/>
              <a:buChar char="•"/>
              <a:defRPr/>
            </a:pPr>
            <a:r>
              <a:rPr lang="en-US" sz="1400" b="1" kern="0" dirty="0">
                <a:solidFill>
                  <a:schemeClr val="tx1"/>
                </a:solidFill>
              </a:rPr>
              <a:t>Policy and Procedure Development:</a:t>
            </a:r>
          </a:p>
          <a:p>
            <a:pPr marL="710312" lvl="1" indent="-253112">
              <a:buFont typeface="Arial" panose="020B0604020202020204" pitchFamily="34" charset="0"/>
              <a:buChar char="•"/>
              <a:defRPr/>
            </a:pPr>
            <a:r>
              <a:rPr lang="en-US" sz="1050" kern="0" dirty="0">
                <a:solidFill>
                  <a:schemeClr val="tx1"/>
                </a:solidFill>
              </a:rPr>
              <a:t>Implementing </a:t>
            </a:r>
            <a:r>
              <a:rPr lang="en-US" sz="1050" kern="0" dirty="0">
                <a:solidFill>
                  <a:schemeClr val="accent2"/>
                </a:solidFill>
              </a:rPr>
              <a:t>policies that require cultural competence training </a:t>
            </a:r>
            <a:r>
              <a:rPr lang="en-US" sz="1050" kern="0" dirty="0">
                <a:solidFill>
                  <a:schemeClr val="tx1"/>
                </a:solidFill>
              </a:rPr>
              <a:t>for all staff.</a:t>
            </a:r>
          </a:p>
          <a:p>
            <a:pPr marL="710312" lvl="1" indent="-253112">
              <a:buFont typeface="Arial" panose="020B0604020202020204" pitchFamily="34" charset="0"/>
              <a:buChar char="•"/>
              <a:defRPr/>
            </a:pPr>
            <a:r>
              <a:rPr lang="en-US" sz="1050" kern="0" dirty="0">
                <a:solidFill>
                  <a:schemeClr val="tx1"/>
                </a:solidFill>
              </a:rPr>
              <a:t>Establishing </a:t>
            </a:r>
            <a:r>
              <a:rPr lang="en-US" sz="1050" kern="0" dirty="0">
                <a:solidFill>
                  <a:schemeClr val="accent2"/>
                </a:solidFill>
              </a:rPr>
              <a:t>guidelines </a:t>
            </a:r>
            <a:r>
              <a:rPr lang="en-US" sz="1050" kern="0" dirty="0">
                <a:solidFill>
                  <a:schemeClr val="tx1"/>
                </a:solidFill>
              </a:rPr>
              <a:t>for culturally appropriate care practices and patient interactions.</a:t>
            </a:r>
          </a:p>
          <a:p>
            <a:pPr marL="253112" indent="-253112">
              <a:buFont typeface="Arial" panose="020B0604020202020204" pitchFamily="34" charset="0"/>
              <a:buChar char="•"/>
              <a:defRPr/>
            </a:pPr>
            <a:r>
              <a:rPr lang="en-US" sz="1400" b="1" kern="0" dirty="0">
                <a:solidFill>
                  <a:schemeClr val="tx1"/>
                </a:solidFill>
              </a:rPr>
              <a:t>Language Services: </a:t>
            </a:r>
          </a:p>
          <a:p>
            <a:pPr marL="710312" lvl="1" indent="-253112">
              <a:buFont typeface="Arial" panose="020B0604020202020204" pitchFamily="34" charset="0"/>
              <a:buChar char="•"/>
              <a:defRPr/>
            </a:pPr>
            <a:r>
              <a:rPr lang="en-US" sz="1050" kern="0" dirty="0">
                <a:solidFill>
                  <a:schemeClr val="accent2"/>
                </a:solidFill>
              </a:rPr>
              <a:t>Providing access to interpreters </a:t>
            </a:r>
            <a:r>
              <a:rPr lang="en-US" sz="1050" kern="0" dirty="0">
                <a:solidFill>
                  <a:schemeClr val="tx1"/>
                </a:solidFill>
              </a:rPr>
              <a:t>and translation services for patients.</a:t>
            </a:r>
          </a:p>
          <a:p>
            <a:pPr marL="710312" lvl="1" indent="-253112">
              <a:buFont typeface="Arial" panose="020B0604020202020204" pitchFamily="34" charset="0"/>
              <a:buChar char="•"/>
              <a:defRPr/>
            </a:pPr>
            <a:r>
              <a:rPr lang="en-US" sz="1050" kern="0" dirty="0">
                <a:solidFill>
                  <a:schemeClr val="tx1"/>
                </a:solidFill>
              </a:rPr>
              <a:t>Ensuring that </a:t>
            </a:r>
            <a:r>
              <a:rPr lang="en-US" sz="1050" kern="0" dirty="0">
                <a:solidFill>
                  <a:schemeClr val="accent2"/>
                </a:solidFill>
              </a:rPr>
              <a:t>written materials </a:t>
            </a:r>
            <a:r>
              <a:rPr lang="en-US" sz="1050" kern="0" dirty="0">
                <a:solidFill>
                  <a:schemeClr val="tx1"/>
                </a:solidFill>
              </a:rPr>
              <a:t>(e.g., consent forms, patient education materials) are available in </a:t>
            </a:r>
            <a:r>
              <a:rPr lang="en-US" sz="1050" kern="0" dirty="0">
                <a:solidFill>
                  <a:schemeClr val="accent2"/>
                </a:solidFill>
              </a:rPr>
              <a:t>multiple languages</a:t>
            </a:r>
            <a:r>
              <a:rPr lang="en-US" sz="1050" kern="0" dirty="0">
                <a:solidFill>
                  <a:schemeClr val="tx1"/>
                </a:solidFill>
              </a:rPr>
              <a:t>.</a:t>
            </a:r>
          </a:p>
          <a:p>
            <a:pPr marL="253112" indent="-253112">
              <a:buFont typeface="Arial" panose="020B0604020202020204" pitchFamily="34" charset="0"/>
              <a:buChar char="•"/>
              <a:defRPr/>
            </a:pPr>
            <a:r>
              <a:rPr lang="en-US" sz="1400" b="1" kern="0" dirty="0">
                <a:solidFill>
                  <a:schemeClr val="tx1"/>
                </a:solidFill>
              </a:rPr>
              <a:t>Patient-Centered Care Models:</a:t>
            </a:r>
          </a:p>
          <a:p>
            <a:pPr marL="710312" lvl="1" indent="-253112">
              <a:buFont typeface="Arial" panose="020B0604020202020204" pitchFamily="34" charset="0"/>
              <a:buChar char="•"/>
              <a:defRPr/>
            </a:pPr>
            <a:r>
              <a:rPr lang="en-US" sz="1050" kern="0" dirty="0">
                <a:solidFill>
                  <a:schemeClr val="tx1"/>
                </a:solidFill>
              </a:rPr>
              <a:t>Adopting care models that emphasize </a:t>
            </a:r>
            <a:r>
              <a:rPr lang="en-US" sz="1050" kern="0" dirty="0">
                <a:solidFill>
                  <a:schemeClr val="accent2"/>
                </a:solidFill>
              </a:rPr>
              <a:t>personalized care plans </a:t>
            </a:r>
            <a:r>
              <a:rPr lang="en-US" sz="1050" kern="0" dirty="0">
                <a:solidFill>
                  <a:schemeClr val="tx1"/>
                </a:solidFill>
              </a:rPr>
              <a:t>that consider patients’ cultural beliefs, values, and practices.</a:t>
            </a:r>
          </a:p>
          <a:p>
            <a:pPr marL="710312" lvl="1" indent="-253112">
              <a:buFont typeface="Arial" panose="020B0604020202020204" pitchFamily="34" charset="0"/>
              <a:buChar char="•"/>
              <a:defRPr/>
            </a:pPr>
            <a:r>
              <a:rPr lang="en-US" sz="1050" kern="0" dirty="0">
                <a:solidFill>
                  <a:schemeClr val="tx1"/>
                </a:solidFill>
              </a:rPr>
              <a:t>Incorporating </a:t>
            </a:r>
            <a:r>
              <a:rPr lang="en-US" sz="1050" kern="0" dirty="0">
                <a:solidFill>
                  <a:schemeClr val="accent2"/>
                </a:solidFill>
              </a:rPr>
              <a:t>cultural competence into patient care protocols </a:t>
            </a:r>
            <a:r>
              <a:rPr lang="en-US" sz="1050" kern="0" dirty="0">
                <a:solidFill>
                  <a:schemeClr val="tx1"/>
                </a:solidFill>
              </a:rPr>
              <a:t>and quality improvement initiatives.</a:t>
            </a:r>
          </a:p>
        </p:txBody>
      </p:sp>
      <p:sp>
        <p:nvSpPr>
          <p:cNvPr id="9" name="Nom2">
            <a:extLst>
              <a:ext uri="{FF2B5EF4-FFF2-40B4-BE49-F238E27FC236}">
                <a16:creationId xmlns:a16="http://schemas.microsoft.com/office/drawing/2014/main" id="{A2BEF9C2-8A22-4C3F-991E-BE3F217EA29A}"/>
              </a:ext>
            </a:extLst>
          </p:cNvPr>
          <p:cNvSpPr/>
          <p:nvPr/>
        </p:nvSpPr>
        <p:spPr>
          <a:xfrm rot="5400000">
            <a:off x="8443774" y="425442"/>
            <a:ext cx="940187" cy="3406665"/>
          </a:xfrm>
          <a:prstGeom prst="homePlate">
            <a:avLst/>
          </a:prstGeom>
          <a:solidFill>
            <a:srgbClr val="02FFD2"/>
          </a:solid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defRPr/>
            </a:pPr>
            <a:r>
              <a:rPr lang="en-US" sz="2800" b="1" kern="0" dirty="0">
                <a:effectLst>
                  <a:outerShdw blurRad="38100" dist="38100" dir="2700000" algn="tl">
                    <a:srgbClr val="000000">
                      <a:alpha val="43137"/>
                    </a:srgbClr>
                  </a:outerShdw>
                </a:effectLst>
              </a:rPr>
              <a:t>SYSTEMIC</a:t>
            </a:r>
          </a:p>
        </p:txBody>
      </p:sp>
      <p:sp>
        <p:nvSpPr>
          <p:cNvPr id="10" name="Freeform: Shape 9">
            <a:extLst>
              <a:ext uri="{FF2B5EF4-FFF2-40B4-BE49-F238E27FC236}">
                <a16:creationId xmlns:a16="http://schemas.microsoft.com/office/drawing/2014/main" id="{69E8E962-FC16-4ABB-AC19-9163CC5069FA}"/>
              </a:ext>
            </a:extLst>
          </p:cNvPr>
          <p:cNvSpPr/>
          <p:nvPr/>
        </p:nvSpPr>
        <p:spPr>
          <a:xfrm>
            <a:off x="7210535" y="2289738"/>
            <a:ext cx="3406664" cy="4909575"/>
          </a:xfrm>
          <a:custGeom>
            <a:avLst/>
            <a:gdLst>
              <a:gd name="connsiteX0" fmla="*/ 0 w 3599999"/>
              <a:gd name="connsiteY0" fmla="*/ 0 h 3012602"/>
              <a:gd name="connsiteX1" fmla="*/ 1800001 w 3599999"/>
              <a:gd name="connsiteY1" fmla="*/ 265125 h 3012602"/>
              <a:gd name="connsiteX2" fmla="*/ 3599999 w 3599999"/>
              <a:gd name="connsiteY2" fmla="*/ 0 h 3012602"/>
              <a:gd name="connsiteX3" fmla="*/ 3599999 w 3599999"/>
              <a:gd name="connsiteY3" fmla="*/ 3012602 h 3012602"/>
              <a:gd name="connsiteX4" fmla="*/ 0 w 3599999"/>
              <a:gd name="connsiteY4" fmla="*/ 3012602 h 301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3012602">
                <a:moveTo>
                  <a:pt x="0" y="0"/>
                </a:moveTo>
                <a:lnTo>
                  <a:pt x="1800001" y="265125"/>
                </a:lnTo>
                <a:lnTo>
                  <a:pt x="3599999" y="0"/>
                </a:lnTo>
                <a:lnTo>
                  <a:pt x="3599999" y="3012602"/>
                </a:lnTo>
                <a:lnTo>
                  <a:pt x="0" y="3012602"/>
                </a:lnTo>
                <a:close/>
              </a:path>
            </a:pathLst>
          </a:cu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8748" tIns="318891" rIns="78748" bIns="33749" rtlCol="0" anchor="t">
            <a:noAutofit/>
          </a:bodyPr>
          <a:lstStyle/>
          <a:p>
            <a:pPr marL="253112" indent="-253112">
              <a:buFont typeface="Arial" panose="020B0604020202020204" pitchFamily="34" charset="0"/>
              <a:buChar char="•"/>
              <a:defRPr/>
            </a:pPr>
            <a:r>
              <a:rPr lang="en-US" sz="1400" b="1" kern="0" dirty="0">
                <a:solidFill>
                  <a:schemeClr val="tx1"/>
                </a:solidFill>
              </a:rPr>
              <a:t>Community Engagement and Partnerships:</a:t>
            </a:r>
          </a:p>
          <a:p>
            <a:pPr marL="710312" lvl="1" indent="-253112">
              <a:buFont typeface="Arial" panose="020B0604020202020204" pitchFamily="34" charset="0"/>
              <a:buChar char="•"/>
              <a:defRPr/>
            </a:pPr>
            <a:r>
              <a:rPr lang="en-US" sz="1050" kern="0" dirty="0">
                <a:solidFill>
                  <a:schemeClr val="tx1">
                    <a:lumMod val="50000"/>
                    <a:lumOff val="50000"/>
                  </a:schemeClr>
                </a:solidFill>
              </a:rPr>
              <a:t>Building relationships </a:t>
            </a:r>
            <a:r>
              <a:rPr lang="en-US" sz="1050" kern="0" dirty="0">
                <a:solidFill>
                  <a:schemeClr val="tx1"/>
                </a:solidFill>
              </a:rPr>
              <a:t>with community leaders to address the health needs of diverse populations.</a:t>
            </a:r>
          </a:p>
          <a:p>
            <a:pPr marL="710312" lvl="1" indent="-253112">
              <a:buFont typeface="Arial" panose="020B0604020202020204" pitchFamily="34" charset="0"/>
              <a:buChar char="•"/>
              <a:defRPr/>
            </a:pPr>
            <a:r>
              <a:rPr lang="en-US" sz="1050" kern="0" dirty="0">
                <a:solidFill>
                  <a:schemeClr val="tx1">
                    <a:lumMod val="50000"/>
                    <a:lumOff val="50000"/>
                  </a:schemeClr>
                </a:solidFill>
              </a:rPr>
              <a:t>Collaborating with community-based organizations</a:t>
            </a:r>
            <a:r>
              <a:rPr lang="en-US" sz="1050" kern="0" dirty="0">
                <a:solidFill>
                  <a:schemeClr val="tx1"/>
                </a:solidFill>
              </a:rPr>
              <a:t> to provide culturally relevant health education and services.</a:t>
            </a:r>
          </a:p>
          <a:p>
            <a:pPr marL="253112" indent="-253112">
              <a:buFont typeface="Arial" panose="020B0604020202020204" pitchFamily="34" charset="0"/>
              <a:buChar char="•"/>
              <a:defRPr/>
            </a:pPr>
            <a:r>
              <a:rPr lang="en-US" sz="1400" b="1" kern="0" dirty="0">
                <a:solidFill>
                  <a:schemeClr val="tx1"/>
                </a:solidFill>
              </a:rPr>
              <a:t>Research and Data Collection</a:t>
            </a:r>
            <a:r>
              <a:rPr lang="en-US" sz="1000" kern="0" dirty="0">
                <a:solidFill>
                  <a:schemeClr val="tx1"/>
                </a:solidFill>
              </a:rPr>
              <a:t>:</a:t>
            </a:r>
          </a:p>
          <a:p>
            <a:pPr marL="710312" lvl="1" indent="-253112">
              <a:buFont typeface="Arial" panose="020B0604020202020204" pitchFamily="34" charset="0"/>
              <a:buChar char="•"/>
              <a:defRPr/>
            </a:pPr>
            <a:r>
              <a:rPr lang="en-US" sz="1050" kern="0" dirty="0">
                <a:solidFill>
                  <a:schemeClr val="tx1">
                    <a:lumMod val="50000"/>
                    <a:lumOff val="50000"/>
                  </a:schemeClr>
                </a:solidFill>
              </a:rPr>
              <a:t>Conducting research on health disparities </a:t>
            </a:r>
            <a:r>
              <a:rPr lang="en-US" sz="1050" kern="0" dirty="0">
                <a:solidFill>
                  <a:schemeClr val="tx1"/>
                </a:solidFill>
              </a:rPr>
              <a:t>and the impact of cultural competence on health outcomes.</a:t>
            </a:r>
          </a:p>
          <a:p>
            <a:pPr marL="710312" lvl="1" indent="-253112">
              <a:buFont typeface="Arial" panose="020B0604020202020204" pitchFamily="34" charset="0"/>
              <a:buChar char="•"/>
              <a:defRPr/>
            </a:pPr>
            <a:r>
              <a:rPr lang="en-US" sz="1050" kern="0" dirty="0">
                <a:solidFill>
                  <a:schemeClr val="tx1">
                    <a:lumMod val="50000"/>
                    <a:lumOff val="50000"/>
                  </a:schemeClr>
                </a:solidFill>
              </a:rPr>
              <a:t>Collecting and analyzing data </a:t>
            </a:r>
            <a:r>
              <a:rPr lang="en-US" sz="1050" kern="0" dirty="0">
                <a:solidFill>
                  <a:schemeClr val="tx1"/>
                </a:solidFill>
              </a:rPr>
              <a:t>on patient demographics, language needs, and health outcomes to inform targeted interventions.</a:t>
            </a:r>
          </a:p>
          <a:p>
            <a:pPr marL="253112" indent="-253112">
              <a:buFont typeface="Arial" panose="020B0604020202020204" pitchFamily="34" charset="0"/>
              <a:buChar char="•"/>
              <a:defRPr/>
            </a:pPr>
            <a:r>
              <a:rPr lang="en-US" sz="1400" b="1" kern="0" dirty="0">
                <a:solidFill>
                  <a:schemeClr val="tx1"/>
                </a:solidFill>
              </a:rPr>
              <a:t>Policy Advocacy:</a:t>
            </a:r>
          </a:p>
          <a:p>
            <a:pPr marL="710312" lvl="1" indent="-253112">
              <a:buFont typeface="Arial" panose="020B0604020202020204" pitchFamily="34" charset="0"/>
              <a:buChar char="•"/>
              <a:defRPr/>
            </a:pPr>
            <a:r>
              <a:rPr lang="en-US" sz="1050" kern="0" dirty="0">
                <a:solidFill>
                  <a:schemeClr val="tx1">
                    <a:lumMod val="50000"/>
                    <a:lumOff val="50000"/>
                  </a:schemeClr>
                </a:solidFill>
              </a:rPr>
              <a:t>Advocating for policies </a:t>
            </a:r>
            <a:r>
              <a:rPr lang="en-US" sz="1050" kern="0" dirty="0">
                <a:solidFill>
                  <a:schemeClr val="tx1"/>
                </a:solidFill>
              </a:rPr>
              <a:t>that promote health equity and address social determinants of health.</a:t>
            </a:r>
          </a:p>
          <a:p>
            <a:pPr marL="710312" lvl="1" indent="-253112">
              <a:buFont typeface="Arial" panose="020B0604020202020204" pitchFamily="34" charset="0"/>
              <a:buChar char="•"/>
              <a:defRPr/>
            </a:pPr>
            <a:r>
              <a:rPr lang="en-US" sz="1050" kern="0" dirty="0">
                <a:solidFill>
                  <a:schemeClr val="tx1">
                    <a:lumMod val="50000"/>
                    <a:lumOff val="50000"/>
                  </a:schemeClr>
                </a:solidFill>
              </a:rPr>
              <a:t>Supporting legislation </a:t>
            </a:r>
            <a:r>
              <a:rPr lang="en-US" sz="1050" kern="0" dirty="0">
                <a:solidFill>
                  <a:schemeClr val="tx1"/>
                </a:solidFill>
              </a:rPr>
              <a:t>that ensures access to culturally competent care for all populations.</a:t>
            </a:r>
          </a:p>
          <a:p>
            <a:pPr marL="253112" indent="-253112">
              <a:buFont typeface="Arial" panose="020B0604020202020204" pitchFamily="34" charset="0"/>
              <a:buChar char="•"/>
              <a:defRPr/>
            </a:pPr>
            <a:r>
              <a:rPr lang="en-US" sz="1400" b="1" kern="0" dirty="0">
                <a:solidFill>
                  <a:schemeClr val="tx1"/>
                </a:solidFill>
              </a:rPr>
              <a:t>Accreditation and Standards</a:t>
            </a:r>
            <a:r>
              <a:rPr lang="en-US" sz="1000" kern="0" dirty="0">
                <a:solidFill>
                  <a:schemeClr val="tx1"/>
                </a:solidFill>
              </a:rPr>
              <a:t>:</a:t>
            </a:r>
          </a:p>
          <a:p>
            <a:pPr marL="710312" lvl="1" indent="-253112">
              <a:buFont typeface="Arial" panose="020B0604020202020204" pitchFamily="34" charset="0"/>
              <a:buChar char="•"/>
              <a:defRPr/>
            </a:pPr>
            <a:r>
              <a:rPr lang="en-US" sz="1050" kern="0" dirty="0">
                <a:solidFill>
                  <a:schemeClr val="tx1">
                    <a:lumMod val="50000"/>
                    <a:lumOff val="50000"/>
                  </a:schemeClr>
                </a:solidFill>
              </a:rPr>
              <a:t>Encouraging</a:t>
            </a:r>
            <a:r>
              <a:rPr lang="en-US" sz="1050" kern="0" dirty="0">
                <a:solidFill>
                  <a:schemeClr val="tx1"/>
                </a:solidFill>
              </a:rPr>
              <a:t> healthcare organizations to seek accreditation for cultural competence.</a:t>
            </a:r>
          </a:p>
          <a:p>
            <a:pPr marL="710312" lvl="1" indent="-253112">
              <a:buFont typeface="Arial" panose="020B0604020202020204" pitchFamily="34" charset="0"/>
              <a:buChar char="•"/>
              <a:defRPr/>
            </a:pPr>
            <a:r>
              <a:rPr lang="en-US" sz="1050" kern="0" dirty="0">
                <a:solidFill>
                  <a:schemeClr val="tx1">
                    <a:lumMod val="50000"/>
                    <a:lumOff val="50000"/>
                  </a:schemeClr>
                </a:solidFill>
              </a:rPr>
              <a:t>Adhering to standards </a:t>
            </a:r>
            <a:r>
              <a:rPr lang="en-US" sz="1050" kern="0" dirty="0">
                <a:solidFill>
                  <a:schemeClr val="tx1"/>
                </a:solidFill>
              </a:rPr>
              <a:t>and best practices for cultural competence set by professional </a:t>
            </a:r>
            <a:r>
              <a:rPr lang="en-US" sz="1050" kern="0" dirty="0" err="1">
                <a:solidFill>
                  <a:schemeClr val="tx1"/>
                </a:solidFill>
              </a:rPr>
              <a:t>organisations</a:t>
            </a:r>
            <a:r>
              <a:rPr lang="en-US" sz="1050" kern="0" dirty="0">
                <a:solidFill>
                  <a:schemeClr val="tx1"/>
                </a:solidFill>
              </a:rPr>
              <a:t> and accrediting agencies.</a:t>
            </a:r>
          </a:p>
        </p:txBody>
      </p:sp>
      <p:sp>
        <p:nvSpPr>
          <p:cNvPr id="3" name="Footer Placeholder 4">
            <a:extLst>
              <a:ext uri="{FF2B5EF4-FFF2-40B4-BE49-F238E27FC236}">
                <a16:creationId xmlns:a16="http://schemas.microsoft.com/office/drawing/2014/main" id="{70247275-8697-3164-6D8E-414964102D4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50113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501-351F-4CE5-B45E-CDE1664EFD00}"/>
              </a:ext>
            </a:extLst>
          </p:cNvPr>
          <p:cNvSpPr>
            <a:spLocks noGrp="1"/>
          </p:cNvSpPr>
          <p:nvPr>
            <p:ph type="title" idx="4294967295"/>
          </p:nvPr>
        </p:nvSpPr>
        <p:spPr>
          <a:xfrm>
            <a:off x="461094" y="164716"/>
            <a:ext cx="10108524" cy="993775"/>
          </a:xfrm>
          <a:prstGeom prst="rect">
            <a:avLst/>
          </a:prstGeom>
        </p:spPr>
        <p:txBody>
          <a:bodyPr/>
          <a:lstStyle/>
          <a:p>
            <a:r>
              <a:rPr lang="en-US" sz="3600" dirty="0">
                <a:solidFill>
                  <a:schemeClr val="accent1"/>
                </a:solidFill>
                <a:latin typeface="+mn-lt"/>
              </a:rPr>
              <a:t>Implementation of CC models: </a:t>
            </a:r>
            <a:r>
              <a:rPr lang="en-US" sz="3600" b="1" dirty="0">
                <a:solidFill>
                  <a:schemeClr val="accent1"/>
                </a:solidFill>
                <a:latin typeface="+mn-lt"/>
              </a:rPr>
              <a:t>principles-strategies-outcomes</a:t>
            </a:r>
            <a:r>
              <a:rPr lang="en-US" sz="3600" dirty="0">
                <a:solidFill>
                  <a:schemeClr val="accent1"/>
                </a:solidFill>
                <a:latin typeface="+mn-lt"/>
              </a:rPr>
              <a:t> framework</a:t>
            </a:r>
          </a:p>
        </p:txBody>
      </p:sp>
      <p:pic>
        <p:nvPicPr>
          <p:cNvPr id="5" name="Picture 4">
            <a:extLst>
              <a:ext uri="{FF2B5EF4-FFF2-40B4-BE49-F238E27FC236}">
                <a16:creationId xmlns:a16="http://schemas.microsoft.com/office/drawing/2014/main" id="{B7F81F17-36C2-4BA6-8C6B-05641AFE7E93}"/>
              </a:ext>
            </a:extLst>
          </p:cNvPr>
          <p:cNvPicPr>
            <a:picLocks noChangeAspect="1"/>
          </p:cNvPicPr>
          <p:nvPr/>
        </p:nvPicPr>
        <p:blipFill>
          <a:blip r:embed="rId2"/>
          <a:stretch>
            <a:fillRect/>
          </a:stretch>
        </p:blipFill>
        <p:spPr>
          <a:xfrm>
            <a:off x="2711302" y="1735247"/>
            <a:ext cx="7956381" cy="5299349"/>
          </a:xfrm>
          <a:prstGeom prst="rect">
            <a:avLst/>
          </a:prstGeom>
          <a:ln>
            <a:solidFill>
              <a:schemeClr val="accent1"/>
            </a:solidFill>
          </a:ln>
        </p:spPr>
      </p:pic>
      <p:sp>
        <p:nvSpPr>
          <p:cNvPr id="6" name="TextBox 5">
            <a:extLst>
              <a:ext uri="{FF2B5EF4-FFF2-40B4-BE49-F238E27FC236}">
                <a16:creationId xmlns:a16="http://schemas.microsoft.com/office/drawing/2014/main" id="{D3040F68-4A85-45A2-B157-715CE1D0952E}"/>
              </a:ext>
            </a:extLst>
          </p:cNvPr>
          <p:cNvSpPr txBox="1"/>
          <p:nvPr/>
        </p:nvSpPr>
        <p:spPr>
          <a:xfrm>
            <a:off x="8777422" y="6110822"/>
            <a:ext cx="1890261" cy="253916"/>
          </a:xfrm>
          <a:prstGeom prst="rect">
            <a:avLst/>
          </a:prstGeom>
          <a:noFill/>
        </p:spPr>
        <p:txBody>
          <a:bodyPr wrap="none" rtlCol="0">
            <a:spAutoFit/>
          </a:bodyPr>
          <a:lstStyle/>
          <a:p>
            <a:r>
              <a:rPr lang="en-US" sz="1050" i="1" dirty="0"/>
              <a:t>Source: McCalman et al. (2017)</a:t>
            </a:r>
          </a:p>
        </p:txBody>
      </p:sp>
      <p:sp>
        <p:nvSpPr>
          <p:cNvPr id="7" name="Rectangle 6">
            <a:extLst>
              <a:ext uri="{FF2B5EF4-FFF2-40B4-BE49-F238E27FC236}">
                <a16:creationId xmlns:a16="http://schemas.microsoft.com/office/drawing/2014/main" id="{86965627-5716-4873-A4F4-F21E35DC7C76}"/>
              </a:ext>
            </a:extLst>
          </p:cNvPr>
          <p:cNvSpPr/>
          <p:nvPr/>
        </p:nvSpPr>
        <p:spPr>
          <a:xfrm>
            <a:off x="288111" y="1422141"/>
            <a:ext cx="2200939" cy="5226553"/>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Key principles </a:t>
            </a:r>
            <a:r>
              <a:rPr lang="en-US" sz="1400" dirty="0">
                <a:solidFill>
                  <a:schemeClr val="tx1"/>
                </a:solidFill>
              </a:rPr>
              <a:t>for implementing systems approaches are: </a:t>
            </a:r>
            <a:r>
              <a:rPr lang="en-US" sz="1400" b="1" dirty="0">
                <a:solidFill>
                  <a:schemeClr val="tx1"/>
                </a:solidFill>
              </a:rPr>
              <a:t>user engagement, organizational readiness, and delivery across multiple sites</a:t>
            </a:r>
            <a:r>
              <a:rPr lang="en-US" sz="1400" dirty="0">
                <a:solidFill>
                  <a:schemeClr val="tx1"/>
                </a:solidFill>
              </a:rPr>
              <a:t>. </a:t>
            </a:r>
          </a:p>
          <a:p>
            <a:pPr algn="ctr"/>
            <a:endParaRPr lang="en-US" sz="1400" dirty="0">
              <a:solidFill>
                <a:schemeClr val="tx1"/>
              </a:solidFill>
            </a:endParaRPr>
          </a:p>
          <a:p>
            <a:pPr algn="ctr"/>
            <a:r>
              <a:rPr lang="en-US" sz="1400" dirty="0">
                <a:solidFill>
                  <a:schemeClr val="tx1"/>
                </a:solidFill>
              </a:rPr>
              <a:t>Two key types of </a:t>
            </a:r>
            <a:r>
              <a:rPr lang="en-US" sz="1400" b="1" dirty="0">
                <a:solidFill>
                  <a:schemeClr val="accent1"/>
                </a:solidFill>
              </a:rPr>
              <a:t>intervention strategies </a:t>
            </a:r>
            <a:r>
              <a:rPr lang="en-US" sz="1400" dirty="0">
                <a:solidFill>
                  <a:schemeClr val="tx1"/>
                </a:solidFill>
              </a:rPr>
              <a:t>to embed cultural competence within health systems were: </a:t>
            </a:r>
            <a:r>
              <a:rPr lang="en-US" sz="1400" b="1" dirty="0">
                <a:solidFill>
                  <a:schemeClr val="tx1"/>
                </a:solidFill>
              </a:rPr>
              <a:t>audit and quality improvement approaches and service-level policies or strategies</a:t>
            </a:r>
            <a:r>
              <a:rPr lang="en-US" sz="1400" dirty="0">
                <a:solidFill>
                  <a:schemeClr val="tx1"/>
                </a:solidFill>
              </a:rPr>
              <a:t>. </a:t>
            </a:r>
          </a:p>
          <a:p>
            <a:pPr algn="ctr"/>
            <a:endParaRPr lang="en-US" sz="1400" dirty="0">
              <a:solidFill>
                <a:schemeClr val="tx1"/>
              </a:solidFill>
            </a:endParaRPr>
          </a:p>
          <a:p>
            <a:pPr algn="ctr"/>
            <a:r>
              <a:rPr lang="en-US" sz="1400" b="1" dirty="0">
                <a:solidFill>
                  <a:schemeClr val="accent1"/>
                </a:solidFill>
              </a:rPr>
              <a:t>Outcomes</a:t>
            </a:r>
            <a:r>
              <a:rPr lang="en-US" sz="1400" dirty="0">
                <a:solidFill>
                  <a:schemeClr val="tx1"/>
                </a:solidFill>
              </a:rPr>
              <a:t> are found for </a:t>
            </a:r>
            <a:r>
              <a:rPr lang="en-US" sz="1400" b="1" dirty="0">
                <a:solidFill>
                  <a:schemeClr val="tx1"/>
                </a:solidFill>
              </a:rPr>
              <a:t>organizational systems</a:t>
            </a:r>
            <a:r>
              <a:rPr lang="en-US" sz="1400" dirty="0">
                <a:solidFill>
                  <a:schemeClr val="tx1"/>
                </a:solidFill>
              </a:rPr>
              <a:t>, the client/practitioner </a:t>
            </a:r>
            <a:r>
              <a:rPr lang="en-US" sz="1400" b="1" dirty="0">
                <a:solidFill>
                  <a:schemeClr val="tx1"/>
                </a:solidFill>
              </a:rPr>
              <a:t>encounter</a:t>
            </a:r>
            <a:r>
              <a:rPr lang="en-US" sz="1400" dirty="0">
                <a:solidFill>
                  <a:schemeClr val="tx1"/>
                </a:solidFill>
              </a:rPr>
              <a:t>, health, and at national policy level.</a:t>
            </a:r>
          </a:p>
        </p:txBody>
      </p:sp>
      <p:sp>
        <p:nvSpPr>
          <p:cNvPr id="8" name="TextBox 7">
            <a:extLst>
              <a:ext uri="{FF2B5EF4-FFF2-40B4-BE49-F238E27FC236}">
                <a16:creationId xmlns:a16="http://schemas.microsoft.com/office/drawing/2014/main" id="{8E42B967-A00D-4782-8CC2-D2B0F582DD8A}"/>
              </a:ext>
            </a:extLst>
          </p:cNvPr>
          <p:cNvSpPr txBox="1"/>
          <p:nvPr/>
        </p:nvSpPr>
        <p:spPr>
          <a:xfrm>
            <a:off x="2711302" y="1396694"/>
            <a:ext cx="3416192" cy="338554"/>
          </a:xfrm>
          <a:prstGeom prst="rect">
            <a:avLst/>
          </a:prstGeom>
          <a:noFill/>
        </p:spPr>
        <p:txBody>
          <a:bodyPr wrap="none" rtlCol="0">
            <a:spAutoFit/>
          </a:bodyPr>
          <a:lstStyle/>
          <a:p>
            <a:r>
              <a:rPr lang="en-US" sz="1600" b="1" dirty="0">
                <a:effectLst>
                  <a:outerShdw blurRad="38100" dist="38100" dir="2700000" algn="tl">
                    <a:srgbClr val="000000">
                      <a:alpha val="43137"/>
                    </a:srgbClr>
                  </a:outerShdw>
                </a:effectLst>
              </a:rPr>
              <a:t>Framework by McCalman et al. (2017)</a:t>
            </a:r>
          </a:p>
        </p:txBody>
      </p:sp>
      <p:sp>
        <p:nvSpPr>
          <p:cNvPr id="4" name="Arrow: Up-Down 3">
            <a:extLst>
              <a:ext uri="{FF2B5EF4-FFF2-40B4-BE49-F238E27FC236}">
                <a16:creationId xmlns:a16="http://schemas.microsoft.com/office/drawing/2014/main" id="{B6DD503D-B313-4EAE-A6B7-8976232F8AC6}"/>
              </a:ext>
            </a:extLst>
          </p:cNvPr>
          <p:cNvSpPr/>
          <p:nvPr/>
        </p:nvSpPr>
        <p:spPr>
          <a:xfrm>
            <a:off x="5730240" y="4538554"/>
            <a:ext cx="484632" cy="690880"/>
          </a:xfrm>
          <a:prstGeom prst="up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9531FCD-F55E-4DB1-AE5A-F0D8F82172F6}"/>
              </a:ext>
            </a:extLst>
          </p:cNvPr>
          <p:cNvSpPr/>
          <p:nvPr/>
        </p:nvSpPr>
        <p:spPr>
          <a:xfrm>
            <a:off x="5515356" y="1803890"/>
            <a:ext cx="914400" cy="302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143D64A-A758-470C-9C54-11DB90040008}"/>
              </a:ext>
            </a:extLst>
          </p:cNvPr>
          <p:cNvSpPr/>
          <p:nvPr/>
        </p:nvSpPr>
        <p:spPr>
          <a:xfrm>
            <a:off x="5371592" y="5678268"/>
            <a:ext cx="1201928" cy="302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813DB5-94CD-41D7-9316-F23D08E531CE}"/>
              </a:ext>
            </a:extLst>
          </p:cNvPr>
          <p:cNvSpPr/>
          <p:nvPr/>
        </p:nvSpPr>
        <p:spPr>
          <a:xfrm>
            <a:off x="9367690" y="3540753"/>
            <a:ext cx="1201928" cy="382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D10D7E10-D26A-760F-A024-6389D887ED5C}"/>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2550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5F00-5748-426E-A13F-B214A769C82D}"/>
              </a:ext>
            </a:extLst>
          </p:cNvPr>
          <p:cNvSpPr>
            <a:spLocks noGrp="1"/>
          </p:cNvSpPr>
          <p:nvPr>
            <p:ph type="title" idx="4294967295"/>
          </p:nvPr>
        </p:nvSpPr>
        <p:spPr>
          <a:xfrm>
            <a:off x="546099" y="186461"/>
            <a:ext cx="9707563" cy="993775"/>
          </a:xfrm>
          <a:prstGeom prst="rect">
            <a:avLst/>
          </a:prstGeom>
        </p:spPr>
        <p:txBody>
          <a:bodyPr/>
          <a:lstStyle/>
          <a:p>
            <a:pPr algn="just"/>
            <a:r>
              <a:rPr lang="en-US" sz="3600" dirty="0">
                <a:solidFill>
                  <a:schemeClr val="accent1"/>
                </a:solidFill>
                <a:latin typeface="+mn-lt"/>
              </a:rPr>
              <a:t>Examples of CC models in healthcare systems around the world</a:t>
            </a:r>
          </a:p>
        </p:txBody>
      </p:sp>
      <p:sp>
        <p:nvSpPr>
          <p:cNvPr id="6" name="Oval 5">
            <a:extLst>
              <a:ext uri="{FF2B5EF4-FFF2-40B4-BE49-F238E27FC236}">
                <a16:creationId xmlns:a16="http://schemas.microsoft.com/office/drawing/2014/main" id="{8638E5EF-C5B0-40C4-A06F-41B67133C028}"/>
              </a:ext>
            </a:extLst>
          </p:cNvPr>
          <p:cNvSpPr/>
          <p:nvPr/>
        </p:nvSpPr>
        <p:spPr>
          <a:xfrm>
            <a:off x="433692" y="1500107"/>
            <a:ext cx="3185276" cy="2734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 </a:t>
            </a:r>
            <a:r>
              <a:rPr lang="en-US" sz="2400" b="1" dirty="0"/>
              <a:t>USA</a:t>
            </a:r>
            <a:r>
              <a:rPr lang="en-US" sz="1400" dirty="0"/>
              <a:t>, </a:t>
            </a:r>
            <a:r>
              <a:rPr lang="en-US" sz="1400" b="1" dirty="0"/>
              <a:t>Culturally and Linguistically Appropriate Services (CLAS) Standards</a:t>
            </a:r>
            <a:r>
              <a:rPr lang="en-US" sz="1400" dirty="0"/>
              <a:t>, established by the Office of Minority Health, provide a framework for organizations to offer culturally and linguistically appropriate services.</a:t>
            </a:r>
          </a:p>
        </p:txBody>
      </p:sp>
      <p:sp>
        <p:nvSpPr>
          <p:cNvPr id="7" name="Oval 6">
            <a:extLst>
              <a:ext uri="{FF2B5EF4-FFF2-40B4-BE49-F238E27FC236}">
                <a16:creationId xmlns:a16="http://schemas.microsoft.com/office/drawing/2014/main" id="{898D6F0B-74BE-44E4-B971-27F5E2E3807B}"/>
              </a:ext>
            </a:extLst>
          </p:cNvPr>
          <p:cNvSpPr/>
          <p:nvPr/>
        </p:nvSpPr>
        <p:spPr>
          <a:xfrm>
            <a:off x="4378601" y="1368076"/>
            <a:ext cx="2601115" cy="2149549"/>
          </a:xfrm>
          <a:prstGeom prst="ellipse">
            <a:avLst/>
          </a:prstGeom>
          <a:solidFill>
            <a:srgbClr val="02FFD2"/>
          </a:solid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 </a:t>
            </a:r>
            <a:r>
              <a:rPr lang="en-US" sz="2000" b="1" dirty="0">
                <a:solidFill>
                  <a:schemeClr val="tx1"/>
                </a:solidFill>
              </a:rPr>
              <a:t>CANADA</a:t>
            </a:r>
            <a:r>
              <a:rPr lang="en-US" sz="1400" dirty="0">
                <a:solidFill>
                  <a:schemeClr val="tx1"/>
                </a:solidFill>
              </a:rPr>
              <a:t>, Toronto Central Local Health Integration Network (LHIN), that incorporates cultural competence into health planning and delivery</a:t>
            </a:r>
          </a:p>
        </p:txBody>
      </p:sp>
      <p:sp>
        <p:nvSpPr>
          <p:cNvPr id="8" name="Oval 7">
            <a:extLst>
              <a:ext uri="{FF2B5EF4-FFF2-40B4-BE49-F238E27FC236}">
                <a16:creationId xmlns:a16="http://schemas.microsoft.com/office/drawing/2014/main" id="{99C85FB9-0407-49CE-B7B7-C4536AF99CB7}"/>
              </a:ext>
            </a:extLst>
          </p:cNvPr>
          <p:cNvSpPr/>
          <p:nvPr/>
        </p:nvSpPr>
        <p:spPr>
          <a:xfrm>
            <a:off x="411531" y="4457226"/>
            <a:ext cx="2685548" cy="200600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 </a:t>
            </a:r>
            <a:r>
              <a:rPr lang="en-US" sz="2400" b="1" dirty="0"/>
              <a:t>UK</a:t>
            </a:r>
            <a:r>
              <a:rPr lang="en-US" sz="1600" dirty="0"/>
              <a:t>, NHS Equality and Diversity Council provides guidance on implementing culturally competent practice</a:t>
            </a:r>
          </a:p>
        </p:txBody>
      </p:sp>
      <p:sp>
        <p:nvSpPr>
          <p:cNvPr id="9" name="Oval 8">
            <a:extLst>
              <a:ext uri="{FF2B5EF4-FFF2-40B4-BE49-F238E27FC236}">
                <a16:creationId xmlns:a16="http://schemas.microsoft.com/office/drawing/2014/main" id="{819588DE-4C6A-42BB-AFA6-0B79E904A155}"/>
              </a:ext>
            </a:extLst>
          </p:cNvPr>
          <p:cNvSpPr/>
          <p:nvPr/>
        </p:nvSpPr>
        <p:spPr>
          <a:xfrm>
            <a:off x="3411940" y="3819813"/>
            <a:ext cx="2870789" cy="2006009"/>
          </a:xfrm>
          <a:prstGeom prst="ellipse">
            <a:avLst/>
          </a:prstGeom>
          <a:solidFill>
            <a:srgbClr val="0063DC"/>
          </a:solidFill>
          <a:ln>
            <a:solidFill>
              <a:srgbClr val="006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 </a:t>
            </a:r>
            <a:r>
              <a:rPr lang="en-US" sz="2400" b="1" dirty="0"/>
              <a:t>SWEDEN</a:t>
            </a:r>
            <a:r>
              <a:rPr lang="en-US" sz="1600" dirty="0"/>
              <a:t>, Intercultural opening, a training program for health professionals to improve their cultural competence</a:t>
            </a:r>
          </a:p>
        </p:txBody>
      </p:sp>
      <p:sp>
        <p:nvSpPr>
          <p:cNvPr id="10" name="Oval 9">
            <a:extLst>
              <a:ext uri="{FF2B5EF4-FFF2-40B4-BE49-F238E27FC236}">
                <a16:creationId xmlns:a16="http://schemas.microsoft.com/office/drawing/2014/main" id="{BBEDA128-2C15-4FC6-946A-2E4D1AAC0639}"/>
              </a:ext>
            </a:extLst>
          </p:cNvPr>
          <p:cNvSpPr/>
          <p:nvPr/>
        </p:nvSpPr>
        <p:spPr>
          <a:xfrm>
            <a:off x="7470731" y="1180236"/>
            <a:ext cx="2870789" cy="2006009"/>
          </a:xfrm>
          <a:prstGeom prst="ellipse">
            <a:avLst/>
          </a:prstGeom>
          <a:solidFill>
            <a:srgbClr val="AB0084"/>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 </a:t>
            </a:r>
            <a:r>
              <a:rPr lang="en-US" sz="2400" b="1" dirty="0"/>
              <a:t>GERMANY</a:t>
            </a:r>
            <a:r>
              <a:rPr lang="en-US" sz="1600" dirty="0"/>
              <a:t>, </a:t>
            </a:r>
            <a:r>
              <a:rPr lang="en-US" sz="1600" dirty="0" err="1"/>
              <a:t>MiMi</a:t>
            </a:r>
            <a:r>
              <a:rPr lang="en-US" sz="1600" dirty="0"/>
              <a:t> (With Migrants for Migrants), a project to train migrants as health mediators to educate the community</a:t>
            </a:r>
          </a:p>
        </p:txBody>
      </p:sp>
      <p:sp>
        <p:nvSpPr>
          <p:cNvPr id="11" name="Oval 10">
            <a:extLst>
              <a:ext uri="{FF2B5EF4-FFF2-40B4-BE49-F238E27FC236}">
                <a16:creationId xmlns:a16="http://schemas.microsoft.com/office/drawing/2014/main" id="{DE77A023-0F09-4ED5-8F9E-819A17AF1B9B}"/>
              </a:ext>
            </a:extLst>
          </p:cNvPr>
          <p:cNvSpPr/>
          <p:nvPr/>
        </p:nvSpPr>
        <p:spPr>
          <a:xfrm>
            <a:off x="6583790" y="3681688"/>
            <a:ext cx="3293495" cy="2006009"/>
          </a:xfrm>
          <a:prstGeom prst="ellipse">
            <a:avLst/>
          </a:prstGeom>
          <a:solidFill>
            <a:srgbClr val="FB0087"/>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 </a:t>
            </a:r>
            <a:r>
              <a:rPr lang="en-US" sz="2400" b="1" dirty="0"/>
              <a:t>NEW ZEALAND</a:t>
            </a:r>
            <a:r>
              <a:rPr lang="en-US" sz="1600" dirty="0"/>
              <a:t>, </a:t>
            </a:r>
            <a:r>
              <a:rPr lang="en-US" sz="1600" dirty="0" err="1"/>
              <a:t>Whānau</a:t>
            </a:r>
            <a:r>
              <a:rPr lang="en-US" sz="1600" dirty="0"/>
              <a:t> Ora, a health initiative that focuses on the well-being of Māori families through a holistic approach</a:t>
            </a:r>
          </a:p>
        </p:txBody>
      </p:sp>
      <p:sp>
        <p:nvSpPr>
          <p:cNvPr id="3" name="Footer Placeholder 4">
            <a:extLst>
              <a:ext uri="{FF2B5EF4-FFF2-40B4-BE49-F238E27FC236}">
                <a16:creationId xmlns:a16="http://schemas.microsoft.com/office/drawing/2014/main" id="{E3AF8EF6-FA59-56FF-EB55-59EAC90F184E}"/>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30335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3282-7369-44D1-B2CA-C596A279BF78}"/>
              </a:ext>
            </a:extLst>
          </p:cNvPr>
          <p:cNvSpPr>
            <a:spLocks noGrp="1"/>
          </p:cNvSpPr>
          <p:nvPr>
            <p:ph type="title"/>
          </p:nvPr>
        </p:nvSpPr>
        <p:spPr>
          <a:xfrm>
            <a:off x="773141" y="922859"/>
            <a:ext cx="2318852" cy="593517"/>
          </a:xfrm>
        </p:spPr>
        <p:txBody>
          <a:bodyPr/>
          <a:lstStyle/>
          <a:p>
            <a:r>
              <a:rPr lang="en-US" b="1" dirty="0"/>
              <a:t>Contents </a:t>
            </a:r>
          </a:p>
        </p:txBody>
      </p:sp>
      <p:sp>
        <p:nvSpPr>
          <p:cNvPr id="3" name="Content Placeholder 2">
            <a:extLst>
              <a:ext uri="{FF2B5EF4-FFF2-40B4-BE49-F238E27FC236}">
                <a16:creationId xmlns:a16="http://schemas.microsoft.com/office/drawing/2014/main" id="{FD3697BE-13A2-4B91-92EF-74E2A515A022}"/>
              </a:ext>
            </a:extLst>
          </p:cNvPr>
          <p:cNvSpPr>
            <a:spLocks noGrp="1"/>
          </p:cNvSpPr>
          <p:nvPr>
            <p:ph sz="half" idx="1"/>
          </p:nvPr>
        </p:nvSpPr>
        <p:spPr>
          <a:xfrm>
            <a:off x="625163" y="2208507"/>
            <a:ext cx="8170045" cy="3771188"/>
          </a:xfrm>
        </p:spPr>
        <p:txBody>
          <a:bodyPr/>
          <a:lstStyle/>
          <a:p>
            <a:pPr algn="just">
              <a:buClr>
                <a:srgbClr val="1A75DB"/>
              </a:buClr>
            </a:pPr>
            <a:r>
              <a:rPr lang="en-US" dirty="0"/>
              <a:t>Introduction to Cultural Competence in Healthcare</a:t>
            </a:r>
          </a:p>
          <a:p>
            <a:pPr algn="just">
              <a:buClr>
                <a:srgbClr val="1A75DB"/>
              </a:buClr>
            </a:pPr>
            <a:r>
              <a:rPr lang="en-US" dirty="0"/>
              <a:t>The Need for Cultural Competence</a:t>
            </a:r>
          </a:p>
          <a:p>
            <a:pPr algn="just">
              <a:buClr>
                <a:srgbClr val="1A75DB"/>
              </a:buClr>
            </a:pPr>
            <a:r>
              <a:rPr lang="en-US" dirty="0"/>
              <a:t>Key Approaches to Cultural Competence</a:t>
            </a:r>
          </a:p>
          <a:p>
            <a:pPr algn="just">
              <a:buClr>
                <a:srgbClr val="1A75DB"/>
              </a:buClr>
            </a:pPr>
            <a:r>
              <a:rPr lang="en-US" dirty="0"/>
              <a:t>Outcomes of Implementing Cultural Competence Approaches</a:t>
            </a:r>
          </a:p>
          <a:p>
            <a:pPr algn="just">
              <a:buClr>
                <a:srgbClr val="1A75DB"/>
              </a:buClr>
            </a:pPr>
            <a:r>
              <a:rPr lang="en-US" dirty="0"/>
              <a:t>Future Directions and Key Messages</a:t>
            </a:r>
          </a:p>
          <a:p>
            <a:pPr algn="just">
              <a:buClr>
                <a:srgbClr val="1A75DB"/>
              </a:buClr>
            </a:pPr>
            <a:r>
              <a:rPr lang="en-US" dirty="0"/>
              <a:t>Conclusion</a:t>
            </a:r>
          </a:p>
        </p:txBody>
      </p:sp>
      <p:sp>
        <p:nvSpPr>
          <p:cNvPr id="4" name="Footer Placeholder 4">
            <a:extLst>
              <a:ext uri="{FF2B5EF4-FFF2-40B4-BE49-F238E27FC236}">
                <a16:creationId xmlns:a16="http://schemas.microsoft.com/office/drawing/2014/main" id="{32446B8A-CCAB-C659-739A-A2976AA6B2A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53813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5587-AB2D-4295-ABAE-4E17B6D4F0C8}"/>
              </a:ext>
            </a:extLst>
          </p:cNvPr>
          <p:cNvSpPr>
            <a:spLocks noGrp="1"/>
          </p:cNvSpPr>
          <p:nvPr>
            <p:ph type="title"/>
          </p:nvPr>
        </p:nvSpPr>
        <p:spPr/>
        <p:txBody>
          <a:bodyPr/>
          <a:lstStyle/>
          <a:p>
            <a:r>
              <a:rPr lang="en-US" dirty="0"/>
              <a:t>Applied example of CC in health: diabetes prevalence varies according to ethnicity</a:t>
            </a:r>
          </a:p>
        </p:txBody>
      </p:sp>
      <p:pic>
        <p:nvPicPr>
          <p:cNvPr id="5" name="Content Placeholder 4">
            <a:extLst>
              <a:ext uri="{FF2B5EF4-FFF2-40B4-BE49-F238E27FC236}">
                <a16:creationId xmlns:a16="http://schemas.microsoft.com/office/drawing/2014/main" id="{50B35452-0A79-4201-9AAF-5ADF5A21F3E2}"/>
              </a:ext>
            </a:extLst>
          </p:cNvPr>
          <p:cNvPicPr>
            <a:picLocks noGrp="1" noChangeAspect="1"/>
          </p:cNvPicPr>
          <p:nvPr>
            <p:ph sz="half" idx="1"/>
          </p:nvPr>
        </p:nvPicPr>
        <p:blipFill>
          <a:blip r:embed="rId2"/>
          <a:stretch>
            <a:fillRect/>
          </a:stretch>
        </p:blipFill>
        <p:spPr>
          <a:xfrm>
            <a:off x="294433" y="1644446"/>
            <a:ext cx="5425229" cy="1112309"/>
          </a:xfrm>
        </p:spPr>
      </p:pic>
      <p:pic>
        <p:nvPicPr>
          <p:cNvPr id="7" name="Picture 6">
            <a:extLst>
              <a:ext uri="{FF2B5EF4-FFF2-40B4-BE49-F238E27FC236}">
                <a16:creationId xmlns:a16="http://schemas.microsoft.com/office/drawing/2014/main" id="{5CEE4DF0-CCC6-4356-A444-BBF465A30860}"/>
              </a:ext>
            </a:extLst>
          </p:cNvPr>
          <p:cNvPicPr>
            <a:picLocks noChangeAspect="1"/>
          </p:cNvPicPr>
          <p:nvPr/>
        </p:nvPicPr>
        <p:blipFill>
          <a:blip r:embed="rId3"/>
          <a:stretch>
            <a:fillRect/>
          </a:stretch>
        </p:blipFill>
        <p:spPr>
          <a:xfrm>
            <a:off x="294433" y="2881596"/>
            <a:ext cx="5230811" cy="634702"/>
          </a:xfrm>
          <a:prstGeom prst="rect">
            <a:avLst/>
          </a:prstGeom>
        </p:spPr>
      </p:pic>
      <p:sp>
        <p:nvSpPr>
          <p:cNvPr id="8" name="Arrow: Right 7">
            <a:extLst>
              <a:ext uri="{FF2B5EF4-FFF2-40B4-BE49-F238E27FC236}">
                <a16:creationId xmlns:a16="http://schemas.microsoft.com/office/drawing/2014/main" id="{39BE73FF-055C-4A25-BEDE-3312232DCBF6}"/>
              </a:ext>
            </a:extLst>
          </p:cNvPr>
          <p:cNvSpPr/>
          <p:nvPr/>
        </p:nvSpPr>
        <p:spPr>
          <a:xfrm>
            <a:off x="5822098" y="2418936"/>
            <a:ext cx="855236" cy="782320"/>
          </a:xfrm>
          <a:prstGeom prst="rightArrow">
            <a:avLst/>
          </a:prstGeom>
          <a:solidFill>
            <a:srgbClr val="FB0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730C65-1FF4-40F2-AD1E-D8D3E98122B6}"/>
              </a:ext>
            </a:extLst>
          </p:cNvPr>
          <p:cNvSpPr/>
          <p:nvPr/>
        </p:nvSpPr>
        <p:spPr>
          <a:xfrm>
            <a:off x="6871752" y="2287723"/>
            <a:ext cx="3468972" cy="1112309"/>
          </a:xfrm>
          <a:prstGeom prst="rect">
            <a:avLst/>
          </a:prstGeom>
          <a:solidFill>
            <a:srgbClr val="FB0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There’s rationale for CC approach! </a:t>
            </a:r>
          </a:p>
        </p:txBody>
      </p:sp>
      <p:graphicFrame>
        <p:nvGraphicFramePr>
          <p:cNvPr id="10" name="Diagram 9">
            <a:extLst>
              <a:ext uri="{FF2B5EF4-FFF2-40B4-BE49-F238E27FC236}">
                <a16:creationId xmlns:a16="http://schemas.microsoft.com/office/drawing/2014/main" id="{05E0B824-BAC5-43CA-8C05-4AFA8940251C}"/>
              </a:ext>
            </a:extLst>
          </p:cNvPr>
          <p:cNvGraphicFramePr/>
          <p:nvPr>
            <p:extLst>
              <p:ext uri="{D42A27DB-BD31-4B8C-83A1-F6EECF244321}">
                <p14:modId xmlns:p14="http://schemas.microsoft.com/office/powerpoint/2010/main" val="3670381006"/>
              </p:ext>
            </p:extLst>
          </p:nvPr>
        </p:nvGraphicFramePr>
        <p:xfrm>
          <a:off x="0" y="3683014"/>
          <a:ext cx="10799762" cy="3398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a:extLst>
              <a:ext uri="{FF2B5EF4-FFF2-40B4-BE49-F238E27FC236}">
                <a16:creationId xmlns:a16="http://schemas.microsoft.com/office/drawing/2014/main" id="{99501B76-6C63-4446-9640-39A38456CCD2}"/>
              </a:ext>
            </a:extLst>
          </p:cNvPr>
          <p:cNvSpPr/>
          <p:nvPr/>
        </p:nvSpPr>
        <p:spPr>
          <a:xfrm>
            <a:off x="-1" y="3636734"/>
            <a:ext cx="10799763" cy="440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fundamental step strategy</a:t>
            </a:r>
          </a:p>
        </p:txBody>
      </p:sp>
    </p:spTree>
    <p:extLst>
      <p:ext uri="{BB962C8B-B14F-4D97-AF65-F5344CB8AC3E}">
        <p14:creationId xmlns:p14="http://schemas.microsoft.com/office/powerpoint/2010/main" val="132224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36B0-C350-4B23-981A-271134981030}"/>
              </a:ext>
            </a:extLst>
          </p:cNvPr>
          <p:cNvSpPr>
            <a:spLocks noGrp="1"/>
          </p:cNvSpPr>
          <p:nvPr>
            <p:ph type="title"/>
          </p:nvPr>
        </p:nvSpPr>
        <p:spPr>
          <a:xfrm>
            <a:off x="359802" y="650770"/>
            <a:ext cx="10196306" cy="776397"/>
          </a:xfrm>
        </p:spPr>
        <p:txBody>
          <a:bodyPr/>
          <a:lstStyle/>
          <a:p>
            <a:r>
              <a:rPr lang="en-US" b="1" dirty="0"/>
              <a:t>CC models are usually measured on these outcomes</a:t>
            </a:r>
          </a:p>
        </p:txBody>
      </p:sp>
      <p:grpSp>
        <p:nvGrpSpPr>
          <p:cNvPr id="4" name="Group 3">
            <a:extLst>
              <a:ext uri="{FF2B5EF4-FFF2-40B4-BE49-F238E27FC236}">
                <a16:creationId xmlns:a16="http://schemas.microsoft.com/office/drawing/2014/main" id="{D94CAD09-8CA8-400A-8682-50EE4B8C0D84}"/>
              </a:ext>
            </a:extLst>
          </p:cNvPr>
          <p:cNvGrpSpPr/>
          <p:nvPr/>
        </p:nvGrpSpPr>
        <p:grpSpPr>
          <a:xfrm>
            <a:off x="359802" y="2234643"/>
            <a:ext cx="9951261" cy="3925701"/>
            <a:chOff x="867802" y="1999370"/>
            <a:chExt cx="9064159" cy="3925701"/>
          </a:xfrm>
        </p:grpSpPr>
        <p:sp>
          <p:nvSpPr>
            <p:cNvPr id="5" name="Flèche : pentagone 6">
              <a:extLst>
                <a:ext uri="{FF2B5EF4-FFF2-40B4-BE49-F238E27FC236}">
                  <a16:creationId xmlns:a16="http://schemas.microsoft.com/office/drawing/2014/main" id="{F69A7877-98B5-49A4-BB3A-9E425596C776}"/>
                </a:ext>
              </a:extLst>
            </p:cNvPr>
            <p:cNvSpPr/>
            <p:nvPr/>
          </p:nvSpPr>
          <p:spPr>
            <a:xfrm rot="10800000" flipV="1">
              <a:off x="867802" y="1999370"/>
              <a:ext cx="871527" cy="1091345"/>
            </a:xfrm>
            <a:prstGeom prst="homePlate">
              <a:avLst>
                <a:gd name="adj" fmla="val 2272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j-lt"/>
                </a:rPr>
                <a:t>1</a:t>
              </a:r>
            </a:p>
          </p:txBody>
        </p:sp>
        <p:sp>
          <p:nvSpPr>
            <p:cNvPr id="6" name="Rectangle 5">
              <a:extLst>
                <a:ext uri="{FF2B5EF4-FFF2-40B4-BE49-F238E27FC236}">
                  <a16:creationId xmlns:a16="http://schemas.microsoft.com/office/drawing/2014/main" id="{1D2D1656-ACE7-4E11-9AC5-B55BA81C5B7A}"/>
                </a:ext>
              </a:extLst>
            </p:cNvPr>
            <p:cNvSpPr/>
            <p:nvPr/>
          </p:nvSpPr>
          <p:spPr>
            <a:xfrm>
              <a:off x="1739330" y="1999370"/>
              <a:ext cx="2996815" cy="10913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PATIENT SATISFACTION</a:t>
              </a:r>
              <a:endParaRPr lang="en-US" sz="2400" dirty="0">
                <a:solidFill>
                  <a:schemeClr val="tx1"/>
                </a:solidFill>
              </a:endParaRPr>
            </a:p>
          </p:txBody>
        </p:sp>
        <p:sp>
          <p:nvSpPr>
            <p:cNvPr id="7" name="Rectangle 6">
              <a:extLst>
                <a:ext uri="{FF2B5EF4-FFF2-40B4-BE49-F238E27FC236}">
                  <a16:creationId xmlns:a16="http://schemas.microsoft.com/office/drawing/2014/main" id="{466E7779-CF76-454F-B2AC-B0AD269F5326}"/>
                </a:ext>
              </a:extLst>
            </p:cNvPr>
            <p:cNvSpPr/>
            <p:nvPr/>
          </p:nvSpPr>
          <p:spPr>
            <a:xfrm>
              <a:off x="1739330" y="3416547"/>
              <a:ext cx="2996815" cy="1091346"/>
            </a:xfrm>
            <a:prstGeom prst="rect">
              <a:avLst/>
            </a:prstGeom>
            <a:no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HEALTH OUTCOMES</a:t>
              </a:r>
              <a:endParaRPr lang="en-US" sz="2400" dirty="0">
                <a:solidFill>
                  <a:schemeClr val="tx1"/>
                </a:solidFill>
              </a:endParaRPr>
            </a:p>
          </p:txBody>
        </p:sp>
        <p:sp>
          <p:nvSpPr>
            <p:cNvPr id="8" name="Flèche : pentagone 6">
              <a:extLst>
                <a:ext uri="{FF2B5EF4-FFF2-40B4-BE49-F238E27FC236}">
                  <a16:creationId xmlns:a16="http://schemas.microsoft.com/office/drawing/2014/main" id="{C87818A1-AAC0-4EF5-9CFC-2282C391F03E}"/>
                </a:ext>
              </a:extLst>
            </p:cNvPr>
            <p:cNvSpPr/>
            <p:nvPr/>
          </p:nvSpPr>
          <p:spPr>
            <a:xfrm rot="10800000" flipV="1">
              <a:off x="867802" y="4833724"/>
              <a:ext cx="871527" cy="1091345"/>
            </a:xfrm>
            <a:prstGeom prst="homePlate">
              <a:avLst>
                <a:gd name="adj" fmla="val 22727"/>
              </a:avLst>
            </a:prstGeom>
            <a:solidFill>
              <a:srgbClr val="02FFD2"/>
            </a:solid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j-lt"/>
                </a:rPr>
                <a:t>3</a:t>
              </a:r>
            </a:p>
          </p:txBody>
        </p:sp>
        <p:sp>
          <p:nvSpPr>
            <p:cNvPr id="9" name="Rectangle 8">
              <a:extLst>
                <a:ext uri="{FF2B5EF4-FFF2-40B4-BE49-F238E27FC236}">
                  <a16:creationId xmlns:a16="http://schemas.microsoft.com/office/drawing/2014/main" id="{19FD36F8-210D-4708-B48A-BB1431425991}"/>
                </a:ext>
              </a:extLst>
            </p:cNvPr>
            <p:cNvSpPr/>
            <p:nvPr/>
          </p:nvSpPr>
          <p:spPr>
            <a:xfrm>
              <a:off x="1739330" y="4833725"/>
              <a:ext cx="2996815" cy="1091346"/>
            </a:xfrm>
            <a:prstGeom prst="rect">
              <a:avLst/>
            </a:prstGeom>
            <a:no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ACCESS TO HEALTHCARE SERVICES</a:t>
              </a:r>
              <a:endParaRPr lang="en-US" sz="2400" dirty="0">
                <a:solidFill>
                  <a:schemeClr val="tx1"/>
                </a:solidFill>
              </a:endParaRPr>
            </a:p>
          </p:txBody>
        </p:sp>
        <p:sp>
          <p:nvSpPr>
            <p:cNvPr id="10" name="Flèche : pentagone 6">
              <a:extLst>
                <a:ext uri="{FF2B5EF4-FFF2-40B4-BE49-F238E27FC236}">
                  <a16:creationId xmlns:a16="http://schemas.microsoft.com/office/drawing/2014/main" id="{4A3688A3-5819-4CDC-884B-F2EE217956AF}"/>
                </a:ext>
              </a:extLst>
            </p:cNvPr>
            <p:cNvSpPr/>
            <p:nvPr/>
          </p:nvSpPr>
          <p:spPr>
            <a:xfrm rot="10800000" flipV="1">
              <a:off x="6063618" y="1999370"/>
              <a:ext cx="871527" cy="1091345"/>
            </a:xfrm>
            <a:prstGeom prst="homePlate">
              <a:avLst>
                <a:gd name="adj" fmla="val 22727"/>
              </a:avLst>
            </a:prstGeom>
            <a:solidFill>
              <a:srgbClr val="FB0087"/>
            </a:solidFill>
            <a:ln>
              <a:solidFill>
                <a:srgbClr val="FB0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j-lt"/>
                </a:rPr>
                <a:t>4</a:t>
              </a:r>
            </a:p>
          </p:txBody>
        </p:sp>
        <p:sp>
          <p:nvSpPr>
            <p:cNvPr id="11" name="Rectangle 10">
              <a:extLst>
                <a:ext uri="{FF2B5EF4-FFF2-40B4-BE49-F238E27FC236}">
                  <a16:creationId xmlns:a16="http://schemas.microsoft.com/office/drawing/2014/main" id="{30C6F411-D1CB-4ADB-90AB-499561BC3BAC}"/>
                </a:ext>
              </a:extLst>
            </p:cNvPr>
            <p:cNvSpPr/>
            <p:nvPr/>
          </p:nvSpPr>
          <p:spPr>
            <a:xfrm>
              <a:off x="6935146" y="1999370"/>
              <a:ext cx="2996815" cy="1091346"/>
            </a:xfrm>
            <a:prstGeom prst="rect">
              <a:avLst/>
            </a:prstGeom>
            <a:noFill/>
            <a:ln>
              <a:solidFill>
                <a:srgbClr val="FB0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PROFESSIONAL-PATIENT RELATIONSHIP </a:t>
              </a:r>
            </a:p>
          </p:txBody>
        </p:sp>
        <p:sp>
          <p:nvSpPr>
            <p:cNvPr id="12" name="Flèche : pentagone 6">
              <a:extLst>
                <a:ext uri="{FF2B5EF4-FFF2-40B4-BE49-F238E27FC236}">
                  <a16:creationId xmlns:a16="http://schemas.microsoft.com/office/drawing/2014/main" id="{44F9E048-A48C-442F-A665-0DAA2E80C543}"/>
                </a:ext>
              </a:extLst>
            </p:cNvPr>
            <p:cNvSpPr/>
            <p:nvPr/>
          </p:nvSpPr>
          <p:spPr>
            <a:xfrm rot="10800000" flipV="1">
              <a:off x="6063618" y="3416547"/>
              <a:ext cx="871527" cy="1091345"/>
            </a:xfrm>
            <a:prstGeom prst="homePlate">
              <a:avLst>
                <a:gd name="adj" fmla="val 2272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j-lt"/>
                </a:rPr>
                <a:t>5</a:t>
              </a:r>
            </a:p>
          </p:txBody>
        </p:sp>
        <p:sp>
          <p:nvSpPr>
            <p:cNvPr id="13" name="Rectangle 12">
              <a:extLst>
                <a:ext uri="{FF2B5EF4-FFF2-40B4-BE49-F238E27FC236}">
                  <a16:creationId xmlns:a16="http://schemas.microsoft.com/office/drawing/2014/main" id="{8678A864-8713-4EE0-914B-E921CAC172CA}"/>
                </a:ext>
              </a:extLst>
            </p:cNvPr>
            <p:cNvSpPr/>
            <p:nvPr/>
          </p:nvSpPr>
          <p:spPr>
            <a:xfrm>
              <a:off x="6935146" y="3416547"/>
              <a:ext cx="2996815" cy="109134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ORGANISATIONAL BENEFITS</a:t>
              </a:r>
              <a:endParaRPr lang="en-US" sz="2400" dirty="0">
                <a:solidFill>
                  <a:schemeClr val="tx1"/>
                </a:solidFill>
              </a:endParaRPr>
            </a:p>
          </p:txBody>
        </p:sp>
        <p:sp>
          <p:nvSpPr>
            <p:cNvPr id="14" name="Flèche : pentagone 6">
              <a:extLst>
                <a:ext uri="{FF2B5EF4-FFF2-40B4-BE49-F238E27FC236}">
                  <a16:creationId xmlns:a16="http://schemas.microsoft.com/office/drawing/2014/main" id="{580EEBC3-F6CE-45B3-A7B4-C6F6DBA0E2E7}"/>
                </a:ext>
              </a:extLst>
            </p:cNvPr>
            <p:cNvSpPr/>
            <p:nvPr/>
          </p:nvSpPr>
          <p:spPr>
            <a:xfrm rot="10800000" flipV="1">
              <a:off x="867802" y="3416547"/>
              <a:ext cx="871527" cy="1091345"/>
            </a:xfrm>
            <a:prstGeom prst="homePlate">
              <a:avLst>
                <a:gd name="adj" fmla="val 22727"/>
              </a:avLst>
            </a:prstGeom>
            <a:solidFill>
              <a:srgbClr val="AB0084"/>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j-lt"/>
                </a:rPr>
                <a:t>2</a:t>
              </a:r>
            </a:p>
          </p:txBody>
        </p:sp>
        <p:sp>
          <p:nvSpPr>
            <p:cNvPr id="15" name="Flèche : pentagone 6">
              <a:extLst>
                <a:ext uri="{FF2B5EF4-FFF2-40B4-BE49-F238E27FC236}">
                  <a16:creationId xmlns:a16="http://schemas.microsoft.com/office/drawing/2014/main" id="{7862D974-5412-4559-9187-E807CA0347AD}"/>
                </a:ext>
              </a:extLst>
            </p:cNvPr>
            <p:cNvSpPr/>
            <p:nvPr/>
          </p:nvSpPr>
          <p:spPr>
            <a:xfrm rot="10800000" flipV="1">
              <a:off x="6063617" y="4833724"/>
              <a:ext cx="871527" cy="1091345"/>
            </a:xfrm>
            <a:prstGeom prst="homePlate">
              <a:avLst>
                <a:gd name="adj" fmla="val 22727"/>
              </a:avLst>
            </a:prstGeom>
            <a:solidFill>
              <a:srgbClr val="00C6D6"/>
            </a:solidFill>
            <a:ln>
              <a:solidFill>
                <a:srgbClr val="00C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j-lt"/>
                </a:rPr>
                <a:t>6</a:t>
              </a:r>
            </a:p>
          </p:txBody>
        </p:sp>
        <p:sp>
          <p:nvSpPr>
            <p:cNvPr id="16" name="Rectangle 15">
              <a:extLst>
                <a:ext uri="{FF2B5EF4-FFF2-40B4-BE49-F238E27FC236}">
                  <a16:creationId xmlns:a16="http://schemas.microsoft.com/office/drawing/2014/main" id="{EB6FB3CF-DFAC-403A-B485-2D7625D16D78}"/>
                </a:ext>
              </a:extLst>
            </p:cNvPr>
            <p:cNvSpPr/>
            <p:nvPr/>
          </p:nvSpPr>
          <p:spPr>
            <a:xfrm>
              <a:off x="6935145" y="4833725"/>
              <a:ext cx="2996815" cy="1091346"/>
            </a:xfrm>
            <a:prstGeom prst="rect">
              <a:avLst/>
            </a:prstGeom>
            <a:noFill/>
            <a:ln>
              <a:solidFill>
                <a:srgbClr val="00C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COST-EFFECTIVENESS &amp; POTENTIAL SAVINGS</a:t>
              </a:r>
              <a:endParaRPr lang="en-US" sz="2400" dirty="0">
                <a:solidFill>
                  <a:schemeClr val="tx1"/>
                </a:solidFill>
              </a:endParaRPr>
            </a:p>
          </p:txBody>
        </p:sp>
      </p:grpSp>
      <p:sp>
        <p:nvSpPr>
          <p:cNvPr id="3" name="Footer Placeholder 4">
            <a:extLst>
              <a:ext uri="{FF2B5EF4-FFF2-40B4-BE49-F238E27FC236}">
                <a16:creationId xmlns:a16="http://schemas.microsoft.com/office/drawing/2014/main" id="{4EF28453-9A5B-D008-5CBF-2A0E8E34A03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192174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21C6-601C-491D-8AD6-95D82A66D3FF}"/>
              </a:ext>
            </a:extLst>
          </p:cNvPr>
          <p:cNvSpPr>
            <a:spLocks noGrp="1"/>
          </p:cNvSpPr>
          <p:nvPr>
            <p:ph type="title"/>
          </p:nvPr>
        </p:nvSpPr>
        <p:spPr/>
        <p:txBody>
          <a:bodyPr/>
          <a:lstStyle/>
          <a:p>
            <a:r>
              <a:rPr lang="en-US" b="1" dirty="0"/>
              <a:t>Evidences indicate positive results, but still more research is needed! (1/2)</a:t>
            </a:r>
          </a:p>
        </p:txBody>
      </p:sp>
      <p:sp>
        <p:nvSpPr>
          <p:cNvPr id="3" name="Content Placeholder 2">
            <a:extLst>
              <a:ext uri="{FF2B5EF4-FFF2-40B4-BE49-F238E27FC236}">
                <a16:creationId xmlns:a16="http://schemas.microsoft.com/office/drawing/2014/main" id="{C42918CD-362D-47D7-BDCC-654C85B8A323}"/>
              </a:ext>
            </a:extLst>
          </p:cNvPr>
          <p:cNvSpPr>
            <a:spLocks noGrp="1"/>
          </p:cNvSpPr>
          <p:nvPr>
            <p:ph sz="half" idx="1"/>
          </p:nvPr>
        </p:nvSpPr>
        <p:spPr/>
        <p:txBody>
          <a:bodyPr/>
          <a:lstStyle/>
          <a:p>
            <a:pPr algn="just">
              <a:buClr>
                <a:srgbClr val="0063DC"/>
              </a:buClr>
            </a:pPr>
            <a:r>
              <a:rPr lang="en-US" dirty="0"/>
              <a:t>Evidences demonstrate </a:t>
            </a:r>
            <a:r>
              <a:rPr lang="en-US" b="1" dirty="0"/>
              <a:t>effectiveness of PCC with CC models </a:t>
            </a:r>
            <a:r>
              <a:rPr lang="en-US" dirty="0"/>
              <a:t>in terms of c</a:t>
            </a:r>
            <a:r>
              <a:rPr lang="en-US" b="1" dirty="0"/>
              <a:t>linician/practitioner cultural knowledge, awareness and sensitivity</a:t>
            </a:r>
            <a:r>
              <a:rPr lang="en-US" dirty="0"/>
              <a:t>. No significant effect on patients outcomes. (</a:t>
            </a:r>
            <a:r>
              <a:rPr lang="en-US" dirty="0" err="1"/>
              <a:t>Renzaho</a:t>
            </a:r>
            <a:r>
              <a:rPr lang="en-US" dirty="0"/>
              <a:t> et al., 2013)</a:t>
            </a:r>
          </a:p>
          <a:p>
            <a:pPr algn="just">
              <a:buClr>
                <a:srgbClr val="0063DC"/>
              </a:buClr>
            </a:pPr>
            <a:r>
              <a:rPr lang="en-US" dirty="0"/>
              <a:t>In </a:t>
            </a:r>
            <a:r>
              <a:rPr lang="en-US" dirty="0" err="1"/>
              <a:t>Chae</a:t>
            </a:r>
            <a:r>
              <a:rPr lang="en-US" dirty="0"/>
              <a:t> et al. (2020) study, there is evidence of significantly </a:t>
            </a:r>
            <a:r>
              <a:rPr lang="en-US" b="1" dirty="0"/>
              <a:t>improved health professional outcomes </a:t>
            </a:r>
            <a:r>
              <a:rPr lang="en-US" dirty="0"/>
              <a:t>compared to the control group, whereas limited evidence report significant effect on </a:t>
            </a:r>
            <a:r>
              <a:rPr lang="en-US" b="1" dirty="0"/>
              <a:t>patient satisfaction and trust</a:t>
            </a:r>
            <a:r>
              <a:rPr lang="en-US" dirty="0"/>
              <a:t>. There is no significant effect on patient physiological outcomes.</a:t>
            </a:r>
          </a:p>
          <a:p>
            <a:endParaRPr lang="en-US" dirty="0"/>
          </a:p>
        </p:txBody>
      </p:sp>
      <p:sp>
        <p:nvSpPr>
          <p:cNvPr id="4" name="Footer Placeholder 4">
            <a:extLst>
              <a:ext uri="{FF2B5EF4-FFF2-40B4-BE49-F238E27FC236}">
                <a16:creationId xmlns:a16="http://schemas.microsoft.com/office/drawing/2014/main" id="{CD30E680-63D4-0F75-16E6-E517E427B9E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62902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B8C3-BF84-4829-8B3C-1DC77D857EF5}"/>
              </a:ext>
            </a:extLst>
          </p:cNvPr>
          <p:cNvSpPr>
            <a:spLocks noGrp="1"/>
          </p:cNvSpPr>
          <p:nvPr>
            <p:ph type="title"/>
          </p:nvPr>
        </p:nvSpPr>
        <p:spPr>
          <a:xfrm>
            <a:off x="867617" y="759610"/>
            <a:ext cx="9707606" cy="1091168"/>
          </a:xfrm>
        </p:spPr>
        <p:txBody>
          <a:bodyPr/>
          <a:lstStyle/>
          <a:p>
            <a:r>
              <a:rPr lang="en-US" b="1" dirty="0"/>
              <a:t>Evidences indicate positive results, but still more research is needed! (2/2</a:t>
            </a:r>
            <a:r>
              <a:rPr lang="en-US" dirty="0"/>
              <a:t>)</a:t>
            </a:r>
          </a:p>
        </p:txBody>
      </p:sp>
      <p:sp>
        <p:nvSpPr>
          <p:cNvPr id="3" name="Content Placeholder 2">
            <a:extLst>
              <a:ext uri="{FF2B5EF4-FFF2-40B4-BE49-F238E27FC236}">
                <a16:creationId xmlns:a16="http://schemas.microsoft.com/office/drawing/2014/main" id="{CE91DDD2-616B-4204-AE4B-FAF8A92C8848}"/>
              </a:ext>
            </a:extLst>
          </p:cNvPr>
          <p:cNvSpPr>
            <a:spLocks noGrp="1"/>
          </p:cNvSpPr>
          <p:nvPr>
            <p:ph sz="half" idx="1"/>
          </p:nvPr>
        </p:nvSpPr>
        <p:spPr>
          <a:xfrm>
            <a:off x="625163" y="2208506"/>
            <a:ext cx="9685900" cy="4111013"/>
          </a:xfrm>
        </p:spPr>
        <p:txBody>
          <a:bodyPr/>
          <a:lstStyle/>
          <a:p>
            <a:pPr algn="just">
              <a:buClr>
                <a:srgbClr val="1A75DB"/>
              </a:buClr>
            </a:pPr>
            <a:r>
              <a:rPr lang="en-US" sz="2800" dirty="0"/>
              <a:t>Truong et al. (2014) indicate that </a:t>
            </a:r>
            <a:r>
              <a:rPr lang="en-US" sz="2800" b="1" dirty="0"/>
              <a:t>interventions for cultural competency can improve patient health outcomes</a:t>
            </a:r>
            <a:r>
              <a:rPr lang="en-US" sz="2800" dirty="0"/>
              <a:t>. However, a </a:t>
            </a:r>
            <a:r>
              <a:rPr lang="en-US" sz="2800" b="1" dirty="0"/>
              <a:t>lack of methodological rigor </a:t>
            </a:r>
            <a:r>
              <a:rPr lang="en-US" sz="2800" dirty="0"/>
              <a:t>is common amongst the studies included in reviews and many of the studies rely on self-report, which is subject to a range of biases</a:t>
            </a:r>
          </a:p>
          <a:p>
            <a:pPr algn="just">
              <a:buClr>
                <a:srgbClr val="1A75DB"/>
              </a:buClr>
            </a:pPr>
            <a:r>
              <a:rPr lang="en-US" sz="2800" dirty="0" err="1"/>
              <a:t>Handtke</a:t>
            </a:r>
            <a:r>
              <a:rPr lang="en-US" sz="2800" dirty="0"/>
              <a:t> et al. (2019) state that the </a:t>
            </a:r>
            <a:r>
              <a:rPr lang="en-US" sz="2800" b="1" dirty="0"/>
              <a:t>overall effects on patient outcomes and utilization </a:t>
            </a:r>
            <a:r>
              <a:rPr lang="en-US" sz="2800" dirty="0"/>
              <a:t>rates of identified CC strategies were </a:t>
            </a:r>
            <a:r>
              <a:rPr lang="en-US" sz="2800" b="1" dirty="0"/>
              <a:t>positive</a:t>
            </a:r>
            <a:r>
              <a:rPr lang="en-US" sz="2800" dirty="0"/>
              <a:t> but often </a:t>
            </a:r>
            <a:r>
              <a:rPr lang="en-US" sz="2800" b="1" dirty="0"/>
              <a:t>small</a:t>
            </a:r>
            <a:r>
              <a:rPr lang="en-US" sz="2800" dirty="0"/>
              <a:t> or not significant. </a:t>
            </a:r>
            <a:r>
              <a:rPr lang="en-US" sz="2800" b="1" dirty="0"/>
              <a:t>Qualitative data </a:t>
            </a:r>
            <a:r>
              <a:rPr lang="en-US" sz="2800" dirty="0"/>
              <a:t>suggest that components and strategies of culturally competent healthcare were appreciated by patients and providers.</a:t>
            </a:r>
          </a:p>
        </p:txBody>
      </p:sp>
      <p:sp>
        <p:nvSpPr>
          <p:cNvPr id="4" name="Footer Placeholder 4">
            <a:extLst>
              <a:ext uri="{FF2B5EF4-FFF2-40B4-BE49-F238E27FC236}">
                <a16:creationId xmlns:a16="http://schemas.microsoft.com/office/drawing/2014/main" id="{69EBF5F1-BFE1-06AB-1715-7A3B61DF4F7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86860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2C96-F925-4467-BBDE-B4B4AB752687}"/>
              </a:ext>
            </a:extLst>
          </p:cNvPr>
          <p:cNvSpPr>
            <a:spLocks noGrp="1"/>
          </p:cNvSpPr>
          <p:nvPr>
            <p:ph type="title"/>
          </p:nvPr>
        </p:nvSpPr>
        <p:spPr/>
        <p:txBody>
          <a:bodyPr/>
          <a:lstStyle/>
          <a:p>
            <a:r>
              <a:rPr lang="en-US" b="1" dirty="0"/>
              <a:t>CC in health is a still flourishing and evolving topic…</a:t>
            </a:r>
          </a:p>
        </p:txBody>
      </p:sp>
      <p:sp>
        <p:nvSpPr>
          <p:cNvPr id="3" name="Content Placeholder 2">
            <a:extLst>
              <a:ext uri="{FF2B5EF4-FFF2-40B4-BE49-F238E27FC236}">
                <a16:creationId xmlns:a16="http://schemas.microsoft.com/office/drawing/2014/main" id="{2D05D31C-180C-490A-881F-C3FE6CD05E41}"/>
              </a:ext>
            </a:extLst>
          </p:cNvPr>
          <p:cNvSpPr>
            <a:spLocks noGrp="1"/>
          </p:cNvSpPr>
          <p:nvPr>
            <p:ph sz="half" idx="1"/>
          </p:nvPr>
        </p:nvSpPr>
        <p:spPr>
          <a:xfrm>
            <a:off x="625163" y="2208507"/>
            <a:ext cx="9685900" cy="3994330"/>
          </a:xfrm>
        </p:spPr>
        <p:txBody>
          <a:bodyPr/>
          <a:lstStyle/>
          <a:p>
            <a:pPr algn="just"/>
            <a:r>
              <a:rPr lang="en-US" sz="2400" dirty="0"/>
              <a:t>“CC is not something we achieve or fail to achieve but rather a </a:t>
            </a:r>
            <a:r>
              <a:rPr lang="en-US" sz="2400" b="1" dirty="0"/>
              <a:t>reminder to continue to strive</a:t>
            </a:r>
            <a:r>
              <a:rPr lang="en-US" sz="2400" dirty="0"/>
              <a:t> to </a:t>
            </a:r>
            <a:r>
              <a:rPr lang="en-US" sz="2400" b="1" dirty="0"/>
              <a:t>know more about communities of all types </a:t>
            </a:r>
            <a:r>
              <a:rPr lang="en-US" sz="2400" dirty="0"/>
              <a:t>with which we work or interact.” (Greene-</a:t>
            </a:r>
            <a:r>
              <a:rPr lang="en-US" sz="2400" dirty="0" err="1"/>
              <a:t>Moton</a:t>
            </a:r>
            <a:r>
              <a:rPr lang="en-US" sz="2400" dirty="0"/>
              <a:t> et al., 2020, p.4)</a:t>
            </a:r>
          </a:p>
          <a:p>
            <a:pPr lvl="1" algn="just"/>
            <a:r>
              <a:rPr lang="en-US" sz="1981" dirty="0"/>
              <a:t>This is why it should embed the concept of </a:t>
            </a:r>
            <a:r>
              <a:rPr lang="en-US" sz="1981" b="1" dirty="0">
                <a:solidFill>
                  <a:schemeClr val="accent1"/>
                </a:solidFill>
                <a:effectLst>
                  <a:outerShdw blurRad="38100" dist="38100" dir="2700000" algn="tl">
                    <a:srgbClr val="000000">
                      <a:alpha val="43137"/>
                    </a:srgbClr>
                  </a:outerShdw>
                </a:effectLst>
              </a:rPr>
              <a:t>cultural humility </a:t>
            </a:r>
            <a:r>
              <a:rPr lang="en-US" sz="1981" dirty="0"/>
              <a:t>conceived as “a </a:t>
            </a:r>
            <a:r>
              <a:rPr lang="en-US" sz="1981" i="1" dirty="0">
                <a:solidFill>
                  <a:schemeClr val="accent1"/>
                </a:solidFill>
              </a:rPr>
              <a:t>lifelong commitment to self-evaluation and critique</a:t>
            </a:r>
            <a:r>
              <a:rPr lang="en-US" sz="1981" dirty="0"/>
              <a:t>, to redressing power imbalances […] and to developing mutually beneficial and non-paternalistic partnerships with communities on behalf of individuals and defined populations” (</a:t>
            </a:r>
            <a:r>
              <a:rPr lang="en-US" sz="1981" dirty="0" err="1"/>
              <a:t>Tervalon</a:t>
            </a:r>
            <a:r>
              <a:rPr lang="en-US" sz="1981" dirty="0"/>
              <a:t> &amp; Murray-García, 1998, p.123)</a:t>
            </a:r>
          </a:p>
          <a:p>
            <a:pPr algn="just"/>
            <a:r>
              <a:rPr lang="en-US" sz="2400" dirty="0"/>
              <a:t>Together with the concept and embodied practice of </a:t>
            </a:r>
            <a:r>
              <a:rPr lang="en-US" sz="2400" b="1" dirty="0"/>
              <a:t>deep cultural humility</a:t>
            </a:r>
            <a:r>
              <a:rPr lang="en-US" sz="2400" dirty="0"/>
              <a:t>, </a:t>
            </a:r>
            <a:r>
              <a:rPr lang="en-US" sz="2400" b="1" dirty="0"/>
              <a:t>CC</a:t>
            </a:r>
            <a:r>
              <a:rPr lang="en-US" sz="2400" dirty="0"/>
              <a:t> provides health educators and other public health professionals with some of the most </a:t>
            </a:r>
            <a:r>
              <a:rPr lang="en-US" sz="2400" b="1" dirty="0"/>
              <a:t>important tools in </a:t>
            </a:r>
            <a:r>
              <a:rPr lang="en-US" sz="2400" b="1" dirty="0">
                <a:solidFill>
                  <a:srgbClr val="FB0087"/>
                </a:solidFill>
              </a:rPr>
              <a:t>working with diverse individuals, groups, and communities in today’s complex world</a:t>
            </a:r>
            <a:r>
              <a:rPr lang="en-US" sz="2400" dirty="0"/>
              <a:t>.</a:t>
            </a:r>
          </a:p>
        </p:txBody>
      </p:sp>
      <p:sp>
        <p:nvSpPr>
          <p:cNvPr id="4" name="Footer Placeholder 4">
            <a:extLst>
              <a:ext uri="{FF2B5EF4-FFF2-40B4-BE49-F238E27FC236}">
                <a16:creationId xmlns:a16="http://schemas.microsoft.com/office/drawing/2014/main" id="{16EED6DD-CF1C-088A-BB56-7C11B367BB7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8428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3154-95E5-436F-918D-66EDF4A2F809}"/>
              </a:ext>
            </a:extLst>
          </p:cNvPr>
          <p:cNvSpPr>
            <a:spLocks noGrp="1"/>
          </p:cNvSpPr>
          <p:nvPr>
            <p:ph type="title"/>
          </p:nvPr>
        </p:nvSpPr>
        <p:spPr>
          <a:xfrm>
            <a:off x="424205" y="923827"/>
            <a:ext cx="5175174" cy="706639"/>
          </a:xfrm>
          <a:prstGeom prst="rect">
            <a:avLst/>
          </a:prstGeom>
        </p:spPr>
        <p:txBody>
          <a:bodyPr/>
          <a:lstStyle/>
          <a:p>
            <a:r>
              <a:rPr lang="en-US" sz="3600" b="1" dirty="0">
                <a:solidFill>
                  <a:srgbClr val="0063DC"/>
                </a:solidFill>
                <a:latin typeface="+mn-lt"/>
              </a:rPr>
              <a:t>Key messages &amp; wrap up</a:t>
            </a:r>
          </a:p>
        </p:txBody>
      </p:sp>
      <p:sp>
        <p:nvSpPr>
          <p:cNvPr id="4" name="Footer Placeholder 4">
            <a:extLst>
              <a:ext uri="{FF2B5EF4-FFF2-40B4-BE49-F238E27FC236}">
                <a16:creationId xmlns:a16="http://schemas.microsoft.com/office/drawing/2014/main" id="{1D0DB63D-10F9-440F-BACF-FFE6776BC8B7}"/>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TextBox 5">
            <a:extLst>
              <a:ext uri="{FF2B5EF4-FFF2-40B4-BE49-F238E27FC236}">
                <a16:creationId xmlns:a16="http://schemas.microsoft.com/office/drawing/2014/main" id="{63A4AD2C-46B0-3215-90B6-ED8A8C308EC7}"/>
              </a:ext>
            </a:extLst>
          </p:cNvPr>
          <p:cNvSpPr txBox="1"/>
          <p:nvPr/>
        </p:nvSpPr>
        <p:spPr>
          <a:xfrm>
            <a:off x="319777" y="1844664"/>
            <a:ext cx="9982987" cy="5047536"/>
          </a:xfrm>
          <a:prstGeom prst="rect">
            <a:avLst/>
          </a:prstGeom>
          <a:noFill/>
        </p:spPr>
        <p:txBody>
          <a:bodyPr wrap="square" rtlCol="0">
            <a:spAutoFit/>
          </a:bodyPr>
          <a:lstStyle/>
          <a:p>
            <a:pPr marL="457200" indent="-457200" algn="just">
              <a:buFont typeface="+mj-lt"/>
              <a:buAutoNum type="arabicPeriod"/>
            </a:pPr>
            <a:r>
              <a:rPr lang="en-US" sz="1900" dirty="0"/>
              <a:t>CC in health as a set of approaches combining </a:t>
            </a:r>
            <a:r>
              <a:rPr lang="en-US" sz="1900" b="1" dirty="0"/>
              <a:t>knowledge, attitudes and skills </a:t>
            </a:r>
            <a:r>
              <a:rPr lang="en-US" sz="1900" dirty="0"/>
              <a:t>to work and communicate effectively and appropriately with people from culturally different backgrounds.</a:t>
            </a:r>
          </a:p>
          <a:p>
            <a:pPr marL="457200" indent="-457200" algn="just">
              <a:buFont typeface="+mj-lt"/>
              <a:buAutoNum type="arabicPeriod"/>
            </a:pPr>
            <a:r>
              <a:rPr lang="en-US" sz="1900" dirty="0"/>
              <a:t>CC’s effectiveness depend on the </a:t>
            </a:r>
            <a:r>
              <a:rPr lang="en-US" sz="1900" b="1" dirty="0"/>
              <a:t>broader context of application</a:t>
            </a:r>
            <a:r>
              <a:rPr lang="en-US" sz="1900" dirty="0"/>
              <a:t>, where 3 factors are relevant: </a:t>
            </a:r>
            <a:r>
              <a:rPr lang="en-US" sz="1900" b="1" dirty="0"/>
              <a:t>cultural distance, institutional ethnocentrism, </a:t>
            </a:r>
            <a:r>
              <a:rPr lang="en-US" sz="1900" b="1" dirty="0" err="1"/>
              <a:t>organisational</a:t>
            </a:r>
            <a:r>
              <a:rPr lang="en-US" sz="1900" b="1" dirty="0"/>
              <a:t> support.</a:t>
            </a:r>
          </a:p>
          <a:p>
            <a:pPr marL="457200" indent="-457200" algn="just">
              <a:buFont typeface="+mj-lt"/>
              <a:buAutoNum type="arabicPeriod"/>
            </a:pPr>
            <a:r>
              <a:rPr lang="en-US" sz="1900" b="1" dirty="0"/>
              <a:t>CC and PCC models are intertwined</a:t>
            </a:r>
            <a:r>
              <a:rPr lang="en-US" sz="1900" dirty="0"/>
              <a:t>: they pursue the same goals with different methods and perspectives.</a:t>
            </a:r>
          </a:p>
          <a:p>
            <a:pPr marL="457200" indent="-457200" algn="just">
              <a:buFont typeface="+mj-lt"/>
              <a:buAutoNum type="arabicPeriod"/>
            </a:pPr>
            <a:r>
              <a:rPr lang="en-US" sz="1900" dirty="0"/>
              <a:t>CC approaches are needed </a:t>
            </a:r>
            <a:r>
              <a:rPr lang="en-US" sz="1900" b="1" dirty="0"/>
              <a:t>to overcome several barriers </a:t>
            </a:r>
            <a:r>
              <a:rPr lang="en-US" sz="1900" dirty="0"/>
              <a:t>in healthcare services, both on the patients and patients' side.</a:t>
            </a:r>
          </a:p>
          <a:p>
            <a:pPr marL="457200" indent="-457200" algn="just">
              <a:buFont typeface="+mj-lt"/>
              <a:buAutoNum type="arabicPeriod"/>
            </a:pPr>
            <a:r>
              <a:rPr lang="en-US" sz="1900" b="1" dirty="0"/>
              <a:t>3-levels approaches to implement CC models</a:t>
            </a:r>
            <a:r>
              <a:rPr lang="en-US" sz="1900" dirty="0"/>
              <a:t>: individual, </a:t>
            </a:r>
            <a:r>
              <a:rPr lang="en-US" sz="1900" dirty="0" err="1"/>
              <a:t>organisational</a:t>
            </a:r>
            <a:r>
              <a:rPr lang="en-US" sz="1900" dirty="0"/>
              <a:t> and systemic-based interventions.</a:t>
            </a:r>
          </a:p>
          <a:p>
            <a:pPr marL="457200" indent="-457200" algn="just">
              <a:buFont typeface="+mj-lt"/>
              <a:buAutoNum type="arabicPeriod"/>
            </a:pPr>
            <a:r>
              <a:rPr lang="en-US" sz="1900" dirty="0"/>
              <a:t>To effectively implement CC models, </a:t>
            </a:r>
            <a:r>
              <a:rPr lang="en-US" sz="1900" b="1" dirty="0"/>
              <a:t>principles, strategies and desired outcomes </a:t>
            </a:r>
            <a:r>
              <a:rPr lang="en-US" sz="1900" dirty="0"/>
              <a:t>have to be </a:t>
            </a:r>
            <a:r>
              <a:rPr lang="en-US" sz="1900" b="1" dirty="0"/>
              <a:t>aligned.</a:t>
            </a:r>
          </a:p>
          <a:p>
            <a:pPr marL="457200" indent="-457200" algn="just">
              <a:buFont typeface="+mj-lt"/>
              <a:buAutoNum type="arabicPeriod"/>
            </a:pPr>
            <a:r>
              <a:rPr lang="en-US" sz="1900" dirty="0"/>
              <a:t>Research shows </a:t>
            </a:r>
            <a:r>
              <a:rPr lang="en-US" sz="1900" b="1" dirty="0"/>
              <a:t>positive results of CC</a:t>
            </a:r>
            <a:r>
              <a:rPr lang="en-US" sz="1900" dirty="0"/>
              <a:t>, especially in terms of </a:t>
            </a:r>
            <a:r>
              <a:rPr lang="en-US" sz="1900" b="1" dirty="0"/>
              <a:t>professionals and </a:t>
            </a:r>
            <a:r>
              <a:rPr lang="en-US" sz="1900" b="1" dirty="0" err="1"/>
              <a:t>organisational</a:t>
            </a:r>
            <a:r>
              <a:rPr lang="en-US" sz="1900" b="1" dirty="0"/>
              <a:t> outcomes</a:t>
            </a:r>
            <a:r>
              <a:rPr lang="en-US" sz="1900" dirty="0"/>
              <a:t>; more research is needed on patients' outcomes.</a:t>
            </a:r>
          </a:p>
          <a:p>
            <a:pPr marL="457200" indent="-457200" algn="just">
              <a:buFont typeface="+mj-lt"/>
              <a:buAutoNum type="arabicPeriod"/>
            </a:pPr>
            <a:r>
              <a:rPr lang="en-US" sz="1900" b="1" dirty="0"/>
              <a:t>CC and cultural humility for better healthcare services </a:t>
            </a:r>
            <a:r>
              <a:rPr lang="en-US" sz="1900" dirty="0"/>
              <a:t>in today’s complex and </a:t>
            </a:r>
            <a:r>
              <a:rPr lang="en-US" sz="1900" b="1" dirty="0"/>
              <a:t>more diverse world.</a:t>
            </a:r>
          </a:p>
          <a:p>
            <a:endParaRPr lang="en-US" dirty="0"/>
          </a:p>
        </p:txBody>
      </p:sp>
    </p:spTree>
    <p:extLst>
      <p:ext uri="{BB962C8B-B14F-4D97-AF65-F5344CB8AC3E}">
        <p14:creationId xmlns:p14="http://schemas.microsoft.com/office/powerpoint/2010/main" val="317080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44017" y="294774"/>
            <a:ext cx="3178334" cy="774792"/>
          </a:xfrm>
        </p:spPr>
        <p:txBody>
          <a:bodyPr/>
          <a:lstStyle/>
          <a:p>
            <a:pPr algn="ctr"/>
            <a:r>
              <a:rPr lang="en-US" sz="4400" b="1" dirty="0">
                <a:solidFill>
                  <a:schemeClr val="bg1"/>
                </a:solidFill>
              </a:rPr>
              <a:t>Conclusion</a:t>
            </a:r>
            <a:r>
              <a:rPr lang="hu-HU" dirty="0"/>
              <a:t>	</a:t>
            </a:r>
            <a:endParaRPr lang="en-GB"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577160" y="2416602"/>
            <a:ext cx="9182814" cy="3927637"/>
          </a:xfrm>
        </p:spPr>
        <p:txBody>
          <a:bodyPr/>
          <a:lstStyle/>
          <a:p>
            <a:pPr algn="just">
              <a:buClr>
                <a:srgbClr val="0063DC"/>
              </a:buClr>
            </a:pPr>
            <a:r>
              <a:rPr lang="en-US" sz="2800" dirty="0"/>
              <a:t>Cultural competence is essential for delivering high-quality healthcare in today’s diverse world. </a:t>
            </a:r>
          </a:p>
          <a:p>
            <a:pPr algn="just">
              <a:buClr>
                <a:srgbClr val="0063DC"/>
              </a:buClr>
            </a:pPr>
            <a:r>
              <a:rPr lang="en-US" sz="2800" dirty="0"/>
              <a:t>By </a:t>
            </a:r>
            <a:r>
              <a:rPr lang="en-US" sz="2800" dirty="0" err="1"/>
              <a:t>recognising</a:t>
            </a:r>
            <a:r>
              <a:rPr lang="en-US" sz="2800" dirty="0"/>
              <a:t> and addressing cultural differences, healthcare professionals can improve patient outcomes, build trust, and foster more inclusive and equitable care environments. </a:t>
            </a:r>
          </a:p>
          <a:p>
            <a:pPr algn="just">
              <a:buClr>
                <a:srgbClr val="0063DC"/>
              </a:buClr>
            </a:pPr>
            <a:r>
              <a:rPr lang="en-US" sz="2800" dirty="0"/>
              <a:t>Ongoing commitment to cultural competence, combined with cultural humility, will help ensure healthcare systems evolve to meet the needs of all patients effectively.</a:t>
            </a:r>
            <a:endParaRPr lang="en-GB" sz="2800" dirty="0"/>
          </a:p>
        </p:txBody>
      </p:sp>
    </p:spTree>
    <p:extLst>
      <p:ext uri="{BB962C8B-B14F-4D97-AF65-F5344CB8AC3E}">
        <p14:creationId xmlns:p14="http://schemas.microsoft.com/office/powerpoint/2010/main" val="57623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0B51C89-30FC-4D96-94D5-6E3FDB3F7425}"/>
              </a:ext>
            </a:extLst>
          </p:cNvPr>
          <p:cNvSpPr>
            <a:spLocks noGrp="1"/>
          </p:cNvSpPr>
          <p:nvPr/>
        </p:nvSpPr>
        <p:spPr>
          <a:xfrm>
            <a:off x="324618" y="780965"/>
            <a:ext cx="9675154" cy="4716769"/>
          </a:xfrm>
          <a:prstGeom prst="rect">
            <a:avLst/>
          </a:prstGeom>
        </p:spPr>
        <p:txBody>
          <a:bodyPr lIns="91440" tIns="45720" rIns="91440" bIns="45720" anchor="t"/>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239395" indent="-239395" algn="just">
              <a:buNone/>
            </a:pPr>
            <a:r>
              <a:rPr lang="en-US" sz="1200" dirty="0">
                <a:ea typeface="+mn-lt"/>
                <a:cs typeface="+mn-lt"/>
              </a:rPr>
              <a:t>Alizadeh, </a:t>
            </a:r>
            <a:r>
              <a:rPr lang="en-US" sz="1200" dirty="0" err="1">
                <a:ea typeface="+mn-lt"/>
                <a:cs typeface="+mn-lt"/>
              </a:rPr>
              <a:t>Somayeh</a:t>
            </a:r>
            <a:r>
              <a:rPr lang="en-US" sz="1200" dirty="0">
                <a:ea typeface="+mn-lt"/>
                <a:cs typeface="+mn-lt"/>
              </a:rPr>
              <a:t>, and Meena Chavan. "Cultural competence dimensions and outcomes: a systematic review of the literature." Health &amp; social care in the community 24.6 (2016): e117-e130. </a:t>
            </a:r>
            <a:endParaRPr lang="en-US" sz="2800" dirty="0">
              <a:ea typeface="Calibri" panose="020F0502020204030204"/>
              <a:cs typeface="Calibri" panose="020F0502020204030204"/>
            </a:endParaRPr>
          </a:p>
          <a:p>
            <a:pPr marL="239395" indent="-239395" algn="just">
              <a:buNone/>
            </a:pPr>
            <a:r>
              <a:rPr lang="en-US" sz="1200" dirty="0" err="1">
                <a:ea typeface="+mn-lt"/>
                <a:cs typeface="+mn-lt"/>
              </a:rPr>
              <a:t>Chae</a:t>
            </a:r>
            <a:r>
              <a:rPr lang="en-US" sz="1200" dirty="0">
                <a:ea typeface="+mn-lt"/>
                <a:cs typeface="+mn-lt"/>
              </a:rPr>
              <a:t>, </a:t>
            </a:r>
            <a:r>
              <a:rPr lang="en-US" sz="1200" dirty="0" err="1">
                <a:ea typeface="+mn-lt"/>
                <a:cs typeface="+mn-lt"/>
              </a:rPr>
              <a:t>Duckhee</a:t>
            </a:r>
            <a:r>
              <a:rPr lang="en-US" sz="1200" dirty="0">
                <a:ea typeface="+mn-lt"/>
                <a:cs typeface="+mn-lt"/>
              </a:rPr>
              <a:t>, et al. "Effectiveness of cultural competence educational interventions on health professionals and patient outcomes: A systematic review." Japan Journal of Nursing Science 17.3 (2020): e12326. </a:t>
            </a:r>
          </a:p>
          <a:p>
            <a:pPr marL="239395" indent="-239395" algn="just">
              <a:buNone/>
            </a:pPr>
            <a:r>
              <a:rPr lang="en-US" sz="1200" dirty="0">
                <a:ea typeface="+mn-lt"/>
                <a:cs typeface="+mn-lt"/>
              </a:rPr>
              <a:t>Cheng, Y. J., </a:t>
            </a:r>
            <a:r>
              <a:rPr lang="en-US" sz="1200" dirty="0" err="1">
                <a:ea typeface="+mn-lt"/>
                <a:cs typeface="+mn-lt"/>
              </a:rPr>
              <a:t>Kanaya</a:t>
            </a:r>
            <a:r>
              <a:rPr lang="en-US" sz="1200" dirty="0">
                <a:ea typeface="+mn-lt"/>
                <a:cs typeface="+mn-lt"/>
              </a:rPr>
              <a:t>, A. M., Araneta, M. R. G., </a:t>
            </a:r>
            <a:r>
              <a:rPr lang="en-US" sz="1200" dirty="0" err="1">
                <a:ea typeface="+mn-lt"/>
                <a:cs typeface="+mn-lt"/>
              </a:rPr>
              <a:t>Saydah</a:t>
            </a:r>
            <a:r>
              <a:rPr lang="en-US" sz="1200" dirty="0">
                <a:ea typeface="+mn-lt"/>
                <a:cs typeface="+mn-lt"/>
              </a:rPr>
              <a:t>, S. H., Kahn, H. S., Gregg, E. W., ... &amp; </a:t>
            </a:r>
            <a:r>
              <a:rPr lang="en-US" sz="1200" dirty="0" err="1">
                <a:ea typeface="+mn-lt"/>
                <a:cs typeface="+mn-lt"/>
              </a:rPr>
              <a:t>Imperatore</a:t>
            </a:r>
            <a:r>
              <a:rPr lang="en-US" sz="1200" dirty="0">
                <a:ea typeface="+mn-lt"/>
                <a:cs typeface="+mn-lt"/>
              </a:rPr>
              <a:t>, G. (2019). Prevalence of diabetes by race and ethnicity in the United States, 2011-2016. Jama, 322(24), 2389-2398.</a:t>
            </a:r>
          </a:p>
          <a:p>
            <a:pPr marL="239395" indent="-239395" algn="just">
              <a:buNone/>
            </a:pPr>
            <a:r>
              <a:rPr lang="en-US" sz="1200" dirty="0">
                <a:ea typeface="+mn-lt"/>
                <a:cs typeface="+mn-lt"/>
              </a:rPr>
              <a:t>Cross TL, et al. Towards a culturally competent system of care: a monograph on effective services for minority children who are severely emotionally disturbed. Washington, DC: Georgetown University, Child Development Center; 1989 </a:t>
            </a:r>
            <a:endParaRPr lang="en-US" sz="2800" dirty="0">
              <a:ea typeface="Calibri" panose="020F0502020204030204"/>
              <a:cs typeface="Calibri" panose="020F0502020204030204"/>
            </a:endParaRPr>
          </a:p>
          <a:p>
            <a:pPr marL="239395" indent="-239395" algn="just">
              <a:buNone/>
            </a:pPr>
            <a:r>
              <a:rPr lang="en-US" sz="1200" dirty="0">
                <a:ea typeface="+mn-lt"/>
                <a:cs typeface="+mn-lt"/>
              </a:rPr>
              <a:t>FitzGerald, C., &amp; Hurst, S. Implicit bias in healthcare professionals: a systematic review. BMC medical ethics, 2017;18, 1-18. </a:t>
            </a:r>
            <a:endParaRPr lang="en-US" sz="2800" dirty="0">
              <a:ea typeface="Calibri" panose="020F0502020204030204"/>
              <a:cs typeface="Calibri" panose="020F0502020204030204"/>
            </a:endParaRPr>
          </a:p>
          <a:p>
            <a:pPr marL="239395" indent="-239395" algn="just">
              <a:buNone/>
            </a:pPr>
            <a:r>
              <a:rPr lang="en-US" sz="1200" dirty="0">
                <a:ea typeface="+mn-lt"/>
                <a:cs typeface="+mn-lt"/>
              </a:rPr>
              <a:t>Greene-Moton, E., &amp; Minkler, M. (2020). Cultural competence or cultural humility? Moving beyond the debate. Health promotion practice, 21(1), 142-145. </a:t>
            </a:r>
            <a:endParaRPr lang="en-US" sz="2800" dirty="0">
              <a:ea typeface="Calibri" panose="020F0502020204030204"/>
              <a:cs typeface="Calibri" panose="020F0502020204030204"/>
            </a:endParaRPr>
          </a:p>
          <a:p>
            <a:pPr marL="239395" indent="-239395" algn="just">
              <a:buNone/>
            </a:pPr>
            <a:r>
              <a:rPr lang="en-US" sz="1200" dirty="0" err="1">
                <a:ea typeface="+mn-lt"/>
                <a:cs typeface="+mn-lt"/>
              </a:rPr>
              <a:t>Handtke</a:t>
            </a:r>
            <a:r>
              <a:rPr lang="en-US" sz="1200" dirty="0">
                <a:ea typeface="+mn-lt"/>
                <a:cs typeface="+mn-lt"/>
              </a:rPr>
              <a:t>, Oriana, Benjamin Schilgen, and Mike </a:t>
            </a:r>
            <a:r>
              <a:rPr lang="en-US" sz="1200" dirty="0" err="1">
                <a:ea typeface="+mn-lt"/>
                <a:cs typeface="+mn-lt"/>
              </a:rPr>
              <a:t>Mösko</a:t>
            </a:r>
            <a:r>
              <a:rPr lang="en-US" sz="1200" dirty="0">
                <a:ea typeface="+mn-lt"/>
                <a:cs typeface="+mn-lt"/>
              </a:rPr>
              <a:t>. "Culturally competent healthcare–A scoping review of strategies implemented in healthcare organizations and a model of culturally competent healthcare provision." </a:t>
            </a:r>
            <a:r>
              <a:rPr lang="en-US" sz="1200" dirty="0" err="1">
                <a:ea typeface="+mn-lt"/>
                <a:cs typeface="+mn-lt"/>
              </a:rPr>
              <a:t>PloS</a:t>
            </a:r>
            <a:r>
              <a:rPr lang="en-US" sz="1200" dirty="0">
                <a:ea typeface="+mn-lt"/>
                <a:cs typeface="+mn-lt"/>
              </a:rPr>
              <a:t> one 14.7 (2019): e0219971. </a:t>
            </a:r>
            <a:endParaRPr lang="en-US" sz="2800" dirty="0">
              <a:ea typeface="Calibri" panose="020F0502020204030204"/>
              <a:cs typeface="Calibri" panose="020F0502020204030204"/>
            </a:endParaRPr>
          </a:p>
          <a:p>
            <a:pPr marL="239395" indent="-239395" algn="just">
              <a:buNone/>
            </a:pPr>
            <a:r>
              <a:rPr lang="en-US" sz="1200" dirty="0">
                <a:ea typeface="+mn-lt"/>
                <a:cs typeface="+mn-lt"/>
              </a:rPr>
              <a:t>McCalman, Janya, Crystal </a:t>
            </a:r>
            <a:r>
              <a:rPr lang="en-US" sz="1200" dirty="0" err="1">
                <a:ea typeface="+mn-lt"/>
                <a:cs typeface="+mn-lt"/>
              </a:rPr>
              <a:t>Jongen</a:t>
            </a:r>
            <a:r>
              <a:rPr lang="en-US" sz="1200" dirty="0">
                <a:ea typeface="+mn-lt"/>
                <a:cs typeface="+mn-lt"/>
              </a:rPr>
              <a:t>, and Roxanne Bainbridge. "</a:t>
            </a:r>
            <a:r>
              <a:rPr lang="en-US" sz="1200" dirty="0" err="1">
                <a:ea typeface="+mn-lt"/>
                <a:cs typeface="+mn-lt"/>
              </a:rPr>
              <a:t>Organisational</a:t>
            </a:r>
            <a:r>
              <a:rPr lang="en-US" sz="1200" dirty="0">
                <a:ea typeface="+mn-lt"/>
                <a:cs typeface="+mn-lt"/>
              </a:rPr>
              <a:t> systems’ approaches to improving cultural competence in healthcare: a systematic scoping review of the literature." International journal for equity in health 16 (2017): 1-19. </a:t>
            </a:r>
            <a:endParaRPr lang="en-US" sz="2800" dirty="0">
              <a:ea typeface="Calibri" panose="020F0502020204030204"/>
              <a:cs typeface="Calibri" panose="020F0502020204030204"/>
            </a:endParaRPr>
          </a:p>
          <a:p>
            <a:pPr marL="239395" indent="-239395" algn="just">
              <a:buNone/>
            </a:pPr>
            <a:r>
              <a:rPr lang="en-US" sz="1200" dirty="0" err="1">
                <a:ea typeface="+mn-lt"/>
                <a:cs typeface="+mn-lt"/>
              </a:rPr>
              <a:t>Renzaho</a:t>
            </a:r>
            <a:r>
              <a:rPr lang="en-US" sz="1200" dirty="0">
                <a:ea typeface="+mn-lt"/>
                <a:cs typeface="+mn-lt"/>
              </a:rPr>
              <a:t> AM, P. Romios, C. Crock, A. L. Sønderlund, The effectiveness of cultural competence programs in ethnic minority patient-centered health care—a systematic review of the literature, International Journal for Quality in Health Care, Volume 25, Issue 3, July 2013, Pages 261–269, </a:t>
            </a:r>
            <a:r>
              <a:rPr lang="en-US" sz="1200" dirty="0">
                <a:ea typeface="+mn-lt"/>
                <a:cs typeface="+mn-lt"/>
                <a:hlinkClick r:id="rId2"/>
              </a:rPr>
              <a:t>https://doi.org/10.1093/intqhc/mzt006</a:t>
            </a:r>
            <a:r>
              <a:rPr lang="en-US" sz="1200" dirty="0">
                <a:ea typeface="+mn-lt"/>
                <a:cs typeface="+mn-lt"/>
              </a:rPr>
              <a:t> </a:t>
            </a:r>
            <a:endParaRPr lang="en-US" sz="2800" dirty="0">
              <a:ea typeface="Calibri" panose="020F0502020204030204"/>
              <a:cs typeface="Calibri" panose="020F0502020204030204"/>
            </a:endParaRPr>
          </a:p>
          <a:p>
            <a:pPr marL="239395" indent="-239395" algn="just">
              <a:buNone/>
            </a:pPr>
            <a:r>
              <a:rPr lang="en-US" sz="1200" dirty="0">
                <a:ea typeface="+mn-lt"/>
                <a:cs typeface="+mn-lt"/>
              </a:rPr>
              <a:t>Saha S, Beach MC, Cooper LA. Patient centeredness, cultural competence and healthcare quality. J Natl Med Assoc. 2008;100(11):1275–85. </a:t>
            </a:r>
          </a:p>
          <a:p>
            <a:pPr marL="239395" indent="-239395" algn="just">
              <a:buNone/>
            </a:pPr>
            <a:r>
              <a:rPr lang="en-US" sz="1200" dirty="0" err="1">
                <a:ea typeface="+mn-lt"/>
                <a:cs typeface="+mn-lt"/>
              </a:rPr>
              <a:t>Spitzberg</a:t>
            </a:r>
            <a:r>
              <a:rPr lang="en-US" sz="1200" dirty="0">
                <a:ea typeface="+mn-lt"/>
                <a:cs typeface="+mn-lt"/>
              </a:rPr>
              <a:t>, B. H. (2000). A model of intercultural communication competence. Intercultural communication: A reader, 9, 375-387.</a:t>
            </a:r>
          </a:p>
          <a:p>
            <a:pPr marL="239395" indent="-239395" algn="just">
              <a:buNone/>
            </a:pPr>
            <a:r>
              <a:rPr lang="en-US" sz="1200" dirty="0" err="1">
                <a:ea typeface="+mn-lt"/>
                <a:cs typeface="+mn-lt"/>
              </a:rPr>
              <a:t>Tervalon</a:t>
            </a:r>
            <a:r>
              <a:rPr lang="en-US" sz="1200" dirty="0">
                <a:ea typeface="+mn-lt"/>
                <a:cs typeface="+mn-lt"/>
              </a:rPr>
              <a:t>, M., &amp; Murray-García, J. (1998). Cultural humility versus cultural competence: A critical distinction in defining physician training outcomes in multicultural education. Journal of Health Care for the Poor and Underserved, 9, 117-125. </a:t>
            </a:r>
            <a:endParaRPr lang="en-US" sz="2800" dirty="0">
              <a:ea typeface="Calibri" panose="020F0502020204030204"/>
              <a:cs typeface="Calibri" panose="020F0502020204030204"/>
            </a:endParaRPr>
          </a:p>
          <a:p>
            <a:pPr marL="239395" indent="-239395" algn="just">
              <a:buNone/>
            </a:pPr>
            <a:r>
              <a:rPr lang="en-US" sz="1200" dirty="0">
                <a:ea typeface="+mn-lt"/>
                <a:cs typeface="+mn-lt"/>
              </a:rPr>
              <a:t>Truong, Mandy, Yin Paradies, and Naomi Priest. "Interventions to improve cultural competency in healthcare: a systematic review of reviews." BMC health services research 14 (2014): 1-17. </a:t>
            </a:r>
            <a:endParaRPr lang="en-US" sz="2800" dirty="0">
              <a:ea typeface="Calibri" panose="020F0502020204030204"/>
              <a:cs typeface="Calibri" panose="020F0502020204030204"/>
            </a:endParaRPr>
          </a:p>
          <a:p>
            <a:pPr marL="0" indent="0" algn="just">
              <a:spcBef>
                <a:spcPts val="0"/>
              </a:spcBef>
              <a:buNone/>
            </a:pPr>
            <a:endParaRPr lang="en-US" sz="1200" dirty="0">
              <a:ea typeface="Calibri" panose="020F0502020204030204"/>
              <a:cs typeface="Calibri" panose="020F0502020204030204"/>
            </a:endParaRPr>
          </a:p>
        </p:txBody>
      </p:sp>
      <p:sp>
        <p:nvSpPr>
          <p:cNvPr id="3" name="Title 1">
            <a:extLst>
              <a:ext uri="{FF2B5EF4-FFF2-40B4-BE49-F238E27FC236}">
                <a16:creationId xmlns:a16="http://schemas.microsoft.com/office/drawing/2014/main" id="{7C945A3B-4E7D-48F8-AC15-6C432BEF4AB2}"/>
              </a:ext>
            </a:extLst>
          </p:cNvPr>
          <p:cNvSpPr>
            <a:spLocks noGrp="1"/>
          </p:cNvSpPr>
          <p:nvPr/>
        </p:nvSpPr>
        <p:spPr>
          <a:xfrm>
            <a:off x="431663" y="181922"/>
            <a:ext cx="2797908" cy="499524"/>
          </a:xfrm>
          <a:prstGeom prst="rect">
            <a:avLst/>
          </a:prstGeom>
        </p:spPr>
        <p:txBody>
          <a:bodyPr anchor="b"/>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dirty="0"/>
              <a:t>References</a:t>
            </a:r>
          </a:p>
        </p:txBody>
      </p:sp>
      <p:sp>
        <p:nvSpPr>
          <p:cNvPr id="4" name="Footer Placeholder 4">
            <a:extLst>
              <a:ext uri="{FF2B5EF4-FFF2-40B4-BE49-F238E27FC236}">
                <a16:creationId xmlns:a16="http://schemas.microsoft.com/office/drawing/2014/main" id="{0C478197-394F-0469-DB49-CA8C15D370BD}"/>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44034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414131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276395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5420" y="124033"/>
            <a:ext cx="4517380" cy="784586"/>
          </a:xfrm>
        </p:spPr>
        <p:txBody>
          <a:bodyPr/>
          <a:lstStyle/>
          <a:p>
            <a:pPr algn="just"/>
            <a:r>
              <a:rPr lang="en-US" sz="4000" b="1" dirty="0">
                <a:solidFill>
                  <a:schemeClr val="bg1"/>
                </a:solidFill>
              </a:rPr>
              <a:t>Learning objectives</a:t>
            </a:r>
            <a:endParaRPr lang="en-GB" sz="4000" b="1" dirty="0">
              <a:solidFill>
                <a:schemeClr val="bg1"/>
              </a:solidFill>
            </a:endParaRPr>
          </a:p>
        </p:txBody>
      </p:sp>
      <p:sp>
        <p:nvSpPr>
          <p:cNvPr id="3" name="Tartalom helye 2"/>
          <p:cNvSpPr>
            <a:spLocks noGrp="1"/>
          </p:cNvSpPr>
          <p:nvPr>
            <p:ph sz="half" idx="1"/>
          </p:nvPr>
        </p:nvSpPr>
        <p:spPr>
          <a:xfrm>
            <a:off x="340114" y="1965570"/>
            <a:ext cx="9685900" cy="4534774"/>
          </a:xfrm>
        </p:spPr>
        <p:txBody>
          <a:bodyPr/>
          <a:lstStyle/>
          <a:p>
            <a:pPr algn="just">
              <a:buClr>
                <a:srgbClr val="0063DC"/>
              </a:buClr>
            </a:pPr>
            <a:r>
              <a:rPr lang="en-US" sz="2600" b="1" dirty="0"/>
              <a:t>Understand</a:t>
            </a:r>
            <a:r>
              <a:rPr lang="en-US" sz="2600" dirty="0"/>
              <a:t> the key concepts, historical background, and significance of cultural competence in healthcare.</a:t>
            </a:r>
          </a:p>
          <a:p>
            <a:pPr algn="just">
              <a:buClr>
                <a:srgbClr val="0063DC"/>
              </a:buClr>
            </a:pPr>
            <a:r>
              <a:rPr lang="en-US" sz="2600" b="1" dirty="0"/>
              <a:t>Learn</a:t>
            </a:r>
            <a:r>
              <a:rPr lang="en-US" sz="2600" dirty="0"/>
              <a:t> about the challenges and barriers that arise from the absence of cultural competence and how it impacts patient outcomes.</a:t>
            </a:r>
          </a:p>
          <a:p>
            <a:pPr algn="just">
              <a:buClr>
                <a:srgbClr val="0063DC"/>
              </a:buClr>
            </a:pPr>
            <a:r>
              <a:rPr lang="en-US" sz="2600" b="1" dirty="0"/>
              <a:t>Examine</a:t>
            </a:r>
            <a:r>
              <a:rPr lang="en-US" sz="2600" dirty="0"/>
              <a:t> the main models and strategies for achieving cultural competence at individual, </a:t>
            </a:r>
            <a:r>
              <a:rPr lang="en-US" sz="2600" dirty="0" err="1"/>
              <a:t>organisational</a:t>
            </a:r>
            <a:r>
              <a:rPr lang="en-US" sz="2600" dirty="0"/>
              <a:t>, and systemic levels.</a:t>
            </a:r>
          </a:p>
          <a:p>
            <a:pPr algn="just">
              <a:buClr>
                <a:srgbClr val="0063DC"/>
              </a:buClr>
            </a:pPr>
            <a:r>
              <a:rPr lang="en-US" sz="2600" b="1" dirty="0" err="1"/>
              <a:t>Analyse</a:t>
            </a:r>
            <a:r>
              <a:rPr lang="en-US" sz="2600" b="1" dirty="0"/>
              <a:t> </a:t>
            </a:r>
            <a:r>
              <a:rPr lang="en-US" sz="2600" dirty="0"/>
              <a:t>the benefits of cultural competence for patients, healthcare providers, and organizations.</a:t>
            </a:r>
          </a:p>
          <a:p>
            <a:pPr algn="just">
              <a:buClr>
                <a:srgbClr val="0063DC"/>
              </a:buClr>
            </a:pPr>
            <a:r>
              <a:rPr lang="en-US" sz="2600" b="1" dirty="0"/>
              <a:t>Understand</a:t>
            </a:r>
            <a:r>
              <a:rPr lang="en-US" sz="2600" dirty="0"/>
              <a:t> how cultural competence complements patient-centered care and how both can be applied to improve healthcare services.</a:t>
            </a:r>
          </a:p>
          <a:p>
            <a:pPr algn="just"/>
            <a:endParaRPr lang="en-US" sz="2600" dirty="0"/>
          </a:p>
        </p:txBody>
      </p:sp>
      <p:sp>
        <p:nvSpPr>
          <p:cNvPr id="4" name="Footer Placeholder 4">
            <a:extLst>
              <a:ext uri="{FF2B5EF4-FFF2-40B4-BE49-F238E27FC236}">
                <a16:creationId xmlns:a16="http://schemas.microsoft.com/office/drawing/2014/main" id="{73C8CD5C-2CB1-3A50-6D10-C6FA42CF6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514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8AD8595-075D-384D-A3EE-990DFE01FE4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
        <p:nvSpPr>
          <p:cNvPr id="6" name="Cím 1">
            <a:extLst>
              <a:ext uri="{FF2B5EF4-FFF2-40B4-BE49-F238E27FC236}">
                <a16:creationId xmlns:a16="http://schemas.microsoft.com/office/drawing/2014/main" id="{9A063288-9EDF-8DE5-D421-48AB28F57996}"/>
              </a:ext>
            </a:extLst>
          </p:cNvPr>
          <p:cNvSpPr>
            <a:spLocks noGrp="1"/>
          </p:cNvSpPr>
          <p:nvPr>
            <p:ph type="title"/>
          </p:nvPr>
        </p:nvSpPr>
        <p:spPr>
          <a:xfrm>
            <a:off x="2427653" y="3031193"/>
            <a:ext cx="5726091" cy="1136926"/>
          </a:xfrm>
        </p:spPr>
        <p:txBody>
          <a:bodyPr/>
          <a:lstStyle/>
          <a:p>
            <a:r>
              <a:rPr lang="en-US" sz="4000" dirty="0"/>
              <a:t>End of learning unit</a:t>
            </a:r>
            <a:endParaRPr lang="en-GB" sz="4000" dirty="0"/>
          </a:p>
        </p:txBody>
      </p:sp>
    </p:spTree>
    <p:extLst>
      <p:ext uri="{BB962C8B-B14F-4D97-AF65-F5344CB8AC3E}">
        <p14:creationId xmlns:p14="http://schemas.microsoft.com/office/powerpoint/2010/main" val="20655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3282-7369-44D1-B2CA-C596A279BF78}"/>
              </a:ext>
            </a:extLst>
          </p:cNvPr>
          <p:cNvSpPr>
            <a:spLocks noGrp="1"/>
          </p:cNvSpPr>
          <p:nvPr>
            <p:ph type="title"/>
          </p:nvPr>
        </p:nvSpPr>
        <p:spPr>
          <a:xfrm>
            <a:off x="7236573" y="207390"/>
            <a:ext cx="3255461" cy="791480"/>
          </a:xfrm>
        </p:spPr>
        <p:txBody>
          <a:bodyPr/>
          <a:lstStyle/>
          <a:p>
            <a:pPr algn="ctr"/>
            <a:r>
              <a:rPr lang="en-US" b="1" dirty="0">
                <a:solidFill>
                  <a:schemeClr val="bg1"/>
                </a:solidFill>
              </a:rPr>
              <a:t>Introduction</a:t>
            </a:r>
          </a:p>
        </p:txBody>
      </p:sp>
      <p:sp>
        <p:nvSpPr>
          <p:cNvPr id="3" name="Content Placeholder 2">
            <a:extLst>
              <a:ext uri="{FF2B5EF4-FFF2-40B4-BE49-F238E27FC236}">
                <a16:creationId xmlns:a16="http://schemas.microsoft.com/office/drawing/2014/main" id="{FD3697BE-13A2-4B91-92EF-74E2A515A022}"/>
              </a:ext>
            </a:extLst>
          </p:cNvPr>
          <p:cNvSpPr>
            <a:spLocks noGrp="1"/>
          </p:cNvSpPr>
          <p:nvPr>
            <p:ph sz="half" idx="1"/>
          </p:nvPr>
        </p:nvSpPr>
        <p:spPr>
          <a:xfrm>
            <a:off x="485623" y="2434750"/>
            <a:ext cx="9685900" cy="3362734"/>
          </a:xfrm>
        </p:spPr>
        <p:txBody>
          <a:bodyPr/>
          <a:lstStyle/>
          <a:p>
            <a:pPr algn="just">
              <a:buClr>
                <a:srgbClr val="0063DC"/>
              </a:buClr>
            </a:pPr>
            <a:r>
              <a:rPr lang="en-US" sz="2400" dirty="0"/>
              <a:t>Cultural competence in healthcare refers to the ability of providers and systems to deliver care that respects and responds to the diverse cultural backgrounds of patients. </a:t>
            </a:r>
          </a:p>
          <a:p>
            <a:pPr algn="just">
              <a:buClr>
                <a:srgbClr val="0063DC"/>
              </a:buClr>
            </a:pPr>
            <a:r>
              <a:rPr lang="en-US" sz="2400" dirty="0"/>
              <a:t>This course will explore the importance of cultural competence, how it has evolved, and the strategies for applying it to improve healthcare outcomes. </a:t>
            </a:r>
          </a:p>
          <a:p>
            <a:pPr algn="just">
              <a:buClr>
                <a:srgbClr val="0063DC"/>
              </a:buClr>
            </a:pPr>
            <a:r>
              <a:rPr lang="en-US" sz="2400" dirty="0"/>
              <a:t>By understanding and implementing cultural competence, healthcare professionals can better serve diverse populations, reduce health disparities, and promote equitable care.</a:t>
            </a:r>
          </a:p>
        </p:txBody>
      </p:sp>
      <p:sp>
        <p:nvSpPr>
          <p:cNvPr id="5" name="Footer Placeholder 4">
            <a:extLst>
              <a:ext uri="{FF2B5EF4-FFF2-40B4-BE49-F238E27FC236}">
                <a16:creationId xmlns:a16="http://schemas.microsoft.com/office/drawing/2014/main" id="{EA439BF6-48C3-CEE5-E05D-41EC9DF7447B}"/>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86571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8C38-C2E9-4650-997A-D41B4A96C76F}"/>
              </a:ext>
            </a:extLst>
          </p:cNvPr>
          <p:cNvSpPr>
            <a:spLocks noGrp="1"/>
          </p:cNvSpPr>
          <p:nvPr>
            <p:ph type="title" idx="4294967295"/>
          </p:nvPr>
        </p:nvSpPr>
        <p:spPr>
          <a:xfrm>
            <a:off x="705701" y="401229"/>
            <a:ext cx="9707563" cy="701707"/>
          </a:xfrm>
          <a:prstGeom prst="rect">
            <a:avLst/>
          </a:prstGeom>
        </p:spPr>
        <p:txBody>
          <a:bodyPr/>
          <a:lstStyle/>
          <a:p>
            <a:pPr algn="ctr"/>
            <a:r>
              <a:rPr lang="en-US" sz="3600" b="1" dirty="0">
                <a:solidFill>
                  <a:srgbClr val="0063DC"/>
                </a:solidFill>
                <a:latin typeface="+mn-lt"/>
              </a:rPr>
              <a:t>What is cultural competence (CC) in healthcare?</a:t>
            </a:r>
          </a:p>
        </p:txBody>
      </p:sp>
      <p:sp>
        <p:nvSpPr>
          <p:cNvPr id="3" name="Content Placeholder 2">
            <a:extLst>
              <a:ext uri="{FF2B5EF4-FFF2-40B4-BE49-F238E27FC236}">
                <a16:creationId xmlns:a16="http://schemas.microsoft.com/office/drawing/2014/main" id="{E837715A-78F8-488D-8935-8BE2A49EB586}"/>
              </a:ext>
            </a:extLst>
          </p:cNvPr>
          <p:cNvSpPr>
            <a:spLocks noGrp="1"/>
          </p:cNvSpPr>
          <p:nvPr>
            <p:ph sz="half" idx="4294967295"/>
          </p:nvPr>
        </p:nvSpPr>
        <p:spPr>
          <a:xfrm>
            <a:off x="0" y="1852613"/>
            <a:ext cx="10799763" cy="960437"/>
          </a:xfrm>
          <a:prstGeom prst="rect">
            <a:avLst/>
          </a:prstGeom>
          <a:solidFill>
            <a:srgbClr val="0063DC"/>
          </a:solidFill>
        </p:spPr>
        <p:txBody>
          <a:bodyPr/>
          <a:lstStyle/>
          <a:p>
            <a:pPr marL="0" indent="0" algn="ctr">
              <a:buNone/>
            </a:pPr>
            <a:r>
              <a:rPr lang="en-US" sz="2000" dirty="0">
                <a:solidFill>
                  <a:schemeClr val="bg1"/>
                </a:solidFill>
              </a:rPr>
              <a:t>“A set of congruent </a:t>
            </a:r>
            <a:r>
              <a:rPr lang="en-US" sz="2000" dirty="0" err="1">
                <a:solidFill>
                  <a:schemeClr val="bg1"/>
                </a:solidFill>
              </a:rPr>
              <a:t>behaviours</a:t>
            </a:r>
            <a:r>
              <a:rPr lang="en-US" sz="2000" dirty="0">
                <a:solidFill>
                  <a:schemeClr val="bg1"/>
                </a:solidFill>
              </a:rPr>
              <a:t>, attitudes and policies that come together in a system, agency or amongst professionals and enables that system, agency or those professionals to work effectively in cross-cultural situations” (Cross et al., 1989)</a:t>
            </a:r>
          </a:p>
        </p:txBody>
      </p:sp>
      <p:graphicFrame>
        <p:nvGraphicFramePr>
          <p:cNvPr id="93" name="Diagram 92">
            <a:extLst>
              <a:ext uri="{FF2B5EF4-FFF2-40B4-BE49-F238E27FC236}">
                <a16:creationId xmlns:a16="http://schemas.microsoft.com/office/drawing/2014/main" id="{855D9C5D-20F0-4B45-98C2-1AE07652D06A}"/>
              </a:ext>
            </a:extLst>
          </p:cNvPr>
          <p:cNvGraphicFramePr/>
          <p:nvPr>
            <p:extLst>
              <p:ext uri="{D42A27DB-BD31-4B8C-83A1-F6EECF244321}">
                <p14:modId xmlns:p14="http://schemas.microsoft.com/office/powerpoint/2010/main" val="2267157614"/>
              </p:ext>
            </p:extLst>
          </p:nvPr>
        </p:nvGraphicFramePr>
        <p:xfrm>
          <a:off x="304801" y="2926080"/>
          <a:ext cx="10332402" cy="415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 name="Oval 93">
            <a:extLst>
              <a:ext uri="{FF2B5EF4-FFF2-40B4-BE49-F238E27FC236}">
                <a16:creationId xmlns:a16="http://schemas.microsoft.com/office/drawing/2014/main" id="{3E95F9B8-6122-4593-B416-C0C695DBDA06}"/>
              </a:ext>
            </a:extLst>
          </p:cNvPr>
          <p:cNvSpPr/>
          <p:nvPr/>
        </p:nvSpPr>
        <p:spPr>
          <a:xfrm>
            <a:off x="162560" y="2926080"/>
            <a:ext cx="2702560" cy="1171416"/>
          </a:xfrm>
          <a:prstGeom prst="ellipse">
            <a:avLst/>
          </a:prstGeom>
          <a:solidFill>
            <a:srgbClr val="0063DC"/>
          </a:solidFill>
        </p:spPr>
        <p:txBody>
          <a:bodyPr anchor="ctr"/>
          <a:lstStyle/>
          <a:p>
            <a:pPr algn="ctr" defTabSz="959937">
              <a:lnSpc>
                <a:spcPct val="90000"/>
              </a:lnSpc>
              <a:spcBef>
                <a:spcPts val="1050"/>
              </a:spcBef>
            </a:pPr>
            <a:r>
              <a:rPr lang="en-US" sz="2000" b="1" dirty="0">
                <a:solidFill>
                  <a:schemeClr val="bg1"/>
                </a:solidFill>
                <a:effectLst>
                  <a:outerShdw blurRad="38100" dist="38100" dir="2700000" algn="tl">
                    <a:srgbClr val="000000">
                      <a:alpha val="43137"/>
                    </a:srgbClr>
                  </a:outerShdw>
                </a:effectLst>
              </a:rPr>
              <a:t>A culturally competent system…</a:t>
            </a:r>
          </a:p>
        </p:txBody>
      </p:sp>
      <p:sp>
        <p:nvSpPr>
          <p:cNvPr id="4" name="Footer Placeholder 4">
            <a:extLst>
              <a:ext uri="{FF2B5EF4-FFF2-40B4-BE49-F238E27FC236}">
                <a16:creationId xmlns:a16="http://schemas.microsoft.com/office/drawing/2014/main" id="{08A38EDA-43F9-F74C-6B8E-84E0FDFE727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989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C5F7D3-C1D5-4EC9-A0A6-3692AE13DF7A}"/>
              </a:ext>
            </a:extLst>
          </p:cNvPr>
          <p:cNvGrpSpPr/>
          <p:nvPr/>
        </p:nvGrpSpPr>
        <p:grpSpPr>
          <a:xfrm>
            <a:off x="904240" y="1859281"/>
            <a:ext cx="9083041" cy="5029200"/>
            <a:chOff x="904240" y="1859281"/>
            <a:chExt cx="9083041" cy="5029200"/>
          </a:xfrm>
          <a:effectLst>
            <a:outerShdw blurRad="165100" dist="558800" dir="540000" algn="tl" rotWithShape="0">
              <a:prstClr val="black">
                <a:alpha val="12000"/>
              </a:prstClr>
            </a:outerShdw>
          </a:effectLst>
        </p:grpSpPr>
        <p:sp>
          <p:nvSpPr>
            <p:cNvPr id="6" name="Shape 5">
              <a:extLst>
                <a:ext uri="{FF2B5EF4-FFF2-40B4-BE49-F238E27FC236}">
                  <a16:creationId xmlns:a16="http://schemas.microsoft.com/office/drawing/2014/main" id="{46A25781-A956-4107-949C-38318FC04271}"/>
                </a:ext>
              </a:extLst>
            </p:cNvPr>
            <p:cNvSpPr/>
            <p:nvPr/>
          </p:nvSpPr>
          <p:spPr>
            <a:xfrm>
              <a:off x="904240" y="1859281"/>
              <a:ext cx="9083041" cy="5029200"/>
            </a:xfrm>
            <a:prstGeom prst="swooshArrow">
              <a:avLst>
                <a:gd name="adj1" fmla="val 25000"/>
                <a:gd name="adj2" fmla="val 25000"/>
              </a:avLst>
            </a:prstGeom>
            <a:solidFill>
              <a:schemeClr val="bg1">
                <a:lumMod val="9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7" name="Oval 6">
              <a:extLst>
                <a:ext uri="{FF2B5EF4-FFF2-40B4-BE49-F238E27FC236}">
                  <a16:creationId xmlns:a16="http://schemas.microsoft.com/office/drawing/2014/main" id="{43DF3D3A-3C13-4D68-BEA2-F4DFCBCB7CD7}"/>
                </a:ext>
              </a:extLst>
            </p:cNvPr>
            <p:cNvSpPr/>
            <p:nvPr/>
          </p:nvSpPr>
          <p:spPr>
            <a:xfrm>
              <a:off x="2057786" y="5330434"/>
              <a:ext cx="236158" cy="209213"/>
            </a:xfrm>
            <a:prstGeom prst="ellipse">
              <a:avLst/>
            </a:pr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9" name="Oval 8">
              <a:extLst>
                <a:ext uri="{FF2B5EF4-FFF2-40B4-BE49-F238E27FC236}">
                  <a16:creationId xmlns:a16="http://schemas.microsoft.com/office/drawing/2014/main" id="{853D0390-65D4-4789-B742-604E1C200949}"/>
                </a:ext>
              </a:extLst>
            </p:cNvPr>
            <p:cNvSpPr/>
            <p:nvPr/>
          </p:nvSpPr>
          <p:spPr>
            <a:xfrm>
              <a:off x="4142344" y="3963498"/>
              <a:ext cx="426902" cy="378195"/>
            </a:xfrm>
            <a:prstGeom prst="ellipse">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1" name="Oval 10">
              <a:extLst>
                <a:ext uri="{FF2B5EF4-FFF2-40B4-BE49-F238E27FC236}">
                  <a16:creationId xmlns:a16="http://schemas.microsoft.com/office/drawing/2014/main" id="{913A05EA-DC3C-4923-8E8F-811E60B7C898}"/>
                </a:ext>
              </a:extLst>
            </p:cNvPr>
            <p:cNvSpPr/>
            <p:nvPr/>
          </p:nvSpPr>
          <p:spPr>
            <a:xfrm>
              <a:off x="6649265" y="3131668"/>
              <a:ext cx="590397" cy="523036"/>
            </a:xfrm>
            <a:prstGeom prst="ellipse">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grpSp>
      <p:sp>
        <p:nvSpPr>
          <p:cNvPr id="2" name="Title 1">
            <a:extLst>
              <a:ext uri="{FF2B5EF4-FFF2-40B4-BE49-F238E27FC236}">
                <a16:creationId xmlns:a16="http://schemas.microsoft.com/office/drawing/2014/main" id="{87DE232E-7116-40FB-A34D-43D99830C93A}"/>
              </a:ext>
            </a:extLst>
          </p:cNvPr>
          <p:cNvSpPr>
            <a:spLocks noGrp="1"/>
          </p:cNvSpPr>
          <p:nvPr>
            <p:ph type="title"/>
          </p:nvPr>
        </p:nvSpPr>
        <p:spPr/>
        <p:txBody>
          <a:bodyPr/>
          <a:lstStyle/>
          <a:p>
            <a:r>
              <a:rPr lang="en-US" dirty="0"/>
              <a:t>Some historical roots of CC: from early stages in the ’70s to nowadays</a:t>
            </a:r>
          </a:p>
        </p:txBody>
      </p:sp>
      <p:sp>
        <p:nvSpPr>
          <p:cNvPr id="3" name="Content Placeholder 2">
            <a:extLst>
              <a:ext uri="{FF2B5EF4-FFF2-40B4-BE49-F238E27FC236}">
                <a16:creationId xmlns:a16="http://schemas.microsoft.com/office/drawing/2014/main" id="{6C10EEA6-E465-4E87-9989-03C4C1864B6D}"/>
              </a:ext>
            </a:extLst>
          </p:cNvPr>
          <p:cNvSpPr>
            <a:spLocks noGrp="1"/>
          </p:cNvSpPr>
          <p:nvPr>
            <p:ph sz="half" idx="1"/>
          </p:nvPr>
        </p:nvSpPr>
        <p:spPr>
          <a:xfrm>
            <a:off x="625163" y="2208506"/>
            <a:ext cx="9685900" cy="3968773"/>
          </a:xfrm>
        </p:spPr>
        <p:txBody>
          <a:bodyPr/>
          <a:lstStyle/>
          <a:p>
            <a:pPr marL="0" indent="0" algn="just">
              <a:buNone/>
            </a:pPr>
            <a:r>
              <a:rPr lang="en-US" sz="2400" b="1" dirty="0"/>
              <a:t>Initially conceived in the ’70s </a:t>
            </a:r>
            <a:r>
              <a:rPr lang="en-US" sz="2400" dirty="0"/>
              <a:t>as variety of interventions improving the accessibility and effectiveness of healthcare services especially </a:t>
            </a:r>
            <a:r>
              <a:rPr lang="en-US" sz="2400" b="1" dirty="0"/>
              <a:t>for people from ethnic minorities</a:t>
            </a:r>
            <a:r>
              <a:rPr lang="en-US" sz="2400" dirty="0"/>
              <a:t>, </a:t>
            </a:r>
            <a:r>
              <a:rPr lang="en-US" sz="2400" b="1" dirty="0"/>
              <a:t>cultural competence expanded </a:t>
            </a:r>
            <a:r>
              <a:rPr lang="en-US" sz="2400" dirty="0"/>
              <a:t>in the late </a:t>
            </a:r>
            <a:r>
              <a:rPr lang="en-US" sz="2400" b="1" dirty="0"/>
              <a:t>’80s and ’90s </a:t>
            </a:r>
            <a:r>
              <a:rPr lang="en-US" sz="2400" dirty="0"/>
              <a:t>in </a:t>
            </a:r>
            <a:r>
              <a:rPr lang="en-US" sz="2400" b="1" u="sng" dirty="0"/>
              <a:t>3 main ways </a:t>
            </a:r>
            <a:r>
              <a:rPr lang="en-US" sz="2000" dirty="0"/>
              <a:t>(</a:t>
            </a:r>
            <a:r>
              <a:rPr lang="en-US" sz="2000" dirty="0" err="1"/>
              <a:t>Saha</a:t>
            </a:r>
            <a:r>
              <a:rPr lang="en-US" sz="2000" dirty="0"/>
              <a:t> et al., 2008):</a:t>
            </a:r>
            <a:endParaRPr lang="en-US" sz="2400" dirty="0"/>
          </a:p>
          <a:p>
            <a:pPr marL="822869" lvl="1" indent="-342900" algn="just">
              <a:buFont typeface="+mj-lt"/>
              <a:buAutoNum type="arabicPeriod"/>
            </a:pPr>
            <a:r>
              <a:rPr lang="en-US" sz="2000" dirty="0"/>
              <a:t>The populations to whom cross-cultural care was applied expanded from primarily immigrants to essentially </a:t>
            </a:r>
            <a:r>
              <a:rPr lang="en-US" sz="2000" b="1" dirty="0"/>
              <a:t>all minority groups</a:t>
            </a:r>
            <a:r>
              <a:rPr lang="en-US" sz="2000" dirty="0"/>
              <a:t>, particularly those most affected by racial disparities in the quality of healthcare;</a:t>
            </a:r>
          </a:p>
          <a:p>
            <a:pPr marL="822869" lvl="1" indent="-342900" algn="just">
              <a:buFont typeface="+mj-lt"/>
              <a:buAutoNum type="arabicPeriod"/>
            </a:pPr>
            <a:r>
              <a:rPr lang="en-US" sz="2000" dirty="0"/>
              <a:t>The conceptual purview of cultural competence expanded </a:t>
            </a:r>
            <a:r>
              <a:rPr lang="en-US" sz="2000" b="1" dirty="0"/>
              <a:t>beyond culture per se </a:t>
            </a:r>
            <a:r>
              <a:rPr lang="en-US" sz="2000" dirty="0"/>
              <a:t>and encompassed issues such as prejudice, stereotyping and social determinants of health; </a:t>
            </a:r>
          </a:p>
          <a:p>
            <a:pPr marL="822869" lvl="1" indent="-342900" algn="just">
              <a:buFont typeface="+mj-lt"/>
              <a:buAutoNum type="arabicPeriod"/>
            </a:pPr>
            <a:r>
              <a:rPr lang="en-US" sz="2000" dirty="0"/>
              <a:t>Finally, the scope of cultural competence expanded </a:t>
            </a:r>
            <a:r>
              <a:rPr lang="en-US" sz="2000" b="1" dirty="0"/>
              <a:t>beyond the interpersonal domain </a:t>
            </a:r>
            <a:r>
              <a:rPr lang="en-US" sz="2000" dirty="0"/>
              <a:t>of cross-cultural care </a:t>
            </a:r>
            <a:r>
              <a:rPr lang="en-US" sz="2000" b="1" dirty="0"/>
              <a:t>to include health systems and communities.</a:t>
            </a:r>
          </a:p>
          <a:p>
            <a:pPr algn="just"/>
            <a:endParaRPr lang="en-US" sz="3200" dirty="0"/>
          </a:p>
        </p:txBody>
      </p:sp>
      <p:sp>
        <p:nvSpPr>
          <p:cNvPr id="8" name="Freeform: Shape 7">
            <a:extLst>
              <a:ext uri="{FF2B5EF4-FFF2-40B4-BE49-F238E27FC236}">
                <a16:creationId xmlns:a16="http://schemas.microsoft.com/office/drawing/2014/main" id="{24EB84E0-78B6-4B90-A615-3B7AA0F5A7C8}"/>
              </a:ext>
            </a:extLst>
          </p:cNvPr>
          <p:cNvSpPr/>
          <p:nvPr/>
        </p:nvSpPr>
        <p:spPr>
          <a:xfrm>
            <a:off x="2175866" y="5435042"/>
            <a:ext cx="2116348" cy="1453438"/>
          </a:xfrm>
          <a:custGeom>
            <a:avLst/>
            <a:gdLst>
              <a:gd name="connsiteX0" fmla="*/ 0 w 1270780"/>
              <a:gd name="connsiteY0" fmla="*/ 0 h 985127"/>
              <a:gd name="connsiteX1" fmla="*/ 1270780 w 1270780"/>
              <a:gd name="connsiteY1" fmla="*/ 0 h 985127"/>
              <a:gd name="connsiteX2" fmla="*/ 1270780 w 1270780"/>
              <a:gd name="connsiteY2" fmla="*/ 985127 h 985127"/>
              <a:gd name="connsiteX3" fmla="*/ 0 w 1270780"/>
              <a:gd name="connsiteY3" fmla="*/ 985127 h 985127"/>
              <a:gd name="connsiteX4" fmla="*/ 0 w 1270780"/>
              <a:gd name="connsiteY4" fmla="*/ 0 h 98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780" h="985127">
                <a:moveTo>
                  <a:pt x="0" y="0"/>
                </a:moveTo>
                <a:lnTo>
                  <a:pt x="1270780" y="0"/>
                </a:lnTo>
                <a:lnTo>
                  <a:pt x="1270780" y="985127"/>
                </a:lnTo>
                <a:lnTo>
                  <a:pt x="0" y="985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139" tIns="0" rIns="0" bIns="0" numCol="1" spcCol="1270" anchor="t" anchorCtr="0">
            <a:noAutofit/>
          </a:bodyPr>
          <a:lstStyle/>
          <a:p>
            <a:pPr marL="0" lvl="0" indent="0" algn="l" defTabSz="1822450">
              <a:lnSpc>
                <a:spcPct val="90000"/>
              </a:lnSpc>
              <a:spcBef>
                <a:spcPct val="0"/>
              </a:spcBef>
              <a:spcAft>
                <a:spcPct val="35000"/>
              </a:spcAft>
              <a:buNone/>
            </a:pPr>
            <a:endParaRPr lang="en-US" sz="4100" kern="1200" dirty="0"/>
          </a:p>
        </p:txBody>
      </p:sp>
      <p:sp>
        <p:nvSpPr>
          <p:cNvPr id="4" name="Footer Placeholder 4">
            <a:extLst>
              <a:ext uri="{FF2B5EF4-FFF2-40B4-BE49-F238E27FC236}">
                <a16:creationId xmlns:a16="http://schemas.microsoft.com/office/drawing/2014/main" id="{BD610BA9-C10F-80CE-FCEA-11897394029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7055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7C2C-F51D-4BE8-8237-CCD392F911BD}"/>
              </a:ext>
            </a:extLst>
          </p:cNvPr>
          <p:cNvSpPr>
            <a:spLocks noGrp="1"/>
          </p:cNvSpPr>
          <p:nvPr>
            <p:ph type="title" idx="4294967295"/>
          </p:nvPr>
        </p:nvSpPr>
        <p:spPr>
          <a:xfrm>
            <a:off x="556418" y="489866"/>
            <a:ext cx="9707563" cy="993775"/>
          </a:xfrm>
          <a:prstGeom prst="rect">
            <a:avLst/>
          </a:prstGeom>
        </p:spPr>
        <p:txBody>
          <a:bodyPr/>
          <a:lstStyle/>
          <a:p>
            <a:pPr algn="ctr"/>
            <a:r>
              <a:rPr lang="en-US" sz="3600" b="1" dirty="0">
                <a:solidFill>
                  <a:srgbClr val="0063DC"/>
                </a:solidFill>
                <a:latin typeface="+mn-lt"/>
              </a:rPr>
              <a:t>Effectiveness &amp; appropriateness as key concepts of CC models</a:t>
            </a:r>
          </a:p>
        </p:txBody>
      </p:sp>
      <p:sp>
        <p:nvSpPr>
          <p:cNvPr id="3" name="Content Placeholder 2">
            <a:extLst>
              <a:ext uri="{FF2B5EF4-FFF2-40B4-BE49-F238E27FC236}">
                <a16:creationId xmlns:a16="http://schemas.microsoft.com/office/drawing/2014/main" id="{22F968F4-361F-44C6-B369-B2C9153C9CE1}"/>
              </a:ext>
            </a:extLst>
          </p:cNvPr>
          <p:cNvSpPr>
            <a:spLocks noGrp="1"/>
          </p:cNvSpPr>
          <p:nvPr>
            <p:ph sz="half" idx="4294967295"/>
          </p:nvPr>
        </p:nvSpPr>
        <p:spPr>
          <a:xfrm>
            <a:off x="556418" y="2249375"/>
            <a:ext cx="9685338" cy="3771900"/>
          </a:xfrm>
          <a:prstGeom prst="rect">
            <a:avLst/>
          </a:prstGeom>
        </p:spPr>
        <p:txBody>
          <a:bodyPr/>
          <a:lstStyle/>
          <a:p>
            <a:pPr algn="just"/>
            <a:r>
              <a:rPr lang="en-US" sz="2800" dirty="0"/>
              <a:t>Generally, </a:t>
            </a:r>
            <a:r>
              <a:rPr lang="en-US" sz="2800" b="1" dirty="0"/>
              <a:t>cultural competence </a:t>
            </a:r>
            <a:r>
              <a:rPr lang="en-US" sz="2800" dirty="0"/>
              <a:t>is the </a:t>
            </a:r>
            <a:r>
              <a:rPr lang="en-US" sz="2800" b="1" dirty="0"/>
              <a:t>ability to work and communicate </a:t>
            </a:r>
            <a:r>
              <a:rPr lang="en-US" sz="2800" b="1" dirty="0">
                <a:solidFill>
                  <a:schemeClr val="accent1"/>
                </a:solidFill>
              </a:rPr>
              <a:t>effectively</a:t>
            </a:r>
            <a:r>
              <a:rPr lang="en-US" sz="2800" dirty="0"/>
              <a:t> and </a:t>
            </a:r>
            <a:r>
              <a:rPr lang="en-US" sz="2800" b="1" dirty="0">
                <a:solidFill>
                  <a:srgbClr val="AB0084"/>
                </a:solidFill>
              </a:rPr>
              <a:t>appropriately</a:t>
            </a:r>
            <a:r>
              <a:rPr lang="en-US" sz="2800" dirty="0"/>
              <a:t> with people from culturally different backgrounds (Alizadeh et al., 2016) </a:t>
            </a:r>
          </a:p>
          <a:p>
            <a:pPr lvl="1" algn="just"/>
            <a:r>
              <a:rPr lang="en-US" sz="2800" dirty="0"/>
              <a:t>While </a:t>
            </a:r>
            <a:r>
              <a:rPr lang="en-US" sz="2800" dirty="0">
                <a:solidFill>
                  <a:srgbClr val="AB0084"/>
                </a:solidFill>
              </a:rPr>
              <a:t>appropriateness</a:t>
            </a:r>
            <a:r>
              <a:rPr lang="en-US" sz="2800" dirty="0"/>
              <a:t> implies not violating the valued rules, </a:t>
            </a:r>
            <a:r>
              <a:rPr lang="en-US" sz="2800" dirty="0">
                <a:solidFill>
                  <a:schemeClr val="accent1"/>
                </a:solidFill>
              </a:rPr>
              <a:t>effectiveness</a:t>
            </a:r>
            <a:r>
              <a:rPr lang="en-US" sz="2800" dirty="0"/>
              <a:t> means achieving the valued goals and outcomes in intercultural interactions (</a:t>
            </a:r>
            <a:r>
              <a:rPr lang="en-US" sz="2800" dirty="0" err="1"/>
              <a:t>Spitzberg</a:t>
            </a:r>
            <a:r>
              <a:rPr lang="en-US" sz="2800" dirty="0"/>
              <a:t>, 1989). </a:t>
            </a:r>
          </a:p>
          <a:p>
            <a:pPr algn="just"/>
            <a:r>
              <a:rPr lang="en-US" sz="2800" dirty="0"/>
              <a:t>Cultural competence is an </a:t>
            </a:r>
            <a:r>
              <a:rPr lang="en-US" sz="2800" b="1" dirty="0"/>
              <a:t>ongoing process</a:t>
            </a:r>
            <a:r>
              <a:rPr lang="en-US" sz="2800" dirty="0"/>
              <a:t>, not an endpoint event, meaning that competency capability can be </a:t>
            </a:r>
            <a:r>
              <a:rPr lang="en-US" sz="2800" b="1" dirty="0"/>
              <a:t>continuously enhanced over time </a:t>
            </a:r>
            <a:r>
              <a:rPr lang="en-US" sz="2800" dirty="0"/>
              <a:t>(Alizadeh et al., 2016).</a:t>
            </a:r>
          </a:p>
        </p:txBody>
      </p:sp>
      <p:sp>
        <p:nvSpPr>
          <p:cNvPr id="4" name="Rectangle 3">
            <a:extLst>
              <a:ext uri="{FF2B5EF4-FFF2-40B4-BE49-F238E27FC236}">
                <a16:creationId xmlns:a16="http://schemas.microsoft.com/office/drawing/2014/main" id="{11A51564-3DEC-4DC5-AC26-7FE437ACFB0B}"/>
              </a:ext>
            </a:extLst>
          </p:cNvPr>
          <p:cNvSpPr/>
          <p:nvPr/>
        </p:nvSpPr>
        <p:spPr>
          <a:xfrm>
            <a:off x="96671" y="2231817"/>
            <a:ext cx="10475377" cy="1266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0C429C-DEDC-4043-9E5C-E2F78C70CF3C}"/>
              </a:ext>
            </a:extLst>
          </p:cNvPr>
          <p:cNvSpPr/>
          <p:nvPr/>
        </p:nvSpPr>
        <p:spPr>
          <a:xfrm>
            <a:off x="96671" y="4747265"/>
            <a:ext cx="10631545" cy="1266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28E0527B-2CF9-9116-E77E-16C70D115FD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26662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C1F2-AE22-4BA9-86E0-57AEDEFDB659}"/>
              </a:ext>
            </a:extLst>
          </p:cNvPr>
          <p:cNvSpPr>
            <a:spLocks noGrp="1"/>
          </p:cNvSpPr>
          <p:nvPr>
            <p:ph type="title" idx="4294967295"/>
          </p:nvPr>
        </p:nvSpPr>
        <p:spPr>
          <a:xfrm>
            <a:off x="564245" y="279995"/>
            <a:ext cx="9871112" cy="993775"/>
          </a:xfrm>
          <a:prstGeom prst="rect">
            <a:avLst/>
          </a:prstGeom>
        </p:spPr>
        <p:txBody>
          <a:bodyPr/>
          <a:lstStyle/>
          <a:p>
            <a:pPr algn="ctr"/>
            <a:r>
              <a:rPr lang="en-US" sz="3600" b="1" dirty="0">
                <a:solidFill>
                  <a:srgbClr val="1A75DB"/>
                </a:solidFill>
                <a:latin typeface="+mn-lt"/>
              </a:rPr>
              <a:t>Components of a CC model: to know, to behave, to be able</a:t>
            </a:r>
          </a:p>
        </p:txBody>
      </p:sp>
      <p:sp>
        <p:nvSpPr>
          <p:cNvPr id="78" name="Isosceles Triangle 77">
            <a:extLst>
              <a:ext uri="{FF2B5EF4-FFF2-40B4-BE49-F238E27FC236}">
                <a16:creationId xmlns:a16="http://schemas.microsoft.com/office/drawing/2014/main" id="{E72C8241-7C6E-45A5-B420-2E3A4EED9AEE}"/>
              </a:ext>
            </a:extLst>
          </p:cNvPr>
          <p:cNvSpPr>
            <a:spLocks/>
          </p:cNvSpPr>
          <p:nvPr/>
        </p:nvSpPr>
        <p:spPr>
          <a:xfrm>
            <a:off x="3491105" y="1526547"/>
            <a:ext cx="3243680" cy="279627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8" tIns="40499" rIns="80998" bIns="40499" numCol="1" spcCol="0" rtlCol="0" fromWordArt="0" anchor="ctr" anchorCtr="0" forceAA="0" compatLnSpc="1">
            <a:prstTxWarp prst="textNoShape">
              <a:avLst/>
            </a:prstTxWarp>
            <a:noAutofit/>
          </a:bodyPr>
          <a:lstStyle/>
          <a:p>
            <a:pPr algn="ctr"/>
            <a:endParaRPr lang="en-US" sz="1594" dirty="0"/>
          </a:p>
        </p:txBody>
      </p:sp>
      <p:sp>
        <p:nvSpPr>
          <p:cNvPr id="79" name="Isosceles Triangle 78">
            <a:extLst>
              <a:ext uri="{FF2B5EF4-FFF2-40B4-BE49-F238E27FC236}">
                <a16:creationId xmlns:a16="http://schemas.microsoft.com/office/drawing/2014/main" id="{E005B085-08A6-4C83-8C87-91710D3C75AD}"/>
              </a:ext>
            </a:extLst>
          </p:cNvPr>
          <p:cNvSpPr>
            <a:spLocks noChangeAspect="1"/>
          </p:cNvSpPr>
          <p:nvPr/>
        </p:nvSpPr>
        <p:spPr>
          <a:xfrm rot="10800000">
            <a:off x="4309718" y="4398995"/>
            <a:ext cx="1513201" cy="1304484"/>
          </a:xfrm>
          <a:prstGeom prst="triangle">
            <a:avLst/>
          </a:prstGeom>
          <a:noFill/>
          <a:ln>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8" tIns="40499" rIns="80998" bIns="40499" numCol="1" spcCol="0" rtlCol="0" fromWordArt="0" anchor="ctr" anchorCtr="0" forceAA="0" compatLnSpc="1">
            <a:prstTxWarp prst="textNoShape">
              <a:avLst/>
            </a:prstTxWarp>
            <a:noAutofit/>
          </a:bodyPr>
          <a:lstStyle/>
          <a:p>
            <a:pPr algn="ctr"/>
            <a:endParaRPr lang="en-US" sz="1594" dirty="0"/>
          </a:p>
        </p:txBody>
      </p:sp>
      <p:sp>
        <p:nvSpPr>
          <p:cNvPr id="80" name="Isosceles Triangle 79">
            <a:extLst>
              <a:ext uri="{FF2B5EF4-FFF2-40B4-BE49-F238E27FC236}">
                <a16:creationId xmlns:a16="http://schemas.microsoft.com/office/drawing/2014/main" id="{BDF8BD43-9D15-4CF5-A242-009E16D5FC0F}"/>
              </a:ext>
            </a:extLst>
          </p:cNvPr>
          <p:cNvSpPr>
            <a:spLocks noChangeAspect="1"/>
          </p:cNvSpPr>
          <p:nvPr/>
        </p:nvSpPr>
        <p:spPr>
          <a:xfrm rot="3603356">
            <a:off x="5831282" y="1996202"/>
            <a:ext cx="1513201" cy="1304484"/>
          </a:xfrm>
          <a:prstGeom prst="triangle">
            <a:avLst/>
          </a:prstGeom>
          <a:solidFill>
            <a:schemeClr val="bg1"/>
          </a:solidFill>
          <a:ln>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8" tIns="40499" rIns="80998" bIns="40499" numCol="1" spcCol="0" rtlCol="0" fromWordArt="0" anchor="ctr" anchorCtr="0" forceAA="0" compatLnSpc="1">
            <a:prstTxWarp prst="textNoShape">
              <a:avLst/>
            </a:prstTxWarp>
            <a:noAutofit/>
          </a:bodyPr>
          <a:lstStyle/>
          <a:p>
            <a:pPr algn="ctr"/>
            <a:endParaRPr lang="en-US" sz="1594" dirty="0"/>
          </a:p>
        </p:txBody>
      </p:sp>
      <p:sp>
        <p:nvSpPr>
          <p:cNvPr id="81" name="Isosceles Triangle 80">
            <a:extLst>
              <a:ext uri="{FF2B5EF4-FFF2-40B4-BE49-F238E27FC236}">
                <a16:creationId xmlns:a16="http://schemas.microsoft.com/office/drawing/2014/main" id="{222028A0-3FE4-4D0F-BD74-4BF12E8DF1F1}"/>
              </a:ext>
            </a:extLst>
          </p:cNvPr>
          <p:cNvSpPr>
            <a:spLocks noChangeAspect="1"/>
          </p:cNvSpPr>
          <p:nvPr/>
        </p:nvSpPr>
        <p:spPr>
          <a:xfrm rot="3603356">
            <a:off x="3323422" y="1931648"/>
            <a:ext cx="1513201" cy="1304484"/>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8" tIns="40499" rIns="80998" bIns="40499" numCol="1" spcCol="0" rtlCol="0" fromWordArt="0" anchor="ctr" anchorCtr="0" forceAA="0" compatLnSpc="1">
            <a:prstTxWarp prst="textNoShape">
              <a:avLst/>
            </a:prstTxWarp>
            <a:noAutofit/>
          </a:bodyPr>
          <a:lstStyle/>
          <a:p>
            <a:pPr algn="ctr"/>
            <a:endParaRPr lang="en-US" sz="1594" dirty="0"/>
          </a:p>
        </p:txBody>
      </p:sp>
      <p:sp>
        <p:nvSpPr>
          <p:cNvPr id="82" name="Oval 81">
            <a:extLst>
              <a:ext uri="{FF2B5EF4-FFF2-40B4-BE49-F238E27FC236}">
                <a16:creationId xmlns:a16="http://schemas.microsoft.com/office/drawing/2014/main" id="{B9C7C320-05DC-4880-B825-7B14E47B30B5}"/>
              </a:ext>
            </a:extLst>
          </p:cNvPr>
          <p:cNvSpPr>
            <a:spLocks noChangeAspect="1"/>
          </p:cNvSpPr>
          <p:nvPr/>
        </p:nvSpPr>
        <p:spPr>
          <a:xfrm>
            <a:off x="2826837" y="1778600"/>
            <a:ext cx="502936" cy="502936"/>
          </a:xfrm>
          <a:prstGeom prst="ellipse">
            <a:avLst/>
          </a:prstGeom>
          <a:solidFill>
            <a:schemeClr val="l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9976">
              <a:defRPr/>
            </a:pPr>
            <a:r>
              <a:rPr lang="en-US" sz="2480" b="1" kern="0" dirty="0">
                <a:solidFill>
                  <a:schemeClr val="accent1"/>
                </a:solidFill>
              </a:rPr>
              <a:t>1</a:t>
            </a:r>
          </a:p>
        </p:txBody>
      </p:sp>
      <p:sp>
        <p:nvSpPr>
          <p:cNvPr id="83" name="Oval 82">
            <a:extLst>
              <a:ext uri="{FF2B5EF4-FFF2-40B4-BE49-F238E27FC236}">
                <a16:creationId xmlns:a16="http://schemas.microsoft.com/office/drawing/2014/main" id="{1098F36B-23E5-4A7F-986F-0ED9C7A416A1}"/>
              </a:ext>
            </a:extLst>
          </p:cNvPr>
          <p:cNvSpPr>
            <a:spLocks noChangeAspect="1"/>
          </p:cNvSpPr>
          <p:nvPr/>
        </p:nvSpPr>
        <p:spPr>
          <a:xfrm>
            <a:off x="6892639" y="1819858"/>
            <a:ext cx="502936" cy="502936"/>
          </a:xfrm>
          <a:prstGeom prst="ellipse">
            <a:avLst/>
          </a:prstGeom>
          <a:solidFill>
            <a:schemeClr val="lt1"/>
          </a:solidFill>
          <a:ln w="57150">
            <a:solidFill>
              <a:srgbClr val="AB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9976">
              <a:defRPr/>
            </a:pPr>
            <a:r>
              <a:rPr lang="en-US" sz="2480" b="1" kern="0" dirty="0">
                <a:solidFill>
                  <a:srgbClr val="AB0084"/>
                </a:solidFill>
              </a:rPr>
              <a:t>2</a:t>
            </a:r>
          </a:p>
        </p:txBody>
      </p:sp>
      <p:sp>
        <p:nvSpPr>
          <p:cNvPr id="84" name="Oval 83">
            <a:extLst>
              <a:ext uri="{FF2B5EF4-FFF2-40B4-BE49-F238E27FC236}">
                <a16:creationId xmlns:a16="http://schemas.microsoft.com/office/drawing/2014/main" id="{8859F938-C293-4332-A287-1F6E3A30CDEC}"/>
              </a:ext>
            </a:extLst>
          </p:cNvPr>
          <p:cNvSpPr>
            <a:spLocks noChangeAspect="1"/>
          </p:cNvSpPr>
          <p:nvPr/>
        </p:nvSpPr>
        <p:spPr>
          <a:xfrm>
            <a:off x="4826959" y="5413990"/>
            <a:ext cx="502936" cy="502936"/>
          </a:xfrm>
          <a:prstGeom prst="ellipse">
            <a:avLst/>
          </a:prstGeom>
          <a:solidFill>
            <a:schemeClr val="lt1"/>
          </a:solidFill>
          <a:ln w="57150">
            <a:solidFill>
              <a:srgbClr val="02F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9976">
              <a:defRPr/>
            </a:pPr>
            <a:r>
              <a:rPr lang="en-US" sz="2480" b="1" kern="0" dirty="0">
                <a:solidFill>
                  <a:srgbClr val="02FFD2"/>
                </a:solidFill>
              </a:rPr>
              <a:t>3</a:t>
            </a:r>
          </a:p>
        </p:txBody>
      </p:sp>
      <p:sp>
        <p:nvSpPr>
          <p:cNvPr id="130" name="POWER_USER_ID_ICONS_Trophy" descr="{&quot;Key&quot;:&quot;POWER_USER_SHAPE_ICON&quot;,&quot;Value&quot;:&quot;POWER_USER_SHAPE_ICON_STYLE_1&quot;}">
            <a:extLst>
              <a:ext uri="{FF2B5EF4-FFF2-40B4-BE49-F238E27FC236}">
                <a16:creationId xmlns:a16="http://schemas.microsoft.com/office/drawing/2014/main" id="{A62B0A9B-B2C6-414A-9BCE-7FBDD573C623}"/>
              </a:ext>
            </a:extLst>
          </p:cNvPr>
          <p:cNvSpPr>
            <a:spLocks noChangeAspect="1" noEditPoints="1"/>
          </p:cNvSpPr>
          <p:nvPr>
            <p:custDataLst>
              <p:tags r:id="rId2"/>
            </p:custDataLst>
          </p:nvPr>
        </p:nvSpPr>
        <p:spPr bwMode="auto">
          <a:xfrm>
            <a:off x="4826423" y="2439422"/>
            <a:ext cx="653081" cy="654314"/>
          </a:xfrm>
          <a:custGeom>
            <a:avLst/>
            <a:gdLst>
              <a:gd name="T0" fmla="*/ 67 w 667"/>
              <a:gd name="T1" fmla="*/ 118 h 667"/>
              <a:gd name="T2" fmla="*/ 105 w 667"/>
              <a:gd name="T3" fmla="*/ 67 h 667"/>
              <a:gd name="T4" fmla="*/ 146 w 667"/>
              <a:gd name="T5" fmla="*/ 253 h 667"/>
              <a:gd name="T6" fmla="*/ 67 w 667"/>
              <a:gd name="T7" fmla="*/ 118 h 667"/>
              <a:gd name="T8" fmla="*/ 562 w 667"/>
              <a:gd name="T9" fmla="*/ 67 h 667"/>
              <a:gd name="T10" fmla="*/ 600 w 667"/>
              <a:gd name="T11" fmla="*/ 118 h 667"/>
              <a:gd name="T12" fmla="*/ 521 w 667"/>
              <a:gd name="T13" fmla="*/ 253 h 667"/>
              <a:gd name="T14" fmla="*/ 562 w 667"/>
              <a:gd name="T15" fmla="*/ 67 h 667"/>
              <a:gd name="T16" fmla="*/ 474 w 667"/>
              <a:gd name="T17" fmla="*/ 332 h 667"/>
              <a:gd name="T18" fmla="*/ 483 w 667"/>
              <a:gd name="T19" fmla="*/ 333 h 667"/>
              <a:gd name="T20" fmla="*/ 667 w 667"/>
              <a:gd name="T21" fmla="*/ 118 h 667"/>
              <a:gd name="T22" fmla="*/ 579 w 667"/>
              <a:gd name="T23" fmla="*/ 3 h 667"/>
              <a:gd name="T24" fmla="*/ 567 w 667"/>
              <a:gd name="T25" fmla="*/ 0 h 667"/>
              <a:gd name="T26" fmla="*/ 566 w 667"/>
              <a:gd name="T27" fmla="*/ 0 h 667"/>
              <a:gd name="T28" fmla="*/ 533 w 667"/>
              <a:gd name="T29" fmla="*/ 0 h 667"/>
              <a:gd name="T30" fmla="*/ 133 w 667"/>
              <a:gd name="T31" fmla="*/ 0 h 667"/>
              <a:gd name="T32" fmla="*/ 101 w 667"/>
              <a:gd name="T33" fmla="*/ 0 h 667"/>
              <a:gd name="T34" fmla="*/ 100 w 667"/>
              <a:gd name="T35" fmla="*/ 0 h 667"/>
              <a:gd name="T36" fmla="*/ 87 w 667"/>
              <a:gd name="T37" fmla="*/ 3 h 667"/>
              <a:gd name="T38" fmla="*/ 0 w 667"/>
              <a:gd name="T39" fmla="*/ 118 h 667"/>
              <a:gd name="T40" fmla="*/ 183 w 667"/>
              <a:gd name="T41" fmla="*/ 333 h 667"/>
              <a:gd name="T42" fmla="*/ 192 w 667"/>
              <a:gd name="T43" fmla="*/ 332 h 667"/>
              <a:gd name="T44" fmla="*/ 267 w 667"/>
              <a:gd name="T45" fmla="*/ 387 h 667"/>
              <a:gd name="T46" fmla="*/ 267 w 667"/>
              <a:gd name="T47" fmla="*/ 433 h 667"/>
              <a:gd name="T48" fmla="*/ 233 w 667"/>
              <a:gd name="T49" fmla="*/ 467 h 667"/>
              <a:gd name="T50" fmla="*/ 267 w 667"/>
              <a:gd name="T51" fmla="*/ 500 h 667"/>
              <a:gd name="T52" fmla="*/ 267 w 667"/>
              <a:gd name="T53" fmla="*/ 541 h 667"/>
              <a:gd name="T54" fmla="*/ 160 w 667"/>
              <a:gd name="T55" fmla="*/ 600 h 667"/>
              <a:gd name="T56" fmla="*/ 100 w 667"/>
              <a:gd name="T57" fmla="*/ 600 h 667"/>
              <a:gd name="T58" fmla="*/ 67 w 667"/>
              <a:gd name="T59" fmla="*/ 633 h 667"/>
              <a:gd name="T60" fmla="*/ 100 w 667"/>
              <a:gd name="T61" fmla="*/ 667 h 667"/>
              <a:gd name="T62" fmla="*/ 567 w 667"/>
              <a:gd name="T63" fmla="*/ 667 h 667"/>
              <a:gd name="T64" fmla="*/ 600 w 667"/>
              <a:gd name="T65" fmla="*/ 633 h 667"/>
              <a:gd name="T66" fmla="*/ 567 w 667"/>
              <a:gd name="T67" fmla="*/ 600 h 667"/>
              <a:gd name="T68" fmla="*/ 506 w 667"/>
              <a:gd name="T69" fmla="*/ 600 h 667"/>
              <a:gd name="T70" fmla="*/ 400 w 667"/>
              <a:gd name="T71" fmla="*/ 541 h 667"/>
              <a:gd name="T72" fmla="*/ 400 w 667"/>
              <a:gd name="T73" fmla="*/ 500 h 667"/>
              <a:gd name="T74" fmla="*/ 433 w 667"/>
              <a:gd name="T75" fmla="*/ 467 h 667"/>
              <a:gd name="T76" fmla="*/ 400 w 667"/>
              <a:gd name="T77" fmla="*/ 433 h 667"/>
              <a:gd name="T78" fmla="*/ 400 w 667"/>
              <a:gd name="T79" fmla="*/ 387 h 667"/>
              <a:gd name="T80" fmla="*/ 474 w 667"/>
              <a:gd name="T81" fmla="*/ 33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7" h="667">
                <a:moveTo>
                  <a:pt x="67" y="118"/>
                </a:moveTo>
                <a:cubicBezTo>
                  <a:pt x="67" y="80"/>
                  <a:pt x="67" y="70"/>
                  <a:pt x="105" y="67"/>
                </a:cubicBezTo>
                <a:cubicBezTo>
                  <a:pt x="112" y="146"/>
                  <a:pt x="126" y="207"/>
                  <a:pt x="146" y="253"/>
                </a:cubicBezTo>
                <a:cubicBezTo>
                  <a:pt x="104" y="226"/>
                  <a:pt x="67" y="162"/>
                  <a:pt x="67" y="118"/>
                </a:cubicBezTo>
                <a:close/>
                <a:moveTo>
                  <a:pt x="562" y="67"/>
                </a:moveTo>
                <a:cubicBezTo>
                  <a:pt x="600" y="70"/>
                  <a:pt x="600" y="80"/>
                  <a:pt x="600" y="118"/>
                </a:cubicBezTo>
                <a:cubicBezTo>
                  <a:pt x="600" y="162"/>
                  <a:pt x="562" y="226"/>
                  <a:pt x="521" y="253"/>
                </a:cubicBezTo>
                <a:cubicBezTo>
                  <a:pt x="540" y="207"/>
                  <a:pt x="555" y="146"/>
                  <a:pt x="562" y="67"/>
                </a:cubicBezTo>
                <a:close/>
                <a:moveTo>
                  <a:pt x="474" y="332"/>
                </a:moveTo>
                <a:cubicBezTo>
                  <a:pt x="477" y="333"/>
                  <a:pt x="480" y="333"/>
                  <a:pt x="483" y="333"/>
                </a:cubicBezTo>
                <a:cubicBezTo>
                  <a:pt x="576" y="333"/>
                  <a:pt x="667" y="210"/>
                  <a:pt x="667" y="118"/>
                </a:cubicBezTo>
                <a:cubicBezTo>
                  <a:pt x="667" y="34"/>
                  <a:pt x="629" y="9"/>
                  <a:pt x="579" y="3"/>
                </a:cubicBezTo>
                <a:cubicBezTo>
                  <a:pt x="575" y="1"/>
                  <a:pt x="571" y="0"/>
                  <a:pt x="567" y="0"/>
                </a:cubicBezTo>
                <a:lnTo>
                  <a:pt x="566" y="0"/>
                </a:lnTo>
                <a:lnTo>
                  <a:pt x="533" y="0"/>
                </a:lnTo>
                <a:lnTo>
                  <a:pt x="133" y="0"/>
                </a:lnTo>
                <a:lnTo>
                  <a:pt x="101" y="0"/>
                </a:lnTo>
                <a:lnTo>
                  <a:pt x="100" y="0"/>
                </a:lnTo>
                <a:cubicBezTo>
                  <a:pt x="96" y="0"/>
                  <a:pt x="91" y="1"/>
                  <a:pt x="87" y="3"/>
                </a:cubicBezTo>
                <a:cubicBezTo>
                  <a:pt x="38" y="9"/>
                  <a:pt x="0" y="34"/>
                  <a:pt x="0" y="118"/>
                </a:cubicBezTo>
                <a:cubicBezTo>
                  <a:pt x="0" y="210"/>
                  <a:pt x="91" y="333"/>
                  <a:pt x="183" y="333"/>
                </a:cubicBezTo>
                <a:cubicBezTo>
                  <a:pt x="186" y="333"/>
                  <a:pt x="189" y="333"/>
                  <a:pt x="192" y="332"/>
                </a:cubicBezTo>
                <a:cubicBezTo>
                  <a:pt x="215" y="360"/>
                  <a:pt x="241" y="377"/>
                  <a:pt x="267" y="387"/>
                </a:cubicBezTo>
                <a:lnTo>
                  <a:pt x="267" y="433"/>
                </a:lnTo>
                <a:cubicBezTo>
                  <a:pt x="248" y="433"/>
                  <a:pt x="233" y="448"/>
                  <a:pt x="233" y="467"/>
                </a:cubicBezTo>
                <a:cubicBezTo>
                  <a:pt x="233" y="485"/>
                  <a:pt x="248" y="500"/>
                  <a:pt x="267" y="500"/>
                </a:cubicBezTo>
                <a:lnTo>
                  <a:pt x="267" y="541"/>
                </a:lnTo>
                <a:cubicBezTo>
                  <a:pt x="222" y="552"/>
                  <a:pt x="184" y="573"/>
                  <a:pt x="160" y="600"/>
                </a:cubicBezTo>
                <a:lnTo>
                  <a:pt x="100" y="600"/>
                </a:lnTo>
                <a:cubicBezTo>
                  <a:pt x="82" y="600"/>
                  <a:pt x="67" y="615"/>
                  <a:pt x="67" y="633"/>
                </a:cubicBezTo>
                <a:cubicBezTo>
                  <a:pt x="67" y="652"/>
                  <a:pt x="82" y="667"/>
                  <a:pt x="100" y="667"/>
                </a:cubicBezTo>
                <a:lnTo>
                  <a:pt x="567" y="667"/>
                </a:lnTo>
                <a:cubicBezTo>
                  <a:pt x="585" y="667"/>
                  <a:pt x="600" y="652"/>
                  <a:pt x="600" y="633"/>
                </a:cubicBezTo>
                <a:cubicBezTo>
                  <a:pt x="600" y="615"/>
                  <a:pt x="585" y="600"/>
                  <a:pt x="567" y="600"/>
                </a:cubicBezTo>
                <a:lnTo>
                  <a:pt x="506" y="600"/>
                </a:lnTo>
                <a:cubicBezTo>
                  <a:pt x="483" y="573"/>
                  <a:pt x="445" y="552"/>
                  <a:pt x="400" y="541"/>
                </a:cubicBezTo>
                <a:lnTo>
                  <a:pt x="400" y="500"/>
                </a:lnTo>
                <a:cubicBezTo>
                  <a:pt x="418" y="500"/>
                  <a:pt x="433" y="485"/>
                  <a:pt x="433" y="467"/>
                </a:cubicBezTo>
                <a:cubicBezTo>
                  <a:pt x="433" y="448"/>
                  <a:pt x="418" y="433"/>
                  <a:pt x="400" y="433"/>
                </a:cubicBezTo>
                <a:lnTo>
                  <a:pt x="400" y="387"/>
                </a:lnTo>
                <a:cubicBezTo>
                  <a:pt x="426" y="377"/>
                  <a:pt x="451" y="360"/>
                  <a:pt x="474" y="332"/>
                </a:cubicBezTo>
                <a:close/>
              </a:path>
            </a:pathLst>
          </a:custGeom>
          <a:solidFill>
            <a:srgbClr val="0063DC"/>
          </a:solidFill>
          <a:ln>
            <a:solidFill>
              <a:srgbClr val="0063DC"/>
            </a:solidFill>
          </a:ln>
        </p:spPr>
        <p:txBody>
          <a:bodyPr vert="horz" wrap="square" lIns="80998" tIns="40499" rIns="80998" bIns="40499" numCol="1" anchor="t" anchorCtr="0" compatLnSpc="1">
            <a:prstTxWarp prst="textNoShape">
              <a:avLst/>
            </a:prstTxWarp>
          </a:bodyPr>
          <a:lstStyle/>
          <a:p>
            <a:pPr defTabSz="809976">
              <a:defRPr/>
            </a:pPr>
            <a:endParaRPr lang="en-US" sz="1594" kern="0" dirty="0">
              <a:solidFill>
                <a:sysClr val="windowText" lastClr="000000"/>
              </a:solidFill>
            </a:endParaRPr>
          </a:p>
        </p:txBody>
      </p:sp>
      <p:grpSp>
        <p:nvGrpSpPr>
          <p:cNvPr id="136" name="Group 135">
            <a:extLst>
              <a:ext uri="{FF2B5EF4-FFF2-40B4-BE49-F238E27FC236}">
                <a16:creationId xmlns:a16="http://schemas.microsoft.com/office/drawing/2014/main" id="{F792AE6F-B577-4CEB-BBBF-E5EE75F64B8C}"/>
              </a:ext>
            </a:extLst>
          </p:cNvPr>
          <p:cNvGrpSpPr/>
          <p:nvPr/>
        </p:nvGrpSpPr>
        <p:grpSpPr>
          <a:xfrm>
            <a:off x="145058" y="2084139"/>
            <a:ext cx="3114250" cy="3977625"/>
            <a:chOff x="420266" y="2168190"/>
            <a:chExt cx="3378039" cy="4490392"/>
          </a:xfrm>
        </p:grpSpPr>
        <p:sp>
          <p:nvSpPr>
            <p:cNvPr id="137" name="Rectangle 136">
              <a:extLst>
                <a:ext uri="{FF2B5EF4-FFF2-40B4-BE49-F238E27FC236}">
                  <a16:creationId xmlns:a16="http://schemas.microsoft.com/office/drawing/2014/main" id="{5B82DAC0-5B99-4BE0-BC42-1AB9CE751492}"/>
                </a:ext>
              </a:extLst>
            </p:cNvPr>
            <p:cNvSpPr/>
            <p:nvPr/>
          </p:nvSpPr>
          <p:spPr>
            <a:xfrm>
              <a:off x="424850" y="2732364"/>
              <a:ext cx="3373455" cy="3926218"/>
            </a:xfrm>
            <a:prstGeom prst="rect">
              <a:avLst/>
            </a:prstGeom>
          </p:spPr>
          <p:txBody>
            <a:bodyPr wrap="square">
              <a:spAutoFit/>
            </a:bodyPr>
            <a:lstStyle/>
            <a:p>
              <a:pPr lvl="0" algn="ctr">
                <a:defRPr/>
              </a:pPr>
              <a:r>
                <a:rPr lang="en-US" sz="2000" kern="0" dirty="0"/>
                <a:t>Individual’s </a:t>
              </a:r>
              <a:r>
                <a:rPr lang="en-US" sz="2000" b="1" kern="0" dirty="0"/>
                <a:t>awareness</a:t>
              </a:r>
              <a:r>
                <a:rPr lang="en-US" sz="2000" kern="0" dirty="0"/>
                <a:t> of her/his own views such as ethnocentric, biased and prejudiced beliefs towards other cultures, and the </a:t>
              </a:r>
              <a:r>
                <a:rPr lang="en-US" sz="2000" b="1" kern="0" dirty="0"/>
                <a:t>continued acquisition of information</a:t>
              </a:r>
              <a:r>
                <a:rPr lang="en-US" sz="2000" kern="0" dirty="0"/>
                <a:t> about other cultures, </a:t>
              </a:r>
              <a:r>
                <a:rPr lang="en-US" sz="2000" b="1" kern="0" dirty="0"/>
                <a:t>understanding</a:t>
              </a:r>
              <a:r>
                <a:rPr lang="en-US" sz="2000" kern="0" dirty="0"/>
                <a:t> their </a:t>
              </a:r>
              <a:r>
                <a:rPr lang="en-US" sz="2000" b="1" kern="0" dirty="0"/>
                <a:t>importance</a:t>
              </a:r>
              <a:r>
                <a:rPr lang="en-US" sz="2000" kern="0" dirty="0"/>
                <a:t> to healthcare delivery processes.</a:t>
              </a:r>
            </a:p>
          </p:txBody>
        </p:sp>
        <p:sp>
          <p:nvSpPr>
            <p:cNvPr id="138" name="Rectangle 137">
              <a:extLst>
                <a:ext uri="{FF2B5EF4-FFF2-40B4-BE49-F238E27FC236}">
                  <a16:creationId xmlns:a16="http://schemas.microsoft.com/office/drawing/2014/main" id="{C48D4AA2-891E-43B8-9C95-65A24E0F7E66}"/>
                </a:ext>
              </a:extLst>
            </p:cNvPr>
            <p:cNvSpPr/>
            <p:nvPr/>
          </p:nvSpPr>
          <p:spPr>
            <a:xfrm>
              <a:off x="420266" y="2168190"/>
              <a:ext cx="3373455" cy="521180"/>
            </a:xfrm>
            <a:prstGeom prst="rect">
              <a:avLst/>
            </a:prstGeom>
          </p:spPr>
          <p:txBody>
            <a:bodyPr wrap="square">
              <a:spAutoFit/>
            </a:bodyPr>
            <a:lstStyle/>
            <a:p>
              <a:pPr lvl="0" algn="ctr">
                <a:defRPr/>
              </a:pPr>
              <a:r>
                <a:rPr lang="en-US" sz="2400" b="1" kern="0" dirty="0">
                  <a:solidFill>
                    <a:schemeClr val="accent1"/>
                  </a:solidFill>
                  <a:effectLst>
                    <a:outerShdw blurRad="38100" dist="38100" dir="2700000" algn="tl">
                      <a:srgbClr val="000000">
                        <a:alpha val="43137"/>
                      </a:srgbClr>
                    </a:outerShdw>
                  </a:effectLst>
                </a:rPr>
                <a:t>KNOWLEDGE</a:t>
              </a:r>
            </a:p>
          </p:txBody>
        </p:sp>
      </p:grpSp>
      <p:grpSp>
        <p:nvGrpSpPr>
          <p:cNvPr id="139" name="Group 138">
            <a:extLst>
              <a:ext uri="{FF2B5EF4-FFF2-40B4-BE49-F238E27FC236}">
                <a16:creationId xmlns:a16="http://schemas.microsoft.com/office/drawing/2014/main" id="{FF1CDBCE-5A8E-4A75-9039-8FE6DDD96A3D}"/>
              </a:ext>
            </a:extLst>
          </p:cNvPr>
          <p:cNvGrpSpPr/>
          <p:nvPr/>
        </p:nvGrpSpPr>
        <p:grpSpPr>
          <a:xfrm>
            <a:off x="5329896" y="4761992"/>
            <a:ext cx="5020734" cy="2298322"/>
            <a:chOff x="150162" y="2434437"/>
            <a:chExt cx="3452828" cy="2473743"/>
          </a:xfrm>
        </p:grpSpPr>
        <p:sp>
          <p:nvSpPr>
            <p:cNvPr id="140" name="Rectangle 139">
              <a:extLst>
                <a:ext uri="{FF2B5EF4-FFF2-40B4-BE49-F238E27FC236}">
                  <a16:creationId xmlns:a16="http://schemas.microsoft.com/office/drawing/2014/main" id="{969DDFC0-AE89-4DB3-9576-2EB823F989ED}"/>
                </a:ext>
              </a:extLst>
            </p:cNvPr>
            <p:cNvSpPr/>
            <p:nvPr/>
          </p:nvSpPr>
          <p:spPr>
            <a:xfrm>
              <a:off x="474454" y="2821194"/>
              <a:ext cx="3128536" cy="2086986"/>
            </a:xfrm>
            <a:prstGeom prst="rect">
              <a:avLst/>
            </a:prstGeom>
            <a:solidFill>
              <a:schemeClr val="bg1"/>
            </a:solidFill>
          </p:spPr>
          <p:txBody>
            <a:bodyPr wrap="square">
              <a:spAutoFit/>
            </a:bodyPr>
            <a:lstStyle/>
            <a:p>
              <a:pPr lvl="0" algn="ctr">
                <a:defRPr/>
              </a:pPr>
              <a:r>
                <a:rPr lang="en-US" sz="2000" kern="0" dirty="0"/>
                <a:t>Communication and behavioral ability to </a:t>
              </a:r>
              <a:r>
                <a:rPr lang="en-US" sz="2000" b="1" kern="0" dirty="0"/>
                <a:t>interact effectively</a:t>
              </a:r>
              <a:r>
                <a:rPr lang="en-US" sz="2000" kern="0" dirty="0"/>
                <a:t> with </a:t>
              </a:r>
              <a:r>
                <a:rPr lang="en-US" sz="2000" b="1" kern="0" dirty="0"/>
                <a:t>culturally different people</a:t>
              </a:r>
              <a:r>
                <a:rPr lang="en-US" sz="2000" kern="0" dirty="0"/>
                <a:t>. </a:t>
              </a:r>
              <a:r>
                <a:rPr lang="en-US" sz="2000" i="1" kern="0" dirty="0"/>
                <a:t>For ex., </a:t>
              </a:r>
              <a:r>
                <a:rPr lang="en-US" sz="2000" kern="0" dirty="0"/>
                <a:t>the ability to make an accurate physical assessment and collect health data of culturally/ethnically diverse patients.</a:t>
              </a:r>
            </a:p>
          </p:txBody>
        </p:sp>
        <p:sp>
          <p:nvSpPr>
            <p:cNvPr id="141" name="Rectangle 140">
              <a:extLst>
                <a:ext uri="{FF2B5EF4-FFF2-40B4-BE49-F238E27FC236}">
                  <a16:creationId xmlns:a16="http://schemas.microsoft.com/office/drawing/2014/main" id="{C0EA9E87-DE24-4E0A-A5B3-AB2F864D6895}"/>
                </a:ext>
              </a:extLst>
            </p:cNvPr>
            <p:cNvSpPr/>
            <p:nvPr/>
          </p:nvSpPr>
          <p:spPr>
            <a:xfrm>
              <a:off x="150162" y="2434437"/>
              <a:ext cx="3373456" cy="496902"/>
            </a:xfrm>
            <a:prstGeom prst="rect">
              <a:avLst/>
            </a:prstGeom>
          </p:spPr>
          <p:txBody>
            <a:bodyPr wrap="square">
              <a:spAutoFit/>
            </a:bodyPr>
            <a:lstStyle/>
            <a:p>
              <a:pPr lvl="0" algn="ctr">
                <a:defRPr/>
              </a:pPr>
              <a:r>
                <a:rPr lang="en-US" sz="2400" b="1" kern="0" dirty="0">
                  <a:solidFill>
                    <a:srgbClr val="02FFD2"/>
                  </a:solidFill>
                  <a:effectLst>
                    <a:outerShdw blurRad="38100" dist="38100" dir="2700000" algn="tl">
                      <a:srgbClr val="000000">
                        <a:alpha val="43137"/>
                      </a:srgbClr>
                    </a:outerShdw>
                  </a:effectLst>
                </a:rPr>
                <a:t>SKILLS</a:t>
              </a:r>
            </a:p>
          </p:txBody>
        </p:sp>
      </p:grpSp>
      <p:grpSp>
        <p:nvGrpSpPr>
          <p:cNvPr id="142" name="Group 141">
            <a:extLst>
              <a:ext uri="{FF2B5EF4-FFF2-40B4-BE49-F238E27FC236}">
                <a16:creationId xmlns:a16="http://schemas.microsoft.com/office/drawing/2014/main" id="{DF22446F-F540-4FFE-BB24-ABB9B8812C9B}"/>
              </a:ext>
            </a:extLst>
          </p:cNvPr>
          <p:cNvGrpSpPr/>
          <p:nvPr/>
        </p:nvGrpSpPr>
        <p:grpSpPr>
          <a:xfrm>
            <a:off x="7183234" y="1452343"/>
            <a:ext cx="3544912" cy="3229592"/>
            <a:chOff x="280908" y="2084618"/>
            <a:chExt cx="3472095" cy="3229475"/>
          </a:xfrm>
        </p:grpSpPr>
        <p:sp>
          <p:nvSpPr>
            <p:cNvPr id="143" name="Rectangle 142">
              <a:extLst>
                <a:ext uri="{FF2B5EF4-FFF2-40B4-BE49-F238E27FC236}">
                  <a16:creationId xmlns:a16="http://schemas.microsoft.com/office/drawing/2014/main" id="{A6C815FF-2732-41F0-9C90-A9E26DCA29F9}"/>
                </a:ext>
              </a:extLst>
            </p:cNvPr>
            <p:cNvSpPr/>
            <p:nvPr/>
          </p:nvSpPr>
          <p:spPr>
            <a:xfrm>
              <a:off x="379548" y="2451874"/>
              <a:ext cx="3373455" cy="2862219"/>
            </a:xfrm>
            <a:prstGeom prst="rect">
              <a:avLst/>
            </a:prstGeom>
          </p:spPr>
          <p:txBody>
            <a:bodyPr wrap="square">
              <a:spAutoFit/>
            </a:bodyPr>
            <a:lstStyle/>
            <a:p>
              <a:pPr lvl="0" algn="ctr">
                <a:defRPr/>
              </a:pPr>
              <a:r>
                <a:rPr lang="en-US" sz="2000" b="1" kern="0" dirty="0"/>
                <a:t>Motivation or willingness </a:t>
              </a:r>
              <a:r>
                <a:rPr lang="en-US" sz="2000" kern="0" dirty="0"/>
                <a:t>to engage, participate and </a:t>
              </a:r>
              <a:r>
                <a:rPr lang="en-US" sz="2000" b="1" kern="0" dirty="0"/>
                <a:t>learn</a:t>
              </a:r>
              <a:r>
                <a:rPr lang="en-US" sz="2000" kern="0" dirty="0"/>
                <a:t> about </a:t>
              </a:r>
              <a:r>
                <a:rPr lang="en-US" sz="2000" b="1" kern="0" dirty="0"/>
                <a:t>cultural diversity</a:t>
              </a:r>
              <a:r>
                <a:rPr lang="en-US" sz="2000" kern="0" dirty="0"/>
                <a:t> and to raise his/her cultural awareness, knowledge and skills, </a:t>
              </a:r>
              <a:r>
                <a:rPr lang="en-US" sz="2000" b="1" kern="0" dirty="0"/>
                <a:t>through face-to-face contacts </a:t>
              </a:r>
              <a:r>
                <a:rPr lang="en-US" sz="2000" kern="0" dirty="0"/>
                <a:t>or other types of </a:t>
              </a:r>
              <a:r>
                <a:rPr lang="en-US" sz="2000" b="1" kern="0" dirty="0"/>
                <a:t>interactions</a:t>
              </a:r>
              <a:r>
                <a:rPr lang="en-US" sz="2000" kern="0" dirty="0"/>
                <a:t> with culturally different people.</a:t>
              </a:r>
            </a:p>
          </p:txBody>
        </p:sp>
        <p:sp>
          <p:nvSpPr>
            <p:cNvPr id="144" name="Rectangle 143">
              <a:extLst>
                <a:ext uri="{FF2B5EF4-FFF2-40B4-BE49-F238E27FC236}">
                  <a16:creationId xmlns:a16="http://schemas.microsoft.com/office/drawing/2014/main" id="{1108DC64-DDB1-4B71-A716-1787201E2276}"/>
                </a:ext>
              </a:extLst>
            </p:cNvPr>
            <p:cNvSpPr/>
            <p:nvPr/>
          </p:nvSpPr>
          <p:spPr>
            <a:xfrm>
              <a:off x="280908" y="2084618"/>
              <a:ext cx="3373455" cy="461648"/>
            </a:xfrm>
            <a:prstGeom prst="rect">
              <a:avLst/>
            </a:prstGeom>
          </p:spPr>
          <p:txBody>
            <a:bodyPr wrap="square">
              <a:spAutoFit/>
            </a:bodyPr>
            <a:lstStyle/>
            <a:p>
              <a:pPr lvl="0" algn="ctr">
                <a:defRPr/>
              </a:pPr>
              <a:r>
                <a:rPr lang="en-US" sz="2400" b="1" kern="0" dirty="0">
                  <a:solidFill>
                    <a:srgbClr val="AB0084"/>
                  </a:solidFill>
                  <a:effectLst>
                    <a:outerShdw blurRad="38100" dist="38100" dir="2700000" algn="tl">
                      <a:srgbClr val="000000">
                        <a:alpha val="43137"/>
                      </a:srgbClr>
                    </a:outerShdw>
                  </a:effectLst>
                </a:rPr>
                <a:t>ATTITUDES</a:t>
              </a:r>
            </a:p>
          </p:txBody>
        </p:sp>
      </p:grpSp>
      <p:sp>
        <p:nvSpPr>
          <p:cNvPr id="145" name="Rectangle 144">
            <a:extLst>
              <a:ext uri="{FF2B5EF4-FFF2-40B4-BE49-F238E27FC236}">
                <a16:creationId xmlns:a16="http://schemas.microsoft.com/office/drawing/2014/main" id="{DB36003A-6E8C-43B6-A3CE-BB4CAE551FFF}"/>
              </a:ext>
            </a:extLst>
          </p:cNvPr>
          <p:cNvSpPr/>
          <p:nvPr/>
        </p:nvSpPr>
        <p:spPr>
          <a:xfrm>
            <a:off x="3729246" y="3307323"/>
            <a:ext cx="2716574" cy="830997"/>
          </a:xfrm>
          <a:prstGeom prst="rect">
            <a:avLst/>
          </a:prstGeom>
        </p:spPr>
        <p:txBody>
          <a:bodyPr wrap="square">
            <a:spAutoFit/>
          </a:bodyPr>
          <a:lstStyle/>
          <a:p>
            <a:pPr lvl="0" algn="ctr">
              <a:defRPr/>
            </a:pPr>
            <a:r>
              <a:rPr lang="en-US" sz="2400" b="1" kern="0" dirty="0">
                <a:solidFill>
                  <a:srgbClr val="0063DC"/>
                </a:solidFill>
              </a:rPr>
              <a:t>CC model in healthcare </a:t>
            </a:r>
          </a:p>
        </p:txBody>
      </p:sp>
      <p:pic>
        <p:nvPicPr>
          <p:cNvPr id="6" name="Graphic 5" descr="Brain in head">
            <a:extLst>
              <a:ext uri="{FF2B5EF4-FFF2-40B4-BE49-F238E27FC236}">
                <a16:creationId xmlns:a16="http://schemas.microsoft.com/office/drawing/2014/main" id="{2504D9CE-3FE3-41B8-A8ED-25F07C0222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1744" y="2261776"/>
            <a:ext cx="914400" cy="914400"/>
          </a:xfrm>
          <a:prstGeom prst="rect">
            <a:avLst/>
          </a:prstGeom>
        </p:spPr>
      </p:pic>
      <p:pic>
        <p:nvPicPr>
          <p:cNvPr id="8" name="Graphic 7" descr="Business Growth">
            <a:extLst>
              <a:ext uri="{FF2B5EF4-FFF2-40B4-BE49-F238E27FC236}">
                <a16:creationId xmlns:a16="http://schemas.microsoft.com/office/drawing/2014/main" id="{5E73AD03-5A3D-4145-87B7-A905E98AD8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4343" y="2267538"/>
            <a:ext cx="914400" cy="914400"/>
          </a:xfrm>
          <a:prstGeom prst="rect">
            <a:avLst/>
          </a:prstGeom>
        </p:spPr>
      </p:pic>
      <p:pic>
        <p:nvPicPr>
          <p:cNvPr id="10" name="Graphic 9" descr="Books">
            <a:extLst>
              <a:ext uri="{FF2B5EF4-FFF2-40B4-BE49-F238E27FC236}">
                <a16:creationId xmlns:a16="http://schemas.microsoft.com/office/drawing/2014/main" id="{06567436-9E00-4D6B-8739-89E25FF1BA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57054" y="4401690"/>
            <a:ext cx="842747" cy="842747"/>
          </a:xfrm>
          <a:prstGeom prst="rect">
            <a:avLst/>
          </a:prstGeom>
        </p:spPr>
      </p:pic>
      <p:sp>
        <p:nvSpPr>
          <p:cNvPr id="3" name="Footer Placeholder 4">
            <a:extLst>
              <a:ext uri="{FF2B5EF4-FFF2-40B4-BE49-F238E27FC236}">
                <a16:creationId xmlns:a16="http://schemas.microsoft.com/office/drawing/2014/main" id="{EDCE37B4-92D0-E562-703D-BA20697BC4F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custDataLst>
      <p:tags r:id="rId1"/>
    </p:custDataLst>
    <p:extLst>
      <p:ext uri="{BB962C8B-B14F-4D97-AF65-F5344CB8AC3E}">
        <p14:creationId xmlns:p14="http://schemas.microsoft.com/office/powerpoint/2010/main" val="294401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81E7-1976-4E61-8EE3-781032A95F35}"/>
              </a:ext>
            </a:extLst>
          </p:cNvPr>
          <p:cNvSpPr>
            <a:spLocks noGrp="1"/>
          </p:cNvSpPr>
          <p:nvPr>
            <p:ph type="title" idx="4294967295"/>
          </p:nvPr>
        </p:nvSpPr>
        <p:spPr>
          <a:xfrm>
            <a:off x="96671" y="227326"/>
            <a:ext cx="10703091" cy="607488"/>
          </a:xfrm>
          <a:prstGeom prst="rect">
            <a:avLst/>
          </a:prstGeom>
        </p:spPr>
        <p:txBody>
          <a:bodyPr/>
          <a:lstStyle/>
          <a:p>
            <a:pPr algn="ctr"/>
            <a:r>
              <a:rPr lang="en-US" sz="3500" b="1" dirty="0">
                <a:solidFill>
                  <a:srgbClr val="1A75DB"/>
                </a:solidFill>
                <a:latin typeface="+mn-lt"/>
              </a:rPr>
              <a:t>CC models need to be placed inside the broader context</a:t>
            </a:r>
          </a:p>
        </p:txBody>
      </p:sp>
      <p:sp>
        <p:nvSpPr>
          <p:cNvPr id="4" name="Rectangle 3">
            <a:extLst>
              <a:ext uri="{FF2B5EF4-FFF2-40B4-BE49-F238E27FC236}">
                <a16:creationId xmlns:a16="http://schemas.microsoft.com/office/drawing/2014/main" id="{98F89DAA-5841-48D8-83B2-B8C6CFE1EA97}"/>
              </a:ext>
            </a:extLst>
          </p:cNvPr>
          <p:cNvSpPr/>
          <p:nvPr/>
        </p:nvSpPr>
        <p:spPr>
          <a:xfrm>
            <a:off x="0" y="1097375"/>
            <a:ext cx="10799762"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Whether CC models in healthcare may produce </a:t>
            </a:r>
            <a:r>
              <a:rPr lang="en-US" sz="2400" b="1" dirty="0">
                <a:effectLst>
                  <a:outerShdw blurRad="38100" dist="38100" dir="2700000" algn="tl">
                    <a:srgbClr val="000000">
                      <a:alpha val="43137"/>
                    </a:srgbClr>
                  </a:outerShdw>
                </a:effectLst>
              </a:rPr>
              <a:t>positive impacts </a:t>
            </a:r>
            <a:r>
              <a:rPr lang="en-US" sz="1400" dirty="0"/>
              <a:t>in terms of </a:t>
            </a:r>
            <a:r>
              <a:rPr lang="en-US" sz="1400" b="1" dirty="0"/>
              <a:t>patient outcomes </a:t>
            </a:r>
            <a:r>
              <a:rPr lang="en-US" sz="1400" dirty="0"/>
              <a:t>(quality of life, satisfaction, adherence to treatments, etc.) and in terms of </a:t>
            </a:r>
            <a:r>
              <a:rPr lang="en-US" sz="1400" b="1" dirty="0"/>
              <a:t>organizational benefits </a:t>
            </a:r>
            <a:r>
              <a:rPr lang="en-US" sz="1400" dirty="0"/>
              <a:t>(enhanced job performance, better interpersonal relationships, etc.) </a:t>
            </a:r>
            <a:r>
              <a:rPr lang="en-US" dirty="0"/>
              <a:t>is </a:t>
            </a:r>
            <a:r>
              <a:rPr lang="en-US" b="1" dirty="0"/>
              <a:t>NOT merely determined by the capability of an individual</a:t>
            </a:r>
            <a:r>
              <a:rPr lang="en-US" dirty="0"/>
              <a:t>, </a:t>
            </a:r>
            <a:r>
              <a:rPr lang="en-US" b="1" dirty="0"/>
              <a:t>but is </a:t>
            </a:r>
            <a:r>
              <a:rPr lang="en-US" sz="2400" b="1" dirty="0">
                <a:effectLst>
                  <a:outerShdw blurRad="38100" dist="38100" dir="2700000" algn="tl">
                    <a:srgbClr val="000000">
                      <a:alpha val="43137"/>
                    </a:srgbClr>
                  </a:outerShdw>
                </a:effectLst>
              </a:rPr>
              <a:t>shaped by the larger context </a:t>
            </a:r>
            <a:r>
              <a:rPr lang="en-US" dirty="0"/>
              <a:t>as it can affect outcomes directly and indirectly by influencing the individual’s </a:t>
            </a:r>
            <a:r>
              <a:rPr lang="en-US" dirty="0" err="1"/>
              <a:t>behaviour</a:t>
            </a:r>
            <a:r>
              <a:rPr lang="en-US" dirty="0"/>
              <a:t>.</a:t>
            </a:r>
          </a:p>
        </p:txBody>
      </p:sp>
      <p:graphicFrame>
        <p:nvGraphicFramePr>
          <p:cNvPr id="5" name="Diagram 4">
            <a:extLst>
              <a:ext uri="{FF2B5EF4-FFF2-40B4-BE49-F238E27FC236}">
                <a16:creationId xmlns:a16="http://schemas.microsoft.com/office/drawing/2014/main" id="{F3350C7A-EA77-43DD-A49E-C6E9D1BFDB01}"/>
              </a:ext>
            </a:extLst>
          </p:cNvPr>
          <p:cNvGraphicFramePr/>
          <p:nvPr>
            <p:extLst>
              <p:ext uri="{D42A27DB-BD31-4B8C-83A1-F6EECF244321}">
                <p14:modId xmlns:p14="http://schemas.microsoft.com/office/powerpoint/2010/main" val="1397293533"/>
              </p:ext>
            </p:extLst>
          </p:nvPr>
        </p:nvGraphicFramePr>
        <p:xfrm>
          <a:off x="96670" y="2861288"/>
          <a:ext cx="10606421" cy="429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4">
            <a:extLst>
              <a:ext uri="{FF2B5EF4-FFF2-40B4-BE49-F238E27FC236}">
                <a16:creationId xmlns:a16="http://schemas.microsoft.com/office/drawing/2014/main" id="{CCD80A71-D568-916D-70F3-F4828F8EDB6B}"/>
              </a:ext>
            </a:extLst>
          </p:cNvPr>
          <p:cNvSpPr txBox="1">
            <a:spLocks noChangeArrowheads="1"/>
          </p:cNvSpPr>
          <p:nvPr/>
        </p:nvSpPr>
        <p:spPr bwMode="auto">
          <a:xfrm>
            <a:off x="0" y="6909846"/>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77845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Triangle_3"/>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Puzzle_pieces_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POWER_USER_ID_TEMPLATES" val="Puzzle_pieces_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WP1" id="{4B36F218-781F-48EA-A3A4-3C68CE2B9DF0}" vid="{CFB3FBCA-A14A-4BF6-A7F1-DEE90507213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9D27F-485F-424B-BBA9-7FA72AD92939}">
  <ds:schemaRefs>
    <ds:schemaRef ds:uri="0cb709d3-8535-4900-99f2-74827045ee9b"/>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056D410-3CB2-494B-A54E-11AB27172FAD}">
  <ds:schemaRefs>
    <ds:schemaRef ds:uri="http://schemas.microsoft.com/sharepoint/v3/contenttype/forms"/>
  </ds:schemaRefs>
</ds:datastoreItem>
</file>

<file path=customXml/itemProps3.xml><?xml version="1.0" encoding="utf-8"?>
<ds:datastoreItem xmlns:ds="http://schemas.openxmlformats.org/officeDocument/2006/customXml" ds:itemID="{62389DE8-3A31-489F-8827-DD1EDCFA7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H-PASS_presentation_WP1_25July2023</Template>
  <TotalTime>386</TotalTime>
  <Words>4086</Words>
  <Application>Microsoft Office PowerPoint</Application>
  <PresentationFormat>Custom</PresentationFormat>
  <Paragraphs>338</Paragraphs>
  <Slides>30</Slides>
  <Notes>6</Notes>
  <HiddenSlides>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Wingdings</vt:lpstr>
      <vt:lpstr>Tema di Office</vt:lpstr>
      <vt:lpstr>think-cell Slide</vt:lpstr>
      <vt:lpstr>Cultural Competence in Healthcare Services</vt:lpstr>
      <vt:lpstr>Contents </vt:lpstr>
      <vt:lpstr>Learning objectives</vt:lpstr>
      <vt:lpstr>Introduction</vt:lpstr>
      <vt:lpstr>What is cultural competence (CC) in healthcare?</vt:lpstr>
      <vt:lpstr>Some historical roots of CC: from early stages in the ’70s to nowadays</vt:lpstr>
      <vt:lpstr>Effectiveness &amp; appropriateness as key concepts of CC models</vt:lpstr>
      <vt:lpstr>Components of a CC model: to know, to behave, to be able</vt:lpstr>
      <vt:lpstr>CC models need to be placed inside the broader context</vt:lpstr>
      <vt:lpstr>CC &amp; patient-centered care are intertwined (1/3)</vt:lpstr>
      <vt:lpstr>CC &amp; patient-centered care are intertwined at individual level (2/3)</vt:lpstr>
      <vt:lpstr>CC &amp; patient-centered care are intertwined at a system level (3/3)</vt:lpstr>
      <vt:lpstr>CC needed to overcome several barriers… (1/2)</vt:lpstr>
      <vt:lpstr>CC needed to overcome several barriers… (2/2)</vt:lpstr>
      <vt:lpstr>…and also, to fight the risk of stereotyping and bias</vt:lpstr>
      <vt:lpstr>Three-level approaches towards CC models: individual, organisational and systemic (1/2)</vt:lpstr>
      <vt:lpstr>Three-level approaches towards CC models: individual, organisational and systemic (2/2)</vt:lpstr>
      <vt:lpstr>Implementation of CC models: principles-strategies-outcomes framework</vt:lpstr>
      <vt:lpstr>Examples of CC models in healthcare systems around the world</vt:lpstr>
      <vt:lpstr>Applied example of CC in health: diabetes prevalence varies according to ethnicity</vt:lpstr>
      <vt:lpstr>CC models are usually measured on these outcomes</vt:lpstr>
      <vt:lpstr>Evidences indicate positive results, but still more research is needed! (1/2)</vt:lpstr>
      <vt:lpstr>Evidences indicate positive results, but still more research is needed! (2/2)</vt:lpstr>
      <vt:lpstr>CC in health is a still flourishing and evolving topic…</vt:lpstr>
      <vt:lpstr>Key messages &amp; wrap up</vt:lpstr>
      <vt:lpstr>Conclusion </vt:lpstr>
      <vt:lpstr>PowerPoint Presentation</vt:lpstr>
      <vt:lpstr>PowerPoint Presentation</vt:lpstr>
      <vt:lpstr>PowerPoint Presentation</vt:lpstr>
      <vt:lpstr>End of learning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dc:title>
  <dc:creator>szogi.melinda</dc:creator>
  <cp:lastModifiedBy>David Smith</cp:lastModifiedBy>
  <cp:revision>127</cp:revision>
  <cp:lastPrinted>2025-02-13T15:20:11Z</cp:lastPrinted>
  <dcterms:created xsi:type="dcterms:W3CDTF">2023-07-21T15:01:30Z</dcterms:created>
  <dcterms:modified xsi:type="dcterms:W3CDTF">2025-02-13T15:20:13Z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y fmtid="{D5CDD505-2E9C-101B-9397-08002B2CF9AE}" pid="10" name="MediaServiceImageTags">
    <vt:lpwstr/>
  </property>
</Properties>
</file>