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53"/>
  </p:notesMasterIdLst>
  <p:handoutMasterIdLst>
    <p:handoutMasterId r:id="rId54"/>
  </p:handoutMasterIdLst>
  <p:sldIdLst>
    <p:sldId id="256" r:id="rId5"/>
    <p:sldId id="420" r:id="rId6"/>
    <p:sldId id="376" r:id="rId7"/>
    <p:sldId id="377" r:id="rId8"/>
    <p:sldId id="378" r:id="rId9"/>
    <p:sldId id="379" r:id="rId10"/>
    <p:sldId id="346" r:id="rId11"/>
    <p:sldId id="393" r:id="rId12"/>
    <p:sldId id="423" r:id="rId13"/>
    <p:sldId id="406" r:id="rId14"/>
    <p:sldId id="401" r:id="rId15"/>
    <p:sldId id="394" r:id="rId16"/>
    <p:sldId id="395" r:id="rId17"/>
    <p:sldId id="396" r:id="rId18"/>
    <p:sldId id="397" r:id="rId19"/>
    <p:sldId id="398" r:id="rId20"/>
    <p:sldId id="403" r:id="rId21"/>
    <p:sldId id="404" r:id="rId22"/>
    <p:sldId id="405" r:id="rId23"/>
    <p:sldId id="402" r:id="rId24"/>
    <p:sldId id="345" r:id="rId25"/>
    <p:sldId id="392" r:id="rId26"/>
    <p:sldId id="391" r:id="rId27"/>
    <p:sldId id="390" r:id="rId28"/>
    <p:sldId id="407" r:id="rId29"/>
    <p:sldId id="387" r:id="rId30"/>
    <p:sldId id="408" r:id="rId31"/>
    <p:sldId id="388" r:id="rId32"/>
    <p:sldId id="410" r:id="rId33"/>
    <p:sldId id="409" r:id="rId34"/>
    <p:sldId id="412" r:id="rId35"/>
    <p:sldId id="413" r:id="rId36"/>
    <p:sldId id="343" r:id="rId37"/>
    <p:sldId id="361" r:id="rId38"/>
    <p:sldId id="414" r:id="rId39"/>
    <p:sldId id="415" r:id="rId40"/>
    <p:sldId id="417" r:id="rId41"/>
    <p:sldId id="416" r:id="rId42"/>
    <p:sldId id="364" r:id="rId43"/>
    <p:sldId id="418" r:id="rId44"/>
    <p:sldId id="371" r:id="rId45"/>
    <p:sldId id="372" r:id="rId46"/>
    <p:sldId id="419" r:id="rId47"/>
    <p:sldId id="422" r:id="rId48"/>
    <p:sldId id="282" r:id="rId49"/>
    <p:sldId id="424" r:id="rId50"/>
    <p:sldId id="425" r:id="rId51"/>
    <p:sldId id="309" r:id="rId52"/>
  </p:sldIdLst>
  <p:sldSz cx="10799763" cy="71993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67">
          <p15:clr>
            <a:srgbClr val="A4A3A4"/>
          </p15:clr>
        </p15:guide>
        <p15:guide id="2" pos="340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yriaki Anastasiou" initials="KA" lastIdx="1" clrIdx="0">
    <p:extLst>
      <p:ext uri="{19B8F6BF-5375-455C-9EA6-DF929625EA0E}">
        <p15:presenceInfo xmlns:p15="http://schemas.microsoft.com/office/powerpoint/2012/main" userId="S::kyriaki.anastasiou@inhwe.org::75e5871f-fa02-44ad-a3e0-6042bf27052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3DC"/>
    <a:srgbClr val="0CEBF6"/>
    <a:srgbClr val="02FFD2"/>
    <a:srgbClr val="FB0087"/>
    <a:srgbClr val="00C6D6"/>
    <a:srgbClr val="23D4DD"/>
    <a:srgbClr val="D0009E"/>
    <a:srgbClr val="AB0084"/>
    <a:srgbClr val="1A75DB"/>
    <a:srgbClr val="E5FBF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607" autoAdjust="0"/>
    <p:restoredTop sz="93173" autoAdjust="0"/>
  </p:normalViewPr>
  <p:slideViewPr>
    <p:cSldViewPr snapToGrid="0">
      <p:cViewPr varScale="1">
        <p:scale>
          <a:sx n="77" d="100"/>
          <a:sy n="77" d="100"/>
        </p:scale>
        <p:origin x="1302" y="84"/>
      </p:cViewPr>
      <p:guideLst>
        <p:guide orient="horz" pos="2267"/>
        <p:guide pos="3401"/>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varScale="1">
        <p:scale>
          <a:sx n="56" d="100"/>
          <a:sy n="56" d="100"/>
        </p:scale>
        <p:origin x="2588" y="6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commentAuthors" Target="commen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601B9E-D704-4E38-8C0D-F76BA4566ED9}" type="doc">
      <dgm:prSet loTypeId="urn:microsoft.com/office/officeart/2011/layout/HexagonRadial" loCatId="officeonline" qsTypeId="urn:microsoft.com/office/officeart/2005/8/quickstyle/simple1" qsCatId="simple" csTypeId="urn:microsoft.com/office/officeart/2005/8/colors/accent1_2" csCatId="accent1" phldr="1"/>
      <dgm:spPr/>
      <dgm:t>
        <a:bodyPr/>
        <a:lstStyle/>
        <a:p>
          <a:endParaRPr lang="en-GB"/>
        </a:p>
      </dgm:t>
    </dgm:pt>
    <dgm:pt modelId="{419624D7-3724-4F08-BF3B-22FD9042C8A5}">
      <dgm:prSet phldrT="[Text]" custT="1"/>
      <dgm:spPr>
        <a:solidFill>
          <a:srgbClr val="AB0084"/>
        </a:solidFill>
      </dgm:spPr>
      <dgm:t>
        <a:bodyPr/>
        <a:lstStyle/>
        <a:p>
          <a:r>
            <a:rPr lang="en-GB" sz="1800" b="1" dirty="0"/>
            <a:t>Health workforce</a:t>
          </a:r>
        </a:p>
      </dgm:t>
    </dgm:pt>
    <dgm:pt modelId="{6F1D9E05-295C-4FC1-B9CE-58AF3F330DDD}" type="parTrans" cxnId="{0B06BA55-33C6-4714-8E5A-511F5BCEF550}">
      <dgm:prSet/>
      <dgm:spPr/>
      <dgm:t>
        <a:bodyPr/>
        <a:lstStyle/>
        <a:p>
          <a:endParaRPr lang="en-GB"/>
        </a:p>
      </dgm:t>
    </dgm:pt>
    <dgm:pt modelId="{BA59BBD9-79B8-4DA6-B002-BEE9B1DF0EBA}" type="sibTrans" cxnId="{0B06BA55-33C6-4714-8E5A-511F5BCEF550}">
      <dgm:prSet/>
      <dgm:spPr/>
      <dgm:t>
        <a:bodyPr/>
        <a:lstStyle/>
        <a:p>
          <a:endParaRPr lang="en-GB"/>
        </a:p>
      </dgm:t>
    </dgm:pt>
    <dgm:pt modelId="{82E452D6-1AD8-4575-92E0-A6B5E58896E3}">
      <dgm:prSet phldrT="[Text]" custT="1"/>
      <dgm:spPr>
        <a:solidFill>
          <a:srgbClr val="7030A0"/>
        </a:solidFill>
      </dgm:spPr>
      <dgm:t>
        <a:bodyPr/>
        <a:lstStyle/>
        <a:p>
          <a:r>
            <a:rPr lang="en-GB" sz="1800" b="1" dirty="0"/>
            <a:t>Access to essential medications</a:t>
          </a:r>
        </a:p>
      </dgm:t>
    </dgm:pt>
    <dgm:pt modelId="{39942F54-F4F0-454E-8CB1-717566E2F711}" type="parTrans" cxnId="{43EAF40B-3D14-4E73-B238-29E2B6CD1A32}">
      <dgm:prSet/>
      <dgm:spPr/>
      <dgm:t>
        <a:bodyPr/>
        <a:lstStyle/>
        <a:p>
          <a:endParaRPr lang="en-GB"/>
        </a:p>
      </dgm:t>
    </dgm:pt>
    <dgm:pt modelId="{ED5254CE-5EA6-4409-AB1B-7AD9F3E0118A}" type="sibTrans" cxnId="{43EAF40B-3D14-4E73-B238-29E2B6CD1A32}">
      <dgm:prSet/>
      <dgm:spPr/>
      <dgm:t>
        <a:bodyPr/>
        <a:lstStyle/>
        <a:p>
          <a:endParaRPr lang="en-GB"/>
        </a:p>
      </dgm:t>
    </dgm:pt>
    <dgm:pt modelId="{1EBF12C2-C48A-4159-826F-B07735C43148}">
      <dgm:prSet phldrT="[Text]" custT="1"/>
      <dgm:spPr/>
      <dgm:t>
        <a:bodyPr/>
        <a:lstStyle/>
        <a:p>
          <a:r>
            <a:rPr lang="en-GB" sz="1800" b="1" dirty="0"/>
            <a:t>Financing</a:t>
          </a:r>
        </a:p>
      </dgm:t>
    </dgm:pt>
    <dgm:pt modelId="{EF1238A8-0438-4E19-AEDE-8EDF7FB88326}" type="parTrans" cxnId="{FD323D57-4612-4CA0-B51C-6E2486F04802}">
      <dgm:prSet/>
      <dgm:spPr/>
      <dgm:t>
        <a:bodyPr/>
        <a:lstStyle/>
        <a:p>
          <a:endParaRPr lang="en-GB"/>
        </a:p>
      </dgm:t>
    </dgm:pt>
    <dgm:pt modelId="{44775571-9BD8-4A54-8F02-EC63C9963F6C}" type="sibTrans" cxnId="{FD323D57-4612-4CA0-B51C-6E2486F04802}">
      <dgm:prSet/>
      <dgm:spPr/>
      <dgm:t>
        <a:bodyPr/>
        <a:lstStyle/>
        <a:p>
          <a:endParaRPr lang="en-GB"/>
        </a:p>
      </dgm:t>
    </dgm:pt>
    <dgm:pt modelId="{285834B8-1FC2-4531-A63E-F2B380B90616}">
      <dgm:prSet phldrT="[Text]" custT="1"/>
      <dgm:spPr>
        <a:solidFill>
          <a:srgbClr val="002060"/>
        </a:solidFill>
      </dgm:spPr>
      <dgm:t>
        <a:bodyPr/>
        <a:lstStyle/>
        <a:p>
          <a:r>
            <a:rPr lang="en-GB" sz="1800" b="1" dirty="0"/>
            <a:t>Leadership and governance</a:t>
          </a:r>
        </a:p>
      </dgm:t>
    </dgm:pt>
    <dgm:pt modelId="{C289E7CB-A515-441F-B8F8-44359FC02955}" type="parTrans" cxnId="{633F2649-8F66-49FE-8183-97B378712274}">
      <dgm:prSet/>
      <dgm:spPr/>
      <dgm:t>
        <a:bodyPr/>
        <a:lstStyle/>
        <a:p>
          <a:endParaRPr lang="en-GB"/>
        </a:p>
      </dgm:t>
    </dgm:pt>
    <dgm:pt modelId="{0FFE66EB-D8EF-4BB4-B88F-10EA2F4146D6}" type="sibTrans" cxnId="{633F2649-8F66-49FE-8183-97B378712274}">
      <dgm:prSet/>
      <dgm:spPr/>
      <dgm:t>
        <a:bodyPr/>
        <a:lstStyle/>
        <a:p>
          <a:endParaRPr lang="en-GB"/>
        </a:p>
      </dgm:t>
    </dgm:pt>
    <dgm:pt modelId="{21DF9B68-9E1D-429C-A86E-B866E115295F}">
      <dgm:prSet phldrT="[Text]" custT="1"/>
      <dgm:spPr>
        <a:solidFill>
          <a:srgbClr val="D0009E"/>
        </a:solidFill>
      </dgm:spPr>
      <dgm:t>
        <a:bodyPr/>
        <a:lstStyle/>
        <a:p>
          <a:r>
            <a:rPr lang="en-GB" sz="1800" b="1" dirty="0"/>
            <a:t>Health information systems</a:t>
          </a:r>
        </a:p>
      </dgm:t>
    </dgm:pt>
    <dgm:pt modelId="{A693D407-FFA6-419D-B52C-33F71BB31D41}" type="parTrans" cxnId="{F01B372D-96AA-48C1-AE38-DBAB0D2BB7AA}">
      <dgm:prSet/>
      <dgm:spPr/>
      <dgm:t>
        <a:bodyPr/>
        <a:lstStyle/>
        <a:p>
          <a:endParaRPr lang="en-GB"/>
        </a:p>
      </dgm:t>
    </dgm:pt>
    <dgm:pt modelId="{21FA462B-EFF7-46DF-ADCF-409A5F0EA616}" type="sibTrans" cxnId="{F01B372D-96AA-48C1-AE38-DBAB0D2BB7AA}">
      <dgm:prSet/>
      <dgm:spPr/>
      <dgm:t>
        <a:bodyPr/>
        <a:lstStyle/>
        <a:p>
          <a:endParaRPr lang="en-GB"/>
        </a:p>
      </dgm:t>
    </dgm:pt>
    <dgm:pt modelId="{43F1E819-8253-4074-8C4E-034FB55606C9}">
      <dgm:prSet phldrT="[Text]" custT="1"/>
      <dgm:spPr>
        <a:solidFill>
          <a:srgbClr val="00B0F0"/>
        </a:solidFill>
      </dgm:spPr>
      <dgm:t>
        <a:bodyPr/>
        <a:lstStyle/>
        <a:p>
          <a:r>
            <a:rPr lang="en-GB" sz="1800" b="1" dirty="0"/>
            <a:t>Service delivery</a:t>
          </a:r>
        </a:p>
      </dgm:t>
    </dgm:pt>
    <dgm:pt modelId="{AE971E75-47A6-4E35-84EF-CC8F88770F80}" type="parTrans" cxnId="{2BBD4DDB-37EE-46F1-9DB5-B99FCD4FCB7E}">
      <dgm:prSet/>
      <dgm:spPr/>
      <dgm:t>
        <a:bodyPr/>
        <a:lstStyle/>
        <a:p>
          <a:endParaRPr lang="en-GB"/>
        </a:p>
      </dgm:t>
    </dgm:pt>
    <dgm:pt modelId="{60E5D5F2-8239-4BED-9A93-47294DA0D74A}" type="sibTrans" cxnId="{2BBD4DDB-37EE-46F1-9DB5-B99FCD4FCB7E}">
      <dgm:prSet/>
      <dgm:spPr/>
      <dgm:t>
        <a:bodyPr/>
        <a:lstStyle/>
        <a:p>
          <a:endParaRPr lang="en-GB"/>
        </a:p>
      </dgm:t>
    </dgm:pt>
    <dgm:pt modelId="{7209A552-DA92-4173-9CC8-EA5AEA9B47CF}">
      <dgm:prSet phldrT="[Text]" custT="1"/>
      <dgm:spPr>
        <a:solidFill>
          <a:srgbClr val="02FFD2"/>
        </a:solidFill>
        <a:ln w="76200">
          <a:solidFill>
            <a:schemeClr val="accent1"/>
          </a:solidFill>
        </a:ln>
      </dgm:spPr>
      <dgm:t>
        <a:bodyPr/>
        <a:lstStyle/>
        <a:p>
          <a:r>
            <a:rPr lang="en-GB" sz="2000" b="1" dirty="0">
              <a:solidFill>
                <a:schemeClr val="tx1"/>
              </a:solidFill>
            </a:rPr>
            <a:t>Access</a:t>
          </a:r>
        </a:p>
        <a:p>
          <a:r>
            <a:rPr lang="en-GB" sz="2000" b="1" dirty="0">
              <a:solidFill>
                <a:schemeClr val="tx1"/>
              </a:solidFill>
            </a:rPr>
            <a:t>Coverage</a:t>
          </a:r>
        </a:p>
        <a:p>
          <a:r>
            <a:rPr lang="en-US" sz="2000" b="1" dirty="0">
              <a:solidFill>
                <a:schemeClr val="tx1"/>
              </a:solidFill>
            </a:rPr>
            <a:t>Cohesion</a:t>
          </a:r>
          <a:endParaRPr lang="en-GB" sz="2000" b="1" dirty="0">
            <a:solidFill>
              <a:schemeClr val="tx1"/>
            </a:solidFill>
          </a:endParaRPr>
        </a:p>
        <a:p>
          <a:r>
            <a:rPr lang="en-GB" sz="2000" b="1" dirty="0">
              <a:solidFill>
                <a:schemeClr val="tx1"/>
              </a:solidFill>
            </a:rPr>
            <a:t>Quality</a:t>
          </a:r>
        </a:p>
        <a:p>
          <a:r>
            <a:rPr lang="en-GB" sz="2000" b="1" dirty="0">
              <a:solidFill>
                <a:schemeClr val="tx1"/>
              </a:solidFill>
            </a:rPr>
            <a:t>Safety</a:t>
          </a:r>
        </a:p>
      </dgm:t>
    </dgm:pt>
    <dgm:pt modelId="{B5BEE4CC-B5BC-4951-A3C0-9DC3C4B92886}" type="sibTrans" cxnId="{4BD4661E-EEC6-4224-8668-D84DD2EF171B}">
      <dgm:prSet/>
      <dgm:spPr/>
      <dgm:t>
        <a:bodyPr/>
        <a:lstStyle/>
        <a:p>
          <a:endParaRPr lang="en-GB"/>
        </a:p>
      </dgm:t>
    </dgm:pt>
    <dgm:pt modelId="{DBA017F1-8762-45EA-836B-361CDB0627F2}" type="parTrans" cxnId="{4BD4661E-EEC6-4224-8668-D84DD2EF171B}">
      <dgm:prSet/>
      <dgm:spPr/>
      <dgm:t>
        <a:bodyPr/>
        <a:lstStyle/>
        <a:p>
          <a:endParaRPr lang="en-GB"/>
        </a:p>
      </dgm:t>
    </dgm:pt>
    <dgm:pt modelId="{9C823D66-06E9-4619-84EA-F055EA9D2A22}" type="pres">
      <dgm:prSet presAssocID="{CC601B9E-D704-4E38-8C0D-F76BA4566ED9}" presName="Name0" presStyleCnt="0">
        <dgm:presLayoutVars>
          <dgm:chMax val="1"/>
          <dgm:chPref val="1"/>
          <dgm:dir/>
          <dgm:animOne val="branch"/>
          <dgm:animLvl val="lvl"/>
        </dgm:presLayoutVars>
      </dgm:prSet>
      <dgm:spPr/>
    </dgm:pt>
    <dgm:pt modelId="{7477EA7B-23C6-48C6-8431-A83965D4D608}" type="pres">
      <dgm:prSet presAssocID="{7209A552-DA92-4173-9CC8-EA5AEA9B47CF}" presName="Parent" presStyleLbl="node0" presStyleIdx="0" presStyleCnt="1">
        <dgm:presLayoutVars>
          <dgm:chMax val="6"/>
          <dgm:chPref val="6"/>
        </dgm:presLayoutVars>
      </dgm:prSet>
      <dgm:spPr/>
    </dgm:pt>
    <dgm:pt modelId="{2BB88810-7CD8-4AF3-AF62-9E1464E269D8}" type="pres">
      <dgm:prSet presAssocID="{419624D7-3724-4F08-BF3B-22FD9042C8A5}" presName="Accent1" presStyleCnt="0"/>
      <dgm:spPr/>
    </dgm:pt>
    <dgm:pt modelId="{B5ECC194-876C-4603-B4E3-BACDE0A7EDC1}" type="pres">
      <dgm:prSet presAssocID="{419624D7-3724-4F08-BF3B-22FD9042C8A5}" presName="Accent" presStyleLbl="bgShp" presStyleIdx="0" presStyleCnt="6"/>
      <dgm:spPr/>
    </dgm:pt>
    <dgm:pt modelId="{13678C2F-CD94-434E-B187-536465091713}" type="pres">
      <dgm:prSet presAssocID="{419624D7-3724-4F08-BF3B-22FD9042C8A5}" presName="Child1" presStyleLbl="node1" presStyleIdx="0" presStyleCnt="6">
        <dgm:presLayoutVars>
          <dgm:chMax val="0"/>
          <dgm:chPref val="0"/>
          <dgm:bulletEnabled val="1"/>
        </dgm:presLayoutVars>
      </dgm:prSet>
      <dgm:spPr/>
    </dgm:pt>
    <dgm:pt modelId="{9C397FD6-2D76-4310-A544-F4FDF84FD6AF}" type="pres">
      <dgm:prSet presAssocID="{82E452D6-1AD8-4575-92E0-A6B5E58896E3}" presName="Accent2" presStyleCnt="0"/>
      <dgm:spPr/>
    </dgm:pt>
    <dgm:pt modelId="{B14E1571-9F3C-4D2F-9F17-EE2E3BDAA16D}" type="pres">
      <dgm:prSet presAssocID="{82E452D6-1AD8-4575-92E0-A6B5E58896E3}" presName="Accent" presStyleLbl="bgShp" presStyleIdx="1" presStyleCnt="6"/>
      <dgm:spPr/>
    </dgm:pt>
    <dgm:pt modelId="{32032CCE-BD57-4187-8D67-877E429AA848}" type="pres">
      <dgm:prSet presAssocID="{82E452D6-1AD8-4575-92E0-A6B5E58896E3}" presName="Child2" presStyleLbl="node1" presStyleIdx="1" presStyleCnt="6">
        <dgm:presLayoutVars>
          <dgm:chMax val="0"/>
          <dgm:chPref val="0"/>
          <dgm:bulletEnabled val="1"/>
        </dgm:presLayoutVars>
      </dgm:prSet>
      <dgm:spPr/>
    </dgm:pt>
    <dgm:pt modelId="{D80EA7A7-33AA-42E3-910E-DB12D191798C}" type="pres">
      <dgm:prSet presAssocID="{1EBF12C2-C48A-4159-826F-B07735C43148}" presName="Accent3" presStyleCnt="0"/>
      <dgm:spPr/>
    </dgm:pt>
    <dgm:pt modelId="{027E0EFA-A1CF-42F1-BD61-977C88190C26}" type="pres">
      <dgm:prSet presAssocID="{1EBF12C2-C48A-4159-826F-B07735C43148}" presName="Accent" presStyleLbl="bgShp" presStyleIdx="2" presStyleCnt="6"/>
      <dgm:spPr/>
    </dgm:pt>
    <dgm:pt modelId="{F056D710-5831-4C2D-AB3C-00144C1E9508}" type="pres">
      <dgm:prSet presAssocID="{1EBF12C2-C48A-4159-826F-B07735C43148}" presName="Child3" presStyleLbl="node1" presStyleIdx="2" presStyleCnt="6">
        <dgm:presLayoutVars>
          <dgm:chMax val="0"/>
          <dgm:chPref val="0"/>
          <dgm:bulletEnabled val="1"/>
        </dgm:presLayoutVars>
      </dgm:prSet>
      <dgm:spPr/>
    </dgm:pt>
    <dgm:pt modelId="{5097D70A-0C37-4F5A-8E8A-0953F2CD3EB6}" type="pres">
      <dgm:prSet presAssocID="{285834B8-1FC2-4531-A63E-F2B380B90616}" presName="Accent4" presStyleCnt="0"/>
      <dgm:spPr/>
    </dgm:pt>
    <dgm:pt modelId="{44C6B187-5D40-4D6C-B7EA-5AC60455C28A}" type="pres">
      <dgm:prSet presAssocID="{285834B8-1FC2-4531-A63E-F2B380B90616}" presName="Accent" presStyleLbl="bgShp" presStyleIdx="3" presStyleCnt="6"/>
      <dgm:spPr/>
    </dgm:pt>
    <dgm:pt modelId="{D71A71E5-5AF3-4BC1-86DA-9088B2AF817A}" type="pres">
      <dgm:prSet presAssocID="{285834B8-1FC2-4531-A63E-F2B380B90616}" presName="Child4" presStyleLbl="node1" presStyleIdx="3" presStyleCnt="6">
        <dgm:presLayoutVars>
          <dgm:chMax val="0"/>
          <dgm:chPref val="0"/>
          <dgm:bulletEnabled val="1"/>
        </dgm:presLayoutVars>
      </dgm:prSet>
      <dgm:spPr/>
    </dgm:pt>
    <dgm:pt modelId="{4511DE08-B8BF-44B2-A154-984932D69108}" type="pres">
      <dgm:prSet presAssocID="{21DF9B68-9E1D-429C-A86E-B866E115295F}" presName="Accent5" presStyleCnt="0"/>
      <dgm:spPr/>
    </dgm:pt>
    <dgm:pt modelId="{DF7381AF-58E7-47E4-93B8-9082DE918798}" type="pres">
      <dgm:prSet presAssocID="{21DF9B68-9E1D-429C-A86E-B866E115295F}" presName="Accent" presStyleLbl="bgShp" presStyleIdx="4" presStyleCnt="6"/>
      <dgm:spPr/>
    </dgm:pt>
    <dgm:pt modelId="{94D21CA1-34EB-4DB4-842B-B9F2ED373F0C}" type="pres">
      <dgm:prSet presAssocID="{21DF9B68-9E1D-429C-A86E-B866E115295F}" presName="Child5" presStyleLbl="node1" presStyleIdx="4" presStyleCnt="6">
        <dgm:presLayoutVars>
          <dgm:chMax val="0"/>
          <dgm:chPref val="0"/>
          <dgm:bulletEnabled val="1"/>
        </dgm:presLayoutVars>
      </dgm:prSet>
      <dgm:spPr/>
    </dgm:pt>
    <dgm:pt modelId="{422DED29-8691-42FF-A2F6-C3B7550C235C}" type="pres">
      <dgm:prSet presAssocID="{43F1E819-8253-4074-8C4E-034FB55606C9}" presName="Accent6" presStyleCnt="0"/>
      <dgm:spPr/>
    </dgm:pt>
    <dgm:pt modelId="{19A2A40B-0C17-443C-BA98-8EAA1955F36A}" type="pres">
      <dgm:prSet presAssocID="{43F1E819-8253-4074-8C4E-034FB55606C9}" presName="Accent" presStyleLbl="bgShp" presStyleIdx="5" presStyleCnt="6"/>
      <dgm:spPr/>
    </dgm:pt>
    <dgm:pt modelId="{7ADB68CC-55FB-41F0-B667-3E4A3CAA86F5}" type="pres">
      <dgm:prSet presAssocID="{43F1E819-8253-4074-8C4E-034FB55606C9}" presName="Child6" presStyleLbl="node1" presStyleIdx="5" presStyleCnt="6">
        <dgm:presLayoutVars>
          <dgm:chMax val="0"/>
          <dgm:chPref val="0"/>
          <dgm:bulletEnabled val="1"/>
        </dgm:presLayoutVars>
      </dgm:prSet>
      <dgm:spPr/>
    </dgm:pt>
  </dgm:ptLst>
  <dgm:cxnLst>
    <dgm:cxn modelId="{9DC19202-B795-4935-8579-8F2501A734DD}" type="presOf" srcId="{21DF9B68-9E1D-429C-A86E-B866E115295F}" destId="{94D21CA1-34EB-4DB4-842B-B9F2ED373F0C}" srcOrd="0" destOrd="0" presId="urn:microsoft.com/office/officeart/2011/layout/HexagonRadial"/>
    <dgm:cxn modelId="{43EAF40B-3D14-4E73-B238-29E2B6CD1A32}" srcId="{7209A552-DA92-4173-9CC8-EA5AEA9B47CF}" destId="{82E452D6-1AD8-4575-92E0-A6B5E58896E3}" srcOrd="1" destOrd="0" parTransId="{39942F54-F4F0-454E-8CB1-717566E2F711}" sibTransId="{ED5254CE-5EA6-4409-AB1B-7AD9F3E0118A}"/>
    <dgm:cxn modelId="{4BD4661E-EEC6-4224-8668-D84DD2EF171B}" srcId="{CC601B9E-D704-4E38-8C0D-F76BA4566ED9}" destId="{7209A552-DA92-4173-9CC8-EA5AEA9B47CF}" srcOrd="0" destOrd="0" parTransId="{DBA017F1-8762-45EA-836B-361CDB0627F2}" sibTransId="{B5BEE4CC-B5BC-4951-A3C0-9DC3C4B92886}"/>
    <dgm:cxn modelId="{F01B372D-96AA-48C1-AE38-DBAB0D2BB7AA}" srcId="{7209A552-DA92-4173-9CC8-EA5AEA9B47CF}" destId="{21DF9B68-9E1D-429C-A86E-B866E115295F}" srcOrd="4" destOrd="0" parTransId="{A693D407-FFA6-419D-B52C-33F71BB31D41}" sibTransId="{21FA462B-EFF7-46DF-ADCF-409A5F0EA616}"/>
    <dgm:cxn modelId="{63DFD73C-0B4A-43BE-B357-7640E86FCE03}" type="presOf" srcId="{43F1E819-8253-4074-8C4E-034FB55606C9}" destId="{7ADB68CC-55FB-41F0-B667-3E4A3CAA86F5}" srcOrd="0" destOrd="0" presId="urn:microsoft.com/office/officeart/2011/layout/HexagonRadial"/>
    <dgm:cxn modelId="{633F2649-8F66-49FE-8183-97B378712274}" srcId="{7209A552-DA92-4173-9CC8-EA5AEA9B47CF}" destId="{285834B8-1FC2-4531-A63E-F2B380B90616}" srcOrd="3" destOrd="0" parTransId="{C289E7CB-A515-441F-B8F8-44359FC02955}" sibTransId="{0FFE66EB-D8EF-4BB4-B88F-10EA2F4146D6}"/>
    <dgm:cxn modelId="{ECE82850-948E-42D0-ACC2-916671A90B1A}" type="presOf" srcId="{419624D7-3724-4F08-BF3B-22FD9042C8A5}" destId="{13678C2F-CD94-434E-B187-536465091713}" srcOrd="0" destOrd="0" presId="urn:microsoft.com/office/officeart/2011/layout/HexagonRadial"/>
    <dgm:cxn modelId="{0B06BA55-33C6-4714-8E5A-511F5BCEF550}" srcId="{7209A552-DA92-4173-9CC8-EA5AEA9B47CF}" destId="{419624D7-3724-4F08-BF3B-22FD9042C8A5}" srcOrd="0" destOrd="0" parTransId="{6F1D9E05-295C-4FC1-B9CE-58AF3F330DDD}" sibTransId="{BA59BBD9-79B8-4DA6-B002-BEE9B1DF0EBA}"/>
    <dgm:cxn modelId="{FD323D57-4612-4CA0-B51C-6E2486F04802}" srcId="{7209A552-DA92-4173-9CC8-EA5AEA9B47CF}" destId="{1EBF12C2-C48A-4159-826F-B07735C43148}" srcOrd="2" destOrd="0" parTransId="{EF1238A8-0438-4E19-AEDE-8EDF7FB88326}" sibTransId="{44775571-9BD8-4A54-8F02-EC63C9963F6C}"/>
    <dgm:cxn modelId="{55696382-2894-4CEC-8FD8-58C173EA4146}" type="presOf" srcId="{7209A552-DA92-4173-9CC8-EA5AEA9B47CF}" destId="{7477EA7B-23C6-48C6-8431-A83965D4D608}" srcOrd="0" destOrd="0" presId="urn:microsoft.com/office/officeart/2011/layout/HexagonRadial"/>
    <dgm:cxn modelId="{49022D86-9BB2-4297-B558-13DF5F942E2D}" type="presOf" srcId="{CC601B9E-D704-4E38-8C0D-F76BA4566ED9}" destId="{9C823D66-06E9-4619-84EA-F055EA9D2A22}" srcOrd="0" destOrd="0" presId="urn:microsoft.com/office/officeart/2011/layout/HexagonRadial"/>
    <dgm:cxn modelId="{3C6072CD-A4DB-40C7-9052-A88BC658B3FE}" type="presOf" srcId="{1EBF12C2-C48A-4159-826F-B07735C43148}" destId="{F056D710-5831-4C2D-AB3C-00144C1E9508}" srcOrd="0" destOrd="0" presId="urn:microsoft.com/office/officeart/2011/layout/HexagonRadial"/>
    <dgm:cxn modelId="{851A4DCE-8144-4DD7-A18A-C2A5DC426C98}" type="presOf" srcId="{285834B8-1FC2-4531-A63E-F2B380B90616}" destId="{D71A71E5-5AF3-4BC1-86DA-9088B2AF817A}" srcOrd="0" destOrd="0" presId="urn:microsoft.com/office/officeart/2011/layout/HexagonRadial"/>
    <dgm:cxn modelId="{2BBD4DDB-37EE-46F1-9DB5-B99FCD4FCB7E}" srcId="{7209A552-DA92-4173-9CC8-EA5AEA9B47CF}" destId="{43F1E819-8253-4074-8C4E-034FB55606C9}" srcOrd="5" destOrd="0" parTransId="{AE971E75-47A6-4E35-84EF-CC8F88770F80}" sibTransId="{60E5D5F2-8239-4BED-9A93-47294DA0D74A}"/>
    <dgm:cxn modelId="{285C09FB-E053-41B6-9893-80B81A40F8CB}" type="presOf" srcId="{82E452D6-1AD8-4575-92E0-A6B5E58896E3}" destId="{32032CCE-BD57-4187-8D67-877E429AA848}" srcOrd="0" destOrd="0" presId="urn:microsoft.com/office/officeart/2011/layout/HexagonRadial"/>
    <dgm:cxn modelId="{62CCA818-8C29-4C0D-9DFD-68E6188A825F}" type="presParOf" srcId="{9C823D66-06E9-4619-84EA-F055EA9D2A22}" destId="{7477EA7B-23C6-48C6-8431-A83965D4D608}" srcOrd="0" destOrd="0" presId="urn:microsoft.com/office/officeart/2011/layout/HexagonRadial"/>
    <dgm:cxn modelId="{F4220041-ED32-45B4-A40B-F3AD2FB071B8}" type="presParOf" srcId="{9C823D66-06E9-4619-84EA-F055EA9D2A22}" destId="{2BB88810-7CD8-4AF3-AF62-9E1464E269D8}" srcOrd="1" destOrd="0" presId="urn:microsoft.com/office/officeart/2011/layout/HexagonRadial"/>
    <dgm:cxn modelId="{F81772B9-61B0-4EE7-AEE8-DD8D14B402EC}" type="presParOf" srcId="{2BB88810-7CD8-4AF3-AF62-9E1464E269D8}" destId="{B5ECC194-876C-4603-B4E3-BACDE0A7EDC1}" srcOrd="0" destOrd="0" presId="urn:microsoft.com/office/officeart/2011/layout/HexagonRadial"/>
    <dgm:cxn modelId="{A600545D-1E58-43F5-8EFA-ADCF4E4B127B}" type="presParOf" srcId="{9C823D66-06E9-4619-84EA-F055EA9D2A22}" destId="{13678C2F-CD94-434E-B187-536465091713}" srcOrd="2" destOrd="0" presId="urn:microsoft.com/office/officeart/2011/layout/HexagonRadial"/>
    <dgm:cxn modelId="{1EFB4D96-4F78-4F9D-977B-50D8A1372C91}" type="presParOf" srcId="{9C823D66-06E9-4619-84EA-F055EA9D2A22}" destId="{9C397FD6-2D76-4310-A544-F4FDF84FD6AF}" srcOrd="3" destOrd="0" presId="urn:microsoft.com/office/officeart/2011/layout/HexagonRadial"/>
    <dgm:cxn modelId="{ED6EE53E-C1D7-4016-8DB1-FC85C8D8295A}" type="presParOf" srcId="{9C397FD6-2D76-4310-A544-F4FDF84FD6AF}" destId="{B14E1571-9F3C-4D2F-9F17-EE2E3BDAA16D}" srcOrd="0" destOrd="0" presId="urn:microsoft.com/office/officeart/2011/layout/HexagonRadial"/>
    <dgm:cxn modelId="{D5F22164-72CC-494C-8208-50640229FF09}" type="presParOf" srcId="{9C823D66-06E9-4619-84EA-F055EA9D2A22}" destId="{32032CCE-BD57-4187-8D67-877E429AA848}" srcOrd="4" destOrd="0" presId="urn:microsoft.com/office/officeart/2011/layout/HexagonRadial"/>
    <dgm:cxn modelId="{7E86EB3E-B557-4351-AC6F-70E6D8CBE71B}" type="presParOf" srcId="{9C823D66-06E9-4619-84EA-F055EA9D2A22}" destId="{D80EA7A7-33AA-42E3-910E-DB12D191798C}" srcOrd="5" destOrd="0" presId="urn:microsoft.com/office/officeart/2011/layout/HexagonRadial"/>
    <dgm:cxn modelId="{402483CC-C516-47A8-985E-59043075ABC0}" type="presParOf" srcId="{D80EA7A7-33AA-42E3-910E-DB12D191798C}" destId="{027E0EFA-A1CF-42F1-BD61-977C88190C26}" srcOrd="0" destOrd="0" presId="urn:microsoft.com/office/officeart/2011/layout/HexagonRadial"/>
    <dgm:cxn modelId="{A8019A16-7F5C-43CD-88FE-A072098D6347}" type="presParOf" srcId="{9C823D66-06E9-4619-84EA-F055EA9D2A22}" destId="{F056D710-5831-4C2D-AB3C-00144C1E9508}" srcOrd="6" destOrd="0" presId="urn:microsoft.com/office/officeart/2011/layout/HexagonRadial"/>
    <dgm:cxn modelId="{FE6BBFA4-3532-4763-95CC-6CD707EE85B2}" type="presParOf" srcId="{9C823D66-06E9-4619-84EA-F055EA9D2A22}" destId="{5097D70A-0C37-4F5A-8E8A-0953F2CD3EB6}" srcOrd="7" destOrd="0" presId="urn:microsoft.com/office/officeart/2011/layout/HexagonRadial"/>
    <dgm:cxn modelId="{356123D6-E1AA-43C9-B25B-CCD0162DDF41}" type="presParOf" srcId="{5097D70A-0C37-4F5A-8E8A-0953F2CD3EB6}" destId="{44C6B187-5D40-4D6C-B7EA-5AC60455C28A}" srcOrd="0" destOrd="0" presId="urn:microsoft.com/office/officeart/2011/layout/HexagonRadial"/>
    <dgm:cxn modelId="{F0123042-F576-453A-A1B0-0AACB8DBBFFF}" type="presParOf" srcId="{9C823D66-06E9-4619-84EA-F055EA9D2A22}" destId="{D71A71E5-5AF3-4BC1-86DA-9088B2AF817A}" srcOrd="8" destOrd="0" presId="urn:microsoft.com/office/officeart/2011/layout/HexagonRadial"/>
    <dgm:cxn modelId="{7C32198A-DCA7-4485-B764-A589630D65B7}" type="presParOf" srcId="{9C823D66-06E9-4619-84EA-F055EA9D2A22}" destId="{4511DE08-B8BF-44B2-A154-984932D69108}" srcOrd="9" destOrd="0" presId="urn:microsoft.com/office/officeart/2011/layout/HexagonRadial"/>
    <dgm:cxn modelId="{C141CD91-9CFC-48CD-84F0-6F9319AC15E1}" type="presParOf" srcId="{4511DE08-B8BF-44B2-A154-984932D69108}" destId="{DF7381AF-58E7-47E4-93B8-9082DE918798}" srcOrd="0" destOrd="0" presId="urn:microsoft.com/office/officeart/2011/layout/HexagonRadial"/>
    <dgm:cxn modelId="{D4020922-3DEA-4D29-AF93-3DC225F42753}" type="presParOf" srcId="{9C823D66-06E9-4619-84EA-F055EA9D2A22}" destId="{94D21CA1-34EB-4DB4-842B-B9F2ED373F0C}" srcOrd="10" destOrd="0" presId="urn:microsoft.com/office/officeart/2011/layout/HexagonRadial"/>
    <dgm:cxn modelId="{5AA0AEE9-5AE6-446D-B780-D15978873C82}" type="presParOf" srcId="{9C823D66-06E9-4619-84EA-F055EA9D2A22}" destId="{422DED29-8691-42FF-A2F6-C3B7550C235C}" srcOrd="11" destOrd="0" presId="urn:microsoft.com/office/officeart/2011/layout/HexagonRadial"/>
    <dgm:cxn modelId="{18FD9C71-0B5E-4988-8170-5AF0E093065B}" type="presParOf" srcId="{422DED29-8691-42FF-A2F6-C3B7550C235C}" destId="{19A2A40B-0C17-443C-BA98-8EAA1955F36A}" srcOrd="0" destOrd="0" presId="urn:microsoft.com/office/officeart/2011/layout/HexagonRadial"/>
    <dgm:cxn modelId="{3F722B6D-989A-4306-94DB-AA6AB37CD52C}" type="presParOf" srcId="{9C823D66-06E9-4619-84EA-F055EA9D2A22}" destId="{7ADB68CC-55FB-41F0-B667-3E4A3CAA86F5}"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61AF256-7C3F-4656-962C-004FD058FD64}" type="doc">
      <dgm:prSet loTypeId="urn:microsoft.com/office/officeart/2005/8/layout/pyramid2" loCatId="list" qsTypeId="urn:microsoft.com/office/officeart/2005/8/quickstyle/simple1" qsCatId="simple" csTypeId="urn:microsoft.com/office/officeart/2005/8/colors/accent1_2" csCatId="accent1" phldr="1"/>
      <dgm:spPr/>
    </dgm:pt>
    <dgm:pt modelId="{9A49BA8C-D64D-45B5-86F2-3580A0C0D89E}">
      <dgm:prSet custT="1"/>
      <dgm:spPr>
        <a:ln w="57150">
          <a:solidFill>
            <a:srgbClr val="7030A0"/>
          </a:solidFill>
        </a:ln>
      </dgm:spPr>
      <dgm:t>
        <a:bodyPr/>
        <a:lstStyle/>
        <a:p>
          <a:pPr algn="l"/>
          <a:r>
            <a:rPr lang="en-GB" sz="1600" b="1" i="0" u="sng" dirty="0"/>
            <a:t>Primary care: </a:t>
          </a:r>
        </a:p>
        <a:p>
          <a:pPr algn="l"/>
          <a:r>
            <a:rPr lang="en-GB" sz="1600" b="0" i="0" u="none" dirty="0"/>
            <a:t>-T</a:t>
          </a:r>
          <a:r>
            <a:rPr lang="en-GB" sz="1600" b="0" dirty="0"/>
            <a:t>he first point of contact for patients </a:t>
          </a:r>
        </a:p>
        <a:p>
          <a:pPr algn="l"/>
          <a:r>
            <a:rPr lang="en-GB" sz="1600" b="0" dirty="0"/>
            <a:t>-Focuses on providing essential healthcare services and aims to address common health concerns, offer preventative care, and manage chronic conditions.</a:t>
          </a:r>
        </a:p>
        <a:p>
          <a:pPr algn="l"/>
          <a:r>
            <a:rPr lang="en-GB" sz="1600" b="0" dirty="0"/>
            <a:t>-Key role: Appropriate referral to more specialised care</a:t>
          </a:r>
        </a:p>
      </dgm:t>
    </dgm:pt>
    <dgm:pt modelId="{D99732F4-FA67-4679-A725-6F005CFF075D}" type="parTrans" cxnId="{9B8023C3-5115-450F-B228-FB5C75F74971}">
      <dgm:prSet/>
      <dgm:spPr/>
      <dgm:t>
        <a:bodyPr/>
        <a:lstStyle/>
        <a:p>
          <a:endParaRPr lang="en-GB"/>
        </a:p>
      </dgm:t>
    </dgm:pt>
    <dgm:pt modelId="{1FAB3489-E62C-437B-8FC1-B920EFA10E64}" type="sibTrans" cxnId="{9B8023C3-5115-450F-B228-FB5C75F74971}">
      <dgm:prSet/>
      <dgm:spPr/>
      <dgm:t>
        <a:bodyPr/>
        <a:lstStyle/>
        <a:p>
          <a:endParaRPr lang="en-GB"/>
        </a:p>
      </dgm:t>
    </dgm:pt>
    <dgm:pt modelId="{38CBB89B-A833-4B4A-B524-AF8EDFD78195}">
      <dgm:prSet custT="1"/>
      <dgm:spPr>
        <a:ln w="57150">
          <a:solidFill>
            <a:srgbClr val="FB0087"/>
          </a:solidFill>
        </a:ln>
      </dgm:spPr>
      <dgm:t>
        <a:bodyPr/>
        <a:lstStyle/>
        <a:p>
          <a:pPr algn="l"/>
          <a:r>
            <a:rPr lang="en-GB" sz="1600" b="1" u="sng" dirty="0"/>
            <a:t>Secondary care: </a:t>
          </a:r>
        </a:p>
        <a:p>
          <a:pPr algn="l"/>
          <a:r>
            <a:rPr lang="en-GB" sz="1600" b="0" u="sng" dirty="0"/>
            <a:t>-</a:t>
          </a:r>
          <a:r>
            <a:rPr lang="en-GB" sz="1600" b="0" u="none" dirty="0"/>
            <a:t>S</a:t>
          </a:r>
          <a:r>
            <a:rPr lang="en-GB" sz="1600" b="0" dirty="0"/>
            <a:t>pecialised medical services provided by healthcare professionals, typically after a referral from a primary care provider</a:t>
          </a:r>
        </a:p>
        <a:p>
          <a:pPr algn="l"/>
          <a:r>
            <a:rPr lang="en-GB" sz="1600" b="0" dirty="0"/>
            <a:t>-Required when a patient needs further investigation, diagnosis, or treatment for a specific condition</a:t>
          </a:r>
          <a:r>
            <a:rPr lang="en-GB" sz="1300" b="0" dirty="0"/>
            <a:t>.</a:t>
          </a:r>
        </a:p>
      </dgm:t>
    </dgm:pt>
    <dgm:pt modelId="{46A41D9D-C3A1-490C-822A-454314456912}" type="parTrans" cxnId="{7763A8A5-E5E3-4A22-BCBA-0E26F89D776B}">
      <dgm:prSet/>
      <dgm:spPr/>
      <dgm:t>
        <a:bodyPr/>
        <a:lstStyle/>
        <a:p>
          <a:endParaRPr lang="en-GB"/>
        </a:p>
      </dgm:t>
    </dgm:pt>
    <dgm:pt modelId="{4EA26412-8447-4693-A535-BF6C4EFFFA38}" type="sibTrans" cxnId="{7763A8A5-E5E3-4A22-BCBA-0E26F89D776B}">
      <dgm:prSet/>
      <dgm:spPr/>
      <dgm:t>
        <a:bodyPr/>
        <a:lstStyle/>
        <a:p>
          <a:endParaRPr lang="en-GB"/>
        </a:p>
      </dgm:t>
    </dgm:pt>
    <dgm:pt modelId="{579B1673-994E-403E-A460-7C2F4CAB0BA6}">
      <dgm:prSet custT="1"/>
      <dgm:spPr>
        <a:ln w="57150">
          <a:solidFill>
            <a:srgbClr val="02FFD2"/>
          </a:solidFill>
        </a:ln>
      </dgm:spPr>
      <dgm:t>
        <a:bodyPr/>
        <a:lstStyle/>
        <a:p>
          <a:pPr algn="l"/>
          <a:r>
            <a:rPr lang="en-GB" sz="1400" b="1" u="sng" dirty="0"/>
            <a:t>Tertiary care: </a:t>
          </a:r>
          <a:endParaRPr lang="en-GB" sz="1400" b="1" dirty="0"/>
        </a:p>
        <a:p>
          <a:pPr algn="l"/>
          <a:r>
            <a:rPr lang="en-GB" sz="1600" b="0" dirty="0"/>
            <a:t>-Highly specialised medical care provided to patients with complex, severe, or rare health conditions </a:t>
          </a:r>
        </a:p>
        <a:p>
          <a:pPr algn="l"/>
          <a:r>
            <a:rPr lang="en-GB" sz="1600" b="0" dirty="0"/>
            <a:t>-Hallmarks: Advanced knowledge, technology, and facilities. </a:t>
          </a:r>
        </a:p>
        <a:p>
          <a:pPr algn="l"/>
          <a:r>
            <a:rPr lang="en-GB" sz="1600" b="0" dirty="0"/>
            <a:t>-Access is normally provided through  referred by primary or secondary care</a:t>
          </a:r>
        </a:p>
      </dgm:t>
    </dgm:pt>
    <dgm:pt modelId="{83263BC4-653F-4549-89A6-7FF17D91803D}" type="parTrans" cxnId="{95B83054-4B9E-4DBB-8318-554EF656C251}">
      <dgm:prSet/>
      <dgm:spPr/>
      <dgm:t>
        <a:bodyPr/>
        <a:lstStyle/>
        <a:p>
          <a:endParaRPr lang="en-GB"/>
        </a:p>
      </dgm:t>
    </dgm:pt>
    <dgm:pt modelId="{F4EB3803-DAED-4E56-A5F2-28FA48B0DE1C}" type="sibTrans" cxnId="{95B83054-4B9E-4DBB-8318-554EF656C251}">
      <dgm:prSet/>
      <dgm:spPr/>
      <dgm:t>
        <a:bodyPr/>
        <a:lstStyle/>
        <a:p>
          <a:endParaRPr lang="en-GB"/>
        </a:p>
      </dgm:t>
    </dgm:pt>
    <dgm:pt modelId="{FA2B0253-D3CD-49DC-90F9-52B8253322E3}">
      <dgm:prSet custT="1"/>
      <dgm:spPr>
        <a:ln w="57150">
          <a:solidFill>
            <a:srgbClr val="00B0F0"/>
          </a:solidFill>
        </a:ln>
      </dgm:spPr>
      <dgm:t>
        <a:bodyPr/>
        <a:lstStyle/>
        <a:p>
          <a:pPr algn="l"/>
          <a:r>
            <a:rPr lang="en-GB" sz="1600" b="1" u="sng" dirty="0"/>
            <a:t>Quaternary care:</a:t>
          </a:r>
          <a:endParaRPr lang="en-GB" sz="1600" b="1" dirty="0"/>
        </a:p>
        <a:p>
          <a:pPr algn="l"/>
          <a:r>
            <a:rPr lang="en-GB" sz="1600" b="0" dirty="0"/>
            <a:t>-Required for patients with exceptionally complex and rare health conditions </a:t>
          </a:r>
        </a:p>
        <a:p>
          <a:pPr algn="l"/>
          <a:r>
            <a:rPr lang="en-GB" sz="1600" b="0" dirty="0"/>
            <a:t>-Features: Most advanced knowledge, technology, and facilities available</a:t>
          </a:r>
        </a:p>
        <a:p>
          <a:pPr algn="l"/>
          <a:r>
            <a:rPr lang="en-GB" sz="1600" b="0" dirty="0"/>
            <a:t>-Access  through referral from tertiary care</a:t>
          </a:r>
        </a:p>
      </dgm:t>
    </dgm:pt>
    <dgm:pt modelId="{E6D8B332-0C16-44C2-B9DC-DD20AA52E5AC}" type="parTrans" cxnId="{65BEC932-0FD4-492B-B5B6-A89613B473F9}">
      <dgm:prSet/>
      <dgm:spPr/>
      <dgm:t>
        <a:bodyPr/>
        <a:lstStyle/>
        <a:p>
          <a:endParaRPr lang="en-GB"/>
        </a:p>
      </dgm:t>
    </dgm:pt>
    <dgm:pt modelId="{ED5DF861-F9DB-481E-A2C9-40D853AE0BD0}" type="sibTrans" cxnId="{65BEC932-0FD4-492B-B5B6-A89613B473F9}">
      <dgm:prSet/>
      <dgm:spPr/>
      <dgm:t>
        <a:bodyPr/>
        <a:lstStyle/>
        <a:p>
          <a:endParaRPr lang="en-GB"/>
        </a:p>
      </dgm:t>
    </dgm:pt>
    <dgm:pt modelId="{23342579-ED90-4C1A-AC57-D716FDBE4C2A}" type="pres">
      <dgm:prSet presAssocID="{961AF256-7C3F-4656-962C-004FD058FD64}" presName="compositeShape" presStyleCnt="0">
        <dgm:presLayoutVars>
          <dgm:dir/>
          <dgm:resizeHandles/>
        </dgm:presLayoutVars>
      </dgm:prSet>
      <dgm:spPr/>
    </dgm:pt>
    <dgm:pt modelId="{72B1FCC5-F628-4ED2-848D-4CCEF7347CD4}" type="pres">
      <dgm:prSet presAssocID="{961AF256-7C3F-4656-962C-004FD058FD64}" presName="pyramid" presStyleLbl="node1" presStyleIdx="0" presStyleCnt="1" custLinFactNeighborX="-5983" custLinFactNeighborY="1234"/>
      <dgm:spPr>
        <a:solidFill>
          <a:srgbClr val="02FFD2"/>
        </a:solidFill>
      </dgm:spPr>
    </dgm:pt>
    <dgm:pt modelId="{5499C27D-E68D-426C-B000-D6074EFD834E}" type="pres">
      <dgm:prSet presAssocID="{961AF256-7C3F-4656-962C-004FD058FD64}" presName="theList" presStyleCnt="0"/>
      <dgm:spPr/>
    </dgm:pt>
    <dgm:pt modelId="{AFB45C5E-9F69-4AB6-8A40-54399DD7F40D}" type="pres">
      <dgm:prSet presAssocID="{9A49BA8C-D64D-45B5-86F2-3580A0C0D89E}" presName="aNode" presStyleLbl="fgAcc1" presStyleIdx="0" presStyleCnt="4" custScaleX="173711" custScaleY="1113061" custLinFactY="3317377" custLinFactNeighborX="-44220" custLinFactNeighborY="3400000">
        <dgm:presLayoutVars>
          <dgm:bulletEnabled val="1"/>
        </dgm:presLayoutVars>
      </dgm:prSet>
      <dgm:spPr/>
    </dgm:pt>
    <dgm:pt modelId="{63B43D4F-6223-46C1-83CF-734556B06389}" type="pres">
      <dgm:prSet presAssocID="{9A49BA8C-D64D-45B5-86F2-3580A0C0D89E}" presName="aSpace" presStyleCnt="0"/>
      <dgm:spPr/>
    </dgm:pt>
    <dgm:pt modelId="{33DDBC05-812B-46A9-AABA-67E185407A74}" type="pres">
      <dgm:prSet presAssocID="{38CBB89B-A833-4B4A-B524-AF8EDFD78195}" presName="aNode" presStyleLbl="fgAcc1" presStyleIdx="1" presStyleCnt="4" custScaleX="168278" custScaleY="1110322" custLinFactY="1187137" custLinFactNeighborX="-41537" custLinFactNeighborY="1200000">
        <dgm:presLayoutVars>
          <dgm:bulletEnabled val="1"/>
        </dgm:presLayoutVars>
      </dgm:prSet>
      <dgm:spPr/>
    </dgm:pt>
    <dgm:pt modelId="{821FB109-AEFB-456F-AA67-B292F4F36B66}" type="pres">
      <dgm:prSet presAssocID="{38CBB89B-A833-4B4A-B524-AF8EDFD78195}" presName="aSpace" presStyleCnt="0"/>
      <dgm:spPr/>
    </dgm:pt>
    <dgm:pt modelId="{A9749A76-B777-4355-A85F-BCE38E0B1EEC}" type="pres">
      <dgm:prSet presAssocID="{579B1673-994E-403E-A460-7C2F4CAB0BA6}" presName="aNode" presStyleLbl="fgAcc1" presStyleIdx="2" presStyleCnt="4" custScaleX="161124" custScaleY="1147545" custLinFactY="-901595" custLinFactNeighborX="-42904" custLinFactNeighborY="-1000000">
        <dgm:presLayoutVars>
          <dgm:bulletEnabled val="1"/>
        </dgm:presLayoutVars>
      </dgm:prSet>
      <dgm:spPr/>
    </dgm:pt>
    <dgm:pt modelId="{F793A64F-D552-4DAF-8315-8C4E4489654F}" type="pres">
      <dgm:prSet presAssocID="{579B1673-994E-403E-A460-7C2F4CAB0BA6}" presName="aSpace" presStyleCnt="0"/>
      <dgm:spPr/>
    </dgm:pt>
    <dgm:pt modelId="{18A6C9AD-54F1-48E8-BD87-0475327E7A7B}" type="pres">
      <dgm:prSet presAssocID="{FA2B0253-D3CD-49DC-90F9-52B8253322E3}" presName="aNode" presStyleLbl="fgAcc1" presStyleIdx="3" presStyleCnt="4" custScaleX="153242" custScaleY="1073290" custLinFactY="-3000000" custLinFactNeighborX="-44726" custLinFactNeighborY="-3002688">
        <dgm:presLayoutVars>
          <dgm:bulletEnabled val="1"/>
        </dgm:presLayoutVars>
      </dgm:prSet>
      <dgm:spPr/>
    </dgm:pt>
    <dgm:pt modelId="{070797D4-8D1E-4A8B-B01B-56E58FC2D1F9}" type="pres">
      <dgm:prSet presAssocID="{FA2B0253-D3CD-49DC-90F9-52B8253322E3}" presName="aSpace" presStyleCnt="0"/>
      <dgm:spPr/>
    </dgm:pt>
  </dgm:ptLst>
  <dgm:cxnLst>
    <dgm:cxn modelId="{65BEC932-0FD4-492B-B5B6-A89613B473F9}" srcId="{961AF256-7C3F-4656-962C-004FD058FD64}" destId="{FA2B0253-D3CD-49DC-90F9-52B8253322E3}" srcOrd="3" destOrd="0" parTransId="{E6D8B332-0C16-44C2-B9DC-DD20AA52E5AC}" sibTransId="{ED5DF861-F9DB-481E-A2C9-40D853AE0BD0}"/>
    <dgm:cxn modelId="{95B83054-4B9E-4DBB-8318-554EF656C251}" srcId="{961AF256-7C3F-4656-962C-004FD058FD64}" destId="{579B1673-994E-403E-A460-7C2F4CAB0BA6}" srcOrd="2" destOrd="0" parTransId="{83263BC4-653F-4549-89A6-7FF17D91803D}" sibTransId="{F4EB3803-DAED-4E56-A5F2-28FA48B0DE1C}"/>
    <dgm:cxn modelId="{92E7A597-FAB3-4A3D-8211-A13FF184AD76}" type="presOf" srcId="{FA2B0253-D3CD-49DC-90F9-52B8253322E3}" destId="{18A6C9AD-54F1-48E8-BD87-0475327E7A7B}" srcOrd="0" destOrd="0" presId="urn:microsoft.com/office/officeart/2005/8/layout/pyramid2"/>
    <dgm:cxn modelId="{7763A8A5-E5E3-4A22-BCBA-0E26F89D776B}" srcId="{961AF256-7C3F-4656-962C-004FD058FD64}" destId="{38CBB89B-A833-4B4A-B524-AF8EDFD78195}" srcOrd="1" destOrd="0" parTransId="{46A41D9D-C3A1-490C-822A-454314456912}" sibTransId="{4EA26412-8447-4693-A535-BF6C4EFFFA38}"/>
    <dgm:cxn modelId="{B4E682B2-E0C2-4A3E-AAAC-CE39E401E320}" type="presOf" srcId="{579B1673-994E-403E-A460-7C2F4CAB0BA6}" destId="{A9749A76-B777-4355-A85F-BCE38E0B1EEC}" srcOrd="0" destOrd="0" presId="urn:microsoft.com/office/officeart/2005/8/layout/pyramid2"/>
    <dgm:cxn modelId="{9B8023C3-5115-450F-B228-FB5C75F74971}" srcId="{961AF256-7C3F-4656-962C-004FD058FD64}" destId="{9A49BA8C-D64D-45B5-86F2-3580A0C0D89E}" srcOrd="0" destOrd="0" parTransId="{D99732F4-FA67-4679-A725-6F005CFF075D}" sibTransId="{1FAB3489-E62C-437B-8FC1-B920EFA10E64}"/>
    <dgm:cxn modelId="{633154CE-E872-4246-8AE1-1709B20A9E5D}" type="presOf" srcId="{961AF256-7C3F-4656-962C-004FD058FD64}" destId="{23342579-ED90-4C1A-AC57-D716FDBE4C2A}" srcOrd="0" destOrd="0" presId="urn:microsoft.com/office/officeart/2005/8/layout/pyramid2"/>
    <dgm:cxn modelId="{48797CD8-D3EC-43E4-85B4-890B7E5F87BF}" type="presOf" srcId="{9A49BA8C-D64D-45B5-86F2-3580A0C0D89E}" destId="{AFB45C5E-9F69-4AB6-8A40-54399DD7F40D}" srcOrd="0" destOrd="0" presId="urn:microsoft.com/office/officeart/2005/8/layout/pyramid2"/>
    <dgm:cxn modelId="{92493EF3-7817-4BFD-BB37-2B08C0294CA9}" type="presOf" srcId="{38CBB89B-A833-4B4A-B524-AF8EDFD78195}" destId="{33DDBC05-812B-46A9-AABA-67E185407A74}" srcOrd="0" destOrd="0" presId="urn:microsoft.com/office/officeart/2005/8/layout/pyramid2"/>
    <dgm:cxn modelId="{FE543FE3-07C9-4E95-9FE7-361C51E4FC2F}" type="presParOf" srcId="{23342579-ED90-4C1A-AC57-D716FDBE4C2A}" destId="{72B1FCC5-F628-4ED2-848D-4CCEF7347CD4}" srcOrd="0" destOrd="0" presId="urn:microsoft.com/office/officeart/2005/8/layout/pyramid2"/>
    <dgm:cxn modelId="{E4F3523A-C4A7-4E99-8729-86FEA901BABC}" type="presParOf" srcId="{23342579-ED90-4C1A-AC57-D716FDBE4C2A}" destId="{5499C27D-E68D-426C-B000-D6074EFD834E}" srcOrd="1" destOrd="0" presId="urn:microsoft.com/office/officeart/2005/8/layout/pyramid2"/>
    <dgm:cxn modelId="{927DAA5B-54B8-4E3D-B139-9BF772E2BA4C}" type="presParOf" srcId="{5499C27D-E68D-426C-B000-D6074EFD834E}" destId="{AFB45C5E-9F69-4AB6-8A40-54399DD7F40D}" srcOrd="0" destOrd="0" presId="urn:microsoft.com/office/officeart/2005/8/layout/pyramid2"/>
    <dgm:cxn modelId="{4017541B-64AD-454A-AE90-82A8229CC337}" type="presParOf" srcId="{5499C27D-E68D-426C-B000-D6074EFD834E}" destId="{63B43D4F-6223-46C1-83CF-734556B06389}" srcOrd="1" destOrd="0" presId="urn:microsoft.com/office/officeart/2005/8/layout/pyramid2"/>
    <dgm:cxn modelId="{448FD4B8-141B-4594-A1AE-71DADB97A691}" type="presParOf" srcId="{5499C27D-E68D-426C-B000-D6074EFD834E}" destId="{33DDBC05-812B-46A9-AABA-67E185407A74}" srcOrd="2" destOrd="0" presId="urn:microsoft.com/office/officeart/2005/8/layout/pyramid2"/>
    <dgm:cxn modelId="{7BF6AFE0-BF70-4D7E-BFA6-9647C9191481}" type="presParOf" srcId="{5499C27D-E68D-426C-B000-D6074EFD834E}" destId="{821FB109-AEFB-456F-AA67-B292F4F36B66}" srcOrd="3" destOrd="0" presId="urn:microsoft.com/office/officeart/2005/8/layout/pyramid2"/>
    <dgm:cxn modelId="{AC8C9E67-9F73-4E19-81B3-F4F11450495F}" type="presParOf" srcId="{5499C27D-E68D-426C-B000-D6074EFD834E}" destId="{A9749A76-B777-4355-A85F-BCE38E0B1EEC}" srcOrd="4" destOrd="0" presId="urn:microsoft.com/office/officeart/2005/8/layout/pyramid2"/>
    <dgm:cxn modelId="{5FE233C8-8681-4958-9651-05DC6E90D948}" type="presParOf" srcId="{5499C27D-E68D-426C-B000-D6074EFD834E}" destId="{F793A64F-D552-4DAF-8315-8C4E4489654F}" srcOrd="5" destOrd="0" presId="urn:microsoft.com/office/officeart/2005/8/layout/pyramid2"/>
    <dgm:cxn modelId="{342A1D6C-5C10-43AC-B5DC-8F4C2836A336}" type="presParOf" srcId="{5499C27D-E68D-426C-B000-D6074EFD834E}" destId="{18A6C9AD-54F1-48E8-BD87-0475327E7A7B}" srcOrd="6" destOrd="0" presId="urn:microsoft.com/office/officeart/2005/8/layout/pyramid2"/>
    <dgm:cxn modelId="{E38B93C1-C89E-4325-B11C-355C0EEB48BC}" type="presParOf" srcId="{5499C27D-E68D-426C-B000-D6074EFD834E}" destId="{070797D4-8D1E-4A8B-B01B-56E58FC2D1F9}" srcOrd="7"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E3B422C-5ED6-46B1-A0DF-FAD7C212F347}"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920E5502-2E8D-49CF-96B7-F5E4D3FFA92B}">
      <dgm:prSet phldrT="[Text]" custT="1"/>
      <dgm:spPr>
        <a:solidFill>
          <a:srgbClr val="0CEBF6"/>
        </a:solidFill>
      </dgm:spPr>
      <dgm:t>
        <a:bodyPr/>
        <a:lstStyle/>
        <a:p>
          <a:r>
            <a:rPr lang="en-US" sz="2400" b="1" dirty="0">
              <a:solidFill>
                <a:schemeClr val="bg1"/>
              </a:solidFill>
            </a:rPr>
            <a:t>Overview</a:t>
          </a:r>
        </a:p>
      </dgm:t>
    </dgm:pt>
    <dgm:pt modelId="{BC45087F-27DE-4F49-9AF8-6D14C41920C8}" type="parTrans" cxnId="{F482EA6D-69AD-47F9-B1D4-83A2811E8EC6}">
      <dgm:prSet/>
      <dgm:spPr/>
      <dgm:t>
        <a:bodyPr/>
        <a:lstStyle/>
        <a:p>
          <a:endParaRPr lang="en-US"/>
        </a:p>
      </dgm:t>
    </dgm:pt>
    <dgm:pt modelId="{F771FD6D-B9D9-48ED-AAA9-F1C0F2352961}" type="sibTrans" cxnId="{F482EA6D-69AD-47F9-B1D4-83A2811E8EC6}">
      <dgm:prSet/>
      <dgm:spPr/>
      <dgm:t>
        <a:bodyPr/>
        <a:lstStyle/>
        <a:p>
          <a:endParaRPr lang="en-US"/>
        </a:p>
      </dgm:t>
    </dgm:pt>
    <dgm:pt modelId="{25EDF044-501E-4E8D-9BB2-DEF9619CA8DE}">
      <dgm:prSet phldrT="[Text]" custT="1"/>
      <dgm:spPr>
        <a:solidFill>
          <a:srgbClr val="D0009E"/>
        </a:solidFill>
      </dgm:spPr>
      <dgm:t>
        <a:bodyPr/>
        <a:lstStyle/>
        <a:p>
          <a:r>
            <a:rPr lang="en-US" sz="2400" b="1" dirty="0"/>
            <a:t>Components</a:t>
          </a:r>
        </a:p>
      </dgm:t>
    </dgm:pt>
    <dgm:pt modelId="{C85E8721-15C9-4150-8BFC-D34C330355AF}" type="parTrans" cxnId="{0624F20A-FD9A-41AF-BD8F-77ED0A229D1B}">
      <dgm:prSet/>
      <dgm:spPr/>
      <dgm:t>
        <a:bodyPr/>
        <a:lstStyle/>
        <a:p>
          <a:endParaRPr lang="en-US"/>
        </a:p>
      </dgm:t>
    </dgm:pt>
    <dgm:pt modelId="{B1AF566A-75FC-4424-9193-469BA9F2D8B3}" type="sibTrans" cxnId="{0624F20A-FD9A-41AF-BD8F-77ED0A229D1B}">
      <dgm:prSet/>
      <dgm:spPr/>
      <dgm:t>
        <a:bodyPr/>
        <a:lstStyle/>
        <a:p>
          <a:endParaRPr lang="en-US"/>
        </a:p>
      </dgm:t>
    </dgm:pt>
    <dgm:pt modelId="{FB19A1A3-FBB7-42FC-9328-3665E3B88417}">
      <dgm:prSet phldrT="[Text]" custT="1"/>
      <dgm:spPr>
        <a:noFill/>
        <a:ln>
          <a:solidFill>
            <a:srgbClr val="0CEBF6"/>
          </a:solidFill>
        </a:ln>
      </dgm:spPr>
      <dgm:t>
        <a:bodyPr/>
        <a:lstStyle/>
        <a:p>
          <a:pPr algn="just"/>
          <a:r>
            <a:rPr lang="en-US" sz="1800" b="0" i="0" dirty="0"/>
            <a:t>A digital health platform is a common digital health information infrastructure (</a:t>
          </a:r>
          <a:r>
            <a:rPr lang="en-US" sz="1800" b="0" i="0" dirty="0" err="1"/>
            <a:t>infostructure</a:t>
          </a:r>
          <a:r>
            <a:rPr lang="en-US" sz="1800" b="0" i="0" dirty="0"/>
            <a:t>) on which digital health applications are built to support consistent and efficient healthcare delivery. </a:t>
          </a:r>
        </a:p>
      </dgm:t>
    </dgm:pt>
    <dgm:pt modelId="{F2CCFCA9-75AC-480C-BCA7-73358730C4AD}" type="parTrans" cxnId="{83C10E33-BB47-4A91-9233-3D8AFF7E385E}">
      <dgm:prSet/>
      <dgm:spPr/>
      <dgm:t>
        <a:bodyPr/>
        <a:lstStyle/>
        <a:p>
          <a:endParaRPr lang="en-US"/>
        </a:p>
      </dgm:t>
    </dgm:pt>
    <dgm:pt modelId="{C0A8C0F8-3036-4357-B926-5CD30E64B9F2}" type="sibTrans" cxnId="{83C10E33-BB47-4A91-9233-3D8AFF7E385E}">
      <dgm:prSet/>
      <dgm:spPr/>
      <dgm:t>
        <a:bodyPr/>
        <a:lstStyle/>
        <a:p>
          <a:endParaRPr lang="en-US"/>
        </a:p>
      </dgm:t>
    </dgm:pt>
    <dgm:pt modelId="{FAA46839-AAD9-4DFA-90A6-5BF5F914F06E}">
      <dgm:prSet phldrT="[Text]" custT="1"/>
      <dgm:spPr>
        <a:noFill/>
        <a:ln>
          <a:solidFill>
            <a:srgbClr val="D0009E"/>
          </a:solidFill>
        </a:ln>
      </dgm:spPr>
      <dgm:t>
        <a:bodyPr/>
        <a:lstStyle/>
        <a:p>
          <a:pPr algn="just"/>
          <a:r>
            <a:rPr lang="en-US" sz="1800" b="0" i="0" dirty="0"/>
            <a:t>The infostructure comprises an integrated set of common and reusable components that support a diverse set of digital health applications. </a:t>
          </a:r>
        </a:p>
      </dgm:t>
    </dgm:pt>
    <dgm:pt modelId="{157FC120-3DAF-4831-8A4B-A3DB2BAB59DE}" type="parTrans" cxnId="{30BC5EDD-CFA0-4EA9-B1AD-C0FF2660F227}">
      <dgm:prSet/>
      <dgm:spPr/>
      <dgm:t>
        <a:bodyPr/>
        <a:lstStyle/>
        <a:p>
          <a:endParaRPr lang="en-US"/>
        </a:p>
      </dgm:t>
    </dgm:pt>
    <dgm:pt modelId="{14F7A704-F7C1-4903-A61D-DA9B1934E9A9}" type="sibTrans" cxnId="{30BC5EDD-CFA0-4EA9-B1AD-C0FF2660F227}">
      <dgm:prSet/>
      <dgm:spPr/>
      <dgm:t>
        <a:bodyPr/>
        <a:lstStyle/>
        <a:p>
          <a:endParaRPr lang="en-US"/>
        </a:p>
      </dgm:t>
    </dgm:pt>
    <dgm:pt modelId="{57A473A5-B3E3-4FC6-895C-C645CBB0AFD4}">
      <dgm:prSet phldrT="[Text]" custT="1"/>
      <dgm:spPr>
        <a:noFill/>
        <a:ln>
          <a:solidFill>
            <a:srgbClr val="02FFD2"/>
          </a:solidFill>
        </a:ln>
      </dgm:spPr>
      <dgm:t>
        <a:bodyPr/>
        <a:lstStyle/>
        <a:p>
          <a:pPr algn="just"/>
          <a:r>
            <a:rPr lang="en-US" sz="1800" b="0" i="0" dirty="0">
              <a:latin typeface="Calibri" panose="020F0502020204030204" pitchFamily="34" charset="0"/>
              <a:ea typeface="Calibri" panose="020F0502020204030204" pitchFamily="34" charset="0"/>
              <a:cs typeface="Times New Roman" panose="02020603050405020304" pitchFamily="18" charset="0"/>
            </a:rPr>
            <a:t>The external digital health applications can be software programs, digital tools, or information systems such as EHRs, supply chain systems, insurance systems, and patient-engagement apps. </a:t>
          </a:r>
          <a:endParaRPr lang="en-US" sz="1800" b="0" i="0" dirty="0"/>
        </a:p>
      </dgm:t>
    </dgm:pt>
    <dgm:pt modelId="{65115FAA-9BBC-4557-AD6E-C3B86ACA082E}" type="parTrans" cxnId="{AA5A0497-0CA8-4DAC-A9C9-7E6C65269A57}">
      <dgm:prSet/>
      <dgm:spPr/>
      <dgm:t>
        <a:bodyPr/>
        <a:lstStyle/>
        <a:p>
          <a:endParaRPr lang="en-US"/>
        </a:p>
      </dgm:t>
    </dgm:pt>
    <dgm:pt modelId="{1C8EC1FF-BE3F-4D4D-A005-931654E53C21}" type="sibTrans" cxnId="{AA5A0497-0CA8-4DAC-A9C9-7E6C65269A57}">
      <dgm:prSet/>
      <dgm:spPr/>
      <dgm:t>
        <a:bodyPr/>
        <a:lstStyle/>
        <a:p>
          <a:endParaRPr lang="en-US"/>
        </a:p>
      </dgm:t>
    </dgm:pt>
    <dgm:pt modelId="{F9A36813-7193-4C7F-8D73-765D12256BC7}">
      <dgm:prSet phldrT="[Text]" custT="1"/>
      <dgm:spPr>
        <a:solidFill>
          <a:srgbClr val="02FFD2"/>
        </a:solidFill>
      </dgm:spPr>
      <dgm:t>
        <a:bodyPr/>
        <a:lstStyle/>
        <a:p>
          <a:r>
            <a:rPr lang="en-US" sz="2400" b="1" dirty="0">
              <a:solidFill>
                <a:schemeClr val="bg1"/>
              </a:solidFill>
            </a:rPr>
            <a:t>External applications</a:t>
          </a:r>
        </a:p>
      </dgm:t>
    </dgm:pt>
    <dgm:pt modelId="{AF9C51E5-2460-48DC-9043-8E65780D4E82}" type="sibTrans" cxnId="{5516757F-A5FB-4ACE-8DC0-8266CFB36293}">
      <dgm:prSet/>
      <dgm:spPr/>
      <dgm:t>
        <a:bodyPr/>
        <a:lstStyle/>
        <a:p>
          <a:endParaRPr lang="en-US"/>
        </a:p>
      </dgm:t>
    </dgm:pt>
    <dgm:pt modelId="{FE43A716-BC85-4A6D-A8E6-FDAD7825AF6A}" type="parTrans" cxnId="{5516757F-A5FB-4ACE-8DC0-8266CFB36293}">
      <dgm:prSet/>
      <dgm:spPr/>
      <dgm:t>
        <a:bodyPr/>
        <a:lstStyle/>
        <a:p>
          <a:endParaRPr lang="en-US"/>
        </a:p>
      </dgm:t>
    </dgm:pt>
    <dgm:pt modelId="{7430CC73-F13B-4B7C-86BC-3E2D5F45E168}">
      <dgm:prSet phldrT="[Text]" custT="1"/>
      <dgm:spPr>
        <a:noFill/>
        <a:ln>
          <a:solidFill>
            <a:srgbClr val="D0009E"/>
          </a:solidFill>
        </a:ln>
      </dgm:spPr>
      <dgm:t>
        <a:bodyPr/>
        <a:lstStyle/>
        <a:p>
          <a:pPr algn="just"/>
          <a:r>
            <a:rPr lang="en-US" sz="1800" b="0" i="0" dirty="0"/>
            <a:t>The components consist of software and shared information resources to support integration, data definitions, and messaging standards for interoperability.</a:t>
          </a:r>
        </a:p>
      </dgm:t>
    </dgm:pt>
    <dgm:pt modelId="{0AF572DF-2D9A-4312-9698-CE3F72FB1AEA}" type="parTrans" cxnId="{603CA5CB-296B-402D-BB2C-70A5F2E1E221}">
      <dgm:prSet/>
      <dgm:spPr/>
      <dgm:t>
        <a:bodyPr/>
        <a:lstStyle/>
        <a:p>
          <a:endParaRPr lang="en-US"/>
        </a:p>
      </dgm:t>
    </dgm:pt>
    <dgm:pt modelId="{120E6FA2-852F-4126-86B8-BB2561B80D59}" type="sibTrans" cxnId="{603CA5CB-296B-402D-BB2C-70A5F2E1E221}">
      <dgm:prSet/>
      <dgm:spPr/>
      <dgm:t>
        <a:bodyPr/>
        <a:lstStyle/>
        <a:p>
          <a:endParaRPr lang="en-US"/>
        </a:p>
      </dgm:t>
    </dgm:pt>
    <dgm:pt modelId="{9DD6FA24-05F7-4D43-924D-6E47723522EC}">
      <dgm:prSet phldrT="[Text]" custT="1"/>
      <dgm:spPr>
        <a:noFill/>
        <a:ln>
          <a:solidFill>
            <a:srgbClr val="02FFD2"/>
          </a:solidFill>
        </a:ln>
      </dgm:spPr>
      <dgm:t>
        <a:bodyPr/>
        <a:lstStyle/>
        <a:p>
          <a:pPr algn="just"/>
          <a:r>
            <a:rPr lang="en-US" sz="1800" b="0" i="0" dirty="0">
              <a:latin typeface="Calibri" panose="020F0502020204030204" pitchFamily="34" charset="0"/>
              <a:ea typeface="Calibri" panose="020F0502020204030204" pitchFamily="34" charset="0"/>
              <a:cs typeface="Times New Roman" panose="02020603050405020304" pitchFamily="18" charset="0"/>
            </a:rPr>
            <a:t>By supporting interoperability, the underlying </a:t>
          </a:r>
          <a:r>
            <a:rPr lang="en-US" sz="1800" b="0" i="0" dirty="0" err="1">
              <a:latin typeface="Calibri" panose="020F0502020204030204" pitchFamily="34" charset="0"/>
              <a:ea typeface="Calibri" panose="020F0502020204030204" pitchFamily="34" charset="0"/>
              <a:cs typeface="Times New Roman" panose="02020603050405020304" pitchFamily="18" charset="0"/>
            </a:rPr>
            <a:t>infostructure</a:t>
          </a:r>
          <a:r>
            <a:rPr lang="en-US" sz="1800" b="0" i="0" dirty="0">
              <a:latin typeface="Calibri" panose="020F0502020204030204" pitchFamily="34" charset="0"/>
              <a:ea typeface="Calibri" panose="020F0502020204030204" pitchFamily="34" charset="0"/>
              <a:cs typeface="Times New Roman" panose="02020603050405020304" pitchFamily="18" charset="0"/>
            </a:rPr>
            <a:t> unites different components and external applications into a streamlined and cohesive system.</a:t>
          </a:r>
          <a:endParaRPr lang="en-US" sz="1800" b="0" i="0" dirty="0"/>
        </a:p>
      </dgm:t>
    </dgm:pt>
    <dgm:pt modelId="{0E252BBD-C11D-4435-B81F-7BCD558A0E47}" type="parTrans" cxnId="{81BC55BA-0744-482D-9F21-E7BD629F8884}">
      <dgm:prSet/>
      <dgm:spPr/>
      <dgm:t>
        <a:bodyPr/>
        <a:lstStyle/>
        <a:p>
          <a:endParaRPr lang="en-US"/>
        </a:p>
      </dgm:t>
    </dgm:pt>
    <dgm:pt modelId="{D8CC4E5B-BDFB-4793-B746-C12F34E4D5A0}" type="sibTrans" cxnId="{81BC55BA-0744-482D-9F21-E7BD629F8884}">
      <dgm:prSet/>
      <dgm:spPr/>
      <dgm:t>
        <a:bodyPr/>
        <a:lstStyle/>
        <a:p>
          <a:endParaRPr lang="en-US"/>
        </a:p>
      </dgm:t>
    </dgm:pt>
    <dgm:pt modelId="{62468856-0045-4002-BF66-B2719723442E}" type="pres">
      <dgm:prSet presAssocID="{1E3B422C-5ED6-46B1-A0DF-FAD7C212F347}" presName="linear" presStyleCnt="0">
        <dgm:presLayoutVars>
          <dgm:dir/>
          <dgm:animLvl val="lvl"/>
          <dgm:resizeHandles val="exact"/>
        </dgm:presLayoutVars>
      </dgm:prSet>
      <dgm:spPr/>
    </dgm:pt>
    <dgm:pt modelId="{DDC56DB2-1048-40B8-9AFB-79929BD51287}" type="pres">
      <dgm:prSet presAssocID="{920E5502-2E8D-49CF-96B7-F5E4D3FFA92B}" presName="parentLin" presStyleCnt="0"/>
      <dgm:spPr/>
    </dgm:pt>
    <dgm:pt modelId="{D6B7CFC1-EB28-4279-9695-05F5E9B81BA1}" type="pres">
      <dgm:prSet presAssocID="{920E5502-2E8D-49CF-96B7-F5E4D3FFA92B}" presName="parentLeftMargin" presStyleLbl="node1" presStyleIdx="0" presStyleCnt="3"/>
      <dgm:spPr/>
    </dgm:pt>
    <dgm:pt modelId="{499656BC-7E2C-42FE-90F0-B193F9DFF5FA}" type="pres">
      <dgm:prSet presAssocID="{920E5502-2E8D-49CF-96B7-F5E4D3FFA92B}" presName="parentText" presStyleLbl="node1" presStyleIdx="0" presStyleCnt="3" custLinFactNeighborX="-6275" custLinFactNeighborY="12561">
        <dgm:presLayoutVars>
          <dgm:chMax val="0"/>
          <dgm:bulletEnabled val="1"/>
        </dgm:presLayoutVars>
      </dgm:prSet>
      <dgm:spPr/>
    </dgm:pt>
    <dgm:pt modelId="{CFF68A81-2F1C-42E6-9B2C-BF4CBD262630}" type="pres">
      <dgm:prSet presAssocID="{920E5502-2E8D-49CF-96B7-F5E4D3FFA92B}" presName="negativeSpace" presStyleCnt="0"/>
      <dgm:spPr/>
    </dgm:pt>
    <dgm:pt modelId="{D5307124-8321-44EF-BA8F-9CE205F89AFC}" type="pres">
      <dgm:prSet presAssocID="{920E5502-2E8D-49CF-96B7-F5E4D3FFA92B}" presName="childText" presStyleLbl="conFgAcc1" presStyleIdx="0" presStyleCnt="3">
        <dgm:presLayoutVars>
          <dgm:bulletEnabled val="1"/>
        </dgm:presLayoutVars>
      </dgm:prSet>
      <dgm:spPr/>
    </dgm:pt>
    <dgm:pt modelId="{3117800D-700F-435A-A7D1-3CD8A4508C57}" type="pres">
      <dgm:prSet presAssocID="{F771FD6D-B9D9-48ED-AAA9-F1C0F2352961}" presName="spaceBetweenRectangles" presStyleCnt="0"/>
      <dgm:spPr/>
    </dgm:pt>
    <dgm:pt modelId="{B3798142-D169-4E6A-9BF4-4EA1363A7D30}" type="pres">
      <dgm:prSet presAssocID="{25EDF044-501E-4E8D-9BB2-DEF9619CA8DE}" presName="parentLin" presStyleCnt="0"/>
      <dgm:spPr/>
    </dgm:pt>
    <dgm:pt modelId="{70BCBEF8-E989-4249-9C30-71C66AC5A50A}" type="pres">
      <dgm:prSet presAssocID="{25EDF044-501E-4E8D-9BB2-DEF9619CA8DE}" presName="parentLeftMargin" presStyleLbl="node1" presStyleIdx="0" presStyleCnt="3"/>
      <dgm:spPr/>
    </dgm:pt>
    <dgm:pt modelId="{105FCD6D-16FF-4E11-9570-C37A50A65711}" type="pres">
      <dgm:prSet presAssocID="{25EDF044-501E-4E8D-9BB2-DEF9619CA8DE}" presName="parentText" presStyleLbl="node1" presStyleIdx="1" presStyleCnt="3" custLinFactNeighborX="-11344" custLinFactNeighborY="2151">
        <dgm:presLayoutVars>
          <dgm:chMax val="0"/>
          <dgm:bulletEnabled val="1"/>
        </dgm:presLayoutVars>
      </dgm:prSet>
      <dgm:spPr/>
    </dgm:pt>
    <dgm:pt modelId="{E03FFAD4-B257-40BE-95E4-F3F08F03AF2E}" type="pres">
      <dgm:prSet presAssocID="{25EDF044-501E-4E8D-9BB2-DEF9619CA8DE}" presName="negativeSpace" presStyleCnt="0"/>
      <dgm:spPr/>
    </dgm:pt>
    <dgm:pt modelId="{AA111DBC-F94D-4818-80C2-43070D4AAFDC}" type="pres">
      <dgm:prSet presAssocID="{25EDF044-501E-4E8D-9BB2-DEF9619CA8DE}" presName="childText" presStyleLbl="conFgAcc1" presStyleIdx="1" presStyleCnt="3">
        <dgm:presLayoutVars>
          <dgm:bulletEnabled val="1"/>
        </dgm:presLayoutVars>
      </dgm:prSet>
      <dgm:spPr/>
    </dgm:pt>
    <dgm:pt modelId="{F873B8E1-5E10-4039-B3F7-DDF6B57160F9}" type="pres">
      <dgm:prSet presAssocID="{B1AF566A-75FC-4424-9193-469BA9F2D8B3}" presName="spaceBetweenRectangles" presStyleCnt="0"/>
      <dgm:spPr/>
    </dgm:pt>
    <dgm:pt modelId="{B529DBB8-3349-46F9-87A2-AAC648F7F6C1}" type="pres">
      <dgm:prSet presAssocID="{F9A36813-7193-4C7F-8D73-765D12256BC7}" presName="parentLin" presStyleCnt="0"/>
      <dgm:spPr/>
    </dgm:pt>
    <dgm:pt modelId="{E4432311-C3E0-4659-89D9-4170C7EF2058}" type="pres">
      <dgm:prSet presAssocID="{F9A36813-7193-4C7F-8D73-765D12256BC7}" presName="parentLeftMargin" presStyleLbl="node1" presStyleIdx="1" presStyleCnt="3"/>
      <dgm:spPr/>
    </dgm:pt>
    <dgm:pt modelId="{581F88EB-329E-409A-9AF6-A10CFDFE54F3}" type="pres">
      <dgm:prSet presAssocID="{F9A36813-7193-4C7F-8D73-765D12256BC7}" presName="parentText" presStyleLbl="node1" presStyleIdx="2" presStyleCnt="3">
        <dgm:presLayoutVars>
          <dgm:chMax val="0"/>
          <dgm:bulletEnabled val="1"/>
        </dgm:presLayoutVars>
      </dgm:prSet>
      <dgm:spPr/>
    </dgm:pt>
    <dgm:pt modelId="{4E27A2B3-EFC5-4FA3-BA94-FEF5B3795C4D}" type="pres">
      <dgm:prSet presAssocID="{F9A36813-7193-4C7F-8D73-765D12256BC7}" presName="negativeSpace" presStyleCnt="0"/>
      <dgm:spPr/>
    </dgm:pt>
    <dgm:pt modelId="{F67D7666-9130-4FA3-BE8E-8DDD0D147B7A}" type="pres">
      <dgm:prSet presAssocID="{F9A36813-7193-4C7F-8D73-765D12256BC7}" presName="childText" presStyleLbl="conFgAcc1" presStyleIdx="2" presStyleCnt="3">
        <dgm:presLayoutVars>
          <dgm:bulletEnabled val="1"/>
        </dgm:presLayoutVars>
      </dgm:prSet>
      <dgm:spPr/>
    </dgm:pt>
  </dgm:ptLst>
  <dgm:cxnLst>
    <dgm:cxn modelId="{0624F20A-FD9A-41AF-BD8F-77ED0A229D1B}" srcId="{1E3B422C-5ED6-46B1-A0DF-FAD7C212F347}" destId="{25EDF044-501E-4E8D-9BB2-DEF9619CA8DE}" srcOrd="1" destOrd="0" parTransId="{C85E8721-15C9-4150-8BFC-D34C330355AF}" sibTransId="{B1AF566A-75FC-4424-9193-469BA9F2D8B3}"/>
    <dgm:cxn modelId="{848ADE15-6757-42DB-B19F-A028119B2BCF}" type="presOf" srcId="{1E3B422C-5ED6-46B1-A0DF-FAD7C212F347}" destId="{62468856-0045-4002-BF66-B2719723442E}" srcOrd="0" destOrd="0" presId="urn:microsoft.com/office/officeart/2005/8/layout/list1"/>
    <dgm:cxn modelId="{6BC7E622-BA2C-43AA-9434-18FC6F087B53}" type="presOf" srcId="{25EDF044-501E-4E8D-9BB2-DEF9619CA8DE}" destId="{70BCBEF8-E989-4249-9C30-71C66AC5A50A}" srcOrd="0" destOrd="0" presId="urn:microsoft.com/office/officeart/2005/8/layout/list1"/>
    <dgm:cxn modelId="{83C10E33-BB47-4A91-9233-3D8AFF7E385E}" srcId="{920E5502-2E8D-49CF-96B7-F5E4D3FFA92B}" destId="{FB19A1A3-FBB7-42FC-9328-3665E3B88417}" srcOrd="0" destOrd="0" parTransId="{F2CCFCA9-75AC-480C-BCA7-73358730C4AD}" sibTransId="{C0A8C0F8-3036-4357-B926-5CD30E64B9F2}"/>
    <dgm:cxn modelId="{F482EA6D-69AD-47F9-B1D4-83A2811E8EC6}" srcId="{1E3B422C-5ED6-46B1-A0DF-FAD7C212F347}" destId="{920E5502-2E8D-49CF-96B7-F5E4D3FFA92B}" srcOrd="0" destOrd="0" parTransId="{BC45087F-27DE-4F49-9AF8-6D14C41920C8}" sibTransId="{F771FD6D-B9D9-48ED-AAA9-F1C0F2352961}"/>
    <dgm:cxn modelId="{CE464171-4A13-4B0E-AB44-A064E58D206C}" type="presOf" srcId="{9DD6FA24-05F7-4D43-924D-6E47723522EC}" destId="{F67D7666-9130-4FA3-BE8E-8DDD0D147B7A}" srcOrd="0" destOrd="1" presId="urn:microsoft.com/office/officeart/2005/8/layout/list1"/>
    <dgm:cxn modelId="{D8072353-A5B3-4444-80B4-F5DD7624F47B}" type="presOf" srcId="{57A473A5-B3E3-4FC6-895C-C645CBB0AFD4}" destId="{F67D7666-9130-4FA3-BE8E-8DDD0D147B7A}" srcOrd="0" destOrd="0" presId="urn:microsoft.com/office/officeart/2005/8/layout/list1"/>
    <dgm:cxn modelId="{3C588D5A-2895-4796-9397-8EB8777932AE}" type="presOf" srcId="{920E5502-2E8D-49CF-96B7-F5E4D3FFA92B}" destId="{499656BC-7E2C-42FE-90F0-B193F9DFF5FA}" srcOrd="1" destOrd="0" presId="urn:microsoft.com/office/officeart/2005/8/layout/list1"/>
    <dgm:cxn modelId="{5516757F-A5FB-4ACE-8DC0-8266CFB36293}" srcId="{1E3B422C-5ED6-46B1-A0DF-FAD7C212F347}" destId="{F9A36813-7193-4C7F-8D73-765D12256BC7}" srcOrd="2" destOrd="0" parTransId="{FE43A716-BC85-4A6D-A8E6-FDAD7825AF6A}" sibTransId="{AF9C51E5-2460-48DC-9043-8E65780D4E82}"/>
    <dgm:cxn modelId="{9A94E493-A4AA-42F8-A13A-FD832E1011BC}" type="presOf" srcId="{25EDF044-501E-4E8D-9BB2-DEF9619CA8DE}" destId="{105FCD6D-16FF-4E11-9570-C37A50A65711}" srcOrd="1" destOrd="0" presId="urn:microsoft.com/office/officeart/2005/8/layout/list1"/>
    <dgm:cxn modelId="{AA5A0497-0CA8-4DAC-A9C9-7E6C65269A57}" srcId="{F9A36813-7193-4C7F-8D73-765D12256BC7}" destId="{57A473A5-B3E3-4FC6-895C-C645CBB0AFD4}" srcOrd="0" destOrd="0" parTransId="{65115FAA-9BBC-4557-AD6E-C3B86ACA082E}" sibTransId="{1C8EC1FF-BE3F-4D4D-A005-931654E53C21}"/>
    <dgm:cxn modelId="{8EBCA7A6-EDDF-4ED1-B22B-BEB6A65BDF03}" type="presOf" srcId="{F9A36813-7193-4C7F-8D73-765D12256BC7}" destId="{E4432311-C3E0-4659-89D9-4170C7EF2058}" srcOrd="0" destOrd="0" presId="urn:microsoft.com/office/officeart/2005/8/layout/list1"/>
    <dgm:cxn modelId="{358F5BBA-016B-4A24-8C8D-11116685308A}" type="presOf" srcId="{FAA46839-AAD9-4DFA-90A6-5BF5F914F06E}" destId="{AA111DBC-F94D-4818-80C2-43070D4AAFDC}" srcOrd="0" destOrd="0" presId="urn:microsoft.com/office/officeart/2005/8/layout/list1"/>
    <dgm:cxn modelId="{81BC55BA-0744-482D-9F21-E7BD629F8884}" srcId="{F9A36813-7193-4C7F-8D73-765D12256BC7}" destId="{9DD6FA24-05F7-4D43-924D-6E47723522EC}" srcOrd="1" destOrd="0" parTransId="{0E252BBD-C11D-4435-B81F-7BCD558A0E47}" sibTransId="{D8CC4E5B-BDFB-4793-B746-C12F34E4D5A0}"/>
    <dgm:cxn modelId="{8F1078C2-CF17-4B4E-A2BC-00FB6F992F30}" type="presOf" srcId="{FB19A1A3-FBB7-42FC-9328-3665E3B88417}" destId="{D5307124-8321-44EF-BA8F-9CE205F89AFC}" srcOrd="0" destOrd="0" presId="urn:microsoft.com/office/officeart/2005/8/layout/list1"/>
    <dgm:cxn modelId="{603CA5CB-296B-402D-BB2C-70A5F2E1E221}" srcId="{25EDF044-501E-4E8D-9BB2-DEF9619CA8DE}" destId="{7430CC73-F13B-4B7C-86BC-3E2D5F45E168}" srcOrd="1" destOrd="0" parTransId="{0AF572DF-2D9A-4312-9698-CE3F72FB1AEA}" sibTransId="{120E6FA2-852F-4126-86B8-BB2561B80D59}"/>
    <dgm:cxn modelId="{88E04DD4-9CFF-48D5-9FF0-B70B6839895C}" type="presOf" srcId="{F9A36813-7193-4C7F-8D73-765D12256BC7}" destId="{581F88EB-329E-409A-9AF6-A10CFDFE54F3}" srcOrd="1" destOrd="0" presId="urn:microsoft.com/office/officeart/2005/8/layout/list1"/>
    <dgm:cxn modelId="{30BC5EDD-CFA0-4EA9-B1AD-C0FF2660F227}" srcId="{25EDF044-501E-4E8D-9BB2-DEF9619CA8DE}" destId="{FAA46839-AAD9-4DFA-90A6-5BF5F914F06E}" srcOrd="0" destOrd="0" parTransId="{157FC120-3DAF-4831-8A4B-A3DB2BAB59DE}" sibTransId="{14F7A704-F7C1-4903-A61D-DA9B1934E9A9}"/>
    <dgm:cxn modelId="{B7DDF0EC-FBBF-4AF6-BA43-D0B25EB738A5}" type="presOf" srcId="{920E5502-2E8D-49CF-96B7-F5E4D3FFA92B}" destId="{D6B7CFC1-EB28-4279-9695-05F5E9B81BA1}" srcOrd="0" destOrd="0" presId="urn:microsoft.com/office/officeart/2005/8/layout/list1"/>
    <dgm:cxn modelId="{BA1DD0FE-7C9A-4E7F-A2FE-7E38DF99FF2E}" type="presOf" srcId="{7430CC73-F13B-4B7C-86BC-3E2D5F45E168}" destId="{AA111DBC-F94D-4818-80C2-43070D4AAFDC}" srcOrd="0" destOrd="1" presId="urn:microsoft.com/office/officeart/2005/8/layout/list1"/>
    <dgm:cxn modelId="{415834FB-FF2B-4545-A5E6-9215DC8B6730}" type="presParOf" srcId="{62468856-0045-4002-BF66-B2719723442E}" destId="{DDC56DB2-1048-40B8-9AFB-79929BD51287}" srcOrd="0" destOrd="0" presId="urn:microsoft.com/office/officeart/2005/8/layout/list1"/>
    <dgm:cxn modelId="{34C89725-E1A4-4FDC-98C7-6E3B6A844EAD}" type="presParOf" srcId="{DDC56DB2-1048-40B8-9AFB-79929BD51287}" destId="{D6B7CFC1-EB28-4279-9695-05F5E9B81BA1}" srcOrd="0" destOrd="0" presId="urn:microsoft.com/office/officeart/2005/8/layout/list1"/>
    <dgm:cxn modelId="{6B2BFF38-794E-48D2-B994-61DA090B075A}" type="presParOf" srcId="{DDC56DB2-1048-40B8-9AFB-79929BD51287}" destId="{499656BC-7E2C-42FE-90F0-B193F9DFF5FA}" srcOrd="1" destOrd="0" presId="urn:microsoft.com/office/officeart/2005/8/layout/list1"/>
    <dgm:cxn modelId="{5A05B661-15FD-46F3-A97C-BA2F4789CD98}" type="presParOf" srcId="{62468856-0045-4002-BF66-B2719723442E}" destId="{CFF68A81-2F1C-42E6-9B2C-BF4CBD262630}" srcOrd="1" destOrd="0" presId="urn:microsoft.com/office/officeart/2005/8/layout/list1"/>
    <dgm:cxn modelId="{159E4AD5-CF55-4366-8172-61E28A0E096F}" type="presParOf" srcId="{62468856-0045-4002-BF66-B2719723442E}" destId="{D5307124-8321-44EF-BA8F-9CE205F89AFC}" srcOrd="2" destOrd="0" presId="urn:microsoft.com/office/officeart/2005/8/layout/list1"/>
    <dgm:cxn modelId="{5FA884F5-E0A5-40A4-B7F2-634FB6BB0C11}" type="presParOf" srcId="{62468856-0045-4002-BF66-B2719723442E}" destId="{3117800D-700F-435A-A7D1-3CD8A4508C57}" srcOrd="3" destOrd="0" presId="urn:microsoft.com/office/officeart/2005/8/layout/list1"/>
    <dgm:cxn modelId="{04D638BF-63D9-4DB9-9DEC-B222111E0F5E}" type="presParOf" srcId="{62468856-0045-4002-BF66-B2719723442E}" destId="{B3798142-D169-4E6A-9BF4-4EA1363A7D30}" srcOrd="4" destOrd="0" presId="urn:microsoft.com/office/officeart/2005/8/layout/list1"/>
    <dgm:cxn modelId="{3749C18B-0BF4-4790-B295-F4AA0FEA8696}" type="presParOf" srcId="{B3798142-D169-4E6A-9BF4-4EA1363A7D30}" destId="{70BCBEF8-E989-4249-9C30-71C66AC5A50A}" srcOrd="0" destOrd="0" presId="urn:microsoft.com/office/officeart/2005/8/layout/list1"/>
    <dgm:cxn modelId="{6D75DF6B-7E17-40F4-840C-40E17E361C39}" type="presParOf" srcId="{B3798142-D169-4E6A-9BF4-4EA1363A7D30}" destId="{105FCD6D-16FF-4E11-9570-C37A50A65711}" srcOrd="1" destOrd="0" presId="urn:microsoft.com/office/officeart/2005/8/layout/list1"/>
    <dgm:cxn modelId="{F7F00ED9-F787-46AC-B362-289657281555}" type="presParOf" srcId="{62468856-0045-4002-BF66-B2719723442E}" destId="{E03FFAD4-B257-40BE-95E4-F3F08F03AF2E}" srcOrd="5" destOrd="0" presId="urn:microsoft.com/office/officeart/2005/8/layout/list1"/>
    <dgm:cxn modelId="{037A9512-A303-43E3-B90C-D17657183872}" type="presParOf" srcId="{62468856-0045-4002-BF66-B2719723442E}" destId="{AA111DBC-F94D-4818-80C2-43070D4AAFDC}" srcOrd="6" destOrd="0" presId="urn:microsoft.com/office/officeart/2005/8/layout/list1"/>
    <dgm:cxn modelId="{B00BCD6E-078C-4AD1-A5FD-A64B0626279C}" type="presParOf" srcId="{62468856-0045-4002-BF66-B2719723442E}" destId="{F873B8E1-5E10-4039-B3F7-DDF6B57160F9}" srcOrd="7" destOrd="0" presId="urn:microsoft.com/office/officeart/2005/8/layout/list1"/>
    <dgm:cxn modelId="{FC806C84-906E-4DFA-AAF4-C49E630EDC9E}" type="presParOf" srcId="{62468856-0045-4002-BF66-B2719723442E}" destId="{B529DBB8-3349-46F9-87A2-AAC648F7F6C1}" srcOrd="8" destOrd="0" presId="urn:microsoft.com/office/officeart/2005/8/layout/list1"/>
    <dgm:cxn modelId="{0181C51E-B758-450E-8376-B4CEFAA795FE}" type="presParOf" srcId="{B529DBB8-3349-46F9-87A2-AAC648F7F6C1}" destId="{E4432311-C3E0-4659-89D9-4170C7EF2058}" srcOrd="0" destOrd="0" presId="urn:microsoft.com/office/officeart/2005/8/layout/list1"/>
    <dgm:cxn modelId="{0B67EBA7-8890-4FD0-B5EF-AC5A9B8CCB27}" type="presParOf" srcId="{B529DBB8-3349-46F9-87A2-AAC648F7F6C1}" destId="{581F88EB-329E-409A-9AF6-A10CFDFE54F3}" srcOrd="1" destOrd="0" presId="urn:microsoft.com/office/officeart/2005/8/layout/list1"/>
    <dgm:cxn modelId="{E2DDD391-26F4-462A-B246-359C7CFC3B4E}" type="presParOf" srcId="{62468856-0045-4002-BF66-B2719723442E}" destId="{4E27A2B3-EFC5-4FA3-BA94-FEF5B3795C4D}" srcOrd="9" destOrd="0" presId="urn:microsoft.com/office/officeart/2005/8/layout/list1"/>
    <dgm:cxn modelId="{1F48DDB9-D610-4384-99C9-9D1B48A15EE2}" type="presParOf" srcId="{62468856-0045-4002-BF66-B2719723442E}" destId="{F67D7666-9130-4FA3-BE8E-8DDD0D147B7A}"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E245F33-C6C2-49A4-BC42-1F2A6FA17CC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7652D25-D86C-4BBF-BC92-070ECEAC035B}">
      <dgm:prSet phldrT="[Text]" custT="1"/>
      <dgm:spPr>
        <a:solidFill>
          <a:srgbClr val="02FFD2"/>
        </a:solidFill>
      </dgm:spPr>
      <dgm:t>
        <a:bodyPr/>
        <a:lstStyle/>
        <a:p>
          <a:r>
            <a:rPr lang="en-US" sz="2400" b="1" dirty="0">
              <a:solidFill>
                <a:srgbClr val="002060"/>
              </a:solidFill>
            </a:rPr>
            <a:t>Improvement in…</a:t>
          </a:r>
        </a:p>
      </dgm:t>
    </dgm:pt>
    <dgm:pt modelId="{5A4C00B3-C642-42C3-B5FD-B49169321858}" type="parTrans" cxnId="{3D88171E-69B6-4361-AF99-6075E255A71C}">
      <dgm:prSet/>
      <dgm:spPr/>
      <dgm:t>
        <a:bodyPr/>
        <a:lstStyle/>
        <a:p>
          <a:endParaRPr lang="en-US"/>
        </a:p>
      </dgm:t>
    </dgm:pt>
    <dgm:pt modelId="{141655C8-FE51-419E-ADA1-F0CEBCF1A6D1}" type="sibTrans" cxnId="{3D88171E-69B6-4361-AF99-6075E255A71C}">
      <dgm:prSet/>
      <dgm:spPr/>
      <dgm:t>
        <a:bodyPr/>
        <a:lstStyle/>
        <a:p>
          <a:endParaRPr lang="en-US"/>
        </a:p>
      </dgm:t>
    </dgm:pt>
    <dgm:pt modelId="{5213E8F2-EA4F-4402-995B-1804B13FFA3C}">
      <dgm:prSet phldrT="[Text]" custT="1"/>
      <dgm:spPr/>
      <dgm:t>
        <a:bodyPr/>
        <a:lstStyle/>
        <a:p>
          <a:r>
            <a:rPr lang="en-US" sz="2400" dirty="0"/>
            <a:t>Overall </a:t>
          </a:r>
          <a:r>
            <a:rPr lang="en-US" sz="2400" b="1" i="1" dirty="0"/>
            <a:t>quality and continuity of care</a:t>
          </a:r>
        </a:p>
      </dgm:t>
    </dgm:pt>
    <dgm:pt modelId="{41C62250-57B1-4A61-9ADE-702CEAF5755E}" type="parTrans" cxnId="{349DEA85-4E89-4579-8A0A-2AA077826773}">
      <dgm:prSet/>
      <dgm:spPr/>
      <dgm:t>
        <a:bodyPr/>
        <a:lstStyle/>
        <a:p>
          <a:endParaRPr lang="en-US"/>
        </a:p>
      </dgm:t>
    </dgm:pt>
    <dgm:pt modelId="{6B2735BD-CA5E-4B1D-8C0F-5931A387C157}" type="sibTrans" cxnId="{349DEA85-4E89-4579-8A0A-2AA077826773}">
      <dgm:prSet/>
      <dgm:spPr/>
      <dgm:t>
        <a:bodyPr/>
        <a:lstStyle/>
        <a:p>
          <a:endParaRPr lang="en-US"/>
        </a:p>
      </dgm:t>
    </dgm:pt>
    <dgm:pt modelId="{4AA08E45-E8E9-49A5-8C74-D90A9A8034A6}">
      <dgm:prSet phldrT="[Text]" custT="1"/>
      <dgm:spPr>
        <a:solidFill>
          <a:srgbClr val="D0009E"/>
        </a:solidFill>
      </dgm:spPr>
      <dgm:t>
        <a:bodyPr/>
        <a:lstStyle/>
        <a:p>
          <a:r>
            <a:rPr lang="en-US" sz="2400" b="1" dirty="0"/>
            <a:t>Facilitation of…</a:t>
          </a:r>
        </a:p>
      </dgm:t>
    </dgm:pt>
    <dgm:pt modelId="{E7985302-9A91-4E90-933A-677AE027F4B8}" type="parTrans" cxnId="{3952536B-55F2-49F3-8150-9035D9B4FE23}">
      <dgm:prSet/>
      <dgm:spPr/>
      <dgm:t>
        <a:bodyPr/>
        <a:lstStyle/>
        <a:p>
          <a:endParaRPr lang="en-US"/>
        </a:p>
      </dgm:t>
    </dgm:pt>
    <dgm:pt modelId="{34498192-D8A0-48DF-B696-59B4AC324AC4}" type="sibTrans" cxnId="{3952536B-55F2-49F3-8150-9035D9B4FE23}">
      <dgm:prSet/>
      <dgm:spPr/>
      <dgm:t>
        <a:bodyPr/>
        <a:lstStyle/>
        <a:p>
          <a:endParaRPr lang="en-US"/>
        </a:p>
      </dgm:t>
    </dgm:pt>
    <dgm:pt modelId="{10BE0ED0-09D1-4080-A859-7CB39301640A}">
      <dgm:prSet phldrT="[Text]" custT="1"/>
      <dgm:spPr/>
      <dgm:t>
        <a:bodyPr/>
        <a:lstStyle/>
        <a:p>
          <a:r>
            <a:rPr lang="en-US" sz="2400" b="1" i="1" dirty="0"/>
            <a:t>Adherence to clinical guidelines </a:t>
          </a:r>
          <a:r>
            <a:rPr lang="en-US" sz="2400" dirty="0"/>
            <a:t>and best practices</a:t>
          </a:r>
        </a:p>
      </dgm:t>
    </dgm:pt>
    <dgm:pt modelId="{4C8EF26B-E067-47AD-A58C-4C0818805F40}" type="parTrans" cxnId="{E00A1440-BF1B-41A2-9404-D7E6F61788D7}">
      <dgm:prSet/>
      <dgm:spPr/>
      <dgm:t>
        <a:bodyPr/>
        <a:lstStyle/>
        <a:p>
          <a:endParaRPr lang="en-US"/>
        </a:p>
      </dgm:t>
    </dgm:pt>
    <dgm:pt modelId="{CFF9DC13-0354-445E-8886-981909EEE559}" type="sibTrans" cxnId="{E00A1440-BF1B-41A2-9404-D7E6F61788D7}">
      <dgm:prSet/>
      <dgm:spPr/>
      <dgm:t>
        <a:bodyPr/>
        <a:lstStyle/>
        <a:p>
          <a:endParaRPr lang="en-US"/>
        </a:p>
      </dgm:t>
    </dgm:pt>
    <dgm:pt modelId="{E24386FF-9D5C-45EC-9BB2-643E3CF8AF54}">
      <dgm:prSet phldrT="[Text]" custT="1"/>
      <dgm:spPr/>
      <dgm:t>
        <a:bodyPr/>
        <a:lstStyle/>
        <a:p>
          <a:r>
            <a:rPr lang="en-US" sz="2400" b="1" i="1" dirty="0"/>
            <a:t>Efficiency and affordability </a:t>
          </a:r>
          <a:r>
            <a:rPr lang="en-US" sz="2400" dirty="0"/>
            <a:t>of services, by reducing duplication of effort and ensuring effective use of time and resources</a:t>
          </a:r>
        </a:p>
      </dgm:t>
    </dgm:pt>
    <dgm:pt modelId="{3F7E940F-8AC1-48FA-8075-E11100AE04A6}" type="parTrans" cxnId="{C703FE28-753F-470D-AEF2-FC3950E6D848}">
      <dgm:prSet/>
      <dgm:spPr/>
      <dgm:t>
        <a:bodyPr/>
        <a:lstStyle/>
        <a:p>
          <a:endParaRPr lang="el-GR"/>
        </a:p>
      </dgm:t>
    </dgm:pt>
    <dgm:pt modelId="{64A6C6AC-565E-4F7C-BB3F-CB579F3B666B}" type="sibTrans" cxnId="{C703FE28-753F-470D-AEF2-FC3950E6D848}">
      <dgm:prSet/>
      <dgm:spPr/>
      <dgm:t>
        <a:bodyPr/>
        <a:lstStyle/>
        <a:p>
          <a:endParaRPr lang="el-GR"/>
        </a:p>
      </dgm:t>
    </dgm:pt>
    <dgm:pt modelId="{854287E6-6313-43DA-ABD3-17AED67F57C5}">
      <dgm:prSet phldrT="[Text]" custT="1"/>
      <dgm:spPr/>
      <dgm:t>
        <a:bodyPr/>
        <a:lstStyle/>
        <a:p>
          <a:endParaRPr lang="en-US" sz="2400" dirty="0"/>
        </a:p>
      </dgm:t>
    </dgm:pt>
    <dgm:pt modelId="{4F58D3EC-0128-442B-8298-1E1C096EC05A}" type="parTrans" cxnId="{A9C07997-EB2F-4C7D-8C2E-259E8F2439AA}">
      <dgm:prSet/>
      <dgm:spPr/>
      <dgm:t>
        <a:bodyPr/>
        <a:lstStyle/>
        <a:p>
          <a:endParaRPr lang="el-GR"/>
        </a:p>
      </dgm:t>
    </dgm:pt>
    <dgm:pt modelId="{90A94C1E-5917-4565-B3B8-4B85CAFEF48E}" type="sibTrans" cxnId="{A9C07997-EB2F-4C7D-8C2E-259E8F2439AA}">
      <dgm:prSet/>
      <dgm:spPr/>
      <dgm:t>
        <a:bodyPr/>
        <a:lstStyle/>
        <a:p>
          <a:endParaRPr lang="el-GR"/>
        </a:p>
      </dgm:t>
    </dgm:pt>
    <dgm:pt modelId="{6F2F0952-60AB-482A-9BC7-A770F5EE6109}">
      <dgm:prSet phldrT="[Text]" custT="1"/>
      <dgm:spPr/>
      <dgm:t>
        <a:bodyPr/>
        <a:lstStyle/>
        <a:p>
          <a:r>
            <a:rPr lang="en-US" sz="2400" b="1" i="1" dirty="0"/>
            <a:t>Health-financing</a:t>
          </a:r>
          <a:r>
            <a:rPr lang="en-US" sz="2400" dirty="0"/>
            <a:t> models and processes</a:t>
          </a:r>
        </a:p>
      </dgm:t>
    </dgm:pt>
    <dgm:pt modelId="{BE2C77CE-C6BB-42A4-A369-91AE202F7F53}" type="parTrans" cxnId="{F8CA2B5B-EB79-4FF5-A3D8-0253B2D4DE65}">
      <dgm:prSet/>
      <dgm:spPr/>
      <dgm:t>
        <a:bodyPr/>
        <a:lstStyle/>
        <a:p>
          <a:endParaRPr lang="el-GR"/>
        </a:p>
      </dgm:t>
    </dgm:pt>
    <dgm:pt modelId="{38E5C19D-7E81-4040-A493-6748C3629836}" type="sibTrans" cxnId="{F8CA2B5B-EB79-4FF5-A3D8-0253B2D4DE65}">
      <dgm:prSet/>
      <dgm:spPr/>
      <dgm:t>
        <a:bodyPr/>
        <a:lstStyle/>
        <a:p>
          <a:endParaRPr lang="el-GR"/>
        </a:p>
      </dgm:t>
    </dgm:pt>
    <dgm:pt modelId="{83BCBE4A-B89D-41F5-9612-078023688560}">
      <dgm:prSet phldrT="[Text]" custT="1"/>
      <dgm:spPr/>
      <dgm:t>
        <a:bodyPr/>
        <a:lstStyle/>
        <a:p>
          <a:r>
            <a:rPr lang="en-US" sz="2400" dirty="0"/>
            <a:t>Regulation, oversight, and patient safety resulting from increased </a:t>
          </a:r>
          <a:r>
            <a:rPr lang="en-US" sz="2400" b="1" i="1" dirty="0"/>
            <a:t>availability of performance data and reductions in errors</a:t>
          </a:r>
        </a:p>
      </dgm:t>
    </dgm:pt>
    <dgm:pt modelId="{8A6A58CA-8EA7-49E6-AFDF-A544FD769F74}" type="parTrans" cxnId="{47CDBE12-EF32-4335-8F40-0A024E6DA7C4}">
      <dgm:prSet/>
      <dgm:spPr/>
      <dgm:t>
        <a:bodyPr/>
        <a:lstStyle/>
        <a:p>
          <a:endParaRPr lang="el-GR"/>
        </a:p>
      </dgm:t>
    </dgm:pt>
    <dgm:pt modelId="{2BB30CEA-96CB-42C5-9262-419E47AB8C55}" type="sibTrans" cxnId="{47CDBE12-EF32-4335-8F40-0A024E6DA7C4}">
      <dgm:prSet/>
      <dgm:spPr/>
      <dgm:t>
        <a:bodyPr/>
        <a:lstStyle/>
        <a:p>
          <a:endParaRPr lang="el-GR"/>
        </a:p>
      </dgm:t>
    </dgm:pt>
    <dgm:pt modelId="{99D91190-2D7A-4F11-BA78-342AF358B962}">
      <dgm:prSet custT="1"/>
      <dgm:spPr/>
      <dgm:t>
        <a:bodyPr/>
        <a:lstStyle/>
        <a:p>
          <a:r>
            <a:rPr lang="en-US" sz="2400" dirty="0"/>
            <a:t>Health </a:t>
          </a:r>
          <a:r>
            <a:rPr lang="en-US" sz="2400" b="1" i="1" dirty="0"/>
            <a:t>policy-making</a:t>
          </a:r>
          <a:r>
            <a:rPr lang="en-US" sz="2400" dirty="0"/>
            <a:t> and resource allocation based on better quality data.</a:t>
          </a:r>
          <a:endParaRPr lang="el-GR" sz="2400" dirty="0"/>
        </a:p>
      </dgm:t>
    </dgm:pt>
    <dgm:pt modelId="{9653BDBA-B73C-413D-B683-4048842B1E9F}" type="parTrans" cxnId="{484C6ED1-3E99-40BB-8CBA-B7D5DDAFF77E}">
      <dgm:prSet/>
      <dgm:spPr/>
      <dgm:t>
        <a:bodyPr/>
        <a:lstStyle/>
        <a:p>
          <a:endParaRPr lang="el-GR"/>
        </a:p>
      </dgm:t>
    </dgm:pt>
    <dgm:pt modelId="{69B71CB9-7C94-4447-AD52-60BD3508B6D1}" type="sibTrans" cxnId="{484C6ED1-3E99-40BB-8CBA-B7D5DDAFF77E}">
      <dgm:prSet/>
      <dgm:spPr/>
      <dgm:t>
        <a:bodyPr/>
        <a:lstStyle/>
        <a:p>
          <a:endParaRPr lang="el-GR"/>
        </a:p>
      </dgm:t>
    </dgm:pt>
    <dgm:pt modelId="{44FB8642-FA33-4584-B1CE-716A91195B85}">
      <dgm:prSet/>
      <dgm:spPr/>
      <dgm:t>
        <a:bodyPr/>
        <a:lstStyle/>
        <a:p>
          <a:endParaRPr lang="el-GR" sz="1000" dirty="0"/>
        </a:p>
      </dgm:t>
    </dgm:pt>
    <dgm:pt modelId="{A3A1EA46-DA60-4263-9B9F-47AE06936EC6}" type="parTrans" cxnId="{D313ACC1-D51C-4BDA-AA9A-94593BA63F63}">
      <dgm:prSet/>
      <dgm:spPr/>
      <dgm:t>
        <a:bodyPr/>
        <a:lstStyle/>
        <a:p>
          <a:endParaRPr lang="el-GR"/>
        </a:p>
      </dgm:t>
    </dgm:pt>
    <dgm:pt modelId="{E98771C4-5DEF-47A0-A0AA-89E4E2DDB0F3}" type="sibTrans" cxnId="{D313ACC1-D51C-4BDA-AA9A-94593BA63F63}">
      <dgm:prSet/>
      <dgm:spPr/>
      <dgm:t>
        <a:bodyPr/>
        <a:lstStyle/>
        <a:p>
          <a:endParaRPr lang="el-GR"/>
        </a:p>
      </dgm:t>
    </dgm:pt>
    <dgm:pt modelId="{27788EBA-4590-4520-939B-A13CB6375B45}" type="pres">
      <dgm:prSet presAssocID="{BE245F33-C6C2-49A4-BC42-1F2A6FA17CCA}" presName="linear" presStyleCnt="0">
        <dgm:presLayoutVars>
          <dgm:animLvl val="lvl"/>
          <dgm:resizeHandles val="exact"/>
        </dgm:presLayoutVars>
      </dgm:prSet>
      <dgm:spPr/>
    </dgm:pt>
    <dgm:pt modelId="{5EAFB399-1D24-4AAE-975A-B4D1ED07096E}" type="pres">
      <dgm:prSet presAssocID="{C7652D25-D86C-4BBF-BC92-070ECEAC035B}" presName="parentText" presStyleLbl="node1" presStyleIdx="0" presStyleCnt="2">
        <dgm:presLayoutVars>
          <dgm:chMax val="0"/>
          <dgm:bulletEnabled val="1"/>
        </dgm:presLayoutVars>
      </dgm:prSet>
      <dgm:spPr/>
    </dgm:pt>
    <dgm:pt modelId="{505E8EB2-7FB4-4BA9-84E6-DEEED66CEC51}" type="pres">
      <dgm:prSet presAssocID="{C7652D25-D86C-4BBF-BC92-070ECEAC035B}" presName="childText" presStyleLbl="revTx" presStyleIdx="0" presStyleCnt="2">
        <dgm:presLayoutVars>
          <dgm:bulletEnabled val="1"/>
        </dgm:presLayoutVars>
      </dgm:prSet>
      <dgm:spPr/>
    </dgm:pt>
    <dgm:pt modelId="{510C3DCC-396D-4FDF-AB77-CDF592E23393}" type="pres">
      <dgm:prSet presAssocID="{4AA08E45-E8E9-49A5-8C74-D90A9A8034A6}" presName="parentText" presStyleLbl="node1" presStyleIdx="1" presStyleCnt="2">
        <dgm:presLayoutVars>
          <dgm:chMax val="0"/>
          <dgm:bulletEnabled val="1"/>
        </dgm:presLayoutVars>
      </dgm:prSet>
      <dgm:spPr/>
    </dgm:pt>
    <dgm:pt modelId="{22125DD9-0BA8-493A-9B98-54416029028F}" type="pres">
      <dgm:prSet presAssocID="{4AA08E45-E8E9-49A5-8C74-D90A9A8034A6}" presName="childText" presStyleLbl="revTx" presStyleIdx="1" presStyleCnt="2">
        <dgm:presLayoutVars>
          <dgm:bulletEnabled val="1"/>
        </dgm:presLayoutVars>
      </dgm:prSet>
      <dgm:spPr/>
    </dgm:pt>
  </dgm:ptLst>
  <dgm:cxnLst>
    <dgm:cxn modelId="{0A0BAC02-AC6B-40EF-ACD8-32BCCA10C879}" type="presOf" srcId="{854287E6-6313-43DA-ABD3-17AED67F57C5}" destId="{505E8EB2-7FB4-4BA9-84E6-DEEED66CEC51}" srcOrd="0" destOrd="3" presId="urn:microsoft.com/office/officeart/2005/8/layout/vList2"/>
    <dgm:cxn modelId="{47CDBE12-EF32-4335-8F40-0A024E6DA7C4}" srcId="{4AA08E45-E8E9-49A5-8C74-D90A9A8034A6}" destId="{83BCBE4A-B89D-41F5-9612-078023688560}" srcOrd="1" destOrd="0" parTransId="{8A6A58CA-8EA7-49E6-AFDF-A544FD769F74}" sibTransId="{2BB30CEA-96CB-42C5-9262-419E47AB8C55}"/>
    <dgm:cxn modelId="{2F31D018-992B-469B-A968-6EF985A79514}" type="presOf" srcId="{4AA08E45-E8E9-49A5-8C74-D90A9A8034A6}" destId="{510C3DCC-396D-4FDF-AB77-CDF592E23393}" srcOrd="0" destOrd="0" presId="urn:microsoft.com/office/officeart/2005/8/layout/vList2"/>
    <dgm:cxn modelId="{3D88171E-69B6-4361-AF99-6075E255A71C}" srcId="{BE245F33-C6C2-49A4-BC42-1F2A6FA17CCA}" destId="{C7652D25-D86C-4BBF-BC92-070ECEAC035B}" srcOrd="0" destOrd="0" parTransId="{5A4C00B3-C642-42C3-B5FD-B49169321858}" sibTransId="{141655C8-FE51-419E-ADA1-F0CEBCF1A6D1}"/>
    <dgm:cxn modelId="{0894EC20-3C93-4397-8A41-BB916BDA2DDA}" type="presOf" srcId="{83BCBE4A-B89D-41F5-9612-078023688560}" destId="{22125DD9-0BA8-493A-9B98-54416029028F}" srcOrd="0" destOrd="1" presId="urn:microsoft.com/office/officeart/2005/8/layout/vList2"/>
    <dgm:cxn modelId="{C703FE28-753F-470D-AEF2-FC3950E6D848}" srcId="{C7652D25-D86C-4BBF-BC92-070ECEAC035B}" destId="{E24386FF-9D5C-45EC-9BB2-643E3CF8AF54}" srcOrd="1" destOrd="0" parTransId="{3F7E940F-8AC1-48FA-8075-E11100AE04A6}" sibTransId="{64A6C6AC-565E-4F7C-BB3F-CB579F3B666B}"/>
    <dgm:cxn modelId="{E00A1440-BF1B-41A2-9404-D7E6F61788D7}" srcId="{4AA08E45-E8E9-49A5-8C74-D90A9A8034A6}" destId="{10BE0ED0-09D1-4080-A859-7CB39301640A}" srcOrd="0" destOrd="0" parTransId="{4C8EF26B-E067-47AD-A58C-4C0818805F40}" sibTransId="{CFF9DC13-0354-445E-8886-981909EEE559}"/>
    <dgm:cxn modelId="{F8CA2B5B-EB79-4FF5-A3D8-0253B2D4DE65}" srcId="{C7652D25-D86C-4BBF-BC92-070ECEAC035B}" destId="{6F2F0952-60AB-482A-9BC7-A770F5EE6109}" srcOrd="2" destOrd="0" parTransId="{BE2C77CE-C6BB-42A4-A369-91AE202F7F53}" sibTransId="{38E5C19D-7E81-4040-A493-6748C3629836}"/>
    <dgm:cxn modelId="{83611E64-1EEF-4CE7-889A-C291EBAB1D34}" type="presOf" srcId="{C7652D25-D86C-4BBF-BC92-070ECEAC035B}" destId="{5EAFB399-1D24-4AAE-975A-B4D1ED07096E}" srcOrd="0" destOrd="0" presId="urn:microsoft.com/office/officeart/2005/8/layout/vList2"/>
    <dgm:cxn modelId="{3952536B-55F2-49F3-8150-9035D9B4FE23}" srcId="{BE245F33-C6C2-49A4-BC42-1F2A6FA17CCA}" destId="{4AA08E45-E8E9-49A5-8C74-D90A9A8034A6}" srcOrd="1" destOrd="0" parTransId="{E7985302-9A91-4E90-933A-677AE027F4B8}" sibTransId="{34498192-D8A0-48DF-B696-59B4AC324AC4}"/>
    <dgm:cxn modelId="{5B7FAA84-5140-4BBD-93BD-020B90811E89}" type="presOf" srcId="{44FB8642-FA33-4584-B1CE-716A91195B85}" destId="{22125DD9-0BA8-493A-9B98-54416029028F}" srcOrd="0" destOrd="3" presId="urn:microsoft.com/office/officeart/2005/8/layout/vList2"/>
    <dgm:cxn modelId="{349DEA85-4E89-4579-8A0A-2AA077826773}" srcId="{C7652D25-D86C-4BBF-BC92-070ECEAC035B}" destId="{5213E8F2-EA4F-4402-995B-1804B13FFA3C}" srcOrd="0" destOrd="0" parTransId="{41C62250-57B1-4A61-9ADE-702CEAF5755E}" sibTransId="{6B2735BD-CA5E-4B1D-8C0F-5931A387C157}"/>
    <dgm:cxn modelId="{6F4D0A87-D8D4-4F95-87DE-6122176D7031}" type="presOf" srcId="{10BE0ED0-09D1-4080-A859-7CB39301640A}" destId="{22125DD9-0BA8-493A-9B98-54416029028F}" srcOrd="0" destOrd="0" presId="urn:microsoft.com/office/officeart/2005/8/layout/vList2"/>
    <dgm:cxn modelId="{A9C07997-EB2F-4C7D-8C2E-259E8F2439AA}" srcId="{C7652D25-D86C-4BBF-BC92-070ECEAC035B}" destId="{854287E6-6313-43DA-ABD3-17AED67F57C5}" srcOrd="3" destOrd="0" parTransId="{4F58D3EC-0128-442B-8298-1E1C096EC05A}" sibTransId="{90A94C1E-5917-4565-B3B8-4B85CAFEF48E}"/>
    <dgm:cxn modelId="{ADA2E799-F3CA-4695-B20A-2F3350B4A425}" type="presOf" srcId="{5213E8F2-EA4F-4402-995B-1804B13FFA3C}" destId="{505E8EB2-7FB4-4BA9-84E6-DEEED66CEC51}" srcOrd="0" destOrd="0" presId="urn:microsoft.com/office/officeart/2005/8/layout/vList2"/>
    <dgm:cxn modelId="{4E4E099B-2A40-4DF8-B673-FB017389ABC2}" type="presOf" srcId="{6F2F0952-60AB-482A-9BC7-A770F5EE6109}" destId="{505E8EB2-7FB4-4BA9-84E6-DEEED66CEC51}" srcOrd="0" destOrd="2" presId="urn:microsoft.com/office/officeart/2005/8/layout/vList2"/>
    <dgm:cxn modelId="{D313ACC1-D51C-4BDA-AA9A-94593BA63F63}" srcId="{4AA08E45-E8E9-49A5-8C74-D90A9A8034A6}" destId="{44FB8642-FA33-4584-B1CE-716A91195B85}" srcOrd="3" destOrd="0" parTransId="{A3A1EA46-DA60-4263-9B9F-47AE06936EC6}" sibTransId="{E98771C4-5DEF-47A0-A0AA-89E4E2DDB0F3}"/>
    <dgm:cxn modelId="{275A8BC3-00A0-4F0C-8921-B837D814644C}" type="presOf" srcId="{E24386FF-9D5C-45EC-9BB2-643E3CF8AF54}" destId="{505E8EB2-7FB4-4BA9-84E6-DEEED66CEC51}" srcOrd="0" destOrd="1" presId="urn:microsoft.com/office/officeart/2005/8/layout/vList2"/>
    <dgm:cxn modelId="{484C6ED1-3E99-40BB-8CBA-B7D5DDAFF77E}" srcId="{4AA08E45-E8E9-49A5-8C74-D90A9A8034A6}" destId="{99D91190-2D7A-4F11-BA78-342AF358B962}" srcOrd="2" destOrd="0" parTransId="{9653BDBA-B73C-413D-B683-4048842B1E9F}" sibTransId="{69B71CB9-7C94-4447-AD52-60BD3508B6D1}"/>
    <dgm:cxn modelId="{012AEDF1-E55E-46AC-8BEC-3D6AAA61ADEE}" type="presOf" srcId="{99D91190-2D7A-4F11-BA78-342AF358B962}" destId="{22125DD9-0BA8-493A-9B98-54416029028F}" srcOrd="0" destOrd="2" presId="urn:microsoft.com/office/officeart/2005/8/layout/vList2"/>
    <dgm:cxn modelId="{C5B9A8F6-DA4B-4D86-8B12-EE1A6147B688}" type="presOf" srcId="{BE245F33-C6C2-49A4-BC42-1F2A6FA17CCA}" destId="{27788EBA-4590-4520-939B-A13CB6375B45}" srcOrd="0" destOrd="0" presId="urn:microsoft.com/office/officeart/2005/8/layout/vList2"/>
    <dgm:cxn modelId="{9256F147-3D91-4B06-862E-FC3F6DEE0B34}" type="presParOf" srcId="{27788EBA-4590-4520-939B-A13CB6375B45}" destId="{5EAFB399-1D24-4AAE-975A-B4D1ED07096E}" srcOrd="0" destOrd="0" presId="urn:microsoft.com/office/officeart/2005/8/layout/vList2"/>
    <dgm:cxn modelId="{B9423BE8-97EE-445E-9F99-E115153BF6DA}" type="presParOf" srcId="{27788EBA-4590-4520-939B-A13CB6375B45}" destId="{505E8EB2-7FB4-4BA9-84E6-DEEED66CEC51}" srcOrd="1" destOrd="0" presId="urn:microsoft.com/office/officeart/2005/8/layout/vList2"/>
    <dgm:cxn modelId="{4F635643-A475-4C94-8759-C6827C14EE72}" type="presParOf" srcId="{27788EBA-4590-4520-939B-A13CB6375B45}" destId="{510C3DCC-396D-4FDF-AB77-CDF592E23393}" srcOrd="2" destOrd="0" presId="urn:microsoft.com/office/officeart/2005/8/layout/vList2"/>
    <dgm:cxn modelId="{57F54654-1F9C-4C38-92DF-98FB2C095195}" type="presParOf" srcId="{27788EBA-4590-4520-939B-A13CB6375B45}" destId="{22125DD9-0BA8-493A-9B98-54416029028F}"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C601B9E-D704-4E38-8C0D-F76BA4566ED9}" type="doc">
      <dgm:prSet loTypeId="urn:microsoft.com/office/officeart/2011/layout/HexagonRadial" loCatId="officeonline" qsTypeId="urn:microsoft.com/office/officeart/2005/8/quickstyle/simple1" qsCatId="simple" csTypeId="urn:microsoft.com/office/officeart/2005/8/colors/accent1_2" csCatId="accent1" phldr="1"/>
      <dgm:spPr/>
      <dgm:t>
        <a:bodyPr/>
        <a:lstStyle/>
        <a:p>
          <a:endParaRPr lang="en-GB"/>
        </a:p>
      </dgm:t>
    </dgm:pt>
    <dgm:pt modelId="{419624D7-3724-4F08-BF3B-22FD9042C8A5}">
      <dgm:prSet phldrT="[Text]" custT="1"/>
      <dgm:spPr>
        <a:solidFill>
          <a:srgbClr val="AB0084"/>
        </a:solidFill>
      </dgm:spPr>
      <dgm:t>
        <a:bodyPr/>
        <a:lstStyle/>
        <a:p>
          <a:r>
            <a:rPr lang="en-GB" sz="1800" b="1" dirty="0"/>
            <a:t>Health workforce</a:t>
          </a:r>
        </a:p>
      </dgm:t>
    </dgm:pt>
    <dgm:pt modelId="{6F1D9E05-295C-4FC1-B9CE-58AF3F330DDD}" type="parTrans" cxnId="{0B06BA55-33C6-4714-8E5A-511F5BCEF550}">
      <dgm:prSet/>
      <dgm:spPr/>
      <dgm:t>
        <a:bodyPr/>
        <a:lstStyle/>
        <a:p>
          <a:endParaRPr lang="en-GB"/>
        </a:p>
      </dgm:t>
    </dgm:pt>
    <dgm:pt modelId="{BA59BBD9-79B8-4DA6-B002-BEE9B1DF0EBA}" type="sibTrans" cxnId="{0B06BA55-33C6-4714-8E5A-511F5BCEF550}">
      <dgm:prSet/>
      <dgm:spPr/>
      <dgm:t>
        <a:bodyPr/>
        <a:lstStyle/>
        <a:p>
          <a:endParaRPr lang="en-GB"/>
        </a:p>
      </dgm:t>
    </dgm:pt>
    <dgm:pt modelId="{82E452D6-1AD8-4575-92E0-A6B5E58896E3}">
      <dgm:prSet phldrT="[Text]" custT="1"/>
      <dgm:spPr>
        <a:solidFill>
          <a:srgbClr val="7030A0"/>
        </a:solidFill>
      </dgm:spPr>
      <dgm:t>
        <a:bodyPr/>
        <a:lstStyle/>
        <a:p>
          <a:r>
            <a:rPr lang="en-GB" sz="1800" b="1" dirty="0"/>
            <a:t>Access to essential medications</a:t>
          </a:r>
        </a:p>
      </dgm:t>
    </dgm:pt>
    <dgm:pt modelId="{39942F54-F4F0-454E-8CB1-717566E2F711}" type="parTrans" cxnId="{43EAF40B-3D14-4E73-B238-29E2B6CD1A32}">
      <dgm:prSet/>
      <dgm:spPr/>
      <dgm:t>
        <a:bodyPr/>
        <a:lstStyle/>
        <a:p>
          <a:endParaRPr lang="en-GB"/>
        </a:p>
      </dgm:t>
    </dgm:pt>
    <dgm:pt modelId="{ED5254CE-5EA6-4409-AB1B-7AD9F3E0118A}" type="sibTrans" cxnId="{43EAF40B-3D14-4E73-B238-29E2B6CD1A32}">
      <dgm:prSet/>
      <dgm:spPr/>
      <dgm:t>
        <a:bodyPr/>
        <a:lstStyle/>
        <a:p>
          <a:endParaRPr lang="en-GB"/>
        </a:p>
      </dgm:t>
    </dgm:pt>
    <dgm:pt modelId="{1EBF12C2-C48A-4159-826F-B07735C43148}">
      <dgm:prSet phldrT="[Text]" custT="1"/>
      <dgm:spPr/>
      <dgm:t>
        <a:bodyPr/>
        <a:lstStyle/>
        <a:p>
          <a:r>
            <a:rPr lang="en-GB" sz="1800" b="1" dirty="0"/>
            <a:t>Financing</a:t>
          </a:r>
        </a:p>
      </dgm:t>
    </dgm:pt>
    <dgm:pt modelId="{EF1238A8-0438-4E19-AEDE-8EDF7FB88326}" type="parTrans" cxnId="{FD323D57-4612-4CA0-B51C-6E2486F04802}">
      <dgm:prSet/>
      <dgm:spPr/>
      <dgm:t>
        <a:bodyPr/>
        <a:lstStyle/>
        <a:p>
          <a:endParaRPr lang="en-GB"/>
        </a:p>
      </dgm:t>
    </dgm:pt>
    <dgm:pt modelId="{44775571-9BD8-4A54-8F02-EC63C9963F6C}" type="sibTrans" cxnId="{FD323D57-4612-4CA0-B51C-6E2486F04802}">
      <dgm:prSet/>
      <dgm:spPr/>
      <dgm:t>
        <a:bodyPr/>
        <a:lstStyle/>
        <a:p>
          <a:endParaRPr lang="en-GB"/>
        </a:p>
      </dgm:t>
    </dgm:pt>
    <dgm:pt modelId="{285834B8-1FC2-4531-A63E-F2B380B90616}">
      <dgm:prSet phldrT="[Text]" custT="1"/>
      <dgm:spPr>
        <a:solidFill>
          <a:srgbClr val="002060"/>
        </a:solidFill>
      </dgm:spPr>
      <dgm:t>
        <a:bodyPr/>
        <a:lstStyle/>
        <a:p>
          <a:r>
            <a:rPr lang="en-GB" sz="1800" b="1" dirty="0"/>
            <a:t>Leadership and governance</a:t>
          </a:r>
        </a:p>
      </dgm:t>
    </dgm:pt>
    <dgm:pt modelId="{C289E7CB-A515-441F-B8F8-44359FC02955}" type="parTrans" cxnId="{633F2649-8F66-49FE-8183-97B378712274}">
      <dgm:prSet/>
      <dgm:spPr/>
      <dgm:t>
        <a:bodyPr/>
        <a:lstStyle/>
        <a:p>
          <a:endParaRPr lang="en-GB"/>
        </a:p>
      </dgm:t>
    </dgm:pt>
    <dgm:pt modelId="{0FFE66EB-D8EF-4BB4-B88F-10EA2F4146D6}" type="sibTrans" cxnId="{633F2649-8F66-49FE-8183-97B378712274}">
      <dgm:prSet/>
      <dgm:spPr/>
      <dgm:t>
        <a:bodyPr/>
        <a:lstStyle/>
        <a:p>
          <a:endParaRPr lang="en-GB"/>
        </a:p>
      </dgm:t>
    </dgm:pt>
    <dgm:pt modelId="{21DF9B68-9E1D-429C-A86E-B866E115295F}">
      <dgm:prSet phldrT="[Text]" custT="1"/>
      <dgm:spPr>
        <a:solidFill>
          <a:srgbClr val="D0009E"/>
        </a:solidFill>
      </dgm:spPr>
      <dgm:t>
        <a:bodyPr/>
        <a:lstStyle/>
        <a:p>
          <a:r>
            <a:rPr lang="en-GB" sz="1800" b="1" dirty="0"/>
            <a:t>Health information systems</a:t>
          </a:r>
        </a:p>
      </dgm:t>
    </dgm:pt>
    <dgm:pt modelId="{A693D407-FFA6-419D-B52C-33F71BB31D41}" type="parTrans" cxnId="{F01B372D-96AA-48C1-AE38-DBAB0D2BB7AA}">
      <dgm:prSet/>
      <dgm:spPr/>
      <dgm:t>
        <a:bodyPr/>
        <a:lstStyle/>
        <a:p>
          <a:endParaRPr lang="en-GB"/>
        </a:p>
      </dgm:t>
    </dgm:pt>
    <dgm:pt modelId="{21FA462B-EFF7-46DF-ADCF-409A5F0EA616}" type="sibTrans" cxnId="{F01B372D-96AA-48C1-AE38-DBAB0D2BB7AA}">
      <dgm:prSet/>
      <dgm:spPr/>
      <dgm:t>
        <a:bodyPr/>
        <a:lstStyle/>
        <a:p>
          <a:endParaRPr lang="en-GB"/>
        </a:p>
      </dgm:t>
    </dgm:pt>
    <dgm:pt modelId="{43F1E819-8253-4074-8C4E-034FB55606C9}">
      <dgm:prSet phldrT="[Text]" custT="1"/>
      <dgm:spPr>
        <a:solidFill>
          <a:srgbClr val="00B0F0"/>
        </a:solidFill>
      </dgm:spPr>
      <dgm:t>
        <a:bodyPr/>
        <a:lstStyle/>
        <a:p>
          <a:r>
            <a:rPr lang="en-GB" sz="1800" b="1" dirty="0"/>
            <a:t>Service delivery</a:t>
          </a:r>
        </a:p>
      </dgm:t>
    </dgm:pt>
    <dgm:pt modelId="{AE971E75-47A6-4E35-84EF-CC8F88770F80}" type="parTrans" cxnId="{2BBD4DDB-37EE-46F1-9DB5-B99FCD4FCB7E}">
      <dgm:prSet/>
      <dgm:spPr/>
      <dgm:t>
        <a:bodyPr/>
        <a:lstStyle/>
        <a:p>
          <a:endParaRPr lang="en-GB"/>
        </a:p>
      </dgm:t>
    </dgm:pt>
    <dgm:pt modelId="{60E5D5F2-8239-4BED-9A93-47294DA0D74A}" type="sibTrans" cxnId="{2BBD4DDB-37EE-46F1-9DB5-B99FCD4FCB7E}">
      <dgm:prSet/>
      <dgm:spPr/>
      <dgm:t>
        <a:bodyPr/>
        <a:lstStyle/>
        <a:p>
          <a:endParaRPr lang="en-GB"/>
        </a:p>
      </dgm:t>
    </dgm:pt>
    <dgm:pt modelId="{7209A552-DA92-4173-9CC8-EA5AEA9B47CF}">
      <dgm:prSet phldrT="[Text]" custT="1"/>
      <dgm:spPr>
        <a:solidFill>
          <a:srgbClr val="02FFD2"/>
        </a:solidFill>
        <a:ln w="76200">
          <a:solidFill>
            <a:schemeClr val="accent1"/>
          </a:solidFill>
        </a:ln>
      </dgm:spPr>
      <dgm:t>
        <a:bodyPr/>
        <a:lstStyle/>
        <a:p>
          <a:endParaRPr lang="en-GB" sz="2000" b="1" dirty="0">
            <a:solidFill>
              <a:schemeClr val="tx1"/>
            </a:solidFill>
          </a:endParaRPr>
        </a:p>
        <a:p>
          <a:r>
            <a:rPr lang="en-GB" sz="2000" b="1" dirty="0">
              <a:solidFill>
                <a:schemeClr val="tx1"/>
              </a:solidFill>
            </a:rPr>
            <a:t>Access</a:t>
          </a:r>
        </a:p>
        <a:p>
          <a:r>
            <a:rPr lang="en-GB" sz="2000" b="1" dirty="0">
              <a:solidFill>
                <a:schemeClr val="tx1"/>
              </a:solidFill>
            </a:rPr>
            <a:t>Coverage</a:t>
          </a:r>
        </a:p>
        <a:p>
          <a:r>
            <a:rPr lang="en-US" sz="2000" b="1" dirty="0">
              <a:solidFill>
                <a:schemeClr val="tx1"/>
              </a:solidFill>
            </a:rPr>
            <a:t>Cohesion</a:t>
          </a:r>
          <a:endParaRPr lang="en-GB" sz="2000" b="1" dirty="0">
            <a:solidFill>
              <a:schemeClr val="tx1"/>
            </a:solidFill>
          </a:endParaRPr>
        </a:p>
        <a:p>
          <a:r>
            <a:rPr lang="en-GB" sz="2000" b="1" dirty="0">
              <a:solidFill>
                <a:schemeClr val="tx1"/>
              </a:solidFill>
            </a:rPr>
            <a:t>Quality</a:t>
          </a:r>
        </a:p>
        <a:p>
          <a:r>
            <a:rPr lang="en-GB" sz="2000" b="1" dirty="0">
              <a:solidFill>
                <a:schemeClr val="tx1"/>
              </a:solidFill>
            </a:rPr>
            <a:t>Safety</a:t>
          </a:r>
        </a:p>
        <a:p>
          <a:endParaRPr lang="en-GB" sz="2000" b="1" dirty="0">
            <a:solidFill>
              <a:schemeClr val="tx1"/>
            </a:solidFill>
          </a:endParaRPr>
        </a:p>
      </dgm:t>
    </dgm:pt>
    <dgm:pt modelId="{B5BEE4CC-B5BC-4951-A3C0-9DC3C4B92886}" type="sibTrans" cxnId="{4BD4661E-EEC6-4224-8668-D84DD2EF171B}">
      <dgm:prSet/>
      <dgm:spPr/>
      <dgm:t>
        <a:bodyPr/>
        <a:lstStyle/>
        <a:p>
          <a:endParaRPr lang="en-GB"/>
        </a:p>
      </dgm:t>
    </dgm:pt>
    <dgm:pt modelId="{DBA017F1-8762-45EA-836B-361CDB0627F2}" type="parTrans" cxnId="{4BD4661E-EEC6-4224-8668-D84DD2EF171B}">
      <dgm:prSet/>
      <dgm:spPr/>
      <dgm:t>
        <a:bodyPr/>
        <a:lstStyle/>
        <a:p>
          <a:endParaRPr lang="en-GB"/>
        </a:p>
      </dgm:t>
    </dgm:pt>
    <dgm:pt modelId="{9C823D66-06E9-4619-84EA-F055EA9D2A22}" type="pres">
      <dgm:prSet presAssocID="{CC601B9E-D704-4E38-8C0D-F76BA4566ED9}" presName="Name0" presStyleCnt="0">
        <dgm:presLayoutVars>
          <dgm:chMax val="1"/>
          <dgm:chPref val="1"/>
          <dgm:dir/>
          <dgm:animOne val="branch"/>
          <dgm:animLvl val="lvl"/>
        </dgm:presLayoutVars>
      </dgm:prSet>
      <dgm:spPr/>
    </dgm:pt>
    <dgm:pt modelId="{7477EA7B-23C6-48C6-8431-A83965D4D608}" type="pres">
      <dgm:prSet presAssocID="{7209A552-DA92-4173-9CC8-EA5AEA9B47CF}" presName="Parent" presStyleLbl="node0" presStyleIdx="0" presStyleCnt="1">
        <dgm:presLayoutVars>
          <dgm:chMax val="6"/>
          <dgm:chPref val="6"/>
        </dgm:presLayoutVars>
      </dgm:prSet>
      <dgm:spPr/>
    </dgm:pt>
    <dgm:pt modelId="{2BB88810-7CD8-4AF3-AF62-9E1464E269D8}" type="pres">
      <dgm:prSet presAssocID="{419624D7-3724-4F08-BF3B-22FD9042C8A5}" presName="Accent1" presStyleCnt="0"/>
      <dgm:spPr/>
    </dgm:pt>
    <dgm:pt modelId="{B5ECC194-876C-4603-B4E3-BACDE0A7EDC1}" type="pres">
      <dgm:prSet presAssocID="{419624D7-3724-4F08-BF3B-22FD9042C8A5}" presName="Accent" presStyleLbl="bgShp" presStyleIdx="0" presStyleCnt="6"/>
      <dgm:spPr/>
    </dgm:pt>
    <dgm:pt modelId="{13678C2F-CD94-434E-B187-536465091713}" type="pres">
      <dgm:prSet presAssocID="{419624D7-3724-4F08-BF3B-22FD9042C8A5}" presName="Child1" presStyleLbl="node1" presStyleIdx="0" presStyleCnt="6">
        <dgm:presLayoutVars>
          <dgm:chMax val="0"/>
          <dgm:chPref val="0"/>
          <dgm:bulletEnabled val="1"/>
        </dgm:presLayoutVars>
      </dgm:prSet>
      <dgm:spPr/>
    </dgm:pt>
    <dgm:pt modelId="{9C397FD6-2D76-4310-A544-F4FDF84FD6AF}" type="pres">
      <dgm:prSet presAssocID="{82E452D6-1AD8-4575-92E0-A6B5E58896E3}" presName="Accent2" presStyleCnt="0"/>
      <dgm:spPr/>
    </dgm:pt>
    <dgm:pt modelId="{B14E1571-9F3C-4D2F-9F17-EE2E3BDAA16D}" type="pres">
      <dgm:prSet presAssocID="{82E452D6-1AD8-4575-92E0-A6B5E58896E3}" presName="Accent" presStyleLbl="bgShp" presStyleIdx="1" presStyleCnt="6"/>
      <dgm:spPr/>
    </dgm:pt>
    <dgm:pt modelId="{32032CCE-BD57-4187-8D67-877E429AA848}" type="pres">
      <dgm:prSet presAssocID="{82E452D6-1AD8-4575-92E0-A6B5E58896E3}" presName="Child2" presStyleLbl="node1" presStyleIdx="1" presStyleCnt="6">
        <dgm:presLayoutVars>
          <dgm:chMax val="0"/>
          <dgm:chPref val="0"/>
          <dgm:bulletEnabled val="1"/>
        </dgm:presLayoutVars>
      </dgm:prSet>
      <dgm:spPr/>
    </dgm:pt>
    <dgm:pt modelId="{D80EA7A7-33AA-42E3-910E-DB12D191798C}" type="pres">
      <dgm:prSet presAssocID="{1EBF12C2-C48A-4159-826F-B07735C43148}" presName="Accent3" presStyleCnt="0"/>
      <dgm:spPr/>
    </dgm:pt>
    <dgm:pt modelId="{027E0EFA-A1CF-42F1-BD61-977C88190C26}" type="pres">
      <dgm:prSet presAssocID="{1EBF12C2-C48A-4159-826F-B07735C43148}" presName="Accent" presStyleLbl="bgShp" presStyleIdx="2" presStyleCnt="6"/>
      <dgm:spPr/>
    </dgm:pt>
    <dgm:pt modelId="{F056D710-5831-4C2D-AB3C-00144C1E9508}" type="pres">
      <dgm:prSet presAssocID="{1EBF12C2-C48A-4159-826F-B07735C43148}" presName="Child3" presStyleLbl="node1" presStyleIdx="2" presStyleCnt="6">
        <dgm:presLayoutVars>
          <dgm:chMax val="0"/>
          <dgm:chPref val="0"/>
          <dgm:bulletEnabled val="1"/>
        </dgm:presLayoutVars>
      </dgm:prSet>
      <dgm:spPr/>
    </dgm:pt>
    <dgm:pt modelId="{5097D70A-0C37-4F5A-8E8A-0953F2CD3EB6}" type="pres">
      <dgm:prSet presAssocID="{285834B8-1FC2-4531-A63E-F2B380B90616}" presName="Accent4" presStyleCnt="0"/>
      <dgm:spPr/>
    </dgm:pt>
    <dgm:pt modelId="{44C6B187-5D40-4D6C-B7EA-5AC60455C28A}" type="pres">
      <dgm:prSet presAssocID="{285834B8-1FC2-4531-A63E-F2B380B90616}" presName="Accent" presStyleLbl="bgShp" presStyleIdx="3" presStyleCnt="6"/>
      <dgm:spPr/>
    </dgm:pt>
    <dgm:pt modelId="{D71A71E5-5AF3-4BC1-86DA-9088B2AF817A}" type="pres">
      <dgm:prSet presAssocID="{285834B8-1FC2-4531-A63E-F2B380B90616}" presName="Child4" presStyleLbl="node1" presStyleIdx="3" presStyleCnt="6">
        <dgm:presLayoutVars>
          <dgm:chMax val="0"/>
          <dgm:chPref val="0"/>
          <dgm:bulletEnabled val="1"/>
        </dgm:presLayoutVars>
      </dgm:prSet>
      <dgm:spPr/>
    </dgm:pt>
    <dgm:pt modelId="{4511DE08-B8BF-44B2-A154-984932D69108}" type="pres">
      <dgm:prSet presAssocID="{21DF9B68-9E1D-429C-A86E-B866E115295F}" presName="Accent5" presStyleCnt="0"/>
      <dgm:spPr/>
    </dgm:pt>
    <dgm:pt modelId="{DF7381AF-58E7-47E4-93B8-9082DE918798}" type="pres">
      <dgm:prSet presAssocID="{21DF9B68-9E1D-429C-A86E-B866E115295F}" presName="Accent" presStyleLbl="bgShp" presStyleIdx="4" presStyleCnt="6"/>
      <dgm:spPr/>
    </dgm:pt>
    <dgm:pt modelId="{94D21CA1-34EB-4DB4-842B-B9F2ED373F0C}" type="pres">
      <dgm:prSet presAssocID="{21DF9B68-9E1D-429C-A86E-B866E115295F}" presName="Child5" presStyleLbl="node1" presStyleIdx="4" presStyleCnt="6">
        <dgm:presLayoutVars>
          <dgm:chMax val="0"/>
          <dgm:chPref val="0"/>
          <dgm:bulletEnabled val="1"/>
        </dgm:presLayoutVars>
      </dgm:prSet>
      <dgm:spPr/>
    </dgm:pt>
    <dgm:pt modelId="{422DED29-8691-42FF-A2F6-C3B7550C235C}" type="pres">
      <dgm:prSet presAssocID="{43F1E819-8253-4074-8C4E-034FB55606C9}" presName="Accent6" presStyleCnt="0"/>
      <dgm:spPr/>
    </dgm:pt>
    <dgm:pt modelId="{19A2A40B-0C17-443C-BA98-8EAA1955F36A}" type="pres">
      <dgm:prSet presAssocID="{43F1E819-8253-4074-8C4E-034FB55606C9}" presName="Accent" presStyleLbl="bgShp" presStyleIdx="5" presStyleCnt="6"/>
      <dgm:spPr/>
    </dgm:pt>
    <dgm:pt modelId="{7ADB68CC-55FB-41F0-B667-3E4A3CAA86F5}" type="pres">
      <dgm:prSet presAssocID="{43F1E819-8253-4074-8C4E-034FB55606C9}" presName="Child6" presStyleLbl="node1" presStyleIdx="5" presStyleCnt="6">
        <dgm:presLayoutVars>
          <dgm:chMax val="0"/>
          <dgm:chPref val="0"/>
          <dgm:bulletEnabled val="1"/>
        </dgm:presLayoutVars>
      </dgm:prSet>
      <dgm:spPr/>
    </dgm:pt>
  </dgm:ptLst>
  <dgm:cxnLst>
    <dgm:cxn modelId="{43EAF40B-3D14-4E73-B238-29E2B6CD1A32}" srcId="{7209A552-DA92-4173-9CC8-EA5AEA9B47CF}" destId="{82E452D6-1AD8-4575-92E0-A6B5E58896E3}" srcOrd="1" destOrd="0" parTransId="{39942F54-F4F0-454E-8CB1-717566E2F711}" sibTransId="{ED5254CE-5EA6-4409-AB1B-7AD9F3E0118A}"/>
    <dgm:cxn modelId="{4BD4661E-EEC6-4224-8668-D84DD2EF171B}" srcId="{CC601B9E-D704-4E38-8C0D-F76BA4566ED9}" destId="{7209A552-DA92-4173-9CC8-EA5AEA9B47CF}" srcOrd="0" destOrd="0" parTransId="{DBA017F1-8762-45EA-836B-361CDB0627F2}" sibTransId="{B5BEE4CC-B5BC-4951-A3C0-9DC3C4B92886}"/>
    <dgm:cxn modelId="{512CD224-CE1D-4089-87FD-ABBC0C3AE871}" type="presOf" srcId="{1EBF12C2-C48A-4159-826F-B07735C43148}" destId="{F056D710-5831-4C2D-AB3C-00144C1E9508}" srcOrd="0" destOrd="0" presId="urn:microsoft.com/office/officeart/2011/layout/HexagonRadial"/>
    <dgm:cxn modelId="{F01B372D-96AA-48C1-AE38-DBAB0D2BB7AA}" srcId="{7209A552-DA92-4173-9CC8-EA5AEA9B47CF}" destId="{21DF9B68-9E1D-429C-A86E-B866E115295F}" srcOrd="4" destOrd="0" parTransId="{A693D407-FFA6-419D-B52C-33F71BB31D41}" sibTransId="{21FA462B-EFF7-46DF-ADCF-409A5F0EA616}"/>
    <dgm:cxn modelId="{85D15C5B-321E-47EB-BEDF-1FD995A78E4B}" type="presOf" srcId="{285834B8-1FC2-4531-A63E-F2B380B90616}" destId="{D71A71E5-5AF3-4BC1-86DA-9088B2AF817A}" srcOrd="0" destOrd="0" presId="urn:microsoft.com/office/officeart/2011/layout/HexagonRadial"/>
    <dgm:cxn modelId="{633F2649-8F66-49FE-8183-97B378712274}" srcId="{7209A552-DA92-4173-9CC8-EA5AEA9B47CF}" destId="{285834B8-1FC2-4531-A63E-F2B380B90616}" srcOrd="3" destOrd="0" parTransId="{C289E7CB-A515-441F-B8F8-44359FC02955}" sibTransId="{0FFE66EB-D8EF-4BB4-B88F-10EA2F4146D6}"/>
    <dgm:cxn modelId="{0B06BA55-33C6-4714-8E5A-511F5BCEF550}" srcId="{7209A552-DA92-4173-9CC8-EA5AEA9B47CF}" destId="{419624D7-3724-4F08-BF3B-22FD9042C8A5}" srcOrd="0" destOrd="0" parTransId="{6F1D9E05-295C-4FC1-B9CE-58AF3F330DDD}" sibTransId="{BA59BBD9-79B8-4DA6-B002-BEE9B1DF0EBA}"/>
    <dgm:cxn modelId="{FD323D57-4612-4CA0-B51C-6E2486F04802}" srcId="{7209A552-DA92-4173-9CC8-EA5AEA9B47CF}" destId="{1EBF12C2-C48A-4159-826F-B07735C43148}" srcOrd="2" destOrd="0" parTransId="{EF1238A8-0438-4E19-AEDE-8EDF7FB88326}" sibTransId="{44775571-9BD8-4A54-8F02-EC63C9963F6C}"/>
    <dgm:cxn modelId="{C2AD347E-9196-4128-83C7-EFF32AB9A26D}" type="presOf" srcId="{21DF9B68-9E1D-429C-A86E-B866E115295F}" destId="{94D21CA1-34EB-4DB4-842B-B9F2ED373F0C}" srcOrd="0" destOrd="0" presId="urn:microsoft.com/office/officeart/2011/layout/HexagonRadial"/>
    <dgm:cxn modelId="{7A0EE989-F144-4B95-A862-21C1C7640DC3}" type="presOf" srcId="{82E452D6-1AD8-4575-92E0-A6B5E58896E3}" destId="{32032CCE-BD57-4187-8D67-877E429AA848}" srcOrd="0" destOrd="0" presId="urn:microsoft.com/office/officeart/2011/layout/HexagonRadial"/>
    <dgm:cxn modelId="{9D571596-126D-47BA-9D2C-1993CF24BEF7}" type="presOf" srcId="{43F1E819-8253-4074-8C4E-034FB55606C9}" destId="{7ADB68CC-55FB-41F0-B667-3E4A3CAA86F5}" srcOrd="0" destOrd="0" presId="urn:microsoft.com/office/officeart/2011/layout/HexagonRadial"/>
    <dgm:cxn modelId="{27D40B9B-BF61-42C5-9C58-27F7C7559470}" type="presOf" srcId="{CC601B9E-D704-4E38-8C0D-F76BA4566ED9}" destId="{9C823D66-06E9-4619-84EA-F055EA9D2A22}" srcOrd="0" destOrd="0" presId="urn:microsoft.com/office/officeart/2011/layout/HexagonRadial"/>
    <dgm:cxn modelId="{8FF255A9-BC44-4E67-B3E9-0753E4EC1065}" type="presOf" srcId="{419624D7-3724-4F08-BF3B-22FD9042C8A5}" destId="{13678C2F-CD94-434E-B187-536465091713}" srcOrd="0" destOrd="0" presId="urn:microsoft.com/office/officeart/2011/layout/HexagonRadial"/>
    <dgm:cxn modelId="{668824CC-AFCF-4421-A047-4180A6935B4C}" type="presOf" srcId="{7209A552-DA92-4173-9CC8-EA5AEA9B47CF}" destId="{7477EA7B-23C6-48C6-8431-A83965D4D608}" srcOrd="0" destOrd="0" presId="urn:microsoft.com/office/officeart/2011/layout/HexagonRadial"/>
    <dgm:cxn modelId="{2BBD4DDB-37EE-46F1-9DB5-B99FCD4FCB7E}" srcId="{7209A552-DA92-4173-9CC8-EA5AEA9B47CF}" destId="{43F1E819-8253-4074-8C4E-034FB55606C9}" srcOrd="5" destOrd="0" parTransId="{AE971E75-47A6-4E35-84EF-CC8F88770F80}" sibTransId="{60E5D5F2-8239-4BED-9A93-47294DA0D74A}"/>
    <dgm:cxn modelId="{C7CBB429-7B16-4100-9491-04A481B94CE3}" type="presParOf" srcId="{9C823D66-06E9-4619-84EA-F055EA9D2A22}" destId="{7477EA7B-23C6-48C6-8431-A83965D4D608}" srcOrd="0" destOrd="0" presId="urn:microsoft.com/office/officeart/2011/layout/HexagonRadial"/>
    <dgm:cxn modelId="{B98589B6-AA2E-4077-92B2-F61B33E6D8BA}" type="presParOf" srcId="{9C823D66-06E9-4619-84EA-F055EA9D2A22}" destId="{2BB88810-7CD8-4AF3-AF62-9E1464E269D8}" srcOrd="1" destOrd="0" presId="urn:microsoft.com/office/officeart/2011/layout/HexagonRadial"/>
    <dgm:cxn modelId="{4A443420-DE35-4735-9034-EA7E946741B0}" type="presParOf" srcId="{2BB88810-7CD8-4AF3-AF62-9E1464E269D8}" destId="{B5ECC194-876C-4603-B4E3-BACDE0A7EDC1}" srcOrd="0" destOrd="0" presId="urn:microsoft.com/office/officeart/2011/layout/HexagonRadial"/>
    <dgm:cxn modelId="{1EFB4DA6-F703-479F-B136-C512E5FB4EC2}" type="presParOf" srcId="{9C823D66-06E9-4619-84EA-F055EA9D2A22}" destId="{13678C2F-CD94-434E-B187-536465091713}" srcOrd="2" destOrd="0" presId="urn:microsoft.com/office/officeart/2011/layout/HexagonRadial"/>
    <dgm:cxn modelId="{F817FA65-7DC6-4015-B3BD-1E05F135B350}" type="presParOf" srcId="{9C823D66-06E9-4619-84EA-F055EA9D2A22}" destId="{9C397FD6-2D76-4310-A544-F4FDF84FD6AF}" srcOrd="3" destOrd="0" presId="urn:microsoft.com/office/officeart/2011/layout/HexagonRadial"/>
    <dgm:cxn modelId="{5011020B-147F-40C1-B381-B4CCF60243EE}" type="presParOf" srcId="{9C397FD6-2D76-4310-A544-F4FDF84FD6AF}" destId="{B14E1571-9F3C-4D2F-9F17-EE2E3BDAA16D}" srcOrd="0" destOrd="0" presId="urn:microsoft.com/office/officeart/2011/layout/HexagonRadial"/>
    <dgm:cxn modelId="{190687CC-53B1-4627-9642-8D2E674649F8}" type="presParOf" srcId="{9C823D66-06E9-4619-84EA-F055EA9D2A22}" destId="{32032CCE-BD57-4187-8D67-877E429AA848}" srcOrd="4" destOrd="0" presId="urn:microsoft.com/office/officeart/2011/layout/HexagonRadial"/>
    <dgm:cxn modelId="{87D88B64-43BD-423A-A334-6BAB76927935}" type="presParOf" srcId="{9C823D66-06E9-4619-84EA-F055EA9D2A22}" destId="{D80EA7A7-33AA-42E3-910E-DB12D191798C}" srcOrd="5" destOrd="0" presId="urn:microsoft.com/office/officeart/2011/layout/HexagonRadial"/>
    <dgm:cxn modelId="{08B23F2E-0A2F-4AF5-BF30-D5DD51A15816}" type="presParOf" srcId="{D80EA7A7-33AA-42E3-910E-DB12D191798C}" destId="{027E0EFA-A1CF-42F1-BD61-977C88190C26}" srcOrd="0" destOrd="0" presId="urn:microsoft.com/office/officeart/2011/layout/HexagonRadial"/>
    <dgm:cxn modelId="{D2F54F95-5E0C-4090-AE95-C640ACD62876}" type="presParOf" srcId="{9C823D66-06E9-4619-84EA-F055EA9D2A22}" destId="{F056D710-5831-4C2D-AB3C-00144C1E9508}" srcOrd="6" destOrd="0" presId="urn:microsoft.com/office/officeart/2011/layout/HexagonRadial"/>
    <dgm:cxn modelId="{C380FD19-82A4-4052-BC63-2AFC5ECAB2EF}" type="presParOf" srcId="{9C823D66-06E9-4619-84EA-F055EA9D2A22}" destId="{5097D70A-0C37-4F5A-8E8A-0953F2CD3EB6}" srcOrd="7" destOrd="0" presId="urn:microsoft.com/office/officeart/2011/layout/HexagonRadial"/>
    <dgm:cxn modelId="{716617EA-7D68-4E35-8797-D1FE41C81747}" type="presParOf" srcId="{5097D70A-0C37-4F5A-8E8A-0953F2CD3EB6}" destId="{44C6B187-5D40-4D6C-B7EA-5AC60455C28A}" srcOrd="0" destOrd="0" presId="urn:microsoft.com/office/officeart/2011/layout/HexagonRadial"/>
    <dgm:cxn modelId="{FBB4E8BD-CF5D-4229-831C-52BE0EDAB742}" type="presParOf" srcId="{9C823D66-06E9-4619-84EA-F055EA9D2A22}" destId="{D71A71E5-5AF3-4BC1-86DA-9088B2AF817A}" srcOrd="8" destOrd="0" presId="urn:microsoft.com/office/officeart/2011/layout/HexagonRadial"/>
    <dgm:cxn modelId="{7F9B5487-05ED-4F22-B386-28C2B4118295}" type="presParOf" srcId="{9C823D66-06E9-4619-84EA-F055EA9D2A22}" destId="{4511DE08-B8BF-44B2-A154-984932D69108}" srcOrd="9" destOrd="0" presId="urn:microsoft.com/office/officeart/2011/layout/HexagonRadial"/>
    <dgm:cxn modelId="{E772F8C7-6E67-41B9-8CDE-53382FF1C076}" type="presParOf" srcId="{4511DE08-B8BF-44B2-A154-984932D69108}" destId="{DF7381AF-58E7-47E4-93B8-9082DE918798}" srcOrd="0" destOrd="0" presId="urn:microsoft.com/office/officeart/2011/layout/HexagonRadial"/>
    <dgm:cxn modelId="{E1F2A2D2-8FD7-461B-A10E-27320E34CE09}" type="presParOf" srcId="{9C823D66-06E9-4619-84EA-F055EA9D2A22}" destId="{94D21CA1-34EB-4DB4-842B-B9F2ED373F0C}" srcOrd="10" destOrd="0" presId="urn:microsoft.com/office/officeart/2011/layout/HexagonRadial"/>
    <dgm:cxn modelId="{9B6B4819-ADD8-4D84-862F-7444014BE266}" type="presParOf" srcId="{9C823D66-06E9-4619-84EA-F055EA9D2A22}" destId="{422DED29-8691-42FF-A2F6-C3B7550C235C}" srcOrd="11" destOrd="0" presId="urn:microsoft.com/office/officeart/2011/layout/HexagonRadial"/>
    <dgm:cxn modelId="{28A11825-D0B2-4458-AC72-81E86AA5C62B}" type="presParOf" srcId="{422DED29-8691-42FF-A2F6-C3B7550C235C}" destId="{19A2A40B-0C17-443C-BA98-8EAA1955F36A}" srcOrd="0" destOrd="0" presId="urn:microsoft.com/office/officeart/2011/layout/HexagonRadial"/>
    <dgm:cxn modelId="{2D31F362-3785-4047-88CF-863ED1DB8F55}" type="presParOf" srcId="{9C823D66-06E9-4619-84EA-F055EA9D2A22}" destId="{7ADB68CC-55FB-41F0-B667-3E4A3CAA86F5}" srcOrd="12" destOrd="0" presId="urn:microsoft.com/office/officeart/2011/layout/HexagonRadial"/>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C601B9E-D704-4E38-8C0D-F76BA4566ED9}" type="doc">
      <dgm:prSet loTypeId="urn:microsoft.com/office/officeart/2011/layout/HexagonRadial" loCatId="officeonline" qsTypeId="urn:microsoft.com/office/officeart/2005/8/quickstyle/simple1" qsCatId="simple" csTypeId="urn:microsoft.com/office/officeart/2005/8/colors/accent1_2" csCatId="accent1" phldr="1"/>
      <dgm:spPr/>
      <dgm:t>
        <a:bodyPr/>
        <a:lstStyle/>
        <a:p>
          <a:endParaRPr lang="en-GB"/>
        </a:p>
      </dgm:t>
    </dgm:pt>
    <dgm:pt modelId="{419624D7-3724-4F08-BF3B-22FD9042C8A5}">
      <dgm:prSet phldrT="[Text]" custT="1"/>
      <dgm:spPr>
        <a:solidFill>
          <a:srgbClr val="AB0084"/>
        </a:solidFill>
      </dgm:spPr>
      <dgm:t>
        <a:bodyPr/>
        <a:lstStyle/>
        <a:p>
          <a:r>
            <a:rPr lang="en-GB" sz="1800" b="1" dirty="0"/>
            <a:t>Health workforce</a:t>
          </a:r>
        </a:p>
      </dgm:t>
    </dgm:pt>
    <dgm:pt modelId="{6F1D9E05-295C-4FC1-B9CE-58AF3F330DDD}" type="parTrans" cxnId="{0B06BA55-33C6-4714-8E5A-511F5BCEF550}">
      <dgm:prSet/>
      <dgm:spPr/>
      <dgm:t>
        <a:bodyPr/>
        <a:lstStyle/>
        <a:p>
          <a:endParaRPr lang="en-GB"/>
        </a:p>
      </dgm:t>
    </dgm:pt>
    <dgm:pt modelId="{BA59BBD9-79B8-4DA6-B002-BEE9B1DF0EBA}" type="sibTrans" cxnId="{0B06BA55-33C6-4714-8E5A-511F5BCEF550}">
      <dgm:prSet/>
      <dgm:spPr/>
      <dgm:t>
        <a:bodyPr/>
        <a:lstStyle/>
        <a:p>
          <a:endParaRPr lang="en-GB"/>
        </a:p>
      </dgm:t>
    </dgm:pt>
    <dgm:pt modelId="{82E452D6-1AD8-4575-92E0-A6B5E58896E3}">
      <dgm:prSet phldrT="[Text]" custT="1"/>
      <dgm:spPr>
        <a:solidFill>
          <a:srgbClr val="7030A0"/>
        </a:solidFill>
      </dgm:spPr>
      <dgm:t>
        <a:bodyPr/>
        <a:lstStyle/>
        <a:p>
          <a:r>
            <a:rPr lang="en-GB" sz="1800" b="1" dirty="0"/>
            <a:t>Access to essential medication</a:t>
          </a:r>
        </a:p>
      </dgm:t>
    </dgm:pt>
    <dgm:pt modelId="{39942F54-F4F0-454E-8CB1-717566E2F711}" type="parTrans" cxnId="{43EAF40B-3D14-4E73-B238-29E2B6CD1A32}">
      <dgm:prSet/>
      <dgm:spPr/>
      <dgm:t>
        <a:bodyPr/>
        <a:lstStyle/>
        <a:p>
          <a:endParaRPr lang="en-GB"/>
        </a:p>
      </dgm:t>
    </dgm:pt>
    <dgm:pt modelId="{ED5254CE-5EA6-4409-AB1B-7AD9F3E0118A}" type="sibTrans" cxnId="{43EAF40B-3D14-4E73-B238-29E2B6CD1A32}">
      <dgm:prSet/>
      <dgm:spPr/>
      <dgm:t>
        <a:bodyPr/>
        <a:lstStyle/>
        <a:p>
          <a:endParaRPr lang="en-GB"/>
        </a:p>
      </dgm:t>
    </dgm:pt>
    <dgm:pt modelId="{1EBF12C2-C48A-4159-826F-B07735C43148}">
      <dgm:prSet phldrT="[Text]" custT="1"/>
      <dgm:spPr/>
      <dgm:t>
        <a:bodyPr/>
        <a:lstStyle/>
        <a:p>
          <a:r>
            <a:rPr lang="en-GB" sz="1800" b="1" dirty="0"/>
            <a:t>Financing</a:t>
          </a:r>
        </a:p>
      </dgm:t>
    </dgm:pt>
    <dgm:pt modelId="{EF1238A8-0438-4E19-AEDE-8EDF7FB88326}" type="parTrans" cxnId="{FD323D57-4612-4CA0-B51C-6E2486F04802}">
      <dgm:prSet/>
      <dgm:spPr/>
      <dgm:t>
        <a:bodyPr/>
        <a:lstStyle/>
        <a:p>
          <a:endParaRPr lang="en-GB"/>
        </a:p>
      </dgm:t>
    </dgm:pt>
    <dgm:pt modelId="{44775571-9BD8-4A54-8F02-EC63C9963F6C}" type="sibTrans" cxnId="{FD323D57-4612-4CA0-B51C-6E2486F04802}">
      <dgm:prSet/>
      <dgm:spPr/>
      <dgm:t>
        <a:bodyPr/>
        <a:lstStyle/>
        <a:p>
          <a:endParaRPr lang="en-GB"/>
        </a:p>
      </dgm:t>
    </dgm:pt>
    <dgm:pt modelId="{285834B8-1FC2-4531-A63E-F2B380B90616}">
      <dgm:prSet phldrT="[Text]" custT="1"/>
      <dgm:spPr>
        <a:solidFill>
          <a:srgbClr val="002060"/>
        </a:solidFill>
      </dgm:spPr>
      <dgm:t>
        <a:bodyPr/>
        <a:lstStyle/>
        <a:p>
          <a:r>
            <a:rPr lang="en-GB" sz="1800" b="1" dirty="0"/>
            <a:t>Leadership and governance</a:t>
          </a:r>
        </a:p>
      </dgm:t>
    </dgm:pt>
    <dgm:pt modelId="{C289E7CB-A515-441F-B8F8-44359FC02955}" type="parTrans" cxnId="{633F2649-8F66-49FE-8183-97B378712274}">
      <dgm:prSet/>
      <dgm:spPr/>
      <dgm:t>
        <a:bodyPr/>
        <a:lstStyle/>
        <a:p>
          <a:endParaRPr lang="en-GB"/>
        </a:p>
      </dgm:t>
    </dgm:pt>
    <dgm:pt modelId="{0FFE66EB-D8EF-4BB4-B88F-10EA2F4146D6}" type="sibTrans" cxnId="{633F2649-8F66-49FE-8183-97B378712274}">
      <dgm:prSet/>
      <dgm:spPr/>
      <dgm:t>
        <a:bodyPr/>
        <a:lstStyle/>
        <a:p>
          <a:endParaRPr lang="en-GB"/>
        </a:p>
      </dgm:t>
    </dgm:pt>
    <dgm:pt modelId="{21DF9B68-9E1D-429C-A86E-B866E115295F}">
      <dgm:prSet phldrT="[Text]" custT="1"/>
      <dgm:spPr>
        <a:solidFill>
          <a:srgbClr val="D0009E"/>
        </a:solidFill>
      </dgm:spPr>
      <dgm:t>
        <a:bodyPr/>
        <a:lstStyle/>
        <a:p>
          <a:r>
            <a:rPr lang="en-GB" sz="1800" b="1" dirty="0"/>
            <a:t>Health information systems</a:t>
          </a:r>
        </a:p>
      </dgm:t>
    </dgm:pt>
    <dgm:pt modelId="{A693D407-FFA6-419D-B52C-33F71BB31D41}" type="parTrans" cxnId="{F01B372D-96AA-48C1-AE38-DBAB0D2BB7AA}">
      <dgm:prSet/>
      <dgm:spPr/>
      <dgm:t>
        <a:bodyPr/>
        <a:lstStyle/>
        <a:p>
          <a:endParaRPr lang="en-GB"/>
        </a:p>
      </dgm:t>
    </dgm:pt>
    <dgm:pt modelId="{21FA462B-EFF7-46DF-ADCF-409A5F0EA616}" type="sibTrans" cxnId="{F01B372D-96AA-48C1-AE38-DBAB0D2BB7AA}">
      <dgm:prSet/>
      <dgm:spPr/>
      <dgm:t>
        <a:bodyPr/>
        <a:lstStyle/>
        <a:p>
          <a:endParaRPr lang="en-GB"/>
        </a:p>
      </dgm:t>
    </dgm:pt>
    <dgm:pt modelId="{43F1E819-8253-4074-8C4E-034FB55606C9}">
      <dgm:prSet phldrT="[Text]" custT="1"/>
      <dgm:spPr>
        <a:solidFill>
          <a:srgbClr val="00B0F0"/>
        </a:solidFill>
      </dgm:spPr>
      <dgm:t>
        <a:bodyPr/>
        <a:lstStyle/>
        <a:p>
          <a:r>
            <a:rPr lang="en-GB" sz="1800" b="1" dirty="0"/>
            <a:t>Service delivery</a:t>
          </a:r>
        </a:p>
      </dgm:t>
    </dgm:pt>
    <dgm:pt modelId="{AE971E75-47A6-4E35-84EF-CC8F88770F80}" type="parTrans" cxnId="{2BBD4DDB-37EE-46F1-9DB5-B99FCD4FCB7E}">
      <dgm:prSet/>
      <dgm:spPr/>
      <dgm:t>
        <a:bodyPr/>
        <a:lstStyle/>
        <a:p>
          <a:endParaRPr lang="en-GB"/>
        </a:p>
      </dgm:t>
    </dgm:pt>
    <dgm:pt modelId="{60E5D5F2-8239-4BED-9A93-47294DA0D74A}" type="sibTrans" cxnId="{2BBD4DDB-37EE-46F1-9DB5-B99FCD4FCB7E}">
      <dgm:prSet/>
      <dgm:spPr/>
      <dgm:t>
        <a:bodyPr/>
        <a:lstStyle/>
        <a:p>
          <a:endParaRPr lang="en-GB"/>
        </a:p>
      </dgm:t>
    </dgm:pt>
    <dgm:pt modelId="{7209A552-DA92-4173-9CC8-EA5AEA9B47CF}">
      <dgm:prSet phldrT="[Text]" custT="1"/>
      <dgm:spPr>
        <a:solidFill>
          <a:srgbClr val="02FFD2"/>
        </a:solidFill>
        <a:ln w="76200">
          <a:solidFill>
            <a:schemeClr val="accent1"/>
          </a:solidFill>
        </a:ln>
      </dgm:spPr>
      <dgm:t>
        <a:bodyPr/>
        <a:lstStyle/>
        <a:p>
          <a:endParaRPr lang="en-GB" sz="1800" b="1" dirty="0">
            <a:solidFill>
              <a:schemeClr val="tx1"/>
            </a:solidFill>
          </a:endParaRPr>
        </a:p>
        <a:p>
          <a:r>
            <a:rPr lang="en-GB" sz="1800" b="1" dirty="0">
              <a:solidFill>
                <a:schemeClr val="tx1"/>
              </a:solidFill>
            </a:rPr>
            <a:t>Access</a:t>
          </a:r>
        </a:p>
        <a:p>
          <a:r>
            <a:rPr lang="en-GB" sz="1800" b="1" dirty="0">
              <a:solidFill>
                <a:schemeClr val="tx1"/>
              </a:solidFill>
            </a:rPr>
            <a:t>Coverage</a:t>
          </a:r>
        </a:p>
        <a:p>
          <a:r>
            <a:rPr lang="en-US" sz="1800" b="1" dirty="0">
              <a:solidFill>
                <a:schemeClr val="tx1"/>
              </a:solidFill>
            </a:rPr>
            <a:t>Cohesion</a:t>
          </a:r>
          <a:endParaRPr lang="en-GB" sz="1800" b="1" dirty="0">
            <a:solidFill>
              <a:schemeClr val="tx1"/>
            </a:solidFill>
          </a:endParaRPr>
        </a:p>
        <a:p>
          <a:r>
            <a:rPr lang="en-GB" sz="1800" b="1" dirty="0">
              <a:solidFill>
                <a:schemeClr val="tx1"/>
              </a:solidFill>
            </a:rPr>
            <a:t>Quality</a:t>
          </a:r>
        </a:p>
        <a:p>
          <a:r>
            <a:rPr lang="en-GB" sz="1800" b="1" dirty="0">
              <a:solidFill>
                <a:schemeClr val="tx1"/>
              </a:solidFill>
            </a:rPr>
            <a:t>Safety</a:t>
          </a:r>
        </a:p>
        <a:p>
          <a:endParaRPr lang="en-GB" sz="2000" b="1" dirty="0">
            <a:solidFill>
              <a:schemeClr val="tx1"/>
            </a:solidFill>
          </a:endParaRPr>
        </a:p>
      </dgm:t>
    </dgm:pt>
    <dgm:pt modelId="{B5BEE4CC-B5BC-4951-A3C0-9DC3C4B92886}" type="sibTrans" cxnId="{4BD4661E-EEC6-4224-8668-D84DD2EF171B}">
      <dgm:prSet/>
      <dgm:spPr/>
      <dgm:t>
        <a:bodyPr/>
        <a:lstStyle/>
        <a:p>
          <a:endParaRPr lang="en-GB"/>
        </a:p>
      </dgm:t>
    </dgm:pt>
    <dgm:pt modelId="{DBA017F1-8762-45EA-836B-361CDB0627F2}" type="parTrans" cxnId="{4BD4661E-EEC6-4224-8668-D84DD2EF171B}">
      <dgm:prSet/>
      <dgm:spPr/>
      <dgm:t>
        <a:bodyPr/>
        <a:lstStyle/>
        <a:p>
          <a:endParaRPr lang="en-GB"/>
        </a:p>
      </dgm:t>
    </dgm:pt>
    <dgm:pt modelId="{9C823D66-06E9-4619-84EA-F055EA9D2A22}" type="pres">
      <dgm:prSet presAssocID="{CC601B9E-D704-4E38-8C0D-F76BA4566ED9}" presName="Name0" presStyleCnt="0">
        <dgm:presLayoutVars>
          <dgm:chMax val="1"/>
          <dgm:chPref val="1"/>
          <dgm:dir/>
          <dgm:animOne val="branch"/>
          <dgm:animLvl val="lvl"/>
        </dgm:presLayoutVars>
      </dgm:prSet>
      <dgm:spPr/>
    </dgm:pt>
    <dgm:pt modelId="{7477EA7B-23C6-48C6-8431-A83965D4D608}" type="pres">
      <dgm:prSet presAssocID="{7209A552-DA92-4173-9CC8-EA5AEA9B47CF}" presName="Parent" presStyleLbl="node0" presStyleIdx="0" presStyleCnt="1" custLinFactNeighborX="-324" custLinFactNeighborY="1008">
        <dgm:presLayoutVars>
          <dgm:chMax val="6"/>
          <dgm:chPref val="6"/>
        </dgm:presLayoutVars>
      </dgm:prSet>
      <dgm:spPr/>
    </dgm:pt>
    <dgm:pt modelId="{2BB88810-7CD8-4AF3-AF62-9E1464E269D8}" type="pres">
      <dgm:prSet presAssocID="{419624D7-3724-4F08-BF3B-22FD9042C8A5}" presName="Accent1" presStyleCnt="0"/>
      <dgm:spPr/>
    </dgm:pt>
    <dgm:pt modelId="{B5ECC194-876C-4603-B4E3-BACDE0A7EDC1}" type="pres">
      <dgm:prSet presAssocID="{419624D7-3724-4F08-BF3B-22FD9042C8A5}" presName="Accent" presStyleLbl="bgShp" presStyleIdx="0" presStyleCnt="6"/>
      <dgm:spPr/>
    </dgm:pt>
    <dgm:pt modelId="{13678C2F-CD94-434E-B187-536465091713}" type="pres">
      <dgm:prSet presAssocID="{419624D7-3724-4F08-BF3B-22FD9042C8A5}" presName="Child1" presStyleLbl="node1" presStyleIdx="0" presStyleCnt="6">
        <dgm:presLayoutVars>
          <dgm:chMax val="0"/>
          <dgm:chPref val="0"/>
          <dgm:bulletEnabled val="1"/>
        </dgm:presLayoutVars>
      </dgm:prSet>
      <dgm:spPr/>
    </dgm:pt>
    <dgm:pt modelId="{9C397FD6-2D76-4310-A544-F4FDF84FD6AF}" type="pres">
      <dgm:prSet presAssocID="{82E452D6-1AD8-4575-92E0-A6B5E58896E3}" presName="Accent2" presStyleCnt="0"/>
      <dgm:spPr/>
    </dgm:pt>
    <dgm:pt modelId="{B14E1571-9F3C-4D2F-9F17-EE2E3BDAA16D}" type="pres">
      <dgm:prSet presAssocID="{82E452D6-1AD8-4575-92E0-A6B5E58896E3}" presName="Accent" presStyleLbl="bgShp" presStyleIdx="1" presStyleCnt="6"/>
      <dgm:spPr/>
    </dgm:pt>
    <dgm:pt modelId="{32032CCE-BD57-4187-8D67-877E429AA848}" type="pres">
      <dgm:prSet presAssocID="{82E452D6-1AD8-4575-92E0-A6B5E58896E3}" presName="Child2" presStyleLbl="node1" presStyleIdx="1" presStyleCnt="6">
        <dgm:presLayoutVars>
          <dgm:chMax val="0"/>
          <dgm:chPref val="0"/>
          <dgm:bulletEnabled val="1"/>
        </dgm:presLayoutVars>
      </dgm:prSet>
      <dgm:spPr/>
    </dgm:pt>
    <dgm:pt modelId="{D80EA7A7-33AA-42E3-910E-DB12D191798C}" type="pres">
      <dgm:prSet presAssocID="{1EBF12C2-C48A-4159-826F-B07735C43148}" presName="Accent3" presStyleCnt="0"/>
      <dgm:spPr/>
    </dgm:pt>
    <dgm:pt modelId="{027E0EFA-A1CF-42F1-BD61-977C88190C26}" type="pres">
      <dgm:prSet presAssocID="{1EBF12C2-C48A-4159-826F-B07735C43148}" presName="Accent" presStyleLbl="bgShp" presStyleIdx="2" presStyleCnt="6"/>
      <dgm:spPr/>
    </dgm:pt>
    <dgm:pt modelId="{F056D710-5831-4C2D-AB3C-00144C1E9508}" type="pres">
      <dgm:prSet presAssocID="{1EBF12C2-C48A-4159-826F-B07735C43148}" presName="Child3" presStyleLbl="node1" presStyleIdx="2" presStyleCnt="6">
        <dgm:presLayoutVars>
          <dgm:chMax val="0"/>
          <dgm:chPref val="0"/>
          <dgm:bulletEnabled val="1"/>
        </dgm:presLayoutVars>
      </dgm:prSet>
      <dgm:spPr/>
    </dgm:pt>
    <dgm:pt modelId="{5097D70A-0C37-4F5A-8E8A-0953F2CD3EB6}" type="pres">
      <dgm:prSet presAssocID="{285834B8-1FC2-4531-A63E-F2B380B90616}" presName="Accent4" presStyleCnt="0"/>
      <dgm:spPr/>
    </dgm:pt>
    <dgm:pt modelId="{44C6B187-5D40-4D6C-B7EA-5AC60455C28A}" type="pres">
      <dgm:prSet presAssocID="{285834B8-1FC2-4531-A63E-F2B380B90616}" presName="Accent" presStyleLbl="bgShp" presStyleIdx="3" presStyleCnt="6"/>
      <dgm:spPr/>
    </dgm:pt>
    <dgm:pt modelId="{D71A71E5-5AF3-4BC1-86DA-9088B2AF817A}" type="pres">
      <dgm:prSet presAssocID="{285834B8-1FC2-4531-A63E-F2B380B90616}" presName="Child4" presStyleLbl="node1" presStyleIdx="3" presStyleCnt="6">
        <dgm:presLayoutVars>
          <dgm:chMax val="0"/>
          <dgm:chPref val="0"/>
          <dgm:bulletEnabled val="1"/>
        </dgm:presLayoutVars>
      </dgm:prSet>
      <dgm:spPr/>
    </dgm:pt>
    <dgm:pt modelId="{4511DE08-B8BF-44B2-A154-984932D69108}" type="pres">
      <dgm:prSet presAssocID="{21DF9B68-9E1D-429C-A86E-B866E115295F}" presName="Accent5" presStyleCnt="0"/>
      <dgm:spPr/>
    </dgm:pt>
    <dgm:pt modelId="{DF7381AF-58E7-47E4-93B8-9082DE918798}" type="pres">
      <dgm:prSet presAssocID="{21DF9B68-9E1D-429C-A86E-B866E115295F}" presName="Accent" presStyleLbl="bgShp" presStyleIdx="4" presStyleCnt="6"/>
      <dgm:spPr/>
    </dgm:pt>
    <dgm:pt modelId="{94D21CA1-34EB-4DB4-842B-B9F2ED373F0C}" type="pres">
      <dgm:prSet presAssocID="{21DF9B68-9E1D-429C-A86E-B866E115295F}" presName="Child5" presStyleLbl="node1" presStyleIdx="4" presStyleCnt="6">
        <dgm:presLayoutVars>
          <dgm:chMax val="0"/>
          <dgm:chPref val="0"/>
          <dgm:bulletEnabled val="1"/>
        </dgm:presLayoutVars>
      </dgm:prSet>
      <dgm:spPr/>
    </dgm:pt>
    <dgm:pt modelId="{422DED29-8691-42FF-A2F6-C3B7550C235C}" type="pres">
      <dgm:prSet presAssocID="{43F1E819-8253-4074-8C4E-034FB55606C9}" presName="Accent6" presStyleCnt="0"/>
      <dgm:spPr/>
    </dgm:pt>
    <dgm:pt modelId="{19A2A40B-0C17-443C-BA98-8EAA1955F36A}" type="pres">
      <dgm:prSet presAssocID="{43F1E819-8253-4074-8C4E-034FB55606C9}" presName="Accent" presStyleLbl="bgShp" presStyleIdx="5" presStyleCnt="6"/>
      <dgm:spPr/>
    </dgm:pt>
    <dgm:pt modelId="{7ADB68CC-55FB-41F0-B667-3E4A3CAA86F5}" type="pres">
      <dgm:prSet presAssocID="{43F1E819-8253-4074-8C4E-034FB55606C9}" presName="Child6" presStyleLbl="node1" presStyleIdx="5" presStyleCnt="6">
        <dgm:presLayoutVars>
          <dgm:chMax val="0"/>
          <dgm:chPref val="0"/>
          <dgm:bulletEnabled val="1"/>
        </dgm:presLayoutVars>
      </dgm:prSet>
      <dgm:spPr/>
    </dgm:pt>
  </dgm:ptLst>
  <dgm:cxnLst>
    <dgm:cxn modelId="{43EAF40B-3D14-4E73-B238-29E2B6CD1A32}" srcId="{7209A552-DA92-4173-9CC8-EA5AEA9B47CF}" destId="{82E452D6-1AD8-4575-92E0-A6B5E58896E3}" srcOrd="1" destOrd="0" parTransId="{39942F54-F4F0-454E-8CB1-717566E2F711}" sibTransId="{ED5254CE-5EA6-4409-AB1B-7AD9F3E0118A}"/>
    <dgm:cxn modelId="{4BD4661E-EEC6-4224-8668-D84DD2EF171B}" srcId="{CC601B9E-D704-4E38-8C0D-F76BA4566ED9}" destId="{7209A552-DA92-4173-9CC8-EA5AEA9B47CF}" srcOrd="0" destOrd="0" parTransId="{DBA017F1-8762-45EA-836B-361CDB0627F2}" sibTransId="{B5BEE4CC-B5BC-4951-A3C0-9DC3C4B92886}"/>
    <dgm:cxn modelId="{F01B372D-96AA-48C1-AE38-DBAB0D2BB7AA}" srcId="{7209A552-DA92-4173-9CC8-EA5AEA9B47CF}" destId="{21DF9B68-9E1D-429C-A86E-B866E115295F}" srcOrd="4" destOrd="0" parTransId="{A693D407-FFA6-419D-B52C-33F71BB31D41}" sibTransId="{21FA462B-EFF7-46DF-ADCF-409A5F0EA616}"/>
    <dgm:cxn modelId="{90B83B33-698C-4F8C-8B29-12C80D4BD6E9}" type="presOf" srcId="{419624D7-3724-4F08-BF3B-22FD9042C8A5}" destId="{13678C2F-CD94-434E-B187-536465091713}" srcOrd="0" destOrd="0" presId="urn:microsoft.com/office/officeart/2011/layout/HexagonRadial"/>
    <dgm:cxn modelId="{633F2649-8F66-49FE-8183-97B378712274}" srcId="{7209A552-DA92-4173-9CC8-EA5AEA9B47CF}" destId="{285834B8-1FC2-4531-A63E-F2B380B90616}" srcOrd="3" destOrd="0" parTransId="{C289E7CB-A515-441F-B8F8-44359FC02955}" sibTransId="{0FFE66EB-D8EF-4BB4-B88F-10EA2F4146D6}"/>
    <dgm:cxn modelId="{A9F44D6E-538E-4AEC-952B-EE4105098E4F}" type="presOf" srcId="{1EBF12C2-C48A-4159-826F-B07735C43148}" destId="{F056D710-5831-4C2D-AB3C-00144C1E9508}" srcOrd="0" destOrd="0" presId="urn:microsoft.com/office/officeart/2011/layout/HexagonRadial"/>
    <dgm:cxn modelId="{109B1A53-AAD8-4884-BFC4-3B1DA7EF6C8A}" type="presOf" srcId="{7209A552-DA92-4173-9CC8-EA5AEA9B47CF}" destId="{7477EA7B-23C6-48C6-8431-A83965D4D608}" srcOrd="0" destOrd="0" presId="urn:microsoft.com/office/officeart/2011/layout/HexagonRadial"/>
    <dgm:cxn modelId="{39EF7853-7913-45AF-84F1-82DDED622DDD}" type="presOf" srcId="{285834B8-1FC2-4531-A63E-F2B380B90616}" destId="{D71A71E5-5AF3-4BC1-86DA-9088B2AF817A}" srcOrd="0" destOrd="0" presId="urn:microsoft.com/office/officeart/2011/layout/HexagonRadial"/>
    <dgm:cxn modelId="{0B06BA55-33C6-4714-8E5A-511F5BCEF550}" srcId="{7209A552-DA92-4173-9CC8-EA5AEA9B47CF}" destId="{419624D7-3724-4F08-BF3B-22FD9042C8A5}" srcOrd="0" destOrd="0" parTransId="{6F1D9E05-295C-4FC1-B9CE-58AF3F330DDD}" sibTransId="{BA59BBD9-79B8-4DA6-B002-BEE9B1DF0EBA}"/>
    <dgm:cxn modelId="{FD323D57-4612-4CA0-B51C-6E2486F04802}" srcId="{7209A552-DA92-4173-9CC8-EA5AEA9B47CF}" destId="{1EBF12C2-C48A-4159-826F-B07735C43148}" srcOrd="2" destOrd="0" parTransId="{EF1238A8-0438-4E19-AEDE-8EDF7FB88326}" sibTransId="{44775571-9BD8-4A54-8F02-EC63C9963F6C}"/>
    <dgm:cxn modelId="{A99DD579-38B9-4393-AD2A-F80C1D593F77}" type="presOf" srcId="{82E452D6-1AD8-4575-92E0-A6B5E58896E3}" destId="{32032CCE-BD57-4187-8D67-877E429AA848}" srcOrd="0" destOrd="0" presId="urn:microsoft.com/office/officeart/2011/layout/HexagonRadial"/>
    <dgm:cxn modelId="{A17AB8A0-29E5-4971-99E3-238103C13BCA}" type="presOf" srcId="{CC601B9E-D704-4E38-8C0D-F76BA4566ED9}" destId="{9C823D66-06E9-4619-84EA-F055EA9D2A22}" srcOrd="0" destOrd="0" presId="urn:microsoft.com/office/officeart/2011/layout/HexagonRadial"/>
    <dgm:cxn modelId="{F9EE50BF-B9ED-4D3D-BC94-7D04D04048BA}" type="presOf" srcId="{21DF9B68-9E1D-429C-A86E-B866E115295F}" destId="{94D21CA1-34EB-4DB4-842B-B9F2ED373F0C}" srcOrd="0" destOrd="0" presId="urn:microsoft.com/office/officeart/2011/layout/HexagonRadial"/>
    <dgm:cxn modelId="{099329C4-4F10-4ACF-B770-0B375CCCC0A4}" type="presOf" srcId="{43F1E819-8253-4074-8C4E-034FB55606C9}" destId="{7ADB68CC-55FB-41F0-B667-3E4A3CAA86F5}" srcOrd="0" destOrd="0" presId="urn:microsoft.com/office/officeart/2011/layout/HexagonRadial"/>
    <dgm:cxn modelId="{2BBD4DDB-37EE-46F1-9DB5-B99FCD4FCB7E}" srcId="{7209A552-DA92-4173-9CC8-EA5AEA9B47CF}" destId="{43F1E819-8253-4074-8C4E-034FB55606C9}" srcOrd="5" destOrd="0" parTransId="{AE971E75-47A6-4E35-84EF-CC8F88770F80}" sibTransId="{60E5D5F2-8239-4BED-9A93-47294DA0D74A}"/>
    <dgm:cxn modelId="{0440FA3F-E20B-4346-B172-0686AAB4D64D}" type="presParOf" srcId="{9C823D66-06E9-4619-84EA-F055EA9D2A22}" destId="{7477EA7B-23C6-48C6-8431-A83965D4D608}" srcOrd="0" destOrd="0" presId="urn:microsoft.com/office/officeart/2011/layout/HexagonRadial"/>
    <dgm:cxn modelId="{BE684A30-3CE5-431F-9B12-7ABE500BFCB7}" type="presParOf" srcId="{9C823D66-06E9-4619-84EA-F055EA9D2A22}" destId="{2BB88810-7CD8-4AF3-AF62-9E1464E269D8}" srcOrd="1" destOrd="0" presId="urn:microsoft.com/office/officeart/2011/layout/HexagonRadial"/>
    <dgm:cxn modelId="{0FAA7112-399D-47A7-AC5B-7AB395CA4F2E}" type="presParOf" srcId="{2BB88810-7CD8-4AF3-AF62-9E1464E269D8}" destId="{B5ECC194-876C-4603-B4E3-BACDE0A7EDC1}" srcOrd="0" destOrd="0" presId="urn:microsoft.com/office/officeart/2011/layout/HexagonRadial"/>
    <dgm:cxn modelId="{CBF47891-DE44-44E5-A457-1365B2D7BDC1}" type="presParOf" srcId="{9C823D66-06E9-4619-84EA-F055EA9D2A22}" destId="{13678C2F-CD94-434E-B187-536465091713}" srcOrd="2" destOrd="0" presId="urn:microsoft.com/office/officeart/2011/layout/HexagonRadial"/>
    <dgm:cxn modelId="{069C6974-DD92-416A-9F9A-4971B671832E}" type="presParOf" srcId="{9C823D66-06E9-4619-84EA-F055EA9D2A22}" destId="{9C397FD6-2D76-4310-A544-F4FDF84FD6AF}" srcOrd="3" destOrd="0" presId="urn:microsoft.com/office/officeart/2011/layout/HexagonRadial"/>
    <dgm:cxn modelId="{31453D15-79DC-480C-AD06-24B5400C64D9}" type="presParOf" srcId="{9C397FD6-2D76-4310-A544-F4FDF84FD6AF}" destId="{B14E1571-9F3C-4D2F-9F17-EE2E3BDAA16D}" srcOrd="0" destOrd="0" presId="urn:microsoft.com/office/officeart/2011/layout/HexagonRadial"/>
    <dgm:cxn modelId="{3C451D34-F996-411E-928C-0644B704F9C2}" type="presParOf" srcId="{9C823D66-06E9-4619-84EA-F055EA9D2A22}" destId="{32032CCE-BD57-4187-8D67-877E429AA848}" srcOrd="4" destOrd="0" presId="urn:microsoft.com/office/officeart/2011/layout/HexagonRadial"/>
    <dgm:cxn modelId="{8239B7C9-7F66-46B3-8FB2-0644C9FAAB3E}" type="presParOf" srcId="{9C823D66-06E9-4619-84EA-F055EA9D2A22}" destId="{D80EA7A7-33AA-42E3-910E-DB12D191798C}" srcOrd="5" destOrd="0" presId="urn:microsoft.com/office/officeart/2011/layout/HexagonRadial"/>
    <dgm:cxn modelId="{9E977A98-795A-4463-8226-BF146910216A}" type="presParOf" srcId="{D80EA7A7-33AA-42E3-910E-DB12D191798C}" destId="{027E0EFA-A1CF-42F1-BD61-977C88190C26}" srcOrd="0" destOrd="0" presId="urn:microsoft.com/office/officeart/2011/layout/HexagonRadial"/>
    <dgm:cxn modelId="{95C79C41-5EE1-4880-903F-9B39DA29AD75}" type="presParOf" srcId="{9C823D66-06E9-4619-84EA-F055EA9D2A22}" destId="{F056D710-5831-4C2D-AB3C-00144C1E9508}" srcOrd="6" destOrd="0" presId="urn:microsoft.com/office/officeart/2011/layout/HexagonRadial"/>
    <dgm:cxn modelId="{564952AA-3F3A-4803-8238-85D68548987B}" type="presParOf" srcId="{9C823D66-06E9-4619-84EA-F055EA9D2A22}" destId="{5097D70A-0C37-4F5A-8E8A-0953F2CD3EB6}" srcOrd="7" destOrd="0" presId="urn:microsoft.com/office/officeart/2011/layout/HexagonRadial"/>
    <dgm:cxn modelId="{BE3C9054-FF1E-4981-9585-C54153EDA04D}" type="presParOf" srcId="{5097D70A-0C37-4F5A-8E8A-0953F2CD3EB6}" destId="{44C6B187-5D40-4D6C-B7EA-5AC60455C28A}" srcOrd="0" destOrd="0" presId="urn:microsoft.com/office/officeart/2011/layout/HexagonRadial"/>
    <dgm:cxn modelId="{D652C4E7-B9CE-4DE4-AFD9-D4CF0F88C78F}" type="presParOf" srcId="{9C823D66-06E9-4619-84EA-F055EA9D2A22}" destId="{D71A71E5-5AF3-4BC1-86DA-9088B2AF817A}" srcOrd="8" destOrd="0" presId="urn:microsoft.com/office/officeart/2011/layout/HexagonRadial"/>
    <dgm:cxn modelId="{A9A7C79A-72D1-466E-9FF7-C07B2BFB31E5}" type="presParOf" srcId="{9C823D66-06E9-4619-84EA-F055EA9D2A22}" destId="{4511DE08-B8BF-44B2-A154-984932D69108}" srcOrd="9" destOrd="0" presId="urn:microsoft.com/office/officeart/2011/layout/HexagonRadial"/>
    <dgm:cxn modelId="{D2ACA1FE-5728-4990-876C-94C3BBD5583C}" type="presParOf" srcId="{4511DE08-B8BF-44B2-A154-984932D69108}" destId="{DF7381AF-58E7-47E4-93B8-9082DE918798}" srcOrd="0" destOrd="0" presId="urn:microsoft.com/office/officeart/2011/layout/HexagonRadial"/>
    <dgm:cxn modelId="{E3E3A039-9A05-494E-A4EB-42FBAAFE020A}" type="presParOf" srcId="{9C823D66-06E9-4619-84EA-F055EA9D2A22}" destId="{94D21CA1-34EB-4DB4-842B-B9F2ED373F0C}" srcOrd="10" destOrd="0" presId="urn:microsoft.com/office/officeart/2011/layout/HexagonRadial"/>
    <dgm:cxn modelId="{6651B588-E685-44DE-9702-47F5734E83F4}" type="presParOf" srcId="{9C823D66-06E9-4619-84EA-F055EA9D2A22}" destId="{422DED29-8691-42FF-A2F6-C3B7550C235C}" srcOrd="11" destOrd="0" presId="urn:microsoft.com/office/officeart/2011/layout/HexagonRadial"/>
    <dgm:cxn modelId="{01779D5F-01BF-42F5-A302-F15C038DB5D4}" type="presParOf" srcId="{422DED29-8691-42FF-A2F6-C3B7550C235C}" destId="{19A2A40B-0C17-443C-BA98-8EAA1955F36A}" srcOrd="0" destOrd="0" presId="urn:microsoft.com/office/officeart/2011/layout/HexagonRadial"/>
    <dgm:cxn modelId="{D14E26B6-F6EE-4841-95E7-C01F5B4FAC89}" type="presParOf" srcId="{9C823D66-06E9-4619-84EA-F055EA9D2A22}" destId="{7ADB68CC-55FB-41F0-B667-3E4A3CAA86F5}"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E3B422C-5ED6-46B1-A0DF-FAD7C212F347}"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920E5502-2E8D-49CF-96B7-F5E4D3FFA92B}">
      <dgm:prSet phldrT="[Text]"/>
      <dgm:spPr>
        <a:solidFill>
          <a:srgbClr val="0CEBF6"/>
        </a:solidFill>
      </dgm:spPr>
      <dgm:t>
        <a:bodyPr/>
        <a:lstStyle/>
        <a:p>
          <a:r>
            <a:rPr lang="en-US" b="1" dirty="0">
              <a:solidFill>
                <a:srgbClr val="002060"/>
              </a:solidFill>
            </a:rPr>
            <a:t>Thrombotic risk</a:t>
          </a:r>
        </a:p>
      </dgm:t>
    </dgm:pt>
    <dgm:pt modelId="{BC45087F-27DE-4F49-9AF8-6D14C41920C8}" type="parTrans" cxnId="{F482EA6D-69AD-47F9-B1D4-83A2811E8EC6}">
      <dgm:prSet/>
      <dgm:spPr/>
      <dgm:t>
        <a:bodyPr/>
        <a:lstStyle/>
        <a:p>
          <a:endParaRPr lang="en-US"/>
        </a:p>
      </dgm:t>
    </dgm:pt>
    <dgm:pt modelId="{F771FD6D-B9D9-48ED-AAA9-F1C0F2352961}" type="sibTrans" cxnId="{F482EA6D-69AD-47F9-B1D4-83A2811E8EC6}">
      <dgm:prSet/>
      <dgm:spPr/>
      <dgm:t>
        <a:bodyPr/>
        <a:lstStyle/>
        <a:p>
          <a:endParaRPr lang="en-US"/>
        </a:p>
      </dgm:t>
    </dgm:pt>
    <dgm:pt modelId="{25EDF044-501E-4E8D-9BB2-DEF9619CA8DE}">
      <dgm:prSet phldrT="[Text]"/>
      <dgm:spPr>
        <a:solidFill>
          <a:srgbClr val="D0009E"/>
        </a:solidFill>
      </dgm:spPr>
      <dgm:t>
        <a:bodyPr/>
        <a:lstStyle/>
        <a:p>
          <a:r>
            <a:rPr lang="en-US" b="1" dirty="0"/>
            <a:t>Bleeding risk</a:t>
          </a:r>
        </a:p>
      </dgm:t>
    </dgm:pt>
    <dgm:pt modelId="{C85E8721-15C9-4150-8BFC-D34C330355AF}" type="parTrans" cxnId="{0624F20A-FD9A-41AF-BD8F-77ED0A229D1B}">
      <dgm:prSet/>
      <dgm:spPr/>
      <dgm:t>
        <a:bodyPr/>
        <a:lstStyle/>
        <a:p>
          <a:endParaRPr lang="en-US"/>
        </a:p>
      </dgm:t>
    </dgm:pt>
    <dgm:pt modelId="{B1AF566A-75FC-4424-9193-469BA9F2D8B3}" type="sibTrans" cxnId="{0624F20A-FD9A-41AF-BD8F-77ED0A229D1B}">
      <dgm:prSet/>
      <dgm:spPr/>
      <dgm:t>
        <a:bodyPr/>
        <a:lstStyle/>
        <a:p>
          <a:endParaRPr lang="en-US"/>
        </a:p>
      </dgm:t>
    </dgm:pt>
    <dgm:pt modelId="{FB19A1A3-FBB7-42FC-9328-3665E3B88417}">
      <dgm:prSet phldrT="[Text]"/>
      <dgm:spPr>
        <a:noFill/>
        <a:ln>
          <a:solidFill>
            <a:srgbClr val="0CEBF6"/>
          </a:solidFill>
        </a:ln>
      </dgm:spPr>
      <dgm:t>
        <a:bodyPr/>
        <a:lstStyle/>
        <a:p>
          <a:pPr algn="just"/>
          <a:r>
            <a:rPr lang="en-US" b="0" i="0" dirty="0"/>
            <a:t>Interruption of DAPT during the first 3 months post-AMI is considered to carry a very high risk for a cardiovascular event.</a:t>
          </a:r>
        </a:p>
      </dgm:t>
    </dgm:pt>
    <dgm:pt modelId="{F2CCFCA9-75AC-480C-BCA7-73358730C4AD}" type="parTrans" cxnId="{83C10E33-BB47-4A91-9233-3D8AFF7E385E}">
      <dgm:prSet/>
      <dgm:spPr/>
      <dgm:t>
        <a:bodyPr/>
        <a:lstStyle/>
        <a:p>
          <a:endParaRPr lang="en-US"/>
        </a:p>
      </dgm:t>
    </dgm:pt>
    <dgm:pt modelId="{C0A8C0F8-3036-4357-B926-5CD30E64B9F2}" type="sibTrans" cxnId="{83C10E33-BB47-4A91-9233-3D8AFF7E385E}">
      <dgm:prSet/>
      <dgm:spPr/>
      <dgm:t>
        <a:bodyPr/>
        <a:lstStyle/>
        <a:p>
          <a:endParaRPr lang="en-US"/>
        </a:p>
      </dgm:t>
    </dgm:pt>
    <dgm:pt modelId="{FAA46839-AAD9-4DFA-90A6-5BF5F914F06E}">
      <dgm:prSet phldrT="[Text]"/>
      <dgm:spPr>
        <a:noFill/>
        <a:ln>
          <a:solidFill>
            <a:srgbClr val="D0009E"/>
          </a:solidFill>
        </a:ln>
      </dgm:spPr>
      <dgm:t>
        <a:bodyPr/>
        <a:lstStyle/>
        <a:p>
          <a:pPr algn="just"/>
          <a:r>
            <a:rPr lang="en-US" b="0" i="0" dirty="0"/>
            <a:t>DAPT, on the other hand, is accompanied by an increase in bleeding risk, which is particularly important in cases where surgery might be required.</a:t>
          </a:r>
        </a:p>
      </dgm:t>
    </dgm:pt>
    <dgm:pt modelId="{157FC120-3DAF-4831-8A4B-A3DB2BAB59DE}" type="parTrans" cxnId="{30BC5EDD-CFA0-4EA9-B1AD-C0FF2660F227}">
      <dgm:prSet/>
      <dgm:spPr/>
      <dgm:t>
        <a:bodyPr/>
        <a:lstStyle/>
        <a:p>
          <a:endParaRPr lang="en-US"/>
        </a:p>
      </dgm:t>
    </dgm:pt>
    <dgm:pt modelId="{14F7A704-F7C1-4903-A61D-DA9B1934E9A9}" type="sibTrans" cxnId="{30BC5EDD-CFA0-4EA9-B1AD-C0FF2660F227}">
      <dgm:prSet/>
      <dgm:spPr/>
      <dgm:t>
        <a:bodyPr/>
        <a:lstStyle/>
        <a:p>
          <a:endParaRPr lang="en-US"/>
        </a:p>
      </dgm:t>
    </dgm:pt>
    <dgm:pt modelId="{F57E22FE-7346-42E2-8EB4-21ACB7B5AB66}">
      <dgm:prSet/>
      <dgm:spPr/>
      <dgm:t>
        <a:bodyPr/>
        <a:lstStyle/>
        <a:p>
          <a:endParaRPr lang="el-GR" b="0" i="0" dirty="0"/>
        </a:p>
      </dgm:t>
    </dgm:pt>
    <dgm:pt modelId="{F3EE8E8F-5EBA-4FE8-9DA4-D1C6F96400CD}" type="parTrans" cxnId="{D3DAEC08-DFD0-429A-BCA1-C0B6C1012BE7}">
      <dgm:prSet/>
      <dgm:spPr/>
      <dgm:t>
        <a:bodyPr/>
        <a:lstStyle/>
        <a:p>
          <a:endParaRPr lang="el-GR"/>
        </a:p>
      </dgm:t>
    </dgm:pt>
    <dgm:pt modelId="{4F0A9D9F-4CF9-4952-8C67-475A96A9AF33}" type="sibTrans" cxnId="{D3DAEC08-DFD0-429A-BCA1-C0B6C1012BE7}">
      <dgm:prSet/>
      <dgm:spPr/>
      <dgm:t>
        <a:bodyPr/>
        <a:lstStyle/>
        <a:p>
          <a:endParaRPr lang="el-GR"/>
        </a:p>
      </dgm:t>
    </dgm:pt>
    <dgm:pt modelId="{C8045A16-35ED-4C2D-854D-C0D6E15CDE76}">
      <dgm:prSet phldrT="[Text]"/>
      <dgm:spPr>
        <a:noFill/>
        <a:ln>
          <a:solidFill>
            <a:srgbClr val="D0009E"/>
          </a:solidFill>
        </a:ln>
      </dgm:spPr>
      <dgm:t>
        <a:bodyPr/>
        <a:lstStyle/>
        <a:p>
          <a:pPr algn="l"/>
          <a:endParaRPr lang="el-GR" b="0" i="0" dirty="0"/>
        </a:p>
      </dgm:t>
    </dgm:pt>
    <dgm:pt modelId="{4AEC7A9B-79E9-49EB-B125-967782CCCDA4}" type="parTrans" cxnId="{D8AAD7C1-275A-46F2-9323-FF6466AFA32E}">
      <dgm:prSet/>
      <dgm:spPr/>
      <dgm:t>
        <a:bodyPr/>
        <a:lstStyle/>
        <a:p>
          <a:endParaRPr lang="el-GR"/>
        </a:p>
      </dgm:t>
    </dgm:pt>
    <dgm:pt modelId="{3F5383C7-1E24-4209-9FDE-CC713200F11C}" type="sibTrans" cxnId="{D8AAD7C1-275A-46F2-9323-FF6466AFA32E}">
      <dgm:prSet/>
      <dgm:spPr/>
      <dgm:t>
        <a:bodyPr/>
        <a:lstStyle/>
        <a:p>
          <a:endParaRPr lang="el-GR"/>
        </a:p>
      </dgm:t>
    </dgm:pt>
    <dgm:pt modelId="{62468856-0045-4002-BF66-B2719723442E}" type="pres">
      <dgm:prSet presAssocID="{1E3B422C-5ED6-46B1-A0DF-FAD7C212F347}" presName="linear" presStyleCnt="0">
        <dgm:presLayoutVars>
          <dgm:dir/>
          <dgm:animLvl val="lvl"/>
          <dgm:resizeHandles val="exact"/>
        </dgm:presLayoutVars>
      </dgm:prSet>
      <dgm:spPr/>
    </dgm:pt>
    <dgm:pt modelId="{DDC56DB2-1048-40B8-9AFB-79929BD51287}" type="pres">
      <dgm:prSet presAssocID="{920E5502-2E8D-49CF-96B7-F5E4D3FFA92B}" presName="parentLin" presStyleCnt="0"/>
      <dgm:spPr/>
    </dgm:pt>
    <dgm:pt modelId="{D6B7CFC1-EB28-4279-9695-05F5E9B81BA1}" type="pres">
      <dgm:prSet presAssocID="{920E5502-2E8D-49CF-96B7-F5E4D3FFA92B}" presName="parentLeftMargin" presStyleLbl="node1" presStyleIdx="0" presStyleCnt="2"/>
      <dgm:spPr/>
    </dgm:pt>
    <dgm:pt modelId="{499656BC-7E2C-42FE-90F0-B193F9DFF5FA}" type="pres">
      <dgm:prSet presAssocID="{920E5502-2E8D-49CF-96B7-F5E4D3FFA92B}" presName="parentText" presStyleLbl="node1" presStyleIdx="0" presStyleCnt="2">
        <dgm:presLayoutVars>
          <dgm:chMax val="0"/>
          <dgm:bulletEnabled val="1"/>
        </dgm:presLayoutVars>
      </dgm:prSet>
      <dgm:spPr/>
    </dgm:pt>
    <dgm:pt modelId="{CFF68A81-2F1C-42E6-9B2C-BF4CBD262630}" type="pres">
      <dgm:prSet presAssocID="{920E5502-2E8D-49CF-96B7-F5E4D3FFA92B}" presName="negativeSpace" presStyleCnt="0"/>
      <dgm:spPr/>
    </dgm:pt>
    <dgm:pt modelId="{D5307124-8321-44EF-BA8F-9CE205F89AFC}" type="pres">
      <dgm:prSet presAssocID="{920E5502-2E8D-49CF-96B7-F5E4D3FFA92B}" presName="childText" presStyleLbl="conFgAcc1" presStyleIdx="0" presStyleCnt="2">
        <dgm:presLayoutVars>
          <dgm:bulletEnabled val="1"/>
        </dgm:presLayoutVars>
      </dgm:prSet>
      <dgm:spPr/>
    </dgm:pt>
    <dgm:pt modelId="{3117800D-700F-435A-A7D1-3CD8A4508C57}" type="pres">
      <dgm:prSet presAssocID="{F771FD6D-B9D9-48ED-AAA9-F1C0F2352961}" presName="spaceBetweenRectangles" presStyleCnt="0"/>
      <dgm:spPr/>
    </dgm:pt>
    <dgm:pt modelId="{B3798142-D169-4E6A-9BF4-4EA1363A7D30}" type="pres">
      <dgm:prSet presAssocID="{25EDF044-501E-4E8D-9BB2-DEF9619CA8DE}" presName="parentLin" presStyleCnt="0"/>
      <dgm:spPr/>
    </dgm:pt>
    <dgm:pt modelId="{70BCBEF8-E989-4249-9C30-71C66AC5A50A}" type="pres">
      <dgm:prSet presAssocID="{25EDF044-501E-4E8D-9BB2-DEF9619CA8DE}" presName="parentLeftMargin" presStyleLbl="node1" presStyleIdx="0" presStyleCnt="2"/>
      <dgm:spPr/>
    </dgm:pt>
    <dgm:pt modelId="{105FCD6D-16FF-4E11-9570-C37A50A65711}" type="pres">
      <dgm:prSet presAssocID="{25EDF044-501E-4E8D-9BB2-DEF9619CA8DE}" presName="parentText" presStyleLbl="node1" presStyleIdx="1" presStyleCnt="2" custLinFactNeighborX="9525" custLinFactNeighborY="2151">
        <dgm:presLayoutVars>
          <dgm:chMax val="0"/>
          <dgm:bulletEnabled val="1"/>
        </dgm:presLayoutVars>
      </dgm:prSet>
      <dgm:spPr/>
    </dgm:pt>
    <dgm:pt modelId="{E03FFAD4-B257-40BE-95E4-F3F08F03AF2E}" type="pres">
      <dgm:prSet presAssocID="{25EDF044-501E-4E8D-9BB2-DEF9619CA8DE}" presName="negativeSpace" presStyleCnt="0"/>
      <dgm:spPr/>
    </dgm:pt>
    <dgm:pt modelId="{AA111DBC-F94D-4818-80C2-43070D4AAFDC}" type="pres">
      <dgm:prSet presAssocID="{25EDF044-501E-4E8D-9BB2-DEF9619CA8DE}" presName="childText" presStyleLbl="conFgAcc1" presStyleIdx="1" presStyleCnt="2">
        <dgm:presLayoutVars>
          <dgm:bulletEnabled val="1"/>
        </dgm:presLayoutVars>
      </dgm:prSet>
      <dgm:spPr/>
    </dgm:pt>
  </dgm:ptLst>
  <dgm:cxnLst>
    <dgm:cxn modelId="{D3DAEC08-DFD0-429A-BCA1-C0B6C1012BE7}" srcId="{920E5502-2E8D-49CF-96B7-F5E4D3FFA92B}" destId="{F57E22FE-7346-42E2-8EB4-21ACB7B5AB66}" srcOrd="1" destOrd="0" parTransId="{F3EE8E8F-5EBA-4FE8-9DA4-D1C6F96400CD}" sibTransId="{4F0A9D9F-4CF9-4952-8C67-475A96A9AF33}"/>
    <dgm:cxn modelId="{0624F20A-FD9A-41AF-BD8F-77ED0A229D1B}" srcId="{1E3B422C-5ED6-46B1-A0DF-FAD7C212F347}" destId="{25EDF044-501E-4E8D-9BB2-DEF9619CA8DE}" srcOrd="1" destOrd="0" parTransId="{C85E8721-15C9-4150-8BFC-D34C330355AF}" sibTransId="{B1AF566A-75FC-4424-9193-469BA9F2D8B3}"/>
    <dgm:cxn modelId="{1311710C-5207-4704-973F-D69A083486AA}" type="presOf" srcId="{25EDF044-501E-4E8D-9BB2-DEF9619CA8DE}" destId="{70BCBEF8-E989-4249-9C30-71C66AC5A50A}" srcOrd="0" destOrd="0" presId="urn:microsoft.com/office/officeart/2005/8/layout/list1"/>
    <dgm:cxn modelId="{83C10E33-BB47-4A91-9233-3D8AFF7E385E}" srcId="{920E5502-2E8D-49CF-96B7-F5E4D3FFA92B}" destId="{FB19A1A3-FBB7-42FC-9328-3665E3B88417}" srcOrd="0" destOrd="0" parTransId="{F2CCFCA9-75AC-480C-BCA7-73358730C4AD}" sibTransId="{C0A8C0F8-3036-4357-B926-5CD30E64B9F2}"/>
    <dgm:cxn modelId="{DF26476B-ED6D-4C76-A045-5FB7B7164495}" type="presOf" srcId="{FB19A1A3-FBB7-42FC-9328-3665E3B88417}" destId="{D5307124-8321-44EF-BA8F-9CE205F89AFC}" srcOrd="0" destOrd="0" presId="urn:microsoft.com/office/officeart/2005/8/layout/list1"/>
    <dgm:cxn modelId="{1434E94C-B76E-4017-89D8-E52AA3796E6F}" type="presOf" srcId="{920E5502-2E8D-49CF-96B7-F5E4D3FFA92B}" destId="{D6B7CFC1-EB28-4279-9695-05F5E9B81BA1}" srcOrd="0" destOrd="0" presId="urn:microsoft.com/office/officeart/2005/8/layout/list1"/>
    <dgm:cxn modelId="{F482EA6D-69AD-47F9-B1D4-83A2811E8EC6}" srcId="{1E3B422C-5ED6-46B1-A0DF-FAD7C212F347}" destId="{920E5502-2E8D-49CF-96B7-F5E4D3FFA92B}" srcOrd="0" destOrd="0" parTransId="{BC45087F-27DE-4F49-9AF8-6D14C41920C8}" sibTransId="{F771FD6D-B9D9-48ED-AAA9-F1C0F2352961}"/>
    <dgm:cxn modelId="{C4896654-2590-4DC4-9E54-8C487485DD07}" type="presOf" srcId="{FAA46839-AAD9-4DFA-90A6-5BF5F914F06E}" destId="{AA111DBC-F94D-4818-80C2-43070D4AAFDC}" srcOrd="0" destOrd="0" presId="urn:microsoft.com/office/officeart/2005/8/layout/list1"/>
    <dgm:cxn modelId="{C6B36958-A81C-4B1F-8490-F601D3D519BE}" type="presOf" srcId="{920E5502-2E8D-49CF-96B7-F5E4D3FFA92B}" destId="{499656BC-7E2C-42FE-90F0-B193F9DFF5FA}" srcOrd="1" destOrd="0" presId="urn:microsoft.com/office/officeart/2005/8/layout/list1"/>
    <dgm:cxn modelId="{3F1BAB58-45BC-434B-8148-25358A145ED8}" type="presOf" srcId="{1E3B422C-5ED6-46B1-A0DF-FAD7C212F347}" destId="{62468856-0045-4002-BF66-B2719723442E}" srcOrd="0" destOrd="0" presId="urn:microsoft.com/office/officeart/2005/8/layout/list1"/>
    <dgm:cxn modelId="{0ADE1594-E08B-4D86-8F2E-2BE88883FFE7}" type="presOf" srcId="{25EDF044-501E-4E8D-9BB2-DEF9619CA8DE}" destId="{105FCD6D-16FF-4E11-9570-C37A50A65711}" srcOrd="1" destOrd="0" presId="urn:microsoft.com/office/officeart/2005/8/layout/list1"/>
    <dgm:cxn modelId="{4A6A6E9F-DE1D-4CF0-80CE-094527ACDE6E}" type="presOf" srcId="{C8045A16-35ED-4C2D-854D-C0D6E15CDE76}" destId="{AA111DBC-F94D-4818-80C2-43070D4AAFDC}" srcOrd="0" destOrd="1" presId="urn:microsoft.com/office/officeart/2005/8/layout/list1"/>
    <dgm:cxn modelId="{D8AAD7C1-275A-46F2-9323-FF6466AFA32E}" srcId="{25EDF044-501E-4E8D-9BB2-DEF9619CA8DE}" destId="{C8045A16-35ED-4C2D-854D-C0D6E15CDE76}" srcOrd="1" destOrd="0" parTransId="{4AEC7A9B-79E9-49EB-B125-967782CCCDA4}" sibTransId="{3F5383C7-1E24-4209-9FDE-CC713200F11C}"/>
    <dgm:cxn modelId="{ED2E75C4-396A-4230-84F5-D634CE76348A}" type="presOf" srcId="{F57E22FE-7346-42E2-8EB4-21ACB7B5AB66}" destId="{D5307124-8321-44EF-BA8F-9CE205F89AFC}" srcOrd="0" destOrd="1" presId="urn:microsoft.com/office/officeart/2005/8/layout/list1"/>
    <dgm:cxn modelId="{30BC5EDD-CFA0-4EA9-B1AD-C0FF2660F227}" srcId="{25EDF044-501E-4E8D-9BB2-DEF9619CA8DE}" destId="{FAA46839-AAD9-4DFA-90A6-5BF5F914F06E}" srcOrd="0" destOrd="0" parTransId="{157FC120-3DAF-4831-8A4B-A3DB2BAB59DE}" sibTransId="{14F7A704-F7C1-4903-A61D-DA9B1934E9A9}"/>
    <dgm:cxn modelId="{28ED9C00-AE33-424C-969A-C19FC8EDFE83}" type="presParOf" srcId="{62468856-0045-4002-BF66-B2719723442E}" destId="{DDC56DB2-1048-40B8-9AFB-79929BD51287}" srcOrd="0" destOrd="0" presId="urn:microsoft.com/office/officeart/2005/8/layout/list1"/>
    <dgm:cxn modelId="{C744201D-4E04-41BB-B8E4-7DE5143B081E}" type="presParOf" srcId="{DDC56DB2-1048-40B8-9AFB-79929BD51287}" destId="{D6B7CFC1-EB28-4279-9695-05F5E9B81BA1}" srcOrd="0" destOrd="0" presId="urn:microsoft.com/office/officeart/2005/8/layout/list1"/>
    <dgm:cxn modelId="{4D6F338A-EF3E-4A74-B9A6-5016DCB5738E}" type="presParOf" srcId="{DDC56DB2-1048-40B8-9AFB-79929BD51287}" destId="{499656BC-7E2C-42FE-90F0-B193F9DFF5FA}" srcOrd="1" destOrd="0" presId="urn:microsoft.com/office/officeart/2005/8/layout/list1"/>
    <dgm:cxn modelId="{FC6510BD-5713-4CD6-9B9C-0F8D3203C533}" type="presParOf" srcId="{62468856-0045-4002-BF66-B2719723442E}" destId="{CFF68A81-2F1C-42E6-9B2C-BF4CBD262630}" srcOrd="1" destOrd="0" presId="urn:microsoft.com/office/officeart/2005/8/layout/list1"/>
    <dgm:cxn modelId="{BCD56A8F-B185-4279-B66F-F6587D1BAD2F}" type="presParOf" srcId="{62468856-0045-4002-BF66-B2719723442E}" destId="{D5307124-8321-44EF-BA8F-9CE205F89AFC}" srcOrd="2" destOrd="0" presId="urn:microsoft.com/office/officeart/2005/8/layout/list1"/>
    <dgm:cxn modelId="{E1AFD98A-F95E-4270-AA0A-D691A22B1206}" type="presParOf" srcId="{62468856-0045-4002-BF66-B2719723442E}" destId="{3117800D-700F-435A-A7D1-3CD8A4508C57}" srcOrd="3" destOrd="0" presId="urn:microsoft.com/office/officeart/2005/8/layout/list1"/>
    <dgm:cxn modelId="{A81BEFCC-A8C9-447E-9A2C-083851ADB1EC}" type="presParOf" srcId="{62468856-0045-4002-BF66-B2719723442E}" destId="{B3798142-D169-4E6A-9BF4-4EA1363A7D30}" srcOrd="4" destOrd="0" presId="urn:microsoft.com/office/officeart/2005/8/layout/list1"/>
    <dgm:cxn modelId="{0F2CE30C-5D7F-4D5A-811C-D370447DCC59}" type="presParOf" srcId="{B3798142-D169-4E6A-9BF4-4EA1363A7D30}" destId="{70BCBEF8-E989-4249-9C30-71C66AC5A50A}" srcOrd="0" destOrd="0" presId="urn:microsoft.com/office/officeart/2005/8/layout/list1"/>
    <dgm:cxn modelId="{E2C6F3F5-F57B-4555-B4F7-78F394E9DB33}" type="presParOf" srcId="{B3798142-D169-4E6A-9BF4-4EA1363A7D30}" destId="{105FCD6D-16FF-4E11-9570-C37A50A65711}" srcOrd="1" destOrd="0" presId="urn:microsoft.com/office/officeart/2005/8/layout/list1"/>
    <dgm:cxn modelId="{69C9826B-5BBF-4A1B-83A3-06FE41F40E24}" type="presParOf" srcId="{62468856-0045-4002-BF66-B2719723442E}" destId="{E03FFAD4-B257-40BE-95E4-F3F08F03AF2E}" srcOrd="5" destOrd="0" presId="urn:microsoft.com/office/officeart/2005/8/layout/list1"/>
    <dgm:cxn modelId="{1A7EF829-250A-482D-9F58-7321F59350E7}" type="presParOf" srcId="{62468856-0045-4002-BF66-B2719723442E}" destId="{AA111DBC-F94D-4818-80C2-43070D4AAFDC}"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77EA7B-23C6-48C6-8431-A83965D4D608}">
      <dsp:nvSpPr>
        <dsp:cNvPr id="0" name=""/>
        <dsp:cNvSpPr/>
      </dsp:nvSpPr>
      <dsp:spPr>
        <a:xfrm>
          <a:off x="4232984" y="1935841"/>
          <a:ext cx="2460539" cy="2128466"/>
        </a:xfrm>
        <a:prstGeom prst="hexagon">
          <a:avLst>
            <a:gd name="adj" fmla="val 28570"/>
            <a:gd name="vf" fmla="val 115470"/>
          </a:avLst>
        </a:prstGeom>
        <a:solidFill>
          <a:srgbClr val="02FFD2"/>
        </a:solidFill>
        <a:ln w="762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b="1" kern="1200" dirty="0">
              <a:solidFill>
                <a:schemeClr val="tx1"/>
              </a:solidFill>
            </a:rPr>
            <a:t>Access</a:t>
          </a:r>
        </a:p>
        <a:p>
          <a:pPr marL="0" lvl="0" indent="0" algn="ctr" defTabSz="889000">
            <a:lnSpc>
              <a:spcPct val="90000"/>
            </a:lnSpc>
            <a:spcBef>
              <a:spcPct val="0"/>
            </a:spcBef>
            <a:spcAft>
              <a:spcPct val="35000"/>
            </a:spcAft>
            <a:buNone/>
          </a:pPr>
          <a:r>
            <a:rPr lang="en-GB" sz="2000" b="1" kern="1200" dirty="0">
              <a:solidFill>
                <a:schemeClr val="tx1"/>
              </a:solidFill>
            </a:rPr>
            <a:t>Coverage</a:t>
          </a:r>
        </a:p>
        <a:p>
          <a:pPr marL="0" lvl="0" indent="0" algn="ctr" defTabSz="889000">
            <a:lnSpc>
              <a:spcPct val="90000"/>
            </a:lnSpc>
            <a:spcBef>
              <a:spcPct val="0"/>
            </a:spcBef>
            <a:spcAft>
              <a:spcPct val="35000"/>
            </a:spcAft>
            <a:buNone/>
          </a:pPr>
          <a:r>
            <a:rPr lang="en-US" sz="2000" b="1" kern="1200" dirty="0">
              <a:solidFill>
                <a:schemeClr val="tx1"/>
              </a:solidFill>
            </a:rPr>
            <a:t>Cohesion</a:t>
          </a:r>
          <a:endParaRPr lang="en-GB" sz="2000" b="1" kern="1200" dirty="0">
            <a:solidFill>
              <a:schemeClr val="tx1"/>
            </a:solidFill>
          </a:endParaRPr>
        </a:p>
        <a:p>
          <a:pPr marL="0" lvl="0" indent="0" algn="ctr" defTabSz="889000">
            <a:lnSpc>
              <a:spcPct val="90000"/>
            </a:lnSpc>
            <a:spcBef>
              <a:spcPct val="0"/>
            </a:spcBef>
            <a:spcAft>
              <a:spcPct val="35000"/>
            </a:spcAft>
            <a:buNone/>
          </a:pPr>
          <a:r>
            <a:rPr lang="en-GB" sz="2000" b="1" kern="1200" dirty="0">
              <a:solidFill>
                <a:schemeClr val="tx1"/>
              </a:solidFill>
            </a:rPr>
            <a:t>Quality</a:t>
          </a:r>
        </a:p>
        <a:p>
          <a:pPr marL="0" lvl="0" indent="0" algn="ctr" defTabSz="889000">
            <a:lnSpc>
              <a:spcPct val="90000"/>
            </a:lnSpc>
            <a:spcBef>
              <a:spcPct val="0"/>
            </a:spcBef>
            <a:spcAft>
              <a:spcPct val="35000"/>
            </a:spcAft>
            <a:buNone/>
          </a:pPr>
          <a:r>
            <a:rPr lang="en-GB" sz="2000" b="1" kern="1200" dirty="0">
              <a:solidFill>
                <a:schemeClr val="tx1"/>
              </a:solidFill>
            </a:rPr>
            <a:t>Safety</a:t>
          </a:r>
        </a:p>
      </dsp:txBody>
      <dsp:txXfrm>
        <a:off x="4640730" y="2288558"/>
        <a:ext cx="1645047" cy="1423032"/>
      </dsp:txXfrm>
    </dsp:sp>
    <dsp:sp modelId="{B14E1571-9F3C-4D2F-9F17-EE2E3BDAA16D}">
      <dsp:nvSpPr>
        <dsp:cNvPr id="0" name=""/>
        <dsp:cNvSpPr/>
      </dsp:nvSpPr>
      <dsp:spPr>
        <a:xfrm>
          <a:off x="5773754" y="917514"/>
          <a:ext cx="928354" cy="799899"/>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3678C2F-CD94-434E-B187-536465091713}">
      <dsp:nvSpPr>
        <dsp:cNvPr id="0" name=""/>
        <dsp:cNvSpPr/>
      </dsp:nvSpPr>
      <dsp:spPr>
        <a:xfrm>
          <a:off x="4459635" y="0"/>
          <a:ext cx="2016394" cy="1744418"/>
        </a:xfrm>
        <a:prstGeom prst="hexagon">
          <a:avLst>
            <a:gd name="adj" fmla="val 28570"/>
            <a:gd name="vf" fmla="val 115470"/>
          </a:avLst>
        </a:prstGeom>
        <a:solidFill>
          <a:srgbClr val="AB008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b="1" kern="1200" dirty="0"/>
            <a:t>Health workforce</a:t>
          </a:r>
        </a:p>
      </dsp:txBody>
      <dsp:txXfrm>
        <a:off x="4793795" y="289087"/>
        <a:ext cx="1348074" cy="1166244"/>
      </dsp:txXfrm>
    </dsp:sp>
    <dsp:sp modelId="{027E0EFA-A1CF-42F1-BD61-977C88190C26}">
      <dsp:nvSpPr>
        <dsp:cNvPr id="0" name=""/>
        <dsp:cNvSpPr/>
      </dsp:nvSpPr>
      <dsp:spPr>
        <a:xfrm>
          <a:off x="6857215" y="2412901"/>
          <a:ext cx="928354" cy="799899"/>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032CCE-BD57-4187-8D67-877E429AA848}">
      <dsp:nvSpPr>
        <dsp:cNvPr id="0" name=""/>
        <dsp:cNvSpPr/>
      </dsp:nvSpPr>
      <dsp:spPr>
        <a:xfrm>
          <a:off x="6308903" y="1072934"/>
          <a:ext cx="2016394" cy="1744418"/>
        </a:xfrm>
        <a:prstGeom prst="hexagon">
          <a:avLst>
            <a:gd name="adj" fmla="val 28570"/>
            <a:gd name="vf" fmla="val 115470"/>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b="1" kern="1200" dirty="0"/>
            <a:t>Access to essential medications</a:t>
          </a:r>
        </a:p>
      </dsp:txBody>
      <dsp:txXfrm>
        <a:off x="6643063" y="1362021"/>
        <a:ext cx="1348074" cy="1166244"/>
      </dsp:txXfrm>
    </dsp:sp>
    <dsp:sp modelId="{44C6B187-5D40-4D6C-B7EA-5AC60455C28A}">
      <dsp:nvSpPr>
        <dsp:cNvPr id="0" name=""/>
        <dsp:cNvSpPr/>
      </dsp:nvSpPr>
      <dsp:spPr>
        <a:xfrm>
          <a:off x="6104573" y="4100912"/>
          <a:ext cx="928354" cy="799899"/>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056D710-5831-4C2D-AB3C-00144C1E9508}">
      <dsp:nvSpPr>
        <dsp:cNvPr id="0" name=""/>
        <dsp:cNvSpPr/>
      </dsp:nvSpPr>
      <dsp:spPr>
        <a:xfrm>
          <a:off x="6308903" y="3182197"/>
          <a:ext cx="2016394" cy="1744418"/>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b="1" kern="1200" dirty="0"/>
            <a:t>Financing</a:t>
          </a:r>
        </a:p>
      </dsp:txBody>
      <dsp:txXfrm>
        <a:off x="6643063" y="3471284"/>
        <a:ext cx="1348074" cy="1166244"/>
      </dsp:txXfrm>
    </dsp:sp>
    <dsp:sp modelId="{DF7381AF-58E7-47E4-93B8-9082DE918798}">
      <dsp:nvSpPr>
        <dsp:cNvPr id="0" name=""/>
        <dsp:cNvSpPr/>
      </dsp:nvSpPr>
      <dsp:spPr>
        <a:xfrm>
          <a:off x="4237563" y="4276134"/>
          <a:ext cx="928354" cy="799899"/>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71A71E5-5AF3-4BC1-86DA-9088B2AF817A}">
      <dsp:nvSpPr>
        <dsp:cNvPr id="0" name=""/>
        <dsp:cNvSpPr/>
      </dsp:nvSpPr>
      <dsp:spPr>
        <a:xfrm>
          <a:off x="4459635" y="4256331"/>
          <a:ext cx="2016394" cy="1744418"/>
        </a:xfrm>
        <a:prstGeom prst="hexagon">
          <a:avLst>
            <a:gd name="adj" fmla="val 28570"/>
            <a:gd name="vf" fmla="val 115470"/>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b="1" kern="1200" dirty="0"/>
            <a:t>Leadership and governance</a:t>
          </a:r>
        </a:p>
      </dsp:txBody>
      <dsp:txXfrm>
        <a:off x="4793795" y="4545418"/>
        <a:ext cx="1348074" cy="1166244"/>
      </dsp:txXfrm>
    </dsp:sp>
    <dsp:sp modelId="{19A2A40B-0C17-443C-BA98-8EAA1955F36A}">
      <dsp:nvSpPr>
        <dsp:cNvPr id="0" name=""/>
        <dsp:cNvSpPr/>
      </dsp:nvSpPr>
      <dsp:spPr>
        <a:xfrm>
          <a:off x="3136358" y="2781347"/>
          <a:ext cx="928354" cy="799899"/>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4D21CA1-34EB-4DB4-842B-B9F2ED373F0C}">
      <dsp:nvSpPr>
        <dsp:cNvPr id="0" name=""/>
        <dsp:cNvSpPr/>
      </dsp:nvSpPr>
      <dsp:spPr>
        <a:xfrm>
          <a:off x="2601782" y="3183397"/>
          <a:ext cx="2016394" cy="1744418"/>
        </a:xfrm>
        <a:prstGeom prst="hexagon">
          <a:avLst>
            <a:gd name="adj" fmla="val 28570"/>
            <a:gd name="vf" fmla="val 115470"/>
          </a:avLst>
        </a:prstGeom>
        <a:solidFill>
          <a:srgbClr val="D0009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b="1" kern="1200" dirty="0"/>
            <a:t>Health information systems</a:t>
          </a:r>
        </a:p>
      </dsp:txBody>
      <dsp:txXfrm>
        <a:off x="2935942" y="3472484"/>
        <a:ext cx="1348074" cy="1166244"/>
      </dsp:txXfrm>
    </dsp:sp>
    <dsp:sp modelId="{7ADB68CC-55FB-41F0-B667-3E4A3CAA86F5}">
      <dsp:nvSpPr>
        <dsp:cNvPr id="0" name=""/>
        <dsp:cNvSpPr/>
      </dsp:nvSpPr>
      <dsp:spPr>
        <a:xfrm>
          <a:off x="2601782" y="1070533"/>
          <a:ext cx="2016394" cy="1744418"/>
        </a:xfrm>
        <a:prstGeom prst="hexagon">
          <a:avLst>
            <a:gd name="adj" fmla="val 28570"/>
            <a:gd name="vf" fmla="val 115470"/>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b="1" kern="1200" dirty="0"/>
            <a:t>Service delivery</a:t>
          </a:r>
        </a:p>
      </dsp:txBody>
      <dsp:txXfrm>
        <a:off x="2935942" y="1359620"/>
        <a:ext cx="1348074" cy="11662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B1FCC5-F628-4ED2-848D-4CCEF7347CD4}">
      <dsp:nvSpPr>
        <dsp:cNvPr id="0" name=""/>
        <dsp:cNvSpPr/>
      </dsp:nvSpPr>
      <dsp:spPr>
        <a:xfrm>
          <a:off x="0" y="0"/>
          <a:ext cx="6862548" cy="6862548"/>
        </a:xfrm>
        <a:prstGeom prst="triangle">
          <a:avLst/>
        </a:prstGeom>
        <a:solidFill>
          <a:srgbClr val="02FFD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B45C5E-9F69-4AB6-8A40-54399DD7F40D}">
      <dsp:nvSpPr>
        <dsp:cNvPr id="0" name=""/>
        <dsp:cNvSpPr/>
      </dsp:nvSpPr>
      <dsp:spPr>
        <a:xfrm>
          <a:off x="225327" y="5257573"/>
          <a:ext cx="7748650" cy="1359477"/>
        </a:xfrm>
        <a:prstGeom prst="roundRect">
          <a:avLst/>
        </a:prstGeom>
        <a:solidFill>
          <a:schemeClr val="lt1">
            <a:alpha val="90000"/>
            <a:hueOff val="0"/>
            <a:satOff val="0"/>
            <a:lumOff val="0"/>
            <a:alphaOff val="0"/>
          </a:schemeClr>
        </a:solidFill>
        <a:ln w="57150" cap="flat" cmpd="sng" algn="ctr">
          <a:solidFill>
            <a:srgbClr val="7030A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b="1" i="0" u="sng" kern="1200" dirty="0"/>
            <a:t>Primary care: </a:t>
          </a:r>
        </a:p>
        <a:p>
          <a:pPr marL="0" lvl="0" indent="0" algn="l" defTabSz="711200">
            <a:lnSpc>
              <a:spcPct val="90000"/>
            </a:lnSpc>
            <a:spcBef>
              <a:spcPct val="0"/>
            </a:spcBef>
            <a:spcAft>
              <a:spcPct val="35000"/>
            </a:spcAft>
            <a:buNone/>
          </a:pPr>
          <a:r>
            <a:rPr lang="en-GB" sz="1600" b="0" i="0" u="none" kern="1200" dirty="0"/>
            <a:t>-T</a:t>
          </a:r>
          <a:r>
            <a:rPr lang="en-GB" sz="1600" b="0" kern="1200" dirty="0"/>
            <a:t>he first point of contact for patients </a:t>
          </a:r>
        </a:p>
        <a:p>
          <a:pPr marL="0" lvl="0" indent="0" algn="l" defTabSz="711200">
            <a:lnSpc>
              <a:spcPct val="90000"/>
            </a:lnSpc>
            <a:spcBef>
              <a:spcPct val="0"/>
            </a:spcBef>
            <a:spcAft>
              <a:spcPct val="35000"/>
            </a:spcAft>
            <a:buNone/>
          </a:pPr>
          <a:r>
            <a:rPr lang="en-GB" sz="1600" b="0" kern="1200" dirty="0"/>
            <a:t>-Focuses on providing essential healthcare services and aims to address common health concerns, offer preventative care, and manage chronic conditions.</a:t>
          </a:r>
        </a:p>
        <a:p>
          <a:pPr marL="0" lvl="0" indent="0" algn="l" defTabSz="711200">
            <a:lnSpc>
              <a:spcPct val="90000"/>
            </a:lnSpc>
            <a:spcBef>
              <a:spcPct val="0"/>
            </a:spcBef>
            <a:spcAft>
              <a:spcPct val="35000"/>
            </a:spcAft>
            <a:buNone/>
          </a:pPr>
          <a:r>
            <a:rPr lang="en-GB" sz="1600" b="0" kern="1200" dirty="0"/>
            <a:t>-Key role: Appropriate referral to more specialised care</a:t>
          </a:r>
        </a:p>
      </dsp:txBody>
      <dsp:txXfrm>
        <a:off x="291691" y="5323937"/>
        <a:ext cx="7615922" cy="1226749"/>
      </dsp:txXfrm>
    </dsp:sp>
    <dsp:sp modelId="{33DDBC05-812B-46A9-AABA-67E185407A74}">
      <dsp:nvSpPr>
        <dsp:cNvPr id="0" name=""/>
        <dsp:cNvSpPr/>
      </dsp:nvSpPr>
      <dsp:spPr>
        <a:xfrm>
          <a:off x="466180" y="3694591"/>
          <a:ext cx="7506303" cy="1356131"/>
        </a:xfrm>
        <a:prstGeom prst="roundRect">
          <a:avLst/>
        </a:prstGeom>
        <a:solidFill>
          <a:schemeClr val="lt1">
            <a:alpha val="90000"/>
            <a:hueOff val="0"/>
            <a:satOff val="0"/>
            <a:lumOff val="0"/>
            <a:alphaOff val="0"/>
          </a:schemeClr>
        </a:solidFill>
        <a:ln w="57150" cap="flat" cmpd="sng" algn="ctr">
          <a:solidFill>
            <a:srgbClr val="FB0087"/>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b="1" u="sng" kern="1200" dirty="0"/>
            <a:t>Secondary care: </a:t>
          </a:r>
        </a:p>
        <a:p>
          <a:pPr marL="0" lvl="0" indent="0" algn="l" defTabSz="711200">
            <a:lnSpc>
              <a:spcPct val="90000"/>
            </a:lnSpc>
            <a:spcBef>
              <a:spcPct val="0"/>
            </a:spcBef>
            <a:spcAft>
              <a:spcPct val="35000"/>
            </a:spcAft>
            <a:buNone/>
          </a:pPr>
          <a:r>
            <a:rPr lang="en-GB" sz="1600" b="0" u="sng" kern="1200" dirty="0"/>
            <a:t>-</a:t>
          </a:r>
          <a:r>
            <a:rPr lang="en-GB" sz="1600" b="0" u="none" kern="1200" dirty="0"/>
            <a:t>S</a:t>
          </a:r>
          <a:r>
            <a:rPr lang="en-GB" sz="1600" b="0" kern="1200" dirty="0"/>
            <a:t>pecialised medical services provided by healthcare professionals, typically after a referral from a primary care provider</a:t>
          </a:r>
        </a:p>
        <a:p>
          <a:pPr marL="0" lvl="0" indent="0" algn="l" defTabSz="711200">
            <a:lnSpc>
              <a:spcPct val="90000"/>
            </a:lnSpc>
            <a:spcBef>
              <a:spcPct val="0"/>
            </a:spcBef>
            <a:spcAft>
              <a:spcPct val="35000"/>
            </a:spcAft>
            <a:buNone/>
          </a:pPr>
          <a:r>
            <a:rPr lang="en-GB" sz="1600" b="0" kern="1200" dirty="0"/>
            <a:t>-Required when a patient needs further investigation, diagnosis, or treatment for a specific condition</a:t>
          </a:r>
          <a:r>
            <a:rPr lang="en-GB" sz="1300" b="0" kern="1200" dirty="0"/>
            <a:t>.</a:t>
          </a:r>
        </a:p>
      </dsp:txBody>
      <dsp:txXfrm>
        <a:off x="532381" y="3760792"/>
        <a:ext cx="7373901" cy="1223729"/>
      </dsp:txXfrm>
    </dsp:sp>
    <dsp:sp modelId="{A9749A76-B777-4355-A85F-BCE38E0B1EEC}">
      <dsp:nvSpPr>
        <dsp:cNvPr id="0" name=""/>
        <dsp:cNvSpPr/>
      </dsp:nvSpPr>
      <dsp:spPr>
        <a:xfrm>
          <a:off x="564760" y="2178961"/>
          <a:ext cx="7187187" cy="1401595"/>
        </a:xfrm>
        <a:prstGeom prst="roundRect">
          <a:avLst/>
        </a:prstGeom>
        <a:solidFill>
          <a:schemeClr val="lt1">
            <a:alpha val="90000"/>
            <a:hueOff val="0"/>
            <a:satOff val="0"/>
            <a:lumOff val="0"/>
            <a:alphaOff val="0"/>
          </a:schemeClr>
        </a:solidFill>
        <a:ln w="57150" cap="flat" cmpd="sng" algn="ctr">
          <a:solidFill>
            <a:srgbClr val="02FFD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b="1" u="sng" kern="1200" dirty="0"/>
            <a:t>Tertiary care: </a:t>
          </a:r>
          <a:endParaRPr lang="en-GB" sz="1400" b="1" kern="1200" dirty="0"/>
        </a:p>
        <a:p>
          <a:pPr marL="0" lvl="0" indent="0" algn="l" defTabSz="622300">
            <a:lnSpc>
              <a:spcPct val="90000"/>
            </a:lnSpc>
            <a:spcBef>
              <a:spcPct val="0"/>
            </a:spcBef>
            <a:spcAft>
              <a:spcPct val="35000"/>
            </a:spcAft>
            <a:buNone/>
          </a:pPr>
          <a:r>
            <a:rPr lang="en-GB" sz="1600" b="0" kern="1200" dirty="0"/>
            <a:t>-Highly specialised medical care provided to patients with complex, severe, or rare health conditions </a:t>
          </a:r>
        </a:p>
        <a:p>
          <a:pPr marL="0" lvl="0" indent="0" algn="l" defTabSz="622300">
            <a:lnSpc>
              <a:spcPct val="90000"/>
            </a:lnSpc>
            <a:spcBef>
              <a:spcPct val="0"/>
            </a:spcBef>
            <a:spcAft>
              <a:spcPct val="35000"/>
            </a:spcAft>
            <a:buNone/>
          </a:pPr>
          <a:r>
            <a:rPr lang="en-GB" sz="1600" b="0" kern="1200" dirty="0"/>
            <a:t>-Hallmarks: Advanced knowledge, technology, and facilities. </a:t>
          </a:r>
        </a:p>
        <a:p>
          <a:pPr marL="0" lvl="0" indent="0" algn="l" defTabSz="622300">
            <a:lnSpc>
              <a:spcPct val="90000"/>
            </a:lnSpc>
            <a:spcBef>
              <a:spcPct val="0"/>
            </a:spcBef>
            <a:spcAft>
              <a:spcPct val="35000"/>
            </a:spcAft>
            <a:buNone/>
          </a:pPr>
          <a:r>
            <a:rPr lang="en-GB" sz="1600" b="0" kern="1200" dirty="0"/>
            <a:t>-Access is normally provided through  referred by primary or secondary care</a:t>
          </a:r>
        </a:p>
      </dsp:txBody>
      <dsp:txXfrm>
        <a:off x="633180" y="2247381"/>
        <a:ext cx="7050347" cy="1264755"/>
      </dsp:txXfrm>
    </dsp:sp>
    <dsp:sp modelId="{18A6C9AD-54F1-48E8-BD87-0475327E7A7B}">
      <dsp:nvSpPr>
        <dsp:cNvPr id="0" name=""/>
        <dsp:cNvSpPr/>
      </dsp:nvSpPr>
      <dsp:spPr>
        <a:xfrm>
          <a:off x="659281" y="727104"/>
          <a:ext cx="6835598" cy="1310901"/>
        </a:xfrm>
        <a:prstGeom prst="roundRect">
          <a:avLst/>
        </a:prstGeom>
        <a:solidFill>
          <a:schemeClr val="lt1">
            <a:alpha val="90000"/>
            <a:hueOff val="0"/>
            <a:satOff val="0"/>
            <a:lumOff val="0"/>
            <a:alphaOff val="0"/>
          </a:schemeClr>
        </a:solidFill>
        <a:ln w="57150" cap="flat" cmpd="sng" algn="ctr">
          <a:solidFill>
            <a:srgbClr val="00B0F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b="1" u="sng" kern="1200" dirty="0"/>
            <a:t>Quaternary care:</a:t>
          </a:r>
          <a:endParaRPr lang="en-GB" sz="1600" b="1" kern="1200" dirty="0"/>
        </a:p>
        <a:p>
          <a:pPr marL="0" lvl="0" indent="0" algn="l" defTabSz="711200">
            <a:lnSpc>
              <a:spcPct val="90000"/>
            </a:lnSpc>
            <a:spcBef>
              <a:spcPct val="0"/>
            </a:spcBef>
            <a:spcAft>
              <a:spcPct val="35000"/>
            </a:spcAft>
            <a:buNone/>
          </a:pPr>
          <a:r>
            <a:rPr lang="en-GB" sz="1600" b="0" kern="1200" dirty="0"/>
            <a:t>-Required for patients with exceptionally complex and rare health conditions </a:t>
          </a:r>
        </a:p>
        <a:p>
          <a:pPr marL="0" lvl="0" indent="0" algn="l" defTabSz="711200">
            <a:lnSpc>
              <a:spcPct val="90000"/>
            </a:lnSpc>
            <a:spcBef>
              <a:spcPct val="0"/>
            </a:spcBef>
            <a:spcAft>
              <a:spcPct val="35000"/>
            </a:spcAft>
            <a:buNone/>
          </a:pPr>
          <a:r>
            <a:rPr lang="en-GB" sz="1600" b="0" kern="1200" dirty="0"/>
            <a:t>-Features: Most advanced knowledge, technology, and facilities available</a:t>
          </a:r>
        </a:p>
        <a:p>
          <a:pPr marL="0" lvl="0" indent="0" algn="l" defTabSz="711200">
            <a:lnSpc>
              <a:spcPct val="90000"/>
            </a:lnSpc>
            <a:spcBef>
              <a:spcPct val="0"/>
            </a:spcBef>
            <a:spcAft>
              <a:spcPct val="35000"/>
            </a:spcAft>
            <a:buNone/>
          </a:pPr>
          <a:r>
            <a:rPr lang="en-GB" sz="1600" b="0" kern="1200" dirty="0"/>
            <a:t>-Access  through referral from tertiary care</a:t>
          </a:r>
        </a:p>
      </dsp:txBody>
      <dsp:txXfrm>
        <a:off x="723274" y="791097"/>
        <a:ext cx="6707612" cy="118291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307124-8321-44EF-BA8F-9CE205F89AFC}">
      <dsp:nvSpPr>
        <dsp:cNvPr id="0" name=""/>
        <dsp:cNvSpPr/>
      </dsp:nvSpPr>
      <dsp:spPr>
        <a:xfrm>
          <a:off x="0" y="271436"/>
          <a:ext cx="9629692" cy="1234800"/>
        </a:xfrm>
        <a:prstGeom prst="rect">
          <a:avLst/>
        </a:prstGeom>
        <a:noFill/>
        <a:ln w="12700" cap="flat" cmpd="sng" algn="ctr">
          <a:solidFill>
            <a:srgbClr val="0CEBF6"/>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7371" tIns="333248" rIns="747371" bIns="128016" numCol="1" spcCol="1270" anchor="t" anchorCtr="0">
          <a:noAutofit/>
        </a:bodyPr>
        <a:lstStyle/>
        <a:p>
          <a:pPr marL="171450" lvl="1" indent="-171450" algn="just" defTabSz="800100">
            <a:lnSpc>
              <a:spcPct val="90000"/>
            </a:lnSpc>
            <a:spcBef>
              <a:spcPct val="0"/>
            </a:spcBef>
            <a:spcAft>
              <a:spcPct val="15000"/>
            </a:spcAft>
            <a:buChar char="•"/>
          </a:pPr>
          <a:r>
            <a:rPr lang="en-US" sz="1800" b="0" i="0" kern="1200" dirty="0"/>
            <a:t>A digital health platform is a common digital health information infrastructure (</a:t>
          </a:r>
          <a:r>
            <a:rPr lang="en-US" sz="1800" b="0" i="0" kern="1200" dirty="0" err="1"/>
            <a:t>infostructure</a:t>
          </a:r>
          <a:r>
            <a:rPr lang="en-US" sz="1800" b="0" i="0" kern="1200" dirty="0"/>
            <a:t>) on which digital health applications are built to support consistent and efficient healthcare delivery. </a:t>
          </a:r>
        </a:p>
      </dsp:txBody>
      <dsp:txXfrm>
        <a:off x="0" y="271436"/>
        <a:ext cx="9629692" cy="1234800"/>
      </dsp:txXfrm>
    </dsp:sp>
    <dsp:sp modelId="{499656BC-7E2C-42FE-90F0-B193F9DFF5FA}">
      <dsp:nvSpPr>
        <dsp:cNvPr id="0" name=""/>
        <dsp:cNvSpPr/>
      </dsp:nvSpPr>
      <dsp:spPr>
        <a:xfrm>
          <a:off x="451271" y="94604"/>
          <a:ext cx="6740784" cy="472320"/>
        </a:xfrm>
        <a:prstGeom prst="roundRect">
          <a:avLst/>
        </a:prstGeom>
        <a:solidFill>
          <a:srgbClr val="0CEBF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786" tIns="0" rIns="254786" bIns="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schemeClr val="bg1"/>
              </a:solidFill>
            </a:rPr>
            <a:t>Overview</a:t>
          </a:r>
        </a:p>
      </dsp:txBody>
      <dsp:txXfrm>
        <a:off x="474328" y="117661"/>
        <a:ext cx="6694670" cy="426206"/>
      </dsp:txXfrm>
    </dsp:sp>
    <dsp:sp modelId="{AA111DBC-F94D-4818-80C2-43070D4AAFDC}">
      <dsp:nvSpPr>
        <dsp:cNvPr id="0" name=""/>
        <dsp:cNvSpPr/>
      </dsp:nvSpPr>
      <dsp:spPr>
        <a:xfrm>
          <a:off x="0" y="1828796"/>
          <a:ext cx="9629692" cy="1512000"/>
        </a:xfrm>
        <a:prstGeom prst="rect">
          <a:avLst/>
        </a:prstGeom>
        <a:noFill/>
        <a:ln w="12700" cap="flat" cmpd="sng" algn="ctr">
          <a:solidFill>
            <a:srgbClr val="D0009E"/>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7371" tIns="333248" rIns="747371" bIns="128016" numCol="1" spcCol="1270" anchor="t" anchorCtr="0">
          <a:noAutofit/>
        </a:bodyPr>
        <a:lstStyle/>
        <a:p>
          <a:pPr marL="171450" lvl="1" indent="-171450" algn="just" defTabSz="800100">
            <a:lnSpc>
              <a:spcPct val="90000"/>
            </a:lnSpc>
            <a:spcBef>
              <a:spcPct val="0"/>
            </a:spcBef>
            <a:spcAft>
              <a:spcPct val="15000"/>
            </a:spcAft>
            <a:buChar char="•"/>
          </a:pPr>
          <a:r>
            <a:rPr lang="en-US" sz="1800" b="0" i="0" kern="1200" dirty="0"/>
            <a:t>The infostructure comprises an integrated set of common and reusable components that support a diverse set of digital health applications. </a:t>
          </a:r>
        </a:p>
        <a:p>
          <a:pPr marL="171450" lvl="1" indent="-171450" algn="just" defTabSz="800100">
            <a:lnSpc>
              <a:spcPct val="90000"/>
            </a:lnSpc>
            <a:spcBef>
              <a:spcPct val="0"/>
            </a:spcBef>
            <a:spcAft>
              <a:spcPct val="15000"/>
            </a:spcAft>
            <a:buChar char="•"/>
          </a:pPr>
          <a:r>
            <a:rPr lang="en-US" sz="1800" b="0" i="0" kern="1200" dirty="0"/>
            <a:t>The components consist of software and shared information resources to support integration, data definitions, and messaging standards for interoperability.</a:t>
          </a:r>
        </a:p>
      </dsp:txBody>
      <dsp:txXfrm>
        <a:off x="0" y="1828796"/>
        <a:ext cx="9629692" cy="1512000"/>
      </dsp:txXfrm>
    </dsp:sp>
    <dsp:sp modelId="{105FCD6D-16FF-4E11-9570-C37A50A65711}">
      <dsp:nvSpPr>
        <dsp:cNvPr id="0" name=""/>
        <dsp:cNvSpPr/>
      </dsp:nvSpPr>
      <dsp:spPr>
        <a:xfrm>
          <a:off x="426864" y="1602796"/>
          <a:ext cx="6740784" cy="472320"/>
        </a:xfrm>
        <a:prstGeom prst="roundRect">
          <a:avLst/>
        </a:prstGeom>
        <a:solidFill>
          <a:srgbClr val="D0009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786" tIns="0" rIns="254786" bIns="0" numCol="1" spcCol="1270" anchor="ctr" anchorCtr="0">
          <a:noAutofit/>
        </a:bodyPr>
        <a:lstStyle/>
        <a:p>
          <a:pPr marL="0" lvl="0" indent="0" algn="l" defTabSz="1066800">
            <a:lnSpc>
              <a:spcPct val="90000"/>
            </a:lnSpc>
            <a:spcBef>
              <a:spcPct val="0"/>
            </a:spcBef>
            <a:spcAft>
              <a:spcPct val="35000"/>
            </a:spcAft>
            <a:buNone/>
          </a:pPr>
          <a:r>
            <a:rPr lang="en-US" sz="2400" b="1" kern="1200" dirty="0"/>
            <a:t>Components</a:t>
          </a:r>
        </a:p>
      </dsp:txBody>
      <dsp:txXfrm>
        <a:off x="449921" y="1625853"/>
        <a:ext cx="6694670" cy="426206"/>
      </dsp:txXfrm>
    </dsp:sp>
    <dsp:sp modelId="{F67D7666-9130-4FA3-BE8E-8DDD0D147B7A}">
      <dsp:nvSpPr>
        <dsp:cNvPr id="0" name=""/>
        <dsp:cNvSpPr/>
      </dsp:nvSpPr>
      <dsp:spPr>
        <a:xfrm>
          <a:off x="0" y="3663356"/>
          <a:ext cx="9629692" cy="1764000"/>
        </a:xfrm>
        <a:prstGeom prst="rect">
          <a:avLst/>
        </a:prstGeom>
        <a:noFill/>
        <a:ln w="12700" cap="flat" cmpd="sng" algn="ctr">
          <a:solidFill>
            <a:srgbClr val="02FFD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7371" tIns="333248" rIns="747371" bIns="128016" numCol="1" spcCol="1270" anchor="t" anchorCtr="0">
          <a:noAutofit/>
        </a:bodyPr>
        <a:lstStyle/>
        <a:p>
          <a:pPr marL="171450" lvl="1" indent="-171450" algn="just" defTabSz="800100">
            <a:lnSpc>
              <a:spcPct val="90000"/>
            </a:lnSpc>
            <a:spcBef>
              <a:spcPct val="0"/>
            </a:spcBef>
            <a:spcAft>
              <a:spcPct val="15000"/>
            </a:spcAft>
            <a:buChar char="•"/>
          </a:pPr>
          <a:r>
            <a:rPr lang="en-US" sz="1800" b="0" i="0" kern="1200" dirty="0">
              <a:latin typeface="Calibri" panose="020F0502020204030204" pitchFamily="34" charset="0"/>
              <a:ea typeface="Calibri" panose="020F0502020204030204" pitchFamily="34" charset="0"/>
              <a:cs typeface="Times New Roman" panose="02020603050405020304" pitchFamily="18" charset="0"/>
            </a:rPr>
            <a:t>The external digital health applications can be software programs, digital tools, or information systems such as EHRs, supply chain systems, insurance systems, and patient-engagement apps. </a:t>
          </a:r>
          <a:endParaRPr lang="en-US" sz="1800" b="0" i="0" kern="1200" dirty="0"/>
        </a:p>
        <a:p>
          <a:pPr marL="171450" lvl="1" indent="-171450" algn="just" defTabSz="800100">
            <a:lnSpc>
              <a:spcPct val="90000"/>
            </a:lnSpc>
            <a:spcBef>
              <a:spcPct val="0"/>
            </a:spcBef>
            <a:spcAft>
              <a:spcPct val="15000"/>
            </a:spcAft>
            <a:buChar char="•"/>
          </a:pPr>
          <a:r>
            <a:rPr lang="en-US" sz="1800" b="0" i="0" kern="1200" dirty="0">
              <a:latin typeface="Calibri" panose="020F0502020204030204" pitchFamily="34" charset="0"/>
              <a:ea typeface="Calibri" panose="020F0502020204030204" pitchFamily="34" charset="0"/>
              <a:cs typeface="Times New Roman" panose="02020603050405020304" pitchFamily="18" charset="0"/>
            </a:rPr>
            <a:t>By supporting interoperability, the underlying </a:t>
          </a:r>
          <a:r>
            <a:rPr lang="en-US" sz="1800" b="0" i="0" kern="1200" dirty="0" err="1">
              <a:latin typeface="Calibri" panose="020F0502020204030204" pitchFamily="34" charset="0"/>
              <a:ea typeface="Calibri" panose="020F0502020204030204" pitchFamily="34" charset="0"/>
              <a:cs typeface="Times New Roman" panose="02020603050405020304" pitchFamily="18" charset="0"/>
            </a:rPr>
            <a:t>infostructure</a:t>
          </a:r>
          <a:r>
            <a:rPr lang="en-US" sz="1800" b="0" i="0" kern="1200" dirty="0">
              <a:latin typeface="Calibri" panose="020F0502020204030204" pitchFamily="34" charset="0"/>
              <a:ea typeface="Calibri" panose="020F0502020204030204" pitchFamily="34" charset="0"/>
              <a:cs typeface="Times New Roman" panose="02020603050405020304" pitchFamily="18" charset="0"/>
            </a:rPr>
            <a:t> unites different components and external applications into a streamlined and cohesive system.</a:t>
          </a:r>
          <a:endParaRPr lang="en-US" sz="1800" b="0" i="0" kern="1200" dirty="0"/>
        </a:p>
      </dsp:txBody>
      <dsp:txXfrm>
        <a:off x="0" y="3663356"/>
        <a:ext cx="9629692" cy="1764000"/>
      </dsp:txXfrm>
    </dsp:sp>
    <dsp:sp modelId="{581F88EB-329E-409A-9AF6-A10CFDFE54F3}">
      <dsp:nvSpPr>
        <dsp:cNvPr id="0" name=""/>
        <dsp:cNvSpPr/>
      </dsp:nvSpPr>
      <dsp:spPr>
        <a:xfrm>
          <a:off x="481484" y="3427196"/>
          <a:ext cx="6740784" cy="472320"/>
        </a:xfrm>
        <a:prstGeom prst="roundRect">
          <a:avLst/>
        </a:prstGeom>
        <a:solidFill>
          <a:srgbClr val="02FFD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786" tIns="0" rIns="254786" bIns="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schemeClr val="bg1"/>
              </a:solidFill>
            </a:rPr>
            <a:t>External applications</a:t>
          </a:r>
        </a:p>
      </dsp:txBody>
      <dsp:txXfrm>
        <a:off x="504541" y="3450253"/>
        <a:ext cx="6694670" cy="42620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AFB399-1D24-4AAE-975A-B4D1ED07096E}">
      <dsp:nvSpPr>
        <dsp:cNvPr id="0" name=""/>
        <dsp:cNvSpPr/>
      </dsp:nvSpPr>
      <dsp:spPr>
        <a:xfrm>
          <a:off x="0" y="2270"/>
          <a:ext cx="10061391" cy="495394"/>
        </a:xfrm>
        <a:prstGeom prst="roundRect">
          <a:avLst/>
        </a:prstGeom>
        <a:solidFill>
          <a:srgbClr val="02FFD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srgbClr val="002060"/>
              </a:solidFill>
            </a:rPr>
            <a:t>Improvement in…</a:t>
          </a:r>
        </a:p>
      </dsp:txBody>
      <dsp:txXfrm>
        <a:off x="24183" y="26453"/>
        <a:ext cx="10013025" cy="447028"/>
      </dsp:txXfrm>
    </dsp:sp>
    <dsp:sp modelId="{505E8EB2-7FB4-4BA9-84E6-DEEED66CEC51}">
      <dsp:nvSpPr>
        <dsp:cNvPr id="0" name=""/>
        <dsp:cNvSpPr/>
      </dsp:nvSpPr>
      <dsp:spPr>
        <a:xfrm>
          <a:off x="0" y="497664"/>
          <a:ext cx="10061391" cy="1682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9449"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US" sz="2400" kern="1200" dirty="0"/>
            <a:t>Overall </a:t>
          </a:r>
          <a:r>
            <a:rPr lang="en-US" sz="2400" b="1" i="1" kern="1200" dirty="0"/>
            <a:t>quality and continuity of care</a:t>
          </a:r>
        </a:p>
        <a:p>
          <a:pPr marL="228600" lvl="1" indent="-228600" algn="l" defTabSz="1066800">
            <a:lnSpc>
              <a:spcPct val="90000"/>
            </a:lnSpc>
            <a:spcBef>
              <a:spcPct val="0"/>
            </a:spcBef>
            <a:spcAft>
              <a:spcPct val="20000"/>
            </a:spcAft>
            <a:buChar char="•"/>
          </a:pPr>
          <a:r>
            <a:rPr lang="en-US" sz="2400" b="1" i="1" kern="1200" dirty="0"/>
            <a:t>Efficiency and affordability </a:t>
          </a:r>
          <a:r>
            <a:rPr lang="en-US" sz="2400" kern="1200" dirty="0"/>
            <a:t>of services, by reducing duplication of effort and ensuring effective use of time and resources</a:t>
          </a:r>
        </a:p>
        <a:p>
          <a:pPr marL="228600" lvl="1" indent="-228600" algn="l" defTabSz="1066800">
            <a:lnSpc>
              <a:spcPct val="90000"/>
            </a:lnSpc>
            <a:spcBef>
              <a:spcPct val="0"/>
            </a:spcBef>
            <a:spcAft>
              <a:spcPct val="20000"/>
            </a:spcAft>
            <a:buChar char="•"/>
          </a:pPr>
          <a:r>
            <a:rPr lang="en-US" sz="2400" b="1" i="1" kern="1200" dirty="0"/>
            <a:t>Health-financing</a:t>
          </a:r>
          <a:r>
            <a:rPr lang="en-US" sz="2400" kern="1200" dirty="0"/>
            <a:t> models and processes</a:t>
          </a:r>
        </a:p>
        <a:p>
          <a:pPr marL="228600" lvl="1" indent="-228600" algn="l" defTabSz="1066800">
            <a:lnSpc>
              <a:spcPct val="90000"/>
            </a:lnSpc>
            <a:spcBef>
              <a:spcPct val="0"/>
            </a:spcBef>
            <a:spcAft>
              <a:spcPct val="20000"/>
            </a:spcAft>
            <a:buChar char="•"/>
          </a:pPr>
          <a:endParaRPr lang="en-US" sz="2400" kern="1200" dirty="0"/>
        </a:p>
      </dsp:txBody>
      <dsp:txXfrm>
        <a:off x="0" y="497664"/>
        <a:ext cx="10061391" cy="1682817"/>
      </dsp:txXfrm>
    </dsp:sp>
    <dsp:sp modelId="{510C3DCC-396D-4FDF-AB77-CDF592E23393}">
      <dsp:nvSpPr>
        <dsp:cNvPr id="0" name=""/>
        <dsp:cNvSpPr/>
      </dsp:nvSpPr>
      <dsp:spPr>
        <a:xfrm>
          <a:off x="0" y="2180482"/>
          <a:ext cx="10061391" cy="495394"/>
        </a:xfrm>
        <a:prstGeom prst="roundRect">
          <a:avLst/>
        </a:prstGeom>
        <a:solidFill>
          <a:srgbClr val="D0009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t>Facilitation of…</a:t>
          </a:r>
        </a:p>
      </dsp:txBody>
      <dsp:txXfrm>
        <a:off x="24183" y="2204665"/>
        <a:ext cx="10013025" cy="447028"/>
      </dsp:txXfrm>
    </dsp:sp>
    <dsp:sp modelId="{22125DD9-0BA8-493A-9B98-54416029028F}">
      <dsp:nvSpPr>
        <dsp:cNvPr id="0" name=""/>
        <dsp:cNvSpPr/>
      </dsp:nvSpPr>
      <dsp:spPr>
        <a:xfrm>
          <a:off x="0" y="2675876"/>
          <a:ext cx="10061391" cy="15075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9449"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US" sz="2400" b="1" i="1" kern="1200" dirty="0"/>
            <a:t>Adherence to clinical guidelines </a:t>
          </a:r>
          <a:r>
            <a:rPr lang="en-US" sz="2400" kern="1200" dirty="0"/>
            <a:t>and best practices</a:t>
          </a:r>
        </a:p>
        <a:p>
          <a:pPr marL="228600" lvl="1" indent="-228600" algn="l" defTabSz="1066800">
            <a:lnSpc>
              <a:spcPct val="90000"/>
            </a:lnSpc>
            <a:spcBef>
              <a:spcPct val="0"/>
            </a:spcBef>
            <a:spcAft>
              <a:spcPct val="20000"/>
            </a:spcAft>
            <a:buChar char="•"/>
          </a:pPr>
          <a:r>
            <a:rPr lang="en-US" sz="2400" kern="1200" dirty="0"/>
            <a:t>Regulation, oversight, and patient safety resulting from increased </a:t>
          </a:r>
          <a:r>
            <a:rPr lang="en-US" sz="2400" b="1" i="1" kern="1200" dirty="0"/>
            <a:t>availability of performance data and reductions in errors</a:t>
          </a:r>
        </a:p>
        <a:p>
          <a:pPr marL="228600" lvl="1" indent="-228600" algn="l" defTabSz="1066800">
            <a:lnSpc>
              <a:spcPct val="90000"/>
            </a:lnSpc>
            <a:spcBef>
              <a:spcPct val="0"/>
            </a:spcBef>
            <a:spcAft>
              <a:spcPct val="20000"/>
            </a:spcAft>
            <a:buChar char="•"/>
          </a:pPr>
          <a:r>
            <a:rPr lang="en-US" sz="2400" kern="1200" dirty="0"/>
            <a:t>Health </a:t>
          </a:r>
          <a:r>
            <a:rPr lang="en-US" sz="2400" b="1" i="1" kern="1200" dirty="0"/>
            <a:t>policy-making</a:t>
          </a:r>
          <a:r>
            <a:rPr lang="en-US" sz="2400" kern="1200" dirty="0"/>
            <a:t> and resource allocation based on better quality data.</a:t>
          </a:r>
          <a:endParaRPr lang="el-GR" sz="2400" kern="1200" dirty="0"/>
        </a:p>
        <a:p>
          <a:pPr marL="57150" lvl="1" indent="-57150" algn="l" defTabSz="444500">
            <a:lnSpc>
              <a:spcPct val="90000"/>
            </a:lnSpc>
            <a:spcBef>
              <a:spcPct val="0"/>
            </a:spcBef>
            <a:spcAft>
              <a:spcPct val="20000"/>
            </a:spcAft>
            <a:buChar char="•"/>
          </a:pPr>
          <a:endParaRPr lang="el-GR" sz="1000" kern="1200" dirty="0"/>
        </a:p>
      </dsp:txBody>
      <dsp:txXfrm>
        <a:off x="0" y="2675876"/>
        <a:ext cx="10061391" cy="150752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77EA7B-23C6-48C6-8431-A83965D4D608}">
      <dsp:nvSpPr>
        <dsp:cNvPr id="0" name=""/>
        <dsp:cNvSpPr/>
      </dsp:nvSpPr>
      <dsp:spPr>
        <a:xfrm>
          <a:off x="4232984" y="1935841"/>
          <a:ext cx="2460539" cy="2128466"/>
        </a:xfrm>
        <a:prstGeom prst="hexagon">
          <a:avLst>
            <a:gd name="adj" fmla="val 28570"/>
            <a:gd name="vf" fmla="val 115470"/>
          </a:avLst>
        </a:prstGeom>
        <a:solidFill>
          <a:srgbClr val="02FFD2"/>
        </a:solidFill>
        <a:ln w="762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GB" sz="2000" b="1" kern="1200" dirty="0">
            <a:solidFill>
              <a:schemeClr val="tx1"/>
            </a:solidFill>
          </a:endParaRPr>
        </a:p>
        <a:p>
          <a:pPr marL="0" lvl="0" indent="0" algn="ctr" defTabSz="889000">
            <a:lnSpc>
              <a:spcPct val="90000"/>
            </a:lnSpc>
            <a:spcBef>
              <a:spcPct val="0"/>
            </a:spcBef>
            <a:spcAft>
              <a:spcPct val="35000"/>
            </a:spcAft>
            <a:buNone/>
          </a:pPr>
          <a:r>
            <a:rPr lang="en-GB" sz="2000" b="1" kern="1200" dirty="0">
              <a:solidFill>
                <a:schemeClr val="tx1"/>
              </a:solidFill>
            </a:rPr>
            <a:t>Access</a:t>
          </a:r>
        </a:p>
        <a:p>
          <a:pPr marL="0" lvl="0" indent="0" algn="ctr" defTabSz="889000">
            <a:lnSpc>
              <a:spcPct val="90000"/>
            </a:lnSpc>
            <a:spcBef>
              <a:spcPct val="0"/>
            </a:spcBef>
            <a:spcAft>
              <a:spcPct val="35000"/>
            </a:spcAft>
            <a:buNone/>
          </a:pPr>
          <a:r>
            <a:rPr lang="en-GB" sz="2000" b="1" kern="1200" dirty="0">
              <a:solidFill>
                <a:schemeClr val="tx1"/>
              </a:solidFill>
            </a:rPr>
            <a:t>Coverage</a:t>
          </a:r>
        </a:p>
        <a:p>
          <a:pPr marL="0" lvl="0" indent="0" algn="ctr" defTabSz="889000">
            <a:lnSpc>
              <a:spcPct val="90000"/>
            </a:lnSpc>
            <a:spcBef>
              <a:spcPct val="0"/>
            </a:spcBef>
            <a:spcAft>
              <a:spcPct val="35000"/>
            </a:spcAft>
            <a:buNone/>
          </a:pPr>
          <a:r>
            <a:rPr lang="en-US" sz="2000" b="1" kern="1200" dirty="0">
              <a:solidFill>
                <a:schemeClr val="tx1"/>
              </a:solidFill>
            </a:rPr>
            <a:t>Cohesion</a:t>
          </a:r>
          <a:endParaRPr lang="en-GB" sz="2000" b="1" kern="1200" dirty="0">
            <a:solidFill>
              <a:schemeClr val="tx1"/>
            </a:solidFill>
          </a:endParaRPr>
        </a:p>
        <a:p>
          <a:pPr marL="0" lvl="0" indent="0" algn="ctr" defTabSz="889000">
            <a:lnSpc>
              <a:spcPct val="90000"/>
            </a:lnSpc>
            <a:spcBef>
              <a:spcPct val="0"/>
            </a:spcBef>
            <a:spcAft>
              <a:spcPct val="35000"/>
            </a:spcAft>
            <a:buNone/>
          </a:pPr>
          <a:r>
            <a:rPr lang="en-GB" sz="2000" b="1" kern="1200" dirty="0">
              <a:solidFill>
                <a:schemeClr val="tx1"/>
              </a:solidFill>
            </a:rPr>
            <a:t>Quality</a:t>
          </a:r>
        </a:p>
        <a:p>
          <a:pPr marL="0" lvl="0" indent="0" algn="ctr" defTabSz="889000">
            <a:lnSpc>
              <a:spcPct val="90000"/>
            </a:lnSpc>
            <a:spcBef>
              <a:spcPct val="0"/>
            </a:spcBef>
            <a:spcAft>
              <a:spcPct val="35000"/>
            </a:spcAft>
            <a:buNone/>
          </a:pPr>
          <a:r>
            <a:rPr lang="en-GB" sz="2000" b="1" kern="1200" dirty="0">
              <a:solidFill>
                <a:schemeClr val="tx1"/>
              </a:solidFill>
            </a:rPr>
            <a:t>Safety</a:t>
          </a:r>
        </a:p>
        <a:p>
          <a:pPr marL="0" lvl="0" indent="0" algn="ctr" defTabSz="889000">
            <a:lnSpc>
              <a:spcPct val="90000"/>
            </a:lnSpc>
            <a:spcBef>
              <a:spcPct val="0"/>
            </a:spcBef>
            <a:spcAft>
              <a:spcPct val="35000"/>
            </a:spcAft>
            <a:buNone/>
          </a:pPr>
          <a:endParaRPr lang="en-GB" sz="2000" b="1" kern="1200" dirty="0">
            <a:solidFill>
              <a:schemeClr val="tx1"/>
            </a:solidFill>
          </a:endParaRPr>
        </a:p>
      </dsp:txBody>
      <dsp:txXfrm>
        <a:off x="4640730" y="2288558"/>
        <a:ext cx="1645047" cy="1423032"/>
      </dsp:txXfrm>
    </dsp:sp>
    <dsp:sp modelId="{B14E1571-9F3C-4D2F-9F17-EE2E3BDAA16D}">
      <dsp:nvSpPr>
        <dsp:cNvPr id="0" name=""/>
        <dsp:cNvSpPr/>
      </dsp:nvSpPr>
      <dsp:spPr>
        <a:xfrm>
          <a:off x="5773754" y="917514"/>
          <a:ext cx="928354" cy="799899"/>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3678C2F-CD94-434E-B187-536465091713}">
      <dsp:nvSpPr>
        <dsp:cNvPr id="0" name=""/>
        <dsp:cNvSpPr/>
      </dsp:nvSpPr>
      <dsp:spPr>
        <a:xfrm>
          <a:off x="4459635" y="0"/>
          <a:ext cx="2016394" cy="1744418"/>
        </a:xfrm>
        <a:prstGeom prst="hexagon">
          <a:avLst>
            <a:gd name="adj" fmla="val 28570"/>
            <a:gd name="vf" fmla="val 115470"/>
          </a:avLst>
        </a:prstGeom>
        <a:solidFill>
          <a:srgbClr val="AB008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b="1" kern="1200" dirty="0"/>
            <a:t>Health workforce</a:t>
          </a:r>
        </a:p>
      </dsp:txBody>
      <dsp:txXfrm>
        <a:off x="4793795" y="289087"/>
        <a:ext cx="1348074" cy="1166244"/>
      </dsp:txXfrm>
    </dsp:sp>
    <dsp:sp modelId="{027E0EFA-A1CF-42F1-BD61-977C88190C26}">
      <dsp:nvSpPr>
        <dsp:cNvPr id="0" name=""/>
        <dsp:cNvSpPr/>
      </dsp:nvSpPr>
      <dsp:spPr>
        <a:xfrm>
          <a:off x="6857215" y="2412901"/>
          <a:ext cx="928354" cy="799899"/>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032CCE-BD57-4187-8D67-877E429AA848}">
      <dsp:nvSpPr>
        <dsp:cNvPr id="0" name=""/>
        <dsp:cNvSpPr/>
      </dsp:nvSpPr>
      <dsp:spPr>
        <a:xfrm>
          <a:off x="6308903" y="1072934"/>
          <a:ext cx="2016394" cy="1744418"/>
        </a:xfrm>
        <a:prstGeom prst="hexagon">
          <a:avLst>
            <a:gd name="adj" fmla="val 28570"/>
            <a:gd name="vf" fmla="val 115470"/>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b="1" kern="1200" dirty="0"/>
            <a:t>Access to essential medications</a:t>
          </a:r>
        </a:p>
      </dsp:txBody>
      <dsp:txXfrm>
        <a:off x="6643063" y="1362021"/>
        <a:ext cx="1348074" cy="1166244"/>
      </dsp:txXfrm>
    </dsp:sp>
    <dsp:sp modelId="{44C6B187-5D40-4D6C-B7EA-5AC60455C28A}">
      <dsp:nvSpPr>
        <dsp:cNvPr id="0" name=""/>
        <dsp:cNvSpPr/>
      </dsp:nvSpPr>
      <dsp:spPr>
        <a:xfrm>
          <a:off x="6104573" y="4100912"/>
          <a:ext cx="928354" cy="799899"/>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056D710-5831-4C2D-AB3C-00144C1E9508}">
      <dsp:nvSpPr>
        <dsp:cNvPr id="0" name=""/>
        <dsp:cNvSpPr/>
      </dsp:nvSpPr>
      <dsp:spPr>
        <a:xfrm>
          <a:off x="6308903" y="3182197"/>
          <a:ext cx="2016394" cy="1744418"/>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b="1" kern="1200" dirty="0"/>
            <a:t>Financing</a:t>
          </a:r>
        </a:p>
      </dsp:txBody>
      <dsp:txXfrm>
        <a:off x="6643063" y="3471284"/>
        <a:ext cx="1348074" cy="1166244"/>
      </dsp:txXfrm>
    </dsp:sp>
    <dsp:sp modelId="{DF7381AF-58E7-47E4-93B8-9082DE918798}">
      <dsp:nvSpPr>
        <dsp:cNvPr id="0" name=""/>
        <dsp:cNvSpPr/>
      </dsp:nvSpPr>
      <dsp:spPr>
        <a:xfrm>
          <a:off x="4237563" y="4276134"/>
          <a:ext cx="928354" cy="799899"/>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71A71E5-5AF3-4BC1-86DA-9088B2AF817A}">
      <dsp:nvSpPr>
        <dsp:cNvPr id="0" name=""/>
        <dsp:cNvSpPr/>
      </dsp:nvSpPr>
      <dsp:spPr>
        <a:xfrm>
          <a:off x="4459635" y="4256331"/>
          <a:ext cx="2016394" cy="1744418"/>
        </a:xfrm>
        <a:prstGeom prst="hexagon">
          <a:avLst>
            <a:gd name="adj" fmla="val 28570"/>
            <a:gd name="vf" fmla="val 115470"/>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b="1" kern="1200" dirty="0"/>
            <a:t>Leadership and governance</a:t>
          </a:r>
        </a:p>
      </dsp:txBody>
      <dsp:txXfrm>
        <a:off x="4793795" y="4545418"/>
        <a:ext cx="1348074" cy="1166244"/>
      </dsp:txXfrm>
    </dsp:sp>
    <dsp:sp modelId="{19A2A40B-0C17-443C-BA98-8EAA1955F36A}">
      <dsp:nvSpPr>
        <dsp:cNvPr id="0" name=""/>
        <dsp:cNvSpPr/>
      </dsp:nvSpPr>
      <dsp:spPr>
        <a:xfrm>
          <a:off x="3136358" y="2781347"/>
          <a:ext cx="928354" cy="799899"/>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4D21CA1-34EB-4DB4-842B-B9F2ED373F0C}">
      <dsp:nvSpPr>
        <dsp:cNvPr id="0" name=""/>
        <dsp:cNvSpPr/>
      </dsp:nvSpPr>
      <dsp:spPr>
        <a:xfrm>
          <a:off x="2601782" y="3183397"/>
          <a:ext cx="2016394" cy="1744418"/>
        </a:xfrm>
        <a:prstGeom prst="hexagon">
          <a:avLst>
            <a:gd name="adj" fmla="val 28570"/>
            <a:gd name="vf" fmla="val 115470"/>
          </a:avLst>
        </a:prstGeom>
        <a:solidFill>
          <a:srgbClr val="D0009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b="1" kern="1200" dirty="0"/>
            <a:t>Health information systems</a:t>
          </a:r>
        </a:p>
      </dsp:txBody>
      <dsp:txXfrm>
        <a:off x="2935942" y="3472484"/>
        <a:ext cx="1348074" cy="1166244"/>
      </dsp:txXfrm>
    </dsp:sp>
    <dsp:sp modelId="{7ADB68CC-55FB-41F0-B667-3E4A3CAA86F5}">
      <dsp:nvSpPr>
        <dsp:cNvPr id="0" name=""/>
        <dsp:cNvSpPr/>
      </dsp:nvSpPr>
      <dsp:spPr>
        <a:xfrm>
          <a:off x="2601782" y="1070533"/>
          <a:ext cx="2016394" cy="1744418"/>
        </a:xfrm>
        <a:prstGeom prst="hexagon">
          <a:avLst>
            <a:gd name="adj" fmla="val 28570"/>
            <a:gd name="vf" fmla="val 115470"/>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b="1" kern="1200" dirty="0"/>
            <a:t>Service delivery</a:t>
          </a:r>
        </a:p>
      </dsp:txBody>
      <dsp:txXfrm>
        <a:off x="2935942" y="1359620"/>
        <a:ext cx="1348074" cy="116624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77EA7B-23C6-48C6-8431-A83965D4D608}">
      <dsp:nvSpPr>
        <dsp:cNvPr id="0" name=""/>
        <dsp:cNvSpPr/>
      </dsp:nvSpPr>
      <dsp:spPr>
        <a:xfrm>
          <a:off x="3642817" y="1684324"/>
          <a:ext cx="2117382" cy="1831621"/>
        </a:xfrm>
        <a:prstGeom prst="hexagon">
          <a:avLst>
            <a:gd name="adj" fmla="val 28570"/>
            <a:gd name="vf" fmla="val 115470"/>
          </a:avLst>
        </a:prstGeom>
        <a:solidFill>
          <a:srgbClr val="02FFD2"/>
        </a:solidFill>
        <a:ln w="762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GB" sz="1800" b="1" kern="1200" dirty="0">
            <a:solidFill>
              <a:schemeClr val="tx1"/>
            </a:solidFill>
          </a:endParaRPr>
        </a:p>
        <a:p>
          <a:pPr marL="0" lvl="0" indent="0" algn="ctr" defTabSz="800100">
            <a:lnSpc>
              <a:spcPct val="90000"/>
            </a:lnSpc>
            <a:spcBef>
              <a:spcPct val="0"/>
            </a:spcBef>
            <a:spcAft>
              <a:spcPct val="35000"/>
            </a:spcAft>
            <a:buNone/>
          </a:pPr>
          <a:r>
            <a:rPr lang="en-GB" sz="1800" b="1" kern="1200" dirty="0">
              <a:solidFill>
                <a:schemeClr val="tx1"/>
              </a:solidFill>
            </a:rPr>
            <a:t>Access</a:t>
          </a:r>
        </a:p>
        <a:p>
          <a:pPr marL="0" lvl="0" indent="0" algn="ctr" defTabSz="800100">
            <a:lnSpc>
              <a:spcPct val="90000"/>
            </a:lnSpc>
            <a:spcBef>
              <a:spcPct val="0"/>
            </a:spcBef>
            <a:spcAft>
              <a:spcPct val="35000"/>
            </a:spcAft>
            <a:buNone/>
          </a:pPr>
          <a:r>
            <a:rPr lang="en-GB" sz="1800" b="1" kern="1200" dirty="0">
              <a:solidFill>
                <a:schemeClr val="tx1"/>
              </a:solidFill>
            </a:rPr>
            <a:t>Coverage</a:t>
          </a:r>
        </a:p>
        <a:p>
          <a:pPr marL="0" lvl="0" indent="0" algn="ctr" defTabSz="800100">
            <a:lnSpc>
              <a:spcPct val="90000"/>
            </a:lnSpc>
            <a:spcBef>
              <a:spcPct val="0"/>
            </a:spcBef>
            <a:spcAft>
              <a:spcPct val="35000"/>
            </a:spcAft>
            <a:buNone/>
          </a:pPr>
          <a:r>
            <a:rPr lang="en-US" sz="1800" b="1" kern="1200" dirty="0">
              <a:solidFill>
                <a:schemeClr val="tx1"/>
              </a:solidFill>
            </a:rPr>
            <a:t>Cohesion</a:t>
          </a:r>
          <a:endParaRPr lang="en-GB" sz="1800" b="1" kern="1200" dirty="0">
            <a:solidFill>
              <a:schemeClr val="tx1"/>
            </a:solidFill>
          </a:endParaRPr>
        </a:p>
        <a:p>
          <a:pPr marL="0" lvl="0" indent="0" algn="ctr" defTabSz="800100">
            <a:lnSpc>
              <a:spcPct val="90000"/>
            </a:lnSpc>
            <a:spcBef>
              <a:spcPct val="0"/>
            </a:spcBef>
            <a:spcAft>
              <a:spcPct val="35000"/>
            </a:spcAft>
            <a:buNone/>
          </a:pPr>
          <a:r>
            <a:rPr lang="en-GB" sz="1800" b="1" kern="1200" dirty="0">
              <a:solidFill>
                <a:schemeClr val="tx1"/>
              </a:solidFill>
            </a:rPr>
            <a:t>Quality</a:t>
          </a:r>
        </a:p>
        <a:p>
          <a:pPr marL="0" lvl="0" indent="0" algn="ctr" defTabSz="800100">
            <a:lnSpc>
              <a:spcPct val="90000"/>
            </a:lnSpc>
            <a:spcBef>
              <a:spcPct val="0"/>
            </a:spcBef>
            <a:spcAft>
              <a:spcPct val="35000"/>
            </a:spcAft>
            <a:buNone/>
          </a:pPr>
          <a:r>
            <a:rPr lang="en-GB" sz="1800" b="1" kern="1200" dirty="0">
              <a:solidFill>
                <a:schemeClr val="tx1"/>
              </a:solidFill>
            </a:rPr>
            <a:t>Safety</a:t>
          </a:r>
        </a:p>
        <a:p>
          <a:pPr marL="0" lvl="0" indent="0" algn="ctr" defTabSz="800100">
            <a:lnSpc>
              <a:spcPct val="90000"/>
            </a:lnSpc>
            <a:spcBef>
              <a:spcPct val="0"/>
            </a:spcBef>
            <a:spcAft>
              <a:spcPct val="35000"/>
            </a:spcAft>
            <a:buNone/>
          </a:pPr>
          <a:endParaRPr lang="en-GB" sz="2000" b="1" kern="1200" dirty="0">
            <a:solidFill>
              <a:schemeClr val="tx1"/>
            </a:solidFill>
          </a:endParaRPr>
        </a:p>
      </dsp:txBody>
      <dsp:txXfrm>
        <a:off x="3993697" y="1987849"/>
        <a:ext cx="1415622" cy="1224571"/>
      </dsp:txXfrm>
    </dsp:sp>
    <dsp:sp modelId="{B14E1571-9F3C-4D2F-9F17-EE2E3BDAA16D}">
      <dsp:nvSpPr>
        <dsp:cNvPr id="0" name=""/>
        <dsp:cNvSpPr/>
      </dsp:nvSpPr>
      <dsp:spPr>
        <a:xfrm>
          <a:off x="4975566" y="789554"/>
          <a:ext cx="798882" cy="688342"/>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3678C2F-CD94-434E-B187-536465091713}">
      <dsp:nvSpPr>
        <dsp:cNvPr id="0" name=""/>
        <dsp:cNvSpPr/>
      </dsp:nvSpPr>
      <dsp:spPr>
        <a:xfrm>
          <a:off x="3844719" y="0"/>
          <a:ext cx="1735180" cy="1501134"/>
        </a:xfrm>
        <a:prstGeom prst="hexagon">
          <a:avLst>
            <a:gd name="adj" fmla="val 28570"/>
            <a:gd name="vf" fmla="val 115470"/>
          </a:avLst>
        </a:prstGeom>
        <a:solidFill>
          <a:srgbClr val="AB008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b="1" kern="1200" dirty="0"/>
            <a:t>Health workforce</a:t>
          </a:r>
        </a:p>
      </dsp:txBody>
      <dsp:txXfrm>
        <a:off x="4132275" y="248770"/>
        <a:ext cx="1160068" cy="1003594"/>
      </dsp:txXfrm>
    </dsp:sp>
    <dsp:sp modelId="{027E0EFA-A1CF-42F1-BD61-977C88190C26}">
      <dsp:nvSpPr>
        <dsp:cNvPr id="0" name=""/>
        <dsp:cNvSpPr/>
      </dsp:nvSpPr>
      <dsp:spPr>
        <a:xfrm>
          <a:off x="5907924" y="2076388"/>
          <a:ext cx="798882" cy="688342"/>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032CCE-BD57-4187-8D67-877E429AA848}">
      <dsp:nvSpPr>
        <dsp:cNvPr id="0" name=""/>
        <dsp:cNvSpPr/>
      </dsp:nvSpPr>
      <dsp:spPr>
        <a:xfrm>
          <a:off x="5436081" y="923298"/>
          <a:ext cx="1735180" cy="1501134"/>
        </a:xfrm>
        <a:prstGeom prst="hexagon">
          <a:avLst>
            <a:gd name="adj" fmla="val 28570"/>
            <a:gd name="vf" fmla="val 115470"/>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b="1" kern="1200" dirty="0"/>
            <a:t>Access to essential medication</a:t>
          </a:r>
        </a:p>
      </dsp:txBody>
      <dsp:txXfrm>
        <a:off x="5723637" y="1172068"/>
        <a:ext cx="1160068" cy="1003594"/>
      </dsp:txXfrm>
    </dsp:sp>
    <dsp:sp modelId="{44C6B187-5D40-4D6C-B7EA-5AC60455C28A}">
      <dsp:nvSpPr>
        <dsp:cNvPr id="0" name=""/>
        <dsp:cNvSpPr/>
      </dsp:nvSpPr>
      <dsp:spPr>
        <a:xfrm>
          <a:off x="5260248" y="3528983"/>
          <a:ext cx="798882" cy="688342"/>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056D710-5831-4C2D-AB3C-00144C1E9508}">
      <dsp:nvSpPr>
        <dsp:cNvPr id="0" name=""/>
        <dsp:cNvSpPr/>
      </dsp:nvSpPr>
      <dsp:spPr>
        <a:xfrm>
          <a:off x="5436081" y="2738396"/>
          <a:ext cx="1735180" cy="1501134"/>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b="1" kern="1200" dirty="0"/>
            <a:t>Financing</a:t>
          </a:r>
        </a:p>
      </dsp:txBody>
      <dsp:txXfrm>
        <a:off x="5723637" y="2987166"/>
        <a:ext cx="1160068" cy="1003594"/>
      </dsp:txXfrm>
    </dsp:sp>
    <dsp:sp modelId="{DF7381AF-58E7-47E4-93B8-9082DE918798}">
      <dsp:nvSpPr>
        <dsp:cNvPr id="0" name=""/>
        <dsp:cNvSpPr/>
      </dsp:nvSpPr>
      <dsp:spPr>
        <a:xfrm>
          <a:off x="3653618" y="3679768"/>
          <a:ext cx="798882" cy="688342"/>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71A71E5-5AF3-4BC1-86DA-9088B2AF817A}">
      <dsp:nvSpPr>
        <dsp:cNvPr id="0" name=""/>
        <dsp:cNvSpPr/>
      </dsp:nvSpPr>
      <dsp:spPr>
        <a:xfrm>
          <a:off x="3844719" y="3662727"/>
          <a:ext cx="1735180" cy="1501134"/>
        </a:xfrm>
        <a:prstGeom prst="hexagon">
          <a:avLst>
            <a:gd name="adj" fmla="val 28570"/>
            <a:gd name="vf" fmla="val 115470"/>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b="1" kern="1200" dirty="0"/>
            <a:t>Leadership and governance</a:t>
          </a:r>
        </a:p>
      </dsp:txBody>
      <dsp:txXfrm>
        <a:off x="4132275" y="3911497"/>
        <a:ext cx="1160068" cy="1003594"/>
      </dsp:txXfrm>
    </dsp:sp>
    <dsp:sp modelId="{19A2A40B-0C17-443C-BA98-8EAA1955F36A}">
      <dsp:nvSpPr>
        <dsp:cNvPr id="0" name=""/>
        <dsp:cNvSpPr/>
      </dsp:nvSpPr>
      <dsp:spPr>
        <a:xfrm>
          <a:off x="2705992" y="2393450"/>
          <a:ext cx="798882" cy="688342"/>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4D21CA1-34EB-4DB4-842B-B9F2ED373F0C}">
      <dsp:nvSpPr>
        <dsp:cNvPr id="0" name=""/>
        <dsp:cNvSpPr/>
      </dsp:nvSpPr>
      <dsp:spPr>
        <a:xfrm>
          <a:off x="2245970" y="2739428"/>
          <a:ext cx="1735180" cy="1501134"/>
        </a:xfrm>
        <a:prstGeom prst="hexagon">
          <a:avLst>
            <a:gd name="adj" fmla="val 28570"/>
            <a:gd name="vf" fmla="val 115470"/>
          </a:avLst>
        </a:prstGeom>
        <a:solidFill>
          <a:srgbClr val="D0009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b="1" kern="1200" dirty="0"/>
            <a:t>Health information systems</a:t>
          </a:r>
        </a:p>
      </dsp:txBody>
      <dsp:txXfrm>
        <a:off x="2533526" y="2988198"/>
        <a:ext cx="1160068" cy="1003594"/>
      </dsp:txXfrm>
    </dsp:sp>
    <dsp:sp modelId="{7ADB68CC-55FB-41F0-B667-3E4A3CAA86F5}">
      <dsp:nvSpPr>
        <dsp:cNvPr id="0" name=""/>
        <dsp:cNvSpPr/>
      </dsp:nvSpPr>
      <dsp:spPr>
        <a:xfrm>
          <a:off x="2245970" y="921232"/>
          <a:ext cx="1735180" cy="1501134"/>
        </a:xfrm>
        <a:prstGeom prst="hexagon">
          <a:avLst>
            <a:gd name="adj" fmla="val 28570"/>
            <a:gd name="vf" fmla="val 115470"/>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b="1" kern="1200" dirty="0"/>
            <a:t>Service delivery</a:t>
          </a:r>
        </a:p>
      </dsp:txBody>
      <dsp:txXfrm>
        <a:off x="2533526" y="1170002"/>
        <a:ext cx="1160068" cy="100359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307124-8321-44EF-BA8F-9CE205F89AFC}">
      <dsp:nvSpPr>
        <dsp:cNvPr id="0" name=""/>
        <dsp:cNvSpPr/>
      </dsp:nvSpPr>
      <dsp:spPr>
        <a:xfrm>
          <a:off x="0" y="319410"/>
          <a:ext cx="9351578" cy="1521449"/>
        </a:xfrm>
        <a:prstGeom prst="rect">
          <a:avLst/>
        </a:prstGeom>
        <a:noFill/>
        <a:ln w="12700" cap="flat" cmpd="sng" algn="ctr">
          <a:solidFill>
            <a:srgbClr val="0CEBF6"/>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5786" tIns="437388" rIns="725786" bIns="149352" numCol="1" spcCol="1270" anchor="t" anchorCtr="0">
          <a:noAutofit/>
        </a:bodyPr>
        <a:lstStyle/>
        <a:p>
          <a:pPr marL="228600" lvl="1" indent="-228600" algn="just" defTabSz="933450">
            <a:lnSpc>
              <a:spcPct val="90000"/>
            </a:lnSpc>
            <a:spcBef>
              <a:spcPct val="0"/>
            </a:spcBef>
            <a:spcAft>
              <a:spcPct val="15000"/>
            </a:spcAft>
            <a:buChar char="•"/>
          </a:pPr>
          <a:r>
            <a:rPr lang="en-US" sz="2100" b="0" i="0" kern="1200" dirty="0"/>
            <a:t>Interruption of DAPT during the first 3 months post-AMI is considered to carry a very high risk for a cardiovascular event.</a:t>
          </a:r>
        </a:p>
        <a:p>
          <a:pPr marL="228600" lvl="1" indent="-228600" algn="l" defTabSz="933450">
            <a:lnSpc>
              <a:spcPct val="90000"/>
            </a:lnSpc>
            <a:spcBef>
              <a:spcPct val="0"/>
            </a:spcBef>
            <a:spcAft>
              <a:spcPct val="15000"/>
            </a:spcAft>
            <a:buChar char="•"/>
          </a:pPr>
          <a:endParaRPr lang="el-GR" sz="2100" b="0" i="0" kern="1200" dirty="0"/>
        </a:p>
      </dsp:txBody>
      <dsp:txXfrm>
        <a:off x="0" y="319410"/>
        <a:ext cx="9351578" cy="1521449"/>
      </dsp:txXfrm>
    </dsp:sp>
    <dsp:sp modelId="{499656BC-7E2C-42FE-90F0-B193F9DFF5FA}">
      <dsp:nvSpPr>
        <dsp:cNvPr id="0" name=""/>
        <dsp:cNvSpPr/>
      </dsp:nvSpPr>
      <dsp:spPr>
        <a:xfrm>
          <a:off x="467578" y="9450"/>
          <a:ext cx="6546104" cy="619920"/>
        </a:xfrm>
        <a:prstGeom prst="roundRect">
          <a:avLst/>
        </a:prstGeom>
        <a:solidFill>
          <a:srgbClr val="0CEBF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427" tIns="0" rIns="247427" bIns="0" numCol="1" spcCol="1270" anchor="ctr" anchorCtr="0">
          <a:noAutofit/>
        </a:bodyPr>
        <a:lstStyle/>
        <a:p>
          <a:pPr marL="0" lvl="0" indent="0" algn="l" defTabSz="933450">
            <a:lnSpc>
              <a:spcPct val="90000"/>
            </a:lnSpc>
            <a:spcBef>
              <a:spcPct val="0"/>
            </a:spcBef>
            <a:spcAft>
              <a:spcPct val="35000"/>
            </a:spcAft>
            <a:buNone/>
          </a:pPr>
          <a:r>
            <a:rPr lang="en-US" sz="2100" b="1" kern="1200" dirty="0">
              <a:solidFill>
                <a:srgbClr val="002060"/>
              </a:solidFill>
            </a:rPr>
            <a:t>Thrombotic risk</a:t>
          </a:r>
        </a:p>
      </dsp:txBody>
      <dsp:txXfrm>
        <a:off x="497840" y="39712"/>
        <a:ext cx="6485580" cy="559396"/>
      </dsp:txXfrm>
    </dsp:sp>
    <dsp:sp modelId="{AA111DBC-F94D-4818-80C2-43070D4AAFDC}">
      <dsp:nvSpPr>
        <dsp:cNvPr id="0" name=""/>
        <dsp:cNvSpPr/>
      </dsp:nvSpPr>
      <dsp:spPr>
        <a:xfrm>
          <a:off x="0" y="2264220"/>
          <a:ext cx="9351578" cy="1819125"/>
        </a:xfrm>
        <a:prstGeom prst="rect">
          <a:avLst/>
        </a:prstGeom>
        <a:noFill/>
        <a:ln w="12700" cap="flat" cmpd="sng" algn="ctr">
          <a:solidFill>
            <a:srgbClr val="D0009E"/>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5786" tIns="437388" rIns="725786" bIns="149352" numCol="1" spcCol="1270" anchor="t" anchorCtr="0">
          <a:noAutofit/>
        </a:bodyPr>
        <a:lstStyle/>
        <a:p>
          <a:pPr marL="228600" lvl="1" indent="-228600" algn="just" defTabSz="933450">
            <a:lnSpc>
              <a:spcPct val="90000"/>
            </a:lnSpc>
            <a:spcBef>
              <a:spcPct val="0"/>
            </a:spcBef>
            <a:spcAft>
              <a:spcPct val="15000"/>
            </a:spcAft>
            <a:buChar char="•"/>
          </a:pPr>
          <a:r>
            <a:rPr lang="en-US" sz="2100" b="0" i="0" kern="1200" dirty="0"/>
            <a:t>DAPT, on the other hand, is accompanied by an increase in bleeding risk, which is particularly important in cases where surgery might be required.</a:t>
          </a:r>
        </a:p>
        <a:p>
          <a:pPr marL="228600" lvl="1" indent="-228600" algn="l" defTabSz="933450">
            <a:lnSpc>
              <a:spcPct val="90000"/>
            </a:lnSpc>
            <a:spcBef>
              <a:spcPct val="0"/>
            </a:spcBef>
            <a:spcAft>
              <a:spcPct val="15000"/>
            </a:spcAft>
            <a:buChar char="•"/>
          </a:pPr>
          <a:endParaRPr lang="el-GR" sz="2100" b="0" i="0" kern="1200" dirty="0"/>
        </a:p>
      </dsp:txBody>
      <dsp:txXfrm>
        <a:off x="0" y="2264220"/>
        <a:ext cx="9351578" cy="1819125"/>
      </dsp:txXfrm>
    </dsp:sp>
    <dsp:sp modelId="{105FCD6D-16FF-4E11-9570-C37A50A65711}">
      <dsp:nvSpPr>
        <dsp:cNvPr id="0" name=""/>
        <dsp:cNvSpPr/>
      </dsp:nvSpPr>
      <dsp:spPr>
        <a:xfrm>
          <a:off x="512115" y="1967594"/>
          <a:ext cx="6546104" cy="619920"/>
        </a:xfrm>
        <a:prstGeom prst="roundRect">
          <a:avLst/>
        </a:prstGeom>
        <a:solidFill>
          <a:srgbClr val="D0009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427" tIns="0" rIns="247427" bIns="0" numCol="1" spcCol="1270" anchor="ctr" anchorCtr="0">
          <a:noAutofit/>
        </a:bodyPr>
        <a:lstStyle/>
        <a:p>
          <a:pPr marL="0" lvl="0" indent="0" algn="l" defTabSz="933450">
            <a:lnSpc>
              <a:spcPct val="90000"/>
            </a:lnSpc>
            <a:spcBef>
              <a:spcPct val="0"/>
            </a:spcBef>
            <a:spcAft>
              <a:spcPct val="35000"/>
            </a:spcAft>
            <a:buNone/>
          </a:pPr>
          <a:r>
            <a:rPr lang="en-US" sz="2100" b="1" kern="1200" dirty="0"/>
            <a:t>Bleeding risk</a:t>
          </a:r>
        </a:p>
      </dsp:txBody>
      <dsp:txXfrm>
        <a:off x="542377" y="1997856"/>
        <a:ext cx="6485580" cy="559396"/>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átum hely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6942EDE-7707-4C93-9FCD-C8288FA9C2F5}" type="datetimeFigureOut">
              <a:rPr lang="en-GB" smtClean="0"/>
              <a:t>20/02/2025</a:t>
            </a:fld>
            <a:endParaRPr lang="en-GB"/>
          </a:p>
        </p:txBody>
      </p:sp>
      <p:sp>
        <p:nvSpPr>
          <p:cNvPr id="4" name="Élőláb hely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Dia számának hely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4C07EAF-6A43-4BB0-A89E-7820AFF29F03}" type="slidenum">
              <a:rPr lang="en-GB" smtClean="0"/>
              <a:t>‹#›</a:t>
            </a:fld>
            <a:endParaRPr lang="en-GB"/>
          </a:p>
        </p:txBody>
      </p:sp>
    </p:spTree>
    <p:extLst>
      <p:ext uri="{BB962C8B-B14F-4D97-AF65-F5344CB8AC3E}">
        <p14:creationId xmlns:p14="http://schemas.microsoft.com/office/powerpoint/2010/main" val="22194340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D8FF87-38FD-5645-98EB-003EE1C7EEE8}" type="datetimeFigureOut">
              <a:rPr lang="it-IT" smtClean="0"/>
              <a:t>20/02/2025</a:t>
            </a:fld>
            <a:endParaRPr lang="it-IT"/>
          </a:p>
        </p:txBody>
      </p:sp>
      <p:sp>
        <p:nvSpPr>
          <p:cNvPr id="4" name="Segnaposto immagine diapositiva 3"/>
          <p:cNvSpPr>
            <a:spLocks noGrp="1" noRot="1" noChangeAspect="1"/>
          </p:cNvSpPr>
          <p:nvPr>
            <p:ph type="sldImg" idx="2"/>
          </p:nvPr>
        </p:nvSpPr>
        <p:spPr>
          <a:xfrm>
            <a:off x="1114425" y="1143000"/>
            <a:ext cx="462915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4A9807-1C24-8F4A-B3C7-A6E31FA5BB7A}" type="slidenum">
              <a:rPr lang="it-IT" smtClean="0"/>
              <a:t>‹#›</a:t>
            </a:fld>
            <a:endParaRPr lang="it-IT"/>
          </a:p>
        </p:txBody>
      </p:sp>
    </p:spTree>
    <p:extLst>
      <p:ext uri="{BB962C8B-B14F-4D97-AF65-F5344CB8AC3E}">
        <p14:creationId xmlns:p14="http://schemas.microsoft.com/office/powerpoint/2010/main" val="1360651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en-GB" dirty="0"/>
          </a:p>
        </p:txBody>
      </p:sp>
      <p:sp>
        <p:nvSpPr>
          <p:cNvPr id="4" name="Dia számának helye 3"/>
          <p:cNvSpPr>
            <a:spLocks noGrp="1"/>
          </p:cNvSpPr>
          <p:nvPr>
            <p:ph type="sldNum" sz="quarter" idx="10"/>
          </p:nvPr>
        </p:nvSpPr>
        <p:spPr/>
        <p:txBody>
          <a:bodyPr/>
          <a:lstStyle/>
          <a:p>
            <a:fld id="{5E4A9807-1C24-8F4A-B3C7-A6E31FA5BB7A}" type="slidenum">
              <a:rPr lang="it-IT" smtClean="0"/>
              <a:t>1</a:t>
            </a:fld>
            <a:endParaRPr lang="it-IT"/>
          </a:p>
        </p:txBody>
      </p:sp>
    </p:spTree>
    <p:extLst>
      <p:ext uri="{BB962C8B-B14F-4D97-AF65-F5344CB8AC3E}">
        <p14:creationId xmlns:p14="http://schemas.microsoft.com/office/powerpoint/2010/main" val="21236146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en-GB" dirty="0"/>
          </a:p>
        </p:txBody>
      </p:sp>
      <p:sp>
        <p:nvSpPr>
          <p:cNvPr id="4" name="Dia számának helye 3"/>
          <p:cNvSpPr>
            <a:spLocks noGrp="1"/>
          </p:cNvSpPr>
          <p:nvPr>
            <p:ph type="sldNum" sz="quarter" idx="10"/>
          </p:nvPr>
        </p:nvSpPr>
        <p:spPr/>
        <p:txBody>
          <a:bodyPr/>
          <a:lstStyle/>
          <a:p>
            <a:fld id="{5E4A9807-1C24-8F4A-B3C7-A6E31FA5BB7A}" type="slidenum">
              <a:rPr lang="it-IT" smtClean="0"/>
              <a:t>45</a:t>
            </a:fld>
            <a:endParaRPr lang="it-IT"/>
          </a:p>
        </p:txBody>
      </p:sp>
    </p:spTree>
    <p:extLst>
      <p:ext uri="{BB962C8B-B14F-4D97-AF65-F5344CB8AC3E}">
        <p14:creationId xmlns:p14="http://schemas.microsoft.com/office/powerpoint/2010/main" val="23599646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en-GB" dirty="0"/>
          </a:p>
        </p:txBody>
      </p:sp>
      <p:sp>
        <p:nvSpPr>
          <p:cNvPr id="4" name="Dia számának helye 3"/>
          <p:cNvSpPr>
            <a:spLocks noGrp="1"/>
          </p:cNvSpPr>
          <p:nvPr>
            <p:ph type="sldNum" sz="quarter" idx="10"/>
          </p:nvPr>
        </p:nvSpPr>
        <p:spPr/>
        <p:txBody>
          <a:bodyPr/>
          <a:lstStyle/>
          <a:p>
            <a:fld id="{5E4A9807-1C24-8F4A-B3C7-A6E31FA5BB7A}" type="slidenum">
              <a:rPr lang="it-IT" smtClean="0"/>
              <a:t>46</a:t>
            </a:fld>
            <a:endParaRPr lang="it-IT"/>
          </a:p>
        </p:txBody>
      </p:sp>
    </p:spTree>
    <p:extLst>
      <p:ext uri="{BB962C8B-B14F-4D97-AF65-F5344CB8AC3E}">
        <p14:creationId xmlns:p14="http://schemas.microsoft.com/office/powerpoint/2010/main" val="23145384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6.emf"/><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5.jp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9.emf"/></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6.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emf"/><Relationship Id="rId4" Type="http://schemas.openxmlformats.org/officeDocument/2006/relationships/image" Target="../media/image1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tito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CF77DD7C-6FE6-7E47-7DC7-014F2AF82A78}"/>
              </a:ext>
            </a:extLst>
          </p:cNvPr>
          <p:cNvSpPr>
            <a:spLocks noGrp="1"/>
          </p:cNvSpPr>
          <p:nvPr>
            <p:ph type="title" hasCustomPrompt="1"/>
          </p:nvPr>
        </p:nvSpPr>
        <p:spPr>
          <a:xfrm>
            <a:off x="0" y="3397074"/>
            <a:ext cx="10799763" cy="1392237"/>
          </a:xfrm>
          <a:prstGeom prst="rect">
            <a:avLst/>
          </a:prstGeom>
        </p:spPr>
        <p:txBody>
          <a:bodyPr/>
          <a:lstStyle>
            <a:lvl1pPr algn="ctr">
              <a:defRPr sz="5000" b="1">
                <a:solidFill>
                  <a:schemeClr val="bg1"/>
                </a:solidFill>
              </a:defRPr>
            </a:lvl1pPr>
          </a:lstStyle>
          <a:p>
            <a:r>
              <a:rPr lang="hu-HU" dirty="0" err="1"/>
              <a:t>Title</a:t>
            </a:r>
            <a:r>
              <a:rPr lang="hu-HU" dirty="0"/>
              <a:t> of </a:t>
            </a:r>
            <a:r>
              <a:rPr lang="hu-HU" dirty="0" err="1"/>
              <a:t>your</a:t>
            </a:r>
            <a:r>
              <a:rPr lang="hu-HU" dirty="0"/>
              <a:t> </a:t>
            </a:r>
            <a:r>
              <a:rPr lang="hu-HU" dirty="0" err="1"/>
              <a:t>presentation</a:t>
            </a:r>
            <a:endParaRPr lang="en-US" dirty="0"/>
          </a:p>
        </p:txBody>
      </p:sp>
      <p:sp>
        <p:nvSpPr>
          <p:cNvPr id="16" name="Date Placeholder 3"/>
          <p:cNvSpPr>
            <a:spLocks noGrp="1"/>
          </p:cNvSpPr>
          <p:nvPr>
            <p:ph type="dt" sz="half" idx="10"/>
          </p:nvPr>
        </p:nvSpPr>
        <p:spPr>
          <a:xfrm>
            <a:off x="742484" y="6672698"/>
            <a:ext cx="2429947" cy="383297"/>
          </a:xfrm>
          <a:prstGeom prst="rect">
            <a:avLst/>
          </a:prstGeom>
        </p:spPr>
        <p:txBody>
          <a:bodyPr/>
          <a:lstStyle/>
          <a:p>
            <a:fld id="{321F8011-7028-7A42-A01D-865E8B21EEF0}" type="datetimeFigureOut">
              <a:rPr lang="it-IT" smtClean="0"/>
              <a:t>20/02/2025</a:t>
            </a:fld>
            <a:endParaRPr lang="it-IT" dirty="0"/>
          </a:p>
        </p:txBody>
      </p:sp>
      <p:sp>
        <p:nvSpPr>
          <p:cNvPr id="17" name="Slide Number Placeholder 5"/>
          <p:cNvSpPr>
            <a:spLocks noGrp="1"/>
          </p:cNvSpPr>
          <p:nvPr>
            <p:ph type="sldNum" sz="quarter" idx="12"/>
          </p:nvPr>
        </p:nvSpPr>
        <p:spPr>
          <a:xfrm>
            <a:off x="8039709" y="6672697"/>
            <a:ext cx="2429947" cy="383297"/>
          </a:xfrm>
          <a:prstGeom prst="rect">
            <a:avLst/>
          </a:prstGeom>
        </p:spPr>
        <p:txBody>
          <a:bodyPr/>
          <a:lstStyle/>
          <a:p>
            <a:fld id="{7FB98861-F3B3-1B4A-9BF3-1E11DBCCE554}" type="slidenum">
              <a:rPr lang="it-IT" smtClean="0"/>
              <a:t>‹#›</a:t>
            </a:fld>
            <a:endParaRPr lang="it-IT"/>
          </a:p>
        </p:txBody>
      </p:sp>
      <p:pic>
        <p:nvPicPr>
          <p:cNvPr id="2" name="Kép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19429" y="0"/>
            <a:ext cx="1438485" cy="1513689"/>
          </a:xfrm>
          <a:prstGeom prst="rect">
            <a:avLst/>
          </a:prstGeom>
        </p:spPr>
      </p:pic>
    </p:spTree>
    <p:extLst>
      <p:ext uri="{BB962C8B-B14F-4D97-AF65-F5344CB8AC3E}">
        <p14:creationId xmlns:p14="http://schemas.microsoft.com/office/powerpoint/2010/main" val="1587065112"/>
      </p:ext>
    </p:extLst>
  </p:cSld>
  <p:clrMapOvr>
    <a:masterClrMapping/>
  </p:clrMapOvr>
  <p:hf sldNum="0" hdr="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pic>
        <p:nvPicPr>
          <p:cNvPr id="31" name="Immagine 15">
            <a:extLst>
              <a:ext uri="{FF2B5EF4-FFF2-40B4-BE49-F238E27FC236}">
                <a16:creationId xmlns:a16="http://schemas.microsoft.com/office/drawing/2014/main" id="{D43F2D1C-D5F5-4563-D89B-E5B632B6898C}"/>
              </a:ext>
            </a:extLst>
          </p:cNvPr>
          <p:cNvPicPr>
            <a:picLocks noChangeAspect="1"/>
          </p:cNvPicPr>
          <p:nvPr userDrawn="1"/>
        </p:nvPicPr>
        <p:blipFill>
          <a:blip r:embed="rId2">
            <a:alphaModFix amt="6000"/>
            <a:extLst>
              <a:ext uri="{BEBA8EAE-BF5A-486C-A8C5-ECC9F3942E4B}">
                <a14:imgProps xmlns:a14="http://schemas.microsoft.com/office/drawing/2010/main">
                  <a14:imgLayer r:embed="rId3">
                    <a14:imgEffect>
                      <a14:brightnessContrast bright="-1000"/>
                    </a14:imgEffect>
                  </a14:imgLayer>
                </a14:imgProps>
              </a:ext>
            </a:extLst>
          </a:blip>
          <a:stretch>
            <a:fillRect/>
          </a:stretch>
        </p:blipFill>
        <p:spPr>
          <a:xfrm>
            <a:off x="90030" y="0"/>
            <a:ext cx="10709733" cy="7199697"/>
          </a:xfrm>
          <a:prstGeom prst="rect">
            <a:avLst/>
          </a:prstGeom>
        </p:spPr>
      </p:pic>
      <p:pic>
        <p:nvPicPr>
          <p:cNvPr id="23" name="Immagine 6">
            <a:extLst>
              <a:ext uri="{FF2B5EF4-FFF2-40B4-BE49-F238E27FC236}">
                <a16:creationId xmlns:a16="http://schemas.microsoft.com/office/drawing/2014/main" id="{73AE2C03-F675-1446-E447-885F8A23E206}"/>
              </a:ext>
            </a:extLst>
          </p:cNvPr>
          <p:cNvPicPr>
            <a:picLocks noChangeAspect="1"/>
          </p:cNvPicPr>
          <p:nvPr userDrawn="1"/>
        </p:nvPicPr>
        <p:blipFill rotWithShape="1">
          <a:blip r:embed="rId4"/>
          <a:srcRect l="16494" b="1059"/>
          <a:stretch/>
        </p:blipFill>
        <p:spPr>
          <a:xfrm>
            <a:off x="0" y="0"/>
            <a:ext cx="3986422" cy="7199697"/>
          </a:xfrm>
          <a:prstGeom prst="rect">
            <a:avLst/>
          </a:prstGeom>
        </p:spPr>
      </p:pic>
      <p:pic>
        <p:nvPicPr>
          <p:cNvPr id="16" name="Immagine 16">
            <a:extLst>
              <a:ext uri="{FF2B5EF4-FFF2-40B4-BE49-F238E27FC236}">
                <a16:creationId xmlns:a16="http://schemas.microsoft.com/office/drawing/2014/main" id="{2DA0940D-5AE0-5878-999A-A4F75B97BC3B}"/>
              </a:ext>
            </a:extLst>
          </p:cNvPr>
          <p:cNvPicPr>
            <a:picLocks noChangeAspect="1"/>
          </p:cNvPicPr>
          <p:nvPr userDrawn="1"/>
        </p:nvPicPr>
        <p:blipFill>
          <a:blip r:embed="rId5"/>
          <a:srcRect/>
          <a:stretch/>
        </p:blipFill>
        <p:spPr>
          <a:xfrm>
            <a:off x="7320764" y="662380"/>
            <a:ext cx="2980626" cy="846350"/>
          </a:xfrm>
          <a:prstGeom prst="rect">
            <a:avLst/>
          </a:prstGeom>
        </p:spPr>
      </p:pic>
      <p:pic>
        <p:nvPicPr>
          <p:cNvPr id="18" name="Kép 1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03200" y="5919979"/>
            <a:ext cx="1197995" cy="1260626"/>
          </a:xfrm>
          <a:prstGeom prst="rect">
            <a:avLst/>
          </a:prstGeom>
        </p:spPr>
      </p:pic>
      <p:sp>
        <p:nvSpPr>
          <p:cNvPr id="19" name="Title 14">
            <a:extLst>
              <a:ext uri="{FF2B5EF4-FFF2-40B4-BE49-F238E27FC236}">
                <a16:creationId xmlns:a16="http://schemas.microsoft.com/office/drawing/2014/main" id="{CF77DD7C-6FE6-7E47-7DC7-014F2AF82A78}"/>
              </a:ext>
            </a:extLst>
          </p:cNvPr>
          <p:cNvSpPr>
            <a:spLocks noGrp="1"/>
          </p:cNvSpPr>
          <p:nvPr>
            <p:ph type="title" hasCustomPrompt="1"/>
          </p:nvPr>
        </p:nvSpPr>
        <p:spPr>
          <a:xfrm>
            <a:off x="1090338" y="2722487"/>
            <a:ext cx="9313863" cy="1392237"/>
          </a:xfrm>
          <a:prstGeom prst="rect">
            <a:avLst/>
          </a:prstGeom>
        </p:spPr>
        <p:txBody>
          <a:bodyPr/>
          <a:lstStyle>
            <a:lvl1pPr algn="r">
              <a:defRPr sz="4000" b="0">
                <a:latin typeface="+mn-lt"/>
              </a:defRPr>
            </a:lvl1pPr>
          </a:lstStyle>
          <a:p>
            <a:r>
              <a:rPr lang="hu-HU" dirty="0"/>
              <a:t>TITLE OF YOUR PRESENTATION</a:t>
            </a:r>
            <a:endParaRPr lang="en-US" dirty="0"/>
          </a:p>
        </p:txBody>
      </p:sp>
      <p:pic>
        <p:nvPicPr>
          <p:cNvPr id="25" name="Immagine 7">
            <a:extLst>
              <a:ext uri="{FF2B5EF4-FFF2-40B4-BE49-F238E27FC236}">
                <a16:creationId xmlns:a16="http://schemas.microsoft.com/office/drawing/2014/main" id="{ACFE5D79-1747-85F9-2775-676B3BD34FFD}"/>
              </a:ext>
            </a:extLst>
          </p:cNvPr>
          <p:cNvPicPr>
            <a:picLocks noChangeAspect="1"/>
          </p:cNvPicPr>
          <p:nvPr userDrawn="1"/>
        </p:nvPicPr>
        <p:blipFill rotWithShape="1">
          <a:blip r:embed="rId7"/>
          <a:srcRect l="35166"/>
          <a:stretch/>
        </p:blipFill>
        <p:spPr>
          <a:xfrm>
            <a:off x="0" y="-1"/>
            <a:ext cx="1491916" cy="1372497"/>
          </a:xfrm>
          <a:prstGeom prst="rect">
            <a:avLst/>
          </a:prstGeom>
        </p:spPr>
      </p:pic>
      <p:sp>
        <p:nvSpPr>
          <p:cNvPr id="9" name="Szöveg helye 2"/>
          <p:cNvSpPr>
            <a:spLocks noGrp="1"/>
          </p:cNvSpPr>
          <p:nvPr>
            <p:ph type="body" idx="1" hasCustomPrompt="1"/>
          </p:nvPr>
        </p:nvSpPr>
        <p:spPr>
          <a:xfrm>
            <a:off x="5246414" y="4190478"/>
            <a:ext cx="5157787" cy="1466732"/>
          </a:xfrm>
          <a:prstGeom prst="rect">
            <a:avLst/>
          </a:prstGeom>
        </p:spPr>
        <p:txBody>
          <a:bodyPr anchor="t"/>
          <a:lstStyle>
            <a:lvl1pPr marL="0" indent="0" algn="r">
              <a:lnSpc>
                <a:spcPct val="100000"/>
              </a:lnSpc>
              <a:buNone/>
              <a:defRPr sz="24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dirty="0" err="1"/>
              <a:t>Name</a:t>
            </a:r>
            <a:r>
              <a:rPr lang="hu-HU" dirty="0"/>
              <a:t>, </a:t>
            </a:r>
            <a:r>
              <a:rPr lang="hu-HU" dirty="0" err="1"/>
              <a:t>title</a:t>
            </a:r>
            <a:r>
              <a:rPr lang="hu-HU" dirty="0"/>
              <a:t>, WP</a:t>
            </a:r>
          </a:p>
        </p:txBody>
      </p:sp>
    </p:spTree>
    <p:extLst>
      <p:ext uri="{BB962C8B-B14F-4D97-AF65-F5344CB8AC3E}">
        <p14:creationId xmlns:p14="http://schemas.microsoft.com/office/powerpoint/2010/main" val="3741434907"/>
      </p:ext>
    </p:extLst>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estazione sezione">
    <p:spTree>
      <p:nvGrpSpPr>
        <p:cNvPr id="1" name=""/>
        <p:cNvGrpSpPr/>
        <p:nvPr/>
      </p:nvGrpSpPr>
      <p:grpSpPr>
        <a:xfrm>
          <a:off x="0" y="0"/>
          <a:ext cx="0" cy="0"/>
          <a:chOff x="0" y="0"/>
          <a:chExt cx="0" cy="0"/>
        </a:xfrm>
      </p:grpSpPr>
      <p:pic>
        <p:nvPicPr>
          <p:cNvPr id="10" name="Immagine 16">
            <a:extLst>
              <a:ext uri="{FF2B5EF4-FFF2-40B4-BE49-F238E27FC236}">
                <a16:creationId xmlns:a16="http://schemas.microsoft.com/office/drawing/2014/main" id="{2DA0940D-5AE0-5878-999A-A4F75B97BC3B}"/>
              </a:ext>
            </a:extLst>
          </p:cNvPr>
          <p:cNvPicPr>
            <a:picLocks noChangeAspect="1"/>
          </p:cNvPicPr>
          <p:nvPr userDrawn="1"/>
        </p:nvPicPr>
        <p:blipFill>
          <a:blip r:embed="rId2"/>
          <a:srcRect/>
          <a:stretch/>
        </p:blipFill>
        <p:spPr>
          <a:xfrm>
            <a:off x="7730188" y="6271928"/>
            <a:ext cx="2559169" cy="726677"/>
          </a:xfrm>
          <a:prstGeom prst="rect">
            <a:avLst/>
          </a:prstGeom>
        </p:spPr>
      </p:pic>
      <p:pic>
        <p:nvPicPr>
          <p:cNvPr id="12" name="Kép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96446" y="-36030"/>
            <a:ext cx="4903317" cy="2567850"/>
          </a:xfrm>
          <a:prstGeom prst="rect">
            <a:avLst/>
          </a:prstGeom>
        </p:spPr>
      </p:pic>
      <p:sp>
        <p:nvSpPr>
          <p:cNvPr id="15" name="Cím 1"/>
          <p:cNvSpPr>
            <a:spLocks noGrp="1"/>
          </p:cNvSpPr>
          <p:nvPr>
            <p:ph type="title" hasCustomPrompt="1"/>
          </p:nvPr>
        </p:nvSpPr>
        <p:spPr>
          <a:xfrm>
            <a:off x="603457" y="514112"/>
            <a:ext cx="9707606" cy="993805"/>
          </a:xfrm>
          <a:prstGeom prst="rect">
            <a:avLst/>
          </a:prstGeom>
        </p:spPr>
        <p:txBody>
          <a:bodyPr anchor="b"/>
          <a:lstStyle>
            <a:lvl1pPr>
              <a:defRPr sz="3600">
                <a:solidFill>
                  <a:srgbClr val="1A75DB"/>
                </a:solidFill>
                <a:latin typeface="+mn-lt"/>
              </a:defRPr>
            </a:lvl1pPr>
          </a:lstStyle>
          <a:p>
            <a:r>
              <a:rPr lang="hu-HU" dirty="0"/>
              <a:t>TITLE</a:t>
            </a:r>
            <a:endParaRPr lang="en-GB" dirty="0"/>
          </a:p>
        </p:txBody>
      </p:sp>
      <p:sp>
        <p:nvSpPr>
          <p:cNvPr id="16" name="Tartalom helye 2"/>
          <p:cNvSpPr>
            <a:spLocks noGrp="1"/>
          </p:cNvSpPr>
          <p:nvPr>
            <p:ph sz="half" idx="1"/>
          </p:nvPr>
        </p:nvSpPr>
        <p:spPr>
          <a:xfrm>
            <a:off x="625163" y="2208507"/>
            <a:ext cx="9685900" cy="3771188"/>
          </a:xfrm>
          <a:prstGeom prst="rect">
            <a:avLst/>
          </a:prstGeom>
        </p:spPr>
        <p:txBody>
          <a:bodyPr/>
          <a:lstStyle/>
          <a:p>
            <a:pPr lvl="0"/>
            <a:r>
              <a:rPr lang="hu-HU"/>
              <a:t>Mintaszöveg szerkesztése</a:t>
            </a:r>
          </a:p>
        </p:txBody>
      </p:sp>
      <p:sp>
        <p:nvSpPr>
          <p:cNvPr id="19" name="Date Placeholder 3"/>
          <p:cNvSpPr>
            <a:spLocks noGrp="1"/>
          </p:cNvSpPr>
          <p:nvPr>
            <p:ph type="dt" sz="half" idx="10"/>
          </p:nvPr>
        </p:nvSpPr>
        <p:spPr>
          <a:xfrm>
            <a:off x="625163" y="6594988"/>
            <a:ext cx="2429947" cy="383297"/>
          </a:xfrm>
          <a:prstGeom prst="rect">
            <a:avLst/>
          </a:prstGeom>
        </p:spPr>
        <p:txBody>
          <a:bodyPr/>
          <a:lstStyle/>
          <a:p>
            <a:fld id="{321F8011-7028-7A42-A01D-865E8B21EEF0}" type="datetimeFigureOut">
              <a:rPr lang="it-IT" smtClean="0"/>
              <a:t>20/02/2025</a:t>
            </a:fld>
            <a:endParaRPr lang="it-IT" dirty="0"/>
          </a:p>
        </p:txBody>
      </p:sp>
      <p:sp>
        <p:nvSpPr>
          <p:cNvPr id="20" name="Slide Number Placeholder 5"/>
          <p:cNvSpPr>
            <a:spLocks noGrp="1"/>
          </p:cNvSpPr>
          <p:nvPr>
            <p:ph type="sldNum" sz="quarter" idx="12"/>
          </p:nvPr>
        </p:nvSpPr>
        <p:spPr>
          <a:xfrm>
            <a:off x="3466499" y="6594987"/>
            <a:ext cx="2429947" cy="383297"/>
          </a:xfrm>
          <a:prstGeom prst="rect">
            <a:avLst/>
          </a:prstGeom>
        </p:spPr>
        <p:txBody>
          <a:bodyPr/>
          <a:lstStyle/>
          <a:p>
            <a:fld id="{7FB98861-F3B3-1B4A-9BF3-1E11DBCCE554}" type="slidenum">
              <a:rPr lang="it-IT" smtClean="0"/>
              <a:t>‹#›</a:t>
            </a:fld>
            <a:endParaRPr lang="it-IT"/>
          </a:p>
        </p:txBody>
      </p:sp>
    </p:spTree>
    <p:extLst>
      <p:ext uri="{BB962C8B-B14F-4D97-AF65-F5344CB8AC3E}">
        <p14:creationId xmlns:p14="http://schemas.microsoft.com/office/powerpoint/2010/main" val="2112206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Intestazione sezione">
    <p:spTree>
      <p:nvGrpSpPr>
        <p:cNvPr id="1" name=""/>
        <p:cNvGrpSpPr/>
        <p:nvPr/>
      </p:nvGrpSpPr>
      <p:grpSpPr>
        <a:xfrm>
          <a:off x="0" y="0"/>
          <a:ext cx="0" cy="0"/>
          <a:chOff x="0" y="0"/>
          <a:chExt cx="0" cy="0"/>
        </a:xfrm>
      </p:grpSpPr>
      <p:pic>
        <p:nvPicPr>
          <p:cNvPr id="10" name="Immagine 16">
            <a:extLst>
              <a:ext uri="{FF2B5EF4-FFF2-40B4-BE49-F238E27FC236}">
                <a16:creationId xmlns:a16="http://schemas.microsoft.com/office/drawing/2014/main" id="{2DA0940D-5AE0-5878-999A-A4F75B97BC3B}"/>
              </a:ext>
            </a:extLst>
          </p:cNvPr>
          <p:cNvPicPr>
            <a:picLocks noChangeAspect="1"/>
          </p:cNvPicPr>
          <p:nvPr userDrawn="1"/>
        </p:nvPicPr>
        <p:blipFill>
          <a:blip r:embed="rId2"/>
          <a:srcRect/>
          <a:stretch/>
        </p:blipFill>
        <p:spPr>
          <a:xfrm>
            <a:off x="7730188" y="6292608"/>
            <a:ext cx="2559169" cy="726677"/>
          </a:xfrm>
          <a:prstGeom prst="rect">
            <a:avLst/>
          </a:prstGeom>
        </p:spPr>
      </p:pic>
      <p:pic>
        <p:nvPicPr>
          <p:cNvPr id="12" name="Kép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96446" y="-36030"/>
            <a:ext cx="4903317" cy="2567850"/>
          </a:xfrm>
          <a:prstGeom prst="rect">
            <a:avLst/>
          </a:prstGeom>
        </p:spPr>
      </p:pic>
      <p:sp>
        <p:nvSpPr>
          <p:cNvPr id="15" name="Cím 1"/>
          <p:cNvSpPr>
            <a:spLocks noGrp="1"/>
          </p:cNvSpPr>
          <p:nvPr>
            <p:ph type="title" hasCustomPrompt="1"/>
          </p:nvPr>
        </p:nvSpPr>
        <p:spPr>
          <a:xfrm>
            <a:off x="603457" y="514112"/>
            <a:ext cx="9707606" cy="993805"/>
          </a:xfrm>
          <a:prstGeom prst="rect">
            <a:avLst/>
          </a:prstGeom>
        </p:spPr>
        <p:txBody>
          <a:bodyPr anchor="b"/>
          <a:lstStyle>
            <a:lvl1pPr>
              <a:defRPr sz="3600">
                <a:solidFill>
                  <a:srgbClr val="1A75DB"/>
                </a:solidFill>
                <a:latin typeface="+mn-lt"/>
              </a:defRPr>
            </a:lvl1pPr>
          </a:lstStyle>
          <a:p>
            <a:r>
              <a:rPr lang="hu-HU" dirty="0"/>
              <a:t>TITLE</a:t>
            </a:r>
            <a:endParaRPr lang="en-GB" dirty="0"/>
          </a:p>
        </p:txBody>
      </p:sp>
      <p:sp>
        <p:nvSpPr>
          <p:cNvPr id="16" name="Tartalom helye 2"/>
          <p:cNvSpPr>
            <a:spLocks noGrp="1"/>
          </p:cNvSpPr>
          <p:nvPr>
            <p:ph sz="half" idx="1"/>
          </p:nvPr>
        </p:nvSpPr>
        <p:spPr>
          <a:xfrm>
            <a:off x="625163" y="2208507"/>
            <a:ext cx="4680763" cy="3771188"/>
          </a:xfrm>
          <a:prstGeom prst="rect">
            <a:avLst/>
          </a:prstGeom>
        </p:spPr>
        <p:txBody>
          <a:bodyPr/>
          <a:lstStyle/>
          <a:p>
            <a:pPr lvl="0"/>
            <a:r>
              <a:rPr lang="hu-HU"/>
              <a:t>Mintaszöveg szerkesztése</a:t>
            </a:r>
          </a:p>
        </p:txBody>
      </p:sp>
      <p:sp>
        <p:nvSpPr>
          <p:cNvPr id="7" name="Tartalom helye 2"/>
          <p:cNvSpPr>
            <a:spLocks noGrp="1"/>
          </p:cNvSpPr>
          <p:nvPr>
            <p:ph sz="half" idx="10"/>
          </p:nvPr>
        </p:nvSpPr>
        <p:spPr>
          <a:xfrm>
            <a:off x="5628422" y="2208507"/>
            <a:ext cx="4682641" cy="3771188"/>
          </a:xfrm>
          <a:prstGeom prst="rect">
            <a:avLst/>
          </a:prstGeom>
        </p:spPr>
        <p:txBody>
          <a:bodyPr/>
          <a:lstStyle/>
          <a:p>
            <a:pPr lvl="0"/>
            <a:r>
              <a:rPr lang="hu-HU"/>
              <a:t>Mintaszöveg szerkesztése</a:t>
            </a:r>
          </a:p>
        </p:txBody>
      </p:sp>
      <p:sp>
        <p:nvSpPr>
          <p:cNvPr id="8" name="Date Placeholder 3"/>
          <p:cNvSpPr>
            <a:spLocks noGrp="1"/>
          </p:cNvSpPr>
          <p:nvPr>
            <p:ph type="dt" sz="half" idx="11"/>
          </p:nvPr>
        </p:nvSpPr>
        <p:spPr>
          <a:xfrm>
            <a:off x="625163" y="6655948"/>
            <a:ext cx="2429947" cy="383297"/>
          </a:xfrm>
          <a:prstGeom prst="rect">
            <a:avLst/>
          </a:prstGeom>
        </p:spPr>
        <p:txBody>
          <a:bodyPr/>
          <a:lstStyle/>
          <a:p>
            <a:fld id="{321F8011-7028-7A42-A01D-865E8B21EEF0}" type="datetimeFigureOut">
              <a:rPr lang="it-IT" smtClean="0"/>
              <a:t>20/02/2025</a:t>
            </a:fld>
            <a:endParaRPr lang="it-IT" dirty="0"/>
          </a:p>
        </p:txBody>
      </p:sp>
      <p:sp>
        <p:nvSpPr>
          <p:cNvPr id="9" name="Slide Number Placeholder 5"/>
          <p:cNvSpPr>
            <a:spLocks noGrp="1"/>
          </p:cNvSpPr>
          <p:nvPr>
            <p:ph type="sldNum" sz="quarter" idx="12"/>
          </p:nvPr>
        </p:nvSpPr>
        <p:spPr>
          <a:xfrm>
            <a:off x="3466499" y="6655947"/>
            <a:ext cx="2429947" cy="383297"/>
          </a:xfrm>
          <a:prstGeom prst="rect">
            <a:avLst/>
          </a:prstGeom>
        </p:spPr>
        <p:txBody>
          <a:bodyPr/>
          <a:lstStyle/>
          <a:p>
            <a:fld id="{7FB98861-F3B3-1B4A-9BF3-1E11DBCCE554}" type="slidenum">
              <a:rPr lang="it-IT" smtClean="0"/>
              <a:t>‹#›</a:t>
            </a:fld>
            <a:endParaRPr lang="it-IT"/>
          </a:p>
        </p:txBody>
      </p:sp>
    </p:spTree>
    <p:extLst>
      <p:ext uri="{BB962C8B-B14F-4D97-AF65-F5344CB8AC3E}">
        <p14:creationId xmlns:p14="http://schemas.microsoft.com/office/powerpoint/2010/main" val="11950352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Intestazione sezione">
    <p:spTree>
      <p:nvGrpSpPr>
        <p:cNvPr id="1" name=""/>
        <p:cNvGrpSpPr/>
        <p:nvPr/>
      </p:nvGrpSpPr>
      <p:grpSpPr>
        <a:xfrm>
          <a:off x="0" y="0"/>
          <a:ext cx="0" cy="0"/>
          <a:chOff x="0" y="0"/>
          <a:chExt cx="0" cy="0"/>
        </a:xfrm>
      </p:grpSpPr>
      <p:pic>
        <p:nvPicPr>
          <p:cNvPr id="10" name="Immagine 16">
            <a:extLst>
              <a:ext uri="{FF2B5EF4-FFF2-40B4-BE49-F238E27FC236}">
                <a16:creationId xmlns:a16="http://schemas.microsoft.com/office/drawing/2014/main" id="{2DA0940D-5AE0-5878-999A-A4F75B97BC3B}"/>
              </a:ext>
            </a:extLst>
          </p:cNvPr>
          <p:cNvPicPr>
            <a:picLocks noChangeAspect="1"/>
          </p:cNvPicPr>
          <p:nvPr userDrawn="1"/>
        </p:nvPicPr>
        <p:blipFill>
          <a:blip r:embed="rId2"/>
          <a:srcRect/>
          <a:stretch/>
        </p:blipFill>
        <p:spPr>
          <a:xfrm>
            <a:off x="7730188" y="6292608"/>
            <a:ext cx="2559169" cy="726677"/>
          </a:xfrm>
          <a:prstGeom prst="rect">
            <a:avLst/>
          </a:prstGeom>
        </p:spPr>
      </p:pic>
      <p:pic>
        <p:nvPicPr>
          <p:cNvPr id="12" name="Kép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96446" y="-36030"/>
            <a:ext cx="4903317" cy="2567850"/>
          </a:xfrm>
          <a:prstGeom prst="rect">
            <a:avLst/>
          </a:prstGeom>
        </p:spPr>
      </p:pic>
      <p:sp>
        <p:nvSpPr>
          <p:cNvPr id="15" name="Cím 1"/>
          <p:cNvSpPr>
            <a:spLocks noGrp="1"/>
          </p:cNvSpPr>
          <p:nvPr>
            <p:ph type="title" hasCustomPrompt="1"/>
          </p:nvPr>
        </p:nvSpPr>
        <p:spPr>
          <a:xfrm>
            <a:off x="603457" y="514112"/>
            <a:ext cx="9707606" cy="993805"/>
          </a:xfrm>
          <a:prstGeom prst="rect">
            <a:avLst/>
          </a:prstGeom>
        </p:spPr>
        <p:txBody>
          <a:bodyPr anchor="b"/>
          <a:lstStyle>
            <a:lvl1pPr>
              <a:defRPr sz="3600">
                <a:solidFill>
                  <a:srgbClr val="1A75DB"/>
                </a:solidFill>
                <a:latin typeface="+mn-lt"/>
              </a:defRPr>
            </a:lvl1pPr>
          </a:lstStyle>
          <a:p>
            <a:r>
              <a:rPr lang="hu-HU" dirty="0"/>
              <a:t>TITLE</a:t>
            </a:r>
            <a:endParaRPr lang="en-GB" dirty="0"/>
          </a:p>
        </p:txBody>
      </p:sp>
      <p:sp>
        <p:nvSpPr>
          <p:cNvPr id="16" name="Tartalom helye 2"/>
          <p:cNvSpPr>
            <a:spLocks noGrp="1"/>
          </p:cNvSpPr>
          <p:nvPr>
            <p:ph sz="half" idx="1" hasCustomPrompt="1"/>
          </p:nvPr>
        </p:nvSpPr>
        <p:spPr>
          <a:xfrm>
            <a:off x="625163" y="2208507"/>
            <a:ext cx="4680763" cy="3771188"/>
          </a:xfrm>
          <a:prstGeom prst="rect">
            <a:avLst/>
          </a:prstGeom>
        </p:spPr>
        <p:txBody>
          <a:bodyPr/>
          <a:lstStyle>
            <a:lvl1pPr>
              <a:defRPr/>
            </a:lvl1pPr>
          </a:lstStyle>
          <a:p>
            <a:r>
              <a:rPr lang="hu-HU" dirty="0" err="1"/>
              <a:t>Insert</a:t>
            </a:r>
            <a:r>
              <a:rPr lang="hu-HU" dirty="0"/>
              <a:t> </a:t>
            </a:r>
            <a:r>
              <a:rPr lang="hu-HU" dirty="0" err="1"/>
              <a:t>your</a:t>
            </a:r>
            <a:r>
              <a:rPr lang="hu-HU" dirty="0"/>
              <a:t> text here</a:t>
            </a:r>
            <a:endParaRPr lang="en-GB" dirty="0"/>
          </a:p>
        </p:txBody>
      </p:sp>
      <p:sp>
        <p:nvSpPr>
          <p:cNvPr id="7" name="Tartalom helye 2"/>
          <p:cNvSpPr>
            <a:spLocks noGrp="1"/>
          </p:cNvSpPr>
          <p:nvPr>
            <p:ph sz="half" idx="10" hasCustomPrompt="1"/>
          </p:nvPr>
        </p:nvSpPr>
        <p:spPr>
          <a:xfrm>
            <a:off x="5628422" y="2208507"/>
            <a:ext cx="5171341" cy="3771188"/>
          </a:xfrm>
          <a:prstGeom prst="rect">
            <a:avLst/>
          </a:prstGeom>
        </p:spPr>
        <p:txBody>
          <a:bodyPr/>
          <a:lstStyle>
            <a:lvl1pPr>
              <a:defRPr/>
            </a:lvl1pPr>
          </a:lstStyle>
          <a:p>
            <a:r>
              <a:rPr lang="hu-HU" dirty="0" err="1"/>
              <a:t>Insert</a:t>
            </a:r>
            <a:r>
              <a:rPr lang="hu-HU" dirty="0"/>
              <a:t> </a:t>
            </a:r>
            <a:r>
              <a:rPr lang="hu-HU" dirty="0" err="1"/>
              <a:t>your</a:t>
            </a:r>
            <a:r>
              <a:rPr lang="hu-HU" dirty="0"/>
              <a:t> image here</a:t>
            </a:r>
            <a:endParaRPr lang="en-GB" dirty="0"/>
          </a:p>
        </p:txBody>
      </p:sp>
      <p:sp>
        <p:nvSpPr>
          <p:cNvPr id="8" name="Date Placeholder 3"/>
          <p:cNvSpPr>
            <a:spLocks noGrp="1"/>
          </p:cNvSpPr>
          <p:nvPr>
            <p:ph type="dt" sz="half" idx="11"/>
          </p:nvPr>
        </p:nvSpPr>
        <p:spPr>
          <a:xfrm>
            <a:off x="625163" y="6655948"/>
            <a:ext cx="2429947" cy="383297"/>
          </a:xfrm>
          <a:prstGeom prst="rect">
            <a:avLst/>
          </a:prstGeom>
        </p:spPr>
        <p:txBody>
          <a:bodyPr/>
          <a:lstStyle/>
          <a:p>
            <a:fld id="{321F8011-7028-7A42-A01D-865E8B21EEF0}" type="datetimeFigureOut">
              <a:rPr lang="it-IT" smtClean="0"/>
              <a:t>20/02/2025</a:t>
            </a:fld>
            <a:endParaRPr lang="it-IT" dirty="0"/>
          </a:p>
        </p:txBody>
      </p:sp>
      <p:sp>
        <p:nvSpPr>
          <p:cNvPr id="9" name="Slide Number Placeholder 5"/>
          <p:cNvSpPr>
            <a:spLocks noGrp="1"/>
          </p:cNvSpPr>
          <p:nvPr>
            <p:ph type="sldNum" sz="quarter" idx="12"/>
          </p:nvPr>
        </p:nvSpPr>
        <p:spPr>
          <a:xfrm>
            <a:off x="3466499" y="6655947"/>
            <a:ext cx="2429947" cy="383297"/>
          </a:xfrm>
          <a:prstGeom prst="rect">
            <a:avLst/>
          </a:prstGeom>
        </p:spPr>
        <p:txBody>
          <a:bodyPr/>
          <a:lstStyle/>
          <a:p>
            <a:fld id="{7FB98861-F3B3-1B4A-9BF3-1E11DBCCE554}" type="slidenum">
              <a:rPr lang="it-IT" smtClean="0"/>
              <a:t>‹#›</a:t>
            </a:fld>
            <a:endParaRPr lang="it-IT"/>
          </a:p>
        </p:txBody>
      </p:sp>
    </p:spTree>
    <p:extLst>
      <p:ext uri="{BB962C8B-B14F-4D97-AF65-F5344CB8AC3E}">
        <p14:creationId xmlns:p14="http://schemas.microsoft.com/office/powerpoint/2010/main" val="2605945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Intestazione sezione">
    <p:spTree>
      <p:nvGrpSpPr>
        <p:cNvPr id="1" name=""/>
        <p:cNvGrpSpPr/>
        <p:nvPr/>
      </p:nvGrpSpPr>
      <p:grpSpPr>
        <a:xfrm>
          <a:off x="0" y="0"/>
          <a:ext cx="0" cy="0"/>
          <a:chOff x="0" y="0"/>
          <a:chExt cx="0" cy="0"/>
        </a:xfrm>
      </p:grpSpPr>
      <p:pic>
        <p:nvPicPr>
          <p:cNvPr id="10" name="Immagine 16">
            <a:extLst>
              <a:ext uri="{FF2B5EF4-FFF2-40B4-BE49-F238E27FC236}">
                <a16:creationId xmlns:a16="http://schemas.microsoft.com/office/drawing/2014/main" id="{2DA0940D-5AE0-5878-999A-A4F75B97BC3B}"/>
              </a:ext>
            </a:extLst>
          </p:cNvPr>
          <p:cNvPicPr>
            <a:picLocks noChangeAspect="1"/>
          </p:cNvPicPr>
          <p:nvPr userDrawn="1"/>
        </p:nvPicPr>
        <p:blipFill>
          <a:blip r:embed="rId2"/>
          <a:srcRect/>
          <a:stretch/>
        </p:blipFill>
        <p:spPr>
          <a:xfrm>
            <a:off x="7730188" y="6312568"/>
            <a:ext cx="2559169" cy="726677"/>
          </a:xfrm>
          <a:prstGeom prst="rect">
            <a:avLst/>
          </a:prstGeom>
        </p:spPr>
      </p:pic>
      <p:sp>
        <p:nvSpPr>
          <p:cNvPr id="15" name="Cím 1"/>
          <p:cNvSpPr>
            <a:spLocks noGrp="1"/>
          </p:cNvSpPr>
          <p:nvPr>
            <p:ph type="title" hasCustomPrompt="1"/>
          </p:nvPr>
        </p:nvSpPr>
        <p:spPr>
          <a:xfrm>
            <a:off x="1601160" y="460162"/>
            <a:ext cx="4474519" cy="608286"/>
          </a:xfrm>
          <a:prstGeom prst="rect">
            <a:avLst/>
          </a:prstGeom>
        </p:spPr>
        <p:txBody>
          <a:bodyPr anchor="ctr"/>
          <a:lstStyle>
            <a:lvl1pPr>
              <a:defRPr sz="3600">
                <a:solidFill>
                  <a:srgbClr val="1A75DB"/>
                </a:solidFill>
                <a:latin typeface="+mn-lt"/>
              </a:defRPr>
            </a:lvl1pPr>
          </a:lstStyle>
          <a:p>
            <a:r>
              <a:rPr lang="hu-HU" dirty="0"/>
              <a:t>TITLE</a:t>
            </a:r>
            <a:endParaRPr lang="en-GB" dirty="0"/>
          </a:p>
        </p:txBody>
      </p:sp>
      <p:sp>
        <p:nvSpPr>
          <p:cNvPr id="8" name="Date Placeholder 3"/>
          <p:cNvSpPr>
            <a:spLocks noGrp="1"/>
          </p:cNvSpPr>
          <p:nvPr>
            <p:ph type="dt" sz="half" idx="11"/>
          </p:nvPr>
        </p:nvSpPr>
        <p:spPr>
          <a:xfrm>
            <a:off x="625163" y="6645788"/>
            <a:ext cx="2429947" cy="383297"/>
          </a:xfrm>
          <a:prstGeom prst="rect">
            <a:avLst/>
          </a:prstGeom>
        </p:spPr>
        <p:txBody>
          <a:bodyPr/>
          <a:lstStyle/>
          <a:p>
            <a:fld id="{321F8011-7028-7A42-A01D-865E8B21EEF0}" type="datetimeFigureOut">
              <a:rPr lang="it-IT" smtClean="0"/>
              <a:t>20/02/2025</a:t>
            </a:fld>
            <a:endParaRPr lang="it-IT" dirty="0"/>
          </a:p>
        </p:txBody>
      </p:sp>
      <p:sp>
        <p:nvSpPr>
          <p:cNvPr id="9" name="Slide Number Placeholder 5"/>
          <p:cNvSpPr>
            <a:spLocks noGrp="1"/>
          </p:cNvSpPr>
          <p:nvPr>
            <p:ph type="sldNum" sz="quarter" idx="12"/>
          </p:nvPr>
        </p:nvSpPr>
        <p:spPr>
          <a:xfrm>
            <a:off x="3466499" y="6645787"/>
            <a:ext cx="2429947" cy="383297"/>
          </a:xfrm>
          <a:prstGeom prst="rect">
            <a:avLst/>
          </a:prstGeom>
        </p:spPr>
        <p:txBody>
          <a:bodyPr/>
          <a:lstStyle/>
          <a:p>
            <a:fld id="{7FB98861-F3B3-1B4A-9BF3-1E11DBCCE554}" type="slidenum">
              <a:rPr lang="it-IT" smtClean="0"/>
              <a:t>‹#›</a:t>
            </a:fld>
            <a:endParaRPr lang="it-IT"/>
          </a:p>
        </p:txBody>
      </p:sp>
      <p:pic>
        <p:nvPicPr>
          <p:cNvPr id="11" name="Immagine 3">
            <a:extLst>
              <a:ext uri="{FF2B5EF4-FFF2-40B4-BE49-F238E27FC236}">
                <a16:creationId xmlns:a16="http://schemas.microsoft.com/office/drawing/2014/main" id="{5A96C82C-9DCB-DB96-E369-85A332C77BF0}"/>
              </a:ext>
            </a:extLst>
          </p:cNvPr>
          <p:cNvPicPr>
            <a:picLocks noChangeAspect="1"/>
          </p:cNvPicPr>
          <p:nvPr userDrawn="1"/>
        </p:nvPicPr>
        <p:blipFill>
          <a:blip r:embed="rId3"/>
          <a:stretch>
            <a:fillRect/>
          </a:stretch>
        </p:blipFill>
        <p:spPr>
          <a:xfrm>
            <a:off x="6306301" y="-8284"/>
            <a:ext cx="4493462" cy="4652855"/>
          </a:xfrm>
          <a:prstGeom prst="rect">
            <a:avLst/>
          </a:prstGeom>
        </p:spPr>
      </p:pic>
      <p:cxnSp>
        <p:nvCxnSpPr>
          <p:cNvPr id="14" name="Connettore 1 31">
            <a:extLst>
              <a:ext uri="{FF2B5EF4-FFF2-40B4-BE49-F238E27FC236}">
                <a16:creationId xmlns:a16="http://schemas.microsoft.com/office/drawing/2014/main" id="{D649692B-63BD-4326-6334-10C20BAF71B9}"/>
              </a:ext>
            </a:extLst>
          </p:cNvPr>
          <p:cNvCxnSpPr/>
          <p:nvPr userDrawn="1"/>
        </p:nvCxnSpPr>
        <p:spPr>
          <a:xfrm>
            <a:off x="7750629" y="1944914"/>
            <a:ext cx="2467428" cy="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pic>
        <p:nvPicPr>
          <p:cNvPr id="20" name="Image point 1">
            <a:extLst>
              <a:ext uri="{FF2B5EF4-FFF2-40B4-BE49-F238E27FC236}">
                <a16:creationId xmlns:a16="http://schemas.microsoft.com/office/drawing/2014/main" id="{C2370294-7C95-F611-4486-80EC0DED7FDF}"/>
              </a:ext>
            </a:extLst>
          </p:cNvPr>
          <p:cNvPicPr>
            <a:picLocks noChangeAspect="1"/>
          </p:cNvPicPr>
          <p:nvPr userDrawn="1"/>
        </p:nvPicPr>
        <p:blipFill>
          <a:blip r:embed="rId4"/>
          <a:stretch>
            <a:fillRect/>
          </a:stretch>
        </p:blipFill>
        <p:spPr>
          <a:xfrm>
            <a:off x="622603" y="496948"/>
            <a:ext cx="609600" cy="571500"/>
          </a:xfrm>
          <a:prstGeom prst="rect">
            <a:avLst/>
          </a:prstGeom>
        </p:spPr>
      </p:pic>
      <p:sp>
        <p:nvSpPr>
          <p:cNvPr id="21" name="Point 1">
            <a:extLst>
              <a:ext uri="{FF2B5EF4-FFF2-40B4-BE49-F238E27FC236}">
                <a16:creationId xmlns:a16="http://schemas.microsoft.com/office/drawing/2014/main" id="{DB89BC95-1269-09E8-B775-0FBE5D438828}"/>
              </a:ext>
            </a:extLst>
          </p:cNvPr>
          <p:cNvSpPr txBox="1">
            <a:spLocks/>
          </p:cNvSpPr>
          <p:nvPr userDrawn="1"/>
        </p:nvSpPr>
        <p:spPr>
          <a:xfrm>
            <a:off x="719834" y="519621"/>
            <a:ext cx="415137" cy="526153"/>
          </a:xfrm>
          <a:prstGeom prst="rect">
            <a:avLst/>
          </a:prstGeom>
        </p:spPr>
        <p:txBody>
          <a:bodyPr>
            <a:noAutofit/>
          </a:bodyPr>
          <a:lstStyle>
            <a:lvl1pPr algn="l" defTabSz="959937" rtl="0" eaLnBrk="1" latinLnBrk="0" hangingPunct="1">
              <a:lnSpc>
                <a:spcPct val="90000"/>
              </a:lnSpc>
              <a:spcBef>
                <a:spcPct val="0"/>
              </a:spcBef>
              <a:buNone/>
              <a:defRPr sz="4619" kern="1200">
                <a:solidFill>
                  <a:schemeClr val="tx1"/>
                </a:solidFill>
                <a:latin typeface="+mj-lt"/>
                <a:ea typeface="+mj-ea"/>
                <a:cs typeface="+mj-cs"/>
              </a:defRPr>
            </a:lvl1pPr>
          </a:lstStyle>
          <a:p>
            <a:r>
              <a:rPr lang="it-IT" sz="3600" b="1" dirty="0">
                <a:solidFill>
                  <a:schemeClr val="bg1"/>
                </a:solidFill>
                <a:latin typeface="+mn-lt"/>
              </a:rPr>
              <a:t>1</a:t>
            </a:r>
          </a:p>
        </p:txBody>
      </p:sp>
      <p:pic>
        <p:nvPicPr>
          <p:cNvPr id="22" name="Image point 2">
            <a:extLst>
              <a:ext uri="{FF2B5EF4-FFF2-40B4-BE49-F238E27FC236}">
                <a16:creationId xmlns:a16="http://schemas.microsoft.com/office/drawing/2014/main" id="{C49D284D-E06F-A0FA-FCE7-3669932949EC}"/>
              </a:ext>
            </a:extLst>
          </p:cNvPr>
          <p:cNvPicPr>
            <a:picLocks noChangeAspect="1"/>
          </p:cNvPicPr>
          <p:nvPr userDrawn="1"/>
        </p:nvPicPr>
        <p:blipFill>
          <a:blip r:embed="rId4"/>
          <a:stretch>
            <a:fillRect/>
          </a:stretch>
        </p:blipFill>
        <p:spPr>
          <a:xfrm>
            <a:off x="700219" y="2548761"/>
            <a:ext cx="609600" cy="571500"/>
          </a:xfrm>
          <a:prstGeom prst="rect">
            <a:avLst/>
          </a:prstGeom>
        </p:spPr>
      </p:pic>
      <p:sp>
        <p:nvSpPr>
          <p:cNvPr id="23" name="Point 2">
            <a:extLst>
              <a:ext uri="{FF2B5EF4-FFF2-40B4-BE49-F238E27FC236}">
                <a16:creationId xmlns:a16="http://schemas.microsoft.com/office/drawing/2014/main" id="{09A42CBF-1B7C-7C0A-C81E-57CCD243A7EB}"/>
              </a:ext>
            </a:extLst>
          </p:cNvPr>
          <p:cNvSpPr txBox="1">
            <a:spLocks/>
          </p:cNvSpPr>
          <p:nvPr userDrawn="1"/>
        </p:nvSpPr>
        <p:spPr>
          <a:xfrm>
            <a:off x="777835" y="2554609"/>
            <a:ext cx="415137" cy="571500"/>
          </a:xfrm>
          <a:prstGeom prst="rect">
            <a:avLst/>
          </a:prstGeom>
        </p:spPr>
        <p:txBody>
          <a:bodyPr vert="horz" lIns="91440" tIns="45720" rIns="91440" bIns="45720" rtlCol="0" anchor="ctr">
            <a:noAutofit/>
          </a:bodyPr>
          <a:lstStyle>
            <a:lvl1pPr algn="l" defTabSz="959937" rtl="0" eaLnBrk="1" latinLnBrk="0" hangingPunct="1">
              <a:lnSpc>
                <a:spcPct val="90000"/>
              </a:lnSpc>
              <a:spcBef>
                <a:spcPct val="0"/>
              </a:spcBef>
              <a:buNone/>
              <a:defRPr sz="4619" kern="1200">
                <a:solidFill>
                  <a:schemeClr val="tx1"/>
                </a:solidFill>
                <a:latin typeface="+mj-lt"/>
                <a:ea typeface="+mj-ea"/>
                <a:cs typeface="+mj-cs"/>
              </a:defRPr>
            </a:lvl1pPr>
          </a:lstStyle>
          <a:p>
            <a:r>
              <a:rPr lang="it-IT" sz="3600" b="1" dirty="0">
                <a:solidFill>
                  <a:schemeClr val="bg1"/>
                </a:solidFill>
                <a:latin typeface="+mn-lt"/>
              </a:rPr>
              <a:t>2</a:t>
            </a:r>
          </a:p>
        </p:txBody>
      </p:sp>
      <p:pic>
        <p:nvPicPr>
          <p:cNvPr id="24" name="Image point 3">
            <a:extLst>
              <a:ext uri="{FF2B5EF4-FFF2-40B4-BE49-F238E27FC236}">
                <a16:creationId xmlns:a16="http://schemas.microsoft.com/office/drawing/2014/main" id="{7A057175-2AB3-68A5-EB10-D96436F03D4C}"/>
              </a:ext>
            </a:extLst>
          </p:cNvPr>
          <p:cNvPicPr>
            <a:picLocks noChangeAspect="1"/>
          </p:cNvPicPr>
          <p:nvPr userDrawn="1"/>
        </p:nvPicPr>
        <p:blipFill>
          <a:blip r:embed="rId4"/>
          <a:stretch>
            <a:fillRect/>
          </a:stretch>
        </p:blipFill>
        <p:spPr>
          <a:xfrm>
            <a:off x="700219" y="4514805"/>
            <a:ext cx="609600" cy="571500"/>
          </a:xfrm>
          <a:prstGeom prst="rect">
            <a:avLst/>
          </a:prstGeom>
        </p:spPr>
      </p:pic>
      <p:sp>
        <p:nvSpPr>
          <p:cNvPr id="25" name="Point 3">
            <a:extLst>
              <a:ext uri="{FF2B5EF4-FFF2-40B4-BE49-F238E27FC236}">
                <a16:creationId xmlns:a16="http://schemas.microsoft.com/office/drawing/2014/main" id="{8011D38D-BF8E-F750-4A4B-C29B2A8B0DBB}"/>
              </a:ext>
            </a:extLst>
          </p:cNvPr>
          <p:cNvSpPr txBox="1">
            <a:spLocks/>
          </p:cNvSpPr>
          <p:nvPr userDrawn="1"/>
        </p:nvSpPr>
        <p:spPr>
          <a:xfrm>
            <a:off x="777835" y="4520653"/>
            <a:ext cx="415137" cy="571500"/>
          </a:xfrm>
          <a:prstGeom prst="rect">
            <a:avLst/>
          </a:prstGeom>
        </p:spPr>
        <p:txBody>
          <a:bodyPr vert="horz" lIns="91440" tIns="45720" rIns="91440" bIns="45720" rtlCol="0" anchor="ctr">
            <a:noAutofit/>
          </a:bodyPr>
          <a:lstStyle>
            <a:lvl1pPr algn="l" defTabSz="959937" rtl="0" eaLnBrk="1" latinLnBrk="0" hangingPunct="1">
              <a:lnSpc>
                <a:spcPct val="90000"/>
              </a:lnSpc>
              <a:spcBef>
                <a:spcPct val="0"/>
              </a:spcBef>
              <a:buNone/>
              <a:defRPr sz="4619" kern="1200">
                <a:solidFill>
                  <a:schemeClr val="tx1"/>
                </a:solidFill>
                <a:latin typeface="+mj-lt"/>
                <a:ea typeface="+mj-ea"/>
                <a:cs typeface="+mj-cs"/>
              </a:defRPr>
            </a:lvl1pPr>
          </a:lstStyle>
          <a:p>
            <a:r>
              <a:rPr lang="it-IT" sz="3600" b="1" dirty="0">
                <a:solidFill>
                  <a:schemeClr val="bg1"/>
                </a:solidFill>
                <a:latin typeface="+mn-lt"/>
              </a:rPr>
              <a:t>3</a:t>
            </a:r>
          </a:p>
        </p:txBody>
      </p:sp>
      <p:sp>
        <p:nvSpPr>
          <p:cNvPr id="31" name="Szövegdoboz 30"/>
          <p:cNvSpPr txBox="1"/>
          <p:nvPr userDrawn="1"/>
        </p:nvSpPr>
        <p:spPr>
          <a:xfrm>
            <a:off x="1601160" y="3192442"/>
            <a:ext cx="4474519" cy="1117595"/>
          </a:xfrm>
          <a:prstGeom prst="rect">
            <a:avLst/>
          </a:prstGeom>
          <a:noFill/>
        </p:spPr>
        <p:txBody>
          <a:bodyPr wrap="square" rtlCol="0">
            <a:spAutoFit/>
          </a:bodyPr>
          <a:lstStyle/>
          <a:p>
            <a:endParaRPr lang="en-GB"/>
          </a:p>
        </p:txBody>
      </p:sp>
      <p:sp>
        <p:nvSpPr>
          <p:cNvPr id="32" name="Szövegdoboz 31"/>
          <p:cNvSpPr txBox="1"/>
          <p:nvPr userDrawn="1"/>
        </p:nvSpPr>
        <p:spPr>
          <a:xfrm>
            <a:off x="1628563" y="5194973"/>
            <a:ext cx="4474519" cy="1117595"/>
          </a:xfrm>
          <a:prstGeom prst="rect">
            <a:avLst/>
          </a:prstGeom>
          <a:noFill/>
        </p:spPr>
        <p:txBody>
          <a:bodyPr wrap="square" rtlCol="0">
            <a:spAutoFit/>
          </a:bodyPr>
          <a:lstStyle/>
          <a:p>
            <a:endParaRPr lang="en-GB"/>
          </a:p>
        </p:txBody>
      </p:sp>
      <p:sp>
        <p:nvSpPr>
          <p:cNvPr id="35" name="Szöveg helye 3"/>
          <p:cNvSpPr>
            <a:spLocks noGrp="1"/>
          </p:cNvSpPr>
          <p:nvPr>
            <p:ph type="body" sz="half" idx="2"/>
          </p:nvPr>
        </p:nvSpPr>
        <p:spPr>
          <a:xfrm>
            <a:off x="1601160" y="1254823"/>
            <a:ext cx="4474519" cy="1082227"/>
          </a:xfrm>
          <a:prstGeom prst="rect">
            <a:avLst/>
          </a:prstGeom>
        </p:spPr>
        <p:txBody>
          <a:bodyPr/>
          <a:lstStyle>
            <a:lvl1pPr>
              <a:defRPr sz="1800"/>
            </a:lvl1pPr>
          </a:lstStyle>
          <a:p>
            <a:pPr lvl="0"/>
            <a:r>
              <a:rPr lang="hu-HU"/>
              <a:t>Mintaszöveg szerkesztése</a:t>
            </a:r>
          </a:p>
        </p:txBody>
      </p:sp>
      <p:sp>
        <p:nvSpPr>
          <p:cNvPr id="36" name="Szöveg helye 3"/>
          <p:cNvSpPr>
            <a:spLocks noGrp="1"/>
          </p:cNvSpPr>
          <p:nvPr>
            <p:ph type="body" sz="half" idx="13"/>
          </p:nvPr>
        </p:nvSpPr>
        <p:spPr>
          <a:xfrm>
            <a:off x="1628562" y="3225731"/>
            <a:ext cx="4474519" cy="1082227"/>
          </a:xfrm>
          <a:prstGeom prst="rect">
            <a:avLst/>
          </a:prstGeom>
        </p:spPr>
        <p:txBody>
          <a:bodyPr/>
          <a:lstStyle>
            <a:lvl1pPr>
              <a:defRPr sz="1800"/>
            </a:lvl1pPr>
          </a:lstStyle>
          <a:p>
            <a:pPr lvl="0"/>
            <a:r>
              <a:rPr lang="hu-HU"/>
              <a:t>Mintaszöveg szerkesztése</a:t>
            </a:r>
          </a:p>
        </p:txBody>
      </p:sp>
      <p:sp>
        <p:nvSpPr>
          <p:cNvPr id="37" name="Szöveg helye 3"/>
          <p:cNvSpPr>
            <a:spLocks noGrp="1"/>
          </p:cNvSpPr>
          <p:nvPr>
            <p:ph type="body" sz="half" idx="14"/>
          </p:nvPr>
        </p:nvSpPr>
        <p:spPr>
          <a:xfrm>
            <a:off x="1628562" y="5191979"/>
            <a:ext cx="4474519" cy="1082227"/>
          </a:xfrm>
          <a:prstGeom prst="rect">
            <a:avLst/>
          </a:prstGeom>
        </p:spPr>
        <p:txBody>
          <a:bodyPr/>
          <a:lstStyle>
            <a:lvl1pPr>
              <a:defRPr sz="1800"/>
            </a:lvl1pPr>
          </a:lstStyle>
          <a:p>
            <a:pPr lvl="0"/>
            <a:r>
              <a:rPr lang="hu-HU"/>
              <a:t>Mintaszöveg szerkesztése</a:t>
            </a:r>
          </a:p>
        </p:txBody>
      </p:sp>
    </p:spTree>
    <p:extLst>
      <p:ext uri="{BB962C8B-B14F-4D97-AF65-F5344CB8AC3E}">
        <p14:creationId xmlns:p14="http://schemas.microsoft.com/office/powerpoint/2010/main" val="3107287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gyéni elrendezés">
    <p:spTree>
      <p:nvGrpSpPr>
        <p:cNvPr id="1" name=""/>
        <p:cNvGrpSpPr/>
        <p:nvPr/>
      </p:nvGrpSpPr>
      <p:grpSpPr>
        <a:xfrm>
          <a:off x="0" y="0"/>
          <a:ext cx="0" cy="0"/>
          <a:chOff x="0" y="0"/>
          <a:chExt cx="0" cy="0"/>
        </a:xfrm>
      </p:grpSpPr>
      <p:pic>
        <p:nvPicPr>
          <p:cNvPr id="10" name="Immagine 16">
            <a:extLst>
              <a:ext uri="{FF2B5EF4-FFF2-40B4-BE49-F238E27FC236}">
                <a16:creationId xmlns:a16="http://schemas.microsoft.com/office/drawing/2014/main" id="{2DA0940D-5AE0-5878-999A-A4F75B97BC3B}"/>
              </a:ext>
            </a:extLst>
          </p:cNvPr>
          <p:cNvPicPr>
            <a:picLocks noChangeAspect="1"/>
          </p:cNvPicPr>
          <p:nvPr userDrawn="1"/>
        </p:nvPicPr>
        <p:blipFill>
          <a:blip r:embed="rId2"/>
          <a:srcRect/>
          <a:stretch/>
        </p:blipFill>
        <p:spPr>
          <a:xfrm>
            <a:off x="7730188" y="6312568"/>
            <a:ext cx="2559169" cy="726677"/>
          </a:xfrm>
          <a:prstGeom prst="rect">
            <a:avLst/>
          </a:prstGeom>
        </p:spPr>
      </p:pic>
    </p:spTree>
    <p:extLst>
      <p:ext uri="{BB962C8B-B14F-4D97-AF65-F5344CB8AC3E}">
        <p14:creationId xmlns:p14="http://schemas.microsoft.com/office/powerpoint/2010/main" val="1920768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Egyéni elrendezés">
    <p:spTree>
      <p:nvGrpSpPr>
        <p:cNvPr id="1" name=""/>
        <p:cNvGrpSpPr/>
        <p:nvPr/>
      </p:nvGrpSpPr>
      <p:grpSpPr>
        <a:xfrm>
          <a:off x="0" y="0"/>
          <a:ext cx="0" cy="0"/>
          <a:chOff x="0" y="0"/>
          <a:chExt cx="0" cy="0"/>
        </a:xfrm>
      </p:grpSpPr>
      <p:pic>
        <p:nvPicPr>
          <p:cNvPr id="10" name="Immagine 3">
            <a:extLst>
              <a:ext uri="{FF2B5EF4-FFF2-40B4-BE49-F238E27FC236}">
                <a16:creationId xmlns:a16="http://schemas.microsoft.com/office/drawing/2014/main" id="{F0BA59ED-2673-3E51-3780-9815C33F26C3}"/>
              </a:ext>
            </a:extLst>
          </p:cNvPr>
          <p:cNvPicPr>
            <a:picLocks noChangeAspect="1"/>
          </p:cNvPicPr>
          <p:nvPr userDrawn="1"/>
        </p:nvPicPr>
        <p:blipFill>
          <a:blip r:embed="rId2"/>
          <a:stretch>
            <a:fillRect/>
          </a:stretch>
        </p:blipFill>
        <p:spPr>
          <a:xfrm>
            <a:off x="-1" y="0"/>
            <a:ext cx="10799763" cy="7204076"/>
          </a:xfrm>
          <a:prstGeom prst="rect">
            <a:avLst/>
          </a:prstGeom>
        </p:spPr>
      </p:pic>
      <p:pic>
        <p:nvPicPr>
          <p:cNvPr id="11" name="Immagine 4">
            <a:extLst>
              <a:ext uri="{FF2B5EF4-FFF2-40B4-BE49-F238E27FC236}">
                <a16:creationId xmlns:a16="http://schemas.microsoft.com/office/drawing/2014/main" id="{6F0E1B84-367F-07BC-28F5-5F86C40CCA19}"/>
              </a:ext>
            </a:extLst>
          </p:cNvPr>
          <p:cNvPicPr>
            <a:picLocks noChangeAspect="1"/>
          </p:cNvPicPr>
          <p:nvPr userDrawn="1"/>
        </p:nvPicPr>
        <p:blipFill>
          <a:blip r:embed="rId3">
            <a:alphaModFix amt="87000"/>
          </a:blip>
          <a:stretch>
            <a:fillRect/>
          </a:stretch>
        </p:blipFill>
        <p:spPr>
          <a:xfrm>
            <a:off x="3569" y="-2382"/>
            <a:ext cx="10796194" cy="7201695"/>
          </a:xfrm>
          <a:prstGeom prst="rect">
            <a:avLst/>
          </a:prstGeom>
        </p:spPr>
      </p:pic>
      <p:pic>
        <p:nvPicPr>
          <p:cNvPr id="12" name="Immagine 6">
            <a:extLst>
              <a:ext uri="{FF2B5EF4-FFF2-40B4-BE49-F238E27FC236}">
                <a16:creationId xmlns:a16="http://schemas.microsoft.com/office/drawing/2014/main" id="{D7BF07D8-A176-29A9-C141-B275EF617CFF}"/>
              </a:ext>
            </a:extLst>
          </p:cNvPr>
          <p:cNvPicPr>
            <a:picLocks noChangeAspect="1"/>
          </p:cNvPicPr>
          <p:nvPr userDrawn="1"/>
        </p:nvPicPr>
        <p:blipFill>
          <a:blip r:embed="rId4"/>
          <a:srcRect/>
          <a:stretch/>
        </p:blipFill>
        <p:spPr>
          <a:xfrm>
            <a:off x="4764881" y="6579358"/>
            <a:ext cx="1270000" cy="355244"/>
          </a:xfrm>
          <a:prstGeom prst="rect">
            <a:avLst/>
          </a:prstGeom>
        </p:spPr>
      </p:pic>
      <p:pic>
        <p:nvPicPr>
          <p:cNvPr id="13" name="Immagine 2">
            <a:extLst>
              <a:ext uri="{FF2B5EF4-FFF2-40B4-BE49-F238E27FC236}">
                <a16:creationId xmlns:a16="http://schemas.microsoft.com/office/drawing/2014/main" id="{FA45CCE8-96BA-C8CC-2B2E-4CCE8683B830}"/>
              </a:ext>
            </a:extLst>
          </p:cNvPr>
          <p:cNvPicPr>
            <a:picLocks noChangeAspect="1"/>
          </p:cNvPicPr>
          <p:nvPr userDrawn="1"/>
        </p:nvPicPr>
        <p:blipFill>
          <a:blip r:embed="rId5"/>
          <a:stretch>
            <a:fillRect/>
          </a:stretch>
        </p:blipFill>
        <p:spPr>
          <a:xfrm>
            <a:off x="4255008" y="1088993"/>
            <a:ext cx="6541185" cy="6117465"/>
          </a:xfrm>
          <a:prstGeom prst="rect">
            <a:avLst/>
          </a:prstGeom>
        </p:spPr>
      </p:pic>
      <p:sp>
        <p:nvSpPr>
          <p:cNvPr id="22" name="Cím 1"/>
          <p:cNvSpPr>
            <a:spLocks noGrp="1"/>
          </p:cNvSpPr>
          <p:nvPr>
            <p:ph type="title" hasCustomPrompt="1"/>
          </p:nvPr>
        </p:nvSpPr>
        <p:spPr>
          <a:xfrm>
            <a:off x="742948" y="2515184"/>
            <a:ext cx="9313863" cy="1392237"/>
          </a:xfrm>
          <a:prstGeom prst="rect">
            <a:avLst/>
          </a:prstGeom>
        </p:spPr>
        <p:txBody>
          <a:bodyPr anchor="ctr"/>
          <a:lstStyle>
            <a:lvl1pPr algn="ctr">
              <a:defRPr b="1" baseline="0">
                <a:solidFill>
                  <a:schemeClr val="bg1"/>
                </a:solidFill>
                <a:latin typeface="+mn-lt"/>
              </a:defRPr>
            </a:lvl1pPr>
          </a:lstStyle>
          <a:p>
            <a:r>
              <a:rPr lang="hu-HU" dirty="0"/>
              <a:t>SECTION TITLE</a:t>
            </a:r>
            <a:endParaRPr lang="en-GB" dirty="0"/>
          </a:p>
        </p:txBody>
      </p:sp>
    </p:spTree>
    <p:extLst>
      <p:ext uri="{BB962C8B-B14F-4D97-AF65-F5344CB8AC3E}">
        <p14:creationId xmlns:p14="http://schemas.microsoft.com/office/powerpoint/2010/main" val="4285346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Egyéni elrendezés">
    <p:spTree>
      <p:nvGrpSpPr>
        <p:cNvPr id="1" name=""/>
        <p:cNvGrpSpPr/>
        <p:nvPr/>
      </p:nvGrpSpPr>
      <p:grpSpPr>
        <a:xfrm>
          <a:off x="0" y="0"/>
          <a:ext cx="0" cy="0"/>
          <a:chOff x="0" y="0"/>
          <a:chExt cx="0" cy="0"/>
        </a:xfrm>
      </p:grpSpPr>
      <p:pic>
        <p:nvPicPr>
          <p:cNvPr id="10" name="Immagine 3">
            <a:extLst>
              <a:ext uri="{FF2B5EF4-FFF2-40B4-BE49-F238E27FC236}">
                <a16:creationId xmlns:a16="http://schemas.microsoft.com/office/drawing/2014/main" id="{F0BA59ED-2673-3E51-3780-9815C33F26C3}"/>
              </a:ext>
            </a:extLst>
          </p:cNvPr>
          <p:cNvPicPr>
            <a:picLocks noChangeAspect="1"/>
          </p:cNvPicPr>
          <p:nvPr userDrawn="1"/>
        </p:nvPicPr>
        <p:blipFill>
          <a:blip r:embed="rId2"/>
          <a:stretch>
            <a:fillRect/>
          </a:stretch>
        </p:blipFill>
        <p:spPr>
          <a:xfrm>
            <a:off x="-1" y="0"/>
            <a:ext cx="10799763" cy="7204076"/>
          </a:xfrm>
          <a:prstGeom prst="rect">
            <a:avLst/>
          </a:prstGeom>
        </p:spPr>
      </p:pic>
      <p:pic>
        <p:nvPicPr>
          <p:cNvPr id="11" name="Immagine 4">
            <a:extLst>
              <a:ext uri="{FF2B5EF4-FFF2-40B4-BE49-F238E27FC236}">
                <a16:creationId xmlns:a16="http://schemas.microsoft.com/office/drawing/2014/main" id="{6F0E1B84-367F-07BC-28F5-5F86C40CCA19}"/>
              </a:ext>
            </a:extLst>
          </p:cNvPr>
          <p:cNvPicPr>
            <a:picLocks noChangeAspect="1"/>
          </p:cNvPicPr>
          <p:nvPr userDrawn="1"/>
        </p:nvPicPr>
        <p:blipFill>
          <a:blip r:embed="rId3">
            <a:alphaModFix amt="87000"/>
          </a:blip>
          <a:stretch>
            <a:fillRect/>
          </a:stretch>
        </p:blipFill>
        <p:spPr>
          <a:xfrm>
            <a:off x="3569" y="-2382"/>
            <a:ext cx="10796194" cy="7201695"/>
          </a:xfrm>
          <a:prstGeom prst="rect">
            <a:avLst/>
          </a:prstGeom>
        </p:spPr>
      </p:pic>
      <p:pic>
        <p:nvPicPr>
          <p:cNvPr id="13" name="Immagine 2">
            <a:extLst>
              <a:ext uri="{FF2B5EF4-FFF2-40B4-BE49-F238E27FC236}">
                <a16:creationId xmlns:a16="http://schemas.microsoft.com/office/drawing/2014/main" id="{FA45CCE8-96BA-C8CC-2B2E-4CCE8683B830}"/>
              </a:ext>
            </a:extLst>
          </p:cNvPr>
          <p:cNvPicPr>
            <a:picLocks noChangeAspect="1"/>
          </p:cNvPicPr>
          <p:nvPr userDrawn="1"/>
        </p:nvPicPr>
        <p:blipFill>
          <a:blip r:embed="rId4"/>
          <a:stretch>
            <a:fillRect/>
          </a:stretch>
        </p:blipFill>
        <p:spPr>
          <a:xfrm>
            <a:off x="4258578" y="1088993"/>
            <a:ext cx="6541185" cy="6117465"/>
          </a:xfrm>
          <a:prstGeom prst="rect">
            <a:avLst/>
          </a:prstGeom>
        </p:spPr>
      </p:pic>
      <p:sp>
        <p:nvSpPr>
          <p:cNvPr id="22" name="Cím 1"/>
          <p:cNvSpPr>
            <a:spLocks noGrp="1"/>
          </p:cNvSpPr>
          <p:nvPr>
            <p:ph type="title" hasCustomPrompt="1"/>
          </p:nvPr>
        </p:nvSpPr>
        <p:spPr>
          <a:xfrm>
            <a:off x="1398495" y="2910017"/>
            <a:ext cx="7996518" cy="1192306"/>
          </a:xfrm>
          <a:prstGeom prst="rect">
            <a:avLst/>
          </a:prstGeom>
        </p:spPr>
        <p:txBody>
          <a:bodyPr anchor="ctr"/>
          <a:lstStyle>
            <a:lvl1pPr algn="ctr">
              <a:defRPr b="1" baseline="0">
                <a:solidFill>
                  <a:schemeClr val="bg1"/>
                </a:solidFill>
                <a:latin typeface="+mn-lt"/>
              </a:defRPr>
            </a:lvl1pPr>
          </a:lstStyle>
          <a:p>
            <a:r>
              <a:rPr lang="hu-HU" dirty="0"/>
              <a:t>THANK YOU!</a:t>
            </a:r>
            <a:endParaRPr lang="en-GB" dirty="0"/>
          </a:p>
        </p:txBody>
      </p:sp>
      <p:pic>
        <p:nvPicPr>
          <p:cNvPr id="7" name="Immagine 8">
            <a:extLst>
              <a:ext uri="{FF2B5EF4-FFF2-40B4-BE49-F238E27FC236}">
                <a16:creationId xmlns:a16="http://schemas.microsoft.com/office/drawing/2014/main" id="{755C4558-2D07-CEC3-8C65-1E89039ACBBC}"/>
              </a:ext>
            </a:extLst>
          </p:cNvPr>
          <p:cNvPicPr>
            <a:picLocks noChangeAspect="1"/>
          </p:cNvPicPr>
          <p:nvPr userDrawn="1"/>
        </p:nvPicPr>
        <p:blipFill>
          <a:blip r:embed="rId5"/>
          <a:stretch>
            <a:fillRect/>
          </a:stretch>
        </p:blipFill>
        <p:spPr>
          <a:xfrm>
            <a:off x="1331260" y="2845770"/>
            <a:ext cx="8130988" cy="1320800"/>
          </a:xfrm>
          <a:prstGeom prst="rect">
            <a:avLst/>
          </a:prstGeom>
        </p:spPr>
      </p:pic>
      <p:pic>
        <p:nvPicPr>
          <p:cNvPr id="2" name="Kép 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488160" y="421209"/>
            <a:ext cx="1817188" cy="1335568"/>
          </a:xfrm>
          <a:prstGeom prst="rect">
            <a:avLst/>
          </a:prstGeom>
        </p:spPr>
      </p:pic>
      <p:sp>
        <p:nvSpPr>
          <p:cNvPr id="4" name="Szövegdoboz 3"/>
          <p:cNvSpPr txBox="1"/>
          <p:nvPr userDrawn="1"/>
        </p:nvSpPr>
        <p:spPr>
          <a:xfrm>
            <a:off x="1219199" y="6108109"/>
            <a:ext cx="4789407" cy="784830"/>
          </a:xfrm>
          <a:prstGeom prst="rect">
            <a:avLst/>
          </a:prstGeom>
          <a:noFill/>
        </p:spPr>
        <p:txBody>
          <a:bodyPr wrap="square" rtlCol="0" anchor="ctr">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sz="900" kern="1200" dirty="0">
                <a:solidFill>
                  <a:schemeClr val="bg1"/>
                </a:solidFill>
                <a:effectLst/>
                <a:latin typeface="Arial" panose="020B0604020202020204" pitchFamily="34" charset="0"/>
                <a:ea typeface="+mn-ea"/>
                <a:cs typeface="Arial" panose="020B0604020202020204" pitchFamily="34" charset="0"/>
              </a:rPr>
              <a:t>H-PASS is co-funded by the EU4Health </a:t>
            </a:r>
            <a:r>
              <a:rPr lang="en-US" sz="900" kern="1200" dirty="0" err="1">
                <a:solidFill>
                  <a:schemeClr val="bg1"/>
                </a:solidFill>
                <a:effectLst/>
                <a:latin typeface="Arial" panose="020B0604020202020204" pitchFamily="34" charset="0"/>
                <a:ea typeface="+mn-ea"/>
                <a:cs typeface="Arial" panose="020B0604020202020204" pitchFamily="34" charset="0"/>
              </a:rPr>
              <a:t>Programme</a:t>
            </a:r>
            <a:r>
              <a:rPr lang="en-US" sz="900" kern="1200" dirty="0">
                <a:solidFill>
                  <a:schemeClr val="bg1"/>
                </a:solidFill>
                <a:effectLst/>
                <a:latin typeface="Arial" panose="020B0604020202020204" pitchFamily="34" charset="0"/>
                <a:ea typeface="+mn-ea"/>
                <a:cs typeface="Arial" panose="020B0604020202020204" pitchFamily="34" charset="0"/>
              </a:rPr>
              <a:t> of the European Union under Grant Agreement No. 11101139 (</a:t>
            </a:r>
            <a:r>
              <a:rPr lang="en-US" sz="900" kern="1200" dirty="0" err="1">
                <a:solidFill>
                  <a:schemeClr val="bg1"/>
                </a:solidFill>
                <a:effectLst/>
                <a:latin typeface="Arial" panose="020B0604020202020204" pitchFamily="34" charset="0"/>
                <a:ea typeface="+mn-ea"/>
                <a:cs typeface="Arial" panose="020B0604020202020204" pitchFamily="34" charset="0"/>
              </a:rPr>
              <a:t>HaDEA</a:t>
            </a:r>
            <a:r>
              <a:rPr lang="en-US" sz="900" kern="1200" dirty="0">
                <a:solidFill>
                  <a:schemeClr val="bg1"/>
                </a:solidFill>
                <a:effectLst/>
                <a:latin typeface="Arial" panose="020B0604020202020204" pitchFamily="34" charset="0"/>
                <a:ea typeface="+mn-ea"/>
                <a:cs typeface="Arial" panose="020B0604020202020204" pitchFamily="34" charset="0"/>
              </a:rPr>
              <a:t>). Views and opinions expressed are however those of the author(s) only and do not necessarily reflect those of the European Union or </a:t>
            </a:r>
            <a:r>
              <a:rPr lang="en-US" sz="900" kern="1200" dirty="0" err="1">
                <a:solidFill>
                  <a:schemeClr val="bg1"/>
                </a:solidFill>
                <a:effectLst/>
                <a:latin typeface="Arial" panose="020B0604020202020204" pitchFamily="34" charset="0"/>
                <a:ea typeface="+mn-ea"/>
                <a:cs typeface="Arial" panose="020B0604020202020204" pitchFamily="34" charset="0"/>
              </a:rPr>
              <a:t>HaDEA</a:t>
            </a:r>
            <a:r>
              <a:rPr lang="en-US" sz="900" kern="1200" dirty="0">
                <a:solidFill>
                  <a:schemeClr val="bg1"/>
                </a:solidFill>
                <a:effectLst/>
                <a:latin typeface="Arial" panose="020B0604020202020204" pitchFamily="34" charset="0"/>
                <a:ea typeface="+mn-ea"/>
                <a:cs typeface="Arial" panose="020B0604020202020204" pitchFamily="34" charset="0"/>
              </a:rPr>
              <a:t>. Neither the European Union nor the granting authority can be held responsible for them.</a:t>
            </a:r>
            <a:endParaRPr lang="en-GB" sz="900" kern="1200" dirty="0">
              <a:solidFill>
                <a:schemeClr val="bg1"/>
              </a:solidFill>
              <a:effectLst/>
              <a:latin typeface="Arial" panose="020B0604020202020204" pitchFamily="34" charset="0"/>
              <a:ea typeface="+mn-ea"/>
              <a:cs typeface="Arial" panose="020B0604020202020204" pitchFamily="34" charset="0"/>
            </a:endParaRPr>
          </a:p>
          <a:p>
            <a:pPr algn="just"/>
            <a:endParaRPr lang="en-GB" sz="900" dirty="0">
              <a:latin typeface="Arial" panose="020B0604020202020204" pitchFamily="34" charset="0"/>
              <a:cs typeface="Arial" panose="020B0604020202020204" pitchFamily="34" charset="0"/>
            </a:endParaRPr>
          </a:p>
        </p:txBody>
      </p:sp>
      <p:pic>
        <p:nvPicPr>
          <p:cNvPr id="5" name="Kép 4"/>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008606" y="6108109"/>
            <a:ext cx="2860083" cy="638120"/>
          </a:xfrm>
          <a:prstGeom prst="rect">
            <a:avLst/>
          </a:prstGeom>
        </p:spPr>
      </p:pic>
    </p:spTree>
    <p:extLst>
      <p:ext uri="{BB962C8B-B14F-4D97-AF65-F5344CB8AC3E}">
        <p14:creationId xmlns:p14="http://schemas.microsoft.com/office/powerpoint/2010/main" val="1763415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62458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3" r:id="rId4"/>
    <p:sldLayoutId id="2147483678" r:id="rId5"/>
    <p:sldLayoutId id="2147483674" r:id="rId6"/>
    <p:sldLayoutId id="2147483675" r:id="rId7"/>
    <p:sldLayoutId id="2147483676" r:id="rId8"/>
    <p:sldLayoutId id="2147483677" r:id="rId9"/>
  </p:sldLayoutIdLst>
  <p:txStyles>
    <p:titleStyle>
      <a:lvl1pPr algn="l" defTabSz="959937" rtl="0" eaLnBrk="1" latinLnBrk="0" hangingPunct="1">
        <a:lnSpc>
          <a:spcPct val="90000"/>
        </a:lnSpc>
        <a:spcBef>
          <a:spcPct val="0"/>
        </a:spcBef>
        <a:buNone/>
        <a:defRPr sz="4619" kern="1200">
          <a:solidFill>
            <a:schemeClr val="tx1"/>
          </a:solidFill>
          <a:latin typeface="+mj-lt"/>
          <a:ea typeface="+mj-ea"/>
          <a:cs typeface="+mj-cs"/>
        </a:defRPr>
      </a:lvl1pPr>
    </p:titleStyle>
    <p:bodyStyle>
      <a:lvl1pPr marL="239984" indent="-239984" algn="l" defTabSz="959937" rtl="0" eaLnBrk="1" latinLnBrk="0" hangingPunct="1">
        <a:lnSpc>
          <a:spcPct val="90000"/>
        </a:lnSpc>
        <a:spcBef>
          <a:spcPts val="1050"/>
        </a:spcBef>
        <a:buFont typeface="Arial" panose="020B0604020202020204" pitchFamily="34" charset="0"/>
        <a:buChar char="•"/>
        <a:defRPr sz="2939" kern="1200">
          <a:solidFill>
            <a:schemeClr val="tx1"/>
          </a:solidFill>
          <a:latin typeface="+mn-lt"/>
          <a:ea typeface="+mn-ea"/>
          <a:cs typeface="+mn-cs"/>
        </a:defRPr>
      </a:lvl1pPr>
      <a:lvl2pPr marL="719953" indent="-239984" algn="l" defTabSz="959937" rtl="0" eaLnBrk="1" latinLnBrk="0" hangingPunct="1">
        <a:lnSpc>
          <a:spcPct val="90000"/>
        </a:lnSpc>
        <a:spcBef>
          <a:spcPts val="525"/>
        </a:spcBef>
        <a:buFont typeface="Arial" panose="020B0604020202020204" pitchFamily="34" charset="0"/>
        <a:buChar char="•"/>
        <a:defRPr sz="2520" kern="1200">
          <a:solidFill>
            <a:schemeClr val="tx1"/>
          </a:solidFill>
          <a:latin typeface="+mn-lt"/>
          <a:ea typeface="+mn-ea"/>
          <a:cs typeface="+mn-cs"/>
        </a:defRPr>
      </a:lvl2pPr>
      <a:lvl3pPr marL="1199921" indent="-239984" algn="l" defTabSz="959937" rtl="0" eaLnBrk="1" latinLnBrk="0" hangingPunct="1">
        <a:lnSpc>
          <a:spcPct val="90000"/>
        </a:lnSpc>
        <a:spcBef>
          <a:spcPts val="525"/>
        </a:spcBef>
        <a:buFont typeface="Arial" panose="020B0604020202020204" pitchFamily="34" charset="0"/>
        <a:buChar char="•"/>
        <a:defRPr sz="2100" kern="1200">
          <a:solidFill>
            <a:schemeClr val="tx1"/>
          </a:solidFill>
          <a:latin typeface="+mn-lt"/>
          <a:ea typeface="+mn-ea"/>
          <a:cs typeface="+mn-cs"/>
        </a:defRPr>
      </a:lvl3pPr>
      <a:lvl4pPr marL="1679890"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4pPr>
      <a:lvl5pPr marL="2159859"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5pPr>
      <a:lvl6pPr marL="2639827"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6pPr>
      <a:lvl7pPr marL="3119796"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7pPr>
      <a:lvl8pPr marL="3599764"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8pPr>
      <a:lvl9pPr marL="4079733"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9pPr>
    </p:bodyStyle>
    <p:otherStyle>
      <a:defPPr>
        <a:defRPr lang="en-US"/>
      </a:defPPr>
      <a:lvl1pPr marL="0" algn="l" defTabSz="959937" rtl="0" eaLnBrk="1" latinLnBrk="0" hangingPunct="1">
        <a:defRPr sz="1890" kern="1200">
          <a:solidFill>
            <a:schemeClr val="tx1"/>
          </a:solidFill>
          <a:latin typeface="+mn-lt"/>
          <a:ea typeface="+mn-ea"/>
          <a:cs typeface="+mn-cs"/>
        </a:defRPr>
      </a:lvl1pPr>
      <a:lvl2pPr marL="479969" algn="l" defTabSz="959937" rtl="0" eaLnBrk="1" latinLnBrk="0" hangingPunct="1">
        <a:defRPr sz="1890" kern="1200">
          <a:solidFill>
            <a:schemeClr val="tx1"/>
          </a:solidFill>
          <a:latin typeface="+mn-lt"/>
          <a:ea typeface="+mn-ea"/>
          <a:cs typeface="+mn-cs"/>
        </a:defRPr>
      </a:lvl2pPr>
      <a:lvl3pPr marL="959937" algn="l" defTabSz="959937" rtl="0" eaLnBrk="1" latinLnBrk="0" hangingPunct="1">
        <a:defRPr sz="1890" kern="1200">
          <a:solidFill>
            <a:schemeClr val="tx1"/>
          </a:solidFill>
          <a:latin typeface="+mn-lt"/>
          <a:ea typeface="+mn-ea"/>
          <a:cs typeface="+mn-cs"/>
        </a:defRPr>
      </a:lvl3pPr>
      <a:lvl4pPr marL="1439906" algn="l" defTabSz="959937" rtl="0" eaLnBrk="1" latinLnBrk="0" hangingPunct="1">
        <a:defRPr sz="1890" kern="1200">
          <a:solidFill>
            <a:schemeClr val="tx1"/>
          </a:solidFill>
          <a:latin typeface="+mn-lt"/>
          <a:ea typeface="+mn-ea"/>
          <a:cs typeface="+mn-cs"/>
        </a:defRPr>
      </a:lvl4pPr>
      <a:lvl5pPr marL="1919874" algn="l" defTabSz="959937" rtl="0" eaLnBrk="1" latinLnBrk="0" hangingPunct="1">
        <a:defRPr sz="1890" kern="1200">
          <a:solidFill>
            <a:schemeClr val="tx1"/>
          </a:solidFill>
          <a:latin typeface="+mn-lt"/>
          <a:ea typeface="+mn-ea"/>
          <a:cs typeface="+mn-cs"/>
        </a:defRPr>
      </a:lvl5pPr>
      <a:lvl6pPr marL="2399843" algn="l" defTabSz="959937" rtl="0" eaLnBrk="1" latinLnBrk="0" hangingPunct="1">
        <a:defRPr sz="1890" kern="1200">
          <a:solidFill>
            <a:schemeClr val="tx1"/>
          </a:solidFill>
          <a:latin typeface="+mn-lt"/>
          <a:ea typeface="+mn-ea"/>
          <a:cs typeface="+mn-cs"/>
        </a:defRPr>
      </a:lvl6pPr>
      <a:lvl7pPr marL="2879811" algn="l" defTabSz="959937" rtl="0" eaLnBrk="1" latinLnBrk="0" hangingPunct="1">
        <a:defRPr sz="1890" kern="1200">
          <a:solidFill>
            <a:schemeClr val="tx1"/>
          </a:solidFill>
          <a:latin typeface="+mn-lt"/>
          <a:ea typeface="+mn-ea"/>
          <a:cs typeface="+mn-cs"/>
        </a:defRPr>
      </a:lvl7pPr>
      <a:lvl8pPr marL="3359780" algn="l" defTabSz="959937" rtl="0" eaLnBrk="1" latinLnBrk="0" hangingPunct="1">
        <a:defRPr sz="1890" kern="1200">
          <a:solidFill>
            <a:schemeClr val="tx1"/>
          </a:solidFill>
          <a:latin typeface="+mn-lt"/>
          <a:ea typeface="+mn-ea"/>
          <a:cs typeface="+mn-cs"/>
        </a:defRPr>
      </a:lvl8pPr>
      <a:lvl9pPr marL="3839748" algn="l" defTabSz="959937" rtl="0" eaLnBrk="1" latinLnBrk="0" hangingPunct="1">
        <a:defRPr sz="189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21.png"/><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8.emf"/><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21.png"/><Relationship Id="rId2" Type="http://schemas.openxmlformats.org/officeDocument/2006/relationships/diagramData" Target="../diagrams/data6.xml"/><Relationship Id="rId1" Type="http://schemas.openxmlformats.org/officeDocument/2006/relationships/slideLayout" Target="../slideLayouts/slideLayout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8" Type="http://schemas.openxmlformats.org/officeDocument/2006/relationships/hyperlink" Target="https://www.who.int/publications/m/item/classifying-health-workers" TargetMode="External"/><Relationship Id="rId3" Type="http://schemas.openxmlformats.org/officeDocument/2006/relationships/hyperlink" Target="https://doi.org/10.1016/S2589-7500(23)00092-4" TargetMode="External"/><Relationship Id="rId7" Type="http://schemas.openxmlformats.org/officeDocument/2006/relationships/hyperlink" Target="https://iris.who.int/bitstream/handle/10665/258734/9789241564052-eng.pdf"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hyperlink" Target="https://doi.org/10.1002/14651858.CD000072.pub3" TargetMode="External"/><Relationship Id="rId5" Type="http://schemas.openxmlformats.org/officeDocument/2006/relationships/hyperlink" Target="https://doi.org/10.1111/imj.15484" TargetMode="External"/><Relationship Id="rId4" Type="http://schemas.openxmlformats.org/officeDocument/2006/relationships/hyperlink" Target="https://doi.org/10.2196/26189" TargetMode="External"/><Relationship Id="rId9" Type="http://schemas.openxmlformats.org/officeDocument/2006/relationships/hyperlink" Target="https://www.europarl.europa.eu/workingpapers/saco/pdf/101_en.pdf"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s://hpass.healthworkforce.eu/index.php/the-project/"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hyperlink" Target="http://creativecommons.org/licenses/by-nc/3.0/"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7.png"/><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101906" y="3599656"/>
            <a:ext cx="8595950" cy="987940"/>
          </a:xfrm>
        </p:spPr>
        <p:txBody>
          <a:bodyPr anchor="ctr"/>
          <a:lstStyle/>
          <a:p>
            <a:r>
              <a:rPr lang="en-GB" dirty="0"/>
              <a:t>Healthcare system awareness</a:t>
            </a:r>
          </a:p>
        </p:txBody>
      </p:sp>
      <p:sp>
        <p:nvSpPr>
          <p:cNvPr id="4" name="Footer Placeholder 4">
            <a:extLst>
              <a:ext uri="{FF2B5EF4-FFF2-40B4-BE49-F238E27FC236}">
                <a16:creationId xmlns:a16="http://schemas.microsoft.com/office/drawing/2014/main" id="{FFC0A8C5-381E-DA91-452F-66577E02A801}"/>
              </a:ext>
            </a:extLst>
          </p:cNvPr>
          <p:cNvSpPr txBox="1">
            <a:spLocks noChangeArrowheads="1"/>
          </p:cNvSpPr>
          <p:nvPr/>
        </p:nvSpPr>
        <p:spPr bwMode="auto">
          <a:xfrm>
            <a:off x="96671" y="6769451"/>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solidFill>
                  <a:schemeClr val="bg1"/>
                </a:solidFill>
              </a:rPr>
              <a:t>Project: 101101139 — H-PASS — EU4H-2022-PJ</a:t>
            </a:r>
            <a:endParaRPr lang="el-GR" altLang="en-US" sz="1200" dirty="0">
              <a:solidFill>
                <a:schemeClr val="bg1"/>
              </a:solidFill>
            </a:endParaRPr>
          </a:p>
        </p:txBody>
      </p:sp>
    </p:spTree>
    <p:extLst>
      <p:ext uri="{BB962C8B-B14F-4D97-AF65-F5344CB8AC3E}">
        <p14:creationId xmlns:p14="http://schemas.microsoft.com/office/powerpoint/2010/main" val="8397853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41C92E69-239E-71B7-FBF6-A194D602DBCB}"/>
              </a:ext>
            </a:extLst>
          </p:cNvPr>
          <p:cNvSpPr txBox="1">
            <a:spLocks/>
          </p:cNvSpPr>
          <p:nvPr/>
        </p:nvSpPr>
        <p:spPr>
          <a:xfrm>
            <a:off x="4533998" y="3940258"/>
            <a:ext cx="5800771" cy="876115"/>
          </a:xfrm>
          <a:prstGeom prst="rect">
            <a:avLst/>
          </a:prstGeom>
        </p:spPr>
        <p:txBody>
          <a:bodyPr vert="horz" lIns="91440" tIns="45720" rIns="91440" bIns="45720" rtlCol="0" anchor="ctr">
            <a:noAutofit/>
          </a:bodyPr>
          <a:lstStyle>
            <a:lvl1pPr algn="l" defTabSz="959937" rtl="0" eaLnBrk="1" latinLnBrk="0" hangingPunct="1">
              <a:lnSpc>
                <a:spcPct val="90000"/>
              </a:lnSpc>
              <a:spcBef>
                <a:spcPct val="0"/>
              </a:spcBef>
              <a:buNone/>
              <a:defRPr sz="4619" kern="1200">
                <a:solidFill>
                  <a:schemeClr val="tx1"/>
                </a:solidFill>
                <a:latin typeface="+mj-lt"/>
                <a:ea typeface="+mj-ea"/>
                <a:cs typeface="+mj-cs"/>
              </a:defRPr>
            </a:lvl1pPr>
          </a:lstStyle>
          <a:p>
            <a:r>
              <a:rPr lang="it-IT" sz="4000" b="1" u="sng" dirty="0">
                <a:solidFill>
                  <a:srgbClr val="0063DC"/>
                </a:solidFill>
                <a:latin typeface="+mn-lt"/>
              </a:rPr>
              <a:t>Task:</a:t>
            </a:r>
          </a:p>
          <a:p>
            <a:pPr marL="571500" indent="-571500" algn="just">
              <a:buFont typeface="Arial" panose="020B0604020202020204" pitchFamily="34" charset="0"/>
              <a:buChar char="•"/>
            </a:pPr>
            <a:r>
              <a:rPr lang="it-IT" sz="2800" dirty="0">
                <a:solidFill>
                  <a:srgbClr val="0063DC"/>
                </a:solidFill>
                <a:latin typeface="+mn-lt"/>
              </a:rPr>
              <a:t>From your point of view and experience, what are the advantages and disadvantages of the public and privately-funded sectors of a health system?</a:t>
            </a:r>
          </a:p>
          <a:p>
            <a:pPr algn="just"/>
            <a:endParaRPr lang="it-IT" sz="2800" dirty="0">
              <a:solidFill>
                <a:srgbClr val="0063DC"/>
              </a:solidFill>
              <a:latin typeface="+mn-lt"/>
            </a:endParaRPr>
          </a:p>
          <a:p>
            <a:pPr algn="just"/>
            <a:r>
              <a:rPr lang="it-IT" sz="2800" dirty="0">
                <a:solidFill>
                  <a:srgbClr val="0063DC"/>
                </a:solidFill>
                <a:latin typeface="+mn-lt"/>
              </a:rPr>
              <a:t>You can perform a web search to find out details on inter-country differences in health system structures within the EU.</a:t>
            </a:r>
          </a:p>
          <a:p>
            <a:pPr marL="571500" indent="-571500">
              <a:buFont typeface="Arial" panose="020B0604020202020204" pitchFamily="34" charset="0"/>
              <a:buChar char="•"/>
            </a:pPr>
            <a:endParaRPr lang="it-IT" sz="3600" dirty="0">
              <a:solidFill>
                <a:srgbClr val="0063DC"/>
              </a:solidFill>
              <a:latin typeface="+mn-lt"/>
            </a:endParaRPr>
          </a:p>
          <a:p>
            <a:endParaRPr lang="it-IT" sz="3600" b="1" dirty="0">
              <a:solidFill>
                <a:srgbClr val="0063DC"/>
              </a:solidFill>
              <a:latin typeface="+mn-lt"/>
            </a:endParaRPr>
          </a:p>
        </p:txBody>
      </p:sp>
      <p:sp>
        <p:nvSpPr>
          <p:cNvPr id="6" name="Subtitle">
            <a:extLst>
              <a:ext uri="{FF2B5EF4-FFF2-40B4-BE49-F238E27FC236}">
                <a16:creationId xmlns:a16="http://schemas.microsoft.com/office/drawing/2014/main" id="{6DA3C656-2054-F530-6A05-B7358C7E9ABB}"/>
              </a:ext>
            </a:extLst>
          </p:cNvPr>
          <p:cNvSpPr txBox="1">
            <a:spLocks/>
          </p:cNvSpPr>
          <p:nvPr/>
        </p:nvSpPr>
        <p:spPr>
          <a:xfrm>
            <a:off x="4200914" y="1291710"/>
            <a:ext cx="2216021" cy="321076"/>
          </a:xfrm>
          <a:prstGeom prst="rect">
            <a:avLst/>
          </a:prstGeom>
        </p:spPr>
        <p:txBody>
          <a:bodyPr vert="horz" lIns="91440" tIns="45720" rIns="91440" bIns="45720" rtlCol="0" anchor="ctr">
            <a:noAutofit/>
          </a:bodyPr>
          <a:lstStyle>
            <a:lvl1pPr algn="l" defTabSz="959937" rtl="0" eaLnBrk="1" latinLnBrk="0" hangingPunct="1">
              <a:lnSpc>
                <a:spcPct val="90000"/>
              </a:lnSpc>
              <a:spcBef>
                <a:spcPct val="0"/>
              </a:spcBef>
              <a:buNone/>
              <a:defRPr sz="4619" kern="1200">
                <a:solidFill>
                  <a:schemeClr val="tx1"/>
                </a:solidFill>
                <a:latin typeface="+mj-lt"/>
                <a:ea typeface="+mj-ea"/>
                <a:cs typeface="+mj-cs"/>
              </a:defRPr>
            </a:lvl1pPr>
          </a:lstStyle>
          <a:p>
            <a:endParaRPr lang="it-IT" sz="2400" dirty="0">
              <a:solidFill>
                <a:srgbClr val="FB0087"/>
              </a:solidFill>
              <a:latin typeface="+mn-lt"/>
            </a:endParaRPr>
          </a:p>
        </p:txBody>
      </p:sp>
      <p:sp>
        <p:nvSpPr>
          <p:cNvPr id="2" name="Footer Placeholder 4">
            <a:extLst>
              <a:ext uri="{FF2B5EF4-FFF2-40B4-BE49-F238E27FC236}">
                <a16:creationId xmlns:a16="http://schemas.microsoft.com/office/drawing/2014/main" id="{33903FD4-2DA2-5EB0-F115-5586D9894D47}"/>
              </a:ext>
            </a:extLst>
          </p:cNvPr>
          <p:cNvSpPr txBox="1">
            <a:spLocks noChangeArrowheads="1"/>
          </p:cNvSpPr>
          <p:nvPr/>
        </p:nvSpPr>
        <p:spPr bwMode="auto">
          <a:xfrm>
            <a:off x="7434383" y="6898347"/>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spTree>
    <p:extLst>
      <p:ext uri="{BB962C8B-B14F-4D97-AF65-F5344CB8AC3E}">
        <p14:creationId xmlns:p14="http://schemas.microsoft.com/office/powerpoint/2010/main" val="15746679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GB" dirty="0"/>
              <a:t>Digital tools in modern health systems</a:t>
            </a:r>
          </a:p>
        </p:txBody>
      </p:sp>
      <p:sp>
        <p:nvSpPr>
          <p:cNvPr id="3" name="Footer Placeholder 4">
            <a:extLst>
              <a:ext uri="{FF2B5EF4-FFF2-40B4-BE49-F238E27FC236}">
                <a16:creationId xmlns:a16="http://schemas.microsoft.com/office/drawing/2014/main" id="{AE767366-D281-8190-69F1-C95706A09769}"/>
              </a:ext>
            </a:extLst>
          </p:cNvPr>
          <p:cNvSpPr txBox="1">
            <a:spLocks noChangeArrowheads="1"/>
          </p:cNvSpPr>
          <p:nvPr/>
        </p:nvSpPr>
        <p:spPr bwMode="auto">
          <a:xfrm>
            <a:off x="96671" y="6769451"/>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solidFill>
                  <a:schemeClr val="bg1"/>
                </a:solidFill>
              </a:rPr>
              <a:t>Project: 101101139 — H-PASS — EU4H-2022-PJ</a:t>
            </a:r>
            <a:endParaRPr lang="el-GR" altLang="en-US" sz="1200" dirty="0">
              <a:solidFill>
                <a:schemeClr val="bg1"/>
              </a:solidFill>
            </a:endParaRPr>
          </a:p>
        </p:txBody>
      </p:sp>
    </p:spTree>
    <p:extLst>
      <p:ext uri="{BB962C8B-B14F-4D97-AF65-F5344CB8AC3E}">
        <p14:creationId xmlns:p14="http://schemas.microsoft.com/office/powerpoint/2010/main" val="31253645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93601385-14A8-8A1A-D177-DE338E9C8138}"/>
              </a:ext>
            </a:extLst>
          </p:cNvPr>
          <p:cNvGraphicFramePr/>
          <p:nvPr>
            <p:extLst>
              <p:ext uri="{D42A27DB-BD31-4B8C-83A1-F6EECF244321}">
                <p14:modId xmlns:p14="http://schemas.microsoft.com/office/powerpoint/2010/main" val="3364319753"/>
              </p:ext>
            </p:extLst>
          </p:nvPr>
        </p:nvGraphicFramePr>
        <p:xfrm>
          <a:off x="585035" y="972457"/>
          <a:ext cx="9629692" cy="54626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ím 1">
            <a:extLst>
              <a:ext uri="{FF2B5EF4-FFF2-40B4-BE49-F238E27FC236}">
                <a16:creationId xmlns:a16="http://schemas.microsoft.com/office/drawing/2014/main" id="{C23D9C32-1589-A132-B38C-44A58E9A6C2B}"/>
              </a:ext>
            </a:extLst>
          </p:cNvPr>
          <p:cNvSpPr txBox="1">
            <a:spLocks/>
          </p:cNvSpPr>
          <p:nvPr/>
        </p:nvSpPr>
        <p:spPr>
          <a:xfrm>
            <a:off x="705797" y="196954"/>
            <a:ext cx="9629693" cy="1271627"/>
          </a:xfrm>
          <a:prstGeom prst="rect">
            <a:avLst/>
          </a:prstGeom>
        </p:spPr>
        <p:txBody>
          <a:bodyPr/>
          <a:lstStyle>
            <a:lvl1pPr algn="l" defTabSz="959937" rtl="0" eaLnBrk="1" latinLnBrk="0" hangingPunct="1">
              <a:lnSpc>
                <a:spcPct val="90000"/>
              </a:lnSpc>
              <a:spcBef>
                <a:spcPct val="0"/>
              </a:spcBef>
              <a:buNone/>
              <a:defRPr sz="4619" kern="1200">
                <a:solidFill>
                  <a:schemeClr val="tx1"/>
                </a:solidFill>
                <a:latin typeface="+mj-lt"/>
                <a:ea typeface="+mj-ea"/>
                <a:cs typeface="+mj-cs"/>
              </a:defRPr>
            </a:lvl1pPr>
          </a:lstStyle>
          <a:p>
            <a:pPr algn="just"/>
            <a:r>
              <a:rPr lang="en-US" sz="4000" b="1" dirty="0">
                <a:solidFill>
                  <a:srgbClr val="1A75DB"/>
                </a:solidFill>
                <a:latin typeface="+mn-lt"/>
              </a:rPr>
              <a:t>Digital health platforms (DHPs): Key points</a:t>
            </a:r>
            <a:endParaRPr lang="en-GB" sz="4000" b="1" dirty="0">
              <a:solidFill>
                <a:srgbClr val="1A75DB"/>
              </a:solidFill>
              <a:latin typeface="+mn-lt"/>
            </a:endParaRPr>
          </a:p>
        </p:txBody>
      </p:sp>
      <p:sp>
        <p:nvSpPr>
          <p:cNvPr id="5" name="Footer Placeholder 4">
            <a:extLst>
              <a:ext uri="{FF2B5EF4-FFF2-40B4-BE49-F238E27FC236}">
                <a16:creationId xmlns:a16="http://schemas.microsoft.com/office/drawing/2014/main" id="{A9BEF93B-FB34-CB1D-DE33-D0CDCCED3C78}"/>
              </a:ext>
            </a:extLst>
          </p:cNvPr>
          <p:cNvSpPr txBox="1">
            <a:spLocks noChangeArrowheads="1"/>
          </p:cNvSpPr>
          <p:nvPr/>
        </p:nvSpPr>
        <p:spPr bwMode="auto">
          <a:xfrm>
            <a:off x="96671" y="6769451"/>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spTree>
    <p:extLst>
      <p:ext uri="{BB962C8B-B14F-4D97-AF65-F5344CB8AC3E}">
        <p14:creationId xmlns:p14="http://schemas.microsoft.com/office/powerpoint/2010/main" val="24360068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idx="4294967295"/>
          </p:nvPr>
        </p:nvSpPr>
        <p:spPr>
          <a:xfrm>
            <a:off x="248443" y="56382"/>
            <a:ext cx="10302877" cy="1038888"/>
          </a:xfrm>
          <a:prstGeom prst="rect">
            <a:avLst/>
          </a:prstGeom>
        </p:spPr>
        <p:txBody>
          <a:bodyPr/>
          <a:lstStyle/>
          <a:p>
            <a:r>
              <a:rPr lang="en-US" sz="3600" b="1" dirty="0">
                <a:solidFill>
                  <a:srgbClr val="0063DC"/>
                </a:solidFill>
                <a:latin typeface="+mn-lt"/>
              </a:rPr>
              <a:t>Digital platform and application  categories used in health systems</a:t>
            </a:r>
            <a:endParaRPr lang="el-GR" sz="3600" b="1" dirty="0">
              <a:solidFill>
                <a:srgbClr val="0063DC"/>
              </a:solidFill>
              <a:latin typeface="+mn-lt"/>
            </a:endParaRPr>
          </a:p>
        </p:txBody>
      </p:sp>
      <p:sp>
        <p:nvSpPr>
          <p:cNvPr id="3" name="Θέση περιεχομένου 2"/>
          <p:cNvSpPr>
            <a:spLocks noGrp="1"/>
          </p:cNvSpPr>
          <p:nvPr>
            <p:ph sz="half" idx="4294967295"/>
          </p:nvPr>
        </p:nvSpPr>
        <p:spPr>
          <a:xfrm>
            <a:off x="248443" y="1205367"/>
            <a:ext cx="5151438" cy="5565775"/>
          </a:xfrm>
          <a:prstGeom prst="rect">
            <a:avLst/>
          </a:prstGeom>
          <a:ln w="76200">
            <a:solidFill>
              <a:srgbClr val="02FFD2"/>
            </a:solidFill>
          </a:ln>
        </p:spPr>
        <p:txBody>
          <a:bodyPr/>
          <a:lstStyle/>
          <a:p>
            <a:pPr algn="just">
              <a:lnSpc>
                <a:spcPct val="100000"/>
              </a:lnSpc>
              <a:buClr>
                <a:srgbClr val="02FFD2"/>
              </a:buClr>
            </a:pPr>
            <a:r>
              <a:rPr lang="en-US" sz="2000" dirty="0"/>
              <a:t>Electronic health record and health information repositories</a:t>
            </a:r>
          </a:p>
          <a:p>
            <a:pPr algn="just">
              <a:lnSpc>
                <a:spcPct val="100000"/>
              </a:lnSpc>
              <a:buClr>
                <a:srgbClr val="02FFD2"/>
              </a:buClr>
            </a:pPr>
            <a:r>
              <a:rPr lang="en-US" sz="2000" dirty="0"/>
              <a:t>Electronic medical records</a:t>
            </a:r>
          </a:p>
          <a:p>
            <a:pPr algn="just">
              <a:lnSpc>
                <a:spcPct val="100000"/>
              </a:lnSpc>
              <a:buClr>
                <a:srgbClr val="02FFD2"/>
              </a:buClr>
            </a:pPr>
            <a:r>
              <a:rPr lang="en-US" sz="2000" dirty="0"/>
              <a:t>Emergency response system</a:t>
            </a:r>
          </a:p>
          <a:p>
            <a:pPr algn="just">
              <a:lnSpc>
                <a:spcPct val="100000"/>
              </a:lnSpc>
              <a:buClr>
                <a:srgbClr val="02FFD2"/>
              </a:buClr>
            </a:pPr>
            <a:r>
              <a:rPr lang="en-US" sz="2000" dirty="0"/>
              <a:t>Facility management information system</a:t>
            </a:r>
          </a:p>
          <a:p>
            <a:pPr algn="just">
              <a:lnSpc>
                <a:spcPct val="100000"/>
              </a:lnSpc>
              <a:buClr>
                <a:srgbClr val="02FFD2"/>
              </a:buClr>
            </a:pPr>
            <a:r>
              <a:rPr lang="en-US" sz="2000" dirty="0"/>
              <a:t>Geographic information system [GIS]</a:t>
            </a:r>
          </a:p>
          <a:p>
            <a:pPr algn="just">
              <a:lnSpc>
                <a:spcPct val="100000"/>
              </a:lnSpc>
              <a:buClr>
                <a:srgbClr val="02FFD2"/>
              </a:buClr>
            </a:pPr>
            <a:r>
              <a:rPr lang="en-US" sz="2000" dirty="0"/>
              <a:t>Health finance and insurance</a:t>
            </a:r>
          </a:p>
          <a:p>
            <a:pPr algn="just">
              <a:lnSpc>
                <a:spcPct val="100000"/>
              </a:lnSpc>
              <a:buClr>
                <a:srgbClr val="02FFD2"/>
              </a:buClr>
            </a:pPr>
            <a:r>
              <a:rPr lang="en-US" sz="2000" dirty="0"/>
              <a:t>Health management information system [HMIS]</a:t>
            </a:r>
          </a:p>
          <a:p>
            <a:pPr algn="just">
              <a:lnSpc>
                <a:spcPct val="100000"/>
              </a:lnSpc>
              <a:buClr>
                <a:srgbClr val="02FFD2"/>
              </a:buClr>
            </a:pPr>
            <a:r>
              <a:rPr lang="en-US" sz="2000" dirty="0"/>
              <a:t>Human resource information system [HRIS]</a:t>
            </a:r>
          </a:p>
          <a:p>
            <a:pPr algn="just">
              <a:lnSpc>
                <a:spcPct val="100000"/>
              </a:lnSpc>
              <a:buClr>
                <a:srgbClr val="02FFD2"/>
              </a:buClr>
            </a:pPr>
            <a:r>
              <a:rPr lang="en-US" sz="2000" dirty="0"/>
              <a:t>Identification registries</a:t>
            </a:r>
          </a:p>
          <a:p>
            <a:pPr algn="just">
              <a:lnSpc>
                <a:spcPct val="100000"/>
              </a:lnSpc>
              <a:buClr>
                <a:srgbClr val="02FFD2"/>
              </a:buClr>
            </a:pPr>
            <a:r>
              <a:rPr lang="en-US" sz="2000" dirty="0"/>
              <a:t>Knowledge management</a:t>
            </a:r>
          </a:p>
          <a:p>
            <a:pPr algn="just">
              <a:lnSpc>
                <a:spcPct val="100000"/>
              </a:lnSpc>
              <a:buClr>
                <a:srgbClr val="02FFD2"/>
              </a:buClr>
            </a:pPr>
            <a:r>
              <a:rPr lang="en-US" sz="2000" dirty="0"/>
              <a:t>Client applications</a:t>
            </a:r>
          </a:p>
          <a:p>
            <a:endParaRPr lang="en-US" sz="2000" dirty="0"/>
          </a:p>
          <a:p>
            <a:endParaRPr lang="el-GR" sz="1600" dirty="0"/>
          </a:p>
        </p:txBody>
      </p:sp>
      <p:sp>
        <p:nvSpPr>
          <p:cNvPr id="4" name="Θέση περιεχομένου 2"/>
          <p:cNvSpPr txBox="1">
            <a:spLocks/>
          </p:cNvSpPr>
          <p:nvPr/>
        </p:nvSpPr>
        <p:spPr>
          <a:xfrm>
            <a:off x="5832841" y="1205367"/>
            <a:ext cx="4718479" cy="5050973"/>
          </a:xfrm>
          <a:prstGeom prst="rect">
            <a:avLst/>
          </a:prstGeom>
          <a:ln w="76200">
            <a:solidFill>
              <a:srgbClr val="FB0087"/>
            </a:solidFill>
          </a:ln>
        </p:spPr>
        <p:txBody>
          <a:bodyPr/>
          <a:lstStyle>
            <a:lvl1pPr marL="239984" indent="-239984" algn="l" defTabSz="959937" rtl="0" eaLnBrk="1" latinLnBrk="0" hangingPunct="1">
              <a:lnSpc>
                <a:spcPct val="90000"/>
              </a:lnSpc>
              <a:spcBef>
                <a:spcPts val="1050"/>
              </a:spcBef>
              <a:buFont typeface="Arial" panose="020B0604020202020204" pitchFamily="34" charset="0"/>
              <a:buChar char="•"/>
              <a:defRPr sz="2939" kern="1200">
                <a:solidFill>
                  <a:schemeClr val="tx1"/>
                </a:solidFill>
                <a:latin typeface="+mn-lt"/>
                <a:ea typeface="+mn-ea"/>
                <a:cs typeface="+mn-cs"/>
              </a:defRPr>
            </a:lvl1pPr>
            <a:lvl2pPr marL="719953" indent="-239984" algn="l" defTabSz="959937" rtl="0" eaLnBrk="1" latinLnBrk="0" hangingPunct="1">
              <a:lnSpc>
                <a:spcPct val="90000"/>
              </a:lnSpc>
              <a:spcBef>
                <a:spcPts val="525"/>
              </a:spcBef>
              <a:buFont typeface="Arial" panose="020B0604020202020204" pitchFamily="34" charset="0"/>
              <a:buChar char="•"/>
              <a:defRPr sz="2520" kern="1200">
                <a:solidFill>
                  <a:schemeClr val="tx1"/>
                </a:solidFill>
                <a:latin typeface="+mn-lt"/>
                <a:ea typeface="+mn-ea"/>
                <a:cs typeface="+mn-cs"/>
              </a:defRPr>
            </a:lvl2pPr>
            <a:lvl3pPr marL="1199921" indent="-239984" algn="l" defTabSz="959937" rtl="0" eaLnBrk="1" latinLnBrk="0" hangingPunct="1">
              <a:lnSpc>
                <a:spcPct val="90000"/>
              </a:lnSpc>
              <a:spcBef>
                <a:spcPts val="525"/>
              </a:spcBef>
              <a:buFont typeface="Arial" panose="020B0604020202020204" pitchFamily="34" charset="0"/>
              <a:buChar char="•"/>
              <a:defRPr sz="2100" kern="1200">
                <a:solidFill>
                  <a:schemeClr val="tx1"/>
                </a:solidFill>
                <a:latin typeface="+mn-lt"/>
                <a:ea typeface="+mn-ea"/>
                <a:cs typeface="+mn-cs"/>
              </a:defRPr>
            </a:lvl3pPr>
            <a:lvl4pPr marL="1679890"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4pPr>
            <a:lvl5pPr marL="2159859"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5pPr>
            <a:lvl6pPr marL="2639827"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6pPr>
            <a:lvl7pPr marL="3119796"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7pPr>
            <a:lvl8pPr marL="3599764"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8pPr>
            <a:lvl9pPr marL="4079733"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9pPr>
          </a:lstStyle>
          <a:p>
            <a:pPr>
              <a:buClr>
                <a:srgbClr val="FB0087"/>
              </a:buClr>
            </a:pPr>
            <a:r>
              <a:rPr lang="en-US" sz="2000" dirty="0"/>
              <a:t>Laboratory and diagnostic system [LIS]</a:t>
            </a:r>
          </a:p>
          <a:p>
            <a:pPr>
              <a:buClr>
                <a:srgbClr val="FB0087"/>
              </a:buClr>
            </a:pPr>
            <a:r>
              <a:rPr lang="en-US" sz="2000" dirty="0"/>
              <a:t>Learning and training system</a:t>
            </a:r>
          </a:p>
          <a:p>
            <a:pPr>
              <a:buClr>
                <a:srgbClr val="FB0087"/>
              </a:buClr>
            </a:pPr>
            <a:r>
              <a:rPr lang="en-US" sz="2000" dirty="0"/>
              <a:t>Logistics management information system [LMIS]</a:t>
            </a:r>
          </a:p>
          <a:p>
            <a:pPr>
              <a:buClr>
                <a:srgbClr val="FB0087"/>
              </a:buClr>
            </a:pPr>
            <a:r>
              <a:rPr lang="en-US" sz="2000" dirty="0"/>
              <a:t>Pharmacy system</a:t>
            </a:r>
          </a:p>
          <a:p>
            <a:pPr>
              <a:buClr>
                <a:srgbClr val="FB0087"/>
              </a:buClr>
            </a:pPr>
            <a:r>
              <a:rPr lang="en-US" sz="2000" dirty="0"/>
              <a:t>Public health and disease surveillance</a:t>
            </a:r>
          </a:p>
          <a:p>
            <a:pPr>
              <a:buClr>
                <a:srgbClr val="FB0087"/>
              </a:buClr>
            </a:pPr>
            <a:r>
              <a:rPr lang="en-US" sz="2000" dirty="0"/>
              <a:t>Research information system</a:t>
            </a:r>
          </a:p>
          <a:p>
            <a:pPr>
              <a:buClr>
                <a:srgbClr val="FB0087"/>
              </a:buClr>
            </a:pPr>
            <a:r>
              <a:rPr lang="en-US" sz="2000" dirty="0"/>
              <a:t>Data interchange interoperability and accessibility</a:t>
            </a:r>
          </a:p>
          <a:p>
            <a:pPr>
              <a:buClr>
                <a:srgbClr val="FB0087"/>
              </a:buClr>
            </a:pPr>
            <a:r>
              <a:rPr lang="en-US" sz="2000" dirty="0"/>
              <a:t>Environmental monitoring systems</a:t>
            </a:r>
          </a:p>
          <a:p>
            <a:pPr>
              <a:buClr>
                <a:srgbClr val="FB0087"/>
              </a:buClr>
            </a:pPr>
            <a:r>
              <a:rPr lang="en-US" sz="2000" dirty="0"/>
              <a:t>Client communication system</a:t>
            </a:r>
          </a:p>
          <a:p>
            <a:pPr>
              <a:buClr>
                <a:srgbClr val="FB0087"/>
              </a:buClr>
            </a:pPr>
            <a:r>
              <a:rPr lang="en-US" sz="2000" dirty="0"/>
              <a:t>Clinical terminology and classifications</a:t>
            </a:r>
          </a:p>
          <a:p>
            <a:pPr>
              <a:buClr>
                <a:srgbClr val="FB0087"/>
              </a:buClr>
            </a:pPr>
            <a:r>
              <a:rPr lang="en-US" sz="2000" dirty="0"/>
              <a:t>Community information system</a:t>
            </a:r>
          </a:p>
          <a:p>
            <a:endParaRPr lang="el-GR" sz="1600" dirty="0"/>
          </a:p>
        </p:txBody>
      </p:sp>
      <p:sp>
        <p:nvSpPr>
          <p:cNvPr id="5" name="Footer Placeholder 4">
            <a:extLst>
              <a:ext uri="{FF2B5EF4-FFF2-40B4-BE49-F238E27FC236}">
                <a16:creationId xmlns:a16="http://schemas.microsoft.com/office/drawing/2014/main" id="{E7429DF6-510A-C253-9338-CF12C79AFDCC}"/>
              </a:ext>
            </a:extLst>
          </p:cNvPr>
          <p:cNvSpPr txBox="1">
            <a:spLocks noChangeArrowheads="1"/>
          </p:cNvSpPr>
          <p:nvPr/>
        </p:nvSpPr>
        <p:spPr bwMode="auto">
          <a:xfrm>
            <a:off x="96671" y="6881239"/>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spTree>
    <p:extLst>
      <p:ext uri="{BB962C8B-B14F-4D97-AF65-F5344CB8AC3E}">
        <p14:creationId xmlns:p14="http://schemas.microsoft.com/office/powerpoint/2010/main" val="29214559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8">
            <a:extLst>
              <a:ext uri="{FF2B5EF4-FFF2-40B4-BE49-F238E27FC236}">
                <a16:creationId xmlns:a16="http://schemas.microsoft.com/office/drawing/2014/main" id="{074BBF54-C851-B5E8-E784-213A628F2EA4}"/>
              </a:ext>
            </a:extLst>
          </p:cNvPr>
          <p:cNvPicPr>
            <a:picLocks noChangeAspect="1"/>
          </p:cNvPicPr>
          <p:nvPr/>
        </p:nvPicPr>
        <p:blipFill>
          <a:blip r:embed="rId2"/>
          <a:stretch>
            <a:fillRect/>
          </a:stretch>
        </p:blipFill>
        <p:spPr>
          <a:xfrm>
            <a:off x="8624221" y="845480"/>
            <a:ext cx="1130300" cy="1130300"/>
          </a:xfrm>
          <a:prstGeom prst="rect">
            <a:avLst/>
          </a:prstGeom>
        </p:spPr>
      </p:pic>
      <p:pic>
        <p:nvPicPr>
          <p:cNvPr id="8" name="Immagine 12">
            <a:extLst>
              <a:ext uri="{FF2B5EF4-FFF2-40B4-BE49-F238E27FC236}">
                <a16:creationId xmlns:a16="http://schemas.microsoft.com/office/drawing/2014/main" id="{32F21DC5-F71D-8643-D9E7-AEA18C95ABE1}"/>
              </a:ext>
            </a:extLst>
          </p:cNvPr>
          <p:cNvPicPr>
            <a:picLocks noChangeAspect="1"/>
          </p:cNvPicPr>
          <p:nvPr/>
        </p:nvPicPr>
        <p:blipFill>
          <a:blip r:embed="rId3"/>
          <a:stretch>
            <a:fillRect/>
          </a:stretch>
        </p:blipFill>
        <p:spPr>
          <a:xfrm>
            <a:off x="731520" y="2662289"/>
            <a:ext cx="4206240" cy="57864"/>
          </a:xfrm>
          <a:prstGeom prst="rect">
            <a:avLst/>
          </a:prstGeom>
        </p:spPr>
      </p:pic>
      <p:sp>
        <p:nvSpPr>
          <p:cNvPr id="10" name="CasellaDiTesto 15">
            <a:extLst>
              <a:ext uri="{FF2B5EF4-FFF2-40B4-BE49-F238E27FC236}">
                <a16:creationId xmlns:a16="http://schemas.microsoft.com/office/drawing/2014/main" id="{CC00B491-0C99-BB73-CE3F-04CDA9D1AF45}"/>
              </a:ext>
            </a:extLst>
          </p:cNvPr>
          <p:cNvSpPr txBox="1"/>
          <p:nvPr/>
        </p:nvSpPr>
        <p:spPr>
          <a:xfrm>
            <a:off x="731520" y="2893608"/>
            <a:ext cx="4376057" cy="3416320"/>
          </a:xfrm>
          <a:prstGeom prst="rect">
            <a:avLst/>
          </a:prstGeom>
          <a:noFill/>
        </p:spPr>
        <p:txBody>
          <a:bodyPr wrap="square">
            <a:spAutoFit/>
          </a:bodyPr>
          <a:lstStyle/>
          <a:p>
            <a:pPr marL="171450" indent="-171450" algn="just">
              <a:buFont typeface="Arial" panose="020B0604020202020204" pitchFamily="34" charset="0"/>
              <a:buChar char="•"/>
            </a:pPr>
            <a:r>
              <a:rPr lang="en-US" dirty="0"/>
              <a:t>Are </a:t>
            </a:r>
            <a:r>
              <a:rPr lang="en-US" b="1" dirty="0"/>
              <a:t>the legal record of the Care Delivery Organization (CDO)</a:t>
            </a:r>
          </a:p>
          <a:p>
            <a:pPr marL="171450" indent="-171450" algn="just">
              <a:buFont typeface="Arial" panose="020B0604020202020204" pitchFamily="34" charset="0"/>
              <a:buChar char="•"/>
            </a:pPr>
            <a:r>
              <a:rPr lang="en-US" dirty="0"/>
              <a:t>Constitute a record of clinical services for patient encounters in a CDO</a:t>
            </a:r>
          </a:p>
          <a:p>
            <a:pPr marL="171450" indent="-171450" algn="just">
              <a:buFont typeface="Arial" panose="020B0604020202020204" pitchFamily="34" charset="0"/>
              <a:buChar char="•"/>
            </a:pPr>
            <a:r>
              <a:rPr lang="en-US" b="1" i="1" dirty="0"/>
              <a:t>Owned by the CDO</a:t>
            </a:r>
          </a:p>
          <a:p>
            <a:pPr marL="171450" indent="-171450" algn="just">
              <a:buFont typeface="Arial" panose="020B0604020202020204" pitchFamily="34" charset="0"/>
              <a:buChar char="•"/>
            </a:pPr>
            <a:r>
              <a:rPr lang="en-US" dirty="0"/>
              <a:t>Supporting systems are being sold by enterprise vendors and installed by hospitals, health systems, clinics, etc.</a:t>
            </a:r>
          </a:p>
          <a:p>
            <a:pPr marL="171450" indent="-171450" algn="just">
              <a:buFont typeface="Arial" panose="020B0604020202020204" pitchFamily="34" charset="0"/>
              <a:buChar char="•"/>
            </a:pPr>
            <a:r>
              <a:rPr lang="en-US" b="1" i="1" dirty="0"/>
              <a:t>May have patient access to some results info through a portal but is not interactive</a:t>
            </a:r>
          </a:p>
          <a:p>
            <a:pPr marL="171450" indent="-171450" algn="just">
              <a:buFont typeface="Arial" panose="020B0604020202020204" pitchFamily="34" charset="0"/>
              <a:buChar char="•"/>
            </a:pPr>
            <a:r>
              <a:rPr lang="en-US" b="1" i="1" dirty="0"/>
              <a:t>Does not contain other CDO encounter information</a:t>
            </a:r>
          </a:p>
        </p:txBody>
      </p:sp>
      <p:sp>
        <p:nvSpPr>
          <p:cNvPr id="13" name="CasellaDiTesto 15">
            <a:extLst>
              <a:ext uri="{FF2B5EF4-FFF2-40B4-BE49-F238E27FC236}">
                <a16:creationId xmlns:a16="http://schemas.microsoft.com/office/drawing/2014/main" id="{CC00B491-0C99-BB73-CE3F-04CDA9D1AF45}"/>
              </a:ext>
            </a:extLst>
          </p:cNvPr>
          <p:cNvSpPr txBox="1"/>
          <p:nvPr/>
        </p:nvSpPr>
        <p:spPr>
          <a:xfrm>
            <a:off x="770709" y="2126116"/>
            <a:ext cx="4271554" cy="584775"/>
          </a:xfrm>
          <a:prstGeom prst="rect">
            <a:avLst/>
          </a:prstGeom>
          <a:noFill/>
        </p:spPr>
        <p:txBody>
          <a:bodyPr wrap="square">
            <a:spAutoFit/>
          </a:bodyPr>
          <a:lstStyle/>
          <a:p>
            <a:r>
              <a:rPr lang="it-IT" sz="2000" b="1" dirty="0">
                <a:latin typeface=""/>
              </a:rPr>
              <a:t>EMR (Electronic medical records)</a:t>
            </a:r>
          </a:p>
          <a:p>
            <a:endParaRPr lang="it-IT" sz="1200" dirty="0">
              <a:latin typeface=""/>
            </a:endParaRPr>
          </a:p>
        </p:txBody>
      </p:sp>
      <p:pic>
        <p:nvPicPr>
          <p:cNvPr id="16" name="Immagine 8">
            <a:extLst>
              <a:ext uri="{FF2B5EF4-FFF2-40B4-BE49-F238E27FC236}">
                <a16:creationId xmlns:a16="http://schemas.microsoft.com/office/drawing/2014/main" id="{074BBF54-C851-B5E8-E784-213A628F2EA4}"/>
              </a:ext>
            </a:extLst>
          </p:cNvPr>
          <p:cNvPicPr>
            <a:picLocks noChangeAspect="1"/>
          </p:cNvPicPr>
          <p:nvPr/>
        </p:nvPicPr>
        <p:blipFill>
          <a:blip r:embed="rId2"/>
          <a:stretch>
            <a:fillRect/>
          </a:stretch>
        </p:blipFill>
        <p:spPr>
          <a:xfrm>
            <a:off x="3646004" y="870478"/>
            <a:ext cx="1130300" cy="1130300"/>
          </a:xfrm>
          <a:prstGeom prst="rect">
            <a:avLst/>
          </a:prstGeom>
        </p:spPr>
      </p:pic>
      <p:sp>
        <p:nvSpPr>
          <p:cNvPr id="17" name="CasellaDiTesto 15">
            <a:extLst>
              <a:ext uri="{FF2B5EF4-FFF2-40B4-BE49-F238E27FC236}">
                <a16:creationId xmlns:a16="http://schemas.microsoft.com/office/drawing/2014/main" id="{CC00B491-0C99-BB73-CE3F-04CDA9D1AF45}"/>
              </a:ext>
            </a:extLst>
          </p:cNvPr>
          <p:cNvSpPr txBox="1"/>
          <p:nvPr/>
        </p:nvSpPr>
        <p:spPr>
          <a:xfrm>
            <a:off x="5959392" y="2131126"/>
            <a:ext cx="4271554" cy="892552"/>
          </a:xfrm>
          <a:prstGeom prst="rect">
            <a:avLst/>
          </a:prstGeom>
          <a:noFill/>
        </p:spPr>
        <p:txBody>
          <a:bodyPr wrap="square">
            <a:spAutoFit/>
          </a:bodyPr>
          <a:lstStyle/>
          <a:p>
            <a:r>
              <a:rPr lang="it-IT" sz="2000" b="1" dirty="0">
                <a:latin typeface=""/>
              </a:rPr>
              <a:t>EHR (Electronic health records)</a:t>
            </a:r>
          </a:p>
          <a:p>
            <a:endParaRPr lang="it-IT" sz="2000" b="1" dirty="0">
              <a:latin typeface=""/>
            </a:endParaRPr>
          </a:p>
          <a:p>
            <a:endParaRPr lang="it-IT" sz="1200" dirty="0">
              <a:latin typeface=""/>
            </a:endParaRPr>
          </a:p>
        </p:txBody>
      </p:sp>
      <p:pic>
        <p:nvPicPr>
          <p:cNvPr id="18" name="Immagine 12">
            <a:extLst>
              <a:ext uri="{FF2B5EF4-FFF2-40B4-BE49-F238E27FC236}">
                <a16:creationId xmlns:a16="http://schemas.microsoft.com/office/drawing/2014/main" id="{32F21DC5-F71D-8643-D9E7-AEA18C95ABE1}"/>
              </a:ext>
            </a:extLst>
          </p:cNvPr>
          <p:cNvPicPr>
            <a:picLocks noChangeAspect="1"/>
          </p:cNvPicPr>
          <p:nvPr/>
        </p:nvPicPr>
        <p:blipFill>
          <a:blip r:embed="rId3"/>
          <a:stretch>
            <a:fillRect/>
          </a:stretch>
        </p:blipFill>
        <p:spPr>
          <a:xfrm>
            <a:off x="5802635" y="2673213"/>
            <a:ext cx="4206240" cy="57864"/>
          </a:xfrm>
          <a:prstGeom prst="rect">
            <a:avLst/>
          </a:prstGeom>
        </p:spPr>
      </p:pic>
      <p:sp>
        <p:nvSpPr>
          <p:cNvPr id="19" name="CasellaDiTesto 15">
            <a:extLst>
              <a:ext uri="{FF2B5EF4-FFF2-40B4-BE49-F238E27FC236}">
                <a16:creationId xmlns:a16="http://schemas.microsoft.com/office/drawing/2014/main" id="{CC00B491-0C99-BB73-CE3F-04CDA9D1AF45}"/>
              </a:ext>
            </a:extLst>
          </p:cNvPr>
          <p:cNvSpPr txBox="1"/>
          <p:nvPr/>
        </p:nvSpPr>
        <p:spPr>
          <a:xfrm>
            <a:off x="5724258" y="2900518"/>
            <a:ext cx="4376057" cy="2031325"/>
          </a:xfrm>
          <a:prstGeom prst="rect">
            <a:avLst/>
          </a:prstGeom>
          <a:noFill/>
        </p:spPr>
        <p:txBody>
          <a:bodyPr wrap="square">
            <a:spAutoFit/>
          </a:bodyPr>
          <a:lstStyle/>
          <a:p>
            <a:pPr marL="171450" indent="-171450">
              <a:buFont typeface="Arial" panose="020B0604020202020204" pitchFamily="34" charset="0"/>
              <a:buChar char="•"/>
            </a:pPr>
            <a:r>
              <a:rPr lang="en-US" b="1" dirty="0"/>
              <a:t>Subset of information from various CDOs </a:t>
            </a:r>
            <a:r>
              <a:rPr lang="en-US" dirty="0"/>
              <a:t>where patient has had encounters</a:t>
            </a:r>
          </a:p>
          <a:p>
            <a:pPr marL="171450" indent="-171450">
              <a:buFont typeface="Arial" panose="020B0604020202020204" pitchFamily="34" charset="0"/>
              <a:buChar char="•"/>
            </a:pPr>
            <a:r>
              <a:rPr lang="en-US" b="1" i="1" dirty="0"/>
              <a:t>Owned by patient or stakeholder</a:t>
            </a:r>
          </a:p>
          <a:p>
            <a:pPr marL="171450" indent="-171450">
              <a:buFont typeface="Arial" panose="020B0604020202020204" pitchFamily="34" charset="0"/>
              <a:buChar char="•"/>
            </a:pPr>
            <a:r>
              <a:rPr lang="en-US" dirty="0"/>
              <a:t>Provides </a:t>
            </a:r>
            <a:r>
              <a:rPr lang="en-US" b="1" i="1" dirty="0"/>
              <a:t>interactive patient access </a:t>
            </a:r>
            <a:r>
              <a:rPr lang="en-US" dirty="0"/>
              <a:t>as well as the ability for the patient to append information</a:t>
            </a:r>
          </a:p>
          <a:p>
            <a:pPr marL="171450" indent="-171450">
              <a:buFont typeface="Arial" panose="020B0604020202020204" pitchFamily="34" charset="0"/>
              <a:buChar char="•"/>
            </a:pPr>
            <a:endParaRPr lang="en-US" dirty="0">
              <a:latin typeface=""/>
            </a:endParaRPr>
          </a:p>
        </p:txBody>
      </p:sp>
      <p:sp>
        <p:nvSpPr>
          <p:cNvPr id="11" name="Cím 1">
            <a:extLst>
              <a:ext uri="{FF2B5EF4-FFF2-40B4-BE49-F238E27FC236}">
                <a16:creationId xmlns:a16="http://schemas.microsoft.com/office/drawing/2014/main" id="{CE1F56F1-082D-F3BE-78A8-1E2F3D42BB73}"/>
              </a:ext>
            </a:extLst>
          </p:cNvPr>
          <p:cNvSpPr txBox="1">
            <a:spLocks/>
          </p:cNvSpPr>
          <p:nvPr/>
        </p:nvSpPr>
        <p:spPr>
          <a:xfrm>
            <a:off x="649719" y="697023"/>
            <a:ext cx="2656189" cy="584775"/>
          </a:xfrm>
          <a:prstGeom prst="rect">
            <a:avLst/>
          </a:prstGeom>
        </p:spPr>
        <p:txBody>
          <a:bodyPr/>
          <a:lstStyle>
            <a:lvl1pPr algn="l" defTabSz="959937" rtl="0" eaLnBrk="1" latinLnBrk="0" hangingPunct="1">
              <a:lnSpc>
                <a:spcPct val="90000"/>
              </a:lnSpc>
              <a:spcBef>
                <a:spcPct val="0"/>
              </a:spcBef>
              <a:buNone/>
              <a:defRPr sz="4619" kern="1200">
                <a:solidFill>
                  <a:schemeClr val="tx1"/>
                </a:solidFill>
                <a:latin typeface="+mj-lt"/>
                <a:ea typeface="+mj-ea"/>
                <a:cs typeface="+mj-cs"/>
              </a:defRPr>
            </a:lvl1pPr>
          </a:lstStyle>
          <a:p>
            <a:pPr algn="just"/>
            <a:r>
              <a:rPr lang="en-US" sz="3600" b="1" dirty="0">
                <a:solidFill>
                  <a:srgbClr val="1A75DB"/>
                </a:solidFill>
                <a:latin typeface="+mn-lt"/>
              </a:rPr>
              <a:t>EMR vs EHR</a:t>
            </a:r>
            <a:endParaRPr lang="en-GB" sz="3600" b="1" dirty="0">
              <a:solidFill>
                <a:srgbClr val="1A75DB"/>
              </a:solidFill>
              <a:latin typeface="+mn-lt"/>
            </a:endParaRPr>
          </a:p>
        </p:txBody>
      </p:sp>
      <p:sp>
        <p:nvSpPr>
          <p:cNvPr id="2" name="Footer Placeholder 4">
            <a:extLst>
              <a:ext uri="{FF2B5EF4-FFF2-40B4-BE49-F238E27FC236}">
                <a16:creationId xmlns:a16="http://schemas.microsoft.com/office/drawing/2014/main" id="{6457CD4C-F703-3C9C-5238-AF09EE6F4146}"/>
              </a:ext>
            </a:extLst>
          </p:cNvPr>
          <p:cNvSpPr txBox="1">
            <a:spLocks noChangeArrowheads="1"/>
          </p:cNvSpPr>
          <p:nvPr/>
        </p:nvSpPr>
        <p:spPr bwMode="auto">
          <a:xfrm>
            <a:off x="96671" y="6769451"/>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spTree>
    <p:extLst>
      <p:ext uri="{BB962C8B-B14F-4D97-AF65-F5344CB8AC3E}">
        <p14:creationId xmlns:p14="http://schemas.microsoft.com/office/powerpoint/2010/main" val="25796135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36016" y="157163"/>
            <a:ext cx="9707606" cy="722104"/>
          </a:xfrm>
        </p:spPr>
        <p:txBody>
          <a:bodyPr/>
          <a:lstStyle/>
          <a:p>
            <a:r>
              <a:rPr lang="en-US" b="1" dirty="0"/>
              <a:t>Components of EHRs in a nutshell</a:t>
            </a:r>
            <a:endParaRPr lang="el-GR" b="1" dirty="0"/>
          </a:p>
        </p:txBody>
      </p:sp>
      <p:sp>
        <p:nvSpPr>
          <p:cNvPr id="3" name="Θέση περιεχομένου 2"/>
          <p:cNvSpPr>
            <a:spLocks noGrp="1"/>
          </p:cNvSpPr>
          <p:nvPr>
            <p:ph sz="half" idx="1"/>
          </p:nvPr>
        </p:nvSpPr>
        <p:spPr>
          <a:xfrm>
            <a:off x="1248397" y="1014411"/>
            <a:ext cx="8854319" cy="5072064"/>
          </a:xfrm>
          <a:ln w="76200">
            <a:solidFill>
              <a:srgbClr val="FB0087"/>
            </a:solidFill>
          </a:ln>
        </p:spPr>
        <p:txBody>
          <a:bodyPr/>
          <a:lstStyle/>
          <a:p>
            <a:pPr marL="0" indent="0">
              <a:buNone/>
            </a:pPr>
            <a:r>
              <a:rPr lang="en-US" sz="2400" b="1" dirty="0"/>
              <a:t>Patient health information: </a:t>
            </a:r>
            <a:r>
              <a:rPr lang="en-US" sz="2400" dirty="0"/>
              <a:t>A digital record which includes medical histories, diagnostic records and medication details.</a:t>
            </a:r>
          </a:p>
          <a:p>
            <a:pPr marL="0" indent="0">
              <a:buNone/>
            </a:pPr>
            <a:r>
              <a:rPr lang="en-US" sz="2400" b="1" dirty="0"/>
              <a:t>Order entry systems: </a:t>
            </a:r>
            <a:r>
              <a:rPr lang="en-US" sz="2400" dirty="0"/>
              <a:t>Allow for tests, medications and treatments to be ordered electronically, simplifying previously complicated workflows.</a:t>
            </a:r>
          </a:p>
          <a:p>
            <a:pPr marL="0" indent="0">
              <a:buNone/>
            </a:pPr>
            <a:r>
              <a:rPr lang="en-US" sz="2400" b="1" dirty="0"/>
              <a:t>Decision support systems: </a:t>
            </a:r>
            <a:r>
              <a:rPr lang="en-US" sz="2400" dirty="0"/>
              <a:t>Can provide evidence-based recommendations to healthcare professionals.</a:t>
            </a:r>
          </a:p>
          <a:p>
            <a:pPr marL="0" indent="0">
              <a:buNone/>
            </a:pPr>
            <a:r>
              <a:rPr lang="en-US" sz="2400" b="1" dirty="0"/>
              <a:t>Security protocols: </a:t>
            </a:r>
            <a:r>
              <a:rPr lang="en-US" sz="2400" dirty="0"/>
              <a:t>Strict access protocols ensure that patient information is stored securely and confidentially, accessible only to authorized individuals.</a:t>
            </a:r>
          </a:p>
          <a:p>
            <a:pPr marL="0" indent="0">
              <a:buNone/>
            </a:pPr>
            <a:r>
              <a:rPr lang="en-US" sz="2400" b="1" dirty="0"/>
              <a:t>Communication tools: </a:t>
            </a:r>
            <a:r>
              <a:rPr lang="en-US" sz="2400" dirty="0"/>
              <a:t>These facilitate coordination among practitioners, laboratories and pharmacies, ensuring a unified approach to patient treatment.</a:t>
            </a:r>
            <a:endParaRPr lang="el-GR" sz="2400" dirty="0"/>
          </a:p>
        </p:txBody>
      </p:sp>
      <p:pic>
        <p:nvPicPr>
          <p:cNvPr id="4" name="Immagine 28">
            <a:extLst>
              <a:ext uri="{FF2B5EF4-FFF2-40B4-BE49-F238E27FC236}">
                <a16:creationId xmlns:a16="http://schemas.microsoft.com/office/drawing/2014/main" id="{C04CA5DE-1FE5-BBCC-A2B1-3DC9D1E04925}"/>
              </a:ext>
            </a:extLst>
          </p:cNvPr>
          <p:cNvPicPr>
            <a:picLocks noChangeAspect="1"/>
          </p:cNvPicPr>
          <p:nvPr/>
        </p:nvPicPr>
        <p:blipFill>
          <a:blip r:embed="rId2"/>
          <a:stretch>
            <a:fillRect/>
          </a:stretch>
        </p:blipFill>
        <p:spPr>
          <a:xfrm>
            <a:off x="542157" y="966568"/>
            <a:ext cx="533400" cy="533400"/>
          </a:xfrm>
          <a:prstGeom prst="rect">
            <a:avLst/>
          </a:prstGeom>
        </p:spPr>
      </p:pic>
      <p:pic>
        <p:nvPicPr>
          <p:cNvPr id="5" name="Immagine 28">
            <a:extLst>
              <a:ext uri="{FF2B5EF4-FFF2-40B4-BE49-F238E27FC236}">
                <a16:creationId xmlns:a16="http://schemas.microsoft.com/office/drawing/2014/main" id="{C04CA5DE-1FE5-BBCC-A2B1-3DC9D1E04925}"/>
              </a:ext>
            </a:extLst>
          </p:cNvPr>
          <p:cNvPicPr>
            <a:picLocks noChangeAspect="1"/>
          </p:cNvPicPr>
          <p:nvPr/>
        </p:nvPicPr>
        <p:blipFill>
          <a:blip r:embed="rId2"/>
          <a:stretch>
            <a:fillRect/>
          </a:stretch>
        </p:blipFill>
        <p:spPr>
          <a:xfrm>
            <a:off x="542157" y="2096748"/>
            <a:ext cx="533400" cy="533400"/>
          </a:xfrm>
          <a:prstGeom prst="rect">
            <a:avLst/>
          </a:prstGeom>
        </p:spPr>
      </p:pic>
      <p:pic>
        <p:nvPicPr>
          <p:cNvPr id="6" name="Immagine 28">
            <a:extLst>
              <a:ext uri="{FF2B5EF4-FFF2-40B4-BE49-F238E27FC236}">
                <a16:creationId xmlns:a16="http://schemas.microsoft.com/office/drawing/2014/main" id="{C04CA5DE-1FE5-BBCC-A2B1-3DC9D1E04925}"/>
              </a:ext>
            </a:extLst>
          </p:cNvPr>
          <p:cNvPicPr>
            <a:picLocks noChangeAspect="1"/>
          </p:cNvPicPr>
          <p:nvPr/>
        </p:nvPicPr>
        <p:blipFill>
          <a:blip r:embed="rId2"/>
          <a:stretch>
            <a:fillRect/>
          </a:stretch>
        </p:blipFill>
        <p:spPr>
          <a:xfrm>
            <a:off x="542157" y="3179085"/>
            <a:ext cx="533400" cy="533400"/>
          </a:xfrm>
          <a:prstGeom prst="rect">
            <a:avLst/>
          </a:prstGeom>
        </p:spPr>
      </p:pic>
      <p:pic>
        <p:nvPicPr>
          <p:cNvPr id="7" name="Immagine 28">
            <a:extLst>
              <a:ext uri="{FF2B5EF4-FFF2-40B4-BE49-F238E27FC236}">
                <a16:creationId xmlns:a16="http://schemas.microsoft.com/office/drawing/2014/main" id="{C04CA5DE-1FE5-BBCC-A2B1-3DC9D1E04925}"/>
              </a:ext>
            </a:extLst>
          </p:cNvPr>
          <p:cNvPicPr>
            <a:picLocks noChangeAspect="1"/>
          </p:cNvPicPr>
          <p:nvPr/>
        </p:nvPicPr>
        <p:blipFill>
          <a:blip r:embed="rId2"/>
          <a:stretch>
            <a:fillRect/>
          </a:stretch>
        </p:blipFill>
        <p:spPr>
          <a:xfrm>
            <a:off x="542157" y="4261422"/>
            <a:ext cx="533400" cy="533400"/>
          </a:xfrm>
          <a:prstGeom prst="rect">
            <a:avLst/>
          </a:prstGeom>
        </p:spPr>
      </p:pic>
      <p:pic>
        <p:nvPicPr>
          <p:cNvPr id="8" name="Immagine 28">
            <a:extLst>
              <a:ext uri="{FF2B5EF4-FFF2-40B4-BE49-F238E27FC236}">
                <a16:creationId xmlns:a16="http://schemas.microsoft.com/office/drawing/2014/main" id="{C04CA5DE-1FE5-BBCC-A2B1-3DC9D1E04925}"/>
              </a:ext>
            </a:extLst>
          </p:cNvPr>
          <p:cNvPicPr>
            <a:picLocks noChangeAspect="1"/>
          </p:cNvPicPr>
          <p:nvPr/>
        </p:nvPicPr>
        <p:blipFill>
          <a:blip r:embed="rId2"/>
          <a:stretch>
            <a:fillRect/>
          </a:stretch>
        </p:blipFill>
        <p:spPr>
          <a:xfrm>
            <a:off x="542157" y="5343759"/>
            <a:ext cx="533400" cy="533400"/>
          </a:xfrm>
          <a:prstGeom prst="rect">
            <a:avLst/>
          </a:prstGeom>
        </p:spPr>
      </p:pic>
      <p:sp>
        <p:nvSpPr>
          <p:cNvPr id="9" name="Footer Placeholder 4">
            <a:extLst>
              <a:ext uri="{FF2B5EF4-FFF2-40B4-BE49-F238E27FC236}">
                <a16:creationId xmlns:a16="http://schemas.microsoft.com/office/drawing/2014/main" id="{3E9E4FE1-E5E9-09C1-FC6B-4DECC52DD7C2}"/>
              </a:ext>
            </a:extLst>
          </p:cNvPr>
          <p:cNvSpPr txBox="1">
            <a:spLocks noChangeArrowheads="1"/>
          </p:cNvSpPr>
          <p:nvPr/>
        </p:nvSpPr>
        <p:spPr bwMode="auto">
          <a:xfrm>
            <a:off x="96671" y="6769451"/>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spTree>
    <p:extLst>
      <p:ext uri="{BB962C8B-B14F-4D97-AF65-F5344CB8AC3E}">
        <p14:creationId xmlns:p14="http://schemas.microsoft.com/office/powerpoint/2010/main" val="28129487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ím 1">
            <a:extLst>
              <a:ext uri="{FF2B5EF4-FFF2-40B4-BE49-F238E27FC236}">
                <a16:creationId xmlns:a16="http://schemas.microsoft.com/office/drawing/2014/main" id="{8C1E4644-0516-4405-227E-C1EAF3813C4D}"/>
              </a:ext>
            </a:extLst>
          </p:cNvPr>
          <p:cNvSpPr txBox="1">
            <a:spLocks/>
          </p:cNvSpPr>
          <p:nvPr/>
        </p:nvSpPr>
        <p:spPr>
          <a:xfrm>
            <a:off x="563174" y="238099"/>
            <a:ext cx="8869545" cy="740076"/>
          </a:xfrm>
          <a:prstGeom prst="rect">
            <a:avLst/>
          </a:prstGeom>
        </p:spPr>
        <p:txBody>
          <a:bodyPr/>
          <a:lstStyle>
            <a:lvl1pPr algn="l" defTabSz="959937" rtl="0" eaLnBrk="1" latinLnBrk="0" hangingPunct="1">
              <a:lnSpc>
                <a:spcPct val="90000"/>
              </a:lnSpc>
              <a:spcBef>
                <a:spcPct val="0"/>
              </a:spcBef>
              <a:buNone/>
              <a:defRPr sz="4619" kern="1200">
                <a:solidFill>
                  <a:schemeClr val="tx1"/>
                </a:solidFill>
                <a:latin typeface="+mj-lt"/>
                <a:ea typeface="+mj-ea"/>
                <a:cs typeface="+mj-cs"/>
              </a:defRPr>
            </a:lvl1pPr>
          </a:lstStyle>
          <a:p>
            <a:pPr algn="just"/>
            <a:r>
              <a:rPr lang="en-US" sz="4000" b="1" dirty="0">
                <a:solidFill>
                  <a:srgbClr val="1A75DB"/>
                </a:solidFill>
                <a:latin typeface="+mn-lt"/>
              </a:rPr>
              <a:t>Benefits from a well-designed DHP </a:t>
            </a:r>
            <a:endParaRPr lang="en-GB" sz="4000" b="1" dirty="0">
              <a:solidFill>
                <a:srgbClr val="1A75DB"/>
              </a:solidFill>
              <a:latin typeface="+mn-lt"/>
            </a:endParaRPr>
          </a:p>
        </p:txBody>
      </p:sp>
      <p:graphicFrame>
        <p:nvGraphicFramePr>
          <p:cNvPr id="4" name="Diagram 3">
            <a:extLst>
              <a:ext uri="{FF2B5EF4-FFF2-40B4-BE49-F238E27FC236}">
                <a16:creationId xmlns:a16="http://schemas.microsoft.com/office/drawing/2014/main" id="{2D8CDFAC-B9B9-3396-7FCC-4F918656F14E}"/>
              </a:ext>
            </a:extLst>
          </p:cNvPr>
          <p:cNvGraphicFramePr/>
          <p:nvPr>
            <p:extLst>
              <p:ext uri="{D42A27DB-BD31-4B8C-83A1-F6EECF244321}">
                <p14:modId xmlns:p14="http://schemas.microsoft.com/office/powerpoint/2010/main" val="2820376112"/>
              </p:ext>
            </p:extLst>
          </p:nvPr>
        </p:nvGraphicFramePr>
        <p:xfrm>
          <a:off x="397059" y="1123836"/>
          <a:ext cx="10061391" cy="41856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Immagine 4">
            <a:extLst>
              <a:ext uri="{FF2B5EF4-FFF2-40B4-BE49-F238E27FC236}">
                <a16:creationId xmlns:a16="http://schemas.microsoft.com/office/drawing/2014/main" id="{D7987FDF-337D-E723-DA50-0A029B993845}"/>
              </a:ext>
            </a:extLst>
          </p:cNvPr>
          <p:cNvPicPr>
            <a:picLocks noChangeAspect="1"/>
          </p:cNvPicPr>
          <p:nvPr/>
        </p:nvPicPr>
        <p:blipFill>
          <a:blip r:embed="rId7"/>
          <a:stretch>
            <a:fillRect/>
          </a:stretch>
        </p:blipFill>
        <p:spPr>
          <a:xfrm>
            <a:off x="95609" y="5371554"/>
            <a:ext cx="4119242" cy="1755126"/>
          </a:xfrm>
          <a:prstGeom prst="rect">
            <a:avLst/>
          </a:prstGeom>
        </p:spPr>
      </p:pic>
      <p:sp>
        <p:nvSpPr>
          <p:cNvPr id="6" name="Footer Placeholder 4">
            <a:extLst>
              <a:ext uri="{FF2B5EF4-FFF2-40B4-BE49-F238E27FC236}">
                <a16:creationId xmlns:a16="http://schemas.microsoft.com/office/drawing/2014/main" id="{431B1049-C160-51B1-C189-E0CD1F900AF3}"/>
              </a:ext>
            </a:extLst>
          </p:cNvPr>
          <p:cNvSpPr txBox="1">
            <a:spLocks noChangeArrowheads="1"/>
          </p:cNvSpPr>
          <p:nvPr/>
        </p:nvSpPr>
        <p:spPr bwMode="auto">
          <a:xfrm>
            <a:off x="4449282" y="6881182"/>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spTree>
    <p:extLst>
      <p:ext uri="{BB962C8B-B14F-4D97-AF65-F5344CB8AC3E}">
        <p14:creationId xmlns:p14="http://schemas.microsoft.com/office/powerpoint/2010/main" val="2345311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35180-C7C9-69CD-3573-D54A480B84C2}"/>
              </a:ext>
            </a:extLst>
          </p:cNvPr>
          <p:cNvSpPr>
            <a:spLocks noGrp="1"/>
          </p:cNvSpPr>
          <p:nvPr>
            <p:ph type="title"/>
          </p:nvPr>
        </p:nvSpPr>
        <p:spPr>
          <a:xfrm>
            <a:off x="6580744" y="-40924"/>
            <a:ext cx="4300013" cy="2025058"/>
          </a:xfrm>
        </p:spPr>
        <p:txBody>
          <a:bodyPr/>
          <a:lstStyle/>
          <a:p>
            <a:r>
              <a:rPr lang="en-GB" b="1" dirty="0">
                <a:solidFill>
                  <a:srgbClr val="0063DC"/>
                </a:solidFill>
              </a:rPr>
              <a:t>The position of digital technology in the building blocks or a health system</a:t>
            </a:r>
          </a:p>
        </p:txBody>
      </p:sp>
      <p:graphicFrame>
        <p:nvGraphicFramePr>
          <p:cNvPr id="8" name="Content Placeholder 7">
            <a:extLst>
              <a:ext uri="{FF2B5EF4-FFF2-40B4-BE49-F238E27FC236}">
                <a16:creationId xmlns:a16="http://schemas.microsoft.com/office/drawing/2014/main" id="{A70237B3-6294-08CC-E42A-006F466B211D}"/>
              </a:ext>
            </a:extLst>
          </p:cNvPr>
          <p:cNvGraphicFramePr>
            <a:graphicFrameLocks noGrp="1"/>
          </p:cNvGraphicFramePr>
          <p:nvPr>
            <p:ph sz="half" idx="1"/>
            <p:extLst>
              <p:ext uri="{D42A27DB-BD31-4B8C-83A1-F6EECF244321}">
                <p14:modId xmlns:p14="http://schemas.microsoft.com/office/powerpoint/2010/main" val="149811232"/>
              </p:ext>
            </p:extLst>
          </p:nvPr>
        </p:nvGraphicFramePr>
        <p:xfrm>
          <a:off x="-2125980" y="1069734"/>
          <a:ext cx="10927080" cy="6000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Immagine 8">
            <a:extLst>
              <a:ext uri="{FF2B5EF4-FFF2-40B4-BE49-F238E27FC236}">
                <a16:creationId xmlns:a16="http://schemas.microsoft.com/office/drawing/2014/main" id="{DB5EA58A-36FB-8767-ACA3-EADCF398EDAB}"/>
              </a:ext>
            </a:extLst>
          </p:cNvPr>
          <p:cNvPicPr>
            <a:picLocks noChangeAspect="1"/>
          </p:cNvPicPr>
          <p:nvPr/>
        </p:nvPicPr>
        <p:blipFill>
          <a:blip r:embed="rId7"/>
          <a:stretch>
            <a:fillRect/>
          </a:stretch>
        </p:blipFill>
        <p:spPr>
          <a:xfrm>
            <a:off x="370918" y="1984134"/>
            <a:ext cx="803878" cy="803878"/>
          </a:xfrm>
          <a:prstGeom prst="rect">
            <a:avLst/>
          </a:prstGeom>
        </p:spPr>
      </p:pic>
      <p:pic>
        <p:nvPicPr>
          <p:cNvPr id="7" name="Immagine 8">
            <a:extLst>
              <a:ext uri="{FF2B5EF4-FFF2-40B4-BE49-F238E27FC236}">
                <a16:creationId xmlns:a16="http://schemas.microsoft.com/office/drawing/2014/main" id="{95E3F5EC-7496-BFD5-94E8-A5D067AE4C13}"/>
              </a:ext>
            </a:extLst>
          </p:cNvPr>
          <p:cNvPicPr>
            <a:picLocks noChangeAspect="1"/>
          </p:cNvPicPr>
          <p:nvPr/>
        </p:nvPicPr>
        <p:blipFill>
          <a:blip r:embed="rId7"/>
          <a:stretch>
            <a:fillRect/>
          </a:stretch>
        </p:blipFill>
        <p:spPr>
          <a:xfrm>
            <a:off x="370918" y="4070109"/>
            <a:ext cx="803878" cy="803878"/>
          </a:xfrm>
          <a:prstGeom prst="rect">
            <a:avLst/>
          </a:prstGeom>
        </p:spPr>
      </p:pic>
      <p:sp>
        <p:nvSpPr>
          <p:cNvPr id="11" name="Hexagon 10">
            <a:extLst>
              <a:ext uri="{FF2B5EF4-FFF2-40B4-BE49-F238E27FC236}">
                <a16:creationId xmlns:a16="http://schemas.microsoft.com/office/drawing/2014/main" id="{A605A67E-D083-D559-98C1-94E9E032E9BC}"/>
              </a:ext>
            </a:extLst>
          </p:cNvPr>
          <p:cNvSpPr/>
          <p:nvPr/>
        </p:nvSpPr>
        <p:spPr>
          <a:xfrm>
            <a:off x="2023110" y="2926080"/>
            <a:ext cx="2628900" cy="2303659"/>
          </a:xfrm>
          <a:prstGeom prst="hexagon">
            <a:avLst>
              <a:gd name="adj" fmla="val 26422"/>
              <a:gd name="vf" fmla="val 115470"/>
            </a:avLst>
          </a:prstGeom>
          <a:noFill/>
          <a:ln w="76200">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Immagine 8">
            <a:extLst>
              <a:ext uri="{FF2B5EF4-FFF2-40B4-BE49-F238E27FC236}">
                <a16:creationId xmlns:a16="http://schemas.microsoft.com/office/drawing/2014/main" id="{7ADC1A6F-0514-43AB-E64A-A7B15F8162A2}"/>
              </a:ext>
            </a:extLst>
          </p:cNvPr>
          <p:cNvPicPr>
            <a:picLocks noChangeAspect="1"/>
          </p:cNvPicPr>
          <p:nvPr/>
        </p:nvPicPr>
        <p:blipFill>
          <a:blip r:embed="rId7"/>
          <a:stretch>
            <a:fillRect/>
          </a:stretch>
        </p:blipFill>
        <p:spPr>
          <a:xfrm>
            <a:off x="2192098" y="5229739"/>
            <a:ext cx="803878" cy="803878"/>
          </a:xfrm>
          <a:prstGeom prst="rect">
            <a:avLst/>
          </a:prstGeom>
        </p:spPr>
      </p:pic>
      <p:sp>
        <p:nvSpPr>
          <p:cNvPr id="9" name="Content Placeholder 2"/>
          <p:cNvSpPr txBox="1">
            <a:spLocks/>
          </p:cNvSpPr>
          <p:nvPr/>
        </p:nvSpPr>
        <p:spPr>
          <a:xfrm>
            <a:off x="6580744" y="3337776"/>
            <a:ext cx="4053841" cy="2025058"/>
          </a:xfrm>
          <a:prstGeom prst="rect">
            <a:avLst/>
          </a:prstGeom>
          <a:noFill/>
          <a:ln w="38100">
            <a:solidFill>
              <a:srgbClr val="0CEBF6"/>
            </a:solidFill>
          </a:ln>
        </p:spPr>
        <p:txBody>
          <a:bodyPr/>
          <a:lstStyle>
            <a:lvl1pPr marL="239984" indent="-239984" algn="l" defTabSz="959937" rtl="0" eaLnBrk="1" latinLnBrk="0" hangingPunct="1">
              <a:lnSpc>
                <a:spcPct val="90000"/>
              </a:lnSpc>
              <a:spcBef>
                <a:spcPts val="1050"/>
              </a:spcBef>
              <a:buFont typeface="Arial" panose="020B0604020202020204" pitchFamily="34" charset="0"/>
              <a:buChar char="•"/>
              <a:defRPr sz="2939" kern="1200">
                <a:solidFill>
                  <a:schemeClr val="tx1"/>
                </a:solidFill>
                <a:latin typeface="+mn-lt"/>
                <a:ea typeface="+mn-ea"/>
                <a:cs typeface="+mn-cs"/>
              </a:defRPr>
            </a:lvl1pPr>
            <a:lvl2pPr marL="719953" indent="-239984" algn="l" defTabSz="959937" rtl="0" eaLnBrk="1" latinLnBrk="0" hangingPunct="1">
              <a:lnSpc>
                <a:spcPct val="90000"/>
              </a:lnSpc>
              <a:spcBef>
                <a:spcPts val="525"/>
              </a:spcBef>
              <a:buFont typeface="Arial" panose="020B0604020202020204" pitchFamily="34" charset="0"/>
              <a:buChar char="•"/>
              <a:defRPr sz="2520" kern="1200">
                <a:solidFill>
                  <a:schemeClr val="tx1"/>
                </a:solidFill>
                <a:latin typeface="+mn-lt"/>
                <a:ea typeface="+mn-ea"/>
                <a:cs typeface="+mn-cs"/>
              </a:defRPr>
            </a:lvl2pPr>
            <a:lvl3pPr marL="1199921" indent="-239984" algn="l" defTabSz="959937" rtl="0" eaLnBrk="1" latinLnBrk="0" hangingPunct="1">
              <a:lnSpc>
                <a:spcPct val="90000"/>
              </a:lnSpc>
              <a:spcBef>
                <a:spcPts val="525"/>
              </a:spcBef>
              <a:buFont typeface="Arial" panose="020B0604020202020204" pitchFamily="34" charset="0"/>
              <a:buChar char="•"/>
              <a:defRPr sz="2100" kern="1200">
                <a:solidFill>
                  <a:schemeClr val="tx1"/>
                </a:solidFill>
                <a:latin typeface="+mn-lt"/>
                <a:ea typeface="+mn-ea"/>
                <a:cs typeface="+mn-cs"/>
              </a:defRPr>
            </a:lvl3pPr>
            <a:lvl4pPr marL="1679890"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4pPr>
            <a:lvl5pPr marL="2159859"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5pPr>
            <a:lvl6pPr marL="2639827"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6pPr>
            <a:lvl7pPr marL="3119796"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7pPr>
            <a:lvl8pPr marL="3599764"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8pPr>
            <a:lvl9pPr marL="4079733"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9pPr>
          </a:lstStyle>
          <a:p>
            <a:pPr marL="0" indent="0" algn="just">
              <a:buFont typeface="Arial" panose="020B0604020202020204" pitchFamily="34" charset="0"/>
              <a:buNone/>
            </a:pPr>
            <a:r>
              <a:rPr lang="en-US" sz="1400" b="1" i="1" dirty="0"/>
              <a:t>Regarding the effect of digital solutions on health workforce competencies, available evidence is </a:t>
            </a:r>
            <a:r>
              <a:rPr lang="en-US" sz="1400" b="1" i="1" dirty="0" err="1"/>
              <a:t>summarised</a:t>
            </a:r>
            <a:r>
              <a:rPr lang="en-US" sz="1400" b="1" i="1" dirty="0"/>
              <a:t> in the following meta-analysis: </a:t>
            </a:r>
            <a:r>
              <a:rPr lang="en-US" sz="1400" dirty="0"/>
              <a:t>Borges do Nascimento IJ, </a:t>
            </a:r>
            <a:r>
              <a:rPr lang="en-US" sz="1400" dirty="0" err="1"/>
              <a:t>Abdulazeem</a:t>
            </a:r>
            <a:r>
              <a:rPr lang="en-US" sz="1400" dirty="0"/>
              <a:t> HM, </a:t>
            </a:r>
            <a:r>
              <a:rPr lang="en-US" sz="1400" dirty="0" err="1"/>
              <a:t>Vasanthan</a:t>
            </a:r>
            <a:r>
              <a:rPr lang="en-US" sz="1400" dirty="0"/>
              <a:t> LT, et al. The global effect of digital health technologies on health workers' competencies and health workplace: an umbrella review of systematic reviews and lexical-based and sentence-based meta-analysis. Lancet Digit Health. 2023;5(8):e534-e544. doi:10.1016/S2589-7500(23)00092-4</a:t>
            </a:r>
          </a:p>
          <a:p>
            <a:pPr marL="0" indent="0" algn="just">
              <a:buFont typeface="Arial" panose="020B0604020202020204" pitchFamily="34" charset="0"/>
              <a:buNone/>
            </a:pPr>
            <a:endParaRPr lang="en-US" sz="1600" dirty="0"/>
          </a:p>
        </p:txBody>
      </p:sp>
      <p:pic>
        <p:nvPicPr>
          <p:cNvPr id="10" name="Immagine 8">
            <a:extLst>
              <a:ext uri="{FF2B5EF4-FFF2-40B4-BE49-F238E27FC236}">
                <a16:creationId xmlns:a16="http://schemas.microsoft.com/office/drawing/2014/main" id="{DB5EA58A-36FB-8767-ACA3-EADCF398EDAB}"/>
              </a:ext>
            </a:extLst>
          </p:cNvPr>
          <p:cNvPicPr>
            <a:picLocks noChangeAspect="1"/>
          </p:cNvPicPr>
          <p:nvPr/>
        </p:nvPicPr>
        <p:blipFill>
          <a:blip r:embed="rId7"/>
          <a:stretch>
            <a:fillRect/>
          </a:stretch>
        </p:blipFill>
        <p:spPr>
          <a:xfrm>
            <a:off x="2292837" y="820211"/>
            <a:ext cx="803878" cy="803878"/>
          </a:xfrm>
          <a:prstGeom prst="rect">
            <a:avLst/>
          </a:prstGeom>
        </p:spPr>
      </p:pic>
      <p:pic>
        <p:nvPicPr>
          <p:cNvPr id="13" name="Immagine 8">
            <a:extLst>
              <a:ext uri="{FF2B5EF4-FFF2-40B4-BE49-F238E27FC236}">
                <a16:creationId xmlns:a16="http://schemas.microsoft.com/office/drawing/2014/main" id="{DB5EA58A-36FB-8767-ACA3-EADCF398EDAB}"/>
              </a:ext>
            </a:extLst>
          </p:cNvPr>
          <p:cNvPicPr>
            <a:picLocks noChangeAspect="1"/>
          </p:cNvPicPr>
          <p:nvPr/>
        </p:nvPicPr>
        <p:blipFill>
          <a:blip r:embed="rId7"/>
          <a:stretch>
            <a:fillRect/>
          </a:stretch>
        </p:blipFill>
        <p:spPr>
          <a:xfrm>
            <a:off x="4447020" y="4070109"/>
            <a:ext cx="803878" cy="803878"/>
          </a:xfrm>
          <a:prstGeom prst="rect">
            <a:avLst/>
          </a:prstGeom>
        </p:spPr>
      </p:pic>
      <p:pic>
        <p:nvPicPr>
          <p:cNvPr id="14" name="Immagine 8">
            <a:extLst>
              <a:ext uri="{FF2B5EF4-FFF2-40B4-BE49-F238E27FC236}">
                <a16:creationId xmlns:a16="http://schemas.microsoft.com/office/drawing/2014/main" id="{DB5EA58A-36FB-8767-ACA3-EADCF398EDAB}"/>
              </a:ext>
            </a:extLst>
          </p:cNvPr>
          <p:cNvPicPr>
            <a:picLocks noChangeAspect="1"/>
          </p:cNvPicPr>
          <p:nvPr/>
        </p:nvPicPr>
        <p:blipFill>
          <a:blip r:embed="rId7"/>
          <a:stretch>
            <a:fillRect/>
          </a:stretch>
        </p:blipFill>
        <p:spPr>
          <a:xfrm>
            <a:off x="4447020" y="1791790"/>
            <a:ext cx="803878" cy="803878"/>
          </a:xfrm>
          <a:prstGeom prst="rect">
            <a:avLst/>
          </a:prstGeom>
        </p:spPr>
      </p:pic>
      <p:sp>
        <p:nvSpPr>
          <p:cNvPr id="4" name="Footer Placeholder 4">
            <a:extLst>
              <a:ext uri="{FF2B5EF4-FFF2-40B4-BE49-F238E27FC236}">
                <a16:creationId xmlns:a16="http://schemas.microsoft.com/office/drawing/2014/main" id="{ABECDDE1-1523-DA98-577B-19A412ED8020}"/>
              </a:ext>
            </a:extLst>
          </p:cNvPr>
          <p:cNvSpPr txBox="1">
            <a:spLocks noChangeArrowheads="1"/>
          </p:cNvSpPr>
          <p:nvPr/>
        </p:nvSpPr>
        <p:spPr bwMode="auto">
          <a:xfrm>
            <a:off x="4447020" y="6880113"/>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spTree>
    <p:extLst>
      <p:ext uri="{BB962C8B-B14F-4D97-AF65-F5344CB8AC3E}">
        <p14:creationId xmlns:p14="http://schemas.microsoft.com/office/powerpoint/2010/main" val="215965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66444D-12FB-04E6-316C-4FCF3DFDC145}"/>
              </a:ext>
            </a:extLst>
          </p:cNvPr>
          <p:cNvSpPr>
            <a:spLocks noGrp="1"/>
          </p:cNvSpPr>
          <p:nvPr>
            <p:ph sz="half" idx="1"/>
          </p:nvPr>
        </p:nvSpPr>
        <p:spPr>
          <a:xfrm>
            <a:off x="570354" y="1202957"/>
            <a:ext cx="9876666" cy="3176454"/>
          </a:xfrm>
          <a:ln w="76200">
            <a:solidFill>
              <a:srgbClr val="02FFD2"/>
            </a:solidFill>
          </a:ln>
        </p:spPr>
        <p:txBody>
          <a:bodyPr/>
          <a:lstStyle/>
          <a:p>
            <a:pPr algn="just">
              <a:lnSpc>
                <a:spcPct val="100000"/>
              </a:lnSpc>
              <a:spcAft>
                <a:spcPts val="800"/>
              </a:spcAft>
              <a:buClr>
                <a:srgbClr val="02FFD2"/>
              </a:buClr>
            </a:pPr>
            <a:r>
              <a:rPr lang="en-US" sz="2000" kern="100" dirty="0">
                <a:latin typeface="Calibri" panose="020F0502020204030204" pitchFamily="34" charset="0"/>
                <a:ea typeface="Calibri" panose="020F0502020204030204" pitchFamily="34" charset="0"/>
                <a:cs typeface="Times New Roman" panose="02020603050405020304" pitchFamily="18" charset="0"/>
              </a:rPr>
              <a:t>Personal data privacy concerns</a:t>
            </a:r>
          </a:p>
          <a:p>
            <a:pPr algn="just">
              <a:lnSpc>
                <a:spcPct val="100000"/>
              </a:lnSpc>
              <a:spcAft>
                <a:spcPts val="800"/>
              </a:spcAft>
              <a:buClr>
                <a:srgbClr val="02FFD2"/>
              </a:buClr>
            </a:pPr>
            <a:r>
              <a:rPr lang="en-US" sz="2000" kern="100" dirty="0">
                <a:latin typeface="Calibri" panose="020F0502020204030204" pitchFamily="34" charset="0"/>
                <a:ea typeface="Calibri" panose="020F0502020204030204" pitchFamily="34" charset="0"/>
                <a:cs typeface="Times New Roman" panose="02020603050405020304" pitchFamily="18" charset="0"/>
              </a:rPr>
              <a:t>Increased burden on health workers from system redundancies</a:t>
            </a:r>
          </a:p>
          <a:p>
            <a:pPr algn="just">
              <a:lnSpc>
                <a:spcPct val="100000"/>
              </a:lnSpc>
              <a:spcAft>
                <a:spcPts val="800"/>
              </a:spcAft>
              <a:buClr>
                <a:srgbClr val="02FFD2"/>
              </a:buClr>
            </a:pPr>
            <a:r>
              <a:rPr lang="en-US" sz="2000" kern="100" dirty="0">
                <a:latin typeface="Calibri" panose="020F0502020204030204" pitchFamily="34" charset="0"/>
                <a:ea typeface="Calibri" panose="020F0502020204030204" pitchFamily="34" charset="0"/>
                <a:cs typeface="Times New Roman" panose="02020603050405020304" pitchFamily="18" charset="0"/>
              </a:rPr>
              <a:t>Financial burden </a:t>
            </a:r>
          </a:p>
          <a:p>
            <a:pPr algn="just">
              <a:lnSpc>
                <a:spcPct val="100000"/>
              </a:lnSpc>
              <a:spcAft>
                <a:spcPts val="800"/>
              </a:spcAft>
              <a:buClr>
                <a:srgbClr val="02FFD2"/>
              </a:buClr>
            </a:pPr>
            <a:r>
              <a:rPr lang="en-US" sz="2000" kern="100" dirty="0">
                <a:latin typeface="Calibri" panose="020F0502020204030204" pitchFamily="34" charset="0"/>
                <a:ea typeface="Calibri" panose="020F0502020204030204" pitchFamily="34" charset="0"/>
                <a:cs typeface="Times New Roman" panose="02020603050405020304" pitchFamily="18" charset="0"/>
              </a:rPr>
              <a:t>Difficulties in building a national infrastructure that connects multiple systems together</a:t>
            </a:r>
          </a:p>
          <a:p>
            <a:pPr algn="just">
              <a:lnSpc>
                <a:spcPct val="100000"/>
              </a:lnSpc>
              <a:spcAft>
                <a:spcPts val="800"/>
              </a:spcAft>
              <a:buClr>
                <a:srgbClr val="02FFD2"/>
              </a:buClr>
            </a:pPr>
            <a:r>
              <a:rPr lang="en-US" sz="2000" kern="100" dirty="0">
                <a:latin typeface="Calibri" panose="020F0502020204030204" pitchFamily="34" charset="0"/>
                <a:ea typeface="Calibri" panose="020F0502020204030204" pitchFamily="34" charset="0"/>
                <a:cs typeface="Times New Roman" panose="02020603050405020304" pitchFamily="18" charset="0"/>
              </a:rPr>
              <a:t>Absence of system-wide information and communication technology due to the narrow focus of investments. </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Cím 1">
            <a:extLst>
              <a:ext uri="{FF2B5EF4-FFF2-40B4-BE49-F238E27FC236}">
                <a16:creationId xmlns:a16="http://schemas.microsoft.com/office/drawing/2014/main" id="{4A5DCDFE-1073-18C7-D27C-08295F63B6FF}"/>
              </a:ext>
            </a:extLst>
          </p:cNvPr>
          <p:cNvSpPr txBox="1">
            <a:spLocks/>
          </p:cNvSpPr>
          <p:nvPr/>
        </p:nvSpPr>
        <p:spPr>
          <a:xfrm>
            <a:off x="429677" y="429426"/>
            <a:ext cx="8451181" cy="642708"/>
          </a:xfrm>
          <a:prstGeom prst="rect">
            <a:avLst/>
          </a:prstGeom>
        </p:spPr>
        <p:txBody>
          <a:bodyPr/>
          <a:lstStyle>
            <a:lvl1pPr algn="l" defTabSz="959937" rtl="0" eaLnBrk="1" latinLnBrk="0" hangingPunct="1">
              <a:lnSpc>
                <a:spcPct val="90000"/>
              </a:lnSpc>
              <a:spcBef>
                <a:spcPct val="0"/>
              </a:spcBef>
              <a:buNone/>
              <a:defRPr sz="4619" kern="1200">
                <a:solidFill>
                  <a:schemeClr val="tx1"/>
                </a:solidFill>
                <a:latin typeface="+mj-lt"/>
                <a:ea typeface="+mj-ea"/>
                <a:cs typeface="+mj-cs"/>
              </a:defRPr>
            </a:lvl1pPr>
          </a:lstStyle>
          <a:p>
            <a:pPr algn="just"/>
            <a:r>
              <a:rPr lang="en-US" sz="3200" b="1" dirty="0">
                <a:solidFill>
                  <a:srgbClr val="1A75DB"/>
                </a:solidFill>
                <a:latin typeface="+mn-lt"/>
              </a:rPr>
              <a:t>Digital health platforms: Challenges / limitations</a:t>
            </a:r>
            <a:endParaRPr lang="en-GB" sz="3200" b="1" dirty="0">
              <a:solidFill>
                <a:srgbClr val="1A75DB"/>
              </a:solidFill>
              <a:latin typeface="+mn-lt"/>
            </a:endParaRPr>
          </a:p>
        </p:txBody>
      </p:sp>
      <p:pic>
        <p:nvPicPr>
          <p:cNvPr id="6" name="Immagine 4">
            <a:extLst>
              <a:ext uri="{FF2B5EF4-FFF2-40B4-BE49-F238E27FC236}">
                <a16:creationId xmlns:a16="http://schemas.microsoft.com/office/drawing/2014/main" id="{936E6E01-607A-F2FF-897D-DD799E823DBB}"/>
              </a:ext>
            </a:extLst>
          </p:cNvPr>
          <p:cNvPicPr>
            <a:picLocks noChangeAspect="1"/>
          </p:cNvPicPr>
          <p:nvPr/>
        </p:nvPicPr>
        <p:blipFill>
          <a:blip r:embed="rId2"/>
          <a:stretch>
            <a:fillRect/>
          </a:stretch>
        </p:blipFill>
        <p:spPr>
          <a:xfrm>
            <a:off x="570354" y="4641058"/>
            <a:ext cx="4381211" cy="1866746"/>
          </a:xfrm>
          <a:prstGeom prst="rect">
            <a:avLst/>
          </a:prstGeom>
        </p:spPr>
      </p:pic>
      <p:sp>
        <p:nvSpPr>
          <p:cNvPr id="2" name="Footer Placeholder 4">
            <a:extLst>
              <a:ext uri="{FF2B5EF4-FFF2-40B4-BE49-F238E27FC236}">
                <a16:creationId xmlns:a16="http://schemas.microsoft.com/office/drawing/2014/main" id="{794A78FE-0A16-3342-35F2-06121F55A2DF}"/>
              </a:ext>
            </a:extLst>
          </p:cNvPr>
          <p:cNvSpPr txBox="1">
            <a:spLocks noChangeArrowheads="1"/>
          </p:cNvSpPr>
          <p:nvPr/>
        </p:nvSpPr>
        <p:spPr bwMode="auto">
          <a:xfrm>
            <a:off x="96671" y="6769451"/>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spTree>
    <p:extLst>
      <p:ext uri="{BB962C8B-B14F-4D97-AF65-F5344CB8AC3E}">
        <p14:creationId xmlns:p14="http://schemas.microsoft.com/office/powerpoint/2010/main" val="25205249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41C92E69-239E-71B7-FBF6-A194D602DBCB}"/>
              </a:ext>
            </a:extLst>
          </p:cNvPr>
          <p:cNvSpPr txBox="1">
            <a:spLocks/>
          </p:cNvSpPr>
          <p:nvPr/>
        </p:nvSpPr>
        <p:spPr>
          <a:xfrm>
            <a:off x="4533998" y="3940258"/>
            <a:ext cx="5800771" cy="876115"/>
          </a:xfrm>
          <a:prstGeom prst="rect">
            <a:avLst/>
          </a:prstGeom>
        </p:spPr>
        <p:txBody>
          <a:bodyPr vert="horz" lIns="91440" tIns="45720" rIns="91440" bIns="45720" rtlCol="0" anchor="ctr">
            <a:noAutofit/>
          </a:bodyPr>
          <a:lstStyle>
            <a:lvl1pPr algn="l" defTabSz="959937" rtl="0" eaLnBrk="1" latinLnBrk="0" hangingPunct="1">
              <a:lnSpc>
                <a:spcPct val="90000"/>
              </a:lnSpc>
              <a:spcBef>
                <a:spcPct val="0"/>
              </a:spcBef>
              <a:buNone/>
              <a:defRPr sz="4619" kern="1200">
                <a:solidFill>
                  <a:schemeClr val="tx1"/>
                </a:solidFill>
                <a:latin typeface="+mj-lt"/>
                <a:ea typeface="+mj-ea"/>
                <a:cs typeface="+mj-cs"/>
              </a:defRPr>
            </a:lvl1pPr>
          </a:lstStyle>
          <a:p>
            <a:r>
              <a:rPr lang="it-IT" sz="4000" b="1" u="sng" dirty="0">
                <a:solidFill>
                  <a:srgbClr val="0063DC"/>
                </a:solidFill>
                <a:latin typeface="+mn-lt"/>
              </a:rPr>
              <a:t>Task:</a:t>
            </a:r>
          </a:p>
          <a:p>
            <a:pPr marL="571500" indent="-571500">
              <a:buFont typeface="Arial" panose="020B0604020202020204" pitchFamily="34" charset="0"/>
              <a:buChar char="•"/>
            </a:pPr>
            <a:r>
              <a:rPr lang="it-IT" sz="2800" dirty="0">
                <a:solidFill>
                  <a:srgbClr val="0063DC"/>
                </a:solidFill>
                <a:latin typeface="+mn-lt"/>
              </a:rPr>
              <a:t>From your point of view and experience, which other challenges accompany digital healthcare transformation?</a:t>
            </a:r>
          </a:p>
          <a:p>
            <a:endParaRPr lang="it-IT" sz="2800" b="1" dirty="0">
              <a:solidFill>
                <a:srgbClr val="0063DC"/>
              </a:solidFill>
              <a:latin typeface="+mn-lt"/>
            </a:endParaRPr>
          </a:p>
          <a:p>
            <a:r>
              <a:rPr lang="it-IT" sz="2800" dirty="0">
                <a:solidFill>
                  <a:srgbClr val="0063DC"/>
                </a:solidFill>
                <a:latin typeface="+mn-lt"/>
              </a:rPr>
              <a:t>You can perform a literature review to find out more.</a:t>
            </a:r>
          </a:p>
          <a:p>
            <a:pPr marL="571500" indent="-571500">
              <a:buFont typeface="Arial" panose="020B0604020202020204" pitchFamily="34" charset="0"/>
              <a:buChar char="•"/>
            </a:pPr>
            <a:endParaRPr lang="it-IT" sz="3600" dirty="0">
              <a:solidFill>
                <a:srgbClr val="0063DC"/>
              </a:solidFill>
              <a:latin typeface="+mn-lt"/>
            </a:endParaRPr>
          </a:p>
          <a:p>
            <a:endParaRPr lang="it-IT" sz="3600" b="1" dirty="0">
              <a:solidFill>
                <a:srgbClr val="0063DC"/>
              </a:solidFill>
              <a:latin typeface="+mn-lt"/>
            </a:endParaRPr>
          </a:p>
        </p:txBody>
      </p:sp>
      <p:sp>
        <p:nvSpPr>
          <p:cNvPr id="6" name="Subtitle">
            <a:extLst>
              <a:ext uri="{FF2B5EF4-FFF2-40B4-BE49-F238E27FC236}">
                <a16:creationId xmlns:a16="http://schemas.microsoft.com/office/drawing/2014/main" id="{6DA3C656-2054-F530-6A05-B7358C7E9ABB}"/>
              </a:ext>
            </a:extLst>
          </p:cNvPr>
          <p:cNvSpPr txBox="1">
            <a:spLocks/>
          </p:cNvSpPr>
          <p:nvPr/>
        </p:nvSpPr>
        <p:spPr>
          <a:xfrm>
            <a:off x="4200914" y="1291710"/>
            <a:ext cx="2216021" cy="321076"/>
          </a:xfrm>
          <a:prstGeom prst="rect">
            <a:avLst/>
          </a:prstGeom>
        </p:spPr>
        <p:txBody>
          <a:bodyPr vert="horz" lIns="91440" tIns="45720" rIns="91440" bIns="45720" rtlCol="0" anchor="ctr">
            <a:noAutofit/>
          </a:bodyPr>
          <a:lstStyle>
            <a:lvl1pPr algn="l" defTabSz="959937" rtl="0" eaLnBrk="1" latinLnBrk="0" hangingPunct="1">
              <a:lnSpc>
                <a:spcPct val="90000"/>
              </a:lnSpc>
              <a:spcBef>
                <a:spcPct val="0"/>
              </a:spcBef>
              <a:buNone/>
              <a:defRPr sz="4619" kern="1200">
                <a:solidFill>
                  <a:schemeClr val="tx1"/>
                </a:solidFill>
                <a:latin typeface="+mj-lt"/>
                <a:ea typeface="+mj-ea"/>
                <a:cs typeface="+mj-cs"/>
              </a:defRPr>
            </a:lvl1pPr>
          </a:lstStyle>
          <a:p>
            <a:endParaRPr lang="it-IT" sz="2400" dirty="0">
              <a:solidFill>
                <a:srgbClr val="FB0087"/>
              </a:solidFill>
              <a:latin typeface="+mn-lt"/>
            </a:endParaRPr>
          </a:p>
        </p:txBody>
      </p:sp>
      <p:sp>
        <p:nvSpPr>
          <p:cNvPr id="2" name="Footer Placeholder 4">
            <a:extLst>
              <a:ext uri="{FF2B5EF4-FFF2-40B4-BE49-F238E27FC236}">
                <a16:creationId xmlns:a16="http://schemas.microsoft.com/office/drawing/2014/main" id="{BF1C503B-0DB0-A438-C5C8-BEF8EF4EBB48}"/>
              </a:ext>
            </a:extLst>
          </p:cNvPr>
          <p:cNvSpPr txBox="1">
            <a:spLocks noChangeArrowheads="1"/>
          </p:cNvSpPr>
          <p:nvPr/>
        </p:nvSpPr>
        <p:spPr bwMode="auto">
          <a:xfrm>
            <a:off x="7484494" y="6799596"/>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spTree>
    <p:extLst>
      <p:ext uri="{BB962C8B-B14F-4D97-AF65-F5344CB8AC3E}">
        <p14:creationId xmlns:p14="http://schemas.microsoft.com/office/powerpoint/2010/main" val="2146444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4594B-7F5C-26ED-0D9C-A5CCF04A362B}"/>
              </a:ext>
            </a:extLst>
          </p:cNvPr>
          <p:cNvSpPr>
            <a:spLocks noGrp="1"/>
          </p:cNvSpPr>
          <p:nvPr>
            <p:ph type="title"/>
          </p:nvPr>
        </p:nvSpPr>
        <p:spPr>
          <a:xfrm>
            <a:off x="886420" y="1150726"/>
            <a:ext cx="2610798" cy="728714"/>
          </a:xfrm>
        </p:spPr>
        <p:txBody>
          <a:bodyPr/>
          <a:lstStyle/>
          <a:p>
            <a:r>
              <a:rPr lang="en-US" sz="4000" b="1" dirty="0"/>
              <a:t>Contents</a:t>
            </a:r>
          </a:p>
        </p:txBody>
      </p:sp>
      <p:sp>
        <p:nvSpPr>
          <p:cNvPr id="3" name="Content Placeholder 2">
            <a:extLst>
              <a:ext uri="{FF2B5EF4-FFF2-40B4-BE49-F238E27FC236}">
                <a16:creationId xmlns:a16="http://schemas.microsoft.com/office/drawing/2014/main" id="{123E8956-76C6-1331-9750-3A9ED21496B5}"/>
              </a:ext>
            </a:extLst>
          </p:cNvPr>
          <p:cNvSpPr>
            <a:spLocks noGrp="1"/>
          </p:cNvSpPr>
          <p:nvPr>
            <p:ph sz="half" idx="1"/>
          </p:nvPr>
        </p:nvSpPr>
        <p:spPr>
          <a:xfrm>
            <a:off x="625163" y="2256673"/>
            <a:ext cx="8659514" cy="3771188"/>
          </a:xfrm>
        </p:spPr>
        <p:txBody>
          <a:bodyPr/>
          <a:lstStyle/>
          <a:p>
            <a:pPr algn="just">
              <a:buClr>
                <a:srgbClr val="0063DC"/>
              </a:buClr>
            </a:pPr>
            <a:r>
              <a:rPr lang="en-US" dirty="0"/>
              <a:t>Overview of modern health systems’ structure</a:t>
            </a:r>
          </a:p>
          <a:p>
            <a:pPr algn="just">
              <a:buClr>
                <a:srgbClr val="0063DC"/>
              </a:buClr>
            </a:pPr>
            <a:r>
              <a:rPr lang="en-US" dirty="0"/>
              <a:t>Digital tools in modern health systems</a:t>
            </a:r>
          </a:p>
          <a:p>
            <a:pPr algn="just">
              <a:buClr>
                <a:srgbClr val="0063DC"/>
              </a:buClr>
            </a:pPr>
            <a:r>
              <a:rPr lang="en-US" dirty="0"/>
              <a:t>How can health system performance be expressed?</a:t>
            </a:r>
          </a:p>
          <a:p>
            <a:pPr algn="just">
              <a:buClr>
                <a:srgbClr val="0063DC"/>
              </a:buClr>
            </a:pPr>
            <a:r>
              <a:rPr lang="en-US" dirty="0"/>
              <a:t>Margins for improvement within the health system: </a:t>
            </a:r>
            <a:br>
              <a:rPr lang="en-US" dirty="0"/>
            </a:br>
            <a:r>
              <a:rPr lang="en-US" dirty="0"/>
              <a:t>A case-based approach</a:t>
            </a:r>
          </a:p>
          <a:p>
            <a:pPr algn="just">
              <a:buClr>
                <a:srgbClr val="0063DC"/>
              </a:buClr>
            </a:pPr>
            <a:r>
              <a:rPr lang="en-US" dirty="0"/>
              <a:t>Potential utility of digital solutions in improving interdisciplinary collaboration </a:t>
            </a:r>
          </a:p>
        </p:txBody>
      </p:sp>
      <p:sp>
        <p:nvSpPr>
          <p:cNvPr id="4" name="Footer Placeholder 4">
            <a:extLst>
              <a:ext uri="{FF2B5EF4-FFF2-40B4-BE49-F238E27FC236}">
                <a16:creationId xmlns:a16="http://schemas.microsoft.com/office/drawing/2014/main" id="{4F452570-552E-8BE0-17E3-32A1F4C65BFF}"/>
              </a:ext>
            </a:extLst>
          </p:cNvPr>
          <p:cNvSpPr txBox="1">
            <a:spLocks noChangeArrowheads="1"/>
          </p:cNvSpPr>
          <p:nvPr/>
        </p:nvSpPr>
        <p:spPr bwMode="auto">
          <a:xfrm>
            <a:off x="96671" y="6769451"/>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spTree>
    <p:extLst>
      <p:ext uri="{BB962C8B-B14F-4D97-AF65-F5344CB8AC3E}">
        <p14:creationId xmlns:p14="http://schemas.microsoft.com/office/powerpoint/2010/main" val="35406277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GB" dirty="0"/>
              <a:t>How can health system performance be expressed?</a:t>
            </a:r>
          </a:p>
        </p:txBody>
      </p:sp>
      <p:sp>
        <p:nvSpPr>
          <p:cNvPr id="3" name="Footer Placeholder 4">
            <a:extLst>
              <a:ext uri="{FF2B5EF4-FFF2-40B4-BE49-F238E27FC236}">
                <a16:creationId xmlns:a16="http://schemas.microsoft.com/office/drawing/2014/main" id="{4AC95A16-5153-3151-933D-1255EE3F5F21}"/>
              </a:ext>
            </a:extLst>
          </p:cNvPr>
          <p:cNvSpPr txBox="1">
            <a:spLocks noChangeArrowheads="1"/>
          </p:cNvSpPr>
          <p:nvPr/>
        </p:nvSpPr>
        <p:spPr bwMode="auto">
          <a:xfrm>
            <a:off x="96671" y="6769451"/>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solidFill>
                  <a:schemeClr val="bg1"/>
                </a:solidFill>
              </a:rPr>
              <a:t>Project: 101101139 — H-PASS — EU4H-2022-PJ</a:t>
            </a:r>
            <a:endParaRPr lang="el-GR" altLang="en-US" sz="1200" dirty="0">
              <a:solidFill>
                <a:schemeClr val="bg1"/>
              </a:solidFill>
            </a:endParaRPr>
          </a:p>
        </p:txBody>
      </p:sp>
    </p:spTree>
    <p:extLst>
      <p:ext uri="{BB962C8B-B14F-4D97-AF65-F5344CB8AC3E}">
        <p14:creationId xmlns:p14="http://schemas.microsoft.com/office/powerpoint/2010/main" val="9865702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30F56C-47F1-58D7-63D8-971C6577797F}"/>
              </a:ext>
            </a:extLst>
          </p:cNvPr>
          <p:cNvSpPr>
            <a:spLocks noGrp="1"/>
          </p:cNvSpPr>
          <p:nvPr>
            <p:ph sz="half" idx="1"/>
          </p:nvPr>
        </p:nvSpPr>
        <p:spPr>
          <a:xfrm>
            <a:off x="1431889" y="1727920"/>
            <a:ext cx="8695594" cy="4195940"/>
          </a:xfrm>
        </p:spPr>
        <p:txBody>
          <a:bodyPr/>
          <a:lstStyle/>
          <a:p>
            <a:pPr marL="0" indent="0" algn="just">
              <a:buNone/>
            </a:pPr>
            <a:r>
              <a:rPr lang="en-US" sz="2400" b="1" dirty="0"/>
              <a:t>Effectiveness: T</a:t>
            </a:r>
            <a:r>
              <a:rPr lang="en-US" sz="2400" dirty="0"/>
              <a:t>he </a:t>
            </a:r>
            <a:r>
              <a:rPr lang="en-US" sz="2400" b="1" i="1" dirty="0"/>
              <a:t>extent to which </a:t>
            </a:r>
            <a:r>
              <a:rPr lang="en-US" sz="2400" dirty="0"/>
              <a:t>a specific intervention, procedure, regimen or service, when deployed in the field </a:t>
            </a:r>
            <a:r>
              <a:rPr lang="en-US" sz="2400" b="1" i="1" dirty="0"/>
              <a:t>in routine circumstances</a:t>
            </a:r>
            <a:r>
              <a:rPr lang="en-US" sz="2400" dirty="0"/>
              <a:t>, </a:t>
            </a:r>
            <a:r>
              <a:rPr lang="en-US" sz="2400" b="1" i="1" dirty="0"/>
              <a:t>does what it is intended to do for a specified population. </a:t>
            </a:r>
          </a:p>
          <a:p>
            <a:pPr marL="0" indent="0" algn="just">
              <a:buNone/>
            </a:pPr>
            <a:endParaRPr lang="en-US" sz="2400" b="1" i="1" dirty="0"/>
          </a:p>
          <a:p>
            <a:pPr marL="0" indent="0" algn="just">
              <a:buNone/>
            </a:pPr>
            <a:r>
              <a:rPr lang="en-US" sz="2400" b="1" dirty="0"/>
              <a:t>Efficacy: T</a:t>
            </a:r>
            <a:r>
              <a:rPr lang="en-US" sz="2400" dirty="0"/>
              <a:t>he </a:t>
            </a:r>
            <a:r>
              <a:rPr lang="en-US" sz="2400" b="1" i="1" dirty="0"/>
              <a:t>extent to which </a:t>
            </a:r>
            <a:r>
              <a:rPr lang="en-US" sz="2400" dirty="0"/>
              <a:t>a specific intervention, procedure, regimen or service, produces the intended result </a:t>
            </a:r>
            <a:r>
              <a:rPr lang="en-US" sz="2400" b="1" i="1" dirty="0"/>
              <a:t>under ideal conditions</a:t>
            </a:r>
            <a:r>
              <a:rPr lang="en-US" sz="2400" dirty="0"/>
              <a:t>.  </a:t>
            </a:r>
          </a:p>
          <a:p>
            <a:pPr marL="0" indent="0" algn="just">
              <a:buNone/>
            </a:pPr>
            <a:r>
              <a:rPr lang="en-US" sz="2400" dirty="0"/>
              <a:t> </a:t>
            </a:r>
          </a:p>
          <a:p>
            <a:pPr marL="0" indent="0" algn="just">
              <a:buNone/>
            </a:pPr>
            <a:r>
              <a:rPr lang="en-US" sz="2400" b="1" dirty="0"/>
              <a:t>Efficiency: </a:t>
            </a:r>
            <a:r>
              <a:rPr lang="en-US" sz="2400" b="1" i="1" dirty="0"/>
              <a:t>The capacity to produce the maximum output for a given input.</a:t>
            </a:r>
          </a:p>
        </p:txBody>
      </p:sp>
      <p:sp>
        <p:nvSpPr>
          <p:cNvPr id="4" name="Cím 1"/>
          <p:cNvSpPr txBox="1">
            <a:spLocks/>
          </p:cNvSpPr>
          <p:nvPr/>
        </p:nvSpPr>
        <p:spPr>
          <a:xfrm>
            <a:off x="834390" y="483169"/>
            <a:ext cx="9293093" cy="1037818"/>
          </a:xfrm>
          <a:prstGeom prst="rect">
            <a:avLst/>
          </a:prstGeom>
        </p:spPr>
        <p:txBody>
          <a:bodyPr/>
          <a:lstStyle>
            <a:lvl1pPr algn="l" defTabSz="959937" rtl="0" eaLnBrk="1" latinLnBrk="0" hangingPunct="1">
              <a:lnSpc>
                <a:spcPct val="90000"/>
              </a:lnSpc>
              <a:spcBef>
                <a:spcPct val="0"/>
              </a:spcBef>
              <a:buNone/>
              <a:defRPr sz="4619" kern="1200">
                <a:solidFill>
                  <a:schemeClr val="tx1"/>
                </a:solidFill>
                <a:latin typeface="+mj-lt"/>
                <a:ea typeface="+mj-ea"/>
                <a:cs typeface="+mj-cs"/>
              </a:defRPr>
            </a:lvl1pPr>
          </a:lstStyle>
          <a:p>
            <a:pPr algn="just"/>
            <a:r>
              <a:rPr lang="en-US" sz="3600" b="1" dirty="0">
                <a:solidFill>
                  <a:srgbClr val="0063DC"/>
                </a:solidFill>
                <a:latin typeface="+mn-lt"/>
              </a:rPr>
              <a:t>Evaluating health system performance: Definitions</a:t>
            </a:r>
            <a:endParaRPr lang="en-GB" sz="3600" b="1" dirty="0">
              <a:solidFill>
                <a:srgbClr val="0063DC"/>
              </a:solidFill>
              <a:latin typeface="+mn-lt"/>
            </a:endParaRPr>
          </a:p>
        </p:txBody>
      </p:sp>
      <p:sp>
        <p:nvSpPr>
          <p:cNvPr id="2" name="Footer Placeholder 4">
            <a:extLst>
              <a:ext uri="{FF2B5EF4-FFF2-40B4-BE49-F238E27FC236}">
                <a16:creationId xmlns:a16="http://schemas.microsoft.com/office/drawing/2014/main" id="{83BD108E-A093-B018-78DF-AFB45930DBB1}"/>
              </a:ext>
            </a:extLst>
          </p:cNvPr>
          <p:cNvSpPr txBox="1">
            <a:spLocks noChangeArrowheads="1"/>
          </p:cNvSpPr>
          <p:nvPr/>
        </p:nvSpPr>
        <p:spPr bwMode="auto">
          <a:xfrm>
            <a:off x="96671" y="6769451"/>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pic>
        <p:nvPicPr>
          <p:cNvPr id="5" name="Immagine 28">
            <a:extLst>
              <a:ext uri="{FF2B5EF4-FFF2-40B4-BE49-F238E27FC236}">
                <a16:creationId xmlns:a16="http://schemas.microsoft.com/office/drawing/2014/main" id="{8FD8E775-1F9B-F2B0-4441-F802DF2719C5}"/>
              </a:ext>
            </a:extLst>
          </p:cNvPr>
          <p:cNvPicPr>
            <a:picLocks noChangeAspect="1"/>
          </p:cNvPicPr>
          <p:nvPr/>
        </p:nvPicPr>
        <p:blipFill>
          <a:blip r:embed="rId2"/>
          <a:stretch>
            <a:fillRect/>
          </a:stretch>
        </p:blipFill>
        <p:spPr>
          <a:xfrm>
            <a:off x="672280" y="1995268"/>
            <a:ext cx="533400" cy="533400"/>
          </a:xfrm>
          <a:prstGeom prst="rect">
            <a:avLst/>
          </a:prstGeom>
        </p:spPr>
      </p:pic>
      <p:pic>
        <p:nvPicPr>
          <p:cNvPr id="6" name="Immagine 28">
            <a:extLst>
              <a:ext uri="{FF2B5EF4-FFF2-40B4-BE49-F238E27FC236}">
                <a16:creationId xmlns:a16="http://schemas.microsoft.com/office/drawing/2014/main" id="{EF4498BC-1B52-648E-3AA9-3950E0E1E03E}"/>
              </a:ext>
            </a:extLst>
          </p:cNvPr>
          <p:cNvPicPr>
            <a:picLocks noChangeAspect="1"/>
          </p:cNvPicPr>
          <p:nvPr/>
        </p:nvPicPr>
        <p:blipFill>
          <a:blip r:embed="rId2"/>
          <a:stretch>
            <a:fillRect/>
          </a:stretch>
        </p:blipFill>
        <p:spPr>
          <a:xfrm>
            <a:off x="672280" y="3637085"/>
            <a:ext cx="533400" cy="533400"/>
          </a:xfrm>
          <a:prstGeom prst="rect">
            <a:avLst/>
          </a:prstGeom>
        </p:spPr>
      </p:pic>
      <p:pic>
        <p:nvPicPr>
          <p:cNvPr id="7" name="Immagine 28">
            <a:extLst>
              <a:ext uri="{FF2B5EF4-FFF2-40B4-BE49-F238E27FC236}">
                <a16:creationId xmlns:a16="http://schemas.microsoft.com/office/drawing/2014/main" id="{1DBE9E97-69B7-2210-42AC-4431E5C53697}"/>
              </a:ext>
            </a:extLst>
          </p:cNvPr>
          <p:cNvPicPr>
            <a:picLocks noChangeAspect="1"/>
          </p:cNvPicPr>
          <p:nvPr/>
        </p:nvPicPr>
        <p:blipFill>
          <a:blip r:embed="rId2"/>
          <a:stretch>
            <a:fillRect/>
          </a:stretch>
        </p:blipFill>
        <p:spPr>
          <a:xfrm>
            <a:off x="696188" y="5144926"/>
            <a:ext cx="533400" cy="533400"/>
          </a:xfrm>
          <a:prstGeom prst="rect">
            <a:avLst/>
          </a:prstGeom>
        </p:spPr>
      </p:pic>
    </p:spTree>
    <p:extLst>
      <p:ext uri="{BB962C8B-B14F-4D97-AF65-F5344CB8AC3E}">
        <p14:creationId xmlns:p14="http://schemas.microsoft.com/office/powerpoint/2010/main" val="35489834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4">
            <a:extLst>
              <a:ext uri="{FF2B5EF4-FFF2-40B4-BE49-F238E27FC236}">
                <a16:creationId xmlns:a16="http://schemas.microsoft.com/office/drawing/2014/main" id="{4094DA53-7D68-FD4B-A6E4-48338F71692C}"/>
              </a:ext>
            </a:extLst>
          </p:cNvPr>
          <p:cNvPicPr>
            <a:picLocks noChangeAspect="1"/>
          </p:cNvPicPr>
          <p:nvPr/>
        </p:nvPicPr>
        <p:blipFill>
          <a:blip r:embed="rId2"/>
          <a:stretch>
            <a:fillRect/>
          </a:stretch>
        </p:blipFill>
        <p:spPr>
          <a:xfrm>
            <a:off x="6377003" y="176985"/>
            <a:ext cx="4070806" cy="1734488"/>
          </a:xfrm>
          <a:prstGeom prst="rect">
            <a:avLst/>
          </a:prstGeom>
        </p:spPr>
      </p:pic>
      <p:sp>
        <p:nvSpPr>
          <p:cNvPr id="2" name="Title 1">
            <a:extLst>
              <a:ext uri="{FF2B5EF4-FFF2-40B4-BE49-F238E27FC236}">
                <a16:creationId xmlns:a16="http://schemas.microsoft.com/office/drawing/2014/main" id="{63A6C306-B141-6932-60D4-8A2EB908040D}"/>
              </a:ext>
            </a:extLst>
          </p:cNvPr>
          <p:cNvSpPr txBox="1">
            <a:spLocks/>
          </p:cNvSpPr>
          <p:nvPr/>
        </p:nvSpPr>
        <p:spPr>
          <a:xfrm>
            <a:off x="844641" y="126411"/>
            <a:ext cx="4983404" cy="1130300"/>
          </a:xfrm>
          <a:prstGeom prst="rect">
            <a:avLst/>
          </a:prstGeom>
        </p:spPr>
        <p:txBody>
          <a:bodyPr/>
          <a:lstStyle>
            <a:lvl1pPr algn="l" defTabSz="959937" rtl="0" eaLnBrk="1" latinLnBrk="0" hangingPunct="1">
              <a:lnSpc>
                <a:spcPct val="90000"/>
              </a:lnSpc>
              <a:spcBef>
                <a:spcPct val="0"/>
              </a:spcBef>
              <a:buNone/>
              <a:defRPr sz="4619" kern="1200">
                <a:solidFill>
                  <a:schemeClr val="tx1"/>
                </a:solidFill>
                <a:latin typeface="+mj-lt"/>
                <a:ea typeface="+mj-ea"/>
                <a:cs typeface="+mj-cs"/>
              </a:defRPr>
            </a:lvl1pPr>
          </a:lstStyle>
          <a:p>
            <a:r>
              <a:rPr lang="en-GB" sz="3600" b="1" dirty="0">
                <a:solidFill>
                  <a:srgbClr val="0063DC"/>
                </a:solidFill>
                <a:latin typeface="+mn-lt"/>
              </a:rPr>
              <a:t>Efficiency categories in Healthcare</a:t>
            </a:r>
          </a:p>
          <a:p>
            <a:endParaRPr lang="en-GB" b="1" dirty="0">
              <a:solidFill>
                <a:schemeClr val="accent5"/>
              </a:solidFill>
            </a:endParaRPr>
          </a:p>
        </p:txBody>
      </p:sp>
      <p:pic>
        <p:nvPicPr>
          <p:cNvPr id="17" name="Immagine 8">
            <a:extLst>
              <a:ext uri="{FF2B5EF4-FFF2-40B4-BE49-F238E27FC236}">
                <a16:creationId xmlns:a16="http://schemas.microsoft.com/office/drawing/2014/main" id="{F56CF4E5-DE86-BF38-DF2B-69510537775A}"/>
              </a:ext>
            </a:extLst>
          </p:cNvPr>
          <p:cNvPicPr>
            <a:picLocks noChangeAspect="1"/>
          </p:cNvPicPr>
          <p:nvPr/>
        </p:nvPicPr>
        <p:blipFill>
          <a:blip r:embed="rId3"/>
          <a:stretch>
            <a:fillRect/>
          </a:stretch>
        </p:blipFill>
        <p:spPr>
          <a:xfrm>
            <a:off x="4610059" y="1445855"/>
            <a:ext cx="1130300" cy="1130300"/>
          </a:xfrm>
          <a:prstGeom prst="rect">
            <a:avLst/>
          </a:prstGeom>
        </p:spPr>
      </p:pic>
      <p:pic>
        <p:nvPicPr>
          <p:cNvPr id="18" name="Immagine 8">
            <a:extLst>
              <a:ext uri="{FF2B5EF4-FFF2-40B4-BE49-F238E27FC236}">
                <a16:creationId xmlns:a16="http://schemas.microsoft.com/office/drawing/2014/main" id="{BF775E16-9574-3CD4-92A8-3D074045EC46}"/>
              </a:ext>
            </a:extLst>
          </p:cNvPr>
          <p:cNvPicPr>
            <a:picLocks noChangeAspect="1"/>
          </p:cNvPicPr>
          <p:nvPr/>
        </p:nvPicPr>
        <p:blipFill>
          <a:blip r:embed="rId3"/>
          <a:stretch>
            <a:fillRect/>
          </a:stretch>
        </p:blipFill>
        <p:spPr>
          <a:xfrm>
            <a:off x="226393" y="1445856"/>
            <a:ext cx="1130300" cy="1130300"/>
          </a:xfrm>
          <a:prstGeom prst="rect">
            <a:avLst/>
          </a:prstGeom>
        </p:spPr>
      </p:pic>
      <p:sp>
        <p:nvSpPr>
          <p:cNvPr id="20" name="CasellaDiTesto 15">
            <a:extLst>
              <a:ext uri="{FF2B5EF4-FFF2-40B4-BE49-F238E27FC236}">
                <a16:creationId xmlns:a16="http://schemas.microsoft.com/office/drawing/2014/main" id="{2057F908-AC3D-ECFC-8BDA-CF2FAE65B91E}"/>
              </a:ext>
            </a:extLst>
          </p:cNvPr>
          <p:cNvSpPr txBox="1"/>
          <p:nvPr/>
        </p:nvSpPr>
        <p:spPr>
          <a:xfrm>
            <a:off x="1184362" y="2176046"/>
            <a:ext cx="3257550" cy="461665"/>
          </a:xfrm>
          <a:prstGeom prst="rect">
            <a:avLst/>
          </a:prstGeom>
          <a:noFill/>
        </p:spPr>
        <p:txBody>
          <a:bodyPr wrap="square">
            <a:spAutoFit/>
          </a:bodyPr>
          <a:lstStyle/>
          <a:p>
            <a:r>
              <a:rPr lang="it-IT" sz="2000" dirty="0">
                <a:latin typeface=""/>
              </a:rPr>
              <a:t> </a:t>
            </a:r>
            <a:r>
              <a:rPr lang="it-IT" sz="2400" b="1" dirty="0">
                <a:latin typeface=""/>
              </a:rPr>
              <a:t>Technical efficiency:</a:t>
            </a:r>
          </a:p>
        </p:txBody>
      </p:sp>
      <p:sp>
        <p:nvSpPr>
          <p:cNvPr id="21" name="CasellaDiTesto 15">
            <a:extLst>
              <a:ext uri="{FF2B5EF4-FFF2-40B4-BE49-F238E27FC236}">
                <a16:creationId xmlns:a16="http://schemas.microsoft.com/office/drawing/2014/main" id="{1C87ACD5-E6A6-7646-9358-778FE7CF5AD8}"/>
              </a:ext>
            </a:extLst>
          </p:cNvPr>
          <p:cNvSpPr txBox="1"/>
          <p:nvPr/>
        </p:nvSpPr>
        <p:spPr>
          <a:xfrm>
            <a:off x="606240" y="2693551"/>
            <a:ext cx="4148641" cy="3724096"/>
          </a:xfrm>
          <a:prstGeom prst="rect">
            <a:avLst/>
          </a:prstGeom>
          <a:noFill/>
          <a:ln w="57150">
            <a:noFill/>
          </a:ln>
        </p:spPr>
        <p:txBody>
          <a:bodyPr wrap="square">
            <a:spAutoFit/>
          </a:bodyPr>
          <a:lstStyle/>
          <a:p>
            <a:pPr marL="342900" indent="-342900">
              <a:buFont typeface="Arial" panose="020B0604020202020204" pitchFamily="34" charset="0"/>
              <a:buChar char="•"/>
            </a:pPr>
            <a:r>
              <a:rPr lang="it-IT" sz="2400" dirty="0">
                <a:latin typeface=""/>
              </a:rPr>
              <a:t>A </a:t>
            </a:r>
            <a:r>
              <a:rPr lang="en-GB" sz="2400" dirty="0"/>
              <a:t>health system is technically efficient when the </a:t>
            </a:r>
            <a:r>
              <a:rPr lang="en-GB" sz="2400" b="1" i="1" dirty="0"/>
              <a:t>least possible amounts of inputs are used to produce a given amount of output.</a:t>
            </a:r>
          </a:p>
          <a:p>
            <a:pPr marL="342900" indent="-342900">
              <a:buFont typeface="Arial" panose="020B0604020202020204" pitchFamily="34" charset="0"/>
              <a:buChar char="•"/>
            </a:pPr>
            <a:r>
              <a:rPr lang="en-GB" sz="2400" dirty="0"/>
              <a:t>The key lies in the </a:t>
            </a:r>
            <a:r>
              <a:rPr lang="en-GB" sz="2400" b="1" i="1" dirty="0"/>
              <a:t>appropriate numbers of “building blocks”. </a:t>
            </a:r>
            <a:endParaRPr lang="en-US" sz="2400" b="1" i="1" dirty="0"/>
          </a:p>
          <a:p>
            <a:pPr marL="342900" indent="-342900">
              <a:buFont typeface="Arial" panose="020B0604020202020204" pitchFamily="34" charset="0"/>
              <a:buChar char="•"/>
            </a:pPr>
            <a:endParaRPr lang="it-IT" sz="2000" dirty="0">
              <a:latin typeface=""/>
            </a:endParaRPr>
          </a:p>
        </p:txBody>
      </p:sp>
      <p:sp>
        <p:nvSpPr>
          <p:cNvPr id="23" name="CasellaDiTesto 15">
            <a:extLst>
              <a:ext uri="{FF2B5EF4-FFF2-40B4-BE49-F238E27FC236}">
                <a16:creationId xmlns:a16="http://schemas.microsoft.com/office/drawing/2014/main" id="{AB91EF27-86A2-675E-008A-11FF672ACF46}"/>
              </a:ext>
            </a:extLst>
          </p:cNvPr>
          <p:cNvSpPr txBox="1"/>
          <p:nvPr/>
        </p:nvSpPr>
        <p:spPr>
          <a:xfrm>
            <a:off x="5670423" y="2191435"/>
            <a:ext cx="3597720" cy="769441"/>
          </a:xfrm>
          <a:prstGeom prst="rect">
            <a:avLst/>
          </a:prstGeom>
          <a:noFill/>
        </p:spPr>
        <p:txBody>
          <a:bodyPr wrap="square">
            <a:spAutoFit/>
          </a:bodyPr>
          <a:lstStyle/>
          <a:p>
            <a:r>
              <a:rPr lang="it-IT" sz="2400" dirty="0">
                <a:latin typeface=""/>
              </a:rPr>
              <a:t> </a:t>
            </a:r>
            <a:r>
              <a:rPr lang="el-GR" sz="2400" dirty="0">
                <a:latin typeface=""/>
              </a:rPr>
              <a:t>   </a:t>
            </a:r>
            <a:r>
              <a:rPr lang="it-IT" sz="2400" b="1" dirty="0">
                <a:latin typeface=""/>
              </a:rPr>
              <a:t>Allocative efficiency:</a:t>
            </a:r>
          </a:p>
          <a:p>
            <a:endParaRPr lang="it-IT" sz="2000" b="1" dirty="0">
              <a:latin typeface=""/>
            </a:endParaRPr>
          </a:p>
        </p:txBody>
      </p:sp>
      <p:sp>
        <p:nvSpPr>
          <p:cNvPr id="30" name="CasellaDiTesto 15">
            <a:extLst>
              <a:ext uri="{FF2B5EF4-FFF2-40B4-BE49-F238E27FC236}">
                <a16:creationId xmlns:a16="http://schemas.microsoft.com/office/drawing/2014/main" id="{749E52A1-2585-53B9-EC20-DCB5D945F642}"/>
              </a:ext>
            </a:extLst>
          </p:cNvPr>
          <p:cNvSpPr txBox="1"/>
          <p:nvPr/>
        </p:nvSpPr>
        <p:spPr>
          <a:xfrm>
            <a:off x="4914900" y="2693551"/>
            <a:ext cx="5532909" cy="4339650"/>
          </a:xfrm>
          <a:prstGeom prst="rect">
            <a:avLst/>
          </a:prstGeom>
          <a:noFill/>
          <a:ln>
            <a:solidFill>
              <a:srgbClr val="02FFD2"/>
            </a:solidFill>
          </a:ln>
        </p:spPr>
        <p:txBody>
          <a:bodyPr wrap="square">
            <a:spAutoFit/>
          </a:bodyPr>
          <a:lstStyle/>
          <a:p>
            <a:pPr marL="342900" indent="-342900">
              <a:buFont typeface="Arial" panose="020B0604020202020204" pitchFamily="34" charset="0"/>
              <a:buChar char="•"/>
            </a:pPr>
            <a:r>
              <a:rPr lang="en-GB" sz="2400" dirty="0"/>
              <a:t>Expresses the </a:t>
            </a:r>
            <a:r>
              <a:rPr lang="en-GB" sz="2400" b="1" i="1" dirty="0"/>
              <a:t>degree to which health inputs are allocated in a way that produces the optimal mix of health outputs </a:t>
            </a:r>
            <a:r>
              <a:rPr lang="en-GB" sz="2400" dirty="0"/>
              <a:t>to maximize the health of society. </a:t>
            </a:r>
          </a:p>
          <a:p>
            <a:pPr marL="342900" indent="-342900">
              <a:buFont typeface="Arial" panose="020B0604020202020204" pitchFamily="34" charset="0"/>
              <a:buChar char="•"/>
            </a:pPr>
            <a:r>
              <a:rPr lang="en-GB" sz="2400" dirty="0"/>
              <a:t>When there is more than one output being produced, </a:t>
            </a:r>
            <a:r>
              <a:rPr lang="en-GB" sz="2400" b="1" i="1" dirty="0"/>
              <a:t>how inputs are distributed </a:t>
            </a:r>
            <a:r>
              <a:rPr lang="en-GB" sz="2400" dirty="0"/>
              <a:t>among the production of each output becomes significant.</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endParaRPr lang="en-GB" sz="2000" dirty="0">
              <a:latin typeface=""/>
            </a:endParaRPr>
          </a:p>
          <a:p>
            <a:pPr marL="342900" indent="-342900">
              <a:buFont typeface="Arial" panose="020B0604020202020204" pitchFamily="34" charset="0"/>
              <a:buChar char="•"/>
            </a:pPr>
            <a:endParaRPr lang="it-IT" sz="2000" dirty="0">
              <a:latin typeface=""/>
            </a:endParaRPr>
          </a:p>
        </p:txBody>
      </p:sp>
      <p:sp>
        <p:nvSpPr>
          <p:cNvPr id="4" name="Rectangle: Rounded Corners 3">
            <a:extLst>
              <a:ext uri="{FF2B5EF4-FFF2-40B4-BE49-F238E27FC236}">
                <a16:creationId xmlns:a16="http://schemas.microsoft.com/office/drawing/2014/main" id="{2F98E027-B19D-CE53-4D29-58DE02A3C3FD}"/>
              </a:ext>
            </a:extLst>
          </p:cNvPr>
          <p:cNvSpPr/>
          <p:nvPr/>
        </p:nvSpPr>
        <p:spPr>
          <a:xfrm>
            <a:off x="445770" y="2693551"/>
            <a:ext cx="4171950" cy="3444359"/>
          </a:xfrm>
          <a:prstGeom prst="roundRect">
            <a:avLst/>
          </a:prstGeom>
          <a:noFill/>
          <a:ln w="57150">
            <a:solidFill>
              <a:srgbClr val="FB008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Rounded Corners 5">
            <a:extLst>
              <a:ext uri="{FF2B5EF4-FFF2-40B4-BE49-F238E27FC236}">
                <a16:creationId xmlns:a16="http://schemas.microsoft.com/office/drawing/2014/main" id="{4B210102-3B53-5D42-7DC1-4D36CE8112D0}"/>
              </a:ext>
            </a:extLst>
          </p:cNvPr>
          <p:cNvSpPr/>
          <p:nvPr/>
        </p:nvSpPr>
        <p:spPr>
          <a:xfrm>
            <a:off x="4754880" y="2657515"/>
            <a:ext cx="5532908" cy="3444359"/>
          </a:xfrm>
          <a:prstGeom prst="roundRect">
            <a:avLst/>
          </a:prstGeom>
          <a:noFill/>
          <a:ln w="57150">
            <a:solidFill>
              <a:srgbClr val="02FFD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ooter Placeholder 4">
            <a:extLst>
              <a:ext uri="{FF2B5EF4-FFF2-40B4-BE49-F238E27FC236}">
                <a16:creationId xmlns:a16="http://schemas.microsoft.com/office/drawing/2014/main" id="{5DA28B37-2921-0C63-FE48-316491049495}"/>
              </a:ext>
            </a:extLst>
          </p:cNvPr>
          <p:cNvSpPr txBox="1">
            <a:spLocks noChangeArrowheads="1"/>
          </p:cNvSpPr>
          <p:nvPr/>
        </p:nvSpPr>
        <p:spPr bwMode="auto">
          <a:xfrm>
            <a:off x="96671" y="6769451"/>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spTree>
    <p:extLst>
      <p:ext uri="{BB962C8B-B14F-4D97-AF65-F5344CB8AC3E}">
        <p14:creationId xmlns:p14="http://schemas.microsoft.com/office/powerpoint/2010/main" val="8154578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355" y="-186280"/>
            <a:ext cx="9707606" cy="993805"/>
          </a:xfrm>
        </p:spPr>
        <p:txBody>
          <a:bodyPr/>
          <a:lstStyle/>
          <a:p>
            <a:r>
              <a:rPr lang="en-US" b="1" dirty="0"/>
              <a:t>“Input” and “output” in a health system</a:t>
            </a:r>
            <a:endParaRPr lang="el-GR" b="1" dirty="0"/>
          </a:p>
        </p:txBody>
      </p:sp>
      <p:graphicFrame>
        <p:nvGraphicFramePr>
          <p:cNvPr id="4" name="Content Placeholder 7">
            <a:extLst>
              <a:ext uri="{FF2B5EF4-FFF2-40B4-BE49-F238E27FC236}">
                <a16:creationId xmlns:a16="http://schemas.microsoft.com/office/drawing/2014/main" id="{A70237B3-6294-08CC-E42A-006F466B211D}"/>
              </a:ext>
            </a:extLst>
          </p:cNvPr>
          <p:cNvGraphicFramePr>
            <a:graphicFrameLocks/>
          </p:cNvGraphicFramePr>
          <p:nvPr>
            <p:extLst>
              <p:ext uri="{D42A27DB-BD31-4B8C-83A1-F6EECF244321}">
                <p14:modId xmlns:p14="http://schemas.microsoft.com/office/powerpoint/2010/main" val="176729313"/>
              </p:ext>
            </p:extLst>
          </p:nvPr>
        </p:nvGraphicFramePr>
        <p:xfrm>
          <a:off x="504980" y="1352145"/>
          <a:ext cx="9417232" cy="51638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Hexagon 5">
            <a:extLst>
              <a:ext uri="{FF2B5EF4-FFF2-40B4-BE49-F238E27FC236}">
                <a16:creationId xmlns:a16="http://schemas.microsoft.com/office/drawing/2014/main" id="{A605A67E-D083-D559-98C1-94E9E032E9BC}"/>
              </a:ext>
            </a:extLst>
          </p:cNvPr>
          <p:cNvSpPr/>
          <p:nvPr/>
        </p:nvSpPr>
        <p:spPr>
          <a:xfrm>
            <a:off x="4093603" y="2979913"/>
            <a:ext cx="2240848" cy="1935804"/>
          </a:xfrm>
          <a:prstGeom prst="hexagon">
            <a:avLst>
              <a:gd name="adj" fmla="val 26422"/>
              <a:gd name="vf" fmla="val 115470"/>
            </a:avLst>
          </a:prstGeom>
          <a:noFill/>
          <a:ln w="76200">
            <a:solidFill>
              <a:srgbClr val="02FFD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Hexagon 10">
            <a:extLst>
              <a:ext uri="{FF2B5EF4-FFF2-40B4-BE49-F238E27FC236}">
                <a16:creationId xmlns:a16="http://schemas.microsoft.com/office/drawing/2014/main" id="{A605A67E-D083-D559-98C1-94E9E032E9BC}"/>
              </a:ext>
            </a:extLst>
          </p:cNvPr>
          <p:cNvSpPr/>
          <p:nvPr/>
        </p:nvSpPr>
        <p:spPr>
          <a:xfrm>
            <a:off x="2811294" y="2276272"/>
            <a:ext cx="1634248" cy="1536970"/>
          </a:xfrm>
          <a:prstGeom prst="hexagon">
            <a:avLst>
              <a:gd name="adj" fmla="val 26422"/>
              <a:gd name="vf" fmla="val 115470"/>
            </a:avLst>
          </a:prstGeom>
          <a:noFill/>
          <a:ln w="76200">
            <a:solidFill>
              <a:srgbClr val="FB008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Hexagon 11">
            <a:extLst>
              <a:ext uri="{FF2B5EF4-FFF2-40B4-BE49-F238E27FC236}">
                <a16:creationId xmlns:a16="http://schemas.microsoft.com/office/drawing/2014/main" id="{A605A67E-D083-D559-98C1-94E9E032E9BC}"/>
              </a:ext>
            </a:extLst>
          </p:cNvPr>
          <p:cNvSpPr/>
          <p:nvPr/>
        </p:nvSpPr>
        <p:spPr>
          <a:xfrm>
            <a:off x="4426087" y="1345662"/>
            <a:ext cx="1634248" cy="1536970"/>
          </a:xfrm>
          <a:prstGeom prst="hexagon">
            <a:avLst>
              <a:gd name="adj" fmla="val 26422"/>
              <a:gd name="vf" fmla="val 115470"/>
            </a:avLst>
          </a:prstGeom>
          <a:noFill/>
          <a:ln w="76200">
            <a:solidFill>
              <a:srgbClr val="FB008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Hexagon 12">
            <a:extLst>
              <a:ext uri="{FF2B5EF4-FFF2-40B4-BE49-F238E27FC236}">
                <a16:creationId xmlns:a16="http://schemas.microsoft.com/office/drawing/2014/main" id="{A605A67E-D083-D559-98C1-94E9E032E9BC}"/>
              </a:ext>
            </a:extLst>
          </p:cNvPr>
          <p:cNvSpPr/>
          <p:nvPr/>
        </p:nvSpPr>
        <p:spPr>
          <a:xfrm>
            <a:off x="5976026" y="2256819"/>
            <a:ext cx="1634248" cy="1536970"/>
          </a:xfrm>
          <a:prstGeom prst="hexagon">
            <a:avLst>
              <a:gd name="adj" fmla="val 26422"/>
              <a:gd name="vf" fmla="val 115470"/>
            </a:avLst>
          </a:prstGeom>
          <a:noFill/>
          <a:ln w="76200">
            <a:solidFill>
              <a:srgbClr val="FB008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Hexagon 13">
            <a:extLst>
              <a:ext uri="{FF2B5EF4-FFF2-40B4-BE49-F238E27FC236}">
                <a16:creationId xmlns:a16="http://schemas.microsoft.com/office/drawing/2014/main" id="{A605A67E-D083-D559-98C1-94E9E032E9BC}"/>
              </a:ext>
            </a:extLst>
          </p:cNvPr>
          <p:cNvSpPr/>
          <p:nvPr/>
        </p:nvSpPr>
        <p:spPr>
          <a:xfrm>
            <a:off x="2811294" y="4087047"/>
            <a:ext cx="1634248" cy="1536970"/>
          </a:xfrm>
          <a:prstGeom prst="hexagon">
            <a:avLst>
              <a:gd name="adj" fmla="val 26422"/>
              <a:gd name="vf" fmla="val 115470"/>
            </a:avLst>
          </a:prstGeom>
          <a:noFill/>
          <a:ln w="76200">
            <a:solidFill>
              <a:srgbClr val="FB008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Hexagon 14">
            <a:extLst>
              <a:ext uri="{FF2B5EF4-FFF2-40B4-BE49-F238E27FC236}">
                <a16:creationId xmlns:a16="http://schemas.microsoft.com/office/drawing/2014/main" id="{A605A67E-D083-D559-98C1-94E9E032E9BC}"/>
              </a:ext>
            </a:extLst>
          </p:cNvPr>
          <p:cNvSpPr/>
          <p:nvPr/>
        </p:nvSpPr>
        <p:spPr>
          <a:xfrm>
            <a:off x="4426087" y="5006503"/>
            <a:ext cx="1634248" cy="1536970"/>
          </a:xfrm>
          <a:prstGeom prst="hexagon">
            <a:avLst>
              <a:gd name="adj" fmla="val 26422"/>
              <a:gd name="vf" fmla="val 115470"/>
            </a:avLst>
          </a:prstGeom>
          <a:noFill/>
          <a:ln w="76200">
            <a:solidFill>
              <a:srgbClr val="FB008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Hexagon 15">
            <a:extLst>
              <a:ext uri="{FF2B5EF4-FFF2-40B4-BE49-F238E27FC236}">
                <a16:creationId xmlns:a16="http://schemas.microsoft.com/office/drawing/2014/main" id="{A605A67E-D083-D559-98C1-94E9E032E9BC}"/>
              </a:ext>
            </a:extLst>
          </p:cNvPr>
          <p:cNvSpPr/>
          <p:nvPr/>
        </p:nvSpPr>
        <p:spPr>
          <a:xfrm>
            <a:off x="5976026" y="4087047"/>
            <a:ext cx="1634248" cy="1536970"/>
          </a:xfrm>
          <a:prstGeom prst="hexagon">
            <a:avLst>
              <a:gd name="adj" fmla="val 26422"/>
              <a:gd name="vf" fmla="val 115470"/>
            </a:avLst>
          </a:prstGeom>
          <a:noFill/>
          <a:ln w="76200">
            <a:solidFill>
              <a:srgbClr val="FB008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Θέση περιεχομένου 2"/>
          <p:cNvSpPr txBox="1">
            <a:spLocks/>
          </p:cNvSpPr>
          <p:nvPr/>
        </p:nvSpPr>
        <p:spPr>
          <a:xfrm>
            <a:off x="469614" y="1808443"/>
            <a:ext cx="1942852" cy="2278604"/>
          </a:xfrm>
          <a:prstGeom prst="rect">
            <a:avLst/>
          </a:prstGeom>
          <a:ln w="76200">
            <a:solidFill>
              <a:srgbClr val="FB0087"/>
            </a:solidFill>
          </a:ln>
        </p:spPr>
        <p:txBody>
          <a:bodyPr/>
          <a:lstStyle>
            <a:lvl1pPr marL="239984" indent="-239984" algn="l" defTabSz="959937" rtl="0" eaLnBrk="1" latinLnBrk="0" hangingPunct="1">
              <a:lnSpc>
                <a:spcPct val="90000"/>
              </a:lnSpc>
              <a:spcBef>
                <a:spcPts val="1050"/>
              </a:spcBef>
              <a:buFont typeface="Arial" panose="020B0604020202020204" pitchFamily="34" charset="0"/>
              <a:buChar char="•"/>
              <a:defRPr sz="2939" kern="1200">
                <a:solidFill>
                  <a:schemeClr val="tx1"/>
                </a:solidFill>
                <a:latin typeface="+mn-lt"/>
                <a:ea typeface="+mn-ea"/>
                <a:cs typeface="+mn-cs"/>
              </a:defRPr>
            </a:lvl1pPr>
            <a:lvl2pPr marL="719953" indent="-239984" algn="l" defTabSz="959937" rtl="0" eaLnBrk="1" latinLnBrk="0" hangingPunct="1">
              <a:lnSpc>
                <a:spcPct val="90000"/>
              </a:lnSpc>
              <a:spcBef>
                <a:spcPts val="525"/>
              </a:spcBef>
              <a:buFont typeface="Arial" panose="020B0604020202020204" pitchFamily="34" charset="0"/>
              <a:buChar char="•"/>
              <a:defRPr sz="2520" kern="1200">
                <a:solidFill>
                  <a:schemeClr val="tx1"/>
                </a:solidFill>
                <a:latin typeface="+mn-lt"/>
                <a:ea typeface="+mn-ea"/>
                <a:cs typeface="+mn-cs"/>
              </a:defRPr>
            </a:lvl2pPr>
            <a:lvl3pPr marL="1199921" indent="-239984" algn="l" defTabSz="959937" rtl="0" eaLnBrk="1" latinLnBrk="0" hangingPunct="1">
              <a:lnSpc>
                <a:spcPct val="90000"/>
              </a:lnSpc>
              <a:spcBef>
                <a:spcPts val="525"/>
              </a:spcBef>
              <a:buFont typeface="Arial" panose="020B0604020202020204" pitchFamily="34" charset="0"/>
              <a:buChar char="•"/>
              <a:defRPr sz="2100" kern="1200">
                <a:solidFill>
                  <a:schemeClr val="tx1"/>
                </a:solidFill>
                <a:latin typeface="+mn-lt"/>
                <a:ea typeface="+mn-ea"/>
                <a:cs typeface="+mn-cs"/>
              </a:defRPr>
            </a:lvl3pPr>
            <a:lvl4pPr marL="1679890"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4pPr>
            <a:lvl5pPr marL="2159859"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5pPr>
            <a:lvl6pPr marL="2639827"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6pPr>
            <a:lvl7pPr marL="3119796"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7pPr>
            <a:lvl8pPr marL="3599764"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8pPr>
            <a:lvl9pPr marL="4079733"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9pPr>
          </a:lstStyle>
          <a:p>
            <a:pPr marL="0" indent="0">
              <a:buNone/>
            </a:pPr>
            <a:r>
              <a:rPr lang="en-US" sz="2400" b="1" dirty="0"/>
              <a:t>Input:</a:t>
            </a:r>
          </a:p>
          <a:p>
            <a:pPr marL="0" indent="0">
              <a:buNone/>
            </a:pPr>
            <a:r>
              <a:rPr lang="en-US" sz="2400" i="1" dirty="0"/>
              <a:t>Quantity, quality and proportion of “building blocks”</a:t>
            </a:r>
          </a:p>
          <a:p>
            <a:endParaRPr lang="el-GR" sz="1600" dirty="0"/>
          </a:p>
        </p:txBody>
      </p:sp>
      <p:sp>
        <p:nvSpPr>
          <p:cNvPr id="19" name="Θέση περιεχομένου 2"/>
          <p:cNvSpPr txBox="1">
            <a:spLocks/>
          </p:cNvSpPr>
          <p:nvPr/>
        </p:nvSpPr>
        <p:spPr>
          <a:xfrm>
            <a:off x="7969633" y="3952288"/>
            <a:ext cx="2584878" cy="1671729"/>
          </a:xfrm>
          <a:prstGeom prst="rect">
            <a:avLst/>
          </a:prstGeom>
          <a:ln w="76200">
            <a:solidFill>
              <a:srgbClr val="02FFD2"/>
            </a:solidFill>
          </a:ln>
        </p:spPr>
        <p:txBody>
          <a:bodyPr/>
          <a:lstStyle>
            <a:lvl1pPr marL="239984" indent="-239984" algn="l" defTabSz="959937" rtl="0" eaLnBrk="1" latinLnBrk="0" hangingPunct="1">
              <a:lnSpc>
                <a:spcPct val="90000"/>
              </a:lnSpc>
              <a:spcBef>
                <a:spcPts val="1050"/>
              </a:spcBef>
              <a:buFont typeface="Arial" panose="020B0604020202020204" pitchFamily="34" charset="0"/>
              <a:buChar char="•"/>
              <a:defRPr sz="2939" kern="1200">
                <a:solidFill>
                  <a:schemeClr val="tx1"/>
                </a:solidFill>
                <a:latin typeface="+mn-lt"/>
                <a:ea typeface="+mn-ea"/>
                <a:cs typeface="+mn-cs"/>
              </a:defRPr>
            </a:lvl1pPr>
            <a:lvl2pPr marL="719953" indent="-239984" algn="l" defTabSz="959937" rtl="0" eaLnBrk="1" latinLnBrk="0" hangingPunct="1">
              <a:lnSpc>
                <a:spcPct val="90000"/>
              </a:lnSpc>
              <a:spcBef>
                <a:spcPts val="525"/>
              </a:spcBef>
              <a:buFont typeface="Arial" panose="020B0604020202020204" pitchFamily="34" charset="0"/>
              <a:buChar char="•"/>
              <a:defRPr sz="2520" kern="1200">
                <a:solidFill>
                  <a:schemeClr val="tx1"/>
                </a:solidFill>
                <a:latin typeface="+mn-lt"/>
                <a:ea typeface="+mn-ea"/>
                <a:cs typeface="+mn-cs"/>
              </a:defRPr>
            </a:lvl2pPr>
            <a:lvl3pPr marL="1199921" indent="-239984" algn="l" defTabSz="959937" rtl="0" eaLnBrk="1" latinLnBrk="0" hangingPunct="1">
              <a:lnSpc>
                <a:spcPct val="90000"/>
              </a:lnSpc>
              <a:spcBef>
                <a:spcPts val="525"/>
              </a:spcBef>
              <a:buFont typeface="Arial" panose="020B0604020202020204" pitchFamily="34" charset="0"/>
              <a:buChar char="•"/>
              <a:defRPr sz="2100" kern="1200">
                <a:solidFill>
                  <a:schemeClr val="tx1"/>
                </a:solidFill>
                <a:latin typeface="+mn-lt"/>
                <a:ea typeface="+mn-ea"/>
                <a:cs typeface="+mn-cs"/>
              </a:defRPr>
            </a:lvl3pPr>
            <a:lvl4pPr marL="1679890"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4pPr>
            <a:lvl5pPr marL="2159859"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5pPr>
            <a:lvl6pPr marL="2639827"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6pPr>
            <a:lvl7pPr marL="3119796"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7pPr>
            <a:lvl8pPr marL="3599764"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8pPr>
            <a:lvl9pPr marL="4079733"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9pPr>
          </a:lstStyle>
          <a:p>
            <a:pPr marL="0" indent="0">
              <a:buNone/>
            </a:pPr>
            <a:r>
              <a:rPr lang="en-US" sz="2400" b="1" dirty="0"/>
              <a:t>Output:</a:t>
            </a:r>
          </a:p>
          <a:p>
            <a:pPr marL="0" indent="0">
              <a:buNone/>
            </a:pPr>
            <a:r>
              <a:rPr lang="en-US" sz="2400" i="1" dirty="0"/>
              <a:t>Services fulfilling the objectives of the health system</a:t>
            </a:r>
          </a:p>
          <a:p>
            <a:endParaRPr lang="el-GR" sz="1600" dirty="0"/>
          </a:p>
        </p:txBody>
      </p:sp>
      <p:pic>
        <p:nvPicPr>
          <p:cNvPr id="20" name="Immagine 4">
            <a:extLst>
              <a:ext uri="{FF2B5EF4-FFF2-40B4-BE49-F238E27FC236}">
                <a16:creationId xmlns:a16="http://schemas.microsoft.com/office/drawing/2014/main" id="{4094DA53-7D68-FD4B-A6E4-48338F71692C}"/>
              </a:ext>
            </a:extLst>
          </p:cNvPr>
          <p:cNvPicPr>
            <a:picLocks noChangeAspect="1"/>
          </p:cNvPicPr>
          <p:nvPr/>
        </p:nvPicPr>
        <p:blipFill>
          <a:blip r:embed="rId7"/>
          <a:stretch>
            <a:fillRect/>
          </a:stretch>
        </p:blipFill>
        <p:spPr>
          <a:xfrm>
            <a:off x="7775644" y="1092253"/>
            <a:ext cx="2778867" cy="1184019"/>
          </a:xfrm>
          <a:prstGeom prst="rect">
            <a:avLst/>
          </a:prstGeom>
        </p:spPr>
      </p:pic>
      <p:sp>
        <p:nvSpPr>
          <p:cNvPr id="3" name="Footer Placeholder 4">
            <a:extLst>
              <a:ext uri="{FF2B5EF4-FFF2-40B4-BE49-F238E27FC236}">
                <a16:creationId xmlns:a16="http://schemas.microsoft.com/office/drawing/2014/main" id="{E1733FAE-05EA-09EC-8873-86459C72AF7C}"/>
              </a:ext>
            </a:extLst>
          </p:cNvPr>
          <p:cNvSpPr txBox="1">
            <a:spLocks noChangeArrowheads="1"/>
          </p:cNvSpPr>
          <p:nvPr/>
        </p:nvSpPr>
        <p:spPr bwMode="auto">
          <a:xfrm>
            <a:off x="96671" y="6769451"/>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spTree>
    <p:extLst>
      <p:ext uri="{BB962C8B-B14F-4D97-AF65-F5344CB8AC3E}">
        <p14:creationId xmlns:p14="http://schemas.microsoft.com/office/powerpoint/2010/main" val="3835217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2" grpId="0" animBg="1"/>
      <p:bldP spid="13" grpId="0" animBg="1"/>
      <p:bldP spid="14" grpId="0" animBg="1"/>
      <p:bldP spid="15" grpId="0" animBg="1"/>
      <p:bldP spid="16" grpId="0" animBg="1"/>
      <p:bldP spid="18" grpId="0" animBg="1"/>
      <p:bldP spid="1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41C92E69-239E-71B7-FBF6-A194D602DBCB}"/>
              </a:ext>
            </a:extLst>
          </p:cNvPr>
          <p:cNvSpPr txBox="1">
            <a:spLocks/>
          </p:cNvSpPr>
          <p:nvPr/>
        </p:nvSpPr>
        <p:spPr>
          <a:xfrm>
            <a:off x="4592363" y="3864556"/>
            <a:ext cx="5800771" cy="876115"/>
          </a:xfrm>
          <a:prstGeom prst="rect">
            <a:avLst/>
          </a:prstGeom>
        </p:spPr>
        <p:txBody>
          <a:bodyPr vert="horz" lIns="91440" tIns="45720" rIns="91440" bIns="45720" rtlCol="0" anchor="ctr">
            <a:noAutofit/>
          </a:bodyPr>
          <a:lstStyle>
            <a:lvl1pPr algn="l" defTabSz="959937" rtl="0" eaLnBrk="1" latinLnBrk="0" hangingPunct="1">
              <a:lnSpc>
                <a:spcPct val="90000"/>
              </a:lnSpc>
              <a:spcBef>
                <a:spcPct val="0"/>
              </a:spcBef>
              <a:buNone/>
              <a:defRPr sz="4619" kern="1200">
                <a:solidFill>
                  <a:schemeClr val="tx1"/>
                </a:solidFill>
                <a:latin typeface="+mj-lt"/>
                <a:ea typeface="+mj-ea"/>
                <a:cs typeface="+mj-cs"/>
              </a:defRPr>
            </a:lvl1pPr>
          </a:lstStyle>
          <a:p>
            <a:r>
              <a:rPr lang="it-IT" sz="3600" b="1" u="sng" dirty="0">
                <a:solidFill>
                  <a:srgbClr val="0063DC"/>
                </a:solidFill>
                <a:latin typeface="+mn-lt"/>
              </a:rPr>
              <a:t>Task:</a:t>
            </a:r>
          </a:p>
          <a:p>
            <a:pPr algn="just"/>
            <a:r>
              <a:rPr lang="it-IT" sz="2800" i="1" dirty="0">
                <a:solidFill>
                  <a:srgbClr val="0063DC"/>
                </a:solidFill>
                <a:latin typeface="+mn-lt"/>
              </a:rPr>
              <a:t>From your point of view and experience: </a:t>
            </a:r>
          </a:p>
          <a:p>
            <a:pPr marL="571500" indent="-571500" algn="just">
              <a:buFont typeface="Arial" panose="020B0604020202020204" pitchFamily="34" charset="0"/>
              <a:buChar char="•"/>
            </a:pPr>
            <a:r>
              <a:rPr lang="it-IT" sz="2800" i="1" dirty="0">
                <a:solidFill>
                  <a:srgbClr val="0063DC"/>
                </a:solidFill>
                <a:latin typeface="+mn-lt"/>
              </a:rPr>
              <a:t>In which aspects have been modern health systems improving during the last decade?</a:t>
            </a:r>
          </a:p>
          <a:p>
            <a:pPr marL="571500" indent="-571500" algn="just">
              <a:buFont typeface="Arial" panose="020B0604020202020204" pitchFamily="34" charset="0"/>
              <a:buChar char="•"/>
            </a:pPr>
            <a:r>
              <a:rPr lang="it-IT" sz="2800" i="1" dirty="0">
                <a:solidFill>
                  <a:srgbClr val="0063DC"/>
                </a:solidFill>
                <a:latin typeface="+mn-lt"/>
              </a:rPr>
              <a:t>What are the key sources of inefficiency in modern health systems? </a:t>
            </a:r>
          </a:p>
          <a:p>
            <a:pPr marL="571500" indent="-571500">
              <a:buFont typeface="Arial" panose="020B0604020202020204" pitchFamily="34" charset="0"/>
              <a:buChar char="•"/>
            </a:pPr>
            <a:endParaRPr lang="it-IT" sz="3600" b="1" i="1" dirty="0">
              <a:solidFill>
                <a:srgbClr val="0063DC"/>
              </a:solidFill>
              <a:latin typeface="+mn-lt"/>
            </a:endParaRPr>
          </a:p>
          <a:p>
            <a:endParaRPr lang="it-IT" sz="3600" b="1" dirty="0">
              <a:solidFill>
                <a:srgbClr val="0063DC"/>
              </a:solidFill>
              <a:latin typeface="+mn-lt"/>
            </a:endParaRPr>
          </a:p>
        </p:txBody>
      </p:sp>
      <p:sp>
        <p:nvSpPr>
          <p:cNvPr id="6" name="Subtitle">
            <a:extLst>
              <a:ext uri="{FF2B5EF4-FFF2-40B4-BE49-F238E27FC236}">
                <a16:creationId xmlns:a16="http://schemas.microsoft.com/office/drawing/2014/main" id="{6DA3C656-2054-F530-6A05-B7358C7E9ABB}"/>
              </a:ext>
            </a:extLst>
          </p:cNvPr>
          <p:cNvSpPr txBox="1">
            <a:spLocks/>
          </p:cNvSpPr>
          <p:nvPr/>
        </p:nvSpPr>
        <p:spPr>
          <a:xfrm>
            <a:off x="4200914" y="1291710"/>
            <a:ext cx="2216021" cy="321076"/>
          </a:xfrm>
          <a:prstGeom prst="rect">
            <a:avLst/>
          </a:prstGeom>
        </p:spPr>
        <p:txBody>
          <a:bodyPr vert="horz" lIns="91440" tIns="45720" rIns="91440" bIns="45720" rtlCol="0" anchor="ctr">
            <a:noAutofit/>
          </a:bodyPr>
          <a:lstStyle>
            <a:lvl1pPr algn="l" defTabSz="959937" rtl="0" eaLnBrk="1" latinLnBrk="0" hangingPunct="1">
              <a:lnSpc>
                <a:spcPct val="90000"/>
              </a:lnSpc>
              <a:spcBef>
                <a:spcPct val="0"/>
              </a:spcBef>
              <a:buNone/>
              <a:defRPr sz="4619" kern="1200">
                <a:solidFill>
                  <a:schemeClr val="tx1"/>
                </a:solidFill>
                <a:latin typeface="+mj-lt"/>
                <a:ea typeface="+mj-ea"/>
                <a:cs typeface="+mj-cs"/>
              </a:defRPr>
            </a:lvl1pPr>
          </a:lstStyle>
          <a:p>
            <a:endParaRPr lang="it-IT" sz="2400" dirty="0">
              <a:solidFill>
                <a:srgbClr val="FB0087"/>
              </a:solidFill>
              <a:latin typeface="+mn-lt"/>
            </a:endParaRPr>
          </a:p>
        </p:txBody>
      </p:sp>
      <p:sp>
        <p:nvSpPr>
          <p:cNvPr id="2" name="Footer Placeholder 4">
            <a:extLst>
              <a:ext uri="{FF2B5EF4-FFF2-40B4-BE49-F238E27FC236}">
                <a16:creationId xmlns:a16="http://schemas.microsoft.com/office/drawing/2014/main" id="{A23F6799-6489-1E9C-F70A-EC98B23D63D4}"/>
              </a:ext>
            </a:extLst>
          </p:cNvPr>
          <p:cNvSpPr txBox="1">
            <a:spLocks noChangeArrowheads="1"/>
          </p:cNvSpPr>
          <p:nvPr/>
        </p:nvSpPr>
        <p:spPr bwMode="auto">
          <a:xfrm>
            <a:off x="7484494" y="6746943"/>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spTree>
    <p:extLst>
      <p:ext uri="{BB962C8B-B14F-4D97-AF65-F5344CB8AC3E}">
        <p14:creationId xmlns:p14="http://schemas.microsoft.com/office/powerpoint/2010/main" val="23926351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US" dirty="0"/>
              <a:t>Margins for improvement within the health system: </a:t>
            </a:r>
            <a:br>
              <a:rPr lang="en-US" dirty="0"/>
            </a:br>
            <a:r>
              <a:rPr lang="en-US" dirty="0"/>
              <a:t>A case-based approach</a:t>
            </a:r>
            <a:endParaRPr lang="en-GB" dirty="0"/>
          </a:p>
        </p:txBody>
      </p:sp>
      <p:sp>
        <p:nvSpPr>
          <p:cNvPr id="3" name="Footer Placeholder 4">
            <a:extLst>
              <a:ext uri="{FF2B5EF4-FFF2-40B4-BE49-F238E27FC236}">
                <a16:creationId xmlns:a16="http://schemas.microsoft.com/office/drawing/2014/main" id="{D9B1DA87-534F-C256-474A-2C35F2E349B2}"/>
              </a:ext>
            </a:extLst>
          </p:cNvPr>
          <p:cNvSpPr txBox="1">
            <a:spLocks noChangeArrowheads="1"/>
          </p:cNvSpPr>
          <p:nvPr/>
        </p:nvSpPr>
        <p:spPr bwMode="auto">
          <a:xfrm>
            <a:off x="96671" y="6769451"/>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solidFill>
                  <a:schemeClr val="bg1"/>
                </a:solidFill>
              </a:rPr>
              <a:t>Project: 101101139 — H-PASS — EU4H-2022-PJ</a:t>
            </a:r>
            <a:endParaRPr lang="el-GR" altLang="en-US" sz="1200" dirty="0">
              <a:solidFill>
                <a:schemeClr val="bg1"/>
              </a:solidFill>
            </a:endParaRPr>
          </a:p>
        </p:txBody>
      </p:sp>
    </p:spTree>
    <p:extLst>
      <p:ext uri="{BB962C8B-B14F-4D97-AF65-F5344CB8AC3E}">
        <p14:creationId xmlns:p14="http://schemas.microsoft.com/office/powerpoint/2010/main" val="7602928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416E4-3B47-CB9A-8271-97472132B8E1}"/>
              </a:ext>
            </a:extLst>
          </p:cNvPr>
          <p:cNvSpPr>
            <a:spLocks noGrp="1"/>
          </p:cNvSpPr>
          <p:nvPr>
            <p:ph type="title"/>
          </p:nvPr>
        </p:nvSpPr>
        <p:spPr>
          <a:xfrm>
            <a:off x="554818" y="753958"/>
            <a:ext cx="4519600" cy="807526"/>
          </a:xfrm>
        </p:spPr>
        <p:txBody>
          <a:bodyPr/>
          <a:lstStyle/>
          <a:p>
            <a:r>
              <a:rPr lang="en-GB" b="1" dirty="0"/>
              <a:t>Case 1 presentation:</a:t>
            </a:r>
          </a:p>
        </p:txBody>
      </p:sp>
      <p:sp>
        <p:nvSpPr>
          <p:cNvPr id="3" name="Content Placeholder 2">
            <a:extLst>
              <a:ext uri="{FF2B5EF4-FFF2-40B4-BE49-F238E27FC236}">
                <a16:creationId xmlns:a16="http://schemas.microsoft.com/office/drawing/2014/main" id="{652B6D65-9361-BDE4-70C0-A1EB1FCFB0E8}"/>
              </a:ext>
            </a:extLst>
          </p:cNvPr>
          <p:cNvSpPr>
            <a:spLocks noGrp="1"/>
          </p:cNvSpPr>
          <p:nvPr>
            <p:ph sz="half" idx="1"/>
          </p:nvPr>
        </p:nvSpPr>
        <p:spPr>
          <a:xfrm>
            <a:off x="554818" y="2077992"/>
            <a:ext cx="9685900" cy="3771188"/>
          </a:xfrm>
          <a:ln w="76200">
            <a:solidFill>
              <a:srgbClr val="0CEBF6"/>
            </a:solidFill>
          </a:ln>
        </p:spPr>
        <p:txBody>
          <a:bodyPr/>
          <a:lstStyle/>
          <a:p>
            <a:pPr algn="just">
              <a:buClr>
                <a:srgbClr val="0CEBF6"/>
              </a:buClr>
            </a:pPr>
            <a:r>
              <a:rPr lang="en-GB" sz="2000" b="1" dirty="0"/>
              <a:t>A 69-year-old male patient </a:t>
            </a:r>
            <a:r>
              <a:rPr lang="en-GB" sz="2000" dirty="0"/>
              <a:t>with a 5-year history of </a:t>
            </a:r>
            <a:r>
              <a:rPr lang="en-GB" sz="2000" b="1" dirty="0"/>
              <a:t>Diabetes Mellitus (DM) type 2 </a:t>
            </a:r>
            <a:r>
              <a:rPr lang="en-GB" sz="2000" dirty="0"/>
              <a:t>and </a:t>
            </a:r>
            <a:r>
              <a:rPr lang="en-GB" sz="2000" b="1" dirty="0"/>
              <a:t>arterial hypertension (AH) </a:t>
            </a:r>
            <a:r>
              <a:rPr lang="en-GB" sz="2000" dirty="0"/>
              <a:t>suffered an </a:t>
            </a:r>
            <a:r>
              <a:rPr lang="en-GB" sz="2000" b="1" dirty="0"/>
              <a:t>Acute Myocardial Infarction (AMI) 1 month ago and underwent a percutaneous coronary intervention (PCI) procedure (angioplasty with stent implantation).</a:t>
            </a:r>
          </a:p>
          <a:p>
            <a:pPr algn="just">
              <a:buClr>
                <a:srgbClr val="0CEBF6"/>
              </a:buClr>
            </a:pPr>
            <a:r>
              <a:rPr lang="en-GB" sz="2000" dirty="0"/>
              <a:t>The patient </a:t>
            </a:r>
            <a:r>
              <a:rPr lang="en-GB" sz="2000" i="1" dirty="0"/>
              <a:t>resides in an urban area</a:t>
            </a:r>
            <a:r>
              <a:rPr lang="en-GB" sz="2000" dirty="0"/>
              <a:t>, in proximity to the tertiary hospital from where he was discharged.</a:t>
            </a:r>
          </a:p>
          <a:p>
            <a:pPr algn="just">
              <a:buClr>
                <a:srgbClr val="0CEBF6"/>
              </a:buClr>
            </a:pPr>
            <a:r>
              <a:rPr lang="en-GB" sz="2000" dirty="0"/>
              <a:t>His medical treatment regimen includes </a:t>
            </a:r>
            <a:r>
              <a:rPr lang="en-GB" sz="2000" b="1" dirty="0"/>
              <a:t>double antiplatelet therapy (DAPT) </a:t>
            </a:r>
            <a:r>
              <a:rPr lang="en-GB" sz="2000" dirty="0"/>
              <a:t>with low-dose </a:t>
            </a:r>
            <a:r>
              <a:rPr lang="en-GB" sz="2000" b="1" dirty="0"/>
              <a:t>aspirin</a:t>
            </a:r>
            <a:r>
              <a:rPr lang="en-GB" sz="2000" dirty="0"/>
              <a:t> and </a:t>
            </a:r>
            <a:r>
              <a:rPr lang="en-GB" sz="2000" b="1" dirty="0"/>
              <a:t>ticagrelor</a:t>
            </a:r>
            <a:r>
              <a:rPr lang="en-GB" sz="2000" dirty="0"/>
              <a:t>, with a </a:t>
            </a:r>
            <a:r>
              <a:rPr lang="en-GB" sz="2000" i="1" dirty="0"/>
              <a:t>planned duration for at least 1 year</a:t>
            </a:r>
            <a:r>
              <a:rPr lang="en-GB" sz="2000" dirty="0"/>
              <a:t>.</a:t>
            </a:r>
          </a:p>
          <a:p>
            <a:pPr algn="just">
              <a:buClr>
                <a:srgbClr val="0CEBF6"/>
              </a:buClr>
            </a:pPr>
            <a:r>
              <a:rPr lang="en-GB" sz="2000" dirty="0"/>
              <a:t>Both pharmaceutical agents are </a:t>
            </a:r>
            <a:r>
              <a:rPr lang="en-GB" sz="2000" b="1" i="1" dirty="0" err="1"/>
              <a:t>antithrombotics</a:t>
            </a:r>
            <a:r>
              <a:rPr lang="en-GB" sz="2000" b="1" i="1" dirty="0"/>
              <a:t> </a:t>
            </a:r>
            <a:r>
              <a:rPr lang="en-GB" sz="2000" i="1" dirty="0"/>
              <a:t>(“blood thinners”) </a:t>
            </a:r>
            <a:r>
              <a:rPr lang="en-GB" sz="2000" dirty="0"/>
              <a:t>and aim to substantially </a:t>
            </a:r>
            <a:r>
              <a:rPr lang="en-GB" sz="2000" b="1" i="1" dirty="0"/>
              <a:t>decrease the risk of a new heart attack while the patient is at the highest risk for thrombosis.</a:t>
            </a:r>
          </a:p>
          <a:p>
            <a:endParaRPr lang="en-GB" dirty="0"/>
          </a:p>
        </p:txBody>
      </p:sp>
      <p:sp>
        <p:nvSpPr>
          <p:cNvPr id="4" name="Footer Placeholder 4">
            <a:extLst>
              <a:ext uri="{FF2B5EF4-FFF2-40B4-BE49-F238E27FC236}">
                <a16:creationId xmlns:a16="http://schemas.microsoft.com/office/drawing/2014/main" id="{8BAA5B14-666C-A7B2-EA08-74B0387FC6C1}"/>
              </a:ext>
            </a:extLst>
          </p:cNvPr>
          <p:cNvSpPr txBox="1">
            <a:spLocks noChangeArrowheads="1"/>
          </p:cNvSpPr>
          <p:nvPr/>
        </p:nvSpPr>
        <p:spPr bwMode="auto">
          <a:xfrm>
            <a:off x="96671" y="6769451"/>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spTree>
    <p:extLst>
      <p:ext uri="{BB962C8B-B14F-4D97-AF65-F5344CB8AC3E}">
        <p14:creationId xmlns:p14="http://schemas.microsoft.com/office/powerpoint/2010/main" val="16586305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93601385-14A8-8A1A-D177-DE338E9C8138}"/>
              </a:ext>
            </a:extLst>
          </p:cNvPr>
          <p:cNvGraphicFramePr/>
          <p:nvPr>
            <p:extLst>
              <p:ext uri="{D42A27DB-BD31-4B8C-83A1-F6EECF244321}">
                <p14:modId xmlns:p14="http://schemas.microsoft.com/office/powerpoint/2010/main" val="2958558533"/>
              </p:ext>
            </p:extLst>
          </p:nvPr>
        </p:nvGraphicFramePr>
        <p:xfrm>
          <a:off x="979197" y="1964987"/>
          <a:ext cx="9351578" cy="40927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Cím 1">
            <a:extLst>
              <a:ext uri="{FF2B5EF4-FFF2-40B4-BE49-F238E27FC236}">
                <a16:creationId xmlns:a16="http://schemas.microsoft.com/office/drawing/2014/main" id="{9E4F8791-85B9-15EF-75B5-2C6B2D9CD4E0}"/>
              </a:ext>
            </a:extLst>
          </p:cNvPr>
          <p:cNvSpPr txBox="1">
            <a:spLocks/>
          </p:cNvSpPr>
          <p:nvPr/>
        </p:nvSpPr>
        <p:spPr>
          <a:xfrm>
            <a:off x="745732" y="573472"/>
            <a:ext cx="9662134" cy="964310"/>
          </a:xfrm>
          <a:prstGeom prst="rect">
            <a:avLst/>
          </a:prstGeom>
        </p:spPr>
        <p:txBody>
          <a:bodyPr/>
          <a:lstStyle>
            <a:lvl1pPr algn="l" defTabSz="959937" rtl="0" eaLnBrk="1" latinLnBrk="0" hangingPunct="1">
              <a:lnSpc>
                <a:spcPct val="90000"/>
              </a:lnSpc>
              <a:spcBef>
                <a:spcPct val="0"/>
              </a:spcBef>
              <a:buNone/>
              <a:defRPr sz="4619" kern="1200">
                <a:solidFill>
                  <a:schemeClr val="tx1"/>
                </a:solidFill>
                <a:latin typeface="+mj-lt"/>
                <a:ea typeface="+mj-ea"/>
                <a:cs typeface="+mj-cs"/>
              </a:defRPr>
            </a:lvl1pPr>
          </a:lstStyle>
          <a:p>
            <a:pPr algn="just"/>
            <a:r>
              <a:rPr lang="en-GB" sz="2800" b="1" dirty="0">
                <a:solidFill>
                  <a:srgbClr val="1A75DB"/>
                </a:solidFill>
                <a:latin typeface="+mn-lt"/>
              </a:rPr>
              <a:t>A frequently encountered challenge in Cardiology: Balancing risk categories</a:t>
            </a:r>
          </a:p>
        </p:txBody>
      </p:sp>
      <p:sp>
        <p:nvSpPr>
          <p:cNvPr id="4" name="Footer Placeholder 4">
            <a:extLst>
              <a:ext uri="{FF2B5EF4-FFF2-40B4-BE49-F238E27FC236}">
                <a16:creationId xmlns:a16="http://schemas.microsoft.com/office/drawing/2014/main" id="{836BA658-209C-F528-65AC-B36DE3BA02E6}"/>
              </a:ext>
            </a:extLst>
          </p:cNvPr>
          <p:cNvSpPr txBox="1">
            <a:spLocks noChangeArrowheads="1"/>
          </p:cNvSpPr>
          <p:nvPr/>
        </p:nvSpPr>
        <p:spPr bwMode="auto">
          <a:xfrm>
            <a:off x="96671" y="6769451"/>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spTree>
    <p:extLst>
      <p:ext uri="{BB962C8B-B14F-4D97-AF65-F5344CB8AC3E}">
        <p14:creationId xmlns:p14="http://schemas.microsoft.com/office/powerpoint/2010/main" val="1076936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416E4-3B47-CB9A-8271-97472132B8E1}"/>
              </a:ext>
            </a:extLst>
          </p:cNvPr>
          <p:cNvSpPr>
            <a:spLocks noGrp="1"/>
          </p:cNvSpPr>
          <p:nvPr>
            <p:ph type="title"/>
          </p:nvPr>
        </p:nvSpPr>
        <p:spPr>
          <a:xfrm>
            <a:off x="525636" y="233463"/>
            <a:ext cx="9707606" cy="739432"/>
          </a:xfrm>
        </p:spPr>
        <p:txBody>
          <a:bodyPr/>
          <a:lstStyle/>
          <a:p>
            <a:r>
              <a:rPr lang="en-GB" b="1" dirty="0"/>
              <a:t>An unexpected adverse event occurs…</a:t>
            </a:r>
          </a:p>
        </p:txBody>
      </p:sp>
      <p:sp>
        <p:nvSpPr>
          <p:cNvPr id="3" name="Content Placeholder 2">
            <a:extLst>
              <a:ext uri="{FF2B5EF4-FFF2-40B4-BE49-F238E27FC236}">
                <a16:creationId xmlns:a16="http://schemas.microsoft.com/office/drawing/2014/main" id="{652B6D65-9361-BDE4-70C0-A1EB1FCFB0E8}"/>
              </a:ext>
            </a:extLst>
          </p:cNvPr>
          <p:cNvSpPr>
            <a:spLocks noGrp="1"/>
          </p:cNvSpPr>
          <p:nvPr>
            <p:ph sz="half" idx="1"/>
          </p:nvPr>
        </p:nvSpPr>
        <p:spPr>
          <a:xfrm>
            <a:off x="975359" y="1255196"/>
            <a:ext cx="3830105" cy="5281791"/>
          </a:xfrm>
          <a:ln w="76200">
            <a:solidFill>
              <a:srgbClr val="02FFD2"/>
            </a:solidFill>
          </a:ln>
        </p:spPr>
        <p:txBody>
          <a:bodyPr/>
          <a:lstStyle/>
          <a:p>
            <a:pPr algn="just">
              <a:buClr>
                <a:srgbClr val="02FFD2"/>
              </a:buClr>
            </a:pPr>
            <a:r>
              <a:rPr lang="en-GB" sz="2000" dirty="0"/>
              <a:t>This week (1 month after Acute myocardial Infarction), on outpatient basis, the patient experiences </a:t>
            </a:r>
            <a:r>
              <a:rPr lang="en-GB" sz="2000" b="1" i="1" dirty="0"/>
              <a:t>haematuria (visible blood in the urine) </a:t>
            </a:r>
            <a:r>
              <a:rPr lang="en-GB" sz="2000" dirty="0"/>
              <a:t>and is examined at the </a:t>
            </a:r>
            <a:r>
              <a:rPr lang="en-GB" sz="2000" b="1" i="1" dirty="0"/>
              <a:t>Urology emergency department of the other tertiary hospital of the city</a:t>
            </a:r>
            <a:r>
              <a:rPr lang="en-GB" sz="2000" dirty="0"/>
              <a:t>. </a:t>
            </a:r>
          </a:p>
          <a:p>
            <a:pPr algn="just">
              <a:buClr>
                <a:srgbClr val="02FFD2"/>
              </a:buClr>
            </a:pPr>
            <a:r>
              <a:rPr lang="en-GB" sz="2000" dirty="0"/>
              <a:t>Clinical investigations reveal a </a:t>
            </a:r>
            <a:r>
              <a:rPr lang="en-GB" sz="2000" b="1" i="1" dirty="0"/>
              <a:t>urinary bladder malignancy </a:t>
            </a:r>
            <a:r>
              <a:rPr lang="en-GB" sz="2000" dirty="0"/>
              <a:t>(cancer), for which </a:t>
            </a:r>
            <a:r>
              <a:rPr lang="en-GB" sz="2000" b="1" dirty="0"/>
              <a:t>a time-sensitive surgery is indicated</a:t>
            </a:r>
            <a:r>
              <a:rPr lang="en-GB" sz="2000" dirty="0"/>
              <a:t>; </a:t>
            </a:r>
            <a:r>
              <a:rPr lang="en-GB" sz="2000" b="1" i="1" dirty="0"/>
              <a:t>a delay of &gt;1 month is unacceptable, because the malignancy might become too advanced for the surgery to be curative.</a:t>
            </a:r>
          </a:p>
          <a:p>
            <a:endParaRPr lang="en-GB" sz="2000" dirty="0"/>
          </a:p>
        </p:txBody>
      </p:sp>
      <p:sp>
        <p:nvSpPr>
          <p:cNvPr id="4" name="Content Placeholder 2">
            <a:extLst>
              <a:ext uri="{FF2B5EF4-FFF2-40B4-BE49-F238E27FC236}">
                <a16:creationId xmlns:a16="http://schemas.microsoft.com/office/drawing/2014/main" id="{652B6D65-9361-BDE4-70C0-A1EB1FCFB0E8}"/>
              </a:ext>
            </a:extLst>
          </p:cNvPr>
          <p:cNvSpPr txBox="1">
            <a:spLocks/>
          </p:cNvSpPr>
          <p:nvPr/>
        </p:nvSpPr>
        <p:spPr>
          <a:xfrm>
            <a:off x="5389123" y="1271410"/>
            <a:ext cx="4452026" cy="2755841"/>
          </a:xfrm>
          <a:prstGeom prst="rect">
            <a:avLst/>
          </a:prstGeom>
          <a:ln w="76200">
            <a:solidFill>
              <a:srgbClr val="FB0087"/>
            </a:solidFill>
          </a:ln>
        </p:spPr>
        <p:txBody>
          <a:bodyPr/>
          <a:lstStyle>
            <a:lvl1pPr marL="239984" indent="-239984" algn="l" defTabSz="959937" rtl="0" eaLnBrk="1" latinLnBrk="0" hangingPunct="1">
              <a:lnSpc>
                <a:spcPct val="90000"/>
              </a:lnSpc>
              <a:spcBef>
                <a:spcPts val="1050"/>
              </a:spcBef>
              <a:buFont typeface="Arial" panose="020B0604020202020204" pitchFamily="34" charset="0"/>
              <a:buChar char="•"/>
              <a:defRPr sz="2939" kern="1200">
                <a:solidFill>
                  <a:schemeClr val="tx1"/>
                </a:solidFill>
                <a:latin typeface="+mn-lt"/>
                <a:ea typeface="+mn-ea"/>
                <a:cs typeface="+mn-cs"/>
              </a:defRPr>
            </a:lvl1pPr>
            <a:lvl2pPr marL="719953" indent="-239984" algn="l" defTabSz="959937" rtl="0" eaLnBrk="1" latinLnBrk="0" hangingPunct="1">
              <a:lnSpc>
                <a:spcPct val="90000"/>
              </a:lnSpc>
              <a:spcBef>
                <a:spcPts val="525"/>
              </a:spcBef>
              <a:buFont typeface="Arial" panose="020B0604020202020204" pitchFamily="34" charset="0"/>
              <a:buChar char="•"/>
              <a:defRPr sz="2520" kern="1200">
                <a:solidFill>
                  <a:schemeClr val="tx1"/>
                </a:solidFill>
                <a:latin typeface="+mn-lt"/>
                <a:ea typeface="+mn-ea"/>
                <a:cs typeface="+mn-cs"/>
              </a:defRPr>
            </a:lvl2pPr>
            <a:lvl3pPr marL="1199921" indent="-239984" algn="l" defTabSz="959937" rtl="0" eaLnBrk="1" latinLnBrk="0" hangingPunct="1">
              <a:lnSpc>
                <a:spcPct val="90000"/>
              </a:lnSpc>
              <a:spcBef>
                <a:spcPts val="525"/>
              </a:spcBef>
              <a:buFont typeface="Arial" panose="020B0604020202020204" pitchFamily="34" charset="0"/>
              <a:buChar char="•"/>
              <a:defRPr sz="2100" kern="1200">
                <a:solidFill>
                  <a:schemeClr val="tx1"/>
                </a:solidFill>
                <a:latin typeface="+mn-lt"/>
                <a:ea typeface="+mn-ea"/>
                <a:cs typeface="+mn-cs"/>
              </a:defRPr>
            </a:lvl3pPr>
            <a:lvl4pPr marL="1679890"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4pPr>
            <a:lvl5pPr marL="2159859"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5pPr>
            <a:lvl6pPr marL="2639827"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6pPr>
            <a:lvl7pPr marL="3119796"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7pPr>
            <a:lvl8pPr marL="3599764"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8pPr>
            <a:lvl9pPr marL="4079733"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9pPr>
          </a:lstStyle>
          <a:p>
            <a:pPr algn="just">
              <a:buClr>
                <a:srgbClr val="D0009E"/>
              </a:buClr>
            </a:pPr>
            <a:r>
              <a:rPr lang="en-GB" sz="2000" b="1" dirty="0"/>
              <a:t>The urologists ask the patient to come in contact with his treating interventional cardiologist, </a:t>
            </a:r>
            <a:r>
              <a:rPr lang="en-GB" sz="2000" dirty="0"/>
              <a:t>with the request for ideally stopping DAPT for 7 days prior to surgery and substituting with subcutaneous low-molecular weight heparin (LMWH) injections, so that it be carried out safely from a bleeding perspective.</a:t>
            </a:r>
          </a:p>
          <a:p>
            <a:endParaRPr lang="en-GB" dirty="0"/>
          </a:p>
        </p:txBody>
      </p:sp>
      <p:pic>
        <p:nvPicPr>
          <p:cNvPr id="5" name="Immagine 4">
            <a:extLst>
              <a:ext uri="{FF2B5EF4-FFF2-40B4-BE49-F238E27FC236}">
                <a16:creationId xmlns:a16="http://schemas.microsoft.com/office/drawing/2014/main" id="{936E6E01-607A-F2FF-897D-DD799E823DBB}"/>
              </a:ext>
            </a:extLst>
          </p:cNvPr>
          <p:cNvPicPr>
            <a:picLocks noChangeAspect="1"/>
          </p:cNvPicPr>
          <p:nvPr/>
        </p:nvPicPr>
        <p:blipFill>
          <a:blip r:embed="rId2"/>
          <a:stretch>
            <a:fillRect/>
          </a:stretch>
        </p:blipFill>
        <p:spPr>
          <a:xfrm>
            <a:off x="5379439" y="4325766"/>
            <a:ext cx="4381211" cy="1866746"/>
          </a:xfrm>
          <a:prstGeom prst="rect">
            <a:avLst/>
          </a:prstGeom>
        </p:spPr>
      </p:pic>
      <p:sp>
        <p:nvSpPr>
          <p:cNvPr id="6" name="Footer Placeholder 4">
            <a:extLst>
              <a:ext uri="{FF2B5EF4-FFF2-40B4-BE49-F238E27FC236}">
                <a16:creationId xmlns:a16="http://schemas.microsoft.com/office/drawing/2014/main" id="{02AE26EA-E13B-3317-7AA3-18CDBF55985F}"/>
              </a:ext>
            </a:extLst>
          </p:cNvPr>
          <p:cNvSpPr txBox="1">
            <a:spLocks noChangeArrowheads="1"/>
          </p:cNvSpPr>
          <p:nvPr/>
        </p:nvSpPr>
        <p:spPr bwMode="auto">
          <a:xfrm>
            <a:off x="96671" y="6769451"/>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spTree>
    <p:extLst>
      <p:ext uri="{BB962C8B-B14F-4D97-AF65-F5344CB8AC3E}">
        <p14:creationId xmlns:p14="http://schemas.microsoft.com/office/powerpoint/2010/main" val="221850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091" y="733368"/>
            <a:ext cx="9707606" cy="993805"/>
          </a:xfrm>
        </p:spPr>
        <p:txBody>
          <a:bodyPr/>
          <a:lstStyle/>
          <a:p>
            <a:r>
              <a:rPr lang="en-US" b="1" dirty="0"/>
              <a:t>The patient does his best to make an appointment, but faces the following obstacles:</a:t>
            </a:r>
            <a:endParaRPr lang="el-GR" dirty="0"/>
          </a:p>
        </p:txBody>
      </p:sp>
      <p:sp>
        <p:nvSpPr>
          <p:cNvPr id="3" name="Content Placeholder 2"/>
          <p:cNvSpPr>
            <a:spLocks noGrp="1"/>
          </p:cNvSpPr>
          <p:nvPr>
            <p:ph sz="half" idx="1"/>
          </p:nvPr>
        </p:nvSpPr>
        <p:spPr>
          <a:xfrm>
            <a:off x="545091" y="2233948"/>
            <a:ext cx="9685900" cy="3735094"/>
          </a:xfrm>
          <a:ln w="76200">
            <a:solidFill>
              <a:srgbClr val="FB0087"/>
            </a:solidFill>
          </a:ln>
        </p:spPr>
        <p:txBody>
          <a:bodyPr/>
          <a:lstStyle/>
          <a:p>
            <a:pPr algn="just">
              <a:buClr>
                <a:srgbClr val="D0009E"/>
              </a:buClr>
            </a:pPr>
            <a:r>
              <a:rPr lang="en-US" sz="2000" b="1" dirty="0"/>
              <a:t>After repeated phone calls </a:t>
            </a:r>
            <a:r>
              <a:rPr lang="en-US" sz="2000" dirty="0"/>
              <a:t>to schedule an appointment with his treating cardiologist, </a:t>
            </a:r>
            <a:r>
              <a:rPr lang="en-US" sz="2000" b="1" dirty="0"/>
              <a:t>all lines are consistently either busy or not responding. </a:t>
            </a:r>
          </a:p>
          <a:p>
            <a:pPr algn="just">
              <a:buClr>
                <a:srgbClr val="D0009E"/>
              </a:buClr>
            </a:pPr>
            <a:endParaRPr lang="en-US" sz="2000" b="1" dirty="0"/>
          </a:p>
          <a:p>
            <a:pPr algn="just">
              <a:buClr>
                <a:srgbClr val="D0009E"/>
              </a:buClr>
            </a:pPr>
            <a:r>
              <a:rPr lang="en-US" sz="2000" b="1" dirty="0"/>
              <a:t>Appointments can be scheduled online, but the patient has neither the appropriate digital literacy nor adequate support.</a:t>
            </a:r>
          </a:p>
          <a:p>
            <a:pPr algn="just">
              <a:buClr>
                <a:srgbClr val="D0009E"/>
              </a:buClr>
            </a:pPr>
            <a:endParaRPr lang="en-US" sz="2000" b="1" dirty="0"/>
          </a:p>
          <a:p>
            <a:pPr algn="just">
              <a:buClr>
                <a:srgbClr val="D0009E"/>
              </a:buClr>
            </a:pPr>
            <a:r>
              <a:rPr lang="en-US" sz="2000" dirty="0"/>
              <a:t>When, eventually, he managed to come in phone contact with the appointment office, </a:t>
            </a:r>
            <a:r>
              <a:rPr lang="en-US" sz="2000" b="1" dirty="0"/>
              <a:t>he was informed that he should call again on the 1</a:t>
            </a:r>
            <a:r>
              <a:rPr lang="en-US" sz="2000" b="1" baseline="30000" dirty="0"/>
              <a:t>st</a:t>
            </a:r>
            <a:r>
              <a:rPr lang="en-US" sz="2000" b="1" dirty="0"/>
              <a:t> calendar day of the next month (i.e. in 18 days), </a:t>
            </a:r>
            <a:r>
              <a:rPr lang="en-US" sz="2000" dirty="0"/>
              <a:t>as this is the time when appointments for his treating cardiologist can be registered into the system. He was also warned about the waiting lists he should expect.</a:t>
            </a:r>
          </a:p>
          <a:p>
            <a:endParaRPr lang="el-GR" dirty="0"/>
          </a:p>
        </p:txBody>
      </p:sp>
      <p:sp>
        <p:nvSpPr>
          <p:cNvPr id="4" name="Footer Placeholder 4">
            <a:extLst>
              <a:ext uri="{FF2B5EF4-FFF2-40B4-BE49-F238E27FC236}">
                <a16:creationId xmlns:a16="http://schemas.microsoft.com/office/drawing/2014/main" id="{678553EE-E2A8-83F6-E29B-050FC50A3179}"/>
              </a:ext>
            </a:extLst>
          </p:cNvPr>
          <p:cNvSpPr txBox="1">
            <a:spLocks noChangeArrowheads="1"/>
          </p:cNvSpPr>
          <p:nvPr/>
        </p:nvSpPr>
        <p:spPr bwMode="auto">
          <a:xfrm>
            <a:off x="96671" y="6769451"/>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spTree>
    <p:extLst>
      <p:ext uri="{BB962C8B-B14F-4D97-AF65-F5344CB8AC3E}">
        <p14:creationId xmlns:p14="http://schemas.microsoft.com/office/powerpoint/2010/main" val="3530080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6606497" y="105145"/>
            <a:ext cx="4194892" cy="754696"/>
          </a:xfrm>
        </p:spPr>
        <p:txBody>
          <a:bodyPr lIns="91440" tIns="45720" rIns="91440" bIns="45720" anchor="b"/>
          <a:lstStyle/>
          <a:p>
            <a:r>
              <a:rPr lang="en-GB" sz="3800" b="1" dirty="0">
                <a:solidFill>
                  <a:schemeClr val="bg1"/>
                </a:solidFill>
              </a:rPr>
              <a:t>Learning objectives</a:t>
            </a:r>
          </a:p>
        </p:txBody>
      </p:sp>
      <p:sp>
        <p:nvSpPr>
          <p:cNvPr id="3" name="Tartalom helye 2"/>
          <p:cNvSpPr>
            <a:spLocks noGrp="1"/>
          </p:cNvSpPr>
          <p:nvPr>
            <p:ph sz="half" idx="1"/>
          </p:nvPr>
        </p:nvSpPr>
        <p:spPr>
          <a:xfrm>
            <a:off x="621928" y="2766070"/>
            <a:ext cx="9277764" cy="2850959"/>
          </a:xfrm>
          <a:ln w="76200">
            <a:noFill/>
          </a:ln>
        </p:spPr>
        <p:txBody>
          <a:bodyPr lIns="91440" tIns="45720" rIns="91440" bIns="45720" anchor="t"/>
          <a:lstStyle/>
          <a:p>
            <a:pPr marL="239395" indent="-239395" algn="just">
              <a:buClr>
                <a:srgbClr val="0063DC"/>
              </a:buClr>
            </a:pPr>
            <a:r>
              <a:rPr lang="en-US" sz="2400" b="1" dirty="0"/>
              <a:t>Understand</a:t>
            </a:r>
            <a:r>
              <a:rPr lang="en-US" sz="2400" dirty="0"/>
              <a:t> the structure and characteristics of national healthcare systems, including associated e-Health platforms and services.</a:t>
            </a:r>
          </a:p>
          <a:p>
            <a:pPr marL="239395" indent="-239395" algn="just">
              <a:buClr>
                <a:srgbClr val="0063DC"/>
              </a:buClr>
            </a:pPr>
            <a:r>
              <a:rPr lang="en-US" sz="2400" b="1" dirty="0"/>
              <a:t>Develop</a:t>
            </a:r>
            <a:r>
              <a:rPr lang="en-US" sz="2400" dirty="0"/>
              <a:t> a comprehensive perspective on the healthcare system, </a:t>
            </a:r>
            <a:r>
              <a:rPr lang="en-US" sz="2400" dirty="0" err="1"/>
              <a:t>recognising</a:t>
            </a:r>
            <a:r>
              <a:rPr lang="en-US" sz="2400" dirty="0"/>
              <a:t> its interconnected components.</a:t>
            </a:r>
          </a:p>
          <a:p>
            <a:pPr marL="239395" indent="-239395" algn="just">
              <a:buClr>
                <a:srgbClr val="0063DC"/>
              </a:buClr>
            </a:pPr>
            <a:r>
              <a:rPr lang="en-US" sz="2400" b="1" dirty="0" err="1"/>
              <a:t>Analyse</a:t>
            </a:r>
            <a:r>
              <a:rPr lang="en-US" sz="2400" dirty="0"/>
              <a:t> processes for efficiency and effectiveness, propose actionable improvements, and evaluate the integration of digital solutions.</a:t>
            </a:r>
            <a:endParaRPr lang="en-US" sz="2400" dirty="0">
              <a:ea typeface="Calibri"/>
              <a:cs typeface="Calibri"/>
            </a:endParaRPr>
          </a:p>
          <a:p>
            <a:pPr marL="239395" indent="-239395"/>
            <a:endParaRPr lang="en-US" sz="1800" dirty="0">
              <a:ea typeface="Calibri"/>
              <a:cs typeface="Calibri"/>
            </a:endParaRPr>
          </a:p>
          <a:p>
            <a:pPr marL="239395" indent="-239395"/>
            <a:endParaRPr lang="en-GB" dirty="0">
              <a:ea typeface="Calibri"/>
              <a:cs typeface="Calibri"/>
            </a:endParaRPr>
          </a:p>
        </p:txBody>
      </p:sp>
      <p:sp>
        <p:nvSpPr>
          <p:cNvPr id="4" name="Footer Placeholder 4">
            <a:extLst>
              <a:ext uri="{FF2B5EF4-FFF2-40B4-BE49-F238E27FC236}">
                <a16:creationId xmlns:a16="http://schemas.microsoft.com/office/drawing/2014/main" id="{93DC7980-648E-A76F-A91C-B55F98914440}"/>
              </a:ext>
            </a:extLst>
          </p:cNvPr>
          <p:cNvSpPr txBox="1">
            <a:spLocks noChangeArrowheads="1"/>
          </p:cNvSpPr>
          <p:nvPr/>
        </p:nvSpPr>
        <p:spPr bwMode="auto">
          <a:xfrm>
            <a:off x="96671" y="6769451"/>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spTree>
    <p:extLst>
      <p:ext uri="{BB962C8B-B14F-4D97-AF65-F5344CB8AC3E}">
        <p14:creationId xmlns:p14="http://schemas.microsoft.com/office/powerpoint/2010/main" val="10468957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636" y="214008"/>
            <a:ext cx="6789564" cy="681066"/>
          </a:xfrm>
        </p:spPr>
        <p:txBody>
          <a:bodyPr/>
          <a:lstStyle/>
          <a:p>
            <a:r>
              <a:rPr lang="en-US" b="1" dirty="0"/>
              <a:t>How did the patient proceed?</a:t>
            </a:r>
            <a:endParaRPr lang="el-GR" b="1" dirty="0"/>
          </a:p>
        </p:txBody>
      </p:sp>
      <p:sp>
        <p:nvSpPr>
          <p:cNvPr id="3" name="Content Placeholder 2"/>
          <p:cNvSpPr>
            <a:spLocks noGrp="1"/>
          </p:cNvSpPr>
          <p:nvPr>
            <p:ph sz="half" idx="1"/>
          </p:nvPr>
        </p:nvSpPr>
        <p:spPr>
          <a:xfrm>
            <a:off x="479248" y="1254868"/>
            <a:ext cx="4559680" cy="4533089"/>
          </a:xfrm>
          <a:ln w="76200">
            <a:solidFill>
              <a:srgbClr val="0CEBF6"/>
            </a:solidFill>
          </a:ln>
        </p:spPr>
        <p:txBody>
          <a:bodyPr/>
          <a:lstStyle/>
          <a:p>
            <a:endParaRPr lang="en-US" sz="1800" dirty="0"/>
          </a:p>
          <a:p>
            <a:r>
              <a:rPr lang="en-US" sz="1800" dirty="0"/>
              <a:t>After unsuccessful attempts to come in phone contact with the cardiology clinic physician office, </a:t>
            </a:r>
            <a:r>
              <a:rPr lang="en-US" sz="1800" b="1" i="1" dirty="0"/>
              <a:t>he decided to come to the clinic himself and find his treating physician without an appointment.</a:t>
            </a:r>
          </a:p>
          <a:p>
            <a:r>
              <a:rPr lang="en-US" sz="1800" b="1" i="1" dirty="0"/>
              <a:t>This attempt was successful</a:t>
            </a:r>
            <a:r>
              <a:rPr lang="en-US" sz="1800" dirty="0"/>
              <a:t>, although he had to </a:t>
            </a:r>
            <a:r>
              <a:rPr lang="en-US" sz="1800" b="1" i="1" dirty="0"/>
              <a:t>wait several hours because his interventional  cardiologist was busy at the cardiac catheterization laboratory.  </a:t>
            </a:r>
          </a:p>
          <a:p>
            <a:r>
              <a:rPr lang="en-US" sz="1800" dirty="0"/>
              <a:t>Clinical cardiologists from the same department stated they could not take the responsibility, as the judgment of an interventional Cardiology expert is mandatory for this case. </a:t>
            </a:r>
            <a:endParaRPr lang="el-GR" sz="1800" dirty="0"/>
          </a:p>
        </p:txBody>
      </p:sp>
      <p:sp>
        <p:nvSpPr>
          <p:cNvPr id="4" name="Content Placeholder 2"/>
          <p:cNvSpPr txBox="1">
            <a:spLocks/>
          </p:cNvSpPr>
          <p:nvPr/>
        </p:nvSpPr>
        <p:spPr>
          <a:xfrm>
            <a:off x="5592755" y="1079771"/>
            <a:ext cx="3898199" cy="3472774"/>
          </a:xfrm>
          <a:prstGeom prst="rect">
            <a:avLst/>
          </a:prstGeom>
          <a:ln w="76200">
            <a:solidFill>
              <a:srgbClr val="FB0087"/>
            </a:solidFill>
          </a:ln>
        </p:spPr>
        <p:txBody>
          <a:bodyPr/>
          <a:lstStyle>
            <a:lvl1pPr marL="239984" indent="-239984" algn="l" defTabSz="959937" rtl="0" eaLnBrk="1" latinLnBrk="0" hangingPunct="1">
              <a:lnSpc>
                <a:spcPct val="90000"/>
              </a:lnSpc>
              <a:spcBef>
                <a:spcPts val="1050"/>
              </a:spcBef>
              <a:buFont typeface="Arial" panose="020B0604020202020204" pitchFamily="34" charset="0"/>
              <a:buChar char="•"/>
              <a:defRPr sz="2939" kern="1200">
                <a:solidFill>
                  <a:schemeClr val="tx1"/>
                </a:solidFill>
                <a:latin typeface="+mn-lt"/>
                <a:ea typeface="+mn-ea"/>
                <a:cs typeface="+mn-cs"/>
              </a:defRPr>
            </a:lvl1pPr>
            <a:lvl2pPr marL="719953" indent="-239984" algn="l" defTabSz="959937" rtl="0" eaLnBrk="1" latinLnBrk="0" hangingPunct="1">
              <a:lnSpc>
                <a:spcPct val="90000"/>
              </a:lnSpc>
              <a:spcBef>
                <a:spcPts val="525"/>
              </a:spcBef>
              <a:buFont typeface="Arial" panose="020B0604020202020204" pitchFamily="34" charset="0"/>
              <a:buChar char="•"/>
              <a:defRPr sz="2520" kern="1200">
                <a:solidFill>
                  <a:schemeClr val="tx1"/>
                </a:solidFill>
                <a:latin typeface="+mn-lt"/>
                <a:ea typeface="+mn-ea"/>
                <a:cs typeface="+mn-cs"/>
              </a:defRPr>
            </a:lvl2pPr>
            <a:lvl3pPr marL="1199921" indent="-239984" algn="l" defTabSz="959937" rtl="0" eaLnBrk="1" latinLnBrk="0" hangingPunct="1">
              <a:lnSpc>
                <a:spcPct val="90000"/>
              </a:lnSpc>
              <a:spcBef>
                <a:spcPts val="525"/>
              </a:spcBef>
              <a:buFont typeface="Arial" panose="020B0604020202020204" pitchFamily="34" charset="0"/>
              <a:buChar char="•"/>
              <a:defRPr sz="2100" kern="1200">
                <a:solidFill>
                  <a:schemeClr val="tx1"/>
                </a:solidFill>
                <a:latin typeface="+mn-lt"/>
                <a:ea typeface="+mn-ea"/>
                <a:cs typeface="+mn-cs"/>
              </a:defRPr>
            </a:lvl3pPr>
            <a:lvl4pPr marL="1679890"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4pPr>
            <a:lvl5pPr marL="2159859"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5pPr>
            <a:lvl6pPr marL="2639827"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6pPr>
            <a:lvl7pPr marL="3119796"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7pPr>
            <a:lvl8pPr marL="3599764"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8pPr>
            <a:lvl9pPr marL="4079733"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9pPr>
          </a:lstStyle>
          <a:p>
            <a:r>
              <a:rPr lang="en-US" sz="2000" dirty="0"/>
              <a:t>The interventional cardiologist informs the patient that </a:t>
            </a:r>
            <a:r>
              <a:rPr lang="en-US" sz="2000" b="1" i="1" dirty="0"/>
              <a:t>interruption of DAPT during the first 6 months post-AMI carries a very high risk </a:t>
            </a:r>
            <a:r>
              <a:rPr lang="en-US" sz="2000" dirty="0"/>
              <a:t>for a new heart attack and that </a:t>
            </a:r>
            <a:r>
              <a:rPr lang="en-US" sz="2000" b="1" dirty="0"/>
              <a:t>LMWH is not an option.</a:t>
            </a:r>
          </a:p>
          <a:p>
            <a:r>
              <a:rPr lang="en-US" sz="2000" b="1" dirty="0"/>
              <a:t>He prompts the patient  to inform the urologist to directly contact him</a:t>
            </a:r>
            <a:r>
              <a:rPr lang="en-US" sz="2000" dirty="0"/>
              <a:t>, as well as </a:t>
            </a:r>
            <a:r>
              <a:rPr lang="en-US" sz="2000" b="1" dirty="0"/>
              <a:t>to provide him with a referral letter.</a:t>
            </a:r>
          </a:p>
          <a:p>
            <a:endParaRPr lang="el-GR" dirty="0"/>
          </a:p>
        </p:txBody>
      </p:sp>
      <p:sp>
        <p:nvSpPr>
          <p:cNvPr id="5" name="Θέση περιεχομένου 2"/>
          <p:cNvSpPr txBox="1">
            <a:spLocks/>
          </p:cNvSpPr>
          <p:nvPr/>
        </p:nvSpPr>
        <p:spPr>
          <a:xfrm>
            <a:off x="4795736" y="4610911"/>
            <a:ext cx="5107021" cy="1527242"/>
          </a:xfrm>
          <a:prstGeom prst="rect">
            <a:avLst/>
          </a:prstGeom>
          <a:solidFill>
            <a:srgbClr val="02FFD2"/>
          </a:solidFill>
          <a:ln w="76200">
            <a:solidFill>
              <a:srgbClr val="00B0F0"/>
            </a:solidFill>
          </a:ln>
        </p:spPr>
        <p:txBody>
          <a:bodyPr/>
          <a:lstStyle>
            <a:lvl1pPr marL="239984" indent="-239984" algn="l" defTabSz="959937" rtl="0" eaLnBrk="1" latinLnBrk="0" hangingPunct="1">
              <a:lnSpc>
                <a:spcPct val="90000"/>
              </a:lnSpc>
              <a:spcBef>
                <a:spcPts val="1050"/>
              </a:spcBef>
              <a:buFont typeface="Arial" panose="020B0604020202020204" pitchFamily="34" charset="0"/>
              <a:buChar char="•"/>
              <a:defRPr sz="2939" kern="1200">
                <a:solidFill>
                  <a:schemeClr val="tx1"/>
                </a:solidFill>
                <a:latin typeface="+mn-lt"/>
                <a:ea typeface="+mn-ea"/>
                <a:cs typeface="+mn-cs"/>
              </a:defRPr>
            </a:lvl1pPr>
            <a:lvl2pPr marL="719953" indent="-239984" algn="l" defTabSz="959937" rtl="0" eaLnBrk="1" latinLnBrk="0" hangingPunct="1">
              <a:lnSpc>
                <a:spcPct val="90000"/>
              </a:lnSpc>
              <a:spcBef>
                <a:spcPts val="525"/>
              </a:spcBef>
              <a:buFont typeface="Arial" panose="020B0604020202020204" pitchFamily="34" charset="0"/>
              <a:buChar char="•"/>
              <a:defRPr sz="2520" kern="1200">
                <a:solidFill>
                  <a:schemeClr val="tx1"/>
                </a:solidFill>
                <a:latin typeface="+mn-lt"/>
                <a:ea typeface="+mn-ea"/>
                <a:cs typeface="+mn-cs"/>
              </a:defRPr>
            </a:lvl2pPr>
            <a:lvl3pPr marL="1199921" indent="-239984" algn="l" defTabSz="959937" rtl="0" eaLnBrk="1" latinLnBrk="0" hangingPunct="1">
              <a:lnSpc>
                <a:spcPct val="90000"/>
              </a:lnSpc>
              <a:spcBef>
                <a:spcPts val="525"/>
              </a:spcBef>
              <a:buFont typeface="Arial" panose="020B0604020202020204" pitchFamily="34" charset="0"/>
              <a:buChar char="•"/>
              <a:defRPr sz="2100" kern="1200">
                <a:solidFill>
                  <a:schemeClr val="tx1"/>
                </a:solidFill>
                <a:latin typeface="+mn-lt"/>
                <a:ea typeface="+mn-ea"/>
                <a:cs typeface="+mn-cs"/>
              </a:defRPr>
            </a:lvl3pPr>
            <a:lvl4pPr marL="1679890"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4pPr>
            <a:lvl5pPr marL="2159859"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5pPr>
            <a:lvl6pPr marL="2639827"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6pPr>
            <a:lvl7pPr marL="3119796"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7pPr>
            <a:lvl8pPr marL="3599764"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8pPr>
            <a:lvl9pPr marL="4079733"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9pPr>
          </a:lstStyle>
          <a:p>
            <a:pPr marL="0" indent="0">
              <a:lnSpc>
                <a:spcPct val="100000"/>
              </a:lnSpc>
              <a:buNone/>
            </a:pPr>
            <a:r>
              <a:rPr lang="en-US" sz="2000" i="1" dirty="0"/>
              <a:t>Instructions are understood by the patient,</a:t>
            </a:r>
            <a:r>
              <a:rPr lang="en-US" sz="2000" b="1" i="1" dirty="0"/>
              <a:t> who is –however- frustrated, confused due to discordant opinions </a:t>
            </a:r>
            <a:r>
              <a:rPr lang="en-US" sz="2000" i="1" dirty="0"/>
              <a:t>and worried that his health issue will not be dealt with in-time.</a:t>
            </a:r>
          </a:p>
        </p:txBody>
      </p:sp>
      <p:sp>
        <p:nvSpPr>
          <p:cNvPr id="6" name="Footer Placeholder 4">
            <a:extLst>
              <a:ext uri="{FF2B5EF4-FFF2-40B4-BE49-F238E27FC236}">
                <a16:creationId xmlns:a16="http://schemas.microsoft.com/office/drawing/2014/main" id="{8C2B0C8D-1CFE-734B-A5CB-3AA69DFE05C8}"/>
              </a:ext>
            </a:extLst>
          </p:cNvPr>
          <p:cNvSpPr txBox="1">
            <a:spLocks noChangeArrowheads="1"/>
          </p:cNvSpPr>
          <p:nvPr/>
        </p:nvSpPr>
        <p:spPr bwMode="auto">
          <a:xfrm>
            <a:off x="96671" y="6769451"/>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spTree>
    <p:extLst>
      <p:ext uri="{BB962C8B-B14F-4D97-AF65-F5344CB8AC3E}">
        <p14:creationId xmlns:p14="http://schemas.microsoft.com/office/powerpoint/2010/main" val="7104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41C92E69-239E-71B7-FBF6-A194D602DBCB}"/>
              </a:ext>
            </a:extLst>
          </p:cNvPr>
          <p:cNvSpPr txBox="1">
            <a:spLocks/>
          </p:cNvSpPr>
          <p:nvPr/>
        </p:nvSpPr>
        <p:spPr>
          <a:xfrm>
            <a:off x="4592363" y="3864556"/>
            <a:ext cx="5800771" cy="1370635"/>
          </a:xfrm>
          <a:prstGeom prst="rect">
            <a:avLst/>
          </a:prstGeom>
        </p:spPr>
        <p:txBody>
          <a:bodyPr vert="horz" lIns="91440" tIns="45720" rIns="91440" bIns="45720" rtlCol="0" anchor="ctr">
            <a:noAutofit/>
          </a:bodyPr>
          <a:lstStyle>
            <a:lvl1pPr algn="l" defTabSz="959937" rtl="0" eaLnBrk="1" latinLnBrk="0" hangingPunct="1">
              <a:lnSpc>
                <a:spcPct val="90000"/>
              </a:lnSpc>
              <a:spcBef>
                <a:spcPct val="0"/>
              </a:spcBef>
              <a:buNone/>
              <a:defRPr sz="4619" kern="1200">
                <a:solidFill>
                  <a:schemeClr val="tx1"/>
                </a:solidFill>
                <a:latin typeface="+mj-lt"/>
                <a:ea typeface="+mj-ea"/>
                <a:cs typeface="+mj-cs"/>
              </a:defRPr>
            </a:lvl1pPr>
          </a:lstStyle>
          <a:p>
            <a:r>
              <a:rPr lang="it-IT" sz="3600" b="1" u="sng" dirty="0">
                <a:solidFill>
                  <a:srgbClr val="0063DC"/>
                </a:solidFill>
                <a:latin typeface="+mn-lt"/>
              </a:rPr>
              <a:t>Task:</a:t>
            </a:r>
          </a:p>
          <a:p>
            <a:r>
              <a:rPr lang="it-IT" sz="2800" dirty="0">
                <a:solidFill>
                  <a:srgbClr val="0063DC"/>
                </a:solidFill>
                <a:latin typeface="+mn-lt"/>
              </a:rPr>
              <a:t>From your point of view and experience: </a:t>
            </a:r>
          </a:p>
          <a:p>
            <a:pPr marL="571500" indent="-571500">
              <a:buFont typeface="Arial" panose="020B0604020202020204" pitchFamily="34" charset="0"/>
              <a:buChar char="•"/>
            </a:pPr>
            <a:r>
              <a:rPr lang="it-IT" sz="2800" dirty="0">
                <a:solidFill>
                  <a:srgbClr val="0063DC"/>
                </a:solidFill>
                <a:latin typeface="+mn-lt"/>
              </a:rPr>
              <a:t>How common  are scenarios like the hereby described in modern health systems?</a:t>
            </a:r>
          </a:p>
          <a:p>
            <a:pPr marL="571500" indent="-571500">
              <a:buFont typeface="Arial" panose="020B0604020202020204" pitchFamily="34" charset="0"/>
              <a:buChar char="•"/>
            </a:pPr>
            <a:r>
              <a:rPr lang="it-IT" sz="2800" dirty="0">
                <a:solidFill>
                  <a:srgbClr val="0063DC"/>
                </a:solidFill>
                <a:latin typeface="+mn-lt"/>
              </a:rPr>
              <a:t>Which health system weaknesses are revealed? </a:t>
            </a:r>
          </a:p>
          <a:p>
            <a:pPr marL="571500" indent="-571500">
              <a:buFont typeface="Arial" panose="020B0604020202020204" pitchFamily="34" charset="0"/>
              <a:buChar char="•"/>
            </a:pPr>
            <a:endParaRPr lang="it-IT" sz="3600" b="1" dirty="0">
              <a:solidFill>
                <a:srgbClr val="0063DC"/>
              </a:solidFill>
              <a:latin typeface="+mn-lt"/>
            </a:endParaRPr>
          </a:p>
          <a:p>
            <a:endParaRPr lang="it-IT" sz="3600" b="1" dirty="0">
              <a:solidFill>
                <a:srgbClr val="0063DC"/>
              </a:solidFill>
              <a:latin typeface="+mn-lt"/>
            </a:endParaRPr>
          </a:p>
        </p:txBody>
      </p:sp>
      <p:sp>
        <p:nvSpPr>
          <p:cNvPr id="6" name="Subtitle">
            <a:extLst>
              <a:ext uri="{FF2B5EF4-FFF2-40B4-BE49-F238E27FC236}">
                <a16:creationId xmlns:a16="http://schemas.microsoft.com/office/drawing/2014/main" id="{6DA3C656-2054-F530-6A05-B7358C7E9ABB}"/>
              </a:ext>
            </a:extLst>
          </p:cNvPr>
          <p:cNvSpPr txBox="1">
            <a:spLocks/>
          </p:cNvSpPr>
          <p:nvPr/>
        </p:nvSpPr>
        <p:spPr>
          <a:xfrm>
            <a:off x="4200914" y="1291710"/>
            <a:ext cx="2216021" cy="321076"/>
          </a:xfrm>
          <a:prstGeom prst="rect">
            <a:avLst/>
          </a:prstGeom>
        </p:spPr>
        <p:txBody>
          <a:bodyPr vert="horz" lIns="91440" tIns="45720" rIns="91440" bIns="45720" rtlCol="0" anchor="ctr">
            <a:noAutofit/>
          </a:bodyPr>
          <a:lstStyle>
            <a:lvl1pPr algn="l" defTabSz="959937" rtl="0" eaLnBrk="1" latinLnBrk="0" hangingPunct="1">
              <a:lnSpc>
                <a:spcPct val="90000"/>
              </a:lnSpc>
              <a:spcBef>
                <a:spcPct val="0"/>
              </a:spcBef>
              <a:buNone/>
              <a:defRPr sz="4619" kern="1200">
                <a:solidFill>
                  <a:schemeClr val="tx1"/>
                </a:solidFill>
                <a:latin typeface="+mj-lt"/>
                <a:ea typeface="+mj-ea"/>
                <a:cs typeface="+mj-cs"/>
              </a:defRPr>
            </a:lvl1pPr>
          </a:lstStyle>
          <a:p>
            <a:endParaRPr lang="it-IT" sz="2400" dirty="0">
              <a:solidFill>
                <a:srgbClr val="FB0087"/>
              </a:solidFill>
              <a:latin typeface="+mn-lt"/>
            </a:endParaRPr>
          </a:p>
        </p:txBody>
      </p:sp>
      <p:sp>
        <p:nvSpPr>
          <p:cNvPr id="2" name="Footer Placeholder 4">
            <a:extLst>
              <a:ext uri="{FF2B5EF4-FFF2-40B4-BE49-F238E27FC236}">
                <a16:creationId xmlns:a16="http://schemas.microsoft.com/office/drawing/2014/main" id="{01139B08-A726-417F-8706-83B49476FA79}"/>
              </a:ext>
            </a:extLst>
          </p:cNvPr>
          <p:cNvSpPr txBox="1">
            <a:spLocks noChangeArrowheads="1"/>
          </p:cNvSpPr>
          <p:nvPr/>
        </p:nvSpPr>
        <p:spPr bwMode="auto">
          <a:xfrm>
            <a:off x="7371677" y="6746943"/>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spTree>
    <p:extLst>
      <p:ext uri="{BB962C8B-B14F-4D97-AF65-F5344CB8AC3E}">
        <p14:creationId xmlns:p14="http://schemas.microsoft.com/office/powerpoint/2010/main" val="24832279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416E4-3B47-CB9A-8271-97472132B8E1}"/>
              </a:ext>
            </a:extLst>
          </p:cNvPr>
          <p:cNvSpPr>
            <a:spLocks noGrp="1"/>
          </p:cNvSpPr>
          <p:nvPr>
            <p:ph type="title"/>
          </p:nvPr>
        </p:nvSpPr>
        <p:spPr>
          <a:xfrm>
            <a:off x="496454" y="233464"/>
            <a:ext cx="9707606" cy="729703"/>
          </a:xfrm>
        </p:spPr>
        <p:txBody>
          <a:bodyPr/>
          <a:lstStyle/>
          <a:p>
            <a:r>
              <a:rPr lang="en-GB" b="1" dirty="0"/>
              <a:t>Fragmented healthcare</a:t>
            </a:r>
          </a:p>
        </p:txBody>
      </p:sp>
      <p:sp>
        <p:nvSpPr>
          <p:cNvPr id="3" name="Content Placeholder 2">
            <a:extLst>
              <a:ext uri="{FF2B5EF4-FFF2-40B4-BE49-F238E27FC236}">
                <a16:creationId xmlns:a16="http://schemas.microsoft.com/office/drawing/2014/main" id="{652B6D65-9361-BDE4-70C0-A1EB1FCFB0E8}"/>
              </a:ext>
            </a:extLst>
          </p:cNvPr>
          <p:cNvSpPr>
            <a:spLocks noGrp="1"/>
          </p:cNvSpPr>
          <p:nvPr>
            <p:ph sz="half" idx="1"/>
          </p:nvPr>
        </p:nvSpPr>
        <p:spPr>
          <a:xfrm>
            <a:off x="430610" y="1439694"/>
            <a:ext cx="9685900" cy="3326859"/>
          </a:xfrm>
          <a:ln w="76200">
            <a:solidFill>
              <a:srgbClr val="02FFD2"/>
            </a:solidFill>
          </a:ln>
        </p:spPr>
        <p:txBody>
          <a:bodyPr/>
          <a:lstStyle/>
          <a:p>
            <a:pPr algn="just">
              <a:buClr>
                <a:srgbClr val="02FFD2"/>
              </a:buClr>
            </a:pPr>
            <a:r>
              <a:rPr lang="en-GB" sz="2000" dirty="0"/>
              <a:t>The term is used to describe the </a:t>
            </a:r>
            <a:r>
              <a:rPr lang="en-GB" sz="2000" b="1" dirty="0"/>
              <a:t>disconnection between healthcare providers.</a:t>
            </a:r>
            <a:r>
              <a:rPr lang="en-GB" sz="2000" dirty="0"/>
              <a:t> </a:t>
            </a:r>
          </a:p>
          <a:p>
            <a:pPr algn="just">
              <a:buClr>
                <a:srgbClr val="02FFD2"/>
              </a:buClr>
            </a:pPr>
            <a:endParaRPr lang="en-GB" sz="2000" dirty="0"/>
          </a:p>
          <a:p>
            <a:pPr algn="just">
              <a:buClr>
                <a:srgbClr val="02FFD2"/>
              </a:buClr>
            </a:pPr>
            <a:r>
              <a:rPr lang="en-GB" sz="2000" dirty="0"/>
              <a:t>The </a:t>
            </a:r>
            <a:r>
              <a:rPr lang="en-GB" sz="2000" b="1" dirty="0"/>
              <a:t>risk of fragmentation </a:t>
            </a:r>
            <a:r>
              <a:rPr lang="en-GB" sz="2000" dirty="0"/>
              <a:t>in healthcare </a:t>
            </a:r>
            <a:r>
              <a:rPr lang="en-GB" sz="2000" b="1" i="1" dirty="0"/>
              <a:t>increases with the number of  individual healthcare organizations, entities or specialties that operate independently. </a:t>
            </a:r>
          </a:p>
          <a:p>
            <a:pPr algn="just">
              <a:buClr>
                <a:srgbClr val="02FFD2"/>
              </a:buClr>
            </a:pPr>
            <a:endParaRPr lang="en-GB" sz="2000" b="1" i="1" dirty="0"/>
          </a:p>
          <a:p>
            <a:pPr algn="just">
              <a:buClr>
                <a:srgbClr val="02FFD2"/>
              </a:buClr>
            </a:pPr>
            <a:r>
              <a:rPr lang="en-GB" sz="2000" b="1" i="1" dirty="0"/>
              <a:t>Over-specialization, lack of shared responsibility, poor communication and inadequate time / physician resources are key drivers of fragmentation of healthcare delivery</a:t>
            </a:r>
            <a:r>
              <a:rPr lang="en-GB" sz="2000" dirty="0"/>
              <a:t>, which can have detrimental consequences on patient outcome in time-sensitive cases in which more than one specialty is involved.</a:t>
            </a:r>
          </a:p>
          <a:p>
            <a:pPr marL="0" indent="0">
              <a:buNone/>
            </a:pPr>
            <a:endParaRPr lang="en-GB" dirty="0"/>
          </a:p>
          <a:p>
            <a:endParaRPr lang="en-GB" dirty="0"/>
          </a:p>
        </p:txBody>
      </p:sp>
      <p:pic>
        <p:nvPicPr>
          <p:cNvPr id="4" name="Immagine 4">
            <a:extLst>
              <a:ext uri="{FF2B5EF4-FFF2-40B4-BE49-F238E27FC236}">
                <a16:creationId xmlns:a16="http://schemas.microsoft.com/office/drawing/2014/main" id="{936E6E01-607A-F2FF-897D-DD799E823DBB}"/>
              </a:ext>
            </a:extLst>
          </p:cNvPr>
          <p:cNvPicPr>
            <a:picLocks noChangeAspect="1"/>
          </p:cNvPicPr>
          <p:nvPr/>
        </p:nvPicPr>
        <p:blipFill>
          <a:blip r:embed="rId2"/>
          <a:stretch>
            <a:fillRect/>
          </a:stretch>
        </p:blipFill>
        <p:spPr>
          <a:xfrm>
            <a:off x="430610" y="4926811"/>
            <a:ext cx="4381211" cy="1866746"/>
          </a:xfrm>
          <a:prstGeom prst="rect">
            <a:avLst/>
          </a:prstGeom>
        </p:spPr>
      </p:pic>
      <p:sp>
        <p:nvSpPr>
          <p:cNvPr id="5" name="Footer Placeholder 4">
            <a:extLst>
              <a:ext uri="{FF2B5EF4-FFF2-40B4-BE49-F238E27FC236}">
                <a16:creationId xmlns:a16="http://schemas.microsoft.com/office/drawing/2014/main" id="{23D21C03-905D-D8AC-F210-8ED68DFA4613}"/>
              </a:ext>
            </a:extLst>
          </p:cNvPr>
          <p:cNvSpPr txBox="1">
            <a:spLocks noChangeArrowheads="1"/>
          </p:cNvSpPr>
          <p:nvPr/>
        </p:nvSpPr>
        <p:spPr bwMode="auto">
          <a:xfrm>
            <a:off x="430610" y="6843100"/>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spTree>
    <p:extLst>
      <p:ext uri="{BB962C8B-B14F-4D97-AF65-F5344CB8AC3E}">
        <p14:creationId xmlns:p14="http://schemas.microsoft.com/office/powerpoint/2010/main" val="7532095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7EBAB43-4FFD-EEA0-9FF4-B682EB8F331A}"/>
              </a:ext>
            </a:extLst>
          </p:cNvPr>
          <p:cNvSpPr>
            <a:spLocks noGrp="1"/>
          </p:cNvSpPr>
          <p:nvPr>
            <p:ph sz="half" idx="1"/>
          </p:nvPr>
        </p:nvSpPr>
        <p:spPr>
          <a:xfrm>
            <a:off x="341500" y="2129713"/>
            <a:ext cx="10316573" cy="2511717"/>
          </a:xfrm>
        </p:spPr>
        <p:txBody>
          <a:bodyPr/>
          <a:lstStyle/>
          <a:p>
            <a:pPr algn="just">
              <a:buClr>
                <a:srgbClr val="1A75DB"/>
              </a:buClr>
            </a:pPr>
            <a:r>
              <a:rPr lang="en-GB" sz="2400" dirty="0"/>
              <a:t>Patients with multiple chronic diseases, diseases with multisystem involvement, impaired functional status and poor quality of life are particularly vulnerable. </a:t>
            </a:r>
          </a:p>
          <a:p>
            <a:pPr algn="just">
              <a:buClr>
                <a:srgbClr val="1A75DB"/>
              </a:buClr>
            </a:pPr>
            <a:r>
              <a:rPr lang="en-GB" sz="2400" dirty="0"/>
              <a:t>For these patients, the coordination of care is often complicated by the high number of clinicians involved in their treatment, including multiple appointments, involvement of both primary care and specialists in secondary care, repeated referrals, and parallel outpatient trajectories with duplicate services in a highly specialised healthcare system. </a:t>
            </a:r>
          </a:p>
          <a:p>
            <a:pPr marL="0" indent="0" algn="just">
              <a:buNone/>
            </a:pPr>
            <a:endParaRPr lang="en-US" sz="2400" b="1" i="1" dirty="0"/>
          </a:p>
          <a:p>
            <a:endParaRPr lang="en-US" sz="2200" dirty="0"/>
          </a:p>
        </p:txBody>
      </p:sp>
      <p:sp>
        <p:nvSpPr>
          <p:cNvPr id="6" name="Cím 1">
            <a:extLst>
              <a:ext uri="{FF2B5EF4-FFF2-40B4-BE49-F238E27FC236}">
                <a16:creationId xmlns:a16="http://schemas.microsoft.com/office/drawing/2014/main" id="{04CC6C7B-05C4-377E-B7FD-D94A3D406CBA}"/>
              </a:ext>
            </a:extLst>
          </p:cNvPr>
          <p:cNvSpPr txBox="1">
            <a:spLocks/>
          </p:cNvSpPr>
          <p:nvPr/>
        </p:nvSpPr>
        <p:spPr>
          <a:xfrm>
            <a:off x="492322" y="740410"/>
            <a:ext cx="8446320" cy="900714"/>
          </a:xfrm>
          <a:prstGeom prst="rect">
            <a:avLst/>
          </a:prstGeom>
        </p:spPr>
        <p:txBody>
          <a:bodyPr/>
          <a:lstStyle>
            <a:lvl1pPr algn="l" defTabSz="959937" rtl="0" eaLnBrk="1" latinLnBrk="0" hangingPunct="1">
              <a:lnSpc>
                <a:spcPct val="90000"/>
              </a:lnSpc>
              <a:spcBef>
                <a:spcPct val="0"/>
              </a:spcBef>
              <a:buNone/>
              <a:defRPr sz="4619" kern="1200">
                <a:solidFill>
                  <a:schemeClr val="tx1"/>
                </a:solidFill>
                <a:latin typeface="+mj-lt"/>
                <a:ea typeface="+mj-ea"/>
                <a:cs typeface="+mj-cs"/>
              </a:defRPr>
            </a:lvl1pPr>
          </a:lstStyle>
          <a:p>
            <a:r>
              <a:rPr lang="en-US" sz="3200" b="1" dirty="0">
                <a:solidFill>
                  <a:srgbClr val="0063DC"/>
                </a:solidFill>
                <a:latin typeface="+mn-lt"/>
              </a:rPr>
              <a:t>Which patient category is primarily affected and by healthcare fragmentation? </a:t>
            </a:r>
            <a:endParaRPr lang="en-GB" sz="3200" b="1" dirty="0">
              <a:solidFill>
                <a:srgbClr val="0063DC"/>
              </a:solidFill>
              <a:latin typeface="+mn-lt"/>
            </a:endParaRPr>
          </a:p>
        </p:txBody>
      </p:sp>
      <p:sp>
        <p:nvSpPr>
          <p:cNvPr id="2" name="Footer Placeholder 4">
            <a:extLst>
              <a:ext uri="{FF2B5EF4-FFF2-40B4-BE49-F238E27FC236}">
                <a16:creationId xmlns:a16="http://schemas.microsoft.com/office/drawing/2014/main" id="{052CD6B1-3581-1FEB-8177-124B008E0F31}"/>
              </a:ext>
            </a:extLst>
          </p:cNvPr>
          <p:cNvSpPr txBox="1">
            <a:spLocks noChangeArrowheads="1"/>
          </p:cNvSpPr>
          <p:nvPr/>
        </p:nvSpPr>
        <p:spPr bwMode="auto">
          <a:xfrm>
            <a:off x="96671" y="6769451"/>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sp>
        <p:nvSpPr>
          <p:cNvPr id="7" name="Content Placeholder 4">
            <a:extLst>
              <a:ext uri="{FF2B5EF4-FFF2-40B4-BE49-F238E27FC236}">
                <a16:creationId xmlns:a16="http://schemas.microsoft.com/office/drawing/2014/main" id="{A7EBAB43-4FFD-EEA0-9FF4-B682EB8F331A}"/>
              </a:ext>
            </a:extLst>
          </p:cNvPr>
          <p:cNvSpPr txBox="1">
            <a:spLocks/>
          </p:cNvSpPr>
          <p:nvPr/>
        </p:nvSpPr>
        <p:spPr>
          <a:xfrm>
            <a:off x="563623" y="5130019"/>
            <a:ext cx="9431356" cy="899634"/>
          </a:xfrm>
          <a:prstGeom prst="rect">
            <a:avLst/>
          </a:prstGeom>
          <a:solidFill>
            <a:srgbClr val="02FFD2"/>
          </a:solidFill>
          <a:ln w="57150">
            <a:solidFill>
              <a:srgbClr val="FB0087"/>
            </a:solidFill>
          </a:ln>
        </p:spPr>
        <p:txBody>
          <a:bodyPr/>
          <a:lstStyle>
            <a:lvl1pPr marL="239984" indent="-239984" algn="l" defTabSz="959937" rtl="0" eaLnBrk="1" latinLnBrk="0" hangingPunct="1">
              <a:lnSpc>
                <a:spcPct val="90000"/>
              </a:lnSpc>
              <a:spcBef>
                <a:spcPts val="1050"/>
              </a:spcBef>
              <a:buFont typeface="Arial" panose="020B0604020202020204" pitchFamily="34" charset="0"/>
              <a:buChar char="•"/>
              <a:defRPr sz="2939" kern="1200">
                <a:solidFill>
                  <a:schemeClr val="tx1"/>
                </a:solidFill>
                <a:latin typeface="+mn-lt"/>
                <a:ea typeface="+mn-ea"/>
                <a:cs typeface="+mn-cs"/>
              </a:defRPr>
            </a:lvl1pPr>
            <a:lvl2pPr marL="719953" indent="-239984" algn="l" defTabSz="959937" rtl="0" eaLnBrk="1" latinLnBrk="0" hangingPunct="1">
              <a:lnSpc>
                <a:spcPct val="90000"/>
              </a:lnSpc>
              <a:spcBef>
                <a:spcPts val="525"/>
              </a:spcBef>
              <a:buFont typeface="Arial" panose="020B0604020202020204" pitchFamily="34" charset="0"/>
              <a:buChar char="•"/>
              <a:defRPr sz="2520" kern="1200">
                <a:solidFill>
                  <a:schemeClr val="tx1"/>
                </a:solidFill>
                <a:latin typeface="+mn-lt"/>
                <a:ea typeface="+mn-ea"/>
                <a:cs typeface="+mn-cs"/>
              </a:defRPr>
            </a:lvl2pPr>
            <a:lvl3pPr marL="1199921" indent="-239984" algn="l" defTabSz="959937" rtl="0" eaLnBrk="1" latinLnBrk="0" hangingPunct="1">
              <a:lnSpc>
                <a:spcPct val="90000"/>
              </a:lnSpc>
              <a:spcBef>
                <a:spcPts val="525"/>
              </a:spcBef>
              <a:buFont typeface="Arial" panose="020B0604020202020204" pitchFamily="34" charset="0"/>
              <a:buChar char="•"/>
              <a:defRPr sz="2100" kern="1200">
                <a:solidFill>
                  <a:schemeClr val="tx1"/>
                </a:solidFill>
                <a:latin typeface="+mn-lt"/>
                <a:ea typeface="+mn-ea"/>
                <a:cs typeface="+mn-cs"/>
              </a:defRPr>
            </a:lvl3pPr>
            <a:lvl4pPr marL="1679890"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4pPr>
            <a:lvl5pPr marL="2159859"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5pPr>
            <a:lvl6pPr marL="2639827"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6pPr>
            <a:lvl7pPr marL="3119796"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7pPr>
            <a:lvl8pPr marL="3599764"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8pPr>
            <a:lvl9pPr marL="4079733"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9pPr>
          </a:lstStyle>
          <a:p>
            <a:pPr marL="0" indent="0" algn="just">
              <a:buNone/>
            </a:pPr>
            <a:r>
              <a:rPr lang="en-GB" sz="2400" b="1" i="1" dirty="0"/>
              <a:t>With increase of life expectancy and population ageing, this patient category is becoming steadily larger. </a:t>
            </a:r>
            <a:endParaRPr lang="en-US" sz="2400" b="1" i="1" dirty="0"/>
          </a:p>
          <a:p>
            <a:endParaRPr lang="en-US" sz="2200" dirty="0"/>
          </a:p>
        </p:txBody>
      </p:sp>
    </p:spTree>
    <p:extLst>
      <p:ext uri="{BB962C8B-B14F-4D97-AF65-F5344CB8AC3E}">
        <p14:creationId xmlns:p14="http://schemas.microsoft.com/office/powerpoint/2010/main" val="1891884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93729" y="311285"/>
            <a:ext cx="9707606" cy="933985"/>
          </a:xfrm>
        </p:spPr>
        <p:txBody>
          <a:bodyPr/>
          <a:lstStyle/>
          <a:p>
            <a:r>
              <a:rPr lang="en-US" b="1" dirty="0"/>
              <a:t>Impact of fragmented care on outcomes</a:t>
            </a:r>
            <a:endParaRPr lang="el-GR" b="1" dirty="0"/>
          </a:p>
        </p:txBody>
      </p:sp>
      <p:sp>
        <p:nvSpPr>
          <p:cNvPr id="3" name="Θέση περιεχομένου 2"/>
          <p:cNvSpPr>
            <a:spLocks noGrp="1"/>
          </p:cNvSpPr>
          <p:nvPr>
            <p:ph sz="half" idx="1"/>
          </p:nvPr>
        </p:nvSpPr>
        <p:spPr>
          <a:xfrm>
            <a:off x="728033" y="2018332"/>
            <a:ext cx="9685900" cy="2523740"/>
          </a:xfrm>
          <a:ln w="57150">
            <a:solidFill>
              <a:srgbClr val="FB0087"/>
            </a:solidFill>
          </a:ln>
        </p:spPr>
        <p:txBody>
          <a:bodyPr/>
          <a:lstStyle/>
          <a:p>
            <a:pPr>
              <a:buClr>
                <a:srgbClr val="AB0084"/>
              </a:buClr>
            </a:pPr>
            <a:r>
              <a:rPr lang="en-US" sz="2400" dirty="0"/>
              <a:t>There is robust evidence that care fragmentation produces adverse consequences, including economic inefficiency, inequality in health, and depersonalization of the patient. </a:t>
            </a:r>
          </a:p>
          <a:p>
            <a:pPr>
              <a:buClr>
                <a:srgbClr val="AB0084"/>
              </a:buClr>
            </a:pPr>
            <a:endParaRPr lang="en-US" sz="2400" dirty="0"/>
          </a:p>
          <a:p>
            <a:pPr>
              <a:buClr>
                <a:srgbClr val="AB0084"/>
              </a:buClr>
            </a:pPr>
            <a:r>
              <a:rPr lang="en-US" sz="2400" dirty="0"/>
              <a:t>Poor continuity of care has also been linked to more hospital admissions, inappropriate medication use, and increased mortality.</a:t>
            </a:r>
            <a:endParaRPr lang="el-GR" sz="2400" dirty="0"/>
          </a:p>
        </p:txBody>
      </p:sp>
      <p:pic>
        <p:nvPicPr>
          <p:cNvPr id="4" name="Immagine 4">
            <a:extLst>
              <a:ext uri="{FF2B5EF4-FFF2-40B4-BE49-F238E27FC236}">
                <a16:creationId xmlns:a16="http://schemas.microsoft.com/office/drawing/2014/main" id="{936E6E01-607A-F2FF-897D-DD799E823DBB}"/>
              </a:ext>
            </a:extLst>
          </p:cNvPr>
          <p:cNvPicPr>
            <a:picLocks noChangeAspect="1"/>
          </p:cNvPicPr>
          <p:nvPr/>
        </p:nvPicPr>
        <p:blipFill>
          <a:blip r:embed="rId2"/>
          <a:stretch>
            <a:fillRect/>
          </a:stretch>
        </p:blipFill>
        <p:spPr>
          <a:xfrm>
            <a:off x="728033" y="4781677"/>
            <a:ext cx="4381211" cy="1866746"/>
          </a:xfrm>
          <a:prstGeom prst="rect">
            <a:avLst/>
          </a:prstGeom>
        </p:spPr>
      </p:pic>
      <p:sp>
        <p:nvSpPr>
          <p:cNvPr id="5" name="Footer Placeholder 4">
            <a:extLst>
              <a:ext uri="{FF2B5EF4-FFF2-40B4-BE49-F238E27FC236}">
                <a16:creationId xmlns:a16="http://schemas.microsoft.com/office/drawing/2014/main" id="{983F8859-D28C-BAA1-66DB-4BD90003E807}"/>
              </a:ext>
            </a:extLst>
          </p:cNvPr>
          <p:cNvSpPr txBox="1">
            <a:spLocks noChangeArrowheads="1"/>
          </p:cNvSpPr>
          <p:nvPr/>
        </p:nvSpPr>
        <p:spPr bwMode="auto">
          <a:xfrm>
            <a:off x="593729" y="6888028"/>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spTree>
    <p:extLst>
      <p:ext uri="{BB962C8B-B14F-4D97-AF65-F5344CB8AC3E}">
        <p14:creationId xmlns:p14="http://schemas.microsoft.com/office/powerpoint/2010/main" val="6254820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41C92E69-239E-71B7-FBF6-A194D602DBCB}"/>
              </a:ext>
            </a:extLst>
          </p:cNvPr>
          <p:cNvSpPr txBox="1">
            <a:spLocks/>
          </p:cNvSpPr>
          <p:nvPr/>
        </p:nvSpPr>
        <p:spPr>
          <a:xfrm>
            <a:off x="4533997" y="3928906"/>
            <a:ext cx="5800771" cy="986864"/>
          </a:xfrm>
          <a:prstGeom prst="rect">
            <a:avLst/>
          </a:prstGeom>
        </p:spPr>
        <p:txBody>
          <a:bodyPr vert="horz" lIns="91440" tIns="45720" rIns="91440" bIns="45720" rtlCol="0" anchor="ctr">
            <a:noAutofit/>
          </a:bodyPr>
          <a:lstStyle>
            <a:lvl1pPr algn="l" defTabSz="959937" rtl="0" eaLnBrk="1" latinLnBrk="0" hangingPunct="1">
              <a:lnSpc>
                <a:spcPct val="90000"/>
              </a:lnSpc>
              <a:spcBef>
                <a:spcPct val="0"/>
              </a:spcBef>
              <a:buNone/>
              <a:defRPr sz="4619" kern="1200">
                <a:solidFill>
                  <a:schemeClr val="tx1"/>
                </a:solidFill>
                <a:latin typeface="+mj-lt"/>
                <a:ea typeface="+mj-ea"/>
                <a:cs typeface="+mj-cs"/>
              </a:defRPr>
            </a:lvl1pPr>
          </a:lstStyle>
          <a:p>
            <a:pPr algn="just"/>
            <a:r>
              <a:rPr lang="it-IT" sz="3600" u="sng" dirty="0">
                <a:solidFill>
                  <a:srgbClr val="0063DC"/>
                </a:solidFill>
                <a:latin typeface="+mn-lt"/>
              </a:rPr>
              <a:t>Overspecialization:</a:t>
            </a:r>
          </a:p>
          <a:p>
            <a:pPr marL="457200" indent="-457200" algn="just">
              <a:buFont typeface="Arial" pitchFamily="34" charset="0"/>
              <a:buChar char="•"/>
            </a:pPr>
            <a:r>
              <a:rPr lang="en-US" sz="2800" i="1" dirty="0">
                <a:solidFill>
                  <a:srgbClr val="0063DC"/>
                </a:solidFill>
                <a:latin typeface="+mn-lt"/>
              </a:rPr>
              <a:t>Is the unbalance between the number of specialists and generalists. </a:t>
            </a:r>
          </a:p>
          <a:p>
            <a:pPr marL="457200" indent="-457200" algn="just">
              <a:buFont typeface="Arial" pitchFamily="34" charset="0"/>
              <a:buChar char="•"/>
            </a:pPr>
            <a:r>
              <a:rPr lang="en-US" sz="2800" i="1" dirty="0">
                <a:solidFill>
                  <a:srgbClr val="0063DC"/>
                </a:solidFill>
                <a:latin typeface="+mn-lt"/>
              </a:rPr>
              <a:t>It favors one-sidedness and it prevents the grasp of a more general global knowledge.</a:t>
            </a:r>
          </a:p>
          <a:p>
            <a:endParaRPr lang="en-US" sz="2800" b="1" i="1" dirty="0">
              <a:solidFill>
                <a:srgbClr val="0063DC"/>
              </a:solidFill>
              <a:latin typeface="+mn-lt"/>
            </a:endParaRPr>
          </a:p>
          <a:p>
            <a:r>
              <a:rPr lang="en-US" sz="2800" dirty="0">
                <a:solidFill>
                  <a:srgbClr val="0063DC"/>
                </a:solidFill>
                <a:latin typeface="+mn-lt"/>
              </a:rPr>
              <a:t>In the hereby presented case, where is the negative impact of overspecialization apparent?</a:t>
            </a:r>
            <a:endParaRPr lang="it-IT" sz="2800" dirty="0">
              <a:solidFill>
                <a:srgbClr val="0063DC"/>
              </a:solidFill>
              <a:latin typeface="+mn-lt"/>
            </a:endParaRPr>
          </a:p>
          <a:p>
            <a:pPr marL="571500" indent="-571500">
              <a:buFont typeface="Arial" panose="020B0604020202020204" pitchFamily="34" charset="0"/>
              <a:buChar char="•"/>
            </a:pPr>
            <a:endParaRPr lang="it-IT" sz="3600" b="1" i="1" dirty="0">
              <a:solidFill>
                <a:srgbClr val="0063DC"/>
              </a:solidFill>
              <a:latin typeface="+mn-lt"/>
            </a:endParaRPr>
          </a:p>
          <a:p>
            <a:endParaRPr lang="it-IT" sz="3600" b="1" dirty="0">
              <a:solidFill>
                <a:srgbClr val="0063DC"/>
              </a:solidFill>
              <a:latin typeface="+mn-lt"/>
            </a:endParaRPr>
          </a:p>
        </p:txBody>
      </p:sp>
      <p:sp>
        <p:nvSpPr>
          <p:cNvPr id="6" name="Subtitle">
            <a:extLst>
              <a:ext uri="{FF2B5EF4-FFF2-40B4-BE49-F238E27FC236}">
                <a16:creationId xmlns:a16="http://schemas.microsoft.com/office/drawing/2014/main" id="{6DA3C656-2054-F530-6A05-B7358C7E9ABB}"/>
              </a:ext>
            </a:extLst>
          </p:cNvPr>
          <p:cNvSpPr txBox="1">
            <a:spLocks/>
          </p:cNvSpPr>
          <p:nvPr/>
        </p:nvSpPr>
        <p:spPr>
          <a:xfrm>
            <a:off x="4200914" y="1291710"/>
            <a:ext cx="2216021" cy="321076"/>
          </a:xfrm>
          <a:prstGeom prst="rect">
            <a:avLst/>
          </a:prstGeom>
        </p:spPr>
        <p:txBody>
          <a:bodyPr vert="horz" lIns="91440" tIns="45720" rIns="91440" bIns="45720" rtlCol="0" anchor="ctr">
            <a:noAutofit/>
          </a:bodyPr>
          <a:lstStyle>
            <a:lvl1pPr algn="l" defTabSz="959937" rtl="0" eaLnBrk="1" latinLnBrk="0" hangingPunct="1">
              <a:lnSpc>
                <a:spcPct val="90000"/>
              </a:lnSpc>
              <a:spcBef>
                <a:spcPct val="0"/>
              </a:spcBef>
              <a:buNone/>
              <a:defRPr sz="4619" kern="1200">
                <a:solidFill>
                  <a:schemeClr val="tx1"/>
                </a:solidFill>
                <a:latin typeface="+mj-lt"/>
                <a:ea typeface="+mj-ea"/>
                <a:cs typeface="+mj-cs"/>
              </a:defRPr>
            </a:lvl1pPr>
          </a:lstStyle>
          <a:p>
            <a:endParaRPr lang="it-IT" sz="2400" dirty="0">
              <a:solidFill>
                <a:srgbClr val="FB0087"/>
              </a:solidFill>
              <a:latin typeface="+mn-lt"/>
            </a:endParaRPr>
          </a:p>
        </p:txBody>
      </p:sp>
      <p:sp>
        <p:nvSpPr>
          <p:cNvPr id="2" name="Footer Placeholder 4">
            <a:extLst>
              <a:ext uri="{FF2B5EF4-FFF2-40B4-BE49-F238E27FC236}">
                <a16:creationId xmlns:a16="http://schemas.microsoft.com/office/drawing/2014/main" id="{65F51B31-9B4F-9AB6-5DD6-70AF978613EA}"/>
              </a:ext>
            </a:extLst>
          </p:cNvPr>
          <p:cNvSpPr txBox="1">
            <a:spLocks noChangeArrowheads="1"/>
          </p:cNvSpPr>
          <p:nvPr/>
        </p:nvSpPr>
        <p:spPr bwMode="auto">
          <a:xfrm>
            <a:off x="7434382" y="6789548"/>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spTree>
    <p:extLst>
      <p:ext uri="{BB962C8B-B14F-4D97-AF65-F5344CB8AC3E}">
        <p14:creationId xmlns:p14="http://schemas.microsoft.com/office/powerpoint/2010/main" val="27143556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039" y="184364"/>
            <a:ext cx="4180302" cy="788070"/>
          </a:xfrm>
        </p:spPr>
        <p:txBody>
          <a:bodyPr/>
          <a:lstStyle/>
          <a:p>
            <a:r>
              <a:rPr lang="en-US" b="1" dirty="0"/>
              <a:t>Back to our case…</a:t>
            </a:r>
            <a:endParaRPr lang="el-GR" b="1" dirty="0"/>
          </a:p>
        </p:txBody>
      </p:sp>
      <p:sp>
        <p:nvSpPr>
          <p:cNvPr id="3" name="Content Placeholder 2"/>
          <p:cNvSpPr>
            <a:spLocks noGrp="1"/>
          </p:cNvSpPr>
          <p:nvPr>
            <p:ph sz="half" idx="1"/>
          </p:nvPr>
        </p:nvSpPr>
        <p:spPr>
          <a:xfrm>
            <a:off x="321039" y="1158547"/>
            <a:ext cx="4180302" cy="5327977"/>
          </a:xfrm>
        </p:spPr>
        <p:txBody>
          <a:bodyPr/>
          <a:lstStyle/>
          <a:p>
            <a:pPr marL="0" indent="0" algn="just">
              <a:buNone/>
            </a:pPr>
            <a:r>
              <a:rPr lang="en-US" sz="2000" b="1" dirty="0"/>
              <a:t>According to current clinical practice guidelines, the recommended approach for our patient is as follows:</a:t>
            </a:r>
          </a:p>
          <a:p>
            <a:pPr algn="just"/>
            <a:r>
              <a:rPr lang="en-US" sz="2000" b="1" i="1" dirty="0"/>
              <a:t>Avoiding of interruption aspirin </a:t>
            </a:r>
            <a:r>
              <a:rPr lang="en-US" sz="2000" dirty="0"/>
              <a:t>(at least) is strongly recommended; </a:t>
            </a:r>
            <a:r>
              <a:rPr lang="en-US" sz="2000" b="1" i="1" dirty="0"/>
              <a:t>however, this can be applied only if bleeding risk of the operation is not unacceptably high</a:t>
            </a:r>
            <a:r>
              <a:rPr lang="en-US" sz="2000" dirty="0"/>
              <a:t>. </a:t>
            </a:r>
            <a:r>
              <a:rPr lang="en-US" sz="2000" b="1" i="1" dirty="0"/>
              <a:t>Thus, the surgeon’s (in our case, the urologist’s) judgment is paramount and has to be efficiently communicated. </a:t>
            </a:r>
          </a:p>
          <a:p>
            <a:pPr algn="just"/>
            <a:r>
              <a:rPr lang="en-US" sz="2000" dirty="0"/>
              <a:t>The </a:t>
            </a:r>
            <a:r>
              <a:rPr lang="en-US" sz="2000" b="1" i="1" dirty="0"/>
              <a:t>preferred antithrombotic for “bridging” perioperative DAPT discontinuation </a:t>
            </a:r>
            <a:r>
              <a:rPr lang="en-US" sz="2000" dirty="0"/>
              <a:t>is an </a:t>
            </a:r>
            <a:r>
              <a:rPr lang="en-US" sz="2000" b="1" i="1" dirty="0"/>
              <a:t>intravenous agent called </a:t>
            </a:r>
            <a:r>
              <a:rPr lang="en-US" sz="2000" b="1" i="1" dirty="0" err="1"/>
              <a:t>cangrelor</a:t>
            </a:r>
            <a:r>
              <a:rPr lang="en-US" sz="2000" b="1" i="1" dirty="0"/>
              <a:t>, which is administered by continuous infusion. </a:t>
            </a:r>
            <a:endParaRPr lang="el-GR" sz="2000" b="1" i="1" dirty="0"/>
          </a:p>
        </p:txBody>
      </p:sp>
      <p:sp>
        <p:nvSpPr>
          <p:cNvPr id="4" name="Content Placeholder 2"/>
          <p:cNvSpPr txBox="1">
            <a:spLocks/>
          </p:cNvSpPr>
          <p:nvPr/>
        </p:nvSpPr>
        <p:spPr>
          <a:xfrm>
            <a:off x="4887598" y="1486293"/>
            <a:ext cx="5142431" cy="4672484"/>
          </a:xfrm>
          <a:prstGeom prst="rect">
            <a:avLst/>
          </a:prstGeom>
          <a:ln w="76200">
            <a:solidFill>
              <a:srgbClr val="FB0087"/>
            </a:solidFill>
          </a:ln>
        </p:spPr>
        <p:txBody>
          <a:bodyPr/>
          <a:lstStyle>
            <a:lvl1pPr marL="239984" indent="-239984" algn="l" defTabSz="959937" rtl="0" eaLnBrk="1" latinLnBrk="0" hangingPunct="1">
              <a:lnSpc>
                <a:spcPct val="90000"/>
              </a:lnSpc>
              <a:spcBef>
                <a:spcPts val="1050"/>
              </a:spcBef>
              <a:buFont typeface="Arial" panose="020B0604020202020204" pitchFamily="34" charset="0"/>
              <a:buChar char="•"/>
              <a:defRPr sz="2939" kern="1200">
                <a:solidFill>
                  <a:schemeClr val="tx1"/>
                </a:solidFill>
                <a:latin typeface="+mn-lt"/>
                <a:ea typeface="+mn-ea"/>
                <a:cs typeface="+mn-cs"/>
              </a:defRPr>
            </a:lvl1pPr>
            <a:lvl2pPr marL="719953" indent="-239984" algn="l" defTabSz="959937" rtl="0" eaLnBrk="1" latinLnBrk="0" hangingPunct="1">
              <a:lnSpc>
                <a:spcPct val="90000"/>
              </a:lnSpc>
              <a:spcBef>
                <a:spcPts val="525"/>
              </a:spcBef>
              <a:buFont typeface="Arial" panose="020B0604020202020204" pitchFamily="34" charset="0"/>
              <a:buChar char="•"/>
              <a:defRPr sz="2520" kern="1200">
                <a:solidFill>
                  <a:schemeClr val="tx1"/>
                </a:solidFill>
                <a:latin typeface="+mn-lt"/>
                <a:ea typeface="+mn-ea"/>
                <a:cs typeface="+mn-cs"/>
              </a:defRPr>
            </a:lvl2pPr>
            <a:lvl3pPr marL="1199921" indent="-239984" algn="l" defTabSz="959937" rtl="0" eaLnBrk="1" latinLnBrk="0" hangingPunct="1">
              <a:lnSpc>
                <a:spcPct val="90000"/>
              </a:lnSpc>
              <a:spcBef>
                <a:spcPts val="525"/>
              </a:spcBef>
              <a:buFont typeface="Arial" panose="020B0604020202020204" pitchFamily="34" charset="0"/>
              <a:buChar char="•"/>
              <a:defRPr sz="2100" kern="1200">
                <a:solidFill>
                  <a:schemeClr val="tx1"/>
                </a:solidFill>
                <a:latin typeface="+mn-lt"/>
                <a:ea typeface="+mn-ea"/>
                <a:cs typeface="+mn-cs"/>
              </a:defRPr>
            </a:lvl3pPr>
            <a:lvl4pPr marL="1679890"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4pPr>
            <a:lvl5pPr marL="2159859"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5pPr>
            <a:lvl6pPr marL="2639827"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6pPr>
            <a:lvl7pPr marL="3119796"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7pPr>
            <a:lvl8pPr marL="3599764"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8pPr>
            <a:lvl9pPr marL="4079733"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9pPr>
          </a:lstStyle>
          <a:p>
            <a:pPr algn="just">
              <a:buClr>
                <a:srgbClr val="D0009E"/>
              </a:buClr>
            </a:pPr>
            <a:r>
              <a:rPr lang="en-US" sz="2000" dirty="0"/>
              <a:t>Inter-specialty agreement regarding management plan has eventually been achieved in-time.</a:t>
            </a:r>
          </a:p>
          <a:p>
            <a:pPr algn="just">
              <a:buClr>
                <a:srgbClr val="D0009E"/>
              </a:buClr>
            </a:pPr>
            <a:r>
              <a:rPr lang="en-US" sz="2000" dirty="0"/>
              <a:t> </a:t>
            </a:r>
            <a:r>
              <a:rPr lang="en-US" sz="2000" u="sng" dirty="0"/>
              <a:t>Decisions taken: </a:t>
            </a:r>
          </a:p>
          <a:p>
            <a:pPr marL="479969" lvl="1" indent="0" algn="just">
              <a:buClr>
                <a:srgbClr val="D0009E"/>
              </a:buClr>
              <a:buNone/>
            </a:pPr>
            <a:r>
              <a:rPr lang="en-US" sz="2000" dirty="0"/>
              <a:t>-Stopping DAPT 5 days pre-surgery</a:t>
            </a:r>
          </a:p>
          <a:p>
            <a:pPr marL="479969" lvl="1" indent="0" algn="just">
              <a:buClr>
                <a:srgbClr val="D0009E"/>
              </a:buClr>
              <a:buNone/>
            </a:pPr>
            <a:r>
              <a:rPr lang="en-US" sz="2000" dirty="0"/>
              <a:t>-Admission of the patient to the Urology Clinic 2 days pre-surgery date for </a:t>
            </a:r>
            <a:r>
              <a:rPr lang="en-US" sz="2000" dirty="0" err="1"/>
              <a:t>cangrelor</a:t>
            </a:r>
            <a:r>
              <a:rPr lang="en-US" sz="2000" dirty="0"/>
              <a:t> infusion.</a:t>
            </a:r>
          </a:p>
          <a:p>
            <a:pPr algn="just">
              <a:buClr>
                <a:srgbClr val="D0009E"/>
              </a:buClr>
            </a:pPr>
            <a:r>
              <a:rPr lang="en-US" sz="2000" dirty="0"/>
              <a:t>Nonetheless, Urology </a:t>
            </a:r>
            <a:r>
              <a:rPr lang="en-US" sz="2000" dirty="0" err="1"/>
              <a:t>Dpt</a:t>
            </a:r>
            <a:r>
              <a:rPr lang="en-US" sz="2000" dirty="0"/>
              <a:t> nurses are reluctant to administer </a:t>
            </a:r>
            <a:r>
              <a:rPr lang="en-US" sz="2000" dirty="0" err="1"/>
              <a:t>cangrelor</a:t>
            </a:r>
            <a:r>
              <a:rPr lang="en-US" sz="2000" dirty="0"/>
              <a:t>, stating inexperience in its use and insist on patient transfer to the Cardiology Dpt. This causes tensions between nurses and treating physicians, as well as between Urology and Cardiology nurses.</a:t>
            </a:r>
            <a:endParaRPr lang="el-GR" sz="2000" dirty="0"/>
          </a:p>
        </p:txBody>
      </p:sp>
      <p:sp>
        <p:nvSpPr>
          <p:cNvPr id="5" name="Footer Placeholder 4">
            <a:extLst>
              <a:ext uri="{FF2B5EF4-FFF2-40B4-BE49-F238E27FC236}">
                <a16:creationId xmlns:a16="http://schemas.microsoft.com/office/drawing/2014/main" id="{9D32F2A9-0E22-112F-7CF6-7D4CB6F3E523}"/>
              </a:ext>
            </a:extLst>
          </p:cNvPr>
          <p:cNvSpPr txBox="1">
            <a:spLocks noChangeArrowheads="1"/>
          </p:cNvSpPr>
          <p:nvPr/>
        </p:nvSpPr>
        <p:spPr bwMode="auto">
          <a:xfrm>
            <a:off x="96671" y="6769451"/>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spTree>
    <p:extLst>
      <p:ext uri="{BB962C8B-B14F-4D97-AF65-F5344CB8AC3E}">
        <p14:creationId xmlns:p14="http://schemas.microsoft.com/office/powerpoint/2010/main" val="424020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38740" y="656637"/>
            <a:ext cx="9707606" cy="1126993"/>
          </a:xfrm>
        </p:spPr>
        <p:txBody>
          <a:bodyPr/>
          <a:lstStyle/>
          <a:p>
            <a:r>
              <a:rPr lang="en-US" b="1" dirty="0"/>
              <a:t>Possible sources of </a:t>
            </a:r>
            <a:r>
              <a:rPr lang="en-US" b="1" dirty="0" err="1"/>
              <a:t>interprofessional</a:t>
            </a:r>
            <a:r>
              <a:rPr lang="en-US" b="1" dirty="0"/>
              <a:t> conflicts within the health system</a:t>
            </a:r>
            <a:endParaRPr lang="el-GR" b="1" dirty="0"/>
          </a:p>
        </p:txBody>
      </p:sp>
      <p:sp>
        <p:nvSpPr>
          <p:cNvPr id="3" name="Θέση περιεχομένου 2"/>
          <p:cNvSpPr>
            <a:spLocks noGrp="1"/>
          </p:cNvSpPr>
          <p:nvPr>
            <p:ph sz="half" idx="1"/>
          </p:nvPr>
        </p:nvSpPr>
        <p:spPr>
          <a:xfrm>
            <a:off x="438740" y="2510970"/>
            <a:ext cx="5608016" cy="3531140"/>
          </a:xfrm>
          <a:ln w="57150">
            <a:solidFill>
              <a:srgbClr val="02FFD2"/>
            </a:solidFill>
          </a:ln>
        </p:spPr>
        <p:txBody>
          <a:bodyPr/>
          <a:lstStyle/>
          <a:p>
            <a:pPr marL="0" indent="0">
              <a:buNone/>
            </a:pPr>
            <a:endParaRPr lang="en-US" sz="2000" b="1" i="1" u="sng" dirty="0"/>
          </a:p>
          <a:p>
            <a:pPr>
              <a:buClr>
                <a:srgbClr val="02FFD2"/>
              </a:buClr>
            </a:pPr>
            <a:r>
              <a:rPr lang="en-US" sz="2000" dirty="0"/>
              <a:t>The complexity of an </a:t>
            </a:r>
            <a:r>
              <a:rPr lang="en-US" sz="2000" dirty="0" err="1"/>
              <a:t>organisation</a:t>
            </a:r>
            <a:endParaRPr lang="en-US" sz="2000" dirty="0"/>
          </a:p>
          <a:p>
            <a:pPr>
              <a:buClr>
                <a:srgbClr val="02FFD2"/>
              </a:buClr>
            </a:pPr>
            <a:r>
              <a:rPr lang="en-US" sz="2000" dirty="0"/>
              <a:t>Varying role expectations</a:t>
            </a:r>
          </a:p>
          <a:p>
            <a:pPr>
              <a:buClr>
                <a:srgbClr val="02FFD2"/>
              </a:buClr>
            </a:pPr>
            <a:r>
              <a:rPr lang="en-US" sz="2000" dirty="0"/>
              <a:t>Interdepartmental competition</a:t>
            </a:r>
          </a:p>
          <a:p>
            <a:pPr>
              <a:buClr>
                <a:srgbClr val="02FFD2"/>
              </a:buClr>
            </a:pPr>
            <a:r>
              <a:rPr lang="en-US" sz="2000" dirty="0"/>
              <a:t>Constraints in the decision-making process</a:t>
            </a:r>
          </a:p>
          <a:p>
            <a:pPr>
              <a:buClr>
                <a:srgbClr val="02FFD2"/>
              </a:buClr>
            </a:pPr>
            <a:r>
              <a:rPr lang="en-US" sz="2000" dirty="0"/>
              <a:t>Competition over limited resources</a:t>
            </a:r>
          </a:p>
          <a:p>
            <a:pPr>
              <a:buClr>
                <a:srgbClr val="02FFD2"/>
              </a:buClr>
            </a:pPr>
            <a:r>
              <a:rPr lang="en-US" sz="2000" dirty="0"/>
              <a:t>Unclear job boundaries </a:t>
            </a:r>
          </a:p>
          <a:p>
            <a:pPr>
              <a:buClr>
                <a:srgbClr val="02FFD2"/>
              </a:buClr>
            </a:pPr>
            <a:r>
              <a:rPr lang="en-US" sz="2000" dirty="0"/>
              <a:t>Personality differences </a:t>
            </a:r>
            <a:endParaRPr lang="el-GR" sz="2000" dirty="0"/>
          </a:p>
        </p:txBody>
      </p:sp>
      <p:pic>
        <p:nvPicPr>
          <p:cNvPr id="4" name="Immagine 4">
            <a:extLst>
              <a:ext uri="{FF2B5EF4-FFF2-40B4-BE49-F238E27FC236}">
                <a16:creationId xmlns:a16="http://schemas.microsoft.com/office/drawing/2014/main" id="{936E6E01-607A-F2FF-897D-DD799E823DBB}"/>
              </a:ext>
            </a:extLst>
          </p:cNvPr>
          <p:cNvPicPr>
            <a:picLocks noChangeAspect="1"/>
          </p:cNvPicPr>
          <p:nvPr/>
        </p:nvPicPr>
        <p:blipFill>
          <a:blip r:embed="rId2"/>
          <a:stretch>
            <a:fillRect/>
          </a:stretch>
        </p:blipFill>
        <p:spPr>
          <a:xfrm>
            <a:off x="6210795" y="2510970"/>
            <a:ext cx="4381211" cy="1866746"/>
          </a:xfrm>
          <a:prstGeom prst="rect">
            <a:avLst/>
          </a:prstGeom>
        </p:spPr>
      </p:pic>
      <p:sp>
        <p:nvSpPr>
          <p:cNvPr id="5" name="Footer Placeholder 4">
            <a:extLst>
              <a:ext uri="{FF2B5EF4-FFF2-40B4-BE49-F238E27FC236}">
                <a16:creationId xmlns:a16="http://schemas.microsoft.com/office/drawing/2014/main" id="{2BA06792-3BC2-435E-7938-E92C27D96FE1}"/>
              </a:ext>
            </a:extLst>
          </p:cNvPr>
          <p:cNvSpPr txBox="1">
            <a:spLocks noChangeArrowheads="1"/>
          </p:cNvSpPr>
          <p:nvPr/>
        </p:nvSpPr>
        <p:spPr bwMode="auto">
          <a:xfrm>
            <a:off x="96671" y="6769451"/>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spTree>
    <p:extLst>
      <p:ext uri="{BB962C8B-B14F-4D97-AF65-F5344CB8AC3E}">
        <p14:creationId xmlns:p14="http://schemas.microsoft.com/office/powerpoint/2010/main" val="42724913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41C92E69-239E-71B7-FBF6-A194D602DBCB}"/>
              </a:ext>
            </a:extLst>
          </p:cNvPr>
          <p:cNvSpPr txBox="1">
            <a:spLocks/>
          </p:cNvSpPr>
          <p:nvPr/>
        </p:nvSpPr>
        <p:spPr>
          <a:xfrm>
            <a:off x="4533997" y="4039654"/>
            <a:ext cx="5800771" cy="876115"/>
          </a:xfrm>
          <a:prstGeom prst="rect">
            <a:avLst/>
          </a:prstGeom>
        </p:spPr>
        <p:txBody>
          <a:bodyPr vert="horz" lIns="91440" tIns="45720" rIns="91440" bIns="45720" rtlCol="0" anchor="ctr">
            <a:noAutofit/>
          </a:bodyPr>
          <a:lstStyle>
            <a:lvl1pPr algn="l" defTabSz="959937" rtl="0" eaLnBrk="1" latinLnBrk="0" hangingPunct="1">
              <a:lnSpc>
                <a:spcPct val="90000"/>
              </a:lnSpc>
              <a:spcBef>
                <a:spcPct val="0"/>
              </a:spcBef>
              <a:buNone/>
              <a:defRPr sz="4619" kern="1200">
                <a:solidFill>
                  <a:schemeClr val="tx1"/>
                </a:solidFill>
                <a:latin typeface="+mj-lt"/>
                <a:ea typeface="+mj-ea"/>
                <a:cs typeface="+mj-cs"/>
              </a:defRPr>
            </a:lvl1pPr>
          </a:lstStyle>
          <a:p>
            <a:r>
              <a:rPr lang="it-IT" sz="3600" b="1" u="sng" dirty="0">
                <a:solidFill>
                  <a:srgbClr val="0063DC"/>
                </a:solidFill>
                <a:latin typeface="+mn-lt"/>
              </a:rPr>
              <a:t>Task:</a:t>
            </a:r>
          </a:p>
          <a:p>
            <a:pPr marL="457200" indent="-457200">
              <a:buFont typeface="Arial" pitchFamily="34" charset="0"/>
              <a:buChar char="•"/>
            </a:pPr>
            <a:r>
              <a:rPr lang="en-US" sz="2800" dirty="0">
                <a:solidFill>
                  <a:srgbClr val="0063DC"/>
                </a:solidFill>
                <a:latin typeface="+mn-lt"/>
              </a:rPr>
              <a:t>What is your experience regarding </a:t>
            </a:r>
            <a:r>
              <a:rPr lang="en-US" sz="2800" dirty="0" err="1">
                <a:solidFill>
                  <a:srgbClr val="0063DC"/>
                </a:solidFill>
                <a:latin typeface="+mn-lt"/>
              </a:rPr>
              <a:t>interprofessional</a:t>
            </a:r>
            <a:r>
              <a:rPr lang="en-US" sz="2800" dirty="0">
                <a:solidFill>
                  <a:srgbClr val="0063DC"/>
                </a:solidFill>
                <a:latin typeface="+mn-lt"/>
              </a:rPr>
              <a:t> collaboration in the healthcare system?</a:t>
            </a:r>
          </a:p>
          <a:p>
            <a:endParaRPr lang="en-US" sz="2800" b="1" i="1" dirty="0">
              <a:solidFill>
                <a:srgbClr val="0063DC"/>
              </a:solidFill>
              <a:latin typeface="+mn-lt"/>
            </a:endParaRPr>
          </a:p>
          <a:p>
            <a:r>
              <a:rPr lang="en-US" sz="2800" dirty="0">
                <a:solidFill>
                  <a:srgbClr val="0063DC"/>
                </a:solidFill>
                <a:latin typeface="+mn-lt"/>
              </a:rPr>
              <a:t>You can perform a web search / literature review on measures that can lead to improvement in </a:t>
            </a:r>
            <a:r>
              <a:rPr lang="en-US" sz="2800" dirty="0" err="1">
                <a:solidFill>
                  <a:srgbClr val="0063DC"/>
                </a:solidFill>
                <a:latin typeface="+mn-lt"/>
              </a:rPr>
              <a:t>interprofessional</a:t>
            </a:r>
            <a:r>
              <a:rPr lang="en-US" sz="2800" dirty="0">
                <a:solidFill>
                  <a:srgbClr val="0063DC"/>
                </a:solidFill>
                <a:latin typeface="+mn-lt"/>
              </a:rPr>
              <a:t> collaboration in healthcare.</a:t>
            </a:r>
            <a:endParaRPr lang="it-IT" sz="2800" dirty="0">
              <a:solidFill>
                <a:srgbClr val="0063DC"/>
              </a:solidFill>
              <a:latin typeface="+mn-lt"/>
            </a:endParaRPr>
          </a:p>
          <a:p>
            <a:pPr marL="571500" indent="-571500">
              <a:buFont typeface="Arial" panose="020B0604020202020204" pitchFamily="34" charset="0"/>
              <a:buChar char="•"/>
            </a:pPr>
            <a:endParaRPr lang="it-IT" sz="3600" b="1" i="1" dirty="0">
              <a:solidFill>
                <a:srgbClr val="0063DC"/>
              </a:solidFill>
              <a:latin typeface="+mn-lt"/>
            </a:endParaRPr>
          </a:p>
          <a:p>
            <a:endParaRPr lang="it-IT" sz="3600" b="1" dirty="0">
              <a:solidFill>
                <a:srgbClr val="0063DC"/>
              </a:solidFill>
              <a:latin typeface="+mn-lt"/>
            </a:endParaRPr>
          </a:p>
        </p:txBody>
      </p:sp>
      <p:sp>
        <p:nvSpPr>
          <p:cNvPr id="6" name="Subtitle">
            <a:extLst>
              <a:ext uri="{FF2B5EF4-FFF2-40B4-BE49-F238E27FC236}">
                <a16:creationId xmlns:a16="http://schemas.microsoft.com/office/drawing/2014/main" id="{6DA3C656-2054-F530-6A05-B7358C7E9ABB}"/>
              </a:ext>
            </a:extLst>
          </p:cNvPr>
          <p:cNvSpPr txBox="1">
            <a:spLocks/>
          </p:cNvSpPr>
          <p:nvPr/>
        </p:nvSpPr>
        <p:spPr>
          <a:xfrm>
            <a:off x="4200914" y="1291710"/>
            <a:ext cx="2216021" cy="321076"/>
          </a:xfrm>
          <a:prstGeom prst="rect">
            <a:avLst/>
          </a:prstGeom>
        </p:spPr>
        <p:txBody>
          <a:bodyPr vert="horz" lIns="91440" tIns="45720" rIns="91440" bIns="45720" rtlCol="0" anchor="ctr">
            <a:noAutofit/>
          </a:bodyPr>
          <a:lstStyle>
            <a:lvl1pPr algn="l" defTabSz="959937" rtl="0" eaLnBrk="1" latinLnBrk="0" hangingPunct="1">
              <a:lnSpc>
                <a:spcPct val="90000"/>
              </a:lnSpc>
              <a:spcBef>
                <a:spcPct val="0"/>
              </a:spcBef>
              <a:buNone/>
              <a:defRPr sz="4619" kern="1200">
                <a:solidFill>
                  <a:schemeClr val="tx1"/>
                </a:solidFill>
                <a:latin typeface="+mj-lt"/>
                <a:ea typeface="+mj-ea"/>
                <a:cs typeface="+mj-cs"/>
              </a:defRPr>
            </a:lvl1pPr>
          </a:lstStyle>
          <a:p>
            <a:endParaRPr lang="it-IT" sz="2400" dirty="0">
              <a:solidFill>
                <a:srgbClr val="FB0087"/>
              </a:solidFill>
              <a:latin typeface="+mn-lt"/>
            </a:endParaRPr>
          </a:p>
        </p:txBody>
      </p:sp>
      <p:sp>
        <p:nvSpPr>
          <p:cNvPr id="2" name="Footer Placeholder 4">
            <a:extLst>
              <a:ext uri="{FF2B5EF4-FFF2-40B4-BE49-F238E27FC236}">
                <a16:creationId xmlns:a16="http://schemas.microsoft.com/office/drawing/2014/main" id="{8382AE94-FDBB-287C-D412-12DF2F2D4E0C}"/>
              </a:ext>
            </a:extLst>
          </p:cNvPr>
          <p:cNvSpPr txBox="1">
            <a:spLocks noChangeArrowheads="1"/>
          </p:cNvSpPr>
          <p:nvPr/>
        </p:nvSpPr>
        <p:spPr bwMode="auto">
          <a:xfrm>
            <a:off x="7090323" y="6719209"/>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spTree>
    <p:extLst>
      <p:ext uri="{BB962C8B-B14F-4D97-AF65-F5344CB8AC3E}">
        <p14:creationId xmlns:p14="http://schemas.microsoft.com/office/powerpoint/2010/main" val="20759094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52582" y="492369"/>
            <a:ext cx="9707606" cy="1136647"/>
          </a:xfrm>
        </p:spPr>
        <p:txBody>
          <a:bodyPr/>
          <a:lstStyle/>
          <a:p>
            <a:r>
              <a:rPr lang="en-US" sz="3200" b="1" dirty="0"/>
              <a:t>Practice-based interventions to improve interprofessional collaboration in healthcare</a:t>
            </a:r>
            <a:endParaRPr lang="el-GR" sz="3200" dirty="0"/>
          </a:p>
        </p:txBody>
      </p:sp>
      <p:sp>
        <p:nvSpPr>
          <p:cNvPr id="3" name="Θέση περιεχομένου 2"/>
          <p:cNvSpPr>
            <a:spLocks noGrp="1"/>
          </p:cNvSpPr>
          <p:nvPr>
            <p:ph sz="half" idx="1"/>
          </p:nvPr>
        </p:nvSpPr>
        <p:spPr>
          <a:xfrm>
            <a:off x="556931" y="1890273"/>
            <a:ext cx="9685900" cy="4711494"/>
          </a:xfrm>
        </p:spPr>
        <p:txBody>
          <a:bodyPr/>
          <a:lstStyle/>
          <a:p>
            <a:pPr marL="0" indent="0" algn="just">
              <a:buNone/>
            </a:pPr>
            <a:r>
              <a:rPr lang="en-US" sz="2000" dirty="0"/>
              <a:t>According to the authors of a Cochrane review, strategies to mitigate </a:t>
            </a:r>
            <a:r>
              <a:rPr lang="en-US" sz="2000" dirty="0" err="1"/>
              <a:t>interprofessional</a:t>
            </a:r>
            <a:r>
              <a:rPr lang="en-US" sz="2000" dirty="0"/>
              <a:t> collaboration issues in healthcare that have been evaluated include:</a:t>
            </a:r>
          </a:p>
          <a:p>
            <a:pPr algn="just"/>
            <a:r>
              <a:rPr lang="en-US" sz="2000" dirty="0" err="1"/>
              <a:t>Interprofessional</a:t>
            </a:r>
            <a:r>
              <a:rPr lang="en-US" sz="2000" dirty="0"/>
              <a:t> activities (such as team action planning) </a:t>
            </a:r>
          </a:p>
          <a:p>
            <a:pPr algn="just"/>
            <a:r>
              <a:rPr lang="en-US" sz="2000" dirty="0" err="1"/>
              <a:t>Interprofessional</a:t>
            </a:r>
            <a:r>
              <a:rPr lang="en-US" sz="2000" dirty="0"/>
              <a:t> rounds </a:t>
            </a:r>
          </a:p>
          <a:p>
            <a:pPr algn="just"/>
            <a:r>
              <a:rPr lang="en-US" sz="2000" dirty="0" err="1"/>
              <a:t>Interprofessional</a:t>
            </a:r>
            <a:r>
              <a:rPr lang="en-US" sz="2000" dirty="0"/>
              <a:t> meetings</a:t>
            </a:r>
          </a:p>
          <a:p>
            <a:pPr algn="just"/>
            <a:r>
              <a:rPr lang="en-US" sz="2000" dirty="0" err="1"/>
              <a:t>Interprofessional</a:t>
            </a:r>
            <a:r>
              <a:rPr lang="en-US" sz="2000" dirty="0"/>
              <a:t> checklists</a:t>
            </a:r>
          </a:p>
          <a:p>
            <a:pPr algn="just"/>
            <a:endParaRPr lang="en-US" sz="2000" dirty="0"/>
          </a:p>
          <a:p>
            <a:pPr marL="0" indent="0" algn="just">
              <a:buNone/>
            </a:pPr>
            <a:r>
              <a:rPr lang="en-US" sz="2000" i="1" u="sng" dirty="0"/>
              <a:t>Key conclusion: </a:t>
            </a:r>
            <a:r>
              <a:rPr lang="en-US" sz="2000" i="1" dirty="0"/>
              <a:t>Strategies to improve interprofessional collaboration between health and social care professionals </a:t>
            </a:r>
            <a:r>
              <a:rPr lang="en-US" sz="2000" b="1" i="1" dirty="0"/>
              <a:t>may slightly improve patient functional status, professionals' adherence to recommended practices, and the use of healthcare resources.</a:t>
            </a:r>
          </a:p>
          <a:p>
            <a:pPr marL="0" indent="0" algn="just">
              <a:buNone/>
            </a:pPr>
            <a:endParaRPr lang="en-US" sz="2000" b="1" i="1" dirty="0"/>
          </a:p>
          <a:p>
            <a:pPr marL="0" indent="0" algn="just">
              <a:buNone/>
            </a:pPr>
            <a:r>
              <a:rPr lang="en-US" sz="2000" dirty="0"/>
              <a:t>(Reeves et al., 2017)</a:t>
            </a:r>
            <a:endParaRPr lang="el-GR" sz="2000" b="1" i="1" dirty="0"/>
          </a:p>
        </p:txBody>
      </p:sp>
      <p:sp>
        <p:nvSpPr>
          <p:cNvPr id="5" name="Footer Placeholder 4">
            <a:extLst>
              <a:ext uri="{FF2B5EF4-FFF2-40B4-BE49-F238E27FC236}">
                <a16:creationId xmlns:a16="http://schemas.microsoft.com/office/drawing/2014/main" id="{5880AE23-7A37-C887-EC8F-C488CE08FD19}"/>
              </a:ext>
            </a:extLst>
          </p:cNvPr>
          <p:cNvSpPr txBox="1">
            <a:spLocks noChangeArrowheads="1"/>
          </p:cNvSpPr>
          <p:nvPr/>
        </p:nvSpPr>
        <p:spPr bwMode="auto">
          <a:xfrm>
            <a:off x="96671" y="6769451"/>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spTree>
    <p:extLst>
      <p:ext uri="{BB962C8B-B14F-4D97-AF65-F5344CB8AC3E}">
        <p14:creationId xmlns:p14="http://schemas.microsoft.com/office/powerpoint/2010/main" val="16257820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GB" dirty="0"/>
              <a:t>Overview of modern health systems’ structure</a:t>
            </a:r>
          </a:p>
        </p:txBody>
      </p:sp>
      <p:sp>
        <p:nvSpPr>
          <p:cNvPr id="3" name="Footer Placeholder 4">
            <a:extLst>
              <a:ext uri="{FF2B5EF4-FFF2-40B4-BE49-F238E27FC236}">
                <a16:creationId xmlns:a16="http://schemas.microsoft.com/office/drawing/2014/main" id="{1C10C73E-4DA4-FB82-B6BD-C9BAF3F66547}"/>
              </a:ext>
            </a:extLst>
          </p:cNvPr>
          <p:cNvSpPr txBox="1">
            <a:spLocks noChangeArrowheads="1"/>
          </p:cNvSpPr>
          <p:nvPr/>
        </p:nvSpPr>
        <p:spPr bwMode="auto">
          <a:xfrm>
            <a:off x="227300" y="6789548"/>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solidFill>
                  <a:schemeClr val="bg1"/>
                </a:solidFill>
              </a:rPr>
              <a:t>Project: 101101139 — H-PASS — EU4H-2022-PJ</a:t>
            </a:r>
            <a:endParaRPr lang="el-GR" altLang="en-US" sz="1200" dirty="0">
              <a:solidFill>
                <a:schemeClr val="bg1"/>
              </a:solidFill>
            </a:endParaRPr>
          </a:p>
        </p:txBody>
      </p:sp>
    </p:spTree>
    <p:extLst>
      <p:ext uri="{BB962C8B-B14F-4D97-AF65-F5344CB8AC3E}">
        <p14:creationId xmlns:p14="http://schemas.microsoft.com/office/powerpoint/2010/main" val="40025422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US" dirty="0"/>
              <a:t>Potential utility of digital solutions in improving interdisciplinary collaboration </a:t>
            </a:r>
            <a:endParaRPr lang="en-GB" dirty="0"/>
          </a:p>
        </p:txBody>
      </p:sp>
      <p:sp>
        <p:nvSpPr>
          <p:cNvPr id="5" name="Footer Placeholder 4">
            <a:extLst>
              <a:ext uri="{FF2B5EF4-FFF2-40B4-BE49-F238E27FC236}">
                <a16:creationId xmlns:a16="http://schemas.microsoft.com/office/drawing/2014/main" id="{CC4BE898-07F0-59C4-D15E-BE1492DC2CF9}"/>
              </a:ext>
            </a:extLst>
          </p:cNvPr>
          <p:cNvSpPr txBox="1">
            <a:spLocks noChangeArrowheads="1"/>
          </p:cNvSpPr>
          <p:nvPr/>
        </p:nvSpPr>
        <p:spPr bwMode="auto">
          <a:xfrm>
            <a:off x="96671" y="6769451"/>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solidFill>
                  <a:schemeClr val="bg1"/>
                </a:solidFill>
              </a:rPr>
              <a:t>Project: 101101139 — H-PASS — EU4H-2022-PJ</a:t>
            </a:r>
            <a:endParaRPr lang="el-GR" altLang="en-US" sz="1200" dirty="0">
              <a:solidFill>
                <a:schemeClr val="bg1"/>
              </a:solidFill>
            </a:endParaRPr>
          </a:p>
        </p:txBody>
      </p:sp>
    </p:spTree>
    <p:extLst>
      <p:ext uri="{BB962C8B-B14F-4D97-AF65-F5344CB8AC3E}">
        <p14:creationId xmlns:p14="http://schemas.microsoft.com/office/powerpoint/2010/main" val="23473976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34891" y="330740"/>
            <a:ext cx="9707606" cy="751012"/>
          </a:xfrm>
        </p:spPr>
        <p:txBody>
          <a:bodyPr/>
          <a:lstStyle/>
          <a:p>
            <a:r>
              <a:rPr lang="en-US" b="1" dirty="0"/>
              <a:t>Focus: Physician-nurse collaboration </a:t>
            </a:r>
            <a:endParaRPr lang="el-GR" b="1" dirty="0"/>
          </a:p>
        </p:txBody>
      </p:sp>
      <p:sp>
        <p:nvSpPr>
          <p:cNvPr id="3" name="Θέση περιεχομένου 2"/>
          <p:cNvSpPr>
            <a:spLocks noGrp="1"/>
          </p:cNvSpPr>
          <p:nvPr>
            <p:ph sz="half" idx="1"/>
          </p:nvPr>
        </p:nvSpPr>
        <p:spPr>
          <a:xfrm>
            <a:off x="625163" y="1507917"/>
            <a:ext cx="9685900" cy="3149290"/>
          </a:xfrm>
          <a:ln w="57150">
            <a:solidFill>
              <a:srgbClr val="02FFD2"/>
            </a:solidFill>
          </a:ln>
        </p:spPr>
        <p:txBody>
          <a:bodyPr/>
          <a:lstStyle/>
          <a:p>
            <a:pPr algn="just">
              <a:buClr>
                <a:srgbClr val="02FFD2"/>
              </a:buClr>
            </a:pPr>
            <a:r>
              <a:rPr lang="en-US" sz="2000" dirty="0"/>
              <a:t>Interprofessional bedside rounding (bedside rounds when nurses and physicians collaborate on patient care):</a:t>
            </a:r>
          </a:p>
          <a:p>
            <a:pPr marL="479969" lvl="1" indent="0" algn="just">
              <a:buClr>
                <a:srgbClr val="02FFD2"/>
              </a:buClr>
              <a:buNone/>
            </a:pPr>
            <a:r>
              <a:rPr lang="en-US" sz="2000" dirty="0"/>
              <a:t>-Enhances teamwork,  quality of care  and patient satisfaction</a:t>
            </a:r>
          </a:p>
          <a:p>
            <a:pPr marL="479969" lvl="1" indent="0" algn="just">
              <a:buClr>
                <a:srgbClr val="02FFD2"/>
              </a:buClr>
              <a:buNone/>
            </a:pPr>
            <a:r>
              <a:rPr lang="en-US" sz="2000" dirty="0"/>
              <a:t>-Results in improved efficiency reducing consultation times</a:t>
            </a:r>
          </a:p>
          <a:p>
            <a:pPr algn="just">
              <a:buClr>
                <a:srgbClr val="02FFD2"/>
              </a:buClr>
            </a:pPr>
            <a:r>
              <a:rPr lang="en-US" sz="2000" dirty="0"/>
              <a:t>However, interdisciplinary timing and other factors can pose barriers to their implementation. </a:t>
            </a:r>
          </a:p>
          <a:p>
            <a:pPr algn="just">
              <a:buClr>
                <a:srgbClr val="02FFD2"/>
              </a:buClr>
            </a:pPr>
            <a:r>
              <a:rPr lang="en-US" sz="2000" b="1" dirty="0"/>
              <a:t>Digital technologies have been pointed out as a potential solution, with smartphone use in internal medicine units having been found to reduce wait times for physician–nurse communication. </a:t>
            </a:r>
            <a:endParaRPr lang="el-GR" sz="2000" b="1" dirty="0"/>
          </a:p>
        </p:txBody>
      </p:sp>
      <p:pic>
        <p:nvPicPr>
          <p:cNvPr id="4" name="Immagine 4">
            <a:extLst>
              <a:ext uri="{FF2B5EF4-FFF2-40B4-BE49-F238E27FC236}">
                <a16:creationId xmlns:a16="http://schemas.microsoft.com/office/drawing/2014/main" id="{936E6E01-607A-F2FF-897D-DD799E823DBB}"/>
              </a:ext>
            </a:extLst>
          </p:cNvPr>
          <p:cNvPicPr>
            <a:picLocks noChangeAspect="1"/>
          </p:cNvPicPr>
          <p:nvPr/>
        </p:nvPicPr>
        <p:blipFill>
          <a:blip r:embed="rId2"/>
          <a:stretch>
            <a:fillRect/>
          </a:stretch>
        </p:blipFill>
        <p:spPr>
          <a:xfrm>
            <a:off x="634891" y="4902705"/>
            <a:ext cx="4381211" cy="1866746"/>
          </a:xfrm>
          <a:prstGeom prst="rect">
            <a:avLst/>
          </a:prstGeom>
        </p:spPr>
      </p:pic>
      <p:sp>
        <p:nvSpPr>
          <p:cNvPr id="5" name="Footer Placeholder 4">
            <a:extLst>
              <a:ext uri="{FF2B5EF4-FFF2-40B4-BE49-F238E27FC236}">
                <a16:creationId xmlns:a16="http://schemas.microsoft.com/office/drawing/2014/main" id="{80D8CFBC-B232-9974-0BA9-A9EE50D69BFF}"/>
              </a:ext>
            </a:extLst>
          </p:cNvPr>
          <p:cNvSpPr txBox="1">
            <a:spLocks noChangeArrowheads="1"/>
          </p:cNvSpPr>
          <p:nvPr/>
        </p:nvSpPr>
        <p:spPr bwMode="auto">
          <a:xfrm>
            <a:off x="518702" y="6845338"/>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spTree>
    <p:extLst>
      <p:ext uri="{BB962C8B-B14F-4D97-AF65-F5344CB8AC3E}">
        <p14:creationId xmlns:p14="http://schemas.microsoft.com/office/powerpoint/2010/main" val="40836754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740321" y="1552139"/>
            <a:ext cx="6460534" cy="659976"/>
          </a:xfrm>
        </p:spPr>
        <p:txBody>
          <a:bodyPr/>
          <a:lstStyle/>
          <a:p>
            <a:r>
              <a:rPr lang="en-US" sz="3200" b="1" dirty="0"/>
              <a:t>Evidence from an evaluation study</a:t>
            </a:r>
            <a:endParaRPr lang="el-GR" sz="3200" b="1" dirty="0"/>
          </a:p>
        </p:txBody>
      </p:sp>
      <p:sp>
        <p:nvSpPr>
          <p:cNvPr id="3" name="Θέση περιεχομένου 2"/>
          <p:cNvSpPr>
            <a:spLocks noGrp="1"/>
          </p:cNvSpPr>
          <p:nvPr>
            <p:ph sz="half" idx="1"/>
          </p:nvPr>
        </p:nvSpPr>
        <p:spPr>
          <a:xfrm>
            <a:off x="740321" y="2793930"/>
            <a:ext cx="9707606" cy="2853244"/>
          </a:xfrm>
          <a:ln w="76200">
            <a:solidFill>
              <a:srgbClr val="FB0087"/>
            </a:solidFill>
          </a:ln>
        </p:spPr>
        <p:txBody>
          <a:bodyPr/>
          <a:lstStyle/>
          <a:p>
            <a:pPr>
              <a:buClr>
                <a:srgbClr val="D0009E"/>
              </a:buClr>
            </a:pPr>
            <a:r>
              <a:rPr lang="en-US" sz="2000" b="1" dirty="0"/>
              <a:t>A mobile application connecting care providers </a:t>
            </a:r>
            <a:r>
              <a:rPr lang="en-US" sz="2000" dirty="0"/>
              <a:t>through Internet Protocol telephony, alert notification and secure text messaging </a:t>
            </a:r>
            <a:r>
              <a:rPr lang="en-US" sz="2000" b="1" dirty="0"/>
              <a:t>was developed to improve physician-nurse collaboration. T</a:t>
            </a:r>
            <a:r>
              <a:rPr lang="en-US" sz="2000" dirty="0"/>
              <a:t>he impact of this application –which was pre‐installed on hospital‐owned smartphones and available for installation on personal smartphones- on physician–nurse communication was examined in the study.</a:t>
            </a:r>
          </a:p>
          <a:p>
            <a:pPr>
              <a:buClr>
                <a:srgbClr val="D0009E"/>
              </a:buClr>
            </a:pPr>
            <a:r>
              <a:rPr lang="en-US" sz="2000" dirty="0"/>
              <a:t> The study showed a </a:t>
            </a:r>
            <a:r>
              <a:rPr lang="en-US" sz="2000" b="1" dirty="0"/>
              <a:t>&gt;20% increase in the frequency of Interprofessional </a:t>
            </a:r>
            <a:r>
              <a:rPr lang="en-US" sz="2000" b="1"/>
              <a:t>bedside rounding (IBR) </a:t>
            </a:r>
            <a:r>
              <a:rPr lang="en-US" sz="2000" dirty="0"/>
              <a:t>in a span of 16 months, compared with the 2018 study conducted in the same institution's wards before the introduction of the application. </a:t>
            </a:r>
          </a:p>
          <a:p>
            <a:pPr marL="0" indent="0">
              <a:buNone/>
            </a:pPr>
            <a:r>
              <a:rPr lang="en-US" sz="2000" dirty="0"/>
              <a:t>(</a:t>
            </a:r>
            <a:r>
              <a:rPr lang="en-US" sz="2000" dirty="0" err="1"/>
              <a:t>Dongmo</a:t>
            </a:r>
            <a:r>
              <a:rPr lang="en-US" sz="2000" dirty="0"/>
              <a:t> </a:t>
            </a:r>
            <a:r>
              <a:rPr lang="en-US" sz="2000" dirty="0" err="1"/>
              <a:t>Fotsing</a:t>
            </a:r>
            <a:r>
              <a:rPr lang="en-US" sz="2000" dirty="0"/>
              <a:t>, Pang, &amp; Shieh, 2021)</a:t>
            </a:r>
            <a:endParaRPr lang="el-GR" sz="2000" dirty="0"/>
          </a:p>
        </p:txBody>
      </p:sp>
      <p:sp>
        <p:nvSpPr>
          <p:cNvPr id="4" name="Footer Placeholder 4">
            <a:extLst>
              <a:ext uri="{FF2B5EF4-FFF2-40B4-BE49-F238E27FC236}">
                <a16:creationId xmlns:a16="http://schemas.microsoft.com/office/drawing/2014/main" id="{98FCF452-8516-6391-12BE-2D65779BCAD2}"/>
              </a:ext>
            </a:extLst>
          </p:cNvPr>
          <p:cNvSpPr txBox="1">
            <a:spLocks noChangeArrowheads="1"/>
          </p:cNvSpPr>
          <p:nvPr/>
        </p:nvSpPr>
        <p:spPr bwMode="auto">
          <a:xfrm>
            <a:off x="518702" y="6845338"/>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spTree>
    <p:extLst>
      <p:ext uri="{BB962C8B-B14F-4D97-AF65-F5344CB8AC3E}">
        <p14:creationId xmlns:p14="http://schemas.microsoft.com/office/powerpoint/2010/main" val="5055730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41C92E69-239E-71B7-FBF6-A194D602DBCB}"/>
              </a:ext>
            </a:extLst>
          </p:cNvPr>
          <p:cNvSpPr txBox="1">
            <a:spLocks/>
          </p:cNvSpPr>
          <p:nvPr/>
        </p:nvSpPr>
        <p:spPr>
          <a:xfrm>
            <a:off x="4533997" y="3789762"/>
            <a:ext cx="5800771" cy="1609861"/>
          </a:xfrm>
          <a:prstGeom prst="rect">
            <a:avLst/>
          </a:prstGeom>
        </p:spPr>
        <p:txBody>
          <a:bodyPr vert="horz" lIns="91440" tIns="45720" rIns="91440" bIns="45720" rtlCol="0" anchor="ctr">
            <a:noAutofit/>
          </a:bodyPr>
          <a:lstStyle>
            <a:lvl1pPr algn="l" defTabSz="959937" rtl="0" eaLnBrk="1" latinLnBrk="0" hangingPunct="1">
              <a:lnSpc>
                <a:spcPct val="90000"/>
              </a:lnSpc>
              <a:spcBef>
                <a:spcPct val="0"/>
              </a:spcBef>
              <a:buNone/>
              <a:defRPr sz="4619" kern="1200">
                <a:solidFill>
                  <a:schemeClr val="tx1"/>
                </a:solidFill>
                <a:latin typeface="+mj-lt"/>
                <a:ea typeface="+mj-ea"/>
                <a:cs typeface="+mj-cs"/>
              </a:defRPr>
            </a:lvl1pPr>
          </a:lstStyle>
          <a:p>
            <a:pPr algn="just"/>
            <a:r>
              <a:rPr lang="it-IT" sz="3600" b="1" u="sng" dirty="0">
                <a:solidFill>
                  <a:srgbClr val="0063DC"/>
                </a:solidFill>
                <a:latin typeface="+mn-lt"/>
              </a:rPr>
              <a:t>Task:</a:t>
            </a:r>
          </a:p>
          <a:p>
            <a:pPr marL="457200" indent="-457200" algn="just">
              <a:buFont typeface="Arial" pitchFamily="34" charset="0"/>
              <a:buChar char="•"/>
            </a:pPr>
            <a:r>
              <a:rPr lang="en-US" sz="2800" dirty="0">
                <a:solidFill>
                  <a:srgbClr val="0063DC"/>
                </a:solidFill>
                <a:latin typeface="+mn-lt"/>
              </a:rPr>
              <a:t>In the clinical case presented in the previous section of this module, in which way could digital technology be used to mitigate the collaboration issues outlined?</a:t>
            </a:r>
          </a:p>
          <a:p>
            <a:endParaRPr lang="en-US" sz="2800" b="1" i="1" dirty="0">
              <a:solidFill>
                <a:srgbClr val="0063DC"/>
              </a:solidFill>
              <a:latin typeface="+mn-lt"/>
            </a:endParaRPr>
          </a:p>
          <a:p>
            <a:pPr marL="571500" indent="-571500">
              <a:buFont typeface="Arial" panose="020B0604020202020204" pitchFamily="34" charset="0"/>
              <a:buChar char="•"/>
            </a:pPr>
            <a:endParaRPr lang="it-IT" sz="3600" b="1" i="1" dirty="0">
              <a:solidFill>
                <a:srgbClr val="0063DC"/>
              </a:solidFill>
              <a:latin typeface="+mn-lt"/>
            </a:endParaRPr>
          </a:p>
          <a:p>
            <a:endParaRPr lang="it-IT" sz="3600" b="1" dirty="0">
              <a:solidFill>
                <a:srgbClr val="0063DC"/>
              </a:solidFill>
              <a:latin typeface="+mn-lt"/>
            </a:endParaRPr>
          </a:p>
        </p:txBody>
      </p:sp>
      <p:sp>
        <p:nvSpPr>
          <p:cNvPr id="6" name="Subtitle">
            <a:extLst>
              <a:ext uri="{FF2B5EF4-FFF2-40B4-BE49-F238E27FC236}">
                <a16:creationId xmlns:a16="http://schemas.microsoft.com/office/drawing/2014/main" id="{6DA3C656-2054-F530-6A05-B7358C7E9ABB}"/>
              </a:ext>
            </a:extLst>
          </p:cNvPr>
          <p:cNvSpPr txBox="1">
            <a:spLocks/>
          </p:cNvSpPr>
          <p:nvPr/>
        </p:nvSpPr>
        <p:spPr>
          <a:xfrm>
            <a:off x="4200914" y="1291710"/>
            <a:ext cx="2216021" cy="321076"/>
          </a:xfrm>
          <a:prstGeom prst="rect">
            <a:avLst/>
          </a:prstGeom>
        </p:spPr>
        <p:txBody>
          <a:bodyPr vert="horz" lIns="91440" tIns="45720" rIns="91440" bIns="45720" rtlCol="0" anchor="ctr">
            <a:noAutofit/>
          </a:bodyPr>
          <a:lstStyle>
            <a:lvl1pPr algn="l" defTabSz="959937" rtl="0" eaLnBrk="1" latinLnBrk="0" hangingPunct="1">
              <a:lnSpc>
                <a:spcPct val="90000"/>
              </a:lnSpc>
              <a:spcBef>
                <a:spcPct val="0"/>
              </a:spcBef>
              <a:buNone/>
              <a:defRPr sz="4619" kern="1200">
                <a:solidFill>
                  <a:schemeClr val="tx1"/>
                </a:solidFill>
                <a:latin typeface="+mj-lt"/>
                <a:ea typeface="+mj-ea"/>
                <a:cs typeface="+mj-cs"/>
              </a:defRPr>
            </a:lvl1pPr>
          </a:lstStyle>
          <a:p>
            <a:endParaRPr lang="it-IT" sz="2400" dirty="0">
              <a:solidFill>
                <a:srgbClr val="FB0087"/>
              </a:solidFill>
              <a:latin typeface="+mn-lt"/>
            </a:endParaRPr>
          </a:p>
        </p:txBody>
      </p:sp>
      <p:sp>
        <p:nvSpPr>
          <p:cNvPr id="2" name="Footer Placeholder 4">
            <a:extLst>
              <a:ext uri="{FF2B5EF4-FFF2-40B4-BE49-F238E27FC236}">
                <a16:creationId xmlns:a16="http://schemas.microsoft.com/office/drawing/2014/main" id="{1734A2F1-6839-6906-5FBB-77049B45DA4F}"/>
              </a:ext>
            </a:extLst>
          </p:cNvPr>
          <p:cNvSpPr txBox="1">
            <a:spLocks noChangeArrowheads="1"/>
          </p:cNvSpPr>
          <p:nvPr/>
        </p:nvSpPr>
        <p:spPr bwMode="auto">
          <a:xfrm>
            <a:off x="7351581" y="6775000"/>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spTree>
    <p:extLst>
      <p:ext uri="{BB962C8B-B14F-4D97-AF65-F5344CB8AC3E}">
        <p14:creationId xmlns:p14="http://schemas.microsoft.com/office/powerpoint/2010/main" val="4148157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DCE78-826C-1DE1-2998-29CA6AB3115D}"/>
              </a:ext>
            </a:extLst>
          </p:cNvPr>
          <p:cNvSpPr>
            <a:spLocks noGrp="1"/>
          </p:cNvSpPr>
          <p:nvPr>
            <p:ph type="title"/>
          </p:nvPr>
        </p:nvSpPr>
        <p:spPr>
          <a:xfrm>
            <a:off x="811275" y="623454"/>
            <a:ext cx="2527670" cy="704353"/>
          </a:xfrm>
        </p:spPr>
        <p:txBody>
          <a:bodyPr/>
          <a:lstStyle/>
          <a:p>
            <a:r>
              <a:rPr lang="en-US" b="1" dirty="0"/>
              <a:t>Conclusion</a:t>
            </a:r>
          </a:p>
        </p:txBody>
      </p:sp>
      <p:sp>
        <p:nvSpPr>
          <p:cNvPr id="3" name="Content Placeholder 2">
            <a:extLst>
              <a:ext uri="{FF2B5EF4-FFF2-40B4-BE49-F238E27FC236}">
                <a16:creationId xmlns:a16="http://schemas.microsoft.com/office/drawing/2014/main" id="{5F5EA49C-96F8-11E9-AD2C-C10FF442A189}"/>
              </a:ext>
            </a:extLst>
          </p:cNvPr>
          <p:cNvSpPr>
            <a:spLocks noGrp="1"/>
          </p:cNvSpPr>
          <p:nvPr>
            <p:ph sz="half" idx="1"/>
          </p:nvPr>
        </p:nvSpPr>
        <p:spPr>
          <a:xfrm>
            <a:off x="556931" y="1889851"/>
            <a:ext cx="9685900" cy="4686007"/>
          </a:xfrm>
        </p:spPr>
        <p:txBody>
          <a:bodyPr/>
          <a:lstStyle/>
          <a:p>
            <a:pPr algn="just">
              <a:buClr>
                <a:srgbClr val="0063DC"/>
              </a:buClr>
            </a:pPr>
            <a:r>
              <a:rPr lang="en-US" dirty="0"/>
              <a:t>This module highlights the critical impact of care fragmentation on patient outcomes, especially in complex, time-sensitive cases. </a:t>
            </a:r>
          </a:p>
          <a:p>
            <a:pPr algn="just">
              <a:buClr>
                <a:srgbClr val="0063DC"/>
              </a:buClr>
            </a:pPr>
            <a:r>
              <a:rPr lang="en-US" dirty="0"/>
              <a:t>By improving communication and collaboration between healthcare providers, and leveraging digital solutions, health systems can reduce inefficiencies, enhance patient safety, and deliver more cohesive care. </a:t>
            </a:r>
          </a:p>
          <a:p>
            <a:pPr algn="just">
              <a:buClr>
                <a:srgbClr val="0063DC"/>
              </a:buClr>
            </a:pPr>
            <a:r>
              <a:rPr lang="en-US" dirty="0"/>
              <a:t>Ultimately, addressing these challenges will help mitigate the adverse effects of fragmented care and improve patient outcomes in modern healthcare. </a:t>
            </a:r>
          </a:p>
        </p:txBody>
      </p:sp>
      <p:sp>
        <p:nvSpPr>
          <p:cNvPr id="4" name="Footer Placeholder 4">
            <a:extLst>
              <a:ext uri="{FF2B5EF4-FFF2-40B4-BE49-F238E27FC236}">
                <a16:creationId xmlns:a16="http://schemas.microsoft.com/office/drawing/2014/main" id="{2D2BC3FE-9A3F-A8B8-8E10-AB2703A22C85}"/>
              </a:ext>
            </a:extLst>
          </p:cNvPr>
          <p:cNvSpPr txBox="1">
            <a:spLocks noChangeArrowheads="1"/>
          </p:cNvSpPr>
          <p:nvPr/>
        </p:nvSpPr>
        <p:spPr bwMode="auto">
          <a:xfrm>
            <a:off x="518702" y="6845338"/>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spTree>
    <p:extLst>
      <p:ext uri="{BB962C8B-B14F-4D97-AF65-F5344CB8AC3E}">
        <p14:creationId xmlns:p14="http://schemas.microsoft.com/office/powerpoint/2010/main" val="39066226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1"/>
          <p:cNvSpPr txBox="1">
            <a:spLocks/>
          </p:cNvSpPr>
          <p:nvPr/>
        </p:nvSpPr>
        <p:spPr>
          <a:xfrm>
            <a:off x="429995" y="248042"/>
            <a:ext cx="2303156" cy="646909"/>
          </a:xfrm>
          <a:prstGeom prst="rect">
            <a:avLst/>
          </a:prstGeom>
        </p:spPr>
        <p:txBody>
          <a:bodyPr/>
          <a:lstStyle>
            <a:lvl1pPr algn="l" defTabSz="959937" rtl="0" eaLnBrk="1" latinLnBrk="0" hangingPunct="1">
              <a:lnSpc>
                <a:spcPct val="90000"/>
              </a:lnSpc>
              <a:spcBef>
                <a:spcPct val="0"/>
              </a:spcBef>
              <a:buNone/>
              <a:defRPr sz="4619" kern="1200">
                <a:solidFill>
                  <a:schemeClr val="tx1"/>
                </a:solidFill>
                <a:latin typeface="+mj-lt"/>
                <a:ea typeface="+mj-ea"/>
                <a:cs typeface="+mj-cs"/>
              </a:defRPr>
            </a:lvl1pPr>
          </a:lstStyle>
          <a:p>
            <a:r>
              <a:rPr lang="en-US" sz="3200" b="1" dirty="0">
                <a:solidFill>
                  <a:srgbClr val="1A75DB"/>
                </a:solidFill>
                <a:latin typeface="+mn-lt"/>
              </a:rPr>
              <a:t>References</a:t>
            </a:r>
            <a:endParaRPr lang="en-GB" sz="3200" b="1" dirty="0">
              <a:solidFill>
                <a:srgbClr val="1A75DB"/>
              </a:solidFill>
              <a:latin typeface="+mn-lt"/>
            </a:endParaRPr>
          </a:p>
        </p:txBody>
      </p:sp>
      <p:sp>
        <p:nvSpPr>
          <p:cNvPr id="3" name="Footer Placeholder 4">
            <a:extLst>
              <a:ext uri="{FF2B5EF4-FFF2-40B4-BE49-F238E27FC236}">
                <a16:creationId xmlns:a16="http://schemas.microsoft.com/office/drawing/2014/main" id="{869648A7-1393-069B-B06A-97031B04C190}"/>
              </a:ext>
            </a:extLst>
          </p:cNvPr>
          <p:cNvSpPr txBox="1">
            <a:spLocks noChangeArrowheads="1"/>
          </p:cNvSpPr>
          <p:nvPr/>
        </p:nvSpPr>
        <p:spPr bwMode="auto">
          <a:xfrm>
            <a:off x="96671" y="6769451"/>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sp>
        <p:nvSpPr>
          <p:cNvPr id="5" name="TextBox 4">
            <a:extLst>
              <a:ext uri="{FF2B5EF4-FFF2-40B4-BE49-F238E27FC236}">
                <a16:creationId xmlns:a16="http://schemas.microsoft.com/office/drawing/2014/main" id="{F68E2B3D-52DF-FE7F-7E64-DAFB14E9A4DC}"/>
              </a:ext>
            </a:extLst>
          </p:cNvPr>
          <p:cNvSpPr txBox="1"/>
          <p:nvPr/>
        </p:nvSpPr>
        <p:spPr>
          <a:xfrm>
            <a:off x="429995" y="894951"/>
            <a:ext cx="10096378" cy="5389745"/>
          </a:xfrm>
          <a:prstGeom prst="rect">
            <a:avLst/>
          </a:prstGeom>
          <a:noFill/>
        </p:spPr>
        <p:txBody>
          <a:bodyPr wrap="square">
            <a:spAutoFit/>
          </a:bodyPr>
          <a:lstStyle/>
          <a:p>
            <a:pPr algn="just">
              <a:lnSpc>
                <a:spcPct val="107000"/>
              </a:lnSpc>
              <a:spcAft>
                <a:spcPts val="800"/>
              </a:spcAft>
            </a:pPr>
            <a:r>
              <a:rPr lang="en-US" sz="1500" kern="100" dirty="0">
                <a:effectLst/>
                <a:ea typeface="Calibri" panose="020F0502020204030204" pitchFamily="34" charset="0"/>
                <a:cs typeface="Times New Roman" panose="02020603050405020304" pitchFamily="18" charset="0"/>
              </a:rPr>
              <a:t>Borges do Nascimento, I. J., </a:t>
            </a:r>
            <a:r>
              <a:rPr lang="en-US" sz="1500" kern="100" dirty="0" err="1">
                <a:effectLst/>
                <a:ea typeface="Calibri" panose="020F0502020204030204" pitchFamily="34" charset="0"/>
                <a:cs typeface="Times New Roman" panose="02020603050405020304" pitchFamily="18" charset="0"/>
              </a:rPr>
              <a:t>Abdulazeem</a:t>
            </a:r>
            <a:r>
              <a:rPr lang="en-US" sz="1500" kern="100" dirty="0">
                <a:effectLst/>
                <a:ea typeface="Calibri" panose="020F0502020204030204" pitchFamily="34" charset="0"/>
                <a:cs typeface="Times New Roman" panose="02020603050405020304" pitchFamily="18" charset="0"/>
              </a:rPr>
              <a:t>, H. M., </a:t>
            </a:r>
            <a:r>
              <a:rPr lang="en-US" sz="1500" kern="100" dirty="0" err="1">
                <a:effectLst/>
                <a:ea typeface="Calibri" panose="020F0502020204030204" pitchFamily="34" charset="0"/>
                <a:cs typeface="Times New Roman" panose="02020603050405020304" pitchFamily="18" charset="0"/>
              </a:rPr>
              <a:t>Vasanthan</a:t>
            </a:r>
            <a:r>
              <a:rPr lang="en-US" sz="1500" kern="100" dirty="0">
                <a:effectLst/>
                <a:ea typeface="Calibri" panose="020F0502020204030204" pitchFamily="34" charset="0"/>
                <a:cs typeface="Times New Roman" panose="02020603050405020304" pitchFamily="18" charset="0"/>
              </a:rPr>
              <a:t>, L. T., et al. (2023). The global effect of digital health technologies on health workers' competencies and health workplace: An umbrella review of systematic reviews and lexical-based and sentence-based meta-analysis. The Lancet Digital Health, 5(8), e534-e544. </a:t>
            </a:r>
            <a:r>
              <a:rPr lang="en-US" sz="1500" kern="100" dirty="0">
                <a:effectLst/>
                <a:ea typeface="Calibri" panose="020F0502020204030204" pitchFamily="34" charset="0"/>
                <a:cs typeface="Times New Roman" panose="02020603050405020304" pitchFamily="18" charset="0"/>
                <a:hlinkClick r:id="rId3"/>
              </a:rPr>
              <a:t>https://doi.org/10.1016/S2589-7500(23)00092-4</a:t>
            </a:r>
            <a:endParaRPr lang="en-US" sz="1500" kern="100" dirty="0">
              <a:effectLst/>
              <a:ea typeface="Calibri" panose="020F0502020204030204" pitchFamily="34" charset="0"/>
              <a:cs typeface="Times New Roman" panose="02020603050405020304" pitchFamily="18" charset="0"/>
            </a:endParaRPr>
          </a:p>
          <a:p>
            <a:pPr algn="just">
              <a:lnSpc>
                <a:spcPct val="107000"/>
              </a:lnSpc>
              <a:spcAft>
                <a:spcPts val="800"/>
              </a:spcAft>
            </a:pPr>
            <a:r>
              <a:rPr lang="en-US" sz="1500" kern="100" dirty="0" err="1">
                <a:effectLst/>
                <a:ea typeface="Calibri" panose="020F0502020204030204" pitchFamily="34" charset="0"/>
                <a:cs typeface="Times New Roman" panose="02020603050405020304" pitchFamily="18" charset="0"/>
              </a:rPr>
              <a:t>Carini</a:t>
            </a:r>
            <a:r>
              <a:rPr lang="en-US" sz="1500" kern="100" dirty="0">
                <a:effectLst/>
                <a:ea typeface="Calibri" panose="020F0502020204030204" pitchFamily="34" charset="0"/>
                <a:cs typeface="Times New Roman" panose="02020603050405020304" pitchFamily="18" charset="0"/>
              </a:rPr>
              <a:t>, E., Villani, L., </a:t>
            </a:r>
            <a:r>
              <a:rPr lang="en-US" sz="1500" kern="100" dirty="0" err="1">
                <a:effectLst/>
                <a:ea typeface="Calibri" panose="020F0502020204030204" pitchFamily="34" charset="0"/>
                <a:cs typeface="Times New Roman" panose="02020603050405020304" pitchFamily="18" charset="0"/>
              </a:rPr>
              <a:t>Pezzullo</a:t>
            </a:r>
            <a:r>
              <a:rPr lang="en-US" sz="1500" kern="100" dirty="0">
                <a:effectLst/>
                <a:ea typeface="Calibri" panose="020F0502020204030204" pitchFamily="34" charset="0"/>
                <a:cs typeface="Times New Roman" panose="02020603050405020304" pitchFamily="18" charset="0"/>
              </a:rPr>
              <a:t>, A. M., et al. (2021). The impact of digital patient portals on health outcomes, system efficiency, and patient attitudes: Updated systematic literature review. Journal of Medical Internet Research, 23(9), e26189. </a:t>
            </a:r>
            <a:r>
              <a:rPr lang="en-US" sz="1500" kern="100" dirty="0">
                <a:effectLst/>
                <a:ea typeface="Calibri" panose="020F0502020204030204" pitchFamily="34" charset="0"/>
                <a:cs typeface="Times New Roman" panose="02020603050405020304" pitchFamily="18" charset="0"/>
                <a:hlinkClick r:id="rId4"/>
              </a:rPr>
              <a:t>https://doi.org/10.2196/26189</a:t>
            </a:r>
            <a:endParaRPr lang="en-US" sz="1500" kern="100" dirty="0">
              <a:effectLst/>
              <a:ea typeface="Calibri" panose="020F0502020204030204" pitchFamily="34" charset="0"/>
              <a:cs typeface="Times New Roman" panose="02020603050405020304" pitchFamily="18" charset="0"/>
            </a:endParaRPr>
          </a:p>
          <a:p>
            <a:pPr algn="just">
              <a:lnSpc>
                <a:spcPct val="107000"/>
              </a:lnSpc>
              <a:spcAft>
                <a:spcPts val="800"/>
              </a:spcAft>
            </a:pPr>
            <a:r>
              <a:rPr lang="en-US" sz="1500" kern="100" dirty="0" err="1">
                <a:effectLst/>
                <a:ea typeface="Calibri" panose="020F0502020204030204" pitchFamily="34" charset="0"/>
                <a:cs typeface="Times New Roman" panose="02020603050405020304" pitchFamily="18" charset="0"/>
              </a:rPr>
              <a:t>Dongmo</a:t>
            </a:r>
            <a:r>
              <a:rPr lang="en-US" sz="1500" kern="100" dirty="0">
                <a:effectLst/>
                <a:ea typeface="Calibri" panose="020F0502020204030204" pitchFamily="34" charset="0"/>
                <a:cs typeface="Times New Roman" panose="02020603050405020304" pitchFamily="18" charset="0"/>
              </a:rPr>
              <a:t> </a:t>
            </a:r>
            <a:r>
              <a:rPr lang="en-US" sz="1500" kern="100" dirty="0" err="1">
                <a:effectLst/>
                <a:ea typeface="Calibri" panose="020F0502020204030204" pitchFamily="34" charset="0"/>
                <a:cs typeface="Times New Roman" panose="02020603050405020304" pitchFamily="18" charset="0"/>
              </a:rPr>
              <a:t>Fotsing</a:t>
            </a:r>
            <a:r>
              <a:rPr lang="en-US" sz="1500" kern="100" dirty="0">
                <a:effectLst/>
                <a:ea typeface="Calibri" panose="020F0502020204030204" pitchFamily="34" charset="0"/>
                <a:cs typeface="Times New Roman" panose="02020603050405020304" pitchFamily="18" charset="0"/>
              </a:rPr>
              <a:t>, L. N., Pang, E. M., &amp; Shieh, L. (2021). How is mobile health technology transforming physician-nurse collaboration? Internal Medicine Journal, 51(9), 1522-1525. </a:t>
            </a:r>
            <a:r>
              <a:rPr lang="en-US" sz="1500" kern="100" dirty="0">
                <a:effectLst/>
                <a:ea typeface="Calibri" panose="020F0502020204030204" pitchFamily="34" charset="0"/>
                <a:cs typeface="Times New Roman" panose="02020603050405020304" pitchFamily="18" charset="0"/>
                <a:hlinkClick r:id="rId5"/>
              </a:rPr>
              <a:t>https://doi.org/10.1111/imj.15484</a:t>
            </a:r>
            <a:endParaRPr lang="en-US" sz="1500" kern="100" dirty="0">
              <a:effectLst/>
              <a:ea typeface="Calibri" panose="020F0502020204030204" pitchFamily="34" charset="0"/>
              <a:cs typeface="Times New Roman" panose="02020603050405020304" pitchFamily="18" charset="0"/>
            </a:endParaRPr>
          </a:p>
          <a:p>
            <a:pPr algn="just">
              <a:lnSpc>
                <a:spcPct val="107000"/>
              </a:lnSpc>
              <a:spcAft>
                <a:spcPts val="800"/>
              </a:spcAft>
            </a:pPr>
            <a:r>
              <a:rPr lang="en-US" sz="1500" kern="100" dirty="0">
                <a:effectLst/>
                <a:ea typeface="Calibri" panose="020F0502020204030204" pitchFamily="34" charset="0"/>
                <a:cs typeface="Times New Roman" panose="02020603050405020304" pitchFamily="18" charset="0"/>
              </a:rPr>
              <a:t>Reeves, S., </a:t>
            </a:r>
            <a:r>
              <a:rPr lang="en-US" sz="1500" kern="100" dirty="0" err="1">
                <a:effectLst/>
                <a:ea typeface="Calibri" panose="020F0502020204030204" pitchFamily="34" charset="0"/>
                <a:cs typeface="Times New Roman" panose="02020603050405020304" pitchFamily="18" charset="0"/>
              </a:rPr>
              <a:t>Pelone</a:t>
            </a:r>
            <a:r>
              <a:rPr lang="en-US" sz="1500" kern="100" dirty="0">
                <a:effectLst/>
                <a:ea typeface="Calibri" panose="020F0502020204030204" pitchFamily="34" charset="0"/>
                <a:cs typeface="Times New Roman" panose="02020603050405020304" pitchFamily="18" charset="0"/>
              </a:rPr>
              <a:t>, F., Harrison, R., Goldman, J., &amp; </a:t>
            </a:r>
            <a:r>
              <a:rPr lang="en-US" sz="1500" kern="100" dirty="0" err="1">
                <a:effectLst/>
                <a:ea typeface="Calibri" panose="020F0502020204030204" pitchFamily="34" charset="0"/>
                <a:cs typeface="Times New Roman" panose="02020603050405020304" pitchFamily="18" charset="0"/>
              </a:rPr>
              <a:t>Zwarenstein</a:t>
            </a:r>
            <a:r>
              <a:rPr lang="en-US" sz="1500" kern="100" dirty="0">
                <a:effectLst/>
                <a:ea typeface="Calibri" panose="020F0502020204030204" pitchFamily="34" charset="0"/>
                <a:cs typeface="Times New Roman" panose="02020603050405020304" pitchFamily="18" charset="0"/>
              </a:rPr>
              <a:t>, M. (2017). Interprofessional collaboration to improve professional practice and healthcare outcomes. Cochrane Database of Systematic Reviews, 2017(6), CD000072. </a:t>
            </a:r>
            <a:r>
              <a:rPr lang="en-US" sz="1500" kern="100" dirty="0">
                <a:effectLst/>
                <a:ea typeface="Calibri" panose="020F0502020204030204" pitchFamily="34" charset="0"/>
                <a:cs typeface="Times New Roman" panose="02020603050405020304" pitchFamily="18" charset="0"/>
                <a:hlinkClick r:id="rId6"/>
              </a:rPr>
              <a:t>https://doi.org/10.1002/14651858.CD000072.pub3</a:t>
            </a:r>
            <a:endParaRPr lang="en-US" sz="1500" kern="100" dirty="0">
              <a:effectLst/>
              <a:ea typeface="Calibri" panose="020F0502020204030204" pitchFamily="34" charset="0"/>
              <a:cs typeface="Times New Roman" panose="02020603050405020304" pitchFamily="18" charset="0"/>
            </a:endParaRPr>
          </a:p>
          <a:p>
            <a:pPr algn="just">
              <a:lnSpc>
                <a:spcPct val="107000"/>
              </a:lnSpc>
              <a:spcAft>
                <a:spcPts val="800"/>
              </a:spcAft>
            </a:pPr>
            <a:r>
              <a:rPr lang="en-US" sz="1500" kern="100" dirty="0">
                <a:effectLst/>
                <a:ea typeface="Calibri" panose="020F0502020204030204" pitchFamily="34" charset="0"/>
                <a:cs typeface="Times New Roman" panose="02020603050405020304" pitchFamily="18" charset="0"/>
              </a:rPr>
              <a:t>World Health Organization. (2017). Global strategy on human resources for health: Workforce 2030 (WHO Publication No. 9789241564052). World Health Organization. </a:t>
            </a:r>
            <a:r>
              <a:rPr lang="en-US" sz="1500" kern="100" dirty="0">
                <a:effectLst/>
                <a:ea typeface="Calibri" panose="020F0502020204030204" pitchFamily="34" charset="0"/>
                <a:cs typeface="Times New Roman" panose="02020603050405020304" pitchFamily="18" charset="0"/>
                <a:hlinkClick r:id="rId7"/>
              </a:rPr>
              <a:t>https://iris.who.int/bitstream/handle/10665/258734/9789241564052-eng.pdf</a:t>
            </a:r>
            <a:r>
              <a:rPr lang="en-US" sz="1500" kern="100" dirty="0">
                <a:effectLst/>
                <a:ea typeface="Calibri" panose="020F0502020204030204" pitchFamily="34" charset="0"/>
                <a:cs typeface="Times New Roman" panose="02020603050405020304" pitchFamily="18" charset="0"/>
              </a:rPr>
              <a:t> - Date retrieved: 4/10/2024</a:t>
            </a:r>
          </a:p>
          <a:p>
            <a:pPr algn="just">
              <a:lnSpc>
                <a:spcPct val="107000"/>
              </a:lnSpc>
              <a:spcAft>
                <a:spcPts val="800"/>
              </a:spcAft>
            </a:pPr>
            <a:r>
              <a:rPr lang="en-US" sz="1500" kern="100" dirty="0">
                <a:effectLst/>
                <a:ea typeface="Calibri" panose="020F0502020204030204" pitchFamily="34" charset="0"/>
                <a:cs typeface="Times New Roman" panose="02020603050405020304" pitchFamily="18" charset="0"/>
              </a:rPr>
              <a:t>World Health Organization. (n.d.). Classifying health workers. World Health Organization. </a:t>
            </a:r>
            <a:r>
              <a:rPr lang="en-US" sz="1500" kern="100" dirty="0">
                <a:effectLst/>
                <a:ea typeface="Calibri" panose="020F0502020204030204" pitchFamily="34" charset="0"/>
                <a:cs typeface="Times New Roman" panose="02020603050405020304" pitchFamily="18" charset="0"/>
                <a:hlinkClick r:id="rId8"/>
              </a:rPr>
              <a:t>https://www.who.int/publications/m/item/classifying-health-workers</a:t>
            </a:r>
            <a:r>
              <a:rPr lang="en-US" sz="1500" kern="100" dirty="0">
                <a:effectLst/>
                <a:ea typeface="Calibri" panose="020F0502020204030204" pitchFamily="34" charset="0"/>
                <a:cs typeface="Times New Roman" panose="02020603050405020304" pitchFamily="18" charset="0"/>
              </a:rPr>
              <a:t>  -  Date retrieved: 10/8/2024</a:t>
            </a:r>
          </a:p>
          <a:p>
            <a:pPr algn="just">
              <a:lnSpc>
                <a:spcPct val="107000"/>
              </a:lnSpc>
              <a:spcAft>
                <a:spcPts val="800"/>
              </a:spcAft>
            </a:pPr>
            <a:r>
              <a:rPr lang="en-US" sz="1500" kern="100" dirty="0">
                <a:effectLst/>
                <a:ea typeface="Calibri" panose="020F0502020204030204" pitchFamily="34" charset="0"/>
                <a:cs typeface="Times New Roman" panose="02020603050405020304" pitchFamily="18" charset="0"/>
              </a:rPr>
              <a:t>European Parliament. (1999). The healthcare workforce in Europe: Problems and solutions (Working Paper No. 101). European Parliament. Author:   </a:t>
            </a:r>
            <a:r>
              <a:rPr lang="en-US" sz="1500" kern="100" dirty="0" err="1">
                <a:effectLst/>
                <a:ea typeface="Calibri" panose="020F0502020204030204" pitchFamily="34" charset="0"/>
                <a:cs typeface="Times New Roman" panose="02020603050405020304" pitchFamily="18" charset="0"/>
              </a:rPr>
              <a:t>Dr.med</a:t>
            </a:r>
            <a:r>
              <a:rPr lang="en-US" sz="1500" kern="100" dirty="0">
                <a:effectLst/>
                <a:ea typeface="Calibri" panose="020F0502020204030204" pitchFamily="34" charset="0"/>
                <a:cs typeface="Times New Roman" panose="02020603050405020304" pitchFamily="18" charset="0"/>
              </a:rPr>
              <a:t>. Elke Jakubowski. </a:t>
            </a:r>
            <a:r>
              <a:rPr lang="en-US" sz="1500" kern="100" dirty="0">
                <a:effectLst/>
                <a:ea typeface="Calibri" panose="020F0502020204030204" pitchFamily="34" charset="0"/>
                <a:cs typeface="Times New Roman" panose="02020603050405020304" pitchFamily="18" charset="0"/>
                <a:hlinkClick r:id="rId9"/>
              </a:rPr>
              <a:t>C</a:t>
            </a:r>
            <a:r>
              <a:rPr lang="en-US" sz="1500" kern="100" dirty="0">
                <a:effectLst/>
                <a:ea typeface="Calibri" panose="020F0502020204030204" pitchFamily="34" charset="0"/>
                <a:cs typeface="Times New Roman" panose="02020603050405020304" pitchFamily="18" charset="0"/>
              </a:rPr>
              <a:t>o-</a:t>
            </a:r>
            <a:r>
              <a:rPr lang="en-US" sz="1500" kern="100" dirty="0" err="1">
                <a:effectLst/>
                <a:ea typeface="Calibri" panose="020F0502020204030204" pitchFamily="34" charset="0"/>
                <a:cs typeface="Times New Roman" panose="02020603050405020304" pitchFamily="18" charset="0"/>
              </a:rPr>
              <a:t>aurhor</a:t>
            </a:r>
            <a:r>
              <a:rPr lang="en-US" sz="1500" kern="100" dirty="0">
                <a:effectLst/>
                <a:ea typeface="Calibri" panose="020F0502020204030204" pitchFamily="34" charset="0"/>
                <a:cs typeface="Times New Roman" panose="02020603050405020304" pitchFamily="18" charset="0"/>
              </a:rPr>
              <a:t>: </a:t>
            </a:r>
            <a:r>
              <a:rPr lang="en-GB" sz="1500" dirty="0" err="1"/>
              <a:t>Dr.med</a:t>
            </a:r>
            <a:r>
              <a:rPr lang="en-GB" sz="1500" dirty="0"/>
              <a:t>. Reinhard </a:t>
            </a:r>
            <a:r>
              <a:rPr lang="en-GB" sz="1500" dirty="0" err="1"/>
              <a:t>Busse</a:t>
            </a:r>
            <a:r>
              <a:rPr lang="en-GB" sz="1500" dirty="0"/>
              <a:t>. Editor: Graham R. Chambers BA. </a:t>
            </a:r>
            <a:r>
              <a:rPr lang="en-US" sz="1500" kern="100" dirty="0">
                <a:effectLst/>
                <a:ea typeface="Calibri" panose="020F0502020204030204" pitchFamily="34" charset="0"/>
                <a:cs typeface="Times New Roman" panose="02020603050405020304" pitchFamily="18" charset="0"/>
                <a:hlinkClick r:id="rId9"/>
              </a:rPr>
              <a:t>https://www.europarl.europa.eu/workingpapers/saco/pdf/101_en.pdf</a:t>
            </a:r>
            <a:r>
              <a:rPr lang="en-US" sz="1500" kern="100" dirty="0">
                <a:effectLst/>
                <a:ea typeface="Calibri" panose="020F0502020204030204" pitchFamily="34" charset="0"/>
                <a:cs typeface="Times New Roman" panose="02020603050405020304" pitchFamily="18" charset="0"/>
              </a:rPr>
              <a:t> - Date retrieved: 4/10/2024 </a:t>
            </a:r>
          </a:p>
        </p:txBody>
      </p:sp>
    </p:spTree>
    <p:extLst>
      <p:ext uri="{BB962C8B-B14F-4D97-AF65-F5344CB8AC3E}">
        <p14:creationId xmlns:p14="http://schemas.microsoft.com/office/powerpoint/2010/main" val="35580876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1"/>
          <p:cNvSpPr txBox="1">
            <a:spLocks/>
          </p:cNvSpPr>
          <p:nvPr/>
        </p:nvSpPr>
        <p:spPr>
          <a:xfrm>
            <a:off x="600710" y="450376"/>
            <a:ext cx="3928754" cy="653509"/>
          </a:xfrm>
          <a:prstGeom prst="rect">
            <a:avLst/>
          </a:prstGeom>
        </p:spPr>
        <p:txBody>
          <a:bodyPr/>
          <a:lstStyle>
            <a:lvl1pPr algn="l" defTabSz="959937" rtl="0" eaLnBrk="1" latinLnBrk="0" hangingPunct="1">
              <a:lnSpc>
                <a:spcPct val="90000"/>
              </a:lnSpc>
              <a:spcBef>
                <a:spcPct val="0"/>
              </a:spcBef>
              <a:buNone/>
              <a:defRPr sz="4619" kern="1200">
                <a:solidFill>
                  <a:schemeClr val="tx1"/>
                </a:solidFill>
                <a:latin typeface="+mj-lt"/>
                <a:ea typeface="+mj-ea"/>
                <a:cs typeface="+mj-cs"/>
              </a:defRPr>
            </a:lvl1pPr>
          </a:lstStyle>
          <a:p>
            <a:r>
              <a:rPr lang="en-US" sz="4000" b="1" dirty="0">
                <a:solidFill>
                  <a:srgbClr val="1A75DB"/>
                </a:solidFill>
                <a:latin typeface="+mn-lt"/>
              </a:rPr>
              <a:t>Copyright notice</a:t>
            </a:r>
            <a:endParaRPr lang="en-GB" sz="4000" b="1" dirty="0">
              <a:solidFill>
                <a:srgbClr val="1A75DB"/>
              </a:solidFill>
              <a:latin typeface="+mn-lt"/>
            </a:endParaRPr>
          </a:p>
        </p:txBody>
      </p:sp>
      <p:sp>
        <p:nvSpPr>
          <p:cNvPr id="2" name="Footer Placeholder 4">
            <a:extLst>
              <a:ext uri="{FF2B5EF4-FFF2-40B4-BE49-F238E27FC236}">
                <a16:creationId xmlns:a16="http://schemas.microsoft.com/office/drawing/2014/main" id="{4297FD4B-C15A-0B5C-B45D-5FAE44ED3DC0}"/>
              </a:ext>
            </a:extLst>
          </p:cNvPr>
          <p:cNvSpPr txBox="1">
            <a:spLocks noChangeArrowheads="1"/>
          </p:cNvSpPr>
          <p:nvPr/>
        </p:nvSpPr>
        <p:spPr bwMode="auto">
          <a:xfrm>
            <a:off x="96671" y="6769451"/>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sp>
        <p:nvSpPr>
          <p:cNvPr id="5" name="TextBox 4">
            <a:extLst>
              <a:ext uri="{FF2B5EF4-FFF2-40B4-BE49-F238E27FC236}">
                <a16:creationId xmlns:a16="http://schemas.microsoft.com/office/drawing/2014/main" id="{0AB6C018-C91C-1483-CC9B-B6AA9981B8F4}"/>
              </a:ext>
            </a:extLst>
          </p:cNvPr>
          <p:cNvSpPr txBox="1"/>
          <p:nvPr/>
        </p:nvSpPr>
        <p:spPr>
          <a:xfrm>
            <a:off x="600710" y="1391969"/>
            <a:ext cx="9598342" cy="4801314"/>
          </a:xfrm>
          <a:prstGeom prst="rect">
            <a:avLst/>
          </a:prstGeom>
          <a:noFill/>
        </p:spPr>
        <p:txBody>
          <a:bodyPr wrap="square">
            <a:spAutoFit/>
          </a:bodyPr>
          <a:lstStyle/>
          <a:p>
            <a:pPr algn="just"/>
            <a:r>
              <a:rPr lang="en-US" dirty="0"/>
              <a:t>Copyright © Members of the H-PASS Project. For details about the H-PASS Project and collaboration, please visit: </a:t>
            </a:r>
            <a:r>
              <a:rPr lang="en-US" dirty="0">
                <a:hlinkClick r:id="rId3"/>
              </a:rPr>
              <a:t>https://hpass.healthworkforce.eu/index.php/the-project/</a:t>
            </a:r>
            <a:endParaRPr lang="en-US" dirty="0"/>
          </a:p>
          <a:p>
            <a:pPr algn="just"/>
            <a:endParaRPr lang="en-US" dirty="0"/>
          </a:p>
          <a:p>
            <a:pPr algn="just"/>
            <a:r>
              <a:rPr lang="en-US" dirty="0"/>
              <a:t>H-PASS the “Health Professionals’ and the “</a:t>
            </a:r>
            <a:r>
              <a:rPr lang="en-US" dirty="0" err="1"/>
              <a:t>DigitAl</a:t>
            </a:r>
            <a:r>
              <a:rPr lang="en-US" dirty="0"/>
              <a:t> team” </a:t>
            </a:r>
            <a:r>
              <a:rPr lang="en-US" dirty="0" err="1"/>
              <a:t>SkillS</a:t>
            </a:r>
            <a:r>
              <a:rPr lang="en-US" dirty="0"/>
              <a:t> advancement” is a project co-funded by the European Health and Digital Executive Agency (</a:t>
            </a:r>
            <a:r>
              <a:rPr lang="en-US" dirty="0" err="1"/>
              <a:t>HaDEA</a:t>
            </a:r>
            <a:r>
              <a:rPr lang="en-US" dirty="0"/>
              <a:t>) under the powers delegated by the European Commission. H-PASS began in May 2023 and will run for 3 years.</a:t>
            </a:r>
          </a:p>
          <a:p>
            <a:pPr algn="just"/>
            <a:endParaRPr lang="en-US" dirty="0"/>
          </a:p>
          <a:p>
            <a:pPr algn="just"/>
            <a:r>
              <a:rPr lang="en-US" dirty="0"/>
              <a:t>This work is licensed under the Creative Commons Attribution-Noncommercial 3.0 License. To view a copy of this license, visit </a:t>
            </a:r>
            <a:r>
              <a:rPr lang="en-US" dirty="0">
                <a:hlinkClick r:id="rId4"/>
              </a:rPr>
              <a:t>http://creativecommons.org/licenses/by-nc/3.0/</a:t>
            </a:r>
            <a:r>
              <a:rPr lang="en-US" dirty="0"/>
              <a:t> or send a letter to Creative Commons, 171 Second Street, Suite 300, San Francisco, California, 94105, and USA.</a:t>
            </a:r>
          </a:p>
          <a:p>
            <a:pPr algn="just"/>
            <a:endParaRPr lang="en-US" dirty="0"/>
          </a:p>
          <a:p>
            <a:pPr algn="just"/>
            <a:r>
              <a:rPr lang="en-US" dirty="0"/>
              <a:t> The work must be attributed by attaching the following reference to the copied elements: “Copyright © Members of the H-PASS Project ”. </a:t>
            </a:r>
          </a:p>
          <a:p>
            <a:pPr algn="just"/>
            <a:endParaRPr lang="en-US" dirty="0"/>
          </a:p>
          <a:p>
            <a:pPr algn="just"/>
            <a:r>
              <a:rPr lang="en-US" dirty="0"/>
              <a:t>Using this presentation in a way and/or for purposes not foreseen in the license, requires the prior written permission of the copyright holders. The information contained in this presentation represents the views of the copyright holders as of the date such views are published.</a:t>
            </a:r>
          </a:p>
        </p:txBody>
      </p:sp>
    </p:spTree>
    <p:extLst>
      <p:ext uri="{BB962C8B-B14F-4D97-AF65-F5344CB8AC3E}">
        <p14:creationId xmlns:p14="http://schemas.microsoft.com/office/powerpoint/2010/main" val="6315396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32481A39-F6E8-4107-4F8F-06F77D94BFF3}"/>
              </a:ext>
            </a:extLst>
          </p:cNvPr>
          <p:cNvSpPr txBox="1">
            <a:spLocks noChangeArrowheads="1"/>
          </p:cNvSpPr>
          <p:nvPr/>
        </p:nvSpPr>
        <p:spPr bwMode="auto">
          <a:xfrm>
            <a:off x="96671" y="6769451"/>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sp>
        <p:nvSpPr>
          <p:cNvPr id="4" name="Cím 1">
            <a:extLst>
              <a:ext uri="{FF2B5EF4-FFF2-40B4-BE49-F238E27FC236}">
                <a16:creationId xmlns:a16="http://schemas.microsoft.com/office/drawing/2014/main" id="{15A2CA9F-D5D4-0643-555A-87C2377BB7DA}"/>
              </a:ext>
            </a:extLst>
          </p:cNvPr>
          <p:cNvSpPr txBox="1">
            <a:spLocks/>
          </p:cNvSpPr>
          <p:nvPr/>
        </p:nvSpPr>
        <p:spPr>
          <a:xfrm>
            <a:off x="3835400" y="1365490"/>
            <a:ext cx="2576830" cy="653509"/>
          </a:xfrm>
          <a:prstGeom prst="rect">
            <a:avLst/>
          </a:prstGeom>
        </p:spPr>
        <p:txBody>
          <a:bodyPr/>
          <a:lstStyle>
            <a:lvl1pPr algn="l" defTabSz="959937" rtl="0" eaLnBrk="1" latinLnBrk="0" hangingPunct="1">
              <a:lnSpc>
                <a:spcPct val="90000"/>
              </a:lnSpc>
              <a:spcBef>
                <a:spcPct val="0"/>
              </a:spcBef>
              <a:buNone/>
              <a:defRPr sz="4619" kern="1200">
                <a:solidFill>
                  <a:schemeClr val="tx1"/>
                </a:solidFill>
                <a:latin typeface="+mj-lt"/>
                <a:ea typeface="+mj-ea"/>
                <a:cs typeface="+mj-cs"/>
              </a:defRPr>
            </a:lvl1pPr>
          </a:lstStyle>
          <a:p>
            <a:pPr algn="ctr"/>
            <a:r>
              <a:rPr lang="en-US" sz="4000" b="1" dirty="0">
                <a:solidFill>
                  <a:srgbClr val="1A75DB"/>
                </a:solidFill>
                <a:latin typeface="+mn-lt"/>
              </a:rPr>
              <a:t>Disclaimer </a:t>
            </a:r>
            <a:endParaRPr lang="en-GB" sz="4000" b="1" dirty="0">
              <a:solidFill>
                <a:srgbClr val="1A75DB"/>
              </a:solidFill>
              <a:latin typeface="+mn-lt"/>
            </a:endParaRPr>
          </a:p>
        </p:txBody>
      </p:sp>
      <p:sp>
        <p:nvSpPr>
          <p:cNvPr id="5" name="Content Placeholder 2">
            <a:extLst>
              <a:ext uri="{FF2B5EF4-FFF2-40B4-BE49-F238E27FC236}">
                <a16:creationId xmlns:a16="http://schemas.microsoft.com/office/drawing/2014/main" id="{6B8CA3ED-B686-9D10-3668-393D8FC1ACF0}"/>
              </a:ext>
            </a:extLst>
          </p:cNvPr>
          <p:cNvSpPr txBox="1">
            <a:spLocks noChangeArrowheads="1"/>
          </p:cNvSpPr>
          <p:nvPr/>
        </p:nvSpPr>
        <p:spPr>
          <a:xfrm>
            <a:off x="457200" y="2209800"/>
            <a:ext cx="8229600" cy="3916363"/>
          </a:xfrm>
          <a:prstGeom prst="rect">
            <a:avLst/>
          </a:prstGeom>
        </p:spPr>
        <p:txBody>
          <a:bodyPr/>
          <a:lstStyle>
            <a:lvl1pPr marL="239984" indent="-239984" algn="l" defTabSz="959937" rtl="0" eaLnBrk="1" latinLnBrk="0" hangingPunct="1">
              <a:lnSpc>
                <a:spcPct val="90000"/>
              </a:lnSpc>
              <a:spcBef>
                <a:spcPts val="1050"/>
              </a:spcBef>
              <a:buFont typeface="Arial" panose="020B0604020202020204" pitchFamily="34" charset="0"/>
              <a:buChar char="•"/>
              <a:defRPr sz="2939" kern="1200">
                <a:solidFill>
                  <a:schemeClr val="tx1"/>
                </a:solidFill>
                <a:latin typeface="+mn-lt"/>
                <a:ea typeface="+mn-ea"/>
                <a:cs typeface="+mn-cs"/>
              </a:defRPr>
            </a:lvl1pPr>
            <a:lvl2pPr marL="719953" indent="-239984" algn="l" defTabSz="959937" rtl="0" eaLnBrk="1" latinLnBrk="0" hangingPunct="1">
              <a:lnSpc>
                <a:spcPct val="90000"/>
              </a:lnSpc>
              <a:spcBef>
                <a:spcPts val="525"/>
              </a:spcBef>
              <a:buFont typeface="Arial" panose="020B0604020202020204" pitchFamily="34" charset="0"/>
              <a:buChar char="•"/>
              <a:defRPr sz="2520" kern="1200">
                <a:solidFill>
                  <a:schemeClr val="tx1"/>
                </a:solidFill>
                <a:latin typeface="+mn-lt"/>
                <a:ea typeface="+mn-ea"/>
                <a:cs typeface="+mn-cs"/>
              </a:defRPr>
            </a:lvl2pPr>
            <a:lvl3pPr marL="1199921" indent="-239984" algn="l" defTabSz="959937" rtl="0" eaLnBrk="1" latinLnBrk="0" hangingPunct="1">
              <a:lnSpc>
                <a:spcPct val="90000"/>
              </a:lnSpc>
              <a:spcBef>
                <a:spcPts val="525"/>
              </a:spcBef>
              <a:buFont typeface="Arial" panose="020B0604020202020204" pitchFamily="34" charset="0"/>
              <a:buChar char="•"/>
              <a:defRPr sz="2100" kern="1200">
                <a:solidFill>
                  <a:schemeClr val="tx1"/>
                </a:solidFill>
                <a:latin typeface="+mn-lt"/>
                <a:ea typeface="+mn-ea"/>
                <a:cs typeface="+mn-cs"/>
              </a:defRPr>
            </a:lvl3pPr>
            <a:lvl4pPr marL="1679890"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4pPr>
            <a:lvl5pPr marL="2159859"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5pPr>
            <a:lvl6pPr marL="2639827"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6pPr>
            <a:lvl7pPr marL="3119796"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7pPr>
            <a:lvl8pPr marL="3599764"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8pPr>
            <a:lvl9pPr marL="4079733"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9pPr>
          </a:lstStyle>
          <a:p>
            <a:pPr marL="0" indent="0" algn="just">
              <a:buNone/>
            </a:pPr>
            <a:endParaRPr lang="en-GB" altLang="en-US" dirty="0"/>
          </a:p>
        </p:txBody>
      </p:sp>
      <p:sp>
        <p:nvSpPr>
          <p:cNvPr id="7" name="TextBox 6">
            <a:extLst>
              <a:ext uri="{FF2B5EF4-FFF2-40B4-BE49-F238E27FC236}">
                <a16:creationId xmlns:a16="http://schemas.microsoft.com/office/drawing/2014/main" id="{4CE8027F-86D5-8209-CE4A-39D3763E8A8C}"/>
              </a:ext>
            </a:extLst>
          </p:cNvPr>
          <p:cNvSpPr txBox="1"/>
          <p:nvPr/>
        </p:nvSpPr>
        <p:spPr>
          <a:xfrm>
            <a:off x="1572260" y="2662287"/>
            <a:ext cx="7655242" cy="2462213"/>
          </a:xfrm>
          <a:prstGeom prst="rect">
            <a:avLst/>
          </a:prstGeom>
          <a:noFill/>
        </p:spPr>
        <p:txBody>
          <a:bodyPr wrap="square">
            <a:spAutoFit/>
          </a:bodyPr>
          <a:lstStyle/>
          <a:p>
            <a:pPr algn="just"/>
            <a:r>
              <a:rPr lang="en-US" sz="2200" dirty="0"/>
              <a:t>The European Health and Digital Executive Agency (</a:t>
            </a:r>
            <a:r>
              <a:rPr lang="en-US" sz="2200" dirty="0" err="1"/>
              <a:t>HaDEA</a:t>
            </a:r>
            <a:r>
              <a:rPr lang="en-US" sz="2200" dirty="0"/>
              <a:t>), under the powers delegated by the European Commission, supports the production of this publication. The European Commission's support does not constitute endorsement of the contents, which reflects the views only of the authors. The Commission cannot be held responsible for any use that may be made of the information contained therein.</a:t>
            </a:r>
          </a:p>
        </p:txBody>
      </p:sp>
    </p:spTree>
    <p:extLst>
      <p:ext uri="{BB962C8B-B14F-4D97-AF65-F5344CB8AC3E}">
        <p14:creationId xmlns:p14="http://schemas.microsoft.com/office/powerpoint/2010/main" val="316089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4">
            <a:extLst>
              <a:ext uri="{FF2B5EF4-FFF2-40B4-BE49-F238E27FC236}">
                <a16:creationId xmlns:a16="http://schemas.microsoft.com/office/drawing/2014/main" id="{88AD8595-075D-384D-A3EE-990DFE01FE45}"/>
              </a:ext>
            </a:extLst>
          </p:cNvPr>
          <p:cNvSpPr txBox="1">
            <a:spLocks noChangeArrowheads="1"/>
          </p:cNvSpPr>
          <p:nvPr/>
        </p:nvSpPr>
        <p:spPr bwMode="auto">
          <a:xfrm>
            <a:off x="96671" y="6769451"/>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solidFill>
                  <a:schemeClr val="bg1"/>
                </a:solidFill>
              </a:rPr>
              <a:t>Project: 101101139 — H-PASS — EU4H-2022-PJ</a:t>
            </a:r>
            <a:endParaRPr lang="el-GR" altLang="en-US" sz="1200" dirty="0">
              <a:solidFill>
                <a:schemeClr val="bg1"/>
              </a:solidFill>
            </a:endParaRPr>
          </a:p>
        </p:txBody>
      </p:sp>
      <p:sp>
        <p:nvSpPr>
          <p:cNvPr id="6" name="Cím 1">
            <a:extLst>
              <a:ext uri="{FF2B5EF4-FFF2-40B4-BE49-F238E27FC236}">
                <a16:creationId xmlns:a16="http://schemas.microsoft.com/office/drawing/2014/main" id="{9A063288-9EDF-8DE5-D421-48AB28F57996}"/>
              </a:ext>
            </a:extLst>
          </p:cNvPr>
          <p:cNvSpPr>
            <a:spLocks noGrp="1"/>
          </p:cNvSpPr>
          <p:nvPr>
            <p:ph type="title"/>
          </p:nvPr>
        </p:nvSpPr>
        <p:spPr>
          <a:xfrm>
            <a:off x="2427653" y="3031193"/>
            <a:ext cx="5726091" cy="1136926"/>
          </a:xfrm>
        </p:spPr>
        <p:txBody>
          <a:bodyPr/>
          <a:lstStyle/>
          <a:p>
            <a:r>
              <a:rPr lang="en-US" sz="4000" dirty="0"/>
              <a:t>End of learning unit</a:t>
            </a:r>
            <a:endParaRPr lang="en-GB" sz="4000" dirty="0"/>
          </a:p>
        </p:txBody>
      </p:sp>
    </p:spTree>
    <p:extLst>
      <p:ext uri="{BB962C8B-B14F-4D97-AF65-F5344CB8AC3E}">
        <p14:creationId xmlns:p14="http://schemas.microsoft.com/office/powerpoint/2010/main" val="497302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5">
            <a:extLst>
              <a:ext uri="{FF2B5EF4-FFF2-40B4-BE49-F238E27FC236}">
                <a16:creationId xmlns:a16="http://schemas.microsoft.com/office/drawing/2014/main" id="{CC39D053-2657-4317-5BA4-BA00B3D2FE8E}"/>
              </a:ext>
            </a:extLst>
          </p:cNvPr>
          <p:cNvSpPr txBox="1"/>
          <p:nvPr/>
        </p:nvSpPr>
        <p:spPr>
          <a:xfrm>
            <a:off x="4279240" y="2057682"/>
            <a:ext cx="6035299" cy="4093428"/>
          </a:xfrm>
          <a:prstGeom prst="rect">
            <a:avLst/>
          </a:prstGeom>
          <a:noFill/>
          <a:ln w="76200">
            <a:solidFill>
              <a:srgbClr val="02FFD2"/>
            </a:solidFill>
          </a:ln>
        </p:spPr>
        <p:txBody>
          <a:bodyPr wrap="square" rtlCol="0">
            <a:spAutoFit/>
          </a:bodyPr>
          <a:lstStyle/>
          <a:p>
            <a:pPr marL="342900" indent="-342900" algn="just">
              <a:buClr>
                <a:srgbClr val="02FFD2"/>
              </a:buClr>
              <a:buFont typeface="Arial" panose="020B0604020202020204" pitchFamily="34" charset="0"/>
              <a:buChar char="•"/>
            </a:pPr>
            <a:r>
              <a:rPr lang="en-GB" sz="2000" b="1" dirty="0">
                <a:latin typeface="Calibri" panose="020F0502020204030204" pitchFamily="34" charset="0"/>
                <a:cs typeface="Calibri" panose="020F0502020204030204" pitchFamily="34" charset="0"/>
              </a:rPr>
              <a:t>A health system </a:t>
            </a:r>
            <a:r>
              <a:rPr lang="en-GB" sz="2000" dirty="0">
                <a:latin typeface="Calibri" panose="020F0502020204030204" pitchFamily="34" charset="0"/>
                <a:cs typeface="Calibri" panose="020F0502020204030204" pitchFamily="34" charset="0"/>
              </a:rPr>
              <a:t>consists of </a:t>
            </a:r>
            <a:r>
              <a:rPr lang="en-GB" sz="2000" b="1" dirty="0">
                <a:latin typeface="Calibri" panose="020F0502020204030204" pitchFamily="34" charset="0"/>
                <a:cs typeface="Calibri" panose="020F0502020204030204" pitchFamily="34" charset="0"/>
              </a:rPr>
              <a:t>all the people, institutions and resources, arranged together </a:t>
            </a:r>
            <a:r>
              <a:rPr lang="en-GB" sz="2000" dirty="0">
                <a:latin typeface="Calibri" panose="020F0502020204030204" pitchFamily="34" charset="0"/>
                <a:cs typeface="Calibri" panose="020F0502020204030204" pitchFamily="34" charset="0"/>
              </a:rPr>
              <a:t>in accordance with established policies,</a:t>
            </a:r>
            <a:r>
              <a:rPr lang="en-GB" sz="2000" b="1" dirty="0">
                <a:latin typeface="Calibri" panose="020F0502020204030204" pitchFamily="34" charset="0"/>
                <a:cs typeface="Calibri" panose="020F0502020204030204" pitchFamily="34" charset="0"/>
              </a:rPr>
              <a:t> to improve the health of the population they serve; while responding to people’s legitimate expectations and protecting them against the cost of ill‐health </a:t>
            </a:r>
            <a:r>
              <a:rPr lang="en-GB" sz="2000" dirty="0">
                <a:latin typeface="Calibri" panose="020F0502020204030204" pitchFamily="34" charset="0"/>
                <a:cs typeface="Calibri" panose="020F0502020204030204" pitchFamily="34" charset="0"/>
              </a:rPr>
              <a:t>through a variety of activities whose primary intent is to improve health.</a:t>
            </a:r>
          </a:p>
          <a:p>
            <a:pPr marL="342900" indent="-342900" algn="just">
              <a:buClr>
                <a:srgbClr val="02FFD2"/>
              </a:buClr>
              <a:buFont typeface="Arial" panose="020B0604020202020204" pitchFamily="34" charset="0"/>
              <a:buChar char="•"/>
            </a:pPr>
            <a:r>
              <a:rPr lang="en-GB" sz="2000" dirty="0">
                <a:latin typeface="Calibri" panose="020F0502020204030204" pitchFamily="34" charset="0"/>
                <a:cs typeface="Calibri" panose="020F0502020204030204" pitchFamily="34" charset="0"/>
              </a:rPr>
              <a:t>The health system delivers</a:t>
            </a:r>
            <a:r>
              <a:rPr lang="en-GB" sz="2000" b="1" dirty="0">
                <a:latin typeface="Calibri" panose="020F0502020204030204" pitchFamily="34" charset="0"/>
                <a:cs typeface="Calibri" panose="020F0502020204030204" pitchFamily="34" charset="0"/>
              </a:rPr>
              <a:t> preventive, promotive, curative and rehabilitative interventions </a:t>
            </a:r>
            <a:r>
              <a:rPr lang="en-GB" sz="2000" dirty="0">
                <a:latin typeface="Calibri" panose="020F0502020204030204" pitchFamily="34" charset="0"/>
                <a:cs typeface="Calibri" panose="020F0502020204030204" pitchFamily="34" charset="0"/>
              </a:rPr>
              <a:t>through</a:t>
            </a:r>
            <a:r>
              <a:rPr lang="en-GB" sz="2000" b="1" dirty="0">
                <a:latin typeface="Calibri" panose="020F0502020204030204" pitchFamily="34" charset="0"/>
                <a:cs typeface="Calibri" panose="020F0502020204030204" pitchFamily="34" charset="0"/>
              </a:rPr>
              <a:t> </a:t>
            </a:r>
            <a:r>
              <a:rPr lang="en-GB" sz="2000" dirty="0">
                <a:latin typeface="Calibri" panose="020F0502020204030204" pitchFamily="34" charset="0"/>
                <a:cs typeface="Calibri" panose="020F0502020204030204" pitchFamily="34" charset="0"/>
              </a:rPr>
              <a:t>a combination of public health actions and the pyramid of health care facilities that deliver personal health care —</a:t>
            </a:r>
            <a:r>
              <a:rPr lang="en-GB" sz="2000" b="1" dirty="0">
                <a:latin typeface="Calibri" panose="020F0502020204030204" pitchFamily="34" charset="0"/>
                <a:cs typeface="Calibri" panose="020F0502020204030204" pitchFamily="34" charset="0"/>
              </a:rPr>
              <a:t> </a:t>
            </a:r>
            <a:r>
              <a:rPr lang="en-GB" sz="2000" b="1" i="1" dirty="0">
                <a:latin typeface="Calibri" panose="020F0502020204030204" pitchFamily="34" charset="0"/>
                <a:cs typeface="Calibri" panose="020F0502020204030204" pitchFamily="34" charset="0"/>
              </a:rPr>
              <a:t>by both State and non-State actors. </a:t>
            </a:r>
          </a:p>
        </p:txBody>
      </p:sp>
      <p:sp>
        <p:nvSpPr>
          <p:cNvPr id="5" name="Title">
            <a:extLst>
              <a:ext uri="{FF2B5EF4-FFF2-40B4-BE49-F238E27FC236}">
                <a16:creationId xmlns:a16="http://schemas.microsoft.com/office/drawing/2014/main" id="{41C92E69-239E-71B7-FBF6-A194D602DBCB}"/>
              </a:ext>
            </a:extLst>
          </p:cNvPr>
          <p:cNvSpPr txBox="1">
            <a:spLocks/>
          </p:cNvSpPr>
          <p:nvPr/>
        </p:nvSpPr>
        <p:spPr>
          <a:xfrm>
            <a:off x="4200914" y="0"/>
            <a:ext cx="5800771" cy="876115"/>
          </a:xfrm>
          <a:prstGeom prst="rect">
            <a:avLst/>
          </a:prstGeom>
        </p:spPr>
        <p:txBody>
          <a:bodyPr vert="horz" lIns="91440" tIns="45720" rIns="91440" bIns="45720" rtlCol="0" anchor="ctr">
            <a:noAutofit/>
          </a:bodyPr>
          <a:lstStyle>
            <a:lvl1pPr algn="l" defTabSz="959937" rtl="0" eaLnBrk="1" latinLnBrk="0" hangingPunct="1">
              <a:lnSpc>
                <a:spcPct val="90000"/>
              </a:lnSpc>
              <a:spcBef>
                <a:spcPct val="0"/>
              </a:spcBef>
              <a:buNone/>
              <a:defRPr sz="4619" kern="1200">
                <a:solidFill>
                  <a:schemeClr val="tx1"/>
                </a:solidFill>
                <a:latin typeface="+mj-lt"/>
                <a:ea typeface="+mj-ea"/>
                <a:cs typeface="+mj-cs"/>
              </a:defRPr>
            </a:lvl1pPr>
          </a:lstStyle>
          <a:p>
            <a:r>
              <a:rPr lang="en-GB" sz="3600" b="1" dirty="0">
                <a:solidFill>
                  <a:srgbClr val="0063DC"/>
                </a:solidFill>
                <a:latin typeface="+mn-lt"/>
              </a:rPr>
              <a:t>As per WHO definition… </a:t>
            </a:r>
            <a:endParaRPr lang="it-IT" sz="3600" b="1" dirty="0">
              <a:solidFill>
                <a:srgbClr val="0063DC"/>
              </a:solidFill>
              <a:latin typeface="+mn-lt"/>
            </a:endParaRPr>
          </a:p>
        </p:txBody>
      </p:sp>
      <p:sp>
        <p:nvSpPr>
          <p:cNvPr id="6" name="Subtitle">
            <a:extLst>
              <a:ext uri="{FF2B5EF4-FFF2-40B4-BE49-F238E27FC236}">
                <a16:creationId xmlns:a16="http://schemas.microsoft.com/office/drawing/2014/main" id="{6DA3C656-2054-F530-6A05-B7358C7E9ABB}"/>
              </a:ext>
            </a:extLst>
          </p:cNvPr>
          <p:cNvSpPr txBox="1">
            <a:spLocks/>
          </p:cNvSpPr>
          <p:nvPr/>
        </p:nvSpPr>
        <p:spPr>
          <a:xfrm>
            <a:off x="4200914" y="1291710"/>
            <a:ext cx="2216021" cy="321076"/>
          </a:xfrm>
          <a:prstGeom prst="rect">
            <a:avLst/>
          </a:prstGeom>
        </p:spPr>
        <p:txBody>
          <a:bodyPr vert="horz" lIns="91440" tIns="45720" rIns="91440" bIns="45720" rtlCol="0" anchor="ctr">
            <a:noAutofit/>
          </a:bodyPr>
          <a:lstStyle>
            <a:lvl1pPr algn="l" defTabSz="959937" rtl="0" eaLnBrk="1" latinLnBrk="0" hangingPunct="1">
              <a:lnSpc>
                <a:spcPct val="90000"/>
              </a:lnSpc>
              <a:spcBef>
                <a:spcPct val="0"/>
              </a:spcBef>
              <a:buNone/>
              <a:defRPr sz="4619" kern="1200">
                <a:solidFill>
                  <a:schemeClr val="tx1"/>
                </a:solidFill>
                <a:latin typeface="+mj-lt"/>
                <a:ea typeface="+mj-ea"/>
                <a:cs typeface="+mj-cs"/>
              </a:defRPr>
            </a:lvl1pPr>
          </a:lstStyle>
          <a:p>
            <a:endParaRPr lang="it-IT" sz="2400" dirty="0">
              <a:solidFill>
                <a:srgbClr val="FB0087"/>
              </a:solidFill>
              <a:latin typeface="+mn-lt"/>
            </a:endParaRPr>
          </a:p>
        </p:txBody>
      </p:sp>
      <p:sp>
        <p:nvSpPr>
          <p:cNvPr id="2" name="Footer Placeholder 4">
            <a:extLst>
              <a:ext uri="{FF2B5EF4-FFF2-40B4-BE49-F238E27FC236}">
                <a16:creationId xmlns:a16="http://schemas.microsoft.com/office/drawing/2014/main" id="{942C579D-9871-8F33-3090-3A9CF54FDA8A}"/>
              </a:ext>
            </a:extLst>
          </p:cNvPr>
          <p:cNvSpPr txBox="1">
            <a:spLocks noChangeArrowheads="1"/>
          </p:cNvSpPr>
          <p:nvPr/>
        </p:nvSpPr>
        <p:spPr bwMode="auto">
          <a:xfrm>
            <a:off x="7562596" y="6809644"/>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spTree>
    <p:extLst>
      <p:ext uri="{BB962C8B-B14F-4D97-AF65-F5344CB8AC3E}">
        <p14:creationId xmlns:p14="http://schemas.microsoft.com/office/powerpoint/2010/main" val="39907201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90215" y="404083"/>
            <a:ext cx="9875518" cy="916284"/>
          </a:xfrm>
        </p:spPr>
        <p:txBody>
          <a:bodyPr/>
          <a:lstStyle/>
          <a:p>
            <a:r>
              <a:rPr lang="en-US" b="1" dirty="0"/>
              <a:t>Expectations from a well-functioning health system:</a:t>
            </a:r>
            <a:endParaRPr lang="el-GR" b="1" dirty="0"/>
          </a:p>
        </p:txBody>
      </p:sp>
      <p:sp>
        <p:nvSpPr>
          <p:cNvPr id="3" name="Θέση περιεχομένου 2"/>
          <p:cNvSpPr>
            <a:spLocks noGrp="1"/>
          </p:cNvSpPr>
          <p:nvPr>
            <p:ph sz="half" idx="1"/>
          </p:nvPr>
        </p:nvSpPr>
        <p:spPr>
          <a:xfrm>
            <a:off x="590215" y="1457855"/>
            <a:ext cx="9875519" cy="2857500"/>
          </a:xfrm>
          <a:ln w="76200">
            <a:solidFill>
              <a:srgbClr val="FB0087"/>
            </a:solidFill>
          </a:ln>
        </p:spPr>
        <p:txBody>
          <a:bodyPr/>
          <a:lstStyle/>
          <a:p>
            <a:pPr algn="just">
              <a:buClr>
                <a:srgbClr val="D0009E"/>
              </a:buClr>
            </a:pPr>
            <a:r>
              <a:rPr lang="en-GB" sz="2400" dirty="0"/>
              <a:t>Improvement in the health status of individuals, families and communities </a:t>
            </a:r>
          </a:p>
          <a:p>
            <a:pPr algn="just">
              <a:buClr>
                <a:srgbClr val="D0009E"/>
              </a:buClr>
            </a:pPr>
            <a:r>
              <a:rPr lang="en-GB" sz="2400" dirty="0"/>
              <a:t>Capability of defending the population against what threatens its health </a:t>
            </a:r>
          </a:p>
          <a:p>
            <a:pPr algn="just">
              <a:buClr>
                <a:srgbClr val="D0009E"/>
              </a:buClr>
            </a:pPr>
            <a:r>
              <a:rPr lang="en-GB" sz="2400" dirty="0"/>
              <a:t>Protection of people against the financial consequences of disease </a:t>
            </a:r>
          </a:p>
          <a:p>
            <a:pPr algn="just">
              <a:buClr>
                <a:srgbClr val="D0009E"/>
              </a:buClr>
            </a:pPr>
            <a:r>
              <a:rPr lang="en-GB" sz="2400" dirty="0"/>
              <a:t>Equitable access to people-centred care </a:t>
            </a:r>
          </a:p>
          <a:p>
            <a:pPr algn="just">
              <a:buClr>
                <a:srgbClr val="D0009E"/>
              </a:buClr>
            </a:pPr>
            <a:r>
              <a:rPr lang="en-GB" sz="2400" dirty="0"/>
              <a:t>Possibility for people to participate in decisions affecting their health and health system</a:t>
            </a:r>
          </a:p>
          <a:p>
            <a:endParaRPr lang="en-GB" sz="2400" b="1" dirty="0"/>
          </a:p>
          <a:p>
            <a:pPr marL="0" indent="0">
              <a:buNone/>
            </a:pPr>
            <a:endParaRPr lang="el-GR" sz="2400" dirty="0"/>
          </a:p>
        </p:txBody>
      </p:sp>
      <p:pic>
        <p:nvPicPr>
          <p:cNvPr id="9" name="Picture 8">
            <a:extLst>
              <a:ext uri="{FF2B5EF4-FFF2-40B4-BE49-F238E27FC236}">
                <a16:creationId xmlns:a16="http://schemas.microsoft.com/office/drawing/2014/main" id="{E90659A0-2A2C-F35E-8F4C-56ABE5C5AEAD}"/>
              </a:ext>
            </a:extLst>
          </p:cNvPr>
          <p:cNvPicPr>
            <a:picLocks noChangeAspect="1"/>
          </p:cNvPicPr>
          <p:nvPr/>
        </p:nvPicPr>
        <p:blipFill>
          <a:blip r:embed="rId2"/>
          <a:stretch>
            <a:fillRect/>
          </a:stretch>
        </p:blipFill>
        <p:spPr>
          <a:xfrm>
            <a:off x="590215" y="4452842"/>
            <a:ext cx="5288109" cy="2251710"/>
          </a:xfrm>
          <a:prstGeom prst="rect">
            <a:avLst/>
          </a:prstGeom>
        </p:spPr>
      </p:pic>
      <p:sp>
        <p:nvSpPr>
          <p:cNvPr id="4" name="Footer Placeholder 4">
            <a:extLst>
              <a:ext uri="{FF2B5EF4-FFF2-40B4-BE49-F238E27FC236}">
                <a16:creationId xmlns:a16="http://schemas.microsoft.com/office/drawing/2014/main" id="{0CD7381A-ACC2-6A39-078F-09D38543F291}"/>
              </a:ext>
            </a:extLst>
          </p:cNvPr>
          <p:cNvSpPr txBox="1">
            <a:spLocks noChangeArrowheads="1"/>
          </p:cNvSpPr>
          <p:nvPr/>
        </p:nvSpPr>
        <p:spPr bwMode="auto">
          <a:xfrm>
            <a:off x="167010" y="6842040"/>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spTree>
    <p:extLst>
      <p:ext uri="{BB962C8B-B14F-4D97-AF65-F5344CB8AC3E}">
        <p14:creationId xmlns:p14="http://schemas.microsoft.com/office/powerpoint/2010/main" val="39400666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35180-C7C9-69CD-3573-D54A480B84C2}"/>
              </a:ext>
            </a:extLst>
          </p:cNvPr>
          <p:cNvSpPr>
            <a:spLocks noGrp="1"/>
          </p:cNvSpPr>
          <p:nvPr>
            <p:ph type="title"/>
          </p:nvPr>
        </p:nvSpPr>
        <p:spPr>
          <a:xfrm>
            <a:off x="0" y="128829"/>
            <a:ext cx="8254793" cy="720090"/>
          </a:xfrm>
        </p:spPr>
        <p:txBody>
          <a:bodyPr/>
          <a:lstStyle/>
          <a:p>
            <a:r>
              <a:rPr lang="en-GB" b="1" dirty="0">
                <a:solidFill>
                  <a:srgbClr val="0070C0"/>
                </a:solidFill>
              </a:rPr>
              <a:t>    The building blocks of a health system:</a:t>
            </a:r>
          </a:p>
        </p:txBody>
      </p:sp>
      <p:graphicFrame>
        <p:nvGraphicFramePr>
          <p:cNvPr id="8" name="Content Placeholder 7">
            <a:extLst>
              <a:ext uri="{FF2B5EF4-FFF2-40B4-BE49-F238E27FC236}">
                <a16:creationId xmlns:a16="http://schemas.microsoft.com/office/drawing/2014/main" id="{A70237B3-6294-08CC-E42A-006F466B211D}"/>
              </a:ext>
            </a:extLst>
          </p:cNvPr>
          <p:cNvGraphicFramePr>
            <a:graphicFrameLocks noGrp="1"/>
          </p:cNvGraphicFramePr>
          <p:nvPr>
            <p:ph sz="half" idx="1"/>
            <p:extLst>
              <p:ext uri="{D42A27DB-BD31-4B8C-83A1-F6EECF244321}">
                <p14:modId xmlns:p14="http://schemas.microsoft.com/office/powerpoint/2010/main" val="889653955"/>
              </p:ext>
            </p:extLst>
          </p:nvPr>
        </p:nvGraphicFramePr>
        <p:xfrm>
          <a:off x="-2125980" y="1069734"/>
          <a:ext cx="10927080" cy="6000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8">
            <a:extLst>
              <a:ext uri="{FF2B5EF4-FFF2-40B4-BE49-F238E27FC236}">
                <a16:creationId xmlns:a16="http://schemas.microsoft.com/office/drawing/2014/main" id="{74C9DE94-A213-1540-6E01-1A5010342E77}"/>
              </a:ext>
            </a:extLst>
          </p:cNvPr>
          <p:cNvPicPr>
            <a:picLocks noChangeAspect="1"/>
          </p:cNvPicPr>
          <p:nvPr/>
        </p:nvPicPr>
        <p:blipFill>
          <a:blip r:embed="rId7"/>
          <a:stretch>
            <a:fillRect/>
          </a:stretch>
        </p:blipFill>
        <p:spPr>
          <a:xfrm>
            <a:off x="6455423" y="2857972"/>
            <a:ext cx="4105898" cy="1748317"/>
          </a:xfrm>
          <a:prstGeom prst="rect">
            <a:avLst/>
          </a:prstGeom>
        </p:spPr>
      </p:pic>
      <p:sp>
        <p:nvSpPr>
          <p:cNvPr id="3" name="Footer Placeholder 4">
            <a:extLst>
              <a:ext uri="{FF2B5EF4-FFF2-40B4-BE49-F238E27FC236}">
                <a16:creationId xmlns:a16="http://schemas.microsoft.com/office/drawing/2014/main" id="{47F8F2E6-C428-6EA1-349E-81B9962FAA59}"/>
              </a:ext>
            </a:extLst>
          </p:cNvPr>
          <p:cNvSpPr txBox="1">
            <a:spLocks noChangeArrowheads="1"/>
          </p:cNvSpPr>
          <p:nvPr/>
        </p:nvSpPr>
        <p:spPr bwMode="auto">
          <a:xfrm>
            <a:off x="4527995" y="6824986"/>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spTree>
    <p:extLst>
      <p:ext uri="{BB962C8B-B14F-4D97-AF65-F5344CB8AC3E}">
        <p14:creationId xmlns:p14="http://schemas.microsoft.com/office/powerpoint/2010/main" val="1221628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627" y="194553"/>
            <a:ext cx="9707606" cy="710249"/>
          </a:xfrm>
        </p:spPr>
        <p:txBody>
          <a:bodyPr/>
          <a:lstStyle/>
          <a:p>
            <a:r>
              <a:rPr lang="en-US" b="1" dirty="0"/>
              <a:t>Zooming into health workforce (HWF)…</a:t>
            </a:r>
            <a:endParaRPr lang="el-GR" b="1" dirty="0"/>
          </a:p>
        </p:txBody>
      </p:sp>
      <p:sp>
        <p:nvSpPr>
          <p:cNvPr id="3" name="Content Placeholder 2"/>
          <p:cNvSpPr>
            <a:spLocks noGrp="1"/>
          </p:cNvSpPr>
          <p:nvPr>
            <p:ph sz="half" idx="1"/>
          </p:nvPr>
        </p:nvSpPr>
        <p:spPr>
          <a:xfrm>
            <a:off x="4542816" y="1098065"/>
            <a:ext cx="5252936" cy="5020633"/>
          </a:xfrm>
          <a:ln w="76200">
            <a:solidFill>
              <a:srgbClr val="00B0F0"/>
            </a:solidFill>
          </a:ln>
        </p:spPr>
        <p:txBody>
          <a:bodyPr/>
          <a:lstStyle/>
          <a:p>
            <a:pPr algn="just">
              <a:buClr>
                <a:srgbClr val="0063DC"/>
              </a:buClr>
            </a:pPr>
            <a:r>
              <a:rPr lang="en-US" sz="2000" dirty="0"/>
              <a:t>Physicians / dentists</a:t>
            </a:r>
          </a:p>
          <a:p>
            <a:pPr algn="just">
              <a:buClr>
                <a:srgbClr val="0063DC"/>
              </a:buClr>
            </a:pPr>
            <a:r>
              <a:rPr lang="en-US" sz="2000" dirty="0"/>
              <a:t>Nurses / midwives</a:t>
            </a:r>
          </a:p>
          <a:p>
            <a:pPr algn="just">
              <a:buClr>
                <a:srgbClr val="0063DC"/>
              </a:buClr>
            </a:pPr>
            <a:r>
              <a:rPr lang="en-US" sz="2000" dirty="0"/>
              <a:t>Pharmacists</a:t>
            </a:r>
          </a:p>
          <a:p>
            <a:pPr algn="just">
              <a:buClr>
                <a:srgbClr val="0063DC"/>
              </a:buClr>
            </a:pPr>
            <a:r>
              <a:rPr lang="en-US" sz="2000" dirty="0"/>
              <a:t>Life science specialists / researchers</a:t>
            </a:r>
          </a:p>
          <a:p>
            <a:pPr algn="just">
              <a:buClr>
                <a:srgbClr val="0063DC"/>
              </a:buClr>
            </a:pPr>
            <a:r>
              <a:rPr lang="en-US" sz="2000" dirty="0"/>
              <a:t>Physiotherapists, dieticians, nutritionists</a:t>
            </a:r>
          </a:p>
          <a:p>
            <a:pPr algn="just">
              <a:buClr>
                <a:srgbClr val="0063DC"/>
              </a:buClr>
            </a:pPr>
            <a:r>
              <a:rPr lang="en-US" sz="2000" dirty="0"/>
              <a:t>Psychologists</a:t>
            </a:r>
          </a:p>
          <a:p>
            <a:pPr algn="just">
              <a:buClr>
                <a:srgbClr val="0063DC"/>
              </a:buClr>
            </a:pPr>
            <a:r>
              <a:rPr lang="en-US" sz="2000" dirty="0"/>
              <a:t>Social work and </a:t>
            </a:r>
            <a:r>
              <a:rPr lang="en-US" sz="2000" dirty="0" err="1"/>
              <a:t>counselling</a:t>
            </a:r>
            <a:r>
              <a:rPr lang="en-US" sz="2000" dirty="0"/>
              <a:t> professionals</a:t>
            </a:r>
          </a:p>
          <a:p>
            <a:pPr algn="just">
              <a:buClr>
                <a:srgbClr val="0063DC"/>
              </a:buClr>
            </a:pPr>
            <a:r>
              <a:rPr lang="en-US" sz="2000" dirty="0"/>
              <a:t>Hygiene professionals</a:t>
            </a:r>
          </a:p>
          <a:p>
            <a:pPr algn="just">
              <a:buClr>
                <a:srgbClr val="0063DC"/>
              </a:buClr>
            </a:pPr>
            <a:r>
              <a:rPr lang="en-US" sz="2000" dirty="0"/>
              <a:t>Paramedics</a:t>
            </a:r>
          </a:p>
          <a:p>
            <a:pPr algn="just">
              <a:buClr>
                <a:srgbClr val="0063DC"/>
              </a:buClr>
            </a:pPr>
            <a:r>
              <a:rPr lang="en-US" sz="2000" dirty="0"/>
              <a:t>Technical and IT supportive personnel</a:t>
            </a:r>
          </a:p>
          <a:p>
            <a:pPr algn="just">
              <a:buClr>
                <a:srgbClr val="0063DC"/>
              </a:buClr>
            </a:pPr>
            <a:r>
              <a:rPr lang="en-US" sz="2000" dirty="0"/>
              <a:t>Administrative personnel</a:t>
            </a:r>
          </a:p>
          <a:p>
            <a:pPr algn="just">
              <a:buClr>
                <a:srgbClr val="0063DC"/>
              </a:buClr>
            </a:pPr>
            <a:r>
              <a:rPr lang="en-US" sz="2000" dirty="0"/>
              <a:t>Other professional categories</a:t>
            </a:r>
          </a:p>
          <a:p>
            <a:endParaRPr lang="el-GR" dirty="0"/>
          </a:p>
        </p:txBody>
      </p:sp>
      <p:grpSp>
        <p:nvGrpSpPr>
          <p:cNvPr id="4" name="Group 3"/>
          <p:cNvGrpSpPr/>
          <p:nvPr/>
        </p:nvGrpSpPr>
        <p:grpSpPr>
          <a:xfrm>
            <a:off x="734084" y="2159540"/>
            <a:ext cx="2466316" cy="2247090"/>
            <a:chOff x="4459635" y="0"/>
            <a:chExt cx="2016394" cy="1744418"/>
          </a:xfrm>
        </p:grpSpPr>
        <p:sp>
          <p:nvSpPr>
            <p:cNvPr id="5" name="Hexagon 4"/>
            <p:cNvSpPr/>
            <p:nvPr/>
          </p:nvSpPr>
          <p:spPr>
            <a:xfrm>
              <a:off x="4459635" y="0"/>
              <a:ext cx="2016394" cy="1744418"/>
            </a:xfrm>
            <a:prstGeom prst="hexagon">
              <a:avLst>
                <a:gd name="adj" fmla="val 28570"/>
                <a:gd name="vf" fmla="val 115470"/>
              </a:avLst>
            </a:prstGeom>
            <a:solidFill>
              <a:srgbClr val="AB008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GB"/>
            </a:p>
          </p:txBody>
        </p:sp>
        <p:sp>
          <p:nvSpPr>
            <p:cNvPr id="6" name="Hexagon 4"/>
            <p:cNvSpPr/>
            <p:nvPr/>
          </p:nvSpPr>
          <p:spPr>
            <a:xfrm>
              <a:off x="4657610" y="289087"/>
              <a:ext cx="1484260" cy="11662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2800" b="1" kern="1200" dirty="0"/>
                <a:t>Health workforce</a:t>
              </a:r>
            </a:p>
          </p:txBody>
        </p:sp>
      </p:grpSp>
      <p:sp>
        <p:nvSpPr>
          <p:cNvPr id="10" name="Hexagon 9">
            <a:extLst>
              <a:ext uri="{FF2B5EF4-FFF2-40B4-BE49-F238E27FC236}">
                <a16:creationId xmlns:a16="http://schemas.microsoft.com/office/drawing/2014/main" id="{A605A67E-D083-D559-98C1-94E9E032E9BC}"/>
              </a:ext>
            </a:extLst>
          </p:cNvPr>
          <p:cNvSpPr/>
          <p:nvPr/>
        </p:nvSpPr>
        <p:spPr>
          <a:xfrm>
            <a:off x="726087" y="2159540"/>
            <a:ext cx="2474314" cy="2247090"/>
          </a:xfrm>
          <a:prstGeom prst="hexagon">
            <a:avLst>
              <a:gd name="adj" fmla="val 26422"/>
              <a:gd name="vf" fmla="val 115470"/>
            </a:avLst>
          </a:prstGeom>
          <a:noFill/>
          <a:ln w="76200">
            <a:solidFill>
              <a:srgbClr val="02FFD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Striped Right Arrow 10"/>
          <p:cNvSpPr/>
          <p:nvPr/>
        </p:nvSpPr>
        <p:spPr>
          <a:xfrm>
            <a:off x="3375497" y="2922286"/>
            <a:ext cx="978408" cy="636286"/>
          </a:xfrm>
          <a:prstGeom prst="stripedRightArrow">
            <a:avLst/>
          </a:prstGeom>
          <a:solidFill>
            <a:srgbClr val="02FF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12" name="Picture 11">
            <a:extLst>
              <a:ext uri="{FF2B5EF4-FFF2-40B4-BE49-F238E27FC236}">
                <a16:creationId xmlns:a16="http://schemas.microsoft.com/office/drawing/2014/main" id="{74C9DE94-A213-1540-6E01-1A5010342E77}"/>
              </a:ext>
            </a:extLst>
          </p:cNvPr>
          <p:cNvPicPr>
            <a:picLocks noChangeAspect="1"/>
          </p:cNvPicPr>
          <p:nvPr/>
        </p:nvPicPr>
        <p:blipFill>
          <a:blip r:embed="rId2"/>
          <a:stretch>
            <a:fillRect/>
          </a:stretch>
        </p:blipFill>
        <p:spPr>
          <a:xfrm>
            <a:off x="96671" y="5021134"/>
            <a:ext cx="4105898" cy="1748317"/>
          </a:xfrm>
          <a:prstGeom prst="rect">
            <a:avLst/>
          </a:prstGeom>
        </p:spPr>
      </p:pic>
      <p:sp>
        <p:nvSpPr>
          <p:cNvPr id="7" name="Footer Placeholder 4">
            <a:extLst>
              <a:ext uri="{FF2B5EF4-FFF2-40B4-BE49-F238E27FC236}">
                <a16:creationId xmlns:a16="http://schemas.microsoft.com/office/drawing/2014/main" id="{0C9479BF-1B8B-18DE-6B43-B3FA332E5648}"/>
              </a:ext>
            </a:extLst>
          </p:cNvPr>
          <p:cNvSpPr txBox="1">
            <a:spLocks noChangeArrowheads="1"/>
          </p:cNvSpPr>
          <p:nvPr/>
        </p:nvSpPr>
        <p:spPr bwMode="auto">
          <a:xfrm>
            <a:off x="96671" y="6882011"/>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spTree>
    <p:extLst>
      <p:ext uri="{BB962C8B-B14F-4D97-AF65-F5344CB8AC3E}">
        <p14:creationId xmlns:p14="http://schemas.microsoft.com/office/powerpoint/2010/main" val="2985337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bg/>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10"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9FD07-51E0-DB40-A500-F78CB6D848AD}"/>
              </a:ext>
            </a:extLst>
          </p:cNvPr>
          <p:cNvSpPr>
            <a:spLocks noGrp="1"/>
          </p:cNvSpPr>
          <p:nvPr>
            <p:ph type="title"/>
          </p:nvPr>
        </p:nvSpPr>
        <p:spPr>
          <a:xfrm>
            <a:off x="7705725" y="392718"/>
            <a:ext cx="2949050" cy="2198082"/>
          </a:xfrm>
        </p:spPr>
        <p:txBody>
          <a:bodyPr/>
          <a:lstStyle/>
          <a:p>
            <a:pPr algn="r"/>
            <a:r>
              <a:rPr lang="en-GB" sz="3200" b="1" dirty="0"/>
              <a:t>Alignment of blocks is paramount: </a:t>
            </a:r>
            <a:br>
              <a:rPr lang="en-GB" sz="3200" b="1" dirty="0"/>
            </a:br>
            <a:r>
              <a:rPr lang="en-GB" sz="3200" b="1" i="1" dirty="0"/>
              <a:t>Levels of healthcare </a:t>
            </a:r>
          </a:p>
        </p:txBody>
      </p:sp>
      <p:graphicFrame>
        <p:nvGraphicFramePr>
          <p:cNvPr id="4" name="Content Placeholder 3">
            <a:extLst>
              <a:ext uri="{FF2B5EF4-FFF2-40B4-BE49-F238E27FC236}">
                <a16:creationId xmlns:a16="http://schemas.microsoft.com/office/drawing/2014/main" id="{52A4A39A-463C-3B6E-6E8F-FE9A97484BD8}"/>
              </a:ext>
            </a:extLst>
          </p:cNvPr>
          <p:cNvGraphicFramePr>
            <a:graphicFrameLocks noGrp="1"/>
          </p:cNvGraphicFramePr>
          <p:nvPr>
            <p:ph sz="half" idx="1"/>
            <p:extLst>
              <p:ext uri="{D42A27DB-BD31-4B8C-83A1-F6EECF244321}">
                <p14:modId xmlns:p14="http://schemas.microsoft.com/office/powerpoint/2010/main" val="1603100239"/>
              </p:ext>
            </p:extLst>
          </p:nvPr>
        </p:nvGraphicFramePr>
        <p:xfrm>
          <a:off x="168093" y="152401"/>
          <a:ext cx="10357032" cy="68625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urved Up Arrow 6"/>
          <p:cNvSpPr/>
          <p:nvPr/>
        </p:nvSpPr>
        <p:spPr>
          <a:xfrm rot="16835093" flipV="1">
            <a:off x="-24131" y="4837005"/>
            <a:ext cx="701461" cy="397764"/>
          </a:xfrm>
          <a:prstGeom prst="curvedUpArrow">
            <a:avLst/>
          </a:prstGeom>
          <a:solidFill>
            <a:srgbClr val="0CEB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8" name="Curved Up Arrow 7"/>
          <p:cNvSpPr/>
          <p:nvPr/>
        </p:nvSpPr>
        <p:spPr>
          <a:xfrm rot="16835093" flipV="1">
            <a:off x="62407" y="3400756"/>
            <a:ext cx="701461" cy="397764"/>
          </a:xfrm>
          <a:prstGeom prst="curvedUpArrow">
            <a:avLst/>
          </a:prstGeom>
          <a:solidFill>
            <a:srgbClr val="23D4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9" name="Curved Up Arrow 8"/>
          <p:cNvSpPr/>
          <p:nvPr/>
        </p:nvSpPr>
        <p:spPr>
          <a:xfrm rot="16835093" flipV="1">
            <a:off x="174617" y="1847573"/>
            <a:ext cx="701461" cy="397764"/>
          </a:xfrm>
          <a:prstGeom prst="curvedUpArrow">
            <a:avLst/>
          </a:prstGeom>
          <a:solidFill>
            <a:srgbClr val="00C6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10" name="Θέση περιεχομένου 2"/>
          <p:cNvSpPr txBox="1">
            <a:spLocks/>
          </p:cNvSpPr>
          <p:nvPr/>
        </p:nvSpPr>
        <p:spPr>
          <a:xfrm>
            <a:off x="8420100" y="2828097"/>
            <a:ext cx="2092683" cy="2984550"/>
          </a:xfrm>
          <a:prstGeom prst="rect">
            <a:avLst/>
          </a:prstGeom>
          <a:solidFill>
            <a:srgbClr val="02FFD2"/>
          </a:solidFill>
          <a:ln w="76200">
            <a:solidFill>
              <a:srgbClr val="00B0F0"/>
            </a:solidFill>
          </a:ln>
        </p:spPr>
        <p:txBody>
          <a:bodyPr/>
          <a:lstStyle>
            <a:lvl1pPr marL="239984" indent="-239984" algn="l" defTabSz="959937" rtl="0" eaLnBrk="1" latinLnBrk="0" hangingPunct="1">
              <a:lnSpc>
                <a:spcPct val="90000"/>
              </a:lnSpc>
              <a:spcBef>
                <a:spcPts val="1050"/>
              </a:spcBef>
              <a:buFont typeface="Arial" panose="020B0604020202020204" pitchFamily="34" charset="0"/>
              <a:buChar char="•"/>
              <a:defRPr sz="2939" kern="1200">
                <a:solidFill>
                  <a:schemeClr val="tx1"/>
                </a:solidFill>
                <a:latin typeface="+mn-lt"/>
                <a:ea typeface="+mn-ea"/>
                <a:cs typeface="+mn-cs"/>
              </a:defRPr>
            </a:lvl1pPr>
            <a:lvl2pPr marL="719953" indent="-239984" algn="l" defTabSz="959937" rtl="0" eaLnBrk="1" latinLnBrk="0" hangingPunct="1">
              <a:lnSpc>
                <a:spcPct val="90000"/>
              </a:lnSpc>
              <a:spcBef>
                <a:spcPts val="525"/>
              </a:spcBef>
              <a:buFont typeface="Arial" panose="020B0604020202020204" pitchFamily="34" charset="0"/>
              <a:buChar char="•"/>
              <a:defRPr sz="2520" kern="1200">
                <a:solidFill>
                  <a:schemeClr val="tx1"/>
                </a:solidFill>
                <a:latin typeface="+mn-lt"/>
                <a:ea typeface="+mn-ea"/>
                <a:cs typeface="+mn-cs"/>
              </a:defRPr>
            </a:lvl2pPr>
            <a:lvl3pPr marL="1199921" indent="-239984" algn="l" defTabSz="959937" rtl="0" eaLnBrk="1" latinLnBrk="0" hangingPunct="1">
              <a:lnSpc>
                <a:spcPct val="90000"/>
              </a:lnSpc>
              <a:spcBef>
                <a:spcPts val="525"/>
              </a:spcBef>
              <a:buFont typeface="Arial" panose="020B0604020202020204" pitchFamily="34" charset="0"/>
              <a:buChar char="•"/>
              <a:defRPr sz="2100" kern="1200">
                <a:solidFill>
                  <a:schemeClr val="tx1"/>
                </a:solidFill>
                <a:latin typeface="+mn-lt"/>
                <a:ea typeface="+mn-ea"/>
                <a:cs typeface="+mn-cs"/>
              </a:defRPr>
            </a:lvl3pPr>
            <a:lvl4pPr marL="1679890"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4pPr>
            <a:lvl5pPr marL="2159859"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5pPr>
            <a:lvl6pPr marL="2639827"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6pPr>
            <a:lvl7pPr marL="3119796"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7pPr>
            <a:lvl8pPr marL="3599764"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8pPr>
            <a:lvl9pPr marL="4079733"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9pPr>
          </a:lstStyle>
          <a:p>
            <a:pPr marL="0" indent="0">
              <a:lnSpc>
                <a:spcPct val="100000"/>
              </a:lnSpc>
              <a:buNone/>
            </a:pPr>
            <a:r>
              <a:rPr lang="en-US" sz="2000" dirty="0"/>
              <a:t>Initial patient access follows a unidirectional sequence from base to apex; however, the “step-down” process is equally important!!</a:t>
            </a:r>
          </a:p>
        </p:txBody>
      </p:sp>
      <p:sp>
        <p:nvSpPr>
          <p:cNvPr id="3" name="Footer Placeholder 4">
            <a:extLst>
              <a:ext uri="{FF2B5EF4-FFF2-40B4-BE49-F238E27FC236}">
                <a16:creationId xmlns:a16="http://schemas.microsoft.com/office/drawing/2014/main" id="{183D6492-2DAF-A2CE-BFE8-1F927C8A208C}"/>
              </a:ext>
            </a:extLst>
          </p:cNvPr>
          <p:cNvSpPr txBox="1">
            <a:spLocks noChangeArrowheads="1"/>
          </p:cNvSpPr>
          <p:nvPr/>
        </p:nvSpPr>
        <p:spPr bwMode="auto">
          <a:xfrm>
            <a:off x="96671" y="6769451"/>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spTree>
    <p:extLst>
      <p:ext uri="{BB962C8B-B14F-4D97-AF65-F5344CB8AC3E}">
        <p14:creationId xmlns:p14="http://schemas.microsoft.com/office/powerpoint/2010/main" val="222353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theme/theme1.xml><?xml version="1.0" encoding="utf-8"?>
<a:theme xmlns:a="http://schemas.openxmlformats.org/drawingml/2006/main" name="Tema di Office">
  <a:themeElements>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i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PASS_presentation_WP1" id="{4B36F218-781F-48EA-A3A4-3C68CE2B9DF0}" vid="{CFB3FBCA-A14A-4BF6-A7F1-DEE905072135}"/>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CF6465FE3B9384DBF09A666F84DDB69" ma:contentTypeVersion="2" ma:contentTypeDescription="Create a new document." ma:contentTypeScope="" ma:versionID="d65f4a4398c236aa0a9df75be8442f5c">
  <xsd:schema xmlns:xsd="http://www.w3.org/2001/XMLSchema" xmlns:xs="http://www.w3.org/2001/XMLSchema" xmlns:p="http://schemas.microsoft.com/office/2006/metadata/properties" xmlns:ns2="0cb709d3-8535-4900-99f2-74827045ee9b" targetNamespace="http://schemas.microsoft.com/office/2006/metadata/properties" ma:root="true" ma:fieldsID="c9e959cfc27823ff9280866173121531" ns2:_="">
    <xsd:import namespace="0cb709d3-8535-4900-99f2-74827045ee9b"/>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cb709d3-8535-4900-99f2-74827045ee9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419D27F-485F-424B-BBA9-7FA72AD92939}">
  <ds:schemaRefs>
    <ds:schemaRef ds:uri="http://www.w3.org/XML/1998/namespace"/>
    <ds:schemaRef ds:uri="http://purl.org/dc/elements/1.1/"/>
    <ds:schemaRef ds:uri="http://schemas.microsoft.com/office/2006/documentManagement/types"/>
    <ds:schemaRef ds:uri="http://purl.org/dc/dcmitype/"/>
    <ds:schemaRef ds:uri="http://schemas.microsoft.com/office/2006/metadata/properties"/>
    <ds:schemaRef ds:uri="http://schemas.microsoft.com/office/infopath/2007/PartnerControls"/>
    <ds:schemaRef ds:uri="http://schemas.openxmlformats.org/package/2006/metadata/core-properties"/>
    <ds:schemaRef ds:uri="0cb709d3-8535-4900-99f2-74827045ee9b"/>
    <ds:schemaRef ds:uri="http://purl.org/dc/terms/"/>
  </ds:schemaRefs>
</ds:datastoreItem>
</file>

<file path=customXml/itemProps2.xml><?xml version="1.0" encoding="utf-8"?>
<ds:datastoreItem xmlns:ds="http://schemas.openxmlformats.org/officeDocument/2006/customXml" ds:itemID="{4056D410-3CB2-494B-A54E-11AB27172FAD}">
  <ds:schemaRefs>
    <ds:schemaRef ds:uri="http://schemas.microsoft.com/sharepoint/v3/contenttype/forms"/>
  </ds:schemaRefs>
</ds:datastoreItem>
</file>

<file path=customXml/itemProps3.xml><?xml version="1.0" encoding="utf-8"?>
<ds:datastoreItem xmlns:ds="http://schemas.openxmlformats.org/officeDocument/2006/customXml" ds:itemID="{234BAE76-01F3-4120-953C-EDDC99BD5E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cb709d3-8535-4900-99f2-74827045ee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H-PASS_presentation_WP1_25July2023</Template>
  <TotalTime>7839</TotalTime>
  <Words>4218</Words>
  <Application>Microsoft Office PowerPoint</Application>
  <PresentationFormat>Custom</PresentationFormat>
  <Paragraphs>362</Paragraphs>
  <Slides>48</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48</vt:i4>
      </vt:variant>
    </vt:vector>
  </HeadingPairs>
  <TitlesOfParts>
    <vt:vector size="51" baseType="lpstr">
      <vt:lpstr>Arial</vt:lpstr>
      <vt:lpstr>Calibri</vt:lpstr>
      <vt:lpstr>Tema di Office</vt:lpstr>
      <vt:lpstr>Healthcare system awareness</vt:lpstr>
      <vt:lpstr>Contents</vt:lpstr>
      <vt:lpstr>Learning objectives</vt:lpstr>
      <vt:lpstr>Overview of modern health systems’ structure</vt:lpstr>
      <vt:lpstr>PowerPoint Presentation</vt:lpstr>
      <vt:lpstr>Expectations from a well-functioning health system:</vt:lpstr>
      <vt:lpstr>    The building blocks of a health system:</vt:lpstr>
      <vt:lpstr>Zooming into health workforce (HWF)…</vt:lpstr>
      <vt:lpstr>Alignment of blocks is paramount:  Levels of healthcare </vt:lpstr>
      <vt:lpstr>PowerPoint Presentation</vt:lpstr>
      <vt:lpstr>Digital tools in modern health systems</vt:lpstr>
      <vt:lpstr>PowerPoint Presentation</vt:lpstr>
      <vt:lpstr>Digital platform and application  categories used in health systems</vt:lpstr>
      <vt:lpstr>PowerPoint Presentation</vt:lpstr>
      <vt:lpstr>Components of EHRs in a nutshell</vt:lpstr>
      <vt:lpstr>PowerPoint Presentation</vt:lpstr>
      <vt:lpstr>The position of digital technology in the building blocks or a health system</vt:lpstr>
      <vt:lpstr>PowerPoint Presentation</vt:lpstr>
      <vt:lpstr>PowerPoint Presentation</vt:lpstr>
      <vt:lpstr>How can health system performance be expressed?</vt:lpstr>
      <vt:lpstr>PowerPoint Presentation</vt:lpstr>
      <vt:lpstr>PowerPoint Presentation</vt:lpstr>
      <vt:lpstr>“Input” and “output” in a health system</vt:lpstr>
      <vt:lpstr>PowerPoint Presentation</vt:lpstr>
      <vt:lpstr>Margins for improvement within the health system:  A case-based approach</vt:lpstr>
      <vt:lpstr>Case 1 presentation:</vt:lpstr>
      <vt:lpstr>PowerPoint Presentation</vt:lpstr>
      <vt:lpstr>An unexpected adverse event occurs…</vt:lpstr>
      <vt:lpstr>The patient does his best to make an appointment, but faces the following obstacles:</vt:lpstr>
      <vt:lpstr>How did the patient proceed?</vt:lpstr>
      <vt:lpstr>PowerPoint Presentation</vt:lpstr>
      <vt:lpstr>Fragmented healthcare</vt:lpstr>
      <vt:lpstr>PowerPoint Presentation</vt:lpstr>
      <vt:lpstr>Impact of fragmented care on outcomes</vt:lpstr>
      <vt:lpstr>PowerPoint Presentation</vt:lpstr>
      <vt:lpstr>Back to our case…</vt:lpstr>
      <vt:lpstr>Possible sources of interprofessional conflicts within the health system</vt:lpstr>
      <vt:lpstr>PowerPoint Presentation</vt:lpstr>
      <vt:lpstr>Practice-based interventions to improve interprofessional collaboration in healthcare</vt:lpstr>
      <vt:lpstr>Potential utility of digital solutions in improving interdisciplinary collaboration </vt:lpstr>
      <vt:lpstr>Focus: Physician-nurse collaboration </vt:lpstr>
      <vt:lpstr>Evidence from an evaluation study</vt:lpstr>
      <vt:lpstr>PowerPoint Presentation</vt:lpstr>
      <vt:lpstr>Conclusion</vt:lpstr>
      <vt:lpstr>PowerPoint Presentation</vt:lpstr>
      <vt:lpstr>PowerPoint Presentation</vt:lpstr>
      <vt:lpstr>PowerPoint Presentation</vt:lpstr>
      <vt:lpstr>End of learning unit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STEERING COMMITTEE MEETING</dc:title>
  <dc:creator>szogi.melinda</dc:creator>
  <cp:lastModifiedBy>David Smith</cp:lastModifiedBy>
  <cp:revision>311</cp:revision>
  <cp:lastPrinted>2025-02-20T09:24:37Z</cp:lastPrinted>
  <dcterms:created xsi:type="dcterms:W3CDTF">2023-07-21T15:01:30Z</dcterms:created>
  <dcterms:modified xsi:type="dcterms:W3CDTF">2025-02-20T09:25:14Z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3dd1fcc-24d7-4f55-9dc2-c1518f171327_Enabled">
    <vt:lpwstr>true</vt:lpwstr>
  </property>
  <property fmtid="{D5CDD505-2E9C-101B-9397-08002B2CF9AE}" pid="3" name="MSIP_Label_73dd1fcc-24d7-4f55-9dc2-c1518f171327_SetDate">
    <vt:lpwstr>2023-06-25T17:16:16Z</vt:lpwstr>
  </property>
  <property fmtid="{D5CDD505-2E9C-101B-9397-08002B2CF9AE}" pid="4" name="MSIP_Label_73dd1fcc-24d7-4f55-9dc2-c1518f171327_Method">
    <vt:lpwstr>Privileged</vt:lpwstr>
  </property>
  <property fmtid="{D5CDD505-2E9C-101B-9397-08002B2CF9AE}" pid="5" name="MSIP_Label_73dd1fcc-24d7-4f55-9dc2-c1518f171327_Name">
    <vt:lpwstr>No Protection (Label Only) - Internal Use</vt:lpwstr>
  </property>
  <property fmtid="{D5CDD505-2E9C-101B-9397-08002B2CF9AE}" pid="6" name="MSIP_Label_73dd1fcc-24d7-4f55-9dc2-c1518f171327_SiteId">
    <vt:lpwstr>945c199a-83a2-4e80-9f8c-5a91be5752dd</vt:lpwstr>
  </property>
  <property fmtid="{D5CDD505-2E9C-101B-9397-08002B2CF9AE}" pid="7" name="MSIP_Label_73dd1fcc-24d7-4f55-9dc2-c1518f171327_ActionId">
    <vt:lpwstr>6e2f3451-cd93-482c-97db-ef8546f277c7</vt:lpwstr>
  </property>
  <property fmtid="{D5CDD505-2E9C-101B-9397-08002B2CF9AE}" pid="8" name="MSIP_Label_73dd1fcc-24d7-4f55-9dc2-c1518f171327_ContentBits">
    <vt:lpwstr>2</vt:lpwstr>
  </property>
  <property fmtid="{D5CDD505-2E9C-101B-9397-08002B2CF9AE}" pid="9" name="ContentTypeId">
    <vt:lpwstr>0x0101007CF6465FE3B9384DBF09A666F84DDB69</vt:lpwstr>
  </property>
  <property fmtid="{D5CDD505-2E9C-101B-9397-08002B2CF9AE}" pid="10" name="MediaServiceImageTags">
    <vt:lpwstr/>
  </property>
</Properties>
</file>