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0"/>
  </p:notesMasterIdLst>
  <p:handoutMasterIdLst>
    <p:handoutMasterId r:id="rId41"/>
  </p:handoutMasterIdLst>
  <p:sldIdLst>
    <p:sldId id="256" r:id="rId5"/>
    <p:sldId id="310" r:id="rId6"/>
    <p:sldId id="311" r:id="rId7"/>
    <p:sldId id="312" r:id="rId8"/>
    <p:sldId id="295" r:id="rId9"/>
    <p:sldId id="258" r:id="rId10"/>
    <p:sldId id="271" r:id="rId11"/>
    <p:sldId id="314" r:id="rId12"/>
    <p:sldId id="296" r:id="rId13"/>
    <p:sldId id="294" r:id="rId14"/>
    <p:sldId id="261" r:id="rId15"/>
    <p:sldId id="262" r:id="rId16"/>
    <p:sldId id="263" r:id="rId17"/>
    <p:sldId id="315" r:id="rId18"/>
    <p:sldId id="316" r:id="rId19"/>
    <p:sldId id="275" r:id="rId20"/>
    <p:sldId id="317" r:id="rId21"/>
    <p:sldId id="290" r:id="rId22"/>
    <p:sldId id="318" r:id="rId23"/>
    <p:sldId id="278" r:id="rId24"/>
    <p:sldId id="270" r:id="rId25"/>
    <p:sldId id="274" r:id="rId26"/>
    <p:sldId id="273" r:id="rId27"/>
    <p:sldId id="280" r:id="rId28"/>
    <p:sldId id="281" r:id="rId29"/>
    <p:sldId id="282" r:id="rId30"/>
    <p:sldId id="319" r:id="rId31"/>
    <p:sldId id="320" r:id="rId32"/>
    <p:sldId id="284" r:id="rId33"/>
    <p:sldId id="285" r:id="rId34"/>
    <p:sldId id="313" r:id="rId35"/>
    <p:sldId id="292" r:id="rId36"/>
    <p:sldId id="286" r:id="rId37"/>
    <p:sldId id="308" r:id="rId38"/>
    <p:sldId id="309" r:id="rId39"/>
  </p:sldIdLst>
  <p:sldSz cx="10799763" cy="71993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F2DA"/>
    <a:srgbClr val="C80185"/>
    <a:srgbClr val="01F3D3"/>
    <a:srgbClr val="B8329D"/>
    <a:srgbClr val="B00185"/>
    <a:srgbClr val="A80184"/>
    <a:srgbClr val="00E9D3"/>
    <a:srgbClr val="01C1D6"/>
    <a:srgbClr val="00B1D7"/>
    <a:srgbClr val="009D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97"/>
    <p:restoredTop sz="94411" autoAdjust="0"/>
  </p:normalViewPr>
  <p:slideViewPr>
    <p:cSldViewPr snapToGrid="0">
      <p:cViewPr varScale="1">
        <p:scale>
          <a:sx n="78" d="100"/>
          <a:sy n="78" d="100"/>
        </p:scale>
        <p:origin x="1176" y="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56" d="100"/>
          <a:sy n="56" d="100"/>
        </p:scale>
        <p:origin x="258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68052E-2A23-492F-BA2F-E7CF6C10E5FD}" type="doc">
      <dgm:prSet loTypeId="urn:microsoft.com/office/officeart/2005/8/layout/chevron1" loCatId="process" qsTypeId="urn:microsoft.com/office/officeart/2005/8/quickstyle/3d5" qsCatId="3D" csTypeId="urn:microsoft.com/office/officeart/2005/8/colors/accent1_2" csCatId="accent1" phldr="1"/>
      <dgm:spPr/>
    </dgm:pt>
    <dgm:pt modelId="{44CA6C54-B2AF-4EA6-AC24-0BE57E59E793}">
      <dgm:prSet phldrT="[Testo]" custT="1"/>
      <dgm:spPr/>
      <dgm:t>
        <a:bodyPr/>
        <a:lstStyle/>
        <a:p>
          <a:r>
            <a:rPr lang="it-IT" sz="2400" dirty="0">
              <a:latin typeface="+mn-lt"/>
            </a:rPr>
            <a:t>Initiation &amp; planning</a:t>
          </a:r>
        </a:p>
      </dgm:t>
    </dgm:pt>
    <dgm:pt modelId="{F5CBA2EC-CDA5-410C-944C-085C35457381}" type="parTrans" cxnId="{BE0A552D-4FDC-42BB-B8D2-ABE82D785323}">
      <dgm:prSet/>
      <dgm:spPr/>
      <dgm:t>
        <a:bodyPr/>
        <a:lstStyle/>
        <a:p>
          <a:endParaRPr lang="it-IT"/>
        </a:p>
      </dgm:t>
    </dgm:pt>
    <dgm:pt modelId="{A413DF43-E63E-4682-8075-E2DF998FF8A2}" type="sibTrans" cxnId="{BE0A552D-4FDC-42BB-B8D2-ABE82D785323}">
      <dgm:prSet/>
      <dgm:spPr/>
      <dgm:t>
        <a:bodyPr/>
        <a:lstStyle/>
        <a:p>
          <a:endParaRPr lang="it-IT"/>
        </a:p>
      </dgm:t>
    </dgm:pt>
    <dgm:pt modelId="{34E915CD-2F36-40CF-96AF-4B6015C4D58A}">
      <dgm:prSet phldrT="[Testo]" custT="1"/>
      <dgm:spPr/>
      <dgm:t>
        <a:bodyPr/>
        <a:lstStyle/>
        <a:p>
          <a:r>
            <a:rPr lang="it-IT" sz="2400" dirty="0">
              <a:latin typeface="+mn-lt"/>
            </a:rPr>
            <a:t>Executing</a:t>
          </a:r>
        </a:p>
      </dgm:t>
    </dgm:pt>
    <dgm:pt modelId="{9998C2D6-C470-46B3-945E-D40ED892B8F3}" type="parTrans" cxnId="{461F1B35-6A58-4EAB-8823-71C585F6DB6A}">
      <dgm:prSet/>
      <dgm:spPr/>
      <dgm:t>
        <a:bodyPr/>
        <a:lstStyle/>
        <a:p>
          <a:endParaRPr lang="it-IT"/>
        </a:p>
      </dgm:t>
    </dgm:pt>
    <dgm:pt modelId="{26A34F3C-83DD-4398-B245-4EDEBF57F981}" type="sibTrans" cxnId="{461F1B35-6A58-4EAB-8823-71C585F6DB6A}">
      <dgm:prSet/>
      <dgm:spPr/>
      <dgm:t>
        <a:bodyPr/>
        <a:lstStyle/>
        <a:p>
          <a:endParaRPr lang="it-IT"/>
        </a:p>
      </dgm:t>
    </dgm:pt>
    <dgm:pt modelId="{378112EE-FD1A-45AC-82B0-13326A6B3CB5}">
      <dgm:prSet phldrT="[Testo]" custT="1"/>
      <dgm:spPr/>
      <dgm:t>
        <a:bodyPr/>
        <a:lstStyle/>
        <a:p>
          <a:r>
            <a:rPr lang="it-IT" sz="2400" dirty="0">
              <a:latin typeface="+mn-lt"/>
            </a:rPr>
            <a:t>Monitoring &amp; controlling</a:t>
          </a:r>
        </a:p>
      </dgm:t>
    </dgm:pt>
    <dgm:pt modelId="{0807F9A7-CC49-4859-A9C9-9CFB857C04F0}" type="parTrans" cxnId="{A6F58161-62BE-4C9C-8112-11254136F369}">
      <dgm:prSet/>
      <dgm:spPr/>
      <dgm:t>
        <a:bodyPr/>
        <a:lstStyle/>
        <a:p>
          <a:endParaRPr lang="it-IT"/>
        </a:p>
      </dgm:t>
    </dgm:pt>
    <dgm:pt modelId="{63388912-60ED-4210-AA3F-D7B3CB6A418C}" type="sibTrans" cxnId="{A6F58161-62BE-4C9C-8112-11254136F369}">
      <dgm:prSet/>
      <dgm:spPr/>
      <dgm:t>
        <a:bodyPr/>
        <a:lstStyle/>
        <a:p>
          <a:endParaRPr lang="it-IT"/>
        </a:p>
      </dgm:t>
    </dgm:pt>
    <dgm:pt modelId="{129CE946-39A2-477A-982F-355DCBDC0DEB}">
      <dgm:prSet phldrT="[Testo]" custT="1"/>
      <dgm:spPr/>
      <dgm:t>
        <a:bodyPr/>
        <a:lstStyle/>
        <a:p>
          <a:r>
            <a:rPr lang="it-IT" sz="2400" dirty="0">
              <a:latin typeface="+mn-lt"/>
            </a:rPr>
            <a:t>Closing</a:t>
          </a:r>
        </a:p>
      </dgm:t>
    </dgm:pt>
    <dgm:pt modelId="{7294A265-EA12-4C3C-A4FC-686EC88A0F57}" type="parTrans" cxnId="{38D96443-3A30-4CB7-925F-1798F64E6882}">
      <dgm:prSet/>
      <dgm:spPr/>
      <dgm:t>
        <a:bodyPr/>
        <a:lstStyle/>
        <a:p>
          <a:endParaRPr lang="it-IT"/>
        </a:p>
      </dgm:t>
    </dgm:pt>
    <dgm:pt modelId="{5F4A3217-3AE0-4A7C-8A5B-C30820EE8353}" type="sibTrans" cxnId="{38D96443-3A30-4CB7-925F-1798F64E6882}">
      <dgm:prSet/>
      <dgm:spPr/>
      <dgm:t>
        <a:bodyPr/>
        <a:lstStyle/>
        <a:p>
          <a:endParaRPr lang="it-IT"/>
        </a:p>
      </dgm:t>
    </dgm:pt>
    <dgm:pt modelId="{36A8030D-0835-4BBF-BBCC-E743CC8D1F92}" type="pres">
      <dgm:prSet presAssocID="{9068052E-2A23-492F-BA2F-E7CF6C10E5FD}" presName="Name0" presStyleCnt="0">
        <dgm:presLayoutVars>
          <dgm:dir/>
          <dgm:animLvl val="lvl"/>
          <dgm:resizeHandles val="exact"/>
        </dgm:presLayoutVars>
      </dgm:prSet>
      <dgm:spPr/>
    </dgm:pt>
    <dgm:pt modelId="{5D2A283A-FB33-4992-A739-5FA71758B1C1}" type="pres">
      <dgm:prSet presAssocID="{44CA6C54-B2AF-4EA6-AC24-0BE57E59E793}" presName="parTxOnly" presStyleLbl="node1" presStyleIdx="0" presStyleCnt="4" custLinFactX="-19713" custLinFactNeighborX="-100000" custLinFactNeighborY="-8484">
        <dgm:presLayoutVars>
          <dgm:chMax val="0"/>
          <dgm:chPref val="0"/>
          <dgm:bulletEnabled val="1"/>
        </dgm:presLayoutVars>
      </dgm:prSet>
      <dgm:spPr/>
    </dgm:pt>
    <dgm:pt modelId="{0CF05288-BD31-4E3B-8475-7CA5D3E407D2}" type="pres">
      <dgm:prSet presAssocID="{A413DF43-E63E-4682-8075-E2DF998FF8A2}" presName="parTxOnlySpace" presStyleCnt="0"/>
      <dgm:spPr/>
    </dgm:pt>
    <dgm:pt modelId="{C9B6B40F-7BF2-4B6C-AEF3-187A0FAF60D0}" type="pres">
      <dgm:prSet presAssocID="{34E915CD-2F36-40CF-96AF-4B6015C4D58A}" presName="parTxOnly" presStyleLbl="node1" presStyleIdx="1" presStyleCnt="4">
        <dgm:presLayoutVars>
          <dgm:chMax val="0"/>
          <dgm:chPref val="0"/>
          <dgm:bulletEnabled val="1"/>
        </dgm:presLayoutVars>
      </dgm:prSet>
      <dgm:spPr/>
    </dgm:pt>
    <dgm:pt modelId="{0721325E-90A0-4C65-909B-F1456BD5D22C}" type="pres">
      <dgm:prSet presAssocID="{26A34F3C-83DD-4398-B245-4EDEBF57F981}" presName="parTxOnlySpace" presStyleCnt="0"/>
      <dgm:spPr/>
    </dgm:pt>
    <dgm:pt modelId="{B14B2C28-25E0-4777-9B39-37BE22A84E77}" type="pres">
      <dgm:prSet presAssocID="{378112EE-FD1A-45AC-82B0-13326A6B3CB5}" presName="parTxOnly" presStyleLbl="node1" presStyleIdx="2" presStyleCnt="4">
        <dgm:presLayoutVars>
          <dgm:chMax val="0"/>
          <dgm:chPref val="0"/>
          <dgm:bulletEnabled val="1"/>
        </dgm:presLayoutVars>
      </dgm:prSet>
      <dgm:spPr/>
    </dgm:pt>
    <dgm:pt modelId="{1D80AA9F-B829-4022-8C44-C2E219FAB1DF}" type="pres">
      <dgm:prSet presAssocID="{63388912-60ED-4210-AA3F-D7B3CB6A418C}" presName="parTxOnlySpace" presStyleCnt="0"/>
      <dgm:spPr/>
    </dgm:pt>
    <dgm:pt modelId="{C4825B3D-5C0E-44C0-A9AC-E0A257DF50D0}" type="pres">
      <dgm:prSet presAssocID="{129CE946-39A2-477A-982F-355DCBDC0DEB}" presName="parTxOnly" presStyleLbl="node1" presStyleIdx="3" presStyleCnt="4" custLinFactNeighborX="1718" custLinFactNeighborY="4009">
        <dgm:presLayoutVars>
          <dgm:chMax val="0"/>
          <dgm:chPref val="0"/>
          <dgm:bulletEnabled val="1"/>
        </dgm:presLayoutVars>
      </dgm:prSet>
      <dgm:spPr/>
    </dgm:pt>
  </dgm:ptLst>
  <dgm:cxnLst>
    <dgm:cxn modelId="{BE0A552D-4FDC-42BB-B8D2-ABE82D785323}" srcId="{9068052E-2A23-492F-BA2F-E7CF6C10E5FD}" destId="{44CA6C54-B2AF-4EA6-AC24-0BE57E59E793}" srcOrd="0" destOrd="0" parTransId="{F5CBA2EC-CDA5-410C-944C-085C35457381}" sibTransId="{A413DF43-E63E-4682-8075-E2DF998FF8A2}"/>
    <dgm:cxn modelId="{461F1B35-6A58-4EAB-8823-71C585F6DB6A}" srcId="{9068052E-2A23-492F-BA2F-E7CF6C10E5FD}" destId="{34E915CD-2F36-40CF-96AF-4B6015C4D58A}" srcOrd="1" destOrd="0" parTransId="{9998C2D6-C470-46B3-945E-D40ED892B8F3}" sibTransId="{26A34F3C-83DD-4398-B245-4EDEBF57F981}"/>
    <dgm:cxn modelId="{A6F58161-62BE-4C9C-8112-11254136F369}" srcId="{9068052E-2A23-492F-BA2F-E7CF6C10E5FD}" destId="{378112EE-FD1A-45AC-82B0-13326A6B3CB5}" srcOrd="2" destOrd="0" parTransId="{0807F9A7-CC49-4859-A9C9-9CFB857C04F0}" sibTransId="{63388912-60ED-4210-AA3F-D7B3CB6A418C}"/>
    <dgm:cxn modelId="{38D96443-3A30-4CB7-925F-1798F64E6882}" srcId="{9068052E-2A23-492F-BA2F-E7CF6C10E5FD}" destId="{129CE946-39A2-477A-982F-355DCBDC0DEB}" srcOrd="3" destOrd="0" parTransId="{7294A265-EA12-4C3C-A4FC-686EC88A0F57}" sibTransId="{5F4A3217-3AE0-4A7C-8A5B-C30820EE8353}"/>
    <dgm:cxn modelId="{0F80089A-C070-4A71-970C-02BE54992483}" type="presOf" srcId="{129CE946-39A2-477A-982F-355DCBDC0DEB}" destId="{C4825B3D-5C0E-44C0-A9AC-E0A257DF50D0}" srcOrd="0" destOrd="0" presId="urn:microsoft.com/office/officeart/2005/8/layout/chevron1"/>
    <dgm:cxn modelId="{54740AC3-0C06-4F04-A543-78928641323D}" type="presOf" srcId="{34E915CD-2F36-40CF-96AF-4B6015C4D58A}" destId="{C9B6B40F-7BF2-4B6C-AEF3-187A0FAF60D0}" srcOrd="0" destOrd="0" presId="urn:microsoft.com/office/officeart/2005/8/layout/chevron1"/>
    <dgm:cxn modelId="{98F6EAC6-A184-4A0C-9EC5-8AA5D3AD846A}" type="presOf" srcId="{9068052E-2A23-492F-BA2F-E7CF6C10E5FD}" destId="{36A8030D-0835-4BBF-BBCC-E743CC8D1F92}" srcOrd="0" destOrd="0" presId="urn:microsoft.com/office/officeart/2005/8/layout/chevron1"/>
    <dgm:cxn modelId="{4541F6F0-266A-490E-A64F-9698F47DAC2D}" type="presOf" srcId="{44CA6C54-B2AF-4EA6-AC24-0BE57E59E793}" destId="{5D2A283A-FB33-4992-A739-5FA71758B1C1}" srcOrd="0" destOrd="0" presId="urn:microsoft.com/office/officeart/2005/8/layout/chevron1"/>
    <dgm:cxn modelId="{C4A09FF3-3C54-4C70-B021-9E2D1BD748B3}" type="presOf" srcId="{378112EE-FD1A-45AC-82B0-13326A6B3CB5}" destId="{B14B2C28-25E0-4777-9B39-37BE22A84E77}" srcOrd="0" destOrd="0" presId="urn:microsoft.com/office/officeart/2005/8/layout/chevron1"/>
    <dgm:cxn modelId="{A1354ADD-198A-4F97-B370-513441545816}" type="presParOf" srcId="{36A8030D-0835-4BBF-BBCC-E743CC8D1F92}" destId="{5D2A283A-FB33-4992-A739-5FA71758B1C1}" srcOrd="0" destOrd="0" presId="urn:microsoft.com/office/officeart/2005/8/layout/chevron1"/>
    <dgm:cxn modelId="{50D39AC7-B9B7-40F2-9472-0671EE56EB81}" type="presParOf" srcId="{36A8030D-0835-4BBF-BBCC-E743CC8D1F92}" destId="{0CF05288-BD31-4E3B-8475-7CA5D3E407D2}" srcOrd="1" destOrd="0" presId="urn:microsoft.com/office/officeart/2005/8/layout/chevron1"/>
    <dgm:cxn modelId="{E4C2B1B8-9A39-4B15-AD4A-29C699B9B175}" type="presParOf" srcId="{36A8030D-0835-4BBF-BBCC-E743CC8D1F92}" destId="{C9B6B40F-7BF2-4B6C-AEF3-187A0FAF60D0}" srcOrd="2" destOrd="0" presId="urn:microsoft.com/office/officeart/2005/8/layout/chevron1"/>
    <dgm:cxn modelId="{EF2C83AE-A27F-4C54-AF33-31D1F8A313E5}" type="presParOf" srcId="{36A8030D-0835-4BBF-BBCC-E743CC8D1F92}" destId="{0721325E-90A0-4C65-909B-F1456BD5D22C}" srcOrd="3" destOrd="0" presId="urn:microsoft.com/office/officeart/2005/8/layout/chevron1"/>
    <dgm:cxn modelId="{A37021B3-31FF-4461-A392-5121780256FF}" type="presParOf" srcId="{36A8030D-0835-4BBF-BBCC-E743CC8D1F92}" destId="{B14B2C28-25E0-4777-9B39-37BE22A84E77}" srcOrd="4" destOrd="0" presId="urn:microsoft.com/office/officeart/2005/8/layout/chevron1"/>
    <dgm:cxn modelId="{3121A1FF-01D3-4482-9295-89D5289B0930}" type="presParOf" srcId="{36A8030D-0835-4BBF-BBCC-E743CC8D1F92}" destId="{1D80AA9F-B829-4022-8C44-C2E219FAB1DF}" srcOrd="5" destOrd="0" presId="urn:microsoft.com/office/officeart/2005/8/layout/chevron1"/>
    <dgm:cxn modelId="{9BD3D7EB-A740-4580-8578-FAAF36D20066}" type="presParOf" srcId="{36A8030D-0835-4BBF-BBCC-E743CC8D1F92}" destId="{C4825B3D-5C0E-44C0-A9AC-E0A257DF50D0}"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A283A-FB33-4992-A739-5FA71758B1C1}">
      <dsp:nvSpPr>
        <dsp:cNvPr id="0" name=""/>
        <dsp:cNvSpPr/>
      </dsp:nvSpPr>
      <dsp:spPr>
        <a:xfrm>
          <a:off x="0" y="1845918"/>
          <a:ext cx="2789693" cy="1115877"/>
        </a:xfrm>
        <a:prstGeom prst="chevron">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it-IT" sz="2400" kern="1200" dirty="0">
              <a:latin typeface="+mn-lt"/>
            </a:rPr>
            <a:t>Initiation &amp; planning</a:t>
          </a:r>
        </a:p>
      </dsp:txBody>
      <dsp:txXfrm>
        <a:off x="557939" y="1845918"/>
        <a:ext cx="1673816" cy="1115877"/>
      </dsp:txXfrm>
    </dsp:sp>
    <dsp:sp modelId="{C9B6B40F-7BF2-4B6C-AEF3-187A0FAF60D0}">
      <dsp:nvSpPr>
        <dsp:cNvPr id="0" name=""/>
        <dsp:cNvSpPr/>
      </dsp:nvSpPr>
      <dsp:spPr>
        <a:xfrm>
          <a:off x="2515516" y="1940589"/>
          <a:ext cx="2789693" cy="1115877"/>
        </a:xfrm>
        <a:prstGeom prst="chevron">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it-IT" sz="2400" kern="1200" dirty="0">
              <a:latin typeface="+mn-lt"/>
            </a:rPr>
            <a:t>Executing</a:t>
          </a:r>
        </a:p>
      </dsp:txBody>
      <dsp:txXfrm>
        <a:off x="3073455" y="1940589"/>
        <a:ext cx="1673816" cy="1115877"/>
      </dsp:txXfrm>
    </dsp:sp>
    <dsp:sp modelId="{B14B2C28-25E0-4777-9B39-37BE22A84E77}">
      <dsp:nvSpPr>
        <dsp:cNvPr id="0" name=""/>
        <dsp:cNvSpPr/>
      </dsp:nvSpPr>
      <dsp:spPr>
        <a:xfrm>
          <a:off x="5026240" y="1940589"/>
          <a:ext cx="2789693" cy="1115877"/>
        </a:xfrm>
        <a:prstGeom prst="chevron">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it-IT" sz="2400" kern="1200" dirty="0">
              <a:latin typeface="+mn-lt"/>
            </a:rPr>
            <a:t>Monitoring &amp; controlling</a:t>
          </a:r>
        </a:p>
      </dsp:txBody>
      <dsp:txXfrm>
        <a:off x="5584179" y="1940589"/>
        <a:ext cx="1673816" cy="1115877"/>
      </dsp:txXfrm>
    </dsp:sp>
    <dsp:sp modelId="{C4825B3D-5C0E-44C0-A9AC-E0A257DF50D0}">
      <dsp:nvSpPr>
        <dsp:cNvPr id="0" name=""/>
        <dsp:cNvSpPr/>
      </dsp:nvSpPr>
      <dsp:spPr>
        <a:xfrm>
          <a:off x="7541757" y="1985325"/>
          <a:ext cx="2789693" cy="1115877"/>
        </a:xfrm>
        <a:prstGeom prst="chevron">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it-IT" sz="2400" kern="1200" dirty="0">
              <a:latin typeface="+mn-lt"/>
            </a:rPr>
            <a:t>Closing</a:t>
          </a:r>
        </a:p>
      </dsp:txBody>
      <dsp:txXfrm>
        <a:off x="8099696" y="1985325"/>
        <a:ext cx="1673816" cy="111587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átum hely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942EDE-7707-4C93-9FCD-C8288FA9C2F5}" type="datetimeFigureOut">
              <a:rPr lang="en-GB" smtClean="0"/>
              <a:t>20/02/2025</a:t>
            </a:fld>
            <a:endParaRPr lang="en-GB"/>
          </a:p>
        </p:txBody>
      </p:sp>
      <p:sp>
        <p:nvSpPr>
          <p:cNvPr id="4" name="Élőláb hely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Dia számának hely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C07EAF-6A43-4BB0-A89E-7820AFF29F03}" type="slidenum">
              <a:rPr lang="en-GB" smtClean="0"/>
              <a:t>‹#›</a:t>
            </a:fld>
            <a:endParaRPr lang="en-GB"/>
          </a:p>
        </p:txBody>
      </p:sp>
    </p:spTree>
    <p:extLst>
      <p:ext uri="{BB962C8B-B14F-4D97-AF65-F5344CB8AC3E}">
        <p14:creationId xmlns:p14="http://schemas.microsoft.com/office/powerpoint/2010/main" val="2219434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D8FF87-38FD-5645-98EB-003EE1C7EEE8}" type="datetimeFigureOut">
              <a:rPr lang="it-IT" smtClean="0"/>
              <a:t>20/02/2025</a:t>
            </a:fld>
            <a:endParaRPr lang="it-IT"/>
          </a:p>
        </p:txBody>
      </p:sp>
      <p:sp>
        <p:nvSpPr>
          <p:cNvPr id="4" name="Segnaposto immagine diapositiva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A9807-1C24-8F4A-B3C7-A6E31FA5BB7A}" type="slidenum">
              <a:rPr lang="it-IT" smtClean="0"/>
              <a:t>‹#›</a:t>
            </a:fld>
            <a:endParaRPr lang="it-IT"/>
          </a:p>
        </p:txBody>
      </p:sp>
    </p:spTree>
    <p:extLst>
      <p:ext uri="{BB962C8B-B14F-4D97-AF65-F5344CB8AC3E}">
        <p14:creationId xmlns:p14="http://schemas.microsoft.com/office/powerpoint/2010/main" val="1360651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GB" dirty="0"/>
          </a:p>
        </p:txBody>
      </p:sp>
      <p:sp>
        <p:nvSpPr>
          <p:cNvPr id="4" name="Dia számának helye 3"/>
          <p:cNvSpPr>
            <a:spLocks noGrp="1"/>
          </p:cNvSpPr>
          <p:nvPr>
            <p:ph type="sldNum" sz="quarter" idx="10"/>
          </p:nvPr>
        </p:nvSpPr>
        <p:spPr/>
        <p:txBody>
          <a:bodyPr/>
          <a:lstStyle/>
          <a:p>
            <a:fld id="{5E4A9807-1C24-8F4A-B3C7-A6E31FA5BB7A}" type="slidenum">
              <a:rPr lang="it-IT" smtClean="0"/>
              <a:t>33</a:t>
            </a:fld>
            <a:endParaRPr lang="it-IT"/>
          </a:p>
        </p:txBody>
      </p:sp>
    </p:spTree>
    <p:extLst>
      <p:ext uri="{BB962C8B-B14F-4D97-AF65-F5344CB8AC3E}">
        <p14:creationId xmlns:p14="http://schemas.microsoft.com/office/powerpoint/2010/main" val="23145384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F77DD7C-6FE6-7E47-7DC7-014F2AF82A78}"/>
              </a:ext>
            </a:extLst>
          </p:cNvPr>
          <p:cNvSpPr>
            <a:spLocks noGrp="1"/>
          </p:cNvSpPr>
          <p:nvPr>
            <p:ph type="title" hasCustomPrompt="1"/>
          </p:nvPr>
        </p:nvSpPr>
        <p:spPr>
          <a:xfrm>
            <a:off x="0" y="3397074"/>
            <a:ext cx="10799763" cy="1392237"/>
          </a:xfrm>
          <a:prstGeom prst="rect">
            <a:avLst/>
          </a:prstGeom>
        </p:spPr>
        <p:txBody>
          <a:bodyPr/>
          <a:lstStyle>
            <a:lvl1pPr algn="ctr">
              <a:defRPr sz="5000" b="1">
                <a:solidFill>
                  <a:schemeClr val="bg1"/>
                </a:solidFill>
              </a:defRPr>
            </a:lvl1pPr>
          </a:lstStyle>
          <a:p>
            <a:r>
              <a:rPr lang="hu-HU" dirty="0" err="1"/>
              <a:t>Title</a:t>
            </a:r>
            <a:r>
              <a:rPr lang="hu-HU" dirty="0"/>
              <a:t> of </a:t>
            </a:r>
            <a:r>
              <a:rPr lang="hu-HU" dirty="0" err="1"/>
              <a:t>your</a:t>
            </a:r>
            <a:r>
              <a:rPr lang="hu-HU" dirty="0"/>
              <a:t> </a:t>
            </a:r>
            <a:r>
              <a:rPr lang="hu-HU" dirty="0" err="1"/>
              <a:t>presentation</a:t>
            </a:r>
            <a:endParaRPr lang="en-US" dirty="0"/>
          </a:p>
        </p:txBody>
      </p:sp>
      <p:sp>
        <p:nvSpPr>
          <p:cNvPr id="16" name="Date Placeholder 3"/>
          <p:cNvSpPr>
            <a:spLocks noGrp="1"/>
          </p:cNvSpPr>
          <p:nvPr>
            <p:ph type="dt" sz="half" idx="10"/>
          </p:nvPr>
        </p:nvSpPr>
        <p:spPr>
          <a:xfrm>
            <a:off x="742484" y="6672698"/>
            <a:ext cx="2429947" cy="383297"/>
          </a:xfrm>
          <a:prstGeom prst="rect">
            <a:avLst/>
          </a:prstGeom>
        </p:spPr>
        <p:txBody>
          <a:bodyPr/>
          <a:lstStyle/>
          <a:p>
            <a:fld id="{321F8011-7028-7A42-A01D-865E8B21EEF0}" type="datetimeFigureOut">
              <a:rPr lang="it-IT" smtClean="0"/>
              <a:t>20/02/2025</a:t>
            </a:fld>
            <a:endParaRPr lang="it-IT" dirty="0"/>
          </a:p>
        </p:txBody>
      </p:sp>
      <p:sp>
        <p:nvSpPr>
          <p:cNvPr id="17" name="Slide Number Placeholder 5"/>
          <p:cNvSpPr>
            <a:spLocks noGrp="1"/>
          </p:cNvSpPr>
          <p:nvPr>
            <p:ph type="sldNum" sz="quarter" idx="12"/>
          </p:nvPr>
        </p:nvSpPr>
        <p:spPr>
          <a:xfrm>
            <a:off x="8039709" y="6672697"/>
            <a:ext cx="2429947" cy="383297"/>
          </a:xfrm>
          <a:prstGeom prst="rect">
            <a:avLst/>
          </a:prstGeom>
        </p:spPr>
        <p:txBody>
          <a:bodyPr/>
          <a:lstStyle/>
          <a:p>
            <a:fld id="{7FB98861-F3B3-1B4A-9BF3-1E11DBCCE554}" type="slidenum">
              <a:rPr lang="it-IT" smtClean="0"/>
              <a:t>‹#›</a:t>
            </a:fld>
            <a:endParaRPr lang="it-IT"/>
          </a:p>
        </p:txBody>
      </p:sp>
      <p:pic>
        <p:nvPicPr>
          <p:cNvPr id="2" name="Kép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19429" y="0"/>
            <a:ext cx="1438485" cy="1513689"/>
          </a:xfrm>
          <a:prstGeom prst="rect">
            <a:avLst/>
          </a:prstGeom>
        </p:spPr>
      </p:pic>
    </p:spTree>
    <p:extLst>
      <p:ext uri="{BB962C8B-B14F-4D97-AF65-F5344CB8AC3E}">
        <p14:creationId xmlns:p14="http://schemas.microsoft.com/office/powerpoint/2010/main" val="1587065112"/>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pic>
        <p:nvPicPr>
          <p:cNvPr id="31" name="Immagine 15">
            <a:extLst>
              <a:ext uri="{FF2B5EF4-FFF2-40B4-BE49-F238E27FC236}">
                <a16:creationId xmlns:a16="http://schemas.microsoft.com/office/drawing/2014/main" id="{D43F2D1C-D5F5-4563-D89B-E5B632B6898C}"/>
              </a:ext>
            </a:extLst>
          </p:cNvPr>
          <p:cNvPicPr>
            <a:picLocks noChangeAspect="1"/>
          </p:cNvPicPr>
          <p:nvPr userDrawn="1"/>
        </p:nvPicPr>
        <p:blipFill>
          <a:blip r:embed="rId2">
            <a:alphaModFix amt="6000"/>
            <a:extLst>
              <a:ext uri="{BEBA8EAE-BF5A-486C-A8C5-ECC9F3942E4B}">
                <a14:imgProps xmlns:a14="http://schemas.microsoft.com/office/drawing/2010/main">
                  <a14:imgLayer r:embed="rId3">
                    <a14:imgEffect>
                      <a14:brightnessContrast bright="-1000"/>
                    </a14:imgEffect>
                  </a14:imgLayer>
                </a14:imgProps>
              </a:ext>
            </a:extLst>
          </a:blip>
          <a:stretch>
            <a:fillRect/>
          </a:stretch>
        </p:blipFill>
        <p:spPr>
          <a:xfrm>
            <a:off x="90030" y="0"/>
            <a:ext cx="10709733" cy="7199697"/>
          </a:xfrm>
          <a:prstGeom prst="rect">
            <a:avLst/>
          </a:prstGeom>
        </p:spPr>
      </p:pic>
      <p:pic>
        <p:nvPicPr>
          <p:cNvPr id="23" name="Immagine 6">
            <a:extLst>
              <a:ext uri="{FF2B5EF4-FFF2-40B4-BE49-F238E27FC236}">
                <a16:creationId xmlns:a16="http://schemas.microsoft.com/office/drawing/2014/main" id="{73AE2C03-F675-1446-E447-885F8A23E206}"/>
              </a:ext>
            </a:extLst>
          </p:cNvPr>
          <p:cNvPicPr>
            <a:picLocks noChangeAspect="1"/>
          </p:cNvPicPr>
          <p:nvPr userDrawn="1"/>
        </p:nvPicPr>
        <p:blipFill rotWithShape="1">
          <a:blip r:embed="rId4"/>
          <a:srcRect l="16494" b="1059"/>
          <a:stretch/>
        </p:blipFill>
        <p:spPr>
          <a:xfrm>
            <a:off x="0" y="0"/>
            <a:ext cx="3986422" cy="7199697"/>
          </a:xfrm>
          <a:prstGeom prst="rect">
            <a:avLst/>
          </a:prstGeom>
        </p:spPr>
      </p:pic>
      <p:pic>
        <p:nvPicPr>
          <p:cNvPr id="16" name="Immagine 16">
            <a:extLst>
              <a:ext uri="{FF2B5EF4-FFF2-40B4-BE49-F238E27FC236}">
                <a16:creationId xmlns:a16="http://schemas.microsoft.com/office/drawing/2014/main" id="{2DA0940D-5AE0-5878-999A-A4F75B97BC3B}"/>
              </a:ext>
            </a:extLst>
          </p:cNvPr>
          <p:cNvPicPr>
            <a:picLocks noChangeAspect="1"/>
          </p:cNvPicPr>
          <p:nvPr userDrawn="1"/>
        </p:nvPicPr>
        <p:blipFill>
          <a:blip r:embed="rId5"/>
          <a:srcRect/>
          <a:stretch/>
        </p:blipFill>
        <p:spPr>
          <a:xfrm>
            <a:off x="7320764" y="662380"/>
            <a:ext cx="2980626" cy="846350"/>
          </a:xfrm>
          <a:prstGeom prst="rect">
            <a:avLst/>
          </a:prstGeom>
        </p:spPr>
      </p:pic>
      <p:pic>
        <p:nvPicPr>
          <p:cNvPr id="18" name="Kép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3200" y="5919979"/>
            <a:ext cx="1197995" cy="1260626"/>
          </a:xfrm>
          <a:prstGeom prst="rect">
            <a:avLst/>
          </a:prstGeom>
        </p:spPr>
      </p:pic>
      <p:sp>
        <p:nvSpPr>
          <p:cNvPr id="19" name="Title 14">
            <a:extLst>
              <a:ext uri="{FF2B5EF4-FFF2-40B4-BE49-F238E27FC236}">
                <a16:creationId xmlns:a16="http://schemas.microsoft.com/office/drawing/2014/main" id="{CF77DD7C-6FE6-7E47-7DC7-014F2AF82A78}"/>
              </a:ext>
            </a:extLst>
          </p:cNvPr>
          <p:cNvSpPr>
            <a:spLocks noGrp="1"/>
          </p:cNvSpPr>
          <p:nvPr>
            <p:ph type="title" hasCustomPrompt="1"/>
          </p:nvPr>
        </p:nvSpPr>
        <p:spPr>
          <a:xfrm>
            <a:off x="1090338" y="2722487"/>
            <a:ext cx="9313863" cy="1392237"/>
          </a:xfrm>
          <a:prstGeom prst="rect">
            <a:avLst/>
          </a:prstGeom>
        </p:spPr>
        <p:txBody>
          <a:bodyPr/>
          <a:lstStyle>
            <a:lvl1pPr algn="r">
              <a:defRPr sz="4000" b="0">
                <a:latin typeface="+mn-lt"/>
              </a:defRPr>
            </a:lvl1pPr>
          </a:lstStyle>
          <a:p>
            <a:r>
              <a:rPr lang="hu-HU" dirty="0"/>
              <a:t>TITLE OF YOUR PRESENTATION</a:t>
            </a:r>
            <a:endParaRPr lang="en-US" dirty="0"/>
          </a:p>
        </p:txBody>
      </p:sp>
      <p:pic>
        <p:nvPicPr>
          <p:cNvPr id="25" name="Immagine 7">
            <a:extLst>
              <a:ext uri="{FF2B5EF4-FFF2-40B4-BE49-F238E27FC236}">
                <a16:creationId xmlns:a16="http://schemas.microsoft.com/office/drawing/2014/main" id="{ACFE5D79-1747-85F9-2775-676B3BD34FFD}"/>
              </a:ext>
            </a:extLst>
          </p:cNvPr>
          <p:cNvPicPr>
            <a:picLocks noChangeAspect="1"/>
          </p:cNvPicPr>
          <p:nvPr userDrawn="1"/>
        </p:nvPicPr>
        <p:blipFill rotWithShape="1">
          <a:blip r:embed="rId7"/>
          <a:srcRect l="35166"/>
          <a:stretch/>
        </p:blipFill>
        <p:spPr>
          <a:xfrm>
            <a:off x="0" y="-1"/>
            <a:ext cx="1491916" cy="1372497"/>
          </a:xfrm>
          <a:prstGeom prst="rect">
            <a:avLst/>
          </a:prstGeom>
        </p:spPr>
      </p:pic>
      <p:sp>
        <p:nvSpPr>
          <p:cNvPr id="9" name="Szöveg helye 2"/>
          <p:cNvSpPr>
            <a:spLocks noGrp="1"/>
          </p:cNvSpPr>
          <p:nvPr>
            <p:ph type="body" idx="1" hasCustomPrompt="1"/>
          </p:nvPr>
        </p:nvSpPr>
        <p:spPr>
          <a:xfrm>
            <a:off x="5246414" y="4190478"/>
            <a:ext cx="5157787" cy="1466732"/>
          </a:xfrm>
          <a:prstGeom prst="rect">
            <a:avLst/>
          </a:prstGeom>
        </p:spPr>
        <p:txBody>
          <a:bodyPr anchor="t"/>
          <a:lstStyle>
            <a:lvl1pPr marL="0" indent="0" algn="r">
              <a:lnSpc>
                <a:spcPct val="100000"/>
              </a:lnSpc>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err="1"/>
              <a:t>Name</a:t>
            </a:r>
            <a:r>
              <a:rPr lang="hu-HU" dirty="0"/>
              <a:t>, </a:t>
            </a:r>
            <a:r>
              <a:rPr lang="hu-HU" dirty="0" err="1"/>
              <a:t>title</a:t>
            </a:r>
            <a:r>
              <a:rPr lang="hu-HU" dirty="0"/>
              <a:t>, WP</a:t>
            </a:r>
          </a:p>
        </p:txBody>
      </p:sp>
    </p:spTree>
    <p:extLst>
      <p:ext uri="{BB962C8B-B14F-4D97-AF65-F5344CB8AC3E}">
        <p14:creationId xmlns:p14="http://schemas.microsoft.com/office/powerpoint/2010/main" val="3741434907"/>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pic>
        <p:nvPicPr>
          <p:cNvPr id="10" name="Immagine 16">
            <a:extLst>
              <a:ext uri="{FF2B5EF4-FFF2-40B4-BE49-F238E27FC236}">
                <a16:creationId xmlns:a16="http://schemas.microsoft.com/office/drawing/2014/main" id="{2DA0940D-5AE0-5878-999A-A4F75B97BC3B}"/>
              </a:ext>
            </a:extLst>
          </p:cNvPr>
          <p:cNvPicPr>
            <a:picLocks noChangeAspect="1"/>
          </p:cNvPicPr>
          <p:nvPr userDrawn="1"/>
        </p:nvPicPr>
        <p:blipFill>
          <a:blip r:embed="rId2"/>
          <a:srcRect/>
          <a:stretch/>
        </p:blipFill>
        <p:spPr>
          <a:xfrm>
            <a:off x="7730188" y="6271928"/>
            <a:ext cx="2559169" cy="726677"/>
          </a:xfrm>
          <a:prstGeom prst="rect">
            <a:avLst/>
          </a:prstGeom>
        </p:spPr>
      </p:pic>
      <p:pic>
        <p:nvPicPr>
          <p:cNvPr id="12" name="Kép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96446" y="-36030"/>
            <a:ext cx="4903317" cy="2567850"/>
          </a:xfrm>
          <a:prstGeom prst="rect">
            <a:avLst/>
          </a:prstGeom>
        </p:spPr>
      </p:pic>
      <p:sp>
        <p:nvSpPr>
          <p:cNvPr id="15" name="Cím 1"/>
          <p:cNvSpPr>
            <a:spLocks noGrp="1"/>
          </p:cNvSpPr>
          <p:nvPr>
            <p:ph type="title" hasCustomPrompt="1"/>
          </p:nvPr>
        </p:nvSpPr>
        <p:spPr>
          <a:xfrm>
            <a:off x="603457" y="514112"/>
            <a:ext cx="9707606" cy="993805"/>
          </a:xfrm>
          <a:prstGeom prst="rect">
            <a:avLst/>
          </a:prstGeom>
        </p:spPr>
        <p:txBody>
          <a:bodyPr anchor="b"/>
          <a:lstStyle>
            <a:lvl1pPr>
              <a:defRPr sz="3600">
                <a:solidFill>
                  <a:srgbClr val="1A75DB"/>
                </a:solidFill>
                <a:latin typeface="+mn-lt"/>
              </a:defRPr>
            </a:lvl1pPr>
          </a:lstStyle>
          <a:p>
            <a:r>
              <a:rPr lang="hu-HU" dirty="0"/>
              <a:t>TITLE</a:t>
            </a:r>
            <a:endParaRPr lang="en-GB" dirty="0"/>
          </a:p>
        </p:txBody>
      </p:sp>
      <p:sp>
        <p:nvSpPr>
          <p:cNvPr id="16" name="Tartalom helye 2"/>
          <p:cNvSpPr>
            <a:spLocks noGrp="1"/>
          </p:cNvSpPr>
          <p:nvPr>
            <p:ph sz="half" idx="1"/>
          </p:nvPr>
        </p:nvSpPr>
        <p:spPr>
          <a:xfrm>
            <a:off x="625163" y="2208507"/>
            <a:ext cx="9685900" cy="3771188"/>
          </a:xfrm>
          <a:prstGeom prst="rect">
            <a:avLst/>
          </a:prstGeom>
        </p:spPr>
        <p:txBody>
          <a:bodyPr/>
          <a:lstStyle/>
          <a:p>
            <a:pPr lvl="0"/>
            <a:r>
              <a:rPr lang="it-IT"/>
              <a:t>Fare clic per modificare gli stili del testo dello schema</a:t>
            </a:r>
          </a:p>
        </p:txBody>
      </p:sp>
      <p:sp>
        <p:nvSpPr>
          <p:cNvPr id="19" name="Date Placeholder 3"/>
          <p:cNvSpPr>
            <a:spLocks noGrp="1"/>
          </p:cNvSpPr>
          <p:nvPr>
            <p:ph type="dt" sz="half" idx="10"/>
          </p:nvPr>
        </p:nvSpPr>
        <p:spPr>
          <a:xfrm>
            <a:off x="625163" y="6594988"/>
            <a:ext cx="2429947" cy="383297"/>
          </a:xfrm>
          <a:prstGeom prst="rect">
            <a:avLst/>
          </a:prstGeom>
        </p:spPr>
        <p:txBody>
          <a:bodyPr/>
          <a:lstStyle/>
          <a:p>
            <a:fld id="{321F8011-7028-7A42-A01D-865E8B21EEF0}" type="datetimeFigureOut">
              <a:rPr lang="it-IT" smtClean="0"/>
              <a:t>20/02/2025</a:t>
            </a:fld>
            <a:endParaRPr lang="it-IT" dirty="0"/>
          </a:p>
        </p:txBody>
      </p:sp>
      <p:sp>
        <p:nvSpPr>
          <p:cNvPr id="20" name="Slide Number Placeholder 5"/>
          <p:cNvSpPr>
            <a:spLocks noGrp="1"/>
          </p:cNvSpPr>
          <p:nvPr>
            <p:ph type="sldNum" sz="quarter" idx="12"/>
          </p:nvPr>
        </p:nvSpPr>
        <p:spPr>
          <a:xfrm>
            <a:off x="3466499" y="6594987"/>
            <a:ext cx="2429947" cy="383297"/>
          </a:xfrm>
          <a:prstGeom prst="rect">
            <a:avLst/>
          </a:prstGeom>
        </p:spPr>
        <p:txBody>
          <a:bodyPr/>
          <a:lstStyle/>
          <a:p>
            <a:fld id="{7FB98861-F3B3-1B4A-9BF3-1E11DBCCE554}" type="slidenum">
              <a:rPr lang="it-IT" smtClean="0"/>
              <a:t>‹#›</a:t>
            </a:fld>
            <a:endParaRPr lang="it-IT"/>
          </a:p>
        </p:txBody>
      </p:sp>
    </p:spTree>
    <p:extLst>
      <p:ext uri="{BB962C8B-B14F-4D97-AF65-F5344CB8AC3E}">
        <p14:creationId xmlns:p14="http://schemas.microsoft.com/office/powerpoint/2010/main" val="2112206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estazione sezione">
    <p:spTree>
      <p:nvGrpSpPr>
        <p:cNvPr id="1" name=""/>
        <p:cNvGrpSpPr/>
        <p:nvPr/>
      </p:nvGrpSpPr>
      <p:grpSpPr>
        <a:xfrm>
          <a:off x="0" y="0"/>
          <a:ext cx="0" cy="0"/>
          <a:chOff x="0" y="0"/>
          <a:chExt cx="0" cy="0"/>
        </a:xfrm>
      </p:grpSpPr>
      <p:pic>
        <p:nvPicPr>
          <p:cNvPr id="10" name="Immagine 16">
            <a:extLst>
              <a:ext uri="{FF2B5EF4-FFF2-40B4-BE49-F238E27FC236}">
                <a16:creationId xmlns:a16="http://schemas.microsoft.com/office/drawing/2014/main" id="{2DA0940D-5AE0-5878-999A-A4F75B97BC3B}"/>
              </a:ext>
            </a:extLst>
          </p:cNvPr>
          <p:cNvPicPr>
            <a:picLocks noChangeAspect="1"/>
          </p:cNvPicPr>
          <p:nvPr userDrawn="1"/>
        </p:nvPicPr>
        <p:blipFill>
          <a:blip r:embed="rId2"/>
          <a:srcRect/>
          <a:stretch/>
        </p:blipFill>
        <p:spPr>
          <a:xfrm>
            <a:off x="7730188" y="6292608"/>
            <a:ext cx="2559169" cy="726677"/>
          </a:xfrm>
          <a:prstGeom prst="rect">
            <a:avLst/>
          </a:prstGeom>
        </p:spPr>
      </p:pic>
      <p:pic>
        <p:nvPicPr>
          <p:cNvPr id="12" name="Kép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96446" y="-36030"/>
            <a:ext cx="4903317" cy="2567850"/>
          </a:xfrm>
          <a:prstGeom prst="rect">
            <a:avLst/>
          </a:prstGeom>
        </p:spPr>
      </p:pic>
      <p:sp>
        <p:nvSpPr>
          <p:cNvPr id="15" name="Cím 1"/>
          <p:cNvSpPr>
            <a:spLocks noGrp="1"/>
          </p:cNvSpPr>
          <p:nvPr>
            <p:ph type="title" hasCustomPrompt="1"/>
          </p:nvPr>
        </p:nvSpPr>
        <p:spPr>
          <a:xfrm>
            <a:off x="603457" y="514112"/>
            <a:ext cx="9707606" cy="993805"/>
          </a:xfrm>
          <a:prstGeom prst="rect">
            <a:avLst/>
          </a:prstGeom>
        </p:spPr>
        <p:txBody>
          <a:bodyPr anchor="b"/>
          <a:lstStyle>
            <a:lvl1pPr>
              <a:defRPr sz="3600">
                <a:solidFill>
                  <a:srgbClr val="1A75DB"/>
                </a:solidFill>
                <a:latin typeface="+mn-lt"/>
              </a:defRPr>
            </a:lvl1pPr>
          </a:lstStyle>
          <a:p>
            <a:r>
              <a:rPr lang="hu-HU" dirty="0"/>
              <a:t>TITLE</a:t>
            </a:r>
            <a:endParaRPr lang="en-GB" dirty="0"/>
          </a:p>
        </p:txBody>
      </p:sp>
      <p:sp>
        <p:nvSpPr>
          <p:cNvPr id="16" name="Tartalom helye 2"/>
          <p:cNvSpPr>
            <a:spLocks noGrp="1"/>
          </p:cNvSpPr>
          <p:nvPr>
            <p:ph sz="half" idx="1"/>
          </p:nvPr>
        </p:nvSpPr>
        <p:spPr>
          <a:xfrm>
            <a:off x="625163" y="2208507"/>
            <a:ext cx="4680763" cy="3771188"/>
          </a:xfrm>
          <a:prstGeom prst="rect">
            <a:avLst/>
          </a:prstGeom>
        </p:spPr>
        <p:txBody>
          <a:bodyPr/>
          <a:lstStyle/>
          <a:p>
            <a:pPr lvl="0"/>
            <a:r>
              <a:rPr lang="it-IT"/>
              <a:t>Fare clic per modificare gli stili del testo dello schema</a:t>
            </a:r>
          </a:p>
        </p:txBody>
      </p:sp>
      <p:sp>
        <p:nvSpPr>
          <p:cNvPr id="7" name="Tartalom helye 2"/>
          <p:cNvSpPr>
            <a:spLocks noGrp="1"/>
          </p:cNvSpPr>
          <p:nvPr>
            <p:ph sz="half" idx="10"/>
          </p:nvPr>
        </p:nvSpPr>
        <p:spPr>
          <a:xfrm>
            <a:off x="5628422" y="2208507"/>
            <a:ext cx="4682641" cy="3771188"/>
          </a:xfrm>
          <a:prstGeom prst="rect">
            <a:avLst/>
          </a:prstGeom>
        </p:spPr>
        <p:txBody>
          <a:bodyPr/>
          <a:lstStyle/>
          <a:p>
            <a:pPr lvl="0"/>
            <a:r>
              <a:rPr lang="it-IT"/>
              <a:t>Fare clic per modificare gli stili del testo dello schema</a:t>
            </a:r>
          </a:p>
        </p:txBody>
      </p:sp>
      <p:sp>
        <p:nvSpPr>
          <p:cNvPr id="8" name="Date Placeholder 3"/>
          <p:cNvSpPr>
            <a:spLocks noGrp="1"/>
          </p:cNvSpPr>
          <p:nvPr>
            <p:ph type="dt" sz="half" idx="11"/>
          </p:nvPr>
        </p:nvSpPr>
        <p:spPr>
          <a:xfrm>
            <a:off x="625163" y="6655948"/>
            <a:ext cx="2429947" cy="383297"/>
          </a:xfrm>
          <a:prstGeom prst="rect">
            <a:avLst/>
          </a:prstGeom>
        </p:spPr>
        <p:txBody>
          <a:bodyPr/>
          <a:lstStyle/>
          <a:p>
            <a:fld id="{321F8011-7028-7A42-A01D-865E8B21EEF0}" type="datetimeFigureOut">
              <a:rPr lang="it-IT" smtClean="0"/>
              <a:t>20/02/2025</a:t>
            </a:fld>
            <a:endParaRPr lang="it-IT" dirty="0"/>
          </a:p>
        </p:txBody>
      </p:sp>
      <p:sp>
        <p:nvSpPr>
          <p:cNvPr id="9" name="Slide Number Placeholder 5"/>
          <p:cNvSpPr>
            <a:spLocks noGrp="1"/>
          </p:cNvSpPr>
          <p:nvPr>
            <p:ph type="sldNum" sz="quarter" idx="12"/>
          </p:nvPr>
        </p:nvSpPr>
        <p:spPr>
          <a:xfrm>
            <a:off x="3466499" y="6655947"/>
            <a:ext cx="2429947" cy="383297"/>
          </a:xfrm>
          <a:prstGeom prst="rect">
            <a:avLst/>
          </a:prstGeom>
        </p:spPr>
        <p:txBody>
          <a:bodyPr/>
          <a:lstStyle/>
          <a:p>
            <a:fld id="{7FB98861-F3B3-1B4A-9BF3-1E11DBCCE554}" type="slidenum">
              <a:rPr lang="it-IT" smtClean="0"/>
              <a:t>‹#›</a:t>
            </a:fld>
            <a:endParaRPr lang="it-IT"/>
          </a:p>
        </p:txBody>
      </p:sp>
    </p:spTree>
    <p:extLst>
      <p:ext uri="{BB962C8B-B14F-4D97-AF65-F5344CB8AC3E}">
        <p14:creationId xmlns:p14="http://schemas.microsoft.com/office/powerpoint/2010/main" val="1195035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Intestazione sezione">
    <p:spTree>
      <p:nvGrpSpPr>
        <p:cNvPr id="1" name=""/>
        <p:cNvGrpSpPr/>
        <p:nvPr/>
      </p:nvGrpSpPr>
      <p:grpSpPr>
        <a:xfrm>
          <a:off x="0" y="0"/>
          <a:ext cx="0" cy="0"/>
          <a:chOff x="0" y="0"/>
          <a:chExt cx="0" cy="0"/>
        </a:xfrm>
      </p:grpSpPr>
      <p:pic>
        <p:nvPicPr>
          <p:cNvPr id="10" name="Immagine 16">
            <a:extLst>
              <a:ext uri="{FF2B5EF4-FFF2-40B4-BE49-F238E27FC236}">
                <a16:creationId xmlns:a16="http://schemas.microsoft.com/office/drawing/2014/main" id="{2DA0940D-5AE0-5878-999A-A4F75B97BC3B}"/>
              </a:ext>
            </a:extLst>
          </p:cNvPr>
          <p:cNvPicPr>
            <a:picLocks noChangeAspect="1"/>
          </p:cNvPicPr>
          <p:nvPr userDrawn="1"/>
        </p:nvPicPr>
        <p:blipFill>
          <a:blip r:embed="rId2"/>
          <a:srcRect/>
          <a:stretch/>
        </p:blipFill>
        <p:spPr>
          <a:xfrm>
            <a:off x="7730188" y="6292608"/>
            <a:ext cx="2559169" cy="726677"/>
          </a:xfrm>
          <a:prstGeom prst="rect">
            <a:avLst/>
          </a:prstGeom>
        </p:spPr>
      </p:pic>
      <p:pic>
        <p:nvPicPr>
          <p:cNvPr id="12" name="Kép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96446" y="-36030"/>
            <a:ext cx="4903317" cy="2567850"/>
          </a:xfrm>
          <a:prstGeom prst="rect">
            <a:avLst/>
          </a:prstGeom>
        </p:spPr>
      </p:pic>
      <p:sp>
        <p:nvSpPr>
          <p:cNvPr id="15" name="Cím 1"/>
          <p:cNvSpPr>
            <a:spLocks noGrp="1"/>
          </p:cNvSpPr>
          <p:nvPr>
            <p:ph type="title" hasCustomPrompt="1"/>
          </p:nvPr>
        </p:nvSpPr>
        <p:spPr>
          <a:xfrm>
            <a:off x="603457" y="514112"/>
            <a:ext cx="9707606" cy="993805"/>
          </a:xfrm>
          <a:prstGeom prst="rect">
            <a:avLst/>
          </a:prstGeom>
        </p:spPr>
        <p:txBody>
          <a:bodyPr anchor="b"/>
          <a:lstStyle>
            <a:lvl1pPr>
              <a:defRPr sz="3600">
                <a:solidFill>
                  <a:srgbClr val="1A75DB"/>
                </a:solidFill>
                <a:latin typeface="+mn-lt"/>
              </a:defRPr>
            </a:lvl1pPr>
          </a:lstStyle>
          <a:p>
            <a:r>
              <a:rPr lang="hu-HU" dirty="0"/>
              <a:t>TITLE</a:t>
            </a:r>
            <a:endParaRPr lang="en-GB" dirty="0"/>
          </a:p>
        </p:txBody>
      </p:sp>
      <p:sp>
        <p:nvSpPr>
          <p:cNvPr id="16" name="Tartalom helye 2"/>
          <p:cNvSpPr>
            <a:spLocks noGrp="1"/>
          </p:cNvSpPr>
          <p:nvPr>
            <p:ph sz="half" idx="1" hasCustomPrompt="1"/>
          </p:nvPr>
        </p:nvSpPr>
        <p:spPr>
          <a:xfrm>
            <a:off x="625163" y="2208507"/>
            <a:ext cx="4680763" cy="3771188"/>
          </a:xfrm>
          <a:prstGeom prst="rect">
            <a:avLst/>
          </a:prstGeom>
        </p:spPr>
        <p:txBody>
          <a:bodyPr/>
          <a:lstStyle>
            <a:lvl1pPr>
              <a:defRPr/>
            </a:lvl1pPr>
          </a:lstStyle>
          <a:p>
            <a:r>
              <a:rPr lang="hu-HU" dirty="0" err="1"/>
              <a:t>Insert</a:t>
            </a:r>
            <a:r>
              <a:rPr lang="hu-HU" dirty="0"/>
              <a:t> </a:t>
            </a:r>
            <a:r>
              <a:rPr lang="hu-HU" dirty="0" err="1"/>
              <a:t>your</a:t>
            </a:r>
            <a:r>
              <a:rPr lang="hu-HU" dirty="0"/>
              <a:t> text here</a:t>
            </a:r>
            <a:endParaRPr lang="en-GB" dirty="0"/>
          </a:p>
        </p:txBody>
      </p:sp>
      <p:sp>
        <p:nvSpPr>
          <p:cNvPr id="7" name="Tartalom helye 2"/>
          <p:cNvSpPr>
            <a:spLocks noGrp="1"/>
          </p:cNvSpPr>
          <p:nvPr>
            <p:ph sz="half" idx="10" hasCustomPrompt="1"/>
          </p:nvPr>
        </p:nvSpPr>
        <p:spPr>
          <a:xfrm>
            <a:off x="5628422" y="2208507"/>
            <a:ext cx="5171341" cy="3771188"/>
          </a:xfrm>
          <a:prstGeom prst="rect">
            <a:avLst/>
          </a:prstGeom>
        </p:spPr>
        <p:txBody>
          <a:bodyPr/>
          <a:lstStyle>
            <a:lvl1pPr>
              <a:defRPr/>
            </a:lvl1pPr>
          </a:lstStyle>
          <a:p>
            <a:r>
              <a:rPr lang="hu-HU" dirty="0" err="1"/>
              <a:t>Insert</a:t>
            </a:r>
            <a:r>
              <a:rPr lang="hu-HU" dirty="0"/>
              <a:t> </a:t>
            </a:r>
            <a:r>
              <a:rPr lang="hu-HU" dirty="0" err="1"/>
              <a:t>your</a:t>
            </a:r>
            <a:r>
              <a:rPr lang="hu-HU" dirty="0"/>
              <a:t> image here</a:t>
            </a:r>
            <a:endParaRPr lang="en-GB" dirty="0"/>
          </a:p>
        </p:txBody>
      </p:sp>
      <p:sp>
        <p:nvSpPr>
          <p:cNvPr id="8" name="Date Placeholder 3"/>
          <p:cNvSpPr>
            <a:spLocks noGrp="1"/>
          </p:cNvSpPr>
          <p:nvPr>
            <p:ph type="dt" sz="half" idx="11"/>
          </p:nvPr>
        </p:nvSpPr>
        <p:spPr>
          <a:xfrm>
            <a:off x="625163" y="6655948"/>
            <a:ext cx="2429947" cy="383297"/>
          </a:xfrm>
          <a:prstGeom prst="rect">
            <a:avLst/>
          </a:prstGeom>
        </p:spPr>
        <p:txBody>
          <a:bodyPr/>
          <a:lstStyle/>
          <a:p>
            <a:fld id="{321F8011-7028-7A42-A01D-865E8B21EEF0}" type="datetimeFigureOut">
              <a:rPr lang="it-IT" smtClean="0"/>
              <a:t>20/02/2025</a:t>
            </a:fld>
            <a:endParaRPr lang="it-IT" dirty="0"/>
          </a:p>
        </p:txBody>
      </p:sp>
      <p:sp>
        <p:nvSpPr>
          <p:cNvPr id="9" name="Slide Number Placeholder 5"/>
          <p:cNvSpPr>
            <a:spLocks noGrp="1"/>
          </p:cNvSpPr>
          <p:nvPr>
            <p:ph type="sldNum" sz="quarter" idx="12"/>
          </p:nvPr>
        </p:nvSpPr>
        <p:spPr>
          <a:xfrm>
            <a:off x="3466499" y="6655947"/>
            <a:ext cx="2429947" cy="383297"/>
          </a:xfrm>
          <a:prstGeom prst="rect">
            <a:avLst/>
          </a:prstGeom>
        </p:spPr>
        <p:txBody>
          <a:bodyPr/>
          <a:lstStyle/>
          <a:p>
            <a:fld id="{7FB98861-F3B3-1B4A-9BF3-1E11DBCCE554}" type="slidenum">
              <a:rPr lang="it-IT" smtClean="0"/>
              <a:t>‹#›</a:t>
            </a:fld>
            <a:endParaRPr lang="it-IT"/>
          </a:p>
        </p:txBody>
      </p:sp>
    </p:spTree>
    <p:extLst>
      <p:ext uri="{BB962C8B-B14F-4D97-AF65-F5344CB8AC3E}">
        <p14:creationId xmlns:p14="http://schemas.microsoft.com/office/powerpoint/2010/main" val="2605945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Intestazione sezione">
    <p:spTree>
      <p:nvGrpSpPr>
        <p:cNvPr id="1" name=""/>
        <p:cNvGrpSpPr/>
        <p:nvPr/>
      </p:nvGrpSpPr>
      <p:grpSpPr>
        <a:xfrm>
          <a:off x="0" y="0"/>
          <a:ext cx="0" cy="0"/>
          <a:chOff x="0" y="0"/>
          <a:chExt cx="0" cy="0"/>
        </a:xfrm>
      </p:grpSpPr>
      <p:pic>
        <p:nvPicPr>
          <p:cNvPr id="10" name="Immagine 16">
            <a:extLst>
              <a:ext uri="{FF2B5EF4-FFF2-40B4-BE49-F238E27FC236}">
                <a16:creationId xmlns:a16="http://schemas.microsoft.com/office/drawing/2014/main" id="{2DA0940D-5AE0-5878-999A-A4F75B97BC3B}"/>
              </a:ext>
            </a:extLst>
          </p:cNvPr>
          <p:cNvPicPr>
            <a:picLocks noChangeAspect="1"/>
          </p:cNvPicPr>
          <p:nvPr userDrawn="1"/>
        </p:nvPicPr>
        <p:blipFill>
          <a:blip r:embed="rId2"/>
          <a:srcRect/>
          <a:stretch/>
        </p:blipFill>
        <p:spPr>
          <a:xfrm>
            <a:off x="7730188" y="6312568"/>
            <a:ext cx="2559169" cy="726677"/>
          </a:xfrm>
          <a:prstGeom prst="rect">
            <a:avLst/>
          </a:prstGeom>
        </p:spPr>
      </p:pic>
      <p:sp>
        <p:nvSpPr>
          <p:cNvPr id="15" name="Cím 1"/>
          <p:cNvSpPr>
            <a:spLocks noGrp="1"/>
          </p:cNvSpPr>
          <p:nvPr>
            <p:ph type="title" hasCustomPrompt="1"/>
          </p:nvPr>
        </p:nvSpPr>
        <p:spPr>
          <a:xfrm>
            <a:off x="1601160" y="460162"/>
            <a:ext cx="4474519" cy="608286"/>
          </a:xfrm>
          <a:prstGeom prst="rect">
            <a:avLst/>
          </a:prstGeom>
        </p:spPr>
        <p:txBody>
          <a:bodyPr anchor="ctr"/>
          <a:lstStyle>
            <a:lvl1pPr>
              <a:defRPr sz="3600">
                <a:solidFill>
                  <a:srgbClr val="1A75DB"/>
                </a:solidFill>
                <a:latin typeface="+mn-lt"/>
              </a:defRPr>
            </a:lvl1pPr>
          </a:lstStyle>
          <a:p>
            <a:r>
              <a:rPr lang="hu-HU" dirty="0"/>
              <a:t>TITLE</a:t>
            </a:r>
            <a:endParaRPr lang="en-GB" dirty="0"/>
          </a:p>
        </p:txBody>
      </p:sp>
      <p:sp>
        <p:nvSpPr>
          <p:cNvPr id="8" name="Date Placeholder 3"/>
          <p:cNvSpPr>
            <a:spLocks noGrp="1"/>
          </p:cNvSpPr>
          <p:nvPr>
            <p:ph type="dt" sz="half" idx="11"/>
          </p:nvPr>
        </p:nvSpPr>
        <p:spPr>
          <a:xfrm>
            <a:off x="625163" y="6645788"/>
            <a:ext cx="2429947" cy="383297"/>
          </a:xfrm>
          <a:prstGeom prst="rect">
            <a:avLst/>
          </a:prstGeom>
        </p:spPr>
        <p:txBody>
          <a:bodyPr/>
          <a:lstStyle/>
          <a:p>
            <a:fld id="{321F8011-7028-7A42-A01D-865E8B21EEF0}" type="datetimeFigureOut">
              <a:rPr lang="it-IT" smtClean="0"/>
              <a:t>20/02/2025</a:t>
            </a:fld>
            <a:endParaRPr lang="it-IT" dirty="0"/>
          </a:p>
        </p:txBody>
      </p:sp>
      <p:sp>
        <p:nvSpPr>
          <p:cNvPr id="9" name="Slide Number Placeholder 5"/>
          <p:cNvSpPr>
            <a:spLocks noGrp="1"/>
          </p:cNvSpPr>
          <p:nvPr>
            <p:ph type="sldNum" sz="quarter" idx="12"/>
          </p:nvPr>
        </p:nvSpPr>
        <p:spPr>
          <a:xfrm>
            <a:off x="3466499" y="6645787"/>
            <a:ext cx="2429947" cy="383297"/>
          </a:xfrm>
          <a:prstGeom prst="rect">
            <a:avLst/>
          </a:prstGeom>
        </p:spPr>
        <p:txBody>
          <a:bodyPr/>
          <a:lstStyle/>
          <a:p>
            <a:fld id="{7FB98861-F3B3-1B4A-9BF3-1E11DBCCE554}" type="slidenum">
              <a:rPr lang="it-IT" smtClean="0"/>
              <a:t>‹#›</a:t>
            </a:fld>
            <a:endParaRPr lang="it-IT"/>
          </a:p>
        </p:txBody>
      </p:sp>
      <p:pic>
        <p:nvPicPr>
          <p:cNvPr id="11" name="Immagine 3">
            <a:extLst>
              <a:ext uri="{FF2B5EF4-FFF2-40B4-BE49-F238E27FC236}">
                <a16:creationId xmlns:a16="http://schemas.microsoft.com/office/drawing/2014/main" id="{5A96C82C-9DCB-DB96-E369-85A332C77BF0}"/>
              </a:ext>
            </a:extLst>
          </p:cNvPr>
          <p:cNvPicPr>
            <a:picLocks noChangeAspect="1"/>
          </p:cNvPicPr>
          <p:nvPr userDrawn="1"/>
        </p:nvPicPr>
        <p:blipFill>
          <a:blip r:embed="rId3"/>
          <a:stretch>
            <a:fillRect/>
          </a:stretch>
        </p:blipFill>
        <p:spPr>
          <a:xfrm>
            <a:off x="6306301" y="-8284"/>
            <a:ext cx="4493462" cy="4652855"/>
          </a:xfrm>
          <a:prstGeom prst="rect">
            <a:avLst/>
          </a:prstGeom>
        </p:spPr>
      </p:pic>
      <p:cxnSp>
        <p:nvCxnSpPr>
          <p:cNvPr id="14" name="Connettore 1 31">
            <a:extLst>
              <a:ext uri="{FF2B5EF4-FFF2-40B4-BE49-F238E27FC236}">
                <a16:creationId xmlns:a16="http://schemas.microsoft.com/office/drawing/2014/main" id="{D649692B-63BD-4326-6334-10C20BAF71B9}"/>
              </a:ext>
            </a:extLst>
          </p:cNvPr>
          <p:cNvCxnSpPr/>
          <p:nvPr userDrawn="1"/>
        </p:nvCxnSpPr>
        <p:spPr>
          <a:xfrm>
            <a:off x="7750629" y="1944914"/>
            <a:ext cx="2467428"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Image point 1">
            <a:extLst>
              <a:ext uri="{FF2B5EF4-FFF2-40B4-BE49-F238E27FC236}">
                <a16:creationId xmlns:a16="http://schemas.microsoft.com/office/drawing/2014/main" id="{C2370294-7C95-F611-4486-80EC0DED7FDF}"/>
              </a:ext>
            </a:extLst>
          </p:cNvPr>
          <p:cNvPicPr>
            <a:picLocks noChangeAspect="1"/>
          </p:cNvPicPr>
          <p:nvPr userDrawn="1"/>
        </p:nvPicPr>
        <p:blipFill>
          <a:blip r:embed="rId4"/>
          <a:stretch>
            <a:fillRect/>
          </a:stretch>
        </p:blipFill>
        <p:spPr>
          <a:xfrm>
            <a:off x="622603" y="496948"/>
            <a:ext cx="609600" cy="571500"/>
          </a:xfrm>
          <a:prstGeom prst="rect">
            <a:avLst/>
          </a:prstGeom>
        </p:spPr>
      </p:pic>
      <p:sp>
        <p:nvSpPr>
          <p:cNvPr id="21" name="Point 1">
            <a:extLst>
              <a:ext uri="{FF2B5EF4-FFF2-40B4-BE49-F238E27FC236}">
                <a16:creationId xmlns:a16="http://schemas.microsoft.com/office/drawing/2014/main" id="{DB89BC95-1269-09E8-B775-0FBE5D438828}"/>
              </a:ext>
            </a:extLst>
          </p:cNvPr>
          <p:cNvSpPr txBox="1">
            <a:spLocks/>
          </p:cNvSpPr>
          <p:nvPr userDrawn="1"/>
        </p:nvSpPr>
        <p:spPr>
          <a:xfrm>
            <a:off x="719834" y="519621"/>
            <a:ext cx="415137" cy="526153"/>
          </a:xfrm>
          <a:prstGeom prst="rect">
            <a:avLst/>
          </a:prstGeom>
        </p:spPr>
        <p:txBody>
          <a:bodyPr>
            <a:noAutofit/>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r>
              <a:rPr lang="it-IT" sz="3600" b="1" dirty="0">
                <a:solidFill>
                  <a:schemeClr val="bg1"/>
                </a:solidFill>
                <a:latin typeface="+mn-lt"/>
              </a:rPr>
              <a:t>1</a:t>
            </a:r>
          </a:p>
        </p:txBody>
      </p:sp>
      <p:pic>
        <p:nvPicPr>
          <p:cNvPr id="22" name="Image point 2">
            <a:extLst>
              <a:ext uri="{FF2B5EF4-FFF2-40B4-BE49-F238E27FC236}">
                <a16:creationId xmlns:a16="http://schemas.microsoft.com/office/drawing/2014/main" id="{C49D284D-E06F-A0FA-FCE7-3669932949EC}"/>
              </a:ext>
            </a:extLst>
          </p:cNvPr>
          <p:cNvPicPr>
            <a:picLocks noChangeAspect="1"/>
          </p:cNvPicPr>
          <p:nvPr userDrawn="1"/>
        </p:nvPicPr>
        <p:blipFill>
          <a:blip r:embed="rId4"/>
          <a:stretch>
            <a:fillRect/>
          </a:stretch>
        </p:blipFill>
        <p:spPr>
          <a:xfrm>
            <a:off x="700219" y="2548761"/>
            <a:ext cx="609600" cy="571500"/>
          </a:xfrm>
          <a:prstGeom prst="rect">
            <a:avLst/>
          </a:prstGeom>
        </p:spPr>
      </p:pic>
      <p:sp>
        <p:nvSpPr>
          <p:cNvPr id="23" name="Point 2">
            <a:extLst>
              <a:ext uri="{FF2B5EF4-FFF2-40B4-BE49-F238E27FC236}">
                <a16:creationId xmlns:a16="http://schemas.microsoft.com/office/drawing/2014/main" id="{09A42CBF-1B7C-7C0A-C81E-57CCD243A7EB}"/>
              </a:ext>
            </a:extLst>
          </p:cNvPr>
          <p:cNvSpPr txBox="1">
            <a:spLocks/>
          </p:cNvSpPr>
          <p:nvPr userDrawn="1"/>
        </p:nvSpPr>
        <p:spPr>
          <a:xfrm>
            <a:off x="777835" y="2554609"/>
            <a:ext cx="415137" cy="571500"/>
          </a:xfrm>
          <a:prstGeom prst="rect">
            <a:avLst/>
          </a:prstGeom>
        </p:spPr>
        <p:txBody>
          <a:bodyPr vert="horz" lIns="91440" tIns="45720" rIns="91440" bIns="45720" rtlCol="0" anchor="ctr">
            <a:noAutofit/>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r>
              <a:rPr lang="it-IT" sz="3600" b="1" dirty="0">
                <a:solidFill>
                  <a:schemeClr val="bg1"/>
                </a:solidFill>
                <a:latin typeface="+mn-lt"/>
              </a:rPr>
              <a:t>2</a:t>
            </a:r>
          </a:p>
        </p:txBody>
      </p:sp>
      <p:pic>
        <p:nvPicPr>
          <p:cNvPr id="24" name="Image point 3">
            <a:extLst>
              <a:ext uri="{FF2B5EF4-FFF2-40B4-BE49-F238E27FC236}">
                <a16:creationId xmlns:a16="http://schemas.microsoft.com/office/drawing/2014/main" id="{7A057175-2AB3-68A5-EB10-D96436F03D4C}"/>
              </a:ext>
            </a:extLst>
          </p:cNvPr>
          <p:cNvPicPr>
            <a:picLocks noChangeAspect="1"/>
          </p:cNvPicPr>
          <p:nvPr userDrawn="1"/>
        </p:nvPicPr>
        <p:blipFill>
          <a:blip r:embed="rId4"/>
          <a:stretch>
            <a:fillRect/>
          </a:stretch>
        </p:blipFill>
        <p:spPr>
          <a:xfrm>
            <a:off x="700219" y="4514805"/>
            <a:ext cx="609600" cy="571500"/>
          </a:xfrm>
          <a:prstGeom prst="rect">
            <a:avLst/>
          </a:prstGeom>
        </p:spPr>
      </p:pic>
      <p:sp>
        <p:nvSpPr>
          <p:cNvPr id="25" name="Point 3">
            <a:extLst>
              <a:ext uri="{FF2B5EF4-FFF2-40B4-BE49-F238E27FC236}">
                <a16:creationId xmlns:a16="http://schemas.microsoft.com/office/drawing/2014/main" id="{8011D38D-BF8E-F750-4A4B-C29B2A8B0DBB}"/>
              </a:ext>
            </a:extLst>
          </p:cNvPr>
          <p:cNvSpPr txBox="1">
            <a:spLocks/>
          </p:cNvSpPr>
          <p:nvPr userDrawn="1"/>
        </p:nvSpPr>
        <p:spPr>
          <a:xfrm>
            <a:off x="777835" y="4520653"/>
            <a:ext cx="415137" cy="571500"/>
          </a:xfrm>
          <a:prstGeom prst="rect">
            <a:avLst/>
          </a:prstGeom>
        </p:spPr>
        <p:txBody>
          <a:bodyPr vert="horz" lIns="91440" tIns="45720" rIns="91440" bIns="45720" rtlCol="0" anchor="ctr">
            <a:noAutofit/>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r>
              <a:rPr lang="it-IT" sz="3600" b="1" dirty="0">
                <a:solidFill>
                  <a:schemeClr val="bg1"/>
                </a:solidFill>
                <a:latin typeface="+mn-lt"/>
              </a:rPr>
              <a:t>3</a:t>
            </a:r>
          </a:p>
        </p:txBody>
      </p:sp>
      <p:sp>
        <p:nvSpPr>
          <p:cNvPr id="31" name="Szövegdoboz 30"/>
          <p:cNvSpPr txBox="1"/>
          <p:nvPr userDrawn="1"/>
        </p:nvSpPr>
        <p:spPr>
          <a:xfrm>
            <a:off x="1601160" y="3192442"/>
            <a:ext cx="4474519" cy="1117595"/>
          </a:xfrm>
          <a:prstGeom prst="rect">
            <a:avLst/>
          </a:prstGeom>
          <a:noFill/>
        </p:spPr>
        <p:txBody>
          <a:bodyPr wrap="square" rtlCol="0">
            <a:spAutoFit/>
          </a:bodyPr>
          <a:lstStyle/>
          <a:p>
            <a:endParaRPr lang="en-GB"/>
          </a:p>
        </p:txBody>
      </p:sp>
      <p:sp>
        <p:nvSpPr>
          <p:cNvPr id="32" name="Szövegdoboz 31"/>
          <p:cNvSpPr txBox="1"/>
          <p:nvPr userDrawn="1"/>
        </p:nvSpPr>
        <p:spPr>
          <a:xfrm>
            <a:off x="1628563" y="5194973"/>
            <a:ext cx="4474519" cy="1117595"/>
          </a:xfrm>
          <a:prstGeom prst="rect">
            <a:avLst/>
          </a:prstGeom>
          <a:noFill/>
        </p:spPr>
        <p:txBody>
          <a:bodyPr wrap="square" rtlCol="0">
            <a:spAutoFit/>
          </a:bodyPr>
          <a:lstStyle/>
          <a:p>
            <a:endParaRPr lang="en-GB"/>
          </a:p>
        </p:txBody>
      </p:sp>
      <p:sp>
        <p:nvSpPr>
          <p:cNvPr id="35" name="Szöveg helye 3"/>
          <p:cNvSpPr>
            <a:spLocks noGrp="1"/>
          </p:cNvSpPr>
          <p:nvPr>
            <p:ph type="body" sz="half" idx="2"/>
          </p:nvPr>
        </p:nvSpPr>
        <p:spPr>
          <a:xfrm>
            <a:off x="1601160" y="1254823"/>
            <a:ext cx="4474519" cy="1082227"/>
          </a:xfrm>
          <a:prstGeom prst="rect">
            <a:avLst/>
          </a:prstGeom>
        </p:spPr>
        <p:txBody>
          <a:bodyPr/>
          <a:lstStyle>
            <a:lvl1pPr>
              <a:defRPr sz="1800"/>
            </a:lvl1pPr>
          </a:lstStyle>
          <a:p>
            <a:pPr lvl="0"/>
            <a:r>
              <a:rPr lang="it-IT"/>
              <a:t>Fare clic per modificare gli stili del testo dello schema</a:t>
            </a:r>
          </a:p>
        </p:txBody>
      </p:sp>
      <p:sp>
        <p:nvSpPr>
          <p:cNvPr id="36" name="Szöveg helye 3"/>
          <p:cNvSpPr>
            <a:spLocks noGrp="1"/>
          </p:cNvSpPr>
          <p:nvPr>
            <p:ph type="body" sz="half" idx="13"/>
          </p:nvPr>
        </p:nvSpPr>
        <p:spPr>
          <a:xfrm>
            <a:off x="1628562" y="3225731"/>
            <a:ext cx="4474519" cy="1082227"/>
          </a:xfrm>
          <a:prstGeom prst="rect">
            <a:avLst/>
          </a:prstGeom>
        </p:spPr>
        <p:txBody>
          <a:bodyPr/>
          <a:lstStyle>
            <a:lvl1pPr>
              <a:defRPr sz="1800"/>
            </a:lvl1pPr>
          </a:lstStyle>
          <a:p>
            <a:pPr lvl="0"/>
            <a:r>
              <a:rPr lang="it-IT"/>
              <a:t>Fare clic per modificare gli stili del testo dello schema</a:t>
            </a:r>
          </a:p>
        </p:txBody>
      </p:sp>
      <p:sp>
        <p:nvSpPr>
          <p:cNvPr id="37" name="Szöveg helye 3"/>
          <p:cNvSpPr>
            <a:spLocks noGrp="1"/>
          </p:cNvSpPr>
          <p:nvPr>
            <p:ph type="body" sz="half" idx="14"/>
          </p:nvPr>
        </p:nvSpPr>
        <p:spPr>
          <a:xfrm>
            <a:off x="1628562" y="5191979"/>
            <a:ext cx="4474519" cy="1082227"/>
          </a:xfrm>
          <a:prstGeom prst="rect">
            <a:avLst/>
          </a:prstGeom>
        </p:spPr>
        <p:txBody>
          <a:bodyPr/>
          <a:lstStyle>
            <a:lvl1pPr>
              <a:defRPr sz="1800"/>
            </a:lvl1pPr>
          </a:lstStyle>
          <a:p>
            <a:pPr lvl="0"/>
            <a:r>
              <a:rPr lang="it-IT"/>
              <a:t>Fare clic per modificare gli stili del testo dello schema</a:t>
            </a:r>
          </a:p>
        </p:txBody>
      </p:sp>
    </p:spTree>
    <p:extLst>
      <p:ext uri="{BB962C8B-B14F-4D97-AF65-F5344CB8AC3E}">
        <p14:creationId xmlns:p14="http://schemas.microsoft.com/office/powerpoint/2010/main" val="3107287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gyéni elrendezés">
    <p:spTree>
      <p:nvGrpSpPr>
        <p:cNvPr id="1" name=""/>
        <p:cNvGrpSpPr/>
        <p:nvPr/>
      </p:nvGrpSpPr>
      <p:grpSpPr>
        <a:xfrm>
          <a:off x="0" y="0"/>
          <a:ext cx="0" cy="0"/>
          <a:chOff x="0" y="0"/>
          <a:chExt cx="0" cy="0"/>
        </a:xfrm>
      </p:grpSpPr>
      <p:pic>
        <p:nvPicPr>
          <p:cNvPr id="10" name="Immagine 16">
            <a:extLst>
              <a:ext uri="{FF2B5EF4-FFF2-40B4-BE49-F238E27FC236}">
                <a16:creationId xmlns:a16="http://schemas.microsoft.com/office/drawing/2014/main" id="{2DA0940D-5AE0-5878-999A-A4F75B97BC3B}"/>
              </a:ext>
            </a:extLst>
          </p:cNvPr>
          <p:cNvPicPr>
            <a:picLocks noChangeAspect="1"/>
          </p:cNvPicPr>
          <p:nvPr userDrawn="1"/>
        </p:nvPicPr>
        <p:blipFill>
          <a:blip r:embed="rId2"/>
          <a:srcRect/>
          <a:stretch/>
        </p:blipFill>
        <p:spPr>
          <a:xfrm>
            <a:off x="7730188" y="6312568"/>
            <a:ext cx="2559169" cy="726677"/>
          </a:xfrm>
          <a:prstGeom prst="rect">
            <a:avLst/>
          </a:prstGeom>
        </p:spPr>
      </p:pic>
    </p:spTree>
    <p:extLst>
      <p:ext uri="{BB962C8B-B14F-4D97-AF65-F5344CB8AC3E}">
        <p14:creationId xmlns:p14="http://schemas.microsoft.com/office/powerpoint/2010/main" val="1920768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Egyéni elrendezés">
    <p:spTree>
      <p:nvGrpSpPr>
        <p:cNvPr id="1" name=""/>
        <p:cNvGrpSpPr/>
        <p:nvPr/>
      </p:nvGrpSpPr>
      <p:grpSpPr>
        <a:xfrm>
          <a:off x="0" y="0"/>
          <a:ext cx="0" cy="0"/>
          <a:chOff x="0" y="0"/>
          <a:chExt cx="0" cy="0"/>
        </a:xfrm>
      </p:grpSpPr>
      <p:pic>
        <p:nvPicPr>
          <p:cNvPr id="10" name="Immagine 3">
            <a:extLst>
              <a:ext uri="{FF2B5EF4-FFF2-40B4-BE49-F238E27FC236}">
                <a16:creationId xmlns:a16="http://schemas.microsoft.com/office/drawing/2014/main" id="{F0BA59ED-2673-3E51-3780-9815C33F26C3}"/>
              </a:ext>
            </a:extLst>
          </p:cNvPr>
          <p:cNvPicPr>
            <a:picLocks noChangeAspect="1"/>
          </p:cNvPicPr>
          <p:nvPr userDrawn="1"/>
        </p:nvPicPr>
        <p:blipFill>
          <a:blip r:embed="rId2"/>
          <a:stretch>
            <a:fillRect/>
          </a:stretch>
        </p:blipFill>
        <p:spPr>
          <a:xfrm>
            <a:off x="-1" y="0"/>
            <a:ext cx="10799763" cy="7204076"/>
          </a:xfrm>
          <a:prstGeom prst="rect">
            <a:avLst/>
          </a:prstGeom>
        </p:spPr>
      </p:pic>
      <p:pic>
        <p:nvPicPr>
          <p:cNvPr id="11" name="Immagine 4">
            <a:extLst>
              <a:ext uri="{FF2B5EF4-FFF2-40B4-BE49-F238E27FC236}">
                <a16:creationId xmlns:a16="http://schemas.microsoft.com/office/drawing/2014/main" id="{6F0E1B84-367F-07BC-28F5-5F86C40CCA19}"/>
              </a:ext>
            </a:extLst>
          </p:cNvPr>
          <p:cNvPicPr>
            <a:picLocks noChangeAspect="1"/>
          </p:cNvPicPr>
          <p:nvPr userDrawn="1"/>
        </p:nvPicPr>
        <p:blipFill>
          <a:blip r:embed="rId3">
            <a:alphaModFix amt="87000"/>
          </a:blip>
          <a:stretch>
            <a:fillRect/>
          </a:stretch>
        </p:blipFill>
        <p:spPr>
          <a:xfrm>
            <a:off x="3569" y="-2382"/>
            <a:ext cx="10796194" cy="7201695"/>
          </a:xfrm>
          <a:prstGeom prst="rect">
            <a:avLst/>
          </a:prstGeom>
        </p:spPr>
      </p:pic>
      <p:pic>
        <p:nvPicPr>
          <p:cNvPr id="12" name="Immagine 6">
            <a:extLst>
              <a:ext uri="{FF2B5EF4-FFF2-40B4-BE49-F238E27FC236}">
                <a16:creationId xmlns:a16="http://schemas.microsoft.com/office/drawing/2014/main" id="{D7BF07D8-A176-29A9-C141-B275EF617CFF}"/>
              </a:ext>
            </a:extLst>
          </p:cNvPr>
          <p:cNvPicPr>
            <a:picLocks noChangeAspect="1"/>
          </p:cNvPicPr>
          <p:nvPr userDrawn="1"/>
        </p:nvPicPr>
        <p:blipFill>
          <a:blip r:embed="rId4"/>
          <a:srcRect/>
          <a:stretch/>
        </p:blipFill>
        <p:spPr>
          <a:xfrm>
            <a:off x="4764881" y="6579358"/>
            <a:ext cx="1270000" cy="355244"/>
          </a:xfrm>
          <a:prstGeom prst="rect">
            <a:avLst/>
          </a:prstGeom>
        </p:spPr>
      </p:pic>
      <p:pic>
        <p:nvPicPr>
          <p:cNvPr id="13" name="Immagine 2">
            <a:extLst>
              <a:ext uri="{FF2B5EF4-FFF2-40B4-BE49-F238E27FC236}">
                <a16:creationId xmlns:a16="http://schemas.microsoft.com/office/drawing/2014/main" id="{FA45CCE8-96BA-C8CC-2B2E-4CCE8683B830}"/>
              </a:ext>
            </a:extLst>
          </p:cNvPr>
          <p:cNvPicPr>
            <a:picLocks noChangeAspect="1"/>
          </p:cNvPicPr>
          <p:nvPr userDrawn="1"/>
        </p:nvPicPr>
        <p:blipFill>
          <a:blip r:embed="rId5"/>
          <a:stretch>
            <a:fillRect/>
          </a:stretch>
        </p:blipFill>
        <p:spPr>
          <a:xfrm>
            <a:off x="4255008" y="1088993"/>
            <a:ext cx="6541185" cy="6117465"/>
          </a:xfrm>
          <a:prstGeom prst="rect">
            <a:avLst/>
          </a:prstGeom>
        </p:spPr>
      </p:pic>
      <p:sp>
        <p:nvSpPr>
          <p:cNvPr id="22" name="Cím 1"/>
          <p:cNvSpPr>
            <a:spLocks noGrp="1"/>
          </p:cNvSpPr>
          <p:nvPr>
            <p:ph type="title" hasCustomPrompt="1"/>
          </p:nvPr>
        </p:nvSpPr>
        <p:spPr>
          <a:xfrm>
            <a:off x="742948" y="2515184"/>
            <a:ext cx="9313863" cy="1392237"/>
          </a:xfrm>
          <a:prstGeom prst="rect">
            <a:avLst/>
          </a:prstGeom>
        </p:spPr>
        <p:txBody>
          <a:bodyPr anchor="ctr"/>
          <a:lstStyle>
            <a:lvl1pPr algn="ctr">
              <a:defRPr b="1" baseline="0">
                <a:solidFill>
                  <a:schemeClr val="bg1"/>
                </a:solidFill>
                <a:latin typeface="+mn-lt"/>
              </a:defRPr>
            </a:lvl1pPr>
          </a:lstStyle>
          <a:p>
            <a:r>
              <a:rPr lang="hu-HU" dirty="0"/>
              <a:t>SECTION TITLE</a:t>
            </a:r>
            <a:endParaRPr lang="en-GB" dirty="0"/>
          </a:p>
        </p:txBody>
      </p:sp>
    </p:spTree>
    <p:extLst>
      <p:ext uri="{BB962C8B-B14F-4D97-AF65-F5344CB8AC3E}">
        <p14:creationId xmlns:p14="http://schemas.microsoft.com/office/powerpoint/2010/main" val="428534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Egyéni elrendezés">
    <p:spTree>
      <p:nvGrpSpPr>
        <p:cNvPr id="1" name=""/>
        <p:cNvGrpSpPr/>
        <p:nvPr/>
      </p:nvGrpSpPr>
      <p:grpSpPr>
        <a:xfrm>
          <a:off x="0" y="0"/>
          <a:ext cx="0" cy="0"/>
          <a:chOff x="0" y="0"/>
          <a:chExt cx="0" cy="0"/>
        </a:xfrm>
      </p:grpSpPr>
      <p:pic>
        <p:nvPicPr>
          <p:cNvPr id="10" name="Immagine 3">
            <a:extLst>
              <a:ext uri="{FF2B5EF4-FFF2-40B4-BE49-F238E27FC236}">
                <a16:creationId xmlns:a16="http://schemas.microsoft.com/office/drawing/2014/main" id="{F0BA59ED-2673-3E51-3780-9815C33F26C3}"/>
              </a:ext>
            </a:extLst>
          </p:cNvPr>
          <p:cNvPicPr>
            <a:picLocks noChangeAspect="1"/>
          </p:cNvPicPr>
          <p:nvPr userDrawn="1"/>
        </p:nvPicPr>
        <p:blipFill>
          <a:blip r:embed="rId2"/>
          <a:stretch>
            <a:fillRect/>
          </a:stretch>
        </p:blipFill>
        <p:spPr>
          <a:xfrm>
            <a:off x="-1" y="0"/>
            <a:ext cx="10799763" cy="7204076"/>
          </a:xfrm>
          <a:prstGeom prst="rect">
            <a:avLst/>
          </a:prstGeom>
        </p:spPr>
      </p:pic>
      <p:pic>
        <p:nvPicPr>
          <p:cNvPr id="11" name="Immagine 4">
            <a:extLst>
              <a:ext uri="{FF2B5EF4-FFF2-40B4-BE49-F238E27FC236}">
                <a16:creationId xmlns:a16="http://schemas.microsoft.com/office/drawing/2014/main" id="{6F0E1B84-367F-07BC-28F5-5F86C40CCA19}"/>
              </a:ext>
            </a:extLst>
          </p:cNvPr>
          <p:cNvPicPr>
            <a:picLocks noChangeAspect="1"/>
          </p:cNvPicPr>
          <p:nvPr userDrawn="1"/>
        </p:nvPicPr>
        <p:blipFill>
          <a:blip r:embed="rId3">
            <a:alphaModFix amt="87000"/>
          </a:blip>
          <a:stretch>
            <a:fillRect/>
          </a:stretch>
        </p:blipFill>
        <p:spPr>
          <a:xfrm>
            <a:off x="3569" y="-2382"/>
            <a:ext cx="10796194" cy="7201695"/>
          </a:xfrm>
          <a:prstGeom prst="rect">
            <a:avLst/>
          </a:prstGeom>
        </p:spPr>
      </p:pic>
      <p:pic>
        <p:nvPicPr>
          <p:cNvPr id="13" name="Immagine 2">
            <a:extLst>
              <a:ext uri="{FF2B5EF4-FFF2-40B4-BE49-F238E27FC236}">
                <a16:creationId xmlns:a16="http://schemas.microsoft.com/office/drawing/2014/main" id="{FA45CCE8-96BA-C8CC-2B2E-4CCE8683B830}"/>
              </a:ext>
            </a:extLst>
          </p:cNvPr>
          <p:cNvPicPr>
            <a:picLocks noChangeAspect="1"/>
          </p:cNvPicPr>
          <p:nvPr userDrawn="1"/>
        </p:nvPicPr>
        <p:blipFill>
          <a:blip r:embed="rId4"/>
          <a:stretch>
            <a:fillRect/>
          </a:stretch>
        </p:blipFill>
        <p:spPr>
          <a:xfrm>
            <a:off x="4258578" y="1088993"/>
            <a:ext cx="6541185" cy="6117465"/>
          </a:xfrm>
          <a:prstGeom prst="rect">
            <a:avLst/>
          </a:prstGeom>
        </p:spPr>
      </p:pic>
      <p:sp>
        <p:nvSpPr>
          <p:cNvPr id="22" name="Cím 1"/>
          <p:cNvSpPr>
            <a:spLocks noGrp="1"/>
          </p:cNvSpPr>
          <p:nvPr>
            <p:ph type="title" hasCustomPrompt="1"/>
          </p:nvPr>
        </p:nvSpPr>
        <p:spPr>
          <a:xfrm>
            <a:off x="1398495" y="2910017"/>
            <a:ext cx="7996518" cy="1192306"/>
          </a:xfrm>
          <a:prstGeom prst="rect">
            <a:avLst/>
          </a:prstGeom>
        </p:spPr>
        <p:txBody>
          <a:bodyPr anchor="ctr"/>
          <a:lstStyle>
            <a:lvl1pPr algn="ctr">
              <a:defRPr b="1" baseline="0">
                <a:solidFill>
                  <a:schemeClr val="bg1"/>
                </a:solidFill>
                <a:latin typeface="+mn-lt"/>
              </a:defRPr>
            </a:lvl1pPr>
          </a:lstStyle>
          <a:p>
            <a:r>
              <a:rPr lang="hu-HU" dirty="0"/>
              <a:t>THANK YOU!</a:t>
            </a:r>
            <a:endParaRPr lang="en-GB" dirty="0"/>
          </a:p>
        </p:txBody>
      </p:sp>
      <p:pic>
        <p:nvPicPr>
          <p:cNvPr id="7" name="Immagine 8">
            <a:extLst>
              <a:ext uri="{FF2B5EF4-FFF2-40B4-BE49-F238E27FC236}">
                <a16:creationId xmlns:a16="http://schemas.microsoft.com/office/drawing/2014/main" id="{755C4558-2D07-CEC3-8C65-1E89039ACBBC}"/>
              </a:ext>
            </a:extLst>
          </p:cNvPr>
          <p:cNvPicPr>
            <a:picLocks noChangeAspect="1"/>
          </p:cNvPicPr>
          <p:nvPr userDrawn="1"/>
        </p:nvPicPr>
        <p:blipFill>
          <a:blip r:embed="rId5"/>
          <a:stretch>
            <a:fillRect/>
          </a:stretch>
        </p:blipFill>
        <p:spPr>
          <a:xfrm>
            <a:off x="1331260" y="2845770"/>
            <a:ext cx="8130988" cy="1320800"/>
          </a:xfrm>
          <a:prstGeom prst="rect">
            <a:avLst/>
          </a:prstGeom>
        </p:spPr>
      </p:pic>
      <p:pic>
        <p:nvPicPr>
          <p:cNvPr id="2" name="Kép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88160" y="421209"/>
            <a:ext cx="1817188" cy="1335568"/>
          </a:xfrm>
          <a:prstGeom prst="rect">
            <a:avLst/>
          </a:prstGeom>
        </p:spPr>
      </p:pic>
      <p:sp>
        <p:nvSpPr>
          <p:cNvPr id="4" name="Szövegdoboz 3"/>
          <p:cNvSpPr txBox="1"/>
          <p:nvPr userDrawn="1"/>
        </p:nvSpPr>
        <p:spPr>
          <a:xfrm>
            <a:off x="1219199" y="6108109"/>
            <a:ext cx="4789407" cy="784830"/>
          </a:xfrm>
          <a:prstGeom prst="rect">
            <a:avLst/>
          </a:prstGeom>
          <a:noFill/>
        </p:spPr>
        <p:txBody>
          <a:bodyPr wrap="square" rtlCol="0" anchor="ctr">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900" kern="1200" dirty="0">
                <a:solidFill>
                  <a:schemeClr val="bg1"/>
                </a:solidFill>
                <a:effectLst/>
                <a:latin typeface="Arial" panose="020B0604020202020204" pitchFamily="34" charset="0"/>
                <a:ea typeface="+mn-ea"/>
                <a:cs typeface="Arial" panose="020B0604020202020204" pitchFamily="34" charset="0"/>
              </a:rPr>
              <a:t>H-PASS is co-funded by the EU4Health </a:t>
            </a:r>
            <a:r>
              <a:rPr lang="en-US" sz="900" kern="1200" dirty="0" err="1">
                <a:solidFill>
                  <a:schemeClr val="bg1"/>
                </a:solidFill>
                <a:effectLst/>
                <a:latin typeface="Arial" panose="020B0604020202020204" pitchFamily="34" charset="0"/>
                <a:ea typeface="+mn-ea"/>
                <a:cs typeface="Arial" panose="020B0604020202020204" pitchFamily="34" charset="0"/>
              </a:rPr>
              <a:t>Programme</a:t>
            </a:r>
            <a:r>
              <a:rPr lang="en-US" sz="900" kern="1200" dirty="0">
                <a:solidFill>
                  <a:schemeClr val="bg1"/>
                </a:solidFill>
                <a:effectLst/>
                <a:latin typeface="Arial" panose="020B0604020202020204" pitchFamily="34" charset="0"/>
                <a:ea typeface="+mn-ea"/>
                <a:cs typeface="Arial" panose="020B0604020202020204" pitchFamily="34" charset="0"/>
              </a:rPr>
              <a:t> of the European Union under Grant Agreement No. 11101139 (</a:t>
            </a:r>
            <a:r>
              <a:rPr lang="en-US" sz="900" kern="1200" dirty="0" err="1">
                <a:solidFill>
                  <a:schemeClr val="bg1"/>
                </a:solidFill>
                <a:effectLst/>
                <a:latin typeface="Arial" panose="020B0604020202020204" pitchFamily="34" charset="0"/>
                <a:ea typeface="+mn-ea"/>
                <a:cs typeface="Arial" panose="020B0604020202020204" pitchFamily="34" charset="0"/>
              </a:rPr>
              <a:t>HaDEA</a:t>
            </a:r>
            <a:r>
              <a:rPr lang="en-US" sz="900" kern="1200" dirty="0">
                <a:solidFill>
                  <a:schemeClr val="bg1"/>
                </a:solidFill>
                <a:effectLst/>
                <a:latin typeface="Arial" panose="020B0604020202020204" pitchFamily="34" charset="0"/>
                <a:ea typeface="+mn-ea"/>
                <a:cs typeface="Arial" panose="020B0604020202020204" pitchFamily="34" charset="0"/>
              </a:rPr>
              <a:t>). Views and opinions expressed are however those of the author(s) only and do not necessarily reflect those of the European Union or </a:t>
            </a:r>
            <a:r>
              <a:rPr lang="en-US" sz="900" kern="1200" dirty="0" err="1">
                <a:solidFill>
                  <a:schemeClr val="bg1"/>
                </a:solidFill>
                <a:effectLst/>
                <a:latin typeface="Arial" panose="020B0604020202020204" pitchFamily="34" charset="0"/>
                <a:ea typeface="+mn-ea"/>
                <a:cs typeface="Arial" panose="020B0604020202020204" pitchFamily="34" charset="0"/>
              </a:rPr>
              <a:t>HaDEA</a:t>
            </a:r>
            <a:r>
              <a:rPr lang="en-US" sz="900" kern="1200" dirty="0">
                <a:solidFill>
                  <a:schemeClr val="bg1"/>
                </a:solidFill>
                <a:effectLst/>
                <a:latin typeface="Arial" panose="020B0604020202020204" pitchFamily="34" charset="0"/>
                <a:ea typeface="+mn-ea"/>
                <a:cs typeface="Arial" panose="020B0604020202020204" pitchFamily="34" charset="0"/>
              </a:rPr>
              <a:t>. Neither the European Union nor the granting authority can be held responsible for them.</a:t>
            </a:r>
            <a:endParaRPr lang="en-GB" sz="900" kern="1200" dirty="0">
              <a:solidFill>
                <a:schemeClr val="bg1"/>
              </a:solidFill>
              <a:effectLst/>
              <a:latin typeface="Arial" panose="020B0604020202020204" pitchFamily="34" charset="0"/>
              <a:ea typeface="+mn-ea"/>
              <a:cs typeface="Arial" panose="020B0604020202020204" pitchFamily="34" charset="0"/>
            </a:endParaRPr>
          </a:p>
          <a:p>
            <a:pPr algn="just"/>
            <a:endParaRPr lang="en-GB" sz="900" dirty="0">
              <a:latin typeface="Arial" panose="020B0604020202020204" pitchFamily="34" charset="0"/>
              <a:cs typeface="Arial" panose="020B0604020202020204" pitchFamily="34" charset="0"/>
            </a:endParaRPr>
          </a:p>
        </p:txBody>
      </p:sp>
      <p:pic>
        <p:nvPicPr>
          <p:cNvPr id="5" name="Kép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08606" y="6108109"/>
            <a:ext cx="2860083" cy="638120"/>
          </a:xfrm>
          <a:prstGeom prst="rect">
            <a:avLst/>
          </a:prstGeom>
        </p:spPr>
      </p:pic>
    </p:spTree>
    <p:extLst>
      <p:ext uri="{BB962C8B-B14F-4D97-AF65-F5344CB8AC3E}">
        <p14:creationId xmlns:p14="http://schemas.microsoft.com/office/powerpoint/2010/main" val="1763415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245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3" r:id="rId4"/>
    <p:sldLayoutId id="2147483678" r:id="rId5"/>
    <p:sldLayoutId id="2147483674" r:id="rId6"/>
    <p:sldLayoutId id="2147483675" r:id="rId7"/>
    <p:sldLayoutId id="2147483676" r:id="rId8"/>
    <p:sldLayoutId id="2147483677" r:id="rId9"/>
  </p:sldLayoutIdLst>
  <p:txStyles>
    <p:titleStyle>
      <a:lvl1pPr algn="l" defTabSz="95993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unipd.it/" TargetMode="External"/><Relationship Id="rId2" Type="http://schemas.openxmlformats.org/officeDocument/2006/relationships/hyperlink" Target="https://www.slideshare.net/slideshow/le-basi-del-project-management"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hpass.healthworkforce.eu/index.php/the-project/"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creativecommons.org/licenses/by-nc/3.0/"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3214307"/>
            <a:ext cx="10799763" cy="1392237"/>
          </a:xfrm>
        </p:spPr>
        <p:txBody>
          <a:bodyPr anchor="ctr"/>
          <a:lstStyle/>
          <a:p>
            <a:r>
              <a:rPr lang="en-US" sz="4400" i="0" dirty="0">
                <a:effectLst/>
                <a:latin typeface="+mn-lt"/>
              </a:rPr>
              <a:t>Managing healthcare development</a:t>
            </a:r>
          </a:p>
        </p:txBody>
      </p:sp>
      <p:sp>
        <p:nvSpPr>
          <p:cNvPr id="3" name="Footer Placeholder 4">
            <a:extLst>
              <a:ext uri="{FF2B5EF4-FFF2-40B4-BE49-F238E27FC236}">
                <a16:creationId xmlns:a16="http://schemas.microsoft.com/office/drawing/2014/main" id="{C328587E-AAF7-B09E-5C92-760CA38396BD}"/>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solidFill>
                  <a:schemeClr val="bg1"/>
                </a:solidFill>
              </a:rPr>
              <a:t>Project: 101101139 — H-PASS — EU4H-2022-PJ</a:t>
            </a:r>
            <a:endParaRPr lang="el-GR" altLang="en-US" sz="1200" dirty="0">
              <a:solidFill>
                <a:schemeClr val="bg1"/>
              </a:solidFill>
            </a:endParaRPr>
          </a:p>
        </p:txBody>
      </p:sp>
    </p:spTree>
    <p:extLst>
      <p:ext uri="{BB962C8B-B14F-4D97-AF65-F5344CB8AC3E}">
        <p14:creationId xmlns:p14="http://schemas.microsoft.com/office/powerpoint/2010/main" val="839785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AE262E-A2A5-7096-418F-904F834AA1E8}"/>
              </a:ext>
            </a:extLst>
          </p:cNvPr>
          <p:cNvSpPr>
            <a:spLocks noGrp="1"/>
          </p:cNvSpPr>
          <p:nvPr>
            <p:ph type="title" idx="4294967295"/>
          </p:nvPr>
        </p:nvSpPr>
        <p:spPr>
          <a:xfrm>
            <a:off x="3283857" y="252614"/>
            <a:ext cx="4437743" cy="704850"/>
          </a:xfrm>
          <a:prstGeom prst="rect">
            <a:avLst/>
          </a:prstGeom>
        </p:spPr>
        <p:txBody>
          <a:bodyPr/>
          <a:lstStyle/>
          <a:p>
            <a:pPr algn="just"/>
            <a:r>
              <a:rPr lang="it-IT" sz="3600" b="1" dirty="0">
                <a:solidFill>
                  <a:schemeClr val="accent1"/>
                </a:solidFill>
                <a:latin typeface="+mn-lt"/>
              </a:rPr>
              <a:t>Stakeholder Mapping</a:t>
            </a:r>
          </a:p>
        </p:txBody>
      </p:sp>
      <p:graphicFrame>
        <p:nvGraphicFramePr>
          <p:cNvPr id="4" name="Segnaposto contenuto 3">
            <a:extLst>
              <a:ext uri="{FF2B5EF4-FFF2-40B4-BE49-F238E27FC236}">
                <a16:creationId xmlns:a16="http://schemas.microsoft.com/office/drawing/2014/main" id="{2D6110A7-6E4C-C708-C371-FD2921180905}"/>
              </a:ext>
            </a:extLst>
          </p:cNvPr>
          <p:cNvGraphicFramePr>
            <a:graphicFrameLocks noGrp="1"/>
          </p:cNvGraphicFramePr>
          <p:nvPr>
            <p:ph sz="half" idx="4294967295"/>
            <p:extLst>
              <p:ext uri="{D42A27DB-BD31-4B8C-83A1-F6EECF244321}">
                <p14:modId xmlns:p14="http://schemas.microsoft.com/office/powerpoint/2010/main" val="2634006311"/>
              </p:ext>
            </p:extLst>
          </p:nvPr>
        </p:nvGraphicFramePr>
        <p:xfrm>
          <a:off x="96671" y="1037448"/>
          <a:ext cx="10563905" cy="5124416"/>
        </p:xfrm>
        <a:graphic>
          <a:graphicData uri="http://schemas.openxmlformats.org/drawingml/2006/table">
            <a:tbl>
              <a:tblPr firstRow="1" bandRow="1">
                <a:tableStyleId>{5C22544A-7EE6-4342-B048-85BDC9FD1C3A}</a:tableStyleId>
              </a:tblPr>
              <a:tblGrid>
                <a:gridCol w="1250924">
                  <a:extLst>
                    <a:ext uri="{9D8B030D-6E8A-4147-A177-3AD203B41FA5}">
                      <a16:colId xmlns:a16="http://schemas.microsoft.com/office/drawing/2014/main" val="3094118835"/>
                    </a:ext>
                  </a:extLst>
                </a:gridCol>
                <a:gridCol w="1307073">
                  <a:extLst>
                    <a:ext uri="{9D8B030D-6E8A-4147-A177-3AD203B41FA5}">
                      <a16:colId xmlns:a16="http://schemas.microsoft.com/office/drawing/2014/main" val="3599922315"/>
                    </a:ext>
                  </a:extLst>
                </a:gridCol>
                <a:gridCol w="1297123">
                  <a:extLst>
                    <a:ext uri="{9D8B030D-6E8A-4147-A177-3AD203B41FA5}">
                      <a16:colId xmlns:a16="http://schemas.microsoft.com/office/drawing/2014/main" val="1247469847"/>
                    </a:ext>
                  </a:extLst>
                </a:gridCol>
                <a:gridCol w="1287883">
                  <a:extLst>
                    <a:ext uri="{9D8B030D-6E8A-4147-A177-3AD203B41FA5}">
                      <a16:colId xmlns:a16="http://schemas.microsoft.com/office/drawing/2014/main" val="2960018930"/>
                    </a:ext>
                  </a:extLst>
                </a:gridCol>
                <a:gridCol w="1286460">
                  <a:extLst>
                    <a:ext uri="{9D8B030D-6E8A-4147-A177-3AD203B41FA5}">
                      <a16:colId xmlns:a16="http://schemas.microsoft.com/office/drawing/2014/main" val="2512765758"/>
                    </a:ext>
                  </a:extLst>
                </a:gridCol>
                <a:gridCol w="1599191">
                  <a:extLst>
                    <a:ext uri="{9D8B030D-6E8A-4147-A177-3AD203B41FA5}">
                      <a16:colId xmlns:a16="http://schemas.microsoft.com/office/drawing/2014/main" val="2673093226"/>
                    </a:ext>
                  </a:extLst>
                </a:gridCol>
                <a:gridCol w="1253766">
                  <a:extLst>
                    <a:ext uri="{9D8B030D-6E8A-4147-A177-3AD203B41FA5}">
                      <a16:colId xmlns:a16="http://schemas.microsoft.com/office/drawing/2014/main" val="2568866625"/>
                    </a:ext>
                  </a:extLst>
                </a:gridCol>
                <a:gridCol w="1281485">
                  <a:extLst>
                    <a:ext uri="{9D8B030D-6E8A-4147-A177-3AD203B41FA5}">
                      <a16:colId xmlns:a16="http://schemas.microsoft.com/office/drawing/2014/main" val="1570390384"/>
                    </a:ext>
                  </a:extLst>
                </a:gridCol>
              </a:tblGrid>
              <a:tr h="1132799">
                <a:tc>
                  <a:txBody>
                    <a:bodyPr/>
                    <a:lstStyle/>
                    <a:p>
                      <a:pPr>
                        <a:lnSpc>
                          <a:spcPct val="107000"/>
                        </a:lnSpc>
                        <a:spcAft>
                          <a:spcPts val="800"/>
                        </a:spcAft>
                      </a:pPr>
                      <a:r>
                        <a:rPr lang="hu-HU" sz="2000" kern="100">
                          <a:effectLst/>
                        </a:rPr>
                        <a:t>NR.</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dirty="0">
                          <a:effectLst/>
                        </a:rPr>
                        <a:t>Stakeholder</a:t>
                      </a:r>
                      <a:endParaRPr lang="it-IT"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Role</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dirty="0">
                          <a:effectLst/>
                        </a:rPr>
                        <a:t>Influence </a:t>
                      </a:r>
                      <a:r>
                        <a:rPr lang="en-US" sz="2000" kern="100" dirty="0">
                          <a:effectLst/>
                        </a:rPr>
                        <a:t>(H=high; L=low)</a:t>
                      </a:r>
                      <a:endParaRPr lang="it-IT"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Interest</a:t>
                      </a:r>
                      <a:r>
                        <a:rPr lang="en-US" sz="2000" kern="100">
                          <a:effectLst/>
                        </a:rPr>
                        <a:t> (H=high; L=low)</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pl-PL" sz="2000" kern="100">
                          <a:effectLst/>
                        </a:rPr>
                        <a:t>Objective/interest with the project</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dirty="0">
                          <a:effectLst/>
                        </a:rPr>
                        <a:t>Risk</a:t>
                      </a:r>
                      <a:endParaRPr lang="it-IT"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Attitude towards the project</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extLst>
                  <a:ext uri="{0D108BD9-81ED-4DB2-BD59-A6C34878D82A}">
                    <a16:rowId xmlns:a16="http://schemas.microsoft.com/office/drawing/2014/main" val="2155044158"/>
                  </a:ext>
                </a:extLst>
              </a:tr>
              <a:tr h="846984">
                <a:tc>
                  <a:txBody>
                    <a:bodyPr/>
                    <a:lstStyle/>
                    <a:p>
                      <a:pPr>
                        <a:lnSpc>
                          <a:spcPct val="107000"/>
                        </a:lnSpc>
                        <a:spcAft>
                          <a:spcPts val="800"/>
                        </a:spcAft>
                      </a:pPr>
                      <a:r>
                        <a:rPr lang="hu-HU" sz="2000" kern="100">
                          <a:effectLst/>
                        </a:rPr>
                        <a:t>Example S1</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Peter Müller </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Financial decision-maker</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H</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L</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it-IT" sz="2000" kern="100">
                          <a:effectLst/>
                        </a:rPr>
                        <a:t>…</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it-IT" sz="2000" kern="100">
                          <a:effectLst/>
                        </a:rPr>
                        <a:t>…</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Neutral</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extLst>
                  <a:ext uri="{0D108BD9-81ED-4DB2-BD59-A6C34878D82A}">
                    <a16:rowId xmlns:a16="http://schemas.microsoft.com/office/drawing/2014/main" val="2780963761"/>
                  </a:ext>
                </a:extLst>
              </a:tr>
              <a:tr h="846984">
                <a:tc>
                  <a:txBody>
                    <a:bodyPr/>
                    <a:lstStyle/>
                    <a:p>
                      <a:pPr>
                        <a:lnSpc>
                          <a:spcPct val="107000"/>
                        </a:lnSpc>
                        <a:spcAft>
                          <a:spcPts val="800"/>
                        </a:spcAft>
                      </a:pPr>
                      <a:r>
                        <a:rPr lang="hu-HU" sz="2000" kern="100">
                          <a:effectLst/>
                        </a:rPr>
                        <a:t>Example S2</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Kevin Peer</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IT responsible</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H</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L</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it-IT" sz="2000" kern="100">
                          <a:effectLst/>
                        </a:rPr>
                        <a:t>…</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it-IT" sz="2000" kern="100">
                          <a:effectLst/>
                        </a:rPr>
                        <a:t>…</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Negative</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extLst>
                  <a:ext uri="{0D108BD9-81ED-4DB2-BD59-A6C34878D82A}">
                    <a16:rowId xmlns:a16="http://schemas.microsoft.com/office/drawing/2014/main" val="2002438025"/>
                  </a:ext>
                </a:extLst>
              </a:tr>
              <a:tr h="561169">
                <a:tc>
                  <a:txBody>
                    <a:bodyPr/>
                    <a:lstStyle/>
                    <a:p>
                      <a:pPr>
                        <a:lnSpc>
                          <a:spcPct val="107000"/>
                        </a:lnSpc>
                        <a:spcAft>
                          <a:spcPts val="800"/>
                        </a:spcAft>
                      </a:pPr>
                      <a:r>
                        <a:rPr lang="hu-HU" sz="2000" kern="100">
                          <a:effectLst/>
                        </a:rPr>
                        <a:t>Example S3</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Veronica Smith</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Head nurse</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L</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H</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it-IT" sz="2000" kern="100">
                          <a:effectLst/>
                        </a:rPr>
                        <a:t>…</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it-IT" sz="2000" kern="100">
                          <a:effectLst/>
                        </a:rPr>
                        <a:t>…</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Positive</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extLst>
                  <a:ext uri="{0D108BD9-81ED-4DB2-BD59-A6C34878D82A}">
                    <a16:rowId xmlns:a16="http://schemas.microsoft.com/office/drawing/2014/main" val="1782816656"/>
                  </a:ext>
                </a:extLst>
              </a:tr>
              <a:tr h="419512">
                <a:tc>
                  <a:txBody>
                    <a:bodyPr/>
                    <a:lstStyle/>
                    <a:p>
                      <a:pPr>
                        <a:lnSpc>
                          <a:spcPct val="107000"/>
                        </a:lnSpc>
                        <a:spcAft>
                          <a:spcPts val="800"/>
                        </a:spcAft>
                      </a:pPr>
                      <a:r>
                        <a:rPr lang="it-IT" sz="2000" kern="100">
                          <a:effectLst/>
                        </a:rPr>
                        <a:t>…</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it-IT" sz="2000" kern="100">
                          <a:effectLst/>
                        </a:rPr>
                        <a:t>…</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it-IT" sz="2000" kern="100">
                          <a:effectLst/>
                        </a:rPr>
                        <a:t>…</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it-IT" sz="2000" kern="100">
                          <a:effectLst/>
                        </a:rPr>
                        <a:t>…</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it-IT" sz="2000" kern="100">
                          <a:effectLst/>
                        </a:rPr>
                        <a:t>…</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it-IT" sz="2000" kern="100">
                          <a:effectLst/>
                        </a:rPr>
                        <a:t>…</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it-IT" sz="2000" kern="100">
                          <a:effectLst/>
                        </a:rPr>
                        <a:t>…</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it-IT" sz="2000" kern="100">
                          <a:effectLst/>
                        </a:rPr>
                        <a:t>…</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extLst>
                  <a:ext uri="{0D108BD9-81ED-4DB2-BD59-A6C34878D82A}">
                    <a16:rowId xmlns:a16="http://schemas.microsoft.com/office/drawing/2014/main" val="783957113"/>
                  </a:ext>
                </a:extLst>
              </a:tr>
              <a:tr h="419512">
                <a:tc>
                  <a:txBody>
                    <a:bodyPr/>
                    <a:lstStyle/>
                    <a:p>
                      <a:pPr>
                        <a:lnSpc>
                          <a:spcPct val="107000"/>
                        </a:lnSpc>
                        <a:spcAft>
                          <a:spcPts val="800"/>
                        </a:spcAft>
                      </a:pPr>
                      <a:r>
                        <a:rPr lang="hu-HU" sz="2000" kern="100">
                          <a:effectLst/>
                        </a:rPr>
                        <a:t> </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 </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 </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 </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 </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 </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 </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 </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extLst>
                  <a:ext uri="{0D108BD9-81ED-4DB2-BD59-A6C34878D82A}">
                    <a16:rowId xmlns:a16="http://schemas.microsoft.com/office/drawing/2014/main" val="1182552653"/>
                  </a:ext>
                </a:extLst>
              </a:tr>
              <a:tr h="419512">
                <a:tc>
                  <a:txBody>
                    <a:bodyPr/>
                    <a:lstStyle/>
                    <a:p>
                      <a:pPr>
                        <a:lnSpc>
                          <a:spcPct val="107000"/>
                        </a:lnSpc>
                        <a:spcAft>
                          <a:spcPts val="800"/>
                        </a:spcAft>
                      </a:pPr>
                      <a:r>
                        <a:rPr lang="hu-HU" sz="2000" kern="100">
                          <a:effectLst/>
                        </a:rPr>
                        <a:t> </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 </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 </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 </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 </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 </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a:effectLst/>
                        </a:rPr>
                        <a:t> </a:t>
                      </a:r>
                      <a:endParaRPr lang="it-IT" sz="2000" kern="10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tc>
                  <a:txBody>
                    <a:bodyPr/>
                    <a:lstStyle/>
                    <a:p>
                      <a:pPr>
                        <a:lnSpc>
                          <a:spcPct val="107000"/>
                        </a:lnSpc>
                        <a:spcAft>
                          <a:spcPts val="800"/>
                        </a:spcAft>
                      </a:pPr>
                      <a:r>
                        <a:rPr lang="hu-HU" sz="2000" kern="100" dirty="0">
                          <a:effectLst/>
                        </a:rPr>
                        <a:t> </a:t>
                      </a:r>
                      <a:endParaRPr lang="it-IT"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6281" marR="66281" marT="0" marB="0"/>
                </a:tc>
                <a:extLst>
                  <a:ext uri="{0D108BD9-81ED-4DB2-BD59-A6C34878D82A}">
                    <a16:rowId xmlns:a16="http://schemas.microsoft.com/office/drawing/2014/main" val="4261557278"/>
                  </a:ext>
                </a:extLst>
              </a:tr>
            </a:tbl>
          </a:graphicData>
        </a:graphic>
      </p:graphicFrame>
      <p:sp>
        <p:nvSpPr>
          <p:cNvPr id="3" name="Footer Placeholder 4">
            <a:extLst>
              <a:ext uri="{FF2B5EF4-FFF2-40B4-BE49-F238E27FC236}">
                <a16:creationId xmlns:a16="http://schemas.microsoft.com/office/drawing/2014/main" id="{EEEA7FDF-12B3-AFEA-82BD-7B19B05EAF42}"/>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Tree>
    <p:extLst>
      <p:ext uri="{BB962C8B-B14F-4D97-AF65-F5344CB8AC3E}">
        <p14:creationId xmlns:p14="http://schemas.microsoft.com/office/powerpoint/2010/main" val="2572426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a 5">
            <a:extLst>
              <a:ext uri="{FF2B5EF4-FFF2-40B4-BE49-F238E27FC236}">
                <a16:creationId xmlns:a16="http://schemas.microsoft.com/office/drawing/2014/main" id="{2E7DDC07-4053-389F-4CB8-4CBF8861A287}"/>
              </a:ext>
            </a:extLst>
          </p:cNvPr>
          <p:cNvGraphicFramePr/>
          <p:nvPr>
            <p:extLst>
              <p:ext uri="{D42A27DB-BD31-4B8C-83A1-F6EECF244321}">
                <p14:modId xmlns:p14="http://schemas.microsoft.com/office/powerpoint/2010/main" val="300356490"/>
              </p:ext>
            </p:extLst>
          </p:nvPr>
        </p:nvGraphicFramePr>
        <p:xfrm>
          <a:off x="249462" y="1772394"/>
          <a:ext cx="10331451" cy="4997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4">
            <a:extLst>
              <a:ext uri="{FF2B5EF4-FFF2-40B4-BE49-F238E27FC236}">
                <a16:creationId xmlns:a16="http://schemas.microsoft.com/office/drawing/2014/main" id="{B47009BD-FC70-145D-830F-59F71EE49D9A}"/>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solidFill>
                  <a:schemeClr val="bg1"/>
                </a:solidFill>
              </a:rPr>
              <a:t>Project: 101101139 — H-PASS — EU4H-2022-PJ</a:t>
            </a:r>
            <a:endParaRPr lang="el-GR" altLang="en-US" sz="1200" dirty="0">
              <a:solidFill>
                <a:schemeClr val="bg1"/>
              </a:solidFill>
            </a:endParaRPr>
          </a:p>
        </p:txBody>
      </p:sp>
      <p:sp>
        <p:nvSpPr>
          <p:cNvPr id="8" name="Cím 1">
            <a:extLst>
              <a:ext uri="{FF2B5EF4-FFF2-40B4-BE49-F238E27FC236}">
                <a16:creationId xmlns:a16="http://schemas.microsoft.com/office/drawing/2014/main" id="{18D0EDEC-FB16-7E8F-642B-351454D3EFDF}"/>
              </a:ext>
            </a:extLst>
          </p:cNvPr>
          <p:cNvSpPr txBox="1">
            <a:spLocks/>
          </p:cNvSpPr>
          <p:nvPr/>
        </p:nvSpPr>
        <p:spPr>
          <a:xfrm>
            <a:off x="742949" y="576656"/>
            <a:ext cx="9313863" cy="1392237"/>
          </a:xfrm>
          <a:prstGeom prst="rect">
            <a:avLst/>
          </a:prstGeom>
        </p:spPr>
        <p:txBody>
          <a:bodyPr anchor="ctr"/>
          <a:lstStyle>
            <a:lvl1pPr algn="ctr" defTabSz="959937" rtl="0" eaLnBrk="1" latinLnBrk="0" hangingPunct="1">
              <a:lnSpc>
                <a:spcPct val="90000"/>
              </a:lnSpc>
              <a:spcBef>
                <a:spcPct val="0"/>
              </a:spcBef>
              <a:buNone/>
              <a:defRPr sz="4619" b="1" kern="1200" baseline="0">
                <a:solidFill>
                  <a:schemeClr val="bg1"/>
                </a:solidFill>
                <a:latin typeface="+mn-lt"/>
                <a:ea typeface="+mj-ea"/>
                <a:cs typeface="+mj-cs"/>
              </a:defRPr>
            </a:lvl1pPr>
          </a:lstStyle>
          <a:p>
            <a:r>
              <a:rPr lang="en-GB"/>
              <a:t>Project life cycle </a:t>
            </a:r>
            <a:endParaRPr lang="en-GB" dirty="0"/>
          </a:p>
        </p:txBody>
      </p:sp>
    </p:spTree>
    <p:extLst>
      <p:ext uri="{BB962C8B-B14F-4D97-AF65-F5344CB8AC3E}">
        <p14:creationId xmlns:p14="http://schemas.microsoft.com/office/powerpoint/2010/main" val="637166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vestiti, calzature, cartone animato, persona&#10;&#10;Descrizione generata automaticamente">
            <a:extLst>
              <a:ext uri="{FF2B5EF4-FFF2-40B4-BE49-F238E27FC236}">
                <a16:creationId xmlns:a16="http://schemas.microsoft.com/office/drawing/2014/main" id="{83FB5119-F655-7F6B-2D21-D6D00E5D38D9}"/>
              </a:ext>
            </a:extLst>
          </p:cNvPr>
          <p:cNvPicPr>
            <a:picLocks noChangeAspect="1"/>
          </p:cNvPicPr>
          <p:nvPr/>
        </p:nvPicPr>
        <p:blipFill>
          <a:blip r:embed="rId2"/>
          <a:stretch>
            <a:fillRect/>
          </a:stretch>
        </p:blipFill>
        <p:spPr>
          <a:xfrm>
            <a:off x="117560" y="2413202"/>
            <a:ext cx="4831811" cy="35313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Tartalom helye 2">
            <a:extLst>
              <a:ext uri="{FF2B5EF4-FFF2-40B4-BE49-F238E27FC236}">
                <a16:creationId xmlns:a16="http://schemas.microsoft.com/office/drawing/2014/main" id="{78AE2C1F-314C-0578-B5D8-AFB91D2B17D5}"/>
              </a:ext>
            </a:extLst>
          </p:cNvPr>
          <p:cNvSpPr txBox="1">
            <a:spLocks/>
          </p:cNvSpPr>
          <p:nvPr/>
        </p:nvSpPr>
        <p:spPr>
          <a:xfrm>
            <a:off x="117560" y="2538365"/>
            <a:ext cx="2500914"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 Image by </a:t>
            </a:r>
            <a:r>
              <a:rPr lang="en-US" sz="1200" i="1" dirty="0" err="1"/>
              <a:t>katemangostar</a:t>
            </a:r>
            <a:r>
              <a:rPr lang="en-US" sz="1200" i="1" dirty="0"/>
              <a:t> on </a:t>
            </a:r>
            <a:r>
              <a:rPr lang="en-US" sz="1200" i="1" dirty="0" err="1"/>
              <a:t>Freepik</a:t>
            </a:r>
            <a:endParaRPr lang="it-IT" sz="1100" dirty="0"/>
          </a:p>
        </p:txBody>
      </p:sp>
      <p:sp>
        <p:nvSpPr>
          <p:cNvPr id="4" name="Footer Placeholder 4">
            <a:extLst>
              <a:ext uri="{FF2B5EF4-FFF2-40B4-BE49-F238E27FC236}">
                <a16:creationId xmlns:a16="http://schemas.microsoft.com/office/drawing/2014/main" id="{E64DDD76-CCE0-4C9F-A1A4-8FF12B001671}"/>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
        <p:nvSpPr>
          <p:cNvPr id="10" name="Tartalom helye 2">
            <a:extLst>
              <a:ext uri="{FF2B5EF4-FFF2-40B4-BE49-F238E27FC236}">
                <a16:creationId xmlns:a16="http://schemas.microsoft.com/office/drawing/2014/main" id="{C846B925-8336-1E7E-568F-3F2AE0591DB7}"/>
              </a:ext>
            </a:extLst>
          </p:cNvPr>
          <p:cNvSpPr txBox="1">
            <a:spLocks/>
          </p:cNvSpPr>
          <p:nvPr/>
        </p:nvSpPr>
        <p:spPr>
          <a:xfrm>
            <a:off x="5243373" y="1894682"/>
            <a:ext cx="5438830" cy="4568421"/>
          </a:xfrm>
          <a:prstGeom prst="rect">
            <a:avLst/>
          </a:prstGeom>
        </p:spPr>
        <p:txBody>
          <a:bodyPr>
            <a:normAutofit/>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algn="just">
              <a:buClr>
                <a:srgbClr val="0E47E8"/>
              </a:buClr>
            </a:pPr>
            <a:r>
              <a:rPr lang="en-US" sz="2200" dirty="0"/>
              <a:t>The </a:t>
            </a:r>
            <a:r>
              <a:rPr lang="en-US" sz="2200" b="1" dirty="0"/>
              <a:t>project charter </a:t>
            </a:r>
            <a:r>
              <a:rPr lang="en-US" sz="2200" dirty="0"/>
              <a:t>must be approved</a:t>
            </a:r>
            <a:r>
              <a:rPr lang="en-GB" sz="2200" dirty="0"/>
              <a:t>;</a:t>
            </a:r>
          </a:p>
          <a:p>
            <a:pPr algn="just">
              <a:buClr>
                <a:srgbClr val="0E47E8"/>
              </a:buClr>
            </a:pPr>
            <a:r>
              <a:rPr lang="en-US" sz="2200" dirty="0"/>
              <a:t>The </a:t>
            </a:r>
            <a:r>
              <a:rPr lang="en-US" sz="2200" b="1" dirty="0"/>
              <a:t>objectives</a:t>
            </a:r>
            <a:r>
              <a:rPr lang="en-US" sz="2200" dirty="0"/>
              <a:t> must be defined;</a:t>
            </a:r>
          </a:p>
          <a:p>
            <a:pPr algn="just">
              <a:buClr>
                <a:srgbClr val="0E47E8"/>
              </a:buClr>
            </a:pPr>
            <a:r>
              <a:rPr lang="en-US" sz="2200" dirty="0"/>
              <a:t>The</a:t>
            </a:r>
            <a:r>
              <a:rPr lang="en-US" sz="2200" b="1" dirty="0"/>
              <a:t> stakeholders </a:t>
            </a:r>
            <a:r>
              <a:rPr lang="en-US" sz="2200" dirty="0"/>
              <a:t>must be identified;</a:t>
            </a:r>
          </a:p>
          <a:p>
            <a:pPr algn="just">
              <a:buClr>
                <a:srgbClr val="0E47E8"/>
              </a:buClr>
            </a:pPr>
            <a:r>
              <a:rPr lang="en-US" sz="2200" dirty="0"/>
              <a:t>A </a:t>
            </a:r>
            <a:r>
              <a:rPr lang="en-US" sz="2200" b="1" dirty="0"/>
              <a:t>project team </a:t>
            </a:r>
            <a:r>
              <a:rPr lang="en-US" sz="2200" dirty="0"/>
              <a:t>must be created;</a:t>
            </a:r>
          </a:p>
          <a:p>
            <a:pPr algn="just">
              <a:buClr>
                <a:srgbClr val="0E47E8"/>
              </a:buClr>
            </a:pPr>
            <a:r>
              <a:rPr lang="en-US" sz="2200" dirty="0"/>
              <a:t>A </a:t>
            </a:r>
            <a:r>
              <a:rPr lang="en-US" sz="2200" b="1" dirty="0"/>
              <a:t>Gantt chart </a:t>
            </a:r>
            <a:r>
              <a:rPr lang="en-US" sz="2200" dirty="0"/>
              <a:t>needs to be built;</a:t>
            </a:r>
          </a:p>
          <a:p>
            <a:pPr algn="just">
              <a:buClr>
                <a:srgbClr val="0E47E8"/>
              </a:buClr>
            </a:pPr>
            <a:r>
              <a:rPr lang="en-US" sz="2200" dirty="0"/>
              <a:t>A </a:t>
            </a:r>
            <a:r>
              <a:rPr lang="en-US" sz="2200" b="1" dirty="0"/>
              <a:t>budget</a:t>
            </a:r>
            <a:r>
              <a:rPr lang="en-US" sz="2200" dirty="0"/>
              <a:t> must be quantified;</a:t>
            </a:r>
          </a:p>
          <a:p>
            <a:pPr algn="just">
              <a:buClr>
                <a:srgbClr val="0E47E8"/>
              </a:buClr>
            </a:pPr>
            <a:r>
              <a:rPr lang="en-US" sz="2200" dirty="0"/>
              <a:t>The </a:t>
            </a:r>
            <a:r>
              <a:rPr lang="en-US" sz="2200" b="1" dirty="0"/>
              <a:t>plans</a:t>
            </a:r>
            <a:r>
              <a:rPr lang="en-US" sz="2200" dirty="0"/>
              <a:t> (Risk Management, Quality, Procurement, Communications) need to be drafted;</a:t>
            </a:r>
          </a:p>
          <a:p>
            <a:pPr algn="just">
              <a:buClr>
                <a:srgbClr val="0E47E8"/>
              </a:buClr>
            </a:pPr>
            <a:r>
              <a:rPr lang="en-US" sz="2200" dirty="0"/>
              <a:t>The </a:t>
            </a:r>
            <a:r>
              <a:rPr lang="en-US" sz="2200" b="1" dirty="0"/>
              <a:t>WBS</a:t>
            </a:r>
            <a:r>
              <a:rPr lang="en-US" sz="2200" dirty="0"/>
              <a:t>, the </a:t>
            </a:r>
            <a:r>
              <a:rPr lang="en-US" sz="2200" b="1" dirty="0"/>
              <a:t>OBS</a:t>
            </a:r>
            <a:r>
              <a:rPr lang="en-US" sz="2200" dirty="0"/>
              <a:t>, &amp; the </a:t>
            </a:r>
            <a:r>
              <a:rPr lang="en-US" sz="2200" b="1" dirty="0"/>
              <a:t>RAM</a:t>
            </a:r>
            <a:r>
              <a:rPr lang="en-US" sz="2200" dirty="0"/>
              <a:t> need to be developed.</a:t>
            </a:r>
          </a:p>
          <a:p>
            <a:pPr marL="0" indent="0">
              <a:buFont typeface="Arial" panose="020B0604020202020204" pitchFamily="34" charset="0"/>
              <a:buNone/>
            </a:pPr>
            <a:endParaRPr lang="en-US" sz="2200" dirty="0"/>
          </a:p>
        </p:txBody>
      </p:sp>
      <p:sp>
        <p:nvSpPr>
          <p:cNvPr id="11" name="Cím 1">
            <a:extLst>
              <a:ext uri="{FF2B5EF4-FFF2-40B4-BE49-F238E27FC236}">
                <a16:creationId xmlns:a16="http://schemas.microsoft.com/office/drawing/2014/main" id="{27DFC4B8-2F32-5FB8-4AFA-5D7400025AA9}"/>
              </a:ext>
            </a:extLst>
          </p:cNvPr>
          <p:cNvSpPr txBox="1">
            <a:spLocks/>
          </p:cNvSpPr>
          <p:nvPr/>
        </p:nvSpPr>
        <p:spPr>
          <a:xfrm>
            <a:off x="7040833" y="243840"/>
            <a:ext cx="3407711" cy="654477"/>
          </a:xfrm>
          <a:prstGeom prst="rect">
            <a:avLst/>
          </a:prstGeom>
        </p:spPr>
        <p:txBody>
          <a:bodyPr anchor="b">
            <a:normAutofit/>
          </a:bodyPr>
          <a:lstStyle>
            <a:lvl1pPr algn="l" defTabSz="959937" rtl="0" eaLnBrk="1" latinLnBrk="0" hangingPunct="1">
              <a:lnSpc>
                <a:spcPct val="90000"/>
              </a:lnSpc>
              <a:spcBef>
                <a:spcPct val="0"/>
              </a:spcBef>
              <a:buNone/>
              <a:defRPr sz="3600" kern="1200">
                <a:solidFill>
                  <a:srgbClr val="1A75DB"/>
                </a:solidFill>
                <a:latin typeface="+mn-lt"/>
                <a:ea typeface="+mj-ea"/>
                <a:cs typeface="+mj-cs"/>
              </a:defRPr>
            </a:lvl1pPr>
          </a:lstStyle>
          <a:p>
            <a:pPr algn="ctr"/>
            <a:r>
              <a:rPr lang="en-GB" b="1" dirty="0">
                <a:solidFill>
                  <a:schemeClr val="bg1"/>
                </a:solidFill>
              </a:rPr>
              <a:t>Project planning </a:t>
            </a:r>
          </a:p>
        </p:txBody>
      </p:sp>
    </p:spTree>
    <p:extLst>
      <p:ext uri="{BB962C8B-B14F-4D97-AF65-F5344CB8AC3E}">
        <p14:creationId xmlns:p14="http://schemas.microsoft.com/office/powerpoint/2010/main" val="4229876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644640" y="210816"/>
            <a:ext cx="4045395" cy="1200541"/>
          </a:xfrm>
        </p:spPr>
        <p:txBody>
          <a:bodyPr/>
          <a:lstStyle/>
          <a:p>
            <a:pPr algn="ctr"/>
            <a:r>
              <a:rPr lang="en-GB" dirty="0">
                <a:solidFill>
                  <a:schemeClr val="bg1"/>
                </a:solidFill>
              </a:rPr>
              <a:t>Setting project goals &amp; objectives</a:t>
            </a:r>
          </a:p>
        </p:txBody>
      </p:sp>
      <p:sp>
        <p:nvSpPr>
          <p:cNvPr id="3" name="Tartalom helye 2">
            <a:extLst>
              <a:ext uri="{FF2B5EF4-FFF2-40B4-BE49-F238E27FC236}">
                <a16:creationId xmlns:a16="http://schemas.microsoft.com/office/drawing/2014/main" id="{679E7A84-A38E-E4B9-8ED4-3D7D4122C5B9}"/>
              </a:ext>
            </a:extLst>
          </p:cNvPr>
          <p:cNvSpPr>
            <a:spLocks noGrp="1"/>
          </p:cNvSpPr>
          <p:nvPr>
            <p:ph sz="half" idx="1"/>
          </p:nvPr>
        </p:nvSpPr>
        <p:spPr>
          <a:xfrm>
            <a:off x="556931" y="1751427"/>
            <a:ext cx="9685900" cy="4364736"/>
          </a:xfrm>
        </p:spPr>
        <p:txBody>
          <a:bodyPr/>
          <a:lstStyle/>
          <a:p>
            <a:pPr marL="0" indent="0" algn="just">
              <a:buNone/>
            </a:pPr>
            <a:endParaRPr lang="en-US" sz="2400" dirty="0"/>
          </a:p>
          <a:p>
            <a:pPr marL="0" indent="0" algn="just">
              <a:buNone/>
            </a:pPr>
            <a:r>
              <a:rPr lang="en-US" sz="2400" dirty="0"/>
              <a:t>The starting point for project planning is need analysis</a:t>
            </a:r>
          </a:p>
          <a:p>
            <a:pPr marL="0" indent="0" algn="just">
              <a:buNone/>
            </a:pPr>
            <a:endParaRPr lang="en-US" sz="2400" dirty="0"/>
          </a:p>
          <a:p>
            <a:pPr marL="0" indent="0" algn="just">
              <a:buNone/>
            </a:pPr>
            <a:endParaRPr lang="en-US" sz="2400" dirty="0"/>
          </a:p>
          <a:p>
            <a:pPr marL="0" indent="0" algn="ctr">
              <a:buNone/>
            </a:pPr>
            <a:r>
              <a:rPr lang="en-US" sz="2400" dirty="0"/>
              <a:t>The objective must be Specific, Measurable, Achievable, Relevant And Time-bound </a:t>
            </a:r>
          </a:p>
          <a:p>
            <a:pPr marL="0" indent="0" algn="ctr">
              <a:buNone/>
            </a:pPr>
            <a:endParaRPr lang="en-US" sz="2400" dirty="0"/>
          </a:p>
          <a:p>
            <a:pPr marL="0" indent="0" algn="ctr">
              <a:buNone/>
            </a:pPr>
            <a:endParaRPr lang="en-US" sz="2400" dirty="0"/>
          </a:p>
          <a:p>
            <a:pPr marL="0" indent="0" algn="ctr">
              <a:buNone/>
            </a:pPr>
            <a:endParaRPr lang="en-US" sz="2400" dirty="0"/>
          </a:p>
        </p:txBody>
      </p:sp>
      <p:sp>
        <p:nvSpPr>
          <p:cNvPr id="9" name="Rettangolo 8">
            <a:extLst>
              <a:ext uri="{FF2B5EF4-FFF2-40B4-BE49-F238E27FC236}">
                <a16:creationId xmlns:a16="http://schemas.microsoft.com/office/drawing/2014/main" id="{2FA23A0C-BC5E-4D98-13A4-479A53D4838B}"/>
              </a:ext>
            </a:extLst>
          </p:cNvPr>
          <p:cNvSpPr/>
          <p:nvPr/>
        </p:nvSpPr>
        <p:spPr>
          <a:xfrm>
            <a:off x="3034633" y="4515687"/>
            <a:ext cx="4730496" cy="923330"/>
          </a:xfrm>
          <a:prstGeom prst="rect">
            <a:avLst/>
          </a:prstGeom>
          <a:noFill/>
        </p:spPr>
        <p:txBody>
          <a:bodyPr wrap="square" lIns="91440" tIns="45720" rIns="91440" bIns="45720">
            <a:spAutoFit/>
          </a:bodyPr>
          <a:lstStyle/>
          <a:p>
            <a:pPr algn="ctr"/>
            <a:r>
              <a:rPr lang="it-IT" sz="5400" b="1" dirty="0">
                <a:ln w="12700">
                  <a:solidFill>
                    <a:schemeClr val="accent5"/>
                  </a:solidFill>
                  <a:prstDash val="solid"/>
                </a:ln>
                <a:pattFill prst="ltDnDiag">
                  <a:fgClr>
                    <a:schemeClr val="accent5">
                      <a:lumMod val="60000"/>
                      <a:lumOff val="40000"/>
                    </a:schemeClr>
                  </a:fgClr>
                  <a:bgClr>
                    <a:schemeClr val="bg1"/>
                  </a:bgClr>
                </a:pattFill>
                <a:effectLst>
                  <a:reflection blurRad="6350" stA="55000" endA="50" endPos="85000" dist="60007" dir="5400000" sy="-100000" algn="bl" rotWithShape="0"/>
                </a:effectLst>
              </a:rPr>
              <a:t>SMART</a:t>
            </a:r>
            <a:endParaRPr lang="it-IT" sz="5400" b="1" cap="none" spc="0" dirty="0">
              <a:ln w="12700">
                <a:solidFill>
                  <a:schemeClr val="accent5"/>
                </a:solidFill>
                <a:prstDash val="solid"/>
              </a:ln>
              <a:pattFill prst="ltDnDiag">
                <a:fgClr>
                  <a:schemeClr val="accent5">
                    <a:lumMod val="60000"/>
                    <a:lumOff val="40000"/>
                  </a:schemeClr>
                </a:fgClr>
                <a:bgClr>
                  <a:schemeClr val="bg1"/>
                </a:bgClr>
              </a:pattFill>
              <a:effectLst>
                <a:reflection blurRad="6350" stA="55000" endA="50" endPos="85000" dist="60007" dir="5400000" sy="-100000" algn="bl" rotWithShape="0"/>
              </a:effectLst>
            </a:endParaRPr>
          </a:p>
        </p:txBody>
      </p:sp>
      <p:sp>
        <p:nvSpPr>
          <p:cNvPr id="4" name="Footer Placeholder 4">
            <a:extLst>
              <a:ext uri="{FF2B5EF4-FFF2-40B4-BE49-F238E27FC236}">
                <a16:creationId xmlns:a16="http://schemas.microsoft.com/office/drawing/2014/main" id="{028FBABA-15B0-5E11-D2C0-E1B23B65F337}"/>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Tree>
    <p:extLst>
      <p:ext uri="{BB962C8B-B14F-4D97-AF65-F5344CB8AC3E}">
        <p14:creationId xmlns:p14="http://schemas.microsoft.com/office/powerpoint/2010/main" val="1825862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a:extLst>
              <a:ext uri="{FF2B5EF4-FFF2-40B4-BE49-F238E27FC236}">
                <a16:creationId xmlns:a16="http://schemas.microsoft.com/office/drawing/2014/main" id="{B80662C4-E5C2-7A31-AEF9-470B8D00739D}"/>
              </a:ext>
            </a:extLst>
          </p:cNvPr>
          <p:cNvSpPr txBox="1">
            <a:spLocks/>
          </p:cNvSpPr>
          <p:nvPr/>
        </p:nvSpPr>
        <p:spPr>
          <a:xfrm>
            <a:off x="5147248" y="3599656"/>
            <a:ext cx="5477682" cy="993804"/>
          </a:xfrm>
          <a:prstGeom prst="rect">
            <a:avLst/>
          </a:prstGeom>
        </p:spPr>
        <p:txBody>
          <a:bodyPr vert="horz" lIns="91440" tIns="45720" rIns="91440" bIns="45720" rtlCol="0" anchor="ctr">
            <a:noAutofit/>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pPr algn="ctr"/>
            <a:r>
              <a:rPr lang="en-US" sz="2400" dirty="0">
                <a:solidFill>
                  <a:srgbClr val="0E47E8"/>
                </a:solidFill>
                <a:latin typeface="+mn-lt"/>
              </a:rPr>
              <a:t>It is a valuable tool for breaking down the project into manageable work packages.</a:t>
            </a:r>
            <a:endParaRPr lang="it-IT" sz="2400" dirty="0">
              <a:solidFill>
                <a:srgbClr val="0E47E8"/>
              </a:solidFill>
              <a:latin typeface="+mn-lt"/>
            </a:endParaRPr>
          </a:p>
        </p:txBody>
      </p:sp>
      <p:sp>
        <p:nvSpPr>
          <p:cNvPr id="3" name="Cím 1">
            <a:extLst>
              <a:ext uri="{FF2B5EF4-FFF2-40B4-BE49-F238E27FC236}">
                <a16:creationId xmlns:a16="http://schemas.microsoft.com/office/drawing/2014/main" id="{CD880971-5BE9-C292-9C9E-B86BD49C3B91}"/>
              </a:ext>
            </a:extLst>
          </p:cNvPr>
          <p:cNvSpPr txBox="1">
            <a:spLocks/>
          </p:cNvSpPr>
          <p:nvPr/>
        </p:nvSpPr>
        <p:spPr>
          <a:xfrm>
            <a:off x="5225048" y="1622420"/>
            <a:ext cx="5399881" cy="993805"/>
          </a:xfrm>
          <a:prstGeom prst="rect">
            <a:avLst/>
          </a:prstGeom>
        </p:spPr>
        <p:txBody>
          <a:bodyPr anchor="b">
            <a:normAutofit lnSpcReduction="10000"/>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pPr algn="ctr"/>
            <a:r>
              <a:rPr lang="en-GB" sz="3600" dirty="0"/>
              <a:t>Work Breakdown structure (WBS)</a:t>
            </a:r>
          </a:p>
        </p:txBody>
      </p:sp>
      <p:pic>
        <p:nvPicPr>
          <p:cNvPr id="5" name="Immagine 4" descr="Immagine che contiene persona, Attrezzature mediche, Viso umano, vestiti&#10;&#10;Descrizione generata automaticamente">
            <a:extLst>
              <a:ext uri="{FF2B5EF4-FFF2-40B4-BE49-F238E27FC236}">
                <a16:creationId xmlns:a16="http://schemas.microsoft.com/office/drawing/2014/main" id="{86718B16-7F3C-9995-1C17-98D1F1F09FF6}"/>
              </a:ext>
            </a:extLst>
          </p:cNvPr>
          <p:cNvPicPr>
            <a:picLocks noChangeAspect="1"/>
          </p:cNvPicPr>
          <p:nvPr/>
        </p:nvPicPr>
        <p:blipFill>
          <a:blip r:embed="rId2"/>
          <a:stretch>
            <a:fillRect/>
          </a:stretch>
        </p:blipFill>
        <p:spPr>
          <a:xfrm>
            <a:off x="0" y="0"/>
            <a:ext cx="4799542" cy="7199313"/>
          </a:xfrm>
          <a:prstGeom prst="rect">
            <a:avLst/>
          </a:prstGeom>
        </p:spPr>
      </p:pic>
      <p:sp>
        <p:nvSpPr>
          <p:cNvPr id="4" name="Footer Placeholder 4">
            <a:extLst>
              <a:ext uri="{FF2B5EF4-FFF2-40B4-BE49-F238E27FC236}">
                <a16:creationId xmlns:a16="http://schemas.microsoft.com/office/drawing/2014/main" id="{BD21BC05-B62B-9AF2-7437-B907A04DEBB6}"/>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
        <p:nvSpPr>
          <p:cNvPr id="6" name="Tartalom helye 2">
            <a:extLst>
              <a:ext uri="{FF2B5EF4-FFF2-40B4-BE49-F238E27FC236}">
                <a16:creationId xmlns:a16="http://schemas.microsoft.com/office/drawing/2014/main" id="{0FFA52AF-E7FB-2F18-46B0-E91D2617311B}"/>
              </a:ext>
            </a:extLst>
          </p:cNvPr>
          <p:cNvSpPr txBox="1">
            <a:spLocks/>
          </p:cNvSpPr>
          <p:nvPr/>
        </p:nvSpPr>
        <p:spPr>
          <a:xfrm>
            <a:off x="87652" y="152094"/>
            <a:ext cx="2804859"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 Image by </a:t>
            </a:r>
            <a:r>
              <a:rPr lang="en-US" sz="1200" i="1" dirty="0" err="1"/>
              <a:t>Alexandr</a:t>
            </a:r>
            <a:r>
              <a:rPr lang="en-US" sz="1200" i="1" dirty="0"/>
              <a:t> </a:t>
            </a:r>
            <a:r>
              <a:rPr lang="en-US" sz="1200" i="1" dirty="0" err="1"/>
              <a:t>Podvalny</a:t>
            </a:r>
            <a:r>
              <a:rPr lang="en-US" sz="1200" i="1" dirty="0"/>
              <a:t> on </a:t>
            </a:r>
            <a:r>
              <a:rPr lang="en-US" sz="1200" i="1" dirty="0" err="1"/>
              <a:t>Unsplash</a:t>
            </a:r>
            <a:endParaRPr lang="it-IT" sz="1100" dirty="0"/>
          </a:p>
        </p:txBody>
      </p:sp>
    </p:spTree>
    <p:extLst>
      <p:ext uri="{BB962C8B-B14F-4D97-AF65-F5344CB8AC3E}">
        <p14:creationId xmlns:p14="http://schemas.microsoft.com/office/powerpoint/2010/main" val="1885701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4" descr="Immagine che contiene forniture per ufficio, tazza di caffè, computer, tastiera&#10;&#10;Descrizione generata automaticamente">
            <a:extLst>
              <a:ext uri="{FF2B5EF4-FFF2-40B4-BE49-F238E27FC236}">
                <a16:creationId xmlns:a16="http://schemas.microsoft.com/office/drawing/2014/main" id="{183C1CFC-4389-309A-2D3D-A29278BEC224}"/>
              </a:ext>
            </a:extLst>
          </p:cNvPr>
          <p:cNvPicPr>
            <a:picLocks noChangeAspect="1"/>
          </p:cNvPicPr>
          <p:nvPr/>
        </p:nvPicPr>
        <p:blipFill>
          <a:blip r:embed="rId2">
            <a:alphaModFix amt="70000"/>
          </a:blip>
          <a:stretch>
            <a:fillRect/>
          </a:stretch>
        </p:blipFill>
        <p:spPr>
          <a:xfrm>
            <a:off x="-10254" y="644"/>
            <a:ext cx="10820270" cy="7214796"/>
          </a:xfrm>
          <a:prstGeom prst="rect">
            <a:avLst/>
          </a:prstGeom>
        </p:spPr>
      </p:pic>
      <p:sp>
        <p:nvSpPr>
          <p:cNvPr id="2" name="Cím 1"/>
          <p:cNvSpPr>
            <a:spLocks noGrp="1"/>
          </p:cNvSpPr>
          <p:nvPr>
            <p:ph type="title" idx="4294967295"/>
          </p:nvPr>
        </p:nvSpPr>
        <p:spPr>
          <a:xfrm>
            <a:off x="176257" y="730801"/>
            <a:ext cx="7770520" cy="856785"/>
          </a:xfrm>
          <a:prstGeom prst="rect">
            <a:avLst/>
          </a:prstGeom>
        </p:spPr>
        <p:txBody>
          <a:bodyPr anchor="b">
            <a:normAutofit/>
          </a:bodyPr>
          <a:lstStyle/>
          <a:p>
            <a:r>
              <a:rPr lang="en-GB" sz="4000" b="1" dirty="0">
                <a:solidFill>
                  <a:schemeClr val="accent1"/>
                </a:solidFill>
                <a:latin typeface="+mn-lt"/>
              </a:rPr>
              <a:t>Work Breakdown structure (WBS)</a:t>
            </a:r>
          </a:p>
        </p:txBody>
      </p:sp>
      <p:sp>
        <p:nvSpPr>
          <p:cNvPr id="9" name="Rettangolo 8">
            <a:extLst>
              <a:ext uri="{FF2B5EF4-FFF2-40B4-BE49-F238E27FC236}">
                <a16:creationId xmlns:a16="http://schemas.microsoft.com/office/drawing/2014/main" id="{1187655B-DF11-25BA-8815-F8E7D12A08CE}"/>
              </a:ext>
            </a:extLst>
          </p:cNvPr>
          <p:cNvSpPr/>
          <p:nvPr/>
        </p:nvSpPr>
        <p:spPr>
          <a:xfrm>
            <a:off x="4708230" y="1807010"/>
            <a:ext cx="1222466" cy="6461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CasellaDiTesto 14">
            <a:extLst>
              <a:ext uri="{FF2B5EF4-FFF2-40B4-BE49-F238E27FC236}">
                <a16:creationId xmlns:a16="http://schemas.microsoft.com/office/drawing/2014/main" id="{71987718-016C-70FF-021A-74AED588BEA0}"/>
              </a:ext>
            </a:extLst>
          </p:cNvPr>
          <p:cNvSpPr txBox="1"/>
          <p:nvPr/>
        </p:nvSpPr>
        <p:spPr>
          <a:xfrm>
            <a:off x="4708230" y="1899266"/>
            <a:ext cx="1344227" cy="461665"/>
          </a:xfrm>
          <a:prstGeom prst="rect">
            <a:avLst/>
          </a:prstGeom>
          <a:noFill/>
        </p:spPr>
        <p:txBody>
          <a:bodyPr wrap="square" rtlCol="0">
            <a:spAutoFit/>
          </a:bodyPr>
          <a:lstStyle/>
          <a:p>
            <a:r>
              <a:rPr lang="it-IT" sz="2400" dirty="0"/>
              <a:t>Project</a:t>
            </a:r>
          </a:p>
        </p:txBody>
      </p:sp>
      <p:sp>
        <p:nvSpPr>
          <p:cNvPr id="16" name="Rettangolo 15">
            <a:extLst>
              <a:ext uri="{FF2B5EF4-FFF2-40B4-BE49-F238E27FC236}">
                <a16:creationId xmlns:a16="http://schemas.microsoft.com/office/drawing/2014/main" id="{BF4E2C0C-7E3D-AE13-ABD8-76E2F8BFEC8D}"/>
              </a:ext>
            </a:extLst>
          </p:cNvPr>
          <p:cNvSpPr/>
          <p:nvPr/>
        </p:nvSpPr>
        <p:spPr>
          <a:xfrm>
            <a:off x="2858289" y="2910432"/>
            <a:ext cx="1661780" cy="6461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CasellaDiTesto 17">
            <a:extLst>
              <a:ext uri="{FF2B5EF4-FFF2-40B4-BE49-F238E27FC236}">
                <a16:creationId xmlns:a16="http://schemas.microsoft.com/office/drawing/2014/main" id="{71F8385E-E5C5-EDD3-AF1D-5C063678338D}"/>
              </a:ext>
            </a:extLst>
          </p:cNvPr>
          <p:cNvSpPr txBox="1"/>
          <p:nvPr/>
        </p:nvSpPr>
        <p:spPr>
          <a:xfrm>
            <a:off x="2831813" y="2992241"/>
            <a:ext cx="1807374" cy="461665"/>
          </a:xfrm>
          <a:prstGeom prst="rect">
            <a:avLst/>
          </a:prstGeom>
          <a:noFill/>
        </p:spPr>
        <p:txBody>
          <a:bodyPr wrap="square" rtlCol="0">
            <a:spAutoFit/>
          </a:bodyPr>
          <a:lstStyle/>
          <a:p>
            <a:pPr algn="ctr"/>
            <a:r>
              <a:rPr lang="it-IT" sz="2400" dirty="0"/>
              <a:t>Milestones</a:t>
            </a:r>
          </a:p>
        </p:txBody>
      </p:sp>
      <p:sp>
        <p:nvSpPr>
          <p:cNvPr id="20" name="Rettangolo 19">
            <a:extLst>
              <a:ext uri="{FF2B5EF4-FFF2-40B4-BE49-F238E27FC236}">
                <a16:creationId xmlns:a16="http://schemas.microsoft.com/office/drawing/2014/main" id="{8D88B08A-3000-E9AF-17F8-04F8DCFA8EAA}"/>
              </a:ext>
            </a:extLst>
          </p:cNvPr>
          <p:cNvSpPr/>
          <p:nvPr/>
        </p:nvSpPr>
        <p:spPr>
          <a:xfrm>
            <a:off x="6456630" y="2876050"/>
            <a:ext cx="1661780" cy="6461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Rettangolo 20">
            <a:extLst>
              <a:ext uri="{FF2B5EF4-FFF2-40B4-BE49-F238E27FC236}">
                <a16:creationId xmlns:a16="http://schemas.microsoft.com/office/drawing/2014/main" id="{BC23C731-AF59-0F2B-6441-6DEE7DC0F00B}"/>
              </a:ext>
            </a:extLst>
          </p:cNvPr>
          <p:cNvSpPr/>
          <p:nvPr/>
        </p:nvSpPr>
        <p:spPr>
          <a:xfrm>
            <a:off x="1840242" y="3850289"/>
            <a:ext cx="1135118" cy="8567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CasellaDiTesto 21">
            <a:extLst>
              <a:ext uri="{FF2B5EF4-FFF2-40B4-BE49-F238E27FC236}">
                <a16:creationId xmlns:a16="http://schemas.microsoft.com/office/drawing/2014/main" id="{A60A68FD-86F1-14E8-87CA-84EA7D2734E3}"/>
              </a:ext>
            </a:extLst>
          </p:cNvPr>
          <p:cNvSpPr txBox="1"/>
          <p:nvPr/>
        </p:nvSpPr>
        <p:spPr>
          <a:xfrm>
            <a:off x="6403472" y="2975779"/>
            <a:ext cx="1807374" cy="461665"/>
          </a:xfrm>
          <a:prstGeom prst="rect">
            <a:avLst/>
          </a:prstGeom>
          <a:noFill/>
        </p:spPr>
        <p:txBody>
          <a:bodyPr wrap="square" rtlCol="0">
            <a:spAutoFit/>
          </a:bodyPr>
          <a:lstStyle/>
          <a:p>
            <a:pPr algn="ctr"/>
            <a:r>
              <a:rPr lang="it-IT" sz="2400" dirty="0"/>
              <a:t>Milestones</a:t>
            </a:r>
          </a:p>
        </p:txBody>
      </p:sp>
      <p:sp>
        <p:nvSpPr>
          <p:cNvPr id="23" name="CasellaDiTesto 22">
            <a:extLst>
              <a:ext uri="{FF2B5EF4-FFF2-40B4-BE49-F238E27FC236}">
                <a16:creationId xmlns:a16="http://schemas.microsoft.com/office/drawing/2014/main" id="{27B643A4-80EF-0A71-B68F-EE276EAC1742}"/>
              </a:ext>
            </a:extLst>
          </p:cNvPr>
          <p:cNvSpPr txBox="1"/>
          <p:nvPr/>
        </p:nvSpPr>
        <p:spPr>
          <a:xfrm>
            <a:off x="1877322" y="3935398"/>
            <a:ext cx="1135117" cy="646331"/>
          </a:xfrm>
          <a:prstGeom prst="rect">
            <a:avLst/>
          </a:prstGeom>
          <a:noFill/>
        </p:spPr>
        <p:txBody>
          <a:bodyPr wrap="square" rtlCol="0">
            <a:spAutoFit/>
          </a:bodyPr>
          <a:lstStyle/>
          <a:p>
            <a:pPr algn="ctr"/>
            <a:r>
              <a:rPr lang="it-IT" dirty="0"/>
              <a:t>Work packages</a:t>
            </a:r>
          </a:p>
        </p:txBody>
      </p:sp>
      <p:sp>
        <p:nvSpPr>
          <p:cNvPr id="24" name="Rettangolo 23">
            <a:extLst>
              <a:ext uri="{FF2B5EF4-FFF2-40B4-BE49-F238E27FC236}">
                <a16:creationId xmlns:a16="http://schemas.microsoft.com/office/drawing/2014/main" id="{50FD7DD2-6EE8-04CB-EF2B-9330FC80CB77}"/>
              </a:ext>
            </a:extLst>
          </p:cNvPr>
          <p:cNvSpPr/>
          <p:nvPr/>
        </p:nvSpPr>
        <p:spPr>
          <a:xfrm>
            <a:off x="3123094" y="3860327"/>
            <a:ext cx="1135118" cy="8567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Rettangolo 24">
            <a:extLst>
              <a:ext uri="{FF2B5EF4-FFF2-40B4-BE49-F238E27FC236}">
                <a16:creationId xmlns:a16="http://schemas.microsoft.com/office/drawing/2014/main" id="{2138AF19-767E-A861-E825-2257E7001BB3}"/>
              </a:ext>
            </a:extLst>
          </p:cNvPr>
          <p:cNvSpPr/>
          <p:nvPr/>
        </p:nvSpPr>
        <p:spPr>
          <a:xfrm>
            <a:off x="4408553" y="3876452"/>
            <a:ext cx="1135118" cy="8567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CasellaDiTesto 25">
            <a:extLst>
              <a:ext uri="{FF2B5EF4-FFF2-40B4-BE49-F238E27FC236}">
                <a16:creationId xmlns:a16="http://schemas.microsoft.com/office/drawing/2014/main" id="{05BAEB89-44B6-C362-5F3E-14D9E1B8F381}"/>
              </a:ext>
            </a:extLst>
          </p:cNvPr>
          <p:cNvSpPr txBox="1"/>
          <p:nvPr/>
        </p:nvSpPr>
        <p:spPr>
          <a:xfrm>
            <a:off x="3174309" y="3979891"/>
            <a:ext cx="1135117" cy="646331"/>
          </a:xfrm>
          <a:prstGeom prst="rect">
            <a:avLst/>
          </a:prstGeom>
          <a:noFill/>
        </p:spPr>
        <p:txBody>
          <a:bodyPr wrap="square" rtlCol="0">
            <a:spAutoFit/>
          </a:bodyPr>
          <a:lstStyle/>
          <a:p>
            <a:pPr algn="ctr"/>
            <a:r>
              <a:rPr lang="it-IT" dirty="0"/>
              <a:t>Work packages</a:t>
            </a:r>
          </a:p>
        </p:txBody>
      </p:sp>
      <p:sp>
        <p:nvSpPr>
          <p:cNvPr id="27" name="CasellaDiTesto 26">
            <a:extLst>
              <a:ext uri="{FF2B5EF4-FFF2-40B4-BE49-F238E27FC236}">
                <a16:creationId xmlns:a16="http://schemas.microsoft.com/office/drawing/2014/main" id="{C14053F5-008F-60A9-32DB-2A79ACE88BD9}"/>
              </a:ext>
            </a:extLst>
          </p:cNvPr>
          <p:cNvSpPr txBox="1"/>
          <p:nvPr/>
        </p:nvSpPr>
        <p:spPr>
          <a:xfrm>
            <a:off x="4450179" y="3948648"/>
            <a:ext cx="1135117" cy="646331"/>
          </a:xfrm>
          <a:prstGeom prst="rect">
            <a:avLst/>
          </a:prstGeom>
          <a:noFill/>
        </p:spPr>
        <p:txBody>
          <a:bodyPr wrap="square" rtlCol="0">
            <a:spAutoFit/>
          </a:bodyPr>
          <a:lstStyle/>
          <a:p>
            <a:pPr algn="ctr"/>
            <a:r>
              <a:rPr lang="it-IT" dirty="0"/>
              <a:t>Work packages</a:t>
            </a:r>
          </a:p>
        </p:txBody>
      </p:sp>
      <p:sp>
        <p:nvSpPr>
          <p:cNvPr id="28" name="Rettangolo 27">
            <a:extLst>
              <a:ext uri="{FF2B5EF4-FFF2-40B4-BE49-F238E27FC236}">
                <a16:creationId xmlns:a16="http://schemas.microsoft.com/office/drawing/2014/main" id="{FCD9753F-CD1A-071A-6D1A-08ECB801E9C0}"/>
              </a:ext>
            </a:extLst>
          </p:cNvPr>
          <p:cNvSpPr/>
          <p:nvPr/>
        </p:nvSpPr>
        <p:spPr>
          <a:xfrm>
            <a:off x="5707024" y="3866436"/>
            <a:ext cx="1135118" cy="8567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9" name="Rettangolo 28">
            <a:extLst>
              <a:ext uri="{FF2B5EF4-FFF2-40B4-BE49-F238E27FC236}">
                <a16:creationId xmlns:a16="http://schemas.microsoft.com/office/drawing/2014/main" id="{49C50E3C-D9B4-21BC-3765-147EEE850439}"/>
              </a:ext>
            </a:extLst>
          </p:cNvPr>
          <p:cNvSpPr/>
          <p:nvPr/>
        </p:nvSpPr>
        <p:spPr>
          <a:xfrm>
            <a:off x="6963869" y="3845989"/>
            <a:ext cx="1135118" cy="8567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0" name="Rettangolo 29">
            <a:extLst>
              <a:ext uri="{FF2B5EF4-FFF2-40B4-BE49-F238E27FC236}">
                <a16:creationId xmlns:a16="http://schemas.microsoft.com/office/drawing/2014/main" id="{50455561-32F4-020E-B76F-D219D4BC1CA2}"/>
              </a:ext>
            </a:extLst>
          </p:cNvPr>
          <p:cNvSpPr/>
          <p:nvPr/>
        </p:nvSpPr>
        <p:spPr>
          <a:xfrm>
            <a:off x="8215473" y="3811053"/>
            <a:ext cx="1135118" cy="8567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3" name="CasellaDiTesto 32">
            <a:extLst>
              <a:ext uri="{FF2B5EF4-FFF2-40B4-BE49-F238E27FC236}">
                <a16:creationId xmlns:a16="http://schemas.microsoft.com/office/drawing/2014/main" id="{BDDFD68B-6871-24E8-B30D-A061FFDF58C6}"/>
              </a:ext>
            </a:extLst>
          </p:cNvPr>
          <p:cNvSpPr txBox="1"/>
          <p:nvPr/>
        </p:nvSpPr>
        <p:spPr>
          <a:xfrm>
            <a:off x="5707024" y="3975567"/>
            <a:ext cx="1135117" cy="646331"/>
          </a:xfrm>
          <a:prstGeom prst="rect">
            <a:avLst/>
          </a:prstGeom>
          <a:noFill/>
        </p:spPr>
        <p:txBody>
          <a:bodyPr wrap="square" rtlCol="0">
            <a:spAutoFit/>
          </a:bodyPr>
          <a:lstStyle/>
          <a:p>
            <a:pPr algn="ctr"/>
            <a:r>
              <a:rPr lang="it-IT" dirty="0"/>
              <a:t>Work packages</a:t>
            </a:r>
          </a:p>
        </p:txBody>
      </p:sp>
      <p:sp>
        <p:nvSpPr>
          <p:cNvPr id="34" name="CasellaDiTesto 33">
            <a:extLst>
              <a:ext uri="{FF2B5EF4-FFF2-40B4-BE49-F238E27FC236}">
                <a16:creationId xmlns:a16="http://schemas.microsoft.com/office/drawing/2014/main" id="{BCA437CE-387C-9064-E1F7-FE8A97B34595}"/>
              </a:ext>
            </a:extLst>
          </p:cNvPr>
          <p:cNvSpPr txBox="1"/>
          <p:nvPr/>
        </p:nvSpPr>
        <p:spPr>
          <a:xfrm>
            <a:off x="6971851" y="3988142"/>
            <a:ext cx="1135117" cy="646331"/>
          </a:xfrm>
          <a:prstGeom prst="rect">
            <a:avLst/>
          </a:prstGeom>
          <a:noFill/>
        </p:spPr>
        <p:txBody>
          <a:bodyPr wrap="square" rtlCol="0">
            <a:spAutoFit/>
          </a:bodyPr>
          <a:lstStyle/>
          <a:p>
            <a:pPr algn="ctr"/>
            <a:r>
              <a:rPr lang="it-IT" dirty="0"/>
              <a:t>Work packages</a:t>
            </a:r>
          </a:p>
        </p:txBody>
      </p:sp>
      <p:sp>
        <p:nvSpPr>
          <p:cNvPr id="35" name="CasellaDiTesto 34">
            <a:extLst>
              <a:ext uri="{FF2B5EF4-FFF2-40B4-BE49-F238E27FC236}">
                <a16:creationId xmlns:a16="http://schemas.microsoft.com/office/drawing/2014/main" id="{9863EB1A-4BC8-1DD6-B074-BA3CD63CDE35}"/>
              </a:ext>
            </a:extLst>
          </p:cNvPr>
          <p:cNvSpPr txBox="1"/>
          <p:nvPr/>
        </p:nvSpPr>
        <p:spPr>
          <a:xfrm>
            <a:off x="8207492" y="3948648"/>
            <a:ext cx="1135117" cy="646331"/>
          </a:xfrm>
          <a:prstGeom prst="rect">
            <a:avLst/>
          </a:prstGeom>
          <a:noFill/>
        </p:spPr>
        <p:txBody>
          <a:bodyPr wrap="square" rtlCol="0">
            <a:spAutoFit/>
          </a:bodyPr>
          <a:lstStyle/>
          <a:p>
            <a:pPr algn="ctr"/>
            <a:r>
              <a:rPr lang="it-IT" dirty="0"/>
              <a:t>Work packages</a:t>
            </a:r>
          </a:p>
        </p:txBody>
      </p:sp>
      <p:sp>
        <p:nvSpPr>
          <p:cNvPr id="37" name="Parentesi graffa chiusa 36">
            <a:extLst>
              <a:ext uri="{FF2B5EF4-FFF2-40B4-BE49-F238E27FC236}">
                <a16:creationId xmlns:a16="http://schemas.microsoft.com/office/drawing/2014/main" id="{78188BAA-9868-71D9-4A30-777D8B8D28D2}"/>
              </a:ext>
            </a:extLst>
          </p:cNvPr>
          <p:cNvSpPr/>
          <p:nvPr/>
        </p:nvSpPr>
        <p:spPr>
          <a:xfrm rot="5400000">
            <a:off x="5177739" y="941426"/>
            <a:ext cx="815114" cy="82941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8" name="Rettangolo 37">
            <a:extLst>
              <a:ext uri="{FF2B5EF4-FFF2-40B4-BE49-F238E27FC236}">
                <a16:creationId xmlns:a16="http://schemas.microsoft.com/office/drawing/2014/main" id="{F5D3BE2A-2AA1-B287-88B5-EE7537F9E0DE}"/>
              </a:ext>
            </a:extLst>
          </p:cNvPr>
          <p:cNvSpPr/>
          <p:nvPr/>
        </p:nvSpPr>
        <p:spPr>
          <a:xfrm>
            <a:off x="4544436" y="5515561"/>
            <a:ext cx="2081719" cy="6461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9" name="CasellaDiTesto 38">
            <a:extLst>
              <a:ext uri="{FF2B5EF4-FFF2-40B4-BE49-F238E27FC236}">
                <a16:creationId xmlns:a16="http://schemas.microsoft.com/office/drawing/2014/main" id="{28DBD87D-E24B-622A-24F6-EFBD80EA6EB5}"/>
              </a:ext>
            </a:extLst>
          </p:cNvPr>
          <p:cNvSpPr txBox="1"/>
          <p:nvPr/>
        </p:nvSpPr>
        <p:spPr>
          <a:xfrm>
            <a:off x="4826378" y="5603704"/>
            <a:ext cx="1650054" cy="461665"/>
          </a:xfrm>
          <a:prstGeom prst="rect">
            <a:avLst/>
          </a:prstGeom>
          <a:noFill/>
        </p:spPr>
        <p:txBody>
          <a:bodyPr wrap="square" rtlCol="0">
            <a:spAutoFit/>
          </a:bodyPr>
          <a:lstStyle/>
          <a:p>
            <a:r>
              <a:rPr lang="it-IT" sz="2400" dirty="0"/>
              <a:t>Deliverable</a:t>
            </a:r>
          </a:p>
        </p:txBody>
      </p:sp>
      <p:cxnSp>
        <p:nvCxnSpPr>
          <p:cNvPr id="41" name="Connettore diritto 40">
            <a:extLst>
              <a:ext uri="{FF2B5EF4-FFF2-40B4-BE49-F238E27FC236}">
                <a16:creationId xmlns:a16="http://schemas.microsoft.com/office/drawing/2014/main" id="{FB850BBC-3F09-F945-DC8E-3E410398E065}"/>
              </a:ext>
            </a:extLst>
          </p:cNvPr>
          <p:cNvCxnSpPr>
            <a:cxnSpLocks/>
            <a:stCxn id="9" idx="2"/>
          </p:cNvCxnSpPr>
          <p:nvPr/>
        </p:nvCxnSpPr>
        <p:spPr>
          <a:xfrm>
            <a:off x="5319463" y="2453186"/>
            <a:ext cx="0" cy="8067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nettore diritto 44">
            <a:extLst>
              <a:ext uri="{FF2B5EF4-FFF2-40B4-BE49-F238E27FC236}">
                <a16:creationId xmlns:a16="http://schemas.microsoft.com/office/drawing/2014/main" id="{DA537D33-FE38-19C0-29EE-DE86BE5ABFBE}"/>
              </a:ext>
            </a:extLst>
          </p:cNvPr>
          <p:cNvCxnSpPr>
            <a:cxnSpLocks/>
          </p:cNvCxnSpPr>
          <p:nvPr/>
        </p:nvCxnSpPr>
        <p:spPr>
          <a:xfrm>
            <a:off x="4524703" y="3259941"/>
            <a:ext cx="19160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nettore 2 53">
            <a:extLst>
              <a:ext uri="{FF2B5EF4-FFF2-40B4-BE49-F238E27FC236}">
                <a16:creationId xmlns:a16="http://schemas.microsoft.com/office/drawing/2014/main" id="{B3A0848B-7917-EB0F-C0EC-1C32536E8962}"/>
              </a:ext>
            </a:extLst>
          </p:cNvPr>
          <p:cNvCxnSpPr/>
          <p:nvPr/>
        </p:nvCxnSpPr>
        <p:spPr>
          <a:xfrm>
            <a:off x="4329257" y="3575584"/>
            <a:ext cx="497121" cy="278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ttore 2 54">
            <a:extLst>
              <a:ext uri="{FF2B5EF4-FFF2-40B4-BE49-F238E27FC236}">
                <a16:creationId xmlns:a16="http://schemas.microsoft.com/office/drawing/2014/main" id="{D2D90201-5BDD-26EE-9CED-BEB57E66FD05}"/>
              </a:ext>
            </a:extLst>
          </p:cNvPr>
          <p:cNvCxnSpPr>
            <a:cxnSpLocks/>
          </p:cNvCxnSpPr>
          <p:nvPr/>
        </p:nvCxnSpPr>
        <p:spPr>
          <a:xfrm>
            <a:off x="3689179" y="3554487"/>
            <a:ext cx="0" cy="245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ttore 2 56">
            <a:extLst>
              <a:ext uri="{FF2B5EF4-FFF2-40B4-BE49-F238E27FC236}">
                <a16:creationId xmlns:a16="http://schemas.microsoft.com/office/drawing/2014/main" id="{E8D81679-43ED-7385-42A3-0295170D3879}"/>
              </a:ext>
            </a:extLst>
          </p:cNvPr>
          <p:cNvCxnSpPr>
            <a:cxnSpLocks/>
          </p:cNvCxnSpPr>
          <p:nvPr/>
        </p:nvCxnSpPr>
        <p:spPr>
          <a:xfrm flipH="1">
            <a:off x="2522740" y="3554487"/>
            <a:ext cx="501766" cy="245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ttore 2 58">
            <a:extLst>
              <a:ext uri="{FF2B5EF4-FFF2-40B4-BE49-F238E27FC236}">
                <a16:creationId xmlns:a16="http://schemas.microsoft.com/office/drawing/2014/main" id="{6EB19195-6821-B2C9-8E75-AEF5F8FE285A}"/>
              </a:ext>
            </a:extLst>
          </p:cNvPr>
          <p:cNvCxnSpPr/>
          <p:nvPr/>
        </p:nvCxnSpPr>
        <p:spPr>
          <a:xfrm>
            <a:off x="7946776" y="3516842"/>
            <a:ext cx="497121" cy="278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nettore 2 59">
            <a:extLst>
              <a:ext uri="{FF2B5EF4-FFF2-40B4-BE49-F238E27FC236}">
                <a16:creationId xmlns:a16="http://schemas.microsoft.com/office/drawing/2014/main" id="{4D46AAA1-7F05-C7E2-8F77-D738E5FA3D62}"/>
              </a:ext>
            </a:extLst>
          </p:cNvPr>
          <p:cNvCxnSpPr>
            <a:cxnSpLocks/>
          </p:cNvCxnSpPr>
          <p:nvPr/>
        </p:nvCxnSpPr>
        <p:spPr>
          <a:xfrm>
            <a:off x="7287520" y="3522226"/>
            <a:ext cx="0" cy="275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nettore 2 61">
            <a:extLst>
              <a:ext uri="{FF2B5EF4-FFF2-40B4-BE49-F238E27FC236}">
                <a16:creationId xmlns:a16="http://schemas.microsoft.com/office/drawing/2014/main" id="{BE1751FF-7999-35DE-8C49-B194BD95F1ED}"/>
              </a:ext>
            </a:extLst>
          </p:cNvPr>
          <p:cNvCxnSpPr>
            <a:cxnSpLocks/>
          </p:cNvCxnSpPr>
          <p:nvPr/>
        </p:nvCxnSpPr>
        <p:spPr>
          <a:xfrm flipH="1">
            <a:off x="6255487" y="3533219"/>
            <a:ext cx="331440" cy="277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E65A95F1-8A61-9C4A-053F-712C953DAE0F}"/>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
        <p:nvSpPr>
          <p:cNvPr id="5" name="Tartalom helye 2">
            <a:extLst>
              <a:ext uri="{FF2B5EF4-FFF2-40B4-BE49-F238E27FC236}">
                <a16:creationId xmlns:a16="http://schemas.microsoft.com/office/drawing/2014/main" id="{464AFF83-6694-7C34-A416-2487E726E469}"/>
              </a:ext>
            </a:extLst>
          </p:cNvPr>
          <p:cNvSpPr txBox="1">
            <a:spLocks/>
          </p:cNvSpPr>
          <p:nvPr/>
        </p:nvSpPr>
        <p:spPr>
          <a:xfrm>
            <a:off x="219647" y="111385"/>
            <a:ext cx="2804859"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 Image by Leone Venter on </a:t>
            </a:r>
            <a:r>
              <a:rPr lang="en-US" sz="1200" i="1" dirty="0" err="1"/>
              <a:t>Unsplash</a:t>
            </a:r>
            <a:endParaRPr lang="en-US" sz="1200" i="1" dirty="0"/>
          </a:p>
          <a:p>
            <a:pPr marL="0" indent="0">
              <a:buNone/>
            </a:pPr>
            <a:endParaRPr lang="en-US" sz="1200" i="1" dirty="0"/>
          </a:p>
          <a:p>
            <a:pPr marL="0" indent="0">
              <a:buNone/>
            </a:pPr>
            <a:endParaRPr lang="it-IT" sz="1100" dirty="0"/>
          </a:p>
        </p:txBody>
      </p:sp>
    </p:spTree>
    <p:extLst>
      <p:ext uri="{BB962C8B-B14F-4D97-AF65-F5344CB8AC3E}">
        <p14:creationId xmlns:p14="http://schemas.microsoft.com/office/powerpoint/2010/main" val="1737661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persona, vestiti, interno, Uffici&#10;&#10;Descrizione generata automaticamente">
            <a:extLst>
              <a:ext uri="{FF2B5EF4-FFF2-40B4-BE49-F238E27FC236}">
                <a16:creationId xmlns:a16="http://schemas.microsoft.com/office/drawing/2014/main" id="{3941F0BC-FCC5-A404-9B76-3AEC4A12BF63}"/>
              </a:ext>
            </a:extLst>
          </p:cNvPr>
          <p:cNvPicPr>
            <a:picLocks noChangeAspect="1"/>
          </p:cNvPicPr>
          <p:nvPr/>
        </p:nvPicPr>
        <p:blipFill>
          <a:blip r:embed="rId2"/>
          <a:srcRect l="1651" r="15498" b="-2"/>
          <a:stretch/>
        </p:blipFill>
        <p:spPr>
          <a:xfrm>
            <a:off x="300454" y="2236576"/>
            <a:ext cx="4881146" cy="3771188"/>
          </a:xfrm>
          <a:prstGeom prst="rect">
            <a:avLst/>
          </a:prstGeom>
          <a:ln>
            <a:noFill/>
          </a:ln>
          <a:effectLst>
            <a:softEdge rad="112500"/>
          </a:effectLst>
        </p:spPr>
      </p:pic>
      <p:sp>
        <p:nvSpPr>
          <p:cNvPr id="3" name="Segnaposto contenuto 2">
            <a:extLst>
              <a:ext uri="{FF2B5EF4-FFF2-40B4-BE49-F238E27FC236}">
                <a16:creationId xmlns:a16="http://schemas.microsoft.com/office/drawing/2014/main" id="{5E93EFF1-B9B7-E8E8-65D7-DEC883A07F88}"/>
              </a:ext>
            </a:extLst>
          </p:cNvPr>
          <p:cNvSpPr>
            <a:spLocks noGrp="1"/>
          </p:cNvSpPr>
          <p:nvPr>
            <p:ph sz="half" idx="10"/>
          </p:nvPr>
        </p:nvSpPr>
        <p:spPr>
          <a:xfrm>
            <a:off x="5368922" y="2525678"/>
            <a:ext cx="5130387" cy="3628381"/>
          </a:xfrm>
        </p:spPr>
        <p:txBody>
          <a:bodyPr>
            <a:noAutofit/>
          </a:bodyPr>
          <a:lstStyle/>
          <a:p>
            <a:pPr algn="just">
              <a:lnSpc>
                <a:spcPct val="100000"/>
              </a:lnSpc>
              <a:buClr>
                <a:schemeClr val="accent1"/>
              </a:buClr>
            </a:pPr>
            <a:r>
              <a:rPr lang="en-US" sz="2400" dirty="0"/>
              <a:t>The Gantt chart is a project management tool useful for planning, </a:t>
            </a:r>
            <a:r>
              <a:rPr lang="en-US" sz="2400" dirty="0" err="1"/>
              <a:t>organising</a:t>
            </a:r>
            <a:r>
              <a:rPr lang="en-US" sz="2400" dirty="0"/>
              <a:t> and monitoring project activities;</a:t>
            </a:r>
          </a:p>
          <a:p>
            <a:pPr algn="just">
              <a:lnSpc>
                <a:spcPct val="100000"/>
              </a:lnSpc>
              <a:buClr>
                <a:schemeClr val="accent1"/>
              </a:buClr>
            </a:pPr>
            <a:endParaRPr lang="en-US" sz="2400" dirty="0"/>
          </a:p>
          <a:p>
            <a:pPr algn="just">
              <a:lnSpc>
                <a:spcPct val="100000"/>
              </a:lnSpc>
              <a:buClr>
                <a:schemeClr val="accent1"/>
              </a:buClr>
            </a:pPr>
            <a:r>
              <a:rPr lang="en-US" sz="2400" dirty="0"/>
              <a:t>The Gantt chart allows for a visual representation of the overall project progress. </a:t>
            </a:r>
          </a:p>
        </p:txBody>
      </p:sp>
      <p:sp>
        <p:nvSpPr>
          <p:cNvPr id="2" name="Titolo 1">
            <a:extLst>
              <a:ext uri="{FF2B5EF4-FFF2-40B4-BE49-F238E27FC236}">
                <a16:creationId xmlns:a16="http://schemas.microsoft.com/office/drawing/2014/main" id="{223440B3-3CC3-E9E1-1B7E-F21C2D6E8F2A}"/>
              </a:ext>
            </a:extLst>
          </p:cNvPr>
          <p:cNvSpPr>
            <a:spLocks noGrp="1"/>
          </p:cNvSpPr>
          <p:nvPr>
            <p:ph type="title"/>
          </p:nvPr>
        </p:nvSpPr>
        <p:spPr>
          <a:xfrm>
            <a:off x="7244477" y="276683"/>
            <a:ext cx="3285791" cy="666669"/>
          </a:xfrm>
        </p:spPr>
        <p:txBody>
          <a:bodyPr anchor="b">
            <a:normAutofit/>
          </a:bodyPr>
          <a:lstStyle/>
          <a:p>
            <a:r>
              <a:rPr lang="it-IT" b="1" dirty="0">
                <a:solidFill>
                  <a:schemeClr val="bg1"/>
                </a:solidFill>
              </a:rPr>
              <a:t>Gantt Charts </a:t>
            </a:r>
          </a:p>
        </p:txBody>
      </p:sp>
      <p:sp>
        <p:nvSpPr>
          <p:cNvPr id="6" name="Tartalom helye 2">
            <a:extLst>
              <a:ext uri="{FF2B5EF4-FFF2-40B4-BE49-F238E27FC236}">
                <a16:creationId xmlns:a16="http://schemas.microsoft.com/office/drawing/2014/main" id="{671E35A5-7D3E-9D11-3175-1B8167B3B552}"/>
              </a:ext>
            </a:extLst>
          </p:cNvPr>
          <p:cNvSpPr txBox="1">
            <a:spLocks/>
          </p:cNvSpPr>
          <p:nvPr/>
        </p:nvSpPr>
        <p:spPr>
          <a:xfrm>
            <a:off x="2912856" y="2525678"/>
            <a:ext cx="2155447"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  Image by </a:t>
            </a:r>
            <a:r>
              <a:rPr lang="en-US" sz="1200" i="1" dirty="0" err="1"/>
              <a:t>Vanalya</a:t>
            </a:r>
            <a:r>
              <a:rPr lang="en-US" sz="1200" i="1" dirty="0"/>
              <a:t> on </a:t>
            </a:r>
            <a:r>
              <a:rPr lang="en-US" sz="1200" i="1" dirty="0" err="1"/>
              <a:t>Freepik</a:t>
            </a:r>
            <a:endParaRPr lang="en-US" sz="1200" i="1" dirty="0"/>
          </a:p>
          <a:p>
            <a:pPr marL="0" indent="0">
              <a:buNone/>
            </a:pPr>
            <a:endParaRPr lang="it-IT" sz="1100" dirty="0"/>
          </a:p>
        </p:txBody>
      </p:sp>
      <p:sp>
        <p:nvSpPr>
          <p:cNvPr id="4" name="Footer Placeholder 4">
            <a:extLst>
              <a:ext uri="{FF2B5EF4-FFF2-40B4-BE49-F238E27FC236}">
                <a16:creationId xmlns:a16="http://schemas.microsoft.com/office/drawing/2014/main" id="{FEF432B3-3137-11B3-DA11-8F5F531AD121}"/>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Tree>
    <p:extLst>
      <p:ext uri="{BB962C8B-B14F-4D97-AF65-F5344CB8AC3E}">
        <p14:creationId xmlns:p14="http://schemas.microsoft.com/office/powerpoint/2010/main" val="368812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59690F-1188-1EED-7E70-E69CD4B975CD}"/>
              </a:ext>
            </a:extLst>
          </p:cNvPr>
          <p:cNvSpPr>
            <a:spLocks noGrp="1"/>
          </p:cNvSpPr>
          <p:nvPr>
            <p:ph type="title" idx="4294967295"/>
          </p:nvPr>
        </p:nvSpPr>
        <p:spPr>
          <a:xfrm>
            <a:off x="1672707" y="394911"/>
            <a:ext cx="7454348" cy="727276"/>
          </a:xfrm>
          <a:prstGeom prst="rect">
            <a:avLst/>
          </a:prstGeom>
        </p:spPr>
        <p:txBody>
          <a:bodyPr/>
          <a:lstStyle/>
          <a:p>
            <a:pPr algn="ctr"/>
            <a:r>
              <a:rPr lang="it-IT" b="1" dirty="0">
                <a:solidFill>
                  <a:schemeClr val="accent1"/>
                </a:solidFill>
                <a:latin typeface="+mn-lt"/>
              </a:rPr>
              <a:t>Example of Gantt Chart </a:t>
            </a:r>
          </a:p>
        </p:txBody>
      </p:sp>
      <p:pic>
        <p:nvPicPr>
          <p:cNvPr id="4" name="Segnaposto contenuto 11" descr="Immagine che contiene testo, schermata, numero, diagramma&#10;&#10;Descrizione generata automaticamente">
            <a:extLst>
              <a:ext uri="{FF2B5EF4-FFF2-40B4-BE49-F238E27FC236}">
                <a16:creationId xmlns:a16="http://schemas.microsoft.com/office/drawing/2014/main" id="{DE211DC4-A399-F88B-45E1-0D5815E09341}"/>
              </a:ext>
            </a:extLst>
          </p:cNvPr>
          <p:cNvPicPr>
            <a:picLocks noGrp="1" noChangeAspect="1"/>
          </p:cNvPicPr>
          <p:nvPr>
            <p:ph sz="half" idx="4294967295"/>
          </p:nvPr>
        </p:nvPicPr>
        <p:blipFill>
          <a:blip r:embed="rId2"/>
          <a:stretch>
            <a:fillRect/>
          </a:stretch>
        </p:blipFill>
        <p:spPr>
          <a:xfrm>
            <a:off x="238539" y="1482812"/>
            <a:ext cx="10316818" cy="4926013"/>
          </a:xfrm>
          <a:prstGeom prst="rect">
            <a:avLst/>
          </a:prstGeom>
          <a:noFill/>
        </p:spPr>
      </p:pic>
      <p:sp>
        <p:nvSpPr>
          <p:cNvPr id="3" name="Footer Placeholder 4">
            <a:extLst>
              <a:ext uri="{FF2B5EF4-FFF2-40B4-BE49-F238E27FC236}">
                <a16:creationId xmlns:a16="http://schemas.microsoft.com/office/drawing/2014/main" id="{E6EFA228-D0D7-8A29-F100-0C9C5A7CCAC6}"/>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Tree>
    <p:extLst>
      <p:ext uri="{BB962C8B-B14F-4D97-AF65-F5344CB8AC3E}">
        <p14:creationId xmlns:p14="http://schemas.microsoft.com/office/powerpoint/2010/main" val="1821296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arte, dipinto, Pittura artistica, pittura&#10;&#10;Descrizione generata automaticamente">
            <a:extLst>
              <a:ext uri="{FF2B5EF4-FFF2-40B4-BE49-F238E27FC236}">
                <a16:creationId xmlns:a16="http://schemas.microsoft.com/office/drawing/2014/main" id="{5BD652F9-AABA-7EB3-834A-048FD09A4A43}"/>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3" y="-17741"/>
            <a:ext cx="10799763" cy="6205728"/>
          </a:xfrm>
          <a:prstGeom prst="rect">
            <a:avLst/>
          </a:prstGeom>
        </p:spPr>
      </p:pic>
      <p:sp>
        <p:nvSpPr>
          <p:cNvPr id="2" name="Titolo 1">
            <a:extLst>
              <a:ext uri="{FF2B5EF4-FFF2-40B4-BE49-F238E27FC236}">
                <a16:creationId xmlns:a16="http://schemas.microsoft.com/office/drawing/2014/main" id="{58B533E8-1C0D-7725-BD4A-74C3E80BD274}"/>
              </a:ext>
            </a:extLst>
          </p:cNvPr>
          <p:cNvSpPr txBox="1">
            <a:spLocks/>
          </p:cNvSpPr>
          <p:nvPr/>
        </p:nvSpPr>
        <p:spPr>
          <a:xfrm>
            <a:off x="3667533" y="216908"/>
            <a:ext cx="3285791" cy="666669"/>
          </a:xfrm>
          <a:prstGeom prst="rect">
            <a:avLst/>
          </a:prstGeom>
        </p:spPr>
        <p:txBody>
          <a:bodyPr anchor="b">
            <a:normAutofit/>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pPr algn="ctr"/>
            <a:r>
              <a:rPr lang="it-IT" sz="3600" b="1" dirty="0">
                <a:solidFill>
                  <a:srgbClr val="1A75DB"/>
                </a:solidFill>
                <a:latin typeface="+mn-lt"/>
              </a:rPr>
              <a:t>Action Plan</a:t>
            </a:r>
          </a:p>
        </p:txBody>
      </p:sp>
      <p:sp>
        <p:nvSpPr>
          <p:cNvPr id="3" name="Segnaposto contenuto 2">
            <a:extLst>
              <a:ext uri="{FF2B5EF4-FFF2-40B4-BE49-F238E27FC236}">
                <a16:creationId xmlns:a16="http://schemas.microsoft.com/office/drawing/2014/main" id="{32E3452E-1855-346A-5F47-F8602E7949E6}"/>
              </a:ext>
            </a:extLst>
          </p:cNvPr>
          <p:cNvSpPr txBox="1">
            <a:spLocks/>
          </p:cNvSpPr>
          <p:nvPr/>
        </p:nvSpPr>
        <p:spPr>
          <a:xfrm>
            <a:off x="279634" y="960505"/>
            <a:ext cx="9707605" cy="989027"/>
          </a:xfrm>
          <a:prstGeom prst="rect">
            <a:avLst/>
          </a:prstGeom>
        </p:spPr>
        <p:txBody>
          <a:bodyP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2000" dirty="0"/>
              <a:t>An </a:t>
            </a:r>
            <a:r>
              <a:rPr lang="en-US" sz="2000" b="1" dirty="0"/>
              <a:t>Action Plan</a:t>
            </a:r>
            <a:r>
              <a:rPr lang="en-US" sz="2000" dirty="0"/>
              <a:t> in project management is a detailed strategy outlining the tasks and steps necessary to achieve project goals.</a:t>
            </a:r>
            <a:endParaRPr lang="it-IT" sz="2000" dirty="0"/>
          </a:p>
        </p:txBody>
      </p:sp>
      <p:graphicFrame>
        <p:nvGraphicFramePr>
          <p:cNvPr id="4" name="Tabella 3">
            <a:extLst>
              <a:ext uri="{FF2B5EF4-FFF2-40B4-BE49-F238E27FC236}">
                <a16:creationId xmlns:a16="http://schemas.microsoft.com/office/drawing/2014/main" id="{95B566B5-3E37-C297-7E0A-DD1894224A4D}"/>
              </a:ext>
            </a:extLst>
          </p:cNvPr>
          <p:cNvGraphicFramePr>
            <a:graphicFrameLocks noGrp="1"/>
          </p:cNvGraphicFramePr>
          <p:nvPr>
            <p:extLst>
              <p:ext uri="{D42A27DB-BD31-4B8C-83A1-F6EECF244321}">
                <p14:modId xmlns:p14="http://schemas.microsoft.com/office/powerpoint/2010/main" val="1058906648"/>
              </p:ext>
            </p:extLst>
          </p:nvPr>
        </p:nvGraphicFramePr>
        <p:xfrm>
          <a:off x="-4" y="2238583"/>
          <a:ext cx="10799763" cy="4317399"/>
        </p:xfrm>
        <a:graphic>
          <a:graphicData uri="http://schemas.openxmlformats.org/drawingml/2006/table">
            <a:tbl>
              <a:tblPr firstRow="1">
                <a:tableStyleId>{5C22544A-7EE6-4342-B048-85BDC9FD1C3A}</a:tableStyleId>
              </a:tblPr>
              <a:tblGrid>
                <a:gridCol w="1457180">
                  <a:extLst>
                    <a:ext uri="{9D8B030D-6E8A-4147-A177-3AD203B41FA5}">
                      <a16:colId xmlns:a16="http://schemas.microsoft.com/office/drawing/2014/main" val="392011375"/>
                    </a:ext>
                  </a:extLst>
                </a:gridCol>
                <a:gridCol w="1594137">
                  <a:extLst>
                    <a:ext uri="{9D8B030D-6E8A-4147-A177-3AD203B41FA5}">
                      <a16:colId xmlns:a16="http://schemas.microsoft.com/office/drawing/2014/main" val="2655533097"/>
                    </a:ext>
                  </a:extLst>
                </a:gridCol>
                <a:gridCol w="1928191">
                  <a:extLst>
                    <a:ext uri="{9D8B030D-6E8A-4147-A177-3AD203B41FA5}">
                      <a16:colId xmlns:a16="http://schemas.microsoft.com/office/drawing/2014/main" val="4001318095"/>
                    </a:ext>
                  </a:extLst>
                </a:gridCol>
                <a:gridCol w="1789044">
                  <a:extLst>
                    <a:ext uri="{9D8B030D-6E8A-4147-A177-3AD203B41FA5}">
                      <a16:colId xmlns:a16="http://schemas.microsoft.com/office/drawing/2014/main" val="1126901663"/>
                    </a:ext>
                  </a:extLst>
                </a:gridCol>
                <a:gridCol w="1113182">
                  <a:extLst>
                    <a:ext uri="{9D8B030D-6E8A-4147-A177-3AD203B41FA5}">
                      <a16:colId xmlns:a16="http://schemas.microsoft.com/office/drawing/2014/main" val="3635429077"/>
                    </a:ext>
                  </a:extLst>
                </a:gridCol>
                <a:gridCol w="1846774">
                  <a:extLst>
                    <a:ext uri="{9D8B030D-6E8A-4147-A177-3AD203B41FA5}">
                      <a16:colId xmlns:a16="http://schemas.microsoft.com/office/drawing/2014/main" val="1819799853"/>
                    </a:ext>
                  </a:extLst>
                </a:gridCol>
                <a:gridCol w="1071255">
                  <a:extLst>
                    <a:ext uri="{9D8B030D-6E8A-4147-A177-3AD203B41FA5}">
                      <a16:colId xmlns:a16="http://schemas.microsoft.com/office/drawing/2014/main" val="4066557388"/>
                    </a:ext>
                  </a:extLst>
                </a:gridCol>
              </a:tblGrid>
              <a:tr h="187185">
                <a:tc>
                  <a:txBody>
                    <a:bodyPr/>
                    <a:lstStyle/>
                    <a:p>
                      <a:pPr algn="ctr">
                        <a:lnSpc>
                          <a:spcPct val="107000"/>
                        </a:lnSpc>
                        <a:spcBef>
                          <a:spcPts val="200"/>
                        </a:spcBef>
                        <a:spcAft>
                          <a:spcPts val="200"/>
                        </a:spcAft>
                      </a:pPr>
                      <a:r>
                        <a:rPr lang="it-IT" sz="1300" kern="100" dirty="0">
                          <a:effectLst/>
                        </a:rPr>
                        <a:t>Task</a:t>
                      </a:r>
                      <a:endParaRPr lang="it-IT"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gn="ctr">
                        <a:lnSpc>
                          <a:spcPct val="107000"/>
                        </a:lnSpc>
                        <a:spcBef>
                          <a:spcPts val="200"/>
                        </a:spcBef>
                        <a:spcAft>
                          <a:spcPts val="200"/>
                        </a:spcAft>
                      </a:pPr>
                      <a:r>
                        <a:rPr lang="it-IT" sz="1300" kern="100">
                          <a:effectLst/>
                        </a:rPr>
                        <a:t>Scheduling</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gn="ctr">
                        <a:lnSpc>
                          <a:spcPct val="107000"/>
                        </a:lnSpc>
                        <a:spcBef>
                          <a:spcPts val="200"/>
                        </a:spcBef>
                        <a:spcAft>
                          <a:spcPts val="200"/>
                        </a:spcAft>
                      </a:pPr>
                      <a:r>
                        <a:rPr lang="it-IT" sz="1300" kern="100">
                          <a:effectLst/>
                        </a:rPr>
                        <a:t>Responsible(s)</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gn="ctr">
                        <a:lnSpc>
                          <a:spcPct val="107000"/>
                        </a:lnSpc>
                        <a:spcBef>
                          <a:spcPts val="200"/>
                        </a:spcBef>
                        <a:spcAft>
                          <a:spcPts val="200"/>
                        </a:spcAft>
                      </a:pPr>
                      <a:r>
                        <a:rPr lang="it-IT" sz="1300" kern="100">
                          <a:effectLst/>
                        </a:rPr>
                        <a:t>Contributor(s)</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gn="ctr">
                        <a:lnSpc>
                          <a:spcPct val="107000"/>
                        </a:lnSpc>
                        <a:spcBef>
                          <a:spcPts val="200"/>
                        </a:spcBef>
                        <a:spcAft>
                          <a:spcPts val="200"/>
                        </a:spcAft>
                      </a:pPr>
                      <a:r>
                        <a:rPr lang="it-IT" sz="1300" kern="100">
                          <a:effectLst/>
                        </a:rPr>
                        <a:t>Tools/method</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gn="ctr">
                        <a:lnSpc>
                          <a:spcPct val="107000"/>
                        </a:lnSpc>
                        <a:spcBef>
                          <a:spcPts val="200"/>
                        </a:spcBef>
                        <a:spcAft>
                          <a:spcPts val="200"/>
                        </a:spcAft>
                      </a:pPr>
                      <a:r>
                        <a:rPr lang="it-IT" sz="1300" kern="100">
                          <a:effectLst/>
                        </a:rPr>
                        <a:t>Result/output/product</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gn="ctr">
                        <a:lnSpc>
                          <a:spcPct val="107000"/>
                        </a:lnSpc>
                        <a:spcBef>
                          <a:spcPts val="200"/>
                        </a:spcBef>
                        <a:spcAft>
                          <a:spcPts val="200"/>
                        </a:spcAft>
                      </a:pPr>
                      <a:r>
                        <a:rPr lang="it-IT" sz="1300" kern="100">
                          <a:effectLst/>
                        </a:rPr>
                        <a:t>Status</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extLst>
                  <a:ext uri="{0D108BD9-81ED-4DB2-BD59-A6C34878D82A}">
                    <a16:rowId xmlns:a16="http://schemas.microsoft.com/office/drawing/2014/main" val="1272490376"/>
                  </a:ext>
                </a:extLst>
              </a:tr>
              <a:tr h="187185">
                <a:tc>
                  <a:txBody>
                    <a:bodyPr/>
                    <a:lstStyle/>
                    <a:p>
                      <a:pPr>
                        <a:lnSpc>
                          <a:spcPct val="107000"/>
                        </a:lnSpc>
                        <a:spcBef>
                          <a:spcPts val="200"/>
                        </a:spcBef>
                        <a:spcAft>
                          <a:spcPts val="200"/>
                        </a:spcAft>
                      </a:pPr>
                      <a:r>
                        <a:rPr lang="it-IT" sz="1300" kern="0" dirty="0">
                          <a:effectLst/>
                        </a:rPr>
                        <a:t>Example – Phase 0</a:t>
                      </a:r>
                      <a:endParaRPr lang="it-IT"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gn="ctr">
                        <a:lnSpc>
                          <a:spcPct val="107000"/>
                        </a:lnSpc>
                        <a:spcBef>
                          <a:spcPts val="200"/>
                        </a:spcBef>
                        <a:spcAft>
                          <a:spcPts val="200"/>
                        </a:spcAft>
                      </a:pPr>
                      <a:r>
                        <a:rPr lang="it-IT" sz="1300" kern="100">
                          <a:effectLst/>
                        </a:rPr>
                        <a:t>01/01/2025 - 30/06/2025</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extLst>
                  <a:ext uri="{0D108BD9-81ED-4DB2-BD59-A6C34878D82A}">
                    <a16:rowId xmlns:a16="http://schemas.microsoft.com/office/drawing/2014/main" val="2551291474"/>
                  </a:ext>
                </a:extLst>
              </a:tr>
              <a:tr h="829735">
                <a:tc>
                  <a:txBody>
                    <a:bodyPr/>
                    <a:lstStyle/>
                    <a:p>
                      <a:pPr>
                        <a:lnSpc>
                          <a:spcPct val="107000"/>
                        </a:lnSpc>
                        <a:spcBef>
                          <a:spcPts val="200"/>
                        </a:spcBef>
                        <a:spcAft>
                          <a:spcPts val="200"/>
                        </a:spcAft>
                      </a:pPr>
                      <a:r>
                        <a:rPr lang="it-IT" sz="1300" kern="0" dirty="0">
                          <a:effectLst/>
                        </a:rPr>
                        <a:t>Example</a:t>
                      </a:r>
                      <a:r>
                        <a:rPr lang="hu-HU" sz="1300" kern="0" dirty="0">
                          <a:effectLst/>
                        </a:rPr>
                        <a:t> - Task 0.1</a:t>
                      </a:r>
                      <a:endParaRPr lang="it-IT"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gn="ctr">
                        <a:lnSpc>
                          <a:spcPct val="107000"/>
                        </a:lnSpc>
                        <a:spcBef>
                          <a:spcPts val="200"/>
                        </a:spcBef>
                        <a:spcAft>
                          <a:spcPts val="200"/>
                        </a:spcAft>
                      </a:pPr>
                      <a:r>
                        <a:rPr lang="it-IT" sz="1300" kern="100" dirty="0">
                          <a:effectLst/>
                        </a:rPr>
                        <a:t> </a:t>
                      </a:r>
                    </a:p>
                    <a:p>
                      <a:pPr>
                        <a:lnSpc>
                          <a:spcPct val="107000"/>
                        </a:lnSpc>
                        <a:spcBef>
                          <a:spcPts val="200"/>
                        </a:spcBef>
                        <a:spcAft>
                          <a:spcPts val="200"/>
                        </a:spcAft>
                      </a:pPr>
                      <a:r>
                        <a:rPr lang="it-IT" sz="1300" kern="100" dirty="0">
                          <a:effectLst/>
                        </a:rPr>
                        <a:t>  01/01/2025 – 31/03/2025</a:t>
                      </a:r>
                      <a:endParaRPr lang="it-IT"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p>
                    <a:p>
                      <a:pPr>
                        <a:lnSpc>
                          <a:spcPct val="107000"/>
                        </a:lnSpc>
                        <a:spcBef>
                          <a:spcPts val="200"/>
                        </a:spcBef>
                        <a:spcAft>
                          <a:spcPts val="200"/>
                        </a:spcAft>
                      </a:pPr>
                      <a:r>
                        <a:rPr lang="it-IT" sz="1300" kern="100">
                          <a:effectLst/>
                        </a:rPr>
                        <a:t>Olivia Brooks (Project Manager)</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en-US" sz="1300" kern="100">
                          <a:effectLst/>
                        </a:rPr>
                        <a:t>Emma Harrison (support staff)</a:t>
                      </a:r>
                      <a:endParaRPr lang="it-IT" sz="1300" kern="100">
                        <a:effectLst/>
                      </a:endParaRPr>
                    </a:p>
                    <a:p>
                      <a:pPr>
                        <a:lnSpc>
                          <a:spcPct val="107000"/>
                        </a:lnSpc>
                        <a:spcBef>
                          <a:spcPts val="200"/>
                        </a:spcBef>
                        <a:spcAft>
                          <a:spcPts val="200"/>
                        </a:spcAft>
                      </a:pPr>
                      <a:r>
                        <a:rPr lang="en-US" sz="1300" kern="100">
                          <a:effectLst/>
                        </a:rPr>
                        <a:t>Liam Porter (support staff)</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dirty="0">
                          <a:effectLst/>
                        </a:rPr>
                        <a:t>In Progress</a:t>
                      </a:r>
                      <a:endParaRPr lang="it-IT"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extLst>
                  <a:ext uri="{0D108BD9-81ED-4DB2-BD59-A6C34878D82A}">
                    <a16:rowId xmlns:a16="http://schemas.microsoft.com/office/drawing/2014/main" val="445351112"/>
                  </a:ext>
                </a:extLst>
              </a:tr>
              <a:tr h="828540">
                <a:tc>
                  <a:txBody>
                    <a:bodyPr/>
                    <a:lstStyle/>
                    <a:p>
                      <a:pPr>
                        <a:lnSpc>
                          <a:spcPct val="107000"/>
                        </a:lnSpc>
                        <a:spcBef>
                          <a:spcPts val="200"/>
                        </a:spcBef>
                        <a:spcAft>
                          <a:spcPts val="200"/>
                        </a:spcAft>
                      </a:pPr>
                      <a:r>
                        <a:rPr lang="it-IT" sz="1300" kern="0">
                          <a:effectLst/>
                        </a:rPr>
                        <a:t>Example</a:t>
                      </a:r>
                      <a:r>
                        <a:rPr lang="hu-HU" sz="1300" kern="0">
                          <a:effectLst/>
                        </a:rPr>
                        <a:t> - Task 0.2</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gn="ctr">
                        <a:lnSpc>
                          <a:spcPct val="107000"/>
                        </a:lnSpc>
                        <a:spcBef>
                          <a:spcPts val="200"/>
                        </a:spcBef>
                        <a:spcAft>
                          <a:spcPts val="200"/>
                        </a:spcAft>
                      </a:pPr>
                      <a:r>
                        <a:rPr lang="it-IT" sz="1300" kern="100" dirty="0">
                          <a:effectLst/>
                        </a:rPr>
                        <a:t> </a:t>
                      </a:r>
                    </a:p>
                    <a:p>
                      <a:pPr algn="ctr">
                        <a:lnSpc>
                          <a:spcPct val="107000"/>
                        </a:lnSpc>
                        <a:spcBef>
                          <a:spcPts val="200"/>
                        </a:spcBef>
                        <a:spcAft>
                          <a:spcPts val="200"/>
                        </a:spcAft>
                      </a:pPr>
                      <a:r>
                        <a:rPr lang="it-IT" sz="1300" kern="100" dirty="0">
                          <a:effectLst/>
                        </a:rPr>
                        <a:t>01/01/2025 – 31/03/2025</a:t>
                      </a:r>
                      <a:endParaRPr lang="it-IT"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p>
                    <a:p>
                      <a:pPr>
                        <a:lnSpc>
                          <a:spcPct val="107000"/>
                        </a:lnSpc>
                        <a:spcBef>
                          <a:spcPts val="200"/>
                        </a:spcBef>
                        <a:spcAft>
                          <a:spcPts val="200"/>
                        </a:spcAft>
                      </a:pPr>
                      <a:r>
                        <a:rPr lang="it-IT" sz="1300" kern="100">
                          <a:effectLst/>
                        </a:rPr>
                        <a:t>Ethan Miller (Resource Lead)</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en-US" sz="1300" kern="100">
                          <a:effectLst/>
                        </a:rPr>
                        <a:t>Isabella Reed (support staff)</a:t>
                      </a:r>
                      <a:endParaRPr lang="it-IT" sz="1300" kern="100">
                        <a:effectLst/>
                      </a:endParaRPr>
                    </a:p>
                    <a:p>
                      <a:pPr>
                        <a:lnSpc>
                          <a:spcPct val="107000"/>
                        </a:lnSpc>
                        <a:spcBef>
                          <a:spcPts val="200"/>
                        </a:spcBef>
                        <a:spcAft>
                          <a:spcPts val="200"/>
                        </a:spcAft>
                      </a:pPr>
                      <a:r>
                        <a:rPr lang="en-US" sz="1300" kern="100">
                          <a:effectLst/>
                        </a:rPr>
                        <a:t>Jackson Hayes (support staff)</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dirty="0">
                          <a:effectLst/>
                        </a:rPr>
                        <a:t>…</a:t>
                      </a:r>
                      <a:endParaRPr lang="it-IT"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Not Started</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extLst>
                  <a:ext uri="{0D108BD9-81ED-4DB2-BD59-A6C34878D82A}">
                    <a16:rowId xmlns:a16="http://schemas.microsoft.com/office/drawing/2014/main" val="1617978842"/>
                  </a:ext>
                </a:extLst>
              </a:tr>
              <a:tr h="187185">
                <a:tc>
                  <a:txBody>
                    <a:bodyPr/>
                    <a:lstStyle/>
                    <a:p>
                      <a:pPr>
                        <a:lnSpc>
                          <a:spcPct val="107000"/>
                        </a:lnSpc>
                        <a:spcBef>
                          <a:spcPts val="200"/>
                        </a:spcBef>
                        <a:spcAft>
                          <a:spcPts val="200"/>
                        </a:spcAft>
                      </a:pPr>
                      <a:r>
                        <a:rPr lang="it-IT" sz="1300" kern="100">
                          <a:effectLst/>
                        </a:rPr>
                        <a:t>…</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dirty="0">
                          <a:effectLst/>
                        </a:rPr>
                        <a:t> </a:t>
                      </a:r>
                      <a:endParaRPr lang="it-IT"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extLst>
                  <a:ext uri="{0D108BD9-81ED-4DB2-BD59-A6C34878D82A}">
                    <a16:rowId xmlns:a16="http://schemas.microsoft.com/office/drawing/2014/main" val="1313001282"/>
                  </a:ext>
                </a:extLst>
              </a:tr>
              <a:tr h="187185">
                <a:tc>
                  <a:txBody>
                    <a:bodyPr/>
                    <a:lstStyle/>
                    <a:p>
                      <a:pPr>
                        <a:lnSpc>
                          <a:spcPct val="107000"/>
                        </a:lnSpc>
                        <a:spcBef>
                          <a:spcPts val="200"/>
                        </a:spcBef>
                        <a:spcAft>
                          <a:spcPts val="200"/>
                        </a:spcAft>
                      </a:pPr>
                      <a:r>
                        <a:rPr lang="it-IT" sz="1300" kern="100">
                          <a:effectLst/>
                        </a:rPr>
                        <a:t>Phase 1</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extLst>
                  <a:ext uri="{0D108BD9-81ED-4DB2-BD59-A6C34878D82A}">
                    <a16:rowId xmlns:a16="http://schemas.microsoft.com/office/drawing/2014/main" val="2301274849"/>
                  </a:ext>
                </a:extLst>
              </a:tr>
              <a:tr h="187185">
                <a:tc>
                  <a:txBody>
                    <a:bodyPr/>
                    <a:lstStyle/>
                    <a:p>
                      <a:pPr>
                        <a:lnSpc>
                          <a:spcPct val="107000"/>
                        </a:lnSpc>
                        <a:spcBef>
                          <a:spcPts val="200"/>
                        </a:spcBef>
                        <a:spcAft>
                          <a:spcPts val="200"/>
                        </a:spcAft>
                      </a:pPr>
                      <a:r>
                        <a:rPr lang="it-IT" sz="1300" kern="100">
                          <a:effectLst/>
                        </a:rPr>
                        <a:t>…</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dirty="0">
                          <a:effectLst/>
                        </a:rPr>
                        <a:t> </a:t>
                      </a:r>
                      <a:endParaRPr lang="it-IT"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extLst>
                  <a:ext uri="{0D108BD9-81ED-4DB2-BD59-A6C34878D82A}">
                    <a16:rowId xmlns:a16="http://schemas.microsoft.com/office/drawing/2014/main" val="2319055636"/>
                  </a:ext>
                </a:extLst>
              </a:tr>
              <a:tr h="187185">
                <a:tc>
                  <a:txBody>
                    <a:bodyPr/>
                    <a:lstStyle/>
                    <a:p>
                      <a:pPr>
                        <a:lnSpc>
                          <a:spcPct val="107000"/>
                        </a:lnSpc>
                        <a:spcBef>
                          <a:spcPts val="200"/>
                        </a:spcBef>
                        <a:spcAft>
                          <a:spcPts val="200"/>
                        </a:spcAft>
                      </a:pPr>
                      <a:r>
                        <a:rPr lang="it-IT" sz="1300" kern="100">
                          <a:effectLst/>
                        </a:rPr>
                        <a:t>…</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dirty="0">
                          <a:effectLst/>
                        </a:rPr>
                        <a:t> </a:t>
                      </a:r>
                      <a:endParaRPr lang="it-IT"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extLst>
                  <a:ext uri="{0D108BD9-81ED-4DB2-BD59-A6C34878D82A}">
                    <a16:rowId xmlns:a16="http://schemas.microsoft.com/office/drawing/2014/main" val="3581521403"/>
                  </a:ext>
                </a:extLst>
              </a:tr>
              <a:tr h="187185">
                <a:tc>
                  <a:txBody>
                    <a:bodyPr/>
                    <a:lstStyle/>
                    <a:p>
                      <a:pPr>
                        <a:lnSpc>
                          <a:spcPct val="107000"/>
                        </a:lnSpc>
                        <a:spcBef>
                          <a:spcPts val="200"/>
                        </a:spcBef>
                        <a:spcAft>
                          <a:spcPts val="200"/>
                        </a:spcAft>
                      </a:pPr>
                      <a:r>
                        <a:rPr lang="it-IT" sz="1300" kern="100">
                          <a:effectLst/>
                        </a:rPr>
                        <a:t>…</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dirty="0">
                          <a:effectLst/>
                        </a:rPr>
                        <a:t> </a:t>
                      </a:r>
                      <a:endParaRPr lang="it-IT"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dirty="0">
                          <a:effectLst/>
                        </a:rPr>
                        <a:t> </a:t>
                      </a:r>
                      <a:endParaRPr lang="it-IT"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extLst>
                  <a:ext uri="{0D108BD9-81ED-4DB2-BD59-A6C34878D82A}">
                    <a16:rowId xmlns:a16="http://schemas.microsoft.com/office/drawing/2014/main" val="595767972"/>
                  </a:ext>
                </a:extLst>
              </a:tr>
              <a:tr h="280698">
                <a:tc>
                  <a:txBody>
                    <a:bodyPr/>
                    <a:lstStyle/>
                    <a:p>
                      <a:pPr>
                        <a:lnSpc>
                          <a:spcPct val="107000"/>
                        </a:lnSpc>
                        <a:spcBef>
                          <a:spcPts val="200"/>
                        </a:spcBef>
                        <a:spcAft>
                          <a:spcPts val="200"/>
                        </a:spcAft>
                      </a:pPr>
                      <a:r>
                        <a:rPr lang="it-IT" sz="1300" kern="100">
                          <a:effectLst/>
                        </a:rPr>
                        <a:t>Phase  2</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dirty="0">
                          <a:effectLst/>
                        </a:rPr>
                        <a:t> </a:t>
                      </a:r>
                      <a:endParaRPr lang="it-IT"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extLst>
                  <a:ext uri="{0D108BD9-81ED-4DB2-BD59-A6C34878D82A}">
                    <a16:rowId xmlns:a16="http://schemas.microsoft.com/office/drawing/2014/main" val="1771160708"/>
                  </a:ext>
                </a:extLst>
              </a:tr>
              <a:tr h="187185">
                <a:tc>
                  <a:txBody>
                    <a:bodyPr/>
                    <a:lstStyle/>
                    <a:p>
                      <a:pPr>
                        <a:lnSpc>
                          <a:spcPct val="107000"/>
                        </a:lnSpc>
                        <a:spcBef>
                          <a:spcPts val="200"/>
                        </a:spcBef>
                        <a:spcAft>
                          <a:spcPts val="200"/>
                        </a:spcAft>
                      </a:pPr>
                      <a:r>
                        <a:rPr lang="it-IT" sz="1300" kern="100">
                          <a:effectLst/>
                        </a:rPr>
                        <a:t>…</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extLst>
                  <a:ext uri="{0D108BD9-81ED-4DB2-BD59-A6C34878D82A}">
                    <a16:rowId xmlns:a16="http://schemas.microsoft.com/office/drawing/2014/main" val="1739671788"/>
                  </a:ext>
                </a:extLst>
              </a:tr>
              <a:tr h="187185">
                <a:tc>
                  <a:txBody>
                    <a:bodyPr/>
                    <a:lstStyle/>
                    <a:p>
                      <a:pPr>
                        <a:lnSpc>
                          <a:spcPct val="107000"/>
                        </a:lnSpc>
                        <a:spcBef>
                          <a:spcPts val="200"/>
                        </a:spcBef>
                        <a:spcAft>
                          <a:spcPts val="200"/>
                        </a:spcAft>
                      </a:pPr>
                      <a:r>
                        <a:rPr lang="it-IT" sz="1300" kern="100">
                          <a:effectLst/>
                        </a:rPr>
                        <a:t>…</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extLst>
                  <a:ext uri="{0D108BD9-81ED-4DB2-BD59-A6C34878D82A}">
                    <a16:rowId xmlns:a16="http://schemas.microsoft.com/office/drawing/2014/main" val="4182752176"/>
                  </a:ext>
                </a:extLst>
              </a:tr>
              <a:tr h="187185">
                <a:tc>
                  <a:txBody>
                    <a:bodyPr/>
                    <a:lstStyle/>
                    <a:p>
                      <a:pPr>
                        <a:lnSpc>
                          <a:spcPct val="107000"/>
                        </a:lnSpc>
                        <a:spcBef>
                          <a:spcPts val="200"/>
                        </a:spcBef>
                        <a:spcAft>
                          <a:spcPts val="200"/>
                        </a:spcAft>
                      </a:pPr>
                      <a:r>
                        <a:rPr lang="it-IT" sz="1300" kern="100">
                          <a:effectLst/>
                        </a:rPr>
                        <a:t>…</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a:effectLst/>
                        </a:rPr>
                        <a:t> </a:t>
                      </a:r>
                      <a:endParaRPr lang="it-IT" sz="1300" kern="10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tc>
                  <a:txBody>
                    <a:bodyPr/>
                    <a:lstStyle/>
                    <a:p>
                      <a:pPr>
                        <a:lnSpc>
                          <a:spcPct val="107000"/>
                        </a:lnSpc>
                        <a:spcBef>
                          <a:spcPts val="200"/>
                        </a:spcBef>
                        <a:spcAft>
                          <a:spcPts val="200"/>
                        </a:spcAft>
                      </a:pPr>
                      <a:r>
                        <a:rPr lang="it-IT" sz="1300" kern="100" dirty="0">
                          <a:effectLst/>
                        </a:rPr>
                        <a:t> </a:t>
                      </a:r>
                      <a:endParaRPr lang="it-IT" sz="1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927" marR="63927" marT="0" marB="0"/>
                </a:tc>
                <a:extLst>
                  <a:ext uri="{0D108BD9-81ED-4DB2-BD59-A6C34878D82A}">
                    <a16:rowId xmlns:a16="http://schemas.microsoft.com/office/drawing/2014/main" val="1295519624"/>
                  </a:ext>
                </a:extLst>
              </a:tr>
            </a:tbl>
          </a:graphicData>
        </a:graphic>
      </p:graphicFrame>
      <p:sp>
        <p:nvSpPr>
          <p:cNvPr id="5" name="Rectangle 1">
            <a:extLst>
              <a:ext uri="{FF2B5EF4-FFF2-40B4-BE49-F238E27FC236}">
                <a16:creationId xmlns:a16="http://schemas.microsoft.com/office/drawing/2014/main" id="{FB517939-392F-0F2D-577B-70E5518BC163}"/>
              </a:ext>
            </a:extLst>
          </p:cNvPr>
          <p:cNvSpPr>
            <a:spLocks noChangeArrowheads="1"/>
          </p:cNvSpPr>
          <p:nvPr/>
        </p:nvSpPr>
        <p:spPr bwMode="auto">
          <a:xfrm>
            <a:off x="742950" y="2609850"/>
            <a:ext cx="10799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Tartalom helye 2">
            <a:extLst>
              <a:ext uri="{FF2B5EF4-FFF2-40B4-BE49-F238E27FC236}">
                <a16:creationId xmlns:a16="http://schemas.microsoft.com/office/drawing/2014/main" id="{3EBD940A-6557-F9EC-D8B8-2BCAEEAEBBC5}"/>
              </a:ext>
            </a:extLst>
          </p:cNvPr>
          <p:cNvSpPr txBox="1">
            <a:spLocks/>
          </p:cNvSpPr>
          <p:nvPr/>
        </p:nvSpPr>
        <p:spPr>
          <a:xfrm>
            <a:off x="8245370" y="155760"/>
            <a:ext cx="2755392"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  Image by Markus </a:t>
            </a:r>
            <a:r>
              <a:rPr lang="en-US" sz="1200" i="1" dirty="0" err="1"/>
              <a:t>Spiske</a:t>
            </a:r>
            <a:r>
              <a:rPr lang="en-US" sz="1200" i="1" dirty="0"/>
              <a:t> on </a:t>
            </a:r>
            <a:r>
              <a:rPr lang="en-US" sz="1200" i="1" dirty="0" err="1"/>
              <a:t>Unsplash</a:t>
            </a:r>
            <a:endParaRPr lang="it-IT" sz="1100" dirty="0"/>
          </a:p>
        </p:txBody>
      </p:sp>
      <p:sp>
        <p:nvSpPr>
          <p:cNvPr id="9" name="Footer Placeholder 4">
            <a:extLst>
              <a:ext uri="{FF2B5EF4-FFF2-40B4-BE49-F238E27FC236}">
                <a16:creationId xmlns:a16="http://schemas.microsoft.com/office/drawing/2014/main" id="{154F89A0-9F6F-2752-6A87-8BD806F708CC}"/>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Tree>
    <p:extLst>
      <p:ext uri="{BB962C8B-B14F-4D97-AF65-F5344CB8AC3E}">
        <p14:creationId xmlns:p14="http://schemas.microsoft.com/office/powerpoint/2010/main" val="353824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E64BBB-46B2-F2B0-22B3-AAD797E9A7E0}"/>
              </a:ext>
            </a:extLst>
          </p:cNvPr>
          <p:cNvSpPr>
            <a:spLocks noGrp="1"/>
          </p:cNvSpPr>
          <p:nvPr>
            <p:ph type="title"/>
          </p:nvPr>
        </p:nvSpPr>
        <p:spPr>
          <a:xfrm>
            <a:off x="1875216" y="418812"/>
            <a:ext cx="7049329" cy="1075832"/>
          </a:xfrm>
        </p:spPr>
        <p:txBody>
          <a:bodyPr/>
          <a:lstStyle/>
          <a:p>
            <a:r>
              <a:rPr lang="it-IT" dirty="0"/>
              <a:t>Team Managemnet </a:t>
            </a:r>
          </a:p>
        </p:txBody>
      </p:sp>
      <p:sp>
        <p:nvSpPr>
          <p:cNvPr id="6" name="Freccia circolare in giù 5">
            <a:extLst>
              <a:ext uri="{FF2B5EF4-FFF2-40B4-BE49-F238E27FC236}">
                <a16:creationId xmlns:a16="http://schemas.microsoft.com/office/drawing/2014/main" id="{B1FBF13B-262F-CC0C-04B2-764250117C83}"/>
              </a:ext>
            </a:extLst>
          </p:cNvPr>
          <p:cNvSpPr/>
          <p:nvPr/>
        </p:nvSpPr>
        <p:spPr>
          <a:xfrm rot="20885613">
            <a:off x="3417673" y="2233422"/>
            <a:ext cx="2614492" cy="783318"/>
          </a:xfrm>
          <a:custGeom>
            <a:avLst/>
            <a:gdLst>
              <a:gd name="connsiteX0" fmla="*/ 2418663 w 2614492"/>
              <a:gd name="connsiteY0" fmla="*/ 783318 h 783318"/>
              <a:gd name="connsiteX1" fmla="*/ 2185986 w 2614492"/>
              <a:gd name="connsiteY1" fmla="*/ 587489 h 783318"/>
              <a:gd name="connsiteX2" fmla="*/ 2283901 w 2614492"/>
              <a:gd name="connsiteY2" fmla="*/ 587489 h 783318"/>
              <a:gd name="connsiteX3" fmla="*/ 1160374 w 2614492"/>
              <a:gd name="connsiteY3" fmla="*/ 1 h 783318"/>
              <a:gd name="connsiteX4" fmla="*/ 1356203 w 2614492"/>
              <a:gd name="connsiteY4" fmla="*/ 0 h 783318"/>
              <a:gd name="connsiteX5" fmla="*/ 2479730 w 2614492"/>
              <a:gd name="connsiteY5" fmla="*/ 587488 h 783318"/>
              <a:gd name="connsiteX6" fmla="*/ 2577645 w 2614492"/>
              <a:gd name="connsiteY6" fmla="*/ 587489 h 783318"/>
              <a:gd name="connsiteX7" fmla="*/ 2418663 w 2614492"/>
              <a:gd name="connsiteY7" fmla="*/ 783318 h 783318"/>
              <a:gd name="connsiteX0" fmla="*/ 1258289 w 2614492"/>
              <a:gd name="connsiteY0" fmla="*/ 2794 h 783318"/>
              <a:gd name="connsiteX1" fmla="*/ 195830 w 2614492"/>
              <a:gd name="connsiteY1" fmla="*/ 783318 h 783318"/>
              <a:gd name="connsiteX2" fmla="*/ 0 w 2614492"/>
              <a:gd name="connsiteY2" fmla="*/ 783318 h 783318"/>
              <a:gd name="connsiteX3" fmla="*/ 566548 w 2614492"/>
              <a:gd name="connsiteY3" fmla="*/ 110344 h 783318"/>
              <a:gd name="connsiteX4" fmla="*/ 1258288 w 2614492"/>
              <a:gd name="connsiteY4" fmla="*/ 2794 h 783318"/>
              <a:gd name="connsiteX5" fmla="*/ 1258289 w 2614492"/>
              <a:gd name="connsiteY5" fmla="*/ 2794 h 783318"/>
              <a:gd name="connsiteX0" fmla="*/ 1258289 w 2614492"/>
              <a:gd name="connsiteY0" fmla="*/ 2794 h 783318"/>
              <a:gd name="connsiteX1" fmla="*/ 195830 w 2614492"/>
              <a:gd name="connsiteY1" fmla="*/ 783318 h 783318"/>
              <a:gd name="connsiteX2" fmla="*/ 0 w 2614492"/>
              <a:gd name="connsiteY2" fmla="*/ 783318 h 783318"/>
              <a:gd name="connsiteX3" fmla="*/ 1160374 w 2614492"/>
              <a:gd name="connsiteY3" fmla="*/ 0 h 783318"/>
              <a:gd name="connsiteX4" fmla="*/ 1356203 w 2614492"/>
              <a:gd name="connsiteY4" fmla="*/ 0 h 783318"/>
              <a:gd name="connsiteX5" fmla="*/ 2479730 w 2614492"/>
              <a:gd name="connsiteY5" fmla="*/ 587488 h 783318"/>
              <a:gd name="connsiteX6" fmla="*/ 2577645 w 2614492"/>
              <a:gd name="connsiteY6" fmla="*/ 587489 h 783318"/>
              <a:gd name="connsiteX7" fmla="*/ 2418663 w 2614492"/>
              <a:gd name="connsiteY7" fmla="*/ 783318 h 783318"/>
              <a:gd name="connsiteX8" fmla="*/ 2185986 w 2614492"/>
              <a:gd name="connsiteY8" fmla="*/ 587489 h 783318"/>
              <a:gd name="connsiteX9" fmla="*/ 2283901 w 2614492"/>
              <a:gd name="connsiteY9" fmla="*/ 587489 h 783318"/>
              <a:gd name="connsiteX10" fmla="*/ 1160374 w 2614492"/>
              <a:gd name="connsiteY10" fmla="*/ 1 h 78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4492" h="783318" stroke="0" extrusionOk="0">
                <a:moveTo>
                  <a:pt x="2418663" y="783318"/>
                </a:moveTo>
                <a:cubicBezTo>
                  <a:pt x="2306196" y="732843"/>
                  <a:pt x="2289034" y="639672"/>
                  <a:pt x="2185986" y="587489"/>
                </a:cubicBezTo>
                <a:cubicBezTo>
                  <a:pt x="2219938" y="580106"/>
                  <a:pt x="2243352" y="598033"/>
                  <a:pt x="2283901" y="587489"/>
                </a:cubicBezTo>
                <a:cubicBezTo>
                  <a:pt x="2284354" y="257242"/>
                  <a:pt x="1734896" y="-48414"/>
                  <a:pt x="1160374" y="1"/>
                </a:cubicBezTo>
                <a:cubicBezTo>
                  <a:pt x="1211148" y="-6359"/>
                  <a:pt x="1280635" y="20023"/>
                  <a:pt x="1356203" y="0"/>
                </a:cubicBezTo>
                <a:cubicBezTo>
                  <a:pt x="1844892" y="-50554"/>
                  <a:pt x="2373921" y="243722"/>
                  <a:pt x="2479730" y="587488"/>
                </a:cubicBezTo>
                <a:cubicBezTo>
                  <a:pt x="2509839" y="581863"/>
                  <a:pt x="2546273" y="593305"/>
                  <a:pt x="2577645" y="587489"/>
                </a:cubicBezTo>
                <a:cubicBezTo>
                  <a:pt x="2527364" y="674805"/>
                  <a:pt x="2472907" y="700223"/>
                  <a:pt x="2418663" y="783318"/>
                </a:cubicBezTo>
                <a:close/>
              </a:path>
              <a:path w="2614492" h="783318" fill="darkenLess" stroke="0" extrusionOk="0">
                <a:moveTo>
                  <a:pt x="1258289" y="2794"/>
                </a:moveTo>
                <a:cubicBezTo>
                  <a:pt x="727498" y="32757"/>
                  <a:pt x="129618" y="354906"/>
                  <a:pt x="195830" y="783318"/>
                </a:cubicBezTo>
                <a:cubicBezTo>
                  <a:pt x="154402" y="802396"/>
                  <a:pt x="95067" y="776434"/>
                  <a:pt x="0" y="783318"/>
                </a:cubicBezTo>
                <a:cubicBezTo>
                  <a:pt x="-80659" y="465693"/>
                  <a:pt x="242756" y="180032"/>
                  <a:pt x="566548" y="110344"/>
                </a:cubicBezTo>
                <a:cubicBezTo>
                  <a:pt x="730953" y="57517"/>
                  <a:pt x="987534" y="-4378"/>
                  <a:pt x="1258288" y="2794"/>
                </a:cubicBezTo>
                <a:lnTo>
                  <a:pt x="1258289" y="2794"/>
                </a:lnTo>
                <a:close/>
              </a:path>
              <a:path w="2614492" h="783318" fill="none" extrusionOk="0">
                <a:moveTo>
                  <a:pt x="1258289" y="2794"/>
                </a:moveTo>
                <a:cubicBezTo>
                  <a:pt x="665090" y="68131"/>
                  <a:pt x="229464" y="392561"/>
                  <a:pt x="195830" y="783318"/>
                </a:cubicBezTo>
                <a:cubicBezTo>
                  <a:pt x="154635" y="795265"/>
                  <a:pt x="75534" y="771788"/>
                  <a:pt x="0" y="783318"/>
                </a:cubicBezTo>
                <a:cubicBezTo>
                  <a:pt x="116460" y="421586"/>
                  <a:pt x="358654" y="-83316"/>
                  <a:pt x="1160374" y="0"/>
                </a:cubicBezTo>
                <a:cubicBezTo>
                  <a:pt x="1227647" y="-3499"/>
                  <a:pt x="1277149" y="10028"/>
                  <a:pt x="1356203" y="0"/>
                </a:cubicBezTo>
                <a:cubicBezTo>
                  <a:pt x="1816805" y="23269"/>
                  <a:pt x="2266558" y="309740"/>
                  <a:pt x="2479730" y="587488"/>
                </a:cubicBezTo>
                <a:cubicBezTo>
                  <a:pt x="2517579" y="580350"/>
                  <a:pt x="2556515" y="591189"/>
                  <a:pt x="2577645" y="587489"/>
                </a:cubicBezTo>
                <a:cubicBezTo>
                  <a:pt x="2548453" y="643481"/>
                  <a:pt x="2461265" y="687815"/>
                  <a:pt x="2418663" y="783318"/>
                </a:cubicBezTo>
                <a:cubicBezTo>
                  <a:pt x="2329223" y="740715"/>
                  <a:pt x="2318388" y="664641"/>
                  <a:pt x="2185986" y="587489"/>
                </a:cubicBezTo>
                <a:cubicBezTo>
                  <a:pt x="2227594" y="576000"/>
                  <a:pt x="2243624" y="592270"/>
                  <a:pt x="2283901" y="587489"/>
                </a:cubicBezTo>
                <a:cubicBezTo>
                  <a:pt x="2211430" y="255056"/>
                  <a:pt x="1634840" y="-28937"/>
                  <a:pt x="1160374" y="1"/>
                </a:cubicBezTo>
              </a:path>
              <a:path w="2614492" h="783318" fill="none" stroke="0" extrusionOk="0">
                <a:moveTo>
                  <a:pt x="1258289" y="2794"/>
                </a:moveTo>
                <a:cubicBezTo>
                  <a:pt x="683221" y="11327"/>
                  <a:pt x="234799" y="397539"/>
                  <a:pt x="195830" y="783318"/>
                </a:cubicBezTo>
                <a:cubicBezTo>
                  <a:pt x="103180" y="794996"/>
                  <a:pt x="53540" y="763925"/>
                  <a:pt x="0" y="783318"/>
                </a:cubicBezTo>
                <a:cubicBezTo>
                  <a:pt x="-70426" y="493793"/>
                  <a:pt x="485930" y="-175457"/>
                  <a:pt x="1160374" y="0"/>
                </a:cubicBezTo>
                <a:cubicBezTo>
                  <a:pt x="1253476" y="-23366"/>
                  <a:pt x="1302803" y="21487"/>
                  <a:pt x="1356203" y="0"/>
                </a:cubicBezTo>
                <a:cubicBezTo>
                  <a:pt x="1952533" y="14564"/>
                  <a:pt x="2239527" y="243661"/>
                  <a:pt x="2479730" y="587488"/>
                </a:cubicBezTo>
                <a:cubicBezTo>
                  <a:pt x="2503132" y="586947"/>
                  <a:pt x="2547658" y="591531"/>
                  <a:pt x="2577645" y="587489"/>
                </a:cubicBezTo>
                <a:cubicBezTo>
                  <a:pt x="2530627" y="669852"/>
                  <a:pt x="2470094" y="683039"/>
                  <a:pt x="2418663" y="783318"/>
                </a:cubicBezTo>
                <a:cubicBezTo>
                  <a:pt x="2329964" y="726679"/>
                  <a:pt x="2293262" y="677226"/>
                  <a:pt x="2185986" y="587489"/>
                </a:cubicBezTo>
                <a:cubicBezTo>
                  <a:pt x="2218376" y="582895"/>
                  <a:pt x="2237344" y="598633"/>
                  <a:pt x="2283901" y="587489"/>
                </a:cubicBezTo>
                <a:cubicBezTo>
                  <a:pt x="2014146" y="295491"/>
                  <a:pt x="1613136" y="-36743"/>
                  <a:pt x="1160374" y="1"/>
                </a:cubicBezTo>
              </a:path>
            </a:pathLst>
          </a:custGeom>
          <a:solidFill>
            <a:srgbClr val="43F2DA"/>
          </a:solidFill>
          <a:ln w="19050">
            <a:solidFill>
              <a:schemeClr val="bg1"/>
            </a:solidFill>
            <a:extLst>
              <a:ext uri="{C807C97D-BFC1-408E-A445-0C87EB9F89A2}">
                <ask:lineSketchStyleProps xmlns:ask="http://schemas.microsoft.com/office/drawing/2018/sketchyshapes" sd="1130950054">
                  <a:prstGeom prst="curvedDown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 name="CasellaDiTesto 3">
            <a:extLst>
              <a:ext uri="{FF2B5EF4-FFF2-40B4-BE49-F238E27FC236}">
                <a16:creationId xmlns:a16="http://schemas.microsoft.com/office/drawing/2014/main" id="{9ABCB5AA-148A-54EF-E5B0-6A526082E75A}"/>
              </a:ext>
            </a:extLst>
          </p:cNvPr>
          <p:cNvSpPr txBox="1"/>
          <p:nvPr/>
        </p:nvSpPr>
        <p:spPr>
          <a:xfrm>
            <a:off x="516028" y="3182112"/>
            <a:ext cx="3467449" cy="1938992"/>
          </a:xfrm>
          <a:prstGeom prst="rect">
            <a:avLst/>
          </a:prstGeom>
          <a:noFill/>
        </p:spPr>
        <p:txBody>
          <a:bodyPr wrap="square">
            <a:spAutoFit/>
          </a:bodyPr>
          <a:lstStyle/>
          <a:p>
            <a:r>
              <a:rPr lang="it-IT" sz="2400" dirty="0"/>
              <a:t>Team management </a:t>
            </a:r>
            <a:r>
              <a:rPr lang="it-IT" sz="2400" dirty="0" err="1"/>
              <a:t>is</a:t>
            </a:r>
            <a:r>
              <a:rPr lang="it-IT" sz="2400" dirty="0"/>
              <a:t> the set of techniques and </a:t>
            </a:r>
            <a:r>
              <a:rPr lang="it-IT" sz="2400" dirty="0" err="1"/>
              <a:t>methodologies</a:t>
            </a:r>
            <a:r>
              <a:rPr lang="it-IT" sz="2400" dirty="0"/>
              <a:t> for </a:t>
            </a:r>
            <a:r>
              <a:rPr lang="it-IT" sz="2400" dirty="0" err="1"/>
              <a:t>creating</a:t>
            </a:r>
            <a:r>
              <a:rPr lang="it-IT" sz="2400" dirty="0"/>
              <a:t> and </a:t>
            </a:r>
            <a:r>
              <a:rPr lang="it-IT" sz="2400" dirty="0" err="1"/>
              <a:t>managing</a:t>
            </a:r>
            <a:r>
              <a:rPr lang="it-IT" sz="2400" dirty="0"/>
              <a:t> a work group </a:t>
            </a:r>
          </a:p>
        </p:txBody>
      </p:sp>
      <p:sp>
        <p:nvSpPr>
          <p:cNvPr id="5" name="CasellaDiTesto 4">
            <a:extLst>
              <a:ext uri="{FF2B5EF4-FFF2-40B4-BE49-F238E27FC236}">
                <a16:creationId xmlns:a16="http://schemas.microsoft.com/office/drawing/2014/main" id="{AD3008BA-0EFB-E568-D1EC-DD10EC15F523}"/>
              </a:ext>
            </a:extLst>
          </p:cNvPr>
          <p:cNvSpPr txBox="1"/>
          <p:nvPr/>
        </p:nvSpPr>
        <p:spPr>
          <a:xfrm>
            <a:off x="5169408" y="2962656"/>
            <a:ext cx="5205984" cy="3416320"/>
          </a:xfrm>
          <a:prstGeom prst="rect">
            <a:avLst/>
          </a:prstGeom>
          <a:noFill/>
        </p:spPr>
        <p:txBody>
          <a:bodyPr wrap="square">
            <a:spAutoFit/>
          </a:bodyPr>
          <a:lstStyle/>
          <a:p>
            <a:r>
              <a:rPr lang="it-IT" sz="2400" dirty="0"/>
              <a:t>The </a:t>
            </a:r>
            <a:r>
              <a:rPr lang="it-IT" sz="2400" dirty="0" err="1"/>
              <a:t>PgM</a:t>
            </a:r>
            <a:r>
              <a:rPr lang="it-IT" sz="2400" dirty="0"/>
              <a:t> must: </a:t>
            </a:r>
          </a:p>
          <a:p>
            <a:pPr marL="457200" indent="-457200">
              <a:buFont typeface="Arial" panose="020B0604020202020204" pitchFamily="34" charset="0"/>
              <a:buChar char="•"/>
            </a:pPr>
            <a:r>
              <a:rPr lang="it-IT" sz="2400" dirty="0"/>
              <a:t>Select the team; </a:t>
            </a:r>
          </a:p>
          <a:p>
            <a:pPr marL="457200" indent="-457200">
              <a:buFont typeface="Arial" panose="020B0604020202020204" pitchFamily="34" charset="0"/>
              <a:buChar char="•"/>
            </a:pPr>
            <a:r>
              <a:rPr lang="it-IT" sz="2400" dirty="0" err="1"/>
              <a:t>Assign</a:t>
            </a:r>
            <a:r>
              <a:rPr lang="it-IT" sz="2400" dirty="0"/>
              <a:t> </a:t>
            </a:r>
            <a:r>
              <a:rPr lang="it-IT" sz="2400" dirty="0" err="1"/>
              <a:t>roles</a:t>
            </a:r>
            <a:r>
              <a:rPr lang="it-IT" sz="2400" dirty="0"/>
              <a:t> and </a:t>
            </a:r>
            <a:r>
              <a:rPr lang="it-IT" sz="2400" dirty="0" err="1"/>
              <a:t>responsibilites</a:t>
            </a:r>
            <a:r>
              <a:rPr lang="it-IT" sz="2400" dirty="0"/>
              <a:t>; </a:t>
            </a:r>
          </a:p>
          <a:p>
            <a:pPr marL="457200" indent="-457200">
              <a:buFont typeface="Arial" panose="020B0604020202020204" pitchFamily="34" charset="0"/>
              <a:buChar char="•"/>
            </a:pPr>
            <a:r>
              <a:rPr lang="it-IT" sz="2400" dirty="0" err="1"/>
              <a:t>Promote</a:t>
            </a:r>
            <a:r>
              <a:rPr lang="it-IT" sz="2400" dirty="0"/>
              <a:t> open, clear and </a:t>
            </a:r>
            <a:r>
              <a:rPr lang="it-IT" sz="2400" dirty="0" err="1"/>
              <a:t>frequent</a:t>
            </a:r>
            <a:r>
              <a:rPr lang="it-IT" sz="2400" dirty="0"/>
              <a:t> </a:t>
            </a:r>
            <a:r>
              <a:rPr lang="it-IT" sz="2400" dirty="0" err="1"/>
              <a:t>communication</a:t>
            </a:r>
            <a:r>
              <a:rPr lang="it-IT" sz="2400" dirty="0"/>
              <a:t>;</a:t>
            </a:r>
          </a:p>
          <a:p>
            <a:pPr marL="457200" indent="-457200">
              <a:buFont typeface="Arial" panose="020B0604020202020204" pitchFamily="34" charset="0"/>
              <a:buChar char="•"/>
            </a:pPr>
            <a:r>
              <a:rPr lang="it-IT" sz="2400" dirty="0"/>
              <a:t>Organise collaborative work sessions; </a:t>
            </a:r>
          </a:p>
          <a:p>
            <a:pPr marL="457200" indent="-457200">
              <a:buFont typeface="Arial" panose="020B0604020202020204" pitchFamily="34" charset="0"/>
              <a:buChar char="•"/>
            </a:pPr>
            <a:r>
              <a:rPr lang="it-IT" sz="2400" dirty="0" err="1"/>
              <a:t>Manage</a:t>
            </a:r>
            <a:r>
              <a:rPr lang="it-IT" sz="2400" dirty="0"/>
              <a:t> and </a:t>
            </a:r>
            <a:r>
              <a:rPr lang="it-IT" sz="2400" dirty="0" err="1"/>
              <a:t>resolve</a:t>
            </a:r>
            <a:r>
              <a:rPr lang="it-IT" sz="2400" dirty="0"/>
              <a:t> </a:t>
            </a:r>
            <a:r>
              <a:rPr lang="it-IT" sz="2400" dirty="0" err="1"/>
              <a:t>conflicts</a:t>
            </a:r>
            <a:r>
              <a:rPr lang="it-IT" sz="2400" dirty="0"/>
              <a:t>; </a:t>
            </a:r>
          </a:p>
          <a:p>
            <a:pPr marL="457200" indent="-457200">
              <a:buFont typeface="Arial" panose="020B0604020202020204" pitchFamily="34" charset="0"/>
              <a:buChar char="•"/>
            </a:pPr>
            <a:r>
              <a:rPr lang="it-IT" sz="2400" dirty="0"/>
              <a:t>Mediate </a:t>
            </a:r>
            <a:r>
              <a:rPr lang="it-IT" sz="2400" dirty="0" err="1"/>
              <a:t>between</a:t>
            </a:r>
            <a:r>
              <a:rPr lang="it-IT" sz="2400" dirty="0"/>
              <a:t> </a:t>
            </a:r>
            <a:r>
              <a:rPr lang="it-IT" sz="2400" dirty="0" err="1"/>
              <a:t>interests</a:t>
            </a:r>
            <a:r>
              <a:rPr lang="it-IT" sz="2400" dirty="0"/>
              <a:t>. </a:t>
            </a:r>
          </a:p>
        </p:txBody>
      </p:sp>
      <p:sp>
        <p:nvSpPr>
          <p:cNvPr id="3" name="Footer Placeholder 4">
            <a:extLst>
              <a:ext uri="{FF2B5EF4-FFF2-40B4-BE49-F238E27FC236}">
                <a16:creationId xmlns:a16="http://schemas.microsoft.com/office/drawing/2014/main" id="{6B4170B7-89BB-1265-CFF2-E833F583297D}"/>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solidFill>
                  <a:schemeClr val="bg1"/>
                </a:solidFill>
              </a:rPr>
              <a:t>Project: 101101139 — H-PASS — EU4H-2022-PJ</a:t>
            </a:r>
            <a:endParaRPr lang="el-GR" altLang="en-US" sz="1200" dirty="0">
              <a:solidFill>
                <a:schemeClr val="bg1"/>
              </a:solidFill>
            </a:endParaRPr>
          </a:p>
        </p:txBody>
      </p:sp>
    </p:spTree>
    <p:extLst>
      <p:ext uri="{BB962C8B-B14F-4D97-AF65-F5344CB8AC3E}">
        <p14:creationId xmlns:p14="http://schemas.microsoft.com/office/powerpoint/2010/main" val="292783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7F9D2CE-354C-1DB5-F304-453B1907148D}"/>
              </a:ext>
            </a:extLst>
          </p:cNvPr>
          <p:cNvSpPr>
            <a:spLocks noGrp="1"/>
          </p:cNvSpPr>
          <p:nvPr>
            <p:ph sz="half" idx="1"/>
          </p:nvPr>
        </p:nvSpPr>
        <p:spPr>
          <a:xfrm>
            <a:off x="673678" y="2175213"/>
            <a:ext cx="8639287" cy="3771188"/>
          </a:xfrm>
        </p:spPr>
        <p:txBody>
          <a:bodyPr/>
          <a:lstStyle/>
          <a:p>
            <a:pPr algn="just">
              <a:buClr>
                <a:srgbClr val="0E47E8"/>
              </a:buClr>
            </a:pPr>
            <a:r>
              <a:rPr lang="en-US" dirty="0"/>
              <a:t>Introduction</a:t>
            </a:r>
          </a:p>
          <a:p>
            <a:pPr algn="just">
              <a:buClr>
                <a:srgbClr val="0E47E8"/>
              </a:buClr>
            </a:pPr>
            <a:r>
              <a:rPr lang="en-US" dirty="0"/>
              <a:t>Project Management Essentials</a:t>
            </a:r>
          </a:p>
          <a:p>
            <a:pPr algn="just">
              <a:buClr>
                <a:srgbClr val="0E47E8"/>
              </a:buClr>
            </a:pPr>
            <a:r>
              <a:rPr lang="en-US" dirty="0"/>
              <a:t>Project Phases and Planning</a:t>
            </a:r>
          </a:p>
          <a:p>
            <a:pPr algn="just">
              <a:buClr>
                <a:srgbClr val="0E47E8"/>
              </a:buClr>
            </a:pPr>
            <a:r>
              <a:rPr lang="en-US" dirty="0"/>
              <a:t>Executing and Managing the Project</a:t>
            </a:r>
          </a:p>
          <a:p>
            <a:pPr algn="just">
              <a:buClr>
                <a:srgbClr val="0E47E8"/>
              </a:buClr>
            </a:pPr>
            <a:r>
              <a:rPr lang="en-US" dirty="0"/>
              <a:t>Risk Management</a:t>
            </a:r>
          </a:p>
          <a:p>
            <a:pPr algn="just">
              <a:buClr>
                <a:srgbClr val="0E47E8"/>
              </a:buClr>
            </a:pPr>
            <a:r>
              <a:rPr lang="en-US" dirty="0"/>
              <a:t>Project Closure</a:t>
            </a:r>
          </a:p>
          <a:p>
            <a:pPr algn="just">
              <a:buClr>
                <a:srgbClr val="0E47E8"/>
              </a:buClr>
            </a:pPr>
            <a:r>
              <a:rPr lang="en-US" dirty="0"/>
              <a:t>Conclusion</a:t>
            </a:r>
          </a:p>
        </p:txBody>
      </p:sp>
      <p:sp>
        <p:nvSpPr>
          <p:cNvPr id="8" name="Cím 1">
            <a:extLst>
              <a:ext uri="{FF2B5EF4-FFF2-40B4-BE49-F238E27FC236}">
                <a16:creationId xmlns:a16="http://schemas.microsoft.com/office/drawing/2014/main" id="{43550185-B18C-197A-4A81-C04AF33CB60E}"/>
              </a:ext>
            </a:extLst>
          </p:cNvPr>
          <p:cNvSpPr txBox="1">
            <a:spLocks/>
          </p:cNvSpPr>
          <p:nvPr/>
        </p:nvSpPr>
        <p:spPr>
          <a:xfrm>
            <a:off x="882400" y="676763"/>
            <a:ext cx="3211266" cy="774792"/>
          </a:xfrm>
          <a:prstGeom prst="rect">
            <a:avLst/>
          </a:prstGeom>
        </p:spPr>
        <p:txBody>
          <a:bodyPr anchor="b"/>
          <a:lstStyle>
            <a:lvl1pPr algn="l" defTabSz="959937" rtl="0" eaLnBrk="1" latinLnBrk="0" hangingPunct="1">
              <a:lnSpc>
                <a:spcPct val="90000"/>
              </a:lnSpc>
              <a:spcBef>
                <a:spcPct val="0"/>
              </a:spcBef>
              <a:buNone/>
              <a:defRPr sz="3600" kern="1200">
                <a:solidFill>
                  <a:srgbClr val="1A75DB"/>
                </a:solidFill>
                <a:latin typeface="+mn-lt"/>
                <a:ea typeface="+mj-ea"/>
                <a:cs typeface="+mj-cs"/>
              </a:defRPr>
            </a:lvl1pPr>
          </a:lstStyle>
          <a:p>
            <a:r>
              <a:rPr lang="en-US" sz="4000" b="1" dirty="0"/>
              <a:t>Contents </a:t>
            </a:r>
            <a:r>
              <a:rPr lang="hu-HU" sz="4000" dirty="0"/>
              <a:t>	</a:t>
            </a:r>
            <a:endParaRPr lang="en-GB" sz="4000" dirty="0"/>
          </a:p>
        </p:txBody>
      </p:sp>
      <p:sp>
        <p:nvSpPr>
          <p:cNvPr id="9" name="Footer Placeholder 4">
            <a:extLst>
              <a:ext uri="{FF2B5EF4-FFF2-40B4-BE49-F238E27FC236}">
                <a16:creationId xmlns:a16="http://schemas.microsoft.com/office/drawing/2014/main" id="{32CB601D-5EB4-FDB3-EA8F-977054A90A34}"/>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Tree>
    <p:extLst>
      <p:ext uri="{BB962C8B-B14F-4D97-AF65-F5344CB8AC3E}">
        <p14:creationId xmlns:p14="http://schemas.microsoft.com/office/powerpoint/2010/main" val="3014810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2287FD40-98AD-D7FF-FBEE-18016633324F}"/>
              </a:ext>
            </a:extLst>
          </p:cNvPr>
          <p:cNvSpPr txBox="1">
            <a:spLocks/>
          </p:cNvSpPr>
          <p:nvPr/>
        </p:nvSpPr>
        <p:spPr>
          <a:xfrm>
            <a:off x="603457" y="4767071"/>
            <a:ext cx="9796320" cy="1918129"/>
          </a:xfrm>
          <a:prstGeom prst="rect">
            <a:avLst/>
          </a:prstGeom>
        </p:spPr>
        <p:txBody>
          <a:bodyP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t-IT" sz="2400" dirty="0"/>
          </a:p>
        </p:txBody>
      </p:sp>
      <p:sp>
        <p:nvSpPr>
          <p:cNvPr id="5" name="Segnaposto contenuto 2">
            <a:extLst>
              <a:ext uri="{FF2B5EF4-FFF2-40B4-BE49-F238E27FC236}">
                <a16:creationId xmlns:a16="http://schemas.microsoft.com/office/drawing/2014/main" id="{EEDF0C71-03CA-2552-331E-87FDF79266FF}"/>
              </a:ext>
            </a:extLst>
          </p:cNvPr>
          <p:cNvSpPr txBox="1">
            <a:spLocks/>
          </p:cNvSpPr>
          <p:nvPr/>
        </p:nvSpPr>
        <p:spPr>
          <a:xfrm>
            <a:off x="399986" y="4682820"/>
            <a:ext cx="9707605" cy="1735329"/>
          </a:xfrm>
          <a:prstGeom prst="rect">
            <a:avLst/>
          </a:prstGeom>
        </p:spPr>
        <p:txBody>
          <a:bodyP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it-IT" sz="2400" dirty="0"/>
              <a:t>Effective Team management requires careful member selection, clear assignment of role and responsabilities, open and collaborative communication, conflict management, and a project manager capable of guiding and supporting the team. </a:t>
            </a:r>
          </a:p>
        </p:txBody>
      </p:sp>
      <p:pic>
        <p:nvPicPr>
          <p:cNvPr id="6" name="Immagine 5" descr="Immagine che contiene vestiti, Viso umano, persona, muro&#10;&#10;Descrizione generata automaticamente">
            <a:extLst>
              <a:ext uri="{FF2B5EF4-FFF2-40B4-BE49-F238E27FC236}">
                <a16:creationId xmlns:a16="http://schemas.microsoft.com/office/drawing/2014/main" id="{9598E3B6-296C-8444-1122-9A111F51EB6F}"/>
              </a:ext>
            </a:extLst>
          </p:cNvPr>
          <p:cNvPicPr>
            <a:picLocks noChangeAspect="1"/>
          </p:cNvPicPr>
          <p:nvPr/>
        </p:nvPicPr>
        <p:blipFill>
          <a:blip r:embed="rId2"/>
          <a:stretch>
            <a:fillRect/>
          </a:stretch>
        </p:blipFill>
        <p:spPr>
          <a:xfrm>
            <a:off x="2608111" y="275521"/>
            <a:ext cx="5583540" cy="3722360"/>
          </a:xfrm>
          <a:prstGeom prst="rect">
            <a:avLst/>
          </a:prstGeom>
        </p:spPr>
      </p:pic>
      <p:sp>
        <p:nvSpPr>
          <p:cNvPr id="7" name="Tartalom helye 2">
            <a:extLst>
              <a:ext uri="{FF2B5EF4-FFF2-40B4-BE49-F238E27FC236}">
                <a16:creationId xmlns:a16="http://schemas.microsoft.com/office/drawing/2014/main" id="{D3D812DC-3888-A57C-F68B-632CF696BC3C}"/>
              </a:ext>
            </a:extLst>
          </p:cNvPr>
          <p:cNvSpPr txBox="1">
            <a:spLocks/>
          </p:cNvSpPr>
          <p:nvPr/>
        </p:nvSpPr>
        <p:spPr>
          <a:xfrm>
            <a:off x="4140380" y="4181380"/>
            <a:ext cx="2404245"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  Image by Jud </a:t>
            </a:r>
            <a:r>
              <a:rPr lang="en-US" sz="1200" i="1" dirty="0" err="1"/>
              <a:t>Mackrill</a:t>
            </a:r>
            <a:r>
              <a:rPr lang="en-US" sz="1200" i="1" dirty="0"/>
              <a:t> on </a:t>
            </a:r>
            <a:r>
              <a:rPr lang="en-US" sz="1200" i="1" dirty="0" err="1"/>
              <a:t>Unsplash</a:t>
            </a:r>
            <a:endParaRPr lang="it-IT" sz="1100" dirty="0"/>
          </a:p>
        </p:txBody>
      </p:sp>
      <p:sp>
        <p:nvSpPr>
          <p:cNvPr id="3" name="Footer Placeholder 4">
            <a:extLst>
              <a:ext uri="{FF2B5EF4-FFF2-40B4-BE49-F238E27FC236}">
                <a16:creationId xmlns:a16="http://schemas.microsoft.com/office/drawing/2014/main" id="{20F604A5-1274-2D18-AE1C-00D86DF73468}"/>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Tree>
    <p:extLst>
      <p:ext uri="{BB962C8B-B14F-4D97-AF65-F5344CB8AC3E}">
        <p14:creationId xmlns:p14="http://schemas.microsoft.com/office/powerpoint/2010/main" val="4197317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B676C9C2-E950-9AC3-BDB1-C7DB2BD38281}"/>
              </a:ext>
            </a:extLst>
          </p:cNvPr>
          <p:cNvPicPr>
            <a:picLocks noChangeAspect="1"/>
          </p:cNvPicPr>
          <p:nvPr/>
        </p:nvPicPr>
        <p:blipFill>
          <a:blip r:embed="rId2"/>
          <a:srcRect t="21002"/>
          <a:stretch/>
        </p:blipFill>
        <p:spPr>
          <a:xfrm>
            <a:off x="407454" y="2931886"/>
            <a:ext cx="10042831" cy="3120571"/>
          </a:xfrm>
          <a:prstGeom prst="rect">
            <a:avLst/>
          </a:prstGeom>
        </p:spPr>
      </p:pic>
      <p:sp>
        <p:nvSpPr>
          <p:cNvPr id="10" name="Content Placeholder 3">
            <a:extLst>
              <a:ext uri="{FF2B5EF4-FFF2-40B4-BE49-F238E27FC236}">
                <a16:creationId xmlns:a16="http://schemas.microsoft.com/office/drawing/2014/main" id="{6B65A293-8291-97F8-7F23-8C99C9C52584}"/>
              </a:ext>
            </a:extLst>
          </p:cNvPr>
          <p:cNvSpPr>
            <a:spLocks noGrp="1"/>
          </p:cNvSpPr>
          <p:nvPr>
            <p:ph sz="half" idx="10"/>
          </p:nvPr>
        </p:nvSpPr>
        <p:spPr>
          <a:xfrm>
            <a:off x="141973" y="2029684"/>
            <a:ext cx="10515816" cy="1087410"/>
          </a:xfrm>
        </p:spPr>
        <p:txBody>
          <a:bodyPr anchor="ctr"/>
          <a:lstStyle/>
          <a:p>
            <a:pPr marL="0" indent="0" algn="ctr">
              <a:lnSpc>
                <a:spcPct val="150000"/>
              </a:lnSpc>
              <a:buNone/>
            </a:pPr>
            <a:r>
              <a:rPr lang="en-US" sz="2400" dirty="0"/>
              <a:t>Communication is a fundamental element for effectively managing a project team.</a:t>
            </a:r>
          </a:p>
        </p:txBody>
      </p:sp>
      <p:sp>
        <p:nvSpPr>
          <p:cNvPr id="5" name="Tartalom helye 2">
            <a:extLst>
              <a:ext uri="{FF2B5EF4-FFF2-40B4-BE49-F238E27FC236}">
                <a16:creationId xmlns:a16="http://schemas.microsoft.com/office/drawing/2014/main" id="{0F09972D-D389-6B01-F25B-B6BA1167D52E}"/>
              </a:ext>
            </a:extLst>
          </p:cNvPr>
          <p:cNvSpPr txBox="1">
            <a:spLocks/>
          </p:cNvSpPr>
          <p:nvPr/>
        </p:nvSpPr>
        <p:spPr>
          <a:xfrm>
            <a:off x="585216" y="6495120"/>
            <a:ext cx="2755392"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   Image by </a:t>
            </a:r>
            <a:r>
              <a:rPr lang="en-US" sz="1200" i="1" dirty="0" err="1"/>
              <a:t>freepik</a:t>
            </a:r>
            <a:endParaRPr lang="it-IT" sz="1100" dirty="0"/>
          </a:p>
        </p:txBody>
      </p:sp>
      <p:sp>
        <p:nvSpPr>
          <p:cNvPr id="3" name="Footer Placeholder 4">
            <a:extLst>
              <a:ext uri="{FF2B5EF4-FFF2-40B4-BE49-F238E27FC236}">
                <a16:creationId xmlns:a16="http://schemas.microsoft.com/office/drawing/2014/main" id="{0D2F1DB5-7703-80CC-DAF7-2B0012F94273}"/>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
        <p:nvSpPr>
          <p:cNvPr id="6" name="Title 1">
            <a:extLst>
              <a:ext uri="{FF2B5EF4-FFF2-40B4-BE49-F238E27FC236}">
                <a16:creationId xmlns:a16="http://schemas.microsoft.com/office/drawing/2014/main" id="{52D46789-AA36-1095-2427-25CC56FF4E64}"/>
              </a:ext>
            </a:extLst>
          </p:cNvPr>
          <p:cNvSpPr txBox="1">
            <a:spLocks/>
          </p:cNvSpPr>
          <p:nvPr/>
        </p:nvSpPr>
        <p:spPr>
          <a:xfrm>
            <a:off x="6967331" y="0"/>
            <a:ext cx="3604602" cy="1044954"/>
          </a:xfrm>
          <a:prstGeom prst="rect">
            <a:avLst/>
          </a:prstGeom>
        </p:spPr>
        <p:txBody>
          <a:bodyPr anchor="b"/>
          <a:lstStyle>
            <a:lvl1pPr algn="l" defTabSz="959937" rtl="0" eaLnBrk="1" latinLnBrk="0" hangingPunct="1">
              <a:lnSpc>
                <a:spcPct val="90000"/>
              </a:lnSpc>
              <a:spcBef>
                <a:spcPct val="0"/>
              </a:spcBef>
              <a:buNone/>
              <a:defRPr sz="3600" kern="1200">
                <a:solidFill>
                  <a:srgbClr val="1A75DB"/>
                </a:solidFill>
                <a:latin typeface="+mn-lt"/>
                <a:ea typeface="+mj-ea"/>
                <a:cs typeface="+mj-cs"/>
              </a:defRPr>
            </a:lvl1pPr>
          </a:lstStyle>
          <a:p>
            <a:pPr algn="ctr"/>
            <a:r>
              <a:rPr lang="en-US" sz="4000" b="1">
                <a:solidFill>
                  <a:schemeClr val="bg1"/>
                </a:solidFill>
              </a:rPr>
              <a:t>Communication</a:t>
            </a:r>
            <a:endParaRPr lang="en-US" sz="4000" b="1" dirty="0">
              <a:solidFill>
                <a:schemeClr val="bg1"/>
              </a:solidFill>
            </a:endParaRPr>
          </a:p>
        </p:txBody>
      </p:sp>
    </p:spTree>
    <p:extLst>
      <p:ext uri="{BB962C8B-B14F-4D97-AF65-F5344CB8AC3E}">
        <p14:creationId xmlns:p14="http://schemas.microsoft.com/office/powerpoint/2010/main" val="3647777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6E818FA7-5345-E8AC-2795-B0F299849940}"/>
              </a:ext>
            </a:extLst>
          </p:cNvPr>
          <p:cNvSpPr txBox="1">
            <a:spLocks/>
          </p:cNvSpPr>
          <p:nvPr/>
        </p:nvSpPr>
        <p:spPr>
          <a:xfrm>
            <a:off x="6863224" y="2449137"/>
            <a:ext cx="3195175" cy="2921375"/>
          </a:xfrm>
          <a:prstGeom prst="rect">
            <a:avLst/>
          </a:prstGeom>
        </p:spPr>
        <p:txBody>
          <a:bodyPr anchor="ct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a:lnSpc>
                <a:spcPct val="100000"/>
              </a:lnSpc>
              <a:buClr>
                <a:schemeClr val="accent1"/>
              </a:buClr>
            </a:pPr>
            <a:r>
              <a:rPr lang="en-US" sz="2400" dirty="0"/>
              <a:t>Plan external  communication</a:t>
            </a:r>
          </a:p>
          <a:p>
            <a:pPr>
              <a:lnSpc>
                <a:spcPct val="100000"/>
              </a:lnSpc>
              <a:buClr>
                <a:schemeClr val="accent1"/>
              </a:buClr>
            </a:pPr>
            <a:r>
              <a:rPr lang="en-US" sz="2400" dirty="0"/>
              <a:t>Plan internal team communication</a:t>
            </a:r>
          </a:p>
        </p:txBody>
      </p:sp>
      <p:pic>
        <p:nvPicPr>
          <p:cNvPr id="6" name="Immagine 5" descr="Immagine che contiene interno&#10;&#10;Descrizione generata automaticamente con attendibilità media">
            <a:extLst>
              <a:ext uri="{FF2B5EF4-FFF2-40B4-BE49-F238E27FC236}">
                <a16:creationId xmlns:a16="http://schemas.microsoft.com/office/drawing/2014/main" id="{DA1213A6-EBEC-C348-D274-0171A6A7DDF8}"/>
              </a:ext>
            </a:extLst>
          </p:cNvPr>
          <p:cNvPicPr>
            <a:picLocks noChangeAspect="1"/>
          </p:cNvPicPr>
          <p:nvPr/>
        </p:nvPicPr>
        <p:blipFill>
          <a:blip r:embed="rId2"/>
          <a:stretch>
            <a:fillRect/>
          </a:stretch>
        </p:blipFill>
        <p:spPr>
          <a:xfrm>
            <a:off x="242968" y="2400226"/>
            <a:ext cx="6108194" cy="4072129"/>
          </a:xfrm>
          <a:prstGeom prst="rect">
            <a:avLst/>
          </a:prstGeom>
        </p:spPr>
      </p:pic>
      <p:sp>
        <p:nvSpPr>
          <p:cNvPr id="8" name="Tartalom helye 2">
            <a:extLst>
              <a:ext uri="{FF2B5EF4-FFF2-40B4-BE49-F238E27FC236}">
                <a16:creationId xmlns:a16="http://schemas.microsoft.com/office/drawing/2014/main" id="{FF0E03CD-8586-8797-D2A1-CF4196BDE612}"/>
              </a:ext>
            </a:extLst>
          </p:cNvPr>
          <p:cNvSpPr txBox="1">
            <a:spLocks/>
          </p:cNvSpPr>
          <p:nvPr/>
        </p:nvSpPr>
        <p:spPr>
          <a:xfrm>
            <a:off x="376609" y="5987948"/>
            <a:ext cx="2755392"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   Image by </a:t>
            </a:r>
            <a:r>
              <a:rPr lang="en-US" sz="1200" i="1" dirty="0" err="1"/>
              <a:t>freepik</a:t>
            </a:r>
            <a:endParaRPr lang="it-IT" sz="1100" dirty="0"/>
          </a:p>
        </p:txBody>
      </p:sp>
      <p:sp>
        <p:nvSpPr>
          <p:cNvPr id="7" name="Footer Placeholder 4">
            <a:extLst>
              <a:ext uri="{FF2B5EF4-FFF2-40B4-BE49-F238E27FC236}">
                <a16:creationId xmlns:a16="http://schemas.microsoft.com/office/drawing/2014/main" id="{19BBB195-78BF-0E45-85DA-09C4B07432A0}"/>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
        <p:nvSpPr>
          <p:cNvPr id="9" name="Title 1">
            <a:extLst>
              <a:ext uri="{FF2B5EF4-FFF2-40B4-BE49-F238E27FC236}">
                <a16:creationId xmlns:a16="http://schemas.microsoft.com/office/drawing/2014/main" id="{176867C9-B1DE-07E5-35E5-10A9A929FFC9}"/>
              </a:ext>
            </a:extLst>
          </p:cNvPr>
          <p:cNvSpPr txBox="1">
            <a:spLocks/>
          </p:cNvSpPr>
          <p:nvPr/>
        </p:nvSpPr>
        <p:spPr>
          <a:xfrm>
            <a:off x="453055" y="393944"/>
            <a:ext cx="5132604" cy="532557"/>
          </a:xfrm>
          <a:prstGeom prst="rect">
            <a:avLst/>
          </a:prstGeom>
        </p:spPr>
        <p:txBody>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pPr algn="ctr"/>
            <a:r>
              <a:rPr lang="en-US" sz="3600" dirty="0">
                <a:solidFill>
                  <a:srgbClr val="1A75DB"/>
                </a:solidFill>
                <a:latin typeface="+mn-lt"/>
              </a:rPr>
              <a:t>In the communication…</a:t>
            </a:r>
          </a:p>
        </p:txBody>
      </p:sp>
      <p:sp>
        <p:nvSpPr>
          <p:cNvPr id="10" name="Title 1">
            <a:extLst>
              <a:ext uri="{FF2B5EF4-FFF2-40B4-BE49-F238E27FC236}">
                <a16:creationId xmlns:a16="http://schemas.microsoft.com/office/drawing/2014/main" id="{C5B5FD5E-D449-4E85-9DAD-FCA9A166FE24}"/>
              </a:ext>
            </a:extLst>
          </p:cNvPr>
          <p:cNvSpPr txBox="1">
            <a:spLocks/>
          </p:cNvSpPr>
          <p:nvPr/>
        </p:nvSpPr>
        <p:spPr>
          <a:xfrm>
            <a:off x="5085809" y="1304718"/>
            <a:ext cx="5393505" cy="717291"/>
          </a:xfrm>
          <a:prstGeom prst="rect">
            <a:avLst/>
          </a:prstGeom>
        </p:spPr>
        <p:txBody>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pPr algn="ctr"/>
            <a:r>
              <a:rPr lang="en-US" sz="3600" dirty="0">
                <a:solidFill>
                  <a:srgbClr val="1A75DB"/>
                </a:solidFill>
                <a:latin typeface="+mn-lt"/>
              </a:rPr>
              <a:t>the project manager must:</a:t>
            </a:r>
          </a:p>
        </p:txBody>
      </p:sp>
    </p:spTree>
    <p:extLst>
      <p:ext uri="{BB962C8B-B14F-4D97-AF65-F5344CB8AC3E}">
        <p14:creationId xmlns:p14="http://schemas.microsoft.com/office/powerpoint/2010/main" val="2235595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esto, arredo, design&#10;&#10;Descrizione generata automaticamente">
            <a:extLst>
              <a:ext uri="{FF2B5EF4-FFF2-40B4-BE49-F238E27FC236}">
                <a16:creationId xmlns:a16="http://schemas.microsoft.com/office/drawing/2014/main" id="{96CBE9EC-FD64-5378-A47A-0DDD77CB082C}"/>
              </a:ext>
            </a:extLst>
          </p:cNvPr>
          <p:cNvPicPr>
            <a:picLocks noChangeAspect="1"/>
          </p:cNvPicPr>
          <p:nvPr/>
        </p:nvPicPr>
        <p:blipFill>
          <a:blip r:embed="rId2"/>
          <a:srcRect l="7882" t="14965" r="7378" b="11837"/>
          <a:stretch/>
        </p:blipFill>
        <p:spPr>
          <a:xfrm>
            <a:off x="3106611" y="1967947"/>
            <a:ext cx="4824816" cy="3409123"/>
          </a:xfrm>
          <a:prstGeom prst="rect">
            <a:avLst/>
          </a:prstGeom>
        </p:spPr>
      </p:pic>
      <p:sp>
        <p:nvSpPr>
          <p:cNvPr id="3" name="Content Placeholder 3">
            <a:extLst>
              <a:ext uri="{FF2B5EF4-FFF2-40B4-BE49-F238E27FC236}">
                <a16:creationId xmlns:a16="http://schemas.microsoft.com/office/drawing/2014/main" id="{ABC79B8B-AF8F-B388-035F-9AF98D3BFC4C}"/>
              </a:ext>
            </a:extLst>
          </p:cNvPr>
          <p:cNvSpPr txBox="1">
            <a:spLocks/>
          </p:cNvSpPr>
          <p:nvPr/>
        </p:nvSpPr>
        <p:spPr>
          <a:xfrm>
            <a:off x="224718" y="1711401"/>
            <a:ext cx="3018354" cy="4326542"/>
          </a:xfrm>
          <a:prstGeom prst="rect">
            <a:avLst/>
          </a:prstGeom>
        </p:spPr>
        <p:txBody>
          <a:bodyPr anchor="ct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2400" dirty="0"/>
              <a:t>Continuous monitoring of project’s progress and the adoption of corrective actions are essential to ensure the achievement of objectives.</a:t>
            </a:r>
          </a:p>
        </p:txBody>
      </p:sp>
      <p:sp>
        <p:nvSpPr>
          <p:cNvPr id="4" name="Content Placeholder 3">
            <a:extLst>
              <a:ext uri="{FF2B5EF4-FFF2-40B4-BE49-F238E27FC236}">
                <a16:creationId xmlns:a16="http://schemas.microsoft.com/office/drawing/2014/main" id="{78DCBCEB-C52B-7D3F-F565-12073F91ADD2}"/>
              </a:ext>
            </a:extLst>
          </p:cNvPr>
          <p:cNvSpPr txBox="1">
            <a:spLocks/>
          </p:cNvSpPr>
          <p:nvPr/>
        </p:nvSpPr>
        <p:spPr>
          <a:xfrm>
            <a:off x="7693152" y="2094695"/>
            <a:ext cx="2881893" cy="3009915"/>
          </a:xfrm>
          <a:prstGeom prst="rect">
            <a:avLst/>
          </a:prstGeom>
        </p:spPr>
        <p:txBody>
          <a:bodyPr anchor="ct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2400" u="sng" dirty="0"/>
              <a:t>Useful tools for this phase are: </a:t>
            </a:r>
          </a:p>
          <a:p>
            <a:pPr algn="just">
              <a:lnSpc>
                <a:spcPct val="100000"/>
              </a:lnSpc>
              <a:buClr>
                <a:schemeClr val="accent1"/>
              </a:buClr>
            </a:pPr>
            <a:r>
              <a:rPr lang="en-US" sz="2400" dirty="0"/>
              <a:t>Regular reporting; </a:t>
            </a:r>
          </a:p>
          <a:p>
            <a:pPr algn="just">
              <a:lnSpc>
                <a:spcPct val="100000"/>
              </a:lnSpc>
              <a:buClr>
                <a:schemeClr val="accent1"/>
              </a:buClr>
            </a:pPr>
            <a:r>
              <a:rPr lang="en-US" sz="2400" dirty="0"/>
              <a:t>Variance analysis; </a:t>
            </a:r>
          </a:p>
          <a:p>
            <a:pPr algn="just">
              <a:lnSpc>
                <a:spcPct val="100000"/>
              </a:lnSpc>
              <a:buClr>
                <a:schemeClr val="accent1"/>
              </a:buClr>
            </a:pPr>
            <a:r>
              <a:rPr lang="en-US" sz="2400" dirty="0"/>
              <a:t>Project plan review.</a:t>
            </a:r>
          </a:p>
        </p:txBody>
      </p:sp>
      <p:sp>
        <p:nvSpPr>
          <p:cNvPr id="9" name="Tartalom helye 2">
            <a:extLst>
              <a:ext uri="{FF2B5EF4-FFF2-40B4-BE49-F238E27FC236}">
                <a16:creationId xmlns:a16="http://schemas.microsoft.com/office/drawing/2014/main" id="{C077316E-88BE-14BC-8F9A-BD14B940350F}"/>
              </a:ext>
            </a:extLst>
          </p:cNvPr>
          <p:cNvSpPr txBox="1">
            <a:spLocks/>
          </p:cNvSpPr>
          <p:nvPr/>
        </p:nvSpPr>
        <p:spPr>
          <a:xfrm>
            <a:off x="4531467" y="5328934"/>
            <a:ext cx="2111564"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   Image by </a:t>
            </a:r>
            <a:r>
              <a:rPr lang="en-US" sz="1200" i="1" dirty="0" err="1"/>
              <a:t>storyset</a:t>
            </a:r>
            <a:r>
              <a:rPr lang="en-US" sz="1200" i="1" dirty="0"/>
              <a:t> on </a:t>
            </a:r>
            <a:r>
              <a:rPr lang="en-US" sz="1200" i="1" dirty="0" err="1"/>
              <a:t>Freepik</a:t>
            </a:r>
            <a:endParaRPr lang="it-IT" sz="1100" dirty="0"/>
          </a:p>
        </p:txBody>
      </p:sp>
      <p:sp>
        <p:nvSpPr>
          <p:cNvPr id="6" name="Footer Placeholder 4">
            <a:extLst>
              <a:ext uri="{FF2B5EF4-FFF2-40B4-BE49-F238E27FC236}">
                <a16:creationId xmlns:a16="http://schemas.microsoft.com/office/drawing/2014/main" id="{142147E4-36B0-2929-2D98-1AAEEB78A25C}"/>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
        <p:nvSpPr>
          <p:cNvPr id="8" name="Title 1">
            <a:extLst>
              <a:ext uri="{FF2B5EF4-FFF2-40B4-BE49-F238E27FC236}">
                <a16:creationId xmlns:a16="http://schemas.microsoft.com/office/drawing/2014/main" id="{CCB980DA-ED9B-D5DD-F59C-C494A4179F60}"/>
              </a:ext>
            </a:extLst>
          </p:cNvPr>
          <p:cNvSpPr txBox="1">
            <a:spLocks/>
          </p:cNvSpPr>
          <p:nvPr/>
        </p:nvSpPr>
        <p:spPr>
          <a:xfrm>
            <a:off x="451218" y="701067"/>
            <a:ext cx="5583708" cy="532557"/>
          </a:xfrm>
          <a:prstGeom prst="rect">
            <a:avLst/>
          </a:prstGeom>
        </p:spPr>
        <p:txBody>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pPr algn="ctr"/>
            <a:r>
              <a:rPr lang="en-US" sz="3600" b="1" dirty="0">
                <a:solidFill>
                  <a:srgbClr val="1A75DB"/>
                </a:solidFill>
                <a:latin typeface="+mn-lt"/>
              </a:rPr>
              <a:t>Monitoring project progress</a:t>
            </a:r>
          </a:p>
        </p:txBody>
      </p:sp>
    </p:spTree>
    <p:extLst>
      <p:ext uri="{BB962C8B-B14F-4D97-AF65-F5344CB8AC3E}">
        <p14:creationId xmlns:p14="http://schemas.microsoft.com/office/powerpoint/2010/main" val="1254480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articolazione, giocattolo, cartone animato, arte&#10;&#10;Descrizione generata automaticamente">
            <a:extLst>
              <a:ext uri="{FF2B5EF4-FFF2-40B4-BE49-F238E27FC236}">
                <a16:creationId xmlns:a16="http://schemas.microsoft.com/office/drawing/2014/main" id="{67212482-B037-AD4E-05F2-B9CB91CDBF1B}"/>
              </a:ext>
            </a:extLst>
          </p:cNvPr>
          <p:cNvPicPr>
            <a:picLocks noChangeAspect="1"/>
          </p:cNvPicPr>
          <p:nvPr/>
        </p:nvPicPr>
        <p:blipFill>
          <a:blip r:embed="rId2"/>
          <a:stretch>
            <a:fillRect/>
          </a:stretch>
        </p:blipFill>
        <p:spPr>
          <a:xfrm>
            <a:off x="1754305" y="1835781"/>
            <a:ext cx="2932098" cy="3771188"/>
          </a:xfrm>
          <a:prstGeom prst="rect">
            <a:avLst/>
          </a:prstGeom>
          <a:noFill/>
        </p:spPr>
      </p:pic>
      <p:sp>
        <p:nvSpPr>
          <p:cNvPr id="5" name="Content Placeholder 3">
            <a:extLst>
              <a:ext uri="{FF2B5EF4-FFF2-40B4-BE49-F238E27FC236}">
                <a16:creationId xmlns:a16="http://schemas.microsoft.com/office/drawing/2014/main" id="{D942E97F-51CE-4D20-8397-E8C437A6628D}"/>
              </a:ext>
            </a:extLst>
          </p:cNvPr>
          <p:cNvSpPr txBox="1">
            <a:spLocks/>
          </p:cNvSpPr>
          <p:nvPr/>
        </p:nvSpPr>
        <p:spPr>
          <a:xfrm>
            <a:off x="4978323" y="2033709"/>
            <a:ext cx="5171341" cy="3771188"/>
          </a:xfrm>
          <a:prstGeom prst="rect">
            <a:avLst/>
          </a:prstGeom>
        </p:spPr>
        <p:txBody>
          <a:bodyPr anchor="ctr">
            <a:normAutofit/>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lgn="ctr">
              <a:lnSpc>
                <a:spcPct val="150000"/>
              </a:lnSpc>
              <a:buNone/>
            </a:pPr>
            <a:r>
              <a:rPr lang="en-US" dirty="0"/>
              <a:t>In a project, “a risk” is considered any event that has a certain probability of occurring. </a:t>
            </a:r>
          </a:p>
        </p:txBody>
      </p:sp>
      <p:sp>
        <p:nvSpPr>
          <p:cNvPr id="9" name="Tartalom helye 2">
            <a:extLst>
              <a:ext uri="{FF2B5EF4-FFF2-40B4-BE49-F238E27FC236}">
                <a16:creationId xmlns:a16="http://schemas.microsoft.com/office/drawing/2014/main" id="{0126A56B-A687-36DE-BF71-2808BA1A091B}"/>
              </a:ext>
            </a:extLst>
          </p:cNvPr>
          <p:cNvSpPr txBox="1">
            <a:spLocks/>
          </p:cNvSpPr>
          <p:nvPr/>
        </p:nvSpPr>
        <p:spPr>
          <a:xfrm>
            <a:off x="1816268" y="5804897"/>
            <a:ext cx="2111564"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 Image by d3images on </a:t>
            </a:r>
            <a:r>
              <a:rPr lang="en-US" sz="1200" i="1" dirty="0" err="1"/>
              <a:t>Freepik</a:t>
            </a:r>
            <a:endParaRPr lang="it-IT" sz="1100" dirty="0"/>
          </a:p>
        </p:txBody>
      </p:sp>
      <p:sp>
        <p:nvSpPr>
          <p:cNvPr id="4" name="Footer Placeholder 4">
            <a:extLst>
              <a:ext uri="{FF2B5EF4-FFF2-40B4-BE49-F238E27FC236}">
                <a16:creationId xmlns:a16="http://schemas.microsoft.com/office/drawing/2014/main" id="{AA41457C-F673-7D7C-8EF1-F87650517250}"/>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
        <p:nvSpPr>
          <p:cNvPr id="6" name="Title 1">
            <a:extLst>
              <a:ext uri="{FF2B5EF4-FFF2-40B4-BE49-F238E27FC236}">
                <a16:creationId xmlns:a16="http://schemas.microsoft.com/office/drawing/2014/main" id="{2229C5A2-E58D-B3A4-CD8A-101E04C7A72F}"/>
              </a:ext>
            </a:extLst>
          </p:cNvPr>
          <p:cNvSpPr txBox="1">
            <a:spLocks/>
          </p:cNvSpPr>
          <p:nvPr/>
        </p:nvSpPr>
        <p:spPr>
          <a:xfrm>
            <a:off x="670942" y="548532"/>
            <a:ext cx="4307381" cy="706008"/>
          </a:xfrm>
          <a:prstGeom prst="rect">
            <a:avLst/>
          </a:prstGeom>
        </p:spPr>
        <p:txBody>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r>
              <a:rPr lang="en-US" sz="3600" b="1" dirty="0">
                <a:solidFill>
                  <a:srgbClr val="1A75DB"/>
                </a:solidFill>
                <a:latin typeface="+mn-lt"/>
              </a:rPr>
              <a:t>Risk management (1)</a:t>
            </a:r>
          </a:p>
        </p:txBody>
      </p:sp>
    </p:spTree>
    <p:extLst>
      <p:ext uri="{BB962C8B-B14F-4D97-AF65-F5344CB8AC3E}">
        <p14:creationId xmlns:p14="http://schemas.microsoft.com/office/powerpoint/2010/main" val="2341924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disegno, clipart, illustrazione, schizzo&#10;&#10;Descrizione generata automaticamente">
            <a:extLst>
              <a:ext uri="{FF2B5EF4-FFF2-40B4-BE49-F238E27FC236}">
                <a16:creationId xmlns:a16="http://schemas.microsoft.com/office/drawing/2014/main" id="{7F724F94-E1A0-93B9-D542-83205E25A30D}"/>
              </a:ext>
            </a:extLst>
          </p:cNvPr>
          <p:cNvPicPr>
            <a:picLocks noChangeAspect="1"/>
          </p:cNvPicPr>
          <p:nvPr/>
        </p:nvPicPr>
        <p:blipFill>
          <a:blip r:embed="rId2"/>
          <a:stretch>
            <a:fillRect/>
          </a:stretch>
        </p:blipFill>
        <p:spPr>
          <a:xfrm>
            <a:off x="1754305" y="2548341"/>
            <a:ext cx="3942207" cy="3942207"/>
          </a:xfrm>
          <a:prstGeom prst="rect">
            <a:avLst/>
          </a:prstGeom>
        </p:spPr>
      </p:pic>
      <p:sp>
        <p:nvSpPr>
          <p:cNvPr id="3" name="Content Placeholder 3">
            <a:extLst>
              <a:ext uri="{FF2B5EF4-FFF2-40B4-BE49-F238E27FC236}">
                <a16:creationId xmlns:a16="http://schemas.microsoft.com/office/drawing/2014/main" id="{875A35C5-70C1-90CA-7CC1-C850E9E03B1F}"/>
              </a:ext>
            </a:extLst>
          </p:cNvPr>
          <p:cNvSpPr txBox="1">
            <a:spLocks/>
          </p:cNvSpPr>
          <p:nvPr/>
        </p:nvSpPr>
        <p:spPr>
          <a:xfrm>
            <a:off x="157321" y="1188089"/>
            <a:ext cx="10485120" cy="1323464"/>
          </a:xfrm>
          <a:prstGeom prst="rect">
            <a:avLst/>
          </a:prstGeom>
        </p:spPr>
        <p:txBody>
          <a:bodyPr anchor="ct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400" dirty="0"/>
              <a:t>It is crucial to conduct an analysis to identify and assess  potential project risk, evaluating their impact and likelihood of occurrence. </a:t>
            </a:r>
          </a:p>
        </p:txBody>
      </p:sp>
      <p:sp>
        <p:nvSpPr>
          <p:cNvPr id="4" name="Content Placeholder 3">
            <a:extLst>
              <a:ext uri="{FF2B5EF4-FFF2-40B4-BE49-F238E27FC236}">
                <a16:creationId xmlns:a16="http://schemas.microsoft.com/office/drawing/2014/main" id="{F9714685-76AF-335C-AE55-E41B763EA081}"/>
              </a:ext>
            </a:extLst>
          </p:cNvPr>
          <p:cNvSpPr txBox="1">
            <a:spLocks/>
          </p:cNvSpPr>
          <p:nvPr/>
        </p:nvSpPr>
        <p:spPr>
          <a:xfrm>
            <a:off x="6809247" y="3311548"/>
            <a:ext cx="3234639" cy="1993393"/>
          </a:xfrm>
          <a:prstGeom prst="rect">
            <a:avLst/>
          </a:prstGeom>
        </p:spPr>
        <p:txBody>
          <a:bodyPr anchor="ct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400" u="sng" dirty="0"/>
              <a:t>Risks can be: </a:t>
            </a:r>
          </a:p>
          <a:p>
            <a:pPr>
              <a:lnSpc>
                <a:spcPct val="150000"/>
              </a:lnSpc>
              <a:buClr>
                <a:schemeClr val="accent1"/>
              </a:buClr>
            </a:pPr>
            <a:r>
              <a:rPr lang="en-US" sz="2400" dirty="0"/>
              <a:t> technical</a:t>
            </a:r>
          </a:p>
          <a:p>
            <a:pPr>
              <a:lnSpc>
                <a:spcPct val="150000"/>
              </a:lnSpc>
              <a:buClr>
                <a:schemeClr val="accent1"/>
              </a:buClr>
            </a:pPr>
            <a:r>
              <a:rPr lang="en-US" sz="2400" dirty="0" err="1"/>
              <a:t>organisational</a:t>
            </a:r>
            <a:r>
              <a:rPr lang="en-US" sz="2400" dirty="0"/>
              <a:t> </a:t>
            </a:r>
          </a:p>
        </p:txBody>
      </p:sp>
      <p:sp>
        <p:nvSpPr>
          <p:cNvPr id="10" name="Tartalom helye 2">
            <a:extLst>
              <a:ext uri="{FF2B5EF4-FFF2-40B4-BE49-F238E27FC236}">
                <a16:creationId xmlns:a16="http://schemas.microsoft.com/office/drawing/2014/main" id="{54E45182-61E1-5ECC-7A94-CFA7663CA7C8}"/>
              </a:ext>
            </a:extLst>
          </p:cNvPr>
          <p:cNvSpPr txBox="1">
            <a:spLocks/>
          </p:cNvSpPr>
          <p:nvPr/>
        </p:nvSpPr>
        <p:spPr>
          <a:xfrm>
            <a:off x="3584948" y="6368365"/>
            <a:ext cx="2111564"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  Image by </a:t>
            </a:r>
            <a:r>
              <a:rPr lang="en-US" sz="1200" i="1" dirty="0" err="1"/>
              <a:t>storyset</a:t>
            </a:r>
            <a:r>
              <a:rPr lang="en-US" sz="1200" i="1" dirty="0"/>
              <a:t> on </a:t>
            </a:r>
            <a:r>
              <a:rPr lang="en-US" sz="1200" i="1" dirty="0" err="1"/>
              <a:t>Freepik</a:t>
            </a:r>
            <a:endParaRPr lang="it-IT" sz="1100" dirty="0"/>
          </a:p>
        </p:txBody>
      </p:sp>
      <p:sp>
        <p:nvSpPr>
          <p:cNvPr id="6" name="Footer Placeholder 4">
            <a:extLst>
              <a:ext uri="{FF2B5EF4-FFF2-40B4-BE49-F238E27FC236}">
                <a16:creationId xmlns:a16="http://schemas.microsoft.com/office/drawing/2014/main" id="{2E1BED08-6A2B-CD9E-F0E7-50A732C6D7A2}"/>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
        <p:nvSpPr>
          <p:cNvPr id="7" name="Title 1">
            <a:extLst>
              <a:ext uri="{FF2B5EF4-FFF2-40B4-BE49-F238E27FC236}">
                <a16:creationId xmlns:a16="http://schemas.microsoft.com/office/drawing/2014/main" id="{E95B3262-DE30-8357-8C8A-5C7138F79BB0}"/>
              </a:ext>
            </a:extLst>
          </p:cNvPr>
          <p:cNvSpPr txBox="1">
            <a:spLocks/>
          </p:cNvSpPr>
          <p:nvPr/>
        </p:nvSpPr>
        <p:spPr>
          <a:xfrm>
            <a:off x="695632" y="445293"/>
            <a:ext cx="4307381" cy="706008"/>
          </a:xfrm>
          <a:prstGeom prst="rect">
            <a:avLst/>
          </a:prstGeom>
        </p:spPr>
        <p:txBody>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r>
              <a:rPr lang="en-US" sz="3600" b="1" dirty="0">
                <a:solidFill>
                  <a:srgbClr val="1A75DB"/>
                </a:solidFill>
                <a:latin typeface="+mn-lt"/>
              </a:rPr>
              <a:t>Risk management (2)</a:t>
            </a:r>
          </a:p>
        </p:txBody>
      </p:sp>
    </p:spTree>
    <p:extLst>
      <p:ext uri="{BB962C8B-B14F-4D97-AF65-F5344CB8AC3E}">
        <p14:creationId xmlns:p14="http://schemas.microsoft.com/office/powerpoint/2010/main" val="471076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22D171-F47A-697E-A625-7F8FBC221665}"/>
              </a:ext>
            </a:extLst>
          </p:cNvPr>
          <p:cNvSpPr>
            <a:spLocks noGrp="1"/>
          </p:cNvSpPr>
          <p:nvPr>
            <p:ph type="title"/>
          </p:nvPr>
        </p:nvSpPr>
        <p:spPr>
          <a:xfrm>
            <a:off x="274826" y="426720"/>
            <a:ext cx="5821173" cy="569133"/>
          </a:xfrm>
        </p:spPr>
        <p:txBody>
          <a:bodyPr/>
          <a:lstStyle/>
          <a:p>
            <a:r>
              <a:rPr lang="it-IT" b="1" dirty="0"/>
              <a:t>The classification of risk</a:t>
            </a:r>
          </a:p>
        </p:txBody>
      </p:sp>
      <p:sp>
        <p:nvSpPr>
          <p:cNvPr id="3" name="Segnaposto contenuto 2">
            <a:extLst>
              <a:ext uri="{FF2B5EF4-FFF2-40B4-BE49-F238E27FC236}">
                <a16:creationId xmlns:a16="http://schemas.microsoft.com/office/drawing/2014/main" id="{A695E1EE-FE18-B5F0-AFAF-37D696F9198C}"/>
              </a:ext>
            </a:extLst>
          </p:cNvPr>
          <p:cNvSpPr>
            <a:spLocks noGrp="1"/>
          </p:cNvSpPr>
          <p:nvPr>
            <p:ph sz="half" idx="1"/>
          </p:nvPr>
        </p:nvSpPr>
        <p:spPr>
          <a:xfrm>
            <a:off x="4950295" y="1659940"/>
            <a:ext cx="5035534" cy="5097255"/>
          </a:xfrm>
        </p:spPr>
        <p:txBody>
          <a:bodyPr/>
          <a:lstStyle/>
          <a:p>
            <a:pPr algn="just">
              <a:lnSpc>
                <a:spcPct val="150000"/>
              </a:lnSpc>
              <a:buClr>
                <a:schemeClr val="accent1"/>
              </a:buClr>
            </a:pPr>
            <a:r>
              <a:rPr lang="it-IT" sz="2400" dirty="0"/>
              <a:t>Low risk</a:t>
            </a:r>
          </a:p>
          <a:p>
            <a:pPr algn="just">
              <a:lnSpc>
                <a:spcPct val="150000"/>
              </a:lnSpc>
              <a:buClr>
                <a:schemeClr val="accent1"/>
              </a:buClr>
            </a:pPr>
            <a:r>
              <a:rPr lang="it-IT" sz="2400" dirty="0"/>
              <a:t>Medium risk</a:t>
            </a:r>
          </a:p>
          <a:p>
            <a:pPr algn="just">
              <a:lnSpc>
                <a:spcPct val="150000"/>
              </a:lnSpc>
              <a:buClr>
                <a:schemeClr val="accent1"/>
              </a:buClr>
            </a:pPr>
            <a:r>
              <a:rPr lang="it-IT" sz="2400" dirty="0"/>
              <a:t>High risk</a:t>
            </a:r>
          </a:p>
          <a:p>
            <a:pPr algn="just">
              <a:lnSpc>
                <a:spcPct val="150000"/>
              </a:lnSpc>
              <a:buClr>
                <a:schemeClr val="accent1"/>
              </a:buClr>
            </a:pPr>
            <a:endParaRPr lang="it-IT" sz="2400" dirty="0"/>
          </a:p>
          <a:p>
            <a:pPr marL="0" indent="0" algn="just">
              <a:lnSpc>
                <a:spcPct val="150000"/>
              </a:lnSpc>
              <a:buNone/>
            </a:pPr>
            <a:r>
              <a:rPr lang="it-IT" sz="2400" dirty="0"/>
              <a:t>Lessons learned and the best practices should be shared within the organisation to improve future risk management.</a:t>
            </a:r>
          </a:p>
          <a:p>
            <a:pPr marL="0" indent="0">
              <a:buNone/>
            </a:pPr>
            <a:endParaRPr lang="it-IT" dirty="0"/>
          </a:p>
          <a:p>
            <a:pPr marL="0" indent="0">
              <a:buNone/>
            </a:pPr>
            <a:endParaRPr lang="it-IT" dirty="0"/>
          </a:p>
        </p:txBody>
      </p:sp>
      <p:pic>
        <p:nvPicPr>
          <p:cNvPr id="5" name="Immagine 4" descr="Immagine che contiene disegno, orologio, clipart, schizzo&#10;&#10;Descrizione generata automaticamente">
            <a:extLst>
              <a:ext uri="{FF2B5EF4-FFF2-40B4-BE49-F238E27FC236}">
                <a16:creationId xmlns:a16="http://schemas.microsoft.com/office/drawing/2014/main" id="{4963DD20-041B-298F-60BE-C20DAE1F3212}"/>
              </a:ext>
            </a:extLst>
          </p:cNvPr>
          <p:cNvPicPr>
            <a:picLocks noChangeAspect="1"/>
          </p:cNvPicPr>
          <p:nvPr/>
        </p:nvPicPr>
        <p:blipFill>
          <a:blip r:embed="rId2"/>
          <a:srcRect l="5224" t="3977" r="4973" b="3977"/>
          <a:stretch/>
        </p:blipFill>
        <p:spPr>
          <a:xfrm>
            <a:off x="219931" y="1526258"/>
            <a:ext cx="4197110" cy="4301934"/>
          </a:xfrm>
          <a:prstGeom prst="rect">
            <a:avLst/>
          </a:prstGeom>
        </p:spPr>
      </p:pic>
      <p:sp>
        <p:nvSpPr>
          <p:cNvPr id="7" name="Tartalom helye 2">
            <a:extLst>
              <a:ext uri="{FF2B5EF4-FFF2-40B4-BE49-F238E27FC236}">
                <a16:creationId xmlns:a16="http://schemas.microsoft.com/office/drawing/2014/main" id="{9F561085-56C4-3F83-AB53-0B38B7AF2BA6}"/>
              </a:ext>
            </a:extLst>
          </p:cNvPr>
          <p:cNvSpPr txBox="1">
            <a:spLocks/>
          </p:cNvSpPr>
          <p:nvPr/>
        </p:nvSpPr>
        <p:spPr>
          <a:xfrm>
            <a:off x="2305477" y="5947019"/>
            <a:ext cx="2111564"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   Image by </a:t>
            </a:r>
            <a:r>
              <a:rPr lang="en-US" sz="1200" i="1" dirty="0" err="1"/>
              <a:t>storyset</a:t>
            </a:r>
            <a:r>
              <a:rPr lang="en-US" sz="1200" i="1" dirty="0"/>
              <a:t> on </a:t>
            </a:r>
            <a:r>
              <a:rPr lang="en-US" sz="1200" i="1" dirty="0" err="1"/>
              <a:t>Freepik</a:t>
            </a:r>
            <a:endParaRPr lang="it-IT" sz="1100" dirty="0"/>
          </a:p>
        </p:txBody>
      </p:sp>
      <p:sp>
        <p:nvSpPr>
          <p:cNvPr id="6" name="Footer Placeholder 4">
            <a:extLst>
              <a:ext uri="{FF2B5EF4-FFF2-40B4-BE49-F238E27FC236}">
                <a16:creationId xmlns:a16="http://schemas.microsoft.com/office/drawing/2014/main" id="{AF43D768-1955-9E05-8866-54163524C47B}"/>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Tree>
    <p:extLst>
      <p:ext uri="{BB962C8B-B14F-4D97-AF65-F5344CB8AC3E}">
        <p14:creationId xmlns:p14="http://schemas.microsoft.com/office/powerpoint/2010/main" val="1397536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B63528C1-421E-D55D-A973-2EDC11B43700}"/>
              </a:ext>
            </a:extLst>
          </p:cNvPr>
          <p:cNvSpPr>
            <a:spLocks noGrp="1"/>
          </p:cNvSpPr>
          <p:nvPr>
            <p:ph type="title"/>
          </p:nvPr>
        </p:nvSpPr>
        <p:spPr>
          <a:xfrm>
            <a:off x="789212" y="578249"/>
            <a:ext cx="9454390" cy="1487424"/>
          </a:xfrm>
        </p:spPr>
        <p:txBody>
          <a:bodyPr/>
          <a:lstStyle/>
          <a:p>
            <a:r>
              <a:rPr lang="en-US" dirty="0"/>
              <a:t>The action is based on the risk</a:t>
            </a:r>
            <a:endParaRPr lang="it-IT" dirty="0"/>
          </a:p>
        </p:txBody>
      </p:sp>
      <p:sp>
        <p:nvSpPr>
          <p:cNvPr id="4" name="Segnaposto contenuto 2">
            <a:extLst>
              <a:ext uri="{FF2B5EF4-FFF2-40B4-BE49-F238E27FC236}">
                <a16:creationId xmlns:a16="http://schemas.microsoft.com/office/drawing/2014/main" id="{B179DEBB-1D47-A706-83F1-EDD690FAC9B9}"/>
              </a:ext>
            </a:extLst>
          </p:cNvPr>
          <p:cNvSpPr txBox="1">
            <a:spLocks/>
          </p:cNvSpPr>
          <p:nvPr/>
        </p:nvSpPr>
        <p:spPr>
          <a:xfrm>
            <a:off x="1120133" y="2426276"/>
            <a:ext cx="9123469" cy="2818605"/>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algn="just">
              <a:buClr>
                <a:srgbClr val="0E47E8"/>
              </a:buClr>
            </a:pPr>
            <a:r>
              <a:rPr lang="it-IT" dirty="0" err="1"/>
              <a:t>If</a:t>
            </a:r>
            <a:r>
              <a:rPr lang="it-IT" dirty="0"/>
              <a:t> the risk </a:t>
            </a:r>
            <a:r>
              <a:rPr lang="it-IT" dirty="0" err="1"/>
              <a:t>is</a:t>
            </a:r>
            <a:r>
              <a:rPr lang="it-IT" dirty="0"/>
              <a:t> low, risks are </a:t>
            </a:r>
            <a:r>
              <a:rPr lang="it-IT" dirty="0" err="1"/>
              <a:t>considered</a:t>
            </a:r>
            <a:r>
              <a:rPr lang="it-IT" dirty="0"/>
              <a:t> </a:t>
            </a:r>
            <a:r>
              <a:rPr lang="it-IT" dirty="0" err="1"/>
              <a:t>accepted</a:t>
            </a:r>
            <a:endParaRPr lang="it-IT" dirty="0"/>
          </a:p>
          <a:p>
            <a:pPr algn="just">
              <a:buClr>
                <a:srgbClr val="0E47E8"/>
              </a:buClr>
            </a:pPr>
            <a:endParaRPr lang="it-IT" dirty="0"/>
          </a:p>
          <a:p>
            <a:pPr algn="just">
              <a:buClr>
                <a:srgbClr val="0E47E8"/>
              </a:buClr>
            </a:pPr>
            <a:r>
              <a:rPr lang="it-IT" dirty="0" err="1"/>
              <a:t>If</a:t>
            </a:r>
            <a:r>
              <a:rPr lang="it-IT" dirty="0"/>
              <a:t> the risk </a:t>
            </a:r>
            <a:r>
              <a:rPr lang="it-IT" dirty="0" err="1"/>
              <a:t>is</a:t>
            </a:r>
            <a:r>
              <a:rPr lang="it-IT" dirty="0"/>
              <a:t> medium, </a:t>
            </a:r>
            <a:r>
              <a:rPr lang="it-IT" dirty="0" err="1"/>
              <a:t>corrective</a:t>
            </a:r>
            <a:r>
              <a:rPr lang="it-IT" dirty="0"/>
              <a:t> </a:t>
            </a:r>
            <a:r>
              <a:rPr lang="it-IT" dirty="0" err="1"/>
              <a:t>measures</a:t>
            </a:r>
            <a:r>
              <a:rPr lang="it-IT" dirty="0"/>
              <a:t> must be </a:t>
            </a:r>
            <a:r>
              <a:rPr lang="it-IT" dirty="0" err="1"/>
              <a:t>taken</a:t>
            </a:r>
            <a:endParaRPr lang="it-IT" dirty="0"/>
          </a:p>
          <a:p>
            <a:pPr algn="just">
              <a:buClr>
                <a:srgbClr val="0E47E8"/>
              </a:buClr>
            </a:pPr>
            <a:endParaRPr lang="it-IT" dirty="0"/>
          </a:p>
          <a:p>
            <a:pPr algn="just">
              <a:buClr>
                <a:srgbClr val="0E47E8"/>
              </a:buClr>
            </a:pPr>
            <a:r>
              <a:rPr lang="it-IT" dirty="0" err="1"/>
              <a:t>If</a:t>
            </a:r>
            <a:r>
              <a:rPr lang="it-IT" dirty="0"/>
              <a:t> the risk </a:t>
            </a:r>
            <a:r>
              <a:rPr lang="it-IT" dirty="0" err="1"/>
              <a:t>is</a:t>
            </a:r>
            <a:r>
              <a:rPr lang="it-IT" dirty="0"/>
              <a:t> high, preventive </a:t>
            </a:r>
            <a:r>
              <a:rPr lang="it-IT" dirty="0" err="1"/>
              <a:t>measures</a:t>
            </a:r>
            <a:r>
              <a:rPr lang="it-IT" dirty="0"/>
              <a:t> must be </a:t>
            </a:r>
            <a:r>
              <a:rPr lang="it-IT" dirty="0" err="1"/>
              <a:t>taken</a:t>
            </a:r>
            <a:endParaRPr lang="it-IT" dirty="0"/>
          </a:p>
        </p:txBody>
      </p:sp>
      <p:sp>
        <p:nvSpPr>
          <p:cNvPr id="2" name="Footer Placeholder 4">
            <a:extLst>
              <a:ext uri="{FF2B5EF4-FFF2-40B4-BE49-F238E27FC236}">
                <a16:creationId xmlns:a16="http://schemas.microsoft.com/office/drawing/2014/main" id="{CE006A87-C4AF-4B7A-0D33-B237113F5857}"/>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solidFill>
                  <a:schemeClr val="bg1"/>
                </a:solidFill>
              </a:rPr>
              <a:t>Project: 101101139 — H-PASS — EU4H-2022-PJ</a:t>
            </a:r>
            <a:endParaRPr lang="el-GR" altLang="en-US" sz="1200" dirty="0">
              <a:solidFill>
                <a:schemeClr val="bg1"/>
              </a:solidFill>
            </a:endParaRPr>
          </a:p>
        </p:txBody>
      </p:sp>
    </p:spTree>
    <p:extLst>
      <p:ext uri="{BB962C8B-B14F-4D97-AF65-F5344CB8AC3E}">
        <p14:creationId xmlns:p14="http://schemas.microsoft.com/office/powerpoint/2010/main" val="3406738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D8672B-1BB2-45E3-1D51-2190F7E457A9}"/>
              </a:ext>
            </a:extLst>
          </p:cNvPr>
          <p:cNvSpPr>
            <a:spLocks noGrp="1"/>
          </p:cNvSpPr>
          <p:nvPr>
            <p:ph type="title"/>
          </p:nvPr>
        </p:nvSpPr>
        <p:spPr>
          <a:xfrm>
            <a:off x="299753" y="650377"/>
            <a:ext cx="6053375" cy="705506"/>
          </a:xfrm>
        </p:spPr>
        <p:txBody>
          <a:bodyPr/>
          <a:lstStyle/>
          <a:p>
            <a:r>
              <a:rPr lang="it-IT" dirty="0"/>
              <a:t>Risk Breakdown </a:t>
            </a:r>
            <a:r>
              <a:rPr lang="it-IT" dirty="0" err="1"/>
              <a:t>Structure</a:t>
            </a:r>
            <a:r>
              <a:rPr lang="it-IT" dirty="0"/>
              <a:t> (RBS) </a:t>
            </a:r>
          </a:p>
        </p:txBody>
      </p:sp>
      <p:sp>
        <p:nvSpPr>
          <p:cNvPr id="3" name="Segnaposto contenuto 2">
            <a:extLst>
              <a:ext uri="{FF2B5EF4-FFF2-40B4-BE49-F238E27FC236}">
                <a16:creationId xmlns:a16="http://schemas.microsoft.com/office/drawing/2014/main" id="{D2733FF3-F669-5F8E-29BA-C877C348042B}"/>
              </a:ext>
            </a:extLst>
          </p:cNvPr>
          <p:cNvSpPr>
            <a:spLocks noGrp="1"/>
          </p:cNvSpPr>
          <p:nvPr>
            <p:ph sz="half" idx="1"/>
          </p:nvPr>
        </p:nvSpPr>
        <p:spPr>
          <a:xfrm>
            <a:off x="348974" y="1706259"/>
            <a:ext cx="7888088" cy="620037"/>
          </a:xfrm>
        </p:spPr>
        <p:txBody>
          <a:bodyPr/>
          <a:lstStyle/>
          <a:p>
            <a:pPr marL="0" indent="0">
              <a:buNone/>
            </a:pPr>
            <a:r>
              <a:rPr lang="it-IT" dirty="0"/>
              <a:t>A </a:t>
            </a:r>
            <a:r>
              <a:rPr lang="it-IT" dirty="0" err="1"/>
              <a:t>Useful</a:t>
            </a:r>
            <a:r>
              <a:rPr lang="it-IT" dirty="0"/>
              <a:t> tool for </a:t>
            </a:r>
            <a:r>
              <a:rPr lang="it-IT" dirty="0" err="1"/>
              <a:t>defining</a:t>
            </a:r>
            <a:r>
              <a:rPr lang="it-IT" dirty="0"/>
              <a:t> risk </a:t>
            </a:r>
            <a:r>
              <a:rPr lang="it-IT" dirty="0" err="1"/>
              <a:t>categories</a:t>
            </a:r>
            <a:r>
              <a:rPr lang="it-IT" dirty="0"/>
              <a:t> </a:t>
            </a:r>
            <a:r>
              <a:rPr lang="it-IT" dirty="0" err="1"/>
              <a:t>is</a:t>
            </a:r>
            <a:r>
              <a:rPr lang="it-IT" dirty="0"/>
              <a:t> the RBS </a:t>
            </a:r>
          </a:p>
        </p:txBody>
      </p:sp>
      <p:sp>
        <p:nvSpPr>
          <p:cNvPr id="5" name="Rettangolo 4">
            <a:extLst>
              <a:ext uri="{FF2B5EF4-FFF2-40B4-BE49-F238E27FC236}">
                <a16:creationId xmlns:a16="http://schemas.microsoft.com/office/drawing/2014/main" id="{3732A649-0EAC-88A5-416C-5A73F33C4018}"/>
              </a:ext>
            </a:extLst>
          </p:cNvPr>
          <p:cNvSpPr/>
          <p:nvPr/>
        </p:nvSpPr>
        <p:spPr>
          <a:xfrm>
            <a:off x="4589113" y="2642070"/>
            <a:ext cx="1621536" cy="5797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44B9AD5C-919B-8166-2378-01C027E408BE}"/>
              </a:ext>
            </a:extLst>
          </p:cNvPr>
          <p:cNvSpPr/>
          <p:nvPr/>
        </p:nvSpPr>
        <p:spPr>
          <a:xfrm>
            <a:off x="941165" y="3564657"/>
            <a:ext cx="1621536" cy="5797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D36195A4-387A-9E7F-1A51-22EB0BD1D898}"/>
              </a:ext>
            </a:extLst>
          </p:cNvPr>
          <p:cNvSpPr/>
          <p:nvPr/>
        </p:nvSpPr>
        <p:spPr>
          <a:xfrm>
            <a:off x="3351427" y="3564655"/>
            <a:ext cx="1621536" cy="5797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E31B517C-4B4A-F757-AAFB-7E13B0CF1C8B}"/>
              </a:ext>
            </a:extLst>
          </p:cNvPr>
          <p:cNvSpPr/>
          <p:nvPr/>
        </p:nvSpPr>
        <p:spPr>
          <a:xfrm>
            <a:off x="5846063" y="3564655"/>
            <a:ext cx="1827787" cy="5797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F48C011E-AA1F-B3ED-E7D1-624ED564A4FD}"/>
              </a:ext>
            </a:extLst>
          </p:cNvPr>
          <p:cNvSpPr/>
          <p:nvPr/>
        </p:nvSpPr>
        <p:spPr>
          <a:xfrm>
            <a:off x="8237062" y="3564655"/>
            <a:ext cx="1621536" cy="5797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3D2034B3-A645-FDB3-5AA1-2E6768911D7D}"/>
              </a:ext>
            </a:extLst>
          </p:cNvPr>
          <p:cNvSpPr/>
          <p:nvPr/>
        </p:nvSpPr>
        <p:spPr>
          <a:xfrm>
            <a:off x="1749291" y="4686010"/>
            <a:ext cx="862149" cy="3780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89CA6F9E-2C17-C4A1-F1CA-E7D038E2DD0B}"/>
              </a:ext>
            </a:extLst>
          </p:cNvPr>
          <p:cNvSpPr/>
          <p:nvPr/>
        </p:nvSpPr>
        <p:spPr>
          <a:xfrm>
            <a:off x="1749291" y="5276137"/>
            <a:ext cx="862149" cy="3780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04CF204E-3F13-7D00-E362-499616AF9517}"/>
              </a:ext>
            </a:extLst>
          </p:cNvPr>
          <p:cNvSpPr/>
          <p:nvPr/>
        </p:nvSpPr>
        <p:spPr>
          <a:xfrm>
            <a:off x="4045808" y="5281622"/>
            <a:ext cx="862149" cy="3780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a:extLst>
              <a:ext uri="{FF2B5EF4-FFF2-40B4-BE49-F238E27FC236}">
                <a16:creationId xmlns:a16="http://schemas.microsoft.com/office/drawing/2014/main" id="{538E62F2-F3C2-62B9-E7F9-95889563F27B}"/>
              </a:ext>
            </a:extLst>
          </p:cNvPr>
          <p:cNvSpPr/>
          <p:nvPr/>
        </p:nvSpPr>
        <p:spPr>
          <a:xfrm>
            <a:off x="4045500" y="4686010"/>
            <a:ext cx="862149" cy="3780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EAD03A38-9984-6308-AC81-E562D1A1D248}"/>
              </a:ext>
            </a:extLst>
          </p:cNvPr>
          <p:cNvSpPr/>
          <p:nvPr/>
        </p:nvSpPr>
        <p:spPr>
          <a:xfrm>
            <a:off x="6552047" y="4686010"/>
            <a:ext cx="862149" cy="3780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72C8E025-19F9-704C-765A-E9EA810FF7AB}"/>
              </a:ext>
            </a:extLst>
          </p:cNvPr>
          <p:cNvSpPr/>
          <p:nvPr/>
        </p:nvSpPr>
        <p:spPr>
          <a:xfrm>
            <a:off x="6552048" y="5281622"/>
            <a:ext cx="862149" cy="3780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EB3837EA-122B-6FB0-2D5C-951C7C364B12}"/>
              </a:ext>
            </a:extLst>
          </p:cNvPr>
          <p:cNvSpPr/>
          <p:nvPr/>
        </p:nvSpPr>
        <p:spPr>
          <a:xfrm>
            <a:off x="8935858" y="5281622"/>
            <a:ext cx="862149" cy="3780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8F2C70ED-1C38-CA9B-C1FA-EFB6C83B3521}"/>
              </a:ext>
            </a:extLst>
          </p:cNvPr>
          <p:cNvSpPr/>
          <p:nvPr/>
        </p:nvSpPr>
        <p:spPr>
          <a:xfrm>
            <a:off x="8936128" y="4686010"/>
            <a:ext cx="862149" cy="3780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2 19">
            <a:extLst>
              <a:ext uri="{FF2B5EF4-FFF2-40B4-BE49-F238E27FC236}">
                <a16:creationId xmlns:a16="http://schemas.microsoft.com/office/drawing/2014/main" id="{B15622E4-D816-5C3B-3DF1-EB9FE250DCAD}"/>
              </a:ext>
            </a:extLst>
          </p:cNvPr>
          <p:cNvCxnSpPr>
            <a:cxnSpLocks/>
            <a:stCxn id="5" idx="3"/>
          </p:cNvCxnSpPr>
          <p:nvPr/>
        </p:nvCxnSpPr>
        <p:spPr>
          <a:xfrm>
            <a:off x="6210649" y="2931922"/>
            <a:ext cx="1836071" cy="289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0E3976FE-7280-5ADB-D178-5175AB43E95E}"/>
              </a:ext>
            </a:extLst>
          </p:cNvPr>
          <p:cNvCxnSpPr>
            <a:cxnSpLocks/>
          </p:cNvCxnSpPr>
          <p:nvPr/>
        </p:nvCxnSpPr>
        <p:spPr>
          <a:xfrm>
            <a:off x="6153940" y="3167109"/>
            <a:ext cx="398377" cy="325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814C156A-CCCC-1F17-5CA8-347FD85FFC69}"/>
              </a:ext>
            </a:extLst>
          </p:cNvPr>
          <p:cNvCxnSpPr>
            <a:cxnSpLocks/>
          </p:cNvCxnSpPr>
          <p:nvPr/>
        </p:nvCxnSpPr>
        <p:spPr>
          <a:xfrm flipH="1">
            <a:off x="4247445" y="3208010"/>
            <a:ext cx="386239" cy="264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EC911456-79A1-1FB2-19CF-215F81C164D8}"/>
              </a:ext>
            </a:extLst>
          </p:cNvPr>
          <p:cNvCxnSpPr>
            <a:cxnSpLocks/>
          </p:cNvCxnSpPr>
          <p:nvPr/>
        </p:nvCxnSpPr>
        <p:spPr>
          <a:xfrm flipH="1">
            <a:off x="2411374" y="2949083"/>
            <a:ext cx="2179878" cy="347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ttore diritto 35">
            <a:extLst>
              <a:ext uri="{FF2B5EF4-FFF2-40B4-BE49-F238E27FC236}">
                <a16:creationId xmlns:a16="http://schemas.microsoft.com/office/drawing/2014/main" id="{9E6C3FB7-61B8-18B6-1477-9B2A74A1AD8B}"/>
              </a:ext>
            </a:extLst>
          </p:cNvPr>
          <p:cNvCxnSpPr>
            <a:stCxn id="6" idx="2"/>
            <a:endCxn id="11" idx="2"/>
          </p:cNvCxnSpPr>
          <p:nvPr/>
        </p:nvCxnSpPr>
        <p:spPr>
          <a:xfrm flipH="1">
            <a:off x="1749291" y="4144360"/>
            <a:ext cx="2642" cy="1320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nettore diritto 36">
            <a:extLst>
              <a:ext uri="{FF2B5EF4-FFF2-40B4-BE49-F238E27FC236}">
                <a16:creationId xmlns:a16="http://schemas.microsoft.com/office/drawing/2014/main" id="{4EDB229F-4B9D-E90E-B1A7-090BCCC2DE0B}"/>
              </a:ext>
            </a:extLst>
          </p:cNvPr>
          <p:cNvCxnSpPr/>
          <p:nvPr/>
        </p:nvCxnSpPr>
        <p:spPr>
          <a:xfrm>
            <a:off x="4045500" y="4097570"/>
            <a:ext cx="0" cy="14185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nettore diritto 37">
            <a:extLst>
              <a:ext uri="{FF2B5EF4-FFF2-40B4-BE49-F238E27FC236}">
                <a16:creationId xmlns:a16="http://schemas.microsoft.com/office/drawing/2014/main" id="{06330385-C10C-4BCF-BA45-5E53EDDF22B5}"/>
              </a:ext>
            </a:extLst>
          </p:cNvPr>
          <p:cNvCxnSpPr/>
          <p:nvPr/>
        </p:nvCxnSpPr>
        <p:spPr>
          <a:xfrm>
            <a:off x="6552317" y="4097570"/>
            <a:ext cx="0" cy="14185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nettore diritto 38">
            <a:extLst>
              <a:ext uri="{FF2B5EF4-FFF2-40B4-BE49-F238E27FC236}">
                <a16:creationId xmlns:a16="http://schemas.microsoft.com/office/drawing/2014/main" id="{E6A8525B-8F76-7A1C-E392-48C92678D1D0}"/>
              </a:ext>
            </a:extLst>
          </p:cNvPr>
          <p:cNvCxnSpPr/>
          <p:nvPr/>
        </p:nvCxnSpPr>
        <p:spPr>
          <a:xfrm>
            <a:off x="8935858" y="4097570"/>
            <a:ext cx="0" cy="1418516"/>
          </a:xfrm>
          <a:prstGeom prst="line">
            <a:avLst/>
          </a:prstGeom>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75F4658F-550B-3AB5-BEFE-75D95B6255CB}"/>
              </a:ext>
            </a:extLst>
          </p:cNvPr>
          <p:cNvSpPr txBox="1"/>
          <p:nvPr/>
        </p:nvSpPr>
        <p:spPr>
          <a:xfrm>
            <a:off x="4716246" y="2633318"/>
            <a:ext cx="1483802" cy="523220"/>
          </a:xfrm>
          <a:prstGeom prst="rect">
            <a:avLst/>
          </a:prstGeom>
          <a:noFill/>
        </p:spPr>
        <p:txBody>
          <a:bodyPr wrap="square" rtlCol="0">
            <a:spAutoFit/>
          </a:bodyPr>
          <a:lstStyle/>
          <a:p>
            <a:r>
              <a:rPr lang="it-IT" sz="2800" dirty="0">
                <a:solidFill>
                  <a:schemeClr val="bg1"/>
                </a:solidFill>
              </a:rPr>
              <a:t>Project</a:t>
            </a:r>
          </a:p>
        </p:txBody>
      </p:sp>
      <p:sp>
        <p:nvSpPr>
          <p:cNvPr id="42" name="CasellaDiTesto 41">
            <a:extLst>
              <a:ext uri="{FF2B5EF4-FFF2-40B4-BE49-F238E27FC236}">
                <a16:creationId xmlns:a16="http://schemas.microsoft.com/office/drawing/2014/main" id="{87D93A5F-8505-38F7-BEC4-66D0635571C2}"/>
              </a:ext>
            </a:extLst>
          </p:cNvPr>
          <p:cNvSpPr txBox="1"/>
          <p:nvPr/>
        </p:nvSpPr>
        <p:spPr>
          <a:xfrm>
            <a:off x="1062995" y="3627793"/>
            <a:ext cx="1466098" cy="461665"/>
          </a:xfrm>
          <a:prstGeom prst="rect">
            <a:avLst/>
          </a:prstGeom>
          <a:noFill/>
        </p:spPr>
        <p:txBody>
          <a:bodyPr wrap="square" rtlCol="0">
            <a:spAutoFit/>
          </a:bodyPr>
          <a:lstStyle/>
          <a:p>
            <a:r>
              <a:rPr lang="it-IT" sz="2400" dirty="0">
                <a:solidFill>
                  <a:schemeClr val="bg1"/>
                </a:solidFill>
              </a:rPr>
              <a:t>Technical</a:t>
            </a:r>
            <a:r>
              <a:rPr lang="it-IT" sz="2400" dirty="0"/>
              <a:t> </a:t>
            </a:r>
          </a:p>
        </p:txBody>
      </p:sp>
      <p:sp>
        <p:nvSpPr>
          <p:cNvPr id="43" name="CasellaDiTesto 42">
            <a:extLst>
              <a:ext uri="{FF2B5EF4-FFF2-40B4-BE49-F238E27FC236}">
                <a16:creationId xmlns:a16="http://schemas.microsoft.com/office/drawing/2014/main" id="{B84D5BD2-38BA-AA9E-25E0-5AF7C71EFB6F}"/>
              </a:ext>
            </a:extLst>
          </p:cNvPr>
          <p:cNvSpPr txBox="1"/>
          <p:nvPr/>
        </p:nvSpPr>
        <p:spPr>
          <a:xfrm>
            <a:off x="3415567" y="3639909"/>
            <a:ext cx="1282539" cy="461665"/>
          </a:xfrm>
          <a:prstGeom prst="rect">
            <a:avLst/>
          </a:prstGeom>
          <a:noFill/>
        </p:spPr>
        <p:txBody>
          <a:bodyPr wrap="square" rtlCol="0">
            <a:spAutoFit/>
          </a:bodyPr>
          <a:lstStyle/>
          <a:p>
            <a:r>
              <a:rPr lang="it-IT" sz="2400" dirty="0">
                <a:solidFill>
                  <a:schemeClr val="bg1"/>
                </a:solidFill>
              </a:rPr>
              <a:t>External</a:t>
            </a:r>
            <a:r>
              <a:rPr lang="it-IT" sz="2400" dirty="0"/>
              <a:t> </a:t>
            </a:r>
          </a:p>
        </p:txBody>
      </p:sp>
      <p:sp>
        <p:nvSpPr>
          <p:cNvPr id="44" name="CasellaDiTesto 43">
            <a:extLst>
              <a:ext uri="{FF2B5EF4-FFF2-40B4-BE49-F238E27FC236}">
                <a16:creationId xmlns:a16="http://schemas.microsoft.com/office/drawing/2014/main" id="{8A607C7C-B882-75AC-C20B-7B628E325F17}"/>
              </a:ext>
            </a:extLst>
          </p:cNvPr>
          <p:cNvSpPr txBox="1"/>
          <p:nvPr/>
        </p:nvSpPr>
        <p:spPr>
          <a:xfrm>
            <a:off x="5845795" y="3722971"/>
            <a:ext cx="2167324" cy="400110"/>
          </a:xfrm>
          <a:prstGeom prst="rect">
            <a:avLst/>
          </a:prstGeom>
          <a:noFill/>
        </p:spPr>
        <p:txBody>
          <a:bodyPr wrap="square" rtlCol="0">
            <a:spAutoFit/>
          </a:bodyPr>
          <a:lstStyle/>
          <a:p>
            <a:r>
              <a:rPr lang="it-IT" sz="2000" dirty="0">
                <a:solidFill>
                  <a:schemeClr val="bg1"/>
                </a:solidFill>
              </a:rPr>
              <a:t>Organisational</a:t>
            </a:r>
            <a:r>
              <a:rPr lang="it-IT" sz="2000" dirty="0"/>
              <a:t> </a:t>
            </a:r>
          </a:p>
        </p:txBody>
      </p:sp>
      <p:sp>
        <p:nvSpPr>
          <p:cNvPr id="45" name="CasellaDiTesto 44">
            <a:extLst>
              <a:ext uri="{FF2B5EF4-FFF2-40B4-BE49-F238E27FC236}">
                <a16:creationId xmlns:a16="http://schemas.microsoft.com/office/drawing/2014/main" id="{AA2F49A8-FF36-AF3C-2400-04A5B6E55579}"/>
              </a:ext>
            </a:extLst>
          </p:cNvPr>
          <p:cNvSpPr txBox="1"/>
          <p:nvPr/>
        </p:nvSpPr>
        <p:spPr>
          <a:xfrm>
            <a:off x="8417864" y="3653006"/>
            <a:ext cx="1282539" cy="461665"/>
          </a:xfrm>
          <a:prstGeom prst="rect">
            <a:avLst/>
          </a:prstGeom>
          <a:noFill/>
        </p:spPr>
        <p:txBody>
          <a:bodyPr wrap="square" rtlCol="0">
            <a:spAutoFit/>
          </a:bodyPr>
          <a:lstStyle/>
          <a:p>
            <a:r>
              <a:rPr lang="it-IT" sz="2400" dirty="0">
                <a:solidFill>
                  <a:schemeClr val="bg1"/>
                </a:solidFill>
              </a:rPr>
              <a:t>Internal</a:t>
            </a:r>
            <a:r>
              <a:rPr lang="it-IT" sz="2400" dirty="0"/>
              <a:t> </a:t>
            </a:r>
          </a:p>
        </p:txBody>
      </p:sp>
      <p:sp>
        <p:nvSpPr>
          <p:cNvPr id="4" name="Footer Placeholder 4">
            <a:extLst>
              <a:ext uri="{FF2B5EF4-FFF2-40B4-BE49-F238E27FC236}">
                <a16:creationId xmlns:a16="http://schemas.microsoft.com/office/drawing/2014/main" id="{F829288A-9CD1-54A2-0296-AED291A028BF}"/>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pic>
        <p:nvPicPr>
          <p:cNvPr id="12" name="Immagine 25" descr="Immagine che contiene testo, schermata, Carattere, Elementi grafici&#10;&#10;Descrizione generata automaticamente">
            <a:extLst>
              <a:ext uri="{FF2B5EF4-FFF2-40B4-BE49-F238E27FC236}">
                <a16:creationId xmlns:a16="http://schemas.microsoft.com/office/drawing/2014/main" id="{4A74A6DA-D9EC-F552-3440-144D38807506}"/>
              </a:ext>
            </a:extLst>
          </p:cNvPr>
          <p:cNvPicPr>
            <a:picLocks noChangeAspect="1"/>
          </p:cNvPicPr>
          <p:nvPr/>
        </p:nvPicPr>
        <p:blipFill>
          <a:blip r:embed="rId2"/>
          <a:stretch>
            <a:fillRect/>
          </a:stretch>
        </p:blipFill>
        <p:spPr>
          <a:xfrm>
            <a:off x="9047829" y="0"/>
            <a:ext cx="1773999" cy="1773999"/>
          </a:xfrm>
          <a:prstGeom prst="rect">
            <a:avLst/>
          </a:prstGeom>
        </p:spPr>
      </p:pic>
    </p:spTree>
    <p:extLst>
      <p:ext uri="{BB962C8B-B14F-4D97-AF65-F5344CB8AC3E}">
        <p14:creationId xmlns:p14="http://schemas.microsoft.com/office/powerpoint/2010/main" val="237008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E05F115-ED9E-EE71-129C-29799DCBEF51}"/>
              </a:ext>
            </a:extLst>
          </p:cNvPr>
          <p:cNvSpPr>
            <a:spLocks noGrp="1"/>
          </p:cNvSpPr>
          <p:nvPr>
            <p:ph sz="half" idx="1"/>
          </p:nvPr>
        </p:nvSpPr>
        <p:spPr>
          <a:xfrm>
            <a:off x="634024" y="1537493"/>
            <a:ext cx="5490164" cy="814828"/>
          </a:xfrm>
        </p:spPr>
        <p:txBody>
          <a:bodyPr/>
          <a:lstStyle/>
          <a:p>
            <a:pPr marL="0" marR="0" lvl="0" indent="0" algn="l" defTabSz="959937" rtl="0" eaLnBrk="1" fontAlgn="auto" latinLnBrk="0" hangingPunct="1">
              <a:lnSpc>
                <a:spcPct val="90000"/>
              </a:lnSpc>
              <a:spcBef>
                <a:spcPts val="1050"/>
              </a:spcBef>
              <a:spcAft>
                <a:spcPts val="0"/>
              </a:spcAft>
              <a:buClrTx/>
              <a:buSzTx/>
              <a:buFont typeface="Arial" panose="020B0604020202020204" pitchFamily="34" charset="0"/>
              <a:buNone/>
              <a:tabLst/>
              <a:defRPr/>
            </a:pPr>
            <a:r>
              <a:rPr kumimoji="0" lang="it-IT" sz="2939" b="0" i="0" u="none" strike="noStrike" kern="1200" cap="none" spc="0" normalizeH="0" baseline="0" noProof="0" dirty="0">
                <a:ln>
                  <a:noFill/>
                </a:ln>
                <a:solidFill>
                  <a:prstClr val="black"/>
                </a:solidFill>
                <a:effectLst/>
                <a:uLnTx/>
                <a:uFillTx/>
                <a:latin typeface="Calibri" panose="020F0502020204030204"/>
                <a:ea typeface="+mn-ea"/>
                <a:cs typeface="+mn-cs"/>
              </a:rPr>
              <a:t>The project finish with Close out Meeting.</a:t>
            </a:r>
          </a:p>
        </p:txBody>
      </p:sp>
      <p:sp>
        <p:nvSpPr>
          <p:cNvPr id="4" name="Segnaposto contenuto 3">
            <a:extLst>
              <a:ext uri="{FF2B5EF4-FFF2-40B4-BE49-F238E27FC236}">
                <a16:creationId xmlns:a16="http://schemas.microsoft.com/office/drawing/2014/main" id="{0AB29FD5-208C-7C27-17D4-CABC5879B681}"/>
              </a:ext>
            </a:extLst>
          </p:cNvPr>
          <p:cNvSpPr>
            <a:spLocks noGrp="1"/>
          </p:cNvSpPr>
          <p:nvPr>
            <p:ph sz="half" idx="10"/>
          </p:nvPr>
        </p:nvSpPr>
        <p:spPr>
          <a:xfrm>
            <a:off x="5399881" y="2801158"/>
            <a:ext cx="4765858" cy="2990042"/>
          </a:xfrm>
        </p:spPr>
        <p:txBody>
          <a:bodyPr/>
          <a:lstStyle/>
          <a:p>
            <a:pPr marL="0" marR="0" lvl="0" indent="0" algn="l" defTabSz="959937" rtl="0" eaLnBrk="1" fontAlgn="auto" latinLnBrk="0" hangingPunct="1">
              <a:lnSpc>
                <a:spcPct val="90000"/>
              </a:lnSpc>
              <a:spcBef>
                <a:spcPts val="1050"/>
              </a:spcBef>
              <a:spcAft>
                <a:spcPts val="0"/>
              </a:spcAft>
              <a:buClrTx/>
              <a:buSzTx/>
              <a:buFont typeface="Arial" panose="020B0604020202020204" pitchFamily="34" charset="0"/>
              <a:buNone/>
              <a:tabLst/>
              <a:defRPr/>
            </a:pPr>
            <a:r>
              <a:rPr kumimoji="0" lang="it-IT" sz="2939" b="0" i="0" u="sng" strike="noStrike" kern="1200" cap="none" spc="0" normalizeH="0" baseline="0" noProof="0" dirty="0">
                <a:ln>
                  <a:noFill/>
                </a:ln>
                <a:solidFill>
                  <a:prstClr val="black"/>
                </a:solidFill>
                <a:effectLst/>
                <a:uLnTx/>
                <a:uFillTx/>
                <a:latin typeface="Calibri" panose="020F0502020204030204"/>
                <a:ea typeface="+mn-ea"/>
                <a:cs typeface="+mn-cs"/>
              </a:rPr>
              <a:t>In the project closure phase:</a:t>
            </a:r>
          </a:p>
          <a:p>
            <a:pPr marL="239984" marR="0" lvl="0" indent="-239984" algn="l" defTabSz="959937" rtl="0" eaLnBrk="1" fontAlgn="auto" latinLnBrk="0" hangingPunct="1">
              <a:lnSpc>
                <a:spcPct val="90000"/>
              </a:lnSpc>
              <a:spcBef>
                <a:spcPts val="1050"/>
              </a:spcBef>
              <a:spcAft>
                <a:spcPts val="0"/>
              </a:spcAft>
              <a:buClr>
                <a:srgbClr val="0E47E8"/>
              </a:buClr>
              <a:buSzTx/>
              <a:buFont typeface="Arial" panose="020B0604020202020204" pitchFamily="34" charset="0"/>
              <a:buChar char="•"/>
              <a:tabLst/>
              <a:defRPr/>
            </a:pPr>
            <a:r>
              <a:rPr kumimoji="0" lang="it-IT" sz="2939" b="0" i="0" u="none" strike="noStrike" kern="1200" cap="none" spc="0" normalizeH="0" baseline="0" noProof="0" dirty="0">
                <a:ln>
                  <a:noFill/>
                </a:ln>
                <a:solidFill>
                  <a:prstClr val="black"/>
                </a:solidFill>
                <a:effectLst/>
                <a:uLnTx/>
                <a:uFillTx/>
                <a:latin typeface="Calibri" panose="020F0502020204030204"/>
                <a:ea typeface="+mn-ea"/>
                <a:cs typeface="+mn-cs"/>
              </a:rPr>
              <a:t>Results are achieved</a:t>
            </a:r>
          </a:p>
          <a:p>
            <a:pPr marL="239984" marR="0" lvl="0" indent="-239984" algn="l" defTabSz="959937" rtl="0" eaLnBrk="1" fontAlgn="auto" latinLnBrk="0" hangingPunct="1">
              <a:lnSpc>
                <a:spcPct val="90000"/>
              </a:lnSpc>
              <a:spcBef>
                <a:spcPts val="1050"/>
              </a:spcBef>
              <a:spcAft>
                <a:spcPts val="0"/>
              </a:spcAft>
              <a:buClr>
                <a:srgbClr val="0E47E8"/>
              </a:buClr>
              <a:buSzTx/>
              <a:buFont typeface="Arial" panose="020B0604020202020204" pitchFamily="34" charset="0"/>
              <a:buChar char="•"/>
              <a:tabLst/>
              <a:defRPr/>
            </a:pPr>
            <a:r>
              <a:rPr kumimoji="0" lang="it-IT" sz="2939" b="0" i="0" u="none" strike="noStrike" kern="1200" cap="none" spc="0" normalizeH="0" baseline="0" noProof="0" dirty="0">
                <a:ln>
                  <a:noFill/>
                </a:ln>
                <a:solidFill>
                  <a:prstClr val="black"/>
                </a:solidFill>
                <a:effectLst/>
                <a:uLnTx/>
                <a:uFillTx/>
                <a:latin typeface="Calibri" panose="020F0502020204030204"/>
                <a:ea typeface="+mn-ea"/>
                <a:cs typeface="+mn-cs"/>
              </a:rPr>
              <a:t>Lessons learned are evaluated</a:t>
            </a:r>
          </a:p>
          <a:p>
            <a:pPr marL="239984" marR="0" lvl="0" indent="-239984" algn="l" defTabSz="959937" rtl="0" eaLnBrk="1" fontAlgn="auto" latinLnBrk="0" hangingPunct="1">
              <a:lnSpc>
                <a:spcPct val="90000"/>
              </a:lnSpc>
              <a:spcBef>
                <a:spcPts val="1050"/>
              </a:spcBef>
              <a:spcAft>
                <a:spcPts val="0"/>
              </a:spcAft>
              <a:buClr>
                <a:srgbClr val="0E47E8"/>
              </a:buClr>
              <a:buSzTx/>
              <a:buFont typeface="Arial" panose="020B0604020202020204" pitchFamily="34" charset="0"/>
              <a:buChar char="•"/>
              <a:tabLst/>
              <a:defRPr/>
            </a:pPr>
            <a:r>
              <a:rPr kumimoji="0" lang="it-IT" sz="2939" b="0" i="0" u="none" strike="noStrike" kern="1200" cap="none" spc="0" normalizeH="0" baseline="0" noProof="0" dirty="0">
                <a:ln>
                  <a:noFill/>
                </a:ln>
                <a:solidFill>
                  <a:prstClr val="black"/>
                </a:solidFill>
                <a:effectLst/>
                <a:uLnTx/>
                <a:uFillTx/>
                <a:latin typeface="Calibri" panose="020F0502020204030204"/>
                <a:ea typeface="+mn-ea"/>
                <a:cs typeface="+mn-cs"/>
              </a:rPr>
              <a:t>Project documents are archived</a:t>
            </a:r>
          </a:p>
        </p:txBody>
      </p:sp>
      <p:pic>
        <p:nvPicPr>
          <p:cNvPr id="6" name="Immagine 5" descr="Immagine che contiene disegno, clipart, cartone animato, illustrazione&#10;&#10;Descrizione generata automaticamente">
            <a:extLst>
              <a:ext uri="{FF2B5EF4-FFF2-40B4-BE49-F238E27FC236}">
                <a16:creationId xmlns:a16="http://schemas.microsoft.com/office/drawing/2014/main" id="{A00AE57F-B61B-1D21-219A-051ADD2B85C3}"/>
              </a:ext>
            </a:extLst>
          </p:cNvPr>
          <p:cNvPicPr>
            <a:picLocks noChangeAspect="1"/>
          </p:cNvPicPr>
          <p:nvPr/>
        </p:nvPicPr>
        <p:blipFill>
          <a:blip r:embed="rId2"/>
          <a:srcRect l="6225" t="4368" r="4922" b="5229"/>
          <a:stretch/>
        </p:blipFill>
        <p:spPr>
          <a:xfrm>
            <a:off x="634024" y="2603221"/>
            <a:ext cx="3701144" cy="3626533"/>
          </a:xfrm>
          <a:prstGeom prst="rect">
            <a:avLst/>
          </a:prstGeom>
        </p:spPr>
      </p:pic>
      <p:sp>
        <p:nvSpPr>
          <p:cNvPr id="8" name="Tartalom helye 2">
            <a:extLst>
              <a:ext uri="{FF2B5EF4-FFF2-40B4-BE49-F238E27FC236}">
                <a16:creationId xmlns:a16="http://schemas.microsoft.com/office/drawing/2014/main" id="{33C301CD-50F2-8A87-DC06-2569FD85F33F}"/>
              </a:ext>
            </a:extLst>
          </p:cNvPr>
          <p:cNvSpPr txBox="1">
            <a:spLocks/>
          </p:cNvSpPr>
          <p:nvPr/>
        </p:nvSpPr>
        <p:spPr>
          <a:xfrm>
            <a:off x="2145055" y="6321683"/>
            <a:ext cx="2533770"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   Image by </a:t>
            </a:r>
            <a:r>
              <a:rPr lang="en-US" sz="1200" i="1" dirty="0" err="1"/>
              <a:t>macrovector</a:t>
            </a:r>
            <a:r>
              <a:rPr lang="en-US" sz="1200" i="1" dirty="0"/>
              <a:t> on </a:t>
            </a:r>
            <a:r>
              <a:rPr lang="en-US" sz="1200" i="1" dirty="0" err="1"/>
              <a:t>Freepik</a:t>
            </a:r>
            <a:endParaRPr lang="it-IT" sz="1100" dirty="0"/>
          </a:p>
        </p:txBody>
      </p:sp>
      <p:sp>
        <p:nvSpPr>
          <p:cNvPr id="7" name="Footer Placeholder 4">
            <a:extLst>
              <a:ext uri="{FF2B5EF4-FFF2-40B4-BE49-F238E27FC236}">
                <a16:creationId xmlns:a16="http://schemas.microsoft.com/office/drawing/2014/main" id="{DB371FDF-BF68-AFA3-3D8C-E1EF8599C954}"/>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
        <p:nvSpPr>
          <p:cNvPr id="11" name="Titolo 1">
            <a:extLst>
              <a:ext uri="{FF2B5EF4-FFF2-40B4-BE49-F238E27FC236}">
                <a16:creationId xmlns:a16="http://schemas.microsoft.com/office/drawing/2014/main" id="{A78F1D2D-F527-C686-8877-16CA8147B000}"/>
              </a:ext>
            </a:extLst>
          </p:cNvPr>
          <p:cNvSpPr txBox="1">
            <a:spLocks/>
          </p:cNvSpPr>
          <p:nvPr/>
        </p:nvSpPr>
        <p:spPr>
          <a:xfrm>
            <a:off x="546099" y="273828"/>
            <a:ext cx="5666015" cy="814828"/>
          </a:xfrm>
          <a:prstGeom prst="rect">
            <a:avLst/>
          </a:prstGeom>
        </p:spPr>
        <p:txBody>
          <a:bodyPr anchor="b"/>
          <a:lstStyle>
            <a:lvl1pPr algn="l" defTabSz="959937" rtl="0" eaLnBrk="1" latinLnBrk="0" hangingPunct="1">
              <a:lnSpc>
                <a:spcPct val="90000"/>
              </a:lnSpc>
              <a:spcBef>
                <a:spcPct val="0"/>
              </a:spcBef>
              <a:buNone/>
              <a:defRPr sz="3600" kern="1200">
                <a:solidFill>
                  <a:srgbClr val="1A75DB"/>
                </a:solidFill>
                <a:latin typeface="+mn-lt"/>
                <a:ea typeface="+mj-ea"/>
                <a:cs typeface="+mj-cs"/>
              </a:defRPr>
            </a:lvl1pPr>
          </a:lstStyle>
          <a:p>
            <a:r>
              <a:rPr lang="it-IT" b="1" dirty="0"/>
              <a:t>Closing out project activities </a:t>
            </a:r>
          </a:p>
        </p:txBody>
      </p:sp>
    </p:spTree>
    <p:extLst>
      <p:ext uri="{BB962C8B-B14F-4D97-AF65-F5344CB8AC3E}">
        <p14:creationId xmlns:p14="http://schemas.microsoft.com/office/powerpoint/2010/main" val="2082707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2D5685-B069-5455-E1E6-4A5B4F38710F}"/>
              </a:ext>
            </a:extLst>
          </p:cNvPr>
          <p:cNvSpPr>
            <a:spLocks noGrp="1"/>
          </p:cNvSpPr>
          <p:nvPr>
            <p:ph sz="half" idx="1"/>
          </p:nvPr>
        </p:nvSpPr>
        <p:spPr>
          <a:xfrm>
            <a:off x="223101" y="1775974"/>
            <a:ext cx="10212669" cy="4755455"/>
          </a:xfrm>
        </p:spPr>
        <p:txBody>
          <a:bodyPr/>
          <a:lstStyle/>
          <a:p>
            <a:pPr algn="just">
              <a:buClr>
                <a:schemeClr val="accent1"/>
              </a:buClr>
            </a:pPr>
            <a:r>
              <a:rPr lang="en-US" b="1" dirty="0"/>
              <a:t>Identify </a:t>
            </a:r>
            <a:r>
              <a:rPr lang="en-US" dirty="0"/>
              <a:t>key characteristics of healthcare projects and their impact.</a:t>
            </a:r>
          </a:p>
          <a:p>
            <a:pPr algn="just">
              <a:buClr>
                <a:schemeClr val="accent1"/>
              </a:buClr>
            </a:pPr>
            <a:r>
              <a:rPr lang="en-US" b="1" dirty="0"/>
              <a:t>Understand</a:t>
            </a:r>
            <a:r>
              <a:rPr lang="en-US" dirty="0"/>
              <a:t> the role of project management in achieving healthcare goals.</a:t>
            </a:r>
          </a:p>
          <a:p>
            <a:pPr algn="just">
              <a:buClr>
                <a:schemeClr val="accent1"/>
              </a:buClr>
            </a:pPr>
            <a:r>
              <a:rPr lang="en-US" b="1" dirty="0"/>
              <a:t>Use </a:t>
            </a:r>
            <a:r>
              <a:rPr lang="en-US" dirty="0"/>
              <a:t>project management tools like WBS, Gantt charts, and risk frameworks.</a:t>
            </a:r>
          </a:p>
          <a:p>
            <a:pPr algn="just">
              <a:buClr>
                <a:schemeClr val="accent1"/>
              </a:buClr>
            </a:pPr>
            <a:r>
              <a:rPr lang="en-US" b="1" dirty="0"/>
              <a:t>Manage</a:t>
            </a:r>
            <a:r>
              <a:rPr lang="en-US" dirty="0"/>
              <a:t> teams effectively to ensure collaboration and meet milestones.</a:t>
            </a:r>
          </a:p>
          <a:p>
            <a:pPr algn="just">
              <a:buClr>
                <a:schemeClr val="accent1"/>
              </a:buClr>
            </a:pPr>
            <a:r>
              <a:rPr lang="en-US" b="1" dirty="0"/>
              <a:t>Conduct</a:t>
            </a:r>
            <a:r>
              <a:rPr lang="en-US" dirty="0"/>
              <a:t> project closure and </a:t>
            </a:r>
            <a:r>
              <a:rPr lang="en-US" b="1" dirty="0"/>
              <a:t>apply </a:t>
            </a:r>
            <a:r>
              <a:rPr lang="en-US" dirty="0"/>
              <a:t>lessons learned for improvement.</a:t>
            </a:r>
          </a:p>
        </p:txBody>
      </p:sp>
      <p:sp>
        <p:nvSpPr>
          <p:cNvPr id="8" name="Cím 1">
            <a:extLst>
              <a:ext uri="{FF2B5EF4-FFF2-40B4-BE49-F238E27FC236}">
                <a16:creationId xmlns:a16="http://schemas.microsoft.com/office/drawing/2014/main" id="{45854958-047F-5214-5906-33E30694EF50}"/>
              </a:ext>
            </a:extLst>
          </p:cNvPr>
          <p:cNvSpPr>
            <a:spLocks noGrp="1"/>
          </p:cNvSpPr>
          <p:nvPr>
            <p:ph type="title"/>
          </p:nvPr>
        </p:nvSpPr>
        <p:spPr>
          <a:xfrm>
            <a:off x="6455420" y="124033"/>
            <a:ext cx="4517380" cy="784586"/>
          </a:xfrm>
        </p:spPr>
        <p:txBody>
          <a:bodyPr/>
          <a:lstStyle/>
          <a:p>
            <a:pPr algn="just"/>
            <a:r>
              <a:rPr lang="en-US" sz="4000" b="1" dirty="0">
                <a:solidFill>
                  <a:schemeClr val="bg1"/>
                </a:solidFill>
              </a:rPr>
              <a:t>Learning objectives</a:t>
            </a:r>
            <a:endParaRPr lang="en-GB" sz="4000" b="1" dirty="0">
              <a:solidFill>
                <a:schemeClr val="bg1"/>
              </a:solidFill>
            </a:endParaRPr>
          </a:p>
        </p:txBody>
      </p:sp>
      <p:sp>
        <p:nvSpPr>
          <p:cNvPr id="9" name="Footer Placeholder 4">
            <a:extLst>
              <a:ext uri="{FF2B5EF4-FFF2-40B4-BE49-F238E27FC236}">
                <a16:creationId xmlns:a16="http://schemas.microsoft.com/office/drawing/2014/main" id="{C90DCFA0-5866-E88E-22AE-6CE9BEE4CDCF}"/>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Tree>
    <p:extLst>
      <p:ext uri="{BB962C8B-B14F-4D97-AF65-F5344CB8AC3E}">
        <p14:creationId xmlns:p14="http://schemas.microsoft.com/office/powerpoint/2010/main" val="286662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libro, cartone animato, persona, donna&#10;&#10;Descrizione generata automaticamente">
            <a:extLst>
              <a:ext uri="{FF2B5EF4-FFF2-40B4-BE49-F238E27FC236}">
                <a16:creationId xmlns:a16="http://schemas.microsoft.com/office/drawing/2014/main" id="{B8F9080A-9C15-86FA-4688-FD1465BDF045}"/>
              </a:ext>
            </a:extLst>
          </p:cNvPr>
          <p:cNvPicPr>
            <a:picLocks noChangeAspect="1"/>
          </p:cNvPicPr>
          <p:nvPr/>
        </p:nvPicPr>
        <p:blipFill>
          <a:blip r:embed="rId2"/>
          <a:srcRect t="10329" r="31976" b="1"/>
          <a:stretch/>
        </p:blipFill>
        <p:spPr>
          <a:xfrm>
            <a:off x="5628422" y="2598057"/>
            <a:ext cx="4560607" cy="3381638"/>
          </a:xfrm>
          <a:prstGeom prst="rect">
            <a:avLst/>
          </a:prstGeom>
          <a:noFill/>
        </p:spPr>
      </p:pic>
      <p:sp>
        <p:nvSpPr>
          <p:cNvPr id="3" name="Segnaposto contenuto 2">
            <a:extLst>
              <a:ext uri="{FF2B5EF4-FFF2-40B4-BE49-F238E27FC236}">
                <a16:creationId xmlns:a16="http://schemas.microsoft.com/office/drawing/2014/main" id="{8BC061C0-7448-4D34-23D1-D893EBCD7365}"/>
              </a:ext>
            </a:extLst>
          </p:cNvPr>
          <p:cNvSpPr>
            <a:spLocks noGrp="1"/>
          </p:cNvSpPr>
          <p:nvPr>
            <p:ph sz="half" idx="1"/>
          </p:nvPr>
        </p:nvSpPr>
        <p:spPr>
          <a:xfrm>
            <a:off x="505355" y="2208508"/>
            <a:ext cx="4389457" cy="4283670"/>
          </a:xfrm>
        </p:spPr>
        <p:txBody>
          <a:bodyPr>
            <a:noAutofit/>
          </a:bodyPr>
          <a:lstStyle/>
          <a:p>
            <a:pPr marL="239984" marR="0" lvl="0" indent="-239984" algn="just" defTabSz="959937" rtl="0" eaLnBrk="1" fontAlgn="auto" latinLnBrk="0" hangingPunct="1">
              <a:lnSpc>
                <a:spcPct val="90000"/>
              </a:lnSpc>
              <a:spcBef>
                <a:spcPts val="1050"/>
              </a:spcBef>
              <a:spcAft>
                <a:spcPts val="0"/>
              </a:spcAft>
              <a:buClr>
                <a:srgbClr val="0E47E8"/>
              </a:buClr>
              <a:buSzTx/>
              <a:buFont typeface="Arial" panose="020B0604020202020204" pitchFamily="34" charset="0"/>
              <a:buChar char="•"/>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The final evaluation of the project is essential for identifying areas of improvement and sharing best practices.</a:t>
            </a:r>
          </a:p>
          <a:p>
            <a:pPr marL="239984" marR="0" lvl="0" indent="-239984" algn="just" defTabSz="959937" rtl="0" eaLnBrk="1" fontAlgn="auto" latinLnBrk="0" hangingPunct="1">
              <a:lnSpc>
                <a:spcPct val="90000"/>
              </a:lnSpc>
              <a:spcBef>
                <a:spcPts val="1050"/>
              </a:spcBef>
              <a:spcAft>
                <a:spcPts val="0"/>
              </a:spcAft>
              <a:buClr>
                <a:srgbClr val="0E47E8"/>
              </a:buClr>
              <a:buSzTx/>
              <a:buFont typeface="Arial" panose="020B0604020202020204" pitchFamily="34" charset="0"/>
              <a:buChar char="•"/>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39984" marR="0" lvl="0" indent="-239984" algn="just" defTabSz="959937" rtl="0" eaLnBrk="1" fontAlgn="auto" latinLnBrk="0" hangingPunct="1">
              <a:lnSpc>
                <a:spcPct val="90000"/>
              </a:lnSpc>
              <a:spcBef>
                <a:spcPts val="1050"/>
              </a:spcBef>
              <a:spcAft>
                <a:spcPts val="0"/>
              </a:spcAft>
              <a:buClr>
                <a:srgbClr val="0E47E8"/>
              </a:buClr>
              <a:buSzTx/>
              <a:buFont typeface="Arial" panose="020B0604020202020204" pitchFamily="34" charset="0"/>
              <a:buChar char="•"/>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Sharing lessons learned represent an opportunity to improve the management of future projects and disseminate knowledge within the organisation.</a:t>
            </a:r>
          </a:p>
        </p:txBody>
      </p:sp>
      <p:sp>
        <p:nvSpPr>
          <p:cNvPr id="6" name="Tartalom helye 2">
            <a:extLst>
              <a:ext uri="{FF2B5EF4-FFF2-40B4-BE49-F238E27FC236}">
                <a16:creationId xmlns:a16="http://schemas.microsoft.com/office/drawing/2014/main" id="{A47F3E89-1A8E-FBE5-1D8C-6565633A1E2A}"/>
              </a:ext>
            </a:extLst>
          </p:cNvPr>
          <p:cNvSpPr txBox="1">
            <a:spLocks/>
          </p:cNvSpPr>
          <p:nvPr/>
        </p:nvSpPr>
        <p:spPr>
          <a:xfrm>
            <a:off x="8642342" y="5661754"/>
            <a:ext cx="1546687"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   Image by  </a:t>
            </a:r>
            <a:r>
              <a:rPr lang="en-US" sz="1200" i="1" dirty="0" err="1"/>
              <a:t>Freepik</a:t>
            </a:r>
            <a:endParaRPr lang="it-IT" sz="1100" dirty="0"/>
          </a:p>
        </p:txBody>
      </p:sp>
      <p:sp>
        <p:nvSpPr>
          <p:cNvPr id="2" name="Footer Placeholder 4">
            <a:extLst>
              <a:ext uri="{FF2B5EF4-FFF2-40B4-BE49-F238E27FC236}">
                <a16:creationId xmlns:a16="http://schemas.microsoft.com/office/drawing/2014/main" id="{FE10B72F-1E24-F645-47A9-3DADA0A7EAFC}"/>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
        <p:nvSpPr>
          <p:cNvPr id="7" name="Titolo 1">
            <a:extLst>
              <a:ext uri="{FF2B5EF4-FFF2-40B4-BE49-F238E27FC236}">
                <a16:creationId xmlns:a16="http://schemas.microsoft.com/office/drawing/2014/main" id="{909205AE-9AEF-FDBC-C8B1-13AD2E026E65}"/>
              </a:ext>
            </a:extLst>
          </p:cNvPr>
          <p:cNvSpPr txBox="1">
            <a:spLocks/>
          </p:cNvSpPr>
          <p:nvPr/>
        </p:nvSpPr>
        <p:spPr>
          <a:xfrm>
            <a:off x="488700" y="384024"/>
            <a:ext cx="6608786" cy="1200647"/>
          </a:xfrm>
          <a:prstGeom prst="rect">
            <a:avLst/>
          </a:prstGeom>
        </p:spPr>
        <p:txBody>
          <a:bodyPr anchor="b">
            <a:normAutofit/>
          </a:bodyPr>
          <a:lstStyle>
            <a:lvl1pPr algn="l" defTabSz="959937" rtl="0" eaLnBrk="1" latinLnBrk="0" hangingPunct="1">
              <a:lnSpc>
                <a:spcPct val="90000"/>
              </a:lnSpc>
              <a:spcBef>
                <a:spcPct val="0"/>
              </a:spcBef>
              <a:buNone/>
              <a:defRPr sz="3600" kern="1200">
                <a:solidFill>
                  <a:srgbClr val="1A75DB"/>
                </a:solidFill>
                <a:latin typeface="+mn-lt"/>
                <a:ea typeface="+mj-ea"/>
                <a:cs typeface="+mj-cs"/>
              </a:defRPr>
            </a:lvl1pPr>
          </a:lstStyle>
          <a:p>
            <a:pPr>
              <a:spcAft>
                <a:spcPts val="600"/>
              </a:spcAft>
            </a:pPr>
            <a:r>
              <a:rPr lang="en-US" b="1" dirty="0"/>
              <a:t>Lessons learned &amp; project evaluation</a:t>
            </a:r>
          </a:p>
        </p:txBody>
      </p:sp>
    </p:spTree>
    <p:extLst>
      <p:ext uri="{BB962C8B-B14F-4D97-AF65-F5344CB8AC3E}">
        <p14:creationId xmlns:p14="http://schemas.microsoft.com/office/powerpoint/2010/main" val="2092507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3" descr="Immagine che contiene disegno, illustrazione, clipart, Arte bambini&#10;&#10;Descrizione generata automaticamente">
            <a:extLst>
              <a:ext uri="{FF2B5EF4-FFF2-40B4-BE49-F238E27FC236}">
                <a16:creationId xmlns:a16="http://schemas.microsoft.com/office/drawing/2014/main" id="{8ACAB555-F88E-ACF6-1D2E-C9638A30D597}"/>
              </a:ext>
            </a:extLst>
          </p:cNvPr>
          <p:cNvPicPr>
            <a:picLocks noChangeAspect="1"/>
          </p:cNvPicPr>
          <p:nvPr/>
        </p:nvPicPr>
        <p:blipFill>
          <a:blip r:embed="rId2"/>
          <a:srcRect b="13295"/>
          <a:stretch/>
        </p:blipFill>
        <p:spPr>
          <a:xfrm>
            <a:off x="5399881" y="0"/>
            <a:ext cx="1706793" cy="1382840"/>
          </a:xfrm>
          <a:prstGeom prst="ellipse">
            <a:avLst/>
          </a:prstGeom>
          <a:ln>
            <a:noFill/>
          </a:ln>
          <a:effectLst>
            <a:softEdge rad="112500"/>
          </a:effectLst>
        </p:spPr>
      </p:pic>
      <p:sp>
        <p:nvSpPr>
          <p:cNvPr id="2" name="Cím 1"/>
          <p:cNvSpPr>
            <a:spLocks noGrp="1"/>
          </p:cNvSpPr>
          <p:nvPr>
            <p:ph type="title"/>
          </p:nvPr>
        </p:nvSpPr>
        <p:spPr>
          <a:xfrm>
            <a:off x="7210445" y="250630"/>
            <a:ext cx="3081439" cy="774792"/>
          </a:xfrm>
        </p:spPr>
        <p:txBody>
          <a:bodyPr/>
          <a:lstStyle/>
          <a:p>
            <a:pPr algn="just"/>
            <a:r>
              <a:rPr lang="en-US" sz="4400" b="1" dirty="0">
                <a:solidFill>
                  <a:schemeClr val="bg1"/>
                </a:solidFill>
              </a:rPr>
              <a:t>Conclusion</a:t>
            </a:r>
            <a:r>
              <a:rPr lang="hu-HU" dirty="0"/>
              <a:t>	</a:t>
            </a:r>
            <a:endParaRPr lang="en-GB" dirty="0"/>
          </a:p>
        </p:txBody>
      </p:sp>
      <p:sp>
        <p:nvSpPr>
          <p:cNvPr id="3" name="Footer Placeholder 4">
            <a:extLst>
              <a:ext uri="{FF2B5EF4-FFF2-40B4-BE49-F238E27FC236}">
                <a16:creationId xmlns:a16="http://schemas.microsoft.com/office/drawing/2014/main" id="{77D78CC4-7512-067A-DF20-F20762E19D32}"/>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
        <p:nvSpPr>
          <p:cNvPr id="4" name="Tartalom helye 2">
            <a:extLst>
              <a:ext uri="{FF2B5EF4-FFF2-40B4-BE49-F238E27FC236}">
                <a16:creationId xmlns:a16="http://schemas.microsoft.com/office/drawing/2014/main" id="{04602E0D-40AB-2278-9E4B-4592D3B22978}"/>
              </a:ext>
            </a:extLst>
          </p:cNvPr>
          <p:cNvSpPr>
            <a:spLocks noGrp="1"/>
          </p:cNvSpPr>
          <p:nvPr>
            <p:ph sz="half" idx="1"/>
          </p:nvPr>
        </p:nvSpPr>
        <p:spPr>
          <a:xfrm>
            <a:off x="96671" y="1234143"/>
            <a:ext cx="10443691" cy="5193402"/>
          </a:xfrm>
        </p:spPr>
        <p:txBody>
          <a:bodyPr/>
          <a:lstStyle/>
          <a:p>
            <a:pPr algn="just">
              <a:buClr>
                <a:schemeClr val="accent1"/>
              </a:buClr>
            </a:pPr>
            <a:r>
              <a:rPr lang="en-US" dirty="0"/>
              <a:t>Achieving Success Efficiently</a:t>
            </a:r>
          </a:p>
          <a:p>
            <a:pPr lvl="1" algn="just">
              <a:buClr>
                <a:schemeClr val="accent1"/>
              </a:buClr>
            </a:pPr>
            <a:r>
              <a:rPr lang="en-US" dirty="0"/>
              <a:t>Project management helps healthcare </a:t>
            </a:r>
            <a:r>
              <a:rPr lang="en-US" dirty="0" err="1"/>
              <a:t>organisations</a:t>
            </a:r>
            <a:r>
              <a:rPr lang="en-US" dirty="0"/>
              <a:t> meet goals through strong leadership, collaboration, and effective tools.</a:t>
            </a:r>
          </a:p>
          <a:p>
            <a:pPr algn="just">
              <a:buClr>
                <a:schemeClr val="accent1"/>
              </a:buClr>
            </a:pPr>
            <a:r>
              <a:rPr lang="en-US" dirty="0"/>
              <a:t>Transforming Ideas into Results</a:t>
            </a:r>
          </a:p>
          <a:p>
            <a:pPr lvl="1" algn="just">
              <a:buClr>
                <a:schemeClr val="accent1"/>
              </a:buClr>
            </a:pPr>
            <a:r>
              <a:rPr lang="en-US" dirty="0"/>
              <a:t>Focus on planning, communication, team management, and risk assessment ensures impactful outcomes.</a:t>
            </a:r>
          </a:p>
          <a:p>
            <a:pPr algn="just">
              <a:buClr>
                <a:schemeClr val="accent1"/>
              </a:buClr>
            </a:pPr>
            <a:r>
              <a:rPr lang="en-US" dirty="0"/>
              <a:t>Improving Efficiency and Quality</a:t>
            </a:r>
          </a:p>
          <a:p>
            <a:pPr lvl="1" algn="just">
              <a:buClr>
                <a:schemeClr val="accent1"/>
              </a:buClr>
            </a:pPr>
            <a:r>
              <a:rPr lang="en-US" dirty="0"/>
              <a:t>Leadership and structured tools help overcome challenges, stay on budget, and enhance service quality.</a:t>
            </a:r>
          </a:p>
          <a:p>
            <a:pPr algn="just">
              <a:buClr>
                <a:schemeClr val="accent1"/>
              </a:buClr>
            </a:pPr>
            <a:r>
              <a:rPr lang="en-US" dirty="0"/>
              <a:t>Driving Meaningful Change</a:t>
            </a:r>
          </a:p>
          <a:p>
            <a:pPr lvl="1" algn="just">
              <a:buClr>
                <a:schemeClr val="accent1"/>
              </a:buClr>
            </a:pPr>
            <a:r>
              <a:rPr lang="en-US" dirty="0"/>
              <a:t>Project management empowers healthcare professionals to improve patient outcomes and drive positive change in healthcare.</a:t>
            </a:r>
            <a:endParaRPr lang="en-GB" dirty="0"/>
          </a:p>
        </p:txBody>
      </p:sp>
      <p:sp>
        <p:nvSpPr>
          <p:cNvPr id="6" name="Tartalom helye 2">
            <a:extLst>
              <a:ext uri="{FF2B5EF4-FFF2-40B4-BE49-F238E27FC236}">
                <a16:creationId xmlns:a16="http://schemas.microsoft.com/office/drawing/2014/main" id="{20F9EF8A-22DE-C02D-2C70-C24F1C7FF653}"/>
              </a:ext>
            </a:extLst>
          </p:cNvPr>
          <p:cNvSpPr txBox="1">
            <a:spLocks/>
          </p:cNvSpPr>
          <p:nvPr/>
        </p:nvSpPr>
        <p:spPr>
          <a:xfrm>
            <a:off x="5399881" y="1209002"/>
            <a:ext cx="1383097"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   Image by </a:t>
            </a:r>
            <a:r>
              <a:rPr lang="en-US" sz="1200" i="1" dirty="0" err="1"/>
              <a:t>freepik</a:t>
            </a:r>
            <a:endParaRPr lang="it-IT" sz="1100" dirty="0"/>
          </a:p>
        </p:txBody>
      </p:sp>
    </p:spTree>
    <p:extLst>
      <p:ext uri="{BB962C8B-B14F-4D97-AF65-F5344CB8AC3E}">
        <p14:creationId xmlns:p14="http://schemas.microsoft.com/office/powerpoint/2010/main" val="576232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EEBECAE-CC15-1C0B-5B79-6F898691BA95}"/>
              </a:ext>
            </a:extLst>
          </p:cNvPr>
          <p:cNvSpPr txBox="1">
            <a:spLocks/>
          </p:cNvSpPr>
          <p:nvPr/>
        </p:nvSpPr>
        <p:spPr>
          <a:xfrm>
            <a:off x="357532" y="2889505"/>
            <a:ext cx="10442231" cy="3908613"/>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endParaRPr lang="it-IT" sz="1400" dirty="0"/>
          </a:p>
        </p:txBody>
      </p:sp>
      <p:sp>
        <p:nvSpPr>
          <p:cNvPr id="8" name="TextBox 7">
            <a:extLst>
              <a:ext uri="{FF2B5EF4-FFF2-40B4-BE49-F238E27FC236}">
                <a16:creationId xmlns:a16="http://schemas.microsoft.com/office/drawing/2014/main" id="{1C01192D-72A2-EDD6-D1C3-686C66BC185A}"/>
              </a:ext>
            </a:extLst>
          </p:cNvPr>
          <p:cNvSpPr txBox="1"/>
          <p:nvPr/>
        </p:nvSpPr>
        <p:spPr>
          <a:xfrm>
            <a:off x="244647" y="831273"/>
            <a:ext cx="10310468" cy="5847755"/>
          </a:xfrm>
          <a:prstGeom prst="rect">
            <a:avLst/>
          </a:prstGeom>
          <a:noFill/>
        </p:spPr>
        <p:txBody>
          <a:bodyPr wrap="square">
            <a:spAutoFit/>
          </a:bodyPr>
          <a:lstStyle/>
          <a:p>
            <a:pPr algn="just"/>
            <a:r>
              <a:rPr lang="en-US" sz="1700" dirty="0"/>
              <a:t>Antonio Volpe – Project Management Institute - “</a:t>
            </a:r>
            <a:r>
              <a:rPr lang="en-US" sz="1700" dirty="0" err="1"/>
              <a:t>Introduzione</a:t>
            </a:r>
            <a:r>
              <a:rPr lang="en-US" sz="1700" dirty="0"/>
              <a:t> al project Management secondo </a:t>
            </a:r>
            <a:r>
              <a:rPr lang="en-US" sz="1700" dirty="0" err="1"/>
              <a:t>i</a:t>
            </a:r>
            <a:r>
              <a:rPr lang="en-US" sz="1700" dirty="0"/>
              <a:t> </a:t>
            </a:r>
            <a:r>
              <a:rPr lang="en-US" sz="1700" dirty="0" err="1"/>
              <a:t>principi</a:t>
            </a:r>
            <a:r>
              <a:rPr lang="en-US" sz="1700" dirty="0"/>
              <a:t> del PMBOK”; </a:t>
            </a:r>
          </a:p>
          <a:p>
            <a:pPr algn="just"/>
            <a:r>
              <a:rPr lang="en-US" sz="1700" dirty="0" err="1"/>
              <a:t>Beukers</a:t>
            </a:r>
            <a:r>
              <a:rPr lang="en-US" sz="1700" dirty="0"/>
              <a:t> MW. “Project management of life-science research projects: project characteristics, challenges and training needs”;</a:t>
            </a:r>
          </a:p>
          <a:p>
            <a:pPr algn="just"/>
            <a:r>
              <a:rPr lang="en-US" sz="1700" dirty="0"/>
              <a:t>G. </a:t>
            </a:r>
            <a:r>
              <a:rPr lang="en-US" sz="1700" dirty="0" err="1"/>
              <a:t>Sancetta</a:t>
            </a:r>
            <a:r>
              <a:rPr lang="en-US" sz="1700" dirty="0"/>
              <a:t>, C. Simone “Project Management – Corso di Management A.A. 2021-2022”; </a:t>
            </a:r>
          </a:p>
          <a:p>
            <a:pPr algn="just"/>
            <a:r>
              <a:rPr lang="en-US" sz="1700" dirty="0" err="1"/>
              <a:t>Guanci</a:t>
            </a:r>
            <a:r>
              <a:rPr lang="en-US" sz="1700" dirty="0"/>
              <a:t>, Gen MEd, RN-BC, CCRN-K; Bjork, Chris PMP. “An introduction to project management. Nursing Management (Springhouse)”; </a:t>
            </a:r>
          </a:p>
          <a:p>
            <a:pPr algn="just"/>
            <a:r>
              <a:rPr lang="en-US" sz="1700" dirty="0" err="1"/>
              <a:t>Headvisor</a:t>
            </a:r>
            <a:r>
              <a:rPr lang="en-US" sz="1700" dirty="0"/>
              <a:t>. (n.d.). Work Breakdown Structure: Innovation Manager. Retrieved from headvisor.com</a:t>
            </a:r>
          </a:p>
          <a:p>
            <a:pPr algn="just"/>
            <a:r>
              <a:rPr lang="en-US" sz="1700" dirty="0"/>
              <a:t>Maurizio Dal Maso “project management in </a:t>
            </a:r>
            <a:r>
              <a:rPr lang="en-US" sz="1700" dirty="0" err="1"/>
              <a:t>sanità</a:t>
            </a:r>
            <a:r>
              <a:rPr lang="en-US" sz="1700" dirty="0"/>
              <a:t>: </a:t>
            </a:r>
            <a:r>
              <a:rPr lang="en-US" sz="1700" dirty="0" err="1"/>
              <a:t>una</a:t>
            </a:r>
            <a:r>
              <a:rPr lang="en-US" sz="1700" dirty="0"/>
              <a:t> </a:t>
            </a:r>
            <a:r>
              <a:rPr lang="en-US" sz="1700" dirty="0" err="1"/>
              <a:t>scelta</a:t>
            </a:r>
            <a:r>
              <a:rPr lang="en-US" sz="1700" dirty="0"/>
              <a:t> </a:t>
            </a:r>
            <a:r>
              <a:rPr lang="en-US" sz="1700" dirty="0" err="1"/>
              <a:t>obbligata</a:t>
            </a:r>
            <a:r>
              <a:rPr lang="en-US" sz="1700" dirty="0"/>
              <a:t>”. </a:t>
            </a:r>
            <a:r>
              <a:rPr lang="en-US" sz="1700" dirty="0" err="1"/>
              <a:t>RivistaPM_Articolo</a:t>
            </a:r>
            <a:r>
              <a:rPr lang="en-US" sz="1700" dirty="0"/>
              <a:t> PM_DalMaso_2009.pdf (uniroma1.it); </a:t>
            </a:r>
          </a:p>
          <a:p>
            <a:pPr algn="just"/>
            <a:r>
              <a:rPr lang="en-US" sz="1700" dirty="0" err="1"/>
              <a:t>Mohamadi</a:t>
            </a:r>
            <a:r>
              <a:rPr lang="en-US" sz="1700" dirty="0"/>
              <a:t>, Samad Agha et al. “The role of project management offices (PMOs) in healthcare system.” (2002); </a:t>
            </a:r>
          </a:p>
          <a:p>
            <a:pPr algn="just"/>
            <a:r>
              <a:rPr lang="en-US" sz="1700" dirty="0" err="1"/>
              <a:t>Perano</a:t>
            </a:r>
            <a:r>
              <a:rPr lang="en-US" sz="1700" dirty="0"/>
              <a:t> Mirko – Università </a:t>
            </a:r>
            <a:r>
              <a:rPr lang="en-US" sz="1700" dirty="0" err="1"/>
              <a:t>degli</a:t>
            </a:r>
            <a:r>
              <a:rPr lang="en-US" sz="1700" dirty="0"/>
              <a:t> </a:t>
            </a:r>
            <a:r>
              <a:rPr lang="en-US" sz="1700" dirty="0" err="1"/>
              <a:t>Studi</a:t>
            </a:r>
            <a:r>
              <a:rPr lang="en-US" sz="1700" dirty="0"/>
              <a:t> di Salerno - “il Project Management” </a:t>
            </a:r>
            <a:r>
              <a:rPr lang="en-US" sz="1700" dirty="0" err="1"/>
              <a:t>nel</a:t>
            </a:r>
            <a:r>
              <a:rPr lang="en-US" sz="1700" dirty="0"/>
              <a:t> </a:t>
            </a:r>
            <a:r>
              <a:rPr lang="en-US" sz="1700" dirty="0" err="1"/>
              <a:t>libro</a:t>
            </a:r>
            <a:r>
              <a:rPr lang="en-US" sz="1700" dirty="0"/>
              <a:t> “La </a:t>
            </a:r>
            <a:r>
              <a:rPr lang="en-US" sz="1700" dirty="0" err="1"/>
              <a:t>visione</a:t>
            </a:r>
            <a:r>
              <a:rPr lang="en-US" sz="1700" dirty="0"/>
              <a:t> </a:t>
            </a:r>
            <a:r>
              <a:rPr lang="en-US" sz="1700" dirty="0" err="1"/>
              <a:t>Strategica</a:t>
            </a:r>
            <a:r>
              <a:rPr lang="en-US" sz="1700" dirty="0"/>
              <a:t> </a:t>
            </a:r>
            <a:r>
              <a:rPr lang="en-US" sz="1700" dirty="0" err="1"/>
              <a:t>dell’impresa</a:t>
            </a:r>
            <a:r>
              <a:rPr lang="en-US" sz="1700" dirty="0"/>
              <a:t>”, p.p. 259-287, Chapter 13, </a:t>
            </a:r>
            <a:r>
              <a:rPr lang="en-US" sz="1700" dirty="0" err="1"/>
              <a:t>Giappichelli</a:t>
            </a:r>
            <a:r>
              <a:rPr lang="en-US" sz="1700" dirty="0"/>
              <a:t> </a:t>
            </a:r>
            <a:r>
              <a:rPr lang="en-US" sz="1700" dirty="0" err="1"/>
              <a:t>Editore</a:t>
            </a:r>
            <a:r>
              <a:rPr lang="en-US" sz="1700" dirty="0"/>
              <a:t>, Torino; </a:t>
            </a:r>
          </a:p>
          <a:p>
            <a:pPr algn="just"/>
            <a:r>
              <a:rPr lang="en-US" sz="1700" dirty="0"/>
              <a:t>Project Management Institute “The standard for project management and a guide to the project management body of knowledge (PMBOK guide)”;</a:t>
            </a:r>
          </a:p>
          <a:p>
            <a:pPr algn="just"/>
            <a:r>
              <a:rPr lang="en-US" sz="1700" dirty="0"/>
              <a:t> Sa Couto J. Project management can help to reduce costs and improve quality in health care services. J Eval Clin </a:t>
            </a:r>
            <a:r>
              <a:rPr lang="en-US" sz="1700" dirty="0" err="1"/>
              <a:t>Pract</a:t>
            </a:r>
            <a:r>
              <a:rPr lang="en-US" sz="1700" dirty="0"/>
              <a:t>. 2008; </a:t>
            </a:r>
          </a:p>
          <a:p>
            <a:pPr algn="just"/>
            <a:r>
              <a:rPr lang="en-US" sz="1700" dirty="0" err="1"/>
              <a:t>Slideshare</a:t>
            </a:r>
            <a:r>
              <a:rPr lang="en-US" sz="1700" dirty="0"/>
              <a:t>. (n.d.). Le </a:t>
            </a:r>
            <a:r>
              <a:rPr lang="en-US" sz="1700" dirty="0" err="1"/>
              <a:t>basi</a:t>
            </a:r>
            <a:r>
              <a:rPr lang="en-US" sz="1700" dirty="0"/>
              <a:t> del project management [Slideshow]. Retrieved from </a:t>
            </a:r>
            <a:r>
              <a:rPr lang="en-US" sz="1700" dirty="0">
                <a:hlinkClick r:id="rId2"/>
              </a:rPr>
              <a:t>https://www.slideshare.net/slideshow/le-basi-del-project-management</a:t>
            </a:r>
            <a:endParaRPr lang="en-US" sz="1700" dirty="0"/>
          </a:p>
          <a:p>
            <a:pPr algn="just"/>
            <a:r>
              <a:rPr lang="en-US" sz="1700" dirty="0"/>
              <a:t>University of Padua. (n.d.). Project Management Dispense v1.3 [PDF]. Retrieved from University of Padua: </a:t>
            </a:r>
            <a:r>
              <a:rPr lang="en-US" sz="1700" dirty="0">
                <a:hlinkClick r:id="rId3"/>
              </a:rPr>
              <a:t>https://www.unipd.it</a:t>
            </a:r>
            <a:endParaRPr lang="en-US" sz="1700" dirty="0"/>
          </a:p>
          <a:p>
            <a:pPr algn="just"/>
            <a:r>
              <a:rPr lang="en-US" sz="1700" dirty="0"/>
              <a:t>Zimmer BT. “Project management: a methodology for success.”, Hosp Mater Manage Q.</a:t>
            </a:r>
          </a:p>
        </p:txBody>
      </p:sp>
      <p:sp>
        <p:nvSpPr>
          <p:cNvPr id="9" name="Cím 1">
            <a:extLst>
              <a:ext uri="{FF2B5EF4-FFF2-40B4-BE49-F238E27FC236}">
                <a16:creationId xmlns:a16="http://schemas.microsoft.com/office/drawing/2014/main" id="{E54D5EA1-F06E-31EB-CC1F-E0F440CB2BDC}"/>
              </a:ext>
            </a:extLst>
          </p:cNvPr>
          <p:cNvSpPr txBox="1">
            <a:spLocks/>
          </p:cNvSpPr>
          <p:nvPr/>
        </p:nvSpPr>
        <p:spPr>
          <a:xfrm>
            <a:off x="357532" y="184364"/>
            <a:ext cx="3232582" cy="646909"/>
          </a:xfrm>
          <a:prstGeom prst="rect">
            <a:avLst/>
          </a:prstGeom>
        </p:spPr>
        <p:txBody>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r>
              <a:rPr lang="en-US" b="1" dirty="0">
                <a:solidFill>
                  <a:srgbClr val="1A75DB"/>
                </a:solidFill>
                <a:latin typeface="+mn-lt"/>
              </a:rPr>
              <a:t>References</a:t>
            </a:r>
            <a:endParaRPr lang="en-GB" b="1" dirty="0">
              <a:solidFill>
                <a:srgbClr val="1A75DB"/>
              </a:solidFill>
              <a:latin typeface="+mn-lt"/>
            </a:endParaRPr>
          </a:p>
        </p:txBody>
      </p:sp>
    </p:spTree>
    <p:extLst>
      <p:ext uri="{BB962C8B-B14F-4D97-AF65-F5344CB8AC3E}">
        <p14:creationId xmlns:p14="http://schemas.microsoft.com/office/powerpoint/2010/main" val="372929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txBox="1">
            <a:spLocks/>
          </p:cNvSpPr>
          <p:nvPr/>
        </p:nvSpPr>
        <p:spPr>
          <a:xfrm>
            <a:off x="600710" y="450376"/>
            <a:ext cx="3928754" cy="653509"/>
          </a:xfrm>
          <a:prstGeom prst="rect">
            <a:avLst/>
          </a:prstGeom>
        </p:spPr>
        <p:txBody>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r>
              <a:rPr lang="en-US" sz="4000" b="1" dirty="0">
                <a:solidFill>
                  <a:srgbClr val="1A75DB"/>
                </a:solidFill>
                <a:latin typeface="+mn-lt"/>
              </a:rPr>
              <a:t>Copyright notice</a:t>
            </a:r>
            <a:endParaRPr lang="en-GB" sz="4000" b="1" dirty="0">
              <a:solidFill>
                <a:srgbClr val="1A75DB"/>
              </a:solidFill>
              <a:latin typeface="+mn-lt"/>
            </a:endParaRPr>
          </a:p>
        </p:txBody>
      </p:sp>
      <p:sp>
        <p:nvSpPr>
          <p:cNvPr id="2" name="Footer Placeholder 4">
            <a:extLst>
              <a:ext uri="{FF2B5EF4-FFF2-40B4-BE49-F238E27FC236}">
                <a16:creationId xmlns:a16="http://schemas.microsoft.com/office/drawing/2014/main" id="{4297FD4B-C15A-0B5C-B45D-5FAE44ED3DC0}"/>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
        <p:nvSpPr>
          <p:cNvPr id="5" name="TextBox 4">
            <a:extLst>
              <a:ext uri="{FF2B5EF4-FFF2-40B4-BE49-F238E27FC236}">
                <a16:creationId xmlns:a16="http://schemas.microsoft.com/office/drawing/2014/main" id="{0AB6C018-C91C-1483-CC9B-B6AA9981B8F4}"/>
              </a:ext>
            </a:extLst>
          </p:cNvPr>
          <p:cNvSpPr txBox="1"/>
          <p:nvPr/>
        </p:nvSpPr>
        <p:spPr>
          <a:xfrm>
            <a:off x="600710" y="1391969"/>
            <a:ext cx="9598342" cy="4801314"/>
          </a:xfrm>
          <a:prstGeom prst="rect">
            <a:avLst/>
          </a:prstGeom>
          <a:noFill/>
        </p:spPr>
        <p:txBody>
          <a:bodyPr wrap="square">
            <a:spAutoFit/>
          </a:bodyPr>
          <a:lstStyle/>
          <a:p>
            <a:pPr algn="just"/>
            <a:r>
              <a:rPr lang="en-US" dirty="0"/>
              <a:t>Copyright © Members of the H-PASS Project. For details about the H-PASS Project and collaboration, please visit: </a:t>
            </a:r>
            <a:r>
              <a:rPr lang="en-US" dirty="0">
                <a:hlinkClick r:id="rId3"/>
              </a:rPr>
              <a:t>https://hpass.healthworkforce.eu/index.php/the-project/</a:t>
            </a:r>
            <a:endParaRPr lang="en-US" dirty="0"/>
          </a:p>
          <a:p>
            <a:pPr algn="just"/>
            <a:endParaRPr lang="en-US" dirty="0"/>
          </a:p>
          <a:p>
            <a:pPr algn="just"/>
            <a:r>
              <a:rPr lang="en-US" dirty="0"/>
              <a:t>H-PASS the “Health Professionals’ and the “</a:t>
            </a:r>
            <a:r>
              <a:rPr lang="en-US" dirty="0" err="1"/>
              <a:t>DigitAl</a:t>
            </a:r>
            <a:r>
              <a:rPr lang="en-US" dirty="0"/>
              <a:t> team” </a:t>
            </a:r>
            <a:r>
              <a:rPr lang="en-US" dirty="0" err="1"/>
              <a:t>SkillS</a:t>
            </a:r>
            <a:r>
              <a:rPr lang="en-US" dirty="0"/>
              <a:t> advancement” is a project co-funded by the European Health and Digital Executive Agency (</a:t>
            </a:r>
            <a:r>
              <a:rPr lang="en-US" dirty="0" err="1"/>
              <a:t>HaDEA</a:t>
            </a:r>
            <a:r>
              <a:rPr lang="en-US" dirty="0"/>
              <a:t>) under the powers delegated by the European Commission. H-PASS began in May 2023 and will run for 3 years.</a:t>
            </a:r>
          </a:p>
          <a:p>
            <a:pPr algn="just"/>
            <a:endParaRPr lang="en-US" dirty="0"/>
          </a:p>
          <a:p>
            <a:pPr algn="just"/>
            <a:r>
              <a:rPr lang="en-US" dirty="0"/>
              <a:t>This work is licensed under the Creative Commons Attribution-Noncommercial 3.0 License. To view a copy of this license, visit </a:t>
            </a:r>
            <a:r>
              <a:rPr lang="en-US" dirty="0">
                <a:hlinkClick r:id="rId4"/>
              </a:rPr>
              <a:t>http://creativecommons.org/licenses/by-nc/3.0/</a:t>
            </a:r>
            <a:r>
              <a:rPr lang="en-US" dirty="0"/>
              <a:t> or send a letter to Creative Commons, 171 Second Street, Suite 300, San Francisco, California, 94105, and USA.</a:t>
            </a:r>
          </a:p>
          <a:p>
            <a:pPr algn="just"/>
            <a:endParaRPr lang="en-US" dirty="0"/>
          </a:p>
          <a:p>
            <a:pPr algn="just"/>
            <a:r>
              <a:rPr lang="en-US" dirty="0"/>
              <a:t> The work must be attributed by attaching the following reference to the copied elements: “Copyright © Members of the H-PASS Project ”. </a:t>
            </a:r>
          </a:p>
          <a:p>
            <a:pPr algn="just"/>
            <a:endParaRPr lang="en-US" dirty="0"/>
          </a:p>
          <a:p>
            <a:pPr algn="just"/>
            <a:r>
              <a:rPr lang="en-US" dirty="0"/>
              <a:t>Using this presentation in a way and/or for purposes not foreseen in the license, requires the prior written permission of the copyright holders. The information contained in this presentation represents the views of the copyright holders as of the date such views are published.</a:t>
            </a:r>
          </a:p>
        </p:txBody>
      </p:sp>
    </p:spTree>
    <p:extLst>
      <p:ext uri="{BB962C8B-B14F-4D97-AF65-F5344CB8AC3E}">
        <p14:creationId xmlns:p14="http://schemas.microsoft.com/office/powerpoint/2010/main" val="4141311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32481A39-F6E8-4107-4F8F-06F77D94BFF3}"/>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
        <p:nvSpPr>
          <p:cNvPr id="4" name="Cím 1">
            <a:extLst>
              <a:ext uri="{FF2B5EF4-FFF2-40B4-BE49-F238E27FC236}">
                <a16:creationId xmlns:a16="http://schemas.microsoft.com/office/drawing/2014/main" id="{15A2CA9F-D5D4-0643-555A-87C2377BB7DA}"/>
              </a:ext>
            </a:extLst>
          </p:cNvPr>
          <p:cNvSpPr txBox="1">
            <a:spLocks/>
          </p:cNvSpPr>
          <p:nvPr/>
        </p:nvSpPr>
        <p:spPr>
          <a:xfrm>
            <a:off x="3835400" y="1365490"/>
            <a:ext cx="2576830" cy="653509"/>
          </a:xfrm>
          <a:prstGeom prst="rect">
            <a:avLst/>
          </a:prstGeom>
        </p:spPr>
        <p:txBody>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pPr algn="ctr"/>
            <a:r>
              <a:rPr lang="en-US" sz="4000" b="1" dirty="0">
                <a:solidFill>
                  <a:srgbClr val="1A75DB"/>
                </a:solidFill>
                <a:latin typeface="+mn-lt"/>
              </a:rPr>
              <a:t>Disclaimer </a:t>
            </a:r>
            <a:endParaRPr lang="en-GB" sz="4000" b="1" dirty="0">
              <a:solidFill>
                <a:srgbClr val="1A75DB"/>
              </a:solidFill>
              <a:latin typeface="+mn-lt"/>
            </a:endParaRPr>
          </a:p>
        </p:txBody>
      </p:sp>
      <p:sp>
        <p:nvSpPr>
          <p:cNvPr id="5" name="Content Placeholder 2">
            <a:extLst>
              <a:ext uri="{FF2B5EF4-FFF2-40B4-BE49-F238E27FC236}">
                <a16:creationId xmlns:a16="http://schemas.microsoft.com/office/drawing/2014/main" id="{6B8CA3ED-B686-9D10-3668-393D8FC1ACF0}"/>
              </a:ext>
            </a:extLst>
          </p:cNvPr>
          <p:cNvSpPr txBox="1">
            <a:spLocks noChangeArrowheads="1"/>
          </p:cNvSpPr>
          <p:nvPr/>
        </p:nvSpPr>
        <p:spPr>
          <a:xfrm>
            <a:off x="457200" y="2209800"/>
            <a:ext cx="8229600" cy="3916363"/>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lgn="just">
              <a:buNone/>
            </a:pPr>
            <a:endParaRPr lang="en-GB" altLang="en-US" dirty="0"/>
          </a:p>
        </p:txBody>
      </p:sp>
      <p:sp>
        <p:nvSpPr>
          <p:cNvPr id="7" name="TextBox 6">
            <a:extLst>
              <a:ext uri="{FF2B5EF4-FFF2-40B4-BE49-F238E27FC236}">
                <a16:creationId xmlns:a16="http://schemas.microsoft.com/office/drawing/2014/main" id="{4CE8027F-86D5-8209-CE4A-39D3763E8A8C}"/>
              </a:ext>
            </a:extLst>
          </p:cNvPr>
          <p:cNvSpPr txBox="1"/>
          <p:nvPr/>
        </p:nvSpPr>
        <p:spPr>
          <a:xfrm>
            <a:off x="1572260" y="2662287"/>
            <a:ext cx="7655242" cy="2462213"/>
          </a:xfrm>
          <a:prstGeom prst="rect">
            <a:avLst/>
          </a:prstGeom>
          <a:noFill/>
        </p:spPr>
        <p:txBody>
          <a:bodyPr wrap="square">
            <a:spAutoFit/>
          </a:bodyPr>
          <a:lstStyle/>
          <a:p>
            <a:pPr algn="just"/>
            <a:r>
              <a:rPr lang="en-US" sz="2200" dirty="0"/>
              <a:t>The European Health and Digital Executive Agency (</a:t>
            </a:r>
            <a:r>
              <a:rPr lang="en-US" sz="2200" dirty="0" err="1"/>
              <a:t>HaDEA</a:t>
            </a:r>
            <a:r>
              <a:rPr lang="en-US" sz="2200" dirty="0"/>
              <a:t>), under the powers delegated by the European Commission, supports the production of this publication. The European Commission's support does not constitute endorsement of the contents, which reflects the views only of the authors. The Commission cannot be held responsible for any use that may be made of the information contained therein.</a:t>
            </a:r>
          </a:p>
        </p:txBody>
      </p:sp>
    </p:spTree>
    <p:extLst>
      <p:ext uri="{BB962C8B-B14F-4D97-AF65-F5344CB8AC3E}">
        <p14:creationId xmlns:p14="http://schemas.microsoft.com/office/powerpoint/2010/main" val="2763959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88AD8595-075D-384D-A3EE-990DFE01FE45}"/>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solidFill>
                  <a:schemeClr val="bg1"/>
                </a:solidFill>
              </a:rPr>
              <a:t>Project: 101101139 — H-PASS — EU4H-2022-PJ</a:t>
            </a:r>
            <a:endParaRPr lang="el-GR" altLang="en-US" sz="1200" dirty="0">
              <a:solidFill>
                <a:schemeClr val="bg1"/>
              </a:solidFill>
            </a:endParaRPr>
          </a:p>
        </p:txBody>
      </p:sp>
      <p:sp>
        <p:nvSpPr>
          <p:cNvPr id="6" name="Cím 1">
            <a:extLst>
              <a:ext uri="{FF2B5EF4-FFF2-40B4-BE49-F238E27FC236}">
                <a16:creationId xmlns:a16="http://schemas.microsoft.com/office/drawing/2014/main" id="{9A063288-9EDF-8DE5-D421-48AB28F57996}"/>
              </a:ext>
            </a:extLst>
          </p:cNvPr>
          <p:cNvSpPr>
            <a:spLocks noGrp="1"/>
          </p:cNvSpPr>
          <p:nvPr>
            <p:ph type="title"/>
          </p:nvPr>
        </p:nvSpPr>
        <p:spPr>
          <a:xfrm>
            <a:off x="2427653" y="3031193"/>
            <a:ext cx="5726091" cy="1136926"/>
          </a:xfrm>
        </p:spPr>
        <p:txBody>
          <a:bodyPr/>
          <a:lstStyle/>
          <a:p>
            <a:r>
              <a:rPr lang="en-US" sz="4000" dirty="0"/>
              <a:t>End of learning unit</a:t>
            </a:r>
            <a:endParaRPr lang="en-GB" sz="4000" dirty="0"/>
          </a:p>
        </p:txBody>
      </p:sp>
    </p:spTree>
    <p:extLst>
      <p:ext uri="{BB962C8B-B14F-4D97-AF65-F5344CB8AC3E}">
        <p14:creationId xmlns:p14="http://schemas.microsoft.com/office/powerpoint/2010/main" val="49730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F51C245-EF09-030F-2366-C48F404BA402}"/>
              </a:ext>
            </a:extLst>
          </p:cNvPr>
          <p:cNvSpPr>
            <a:spLocks noGrp="1"/>
          </p:cNvSpPr>
          <p:nvPr>
            <p:ph sz="half" idx="1"/>
          </p:nvPr>
        </p:nvSpPr>
        <p:spPr>
          <a:xfrm>
            <a:off x="96670" y="1707237"/>
            <a:ext cx="10556815" cy="4728385"/>
          </a:xfrm>
        </p:spPr>
        <p:txBody>
          <a:bodyPr/>
          <a:lstStyle/>
          <a:p>
            <a:pPr algn="just">
              <a:buClr>
                <a:schemeClr val="accent1"/>
              </a:buClr>
            </a:pPr>
            <a:r>
              <a:rPr lang="en-US" sz="2500" dirty="0"/>
              <a:t>Significance of Project Management in Healthcare</a:t>
            </a:r>
          </a:p>
          <a:p>
            <a:pPr lvl="1" algn="just">
              <a:buClr>
                <a:schemeClr val="accent1"/>
              </a:buClr>
            </a:pPr>
            <a:r>
              <a:rPr lang="en-US" sz="2081" dirty="0"/>
              <a:t>Essential for improving efficiency and ensuring high-quality healthcare services.</a:t>
            </a:r>
          </a:p>
          <a:p>
            <a:pPr lvl="1" algn="just">
              <a:buClr>
                <a:schemeClr val="accent1"/>
              </a:buClr>
            </a:pPr>
            <a:r>
              <a:rPr lang="en-US" sz="2081" dirty="0"/>
              <a:t>Addresses the healthcare sector's unique challenges, from resource limitations to complex stakeholder needs.</a:t>
            </a:r>
          </a:p>
          <a:p>
            <a:pPr algn="just">
              <a:buClr>
                <a:schemeClr val="accent1"/>
              </a:buClr>
            </a:pPr>
            <a:r>
              <a:rPr lang="en-US" sz="2500" dirty="0"/>
              <a:t>Course Focus</a:t>
            </a:r>
          </a:p>
          <a:p>
            <a:pPr lvl="1" algn="just">
              <a:buClr>
                <a:schemeClr val="accent1"/>
              </a:buClr>
            </a:pPr>
            <a:r>
              <a:rPr lang="en-US" sz="2081" dirty="0"/>
              <a:t>Provides a foundational understanding of project management tailored to the healthcare context.</a:t>
            </a:r>
          </a:p>
          <a:p>
            <a:pPr lvl="1" algn="just">
              <a:buClr>
                <a:schemeClr val="accent1"/>
              </a:buClr>
            </a:pPr>
            <a:r>
              <a:rPr lang="en-US" sz="2081" dirty="0" err="1"/>
              <a:t>Emphasises</a:t>
            </a:r>
            <a:r>
              <a:rPr lang="en-US" sz="2081" dirty="0"/>
              <a:t> strategies for managing time, aligning stakeholders, and optimizing resources.</a:t>
            </a:r>
          </a:p>
          <a:p>
            <a:pPr algn="just">
              <a:buClr>
                <a:schemeClr val="accent1"/>
              </a:buClr>
            </a:pPr>
            <a:r>
              <a:rPr lang="en-US" sz="2500" dirty="0"/>
              <a:t>Empowering Healthcare Professionals</a:t>
            </a:r>
          </a:p>
          <a:p>
            <a:pPr lvl="1" algn="just">
              <a:buClr>
                <a:schemeClr val="accent1"/>
              </a:buClr>
            </a:pPr>
            <a:r>
              <a:rPr lang="en-US" sz="2081" dirty="0"/>
              <a:t>Equips participants with practical tools for planning, executing, and evaluating healthcare projects.</a:t>
            </a:r>
          </a:p>
          <a:p>
            <a:pPr lvl="1" algn="just">
              <a:buClr>
                <a:schemeClr val="accent1"/>
              </a:buClr>
            </a:pPr>
            <a:r>
              <a:rPr lang="en-US" sz="2081" dirty="0"/>
              <a:t>Prepares professionals to lead projects confidently, enhancing patient outcomes and driving positive community impact.</a:t>
            </a:r>
          </a:p>
        </p:txBody>
      </p:sp>
      <p:sp>
        <p:nvSpPr>
          <p:cNvPr id="6" name="Cím 1">
            <a:extLst>
              <a:ext uri="{FF2B5EF4-FFF2-40B4-BE49-F238E27FC236}">
                <a16:creationId xmlns:a16="http://schemas.microsoft.com/office/drawing/2014/main" id="{EB0E6A08-C2F2-66DB-1C78-C12C105F6848}"/>
              </a:ext>
            </a:extLst>
          </p:cNvPr>
          <p:cNvSpPr txBox="1">
            <a:spLocks/>
          </p:cNvSpPr>
          <p:nvPr/>
        </p:nvSpPr>
        <p:spPr>
          <a:xfrm>
            <a:off x="7259098" y="360056"/>
            <a:ext cx="3254827" cy="644694"/>
          </a:xfrm>
          <a:prstGeom prst="rect">
            <a:avLst/>
          </a:prstGeom>
        </p:spPr>
        <p:txBody>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pPr algn="just"/>
            <a:r>
              <a:rPr lang="en-US" sz="4400" b="1" dirty="0">
                <a:solidFill>
                  <a:schemeClr val="bg1"/>
                </a:solidFill>
                <a:latin typeface="+mn-lt"/>
              </a:rPr>
              <a:t>Introduction</a:t>
            </a:r>
            <a:endParaRPr lang="en-GB" sz="4400" b="1" dirty="0">
              <a:solidFill>
                <a:schemeClr val="bg1"/>
              </a:solidFill>
              <a:latin typeface="+mn-lt"/>
            </a:endParaRPr>
          </a:p>
        </p:txBody>
      </p:sp>
      <p:sp>
        <p:nvSpPr>
          <p:cNvPr id="7" name="Footer Placeholder 4">
            <a:extLst>
              <a:ext uri="{FF2B5EF4-FFF2-40B4-BE49-F238E27FC236}">
                <a16:creationId xmlns:a16="http://schemas.microsoft.com/office/drawing/2014/main" id="{54F075BA-B543-77A4-682C-F5E81134B780}"/>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Tree>
    <p:extLst>
      <p:ext uri="{BB962C8B-B14F-4D97-AF65-F5344CB8AC3E}">
        <p14:creationId xmlns:p14="http://schemas.microsoft.com/office/powerpoint/2010/main" val="893061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descr="Immagine che contiene vestiti, calzature, cartone animato, persona&#10;&#10;Descrizione generata automaticamente">
            <a:extLst>
              <a:ext uri="{FF2B5EF4-FFF2-40B4-BE49-F238E27FC236}">
                <a16:creationId xmlns:a16="http://schemas.microsoft.com/office/drawing/2014/main" id="{C087D246-2977-84D5-1E32-EACF41979373}"/>
              </a:ext>
            </a:extLst>
          </p:cNvPr>
          <p:cNvPicPr>
            <a:picLocks noGrp="1" noChangeAspect="1"/>
          </p:cNvPicPr>
          <p:nvPr>
            <p:ph sz="half" idx="10"/>
          </p:nvPr>
        </p:nvPicPr>
        <p:blipFill>
          <a:blip r:embed="rId2"/>
          <a:srcRect l="5904" t="4188" r="3283" b="4998"/>
          <a:stretch/>
        </p:blipFill>
        <p:spPr>
          <a:xfrm>
            <a:off x="6862909" y="2327676"/>
            <a:ext cx="3704625" cy="3855410"/>
          </a:xfrm>
        </p:spPr>
      </p:pic>
      <p:sp>
        <p:nvSpPr>
          <p:cNvPr id="2" name="Titolo 1">
            <a:extLst>
              <a:ext uri="{FF2B5EF4-FFF2-40B4-BE49-F238E27FC236}">
                <a16:creationId xmlns:a16="http://schemas.microsoft.com/office/drawing/2014/main" id="{23B02D8D-4A5F-BE19-CCB4-F8FB7CAF6872}"/>
              </a:ext>
            </a:extLst>
          </p:cNvPr>
          <p:cNvSpPr>
            <a:spLocks noGrp="1"/>
          </p:cNvSpPr>
          <p:nvPr>
            <p:ph type="title"/>
          </p:nvPr>
        </p:nvSpPr>
        <p:spPr>
          <a:xfrm>
            <a:off x="356261" y="543122"/>
            <a:ext cx="5043620" cy="705506"/>
          </a:xfrm>
        </p:spPr>
        <p:txBody>
          <a:bodyPr/>
          <a:lstStyle/>
          <a:p>
            <a:r>
              <a:rPr lang="it-IT" b="1" dirty="0"/>
              <a:t>From simple to complex</a:t>
            </a:r>
          </a:p>
        </p:txBody>
      </p:sp>
      <p:sp>
        <p:nvSpPr>
          <p:cNvPr id="3" name="Segnaposto contenuto 2">
            <a:extLst>
              <a:ext uri="{FF2B5EF4-FFF2-40B4-BE49-F238E27FC236}">
                <a16:creationId xmlns:a16="http://schemas.microsoft.com/office/drawing/2014/main" id="{3B1CF8B4-D793-2E45-F3AD-DF72CA5DDCAD}"/>
              </a:ext>
            </a:extLst>
          </p:cNvPr>
          <p:cNvSpPr>
            <a:spLocks noGrp="1"/>
          </p:cNvSpPr>
          <p:nvPr>
            <p:ph sz="half" idx="1"/>
          </p:nvPr>
        </p:nvSpPr>
        <p:spPr>
          <a:xfrm>
            <a:off x="356261" y="1714061"/>
            <a:ext cx="4868882" cy="4817368"/>
          </a:xfrm>
        </p:spPr>
        <p:txBody>
          <a:bodyPr/>
          <a:lstStyle/>
          <a:p>
            <a:pPr marL="0" indent="0" algn="just">
              <a:buNone/>
            </a:pPr>
            <a:r>
              <a:rPr lang="en-US" sz="2400" dirty="0"/>
              <a:t>Some inefficiency in our work environment can be improved through project management.</a:t>
            </a:r>
          </a:p>
          <a:p>
            <a:pPr marL="0" indent="0" algn="just">
              <a:buNone/>
            </a:pPr>
            <a:endParaRPr lang="en-US" sz="2400" dirty="0"/>
          </a:p>
          <a:p>
            <a:pPr marL="0" indent="0" algn="just">
              <a:buNone/>
            </a:pPr>
            <a:r>
              <a:rPr lang="en-US" sz="2400" dirty="0"/>
              <a:t>We don’t necessarily have to think about big changes. Even a small inefficiency could be addressed with this approach.</a:t>
            </a:r>
          </a:p>
          <a:p>
            <a:pPr marL="0" indent="0" algn="just">
              <a:buNone/>
            </a:pPr>
            <a:endParaRPr lang="en-US" sz="2400" dirty="0"/>
          </a:p>
          <a:p>
            <a:pPr marL="0" indent="0" algn="just">
              <a:buNone/>
            </a:pPr>
            <a:r>
              <a:rPr lang="en-US" sz="2400" dirty="0"/>
              <a:t>Let’s think, for example, about the long waiting lists for patients in need of healthcare services.</a:t>
            </a:r>
          </a:p>
        </p:txBody>
      </p:sp>
      <p:sp>
        <p:nvSpPr>
          <p:cNvPr id="8" name="Tartalom helye 2">
            <a:extLst>
              <a:ext uri="{FF2B5EF4-FFF2-40B4-BE49-F238E27FC236}">
                <a16:creationId xmlns:a16="http://schemas.microsoft.com/office/drawing/2014/main" id="{51326CCA-3CB2-485A-3D7E-9478A72370BD}"/>
              </a:ext>
            </a:extLst>
          </p:cNvPr>
          <p:cNvSpPr txBox="1">
            <a:spLocks/>
          </p:cNvSpPr>
          <p:nvPr/>
        </p:nvSpPr>
        <p:spPr>
          <a:xfrm>
            <a:off x="6667901" y="5587034"/>
            <a:ext cx="2199113" cy="243692"/>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Image by</a:t>
            </a:r>
            <a:r>
              <a:rPr lang="it-IT" sz="1200" i="1" dirty="0"/>
              <a:t> </a:t>
            </a:r>
            <a:r>
              <a:rPr lang="it-IT" sz="1200" i="1" dirty="0" err="1"/>
              <a:t>storyset</a:t>
            </a:r>
            <a:r>
              <a:rPr lang="it-IT" sz="1200" i="1" dirty="0"/>
              <a:t> su </a:t>
            </a:r>
            <a:r>
              <a:rPr lang="it-IT" sz="1200" i="1" dirty="0" err="1"/>
              <a:t>Freepik</a:t>
            </a:r>
            <a:endParaRPr lang="it-IT" sz="1200" dirty="0"/>
          </a:p>
          <a:p>
            <a:pPr marL="0" indent="0">
              <a:buNone/>
            </a:pPr>
            <a:endParaRPr lang="it-IT" sz="1200" dirty="0"/>
          </a:p>
          <a:p>
            <a:pPr marL="0" indent="0">
              <a:buNone/>
            </a:pPr>
            <a:endParaRPr lang="it-IT" sz="1100" dirty="0"/>
          </a:p>
        </p:txBody>
      </p:sp>
      <p:sp>
        <p:nvSpPr>
          <p:cNvPr id="4" name="Footer Placeholder 4">
            <a:extLst>
              <a:ext uri="{FF2B5EF4-FFF2-40B4-BE49-F238E27FC236}">
                <a16:creationId xmlns:a16="http://schemas.microsoft.com/office/drawing/2014/main" id="{1B38C923-F0F8-0C01-59E9-6A88CC66B59C}"/>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Tree>
    <p:extLst>
      <p:ext uri="{BB962C8B-B14F-4D97-AF65-F5344CB8AC3E}">
        <p14:creationId xmlns:p14="http://schemas.microsoft.com/office/powerpoint/2010/main" val="2619252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forniture per ufficio, testo, penna, schizzo&#10;&#10;Descrizione generata automaticamente">
            <a:extLst>
              <a:ext uri="{FF2B5EF4-FFF2-40B4-BE49-F238E27FC236}">
                <a16:creationId xmlns:a16="http://schemas.microsoft.com/office/drawing/2014/main" id="{53D36908-E845-3F0B-BD94-D583E593AC92}"/>
              </a:ext>
            </a:extLst>
          </p:cNvPr>
          <p:cNvPicPr>
            <a:picLocks noChangeAspect="1"/>
          </p:cNvPicPr>
          <p:nvPr/>
        </p:nvPicPr>
        <p:blipFill>
          <a:blip r:embed="rId2"/>
          <a:srcRect t="34022" r="-3" b="9176"/>
          <a:stretch/>
        </p:blipFill>
        <p:spPr>
          <a:xfrm>
            <a:off x="393514" y="1714062"/>
            <a:ext cx="4680763" cy="3771188"/>
          </a:xfrm>
          <a:prstGeom prst="rect">
            <a:avLst/>
          </a:prstGeom>
          <a:noFill/>
        </p:spPr>
      </p:pic>
      <p:sp>
        <p:nvSpPr>
          <p:cNvPr id="3" name="Tartalom helye 2"/>
          <p:cNvSpPr>
            <a:spLocks noGrp="1"/>
          </p:cNvSpPr>
          <p:nvPr>
            <p:ph sz="half" idx="10"/>
          </p:nvPr>
        </p:nvSpPr>
        <p:spPr>
          <a:xfrm>
            <a:off x="5234907" y="1874210"/>
            <a:ext cx="5171341" cy="3771188"/>
          </a:xfrm>
        </p:spPr>
        <p:txBody>
          <a:bodyPr anchor="ctr">
            <a:normAutofit/>
          </a:bodyPr>
          <a:lstStyle/>
          <a:p>
            <a:pPr marL="0" indent="0" algn="ctr">
              <a:lnSpc>
                <a:spcPct val="150000"/>
              </a:lnSpc>
              <a:buNone/>
            </a:pPr>
            <a:r>
              <a:rPr lang="en-US" sz="2400" dirty="0"/>
              <a:t>A healthcare project can be defined as </a:t>
            </a:r>
            <a:r>
              <a:rPr lang="en-GB" sz="2400" i="1" dirty="0"/>
              <a:t>“a temporary endeavour undertaken to create a unique service, product or outcome with a predeterminate budget” </a:t>
            </a:r>
          </a:p>
        </p:txBody>
      </p:sp>
      <p:sp>
        <p:nvSpPr>
          <p:cNvPr id="7" name="Tartalom helye 2">
            <a:extLst>
              <a:ext uri="{FF2B5EF4-FFF2-40B4-BE49-F238E27FC236}">
                <a16:creationId xmlns:a16="http://schemas.microsoft.com/office/drawing/2014/main" id="{2A116647-9FBE-5AA1-685F-1465DA0B43ED}"/>
              </a:ext>
            </a:extLst>
          </p:cNvPr>
          <p:cNvSpPr txBox="1">
            <a:spLocks/>
          </p:cNvSpPr>
          <p:nvPr/>
        </p:nvSpPr>
        <p:spPr>
          <a:xfrm>
            <a:off x="1629044" y="5715073"/>
            <a:ext cx="2209704"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Image by </a:t>
            </a:r>
            <a:r>
              <a:rPr lang="en-US" sz="1200" i="1" dirty="0" err="1"/>
              <a:t>mindandi</a:t>
            </a:r>
            <a:r>
              <a:rPr lang="en-US" sz="1200" i="1" dirty="0"/>
              <a:t> on </a:t>
            </a:r>
            <a:r>
              <a:rPr lang="en-US" sz="1200" i="1" dirty="0" err="1"/>
              <a:t>Freepik</a:t>
            </a:r>
            <a:endParaRPr lang="it-IT" sz="1200" dirty="0"/>
          </a:p>
          <a:p>
            <a:pPr marL="0" indent="0">
              <a:buNone/>
            </a:pPr>
            <a:endParaRPr lang="it-IT" sz="1100" dirty="0"/>
          </a:p>
        </p:txBody>
      </p:sp>
      <p:sp>
        <p:nvSpPr>
          <p:cNvPr id="4" name="Footer Placeholder 4">
            <a:extLst>
              <a:ext uri="{FF2B5EF4-FFF2-40B4-BE49-F238E27FC236}">
                <a16:creationId xmlns:a16="http://schemas.microsoft.com/office/drawing/2014/main" id="{6C7A7F0A-D048-D458-26F9-2184E20CBD61}"/>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
        <p:nvSpPr>
          <p:cNvPr id="10" name="Cím 1">
            <a:extLst>
              <a:ext uri="{FF2B5EF4-FFF2-40B4-BE49-F238E27FC236}">
                <a16:creationId xmlns:a16="http://schemas.microsoft.com/office/drawing/2014/main" id="{97644BAC-0B4E-7B8C-0177-691A09FE1DA7}"/>
              </a:ext>
            </a:extLst>
          </p:cNvPr>
          <p:cNvSpPr txBox="1">
            <a:spLocks/>
          </p:cNvSpPr>
          <p:nvPr/>
        </p:nvSpPr>
        <p:spPr>
          <a:xfrm>
            <a:off x="393515" y="528587"/>
            <a:ext cx="5293066" cy="678861"/>
          </a:xfrm>
          <a:prstGeom prst="rect">
            <a:avLst/>
          </a:prstGeom>
        </p:spPr>
        <p:txBody>
          <a:bodyPr anchor="b"/>
          <a:lstStyle>
            <a:lvl1pPr algn="l" defTabSz="959937" rtl="0" eaLnBrk="1" latinLnBrk="0" hangingPunct="1">
              <a:lnSpc>
                <a:spcPct val="90000"/>
              </a:lnSpc>
              <a:spcBef>
                <a:spcPct val="0"/>
              </a:spcBef>
              <a:buNone/>
              <a:defRPr sz="3600" kern="1200">
                <a:solidFill>
                  <a:srgbClr val="1A75DB"/>
                </a:solidFill>
                <a:latin typeface="+mn-lt"/>
                <a:ea typeface="+mj-ea"/>
                <a:cs typeface="+mj-cs"/>
              </a:defRPr>
            </a:lvl1pPr>
          </a:lstStyle>
          <a:p>
            <a:r>
              <a:rPr lang="en-GB" b="1" dirty="0"/>
              <a:t>Definition of Project</a:t>
            </a:r>
          </a:p>
        </p:txBody>
      </p:sp>
    </p:spTree>
    <p:extLst>
      <p:ext uri="{BB962C8B-B14F-4D97-AF65-F5344CB8AC3E}">
        <p14:creationId xmlns:p14="http://schemas.microsoft.com/office/powerpoint/2010/main" val="4246879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vestiti, persona, calzature, uomo&#10;&#10;Descrizione generata automaticamente">
            <a:extLst>
              <a:ext uri="{FF2B5EF4-FFF2-40B4-BE49-F238E27FC236}">
                <a16:creationId xmlns:a16="http://schemas.microsoft.com/office/drawing/2014/main" id="{2E9E7510-FD78-41BD-8B06-44615EE40E13}"/>
              </a:ext>
            </a:extLst>
          </p:cNvPr>
          <p:cNvPicPr>
            <a:picLocks noChangeAspect="1"/>
          </p:cNvPicPr>
          <p:nvPr/>
        </p:nvPicPr>
        <p:blipFill>
          <a:blip r:embed="rId2"/>
          <a:srcRect l="8156" t="5145" r="7647"/>
          <a:stretch/>
        </p:blipFill>
        <p:spPr>
          <a:xfrm>
            <a:off x="7302595" y="1485900"/>
            <a:ext cx="3500475" cy="2737757"/>
          </a:xfrm>
          <a:prstGeom prst="rect">
            <a:avLst/>
          </a:prstGeom>
        </p:spPr>
      </p:pic>
      <p:sp>
        <p:nvSpPr>
          <p:cNvPr id="7" name="Tartalom helye 2">
            <a:extLst>
              <a:ext uri="{FF2B5EF4-FFF2-40B4-BE49-F238E27FC236}">
                <a16:creationId xmlns:a16="http://schemas.microsoft.com/office/drawing/2014/main" id="{9F688FAF-DE01-D9DE-448D-13C9DC4FB272}"/>
              </a:ext>
            </a:extLst>
          </p:cNvPr>
          <p:cNvSpPr txBox="1">
            <a:spLocks/>
          </p:cNvSpPr>
          <p:nvPr/>
        </p:nvSpPr>
        <p:spPr>
          <a:xfrm>
            <a:off x="7468404" y="1632701"/>
            <a:ext cx="2515979"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Image by </a:t>
            </a:r>
            <a:r>
              <a:rPr lang="en-US" sz="1200" i="1" dirty="0" err="1"/>
              <a:t>katemangostar</a:t>
            </a:r>
            <a:r>
              <a:rPr lang="en-US" sz="1200" i="1" dirty="0"/>
              <a:t> on </a:t>
            </a:r>
            <a:r>
              <a:rPr lang="en-US" sz="1200" i="1" dirty="0" err="1"/>
              <a:t>Freepik</a:t>
            </a:r>
            <a:endParaRPr lang="it-IT" sz="1100" dirty="0"/>
          </a:p>
        </p:txBody>
      </p:sp>
      <p:pic>
        <p:nvPicPr>
          <p:cNvPr id="15" name="Immagine 14" descr="Immagine che contiene testo, schermata, Carattere, modello&#10;&#10;Descrizione generata automaticamente">
            <a:extLst>
              <a:ext uri="{FF2B5EF4-FFF2-40B4-BE49-F238E27FC236}">
                <a16:creationId xmlns:a16="http://schemas.microsoft.com/office/drawing/2014/main" id="{9FEEE73C-4699-81CD-4A3D-CEA00892AF75}"/>
              </a:ext>
            </a:extLst>
          </p:cNvPr>
          <p:cNvPicPr>
            <a:picLocks noChangeAspect="1"/>
          </p:cNvPicPr>
          <p:nvPr/>
        </p:nvPicPr>
        <p:blipFill>
          <a:blip r:embed="rId3"/>
          <a:stretch>
            <a:fillRect/>
          </a:stretch>
        </p:blipFill>
        <p:spPr>
          <a:xfrm>
            <a:off x="8834597" y="4598443"/>
            <a:ext cx="1647249" cy="1647249"/>
          </a:xfrm>
          <a:prstGeom prst="rect">
            <a:avLst/>
          </a:prstGeom>
        </p:spPr>
      </p:pic>
      <p:sp>
        <p:nvSpPr>
          <p:cNvPr id="4" name="Footer Placeholder 4">
            <a:extLst>
              <a:ext uri="{FF2B5EF4-FFF2-40B4-BE49-F238E27FC236}">
                <a16:creationId xmlns:a16="http://schemas.microsoft.com/office/drawing/2014/main" id="{5622FE6C-EF32-80FD-1C1D-EEAAF8ACE08A}"/>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
        <p:nvSpPr>
          <p:cNvPr id="8" name="Cím 1">
            <a:extLst>
              <a:ext uri="{FF2B5EF4-FFF2-40B4-BE49-F238E27FC236}">
                <a16:creationId xmlns:a16="http://schemas.microsoft.com/office/drawing/2014/main" id="{C35F0AF4-89EA-3472-32C0-AC911C53EB39}"/>
              </a:ext>
            </a:extLst>
          </p:cNvPr>
          <p:cNvSpPr txBox="1">
            <a:spLocks/>
          </p:cNvSpPr>
          <p:nvPr/>
        </p:nvSpPr>
        <p:spPr>
          <a:xfrm>
            <a:off x="278984" y="260564"/>
            <a:ext cx="10356850" cy="831850"/>
          </a:xfrm>
          <a:prstGeom prst="rect">
            <a:avLst/>
          </a:prstGeom>
        </p:spPr>
        <p:txBody>
          <a:bodyPr anchor="b">
            <a:normAutofit/>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pPr algn="just"/>
            <a:r>
              <a:rPr lang="en-GB" sz="4000" b="1">
                <a:solidFill>
                  <a:schemeClr val="accent1"/>
                </a:solidFill>
                <a:latin typeface="+mn-lt"/>
              </a:rPr>
              <a:t>The main characteristics of healthcare project</a:t>
            </a:r>
            <a:endParaRPr lang="en-GB" sz="4000" dirty="0">
              <a:solidFill>
                <a:schemeClr val="accent1"/>
              </a:solidFill>
              <a:latin typeface="+mn-lt"/>
            </a:endParaRPr>
          </a:p>
        </p:txBody>
      </p:sp>
      <p:sp>
        <p:nvSpPr>
          <p:cNvPr id="9" name="Tartalom helye 2">
            <a:extLst>
              <a:ext uri="{FF2B5EF4-FFF2-40B4-BE49-F238E27FC236}">
                <a16:creationId xmlns:a16="http://schemas.microsoft.com/office/drawing/2014/main" id="{DB711443-7FD3-D307-C2BC-0DDD0953E7DE}"/>
              </a:ext>
            </a:extLst>
          </p:cNvPr>
          <p:cNvSpPr txBox="1">
            <a:spLocks/>
          </p:cNvSpPr>
          <p:nvPr/>
        </p:nvSpPr>
        <p:spPr>
          <a:xfrm>
            <a:off x="238012" y="1476829"/>
            <a:ext cx="6518312" cy="5283551"/>
          </a:xfrm>
          <a:prstGeom prst="rect">
            <a:avLst/>
          </a:prstGeom>
        </p:spPr>
        <p:txBody>
          <a:bodyPr>
            <a:noAutofit/>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algn="just">
              <a:buClr>
                <a:schemeClr val="accent1"/>
              </a:buClr>
            </a:pPr>
            <a:r>
              <a:rPr lang="en-GB" sz="2300" b="1" dirty="0"/>
              <a:t>Temporariness</a:t>
            </a:r>
            <a:r>
              <a:rPr lang="en-GB" sz="2300" dirty="0"/>
              <a:t>: project has a finite duration. It has a start date and  a completion date; </a:t>
            </a:r>
          </a:p>
          <a:p>
            <a:pPr algn="just">
              <a:buClr>
                <a:schemeClr val="accent1"/>
              </a:buClr>
            </a:pPr>
            <a:r>
              <a:rPr lang="en-GB" sz="2300" b="1" dirty="0"/>
              <a:t>Uniqueness: </a:t>
            </a:r>
            <a:r>
              <a:rPr lang="en-GB" sz="2300" dirty="0"/>
              <a:t>each healthcare project is unique due to its specific context, objectives and required solutions; </a:t>
            </a:r>
          </a:p>
          <a:p>
            <a:pPr algn="just">
              <a:buClr>
                <a:schemeClr val="accent1"/>
              </a:buClr>
            </a:pPr>
            <a:r>
              <a:rPr lang="en-GB" sz="2300" b="1" dirty="0"/>
              <a:t>Complexity: </a:t>
            </a:r>
            <a:r>
              <a:rPr lang="en-GB" sz="2300" dirty="0"/>
              <a:t>healthcare project typically involve multiple stakeholders, process and technologies; </a:t>
            </a:r>
          </a:p>
          <a:p>
            <a:pPr algn="just">
              <a:buClr>
                <a:schemeClr val="accent1"/>
              </a:buClr>
            </a:pPr>
            <a:r>
              <a:rPr lang="en-GB" sz="2300" b="1" dirty="0"/>
              <a:t>Interdisciplinarity: </a:t>
            </a:r>
            <a:r>
              <a:rPr lang="en-GB" sz="2300" dirty="0"/>
              <a:t>project team in healthcare consist of professionals from various fields (healthcare providers, IT specialists, administrators and legal experts); </a:t>
            </a:r>
          </a:p>
          <a:p>
            <a:pPr algn="just">
              <a:buClr>
                <a:schemeClr val="accent1"/>
              </a:buClr>
            </a:pPr>
            <a:r>
              <a:rPr lang="en-GB" sz="2300" b="1" dirty="0"/>
              <a:t>Limited resources</a:t>
            </a:r>
            <a:r>
              <a:rPr lang="en-GB" sz="2300" dirty="0"/>
              <a:t>: financial, temporal and human resources; </a:t>
            </a:r>
          </a:p>
          <a:p>
            <a:pPr algn="just">
              <a:buClr>
                <a:schemeClr val="accent1"/>
              </a:buClr>
            </a:pPr>
            <a:r>
              <a:rPr lang="en-GB" sz="2300" b="1" dirty="0"/>
              <a:t>Impact on patients and the community</a:t>
            </a:r>
          </a:p>
        </p:txBody>
      </p:sp>
    </p:spTree>
    <p:extLst>
      <p:ext uri="{BB962C8B-B14F-4D97-AF65-F5344CB8AC3E}">
        <p14:creationId xmlns:p14="http://schemas.microsoft.com/office/powerpoint/2010/main" val="3098381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idx="4294967295"/>
          </p:nvPr>
        </p:nvSpPr>
        <p:spPr>
          <a:xfrm>
            <a:off x="833783" y="454348"/>
            <a:ext cx="9707563" cy="819654"/>
          </a:xfrm>
          <a:prstGeom prst="rect">
            <a:avLst/>
          </a:prstGeom>
        </p:spPr>
        <p:txBody>
          <a:bodyPr/>
          <a:lstStyle/>
          <a:p>
            <a:pPr algn="ctr"/>
            <a:r>
              <a:rPr lang="en-GB" sz="4600" b="1" dirty="0">
                <a:solidFill>
                  <a:schemeClr val="accent1"/>
                </a:solidFill>
                <a:latin typeface="+mn-lt"/>
              </a:rPr>
              <a:t>Importance of Project Management </a:t>
            </a:r>
          </a:p>
        </p:txBody>
      </p:sp>
      <p:sp>
        <p:nvSpPr>
          <p:cNvPr id="3" name="Tartalom helye 2">
            <a:extLst>
              <a:ext uri="{FF2B5EF4-FFF2-40B4-BE49-F238E27FC236}">
                <a16:creationId xmlns:a16="http://schemas.microsoft.com/office/drawing/2014/main" id="{80F0C767-B58D-9AEF-CE35-D6B33D5E6AF9}"/>
              </a:ext>
            </a:extLst>
          </p:cNvPr>
          <p:cNvSpPr>
            <a:spLocks noGrp="1"/>
          </p:cNvSpPr>
          <p:nvPr>
            <p:ph sz="half" idx="4294967295"/>
          </p:nvPr>
        </p:nvSpPr>
        <p:spPr>
          <a:xfrm>
            <a:off x="0" y="1968500"/>
            <a:ext cx="10724322" cy="4419600"/>
          </a:xfrm>
          <a:prstGeom prst="rect">
            <a:avLst/>
          </a:prstGeom>
        </p:spPr>
        <p:txBody>
          <a:bodyPr/>
          <a:lstStyle/>
          <a:p>
            <a:pPr marL="0" indent="0" algn="ctr">
              <a:buNone/>
            </a:pPr>
            <a:r>
              <a:rPr lang="en-GB" sz="2800" dirty="0"/>
              <a:t>Project Management (PM) is </a:t>
            </a:r>
            <a:r>
              <a:rPr lang="en-GB" sz="2800" i="1" dirty="0"/>
              <a:t>“the process of planning, organising, directing and controlling a group of work, as a temporary team”</a:t>
            </a:r>
          </a:p>
          <a:p>
            <a:pPr marL="0" indent="0" algn="just">
              <a:buNone/>
            </a:pPr>
            <a:endParaRPr lang="en-GB" sz="2400" dirty="0"/>
          </a:p>
          <a:p>
            <a:pPr marL="0" indent="0">
              <a:buNone/>
            </a:pPr>
            <a:r>
              <a:rPr lang="en-GB" sz="2400" dirty="0"/>
              <a:t>The goal of PM are: </a:t>
            </a:r>
          </a:p>
          <a:p>
            <a:pPr>
              <a:buClr>
                <a:srgbClr val="0E47E8"/>
              </a:buClr>
            </a:pPr>
            <a:r>
              <a:rPr lang="en-GB" sz="2400" dirty="0"/>
              <a:t>Completing the project on </a:t>
            </a:r>
            <a:r>
              <a:rPr lang="en-GB" sz="2400" b="1" dirty="0"/>
              <a:t>time</a:t>
            </a:r>
            <a:r>
              <a:rPr lang="en-GB" sz="2400" dirty="0"/>
              <a:t>; </a:t>
            </a:r>
          </a:p>
          <a:p>
            <a:pPr>
              <a:buClr>
                <a:srgbClr val="0E47E8"/>
              </a:buClr>
            </a:pPr>
            <a:r>
              <a:rPr lang="en-GB" sz="2400" dirty="0"/>
              <a:t>Completing the project with </a:t>
            </a:r>
            <a:r>
              <a:rPr lang="en-GB" sz="2400" b="1" dirty="0"/>
              <a:t>budget</a:t>
            </a:r>
            <a:r>
              <a:rPr lang="en-GB" sz="2400" dirty="0"/>
              <a:t>; </a:t>
            </a:r>
          </a:p>
          <a:p>
            <a:pPr>
              <a:buClr>
                <a:srgbClr val="0E47E8"/>
              </a:buClr>
            </a:pPr>
            <a:r>
              <a:rPr lang="en-GB" sz="2400" dirty="0"/>
              <a:t>Achieving the </a:t>
            </a:r>
            <a:r>
              <a:rPr lang="en-GB" sz="2400" b="1" dirty="0"/>
              <a:t>scope</a:t>
            </a:r>
            <a:r>
              <a:rPr lang="en-GB" sz="2400" dirty="0"/>
              <a:t> of work.</a:t>
            </a:r>
          </a:p>
        </p:txBody>
      </p:sp>
      <p:sp>
        <p:nvSpPr>
          <p:cNvPr id="10" name="Triangolo isoscele 9">
            <a:extLst>
              <a:ext uri="{FF2B5EF4-FFF2-40B4-BE49-F238E27FC236}">
                <a16:creationId xmlns:a16="http://schemas.microsoft.com/office/drawing/2014/main" id="{0294A130-7B78-AD49-70E6-255F3C731C6E}"/>
              </a:ext>
            </a:extLst>
          </p:cNvPr>
          <p:cNvSpPr/>
          <p:nvPr/>
        </p:nvSpPr>
        <p:spPr>
          <a:xfrm>
            <a:off x="6139448" y="3072384"/>
            <a:ext cx="2816352" cy="2852928"/>
          </a:xfrm>
          <a:custGeom>
            <a:avLst/>
            <a:gdLst>
              <a:gd name="connsiteX0" fmla="*/ 0 w 2816352"/>
              <a:gd name="connsiteY0" fmla="*/ 2852928 h 2852928"/>
              <a:gd name="connsiteX1" fmla="*/ 239390 w 2816352"/>
              <a:gd name="connsiteY1" fmla="*/ 2367930 h 2852928"/>
              <a:gd name="connsiteX2" fmla="*/ 549189 w 2816352"/>
              <a:gd name="connsiteY2" fmla="*/ 1740286 h 2852928"/>
              <a:gd name="connsiteX3" fmla="*/ 802660 w 2816352"/>
              <a:gd name="connsiteY3" fmla="*/ 1226759 h 2852928"/>
              <a:gd name="connsiteX4" fmla="*/ 1056132 w 2816352"/>
              <a:gd name="connsiteY4" fmla="*/ 713232 h 2852928"/>
              <a:gd name="connsiteX5" fmla="*/ 1408176 w 2816352"/>
              <a:gd name="connsiteY5" fmla="*/ 0 h 2852928"/>
              <a:gd name="connsiteX6" fmla="*/ 1689811 w 2816352"/>
              <a:gd name="connsiteY6" fmla="*/ 570586 h 2852928"/>
              <a:gd name="connsiteX7" fmla="*/ 1957365 w 2816352"/>
              <a:gd name="connsiteY7" fmla="*/ 1112642 h 2852928"/>
              <a:gd name="connsiteX8" fmla="*/ 2253082 w 2816352"/>
              <a:gd name="connsiteY8" fmla="*/ 1711757 h 2852928"/>
              <a:gd name="connsiteX9" fmla="*/ 2492472 w 2816352"/>
              <a:gd name="connsiteY9" fmla="*/ 2196755 h 2852928"/>
              <a:gd name="connsiteX10" fmla="*/ 2816352 w 2816352"/>
              <a:gd name="connsiteY10" fmla="*/ 2852928 h 2852928"/>
              <a:gd name="connsiteX11" fmla="*/ 2224918 w 2816352"/>
              <a:gd name="connsiteY11" fmla="*/ 2852928 h 2852928"/>
              <a:gd name="connsiteX12" fmla="*/ 1746138 w 2816352"/>
              <a:gd name="connsiteY12" fmla="*/ 2852928 h 2852928"/>
              <a:gd name="connsiteX13" fmla="*/ 1154704 w 2816352"/>
              <a:gd name="connsiteY13" fmla="*/ 2852928 h 2852928"/>
              <a:gd name="connsiteX14" fmla="*/ 591434 w 2816352"/>
              <a:gd name="connsiteY14" fmla="*/ 2852928 h 2852928"/>
              <a:gd name="connsiteX15" fmla="*/ 0 w 2816352"/>
              <a:gd name="connsiteY15" fmla="*/ 2852928 h 285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6352" h="2852928" fill="none" extrusionOk="0">
                <a:moveTo>
                  <a:pt x="0" y="2852928"/>
                </a:moveTo>
                <a:cubicBezTo>
                  <a:pt x="126356" y="2633242"/>
                  <a:pt x="166197" y="2576228"/>
                  <a:pt x="239390" y="2367930"/>
                </a:cubicBezTo>
                <a:cubicBezTo>
                  <a:pt x="312583" y="2159632"/>
                  <a:pt x="440222" y="1939463"/>
                  <a:pt x="549189" y="1740286"/>
                </a:cubicBezTo>
                <a:cubicBezTo>
                  <a:pt x="658156" y="1541109"/>
                  <a:pt x="729090" y="1410345"/>
                  <a:pt x="802660" y="1226759"/>
                </a:cubicBezTo>
                <a:cubicBezTo>
                  <a:pt x="876231" y="1043173"/>
                  <a:pt x="973109" y="942407"/>
                  <a:pt x="1056132" y="713232"/>
                </a:cubicBezTo>
                <a:cubicBezTo>
                  <a:pt x="1139155" y="484057"/>
                  <a:pt x="1337224" y="231458"/>
                  <a:pt x="1408176" y="0"/>
                </a:cubicBezTo>
                <a:cubicBezTo>
                  <a:pt x="1515852" y="243668"/>
                  <a:pt x="1630121" y="382464"/>
                  <a:pt x="1689811" y="570586"/>
                </a:cubicBezTo>
                <a:cubicBezTo>
                  <a:pt x="1749501" y="758708"/>
                  <a:pt x="1803004" y="862690"/>
                  <a:pt x="1957365" y="1112642"/>
                </a:cubicBezTo>
                <a:cubicBezTo>
                  <a:pt x="2111725" y="1362594"/>
                  <a:pt x="2183942" y="1515809"/>
                  <a:pt x="2253082" y="1711757"/>
                </a:cubicBezTo>
                <a:cubicBezTo>
                  <a:pt x="2322222" y="1907705"/>
                  <a:pt x="2406073" y="2078814"/>
                  <a:pt x="2492472" y="2196755"/>
                </a:cubicBezTo>
                <a:cubicBezTo>
                  <a:pt x="2578871" y="2314696"/>
                  <a:pt x="2736910" y="2644687"/>
                  <a:pt x="2816352" y="2852928"/>
                </a:cubicBezTo>
                <a:cubicBezTo>
                  <a:pt x="2543658" y="2871983"/>
                  <a:pt x="2373778" y="2878692"/>
                  <a:pt x="2224918" y="2852928"/>
                </a:cubicBezTo>
                <a:cubicBezTo>
                  <a:pt x="2076058" y="2827164"/>
                  <a:pt x="1936547" y="2853850"/>
                  <a:pt x="1746138" y="2852928"/>
                </a:cubicBezTo>
                <a:cubicBezTo>
                  <a:pt x="1555729" y="2852006"/>
                  <a:pt x="1448926" y="2845291"/>
                  <a:pt x="1154704" y="2852928"/>
                </a:cubicBezTo>
                <a:cubicBezTo>
                  <a:pt x="860482" y="2860565"/>
                  <a:pt x="774793" y="2875449"/>
                  <a:pt x="591434" y="2852928"/>
                </a:cubicBezTo>
                <a:cubicBezTo>
                  <a:pt x="408075" y="2830408"/>
                  <a:pt x="236988" y="2864679"/>
                  <a:pt x="0" y="2852928"/>
                </a:cubicBezTo>
                <a:close/>
              </a:path>
              <a:path w="2816352" h="2852928" stroke="0" extrusionOk="0">
                <a:moveTo>
                  <a:pt x="0" y="2852928"/>
                </a:moveTo>
                <a:cubicBezTo>
                  <a:pt x="111158" y="2659948"/>
                  <a:pt x="130477" y="2586579"/>
                  <a:pt x="239390" y="2367930"/>
                </a:cubicBezTo>
                <a:cubicBezTo>
                  <a:pt x="348303" y="2149281"/>
                  <a:pt x="442099" y="1946833"/>
                  <a:pt x="549189" y="1740286"/>
                </a:cubicBezTo>
                <a:cubicBezTo>
                  <a:pt x="656279" y="1533739"/>
                  <a:pt x="754455" y="1389021"/>
                  <a:pt x="844906" y="1141171"/>
                </a:cubicBezTo>
                <a:cubicBezTo>
                  <a:pt x="935357" y="893321"/>
                  <a:pt x="1079612" y="720312"/>
                  <a:pt x="1154704" y="513527"/>
                </a:cubicBezTo>
                <a:cubicBezTo>
                  <a:pt x="1229796" y="306743"/>
                  <a:pt x="1294277" y="249057"/>
                  <a:pt x="1408176" y="0"/>
                </a:cubicBezTo>
                <a:cubicBezTo>
                  <a:pt x="1485695" y="186286"/>
                  <a:pt x="1559872" y="334290"/>
                  <a:pt x="1689811" y="570586"/>
                </a:cubicBezTo>
                <a:cubicBezTo>
                  <a:pt x="1819750" y="806882"/>
                  <a:pt x="1830383" y="917417"/>
                  <a:pt x="1971446" y="1141171"/>
                </a:cubicBezTo>
                <a:cubicBezTo>
                  <a:pt x="2112509" y="1364925"/>
                  <a:pt x="2175027" y="1538583"/>
                  <a:pt x="2239000" y="1683228"/>
                </a:cubicBezTo>
                <a:cubicBezTo>
                  <a:pt x="2302973" y="1827873"/>
                  <a:pt x="2453616" y="2064706"/>
                  <a:pt x="2548799" y="2310872"/>
                </a:cubicBezTo>
                <a:cubicBezTo>
                  <a:pt x="2643982" y="2557038"/>
                  <a:pt x="2708642" y="2650563"/>
                  <a:pt x="2816352" y="2852928"/>
                </a:cubicBezTo>
                <a:cubicBezTo>
                  <a:pt x="2670701" y="2865392"/>
                  <a:pt x="2449581" y="2841031"/>
                  <a:pt x="2309409" y="2852928"/>
                </a:cubicBezTo>
                <a:cubicBezTo>
                  <a:pt x="2169237" y="2864825"/>
                  <a:pt x="1917060" y="2840855"/>
                  <a:pt x="1689811" y="2852928"/>
                </a:cubicBezTo>
                <a:cubicBezTo>
                  <a:pt x="1462562" y="2865001"/>
                  <a:pt x="1255846" y="2828793"/>
                  <a:pt x="1126541" y="2852928"/>
                </a:cubicBezTo>
                <a:cubicBezTo>
                  <a:pt x="997236" y="2877064"/>
                  <a:pt x="810209" y="2864025"/>
                  <a:pt x="506943" y="2852928"/>
                </a:cubicBezTo>
                <a:cubicBezTo>
                  <a:pt x="203677" y="2841831"/>
                  <a:pt x="207432" y="2864215"/>
                  <a:pt x="0" y="2852928"/>
                </a:cubicBezTo>
                <a:close/>
              </a:path>
            </a:pathLst>
          </a:custGeom>
          <a:solidFill>
            <a:srgbClr val="00BFD6"/>
          </a:solidFill>
          <a:ln>
            <a:extLst>
              <a:ext uri="{C807C97D-BFC1-408E-A445-0C87EB9F89A2}">
                <ask:lineSketchStyleProps xmlns:ask="http://schemas.microsoft.com/office/drawing/2018/sketchyshapes" sd="3698846164">
                  <a:prstGeom prst="triangl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ABCFE647-D740-7467-38EE-9515928FE4FE}"/>
              </a:ext>
            </a:extLst>
          </p:cNvPr>
          <p:cNvSpPr txBox="1"/>
          <p:nvPr/>
        </p:nvSpPr>
        <p:spPr>
          <a:xfrm rot="17831279">
            <a:off x="6304160" y="4228837"/>
            <a:ext cx="725121" cy="369332"/>
          </a:xfrm>
          <a:prstGeom prst="rect">
            <a:avLst/>
          </a:prstGeom>
          <a:noFill/>
        </p:spPr>
        <p:txBody>
          <a:bodyPr wrap="square" rtlCol="0">
            <a:spAutoFit/>
          </a:bodyPr>
          <a:lstStyle/>
          <a:p>
            <a:r>
              <a:rPr lang="it-IT" dirty="0"/>
              <a:t>TIME</a:t>
            </a:r>
          </a:p>
        </p:txBody>
      </p:sp>
      <p:sp>
        <p:nvSpPr>
          <p:cNvPr id="12" name="CasellaDiTesto 11">
            <a:extLst>
              <a:ext uri="{FF2B5EF4-FFF2-40B4-BE49-F238E27FC236}">
                <a16:creationId xmlns:a16="http://schemas.microsoft.com/office/drawing/2014/main" id="{708D9126-E4EC-08A6-6C74-87F4730E6F4B}"/>
              </a:ext>
            </a:extLst>
          </p:cNvPr>
          <p:cNvSpPr txBox="1"/>
          <p:nvPr/>
        </p:nvSpPr>
        <p:spPr>
          <a:xfrm rot="3976898">
            <a:off x="8049805" y="4402218"/>
            <a:ext cx="1105320" cy="369332"/>
          </a:xfrm>
          <a:prstGeom prst="rect">
            <a:avLst/>
          </a:prstGeom>
          <a:noFill/>
        </p:spPr>
        <p:txBody>
          <a:bodyPr wrap="square" rtlCol="0">
            <a:spAutoFit/>
          </a:bodyPr>
          <a:lstStyle/>
          <a:p>
            <a:r>
              <a:rPr lang="it-IT" dirty="0"/>
              <a:t>BUDGET</a:t>
            </a:r>
          </a:p>
        </p:txBody>
      </p:sp>
      <p:sp>
        <p:nvSpPr>
          <p:cNvPr id="13" name="CasellaDiTesto 12">
            <a:extLst>
              <a:ext uri="{FF2B5EF4-FFF2-40B4-BE49-F238E27FC236}">
                <a16:creationId xmlns:a16="http://schemas.microsoft.com/office/drawing/2014/main" id="{E98ADFA8-B4F9-B0E2-0280-1A00DC460C14}"/>
              </a:ext>
            </a:extLst>
          </p:cNvPr>
          <p:cNvSpPr txBox="1"/>
          <p:nvPr/>
        </p:nvSpPr>
        <p:spPr>
          <a:xfrm>
            <a:off x="7104603" y="5972294"/>
            <a:ext cx="886041" cy="369332"/>
          </a:xfrm>
          <a:prstGeom prst="rect">
            <a:avLst/>
          </a:prstGeom>
          <a:noFill/>
        </p:spPr>
        <p:txBody>
          <a:bodyPr wrap="square" rtlCol="0">
            <a:spAutoFit/>
          </a:bodyPr>
          <a:lstStyle/>
          <a:p>
            <a:r>
              <a:rPr lang="it-IT" dirty="0"/>
              <a:t>SCOPE</a:t>
            </a:r>
          </a:p>
        </p:txBody>
      </p:sp>
      <p:sp>
        <p:nvSpPr>
          <p:cNvPr id="4" name="Footer Placeholder 4">
            <a:extLst>
              <a:ext uri="{FF2B5EF4-FFF2-40B4-BE49-F238E27FC236}">
                <a16:creationId xmlns:a16="http://schemas.microsoft.com/office/drawing/2014/main" id="{DE3DA24C-FDF0-E40B-3590-6CB3679B1206}"/>
              </a:ext>
            </a:extLst>
          </p:cNvPr>
          <p:cNvSpPr txBox="1">
            <a:spLocks noChangeArrowheads="1"/>
          </p:cNvSpPr>
          <p:nvPr/>
        </p:nvSpPr>
        <p:spPr bwMode="auto">
          <a:xfrm>
            <a:off x="96671" y="676945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Tree>
    <p:extLst>
      <p:ext uri="{BB962C8B-B14F-4D97-AF65-F5344CB8AC3E}">
        <p14:creationId xmlns:p14="http://schemas.microsoft.com/office/powerpoint/2010/main" val="2078904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FF47DDB-6D1A-2B93-4B6E-871F4B1E83B3}"/>
              </a:ext>
            </a:extLst>
          </p:cNvPr>
          <p:cNvSpPr txBox="1"/>
          <p:nvPr/>
        </p:nvSpPr>
        <p:spPr>
          <a:xfrm>
            <a:off x="237828" y="312440"/>
            <a:ext cx="5338195" cy="646331"/>
          </a:xfrm>
          <a:prstGeom prst="rect">
            <a:avLst/>
          </a:prstGeom>
          <a:noFill/>
        </p:spPr>
        <p:txBody>
          <a:bodyPr wrap="square">
            <a:spAutoFit/>
          </a:bodyPr>
          <a:lstStyle/>
          <a:p>
            <a:r>
              <a:rPr lang="en-US" sz="3600" b="1" dirty="0">
                <a:solidFill>
                  <a:srgbClr val="1A75DB"/>
                </a:solidFill>
                <a:ea typeface="+mj-ea"/>
                <a:cs typeface="+mj-cs"/>
              </a:rPr>
              <a:t>Project Manager (</a:t>
            </a:r>
            <a:r>
              <a:rPr lang="en-US" sz="3600" b="1" dirty="0" err="1">
                <a:solidFill>
                  <a:srgbClr val="1A75DB"/>
                </a:solidFill>
                <a:ea typeface="+mj-ea"/>
                <a:cs typeface="+mj-cs"/>
              </a:rPr>
              <a:t>PgM</a:t>
            </a:r>
            <a:r>
              <a:rPr lang="en-US" sz="3600" dirty="0">
                <a:solidFill>
                  <a:srgbClr val="1A75DB"/>
                </a:solidFill>
                <a:ea typeface="+mj-ea"/>
                <a:cs typeface="+mj-cs"/>
              </a:rPr>
              <a:t>)</a:t>
            </a:r>
            <a:endParaRPr lang="en-GB" sz="3600" dirty="0">
              <a:solidFill>
                <a:srgbClr val="1A75DB"/>
              </a:solidFill>
              <a:ea typeface="+mj-ea"/>
              <a:cs typeface="+mj-cs"/>
            </a:endParaRPr>
          </a:p>
        </p:txBody>
      </p:sp>
      <p:sp>
        <p:nvSpPr>
          <p:cNvPr id="4" name="CasellaDiTesto 3">
            <a:extLst>
              <a:ext uri="{FF2B5EF4-FFF2-40B4-BE49-F238E27FC236}">
                <a16:creationId xmlns:a16="http://schemas.microsoft.com/office/drawing/2014/main" id="{70603B5E-488A-751A-CBB2-146FB74E1239}"/>
              </a:ext>
            </a:extLst>
          </p:cNvPr>
          <p:cNvSpPr txBox="1"/>
          <p:nvPr/>
        </p:nvSpPr>
        <p:spPr>
          <a:xfrm>
            <a:off x="178810" y="1565099"/>
            <a:ext cx="8431196" cy="589072"/>
          </a:xfrm>
          <a:prstGeom prst="rect">
            <a:avLst/>
          </a:prstGeom>
          <a:noFill/>
        </p:spPr>
        <p:txBody>
          <a:bodyPr wrap="square" rtlCol="0">
            <a:spAutoFit/>
          </a:bodyPr>
          <a:lstStyle/>
          <a:p>
            <a:pPr algn="ctr">
              <a:lnSpc>
                <a:spcPct val="150000"/>
              </a:lnSpc>
            </a:pPr>
            <a:r>
              <a:rPr lang="it-IT" sz="2400" dirty="0"/>
              <a:t>is a person assigned by the organisation to lead the project team</a:t>
            </a:r>
          </a:p>
        </p:txBody>
      </p:sp>
      <p:sp>
        <p:nvSpPr>
          <p:cNvPr id="5" name="CasellaDiTesto 17">
            <a:extLst>
              <a:ext uri="{FF2B5EF4-FFF2-40B4-BE49-F238E27FC236}">
                <a16:creationId xmlns:a16="http://schemas.microsoft.com/office/drawing/2014/main" id="{4C0A2B36-FA34-B075-765D-530140F873EB}"/>
              </a:ext>
            </a:extLst>
          </p:cNvPr>
          <p:cNvSpPr txBox="1"/>
          <p:nvPr/>
        </p:nvSpPr>
        <p:spPr>
          <a:xfrm>
            <a:off x="439673" y="2689243"/>
            <a:ext cx="4595335" cy="589072"/>
          </a:xfrm>
          <a:prstGeom prst="rect">
            <a:avLst/>
          </a:prstGeom>
          <a:noFill/>
        </p:spPr>
        <p:txBody>
          <a:bodyPr wrap="square">
            <a:spAutoFit/>
          </a:bodyPr>
          <a:lstStyle/>
          <a:p>
            <a:pPr algn="ctr">
              <a:lnSpc>
                <a:spcPct val="150000"/>
              </a:lnSpc>
            </a:pPr>
            <a:r>
              <a:rPr lang="it-IT" sz="2400" dirty="0" err="1"/>
              <a:t>PgM</a:t>
            </a:r>
            <a:r>
              <a:rPr lang="it-IT" sz="2400" dirty="0"/>
              <a:t> </a:t>
            </a:r>
            <a:r>
              <a:rPr lang="it-IT" sz="2400" dirty="0" err="1"/>
              <a:t>has</a:t>
            </a:r>
            <a:r>
              <a:rPr lang="it-IT" sz="2400" dirty="0"/>
              <a:t> a </a:t>
            </a:r>
            <a:r>
              <a:rPr lang="it-IT" sz="2400" dirty="0" err="1"/>
              <a:t>role</a:t>
            </a:r>
            <a:r>
              <a:rPr lang="it-IT" sz="2400" dirty="0"/>
              <a:t> of </a:t>
            </a:r>
            <a:r>
              <a:rPr lang="it-IT" sz="2400" dirty="0" err="1"/>
              <a:t>responsability</a:t>
            </a:r>
            <a:endParaRPr lang="it-IT" sz="2400" dirty="0"/>
          </a:p>
        </p:txBody>
      </p:sp>
      <p:sp>
        <p:nvSpPr>
          <p:cNvPr id="6" name="CasellaDiTesto 5">
            <a:extLst>
              <a:ext uri="{FF2B5EF4-FFF2-40B4-BE49-F238E27FC236}">
                <a16:creationId xmlns:a16="http://schemas.microsoft.com/office/drawing/2014/main" id="{DE211312-2A70-6582-233F-6E424EDC7511}"/>
              </a:ext>
            </a:extLst>
          </p:cNvPr>
          <p:cNvSpPr txBox="1"/>
          <p:nvPr/>
        </p:nvSpPr>
        <p:spPr>
          <a:xfrm>
            <a:off x="5035008" y="2401554"/>
            <a:ext cx="5764755" cy="4384277"/>
          </a:xfrm>
          <a:prstGeom prst="rect">
            <a:avLst/>
          </a:prstGeom>
          <a:noFill/>
        </p:spPr>
        <p:txBody>
          <a:bodyPr wrap="square" rtlCol="0">
            <a:spAutoFit/>
          </a:bodyPr>
          <a:lstStyle/>
          <a:p>
            <a:pPr algn="ctr">
              <a:lnSpc>
                <a:spcPct val="150000"/>
              </a:lnSpc>
            </a:pPr>
            <a:r>
              <a:rPr lang="it-IT" sz="2400" u="sng" dirty="0"/>
              <a:t>His main responsabilities are:</a:t>
            </a:r>
            <a:r>
              <a:rPr lang="it-IT" sz="2400" u="sng" dirty="0">
                <a:solidFill>
                  <a:schemeClr val="bg1"/>
                </a:solidFill>
              </a:rPr>
              <a:t>: </a:t>
            </a:r>
          </a:p>
          <a:p>
            <a:pPr indent="-342900" algn="just">
              <a:lnSpc>
                <a:spcPct val="150000"/>
              </a:lnSpc>
              <a:buClr>
                <a:schemeClr val="accent1"/>
              </a:buClr>
              <a:buFont typeface="Wingdings" panose="05000000000000000000" pitchFamily="2" charset="2"/>
              <a:buChar char="ü"/>
            </a:pPr>
            <a:r>
              <a:rPr lang="it-IT" sz="2400" dirty="0" err="1"/>
              <a:t>Defining</a:t>
            </a:r>
            <a:r>
              <a:rPr lang="it-IT" sz="2400" dirty="0"/>
              <a:t> project goal and the project plan;</a:t>
            </a:r>
          </a:p>
          <a:p>
            <a:pPr indent="-342900" algn="just">
              <a:lnSpc>
                <a:spcPct val="150000"/>
              </a:lnSpc>
              <a:buClr>
                <a:schemeClr val="accent1"/>
              </a:buClr>
              <a:buFont typeface="Wingdings" panose="05000000000000000000" pitchFamily="2" charset="2"/>
              <a:buChar char="ü"/>
            </a:pPr>
            <a:r>
              <a:rPr lang="it-IT" sz="2400" dirty="0"/>
              <a:t>Optimising resource utilisation;</a:t>
            </a:r>
          </a:p>
          <a:p>
            <a:pPr indent="-342900" algn="just">
              <a:lnSpc>
                <a:spcPct val="150000"/>
              </a:lnSpc>
              <a:buClr>
                <a:schemeClr val="accent1"/>
              </a:buClr>
              <a:buFont typeface="Wingdings" panose="05000000000000000000" pitchFamily="2" charset="2"/>
              <a:buChar char="ü"/>
            </a:pPr>
            <a:r>
              <a:rPr lang="it-IT" sz="2400" dirty="0"/>
              <a:t>Monitoring progress &amp; taking corrective actions;</a:t>
            </a:r>
          </a:p>
          <a:p>
            <a:pPr indent="-342900" algn="just">
              <a:lnSpc>
                <a:spcPct val="150000"/>
              </a:lnSpc>
              <a:buClr>
                <a:schemeClr val="accent1"/>
              </a:buClr>
              <a:buFont typeface="Wingdings" panose="05000000000000000000" pitchFamily="2" charset="2"/>
              <a:buChar char="ü"/>
            </a:pPr>
            <a:r>
              <a:rPr lang="it-IT" sz="2400" dirty="0" err="1"/>
              <a:t>Coordinating</a:t>
            </a:r>
            <a:r>
              <a:rPr lang="it-IT" sz="2400" dirty="0"/>
              <a:t>  a </a:t>
            </a:r>
            <a:r>
              <a:rPr lang="it-IT" sz="2400" dirty="0" err="1"/>
              <a:t>multidisciplinary</a:t>
            </a:r>
            <a:r>
              <a:rPr lang="it-IT" sz="2400" dirty="0"/>
              <a:t> team;</a:t>
            </a:r>
          </a:p>
          <a:p>
            <a:pPr indent="-342900" algn="just">
              <a:lnSpc>
                <a:spcPct val="150000"/>
              </a:lnSpc>
              <a:buClr>
                <a:schemeClr val="accent1"/>
              </a:buClr>
              <a:buFont typeface="Wingdings" panose="05000000000000000000" pitchFamily="2" charset="2"/>
              <a:buChar char="ü"/>
            </a:pPr>
            <a:r>
              <a:rPr lang="it-IT" sz="2400" dirty="0" err="1"/>
              <a:t>Managing</a:t>
            </a:r>
            <a:r>
              <a:rPr lang="it-IT" sz="2400" dirty="0"/>
              <a:t> </a:t>
            </a:r>
            <a:r>
              <a:rPr lang="it-IT" sz="2400" dirty="0" err="1"/>
              <a:t>relationships</a:t>
            </a:r>
            <a:r>
              <a:rPr lang="it-IT" sz="2400" dirty="0"/>
              <a:t> with </a:t>
            </a:r>
            <a:r>
              <a:rPr lang="it-IT" sz="2400" dirty="0" err="1"/>
              <a:t>stakholders</a:t>
            </a:r>
            <a:r>
              <a:rPr lang="it-IT" sz="2400" dirty="0"/>
              <a:t>.</a:t>
            </a:r>
          </a:p>
          <a:p>
            <a:pPr algn="ctr">
              <a:lnSpc>
                <a:spcPct val="150000"/>
              </a:lnSpc>
            </a:pPr>
            <a:endParaRPr lang="it-IT" sz="2000" i="1" dirty="0">
              <a:solidFill>
                <a:schemeClr val="bg1"/>
              </a:solidFill>
            </a:endParaRPr>
          </a:p>
        </p:txBody>
      </p:sp>
      <p:pic>
        <p:nvPicPr>
          <p:cNvPr id="7" name="Immagine 6" descr="Immagine che contiene diagramma, cartone animato, clipart, design&#10;&#10;Descrizione generata automaticamente">
            <a:extLst>
              <a:ext uri="{FF2B5EF4-FFF2-40B4-BE49-F238E27FC236}">
                <a16:creationId xmlns:a16="http://schemas.microsoft.com/office/drawing/2014/main" id="{7DFC65A0-006C-5C92-D65B-4C3ACBF969A8}"/>
              </a:ext>
            </a:extLst>
          </p:cNvPr>
          <p:cNvPicPr>
            <a:picLocks noChangeAspect="1"/>
          </p:cNvPicPr>
          <p:nvPr/>
        </p:nvPicPr>
        <p:blipFill>
          <a:blip r:embed="rId2"/>
          <a:stretch>
            <a:fillRect/>
          </a:stretch>
        </p:blipFill>
        <p:spPr>
          <a:xfrm>
            <a:off x="178810" y="3599656"/>
            <a:ext cx="4595335" cy="2478120"/>
          </a:xfrm>
          <a:prstGeom prst="rect">
            <a:avLst/>
          </a:prstGeom>
        </p:spPr>
      </p:pic>
      <p:sp>
        <p:nvSpPr>
          <p:cNvPr id="8" name="Tartalom helye 2">
            <a:extLst>
              <a:ext uri="{FF2B5EF4-FFF2-40B4-BE49-F238E27FC236}">
                <a16:creationId xmlns:a16="http://schemas.microsoft.com/office/drawing/2014/main" id="{4DB48321-DB8E-50B1-38DA-B70D4BAFCD10}"/>
              </a:ext>
            </a:extLst>
          </p:cNvPr>
          <p:cNvSpPr txBox="1">
            <a:spLocks/>
          </p:cNvSpPr>
          <p:nvPr/>
        </p:nvSpPr>
        <p:spPr>
          <a:xfrm>
            <a:off x="1758479" y="6579218"/>
            <a:ext cx="2209704" cy="317941"/>
          </a:xfrm>
          <a:prstGeom prst="rect">
            <a:avLst/>
          </a:prstGeom>
        </p:spPr>
        <p:txBody>
          <a:bodyPr/>
          <a:lst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200" i="1" dirty="0"/>
              <a:t> Image by </a:t>
            </a:r>
            <a:r>
              <a:rPr lang="en-US" sz="1200" i="1" dirty="0" err="1"/>
              <a:t>Sentavio</a:t>
            </a:r>
            <a:r>
              <a:rPr lang="en-US" sz="1200" i="1" dirty="0"/>
              <a:t> on </a:t>
            </a:r>
            <a:r>
              <a:rPr lang="en-US" sz="1200" i="1" dirty="0" err="1"/>
              <a:t>Freepik</a:t>
            </a:r>
            <a:endParaRPr lang="it-IT" sz="1100" dirty="0"/>
          </a:p>
        </p:txBody>
      </p:sp>
      <p:pic>
        <p:nvPicPr>
          <p:cNvPr id="11" name="Immagine 10" descr="Immagine che contiene testo, schermata, Carattere, Elementi grafici&#10;&#10;Descrizione generata automaticamente">
            <a:extLst>
              <a:ext uri="{FF2B5EF4-FFF2-40B4-BE49-F238E27FC236}">
                <a16:creationId xmlns:a16="http://schemas.microsoft.com/office/drawing/2014/main" id="{689EBA3F-452B-3321-E125-4E2FAFF1C444}"/>
              </a:ext>
            </a:extLst>
          </p:cNvPr>
          <p:cNvPicPr>
            <a:picLocks noChangeAspect="1"/>
          </p:cNvPicPr>
          <p:nvPr/>
        </p:nvPicPr>
        <p:blipFill>
          <a:blip r:embed="rId3"/>
          <a:stretch>
            <a:fillRect/>
          </a:stretch>
        </p:blipFill>
        <p:spPr>
          <a:xfrm>
            <a:off x="8761870" y="0"/>
            <a:ext cx="2037893" cy="2037893"/>
          </a:xfrm>
          <a:prstGeom prst="rect">
            <a:avLst/>
          </a:prstGeom>
        </p:spPr>
      </p:pic>
      <p:sp>
        <p:nvSpPr>
          <p:cNvPr id="3" name="Footer Placeholder 4">
            <a:extLst>
              <a:ext uri="{FF2B5EF4-FFF2-40B4-BE49-F238E27FC236}">
                <a16:creationId xmlns:a16="http://schemas.microsoft.com/office/drawing/2014/main" id="{57364E5C-2FDF-D807-0859-B5F31E288342}"/>
              </a:ext>
            </a:extLst>
          </p:cNvPr>
          <p:cNvSpPr txBox="1">
            <a:spLocks noChangeArrowheads="1"/>
          </p:cNvSpPr>
          <p:nvPr/>
        </p:nvSpPr>
        <p:spPr bwMode="auto">
          <a:xfrm>
            <a:off x="100844" y="6887101"/>
            <a:ext cx="3315269" cy="24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200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fontAlgn="base">
              <a:spcBef>
                <a:spcPct val="0"/>
              </a:spcBef>
              <a:spcAft>
                <a:spcPct val="0"/>
              </a:spcAft>
              <a:buFontTx/>
              <a:buNone/>
            </a:pPr>
            <a:r>
              <a:rPr lang="en-US" altLang="en-US" sz="1200" dirty="0"/>
              <a:t>Project: 101101139 — H-PASS — EU4H-2022-PJ</a:t>
            </a:r>
            <a:endParaRPr lang="el-GR" altLang="en-US" sz="1200" dirty="0"/>
          </a:p>
        </p:txBody>
      </p:sp>
    </p:spTree>
    <p:extLst>
      <p:ext uri="{BB962C8B-B14F-4D97-AF65-F5344CB8AC3E}">
        <p14:creationId xmlns:p14="http://schemas.microsoft.com/office/powerpoint/2010/main" val="3233992403"/>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PASS_presentation_sample" id="{B5566A6A-2AAD-4F6F-9DB6-BFD6D3F937FD}" vid="{73CDC075-7C71-48FA-B3B4-4668FD5DEB3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F6465FE3B9384DBF09A666F84DDB69" ma:contentTypeVersion="2" ma:contentTypeDescription="Create a new document." ma:contentTypeScope="" ma:versionID="d65f4a4398c236aa0a9df75be8442f5c">
  <xsd:schema xmlns:xsd="http://www.w3.org/2001/XMLSchema" xmlns:xs="http://www.w3.org/2001/XMLSchema" xmlns:p="http://schemas.microsoft.com/office/2006/metadata/properties" xmlns:ns2="0cb709d3-8535-4900-99f2-74827045ee9b" targetNamespace="http://schemas.microsoft.com/office/2006/metadata/properties" ma:root="true" ma:fieldsID="c9e959cfc27823ff9280866173121531" ns2:_="">
    <xsd:import namespace="0cb709d3-8535-4900-99f2-74827045ee9b"/>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b709d3-8535-4900-99f2-74827045ee9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056D410-3CB2-494B-A54E-11AB27172FAD}">
  <ds:schemaRefs>
    <ds:schemaRef ds:uri="http://schemas.microsoft.com/sharepoint/v3/contenttype/forms"/>
  </ds:schemaRefs>
</ds:datastoreItem>
</file>

<file path=customXml/itemProps2.xml><?xml version="1.0" encoding="utf-8"?>
<ds:datastoreItem xmlns:ds="http://schemas.openxmlformats.org/officeDocument/2006/customXml" ds:itemID="{84BB1511-C9AA-467D-A835-E018AD0611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b709d3-8535-4900-99f2-74827045ee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19D27F-485F-424B-BBA9-7FA72AD92939}">
  <ds:schemaRefs>
    <ds:schemaRef ds:uri="http://purl.org/dc/terms/"/>
    <ds:schemaRef ds:uri="http://schemas.microsoft.com/office/infopath/2007/PartnerControls"/>
    <ds:schemaRef ds:uri="http://www.w3.org/XML/1998/namespace"/>
    <ds:schemaRef ds:uri="http://purl.org/dc/elements/1.1/"/>
    <ds:schemaRef ds:uri="0cb709d3-8535-4900-99f2-74827045ee9b"/>
    <ds:schemaRef ds:uri="http://schemas.microsoft.com/office/2006/metadata/properties"/>
    <ds:schemaRef ds:uri="http://schemas.microsoft.com/office/2006/documentManagement/typ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H-PASS_WP4_Interactive Video_TEMPLATE</Template>
  <TotalTime>1479</TotalTime>
  <Words>2349</Words>
  <Application>Microsoft Office PowerPoint</Application>
  <PresentationFormat>Custom</PresentationFormat>
  <Paragraphs>403</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Aptos</vt:lpstr>
      <vt:lpstr>Arial</vt:lpstr>
      <vt:lpstr>Calibri</vt:lpstr>
      <vt:lpstr>Wingdings</vt:lpstr>
      <vt:lpstr>Tema di Office</vt:lpstr>
      <vt:lpstr>Managing healthcare development</vt:lpstr>
      <vt:lpstr>PowerPoint Presentation</vt:lpstr>
      <vt:lpstr>Learning objectives</vt:lpstr>
      <vt:lpstr>PowerPoint Presentation</vt:lpstr>
      <vt:lpstr>From simple to complex</vt:lpstr>
      <vt:lpstr>PowerPoint Presentation</vt:lpstr>
      <vt:lpstr>PowerPoint Presentation</vt:lpstr>
      <vt:lpstr>Importance of Project Management </vt:lpstr>
      <vt:lpstr>PowerPoint Presentation</vt:lpstr>
      <vt:lpstr>Stakeholder Mapping</vt:lpstr>
      <vt:lpstr>PowerPoint Presentation</vt:lpstr>
      <vt:lpstr>PowerPoint Presentation</vt:lpstr>
      <vt:lpstr>Setting project goals &amp; objectives</vt:lpstr>
      <vt:lpstr>PowerPoint Presentation</vt:lpstr>
      <vt:lpstr>Work Breakdown structure (WBS)</vt:lpstr>
      <vt:lpstr>Gantt Charts </vt:lpstr>
      <vt:lpstr>Example of Gantt Chart </vt:lpstr>
      <vt:lpstr>PowerPoint Presentation</vt:lpstr>
      <vt:lpstr>Team Managemnet </vt:lpstr>
      <vt:lpstr>PowerPoint Presentation</vt:lpstr>
      <vt:lpstr>PowerPoint Presentation</vt:lpstr>
      <vt:lpstr>PowerPoint Presentation</vt:lpstr>
      <vt:lpstr>PowerPoint Presentation</vt:lpstr>
      <vt:lpstr>PowerPoint Presentation</vt:lpstr>
      <vt:lpstr>PowerPoint Presentation</vt:lpstr>
      <vt:lpstr>The classification of risk</vt:lpstr>
      <vt:lpstr>The action is based on the risk</vt:lpstr>
      <vt:lpstr>Risk Breakdown Structure (RBS) </vt:lpstr>
      <vt:lpstr>PowerPoint Presentation</vt:lpstr>
      <vt:lpstr>PowerPoint Presentation</vt:lpstr>
      <vt:lpstr>Conclusion </vt:lpstr>
      <vt:lpstr>PowerPoint Presentation</vt:lpstr>
      <vt:lpstr>PowerPoint Presentation</vt:lpstr>
      <vt:lpstr>PowerPoint Presentation</vt:lpstr>
      <vt:lpstr>End of learning unit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Project Management Principles in Healthcare Settings</dc:title>
  <dc:creator>Pomili Francesca</dc:creator>
  <cp:lastModifiedBy>David Smith</cp:lastModifiedBy>
  <cp:revision>9</cp:revision>
  <cp:lastPrinted>2025-02-20T12:52:23Z</cp:lastPrinted>
  <dcterms:created xsi:type="dcterms:W3CDTF">2024-07-10T07:31:27Z</dcterms:created>
  <dcterms:modified xsi:type="dcterms:W3CDTF">2025-02-20T12:53:18Z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3dd1fcc-24d7-4f55-9dc2-c1518f171327_Enabled">
    <vt:lpwstr>true</vt:lpwstr>
  </property>
  <property fmtid="{D5CDD505-2E9C-101B-9397-08002B2CF9AE}" pid="3" name="MSIP_Label_73dd1fcc-24d7-4f55-9dc2-c1518f171327_SetDate">
    <vt:lpwstr>2023-06-25T17:16:16Z</vt:lpwstr>
  </property>
  <property fmtid="{D5CDD505-2E9C-101B-9397-08002B2CF9AE}" pid="4" name="MSIP_Label_73dd1fcc-24d7-4f55-9dc2-c1518f171327_Method">
    <vt:lpwstr>Privileged</vt:lpwstr>
  </property>
  <property fmtid="{D5CDD505-2E9C-101B-9397-08002B2CF9AE}" pid="5" name="MSIP_Label_73dd1fcc-24d7-4f55-9dc2-c1518f171327_Name">
    <vt:lpwstr>No Protection (Label Only) - Internal Use</vt:lpwstr>
  </property>
  <property fmtid="{D5CDD505-2E9C-101B-9397-08002B2CF9AE}" pid="6" name="MSIP_Label_73dd1fcc-24d7-4f55-9dc2-c1518f171327_SiteId">
    <vt:lpwstr>945c199a-83a2-4e80-9f8c-5a91be5752dd</vt:lpwstr>
  </property>
  <property fmtid="{D5CDD505-2E9C-101B-9397-08002B2CF9AE}" pid="7" name="MSIP_Label_73dd1fcc-24d7-4f55-9dc2-c1518f171327_ActionId">
    <vt:lpwstr>6e2f3451-cd93-482c-97db-ef8546f277c7</vt:lpwstr>
  </property>
  <property fmtid="{D5CDD505-2E9C-101B-9397-08002B2CF9AE}" pid="8" name="MSIP_Label_73dd1fcc-24d7-4f55-9dc2-c1518f171327_ContentBits">
    <vt:lpwstr>2</vt:lpwstr>
  </property>
  <property fmtid="{D5CDD505-2E9C-101B-9397-08002B2CF9AE}" pid="9" name="ContentTypeId">
    <vt:lpwstr>0x0101007CF6465FE3B9384DBF09A666F84DDB69</vt:lpwstr>
  </property>
</Properties>
</file>