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4"/>
  </p:notesMasterIdLst>
  <p:handoutMasterIdLst>
    <p:handoutMasterId r:id="rId45"/>
  </p:handoutMasterIdLst>
  <p:sldIdLst>
    <p:sldId id="256" r:id="rId5"/>
    <p:sldId id="257" r:id="rId6"/>
    <p:sldId id="277" r:id="rId7"/>
    <p:sldId id="342" r:id="rId8"/>
    <p:sldId id="311" r:id="rId9"/>
    <p:sldId id="799" r:id="rId10"/>
    <p:sldId id="803" r:id="rId11"/>
    <p:sldId id="805" r:id="rId12"/>
    <p:sldId id="816" r:id="rId13"/>
    <p:sldId id="807" r:id="rId14"/>
    <p:sldId id="817" r:id="rId15"/>
    <p:sldId id="811" r:id="rId16"/>
    <p:sldId id="819" r:id="rId17"/>
    <p:sldId id="818" r:id="rId18"/>
    <p:sldId id="808" r:id="rId19"/>
    <p:sldId id="820" r:id="rId20"/>
    <p:sldId id="809" r:id="rId21"/>
    <p:sldId id="821" r:id="rId22"/>
    <p:sldId id="810" r:id="rId23"/>
    <p:sldId id="806" r:id="rId24"/>
    <p:sldId id="789" r:id="rId25"/>
    <p:sldId id="833" r:id="rId26"/>
    <p:sldId id="835" r:id="rId27"/>
    <p:sldId id="836" r:id="rId28"/>
    <p:sldId id="837" r:id="rId29"/>
    <p:sldId id="838" r:id="rId30"/>
    <p:sldId id="839" r:id="rId31"/>
    <p:sldId id="840" r:id="rId32"/>
    <p:sldId id="822" r:id="rId33"/>
    <p:sldId id="823" r:id="rId34"/>
    <p:sldId id="824" r:id="rId35"/>
    <p:sldId id="825" r:id="rId36"/>
    <p:sldId id="826" r:id="rId37"/>
    <p:sldId id="831" r:id="rId38"/>
    <p:sldId id="287" r:id="rId39"/>
    <p:sldId id="260" r:id="rId40"/>
    <p:sldId id="286" r:id="rId41"/>
    <p:sldId id="308" r:id="rId42"/>
    <p:sldId id="269" r:id="rId43"/>
  </p:sldIdLst>
  <p:sldSz cx="1079976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5DB"/>
    <a:srgbClr val="FBC1DB"/>
    <a:srgbClr val="E5FBFB"/>
    <a:srgbClr val="02FFD2"/>
    <a:srgbClr val="CCCCFF"/>
    <a:srgbClr val="FFCCFF"/>
    <a:srgbClr val="FF99FF"/>
    <a:srgbClr val="AB0084"/>
    <a:srgbClr val="FB0087"/>
    <a:srgbClr val="00C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5820" autoAdjust="0"/>
  </p:normalViewPr>
  <p:slideViewPr>
    <p:cSldViewPr snapToGrid="0">
      <p:cViewPr varScale="1">
        <p:scale>
          <a:sx n="78" d="100"/>
          <a:sy n="78" d="100"/>
        </p:scale>
        <p:origin x="1478" y="82"/>
      </p:cViewPr>
      <p:guideLst/>
    </p:cSldViewPr>
  </p:slideViewPr>
  <p:notesTextViewPr>
    <p:cViewPr>
      <p:scale>
        <a:sx n="140" d="100"/>
        <a:sy n="140" d="100"/>
      </p:scale>
      <p:origin x="0" y="0"/>
    </p:cViewPr>
  </p:notesTextViewPr>
  <p:sorterViewPr>
    <p:cViewPr>
      <p:scale>
        <a:sx n="80" d="100"/>
        <a:sy n="8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What ?</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When ?</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9A36813-7193-4C7F-8D73-765D12256BC7}">
      <dgm:prSet phldrT="[Text]"/>
      <dgm:spPr>
        <a:solidFill>
          <a:srgbClr val="02FFD2"/>
        </a:solidFill>
      </dgm:spPr>
      <dgm:t>
        <a:bodyPr/>
        <a:lstStyle/>
        <a:p>
          <a:r>
            <a:rPr lang="en-US" b="1" dirty="0"/>
            <a:t>Why ?</a:t>
          </a:r>
        </a:p>
      </dgm:t>
    </dgm:pt>
    <dgm:pt modelId="{FE43A716-BC85-4A6D-A8E6-FDAD7825AF6A}" type="parTrans" cxnId="{5516757F-A5FB-4ACE-8DC0-8266CFB36293}">
      <dgm:prSet/>
      <dgm:spPr/>
      <dgm:t>
        <a:bodyPr/>
        <a:lstStyle/>
        <a:p>
          <a:endParaRPr lang="en-US"/>
        </a:p>
      </dgm:t>
    </dgm:pt>
    <dgm:pt modelId="{AF9C51E5-2460-48DC-9043-8E65780D4E82}" type="sibTrans" cxnId="{5516757F-A5FB-4ACE-8DC0-8266CFB36293}">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Group work is a working tool.</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It is used in multidisciplinary </a:t>
          </a:r>
          <a:r>
            <a:rPr lang="en-US" dirty="0" err="1"/>
            <a:t>organisational</a:t>
          </a:r>
          <a:r>
            <a:rPr lang="en-US" dirty="0"/>
            <a:t> contexts, where answers to complex problems require high interdependence and professional integration. When ‘overall success depends on the success of each and the success of each depends on the success of others’ (in ‘</a:t>
          </a:r>
          <a:r>
            <a:rPr lang="en-US" dirty="0" err="1"/>
            <a:t>Organisational</a:t>
          </a:r>
          <a:r>
            <a:rPr lang="en-US" dirty="0"/>
            <a:t> </a:t>
          </a:r>
          <a:r>
            <a:rPr lang="en-US" dirty="0" err="1"/>
            <a:t>Behaviour</a:t>
          </a:r>
          <a:r>
            <a:rPr lang="en-US" dirty="0"/>
            <a:t>’, p.262).</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57A473A5-B3E3-4FC6-895C-C645CBB0AFD4}">
      <dgm:prSet phldrT="[Text]"/>
      <dgm:spPr>
        <a:noFill/>
        <a:ln>
          <a:solidFill>
            <a:srgbClr val="02FFD2"/>
          </a:solidFill>
        </a:ln>
      </dgm:spPr>
      <dgm:t>
        <a:bodyPr/>
        <a:lstStyle/>
        <a:p>
          <a:pPr algn="just"/>
          <a:r>
            <a:rPr lang="en-US" dirty="0"/>
            <a:t>Collaboration between experts from different disciplines allows for a more comprehensive and integrated view of problems and solutions, and in fact enables the development of creative solutions that are adaptable to the nature of the problems.</a:t>
          </a:r>
        </a:p>
      </dgm:t>
    </dgm:pt>
    <dgm:pt modelId="{65115FAA-9BBC-4557-AD6E-C3B86ACA082E}" type="parTrans" cxnId="{AA5A0497-0CA8-4DAC-A9C9-7E6C65269A57}">
      <dgm:prSet/>
      <dgm:spPr/>
      <dgm:t>
        <a:bodyPr/>
        <a:lstStyle/>
        <a:p>
          <a:endParaRPr lang="en-US"/>
        </a:p>
      </dgm:t>
    </dgm:pt>
    <dgm:pt modelId="{1C8EC1FF-BE3F-4D4D-A005-931654E53C21}" type="sibTrans" cxnId="{AA5A0497-0CA8-4DAC-A9C9-7E6C65269A57}">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3"/>
      <dgm:spPr/>
    </dgm:pt>
    <dgm:pt modelId="{499656BC-7E2C-42FE-90F0-B193F9DFF5FA}" type="pres">
      <dgm:prSet presAssocID="{920E5502-2E8D-49CF-96B7-F5E4D3FFA92B}" presName="parentText" presStyleLbl="node1" presStyleIdx="0" presStyleCnt="3">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3">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3"/>
      <dgm:spPr/>
    </dgm:pt>
    <dgm:pt modelId="{105FCD6D-16FF-4E11-9570-C37A50A65711}" type="pres">
      <dgm:prSet presAssocID="{25EDF044-501E-4E8D-9BB2-DEF9619CA8DE}" presName="parentText" presStyleLbl="node1" presStyleIdx="1" presStyleCnt="3"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3">
        <dgm:presLayoutVars>
          <dgm:bulletEnabled val="1"/>
        </dgm:presLayoutVars>
      </dgm:prSet>
      <dgm:spPr/>
    </dgm:pt>
    <dgm:pt modelId="{F873B8E1-5E10-4039-B3F7-DDF6B57160F9}" type="pres">
      <dgm:prSet presAssocID="{B1AF566A-75FC-4424-9193-469BA9F2D8B3}" presName="spaceBetweenRectangles" presStyleCnt="0"/>
      <dgm:spPr/>
    </dgm:pt>
    <dgm:pt modelId="{B529DBB8-3349-46F9-87A2-AAC648F7F6C1}" type="pres">
      <dgm:prSet presAssocID="{F9A36813-7193-4C7F-8D73-765D12256BC7}" presName="parentLin" presStyleCnt="0"/>
      <dgm:spPr/>
    </dgm:pt>
    <dgm:pt modelId="{E4432311-C3E0-4659-89D9-4170C7EF2058}" type="pres">
      <dgm:prSet presAssocID="{F9A36813-7193-4C7F-8D73-765D12256BC7}" presName="parentLeftMargin" presStyleLbl="node1" presStyleIdx="1" presStyleCnt="3"/>
      <dgm:spPr/>
    </dgm:pt>
    <dgm:pt modelId="{581F88EB-329E-409A-9AF6-A10CFDFE54F3}" type="pres">
      <dgm:prSet presAssocID="{F9A36813-7193-4C7F-8D73-765D12256BC7}" presName="parentText" presStyleLbl="node1" presStyleIdx="2" presStyleCnt="3" custLinFactNeighborX="-12536" custLinFactNeighborY="-9387">
        <dgm:presLayoutVars>
          <dgm:chMax val="0"/>
          <dgm:bulletEnabled val="1"/>
        </dgm:presLayoutVars>
      </dgm:prSet>
      <dgm:spPr/>
    </dgm:pt>
    <dgm:pt modelId="{4E27A2B3-EFC5-4FA3-BA94-FEF5B3795C4D}" type="pres">
      <dgm:prSet presAssocID="{F9A36813-7193-4C7F-8D73-765D12256BC7}" presName="negativeSpace" presStyleCnt="0"/>
      <dgm:spPr/>
    </dgm:pt>
    <dgm:pt modelId="{F67D7666-9130-4FA3-BE8E-8DDD0D147B7A}" type="pres">
      <dgm:prSet presAssocID="{F9A36813-7193-4C7F-8D73-765D12256BC7}" presName="childText" presStyleLbl="conFgAcc1" presStyleIdx="2" presStyleCnt="3">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54C00314-A3F6-48A6-9415-760C9950CFB0}" type="presOf" srcId="{F9A36813-7193-4C7F-8D73-765D12256BC7}" destId="{581F88EB-329E-409A-9AF6-A10CFDFE54F3}" srcOrd="1"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77CBCA64-75E3-406C-A8B0-753B45129211}" type="presOf" srcId="{57A473A5-B3E3-4FC6-895C-C645CBB0AFD4}" destId="{F67D7666-9130-4FA3-BE8E-8DDD0D147B7A}" srcOrd="0" destOrd="0" presId="urn:microsoft.com/office/officeart/2005/8/layout/list1"/>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5516757F-A5FB-4ACE-8DC0-8266CFB36293}" srcId="{1E3B422C-5ED6-46B1-A0DF-FAD7C212F347}" destId="{F9A36813-7193-4C7F-8D73-765D12256BC7}" srcOrd="2" destOrd="0" parTransId="{FE43A716-BC85-4A6D-A8E6-FDAD7825AF6A}" sibTransId="{AF9C51E5-2460-48DC-9043-8E65780D4E82}"/>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AA5A0497-0CA8-4DAC-A9C9-7E6C65269A57}" srcId="{F9A36813-7193-4C7F-8D73-765D12256BC7}" destId="{57A473A5-B3E3-4FC6-895C-C645CBB0AFD4}" srcOrd="0" destOrd="0" parTransId="{65115FAA-9BBC-4557-AD6E-C3B86ACA082E}" sibTransId="{1C8EC1FF-BE3F-4D4D-A005-931654E53C21}"/>
    <dgm:cxn modelId="{F932359B-6E6F-4ED7-8B1D-896B18D9202F}" type="presOf" srcId="{FAA46839-AAD9-4DFA-90A6-5BF5F914F06E}" destId="{AA111DBC-F94D-4818-80C2-43070D4AAFDC}" srcOrd="0" destOrd="0" presId="urn:microsoft.com/office/officeart/2005/8/layout/list1"/>
    <dgm:cxn modelId="{60A803A3-7A66-4C80-A4A7-437A635069AF}" type="presOf" srcId="{F9A36813-7193-4C7F-8D73-765D12256BC7}" destId="{E4432311-C3E0-4659-89D9-4170C7EF2058}"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 modelId="{E3B7592A-8839-48C9-A146-3EAF33A8407E}" type="presParOf" srcId="{62468856-0045-4002-BF66-B2719723442E}" destId="{F873B8E1-5E10-4039-B3F7-DDF6B57160F9}" srcOrd="7" destOrd="0" presId="urn:microsoft.com/office/officeart/2005/8/layout/list1"/>
    <dgm:cxn modelId="{E963E6A1-9F32-4AB3-A091-F8DF5CA772DF}" type="presParOf" srcId="{62468856-0045-4002-BF66-B2719723442E}" destId="{B529DBB8-3349-46F9-87A2-AAC648F7F6C1}" srcOrd="8" destOrd="0" presId="urn:microsoft.com/office/officeart/2005/8/layout/list1"/>
    <dgm:cxn modelId="{2D469C25-5CDC-4B96-8117-1400BD4D47D5}" type="presParOf" srcId="{B529DBB8-3349-46F9-87A2-AAC648F7F6C1}" destId="{E4432311-C3E0-4659-89D9-4170C7EF2058}" srcOrd="0" destOrd="0" presId="urn:microsoft.com/office/officeart/2005/8/layout/list1"/>
    <dgm:cxn modelId="{BE1A5034-E24C-4116-9BEC-EC61D258ACE4}" type="presParOf" srcId="{B529DBB8-3349-46F9-87A2-AAC648F7F6C1}" destId="{581F88EB-329E-409A-9AF6-A10CFDFE54F3}" srcOrd="1" destOrd="0" presId="urn:microsoft.com/office/officeart/2005/8/layout/list1"/>
    <dgm:cxn modelId="{D942BD49-4511-4376-8B56-FA4C654AE6F2}" type="presParOf" srcId="{62468856-0045-4002-BF66-B2719723442E}" destId="{4E27A2B3-EFC5-4FA3-BA94-FEF5B3795C4D}" srcOrd="9" destOrd="0" presId="urn:microsoft.com/office/officeart/2005/8/layout/list1"/>
    <dgm:cxn modelId="{809ED1E0-B345-4D91-B356-E8D41B9F00A1}" type="presParOf" srcId="{62468856-0045-4002-BF66-B2719723442E}" destId="{F67D7666-9130-4FA3-BE8E-8DDD0D147B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332073"/>
          <a:ext cx="10161038" cy="807975"/>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609" tIns="395732" rIns="788609"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Group work is a working tool.</a:t>
          </a:r>
        </a:p>
      </dsp:txBody>
      <dsp:txXfrm>
        <a:off x="0" y="332073"/>
        <a:ext cx="10161038" cy="807975"/>
      </dsp:txXfrm>
    </dsp:sp>
    <dsp:sp modelId="{499656BC-7E2C-42FE-90F0-B193F9DFF5FA}">
      <dsp:nvSpPr>
        <dsp:cNvPr id="0" name=""/>
        <dsp:cNvSpPr/>
      </dsp:nvSpPr>
      <dsp:spPr>
        <a:xfrm>
          <a:off x="508051" y="51633"/>
          <a:ext cx="7112726" cy="56088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844" tIns="0" rIns="268844" bIns="0" numCol="1" spcCol="1270" anchor="ctr" anchorCtr="0">
          <a:noAutofit/>
        </a:bodyPr>
        <a:lstStyle/>
        <a:p>
          <a:pPr marL="0" lvl="0" indent="0" algn="l" defTabSz="844550">
            <a:lnSpc>
              <a:spcPct val="90000"/>
            </a:lnSpc>
            <a:spcBef>
              <a:spcPct val="0"/>
            </a:spcBef>
            <a:spcAft>
              <a:spcPct val="35000"/>
            </a:spcAft>
            <a:buNone/>
          </a:pPr>
          <a:r>
            <a:rPr lang="en-US" sz="1900" b="1" kern="1200" dirty="0"/>
            <a:t>What ?</a:t>
          </a:r>
        </a:p>
      </dsp:txBody>
      <dsp:txXfrm>
        <a:off x="535431" y="79013"/>
        <a:ext cx="7057966" cy="506120"/>
      </dsp:txXfrm>
    </dsp:sp>
    <dsp:sp modelId="{AA111DBC-F94D-4818-80C2-43070D4AAFDC}">
      <dsp:nvSpPr>
        <dsp:cNvPr id="0" name=""/>
        <dsp:cNvSpPr/>
      </dsp:nvSpPr>
      <dsp:spPr>
        <a:xfrm>
          <a:off x="0" y="1523088"/>
          <a:ext cx="10161038" cy="161595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609" tIns="395732" rIns="788609"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It is used in multidisciplinary </a:t>
          </a:r>
          <a:r>
            <a:rPr lang="en-US" sz="1900" kern="1200" dirty="0" err="1"/>
            <a:t>organisational</a:t>
          </a:r>
          <a:r>
            <a:rPr lang="en-US" sz="1900" kern="1200" dirty="0"/>
            <a:t> contexts, where answers to complex problems require high interdependence and professional integration. When ‘overall success depends on the success of each and the success of each depends on the success of others’ (in ‘</a:t>
          </a:r>
          <a:r>
            <a:rPr lang="en-US" sz="1900" kern="1200" dirty="0" err="1"/>
            <a:t>Organisational</a:t>
          </a:r>
          <a:r>
            <a:rPr lang="en-US" sz="1900" kern="1200" dirty="0"/>
            <a:t> </a:t>
          </a:r>
          <a:r>
            <a:rPr lang="en-US" sz="1900" kern="1200" dirty="0" err="1"/>
            <a:t>Behaviour</a:t>
          </a:r>
          <a:r>
            <a:rPr lang="en-US" sz="1900" kern="1200" dirty="0"/>
            <a:t>’, p.262).</a:t>
          </a:r>
        </a:p>
      </dsp:txBody>
      <dsp:txXfrm>
        <a:off x="0" y="1523088"/>
        <a:ext cx="10161038" cy="1615950"/>
      </dsp:txXfrm>
    </dsp:sp>
    <dsp:sp modelId="{105FCD6D-16FF-4E11-9570-C37A50A65711}">
      <dsp:nvSpPr>
        <dsp:cNvPr id="0" name=""/>
        <dsp:cNvSpPr/>
      </dsp:nvSpPr>
      <dsp:spPr>
        <a:xfrm>
          <a:off x="556443" y="1254712"/>
          <a:ext cx="7112726" cy="56088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844" tIns="0" rIns="268844" bIns="0" numCol="1" spcCol="1270" anchor="ctr" anchorCtr="0">
          <a:noAutofit/>
        </a:bodyPr>
        <a:lstStyle/>
        <a:p>
          <a:pPr marL="0" lvl="0" indent="0" algn="l" defTabSz="844550">
            <a:lnSpc>
              <a:spcPct val="90000"/>
            </a:lnSpc>
            <a:spcBef>
              <a:spcPct val="0"/>
            </a:spcBef>
            <a:spcAft>
              <a:spcPct val="35000"/>
            </a:spcAft>
            <a:buNone/>
          </a:pPr>
          <a:r>
            <a:rPr lang="en-US" sz="1900" b="1" kern="1200" dirty="0"/>
            <a:t>When ?</a:t>
          </a:r>
        </a:p>
      </dsp:txBody>
      <dsp:txXfrm>
        <a:off x="583823" y="1282092"/>
        <a:ext cx="7057966" cy="506120"/>
      </dsp:txXfrm>
    </dsp:sp>
    <dsp:sp modelId="{F67D7666-9130-4FA3-BE8E-8DDD0D147B7A}">
      <dsp:nvSpPr>
        <dsp:cNvPr id="0" name=""/>
        <dsp:cNvSpPr/>
      </dsp:nvSpPr>
      <dsp:spPr>
        <a:xfrm>
          <a:off x="0" y="3522078"/>
          <a:ext cx="10161038" cy="1615950"/>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609" tIns="395732" rIns="788609"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Collaboration between experts from different disciplines allows for a more comprehensive and integrated view of problems and solutions, and in fact enables the development of creative solutions that are adaptable to the nature of the problems.</a:t>
          </a:r>
        </a:p>
      </dsp:txBody>
      <dsp:txXfrm>
        <a:off x="0" y="3522078"/>
        <a:ext cx="10161038" cy="1615950"/>
      </dsp:txXfrm>
    </dsp:sp>
    <dsp:sp modelId="{581F88EB-329E-409A-9AF6-A10CFDFE54F3}">
      <dsp:nvSpPr>
        <dsp:cNvPr id="0" name=""/>
        <dsp:cNvSpPr/>
      </dsp:nvSpPr>
      <dsp:spPr>
        <a:xfrm>
          <a:off x="444362" y="3188988"/>
          <a:ext cx="7112726" cy="56088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844" tIns="0" rIns="268844" bIns="0" numCol="1" spcCol="1270" anchor="ctr" anchorCtr="0">
          <a:noAutofit/>
        </a:bodyPr>
        <a:lstStyle/>
        <a:p>
          <a:pPr marL="0" lvl="0" indent="0" algn="l" defTabSz="844550">
            <a:lnSpc>
              <a:spcPct val="90000"/>
            </a:lnSpc>
            <a:spcBef>
              <a:spcPct val="0"/>
            </a:spcBef>
            <a:spcAft>
              <a:spcPct val="35000"/>
            </a:spcAft>
            <a:buNone/>
          </a:pPr>
          <a:r>
            <a:rPr lang="en-US" sz="1900" b="1" kern="1200" dirty="0"/>
            <a:t>Why ?</a:t>
          </a:r>
        </a:p>
      </dsp:txBody>
      <dsp:txXfrm>
        <a:off x="471742" y="3216368"/>
        <a:ext cx="705796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42EDE-7707-4C93-9FCD-C8288FA9C2F5}" type="datetimeFigureOut">
              <a:rPr lang="en-GB" smtClean="0"/>
              <a:t>13/02/2025</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7EAF-6A43-4BB0-A89E-7820AFF29F03}" type="slidenum">
              <a:rPr lang="en-GB" smtClean="0"/>
              <a:t>‹#›</a:t>
            </a:fld>
            <a:endParaRPr lang="en-GB"/>
          </a:p>
        </p:txBody>
      </p:sp>
    </p:spTree>
    <p:extLst>
      <p:ext uri="{BB962C8B-B14F-4D97-AF65-F5344CB8AC3E}">
        <p14:creationId xmlns:p14="http://schemas.microsoft.com/office/powerpoint/2010/main" val="22194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F87-38FD-5645-98EB-003EE1C7EEE8}" type="datetimeFigureOut">
              <a:rPr lang="it-IT" smtClean="0"/>
              <a:t>13/02/2025</a:t>
            </a:fld>
            <a:endParaRPr lang="it-IT"/>
          </a:p>
        </p:txBody>
      </p:sp>
      <p:sp>
        <p:nvSpPr>
          <p:cNvPr id="4" name="Segnaposto immagin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9807-1C24-8F4A-B3C7-A6E31FA5BB7A}" type="slidenum">
              <a:rPr lang="it-IT" smtClean="0"/>
              <a:t>‹#›</a:t>
            </a:fld>
            <a:endParaRPr lang="it-IT"/>
          </a:p>
        </p:txBody>
      </p:sp>
    </p:spTree>
    <p:extLst>
      <p:ext uri="{BB962C8B-B14F-4D97-AF65-F5344CB8AC3E}">
        <p14:creationId xmlns:p14="http://schemas.microsoft.com/office/powerpoint/2010/main" val="13606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1-2 Melinda</a:t>
            </a:r>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1</a:t>
            </a:fld>
            <a:endParaRPr lang="it-IT"/>
          </a:p>
        </p:txBody>
      </p:sp>
    </p:spTree>
    <p:extLst>
      <p:ext uri="{BB962C8B-B14F-4D97-AF65-F5344CB8AC3E}">
        <p14:creationId xmlns:p14="http://schemas.microsoft.com/office/powerpoint/2010/main" val="212361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20</a:t>
            </a:fld>
            <a:endParaRPr lang="it-IT"/>
          </a:p>
        </p:txBody>
      </p:sp>
    </p:spTree>
    <p:extLst>
      <p:ext uri="{BB962C8B-B14F-4D97-AF65-F5344CB8AC3E}">
        <p14:creationId xmlns:p14="http://schemas.microsoft.com/office/powerpoint/2010/main" val="97113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a:t>
            </a:r>
            <a:r>
              <a:rPr lang="it-IT" b="1" dirty="0"/>
              <a:t>fase finale si verifica quando il gruppo ha esaurito il suo compito.</a:t>
            </a:r>
            <a:r>
              <a:rPr lang="it-IT" dirty="0"/>
              <a:t> Per una squadra ad alto rendimento, la fine di un progetto porta sentimenti di tristezza come membri del team che erano effettivamente diventati come parte di uno stesso organismo. È un’opportunità importante per completare una revisione di ciò che è stato realizzato e di come si può ulteriormente migliorare per il futuro.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t>Il passaggio da gruppo all’autonomia individuale può (e dovrebbe) essere celebrato con ritualità che sottolineano la “fine” e il “nuovo inizio”.</a:t>
            </a:r>
          </a:p>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22</a:t>
            </a:fld>
            <a:endParaRPr lang="it-IT"/>
          </a:p>
        </p:txBody>
      </p:sp>
    </p:spTree>
    <p:extLst>
      <p:ext uri="{BB962C8B-B14F-4D97-AF65-F5344CB8AC3E}">
        <p14:creationId xmlns:p14="http://schemas.microsoft.com/office/powerpoint/2010/main" val="128126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a:t>
            </a:r>
            <a:r>
              <a:rPr lang="it-IT" b="1" dirty="0"/>
              <a:t>fase finale si verifica quando il gruppo ha esaurito il suo compito.</a:t>
            </a:r>
            <a:r>
              <a:rPr lang="it-IT" dirty="0"/>
              <a:t> Per una squadra ad alto rendimento, la fine di un progetto porta sentimenti di tristezza come membri del team che erano effettivamente diventati come parte di uno stesso organismo. È un’opportunità importante per completare una revisione di ciò che è stato realizzato e di come si può ulteriormente migliorare per il futuro.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t>Il passaggio da gruppo all’autonomia individuale può (e dovrebbe) essere celebrato con ritualità che sottolineano la “fine” e il “nuovo inizio”.</a:t>
            </a:r>
          </a:p>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23</a:t>
            </a:fld>
            <a:endParaRPr lang="it-IT"/>
          </a:p>
        </p:txBody>
      </p:sp>
    </p:spTree>
    <p:extLst>
      <p:ext uri="{BB962C8B-B14F-4D97-AF65-F5344CB8AC3E}">
        <p14:creationId xmlns:p14="http://schemas.microsoft.com/office/powerpoint/2010/main" val="2237250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a:t>
            </a:r>
            <a:r>
              <a:rPr lang="it-IT" b="1" dirty="0"/>
              <a:t>fase finale si verifica quando il gruppo ha esaurito il suo compito.</a:t>
            </a:r>
            <a:r>
              <a:rPr lang="it-IT" dirty="0"/>
              <a:t> Per una squadra ad alto rendimento, la fine di un progetto porta sentimenti di tristezza come membri del team che erano effettivamente diventati come parte di uno stesso organismo. È un’opportunità importante per completare una revisione di ciò che è stato realizzato e di come si può ulteriormente migliorare per il futuro.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t>Il passaggio da gruppo all’autonomia individuale può (e dovrebbe) essere celebrato con ritualità che sottolineano la “fine” e il “nuovo inizio”.</a:t>
            </a:r>
          </a:p>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24</a:t>
            </a:fld>
            <a:endParaRPr lang="it-IT"/>
          </a:p>
        </p:txBody>
      </p:sp>
    </p:spTree>
    <p:extLst>
      <p:ext uri="{BB962C8B-B14F-4D97-AF65-F5344CB8AC3E}">
        <p14:creationId xmlns:p14="http://schemas.microsoft.com/office/powerpoint/2010/main" val="294058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a:t>
            </a:r>
            <a:r>
              <a:rPr lang="it-IT" b="1" dirty="0"/>
              <a:t>fase finale si verifica quando il gruppo ha esaurito il suo compito.</a:t>
            </a:r>
            <a:r>
              <a:rPr lang="it-IT" dirty="0"/>
              <a:t> Per una squadra ad alto rendimento, la fine di un progetto porta sentimenti di tristezza come membri del team che erano effettivamente diventati come parte di uno stesso organismo. È un’opportunità importante per completare una revisione di ciò che è stato realizzato e di come si può ulteriormente migliorare per il futuro.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t>Il passaggio da gruppo all’autonomia individuale può (e dovrebbe) essere celebrato con ritualità che sottolineano la “fine” e il “nuovo inizio”.</a:t>
            </a:r>
          </a:p>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25</a:t>
            </a:fld>
            <a:endParaRPr lang="it-IT"/>
          </a:p>
        </p:txBody>
      </p:sp>
    </p:spTree>
    <p:extLst>
      <p:ext uri="{BB962C8B-B14F-4D97-AF65-F5344CB8AC3E}">
        <p14:creationId xmlns:p14="http://schemas.microsoft.com/office/powerpoint/2010/main" val="199743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a:t>
            </a:r>
            <a:r>
              <a:rPr lang="it-IT" b="1" dirty="0"/>
              <a:t>fase finale si verifica quando il gruppo ha esaurito il suo compito.</a:t>
            </a:r>
            <a:r>
              <a:rPr lang="it-IT" dirty="0"/>
              <a:t> Per una squadra ad alto rendimento, la fine di un progetto porta sentimenti di tristezza come membri del team che erano effettivamente diventati come parte di uno stesso organismo. È un’opportunità importante per completare una revisione di ciò che è stato realizzato e di come si può ulteriormente migliorare per il futuro.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t>Il passaggio da gruppo all’autonomia individuale può (e dovrebbe) essere celebrato con ritualità che sottolineano la “fine” e il “nuovo inizio”.</a:t>
            </a:r>
          </a:p>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26</a:t>
            </a:fld>
            <a:endParaRPr lang="it-IT"/>
          </a:p>
        </p:txBody>
      </p:sp>
    </p:spTree>
    <p:extLst>
      <p:ext uri="{BB962C8B-B14F-4D97-AF65-F5344CB8AC3E}">
        <p14:creationId xmlns:p14="http://schemas.microsoft.com/office/powerpoint/2010/main" val="248841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a:t>
            </a:r>
            <a:r>
              <a:rPr lang="it-IT" b="1" dirty="0"/>
              <a:t>fase finale si verifica quando il gruppo ha esaurito il suo compito.</a:t>
            </a:r>
            <a:r>
              <a:rPr lang="it-IT" dirty="0"/>
              <a:t> Per una squadra ad alto rendimento, la fine di un progetto porta sentimenti di tristezza come membri del team che erano effettivamente diventati come parte di uno stesso organismo. È un’opportunità importante per completare una revisione di ciò che è stato realizzato e di come si può ulteriormente migliorare per il futuro.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t>Il passaggio da gruppo all’autonomia individuale può (e dovrebbe) essere celebrato con ritualità che sottolineano la “fine” e il “nuovo inizio”.</a:t>
            </a:r>
          </a:p>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27</a:t>
            </a:fld>
            <a:endParaRPr lang="it-IT"/>
          </a:p>
        </p:txBody>
      </p:sp>
    </p:spTree>
    <p:extLst>
      <p:ext uri="{BB962C8B-B14F-4D97-AF65-F5344CB8AC3E}">
        <p14:creationId xmlns:p14="http://schemas.microsoft.com/office/powerpoint/2010/main" val="63394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a:t>
            </a:r>
            <a:r>
              <a:rPr lang="it-IT" b="1" dirty="0"/>
              <a:t>fase finale si verifica quando il gruppo ha esaurito il suo compito.</a:t>
            </a:r>
            <a:r>
              <a:rPr lang="it-IT" dirty="0"/>
              <a:t> Per una squadra ad alto rendimento, la fine di un progetto porta sentimenti di tristezza come membri del team che erano effettivamente diventati come parte di uno stesso organismo. È un’opportunità importante per completare una revisione di ciò che è stato realizzato e di come si può ulteriormente migliorare per il futuro.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t>Il passaggio da gruppo all’autonomia individuale può (e dovrebbe) essere celebrato con ritualità che sottolineano la “fine” e il “nuovo inizio”.</a:t>
            </a:r>
          </a:p>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28</a:t>
            </a:fld>
            <a:endParaRPr lang="it-IT"/>
          </a:p>
        </p:txBody>
      </p:sp>
    </p:spTree>
    <p:extLst>
      <p:ext uri="{BB962C8B-B14F-4D97-AF65-F5344CB8AC3E}">
        <p14:creationId xmlns:p14="http://schemas.microsoft.com/office/powerpoint/2010/main" val="51781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37</a:t>
            </a:fld>
            <a:endParaRPr lang="it-IT"/>
          </a:p>
        </p:txBody>
      </p:sp>
    </p:spTree>
    <p:extLst>
      <p:ext uri="{BB962C8B-B14F-4D97-AF65-F5344CB8AC3E}">
        <p14:creationId xmlns:p14="http://schemas.microsoft.com/office/powerpoint/2010/main" val="231453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Orsi</a:t>
            </a:r>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a:t>
            </a:fld>
            <a:endParaRPr lang="it-IT"/>
          </a:p>
        </p:txBody>
      </p:sp>
    </p:spTree>
    <p:extLst>
      <p:ext uri="{BB962C8B-B14F-4D97-AF65-F5344CB8AC3E}">
        <p14:creationId xmlns:p14="http://schemas.microsoft.com/office/powerpoint/2010/main" val="293860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9</a:t>
            </a:fld>
            <a:endParaRPr lang="it-IT"/>
          </a:p>
        </p:txBody>
      </p:sp>
    </p:spTree>
    <p:extLst>
      <p:ext uri="{BB962C8B-B14F-4D97-AF65-F5344CB8AC3E}">
        <p14:creationId xmlns:p14="http://schemas.microsoft.com/office/powerpoint/2010/main" val="424533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FORMING è il primo tassello della fase di costruzione del gruppo di lavoro: si verifica ad esempio quando si riunisce un gruppo di persone per iniziare un nuovo progetto oppure per riallocare le persone all'interno dell’organizzazione.</a:t>
            </a:r>
          </a:p>
          <a:p>
            <a:r>
              <a:rPr lang="it-IT" dirty="0"/>
              <a:t>Nella fase di FORMING non si riscontrano prestazioni relativamente alte. </a:t>
            </a:r>
          </a:p>
          <a:p>
            <a:r>
              <a:rPr lang="it-IT" dirty="0"/>
              <a:t>In genere assistiamo a comportamenti incerti ed educati, in cui le persone cercano di mostrare il meglio di sé e di andare d'accordo.</a:t>
            </a:r>
          </a:p>
          <a:p>
            <a:endParaRPr lang="it-IT" dirty="0"/>
          </a:p>
          <a:p>
            <a:r>
              <a:rPr lang="it-IT" dirty="0"/>
              <a:t>In questa fase le persone inizieranno a mettere alla prova i confini del gruppo («fino a dove posso spingermi per esprimere la mia idea?») «</a:t>
            </a:r>
            <a:r>
              <a:rPr lang="it-IT" dirty="0" err="1"/>
              <a:t>boundaries</a:t>
            </a:r>
            <a:r>
              <a:rPr lang="it-IT" dirty="0"/>
              <a:t> of </a:t>
            </a:r>
            <a:r>
              <a:rPr lang="it-IT" dirty="0" err="1"/>
              <a:t>behaviour</a:t>
            </a:r>
            <a:r>
              <a:rPr lang="it-IT" dirty="0"/>
              <a:t> and </a:t>
            </a:r>
            <a:r>
              <a:rPr lang="it-IT" dirty="0" err="1"/>
              <a:t>roles</a:t>
            </a:r>
            <a:r>
              <a:rPr lang="it-IT" dirty="0"/>
              <a:t> and </a:t>
            </a:r>
            <a:r>
              <a:rPr lang="it-IT" dirty="0" err="1"/>
              <a:t>responsibilities.Durante</a:t>
            </a:r>
            <a:r>
              <a:rPr lang="it-IT" dirty="0"/>
              <a:t> la formazione, è probabile che i membri del team siano rispettosi e si sottomettano all’autorità di chi ha chiesto al gruppo di riunirsi.</a:t>
            </a:r>
          </a:p>
          <a:p>
            <a:endParaRPr lang="it-IT" dirty="0"/>
          </a:p>
          <a:p>
            <a:r>
              <a:rPr lang="it-IT" b="1" dirty="0"/>
              <a:t>In questa fase è importante che il conduttore permetta ai membri del team di conoscersi, condividere informazioni</a:t>
            </a:r>
            <a:r>
              <a:rPr lang="it-IT" dirty="0"/>
              <a:t> sul loro background, interessi ed esperienze. I partecipanti apprendono gli obiettivi da raggiungere come team, ne </a:t>
            </a:r>
            <a:r>
              <a:rPr lang="it-IT" b="0" dirty="0"/>
              <a:t>discutono gli obiettivi </a:t>
            </a:r>
            <a:r>
              <a:rPr lang="it-IT" dirty="0"/>
              <a:t>e iniziano a pensare a quale ruolo possono giocare nella squadra. Questa fase si attraversa sia ogni qualvolta un team si “forma” per la prima volta sia in team già consolidati quando vengono introdotte nuovi professionisti o vengono assegnati nuovi ruoli all’interno della squadra. E’ importante non sottovalutare questa fase prima di affrontare la successiva.</a:t>
            </a:r>
          </a:p>
        </p:txBody>
      </p:sp>
      <p:sp>
        <p:nvSpPr>
          <p:cNvPr id="4" name="Segnaposto numero diapositiva 3"/>
          <p:cNvSpPr>
            <a:spLocks noGrp="1"/>
          </p:cNvSpPr>
          <p:nvPr>
            <p:ph type="sldNum" sz="quarter" idx="5"/>
          </p:nvPr>
        </p:nvSpPr>
        <p:spPr/>
        <p:txBody>
          <a:bodyPr/>
          <a:lstStyle/>
          <a:p>
            <a:fld id="{5E4A9807-1C24-8F4A-B3C7-A6E31FA5BB7A}" type="slidenum">
              <a:rPr lang="it-IT" smtClean="0"/>
              <a:t>10</a:t>
            </a:fld>
            <a:endParaRPr lang="it-IT"/>
          </a:p>
        </p:txBody>
      </p:sp>
    </p:spTree>
    <p:extLst>
      <p:ext uri="{BB962C8B-B14F-4D97-AF65-F5344CB8AC3E}">
        <p14:creationId xmlns:p14="http://schemas.microsoft.com/office/powerpoint/2010/main" val="293663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Mentre il gruppo inizia a lavorare ci si sposta nella fase “storming”. </a:t>
            </a:r>
          </a:p>
          <a:p>
            <a:r>
              <a:rPr lang="it-IT" u="none" dirty="0">
                <a:effectLst/>
              </a:rPr>
              <a:t>Questo stadio non è evitabile</a:t>
            </a:r>
            <a:r>
              <a:rPr lang="it-IT" u="none" dirty="0"/>
              <a:t>; </a:t>
            </a:r>
            <a:r>
              <a:rPr lang="it-IT" dirty="0"/>
              <a:t>ogni gruppo, soprattutto un nuovo team che non ha mai lavorato insieme, DEVE passare attraverso questa fase.</a:t>
            </a:r>
          </a:p>
          <a:p>
            <a:endParaRPr lang="it-IT" dirty="0"/>
          </a:p>
          <a:p>
            <a:r>
              <a:rPr lang="it-IT" dirty="0"/>
              <a:t>E’ il momento della verità! I membri del team si testano a vicenda per affermare se stessi e le proprie idee. </a:t>
            </a:r>
          </a:p>
          <a:p>
            <a:r>
              <a:rPr lang="it-IT" dirty="0"/>
              <a:t>Hanno opinioni diverse su cosa dovrebbe essere fatto e come dovrebbe essere fatto perché ciascuno viene da una storia e un percorso diversa. Se sarà stata svolta correttamente la fase precedente i conduttore del gruppo avrà più facilità a condurre il team all’interno del processo. Spesso</a:t>
            </a:r>
            <a:r>
              <a:rPr lang="it-IT" b="1" dirty="0"/>
              <a:t> all’interno del gruppo ci sono conflitti. </a:t>
            </a:r>
            <a:r>
              <a:rPr lang="it-IT" dirty="0"/>
              <a:t>Mentre si progredisce attraverso questa fase il gruppo impara a capire </a:t>
            </a:r>
            <a:r>
              <a:rPr lang="it-IT" b="1" dirty="0"/>
              <a:t>come risolvere insieme i problemi e stabilisce ruoli e responsabilità</a:t>
            </a:r>
            <a:r>
              <a:rPr lang="it-IT" dirty="0"/>
              <a:t>. </a:t>
            </a:r>
          </a:p>
          <a:p>
            <a:endParaRPr lang="it-IT" dirty="0"/>
          </a:p>
          <a:p>
            <a:r>
              <a:rPr lang="it-IT" dirty="0"/>
              <a:t>Per i membri del team che non sopportano caratterialmente i conflitti, </a:t>
            </a:r>
            <a:r>
              <a:rPr lang="it-IT" u="sng" dirty="0">
                <a:effectLst/>
              </a:rPr>
              <a:t>questa è una fase molto delicata da affrontare, </a:t>
            </a:r>
            <a:r>
              <a:rPr lang="it-IT" u="none" dirty="0">
                <a:effectLst/>
              </a:rPr>
              <a:t>perché il gruppo </a:t>
            </a:r>
            <a:r>
              <a:rPr lang="it-IT" dirty="0"/>
              <a:t>è chiamato a sviluppare consapevolezza di sé e del proprio funzionamento interno.</a:t>
            </a:r>
            <a:br>
              <a:rPr lang="it-IT" dirty="0"/>
            </a:br>
            <a:endParaRPr lang="it-IT" dirty="0"/>
          </a:p>
          <a:p>
            <a:r>
              <a:rPr lang="it-IT" dirty="0"/>
              <a:t>E’ importante che i membri del team imparino ad ascoltarsi e a rispettare le differenze e le idee altrui. </a:t>
            </a:r>
          </a:p>
          <a:p>
            <a:endParaRPr lang="it-IT" dirty="0"/>
          </a:p>
          <a:p>
            <a:r>
              <a:rPr lang="it-IT" dirty="0"/>
              <a:t>Questo stadio si chiude con successo quando gli individui imparano a lavorare insieme, valorizzano la diversità e arrivano a comprendere che per arrivare all’obiettivo c’è bisogno di tutte le professionalità.</a:t>
            </a:r>
          </a:p>
        </p:txBody>
      </p:sp>
      <p:sp>
        <p:nvSpPr>
          <p:cNvPr id="4" name="Segnaposto numero diapositiva 3"/>
          <p:cNvSpPr>
            <a:spLocks noGrp="1"/>
          </p:cNvSpPr>
          <p:nvPr>
            <p:ph type="sldNum" sz="quarter" idx="5"/>
          </p:nvPr>
        </p:nvSpPr>
        <p:spPr/>
        <p:txBody>
          <a:bodyPr/>
          <a:lstStyle/>
          <a:p>
            <a:fld id="{5E4A9807-1C24-8F4A-B3C7-A6E31FA5BB7A}" type="slidenum">
              <a:rPr lang="it-IT" smtClean="0"/>
              <a:t>12</a:t>
            </a:fld>
            <a:endParaRPr lang="it-IT"/>
          </a:p>
        </p:txBody>
      </p:sp>
    </p:spTree>
    <p:extLst>
      <p:ext uri="{BB962C8B-B14F-4D97-AF65-F5344CB8AC3E}">
        <p14:creationId xmlns:p14="http://schemas.microsoft.com/office/powerpoint/2010/main" val="388566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Mentre il gruppo inizia a lavorare ci si sposta nella fase “storming”. </a:t>
            </a:r>
          </a:p>
          <a:p>
            <a:r>
              <a:rPr lang="it-IT" u="none" dirty="0">
                <a:effectLst/>
              </a:rPr>
              <a:t>Questo stadio non è evitabile</a:t>
            </a:r>
            <a:r>
              <a:rPr lang="it-IT" u="none" dirty="0"/>
              <a:t>; </a:t>
            </a:r>
            <a:r>
              <a:rPr lang="it-IT" dirty="0"/>
              <a:t>ogni gruppo, soprattutto un nuovo team che non ha mai lavorato insieme, DEVE passare attraverso questa fase.</a:t>
            </a:r>
          </a:p>
          <a:p>
            <a:endParaRPr lang="it-IT" dirty="0"/>
          </a:p>
          <a:p>
            <a:r>
              <a:rPr lang="it-IT" dirty="0"/>
              <a:t>E’ il momento della verità! I membri del team si testano a vicenda per affermare se stessi e le proprie idee. </a:t>
            </a:r>
          </a:p>
          <a:p>
            <a:r>
              <a:rPr lang="it-IT" dirty="0"/>
              <a:t>Hanno opinioni diverse su cosa dovrebbe essere fatto e come dovrebbe essere fatto perché ciascuno viene da una storia e un percorso diversa. Se sarà stata svolta correttamente la fase precedente i conduttore del gruppo avrà più facilità a condurre il team all’interno del processo. Spesso</a:t>
            </a:r>
            <a:r>
              <a:rPr lang="it-IT" b="1" dirty="0"/>
              <a:t> all’interno del gruppo ci sono conflitti. </a:t>
            </a:r>
            <a:r>
              <a:rPr lang="it-IT" dirty="0"/>
              <a:t>Mentre si progredisce attraverso questa fase il gruppo impara a capire </a:t>
            </a:r>
            <a:r>
              <a:rPr lang="it-IT" b="1" dirty="0"/>
              <a:t>come risolvere insieme i problemi e stabilisce ruoli e responsabilità</a:t>
            </a:r>
            <a:r>
              <a:rPr lang="it-IT" dirty="0"/>
              <a:t>. </a:t>
            </a:r>
          </a:p>
          <a:p>
            <a:endParaRPr lang="it-IT" dirty="0"/>
          </a:p>
          <a:p>
            <a:r>
              <a:rPr lang="it-IT" dirty="0"/>
              <a:t>Per i membri del team che non sopportano caratterialmente i conflitti, </a:t>
            </a:r>
            <a:r>
              <a:rPr lang="it-IT" u="sng" dirty="0">
                <a:effectLst/>
              </a:rPr>
              <a:t>questa è una fase molto delicata da affrontare, </a:t>
            </a:r>
            <a:r>
              <a:rPr lang="it-IT" u="none" dirty="0">
                <a:effectLst/>
              </a:rPr>
              <a:t>perché il gruppo </a:t>
            </a:r>
            <a:r>
              <a:rPr lang="it-IT" dirty="0"/>
              <a:t>è chiamato a sviluppare consapevolezza di sé e del proprio funzionamento interno.</a:t>
            </a:r>
            <a:br>
              <a:rPr lang="it-IT" dirty="0"/>
            </a:br>
            <a:endParaRPr lang="it-IT" dirty="0"/>
          </a:p>
          <a:p>
            <a:r>
              <a:rPr lang="it-IT" dirty="0"/>
              <a:t>E’ importante che i membri del team imparino ad ascoltarsi e a rispettare le differenze e le idee altrui. </a:t>
            </a:r>
          </a:p>
          <a:p>
            <a:endParaRPr lang="it-IT" dirty="0"/>
          </a:p>
          <a:p>
            <a:r>
              <a:rPr lang="it-IT" dirty="0"/>
              <a:t>Questo stadio si chiude con successo quando gli individui imparano a lavorare insieme, valorizzano la diversità e arrivano a comprendere che per arrivare all’obiettivo c’è bisogno di tutte le professionalità.</a:t>
            </a:r>
          </a:p>
        </p:txBody>
      </p:sp>
      <p:sp>
        <p:nvSpPr>
          <p:cNvPr id="4" name="Segnaposto numero diapositiva 3"/>
          <p:cNvSpPr>
            <a:spLocks noGrp="1"/>
          </p:cNvSpPr>
          <p:nvPr>
            <p:ph type="sldNum" sz="quarter" idx="5"/>
          </p:nvPr>
        </p:nvSpPr>
        <p:spPr/>
        <p:txBody>
          <a:bodyPr/>
          <a:lstStyle/>
          <a:p>
            <a:fld id="{5E4A9807-1C24-8F4A-B3C7-A6E31FA5BB7A}" type="slidenum">
              <a:rPr lang="it-IT" smtClean="0"/>
              <a:t>13</a:t>
            </a:fld>
            <a:endParaRPr lang="it-IT"/>
          </a:p>
        </p:txBody>
      </p:sp>
    </p:spTree>
    <p:extLst>
      <p:ext uri="{BB962C8B-B14F-4D97-AF65-F5344CB8AC3E}">
        <p14:creationId xmlns:p14="http://schemas.microsoft.com/office/powerpoint/2010/main" val="35457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Quando il gruppo entra nello stadio del NORMING le prestazioni iniziano a migliorare. </a:t>
            </a:r>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Questa fase è tanto più completa quanto più il gruppo stabilisce </a:t>
            </a:r>
            <a:r>
              <a:rPr lang="it-IT" dirty="0"/>
              <a:t>come si comunica, come si risolvono i conflitti e quali strumenti e processi si usano per ottenere risultati. </a:t>
            </a:r>
          </a:p>
          <a:p>
            <a:endParaRPr lang="it-IT" dirty="0"/>
          </a:p>
          <a:p>
            <a:r>
              <a:rPr lang="it-IT" dirty="0"/>
              <a:t>I membri non sono più focalizzati sui loro obiettivi individuali, ma </a:t>
            </a:r>
            <a:r>
              <a:rPr lang="it-IT" b="1" dirty="0"/>
              <a:t>su come sviluppare un modo per lavorare insieme per i migliori risultati del gruppo di lavoro.</a:t>
            </a:r>
            <a:r>
              <a:rPr lang="it-IT" dirty="0"/>
              <a:t> Durante il lavoro si rispettano le rispettive opinioni e si valutano le differenze. </a:t>
            </a:r>
            <a:endParaRPr lang="it-IT" b="1" dirty="0"/>
          </a:p>
          <a:p>
            <a:br>
              <a:rPr lang="it-IT" dirty="0"/>
            </a:br>
            <a:r>
              <a:rPr lang="it-IT" b="1" dirty="0"/>
              <a:t> </a:t>
            </a:r>
          </a:p>
          <a:p>
            <a:endParaRPr lang="it-IT" dirty="0"/>
          </a:p>
          <a:p>
            <a:r>
              <a:rPr lang="it-IT" b="1" dirty="0"/>
              <a:t>Ci sono alcuni indicatori che rilevano </a:t>
            </a:r>
            <a:r>
              <a:rPr lang="it-IT" dirty="0"/>
              <a:t>le fasi di crescita:</a:t>
            </a:r>
          </a:p>
          <a:p>
            <a:r>
              <a:rPr lang="it-IT" dirty="0"/>
              <a:t>+</a:t>
            </a:r>
          </a:p>
          <a:p>
            <a:pPr algn="just">
              <a:buFont typeface="Arial" panose="020B0604020202020204" pitchFamily="34" charset="0"/>
              <a:buChar char="•"/>
            </a:pPr>
            <a:r>
              <a:rPr lang="it-IT" dirty="0">
                <a:effectLst/>
              </a:rPr>
              <a:t>Si nota una maggiore comunicazione tra tutti i membri;</a:t>
            </a:r>
          </a:p>
          <a:p>
            <a:pPr algn="just">
              <a:buFont typeface="Arial" panose="020B0604020202020204" pitchFamily="34" charset="0"/>
              <a:buChar char="•"/>
            </a:pPr>
            <a:r>
              <a:rPr lang="it-IT" dirty="0">
                <a:effectLst/>
              </a:rPr>
              <a:t>Si effettuano sessioni di brainstorming regolari con tutti i membri partecipanti;</a:t>
            </a:r>
          </a:p>
          <a:p>
            <a:pPr algn="just">
              <a:buFont typeface="Arial" panose="020B0604020202020204" pitchFamily="34" charset="0"/>
              <a:buChar char="•"/>
            </a:pPr>
            <a:r>
              <a:rPr lang="it-IT" dirty="0">
                <a:effectLst/>
              </a:rPr>
              <a:t>Il team si impegna a cercare strategie per risolvere i problemi;</a:t>
            </a:r>
          </a:p>
          <a:p>
            <a:pPr algn="just">
              <a:buFont typeface="Arial" panose="020B0604020202020204" pitchFamily="34" charset="0"/>
              <a:buChar char="•"/>
            </a:pPr>
            <a:r>
              <a:rPr lang="it-IT" dirty="0">
                <a:effectLst/>
              </a:rPr>
              <a:t>Si nota un maggiore impegno per gli obiettivi da raggiungere</a:t>
            </a:r>
          </a:p>
          <a:p>
            <a:pPr algn="just">
              <a:buFont typeface="Arial" panose="020B0604020202020204" pitchFamily="34" charset="0"/>
              <a:buChar char="•"/>
            </a:pPr>
            <a:r>
              <a:rPr lang="it-IT" dirty="0">
                <a:effectLst/>
              </a:rPr>
              <a:t>Si creano relazioni positive e di supporto tra i membri del gruppo</a:t>
            </a:r>
          </a:p>
          <a:p>
            <a:pPr algn="just"/>
            <a:endParaRPr lang="it-IT" dirty="0">
              <a:effectLst/>
            </a:endParaRPr>
          </a:p>
          <a:p>
            <a:pPr algn="just"/>
            <a:r>
              <a:rPr lang="it-IT" dirty="0">
                <a:effectLst/>
              </a:rPr>
              <a:t>-</a:t>
            </a:r>
          </a:p>
          <a:p>
            <a:pPr algn="just">
              <a:buFont typeface="Arial" panose="020B0604020202020204" pitchFamily="34" charset="0"/>
              <a:buChar char="•"/>
            </a:pPr>
            <a:r>
              <a:rPr lang="it-IT" dirty="0">
                <a:effectLst/>
              </a:rPr>
              <a:t>Mancanza di comunicazione tra i membri del team;</a:t>
            </a:r>
          </a:p>
          <a:p>
            <a:pPr algn="just">
              <a:buFont typeface="Arial" panose="020B0604020202020204" pitchFamily="34" charset="0"/>
              <a:buChar char="•"/>
            </a:pPr>
            <a:r>
              <a:rPr lang="it-IT" dirty="0">
                <a:effectLst/>
              </a:rPr>
              <a:t>Ruoli, responsabilità e aspettative poco chiari all’interno del team;</a:t>
            </a:r>
          </a:p>
          <a:p>
            <a:pPr algn="just">
              <a:buFont typeface="Arial" panose="020B0604020202020204" pitchFamily="34" charset="0"/>
              <a:buChar char="•"/>
            </a:pPr>
            <a:r>
              <a:rPr lang="it-IT" dirty="0">
                <a:effectLst/>
              </a:rPr>
              <a:t>Mancanza di preoccupazione per la qualità del proprio operato;</a:t>
            </a:r>
          </a:p>
          <a:p>
            <a:pPr algn="just">
              <a:buFont typeface="Arial" panose="020B0604020202020204" pitchFamily="34" charset="0"/>
              <a:buChar char="•"/>
            </a:pPr>
            <a:r>
              <a:rPr lang="it-IT" dirty="0">
                <a:effectLst/>
              </a:rPr>
              <a:t>I membri del team lavorano da soli, raramente condividono informazioni e offrono assistenza agli altri;</a:t>
            </a:r>
          </a:p>
          <a:p>
            <a:pPr algn="just">
              <a:buFont typeface="Arial" panose="020B0604020202020204" pitchFamily="34" charset="0"/>
              <a:buChar char="•"/>
            </a:pPr>
            <a:r>
              <a:rPr lang="it-IT" dirty="0">
                <a:effectLst/>
              </a:rPr>
              <a:t>I membri non si supportano tra loro</a:t>
            </a:r>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15</a:t>
            </a:fld>
            <a:endParaRPr lang="it-IT"/>
          </a:p>
        </p:txBody>
      </p:sp>
    </p:spTree>
    <p:extLst>
      <p:ext uri="{BB962C8B-B14F-4D97-AF65-F5344CB8AC3E}">
        <p14:creationId xmlns:p14="http://schemas.microsoft.com/office/powerpoint/2010/main" val="126783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Nella fase “PERFORMING” i team sono al massimo livello di efficacia. </a:t>
            </a:r>
          </a:p>
          <a:p>
            <a:r>
              <a:rPr lang="it-IT" b="1" dirty="0"/>
              <a:t>Il gruppo è fortemente motivato</a:t>
            </a:r>
            <a:r>
              <a:rPr lang="it-IT" dirty="0"/>
              <a:t> a portare a termine il lavoro con i migliori risultati. I membri si conoscono e si fidano l’un l’altro e sono capaci di prendere decisioni e portare a termine i compiti affidati in modo efficiente e efficace. Quando non sono d’accordo, i membri del team possono lavorare su di esso e raggiungere il consenso senza interrompere i progressi. Se c’è bisogno di un cambiamento, il team è capace di trovare al suo interno le risorse per arrivare ad un accordo sul cambiamento.</a:t>
            </a:r>
          </a:p>
        </p:txBody>
      </p:sp>
      <p:sp>
        <p:nvSpPr>
          <p:cNvPr id="4" name="Segnaposto numero diapositiva 3"/>
          <p:cNvSpPr>
            <a:spLocks noGrp="1"/>
          </p:cNvSpPr>
          <p:nvPr>
            <p:ph type="sldNum" sz="quarter" idx="5"/>
          </p:nvPr>
        </p:nvSpPr>
        <p:spPr/>
        <p:txBody>
          <a:bodyPr/>
          <a:lstStyle/>
          <a:p>
            <a:fld id="{5E4A9807-1C24-8F4A-B3C7-A6E31FA5BB7A}" type="slidenum">
              <a:rPr lang="it-IT" smtClean="0"/>
              <a:t>17</a:t>
            </a:fld>
            <a:endParaRPr lang="it-IT"/>
          </a:p>
        </p:txBody>
      </p:sp>
    </p:spTree>
    <p:extLst>
      <p:ext uri="{BB962C8B-B14F-4D97-AF65-F5344CB8AC3E}">
        <p14:creationId xmlns:p14="http://schemas.microsoft.com/office/powerpoint/2010/main" val="292963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a:t>
            </a:r>
            <a:r>
              <a:rPr lang="it-IT" b="1" dirty="0"/>
              <a:t>fase finale si verifica quando il gruppo ha esaurito il suo compito.</a:t>
            </a:r>
            <a:r>
              <a:rPr lang="it-IT" dirty="0"/>
              <a:t> Per una squadra ad alto rendimento, la fine di un progetto porta sentimenti di tristezza come membri del team che erano effettivamente diventati come parte di uno stesso organismo. È un’opportunità importante per completare una revisione di ciò che è stato realizzato e di come si può ulteriormente migliorare per il futuro.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it-IT" sz="1200" dirty="0"/>
              <a:t>Il passaggio da gruppo all’autonomia individuale può (e dovrebbe) essere celebrato con ritualità che sottolineano la “fine” e il “nuovo inizio”.</a:t>
            </a:r>
          </a:p>
          <a:p>
            <a:endParaRPr lang="it-IT" dirty="0"/>
          </a:p>
        </p:txBody>
      </p:sp>
      <p:sp>
        <p:nvSpPr>
          <p:cNvPr id="4" name="Segnaposto numero diapositiva 3"/>
          <p:cNvSpPr>
            <a:spLocks noGrp="1"/>
          </p:cNvSpPr>
          <p:nvPr>
            <p:ph type="sldNum" sz="quarter" idx="5"/>
          </p:nvPr>
        </p:nvSpPr>
        <p:spPr/>
        <p:txBody>
          <a:bodyPr/>
          <a:lstStyle/>
          <a:p>
            <a:fld id="{5E4A9807-1C24-8F4A-B3C7-A6E31FA5BB7A}" type="slidenum">
              <a:rPr lang="it-IT" smtClean="0"/>
              <a:t>19</a:t>
            </a:fld>
            <a:endParaRPr lang="it-IT"/>
          </a:p>
        </p:txBody>
      </p:sp>
    </p:spTree>
    <p:extLst>
      <p:ext uri="{BB962C8B-B14F-4D97-AF65-F5344CB8AC3E}">
        <p14:creationId xmlns:p14="http://schemas.microsoft.com/office/powerpoint/2010/main" val="909724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0" y="3397074"/>
            <a:ext cx="10799763" cy="1392237"/>
          </a:xfrm>
          <a:prstGeom prst="rect">
            <a:avLst/>
          </a:prstGeom>
        </p:spPr>
        <p:txBody>
          <a:bodyPr/>
          <a:lstStyle>
            <a:lvl1pPr algn="ctr">
              <a:defRPr sz="5000" b="1">
                <a:solidFill>
                  <a:schemeClr val="bg1"/>
                </a:solidFill>
              </a:defRPr>
            </a:lvl1pPr>
          </a:lstStyle>
          <a:p>
            <a:r>
              <a:rPr lang="hu-HU" dirty="0" err="1"/>
              <a:t>Title</a:t>
            </a:r>
            <a:r>
              <a:rPr lang="hu-HU" dirty="0"/>
              <a:t> of </a:t>
            </a:r>
            <a:r>
              <a:rPr lang="hu-HU" dirty="0" err="1"/>
              <a:t>your</a:t>
            </a:r>
            <a:r>
              <a:rPr lang="hu-HU" dirty="0"/>
              <a:t> </a:t>
            </a:r>
            <a:r>
              <a:rPr lang="hu-HU" dirty="0" err="1"/>
              <a:t>presentation</a:t>
            </a:r>
            <a:endParaRPr lang="en-US" dirty="0"/>
          </a:p>
        </p:txBody>
      </p:sp>
      <p:sp>
        <p:nvSpPr>
          <p:cNvPr id="16" name="Date Placeholder 3"/>
          <p:cNvSpPr>
            <a:spLocks noGrp="1"/>
          </p:cNvSpPr>
          <p:nvPr>
            <p:ph type="dt" sz="half" idx="10"/>
          </p:nvPr>
        </p:nvSpPr>
        <p:spPr>
          <a:xfrm>
            <a:off x="742484" y="6672698"/>
            <a:ext cx="2429947" cy="383297"/>
          </a:xfrm>
          <a:prstGeom prst="rect">
            <a:avLst/>
          </a:prstGeom>
        </p:spPr>
        <p:txBody>
          <a:bodyPr/>
          <a:lstStyle/>
          <a:p>
            <a:fld id="{321F8011-7028-7A42-A01D-865E8B21EEF0}" type="datetimeFigureOut">
              <a:rPr lang="it-IT" smtClean="0"/>
              <a:t>13/02/2025</a:t>
            </a:fld>
            <a:endParaRPr lang="it-IT" dirty="0"/>
          </a:p>
        </p:txBody>
      </p:sp>
      <p:sp>
        <p:nvSpPr>
          <p:cNvPr id="17" name="Slide Number Placeholder 5"/>
          <p:cNvSpPr>
            <a:spLocks noGrp="1"/>
          </p:cNvSpPr>
          <p:nvPr>
            <p:ph type="sldNum" sz="quarter" idx="12"/>
          </p:nvPr>
        </p:nvSpPr>
        <p:spPr>
          <a:xfrm>
            <a:off x="8039709" y="6672697"/>
            <a:ext cx="2429947" cy="383297"/>
          </a:xfrm>
          <a:prstGeom prst="rect">
            <a:avLst/>
          </a:prstGeom>
        </p:spPr>
        <p:txBody>
          <a:bodyPr/>
          <a:lstStyle/>
          <a:p>
            <a:fld id="{7FB98861-F3B3-1B4A-9BF3-1E11DBCCE554}" type="slidenum">
              <a:rPr lang="it-IT" smtClean="0"/>
              <a:t>‹#›</a:t>
            </a:fld>
            <a:endParaRPr lang="it-IT"/>
          </a:p>
        </p:txBody>
      </p:sp>
      <p:pic>
        <p:nvPicPr>
          <p:cNvPr id="2" name="Kép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9429" y="0"/>
            <a:ext cx="1438485" cy="1513689"/>
          </a:xfrm>
          <a:prstGeom prst="rect">
            <a:avLst/>
          </a:prstGeom>
        </p:spPr>
      </p:pic>
    </p:spTree>
    <p:extLst>
      <p:ext uri="{BB962C8B-B14F-4D97-AF65-F5344CB8AC3E}">
        <p14:creationId xmlns:p14="http://schemas.microsoft.com/office/powerpoint/2010/main" val="158706511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1" name="Immagine 15">
            <a:extLst>
              <a:ext uri="{FF2B5EF4-FFF2-40B4-BE49-F238E27FC236}">
                <a16:creationId xmlns:a16="http://schemas.microsoft.com/office/drawing/2014/main" id="{D43F2D1C-D5F5-4563-D89B-E5B632B6898C}"/>
              </a:ext>
            </a:extLst>
          </p:cNvPr>
          <p:cNvPicPr>
            <a:picLocks noChangeAspect="1"/>
          </p:cNvPicPr>
          <p:nvPr userDrawn="1"/>
        </p:nvPicPr>
        <p:blipFill>
          <a:blip r:embed="rId2">
            <a:alphaModFix amt="6000"/>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90030" y="0"/>
            <a:ext cx="10709733" cy="7199697"/>
          </a:xfrm>
          <a:prstGeom prst="rect">
            <a:avLst/>
          </a:prstGeom>
        </p:spPr>
      </p:pic>
      <p:pic>
        <p:nvPicPr>
          <p:cNvPr id="23" name="Immagine 6">
            <a:extLst>
              <a:ext uri="{FF2B5EF4-FFF2-40B4-BE49-F238E27FC236}">
                <a16:creationId xmlns:a16="http://schemas.microsoft.com/office/drawing/2014/main" id="{73AE2C03-F675-1446-E447-885F8A23E206}"/>
              </a:ext>
            </a:extLst>
          </p:cNvPr>
          <p:cNvPicPr>
            <a:picLocks noChangeAspect="1"/>
          </p:cNvPicPr>
          <p:nvPr userDrawn="1"/>
        </p:nvPicPr>
        <p:blipFill rotWithShape="1">
          <a:blip r:embed="rId4"/>
          <a:srcRect l="16494" b="1059"/>
          <a:stretch/>
        </p:blipFill>
        <p:spPr>
          <a:xfrm>
            <a:off x="0" y="0"/>
            <a:ext cx="3986422" cy="7199697"/>
          </a:xfrm>
          <a:prstGeom prst="rect">
            <a:avLst/>
          </a:prstGeom>
        </p:spPr>
      </p:pic>
      <p:pic>
        <p:nvPicPr>
          <p:cNvPr id="16"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5"/>
          <a:srcRect/>
          <a:stretch/>
        </p:blipFill>
        <p:spPr>
          <a:xfrm>
            <a:off x="7320764" y="662380"/>
            <a:ext cx="2980626" cy="846350"/>
          </a:xfrm>
          <a:prstGeom prst="rect">
            <a:avLst/>
          </a:prstGeom>
        </p:spPr>
      </p:pic>
      <p:pic>
        <p:nvPicPr>
          <p:cNvPr id="18" name="Kép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5919979"/>
            <a:ext cx="1197995" cy="1260626"/>
          </a:xfrm>
          <a:prstGeom prst="rect">
            <a:avLst/>
          </a:prstGeom>
        </p:spPr>
      </p:pic>
      <p:sp>
        <p:nvSpPr>
          <p:cNvPr id="19"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1090338" y="2722487"/>
            <a:ext cx="9313863" cy="1392237"/>
          </a:xfrm>
          <a:prstGeom prst="rect">
            <a:avLst/>
          </a:prstGeom>
        </p:spPr>
        <p:txBody>
          <a:bodyPr/>
          <a:lstStyle>
            <a:lvl1pPr algn="r">
              <a:defRPr sz="4000" b="0">
                <a:latin typeface="+mn-lt"/>
              </a:defRPr>
            </a:lvl1pPr>
          </a:lstStyle>
          <a:p>
            <a:r>
              <a:rPr lang="hu-HU" dirty="0"/>
              <a:t>TITLE OF YOUR PRESENTATION</a:t>
            </a:r>
            <a:endParaRPr lang="en-US" dirty="0"/>
          </a:p>
        </p:txBody>
      </p:sp>
      <p:pic>
        <p:nvPicPr>
          <p:cNvPr id="25" name="Immagine 7">
            <a:extLst>
              <a:ext uri="{FF2B5EF4-FFF2-40B4-BE49-F238E27FC236}">
                <a16:creationId xmlns:a16="http://schemas.microsoft.com/office/drawing/2014/main" id="{ACFE5D79-1747-85F9-2775-676B3BD34FFD}"/>
              </a:ext>
            </a:extLst>
          </p:cNvPr>
          <p:cNvPicPr>
            <a:picLocks noChangeAspect="1"/>
          </p:cNvPicPr>
          <p:nvPr userDrawn="1"/>
        </p:nvPicPr>
        <p:blipFill rotWithShape="1">
          <a:blip r:embed="rId7"/>
          <a:srcRect l="35166"/>
          <a:stretch/>
        </p:blipFill>
        <p:spPr>
          <a:xfrm>
            <a:off x="0" y="-1"/>
            <a:ext cx="1491916" cy="1372497"/>
          </a:xfrm>
          <a:prstGeom prst="rect">
            <a:avLst/>
          </a:prstGeom>
        </p:spPr>
      </p:pic>
      <p:sp>
        <p:nvSpPr>
          <p:cNvPr id="9" name="Szöveg helye 2"/>
          <p:cNvSpPr>
            <a:spLocks noGrp="1"/>
          </p:cNvSpPr>
          <p:nvPr>
            <p:ph type="body" idx="1" hasCustomPrompt="1"/>
          </p:nvPr>
        </p:nvSpPr>
        <p:spPr>
          <a:xfrm>
            <a:off x="5246414" y="4190478"/>
            <a:ext cx="5157787" cy="1466732"/>
          </a:xfrm>
          <a:prstGeom prst="rect">
            <a:avLst/>
          </a:prstGeom>
        </p:spPr>
        <p:txBody>
          <a:bodyPr anchor="t"/>
          <a:lstStyle>
            <a:lvl1pPr marL="0" indent="0" algn="r">
              <a:lnSpc>
                <a:spcPct val="100000"/>
              </a:lnSpc>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Name</a:t>
            </a:r>
            <a:r>
              <a:rPr lang="hu-HU" dirty="0"/>
              <a:t>, </a:t>
            </a:r>
            <a:r>
              <a:rPr lang="hu-HU" dirty="0" err="1"/>
              <a:t>title</a:t>
            </a:r>
            <a:r>
              <a:rPr lang="hu-HU" dirty="0"/>
              <a:t>, WP</a:t>
            </a:r>
          </a:p>
        </p:txBody>
      </p:sp>
    </p:spTree>
    <p:extLst>
      <p:ext uri="{BB962C8B-B14F-4D97-AF65-F5344CB8AC3E}">
        <p14:creationId xmlns:p14="http://schemas.microsoft.com/office/powerpoint/2010/main" val="37414349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7192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9685900" cy="3771188"/>
          </a:xfrm>
          <a:prstGeom prst="rect">
            <a:avLst/>
          </a:prstGeom>
        </p:spPr>
        <p:txBody>
          <a:bodyPr/>
          <a:lstStyle/>
          <a:p>
            <a:pPr lvl="0"/>
            <a:r>
              <a:rPr lang="hu-HU"/>
              <a:t>Mintaszöveg szerkesztése</a:t>
            </a:r>
          </a:p>
        </p:txBody>
      </p:sp>
      <p:sp>
        <p:nvSpPr>
          <p:cNvPr id="19" name="Date Placeholder 3"/>
          <p:cNvSpPr>
            <a:spLocks noGrp="1"/>
          </p:cNvSpPr>
          <p:nvPr>
            <p:ph type="dt" sz="half" idx="10"/>
          </p:nvPr>
        </p:nvSpPr>
        <p:spPr>
          <a:xfrm>
            <a:off x="625163" y="6594988"/>
            <a:ext cx="2429947" cy="383297"/>
          </a:xfrm>
          <a:prstGeom prst="rect">
            <a:avLst/>
          </a:prstGeom>
        </p:spPr>
        <p:txBody>
          <a:bodyPr/>
          <a:lstStyle/>
          <a:p>
            <a:fld id="{321F8011-7028-7A42-A01D-865E8B21EEF0}" type="datetimeFigureOut">
              <a:rPr lang="it-IT" smtClean="0"/>
              <a:t>13/02/2025</a:t>
            </a:fld>
            <a:endParaRPr lang="it-IT" dirty="0"/>
          </a:p>
        </p:txBody>
      </p:sp>
      <p:sp>
        <p:nvSpPr>
          <p:cNvPr id="20" name="Slide Number Placeholder 5"/>
          <p:cNvSpPr>
            <a:spLocks noGrp="1"/>
          </p:cNvSpPr>
          <p:nvPr>
            <p:ph type="sldNum" sz="quarter" idx="12"/>
          </p:nvPr>
        </p:nvSpPr>
        <p:spPr>
          <a:xfrm>
            <a:off x="3466499" y="659498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1122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4680763" cy="3771188"/>
          </a:xfrm>
          <a:prstGeom prst="rect">
            <a:avLst/>
          </a:prstGeom>
        </p:spPr>
        <p:txBody>
          <a:bodyPr/>
          <a:lstStyle/>
          <a:p>
            <a:pPr lvl="0"/>
            <a:r>
              <a:rPr lang="hu-HU"/>
              <a:t>Mintaszöveg szerkesztése</a:t>
            </a:r>
          </a:p>
        </p:txBody>
      </p:sp>
      <p:sp>
        <p:nvSpPr>
          <p:cNvPr id="7" name="Tartalom helye 2"/>
          <p:cNvSpPr>
            <a:spLocks noGrp="1"/>
          </p:cNvSpPr>
          <p:nvPr>
            <p:ph sz="half" idx="10"/>
          </p:nvPr>
        </p:nvSpPr>
        <p:spPr>
          <a:xfrm>
            <a:off x="5628422" y="2208507"/>
            <a:ext cx="4682641" cy="3771188"/>
          </a:xfrm>
          <a:prstGeom prst="rect">
            <a:avLst/>
          </a:prstGeom>
        </p:spPr>
        <p:txBody>
          <a:bodyPr/>
          <a:lstStyle/>
          <a:p>
            <a:pPr lvl="0"/>
            <a:r>
              <a:rPr lang="hu-HU"/>
              <a:t>Mintaszöveg szerkesztése</a:t>
            </a:r>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11950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hasCustomPrompt="1"/>
          </p:nvPr>
        </p:nvSpPr>
        <p:spPr>
          <a:xfrm>
            <a:off x="625163" y="2208507"/>
            <a:ext cx="4680763" cy="3771188"/>
          </a:xfrm>
          <a:prstGeom prst="rect">
            <a:avLst/>
          </a:prstGeom>
        </p:spPr>
        <p:txBody>
          <a:bodyPr/>
          <a:lstStyle>
            <a:lvl1pPr>
              <a:defRPr/>
            </a:lvl1pPr>
          </a:lstStyle>
          <a:p>
            <a:r>
              <a:rPr lang="hu-HU" dirty="0" err="1"/>
              <a:t>Insert</a:t>
            </a:r>
            <a:r>
              <a:rPr lang="hu-HU" dirty="0"/>
              <a:t> </a:t>
            </a:r>
            <a:r>
              <a:rPr lang="hu-HU" dirty="0" err="1"/>
              <a:t>your</a:t>
            </a:r>
            <a:r>
              <a:rPr lang="hu-HU" dirty="0"/>
              <a:t> text here</a:t>
            </a:r>
            <a:endParaRPr lang="en-GB" dirty="0"/>
          </a:p>
        </p:txBody>
      </p:sp>
      <p:sp>
        <p:nvSpPr>
          <p:cNvPr id="7" name="Tartalom helye 2"/>
          <p:cNvSpPr>
            <a:spLocks noGrp="1"/>
          </p:cNvSpPr>
          <p:nvPr>
            <p:ph sz="half" idx="10" hasCustomPrompt="1"/>
          </p:nvPr>
        </p:nvSpPr>
        <p:spPr>
          <a:xfrm>
            <a:off x="5628422" y="2208507"/>
            <a:ext cx="5171341" cy="3771188"/>
          </a:xfrm>
          <a:prstGeom prst="rect">
            <a:avLst/>
          </a:prstGeom>
        </p:spPr>
        <p:txBody>
          <a:bodyPr/>
          <a:lstStyle>
            <a:lvl1pPr>
              <a:defRPr/>
            </a:lvl1pPr>
          </a:lstStyle>
          <a:p>
            <a:r>
              <a:rPr lang="hu-HU" dirty="0" err="1"/>
              <a:t>Insert</a:t>
            </a:r>
            <a:r>
              <a:rPr lang="hu-HU" dirty="0"/>
              <a:t> </a:t>
            </a:r>
            <a:r>
              <a:rPr lang="hu-HU" dirty="0" err="1"/>
              <a:t>your</a:t>
            </a:r>
            <a:r>
              <a:rPr lang="hu-HU" dirty="0"/>
              <a:t> image here</a:t>
            </a:r>
            <a:endParaRPr lang="en-GB" dirty="0"/>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60594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
        <p:nvSpPr>
          <p:cNvPr id="15" name="Cím 1"/>
          <p:cNvSpPr>
            <a:spLocks noGrp="1"/>
          </p:cNvSpPr>
          <p:nvPr>
            <p:ph type="title" hasCustomPrompt="1"/>
          </p:nvPr>
        </p:nvSpPr>
        <p:spPr>
          <a:xfrm>
            <a:off x="1601160" y="460162"/>
            <a:ext cx="4474519" cy="608286"/>
          </a:xfrm>
          <a:prstGeom prst="rect">
            <a:avLst/>
          </a:prstGeom>
        </p:spPr>
        <p:txBody>
          <a:bodyPr anchor="ctr"/>
          <a:lstStyle>
            <a:lvl1pPr>
              <a:defRPr sz="3600">
                <a:solidFill>
                  <a:srgbClr val="1A75DB"/>
                </a:solidFill>
                <a:latin typeface="+mn-lt"/>
              </a:defRPr>
            </a:lvl1pPr>
          </a:lstStyle>
          <a:p>
            <a:r>
              <a:rPr lang="hu-HU" dirty="0"/>
              <a:t>TITLE</a:t>
            </a:r>
            <a:endParaRPr lang="en-GB" dirty="0"/>
          </a:p>
        </p:txBody>
      </p:sp>
      <p:sp>
        <p:nvSpPr>
          <p:cNvPr id="8" name="Date Placeholder 3"/>
          <p:cNvSpPr>
            <a:spLocks noGrp="1"/>
          </p:cNvSpPr>
          <p:nvPr>
            <p:ph type="dt" sz="half" idx="11"/>
          </p:nvPr>
        </p:nvSpPr>
        <p:spPr>
          <a:xfrm>
            <a:off x="625163" y="664578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45787"/>
            <a:ext cx="2429947" cy="383297"/>
          </a:xfrm>
          <a:prstGeom prst="rect">
            <a:avLst/>
          </a:prstGeom>
        </p:spPr>
        <p:txBody>
          <a:bodyPr/>
          <a:lstStyle/>
          <a:p>
            <a:fld id="{7FB98861-F3B3-1B4A-9BF3-1E11DBCCE554}" type="slidenum">
              <a:rPr lang="it-IT" smtClean="0"/>
              <a:t>‹#›</a:t>
            </a:fld>
            <a:endParaRPr lang="it-IT"/>
          </a:p>
        </p:txBody>
      </p:sp>
      <p:pic>
        <p:nvPicPr>
          <p:cNvPr id="11" name="Immagine 3">
            <a:extLst>
              <a:ext uri="{FF2B5EF4-FFF2-40B4-BE49-F238E27FC236}">
                <a16:creationId xmlns:a16="http://schemas.microsoft.com/office/drawing/2014/main" id="{5A96C82C-9DCB-DB96-E369-85A332C77BF0}"/>
              </a:ext>
            </a:extLst>
          </p:cNvPr>
          <p:cNvPicPr>
            <a:picLocks noChangeAspect="1"/>
          </p:cNvPicPr>
          <p:nvPr userDrawn="1"/>
        </p:nvPicPr>
        <p:blipFill>
          <a:blip r:embed="rId3"/>
          <a:stretch>
            <a:fillRect/>
          </a:stretch>
        </p:blipFill>
        <p:spPr>
          <a:xfrm>
            <a:off x="6306301" y="-8284"/>
            <a:ext cx="4493462" cy="4652855"/>
          </a:xfrm>
          <a:prstGeom prst="rect">
            <a:avLst/>
          </a:prstGeom>
        </p:spPr>
      </p:pic>
      <p:cxnSp>
        <p:nvCxnSpPr>
          <p:cNvPr id="14" name="Connettore 1 31">
            <a:extLst>
              <a:ext uri="{FF2B5EF4-FFF2-40B4-BE49-F238E27FC236}">
                <a16:creationId xmlns:a16="http://schemas.microsoft.com/office/drawing/2014/main" id="{D649692B-63BD-4326-6334-10C20BAF71B9}"/>
              </a:ext>
            </a:extLst>
          </p:cNvPr>
          <p:cNvCxnSpPr/>
          <p:nvPr userDrawn="1"/>
        </p:nvCxnSpPr>
        <p:spPr>
          <a:xfrm>
            <a:off x="7750629" y="1944914"/>
            <a:ext cx="24674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point 1">
            <a:extLst>
              <a:ext uri="{FF2B5EF4-FFF2-40B4-BE49-F238E27FC236}">
                <a16:creationId xmlns:a16="http://schemas.microsoft.com/office/drawing/2014/main" id="{C2370294-7C95-F611-4486-80EC0DED7FDF}"/>
              </a:ext>
            </a:extLst>
          </p:cNvPr>
          <p:cNvPicPr>
            <a:picLocks noChangeAspect="1"/>
          </p:cNvPicPr>
          <p:nvPr userDrawn="1"/>
        </p:nvPicPr>
        <p:blipFill>
          <a:blip r:embed="rId4"/>
          <a:stretch>
            <a:fillRect/>
          </a:stretch>
        </p:blipFill>
        <p:spPr>
          <a:xfrm>
            <a:off x="622603" y="496948"/>
            <a:ext cx="609600" cy="571500"/>
          </a:xfrm>
          <a:prstGeom prst="rect">
            <a:avLst/>
          </a:prstGeom>
        </p:spPr>
      </p:pic>
      <p:sp>
        <p:nvSpPr>
          <p:cNvPr id="21" name="Point 1">
            <a:extLst>
              <a:ext uri="{FF2B5EF4-FFF2-40B4-BE49-F238E27FC236}">
                <a16:creationId xmlns:a16="http://schemas.microsoft.com/office/drawing/2014/main" id="{DB89BC95-1269-09E8-B775-0FBE5D438828}"/>
              </a:ext>
            </a:extLst>
          </p:cNvPr>
          <p:cNvSpPr txBox="1">
            <a:spLocks/>
          </p:cNvSpPr>
          <p:nvPr userDrawn="1"/>
        </p:nvSpPr>
        <p:spPr>
          <a:xfrm>
            <a:off x="719834" y="519621"/>
            <a:ext cx="415137" cy="526153"/>
          </a:xfrm>
          <a:prstGeom prst="rect">
            <a:avLst/>
          </a:prstGeom>
        </p:spPr>
        <p:txBody>
          <a:bodyP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1</a:t>
            </a:r>
          </a:p>
        </p:txBody>
      </p:sp>
      <p:pic>
        <p:nvPicPr>
          <p:cNvPr id="22" name="Image point 2">
            <a:extLst>
              <a:ext uri="{FF2B5EF4-FFF2-40B4-BE49-F238E27FC236}">
                <a16:creationId xmlns:a16="http://schemas.microsoft.com/office/drawing/2014/main" id="{C49D284D-E06F-A0FA-FCE7-3669932949EC}"/>
              </a:ext>
            </a:extLst>
          </p:cNvPr>
          <p:cNvPicPr>
            <a:picLocks noChangeAspect="1"/>
          </p:cNvPicPr>
          <p:nvPr userDrawn="1"/>
        </p:nvPicPr>
        <p:blipFill>
          <a:blip r:embed="rId4"/>
          <a:stretch>
            <a:fillRect/>
          </a:stretch>
        </p:blipFill>
        <p:spPr>
          <a:xfrm>
            <a:off x="700219" y="2548761"/>
            <a:ext cx="609600" cy="571500"/>
          </a:xfrm>
          <a:prstGeom prst="rect">
            <a:avLst/>
          </a:prstGeom>
        </p:spPr>
      </p:pic>
      <p:sp>
        <p:nvSpPr>
          <p:cNvPr id="23" name="Point 2">
            <a:extLst>
              <a:ext uri="{FF2B5EF4-FFF2-40B4-BE49-F238E27FC236}">
                <a16:creationId xmlns:a16="http://schemas.microsoft.com/office/drawing/2014/main" id="{09A42CBF-1B7C-7C0A-C81E-57CCD243A7EB}"/>
              </a:ext>
            </a:extLst>
          </p:cNvPr>
          <p:cNvSpPr txBox="1">
            <a:spLocks/>
          </p:cNvSpPr>
          <p:nvPr userDrawn="1"/>
        </p:nvSpPr>
        <p:spPr>
          <a:xfrm>
            <a:off x="777835" y="2554609"/>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2</a:t>
            </a:r>
          </a:p>
        </p:txBody>
      </p:sp>
      <p:pic>
        <p:nvPicPr>
          <p:cNvPr id="24" name="Image point 3">
            <a:extLst>
              <a:ext uri="{FF2B5EF4-FFF2-40B4-BE49-F238E27FC236}">
                <a16:creationId xmlns:a16="http://schemas.microsoft.com/office/drawing/2014/main" id="{7A057175-2AB3-68A5-EB10-D96436F03D4C}"/>
              </a:ext>
            </a:extLst>
          </p:cNvPr>
          <p:cNvPicPr>
            <a:picLocks noChangeAspect="1"/>
          </p:cNvPicPr>
          <p:nvPr userDrawn="1"/>
        </p:nvPicPr>
        <p:blipFill>
          <a:blip r:embed="rId4"/>
          <a:stretch>
            <a:fillRect/>
          </a:stretch>
        </p:blipFill>
        <p:spPr>
          <a:xfrm>
            <a:off x="700219" y="4514805"/>
            <a:ext cx="609600" cy="571500"/>
          </a:xfrm>
          <a:prstGeom prst="rect">
            <a:avLst/>
          </a:prstGeom>
        </p:spPr>
      </p:pic>
      <p:sp>
        <p:nvSpPr>
          <p:cNvPr id="25" name="Point 3">
            <a:extLst>
              <a:ext uri="{FF2B5EF4-FFF2-40B4-BE49-F238E27FC236}">
                <a16:creationId xmlns:a16="http://schemas.microsoft.com/office/drawing/2014/main" id="{8011D38D-BF8E-F750-4A4B-C29B2A8B0DBB}"/>
              </a:ext>
            </a:extLst>
          </p:cNvPr>
          <p:cNvSpPr txBox="1">
            <a:spLocks/>
          </p:cNvSpPr>
          <p:nvPr userDrawn="1"/>
        </p:nvSpPr>
        <p:spPr>
          <a:xfrm>
            <a:off x="777835" y="4520653"/>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3</a:t>
            </a:r>
          </a:p>
        </p:txBody>
      </p:sp>
      <p:sp>
        <p:nvSpPr>
          <p:cNvPr id="31" name="Szövegdoboz 30"/>
          <p:cNvSpPr txBox="1"/>
          <p:nvPr userDrawn="1"/>
        </p:nvSpPr>
        <p:spPr>
          <a:xfrm>
            <a:off x="1601160" y="3192442"/>
            <a:ext cx="4474519" cy="1117595"/>
          </a:xfrm>
          <a:prstGeom prst="rect">
            <a:avLst/>
          </a:prstGeom>
          <a:noFill/>
        </p:spPr>
        <p:txBody>
          <a:bodyPr wrap="square" rtlCol="0">
            <a:spAutoFit/>
          </a:bodyPr>
          <a:lstStyle/>
          <a:p>
            <a:endParaRPr lang="en-GB"/>
          </a:p>
        </p:txBody>
      </p:sp>
      <p:sp>
        <p:nvSpPr>
          <p:cNvPr id="32" name="Szövegdoboz 31"/>
          <p:cNvSpPr txBox="1"/>
          <p:nvPr userDrawn="1"/>
        </p:nvSpPr>
        <p:spPr>
          <a:xfrm>
            <a:off x="1628563" y="5194973"/>
            <a:ext cx="4474519" cy="1117595"/>
          </a:xfrm>
          <a:prstGeom prst="rect">
            <a:avLst/>
          </a:prstGeom>
          <a:noFill/>
        </p:spPr>
        <p:txBody>
          <a:bodyPr wrap="square" rtlCol="0">
            <a:spAutoFit/>
          </a:bodyPr>
          <a:lstStyle/>
          <a:p>
            <a:endParaRPr lang="en-GB"/>
          </a:p>
        </p:txBody>
      </p:sp>
      <p:sp>
        <p:nvSpPr>
          <p:cNvPr id="35" name="Szöveg helye 3"/>
          <p:cNvSpPr>
            <a:spLocks noGrp="1"/>
          </p:cNvSpPr>
          <p:nvPr>
            <p:ph type="body" sz="half" idx="2"/>
          </p:nvPr>
        </p:nvSpPr>
        <p:spPr>
          <a:xfrm>
            <a:off x="1601160" y="1254823"/>
            <a:ext cx="4474519" cy="1082227"/>
          </a:xfrm>
          <a:prstGeom prst="rect">
            <a:avLst/>
          </a:prstGeom>
        </p:spPr>
        <p:txBody>
          <a:bodyPr/>
          <a:lstStyle>
            <a:lvl1pPr>
              <a:defRPr sz="1800"/>
            </a:lvl1pPr>
          </a:lstStyle>
          <a:p>
            <a:pPr lvl="0"/>
            <a:r>
              <a:rPr lang="hu-HU"/>
              <a:t>Mintaszöveg szerkesztése</a:t>
            </a:r>
          </a:p>
        </p:txBody>
      </p:sp>
      <p:sp>
        <p:nvSpPr>
          <p:cNvPr id="36" name="Szöveg helye 3"/>
          <p:cNvSpPr>
            <a:spLocks noGrp="1"/>
          </p:cNvSpPr>
          <p:nvPr>
            <p:ph type="body" sz="half" idx="13"/>
          </p:nvPr>
        </p:nvSpPr>
        <p:spPr>
          <a:xfrm>
            <a:off x="1628562" y="3225731"/>
            <a:ext cx="4474519" cy="1082227"/>
          </a:xfrm>
          <a:prstGeom prst="rect">
            <a:avLst/>
          </a:prstGeom>
        </p:spPr>
        <p:txBody>
          <a:bodyPr/>
          <a:lstStyle>
            <a:lvl1pPr>
              <a:defRPr sz="1800"/>
            </a:lvl1pPr>
          </a:lstStyle>
          <a:p>
            <a:pPr lvl="0"/>
            <a:r>
              <a:rPr lang="hu-HU"/>
              <a:t>Mintaszöveg szerkesztése</a:t>
            </a:r>
          </a:p>
        </p:txBody>
      </p:sp>
      <p:sp>
        <p:nvSpPr>
          <p:cNvPr id="37" name="Szöveg helye 3"/>
          <p:cNvSpPr>
            <a:spLocks noGrp="1"/>
          </p:cNvSpPr>
          <p:nvPr>
            <p:ph type="body" sz="half" idx="14"/>
          </p:nvPr>
        </p:nvSpPr>
        <p:spPr>
          <a:xfrm>
            <a:off x="1628562" y="5191979"/>
            <a:ext cx="4474519" cy="1082227"/>
          </a:xfrm>
          <a:prstGeom prst="rect">
            <a:avLst/>
          </a:prstGeom>
        </p:spPr>
        <p:txBody>
          <a:bodyPr/>
          <a:lstStyle>
            <a:lvl1pPr>
              <a:defRPr sz="1800"/>
            </a:lvl1pPr>
          </a:lstStyle>
          <a:p>
            <a:pPr lvl="0"/>
            <a:r>
              <a:rPr lang="hu-HU"/>
              <a:t>Mintaszöveg szerkesztése</a:t>
            </a:r>
          </a:p>
        </p:txBody>
      </p:sp>
    </p:spTree>
    <p:extLst>
      <p:ext uri="{BB962C8B-B14F-4D97-AF65-F5344CB8AC3E}">
        <p14:creationId xmlns:p14="http://schemas.microsoft.com/office/powerpoint/2010/main" val="31072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Tree>
    <p:extLst>
      <p:ext uri="{BB962C8B-B14F-4D97-AF65-F5344CB8AC3E}">
        <p14:creationId xmlns:p14="http://schemas.microsoft.com/office/powerpoint/2010/main" val="192076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2" name="Immagine 6">
            <a:extLst>
              <a:ext uri="{FF2B5EF4-FFF2-40B4-BE49-F238E27FC236}">
                <a16:creationId xmlns:a16="http://schemas.microsoft.com/office/drawing/2014/main" id="{D7BF07D8-A176-29A9-C141-B275EF617CFF}"/>
              </a:ext>
            </a:extLst>
          </p:cNvPr>
          <p:cNvPicPr>
            <a:picLocks noChangeAspect="1"/>
          </p:cNvPicPr>
          <p:nvPr userDrawn="1"/>
        </p:nvPicPr>
        <p:blipFill>
          <a:blip r:embed="rId4"/>
          <a:srcRect/>
          <a:stretch/>
        </p:blipFill>
        <p:spPr>
          <a:xfrm>
            <a:off x="4764881" y="6579358"/>
            <a:ext cx="1270000" cy="355244"/>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5"/>
          <a:stretch>
            <a:fillRect/>
          </a:stretch>
        </p:blipFill>
        <p:spPr>
          <a:xfrm>
            <a:off x="4255008" y="1088993"/>
            <a:ext cx="6541185" cy="6117465"/>
          </a:xfrm>
          <a:prstGeom prst="rect">
            <a:avLst/>
          </a:prstGeom>
        </p:spPr>
      </p:pic>
      <p:sp>
        <p:nvSpPr>
          <p:cNvPr id="22" name="Cím 1"/>
          <p:cNvSpPr>
            <a:spLocks noGrp="1"/>
          </p:cNvSpPr>
          <p:nvPr>
            <p:ph type="title" hasCustomPrompt="1"/>
          </p:nvPr>
        </p:nvSpPr>
        <p:spPr>
          <a:xfrm>
            <a:off x="742948" y="2515184"/>
            <a:ext cx="9313863" cy="1392237"/>
          </a:xfrm>
          <a:prstGeom prst="rect">
            <a:avLst/>
          </a:prstGeom>
        </p:spPr>
        <p:txBody>
          <a:bodyPr anchor="ctr"/>
          <a:lstStyle>
            <a:lvl1pPr algn="ctr">
              <a:defRPr b="1" baseline="0">
                <a:solidFill>
                  <a:schemeClr val="bg1"/>
                </a:solidFill>
                <a:latin typeface="+mn-lt"/>
              </a:defRPr>
            </a:lvl1pPr>
          </a:lstStyle>
          <a:p>
            <a:r>
              <a:rPr lang="hu-HU" dirty="0"/>
              <a:t>SECTION TITLE</a:t>
            </a:r>
            <a:endParaRPr lang="en-GB" dirty="0"/>
          </a:p>
        </p:txBody>
      </p:sp>
    </p:spTree>
    <p:extLst>
      <p:ext uri="{BB962C8B-B14F-4D97-AF65-F5344CB8AC3E}">
        <p14:creationId xmlns:p14="http://schemas.microsoft.com/office/powerpoint/2010/main" val="4285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4"/>
          <a:stretch>
            <a:fillRect/>
          </a:stretch>
        </p:blipFill>
        <p:spPr>
          <a:xfrm>
            <a:off x="4258578" y="1088993"/>
            <a:ext cx="6541185" cy="6117465"/>
          </a:xfrm>
          <a:prstGeom prst="rect">
            <a:avLst/>
          </a:prstGeom>
        </p:spPr>
      </p:pic>
      <p:sp>
        <p:nvSpPr>
          <p:cNvPr id="22" name="Cím 1"/>
          <p:cNvSpPr>
            <a:spLocks noGrp="1"/>
          </p:cNvSpPr>
          <p:nvPr>
            <p:ph type="title" hasCustomPrompt="1"/>
          </p:nvPr>
        </p:nvSpPr>
        <p:spPr>
          <a:xfrm>
            <a:off x="1398495" y="2910017"/>
            <a:ext cx="7996518" cy="1192306"/>
          </a:xfrm>
          <a:prstGeom prst="rect">
            <a:avLst/>
          </a:prstGeom>
        </p:spPr>
        <p:txBody>
          <a:bodyPr anchor="ctr"/>
          <a:lstStyle>
            <a:lvl1pPr algn="ctr">
              <a:defRPr b="1" baseline="0">
                <a:solidFill>
                  <a:schemeClr val="bg1"/>
                </a:solidFill>
                <a:latin typeface="+mn-lt"/>
              </a:defRPr>
            </a:lvl1pPr>
          </a:lstStyle>
          <a:p>
            <a:r>
              <a:rPr lang="hu-HU" dirty="0"/>
              <a:t>THANK YOU!</a:t>
            </a:r>
            <a:endParaRPr lang="en-GB" dirty="0"/>
          </a:p>
        </p:txBody>
      </p:sp>
      <p:pic>
        <p:nvPicPr>
          <p:cNvPr id="7" name="Immagine 8">
            <a:extLst>
              <a:ext uri="{FF2B5EF4-FFF2-40B4-BE49-F238E27FC236}">
                <a16:creationId xmlns:a16="http://schemas.microsoft.com/office/drawing/2014/main" id="{755C4558-2D07-CEC3-8C65-1E89039ACBBC}"/>
              </a:ext>
            </a:extLst>
          </p:cNvPr>
          <p:cNvPicPr>
            <a:picLocks noChangeAspect="1"/>
          </p:cNvPicPr>
          <p:nvPr userDrawn="1"/>
        </p:nvPicPr>
        <p:blipFill>
          <a:blip r:embed="rId5"/>
          <a:stretch>
            <a:fillRect/>
          </a:stretch>
        </p:blipFill>
        <p:spPr>
          <a:xfrm>
            <a:off x="1331260" y="2845770"/>
            <a:ext cx="8130988" cy="1320800"/>
          </a:xfrm>
          <a:prstGeom prst="rect">
            <a:avLst/>
          </a:prstGeom>
        </p:spPr>
      </p:pic>
      <p:pic>
        <p:nvPicPr>
          <p:cNvPr id="2" name="Kép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88160" y="421209"/>
            <a:ext cx="1817188" cy="1335568"/>
          </a:xfrm>
          <a:prstGeom prst="rect">
            <a:avLst/>
          </a:prstGeom>
        </p:spPr>
      </p:pic>
      <p:sp>
        <p:nvSpPr>
          <p:cNvPr id="4" name="Szövegdoboz 3"/>
          <p:cNvSpPr txBox="1"/>
          <p:nvPr userDrawn="1"/>
        </p:nvSpPr>
        <p:spPr>
          <a:xfrm>
            <a:off x="1219199" y="6108109"/>
            <a:ext cx="4789407" cy="7848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Arial" panose="020B0604020202020204" pitchFamily="34" charset="0"/>
                <a:ea typeface="+mn-ea"/>
                <a:cs typeface="Arial" panose="020B0604020202020204" pitchFamily="34" charset="0"/>
              </a:rPr>
              <a:t>H-PASS is co-funded by the EU4Health </a:t>
            </a:r>
            <a:r>
              <a:rPr lang="en-US" sz="900" kern="1200" dirty="0" err="1">
                <a:solidFill>
                  <a:schemeClr val="bg1"/>
                </a:solidFill>
                <a:effectLst/>
                <a:latin typeface="Arial" panose="020B0604020202020204" pitchFamily="34" charset="0"/>
                <a:ea typeface="+mn-ea"/>
                <a:cs typeface="Arial" panose="020B0604020202020204" pitchFamily="34" charset="0"/>
              </a:rPr>
              <a:t>Programme</a:t>
            </a:r>
            <a:r>
              <a:rPr lang="en-US" sz="900" kern="1200" dirty="0">
                <a:solidFill>
                  <a:schemeClr val="bg1"/>
                </a:solidFill>
                <a:effectLst/>
                <a:latin typeface="Arial" panose="020B0604020202020204" pitchFamily="34" charset="0"/>
                <a:ea typeface="+mn-ea"/>
                <a:cs typeface="Arial" panose="020B0604020202020204" pitchFamily="34" charset="0"/>
              </a:rPr>
              <a:t> of the European Union under Grant Agreement No. 11101139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Views and opinions expressed are however those of the author(s) only and do not necessarily reflect those of the European Union or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Neither the European Union nor the granting authority can be held responsible for them.</a:t>
            </a:r>
            <a:endParaRPr lang="en-GB" sz="900" kern="1200" dirty="0">
              <a:solidFill>
                <a:schemeClr val="bg1"/>
              </a:solidFill>
              <a:effectLst/>
              <a:latin typeface="Arial" panose="020B0604020202020204" pitchFamily="34" charset="0"/>
              <a:ea typeface="+mn-ea"/>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pic>
        <p:nvPicPr>
          <p:cNvPr id="5" name="Kép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8606" y="6108109"/>
            <a:ext cx="2860083" cy="638120"/>
          </a:xfrm>
          <a:prstGeom prst="rect">
            <a:avLst/>
          </a:prstGeom>
        </p:spPr>
      </p:pic>
    </p:spTree>
    <p:extLst>
      <p:ext uri="{BB962C8B-B14F-4D97-AF65-F5344CB8AC3E}">
        <p14:creationId xmlns:p14="http://schemas.microsoft.com/office/powerpoint/2010/main" val="17634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4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8" r:id="rId5"/>
    <p:sldLayoutId id="2147483674" r:id="rId6"/>
    <p:sldLayoutId id="2147483675" r:id="rId7"/>
    <p:sldLayoutId id="2147483676" r:id="rId8"/>
    <p:sldLayoutId id="2147483677" r:id="rId9"/>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elbin.com/about/belbin-team-rol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s://www.youtube.com/watch?feature=shared&amp;v=XPMN9N6NC7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belbin.com/about/belbin-team-roles" TargetMode="External"/><Relationship Id="rId2" Type="http://schemas.openxmlformats.org/officeDocument/2006/relationships/hyperlink" Target="https://www.thoughtfulleader.com/5-stages-of-team-development/" TargetMode="External"/><Relationship Id="rId1" Type="http://schemas.openxmlformats.org/officeDocument/2006/relationships/slideLayout" Target="../slideLayouts/slideLayout7.xml"/><Relationship Id="rId4" Type="http://schemas.openxmlformats.org/officeDocument/2006/relationships/hyperlink" Target="https://www.zoom.com/en/blog/mindful-meeting-tip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hpass.healthworkforce.eu/index.php/the-projec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creativecommons.org/licenses/by-nc/3.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99983" y="2815984"/>
            <a:ext cx="7231146" cy="1403981"/>
          </a:xfrm>
        </p:spPr>
        <p:txBody>
          <a:bodyPr lIns="91440" tIns="45720" rIns="91440" bIns="45720" anchor="ctr"/>
          <a:lstStyle/>
          <a:p>
            <a:r>
              <a:rPr lang="en-GB" sz="4400" kern="0" dirty="0">
                <a:latin typeface="calibri light"/>
                <a:ea typeface="Times New Roman" panose="02020603050405020304" pitchFamily="18" charset="0"/>
                <a:cs typeface="Calibri"/>
              </a:rPr>
              <a:t>Teamwork</a:t>
            </a:r>
            <a:r>
              <a:rPr lang="en-GB" sz="4400" b="1" kern="0" dirty="0">
                <a:effectLst/>
                <a:latin typeface="calibri light"/>
                <a:ea typeface="Times New Roman" panose="02020603050405020304" pitchFamily="18" charset="0"/>
                <a:cs typeface="Calibri"/>
              </a:rPr>
              <a:t> </a:t>
            </a:r>
            <a:r>
              <a:rPr lang="en-GB" sz="4400" kern="0" dirty="0">
                <a:latin typeface="calibri light"/>
                <a:ea typeface="Times New Roman" panose="02020603050405020304" pitchFamily="18" charset="0"/>
                <a:cs typeface="Calibri"/>
              </a:rPr>
              <a:t>in Healthcare</a:t>
            </a:r>
            <a:r>
              <a:rPr lang="en-GB" sz="4400" b="1" kern="0" dirty="0">
                <a:effectLst/>
                <a:latin typeface="calibri light"/>
                <a:ea typeface="Times New Roman" panose="02020603050405020304" pitchFamily="18" charset="0"/>
                <a:cs typeface="Times New Roman"/>
              </a:rPr>
              <a:t> </a:t>
            </a:r>
            <a:endParaRPr lang="en-GB" sz="4400" dirty="0">
              <a:effectLst>
                <a:outerShdw blurRad="38100" dist="38100" dir="2700000" algn="tl">
                  <a:srgbClr val="000000">
                    <a:alpha val="43137"/>
                  </a:srgbClr>
                </a:outerShdw>
              </a:effectLst>
              <a:latin typeface="calibri light"/>
              <a:ea typeface="calibri light"/>
              <a:cs typeface="Times New Roman"/>
            </a:endParaRPr>
          </a:p>
        </p:txBody>
      </p:sp>
      <p:sp>
        <p:nvSpPr>
          <p:cNvPr id="7" name="Footer Placeholder 4">
            <a:extLst>
              <a:ext uri="{FF2B5EF4-FFF2-40B4-BE49-F238E27FC236}">
                <a16:creationId xmlns:a16="http://schemas.microsoft.com/office/drawing/2014/main" id="{3C60D25B-97D6-694E-8016-C11F0F4C038E}"/>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83978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56D310-6ACE-8B2F-AF58-0A90F3EC97AB}"/>
              </a:ext>
            </a:extLst>
          </p:cNvPr>
          <p:cNvSpPr>
            <a:spLocks noGrp="1"/>
          </p:cNvSpPr>
          <p:nvPr>
            <p:ph type="title"/>
          </p:nvPr>
        </p:nvSpPr>
        <p:spPr>
          <a:xfrm>
            <a:off x="383973" y="800738"/>
            <a:ext cx="6466646" cy="895547"/>
          </a:xfrm>
        </p:spPr>
        <p:txBody>
          <a:bodyPr/>
          <a:lstStyle/>
          <a:p>
            <a:r>
              <a:rPr lang="en-US" b="1" dirty="0"/>
              <a:t>The life stages of the Group</a:t>
            </a:r>
            <a:endParaRPr lang="it-IT" b="1" dirty="0"/>
          </a:p>
        </p:txBody>
      </p:sp>
      <p:sp>
        <p:nvSpPr>
          <p:cNvPr id="3" name="Segnaposto contenuto 2">
            <a:extLst>
              <a:ext uri="{FF2B5EF4-FFF2-40B4-BE49-F238E27FC236}">
                <a16:creationId xmlns:a16="http://schemas.microsoft.com/office/drawing/2014/main" id="{0302B729-F3A8-A6F0-5157-C497BF1CBC2C}"/>
              </a:ext>
            </a:extLst>
          </p:cNvPr>
          <p:cNvSpPr>
            <a:spLocks noGrp="1"/>
          </p:cNvSpPr>
          <p:nvPr>
            <p:ph sz="half" idx="1"/>
          </p:nvPr>
        </p:nvSpPr>
        <p:spPr>
          <a:xfrm>
            <a:off x="383973" y="2145263"/>
            <a:ext cx="9685900" cy="4357344"/>
          </a:xfrm>
        </p:spPr>
        <p:txBody>
          <a:bodyPr/>
          <a:lstStyle/>
          <a:p>
            <a:pPr marL="0" indent="0" algn="just">
              <a:buNone/>
            </a:pPr>
            <a:r>
              <a:rPr lang="en-US" sz="2400" b="1" dirty="0"/>
              <a:t>Phase 1: Forming </a:t>
            </a:r>
          </a:p>
          <a:p>
            <a:pPr algn="just">
              <a:buClr>
                <a:srgbClr val="1A75DB"/>
              </a:buClr>
            </a:pPr>
            <a:r>
              <a:rPr lang="en-US" sz="2400" dirty="0"/>
              <a:t>This is the ‘ice-breaking’ phase.</a:t>
            </a:r>
          </a:p>
          <a:p>
            <a:pPr algn="just">
              <a:buClr>
                <a:srgbClr val="1A75DB"/>
              </a:buClr>
            </a:pPr>
            <a:r>
              <a:rPr lang="en-US" sz="2400" dirty="0"/>
              <a:t>In this phase, group members tend to be uncertain about their role, responsibility and goals.</a:t>
            </a:r>
          </a:p>
          <a:p>
            <a:pPr algn="just">
              <a:buClr>
                <a:srgbClr val="1A75DB"/>
              </a:buClr>
            </a:pPr>
            <a:r>
              <a:rPr lang="en-US" sz="2400" dirty="0"/>
              <a:t>It is a phase </a:t>
            </a:r>
            <a:r>
              <a:rPr lang="en-US" sz="2400" dirty="0" err="1"/>
              <a:t>characterised</a:t>
            </a:r>
            <a:r>
              <a:rPr lang="en-US" sz="2400" dirty="0"/>
              <a:t> by a high level of uncertainty regarding the purpose, structure and leadership of the group.</a:t>
            </a:r>
          </a:p>
          <a:p>
            <a:pPr algn="just">
              <a:buClr>
                <a:srgbClr val="1A75DB"/>
              </a:buClr>
            </a:pPr>
            <a:r>
              <a:rPr lang="en-US" sz="2400" dirty="0"/>
              <a:t>Trust between members is low, people do not express their opinion because they do not know each other and there is mistrust.</a:t>
            </a:r>
          </a:p>
          <a:p>
            <a:pPr algn="just">
              <a:buClr>
                <a:srgbClr val="1A75DB"/>
              </a:buClr>
            </a:pPr>
            <a:r>
              <a:rPr lang="en-US" sz="2400" dirty="0"/>
              <a:t>All group members look to the team leader to understand why their presence and expertise is required.</a:t>
            </a:r>
            <a:endParaRPr lang="it-IT" sz="2400" dirty="0"/>
          </a:p>
        </p:txBody>
      </p:sp>
      <p:sp>
        <p:nvSpPr>
          <p:cNvPr id="4" name="Footer Placeholder 4">
            <a:extLst>
              <a:ext uri="{FF2B5EF4-FFF2-40B4-BE49-F238E27FC236}">
                <a16:creationId xmlns:a16="http://schemas.microsoft.com/office/drawing/2014/main" id="{3E085579-66E2-9390-B088-E7D4614B638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34266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7E6A30-E39E-E4D1-8F7C-AD740A76ED7B}"/>
              </a:ext>
            </a:extLst>
          </p:cNvPr>
          <p:cNvSpPr>
            <a:spLocks noGrp="1"/>
          </p:cNvSpPr>
          <p:nvPr>
            <p:ph type="title"/>
          </p:nvPr>
        </p:nvSpPr>
        <p:spPr>
          <a:xfrm>
            <a:off x="374051" y="514112"/>
            <a:ext cx="9707606" cy="993805"/>
          </a:xfrm>
        </p:spPr>
        <p:txBody>
          <a:bodyPr/>
          <a:lstStyle/>
          <a:p>
            <a:r>
              <a:rPr lang="en-US" b="1" dirty="0"/>
              <a:t>What is the correct leadership style for the group leader to adopt? </a:t>
            </a:r>
            <a:endParaRPr lang="it-IT" b="1" dirty="0"/>
          </a:p>
        </p:txBody>
      </p:sp>
      <p:sp>
        <p:nvSpPr>
          <p:cNvPr id="3" name="Segnaposto contenuto 2">
            <a:extLst>
              <a:ext uri="{FF2B5EF4-FFF2-40B4-BE49-F238E27FC236}">
                <a16:creationId xmlns:a16="http://schemas.microsoft.com/office/drawing/2014/main" id="{66F5BEE8-1415-0799-E31D-13613F2F74A3}"/>
              </a:ext>
            </a:extLst>
          </p:cNvPr>
          <p:cNvSpPr>
            <a:spLocks noGrp="1"/>
          </p:cNvSpPr>
          <p:nvPr>
            <p:ph sz="half" idx="1"/>
          </p:nvPr>
        </p:nvSpPr>
        <p:spPr>
          <a:xfrm>
            <a:off x="374051" y="1751307"/>
            <a:ext cx="9685900" cy="4933894"/>
          </a:xfrm>
        </p:spPr>
        <p:txBody>
          <a:bodyPr/>
          <a:lstStyle/>
          <a:p>
            <a:pPr marL="0" indent="0" algn="just">
              <a:buNone/>
            </a:pPr>
            <a:r>
              <a:rPr lang="en-US" sz="2400" dirty="0"/>
              <a:t>The </a:t>
            </a:r>
            <a:r>
              <a:rPr lang="en-US" sz="2400" b="1" dirty="0"/>
              <a:t>forming phase </a:t>
            </a:r>
            <a:r>
              <a:rPr lang="en-US" sz="2400" dirty="0"/>
              <a:t>is essential for the growth and development of a highly effective group.</a:t>
            </a:r>
          </a:p>
          <a:p>
            <a:pPr marL="0" indent="0" algn="just">
              <a:buNone/>
            </a:pPr>
            <a:endParaRPr lang="it-IT" sz="2400" b="1" dirty="0"/>
          </a:p>
          <a:p>
            <a:pPr marL="0" indent="0" algn="just">
              <a:buNone/>
            </a:pPr>
            <a:r>
              <a:rPr lang="en-US" sz="2400" b="1" dirty="0"/>
              <a:t>It is necessary that the group leader </a:t>
            </a:r>
            <a:r>
              <a:rPr lang="it-IT" sz="2400" b="1" dirty="0"/>
              <a:t>:</a:t>
            </a:r>
          </a:p>
          <a:p>
            <a:pPr algn="just">
              <a:buClr>
                <a:srgbClr val="1A75DB"/>
              </a:buClr>
            </a:pPr>
            <a:r>
              <a:rPr lang="en-US" sz="2400" dirty="0"/>
              <a:t>shares the sense and meaning of the work to be done by the group </a:t>
            </a:r>
          </a:p>
          <a:p>
            <a:pPr algn="just">
              <a:buClr>
                <a:srgbClr val="1A75DB"/>
              </a:buClr>
            </a:pPr>
            <a:r>
              <a:rPr lang="en-US" sz="2400" dirty="0"/>
              <a:t>is clear about the objectives to be achieved </a:t>
            </a:r>
          </a:p>
          <a:p>
            <a:pPr algn="just">
              <a:buClr>
                <a:srgbClr val="1A75DB"/>
              </a:buClr>
            </a:pPr>
            <a:r>
              <a:rPr lang="it-IT" sz="2400" dirty="0" err="1"/>
              <a:t>gives</a:t>
            </a:r>
            <a:r>
              <a:rPr lang="it-IT" sz="2400" dirty="0"/>
              <a:t> </a:t>
            </a:r>
            <a:r>
              <a:rPr lang="en-US" sz="2400" dirty="0"/>
              <a:t>group members a ‘guided’ space to introduce themselves and make themselves known to the rest of the groups</a:t>
            </a:r>
            <a:endParaRPr lang="it-IT" sz="2400" dirty="0"/>
          </a:p>
          <a:p>
            <a:pPr algn="just">
              <a:buClr>
                <a:srgbClr val="1A75DB"/>
              </a:buClr>
            </a:pPr>
            <a:r>
              <a:rPr lang="en-US" sz="2400" dirty="0"/>
              <a:t>shares how and when the group will meet etc.</a:t>
            </a:r>
            <a:endParaRPr lang="it-IT" sz="2400" dirty="0"/>
          </a:p>
          <a:p>
            <a:pPr algn="just">
              <a:buClr>
                <a:srgbClr val="1A75DB"/>
              </a:buClr>
            </a:pPr>
            <a:r>
              <a:rPr lang="en-US" sz="2400" dirty="0"/>
              <a:t>introduces what the obstacles to effective group work might be (elements of gamification)</a:t>
            </a:r>
            <a:endParaRPr lang="it-IT" sz="2400" dirty="0"/>
          </a:p>
        </p:txBody>
      </p:sp>
      <p:sp>
        <p:nvSpPr>
          <p:cNvPr id="4" name="Footer Placeholder 4">
            <a:extLst>
              <a:ext uri="{FF2B5EF4-FFF2-40B4-BE49-F238E27FC236}">
                <a16:creationId xmlns:a16="http://schemas.microsoft.com/office/drawing/2014/main" id="{B52EA690-BB18-5700-A927-69012E5962D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84223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4D4B60D-A8A1-2687-9310-23529C994368}"/>
              </a:ext>
            </a:extLst>
          </p:cNvPr>
          <p:cNvSpPr>
            <a:spLocks noGrp="1"/>
          </p:cNvSpPr>
          <p:nvPr>
            <p:ph sz="half" idx="1"/>
          </p:nvPr>
        </p:nvSpPr>
        <p:spPr>
          <a:xfrm>
            <a:off x="556931" y="2487731"/>
            <a:ext cx="9664755" cy="3586497"/>
          </a:xfrm>
        </p:spPr>
        <p:txBody>
          <a:bodyPr/>
          <a:lstStyle/>
          <a:p>
            <a:pPr marL="0" indent="0" algn="just">
              <a:buNone/>
            </a:pPr>
            <a:r>
              <a:rPr lang="it-IT" sz="2400" b="1" dirty="0"/>
              <a:t>Stage 2: Storming</a:t>
            </a:r>
          </a:p>
          <a:p>
            <a:pPr algn="just">
              <a:buClr>
                <a:srgbClr val="1A75DB"/>
              </a:buClr>
            </a:pPr>
            <a:r>
              <a:rPr lang="en-US" sz="2400" dirty="0"/>
              <a:t>It is the ‘probationary period’.</a:t>
            </a:r>
          </a:p>
          <a:p>
            <a:pPr algn="just">
              <a:buClr>
                <a:srgbClr val="1A75DB"/>
              </a:buClr>
            </a:pPr>
            <a:r>
              <a:rPr lang="en-US" sz="2400" dirty="0"/>
              <a:t>At this stage, the level of trust between the group members is still low. It is not known whether performing the assigned task as a team enables the individual to work better or whether the work is more complex because in addition to the professional task, energy must also be invested in managing social relationships. </a:t>
            </a:r>
          </a:p>
          <a:p>
            <a:pPr algn="just">
              <a:buClr>
                <a:srgbClr val="1A75DB"/>
              </a:buClr>
            </a:pPr>
            <a:r>
              <a:rPr lang="en-US" sz="2400" dirty="0"/>
              <a:t>Differences emerge as to </a:t>
            </a:r>
            <a:r>
              <a:rPr lang="en-US" sz="2400" i="1" dirty="0"/>
              <a:t>WHAT</a:t>
            </a:r>
            <a:r>
              <a:rPr lang="en-US" sz="2400" dirty="0"/>
              <a:t> should be done and </a:t>
            </a:r>
            <a:r>
              <a:rPr lang="en-US" sz="2400" i="1" dirty="0"/>
              <a:t>HOW </a:t>
            </a:r>
            <a:r>
              <a:rPr lang="en-US" sz="2400" dirty="0"/>
              <a:t>it should be done.</a:t>
            </a:r>
            <a:endParaRPr lang="it-IT" sz="2400" dirty="0"/>
          </a:p>
        </p:txBody>
      </p:sp>
      <p:sp>
        <p:nvSpPr>
          <p:cNvPr id="4" name="Titolo 1">
            <a:extLst>
              <a:ext uri="{FF2B5EF4-FFF2-40B4-BE49-F238E27FC236}">
                <a16:creationId xmlns:a16="http://schemas.microsoft.com/office/drawing/2014/main" id="{0335436E-52D6-316F-E4BC-3C2D80B9B6C0}"/>
              </a:ext>
            </a:extLst>
          </p:cNvPr>
          <p:cNvSpPr>
            <a:spLocks noGrp="1"/>
          </p:cNvSpPr>
          <p:nvPr>
            <p:ph type="title"/>
          </p:nvPr>
        </p:nvSpPr>
        <p:spPr>
          <a:xfrm>
            <a:off x="556931" y="881758"/>
            <a:ext cx="5410844" cy="830375"/>
          </a:xfrm>
        </p:spPr>
        <p:txBody>
          <a:bodyPr/>
          <a:lstStyle/>
          <a:p>
            <a:pPr algn="ctr"/>
            <a:r>
              <a:rPr lang="en-US" b="1" dirty="0"/>
              <a:t>The life stages of the Group</a:t>
            </a:r>
            <a:endParaRPr lang="it-IT" b="1" dirty="0"/>
          </a:p>
        </p:txBody>
      </p:sp>
      <p:sp>
        <p:nvSpPr>
          <p:cNvPr id="2" name="Footer Placeholder 4">
            <a:extLst>
              <a:ext uri="{FF2B5EF4-FFF2-40B4-BE49-F238E27FC236}">
                <a16:creationId xmlns:a16="http://schemas.microsoft.com/office/drawing/2014/main" id="{6B7F6298-EA40-53A9-B3C7-95C715B302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4865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4D4B60D-A8A1-2687-9310-23529C994368}"/>
              </a:ext>
            </a:extLst>
          </p:cNvPr>
          <p:cNvSpPr>
            <a:spLocks noGrp="1"/>
          </p:cNvSpPr>
          <p:nvPr>
            <p:ph sz="half" idx="1"/>
          </p:nvPr>
        </p:nvSpPr>
        <p:spPr>
          <a:xfrm>
            <a:off x="287771" y="1383660"/>
            <a:ext cx="9957262" cy="5499488"/>
          </a:xfrm>
        </p:spPr>
        <p:txBody>
          <a:bodyPr/>
          <a:lstStyle/>
          <a:p>
            <a:pPr marL="0" indent="0">
              <a:buNone/>
            </a:pPr>
            <a:r>
              <a:rPr lang="it-IT" sz="2400" b="1" dirty="0"/>
              <a:t>Fase 2: Storming</a:t>
            </a:r>
            <a:endParaRPr lang="it-IT" sz="2400" dirty="0"/>
          </a:p>
          <a:p>
            <a:pPr marL="0" indent="0">
              <a:buNone/>
            </a:pPr>
            <a:r>
              <a:rPr lang="en-US" sz="2400" dirty="0"/>
              <a:t>People test both the leadership style of the ‘team leader’ and the leadership of the other members to decide whether and how much ‘personal energy’ to commit. </a:t>
            </a:r>
          </a:p>
          <a:p>
            <a:pPr marL="0" indent="0">
              <a:buNone/>
            </a:pPr>
            <a:r>
              <a:rPr lang="en-US" sz="2400" dirty="0"/>
              <a:t>At this stage, subgroups can be created according to </a:t>
            </a:r>
            <a:r>
              <a:rPr lang="en-US" sz="2400" dirty="0" err="1"/>
              <a:t>behavioural</a:t>
            </a:r>
            <a:r>
              <a:rPr lang="en-US" sz="2400" dirty="0"/>
              <a:t> affinities or professional affiliation. </a:t>
            </a:r>
            <a:endParaRPr lang="it-IT" sz="2400" dirty="0"/>
          </a:p>
          <a:p>
            <a:pPr marL="0" indent="0">
              <a:buNone/>
            </a:pPr>
            <a:endParaRPr lang="it-IT" sz="2000" dirty="0"/>
          </a:p>
          <a:p>
            <a:pPr marL="0" indent="0">
              <a:buNone/>
            </a:pPr>
            <a:endParaRPr lang="it-IT" sz="2000" dirty="0"/>
          </a:p>
          <a:p>
            <a:pPr marL="0" indent="0">
              <a:buNone/>
            </a:pPr>
            <a:r>
              <a:rPr lang="it-IT" sz="2000" dirty="0"/>
              <a:t>          </a:t>
            </a:r>
          </a:p>
          <a:p>
            <a:pPr marL="0" indent="0">
              <a:buNone/>
            </a:pPr>
            <a:endParaRPr lang="it-IT" sz="2000" dirty="0"/>
          </a:p>
          <a:p>
            <a:pPr marL="0" indent="0">
              <a:buNone/>
            </a:pPr>
            <a:r>
              <a:rPr lang="en-US" sz="2400" dirty="0"/>
              <a:t>not all teams manage to get through this phase effectively.</a:t>
            </a:r>
          </a:p>
          <a:p>
            <a:pPr marL="0" indent="0">
              <a:buNone/>
            </a:pPr>
            <a:r>
              <a:rPr lang="en-US" sz="2400" dirty="0"/>
              <a:t>It may be necessary for the team leader to take corrective measures.</a:t>
            </a:r>
            <a:endParaRPr lang="it-IT" sz="2400" dirty="0"/>
          </a:p>
        </p:txBody>
      </p:sp>
      <p:sp>
        <p:nvSpPr>
          <p:cNvPr id="4" name="Titolo 1">
            <a:extLst>
              <a:ext uri="{FF2B5EF4-FFF2-40B4-BE49-F238E27FC236}">
                <a16:creationId xmlns:a16="http://schemas.microsoft.com/office/drawing/2014/main" id="{0335436E-52D6-316F-E4BC-3C2D80B9B6C0}"/>
              </a:ext>
            </a:extLst>
          </p:cNvPr>
          <p:cNvSpPr>
            <a:spLocks noGrp="1"/>
          </p:cNvSpPr>
          <p:nvPr>
            <p:ph type="title"/>
          </p:nvPr>
        </p:nvSpPr>
        <p:spPr>
          <a:xfrm>
            <a:off x="603457" y="514112"/>
            <a:ext cx="6457219" cy="672937"/>
          </a:xfrm>
        </p:spPr>
        <p:txBody>
          <a:bodyPr/>
          <a:lstStyle/>
          <a:p>
            <a:r>
              <a:rPr lang="en-US" b="1" dirty="0"/>
              <a:t>The life stages of the Group</a:t>
            </a:r>
            <a:endParaRPr lang="it-IT" b="1" dirty="0"/>
          </a:p>
        </p:txBody>
      </p:sp>
      <p:sp>
        <p:nvSpPr>
          <p:cNvPr id="7" name="CasellaDiTesto 6">
            <a:extLst>
              <a:ext uri="{FF2B5EF4-FFF2-40B4-BE49-F238E27FC236}">
                <a16:creationId xmlns:a16="http://schemas.microsoft.com/office/drawing/2014/main" id="{FB6F9EA7-85BC-0514-A3A1-E28A8A79FE17}"/>
              </a:ext>
            </a:extLst>
          </p:cNvPr>
          <p:cNvSpPr txBox="1"/>
          <p:nvPr/>
        </p:nvSpPr>
        <p:spPr>
          <a:xfrm>
            <a:off x="469977" y="3876139"/>
            <a:ext cx="9592849" cy="707886"/>
          </a:xfrm>
          <a:prstGeom prst="rect">
            <a:avLst/>
          </a:prstGeom>
          <a:solidFill>
            <a:schemeClr val="accent1">
              <a:lumMod val="20000"/>
              <a:lumOff val="80000"/>
            </a:schemeClr>
          </a:solidFill>
        </p:spPr>
        <p:txBody>
          <a:bodyPr wrap="square">
            <a:spAutoFit/>
          </a:bodyPr>
          <a:lstStyle/>
          <a:p>
            <a:pPr marL="0" indent="0" algn="ctr">
              <a:buNone/>
            </a:pPr>
            <a:r>
              <a:rPr lang="en-US" sz="2000" dirty="0"/>
              <a:t>WHEN THE GROUP MEMBERS HAVE ESTABLISHED CLEAR ROLES AND CLARIFIED WHAT THEY ARE REQUIRED TO DO WITHIN THE TEAM, THIS PHASE CAN BE SAID TO BE OVER.</a:t>
            </a:r>
            <a:endParaRPr lang="it-IT" sz="2000" dirty="0"/>
          </a:p>
        </p:txBody>
      </p:sp>
      <p:sp>
        <p:nvSpPr>
          <p:cNvPr id="2" name="Footer Placeholder 4">
            <a:extLst>
              <a:ext uri="{FF2B5EF4-FFF2-40B4-BE49-F238E27FC236}">
                <a16:creationId xmlns:a16="http://schemas.microsoft.com/office/drawing/2014/main" id="{325A4474-6A7E-3C87-EB6E-5012C1A0287B}"/>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6" name="Immagine 5">
            <a:extLst>
              <a:ext uri="{FF2B5EF4-FFF2-40B4-BE49-F238E27FC236}">
                <a16:creationId xmlns:a16="http://schemas.microsoft.com/office/drawing/2014/main" id="{817493BA-F0F0-F7D4-5F23-D3C7525B17C8}"/>
              </a:ext>
            </a:extLst>
          </p:cNvPr>
          <p:cNvPicPr>
            <a:picLocks noChangeAspect="1"/>
          </p:cNvPicPr>
          <p:nvPr/>
        </p:nvPicPr>
        <p:blipFill>
          <a:blip r:embed="rId3"/>
          <a:stretch>
            <a:fillRect/>
          </a:stretch>
        </p:blipFill>
        <p:spPr>
          <a:xfrm>
            <a:off x="5299058" y="4688614"/>
            <a:ext cx="298531" cy="508000"/>
          </a:xfrm>
          <a:prstGeom prst="rect">
            <a:avLst/>
          </a:prstGeom>
        </p:spPr>
      </p:pic>
    </p:spTree>
    <p:extLst>
      <p:ext uri="{BB962C8B-B14F-4D97-AF65-F5344CB8AC3E}">
        <p14:creationId xmlns:p14="http://schemas.microsoft.com/office/powerpoint/2010/main" val="233171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DA3308-ED2F-8AEB-EDF0-6802054F5B94}"/>
              </a:ext>
            </a:extLst>
          </p:cNvPr>
          <p:cNvSpPr>
            <a:spLocks noGrp="1"/>
          </p:cNvSpPr>
          <p:nvPr>
            <p:ph type="title" idx="4294967295"/>
          </p:nvPr>
        </p:nvSpPr>
        <p:spPr>
          <a:xfrm>
            <a:off x="724555" y="411688"/>
            <a:ext cx="9707563" cy="666750"/>
          </a:xfrm>
          <a:prstGeom prst="rect">
            <a:avLst/>
          </a:prstGeom>
        </p:spPr>
        <p:txBody>
          <a:bodyPr/>
          <a:lstStyle/>
          <a:p>
            <a:pPr algn="ctr"/>
            <a:r>
              <a:rPr lang="en-US" sz="3600" b="1" dirty="0">
                <a:solidFill>
                  <a:srgbClr val="1A75DB"/>
                </a:solidFill>
                <a:latin typeface="+mn-lt"/>
              </a:rPr>
              <a:t>What “leadership style” is correct to adopt? </a:t>
            </a:r>
            <a:endParaRPr lang="it-IT" sz="3600" b="1" dirty="0">
              <a:solidFill>
                <a:srgbClr val="1A75DB"/>
              </a:solidFill>
              <a:latin typeface="+mn-lt"/>
            </a:endParaRPr>
          </a:p>
        </p:txBody>
      </p:sp>
      <p:sp>
        <p:nvSpPr>
          <p:cNvPr id="3" name="Segnaposto contenuto 2">
            <a:extLst>
              <a:ext uri="{FF2B5EF4-FFF2-40B4-BE49-F238E27FC236}">
                <a16:creationId xmlns:a16="http://schemas.microsoft.com/office/drawing/2014/main" id="{2207A89F-F85D-F211-AA24-983C2918EAD9}"/>
              </a:ext>
            </a:extLst>
          </p:cNvPr>
          <p:cNvSpPr>
            <a:spLocks noGrp="1"/>
          </p:cNvSpPr>
          <p:nvPr>
            <p:ph sz="half" idx="4294967295"/>
          </p:nvPr>
        </p:nvSpPr>
        <p:spPr>
          <a:xfrm>
            <a:off x="438943" y="1336675"/>
            <a:ext cx="9921875" cy="5038725"/>
          </a:xfrm>
          <a:prstGeom prst="rect">
            <a:avLst/>
          </a:prstGeom>
        </p:spPr>
        <p:txBody>
          <a:bodyPr/>
          <a:lstStyle/>
          <a:p>
            <a:pPr marL="0" indent="0" algn="just">
              <a:buNone/>
            </a:pPr>
            <a:r>
              <a:rPr lang="en-US" sz="2400" dirty="0"/>
              <a:t>At this stage, differing perspectives are the primary source of conflict within the team. The team leader should support members in resolving these conflicts effectively.</a:t>
            </a:r>
          </a:p>
          <a:p>
            <a:pPr marL="0" indent="0" algn="just">
              <a:buNone/>
            </a:pPr>
            <a:r>
              <a:rPr lang="en-US" sz="2400" b="1" dirty="0"/>
              <a:t>Guidelines for the Team Leader:</a:t>
            </a:r>
          </a:p>
          <a:p>
            <a:pPr marL="457200" indent="-457200" algn="just">
              <a:buClr>
                <a:srgbClr val="1A75DB"/>
              </a:buClr>
              <a:buFont typeface="+mj-lt"/>
              <a:buAutoNum type="arabicPeriod"/>
            </a:pPr>
            <a:r>
              <a:rPr lang="en-US" sz="2400" dirty="0"/>
              <a:t>Ensure an active presence and avoid overlooking group dynamics.</a:t>
            </a:r>
          </a:p>
          <a:p>
            <a:pPr marL="457200" indent="-457200" algn="just">
              <a:buClr>
                <a:srgbClr val="1A75DB"/>
              </a:buClr>
              <a:buFont typeface="+mj-lt"/>
              <a:buAutoNum type="arabicPeriod"/>
            </a:pPr>
            <a:r>
              <a:rPr lang="en-US" sz="2400" dirty="0"/>
              <a:t>Address any signs of intolerance among team members promptly.</a:t>
            </a:r>
          </a:p>
          <a:p>
            <a:pPr marL="457200" indent="-457200" algn="just">
              <a:buClr>
                <a:srgbClr val="1A75DB"/>
              </a:buClr>
              <a:buFont typeface="+mj-lt"/>
              <a:buAutoNum type="arabicPeriod"/>
            </a:pPr>
            <a:r>
              <a:rPr lang="en-US" sz="2400" dirty="0"/>
              <a:t>Provide the team with effective strategies and frameworks for problem-solving.</a:t>
            </a:r>
          </a:p>
          <a:p>
            <a:pPr marL="457200" indent="-457200" algn="just">
              <a:buClr>
                <a:srgbClr val="1A75DB"/>
              </a:buClr>
              <a:buFont typeface="+mj-lt"/>
              <a:buAutoNum type="arabicPeriod"/>
            </a:pPr>
            <a:r>
              <a:rPr lang="en-US" sz="2400" dirty="0"/>
              <a:t>Offer regular feedback on the group's objectives and progress toward achieving them.</a:t>
            </a:r>
          </a:p>
          <a:p>
            <a:pPr marL="457200" indent="-457200" algn="just">
              <a:buClr>
                <a:srgbClr val="1A75DB"/>
              </a:buClr>
              <a:buFont typeface="+mj-lt"/>
              <a:buAutoNum type="arabicPeriod"/>
            </a:pPr>
            <a:r>
              <a:rPr lang="en-US" sz="2400" dirty="0"/>
              <a:t>Maintain a directive leadership style with minimal delegation to ensure clarity and cohesion.</a:t>
            </a:r>
            <a:endParaRPr lang="it-IT" sz="2400" dirty="0"/>
          </a:p>
        </p:txBody>
      </p:sp>
      <p:sp>
        <p:nvSpPr>
          <p:cNvPr id="4" name="Footer Placeholder 4">
            <a:extLst>
              <a:ext uri="{FF2B5EF4-FFF2-40B4-BE49-F238E27FC236}">
                <a16:creationId xmlns:a16="http://schemas.microsoft.com/office/drawing/2014/main" id="{7BA13CB1-7CBA-6985-6A9B-113650589B1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50429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56D310-6ACE-8B2F-AF58-0A90F3EC97AB}"/>
              </a:ext>
            </a:extLst>
          </p:cNvPr>
          <p:cNvSpPr>
            <a:spLocks noGrp="1"/>
          </p:cNvSpPr>
          <p:nvPr>
            <p:ph type="title"/>
          </p:nvPr>
        </p:nvSpPr>
        <p:spPr>
          <a:xfrm>
            <a:off x="415246" y="642480"/>
            <a:ext cx="5646514" cy="782053"/>
          </a:xfrm>
        </p:spPr>
        <p:txBody>
          <a:bodyPr/>
          <a:lstStyle/>
          <a:p>
            <a:pPr algn="ctr"/>
            <a:r>
              <a:rPr lang="en-US" b="1" dirty="0"/>
              <a:t>The life stages of the Group</a:t>
            </a:r>
            <a:endParaRPr lang="it-IT" b="1" dirty="0"/>
          </a:p>
        </p:txBody>
      </p:sp>
      <p:sp>
        <p:nvSpPr>
          <p:cNvPr id="3" name="Segnaposto contenuto 2">
            <a:extLst>
              <a:ext uri="{FF2B5EF4-FFF2-40B4-BE49-F238E27FC236}">
                <a16:creationId xmlns:a16="http://schemas.microsoft.com/office/drawing/2014/main" id="{0302B729-F3A8-A6F0-5157-C497BF1CBC2C}"/>
              </a:ext>
            </a:extLst>
          </p:cNvPr>
          <p:cNvSpPr>
            <a:spLocks noGrp="1"/>
          </p:cNvSpPr>
          <p:nvPr>
            <p:ph sz="half" idx="1"/>
          </p:nvPr>
        </p:nvSpPr>
        <p:spPr>
          <a:xfrm>
            <a:off x="415246" y="1765845"/>
            <a:ext cx="9685900" cy="4531260"/>
          </a:xfrm>
        </p:spPr>
        <p:txBody>
          <a:bodyPr/>
          <a:lstStyle/>
          <a:p>
            <a:pPr marL="0" indent="0" algn="just">
              <a:buNone/>
            </a:pPr>
            <a:r>
              <a:rPr lang="it-IT" sz="2400" b="1" dirty="0"/>
              <a:t>Stage 3: </a:t>
            </a:r>
            <a:r>
              <a:rPr lang="it-IT" sz="2400" b="1" dirty="0" err="1"/>
              <a:t>Norming</a:t>
            </a:r>
            <a:endParaRPr lang="it-IT" sz="2400" b="1" dirty="0"/>
          </a:p>
          <a:p>
            <a:pPr marL="0" indent="0" algn="just">
              <a:buNone/>
            </a:pPr>
            <a:r>
              <a:rPr lang="en-US" sz="2400" dirty="0"/>
              <a:t>In this phase, ‘group cohesion’ is born, i.e. the sense of collectivity that unites the participants in the group. </a:t>
            </a:r>
          </a:p>
          <a:p>
            <a:pPr marL="0" indent="0" algn="just">
              <a:buNone/>
            </a:pPr>
            <a:r>
              <a:rPr lang="en-US" sz="2400" dirty="0"/>
              <a:t>There is greater trust between the members and their aim is to achieve the given goal.</a:t>
            </a:r>
          </a:p>
          <a:p>
            <a:pPr marL="0" indent="0" algn="just">
              <a:buNone/>
            </a:pPr>
            <a:r>
              <a:rPr lang="en-US" sz="2400" dirty="0"/>
              <a:t>A ‘sense of group identity’ begins to build.</a:t>
            </a:r>
          </a:p>
          <a:p>
            <a:pPr marL="0" indent="0" algn="just">
              <a:buNone/>
            </a:pPr>
            <a:r>
              <a:rPr lang="en-US" sz="2400" dirty="0"/>
              <a:t>The group </a:t>
            </a:r>
            <a:r>
              <a:rPr lang="en-US" sz="2400" b="1" dirty="0"/>
              <a:t>establishes internal operating rules and delineates its boundaries in relation to the external context.</a:t>
            </a:r>
          </a:p>
          <a:p>
            <a:pPr marL="0" indent="0" algn="just">
              <a:buNone/>
            </a:pPr>
            <a:r>
              <a:rPr lang="en-US" sz="2400" dirty="0"/>
              <a:t>(e.g., how information will be shared, what tools the group will use to share progress or to complete the planned work, what tasks will be assigned to individual group members etc.)</a:t>
            </a:r>
            <a:endParaRPr lang="it-IT" sz="2400" dirty="0"/>
          </a:p>
        </p:txBody>
      </p:sp>
      <p:sp>
        <p:nvSpPr>
          <p:cNvPr id="4" name="Footer Placeholder 4">
            <a:extLst>
              <a:ext uri="{FF2B5EF4-FFF2-40B4-BE49-F238E27FC236}">
                <a16:creationId xmlns:a16="http://schemas.microsoft.com/office/drawing/2014/main" id="{8BF77334-ACC5-46BD-025A-A1190AFA81B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25201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389897-A71F-516D-FCAB-BF546AD6689E}"/>
              </a:ext>
            </a:extLst>
          </p:cNvPr>
          <p:cNvSpPr>
            <a:spLocks noGrp="1"/>
          </p:cNvSpPr>
          <p:nvPr>
            <p:ph type="title"/>
          </p:nvPr>
        </p:nvSpPr>
        <p:spPr>
          <a:xfrm>
            <a:off x="701429" y="1112019"/>
            <a:ext cx="9707606" cy="993805"/>
          </a:xfrm>
        </p:spPr>
        <p:txBody>
          <a:bodyPr/>
          <a:lstStyle/>
          <a:p>
            <a:pPr algn="ctr"/>
            <a:r>
              <a:rPr lang="en-US" b="1" dirty="0"/>
              <a:t>What is the correct leadership style for the team leader to adopt?</a:t>
            </a:r>
            <a:endParaRPr lang="it-IT" b="1" dirty="0"/>
          </a:p>
        </p:txBody>
      </p:sp>
      <p:sp>
        <p:nvSpPr>
          <p:cNvPr id="3" name="Segnaposto contenuto 2">
            <a:extLst>
              <a:ext uri="{FF2B5EF4-FFF2-40B4-BE49-F238E27FC236}">
                <a16:creationId xmlns:a16="http://schemas.microsoft.com/office/drawing/2014/main" id="{AB8AFE6C-1533-2795-F8E8-E20A1E36864A}"/>
              </a:ext>
            </a:extLst>
          </p:cNvPr>
          <p:cNvSpPr>
            <a:spLocks noGrp="1"/>
          </p:cNvSpPr>
          <p:nvPr>
            <p:ph sz="half" idx="1"/>
          </p:nvPr>
        </p:nvSpPr>
        <p:spPr>
          <a:xfrm>
            <a:off x="603457" y="2589507"/>
            <a:ext cx="9685900" cy="3212579"/>
          </a:xfrm>
        </p:spPr>
        <p:txBody>
          <a:bodyPr/>
          <a:lstStyle/>
          <a:p>
            <a:pPr marL="0" indent="0">
              <a:buNone/>
            </a:pPr>
            <a:r>
              <a:rPr lang="en-US" sz="2400" dirty="0"/>
              <a:t>At this stage, the level of trust increases.</a:t>
            </a:r>
          </a:p>
          <a:p>
            <a:pPr marL="0" indent="0">
              <a:buNone/>
            </a:pPr>
            <a:r>
              <a:rPr lang="en-US" sz="2400" dirty="0"/>
              <a:t>Group members begin to seek confrontation in their peers and/or with the team leader to get the job done or in the event of critical operational issues.</a:t>
            </a:r>
          </a:p>
          <a:p>
            <a:pPr marL="0" indent="0">
              <a:buNone/>
            </a:pPr>
            <a:r>
              <a:rPr lang="en-US" sz="2400" dirty="0"/>
              <a:t>The group leader can delegate certain tasks; he/she gives deadlines and provides feedback in regular meetings.</a:t>
            </a:r>
          </a:p>
          <a:p>
            <a:pPr marL="0" indent="0">
              <a:buNone/>
            </a:pPr>
            <a:r>
              <a:rPr lang="en-US" sz="2400" dirty="0"/>
              <a:t>It encourages accountability and supervises the work of the group as a whole, ensuring that the level of collaboration and interdependence between members is maintained.</a:t>
            </a:r>
            <a:endParaRPr lang="it-IT" sz="2400" dirty="0"/>
          </a:p>
        </p:txBody>
      </p:sp>
      <p:sp>
        <p:nvSpPr>
          <p:cNvPr id="4" name="Footer Placeholder 4">
            <a:extLst>
              <a:ext uri="{FF2B5EF4-FFF2-40B4-BE49-F238E27FC236}">
                <a16:creationId xmlns:a16="http://schemas.microsoft.com/office/drawing/2014/main" id="{7D40A4F5-061A-74F4-9D7A-CD7B40F0563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39623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DF5339-F4BC-599F-84E2-D29843C7E336}"/>
              </a:ext>
            </a:extLst>
          </p:cNvPr>
          <p:cNvSpPr>
            <a:spLocks noGrp="1"/>
          </p:cNvSpPr>
          <p:nvPr>
            <p:ph sz="half" idx="1"/>
          </p:nvPr>
        </p:nvSpPr>
        <p:spPr>
          <a:xfrm>
            <a:off x="263017" y="1562346"/>
            <a:ext cx="9904240" cy="4950940"/>
          </a:xfrm>
        </p:spPr>
        <p:txBody>
          <a:bodyPr/>
          <a:lstStyle/>
          <a:p>
            <a:pPr marL="0" indent="0">
              <a:buNone/>
            </a:pPr>
            <a:r>
              <a:rPr lang="it-IT" altLang="it-IT" sz="2400" b="1" dirty="0"/>
              <a:t>Stage</a:t>
            </a:r>
            <a:r>
              <a:rPr lang="it-IT" altLang="it-IT" sz="2400" b="1" dirty="0">
                <a:latin typeface="+mn-lt"/>
                <a:ea typeface="+mn-ea"/>
              </a:rPr>
              <a:t> 4: Performing</a:t>
            </a:r>
            <a:endParaRPr lang="it-IT" altLang="it-IT" sz="2200" b="1" dirty="0">
              <a:latin typeface="+mn-lt"/>
              <a:ea typeface="+mn-ea"/>
            </a:endParaRPr>
          </a:p>
          <a:p>
            <a:pPr algn="just">
              <a:buClr>
                <a:srgbClr val="1A75DB"/>
              </a:buClr>
            </a:pPr>
            <a:r>
              <a:rPr lang="en-US" altLang="it-IT" sz="2100" dirty="0"/>
              <a:t>The group's activity is now oriented towards solving the problem and achieving the goal.</a:t>
            </a:r>
          </a:p>
          <a:p>
            <a:pPr algn="just">
              <a:buClr>
                <a:srgbClr val="1A75DB"/>
              </a:buClr>
            </a:pPr>
            <a:r>
              <a:rPr lang="en-US" altLang="it-IT" sz="2100" dirty="0"/>
              <a:t>Members strive to accomplish their task without hindering others. </a:t>
            </a:r>
          </a:p>
          <a:p>
            <a:pPr algn="just">
              <a:buClr>
                <a:srgbClr val="1A75DB"/>
              </a:buClr>
            </a:pPr>
            <a:r>
              <a:rPr lang="en-US" altLang="it-IT" sz="2100" dirty="0"/>
              <a:t>The working climate is one of open communication, solid cooperation and mutual help.</a:t>
            </a:r>
          </a:p>
          <a:p>
            <a:pPr algn="just">
              <a:buClr>
                <a:srgbClr val="1A75DB"/>
              </a:buClr>
            </a:pPr>
            <a:r>
              <a:rPr lang="en-US" altLang="it-IT" sz="2100" dirty="0"/>
              <a:t>The group's energy is predominantly dedicated to the goal to be achieved. </a:t>
            </a:r>
          </a:p>
          <a:p>
            <a:pPr algn="just">
              <a:buClr>
                <a:srgbClr val="1A75DB"/>
              </a:buClr>
            </a:pPr>
            <a:r>
              <a:rPr lang="en-US" altLang="it-IT" sz="2100" dirty="0"/>
              <a:t>The group achieves the highest levels of efficiency and effectiveness. </a:t>
            </a:r>
          </a:p>
          <a:p>
            <a:pPr algn="just">
              <a:buClr>
                <a:srgbClr val="1A75DB"/>
              </a:buClr>
            </a:pPr>
            <a:r>
              <a:rPr lang="en-US" altLang="it-IT" sz="2100" dirty="0"/>
              <a:t>In the case of permanent working groups, the performing phase is the last stage of development.</a:t>
            </a:r>
          </a:p>
          <a:p>
            <a:pPr algn="just">
              <a:buClr>
                <a:srgbClr val="1A75DB"/>
              </a:buClr>
            </a:pPr>
            <a:r>
              <a:rPr lang="en-US" altLang="it-IT" sz="2100" b="1" dirty="0"/>
              <a:t>A high-performance group is able to maintain a high level of effectiveness without constant supervision</a:t>
            </a:r>
            <a:r>
              <a:rPr lang="en-US" altLang="it-IT" sz="2100" dirty="0"/>
              <a:t>; the high level of professional competence of group members is </a:t>
            </a:r>
            <a:r>
              <a:rPr lang="en-US" altLang="it-IT" sz="2100" dirty="0" err="1"/>
              <a:t>recognised</a:t>
            </a:r>
            <a:r>
              <a:rPr lang="en-US" altLang="it-IT" sz="2100" dirty="0"/>
              <a:t> by the collective, which operates in an </a:t>
            </a:r>
            <a:r>
              <a:rPr lang="en-US" altLang="it-IT" sz="2100" b="1" dirty="0"/>
              <a:t>integrated and interdisciplinary </a:t>
            </a:r>
            <a:r>
              <a:rPr lang="en-US" altLang="it-IT" sz="2100" dirty="0"/>
              <a:t>manner and is able to respond promptly to complex problems.</a:t>
            </a:r>
            <a:endParaRPr lang="it-IT" altLang="it-IT" sz="2100" dirty="0"/>
          </a:p>
        </p:txBody>
      </p:sp>
      <p:sp>
        <p:nvSpPr>
          <p:cNvPr id="4" name="Titolo 1">
            <a:extLst>
              <a:ext uri="{FF2B5EF4-FFF2-40B4-BE49-F238E27FC236}">
                <a16:creationId xmlns:a16="http://schemas.microsoft.com/office/drawing/2014/main" id="{827EFFF4-7BCE-2E79-4818-A253F0C7EF8E}"/>
              </a:ext>
            </a:extLst>
          </p:cNvPr>
          <p:cNvSpPr>
            <a:spLocks noGrp="1"/>
          </p:cNvSpPr>
          <p:nvPr>
            <p:ph type="title"/>
          </p:nvPr>
        </p:nvSpPr>
        <p:spPr>
          <a:xfrm>
            <a:off x="565116" y="420130"/>
            <a:ext cx="5693648" cy="640651"/>
          </a:xfrm>
        </p:spPr>
        <p:txBody>
          <a:bodyPr/>
          <a:lstStyle/>
          <a:p>
            <a:r>
              <a:rPr lang="en-US" b="1" dirty="0"/>
              <a:t>The life stages of the Group</a:t>
            </a:r>
            <a:endParaRPr lang="it-IT" b="1" dirty="0"/>
          </a:p>
        </p:txBody>
      </p:sp>
      <p:sp>
        <p:nvSpPr>
          <p:cNvPr id="2" name="Footer Placeholder 4">
            <a:extLst>
              <a:ext uri="{FF2B5EF4-FFF2-40B4-BE49-F238E27FC236}">
                <a16:creationId xmlns:a16="http://schemas.microsoft.com/office/drawing/2014/main" id="{85F3A671-5D2F-DD37-33D9-97E5CC2A607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498060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F21A41E-77B8-B602-E564-C3A90E118084}"/>
              </a:ext>
            </a:extLst>
          </p:cNvPr>
          <p:cNvSpPr>
            <a:spLocks noGrp="1"/>
          </p:cNvSpPr>
          <p:nvPr>
            <p:ph sz="half" idx="1"/>
          </p:nvPr>
        </p:nvSpPr>
        <p:spPr>
          <a:xfrm>
            <a:off x="603457" y="1972837"/>
            <a:ext cx="9685900" cy="4069744"/>
          </a:xfrm>
        </p:spPr>
        <p:txBody>
          <a:bodyPr/>
          <a:lstStyle/>
          <a:p>
            <a:pPr>
              <a:buClr>
                <a:srgbClr val="1A75DB"/>
              </a:buClr>
            </a:pPr>
            <a:r>
              <a:rPr lang="en-US" sz="2900" dirty="0"/>
              <a:t>The group leader supports the group.</a:t>
            </a:r>
          </a:p>
          <a:p>
            <a:pPr>
              <a:buClr>
                <a:srgbClr val="1A75DB"/>
              </a:buClr>
            </a:pPr>
            <a:r>
              <a:rPr lang="en-US" sz="2900" dirty="0"/>
              <a:t>He / She guarantees compliance with the rules of engagement </a:t>
            </a:r>
          </a:p>
          <a:p>
            <a:pPr>
              <a:buClr>
                <a:srgbClr val="1A75DB"/>
              </a:buClr>
            </a:pPr>
            <a:r>
              <a:rPr lang="en-US" sz="2900" dirty="0"/>
              <a:t>He / She remains neutral towards group members</a:t>
            </a:r>
          </a:p>
          <a:p>
            <a:pPr>
              <a:buClr>
                <a:srgbClr val="1A75DB"/>
              </a:buClr>
            </a:pPr>
            <a:r>
              <a:rPr lang="en-US" sz="2900" dirty="0"/>
              <a:t>The level of delegation is high </a:t>
            </a:r>
          </a:p>
          <a:p>
            <a:pPr>
              <a:buClr>
                <a:srgbClr val="1A75DB"/>
              </a:buClr>
            </a:pPr>
            <a:r>
              <a:rPr lang="en-US" sz="2900" dirty="0"/>
              <a:t>The group leader works to cement the sense of belonging of individuals </a:t>
            </a:r>
          </a:p>
          <a:p>
            <a:pPr>
              <a:buClr>
                <a:srgbClr val="1A75DB"/>
              </a:buClr>
            </a:pPr>
            <a:r>
              <a:rPr lang="en-US" sz="2900" dirty="0"/>
              <a:t>The group leader works to make the group's work known to higher hierarchical levels.</a:t>
            </a:r>
            <a:endParaRPr lang="it-IT" sz="2900" dirty="0"/>
          </a:p>
        </p:txBody>
      </p:sp>
      <p:sp>
        <p:nvSpPr>
          <p:cNvPr id="4" name="Titolo 1">
            <a:extLst>
              <a:ext uri="{FF2B5EF4-FFF2-40B4-BE49-F238E27FC236}">
                <a16:creationId xmlns:a16="http://schemas.microsoft.com/office/drawing/2014/main" id="{9EB58064-A6AE-DAA7-66C8-41285379AE59}"/>
              </a:ext>
            </a:extLst>
          </p:cNvPr>
          <p:cNvSpPr>
            <a:spLocks noGrp="1"/>
          </p:cNvSpPr>
          <p:nvPr>
            <p:ph type="title"/>
          </p:nvPr>
        </p:nvSpPr>
        <p:spPr/>
        <p:txBody>
          <a:bodyPr/>
          <a:lstStyle/>
          <a:p>
            <a:r>
              <a:rPr lang="en-US" dirty="0"/>
              <a:t>What is the correct leadership style for the team leader to adopt?</a:t>
            </a:r>
            <a:endParaRPr lang="it-IT" dirty="0"/>
          </a:p>
        </p:txBody>
      </p:sp>
      <p:sp>
        <p:nvSpPr>
          <p:cNvPr id="2" name="Footer Placeholder 4">
            <a:extLst>
              <a:ext uri="{FF2B5EF4-FFF2-40B4-BE49-F238E27FC236}">
                <a16:creationId xmlns:a16="http://schemas.microsoft.com/office/drawing/2014/main" id="{5F83B74F-A468-1CFA-9ABA-F78E4CC2748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63856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01559EB-A538-8CDB-4E35-BD8990182B91}"/>
              </a:ext>
            </a:extLst>
          </p:cNvPr>
          <p:cNvSpPr>
            <a:spLocks noGrp="1"/>
          </p:cNvSpPr>
          <p:nvPr>
            <p:ph sz="half" idx="1"/>
          </p:nvPr>
        </p:nvSpPr>
        <p:spPr>
          <a:xfrm>
            <a:off x="772505" y="2430498"/>
            <a:ext cx="9685900" cy="3206731"/>
          </a:xfrm>
        </p:spPr>
        <p:txBody>
          <a:bodyPr/>
          <a:lstStyle/>
          <a:p>
            <a:pPr marL="0" indent="0" algn="just">
              <a:buNone/>
            </a:pPr>
            <a:r>
              <a:rPr lang="it-IT" altLang="it-IT" sz="2400" b="1" dirty="0"/>
              <a:t>Stage</a:t>
            </a:r>
            <a:r>
              <a:rPr lang="it-IT" altLang="it-IT" sz="2400" b="1" dirty="0">
                <a:latin typeface="+mn-lt"/>
                <a:ea typeface="+mn-ea"/>
              </a:rPr>
              <a:t> 5: </a:t>
            </a:r>
            <a:r>
              <a:rPr lang="it-IT" altLang="it-IT" sz="2400" b="1" dirty="0" err="1">
                <a:latin typeface="+mn-lt"/>
                <a:ea typeface="+mn-ea"/>
              </a:rPr>
              <a:t>Adjourning</a:t>
            </a:r>
            <a:endParaRPr lang="it-IT" altLang="it-IT" sz="2400" b="1" dirty="0">
              <a:latin typeface="+mn-lt"/>
              <a:ea typeface="+mn-ea"/>
            </a:endParaRPr>
          </a:p>
          <a:p>
            <a:pPr marL="0" indent="0" algn="just">
              <a:buNone/>
            </a:pPr>
            <a:endParaRPr lang="it-IT" altLang="it-IT" sz="2400" b="1" dirty="0">
              <a:latin typeface="+mn-lt"/>
              <a:ea typeface="+mn-ea"/>
            </a:endParaRPr>
          </a:p>
          <a:p>
            <a:pPr algn="just">
              <a:buClr>
                <a:srgbClr val="1A75DB"/>
              </a:buClr>
            </a:pPr>
            <a:r>
              <a:rPr lang="en-US" altLang="it-IT" sz="2400" dirty="0"/>
              <a:t>The group successfully achieved its objectives, fulfilling the original purpose for which it was formed.</a:t>
            </a:r>
          </a:p>
          <a:p>
            <a:pPr algn="just">
              <a:buClr>
                <a:srgbClr val="1A75DB"/>
              </a:buClr>
            </a:pPr>
            <a:r>
              <a:rPr lang="en-US" altLang="it-IT" sz="2400" dirty="0"/>
              <a:t>It is essential to take time to celebrate the team's accomplishments.</a:t>
            </a:r>
          </a:p>
          <a:p>
            <a:pPr algn="just">
              <a:buClr>
                <a:srgbClr val="1A75DB"/>
              </a:buClr>
            </a:pPr>
            <a:r>
              <a:rPr lang="en-US" altLang="it-IT" sz="2400" dirty="0"/>
              <a:t>This moment provides the team leader with a valuable opportunity to review outcomes and identify areas for future improvement.</a:t>
            </a:r>
          </a:p>
        </p:txBody>
      </p:sp>
      <p:sp>
        <p:nvSpPr>
          <p:cNvPr id="4" name="Titolo 1">
            <a:extLst>
              <a:ext uri="{FF2B5EF4-FFF2-40B4-BE49-F238E27FC236}">
                <a16:creationId xmlns:a16="http://schemas.microsoft.com/office/drawing/2014/main" id="{5DC5A1C9-FC81-0AA5-94B5-DFDEFA8E5A0C}"/>
              </a:ext>
            </a:extLst>
          </p:cNvPr>
          <p:cNvSpPr>
            <a:spLocks noGrp="1"/>
          </p:cNvSpPr>
          <p:nvPr>
            <p:ph type="title"/>
          </p:nvPr>
        </p:nvSpPr>
        <p:spPr>
          <a:xfrm>
            <a:off x="631103" y="1057976"/>
            <a:ext cx="5561674" cy="738713"/>
          </a:xfrm>
        </p:spPr>
        <p:txBody>
          <a:bodyPr/>
          <a:lstStyle/>
          <a:p>
            <a:pPr algn="ctr"/>
            <a:r>
              <a:rPr lang="en-US" b="1" dirty="0"/>
              <a:t>The life stages of the group</a:t>
            </a:r>
            <a:endParaRPr lang="it-IT" b="1" dirty="0"/>
          </a:p>
        </p:txBody>
      </p:sp>
      <p:sp>
        <p:nvSpPr>
          <p:cNvPr id="2" name="Footer Placeholder 4">
            <a:extLst>
              <a:ext uri="{FF2B5EF4-FFF2-40B4-BE49-F238E27FC236}">
                <a16:creationId xmlns:a16="http://schemas.microsoft.com/office/drawing/2014/main" id="{CC0E9D7A-2BA5-B47A-62B7-30805C44A1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89486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9098ECE-A048-3380-3D57-06DEF2623CAC}"/>
              </a:ext>
            </a:extLst>
          </p:cNvPr>
          <p:cNvSpPr>
            <a:spLocks noGrp="1"/>
          </p:cNvSpPr>
          <p:nvPr>
            <p:ph sz="half" idx="1"/>
          </p:nvPr>
        </p:nvSpPr>
        <p:spPr>
          <a:xfrm>
            <a:off x="424956" y="1567484"/>
            <a:ext cx="9685900" cy="4691913"/>
          </a:xfrm>
        </p:spPr>
        <p:txBody>
          <a:bodyPr/>
          <a:lstStyle/>
          <a:p>
            <a:pPr algn="just">
              <a:lnSpc>
                <a:spcPct val="100000"/>
              </a:lnSpc>
              <a:spcAft>
                <a:spcPts val="800"/>
              </a:spcAft>
              <a:buClr>
                <a:srgbClr val="1A75DB"/>
              </a:buClr>
            </a:pPr>
            <a:r>
              <a:rPr lang="en-US" sz="2600" b="1" kern="0" dirty="0">
                <a:cs typeface="Times New Roman" panose="02020603050405020304" pitchFamily="18" charset="0"/>
              </a:rPr>
              <a:t>The Rationale for Teamwork in Healthcare</a:t>
            </a:r>
          </a:p>
          <a:p>
            <a:pPr lvl="1" algn="just">
              <a:lnSpc>
                <a:spcPct val="100000"/>
              </a:lnSpc>
              <a:spcAft>
                <a:spcPts val="800"/>
              </a:spcAft>
              <a:buClr>
                <a:srgbClr val="1A75DB"/>
              </a:buClr>
            </a:pPr>
            <a:r>
              <a:rPr lang="en-US" sz="2600" kern="0" dirty="0">
                <a:cs typeface="Times New Roman" panose="02020603050405020304" pitchFamily="18" charset="0"/>
              </a:rPr>
              <a:t>Benefits of Multidisciplinary and Cross-Professional Collaboration</a:t>
            </a:r>
          </a:p>
          <a:p>
            <a:pPr algn="just">
              <a:lnSpc>
                <a:spcPct val="100000"/>
              </a:lnSpc>
              <a:spcAft>
                <a:spcPts val="800"/>
              </a:spcAft>
              <a:buClr>
                <a:srgbClr val="1A75DB"/>
              </a:buClr>
            </a:pPr>
            <a:r>
              <a:rPr lang="en-US" sz="2600" b="1" kern="0" dirty="0">
                <a:cs typeface="Times New Roman" panose="02020603050405020304" pitchFamily="18" charset="0"/>
              </a:rPr>
              <a:t>Team Life Cycle</a:t>
            </a:r>
          </a:p>
          <a:p>
            <a:pPr lvl="1" algn="just">
              <a:lnSpc>
                <a:spcPct val="100000"/>
              </a:lnSpc>
              <a:spcAft>
                <a:spcPts val="800"/>
              </a:spcAft>
              <a:buClr>
                <a:srgbClr val="1A75DB"/>
              </a:buClr>
            </a:pPr>
            <a:r>
              <a:rPr lang="en-US" sz="2600" kern="0" dirty="0">
                <a:cs typeface="Times New Roman" panose="02020603050405020304" pitchFamily="18" charset="0"/>
              </a:rPr>
              <a:t>Understanding Development Stages and Leadership Approaches</a:t>
            </a:r>
          </a:p>
          <a:p>
            <a:pPr algn="just">
              <a:lnSpc>
                <a:spcPct val="100000"/>
              </a:lnSpc>
              <a:spcAft>
                <a:spcPts val="800"/>
              </a:spcAft>
              <a:buClr>
                <a:srgbClr val="1A75DB"/>
              </a:buClr>
            </a:pPr>
            <a:r>
              <a:rPr lang="en-US" sz="2600" b="1" kern="0" dirty="0">
                <a:cs typeface="Times New Roman" panose="02020603050405020304" pitchFamily="18" charset="0"/>
              </a:rPr>
              <a:t>Effective Meeting Management</a:t>
            </a:r>
          </a:p>
          <a:p>
            <a:pPr lvl="1" algn="just">
              <a:lnSpc>
                <a:spcPct val="100000"/>
              </a:lnSpc>
              <a:spcAft>
                <a:spcPts val="800"/>
              </a:spcAft>
              <a:buClr>
                <a:srgbClr val="1A75DB"/>
              </a:buClr>
            </a:pPr>
            <a:r>
              <a:rPr lang="en-US" sz="2600" kern="0" dirty="0">
                <a:cs typeface="Times New Roman" panose="02020603050405020304" pitchFamily="18" charset="0"/>
              </a:rPr>
              <a:t>Strategies for </a:t>
            </a:r>
            <a:r>
              <a:rPr lang="en-US" sz="2600" kern="0" dirty="0" err="1">
                <a:cs typeface="Times New Roman" panose="02020603050405020304" pitchFamily="18" charset="0"/>
              </a:rPr>
              <a:t>Organising</a:t>
            </a:r>
            <a:r>
              <a:rPr lang="en-US" sz="2600" kern="0" dirty="0">
                <a:cs typeface="Times New Roman" panose="02020603050405020304" pitchFamily="18" charset="0"/>
              </a:rPr>
              <a:t> and Leading Productive Meetings</a:t>
            </a:r>
          </a:p>
          <a:p>
            <a:pPr algn="just">
              <a:lnSpc>
                <a:spcPct val="100000"/>
              </a:lnSpc>
              <a:spcAft>
                <a:spcPts val="800"/>
              </a:spcAft>
              <a:buClr>
                <a:srgbClr val="1A75DB"/>
              </a:buClr>
            </a:pPr>
            <a:r>
              <a:rPr lang="en-US" sz="2600" b="1" kern="0" dirty="0">
                <a:cs typeface="Times New Roman" panose="02020603050405020304" pitchFamily="18" charset="0"/>
              </a:rPr>
              <a:t>Giving and Receiving Feedback </a:t>
            </a:r>
          </a:p>
          <a:p>
            <a:pPr marL="714375" indent="-222250" algn="just">
              <a:lnSpc>
                <a:spcPct val="100000"/>
              </a:lnSpc>
              <a:spcAft>
                <a:spcPts val="800"/>
              </a:spcAft>
              <a:buClr>
                <a:srgbClr val="1A75DB"/>
              </a:buClr>
            </a:pPr>
            <a:r>
              <a:rPr lang="en-US" sz="2600" kern="0" dirty="0">
                <a:cs typeface="Times New Roman" panose="02020603050405020304" pitchFamily="18" charset="0"/>
              </a:rPr>
              <a:t>Best Practices for Constructive Communication and Growth</a:t>
            </a:r>
            <a:endParaRPr lang="it-IT" sz="2600" kern="0" dirty="0">
              <a:solidFill>
                <a:schemeClr val="bg1">
                  <a:lumMod val="75000"/>
                </a:schemeClr>
              </a:solidFill>
              <a:cs typeface="Times New Roman" panose="02020603050405020304" pitchFamily="18" charset="0"/>
            </a:endParaRPr>
          </a:p>
        </p:txBody>
      </p:sp>
      <p:sp>
        <p:nvSpPr>
          <p:cNvPr id="3" name="Cím 1">
            <a:extLst>
              <a:ext uri="{FF2B5EF4-FFF2-40B4-BE49-F238E27FC236}">
                <a16:creationId xmlns:a16="http://schemas.microsoft.com/office/drawing/2014/main" id="{3D03D7EF-5016-FD3C-3149-80AC4440EA06}"/>
              </a:ext>
            </a:extLst>
          </p:cNvPr>
          <p:cNvSpPr txBox="1">
            <a:spLocks/>
          </p:cNvSpPr>
          <p:nvPr/>
        </p:nvSpPr>
        <p:spPr>
          <a:xfrm>
            <a:off x="712563" y="238007"/>
            <a:ext cx="3077012" cy="774792"/>
          </a:xfrm>
          <a:prstGeom prst="rect">
            <a:avLst/>
          </a:prstGeom>
        </p:spPr>
        <p:txBody>
          <a:bodyPr anchor="b"/>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r>
              <a:rPr lang="en-US" sz="4000" b="1" dirty="0"/>
              <a:t>Contents </a:t>
            </a:r>
            <a:r>
              <a:rPr lang="hu-HU" sz="4000" dirty="0"/>
              <a:t>	</a:t>
            </a:r>
            <a:endParaRPr lang="en-GB" sz="4000" dirty="0"/>
          </a:p>
        </p:txBody>
      </p:sp>
      <p:sp>
        <p:nvSpPr>
          <p:cNvPr id="7" name="Footer Placeholder 4">
            <a:extLst>
              <a:ext uri="{FF2B5EF4-FFF2-40B4-BE49-F238E27FC236}">
                <a16:creationId xmlns:a16="http://schemas.microsoft.com/office/drawing/2014/main" id="{B4AF24A8-76CA-C09B-CAAC-CFA451DAEAC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53813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243E2A-CE28-6DD8-AF96-E4EC0291D577}"/>
              </a:ext>
            </a:extLst>
          </p:cNvPr>
          <p:cNvSpPr>
            <a:spLocks noGrp="1"/>
          </p:cNvSpPr>
          <p:nvPr>
            <p:ph type="title"/>
          </p:nvPr>
        </p:nvSpPr>
        <p:spPr>
          <a:xfrm>
            <a:off x="7102745" y="678912"/>
            <a:ext cx="3577824" cy="1151821"/>
          </a:xfrm>
        </p:spPr>
        <p:txBody>
          <a:bodyPr/>
          <a:lstStyle/>
          <a:p>
            <a:pPr algn="ctr"/>
            <a:r>
              <a:rPr lang="en-US" b="1" dirty="0">
                <a:solidFill>
                  <a:schemeClr val="bg1"/>
                </a:solidFill>
              </a:rPr>
              <a:t>Key messages &amp; </a:t>
            </a:r>
            <a:br>
              <a:rPr lang="en-US" b="1" dirty="0">
                <a:solidFill>
                  <a:schemeClr val="bg1"/>
                </a:solidFill>
              </a:rPr>
            </a:br>
            <a:r>
              <a:rPr lang="en-US" b="1" dirty="0">
                <a:solidFill>
                  <a:schemeClr val="bg1"/>
                </a:solidFill>
              </a:rPr>
              <a:t>wrap up (1)</a:t>
            </a:r>
            <a:endParaRPr lang="it-IT" b="1" dirty="0">
              <a:solidFill>
                <a:schemeClr val="bg1"/>
              </a:solidFill>
            </a:endParaRPr>
          </a:p>
        </p:txBody>
      </p:sp>
      <p:sp>
        <p:nvSpPr>
          <p:cNvPr id="3" name="Segnaposto contenuto 2">
            <a:extLst>
              <a:ext uri="{FF2B5EF4-FFF2-40B4-BE49-F238E27FC236}">
                <a16:creationId xmlns:a16="http://schemas.microsoft.com/office/drawing/2014/main" id="{0D4C1F45-CAF5-08ED-4F86-BCFAE61278C8}"/>
              </a:ext>
            </a:extLst>
          </p:cNvPr>
          <p:cNvSpPr>
            <a:spLocks noGrp="1"/>
          </p:cNvSpPr>
          <p:nvPr>
            <p:ph type="body" sz="half" idx="2"/>
          </p:nvPr>
        </p:nvSpPr>
        <p:spPr>
          <a:xfrm>
            <a:off x="1484869" y="5563801"/>
            <a:ext cx="8592678" cy="1082227"/>
          </a:xfrm>
        </p:spPr>
        <p:txBody>
          <a:bodyPr/>
          <a:lstStyle/>
          <a:p>
            <a:pPr marL="0" indent="0" algn="just">
              <a:buNone/>
            </a:pPr>
            <a:r>
              <a:rPr lang="en-US" sz="2400" dirty="0"/>
              <a:t>Clarity &amp; coordination are essential – each member must understand their tasks, how their work connects to others, and the deadlines for achieving individual goals.</a:t>
            </a:r>
            <a:endParaRPr lang="it-IT" sz="2400" dirty="0"/>
          </a:p>
        </p:txBody>
      </p:sp>
      <p:sp>
        <p:nvSpPr>
          <p:cNvPr id="4" name="Text Placeholder 3">
            <a:extLst>
              <a:ext uri="{FF2B5EF4-FFF2-40B4-BE49-F238E27FC236}">
                <a16:creationId xmlns:a16="http://schemas.microsoft.com/office/drawing/2014/main" id="{C7EF6DE0-E015-D3E6-B384-E46ECD65054E}"/>
              </a:ext>
            </a:extLst>
          </p:cNvPr>
          <p:cNvSpPr>
            <a:spLocks noGrp="1"/>
          </p:cNvSpPr>
          <p:nvPr>
            <p:ph type="body" sz="half" idx="13"/>
          </p:nvPr>
        </p:nvSpPr>
        <p:spPr>
          <a:xfrm>
            <a:off x="1628559" y="553285"/>
            <a:ext cx="4724378" cy="1151821"/>
          </a:xfrm>
        </p:spPr>
        <p:txBody>
          <a:bodyPr/>
          <a:lstStyle/>
          <a:p>
            <a:pPr marL="0" indent="0" algn="just">
              <a:buNone/>
            </a:pPr>
            <a:r>
              <a:rPr lang="en-US" sz="2400" dirty="0"/>
              <a:t>Effective teamwork takes time – groups rarely function optimally from day one.</a:t>
            </a:r>
          </a:p>
        </p:txBody>
      </p:sp>
      <p:sp>
        <p:nvSpPr>
          <p:cNvPr id="5" name="Text Placeholder 4">
            <a:extLst>
              <a:ext uri="{FF2B5EF4-FFF2-40B4-BE49-F238E27FC236}">
                <a16:creationId xmlns:a16="http://schemas.microsoft.com/office/drawing/2014/main" id="{FE9A46CD-EC2B-3C28-5F72-F5FEA4DA5996}"/>
              </a:ext>
            </a:extLst>
          </p:cNvPr>
          <p:cNvSpPr>
            <a:spLocks noGrp="1"/>
          </p:cNvSpPr>
          <p:nvPr>
            <p:ph type="body" sz="half" idx="14"/>
          </p:nvPr>
        </p:nvSpPr>
        <p:spPr>
          <a:xfrm>
            <a:off x="1628559" y="2312805"/>
            <a:ext cx="4724378" cy="1736681"/>
          </a:xfrm>
        </p:spPr>
        <p:txBody>
          <a:bodyPr/>
          <a:lstStyle/>
          <a:p>
            <a:pPr marL="0" indent="0" algn="just">
              <a:buNone/>
            </a:pPr>
            <a:r>
              <a:rPr lang="en-US" sz="2400" dirty="0"/>
              <a:t>Building cohesion requires members to be result-oriented &amp; committed to working together. Teamwork as a tool for solving complex problems (refer to Slide 6). </a:t>
            </a:r>
          </a:p>
          <a:p>
            <a:endParaRPr lang="en-US" dirty="0"/>
          </a:p>
        </p:txBody>
      </p:sp>
      <p:sp>
        <p:nvSpPr>
          <p:cNvPr id="7" name="TextBox 6">
            <a:extLst>
              <a:ext uri="{FF2B5EF4-FFF2-40B4-BE49-F238E27FC236}">
                <a16:creationId xmlns:a16="http://schemas.microsoft.com/office/drawing/2014/main" id="{9DE2B7B3-A3D2-E204-AEBD-E733CC816EB0}"/>
              </a:ext>
            </a:extLst>
          </p:cNvPr>
          <p:cNvSpPr txBox="1"/>
          <p:nvPr/>
        </p:nvSpPr>
        <p:spPr>
          <a:xfrm>
            <a:off x="1628560" y="4453015"/>
            <a:ext cx="8592677" cy="461665"/>
          </a:xfrm>
          <a:prstGeom prst="rect">
            <a:avLst/>
          </a:prstGeom>
          <a:noFill/>
        </p:spPr>
        <p:txBody>
          <a:bodyPr wrap="square">
            <a:spAutoFit/>
          </a:bodyPr>
          <a:lstStyle/>
          <a:p>
            <a:pPr algn="just"/>
            <a:r>
              <a:rPr lang="en-US" sz="2400" dirty="0"/>
              <a:t>Successful collaboration depends on clear roles &amp; responsibilities.</a:t>
            </a:r>
            <a:endParaRPr lang="en-US" dirty="0"/>
          </a:p>
        </p:txBody>
      </p:sp>
      <p:sp>
        <p:nvSpPr>
          <p:cNvPr id="8" name="Footer Placeholder 4">
            <a:extLst>
              <a:ext uri="{FF2B5EF4-FFF2-40B4-BE49-F238E27FC236}">
                <a16:creationId xmlns:a16="http://schemas.microsoft.com/office/drawing/2014/main" id="{3CC97746-305E-7E11-9D6E-EB5771E4516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6" name="Picture 2" descr="Number 4 Blue Background Clip Art at Clker.com - vector clip art online,  royalty free &amp; public domain">
            <a:extLst>
              <a:ext uri="{FF2B5EF4-FFF2-40B4-BE49-F238E27FC236}">
                <a16:creationId xmlns:a16="http://schemas.microsoft.com/office/drawing/2014/main" id="{4FCF92FA-FBA6-64D9-9CB7-68653B0DC99C}"/>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216" y="5699261"/>
            <a:ext cx="577531" cy="57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4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7483E651-B870-936B-5916-B290833C87FD}"/>
              </a:ext>
            </a:extLst>
          </p:cNvPr>
          <p:cNvSpPr>
            <a:spLocks noGrp="1"/>
          </p:cNvSpPr>
          <p:nvPr>
            <p:ph sz="half" idx="4294967295"/>
          </p:nvPr>
        </p:nvSpPr>
        <p:spPr>
          <a:xfrm>
            <a:off x="1114425" y="2208213"/>
            <a:ext cx="9685338" cy="3771900"/>
          </a:xfrm>
          <a:prstGeom prst="rect">
            <a:avLst/>
          </a:prstGeom>
        </p:spPr>
        <p:txBody>
          <a:bodyPr/>
          <a:lstStyle/>
          <a:p>
            <a:pPr marL="0" indent="0">
              <a:spcBef>
                <a:spcPct val="20000"/>
              </a:spcBef>
              <a:buNone/>
            </a:pPr>
            <a:endParaRPr lang="en-US" altLang="it-IT" sz="4400" dirty="0">
              <a:solidFill>
                <a:srgbClr val="002060"/>
              </a:solidFill>
            </a:endParaRPr>
          </a:p>
          <a:p>
            <a:endParaRPr lang="it-IT" dirty="0"/>
          </a:p>
        </p:txBody>
      </p:sp>
      <p:sp>
        <p:nvSpPr>
          <p:cNvPr id="4" name="Titolo 3">
            <a:extLst>
              <a:ext uri="{FF2B5EF4-FFF2-40B4-BE49-F238E27FC236}">
                <a16:creationId xmlns:a16="http://schemas.microsoft.com/office/drawing/2014/main" id="{D4B2F718-64A3-BDAE-C3D5-CBD3B1CD802E}"/>
              </a:ext>
            </a:extLst>
          </p:cNvPr>
          <p:cNvSpPr>
            <a:spLocks noGrp="1"/>
          </p:cNvSpPr>
          <p:nvPr>
            <p:ph type="title" idx="4294967295"/>
          </p:nvPr>
        </p:nvSpPr>
        <p:spPr>
          <a:xfrm>
            <a:off x="625163" y="475319"/>
            <a:ext cx="8795208" cy="816153"/>
          </a:xfrm>
          <a:prstGeom prst="rect">
            <a:avLst/>
          </a:prstGeom>
        </p:spPr>
        <p:txBody>
          <a:bodyPr/>
          <a:lstStyle/>
          <a:p>
            <a:pPr algn="ctr"/>
            <a:r>
              <a:rPr lang="en-US" b="1" dirty="0">
                <a:solidFill>
                  <a:srgbClr val="1A75DB"/>
                </a:solidFill>
                <a:latin typeface="+mn-lt"/>
              </a:rPr>
              <a:t>Key messages &amp; wrap up (2)</a:t>
            </a:r>
            <a:endParaRPr lang="it-IT" b="1" dirty="0">
              <a:solidFill>
                <a:srgbClr val="1A75DB"/>
              </a:solidFill>
              <a:latin typeface="+mn-lt"/>
            </a:endParaRPr>
          </a:p>
        </p:txBody>
      </p:sp>
      <p:sp>
        <p:nvSpPr>
          <p:cNvPr id="7" name="CasellaDiTesto 6">
            <a:extLst>
              <a:ext uri="{FF2B5EF4-FFF2-40B4-BE49-F238E27FC236}">
                <a16:creationId xmlns:a16="http://schemas.microsoft.com/office/drawing/2014/main" id="{81AACD49-F29F-82A1-409A-E1B019B09883}"/>
              </a:ext>
            </a:extLst>
          </p:cNvPr>
          <p:cNvSpPr txBox="1"/>
          <p:nvPr/>
        </p:nvSpPr>
        <p:spPr>
          <a:xfrm>
            <a:off x="625163" y="1527141"/>
            <a:ext cx="9099408" cy="3816429"/>
          </a:xfrm>
          <a:prstGeom prst="rect">
            <a:avLst/>
          </a:prstGeom>
          <a:noFill/>
        </p:spPr>
        <p:txBody>
          <a:bodyPr wrap="square">
            <a:spAutoFit/>
          </a:bodyPr>
          <a:lstStyle/>
          <a:p>
            <a:pPr algn="just"/>
            <a:r>
              <a:rPr lang="en-US" sz="2200" b="1" dirty="0"/>
              <a:t>The life stages of a working group should not be seen ‘in silos’ and only in an evolutionary direction. </a:t>
            </a:r>
          </a:p>
          <a:p>
            <a:pPr algn="just"/>
            <a:endParaRPr lang="en-US" sz="2200" b="1" dirty="0"/>
          </a:p>
          <a:p>
            <a:pPr algn="just"/>
            <a:r>
              <a:rPr lang="en-US" sz="2200" dirty="0"/>
              <a:t>It is always possible for the balance within a team to change. </a:t>
            </a:r>
          </a:p>
          <a:p>
            <a:pPr algn="just"/>
            <a:endParaRPr lang="en-US" sz="2200" dirty="0"/>
          </a:p>
          <a:p>
            <a:pPr algn="just"/>
            <a:r>
              <a:rPr lang="en-US" sz="2200" dirty="0"/>
              <a:t>One of the members may be moved to a new unit, there may be a retirement or a new entry etc. and the composition of the team may change. In all these cases the group will undergo a ‘disruption’ and then </a:t>
            </a:r>
            <a:r>
              <a:rPr lang="en-US" sz="2200" dirty="0" err="1"/>
              <a:t>reorganise</a:t>
            </a:r>
            <a:r>
              <a:rPr lang="en-US" sz="2200" dirty="0"/>
              <a:t> itself.</a:t>
            </a:r>
          </a:p>
          <a:p>
            <a:pPr algn="just"/>
            <a:endParaRPr lang="it-IT" sz="2200" dirty="0"/>
          </a:p>
          <a:p>
            <a:pPr algn="just"/>
            <a:r>
              <a:rPr lang="en-US" sz="2200" dirty="0"/>
              <a:t>The team leader will have to assume a more directive role again, the group will have to readjust and individual tasks will have to be reassigned.</a:t>
            </a:r>
            <a:endParaRPr lang="it-IT" sz="2200" dirty="0"/>
          </a:p>
        </p:txBody>
      </p:sp>
      <p:sp>
        <p:nvSpPr>
          <p:cNvPr id="9" name="CasellaDiTesto 8">
            <a:extLst>
              <a:ext uri="{FF2B5EF4-FFF2-40B4-BE49-F238E27FC236}">
                <a16:creationId xmlns:a16="http://schemas.microsoft.com/office/drawing/2014/main" id="{ADF82F01-A112-CE0D-E85F-44AB0BE503C7}"/>
              </a:ext>
            </a:extLst>
          </p:cNvPr>
          <p:cNvSpPr txBox="1"/>
          <p:nvPr/>
        </p:nvSpPr>
        <p:spPr>
          <a:xfrm>
            <a:off x="1419225" y="5460856"/>
            <a:ext cx="6326516" cy="1200329"/>
          </a:xfrm>
          <a:prstGeom prst="rect">
            <a:avLst/>
          </a:prstGeom>
          <a:solidFill>
            <a:schemeClr val="accent1">
              <a:lumMod val="20000"/>
              <a:lumOff val="80000"/>
            </a:schemeClr>
          </a:solidFill>
        </p:spPr>
        <p:txBody>
          <a:bodyPr wrap="square">
            <a:spAutoFit/>
          </a:bodyPr>
          <a:lstStyle/>
          <a:p>
            <a:pPr algn="ctr"/>
            <a:r>
              <a:rPr lang="en-US" sz="2400" dirty="0"/>
              <a:t>It is possible that the team will regress to an earlier stage and evolve again when the change is finally managed</a:t>
            </a:r>
            <a:r>
              <a:rPr lang="it-IT" sz="2400" dirty="0"/>
              <a:t>.</a:t>
            </a:r>
          </a:p>
        </p:txBody>
      </p:sp>
      <p:sp>
        <p:nvSpPr>
          <p:cNvPr id="2" name="Footer Placeholder 4">
            <a:extLst>
              <a:ext uri="{FF2B5EF4-FFF2-40B4-BE49-F238E27FC236}">
                <a16:creationId xmlns:a16="http://schemas.microsoft.com/office/drawing/2014/main" id="{38BCC8C4-A005-345D-0F60-7EC740B3E3E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17080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C0E9D7A-2BA5-B47A-62B7-30805C44A1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a:t>Project: 101101139 — H-PASS — EU4H-2022-PJ</a:t>
            </a:r>
            <a:endParaRPr lang="el-GR" altLang="en-US" sz="1200" dirty="0"/>
          </a:p>
        </p:txBody>
      </p:sp>
      <p:sp>
        <p:nvSpPr>
          <p:cNvPr id="6" name="CasellaDiTesto 5">
            <a:extLst>
              <a:ext uri="{FF2B5EF4-FFF2-40B4-BE49-F238E27FC236}">
                <a16:creationId xmlns:a16="http://schemas.microsoft.com/office/drawing/2014/main" id="{E3DE1136-D678-E1F8-D260-346C499B1CAC}"/>
              </a:ext>
            </a:extLst>
          </p:cNvPr>
          <p:cNvSpPr txBox="1"/>
          <p:nvPr/>
        </p:nvSpPr>
        <p:spPr>
          <a:xfrm>
            <a:off x="539189" y="2239993"/>
            <a:ext cx="5745501" cy="3416320"/>
          </a:xfrm>
          <a:prstGeom prst="rect">
            <a:avLst/>
          </a:prstGeom>
          <a:noFill/>
        </p:spPr>
        <p:txBody>
          <a:bodyPr wrap="square">
            <a:spAutoFit/>
          </a:bodyPr>
          <a:lstStyle/>
          <a:p>
            <a:pPr algn="just"/>
            <a:r>
              <a:rPr lang="en-US" sz="2400" dirty="0"/>
              <a:t>Explore the Belbin Team Inventory, a framework for understanding individual team roles and enhancing team performance. </a:t>
            </a:r>
          </a:p>
          <a:p>
            <a:pPr algn="just"/>
            <a:endParaRPr lang="en-US" sz="2400" dirty="0"/>
          </a:p>
          <a:p>
            <a:pPr algn="just"/>
            <a:r>
              <a:rPr lang="en-US" sz="2400" dirty="0">
                <a:hlinkClick r:id="rId3"/>
              </a:rPr>
              <a:t>Learn more about Belbin Team Roles </a:t>
            </a:r>
            <a:endParaRPr lang="en-US" sz="2400" dirty="0"/>
          </a:p>
          <a:p>
            <a:pPr algn="just"/>
            <a:endParaRPr lang="en-US" sz="2400" dirty="0"/>
          </a:p>
          <a:p>
            <a:pPr algn="just"/>
            <a:r>
              <a:rPr lang="en-US" sz="2400" dirty="0">
                <a:hlinkClick r:id="rId4"/>
              </a:rPr>
              <a:t>Watch the introductory video</a:t>
            </a:r>
            <a:endParaRPr lang="en-US" sz="2400" dirty="0">
              <a:solidFill>
                <a:prstClr val="black"/>
              </a:solidFill>
            </a:endParaRPr>
          </a:p>
          <a:p>
            <a:pPr algn="just" defTabSz="914400"/>
            <a:endParaRPr lang="it-IT" sz="2400" dirty="0">
              <a:solidFill>
                <a:prstClr val="black"/>
              </a:solidFill>
            </a:endParaRPr>
          </a:p>
        </p:txBody>
      </p:sp>
      <p:pic>
        <p:nvPicPr>
          <p:cNvPr id="7" name="Picture 2" descr="Management Teams: Why They Succeed or Fail By R Meredith Belbin.  9780750659109 9780750659109 | eBay">
            <a:extLst>
              <a:ext uri="{FF2B5EF4-FFF2-40B4-BE49-F238E27FC236}">
                <a16:creationId xmlns:a16="http://schemas.microsoft.com/office/drawing/2014/main" id="{F791B60A-A267-A0D4-DA8D-3FF3285426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756" y="0"/>
            <a:ext cx="4282007" cy="59758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ABEA85-9E50-DE9F-7F2D-B68659DF2E4A}"/>
              </a:ext>
            </a:extLst>
          </p:cNvPr>
          <p:cNvSpPr txBox="1"/>
          <p:nvPr/>
        </p:nvSpPr>
        <p:spPr>
          <a:xfrm>
            <a:off x="1116418" y="407827"/>
            <a:ext cx="4609707" cy="1323439"/>
          </a:xfrm>
          <a:prstGeom prst="rect">
            <a:avLst/>
          </a:prstGeom>
          <a:noFill/>
        </p:spPr>
        <p:txBody>
          <a:bodyPr wrap="square" rtlCol="0">
            <a:spAutoFit/>
          </a:bodyPr>
          <a:lstStyle/>
          <a:p>
            <a:pPr algn="ctr"/>
            <a:r>
              <a:rPr lang="en-US" sz="4000" b="1" dirty="0">
                <a:solidFill>
                  <a:srgbClr val="1A75DB"/>
                </a:solidFill>
              </a:rPr>
              <a:t>Belbin Team Inventory</a:t>
            </a:r>
          </a:p>
        </p:txBody>
      </p:sp>
    </p:spTree>
    <p:extLst>
      <p:ext uri="{BB962C8B-B14F-4D97-AF65-F5344CB8AC3E}">
        <p14:creationId xmlns:p14="http://schemas.microsoft.com/office/powerpoint/2010/main" val="234699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C0E9D7A-2BA5-B47A-62B7-30805C44A1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3" name="CasellaDiTesto 2">
            <a:extLst>
              <a:ext uri="{FF2B5EF4-FFF2-40B4-BE49-F238E27FC236}">
                <a16:creationId xmlns:a16="http://schemas.microsoft.com/office/drawing/2014/main" id="{5AAE0DBC-A4E7-CAD6-8D20-891EC4B948AB}"/>
              </a:ext>
            </a:extLst>
          </p:cNvPr>
          <p:cNvSpPr txBox="1"/>
          <p:nvPr/>
        </p:nvSpPr>
        <p:spPr>
          <a:xfrm>
            <a:off x="1297173" y="2501611"/>
            <a:ext cx="8952614" cy="1200329"/>
          </a:xfrm>
          <a:prstGeom prst="rect">
            <a:avLst/>
          </a:prstGeom>
          <a:noFill/>
        </p:spPr>
        <p:txBody>
          <a:bodyPr wrap="square">
            <a:spAutoFit/>
          </a:bodyPr>
          <a:lstStyle/>
          <a:p>
            <a:pPr marL="0" indent="0">
              <a:buNone/>
            </a:pPr>
            <a:r>
              <a:rPr lang="it-IT" sz="2400" dirty="0" err="1"/>
              <a:t>Belbin's</a:t>
            </a:r>
            <a:r>
              <a:rPr lang="it-IT" sz="2400" dirty="0"/>
              <a:t> </a:t>
            </a:r>
            <a:r>
              <a:rPr lang="it-IT" sz="2400" dirty="0" err="1"/>
              <a:t>nine</a:t>
            </a:r>
            <a:r>
              <a:rPr lang="it-IT" sz="2400" dirty="0"/>
              <a:t> </a:t>
            </a:r>
            <a:r>
              <a:rPr lang="it-IT" sz="2400" dirty="0" err="1"/>
              <a:t>roles</a:t>
            </a:r>
            <a:r>
              <a:rPr lang="it-IT" sz="2400" dirty="0"/>
              <a:t> can be </a:t>
            </a:r>
            <a:r>
              <a:rPr lang="it-IT" sz="2400" dirty="0" err="1"/>
              <a:t>divided</a:t>
            </a:r>
            <a:r>
              <a:rPr lang="it-IT" sz="2400" dirty="0"/>
              <a:t> </a:t>
            </a:r>
            <a:r>
              <a:rPr lang="it-IT" sz="2400" dirty="0" err="1"/>
              <a:t>into</a:t>
            </a:r>
            <a:r>
              <a:rPr lang="it-IT" sz="2400" dirty="0"/>
              <a:t> </a:t>
            </a:r>
            <a:r>
              <a:rPr lang="it-IT" sz="2400" dirty="0" err="1"/>
              <a:t>three</a:t>
            </a:r>
            <a:r>
              <a:rPr lang="it-IT" sz="2400" dirty="0"/>
              <a:t> </a:t>
            </a:r>
            <a:r>
              <a:rPr lang="it-IT" sz="2400" dirty="0" err="1"/>
              <a:t>main</a:t>
            </a:r>
            <a:r>
              <a:rPr lang="it-IT" sz="2400" dirty="0"/>
              <a:t> </a:t>
            </a:r>
            <a:r>
              <a:rPr lang="it-IT" sz="2400" dirty="0" err="1"/>
              <a:t>categories</a:t>
            </a:r>
            <a:r>
              <a:rPr lang="it-IT" sz="2400" dirty="0"/>
              <a:t> and </a:t>
            </a:r>
            <a:r>
              <a:rPr lang="it-IT" sz="2400" dirty="0" err="1"/>
              <a:t>explains</a:t>
            </a:r>
            <a:r>
              <a:rPr lang="it-IT" sz="2400" dirty="0"/>
              <a:t> </a:t>
            </a:r>
            <a:r>
              <a:rPr lang="it-IT" sz="2400" dirty="0" err="1"/>
              <a:t>that</a:t>
            </a:r>
            <a:r>
              <a:rPr lang="it-IT" sz="2400" dirty="0"/>
              <a:t> the </a:t>
            </a:r>
            <a:r>
              <a:rPr lang="it-IT" sz="2400" dirty="0" err="1"/>
              <a:t>most</a:t>
            </a:r>
            <a:r>
              <a:rPr lang="it-IT" sz="2400" dirty="0"/>
              <a:t> </a:t>
            </a:r>
            <a:r>
              <a:rPr lang="it-IT" sz="2400" dirty="0" err="1"/>
              <a:t>successful</a:t>
            </a:r>
            <a:r>
              <a:rPr lang="it-IT" sz="2400" dirty="0"/>
              <a:t> teams are made up of </a:t>
            </a:r>
            <a:r>
              <a:rPr lang="it-IT" sz="2400" b="1" dirty="0"/>
              <a:t>a mix of </a:t>
            </a:r>
            <a:r>
              <a:rPr lang="it-IT" sz="2400" b="1" dirty="0" err="1"/>
              <a:t>behaviours</a:t>
            </a:r>
            <a:r>
              <a:rPr lang="it-IT" sz="2400" dirty="0"/>
              <a:t>. </a:t>
            </a:r>
          </a:p>
        </p:txBody>
      </p:sp>
      <p:grpSp>
        <p:nvGrpSpPr>
          <p:cNvPr id="11" name="Gruppo 10">
            <a:extLst>
              <a:ext uri="{FF2B5EF4-FFF2-40B4-BE49-F238E27FC236}">
                <a16:creationId xmlns:a16="http://schemas.microsoft.com/office/drawing/2014/main" id="{CB39D3E1-0DDF-8471-50E8-826BE40B3B59}"/>
              </a:ext>
            </a:extLst>
          </p:cNvPr>
          <p:cNvGrpSpPr/>
          <p:nvPr/>
        </p:nvGrpSpPr>
        <p:grpSpPr>
          <a:xfrm>
            <a:off x="96672" y="4093028"/>
            <a:ext cx="10523219" cy="1877310"/>
            <a:chOff x="570850" y="1590946"/>
            <a:chExt cx="10523219" cy="2179167"/>
          </a:xfrm>
          <a:solidFill>
            <a:srgbClr val="E5FBFB"/>
          </a:solidFill>
        </p:grpSpPr>
        <p:sp>
          <p:nvSpPr>
            <p:cNvPr id="12" name="CasellaDiTesto 11">
              <a:extLst>
                <a:ext uri="{FF2B5EF4-FFF2-40B4-BE49-F238E27FC236}">
                  <a16:creationId xmlns:a16="http://schemas.microsoft.com/office/drawing/2014/main" id="{E4D29C1C-81FB-024C-0CD3-2595C3554965}"/>
                </a:ext>
              </a:extLst>
            </p:cNvPr>
            <p:cNvSpPr txBox="1"/>
            <p:nvPr/>
          </p:nvSpPr>
          <p:spPr>
            <a:xfrm>
              <a:off x="570850" y="2519685"/>
              <a:ext cx="3398468" cy="1250428"/>
            </a:xfrm>
            <a:prstGeom prst="rect">
              <a:avLst/>
            </a:prstGeom>
            <a:grpFill/>
            <a:ln>
              <a:solidFill>
                <a:srgbClr val="1A75DB"/>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3200" b="1" i="0" u="none" strike="noStrike" kern="0" cap="none" spc="0" normalizeH="0" baseline="0" noProof="0" dirty="0">
                  <a:ln>
                    <a:noFill/>
                  </a:ln>
                  <a:solidFill>
                    <a:prstClr val="black"/>
                  </a:solidFill>
                  <a:effectLst/>
                  <a:uLnTx/>
                  <a:uFillTx/>
                </a:rPr>
                <a:t>People </a:t>
              </a:r>
              <a:r>
                <a:rPr kumimoji="0" lang="it-IT" sz="3200" b="1" i="0" u="none" strike="noStrike" kern="0" cap="none" spc="0" normalizeH="0" baseline="0" noProof="0" dirty="0" err="1">
                  <a:ln>
                    <a:noFill/>
                  </a:ln>
                  <a:solidFill>
                    <a:prstClr val="black"/>
                  </a:solidFill>
                  <a:effectLst/>
                  <a:uLnTx/>
                  <a:uFillTx/>
                </a:rPr>
                <a:t>orientated</a:t>
              </a:r>
              <a:r>
                <a:rPr kumimoji="0" lang="it-IT" sz="3200" b="1" i="0" u="none" strike="noStrike" kern="0" cap="none" spc="0" normalizeH="0" baseline="0" noProof="0" dirty="0">
                  <a:ln>
                    <a:noFill/>
                  </a:ln>
                  <a:solidFill>
                    <a:prstClr val="black"/>
                  </a:solidFill>
                  <a:effectLst/>
                  <a:uLnTx/>
                  <a:uFillTx/>
                </a:rPr>
                <a:t> roles</a:t>
              </a:r>
              <a:endParaRPr kumimoji="0" lang="it-IT" sz="3200" b="0" i="0" u="none" strike="noStrike" kern="0" cap="none" spc="0" normalizeH="0" baseline="0" noProof="0" dirty="0">
                <a:ln>
                  <a:noFill/>
                </a:ln>
                <a:solidFill>
                  <a:prstClr val="black"/>
                </a:solidFill>
                <a:effectLst/>
                <a:uLnTx/>
                <a:uFillTx/>
              </a:endParaRPr>
            </a:p>
          </p:txBody>
        </p:sp>
        <p:sp>
          <p:nvSpPr>
            <p:cNvPr id="13" name="CasellaDiTesto 12">
              <a:extLst>
                <a:ext uri="{FF2B5EF4-FFF2-40B4-BE49-F238E27FC236}">
                  <a16:creationId xmlns:a16="http://schemas.microsoft.com/office/drawing/2014/main" id="{5B6975D5-932C-4D84-2279-95338B04FAAF}"/>
                </a:ext>
              </a:extLst>
            </p:cNvPr>
            <p:cNvSpPr txBox="1"/>
            <p:nvPr/>
          </p:nvSpPr>
          <p:spPr>
            <a:xfrm>
              <a:off x="4059104" y="2519400"/>
              <a:ext cx="3629910" cy="584775"/>
            </a:xfrm>
            <a:prstGeom prst="rect">
              <a:avLst/>
            </a:prstGeom>
            <a:solidFill>
              <a:srgbClr val="FBC1DB"/>
            </a:solidFill>
            <a:ln>
              <a:solidFill>
                <a:srgbClr val="1A75DB"/>
              </a:solidFill>
            </a:ln>
          </p:spPr>
          <p:txBody>
            <a:bodyPr wrap="square">
              <a:spAutoFit/>
            </a:bodyPr>
            <a:lstStyle>
              <a:defPPr>
                <a:defRPr lang="it-IT"/>
              </a:defPPr>
              <a:lvl1pPr>
                <a:defRPr sz="3200" b="1"/>
              </a:lvl1pPr>
            </a:lstStyle>
            <a:p>
              <a:pPr marL="0" marR="0" lvl="0" indent="0" defTabSz="914400" eaLnBrk="1" fontAlgn="auto" latinLnBrk="0" hangingPunct="1">
                <a:lnSpc>
                  <a:spcPct val="100000"/>
                </a:lnSpc>
                <a:spcBef>
                  <a:spcPts val="0"/>
                </a:spcBef>
                <a:spcAft>
                  <a:spcPts val="0"/>
                </a:spcAft>
                <a:buClrTx/>
                <a:buSzTx/>
                <a:buFontTx/>
                <a:buNone/>
                <a:tabLst/>
                <a:defRPr/>
              </a:pPr>
              <a:r>
                <a:rPr lang="it-IT" kern="0" dirty="0">
                  <a:solidFill>
                    <a:prstClr val="black"/>
                  </a:solidFill>
                </a:rPr>
                <a:t>T</a:t>
              </a:r>
              <a:r>
                <a:rPr kumimoji="0" lang="it-IT" sz="3200" b="1" i="0" u="none" strike="noStrike" kern="0" cap="none" spc="0" normalizeH="0" baseline="0" noProof="0" dirty="0">
                  <a:ln>
                    <a:noFill/>
                  </a:ln>
                  <a:solidFill>
                    <a:prstClr val="black"/>
                  </a:solidFill>
                  <a:effectLst/>
                  <a:uLnTx/>
                  <a:uFillTx/>
                </a:rPr>
                <a:t>he </a:t>
              </a:r>
              <a:r>
                <a:rPr kumimoji="0" lang="it-IT" sz="3200" b="1" i="1" u="none" strike="noStrike" kern="0" cap="none" spc="0" normalizeH="0" baseline="0" noProof="0" dirty="0">
                  <a:ln>
                    <a:noFill/>
                  </a:ln>
                  <a:solidFill>
                    <a:prstClr val="black"/>
                  </a:solidFill>
                  <a:effectLst/>
                  <a:uLnTx/>
                  <a:uFillTx/>
                </a:rPr>
                <a:t>thinking</a:t>
              </a:r>
              <a:r>
                <a:rPr kumimoji="0" lang="it-IT" sz="3200" b="1" i="0" u="none" strike="noStrike" kern="0" cap="none" spc="0" normalizeH="0" baseline="0" noProof="0" dirty="0">
                  <a:ln>
                    <a:noFill/>
                  </a:ln>
                  <a:solidFill>
                    <a:prstClr val="black"/>
                  </a:solidFill>
                  <a:effectLst/>
                  <a:uLnTx/>
                  <a:uFillTx/>
                </a:rPr>
                <a:t> roles</a:t>
              </a:r>
            </a:p>
          </p:txBody>
        </p:sp>
        <p:sp>
          <p:nvSpPr>
            <p:cNvPr id="14" name="CasellaDiTesto 13">
              <a:extLst>
                <a:ext uri="{FF2B5EF4-FFF2-40B4-BE49-F238E27FC236}">
                  <a16:creationId xmlns:a16="http://schemas.microsoft.com/office/drawing/2014/main" id="{2381B874-58C6-B15B-7B49-871C1E020FE6}"/>
                </a:ext>
              </a:extLst>
            </p:cNvPr>
            <p:cNvSpPr txBox="1"/>
            <p:nvPr/>
          </p:nvSpPr>
          <p:spPr>
            <a:xfrm>
              <a:off x="7944469" y="2519400"/>
              <a:ext cx="3149600" cy="584775"/>
            </a:xfrm>
            <a:prstGeom prst="rect">
              <a:avLst/>
            </a:prstGeom>
            <a:solidFill>
              <a:srgbClr val="02FFD2"/>
            </a:solidFill>
            <a:ln>
              <a:solidFill>
                <a:srgbClr val="1A75DB"/>
              </a:solidFill>
            </a:ln>
          </p:spPr>
          <p:txBody>
            <a:bodyPr wrap="square">
              <a:spAutoFit/>
            </a:bodyPr>
            <a:lstStyle>
              <a:defPPr>
                <a:defRPr lang="it-IT"/>
              </a:defPPr>
              <a:lvl1pPr>
                <a:defRPr sz="3200" b="1"/>
              </a:lvl1pPr>
            </a:lstStyle>
            <a:p>
              <a:pPr marL="0" marR="0" lvl="0" indent="0" defTabSz="914400" eaLnBrk="1" fontAlgn="auto" latinLnBrk="0" hangingPunct="1">
                <a:lnSpc>
                  <a:spcPct val="100000"/>
                </a:lnSpc>
                <a:spcBef>
                  <a:spcPts val="0"/>
                </a:spcBef>
                <a:spcAft>
                  <a:spcPts val="0"/>
                </a:spcAft>
                <a:buClrTx/>
                <a:buSzTx/>
                <a:buFontTx/>
                <a:buNone/>
                <a:tabLst/>
                <a:defRPr/>
              </a:pPr>
              <a:r>
                <a:rPr lang="it-IT" kern="0" dirty="0">
                  <a:solidFill>
                    <a:prstClr val="black"/>
                  </a:solidFill>
                </a:rPr>
                <a:t>T</a:t>
              </a:r>
              <a:r>
                <a:rPr kumimoji="0" lang="it-IT" sz="3200" b="1" i="0" u="none" strike="noStrike" kern="0" cap="none" spc="0" normalizeH="0" baseline="0" noProof="0" dirty="0">
                  <a:ln>
                    <a:noFill/>
                  </a:ln>
                  <a:solidFill>
                    <a:prstClr val="black"/>
                  </a:solidFill>
                  <a:effectLst/>
                  <a:uLnTx/>
                  <a:uFillTx/>
                </a:rPr>
                <a:t>he </a:t>
              </a:r>
              <a:r>
                <a:rPr kumimoji="0" lang="it-IT" sz="3200" b="1" i="1" u="none" strike="noStrike" kern="0" cap="none" spc="0" normalizeH="0" baseline="0" noProof="0" dirty="0">
                  <a:ln>
                    <a:noFill/>
                  </a:ln>
                  <a:solidFill>
                    <a:prstClr val="black"/>
                  </a:solidFill>
                  <a:effectLst/>
                  <a:uLnTx/>
                  <a:uFillTx/>
                </a:rPr>
                <a:t>action</a:t>
              </a:r>
              <a:r>
                <a:rPr kumimoji="0" lang="it-IT" sz="3200" b="1" i="0" u="none" strike="noStrike" kern="0" cap="none" spc="0" normalizeH="0" baseline="0" noProof="0" dirty="0">
                  <a:ln>
                    <a:noFill/>
                  </a:ln>
                  <a:solidFill>
                    <a:prstClr val="black"/>
                  </a:solidFill>
                  <a:effectLst/>
                  <a:uLnTx/>
                  <a:uFillTx/>
                </a:rPr>
                <a:t> roles</a:t>
              </a:r>
            </a:p>
          </p:txBody>
        </p:sp>
        <p:cxnSp>
          <p:nvCxnSpPr>
            <p:cNvPr id="15" name="Connettore 2 14">
              <a:extLst>
                <a:ext uri="{FF2B5EF4-FFF2-40B4-BE49-F238E27FC236}">
                  <a16:creationId xmlns:a16="http://schemas.microsoft.com/office/drawing/2014/main" id="{EB31365C-3035-C6D5-4D5B-9266EC1C961C}"/>
                </a:ext>
              </a:extLst>
            </p:cNvPr>
            <p:cNvCxnSpPr/>
            <p:nvPr/>
          </p:nvCxnSpPr>
          <p:spPr>
            <a:xfrm flipH="1">
              <a:off x="2251334" y="1660275"/>
              <a:ext cx="704538" cy="717539"/>
            </a:xfrm>
            <a:prstGeom prst="straightConnector1">
              <a:avLst/>
            </a:prstGeom>
            <a:grpFill/>
            <a:ln w="19050" cap="flat" cmpd="sng" algn="ctr">
              <a:solidFill>
                <a:srgbClr val="1A75DB"/>
              </a:solidFill>
              <a:prstDash val="solid"/>
              <a:miter lim="800000"/>
              <a:tailEnd type="triangle"/>
            </a:ln>
            <a:effectLst/>
          </p:spPr>
        </p:cxnSp>
        <p:cxnSp>
          <p:nvCxnSpPr>
            <p:cNvPr id="16" name="Connettore 2 15">
              <a:extLst>
                <a:ext uri="{FF2B5EF4-FFF2-40B4-BE49-F238E27FC236}">
                  <a16:creationId xmlns:a16="http://schemas.microsoft.com/office/drawing/2014/main" id="{519D62B3-4ADB-35F8-505A-54FDD4562FC7}"/>
                </a:ext>
              </a:extLst>
            </p:cNvPr>
            <p:cNvCxnSpPr>
              <a:cxnSpLocks/>
            </p:cNvCxnSpPr>
            <p:nvPr/>
          </p:nvCxnSpPr>
          <p:spPr>
            <a:xfrm>
              <a:off x="6448269" y="1590946"/>
              <a:ext cx="0" cy="928454"/>
            </a:xfrm>
            <a:prstGeom prst="straightConnector1">
              <a:avLst/>
            </a:prstGeom>
            <a:grpFill/>
            <a:ln w="19050" cap="flat" cmpd="sng" algn="ctr">
              <a:solidFill>
                <a:srgbClr val="1A75DB"/>
              </a:solidFill>
              <a:prstDash val="solid"/>
              <a:miter lim="800000"/>
              <a:tailEnd type="triangle"/>
            </a:ln>
            <a:effectLst/>
          </p:spPr>
        </p:cxnSp>
        <p:cxnSp>
          <p:nvCxnSpPr>
            <p:cNvPr id="17" name="Connettore 2 16">
              <a:extLst>
                <a:ext uri="{FF2B5EF4-FFF2-40B4-BE49-F238E27FC236}">
                  <a16:creationId xmlns:a16="http://schemas.microsoft.com/office/drawing/2014/main" id="{54EEF30E-8BE5-9373-06C9-EB02DC2C075F}"/>
                </a:ext>
              </a:extLst>
            </p:cNvPr>
            <p:cNvCxnSpPr>
              <a:cxnSpLocks/>
            </p:cNvCxnSpPr>
            <p:nvPr/>
          </p:nvCxnSpPr>
          <p:spPr>
            <a:xfrm>
              <a:off x="9092890" y="1645939"/>
              <a:ext cx="901908" cy="645282"/>
            </a:xfrm>
            <a:prstGeom prst="straightConnector1">
              <a:avLst/>
            </a:prstGeom>
            <a:grpFill/>
            <a:ln>
              <a:solidFill>
                <a:srgbClr val="1A75DB"/>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70405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C0E9D7A-2BA5-B47A-62B7-30805C44A1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grpSp>
        <p:nvGrpSpPr>
          <p:cNvPr id="3" name="Gruppo 2">
            <a:extLst>
              <a:ext uri="{FF2B5EF4-FFF2-40B4-BE49-F238E27FC236}">
                <a16:creationId xmlns:a16="http://schemas.microsoft.com/office/drawing/2014/main" id="{7C1E08C6-B8DE-59BE-5F99-9C49A4687E7F}"/>
              </a:ext>
            </a:extLst>
          </p:cNvPr>
          <p:cNvGrpSpPr/>
          <p:nvPr/>
        </p:nvGrpSpPr>
        <p:grpSpPr>
          <a:xfrm>
            <a:off x="207002" y="2573545"/>
            <a:ext cx="3149600" cy="2438655"/>
            <a:chOff x="628960" y="1395424"/>
            <a:chExt cx="3149600" cy="2438655"/>
          </a:xfrm>
          <a:solidFill>
            <a:srgbClr val="E5FBFB"/>
          </a:solidFill>
        </p:grpSpPr>
        <p:sp>
          <p:nvSpPr>
            <p:cNvPr id="4" name="CasellaDiTesto 3">
              <a:extLst>
                <a:ext uri="{FF2B5EF4-FFF2-40B4-BE49-F238E27FC236}">
                  <a16:creationId xmlns:a16="http://schemas.microsoft.com/office/drawing/2014/main" id="{39110032-1B99-D146-55A7-F513D6D863F3}"/>
                </a:ext>
              </a:extLst>
            </p:cNvPr>
            <p:cNvSpPr txBox="1"/>
            <p:nvPr/>
          </p:nvSpPr>
          <p:spPr>
            <a:xfrm>
              <a:off x="736910" y="2264419"/>
              <a:ext cx="2933700" cy="1569660"/>
            </a:xfrm>
            <a:prstGeom prst="rect">
              <a:avLst/>
            </a:prstGeom>
            <a:grpFill/>
            <a:ln>
              <a:solidFill>
                <a:srgbClr val="E5FBFB"/>
              </a:solidFill>
            </a:ln>
          </p:spPr>
          <p:txBody>
            <a:bodyPr wrap="square" rtlCol="0">
              <a:spAutoFit/>
            </a:bodyPr>
            <a:lstStyle/>
            <a:p>
              <a:pPr marL="285750" indent="-285750">
                <a:buFont typeface="Arial" panose="020B0604020202020204" pitchFamily="34" charset="0"/>
                <a:buChar char="•"/>
              </a:pPr>
              <a:r>
                <a:rPr lang="it-IT" sz="2400" dirty="0"/>
                <a:t>Resource</a:t>
              </a:r>
            </a:p>
            <a:p>
              <a:pPr marL="285750" indent="-285750">
                <a:buFont typeface="Arial" panose="020B0604020202020204" pitchFamily="34" charset="0"/>
                <a:buChar char="•"/>
              </a:pPr>
              <a:r>
                <a:rPr lang="it-IT" sz="2400" dirty="0"/>
                <a:t>Investigator</a:t>
              </a:r>
            </a:p>
            <a:p>
              <a:pPr marL="285750" indent="-285750">
                <a:buFont typeface="Arial" panose="020B0604020202020204" pitchFamily="34" charset="0"/>
                <a:buChar char="•"/>
              </a:pPr>
              <a:r>
                <a:rPr lang="it-IT" sz="2400" dirty="0" err="1"/>
                <a:t>Teamworker</a:t>
              </a:r>
              <a:r>
                <a:rPr lang="it-IT" sz="2400" dirty="0"/>
                <a:t> </a:t>
              </a:r>
            </a:p>
            <a:p>
              <a:pPr marL="285750" indent="-285750">
                <a:buFont typeface="Arial" panose="020B0604020202020204" pitchFamily="34" charset="0"/>
                <a:buChar char="•"/>
              </a:pPr>
              <a:r>
                <a:rPr lang="it-IT" sz="2400" dirty="0"/>
                <a:t>Coordinator</a:t>
              </a:r>
            </a:p>
          </p:txBody>
        </p:sp>
        <p:sp>
          <p:nvSpPr>
            <p:cNvPr id="5" name="CasellaDiTesto 4">
              <a:extLst>
                <a:ext uri="{FF2B5EF4-FFF2-40B4-BE49-F238E27FC236}">
                  <a16:creationId xmlns:a16="http://schemas.microsoft.com/office/drawing/2014/main" id="{1CEC6668-9F67-6711-1AD4-0E0A228842B2}"/>
                </a:ext>
              </a:extLst>
            </p:cNvPr>
            <p:cNvSpPr txBox="1"/>
            <p:nvPr/>
          </p:nvSpPr>
          <p:spPr>
            <a:xfrm>
              <a:off x="628960" y="1395424"/>
              <a:ext cx="3149600" cy="553998"/>
            </a:xfrm>
            <a:prstGeom prst="rect">
              <a:avLst/>
            </a:prstGeom>
            <a:grpFill/>
            <a:ln>
              <a:solidFill>
                <a:srgbClr val="E5FBFB"/>
              </a:solidFill>
            </a:ln>
          </p:spPr>
          <p:txBody>
            <a:bodyPr wrap="square">
              <a:spAutoFit/>
            </a:bodyPr>
            <a:lstStyle/>
            <a:p>
              <a:pPr algn="ctr"/>
              <a:r>
                <a:rPr lang="it-IT" sz="3000" b="1" dirty="0"/>
                <a:t>The </a:t>
              </a:r>
              <a:r>
                <a:rPr lang="it-IT" sz="3000" b="1" i="1" dirty="0"/>
                <a:t>social</a:t>
              </a:r>
              <a:r>
                <a:rPr lang="it-IT" sz="3000" b="1" dirty="0"/>
                <a:t> roles</a:t>
              </a:r>
            </a:p>
          </p:txBody>
        </p:sp>
      </p:grpSp>
      <p:grpSp>
        <p:nvGrpSpPr>
          <p:cNvPr id="9" name="Gruppo 8">
            <a:extLst>
              <a:ext uri="{FF2B5EF4-FFF2-40B4-BE49-F238E27FC236}">
                <a16:creationId xmlns:a16="http://schemas.microsoft.com/office/drawing/2014/main" id="{E8F58B03-CFA3-3754-BE7A-E16559386DB3}"/>
              </a:ext>
            </a:extLst>
          </p:cNvPr>
          <p:cNvGrpSpPr/>
          <p:nvPr/>
        </p:nvGrpSpPr>
        <p:grpSpPr>
          <a:xfrm>
            <a:off x="3625223" y="2573545"/>
            <a:ext cx="3629910" cy="2443034"/>
            <a:chOff x="4720651" y="4123348"/>
            <a:chExt cx="3629910" cy="2443034"/>
          </a:xfrm>
          <a:solidFill>
            <a:srgbClr val="FBC1DB"/>
          </a:solidFill>
        </p:grpSpPr>
        <p:sp>
          <p:nvSpPr>
            <p:cNvPr id="10" name="CasellaDiTesto 9">
              <a:extLst>
                <a:ext uri="{FF2B5EF4-FFF2-40B4-BE49-F238E27FC236}">
                  <a16:creationId xmlns:a16="http://schemas.microsoft.com/office/drawing/2014/main" id="{B639C506-456E-65FA-5D6C-02B7797575DE}"/>
                </a:ext>
              </a:extLst>
            </p:cNvPr>
            <p:cNvSpPr txBox="1"/>
            <p:nvPr/>
          </p:nvSpPr>
          <p:spPr>
            <a:xfrm>
              <a:off x="5400987" y="4996722"/>
              <a:ext cx="2190750" cy="1569660"/>
            </a:xfrm>
            <a:prstGeom prst="rect">
              <a:avLst/>
            </a:prstGeom>
            <a:grpFill/>
            <a:ln>
              <a:solidFill>
                <a:srgbClr val="FBC1DB"/>
              </a:solidFill>
            </a:ln>
          </p:spPr>
          <p:txBody>
            <a:bodyPr wrap="square" rtlCol="0">
              <a:spAutoFit/>
            </a:bodyPr>
            <a:lstStyle>
              <a:defPPr>
                <a:defRPr lang="it-IT"/>
              </a:defP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0" cap="none" spc="0" normalizeH="0" baseline="0" noProof="0" dirty="0">
                  <a:ln>
                    <a:noFill/>
                  </a:ln>
                  <a:solidFill>
                    <a:prstClr val="black"/>
                  </a:solidFill>
                  <a:effectLst/>
                  <a:uLnTx/>
                  <a:uFillTx/>
                </a:rPr>
                <a:t>Plant</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0" cap="none" spc="0" normalizeH="0" baseline="0" noProof="0" dirty="0">
                  <a:ln>
                    <a:noFill/>
                  </a:ln>
                  <a:solidFill>
                    <a:prstClr val="black"/>
                  </a:solidFill>
                  <a:effectLst/>
                  <a:uLnTx/>
                  <a:uFillTx/>
                </a:rPr>
                <a:t>Monitor/ </a:t>
              </a:r>
              <a:r>
                <a:rPr kumimoji="0" lang="it-IT" sz="2400" b="0" i="0" u="none" strike="noStrike" kern="0" cap="none" spc="0" normalizeH="0" baseline="0" noProof="0" dirty="0" err="1">
                  <a:ln>
                    <a:noFill/>
                  </a:ln>
                  <a:solidFill>
                    <a:prstClr val="black"/>
                  </a:solidFill>
                  <a:effectLst/>
                  <a:uLnTx/>
                  <a:uFillTx/>
                </a:rPr>
                <a:t>evaluator</a:t>
              </a:r>
              <a:endParaRPr kumimoji="0" lang="it-IT" sz="2400" b="0" i="0" u="none" strike="noStrike" kern="0" cap="none" spc="0" normalizeH="0" baseline="0" noProof="0" dirty="0">
                <a:ln>
                  <a:noFill/>
                </a:ln>
                <a:solidFill>
                  <a:prstClr val="black"/>
                </a:solidFill>
                <a:effectLst/>
                <a:uLnTx/>
                <a:uFillTx/>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0" cap="none" spc="0" normalizeH="0" baseline="0" noProof="0" dirty="0" err="1">
                  <a:ln>
                    <a:noFill/>
                  </a:ln>
                  <a:solidFill>
                    <a:prstClr val="black"/>
                  </a:solidFill>
                  <a:effectLst/>
                  <a:uLnTx/>
                  <a:uFillTx/>
                </a:rPr>
                <a:t>Specialist</a:t>
              </a:r>
              <a:endParaRPr kumimoji="0" lang="it-IT" sz="2400" b="0" i="0" u="none" strike="noStrike" kern="0" cap="none" spc="0" normalizeH="0" baseline="0" noProof="0" dirty="0">
                <a:ln>
                  <a:noFill/>
                </a:ln>
                <a:solidFill>
                  <a:prstClr val="black"/>
                </a:solidFill>
                <a:effectLst/>
                <a:uLnTx/>
                <a:uFillTx/>
              </a:endParaRPr>
            </a:p>
          </p:txBody>
        </p:sp>
        <p:sp>
          <p:nvSpPr>
            <p:cNvPr id="11" name="CasellaDiTesto 10">
              <a:extLst>
                <a:ext uri="{FF2B5EF4-FFF2-40B4-BE49-F238E27FC236}">
                  <a16:creationId xmlns:a16="http://schemas.microsoft.com/office/drawing/2014/main" id="{E580E2F1-C4FF-7D3A-8B54-A7407D630F06}"/>
                </a:ext>
              </a:extLst>
            </p:cNvPr>
            <p:cNvSpPr txBox="1"/>
            <p:nvPr/>
          </p:nvSpPr>
          <p:spPr>
            <a:xfrm>
              <a:off x="4720651" y="4123348"/>
              <a:ext cx="3629910" cy="553998"/>
            </a:xfrm>
            <a:prstGeom prst="rect">
              <a:avLst/>
            </a:prstGeom>
            <a:grpFill/>
            <a:ln>
              <a:solidFill>
                <a:srgbClr val="FBC1DB"/>
              </a:solidFill>
            </a:ln>
          </p:spPr>
          <p:txBody>
            <a:bodyPr wrap="square">
              <a:spAutoFit/>
            </a:bodyPr>
            <a:lstStyle>
              <a:defPPr>
                <a:defRPr lang="it-IT"/>
              </a:defPPr>
              <a:lvl1pPr>
                <a:defRPr sz="3200" b="1"/>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3000" kern="0" dirty="0">
                  <a:solidFill>
                    <a:prstClr val="black"/>
                  </a:solidFill>
                </a:rPr>
                <a:t>T</a:t>
              </a:r>
              <a:r>
                <a:rPr kumimoji="0" lang="it-IT" sz="3000" b="1" i="0" u="none" strike="noStrike" kern="0" cap="none" spc="0" normalizeH="0" baseline="0" noProof="0" dirty="0">
                  <a:ln>
                    <a:noFill/>
                  </a:ln>
                  <a:solidFill>
                    <a:prstClr val="black"/>
                  </a:solidFill>
                  <a:effectLst/>
                  <a:uLnTx/>
                  <a:uFillTx/>
                </a:rPr>
                <a:t>he </a:t>
              </a:r>
              <a:r>
                <a:rPr kumimoji="0" lang="it-IT" sz="3000" b="1" i="1" u="none" strike="noStrike" kern="0" cap="none" spc="0" normalizeH="0" baseline="0" noProof="0" dirty="0">
                  <a:ln>
                    <a:noFill/>
                  </a:ln>
                  <a:solidFill>
                    <a:prstClr val="black"/>
                  </a:solidFill>
                  <a:effectLst/>
                  <a:uLnTx/>
                  <a:uFillTx/>
                </a:rPr>
                <a:t>thinking</a:t>
              </a:r>
              <a:r>
                <a:rPr kumimoji="0" lang="it-IT" sz="3000" b="1" i="0" u="none" strike="noStrike" kern="0" cap="none" spc="0" normalizeH="0" baseline="0" noProof="0" dirty="0">
                  <a:ln>
                    <a:noFill/>
                  </a:ln>
                  <a:solidFill>
                    <a:prstClr val="black"/>
                  </a:solidFill>
                  <a:effectLst/>
                  <a:uLnTx/>
                  <a:uFillTx/>
                </a:rPr>
                <a:t> roles</a:t>
              </a:r>
            </a:p>
          </p:txBody>
        </p:sp>
      </p:grpSp>
      <p:grpSp>
        <p:nvGrpSpPr>
          <p:cNvPr id="12" name="Gruppo 11">
            <a:extLst>
              <a:ext uri="{FF2B5EF4-FFF2-40B4-BE49-F238E27FC236}">
                <a16:creationId xmlns:a16="http://schemas.microsoft.com/office/drawing/2014/main" id="{47BA7BBA-8D9D-DBAA-E8EE-472CD046C8CF}"/>
              </a:ext>
            </a:extLst>
          </p:cNvPr>
          <p:cNvGrpSpPr/>
          <p:nvPr/>
        </p:nvGrpSpPr>
        <p:grpSpPr>
          <a:xfrm>
            <a:off x="7523754" y="2573545"/>
            <a:ext cx="2759075" cy="2880460"/>
            <a:chOff x="9173772" y="1395138"/>
            <a:chExt cx="2759075" cy="2880460"/>
          </a:xfrm>
        </p:grpSpPr>
        <p:sp>
          <p:nvSpPr>
            <p:cNvPr id="13" name="CasellaDiTesto 12">
              <a:extLst>
                <a:ext uri="{FF2B5EF4-FFF2-40B4-BE49-F238E27FC236}">
                  <a16:creationId xmlns:a16="http://schemas.microsoft.com/office/drawing/2014/main" id="{0D5757C2-B86A-13A5-372B-545003D6D981}"/>
                </a:ext>
              </a:extLst>
            </p:cNvPr>
            <p:cNvSpPr txBox="1"/>
            <p:nvPr/>
          </p:nvSpPr>
          <p:spPr>
            <a:xfrm>
              <a:off x="9457934" y="2705938"/>
              <a:ext cx="2190750" cy="1569660"/>
            </a:xfrm>
            <a:prstGeom prst="rect">
              <a:avLst/>
            </a:prstGeom>
            <a:solidFill>
              <a:srgbClr val="02FFD2">
                <a:alpha val="49000"/>
              </a:srgbClr>
            </a:solidFill>
            <a:ln>
              <a:solidFill>
                <a:srgbClr val="02FFD2"/>
              </a:solidFill>
            </a:ln>
          </p:spPr>
          <p:txBody>
            <a:bodyPr wrap="square" rtlCol="0">
              <a:spAutoFit/>
            </a:bodyPr>
            <a:lstStyle>
              <a:defPPr>
                <a:defRPr lang="it-IT"/>
              </a:defP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0" cap="none" spc="0" normalizeH="0" baseline="0" noProof="0" dirty="0" err="1">
                  <a:ln>
                    <a:noFill/>
                  </a:ln>
                  <a:solidFill>
                    <a:prstClr val="black"/>
                  </a:solidFill>
                  <a:effectLst/>
                  <a:uLnTx/>
                  <a:uFillTx/>
                </a:rPr>
                <a:t>Shaper</a:t>
              </a:r>
              <a:r>
                <a:rPr kumimoji="0" lang="it-IT" sz="2400" b="0" i="0" u="none" strike="noStrike" kern="0" cap="none" spc="0" normalizeH="0" baseline="0" noProof="0" dirty="0">
                  <a:ln>
                    <a:noFill/>
                  </a:ln>
                  <a:solidFill>
                    <a:prstClr val="black"/>
                  </a:solidFill>
                  <a:effectLst/>
                  <a:uLnTx/>
                  <a:uFillTx/>
                </a:rPr>
                <a: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0" cap="none" spc="0" normalizeH="0" baseline="0" noProof="0" dirty="0" err="1">
                  <a:ln>
                    <a:noFill/>
                  </a:ln>
                  <a:solidFill>
                    <a:prstClr val="black"/>
                  </a:solidFill>
                  <a:effectLst/>
                  <a:uLnTx/>
                  <a:uFillTx/>
                </a:rPr>
                <a:t>Implementer</a:t>
              </a:r>
              <a:endParaRPr kumimoji="0" lang="it-IT" sz="24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0" cap="none" spc="0" normalizeH="0" baseline="0" noProof="0" dirty="0" err="1">
                  <a:ln>
                    <a:noFill/>
                  </a:ln>
                  <a:solidFill>
                    <a:prstClr val="black"/>
                  </a:solidFill>
                  <a:effectLst/>
                  <a:uLnTx/>
                  <a:uFillTx/>
                </a:rPr>
                <a:t>Completer</a:t>
              </a:r>
              <a:r>
                <a:rPr kumimoji="0" lang="it-IT" sz="2400" b="0" i="0" u="none" strike="noStrike" kern="0" cap="none" spc="0" normalizeH="0" baseline="0" noProof="0" dirty="0">
                  <a:ln>
                    <a:noFill/>
                  </a:ln>
                  <a:solidFill>
                    <a:prstClr val="black"/>
                  </a:solidFill>
                  <a:effectLst/>
                  <a:uLnTx/>
                  <a:uFillTx/>
                </a:rPr>
                <a:t> Finisher </a:t>
              </a:r>
            </a:p>
          </p:txBody>
        </p:sp>
        <p:sp>
          <p:nvSpPr>
            <p:cNvPr id="14" name="CasellaDiTesto 13">
              <a:extLst>
                <a:ext uri="{FF2B5EF4-FFF2-40B4-BE49-F238E27FC236}">
                  <a16:creationId xmlns:a16="http://schemas.microsoft.com/office/drawing/2014/main" id="{FC46E251-AC65-C9BF-7E92-AF2078C638D6}"/>
                </a:ext>
              </a:extLst>
            </p:cNvPr>
            <p:cNvSpPr txBox="1"/>
            <p:nvPr/>
          </p:nvSpPr>
          <p:spPr>
            <a:xfrm>
              <a:off x="9173772" y="1395138"/>
              <a:ext cx="2759075" cy="553998"/>
            </a:xfrm>
            <a:prstGeom prst="rect">
              <a:avLst/>
            </a:prstGeom>
            <a:solidFill>
              <a:srgbClr val="02FFD2"/>
            </a:solidFill>
            <a:ln>
              <a:solidFill>
                <a:srgbClr val="02FFD2"/>
              </a:solidFill>
            </a:ln>
          </p:spPr>
          <p:txBody>
            <a:bodyPr wrap="square">
              <a:spAutoFit/>
            </a:bodyPr>
            <a:lstStyle>
              <a:defPPr>
                <a:defRPr lang="it-IT"/>
              </a:defPPr>
              <a:lvl1pPr>
                <a:defRPr sz="3200" b="1"/>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3000" kern="0" dirty="0">
                  <a:solidFill>
                    <a:prstClr val="black"/>
                  </a:solidFill>
                </a:rPr>
                <a:t>T</a:t>
              </a:r>
              <a:r>
                <a:rPr kumimoji="0" lang="it-IT" sz="3000" b="1" i="0" u="none" strike="noStrike" kern="0" cap="none" spc="0" normalizeH="0" baseline="0" noProof="0" dirty="0">
                  <a:ln>
                    <a:noFill/>
                  </a:ln>
                  <a:solidFill>
                    <a:prstClr val="black"/>
                  </a:solidFill>
                  <a:effectLst/>
                  <a:uLnTx/>
                  <a:uFillTx/>
                </a:rPr>
                <a:t>he </a:t>
              </a:r>
              <a:r>
                <a:rPr kumimoji="0" lang="it-IT" sz="3000" b="1" i="1" u="none" strike="noStrike" kern="0" cap="none" spc="0" normalizeH="0" baseline="0" noProof="0" dirty="0">
                  <a:ln>
                    <a:noFill/>
                  </a:ln>
                  <a:solidFill>
                    <a:prstClr val="black"/>
                  </a:solidFill>
                  <a:effectLst/>
                  <a:uLnTx/>
                  <a:uFillTx/>
                </a:rPr>
                <a:t>action</a:t>
              </a:r>
              <a:r>
                <a:rPr kumimoji="0" lang="it-IT" sz="3000" b="1" i="0" u="none" strike="noStrike" kern="0" cap="none" spc="0" normalizeH="0" baseline="0" noProof="0" dirty="0">
                  <a:ln>
                    <a:noFill/>
                  </a:ln>
                  <a:solidFill>
                    <a:prstClr val="black"/>
                  </a:solidFill>
                  <a:effectLst/>
                  <a:uLnTx/>
                  <a:uFillTx/>
                </a:rPr>
                <a:t> roles</a:t>
              </a:r>
            </a:p>
          </p:txBody>
        </p:sp>
      </p:grpSp>
    </p:spTree>
    <p:extLst>
      <p:ext uri="{BB962C8B-B14F-4D97-AF65-F5344CB8AC3E}">
        <p14:creationId xmlns:p14="http://schemas.microsoft.com/office/powerpoint/2010/main" val="622313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C0E9D7A-2BA5-B47A-62B7-30805C44A1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3" name="CasellaDiTesto 2">
            <a:extLst>
              <a:ext uri="{FF2B5EF4-FFF2-40B4-BE49-F238E27FC236}">
                <a16:creationId xmlns:a16="http://schemas.microsoft.com/office/drawing/2014/main" id="{B8BBFABF-E9AF-AAA2-FBDA-2D0EC8430602}"/>
              </a:ext>
            </a:extLst>
          </p:cNvPr>
          <p:cNvSpPr txBox="1"/>
          <p:nvPr/>
        </p:nvSpPr>
        <p:spPr>
          <a:xfrm>
            <a:off x="3541316" y="261475"/>
            <a:ext cx="3638862" cy="584775"/>
          </a:xfrm>
          <a:prstGeom prst="rect">
            <a:avLst/>
          </a:prstGeom>
          <a:solidFill>
            <a:srgbClr val="E5FBFB"/>
          </a:solidFill>
          <a:ln>
            <a:solidFill>
              <a:srgbClr val="E5FBFB"/>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3200" b="1" kern="0" dirty="0">
                <a:solidFill>
                  <a:prstClr val="black"/>
                </a:solidFill>
              </a:rPr>
              <a:t>T</a:t>
            </a:r>
            <a:r>
              <a:rPr kumimoji="0" lang="it-IT" sz="3200" b="1" i="0" u="none" strike="noStrike" kern="0" cap="none" spc="0" normalizeH="0" baseline="0" noProof="0" dirty="0">
                <a:ln>
                  <a:noFill/>
                </a:ln>
                <a:solidFill>
                  <a:prstClr val="black"/>
                </a:solidFill>
                <a:effectLst/>
                <a:uLnTx/>
                <a:uFillTx/>
              </a:rPr>
              <a:t>he social roles</a:t>
            </a:r>
            <a:endParaRPr kumimoji="0" lang="it-IT" sz="3200" b="0" i="0" u="none" strike="noStrike" kern="0" cap="none" spc="0" normalizeH="0" baseline="0" noProof="0" dirty="0">
              <a:ln>
                <a:noFill/>
              </a:ln>
              <a:solidFill>
                <a:prstClr val="black"/>
              </a:solidFill>
              <a:effectLst/>
              <a:uLnTx/>
              <a:uFillTx/>
            </a:endParaRPr>
          </a:p>
        </p:txBody>
      </p:sp>
      <p:sp>
        <p:nvSpPr>
          <p:cNvPr id="4" name="CasellaDiTesto 3">
            <a:extLst>
              <a:ext uri="{FF2B5EF4-FFF2-40B4-BE49-F238E27FC236}">
                <a16:creationId xmlns:a16="http://schemas.microsoft.com/office/drawing/2014/main" id="{F2637166-31D8-CB04-0C15-8C5C09C7B961}"/>
              </a:ext>
            </a:extLst>
          </p:cNvPr>
          <p:cNvSpPr txBox="1"/>
          <p:nvPr/>
        </p:nvSpPr>
        <p:spPr>
          <a:xfrm>
            <a:off x="303775" y="1234335"/>
            <a:ext cx="10495988" cy="707886"/>
          </a:xfrm>
          <a:prstGeom prst="rect">
            <a:avLst/>
          </a:prstGeom>
          <a:noFill/>
        </p:spPr>
        <p:txBody>
          <a:bodyPr wrap="square">
            <a:spAutoFit/>
          </a:bodyPr>
          <a:lstStyle/>
          <a:p>
            <a:pPr algn="ctr" defTabSz="914400"/>
            <a:r>
              <a:rPr lang="it-IT" sz="2000" dirty="0" err="1">
                <a:solidFill>
                  <a:prstClr val="black"/>
                </a:solidFill>
              </a:rPr>
              <a:t>These</a:t>
            </a:r>
            <a:r>
              <a:rPr lang="it-IT" sz="2000" dirty="0">
                <a:solidFill>
                  <a:prstClr val="black"/>
                </a:solidFill>
              </a:rPr>
              <a:t> people know </a:t>
            </a:r>
            <a:r>
              <a:rPr lang="it-IT" sz="2000" dirty="0" err="1">
                <a:solidFill>
                  <a:prstClr val="black"/>
                </a:solidFill>
              </a:rPr>
              <a:t>how</a:t>
            </a:r>
            <a:r>
              <a:rPr lang="it-IT" sz="2000" dirty="0">
                <a:solidFill>
                  <a:prstClr val="black"/>
                </a:solidFill>
              </a:rPr>
              <a:t> to work </a:t>
            </a:r>
            <a:r>
              <a:rPr lang="it-IT" sz="2000" dirty="0" err="1">
                <a:solidFill>
                  <a:prstClr val="black"/>
                </a:solidFill>
              </a:rPr>
              <a:t>together</a:t>
            </a:r>
            <a:r>
              <a:rPr lang="it-IT" sz="2000" dirty="0">
                <a:solidFill>
                  <a:prstClr val="black"/>
                </a:solidFill>
              </a:rPr>
              <a:t> to solve </a:t>
            </a:r>
            <a:r>
              <a:rPr lang="it-IT" sz="2000" dirty="0" err="1">
                <a:solidFill>
                  <a:prstClr val="black"/>
                </a:solidFill>
              </a:rPr>
              <a:t>problems</a:t>
            </a:r>
            <a:r>
              <a:rPr lang="it-IT" sz="2000" dirty="0">
                <a:solidFill>
                  <a:prstClr val="black"/>
                </a:solidFill>
              </a:rPr>
              <a:t> and </a:t>
            </a:r>
            <a:r>
              <a:rPr lang="it-IT" sz="2000" dirty="0" err="1">
                <a:solidFill>
                  <a:prstClr val="black"/>
                </a:solidFill>
              </a:rPr>
              <a:t>how</a:t>
            </a:r>
            <a:r>
              <a:rPr lang="it-IT" sz="2000" dirty="0">
                <a:solidFill>
                  <a:prstClr val="black"/>
                </a:solidFill>
              </a:rPr>
              <a:t> to </a:t>
            </a:r>
            <a:r>
              <a:rPr lang="it-IT" sz="2000" dirty="0" err="1">
                <a:solidFill>
                  <a:prstClr val="black"/>
                </a:solidFill>
              </a:rPr>
              <a:t>manage</a:t>
            </a:r>
            <a:r>
              <a:rPr lang="it-IT" sz="2000" dirty="0">
                <a:solidFill>
                  <a:prstClr val="black"/>
                </a:solidFill>
              </a:rPr>
              <a:t> </a:t>
            </a:r>
            <a:r>
              <a:rPr lang="it-IT" sz="2000" dirty="0" err="1">
                <a:solidFill>
                  <a:prstClr val="black"/>
                </a:solidFill>
              </a:rPr>
              <a:t>communication</a:t>
            </a:r>
            <a:r>
              <a:rPr lang="it-IT" sz="2000" dirty="0">
                <a:solidFill>
                  <a:prstClr val="black"/>
                </a:solidFill>
              </a:rPr>
              <a:t> </a:t>
            </a:r>
            <a:r>
              <a:rPr lang="it-IT" sz="2000" dirty="0" err="1">
                <a:solidFill>
                  <a:prstClr val="black"/>
                </a:solidFill>
              </a:rPr>
              <a:t>between</a:t>
            </a:r>
            <a:r>
              <a:rPr lang="it-IT" sz="2000" dirty="0">
                <a:solidFill>
                  <a:prstClr val="black"/>
                </a:solidFill>
              </a:rPr>
              <a:t> team </a:t>
            </a:r>
            <a:r>
              <a:rPr lang="it-IT" sz="2000" dirty="0" err="1">
                <a:solidFill>
                  <a:prstClr val="black"/>
                </a:solidFill>
              </a:rPr>
              <a:t>members</a:t>
            </a:r>
            <a:r>
              <a:rPr lang="it-IT" sz="2000" dirty="0">
                <a:solidFill>
                  <a:prstClr val="black"/>
                </a:solidFill>
              </a:rPr>
              <a:t>.</a:t>
            </a:r>
          </a:p>
        </p:txBody>
      </p:sp>
      <p:sp>
        <p:nvSpPr>
          <p:cNvPr id="5" name="Segnaposto contenuto 2">
            <a:extLst>
              <a:ext uri="{FF2B5EF4-FFF2-40B4-BE49-F238E27FC236}">
                <a16:creationId xmlns:a16="http://schemas.microsoft.com/office/drawing/2014/main" id="{9FE5404D-8A9B-6A5F-43B8-ED1287860EED}"/>
              </a:ext>
            </a:extLst>
          </p:cNvPr>
          <p:cNvSpPr txBox="1">
            <a:spLocks/>
          </p:cNvSpPr>
          <p:nvPr/>
        </p:nvSpPr>
        <p:spPr>
          <a:xfrm>
            <a:off x="128833" y="2188226"/>
            <a:ext cx="3412483" cy="3970318"/>
          </a:xfrm>
          <a:prstGeom prst="rect">
            <a:avLst/>
          </a:prstGeom>
          <a:solidFill>
            <a:srgbClr val="E5FBFB"/>
          </a:solidFill>
          <a:ln>
            <a:solidFill>
              <a:srgbClr val="E5FBFB"/>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none" strike="noStrike" kern="1200" cap="none" spc="0" normalizeH="0" baseline="0" noProof="0" dirty="0">
                <a:ln>
                  <a:noFill/>
                </a:ln>
                <a:solidFill>
                  <a:sysClr val="windowText" lastClr="000000"/>
                </a:solidFill>
                <a:effectLst/>
                <a:uLnTx/>
                <a:uFillTx/>
                <a:ea typeface="+mn-ea"/>
                <a:cs typeface="+mn-cs"/>
              </a:rPr>
              <a:t>CO-ORDINATOR</a:t>
            </a:r>
            <a:endParaRPr kumimoji="0" lang="it-IT" sz="1800" b="0" i="0" u="none" strike="noStrike" kern="1200" cap="none" spc="0" normalizeH="0" baseline="0" noProof="0" dirty="0">
              <a:ln>
                <a:noFill/>
              </a:ln>
              <a:solidFill>
                <a:sysClr val="windowText" lastClr="000000"/>
              </a:solidFill>
              <a:effectLst/>
              <a:uLnTx/>
              <a:uFillTx/>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sng" strike="noStrike" kern="1200" cap="none" spc="0" normalizeH="0" baseline="0" noProof="0" dirty="0">
                <a:ln>
                  <a:noFill/>
                </a:ln>
                <a:solidFill>
                  <a:sysClr val="windowText" lastClr="000000"/>
                </a:solidFill>
                <a:effectLst/>
                <a:uLnTx/>
                <a:uFillTx/>
                <a:ea typeface="+mn-ea"/>
                <a:cs typeface="+mn-cs"/>
              </a:rPr>
              <a:t>Strengths</a:t>
            </a:r>
            <a:r>
              <a:rPr kumimoji="0" lang="it-IT" sz="1800" b="1" i="0" u="none" strike="noStrike" kern="1200" cap="none" spc="0" normalizeH="0" baseline="0" noProof="0" dirty="0">
                <a:ln>
                  <a:noFill/>
                </a:ln>
                <a:solidFill>
                  <a:sysClr val="windowText" lastClr="000000"/>
                </a:solidFill>
                <a:effectLst/>
                <a:uLnTx/>
                <a:uFillTx/>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800" dirty="0">
                <a:solidFill>
                  <a:sysClr val="windowText" lastClr="000000"/>
                </a:solidFill>
              </a:rPr>
              <a:t>N</a:t>
            </a:r>
            <a:r>
              <a:rPr kumimoji="0" lang="it-IT" sz="1800" b="0" i="0" u="none" strike="noStrike" kern="1200" cap="none" spc="0" normalizeH="0" baseline="0" noProof="0" dirty="0">
                <a:ln>
                  <a:noFill/>
                </a:ln>
                <a:solidFill>
                  <a:sysClr val="windowText" lastClr="000000"/>
                </a:solidFill>
                <a:effectLst/>
                <a:uLnTx/>
                <a:uFillTx/>
                <a:ea typeface="+mn-ea"/>
                <a:cs typeface="+mn-cs"/>
              </a:rPr>
              <a:t>atural leader. </a:t>
            </a:r>
            <a:r>
              <a:rPr kumimoji="0" lang="it-IT" sz="1800" b="0" i="0" u="none" strike="noStrike" kern="1200" cap="none" spc="0" normalizeH="0" baseline="0" noProof="0" dirty="0" err="1">
                <a:ln>
                  <a:noFill/>
                </a:ln>
                <a:solidFill>
                  <a:sysClr val="windowText" lastClr="000000"/>
                </a:solidFill>
                <a:effectLst/>
                <a:uLnTx/>
                <a:uFillTx/>
                <a:ea typeface="+mn-ea"/>
                <a:cs typeface="+mn-cs"/>
              </a:rPr>
              <a:t>They</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promote</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teamwork</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lang="it-IT" sz="1800" dirty="0" err="1">
                <a:solidFill>
                  <a:sysClr val="windowText" lastClr="000000"/>
                </a:solidFill>
              </a:rPr>
              <a:t>They</a:t>
            </a:r>
            <a:r>
              <a:rPr lang="it-IT" sz="1800" dirty="0">
                <a:solidFill>
                  <a:sysClr val="windowText" lastClr="000000"/>
                </a:solidFill>
              </a:rPr>
              <a:t> </a:t>
            </a:r>
            <a:r>
              <a:rPr kumimoji="0" lang="it-IT" sz="1800" b="0" i="0" u="none" strike="noStrike" kern="1200" cap="none" spc="0" normalizeH="0" baseline="0" noProof="0" dirty="0">
                <a:ln>
                  <a:noFill/>
                </a:ln>
                <a:solidFill>
                  <a:sysClr val="windowText" lastClr="000000"/>
                </a:solidFill>
                <a:effectLst/>
                <a:uLnTx/>
                <a:uFillTx/>
                <a:ea typeface="+mn-ea"/>
                <a:cs typeface="+mn-cs"/>
              </a:rPr>
              <a:t>know </a:t>
            </a:r>
            <a:r>
              <a:rPr kumimoji="0" lang="it-IT" sz="1800" b="0" i="0" u="none" strike="noStrike" kern="1200" cap="none" spc="0" normalizeH="0" baseline="0" noProof="0" dirty="0" err="1">
                <a:ln>
                  <a:noFill/>
                </a:ln>
                <a:solidFill>
                  <a:sysClr val="windowText" lastClr="000000"/>
                </a:solidFill>
                <a:effectLst/>
                <a:uLnTx/>
                <a:uFillTx/>
                <a:ea typeface="+mn-ea"/>
                <a:cs typeface="+mn-cs"/>
              </a:rPr>
              <a:t>how</a:t>
            </a:r>
            <a:r>
              <a:rPr kumimoji="0" lang="it-IT" sz="1800" b="0" i="0" u="none" strike="noStrike" kern="1200" cap="none" spc="0" normalizeH="0" baseline="0" noProof="0" dirty="0">
                <a:ln>
                  <a:noFill/>
                </a:ln>
                <a:solidFill>
                  <a:sysClr val="windowText" lastClr="000000"/>
                </a:solidFill>
                <a:effectLst/>
                <a:uLnTx/>
                <a:uFillTx/>
                <a:ea typeface="+mn-ea"/>
                <a:cs typeface="+mn-cs"/>
              </a:rPr>
              <a:t> and </a:t>
            </a:r>
            <a:r>
              <a:rPr kumimoji="0" lang="it-IT" sz="1800" b="0" i="0" u="none" strike="noStrike" kern="1200" cap="none" spc="0" normalizeH="0" baseline="0" noProof="0" dirty="0" err="1">
                <a:ln>
                  <a:noFill/>
                </a:ln>
                <a:solidFill>
                  <a:sysClr val="windowText" lastClr="000000"/>
                </a:solidFill>
                <a:effectLst/>
                <a:uLnTx/>
                <a:uFillTx/>
                <a:ea typeface="+mn-ea"/>
                <a:cs typeface="+mn-cs"/>
              </a:rPr>
              <a:t>what</a:t>
            </a:r>
            <a:r>
              <a:rPr kumimoji="0" lang="it-IT" sz="1800" b="0" i="0" u="none" strike="noStrike" kern="1200" cap="none" spc="0" normalizeH="0" baseline="0" noProof="0" dirty="0">
                <a:ln>
                  <a:noFill/>
                </a:ln>
                <a:solidFill>
                  <a:sysClr val="windowText" lastClr="000000"/>
                </a:solidFill>
                <a:effectLst/>
                <a:uLnTx/>
                <a:uFillTx/>
                <a:ea typeface="+mn-ea"/>
                <a:cs typeface="+mn-cs"/>
              </a:rPr>
              <a:t> delegate. Self-</a:t>
            </a:r>
            <a:r>
              <a:rPr kumimoji="0" lang="it-IT" sz="1800" b="0" i="0" u="none" strike="noStrike" kern="1200" cap="none" spc="0" normalizeH="0" baseline="0" noProof="0" dirty="0" err="1">
                <a:ln>
                  <a:noFill/>
                </a:ln>
                <a:solidFill>
                  <a:sysClr val="windowText" lastClr="000000"/>
                </a:solidFill>
                <a:effectLst/>
                <a:uLnTx/>
                <a:uFillTx/>
                <a:ea typeface="+mn-ea"/>
                <a:cs typeface="+mn-cs"/>
              </a:rPr>
              <a:t>confident</a:t>
            </a:r>
            <a:r>
              <a:rPr kumimoji="0" lang="it-IT" sz="1800" b="0" i="0" u="none" strike="noStrike" kern="1200" cap="none" spc="0" normalizeH="0" baseline="0" noProof="0" dirty="0">
                <a:ln>
                  <a:noFill/>
                </a:ln>
                <a:solidFill>
                  <a:sysClr val="windowText" lastClr="000000"/>
                </a:solidFill>
                <a:effectLst/>
                <a:uLnTx/>
                <a:uFillTx/>
                <a:ea typeface="+mn-ea"/>
                <a:cs typeface="+mn-cs"/>
              </a:rPr>
              <a:t> and </a:t>
            </a:r>
            <a:r>
              <a:rPr kumimoji="0" lang="it-IT" sz="1800" b="0" i="0" u="none" strike="noStrike" kern="1200" cap="none" spc="0" normalizeH="0" baseline="0" noProof="0" dirty="0" err="1">
                <a:ln>
                  <a:noFill/>
                </a:ln>
                <a:solidFill>
                  <a:sysClr val="windowText" lastClr="000000"/>
                </a:solidFill>
                <a:effectLst/>
                <a:uLnTx/>
                <a:uFillTx/>
                <a:ea typeface="+mn-ea"/>
                <a:cs typeface="+mn-cs"/>
              </a:rPr>
              <a:t>reliable</a:t>
            </a:r>
            <a:r>
              <a:rPr kumimoji="0" lang="it-IT" sz="1800" b="0" i="0" u="none" strike="noStrike" kern="1200" cap="none" spc="0" normalizeH="0" baseline="0" noProof="0" dirty="0">
                <a:ln>
                  <a:noFill/>
                </a:ln>
                <a:solidFill>
                  <a:sysClr val="windowText" lastClr="000000"/>
                </a:solidFill>
                <a:effectLst/>
                <a:uLnTx/>
                <a:uFillTx/>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0" i="0" u="none" strike="noStrike" kern="1200" cap="none" spc="0" normalizeH="0" baseline="0" noProof="0" dirty="0">
                <a:ln>
                  <a:noFill/>
                </a:ln>
                <a:solidFill>
                  <a:sysClr val="windowText" lastClr="000000"/>
                </a:solidFill>
                <a:effectLst/>
                <a:uLnTx/>
                <a:uFillTx/>
                <a:ea typeface="+mn-ea"/>
                <a:cs typeface="+mn-cs"/>
              </a:rPr>
              <a:t>They clarify goals, identify talents and facilitate decision-making.</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sng" strike="noStrike" kern="1200" cap="none" spc="0" normalizeH="0" baseline="0" noProof="0" dirty="0">
              <a:ln>
                <a:noFill/>
              </a:ln>
              <a:solidFill>
                <a:sysClr val="windowText" lastClr="000000"/>
              </a:solidFill>
              <a:effectLst/>
              <a:uLnTx/>
              <a:uFillTx/>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sng" strike="noStrike" kern="1200" cap="none" spc="0" normalizeH="0" baseline="0" noProof="0" dirty="0" err="1">
                <a:ln>
                  <a:noFill/>
                </a:ln>
                <a:solidFill>
                  <a:sysClr val="windowText" lastClr="000000"/>
                </a:solidFill>
                <a:effectLst/>
                <a:uLnTx/>
                <a:uFillTx/>
                <a:ea typeface="+mn-ea"/>
                <a:cs typeface="+mn-cs"/>
              </a:rPr>
              <a:t>Weaknesses</a:t>
            </a:r>
            <a:r>
              <a:rPr kumimoji="0" lang="it-IT" sz="1800" b="1" i="0" u="sng" strike="noStrike" kern="1200" cap="none" spc="0" normalizeH="0" baseline="0" noProof="0" dirty="0">
                <a:ln>
                  <a:noFill/>
                </a:ln>
                <a:solidFill>
                  <a:sysClr val="windowText" lastClr="000000"/>
                </a:solidFill>
                <a:effectLst/>
                <a:uLnTx/>
                <a:uFillTx/>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800" dirty="0">
                <a:solidFill>
                  <a:sysClr val="windowText" lastClr="000000"/>
                </a:solidFill>
              </a:rPr>
              <a:t>C</a:t>
            </a:r>
            <a:r>
              <a:rPr kumimoji="0" lang="it-IT" sz="1800" b="0" i="0" u="none" strike="noStrike" kern="1200" cap="none" spc="0" normalizeH="0" baseline="0" noProof="0" dirty="0">
                <a:ln>
                  <a:noFill/>
                </a:ln>
                <a:solidFill>
                  <a:sysClr val="windowText" lastClr="000000"/>
                </a:solidFill>
                <a:effectLst/>
                <a:uLnTx/>
                <a:uFillTx/>
                <a:ea typeface="+mn-ea"/>
                <a:cs typeface="+mn-cs"/>
              </a:rPr>
              <a:t>an be sometimes overconfidence and delegate too much. </a:t>
            </a:r>
            <a:r>
              <a:rPr lang="it-IT" sz="1800" dirty="0">
                <a:solidFill>
                  <a:sysClr val="windowText" lastClr="000000"/>
                </a:solidFill>
              </a:rPr>
              <a:t>T</a:t>
            </a:r>
            <a:r>
              <a:rPr kumimoji="0" lang="it-IT" sz="1800" b="0" i="0" u="none" strike="noStrike" kern="1200" cap="none" spc="0" normalizeH="0" baseline="0" noProof="0" dirty="0" err="1">
                <a:ln>
                  <a:noFill/>
                </a:ln>
                <a:solidFill>
                  <a:sysClr val="windowText" lastClr="000000"/>
                </a:solidFill>
                <a:effectLst/>
                <a:uLnTx/>
                <a:uFillTx/>
                <a:ea typeface="+mn-ea"/>
                <a:cs typeface="+mn-cs"/>
              </a:rPr>
              <a:t>hey</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may</a:t>
            </a:r>
            <a:r>
              <a:rPr kumimoji="0" lang="it-IT" sz="1800" b="0" i="0" u="none" strike="noStrike" kern="1200" cap="none" spc="0" normalizeH="0" baseline="0" noProof="0" dirty="0">
                <a:ln>
                  <a:noFill/>
                </a:ln>
                <a:solidFill>
                  <a:sysClr val="windowText" lastClr="000000"/>
                </a:solidFill>
                <a:effectLst/>
                <a:uLnTx/>
                <a:uFillTx/>
                <a:ea typeface="+mn-ea"/>
                <a:cs typeface="+mn-cs"/>
              </a:rPr>
              <a:t> be </a:t>
            </a:r>
            <a:r>
              <a:rPr kumimoji="0" lang="it-IT" sz="1800" b="0" i="0" u="none" strike="noStrike" kern="1200" cap="none" spc="0" normalizeH="0" baseline="0" noProof="0" dirty="0" err="1">
                <a:ln>
                  <a:noFill/>
                </a:ln>
                <a:solidFill>
                  <a:sysClr val="windowText" lastClr="000000"/>
                </a:solidFill>
                <a:effectLst/>
                <a:uLnTx/>
                <a:uFillTx/>
                <a:ea typeface="+mn-ea"/>
                <a:cs typeface="+mn-cs"/>
              </a:rPr>
              <a:t>seen</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as</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manipulative</a:t>
            </a:r>
            <a:r>
              <a:rPr kumimoji="0" lang="it-IT" sz="1800" b="0" i="0" u="none" strike="noStrike" kern="1200" cap="none" spc="0" normalizeH="0" baseline="0" noProof="0" dirty="0">
                <a:ln>
                  <a:noFill/>
                </a:ln>
                <a:solidFill>
                  <a:sysClr val="windowText" lastClr="000000"/>
                </a:solidFill>
                <a:effectLst/>
                <a:uLnTx/>
                <a:uFillTx/>
                <a:ea typeface="+mn-ea"/>
                <a:cs typeface="+mn-cs"/>
              </a:rPr>
              <a:t> or </a:t>
            </a:r>
            <a:r>
              <a:rPr kumimoji="0" lang="it-IT" sz="1800" b="0" i="0" u="none" strike="noStrike" kern="1200" cap="none" spc="0" normalizeH="0" baseline="0" noProof="0" dirty="0" err="1">
                <a:ln>
                  <a:noFill/>
                </a:ln>
                <a:solidFill>
                  <a:sysClr val="windowText" lastClr="000000"/>
                </a:solidFill>
                <a:effectLst/>
                <a:uLnTx/>
                <a:uFillTx/>
                <a:ea typeface="+mn-ea"/>
                <a:cs typeface="+mn-cs"/>
              </a:rPr>
              <a:t>too</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detached</a:t>
            </a:r>
            <a:r>
              <a:rPr kumimoji="0" lang="it-IT" sz="1800" b="0" i="0" u="none" strike="noStrike" kern="1200" cap="none" spc="0" normalizeH="0" baseline="0" noProof="0" dirty="0">
                <a:ln>
                  <a:noFill/>
                </a:ln>
                <a:solidFill>
                  <a:sysClr val="windowText" lastClr="000000"/>
                </a:solidFill>
                <a:effectLst/>
                <a:uLnTx/>
                <a:uFillTx/>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6" name="CasellaDiTesto 5">
            <a:extLst>
              <a:ext uri="{FF2B5EF4-FFF2-40B4-BE49-F238E27FC236}">
                <a16:creationId xmlns:a16="http://schemas.microsoft.com/office/drawing/2014/main" id="{49FE1283-B7DE-377E-9016-344721A2C5D4}"/>
              </a:ext>
            </a:extLst>
          </p:cNvPr>
          <p:cNvSpPr txBox="1"/>
          <p:nvPr/>
        </p:nvSpPr>
        <p:spPr>
          <a:xfrm>
            <a:off x="3693639" y="2188226"/>
            <a:ext cx="3412483" cy="3970318"/>
          </a:xfrm>
          <a:prstGeom prst="rect">
            <a:avLst/>
          </a:prstGeom>
          <a:solidFill>
            <a:srgbClr val="E5FBFB"/>
          </a:solidFill>
          <a:ln>
            <a:solidFill>
              <a:srgbClr val="E5FBFB"/>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rPr>
              <a:t>RESOURCE INVESTIGATOR</a:t>
            </a: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Strengths</a:t>
            </a:r>
            <a:r>
              <a:rPr lang="it-IT" b="1" u="sng" kern="0" dirty="0">
                <a:solidFill>
                  <a:prstClr val="black"/>
                </a:solidFill>
              </a:rPr>
              <a:t>:</a:t>
            </a:r>
            <a:endParaRPr kumimoji="0" lang="it-IT" sz="1800" b="1"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Extroverted and curious, they bring new ideas and external connections.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Outgoing, enthusiastic, communicative, they know how to explore opportunities and develop relationships.</a:t>
            </a: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err="1">
                <a:ln>
                  <a:noFill/>
                </a:ln>
                <a:solidFill>
                  <a:prstClr val="black"/>
                </a:solidFill>
                <a:effectLst/>
                <a:uLnTx/>
                <a:uFillTx/>
              </a:rPr>
              <a:t>Weaknesses</a:t>
            </a:r>
            <a:r>
              <a:rPr kumimoji="0" lang="it-IT" sz="1800" b="1" i="0" u="none"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black"/>
                </a:solidFill>
                <a:effectLst/>
                <a:uLnTx/>
                <a:uFillTx/>
              </a:rPr>
              <a:t>They</a:t>
            </a:r>
            <a:r>
              <a:rPr kumimoji="0" lang="it-IT" sz="1800" b="0" i="0" u="none" strike="noStrike" kern="0" cap="none" spc="0" normalizeH="0" baseline="0" noProof="0" dirty="0">
                <a:ln>
                  <a:noFill/>
                </a:ln>
                <a:solidFill>
                  <a:prstClr val="black"/>
                </a:solidFill>
                <a:effectLst/>
                <a:uLnTx/>
                <a:uFillTx/>
              </a:rPr>
              <a:t> can be </a:t>
            </a:r>
            <a:r>
              <a:rPr kumimoji="0" lang="it-IT" sz="1800" b="0" i="0" u="none" strike="noStrike" kern="0" cap="none" spc="0" normalizeH="0" baseline="0" noProof="0" dirty="0" err="1">
                <a:ln>
                  <a:noFill/>
                </a:ln>
                <a:solidFill>
                  <a:prstClr val="black"/>
                </a:solidFill>
                <a:effectLst/>
                <a:uLnTx/>
                <a:uFillTx/>
              </a:rPr>
              <a:t>overly</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optimistic</a:t>
            </a:r>
            <a:r>
              <a:rPr kumimoji="0" lang="it-IT" sz="1800" b="0" i="0" u="none" strike="noStrike" kern="0" cap="none" spc="0" normalizeH="0" baseline="0" noProof="0" dirty="0">
                <a:ln>
                  <a:noFill/>
                </a:ln>
                <a:solidFill>
                  <a:prstClr val="black"/>
                </a:solidFill>
                <a:effectLst/>
                <a:uLnTx/>
                <a:uFillTx/>
              </a:rPr>
              <a:t> and </a:t>
            </a:r>
            <a:r>
              <a:rPr kumimoji="0" lang="it-IT" sz="1800" b="0" i="0" u="none" strike="noStrike" kern="0" cap="none" spc="0" normalizeH="0" baseline="0" noProof="0" dirty="0" err="1">
                <a:ln>
                  <a:noFill/>
                </a:ln>
                <a:solidFill>
                  <a:prstClr val="black"/>
                </a:solidFill>
                <a:effectLst/>
                <a:uLnTx/>
                <a:uFillTx/>
              </a:rPr>
              <a:t>sometimes</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unstable</a:t>
            </a:r>
            <a:r>
              <a:rPr kumimoji="0" lang="it-IT" sz="1800" b="0" i="0" u="none" strike="noStrike" kern="0" cap="none" spc="0" normalizeH="0" baseline="0" noProof="0" dirty="0">
                <a:ln>
                  <a:noFill/>
                </a:ln>
                <a:solidFill>
                  <a:prstClr val="black"/>
                </a:solidFill>
                <a:effectLst/>
                <a:uLnTx/>
                <a:uFillTx/>
              </a:rPr>
              <a:t> in </a:t>
            </a:r>
            <a:r>
              <a:rPr kumimoji="0" lang="it-IT" sz="1800" b="0" i="0" u="none" strike="noStrike" kern="0" cap="none" spc="0" normalizeH="0" baseline="0" noProof="0" dirty="0" err="1">
                <a:ln>
                  <a:noFill/>
                </a:ln>
                <a:solidFill>
                  <a:prstClr val="black"/>
                </a:solidFill>
                <a:effectLst/>
                <a:uLnTx/>
                <a:uFillTx/>
              </a:rPr>
              <a:t>maintaining</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motivation</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they</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loose</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interest</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easily</a:t>
            </a:r>
            <a:r>
              <a:rPr kumimoji="0" lang="it-IT" sz="1800" b="0" i="0" u="none" strike="noStrike" kern="0" cap="none" spc="0" normalizeH="0" baseline="0" noProof="0" dirty="0">
                <a:ln>
                  <a:noFill/>
                </a:ln>
                <a:solidFill>
                  <a:prstClr val="black"/>
                </a:solidFill>
                <a:effectLst/>
                <a:uLnTx/>
                <a:uFillTx/>
              </a:rPr>
              <a:t>.</a:t>
            </a:r>
          </a:p>
        </p:txBody>
      </p:sp>
      <p:sp>
        <p:nvSpPr>
          <p:cNvPr id="7" name="CasellaDiTesto 6">
            <a:extLst>
              <a:ext uri="{FF2B5EF4-FFF2-40B4-BE49-F238E27FC236}">
                <a16:creationId xmlns:a16="http://schemas.microsoft.com/office/drawing/2014/main" id="{E44B010C-A89D-5D6D-05AD-9B9904EF2F9D}"/>
              </a:ext>
            </a:extLst>
          </p:cNvPr>
          <p:cNvSpPr txBox="1"/>
          <p:nvPr/>
        </p:nvSpPr>
        <p:spPr>
          <a:xfrm>
            <a:off x="7328287" y="2188226"/>
            <a:ext cx="3264373" cy="3970318"/>
          </a:xfrm>
          <a:prstGeom prst="rect">
            <a:avLst/>
          </a:prstGeom>
          <a:solidFill>
            <a:srgbClr val="E5FBFB"/>
          </a:solidFill>
          <a:ln>
            <a:solidFill>
              <a:srgbClr val="E5FBFB"/>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rPr>
              <a:t>TEAM WORKER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Strengths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black"/>
                </a:solidFill>
                <a:effectLst/>
                <a:uLnTx/>
                <a:uFillTx/>
              </a:rPr>
              <a:t>Sociable</a:t>
            </a:r>
            <a:r>
              <a:rPr kumimoji="0" lang="it-IT" sz="1800" b="0" i="0" u="none" strike="noStrike" kern="0" cap="none" spc="0" normalizeH="0" baseline="0" noProof="0" dirty="0">
                <a:ln>
                  <a:noFill/>
                </a:ln>
                <a:solidFill>
                  <a:prstClr val="black"/>
                </a:solidFill>
                <a:effectLst/>
                <a:uLnTx/>
                <a:uFillTx/>
              </a:rPr>
              <a:t>, mild and </a:t>
            </a:r>
            <a:r>
              <a:rPr kumimoji="0" lang="it-IT" sz="1800" b="0" i="0" u="none" strike="noStrike" kern="0" cap="none" spc="0" normalizeH="0" baseline="0" noProof="0" dirty="0" err="1">
                <a:ln>
                  <a:noFill/>
                </a:ln>
                <a:solidFill>
                  <a:prstClr val="black"/>
                </a:solidFill>
                <a:effectLst/>
                <a:uLnTx/>
                <a:uFillTx/>
              </a:rPr>
              <a:t>accommodating</a:t>
            </a:r>
            <a:r>
              <a:rPr kumimoji="0" lang="it-IT" sz="1800" b="0" i="0" u="none" strike="noStrike" kern="0" cap="none" spc="0" normalizeH="0" baseline="0" noProof="0" dirty="0">
                <a:ln>
                  <a:noFill/>
                </a:ln>
                <a:solidFill>
                  <a:prstClr val="black"/>
                </a:solidFill>
                <a:effectLst/>
                <a:uLnTx/>
                <a:uFillTx/>
              </a:rPr>
              <a:t>. Good </a:t>
            </a:r>
            <a:r>
              <a:rPr kumimoji="0" lang="it-IT" sz="1800" b="0" i="0" u="none" strike="noStrike" kern="0" cap="none" spc="0" normalizeH="0" baseline="0" noProof="0" dirty="0" err="1">
                <a:ln>
                  <a:noFill/>
                </a:ln>
                <a:solidFill>
                  <a:prstClr val="black"/>
                </a:solidFill>
                <a:effectLst/>
                <a:uLnTx/>
                <a:uFillTx/>
              </a:rPr>
              <a:t>listener</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they</a:t>
            </a:r>
            <a:r>
              <a:rPr kumimoji="0" lang="it-IT" sz="1800" b="0" i="0" u="none" strike="noStrike" kern="0" cap="none" spc="0" normalizeH="0" baseline="0" noProof="0" dirty="0">
                <a:ln>
                  <a:noFill/>
                </a:ln>
                <a:solidFill>
                  <a:prstClr val="black"/>
                </a:solidFill>
                <a:effectLst/>
                <a:uLnTx/>
                <a:uFillTx/>
              </a:rPr>
              <a:t> know </a:t>
            </a:r>
            <a:r>
              <a:rPr kumimoji="0" lang="it-IT" sz="1800" b="0" i="0" u="none" strike="noStrike" kern="0" cap="none" spc="0" normalizeH="0" baseline="0" noProof="0" dirty="0" err="1">
                <a:ln>
                  <a:noFill/>
                </a:ln>
                <a:solidFill>
                  <a:prstClr val="black"/>
                </a:solidFill>
                <a:effectLst/>
                <a:uLnTx/>
                <a:uFillTx/>
              </a:rPr>
              <a:t>how</a:t>
            </a:r>
            <a:r>
              <a:rPr kumimoji="0" lang="it-IT" sz="1800" b="0" i="0" u="none" strike="noStrike" kern="0" cap="none" spc="0" normalizeH="0" baseline="0" noProof="0" dirty="0">
                <a:ln>
                  <a:noFill/>
                </a:ln>
                <a:solidFill>
                  <a:prstClr val="black"/>
                </a:solidFill>
                <a:effectLst/>
                <a:uLnTx/>
                <a:uFillTx/>
              </a:rPr>
              <a:t> to build and </a:t>
            </a:r>
            <a:r>
              <a:rPr kumimoji="0" lang="it-IT" sz="1800" b="0" i="0" u="none" strike="noStrike" kern="0" cap="none" spc="0" normalizeH="0" baseline="0" noProof="0" dirty="0" err="1">
                <a:ln>
                  <a:noFill/>
                </a:ln>
                <a:solidFill>
                  <a:prstClr val="black"/>
                </a:solidFill>
                <a:effectLst/>
                <a:uLnTx/>
                <a:uFillTx/>
              </a:rPr>
              <a:t>maintain</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harmony</a:t>
            </a:r>
            <a:r>
              <a:rPr kumimoji="0" lang="it-IT" sz="1800" b="0" i="0" u="none" strike="noStrike" kern="0" cap="none" spc="0" normalizeH="0" baseline="0" noProof="0" dirty="0">
                <a:ln>
                  <a:noFill/>
                </a:ln>
                <a:solidFill>
                  <a:prstClr val="black"/>
                </a:solidFill>
                <a:effectLst/>
                <a:uLnTx/>
                <a:uFillTx/>
              </a:rPr>
              <a:t> in the group, </a:t>
            </a:r>
            <a:r>
              <a:rPr kumimoji="0" lang="it-IT" sz="1800" b="0" i="0" u="none" strike="noStrike" kern="0" cap="none" spc="0" normalizeH="0" baseline="0" noProof="0" dirty="0" err="1">
                <a:ln>
                  <a:noFill/>
                </a:ln>
                <a:solidFill>
                  <a:prstClr val="black"/>
                </a:solidFill>
                <a:effectLst/>
                <a:uLnTx/>
                <a:uFillTx/>
              </a:rPr>
              <a:t>tries</a:t>
            </a:r>
            <a:r>
              <a:rPr kumimoji="0" lang="it-IT" sz="1800" b="0" i="0" u="none" strike="noStrike" kern="0" cap="none" spc="0" normalizeH="0" baseline="0" noProof="0" dirty="0">
                <a:ln>
                  <a:noFill/>
                </a:ln>
                <a:solidFill>
                  <a:prstClr val="black"/>
                </a:solidFill>
                <a:effectLst/>
                <a:uLnTx/>
                <a:uFillTx/>
              </a:rPr>
              <a:t> to </a:t>
            </a:r>
            <a:r>
              <a:rPr kumimoji="0" lang="it-IT" sz="1800" b="0" i="0" u="none" strike="noStrike" kern="0" cap="none" spc="0" normalizeH="0" baseline="0" noProof="0" dirty="0" err="1">
                <a:ln>
                  <a:noFill/>
                </a:ln>
                <a:solidFill>
                  <a:prstClr val="black"/>
                </a:solidFill>
                <a:effectLst/>
                <a:uLnTx/>
                <a:uFillTx/>
              </a:rPr>
              <a:t>avoid</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friction</a:t>
            </a:r>
            <a:r>
              <a:rPr kumimoji="0" lang="it-IT" sz="1800" b="0" i="0" u="none" strike="noStrike" kern="0" cap="none" spc="0" normalizeH="0" baseline="0" noProof="0" dirty="0">
                <a:ln>
                  <a:noFill/>
                </a:ln>
                <a:solidFill>
                  <a:prstClr val="black"/>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err="1">
                <a:ln>
                  <a:noFill/>
                </a:ln>
                <a:solidFill>
                  <a:prstClr val="black"/>
                </a:solidFill>
                <a:effectLst/>
                <a:uLnTx/>
                <a:uFillTx/>
              </a:rPr>
              <a:t>Weaknesses</a:t>
            </a:r>
            <a:r>
              <a:rPr kumimoji="0" lang="it-IT" sz="1800" b="1" i="0" u="none"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it-IT" kern="0" dirty="0">
                <a:solidFill>
                  <a:prstClr val="black"/>
                </a:solidFill>
              </a:rPr>
              <a:t>M</a:t>
            </a:r>
            <a:r>
              <a:rPr kumimoji="0" lang="it-IT" sz="1800" b="0" i="0" u="none" strike="noStrike" kern="0" cap="none" spc="0" normalizeH="0" baseline="0" noProof="0" dirty="0">
                <a:ln>
                  <a:noFill/>
                </a:ln>
                <a:solidFill>
                  <a:prstClr val="black"/>
                </a:solidFill>
                <a:effectLst/>
                <a:uLnTx/>
                <a:uFillTx/>
              </a:rPr>
              <a:t>ay avoid confrontation and unpopular decisions and seem indecisive.</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89265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C0E9D7A-2BA5-B47A-62B7-30805C44A1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3" name="CasellaDiTesto 2">
            <a:extLst>
              <a:ext uri="{FF2B5EF4-FFF2-40B4-BE49-F238E27FC236}">
                <a16:creationId xmlns:a16="http://schemas.microsoft.com/office/drawing/2014/main" id="{20F9202E-7711-7935-EF98-79207128A11C}"/>
              </a:ext>
            </a:extLst>
          </p:cNvPr>
          <p:cNvSpPr txBox="1"/>
          <p:nvPr/>
        </p:nvSpPr>
        <p:spPr>
          <a:xfrm>
            <a:off x="3555578" y="437238"/>
            <a:ext cx="3518941" cy="584775"/>
          </a:xfrm>
          <a:prstGeom prst="rect">
            <a:avLst/>
          </a:prstGeom>
          <a:solidFill>
            <a:srgbClr val="FBC1DB"/>
          </a:solidFill>
          <a:ln>
            <a:solidFill>
              <a:srgbClr val="FBC1DB"/>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it-IT" sz="3200" b="1" kern="0" dirty="0">
                <a:solidFill>
                  <a:prstClr val="black"/>
                </a:solidFill>
              </a:rPr>
              <a:t>T</a:t>
            </a:r>
            <a:r>
              <a:rPr kumimoji="0" lang="it-IT" sz="3200" b="1" i="0" u="none" strike="noStrike" kern="0" cap="none" spc="0" normalizeH="0" baseline="0" noProof="0" dirty="0">
                <a:ln>
                  <a:noFill/>
                </a:ln>
                <a:solidFill>
                  <a:prstClr val="black"/>
                </a:solidFill>
                <a:effectLst/>
                <a:uLnTx/>
                <a:uFillTx/>
              </a:rPr>
              <a:t>he thinking roles</a:t>
            </a:r>
            <a:endParaRPr kumimoji="0" lang="it-IT" sz="3200" b="0" i="0" u="none" strike="noStrike" kern="0" cap="none" spc="0" normalizeH="0" baseline="0" noProof="0" dirty="0">
              <a:ln>
                <a:noFill/>
              </a:ln>
              <a:solidFill>
                <a:prstClr val="black"/>
              </a:solidFill>
              <a:effectLst/>
              <a:uLnTx/>
              <a:uFillTx/>
            </a:endParaRPr>
          </a:p>
        </p:txBody>
      </p:sp>
      <p:sp>
        <p:nvSpPr>
          <p:cNvPr id="4" name="CasellaDiTesto 3">
            <a:extLst>
              <a:ext uri="{FF2B5EF4-FFF2-40B4-BE49-F238E27FC236}">
                <a16:creationId xmlns:a16="http://schemas.microsoft.com/office/drawing/2014/main" id="{C9C9EBF8-867B-8B7C-D873-BAA5028AB4E1}"/>
              </a:ext>
            </a:extLst>
          </p:cNvPr>
          <p:cNvSpPr txBox="1"/>
          <p:nvPr/>
        </p:nvSpPr>
        <p:spPr>
          <a:xfrm>
            <a:off x="440721" y="1270863"/>
            <a:ext cx="10000737" cy="400110"/>
          </a:xfrm>
          <a:prstGeom prst="rect">
            <a:avLst/>
          </a:prstGeom>
          <a:noFill/>
        </p:spPr>
        <p:txBody>
          <a:bodyPr wrap="square">
            <a:spAutoFit/>
          </a:bodyPr>
          <a:lstStyle/>
          <a:p>
            <a:pPr algn="ctr" defTabSz="914400"/>
            <a:r>
              <a:rPr lang="it-IT" sz="2000" dirty="0" err="1">
                <a:solidFill>
                  <a:prstClr val="black"/>
                </a:solidFill>
              </a:rPr>
              <a:t>These</a:t>
            </a:r>
            <a:r>
              <a:rPr lang="it-IT" sz="2000" dirty="0">
                <a:solidFill>
                  <a:prstClr val="black"/>
                </a:solidFill>
              </a:rPr>
              <a:t> people solve </a:t>
            </a:r>
            <a:r>
              <a:rPr lang="it-IT" sz="2000" dirty="0" err="1">
                <a:solidFill>
                  <a:prstClr val="black"/>
                </a:solidFill>
              </a:rPr>
              <a:t>problems</a:t>
            </a:r>
            <a:r>
              <a:rPr lang="it-IT" sz="2000" dirty="0">
                <a:solidFill>
                  <a:prstClr val="black"/>
                </a:solidFill>
              </a:rPr>
              <a:t>, </a:t>
            </a:r>
            <a:r>
              <a:rPr lang="it-IT" sz="2000" dirty="0" err="1">
                <a:solidFill>
                  <a:prstClr val="black"/>
                </a:solidFill>
              </a:rPr>
              <a:t>exercise</a:t>
            </a:r>
            <a:r>
              <a:rPr lang="it-IT" sz="2000" dirty="0">
                <a:solidFill>
                  <a:prstClr val="black"/>
                </a:solidFill>
              </a:rPr>
              <a:t> </a:t>
            </a:r>
            <a:r>
              <a:rPr lang="it-IT" sz="2000" dirty="0" err="1">
                <a:solidFill>
                  <a:prstClr val="black"/>
                </a:solidFill>
              </a:rPr>
              <a:t>critical</a:t>
            </a:r>
            <a:r>
              <a:rPr lang="it-IT" sz="2000" dirty="0">
                <a:solidFill>
                  <a:prstClr val="black"/>
                </a:solidFill>
              </a:rPr>
              <a:t> thinking, </a:t>
            </a:r>
            <a:r>
              <a:rPr lang="it-IT" sz="2000" dirty="0" err="1">
                <a:solidFill>
                  <a:prstClr val="black"/>
                </a:solidFill>
              </a:rPr>
              <a:t>analyse</a:t>
            </a:r>
            <a:r>
              <a:rPr lang="it-IT" sz="2000" dirty="0">
                <a:solidFill>
                  <a:prstClr val="black"/>
                </a:solidFill>
              </a:rPr>
              <a:t> and produce </a:t>
            </a:r>
            <a:r>
              <a:rPr lang="it-IT" sz="2000" dirty="0" err="1">
                <a:solidFill>
                  <a:prstClr val="black"/>
                </a:solidFill>
              </a:rPr>
              <a:t>ideas</a:t>
            </a:r>
            <a:r>
              <a:rPr lang="it-IT" sz="2000" dirty="0">
                <a:solidFill>
                  <a:prstClr val="black"/>
                </a:solidFill>
              </a:rPr>
              <a:t>.</a:t>
            </a:r>
          </a:p>
        </p:txBody>
      </p:sp>
      <p:sp>
        <p:nvSpPr>
          <p:cNvPr id="5" name="Segnaposto contenuto 2">
            <a:extLst>
              <a:ext uri="{FF2B5EF4-FFF2-40B4-BE49-F238E27FC236}">
                <a16:creationId xmlns:a16="http://schemas.microsoft.com/office/drawing/2014/main" id="{B2C1CE8C-F0CE-8597-E47E-0C1957682ECD}"/>
              </a:ext>
            </a:extLst>
          </p:cNvPr>
          <p:cNvSpPr txBox="1">
            <a:spLocks/>
          </p:cNvSpPr>
          <p:nvPr/>
        </p:nvSpPr>
        <p:spPr>
          <a:xfrm>
            <a:off x="188396" y="2236519"/>
            <a:ext cx="3131818" cy="3967385"/>
          </a:xfrm>
          <a:prstGeom prst="rect">
            <a:avLst/>
          </a:prstGeom>
          <a:solidFill>
            <a:srgbClr val="FBC1DB"/>
          </a:solidFill>
          <a:ln>
            <a:solidFill>
              <a:srgbClr val="FBC1DB"/>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none" strike="noStrike" kern="1200" cap="none" spc="0" normalizeH="0" baseline="0" noProof="0" dirty="0">
                <a:ln>
                  <a:noFill/>
                </a:ln>
                <a:solidFill>
                  <a:sysClr val="windowText" lastClr="000000"/>
                </a:solidFill>
                <a:effectLst/>
                <a:uLnTx/>
                <a:uFillTx/>
                <a:ea typeface="+mn-ea"/>
                <a:cs typeface="+mn-cs"/>
              </a:rPr>
              <a:t>PLANT</a:t>
            </a:r>
            <a:r>
              <a:rPr kumimoji="0" lang="it-IT" sz="1800" b="0" i="0" u="none" strike="noStrike" kern="1200" cap="none" spc="0" normalizeH="0" baseline="0" noProof="0" dirty="0">
                <a:ln>
                  <a:noFill/>
                </a:ln>
                <a:solidFill>
                  <a:sysClr val="windowText" lastClr="000000"/>
                </a:solidFill>
                <a:effectLst/>
                <a:uLnTx/>
                <a:uFillTx/>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sng" strike="noStrike" kern="1200" cap="none" spc="0" normalizeH="0" baseline="0" noProof="0" dirty="0">
                <a:ln>
                  <a:noFill/>
                </a:ln>
                <a:solidFill>
                  <a:sysClr val="windowText" lastClr="000000"/>
                </a:solidFill>
                <a:effectLst/>
                <a:uLnTx/>
                <a:uFillTx/>
                <a:ea typeface="+mn-ea"/>
                <a:cs typeface="+mn-cs"/>
              </a:rPr>
              <a:t>Strengths</a:t>
            </a:r>
            <a:r>
              <a:rPr kumimoji="0" lang="it-IT" sz="1800" b="1" i="0" u="none" strike="noStrike" kern="1200" cap="none" spc="0" normalizeH="0" baseline="0" noProof="0" dirty="0">
                <a:ln>
                  <a:noFill/>
                </a:ln>
                <a:solidFill>
                  <a:sysClr val="windowText" lastClr="000000"/>
                </a:solidFill>
                <a:effectLst/>
                <a:uLnTx/>
                <a:uFillTx/>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0" i="0" u="none" strike="noStrike" kern="1200" cap="none" spc="0" normalizeH="0" baseline="0" noProof="0" dirty="0">
                <a:ln>
                  <a:noFill/>
                </a:ln>
                <a:solidFill>
                  <a:sysClr val="windowText" lastClr="000000"/>
                </a:solidFill>
                <a:effectLst/>
                <a:uLnTx/>
                <a:uFillTx/>
                <a:ea typeface="+mn-ea"/>
                <a:cs typeface="+mn-cs"/>
              </a:rPr>
              <a:t>Innovative, original and creative, he can solve problems in an unconventional way. </a:t>
            </a:r>
            <a:r>
              <a:rPr kumimoji="0" lang="it-IT" sz="1800" b="0" i="0" u="none" strike="noStrike" kern="1200" cap="none" spc="0" normalizeH="0" baseline="0" noProof="0" dirty="0" err="1">
                <a:ln>
                  <a:noFill/>
                </a:ln>
                <a:solidFill>
                  <a:sysClr val="windowText" lastClr="000000"/>
                </a:solidFill>
                <a:effectLst/>
                <a:uLnTx/>
                <a:uFillTx/>
                <a:ea typeface="+mn-ea"/>
                <a:cs typeface="+mn-cs"/>
              </a:rPr>
              <a:t>They</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provide</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original</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solutions</a:t>
            </a:r>
            <a:endParaRPr kumimoji="0" lang="it-IT" sz="1800" b="0" i="0" u="none" strike="noStrike" kern="1200" cap="none" spc="0" normalizeH="0" baseline="0" noProof="0" dirty="0">
              <a:ln>
                <a:noFill/>
              </a:ln>
              <a:solidFill>
                <a:sysClr val="windowText" lastClr="000000"/>
              </a:solidFill>
              <a:effectLst/>
              <a:uLnTx/>
              <a:uFillTx/>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sng" strike="noStrike" kern="1200" cap="none" spc="0" normalizeH="0" baseline="0" noProof="0" dirty="0">
              <a:ln>
                <a:noFill/>
              </a:ln>
              <a:solidFill>
                <a:sysClr val="windowText" lastClr="000000"/>
              </a:solidFill>
              <a:effectLst/>
              <a:uLnTx/>
              <a:uFillTx/>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sng" strike="noStrike" kern="1200" cap="none" spc="0" normalizeH="0" baseline="0" noProof="0" dirty="0">
                <a:ln>
                  <a:noFill/>
                </a:ln>
                <a:solidFill>
                  <a:sysClr val="windowText" lastClr="000000"/>
                </a:solidFill>
                <a:effectLst/>
                <a:uLnTx/>
                <a:uFillTx/>
                <a:ea typeface="+mn-ea"/>
                <a:cs typeface="+mn-cs"/>
              </a:rPr>
              <a:t>Weaknesses</a:t>
            </a:r>
            <a:r>
              <a:rPr kumimoji="0" lang="it-IT" sz="1800" b="1" i="0" u="none" strike="noStrike" kern="1200" cap="none" spc="0" normalizeH="0" baseline="0" noProof="0" dirty="0">
                <a:ln>
                  <a:noFill/>
                </a:ln>
                <a:solidFill>
                  <a:sysClr val="windowText" lastClr="000000"/>
                </a:solidFill>
                <a:effectLst/>
                <a:uLnTx/>
                <a:uFillTx/>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800" dirty="0">
                <a:solidFill>
                  <a:sysClr val="windowText" lastClr="000000"/>
                </a:solidFill>
              </a:rPr>
              <a:t>D</a:t>
            </a:r>
            <a:r>
              <a:rPr kumimoji="0" lang="it-IT" sz="1800" b="0" i="0" u="none" strike="noStrike" kern="1200" cap="none" spc="0" normalizeH="0" baseline="0" noProof="0" dirty="0">
                <a:ln>
                  <a:noFill/>
                </a:ln>
                <a:solidFill>
                  <a:sysClr val="windowText" lastClr="000000"/>
                </a:solidFill>
                <a:effectLst/>
                <a:uLnTx/>
                <a:uFillTx/>
                <a:ea typeface="+mn-ea"/>
                <a:cs typeface="+mn-cs"/>
              </a:rPr>
              <a:t>ifficulty in communicating and managing people.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0" i="0" u="none" strike="noStrike" kern="1200" cap="none" spc="0" normalizeH="0" baseline="0" noProof="0" dirty="0" err="1">
                <a:ln>
                  <a:noFill/>
                </a:ln>
                <a:solidFill>
                  <a:sysClr val="windowText" lastClr="000000"/>
                </a:solidFill>
                <a:effectLst/>
                <a:uLnTx/>
                <a:uFillTx/>
                <a:ea typeface="+mn-ea"/>
                <a:cs typeface="+mn-cs"/>
              </a:rPr>
              <a:t>They</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may</a:t>
            </a:r>
            <a:r>
              <a:rPr kumimoji="0" lang="it-IT" sz="1800" b="0" i="0" u="none" strike="noStrike" kern="1200" cap="none" spc="0" normalizeH="0" baseline="0" noProof="0" dirty="0">
                <a:ln>
                  <a:noFill/>
                </a:ln>
                <a:solidFill>
                  <a:sysClr val="windowText" lastClr="000000"/>
                </a:solidFill>
                <a:effectLst/>
                <a:uLnTx/>
                <a:uFillTx/>
                <a:ea typeface="+mn-ea"/>
                <a:cs typeface="+mn-cs"/>
              </a:rPr>
              <a:t> be </a:t>
            </a:r>
            <a:r>
              <a:rPr kumimoji="0" lang="it-IT" sz="1800" b="0" i="0" u="none" strike="noStrike" kern="1200" cap="none" spc="0" normalizeH="0" baseline="0" noProof="0" dirty="0" err="1">
                <a:ln>
                  <a:noFill/>
                </a:ln>
                <a:solidFill>
                  <a:sysClr val="windowText" lastClr="000000"/>
                </a:solidFill>
                <a:effectLst/>
                <a:uLnTx/>
                <a:uFillTx/>
                <a:ea typeface="+mn-ea"/>
                <a:cs typeface="+mn-cs"/>
              </a:rPr>
              <a:t>distracted</a:t>
            </a:r>
            <a:r>
              <a:rPr kumimoji="0" lang="it-IT" sz="1800" b="0" i="0" u="none" strike="noStrike" kern="1200" cap="none" spc="0" normalizeH="0" baseline="0" noProof="0" dirty="0">
                <a:ln>
                  <a:noFill/>
                </a:ln>
                <a:solidFill>
                  <a:sysClr val="windowText" lastClr="000000"/>
                </a:solidFill>
                <a:effectLst/>
                <a:uLnTx/>
                <a:uFillTx/>
                <a:ea typeface="+mn-ea"/>
                <a:cs typeface="+mn-cs"/>
              </a:rPr>
              <a:t> or </a:t>
            </a:r>
            <a:r>
              <a:rPr kumimoji="0" lang="it-IT" sz="1800" b="0" i="0" u="none" strike="noStrike" kern="1200" cap="none" spc="0" normalizeH="0" baseline="0" noProof="0" dirty="0" err="1">
                <a:ln>
                  <a:noFill/>
                </a:ln>
                <a:solidFill>
                  <a:sysClr val="windowText" lastClr="000000"/>
                </a:solidFill>
                <a:effectLst/>
                <a:uLnTx/>
                <a:uFillTx/>
                <a:ea typeface="+mn-ea"/>
                <a:cs typeface="+mn-cs"/>
              </a:rPr>
              <a:t>detached</a:t>
            </a:r>
            <a:r>
              <a:rPr kumimoji="0" lang="it-IT" sz="1800" b="0" i="0" u="none" strike="noStrike" kern="1200" cap="none" spc="0" normalizeH="0" baseline="0" noProof="0" dirty="0">
                <a:ln>
                  <a:noFill/>
                </a:ln>
                <a:solidFill>
                  <a:sysClr val="windowText" lastClr="000000"/>
                </a:solidFill>
                <a:effectLst/>
                <a:uLnTx/>
                <a:uFillTx/>
                <a:ea typeface="+mn-ea"/>
                <a:cs typeface="+mn-cs"/>
              </a:rPr>
              <a:t> from </a:t>
            </a:r>
            <a:r>
              <a:rPr kumimoji="0" lang="it-IT" sz="1800" b="0" i="0" u="none" strike="noStrike" kern="1200" cap="none" spc="0" normalizeH="0" baseline="0" noProof="0" dirty="0" err="1">
                <a:ln>
                  <a:noFill/>
                </a:ln>
                <a:solidFill>
                  <a:sysClr val="windowText" lastClr="000000"/>
                </a:solidFill>
                <a:effectLst/>
                <a:uLnTx/>
                <a:uFillTx/>
                <a:ea typeface="+mn-ea"/>
                <a:cs typeface="+mn-cs"/>
              </a:rPr>
              <a:t>practical</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details</a:t>
            </a:r>
            <a:r>
              <a:rPr kumimoji="0" lang="it-IT" sz="1800" b="0" i="0" u="none" strike="noStrike" kern="1200" cap="none" spc="0" normalizeH="0" baseline="0" noProof="0" dirty="0">
                <a:ln>
                  <a:noFill/>
                </a:ln>
                <a:solidFill>
                  <a:sysClr val="windowText" lastClr="000000"/>
                </a:solidFill>
                <a:effectLst/>
                <a:uLnTx/>
                <a:uFillTx/>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6" name="CasellaDiTesto 5">
            <a:extLst>
              <a:ext uri="{FF2B5EF4-FFF2-40B4-BE49-F238E27FC236}">
                <a16:creationId xmlns:a16="http://schemas.microsoft.com/office/drawing/2014/main" id="{C7E10A55-FD3C-273A-AD5B-3EC57CD566B6}"/>
              </a:ext>
            </a:extLst>
          </p:cNvPr>
          <p:cNvSpPr txBox="1"/>
          <p:nvPr/>
        </p:nvSpPr>
        <p:spPr>
          <a:xfrm>
            <a:off x="3638737" y="2229221"/>
            <a:ext cx="2918810" cy="3970318"/>
          </a:xfrm>
          <a:prstGeom prst="rect">
            <a:avLst/>
          </a:prstGeom>
          <a:solidFill>
            <a:srgbClr val="FBC1DB"/>
          </a:solidFill>
          <a:ln>
            <a:solidFill>
              <a:srgbClr val="FBC1DB"/>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rPr>
              <a:t>MONITOR EVALUATOR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Strengths</a:t>
            </a:r>
            <a:r>
              <a:rPr lang="it-IT" b="1" u="sng" kern="0" dirty="0">
                <a:solidFill>
                  <a:prstClr val="black"/>
                </a:solidFill>
              </a:rPr>
              <a:t>:</a:t>
            </a:r>
            <a:endParaRPr kumimoji="0" lang="it-IT" sz="1800" b="1"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black"/>
                </a:solidFill>
                <a:effectLst/>
                <a:uLnTx/>
                <a:uFillTx/>
              </a:rPr>
              <a:t>Sober</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strategic</a:t>
            </a:r>
            <a:r>
              <a:rPr kumimoji="0" lang="it-IT" sz="1800" b="0" i="0" u="none" strike="noStrike" kern="0" cap="none" spc="0" normalizeH="0" baseline="0" noProof="0" dirty="0">
                <a:ln>
                  <a:noFill/>
                </a:ln>
                <a:solidFill>
                  <a:prstClr val="black"/>
                </a:solidFill>
                <a:effectLst/>
                <a:uLnTx/>
                <a:uFillTx/>
              </a:rPr>
              <a:t> and </a:t>
            </a:r>
            <a:r>
              <a:rPr kumimoji="0" lang="it-IT" sz="1800" b="0" i="0" u="none" strike="noStrike" kern="0" cap="none" spc="0" normalizeH="0" baseline="0" noProof="0" dirty="0" err="1">
                <a:ln>
                  <a:noFill/>
                </a:ln>
                <a:solidFill>
                  <a:prstClr val="black"/>
                </a:solidFill>
                <a:effectLst/>
                <a:uLnTx/>
                <a:uFillTx/>
              </a:rPr>
              <a:t>perceptive</a:t>
            </a:r>
            <a:r>
              <a:rPr kumimoji="0" lang="it-IT" sz="1800" b="0" i="0" u="none" strike="noStrike" kern="0" cap="none" spc="0" normalizeH="0" baseline="0" noProof="0" dirty="0">
                <a:ln>
                  <a:noFill/>
                </a:ln>
                <a:solidFill>
                  <a:prstClr val="black"/>
                </a:solidFill>
                <a:effectLst/>
                <a:uLnTx/>
                <a:uFillTx/>
              </a:rPr>
              <a:t>. </a:t>
            </a:r>
            <a:r>
              <a:rPr lang="it-IT" kern="0" dirty="0" err="1">
                <a:solidFill>
                  <a:prstClr val="black"/>
                </a:solidFill>
              </a:rPr>
              <a:t>They</a:t>
            </a:r>
            <a:r>
              <a:rPr lang="it-IT" kern="0" dirty="0">
                <a:solidFill>
                  <a:prstClr val="black"/>
                </a:solidFill>
              </a:rPr>
              <a:t> </a:t>
            </a:r>
            <a:r>
              <a:rPr lang="it-IT" kern="0" dirty="0" err="1">
                <a:solidFill>
                  <a:prstClr val="black"/>
                </a:solidFill>
              </a:rPr>
              <a:t>see</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all</a:t>
            </a:r>
            <a:r>
              <a:rPr kumimoji="0" lang="it-IT" sz="1800" b="0" i="0" u="none" strike="noStrike" kern="0" cap="none" spc="0" normalizeH="0" baseline="0" noProof="0" dirty="0">
                <a:ln>
                  <a:noFill/>
                </a:ln>
                <a:solidFill>
                  <a:prstClr val="black"/>
                </a:solidFill>
                <a:effectLst/>
                <a:uLnTx/>
                <a:uFillTx/>
              </a:rPr>
              <a:t> options and </a:t>
            </a:r>
            <a:r>
              <a:rPr kumimoji="0" lang="it-IT" sz="1800" b="0" i="0" u="none" strike="noStrike" kern="0" cap="none" spc="0" normalizeH="0" baseline="0" noProof="0" dirty="0" err="1">
                <a:ln>
                  <a:noFill/>
                </a:ln>
                <a:solidFill>
                  <a:prstClr val="black"/>
                </a:solidFill>
                <a:effectLst/>
                <a:uLnTx/>
                <a:uFillTx/>
              </a:rPr>
              <a:t>judge</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accurately</a:t>
            </a:r>
            <a:r>
              <a:rPr kumimoji="0" lang="it-IT" sz="1800" b="0" i="0" u="none"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Weaknesses</a:t>
            </a:r>
            <a:r>
              <a:rPr kumimoji="0" lang="it-IT" sz="1800" b="1" i="0" u="none"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They lack initiative and ability to inspire others.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Sometimes overcritical.</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latin typeface="Aptos" panose="0211000402020202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latin typeface="Aptos" panose="02110004020202020204"/>
            </a:endParaRPr>
          </a:p>
        </p:txBody>
      </p:sp>
      <p:sp>
        <p:nvSpPr>
          <p:cNvPr id="7" name="CasellaDiTesto 6">
            <a:extLst>
              <a:ext uri="{FF2B5EF4-FFF2-40B4-BE49-F238E27FC236}">
                <a16:creationId xmlns:a16="http://schemas.microsoft.com/office/drawing/2014/main" id="{E6692165-1D2A-27CA-1E60-06B3D6C77D6B}"/>
              </a:ext>
            </a:extLst>
          </p:cNvPr>
          <p:cNvSpPr txBox="1"/>
          <p:nvPr/>
        </p:nvSpPr>
        <p:spPr>
          <a:xfrm>
            <a:off x="6876070" y="2229221"/>
            <a:ext cx="3179889" cy="3948079"/>
          </a:xfrm>
          <a:prstGeom prst="rect">
            <a:avLst/>
          </a:prstGeom>
          <a:solidFill>
            <a:srgbClr val="FBC1DB"/>
          </a:solidFill>
          <a:ln>
            <a:solidFill>
              <a:srgbClr val="FBC1DB"/>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rPr>
              <a:t>SPECIALIST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Strengths: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Focus on their own area of specialisation to which they are passionately dedicated.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Weaknesses</a:t>
            </a:r>
            <a:r>
              <a:rPr kumimoji="0" lang="it-IT" sz="1800" b="1" i="0" u="none"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lang="it-IT" kern="0" dirty="0">
                <a:solidFill>
                  <a:prstClr val="black"/>
                </a:solidFill>
              </a:rPr>
              <a:t>T</a:t>
            </a:r>
            <a:r>
              <a:rPr kumimoji="0" lang="it-IT" sz="1800" b="0" i="0" u="none" strike="noStrike" kern="0" cap="none" spc="0" normalizeH="0" baseline="0" noProof="0" dirty="0">
                <a:ln>
                  <a:noFill/>
                </a:ln>
                <a:solidFill>
                  <a:prstClr val="black"/>
                </a:solidFill>
                <a:effectLst/>
                <a:uLnTx/>
                <a:uFillTx/>
              </a:rPr>
              <a:t>hey may be too focused on their own specialisation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black"/>
                </a:solidFill>
                <a:effectLst/>
                <a:uLnTx/>
                <a:uFillTx/>
              </a:rPr>
              <a:t>They</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contribute</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only</a:t>
            </a:r>
            <a:r>
              <a:rPr kumimoji="0" lang="it-IT" sz="1800" b="0" i="0" u="none" strike="noStrike" kern="0" cap="none" spc="0" normalizeH="0" baseline="0" noProof="0" dirty="0">
                <a:ln>
                  <a:noFill/>
                </a:ln>
                <a:solidFill>
                  <a:prstClr val="black"/>
                </a:solidFill>
                <a:effectLst/>
                <a:uLnTx/>
                <a:uFillTx/>
              </a:rPr>
              <a:t> to </a:t>
            </a:r>
            <a:r>
              <a:rPr kumimoji="0" lang="it-IT" sz="1800" b="0" i="0" u="none" strike="noStrike" kern="0" cap="none" spc="0" normalizeH="0" baseline="0" noProof="0" dirty="0" err="1">
                <a:ln>
                  <a:noFill/>
                </a:ln>
                <a:solidFill>
                  <a:prstClr val="black"/>
                </a:solidFill>
                <a:effectLst/>
                <a:uLnTx/>
                <a:uFillTx/>
              </a:rPr>
              <a:t>their</a:t>
            </a:r>
            <a:r>
              <a:rPr kumimoji="0" lang="it-IT" sz="1800" b="0" i="0" u="none" strike="noStrike" kern="0" cap="none" spc="0" normalizeH="0" baseline="0" noProof="0" dirty="0">
                <a:ln>
                  <a:noFill/>
                </a:ln>
                <a:solidFill>
                  <a:prstClr val="black"/>
                </a:solidFill>
                <a:effectLst/>
                <a:uLnTx/>
                <a:uFillTx/>
              </a:rPr>
              <a:t> tasks and </a:t>
            </a:r>
            <a:r>
              <a:rPr kumimoji="0" lang="it-IT" sz="1800" b="0" i="0" u="none" strike="noStrike" kern="0" cap="none" spc="0" normalizeH="0" baseline="0" noProof="0" dirty="0" err="1">
                <a:ln>
                  <a:noFill/>
                </a:ln>
                <a:solidFill>
                  <a:prstClr val="black"/>
                </a:solidFill>
                <a:effectLst/>
                <a:uLnTx/>
                <a:uFillTx/>
              </a:rPr>
              <a:t>tend</a:t>
            </a:r>
            <a:r>
              <a:rPr kumimoji="0" lang="it-IT" sz="1800" b="0" i="0" u="none" strike="noStrike" kern="0" cap="none" spc="0" normalizeH="0" baseline="0" noProof="0" dirty="0">
                <a:ln>
                  <a:noFill/>
                </a:ln>
                <a:solidFill>
                  <a:prstClr val="black"/>
                </a:solidFill>
                <a:effectLst/>
                <a:uLnTx/>
                <a:uFillTx/>
              </a:rPr>
              <a:t> to </a:t>
            </a:r>
            <a:r>
              <a:rPr kumimoji="0" lang="it-IT" sz="1800" b="0" i="0" u="none" strike="noStrike" kern="0" cap="none" spc="0" normalizeH="0" baseline="0" noProof="0" dirty="0" err="1">
                <a:ln>
                  <a:noFill/>
                </a:ln>
                <a:solidFill>
                  <a:prstClr val="black"/>
                </a:solidFill>
                <a:effectLst/>
                <a:uLnTx/>
                <a:uFillTx/>
              </a:rPr>
              <a:t>dwell</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too</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much</a:t>
            </a:r>
            <a:r>
              <a:rPr kumimoji="0" lang="it-IT" sz="1800" b="0" i="0" u="none" strike="noStrike" kern="0" cap="none" spc="0" normalizeH="0" baseline="0" noProof="0" dirty="0">
                <a:ln>
                  <a:noFill/>
                </a:ln>
                <a:solidFill>
                  <a:prstClr val="black"/>
                </a:solidFill>
                <a:effectLst/>
                <a:uLnTx/>
                <a:uFillTx/>
              </a:rPr>
              <a:t> on </a:t>
            </a:r>
            <a:r>
              <a:rPr kumimoji="0" lang="it-IT" sz="1800" b="0" i="0" u="none" strike="noStrike" kern="0" cap="none" spc="0" normalizeH="0" baseline="0" noProof="0" dirty="0" err="1">
                <a:ln>
                  <a:noFill/>
                </a:ln>
                <a:solidFill>
                  <a:prstClr val="black"/>
                </a:solidFill>
                <a:effectLst/>
                <a:uLnTx/>
                <a:uFillTx/>
              </a:rPr>
              <a:t>technicalities</a:t>
            </a:r>
            <a:r>
              <a:rPr kumimoji="0" lang="it-IT" sz="1800" b="0" i="0" u="none" strike="noStrike" kern="0" cap="none" spc="0" normalizeH="0" baseline="0" noProof="0" dirty="0">
                <a:ln>
                  <a:noFill/>
                </a:ln>
                <a:solidFill>
                  <a:prstClr val="black"/>
                </a:solidFill>
                <a:effectLst/>
                <a:uLnTx/>
                <a:uFillTx/>
              </a:rPr>
              <a:t>.</a:t>
            </a:r>
          </a:p>
        </p:txBody>
      </p:sp>
    </p:spTree>
    <p:extLst>
      <p:ext uri="{BB962C8B-B14F-4D97-AF65-F5344CB8AC3E}">
        <p14:creationId xmlns:p14="http://schemas.microsoft.com/office/powerpoint/2010/main" val="3045693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C0E9D7A-2BA5-B47A-62B7-30805C44A1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3" name="CasellaDiTesto 2">
            <a:extLst>
              <a:ext uri="{FF2B5EF4-FFF2-40B4-BE49-F238E27FC236}">
                <a16:creationId xmlns:a16="http://schemas.microsoft.com/office/drawing/2014/main" id="{1CA96FA8-1F15-CEDF-6E7A-0F8D6CE2AF88}"/>
              </a:ext>
            </a:extLst>
          </p:cNvPr>
          <p:cNvSpPr txBox="1"/>
          <p:nvPr/>
        </p:nvSpPr>
        <p:spPr>
          <a:xfrm>
            <a:off x="3655828" y="293606"/>
            <a:ext cx="3315269" cy="584775"/>
          </a:xfrm>
          <a:prstGeom prst="rect">
            <a:avLst/>
          </a:prstGeom>
          <a:solidFill>
            <a:srgbClr val="02FFD2"/>
          </a:solidFill>
          <a:ln>
            <a:solidFill>
              <a:srgbClr val="02FFD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3200" b="1" kern="0" dirty="0">
                <a:solidFill>
                  <a:prstClr val="black"/>
                </a:solidFill>
              </a:rPr>
              <a:t>T</a:t>
            </a:r>
            <a:r>
              <a:rPr kumimoji="0" lang="it-IT" sz="3200" b="1" i="0" u="none" strike="noStrike" kern="0" cap="none" spc="0" normalizeH="0" baseline="0" noProof="0" dirty="0">
                <a:ln>
                  <a:noFill/>
                </a:ln>
                <a:solidFill>
                  <a:prstClr val="black"/>
                </a:solidFill>
                <a:effectLst/>
                <a:uLnTx/>
                <a:uFillTx/>
              </a:rPr>
              <a:t>he action roles</a:t>
            </a:r>
            <a:endParaRPr kumimoji="0" lang="it-IT" sz="3200" b="0" i="0" u="none" strike="noStrike" kern="0" cap="none" spc="0" normalizeH="0" baseline="0" noProof="0" dirty="0">
              <a:ln>
                <a:noFill/>
              </a:ln>
              <a:solidFill>
                <a:prstClr val="black"/>
              </a:solidFill>
              <a:effectLst/>
              <a:uLnTx/>
              <a:uFillTx/>
            </a:endParaRPr>
          </a:p>
        </p:txBody>
      </p:sp>
      <p:sp>
        <p:nvSpPr>
          <p:cNvPr id="4" name="CasellaDiTesto 3">
            <a:extLst>
              <a:ext uri="{FF2B5EF4-FFF2-40B4-BE49-F238E27FC236}">
                <a16:creationId xmlns:a16="http://schemas.microsoft.com/office/drawing/2014/main" id="{540F9D02-8373-C5B5-E1DB-D8779AE5A97A}"/>
              </a:ext>
            </a:extLst>
          </p:cNvPr>
          <p:cNvSpPr txBox="1"/>
          <p:nvPr/>
        </p:nvSpPr>
        <p:spPr>
          <a:xfrm>
            <a:off x="455428" y="1244774"/>
            <a:ext cx="9996377" cy="830997"/>
          </a:xfrm>
          <a:prstGeom prst="rect">
            <a:avLst/>
          </a:prstGeom>
          <a:noFill/>
        </p:spPr>
        <p:txBody>
          <a:bodyPr wrap="square">
            <a:spAutoFit/>
          </a:bodyPr>
          <a:lstStyle/>
          <a:p>
            <a:pPr algn="ctr" defTabSz="914400"/>
            <a:r>
              <a:rPr lang="it-IT" sz="2400" dirty="0" err="1">
                <a:solidFill>
                  <a:prstClr val="black"/>
                </a:solidFill>
              </a:rPr>
              <a:t>These</a:t>
            </a:r>
            <a:r>
              <a:rPr lang="it-IT" sz="2400" dirty="0">
                <a:solidFill>
                  <a:prstClr val="black"/>
                </a:solidFill>
              </a:rPr>
              <a:t> people </a:t>
            </a:r>
            <a:r>
              <a:rPr lang="it-IT" sz="2400" dirty="0" err="1">
                <a:solidFill>
                  <a:prstClr val="black"/>
                </a:solidFill>
              </a:rPr>
              <a:t>enable</a:t>
            </a:r>
            <a:r>
              <a:rPr lang="it-IT" sz="2400" dirty="0">
                <a:solidFill>
                  <a:prstClr val="black"/>
                </a:solidFill>
              </a:rPr>
              <a:t> the team to stay </a:t>
            </a:r>
            <a:r>
              <a:rPr lang="it-IT" sz="2400" dirty="0" err="1">
                <a:solidFill>
                  <a:prstClr val="black"/>
                </a:solidFill>
              </a:rPr>
              <a:t>focused</a:t>
            </a:r>
            <a:r>
              <a:rPr lang="it-IT" sz="2400" dirty="0">
                <a:solidFill>
                  <a:prstClr val="black"/>
                </a:solidFill>
              </a:rPr>
              <a:t> on the action and </a:t>
            </a:r>
            <a:r>
              <a:rPr lang="it-IT" sz="2400" dirty="0" err="1">
                <a:solidFill>
                  <a:prstClr val="black"/>
                </a:solidFill>
              </a:rPr>
              <a:t>achieve</a:t>
            </a:r>
            <a:r>
              <a:rPr lang="it-IT" sz="2400" dirty="0">
                <a:solidFill>
                  <a:prstClr val="black"/>
                </a:solidFill>
              </a:rPr>
              <a:t> the goal.</a:t>
            </a:r>
          </a:p>
        </p:txBody>
      </p:sp>
      <p:sp>
        <p:nvSpPr>
          <p:cNvPr id="5" name="Segnaposto contenuto 2">
            <a:extLst>
              <a:ext uri="{FF2B5EF4-FFF2-40B4-BE49-F238E27FC236}">
                <a16:creationId xmlns:a16="http://schemas.microsoft.com/office/drawing/2014/main" id="{B8A9CDE7-7C11-35B8-FEC8-03CADADC1333}"/>
              </a:ext>
            </a:extLst>
          </p:cNvPr>
          <p:cNvSpPr txBox="1">
            <a:spLocks/>
          </p:cNvSpPr>
          <p:nvPr/>
        </p:nvSpPr>
        <p:spPr>
          <a:xfrm>
            <a:off x="455428" y="2808557"/>
            <a:ext cx="3315269" cy="3130249"/>
          </a:xfrm>
          <a:prstGeom prst="rect">
            <a:avLst/>
          </a:prstGeom>
          <a:solidFill>
            <a:srgbClr val="02FFD2"/>
          </a:solidFill>
          <a:ln>
            <a:solidFill>
              <a:srgbClr val="02FFD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none" strike="noStrike" kern="1200" cap="none" spc="0" normalizeH="0" baseline="0" noProof="0" dirty="0">
                <a:ln>
                  <a:noFill/>
                </a:ln>
                <a:solidFill>
                  <a:sysClr val="windowText" lastClr="000000"/>
                </a:solidFill>
                <a:effectLst/>
                <a:uLnTx/>
                <a:uFillTx/>
                <a:ea typeface="+mn-ea"/>
                <a:cs typeface="+mn-cs"/>
              </a:rPr>
              <a:t>IMPLEMENTOR</a:t>
            </a:r>
            <a:endParaRPr kumimoji="0" lang="it-IT" sz="1800" b="0" i="0" u="none" strike="noStrike" kern="1200" cap="none" spc="0" normalizeH="0" baseline="0" noProof="0" dirty="0">
              <a:ln>
                <a:noFill/>
              </a:ln>
              <a:solidFill>
                <a:sysClr val="windowText" lastClr="000000"/>
              </a:solidFill>
              <a:effectLst/>
              <a:uLnTx/>
              <a:uFillTx/>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1800" b="0" i="0" u="none" strike="noStrike" kern="1200" cap="none" spc="0" normalizeH="0" baseline="0" noProof="0" dirty="0">
              <a:ln>
                <a:noFill/>
              </a:ln>
              <a:solidFill>
                <a:sysClr val="windowText" lastClr="000000"/>
              </a:solidFill>
              <a:effectLst/>
              <a:uLnTx/>
              <a:uFillTx/>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sng" strike="noStrike" kern="1200" cap="none" spc="0" normalizeH="0" baseline="0" noProof="0" dirty="0">
                <a:ln>
                  <a:noFill/>
                </a:ln>
                <a:solidFill>
                  <a:sysClr val="windowText" lastClr="000000"/>
                </a:solidFill>
                <a:effectLst/>
                <a:uLnTx/>
                <a:uFillTx/>
                <a:ea typeface="+mn-ea"/>
                <a:cs typeface="+mn-cs"/>
              </a:rPr>
              <a:t>Strengths</a:t>
            </a:r>
            <a:r>
              <a:rPr kumimoji="0" lang="it-IT" sz="1800" b="1" i="0" u="none" strike="noStrike" kern="1200" cap="none" spc="0" normalizeH="0" baseline="0" noProof="0" dirty="0">
                <a:ln>
                  <a:noFill/>
                </a:ln>
                <a:solidFill>
                  <a:sysClr val="windowText" lastClr="000000"/>
                </a:solidFill>
                <a:effectLst/>
                <a:uLnTx/>
                <a:uFillTx/>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0" i="0" u="none" strike="noStrike" kern="1200" cap="none" spc="0" normalizeH="0" baseline="0" noProof="0" dirty="0">
                <a:ln>
                  <a:noFill/>
                </a:ln>
                <a:solidFill>
                  <a:sysClr val="windowText" lastClr="000000"/>
                </a:solidFill>
                <a:effectLst/>
                <a:uLnTx/>
                <a:uFillTx/>
                <a:ea typeface="+mn-ea"/>
                <a:cs typeface="+mn-cs"/>
              </a:rPr>
              <a:t>Disciplined, reliable, conservative and efficient. </a:t>
            </a:r>
            <a:r>
              <a:rPr kumimoji="0" lang="it-IT" sz="1800" b="0" i="0" u="none" strike="noStrike" kern="1200" cap="none" spc="0" normalizeH="0" baseline="0" noProof="0" dirty="0" err="1">
                <a:ln>
                  <a:noFill/>
                </a:ln>
                <a:solidFill>
                  <a:sysClr val="windowText" lastClr="000000"/>
                </a:solidFill>
                <a:effectLst/>
                <a:uLnTx/>
                <a:uFillTx/>
                <a:ea typeface="+mn-ea"/>
                <a:cs typeface="+mn-cs"/>
              </a:rPr>
              <a:t>They</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Translate</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ideas</a:t>
            </a:r>
            <a:r>
              <a:rPr kumimoji="0" lang="it-IT" sz="1800" b="0" i="0" u="none" strike="noStrike" kern="1200" cap="none" spc="0" normalizeH="0" baseline="0" noProof="0" dirty="0">
                <a:ln>
                  <a:noFill/>
                </a:ln>
                <a:solidFill>
                  <a:sysClr val="windowText" lastClr="000000"/>
                </a:solidFill>
                <a:effectLst/>
                <a:uLnTx/>
                <a:uFillTx/>
                <a:ea typeface="+mn-ea"/>
                <a:cs typeface="+mn-cs"/>
              </a:rPr>
              <a:t> </a:t>
            </a:r>
            <a:r>
              <a:rPr kumimoji="0" lang="it-IT" sz="1800" b="0" i="0" u="none" strike="noStrike" kern="1200" cap="none" spc="0" normalizeH="0" baseline="0" noProof="0" dirty="0" err="1">
                <a:ln>
                  <a:noFill/>
                </a:ln>
                <a:solidFill>
                  <a:sysClr val="windowText" lastClr="000000"/>
                </a:solidFill>
                <a:effectLst/>
                <a:uLnTx/>
                <a:uFillTx/>
                <a:ea typeface="+mn-ea"/>
                <a:cs typeface="+mn-cs"/>
              </a:rPr>
              <a:t>into</a:t>
            </a:r>
            <a:r>
              <a:rPr kumimoji="0" lang="it-IT" sz="1800" b="0" i="0" u="none" strike="noStrike" kern="1200" cap="none" spc="0" normalizeH="0" baseline="0" noProof="0" dirty="0">
                <a:ln>
                  <a:noFill/>
                </a:ln>
                <a:solidFill>
                  <a:sysClr val="windowText" lastClr="000000"/>
                </a:solidFill>
                <a:effectLst/>
                <a:uLnTx/>
                <a:uFillTx/>
                <a:ea typeface="+mn-ea"/>
                <a:cs typeface="+mn-cs"/>
              </a:rPr>
              <a:t> action</a:t>
            </a:r>
            <a:endParaRPr kumimoji="0" lang="it-IT" sz="1800" b="0" i="0" u="sng" strike="noStrike" kern="1200" cap="none" spc="0" normalizeH="0" baseline="0" noProof="0" dirty="0">
              <a:ln>
                <a:noFill/>
              </a:ln>
              <a:solidFill>
                <a:sysClr val="windowText" lastClr="000000"/>
              </a:solidFill>
              <a:effectLst/>
              <a:uLnTx/>
              <a:uFillTx/>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1" i="0" u="sng" strike="noStrike" kern="1200" cap="none" spc="0" normalizeH="0" baseline="0" noProof="0" dirty="0">
                <a:ln>
                  <a:noFill/>
                </a:ln>
                <a:solidFill>
                  <a:sysClr val="windowText" lastClr="000000"/>
                </a:solidFill>
                <a:effectLst/>
                <a:uLnTx/>
                <a:uFillTx/>
                <a:ea typeface="+mn-ea"/>
                <a:cs typeface="+mn-cs"/>
              </a:rPr>
              <a:t>Weaknesses</a:t>
            </a:r>
            <a:r>
              <a:rPr kumimoji="0" lang="it-IT" sz="1800" b="1" i="0" u="none" strike="noStrike" kern="1200" cap="none" spc="0" normalizeH="0" baseline="0" noProof="0" dirty="0">
                <a:ln>
                  <a:noFill/>
                </a:ln>
                <a:solidFill>
                  <a:sysClr val="windowText" lastClr="000000"/>
                </a:solidFill>
                <a:effectLst/>
                <a:uLnTx/>
                <a:uFillTx/>
                <a:ea typeface="+mn-ea"/>
                <a:cs typeface="+mn-cs"/>
              </a:rPr>
              <a:t>: </a:t>
            </a:r>
            <a:endParaRPr lang="it-IT" sz="1800" dirty="0">
              <a:solidFill>
                <a:sysClr val="windowText" lastClr="000000"/>
              </a:solidFill>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1800" b="0" i="0" u="none" strike="noStrike" kern="1200" cap="none" spc="0" normalizeH="0" baseline="0" noProof="0" dirty="0">
                <a:ln>
                  <a:noFill/>
                </a:ln>
                <a:solidFill>
                  <a:sysClr val="windowText" lastClr="000000"/>
                </a:solidFill>
                <a:effectLst/>
                <a:uLnTx/>
                <a:uFillTx/>
                <a:ea typeface="+mn-ea"/>
                <a:cs typeface="+mn-cs"/>
              </a:rPr>
              <a:t>Sometimes inflexible, cannot adapt quickly to change.</a:t>
            </a:r>
          </a:p>
        </p:txBody>
      </p:sp>
      <p:sp>
        <p:nvSpPr>
          <p:cNvPr id="6" name="CasellaDiTesto 5">
            <a:extLst>
              <a:ext uri="{FF2B5EF4-FFF2-40B4-BE49-F238E27FC236}">
                <a16:creationId xmlns:a16="http://schemas.microsoft.com/office/drawing/2014/main" id="{32AAD026-8FD1-6A5B-7878-702807ABBB0F}"/>
              </a:ext>
            </a:extLst>
          </p:cNvPr>
          <p:cNvSpPr txBox="1"/>
          <p:nvPr/>
        </p:nvSpPr>
        <p:spPr>
          <a:xfrm>
            <a:off x="3992354" y="2799485"/>
            <a:ext cx="3315268" cy="3139321"/>
          </a:xfrm>
          <a:prstGeom prst="rect">
            <a:avLst/>
          </a:prstGeom>
          <a:solidFill>
            <a:srgbClr val="02FFD2"/>
          </a:solidFill>
          <a:ln>
            <a:solidFill>
              <a:srgbClr val="02FFD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rPr>
              <a:t>SHAPER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Strengths:</a:t>
            </a:r>
            <a:r>
              <a:rPr kumimoji="0" lang="it-IT" sz="1800" b="0" i="0" u="sng"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Dynamic, </a:t>
            </a:r>
            <a:r>
              <a:rPr kumimoji="0" lang="it-IT" sz="1800" b="0" i="0" u="none" strike="noStrike" kern="0" cap="none" spc="0" normalizeH="0" baseline="0" noProof="0" dirty="0" err="1">
                <a:ln>
                  <a:noFill/>
                </a:ln>
                <a:solidFill>
                  <a:prstClr val="black"/>
                </a:solidFill>
                <a:effectLst/>
                <a:uLnTx/>
                <a:uFillTx/>
              </a:rPr>
              <a:t>hypersensitive</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They</a:t>
            </a:r>
            <a:r>
              <a:rPr kumimoji="0" lang="it-IT" sz="1800" b="0" i="0" u="none" strike="noStrike" kern="0" cap="none" spc="0" normalizeH="0" baseline="0" noProof="0" dirty="0">
                <a:ln>
                  <a:noFill/>
                </a:ln>
                <a:solidFill>
                  <a:prstClr val="black"/>
                </a:solidFill>
                <a:effectLst/>
                <a:uLnTx/>
                <a:uFillTx/>
              </a:rPr>
              <a:t> work </a:t>
            </a:r>
            <a:r>
              <a:rPr kumimoji="0" lang="it-IT" sz="1800" b="0" i="0" u="none" strike="noStrike" kern="0" cap="none" spc="0" normalizeH="0" baseline="0" noProof="0" dirty="0" err="1">
                <a:ln>
                  <a:noFill/>
                </a:ln>
                <a:solidFill>
                  <a:prstClr val="black"/>
                </a:solidFill>
                <a:effectLst/>
                <a:uLnTx/>
                <a:uFillTx/>
              </a:rPr>
              <a:t>well</a:t>
            </a:r>
            <a:r>
              <a:rPr kumimoji="0" lang="it-IT" sz="1800" b="0" i="0" u="none" strike="noStrike" kern="0" cap="none" spc="0" normalizeH="0" baseline="0" noProof="0" dirty="0">
                <a:ln>
                  <a:noFill/>
                </a:ln>
                <a:solidFill>
                  <a:prstClr val="black"/>
                </a:solidFill>
                <a:effectLst/>
                <a:uLnTx/>
                <a:uFillTx/>
              </a:rPr>
              <a:t> under pressure and </a:t>
            </a:r>
            <a:r>
              <a:rPr kumimoji="0" lang="it-IT" sz="1800" b="0" i="0" u="none" strike="noStrike" kern="0" cap="none" spc="0" normalizeH="0" baseline="0" noProof="0" dirty="0" err="1">
                <a:ln>
                  <a:noFill/>
                </a:ln>
                <a:solidFill>
                  <a:prstClr val="black"/>
                </a:solidFill>
                <a:effectLst/>
                <a:uLnTx/>
                <a:uFillTx/>
              </a:rPr>
              <a:t>overcomes</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obstacles</a:t>
            </a:r>
            <a:r>
              <a:rPr kumimoji="0" lang="it-IT" sz="1800" b="0" i="0" u="none" strike="noStrike" kern="0" cap="none" spc="0" normalizeH="0" baseline="0" noProof="0" dirty="0">
                <a:ln>
                  <a:noFill/>
                </a:ln>
                <a:solidFill>
                  <a:prstClr val="black"/>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Weaknesses</a:t>
            </a:r>
            <a:r>
              <a:rPr kumimoji="0" lang="it-IT" sz="1800" b="1" i="0" u="none" strike="noStrike" kern="0" cap="none" spc="0" normalizeH="0" baseline="0" noProof="0" dirty="0">
                <a:ln>
                  <a:noFill/>
                </a:ln>
                <a:solidFill>
                  <a:prstClr val="black"/>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it-IT" kern="0" dirty="0">
                <a:solidFill>
                  <a:prstClr val="black"/>
                </a:solidFill>
              </a:rPr>
              <a:t>T</a:t>
            </a:r>
            <a:r>
              <a:rPr kumimoji="0" lang="it-IT" sz="1800" b="0" i="0" u="none" strike="noStrike" kern="0" cap="none" spc="0" normalizeH="0" baseline="0" noProof="0" dirty="0">
                <a:ln>
                  <a:noFill/>
                </a:ln>
                <a:solidFill>
                  <a:prstClr val="black"/>
                </a:solidFill>
                <a:effectLst/>
                <a:uLnTx/>
                <a:uFillTx/>
              </a:rPr>
              <a:t>hey  give in to provocation may become nervous while performing his task.</a:t>
            </a:r>
          </a:p>
        </p:txBody>
      </p:sp>
      <p:sp>
        <p:nvSpPr>
          <p:cNvPr id="7" name="CasellaDiTesto 6">
            <a:extLst>
              <a:ext uri="{FF2B5EF4-FFF2-40B4-BE49-F238E27FC236}">
                <a16:creationId xmlns:a16="http://schemas.microsoft.com/office/drawing/2014/main" id="{8FF8DA06-2EA9-AD5F-9454-2BCE03D35325}"/>
              </a:ext>
            </a:extLst>
          </p:cNvPr>
          <p:cNvSpPr txBox="1"/>
          <p:nvPr/>
        </p:nvSpPr>
        <p:spPr>
          <a:xfrm>
            <a:off x="7441162" y="2799485"/>
            <a:ext cx="3010643" cy="3139321"/>
          </a:xfrm>
          <a:prstGeom prst="rect">
            <a:avLst/>
          </a:prstGeom>
          <a:solidFill>
            <a:srgbClr val="02FFD2"/>
          </a:solidFill>
          <a:ln>
            <a:solidFill>
              <a:srgbClr val="02FFD2"/>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rPr>
              <a:t>COMPLETER FINISHER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Strengths</a:t>
            </a:r>
            <a:r>
              <a:rPr lang="it-IT" b="1" u="sng" kern="0" dirty="0">
                <a:solidFill>
                  <a:prstClr val="black"/>
                </a:solidFill>
              </a:rPr>
              <a:t>:</a:t>
            </a:r>
            <a:endParaRPr kumimoji="0" lang="it-IT" sz="1800" b="1"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err="1">
                <a:ln>
                  <a:noFill/>
                </a:ln>
                <a:solidFill>
                  <a:prstClr val="black"/>
                </a:solidFill>
                <a:effectLst/>
                <a:uLnTx/>
                <a:uFillTx/>
              </a:rPr>
              <a:t>Meticulous</a:t>
            </a:r>
            <a:r>
              <a:rPr kumimoji="0" lang="it-IT" sz="1800" b="0" i="0" u="none" strike="noStrike" kern="0" cap="none" spc="0" normalizeH="0" baseline="0" noProof="0" dirty="0">
                <a:ln>
                  <a:noFill/>
                </a:ln>
                <a:solidFill>
                  <a:prstClr val="black"/>
                </a:solidFill>
                <a:effectLst/>
                <a:uLnTx/>
                <a:uFillTx/>
              </a:rPr>
              <a:t>, </a:t>
            </a:r>
            <a:r>
              <a:rPr kumimoji="0" lang="it-IT" sz="1800" b="0" i="0" u="none" strike="noStrike" kern="0" cap="none" spc="0" normalizeH="0" baseline="0" noProof="0" dirty="0" err="1">
                <a:ln>
                  <a:noFill/>
                </a:ln>
                <a:solidFill>
                  <a:prstClr val="black"/>
                </a:solidFill>
                <a:effectLst/>
                <a:uLnTx/>
                <a:uFillTx/>
              </a:rPr>
              <a:t>conscientious</a:t>
            </a:r>
            <a:r>
              <a:rPr kumimoji="0" lang="it-IT" sz="1800" b="0" i="0" u="none" strike="noStrike" kern="0" cap="none" spc="0" normalizeH="0" baseline="0" noProof="0" dirty="0">
                <a:ln>
                  <a:noFill/>
                </a:ln>
                <a:solidFill>
                  <a:prstClr val="black"/>
                </a:solidFill>
                <a:effectLst/>
                <a:uLnTx/>
                <a:uFillTx/>
              </a:rPr>
              <a:t> and </a:t>
            </a:r>
            <a:r>
              <a:rPr kumimoji="0" lang="it-IT" sz="1800" b="0" i="0" u="none" strike="noStrike" kern="0" cap="none" spc="0" normalizeH="0" baseline="0" noProof="0" dirty="0" err="1">
                <a:ln>
                  <a:noFill/>
                </a:ln>
                <a:solidFill>
                  <a:prstClr val="black"/>
                </a:solidFill>
                <a:effectLst/>
                <a:uLnTx/>
                <a:uFillTx/>
              </a:rPr>
              <a:t>analytical</a:t>
            </a:r>
            <a:r>
              <a:rPr kumimoji="0" lang="it-IT" sz="1800" b="0" i="0" u="none"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it-IT" sz="1800" b="0" i="0" u="sng"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1" i="0" u="sng" strike="noStrike" kern="0" cap="none" spc="0" normalizeH="0" baseline="0" noProof="0" dirty="0">
                <a:ln>
                  <a:noFill/>
                </a:ln>
                <a:solidFill>
                  <a:prstClr val="black"/>
                </a:solidFill>
                <a:effectLst/>
                <a:uLnTx/>
                <a:uFillTx/>
              </a:rPr>
              <a:t>Weaknesses</a:t>
            </a:r>
            <a:r>
              <a:rPr kumimoji="0" lang="it-IT" sz="1800" b="1" i="0" u="none" strike="noStrike" kern="0" cap="none" spc="0" normalizeH="0" baseline="0" noProof="0" dirty="0">
                <a:ln>
                  <a:noFill/>
                </a:ln>
                <a:solidFill>
                  <a:prstClr val="black"/>
                </a:solidFill>
                <a:effectLst/>
                <a:uLnTx/>
                <a:uFillTx/>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anxious, sometimes worries excessively. </a:t>
            </a:r>
            <a:r>
              <a:rPr kumimoji="0" lang="it-IT" sz="1800" b="0" i="0" u="none" strike="noStrike" kern="0" cap="none" spc="0" normalizeH="0" baseline="0" noProof="0" dirty="0" err="1">
                <a:ln>
                  <a:noFill/>
                </a:ln>
                <a:solidFill>
                  <a:prstClr val="black"/>
                </a:solidFill>
                <a:effectLst/>
                <a:uLnTx/>
                <a:uFillTx/>
              </a:rPr>
              <a:t>They</a:t>
            </a:r>
            <a:r>
              <a:rPr kumimoji="0" lang="it-IT" sz="1800" b="0" i="0" u="none" strike="noStrike" kern="0" cap="none" spc="0" normalizeH="0" baseline="0" noProof="0" dirty="0">
                <a:ln>
                  <a:noFill/>
                </a:ln>
                <a:solidFill>
                  <a:prstClr val="black"/>
                </a:solidFill>
                <a:effectLst/>
                <a:uLnTx/>
                <a:uFillTx/>
              </a:rPr>
              <a:t> do </a:t>
            </a:r>
            <a:r>
              <a:rPr kumimoji="0" lang="it-IT" sz="1800" b="0" i="0" u="none" strike="noStrike" kern="0" cap="none" spc="0" normalizeH="0" baseline="0" noProof="0" dirty="0" err="1">
                <a:ln>
                  <a:noFill/>
                </a:ln>
                <a:solidFill>
                  <a:prstClr val="black"/>
                </a:solidFill>
                <a:effectLst/>
                <a:uLnTx/>
                <a:uFillTx/>
              </a:rPr>
              <a:t>not</a:t>
            </a:r>
            <a:r>
              <a:rPr kumimoji="0" lang="it-IT" sz="1800" b="0" i="0" u="none" strike="noStrike" kern="0" cap="none" spc="0" normalizeH="0" baseline="0" noProof="0" dirty="0">
                <a:ln>
                  <a:noFill/>
                </a:ln>
                <a:solidFill>
                  <a:prstClr val="black"/>
                </a:solidFill>
                <a:effectLst/>
                <a:uLnTx/>
                <a:uFillTx/>
              </a:rPr>
              <a:t> like to delegate.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659680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C0E9D7A-2BA5-B47A-62B7-30805C44A1D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3" name="Titolo 1">
            <a:extLst>
              <a:ext uri="{FF2B5EF4-FFF2-40B4-BE49-F238E27FC236}">
                <a16:creationId xmlns:a16="http://schemas.microsoft.com/office/drawing/2014/main" id="{DD4451C3-5EE2-E191-A515-5E69FE6DB570}"/>
              </a:ext>
            </a:extLst>
          </p:cNvPr>
          <p:cNvSpPr txBox="1">
            <a:spLocks/>
          </p:cNvSpPr>
          <p:nvPr/>
        </p:nvSpPr>
        <p:spPr>
          <a:xfrm>
            <a:off x="284163" y="288601"/>
            <a:ext cx="5855380" cy="9630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4000" b="1" i="0" u="none" strike="noStrike" kern="1200" cap="none" spc="0" normalizeH="0" baseline="0" noProof="0" dirty="0">
                <a:ln>
                  <a:noFill/>
                </a:ln>
                <a:solidFill>
                  <a:srgbClr val="1A75DB"/>
                </a:solidFill>
                <a:effectLst/>
                <a:uLnTx/>
                <a:uFillTx/>
                <a:latin typeface="+mn-lt"/>
                <a:ea typeface="+mj-ea"/>
                <a:cs typeface="+mj-cs"/>
              </a:rPr>
              <a:t>Key points of the model</a:t>
            </a:r>
            <a:endParaRPr kumimoji="0" lang="it-IT" sz="4400" b="1" i="0" u="none" strike="noStrike" kern="1200" cap="none" spc="0" normalizeH="0" baseline="0" noProof="0" dirty="0">
              <a:ln>
                <a:noFill/>
              </a:ln>
              <a:solidFill>
                <a:srgbClr val="1A75DB"/>
              </a:solidFill>
              <a:effectLst/>
              <a:uLnTx/>
              <a:uFillTx/>
              <a:latin typeface="+mn-lt"/>
              <a:ea typeface="+mj-ea"/>
              <a:cs typeface="+mj-cs"/>
            </a:endParaRPr>
          </a:p>
        </p:txBody>
      </p:sp>
      <p:sp>
        <p:nvSpPr>
          <p:cNvPr id="4" name="Segnaposto contenuto 2">
            <a:extLst>
              <a:ext uri="{FF2B5EF4-FFF2-40B4-BE49-F238E27FC236}">
                <a16:creationId xmlns:a16="http://schemas.microsoft.com/office/drawing/2014/main" id="{218CC586-59CC-E301-72CF-01582F4E1DF3}"/>
              </a:ext>
            </a:extLst>
          </p:cNvPr>
          <p:cNvSpPr txBox="1">
            <a:spLocks/>
          </p:cNvSpPr>
          <p:nvPr/>
        </p:nvSpPr>
        <p:spPr>
          <a:xfrm>
            <a:off x="96671" y="1392865"/>
            <a:ext cx="9578957" cy="26891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sysClr val="windowText" lastClr="000000"/>
                </a:solidFill>
                <a:effectLst/>
                <a:uLnTx/>
                <a:uFillTx/>
                <a:ea typeface="+mn-ea"/>
                <a:cs typeface="+mn-cs"/>
              </a:rPr>
              <a:t>Balancing </a:t>
            </a:r>
            <a:r>
              <a:rPr kumimoji="0" lang="it-IT" sz="2000" b="1" i="0" u="none" strike="noStrike" kern="1200" cap="none" spc="0" normalizeH="0" baseline="0" noProof="0" dirty="0" err="1">
                <a:ln>
                  <a:noFill/>
                </a:ln>
                <a:solidFill>
                  <a:sysClr val="windowText" lastClr="000000"/>
                </a:solidFill>
                <a:effectLst/>
                <a:uLnTx/>
                <a:uFillTx/>
                <a:ea typeface="+mn-ea"/>
                <a:cs typeface="+mn-cs"/>
              </a:rPr>
              <a:t>roles</a:t>
            </a:r>
            <a:r>
              <a:rPr kumimoji="0" lang="it-IT" sz="2000" b="1"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a:ln>
                  <a:noFill/>
                </a:ln>
                <a:solidFill>
                  <a:sysClr val="windowText" lastClr="000000"/>
                </a:solidFill>
                <a:effectLst/>
                <a:uLnTx/>
                <a:uFillTx/>
                <a:ea typeface="+mn-ea"/>
                <a:cs typeface="+mn-cs"/>
              </a:rPr>
              <a:t>A </a:t>
            </a:r>
            <a:r>
              <a:rPr kumimoji="0" lang="it-IT" sz="2000" b="0" i="0" u="none" strike="noStrike" kern="1200" cap="none" spc="0" normalizeH="0" baseline="0" noProof="0" dirty="0" err="1">
                <a:ln>
                  <a:noFill/>
                </a:ln>
                <a:solidFill>
                  <a:sysClr val="windowText" lastClr="000000"/>
                </a:solidFill>
                <a:effectLst/>
                <a:uLnTx/>
                <a:uFillTx/>
                <a:ea typeface="+mn-ea"/>
                <a:cs typeface="+mn-cs"/>
              </a:rPr>
              <a:t>successful</a:t>
            </a:r>
            <a:r>
              <a:rPr kumimoji="0" lang="it-IT" sz="2000" b="0" i="0" u="none" strike="noStrike" kern="1200" cap="none" spc="0" normalizeH="0" baseline="0" noProof="0" dirty="0">
                <a:ln>
                  <a:noFill/>
                </a:ln>
                <a:solidFill>
                  <a:sysClr val="windowText" lastClr="000000"/>
                </a:solidFill>
                <a:effectLst/>
                <a:uLnTx/>
                <a:uFillTx/>
                <a:ea typeface="+mn-ea"/>
                <a:cs typeface="+mn-cs"/>
              </a:rPr>
              <a:t> team must balance </a:t>
            </a:r>
            <a:r>
              <a:rPr kumimoji="0" lang="it-IT" sz="2000" b="0" i="0" u="none" strike="noStrike" kern="1200" cap="none" spc="0" normalizeH="0" baseline="0" noProof="0" dirty="0" err="1">
                <a:ln>
                  <a:noFill/>
                </a:ln>
                <a:solidFill>
                  <a:sysClr val="windowText" lastClr="000000"/>
                </a:solidFill>
                <a:effectLst/>
                <a:uLnTx/>
                <a:uFillTx/>
                <a:ea typeface="+mn-ea"/>
                <a:cs typeface="+mn-cs"/>
              </a:rPr>
              <a:t>these</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roles</a:t>
            </a:r>
            <a:r>
              <a:rPr kumimoji="0" lang="it-IT" sz="2000" b="0" i="0" u="none" strike="noStrike" kern="1200" cap="none" spc="0" normalizeH="0" baseline="0" noProof="0" dirty="0">
                <a:ln>
                  <a:noFill/>
                </a:ln>
                <a:solidFill>
                  <a:sysClr val="windowText" lastClr="000000"/>
                </a:solidFill>
                <a:effectLst/>
                <a:uLnTx/>
                <a:uFillTx/>
                <a:ea typeface="+mn-ea"/>
                <a:cs typeface="+mn-cs"/>
              </a:rPr>
              <a:t> to </a:t>
            </a:r>
            <a:r>
              <a:rPr kumimoji="0" lang="it-IT" sz="2000" b="0" i="0" u="none" strike="noStrike" kern="1200" cap="none" spc="0" normalizeH="0" baseline="0" noProof="0" dirty="0" err="1">
                <a:ln>
                  <a:noFill/>
                </a:ln>
                <a:solidFill>
                  <a:sysClr val="windowText" lastClr="000000"/>
                </a:solidFill>
                <a:effectLst/>
                <a:uLnTx/>
                <a:uFillTx/>
                <a:ea typeface="+mn-ea"/>
                <a:cs typeface="+mn-cs"/>
              </a:rPr>
              <a:t>avoid</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imbalances</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such</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as</a:t>
            </a:r>
            <a:r>
              <a:rPr kumimoji="0" lang="it-IT" sz="2000" b="0" i="0" u="none" strike="noStrike" kern="1200" cap="none" spc="0" normalizeH="0" baseline="0" noProof="0" dirty="0">
                <a:ln>
                  <a:noFill/>
                </a:ln>
                <a:solidFill>
                  <a:sysClr val="windowText" lastClr="000000"/>
                </a:solidFill>
                <a:effectLst/>
                <a:uLnTx/>
                <a:uFillTx/>
                <a:ea typeface="+mn-ea"/>
                <a:cs typeface="+mn-cs"/>
              </a:rPr>
              <a:t> a </a:t>
            </a:r>
            <a:r>
              <a:rPr kumimoji="0" lang="it-IT" sz="2000" b="0" i="0" u="none" strike="noStrike" kern="1200" cap="none" spc="0" normalizeH="0" baseline="0" noProof="0" dirty="0" err="1">
                <a:ln>
                  <a:noFill/>
                </a:ln>
                <a:solidFill>
                  <a:sysClr val="windowText" lastClr="000000"/>
                </a:solidFill>
                <a:effectLst/>
                <a:uLnTx/>
                <a:uFillTx/>
                <a:ea typeface="+mn-ea"/>
                <a:cs typeface="+mn-cs"/>
              </a:rPr>
              <a:t>lack</a:t>
            </a:r>
            <a:r>
              <a:rPr kumimoji="0" lang="it-IT" sz="2000" b="0" i="0" u="none" strike="noStrike" kern="1200" cap="none" spc="0" normalizeH="0" baseline="0" noProof="0" dirty="0">
                <a:ln>
                  <a:noFill/>
                </a:ln>
                <a:solidFill>
                  <a:sysClr val="windowText" lastClr="000000"/>
                </a:solidFill>
                <a:effectLst/>
                <a:uLnTx/>
                <a:uFillTx/>
                <a:ea typeface="+mn-ea"/>
                <a:cs typeface="+mn-cs"/>
              </a:rPr>
              <a:t> of </a:t>
            </a:r>
            <a:r>
              <a:rPr kumimoji="0" lang="it-IT" sz="2000" b="0" i="0" u="none" strike="noStrike" kern="1200" cap="none" spc="0" normalizeH="0" baseline="0" noProof="0" dirty="0" err="1">
                <a:ln>
                  <a:noFill/>
                </a:ln>
                <a:solidFill>
                  <a:sysClr val="windowText" lastClr="000000"/>
                </a:solidFill>
                <a:effectLst/>
                <a:uLnTx/>
                <a:uFillTx/>
                <a:ea typeface="+mn-ea"/>
                <a:cs typeface="+mn-cs"/>
              </a:rPr>
              <a:t>creativity</a:t>
            </a:r>
            <a:r>
              <a:rPr kumimoji="0" lang="it-IT" sz="2000" b="0" i="0" u="none" strike="noStrike" kern="1200" cap="none" spc="0" normalizeH="0" baseline="0" noProof="0" dirty="0">
                <a:ln>
                  <a:noFill/>
                </a:ln>
                <a:solidFill>
                  <a:sysClr val="windowText" lastClr="000000"/>
                </a:solidFill>
                <a:effectLst/>
                <a:uLnTx/>
                <a:uFillTx/>
                <a:ea typeface="+mn-ea"/>
                <a:cs typeface="+mn-cs"/>
              </a:rPr>
              <a:t> or </a:t>
            </a:r>
            <a:r>
              <a:rPr kumimoji="0" lang="it-IT" sz="2000" b="0" i="0" u="none" strike="noStrike" kern="1200" cap="none" spc="0" normalizeH="0" baseline="0" noProof="0" dirty="0" err="1">
                <a:ln>
                  <a:noFill/>
                </a:ln>
                <a:solidFill>
                  <a:sysClr val="windowText" lastClr="000000"/>
                </a:solidFill>
                <a:effectLst/>
                <a:uLnTx/>
                <a:uFillTx/>
                <a:ea typeface="+mn-ea"/>
                <a:cs typeface="+mn-cs"/>
              </a:rPr>
              <a:t>excessive</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analysis</a:t>
            </a:r>
            <a:r>
              <a:rPr kumimoji="0" lang="it-IT" sz="2000" b="0" i="0" u="none" strike="noStrike" kern="1200" cap="none" spc="0" normalizeH="0" baseline="0" noProof="0" dirty="0">
                <a:ln>
                  <a:noFill/>
                </a:ln>
                <a:solidFill>
                  <a:sysClr val="windowText" lastClr="000000"/>
                </a:solidFill>
                <a:effectLst/>
                <a:uLnTx/>
                <a:uFillTx/>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000" b="0" i="0" u="none" strike="noStrike" kern="1200" cap="none" spc="0" normalizeH="0" baseline="0" noProof="0" dirty="0">
              <a:ln>
                <a:noFill/>
              </a:ln>
              <a:solidFill>
                <a:sysClr val="windowText" lastClr="000000"/>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a:ln>
                  <a:noFill/>
                </a:ln>
                <a:solidFill>
                  <a:sysClr val="windowText" lastClr="000000"/>
                </a:solidFill>
                <a:effectLst/>
                <a:uLnTx/>
                <a:uFillTx/>
                <a:ea typeface="+mn-ea"/>
                <a:cs typeface="+mn-cs"/>
              </a:rPr>
              <a:t>Multiple </a:t>
            </a:r>
            <a:r>
              <a:rPr kumimoji="0" lang="it-IT" sz="2000" b="1" i="0" u="none" strike="noStrike" kern="1200" cap="none" spc="0" normalizeH="0" baseline="0" noProof="0" dirty="0" err="1">
                <a:ln>
                  <a:noFill/>
                </a:ln>
                <a:solidFill>
                  <a:sysClr val="windowText" lastClr="000000"/>
                </a:solidFill>
                <a:effectLst/>
                <a:uLnTx/>
                <a:uFillTx/>
                <a:ea typeface="+mn-ea"/>
                <a:cs typeface="+mn-cs"/>
              </a:rPr>
              <a:t>roles</a:t>
            </a:r>
            <a:r>
              <a:rPr kumimoji="0" lang="it-IT" sz="2000" b="1"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Each</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individual</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may</a:t>
            </a:r>
            <a:r>
              <a:rPr kumimoji="0" lang="it-IT" sz="2000" b="0" i="0" u="none" strike="noStrike" kern="1200" cap="none" spc="0" normalizeH="0" baseline="0" noProof="0" dirty="0">
                <a:ln>
                  <a:noFill/>
                </a:ln>
                <a:solidFill>
                  <a:sysClr val="windowText" lastClr="000000"/>
                </a:solidFill>
                <a:effectLst/>
                <a:uLnTx/>
                <a:uFillTx/>
                <a:ea typeface="+mn-ea"/>
                <a:cs typeface="+mn-cs"/>
              </a:rPr>
              <a:t> take on multiple </a:t>
            </a:r>
            <a:r>
              <a:rPr kumimoji="0" lang="it-IT" sz="2000" b="0" i="0" u="none" strike="noStrike" kern="1200" cap="none" spc="0" normalizeH="0" baseline="0" noProof="0" dirty="0" err="1">
                <a:ln>
                  <a:noFill/>
                </a:ln>
                <a:solidFill>
                  <a:sysClr val="windowText" lastClr="000000"/>
                </a:solidFill>
                <a:effectLst/>
                <a:uLnTx/>
                <a:uFillTx/>
                <a:ea typeface="+mn-ea"/>
                <a:cs typeface="+mn-cs"/>
              </a:rPr>
              <a:t>roles</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depending</a:t>
            </a:r>
            <a:r>
              <a:rPr kumimoji="0" lang="it-IT" sz="2000" b="0" i="0" u="none" strike="noStrike" kern="1200" cap="none" spc="0" normalizeH="0" baseline="0" noProof="0" dirty="0">
                <a:ln>
                  <a:noFill/>
                </a:ln>
                <a:solidFill>
                  <a:sysClr val="windowText" lastClr="000000"/>
                </a:solidFill>
                <a:effectLst/>
                <a:uLnTx/>
                <a:uFillTx/>
                <a:ea typeface="+mn-ea"/>
                <a:cs typeface="+mn-cs"/>
              </a:rPr>
              <a:t> on the </a:t>
            </a:r>
            <a:r>
              <a:rPr kumimoji="0" lang="it-IT" sz="2000" b="0" i="0" u="none" strike="noStrike" kern="1200" cap="none" spc="0" normalizeH="0" baseline="0" noProof="0" dirty="0" err="1">
                <a:ln>
                  <a:noFill/>
                </a:ln>
                <a:solidFill>
                  <a:sysClr val="windowText" lastClr="000000"/>
                </a:solidFill>
                <a:effectLst/>
                <a:uLnTx/>
                <a:uFillTx/>
                <a:ea typeface="+mn-ea"/>
                <a:cs typeface="+mn-cs"/>
              </a:rPr>
              <a:t>context</a:t>
            </a:r>
            <a:r>
              <a:rPr kumimoji="0" lang="it-IT" sz="2000" b="0" i="0" u="none" strike="noStrike" kern="1200" cap="none" spc="0" normalizeH="0" baseline="0" noProof="0" dirty="0">
                <a:ln>
                  <a:noFill/>
                </a:ln>
                <a:solidFill>
                  <a:sysClr val="windowText" lastClr="000000"/>
                </a:solidFill>
                <a:effectLst/>
                <a:uLnTx/>
                <a:uFillTx/>
                <a:ea typeface="+mn-ea"/>
                <a:cs typeface="+mn-cs"/>
              </a:rPr>
              <a:t> and </a:t>
            </a:r>
            <a:r>
              <a:rPr kumimoji="0" lang="it-IT" sz="2000" b="0" i="0" u="none" strike="noStrike" kern="1200" cap="none" spc="0" normalizeH="0" baseline="0" noProof="0" dirty="0" err="1">
                <a:ln>
                  <a:noFill/>
                </a:ln>
                <a:solidFill>
                  <a:sysClr val="windowText" lastClr="000000"/>
                </a:solidFill>
                <a:effectLst/>
                <a:uLnTx/>
                <a:uFillTx/>
                <a:ea typeface="+mn-ea"/>
                <a:cs typeface="+mn-cs"/>
              </a:rPr>
              <a:t>their</a:t>
            </a:r>
            <a:r>
              <a:rPr kumimoji="0" lang="it-IT" sz="2000" b="0" i="0" u="none" strike="noStrike" kern="1200" cap="none" spc="0" normalizeH="0" baseline="0" noProof="0" dirty="0">
                <a:ln>
                  <a:noFill/>
                </a:ln>
                <a:solidFill>
                  <a:sysClr val="windowText" lastClr="000000"/>
                </a:solidFill>
                <a:effectLst/>
                <a:uLnTx/>
                <a:uFillTx/>
                <a:ea typeface="+mn-ea"/>
                <a:cs typeface="+mn-cs"/>
              </a:rPr>
              <a:t> skills.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2000" b="0" i="0" u="none" strike="noStrike" kern="1200" cap="none" spc="0" normalizeH="0" baseline="0" noProof="0" dirty="0">
              <a:ln>
                <a:noFill/>
              </a:ln>
              <a:solidFill>
                <a:sysClr val="windowText" lastClr="000000"/>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000" b="1" i="0" u="none" strike="noStrike" kern="1200" cap="none" spc="0" normalizeH="0" baseline="0" noProof="0" dirty="0" err="1">
                <a:ln>
                  <a:noFill/>
                </a:ln>
                <a:solidFill>
                  <a:sysClr val="windowText" lastClr="000000"/>
                </a:solidFill>
                <a:effectLst/>
                <a:uLnTx/>
                <a:uFillTx/>
                <a:ea typeface="+mn-ea"/>
                <a:cs typeface="+mn-cs"/>
              </a:rPr>
              <a:t>This</a:t>
            </a:r>
            <a:r>
              <a:rPr kumimoji="0" lang="it-IT" sz="2000" b="1" i="0" u="none" strike="noStrike" kern="1200" cap="none" spc="0" normalizeH="0" baseline="0" noProof="0" dirty="0">
                <a:ln>
                  <a:noFill/>
                </a:ln>
                <a:solidFill>
                  <a:sysClr val="windowText" lastClr="000000"/>
                </a:solidFill>
                <a:effectLst/>
                <a:uLnTx/>
                <a:uFillTx/>
                <a:ea typeface="+mn-ea"/>
                <a:cs typeface="+mn-cs"/>
              </a:rPr>
              <a:t> model </a:t>
            </a:r>
            <a:r>
              <a:rPr kumimoji="0" lang="it-IT" sz="2000" b="1" i="0" u="none" strike="noStrike" kern="1200" cap="none" spc="0" normalizeH="0" baseline="0" noProof="0" dirty="0" err="1">
                <a:ln>
                  <a:noFill/>
                </a:ln>
                <a:solidFill>
                  <a:sysClr val="windowText" lastClr="000000"/>
                </a:solidFill>
                <a:effectLst/>
                <a:uLnTx/>
                <a:uFillTx/>
                <a:ea typeface="+mn-ea"/>
                <a:cs typeface="+mn-cs"/>
              </a:rPr>
              <a:t>is</a:t>
            </a:r>
            <a:r>
              <a:rPr kumimoji="0" lang="it-IT" sz="2000" b="1" i="0" u="none" strike="noStrike" kern="1200" cap="none" spc="0" normalizeH="0" baseline="0" noProof="0" dirty="0">
                <a:ln>
                  <a:noFill/>
                </a:ln>
                <a:solidFill>
                  <a:sysClr val="windowText" lastClr="000000"/>
                </a:solidFill>
                <a:effectLst/>
                <a:uLnTx/>
                <a:uFillTx/>
                <a:ea typeface="+mn-ea"/>
                <a:cs typeface="+mn-cs"/>
              </a:rPr>
              <a:t> </a:t>
            </a:r>
            <a:r>
              <a:rPr kumimoji="0" lang="it-IT" sz="2000" b="1" i="0" u="none" strike="noStrike" kern="1200" cap="none" spc="0" normalizeH="0" baseline="0" noProof="0" dirty="0" err="1">
                <a:ln>
                  <a:noFill/>
                </a:ln>
                <a:solidFill>
                  <a:sysClr val="windowText" lastClr="000000"/>
                </a:solidFill>
                <a:effectLst/>
                <a:uLnTx/>
                <a:uFillTx/>
                <a:ea typeface="+mn-ea"/>
                <a:cs typeface="+mn-cs"/>
              </a:rPr>
              <a:t>useful</a:t>
            </a:r>
            <a:r>
              <a:rPr kumimoji="0" lang="it-IT" sz="2000" b="1" i="0" u="none" strike="noStrike" kern="1200" cap="none" spc="0" normalizeH="0" baseline="0" noProof="0" dirty="0">
                <a:ln>
                  <a:noFill/>
                </a:ln>
                <a:solidFill>
                  <a:sysClr val="windowText" lastClr="000000"/>
                </a:solidFill>
                <a:effectLst/>
                <a:uLnTx/>
                <a:uFillTx/>
                <a:ea typeface="+mn-ea"/>
                <a:cs typeface="+mn-cs"/>
              </a:rPr>
              <a:t> for </a:t>
            </a:r>
            <a:r>
              <a:rPr kumimoji="0" lang="it-IT" sz="2000" b="1" i="0" u="none" strike="noStrike" kern="1200" cap="none" spc="0" normalizeH="0" baseline="0" noProof="0" dirty="0" err="1">
                <a:ln>
                  <a:noFill/>
                </a:ln>
                <a:solidFill>
                  <a:sysClr val="windowText" lastClr="000000"/>
                </a:solidFill>
                <a:effectLst/>
                <a:uLnTx/>
                <a:uFillTx/>
                <a:ea typeface="+mn-ea"/>
                <a:cs typeface="+mn-cs"/>
              </a:rPr>
              <a:t>improving</a:t>
            </a:r>
            <a:r>
              <a:rPr kumimoji="0" lang="it-IT" sz="2000" b="1" i="0" u="none" strike="noStrike" kern="1200" cap="none" spc="0" normalizeH="0" baseline="0" noProof="0" dirty="0">
                <a:ln>
                  <a:noFill/>
                </a:ln>
                <a:solidFill>
                  <a:sysClr val="windowText" lastClr="000000"/>
                </a:solidFill>
                <a:effectLst/>
                <a:uLnTx/>
                <a:uFillTx/>
                <a:ea typeface="+mn-ea"/>
                <a:cs typeface="+mn-cs"/>
              </a:rPr>
              <a:t> team </a:t>
            </a:r>
            <a:r>
              <a:rPr kumimoji="0" lang="it-IT" sz="2000" b="1" i="0" u="none" strike="noStrike" kern="1200" cap="none" spc="0" normalizeH="0" baseline="0" noProof="0" dirty="0" err="1">
                <a:ln>
                  <a:noFill/>
                </a:ln>
                <a:solidFill>
                  <a:sysClr val="windowText" lastClr="000000"/>
                </a:solidFill>
                <a:effectLst/>
                <a:uLnTx/>
                <a:uFillTx/>
                <a:ea typeface="+mn-ea"/>
                <a:cs typeface="+mn-cs"/>
              </a:rPr>
              <a:t>composition</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identifying</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strengths</a:t>
            </a:r>
            <a:r>
              <a:rPr kumimoji="0" lang="it-IT" sz="2000" b="0" i="0" u="none" strike="noStrike" kern="1200" cap="none" spc="0" normalizeH="0" baseline="0" noProof="0" dirty="0">
                <a:ln>
                  <a:noFill/>
                </a:ln>
                <a:solidFill>
                  <a:sysClr val="windowText" lastClr="000000"/>
                </a:solidFill>
                <a:effectLst/>
                <a:uLnTx/>
                <a:uFillTx/>
                <a:ea typeface="+mn-ea"/>
                <a:cs typeface="+mn-cs"/>
              </a:rPr>
              <a:t> and </a:t>
            </a:r>
            <a:r>
              <a:rPr kumimoji="0" lang="it-IT" sz="2000" b="0" i="0" u="none" strike="noStrike" kern="1200" cap="none" spc="0" normalizeH="0" baseline="0" noProof="0" dirty="0" err="1">
                <a:ln>
                  <a:noFill/>
                </a:ln>
                <a:solidFill>
                  <a:sysClr val="windowText" lastClr="000000"/>
                </a:solidFill>
                <a:effectLst/>
                <a:uLnTx/>
                <a:uFillTx/>
                <a:ea typeface="+mn-ea"/>
                <a:cs typeface="+mn-cs"/>
              </a:rPr>
              <a:t>weaknesses</a:t>
            </a:r>
            <a:r>
              <a:rPr kumimoji="0" lang="it-IT" sz="2000" b="0" i="0" u="none" strike="noStrike" kern="1200" cap="none" spc="0" normalizeH="0" baseline="0" noProof="0" dirty="0">
                <a:ln>
                  <a:noFill/>
                </a:ln>
                <a:solidFill>
                  <a:sysClr val="windowText" lastClr="000000"/>
                </a:solidFill>
                <a:effectLst/>
                <a:uLnTx/>
                <a:uFillTx/>
                <a:ea typeface="+mn-ea"/>
                <a:cs typeface="+mn-cs"/>
              </a:rPr>
              <a:t>, and </a:t>
            </a:r>
            <a:r>
              <a:rPr kumimoji="0" lang="it-IT" sz="2000" b="0" i="0" u="none" strike="noStrike" kern="1200" cap="none" spc="0" normalizeH="0" baseline="0" noProof="0" dirty="0" err="1">
                <a:ln>
                  <a:noFill/>
                </a:ln>
                <a:solidFill>
                  <a:sysClr val="windowText" lastClr="000000"/>
                </a:solidFill>
                <a:effectLst/>
                <a:uLnTx/>
                <a:uFillTx/>
                <a:ea typeface="+mn-ea"/>
                <a:cs typeface="+mn-cs"/>
              </a:rPr>
              <a:t>fostering</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optimal</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collaboration</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between</a:t>
            </a:r>
            <a:r>
              <a:rPr kumimoji="0" lang="it-IT" sz="2000" b="0" i="0" u="none" strike="noStrike" kern="1200" cap="none" spc="0" normalizeH="0" baseline="0" noProof="0" dirty="0">
                <a:ln>
                  <a:noFill/>
                </a:ln>
                <a:solidFill>
                  <a:sysClr val="windowText" lastClr="000000"/>
                </a:solidFill>
                <a:effectLst/>
                <a:uLnTx/>
                <a:uFillTx/>
                <a:ea typeface="+mn-ea"/>
                <a:cs typeface="+mn-cs"/>
              </a:rPr>
              <a:t> </a:t>
            </a:r>
            <a:r>
              <a:rPr kumimoji="0" lang="it-IT" sz="2000" b="0" i="0" u="none" strike="noStrike" kern="1200" cap="none" spc="0" normalizeH="0" baseline="0" noProof="0" dirty="0" err="1">
                <a:ln>
                  <a:noFill/>
                </a:ln>
                <a:solidFill>
                  <a:sysClr val="windowText" lastClr="000000"/>
                </a:solidFill>
                <a:effectLst/>
                <a:uLnTx/>
                <a:uFillTx/>
                <a:ea typeface="+mn-ea"/>
                <a:cs typeface="+mn-cs"/>
              </a:rPr>
              <a:t>members</a:t>
            </a:r>
            <a:r>
              <a:rPr kumimoji="0" lang="it-IT" sz="2000" b="0" i="0" u="none" strike="noStrike" kern="1200" cap="none" spc="0" normalizeH="0" baseline="0" noProof="0" dirty="0">
                <a:ln>
                  <a:noFill/>
                </a:ln>
                <a:solidFill>
                  <a:sysClr val="windowText" lastClr="000000"/>
                </a:solidFill>
                <a:effectLst/>
                <a:uLnTx/>
                <a:uFillTx/>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it-IT" sz="105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5" name="CasellaDiTesto 4">
            <a:extLst>
              <a:ext uri="{FF2B5EF4-FFF2-40B4-BE49-F238E27FC236}">
                <a16:creationId xmlns:a16="http://schemas.microsoft.com/office/drawing/2014/main" id="{ED5C4AC9-C4D8-B209-14F5-03794192B971}"/>
              </a:ext>
            </a:extLst>
          </p:cNvPr>
          <p:cNvSpPr txBox="1"/>
          <p:nvPr/>
        </p:nvSpPr>
        <p:spPr>
          <a:xfrm>
            <a:off x="96671" y="4167052"/>
            <a:ext cx="9578957" cy="2262158"/>
          </a:xfrm>
          <a:prstGeom prst="rect">
            <a:avLst/>
          </a:prstGeom>
          <a:noFill/>
        </p:spPr>
        <p:txBody>
          <a:bodyPr wrap="square">
            <a:spAutoFit/>
          </a:bodyPr>
          <a:lstStyle/>
          <a:p>
            <a:pPr marL="342900" indent="-342900" defTabSz="914400">
              <a:buFont typeface="Arial" panose="020B0604020202020204" pitchFamily="34" charset="0"/>
              <a:buChar char="•"/>
            </a:pPr>
            <a:r>
              <a:rPr lang="it-IT" sz="2000" dirty="0" err="1">
                <a:solidFill>
                  <a:prstClr val="black"/>
                </a:solidFill>
              </a:rPr>
              <a:t>Each</a:t>
            </a:r>
            <a:r>
              <a:rPr lang="it-IT" sz="2000" dirty="0">
                <a:solidFill>
                  <a:prstClr val="black"/>
                </a:solidFill>
              </a:rPr>
              <a:t> </a:t>
            </a:r>
            <a:r>
              <a:rPr lang="it-IT" sz="2000" dirty="0" err="1">
                <a:solidFill>
                  <a:prstClr val="black"/>
                </a:solidFill>
              </a:rPr>
              <a:t>role</a:t>
            </a:r>
            <a:r>
              <a:rPr lang="it-IT" sz="2000" dirty="0">
                <a:solidFill>
                  <a:prstClr val="black"/>
                </a:solidFill>
              </a:rPr>
              <a:t> </a:t>
            </a:r>
            <a:r>
              <a:rPr lang="it-IT" sz="2000" dirty="0" err="1">
                <a:solidFill>
                  <a:prstClr val="black"/>
                </a:solidFill>
              </a:rPr>
              <a:t>has</a:t>
            </a:r>
            <a:r>
              <a:rPr lang="it-IT" sz="2000" dirty="0">
                <a:solidFill>
                  <a:prstClr val="black"/>
                </a:solidFill>
              </a:rPr>
              <a:t> </a:t>
            </a:r>
            <a:r>
              <a:rPr lang="it-IT" sz="2000" b="1" dirty="0" err="1">
                <a:solidFill>
                  <a:prstClr val="black"/>
                </a:solidFill>
              </a:rPr>
              <a:t>strengths</a:t>
            </a:r>
            <a:r>
              <a:rPr lang="it-IT" sz="2000" b="1" dirty="0">
                <a:solidFill>
                  <a:prstClr val="black"/>
                </a:solidFill>
              </a:rPr>
              <a:t> and </a:t>
            </a:r>
            <a:r>
              <a:rPr lang="it-IT" sz="2000" b="1" dirty="0" err="1">
                <a:solidFill>
                  <a:prstClr val="black"/>
                </a:solidFill>
              </a:rPr>
              <a:t>weaknesses</a:t>
            </a:r>
            <a:r>
              <a:rPr lang="it-IT" sz="2000" dirty="0">
                <a:solidFill>
                  <a:prstClr val="black"/>
                </a:solidFill>
              </a:rPr>
              <a:t>.</a:t>
            </a:r>
          </a:p>
          <a:p>
            <a:pPr marL="342900" indent="-342900" defTabSz="914400">
              <a:buFont typeface="Arial" panose="020B0604020202020204" pitchFamily="34" charset="0"/>
              <a:buChar char="•"/>
            </a:pPr>
            <a:endParaRPr lang="it-IT" sz="2000" dirty="0">
              <a:solidFill>
                <a:prstClr val="black"/>
              </a:solidFill>
            </a:endParaRPr>
          </a:p>
          <a:p>
            <a:pPr marL="342900" indent="-342900" defTabSz="914400">
              <a:buFont typeface="Arial" panose="020B0604020202020204" pitchFamily="34" charset="0"/>
              <a:buChar char="•"/>
            </a:pPr>
            <a:r>
              <a:rPr lang="it-IT" sz="2000" dirty="0" err="1">
                <a:solidFill>
                  <a:prstClr val="black"/>
                </a:solidFill>
              </a:rPr>
              <a:t>This</a:t>
            </a:r>
            <a:r>
              <a:rPr lang="it-IT" sz="2000" dirty="0">
                <a:solidFill>
                  <a:prstClr val="black"/>
                </a:solidFill>
              </a:rPr>
              <a:t> </a:t>
            </a:r>
            <a:r>
              <a:rPr lang="it-IT" sz="2000" dirty="0" err="1">
                <a:solidFill>
                  <a:prstClr val="black"/>
                </a:solidFill>
              </a:rPr>
              <a:t>is</a:t>
            </a:r>
            <a:r>
              <a:rPr lang="it-IT" sz="2000" dirty="0">
                <a:solidFill>
                  <a:prstClr val="black"/>
                </a:solidFill>
              </a:rPr>
              <a:t> the </a:t>
            </a:r>
            <a:r>
              <a:rPr lang="it-IT" sz="2000" dirty="0" err="1">
                <a:solidFill>
                  <a:prstClr val="black"/>
                </a:solidFill>
              </a:rPr>
              <a:t>reason</a:t>
            </a:r>
            <a:r>
              <a:rPr lang="it-IT" sz="2000" dirty="0">
                <a:solidFill>
                  <a:prstClr val="black"/>
                </a:solidFill>
              </a:rPr>
              <a:t> </a:t>
            </a:r>
            <a:r>
              <a:rPr lang="it-IT" sz="2000" dirty="0" err="1">
                <a:solidFill>
                  <a:prstClr val="black"/>
                </a:solidFill>
              </a:rPr>
              <a:t>why</a:t>
            </a:r>
            <a:r>
              <a:rPr lang="it-IT" sz="2000" dirty="0">
                <a:solidFill>
                  <a:prstClr val="black"/>
                </a:solidFill>
              </a:rPr>
              <a:t> </a:t>
            </a:r>
            <a:r>
              <a:rPr lang="it-IT" sz="2000" dirty="0" err="1">
                <a:solidFill>
                  <a:prstClr val="black"/>
                </a:solidFill>
              </a:rPr>
              <a:t>it</a:t>
            </a:r>
            <a:r>
              <a:rPr lang="it-IT" sz="2000" dirty="0">
                <a:solidFill>
                  <a:prstClr val="black"/>
                </a:solidFill>
              </a:rPr>
              <a:t> </a:t>
            </a:r>
            <a:r>
              <a:rPr lang="it-IT" sz="2000" b="1" dirty="0" err="1">
                <a:solidFill>
                  <a:prstClr val="black"/>
                </a:solidFill>
              </a:rPr>
              <a:t>is</a:t>
            </a:r>
            <a:r>
              <a:rPr lang="it-IT" sz="2000" b="1" dirty="0">
                <a:solidFill>
                  <a:prstClr val="black"/>
                </a:solidFill>
              </a:rPr>
              <a:t> </a:t>
            </a:r>
            <a:r>
              <a:rPr lang="it-IT" sz="2000" b="1" dirty="0" err="1">
                <a:solidFill>
                  <a:prstClr val="black"/>
                </a:solidFill>
              </a:rPr>
              <a:t>important</a:t>
            </a:r>
            <a:r>
              <a:rPr lang="it-IT" sz="2000" b="1" dirty="0">
                <a:solidFill>
                  <a:prstClr val="black"/>
                </a:solidFill>
              </a:rPr>
              <a:t> to </a:t>
            </a:r>
            <a:r>
              <a:rPr lang="it-IT" sz="2000" b="1" dirty="0" err="1">
                <a:solidFill>
                  <a:prstClr val="black"/>
                </a:solidFill>
              </a:rPr>
              <a:t>assort</a:t>
            </a:r>
            <a:r>
              <a:rPr lang="it-IT" sz="2000" b="1" dirty="0">
                <a:solidFill>
                  <a:prstClr val="black"/>
                </a:solidFill>
              </a:rPr>
              <a:t> </a:t>
            </a:r>
            <a:r>
              <a:rPr lang="it-IT" sz="2000" dirty="0" err="1">
                <a:solidFill>
                  <a:prstClr val="black"/>
                </a:solidFill>
              </a:rPr>
              <a:t>them</a:t>
            </a:r>
            <a:r>
              <a:rPr lang="it-IT" sz="2000" dirty="0">
                <a:solidFill>
                  <a:prstClr val="black"/>
                </a:solidFill>
              </a:rPr>
              <a:t> </a:t>
            </a:r>
            <a:r>
              <a:rPr lang="it-IT" sz="2000" dirty="0" err="1">
                <a:solidFill>
                  <a:prstClr val="black"/>
                </a:solidFill>
              </a:rPr>
              <a:t>correctly</a:t>
            </a:r>
            <a:r>
              <a:rPr lang="it-IT" sz="2000" dirty="0">
                <a:solidFill>
                  <a:prstClr val="black"/>
                </a:solidFill>
              </a:rPr>
              <a:t> </a:t>
            </a:r>
            <a:r>
              <a:rPr lang="it-IT" sz="2000" dirty="0" err="1">
                <a:solidFill>
                  <a:prstClr val="black"/>
                </a:solidFill>
              </a:rPr>
              <a:t>according</a:t>
            </a:r>
            <a:r>
              <a:rPr lang="it-IT" sz="2000" dirty="0">
                <a:solidFill>
                  <a:prstClr val="black"/>
                </a:solidFill>
              </a:rPr>
              <a:t> to the </a:t>
            </a:r>
            <a:r>
              <a:rPr lang="it-IT" sz="2000" dirty="0" err="1">
                <a:solidFill>
                  <a:prstClr val="black"/>
                </a:solidFill>
              </a:rPr>
              <a:t>objectives</a:t>
            </a:r>
            <a:r>
              <a:rPr lang="it-IT" sz="2000" dirty="0">
                <a:solidFill>
                  <a:prstClr val="black"/>
                </a:solidFill>
              </a:rPr>
              <a:t> to be </a:t>
            </a:r>
            <a:r>
              <a:rPr lang="it-IT" sz="2000" dirty="0" err="1">
                <a:solidFill>
                  <a:prstClr val="black"/>
                </a:solidFill>
              </a:rPr>
              <a:t>achieved</a:t>
            </a:r>
            <a:r>
              <a:rPr lang="it-IT" sz="2000" dirty="0">
                <a:solidFill>
                  <a:prstClr val="black"/>
                </a:solidFill>
              </a:rPr>
              <a:t> by the team.</a:t>
            </a:r>
          </a:p>
          <a:p>
            <a:pPr marL="342900" indent="-342900" defTabSz="914400">
              <a:buFont typeface="Arial" panose="020B0604020202020204" pitchFamily="34" charset="0"/>
              <a:buChar char="•"/>
            </a:pPr>
            <a:endParaRPr lang="it-IT" sz="2000" dirty="0">
              <a:solidFill>
                <a:prstClr val="black"/>
              </a:solidFill>
            </a:endParaRPr>
          </a:p>
          <a:p>
            <a:pPr marL="342900" indent="-342900" defTabSz="914400">
              <a:buFont typeface="Arial" panose="020B0604020202020204" pitchFamily="34" charset="0"/>
              <a:buChar char="•"/>
            </a:pPr>
            <a:r>
              <a:rPr lang="it-IT" sz="2000" b="1" dirty="0">
                <a:solidFill>
                  <a:prstClr val="black"/>
                </a:solidFill>
              </a:rPr>
              <a:t>Each team member may reflect different roles</a:t>
            </a:r>
            <a:r>
              <a:rPr lang="it-IT" sz="2000" dirty="0">
                <a:solidFill>
                  <a:prstClr val="black"/>
                </a:solidFill>
              </a:rPr>
              <a:t>, depending on their personality, and ‘the weight of each role’ may change over time.</a:t>
            </a:r>
          </a:p>
        </p:txBody>
      </p:sp>
    </p:spTree>
    <p:extLst>
      <p:ext uri="{BB962C8B-B14F-4D97-AF65-F5344CB8AC3E}">
        <p14:creationId xmlns:p14="http://schemas.microsoft.com/office/powerpoint/2010/main" val="260293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F8323D-8A09-C072-EF50-E5FAD5097D0B}"/>
              </a:ext>
            </a:extLst>
          </p:cNvPr>
          <p:cNvSpPr>
            <a:spLocks noGrp="1"/>
          </p:cNvSpPr>
          <p:nvPr>
            <p:ph type="title"/>
          </p:nvPr>
        </p:nvSpPr>
        <p:spPr>
          <a:xfrm>
            <a:off x="6708672" y="0"/>
            <a:ext cx="4091091" cy="993805"/>
          </a:xfrm>
        </p:spPr>
        <p:txBody>
          <a:bodyPr/>
          <a:lstStyle/>
          <a:p>
            <a:r>
              <a:rPr lang="it-IT" b="1" dirty="0" err="1">
                <a:solidFill>
                  <a:schemeClr val="bg1"/>
                </a:solidFill>
              </a:rPr>
              <a:t>What</a:t>
            </a:r>
            <a:r>
              <a:rPr lang="it-IT" b="1" dirty="0">
                <a:solidFill>
                  <a:schemeClr val="bg1"/>
                </a:solidFill>
              </a:rPr>
              <a:t> </a:t>
            </a:r>
            <a:r>
              <a:rPr lang="it-IT" b="1" dirty="0" err="1">
                <a:solidFill>
                  <a:schemeClr val="bg1"/>
                </a:solidFill>
              </a:rPr>
              <a:t>is</a:t>
            </a:r>
            <a:r>
              <a:rPr lang="it-IT" b="1" dirty="0">
                <a:solidFill>
                  <a:schemeClr val="bg1"/>
                </a:solidFill>
              </a:rPr>
              <a:t> a meeting?</a:t>
            </a:r>
          </a:p>
        </p:txBody>
      </p:sp>
      <p:sp>
        <p:nvSpPr>
          <p:cNvPr id="3" name="Segnaposto contenuto 2">
            <a:extLst>
              <a:ext uri="{FF2B5EF4-FFF2-40B4-BE49-F238E27FC236}">
                <a16:creationId xmlns:a16="http://schemas.microsoft.com/office/drawing/2014/main" id="{D0ACEA0C-2719-0EA2-7B60-3B7D130DAE38}"/>
              </a:ext>
            </a:extLst>
          </p:cNvPr>
          <p:cNvSpPr>
            <a:spLocks noGrp="1"/>
          </p:cNvSpPr>
          <p:nvPr>
            <p:ph sz="half" idx="1"/>
          </p:nvPr>
        </p:nvSpPr>
        <p:spPr>
          <a:xfrm>
            <a:off x="789450" y="2685233"/>
            <a:ext cx="8265660" cy="3182167"/>
          </a:xfrm>
        </p:spPr>
        <p:txBody>
          <a:bodyPr/>
          <a:lstStyle/>
          <a:p>
            <a:pPr algn="just">
              <a:buClr>
                <a:srgbClr val="1A75DB"/>
              </a:buClr>
            </a:pPr>
            <a:r>
              <a:rPr lang="en-US" sz="2400" dirty="0"/>
              <a:t>A working tool that enables an exchange of information between several people to achieve a common goal together.</a:t>
            </a:r>
          </a:p>
          <a:p>
            <a:pPr algn="just">
              <a:buClr>
                <a:srgbClr val="1A75DB"/>
              </a:buClr>
            </a:pPr>
            <a:r>
              <a:rPr lang="en-US" sz="2400" dirty="0"/>
              <a:t>To be effective it requires attention to both content and relationships.</a:t>
            </a:r>
          </a:p>
          <a:p>
            <a:pPr algn="just">
              <a:buClr>
                <a:srgbClr val="1A75DB"/>
              </a:buClr>
            </a:pPr>
            <a:r>
              <a:rPr lang="en-US" sz="2400" dirty="0"/>
              <a:t>To be efficient it requires cost containment of the resources employed: time-cost of work.</a:t>
            </a:r>
            <a:endParaRPr lang="it-IT" sz="2400" b="0" dirty="0">
              <a:latin typeface="Century Gothic"/>
              <a:cs typeface="Century Gothic"/>
            </a:endParaRPr>
          </a:p>
        </p:txBody>
      </p:sp>
      <p:sp>
        <p:nvSpPr>
          <p:cNvPr id="4" name="Footer Placeholder 4">
            <a:extLst>
              <a:ext uri="{FF2B5EF4-FFF2-40B4-BE49-F238E27FC236}">
                <a16:creationId xmlns:a16="http://schemas.microsoft.com/office/drawing/2014/main" id="{F001D9B7-96A4-1719-D57A-E4D9BF488FA9}"/>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45294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55420" y="124033"/>
            <a:ext cx="4517380" cy="784586"/>
          </a:xfrm>
        </p:spPr>
        <p:txBody>
          <a:bodyPr/>
          <a:lstStyle/>
          <a:p>
            <a:pPr algn="just"/>
            <a:r>
              <a:rPr lang="en-US" sz="4000" b="1" dirty="0">
                <a:solidFill>
                  <a:schemeClr val="bg1"/>
                </a:solidFill>
              </a:rPr>
              <a:t>Learning objectives</a:t>
            </a:r>
            <a:endParaRPr lang="en-GB" sz="4000" b="1" dirty="0">
              <a:solidFill>
                <a:schemeClr val="bg1"/>
              </a:solidFill>
            </a:endParaRPr>
          </a:p>
        </p:txBody>
      </p:sp>
      <p:sp>
        <p:nvSpPr>
          <p:cNvPr id="3" name="Tartalom helye 2"/>
          <p:cNvSpPr>
            <a:spLocks noGrp="1"/>
          </p:cNvSpPr>
          <p:nvPr>
            <p:ph sz="half" idx="1"/>
          </p:nvPr>
        </p:nvSpPr>
        <p:spPr>
          <a:xfrm>
            <a:off x="366342" y="1886677"/>
            <a:ext cx="10067077" cy="4727460"/>
          </a:xfrm>
        </p:spPr>
        <p:txBody>
          <a:bodyPr/>
          <a:lstStyle/>
          <a:p>
            <a:pPr algn="just">
              <a:buClr>
                <a:srgbClr val="1A75DB"/>
              </a:buClr>
            </a:pPr>
            <a:r>
              <a:rPr lang="en-US" sz="2900" b="1" dirty="0"/>
              <a:t>Understand </a:t>
            </a:r>
            <a:r>
              <a:rPr lang="en-US" sz="2900" dirty="0"/>
              <a:t>the importance of teamwork in healthcare for delivering high-quality, patient-centered care.</a:t>
            </a:r>
          </a:p>
          <a:p>
            <a:pPr algn="just">
              <a:buClr>
                <a:srgbClr val="1A75DB"/>
              </a:buClr>
            </a:pPr>
            <a:r>
              <a:rPr lang="en-US" sz="2900" b="1" dirty="0"/>
              <a:t>Distinguish </a:t>
            </a:r>
            <a:r>
              <a:rPr lang="en-US" sz="2900" dirty="0"/>
              <a:t>between complicated and complex systems and their impact on healthcare teamwork.</a:t>
            </a:r>
          </a:p>
          <a:p>
            <a:pPr algn="just">
              <a:buClr>
                <a:srgbClr val="1A75DB"/>
              </a:buClr>
            </a:pPr>
            <a:r>
              <a:rPr lang="en-US" sz="2900" b="1" dirty="0"/>
              <a:t>Explore </a:t>
            </a:r>
            <a:r>
              <a:rPr lang="en-US" sz="2900" dirty="0"/>
              <a:t>the stages of team development and how they contribute to effective group dynamics.</a:t>
            </a:r>
          </a:p>
          <a:p>
            <a:pPr algn="just">
              <a:buClr>
                <a:srgbClr val="1A75DB"/>
              </a:buClr>
            </a:pPr>
            <a:r>
              <a:rPr lang="en-US" sz="2900" b="1" dirty="0" err="1"/>
              <a:t>Recognise</a:t>
            </a:r>
            <a:r>
              <a:rPr lang="en-US" sz="2900" b="1" dirty="0"/>
              <a:t> </a:t>
            </a:r>
            <a:r>
              <a:rPr lang="en-US" sz="2900" dirty="0"/>
              <a:t>the role of leadership in managing team interactions and guiding group processes.</a:t>
            </a:r>
          </a:p>
          <a:p>
            <a:pPr algn="just">
              <a:buClr>
                <a:srgbClr val="1A75DB"/>
              </a:buClr>
            </a:pPr>
            <a:r>
              <a:rPr lang="en-US" sz="2900" b="1" dirty="0"/>
              <a:t>Learn </a:t>
            </a:r>
            <a:r>
              <a:rPr lang="en-US" sz="2900" dirty="0"/>
              <a:t>best practices for </a:t>
            </a:r>
            <a:r>
              <a:rPr lang="en-US" sz="2900" dirty="0" err="1"/>
              <a:t>organising</a:t>
            </a:r>
            <a:r>
              <a:rPr lang="en-US" sz="2900" dirty="0"/>
              <a:t>, conducting, and concluding productive meetings in a healthcare context.</a:t>
            </a:r>
          </a:p>
        </p:txBody>
      </p:sp>
      <p:sp>
        <p:nvSpPr>
          <p:cNvPr id="4" name="Footer Placeholder 4">
            <a:extLst>
              <a:ext uri="{FF2B5EF4-FFF2-40B4-BE49-F238E27FC236}">
                <a16:creationId xmlns:a16="http://schemas.microsoft.com/office/drawing/2014/main" id="{73C8CD5C-2CB1-3A50-6D10-C6FA42CF69C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4514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8FD169-53D9-8077-601E-91DD10802239}"/>
              </a:ext>
            </a:extLst>
          </p:cNvPr>
          <p:cNvSpPr>
            <a:spLocks noGrp="1"/>
          </p:cNvSpPr>
          <p:nvPr>
            <p:ph type="title"/>
          </p:nvPr>
        </p:nvSpPr>
        <p:spPr>
          <a:xfrm>
            <a:off x="6864056" y="144319"/>
            <a:ext cx="3809664" cy="1094824"/>
          </a:xfrm>
        </p:spPr>
        <p:txBody>
          <a:bodyPr/>
          <a:lstStyle/>
          <a:p>
            <a:pPr algn="ctr"/>
            <a:r>
              <a:rPr lang="it-IT" b="1" dirty="0">
                <a:solidFill>
                  <a:schemeClr val="bg1"/>
                </a:solidFill>
              </a:rPr>
              <a:t>Meetings: </a:t>
            </a:r>
            <a:br>
              <a:rPr lang="it-IT" b="1" dirty="0">
                <a:solidFill>
                  <a:schemeClr val="bg1"/>
                </a:solidFill>
              </a:rPr>
            </a:br>
            <a:r>
              <a:rPr lang="it-IT" b="1" dirty="0">
                <a:solidFill>
                  <a:schemeClr val="bg1"/>
                </a:solidFill>
              </a:rPr>
              <a:t>Pros &amp; Contra</a:t>
            </a:r>
          </a:p>
        </p:txBody>
      </p:sp>
      <p:sp>
        <p:nvSpPr>
          <p:cNvPr id="3" name="Segnaposto contenuto 2">
            <a:extLst>
              <a:ext uri="{FF2B5EF4-FFF2-40B4-BE49-F238E27FC236}">
                <a16:creationId xmlns:a16="http://schemas.microsoft.com/office/drawing/2014/main" id="{17BEC4FC-1F0E-9DE9-D551-2737DBE0B702}"/>
              </a:ext>
            </a:extLst>
          </p:cNvPr>
          <p:cNvSpPr>
            <a:spLocks noGrp="1"/>
          </p:cNvSpPr>
          <p:nvPr>
            <p:ph sz="half" idx="1"/>
          </p:nvPr>
        </p:nvSpPr>
        <p:spPr>
          <a:xfrm>
            <a:off x="396563" y="547412"/>
            <a:ext cx="4534666" cy="5940474"/>
          </a:xfrm>
        </p:spPr>
        <p:txBody>
          <a:bodyPr/>
          <a:lstStyle/>
          <a:p>
            <a:pPr marL="0" indent="0" algn="just">
              <a:buNone/>
            </a:pPr>
            <a:r>
              <a:rPr lang="en-US" sz="2200" b="1" dirty="0"/>
              <a:t>When to call a meeting:</a:t>
            </a:r>
          </a:p>
          <a:p>
            <a:pPr algn="just">
              <a:buClr>
                <a:srgbClr val="1A75DB"/>
              </a:buClr>
            </a:pPr>
            <a:r>
              <a:rPr lang="en-US" sz="2200" dirty="0"/>
              <a:t>enables collective circulation and exchange of information</a:t>
            </a:r>
          </a:p>
          <a:p>
            <a:pPr algn="just">
              <a:buClr>
                <a:srgbClr val="1A75DB"/>
              </a:buClr>
            </a:pPr>
            <a:r>
              <a:rPr lang="en-US" sz="2200" dirty="0"/>
              <a:t>encourages the sharing and solving of problems requiring a multidisciplinary approach</a:t>
            </a:r>
          </a:p>
          <a:p>
            <a:pPr algn="just">
              <a:buClr>
                <a:srgbClr val="1A75DB"/>
              </a:buClr>
            </a:pPr>
            <a:r>
              <a:rPr lang="en-US" sz="2200" dirty="0"/>
              <a:t>allows discussion of complex problems and 'sensitive' information</a:t>
            </a:r>
          </a:p>
          <a:p>
            <a:pPr algn="just">
              <a:buClr>
                <a:srgbClr val="1A75DB"/>
              </a:buClr>
            </a:pPr>
            <a:r>
              <a:rPr lang="en-US" sz="2200" dirty="0"/>
              <a:t>promotes interdependence and integration within the group</a:t>
            </a:r>
          </a:p>
          <a:p>
            <a:pPr algn="just">
              <a:buClr>
                <a:srgbClr val="1A75DB"/>
              </a:buClr>
            </a:pPr>
            <a:r>
              <a:rPr lang="en-US" sz="2200" dirty="0"/>
              <a:t>encourages group growth</a:t>
            </a:r>
          </a:p>
          <a:p>
            <a:pPr algn="just">
              <a:buClr>
                <a:srgbClr val="1A75DB"/>
              </a:buClr>
            </a:pPr>
            <a:r>
              <a:rPr lang="en-US" sz="2200" dirty="0"/>
              <a:t>encourages consensus building on the part of the leader</a:t>
            </a:r>
          </a:p>
          <a:p>
            <a:pPr algn="just">
              <a:buClr>
                <a:srgbClr val="1A75DB"/>
              </a:buClr>
            </a:pPr>
            <a:r>
              <a:rPr lang="en-US" sz="2200" dirty="0"/>
              <a:t>contributes to creating a sense of belonging</a:t>
            </a:r>
            <a:endParaRPr lang="it-IT" sz="2200" dirty="0"/>
          </a:p>
        </p:txBody>
      </p:sp>
      <p:sp>
        <p:nvSpPr>
          <p:cNvPr id="4" name="Segnaposto contenuto 2">
            <a:extLst>
              <a:ext uri="{FF2B5EF4-FFF2-40B4-BE49-F238E27FC236}">
                <a16:creationId xmlns:a16="http://schemas.microsoft.com/office/drawing/2014/main" id="{D151F342-8BFD-58AA-DF8B-BB83D9185292}"/>
              </a:ext>
            </a:extLst>
          </p:cNvPr>
          <p:cNvSpPr txBox="1">
            <a:spLocks/>
          </p:cNvSpPr>
          <p:nvPr/>
        </p:nvSpPr>
        <p:spPr>
          <a:xfrm>
            <a:off x="5186278" y="1934000"/>
            <a:ext cx="5216922" cy="3639486"/>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Font typeface="Arial" panose="020B0604020202020204" pitchFamily="34" charset="0"/>
              <a:buNone/>
            </a:pPr>
            <a:r>
              <a:rPr lang="en-US" sz="2200" b="1" dirty="0"/>
              <a:t>When NOT to call a meeting:</a:t>
            </a:r>
          </a:p>
          <a:p>
            <a:pPr algn="just">
              <a:buClr>
                <a:srgbClr val="1A75DB"/>
              </a:buClr>
            </a:pPr>
            <a:r>
              <a:rPr lang="en-US" sz="2200" dirty="0"/>
              <a:t>When the objective of the meeting can be achieved through individual and/or sub-group meetings</a:t>
            </a:r>
          </a:p>
          <a:p>
            <a:pPr algn="just">
              <a:buClr>
                <a:srgbClr val="1A75DB"/>
              </a:buClr>
            </a:pPr>
            <a:r>
              <a:rPr lang="en-US" sz="2200" dirty="0"/>
              <a:t>When the meeting is inefficient in terms of the use of human and time resources in relation to the objective </a:t>
            </a:r>
          </a:p>
          <a:p>
            <a:pPr algn="just">
              <a:buClr>
                <a:srgbClr val="1A75DB"/>
              </a:buClr>
            </a:pPr>
            <a:r>
              <a:rPr lang="en-US" sz="2200" dirty="0"/>
              <a:t>The meeting can be replaced by a telephone call, an e-mail or a circular letter</a:t>
            </a:r>
            <a:endParaRPr lang="it-IT" sz="2200" dirty="0"/>
          </a:p>
          <a:p>
            <a:pPr marL="0" indent="0">
              <a:buFont typeface="Arial" panose="020B0604020202020204" pitchFamily="34" charset="0"/>
              <a:buNone/>
            </a:pPr>
            <a:endParaRPr lang="it-IT" sz="1800" dirty="0"/>
          </a:p>
          <a:p>
            <a:pPr marL="0" indent="0">
              <a:buFont typeface="Arial" panose="020B0604020202020204" pitchFamily="34" charset="0"/>
              <a:buNone/>
            </a:pPr>
            <a:endParaRPr lang="it-IT" sz="1800" dirty="0"/>
          </a:p>
          <a:p>
            <a:pPr marL="0" indent="0">
              <a:buFont typeface="Arial" panose="020B0604020202020204" pitchFamily="34" charset="0"/>
              <a:buNone/>
            </a:pPr>
            <a:endParaRPr lang="it-IT" sz="1800" dirty="0"/>
          </a:p>
          <a:p>
            <a:pPr marL="0" indent="0">
              <a:buFont typeface="Arial" panose="020B0604020202020204" pitchFamily="34" charset="0"/>
              <a:buNone/>
            </a:pPr>
            <a:endParaRPr lang="it-IT" sz="1800" dirty="0"/>
          </a:p>
        </p:txBody>
      </p:sp>
      <p:sp>
        <p:nvSpPr>
          <p:cNvPr id="6" name="CasellaDiTesto 5">
            <a:extLst>
              <a:ext uri="{FF2B5EF4-FFF2-40B4-BE49-F238E27FC236}">
                <a16:creationId xmlns:a16="http://schemas.microsoft.com/office/drawing/2014/main" id="{BD92679C-4505-C6D4-3E0C-7A74D884DD71}"/>
              </a:ext>
            </a:extLst>
          </p:cNvPr>
          <p:cNvSpPr txBox="1"/>
          <p:nvPr/>
        </p:nvSpPr>
        <p:spPr>
          <a:xfrm>
            <a:off x="5398605" y="5868376"/>
            <a:ext cx="5401158" cy="369332"/>
          </a:xfrm>
          <a:prstGeom prst="rect">
            <a:avLst/>
          </a:prstGeom>
          <a:solidFill>
            <a:schemeClr val="accent1">
              <a:lumMod val="20000"/>
              <a:lumOff val="80000"/>
            </a:schemeClr>
          </a:solidFill>
        </p:spPr>
        <p:txBody>
          <a:bodyPr wrap="square">
            <a:spAutoFit/>
          </a:bodyPr>
          <a:lstStyle/>
          <a:p>
            <a:r>
              <a:rPr lang="it-IT" sz="1800" dirty="0"/>
              <a:t>https://</a:t>
            </a:r>
            <a:r>
              <a:rPr lang="it-IT" sz="1800" dirty="0" err="1"/>
              <a:t>www.zoom.com</a:t>
            </a:r>
            <a:r>
              <a:rPr lang="it-IT" sz="1800" dirty="0"/>
              <a:t>/en/blog/</a:t>
            </a:r>
            <a:r>
              <a:rPr lang="it-IT" sz="1800" dirty="0" err="1"/>
              <a:t>mindful</a:t>
            </a:r>
            <a:r>
              <a:rPr lang="it-IT" sz="1800" dirty="0"/>
              <a:t>-meeting-</a:t>
            </a:r>
            <a:r>
              <a:rPr lang="it-IT" sz="1800" dirty="0" err="1"/>
              <a:t>tips</a:t>
            </a:r>
            <a:r>
              <a:rPr lang="it-IT" sz="1800" dirty="0"/>
              <a:t>/</a:t>
            </a:r>
            <a:endParaRPr lang="it-IT" dirty="0"/>
          </a:p>
        </p:txBody>
      </p:sp>
      <p:sp>
        <p:nvSpPr>
          <p:cNvPr id="5" name="Footer Placeholder 4">
            <a:extLst>
              <a:ext uri="{FF2B5EF4-FFF2-40B4-BE49-F238E27FC236}">
                <a16:creationId xmlns:a16="http://schemas.microsoft.com/office/drawing/2014/main" id="{787805F5-EF83-E70C-19FC-891FAD0B211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330758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0C1EDE9-5C7A-806B-354E-00CDA9AD6D67}"/>
              </a:ext>
            </a:extLst>
          </p:cNvPr>
          <p:cNvSpPr>
            <a:spLocks noGrp="1"/>
          </p:cNvSpPr>
          <p:nvPr>
            <p:ph sz="half" idx="1"/>
          </p:nvPr>
        </p:nvSpPr>
        <p:spPr>
          <a:xfrm>
            <a:off x="625163" y="2454005"/>
            <a:ext cx="9685900" cy="3438149"/>
          </a:xfrm>
        </p:spPr>
        <p:txBody>
          <a:bodyPr/>
          <a:lstStyle/>
          <a:p>
            <a:pPr>
              <a:buClr>
                <a:srgbClr val="1A75DB"/>
              </a:buClr>
            </a:pPr>
            <a:r>
              <a:rPr lang="en-US" sz="2800" dirty="0"/>
              <a:t>A meeting develops both in terms of content and the fluidity of the process:</a:t>
            </a:r>
          </a:p>
          <a:p>
            <a:pPr>
              <a:buClr>
                <a:srgbClr val="1A75DB"/>
              </a:buClr>
            </a:pPr>
            <a:endParaRPr lang="it-IT" sz="2800" dirty="0"/>
          </a:p>
          <a:p>
            <a:pPr lvl="1">
              <a:buClr>
                <a:srgbClr val="1A75DB"/>
              </a:buClr>
            </a:pPr>
            <a:r>
              <a:rPr lang="en-US" sz="2800" dirty="0"/>
              <a:t>the</a:t>
            </a:r>
            <a:r>
              <a:rPr lang="en-US" sz="2800" b="1" dirty="0"/>
              <a:t> content </a:t>
            </a:r>
            <a:r>
              <a:rPr lang="en-US" sz="2800" dirty="0"/>
              <a:t>(what is being discussed)</a:t>
            </a:r>
          </a:p>
          <a:p>
            <a:pPr>
              <a:buClr>
                <a:srgbClr val="1A75DB"/>
              </a:buClr>
            </a:pPr>
            <a:endParaRPr lang="it-IT" sz="2800" dirty="0"/>
          </a:p>
          <a:p>
            <a:pPr lvl="1">
              <a:buClr>
                <a:srgbClr val="1A75DB"/>
              </a:buClr>
            </a:pPr>
            <a:r>
              <a:rPr lang="en-US" sz="2800" dirty="0"/>
              <a:t>the </a:t>
            </a:r>
            <a:r>
              <a:rPr lang="en-US" sz="2800" b="1" dirty="0"/>
              <a:t>process</a:t>
            </a:r>
            <a:r>
              <a:rPr lang="en-US" sz="2800" dirty="0"/>
              <a:t> (how the meeting develops in relational terms)</a:t>
            </a:r>
            <a:endParaRPr lang="it-IT" sz="2800" dirty="0"/>
          </a:p>
        </p:txBody>
      </p:sp>
      <p:sp>
        <p:nvSpPr>
          <p:cNvPr id="5" name="Titolo 4">
            <a:extLst>
              <a:ext uri="{FF2B5EF4-FFF2-40B4-BE49-F238E27FC236}">
                <a16:creationId xmlns:a16="http://schemas.microsoft.com/office/drawing/2014/main" id="{93CB0101-4A0B-289A-A3A0-FFC1049FA5CB}"/>
              </a:ext>
            </a:extLst>
          </p:cNvPr>
          <p:cNvSpPr>
            <a:spLocks noGrp="1"/>
          </p:cNvSpPr>
          <p:nvPr>
            <p:ph type="title"/>
          </p:nvPr>
        </p:nvSpPr>
        <p:spPr>
          <a:xfrm>
            <a:off x="6730880" y="150829"/>
            <a:ext cx="3845994" cy="857468"/>
          </a:xfrm>
        </p:spPr>
        <p:txBody>
          <a:bodyPr/>
          <a:lstStyle/>
          <a:p>
            <a:r>
              <a:rPr lang="it-IT" b="1" dirty="0">
                <a:solidFill>
                  <a:schemeClr val="bg1"/>
                </a:solidFill>
              </a:rPr>
              <a:t>Content &amp; process</a:t>
            </a:r>
          </a:p>
        </p:txBody>
      </p:sp>
      <p:sp>
        <p:nvSpPr>
          <p:cNvPr id="2" name="Footer Placeholder 4">
            <a:extLst>
              <a:ext uri="{FF2B5EF4-FFF2-40B4-BE49-F238E27FC236}">
                <a16:creationId xmlns:a16="http://schemas.microsoft.com/office/drawing/2014/main" id="{1DE98FC2-E5FD-59C3-C97E-E9C5599C774C}"/>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757045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F5377F-C41B-E839-AA85-0CBE3633BCFB}"/>
              </a:ext>
            </a:extLst>
          </p:cNvPr>
          <p:cNvSpPr>
            <a:spLocks noGrp="1"/>
          </p:cNvSpPr>
          <p:nvPr>
            <p:ph type="title"/>
          </p:nvPr>
        </p:nvSpPr>
        <p:spPr>
          <a:xfrm>
            <a:off x="6899025" y="1167172"/>
            <a:ext cx="3790972" cy="608286"/>
          </a:xfrm>
        </p:spPr>
        <p:txBody>
          <a:bodyPr/>
          <a:lstStyle/>
          <a:p>
            <a:pPr algn="ctr"/>
            <a:r>
              <a:rPr lang="it-IT" b="1" dirty="0">
                <a:solidFill>
                  <a:schemeClr val="bg1"/>
                </a:solidFill>
              </a:rPr>
              <a:t>Team Leader tasks</a:t>
            </a:r>
          </a:p>
        </p:txBody>
      </p:sp>
      <p:sp>
        <p:nvSpPr>
          <p:cNvPr id="5" name="Text Placeholder 4">
            <a:extLst>
              <a:ext uri="{FF2B5EF4-FFF2-40B4-BE49-F238E27FC236}">
                <a16:creationId xmlns:a16="http://schemas.microsoft.com/office/drawing/2014/main" id="{FCC5CE6F-A5BC-005B-A3AE-08ADEF0BE622}"/>
              </a:ext>
            </a:extLst>
          </p:cNvPr>
          <p:cNvSpPr>
            <a:spLocks noGrp="1"/>
          </p:cNvSpPr>
          <p:nvPr>
            <p:ph type="body" sz="half" idx="13"/>
          </p:nvPr>
        </p:nvSpPr>
        <p:spPr>
          <a:xfrm>
            <a:off x="1545291" y="626058"/>
            <a:ext cx="4474519" cy="1082227"/>
          </a:xfrm>
        </p:spPr>
        <p:txBody>
          <a:bodyPr/>
          <a:lstStyle/>
          <a:p>
            <a:pPr marL="0" indent="0" algn="just">
              <a:buNone/>
            </a:pPr>
            <a:r>
              <a:rPr lang="en-US" sz="2400" dirty="0">
                <a:cs typeface="Century Gothic"/>
              </a:rPr>
              <a:t>Manage relations between group members.</a:t>
            </a:r>
          </a:p>
          <a:p>
            <a:endParaRPr lang="en-US" sz="2200" dirty="0"/>
          </a:p>
        </p:txBody>
      </p:sp>
      <p:sp>
        <p:nvSpPr>
          <p:cNvPr id="6" name="Text Placeholder 5">
            <a:extLst>
              <a:ext uri="{FF2B5EF4-FFF2-40B4-BE49-F238E27FC236}">
                <a16:creationId xmlns:a16="http://schemas.microsoft.com/office/drawing/2014/main" id="{AC9BDBC1-EC14-D59F-DEA9-77677E54D398}"/>
              </a:ext>
            </a:extLst>
          </p:cNvPr>
          <p:cNvSpPr>
            <a:spLocks noGrp="1"/>
          </p:cNvSpPr>
          <p:nvPr>
            <p:ph type="body" sz="half" idx="14"/>
          </p:nvPr>
        </p:nvSpPr>
        <p:spPr>
          <a:xfrm>
            <a:off x="1545291" y="2593096"/>
            <a:ext cx="4474519" cy="1082227"/>
          </a:xfrm>
        </p:spPr>
        <p:txBody>
          <a:bodyPr/>
          <a:lstStyle/>
          <a:p>
            <a:pPr marL="0" indent="0" algn="just">
              <a:buNone/>
            </a:pPr>
            <a:r>
              <a:rPr lang="en-US" sz="2400" dirty="0">
                <a:cs typeface="Century Gothic"/>
              </a:rPr>
              <a:t>Accelerate the achievement of the meeting's objective.</a:t>
            </a:r>
          </a:p>
        </p:txBody>
      </p:sp>
      <p:sp>
        <p:nvSpPr>
          <p:cNvPr id="4" name="Footer Placeholder 4">
            <a:extLst>
              <a:ext uri="{FF2B5EF4-FFF2-40B4-BE49-F238E27FC236}">
                <a16:creationId xmlns:a16="http://schemas.microsoft.com/office/drawing/2014/main" id="{45CD9641-CE67-62D3-158B-029BE48400EC}"/>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7" name="Text Placeholder 5">
            <a:extLst>
              <a:ext uri="{FF2B5EF4-FFF2-40B4-BE49-F238E27FC236}">
                <a16:creationId xmlns:a16="http://schemas.microsoft.com/office/drawing/2014/main" id="{45486E41-B09E-D510-65A2-07124E13CC5D}"/>
              </a:ext>
            </a:extLst>
          </p:cNvPr>
          <p:cNvSpPr txBox="1">
            <a:spLocks/>
          </p:cNvSpPr>
          <p:nvPr/>
        </p:nvSpPr>
        <p:spPr>
          <a:xfrm>
            <a:off x="1545290" y="4560134"/>
            <a:ext cx="5018796" cy="1082227"/>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1800"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lnSpc>
                <a:spcPct val="100000"/>
              </a:lnSpc>
              <a:spcBef>
                <a:spcPts val="450"/>
              </a:spcBef>
              <a:buNone/>
              <a:defRPr/>
            </a:pPr>
            <a:r>
              <a:rPr lang="en-US" sz="2400" dirty="0">
                <a:cs typeface="Century Gothic"/>
              </a:rPr>
              <a:t>Negotiate objectives and strategies to help improve the </a:t>
            </a:r>
            <a:r>
              <a:rPr lang="en-US" sz="2400" dirty="0" err="1">
                <a:cs typeface="Century Gothic"/>
              </a:rPr>
              <a:t>organisational</a:t>
            </a:r>
            <a:r>
              <a:rPr lang="en-US" sz="2400" dirty="0">
                <a:cs typeface="Century Gothic"/>
              </a:rPr>
              <a:t> management of the meeting.</a:t>
            </a:r>
            <a:endParaRPr lang="it-IT" sz="2400" dirty="0"/>
          </a:p>
          <a:p>
            <a:endParaRPr lang="en-US" dirty="0"/>
          </a:p>
        </p:txBody>
      </p:sp>
    </p:spTree>
    <p:extLst>
      <p:ext uri="{BB962C8B-B14F-4D97-AF65-F5344CB8AC3E}">
        <p14:creationId xmlns:p14="http://schemas.microsoft.com/office/powerpoint/2010/main" val="4067744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ADD370-E3FF-7C0B-A673-1834D818F1E2}"/>
              </a:ext>
            </a:extLst>
          </p:cNvPr>
          <p:cNvSpPr>
            <a:spLocks noGrp="1"/>
          </p:cNvSpPr>
          <p:nvPr>
            <p:ph type="title"/>
          </p:nvPr>
        </p:nvSpPr>
        <p:spPr>
          <a:xfrm>
            <a:off x="7112006" y="123282"/>
            <a:ext cx="3269049" cy="879950"/>
          </a:xfrm>
        </p:spPr>
        <p:txBody>
          <a:bodyPr/>
          <a:lstStyle/>
          <a:p>
            <a:r>
              <a:rPr lang="it-IT" b="1" dirty="0">
                <a:solidFill>
                  <a:schemeClr val="bg1"/>
                </a:solidFill>
              </a:rPr>
              <a:t>Meeting Stages</a:t>
            </a:r>
          </a:p>
        </p:txBody>
      </p:sp>
      <p:sp>
        <p:nvSpPr>
          <p:cNvPr id="4" name="AutoShape 7">
            <a:extLst>
              <a:ext uri="{FF2B5EF4-FFF2-40B4-BE49-F238E27FC236}">
                <a16:creationId xmlns:a16="http://schemas.microsoft.com/office/drawing/2014/main" id="{72D24B41-4A51-6E0C-865F-C496110CA894}"/>
              </a:ext>
            </a:extLst>
          </p:cNvPr>
          <p:cNvSpPr>
            <a:spLocks noChangeArrowheads="1"/>
          </p:cNvSpPr>
          <p:nvPr/>
        </p:nvSpPr>
        <p:spPr bwMode="auto">
          <a:xfrm>
            <a:off x="8589489" y="3928756"/>
            <a:ext cx="720725" cy="720725"/>
          </a:xfrm>
          <a:prstGeom prst="downArrow">
            <a:avLst>
              <a:gd name="adj1" fmla="val 36435"/>
              <a:gd name="adj2" fmla="val 37310"/>
            </a:avLst>
          </a:prstGeom>
          <a:solidFill>
            <a:srgbClr val="FB0087"/>
          </a:solidFill>
          <a:ln>
            <a:solidFill>
              <a:srgbClr val="FB0087"/>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it-IT">
              <a:cs typeface="MS Gothic" charset="0"/>
            </a:endParaRPr>
          </a:p>
        </p:txBody>
      </p:sp>
      <p:sp>
        <p:nvSpPr>
          <p:cNvPr id="5" name="AutoShape 3">
            <a:extLst>
              <a:ext uri="{FF2B5EF4-FFF2-40B4-BE49-F238E27FC236}">
                <a16:creationId xmlns:a16="http://schemas.microsoft.com/office/drawing/2014/main" id="{59A9B613-26BA-BD3F-B3DA-1FFDC3DFF19D}"/>
              </a:ext>
            </a:extLst>
          </p:cNvPr>
          <p:cNvSpPr>
            <a:spLocks noChangeArrowheads="1"/>
          </p:cNvSpPr>
          <p:nvPr/>
        </p:nvSpPr>
        <p:spPr bwMode="auto">
          <a:xfrm>
            <a:off x="3871157" y="3035834"/>
            <a:ext cx="2808287" cy="879951"/>
          </a:xfrm>
          <a:prstGeom prst="roundRect">
            <a:avLst>
              <a:gd name="adj" fmla="val 120"/>
            </a:avLst>
          </a:prstGeom>
          <a:solidFill>
            <a:srgbClr val="00C6D6"/>
          </a:solidFill>
          <a:ln>
            <a:solidFill>
              <a:srgbClr val="00C6D6"/>
            </a:solidFill>
            <a:headEnd/>
            <a:tailEnd/>
          </a:ln>
        </p:spPr>
        <p:style>
          <a:lnRef idx="3">
            <a:schemeClr val="lt1"/>
          </a:lnRef>
          <a:fillRef idx="1">
            <a:schemeClr val="accent1"/>
          </a:fillRef>
          <a:effectRef idx="1">
            <a:schemeClr val="accent1"/>
          </a:effectRef>
          <a:fontRef idx="minor">
            <a:schemeClr val="lt1"/>
          </a:fontRef>
        </p:style>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800" b="1" dirty="0">
                <a:solidFill>
                  <a:schemeClr val="bg1"/>
                </a:solidFill>
                <a:cs typeface="Century Gothic"/>
              </a:rPr>
              <a:t>Coordinate</a:t>
            </a:r>
          </a:p>
        </p:txBody>
      </p:sp>
      <p:sp>
        <p:nvSpPr>
          <p:cNvPr id="6" name="AutoShape 4">
            <a:extLst>
              <a:ext uri="{FF2B5EF4-FFF2-40B4-BE49-F238E27FC236}">
                <a16:creationId xmlns:a16="http://schemas.microsoft.com/office/drawing/2014/main" id="{A8A3441C-8FA9-8250-43AE-3B80C29514E0}"/>
              </a:ext>
            </a:extLst>
          </p:cNvPr>
          <p:cNvSpPr>
            <a:spLocks noChangeArrowheads="1"/>
          </p:cNvSpPr>
          <p:nvPr/>
        </p:nvSpPr>
        <p:spPr bwMode="auto">
          <a:xfrm rot="16200000">
            <a:off x="6751644" y="3117138"/>
            <a:ext cx="720725" cy="720725"/>
          </a:xfrm>
          <a:prstGeom prst="downArrow">
            <a:avLst>
              <a:gd name="adj1" fmla="val 36435"/>
              <a:gd name="adj2" fmla="val 37310"/>
            </a:avLst>
          </a:prstGeom>
          <a:solidFill>
            <a:srgbClr val="FB0087"/>
          </a:solidFill>
          <a:ln>
            <a:solidFill>
              <a:srgbClr val="FB0087"/>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it-IT">
              <a:cs typeface="MS Gothic" charset="0"/>
            </a:endParaRPr>
          </a:p>
        </p:txBody>
      </p:sp>
      <p:sp>
        <p:nvSpPr>
          <p:cNvPr id="7" name="AutoShape 5">
            <a:extLst>
              <a:ext uri="{FF2B5EF4-FFF2-40B4-BE49-F238E27FC236}">
                <a16:creationId xmlns:a16="http://schemas.microsoft.com/office/drawing/2014/main" id="{3A7D5A8E-6A21-193C-7F6D-31A05AE9DE9E}"/>
              </a:ext>
            </a:extLst>
          </p:cNvPr>
          <p:cNvSpPr>
            <a:spLocks noChangeArrowheads="1"/>
          </p:cNvSpPr>
          <p:nvPr/>
        </p:nvSpPr>
        <p:spPr bwMode="auto">
          <a:xfrm>
            <a:off x="7509990" y="3025585"/>
            <a:ext cx="2879725" cy="879950"/>
          </a:xfrm>
          <a:prstGeom prst="roundRect">
            <a:avLst>
              <a:gd name="adj" fmla="val 218"/>
            </a:avLst>
          </a:prstGeom>
          <a:solidFill>
            <a:srgbClr val="AB0084"/>
          </a:solidFill>
          <a:ln>
            <a:solidFill>
              <a:srgbClr val="AB0084"/>
            </a:solidFill>
            <a:headEnd/>
            <a:tailEnd/>
          </a:ln>
        </p:spPr>
        <p:style>
          <a:lnRef idx="3">
            <a:schemeClr val="lt1"/>
          </a:lnRef>
          <a:fillRef idx="1">
            <a:schemeClr val="accent1"/>
          </a:fillRef>
          <a:effectRef idx="1">
            <a:schemeClr val="accent1"/>
          </a:effectRef>
          <a:fontRef idx="minor">
            <a:schemeClr val="lt1"/>
          </a:fontRef>
        </p:style>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800" b="1" dirty="0">
                <a:solidFill>
                  <a:schemeClr val="bg1"/>
                </a:solidFill>
                <a:cs typeface="Century Gothic"/>
              </a:rPr>
              <a:t>Conclude</a:t>
            </a:r>
          </a:p>
        </p:txBody>
      </p:sp>
      <p:sp>
        <p:nvSpPr>
          <p:cNvPr id="8" name="AutoShape 6">
            <a:extLst>
              <a:ext uri="{FF2B5EF4-FFF2-40B4-BE49-F238E27FC236}">
                <a16:creationId xmlns:a16="http://schemas.microsoft.com/office/drawing/2014/main" id="{A937DE55-A2BF-3C29-A0AB-D0B488AF5B91}"/>
              </a:ext>
            </a:extLst>
          </p:cNvPr>
          <p:cNvSpPr>
            <a:spLocks noChangeArrowheads="1"/>
          </p:cNvSpPr>
          <p:nvPr/>
        </p:nvSpPr>
        <p:spPr bwMode="auto">
          <a:xfrm>
            <a:off x="7478623" y="4672703"/>
            <a:ext cx="2952750" cy="720725"/>
          </a:xfrm>
          <a:prstGeom prst="roundRect">
            <a:avLst>
              <a:gd name="adj" fmla="val 218"/>
            </a:avLst>
          </a:prstGeom>
          <a:solidFill>
            <a:srgbClr val="1A75DB"/>
          </a:solidFill>
          <a:ln>
            <a:solidFill>
              <a:srgbClr val="1A75DB"/>
            </a:solidFill>
            <a:headEnd/>
            <a:tailEnd/>
          </a:ln>
        </p:spPr>
        <p:style>
          <a:lnRef idx="3">
            <a:schemeClr val="lt1"/>
          </a:lnRef>
          <a:fillRef idx="1">
            <a:schemeClr val="accent1"/>
          </a:fillRef>
          <a:effectRef idx="1">
            <a:schemeClr val="accent1"/>
          </a:effectRef>
          <a:fontRef idx="minor">
            <a:schemeClr val="lt1"/>
          </a:fontRef>
        </p:style>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800" b="1" dirty="0" err="1">
                <a:solidFill>
                  <a:schemeClr val="bg1"/>
                </a:solidFill>
                <a:cs typeface="Century Gothic"/>
              </a:rPr>
              <a:t>Verify</a:t>
            </a:r>
            <a:endParaRPr lang="it-IT" sz="2800" b="1" dirty="0">
              <a:solidFill>
                <a:schemeClr val="bg1"/>
              </a:solidFill>
              <a:cs typeface="Century Gothic"/>
            </a:endParaRPr>
          </a:p>
        </p:txBody>
      </p:sp>
      <p:sp>
        <p:nvSpPr>
          <p:cNvPr id="9" name="AutoShape 8">
            <a:extLst>
              <a:ext uri="{FF2B5EF4-FFF2-40B4-BE49-F238E27FC236}">
                <a16:creationId xmlns:a16="http://schemas.microsoft.com/office/drawing/2014/main" id="{836EAE9D-272B-DC46-8EEA-89CE35D1554E}"/>
              </a:ext>
            </a:extLst>
          </p:cNvPr>
          <p:cNvSpPr>
            <a:spLocks noChangeArrowheads="1"/>
          </p:cNvSpPr>
          <p:nvPr/>
        </p:nvSpPr>
        <p:spPr bwMode="auto">
          <a:xfrm rot="16200000">
            <a:off x="3090314" y="3115448"/>
            <a:ext cx="720725" cy="720725"/>
          </a:xfrm>
          <a:prstGeom prst="downArrow">
            <a:avLst>
              <a:gd name="adj1" fmla="val 36435"/>
              <a:gd name="adj2" fmla="val 37310"/>
            </a:avLst>
          </a:prstGeom>
          <a:solidFill>
            <a:srgbClr val="FB0087"/>
          </a:solidFill>
          <a:ln>
            <a:solidFill>
              <a:srgbClr val="FB0087"/>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it-IT">
              <a:cs typeface="MS Gothic" charset="0"/>
            </a:endParaRPr>
          </a:p>
        </p:txBody>
      </p:sp>
      <p:sp>
        <p:nvSpPr>
          <p:cNvPr id="10" name="AutoShape 2">
            <a:extLst>
              <a:ext uri="{FF2B5EF4-FFF2-40B4-BE49-F238E27FC236}">
                <a16:creationId xmlns:a16="http://schemas.microsoft.com/office/drawing/2014/main" id="{1DD86DFB-62FC-C0A6-8140-06374A69B9BD}"/>
              </a:ext>
            </a:extLst>
          </p:cNvPr>
          <p:cNvSpPr>
            <a:spLocks noChangeArrowheads="1"/>
          </p:cNvSpPr>
          <p:nvPr/>
        </p:nvSpPr>
        <p:spPr bwMode="auto">
          <a:xfrm>
            <a:off x="128350" y="3016177"/>
            <a:ext cx="2879725" cy="860426"/>
          </a:xfrm>
          <a:prstGeom prst="roundRect">
            <a:avLst>
              <a:gd name="adj" fmla="val 144"/>
            </a:avLst>
          </a:prstGeom>
          <a:ln>
            <a:headEnd/>
            <a:tailEnd/>
          </a:ln>
        </p:spPr>
        <p:style>
          <a:lnRef idx="3">
            <a:schemeClr val="lt1"/>
          </a:lnRef>
          <a:fillRef idx="1">
            <a:schemeClr val="accent1"/>
          </a:fillRef>
          <a:effectRef idx="1">
            <a:schemeClr val="accent1"/>
          </a:effectRef>
          <a:fontRef idx="minor">
            <a:schemeClr val="lt1"/>
          </a:fontRef>
        </p:style>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800" b="1" dirty="0" err="1">
                <a:solidFill>
                  <a:schemeClr val="bg1"/>
                </a:solidFill>
                <a:cs typeface="Century Gothic"/>
              </a:rPr>
              <a:t>Prepare</a:t>
            </a:r>
            <a:endParaRPr lang="it-IT" sz="2800" b="1" dirty="0">
              <a:solidFill>
                <a:schemeClr val="bg1"/>
              </a:solidFill>
              <a:cs typeface="Century Gothic"/>
            </a:endParaRPr>
          </a:p>
        </p:txBody>
      </p:sp>
      <p:sp>
        <p:nvSpPr>
          <p:cNvPr id="3" name="Footer Placeholder 4">
            <a:extLst>
              <a:ext uri="{FF2B5EF4-FFF2-40B4-BE49-F238E27FC236}">
                <a16:creationId xmlns:a16="http://schemas.microsoft.com/office/drawing/2014/main" id="{DA49C911-C4F7-818F-BA3B-27E9F8E573B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45504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F3D950-975E-F0CC-9852-7DD4C5A22140}"/>
              </a:ext>
            </a:extLst>
          </p:cNvPr>
          <p:cNvSpPr>
            <a:spLocks noGrp="1"/>
          </p:cNvSpPr>
          <p:nvPr>
            <p:ph type="title" idx="4294967295"/>
          </p:nvPr>
        </p:nvSpPr>
        <p:spPr>
          <a:xfrm>
            <a:off x="614310" y="302935"/>
            <a:ext cx="10190053" cy="752980"/>
          </a:xfrm>
          <a:prstGeom prst="rect">
            <a:avLst/>
          </a:prstGeom>
        </p:spPr>
        <p:txBody>
          <a:bodyPr/>
          <a:lstStyle/>
          <a:p>
            <a:pPr algn="ctr"/>
            <a:r>
              <a:rPr lang="en-US" sz="3600" b="1" dirty="0">
                <a:solidFill>
                  <a:srgbClr val="1A75DB"/>
                </a:solidFill>
                <a:latin typeface="+mn-lt"/>
              </a:rPr>
              <a:t>Give &amp; receive feedback during a meeting </a:t>
            </a:r>
            <a:endParaRPr lang="it-IT" sz="3600" b="1" dirty="0">
              <a:solidFill>
                <a:srgbClr val="1A75DB"/>
              </a:solidFill>
              <a:latin typeface="+mn-lt"/>
            </a:endParaRPr>
          </a:p>
        </p:txBody>
      </p:sp>
      <p:sp>
        <p:nvSpPr>
          <p:cNvPr id="3" name="Segnaposto contenuto 2">
            <a:extLst>
              <a:ext uri="{FF2B5EF4-FFF2-40B4-BE49-F238E27FC236}">
                <a16:creationId xmlns:a16="http://schemas.microsoft.com/office/drawing/2014/main" id="{38025235-C2A2-3FD2-C386-DEEF803A800E}"/>
              </a:ext>
            </a:extLst>
          </p:cNvPr>
          <p:cNvSpPr>
            <a:spLocks noGrp="1"/>
          </p:cNvSpPr>
          <p:nvPr>
            <p:ph sz="half" idx="4294967295"/>
          </p:nvPr>
        </p:nvSpPr>
        <p:spPr>
          <a:xfrm>
            <a:off x="557212" y="1423193"/>
            <a:ext cx="9685338" cy="701731"/>
          </a:xfrm>
          <a:prstGeom prst="rect">
            <a:avLst/>
          </a:prstGeom>
          <a:solidFill>
            <a:schemeClr val="accent5">
              <a:lumMod val="20000"/>
              <a:lumOff val="80000"/>
            </a:schemeClr>
          </a:solidFill>
        </p:spPr>
        <p:txBody>
          <a:bodyPr wrap="square">
            <a:spAutoFit/>
          </a:bodyPr>
          <a:lstStyle/>
          <a:p>
            <a:pPr marL="0" indent="0" defTabSz="457200">
              <a:buNone/>
            </a:pPr>
            <a:r>
              <a:rPr lang="en-US" sz="2200" dirty="0"/>
              <a:t>If I want to ask someone for feedback on a performance of mine</a:t>
            </a:r>
            <a:r>
              <a:rPr lang="en-US" sz="2200" b="1" dirty="0"/>
              <a:t>, remember to make an effort not to be generic:</a:t>
            </a:r>
            <a:endParaRPr lang="it-IT" sz="2200" b="1" dirty="0"/>
          </a:p>
        </p:txBody>
      </p:sp>
      <p:sp>
        <p:nvSpPr>
          <p:cNvPr id="5" name="CasellaDiTesto 4">
            <a:extLst>
              <a:ext uri="{FF2B5EF4-FFF2-40B4-BE49-F238E27FC236}">
                <a16:creationId xmlns:a16="http://schemas.microsoft.com/office/drawing/2014/main" id="{098D4060-16B8-D6A7-1B44-82F7E79E540B}"/>
              </a:ext>
            </a:extLst>
          </p:cNvPr>
          <p:cNvSpPr txBox="1"/>
          <p:nvPr/>
        </p:nvSpPr>
        <p:spPr>
          <a:xfrm>
            <a:off x="4813756" y="4304816"/>
            <a:ext cx="5106800" cy="769441"/>
          </a:xfrm>
          <a:prstGeom prst="rect">
            <a:avLst/>
          </a:prstGeom>
          <a:solidFill>
            <a:schemeClr val="accent5">
              <a:lumMod val="20000"/>
              <a:lumOff val="80000"/>
            </a:schemeClr>
          </a:solidFill>
        </p:spPr>
        <p:txBody>
          <a:bodyPr wrap="square">
            <a:spAutoFit/>
          </a:bodyPr>
          <a:lstStyle>
            <a:defPPr>
              <a:defRPr lang="en-US"/>
            </a:defPPr>
            <a:lvl1pPr indent="0">
              <a:buNone/>
            </a:lvl1pPr>
          </a:lstStyle>
          <a:p>
            <a:r>
              <a:rPr lang="en-US" sz="2200" dirty="0"/>
              <a:t>The more general the comment, the more easily the recipient can misinterpret it.</a:t>
            </a:r>
            <a:endParaRPr lang="it-IT" sz="2200" dirty="0"/>
          </a:p>
        </p:txBody>
      </p:sp>
      <p:sp>
        <p:nvSpPr>
          <p:cNvPr id="7" name="CasellaDiTesto 6">
            <a:extLst>
              <a:ext uri="{FF2B5EF4-FFF2-40B4-BE49-F238E27FC236}">
                <a16:creationId xmlns:a16="http://schemas.microsoft.com/office/drawing/2014/main" id="{B3DE1E35-3797-CC8E-2E80-E7F700BDD616}"/>
              </a:ext>
            </a:extLst>
          </p:cNvPr>
          <p:cNvSpPr txBox="1"/>
          <p:nvPr/>
        </p:nvSpPr>
        <p:spPr>
          <a:xfrm>
            <a:off x="614310" y="2581539"/>
            <a:ext cx="4044776" cy="4154984"/>
          </a:xfrm>
          <a:prstGeom prst="rect">
            <a:avLst/>
          </a:prstGeom>
          <a:solidFill>
            <a:schemeClr val="accent5">
              <a:lumMod val="20000"/>
              <a:lumOff val="80000"/>
            </a:schemeClr>
          </a:solidFill>
        </p:spPr>
        <p:txBody>
          <a:bodyPr wrap="square">
            <a:spAutoFit/>
          </a:bodyPr>
          <a:lstStyle/>
          <a:p>
            <a:pPr marL="0" indent="0" algn="just">
              <a:buNone/>
            </a:pPr>
            <a:r>
              <a:rPr lang="it-IT" sz="2200" dirty="0"/>
              <a:t>E.G., : </a:t>
            </a:r>
          </a:p>
          <a:p>
            <a:pPr marL="0" indent="0" algn="just">
              <a:buNone/>
            </a:pPr>
            <a:r>
              <a:rPr lang="en-US" sz="2200" b="1" dirty="0"/>
              <a:t>Ineffective feedback request: </a:t>
            </a:r>
            <a:r>
              <a:rPr lang="en-US" sz="2200" dirty="0"/>
              <a:t>"Did you like my presentation?“</a:t>
            </a:r>
          </a:p>
          <a:p>
            <a:pPr marL="0" indent="0" algn="just">
              <a:buNone/>
            </a:pPr>
            <a:endParaRPr lang="en-US" sz="2200" dirty="0"/>
          </a:p>
          <a:p>
            <a:pPr marL="0" indent="0" algn="just">
              <a:buNone/>
            </a:pPr>
            <a:r>
              <a:rPr lang="en-US" sz="2200" b="1" dirty="0"/>
              <a:t>Effective feedback request:</a:t>
            </a:r>
            <a:r>
              <a:rPr lang="en-US" sz="2200" dirty="0"/>
              <a:t> "What strengths and weaknesses did you notice in my presentation? What suggestions can you give me to improve its effectiveness? Where did you feel my presentation was more accurate?"</a:t>
            </a:r>
            <a:endParaRPr lang="it-IT" sz="2200" dirty="0"/>
          </a:p>
        </p:txBody>
      </p:sp>
      <p:sp>
        <p:nvSpPr>
          <p:cNvPr id="9" name="CasellaDiTesto 8">
            <a:extLst>
              <a:ext uri="{FF2B5EF4-FFF2-40B4-BE49-F238E27FC236}">
                <a16:creationId xmlns:a16="http://schemas.microsoft.com/office/drawing/2014/main" id="{70813B0C-B0AD-E186-D1FE-0BCE33AF932E}"/>
              </a:ext>
            </a:extLst>
          </p:cNvPr>
          <p:cNvSpPr txBox="1"/>
          <p:nvPr/>
        </p:nvSpPr>
        <p:spPr>
          <a:xfrm>
            <a:off x="4813756" y="2646767"/>
            <a:ext cx="5106801" cy="1446550"/>
          </a:xfrm>
          <a:prstGeom prst="rect">
            <a:avLst/>
          </a:prstGeom>
          <a:solidFill>
            <a:schemeClr val="accent5">
              <a:lumMod val="20000"/>
              <a:lumOff val="80000"/>
            </a:schemeClr>
          </a:solidFill>
        </p:spPr>
        <p:txBody>
          <a:bodyPr wrap="square">
            <a:spAutoFit/>
          </a:bodyPr>
          <a:lstStyle>
            <a:defPPr>
              <a:defRPr lang="en-US"/>
            </a:defPPr>
            <a:lvl1pPr indent="0">
              <a:buNone/>
            </a:lvl1pPr>
          </a:lstStyle>
          <a:p>
            <a:pPr algn="just"/>
            <a:r>
              <a:rPr lang="en-US" sz="2200" dirty="0"/>
              <a:t>The more generic the question, the more generic the answer, the more generic the feedback (which will be of little significance to the person receiving it).</a:t>
            </a:r>
            <a:endParaRPr lang="it-IT" sz="2200" dirty="0"/>
          </a:p>
        </p:txBody>
      </p:sp>
      <p:sp>
        <p:nvSpPr>
          <p:cNvPr id="4" name="Footer Placeholder 4">
            <a:extLst>
              <a:ext uri="{FF2B5EF4-FFF2-40B4-BE49-F238E27FC236}">
                <a16:creationId xmlns:a16="http://schemas.microsoft.com/office/drawing/2014/main" id="{F33C9459-86C0-4F74-5953-0C51E3BE47B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274905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44017" y="294774"/>
            <a:ext cx="3081439" cy="774792"/>
          </a:xfrm>
        </p:spPr>
        <p:txBody>
          <a:bodyPr/>
          <a:lstStyle/>
          <a:p>
            <a:pPr algn="just"/>
            <a:r>
              <a:rPr lang="en-US" sz="4400" b="1" dirty="0">
                <a:solidFill>
                  <a:schemeClr val="bg1"/>
                </a:solidFill>
              </a:rPr>
              <a:t>Conclusion</a:t>
            </a:r>
            <a:r>
              <a:rPr lang="hu-HU" dirty="0"/>
              <a:t>	</a:t>
            </a:r>
            <a:endParaRPr lang="en-GB"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523158" y="1975965"/>
            <a:ext cx="9182814" cy="3771188"/>
          </a:xfrm>
        </p:spPr>
        <p:txBody>
          <a:bodyPr/>
          <a:lstStyle/>
          <a:p>
            <a:pPr algn="just">
              <a:buClr>
                <a:srgbClr val="1A75DB"/>
              </a:buClr>
            </a:pPr>
            <a:r>
              <a:rPr lang="en-US" dirty="0"/>
              <a:t>Mastering teamwork in healthcare involves </a:t>
            </a:r>
            <a:r>
              <a:rPr lang="en-US" dirty="0" err="1"/>
              <a:t>recognising</a:t>
            </a:r>
            <a:r>
              <a:rPr lang="en-US" dirty="0"/>
              <a:t> the complexity of systems, nurturing group development, and applying leadership skills. By fostering collaboration and continuous learning, groups can navigate challenges, ensure patient </a:t>
            </a:r>
            <a:r>
              <a:rPr lang="en-US" sz="2900" dirty="0"/>
              <a:t>safety</a:t>
            </a:r>
            <a:r>
              <a:rPr lang="en-US" dirty="0"/>
              <a:t>, and drive innovation. </a:t>
            </a:r>
          </a:p>
          <a:p>
            <a:pPr algn="just">
              <a:buClr>
                <a:srgbClr val="1A75DB"/>
              </a:buClr>
            </a:pPr>
            <a:r>
              <a:rPr lang="en-US" dirty="0"/>
              <a:t>Effective meetings, clear communication, and structured feedback are key to maintaining cohesive, high-performing groups that are prepared to meet the demands of modern healthcare.</a:t>
            </a:r>
            <a:endParaRPr lang="en-GB" dirty="0"/>
          </a:p>
        </p:txBody>
      </p:sp>
    </p:spTree>
    <p:extLst>
      <p:ext uri="{BB962C8B-B14F-4D97-AF65-F5344CB8AC3E}">
        <p14:creationId xmlns:p14="http://schemas.microsoft.com/office/powerpoint/2010/main" val="576232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5A3B-4E7D-48F8-AC15-6C432BEF4AB2}"/>
              </a:ext>
            </a:extLst>
          </p:cNvPr>
          <p:cNvSpPr>
            <a:spLocks noGrp="1"/>
          </p:cNvSpPr>
          <p:nvPr>
            <p:ph type="title" idx="4294967295"/>
          </p:nvPr>
        </p:nvSpPr>
        <p:spPr>
          <a:xfrm>
            <a:off x="1261319" y="480011"/>
            <a:ext cx="2150621" cy="522598"/>
          </a:xfrm>
          <a:prstGeom prst="rect">
            <a:avLst/>
          </a:prstGeom>
        </p:spPr>
        <p:txBody>
          <a:bodyPr/>
          <a:lstStyle/>
          <a:p>
            <a:r>
              <a:rPr lang="en-US" sz="2800" b="1" dirty="0">
                <a:solidFill>
                  <a:srgbClr val="1A75DB"/>
                </a:solidFill>
                <a:latin typeface="+mn-lt"/>
              </a:rPr>
              <a:t>References</a:t>
            </a:r>
          </a:p>
        </p:txBody>
      </p:sp>
      <p:sp>
        <p:nvSpPr>
          <p:cNvPr id="7" name="CasellaDiTesto 6">
            <a:extLst>
              <a:ext uri="{FF2B5EF4-FFF2-40B4-BE49-F238E27FC236}">
                <a16:creationId xmlns:a16="http://schemas.microsoft.com/office/drawing/2014/main" id="{6B912B1C-B865-399C-F92B-D0EA0A582168}"/>
              </a:ext>
            </a:extLst>
          </p:cNvPr>
          <p:cNvSpPr txBox="1"/>
          <p:nvPr/>
        </p:nvSpPr>
        <p:spPr>
          <a:xfrm>
            <a:off x="1172029" y="1233160"/>
            <a:ext cx="8455703" cy="5632311"/>
          </a:xfrm>
          <a:prstGeom prst="rect">
            <a:avLst/>
          </a:prstGeom>
          <a:noFill/>
        </p:spPr>
        <p:txBody>
          <a:bodyPr wrap="square">
            <a:spAutoFit/>
          </a:bodyPr>
          <a:lstStyle/>
          <a:p>
            <a:pPr algn="just"/>
            <a:r>
              <a:rPr lang="it-IT" dirty="0"/>
              <a:t>Belbin. (n.d.). </a:t>
            </a:r>
            <a:r>
              <a:rPr lang="it-IT" i="1" dirty="0"/>
              <a:t>Belbin: Understanding team roles to improve teamwork</a:t>
            </a:r>
            <a:r>
              <a:rPr lang="it-IT" dirty="0"/>
              <a:t>. https://</a:t>
            </a:r>
            <a:r>
              <a:rPr lang="it-IT" dirty="0" err="1"/>
              <a:t>www.belbin.com</a:t>
            </a:r>
            <a:r>
              <a:rPr lang="it-IT" dirty="0"/>
              <a:t>/</a:t>
            </a:r>
            <a:r>
              <a:rPr lang="it-IT" dirty="0" err="1"/>
              <a:t>about</a:t>
            </a:r>
            <a:r>
              <a:rPr lang="it-IT" dirty="0"/>
              <a:t>/</a:t>
            </a:r>
            <a:r>
              <a:rPr lang="it-IT" dirty="0" err="1"/>
              <a:t>belbin</a:t>
            </a:r>
            <a:r>
              <a:rPr lang="it-IT" dirty="0"/>
              <a:t>-team-</a:t>
            </a:r>
            <a:r>
              <a:rPr lang="it-IT" dirty="0" err="1"/>
              <a:t>roles</a:t>
            </a:r>
            <a:endParaRPr lang="it-IT" dirty="0"/>
          </a:p>
          <a:p>
            <a:pPr algn="just"/>
            <a:endParaRPr lang="it-IT" dirty="0"/>
          </a:p>
          <a:p>
            <a:pPr algn="just"/>
            <a:r>
              <a:rPr lang="it-IT" dirty="0"/>
              <a:t>Brown, B. (2023, May 7). </a:t>
            </a:r>
            <a:r>
              <a:rPr lang="it-IT" i="1" dirty="0"/>
              <a:t>The 5 stages of team development. Thoughtful Leader. </a:t>
            </a:r>
            <a:r>
              <a:rPr lang="it-IT" dirty="0">
                <a:hlinkClick r:id="rId2"/>
              </a:rPr>
              <a:t>https://www.thoughtfulleader.com/5-stages-of-team-development/</a:t>
            </a:r>
            <a:endParaRPr lang="it-IT" dirty="0"/>
          </a:p>
          <a:p>
            <a:pPr algn="just"/>
            <a:endParaRPr lang="it-IT" dirty="0"/>
          </a:p>
          <a:p>
            <a:r>
              <a:rPr lang="it-IT" dirty="0"/>
              <a:t>S. G. Fisher, T. A. Hunter and W. D. K. </a:t>
            </a:r>
            <a:r>
              <a:rPr lang="it-IT" dirty="0" err="1"/>
              <a:t>Macrosson</a:t>
            </a:r>
            <a:r>
              <a:rPr lang="it-IT" dirty="0"/>
              <a:t> (1998), 7 1, 283-28. </a:t>
            </a:r>
            <a:r>
              <a:rPr lang="it-IT" i="1" dirty="0"/>
              <a:t>The </a:t>
            </a:r>
            <a:r>
              <a:rPr lang="it-IT" i="1" dirty="0" err="1"/>
              <a:t>structure</a:t>
            </a:r>
            <a:r>
              <a:rPr lang="it-IT" i="1" dirty="0"/>
              <a:t> of </a:t>
            </a:r>
            <a:r>
              <a:rPr lang="it-IT" i="1" dirty="0" err="1"/>
              <a:t>Belbin's</a:t>
            </a:r>
            <a:r>
              <a:rPr lang="it-IT" i="1" dirty="0"/>
              <a:t> team </a:t>
            </a:r>
            <a:r>
              <a:rPr lang="it-IT" i="1" dirty="0" err="1"/>
              <a:t>roles</a:t>
            </a:r>
            <a:r>
              <a:rPr lang="it-IT" i="1" dirty="0"/>
              <a:t>, Journal of </a:t>
            </a:r>
            <a:r>
              <a:rPr lang="it-IT" i="1" dirty="0" err="1"/>
              <a:t>Occupational</a:t>
            </a:r>
            <a:r>
              <a:rPr lang="it-IT" i="1" dirty="0"/>
              <a:t> and </a:t>
            </a:r>
            <a:r>
              <a:rPr lang="it-IT" i="1" dirty="0" err="1"/>
              <a:t>Organizational</a:t>
            </a:r>
            <a:r>
              <a:rPr lang="it-IT" i="1" dirty="0"/>
              <a:t> </a:t>
            </a:r>
            <a:r>
              <a:rPr lang="it-IT" i="1" dirty="0" err="1"/>
              <a:t>Psychology</a:t>
            </a:r>
            <a:endParaRPr lang="it-IT" dirty="0"/>
          </a:p>
          <a:p>
            <a:pPr algn="just"/>
            <a:r>
              <a:rPr lang="it-IT" dirty="0">
                <a:hlinkClick r:id="rId3"/>
              </a:rPr>
              <a:t>https://www.belbin.com/about/belbin-team-roles</a:t>
            </a:r>
            <a:endParaRPr lang="it-IT" dirty="0"/>
          </a:p>
          <a:p>
            <a:pPr algn="just"/>
            <a:endParaRPr lang="it-IT" dirty="0"/>
          </a:p>
          <a:p>
            <a:pPr algn="just"/>
            <a:r>
              <a:rPr lang="it-IT" dirty="0"/>
              <a:t>Lencioni P., (2012) La guerra nel team: Racconto sulle 5 disfunzioni del lavoro di squadra, Rizzoli </a:t>
            </a:r>
            <a:r>
              <a:rPr lang="it-IT" dirty="0" err="1"/>
              <a:t>Etas</a:t>
            </a:r>
            <a:r>
              <a:rPr lang="it-IT" dirty="0"/>
              <a:t>, Bologna</a:t>
            </a:r>
          </a:p>
          <a:p>
            <a:pPr algn="just"/>
            <a:endParaRPr lang="it-IT" dirty="0"/>
          </a:p>
          <a:p>
            <a:pPr algn="just"/>
            <a:r>
              <a:rPr lang="it-IT" dirty="0"/>
              <a:t>Robbins, S. P., Judge, T. A., &amp; Bodega, D. (2021). </a:t>
            </a:r>
            <a:r>
              <a:rPr lang="it-IT" i="1" dirty="0"/>
              <a:t>Comportamento organizzativo: Conoscere e sviluppare competenze organizzative.</a:t>
            </a:r>
            <a:r>
              <a:rPr lang="it-IT" dirty="0"/>
              <a:t> Pearson Ediz. </a:t>
            </a:r>
            <a:r>
              <a:rPr lang="it-IT" dirty="0" err="1"/>
              <a:t>MyLab</a:t>
            </a:r>
            <a:r>
              <a:rPr lang="it-IT" dirty="0"/>
              <a:t>, Milano</a:t>
            </a:r>
          </a:p>
          <a:p>
            <a:pPr algn="just"/>
            <a:endParaRPr lang="it-IT" dirty="0"/>
          </a:p>
          <a:p>
            <a:pPr algn="just"/>
            <a:r>
              <a:rPr lang="it-IT" dirty="0"/>
              <a:t>Zoom. (2023, July 22). </a:t>
            </a:r>
            <a:r>
              <a:rPr lang="it-IT" i="1" dirty="0"/>
              <a:t>Mindful meeting tips: Enhance focus and reduce stress</a:t>
            </a:r>
            <a:r>
              <a:rPr lang="it-IT" dirty="0"/>
              <a:t>. </a:t>
            </a:r>
            <a:r>
              <a:rPr lang="it-IT" dirty="0">
                <a:hlinkClick r:id="rId4"/>
              </a:rPr>
              <a:t>https://www.zoom.com/en/blog/mindful-meeting-tips/</a:t>
            </a:r>
            <a:endParaRPr lang="it-IT" dirty="0"/>
          </a:p>
          <a:p>
            <a:endParaRPr lang="it-IT" dirty="0"/>
          </a:p>
          <a:p>
            <a:endParaRPr lang="it-IT" dirty="0"/>
          </a:p>
        </p:txBody>
      </p:sp>
      <p:sp>
        <p:nvSpPr>
          <p:cNvPr id="6" name="Footer Placeholder 4">
            <a:extLst>
              <a:ext uri="{FF2B5EF4-FFF2-40B4-BE49-F238E27FC236}">
                <a16:creationId xmlns:a16="http://schemas.microsoft.com/office/drawing/2014/main" id="{9641CBED-B2E8-1145-397A-F8AD87986F2D}"/>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696865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00710" y="450376"/>
            <a:ext cx="3928754"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000" b="1" dirty="0">
                <a:solidFill>
                  <a:srgbClr val="1A75DB"/>
                </a:solidFill>
                <a:latin typeface="+mn-lt"/>
              </a:rPr>
              <a:t>Copyright notice</a:t>
            </a:r>
            <a:endParaRPr lang="en-GB" sz="4000" b="1" dirty="0">
              <a:solidFill>
                <a:srgbClr val="1A75DB"/>
              </a:solidFill>
              <a:latin typeface="+mn-lt"/>
            </a:endParaRPr>
          </a:p>
        </p:txBody>
      </p:sp>
      <p:sp>
        <p:nvSpPr>
          <p:cNvPr id="2" name="Footer Placeholder 4">
            <a:extLst>
              <a:ext uri="{FF2B5EF4-FFF2-40B4-BE49-F238E27FC236}">
                <a16:creationId xmlns:a16="http://schemas.microsoft.com/office/drawing/2014/main" id="{4297FD4B-C15A-0B5C-B45D-5FAE44ED3DC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0AB6C018-C91C-1483-CC9B-B6AA9981B8F4}"/>
              </a:ext>
            </a:extLst>
          </p:cNvPr>
          <p:cNvSpPr txBox="1"/>
          <p:nvPr/>
        </p:nvSpPr>
        <p:spPr>
          <a:xfrm>
            <a:off x="600710" y="1391969"/>
            <a:ext cx="9598342" cy="4801314"/>
          </a:xfrm>
          <a:prstGeom prst="rect">
            <a:avLst/>
          </a:prstGeom>
          <a:noFill/>
        </p:spPr>
        <p:txBody>
          <a:bodyPr wrap="square">
            <a:spAutoFit/>
          </a:bodyPr>
          <a:lstStyle/>
          <a:p>
            <a:pPr algn="just"/>
            <a:r>
              <a:rPr lang="en-US" dirty="0"/>
              <a:t>Copyright © Members of the H-PASS Project. For details about the H-PASS Project and collaboration, please visit: </a:t>
            </a:r>
            <a:r>
              <a:rPr lang="en-US" dirty="0">
                <a:hlinkClick r:id="rId3"/>
              </a:rPr>
              <a:t>https://hpass.healthworkforce.eu/index.php/the-project/</a:t>
            </a:r>
            <a:endParaRPr lang="en-US" dirty="0"/>
          </a:p>
          <a:p>
            <a:pPr algn="just"/>
            <a:endParaRPr lang="en-US" dirty="0"/>
          </a:p>
          <a:p>
            <a:pPr algn="just"/>
            <a:r>
              <a:rPr lang="en-US" dirty="0"/>
              <a:t>H-PASS the “Health Professionals’ and the “</a:t>
            </a:r>
            <a:r>
              <a:rPr lang="en-US" dirty="0" err="1"/>
              <a:t>DigitAl</a:t>
            </a:r>
            <a:r>
              <a:rPr lang="en-US" dirty="0"/>
              <a:t> team” </a:t>
            </a:r>
            <a:r>
              <a:rPr lang="en-US" dirty="0" err="1"/>
              <a:t>SkillS</a:t>
            </a:r>
            <a:r>
              <a:rPr lang="en-US" dirty="0"/>
              <a:t> advancement” is a project co-funded by the European Health and Digital Executive Agency (</a:t>
            </a:r>
            <a:r>
              <a:rPr lang="en-US" dirty="0" err="1"/>
              <a:t>HaDEA</a:t>
            </a:r>
            <a:r>
              <a:rPr lang="en-US" dirty="0"/>
              <a:t>) under the powers delegated by the European Commission. H-PASS began in May 2023 and will run for 3 years.</a:t>
            </a:r>
          </a:p>
          <a:p>
            <a:pPr algn="just"/>
            <a:endParaRPr lang="en-US" dirty="0"/>
          </a:p>
          <a:p>
            <a:pPr algn="just"/>
            <a:r>
              <a:rPr lang="en-US" dirty="0"/>
              <a:t>This work is licensed under the Creative Commons Attribution-Noncommercial 3.0 License. To view a copy of this license, visit </a:t>
            </a:r>
            <a:r>
              <a:rPr lang="en-US" dirty="0">
                <a:hlinkClick r:id="rId4"/>
              </a:rPr>
              <a:t>http://creativecommons.org/licenses/by-nc/3.0/</a:t>
            </a:r>
            <a:r>
              <a:rPr lang="en-US" dirty="0"/>
              <a:t> or send a letter to Creative Commons, 171 Second Street, Suite 300, San Francisco, California, 94105, and USA.</a:t>
            </a:r>
          </a:p>
          <a:p>
            <a:pPr algn="just"/>
            <a:endParaRPr lang="en-US" dirty="0"/>
          </a:p>
          <a:p>
            <a:pPr algn="just"/>
            <a:r>
              <a:rPr lang="en-US" dirty="0"/>
              <a:t> The work must be attributed by attaching the following reference to the copied elements: “Copyright © Members of the H-PASS Project ”. </a:t>
            </a:r>
          </a:p>
          <a:p>
            <a:pPr algn="just"/>
            <a:endParaRPr lang="en-US" dirty="0"/>
          </a:p>
          <a:p>
            <a:pPr algn="just"/>
            <a:r>
              <a:rPr lang="en-US" dirty="0"/>
              <a:t>Using this presentation in a way and/or for purposes not foreseen in the license, requires the prior written permission of the copyright holders. The information contained in this presentation represents the views of the copyright holders as of the date such views are published.</a:t>
            </a:r>
          </a:p>
        </p:txBody>
      </p:sp>
    </p:spTree>
    <p:extLst>
      <p:ext uri="{BB962C8B-B14F-4D97-AF65-F5344CB8AC3E}">
        <p14:creationId xmlns:p14="http://schemas.microsoft.com/office/powerpoint/2010/main" val="4141311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481A39-F6E8-4107-4F8F-06F77D94BFF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Cím 1">
            <a:extLst>
              <a:ext uri="{FF2B5EF4-FFF2-40B4-BE49-F238E27FC236}">
                <a16:creationId xmlns:a16="http://schemas.microsoft.com/office/drawing/2014/main" id="{15A2CA9F-D5D4-0643-555A-87C2377BB7DA}"/>
              </a:ext>
            </a:extLst>
          </p:cNvPr>
          <p:cNvSpPr txBox="1">
            <a:spLocks/>
          </p:cNvSpPr>
          <p:nvPr/>
        </p:nvSpPr>
        <p:spPr>
          <a:xfrm>
            <a:off x="3835400" y="1365490"/>
            <a:ext cx="2576830"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4000" b="1" dirty="0">
                <a:solidFill>
                  <a:srgbClr val="1A75DB"/>
                </a:solidFill>
                <a:latin typeface="+mn-lt"/>
              </a:rPr>
              <a:t>Disclaimer </a:t>
            </a:r>
            <a:endParaRPr lang="en-GB" sz="4000" b="1" dirty="0">
              <a:solidFill>
                <a:srgbClr val="1A75DB"/>
              </a:solidFill>
              <a:latin typeface="+mn-lt"/>
            </a:endParaRPr>
          </a:p>
        </p:txBody>
      </p:sp>
      <p:sp>
        <p:nvSpPr>
          <p:cNvPr id="5" name="Content Placeholder 2">
            <a:extLst>
              <a:ext uri="{FF2B5EF4-FFF2-40B4-BE49-F238E27FC236}">
                <a16:creationId xmlns:a16="http://schemas.microsoft.com/office/drawing/2014/main" id="{6B8CA3ED-B686-9D10-3668-393D8FC1ACF0}"/>
              </a:ext>
            </a:extLst>
          </p:cNvPr>
          <p:cNvSpPr txBox="1">
            <a:spLocks noChangeArrowheads="1"/>
          </p:cNvSpPr>
          <p:nvPr/>
        </p:nvSpPr>
        <p:spPr>
          <a:xfrm>
            <a:off x="457200" y="2209800"/>
            <a:ext cx="8229600" cy="3916363"/>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endParaRPr lang="en-GB" altLang="en-US" dirty="0"/>
          </a:p>
        </p:txBody>
      </p:sp>
      <p:sp>
        <p:nvSpPr>
          <p:cNvPr id="7" name="TextBox 6">
            <a:extLst>
              <a:ext uri="{FF2B5EF4-FFF2-40B4-BE49-F238E27FC236}">
                <a16:creationId xmlns:a16="http://schemas.microsoft.com/office/drawing/2014/main" id="{4CE8027F-86D5-8209-CE4A-39D3763E8A8C}"/>
              </a:ext>
            </a:extLst>
          </p:cNvPr>
          <p:cNvSpPr txBox="1"/>
          <p:nvPr/>
        </p:nvSpPr>
        <p:spPr>
          <a:xfrm>
            <a:off x="1572260" y="2662287"/>
            <a:ext cx="7655242" cy="2462213"/>
          </a:xfrm>
          <a:prstGeom prst="rect">
            <a:avLst/>
          </a:prstGeom>
          <a:noFill/>
        </p:spPr>
        <p:txBody>
          <a:bodyPr wrap="square">
            <a:spAutoFit/>
          </a:bodyPr>
          <a:lstStyle/>
          <a:p>
            <a:pPr algn="just"/>
            <a:r>
              <a:rPr lang="en-US" sz="2200" dirty="0"/>
              <a:t>The European Health and Digital Executive Agency (</a:t>
            </a:r>
            <a:r>
              <a:rPr lang="en-US" sz="2200" dirty="0" err="1"/>
              <a:t>HaDEA</a:t>
            </a:r>
            <a:r>
              <a:rPr lang="en-US" sz="2200" dirty="0"/>
              <a:t>), under the powers delegated by the European Commission, supports the production of this publication. The European Commission's support does not constitute endorsement of the contents, which reflects the views only of the authors. The Commission cannot be held responsible for any use that may be made of the information contained therein.</a:t>
            </a:r>
          </a:p>
        </p:txBody>
      </p:sp>
    </p:spTree>
    <p:extLst>
      <p:ext uri="{BB962C8B-B14F-4D97-AF65-F5344CB8AC3E}">
        <p14:creationId xmlns:p14="http://schemas.microsoft.com/office/powerpoint/2010/main" val="2763959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8AD8595-075D-384D-A3EE-990DFE01FE4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
        <p:nvSpPr>
          <p:cNvPr id="6" name="Cím 1">
            <a:extLst>
              <a:ext uri="{FF2B5EF4-FFF2-40B4-BE49-F238E27FC236}">
                <a16:creationId xmlns:a16="http://schemas.microsoft.com/office/drawing/2014/main" id="{9A063288-9EDF-8DE5-D421-48AB28F57996}"/>
              </a:ext>
            </a:extLst>
          </p:cNvPr>
          <p:cNvSpPr>
            <a:spLocks noGrp="1"/>
          </p:cNvSpPr>
          <p:nvPr>
            <p:ph type="title"/>
          </p:nvPr>
        </p:nvSpPr>
        <p:spPr>
          <a:xfrm>
            <a:off x="2427653" y="3031193"/>
            <a:ext cx="5726091" cy="1136926"/>
          </a:xfrm>
        </p:spPr>
        <p:txBody>
          <a:bodyPr/>
          <a:lstStyle/>
          <a:p>
            <a:r>
              <a:rPr lang="en-US" sz="4000" dirty="0"/>
              <a:t>End of learning unit</a:t>
            </a:r>
            <a:endParaRPr lang="en-GB" sz="4000" dirty="0"/>
          </a:p>
        </p:txBody>
      </p:sp>
    </p:spTree>
    <p:extLst>
      <p:ext uri="{BB962C8B-B14F-4D97-AF65-F5344CB8AC3E}">
        <p14:creationId xmlns:p14="http://schemas.microsoft.com/office/powerpoint/2010/main" val="20655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0F56C-47F1-58D7-63D8-971C6577797F}"/>
              </a:ext>
            </a:extLst>
          </p:cNvPr>
          <p:cNvSpPr>
            <a:spLocks noGrp="1"/>
          </p:cNvSpPr>
          <p:nvPr>
            <p:ph sz="half" idx="1"/>
          </p:nvPr>
        </p:nvSpPr>
        <p:spPr>
          <a:xfrm>
            <a:off x="556931" y="2101989"/>
            <a:ext cx="9685900" cy="4311873"/>
          </a:xfrm>
        </p:spPr>
        <p:txBody>
          <a:bodyPr/>
          <a:lstStyle/>
          <a:p>
            <a:pPr algn="just">
              <a:buClr>
                <a:srgbClr val="1A75DB"/>
              </a:buClr>
            </a:pPr>
            <a:r>
              <a:rPr lang="en-US" sz="2900" dirty="0"/>
              <a:t>Effective teamwork is essential in healthcare due to the complexity of modern medical environments. Collaboration across disciplines leads to better patient outcomes, reduced errors, and innovative solutions. </a:t>
            </a:r>
          </a:p>
          <a:p>
            <a:pPr algn="just">
              <a:buClr>
                <a:srgbClr val="1A75DB"/>
              </a:buClr>
            </a:pPr>
            <a:r>
              <a:rPr lang="en-US" sz="2900" dirty="0"/>
              <a:t>Teams must navigate not only complicated but also complex systems, adapting to ever-changing variables. Understanding these dynamics, along with the stages of team development, enables healthcare professionals to work cohesively, continuously improve, and provide efficient, high-quality care.</a:t>
            </a:r>
          </a:p>
        </p:txBody>
      </p:sp>
      <p:sp>
        <p:nvSpPr>
          <p:cNvPr id="4" name="Cím 1"/>
          <p:cNvSpPr txBox="1">
            <a:spLocks/>
          </p:cNvSpPr>
          <p:nvPr/>
        </p:nvSpPr>
        <p:spPr>
          <a:xfrm>
            <a:off x="7259098" y="360056"/>
            <a:ext cx="3254827" cy="644694"/>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400" b="1" dirty="0">
                <a:solidFill>
                  <a:schemeClr val="bg1"/>
                </a:solidFill>
                <a:latin typeface="+mn-lt"/>
              </a:rPr>
              <a:t>Introduction</a:t>
            </a:r>
            <a:endParaRPr lang="en-GB" sz="4400" b="1" dirty="0">
              <a:solidFill>
                <a:schemeClr val="bg1"/>
              </a:solidFill>
              <a:latin typeface="+mn-lt"/>
            </a:endParaRPr>
          </a:p>
        </p:txBody>
      </p:sp>
      <p:sp>
        <p:nvSpPr>
          <p:cNvPr id="2" name="Footer Placeholder 4">
            <a:extLst>
              <a:ext uri="{FF2B5EF4-FFF2-40B4-BE49-F238E27FC236}">
                <a16:creationId xmlns:a16="http://schemas.microsoft.com/office/drawing/2014/main" id="{83BD108E-A093-B018-78DF-AFB45930DBB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71052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879361548"/>
              </p:ext>
            </p:extLst>
          </p:nvPr>
        </p:nvGraphicFramePr>
        <p:xfrm>
          <a:off x="450021" y="1298516"/>
          <a:ext cx="10161038" cy="5189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ím 1">
            <a:extLst>
              <a:ext uri="{FF2B5EF4-FFF2-40B4-BE49-F238E27FC236}">
                <a16:creationId xmlns:a16="http://schemas.microsoft.com/office/drawing/2014/main" id="{C23D9C32-1589-A132-B38C-44A58E9A6C2B}"/>
              </a:ext>
            </a:extLst>
          </p:cNvPr>
          <p:cNvSpPr txBox="1">
            <a:spLocks/>
          </p:cNvSpPr>
          <p:nvPr/>
        </p:nvSpPr>
        <p:spPr>
          <a:xfrm>
            <a:off x="676111" y="422439"/>
            <a:ext cx="5019296"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Teamwork rationale </a:t>
            </a:r>
            <a:endParaRPr lang="en-GB" sz="40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18455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AD5C0-4963-EE07-DACB-8E2814BCEADC}"/>
              </a:ext>
            </a:extLst>
          </p:cNvPr>
          <p:cNvSpPr>
            <a:spLocks noGrp="1"/>
          </p:cNvSpPr>
          <p:nvPr>
            <p:ph type="title"/>
          </p:nvPr>
        </p:nvSpPr>
        <p:spPr>
          <a:xfrm>
            <a:off x="7118047" y="424194"/>
            <a:ext cx="3681716" cy="2114926"/>
          </a:xfrm>
        </p:spPr>
        <p:txBody>
          <a:bodyPr/>
          <a:lstStyle/>
          <a:p>
            <a:pPr algn="ctr"/>
            <a:r>
              <a:rPr lang="en-US" b="1" dirty="0">
                <a:solidFill>
                  <a:schemeClr val="bg1"/>
                </a:solidFill>
              </a:rPr>
              <a:t>What are the benefits of teamwork in health care?</a:t>
            </a:r>
            <a:endParaRPr lang="it-IT" b="1" dirty="0">
              <a:solidFill>
                <a:schemeClr val="bg1"/>
              </a:solidFill>
            </a:endParaRPr>
          </a:p>
        </p:txBody>
      </p:sp>
      <p:sp>
        <p:nvSpPr>
          <p:cNvPr id="3" name="Text Placeholder 2">
            <a:extLst>
              <a:ext uri="{FF2B5EF4-FFF2-40B4-BE49-F238E27FC236}">
                <a16:creationId xmlns:a16="http://schemas.microsoft.com/office/drawing/2014/main" id="{2FC6494A-0480-FC48-236A-C6B7263460B7}"/>
              </a:ext>
            </a:extLst>
          </p:cNvPr>
          <p:cNvSpPr>
            <a:spLocks noGrp="1"/>
          </p:cNvSpPr>
          <p:nvPr>
            <p:ph type="body" sz="half" idx="2"/>
          </p:nvPr>
        </p:nvSpPr>
        <p:spPr>
          <a:xfrm>
            <a:off x="1667901" y="622954"/>
            <a:ext cx="4611982" cy="1082227"/>
          </a:xfrm>
        </p:spPr>
        <p:txBody>
          <a:bodyPr/>
          <a:lstStyle/>
          <a:p>
            <a:pPr marL="0" indent="0">
              <a:buNone/>
            </a:pPr>
            <a:r>
              <a:rPr lang="en-US" sz="2400" dirty="0"/>
              <a:t>Multidisciplinary Approach: Patient </a:t>
            </a:r>
            <a:r>
              <a:rPr lang="en-US" sz="2400" dirty="0" err="1"/>
              <a:t>centre</a:t>
            </a:r>
            <a:r>
              <a:rPr lang="en-US" sz="2400" dirty="0"/>
              <a:t> care.</a:t>
            </a:r>
          </a:p>
        </p:txBody>
      </p:sp>
      <p:sp>
        <p:nvSpPr>
          <p:cNvPr id="4" name="Text Placeholder 3">
            <a:extLst>
              <a:ext uri="{FF2B5EF4-FFF2-40B4-BE49-F238E27FC236}">
                <a16:creationId xmlns:a16="http://schemas.microsoft.com/office/drawing/2014/main" id="{397F34EB-60EC-10A0-368D-A7A3DBA7F318}"/>
              </a:ext>
            </a:extLst>
          </p:cNvPr>
          <p:cNvSpPr>
            <a:spLocks noGrp="1"/>
          </p:cNvSpPr>
          <p:nvPr>
            <p:ph type="body" sz="half" idx="13"/>
          </p:nvPr>
        </p:nvSpPr>
        <p:spPr>
          <a:xfrm>
            <a:off x="1667901" y="2539120"/>
            <a:ext cx="4474519" cy="724099"/>
          </a:xfrm>
        </p:spPr>
        <p:txBody>
          <a:bodyPr/>
          <a:lstStyle/>
          <a:p>
            <a:pPr marL="0" indent="0">
              <a:buNone/>
            </a:pPr>
            <a:r>
              <a:rPr lang="en-US" sz="2400" dirty="0"/>
              <a:t>Effectiveness &amp; Quality of care</a:t>
            </a:r>
          </a:p>
        </p:txBody>
      </p:sp>
      <p:sp>
        <p:nvSpPr>
          <p:cNvPr id="6" name="Text Placeholder 5">
            <a:extLst>
              <a:ext uri="{FF2B5EF4-FFF2-40B4-BE49-F238E27FC236}">
                <a16:creationId xmlns:a16="http://schemas.microsoft.com/office/drawing/2014/main" id="{A6E4FA3E-27DC-A552-426C-B53F6AD7A9D4}"/>
              </a:ext>
            </a:extLst>
          </p:cNvPr>
          <p:cNvSpPr>
            <a:spLocks noGrp="1"/>
          </p:cNvSpPr>
          <p:nvPr>
            <p:ph type="body" sz="half" idx="14"/>
          </p:nvPr>
        </p:nvSpPr>
        <p:spPr>
          <a:xfrm>
            <a:off x="1667901" y="4404016"/>
            <a:ext cx="5549328" cy="807397"/>
          </a:xfrm>
        </p:spPr>
        <p:txBody>
          <a:bodyPr/>
          <a:lstStyle/>
          <a:p>
            <a:pPr marL="0" indent="0">
              <a:buNone/>
            </a:pPr>
            <a:r>
              <a:rPr lang="en-US" sz="2400" dirty="0"/>
              <a:t>Innovation &amp; Continuous improvement </a:t>
            </a:r>
          </a:p>
        </p:txBody>
      </p:sp>
      <p:sp>
        <p:nvSpPr>
          <p:cNvPr id="5" name="CasellaDiTesto 4">
            <a:extLst>
              <a:ext uri="{FF2B5EF4-FFF2-40B4-BE49-F238E27FC236}">
                <a16:creationId xmlns:a16="http://schemas.microsoft.com/office/drawing/2014/main" id="{9D9A6220-AF93-A571-4241-4954ECCC3DA3}"/>
              </a:ext>
            </a:extLst>
          </p:cNvPr>
          <p:cNvSpPr txBox="1"/>
          <p:nvPr/>
        </p:nvSpPr>
        <p:spPr>
          <a:xfrm>
            <a:off x="1668051" y="5776833"/>
            <a:ext cx="3487777" cy="461665"/>
          </a:xfrm>
          <a:prstGeom prst="rect">
            <a:avLst/>
          </a:prstGeom>
          <a:noFill/>
        </p:spPr>
        <p:txBody>
          <a:bodyPr wrap="square">
            <a:spAutoFit/>
          </a:bodyPr>
          <a:lstStyle/>
          <a:p>
            <a:pPr>
              <a:buSzPts val="1000"/>
              <a:tabLst>
                <a:tab pos="457200" algn="l"/>
              </a:tabLst>
            </a:pPr>
            <a:r>
              <a:rPr lang="it-IT" sz="2400" kern="0" dirty="0">
                <a:ea typeface="Times New Roman" panose="02020603050405020304" pitchFamily="18" charset="0"/>
              </a:rPr>
              <a:t>Efficiency &amp; Operations</a:t>
            </a:r>
            <a:endParaRPr lang="it-IT" sz="2400" dirty="0"/>
          </a:p>
        </p:txBody>
      </p:sp>
      <p:sp>
        <p:nvSpPr>
          <p:cNvPr id="9" name="Footer Placeholder 4">
            <a:extLst>
              <a:ext uri="{FF2B5EF4-FFF2-40B4-BE49-F238E27FC236}">
                <a16:creationId xmlns:a16="http://schemas.microsoft.com/office/drawing/2014/main" id="{C2DE6B5A-9D53-ECC6-B054-D0EF99950EE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pic>
        <p:nvPicPr>
          <p:cNvPr id="8" name="Picture 2" descr="Number 4 Blue Background Clip Art at Clker.com - vector clip art online,  royalty free &amp; public domain">
            <a:extLst>
              <a:ext uri="{FF2B5EF4-FFF2-40B4-BE49-F238E27FC236}">
                <a16:creationId xmlns:a16="http://schemas.microsoft.com/office/drawing/2014/main" id="{9A0D94FC-FB31-6563-0835-A6818EE9AD4E}"/>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949" y="5666604"/>
            <a:ext cx="577531" cy="57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0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A8B044-AAD8-810E-6E76-286C220E9CCE}"/>
              </a:ext>
            </a:extLst>
          </p:cNvPr>
          <p:cNvSpPr>
            <a:spLocks noGrp="1"/>
          </p:cNvSpPr>
          <p:nvPr>
            <p:ph sz="half" idx="4294967295"/>
          </p:nvPr>
        </p:nvSpPr>
        <p:spPr>
          <a:xfrm>
            <a:off x="120025" y="2215059"/>
            <a:ext cx="5614569" cy="4316369"/>
          </a:xfrm>
          <a:prstGeom prst="rect">
            <a:avLst/>
          </a:prstGeom>
        </p:spPr>
        <p:txBody>
          <a:bodyPr>
            <a:noAutofit/>
          </a:bodyPr>
          <a:lstStyle/>
          <a:p>
            <a:pPr marL="0" indent="0" algn="just">
              <a:spcBef>
                <a:spcPct val="20000"/>
              </a:spcBef>
              <a:buClr>
                <a:srgbClr val="1A75DB"/>
              </a:buClr>
              <a:buNone/>
            </a:pPr>
            <a:r>
              <a:rPr lang="en-US" altLang="it-IT" sz="2500" b="1" dirty="0"/>
              <a:t>The phases of group life </a:t>
            </a:r>
          </a:p>
          <a:p>
            <a:pPr algn="just">
              <a:spcBef>
                <a:spcPct val="20000"/>
              </a:spcBef>
              <a:buClr>
                <a:srgbClr val="1A75DB"/>
              </a:buClr>
            </a:pPr>
            <a:r>
              <a:rPr lang="en-US" altLang="it-IT" sz="2400" dirty="0"/>
              <a:t>Bruce W. Tuckman and his group </a:t>
            </a:r>
            <a:r>
              <a:rPr lang="en-US" altLang="it-IT" sz="2400" dirty="0" err="1"/>
              <a:t>theorised</a:t>
            </a:r>
            <a:r>
              <a:rPr lang="en-US" altLang="it-IT" sz="2400" dirty="0"/>
              <a:t> the ‘group life stages’ model between 1965 and 1977.</a:t>
            </a:r>
          </a:p>
          <a:p>
            <a:pPr algn="just">
              <a:spcBef>
                <a:spcPct val="20000"/>
              </a:spcBef>
              <a:buClr>
                <a:srgbClr val="1A75DB"/>
              </a:buClr>
            </a:pPr>
            <a:endParaRPr lang="en-US" altLang="it-IT" sz="2400" dirty="0"/>
          </a:p>
          <a:p>
            <a:pPr algn="just">
              <a:spcBef>
                <a:spcPct val="20000"/>
              </a:spcBef>
              <a:buClr>
                <a:srgbClr val="1A75DB"/>
              </a:buClr>
            </a:pPr>
            <a:r>
              <a:rPr lang="en-US" altLang="it-IT" sz="2400" dirty="0"/>
              <a:t>In this model, the group is seen as a living organism that, in order to be able to operate effectively and in an integrated manner, must go through a cycle of development and growth that must be taken into account.</a:t>
            </a:r>
          </a:p>
        </p:txBody>
      </p:sp>
      <p:pic>
        <p:nvPicPr>
          <p:cNvPr id="7" name="Immagine 6" descr="Immagine che contiene Arte bambini, disegno, calligrafia, Turchese&#10;&#10;Descrizione generata automaticamente">
            <a:extLst>
              <a:ext uri="{FF2B5EF4-FFF2-40B4-BE49-F238E27FC236}">
                <a16:creationId xmlns:a16="http://schemas.microsoft.com/office/drawing/2014/main" id="{62F39C66-D70C-52DE-D69B-56D2DFB1DAB6}"/>
              </a:ext>
            </a:extLst>
          </p:cNvPr>
          <p:cNvPicPr>
            <a:picLocks noChangeAspect="1"/>
          </p:cNvPicPr>
          <p:nvPr/>
        </p:nvPicPr>
        <p:blipFill>
          <a:blip r:embed="rId2"/>
          <a:stretch>
            <a:fillRect/>
          </a:stretch>
        </p:blipFill>
        <p:spPr>
          <a:xfrm>
            <a:off x="5537080" y="155462"/>
            <a:ext cx="5166012" cy="3771188"/>
          </a:xfrm>
          <a:prstGeom prst="ellipse">
            <a:avLst/>
          </a:prstGeom>
          <a:ln>
            <a:noFill/>
          </a:ln>
          <a:effectLst>
            <a:softEdge rad="112500"/>
          </a:effectLst>
        </p:spPr>
      </p:pic>
      <p:sp>
        <p:nvSpPr>
          <p:cNvPr id="4" name="Titolo 1">
            <a:extLst>
              <a:ext uri="{FF2B5EF4-FFF2-40B4-BE49-F238E27FC236}">
                <a16:creationId xmlns:a16="http://schemas.microsoft.com/office/drawing/2014/main" id="{D9F9E7B1-E539-AE98-670A-6037E2FFF107}"/>
              </a:ext>
            </a:extLst>
          </p:cNvPr>
          <p:cNvSpPr txBox="1">
            <a:spLocks/>
          </p:cNvSpPr>
          <p:nvPr/>
        </p:nvSpPr>
        <p:spPr>
          <a:xfrm>
            <a:off x="96671" y="216799"/>
            <a:ext cx="5800756" cy="1247117"/>
          </a:xfrm>
          <a:prstGeom prst="rect">
            <a:avLst/>
          </a:prstGeom>
        </p:spPr>
        <p:txBody>
          <a:bodyPr anchor="b">
            <a:normAutofit fontScale="92500"/>
          </a:bodyPr>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pPr marL="0" indent="0" algn="ctr">
              <a:lnSpc>
                <a:spcPct val="115000"/>
              </a:lnSpc>
              <a:spcAft>
                <a:spcPts val="800"/>
              </a:spcAft>
              <a:buNone/>
            </a:pPr>
            <a:r>
              <a:rPr lang="en-GB" sz="3600" b="1" kern="0" dirty="0">
                <a:cs typeface="Times New Roman" panose="02020603050405020304" pitchFamily="18" charset="0"/>
              </a:rPr>
              <a:t>Team life cycle: understanding stages and leadership styles</a:t>
            </a:r>
          </a:p>
        </p:txBody>
      </p:sp>
      <p:sp>
        <p:nvSpPr>
          <p:cNvPr id="5" name="Footer Placeholder 4">
            <a:extLst>
              <a:ext uri="{FF2B5EF4-FFF2-40B4-BE49-F238E27FC236}">
                <a16:creationId xmlns:a16="http://schemas.microsoft.com/office/drawing/2014/main" id="{83E7F629-7120-B5FC-C1BD-337758554497}"/>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63435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619C04-3274-9548-E3BE-49C3CFCD6716}"/>
              </a:ext>
            </a:extLst>
          </p:cNvPr>
          <p:cNvSpPr>
            <a:spLocks noGrp="1"/>
          </p:cNvSpPr>
          <p:nvPr>
            <p:ph type="title"/>
          </p:nvPr>
        </p:nvSpPr>
        <p:spPr>
          <a:xfrm>
            <a:off x="2499022" y="2073897"/>
            <a:ext cx="5495685" cy="736888"/>
          </a:xfrm>
        </p:spPr>
        <p:txBody>
          <a:bodyPr/>
          <a:lstStyle/>
          <a:p>
            <a:pPr algn="ctr"/>
            <a:r>
              <a:rPr lang="en-US" b="1" dirty="0"/>
              <a:t>The 5 Stages of Group Life</a:t>
            </a:r>
            <a:endParaRPr lang="it-IT" b="1" dirty="0"/>
          </a:p>
        </p:txBody>
      </p:sp>
      <p:sp>
        <p:nvSpPr>
          <p:cNvPr id="10" name="CasellaDiTesto 9">
            <a:extLst>
              <a:ext uri="{FF2B5EF4-FFF2-40B4-BE49-F238E27FC236}">
                <a16:creationId xmlns:a16="http://schemas.microsoft.com/office/drawing/2014/main" id="{6E129B68-BC8F-4374-9D95-EC2D407A744D}"/>
              </a:ext>
            </a:extLst>
          </p:cNvPr>
          <p:cNvSpPr txBox="1"/>
          <p:nvPr/>
        </p:nvSpPr>
        <p:spPr>
          <a:xfrm>
            <a:off x="1754305" y="3139837"/>
            <a:ext cx="7586663" cy="2419124"/>
          </a:xfrm>
          <a:prstGeom prst="rect">
            <a:avLst/>
          </a:prstGeom>
          <a:noFill/>
        </p:spPr>
        <p:txBody>
          <a:bodyPr wrap="square">
            <a:spAutoFit/>
          </a:bodyPr>
          <a:lstStyle/>
          <a:p>
            <a:pPr algn="ctr">
              <a:spcBef>
                <a:spcPct val="20000"/>
              </a:spcBef>
            </a:pPr>
            <a:r>
              <a:rPr lang="en-US" sz="2800" b="1" dirty="0">
                <a:effectLst/>
              </a:rPr>
              <a:t>Why is the "Team Development Model" Useful?</a:t>
            </a:r>
          </a:p>
          <a:p>
            <a:pPr algn="ctr">
              <a:spcBef>
                <a:spcPct val="20000"/>
              </a:spcBef>
            </a:pPr>
            <a:r>
              <a:rPr lang="en-US" sz="2800" b="1" dirty="0">
                <a:effectLst/>
              </a:rPr>
              <a:t> </a:t>
            </a:r>
            <a:endParaRPr lang="it-IT" sz="2800" b="1" dirty="0"/>
          </a:p>
          <a:p>
            <a:pPr algn="ctr">
              <a:spcBef>
                <a:spcPct val="20000"/>
              </a:spcBef>
            </a:pPr>
            <a:r>
              <a:rPr lang="en-US" sz="2800" dirty="0">
                <a:effectLst/>
              </a:rPr>
              <a:t>It provides insight into what to expect when forming a new team or integrating new members into an existing one.</a:t>
            </a:r>
            <a:endParaRPr lang="it-IT" sz="2800" dirty="0">
              <a:effectLst/>
            </a:endParaRPr>
          </a:p>
        </p:txBody>
      </p:sp>
      <p:sp>
        <p:nvSpPr>
          <p:cNvPr id="4" name="Footer Placeholder 4">
            <a:extLst>
              <a:ext uri="{FF2B5EF4-FFF2-40B4-BE49-F238E27FC236}">
                <a16:creationId xmlns:a16="http://schemas.microsoft.com/office/drawing/2014/main" id="{24193630-518D-F7D6-2E08-57E3007625B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cxnSp>
        <p:nvCxnSpPr>
          <p:cNvPr id="5" name="Straight Arrow Connector 4">
            <a:extLst>
              <a:ext uri="{FF2B5EF4-FFF2-40B4-BE49-F238E27FC236}">
                <a16:creationId xmlns:a16="http://schemas.microsoft.com/office/drawing/2014/main" id="{43976780-B416-9E3A-5E1A-911E2354FC96}"/>
              </a:ext>
            </a:extLst>
          </p:cNvPr>
          <p:cNvCxnSpPr>
            <a:cxnSpLocks/>
          </p:cNvCxnSpPr>
          <p:nvPr/>
        </p:nvCxnSpPr>
        <p:spPr>
          <a:xfrm>
            <a:off x="5090474" y="3599656"/>
            <a:ext cx="0" cy="566991"/>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251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489AB9C-EEAB-F259-7532-CBAB196FE853}"/>
              </a:ext>
            </a:extLst>
          </p:cNvPr>
          <p:cNvSpPr/>
          <p:nvPr/>
        </p:nvSpPr>
        <p:spPr>
          <a:xfrm>
            <a:off x="1758259" y="2386022"/>
            <a:ext cx="1353931" cy="3674864"/>
          </a:xfrm>
          <a:prstGeom prst="rect">
            <a:avLst/>
          </a:prstGeom>
          <a:solidFill>
            <a:schemeClr val="accent1">
              <a:lumMod val="60000"/>
              <a:lumOff val="4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b="1" dirty="0"/>
          </a:p>
          <a:p>
            <a:pPr algn="ctr"/>
            <a:endParaRPr lang="it-IT" sz="1600" b="1" dirty="0"/>
          </a:p>
          <a:p>
            <a:pPr algn="ctr"/>
            <a:endParaRPr lang="it-IT" sz="1600" b="1" dirty="0"/>
          </a:p>
          <a:p>
            <a:pPr algn="ctr"/>
            <a:r>
              <a:rPr lang="it-IT" sz="1600" b="1" dirty="0"/>
              <a:t>FORMING</a:t>
            </a:r>
          </a:p>
        </p:txBody>
      </p:sp>
      <p:sp>
        <p:nvSpPr>
          <p:cNvPr id="5" name="Rettangolo 4">
            <a:extLst>
              <a:ext uri="{FF2B5EF4-FFF2-40B4-BE49-F238E27FC236}">
                <a16:creationId xmlns:a16="http://schemas.microsoft.com/office/drawing/2014/main" id="{3BC9B72D-A3D4-4542-F8D7-EC4BE5FEA63F}"/>
              </a:ext>
            </a:extLst>
          </p:cNvPr>
          <p:cNvSpPr/>
          <p:nvPr/>
        </p:nvSpPr>
        <p:spPr>
          <a:xfrm>
            <a:off x="3112190" y="2386022"/>
            <a:ext cx="1353929" cy="3674861"/>
          </a:xfrm>
          <a:prstGeom prst="rect">
            <a:avLst/>
          </a:prstGeom>
          <a:solidFill>
            <a:schemeClr val="accent1">
              <a:lumMod val="60000"/>
              <a:lumOff val="4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r>
              <a:rPr lang="it-IT" sz="1600" b="1" dirty="0"/>
              <a:t>STORMING</a:t>
            </a:r>
          </a:p>
        </p:txBody>
      </p:sp>
      <p:sp>
        <p:nvSpPr>
          <p:cNvPr id="6" name="Rettangolo 5">
            <a:extLst>
              <a:ext uri="{FF2B5EF4-FFF2-40B4-BE49-F238E27FC236}">
                <a16:creationId xmlns:a16="http://schemas.microsoft.com/office/drawing/2014/main" id="{8FA5BC56-DCFF-61EA-2ED8-11482FD9F07F}"/>
              </a:ext>
            </a:extLst>
          </p:cNvPr>
          <p:cNvSpPr/>
          <p:nvPr/>
        </p:nvSpPr>
        <p:spPr>
          <a:xfrm>
            <a:off x="4455694" y="2386019"/>
            <a:ext cx="1353929" cy="3674863"/>
          </a:xfrm>
          <a:prstGeom prst="rect">
            <a:avLst/>
          </a:prstGeom>
          <a:solidFill>
            <a:schemeClr val="accent1">
              <a:lumMod val="60000"/>
              <a:lumOff val="4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b="1" dirty="0"/>
          </a:p>
          <a:p>
            <a:pPr algn="ctr"/>
            <a:r>
              <a:rPr lang="it-IT" sz="1600" b="1" dirty="0"/>
              <a:t>NORMING</a:t>
            </a:r>
          </a:p>
        </p:txBody>
      </p:sp>
      <p:sp>
        <p:nvSpPr>
          <p:cNvPr id="7" name="Rettangolo 6">
            <a:extLst>
              <a:ext uri="{FF2B5EF4-FFF2-40B4-BE49-F238E27FC236}">
                <a16:creationId xmlns:a16="http://schemas.microsoft.com/office/drawing/2014/main" id="{792A1013-5E5A-3D07-4546-8CAAA507EC19}"/>
              </a:ext>
            </a:extLst>
          </p:cNvPr>
          <p:cNvSpPr/>
          <p:nvPr/>
        </p:nvSpPr>
        <p:spPr>
          <a:xfrm>
            <a:off x="5809624" y="2386017"/>
            <a:ext cx="1353929" cy="3674864"/>
          </a:xfrm>
          <a:prstGeom prst="rect">
            <a:avLst/>
          </a:prstGeom>
          <a:solidFill>
            <a:schemeClr val="accent1">
              <a:lumMod val="60000"/>
              <a:lumOff val="4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t>PERFORMING</a:t>
            </a:r>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a:p>
            <a:pPr algn="ctr"/>
            <a:endParaRPr lang="it-IT" sz="1600" b="1" dirty="0"/>
          </a:p>
        </p:txBody>
      </p:sp>
      <p:sp>
        <p:nvSpPr>
          <p:cNvPr id="8" name="Rettangolo 7">
            <a:extLst>
              <a:ext uri="{FF2B5EF4-FFF2-40B4-BE49-F238E27FC236}">
                <a16:creationId xmlns:a16="http://schemas.microsoft.com/office/drawing/2014/main" id="{DDC266D1-2082-5528-D894-8A87D98B990E}"/>
              </a:ext>
            </a:extLst>
          </p:cNvPr>
          <p:cNvSpPr/>
          <p:nvPr/>
        </p:nvSpPr>
        <p:spPr>
          <a:xfrm>
            <a:off x="7163554" y="2386013"/>
            <a:ext cx="1353929" cy="3674863"/>
          </a:xfrm>
          <a:prstGeom prst="rect">
            <a:avLst/>
          </a:prstGeom>
          <a:solidFill>
            <a:schemeClr val="accent1">
              <a:lumMod val="60000"/>
              <a:lumOff val="4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b="1" dirty="0"/>
          </a:p>
          <a:p>
            <a:pPr algn="ctr"/>
            <a:r>
              <a:rPr lang="it-IT" sz="1600" b="1" dirty="0"/>
              <a:t>ADJOURNING</a:t>
            </a:r>
          </a:p>
          <a:p>
            <a:pPr algn="ctr"/>
            <a:endParaRPr lang="it-IT" sz="1600" b="1" dirty="0"/>
          </a:p>
          <a:p>
            <a:pPr algn="ctr"/>
            <a:endParaRPr lang="it-IT" sz="1600" b="1" dirty="0"/>
          </a:p>
          <a:p>
            <a:pPr algn="ctr"/>
            <a:endParaRPr lang="it-IT" sz="1600" b="1" dirty="0"/>
          </a:p>
        </p:txBody>
      </p:sp>
      <p:cxnSp>
        <p:nvCxnSpPr>
          <p:cNvPr id="15" name="Connettore 2 14">
            <a:extLst>
              <a:ext uri="{FF2B5EF4-FFF2-40B4-BE49-F238E27FC236}">
                <a16:creationId xmlns:a16="http://schemas.microsoft.com/office/drawing/2014/main" id="{65B35581-E6CD-B183-9346-EE0199A6C68C}"/>
              </a:ext>
            </a:extLst>
          </p:cNvPr>
          <p:cNvCxnSpPr>
            <a:cxnSpLocks/>
          </p:cNvCxnSpPr>
          <p:nvPr/>
        </p:nvCxnSpPr>
        <p:spPr>
          <a:xfrm>
            <a:off x="1758259" y="6060884"/>
            <a:ext cx="7283243" cy="0"/>
          </a:xfrm>
          <a:prstGeom prst="straightConnector1">
            <a:avLst/>
          </a:prstGeom>
          <a:ln w="317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18" name="Connettore 2 17">
            <a:extLst>
              <a:ext uri="{FF2B5EF4-FFF2-40B4-BE49-F238E27FC236}">
                <a16:creationId xmlns:a16="http://schemas.microsoft.com/office/drawing/2014/main" id="{CA6BA6F7-C8E7-A70D-9CDC-6298F0B3DE9C}"/>
              </a:ext>
            </a:extLst>
          </p:cNvPr>
          <p:cNvCxnSpPr>
            <a:cxnSpLocks/>
          </p:cNvCxnSpPr>
          <p:nvPr/>
        </p:nvCxnSpPr>
        <p:spPr>
          <a:xfrm flipV="1">
            <a:off x="1758259" y="2076450"/>
            <a:ext cx="0" cy="3984434"/>
          </a:xfrm>
          <a:prstGeom prst="straightConnector1">
            <a:avLst/>
          </a:prstGeom>
          <a:ln w="31750">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10" name="CasellaDiTesto 9">
            <a:extLst>
              <a:ext uri="{FF2B5EF4-FFF2-40B4-BE49-F238E27FC236}">
                <a16:creationId xmlns:a16="http://schemas.microsoft.com/office/drawing/2014/main" id="{B3658E2A-34DE-2DD9-12AD-1424A6D3891E}"/>
              </a:ext>
            </a:extLst>
          </p:cNvPr>
          <p:cNvSpPr txBox="1"/>
          <p:nvPr/>
        </p:nvSpPr>
        <p:spPr>
          <a:xfrm>
            <a:off x="9215438" y="5915025"/>
            <a:ext cx="1353929" cy="369332"/>
          </a:xfrm>
          <a:prstGeom prst="rect">
            <a:avLst/>
          </a:prstGeom>
          <a:noFill/>
        </p:spPr>
        <p:txBody>
          <a:bodyPr wrap="square" rtlCol="0">
            <a:spAutoFit/>
          </a:bodyPr>
          <a:lstStyle/>
          <a:p>
            <a:r>
              <a:rPr lang="it-IT" dirty="0"/>
              <a:t>X = time</a:t>
            </a:r>
          </a:p>
        </p:txBody>
      </p:sp>
      <p:sp>
        <p:nvSpPr>
          <p:cNvPr id="11" name="CasellaDiTesto 10">
            <a:extLst>
              <a:ext uri="{FF2B5EF4-FFF2-40B4-BE49-F238E27FC236}">
                <a16:creationId xmlns:a16="http://schemas.microsoft.com/office/drawing/2014/main" id="{AD4EDC58-EAE3-BB79-233F-105888809A3C}"/>
              </a:ext>
            </a:extLst>
          </p:cNvPr>
          <p:cNvSpPr txBox="1"/>
          <p:nvPr/>
        </p:nvSpPr>
        <p:spPr>
          <a:xfrm>
            <a:off x="149708" y="1924348"/>
            <a:ext cx="1567346" cy="646331"/>
          </a:xfrm>
          <a:prstGeom prst="rect">
            <a:avLst/>
          </a:prstGeom>
          <a:noFill/>
        </p:spPr>
        <p:txBody>
          <a:bodyPr wrap="square" rtlCol="0">
            <a:spAutoFit/>
          </a:bodyPr>
          <a:lstStyle/>
          <a:p>
            <a:pPr algn="r"/>
            <a:r>
              <a:rPr lang="it-IT" dirty="0"/>
              <a:t>y = group performance</a:t>
            </a:r>
          </a:p>
        </p:txBody>
      </p:sp>
      <p:sp>
        <p:nvSpPr>
          <p:cNvPr id="9" name="Titolo 1">
            <a:extLst>
              <a:ext uri="{FF2B5EF4-FFF2-40B4-BE49-F238E27FC236}">
                <a16:creationId xmlns:a16="http://schemas.microsoft.com/office/drawing/2014/main" id="{89C475C9-31F9-359B-8032-C6DF7037F922}"/>
              </a:ext>
            </a:extLst>
          </p:cNvPr>
          <p:cNvSpPr txBox="1">
            <a:spLocks/>
          </p:cNvSpPr>
          <p:nvPr/>
        </p:nvSpPr>
        <p:spPr>
          <a:xfrm>
            <a:off x="603457" y="514112"/>
            <a:ext cx="5891610" cy="993805"/>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3600" b="1" dirty="0">
                <a:solidFill>
                  <a:srgbClr val="1A75DB"/>
                </a:solidFill>
                <a:latin typeface="+mn-lt"/>
              </a:rPr>
              <a:t>The 5 Stages of Group Life</a:t>
            </a:r>
            <a:endParaRPr lang="it-IT" sz="3600" b="1" dirty="0">
              <a:solidFill>
                <a:srgbClr val="1A75DB"/>
              </a:solidFill>
              <a:latin typeface="+mn-lt"/>
            </a:endParaRPr>
          </a:p>
        </p:txBody>
      </p:sp>
      <p:sp>
        <p:nvSpPr>
          <p:cNvPr id="12" name="CasellaDiTesto 8">
            <a:extLst>
              <a:ext uri="{FF2B5EF4-FFF2-40B4-BE49-F238E27FC236}">
                <a16:creationId xmlns:a16="http://schemas.microsoft.com/office/drawing/2014/main" id="{1FD7A09B-8EB0-96B1-16FF-40065F018A56}"/>
              </a:ext>
            </a:extLst>
          </p:cNvPr>
          <p:cNvSpPr txBox="1"/>
          <p:nvPr/>
        </p:nvSpPr>
        <p:spPr>
          <a:xfrm>
            <a:off x="7095919" y="355399"/>
            <a:ext cx="3473448" cy="1569660"/>
          </a:xfrm>
          <a:prstGeom prst="rect">
            <a:avLst/>
          </a:prstGeom>
          <a:noFill/>
        </p:spPr>
        <p:txBody>
          <a:bodyPr wrap="square">
            <a:spAutoFit/>
          </a:bodyPr>
          <a:lstStyle/>
          <a:p>
            <a:pPr algn="just">
              <a:spcBef>
                <a:spcPct val="20000"/>
              </a:spcBef>
            </a:pPr>
            <a:r>
              <a:rPr lang="en-US" sz="2400" dirty="0">
                <a:effectLst/>
              </a:rPr>
              <a:t>In this model, we can distinguish five life stages that develop along a timeline. </a:t>
            </a:r>
            <a:endParaRPr lang="it-IT" sz="2400" dirty="0"/>
          </a:p>
        </p:txBody>
      </p:sp>
      <p:sp>
        <p:nvSpPr>
          <p:cNvPr id="13" name="Footer Placeholder 4">
            <a:extLst>
              <a:ext uri="{FF2B5EF4-FFF2-40B4-BE49-F238E27FC236}">
                <a16:creationId xmlns:a16="http://schemas.microsoft.com/office/drawing/2014/main" id="{62B6C9AE-678C-E7B7-F51D-3BA03C5B4C6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4" name="Figura a mano libera 13">
            <a:extLst>
              <a:ext uri="{FF2B5EF4-FFF2-40B4-BE49-F238E27FC236}">
                <a16:creationId xmlns:a16="http://schemas.microsoft.com/office/drawing/2014/main" id="{2E27CE84-47D6-A043-E9D3-FBAFC4EF1D9F}"/>
              </a:ext>
            </a:extLst>
          </p:cNvPr>
          <p:cNvSpPr/>
          <p:nvPr/>
        </p:nvSpPr>
        <p:spPr>
          <a:xfrm>
            <a:off x="2252523" y="3167856"/>
            <a:ext cx="5532234" cy="2433166"/>
          </a:xfrm>
          <a:custGeom>
            <a:avLst/>
            <a:gdLst>
              <a:gd name="connsiteX0" fmla="*/ 5532234 w 5532234"/>
              <a:gd name="connsiteY0" fmla="*/ 712166 h 2433166"/>
              <a:gd name="connsiteX1" fmla="*/ 4197704 w 5532234"/>
              <a:gd name="connsiteY1" fmla="*/ 7830 h 2433166"/>
              <a:gd name="connsiteX2" fmla="*/ 2912601 w 5532234"/>
              <a:gd name="connsiteY2" fmla="*/ 1119939 h 2433166"/>
              <a:gd name="connsiteX3" fmla="*/ 1516288 w 5532234"/>
              <a:gd name="connsiteY3" fmla="*/ 2429755 h 2433166"/>
              <a:gd name="connsiteX4" fmla="*/ 144688 w 5532234"/>
              <a:gd name="connsiteY4" fmla="*/ 1527712 h 2433166"/>
              <a:gd name="connsiteX5" fmla="*/ 107618 w 5532234"/>
              <a:gd name="connsiteY5" fmla="*/ 1515355 h 243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2234" h="2433166">
                <a:moveTo>
                  <a:pt x="5532234" y="712166"/>
                </a:moveTo>
                <a:cubicBezTo>
                  <a:pt x="5083271" y="326017"/>
                  <a:pt x="4634309" y="-60132"/>
                  <a:pt x="4197704" y="7830"/>
                </a:cubicBezTo>
                <a:cubicBezTo>
                  <a:pt x="3761099" y="75792"/>
                  <a:pt x="3359504" y="716285"/>
                  <a:pt x="2912601" y="1119939"/>
                </a:cubicBezTo>
                <a:cubicBezTo>
                  <a:pt x="2465698" y="1523593"/>
                  <a:pt x="1977607" y="2361793"/>
                  <a:pt x="1516288" y="2429755"/>
                </a:cubicBezTo>
                <a:cubicBezTo>
                  <a:pt x="1054969" y="2497717"/>
                  <a:pt x="144688" y="1527712"/>
                  <a:pt x="144688" y="1527712"/>
                </a:cubicBezTo>
                <a:cubicBezTo>
                  <a:pt x="-90090" y="1375312"/>
                  <a:pt x="8764" y="1445333"/>
                  <a:pt x="107618" y="1515355"/>
                </a:cubicBezTo>
              </a:path>
            </a:pathLst>
          </a:custGeom>
          <a:noFill/>
          <a:ln w="317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7749309"/>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SS_presentation_WP1" id="{4B36F218-781F-48EA-A3A4-3C68CE2B9DF0}" vid="{CFB3FBCA-A14A-4BF6-A7F1-DEE90507213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6465FE3B9384DBF09A666F84DDB69" ma:contentTypeVersion="2" ma:contentTypeDescription="Create a new document." ma:contentTypeScope="" ma:versionID="d65f4a4398c236aa0a9df75be8442f5c">
  <xsd:schema xmlns:xsd="http://www.w3.org/2001/XMLSchema" xmlns:xs="http://www.w3.org/2001/XMLSchema" xmlns:p="http://schemas.microsoft.com/office/2006/metadata/properties" xmlns:ns2="0cb709d3-8535-4900-99f2-74827045ee9b" targetNamespace="http://schemas.microsoft.com/office/2006/metadata/properties" ma:root="true" ma:fieldsID="c9e959cfc27823ff9280866173121531" ns2:_="">
    <xsd:import namespace="0cb709d3-8535-4900-99f2-74827045ee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09d3-8535-4900-99f2-74827045ee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DB47FF-FF5A-496A-BB69-577F53724E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09d3-8535-4900-99f2-74827045e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56D410-3CB2-494B-A54E-11AB27172FAD}">
  <ds:schemaRefs>
    <ds:schemaRef ds:uri="http://schemas.microsoft.com/sharepoint/v3/contenttype/forms"/>
  </ds:schemaRefs>
</ds:datastoreItem>
</file>

<file path=customXml/itemProps3.xml><?xml version="1.0" encoding="utf-8"?>
<ds:datastoreItem xmlns:ds="http://schemas.openxmlformats.org/officeDocument/2006/customXml" ds:itemID="{4419D27F-485F-424B-BBA9-7FA72AD92939}">
  <ds:schemaRefs>
    <ds:schemaRef ds:uri="http://purl.org/dc/dcmitype/"/>
    <ds:schemaRef ds:uri="0cb709d3-8535-4900-99f2-74827045ee9b"/>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H-PASS_presentation_WP1_25July2023</Template>
  <TotalTime>14371</TotalTime>
  <Words>5364</Words>
  <Application>Microsoft Office PowerPoint</Application>
  <PresentationFormat>Custom</PresentationFormat>
  <Paragraphs>464</Paragraphs>
  <Slides>39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MS Gothic</vt:lpstr>
      <vt:lpstr>Aptos</vt:lpstr>
      <vt:lpstr>Arial</vt:lpstr>
      <vt:lpstr>Calibri</vt:lpstr>
      <vt:lpstr>calibri light</vt:lpstr>
      <vt:lpstr>Century Gothic</vt:lpstr>
      <vt:lpstr>Times New Roman</vt:lpstr>
      <vt:lpstr>Tema di Office</vt:lpstr>
      <vt:lpstr>Teamwork in Healthcare </vt:lpstr>
      <vt:lpstr>PowerPoint Presentation</vt:lpstr>
      <vt:lpstr>Learning objectives</vt:lpstr>
      <vt:lpstr>PowerPoint Presentation</vt:lpstr>
      <vt:lpstr>PowerPoint Presentation</vt:lpstr>
      <vt:lpstr>What are the benefits of teamwork in health care?</vt:lpstr>
      <vt:lpstr>PowerPoint Presentation</vt:lpstr>
      <vt:lpstr>The 5 Stages of Group Life</vt:lpstr>
      <vt:lpstr>PowerPoint Presentation</vt:lpstr>
      <vt:lpstr>The life stages of the Group</vt:lpstr>
      <vt:lpstr>What is the correct leadership style for the group leader to adopt? </vt:lpstr>
      <vt:lpstr>The life stages of the Group</vt:lpstr>
      <vt:lpstr>The life stages of the Group</vt:lpstr>
      <vt:lpstr>What “leadership style” is correct to adopt? </vt:lpstr>
      <vt:lpstr>The life stages of the Group</vt:lpstr>
      <vt:lpstr>What is the correct leadership style for the team leader to adopt?</vt:lpstr>
      <vt:lpstr>The life stages of the Group</vt:lpstr>
      <vt:lpstr>What is the correct leadership style for the team leader to adopt?</vt:lpstr>
      <vt:lpstr>The life stages of the group</vt:lpstr>
      <vt:lpstr>Key messages &amp;  wrap up (1)</vt:lpstr>
      <vt:lpstr>Key messages &amp; wrap up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meeting?</vt:lpstr>
      <vt:lpstr>Meetings:  Pros &amp; Contra</vt:lpstr>
      <vt:lpstr>Content &amp; process</vt:lpstr>
      <vt:lpstr>Team Leader tasks</vt:lpstr>
      <vt:lpstr>Meeting Stages</vt:lpstr>
      <vt:lpstr>Give &amp; receive feedback during a meeting </vt:lpstr>
      <vt:lpstr>Conclusion </vt:lpstr>
      <vt:lpstr>References</vt:lpstr>
      <vt:lpstr>PowerPoint Presentation</vt:lpstr>
      <vt:lpstr>PowerPoint Presentation</vt:lpstr>
      <vt:lpstr>End of learning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dc:title>
  <dc:creator>szogi.melinda</dc:creator>
  <cp:lastModifiedBy>David Smith</cp:lastModifiedBy>
  <cp:revision>204</cp:revision>
  <cp:lastPrinted>2025-02-13T08:52:40Z</cp:lastPrinted>
  <dcterms:created xsi:type="dcterms:W3CDTF">2023-07-21T15:01:30Z</dcterms:created>
  <dcterms:modified xsi:type="dcterms:W3CDTF">2025-02-13T09:21:57Z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dd1fcc-24d7-4f55-9dc2-c1518f171327_Enabled">
    <vt:lpwstr>true</vt:lpwstr>
  </property>
  <property fmtid="{D5CDD505-2E9C-101B-9397-08002B2CF9AE}" pid="3" name="MSIP_Label_73dd1fcc-24d7-4f55-9dc2-c1518f171327_SetDate">
    <vt:lpwstr>2023-06-25T17:16:16Z</vt:lpwstr>
  </property>
  <property fmtid="{D5CDD505-2E9C-101B-9397-08002B2CF9AE}" pid="4" name="MSIP_Label_73dd1fcc-24d7-4f55-9dc2-c1518f171327_Method">
    <vt:lpwstr>Privileged</vt:lpwstr>
  </property>
  <property fmtid="{D5CDD505-2E9C-101B-9397-08002B2CF9AE}" pid="5" name="MSIP_Label_73dd1fcc-24d7-4f55-9dc2-c1518f171327_Name">
    <vt:lpwstr>No Protection (Label Only) - Internal Use</vt:lpwstr>
  </property>
  <property fmtid="{D5CDD505-2E9C-101B-9397-08002B2CF9AE}" pid="6" name="MSIP_Label_73dd1fcc-24d7-4f55-9dc2-c1518f171327_SiteId">
    <vt:lpwstr>945c199a-83a2-4e80-9f8c-5a91be5752dd</vt:lpwstr>
  </property>
  <property fmtid="{D5CDD505-2E9C-101B-9397-08002B2CF9AE}" pid="7" name="MSIP_Label_73dd1fcc-24d7-4f55-9dc2-c1518f171327_ActionId">
    <vt:lpwstr>6e2f3451-cd93-482c-97db-ef8546f277c7</vt:lpwstr>
  </property>
  <property fmtid="{D5CDD505-2E9C-101B-9397-08002B2CF9AE}" pid="8" name="MSIP_Label_73dd1fcc-24d7-4f55-9dc2-c1518f171327_ContentBits">
    <vt:lpwstr>2</vt:lpwstr>
  </property>
  <property fmtid="{D5CDD505-2E9C-101B-9397-08002B2CF9AE}" pid="9" name="ContentTypeId">
    <vt:lpwstr>0x0101007CF6465FE3B9384DBF09A666F84DDB69</vt:lpwstr>
  </property>
  <property fmtid="{D5CDD505-2E9C-101B-9397-08002B2CF9AE}" pid="10" name="MediaServiceImageTags">
    <vt:lpwstr/>
  </property>
</Properties>
</file>