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58" r:id="rId5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411" autoAdjust="0"/>
  </p:normalViewPr>
  <p:slideViewPr>
    <p:cSldViewPr snapToGrid="0">
      <p:cViewPr varScale="1">
        <p:scale>
          <a:sx n="62" d="100"/>
          <a:sy n="62" d="100"/>
        </p:scale>
        <p:origin x="11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08/04/2026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0177D27-A439-A0A8-6E98-F57B9A5BA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675EB3C-C2D1-C0E0-CE1E-B7FED62AC08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26" name="Θέση περιεχομένου 2">
            <a:extLst>
              <a:ext uri="{FF2B5EF4-FFF2-40B4-BE49-F238E27FC236}">
                <a16:creationId xmlns:a16="http://schemas.microsoft.com/office/drawing/2014/main" id="{2B9E05BE-787A-17BA-1BAC-D2B24921A0F9}"/>
              </a:ext>
            </a:extLst>
          </p:cNvPr>
          <p:cNvSpPr txBox="1">
            <a:spLocks/>
          </p:cNvSpPr>
          <p:nvPr/>
        </p:nvSpPr>
        <p:spPr>
          <a:xfrm>
            <a:off x="629966" y="1500045"/>
            <a:ext cx="10020862" cy="473847"/>
          </a:xfrm>
          <a:prstGeom prst="rect">
            <a:avLst/>
          </a:prstGeom>
          <a:solidFill>
            <a:srgbClr val="27CED7">
              <a:lumMod val="40000"/>
              <a:lumOff val="60000"/>
            </a:srgbClr>
          </a:solidFill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Symptoms: Acute chest pain and/or dyspnea (shortness of breath)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l-G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Θέση περιεχομένου 2">
            <a:extLst>
              <a:ext uri="{FF2B5EF4-FFF2-40B4-BE49-F238E27FC236}">
                <a16:creationId xmlns:a16="http://schemas.microsoft.com/office/drawing/2014/main" id="{9B487876-A08D-B0EF-AB08-95F6C02F2AA1}"/>
              </a:ext>
            </a:extLst>
          </p:cNvPr>
          <p:cNvSpPr txBox="1">
            <a:spLocks/>
          </p:cNvSpPr>
          <p:nvPr/>
        </p:nvSpPr>
        <p:spPr>
          <a:xfrm>
            <a:off x="8627234" y="3910973"/>
            <a:ext cx="2537185" cy="763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l-G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Θέση περιεχομένου 2">
            <a:extLst>
              <a:ext uri="{FF2B5EF4-FFF2-40B4-BE49-F238E27FC236}">
                <a16:creationId xmlns:a16="http://schemas.microsoft.com/office/drawing/2014/main" id="{1E2213AD-A51E-08BD-22EE-0ECA71EE8270}"/>
              </a:ext>
            </a:extLst>
          </p:cNvPr>
          <p:cNvSpPr txBox="1">
            <a:spLocks/>
          </p:cNvSpPr>
          <p:nvPr/>
        </p:nvSpPr>
        <p:spPr>
          <a:xfrm>
            <a:off x="1700011" y="5889055"/>
            <a:ext cx="6645500" cy="344322"/>
          </a:xfrm>
          <a:prstGeom prst="rect">
            <a:avLst/>
          </a:prstGeom>
          <a:solidFill>
            <a:srgbClr val="27CED7">
              <a:lumMod val="50000"/>
            </a:srgbClr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Primary percutaneous coronary intervention (PCI) indicated</a:t>
            </a:r>
            <a:endParaRPr kumimoji="0" lang="el-G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Ορθογώνιο 9">
            <a:extLst>
              <a:ext uri="{FF2B5EF4-FFF2-40B4-BE49-F238E27FC236}">
                <a16:creationId xmlns:a16="http://schemas.microsoft.com/office/drawing/2014/main" id="{1A8F4AB7-746B-645F-E82C-61F3AE9B1220}"/>
              </a:ext>
            </a:extLst>
          </p:cNvPr>
          <p:cNvSpPr/>
          <p:nvPr/>
        </p:nvSpPr>
        <p:spPr>
          <a:xfrm>
            <a:off x="772732" y="2137894"/>
            <a:ext cx="7457381" cy="969269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rgbClr val="1CADE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Ορθογώνιο 10">
            <a:extLst>
              <a:ext uri="{FF2B5EF4-FFF2-40B4-BE49-F238E27FC236}">
                <a16:creationId xmlns:a16="http://schemas.microsoft.com/office/drawing/2014/main" id="{32B582F6-EAB3-45BB-0A1E-9033C3668DB6}"/>
              </a:ext>
            </a:extLst>
          </p:cNvPr>
          <p:cNvSpPr/>
          <p:nvPr/>
        </p:nvSpPr>
        <p:spPr>
          <a:xfrm>
            <a:off x="772732" y="3293870"/>
            <a:ext cx="2343956" cy="969269"/>
          </a:xfrm>
          <a:prstGeom prst="rect">
            <a:avLst/>
          </a:prstGeom>
          <a:solidFill>
            <a:srgbClr val="27CED7">
              <a:lumMod val="40000"/>
              <a:lumOff val="60000"/>
            </a:srgbClr>
          </a:solidFill>
          <a:ln w="762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Ορθογώνιο 11">
            <a:extLst>
              <a:ext uri="{FF2B5EF4-FFF2-40B4-BE49-F238E27FC236}">
                <a16:creationId xmlns:a16="http://schemas.microsoft.com/office/drawing/2014/main" id="{48135D95-E9B0-8521-DF19-9BD8D20C0E3B}"/>
              </a:ext>
            </a:extLst>
          </p:cNvPr>
          <p:cNvSpPr/>
          <p:nvPr/>
        </p:nvSpPr>
        <p:spPr>
          <a:xfrm>
            <a:off x="3353336" y="4465847"/>
            <a:ext cx="2343956" cy="969269"/>
          </a:xfrm>
          <a:prstGeom prst="rect">
            <a:avLst/>
          </a:prstGeom>
          <a:solidFill>
            <a:srgbClr val="00B0F0"/>
          </a:solidFill>
          <a:ln w="762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Ορθογώνιο 12">
            <a:extLst>
              <a:ext uri="{FF2B5EF4-FFF2-40B4-BE49-F238E27FC236}">
                <a16:creationId xmlns:a16="http://schemas.microsoft.com/office/drawing/2014/main" id="{03F94126-8B98-825D-CB11-D6427FE1B5B7}"/>
              </a:ext>
            </a:extLst>
          </p:cNvPr>
          <p:cNvSpPr/>
          <p:nvPr/>
        </p:nvSpPr>
        <p:spPr>
          <a:xfrm>
            <a:off x="5886157" y="4478725"/>
            <a:ext cx="2343956" cy="969269"/>
          </a:xfrm>
          <a:prstGeom prst="rect">
            <a:avLst/>
          </a:prstGeom>
          <a:solidFill>
            <a:srgbClr val="2683C6">
              <a:lumMod val="50000"/>
            </a:srgbClr>
          </a:solidFill>
          <a:ln w="762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Ορθογώνιο 14">
            <a:extLst>
              <a:ext uri="{FF2B5EF4-FFF2-40B4-BE49-F238E27FC236}">
                <a16:creationId xmlns:a16="http://schemas.microsoft.com/office/drawing/2014/main" id="{E52E5667-BBA7-E24B-F162-AB2AC3A4504D}"/>
              </a:ext>
            </a:extLst>
          </p:cNvPr>
          <p:cNvSpPr/>
          <p:nvPr/>
        </p:nvSpPr>
        <p:spPr>
          <a:xfrm>
            <a:off x="3353336" y="3309454"/>
            <a:ext cx="4900668" cy="969269"/>
          </a:xfrm>
          <a:prstGeom prst="rect">
            <a:avLst/>
          </a:prstGeom>
          <a:solidFill>
            <a:srgbClr val="27CED7">
              <a:lumMod val="75000"/>
            </a:srgbClr>
          </a:solidFill>
          <a:ln w="12700" cap="flat" cmpd="sng" algn="ctr">
            <a:solidFill>
              <a:srgbClr val="1CADE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Θέση περιεχομένου 2">
            <a:extLst>
              <a:ext uri="{FF2B5EF4-FFF2-40B4-BE49-F238E27FC236}">
                <a16:creationId xmlns:a16="http://schemas.microsoft.com/office/drawing/2014/main" id="{B35E17EF-40C6-44E4-B6E4-7A13DF228415}"/>
              </a:ext>
            </a:extLst>
          </p:cNvPr>
          <p:cNvSpPr txBox="1">
            <a:spLocks/>
          </p:cNvSpPr>
          <p:nvPr/>
        </p:nvSpPr>
        <p:spPr>
          <a:xfrm>
            <a:off x="838200" y="3409504"/>
            <a:ext cx="2118015" cy="76302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Unstable Angina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(UA)</a:t>
            </a:r>
            <a:endParaRPr kumimoji="0" lang="el-G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Θέση περιεχομένου 2">
            <a:extLst>
              <a:ext uri="{FF2B5EF4-FFF2-40B4-BE49-F238E27FC236}">
                <a16:creationId xmlns:a16="http://schemas.microsoft.com/office/drawing/2014/main" id="{BE477D3F-BA8E-13CD-5356-CCF53923B6C3}"/>
              </a:ext>
            </a:extLst>
          </p:cNvPr>
          <p:cNvSpPr txBox="1">
            <a:spLocks/>
          </p:cNvSpPr>
          <p:nvPr/>
        </p:nvSpPr>
        <p:spPr>
          <a:xfrm>
            <a:off x="3824441" y="4739710"/>
            <a:ext cx="1664595" cy="763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NSTEMI</a:t>
            </a:r>
            <a:endParaRPr kumimoji="0" lang="el-G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Θέση περιεχομένου 2">
            <a:extLst>
              <a:ext uri="{FF2B5EF4-FFF2-40B4-BE49-F238E27FC236}">
                <a16:creationId xmlns:a16="http://schemas.microsoft.com/office/drawing/2014/main" id="{97BD3FD2-1A4E-C25B-1619-C0442230ADCB}"/>
              </a:ext>
            </a:extLst>
          </p:cNvPr>
          <p:cNvSpPr txBox="1">
            <a:spLocks/>
          </p:cNvSpPr>
          <p:nvPr/>
        </p:nvSpPr>
        <p:spPr>
          <a:xfrm>
            <a:off x="6406142" y="4725101"/>
            <a:ext cx="1303986" cy="763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STEMI</a:t>
            </a:r>
            <a:endParaRPr kumimoji="0" lang="el-G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Θέση περιεχομένου 2">
            <a:extLst>
              <a:ext uri="{FF2B5EF4-FFF2-40B4-BE49-F238E27FC236}">
                <a16:creationId xmlns:a16="http://schemas.microsoft.com/office/drawing/2014/main" id="{81C7FB4D-ACAC-D6F2-BA21-A98ECA973F44}"/>
              </a:ext>
            </a:extLst>
          </p:cNvPr>
          <p:cNvSpPr txBox="1">
            <a:spLocks/>
          </p:cNvSpPr>
          <p:nvPr/>
        </p:nvSpPr>
        <p:spPr>
          <a:xfrm>
            <a:off x="4013426" y="3464088"/>
            <a:ext cx="5062470" cy="76302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Acute Myocardial Infarction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(AMI)</a:t>
            </a:r>
            <a:endParaRPr kumimoji="0" lang="el-G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Θέση περιεχομένου 2">
            <a:extLst>
              <a:ext uri="{FF2B5EF4-FFF2-40B4-BE49-F238E27FC236}">
                <a16:creationId xmlns:a16="http://schemas.microsoft.com/office/drawing/2014/main" id="{1A4E1F9A-2062-6935-5D74-5479D07CA03F}"/>
              </a:ext>
            </a:extLst>
          </p:cNvPr>
          <p:cNvSpPr txBox="1">
            <a:spLocks/>
          </p:cNvSpPr>
          <p:nvPr/>
        </p:nvSpPr>
        <p:spPr>
          <a:xfrm>
            <a:off x="2042910" y="2407037"/>
            <a:ext cx="5062470" cy="76302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Acute Coronary Syndromes (ACS)</a:t>
            </a:r>
            <a:endParaRPr kumimoji="0" lang="el-G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Βέλος προς τα επάνω 22">
            <a:extLst>
              <a:ext uri="{FF2B5EF4-FFF2-40B4-BE49-F238E27FC236}">
                <a16:creationId xmlns:a16="http://schemas.microsoft.com/office/drawing/2014/main" id="{A2241CA7-3A98-B755-C117-BA3202C2014B}"/>
              </a:ext>
            </a:extLst>
          </p:cNvPr>
          <p:cNvSpPr/>
          <p:nvPr/>
        </p:nvSpPr>
        <p:spPr>
          <a:xfrm>
            <a:off x="6802726" y="5502688"/>
            <a:ext cx="605307" cy="334851"/>
          </a:xfrm>
          <a:prstGeom prst="upArrow">
            <a:avLst/>
          </a:prstGeom>
          <a:solidFill>
            <a:srgbClr val="42BA97">
              <a:lumMod val="75000"/>
            </a:srgbClr>
          </a:solidFill>
          <a:ln w="12700" cap="flat" cmpd="sng" algn="ctr">
            <a:solidFill>
              <a:srgbClr val="1CADE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Ορθογώνιο 23">
            <a:extLst>
              <a:ext uri="{FF2B5EF4-FFF2-40B4-BE49-F238E27FC236}">
                <a16:creationId xmlns:a16="http://schemas.microsoft.com/office/drawing/2014/main" id="{19770D25-754C-70AB-5375-CA3813C73CB0}"/>
              </a:ext>
            </a:extLst>
          </p:cNvPr>
          <p:cNvSpPr/>
          <p:nvPr/>
        </p:nvSpPr>
        <p:spPr>
          <a:xfrm>
            <a:off x="8627233" y="2137894"/>
            <a:ext cx="2010715" cy="3364794"/>
          </a:xfrm>
          <a:prstGeom prst="rect">
            <a:avLst/>
          </a:prstGeom>
          <a:solidFill>
            <a:srgbClr val="7030A0"/>
          </a:solidFill>
          <a:ln w="12700" cap="flat" cmpd="sng" algn="ctr">
            <a:solidFill>
              <a:srgbClr val="1CADE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Ορθογώνιο 25">
            <a:extLst>
              <a:ext uri="{FF2B5EF4-FFF2-40B4-BE49-F238E27FC236}">
                <a16:creationId xmlns:a16="http://schemas.microsoft.com/office/drawing/2014/main" id="{0975B431-B8E2-B0A6-046F-EBA23A2B38EB}"/>
              </a:ext>
            </a:extLst>
          </p:cNvPr>
          <p:cNvSpPr/>
          <p:nvPr/>
        </p:nvSpPr>
        <p:spPr>
          <a:xfrm>
            <a:off x="8822027" y="3006188"/>
            <a:ext cx="18159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Other clinical entities </a:t>
            </a:r>
            <a:endParaRPr kumimoji="0" lang="el-GR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42" name="Θέση περιεχομένου 2">
            <a:extLst>
              <a:ext uri="{FF2B5EF4-FFF2-40B4-BE49-F238E27FC236}">
                <a16:creationId xmlns:a16="http://schemas.microsoft.com/office/drawing/2014/main" id="{633552B2-3F31-064D-FA12-093B9EF57F9C}"/>
              </a:ext>
            </a:extLst>
          </p:cNvPr>
          <p:cNvSpPr txBox="1">
            <a:spLocks/>
          </p:cNvSpPr>
          <p:nvPr/>
        </p:nvSpPr>
        <p:spPr>
          <a:xfrm>
            <a:off x="810302" y="4650442"/>
            <a:ext cx="2448601" cy="876977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Note: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red frame indicates that diagnosis is final</a:t>
            </a:r>
          </a:p>
        </p:txBody>
      </p:sp>
      <p:sp>
        <p:nvSpPr>
          <p:cNvPr id="43" name="Ορθογώνιο 27">
            <a:extLst>
              <a:ext uri="{FF2B5EF4-FFF2-40B4-BE49-F238E27FC236}">
                <a16:creationId xmlns:a16="http://schemas.microsoft.com/office/drawing/2014/main" id="{1B5BD5A0-1930-4BD4-214A-53D1FA103D3F}"/>
              </a:ext>
            </a:extLst>
          </p:cNvPr>
          <p:cNvSpPr/>
          <p:nvPr/>
        </p:nvSpPr>
        <p:spPr>
          <a:xfrm>
            <a:off x="629965" y="2047288"/>
            <a:ext cx="7857212" cy="4314875"/>
          </a:xfrm>
          <a:prstGeom prst="rect">
            <a:avLst/>
          </a:prstGeom>
          <a:noFill/>
          <a:ln w="38100" cap="flat" cmpd="sng" algn="ctr">
            <a:solidFill>
              <a:srgbClr val="1CADE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Βέλος προς τα επάνω 28">
            <a:extLst>
              <a:ext uri="{FF2B5EF4-FFF2-40B4-BE49-F238E27FC236}">
                <a16:creationId xmlns:a16="http://schemas.microsoft.com/office/drawing/2014/main" id="{EFAEEE27-101D-9EEC-6A7C-D4AFEFABB3B4}"/>
              </a:ext>
            </a:extLst>
          </p:cNvPr>
          <p:cNvSpPr/>
          <p:nvPr/>
        </p:nvSpPr>
        <p:spPr>
          <a:xfrm rot="10800000">
            <a:off x="1878705" y="3075541"/>
            <a:ext cx="323583" cy="180483"/>
          </a:xfrm>
          <a:prstGeom prst="upArrow">
            <a:avLst/>
          </a:prstGeom>
          <a:solidFill>
            <a:srgbClr val="00B0F0"/>
          </a:solidFill>
          <a:ln w="12700" cap="flat" cmpd="sng" algn="ctr">
            <a:solidFill>
              <a:srgbClr val="1CADE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Βέλος προς τα επάνω 30">
            <a:extLst>
              <a:ext uri="{FF2B5EF4-FFF2-40B4-BE49-F238E27FC236}">
                <a16:creationId xmlns:a16="http://schemas.microsoft.com/office/drawing/2014/main" id="{7D52A50F-42AE-ED8C-785C-8A8C0D231EC8}"/>
              </a:ext>
            </a:extLst>
          </p:cNvPr>
          <p:cNvSpPr/>
          <p:nvPr/>
        </p:nvSpPr>
        <p:spPr>
          <a:xfrm rot="10800000">
            <a:off x="5724365" y="3087629"/>
            <a:ext cx="323583" cy="180483"/>
          </a:xfrm>
          <a:prstGeom prst="upArrow">
            <a:avLst/>
          </a:prstGeom>
          <a:solidFill>
            <a:srgbClr val="00B0F0"/>
          </a:solidFill>
          <a:ln w="12700" cap="flat" cmpd="sng" algn="ctr">
            <a:solidFill>
              <a:srgbClr val="1CADE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Βέλος προς τα επάνω 31">
            <a:extLst>
              <a:ext uri="{FF2B5EF4-FFF2-40B4-BE49-F238E27FC236}">
                <a16:creationId xmlns:a16="http://schemas.microsoft.com/office/drawing/2014/main" id="{0BCCAE89-8E3B-C8EA-E06E-84981F4261C0}"/>
              </a:ext>
            </a:extLst>
          </p:cNvPr>
          <p:cNvSpPr/>
          <p:nvPr/>
        </p:nvSpPr>
        <p:spPr>
          <a:xfrm rot="10800000">
            <a:off x="4333155" y="4245606"/>
            <a:ext cx="323583" cy="180483"/>
          </a:xfrm>
          <a:prstGeom prst="upArrow">
            <a:avLst/>
          </a:prstGeom>
          <a:solidFill>
            <a:srgbClr val="00B0F0"/>
          </a:solidFill>
          <a:ln w="12700" cap="flat" cmpd="sng" algn="ctr">
            <a:solidFill>
              <a:srgbClr val="1CADE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Βέλος προς τα επάνω 32">
            <a:extLst>
              <a:ext uri="{FF2B5EF4-FFF2-40B4-BE49-F238E27FC236}">
                <a16:creationId xmlns:a16="http://schemas.microsoft.com/office/drawing/2014/main" id="{F22006D9-D693-B00E-C477-411104574A3A}"/>
              </a:ext>
            </a:extLst>
          </p:cNvPr>
          <p:cNvSpPr/>
          <p:nvPr/>
        </p:nvSpPr>
        <p:spPr>
          <a:xfrm rot="10800000">
            <a:off x="6896343" y="4252886"/>
            <a:ext cx="323583" cy="180483"/>
          </a:xfrm>
          <a:prstGeom prst="upArrow">
            <a:avLst/>
          </a:prstGeom>
          <a:solidFill>
            <a:srgbClr val="00B0F0"/>
          </a:solidFill>
          <a:ln w="12700" cap="flat" cmpd="sng" algn="ctr">
            <a:solidFill>
              <a:srgbClr val="1CADE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06642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419D27F-485F-424B-BBA9-7FA72AD92939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0cb709d3-8535-4900-99f2-74827045ee9b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 (3)</Template>
  <TotalTime>1</TotalTime>
  <Words>55</Words>
  <Application>Microsoft Office PowerPoint</Application>
  <PresentationFormat>Egyéni</PresentationFormat>
  <Paragraphs>11</Paragraphs>
  <Slides>1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di Office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Fazekas Nóra</dc:creator>
  <cp:lastModifiedBy>Fazekas Nóra</cp:lastModifiedBy>
  <cp:revision>1</cp:revision>
  <dcterms:created xsi:type="dcterms:W3CDTF">2026-04-08T15:10:05Z</dcterms:created>
  <dcterms:modified xsi:type="dcterms:W3CDTF">2026-04-08T15:11:13Z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