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0"/>
  </p:notesMasterIdLst>
  <p:handoutMasterIdLst>
    <p:handoutMasterId r:id="rId21"/>
  </p:handoutMasterIdLst>
  <p:sldIdLst>
    <p:sldId id="257" r:id="rId5"/>
    <p:sldId id="366" r:id="rId6"/>
    <p:sldId id="353" r:id="rId7"/>
    <p:sldId id="355" r:id="rId8"/>
    <p:sldId id="367" r:id="rId9"/>
    <p:sldId id="375" r:id="rId10"/>
    <p:sldId id="466" r:id="rId11"/>
    <p:sldId id="464" r:id="rId12"/>
    <p:sldId id="467" r:id="rId13"/>
    <p:sldId id="473" r:id="rId14"/>
    <p:sldId id="469" r:id="rId15"/>
    <p:sldId id="471" r:id="rId16"/>
    <p:sldId id="470" r:id="rId17"/>
    <p:sldId id="472" r:id="rId18"/>
    <p:sldId id="474" r:id="rId19"/>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411" autoAdjust="0"/>
  </p:normalViewPr>
  <p:slideViewPr>
    <p:cSldViewPr snapToGrid="0">
      <p:cViewPr varScale="1">
        <p:scale>
          <a:sx n="62" d="100"/>
          <a:sy n="62" d="100"/>
        </p:scale>
        <p:origin x="1100"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1236146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Üres">
    <p:spTree>
      <p:nvGrpSpPr>
        <p:cNvPr id="1" name=""/>
        <p:cNvGrpSpPr/>
        <p:nvPr/>
      </p:nvGrpSpPr>
      <p:grpSpPr>
        <a:xfrm>
          <a:off x="0" y="0"/>
          <a:ext cx="0" cy="0"/>
          <a:chOff x="0" y="0"/>
          <a:chExt cx="0" cy="0"/>
        </a:xfrm>
      </p:grpSpPr>
    </p:spTree>
    <p:extLst>
      <p:ext uri="{BB962C8B-B14F-4D97-AF65-F5344CB8AC3E}">
        <p14:creationId xmlns:p14="http://schemas.microsoft.com/office/powerpoint/2010/main" val="462344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image" Target="../media/image26.svg"/><Relationship Id="rId5" Type="http://schemas.openxmlformats.org/officeDocument/2006/relationships/tags" Target="../tags/tag12.xml"/><Relationship Id="rId10" Type="http://schemas.openxmlformats.org/officeDocument/2006/relationships/image" Target="../media/image23.svg"/><Relationship Id="rId4" Type="http://schemas.openxmlformats.org/officeDocument/2006/relationships/tags" Target="../tags/tag11.xml"/><Relationship Id="rId9" Type="http://schemas.openxmlformats.org/officeDocument/2006/relationships/image" Target="../media/image22.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26.svg"/><Relationship Id="rId5" Type="http://schemas.openxmlformats.org/officeDocument/2006/relationships/tags" Target="../tags/tag19.xml"/><Relationship Id="rId10" Type="http://schemas.openxmlformats.org/officeDocument/2006/relationships/image" Target="../media/image23.svg"/><Relationship Id="rId4" Type="http://schemas.openxmlformats.org/officeDocument/2006/relationships/tags" Target="../tags/tag18.xml"/><Relationship Id="rId9" Type="http://schemas.openxmlformats.org/officeDocument/2006/relationships/image" Target="../media/image22.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4.svg"/><Relationship Id="rId5" Type="http://schemas.openxmlformats.org/officeDocument/2006/relationships/tags" Target="../tags/tag5.xml"/><Relationship Id="rId10" Type="http://schemas.openxmlformats.org/officeDocument/2006/relationships/image" Target="../media/image23.svg"/><Relationship Id="rId4" Type="http://schemas.openxmlformats.org/officeDocument/2006/relationships/tags" Target="../tags/tag4.xml"/><Relationship Id="rId9" Type="http://schemas.openxmlformats.org/officeDocument/2006/relationships/image" Target="../media/image2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410885" y="2381725"/>
            <a:ext cx="6446338" cy="2233413"/>
          </a:xfrm>
        </p:spPr>
        <p:txBody>
          <a:bodyPr anchor="ctr"/>
          <a:lstStyle/>
          <a:p>
            <a:br>
              <a:rPr lang="hu-HU" dirty="0"/>
            </a:br>
            <a:br>
              <a:rPr lang="hu-HU" dirty="0"/>
            </a:br>
            <a:r>
              <a:rPr lang="hu-HU" dirty="0" err="1"/>
              <a:t>Module</a:t>
            </a:r>
            <a:r>
              <a:rPr lang="hu-HU" dirty="0"/>
              <a:t> 2</a:t>
            </a:r>
            <a:br>
              <a:rPr lang="hu-HU" dirty="0"/>
            </a:br>
            <a:r>
              <a:rPr lang="hu-HU" dirty="0"/>
              <a:t>Day 1</a:t>
            </a:r>
            <a:br>
              <a:rPr lang="hu-HU" dirty="0"/>
            </a:br>
            <a:r>
              <a:rPr lang="hu-HU" dirty="0" err="1"/>
              <a:t>Synchronous</a:t>
            </a:r>
            <a:r>
              <a:rPr lang="hu-HU" dirty="0"/>
              <a:t> </a:t>
            </a:r>
            <a:r>
              <a:rPr lang="hu-HU" dirty="0" err="1"/>
              <a:t>training</a:t>
            </a:r>
            <a:endParaRPr lang="en-GB"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7" name="Affiliation">
            <a:extLst>
              <a:ext uri="{FF2B5EF4-FFF2-40B4-BE49-F238E27FC236}">
                <a16:creationId xmlns:a16="http://schemas.microsoft.com/office/drawing/2014/main" id="{4CDA6715-4494-A45B-F251-7CD5770B500A}"/>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1391299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29DCC172-3D62-2FC7-8985-330769CB65F4}"/>
              </a:ext>
            </a:extLst>
          </p:cNvPr>
          <p:cNvSpPr>
            <a:spLocks noGrp="1"/>
          </p:cNvSpPr>
          <p:nvPr>
            <p:ph type="title"/>
          </p:nvPr>
        </p:nvSpPr>
        <p:spPr>
          <a:xfrm>
            <a:off x="313525" y="413751"/>
            <a:ext cx="9707606" cy="993805"/>
          </a:xfrm>
        </p:spPr>
        <p:txBody>
          <a:bodyPr/>
          <a:lstStyle/>
          <a:p>
            <a:r>
              <a:rPr lang="en-US" dirty="0"/>
              <a:t>How challenging do you think generational differences are for working in healthcare?</a:t>
            </a:r>
          </a:p>
        </p:txBody>
      </p:sp>
      <p:pic>
        <p:nvPicPr>
          <p:cNvPr id="7" name="Kép 6" descr="A képen szöveg, képernyőkép, Betűtípus, szám látható&#10;&#10;Automatikusan generált leírás">
            <a:extLst>
              <a:ext uri="{FF2B5EF4-FFF2-40B4-BE49-F238E27FC236}">
                <a16:creationId xmlns:a16="http://schemas.microsoft.com/office/drawing/2014/main" id="{6880BAEC-DA6C-3194-B9BF-524E151F4306}"/>
              </a:ext>
            </a:extLst>
          </p:cNvPr>
          <p:cNvPicPr>
            <a:picLocks noChangeAspect="1"/>
          </p:cNvPicPr>
          <p:nvPr/>
        </p:nvPicPr>
        <p:blipFill>
          <a:blip r:embed="rId2"/>
          <a:stretch>
            <a:fillRect/>
          </a:stretch>
        </p:blipFill>
        <p:spPr>
          <a:xfrm>
            <a:off x="434900" y="1553398"/>
            <a:ext cx="8588434" cy="5232164"/>
          </a:xfrm>
          <a:prstGeom prst="rect">
            <a:avLst/>
          </a:prstGeom>
        </p:spPr>
      </p:pic>
    </p:spTree>
    <p:extLst>
      <p:ext uri="{BB962C8B-B14F-4D97-AF65-F5344CB8AC3E}">
        <p14:creationId xmlns:p14="http://schemas.microsoft.com/office/powerpoint/2010/main" val="2621333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églalap: lekerekített 1">
            <a:extLst>
              <a:ext uri="{FF2B5EF4-FFF2-40B4-BE49-F238E27FC236}">
                <a16:creationId xmlns:a16="http://schemas.microsoft.com/office/drawing/2014/main" id="{386DD1C0-695C-BFB5-3E50-A1F24197EF0B}"/>
              </a:ext>
            </a:extLst>
          </p:cNvPr>
          <p:cNvSpPr/>
          <p:nvPr>
            <p:custDataLst>
              <p:tags r:id="rId2"/>
            </p:custDataLst>
          </p:nvPr>
        </p:nvSpPr>
        <p:spPr>
          <a:xfrm>
            <a:off x="5590381" y="409478"/>
            <a:ext cx="4828382" cy="935910"/>
          </a:xfrm>
          <a:prstGeom prst="roundRect">
            <a:avLst/>
          </a:prstGeom>
          <a:solidFill>
            <a:srgbClr val="F4F4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317500" rIns="1143000" rtlCol="0" anchor="ctr">
            <a:normAutofit fontScale="92500" lnSpcReduction="20000"/>
          </a:bodyPr>
          <a:lstStyle/>
          <a:p>
            <a:r>
              <a:rPr lang="en-US" sz="2000">
                <a:solidFill>
                  <a:srgbClr val="5B5B5B"/>
                </a:solidFill>
              </a:rPr>
              <a:t>Please download and install the Slido app on all computers you use</a:t>
            </a:r>
          </a:p>
        </p:txBody>
      </p:sp>
      <p:pic>
        <p:nvPicPr>
          <p:cNvPr id="4" name="Ábra 3">
            <a:extLst>
              <a:ext uri="{FF2B5EF4-FFF2-40B4-BE49-F238E27FC236}">
                <a16:creationId xmlns:a16="http://schemas.microsoft.com/office/drawing/2014/main" id="{95798B44-02A5-97EE-E9CA-53409B86F726}"/>
              </a:ext>
            </a:extLst>
          </p:cNvPr>
          <p:cNvPicPr>
            <a:picLocks/>
          </p:cNvPicPr>
          <p:nvPr>
            <p:custDataLst>
              <p:tags r:id="rId3"/>
            </p:custDataLst>
          </p:nvPr>
        </p:nvPicPr>
        <p:blipFill>
          <a:blip>
            <a:extLst>
              <a:ext uri="{96DAC541-7B7A-43D3-8B79-37D633B846F1}">
                <asvg:svgBlip xmlns:asvg="http://schemas.microsoft.com/office/drawing/2016/SVG/main" r:embed="rId9"/>
              </a:ext>
            </a:extLst>
          </a:blip>
          <a:stretch>
            <a:fillRect/>
          </a:stretch>
        </p:blipFill>
        <p:spPr>
          <a:xfrm>
            <a:off x="9394272" y="563903"/>
            <a:ext cx="627060" cy="627060"/>
          </a:xfrm>
          <a:prstGeom prst="rect">
            <a:avLst/>
          </a:prstGeom>
        </p:spPr>
      </p:pic>
      <p:pic>
        <p:nvPicPr>
          <p:cNvPr id="6" name="Ábra 5">
            <a:extLst>
              <a:ext uri="{FF2B5EF4-FFF2-40B4-BE49-F238E27FC236}">
                <a16:creationId xmlns:a16="http://schemas.microsoft.com/office/drawing/2014/main" id="{2B608508-21D4-9112-A6DF-974300E1B813}"/>
              </a:ext>
            </a:extLst>
          </p:cNvPr>
          <p:cNvPicPr>
            <a:picLocks/>
          </p:cNvPicPr>
          <p:nvPr>
            <p:custDataLst>
              <p:tags r:id="rId4"/>
            </p:custDataLst>
          </p:nvPr>
        </p:nvPicPr>
        <p:blipFill>
          <a:blip>
            <a:extLst>
              <a:ext uri="{96DAC541-7B7A-43D3-8B79-37D633B846F1}">
                <asvg:svgBlip xmlns:asvg="http://schemas.microsoft.com/office/drawing/2016/SVG/main" r:embed="rId10"/>
              </a:ext>
            </a:extLst>
          </a:blip>
          <a:stretch>
            <a:fillRect/>
          </a:stretch>
        </p:blipFill>
        <p:spPr>
          <a:xfrm>
            <a:off x="3455924" y="647938"/>
            <a:ext cx="917980" cy="458990"/>
          </a:xfrm>
          <a:prstGeom prst="rect">
            <a:avLst/>
          </a:prstGeom>
        </p:spPr>
      </p:pic>
      <p:pic>
        <p:nvPicPr>
          <p:cNvPr id="8" name="Ábra 7">
            <a:extLst>
              <a:ext uri="{FF2B5EF4-FFF2-40B4-BE49-F238E27FC236}">
                <a16:creationId xmlns:a16="http://schemas.microsoft.com/office/drawing/2014/main" id="{F8FCDA4D-18A5-6DBB-3941-9273ED11A0B0}"/>
              </a:ext>
            </a:extLst>
          </p:cNvPr>
          <p:cNvPicPr>
            <a:picLocks/>
          </p:cNvPicPr>
          <p:nvPr>
            <p:custDataLst>
              <p:tags r:id="rId5"/>
            </p:custDataLst>
          </p:nvPr>
        </p:nvPicPr>
        <p:blipFill>
          <a:blip>
            <a:extLst>
              <a:ext uri="{96DAC541-7B7A-43D3-8B79-37D633B846F1}">
                <asvg:svgBlip xmlns:asvg="http://schemas.microsoft.com/office/drawing/2016/SVG/main" r:embed="rId11"/>
              </a:ext>
            </a:extLst>
          </a:blip>
          <a:stretch>
            <a:fillRect/>
          </a:stretch>
        </p:blipFill>
        <p:spPr>
          <a:xfrm>
            <a:off x="1025977" y="2573679"/>
            <a:ext cx="2051955" cy="2051955"/>
          </a:xfrm>
          <a:prstGeom prst="rect">
            <a:avLst/>
          </a:prstGeom>
        </p:spPr>
      </p:pic>
      <p:sp>
        <p:nvSpPr>
          <p:cNvPr id="9" name="Téglalap 8">
            <a:extLst>
              <a:ext uri="{FF2B5EF4-FFF2-40B4-BE49-F238E27FC236}">
                <a16:creationId xmlns:a16="http://schemas.microsoft.com/office/drawing/2014/main" id="{31CEF902-B88D-EC5F-CD1F-4D1B1E964AE7}"/>
              </a:ext>
            </a:extLst>
          </p:cNvPr>
          <p:cNvSpPr/>
          <p:nvPr>
            <p:custDataLst>
              <p:tags r:id="rId6"/>
            </p:custDataLst>
          </p:nvPr>
        </p:nvSpPr>
        <p:spPr>
          <a:xfrm>
            <a:off x="3455924" y="2699742"/>
            <a:ext cx="6479857" cy="179982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4000" b="1">
                <a:solidFill>
                  <a:srgbClr val="5B5B5B"/>
                </a:solidFill>
              </a:rPr>
              <a:t>What are the benefits of different generations working together in healthcare?</a:t>
            </a:r>
          </a:p>
        </p:txBody>
      </p:sp>
      <p:sp>
        <p:nvSpPr>
          <p:cNvPr id="10" name="Téglalap 9">
            <a:extLst>
              <a:ext uri="{FF2B5EF4-FFF2-40B4-BE49-F238E27FC236}">
                <a16:creationId xmlns:a16="http://schemas.microsoft.com/office/drawing/2014/main" id="{005A06C5-6A92-32DF-33BF-71C45220EC1F}"/>
              </a:ext>
            </a:extLst>
          </p:cNvPr>
          <p:cNvSpPr/>
          <p:nvPr>
            <p:custDataLst>
              <p:tags r:id="rId7"/>
            </p:custDataLst>
          </p:nvPr>
        </p:nvSpPr>
        <p:spPr>
          <a:xfrm>
            <a:off x="3455924" y="6373813"/>
            <a:ext cx="6479857" cy="458989"/>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r>
              <a:rPr lang="en-US" sz="2200" b="1">
                <a:solidFill>
                  <a:srgbClr val="5B5B5B"/>
                </a:solidFill>
              </a:rPr>
              <a:t>ⓘ</a:t>
            </a:r>
            <a:r>
              <a:rPr lang="en-US" sz="2000">
                <a:solidFill>
                  <a:srgbClr val="5B5B5B"/>
                </a:solidFill>
              </a:rPr>
              <a:t> Start presenting to display the poll results on this slide.</a:t>
            </a:r>
          </a:p>
        </p:txBody>
      </p:sp>
    </p:spTree>
    <p:custDataLst>
      <p:tags r:id="rId1"/>
    </p:custDataLst>
    <p:extLst>
      <p:ext uri="{BB962C8B-B14F-4D97-AF65-F5344CB8AC3E}">
        <p14:creationId xmlns:p14="http://schemas.microsoft.com/office/powerpoint/2010/main" val="3997818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9BD82B4-6788-5422-B025-DC0E769DE255}"/>
              </a:ext>
            </a:extLst>
          </p:cNvPr>
          <p:cNvSpPr>
            <a:spLocks noGrp="1"/>
          </p:cNvSpPr>
          <p:nvPr>
            <p:ph type="title"/>
          </p:nvPr>
        </p:nvSpPr>
        <p:spPr>
          <a:xfrm>
            <a:off x="357533" y="146121"/>
            <a:ext cx="9707606" cy="946699"/>
          </a:xfrm>
        </p:spPr>
        <p:txBody>
          <a:bodyPr/>
          <a:lstStyle/>
          <a:p>
            <a:r>
              <a:rPr lang="hu-HU" dirty="0" err="1"/>
              <a:t>What</a:t>
            </a:r>
            <a:r>
              <a:rPr lang="hu-HU" dirty="0"/>
              <a:t> </a:t>
            </a:r>
            <a:r>
              <a:rPr lang="hu-HU" dirty="0" err="1"/>
              <a:t>are</a:t>
            </a:r>
            <a:r>
              <a:rPr lang="hu-HU" dirty="0"/>
              <a:t> </a:t>
            </a:r>
            <a:r>
              <a:rPr lang="hu-HU" dirty="0" err="1"/>
              <a:t>the</a:t>
            </a:r>
            <a:r>
              <a:rPr lang="hu-HU" dirty="0"/>
              <a:t> </a:t>
            </a:r>
            <a:r>
              <a:rPr lang="hu-HU" dirty="0" err="1"/>
              <a:t>benefits</a:t>
            </a:r>
            <a:r>
              <a:rPr lang="hu-HU" dirty="0"/>
              <a:t> of </a:t>
            </a:r>
            <a:r>
              <a:rPr lang="hu-HU" dirty="0" err="1"/>
              <a:t>different</a:t>
            </a:r>
            <a:r>
              <a:rPr lang="hu-HU" dirty="0"/>
              <a:t> </a:t>
            </a:r>
            <a:r>
              <a:rPr lang="hu-HU" dirty="0" err="1"/>
              <a:t>generations</a:t>
            </a:r>
            <a:r>
              <a:rPr lang="hu-HU" dirty="0"/>
              <a:t> </a:t>
            </a:r>
            <a:r>
              <a:rPr lang="hu-HU" dirty="0" err="1"/>
              <a:t>working</a:t>
            </a:r>
            <a:r>
              <a:rPr lang="hu-HU" dirty="0"/>
              <a:t> </a:t>
            </a:r>
            <a:r>
              <a:rPr lang="hu-HU" dirty="0" err="1"/>
              <a:t>together</a:t>
            </a:r>
            <a:r>
              <a:rPr lang="hu-HU" dirty="0"/>
              <a:t> in </a:t>
            </a:r>
            <a:r>
              <a:rPr lang="hu-HU" dirty="0" err="1"/>
              <a:t>healthcare</a:t>
            </a:r>
            <a:r>
              <a:rPr lang="hu-HU" dirty="0"/>
              <a:t>?</a:t>
            </a:r>
            <a:endParaRPr lang="en-US" dirty="0"/>
          </a:p>
        </p:txBody>
      </p:sp>
      <p:sp>
        <p:nvSpPr>
          <p:cNvPr id="3" name="Tartalom helye 2">
            <a:extLst>
              <a:ext uri="{FF2B5EF4-FFF2-40B4-BE49-F238E27FC236}">
                <a16:creationId xmlns:a16="http://schemas.microsoft.com/office/drawing/2014/main" id="{43A8CDE6-072A-C84D-9D4C-953EAFF82C3C}"/>
              </a:ext>
            </a:extLst>
          </p:cNvPr>
          <p:cNvSpPr>
            <a:spLocks noGrp="1"/>
          </p:cNvSpPr>
          <p:nvPr>
            <p:ph sz="half" idx="1"/>
          </p:nvPr>
        </p:nvSpPr>
        <p:spPr>
          <a:xfrm>
            <a:off x="357533" y="1316409"/>
            <a:ext cx="4783179" cy="3771188"/>
          </a:xfrm>
        </p:spPr>
        <p:txBody>
          <a:bodyPr/>
          <a:lstStyle/>
          <a:p>
            <a:pPr>
              <a:lnSpc>
                <a:spcPct val="80000"/>
              </a:lnSpc>
            </a:pPr>
            <a:r>
              <a:rPr lang="en-US" b="0" i="0" dirty="0">
                <a:solidFill>
                  <a:srgbClr val="1A1A1A"/>
                </a:solidFill>
                <a:effectLst/>
                <a:latin typeface="Inter"/>
              </a:rPr>
              <a:t>Bridging the Gap</a:t>
            </a:r>
            <a:endParaRPr lang="en-US" b="0" i="0" dirty="0">
              <a:solidFill>
                <a:srgbClr val="212529"/>
              </a:solidFill>
              <a:effectLst/>
              <a:latin typeface="SlidoInter"/>
            </a:endParaRPr>
          </a:p>
          <a:p>
            <a:pPr>
              <a:lnSpc>
                <a:spcPct val="80000"/>
              </a:lnSpc>
            </a:pPr>
            <a:r>
              <a:rPr lang="en-US" b="0" i="0" dirty="0">
                <a:solidFill>
                  <a:srgbClr val="1A1A1A"/>
                </a:solidFill>
                <a:effectLst/>
                <a:latin typeface="Inter"/>
              </a:rPr>
              <a:t>Empathy</a:t>
            </a:r>
            <a:endParaRPr lang="hu-HU" b="0" i="0" dirty="0">
              <a:solidFill>
                <a:srgbClr val="1A1A1A"/>
              </a:solidFill>
              <a:effectLst/>
              <a:latin typeface="Inter"/>
            </a:endParaRPr>
          </a:p>
          <a:p>
            <a:pPr>
              <a:lnSpc>
                <a:spcPct val="80000"/>
              </a:lnSpc>
            </a:pPr>
            <a:r>
              <a:rPr lang="en-US" dirty="0">
                <a:solidFill>
                  <a:srgbClr val="1A1A1A"/>
                </a:solidFill>
                <a:latin typeface="Inter"/>
              </a:rPr>
              <a:t>Diverse perspectives</a:t>
            </a:r>
            <a:endParaRPr lang="en-US" dirty="0">
              <a:solidFill>
                <a:srgbClr val="212529"/>
              </a:solidFill>
              <a:latin typeface="SlidoInter"/>
            </a:endParaRPr>
          </a:p>
          <a:p>
            <a:pPr>
              <a:lnSpc>
                <a:spcPct val="80000"/>
              </a:lnSpc>
            </a:pPr>
            <a:endParaRPr lang="hu-HU" b="0" i="0" dirty="0">
              <a:solidFill>
                <a:srgbClr val="1A1A1A"/>
              </a:solidFill>
              <a:effectLst/>
              <a:latin typeface="Inter"/>
            </a:endParaRPr>
          </a:p>
          <a:p>
            <a:pPr>
              <a:lnSpc>
                <a:spcPct val="80000"/>
              </a:lnSpc>
            </a:pPr>
            <a:r>
              <a:rPr lang="en-US" dirty="0">
                <a:solidFill>
                  <a:srgbClr val="1A1A1A"/>
                </a:solidFill>
                <a:latin typeface="Inter"/>
              </a:rPr>
              <a:t>Experience paired with motivation</a:t>
            </a:r>
            <a:endParaRPr lang="en-US" dirty="0">
              <a:solidFill>
                <a:srgbClr val="212529"/>
              </a:solidFill>
              <a:latin typeface="SlidoInter"/>
            </a:endParaRPr>
          </a:p>
          <a:p>
            <a:pPr>
              <a:lnSpc>
                <a:spcPct val="80000"/>
              </a:lnSpc>
            </a:pPr>
            <a:r>
              <a:rPr lang="en-US" dirty="0">
                <a:solidFill>
                  <a:srgbClr val="1A1A1A"/>
                </a:solidFill>
                <a:latin typeface="Inter"/>
              </a:rPr>
              <a:t>Experience comes together with technology</a:t>
            </a:r>
            <a:endParaRPr lang="en-US" dirty="0">
              <a:solidFill>
                <a:srgbClr val="212529"/>
              </a:solidFill>
              <a:latin typeface="SlidoInter"/>
            </a:endParaRPr>
          </a:p>
          <a:p>
            <a:pPr>
              <a:lnSpc>
                <a:spcPct val="80000"/>
              </a:lnSpc>
            </a:pPr>
            <a:r>
              <a:rPr lang="en-US" dirty="0">
                <a:solidFill>
                  <a:srgbClr val="1A1A1A"/>
                </a:solidFill>
                <a:latin typeface="Inter"/>
              </a:rPr>
              <a:t>Combination of experience and novel ideas</a:t>
            </a:r>
            <a:endParaRPr lang="hu-HU" dirty="0">
              <a:solidFill>
                <a:srgbClr val="1A1A1A"/>
              </a:solidFill>
              <a:latin typeface="Inter"/>
            </a:endParaRPr>
          </a:p>
          <a:p>
            <a:pPr>
              <a:lnSpc>
                <a:spcPct val="80000"/>
              </a:lnSpc>
            </a:pPr>
            <a:r>
              <a:rPr lang="en-US" dirty="0">
                <a:solidFill>
                  <a:srgbClr val="1A1A1A"/>
                </a:solidFill>
                <a:latin typeface="Inter"/>
              </a:rPr>
              <a:t>Good ideas</a:t>
            </a:r>
            <a:endParaRPr lang="en-US" dirty="0">
              <a:solidFill>
                <a:srgbClr val="212529"/>
              </a:solidFill>
              <a:latin typeface="SlidoInter"/>
            </a:endParaRPr>
          </a:p>
          <a:p>
            <a:pPr>
              <a:lnSpc>
                <a:spcPct val="80000"/>
              </a:lnSpc>
            </a:pPr>
            <a:r>
              <a:rPr lang="en-US" dirty="0">
                <a:solidFill>
                  <a:srgbClr val="1A1A1A"/>
                </a:solidFill>
                <a:latin typeface="Inter"/>
              </a:rPr>
              <a:t>New ideas</a:t>
            </a:r>
            <a:endParaRPr lang="en-US" dirty="0">
              <a:solidFill>
                <a:srgbClr val="212529"/>
              </a:solidFill>
              <a:latin typeface="SlidoInter"/>
            </a:endParaRPr>
          </a:p>
          <a:p>
            <a:pPr marL="0" indent="0">
              <a:lnSpc>
                <a:spcPct val="80000"/>
              </a:lnSpc>
              <a:buFont typeface="Arial" panose="020B0604020202020204" pitchFamily="34" charset="0"/>
              <a:buNone/>
            </a:pPr>
            <a:endParaRPr lang="en-US" dirty="0">
              <a:solidFill>
                <a:srgbClr val="212529"/>
              </a:solidFill>
              <a:latin typeface="SlidoInter"/>
            </a:endParaRPr>
          </a:p>
          <a:p>
            <a:pPr marL="0" indent="0" algn="l">
              <a:lnSpc>
                <a:spcPct val="80000"/>
              </a:lnSpc>
              <a:buNone/>
            </a:pPr>
            <a:endParaRPr lang="en-US" b="0" i="0" dirty="0">
              <a:solidFill>
                <a:srgbClr val="212529"/>
              </a:solidFill>
              <a:effectLst/>
              <a:latin typeface="SlidoInter"/>
            </a:endParaRPr>
          </a:p>
          <a:p>
            <a:endParaRPr lang="en-US" dirty="0"/>
          </a:p>
        </p:txBody>
      </p:sp>
      <p:sp>
        <p:nvSpPr>
          <p:cNvPr id="4" name="Tartalom helye 2">
            <a:extLst>
              <a:ext uri="{FF2B5EF4-FFF2-40B4-BE49-F238E27FC236}">
                <a16:creationId xmlns:a16="http://schemas.microsoft.com/office/drawing/2014/main" id="{BF02564E-77FB-8384-CBAA-81DCC1D6C14D}"/>
              </a:ext>
            </a:extLst>
          </p:cNvPr>
          <p:cNvSpPr txBox="1">
            <a:spLocks/>
          </p:cNvSpPr>
          <p:nvPr/>
        </p:nvSpPr>
        <p:spPr>
          <a:xfrm>
            <a:off x="5399881" y="1316409"/>
            <a:ext cx="5160324" cy="3771188"/>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nSpc>
                <a:spcPct val="80000"/>
              </a:lnSpc>
            </a:pPr>
            <a:r>
              <a:rPr lang="en-US" dirty="0">
                <a:solidFill>
                  <a:srgbClr val="1A1A1A"/>
                </a:solidFill>
                <a:latin typeface="Inter"/>
              </a:rPr>
              <a:t>Helps improvement among professionals, allows for growth.</a:t>
            </a:r>
            <a:endParaRPr lang="en-US" dirty="0">
              <a:solidFill>
                <a:srgbClr val="212529"/>
              </a:solidFill>
              <a:latin typeface="SlidoInter"/>
            </a:endParaRPr>
          </a:p>
          <a:p>
            <a:pPr>
              <a:lnSpc>
                <a:spcPct val="80000"/>
              </a:lnSpc>
            </a:pPr>
            <a:r>
              <a:rPr lang="hu-HU" dirty="0">
                <a:solidFill>
                  <a:srgbClr val="1A1A1A"/>
                </a:solidFill>
                <a:latin typeface="Inter"/>
              </a:rPr>
              <a:t>E</a:t>
            </a:r>
            <a:r>
              <a:rPr lang="en-US" dirty="0" err="1">
                <a:solidFill>
                  <a:srgbClr val="1A1A1A"/>
                </a:solidFill>
                <a:latin typeface="Inter"/>
              </a:rPr>
              <a:t>nhance</a:t>
            </a:r>
            <a:r>
              <a:rPr lang="en-US" dirty="0">
                <a:solidFill>
                  <a:srgbClr val="1A1A1A"/>
                </a:solidFill>
                <a:latin typeface="Inter"/>
              </a:rPr>
              <a:t> knowledge sharing, innovation, patient care, skill development, and adaptability</a:t>
            </a:r>
            <a:endParaRPr lang="hu-HU" dirty="0">
              <a:solidFill>
                <a:srgbClr val="1A1A1A"/>
              </a:solidFill>
              <a:latin typeface="Inter"/>
            </a:endParaRPr>
          </a:p>
          <a:p>
            <a:pPr>
              <a:lnSpc>
                <a:spcPct val="80000"/>
              </a:lnSpc>
            </a:pPr>
            <a:r>
              <a:rPr lang="hu-HU" dirty="0" err="1">
                <a:solidFill>
                  <a:srgbClr val="1A1A1A"/>
                </a:solidFill>
                <a:latin typeface="Inter"/>
              </a:rPr>
              <a:t>Reverse</a:t>
            </a:r>
            <a:r>
              <a:rPr lang="hu-HU" dirty="0">
                <a:solidFill>
                  <a:srgbClr val="1A1A1A"/>
                </a:solidFill>
                <a:latin typeface="Inter"/>
              </a:rPr>
              <a:t> mentoring</a:t>
            </a:r>
          </a:p>
          <a:p>
            <a:pPr>
              <a:lnSpc>
                <a:spcPct val="80000"/>
              </a:lnSpc>
            </a:pPr>
            <a:r>
              <a:rPr lang="en-US" dirty="0">
                <a:solidFill>
                  <a:srgbClr val="1A1A1A"/>
                </a:solidFill>
                <a:latin typeface="Inter"/>
              </a:rPr>
              <a:t>Dynamic learning</a:t>
            </a:r>
            <a:endParaRPr lang="en-US" dirty="0">
              <a:solidFill>
                <a:srgbClr val="212529"/>
              </a:solidFill>
              <a:latin typeface="SlidoInter"/>
            </a:endParaRPr>
          </a:p>
          <a:p>
            <a:pPr>
              <a:lnSpc>
                <a:spcPct val="80000"/>
              </a:lnSpc>
            </a:pPr>
            <a:r>
              <a:rPr lang="en-US" dirty="0">
                <a:solidFill>
                  <a:srgbClr val="1A1A1A"/>
                </a:solidFill>
                <a:latin typeface="Inter"/>
              </a:rPr>
              <a:t>They can learn from each other</a:t>
            </a:r>
            <a:endParaRPr lang="hu-HU" dirty="0">
              <a:solidFill>
                <a:srgbClr val="1A1A1A"/>
              </a:solidFill>
              <a:latin typeface="Inter"/>
            </a:endParaRPr>
          </a:p>
          <a:p>
            <a:pPr>
              <a:lnSpc>
                <a:spcPct val="80000"/>
              </a:lnSpc>
            </a:pPr>
            <a:endParaRPr lang="hu-HU" dirty="0">
              <a:solidFill>
                <a:srgbClr val="1A1A1A"/>
              </a:solidFill>
              <a:latin typeface="Inter"/>
            </a:endParaRPr>
          </a:p>
          <a:p>
            <a:pPr>
              <a:lnSpc>
                <a:spcPct val="80000"/>
              </a:lnSpc>
            </a:pPr>
            <a:r>
              <a:rPr lang="en-US" dirty="0">
                <a:solidFill>
                  <a:srgbClr val="1A1A1A"/>
                </a:solidFill>
                <a:latin typeface="Inter"/>
              </a:rPr>
              <a:t>More evidence in the practice</a:t>
            </a:r>
            <a:endParaRPr lang="en-US" dirty="0">
              <a:solidFill>
                <a:srgbClr val="212529"/>
              </a:solidFill>
              <a:latin typeface="SlidoInter"/>
            </a:endParaRPr>
          </a:p>
          <a:p>
            <a:pPr>
              <a:lnSpc>
                <a:spcPct val="80000"/>
              </a:lnSpc>
            </a:pPr>
            <a:r>
              <a:rPr lang="en-US" dirty="0">
                <a:solidFill>
                  <a:srgbClr val="1A1A1A"/>
                </a:solidFill>
                <a:latin typeface="Inter"/>
              </a:rPr>
              <a:t>To help patients</a:t>
            </a:r>
            <a:endParaRPr lang="en-US" dirty="0">
              <a:solidFill>
                <a:srgbClr val="212529"/>
              </a:solidFill>
              <a:latin typeface="SlidoInter"/>
            </a:endParaRPr>
          </a:p>
          <a:p>
            <a:pPr marL="0" indent="0">
              <a:lnSpc>
                <a:spcPct val="80000"/>
              </a:lnSpc>
              <a:buFont typeface="Arial" panose="020B0604020202020204" pitchFamily="34" charset="0"/>
              <a:buNone/>
            </a:pPr>
            <a:endParaRPr lang="en-US" dirty="0">
              <a:solidFill>
                <a:srgbClr val="212529"/>
              </a:solidFill>
              <a:latin typeface="SlidoInter"/>
            </a:endParaRPr>
          </a:p>
          <a:p>
            <a:endParaRPr lang="en-US" dirty="0"/>
          </a:p>
        </p:txBody>
      </p:sp>
    </p:spTree>
    <p:extLst>
      <p:ext uri="{BB962C8B-B14F-4D97-AF65-F5344CB8AC3E}">
        <p14:creationId xmlns:p14="http://schemas.microsoft.com/office/powerpoint/2010/main" val="21145705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églalap: lekerekített 1">
            <a:extLst>
              <a:ext uri="{FF2B5EF4-FFF2-40B4-BE49-F238E27FC236}">
                <a16:creationId xmlns:a16="http://schemas.microsoft.com/office/drawing/2014/main" id="{37B52D46-F28C-9E4B-2CEF-39275C014E2D}"/>
              </a:ext>
            </a:extLst>
          </p:cNvPr>
          <p:cNvSpPr/>
          <p:nvPr>
            <p:custDataLst>
              <p:tags r:id="rId2"/>
            </p:custDataLst>
          </p:nvPr>
        </p:nvSpPr>
        <p:spPr>
          <a:xfrm>
            <a:off x="5590381" y="409478"/>
            <a:ext cx="4828382" cy="935910"/>
          </a:xfrm>
          <a:prstGeom prst="roundRect">
            <a:avLst/>
          </a:prstGeom>
          <a:solidFill>
            <a:srgbClr val="F4F4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317500" rIns="1143000" rtlCol="0" anchor="ctr">
            <a:normAutofit fontScale="92500" lnSpcReduction="20000"/>
          </a:bodyPr>
          <a:lstStyle/>
          <a:p>
            <a:r>
              <a:rPr lang="en-US" sz="2000">
                <a:solidFill>
                  <a:srgbClr val="5B5B5B"/>
                </a:solidFill>
              </a:rPr>
              <a:t>Please download and install the Slido app on all computers you use</a:t>
            </a:r>
          </a:p>
        </p:txBody>
      </p:sp>
      <p:pic>
        <p:nvPicPr>
          <p:cNvPr id="4" name="Ábra 3">
            <a:extLst>
              <a:ext uri="{FF2B5EF4-FFF2-40B4-BE49-F238E27FC236}">
                <a16:creationId xmlns:a16="http://schemas.microsoft.com/office/drawing/2014/main" id="{3F6979D7-AF5A-6CE5-59A3-BAB86917946F}"/>
              </a:ext>
            </a:extLst>
          </p:cNvPr>
          <p:cNvPicPr>
            <a:picLocks/>
          </p:cNvPicPr>
          <p:nvPr>
            <p:custDataLst>
              <p:tags r:id="rId3"/>
            </p:custDataLst>
          </p:nvPr>
        </p:nvPicPr>
        <p:blipFill>
          <a:blip>
            <a:extLst>
              <a:ext uri="{96DAC541-7B7A-43D3-8B79-37D633B846F1}">
                <asvg:svgBlip xmlns:asvg="http://schemas.microsoft.com/office/drawing/2016/SVG/main" r:embed="rId9"/>
              </a:ext>
            </a:extLst>
          </a:blip>
          <a:stretch>
            <a:fillRect/>
          </a:stretch>
        </p:blipFill>
        <p:spPr>
          <a:xfrm>
            <a:off x="9394272" y="563903"/>
            <a:ext cx="627060" cy="627060"/>
          </a:xfrm>
          <a:prstGeom prst="rect">
            <a:avLst/>
          </a:prstGeom>
        </p:spPr>
      </p:pic>
      <p:pic>
        <p:nvPicPr>
          <p:cNvPr id="6" name="Ábra 5">
            <a:extLst>
              <a:ext uri="{FF2B5EF4-FFF2-40B4-BE49-F238E27FC236}">
                <a16:creationId xmlns:a16="http://schemas.microsoft.com/office/drawing/2014/main" id="{A3FC37A4-81DE-9C08-84DC-8A8BD64C220F}"/>
              </a:ext>
            </a:extLst>
          </p:cNvPr>
          <p:cNvPicPr>
            <a:picLocks/>
          </p:cNvPicPr>
          <p:nvPr>
            <p:custDataLst>
              <p:tags r:id="rId4"/>
            </p:custDataLst>
          </p:nvPr>
        </p:nvPicPr>
        <p:blipFill>
          <a:blip>
            <a:extLst>
              <a:ext uri="{96DAC541-7B7A-43D3-8B79-37D633B846F1}">
                <asvg:svgBlip xmlns:asvg="http://schemas.microsoft.com/office/drawing/2016/SVG/main" r:embed="rId10"/>
              </a:ext>
            </a:extLst>
          </a:blip>
          <a:stretch>
            <a:fillRect/>
          </a:stretch>
        </p:blipFill>
        <p:spPr>
          <a:xfrm>
            <a:off x="3455924" y="647938"/>
            <a:ext cx="917980" cy="458990"/>
          </a:xfrm>
          <a:prstGeom prst="rect">
            <a:avLst/>
          </a:prstGeom>
        </p:spPr>
      </p:pic>
      <p:pic>
        <p:nvPicPr>
          <p:cNvPr id="8" name="Ábra 7">
            <a:extLst>
              <a:ext uri="{FF2B5EF4-FFF2-40B4-BE49-F238E27FC236}">
                <a16:creationId xmlns:a16="http://schemas.microsoft.com/office/drawing/2014/main" id="{F1C15D30-CAC9-D904-1227-C70AE3B3D7CC}"/>
              </a:ext>
            </a:extLst>
          </p:cNvPr>
          <p:cNvPicPr>
            <a:picLocks/>
          </p:cNvPicPr>
          <p:nvPr>
            <p:custDataLst>
              <p:tags r:id="rId5"/>
            </p:custDataLst>
          </p:nvPr>
        </p:nvPicPr>
        <p:blipFill>
          <a:blip>
            <a:extLst>
              <a:ext uri="{96DAC541-7B7A-43D3-8B79-37D633B846F1}">
                <asvg:svgBlip xmlns:asvg="http://schemas.microsoft.com/office/drawing/2016/SVG/main" r:embed="rId11"/>
              </a:ext>
            </a:extLst>
          </a:blip>
          <a:stretch>
            <a:fillRect/>
          </a:stretch>
        </p:blipFill>
        <p:spPr>
          <a:xfrm>
            <a:off x="1025977" y="2573679"/>
            <a:ext cx="2051955" cy="2051955"/>
          </a:xfrm>
          <a:prstGeom prst="rect">
            <a:avLst/>
          </a:prstGeom>
        </p:spPr>
      </p:pic>
      <p:sp>
        <p:nvSpPr>
          <p:cNvPr id="9" name="Téglalap 8">
            <a:extLst>
              <a:ext uri="{FF2B5EF4-FFF2-40B4-BE49-F238E27FC236}">
                <a16:creationId xmlns:a16="http://schemas.microsoft.com/office/drawing/2014/main" id="{4AA2E7FD-3290-43CC-402D-9FAF3D677F94}"/>
              </a:ext>
            </a:extLst>
          </p:cNvPr>
          <p:cNvSpPr/>
          <p:nvPr>
            <p:custDataLst>
              <p:tags r:id="rId6"/>
            </p:custDataLst>
          </p:nvPr>
        </p:nvSpPr>
        <p:spPr>
          <a:xfrm>
            <a:off x="3455924" y="2699742"/>
            <a:ext cx="6479857" cy="179982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3200" b="1">
                <a:solidFill>
                  <a:srgbClr val="5B5B5B"/>
                </a:solidFill>
              </a:rPr>
              <a:t>How could we improve the collaboration between health professionals from different generations?</a:t>
            </a:r>
          </a:p>
        </p:txBody>
      </p:sp>
      <p:sp>
        <p:nvSpPr>
          <p:cNvPr id="10" name="Téglalap 9">
            <a:extLst>
              <a:ext uri="{FF2B5EF4-FFF2-40B4-BE49-F238E27FC236}">
                <a16:creationId xmlns:a16="http://schemas.microsoft.com/office/drawing/2014/main" id="{D5591DBD-22E5-7F4B-6E34-1962469DAB1F}"/>
              </a:ext>
            </a:extLst>
          </p:cNvPr>
          <p:cNvSpPr/>
          <p:nvPr>
            <p:custDataLst>
              <p:tags r:id="rId7"/>
            </p:custDataLst>
          </p:nvPr>
        </p:nvSpPr>
        <p:spPr>
          <a:xfrm>
            <a:off x="3455924" y="6373813"/>
            <a:ext cx="6479857" cy="458989"/>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r>
              <a:rPr lang="en-US" sz="2200" b="1">
                <a:solidFill>
                  <a:srgbClr val="5B5B5B"/>
                </a:solidFill>
              </a:rPr>
              <a:t>ⓘ</a:t>
            </a:r>
            <a:r>
              <a:rPr lang="en-US" sz="2000">
                <a:solidFill>
                  <a:srgbClr val="5B5B5B"/>
                </a:solidFill>
              </a:rPr>
              <a:t> Start presenting to display the poll results on this slide.</a:t>
            </a:r>
          </a:p>
        </p:txBody>
      </p:sp>
    </p:spTree>
    <p:custDataLst>
      <p:tags r:id="rId1"/>
    </p:custDataLst>
    <p:extLst>
      <p:ext uri="{BB962C8B-B14F-4D97-AF65-F5344CB8AC3E}">
        <p14:creationId xmlns:p14="http://schemas.microsoft.com/office/powerpoint/2010/main" val="1334357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17745235-3AFF-F962-234A-993398A06A18}"/>
              </a:ext>
            </a:extLst>
          </p:cNvPr>
          <p:cNvSpPr>
            <a:spLocks noGrp="1"/>
          </p:cNvSpPr>
          <p:nvPr>
            <p:ph type="title"/>
          </p:nvPr>
        </p:nvSpPr>
        <p:spPr>
          <a:xfrm>
            <a:off x="146257" y="257634"/>
            <a:ext cx="9789480" cy="993805"/>
          </a:xfrm>
        </p:spPr>
        <p:txBody>
          <a:bodyPr/>
          <a:lstStyle/>
          <a:p>
            <a:r>
              <a:rPr lang="hu-HU" dirty="0" err="1"/>
              <a:t>How</a:t>
            </a:r>
            <a:r>
              <a:rPr lang="hu-HU" dirty="0"/>
              <a:t> </a:t>
            </a:r>
            <a:r>
              <a:rPr lang="hu-HU" dirty="0" err="1"/>
              <a:t>could</a:t>
            </a:r>
            <a:r>
              <a:rPr lang="hu-HU" dirty="0"/>
              <a:t> </a:t>
            </a:r>
            <a:r>
              <a:rPr lang="hu-HU" dirty="0" err="1"/>
              <a:t>we</a:t>
            </a:r>
            <a:r>
              <a:rPr lang="hu-HU" dirty="0"/>
              <a:t> </a:t>
            </a:r>
            <a:r>
              <a:rPr lang="hu-HU" dirty="0" err="1"/>
              <a:t>improve</a:t>
            </a:r>
            <a:r>
              <a:rPr lang="hu-HU" dirty="0"/>
              <a:t> </a:t>
            </a:r>
            <a:r>
              <a:rPr lang="hu-HU" dirty="0" err="1"/>
              <a:t>the</a:t>
            </a:r>
            <a:r>
              <a:rPr lang="hu-HU" dirty="0"/>
              <a:t> </a:t>
            </a:r>
            <a:r>
              <a:rPr lang="hu-HU" dirty="0" err="1"/>
              <a:t>collaboration</a:t>
            </a:r>
            <a:r>
              <a:rPr lang="hu-HU" dirty="0"/>
              <a:t> </a:t>
            </a:r>
            <a:r>
              <a:rPr lang="hu-HU" dirty="0" err="1"/>
              <a:t>between</a:t>
            </a:r>
            <a:r>
              <a:rPr lang="hu-HU" dirty="0"/>
              <a:t> </a:t>
            </a:r>
            <a:r>
              <a:rPr lang="hu-HU" dirty="0" err="1"/>
              <a:t>health</a:t>
            </a:r>
            <a:r>
              <a:rPr lang="hu-HU" dirty="0"/>
              <a:t> </a:t>
            </a:r>
            <a:r>
              <a:rPr lang="hu-HU" dirty="0" err="1"/>
              <a:t>professionals</a:t>
            </a:r>
            <a:r>
              <a:rPr lang="hu-HU" dirty="0"/>
              <a:t> </a:t>
            </a:r>
            <a:r>
              <a:rPr lang="hu-HU" dirty="0" err="1"/>
              <a:t>from</a:t>
            </a:r>
            <a:r>
              <a:rPr lang="hu-HU" dirty="0"/>
              <a:t> </a:t>
            </a:r>
            <a:r>
              <a:rPr lang="hu-HU" dirty="0" err="1"/>
              <a:t>different</a:t>
            </a:r>
            <a:r>
              <a:rPr lang="hu-HU" dirty="0"/>
              <a:t> </a:t>
            </a:r>
            <a:r>
              <a:rPr lang="hu-HU" dirty="0" err="1"/>
              <a:t>generations</a:t>
            </a:r>
            <a:r>
              <a:rPr lang="hu-HU" dirty="0"/>
              <a:t>?</a:t>
            </a:r>
            <a:endParaRPr lang="en-US" dirty="0"/>
          </a:p>
        </p:txBody>
      </p:sp>
      <p:sp>
        <p:nvSpPr>
          <p:cNvPr id="3" name="Tartalom helye 2">
            <a:extLst>
              <a:ext uri="{FF2B5EF4-FFF2-40B4-BE49-F238E27FC236}">
                <a16:creationId xmlns:a16="http://schemas.microsoft.com/office/drawing/2014/main" id="{E96273C2-F0FE-D63D-18D5-E2D934CA60A7}"/>
              </a:ext>
            </a:extLst>
          </p:cNvPr>
          <p:cNvSpPr>
            <a:spLocks noGrp="1"/>
          </p:cNvSpPr>
          <p:nvPr>
            <p:ph sz="half" idx="1"/>
          </p:nvPr>
        </p:nvSpPr>
        <p:spPr>
          <a:xfrm>
            <a:off x="390988" y="1517131"/>
            <a:ext cx="4404035" cy="3771188"/>
          </a:xfrm>
        </p:spPr>
        <p:txBody>
          <a:bodyPr/>
          <a:lstStyle/>
          <a:p>
            <a:r>
              <a:rPr lang="hu-HU" sz="2400" dirty="0" err="1"/>
              <a:t>Find</a:t>
            </a:r>
            <a:r>
              <a:rPr lang="hu-HU" sz="2400" dirty="0"/>
              <a:t> </a:t>
            </a:r>
            <a:r>
              <a:rPr lang="hu-HU" sz="2400" dirty="0" err="1"/>
              <a:t>the</a:t>
            </a:r>
            <a:r>
              <a:rPr lang="hu-HU" sz="2400" dirty="0"/>
              <a:t> </a:t>
            </a:r>
            <a:r>
              <a:rPr lang="hu-HU" sz="2400" dirty="0" err="1"/>
              <a:t>strengths</a:t>
            </a:r>
            <a:r>
              <a:rPr lang="hu-HU" sz="2400" dirty="0"/>
              <a:t> </a:t>
            </a:r>
            <a:r>
              <a:rPr lang="en-US" sz="2400" dirty="0"/>
              <a:t>of each generation and exploit them</a:t>
            </a:r>
          </a:p>
          <a:p>
            <a:r>
              <a:rPr lang="en-US" sz="2400" dirty="0"/>
              <a:t>Balance between traditional methods (and the relative values) and benefits of technology</a:t>
            </a:r>
          </a:p>
          <a:p>
            <a:r>
              <a:rPr lang="en-US" sz="2400" dirty="0"/>
              <a:t>Bridging hierarchy</a:t>
            </a:r>
          </a:p>
          <a:p>
            <a:r>
              <a:rPr lang="hu-HU" sz="2400" dirty="0"/>
              <a:t>W</a:t>
            </a:r>
            <a:r>
              <a:rPr lang="en-US" sz="2400" dirty="0" err="1"/>
              <a:t>ith</a:t>
            </a:r>
            <a:r>
              <a:rPr lang="en-US" sz="2400" dirty="0"/>
              <a:t> listening and dialogue</a:t>
            </a:r>
            <a:endParaRPr lang="hu-HU" sz="2400" dirty="0"/>
          </a:p>
          <a:p>
            <a:r>
              <a:rPr lang="en-US" sz="2400" dirty="0"/>
              <a:t>Empathy</a:t>
            </a:r>
          </a:p>
          <a:p>
            <a:r>
              <a:rPr lang="en-US" sz="2400" dirty="0"/>
              <a:t>Social events to build stronger bonds between people</a:t>
            </a:r>
            <a:r>
              <a:rPr lang="hu-HU" sz="2400" dirty="0"/>
              <a:t>, </a:t>
            </a:r>
            <a:r>
              <a:rPr lang="hu-HU" sz="2400" dirty="0" err="1"/>
              <a:t>teambuildings</a:t>
            </a:r>
            <a:endParaRPr lang="hu-HU" sz="2400" dirty="0"/>
          </a:p>
          <a:p>
            <a:r>
              <a:rPr lang="en-US" sz="2400" dirty="0"/>
              <a:t>Thinking outside the box</a:t>
            </a:r>
          </a:p>
          <a:p>
            <a:endParaRPr lang="en-US" dirty="0"/>
          </a:p>
        </p:txBody>
      </p:sp>
      <p:sp>
        <p:nvSpPr>
          <p:cNvPr id="6" name="Tartalom helye 2">
            <a:extLst>
              <a:ext uri="{FF2B5EF4-FFF2-40B4-BE49-F238E27FC236}">
                <a16:creationId xmlns:a16="http://schemas.microsoft.com/office/drawing/2014/main" id="{32B1522F-348F-5409-01AF-FEF9F2356DC9}"/>
              </a:ext>
            </a:extLst>
          </p:cNvPr>
          <p:cNvSpPr txBox="1">
            <a:spLocks/>
          </p:cNvSpPr>
          <p:nvPr/>
        </p:nvSpPr>
        <p:spPr>
          <a:xfrm>
            <a:off x="5252224" y="1547998"/>
            <a:ext cx="5156551" cy="3771188"/>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r>
              <a:rPr lang="en-US" sz="2400" dirty="0"/>
              <a:t>Working on the same aim</a:t>
            </a:r>
            <a:r>
              <a:rPr lang="hu-HU" sz="2400" dirty="0"/>
              <a:t>, </a:t>
            </a:r>
            <a:r>
              <a:rPr lang="hu-HU" sz="2400" dirty="0" err="1"/>
              <a:t>common</a:t>
            </a:r>
            <a:r>
              <a:rPr lang="hu-HU" sz="2400" dirty="0"/>
              <a:t> </a:t>
            </a:r>
            <a:r>
              <a:rPr lang="hu-HU" sz="2400" dirty="0" err="1"/>
              <a:t>tasks</a:t>
            </a:r>
            <a:endParaRPr lang="en-US" sz="2400" dirty="0"/>
          </a:p>
          <a:p>
            <a:r>
              <a:rPr lang="en-US" sz="2400" dirty="0"/>
              <a:t>Trying to be team</a:t>
            </a:r>
          </a:p>
          <a:p>
            <a:r>
              <a:rPr lang="en-US" sz="2400" dirty="0"/>
              <a:t>Teamwork</a:t>
            </a:r>
            <a:r>
              <a:rPr lang="hu-HU" sz="2400" dirty="0"/>
              <a:t> and c</a:t>
            </a:r>
            <a:r>
              <a:rPr lang="en-US" sz="2400" dirty="0" err="1"/>
              <a:t>ooperation</a:t>
            </a:r>
            <a:endParaRPr lang="hu-HU" sz="2400" dirty="0"/>
          </a:p>
          <a:p>
            <a:endParaRPr lang="en-US" sz="2400" dirty="0"/>
          </a:p>
          <a:p>
            <a:r>
              <a:rPr lang="en-US" sz="2400" dirty="0"/>
              <a:t>Wo</a:t>
            </a:r>
            <a:r>
              <a:rPr lang="hu-HU" sz="2400" dirty="0"/>
              <a:t>r</a:t>
            </a:r>
            <a:r>
              <a:rPr lang="en-US" sz="2400" dirty="0" err="1"/>
              <a:t>kshops</a:t>
            </a:r>
            <a:r>
              <a:rPr lang="en-US" sz="2400" dirty="0"/>
              <a:t> and education</a:t>
            </a:r>
          </a:p>
          <a:p>
            <a:r>
              <a:rPr lang="en-US" sz="2400" dirty="0" err="1"/>
              <a:t>Hpass</a:t>
            </a:r>
            <a:r>
              <a:rPr lang="en-US" sz="2400" dirty="0"/>
              <a:t> training</a:t>
            </a:r>
          </a:p>
          <a:p>
            <a:r>
              <a:rPr lang="en-US" sz="2400" dirty="0"/>
              <a:t>Mentoring/buddy systems</a:t>
            </a:r>
            <a:endParaRPr lang="hu-HU" sz="2400" dirty="0"/>
          </a:p>
          <a:p>
            <a:r>
              <a:rPr lang="en-US" sz="2400" dirty="0"/>
              <a:t>Communication training engagement</a:t>
            </a:r>
          </a:p>
          <a:p>
            <a:r>
              <a:rPr lang="en-US" sz="2400" dirty="0"/>
              <a:t> Short seminars with specific purpose</a:t>
            </a:r>
            <a:endParaRPr lang="hu-HU" sz="2400" dirty="0"/>
          </a:p>
          <a:p>
            <a:r>
              <a:rPr lang="en-US" sz="2400" dirty="0"/>
              <a:t>By adopting guidelines</a:t>
            </a:r>
          </a:p>
          <a:p>
            <a:endParaRPr lang="en-US" sz="2400" dirty="0"/>
          </a:p>
          <a:p>
            <a:endParaRPr lang="en-US" dirty="0"/>
          </a:p>
          <a:p>
            <a:endParaRPr lang="hu-HU" dirty="0"/>
          </a:p>
          <a:p>
            <a:endParaRPr lang="hu-HU" dirty="0"/>
          </a:p>
          <a:p>
            <a:endParaRPr lang="en-US" dirty="0"/>
          </a:p>
          <a:p>
            <a:endParaRPr lang="en-US" dirty="0"/>
          </a:p>
        </p:txBody>
      </p:sp>
    </p:spTree>
    <p:extLst>
      <p:ext uri="{BB962C8B-B14F-4D97-AF65-F5344CB8AC3E}">
        <p14:creationId xmlns:p14="http://schemas.microsoft.com/office/powerpoint/2010/main" val="3392172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8F834A87-D8AD-C6EA-C675-5126099CFEC3}"/>
              </a:ext>
            </a:extLst>
          </p:cNvPr>
          <p:cNvSpPr>
            <a:spLocks noGrp="1"/>
          </p:cNvSpPr>
          <p:nvPr>
            <p:ph type="title"/>
          </p:nvPr>
        </p:nvSpPr>
        <p:spPr/>
        <p:txBody>
          <a:bodyPr/>
          <a:lstStyle/>
          <a:p>
            <a:endParaRPr lang="hu-HU"/>
          </a:p>
        </p:txBody>
      </p:sp>
    </p:spTree>
    <p:extLst>
      <p:ext uri="{BB962C8B-B14F-4D97-AF65-F5344CB8AC3E}">
        <p14:creationId xmlns:p14="http://schemas.microsoft.com/office/powerpoint/2010/main" val="2267818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a:extLst>
              <a:ext uri="{FF2B5EF4-FFF2-40B4-BE49-F238E27FC236}">
                <a16:creationId xmlns:a16="http://schemas.microsoft.com/office/drawing/2014/main" id="{7199CC01-DE2D-0658-0156-F8E38654E6A7}"/>
              </a:ext>
            </a:extLst>
          </p:cNvPr>
          <p:cNvSpPr>
            <a:spLocks noGrp="1"/>
          </p:cNvSpPr>
          <p:nvPr>
            <p:ph type="title"/>
          </p:nvPr>
        </p:nvSpPr>
        <p:spPr/>
        <p:txBody>
          <a:bodyPr/>
          <a:lstStyle/>
          <a:p>
            <a:r>
              <a:rPr lang="hu-HU" dirty="0" err="1"/>
              <a:t>Introduction</a:t>
            </a:r>
            <a:r>
              <a:rPr lang="hu-HU" dirty="0"/>
              <a:t> </a:t>
            </a:r>
            <a:r>
              <a:rPr lang="hu-HU" dirty="0" err="1"/>
              <a:t>to</a:t>
            </a:r>
            <a:r>
              <a:rPr lang="hu-HU" dirty="0"/>
              <a:t> online </a:t>
            </a:r>
            <a:r>
              <a:rPr lang="hu-HU" dirty="0" err="1"/>
              <a:t>groupwork</a:t>
            </a:r>
            <a:endParaRPr lang="en-US" dirty="0"/>
          </a:p>
        </p:txBody>
      </p:sp>
      <p:sp>
        <p:nvSpPr>
          <p:cNvPr id="6" name="Cím 3">
            <a:extLst>
              <a:ext uri="{FF2B5EF4-FFF2-40B4-BE49-F238E27FC236}">
                <a16:creationId xmlns:a16="http://schemas.microsoft.com/office/drawing/2014/main" id="{8C164731-EE01-72DD-2CB2-DDEE49AC8A6F}"/>
              </a:ext>
            </a:extLst>
          </p:cNvPr>
          <p:cNvSpPr txBox="1">
            <a:spLocks/>
          </p:cNvSpPr>
          <p:nvPr/>
        </p:nvSpPr>
        <p:spPr>
          <a:xfrm>
            <a:off x="625163" y="2885604"/>
            <a:ext cx="9707606" cy="993805"/>
          </a:xfrm>
          <a:prstGeom prst="rect">
            <a:avLst/>
          </a:prstGeom>
        </p:spPr>
        <p:txBody>
          <a:bodyPr anchor="b"/>
          <a:lstStyle>
            <a:lvl1pPr algn="l" defTabSz="959937" rtl="0" eaLnBrk="1" latinLnBrk="0" hangingPunct="1">
              <a:lnSpc>
                <a:spcPct val="90000"/>
              </a:lnSpc>
              <a:spcBef>
                <a:spcPct val="0"/>
              </a:spcBef>
              <a:buNone/>
              <a:defRPr sz="3600" kern="1200">
                <a:solidFill>
                  <a:srgbClr val="1A75DB"/>
                </a:solidFill>
                <a:latin typeface="+mn-lt"/>
                <a:ea typeface="+mj-ea"/>
                <a:cs typeface="+mj-cs"/>
              </a:defRPr>
            </a:lvl1pPr>
          </a:lstStyle>
          <a:p>
            <a:r>
              <a:rPr lang="hu-HU" dirty="0" err="1"/>
              <a:t>Remember</a:t>
            </a:r>
            <a:r>
              <a:rPr lang="hu-HU" dirty="0"/>
              <a:t> </a:t>
            </a:r>
            <a:r>
              <a:rPr lang="hu-HU" dirty="0" err="1"/>
              <a:t>the</a:t>
            </a:r>
            <a:r>
              <a:rPr lang="hu-HU" dirty="0"/>
              <a:t> „</a:t>
            </a:r>
            <a:r>
              <a:rPr lang="hu-HU" dirty="0" err="1"/>
              <a:t>teleconsultation</a:t>
            </a:r>
            <a:r>
              <a:rPr lang="hu-HU" dirty="0"/>
              <a:t>” </a:t>
            </a:r>
            <a:r>
              <a:rPr lang="hu-HU" dirty="0" err="1"/>
              <a:t>case</a:t>
            </a:r>
            <a:endParaRPr lang="en-US" dirty="0"/>
          </a:p>
        </p:txBody>
      </p:sp>
    </p:spTree>
    <p:extLst>
      <p:ext uri="{BB962C8B-B14F-4D97-AF65-F5344CB8AC3E}">
        <p14:creationId xmlns:p14="http://schemas.microsoft.com/office/powerpoint/2010/main" val="506485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9DA75BC-44CB-6316-E28E-F6AD66152E19}"/>
              </a:ext>
            </a:extLst>
          </p:cNvPr>
          <p:cNvSpPr>
            <a:spLocks noGrp="1"/>
          </p:cNvSpPr>
          <p:nvPr>
            <p:ph type="title"/>
          </p:nvPr>
        </p:nvSpPr>
        <p:spPr>
          <a:xfrm>
            <a:off x="280072" y="246483"/>
            <a:ext cx="9707606" cy="993805"/>
          </a:xfrm>
        </p:spPr>
        <p:txBody>
          <a:bodyPr/>
          <a:lstStyle/>
          <a:p>
            <a:r>
              <a:rPr lang="hu-HU" dirty="0" err="1"/>
              <a:t>Teleconsultation</a:t>
            </a:r>
            <a:r>
              <a:rPr lang="hu-HU" dirty="0"/>
              <a:t> </a:t>
            </a:r>
            <a:r>
              <a:rPr lang="hu-HU" dirty="0" err="1"/>
              <a:t>individual</a:t>
            </a:r>
            <a:r>
              <a:rPr lang="hu-HU" dirty="0"/>
              <a:t> </a:t>
            </a:r>
            <a:r>
              <a:rPr lang="hu-HU" dirty="0" err="1"/>
              <a:t>exercise</a:t>
            </a:r>
            <a:r>
              <a:rPr lang="hu-HU" dirty="0"/>
              <a:t> (</a:t>
            </a:r>
            <a:r>
              <a:rPr lang="hu-HU" dirty="0" err="1"/>
              <a:t>Module</a:t>
            </a:r>
            <a:r>
              <a:rPr lang="hu-HU" dirty="0"/>
              <a:t> 1)</a:t>
            </a:r>
            <a:endParaRPr lang="en-US" dirty="0"/>
          </a:p>
        </p:txBody>
      </p:sp>
      <p:sp>
        <p:nvSpPr>
          <p:cNvPr id="3" name="Tartalom helye 2">
            <a:extLst>
              <a:ext uri="{FF2B5EF4-FFF2-40B4-BE49-F238E27FC236}">
                <a16:creationId xmlns:a16="http://schemas.microsoft.com/office/drawing/2014/main" id="{7003E731-D398-832B-59A4-AB7D97A93D83}"/>
              </a:ext>
            </a:extLst>
          </p:cNvPr>
          <p:cNvSpPr>
            <a:spLocks noGrp="1"/>
          </p:cNvSpPr>
          <p:nvPr>
            <p:ph sz="half" idx="1"/>
          </p:nvPr>
        </p:nvSpPr>
        <p:spPr>
          <a:xfrm>
            <a:off x="301778" y="1606341"/>
            <a:ext cx="9685900" cy="3771188"/>
          </a:xfrm>
        </p:spPr>
        <p:txBody>
          <a:bodyPr/>
          <a:lstStyle/>
          <a:p>
            <a:pPr marL="0" indent="0">
              <a:lnSpc>
                <a:spcPct val="107000"/>
              </a:lnSpc>
              <a:spcAft>
                <a:spcPts val="800"/>
              </a:spcAft>
              <a:buNone/>
            </a:pPr>
            <a:r>
              <a:rPr lang="en-GB" sz="2400" kern="100" dirty="0">
                <a:effectLst/>
                <a:latin typeface="Aptos" panose="020B0004020202020204" pitchFamily="34" charset="0"/>
                <a:ea typeface="Aptos" panose="020B0004020202020204" pitchFamily="34" charset="0"/>
                <a:cs typeface="Times New Roman" panose="02020603050405020304" pitchFamily="18" charset="0"/>
              </a:rPr>
              <a:t>Somewhere in a distant country, the health service provider for a Healthier Future is about to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launch a new service</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 A new law requires all healthcare providers to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hold teleconsultations</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 at least 4 hours a week. The recommended duration of a video teleconsultation is 30 minutes. There is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no requirement as to which health workers should conduct the teleconsultation, nor what services </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related to care should be covered by the teleconsultation. The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new system should be in place within three months</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en-GB" sz="2400" kern="100" dirty="0">
                <a:effectLst/>
                <a:latin typeface="Aptos" panose="020B0004020202020204" pitchFamily="34" charset="0"/>
                <a:ea typeface="Aptos" panose="020B0004020202020204" pitchFamily="34" charset="0"/>
                <a:cs typeface="Times New Roman" panose="02020603050405020304" pitchFamily="18" charset="0"/>
              </a:rPr>
              <a:t>This solution is </a:t>
            </a:r>
            <a:r>
              <a:rPr lang="en-GB" sz="2400" b="1" kern="100" dirty="0">
                <a:effectLst/>
                <a:latin typeface="Aptos" panose="020B0004020202020204" pitchFamily="34" charset="0"/>
                <a:ea typeface="Aptos" panose="020B0004020202020204" pitchFamily="34" charset="0"/>
                <a:cs typeface="Times New Roman" panose="02020603050405020304" pitchFamily="18" charset="0"/>
              </a:rPr>
              <a:t>completely new </a:t>
            </a:r>
            <a:r>
              <a:rPr lang="en-GB" sz="2400" kern="100" dirty="0">
                <a:effectLst/>
                <a:latin typeface="Aptos" panose="020B0004020202020204" pitchFamily="34" charset="0"/>
                <a:ea typeface="Aptos" panose="020B0004020202020204" pitchFamily="34" charset="0"/>
                <a:cs typeface="Times New Roman" panose="02020603050405020304" pitchFamily="18" charset="0"/>
              </a:rPr>
              <a:t>for the health service provider Healthier Futures. Until now, all visits have been face-to-face, and although the institution is very open to digital clinical solutions, the contact with patients has been done in the traditional way. </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727086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67304-203E-913A-1575-A7262CE167F1}"/>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DB10747-3AC7-F414-88F5-7780B5CA792D}"/>
              </a:ext>
            </a:extLst>
          </p:cNvPr>
          <p:cNvSpPr>
            <a:spLocks noGrp="1"/>
          </p:cNvSpPr>
          <p:nvPr>
            <p:ph type="title"/>
          </p:nvPr>
        </p:nvSpPr>
        <p:spPr>
          <a:xfrm>
            <a:off x="146257" y="79215"/>
            <a:ext cx="9707606" cy="993805"/>
          </a:xfrm>
        </p:spPr>
        <p:txBody>
          <a:bodyPr/>
          <a:lstStyle/>
          <a:p>
            <a:r>
              <a:rPr lang="hu-HU" dirty="0" err="1"/>
              <a:t>Teleconsultation</a:t>
            </a:r>
            <a:r>
              <a:rPr lang="hu-HU" dirty="0"/>
              <a:t> </a:t>
            </a:r>
            <a:r>
              <a:rPr lang="hu-HU" dirty="0" err="1"/>
              <a:t>group</a:t>
            </a:r>
            <a:r>
              <a:rPr lang="hu-HU" dirty="0"/>
              <a:t> </a:t>
            </a:r>
            <a:r>
              <a:rPr lang="hu-HU" dirty="0" err="1"/>
              <a:t>exercise</a:t>
            </a:r>
            <a:r>
              <a:rPr lang="hu-HU" dirty="0"/>
              <a:t> (</a:t>
            </a:r>
            <a:r>
              <a:rPr lang="hu-HU" dirty="0" err="1"/>
              <a:t>Module</a:t>
            </a:r>
            <a:r>
              <a:rPr lang="hu-HU" dirty="0"/>
              <a:t> 1)</a:t>
            </a:r>
            <a:endParaRPr lang="en-US" dirty="0"/>
          </a:p>
        </p:txBody>
      </p:sp>
      <p:sp>
        <p:nvSpPr>
          <p:cNvPr id="3" name="Tartalom helye 2">
            <a:extLst>
              <a:ext uri="{FF2B5EF4-FFF2-40B4-BE49-F238E27FC236}">
                <a16:creationId xmlns:a16="http://schemas.microsoft.com/office/drawing/2014/main" id="{9580E54E-BC65-C6BB-F20D-06B1FC9FCFD3}"/>
              </a:ext>
            </a:extLst>
          </p:cNvPr>
          <p:cNvSpPr>
            <a:spLocks noGrp="1"/>
          </p:cNvSpPr>
          <p:nvPr>
            <p:ph sz="half" idx="1"/>
          </p:nvPr>
        </p:nvSpPr>
        <p:spPr>
          <a:xfrm>
            <a:off x="146257" y="1217986"/>
            <a:ext cx="10191520" cy="3699702"/>
          </a:xfrm>
        </p:spPr>
        <p:txBody>
          <a:bodyPr/>
          <a:lstStyle/>
          <a:p>
            <a:pPr marL="0" indent="0">
              <a:lnSpc>
                <a:spcPct val="100000"/>
              </a:lnSpc>
              <a:spcAft>
                <a:spcPts val="800"/>
              </a:spcAft>
              <a:buNone/>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Some workers are happy </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with the initiative. Some have been saying that we need to move with the times. But for a significant proportion of workers, the announcement is </a:t>
            </a:r>
            <a:r>
              <a:rPr lang="en-GB" sz="2000" b="1" kern="100" dirty="0">
                <a:effectLst/>
                <a:latin typeface="Aptos" panose="020B0004020202020204" pitchFamily="34" charset="0"/>
                <a:ea typeface="Aptos" panose="020B0004020202020204" pitchFamily="34" charset="0"/>
                <a:cs typeface="Times New Roman" panose="02020603050405020304" pitchFamily="18" charset="0"/>
              </a:rPr>
              <a:t>provoking resistance</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 Some cannot imagine how these consultations will take place, others fear they will not be able to handle the technology. There are also those who doubt that patients will accept it. Others are concerned about the short time available before it is introduced.</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Aft>
                <a:spcPts val="800"/>
              </a:spcAft>
              <a:buNone/>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The management of the institution has decided to entrust you with the task of organising the change and preparing the staff for it. </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They also ask you to take </a:t>
            </a:r>
            <a:r>
              <a:rPr lang="en-GB" sz="2000" b="1" kern="100" dirty="0">
                <a:effectLst/>
                <a:latin typeface="Aptos" panose="020B0004020202020204" pitchFamily="34" charset="0"/>
                <a:ea typeface="Aptos" panose="020B0004020202020204" pitchFamily="34" charset="0"/>
                <a:cs typeface="Times New Roman" panose="02020603050405020304" pitchFamily="18" charset="0"/>
              </a:rPr>
              <a:t>steps to reduce the resistance. </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They are aware that a concrete solution for what teleconsultation services should be provided and by whom can only be found through a process of change. They are asking you to suggest what should be considered in the change process.</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0000"/>
              </a:lnSpc>
              <a:buFont typeface="+mj-lt"/>
              <a:buAutoNum type="arabicPeriod"/>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How would you structure the change process? </a:t>
            </a:r>
            <a:endParaRPr lang="hu-HU" sz="20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0000"/>
              </a:lnSpc>
              <a:spcAft>
                <a:spcPts val="800"/>
              </a:spcAft>
              <a:buFont typeface="+mj-lt"/>
              <a:buAutoNum type="arabicPeriod"/>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Collect 5-10 aspects that need to be considered to reduce resistance when implementing change. </a:t>
            </a:r>
            <a:endParaRPr lang="hu-HU" sz="2000" b="1"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Aft>
                <a:spcPts val="800"/>
              </a:spcAft>
              <a:buNone/>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Use the theoretical knowledge described in the video lectures, in particular the ADKAR model or Kotter's change model.</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653410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DEEBF-B203-9B29-9B32-3DE78AFC48C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4CE852C-506F-2233-CE89-39E3C91559C6}"/>
              </a:ext>
            </a:extLst>
          </p:cNvPr>
          <p:cNvSpPr>
            <a:spLocks noGrp="1"/>
          </p:cNvSpPr>
          <p:nvPr>
            <p:ph type="title"/>
          </p:nvPr>
        </p:nvSpPr>
        <p:spPr>
          <a:xfrm>
            <a:off x="146257" y="224181"/>
            <a:ext cx="10045958" cy="993805"/>
          </a:xfrm>
        </p:spPr>
        <p:txBody>
          <a:bodyPr/>
          <a:lstStyle/>
          <a:p>
            <a:r>
              <a:rPr lang="hu-HU" dirty="0" err="1"/>
              <a:t>Teleconsultation</a:t>
            </a:r>
            <a:r>
              <a:rPr lang="hu-HU" dirty="0"/>
              <a:t> </a:t>
            </a:r>
            <a:r>
              <a:rPr lang="hu-HU" dirty="0" err="1"/>
              <a:t>Next</a:t>
            </a:r>
            <a:r>
              <a:rPr lang="hu-HU" dirty="0"/>
              <a:t> </a:t>
            </a:r>
            <a:r>
              <a:rPr lang="hu-HU" dirty="0" err="1"/>
              <a:t>episode</a:t>
            </a:r>
            <a:r>
              <a:rPr lang="hu-HU" dirty="0"/>
              <a:t> </a:t>
            </a:r>
            <a:br>
              <a:rPr lang="hu-HU" dirty="0"/>
            </a:br>
            <a:r>
              <a:rPr lang="hu-HU" dirty="0"/>
              <a:t>ONLINE GROUP </a:t>
            </a:r>
            <a:r>
              <a:rPr lang="hu-HU" dirty="0" err="1"/>
              <a:t>exercise</a:t>
            </a:r>
            <a:r>
              <a:rPr lang="hu-HU" dirty="0"/>
              <a:t> (</a:t>
            </a:r>
            <a:r>
              <a:rPr lang="hu-HU" dirty="0" err="1"/>
              <a:t>Module</a:t>
            </a:r>
            <a:r>
              <a:rPr lang="hu-HU" dirty="0"/>
              <a:t> 2)</a:t>
            </a:r>
            <a:endParaRPr lang="en-US" dirty="0"/>
          </a:p>
        </p:txBody>
      </p:sp>
      <p:sp>
        <p:nvSpPr>
          <p:cNvPr id="3" name="Tartalom helye 2">
            <a:extLst>
              <a:ext uri="{FF2B5EF4-FFF2-40B4-BE49-F238E27FC236}">
                <a16:creationId xmlns:a16="http://schemas.microsoft.com/office/drawing/2014/main" id="{DF99D04C-1219-54C7-B1F4-A49F9827770A}"/>
              </a:ext>
            </a:extLst>
          </p:cNvPr>
          <p:cNvSpPr>
            <a:spLocks noGrp="1"/>
          </p:cNvSpPr>
          <p:nvPr>
            <p:ph sz="half" idx="1"/>
          </p:nvPr>
        </p:nvSpPr>
        <p:spPr>
          <a:xfrm>
            <a:off x="146257" y="1217986"/>
            <a:ext cx="10191520" cy="5216268"/>
          </a:xfrm>
        </p:spPr>
        <p:txBody>
          <a:bodyPr/>
          <a:lstStyle/>
          <a:p>
            <a:pPr marL="0" indent="0">
              <a:lnSpc>
                <a:spcPct val="100000"/>
              </a:lnSpc>
              <a:spcBef>
                <a:spcPts val="0"/>
              </a:spcBef>
              <a:spcAft>
                <a:spcPts val="800"/>
              </a:spcAft>
              <a:buNone/>
            </a:pP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What</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 is </a:t>
            </a: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it</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about</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Bef>
                <a:spcPts val="0"/>
              </a:spcBef>
              <a:spcAft>
                <a:spcPts val="800"/>
              </a:spcAft>
              <a:buNone/>
            </a:pPr>
            <a:r>
              <a:rPr lang="hu-HU" sz="2000" kern="100" dirty="0" err="1">
                <a:latin typeface="Aptos" panose="020B0004020202020204" pitchFamily="34" charset="0"/>
                <a:ea typeface="Aptos" panose="020B0004020202020204" pitchFamily="34" charset="0"/>
                <a:cs typeface="Times New Roman" panose="02020603050405020304" pitchFamily="18" charset="0"/>
              </a:rPr>
              <a:t>It</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describes</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first</a:t>
            </a:r>
            <a:r>
              <a:rPr lang="hu-HU" sz="2000" kern="100" dirty="0">
                <a:latin typeface="Aptos" panose="020B0004020202020204" pitchFamily="34" charset="0"/>
                <a:ea typeface="Aptos" panose="020B0004020202020204" pitchFamily="34" charset="0"/>
                <a:cs typeface="Times New Roman" panose="02020603050405020304" pitchFamily="18" charset="0"/>
              </a:rPr>
              <a:t> meeting of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ad hoc </a:t>
            </a:r>
            <a:r>
              <a:rPr lang="hu-HU" sz="2000" kern="100" dirty="0" err="1">
                <a:latin typeface="Aptos" panose="020B0004020202020204" pitchFamily="34" charset="0"/>
                <a:ea typeface="Aptos" panose="020B0004020202020204" pitchFamily="34" charset="0"/>
                <a:cs typeface="Times New Roman" panose="02020603050405020304" pitchFamily="18" charset="0"/>
              </a:rPr>
              <a:t>working</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group</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set</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up</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to</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define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framework</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for</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new</a:t>
            </a:r>
            <a:r>
              <a:rPr lang="hu-HU" sz="2000" kern="100" dirty="0">
                <a:latin typeface="Aptos" panose="020B0004020202020204" pitchFamily="34" charset="0"/>
                <a:ea typeface="Aptos" panose="020B0004020202020204" pitchFamily="34" charset="0"/>
                <a:cs typeface="Times New Roman" panose="02020603050405020304" pitchFamily="18" charset="0"/>
              </a:rPr>
              <a:t> service and </a:t>
            </a:r>
            <a:r>
              <a:rPr lang="hu-HU" sz="2000" kern="100" dirty="0" err="1">
                <a:latin typeface="Aptos" panose="020B0004020202020204" pitchFamily="34" charset="0"/>
                <a:ea typeface="Aptos" panose="020B0004020202020204" pitchFamily="34" charset="0"/>
                <a:cs typeface="Times New Roman" panose="02020603050405020304" pitchFamily="18" charset="0"/>
              </a:rPr>
              <a:t>manage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the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change</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process</a:t>
            </a:r>
            <a:r>
              <a:rPr lang="hu-HU" sz="2000" kern="100" dirty="0">
                <a:latin typeface="Aptos" panose="020B0004020202020204" pitchFamily="34" charset="0"/>
                <a:ea typeface="Aptos" panose="020B0004020202020204" pitchFamily="34" charset="0"/>
                <a:cs typeface="Times New Roman" panose="02020603050405020304" pitchFamily="18" charset="0"/>
              </a:rPr>
              <a:t>.  The meeting </a:t>
            </a:r>
            <a:r>
              <a:rPr lang="hu-HU" sz="2000" kern="100" dirty="0" err="1">
                <a:latin typeface="Aptos" panose="020B0004020202020204" pitchFamily="34" charset="0"/>
                <a:ea typeface="Aptos" panose="020B0004020202020204" pitchFamily="34" charset="0"/>
                <a:cs typeface="Times New Roman" panose="02020603050405020304" pitchFamily="18" charset="0"/>
              </a:rPr>
              <a:t>turns</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into</a:t>
            </a:r>
            <a:r>
              <a:rPr lang="hu-HU" sz="2000" kern="100" dirty="0">
                <a:latin typeface="Aptos" panose="020B0004020202020204" pitchFamily="34" charset="0"/>
                <a:ea typeface="Aptos" panose="020B0004020202020204" pitchFamily="34" charset="0"/>
                <a:cs typeface="Times New Roman" panose="02020603050405020304" pitchFamily="18" charset="0"/>
              </a:rPr>
              <a:t> a </a:t>
            </a:r>
            <a:r>
              <a:rPr lang="hu-HU" sz="2000" kern="100" dirty="0" err="1">
                <a:latin typeface="Aptos" panose="020B0004020202020204" pitchFamily="34" charset="0"/>
                <a:ea typeface="Aptos" panose="020B0004020202020204" pitchFamily="34" charset="0"/>
                <a:cs typeface="Times New Roman" panose="02020603050405020304" pitchFamily="18" charset="0"/>
              </a:rPr>
              <a:t>debate</a:t>
            </a:r>
            <a:r>
              <a:rPr lang="hu-HU" sz="2000" kern="100" dirty="0">
                <a:latin typeface="Aptos" panose="020B0004020202020204" pitchFamily="34" charset="0"/>
                <a:ea typeface="Aptos" panose="020B0004020202020204" pitchFamily="34" charset="0"/>
                <a:cs typeface="Times New Roman" panose="02020603050405020304" pitchFamily="18" charset="0"/>
              </a:rPr>
              <a:t> and </a:t>
            </a:r>
            <a:r>
              <a:rPr lang="hu-HU" sz="2000" kern="100" dirty="0" err="1">
                <a:latin typeface="Aptos" panose="020B0004020202020204" pitchFamily="34" charset="0"/>
                <a:ea typeface="Aptos" panose="020B0004020202020204" pitchFamily="34" charset="0"/>
                <a:cs typeface="Times New Roman" panose="02020603050405020304" pitchFamily="18" charset="0"/>
              </a:rPr>
              <a:t>conflict</a:t>
            </a:r>
            <a:r>
              <a:rPr lang="hu-HU" sz="2000"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err="1">
                <a:latin typeface="Aptos" panose="020B0004020202020204" pitchFamily="34" charset="0"/>
                <a:ea typeface="Aptos" panose="020B0004020202020204" pitchFamily="34" charset="0"/>
                <a:cs typeface="Times New Roman" panose="02020603050405020304" pitchFamily="18" charset="0"/>
              </a:rPr>
              <a:t>arises</a:t>
            </a:r>
            <a:r>
              <a:rPr lang="hu-HU" sz="2000" kern="100" dirty="0">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Bef>
                <a:spcPts val="0"/>
              </a:spcBef>
              <a:spcAft>
                <a:spcPts val="800"/>
              </a:spcAft>
              <a:buNone/>
            </a:pPr>
            <a:r>
              <a:rPr lang="hu-HU" sz="2000" b="1" kern="100" dirty="0" err="1">
                <a:latin typeface="Aptos" panose="020B0004020202020204" pitchFamily="34" charset="0"/>
                <a:ea typeface="Aptos" panose="020B0004020202020204" pitchFamily="34" charset="0"/>
                <a:cs typeface="Times New Roman" panose="02020603050405020304" pitchFamily="18" charset="0"/>
              </a:rPr>
              <a:t>What</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to</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do</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with</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it</a:t>
            </a:r>
            <a:r>
              <a:rPr lang="hu-HU" sz="2000" b="1" kern="100" dirty="0">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Bef>
                <a:spcPts val="0"/>
              </a:spcBef>
              <a:spcAft>
                <a:spcPts val="800"/>
              </a:spcAft>
              <a:buNone/>
            </a:pP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Answer</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questions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Use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knowledge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gained</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on</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communication</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conflict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and teams.</a:t>
            </a:r>
          </a:p>
          <a:p>
            <a:pPr marL="0" indent="0">
              <a:lnSpc>
                <a:spcPct val="100000"/>
              </a:lnSpc>
              <a:spcBef>
                <a:spcPts val="0"/>
              </a:spcBef>
              <a:spcAft>
                <a:spcPts val="800"/>
              </a:spcAft>
              <a:buNone/>
            </a:pPr>
            <a:r>
              <a:rPr lang="hu-HU" sz="2000" b="1" kern="100" dirty="0" err="1">
                <a:latin typeface="Aptos" panose="020B0004020202020204" pitchFamily="34" charset="0"/>
                <a:ea typeface="Aptos" panose="020B0004020202020204" pitchFamily="34" charset="0"/>
                <a:cs typeface="Times New Roman" panose="02020603050405020304" pitchFamily="18" charset="0"/>
              </a:rPr>
              <a:t>How</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to</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work</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with</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latin typeface="Aptos" panose="020B0004020202020204" pitchFamily="34" charset="0"/>
                <a:ea typeface="Aptos" panose="020B0004020202020204" pitchFamily="34" charset="0"/>
                <a:cs typeface="Times New Roman" panose="02020603050405020304" pitchFamily="18" charset="0"/>
              </a:rPr>
              <a:t>it</a:t>
            </a:r>
            <a:r>
              <a:rPr lang="hu-HU" sz="2000" b="1" kern="100" dirty="0">
                <a:latin typeface="Aptos" panose="020B0004020202020204" pitchFamily="34" charset="0"/>
                <a:ea typeface="Aptos" panose="020B0004020202020204" pitchFamily="34" charset="0"/>
                <a:cs typeface="Times New Roman" panose="02020603050405020304" pitchFamily="18" charset="0"/>
              </a:rPr>
              <a:t>?</a:t>
            </a:r>
          </a:p>
          <a:p>
            <a:pPr marL="0" indent="0">
              <a:lnSpc>
                <a:spcPct val="100000"/>
              </a:lnSpc>
              <a:spcBef>
                <a:spcPts val="0"/>
              </a:spcBef>
              <a:spcAft>
                <a:spcPts val="800"/>
              </a:spcAft>
              <a:buNone/>
            </a:pP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This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is an </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online </a:t>
            </a: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group</a:t>
            </a:r>
            <a:r>
              <a:rPr lang="hu-HU" sz="2000" b="1"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b="1" kern="100" dirty="0" err="1">
                <a:effectLst/>
                <a:latin typeface="Aptos" panose="020B0004020202020204" pitchFamily="34" charset="0"/>
                <a:ea typeface="Aptos" panose="020B0004020202020204" pitchFamily="34" charset="0"/>
                <a:cs typeface="Times New Roman" panose="02020603050405020304" pitchFamily="18" charset="0"/>
              </a:rPr>
              <a:t>activity</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This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means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that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you</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should</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work</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in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groups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of 3-5 in an online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environment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(Zoom),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creating</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an AI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summary</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video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recording</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saved</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chat and a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shared</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document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of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the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solutions</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with</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hu-HU" sz="2000" kern="100" dirty="0" err="1">
                <a:effectLst/>
                <a:latin typeface="Aptos" panose="020B0004020202020204" pitchFamily="34" charset="0"/>
                <a:ea typeface="Aptos" panose="020B0004020202020204" pitchFamily="34" charset="0"/>
                <a:cs typeface="Times New Roman" panose="02020603050405020304" pitchFamily="18" charset="0"/>
              </a:rPr>
              <a:t>you</a:t>
            </a:r>
            <a:r>
              <a:rPr lang="hu-HU" sz="2000" kern="100" dirty="0" err="1">
                <a:latin typeface="Aptos" panose="020B0004020202020204" pitchFamily="34" charset="0"/>
                <a:ea typeface="Aptos" panose="020B0004020202020204" pitchFamily="34" charset="0"/>
                <a:cs typeface="Times New Roman" panose="02020603050405020304" pitchFamily="18" charset="0"/>
              </a:rPr>
              <a:t>r</a:t>
            </a:r>
            <a:r>
              <a:rPr lang="hu-HU" sz="2000" kern="100" dirty="0">
                <a:latin typeface="Aptos" panose="020B0004020202020204" pitchFamily="34" charset="0"/>
                <a:ea typeface="Aptos" panose="020B0004020202020204" pitchFamily="34" charset="0"/>
                <a:cs typeface="Times New Roman" panose="02020603050405020304" pitchFamily="18" charset="0"/>
              </a:rPr>
              <a:t> comments.</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Bef>
                <a:spcPts val="0"/>
              </a:spcBef>
              <a:spcAft>
                <a:spcPts val="800"/>
              </a:spcAft>
              <a:buNone/>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Files to be submitted</a:t>
            </a:r>
            <a:r>
              <a:rPr lang="hu-HU" sz="2000" b="1" kern="100" dirty="0">
                <a:latin typeface="Aptos" panose="020B0004020202020204" pitchFamily="34" charset="0"/>
                <a:ea typeface="Aptos" panose="020B0004020202020204" pitchFamily="34" charset="0"/>
                <a:cs typeface="Times New Roman" panose="02020603050405020304" pitchFamily="18" charset="0"/>
              </a:rPr>
              <a:t> </a:t>
            </a:r>
            <a:r>
              <a:rPr lang="hu-HU" sz="2000" kern="100" dirty="0">
                <a:latin typeface="Aptos" panose="020B0004020202020204" pitchFamily="34" charset="0"/>
                <a:ea typeface="Aptos" panose="020B0004020202020204" pitchFamily="34" charset="0"/>
                <a:cs typeface="Times New Roman" panose="02020603050405020304" pitchFamily="18" charset="0"/>
              </a:rPr>
              <a:t>(per </a:t>
            </a:r>
            <a:r>
              <a:rPr lang="hu-HU" sz="2000" kern="100" dirty="0" err="1">
                <a:latin typeface="Aptos" panose="020B0004020202020204" pitchFamily="34" charset="0"/>
                <a:ea typeface="Aptos" panose="020B0004020202020204" pitchFamily="34" charset="0"/>
                <a:cs typeface="Times New Roman" panose="02020603050405020304" pitchFamily="18" charset="0"/>
              </a:rPr>
              <a:t>group</a:t>
            </a:r>
            <a:r>
              <a:rPr lang="hu-HU" sz="2000" kern="100" dirty="0">
                <a:latin typeface="Aptos" panose="020B0004020202020204" pitchFamily="34" charset="0"/>
                <a:ea typeface="Aptos" panose="020B0004020202020204" pitchFamily="34" charset="0"/>
                <a:cs typeface="Times New Roman" panose="02020603050405020304" pitchFamily="18" charset="0"/>
              </a:rPr>
              <a:t>)</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Clean text document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Commented text document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Video recording (1 minute)</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Chat</a:t>
            </a:r>
            <a:r>
              <a:rPr lang="hu-HU" sz="2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AI summary</a:t>
            </a:r>
            <a:endParaRPr lang="hu-HU" sz="20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Bef>
                <a:spcPts val="0"/>
              </a:spcBef>
              <a:spcAft>
                <a:spcPts val="800"/>
              </a:spcAft>
              <a:buNone/>
            </a:pPr>
            <a:r>
              <a:rPr lang="hu-HU" sz="2000" b="1" kern="100" dirty="0" err="1">
                <a:latin typeface="Aptos" panose="020B0004020202020204" pitchFamily="34" charset="0"/>
                <a:cs typeface="Times New Roman" panose="02020603050405020304" pitchFamily="18" charset="0"/>
              </a:rPr>
              <a:t>Following</a:t>
            </a:r>
            <a:r>
              <a:rPr lang="hu-HU" sz="2000" b="1" kern="100" dirty="0">
                <a:latin typeface="Aptos" panose="020B0004020202020204" pitchFamily="34" charset="0"/>
                <a:cs typeface="Times New Roman" panose="02020603050405020304" pitchFamily="18" charset="0"/>
              </a:rPr>
              <a:t> </a:t>
            </a:r>
            <a:r>
              <a:rPr lang="hu-HU" sz="2000" b="1" kern="100" dirty="0" err="1">
                <a:latin typeface="Aptos" panose="020B0004020202020204" pitchFamily="34" charset="0"/>
                <a:cs typeface="Times New Roman" panose="02020603050405020304" pitchFamily="18" charset="0"/>
              </a:rPr>
              <a:t>exercise</a:t>
            </a:r>
            <a:r>
              <a:rPr lang="hu-HU" sz="2000" b="1" kern="100" dirty="0">
                <a:latin typeface="Aptos" panose="020B0004020202020204" pitchFamily="34" charset="0"/>
                <a:cs typeface="Times New Roman" panose="02020603050405020304" pitchFamily="18" charset="0"/>
              </a:rPr>
              <a:t> (</a:t>
            </a:r>
            <a:r>
              <a:rPr lang="en-US" sz="2000" b="1" kern="100" dirty="0">
                <a:latin typeface="Aptos" panose="020B0004020202020204" pitchFamily="34" charset="0"/>
                <a:cs typeface="Times New Roman" panose="02020603050405020304" pitchFamily="18" charset="0"/>
              </a:rPr>
              <a:t>Individual Learning: Reflection on Digital Communication and </a:t>
            </a:r>
            <a:r>
              <a:rPr lang="hu-HU" sz="2000" b="1" kern="100" dirty="0" err="1">
                <a:latin typeface="Aptos" panose="020B0004020202020204" pitchFamily="34" charset="0"/>
                <a:cs typeface="Times New Roman" panose="02020603050405020304" pitchFamily="18" charset="0"/>
              </a:rPr>
              <a:t>Collaboration</a:t>
            </a:r>
            <a:r>
              <a:rPr lang="hu-HU" sz="2000" b="1" kern="100" dirty="0">
                <a:latin typeface="Aptos" panose="020B0004020202020204" pitchFamily="34" charset="0"/>
                <a:cs typeface="Times New Roman" panose="02020603050405020304" pitchFamily="18" charset="0"/>
              </a:rPr>
              <a:t>)</a:t>
            </a:r>
            <a:r>
              <a:rPr lang="hu-HU" sz="2000" kern="100" dirty="0">
                <a:latin typeface="Aptos" panose="020B0004020202020204" pitchFamily="34" charset="0"/>
                <a:cs typeface="Times New Roman" panose="02020603050405020304" pitchFamily="18" charset="0"/>
              </a:rPr>
              <a:t>: </a:t>
            </a:r>
            <a:r>
              <a:rPr lang="en-US" sz="2000" kern="100" dirty="0">
                <a:latin typeface="Aptos" panose="020B0004020202020204" pitchFamily="34" charset="0"/>
                <a:cs typeface="Times New Roman" panose="02020603050405020304" pitchFamily="18" charset="0"/>
              </a:rPr>
              <a:t>Individual reflection on the experience of working in a group online</a:t>
            </a:r>
            <a:r>
              <a:rPr lang="hu-HU" sz="2000" kern="100" dirty="0">
                <a:latin typeface="Aptos" panose="020B0004020202020204" pitchFamily="34" charset="0"/>
                <a:cs typeface="Times New Roman" panose="02020603050405020304" pitchFamily="18" charset="0"/>
              </a:rPr>
              <a:t> (</a:t>
            </a:r>
            <a:r>
              <a:rPr lang="hu-HU" sz="2000" kern="100" dirty="0" err="1">
                <a:latin typeface="Aptos" panose="020B0004020202020204" pitchFamily="34" charset="0"/>
                <a:cs typeface="Times New Roman" panose="02020603050405020304" pitchFamily="18" charset="0"/>
              </a:rPr>
              <a:t>your</a:t>
            </a:r>
            <a:r>
              <a:rPr lang="hu-HU" sz="2000" kern="100" dirty="0">
                <a:latin typeface="Aptos" panose="020B0004020202020204" pitchFamily="34" charset="0"/>
                <a:cs typeface="Times New Roman" panose="02020603050405020304" pitchFamily="18" charset="0"/>
              </a:rPr>
              <a:t> </a:t>
            </a:r>
            <a:r>
              <a:rPr lang="hu-HU" sz="2000" kern="100" dirty="0" err="1">
                <a:latin typeface="Aptos" panose="020B0004020202020204" pitchFamily="34" charset="0"/>
                <a:cs typeface="Times New Roman" panose="02020603050405020304" pitchFamily="18" charset="0"/>
              </a:rPr>
              <a:t>impressions</a:t>
            </a:r>
            <a:r>
              <a:rPr lang="hu-HU" sz="2000" kern="100" dirty="0">
                <a:latin typeface="Aptos" panose="020B0004020202020204" pitchFamily="34" charset="0"/>
                <a:cs typeface="Times New Roman" panose="02020603050405020304" pitchFamily="18" charset="0"/>
              </a:rPr>
              <a:t>)</a:t>
            </a:r>
            <a:r>
              <a:rPr lang="en-US" sz="2000" kern="100" dirty="0">
                <a:latin typeface="Aptos" panose="020B0004020202020204" pitchFamily="34" charset="0"/>
                <a:cs typeface="Times New Roman" panose="02020603050405020304" pitchFamily="18" charset="0"/>
              </a:rPr>
              <a:t> and how communication and collaboration</a:t>
            </a:r>
            <a:br>
              <a:rPr lang="hu-HU" sz="2000" kern="100" dirty="0">
                <a:latin typeface="Aptos" panose="020B0004020202020204" pitchFamily="34" charset="0"/>
                <a:cs typeface="Times New Roman" panose="02020603050405020304" pitchFamily="18" charset="0"/>
              </a:rPr>
            </a:br>
            <a:r>
              <a:rPr lang="en-US" sz="2000" kern="100" dirty="0">
                <a:latin typeface="Aptos" panose="020B0004020202020204" pitchFamily="34" charset="0"/>
                <a:cs typeface="Times New Roman" panose="02020603050405020304" pitchFamily="18" charset="0"/>
              </a:rPr>
              <a:t>can be improved</a:t>
            </a:r>
            <a:r>
              <a:rPr lang="hu-HU" sz="2000" kern="100" dirty="0">
                <a:latin typeface="Aptos" panose="020B0004020202020204" pitchFamily="34" charset="0"/>
                <a:cs typeface="Times New Roman" panose="02020603050405020304" pitchFamily="18" charset="0"/>
              </a:rPr>
              <a:t> </a:t>
            </a:r>
            <a:r>
              <a:rPr lang="en-US" sz="2000" kern="100" dirty="0">
                <a:latin typeface="Aptos" panose="020B0004020202020204" pitchFamily="34" charset="0"/>
                <a:cs typeface="Times New Roman" panose="02020603050405020304" pitchFamily="18" charset="0"/>
              </a:rPr>
              <a:t>using digital tools in your work environment.</a:t>
            </a:r>
            <a:endParaRPr lang="en-US" dirty="0"/>
          </a:p>
        </p:txBody>
      </p:sp>
    </p:spTree>
    <p:extLst>
      <p:ext uri="{BB962C8B-B14F-4D97-AF65-F5344CB8AC3E}">
        <p14:creationId xmlns:p14="http://schemas.microsoft.com/office/powerpoint/2010/main" val="4086214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2FFF0D73-D88A-B9F1-23AE-AEFBC0F1F74E}"/>
              </a:ext>
            </a:extLst>
          </p:cNvPr>
          <p:cNvSpPr>
            <a:spLocks noGrp="1"/>
          </p:cNvSpPr>
          <p:nvPr>
            <p:ph sz="half" idx="1"/>
          </p:nvPr>
        </p:nvSpPr>
        <p:spPr>
          <a:xfrm>
            <a:off x="321432" y="894600"/>
            <a:ext cx="9685900" cy="3771188"/>
          </a:xfrm>
        </p:spPr>
        <p:txBody>
          <a:bodyPr/>
          <a:lstStyle/>
          <a:p>
            <a:pPr marL="0" indent="0">
              <a:buNone/>
            </a:pPr>
            <a:r>
              <a:rPr lang="en-US" sz="2800" dirty="0"/>
              <a:t>The hospital recently introduced </a:t>
            </a:r>
            <a:r>
              <a:rPr lang="en-US" sz="2800" b="1" dirty="0"/>
              <a:t>a new electronic health record system</a:t>
            </a:r>
            <a:r>
              <a:rPr lang="en-US" sz="2800" dirty="0"/>
              <a:t>, which has thoroughly disrupted the daily routine. </a:t>
            </a:r>
            <a:endParaRPr lang="hu-HU" sz="2800" dirty="0"/>
          </a:p>
          <a:p>
            <a:pPr marL="0" indent="0">
              <a:buNone/>
            </a:pPr>
            <a:r>
              <a:rPr lang="en-US" sz="2800" b="1" dirty="0"/>
              <a:t>Dr Andrew</a:t>
            </a:r>
            <a:r>
              <a:rPr lang="en-US" sz="2800" dirty="0"/>
              <a:t>, who has been practicing for over thirty years, is </a:t>
            </a:r>
            <a:r>
              <a:rPr lang="en-US" sz="2800" b="1" dirty="0"/>
              <a:t>struggling to navigate the new system</a:t>
            </a:r>
            <a:r>
              <a:rPr lang="en-US" sz="2800" dirty="0"/>
              <a:t>. Having grown up with paper and pen, he now has to manage complex spreadsheets and digital forms. He makes mistakes multiple times and becomes increasingly frustrated. </a:t>
            </a:r>
            <a:endParaRPr lang="hu-HU" sz="2800" dirty="0"/>
          </a:p>
          <a:p>
            <a:pPr marL="0" indent="0">
              <a:buNone/>
            </a:pPr>
            <a:r>
              <a:rPr lang="en-US" sz="2800" b="1" dirty="0"/>
              <a:t>Sophie</a:t>
            </a:r>
            <a:r>
              <a:rPr lang="en-US" sz="2800" dirty="0"/>
              <a:t>, the young nurse, on the other hand, </a:t>
            </a:r>
            <a:r>
              <a:rPr lang="en-US" sz="2800" b="1" dirty="0"/>
              <a:t>quickly grasps the system</a:t>
            </a:r>
            <a:r>
              <a:rPr lang="en-US" sz="2800" dirty="0"/>
              <a:t>.</a:t>
            </a:r>
            <a:r>
              <a:rPr lang="hu-HU" sz="2800" dirty="0"/>
              <a:t> </a:t>
            </a:r>
            <a:r>
              <a:rPr lang="en-US" sz="2800" dirty="0"/>
              <a:t> One morning, when Andrew asks for help with the same issue for the third time, Sophie impatiently looks up from behind the monitor and says, "Doctor, I’ve already shown you this!"</a:t>
            </a:r>
          </a:p>
          <a:p>
            <a:pPr marL="0" indent="0">
              <a:buNone/>
            </a:pPr>
            <a:endParaRPr lang="en-US" dirty="0"/>
          </a:p>
        </p:txBody>
      </p:sp>
      <p:sp>
        <p:nvSpPr>
          <p:cNvPr id="7" name="Szövegdoboz 6">
            <a:extLst>
              <a:ext uri="{FF2B5EF4-FFF2-40B4-BE49-F238E27FC236}">
                <a16:creationId xmlns:a16="http://schemas.microsoft.com/office/drawing/2014/main" id="{C2580404-916C-80B2-9B58-76E33B51E747}"/>
              </a:ext>
            </a:extLst>
          </p:cNvPr>
          <p:cNvSpPr txBox="1"/>
          <p:nvPr/>
        </p:nvSpPr>
        <p:spPr>
          <a:xfrm>
            <a:off x="423746" y="5766104"/>
            <a:ext cx="6155474" cy="1077218"/>
          </a:xfrm>
          <a:prstGeom prst="rect">
            <a:avLst/>
          </a:prstGeom>
          <a:solidFill>
            <a:schemeClr val="accent5">
              <a:lumMod val="40000"/>
              <a:lumOff val="60000"/>
            </a:schemeClr>
          </a:solidFill>
          <a:ln>
            <a:solidFill>
              <a:schemeClr val="tx1"/>
            </a:solidFill>
          </a:ln>
        </p:spPr>
        <p:txBody>
          <a:bodyPr wrap="square" rtlCol="0">
            <a:spAutoFit/>
          </a:bodyPr>
          <a:lstStyle/>
          <a:p>
            <a:r>
              <a:rPr lang="hu-HU" sz="3200" b="1" dirty="0" err="1"/>
              <a:t>What</a:t>
            </a:r>
            <a:r>
              <a:rPr lang="hu-HU" sz="3200" b="1" dirty="0"/>
              <a:t> </a:t>
            </a:r>
            <a:r>
              <a:rPr lang="hu-HU" sz="3200" b="1" dirty="0" err="1"/>
              <a:t>are</a:t>
            </a:r>
            <a:r>
              <a:rPr lang="hu-HU" sz="3200" b="1" dirty="0"/>
              <a:t> </a:t>
            </a:r>
            <a:r>
              <a:rPr lang="hu-HU" sz="3200" b="1" dirty="0" err="1"/>
              <a:t>the</a:t>
            </a:r>
            <a:r>
              <a:rPr lang="hu-HU" sz="3200" b="1" dirty="0"/>
              <a:t> </a:t>
            </a:r>
            <a:r>
              <a:rPr lang="hu-HU" sz="3200" b="1" dirty="0" err="1"/>
              <a:t>possible</a:t>
            </a:r>
            <a:r>
              <a:rPr lang="hu-HU" sz="3200" b="1" dirty="0"/>
              <a:t> </a:t>
            </a:r>
            <a:r>
              <a:rPr lang="hu-HU" sz="3200" b="1" dirty="0" err="1"/>
              <a:t>reasons</a:t>
            </a:r>
            <a:r>
              <a:rPr lang="hu-HU" sz="3200" b="1" dirty="0"/>
              <a:t> </a:t>
            </a:r>
            <a:r>
              <a:rPr lang="hu-HU" sz="3200" b="1" dirty="0" err="1"/>
              <a:t>for</a:t>
            </a:r>
            <a:r>
              <a:rPr lang="hu-HU" sz="3200" b="1" dirty="0"/>
              <a:t> </a:t>
            </a:r>
            <a:r>
              <a:rPr lang="hu-HU" sz="3200" b="1" dirty="0" err="1"/>
              <a:t>their</a:t>
            </a:r>
            <a:r>
              <a:rPr lang="hu-HU" sz="3200" b="1" dirty="0"/>
              <a:t> </a:t>
            </a:r>
            <a:r>
              <a:rPr lang="hu-HU" sz="3200" b="1" dirty="0" err="1"/>
              <a:t>different</a:t>
            </a:r>
            <a:r>
              <a:rPr lang="hu-HU" sz="3200" b="1" dirty="0"/>
              <a:t> </a:t>
            </a:r>
            <a:r>
              <a:rPr lang="hu-HU" sz="3200" b="1" dirty="0" err="1"/>
              <a:t>attitude</a:t>
            </a:r>
            <a:r>
              <a:rPr lang="hu-HU" sz="3200" b="1" dirty="0"/>
              <a:t>?</a:t>
            </a:r>
            <a:endParaRPr lang="en-US" sz="3200" b="1" dirty="0"/>
          </a:p>
        </p:txBody>
      </p:sp>
      <p:sp>
        <p:nvSpPr>
          <p:cNvPr id="5" name="Cím 4">
            <a:extLst>
              <a:ext uri="{FF2B5EF4-FFF2-40B4-BE49-F238E27FC236}">
                <a16:creationId xmlns:a16="http://schemas.microsoft.com/office/drawing/2014/main" id="{1327D83D-7DFF-88F5-F89D-8F18E5A5D62A}"/>
              </a:ext>
            </a:extLst>
          </p:cNvPr>
          <p:cNvSpPr>
            <a:spLocks noGrp="1"/>
          </p:cNvSpPr>
          <p:nvPr>
            <p:ph type="title"/>
          </p:nvPr>
        </p:nvSpPr>
        <p:spPr>
          <a:xfrm>
            <a:off x="90501" y="45761"/>
            <a:ext cx="9707606" cy="993805"/>
          </a:xfrm>
        </p:spPr>
        <p:txBody>
          <a:bodyPr/>
          <a:lstStyle/>
          <a:p>
            <a:endParaRPr lang="en-US" dirty="0"/>
          </a:p>
        </p:txBody>
      </p:sp>
    </p:spTree>
    <p:extLst>
      <p:ext uri="{BB962C8B-B14F-4D97-AF65-F5344CB8AC3E}">
        <p14:creationId xmlns:p14="http://schemas.microsoft.com/office/powerpoint/2010/main" val="4131245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F76CB02-BD44-F8C1-0268-A6715AE8E024}"/>
              </a:ext>
            </a:extLst>
          </p:cNvPr>
          <p:cNvSpPr>
            <a:spLocks noGrp="1"/>
          </p:cNvSpPr>
          <p:nvPr>
            <p:ph type="title"/>
          </p:nvPr>
        </p:nvSpPr>
        <p:spPr/>
        <p:txBody>
          <a:bodyPr/>
          <a:lstStyle/>
          <a:p>
            <a:endParaRPr lang="en-US"/>
          </a:p>
        </p:txBody>
      </p:sp>
      <p:sp>
        <p:nvSpPr>
          <p:cNvPr id="3" name="Tartalom helye 2">
            <a:extLst>
              <a:ext uri="{FF2B5EF4-FFF2-40B4-BE49-F238E27FC236}">
                <a16:creationId xmlns:a16="http://schemas.microsoft.com/office/drawing/2014/main" id="{9B9C0784-71B3-D733-7550-DDEBF2351646}"/>
              </a:ext>
            </a:extLst>
          </p:cNvPr>
          <p:cNvSpPr>
            <a:spLocks noGrp="1"/>
          </p:cNvSpPr>
          <p:nvPr>
            <p:ph sz="half" idx="1"/>
          </p:nvPr>
        </p:nvSpPr>
        <p:spPr>
          <a:xfrm>
            <a:off x="603457" y="1714062"/>
            <a:ext cx="9685900" cy="3771188"/>
          </a:xfrm>
        </p:spPr>
        <p:txBody>
          <a:bodyPr/>
          <a:lstStyle/>
          <a:p>
            <a:pPr marL="0" indent="0">
              <a:buNone/>
            </a:pPr>
            <a:r>
              <a:rPr lang="en-US" b="1" dirty="0"/>
              <a:t>John</a:t>
            </a:r>
            <a:r>
              <a:rPr lang="en-US" dirty="0"/>
              <a:t>, the young general practitioner, is </a:t>
            </a:r>
            <a:r>
              <a:rPr lang="en-US" b="1" dirty="0"/>
              <a:t>full of enthusiasm for new technological solutions</a:t>
            </a:r>
            <a:r>
              <a:rPr lang="en-US" dirty="0"/>
              <a:t>. He wants to reach her patients through email or mobile apps, making it quicker and easier to schedule appointments and offer advice. He sees that younger patients would gladly choose this approach as well. </a:t>
            </a:r>
            <a:endParaRPr lang="hu-HU" dirty="0"/>
          </a:p>
          <a:p>
            <a:pPr marL="0" indent="0">
              <a:buNone/>
            </a:pPr>
            <a:r>
              <a:rPr lang="en-US" dirty="0"/>
              <a:t>However, </a:t>
            </a:r>
            <a:r>
              <a:rPr lang="en-US" b="1" dirty="0"/>
              <a:t>Anna</a:t>
            </a:r>
            <a:r>
              <a:rPr lang="en-US" dirty="0"/>
              <a:t>, John’s older administrator, </a:t>
            </a:r>
            <a:r>
              <a:rPr lang="en-US" b="1" dirty="0"/>
              <a:t>works with traditional methods</a:t>
            </a:r>
            <a:r>
              <a:rPr lang="en-US" dirty="0"/>
              <a:t> and clearly feels more confident during in-person meetings, reluctant to use new technological tools. When John suggests switching to online communication, Anna shakes her head uneasily. “I think phone conversations are much more personal,” she says. “Not to mention that older patients don’t even use apps.”</a:t>
            </a:r>
          </a:p>
          <a:p>
            <a:endParaRPr lang="en-US" dirty="0"/>
          </a:p>
        </p:txBody>
      </p:sp>
    </p:spTree>
    <p:extLst>
      <p:ext uri="{BB962C8B-B14F-4D97-AF65-F5344CB8AC3E}">
        <p14:creationId xmlns:p14="http://schemas.microsoft.com/office/powerpoint/2010/main" val="42497212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003E22BC-BAB6-B6B4-0A4B-9839AA5CEF14}"/>
              </a:ext>
            </a:extLst>
          </p:cNvPr>
          <p:cNvSpPr>
            <a:spLocks noGrp="1"/>
          </p:cNvSpPr>
          <p:nvPr>
            <p:ph type="title"/>
          </p:nvPr>
        </p:nvSpPr>
        <p:spPr/>
        <p:txBody>
          <a:bodyPr/>
          <a:lstStyle/>
          <a:p>
            <a:endParaRPr lang="en-US"/>
          </a:p>
        </p:txBody>
      </p:sp>
      <p:sp>
        <p:nvSpPr>
          <p:cNvPr id="3" name="Tartalom helye 2">
            <a:extLst>
              <a:ext uri="{FF2B5EF4-FFF2-40B4-BE49-F238E27FC236}">
                <a16:creationId xmlns:a16="http://schemas.microsoft.com/office/drawing/2014/main" id="{E721EB74-33C3-4BF1-6FD9-1113B4703ECD}"/>
              </a:ext>
            </a:extLst>
          </p:cNvPr>
          <p:cNvSpPr>
            <a:spLocks noGrp="1"/>
          </p:cNvSpPr>
          <p:nvPr>
            <p:ph sz="half" idx="1"/>
          </p:nvPr>
        </p:nvSpPr>
        <p:spPr/>
        <p:txBody>
          <a:bodyPr/>
          <a:lstStyle/>
          <a:p>
            <a:endParaRPr lang="en-US"/>
          </a:p>
        </p:txBody>
      </p:sp>
      <p:pic>
        <p:nvPicPr>
          <p:cNvPr id="4" name="Picture 2" descr="X, Y, Z Genrációk – miben különbözünk">
            <a:extLst>
              <a:ext uri="{FF2B5EF4-FFF2-40B4-BE49-F238E27FC236}">
                <a16:creationId xmlns:a16="http://schemas.microsoft.com/office/drawing/2014/main" id="{265C8239-435A-4AAC-6827-D52B730940E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60" t="13878" r="960" b="12077"/>
          <a:stretch/>
        </p:blipFill>
        <p:spPr bwMode="auto">
          <a:xfrm>
            <a:off x="-83265" y="562223"/>
            <a:ext cx="10883027" cy="5711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372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églalap: lekerekített 1">
            <a:extLst>
              <a:ext uri="{FF2B5EF4-FFF2-40B4-BE49-F238E27FC236}">
                <a16:creationId xmlns:a16="http://schemas.microsoft.com/office/drawing/2014/main" id="{ADB52583-F287-944E-972F-DE7F47F44502}"/>
              </a:ext>
            </a:extLst>
          </p:cNvPr>
          <p:cNvSpPr/>
          <p:nvPr>
            <p:custDataLst>
              <p:tags r:id="rId2"/>
            </p:custDataLst>
          </p:nvPr>
        </p:nvSpPr>
        <p:spPr>
          <a:xfrm>
            <a:off x="5590381" y="409478"/>
            <a:ext cx="4828382" cy="935910"/>
          </a:xfrm>
          <a:prstGeom prst="roundRect">
            <a:avLst/>
          </a:prstGeom>
          <a:solidFill>
            <a:srgbClr val="F4F4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317500" rIns="1143000" rtlCol="0" anchor="ctr">
            <a:normAutofit fontScale="92500" lnSpcReduction="20000"/>
          </a:bodyPr>
          <a:lstStyle/>
          <a:p>
            <a:r>
              <a:rPr lang="en-US" sz="2000">
                <a:solidFill>
                  <a:srgbClr val="5B5B5B"/>
                </a:solidFill>
              </a:rPr>
              <a:t>Please download and install the Slido app on all computers you use</a:t>
            </a:r>
          </a:p>
        </p:txBody>
      </p:sp>
      <p:pic>
        <p:nvPicPr>
          <p:cNvPr id="4" name="Ábra 3">
            <a:extLst>
              <a:ext uri="{FF2B5EF4-FFF2-40B4-BE49-F238E27FC236}">
                <a16:creationId xmlns:a16="http://schemas.microsoft.com/office/drawing/2014/main" id="{B59AF2B9-C93C-7C8E-8172-A96C202A0ADC}"/>
              </a:ext>
            </a:extLst>
          </p:cNvPr>
          <p:cNvPicPr>
            <a:picLocks/>
          </p:cNvPicPr>
          <p:nvPr>
            <p:custDataLst>
              <p:tags r:id="rId3"/>
            </p:custDataLst>
          </p:nvPr>
        </p:nvPicPr>
        <p:blipFill>
          <a:blip>
            <a:extLst>
              <a:ext uri="{96DAC541-7B7A-43D3-8B79-37D633B846F1}">
                <asvg:svgBlip xmlns:asvg="http://schemas.microsoft.com/office/drawing/2016/SVG/main" r:embed="rId9"/>
              </a:ext>
            </a:extLst>
          </a:blip>
          <a:stretch>
            <a:fillRect/>
          </a:stretch>
        </p:blipFill>
        <p:spPr>
          <a:xfrm>
            <a:off x="9394272" y="563903"/>
            <a:ext cx="627060" cy="627060"/>
          </a:xfrm>
          <a:prstGeom prst="rect">
            <a:avLst/>
          </a:prstGeom>
        </p:spPr>
      </p:pic>
      <p:pic>
        <p:nvPicPr>
          <p:cNvPr id="6" name="Ábra 5">
            <a:extLst>
              <a:ext uri="{FF2B5EF4-FFF2-40B4-BE49-F238E27FC236}">
                <a16:creationId xmlns:a16="http://schemas.microsoft.com/office/drawing/2014/main" id="{5EEB3853-1661-3F81-29CD-D80377BE483B}"/>
              </a:ext>
            </a:extLst>
          </p:cNvPr>
          <p:cNvPicPr>
            <a:picLocks/>
          </p:cNvPicPr>
          <p:nvPr>
            <p:custDataLst>
              <p:tags r:id="rId4"/>
            </p:custDataLst>
          </p:nvPr>
        </p:nvPicPr>
        <p:blipFill>
          <a:blip>
            <a:extLst>
              <a:ext uri="{96DAC541-7B7A-43D3-8B79-37D633B846F1}">
                <asvg:svgBlip xmlns:asvg="http://schemas.microsoft.com/office/drawing/2016/SVG/main" r:embed="rId10"/>
              </a:ext>
            </a:extLst>
          </a:blip>
          <a:stretch>
            <a:fillRect/>
          </a:stretch>
        </p:blipFill>
        <p:spPr>
          <a:xfrm>
            <a:off x="3455924" y="647938"/>
            <a:ext cx="917980" cy="458990"/>
          </a:xfrm>
          <a:prstGeom prst="rect">
            <a:avLst/>
          </a:prstGeom>
        </p:spPr>
      </p:pic>
      <p:pic>
        <p:nvPicPr>
          <p:cNvPr id="8" name="Ábra 7">
            <a:extLst>
              <a:ext uri="{FF2B5EF4-FFF2-40B4-BE49-F238E27FC236}">
                <a16:creationId xmlns:a16="http://schemas.microsoft.com/office/drawing/2014/main" id="{4E08B21E-2F6C-492F-736A-E156BE3FA710}"/>
              </a:ext>
            </a:extLst>
          </p:cNvPr>
          <p:cNvPicPr>
            <a:picLocks/>
          </p:cNvPicPr>
          <p:nvPr>
            <p:custDataLst>
              <p:tags r:id="rId5"/>
            </p:custDataLst>
          </p:nvPr>
        </p:nvPicPr>
        <p:blipFill>
          <a:blip>
            <a:extLst>
              <a:ext uri="{96DAC541-7B7A-43D3-8B79-37D633B846F1}">
                <asvg:svgBlip xmlns:asvg="http://schemas.microsoft.com/office/drawing/2016/SVG/main" r:embed="rId11"/>
              </a:ext>
            </a:extLst>
          </a:blip>
          <a:stretch>
            <a:fillRect/>
          </a:stretch>
        </p:blipFill>
        <p:spPr>
          <a:xfrm>
            <a:off x="1025977" y="2573679"/>
            <a:ext cx="2051955" cy="2051955"/>
          </a:xfrm>
          <a:prstGeom prst="rect">
            <a:avLst/>
          </a:prstGeom>
        </p:spPr>
      </p:pic>
      <p:sp>
        <p:nvSpPr>
          <p:cNvPr id="9" name="Téglalap 8">
            <a:extLst>
              <a:ext uri="{FF2B5EF4-FFF2-40B4-BE49-F238E27FC236}">
                <a16:creationId xmlns:a16="http://schemas.microsoft.com/office/drawing/2014/main" id="{206C529D-843D-04C3-8E08-E9B8F8AEC3C0}"/>
              </a:ext>
            </a:extLst>
          </p:cNvPr>
          <p:cNvSpPr/>
          <p:nvPr>
            <p:custDataLst>
              <p:tags r:id="rId6"/>
            </p:custDataLst>
          </p:nvPr>
        </p:nvSpPr>
        <p:spPr>
          <a:xfrm>
            <a:off x="3455924" y="2699742"/>
            <a:ext cx="6479857" cy="1799828"/>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3800" b="1">
                <a:solidFill>
                  <a:srgbClr val="5B5B5B"/>
                </a:solidFill>
              </a:rPr>
              <a:t>How challenging do you think generational differences are for working in healthcare?</a:t>
            </a:r>
          </a:p>
        </p:txBody>
      </p:sp>
      <p:sp>
        <p:nvSpPr>
          <p:cNvPr id="10" name="Téglalap 9">
            <a:extLst>
              <a:ext uri="{FF2B5EF4-FFF2-40B4-BE49-F238E27FC236}">
                <a16:creationId xmlns:a16="http://schemas.microsoft.com/office/drawing/2014/main" id="{DBACA0D3-5674-4020-2469-44B01CC60092}"/>
              </a:ext>
            </a:extLst>
          </p:cNvPr>
          <p:cNvSpPr/>
          <p:nvPr>
            <p:custDataLst>
              <p:tags r:id="rId7"/>
            </p:custDataLst>
          </p:nvPr>
        </p:nvSpPr>
        <p:spPr>
          <a:xfrm>
            <a:off x="3455924" y="6373813"/>
            <a:ext cx="6479857" cy="458989"/>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r>
              <a:rPr lang="en-US" sz="2200" b="1">
                <a:solidFill>
                  <a:srgbClr val="5B5B5B"/>
                </a:solidFill>
              </a:rPr>
              <a:t>ⓘ</a:t>
            </a:r>
            <a:r>
              <a:rPr lang="en-US" sz="2000">
                <a:solidFill>
                  <a:srgbClr val="5B5B5B"/>
                </a:solidFill>
              </a:rPr>
              <a:t> Start presenting to display the poll results on this slide.</a:t>
            </a:r>
          </a:p>
        </p:txBody>
      </p:sp>
    </p:spTree>
    <p:custDataLst>
      <p:tags r:id="rId1"/>
    </p:custDataLst>
    <p:extLst>
      <p:ext uri="{BB962C8B-B14F-4D97-AF65-F5344CB8AC3E}">
        <p14:creationId xmlns:p14="http://schemas.microsoft.com/office/powerpoint/2010/main" val="9394332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METADATA" val="eyJUaW1lc3RhbXAiOjE3MzI3MTg1NDd9"/>
  <p:tag name="SLIDO_TYPE" val="SlidoPoll"/>
  <p:tag name="SLIDO_POLL_UUID" val="8f949626-5df1-431a-a34c-8fb13acaca19"/>
  <p:tag name="SLIDO_TIMELINE" val="W3sicG9sbFF1ZXN0aW9uVXVpZCI6IjBiMDdiYWYyLWRlNDAtNDUxYS04ODExLTFjMTI4NzUwMzk4YSIsInNob3dSZXN1bHRzIjp0cnVlLCJzaG93Q29ycmVjdEFuc3dlcnMiOmZhbHNlLCJ2b3RpbmdMb2NrZWQiOmZhbHNlfV0="/>
</p:tagLst>
</file>

<file path=ppt/tags/tag10.xml><?xml version="1.0" encoding="utf-8"?>
<p:tagLst xmlns:a="http://schemas.openxmlformats.org/drawingml/2006/main" xmlns:r="http://schemas.openxmlformats.org/officeDocument/2006/relationships" xmlns:p="http://schemas.openxmlformats.org/presentationml/2006/main">
  <p:tag name="SLIDO_ELEMENT" val="dotty"/>
</p:tagLst>
</file>

<file path=ppt/tags/tag11.xml><?xml version="1.0" encoding="utf-8"?>
<p:tagLst xmlns:a="http://schemas.openxmlformats.org/drawingml/2006/main" xmlns:r="http://schemas.openxmlformats.org/officeDocument/2006/relationships" xmlns:p="http://schemas.openxmlformats.org/presentationml/2006/main">
  <p:tag name="SLIDO_ELEMENT" val="logo"/>
</p:tagLst>
</file>

<file path=ppt/tags/tag12.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13.xml><?xml version="1.0" encoding="utf-8"?>
<p:tagLst xmlns:a="http://schemas.openxmlformats.org/drawingml/2006/main" xmlns:r="http://schemas.openxmlformats.org/officeDocument/2006/relationships" xmlns:p="http://schemas.openxmlformats.org/presentationml/2006/main">
  <p:tag name="SLIDO_ELEMENT" val="title"/>
</p:tagLst>
</file>

<file path=ppt/tags/tag14.xml><?xml version="1.0" encoding="utf-8"?>
<p:tagLst xmlns:a="http://schemas.openxmlformats.org/drawingml/2006/main" xmlns:r="http://schemas.openxmlformats.org/officeDocument/2006/relationships" xmlns:p="http://schemas.openxmlformats.org/presentationml/2006/main">
  <p:tag name="SLIDO_ELEMENT" val="footer"/>
</p:tagLst>
</file>

<file path=ppt/tags/tag15.xml><?xml version="1.0" encoding="utf-8"?>
<p:tagLst xmlns:a="http://schemas.openxmlformats.org/drawingml/2006/main" xmlns:r="http://schemas.openxmlformats.org/officeDocument/2006/relationships" xmlns:p="http://schemas.openxmlformats.org/presentationml/2006/main">
  <p:tag name="SLIDO_METADATA" val="eyJUaW1lc3RhbXAiOjE3MzI3MTg2NTd9"/>
  <p:tag name="SLIDO_TYPE" val="SlidoPoll"/>
  <p:tag name="SLIDO_POLL_UUID" val="f3594585-6e66-4e4e-9799-e07742719867"/>
  <p:tag name="SLIDO_TIMELINE" val="W3sicG9sbFF1ZXN0aW9uVXVpZCI6IjIxODNmZTI4LTQ5YTEtNDNjMS04OTJmLTcyZjY0ZDY0MTc3YiIsInNob3dSZXN1bHRzIjp0cnVlLCJzaG93Q29ycmVjdEFuc3dlcnMiOmZhbHNlLCJ2b3RpbmdMb2NrZWQiOmZhbHNlfV0="/>
</p:tagLst>
</file>

<file path=ppt/tags/tag16.xml><?xml version="1.0" encoding="utf-8"?>
<p:tagLst xmlns:a="http://schemas.openxmlformats.org/drawingml/2006/main" xmlns:r="http://schemas.openxmlformats.org/officeDocument/2006/relationships" xmlns:p="http://schemas.openxmlformats.org/presentationml/2006/main">
  <p:tag name="SLIDO_ELEMENT" val="reminder"/>
</p:tagLst>
</file>

<file path=ppt/tags/tag17.xml><?xml version="1.0" encoding="utf-8"?>
<p:tagLst xmlns:a="http://schemas.openxmlformats.org/drawingml/2006/main" xmlns:r="http://schemas.openxmlformats.org/officeDocument/2006/relationships" xmlns:p="http://schemas.openxmlformats.org/presentationml/2006/main">
  <p:tag name="SLIDO_ELEMENT" val="dotty"/>
</p:tagLst>
</file>

<file path=ppt/tags/tag18.xml><?xml version="1.0" encoding="utf-8"?>
<p:tagLst xmlns:a="http://schemas.openxmlformats.org/drawingml/2006/main" xmlns:r="http://schemas.openxmlformats.org/officeDocument/2006/relationships" xmlns:p="http://schemas.openxmlformats.org/presentationml/2006/main">
  <p:tag name="SLIDO_ELEMENT" val="logo"/>
</p:tagLst>
</file>

<file path=ppt/tags/tag19.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2.xml><?xml version="1.0" encoding="utf-8"?>
<p:tagLst xmlns:a="http://schemas.openxmlformats.org/drawingml/2006/main" xmlns:r="http://schemas.openxmlformats.org/officeDocument/2006/relationships" xmlns:p="http://schemas.openxmlformats.org/presentationml/2006/main">
  <p:tag name="SLIDO_ELEMENT" val="reminder"/>
</p:tagLst>
</file>

<file path=ppt/tags/tag20.xml><?xml version="1.0" encoding="utf-8"?>
<p:tagLst xmlns:a="http://schemas.openxmlformats.org/drawingml/2006/main" xmlns:r="http://schemas.openxmlformats.org/officeDocument/2006/relationships" xmlns:p="http://schemas.openxmlformats.org/presentationml/2006/main">
  <p:tag name="SLIDO_ELEMENT" val="title"/>
</p:tagLst>
</file>

<file path=ppt/tags/tag21.xml><?xml version="1.0" encoding="utf-8"?>
<p:tagLst xmlns:a="http://schemas.openxmlformats.org/drawingml/2006/main" xmlns:r="http://schemas.openxmlformats.org/officeDocument/2006/relationships" xmlns:p="http://schemas.openxmlformats.org/presentationml/2006/main">
  <p:tag name="SLIDO_ELEMENT" val="footer"/>
</p:tagLst>
</file>

<file path=ppt/tags/tag3.xml><?xml version="1.0" encoding="utf-8"?>
<p:tagLst xmlns:a="http://schemas.openxmlformats.org/drawingml/2006/main" xmlns:r="http://schemas.openxmlformats.org/officeDocument/2006/relationships" xmlns:p="http://schemas.openxmlformats.org/presentationml/2006/main">
  <p:tag name="SLIDO_ELEMENT" val="dotty"/>
</p:tagLst>
</file>

<file path=ppt/tags/tag4.xml><?xml version="1.0" encoding="utf-8"?>
<p:tagLst xmlns:a="http://schemas.openxmlformats.org/drawingml/2006/main" xmlns:r="http://schemas.openxmlformats.org/officeDocument/2006/relationships" xmlns:p="http://schemas.openxmlformats.org/presentationml/2006/main">
  <p:tag name="SLIDO_ELEMENT" val="logo"/>
</p:tagLst>
</file>

<file path=ppt/tags/tag5.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6.xml><?xml version="1.0" encoding="utf-8"?>
<p:tagLst xmlns:a="http://schemas.openxmlformats.org/drawingml/2006/main" xmlns:r="http://schemas.openxmlformats.org/officeDocument/2006/relationships" xmlns:p="http://schemas.openxmlformats.org/presentationml/2006/main">
  <p:tag name="SLIDO_ELEMENT" val="title"/>
</p:tagLst>
</file>

<file path=ppt/tags/tag7.xml><?xml version="1.0" encoding="utf-8"?>
<p:tagLst xmlns:a="http://schemas.openxmlformats.org/drawingml/2006/main" xmlns:r="http://schemas.openxmlformats.org/officeDocument/2006/relationships" xmlns:p="http://schemas.openxmlformats.org/presentationml/2006/main">
  <p:tag name="SLIDO_ELEMENT" val="footer"/>
</p:tagLst>
</file>

<file path=ppt/tags/tag8.xml><?xml version="1.0" encoding="utf-8"?>
<p:tagLst xmlns:a="http://schemas.openxmlformats.org/drawingml/2006/main" xmlns:r="http://schemas.openxmlformats.org/officeDocument/2006/relationships" xmlns:p="http://schemas.openxmlformats.org/presentationml/2006/main">
  <p:tag name="SLIDO_METADATA" val="eyJUaW1lc3RhbXAiOjE3MzI3MTg2MDJ9"/>
  <p:tag name="SLIDO_TYPE" val="SlidoPoll"/>
  <p:tag name="SLIDO_POLL_UUID" val="8769e53d-f293-4c44-831c-ca1f67bedbb5"/>
  <p:tag name="SLIDO_TIMELINE" val="W3sicG9sbFF1ZXN0aW9uVXVpZCI6Ijk2YzdiOGUyLWVjYTYtNDU4YS04YThjLWFiYjhjYzdmMzcwZCIsInNob3dSZXN1bHRzIjp0cnVlLCJzaG93Q29ycmVjdEFuc3dlcnMiOmZhbHNlLCJ2b3RpbmdMb2NrZWQiOmZhbHNlfV0="/>
</p:tagLst>
</file>

<file path=ppt/tags/tag9.xml><?xml version="1.0" encoding="utf-8"?>
<p:tagLst xmlns:a="http://schemas.openxmlformats.org/drawingml/2006/main" xmlns:r="http://schemas.openxmlformats.org/officeDocument/2006/relationships" xmlns:p="http://schemas.openxmlformats.org/presentationml/2006/main">
  <p:tag name="SLIDO_ELEMENT" val="reminder"/>
</p:tagLst>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H_PASS_presentation_template_2026 (3)</Template>
  <TotalTime>0</TotalTime>
  <Words>1126</Words>
  <Application>Microsoft Office PowerPoint</Application>
  <PresentationFormat>Egyéni</PresentationFormat>
  <Paragraphs>80</Paragraphs>
  <Slides>15</Slides>
  <Notes>1</Notes>
  <HiddenSlides>0</HiddenSlides>
  <MMClips>0</MMClips>
  <ScaleCrop>false</ScaleCrop>
  <HeadingPairs>
    <vt:vector size="6" baseType="variant">
      <vt:variant>
        <vt:lpstr>Használt betűtípusok</vt:lpstr>
      </vt:variant>
      <vt:variant>
        <vt:i4>5</vt:i4>
      </vt:variant>
      <vt:variant>
        <vt:lpstr>Téma</vt:lpstr>
      </vt:variant>
      <vt:variant>
        <vt:i4>1</vt:i4>
      </vt:variant>
      <vt:variant>
        <vt:lpstr>Diacímek</vt:lpstr>
      </vt:variant>
      <vt:variant>
        <vt:i4>15</vt:i4>
      </vt:variant>
    </vt:vector>
  </HeadingPairs>
  <TitlesOfParts>
    <vt:vector size="21" baseType="lpstr">
      <vt:lpstr>Aptos</vt:lpstr>
      <vt:lpstr>Arial</vt:lpstr>
      <vt:lpstr>Calibri</vt:lpstr>
      <vt:lpstr>Inter</vt:lpstr>
      <vt:lpstr>SlidoInter</vt:lpstr>
      <vt:lpstr>Tema di Office</vt:lpstr>
      <vt:lpstr>  Module 2 Day 1 Synchronous training</vt:lpstr>
      <vt:lpstr>Introduction to online groupwork</vt:lpstr>
      <vt:lpstr>Teleconsultation individual exercise (Module 1)</vt:lpstr>
      <vt:lpstr>Teleconsultation group exercise (Module 1)</vt:lpstr>
      <vt:lpstr>Teleconsultation Next episode  ONLINE GROUP exercise (Module 2)</vt:lpstr>
      <vt:lpstr>PowerPoint-bemutató</vt:lpstr>
      <vt:lpstr>PowerPoint-bemutató</vt:lpstr>
      <vt:lpstr>PowerPoint-bemutató</vt:lpstr>
      <vt:lpstr>PowerPoint-bemutató</vt:lpstr>
      <vt:lpstr>How challenging do you think generational differences are for working in healthcare?</vt:lpstr>
      <vt:lpstr>PowerPoint-bemutató</vt:lpstr>
      <vt:lpstr>What are the benefits of different generations working together in healthcare?</vt:lpstr>
      <vt:lpstr>PowerPoint-bemutató</vt:lpstr>
      <vt:lpstr>How could we improve the collaboration between health professionals from different generations?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Fazekas Nóra</cp:lastModifiedBy>
  <cp:revision>1</cp:revision>
  <dcterms:created xsi:type="dcterms:W3CDTF">2026-04-08T14:36:12Z</dcterms:created>
  <dcterms:modified xsi:type="dcterms:W3CDTF">2026-04-08T14:36:47Z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