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5"/>
  </p:notesMasterIdLst>
  <p:handoutMasterIdLst>
    <p:handoutMasterId r:id="rId26"/>
  </p:handoutMasterIdLst>
  <p:sldIdLst>
    <p:sldId id="257" r:id="rId5"/>
    <p:sldId id="259" r:id="rId6"/>
    <p:sldId id="258" r:id="rId7"/>
    <p:sldId id="260" r:id="rId8"/>
    <p:sldId id="274" r:id="rId9"/>
    <p:sldId id="348" r:id="rId10"/>
    <p:sldId id="346" r:id="rId11"/>
    <p:sldId id="347" r:id="rId12"/>
    <p:sldId id="265" r:id="rId13"/>
    <p:sldId id="266" r:id="rId14"/>
    <p:sldId id="267" r:id="rId15"/>
    <p:sldId id="350" r:id="rId16"/>
    <p:sldId id="271" r:id="rId17"/>
    <p:sldId id="339" r:id="rId18"/>
    <p:sldId id="340" r:id="rId19"/>
    <p:sldId id="341" r:id="rId20"/>
    <p:sldId id="342" r:id="rId21"/>
    <p:sldId id="343" r:id="rId22"/>
    <p:sldId id="344" r:id="rId23"/>
    <p:sldId id="269" r:id="rId24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0087"/>
    <a:srgbClr val="1A75DB"/>
    <a:srgbClr val="AB0084"/>
    <a:srgbClr val="02FFD2"/>
    <a:srgbClr val="0063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411" autoAdjust="0"/>
  </p:normalViewPr>
  <p:slideViewPr>
    <p:cSldViewPr snapToGrid="0">
      <p:cViewPr varScale="1">
        <p:scale>
          <a:sx n="62" d="100"/>
          <a:sy n="62" d="100"/>
        </p:scale>
        <p:origin x="110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5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svg"/><Relationship Id="rId1" Type="http://schemas.openxmlformats.org/officeDocument/2006/relationships/image" Target="../media/image22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svg"/><Relationship Id="rId1" Type="http://schemas.openxmlformats.org/officeDocument/2006/relationships/image" Target="../media/image22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EAEAA5-4E2E-4A06-914D-B2A18362239D}" type="doc">
      <dgm:prSet loTypeId="urn:microsoft.com/office/officeart/2018/5/layout/IconLeaf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7A3A7D1-4030-413F-B679-D3895C5C5AEA}">
      <dgm:prSet custT="1"/>
      <dgm:spPr/>
      <dgm:t>
        <a:bodyPr/>
        <a:lstStyle/>
        <a:p>
          <a:pPr>
            <a:defRPr cap="all"/>
          </a:pPr>
          <a:r>
            <a:rPr lang="en-US" sz="1600" b="1" dirty="0">
              <a:solidFill>
                <a:schemeClr val="accent1">
                  <a:lumMod val="75000"/>
                </a:schemeClr>
              </a:solidFill>
            </a:rPr>
            <a:t>Definition</a:t>
          </a:r>
          <a:r>
            <a:rPr lang="en-US" sz="1600" dirty="0">
              <a:solidFill>
                <a:schemeClr val="accent1">
                  <a:lumMod val="75000"/>
                </a:schemeClr>
              </a:solidFill>
            </a:rPr>
            <a:t>: Communication is the exchange of information through symbols, signs, or behavior.</a:t>
          </a:r>
        </a:p>
      </dgm:t>
    </dgm:pt>
    <dgm:pt modelId="{CF3842B8-EA24-4AE9-AE02-0865EBD54321}" type="parTrans" cxnId="{67919650-F187-48FA-A042-10B324E2988B}">
      <dgm:prSet/>
      <dgm:spPr/>
      <dgm:t>
        <a:bodyPr/>
        <a:lstStyle/>
        <a:p>
          <a:endParaRPr lang="en-US"/>
        </a:p>
      </dgm:t>
    </dgm:pt>
    <dgm:pt modelId="{C9DE2C84-2DD5-40CC-82E3-94F47D2AA009}" type="sibTrans" cxnId="{67919650-F187-48FA-A042-10B324E2988B}">
      <dgm:prSet/>
      <dgm:spPr/>
      <dgm:t>
        <a:bodyPr/>
        <a:lstStyle/>
        <a:p>
          <a:endParaRPr lang="en-US"/>
        </a:p>
      </dgm:t>
    </dgm:pt>
    <dgm:pt modelId="{9AA1D909-7DAA-48D6-860E-B2B599785919}">
      <dgm:prSet/>
      <dgm:spPr/>
      <dgm:t>
        <a:bodyPr/>
        <a:lstStyle/>
        <a:p>
          <a:pPr>
            <a:defRPr cap="all"/>
          </a:pPr>
          <a:r>
            <a:rPr lang="en-US" b="1" dirty="0">
              <a:solidFill>
                <a:schemeClr val="accent1">
                  <a:lumMod val="75000"/>
                </a:schemeClr>
              </a:solidFill>
            </a:rPr>
            <a:t>Key Elements</a:t>
          </a:r>
          <a:r>
            <a:rPr lang="en-US" dirty="0">
              <a:solidFill>
                <a:schemeClr val="accent1">
                  <a:lumMod val="75000"/>
                </a:schemeClr>
              </a:solidFill>
            </a:rPr>
            <a:t>: Verbal, non-verbal, and cultural factors.</a:t>
          </a:r>
        </a:p>
      </dgm:t>
    </dgm:pt>
    <dgm:pt modelId="{8B60C231-1A18-42B7-B1FE-6AB1EF57212C}" type="parTrans" cxnId="{F6509E04-C81B-4A2D-9B56-053A8D724836}">
      <dgm:prSet/>
      <dgm:spPr/>
      <dgm:t>
        <a:bodyPr/>
        <a:lstStyle/>
        <a:p>
          <a:endParaRPr lang="en-US"/>
        </a:p>
      </dgm:t>
    </dgm:pt>
    <dgm:pt modelId="{681829AB-1A62-406C-8E53-D7ED3A078A3F}" type="sibTrans" cxnId="{F6509E04-C81B-4A2D-9B56-053A8D724836}">
      <dgm:prSet/>
      <dgm:spPr/>
      <dgm:t>
        <a:bodyPr/>
        <a:lstStyle/>
        <a:p>
          <a:endParaRPr lang="en-US"/>
        </a:p>
      </dgm:t>
    </dgm:pt>
    <dgm:pt modelId="{F7399A58-3CE6-4588-B2AD-7150FD197083}">
      <dgm:prSet/>
      <dgm:spPr/>
      <dgm:t>
        <a:bodyPr/>
        <a:lstStyle/>
        <a:p>
          <a:pPr>
            <a:defRPr cap="all"/>
          </a:pPr>
          <a:r>
            <a:rPr lang="en-US" b="1" dirty="0">
              <a:solidFill>
                <a:schemeClr val="accent1">
                  <a:lumMod val="75000"/>
                </a:schemeClr>
              </a:solidFill>
            </a:rPr>
            <a:t>Purpose</a:t>
          </a:r>
          <a:r>
            <a:rPr lang="en-US" dirty="0">
              <a:solidFill>
                <a:schemeClr val="accent1">
                  <a:lumMod val="75000"/>
                </a:schemeClr>
              </a:solidFill>
            </a:rPr>
            <a:t>: Builds understanding and collaboration.</a:t>
          </a:r>
        </a:p>
      </dgm:t>
    </dgm:pt>
    <dgm:pt modelId="{E213B23E-3D84-4D72-8A38-00AAADC0843A}" type="parTrans" cxnId="{BA2F65D2-1692-47A3-8901-60186C99C6E2}">
      <dgm:prSet/>
      <dgm:spPr/>
      <dgm:t>
        <a:bodyPr/>
        <a:lstStyle/>
        <a:p>
          <a:endParaRPr lang="en-US"/>
        </a:p>
      </dgm:t>
    </dgm:pt>
    <dgm:pt modelId="{C4833A4D-7456-4541-AE14-1D1CEFC7FE32}" type="sibTrans" cxnId="{BA2F65D2-1692-47A3-8901-60186C99C6E2}">
      <dgm:prSet/>
      <dgm:spPr/>
      <dgm:t>
        <a:bodyPr/>
        <a:lstStyle/>
        <a:p>
          <a:endParaRPr lang="en-US"/>
        </a:p>
      </dgm:t>
    </dgm:pt>
    <dgm:pt modelId="{A62C1C40-DB2E-4C86-9921-EB941B07166E}" type="pres">
      <dgm:prSet presAssocID="{EEEAEAA5-4E2E-4A06-914D-B2A18362239D}" presName="root" presStyleCnt="0">
        <dgm:presLayoutVars>
          <dgm:dir/>
          <dgm:resizeHandles val="exact"/>
        </dgm:presLayoutVars>
      </dgm:prSet>
      <dgm:spPr/>
    </dgm:pt>
    <dgm:pt modelId="{D0D0FF23-01C3-4204-AEB1-F15088709C69}" type="pres">
      <dgm:prSet presAssocID="{67A3A7D1-4030-413F-B679-D3895C5C5AEA}" presName="compNode" presStyleCnt="0"/>
      <dgm:spPr/>
    </dgm:pt>
    <dgm:pt modelId="{B1D7C07F-9239-4461-9BCF-E6CC436FE1B7}" type="pres">
      <dgm:prSet presAssocID="{67A3A7D1-4030-413F-B679-D3895C5C5AEA}" presName="iconBgRect" presStyleLbl="bgShp" presStyleIdx="0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8BCFE23B-9655-43EC-AA11-E5BE64D65B01}" type="pres">
      <dgm:prSet presAssocID="{67A3A7D1-4030-413F-B679-D3895C5C5AEA}" presName="iconRect" presStyleLbl="node1" presStyleIdx="0" presStyleCnt="3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04E9DCAA-D328-4E22-9C26-F9ECF0A709EE}" type="pres">
      <dgm:prSet presAssocID="{67A3A7D1-4030-413F-B679-D3895C5C5AEA}" presName="spaceRect" presStyleCnt="0"/>
      <dgm:spPr/>
    </dgm:pt>
    <dgm:pt modelId="{4B76F2D2-9ABD-4985-9C07-08C167FA8CC3}" type="pres">
      <dgm:prSet presAssocID="{67A3A7D1-4030-413F-B679-D3895C5C5AEA}" presName="textRect" presStyleLbl="revTx" presStyleIdx="0" presStyleCnt="3">
        <dgm:presLayoutVars>
          <dgm:chMax val="1"/>
          <dgm:chPref val="1"/>
        </dgm:presLayoutVars>
      </dgm:prSet>
      <dgm:spPr/>
    </dgm:pt>
    <dgm:pt modelId="{927C3A59-495C-4642-8D04-0A4322A47172}" type="pres">
      <dgm:prSet presAssocID="{C9DE2C84-2DD5-40CC-82E3-94F47D2AA009}" presName="sibTrans" presStyleCnt="0"/>
      <dgm:spPr/>
    </dgm:pt>
    <dgm:pt modelId="{5426EBE4-6B5C-4D8C-9700-226418978A26}" type="pres">
      <dgm:prSet presAssocID="{9AA1D909-7DAA-48D6-860E-B2B599785919}" presName="compNode" presStyleCnt="0"/>
      <dgm:spPr/>
    </dgm:pt>
    <dgm:pt modelId="{5329A95D-5499-4731-B045-CEFD71577457}" type="pres">
      <dgm:prSet presAssocID="{9AA1D909-7DAA-48D6-860E-B2B599785919}" presName="iconBgRect" presStyleLbl="bgShp" presStyleIdx="1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49A8BA0A-0CEB-4450-BF97-A5547D731B6A}" type="pres">
      <dgm:prSet presAssocID="{9AA1D909-7DAA-48D6-860E-B2B599785919}" presName="iconRect" presStyleLbl="node1" presStyleIdx="1" presStyleCnt="3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CC59FE05-CFDE-41D5-A54A-C1CED542CBAF}" type="pres">
      <dgm:prSet presAssocID="{9AA1D909-7DAA-48D6-860E-B2B599785919}" presName="spaceRect" presStyleCnt="0"/>
      <dgm:spPr/>
    </dgm:pt>
    <dgm:pt modelId="{52AB6ABB-F503-4F59-AF69-0D52C85A331D}" type="pres">
      <dgm:prSet presAssocID="{9AA1D909-7DAA-48D6-860E-B2B599785919}" presName="textRect" presStyleLbl="revTx" presStyleIdx="1" presStyleCnt="3">
        <dgm:presLayoutVars>
          <dgm:chMax val="1"/>
          <dgm:chPref val="1"/>
        </dgm:presLayoutVars>
      </dgm:prSet>
      <dgm:spPr/>
    </dgm:pt>
    <dgm:pt modelId="{3FB0F356-CDE0-4108-A629-FFD39E4C701B}" type="pres">
      <dgm:prSet presAssocID="{681829AB-1A62-406C-8E53-D7ED3A078A3F}" presName="sibTrans" presStyleCnt="0"/>
      <dgm:spPr/>
    </dgm:pt>
    <dgm:pt modelId="{9830D4C4-5658-4FEC-8389-0BFD7C39CA62}" type="pres">
      <dgm:prSet presAssocID="{F7399A58-3CE6-4588-B2AD-7150FD197083}" presName="compNode" presStyleCnt="0"/>
      <dgm:spPr/>
    </dgm:pt>
    <dgm:pt modelId="{F576CAD4-E7A2-4491-9B9E-4556804AE032}" type="pres">
      <dgm:prSet presAssocID="{F7399A58-3CE6-4588-B2AD-7150FD197083}" presName="iconBgRect" presStyleLbl="bgShp" presStyleIdx="2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623146D3-C4EC-4CE2-9FF5-F427C5D66D0D}" type="pres">
      <dgm:prSet presAssocID="{F7399A58-3CE6-4588-B2AD-7150FD197083}" presName="iconRect" presStyleLbl="node1" presStyleIdx="2" presStyleCnt="3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s"/>
        </a:ext>
      </dgm:extLst>
    </dgm:pt>
    <dgm:pt modelId="{21D9729A-D698-49BD-81B1-F4F7F24042BD}" type="pres">
      <dgm:prSet presAssocID="{F7399A58-3CE6-4588-B2AD-7150FD197083}" presName="spaceRect" presStyleCnt="0"/>
      <dgm:spPr/>
    </dgm:pt>
    <dgm:pt modelId="{B469AB27-7E9F-49FE-8E8D-79E471C4D053}" type="pres">
      <dgm:prSet presAssocID="{F7399A58-3CE6-4588-B2AD-7150FD197083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F6509E04-C81B-4A2D-9B56-053A8D724836}" srcId="{EEEAEAA5-4E2E-4A06-914D-B2A18362239D}" destId="{9AA1D909-7DAA-48D6-860E-B2B599785919}" srcOrd="1" destOrd="0" parTransId="{8B60C231-1A18-42B7-B1FE-6AB1EF57212C}" sibTransId="{681829AB-1A62-406C-8E53-D7ED3A078A3F}"/>
    <dgm:cxn modelId="{B6897540-E0E1-4B06-A0C6-718C360A5079}" type="presOf" srcId="{67A3A7D1-4030-413F-B679-D3895C5C5AEA}" destId="{4B76F2D2-9ABD-4985-9C07-08C167FA8CC3}" srcOrd="0" destOrd="0" presId="urn:microsoft.com/office/officeart/2018/5/layout/IconLeafLabelList"/>
    <dgm:cxn modelId="{E927B468-CA61-451E-A3AB-26FECB1221BD}" type="presOf" srcId="{F7399A58-3CE6-4588-B2AD-7150FD197083}" destId="{B469AB27-7E9F-49FE-8E8D-79E471C4D053}" srcOrd="0" destOrd="0" presId="urn:microsoft.com/office/officeart/2018/5/layout/IconLeafLabelList"/>
    <dgm:cxn modelId="{67919650-F187-48FA-A042-10B324E2988B}" srcId="{EEEAEAA5-4E2E-4A06-914D-B2A18362239D}" destId="{67A3A7D1-4030-413F-B679-D3895C5C5AEA}" srcOrd="0" destOrd="0" parTransId="{CF3842B8-EA24-4AE9-AE02-0865EBD54321}" sibTransId="{C9DE2C84-2DD5-40CC-82E3-94F47D2AA009}"/>
    <dgm:cxn modelId="{F6F28671-1DA0-4162-877C-79563074BA2D}" type="presOf" srcId="{9AA1D909-7DAA-48D6-860E-B2B599785919}" destId="{52AB6ABB-F503-4F59-AF69-0D52C85A331D}" srcOrd="0" destOrd="0" presId="urn:microsoft.com/office/officeart/2018/5/layout/IconLeafLabelList"/>
    <dgm:cxn modelId="{BA2F65D2-1692-47A3-8901-60186C99C6E2}" srcId="{EEEAEAA5-4E2E-4A06-914D-B2A18362239D}" destId="{F7399A58-3CE6-4588-B2AD-7150FD197083}" srcOrd="2" destOrd="0" parTransId="{E213B23E-3D84-4D72-8A38-00AAADC0843A}" sibTransId="{C4833A4D-7456-4541-AE14-1D1CEFC7FE32}"/>
    <dgm:cxn modelId="{83C179DB-FDA4-4817-9C6C-519C6ED003DB}" type="presOf" srcId="{EEEAEAA5-4E2E-4A06-914D-B2A18362239D}" destId="{A62C1C40-DB2E-4C86-9921-EB941B07166E}" srcOrd="0" destOrd="0" presId="urn:microsoft.com/office/officeart/2018/5/layout/IconLeafLabelList"/>
    <dgm:cxn modelId="{1DCE9EC9-779D-46F8-B949-177B2D7285BF}" type="presParOf" srcId="{A62C1C40-DB2E-4C86-9921-EB941B07166E}" destId="{D0D0FF23-01C3-4204-AEB1-F15088709C69}" srcOrd="0" destOrd="0" presId="urn:microsoft.com/office/officeart/2018/5/layout/IconLeafLabelList"/>
    <dgm:cxn modelId="{90AE861D-3E19-483B-9F7E-7A6467F39D2E}" type="presParOf" srcId="{D0D0FF23-01C3-4204-AEB1-F15088709C69}" destId="{B1D7C07F-9239-4461-9BCF-E6CC436FE1B7}" srcOrd="0" destOrd="0" presId="urn:microsoft.com/office/officeart/2018/5/layout/IconLeafLabelList"/>
    <dgm:cxn modelId="{6F894A0C-264C-48A6-9BF1-675301673E81}" type="presParOf" srcId="{D0D0FF23-01C3-4204-AEB1-F15088709C69}" destId="{8BCFE23B-9655-43EC-AA11-E5BE64D65B01}" srcOrd="1" destOrd="0" presId="urn:microsoft.com/office/officeart/2018/5/layout/IconLeafLabelList"/>
    <dgm:cxn modelId="{92B119E0-7F75-4FB3-917B-775EFD602726}" type="presParOf" srcId="{D0D0FF23-01C3-4204-AEB1-F15088709C69}" destId="{04E9DCAA-D328-4E22-9C26-F9ECF0A709EE}" srcOrd="2" destOrd="0" presId="urn:microsoft.com/office/officeart/2018/5/layout/IconLeafLabelList"/>
    <dgm:cxn modelId="{0F0D8E4B-0DCD-4DBD-BC23-B748DBD0580A}" type="presParOf" srcId="{D0D0FF23-01C3-4204-AEB1-F15088709C69}" destId="{4B76F2D2-9ABD-4985-9C07-08C167FA8CC3}" srcOrd="3" destOrd="0" presId="urn:microsoft.com/office/officeart/2018/5/layout/IconLeafLabelList"/>
    <dgm:cxn modelId="{3A28930E-B0FA-4768-BBE0-0CADF5223A0F}" type="presParOf" srcId="{A62C1C40-DB2E-4C86-9921-EB941B07166E}" destId="{927C3A59-495C-4642-8D04-0A4322A47172}" srcOrd="1" destOrd="0" presId="urn:microsoft.com/office/officeart/2018/5/layout/IconLeafLabelList"/>
    <dgm:cxn modelId="{66CB507C-958D-4D81-AF8B-33416C11A8C9}" type="presParOf" srcId="{A62C1C40-DB2E-4C86-9921-EB941B07166E}" destId="{5426EBE4-6B5C-4D8C-9700-226418978A26}" srcOrd="2" destOrd="0" presId="urn:microsoft.com/office/officeart/2018/5/layout/IconLeafLabelList"/>
    <dgm:cxn modelId="{3F08B924-3520-4291-950A-222944CB281F}" type="presParOf" srcId="{5426EBE4-6B5C-4D8C-9700-226418978A26}" destId="{5329A95D-5499-4731-B045-CEFD71577457}" srcOrd="0" destOrd="0" presId="urn:microsoft.com/office/officeart/2018/5/layout/IconLeafLabelList"/>
    <dgm:cxn modelId="{0C678252-4870-4AB4-B295-121500C0BF33}" type="presParOf" srcId="{5426EBE4-6B5C-4D8C-9700-226418978A26}" destId="{49A8BA0A-0CEB-4450-BF97-A5547D731B6A}" srcOrd="1" destOrd="0" presId="urn:microsoft.com/office/officeart/2018/5/layout/IconLeafLabelList"/>
    <dgm:cxn modelId="{C0B3902A-21D6-414D-9399-89C5F9FB0B3D}" type="presParOf" srcId="{5426EBE4-6B5C-4D8C-9700-226418978A26}" destId="{CC59FE05-CFDE-41D5-A54A-C1CED542CBAF}" srcOrd="2" destOrd="0" presId="urn:microsoft.com/office/officeart/2018/5/layout/IconLeafLabelList"/>
    <dgm:cxn modelId="{91E83996-343C-4DB1-AADB-ACF1249B01A6}" type="presParOf" srcId="{5426EBE4-6B5C-4D8C-9700-226418978A26}" destId="{52AB6ABB-F503-4F59-AF69-0D52C85A331D}" srcOrd="3" destOrd="0" presId="urn:microsoft.com/office/officeart/2018/5/layout/IconLeafLabelList"/>
    <dgm:cxn modelId="{F009C60B-C7E3-47B5-AB5A-2CA6B1B0E957}" type="presParOf" srcId="{A62C1C40-DB2E-4C86-9921-EB941B07166E}" destId="{3FB0F356-CDE0-4108-A629-FFD39E4C701B}" srcOrd="3" destOrd="0" presId="urn:microsoft.com/office/officeart/2018/5/layout/IconLeafLabelList"/>
    <dgm:cxn modelId="{53BCCE3D-77F3-40EF-B54F-50438B62FC94}" type="presParOf" srcId="{A62C1C40-DB2E-4C86-9921-EB941B07166E}" destId="{9830D4C4-5658-4FEC-8389-0BFD7C39CA62}" srcOrd="4" destOrd="0" presId="urn:microsoft.com/office/officeart/2018/5/layout/IconLeafLabelList"/>
    <dgm:cxn modelId="{37FF1132-C43A-4B0B-9676-15F6751B273A}" type="presParOf" srcId="{9830D4C4-5658-4FEC-8389-0BFD7C39CA62}" destId="{F576CAD4-E7A2-4491-9B9E-4556804AE032}" srcOrd="0" destOrd="0" presId="urn:microsoft.com/office/officeart/2018/5/layout/IconLeafLabelList"/>
    <dgm:cxn modelId="{C1AEED57-CB2E-43F9-8091-BDC6C0CA8CC5}" type="presParOf" srcId="{9830D4C4-5658-4FEC-8389-0BFD7C39CA62}" destId="{623146D3-C4EC-4CE2-9FF5-F427C5D66D0D}" srcOrd="1" destOrd="0" presId="urn:microsoft.com/office/officeart/2018/5/layout/IconLeafLabelList"/>
    <dgm:cxn modelId="{0C00D3B7-DFA5-41F9-B6CD-F6B55F9585F6}" type="presParOf" srcId="{9830D4C4-5658-4FEC-8389-0BFD7C39CA62}" destId="{21D9729A-D698-49BD-81B1-F4F7F24042BD}" srcOrd="2" destOrd="0" presId="urn:microsoft.com/office/officeart/2018/5/layout/IconLeafLabelList"/>
    <dgm:cxn modelId="{514C8C05-339E-4953-97EE-C4950B02B259}" type="presParOf" srcId="{9830D4C4-5658-4FEC-8389-0BFD7C39CA62}" destId="{B469AB27-7E9F-49FE-8E8D-79E471C4D053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3CC7E5-8B65-4889-8312-4764B97A1297}" type="doc">
      <dgm:prSet loTypeId="urn:microsoft.com/office/officeart/2016/7/layout/LinearBlockProcessNumbered" loCatId="process" qsTypeId="urn:microsoft.com/office/officeart/2005/8/quickstyle/simple2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C6E0DB31-4323-42AE-886E-D79B8D87A35C}">
      <dgm:prSet/>
      <dgm:spPr/>
      <dgm:t>
        <a:bodyPr/>
        <a:lstStyle/>
        <a:p>
          <a:r>
            <a:rPr lang="en-US" dirty="0"/>
            <a:t>What aspects of communication does this situation reveal?</a:t>
          </a:r>
        </a:p>
      </dgm:t>
    </dgm:pt>
    <dgm:pt modelId="{BE91BD70-E37C-4AFB-8ACF-184553CDE6FE}" type="parTrans" cxnId="{E46DF98D-58C6-481A-85EC-612130FE80C9}">
      <dgm:prSet/>
      <dgm:spPr/>
      <dgm:t>
        <a:bodyPr/>
        <a:lstStyle/>
        <a:p>
          <a:endParaRPr lang="en-US"/>
        </a:p>
      </dgm:t>
    </dgm:pt>
    <dgm:pt modelId="{7038D42E-94C7-4DD4-ADF0-6ECE2636AE0F}" type="sibTrans" cxnId="{E46DF98D-58C6-481A-85EC-612130FE80C9}">
      <dgm:prSet phldrT="01"/>
      <dgm:spPr/>
      <dgm:t>
        <a:bodyPr/>
        <a:lstStyle/>
        <a:p>
          <a:r>
            <a:rPr lang="en-US" dirty="0"/>
            <a:t>1</a:t>
          </a:r>
        </a:p>
      </dgm:t>
    </dgm:pt>
    <dgm:pt modelId="{DBDA0A76-F557-4C94-8FC5-CA3E3491B962}">
      <dgm:prSet/>
      <dgm:spPr/>
      <dgm:t>
        <a:bodyPr/>
        <a:lstStyle/>
        <a:p>
          <a:r>
            <a:rPr lang="en-US"/>
            <a:t>What impact does it have on patient care?</a:t>
          </a:r>
        </a:p>
      </dgm:t>
    </dgm:pt>
    <dgm:pt modelId="{425B18C2-05D6-4C73-BBA0-BB50A31D4D8C}" type="parTrans" cxnId="{50E01D5A-FBC1-45F8-AC70-1FCE31C93E57}">
      <dgm:prSet/>
      <dgm:spPr/>
      <dgm:t>
        <a:bodyPr/>
        <a:lstStyle/>
        <a:p>
          <a:endParaRPr lang="en-US"/>
        </a:p>
      </dgm:t>
    </dgm:pt>
    <dgm:pt modelId="{CE484F96-79F9-4E4A-87AB-C5D91364EAD4}" type="sibTrans" cxnId="{50E01D5A-FBC1-45F8-AC70-1FCE31C93E57}">
      <dgm:prSet phldrT="02"/>
      <dgm:spPr/>
      <dgm:t>
        <a:bodyPr/>
        <a:lstStyle/>
        <a:p>
          <a:r>
            <a:rPr lang="en-US" dirty="0"/>
            <a:t>2</a:t>
          </a:r>
        </a:p>
      </dgm:t>
    </dgm:pt>
    <dgm:pt modelId="{26604C28-638F-49BB-BAB5-CA882EBA3F52}">
      <dgm:prSet/>
      <dgm:spPr/>
      <dgm:t>
        <a:bodyPr/>
        <a:lstStyle/>
        <a:p>
          <a:r>
            <a:rPr lang="en-US" dirty="0"/>
            <a:t>What impact does it have on the quality of services provided?</a:t>
          </a:r>
        </a:p>
      </dgm:t>
    </dgm:pt>
    <dgm:pt modelId="{F5C75C5A-F735-4F5D-AF50-6FE47608E74B}" type="parTrans" cxnId="{3BE87B28-1467-4E87-9708-5BD30C777906}">
      <dgm:prSet/>
      <dgm:spPr/>
      <dgm:t>
        <a:bodyPr/>
        <a:lstStyle/>
        <a:p>
          <a:endParaRPr lang="en-US"/>
        </a:p>
      </dgm:t>
    </dgm:pt>
    <dgm:pt modelId="{5839CE6E-9670-4AA6-92FA-90EC3AF0A782}" type="sibTrans" cxnId="{3BE87B28-1467-4E87-9708-5BD30C777906}">
      <dgm:prSet phldrT="03"/>
      <dgm:spPr/>
      <dgm:t>
        <a:bodyPr/>
        <a:lstStyle/>
        <a:p>
          <a:r>
            <a:rPr lang="en-US" dirty="0"/>
            <a:t>3</a:t>
          </a:r>
        </a:p>
      </dgm:t>
    </dgm:pt>
    <dgm:pt modelId="{9E2F3FE9-4314-4CA6-9770-5634EE9CBBE2}" type="pres">
      <dgm:prSet presAssocID="{FA3CC7E5-8B65-4889-8312-4764B97A1297}" presName="Name0" presStyleCnt="0">
        <dgm:presLayoutVars>
          <dgm:animLvl val="lvl"/>
          <dgm:resizeHandles val="exact"/>
        </dgm:presLayoutVars>
      </dgm:prSet>
      <dgm:spPr/>
    </dgm:pt>
    <dgm:pt modelId="{FBDE139E-2EA5-4F42-BD06-B1DC0F9C0C17}" type="pres">
      <dgm:prSet presAssocID="{C6E0DB31-4323-42AE-886E-D79B8D87A35C}" presName="compositeNode" presStyleCnt="0">
        <dgm:presLayoutVars>
          <dgm:bulletEnabled val="1"/>
        </dgm:presLayoutVars>
      </dgm:prSet>
      <dgm:spPr/>
    </dgm:pt>
    <dgm:pt modelId="{CECA7E12-4241-48BC-9AC3-B31DA10FAA5E}" type="pres">
      <dgm:prSet presAssocID="{C6E0DB31-4323-42AE-886E-D79B8D87A35C}" presName="bgRect" presStyleLbl="alignNode1" presStyleIdx="0" presStyleCnt="3"/>
      <dgm:spPr/>
    </dgm:pt>
    <dgm:pt modelId="{AD04195B-1B76-4EFD-96BB-AC0CEFC059E8}" type="pres">
      <dgm:prSet presAssocID="{7038D42E-94C7-4DD4-ADF0-6ECE2636AE0F}" presName="sibTransNodeRect" presStyleLbl="alignNode1" presStyleIdx="0" presStyleCnt="3">
        <dgm:presLayoutVars>
          <dgm:chMax val="0"/>
          <dgm:bulletEnabled val="1"/>
        </dgm:presLayoutVars>
      </dgm:prSet>
      <dgm:spPr/>
    </dgm:pt>
    <dgm:pt modelId="{19BA9ED7-AA6E-49D9-AFDC-7387DE38854A}" type="pres">
      <dgm:prSet presAssocID="{C6E0DB31-4323-42AE-886E-D79B8D87A35C}" presName="nodeRect" presStyleLbl="alignNode1" presStyleIdx="0" presStyleCnt="3">
        <dgm:presLayoutVars>
          <dgm:bulletEnabled val="1"/>
        </dgm:presLayoutVars>
      </dgm:prSet>
      <dgm:spPr/>
    </dgm:pt>
    <dgm:pt modelId="{1BB0D613-2E2C-440A-82B6-A7083F999716}" type="pres">
      <dgm:prSet presAssocID="{7038D42E-94C7-4DD4-ADF0-6ECE2636AE0F}" presName="sibTrans" presStyleCnt="0"/>
      <dgm:spPr/>
    </dgm:pt>
    <dgm:pt modelId="{410F4F8B-7ECD-455B-AA6A-E8BB9CF13747}" type="pres">
      <dgm:prSet presAssocID="{DBDA0A76-F557-4C94-8FC5-CA3E3491B962}" presName="compositeNode" presStyleCnt="0">
        <dgm:presLayoutVars>
          <dgm:bulletEnabled val="1"/>
        </dgm:presLayoutVars>
      </dgm:prSet>
      <dgm:spPr/>
    </dgm:pt>
    <dgm:pt modelId="{D0297B0C-7AD9-4434-AA53-422C768ABC8B}" type="pres">
      <dgm:prSet presAssocID="{DBDA0A76-F557-4C94-8FC5-CA3E3491B962}" presName="bgRect" presStyleLbl="alignNode1" presStyleIdx="1" presStyleCnt="3"/>
      <dgm:spPr/>
    </dgm:pt>
    <dgm:pt modelId="{8A22B589-AABD-403F-85E6-974EA0121774}" type="pres">
      <dgm:prSet presAssocID="{CE484F96-79F9-4E4A-87AB-C5D91364EAD4}" presName="sibTransNodeRect" presStyleLbl="alignNode1" presStyleIdx="1" presStyleCnt="3">
        <dgm:presLayoutVars>
          <dgm:chMax val="0"/>
          <dgm:bulletEnabled val="1"/>
        </dgm:presLayoutVars>
      </dgm:prSet>
      <dgm:spPr/>
    </dgm:pt>
    <dgm:pt modelId="{10538408-4FE5-42B9-AE4F-1A9F1CD2BD0C}" type="pres">
      <dgm:prSet presAssocID="{DBDA0A76-F557-4C94-8FC5-CA3E3491B962}" presName="nodeRect" presStyleLbl="alignNode1" presStyleIdx="1" presStyleCnt="3">
        <dgm:presLayoutVars>
          <dgm:bulletEnabled val="1"/>
        </dgm:presLayoutVars>
      </dgm:prSet>
      <dgm:spPr/>
    </dgm:pt>
    <dgm:pt modelId="{845A6B20-56A9-4181-87CA-F45486E9AE94}" type="pres">
      <dgm:prSet presAssocID="{CE484F96-79F9-4E4A-87AB-C5D91364EAD4}" presName="sibTrans" presStyleCnt="0"/>
      <dgm:spPr/>
    </dgm:pt>
    <dgm:pt modelId="{986FB2ED-60EA-47AD-A801-A3DA920B2B2F}" type="pres">
      <dgm:prSet presAssocID="{26604C28-638F-49BB-BAB5-CA882EBA3F52}" presName="compositeNode" presStyleCnt="0">
        <dgm:presLayoutVars>
          <dgm:bulletEnabled val="1"/>
        </dgm:presLayoutVars>
      </dgm:prSet>
      <dgm:spPr/>
    </dgm:pt>
    <dgm:pt modelId="{95F0B734-DF30-4E28-846D-32D439D7D8BB}" type="pres">
      <dgm:prSet presAssocID="{26604C28-638F-49BB-BAB5-CA882EBA3F52}" presName="bgRect" presStyleLbl="alignNode1" presStyleIdx="2" presStyleCnt="3"/>
      <dgm:spPr/>
    </dgm:pt>
    <dgm:pt modelId="{A5F65869-6398-42E4-A317-40BD0015238E}" type="pres">
      <dgm:prSet presAssocID="{5839CE6E-9670-4AA6-92FA-90EC3AF0A782}" presName="sibTransNodeRect" presStyleLbl="alignNode1" presStyleIdx="2" presStyleCnt="3">
        <dgm:presLayoutVars>
          <dgm:chMax val="0"/>
          <dgm:bulletEnabled val="1"/>
        </dgm:presLayoutVars>
      </dgm:prSet>
      <dgm:spPr/>
    </dgm:pt>
    <dgm:pt modelId="{6A4CDE05-4E87-459E-8564-CAAB91BAE822}" type="pres">
      <dgm:prSet presAssocID="{26604C28-638F-49BB-BAB5-CA882EBA3F52}" presName="nodeRect" presStyleLbl="alignNode1" presStyleIdx="2" presStyleCnt="3">
        <dgm:presLayoutVars>
          <dgm:bulletEnabled val="1"/>
        </dgm:presLayoutVars>
      </dgm:prSet>
      <dgm:spPr/>
    </dgm:pt>
  </dgm:ptLst>
  <dgm:cxnLst>
    <dgm:cxn modelId="{FB758504-AB49-49DA-BEA4-7463E4CD0D10}" type="presOf" srcId="{26604C28-638F-49BB-BAB5-CA882EBA3F52}" destId="{95F0B734-DF30-4E28-846D-32D439D7D8BB}" srcOrd="0" destOrd="0" presId="urn:microsoft.com/office/officeart/2016/7/layout/LinearBlockProcessNumbered"/>
    <dgm:cxn modelId="{E61EC705-76D9-492B-ABA2-F2A8763B0AC2}" type="presOf" srcId="{C6E0DB31-4323-42AE-886E-D79B8D87A35C}" destId="{CECA7E12-4241-48BC-9AC3-B31DA10FAA5E}" srcOrd="0" destOrd="0" presId="urn:microsoft.com/office/officeart/2016/7/layout/LinearBlockProcessNumbered"/>
    <dgm:cxn modelId="{3BE87B28-1467-4E87-9708-5BD30C777906}" srcId="{FA3CC7E5-8B65-4889-8312-4764B97A1297}" destId="{26604C28-638F-49BB-BAB5-CA882EBA3F52}" srcOrd="2" destOrd="0" parTransId="{F5C75C5A-F735-4F5D-AF50-6FE47608E74B}" sibTransId="{5839CE6E-9670-4AA6-92FA-90EC3AF0A782}"/>
    <dgm:cxn modelId="{F03CAB2D-71D4-45E0-BA06-FA48902BD953}" type="presOf" srcId="{5839CE6E-9670-4AA6-92FA-90EC3AF0A782}" destId="{A5F65869-6398-42E4-A317-40BD0015238E}" srcOrd="0" destOrd="0" presId="urn:microsoft.com/office/officeart/2016/7/layout/LinearBlockProcessNumbered"/>
    <dgm:cxn modelId="{D6C1236E-1CB0-47C8-9531-7B9ED2B0529A}" type="presOf" srcId="{FA3CC7E5-8B65-4889-8312-4764B97A1297}" destId="{9E2F3FE9-4314-4CA6-9770-5634EE9CBBE2}" srcOrd="0" destOrd="0" presId="urn:microsoft.com/office/officeart/2016/7/layout/LinearBlockProcessNumbered"/>
    <dgm:cxn modelId="{EFA32750-9E13-458F-94ED-3EB6CFD9FB8F}" type="presOf" srcId="{7038D42E-94C7-4DD4-ADF0-6ECE2636AE0F}" destId="{AD04195B-1B76-4EFD-96BB-AC0CEFC059E8}" srcOrd="0" destOrd="0" presId="urn:microsoft.com/office/officeart/2016/7/layout/LinearBlockProcessNumbered"/>
    <dgm:cxn modelId="{50E01D5A-FBC1-45F8-AC70-1FCE31C93E57}" srcId="{FA3CC7E5-8B65-4889-8312-4764B97A1297}" destId="{DBDA0A76-F557-4C94-8FC5-CA3E3491B962}" srcOrd="1" destOrd="0" parTransId="{425B18C2-05D6-4C73-BBA0-BB50A31D4D8C}" sibTransId="{CE484F96-79F9-4E4A-87AB-C5D91364EAD4}"/>
    <dgm:cxn modelId="{E46DF98D-58C6-481A-85EC-612130FE80C9}" srcId="{FA3CC7E5-8B65-4889-8312-4764B97A1297}" destId="{C6E0DB31-4323-42AE-886E-D79B8D87A35C}" srcOrd="0" destOrd="0" parTransId="{BE91BD70-E37C-4AFB-8ACF-184553CDE6FE}" sibTransId="{7038D42E-94C7-4DD4-ADF0-6ECE2636AE0F}"/>
    <dgm:cxn modelId="{312B3291-2E15-4B6B-A85D-ECD055FC7528}" type="presOf" srcId="{DBDA0A76-F557-4C94-8FC5-CA3E3491B962}" destId="{10538408-4FE5-42B9-AE4F-1A9F1CD2BD0C}" srcOrd="1" destOrd="0" presId="urn:microsoft.com/office/officeart/2016/7/layout/LinearBlockProcessNumbered"/>
    <dgm:cxn modelId="{60E59C99-96F5-4FFB-A8A7-E1CEB881A72B}" type="presOf" srcId="{C6E0DB31-4323-42AE-886E-D79B8D87A35C}" destId="{19BA9ED7-AA6E-49D9-AFDC-7387DE38854A}" srcOrd="1" destOrd="0" presId="urn:microsoft.com/office/officeart/2016/7/layout/LinearBlockProcessNumbered"/>
    <dgm:cxn modelId="{4CFD469A-BDC8-4CE7-823A-F7CEB3C7C167}" type="presOf" srcId="{DBDA0A76-F557-4C94-8FC5-CA3E3491B962}" destId="{D0297B0C-7AD9-4434-AA53-422C768ABC8B}" srcOrd="0" destOrd="0" presId="urn:microsoft.com/office/officeart/2016/7/layout/LinearBlockProcessNumbered"/>
    <dgm:cxn modelId="{775F2BBE-F2A1-4566-8AB8-A5BC6F0B272F}" type="presOf" srcId="{CE484F96-79F9-4E4A-87AB-C5D91364EAD4}" destId="{8A22B589-AABD-403F-85E6-974EA0121774}" srcOrd="0" destOrd="0" presId="urn:microsoft.com/office/officeart/2016/7/layout/LinearBlockProcessNumbered"/>
    <dgm:cxn modelId="{6A51F9C8-8A76-4C10-B2C8-39C2F840F626}" type="presOf" srcId="{26604C28-638F-49BB-BAB5-CA882EBA3F52}" destId="{6A4CDE05-4E87-459E-8564-CAAB91BAE822}" srcOrd="1" destOrd="0" presId="urn:microsoft.com/office/officeart/2016/7/layout/LinearBlockProcessNumbered"/>
    <dgm:cxn modelId="{E77C22B8-6B3F-41CE-A927-AD5164C64931}" type="presParOf" srcId="{9E2F3FE9-4314-4CA6-9770-5634EE9CBBE2}" destId="{FBDE139E-2EA5-4F42-BD06-B1DC0F9C0C17}" srcOrd="0" destOrd="0" presId="urn:microsoft.com/office/officeart/2016/7/layout/LinearBlockProcessNumbered"/>
    <dgm:cxn modelId="{439AF9D0-B7E5-48B6-A8B1-262197D67B8D}" type="presParOf" srcId="{FBDE139E-2EA5-4F42-BD06-B1DC0F9C0C17}" destId="{CECA7E12-4241-48BC-9AC3-B31DA10FAA5E}" srcOrd="0" destOrd="0" presId="urn:microsoft.com/office/officeart/2016/7/layout/LinearBlockProcessNumbered"/>
    <dgm:cxn modelId="{5B4D7348-6055-485E-9EE7-69EBEC350509}" type="presParOf" srcId="{FBDE139E-2EA5-4F42-BD06-B1DC0F9C0C17}" destId="{AD04195B-1B76-4EFD-96BB-AC0CEFC059E8}" srcOrd="1" destOrd="0" presId="urn:microsoft.com/office/officeart/2016/7/layout/LinearBlockProcessNumbered"/>
    <dgm:cxn modelId="{08485BF6-9403-431F-AF7F-15926D149A43}" type="presParOf" srcId="{FBDE139E-2EA5-4F42-BD06-B1DC0F9C0C17}" destId="{19BA9ED7-AA6E-49D9-AFDC-7387DE38854A}" srcOrd="2" destOrd="0" presId="urn:microsoft.com/office/officeart/2016/7/layout/LinearBlockProcessNumbered"/>
    <dgm:cxn modelId="{67135EB8-F629-4BEB-A9BD-8D1E58ABE81A}" type="presParOf" srcId="{9E2F3FE9-4314-4CA6-9770-5634EE9CBBE2}" destId="{1BB0D613-2E2C-440A-82B6-A7083F999716}" srcOrd="1" destOrd="0" presId="urn:microsoft.com/office/officeart/2016/7/layout/LinearBlockProcessNumbered"/>
    <dgm:cxn modelId="{1330B229-7435-4687-9F50-EDD112297611}" type="presParOf" srcId="{9E2F3FE9-4314-4CA6-9770-5634EE9CBBE2}" destId="{410F4F8B-7ECD-455B-AA6A-E8BB9CF13747}" srcOrd="2" destOrd="0" presId="urn:microsoft.com/office/officeart/2016/7/layout/LinearBlockProcessNumbered"/>
    <dgm:cxn modelId="{A3DDCDC2-D3A8-459B-AC2A-73B02271E585}" type="presParOf" srcId="{410F4F8B-7ECD-455B-AA6A-E8BB9CF13747}" destId="{D0297B0C-7AD9-4434-AA53-422C768ABC8B}" srcOrd="0" destOrd="0" presId="urn:microsoft.com/office/officeart/2016/7/layout/LinearBlockProcessNumbered"/>
    <dgm:cxn modelId="{09FC6315-14B3-4948-AB06-0B962AB4BAAB}" type="presParOf" srcId="{410F4F8B-7ECD-455B-AA6A-E8BB9CF13747}" destId="{8A22B589-AABD-403F-85E6-974EA0121774}" srcOrd="1" destOrd="0" presId="urn:microsoft.com/office/officeart/2016/7/layout/LinearBlockProcessNumbered"/>
    <dgm:cxn modelId="{1A60FF0F-3793-447D-8129-FA198462D44F}" type="presParOf" srcId="{410F4F8B-7ECD-455B-AA6A-E8BB9CF13747}" destId="{10538408-4FE5-42B9-AE4F-1A9F1CD2BD0C}" srcOrd="2" destOrd="0" presId="urn:microsoft.com/office/officeart/2016/7/layout/LinearBlockProcessNumbered"/>
    <dgm:cxn modelId="{5CA0C74B-5006-4910-A4E7-C0F218978D14}" type="presParOf" srcId="{9E2F3FE9-4314-4CA6-9770-5634EE9CBBE2}" destId="{845A6B20-56A9-4181-87CA-F45486E9AE94}" srcOrd="3" destOrd="0" presId="urn:microsoft.com/office/officeart/2016/7/layout/LinearBlockProcessNumbered"/>
    <dgm:cxn modelId="{415FBFB1-A098-4D52-957B-469F7DEE3987}" type="presParOf" srcId="{9E2F3FE9-4314-4CA6-9770-5634EE9CBBE2}" destId="{986FB2ED-60EA-47AD-A801-A3DA920B2B2F}" srcOrd="4" destOrd="0" presId="urn:microsoft.com/office/officeart/2016/7/layout/LinearBlockProcessNumbered"/>
    <dgm:cxn modelId="{40659DC7-44A1-4B6A-846B-054DB53D11F0}" type="presParOf" srcId="{986FB2ED-60EA-47AD-A801-A3DA920B2B2F}" destId="{95F0B734-DF30-4E28-846D-32D439D7D8BB}" srcOrd="0" destOrd="0" presId="urn:microsoft.com/office/officeart/2016/7/layout/LinearBlockProcessNumbered"/>
    <dgm:cxn modelId="{16DE691F-709D-4F37-97B4-A89AA007E68A}" type="presParOf" srcId="{986FB2ED-60EA-47AD-A801-A3DA920B2B2F}" destId="{A5F65869-6398-42E4-A317-40BD0015238E}" srcOrd="1" destOrd="0" presId="urn:microsoft.com/office/officeart/2016/7/layout/LinearBlockProcessNumbered"/>
    <dgm:cxn modelId="{B6D3CAF6-CD91-4C4E-8A43-96A3E3D8F560}" type="presParOf" srcId="{986FB2ED-60EA-47AD-A801-A3DA920B2B2F}" destId="{6A4CDE05-4E87-459E-8564-CAAB91BAE822}" srcOrd="2" destOrd="0" presId="urn:microsoft.com/office/officeart/2016/7/layout/LinearBlockProcessNumbered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D7C07F-9239-4461-9BCF-E6CC436FE1B7}">
      <dsp:nvSpPr>
        <dsp:cNvPr id="0" name=""/>
        <dsp:cNvSpPr/>
      </dsp:nvSpPr>
      <dsp:spPr>
        <a:xfrm>
          <a:off x="558631" y="218147"/>
          <a:ext cx="1681312" cy="1681312"/>
        </a:xfrm>
        <a:prstGeom prst="round2DiagRect">
          <a:avLst>
            <a:gd name="adj1" fmla="val 29727"/>
            <a:gd name="adj2" fmla="val 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CFE23B-9655-43EC-AA11-E5BE64D65B01}">
      <dsp:nvSpPr>
        <dsp:cNvPr id="0" name=""/>
        <dsp:cNvSpPr/>
      </dsp:nvSpPr>
      <dsp:spPr>
        <a:xfrm>
          <a:off x="916943" y="576460"/>
          <a:ext cx="964687" cy="964687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76F2D2-9ABD-4985-9C07-08C167FA8CC3}">
      <dsp:nvSpPr>
        <dsp:cNvPr id="0" name=""/>
        <dsp:cNvSpPr/>
      </dsp:nvSpPr>
      <dsp:spPr>
        <a:xfrm>
          <a:off x="21162" y="2423147"/>
          <a:ext cx="2756250" cy="90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b="1" kern="1200" dirty="0">
              <a:solidFill>
                <a:schemeClr val="accent1">
                  <a:lumMod val="75000"/>
                </a:schemeClr>
              </a:solidFill>
            </a:rPr>
            <a:t>Definition</a:t>
          </a:r>
          <a:r>
            <a:rPr lang="en-US" sz="1600" kern="1200" dirty="0">
              <a:solidFill>
                <a:schemeClr val="accent1">
                  <a:lumMod val="75000"/>
                </a:schemeClr>
              </a:solidFill>
            </a:rPr>
            <a:t>: Communication is the exchange of information through symbols, signs, or behavior.</a:t>
          </a:r>
        </a:p>
      </dsp:txBody>
      <dsp:txXfrm>
        <a:off x="21162" y="2423147"/>
        <a:ext cx="2756250" cy="900000"/>
      </dsp:txXfrm>
    </dsp:sp>
    <dsp:sp modelId="{5329A95D-5499-4731-B045-CEFD71577457}">
      <dsp:nvSpPr>
        <dsp:cNvPr id="0" name=""/>
        <dsp:cNvSpPr/>
      </dsp:nvSpPr>
      <dsp:spPr>
        <a:xfrm>
          <a:off x="3797225" y="218147"/>
          <a:ext cx="1681312" cy="1681312"/>
        </a:xfrm>
        <a:prstGeom prst="round2DiagRect">
          <a:avLst>
            <a:gd name="adj1" fmla="val 29727"/>
            <a:gd name="adj2" fmla="val 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A8BA0A-0CEB-4450-BF97-A5547D731B6A}">
      <dsp:nvSpPr>
        <dsp:cNvPr id="0" name=""/>
        <dsp:cNvSpPr/>
      </dsp:nvSpPr>
      <dsp:spPr>
        <a:xfrm>
          <a:off x="4155537" y="576460"/>
          <a:ext cx="964687" cy="964687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AB6ABB-F503-4F59-AF69-0D52C85A331D}">
      <dsp:nvSpPr>
        <dsp:cNvPr id="0" name=""/>
        <dsp:cNvSpPr/>
      </dsp:nvSpPr>
      <dsp:spPr>
        <a:xfrm>
          <a:off x="3259756" y="2423147"/>
          <a:ext cx="2756250" cy="90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900" b="1" kern="1200" dirty="0">
              <a:solidFill>
                <a:schemeClr val="accent1">
                  <a:lumMod val="75000"/>
                </a:schemeClr>
              </a:solidFill>
            </a:rPr>
            <a:t>Key Elements</a:t>
          </a:r>
          <a:r>
            <a:rPr lang="en-US" sz="1900" kern="1200" dirty="0">
              <a:solidFill>
                <a:schemeClr val="accent1">
                  <a:lumMod val="75000"/>
                </a:schemeClr>
              </a:solidFill>
            </a:rPr>
            <a:t>: Verbal, non-verbal, and cultural factors.</a:t>
          </a:r>
        </a:p>
      </dsp:txBody>
      <dsp:txXfrm>
        <a:off x="3259756" y="2423147"/>
        <a:ext cx="2756250" cy="900000"/>
      </dsp:txXfrm>
    </dsp:sp>
    <dsp:sp modelId="{F576CAD4-E7A2-4491-9B9E-4556804AE032}">
      <dsp:nvSpPr>
        <dsp:cNvPr id="0" name=""/>
        <dsp:cNvSpPr/>
      </dsp:nvSpPr>
      <dsp:spPr>
        <a:xfrm>
          <a:off x="7035819" y="218147"/>
          <a:ext cx="1681312" cy="1681312"/>
        </a:xfrm>
        <a:prstGeom prst="round2DiagRect">
          <a:avLst>
            <a:gd name="adj1" fmla="val 29727"/>
            <a:gd name="adj2" fmla="val 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3146D3-C4EC-4CE2-9FF5-F427C5D66D0D}">
      <dsp:nvSpPr>
        <dsp:cNvPr id="0" name=""/>
        <dsp:cNvSpPr/>
      </dsp:nvSpPr>
      <dsp:spPr>
        <a:xfrm>
          <a:off x="7394131" y="576460"/>
          <a:ext cx="964687" cy="964687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69AB27-7E9F-49FE-8E8D-79E471C4D053}">
      <dsp:nvSpPr>
        <dsp:cNvPr id="0" name=""/>
        <dsp:cNvSpPr/>
      </dsp:nvSpPr>
      <dsp:spPr>
        <a:xfrm>
          <a:off x="6498350" y="2423147"/>
          <a:ext cx="2756250" cy="90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900" b="1" kern="1200" dirty="0">
              <a:solidFill>
                <a:schemeClr val="accent1">
                  <a:lumMod val="75000"/>
                </a:schemeClr>
              </a:solidFill>
            </a:rPr>
            <a:t>Purpose</a:t>
          </a:r>
          <a:r>
            <a:rPr lang="en-US" sz="1900" kern="1200" dirty="0">
              <a:solidFill>
                <a:schemeClr val="accent1">
                  <a:lumMod val="75000"/>
                </a:schemeClr>
              </a:solidFill>
            </a:rPr>
            <a:t>: Builds understanding and collaboration.</a:t>
          </a:r>
        </a:p>
      </dsp:txBody>
      <dsp:txXfrm>
        <a:off x="6498350" y="2423147"/>
        <a:ext cx="2756250" cy="90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CA7E12-4241-48BC-9AC3-B31DA10FAA5E}">
      <dsp:nvSpPr>
        <dsp:cNvPr id="0" name=""/>
        <dsp:cNvSpPr/>
      </dsp:nvSpPr>
      <dsp:spPr>
        <a:xfrm>
          <a:off x="586" y="218137"/>
          <a:ext cx="2375953" cy="285114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34691" tIns="0" rIns="234691" bIns="330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What aspects of communication does this situation reveal?</a:t>
          </a:r>
        </a:p>
      </dsp:txBody>
      <dsp:txXfrm>
        <a:off x="586" y="1358595"/>
        <a:ext cx="2375953" cy="1710686"/>
      </dsp:txXfrm>
    </dsp:sp>
    <dsp:sp modelId="{AD04195B-1B76-4EFD-96BB-AC0CEFC059E8}">
      <dsp:nvSpPr>
        <dsp:cNvPr id="0" name=""/>
        <dsp:cNvSpPr/>
      </dsp:nvSpPr>
      <dsp:spPr>
        <a:xfrm>
          <a:off x="586" y="218137"/>
          <a:ext cx="2375953" cy="1140457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34691" tIns="165100" rIns="234691" bIns="165100" numCol="1" spcCol="1270" anchor="ctr" anchorCtr="0">
          <a:noAutofit/>
        </a:bodyPr>
        <a:lstStyle/>
        <a:p>
          <a:pPr marL="0" lvl="0" indent="0" algn="l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800" kern="1200" dirty="0"/>
            <a:t>1</a:t>
          </a:r>
        </a:p>
      </dsp:txBody>
      <dsp:txXfrm>
        <a:off x="586" y="218137"/>
        <a:ext cx="2375953" cy="1140457"/>
      </dsp:txXfrm>
    </dsp:sp>
    <dsp:sp modelId="{D0297B0C-7AD9-4434-AA53-422C768ABC8B}">
      <dsp:nvSpPr>
        <dsp:cNvPr id="0" name=""/>
        <dsp:cNvSpPr/>
      </dsp:nvSpPr>
      <dsp:spPr>
        <a:xfrm>
          <a:off x="2566616" y="218137"/>
          <a:ext cx="2375953" cy="285114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34691" tIns="0" rIns="234691" bIns="330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What impact does it have on patient care?</a:t>
          </a:r>
        </a:p>
      </dsp:txBody>
      <dsp:txXfrm>
        <a:off x="2566616" y="1358595"/>
        <a:ext cx="2375953" cy="1710686"/>
      </dsp:txXfrm>
    </dsp:sp>
    <dsp:sp modelId="{8A22B589-AABD-403F-85E6-974EA0121774}">
      <dsp:nvSpPr>
        <dsp:cNvPr id="0" name=""/>
        <dsp:cNvSpPr/>
      </dsp:nvSpPr>
      <dsp:spPr>
        <a:xfrm>
          <a:off x="2566616" y="218137"/>
          <a:ext cx="2375953" cy="1140457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34691" tIns="165100" rIns="234691" bIns="165100" numCol="1" spcCol="1270" anchor="ctr" anchorCtr="0">
          <a:noAutofit/>
        </a:bodyPr>
        <a:lstStyle/>
        <a:p>
          <a:pPr marL="0" lvl="0" indent="0" algn="l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800" kern="1200" dirty="0"/>
            <a:t>2</a:t>
          </a:r>
        </a:p>
      </dsp:txBody>
      <dsp:txXfrm>
        <a:off x="2566616" y="218137"/>
        <a:ext cx="2375953" cy="1140457"/>
      </dsp:txXfrm>
    </dsp:sp>
    <dsp:sp modelId="{95F0B734-DF30-4E28-846D-32D439D7D8BB}">
      <dsp:nvSpPr>
        <dsp:cNvPr id="0" name=""/>
        <dsp:cNvSpPr/>
      </dsp:nvSpPr>
      <dsp:spPr>
        <a:xfrm>
          <a:off x="5132646" y="218137"/>
          <a:ext cx="2375953" cy="285114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34691" tIns="0" rIns="234691" bIns="330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What impact does it have on the quality of services provided?</a:t>
          </a:r>
        </a:p>
      </dsp:txBody>
      <dsp:txXfrm>
        <a:off x="5132646" y="1358595"/>
        <a:ext cx="2375953" cy="1710686"/>
      </dsp:txXfrm>
    </dsp:sp>
    <dsp:sp modelId="{A5F65869-6398-42E4-A317-40BD0015238E}">
      <dsp:nvSpPr>
        <dsp:cNvPr id="0" name=""/>
        <dsp:cNvSpPr/>
      </dsp:nvSpPr>
      <dsp:spPr>
        <a:xfrm>
          <a:off x="5132646" y="218137"/>
          <a:ext cx="2375953" cy="1140457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34691" tIns="165100" rIns="234691" bIns="165100" numCol="1" spcCol="1270" anchor="ctr" anchorCtr="0">
          <a:noAutofit/>
        </a:bodyPr>
        <a:lstStyle/>
        <a:p>
          <a:pPr marL="0" lvl="0" indent="0" algn="l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800" kern="1200" dirty="0"/>
            <a:t>3</a:t>
          </a:r>
        </a:p>
      </dsp:txBody>
      <dsp:txXfrm>
        <a:off x="5132646" y="218137"/>
        <a:ext cx="2375953" cy="11404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6/7/layout/LinearBlockProcessNumbered">
  <dgm:title val="Linear Block Process Numbered"/>
  <dgm:desc val="Used to show a progression; a timeline; sequential steps in a task, process, or workflow; or to emphasize movement or direction. Automatic numbers have been introduced to show the steps of the process. Level 1 text and Level 2 text both appears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01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02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03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08"/>
      <dgm:constr type="primFontSz" for="des" forName="sibTransNodeRect" op="equ"/>
      <dgm:constr type="primFontSz" for="des" forName="nodeRect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2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w" for="ch" forName="sibTransNodeRect" refType="w" refFor="ch" refForName="bgRect"/>
          <dgm:constr type="h" for="ch" forName="sibTransNodeRect" refType="h" refFor="ch" refForName="bgRect" fact="0.4"/>
          <dgm:constr type="t" for="ch" forName="sibTransNodeRect"/>
          <dgm:constr type="l" for="ch" forName="sibTransNodeRect"/>
          <dgm:constr type="r" for="ch" forName="nodeRect" refType="r" refFor="ch" refForName="bgRect"/>
          <dgm:constr type="h" for="ch" forName="nodeRect" refType="h" refFor="ch" refForName="bgRect" fact="0.6"/>
          <dgm:constr type="t" for="ch" forName="nodeRect" refType="b" refFor="ch" refForName="sibTransNodeRect"/>
          <dgm:constr type="l" for="ch" forName="nodeRect" refType="l" refFor="ch" refForName="bgRect"/>
        </dgm:constrLst>
        <dgm:ruleLst>
          <dgm:rule type="w" for="ch" forName="nodeRect" val="NaN" fact="NaN" max="30"/>
        </dgm:ruleLst>
        <dgm:layoutNode name="bgRect" styleLbl="alignNode1">
          <dgm:alg type="sp"/>
          <dgm:shape xmlns:r="http://schemas.openxmlformats.org/officeDocument/2006/relationships" type="rect" r:blip="">
            <dgm:adjLst>
              <dgm:adj idx="1" val="0.05"/>
            </dgm:adjLst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Rect" styleLbl="alignNode1">
            <dgm:varLst>
              <dgm:chMax val="0"/>
              <dgm:bulletEnabled val="1"/>
            </dgm:varLst>
            <dgm:presOf axis="self"/>
            <dgm:alg type="tx">
              <dgm:param type="parTxLTRAlign" val="l"/>
              <dgm:param type="parTxRTLAlign" val="l"/>
            </dgm:alg>
            <dgm:shape xmlns:r="http://schemas.openxmlformats.org/officeDocument/2006/relationships" type="rect" r:blip="" hideGeom="1">
              <dgm:adjLst/>
            </dgm:shape>
            <dgm:constrLst>
              <dgm:constr type="primFontSz" val="66"/>
              <dgm:constr type="tMarg" val="13"/>
              <dgm:constr type="lMarg" refType="w" fact="0.28"/>
              <dgm:constr type="rMarg" refType="w" fact="0.28"/>
              <dgm:constr type="bMarg" val="13"/>
            </dgm:constrLst>
            <dgm:ruleLst>
              <dgm:rule type="primFontSz" val="14" fact="NaN" max="NaN"/>
              <dgm:rule type="tMarg" val="13" fact="NaN" max="NaN"/>
            </dgm:ruleLst>
          </dgm:layoutNode>
        </dgm:forEach>
        <dgm:layoutNode name="nodeRect" styleLbl="align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  <dgm:param type="stBulletLvl" val="2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26"/>
            <dgm:constr type="tMarg"/>
            <dgm:constr type="lMarg" refType="w" fact="0.28"/>
            <dgm:constr type="rMarg" refType="w" fact="0.28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1">
            <a:buAutoNum type="arabicParenBoth"/>
          </dgm1611:buPr>
        </dgm1611:autoBuNodeInfo>
      </dgm1611:autoBuNodeInfoLst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42EDE-7707-4C93-9FCD-C8288FA9C2F5}" type="datetimeFigureOut">
              <a:rPr lang="en-GB" smtClean="0"/>
              <a:t>08/04/2026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07EAF-6A43-4BB0-A89E-7820AFF29F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34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4A9807-1C24-8F4A-B3C7-A6E31FA5BB7A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35018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4A9807-1C24-8F4A-B3C7-A6E31FA5BB7A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88955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4A9807-1C24-8F4A-B3C7-A6E31FA5BB7A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6765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4A9807-1C24-8F4A-B3C7-A6E31FA5BB7A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3901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4A9807-1C24-8F4A-B3C7-A6E31FA5BB7A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8806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65326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5035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594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1072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7">
            <a:extLst>
              <a:ext uri="{FF2B5EF4-FFF2-40B4-BE49-F238E27FC236}">
                <a16:creationId xmlns:a16="http://schemas.microsoft.com/office/drawing/2014/main" id="{4F336E19-C4AF-A583-5455-6B0DD336C9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0616" y="4080872"/>
            <a:ext cx="1130300" cy="1130300"/>
          </a:xfrm>
          <a:prstGeom prst="rect">
            <a:avLst/>
          </a:prstGeom>
        </p:spPr>
      </p:pic>
      <p:pic>
        <p:nvPicPr>
          <p:cNvPr id="17" name="Immagine 8">
            <a:extLst>
              <a:ext uri="{FF2B5EF4-FFF2-40B4-BE49-F238E27FC236}">
                <a16:creationId xmlns:a16="http://schemas.microsoft.com/office/drawing/2014/main" id="{074BBF54-C851-B5E8-E784-213A628F2E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4731" y="4044585"/>
            <a:ext cx="1130300" cy="1130300"/>
          </a:xfrm>
          <a:prstGeom prst="rect">
            <a:avLst/>
          </a:prstGeom>
        </p:spPr>
      </p:pic>
      <p:pic>
        <p:nvPicPr>
          <p:cNvPr id="18" name="Immagine 10">
            <a:extLst>
              <a:ext uri="{FF2B5EF4-FFF2-40B4-BE49-F238E27FC236}">
                <a16:creationId xmlns:a16="http://schemas.microsoft.com/office/drawing/2014/main" id="{39FED899-FD15-014D-2BB9-0D93E4E03F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98846" y="4044585"/>
            <a:ext cx="1130300" cy="1130300"/>
          </a:xfrm>
          <a:prstGeom prst="rect">
            <a:avLst/>
          </a:prstGeom>
        </p:spPr>
      </p:pic>
      <p:pic>
        <p:nvPicPr>
          <p:cNvPr id="19" name="Immagine 11">
            <a:extLst>
              <a:ext uri="{FF2B5EF4-FFF2-40B4-BE49-F238E27FC236}">
                <a16:creationId xmlns:a16="http://schemas.microsoft.com/office/drawing/2014/main" id="{4C36C738-DB9B-90C0-A10E-7990A46086A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517231" y="5433499"/>
            <a:ext cx="1765300" cy="38100"/>
          </a:xfrm>
          <a:prstGeom prst="rect">
            <a:avLst/>
          </a:prstGeom>
        </p:spPr>
      </p:pic>
      <p:pic>
        <p:nvPicPr>
          <p:cNvPr id="20" name="Immagine 12">
            <a:extLst>
              <a:ext uri="{FF2B5EF4-FFF2-40B4-BE49-F238E27FC236}">
                <a16:creationId xmlns:a16="http://schemas.microsoft.com/office/drawing/2014/main" id="{32F21DC5-F71D-8643-D9E7-AEA18C95ABE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50131" y="5435620"/>
            <a:ext cx="1765300" cy="38100"/>
          </a:xfrm>
          <a:prstGeom prst="rect">
            <a:avLst/>
          </a:prstGeom>
        </p:spPr>
      </p:pic>
      <p:pic>
        <p:nvPicPr>
          <p:cNvPr id="21" name="Immagine 13">
            <a:extLst>
              <a:ext uri="{FF2B5EF4-FFF2-40B4-BE49-F238E27FC236}">
                <a16:creationId xmlns:a16="http://schemas.microsoft.com/office/drawing/2014/main" id="{D391A9A8-E55A-9D69-E5ED-792E3915E2C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81346" y="5433499"/>
            <a:ext cx="1765300" cy="38100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 hasCustomPrompt="1"/>
          </p:nvPr>
        </p:nvSpPr>
        <p:spPr>
          <a:xfrm>
            <a:off x="742949" y="2273137"/>
            <a:ext cx="9313863" cy="1392237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pic>
        <p:nvPicPr>
          <p:cNvPr id="27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8573718" y="6517481"/>
            <a:ext cx="1844736" cy="52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68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5346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1D1B4AE-6598-7CFC-5E1B-89AFCD96569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08606" y="6129182"/>
            <a:ext cx="2382359" cy="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15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3" r:id="rId4"/>
    <p:sldLayoutId id="2147483678" r:id="rId5"/>
    <p:sldLayoutId id="2147483674" r:id="rId6"/>
    <p:sldLayoutId id="2147483675" r:id="rId7"/>
    <p:sldLayoutId id="2147483676" r:id="rId8"/>
    <p:sldLayoutId id="2147483677" r:id="rId9"/>
    <p:sldLayoutId id="2147483679" r:id="rId10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sv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8.svg"/><Relationship Id="rId5" Type="http://schemas.openxmlformats.org/officeDocument/2006/relationships/tags" Target="../tags/tag5.xml"/><Relationship Id="rId10" Type="http://schemas.openxmlformats.org/officeDocument/2006/relationships/image" Target="../media/image27.svg"/><Relationship Id="rId4" Type="http://schemas.openxmlformats.org/officeDocument/2006/relationships/tags" Target="../tags/tag4.xml"/><Relationship Id="rId9" Type="http://schemas.openxmlformats.org/officeDocument/2006/relationships/image" Target="../media/image26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image" Target="../media/image28.svg"/><Relationship Id="rId5" Type="http://schemas.openxmlformats.org/officeDocument/2006/relationships/tags" Target="../tags/tag12.xml"/><Relationship Id="rId10" Type="http://schemas.openxmlformats.org/officeDocument/2006/relationships/image" Target="../media/image27.svg"/><Relationship Id="rId4" Type="http://schemas.openxmlformats.org/officeDocument/2006/relationships/tags" Target="../tags/tag11.xml"/><Relationship Id="rId9" Type="http://schemas.openxmlformats.org/officeDocument/2006/relationships/image" Target="../media/image26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image" Target="../media/image28.svg"/><Relationship Id="rId5" Type="http://schemas.openxmlformats.org/officeDocument/2006/relationships/tags" Target="../tags/tag19.xml"/><Relationship Id="rId10" Type="http://schemas.openxmlformats.org/officeDocument/2006/relationships/image" Target="../media/image27.svg"/><Relationship Id="rId4" Type="http://schemas.openxmlformats.org/officeDocument/2006/relationships/tags" Target="../tags/tag18.xml"/><Relationship Id="rId9" Type="http://schemas.openxmlformats.org/officeDocument/2006/relationships/image" Target="../media/image26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-1" y="2678077"/>
            <a:ext cx="10799763" cy="1392237"/>
          </a:xfrm>
        </p:spPr>
        <p:txBody>
          <a:bodyPr/>
          <a:lstStyle/>
          <a:p>
            <a:r>
              <a:rPr lang="lt-LT" dirty="0"/>
              <a:t>Module 2 </a:t>
            </a:r>
            <a:br>
              <a:rPr lang="lt-LT" dirty="0"/>
            </a:br>
            <a:r>
              <a:rPr lang="lt-LT" dirty="0" err="1"/>
              <a:t>synchronous</a:t>
            </a:r>
            <a:r>
              <a:rPr lang="lt-LT" dirty="0"/>
              <a:t> </a:t>
            </a:r>
            <a:r>
              <a:rPr lang="lt-LT" dirty="0" err="1"/>
              <a:t>session</a:t>
            </a:r>
            <a:br>
              <a:rPr lang="lt-LT" dirty="0"/>
            </a:br>
            <a:br>
              <a:rPr lang="lt-LT" dirty="0"/>
            </a:br>
            <a:r>
              <a:rPr lang="lt-LT" dirty="0"/>
              <a:t>COMMUNICATION</a:t>
            </a:r>
            <a:br>
              <a:rPr lang="lt-LT" dirty="0"/>
            </a:br>
            <a:r>
              <a:rPr lang="lt-LT" dirty="0"/>
              <a:t>CONFLICT</a:t>
            </a:r>
            <a:endParaRPr lang="en-GB" dirty="0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71343-8972-4C3F-BAD8-5D975A3211E8}" type="datetime1">
              <a:rPr lang="it-IT" smtClean="0"/>
              <a:t>08/04/2026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436425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7077A-0AF5-C13D-E55C-0BF2F465E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GROUP WORK INSTRUCTIONS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B023CD-9A87-0FD7-2725-5405301D80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163" y="1598906"/>
            <a:ext cx="9685900" cy="529719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You have </a:t>
            </a:r>
            <a:r>
              <a:rPr lang="en-US" sz="2400" b="1" dirty="0">
                <a:solidFill>
                  <a:srgbClr val="FF0000"/>
                </a:solidFill>
              </a:rPr>
              <a:t>30 minutes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to complete the analysis. After this time, everyone will return to the main session to discuss the results.</a:t>
            </a:r>
            <a:endParaRPr lang="lt-LT" sz="2400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Please decide within your group who will present your </a:t>
            </a:r>
            <a:r>
              <a:rPr lang="lt-LT" sz="2400" dirty="0" err="1">
                <a:solidFill>
                  <a:schemeClr val="accent1">
                    <a:lumMod val="75000"/>
                  </a:schemeClr>
                </a:solidFill>
              </a:rPr>
              <a:t>case</a:t>
            </a:r>
            <a:r>
              <a:rPr lang="lt-LT" sz="2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lt-LT" sz="2400" dirty="0" err="1">
                <a:solidFill>
                  <a:schemeClr val="accent1">
                    <a:lumMod val="75000"/>
                  </a:schemeClr>
                </a:solidFill>
              </a:rPr>
              <a:t>and</a:t>
            </a:r>
            <a:r>
              <a:rPr lang="lt-LT" sz="2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analysis briefly during the discussion.</a:t>
            </a:r>
          </a:p>
          <a:p>
            <a: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  <a:t>Case Assignments: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F0000"/>
                </a:solidFill>
              </a:rPr>
              <a:t>Rooms 1 and 6</a:t>
            </a:r>
            <a:r>
              <a:rPr lang="en-US" sz="2400" dirty="0">
                <a:solidFill>
                  <a:srgbClr val="FF0000"/>
                </a:solidFill>
              </a:rPr>
              <a:t>: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 Analyze the</a:t>
            </a:r>
            <a:r>
              <a:rPr lang="lt-LT" sz="2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lt-LT" sz="2400" dirty="0" err="1">
                <a:solidFill>
                  <a:schemeClr val="accent1">
                    <a:lumMod val="75000"/>
                  </a:schemeClr>
                </a:solidFill>
              </a:rPr>
              <a:t>ppt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 file titled </a:t>
            </a:r>
            <a:r>
              <a:rPr lang="en-US" sz="2400" i="1" dirty="0">
                <a:solidFill>
                  <a:srgbClr val="FF0000"/>
                </a:solidFill>
              </a:rPr>
              <a:t>"Case 1"</a:t>
            </a:r>
            <a:r>
              <a:rPr lang="en-US" sz="2400" dirty="0">
                <a:solidFill>
                  <a:srgbClr val="FF0000"/>
                </a:solidFill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F0000"/>
                </a:solidFill>
              </a:rPr>
              <a:t>Rooms 2 and 4</a:t>
            </a:r>
            <a:r>
              <a:rPr lang="en-US" sz="2400" dirty="0">
                <a:solidFill>
                  <a:srgbClr val="FF0000"/>
                </a:solidFill>
              </a:rPr>
              <a:t>: 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Analyze the </a:t>
            </a:r>
            <a:r>
              <a:rPr lang="lt-LT" sz="2400" dirty="0" err="1">
                <a:solidFill>
                  <a:schemeClr val="accent1">
                    <a:lumMod val="75000"/>
                  </a:schemeClr>
                </a:solidFill>
              </a:rPr>
              <a:t>ppt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 file titled </a:t>
            </a:r>
            <a:r>
              <a:rPr lang="en-US" sz="2400" i="1" dirty="0">
                <a:solidFill>
                  <a:srgbClr val="FF0000"/>
                </a:solidFill>
              </a:rPr>
              <a:t>"Case 2"</a:t>
            </a:r>
            <a:r>
              <a:rPr lang="en-US" sz="2400" dirty="0">
                <a:solidFill>
                  <a:srgbClr val="FF0000"/>
                </a:solidFill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F0000"/>
                </a:solidFill>
              </a:rPr>
              <a:t>Rooms 3 and 5</a:t>
            </a:r>
            <a:r>
              <a:rPr lang="en-US" sz="2400" dirty="0">
                <a:solidFill>
                  <a:srgbClr val="FF0000"/>
                </a:solidFill>
              </a:rPr>
              <a:t>: 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Analyze the </a:t>
            </a:r>
            <a:r>
              <a:rPr lang="lt-LT" sz="2400" dirty="0" err="1">
                <a:solidFill>
                  <a:schemeClr val="accent1">
                    <a:lumMod val="75000"/>
                  </a:schemeClr>
                </a:solidFill>
              </a:rPr>
              <a:t>ppt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 file titled </a:t>
            </a:r>
            <a:r>
              <a:rPr lang="en-US" sz="2400" i="1" dirty="0">
                <a:solidFill>
                  <a:srgbClr val="FF0000"/>
                </a:solidFill>
              </a:rPr>
              <a:t>"Case 3"</a:t>
            </a:r>
            <a:r>
              <a:rPr lang="en-US" sz="2400" dirty="0">
                <a:solidFill>
                  <a:srgbClr val="FF0000"/>
                </a:solidFill>
              </a:rPr>
              <a:t>.</a:t>
            </a:r>
          </a:p>
          <a:p>
            <a: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  <a:t>Important Notes: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The </a:t>
            </a:r>
            <a:r>
              <a:rPr lang="lt-LT" sz="2400" dirty="0" err="1">
                <a:solidFill>
                  <a:srgbClr val="FF0000"/>
                </a:solidFill>
              </a:rPr>
              <a:t>ppt</a:t>
            </a:r>
            <a:r>
              <a:rPr lang="en-US" sz="2400" dirty="0">
                <a:solidFill>
                  <a:srgbClr val="FF0000"/>
                </a:solidFill>
              </a:rPr>
              <a:t> files are shared in the chat section.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Each file contains an analysis table that must be filled out and presented during the main session.</a:t>
            </a:r>
          </a:p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16331082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8691C2A-BA8D-670D-E6BD-E617290F70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457" y="514112"/>
            <a:ext cx="9707606" cy="1419463"/>
          </a:xfrm>
        </p:spPr>
        <p:txBody>
          <a:bodyPr/>
          <a:lstStyle/>
          <a:p>
            <a:r>
              <a:rPr lang="en-US" dirty="0"/>
              <a:t>GROUP WORK</a:t>
            </a:r>
            <a:br>
              <a:rPr lang="en-US" dirty="0"/>
            </a:br>
            <a:r>
              <a:rPr lang="en-US" dirty="0"/>
              <a:t>DISCUSSION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144A2A6-1E39-2A45-0417-6EBC19A16024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1510988" y="2289877"/>
          <a:ext cx="7509187" cy="32874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94974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A54720-F56D-2908-E400-61D5126489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IMPORTANCE OF CONFLICT MANAGEMENT</a:t>
            </a:r>
            <a:endParaRPr lang="lt-L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664920-742D-E832-A4DC-2A525DEEDCD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>
                <a:solidFill>
                  <a:schemeClr val="accent1">
                    <a:lumMod val="75000"/>
                  </a:schemeClr>
                </a:solidFill>
              </a:rPr>
              <a:t>Conflicts in Teams</a:t>
            </a:r>
            <a:endParaRPr lang="lt-LT" b="1" u="sng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>
                <a:solidFill>
                  <a:schemeClr val="accent1">
                    <a:lumMod val="75000"/>
                  </a:schemeClr>
                </a:solidFill>
              </a:rPr>
              <a:t>Inevitable in high-stakes environments like healthcare.</a:t>
            </a:r>
            <a:endParaRPr lang="lt-LT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>
                <a:solidFill>
                  <a:schemeClr val="accent1">
                    <a:lumMod val="75000"/>
                  </a:schemeClr>
                </a:solidFill>
              </a:rPr>
              <a:t>Require quick thinking and teamwork under pressure.</a:t>
            </a:r>
            <a:endParaRPr lang="lt-LT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3AE9BD-51B8-B291-7766-1910D990C0FB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>
                <a:solidFill>
                  <a:schemeClr val="accent1">
                    <a:lumMod val="75000"/>
                  </a:schemeClr>
                </a:solidFill>
              </a:rPr>
              <a:t>Why It Matters</a:t>
            </a:r>
            <a:endParaRPr lang="lt-LT" b="1" u="sng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>
                <a:solidFill>
                  <a:schemeClr val="accent1">
                    <a:lumMod val="75000"/>
                  </a:schemeClr>
                </a:solidFill>
              </a:rPr>
              <a:t>Conflict management skills are key to:</a:t>
            </a:r>
            <a:endParaRPr lang="lt-LT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>
                <a:solidFill>
                  <a:schemeClr val="accent1">
                    <a:lumMod val="75000"/>
                  </a:schemeClr>
                </a:solidFill>
              </a:rPr>
              <a:t>Strengthening teamwork and collaboration.</a:t>
            </a:r>
            <a:endParaRPr lang="lt-LT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>
                <a:solidFill>
                  <a:schemeClr val="accent1">
                    <a:lumMod val="75000"/>
                  </a:schemeClr>
                </a:solidFill>
              </a:rPr>
              <a:t>Achieving better outcomes for the team and patients.</a:t>
            </a:r>
            <a:endParaRPr lang="lt-LT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1" name="Graphic 10" descr="Meeting with solid fill">
            <a:extLst>
              <a:ext uri="{FF2B5EF4-FFF2-40B4-BE49-F238E27FC236}">
                <a16:creationId xmlns:a16="http://schemas.microsoft.com/office/drawing/2014/main" id="{D838A374-B85E-6E89-A7D9-7A8941F86F7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00990" y="5047500"/>
            <a:ext cx="1518485" cy="151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0327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9424A-126B-D6A5-82FB-CFD87EB52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457" y="514112"/>
            <a:ext cx="9707606" cy="993805"/>
          </a:xfrm>
        </p:spPr>
        <p:txBody>
          <a:bodyPr anchor="b">
            <a:normAutofit/>
          </a:bodyPr>
          <a:lstStyle/>
          <a:p>
            <a:r>
              <a:rPr lang="lt-LT" dirty="0"/>
              <a:t>APPROACHES TO CONFLICT MANAGEMENT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7721954-AFFF-14B2-470B-08DC677E795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219325" y="1836193"/>
            <a:ext cx="5961872" cy="41435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445810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642BD-B016-67F0-1B06-CEE6824BBB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078" y="314802"/>
            <a:ext cx="9707606" cy="993805"/>
          </a:xfrm>
        </p:spPr>
        <p:txBody>
          <a:bodyPr/>
          <a:lstStyle/>
          <a:p>
            <a:r>
              <a:rPr lang="lt-LT" dirty="0"/>
              <a:t>COMPETING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45EE642-DF2E-E61E-7885-98489DC3B7E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419225" y="1308607"/>
            <a:ext cx="7677416" cy="4670928"/>
          </a:xfrm>
          <a:prstGeom prst="rect">
            <a:avLst/>
          </a:prstGeom>
        </p:spPr>
      </p:pic>
      <p:sp>
        <p:nvSpPr>
          <p:cNvPr id="5" name="Arrow: Down 4">
            <a:extLst>
              <a:ext uri="{FF2B5EF4-FFF2-40B4-BE49-F238E27FC236}">
                <a16:creationId xmlns:a16="http://schemas.microsoft.com/office/drawing/2014/main" id="{AEE5F5BB-6795-FF40-DB3A-D0205AD02AEE}"/>
              </a:ext>
            </a:extLst>
          </p:cNvPr>
          <p:cNvSpPr/>
          <p:nvPr/>
        </p:nvSpPr>
        <p:spPr>
          <a:xfrm rot="16200000">
            <a:off x="2536517" y="1704743"/>
            <a:ext cx="341055" cy="85428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lt-L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28171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642BD-B016-67F0-1B06-CEE6824BBB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078" y="328204"/>
            <a:ext cx="9707606" cy="993805"/>
          </a:xfrm>
        </p:spPr>
        <p:txBody>
          <a:bodyPr/>
          <a:lstStyle/>
          <a:p>
            <a:r>
              <a:rPr lang="lt-LT" dirty="0"/>
              <a:t>AVOIDING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45EE642-DF2E-E61E-7885-98489DC3B7E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400175" y="1507917"/>
            <a:ext cx="7677416" cy="4670928"/>
          </a:xfrm>
          <a:prstGeom prst="rect">
            <a:avLst/>
          </a:prstGeom>
        </p:spPr>
      </p:pic>
      <p:sp>
        <p:nvSpPr>
          <p:cNvPr id="5" name="Arrow: Down 4">
            <a:extLst>
              <a:ext uri="{FF2B5EF4-FFF2-40B4-BE49-F238E27FC236}">
                <a16:creationId xmlns:a16="http://schemas.microsoft.com/office/drawing/2014/main" id="{AEE5F5BB-6795-FF40-DB3A-D0205AD02AEE}"/>
              </a:ext>
            </a:extLst>
          </p:cNvPr>
          <p:cNvSpPr/>
          <p:nvPr/>
        </p:nvSpPr>
        <p:spPr>
          <a:xfrm rot="16200000">
            <a:off x="2613371" y="4888841"/>
            <a:ext cx="341055" cy="85428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lt-L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84800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642BD-B016-67F0-1B06-CEE6824BBB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078" y="371165"/>
            <a:ext cx="9707606" cy="993805"/>
          </a:xfrm>
        </p:spPr>
        <p:txBody>
          <a:bodyPr/>
          <a:lstStyle/>
          <a:p>
            <a:r>
              <a:rPr lang="lt-LT" dirty="0"/>
              <a:t>ACCOMMODATING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45EE642-DF2E-E61E-7885-98489DC3B7E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276350" y="1364970"/>
            <a:ext cx="7677416" cy="4670928"/>
          </a:xfrm>
          <a:prstGeom prst="rect">
            <a:avLst/>
          </a:prstGeom>
        </p:spPr>
      </p:pic>
      <p:sp>
        <p:nvSpPr>
          <p:cNvPr id="5" name="Arrow: Down 4">
            <a:extLst>
              <a:ext uri="{FF2B5EF4-FFF2-40B4-BE49-F238E27FC236}">
                <a16:creationId xmlns:a16="http://schemas.microsoft.com/office/drawing/2014/main" id="{AEE5F5BB-6795-FF40-DB3A-D0205AD02AEE}"/>
              </a:ext>
            </a:extLst>
          </p:cNvPr>
          <p:cNvSpPr/>
          <p:nvPr/>
        </p:nvSpPr>
        <p:spPr>
          <a:xfrm rot="5400000">
            <a:off x="8461721" y="4729634"/>
            <a:ext cx="341055" cy="85428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lt-L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61998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642BD-B016-67F0-1B06-CEE6824BBB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078" y="343585"/>
            <a:ext cx="9707606" cy="993805"/>
          </a:xfrm>
        </p:spPr>
        <p:txBody>
          <a:bodyPr/>
          <a:lstStyle/>
          <a:p>
            <a:r>
              <a:rPr lang="lt-LT" dirty="0"/>
              <a:t>COLLABORATING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45EE642-DF2E-E61E-7885-98489DC3B7E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762125" y="1422192"/>
            <a:ext cx="7677416" cy="4670928"/>
          </a:xfrm>
          <a:prstGeom prst="rect">
            <a:avLst/>
          </a:prstGeom>
        </p:spPr>
      </p:pic>
      <p:sp>
        <p:nvSpPr>
          <p:cNvPr id="5" name="Arrow: Down 4">
            <a:extLst>
              <a:ext uri="{FF2B5EF4-FFF2-40B4-BE49-F238E27FC236}">
                <a16:creationId xmlns:a16="http://schemas.microsoft.com/office/drawing/2014/main" id="{AEE5F5BB-6795-FF40-DB3A-D0205AD02AEE}"/>
              </a:ext>
            </a:extLst>
          </p:cNvPr>
          <p:cNvSpPr/>
          <p:nvPr/>
        </p:nvSpPr>
        <p:spPr>
          <a:xfrm rot="5400000">
            <a:off x="9042746" y="1865953"/>
            <a:ext cx="341055" cy="85428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lt-L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4536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642BD-B016-67F0-1B06-CEE6824BBB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657" y="272812"/>
            <a:ext cx="9707606" cy="993805"/>
          </a:xfrm>
        </p:spPr>
        <p:txBody>
          <a:bodyPr/>
          <a:lstStyle/>
          <a:p>
            <a:r>
              <a:rPr lang="lt-LT" dirty="0"/>
              <a:t>COMPROMISING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45EE642-DF2E-E61E-7885-98489DC3B7E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313752" y="1403142"/>
            <a:ext cx="7677416" cy="4670928"/>
          </a:xfrm>
          <a:prstGeom prst="rect">
            <a:avLst/>
          </a:prstGeom>
        </p:spPr>
      </p:pic>
      <p:sp>
        <p:nvSpPr>
          <p:cNvPr id="5" name="Arrow: Down 4">
            <a:extLst>
              <a:ext uri="{FF2B5EF4-FFF2-40B4-BE49-F238E27FC236}">
                <a16:creationId xmlns:a16="http://schemas.microsoft.com/office/drawing/2014/main" id="{AEE5F5BB-6795-FF40-DB3A-D0205AD02AEE}"/>
              </a:ext>
            </a:extLst>
          </p:cNvPr>
          <p:cNvSpPr/>
          <p:nvPr/>
        </p:nvSpPr>
        <p:spPr>
          <a:xfrm>
            <a:off x="5297512" y="2278703"/>
            <a:ext cx="341055" cy="85428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lt-L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73028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88960-0C34-F36A-B2E1-2D3F9E822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INTERGENERATIONAL STUDIES</a:t>
            </a:r>
            <a:endParaRPr lang="lt-LT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5936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AD6B2C-ED21-709D-4E7E-52BEADFD0F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EXPECTATIONS FROM THIS MODULE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544F80-DE9E-CF04-CF18-8B5C91F65E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4309" y="2846682"/>
            <a:ext cx="7681965" cy="3771188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💡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What are your expectations for this module?</a:t>
            </a:r>
            <a:endParaRPr lang="lt-LT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>
              <a:buNone/>
            </a:pPr>
            <a:endParaRPr lang="lt-LT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Please take a moment to share your thoughts in the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chat.</a:t>
            </a:r>
            <a:endParaRPr lang="lt-LT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D2C216-A133-0A44-C581-41A68BEDC9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7274" y="2960625"/>
            <a:ext cx="1771651" cy="177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6587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C462D9-39E7-195B-21F7-EACBC308E6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8495" y="2910017"/>
            <a:ext cx="7996518" cy="1192306"/>
          </a:xfrm>
        </p:spPr>
        <p:txBody>
          <a:bodyPr anchor="ctr">
            <a:normAutofit/>
          </a:bodyPr>
          <a:lstStyle/>
          <a:p>
            <a:r>
              <a:rPr lang="lt-LT" dirty="0"/>
              <a:t>THANK YOU</a:t>
            </a:r>
            <a:r>
              <a:rPr lang="en-US" dirty="0"/>
              <a:t>!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4229734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359814-A4CA-2742-EA6A-CA0D08F81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CONTENT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1E447B2-5121-D19C-7F66-2973B937051A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 bwMode="auto">
          <a:xfrm>
            <a:off x="603457" y="2335593"/>
            <a:ext cx="8992970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lt-LT" altLang="lt-LT" sz="2800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Communication: </a:t>
            </a:r>
            <a:r>
              <a:rPr kumimoji="0" lang="lt-LT" altLang="lt-LT" sz="2800" i="0" u="none" strike="noStrike" cap="none" normalizeH="0" baseline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Key</a:t>
            </a:r>
            <a:r>
              <a:rPr kumimoji="0" lang="lt-LT" altLang="lt-LT" sz="2800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r>
              <a:rPr kumimoji="0" lang="lt-LT" altLang="lt-LT" sz="2800" i="0" u="none" strike="noStrike" cap="none" normalizeH="0" baseline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Concepts</a:t>
            </a:r>
            <a:r>
              <a:rPr kumimoji="0" lang="lt-LT" altLang="lt-LT" sz="2800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r>
              <a:rPr kumimoji="0" lang="lt-LT" altLang="lt-LT" sz="2800" i="0" u="none" strike="noStrike" cap="none" normalizeH="0" baseline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and</a:t>
            </a:r>
            <a:r>
              <a:rPr kumimoji="0" lang="lt-LT" altLang="lt-LT" sz="2800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r>
              <a:rPr kumimoji="0" lang="lt-LT" altLang="lt-LT" sz="2800" i="0" u="none" strike="noStrike" cap="none" normalizeH="0" baseline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Principles</a:t>
            </a:r>
            <a:endParaRPr kumimoji="0" lang="lt-LT" altLang="lt-LT" sz="2800" i="0" u="none" strike="noStrike" cap="none" normalizeH="0" baseline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lt-LT" altLang="lt-LT" sz="2800" i="0" u="none" strike="noStrike" cap="none" normalizeH="0" baseline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The</a:t>
            </a:r>
            <a:r>
              <a:rPr kumimoji="0" lang="lt-LT" altLang="lt-LT" sz="2800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 Communication </a:t>
            </a:r>
            <a:r>
              <a:rPr kumimoji="0" lang="lt-LT" altLang="lt-LT" sz="2800" i="0" u="none" strike="noStrike" cap="none" normalizeH="0" baseline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Process</a:t>
            </a:r>
            <a:endParaRPr kumimoji="0" lang="lt-LT" altLang="lt-LT" sz="2800" i="0" u="none" strike="noStrike" cap="none" normalizeH="0" baseline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lt-LT" altLang="lt-LT" sz="2800" i="0" u="none" strike="noStrike" cap="none" normalizeH="0" baseline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Effective</a:t>
            </a:r>
            <a:r>
              <a:rPr kumimoji="0" lang="lt-LT" altLang="lt-LT" sz="2800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 Communication </a:t>
            </a:r>
            <a:r>
              <a:rPr kumimoji="0" lang="lt-LT" altLang="lt-LT" sz="2800" i="0" u="none" strike="noStrike" cap="none" normalizeH="0" baseline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Skills</a:t>
            </a:r>
            <a:endParaRPr kumimoji="0" lang="lt-LT" altLang="lt-LT" sz="2800" i="0" u="none" strike="noStrike" cap="none" normalizeH="0" baseline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lt-LT" altLang="lt-LT" sz="2800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Group </a:t>
            </a:r>
            <a:r>
              <a:rPr kumimoji="0" lang="lt-LT" altLang="lt-LT" sz="2800" i="0" u="none" strike="noStrike" cap="none" normalizeH="0" baseline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Work</a:t>
            </a:r>
            <a:r>
              <a:rPr kumimoji="0" lang="lt-LT" altLang="lt-LT" sz="2800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r>
              <a:rPr kumimoji="0" lang="lt-LT" altLang="lt-LT" sz="2800" i="0" u="none" strike="noStrike" cap="none" normalizeH="0" baseline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and</a:t>
            </a:r>
            <a:r>
              <a:rPr kumimoji="0" lang="lt-LT" altLang="lt-LT" sz="2800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r>
              <a:rPr kumimoji="0" lang="lt-LT" altLang="lt-LT" sz="2800" i="0" u="none" strike="noStrike" cap="none" normalizeH="0" baseline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Case</a:t>
            </a:r>
            <a:r>
              <a:rPr kumimoji="0" lang="lt-LT" altLang="lt-LT" sz="2800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r>
              <a:rPr kumimoji="0" lang="lt-LT" altLang="lt-LT" sz="2800" i="0" u="none" strike="noStrike" cap="none" normalizeH="0" baseline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Analysis</a:t>
            </a:r>
            <a:endParaRPr kumimoji="0" lang="lt-LT" altLang="lt-LT" sz="2800" i="0" u="none" strike="noStrike" cap="none" normalizeH="0" baseline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lt-LT" altLang="lt-LT" sz="2800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Conflict 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lt-LT" altLang="lt-LT" sz="2800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Conflict </a:t>
            </a:r>
            <a:r>
              <a:rPr kumimoji="0" lang="lt-LT" altLang="lt-LT" sz="2800" i="0" u="none" strike="noStrike" cap="none" normalizeH="0" baseline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Management</a:t>
            </a:r>
            <a:r>
              <a:rPr kumimoji="0" lang="lt-LT" altLang="lt-LT" sz="2800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r>
              <a:rPr kumimoji="0" lang="lt-LT" altLang="lt-LT" sz="2800" i="0" u="none" strike="noStrike" cap="none" normalizeH="0" baseline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Styles</a:t>
            </a:r>
            <a:endParaRPr kumimoji="0" lang="lt-LT" altLang="lt-LT" sz="2800" i="0" u="none" strike="noStrike" cap="none" normalizeH="0" baseline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lt-LT" altLang="lt-LT" sz="2800" i="0" u="none" strike="noStrike" cap="none" normalizeH="0" baseline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Intergenerational</a:t>
            </a:r>
            <a:r>
              <a:rPr kumimoji="0" lang="lt-LT" altLang="lt-LT" sz="2800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r>
              <a:rPr kumimoji="0" lang="lt-LT" altLang="lt-LT" sz="2800" i="0" u="none" strike="noStrike" cap="none" normalizeH="0" baseline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Studies</a:t>
            </a:r>
            <a:r>
              <a:rPr kumimoji="0" lang="lt-LT" altLang="lt-LT" sz="2800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r>
              <a:rPr kumimoji="0" lang="lt-LT" altLang="lt-LT" sz="2800" i="0" u="none" strike="noStrike" cap="none" normalizeH="0" baseline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with</a:t>
            </a:r>
            <a:r>
              <a:rPr kumimoji="0" lang="lt-LT" altLang="lt-LT" sz="2800" i="0" u="none" strike="noStrike" cap="none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 Group </a:t>
            </a:r>
            <a:r>
              <a:rPr kumimoji="0" lang="lt-LT" altLang="lt-LT" sz="2800" i="0" u="none" strike="noStrike" cap="none" normalizeH="0" baseline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Work</a:t>
            </a:r>
            <a:endParaRPr kumimoji="0" lang="lt-LT" altLang="lt-LT" sz="2800" i="0" u="none" strike="noStrike" cap="none" normalizeH="0" baseline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95287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CB9EC-7259-27D4-EF59-D6372A56B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457" y="514112"/>
            <a:ext cx="9707606" cy="993805"/>
          </a:xfrm>
        </p:spPr>
        <p:txBody>
          <a:bodyPr anchor="b">
            <a:normAutofit/>
          </a:bodyPr>
          <a:lstStyle/>
          <a:p>
            <a:r>
              <a:rPr lang="lt-LT" dirty="0"/>
              <a:t>WHAT IS COMMUNICATION?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E99C617-27D8-3BBF-BD18-D3A49A774694}"/>
              </a:ext>
            </a:extLst>
          </p:cNvPr>
          <p:cNvGraphicFramePr>
            <a:graphicFrameLocks noGrp="1"/>
          </p:cNvGraphicFramePr>
          <p:nvPr>
            <p:ph sz="half" idx="10"/>
          </p:nvPr>
        </p:nvGraphicFramePr>
        <p:xfrm>
          <a:off x="761999" y="2285999"/>
          <a:ext cx="9275763" cy="35412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03844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23058-3B8F-8BF0-B47C-C6C578A82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457" y="514112"/>
            <a:ext cx="9707606" cy="993805"/>
          </a:xfrm>
        </p:spPr>
        <p:txBody>
          <a:bodyPr anchor="b">
            <a:noAutofit/>
          </a:bodyPr>
          <a:lstStyle/>
          <a:p>
            <a:r>
              <a:rPr lang="lt-LT" dirty="0"/>
              <a:t>UNDERSTANDING THE COMMUNICATION PROCESS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EB2316E-DD01-06F2-F8A2-31978D9D3AC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06858" y="1807754"/>
            <a:ext cx="6586045" cy="44291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698555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D4011C2-DD31-F7E0-1882-993B0C32222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590381" y="409478"/>
            <a:ext cx="4828382" cy="935910"/>
          </a:xfrm>
          <a:prstGeom prst="roundRect">
            <a:avLst/>
          </a:prstGeom>
          <a:solidFill>
            <a:srgbClr val="F4F4F4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17500" rIns="1143000" rtlCol="0" anchor="ctr">
            <a:normAutofit fontScale="92500" lnSpcReduction="20000"/>
          </a:bodyPr>
          <a:lstStyle/>
          <a:p>
            <a:r>
              <a:rPr lang="en-US" sz="2000">
                <a:solidFill>
                  <a:srgbClr val="5B5B5B"/>
                </a:solidFill>
              </a:rPr>
              <a:t>Please download and install the Slido app on all computers you use</a:t>
            </a:r>
            <a:endParaRPr lang="lt-LT" sz="2000">
              <a:solidFill>
                <a:srgbClr val="5B5B5B"/>
              </a:solidFill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0E430396-62D6-73D3-0699-5C19119B40FF}"/>
              </a:ext>
            </a:extLst>
          </p:cNvPr>
          <p:cNvPicPr>
            <a:picLocks/>
          </p:cNvPicPr>
          <p:nvPr>
            <p:custDataLst>
              <p:tags r:id="rId3"/>
            </p:custDataLst>
          </p:nvPr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394272" y="563903"/>
            <a:ext cx="627060" cy="62706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25D23706-1743-E2A6-A6F7-41445C3A110B}"/>
              </a:ext>
            </a:extLst>
          </p:cNvPr>
          <p:cNvPicPr>
            <a:picLocks/>
          </p:cNvPicPr>
          <p:nvPr>
            <p:custDataLst>
              <p:tags r:id="rId4"/>
            </p:custDataLst>
          </p:nvPr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455924" y="647938"/>
            <a:ext cx="917980" cy="45899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CA241CC9-3873-8654-07FB-A721A5894276}"/>
              </a:ext>
            </a:extLst>
          </p:cNvPr>
          <p:cNvPicPr>
            <a:picLocks/>
          </p:cNvPicPr>
          <p:nvPr>
            <p:custDataLst>
              <p:tags r:id="rId5"/>
            </p:custDataLst>
          </p:nvPr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25977" y="2573679"/>
            <a:ext cx="2051955" cy="205195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6820905-E7EF-A75C-2FB6-0B325318EBD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455924" y="2699742"/>
            <a:ext cx="6479857" cy="1799828"/>
          </a:xfrm>
          <a:prstGeom prst="rect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>
                <a:solidFill>
                  <a:srgbClr val="5B5B5B"/>
                </a:solidFill>
              </a:rPr>
              <a:t>Please list what constitutes the communication process in health care?</a:t>
            </a:r>
            <a:endParaRPr lang="lt-LT" sz="4000" b="1">
              <a:solidFill>
                <a:srgbClr val="5B5B5B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F282D82-CF7E-1AC2-1D38-8F746142F35E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455924" y="6373813"/>
            <a:ext cx="6479857" cy="458989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en-US" sz="2200" b="1">
                <a:solidFill>
                  <a:srgbClr val="5B5B5B"/>
                </a:solidFill>
              </a:rPr>
              <a:t>ⓘ</a:t>
            </a:r>
            <a:r>
              <a:rPr lang="en-US" sz="2000">
                <a:solidFill>
                  <a:srgbClr val="5B5B5B"/>
                </a:solidFill>
              </a:rPr>
              <a:t> Start presenting to display the poll results on this slide.</a:t>
            </a:r>
            <a:endParaRPr lang="lt-LT" sz="2000">
              <a:solidFill>
                <a:srgbClr val="5B5B5B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239568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21B47F8-96EF-71D4-44F0-E7B348C662F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590381" y="409478"/>
            <a:ext cx="4828382" cy="935910"/>
          </a:xfrm>
          <a:prstGeom prst="roundRect">
            <a:avLst/>
          </a:prstGeom>
          <a:solidFill>
            <a:srgbClr val="F4F4F4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17500" rIns="1143000" rtlCol="0" anchor="ctr">
            <a:normAutofit fontScale="92500" lnSpcReduction="20000"/>
          </a:bodyPr>
          <a:lstStyle/>
          <a:p>
            <a:r>
              <a:rPr lang="en-US" sz="2000">
                <a:solidFill>
                  <a:srgbClr val="5B5B5B"/>
                </a:solidFill>
              </a:rPr>
              <a:t>Please download and install the Slido app on all computers you use</a:t>
            </a:r>
            <a:endParaRPr lang="lt-LT" sz="2000">
              <a:solidFill>
                <a:srgbClr val="5B5B5B"/>
              </a:solidFill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4F98228-EEB9-7119-B8B7-9FC6808C46AC}"/>
              </a:ext>
            </a:extLst>
          </p:cNvPr>
          <p:cNvPicPr>
            <a:picLocks/>
          </p:cNvPicPr>
          <p:nvPr>
            <p:custDataLst>
              <p:tags r:id="rId3"/>
            </p:custDataLst>
          </p:nvPr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394272" y="563903"/>
            <a:ext cx="627060" cy="62706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AABC83B8-C018-E360-6F6B-E7DDE12888AD}"/>
              </a:ext>
            </a:extLst>
          </p:cNvPr>
          <p:cNvPicPr>
            <a:picLocks/>
          </p:cNvPicPr>
          <p:nvPr>
            <p:custDataLst>
              <p:tags r:id="rId4"/>
            </p:custDataLst>
          </p:nvPr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455924" y="647938"/>
            <a:ext cx="917980" cy="45899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98A38CBC-1DFC-8955-924E-DE1C8D552A35}"/>
              </a:ext>
            </a:extLst>
          </p:cNvPr>
          <p:cNvPicPr>
            <a:picLocks/>
          </p:cNvPicPr>
          <p:nvPr>
            <p:custDataLst>
              <p:tags r:id="rId5"/>
            </p:custDataLst>
          </p:nvPr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25977" y="2573679"/>
            <a:ext cx="2051955" cy="205195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AE5CAF7-980B-65C5-9E5C-1D519F1040D9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455924" y="2699742"/>
            <a:ext cx="6479857" cy="1799828"/>
          </a:xfrm>
          <a:prstGeom prst="rect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>
                <a:solidFill>
                  <a:srgbClr val="5B5B5B"/>
                </a:solidFill>
              </a:rPr>
              <a:t>What are the obstacles to efficient communication?</a:t>
            </a:r>
            <a:endParaRPr lang="lt-LT" sz="4000" b="1">
              <a:solidFill>
                <a:srgbClr val="5B5B5B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FBD538E-C55D-CBB0-8029-4107BD972F3E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455924" y="6373813"/>
            <a:ext cx="6479857" cy="458989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en-US" sz="2200" b="1">
                <a:solidFill>
                  <a:srgbClr val="5B5B5B"/>
                </a:solidFill>
              </a:rPr>
              <a:t>ⓘ</a:t>
            </a:r>
            <a:r>
              <a:rPr lang="en-US" sz="2000">
                <a:solidFill>
                  <a:srgbClr val="5B5B5B"/>
                </a:solidFill>
              </a:rPr>
              <a:t> Start presenting to display the poll results on this slide.</a:t>
            </a:r>
            <a:endParaRPr lang="lt-LT" sz="2000">
              <a:solidFill>
                <a:srgbClr val="5B5B5B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7730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9BCEAED-A4B9-7D96-9028-4E4F802BF70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590381" y="409478"/>
            <a:ext cx="4828382" cy="935910"/>
          </a:xfrm>
          <a:prstGeom prst="roundRect">
            <a:avLst/>
          </a:prstGeom>
          <a:solidFill>
            <a:srgbClr val="F4F4F4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17500" rIns="1143000" rtlCol="0" anchor="ctr">
            <a:normAutofit fontScale="92500" lnSpcReduction="20000"/>
          </a:bodyPr>
          <a:lstStyle/>
          <a:p>
            <a:r>
              <a:rPr lang="en-US" sz="2000">
                <a:solidFill>
                  <a:srgbClr val="5B5B5B"/>
                </a:solidFill>
              </a:rPr>
              <a:t>Please download and install the Slido app on all computers you use</a:t>
            </a:r>
            <a:endParaRPr lang="lt-LT" sz="2000">
              <a:solidFill>
                <a:srgbClr val="5B5B5B"/>
              </a:solidFill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5A4A0F3-8A0D-A1A4-8040-268CC860EF26}"/>
              </a:ext>
            </a:extLst>
          </p:cNvPr>
          <p:cNvPicPr>
            <a:picLocks/>
          </p:cNvPicPr>
          <p:nvPr>
            <p:custDataLst>
              <p:tags r:id="rId3"/>
            </p:custDataLst>
          </p:nvPr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394272" y="563903"/>
            <a:ext cx="627060" cy="62706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408DB2E-769C-1B77-38F7-51864A12C631}"/>
              </a:ext>
            </a:extLst>
          </p:cNvPr>
          <p:cNvPicPr>
            <a:picLocks/>
          </p:cNvPicPr>
          <p:nvPr>
            <p:custDataLst>
              <p:tags r:id="rId4"/>
            </p:custDataLst>
          </p:nvPr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455924" y="647938"/>
            <a:ext cx="917980" cy="45899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A88F4E87-FFF9-F5BB-1B8F-8723009A44C3}"/>
              </a:ext>
            </a:extLst>
          </p:cNvPr>
          <p:cNvPicPr>
            <a:picLocks/>
          </p:cNvPicPr>
          <p:nvPr>
            <p:custDataLst>
              <p:tags r:id="rId5"/>
            </p:custDataLst>
          </p:nvPr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25977" y="2573679"/>
            <a:ext cx="2051955" cy="205195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D6034A1-FCDE-FEAB-8E08-D0697545A8FE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455924" y="2699742"/>
            <a:ext cx="6479857" cy="1799828"/>
          </a:xfrm>
          <a:prstGeom prst="rect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>
                <a:solidFill>
                  <a:srgbClr val="5B5B5B"/>
                </a:solidFill>
              </a:rPr>
              <a:t>Who can assist in overcoming communication barriers?</a:t>
            </a:r>
            <a:endParaRPr lang="lt-LT" sz="4000" b="1">
              <a:solidFill>
                <a:srgbClr val="5B5B5B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DD7D3BF-FD0D-1512-9129-EC0953F0ABD8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455924" y="6373813"/>
            <a:ext cx="6479857" cy="458989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en-US" sz="2200" b="1">
                <a:solidFill>
                  <a:srgbClr val="5B5B5B"/>
                </a:solidFill>
              </a:rPr>
              <a:t>ⓘ</a:t>
            </a:r>
            <a:r>
              <a:rPr lang="en-US" sz="2000">
                <a:solidFill>
                  <a:srgbClr val="5B5B5B"/>
                </a:solidFill>
              </a:rPr>
              <a:t> Start presenting to display the poll results on this slide.</a:t>
            </a:r>
            <a:endParaRPr lang="lt-LT" sz="2000">
              <a:solidFill>
                <a:srgbClr val="5B5B5B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61280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2C6110-C46D-23D2-2419-B37C34D69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456" y="514112"/>
            <a:ext cx="9969293" cy="993805"/>
          </a:xfrm>
        </p:spPr>
        <p:txBody>
          <a:bodyPr anchor="b">
            <a:noAutofit/>
          </a:bodyPr>
          <a:lstStyle/>
          <a:p>
            <a:r>
              <a:rPr lang="en-US" dirty="0"/>
              <a:t>KEY COMPONENTS OF EFFECTIVE COMMUNICATION</a:t>
            </a:r>
            <a:endParaRPr lang="lt-LT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732B0B4-4D13-CA02-9DB7-6E241D684AD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143250" y="1930370"/>
            <a:ext cx="4220370" cy="4306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393809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METADATA" val="eyJUaW1lc3RhbXAiOjE3MzIxODc3NDV9"/>
  <p:tag name="SLIDO_TYPE" val="SlidoPoll"/>
  <p:tag name="SLIDO_POLL_UUID" val="4c20c286-5cd6-404e-8c79-bbf9e0092b61"/>
  <p:tag name="SLIDO_TIMELINE" val="W3sicG9sbFF1ZXN0aW9uVXVpZCI6IjlhYzU1N2I1LTBmOGQtNDUzNC05MzUwLTRkYTQ2NDdhZDdhZiIsInNob3dSZXN1bHRzIjp0cnVlLCJzaG93Q29ycmVjdEFuc3dlcnMiOmZhbHNlLCJ2b3RpbmdMb2NrZWQiOmZhbHNlfV0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ELEMENT" val="dotty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ELEMENT" val="logo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ELEMENT" val="interaction_image"/>
  <p:tag name="INTERACTION_TYPE" val="WordCloud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ELEMENT" val="titl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ELEMENT" val="footer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METADATA" val="eyJUaW1lc3RhbXAiOjE3MzIxODc1NzF9"/>
  <p:tag name="SLIDO_TYPE" val="SlidoPoll"/>
  <p:tag name="SLIDO_POLL_UUID" val="03f25773-b8f6-471a-9e7d-8c2dd36df6f9"/>
  <p:tag name="SLIDO_TIMELINE" val="W3sicG9sbFF1ZXN0aW9uVXVpZCI6IjAwN2NkNDJlLTJhYWEtNDI5NS05NmI3LWU5YzgzZGFlNGI0YSIsInNob3dSZXN1bHRzIjp0cnVlLCJzaG93Q29ycmVjdEFuc3dlcnMiOmZhbHNlLCJ2b3RpbmdMb2NrZWQiOmZhbHNlfV0=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ELEMENT" val="reminder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ELEMENT" val="dotty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ELEMENT" val="logo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ELEMENT" val="interaction_image"/>
  <p:tag name="INTERACTION_TYPE" val="WordClou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ELEMENT" val="reminder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ELEMENT" val="titl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ELEMENT" val="foote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ELEMENT" val="dotty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ELEMENT" val="logo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ELEMENT" val="interaction_image"/>
  <p:tag name="INTERACTION_TYPE" val="WordClou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ELEMENT" val="titl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ELEMENT" val="foot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METADATA" val="eyJUaW1lc3RhbXAiOjE3MzIxODc1NDZ9"/>
  <p:tag name="SLIDO_TYPE" val="SlidoPoll"/>
  <p:tag name="SLIDO_POLL_UUID" val="7f65d735-2502-4288-9d04-53d0f8145253"/>
  <p:tag name="SLIDO_TIMELINE" val="W3sicG9sbFF1ZXN0aW9uVXVpZCI6ImQ3Y2ZlZTIxLWQxOTctNGNjYi05ZmRhLTQ4N2E3MGJiZWQyNCIsInNob3dSZXN1bHRzIjp0cnVlLCJzaG93Q29ycmVjdEFuc3dlcnMiOmZhbHNlLCJ2b3RpbmdMb2NrZWQiOmZhbHNlfV0=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ELEMENT" val="reminder"/>
</p:tagLst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_PASS_presentation_template" id="{4D15FC29-8C63-43D6-8BB3-C63D39581597}" vid="{3F8FEF5A-7FC6-48D5-A228-9832008D7AE5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F6465FE3B9384DBF09A666F84DDB69" ma:contentTypeVersion="2" ma:contentTypeDescription="Create a new document." ma:contentTypeScope="" ma:versionID="d65f4a4398c236aa0a9df75be8442f5c">
  <xsd:schema xmlns:xsd="http://www.w3.org/2001/XMLSchema" xmlns:xs="http://www.w3.org/2001/XMLSchema" xmlns:p="http://schemas.microsoft.com/office/2006/metadata/properties" xmlns:ns2="0cb709d3-8535-4900-99f2-74827045ee9b" targetNamespace="http://schemas.microsoft.com/office/2006/metadata/properties" ma:root="true" ma:fieldsID="c9e959cfc27823ff9280866173121531" ns2:_="">
    <xsd:import namespace="0cb709d3-8535-4900-99f2-74827045ee9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709d3-8535-4900-99f2-74827045ee9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419D27F-485F-424B-BBA9-7FA72AD92939}">
  <ds:schemaRefs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0cb709d3-8535-4900-99f2-74827045ee9b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4056D410-3CB2-494B-A54E-11AB27172FA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4BB1511-C9AA-467D-A835-E018AD0611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b709d3-8535-4900-99f2-74827045ee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H_PASS_presentation_template_2026 (3)</Template>
  <TotalTime>0</TotalTime>
  <Words>431</Words>
  <Application>Microsoft Office PowerPoint</Application>
  <PresentationFormat>Egyéni</PresentationFormat>
  <Paragraphs>65</Paragraphs>
  <Slides>20</Slides>
  <Notes>5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2</vt:i4>
      </vt:variant>
      <vt:variant>
        <vt:lpstr>Téma</vt:lpstr>
      </vt:variant>
      <vt:variant>
        <vt:i4>1</vt:i4>
      </vt:variant>
      <vt:variant>
        <vt:lpstr>Diacímek</vt:lpstr>
      </vt:variant>
      <vt:variant>
        <vt:i4>20</vt:i4>
      </vt:variant>
    </vt:vector>
  </HeadingPairs>
  <TitlesOfParts>
    <vt:vector size="23" baseType="lpstr">
      <vt:lpstr>Arial</vt:lpstr>
      <vt:lpstr>Calibri</vt:lpstr>
      <vt:lpstr>Tema di Office</vt:lpstr>
      <vt:lpstr>Module 2  synchronous session  COMMUNICATION CONFLICT</vt:lpstr>
      <vt:lpstr>EXPECTATIONS FROM THIS MODULE</vt:lpstr>
      <vt:lpstr>CONTENT</vt:lpstr>
      <vt:lpstr>WHAT IS COMMUNICATION?</vt:lpstr>
      <vt:lpstr>UNDERSTANDING THE COMMUNICATION PROCESS</vt:lpstr>
      <vt:lpstr>PowerPoint-bemutató</vt:lpstr>
      <vt:lpstr>PowerPoint-bemutató</vt:lpstr>
      <vt:lpstr>PowerPoint-bemutató</vt:lpstr>
      <vt:lpstr>KEY COMPONENTS OF EFFECTIVE COMMUNICATION</vt:lpstr>
      <vt:lpstr>GROUP WORK INSTRUCTIONS</vt:lpstr>
      <vt:lpstr>GROUP WORK DISCUSSION</vt:lpstr>
      <vt:lpstr>THE IMPORTANCE OF CONFLICT MANAGEMENT</vt:lpstr>
      <vt:lpstr>APPROACHES TO CONFLICT MANAGEMENT</vt:lpstr>
      <vt:lpstr>COMPETING</vt:lpstr>
      <vt:lpstr>AVOIDING</vt:lpstr>
      <vt:lpstr>ACCOMMODATING</vt:lpstr>
      <vt:lpstr>COLLABORATING</vt:lpstr>
      <vt:lpstr>COMPROMISING</vt:lpstr>
      <vt:lpstr>INTERGENERATIONAL STUDIES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Fazekas Nóra</dc:creator>
  <cp:lastModifiedBy>Fazekas Nóra</cp:lastModifiedBy>
  <cp:revision>1</cp:revision>
  <dcterms:created xsi:type="dcterms:W3CDTF">2026-04-08T14:30:48Z</dcterms:created>
  <dcterms:modified xsi:type="dcterms:W3CDTF">2026-04-08T14:31:32Z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  <property fmtid="{D5CDD505-2E9C-101B-9397-08002B2CF9AE}" pid="9" name="ContentTypeId">
    <vt:lpwstr>0x0101007CF6465FE3B9384DBF09A666F84DDB69</vt:lpwstr>
  </property>
</Properties>
</file>