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27"/>
  </p:notesMasterIdLst>
  <p:handoutMasterIdLst>
    <p:handoutMasterId r:id="rId28"/>
  </p:handoutMasterIdLst>
  <p:sldIdLst>
    <p:sldId id="257" r:id="rId5"/>
    <p:sldId id="367" r:id="rId6"/>
    <p:sldId id="377" r:id="rId7"/>
    <p:sldId id="379" r:id="rId8"/>
    <p:sldId id="835" r:id="rId9"/>
    <p:sldId id="380" r:id="rId10"/>
    <p:sldId id="381" r:id="rId11"/>
    <p:sldId id="382" r:id="rId12"/>
    <p:sldId id="836" r:id="rId13"/>
    <p:sldId id="816" r:id="rId14"/>
    <p:sldId id="807" r:id="rId15"/>
    <p:sldId id="811" r:id="rId16"/>
    <p:sldId id="837" r:id="rId17"/>
    <p:sldId id="307" r:id="rId18"/>
    <p:sldId id="317" r:id="rId19"/>
    <p:sldId id="318" r:id="rId20"/>
    <p:sldId id="319" r:id="rId21"/>
    <p:sldId id="320" r:id="rId22"/>
    <p:sldId id="321" r:id="rId23"/>
    <p:sldId id="374" r:id="rId24"/>
    <p:sldId id="838" r:id="rId25"/>
    <p:sldId id="839" r:id="rId26"/>
  </p:sldIdLst>
  <p:sldSz cx="10799763" cy="71993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0087"/>
    <a:srgbClr val="1A75DB"/>
    <a:srgbClr val="AB0084"/>
    <a:srgbClr val="02FFD2"/>
    <a:srgbClr val="0063D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411" autoAdjust="0"/>
  </p:normalViewPr>
  <p:slideViewPr>
    <p:cSldViewPr snapToGrid="0">
      <p:cViewPr varScale="1">
        <p:scale>
          <a:sx n="62" d="100"/>
          <a:sy n="62" d="100"/>
        </p:scale>
        <p:origin x="1100" y="52"/>
      </p:cViewPr>
      <p:guideLst/>
    </p:cSldViewPr>
  </p:slideViewPr>
  <p:notesTextViewPr>
    <p:cViewPr>
      <p:scale>
        <a:sx n="1" d="1"/>
        <a:sy n="1" d="1"/>
      </p:scale>
      <p:origin x="0" y="0"/>
    </p:cViewPr>
  </p:notesTextViewPr>
  <p:sorterViewPr>
    <p:cViewPr>
      <p:scale>
        <a:sx n="80" d="100"/>
        <a:sy n="80" d="100"/>
      </p:scale>
      <p:origin x="0" y="0"/>
    </p:cViewPr>
  </p:sorterViewPr>
  <p:notesViewPr>
    <p:cSldViewPr snapToGrid="0">
      <p:cViewPr varScale="1">
        <p:scale>
          <a:sx n="56" d="100"/>
          <a:sy n="56" d="100"/>
        </p:scale>
        <p:origin x="2588" y="6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viewProps" Target="viewProps.xml"/></Relationships>
</file>

<file path=ppt/diagrams/_rels/data1.xml.rels><?xml version="1.0" encoding="UTF-8" standalone="yes"?>
<Relationships xmlns="http://schemas.openxmlformats.org/package/2006/relationships"><Relationship Id="rId2" Type="http://schemas.openxmlformats.org/officeDocument/2006/relationships/image" Target="../media/image23.svg"/><Relationship Id="rId1" Type="http://schemas.openxmlformats.org/officeDocument/2006/relationships/image" Target="../media/image22.svg"/></Relationships>
</file>

<file path=ppt/diagrams/_rels/data2.xml.rels><?xml version="1.0" encoding="UTF-8" standalone="yes"?>
<Relationships xmlns="http://schemas.openxmlformats.org/package/2006/relationships"><Relationship Id="rId2" Type="http://schemas.openxmlformats.org/officeDocument/2006/relationships/image" Target="../media/image25.svg"/><Relationship Id="rId1" Type="http://schemas.openxmlformats.org/officeDocument/2006/relationships/image" Target="../media/image24.svg"/></Relationships>
</file>

<file path=ppt/diagrams/_rels/data3.xml.rels><?xml version="1.0" encoding="UTF-8" standalone="yes"?>
<Relationships xmlns="http://schemas.openxmlformats.org/package/2006/relationships"><Relationship Id="rId2" Type="http://schemas.openxmlformats.org/officeDocument/2006/relationships/image" Target="../media/image28.svg"/><Relationship Id="rId1" Type="http://schemas.openxmlformats.org/officeDocument/2006/relationships/image" Target="../media/image27.svg"/></Relationships>
</file>

<file path=ppt/diagrams/_rels/data4.xml.rels><?xml version="1.0" encoding="UTF-8" standalone="yes"?>
<Relationships xmlns="http://schemas.openxmlformats.org/package/2006/relationships"><Relationship Id="rId2" Type="http://schemas.openxmlformats.org/officeDocument/2006/relationships/image" Target="../media/image30.svg"/><Relationship Id="rId1" Type="http://schemas.openxmlformats.org/officeDocument/2006/relationships/image" Target="../media/image29.svg"/></Relationships>
</file>

<file path=ppt/diagrams/_rels/drawing1.xml.rels><?xml version="1.0" encoding="UTF-8" standalone="yes"?>
<Relationships xmlns="http://schemas.openxmlformats.org/package/2006/relationships"><Relationship Id="rId2" Type="http://schemas.openxmlformats.org/officeDocument/2006/relationships/image" Target="../media/image23.svg"/><Relationship Id="rId1" Type="http://schemas.openxmlformats.org/officeDocument/2006/relationships/image" Target="../media/image22.svg"/></Relationships>
</file>

<file path=ppt/diagrams/_rels/drawing2.xml.rels><?xml version="1.0" encoding="UTF-8" standalone="yes"?>
<Relationships xmlns="http://schemas.openxmlformats.org/package/2006/relationships"><Relationship Id="rId2" Type="http://schemas.openxmlformats.org/officeDocument/2006/relationships/image" Target="../media/image25.svg"/><Relationship Id="rId1" Type="http://schemas.openxmlformats.org/officeDocument/2006/relationships/image" Target="../media/image24.svg"/></Relationships>
</file>

<file path=ppt/diagrams/_rels/drawing3.xml.rels><?xml version="1.0" encoding="UTF-8" standalone="yes"?>
<Relationships xmlns="http://schemas.openxmlformats.org/package/2006/relationships"><Relationship Id="rId2" Type="http://schemas.openxmlformats.org/officeDocument/2006/relationships/image" Target="../media/image28.svg"/><Relationship Id="rId1" Type="http://schemas.openxmlformats.org/officeDocument/2006/relationships/image" Target="../media/image27.svg"/></Relationships>
</file>

<file path=ppt/diagrams/_rels/drawing4.xml.rels><?xml version="1.0" encoding="UTF-8" standalone="yes"?>
<Relationships xmlns="http://schemas.openxmlformats.org/package/2006/relationships"><Relationship Id="rId2" Type="http://schemas.openxmlformats.org/officeDocument/2006/relationships/image" Target="../media/image30.svg"/><Relationship Id="rId1" Type="http://schemas.openxmlformats.org/officeDocument/2006/relationships/image" Target="../media/image29.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C9D0553-6FAF-4A6A-83C6-4C538AE6F513}"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52779AAC-DDA1-42BD-8253-823BF4E4D1DF}">
      <dgm:prSet/>
      <dgm:spPr/>
      <dgm:t>
        <a:bodyPr/>
        <a:lstStyle/>
        <a:p>
          <a:r>
            <a:rPr lang="en-US" dirty="0"/>
            <a:t>When there is different or insufficient information available or a disagreement on what information is relevant. </a:t>
          </a:r>
        </a:p>
      </dgm:t>
    </dgm:pt>
    <dgm:pt modelId="{43BD9FF2-F271-4EC1-9C01-E5850315D209}" type="parTrans" cxnId="{D1741B76-FB0B-4CFB-9BC3-FB193516DE79}">
      <dgm:prSet/>
      <dgm:spPr/>
      <dgm:t>
        <a:bodyPr/>
        <a:lstStyle/>
        <a:p>
          <a:endParaRPr lang="en-US"/>
        </a:p>
      </dgm:t>
    </dgm:pt>
    <dgm:pt modelId="{BC30E6E9-CE87-49FB-B43C-D4B6000C084D}" type="sibTrans" cxnId="{D1741B76-FB0B-4CFB-9BC3-FB193516DE79}">
      <dgm:prSet/>
      <dgm:spPr/>
      <dgm:t>
        <a:bodyPr/>
        <a:lstStyle/>
        <a:p>
          <a:endParaRPr lang="en-US"/>
        </a:p>
      </dgm:t>
    </dgm:pt>
    <dgm:pt modelId="{F58BF0BB-EEB0-4A54-AC00-09FD8BAC07C7}">
      <dgm:prSet/>
      <dgm:spPr/>
      <dgm:t>
        <a:bodyPr/>
        <a:lstStyle/>
        <a:p>
          <a:r>
            <a:rPr lang="en-US" dirty="0"/>
            <a:t>Lost or missing medical notes, information missed off a prescription and poor handovers are all common examples. </a:t>
          </a:r>
        </a:p>
      </dgm:t>
    </dgm:pt>
    <dgm:pt modelId="{717528AC-97A6-4331-8F3E-0CD15E4776EC}" type="parTrans" cxnId="{A83646B9-E28E-41D5-B617-9B92EF1919CB}">
      <dgm:prSet/>
      <dgm:spPr/>
      <dgm:t>
        <a:bodyPr/>
        <a:lstStyle/>
        <a:p>
          <a:endParaRPr lang="en-US"/>
        </a:p>
      </dgm:t>
    </dgm:pt>
    <dgm:pt modelId="{120ECC2D-CD48-4D0A-A3AA-A8DAFFF3B069}" type="sibTrans" cxnId="{A83646B9-E28E-41D5-B617-9B92EF1919CB}">
      <dgm:prSet/>
      <dgm:spPr/>
      <dgm:t>
        <a:bodyPr/>
        <a:lstStyle/>
        <a:p>
          <a:endParaRPr lang="en-US"/>
        </a:p>
      </dgm:t>
    </dgm:pt>
    <dgm:pt modelId="{D4CD6569-EADE-4023-8AB2-E662E56EB9E5}" type="pres">
      <dgm:prSet presAssocID="{9C9D0553-6FAF-4A6A-83C6-4C538AE6F513}" presName="root" presStyleCnt="0">
        <dgm:presLayoutVars>
          <dgm:dir/>
          <dgm:resizeHandles val="exact"/>
        </dgm:presLayoutVars>
      </dgm:prSet>
      <dgm:spPr/>
    </dgm:pt>
    <dgm:pt modelId="{18F51B93-9929-465D-B5AF-FC5E22461311}" type="pres">
      <dgm:prSet presAssocID="{52779AAC-DDA1-42BD-8253-823BF4E4D1DF}" presName="compNode" presStyleCnt="0"/>
      <dgm:spPr/>
    </dgm:pt>
    <dgm:pt modelId="{F79B3065-5920-4F35-8C7A-550E6EFD85E6}" type="pres">
      <dgm:prSet presAssocID="{52779AAC-DDA1-42BD-8253-823BF4E4D1DF}" presName="bgRect" presStyleLbl="bgShp" presStyleIdx="0" presStyleCnt="2"/>
      <dgm:spPr/>
    </dgm:pt>
    <dgm:pt modelId="{68879F3F-327C-425E-A807-8617EEB65079}" type="pres">
      <dgm:prSet presAssocID="{52779AAC-DDA1-42BD-8253-823BF4E4D1DF}" presName="iconRect" presStyleLbl="node1" presStyleIdx="0" presStyleCnt="2"/>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a:ln>
          <a:noFill/>
        </a:ln>
      </dgm:spPr>
      <dgm:extLst>
        <a:ext uri="{E40237B7-FDA0-4F09-8148-C483321AD2D9}">
          <dgm14:cNvPr xmlns:dgm14="http://schemas.microsoft.com/office/drawing/2010/diagram" id="0" name="" descr="Doctor"/>
        </a:ext>
      </dgm:extLst>
    </dgm:pt>
    <dgm:pt modelId="{8EA56DA4-22F3-4791-B9BD-25BCCCE7B104}" type="pres">
      <dgm:prSet presAssocID="{52779AAC-DDA1-42BD-8253-823BF4E4D1DF}" presName="spaceRect" presStyleCnt="0"/>
      <dgm:spPr/>
    </dgm:pt>
    <dgm:pt modelId="{65580A77-A9CC-40A5-87C8-78A9B7D2AB71}" type="pres">
      <dgm:prSet presAssocID="{52779AAC-DDA1-42BD-8253-823BF4E4D1DF}" presName="parTx" presStyleLbl="revTx" presStyleIdx="0" presStyleCnt="2">
        <dgm:presLayoutVars>
          <dgm:chMax val="0"/>
          <dgm:chPref val="0"/>
        </dgm:presLayoutVars>
      </dgm:prSet>
      <dgm:spPr/>
    </dgm:pt>
    <dgm:pt modelId="{7BA14F91-F5CE-4A18-9612-47DCD644A0DD}" type="pres">
      <dgm:prSet presAssocID="{BC30E6E9-CE87-49FB-B43C-D4B6000C084D}" presName="sibTrans" presStyleCnt="0"/>
      <dgm:spPr/>
    </dgm:pt>
    <dgm:pt modelId="{A1B95B1E-05CE-4AF0-9B17-0BCB26AFD018}" type="pres">
      <dgm:prSet presAssocID="{F58BF0BB-EEB0-4A54-AC00-09FD8BAC07C7}" presName="compNode" presStyleCnt="0"/>
      <dgm:spPr/>
    </dgm:pt>
    <dgm:pt modelId="{1D9F9917-F35F-487B-9C67-C8EBE8BDC14F}" type="pres">
      <dgm:prSet presAssocID="{F58BF0BB-EEB0-4A54-AC00-09FD8BAC07C7}" presName="bgRect" presStyleLbl="bgShp" presStyleIdx="1" presStyleCnt="2"/>
      <dgm:spPr/>
    </dgm:pt>
    <dgm:pt modelId="{F06BCE04-AAC6-4F5F-870D-8C8EADD48E70}" type="pres">
      <dgm:prSet presAssocID="{F58BF0BB-EEB0-4A54-AC00-09FD8BAC07C7}" presName="iconRect" presStyleLbl="node1" presStyleIdx="1" presStyleCnt="2"/>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Hospital"/>
        </a:ext>
      </dgm:extLst>
    </dgm:pt>
    <dgm:pt modelId="{C3F52BC2-C1C6-41DD-A91E-1F12BBD1F0F3}" type="pres">
      <dgm:prSet presAssocID="{F58BF0BB-EEB0-4A54-AC00-09FD8BAC07C7}" presName="spaceRect" presStyleCnt="0"/>
      <dgm:spPr/>
    </dgm:pt>
    <dgm:pt modelId="{118583AC-4C43-446B-9EE0-07B5E32C501D}" type="pres">
      <dgm:prSet presAssocID="{F58BF0BB-EEB0-4A54-AC00-09FD8BAC07C7}" presName="parTx" presStyleLbl="revTx" presStyleIdx="1" presStyleCnt="2">
        <dgm:presLayoutVars>
          <dgm:chMax val="0"/>
          <dgm:chPref val="0"/>
        </dgm:presLayoutVars>
      </dgm:prSet>
      <dgm:spPr/>
    </dgm:pt>
  </dgm:ptLst>
  <dgm:cxnLst>
    <dgm:cxn modelId="{C2809E49-F7D0-493A-8C18-2F4067E11E63}" type="presOf" srcId="{52779AAC-DDA1-42BD-8253-823BF4E4D1DF}" destId="{65580A77-A9CC-40A5-87C8-78A9B7D2AB71}" srcOrd="0" destOrd="0" presId="urn:microsoft.com/office/officeart/2018/2/layout/IconVerticalSolidList"/>
    <dgm:cxn modelId="{317A9753-06CB-4DE6-B596-08013B5D79DC}" type="presOf" srcId="{F58BF0BB-EEB0-4A54-AC00-09FD8BAC07C7}" destId="{118583AC-4C43-446B-9EE0-07B5E32C501D}" srcOrd="0" destOrd="0" presId="urn:microsoft.com/office/officeart/2018/2/layout/IconVerticalSolidList"/>
    <dgm:cxn modelId="{D1741B76-FB0B-4CFB-9BC3-FB193516DE79}" srcId="{9C9D0553-6FAF-4A6A-83C6-4C538AE6F513}" destId="{52779AAC-DDA1-42BD-8253-823BF4E4D1DF}" srcOrd="0" destOrd="0" parTransId="{43BD9FF2-F271-4EC1-9C01-E5850315D209}" sibTransId="{BC30E6E9-CE87-49FB-B43C-D4B6000C084D}"/>
    <dgm:cxn modelId="{C6E34BA9-1B34-44C8-9D9E-7EF7C94E4997}" type="presOf" srcId="{9C9D0553-6FAF-4A6A-83C6-4C538AE6F513}" destId="{D4CD6569-EADE-4023-8AB2-E662E56EB9E5}" srcOrd="0" destOrd="0" presId="urn:microsoft.com/office/officeart/2018/2/layout/IconVerticalSolidList"/>
    <dgm:cxn modelId="{A83646B9-E28E-41D5-B617-9B92EF1919CB}" srcId="{9C9D0553-6FAF-4A6A-83C6-4C538AE6F513}" destId="{F58BF0BB-EEB0-4A54-AC00-09FD8BAC07C7}" srcOrd="1" destOrd="0" parTransId="{717528AC-97A6-4331-8F3E-0CD15E4776EC}" sibTransId="{120ECC2D-CD48-4D0A-A3AA-A8DAFFF3B069}"/>
    <dgm:cxn modelId="{A14581F0-EE8E-4ED0-BF22-BF8995C62BE1}" type="presParOf" srcId="{D4CD6569-EADE-4023-8AB2-E662E56EB9E5}" destId="{18F51B93-9929-465D-B5AF-FC5E22461311}" srcOrd="0" destOrd="0" presId="urn:microsoft.com/office/officeart/2018/2/layout/IconVerticalSolidList"/>
    <dgm:cxn modelId="{C602F2F6-86A2-4F42-84D6-5ECBD1B3F094}" type="presParOf" srcId="{18F51B93-9929-465D-B5AF-FC5E22461311}" destId="{F79B3065-5920-4F35-8C7A-550E6EFD85E6}" srcOrd="0" destOrd="0" presId="urn:microsoft.com/office/officeart/2018/2/layout/IconVerticalSolidList"/>
    <dgm:cxn modelId="{66724DC0-E8A2-4DA1-9113-1EDF225F23E1}" type="presParOf" srcId="{18F51B93-9929-465D-B5AF-FC5E22461311}" destId="{68879F3F-327C-425E-A807-8617EEB65079}" srcOrd="1" destOrd="0" presId="urn:microsoft.com/office/officeart/2018/2/layout/IconVerticalSolidList"/>
    <dgm:cxn modelId="{B68D9CA2-CFB6-4695-A5FA-6F7D3F95B9D9}" type="presParOf" srcId="{18F51B93-9929-465D-B5AF-FC5E22461311}" destId="{8EA56DA4-22F3-4791-B9BD-25BCCCE7B104}" srcOrd="2" destOrd="0" presId="urn:microsoft.com/office/officeart/2018/2/layout/IconVerticalSolidList"/>
    <dgm:cxn modelId="{25E2A273-7C99-489E-894B-909795454D31}" type="presParOf" srcId="{18F51B93-9929-465D-B5AF-FC5E22461311}" destId="{65580A77-A9CC-40A5-87C8-78A9B7D2AB71}" srcOrd="3" destOrd="0" presId="urn:microsoft.com/office/officeart/2018/2/layout/IconVerticalSolidList"/>
    <dgm:cxn modelId="{0877EBB0-6D67-4A6D-99AA-538D9531F456}" type="presParOf" srcId="{D4CD6569-EADE-4023-8AB2-E662E56EB9E5}" destId="{7BA14F91-F5CE-4A18-9612-47DCD644A0DD}" srcOrd="1" destOrd="0" presId="urn:microsoft.com/office/officeart/2018/2/layout/IconVerticalSolidList"/>
    <dgm:cxn modelId="{84E211FD-10AF-474A-937A-00941EBC04EF}" type="presParOf" srcId="{D4CD6569-EADE-4023-8AB2-E662E56EB9E5}" destId="{A1B95B1E-05CE-4AF0-9B17-0BCB26AFD018}" srcOrd="2" destOrd="0" presId="urn:microsoft.com/office/officeart/2018/2/layout/IconVerticalSolidList"/>
    <dgm:cxn modelId="{FAA524A8-C0A9-4A87-A88C-946F2DDD16D7}" type="presParOf" srcId="{A1B95B1E-05CE-4AF0-9B17-0BCB26AFD018}" destId="{1D9F9917-F35F-487B-9C67-C8EBE8BDC14F}" srcOrd="0" destOrd="0" presId="urn:microsoft.com/office/officeart/2018/2/layout/IconVerticalSolidList"/>
    <dgm:cxn modelId="{F50D6867-D69C-4703-8D28-BBCB69B0E000}" type="presParOf" srcId="{A1B95B1E-05CE-4AF0-9B17-0BCB26AFD018}" destId="{F06BCE04-AAC6-4F5F-870D-8C8EADD48E70}" srcOrd="1" destOrd="0" presId="urn:microsoft.com/office/officeart/2018/2/layout/IconVerticalSolidList"/>
    <dgm:cxn modelId="{E93FDBC9-92E3-4A54-9A06-FEC1F38879E4}" type="presParOf" srcId="{A1B95B1E-05CE-4AF0-9B17-0BCB26AFD018}" destId="{C3F52BC2-C1C6-41DD-A91E-1F12BBD1F0F3}" srcOrd="2" destOrd="0" presId="urn:microsoft.com/office/officeart/2018/2/layout/IconVerticalSolidList"/>
    <dgm:cxn modelId="{56D9305E-A2E0-436E-AA73-4FC782741EF2}" type="presParOf" srcId="{A1B95B1E-05CE-4AF0-9B17-0BCB26AFD018}" destId="{118583AC-4C43-446B-9EE0-07B5E32C501D}"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E2620FC-CA22-4741-8A6E-62FBEF082F1A}"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02C77FDD-314C-4194-A315-862961E45999}">
      <dgm:prSet/>
      <dgm:spPr/>
      <dgm:t>
        <a:bodyPr/>
        <a:lstStyle/>
        <a:p>
          <a:r>
            <a:rPr lang="en-US" dirty="0"/>
            <a:t>Incompatible belief systems or trying to impose personal values onto others. </a:t>
          </a:r>
        </a:p>
      </dgm:t>
    </dgm:pt>
    <dgm:pt modelId="{27E29E0E-3D38-428A-8CFA-13052D8D5BA2}" type="parTrans" cxnId="{F958CA25-08B1-4C81-8D4D-85ABD773BD08}">
      <dgm:prSet/>
      <dgm:spPr/>
      <dgm:t>
        <a:bodyPr/>
        <a:lstStyle/>
        <a:p>
          <a:endParaRPr lang="en-US"/>
        </a:p>
      </dgm:t>
    </dgm:pt>
    <dgm:pt modelId="{CA037E03-4681-470D-9FF0-DC2E6FAF49AB}" type="sibTrans" cxnId="{F958CA25-08B1-4C81-8D4D-85ABD773BD08}">
      <dgm:prSet/>
      <dgm:spPr/>
      <dgm:t>
        <a:bodyPr/>
        <a:lstStyle/>
        <a:p>
          <a:endParaRPr lang="en-US"/>
        </a:p>
      </dgm:t>
    </dgm:pt>
    <dgm:pt modelId="{A6CAC170-29C0-4682-AF0F-02DDA3C1CD4D}">
      <dgm:prSet/>
      <dgm:spPr/>
      <dgm:t>
        <a:bodyPr/>
        <a:lstStyle/>
        <a:p>
          <a:r>
            <a:rPr lang="en-US" dirty="0"/>
            <a:t>Values do not tend to be negotiable and this can often lead to conflict between the member of staff and whoever they deem responsible.</a:t>
          </a:r>
        </a:p>
      </dgm:t>
    </dgm:pt>
    <dgm:pt modelId="{599DB816-1265-4714-9E33-04E2080872A5}" type="parTrans" cxnId="{0862B8EC-AEAD-4AE6-BE37-E91B82743A08}">
      <dgm:prSet/>
      <dgm:spPr/>
      <dgm:t>
        <a:bodyPr/>
        <a:lstStyle/>
        <a:p>
          <a:endParaRPr lang="en-US"/>
        </a:p>
      </dgm:t>
    </dgm:pt>
    <dgm:pt modelId="{D9E2C490-2242-4E1B-8805-DBEF83206256}" type="sibTrans" cxnId="{0862B8EC-AEAD-4AE6-BE37-E91B82743A08}">
      <dgm:prSet/>
      <dgm:spPr/>
      <dgm:t>
        <a:bodyPr/>
        <a:lstStyle/>
        <a:p>
          <a:endParaRPr lang="en-US"/>
        </a:p>
      </dgm:t>
    </dgm:pt>
    <dgm:pt modelId="{794D0C72-4D74-459A-80D3-42AD148D431A}" type="pres">
      <dgm:prSet presAssocID="{6E2620FC-CA22-4741-8A6E-62FBEF082F1A}" presName="root" presStyleCnt="0">
        <dgm:presLayoutVars>
          <dgm:dir/>
          <dgm:resizeHandles val="exact"/>
        </dgm:presLayoutVars>
      </dgm:prSet>
      <dgm:spPr/>
    </dgm:pt>
    <dgm:pt modelId="{70F2660F-711D-4626-97ED-7DA60050658B}" type="pres">
      <dgm:prSet presAssocID="{02C77FDD-314C-4194-A315-862961E45999}" presName="compNode" presStyleCnt="0"/>
      <dgm:spPr/>
    </dgm:pt>
    <dgm:pt modelId="{814EE345-EDEE-4EAD-9797-DF38C2C816FE}" type="pres">
      <dgm:prSet presAssocID="{02C77FDD-314C-4194-A315-862961E45999}" presName="bgRect" presStyleLbl="bgShp" presStyleIdx="0" presStyleCnt="2"/>
      <dgm:spPr/>
    </dgm:pt>
    <dgm:pt modelId="{E9CE6985-E123-4759-A052-8114871A16C3}" type="pres">
      <dgm:prSet presAssocID="{02C77FDD-314C-4194-A315-862961E45999}" presName="iconRect" presStyleLbl="node1" presStyleIdx="0" presStyleCnt="2"/>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a:ln>
          <a:noFill/>
        </a:ln>
      </dgm:spPr>
      <dgm:extLst>
        <a:ext uri="{E40237B7-FDA0-4F09-8148-C483321AD2D9}">
          <dgm14:cNvPr xmlns:dgm14="http://schemas.microsoft.com/office/drawing/2010/diagram" id="0" name="" descr="Irritant"/>
        </a:ext>
      </dgm:extLst>
    </dgm:pt>
    <dgm:pt modelId="{4B7F3413-B947-44FD-902A-1DFC4298008F}" type="pres">
      <dgm:prSet presAssocID="{02C77FDD-314C-4194-A315-862961E45999}" presName="spaceRect" presStyleCnt="0"/>
      <dgm:spPr/>
    </dgm:pt>
    <dgm:pt modelId="{1C16D305-247F-49E6-9FAF-97D054F1C6C0}" type="pres">
      <dgm:prSet presAssocID="{02C77FDD-314C-4194-A315-862961E45999}" presName="parTx" presStyleLbl="revTx" presStyleIdx="0" presStyleCnt="2">
        <dgm:presLayoutVars>
          <dgm:chMax val="0"/>
          <dgm:chPref val="0"/>
        </dgm:presLayoutVars>
      </dgm:prSet>
      <dgm:spPr/>
    </dgm:pt>
    <dgm:pt modelId="{385D785E-BAE5-4E9F-96A5-6F8087201869}" type="pres">
      <dgm:prSet presAssocID="{CA037E03-4681-470D-9FF0-DC2E6FAF49AB}" presName="sibTrans" presStyleCnt="0"/>
      <dgm:spPr/>
    </dgm:pt>
    <dgm:pt modelId="{DA50C0E7-91CE-45FB-87C7-DFB7E2DD1F48}" type="pres">
      <dgm:prSet presAssocID="{A6CAC170-29C0-4682-AF0F-02DDA3C1CD4D}" presName="compNode" presStyleCnt="0"/>
      <dgm:spPr/>
    </dgm:pt>
    <dgm:pt modelId="{E934A331-2FA9-4A39-B3E5-47F5D4FC2230}" type="pres">
      <dgm:prSet presAssocID="{A6CAC170-29C0-4682-AF0F-02DDA3C1CD4D}" presName="bgRect" presStyleLbl="bgShp" presStyleIdx="1" presStyleCnt="2"/>
      <dgm:spPr/>
    </dgm:pt>
    <dgm:pt modelId="{AF432DE0-0E09-444A-9D8C-694EBCD83B1C}" type="pres">
      <dgm:prSet presAssocID="{A6CAC170-29C0-4682-AF0F-02DDA3C1CD4D}" presName="iconRect" presStyleLbl="node1" presStyleIdx="1" presStyleCnt="2"/>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onnections"/>
        </a:ext>
      </dgm:extLst>
    </dgm:pt>
    <dgm:pt modelId="{9FF0F626-4D41-45F3-A675-BFF93DB6DB3E}" type="pres">
      <dgm:prSet presAssocID="{A6CAC170-29C0-4682-AF0F-02DDA3C1CD4D}" presName="spaceRect" presStyleCnt="0"/>
      <dgm:spPr/>
    </dgm:pt>
    <dgm:pt modelId="{2373C215-16F4-45DE-8334-5E647EC85727}" type="pres">
      <dgm:prSet presAssocID="{A6CAC170-29C0-4682-AF0F-02DDA3C1CD4D}" presName="parTx" presStyleLbl="revTx" presStyleIdx="1" presStyleCnt="2">
        <dgm:presLayoutVars>
          <dgm:chMax val="0"/>
          <dgm:chPref val="0"/>
        </dgm:presLayoutVars>
      </dgm:prSet>
      <dgm:spPr/>
    </dgm:pt>
  </dgm:ptLst>
  <dgm:cxnLst>
    <dgm:cxn modelId="{E2DB2E0C-8DB6-4347-83AA-7FB1D3985798}" type="presOf" srcId="{6E2620FC-CA22-4741-8A6E-62FBEF082F1A}" destId="{794D0C72-4D74-459A-80D3-42AD148D431A}" srcOrd="0" destOrd="0" presId="urn:microsoft.com/office/officeart/2018/2/layout/IconVerticalSolidList"/>
    <dgm:cxn modelId="{E025361C-7345-4CD3-8E11-AFA17A1E3784}" type="presOf" srcId="{02C77FDD-314C-4194-A315-862961E45999}" destId="{1C16D305-247F-49E6-9FAF-97D054F1C6C0}" srcOrd="0" destOrd="0" presId="urn:microsoft.com/office/officeart/2018/2/layout/IconVerticalSolidList"/>
    <dgm:cxn modelId="{F958CA25-08B1-4C81-8D4D-85ABD773BD08}" srcId="{6E2620FC-CA22-4741-8A6E-62FBEF082F1A}" destId="{02C77FDD-314C-4194-A315-862961E45999}" srcOrd="0" destOrd="0" parTransId="{27E29E0E-3D38-428A-8CFA-13052D8D5BA2}" sibTransId="{CA037E03-4681-470D-9FF0-DC2E6FAF49AB}"/>
    <dgm:cxn modelId="{73181155-595C-4788-AA41-972FD0D0CB5C}" type="presOf" srcId="{A6CAC170-29C0-4682-AF0F-02DDA3C1CD4D}" destId="{2373C215-16F4-45DE-8334-5E647EC85727}" srcOrd="0" destOrd="0" presId="urn:microsoft.com/office/officeart/2018/2/layout/IconVerticalSolidList"/>
    <dgm:cxn modelId="{0862B8EC-AEAD-4AE6-BE37-E91B82743A08}" srcId="{6E2620FC-CA22-4741-8A6E-62FBEF082F1A}" destId="{A6CAC170-29C0-4682-AF0F-02DDA3C1CD4D}" srcOrd="1" destOrd="0" parTransId="{599DB816-1265-4714-9E33-04E2080872A5}" sibTransId="{D9E2C490-2242-4E1B-8805-DBEF83206256}"/>
    <dgm:cxn modelId="{4DDF94A6-6CF9-44F2-8FB7-9F44A2CC3396}" type="presParOf" srcId="{794D0C72-4D74-459A-80D3-42AD148D431A}" destId="{70F2660F-711D-4626-97ED-7DA60050658B}" srcOrd="0" destOrd="0" presId="urn:microsoft.com/office/officeart/2018/2/layout/IconVerticalSolidList"/>
    <dgm:cxn modelId="{AD4BA834-4277-4540-A194-BA317743812A}" type="presParOf" srcId="{70F2660F-711D-4626-97ED-7DA60050658B}" destId="{814EE345-EDEE-4EAD-9797-DF38C2C816FE}" srcOrd="0" destOrd="0" presId="urn:microsoft.com/office/officeart/2018/2/layout/IconVerticalSolidList"/>
    <dgm:cxn modelId="{F9477B16-4A07-4B61-8C48-8E4D88230DE6}" type="presParOf" srcId="{70F2660F-711D-4626-97ED-7DA60050658B}" destId="{E9CE6985-E123-4759-A052-8114871A16C3}" srcOrd="1" destOrd="0" presId="urn:microsoft.com/office/officeart/2018/2/layout/IconVerticalSolidList"/>
    <dgm:cxn modelId="{F5576AD2-7CED-4EB1-8829-FA099E930E5D}" type="presParOf" srcId="{70F2660F-711D-4626-97ED-7DA60050658B}" destId="{4B7F3413-B947-44FD-902A-1DFC4298008F}" srcOrd="2" destOrd="0" presId="urn:microsoft.com/office/officeart/2018/2/layout/IconVerticalSolidList"/>
    <dgm:cxn modelId="{5AAAFF78-8142-40BA-8BC3-A02AE1E576C3}" type="presParOf" srcId="{70F2660F-711D-4626-97ED-7DA60050658B}" destId="{1C16D305-247F-49E6-9FAF-97D054F1C6C0}" srcOrd="3" destOrd="0" presId="urn:microsoft.com/office/officeart/2018/2/layout/IconVerticalSolidList"/>
    <dgm:cxn modelId="{DCC76095-A26D-45E7-8201-71CA353BFF4C}" type="presParOf" srcId="{794D0C72-4D74-459A-80D3-42AD148D431A}" destId="{385D785E-BAE5-4E9F-96A5-6F8087201869}" srcOrd="1" destOrd="0" presId="urn:microsoft.com/office/officeart/2018/2/layout/IconVerticalSolidList"/>
    <dgm:cxn modelId="{3242486A-0A2C-4C35-9FC3-76A3B134521E}" type="presParOf" srcId="{794D0C72-4D74-459A-80D3-42AD148D431A}" destId="{DA50C0E7-91CE-45FB-87C7-DFB7E2DD1F48}" srcOrd="2" destOrd="0" presId="urn:microsoft.com/office/officeart/2018/2/layout/IconVerticalSolidList"/>
    <dgm:cxn modelId="{A937270D-DCF8-4631-ADA4-528233C6B328}" type="presParOf" srcId="{DA50C0E7-91CE-45FB-87C7-DFB7E2DD1F48}" destId="{E934A331-2FA9-4A39-B3E5-47F5D4FC2230}" srcOrd="0" destOrd="0" presId="urn:microsoft.com/office/officeart/2018/2/layout/IconVerticalSolidList"/>
    <dgm:cxn modelId="{E3DC551E-47C5-4FD7-BE6C-8921A8C2E6E1}" type="presParOf" srcId="{DA50C0E7-91CE-45FB-87C7-DFB7E2DD1F48}" destId="{AF432DE0-0E09-444A-9D8C-694EBCD83B1C}" srcOrd="1" destOrd="0" presId="urn:microsoft.com/office/officeart/2018/2/layout/IconVerticalSolidList"/>
    <dgm:cxn modelId="{DFADB6F7-F801-42AF-9CAE-AAAE593D206C}" type="presParOf" srcId="{DA50C0E7-91CE-45FB-87C7-DFB7E2DD1F48}" destId="{9FF0F626-4D41-45F3-A675-BFF93DB6DB3E}" srcOrd="2" destOrd="0" presId="urn:microsoft.com/office/officeart/2018/2/layout/IconVerticalSolidList"/>
    <dgm:cxn modelId="{CF9291DA-B19A-4EEC-A0E3-DED3AA3302EC}" type="presParOf" srcId="{DA50C0E7-91CE-45FB-87C7-DFB7E2DD1F48}" destId="{2373C215-16F4-45DE-8334-5E647EC85727}"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475F877-82FC-4D21-8318-71759AE00EF0}"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1DC5AD7D-E6E8-4DD6-9071-8C9DEB43AD16}">
      <dgm:prSet/>
      <dgm:spPr/>
      <dgm:t>
        <a:bodyPr/>
        <a:lstStyle/>
        <a:p>
          <a:r>
            <a:rPr lang="en-US" dirty="0"/>
            <a:t>Negative emotions, distrust, misconceptions or poor communication between people. </a:t>
          </a:r>
        </a:p>
      </dgm:t>
    </dgm:pt>
    <dgm:pt modelId="{747BEA62-3C10-4117-A536-48931FD7D03F}" type="parTrans" cxnId="{4391EA7F-9F36-4927-B797-8DFF1FE291B8}">
      <dgm:prSet/>
      <dgm:spPr/>
      <dgm:t>
        <a:bodyPr/>
        <a:lstStyle/>
        <a:p>
          <a:endParaRPr lang="en-US"/>
        </a:p>
      </dgm:t>
    </dgm:pt>
    <dgm:pt modelId="{EF538F1D-15E7-4DCE-A26B-F98E9D0B6202}" type="sibTrans" cxnId="{4391EA7F-9F36-4927-B797-8DFF1FE291B8}">
      <dgm:prSet/>
      <dgm:spPr/>
      <dgm:t>
        <a:bodyPr/>
        <a:lstStyle/>
        <a:p>
          <a:endParaRPr lang="en-US"/>
        </a:p>
      </dgm:t>
    </dgm:pt>
    <dgm:pt modelId="{FD97270E-7C46-4265-8808-D50CE2E21078}">
      <dgm:prSet/>
      <dgm:spPr/>
      <dgm:t>
        <a:bodyPr/>
        <a:lstStyle/>
        <a:p>
          <a:r>
            <a:rPr lang="en-US"/>
            <a:t>The reasons for such conflicts can be many, as stressful environments and emotional situations can breed these emotions very easily.  </a:t>
          </a:r>
        </a:p>
      </dgm:t>
    </dgm:pt>
    <dgm:pt modelId="{3212EB9D-5786-4444-B6E3-3EE03CB9DC91}" type="parTrans" cxnId="{EA73B15C-5B34-48F1-B086-A5268816F54E}">
      <dgm:prSet/>
      <dgm:spPr/>
      <dgm:t>
        <a:bodyPr/>
        <a:lstStyle/>
        <a:p>
          <a:endParaRPr lang="en-US"/>
        </a:p>
      </dgm:t>
    </dgm:pt>
    <dgm:pt modelId="{9A26F846-BE5C-4875-9423-ABE2A8EA8378}" type="sibTrans" cxnId="{EA73B15C-5B34-48F1-B086-A5268816F54E}">
      <dgm:prSet/>
      <dgm:spPr/>
      <dgm:t>
        <a:bodyPr/>
        <a:lstStyle/>
        <a:p>
          <a:endParaRPr lang="en-US"/>
        </a:p>
      </dgm:t>
    </dgm:pt>
    <dgm:pt modelId="{1336B34A-61E8-472C-AB54-A85E9DB0C27A}" type="pres">
      <dgm:prSet presAssocID="{2475F877-82FC-4D21-8318-71759AE00EF0}" presName="root" presStyleCnt="0">
        <dgm:presLayoutVars>
          <dgm:dir/>
          <dgm:resizeHandles val="exact"/>
        </dgm:presLayoutVars>
      </dgm:prSet>
      <dgm:spPr/>
    </dgm:pt>
    <dgm:pt modelId="{26EA6284-14FF-4B9C-87D8-4D887283B09A}" type="pres">
      <dgm:prSet presAssocID="{1DC5AD7D-E6E8-4DD6-9071-8C9DEB43AD16}" presName="compNode" presStyleCnt="0"/>
      <dgm:spPr/>
    </dgm:pt>
    <dgm:pt modelId="{D55EA985-1B94-45A9-BEBF-20A70CC91DFE}" type="pres">
      <dgm:prSet presAssocID="{1DC5AD7D-E6E8-4DD6-9071-8C9DEB43AD16}" presName="bgRect" presStyleLbl="bgShp" presStyleIdx="0" presStyleCnt="2"/>
      <dgm:spPr/>
    </dgm:pt>
    <dgm:pt modelId="{EFAAB394-0840-411A-839A-81539E400A5A}" type="pres">
      <dgm:prSet presAssocID="{1DC5AD7D-E6E8-4DD6-9071-8C9DEB43AD16}" presName="iconRect" presStyleLbl="node1" presStyleIdx="0" presStyleCnt="2"/>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a:ln>
          <a:noFill/>
        </a:ln>
      </dgm:spPr>
      <dgm:extLst>
        <a:ext uri="{E40237B7-FDA0-4F09-8148-C483321AD2D9}">
          <dgm14:cNvPr xmlns:dgm14="http://schemas.microsoft.com/office/drawing/2010/diagram" id="0" name="" descr="Angry Face with Solid Fill"/>
        </a:ext>
      </dgm:extLst>
    </dgm:pt>
    <dgm:pt modelId="{2220B714-C4C6-489C-80EB-6D25CE9358BA}" type="pres">
      <dgm:prSet presAssocID="{1DC5AD7D-E6E8-4DD6-9071-8C9DEB43AD16}" presName="spaceRect" presStyleCnt="0"/>
      <dgm:spPr/>
    </dgm:pt>
    <dgm:pt modelId="{605B32A2-6504-4556-AB68-47C1C9365199}" type="pres">
      <dgm:prSet presAssocID="{1DC5AD7D-E6E8-4DD6-9071-8C9DEB43AD16}" presName="parTx" presStyleLbl="revTx" presStyleIdx="0" presStyleCnt="2">
        <dgm:presLayoutVars>
          <dgm:chMax val="0"/>
          <dgm:chPref val="0"/>
        </dgm:presLayoutVars>
      </dgm:prSet>
      <dgm:spPr/>
    </dgm:pt>
    <dgm:pt modelId="{39E1F98C-8601-4316-8A9B-551201902518}" type="pres">
      <dgm:prSet presAssocID="{EF538F1D-15E7-4DCE-A26B-F98E9D0B6202}" presName="sibTrans" presStyleCnt="0"/>
      <dgm:spPr/>
    </dgm:pt>
    <dgm:pt modelId="{BB22BD09-490B-4C83-802D-16BFEAA10FE9}" type="pres">
      <dgm:prSet presAssocID="{FD97270E-7C46-4265-8808-D50CE2E21078}" presName="compNode" presStyleCnt="0"/>
      <dgm:spPr/>
    </dgm:pt>
    <dgm:pt modelId="{82805871-2602-4674-B8D9-A69042DE8B13}" type="pres">
      <dgm:prSet presAssocID="{FD97270E-7C46-4265-8808-D50CE2E21078}" presName="bgRect" presStyleLbl="bgShp" presStyleIdx="1" presStyleCnt="2"/>
      <dgm:spPr/>
    </dgm:pt>
    <dgm:pt modelId="{B43F580A-A9B4-4B31-9E85-598153676A22}" type="pres">
      <dgm:prSet presAssocID="{FD97270E-7C46-4265-8808-D50CE2E21078}" presName="iconRect" presStyleLbl="node1" presStyleIdx="1" presStyleCnt="2"/>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Devil Face Outline"/>
        </a:ext>
      </dgm:extLst>
    </dgm:pt>
    <dgm:pt modelId="{571F6DA9-A45B-47A8-BD11-42C51278DA46}" type="pres">
      <dgm:prSet presAssocID="{FD97270E-7C46-4265-8808-D50CE2E21078}" presName="spaceRect" presStyleCnt="0"/>
      <dgm:spPr/>
    </dgm:pt>
    <dgm:pt modelId="{0C47B801-A7FB-41E5-80CC-5EACB9EE83AF}" type="pres">
      <dgm:prSet presAssocID="{FD97270E-7C46-4265-8808-D50CE2E21078}" presName="parTx" presStyleLbl="revTx" presStyleIdx="1" presStyleCnt="2">
        <dgm:presLayoutVars>
          <dgm:chMax val="0"/>
          <dgm:chPref val="0"/>
        </dgm:presLayoutVars>
      </dgm:prSet>
      <dgm:spPr/>
    </dgm:pt>
  </dgm:ptLst>
  <dgm:cxnLst>
    <dgm:cxn modelId="{DF22F20F-1413-453A-95BE-8E1139FEDA26}" type="presOf" srcId="{2475F877-82FC-4D21-8318-71759AE00EF0}" destId="{1336B34A-61E8-472C-AB54-A85E9DB0C27A}" srcOrd="0" destOrd="0" presId="urn:microsoft.com/office/officeart/2018/2/layout/IconVerticalSolidList"/>
    <dgm:cxn modelId="{EA73B15C-5B34-48F1-B086-A5268816F54E}" srcId="{2475F877-82FC-4D21-8318-71759AE00EF0}" destId="{FD97270E-7C46-4265-8808-D50CE2E21078}" srcOrd="1" destOrd="0" parTransId="{3212EB9D-5786-4444-B6E3-3EE03CB9DC91}" sibTransId="{9A26F846-BE5C-4875-9423-ABE2A8EA8378}"/>
    <dgm:cxn modelId="{C87BFD49-FF18-427D-BA3B-691D55D4C3AF}" type="presOf" srcId="{1DC5AD7D-E6E8-4DD6-9071-8C9DEB43AD16}" destId="{605B32A2-6504-4556-AB68-47C1C9365199}" srcOrd="0" destOrd="0" presId="urn:microsoft.com/office/officeart/2018/2/layout/IconVerticalSolidList"/>
    <dgm:cxn modelId="{3FA87176-E980-4B31-8872-0CE5DD2A1026}" type="presOf" srcId="{FD97270E-7C46-4265-8808-D50CE2E21078}" destId="{0C47B801-A7FB-41E5-80CC-5EACB9EE83AF}" srcOrd="0" destOrd="0" presId="urn:microsoft.com/office/officeart/2018/2/layout/IconVerticalSolidList"/>
    <dgm:cxn modelId="{4391EA7F-9F36-4927-B797-8DFF1FE291B8}" srcId="{2475F877-82FC-4D21-8318-71759AE00EF0}" destId="{1DC5AD7D-E6E8-4DD6-9071-8C9DEB43AD16}" srcOrd="0" destOrd="0" parTransId="{747BEA62-3C10-4117-A536-48931FD7D03F}" sibTransId="{EF538F1D-15E7-4DCE-A26B-F98E9D0B6202}"/>
    <dgm:cxn modelId="{2229E24E-613E-4530-9EED-428174360C44}" type="presParOf" srcId="{1336B34A-61E8-472C-AB54-A85E9DB0C27A}" destId="{26EA6284-14FF-4B9C-87D8-4D887283B09A}" srcOrd="0" destOrd="0" presId="urn:microsoft.com/office/officeart/2018/2/layout/IconVerticalSolidList"/>
    <dgm:cxn modelId="{EE5490C4-C998-4215-B210-A4B84B669F72}" type="presParOf" srcId="{26EA6284-14FF-4B9C-87D8-4D887283B09A}" destId="{D55EA985-1B94-45A9-BEBF-20A70CC91DFE}" srcOrd="0" destOrd="0" presId="urn:microsoft.com/office/officeart/2018/2/layout/IconVerticalSolidList"/>
    <dgm:cxn modelId="{0F2C9849-AB31-408E-B323-FB7A433F1E70}" type="presParOf" srcId="{26EA6284-14FF-4B9C-87D8-4D887283B09A}" destId="{EFAAB394-0840-411A-839A-81539E400A5A}" srcOrd="1" destOrd="0" presId="urn:microsoft.com/office/officeart/2018/2/layout/IconVerticalSolidList"/>
    <dgm:cxn modelId="{2A189738-A325-4D2F-9A4A-0B46B7C056C9}" type="presParOf" srcId="{26EA6284-14FF-4B9C-87D8-4D887283B09A}" destId="{2220B714-C4C6-489C-80EB-6D25CE9358BA}" srcOrd="2" destOrd="0" presId="urn:microsoft.com/office/officeart/2018/2/layout/IconVerticalSolidList"/>
    <dgm:cxn modelId="{9DEB1147-D335-4B2E-9605-EB5B3EBF1C13}" type="presParOf" srcId="{26EA6284-14FF-4B9C-87D8-4D887283B09A}" destId="{605B32A2-6504-4556-AB68-47C1C9365199}" srcOrd="3" destOrd="0" presId="urn:microsoft.com/office/officeart/2018/2/layout/IconVerticalSolidList"/>
    <dgm:cxn modelId="{5C329838-F79D-464F-9381-7A505062AABE}" type="presParOf" srcId="{1336B34A-61E8-472C-AB54-A85E9DB0C27A}" destId="{39E1F98C-8601-4316-8A9B-551201902518}" srcOrd="1" destOrd="0" presId="urn:microsoft.com/office/officeart/2018/2/layout/IconVerticalSolidList"/>
    <dgm:cxn modelId="{DD7E92BA-7B48-4B5C-9857-FB645414F2D4}" type="presParOf" srcId="{1336B34A-61E8-472C-AB54-A85E9DB0C27A}" destId="{BB22BD09-490B-4C83-802D-16BFEAA10FE9}" srcOrd="2" destOrd="0" presId="urn:microsoft.com/office/officeart/2018/2/layout/IconVerticalSolidList"/>
    <dgm:cxn modelId="{5ED4D113-7C40-4072-A678-ED4193A13E99}" type="presParOf" srcId="{BB22BD09-490B-4C83-802D-16BFEAA10FE9}" destId="{82805871-2602-4674-B8D9-A69042DE8B13}" srcOrd="0" destOrd="0" presId="urn:microsoft.com/office/officeart/2018/2/layout/IconVerticalSolidList"/>
    <dgm:cxn modelId="{E03CF2D8-A3A8-41A2-A48E-B2652DF1BF9D}" type="presParOf" srcId="{BB22BD09-490B-4C83-802D-16BFEAA10FE9}" destId="{B43F580A-A9B4-4B31-9E85-598153676A22}" srcOrd="1" destOrd="0" presId="urn:microsoft.com/office/officeart/2018/2/layout/IconVerticalSolidList"/>
    <dgm:cxn modelId="{EF9F1CD6-BFFF-4965-A712-1C57C55DE2B6}" type="presParOf" srcId="{BB22BD09-490B-4C83-802D-16BFEAA10FE9}" destId="{571F6DA9-A45B-47A8-BD11-42C51278DA46}" srcOrd="2" destOrd="0" presId="urn:microsoft.com/office/officeart/2018/2/layout/IconVerticalSolidList"/>
    <dgm:cxn modelId="{FFD8A6AD-4E71-4474-AB7F-1D48866FBEF7}" type="presParOf" srcId="{BB22BD09-490B-4C83-802D-16BFEAA10FE9}" destId="{0C47B801-A7FB-41E5-80CC-5EACB9EE83AF}"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56DE6BC-6282-4B58-A0DB-F95586F2A08A}"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F09DD7CF-70F0-4559-B442-D15E72A8B2BC}">
      <dgm:prSet/>
      <dgm:spPr/>
      <dgm:t>
        <a:bodyPr/>
        <a:lstStyle/>
        <a:p>
          <a:r>
            <a:rPr lang="en-US" dirty="0"/>
            <a:t>Oppressive </a:t>
          </a:r>
          <a:r>
            <a:rPr lang="en-US" dirty="0" err="1"/>
            <a:t>behaviour</a:t>
          </a:r>
          <a:r>
            <a:rPr lang="en-US" dirty="0"/>
            <a:t> toward others, a lack of resources or opportunities and the structure of an </a:t>
          </a:r>
          <a:r>
            <a:rPr lang="en-US" dirty="0" err="1"/>
            <a:t>organisation</a:t>
          </a:r>
          <a:r>
            <a:rPr lang="en-US" dirty="0"/>
            <a:t>. </a:t>
          </a:r>
        </a:p>
      </dgm:t>
    </dgm:pt>
    <dgm:pt modelId="{E0FF7E2F-DEAD-4054-AC5A-4FE74D54DBE8}" type="parTrans" cxnId="{22648C4A-E4BF-4522-A711-E65AB39BAF09}">
      <dgm:prSet/>
      <dgm:spPr/>
      <dgm:t>
        <a:bodyPr/>
        <a:lstStyle/>
        <a:p>
          <a:endParaRPr lang="en-US"/>
        </a:p>
      </dgm:t>
    </dgm:pt>
    <dgm:pt modelId="{07D6B0F9-BA8F-4054-ABC7-6312F97C16A0}" type="sibTrans" cxnId="{22648C4A-E4BF-4522-A711-E65AB39BAF09}">
      <dgm:prSet/>
      <dgm:spPr/>
      <dgm:t>
        <a:bodyPr/>
        <a:lstStyle/>
        <a:p>
          <a:endParaRPr lang="en-US"/>
        </a:p>
      </dgm:t>
    </dgm:pt>
    <dgm:pt modelId="{88436E63-E020-4ED8-97AF-3EE244479AE0}">
      <dgm:prSet/>
      <dgm:spPr/>
      <dgm:t>
        <a:bodyPr/>
        <a:lstStyle/>
        <a:p>
          <a:r>
            <a:rPr lang="lt-LT" dirty="0" err="1"/>
            <a:t>Healthcare</a:t>
          </a:r>
          <a:r>
            <a:rPr lang="en-US" dirty="0"/>
            <a:t> </a:t>
          </a:r>
          <a:r>
            <a:rPr lang="lt-LT" dirty="0" err="1"/>
            <a:t>organizations</a:t>
          </a:r>
          <a:r>
            <a:rPr lang="en-US" dirty="0"/>
            <a:t> can have a high turnover of staff</a:t>
          </a:r>
          <a:r>
            <a:rPr lang="lt-LT" dirty="0"/>
            <a:t>.</a:t>
          </a:r>
          <a:endParaRPr lang="en-US" dirty="0"/>
        </a:p>
      </dgm:t>
    </dgm:pt>
    <dgm:pt modelId="{39BA32B6-53D5-4DF8-84AA-673226CF4F10}" type="parTrans" cxnId="{AD0E1352-C83B-464B-97EF-A9153742234B}">
      <dgm:prSet/>
      <dgm:spPr/>
      <dgm:t>
        <a:bodyPr/>
        <a:lstStyle/>
        <a:p>
          <a:endParaRPr lang="en-US"/>
        </a:p>
      </dgm:t>
    </dgm:pt>
    <dgm:pt modelId="{E050F3F1-715E-4A50-970A-45D5DF7DAB4E}" type="sibTrans" cxnId="{AD0E1352-C83B-464B-97EF-A9153742234B}">
      <dgm:prSet/>
      <dgm:spPr/>
      <dgm:t>
        <a:bodyPr/>
        <a:lstStyle/>
        <a:p>
          <a:endParaRPr lang="en-US"/>
        </a:p>
      </dgm:t>
    </dgm:pt>
    <dgm:pt modelId="{2CF0B055-DE77-4049-B964-398DCB845F75}" type="pres">
      <dgm:prSet presAssocID="{156DE6BC-6282-4B58-A0DB-F95586F2A08A}" presName="root" presStyleCnt="0">
        <dgm:presLayoutVars>
          <dgm:dir/>
          <dgm:resizeHandles val="exact"/>
        </dgm:presLayoutVars>
      </dgm:prSet>
      <dgm:spPr/>
    </dgm:pt>
    <dgm:pt modelId="{C9B410DB-0209-4298-B694-868DA9939967}" type="pres">
      <dgm:prSet presAssocID="{F09DD7CF-70F0-4559-B442-D15E72A8B2BC}" presName="compNode" presStyleCnt="0"/>
      <dgm:spPr/>
    </dgm:pt>
    <dgm:pt modelId="{97110F2D-94AC-43C1-9F55-75E20E3EC403}" type="pres">
      <dgm:prSet presAssocID="{F09DD7CF-70F0-4559-B442-D15E72A8B2BC}" presName="bgRect" presStyleLbl="bgShp" presStyleIdx="0" presStyleCnt="2"/>
      <dgm:spPr/>
    </dgm:pt>
    <dgm:pt modelId="{3ADE0346-9D90-410E-9E6A-232B323B8FB2}" type="pres">
      <dgm:prSet presAssocID="{F09DD7CF-70F0-4559-B442-D15E72A8B2BC}" presName="iconRect" presStyleLbl="node1" presStyleIdx="0" presStyleCnt="2"/>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a:ln>
          <a:noFill/>
        </a:ln>
      </dgm:spPr>
      <dgm:extLst>
        <a:ext uri="{E40237B7-FDA0-4F09-8148-C483321AD2D9}">
          <dgm14:cNvPr xmlns:dgm14="http://schemas.microsoft.com/office/drawing/2010/diagram" id="0" name="" descr="Group of People"/>
        </a:ext>
      </dgm:extLst>
    </dgm:pt>
    <dgm:pt modelId="{EC402CDC-F9EE-49A1-8C04-0E2044558673}" type="pres">
      <dgm:prSet presAssocID="{F09DD7CF-70F0-4559-B442-D15E72A8B2BC}" presName="spaceRect" presStyleCnt="0"/>
      <dgm:spPr/>
    </dgm:pt>
    <dgm:pt modelId="{FC8A14DE-CBA2-44E1-9D81-C6D7FDC8E079}" type="pres">
      <dgm:prSet presAssocID="{F09DD7CF-70F0-4559-B442-D15E72A8B2BC}" presName="parTx" presStyleLbl="revTx" presStyleIdx="0" presStyleCnt="2">
        <dgm:presLayoutVars>
          <dgm:chMax val="0"/>
          <dgm:chPref val="0"/>
        </dgm:presLayoutVars>
      </dgm:prSet>
      <dgm:spPr/>
    </dgm:pt>
    <dgm:pt modelId="{03219C4A-FFF1-49F7-8F88-0878B5248E48}" type="pres">
      <dgm:prSet presAssocID="{07D6B0F9-BA8F-4054-ABC7-6312F97C16A0}" presName="sibTrans" presStyleCnt="0"/>
      <dgm:spPr/>
    </dgm:pt>
    <dgm:pt modelId="{4C8CEA85-DB14-43B3-A5E0-BF8471F18E89}" type="pres">
      <dgm:prSet presAssocID="{88436E63-E020-4ED8-97AF-3EE244479AE0}" presName="compNode" presStyleCnt="0"/>
      <dgm:spPr/>
    </dgm:pt>
    <dgm:pt modelId="{5DC7861C-9E84-4395-A570-246123AEE23C}" type="pres">
      <dgm:prSet presAssocID="{88436E63-E020-4ED8-97AF-3EE244479AE0}" presName="bgRect" presStyleLbl="bgShp" presStyleIdx="1" presStyleCnt="2"/>
      <dgm:spPr/>
    </dgm:pt>
    <dgm:pt modelId="{4985B9F8-4EC5-41AC-999B-FA4167552524}" type="pres">
      <dgm:prSet presAssocID="{88436E63-E020-4ED8-97AF-3EE244479AE0}" presName="iconRect" presStyleLbl="node1" presStyleIdx="1" presStyleCnt="2"/>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Office Worker"/>
        </a:ext>
      </dgm:extLst>
    </dgm:pt>
    <dgm:pt modelId="{F1A4D99A-59DE-441D-AC03-7941E16519A4}" type="pres">
      <dgm:prSet presAssocID="{88436E63-E020-4ED8-97AF-3EE244479AE0}" presName="spaceRect" presStyleCnt="0"/>
      <dgm:spPr/>
    </dgm:pt>
    <dgm:pt modelId="{290FEC93-8407-4EF5-A6A3-391A333AD868}" type="pres">
      <dgm:prSet presAssocID="{88436E63-E020-4ED8-97AF-3EE244479AE0}" presName="parTx" presStyleLbl="revTx" presStyleIdx="1" presStyleCnt="2">
        <dgm:presLayoutVars>
          <dgm:chMax val="0"/>
          <dgm:chPref val="0"/>
        </dgm:presLayoutVars>
      </dgm:prSet>
      <dgm:spPr/>
    </dgm:pt>
  </dgm:ptLst>
  <dgm:cxnLst>
    <dgm:cxn modelId="{F9D7061D-DCFE-4A85-8561-06240E1349C4}" type="presOf" srcId="{156DE6BC-6282-4B58-A0DB-F95586F2A08A}" destId="{2CF0B055-DE77-4049-B964-398DCB845F75}" srcOrd="0" destOrd="0" presId="urn:microsoft.com/office/officeart/2018/2/layout/IconVerticalSolidList"/>
    <dgm:cxn modelId="{22648C4A-E4BF-4522-A711-E65AB39BAF09}" srcId="{156DE6BC-6282-4B58-A0DB-F95586F2A08A}" destId="{F09DD7CF-70F0-4559-B442-D15E72A8B2BC}" srcOrd="0" destOrd="0" parTransId="{E0FF7E2F-DEAD-4054-AC5A-4FE74D54DBE8}" sibTransId="{07D6B0F9-BA8F-4054-ABC7-6312F97C16A0}"/>
    <dgm:cxn modelId="{AD0E1352-C83B-464B-97EF-A9153742234B}" srcId="{156DE6BC-6282-4B58-A0DB-F95586F2A08A}" destId="{88436E63-E020-4ED8-97AF-3EE244479AE0}" srcOrd="1" destOrd="0" parTransId="{39BA32B6-53D5-4DF8-84AA-673226CF4F10}" sibTransId="{E050F3F1-715E-4A50-970A-45D5DF7DAB4E}"/>
    <dgm:cxn modelId="{DEB87553-BBFD-4C47-9E4E-B93177844F61}" type="presOf" srcId="{88436E63-E020-4ED8-97AF-3EE244479AE0}" destId="{290FEC93-8407-4EF5-A6A3-391A333AD868}" srcOrd="0" destOrd="0" presId="urn:microsoft.com/office/officeart/2018/2/layout/IconVerticalSolidList"/>
    <dgm:cxn modelId="{CBBA4AE1-7069-4A4D-9489-10671B51D7D4}" type="presOf" srcId="{F09DD7CF-70F0-4559-B442-D15E72A8B2BC}" destId="{FC8A14DE-CBA2-44E1-9D81-C6D7FDC8E079}" srcOrd="0" destOrd="0" presId="urn:microsoft.com/office/officeart/2018/2/layout/IconVerticalSolidList"/>
    <dgm:cxn modelId="{1B85A157-1BEA-4F08-8A6B-1FEAE271797B}" type="presParOf" srcId="{2CF0B055-DE77-4049-B964-398DCB845F75}" destId="{C9B410DB-0209-4298-B694-868DA9939967}" srcOrd="0" destOrd="0" presId="urn:microsoft.com/office/officeart/2018/2/layout/IconVerticalSolidList"/>
    <dgm:cxn modelId="{E6F64835-AB8C-4A9B-8249-B6E9CFA3D24E}" type="presParOf" srcId="{C9B410DB-0209-4298-B694-868DA9939967}" destId="{97110F2D-94AC-43C1-9F55-75E20E3EC403}" srcOrd="0" destOrd="0" presId="urn:microsoft.com/office/officeart/2018/2/layout/IconVerticalSolidList"/>
    <dgm:cxn modelId="{E6F456B8-FF06-4801-B169-816B303D3CCB}" type="presParOf" srcId="{C9B410DB-0209-4298-B694-868DA9939967}" destId="{3ADE0346-9D90-410E-9E6A-232B323B8FB2}" srcOrd="1" destOrd="0" presId="urn:microsoft.com/office/officeart/2018/2/layout/IconVerticalSolidList"/>
    <dgm:cxn modelId="{F2C85DC9-4B1F-4869-8499-ACAB42E0B9B3}" type="presParOf" srcId="{C9B410DB-0209-4298-B694-868DA9939967}" destId="{EC402CDC-F9EE-49A1-8C04-0E2044558673}" srcOrd="2" destOrd="0" presId="urn:microsoft.com/office/officeart/2018/2/layout/IconVerticalSolidList"/>
    <dgm:cxn modelId="{B7748148-39CA-4D40-8430-931E9C15C090}" type="presParOf" srcId="{C9B410DB-0209-4298-B694-868DA9939967}" destId="{FC8A14DE-CBA2-44E1-9D81-C6D7FDC8E079}" srcOrd="3" destOrd="0" presId="urn:microsoft.com/office/officeart/2018/2/layout/IconVerticalSolidList"/>
    <dgm:cxn modelId="{70C3D676-A903-4596-96D0-99DAFB67E36B}" type="presParOf" srcId="{2CF0B055-DE77-4049-B964-398DCB845F75}" destId="{03219C4A-FFF1-49F7-8F88-0878B5248E48}" srcOrd="1" destOrd="0" presId="urn:microsoft.com/office/officeart/2018/2/layout/IconVerticalSolidList"/>
    <dgm:cxn modelId="{00E4A063-4146-4BBD-B219-F427748AD5A4}" type="presParOf" srcId="{2CF0B055-DE77-4049-B964-398DCB845F75}" destId="{4C8CEA85-DB14-43B3-A5E0-BF8471F18E89}" srcOrd="2" destOrd="0" presId="urn:microsoft.com/office/officeart/2018/2/layout/IconVerticalSolidList"/>
    <dgm:cxn modelId="{96F38239-CD43-4CE7-90F4-986D7A7F2FC9}" type="presParOf" srcId="{4C8CEA85-DB14-43B3-A5E0-BF8471F18E89}" destId="{5DC7861C-9E84-4395-A570-246123AEE23C}" srcOrd="0" destOrd="0" presId="urn:microsoft.com/office/officeart/2018/2/layout/IconVerticalSolidList"/>
    <dgm:cxn modelId="{264A0183-6EDD-43F7-82B4-7E6146E02E77}" type="presParOf" srcId="{4C8CEA85-DB14-43B3-A5E0-BF8471F18E89}" destId="{4985B9F8-4EC5-41AC-999B-FA4167552524}" srcOrd="1" destOrd="0" presId="urn:microsoft.com/office/officeart/2018/2/layout/IconVerticalSolidList"/>
    <dgm:cxn modelId="{BA1FAC15-A9AF-4E55-AEF9-2D81B0CA55AD}" type="presParOf" srcId="{4C8CEA85-DB14-43B3-A5E0-BF8471F18E89}" destId="{F1A4D99A-59DE-441D-AC03-7941E16519A4}" srcOrd="2" destOrd="0" presId="urn:microsoft.com/office/officeart/2018/2/layout/IconVerticalSolidList"/>
    <dgm:cxn modelId="{104CCC39-9F85-4D2B-A48D-3BB1E63BDD7B}" type="presParOf" srcId="{4C8CEA85-DB14-43B3-A5E0-BF8471F18E89}" destId="{290FEC93-8407-4EF5-A6A3-391A333AD868}"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9B3065-5920-4F35-8C7A-550E6EFD85E6}">
      <dsp:nvSpPr>
        <dsp:cNvPr id="0" name=""/>
        <dsp:cNvSpPr/>
      </dsp:nvSpPr>
      <dsp:spPr>
        <a:xfrm>
          <a:off x="0" y="612818"/>
          <a:ext cx="9685900" cy="113135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8879F3F-327C-425E-A807-8617EEB65079}">
      <dsp:nvSpPr>
        <dsp:cNvPr id="0" name=""/>
        <dsp:cNvSpPr/>
      </dsp:nvSpPr>
      <dsp:spPr>
        <a:xfrm>
          <a:off x="342235" y="867373"/>
          <a:ext cx="622246" cy="622246"/>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5580A77-A9CC-40A5-87C8-78A9B7D2AB71}">
      <dsp:nvSpPr>
        <dsp:cNvPr id="0" name=""/>
        <dsp:cNvSpPr/>
      </dsp:nvSpPr>
      <dsp:spPr>
        <a:xfrm>
          <a:off x="1306716" y="612818"/>
          <a:ext cx="8379183" cy="11313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9735" tIns="119735" rIns="119735" bIns="119735" numCol="1" spcCol="1270" anchor="ctr" anchorCtr="0">
          <a:noAutofit/>
        </a:bodyPr>
        <a:lstStyle/>
        <a:p>
          <a:pPr marL="0" lvl="0" indent="0" algn="l" defTabSz="1111250">
            <a:lnSpc>
              <a:spcPct val="90000"/>
            </a:lnSpc>
            <a:spcBef>
              <a:spcPct val="0"/>
            </a:spcBef>
            <a:spcAft>
              <a:spcPct val="35000"/>
            </a:spcAft>
            <a:buNone/>
          </a:pPr>
          <a:r>
            <a:rPr lang="en-US" sz="2500" kern="1200" dirty="0"/>
            <a:t>When there is different or insufficient information available or a disagreement on what information is relevant. </a:t>
          </a:r>
        </a:p>
      </dsp:txBody>
      <dsp:txXfrm>
        <a:off x="1306716" y="612818"/>
        <a:ext cx="8379183" cy="1131356"/>
      </dsp:txXfrm>
    </dsp:sp>
    <dsp:sp modelId="{1D9F9917-F35F-487B-9C67-C8EBE8BDC14F}">
      <dsp:nvSpPr>
        <dsp:cNvPr id="0" name=""/>
        <dsp:cNvSpPr/>
      </dsp:nvSpPr>
      <dsp:spPr>
        <a:xfrm>
          <a:off x="0" y="2027013"/>
          <a:ext cx="9685900" cy="113135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06BCE04-AAC6-4F5F-870D-8C8EADD48E70}">
      <dsp:nvSpPr>
        <dsp:cNvPr id="0" name=""/>
        <dsp:cNvSpPr/>
      </dsp:nvSpPr>
      <dsp:spPr>
        <a:xfrm>
          <a:off x="342235" y="2281568"/>
          <a:ext cx="622246" cy="622246"/>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18583AC-4C43-446B-9EE0-07B5E32C501D}">
      <dsp:nvSpPr>
        <dsp:cNvPr id="0" name=""/>
        <dsp:cNvSpPr/>
      </dsp:nvSpPr>
      <dsp:spPr>
        <a:xfrm>
          <a:off x="1306716" y="2027013"/>
          <a:ext cx="8379183" cy="11313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9735" tIns="119735" rIns="119735" bIns="119735" numCol="1" spcCol="1270" anchor="ctr" anchorCtr="0">
          <a:noAutofit/>
        </a:bodyPr>
        <a:lstStyle/>
        <a:p>
          <a:pPr marL="0" lvl="0" indent="0" algn="l" defTabSz="1111250">
            <a:lnSpc>
              <a:spcPct val="90000"/>
            </a:lnSpc>
            <a:spcBef>
              <a:spcPct val="0"/>
            </a:spcBef>
            <a:spcAft>
              <a:spcPct val="35000"/>
            </a:spcAft>
            <a:buNone/>
          </a:pPr>
          <a:r>
            <a:rPr lang="en-US" sz="2500" kern="1200" dirty="0"/>
            <a:t>Lost or missing medical notes, information missed off a prescription and poor handovers are all common examples. </a:t>
          </a:r>
        </a:p>
      </dsp:txBody>
      <dsp:txXfrm>
        <a:off x="1306716" y="2027013"/>
        <a:ext cx="8379183" cy="113135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4EE345-EDEE-4EAD-9797-DF38C2C816FE}">
      <dsp:nvSpPr>
        <dsp:cNvPr id="0" name=""/>
        <dsp:cNvSpPr/>
      </dsp:nvSpPr>
      <dsp:spPr>
        <a:xfrm>
          <a:off x="0" y="612818"/>
          <a:ext cx="9685900" cy="113135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9CE6985-E123-4759-A052-8114871A16C3}">
      <dsp:nvSpPr>
        <dsp:cNvPr id="0" name=""/>
        <dsp:cNvSpPr/>
      </dsp:nvSpPr>
      <dsp:spPr>
        <a:xfrm>
          <a:off x="342235" y="867373"/>
          <a:ext cx="622246" cy="622246"/>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C16D305-247F-49E6-9FAF-97D054F1C6C0}">
      <dsp:nvSpPr>
        <dsp:cNvPr id="0" name=""/>
        <dsp:cNvSpPr/>
      </dsp:nvSpPr>
      <dsp:spPr>
        <a:xfrm>
          <a:off x="1306716" y="612818"/>
          <a:ext cx="8379183" cy="11313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9735" tIns="119735" rIns="119735" bIns="119735" numCol="1" spcCol="1270" anchor="ctr" anchorCtr="0">
          <a:noAutofit/>
        </a:bodyPr>
        <a:lstStyle/>
        <a:p>
          <a:pPr marL="0" lvl="0" indent="0" algn="l" defTabSz="977900">
            <a:lnSpc>
              <a:spcPct val="90000"/>
            </a:lnSpc>
            <a:spcBef>
              <a:spcPct val="0"/>
            </a:spcBef>
            <a:spcAft>
              <a:spcPct val="35000"/>
            </a:spcAft>
            <a:buNone/>
          </a:pPr>
          <a:r>
            <a:rPr lang="en-US" sz="2200" kern="1200" dirty="0"/>
            <a:t>Incompatible belief systems or trying to impose personal values onto others. </a:t>
          </a:r>
        </a:p>
      </dsp:txBody>
      <dsp:txXfrm>
        <a:off x="1306716" y="612818"/>
        <a:ext cx="8379183" cy="1131356"/>
      </dsp:txXfrm>
    </dsp:sp>
    <dsp:sp modelId="{E934A331-2FA9-4A39-B3E5-47F5D4FC2230}">
      <dsp:nvSpPr>
        <dsp:cNvPr id="0" name=""/>
        <dsp:cNvSpPr/>
      </dsp:nvSpPr>
      <dsp:spPr>
        <a:xfrm>
          <a:off x="0" y="2027013"/>
          <a:ext cx="9685900" cy="113135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F432DE0-0E09-444A-9D8C-694EBCD83B1C}">
      <dsp:nvSpPr>
        <dsp:cNvPr id="0" name=""/>
        <dsp:cNvSpPr/>
      </dsp:nvSpPr>
      <dsp:spPr>
        <a:xfrm>
          <a:off x="342235" y="2281568"/>
          <a:ext cx="622246" cy="622246"/>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373C215-16F4-45DE-8334-5E647EC85727}">
      <dsp:nvSpPr>
        <dsp:cNvPr id="0" name=""/>
        <dsp:cNvSpPr/>
      </dsp:nvSpPr>
      <dsp:spPr>
        <a:xfrm>
          <a:off x="1306716" y="2027013"/>
          <a:ext cx="8379183" cy="11313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9735" tIns="119735" rIns="119735" bIns="119735" numCol="1" spcCol="1270" anchor="ctr" anchorCtr="0">
          <a:noAutofit/>
        </a:bodyPr>
        <a:lstStyle/>
        <a:p>
          <a:pPr marL="0" lvl="0" indent="0" algn="l" defTabSz="977900">
            <a:lnSpc>
              <a:spcPct val="90000"/>
            </a:lnSpc>
            <a:spcBef>
              <a:spcPct val="0"/>
            </a:spcBef>
            <a:spcAft>
              <a:spcPct val="35000"/>
            </a:spcAft>
            <a:buNone/>
          </a:pPr>
          <a:r>
            <a:rPr lang="en-US" sz="2200" kern="1200" dirty="0"/>
            <a:t>Values do not tend to be negotiable and this can often lead to conflict between the member of staff and whoever they deem responsible.</a:t>
          </a:r>
        </a:p>
      </dsp:txBody>
      <dsp:txXfrm>
        <a:off x="1306716" y="2027013"/>
        <a:ext cx="8379183" cy="113135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5EA985-1B94-45A9-BEBF-20A70CC91DFE}">
      <dsp:nvSpPr>
        <dsp:cNvPr id="0" name=""/>
        <dsp:cNvSpPr/>
      </dsp:nvSpPr>
      <dsp:spPr>
        <a:xfrm>
          <a:off x="0" y="584251"/>
          <a:ext cx="9534837" cy="107861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FAAB394-0840-411A-839A-81539E400A5A}">
      <dsp:nvSpPr>
        <dsp:cNvPr id="0" name=""/>
        <dsp:cNvSpPr/>
      </dsp:nvSpPr>
      <dsp:spPr>
        <a:xfrm>
          <a:off x="326281" y="826940"/>
          <a:ext cx="593239" cy="593239"/>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05B32A2-6504-4556-AB68-47C1C9365199}">
      <dsp:nvSpPr>
        <dsp:cNvPr id="0" name=""/>
        <dsp:cNvSpPr/>
      </dsp:nvSpPr>
      <dsp:spPr>
        <a:xfrm>
          <a:off x="1245803" y="584251"/>
          <a:ext cx="8289033" cy="10786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154" tIns="114154" rIns="114154" bIns="114154" numCol="1" spcCol="1270" anchor="ctr" anchorCtr="0">
          <a:noAutofit/>
        </a:bodyPr>
        <a:lstStyle/>
        <a:p>
          <a:pPr marL="0" lvl="0" indent="0" algn="l" defTabSz="977900">
            <a:lnSpc>
              <a:spcPct val="90000"/>
            </a:lnSpc>
            <a:spcBef>
              <a:spcPct val="0"/>
            </a:spcBef>
            <a:spcAft>
              <a:spcPct val="35000"/>
            </a:spcAft>
            <a:buNone/>
          </a:pPr>
          <a:r>
            <a:rPr lang="en-US" sz="2200" kern="1200" dirty="0"/>
            <a:t>Negative emotions, distrust, misconceptions or poor communication between people. </a:t>
          </a:r>
        </a:p>
      </dsp:txBody>
      <dsp:txXfrm>
        <a:off x="1245803" y="584251"/>
        <a:ext cx="8289033" cy="1078617"/>
      </dsp:txXfrm>
    </dsp:sp>
    <dsp:sp modelId="{82805871-2602-4674-B8D9-A69042DE8B13}">
      <dsp:nvSpPr>
        <dsp:cNvPr id="0" name=""/>
        <dsp:cNvSpPr/>
      </dsp:nvSpPr>
      <dsp:spPr>
        <a:xfrm>
          <a:off x="0" y="1932523"/>
          <a:ext cx="9534837" cy="107861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43F580A-A9B4-4B31-9E85-598153676A22}">
      <dsp:nvSpPr>
        <dsp:cNvPr id="0" name=""/>
        <dsp:cNvSpPr/>
      </dsp:nvSpPr>
      <dsp:spPr>
        <a:xfrm>
          <a:off x="326281" y="2175212"/>
          <a:ext cx="593239" cy="593239"/>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C47B801-A7FB-41E5-80CC-5EACB9EE83AF}">
      <dsp:nvSpPr>
        <dsp:cNvPr id="0" name=""/>
        <dsp:cNvSpPr/>
      </dsp:nvSpPr>
      <dsp:spPr>
        <a:xfrm>
          <a:off x="1245803" y="1932523"/>
          <a:ext cx="8289033" cy="10786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154" tIns="114154" rIns="114154" bIns="114154" numCol="1" spcCol="1270" anchor="ctr" anchorCtr="0">
          <a:noAutofit/>
        </a:bodyPr>
        <a:lstStyle/>
        <a:p>
          <a:pPr marL="0" lvl="0" indent="0" algn="l" defTabSz="977900">
            <a:lnSpc>
              <a:spcPct val="90000"/>
            </a:lnSpc>
            <a:spcBef>
              <a:spcPct val="0"/>
            </a:spcBef>
            <a:spcAft>
              <a:spcPct val="35000"/>
            </a:spcAft>
            <a:buNone/>
          </a:pPr>
          <a:r>
            <a:rPr lang="en-US" sz="2200" kern="1200"/>
            <a:t>The reasons for such conflicts can be many, as stressful environments and emotional situations can breed these emotions very easily.  </a:t>
          </a:r>
        </a:p>
      </dsp:txBody>
      <dsp:txXfrm>
        <a:off x="1245803" y="1932523"/>
        <a:ext cx="8289033" cy="107861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110F2D-94AC-43C1-9F55-75E20E3EC403}">
      <dsp:nvSpPr>
        <dsp:cNvPr id="0" name=""/>
        <dsp:cNvSpPr/>
      </dsp:nvSpPr>
      <dsp:spPr>
        <a:xfrm>
          <a:off x="0" y="532071"/>
          <a:ext cx="9685900" cy="98228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ADE0346-9D90-410E-9E6A-232B323B8FB2}">
      <dsp:nvSpPr>
        <dsp:cNvPr id="0" name=""/>
        <dsp:cNvSpPr/>
      </dsp:nvSpPr>
      <dsp:spPr>
        <a:xfrm>
          <a:off x="297141" y="753085"/>
          <a:ext cx="540257" cy="540257"/>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C8A14DE-CBA2-44E1-9D81-C6D7FDC8E079}">
      <dsp:nvSpPr>
        <dsp:cNvPr id="0" name=""/>
        <dsp:cNvSpPr/>
      </dsp:nvSpPr>
      <dsp:spPr>
        <a:xfrm>
          <a:off x="1134539" y="532071"/>
          <a:ext cx="8551360" cy="9822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3959" tIns="103959" rIns="103959" bIns="103959" numCol="1" spcCol="1270" anchor="ctr" anchorCtr="0">
          <a:noAutofit/>
        </a:bodyPr>
        <a:lstStyle/>
        <a:p>
          <a:pPr marL="0" lvl="0" indent="0" algn="l" defTabSz="1111250">
            <a:lnSpc>
              <a:spcPct val="90000"/>
            </a:lnSpc>
            <a:spcBef>
              <a:spcPct val="0"/>
            </a:spcBef>
            <a:spcAft>
              <a:spcPct val="35000"/>
            </a:spcAft>
            <a:buNone/>
          </a:pPr>
          <a:r>
            <a:rPr lang="en-US" sz="2500" kern="1200" dirty="0"/>
            <a:t>Oppressive </a:t>
          </a:r>
          <a:r>
            <a:rPr lang="en-US" sz="2500" kern="1200" dirty="0" err="1"/>
            <a:t>behaviour</a:t>
          </a:r>
          <a:r>
            <a:rPr lang="en-US" sz="2500" kern="1200" dirty="0"/>
            <a:t> toward others, a lack of resources or opportunities and the structure of an </a:t>
          </a:r>
          <a:r>
            <a:rPr lang="en-US" sz="2500" kern="1200" dirty="0" err="1"/>
            <a:t>organisation</a:t>
          </a:r>
          <a:r>
            <a:rPr lang="en-US" sz="2500" kern="1200" dirty="0"/>
            <a:t>. </a:t>
          </a:r>
        </a:p>
      </dsp:txBody>
      <dsp:txXfrm>
        <a:off x="1134539" y="532071"/>
        <a:ext cx="8551360" cy="982285"/>
      </dsp:txXfrm>
    </dsp:sp>
    <dsp:sp modelId="{5DC7861C-9E84-4395-A570-246123AEE23C}">
      <dsp:nvSpPr>
        <dsp:cNvPr id="0" name=""/>
        <dsp:cNvSpPr/>
      </dsp:nvSpPr>
      <dsp:spPr>
        <a:xfrm>
          <a:off x="0" y="1759928"/>
          <a:ext cx="9685900" cy="98228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985B9F8-4EC5-41AC-999B-FA4167552524}">
      <dsp:nvSpPr>
        <dsp:cNvPr id="0" name=""/>
        <dsp:cNvSpPr/>
      </dsp:nvSpPr>
      <dsp:spPr>
        <a:xfrm>
          <a:off x="297141" y="1980942"/>
          <a:ext cx="540257" cy="540257"/>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90FEC93-8407-4EF5-A6A3-391A333AD868}">
      <dsp:nvSpPr>
        <dsp:cNvPr id="0" name=""/>
        <dsp:cNvSpPr/>
      </dsp:nvSpPr>
      <dsp:spPr>
        <a:xfrm>
          <a:off x="1134539" y="1759928"/>
          <a:ext cx="8551360" cy="9822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3959" tIns="103959" rIns="103959" bIns="103959" numCol="1" spcCol="1270" anchor="ctr" anchorCtr="0">
          <a:noAutofit/>
        </a:bodyPr>
        <a:lstStyle/>
        <a:p>
          <a:pPr marL="0" lvl="0" indent="0" algn="l" defTabSz="1111250">
            <a:lnSpc>
              <a:spcPct val="90000"/>
            </a:lnSpc>
            <a:spcBef>
              <a:spcPct val="0"/>
            </a:spcBef>
            <a:spcAft>
              <a:spcPct val="35000"/>
            </a:spcAft>
            <a:buNone/>
          </a:pPr>
          <a:r>
            <a:rPr lang="lt-LT" sz="2500" kern="1200" dirty="0" err="1"/>
            <a:t>Healthcare</a:t>
          </a:r>
          <a:r>
            <a:rPr lang="en-US" sz="2500" kern="1200" dirty="0"/>
            <a:t> </a:t>
          </a:r>
          <a:r>
            <a:rPr lang="lt-LT" sz="2500" kern="1200" dirty="0" err="1"/>
            <a:t>organizations</a:t>
          </a:r>
          <a:r>
            <a:rPr lang="en-US" sz="2500" kern="1200" dirty="0"/>
            <a:t> can have a high turnover of staff</a:t>
          </a:r>
          <a:r>
            <a:rPr lang="lt-LT" sz="2500" kern="1200" dirty="0"/>
            <a:t>.</a:t>
          </a:r>
          <a:endParaRPr lang="en-US" sz="2500" kern="1200" dirty="0"/>
        </a:p>
      </dsp:txBody>
      <dsp:txXfrm>
        <a:off x="1134539" y="1759928"/>
        <a:ext cx="8551360" cy="982285"/>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4.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átum helye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6942EDE-7707-4C93-9FCD-C8288FA9C2F5}" type="datetimeFigureOut">
              <a:rPr lang="en-GB" smtClean="0"/>
              <a:t>08/04/2026</a:t>
            </a:fld>
            <a:endParaRPr lang="en-GB"/>
          </a:p>
        </p:txBody>
      </p:sp>
      <p:sp>
        <p:nvSpPr>
          <p:cNvPr id="4" name="Élőláb helye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Dia számának helye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C07EAF-6A43-4BB0-A89E-7820AFF29F03}" type="slidenum">
              <a:rPr lang="en-GB" smtClean="0"/>
              <a:t>‹#›</a:t>
            </a:fld>
            <a:endParaRPr lang="en-GB"/>
          </a:p>
        </p:txBody>
      </p:sp>
    </p:spTree>
    <p:extLst>
      <p:ext uri="{BB962C8B-B14F-4D97-AF65-F5344CB8AC3E}">
        <p14:creationId xmlns:p14="http://schemas.microsoft.com/office/powerpoint/2010/main" val="22194340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D8FF87-38FD-5645-98EB-003EE1C7EEE8}" type="datetimeFigureOut">
              <a:rPr lang="it-IT" smtClean="0"/>
              <a:t>08/04/2026</a:t>
            </a:fld>
            <a:endParaRPr lang="it-IT"/>
          </a:p>
        </p:txBody>
      </p:sp>
      <p:sp>
        <p:nvSpPr>
          <p:cNvPr id="4" name="Segnaposto immagine diapositiva 3"/>
          <p:cNvSpPr>
            <a:spLocks noGrp="1" noRot="1" noChangeAspect="1"/>
          </p:cNvSpPr>
          <p:nvPr>
            <p:ph type="sldImg" idx="2"/>
          </p:nvPr>
        </p:nvSpPr>
        <p:spPr>
          <a:xfrm>
            <a:off x="1114425" y="1143000"/>
            <a:ext cx="462915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4A9807-1C24-8F4A-B3C7-A6E31FA5BB7A}" type="slidenum">
              <a:rPr lang="it-IT" smtClean="0"/>
              <a:t>‹#›</a:t>
            </a:fld>
            <a:endParaRPr lang="it-IT"/>
          </a:p>
        </p:txBody>
      </p:sp>
    </p:spTree>
    <p:extLst>
      <p:ext uri="{BB962C8B-B14F-4D97-AF65-F5344CB8AC3E}">
        <p14:creationId xmlns:p14="http://schemas.microsoft.com/office/powerpoint/2010/main" val="1360651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en-GB" dirty="0"/>
          </a:p>
        </p:txBody>
      </p:sp>
      <p:sp>
        <p:nvSpPr>
          <p:cNvPr id="4" name="Dia számának helye 3"/>
          <p:cNvSpPr>
            <a:spLocks noGrp="1"/>
          </p:cNvSpPr>
          <p:nvPr>
            <p:ph type="sldNum" sz="quarter" idx="10"/>
          </p:nvPr>
        </p:nvSpPr>
        <p:spPr/>
        <p:txBody>
          <a:bodyPr/>
          <a:lstStyle/>
          <a:p>
            <a:fld id="{5E4A9807-1C24-8F4A-B3C7-A6E31FA5BB7A}" type="slidenum">
              <a:rPr lang="it-IT" smtClean="0"/>
              <a:t>1</a:t>
            </a:fld>
            <a:endParaRPr lang="it-IT"/>
          </a:p>
        </p:txBody>
      </p:sp>
    </p:spTree>
    <p:extLst>
      <p:ext uri="{BB962C8B-B14F-4D97-AF65-F5344CB8AC3E}">
        <p14:creationId xmlns:p14="http://schemas.microsoft.com/office/powerpoint/2010/main" val="21236146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dirty="0"/>
          </a:p>
        </p:txBody>
      </p:sp>
      <p:sp>
        <p:nvSpPr>
          <p:cNvPr id="4" name="Slide Number Placeholder 3"/>
          <p:cNvSpPr>
            <a:spLocks noGrp="1"/>
          </p:cNvSpPr>
          <p:nvPr>
            <p:ph type="sldNum" sz="quarter" idx="5"/>
          </p:nvPr>
        </p:nvSpPr>
        <p:spPr/>
        <p:txBody>
          <a:bodyPr/>
          <a:lstStyle/>
          <a:p>
            <a:fld id="{5E4A9807-1C24-8F4A-B3C7-A6E31FA5BB7A}" type="slidenum">
              <a:rPr lang="it-IT" smtClean="0"/>
              <a:t>17</a:t>
            </a:fld>
            <a:endParaRPr lang="it-IT"/>
          </a:p>
        </p:txBody>
      </p:sp>
    </p:spTree>
    <p:extLst>
      <p:ext uri="{BB962C8B-B14F-4D97-AF65-F5344CB8AC3E}">
        <p14:creationId xmlns:p14="http://schemas.microsoft.com/office/powerpoint/2010/main" val="1345072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dirty="0"/>
          </a:p>
        </p:txBody>
      </p:sp>
      <p:sp>
        <p:nvSpPr>
          <p:cNvPr id="4" name="Slide Number Placeholder 3"/>
          <p:cNvSpPr>
            <a:spLocks noGrp="1"/>
          </p:cNvSpPr>
          <p:nvPr>
            <p:ph type="sldNum" sz="quarter" idx="5"/>
          </p:nvPr>
        </p:nvSpPr>
        <p:spPr/>
        <p:txBody>
          <a:bodyPr/>
          <a:lstStyle/>
          <a:p>
            <a:fld id="{5E4A9807-1C24-8F4A-B3C7-A6E31FA5BB7A}" type="slidenum">
              <a:rPr lang="it-IT" smtClean="0"/>
              <a:t>18</a:t>
            </a:fld>
            <a:endParaRPr lang="it-IT"/>
          </a:p>
        </p:txBody>
      </p:sp>
    </p:spTree>
    <p:extLst>
      <p:ext uri="{BB962C8B-B14F-4D97-AF65-F5344CB8AC3E}">
        <p14:creationId xmlns:p14="http://schemas.microsoft.com/office/powerpoint/2010/main" val="5410214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dirty="0"/>
          </a:p>
        </p:txBody>
      </p:sp>
      <p:sp>
        <p:nvSpPr>
          <p:cNvPr id="4" name="Slide Number Placeholder 3"/>
          <p:cNvSpPr>
            <a:spLocks noGrp="1"/>
          </p:cNvSpPr>
          <p:nvPr>
            <p:ph type="sldNum" sz="quarter" idx="5"/>
          </p:nvPr>
        </p:nvSpPr>
        <p:spPr/>
        <p:txBody>
          <a:bodyPr/>
          <a:lstStyle/>
          <a:p>
            <a:fld id="{5E4A9807-1C24-8F4A-B3C7-A6E31FA5BB7A}" type="slidenum">
              <a:rPr lang="it-IT" smtClean="0"/>
              <a:t>19</a:t>
            </a:fld>
            <a:endParaRPr lang="it-IT"/>
          </a:p>
        </p:txBody>
      </p:sp>
    </p:spTree>
    <p:extLst>
      <p:ext uri="{BB962C8B-B14F-4D97-AF65-F5344CB8AC3E}">
        <p14:creationId xmlns:p14="http://schemas.microsoft.com/office/powerpoint/2010/main" val="39591837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dirty="0" err="1"/>
              <a:t>What</a:t>
            </a:r>
            <a:r>
              <a:rPr lang="hu-HU" dirty="0"/>
              <a:t> </a:t>
            </a:r>
            <a:r>
              <a:rPr lang="hu-HU" dirty="0" err="1"/>
              <a:t>do</a:t>
            </a:r>
            <a:r>
              <a:rPr lang="hu-HU" dirty="0"/>
              <a:t> </a:t>
            </a:r>
            <a:r>
              <a:rPr lang="hu-HU" dirty="0" err="1"/>
              <a:t>you</a:t>
            </a:r>
            <a:r>
              <a:rPr lang="hu-HU" dirty="0"/>
              <a:t> </a:t>
            </a:r>
            <a:r>
              <a:rPr lang="hu-HU" dirty="0" err="1"/>
              <a:t>think</a:t>
            </a:r>
            <a:r>
              <a:rPr lang="hu-HU" dirty="0"/>
              <a:t> </a:t>
            </a:r>
            <a:r>
              <a:rPr lang="hu-HU" dirty="0" err="1"/>
              <a:t>about</a:t>
            </a:r>
            <a:r>
              <a:rPr lang="hu-HU" dirty="0"/>
              <a:t> </a:t>
            </a:r>
            <a:r>
              <a:rPr lang="hu-HU" dirty="0" err="1"/>
              <a:t>the</a:t>
            </a:r>
            <a:r>
              <a:rPr lang="hu-HU" dirty="0"/>
              <a:t> </a:t>
            </a:r>
            <a:r>
              <a:rPr lang="hu-HU" dirty="0" err="1"/>
              <a:t>group</a:t>
            </a:r>
            <a:r>
              <a:rPr lang="hu-HU" dirty="0"/>
              <a:t> </a:t>
            </a:r>
            <a:r>
              <a:rPr lang="hu-HU" dirty="0" err="1"/>
              <a:t>composition</a:t>
            </a:r>
            <a:r>
              <a:rPr lang="hu-HU" dirty="0"/>
              <a:t>? </a:t>
            </a:r>
            <a:r>
              <a:rPr lang="hu-HU" dirty="0" err="1"/>
              <a:t>Vote</a:t>
            </a:r>
            <a:r>
              <a:rPr lang="hu-HU" dirty="0"/>
              <a:t>: </a:t>
            </a:r>
            <a:r>
              <a:rPr lang="hu-HU" dirty="0" err="1"/>
              <a:t>green</a:t>
            </a:r>
            <a:r>
              <a:rPr lang="hu-HU" dirty="0"/>
              <a:t> – </a:t>
            </a:r>
            <a:r>
              <a:rPr lang="hu-HU" dirty="0" err="1"/>
              <a:t>good</a:t>
            </a:r>
            <a:r>
              <a:rPr lang="hu-HU" dirty="0"/>
              <a:t>, </a:t>
            </a:r>
            <a:r>
              <a:rPr lang="hu-HU" dirty="0" err="1"/>
              <a:t>red</a:t>
            </a:r>
            <a:r>
              <a:rPr lang="hu-HU" dirty="0"/>
              <a:t> – </a:t>
            </a:r>
            <a:r>
              <a:rPr lang="hu-HU" dirty="0" err="1"/>
              <a:t>not</a:t>
            </a:r>
            <a:r>
              <a:rPr lang="hu-HU" dirty="0"/>
              <a:t> </a:t>
            </a:r>
            <a:r>
              <a:rPr lang="hu-HU" dirty="0" err="1"/>
              <a:t>so</a:t>
            </a:r>
            <a:r>
              <a:rPr lang="hu-HU" dirty="0"/>
              <a:t> </a:t>
            </a:r>
            <a:r>
              <a:rPr lang="hu-HU" dirty="0" err="1"/>
              <a:t>good</a:t>
            </a:r>
            <a:r>
              <a:rPr lang="hu-HU" dirty="0"/>
              <a:t>. </a:t>
            </a:r>
            <a:r>
              <a:rPr lang="hu-HU" dirty="0" err="1"/>
              <a:t>Why</a:t>
            </a:r>
            <a:r>
              <a:rPr lang="hu-HU" dirty="0"/>
              <a:t>?</a:t>
            </a:r>
            <a:endParaRPr lang="en-US" dirty="0"/>
          </a:p>
        </p:txBody>
      </p:sp>
      <p:sp>
        <p:nvSpPr>
          <p:cNvPr id="4" name="Dia számának helye 3"/>
          <p:cNvSpPr>
            <a:spLocks noGrp="1"/>
          </p:cNvSpPr>
          <p:nvPr>
            <p:ph type="sldNum" sz="quarter" idx="5"/>
          </p:nvPr>
        </p:nvSpPr>
        <p:spPr/>
        <p:txBody>
          <a:bodyPr/>
          <a:lstStyle/>
          <a:p>
            <a:fld id="{5E4A9807-1C24-8F4A-B3C7-A6E31FA5BB7A}" type="slidenum">
              <a:rPr lang="it-IT" smtClean="0"/>
              <a:t>4</a:t>
            </a:fld>
            <a:endParaRPr lang="it-IT"/>
          </a:p>
        </p:txBody>
      </p:sp>
    </p:spTree>
    <p:extLst>
      <p:ext uri="{BB962C8B-B14F-4D97-AF65-F5344CB8AC3E}">
        <p14:creationId xmlns:p14="http://schemas.microsoft.com/office/powerpoint/2010/main" val="40120741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La </a:t>
            </a:r>
            <a:r>
              <a:rPr lang="it-IT" b="1" dirty="0"/>
              <a:t>fase finale si verifica quando il gruppo ha esaurito il suo compito.</a:t>
            </a:r>
            <a:r>
              <a:rPr lang="it-IT" dirty="0"/>
              <a:t> Per una squadra ad alto rendimento, la fine di un progetto porta sentimenti di tristezza come membri del team che erano effettivamente diventati come parte di uno stesso organismo. È un’opportunità importante per completare una revisione di ciò che è stato realizzato e di come si può ulteriormente migliorare per il futuro.</a:t>
            </a:r>
          </a:p>
          <a:p>
            <a:pPr marL="0" marR="0" lvl="0" indent="0" algn="l" defTabSz="914400" rtl="0" eaLnBrk="1" fontAlgn="auto" latinLnBrk="0" hangingPunct="1">
              <a:lnSpc>
                <a:spcPct val="100000"/>
              </a:lnSpc>
              <a:spcBef>
                <a:spcPts val="0"/>
              </a:spcBef>
              <a:spcAft>
                <a:spcPts val="0"/>
              </a:spcAft>
              <a:buClrTx/>
              <a:buSzTx/>
              <a:buFontTx/>
              <a:buNone/>
              <a:tabLst/>
              <a:defRPr/>
            </a:pPr>
            <a:r>
              <a:rPr lang="it-IT" altLang="it-IT" sz="1200" dirty="0"/>
              <a:t>Il passaggio da gruppo all’autonomia individuale può (e dovrebbe) essere celebrato con ritualità che sottolineano la “fine” e il “nuovo inizio”.</a:t>
            </a:r>
          </a:p>
          <a:p>
            <a:endParaRPr lang="it-IT" dirty="0"/>
          </a:p>
        </p:txBody>
      </p:sp>
      <p:sp>
        <p:nvSpPr>
          <p:cNvPr id="4" name="Segnaposto numero diapositiva 3"/>
          <p:cNvSpPr>
            <a:spLocks noGrp="1"/>
          </p:cNvSpPr>
          <p:nvPr>
            <p:ph type="sldNum" sz="quarter" idx="5"/>
          </p:nvPr>
        </p:nvSpPr>
        <p:spPr/>
        <p:txBody>
          <a:bodyPr/>
          <a:lstStyle/>
          <a:p>
            <a:fld id="{5E4A9807-1C24-8F4A-B3C7-A6E31FA5BB7A}" type="slidenum">
              <a:rPr lang="it-IT" smtClean="0"/>
              <a:t>5</a:t>
            </a:fld>
            <a:endParaRPr lang="it-IT"/>
          </a:p>
        </p:txBody>
      </p:sp>
    </p:spTree>
    <p:extLst>
      <p:ext uri="{BB962C8B-B14F-4D97-AF65-F5344CB8AC3E}">
        <p14:creationId xmlns:p14="http://schemas.microsoft.com/office/powerpoint/2010/main" val="22372504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5E4A9807-1C24-8F4A-B3C7-A6E31FA5BB7A}" type="slidenum">
              <a:rPr lang="it-IT" smtClean="0"/>
              <a:t>10</a:t>
            </a:fld>
            <a:endParaRPr lang="it-IT"/>
          </a:p>
        </p:txBody>
      </p:sp>
    </p:spTree>
    <p:extLst>
      <p:ext uri="{BB962C8B-B14F-4D97-AF65-F5344CB8AC3E}">
        <p14:creationId xmlns:p14="http://schemas.microsoft.com/office/powerpoint/2010/main" val="42453349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Il FORMING è il primo tassello della fase di costruzione del gruppo di lavoro: si verifica ad esempio quando si riunisce un gruppo di persone per iniziare un nuovo progetto oppure per riallocare le persone all'interno dell’organizzazione.</a:t>
            </a:r>
          </a:p>
          <a:p>
            <a:r>
              <a:rPr lang="it-IT" dirty="0"/>
              <a:t>Nella fase di FORMING non si riscontrano prestazioni relativamente alte. </a:t>
            </a:r>
          </a:p>
          <a:p>
            <a:r>
              <a:rPr lang="it-IT" dirty="0"/>
              <a:t>In genere assistiamo a comportamenti incerti ed educati, in cui le persone cercano di mostrare il meglio di sé e di andare d'accordo.</a:t>
            </a:r>
          </a:p>
          <a:p>
            <a:endParaRPr lang="it-IT" dirty="0"/>
          </a:p>
          <a:p>
            <a:r>
              <a:rPr lang="it-IT" dirty="0"/>
              <a:t>In questa fase le persone inizieranno a mettere alla prova i confini del gruppo («fino a dove posso spingermi per esprimere la mia idea?») «</a:t>
            </a:r>
            <a:r>
              <a:rPr lang="it-IT" dirty="0" err="1"/>
              <a:t>boundaries</a:t>
            </a:r>
            <a:r>
              <a:rPr lang="it-IT" dirty="0"/>
              <a:t> of </a:t>
            </a:r>
            <a:r>
              <a:rPr lang="it-IT" dirty="0" err="1"/>
              <a:t>behaviour</a:t>
            </a:r>
            <a:r>
              <a:rPr lang="it-IT" dirty="0"/>
              <a:t> and </a:t>
            </a:r>
            <a:r>
              <a:rPr lang="it-IT" dirty="0" err="1"/>
              <a:t>roles</a:t>
            </a:r>
            <a:r>
              <a:rPr lang="it-IT" dirty="0"/>
              <a:t> and </a:t>
            </a:r>
            <a:r>
              <a:rPr lang="it-IT" dirty="0" err="1"/>
              <a:t>responsibilities.Durante</a:t>
            </a:r>
            <a:r>
              <a:rPr lang="it-IT" dirty="0"/>
              <a:t> la formazione, è probabile che i membri del team siano rispettosi e si sottomettano all’autorità di chi ha chiesto al gruppo di riunirsi.</a:t>
            </a:r>
          </a:p>
          <a:p>
            <a:endParaRPr lang="it-IT" dirty="0"/>
          </a:p>
          <a:p>
            <a:r>
              <a:rPr lang="it-IT" b="1" dirty="0"/>
              <a:t>In questa fase è importante che il conduttore permetta ai membri del team di conoscersi, condividere informazioni</a:t>
            </a:r>
            <a:r>
              <a:rPr lang="it-IT" dirty="0"/>
              <a:t> sul loro background, interessi ed esperienze. I partecipanti apprendono gli obiettivi da raggiungere come team, ne </a:t>
            </a:r>
            <a:r>
              <a:rPr lang="it-IT" b="0" dirty="0"/>
              <a:t>discutono gli obiettivi </a:t>
            </a:r>
            <a:r>
              <a:rPr lang="it-IT" dirty="0"/>
              <a:t>e iniziano a pensare a quale ruolo possono giocare nella squadra. Questa fase si attraversa sia ogni qualvolta un team si “forma” per la prima volta sia in team già consolidati quando vengono introdotte nuovi professionisti o vengono assegnati nuovi ruoli all’interno della squadra. E’ importante non sottovalutare questa fase prima di affrontare la successiva.</a:t>
            </a:r>
          </a:p>
        </p:txBody>
      </p:sp>
      <p:sp>
        <p:nvSpPr>
          <p:cNvPr id="4" name="Segnaposto numero diapositiva 3"/>
          <p:cNvSpPr>
            <a:spLocks noGrp="1"/>
          </p:cNvSpPr>
          <p:nvPr>
            <p:ph type="sldNum" sz="quarter" idx="5"/>
          </p:nvPr>
        </p:nvSpPr>
        <p:spPr/>
        <p:txBody>
          <a:bodyPr/>
          <a:lstStyle/>
          <a:p>
            <a:fld id="{5E4A9807-1C24-8F4A-B3C7-A6E31FA5BB7A}" type="slidenum">
              <a:rPr lang="it-IT" smtClean="0"/>
              <a:t>11</a:t>
            </a:fld>
            <a:endParaRPr lang="it-IT"/>
          </a:p>
        </p:txBody>
      </p:sp>
    </p:spTree>
    <p:extLst>
      <p:ext uri="{BB962C8B-B14F-4D97-AF65-F5344CB8AC3E}">
        <p14:creationId xmlns:p14="http://schemas.microsoft.com/office/powerpoint/2010/main" val="29366306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Mentre il gruppo inizia a lavorare ci si sposta nella fase “storming”. </a:t>
            </a:r>
          </a:p>
          <a:p>
            <a:r>
              <a:rPr lang="it-IT" u="none" dirty="0">
                <a:effectLst/>
              </a:rPr>
              <a:t>Questo stadio non è evitabile</a:t>
            </a:r>
            <a:r>
              <a:rPr lang="it-IT" u="none" dirty="0"/>
              <a:t>; </a:t>
            </a:r>
            <a:r>
              <a:rPr lang="it-IT" dirty="0"/>
              <a:t>ogni gruppo, soprattutto un nuovo team che non ha mai lavorato insieme, DEVE passare attraverso questa fase.</a:t>
            </a:r>
          </a:p>
          <a:p>
            <a:endParaRPr lang="it-IT" dirty="0"/>
          </a:p>
          <a:p>
            <a:r>
              <a:rPr lang="it-IT" dirty="0"/>
              <a:t>E’ il momento della verità! I membri del team si testano a vicenda per affermare se stessi e le proprie idee. </a:t>
            </a:r>
          </a:p>
          <a:p>
            <a:r>
              <a:rPr lang="it-IT" dirty="0"/>
              <a:t>Hanno opinioni diverse su cosa dovrebbe essere fatto e come dovrebbe essere fatto perché ciascuno viene da una storia e un percorso diversa. Se sarà stata svolta correttamente la fase precedente i conduttore del gruppo avrà più facilità a condurre il team all’interno del processo. Spesso</a:t>
            </a:r>
            <a:r>
              <a:rPr lang="it-IT" b="1" dirty="0"/>
              <a:t> all’interno del gruppo ci sono conflitti. </a:t>
            </a:r>
            <a:r>
              <a:rPr lang="it-IT" dirty="0"/>
              <a:t>Mentre si progredisce attraverso questa fase il gruppo impara a capire </a:t>
            </a:r>
            <a:r>
              <a:rPr lang="it-IT" b="1" dirty="0"/>
              <a:t>come risolvere insieme i problemi e stabilisce ruoli e responsabilità</a:t>
            </a:r>
            <a:r>
              <a:rPr lang="it-IT" dirty="0"/>
              <a:t>. </a:t>
            </a:r>
          </a:p>
          <a:p>
            <a:endParaRPr lang="it-IT" dirty="0"/>
          </a:p>
          <a:p>
            <a:r>
              <a:rPr lang="it-IT" dirty="0"/>
              <a:t>Per i membri del team che non sopportano caratterialmente i conflitti, </a:t>
            </a:r>
            <a:r>
              <a:rPr lang="it-IT" u="sng" dirty="0">
                <a:effectLst/>
              </a:rPr>
              <a:t>questa è una fase molto delicata da affrontare, </a:t>
            </a:r>
            <a:r>
              <a:rPr lang="it-IT" u="none" dirty="0">
                <a:effectLst/>
              </a:rPr>
              <a:t>perché il gruppo </a:t>
            </a:r>
            <a:r>
              <a:rPr lang="it-IT" dirty="0"/>
              <a:t>è chiamato a sviluppare consapevolezza di sé e del proprio funzionamento interno.</a:t>
            </a:r>
            <a:br>
              <a:rPr lang="it-IT" dirty="0"/>
            </a:br>
            <a:endParaRPr lang="it-IT" dirty="0"/>
          </a:p>
          <a:p>
            <a:r>
              <a:rPr lang="it-IT" dirty="0"/>
              <a:t>E’ importante che i membri del team imparino ad ascoltarsi e a rispettare le differenze e le idee altrui. </a:t>
            </a:r>
          </a:p>
          <a:p>
            <a:endParaRPr lang="it-IT" dirty="0"/>
          </a:p>
          <a:p>
            <a:r>
              <a:rPr lang="it-IT" dirty="0"/>
              <a:t>Questo stadio si chiude con successo quando gli individui imparano a lavorare insieme, valorizzano la diversità e arrivano a comprendere che per arrivare all’obiettivo c’è bisogno di tutte le professionalità.</a:t>
            </a:r>
          </a:p>
        </p:txBody>
      </p:sp>
      <p:sp>
        <p:nvSpPr>
          <p:cNvPr id="4" name="Segnaposto numero diapositiva 3"/>
          <p:cNvSpPr>
            <a:spLocks noGrp="1"/>
          </p:cNvSpPr>
          <p:nvPr>
            <p:ph type="sldNum" sz="quarter" idx="5"/>
          </p:nvPr>
        </p:nvSpPr>
        <p:spPr/>
        <p:txBody>
          <a:bodyPr/>
          <a:lstStyle/>
          <a:p>
            <a:fld id="{5E4A9807-1C24-8F4A-B3C7-A6E31FA5BB7A}" type="slidenum">
              <a:rPr lang="it-IT" smtClean="0"/>
              <a:t>12</a:t>
            </a:fld>
            <a:endParaRPr lang="it-IT"/>
          </a:p>
        </p:txBody>
      </p:sp>
    </p:spTree>
    <p:extLst>
      <p:ext uri="{BB962C8B-B14F-4D97-AF65-F5344CB8AC3E}">
        <p14:creationId xmlns:p14="http://schemas.microsoft.com/office/powerpoint/2010/main" val="38856628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dirty="0"/>
          </a:p>
        </p:txBody>
      </p:sp>
      <p:sp>
        <p:nvSpPr>
          <p:cNvPr id="4" name="Skaidrės numerio vietos rezervavimo ženklas 3"/>
          <p:cNvSpPr>
            <a:spLocks noGrp="1"/>
          </p:cNvSpPr>
          <p:nvPr>
            <p:ph type="sldNum" sz="quarter" idx="5"/>
          </p:nvPr>
        </p:nvSpPr>
        <p:spPr/>
        <p:txBody>
          <a:bodyPr/>
          <a:lstStyle/>
          <a:p>
            <a:fld id="{5E4A9807-1C24-8F4A-B3C7-A6E31FA5BB7A}" type="slidenum">
              <a:rPr lang="it-IT" smtClean="0"/>
              <a:t>14</a:t>
            </a:fld>
            <a:endParaRPr lang="it-IT"/>
          </a:p>
        </p:txBody>
      </p:sp>
    </p:spTree>
    <p:extLst>
      <p:ext uri="{BB962C8B-B14F-4D97-AF65-F5344CB8AC3E}">
        <p14:creationId xmlns:p14="http://schemas.microsoft.com/office/powerpoint/2010/main" val="26450937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dirty="0"/>
          </a:p>
        </p:txBody>
      </p:sp>
      <p:sp>
        <p:nvSpPr>
          <p:cNvPr id="4" name="Slide Number Placeholder 3"/>
          <p:cNvSpPr>
            <a:spLocks noGrp="1"/>
          </p:cNvSpPr>
          <p:nvPr>
            <p:ph type="sldNum" sz="quarter" idx="5"/>
          </p:nvPr>
        </p:nvSpPr>
        <p:spPr/>
        <p:txBody>
          <a:bodyPr/>
          <a:lstStyle/>
          <a:p>
            <a:fld id="{5E4A9807-1C24-8F4A-B3C7-A6E31FA5BB7A}" type="slidenum">
              <a:rPr lang="it-IT" smtClean="0"/>
              <a:t>15</a:t>
            </a:fld>
            <a:endParaRPr lang="it-IT"/>
          </a:p>
        </p:txBody>
      </p:sp>
    </p:spTree>
    <p:extLst>
      <p:ext uri="{BB962C8B-B14F-4D97-AF65-F5344CB8AC3E}">
        <p14:creationId xmlns:p14="http://schemas.microsoft.com/office/powerpoint/2010/main" val="15366592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dirty="0"/>
          </a:p>
        </p:txBody>
      </p:sp>
      <p:sp>
        <p:nvSpPr>
          <p:cNvPr id="4" name="Slide Number Placeholder 3"/>
          <p:cNvSpPr>
            <a:spLocks noGrp="1"/>
          </p:cNvSpPr>
          <p:nvPr>
            <p:ph type="sldNum" sz="quarter" idx="5"/>
          </p:nvPr>
        </p:nvSpPr>
        <p:spPr/>
        <p:txBody>
          <a:bodyPr/>
          <a:lstStyle/>
          <a:p>
            <a:fld id="{5E4A9807-1C24-8F4A-B3C7-A6E31FA5BB7A}" type="slidenum">
              <a:rPr lang="it-IT" smtClean="0"/>
              <a:t>16</a:t>
            </a:fld>
            <a:endParaRPr lang="it-IT"/>
          </a:p>
        </p:txBody>
      </p:sp>
    </p:spTree>
    <p:extLst>
      <p:ext uri="{BB962C8B-B14F-4D97-AF65-F5344CB8AC3E}">
        <p14:creationId xmlns:p14="http://schemas.microsoft.com/office/powerpoint/2010/main" val="428490941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6.emf"/><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5.jp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9.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Master" Target="../slideMasters/slideMaster1.xml"/><Relationship Id="rId6" Type="http://schemas.openxmlformats.org/officeDocument/2006/relationships/image" Target="../media/image5.jpg"/><Relationship Id="rId5" Type="http://schemas.openxmlformats.org/officeDocument/2006/relationships/image" Target="../media/image13.emf"/><Relationship Id="rId4" Type="http://schemas.openxmlformats.org/officeDocument/2006/relationships/image" Target="../media/image1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image" Target="../media/image17.png"/><Relationship Id="rId4" Type="http://schemas.openxmlformats.org/officeDocument/2006/relationships/image" Target="../media/image16.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20.png"/><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8.emf"/><Relationship Id="rId4" Type="http://schemas.openxmlformats.org/officeDocument/2006/relationships/image" Target="../media/image17.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0" y="3397074"/>
            <a:ext cx="10799763" cy="1392237"/>
          </a:xfrm>
          <a:prstGeom prst="rect">
            <a:avLst/>
          </a:prstGeom>
        </p:spPr>
        <p:txBody>
          <a:bodyPr/>
          <a:lstStyle>
            <a:lvl1pPr algn="ctr">
              <a:defRPr sz="5000" b="1">
                <a:solidFill>
                  <a:schemeClr val="bg1"/>
                </a:solidFill>
              </a:defRPr>
            </a:lvl1pPr>
          </a:lstStyle>
          <a:p>
            <a:r>
              <a:rPr lang="hu-HU" dirty="0" err="1"/>
              <a:t>Title</a:t>
            </a:r>
            <a:r>
              <a:rPr lang="hu-HU" dirty="0"/>
              <a:t> of </a:t>
            </a:r>
            <a:r>
              <a:rPr lang="hu-HU" dirty="0" err="1"/>
              <a:t>your</a:t>
            </a:r>
            <a:r>
              <a:rPr lang="hu-HU" dirty="0"/>
              <a:t> </a:t>
            </a:r>
            <a:r>
              <a:rPr lang="hu-HU" dirty="0" err="1"/>
              <a:t>presentation</a:t>
            </a:r>
            <a:endParaRPr lang="en-US" dirty="0"/>
          </a:p>
        </p:txBody>
      </p:sp>
      <p:sp>
        <p:nvSpPr>
          <p:cNvPr id="16"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08/04/2026</a:t>
            </a:fld>
            <a:endParaRPr lang="it-IT" dirty="0"/>
          </a:p>
        </p:txBody>
      </p:sp>
      <p:sp>
        <p:nvSpPr>
          <p:cNvPr id="17" name="Slide Number Placeholder 5"/>
          <p:cNvSpPr>
            <a:spLocks noGrp="1"/>
          </p:cNvSpPr>
          <p:nvPr>
            <p:ph type="sldNum" sz="quarter" idx="12"/>
          </p:nvPr>
        </p:nvSpPr>
        <p:spPr>
          <a:xfrm>
            <a:off x="8039709" y="6672697"/>
            <a:ext cx="2429947" cy="383297"/>
          </a:xfrm>
          <a:prstGeom prst="rect">
            <a:avLst/>
          </a:prstGeom>
        </p:spPr>
        <p:txBody>
          <a:bodyPr/>
          <a:lstStyle/>
          <a:p>
            <a:fld id="{7FB98861-F3B3-1B4A-9BF3-1E11DBCCE554}" type="slidenum">
              <a:rPr lang="it-IT" smtClean="0"/>
              <a:t>‹#›</a:t>
            </a:fld>
            <a:endParaRPr lang="it-IT"/>
          </a:p>
        </p:txBody>
      </p:sp>
      <p:pic>
        <p:nvPicPr>
          <p:cNvPr id="2" name="Kép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19429" y="0"/>
            <a:ext cx="1438485" cy="1513689"/>
          </a:xfrm>
          <a:prstGeom prst="rect">
            <a:avLst/>
          </a:prstGeom>
        </p:spPr>
      </p:pic>
    </p:spTree>
    <p:extLst>
      <p:ext uri="{BB962C8B-B14F-4D97-AF65-F5344CB8AC3E}">
        <p14:creationId xmlns:p14="http://schemas.microsoft.com/office/powerpoint/2010/main" val="1587065112"/>
      </p:ext>
    </p:extLst>
  </p:cSld>
  <p:clrMapOvr>
    <a:masterClrMapping/>
  </p:clrMapOvr>
  <p:hf sldNum="0" hdr="0"/>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_Egyéni elrendezés">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Tree>
    <p:extLst>
      <p:ext uri="{BB962C8B-B14F-4D97-AF65-F5344CB8AC3E}">
        <p14:creationId xmlns:p14="http://schemas.microsoft.com/office/powerpoint/2010/main" val="31533717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31" name="Immagine 15">
            <a:extLst>
              <a:ext uri="{FF2B5EF4-FFF2-40B4-BE49-F238E27FC236}">
                <a16:creationId xmlns:a16="http://schemas.microsoft.com/office/drawing/2014/main" id="{D43F2D1C-D5F5-4563-D89B-E5B632B6898C}"/>
              </a:ext>
            </a:extLst>
          </p:cNvPr>
          <p:cNvPicPr>
            <a:picLocks noChangeAspect="1"/>
          </p:cNvPicPr>
          <p:nvPr userDrawn="1"/>
        </p:nvPicPr>
        <p:blipFill>
          <a:blip r:embed="rId2">
            <a:alphaModFix amt="6000"/>
            <a:extLst>
              <a:ext uri="{BEBA8EAE-BF5A-486C-A8C5-ECC9F3942E4B}">
                <a14:imgProps xmlns:a14="http://schemas.microsoft.com/office/drawing/2010/main">
                  <a14:imgLayer r:embed="rId3">
                    <a14:imgEffect>
                      <a14:brightnessContrast bright="-1000"/>
                    </a14:imgEffect>
                  </a14:imgLayer>
                </a14:imgProps>
              </a:ext>
            </a:extLst>
          </a:blip>
          <a:stretch>
            <a:fillRect/>
          </a:stretch>
        </p:blipFill>
        <p:spPr>
          <a:xfrm>
            <a:off x="90030" y="0"/>
            <a:ext cx="10709733" cy="7199697"/>
          </a:xfrm>
          <a:prstGeom prst="rect">
            <a:avLst/>
          </a:prstGeom>
        </p:spPr>
      </p:pic>
      <p:pic>
        <p:nvPicPr>
          <p:cNvPr id="23" name="Immagine 6">
            <a:extLst>
              <a:ext uri="{FF2B5EF4-FFF2-40B4-BE49-F238E27FC236}">
                <a16:creationId xmlns:a16="http://schemas.microsoft.com/office/drawing/2014/main" id="{73AE2C03-F675-1446-E447-885F8A23E206}"/>
              </a:ext>
            </a:extLst>
          </p:cNvPr>
          <p:cNvPicPr>
            <a:picLocks noChangeAspect="1"/>
          </p:cNvPicPr>
          <p:nvPr userDrawn="1"/>
        </p:nvPicPr>
        <p:blipFill rotWithShape="1">
          <a:blip r:embed="rId4"/>
          <a:srcRect l="16494" b="1059"/>
          <a:stretch/>
        </p:blipFill>
        <p:spPr>
          <a:xfrm>
            <a:off x="0" y="0"/>
            <a:ext cx="3986422" cy="7199697"/>
          </a:xfrm>
          <a:prstGeom prst="rect">
            <a:avLst/>
          </a:prstGeom>
        </p:spPr>
      </p:pic>
      <p:pic>
        <p:nvPicPr>
          <p:cNvPr id="16"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5"/>
          <a:srcRect/>
          <a:stretch/>
        </p:blipFill>
        <p:spPr>
          <a:xfrm>
            <a:off x="7320764" y="662380"/>
            <a:ext cx="2980626" cy="846350"/>
          </a:xfrm>
          <a:prstGeom prst="rect">
            <a:avLst/>
          </a:prstGeom>
        </p:spPr>
      </p:pic>
      <p:pic>
        <p:nvPicPr>
          <p:cNvPr id="18" name="Kép 1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03200" y="5919979"/>
            <a:ext cx="1197995" cy="1260626"/>
          </a:xfrm>
          <a:prstGeom prst="rect">
            <a:avLst/>
          </a:prstGeom>
        </p:spPr>
      </p:pic>
      <p:sp>
        <p:nvSpPr>
          <p:cNvPr id="19"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1090338" y="2722487"/>
            <a:ext cx="9313863" cy="1392237"/>
          </a:xfrm>
          <a:prstGeom prst="rect">
            <a:avLst/>
          </a:prstGeom>
        </p:spPr>
        <p:txBody>
          <a:bodyPr/>
          <a:lstStyle>
            <a:lvl1pPr algn="r">
              <a:defRPr sz="4000" b="0">
                <a:latin typeface="+mn-lt"/>
              </a:defRPr>
            </a:lvl1pPr>
          </a:lstStyle>
          <a:p>
            <a:r>
              <a:rPr lang="hu-HU" dirty="0"/>
              <a:t>TITLE OF YOUR PRESENTATION</a:t>
            </a:r>
            <a:endParaRPr lang="en-US" dirty="0"/>
          </a:p>
        </p:txBody>
      </p:sp>
      <p:pic>
        <p:nvPicPr>
          <p:cNvPr id="25" name="Immagine 7">
            <a:extLst>
              <a:ext uri="{FF2B5EF4-FFF2-40B4-BE49-F238E27FC236}">
                <a16:creationId xmlns:a16="http://schemas.microsoft.com/office/drawing/2014/main" id="{ACFE5D79-1747-85F9-2775-676B3BD34FFD}"/>
              </a:ext>
            </a:extLst>
          </p:cNvPr>
          <p:cNvPicPr>
            <a:picLocks noChangeAspect="1"/>
          </p:cNvPicPr>
          <p:nvPr userDrawn="1"/>
        </p:nvPicPr>
        <p:blipFill rotWithShape="1">
          <a:blip r:embed="rId7"/>
          <a:srcRect l="35166"/>
          <a:stretch/>
        </p:blipFill>
        <p:spPr>
          <a:xfrm>
            <a:off x="0" y="-1"/>
            <a:ext cx="1491916" cy="1372497"/>
          </a:xfrm>
          <a:prstGeom prst="rect">
            <a:avLst/>
          </a:prstGeom>
        </p:spPr>
      </p:pic>
      <p:sp>
        <p:nvSpPr>
          <p:cNvPr id="9" name="Szöveg helye 2"/>
          <p:cNvSpPr>
            <a:spLocks noGrp="1"/>
          </p:cNvSpPr>
          <p:nvPr>
            <p:ph type="body" idx="1" hasCustomPrompt="1"/>
          </p:nvPr>
        </p:nvSpPr>
        <p:spPr>
          <a:xfrm>
            <a:off x="5246414" y="4190478"/>
            <a:ext cx="5157787" cy="1466732"/>
          </a:xfrm>
          <a:prstGeom prst="rect">
            <a:avLst/>
          </a:prstGeom>
        </p:spPr>
        <p:txBody>
          <a:bodyPr anchor="t"/>
          <a:lstStyle>
            <a:lvl1pPr marL="0" indent="0" algn="r">
              <a:lnSpc>
                <a:spcPct val="100000"/>
              </a:lnSpc>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dirty="0" err="1"/>
              <a:t>Name</a:t>
            </a:r>
            <a:r>
              <a:rPr lang="hu-HU" dirty="0"/>
              <a:t>, </a:t>
            </a:r>
            <a:r>
              <a:rPr lang="hu-HU" dirty="0" err="1"/>
              <a:t>title</a:t>
            </a:r>
            <a:r>
              <a:rPr lang="hu-HU" dirty="0"/>
              <a:t>, WP</a:t>
            </a:r>
          </a:p>
        </p:txBody>
      </p:sp>
    </p:spTree>
    <p:extLst>
      <p:ext uri="{BB962C8B-B14F-4D97-AF65-F5344CB8AC3E}">
        <p14:creationId xmlns:p14="http://schemas.microsoft.com/office/powerpoint/2010/main" val="3741434907"/>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7192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9685900" cy="3771188"/>
          </a:xfrm>
          <a:prstGeom prst="rect">
            <a:avLst/>
          </a:prstGeom>
        </p:spPr>
        <p:txBody>
          <a:bodyPr/>
          <a:lstStyle/>
          <a:p>
            <a:pPr lvl="0"/>
            <a:r>
              <a:rPr lang="hu-HU"/>
              <a:t>Mintaszöveg szerkesztése</a:t>
            </a:r>
          </a:p>
        </p:txBody>
      </p:sp>
      <p:sp>
        <p:nvSpPr>
          <p:cNvPr id="19" name="Date Placeholder 3"/>
          <p:cNvSpPr>
            <a:spLocks noGrp="1"/>
          </p:cNvSpPr>
          <p:nvPr>
            <p:ph type="dt" sz="half" idx="10"/>
          </p:nvPr>
        </p:nvSpPr>
        <p:spPr>
          <a:xfrm>
            <a:off x="625163" y="6594988"/>
            <a:ext cx="2429947" cy="383297"/>
          </a:xfrm>
          <a:prstGeom prst="rect">
            <a:avLst/>
          </a:prstGeom>
        </p:spPr>
        <p:txBody>
          <a:bodyPr/>
          <a:lstStyle/>
          <a:p>
            <a:fld id="{321F8011-7028-7A42-A01D-865E8B21EEF0}" type="datetimeFigureOut">
              <a:rPr lang="it-IT" smtClean="0"/>
              <a:t>08/04/2026</a:t>
            </a:fld>
            <a:endParaRPr lang="it-IT" dirty="0"/>
          </a:p>
        </p:txBody>
      </p:sp>
      <p:sp>
        <p:nvSpPr>
          <p:cNvPr id="20" name="Slide Number Placeholder 5"/>
          <p:cNvSpPr>
            <a:spLocks noGrp="1"/>
          </p:cNvSpPr>
          <p:nvPr>
            <p:ph type="sldNum" sz="quarter" idx="12"/>
          </p:nvPr>
        </p:nvSpPr>
        <p:spPr>
          <a:xfrm>
            <a:off x="3466499" y="659498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1122061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4680763" cy="3771188"/>
          </a:xfrm>
          <a:prstGeom prst="rect">
            <a:avLst/>
          </a:prstGeom>
        </p:spPr>
        <p:txBody>
          <a:bodyPr/>
          <a:lstStyle/>
          <a:p>
            <a:pPr lvl="0"/>
            <a:r>
              <a:rPr lang="hu-HU"/>
              <a:t>Mintaszöveg szerkesztése</a:t>
            </a:r>
          </a:p>
        </p:txBody>
      </p:sp>
      <p:sp>
        <p:nvSpPr>
          <p:cNvPr id="7" name="Tartalom helye 2"/>
          <p:cNvSpPr>
            <a:spLocks noGrp="1"/>
          </p:cNvSpPr>
          <p:nvPr>
            <p:ph sz="half" idx="10"/>
          </p:nvPr>
        </p:nvSpPr>
        <p:spPr>
          <a:xfrm>
            <a:off x="5628422" y="2208507"/>
            <a:ext cx="4682641" cy="3771188"/>
          </a:xfrm>
          <a:prstGeom prst="rect">
            <a:avLst/>
          </a:prstGeom>
        </p:spPr>
        <p:txBody>
          <a:bodyPr/>
          <a:lstStyle/>
          <a:p>
            <a:pPr lvl="0"/>
            <a:r>
              <a:rPr lang="hu-HU"/>
              <a:t>Mintaszöveg szerkesztése</a:t>
            </a:r>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11950352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hasCustomPrompt="1"/>
          </p:nvPr>
        </p:nvSpPr>
        <p:spPr>
          <a:xfrm>
            <a:off x="625163" y="2208507"/>
            <a:ext cx="4680763" cy="3771188"/>
          </a:xfrm>
          <a:prstGeom prst="rect">
            <a:avLst/>
          </a:prstGeom>
        </p:spPr>
        <p:txBody>
          <a:bodyPr/>
          <a:lstStyle>
            <a:lvl1pPr>
              <a:defRPr/>
            </a:lvl1pPr>
          </a:lstStyle>
          <a:p>
            <a:r>
              <a:rPr lang="hu-HU" dirty="0" err="1"/>
              <a:t>Insert</a:t>
            </a:r>
            <a:r>
              <a:rPr lang="hu-HU" dirty="0"/>
              <a:t> </a:t>
            </a:r>
            <a:r>
              <a:rPr lang="hu-HU" dirty="0" err="1"/>
              <a:t>your</a:t>
            </a:r>
            <a:r>
              <a:rPr lang="hu-HU" dirty="0"/>
              <a:t> text here</a:t>
            </a:r>
            <a:endParaRPr lang="en-GB" dirty="0"/>
          </a:p>
        </p:txBody>
      </p:sp>
      <p:sp>
        <p:nvSpPr>
          <p:cNvPr id="7" name="Tartalom helye 2"/>
          <p:cNvSpPr>
            <a:spLocks noGrp="1"/>
          </p:cNvSpPr>
          <p:nvPr>
            <p:ph sz="half" idx="10" hasCustomPrompt="1"/>
          </p:nvPr>
        </p:nvSpPr>
        <p:spPr>
          <a:xfrm>
            <a:off x="5628422" y="2208507"/>
            <a:ext cx="5171341" cy="3771188"/>
          </a:xfrm>
          <a:prstGeom prst="rect">
            <a:avLst/>
          </a:prstGeom>
        </p:spPr>
        <p:txBody>
          <a:bodyPr/>
          <a:lstStyle>
            <a:lvl1pPr>
              <a:defRPr/>
            </a:lvl1pPr>
          </a:lstStyle>
          <a:p>
            <a:r>
              <a:rPr lang="hu-HU" dirty="0" err="1"/>
              <a:t>Insert</a:t>
            </a:r>
            <a:r>
              <a:rPr lang="hu-HU" dirty="0"/>
              <a:t> </a:t>
            </a:r>
            <a:r>
              <a:rPr lang="hu-HU" dirty="0" err="1"/>
              <a:t>your</a:t>
            </a:r>
            <a:r>
              <a:rPr lang="hu-HU" dirty="0"/>
              <a:t> image here</a:t>
            </a:r>
            <a:endParaRPr lang="en-GB" dirty="0"/>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6059459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
        <p:nvSpPr>
          <p:cNvPr id="15" name="Cím 1"/>
          <p:cNvSpPr>
            <a:spLocks noGrp="1"/>
          </p:cNvSpPr>
          <p:nvPr>
            <p:ph type="title" hasCustomPrompt="1"/>
          </p:nvPr>
        </p:nvSpPr>
        <p:spPr>
          <a:xfrm>
            <a:off x="1601160" y="460162"/>
            <a:ext cx="4474519" cy="608286"/>
          </a:xfrm>
          <a:prstGeom prst="rect">
            <a:avLst/>
          </a:prstGeom>
        </p:spPr>
        <p:txBody>
          <a:bodyPr anchor="ctr"/>
          <a:lstStyle>
            <a:lvl1pPr>
              <a:defRPr sz="3600">
                <a:solidFill>
                  <a:srgbClr val="1A75DB"/>
                </a:solidFill>
                <a:latin typeface="+mn-lt"/>
              </a:defRPr>
            </a:lvl1pPr>
          </a:lstStyle>
          <a:p>
            <a:r>
              <a:rPr lang="hu-HU" dirty="0"/>
              <a:t>TITLE</a:t>
            </a:r>
            <a:endParaRPr lang="en-GB" dirty="0"/>
          </a:p>
        </p:txBody>
      </p:sp>
      <p:sp>
        <p:nvSpPr>
          <p:cNvPr id="8" name="Date Placeholder 3"/>
          <p:cNvSpPr>
            <a:spLocks noGrp="1"/>
          </p:cNvSpPr>
          <p:nvPr>
            <p:ph type="dt" sz="half" idx="11"/>
          </p:nvPr>
        </p:nvSpPr>
        <p:spPr>
          <a:xfrm>
            <a:off x="625163" y="664578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45787"/>
            <a:ext cx="2429947" cy="383297"/>
          </a:xfrm>
          <a:prstGeom prst="rect">
            <a:avLst/>
          </a:prstGeom>
        </p:spPr>
        <p:txBody>
          <a:bodyPr/>
          <a:lstStyle/>
          <a:p>
            <a:fld id="{7FB98861-F3B3-1B4A-9BF3-1E11DBCCE554}" type="slidenum">
              <a:rPr lang="it-IT" smtClean="0"/>
              <a:t>‹#›</a:t>
            </a:fld>
            <a:endParaRPr lang="it-IT"/>
          </a:p>
        </p:txBody>
      </p:sp>
      <p:pic>
        <p:nvPicPr>
          <p:cNvPr id="11" name="Immagine 3">
            <a:extLst>
              <a:ext uri="{FF2B5EF4-FFF2-40B4-BE49-F238E27FC236}">
                <a16:creationId xmlns:a16="http://schemas.microsoft.com/office/drawing/2014/main" id="{5A96C82C-9DCB-DB96-E369-85A332C77BF0}"/>
              </a:ext>
            </a:extLst>
          </p:cNvPr>
          <p:cNvPicPr>
            <a:picLocks noChangeAspect="1"/>
          </p:cNvPicPr>
          <p:nvPr userDrawn="1"/>
        </p:nvPicPr>
        <p:blipFill>
          <a:blip r:embed="rId3"/>
          <a:stretch>
            <a:fillRect/>
          </a:stretch>
        </p:blipFill>
        <p:spPr>
          <a:xfrm>
            <a:off x="6306301" y="-8284"/>
            <a:ext cx="4493462" cy="4652855"/>
          </a:xfrm>
          <a:prstGeom prst="rect">
            <a:avLst/>
          </a:prstGeom>
        </p:spPr>
      </p:pic>
      <p:cxnSp>
        <p:nvCxnSpPr>
          <p:cNvPr id="14" name="Connettore 1 31">
            <a:extLst>
              <a:ext uri="{FF2B5EF4-FFF2-40B4-BE49-F238E27FC236}">
                <a16:creationId xmlns:a16="http://schemas.microsoft.com/office/drawing/2014/main" id="{D649692B-63BD-4326-6334-10C20BAF71B9}"/>
              </a:ext>
            </a:extLst>
          </p:cNvPr>
          <p:cNvCxnSpPr/>
          <p:nvPr userDrawn="1"/>
        </p:nvCxnSpPr>
        <p:spPr>
          <a:xfrm>
            <a:off x="7750629" y="1944914"/>
            <a:ext cx="246742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Image point 1">
            <a:extLst>
              <a:ext uri="{FF2B5EF4-FFF2-40B4-BE49-F238E27FC236}">
                <a16:creationId xmlns:a16="http://schemas.microsoft.com/office/drawing/2014/main" id="{C2370294-7C95-F611-4486-80EC0DED7FDF}"/>
              </a:ext>
            </a:extLst>
          </p:cNvPr>
          <p:cNvPicPr>
            <a:picLocks noChangeAspect="1"/>
          </p:cNvPicPr>
          <p:nvPr userDrawn="1"/>
        </p:nvPicPr>
        <p:blipFill>
          <a:blip r:embed="rId4"/>
          <a:stretch>
            <a:fillRect/>
          </a:stretch>
        </p:blipFill>
        <p:spPr>
          <a:xfrm>
            <a:off x="622603" y="496948"/>
            <a:ext cx="609600" cy="571500"/>
          </a:xfrm>
          <a:prstGeom prst="rect">
            <a:avLst/>
          </a:prstGeom>
        </p:spPr>
      </p:pic>
      <p:sp>
        <p:nvSpPr>
          <p:cNvPr id="21" name="Point 1">
            <a:extLst>
              <a:ext uri="{FF2B5EF4-FFF2-40B4-BE49-F238E27FC236}">
                <a16:creationId xmlns:a16="http://schemas.microsoft.com/office/drawing/2014/main" id="{DB89BC95-1269-09E8-B775-0FBE5D438828}"/>
              </a:ext>
            </a:extLst>
          </p:cNvPr>
          <p:cNvSpPr txBox="1">
            <a:spLocks/>
          </p:cNvSpPr>
          <p:nvPr userDrawn="1"/>
        </p:nvSpPr>
        <p:spPr>
          <a:xfrm>
            <a:off x="719834" y="519621"/>
            <a:ext cx="415137" cy="526153"/>
          </a:xfrm>
          <a:prstGeom prst="rect">
            <a:avLst/>
          </a:prstGeom>
        </p:spPr>
        <p:txBody>
          <a:bodyP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1</a:t>
            </a:r>
          </a:p>
        </p:txBody>
      </p:sp>
      <p:pic>
        <p:nvPicPr>
          <p:cNvPr id="22" name="Image point 2">
            <a:extLst>
              <a:ext uri="{FF2B5EF4-FFF2-40B4-BE49-F238E27FC236}">
                <a16:creationId xmlns:a16="http://schemas.microsoft.com/office/drawing/2014/main" id="{C49D284D-E06F-A0FA-FCE7-3669932949EC}"/>
              </a:ext>
            </a:extLst>
          </p:cNvPr>
          <p:cNvPicPr>
            <a:picLocks noChangeAspect="1"/>
          </p:cNvPicPr>
          <p:nvPr userDrawn="1"/>
        </p:nvPicPr>
        <p:blipFill>
          <a:blip r:embed="rId4"/>
          <a:stretch>
            <a:fillRect/>
          </a:stretch>
        </p:blipFill>
        <p:spPr>
          <a:xfrm>
            <a:off x="700219" y="2548761"/>
            <a:ext cx="609600" cy="571500"/>
          </a:xfrm>
          <a:prstGeom prst="rect">
            <a:avLst/>
          </a:prstGeom>
        </p:spPr>
      </p:pic>
      <p:sp>
        <p:nvSpPr>
          <p:cNvPr id="23" name="Point 2">
            <a:extLst>
              <a:ext uri="{FF2B5EF4-FFF2-40B4-BE49-F238E27FC236}">
                <a16:creationId xmlns:a16="http://schemas.microsoft.com/office/drawing/2014/main" id="{09A42CBF-1B7C-7C0A-C81E-57CCD243A7EB}"/>
              </a:ext>
            </a:extLst>
          </p:cNvPr>
          <p:cNvSpPr txBox="1">
            <a:spLocks/>
          </p:cNvSpPr>
          <p:nvPr userDrawn="1"/>
        </p:nvSpPr>
        <p:spPr>
          <a:xfrm>
            <a:off x="777835" y="2554609"/>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2</a:t>
            </a:r>
          </a:p>
        </p:txBody>
      </p:sp>
      <p:pic>
        <p:nvPicPr>
          <p:cNvPr id="24" name="Image point 3">
            <a:extLst>
              <a:ext uri="{FF2B5EF4-FFF2-40B4-BE49-F238E27FC236}">
                <a16:creationId xmlns:a16="http://schemas.microsoft.com/office/drawing/2014/main" id="{7A057175-2AB3-68A5-EB10-D96436F03D4C}"/>
              </a:ext>
            </a:extLst>
          </p:cNvPr>
          <p:cNvPicPr>
            <a:picLocks noChangeAspect="1"/>
          </p:cNvPicPr>
          <p:nvPr userDrawn="1"/>
        </p:nvPicPr>
        <p:blipFill>
          <a:blip r:embed="rId4"/>
          <a:stretch>
            <a:fillRect/>
          </a:stretch>
        </p:blipFill>
        <p:spPr>
          <a:xfrm>
            <a:off x="700219" y="4514805"/>
            <a:ext cx="609600" cy="571500"/>
          </a:xfrm>
          <a:prstGeom prst="rect">
            <a:avLst/>
          </a:prstGeom>
        </p:spPr>
      </p:pic>
      <p:sp>
        <p:nvSpPr>
          <p:cNvPr id="25" name="Point 3">
            <a:extLst>
              <a:ext uri="{FF2B5EF4-FFF2-40B4-BE49-F238E27FC236}">
                <a16:creationId xmlns:a16="http://schemas.microsoft.com/office/drawing/2014/main" id="{8011D38D-BF8E-F750-4A4B-C29B2A8B0DBB}"/>
              </a:ext>
            </a:extLst>
          </p:cNvPr>
          <p:cNvSpPr txBox="1">
            <a:spLocks/>
          </p:cNvSpPr>
          <p:nvPr userDrawn="1"/>
        </p:nvSpPr>
        <p:spPr>
          <a:xfrm>
            <a:off x="777835" y="4520653"/>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3</a:t>
            </a:r>
          </a:p>
        </p:txBody>
      </p:sp>
      <p:sp>
        <p:nvSpPr>
          <p:cNvPr id="31" name="Szövegdoboz 30"/>
          <p:cNvSpPr txBox="1"/>
          <p:nvPr userDrawn="1"/>
        </p:nvSpPr>
        <p:spPr>
          <a:xfrm>
            <a:off x="1601160" y="3192442"/>
            <a:ext cx="4474519" cy="1117595"/>
          </a:xfrm>
          <a:prstGeom prst="rect">
            <a:avLst/>
          </a:prstGeom>
          <a:noFill/>
        </p:spPr>
        <p:txBody>
          <a:bodyPr wrap="square" rtlCol="0">
            <a:spAutoFit/>
          </a:bodyPr>
          <a:lstStyle/>
          <a:p>
            <a:endParaRPr lang="en-GB"/>
          </a:p>
        </p:txBody>
      </p:sp>
      <p:sp>
        <p:nvSpPr>
          <p:cNvPr id="32" name="Szövegdoboz 31"/>
          <p:cNvSpPr txBox="1"/>
          <p:nvPr userDrawn="1"/>
        </p:nvSpPr>
        <p:spPr>
          <a:xfrm>
            <a:off x="1628563" y="5194973"/>
            <a:ext cx="4474519" cy="1117595"/>
          </a:xfrm>
          <a:prstGeom prst="rect">
            <a:avLst/>
          </a:prstGeom>
          <a:noFill/>
        </p:spPr>
        <p:txBody>
          <a:bodyPr wrap="square" rtlCol="0">
            <a:spAutoFit/>
          </a:bodyPr>
          <a:lstStyle/>
          <a:p>
            <a:endParaRPr lang="en-GB"/>
          </a:p>
        </p:txBody>
      </p:sp>
      <p:sp>
        <p:nvSpPr>
          <p:cNvPr id="35" name="Szöveg helye 3"/>
          <p:cNvSpPr>
            <a:spLocks noGrp="1"/>
          </p:cNvSpPr>
          <p:nvPr>
            <p:ph type="body" sz="half" idx="2"/>
          </p:nvPr>
        </p:nvSpPr>
        <p:spPr>
          <a:xfrm>
            <a:off x="1601160" y="1254823"/>
            <a:ext cx="4474519" cy="1082227"/>
          </a:xfrm>
          <a:prstGeom prst="rect">
            <a:avLst/>
          </a:prstGeom>
        </p:spPr>
        <p:txBody>
          <a:bodyPr/>
          <a:lstStyle>
            <a:lvl1pPr>
              <a:defRPr sz="1800"/>
            </a:lvl1pPr>
          </a:lstStyle>
          <a:p>
            <a:pPr lvl="0"/>
            <a:r>
              <a:rPr lang="hu-HU"/>
              <a:t>Mintaszöveg szerkesztése</a:t>
            </a:r>
          </a:p>
        </p:txBody>
      </p:sp>
      <p:sp>
        <p:nvSpPr>
          <p:cNvPr id="36" name="Szöveg helye 3"/>
          <p:cNvSpPr>
            <a:spLocks noGrp="1"/>
          </p:cNvSpPr>
          <p:nvPr>
            <p:ph type="body" sz="half" idx="13"/>
          </p:nvPr>
        </p:nvSpPr>
        <p:spPr>
          <a:xfrm>
            <a:off x="1628562" y="3225731"/>
            <a:ext cx="4474519" cy="1082227"/>
          </a:xfrm>
          <a:prstGeom prst="rect">
            <a:avLst/>
          </a:prstGeom>
        </p:spPr>
        <p:txBody>
          <a:bodyPr/>
          <a:lstStyle>
            <a:lvl1pPr>
              <a:defRPr sz="1800"/>
            </a:lvl1pPr>
          </a:lstStyle>
          <a:p>
            <a:pPr lvl="0"/>
            <a:r>
              <a:rPr lang="hu-HU"/>
              <a:t>Mintaszöveg szerkesztése</a:t>
            </a:r>
          </a:p>
        </p:txBody>
      </p:sp>
      <p:sp>
        <p:nvSpPr>
          <p:cNvPr id="37" name="Szöveg helye 3"/>
          <p:cNvSpPr>
            <a:spLocks noGrp="1"/>
          </p:cNvSpPr>
          <p:nvPr>
            <p:ph type="body" sz="half" idx="14"/>
          </p:nvPr>
        </p:nvSpPr>
        <p:spPr>
          <a:xfrm>
            <a:off x="1628562" y="5191979"/>
            <a:ext cx="4474519" cy="1082227"/>
          </a:xfrm>
          <a:prstGeom prst="rect">
            <a:avLst/>
          </a:prstGeom>
        </p:spPr>
        <p:txBody>
          <a:bodyPr/>
          <a:lstStyle>
            <a:lvl1pPr>
              <a:defRPr sz="1800"/>
            </a:lvl1pPr>
          </a:lstStyle>
          <a:p>
            <a:pPr lvl="0"/>
            <a:r>
              <a:rPr lang="hu-HU"/>
              <a:t>Mintaszöveg szerkesztése</a:t>
            </a:r>
          </a:p>
        </p:txBody>
      </p:sp>
    </p:spTree>
    <p:extLst>
      <p:ext uri="{BB962C8B-B14F-4D97-AF65-F5344CB8AC3E}">
        <p14:creationId xmlns:p14="http://schemas.microsoft.com/office/powerpoint/2010/main" val="31072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gyéni elrendezés">
    <p:spTree>
      <p:nvGrpSpPr>
        <p:cNvPr id="1" name=""/>
        <p:cNvGrpSpPr/>
        <p:nvPr/>
      </p:nvGrpSpPr>
      <p:grpSpPr>
        <a:xfrm>
          <a:off x="0" y="0"/>
          <a:ext cx="0" cy="0"/>
          <a:chOff x="0" y="0"/>
          <a:chExt cx="0" cy="0"/>
        </a:xfrm>
      </p:grpSpPr>
      <p:pic>
        <p:nvPicPr>
          <p:cNvPr id="16" name="Immagine 7">
            <a:extLst>
              <a:ext uri="{FF2B5EF4-FFF2-40B4-BE49-F238E27FC236}">
                <a16:creationId xmlns:a16="http://schemas.microsoft.com/office/drawing/2014/main" id="{4F336E19-C4AF-A583-5455-6B0DD336C9F4}"/>
              </a:ext>
            </a:extLst>
          </p:cNvPr>
          <p:cNvPicPr>
            <a:picLocks noChangeAspect="1"/>
          </p:cNvPicPr>
          <p:nvPr userDrawn="1"/>
        </p:nvPicPr>
        <p:blipFill>
          <a:blip r:embed="rId2"/>
          <a:stretch>
            <a:fillRect/>
          </a:stretch>
        </p:blipFill>
        <p:spPr>
          <a:xfrm>
            <a:off x="1670616" y="4080872"/>
            <a:ext cx="1130300" cy="1130300"/>
          </a:xfrm>
          <a:prstGeom prst="rect">
            <a:avLst/>
          </a:prstGeom>
        </p:spPr>
      </p:pic>
      <p:pic>
        <p:nvPicPr>
          <p:cNvPr id="17" name="Immagine 8">
            <a:extLst>
              <a:ext uri="{FF2B5EF4-FFF2-40B4-BE49-F238E27FC236}">
                <a16:creationId xmlns:a16="http://schemas.microsoft.com/office/drawing/2014/main" id="{074BBF54-C851-B5E8-E784-213A628F2EA4}"/>
              </a:ext>
            </a:extLst>
          </p:cNvPr>
          <p:cNvPicPr>
            <a:picLocks noChangeAspect="1"/>
          </p:cNvPicPr>
          <p:nvPr userDrawn="1"/>
        </p:nvPicPr>
        <p:blipFill>
          <a:blip r:embed="rId3"/>
          <a:stretch>
            <a:fillRect/>
          </a:stretch>
        </p:blipFill>
        <p:spPr>
          <a:xfrm>
            <a:off x="4834731" y="4044585"/>
            <a:ext cx="1130300" cy="1130300"/>
          </a:xfrm>
          <a:prstGeom prst="rect">
            <a:avLst/>
          </a:prstGeom>
        </p:spPr>
      </p:pic>
      <p:pic>
        <p:nvPicPr>
          <p:cNvPr id="18" name="Immagine 10">
            <a:extLst>
              <a:ext uri="{FF2B5EF4-FFF2-40B4-BE49-F238E27FC236}">
                <a16:creationId xmlns:a16="http://schemas.microsoft.com/office/drawing/2014/main" id="{39FED899-FD15-014D-2BB9-0D93E4E03F6E}"/>
              </a:ext>
            </a:extLst>
          </p:cNvPr>
          <p:cNvPicPr>
            <a:picLocks noChangeAspect="1"/>
          </p:cNvPicPr>
          <p:nvPr userDrawn="1"/>
        </p:nvPicPr>
        <p:blipFill>
          <a:blip r:embed="rId4"/>
          <a:stretch>
            <a:fillRect/>
          </a:stretch>
        </p:blipFill>
        <p:spPr>
          <a:xfrm>
            <a:off x="7998846" y="4044585"/>
            <a:ext cx="1130300" cy="1130300"/>
          </a:xfrm>
          <a:prstGeom prst="rect">
            <a:avLst/>
          </a:prstGeom>
        </p:spPr>
      </p:pic>
      <p:pic>
        <p:nvPicPr>
          <p:cNvPr id="19" name="Immagine 11">
            <a:extLst>
              <a:ext uri="{FF2B5EF4-FFF2-40B4-BE49-F238E27FC236}">
                <a16:creationId xmlns:a16="http://schemas.microsoft.com/office/drawing/2014/main" id="{4C36C738-DB9B-90C0-A10E-7990A46086A0}"/>
              </a:ext>
            </a:extLst>
          </p:cNvPr>
          <p:cNvPicPr>
            <a:picLocks noChangeAspect="1"/>
          </p:cNvPicPr>
          <p:nvPr userDrawn="1"/>
        </p:nvPicPr>
        <p:blipFill>
          <a:blip r:embed="rId5"/>
          <a:stretch>
            <a:fillRect/>
          </a:stretch>
        </p:blipFill>
        <p:spPr>
          <a:xfrm>
            <a:off x="4517231" y="5433499"/>
            <a:ext cx="1765300" cy="38100"/>
          </a:xfrm>
          <a:prstGeom prst="rect">
            <a:avLst/>
          </a:prstGeom>
        </p:spPr>
      </p:pic>
      <p:pic>
        <p:nvPicPr>
          <p:cNvPr id="20" name="Immagine 12">
            <a:extLst>
              <a:ext uri="{FF2B5EF4-FFF2-40B4-BE49-F238E27FC236}">
                <a16:creationId xmlns:a16="http://schemas.microsoft.com/office/drawing/2014/main" id="{32F21DC5-F71D-8643-D9E7-AEA18C95ABE1}"/>
              </a:ext>
            </a:extLst>
          </p:cNvPr>
          <p:cNvPicPr>
            <a:picLocks noChangeAspect="1"/>
          </p:cNvPicPr>
          <p:nvPr userDrawn="1"/>
        </p:nvPicPr>
        <p:blipFill>
          <a:blip r:embed="rId5"/>
          <a:stretch>
            <a:fillRect/>
          </a:stretch>
        </p:blipFill>
        <p:spPr>
          <a:xfrm>
            <a:off x="1350131" y="5435620"/>
            <a:ext cx="1765300" cy="38100"/>
          </a:xfrm>
          <a:prstGeom prst="rect">
            <a:avLst/>
          </a:prstGeom>
        </p:spPr>
      </p:pic>
      <p:pic>
        <p:nvPicPr>
          <p:cNvPr id="21" name="Immagine 13">
            <a:extLst>
              <a:ext uri="{FF2B5EF4-FFF2-40B4-BE49-F238E27FC236}">
                <a16:creationId xmlns:a16="http://schemas.microsoft.com/office/drawing/2014/main" id="{D391A9A8-E55A-9D69-E5ED-792E3915E2CF}"/>
              </a:ext>
            </a:extLst>
          </p:cNvPr>
          <p:cNvPicPr>
            <a:picLocks noChangeAspect="1"/>
          </p:cNvPicPr>
          <p:nvPr userDrawn="1"/>
        </p:nvPicPr>
        <p:blipFill>
          <a:blip r:embed="rId5"/>
          <a:stretch>
            <a:fillRect/>
          </a:stretch>
        </p:blipFill>
        <p:spPr>
          <a:xfrm>
            <a:off x="7681346" y="5433499"/>
            <a:ext cx="1765300" cy="38100"/>
          </a:xfrm>
          <a:prstGeom prst="rect">
            <a:avLst/>
          </a:prstGeom>
        </p:spPr>
      </p:pic>
      <p:sp>
        <p:nvSpPr>
          <p:cNvPr id="2" name="Cím 1"/>
          <p:cNvSpPr>
            <a:spLocks noGrp="1"/>
          </p:cNvSpPr>
          <p:nvPr>
            <p:ph type="title" hasCustomPrompt="1"/>
          </p:nvPr>
        </p:nvSpPr>
        <p:spPr>
          <a:xfrm>
            <a:off x="742949" y="2273137"/>
            <a:ext cx="9313863" cy="1392237"/>
          </a:xfrm>
          <a:prstGeom prst="rect">
            <a:avLst/>
          </a:prstGeom>
        </p:spPr>
        <p:txBody>
          <a:bodyPr/>
          <a:lstStyle>
            <a:lvl1pPr algn="ctr">
              <a:defRPr b="1">
                <a:solidFill>
                  <a:schemeClr val="tx1"/>
                </a:solidFill>
              </a:defRPr>
            </a:lvl1pPr>
          </a:lstStyle>
          <a:p>
            <a:r>
              <a:rPr lang="hu-HU" dirty="0" err="1"/>
              <a:t>Insert</a:t>
            </a:r>
            <a:r>
              <a:rPr lang="hu-HU" dirty="0"/>
              <a:t> </a:t>
            </a:r>
            <a:r>
              <a:rPr lang="hu-HU" dirty="0" err="1"/>
              <a:t>your</a:t>
            </a:r>
            <a:r>
              <a:rPr lang="hu-HU" dirty="0"/>
              <a:t> image here</a:t>
            </a:r>
            <a:endParaRPr lang="en-GB" dirty="0"/>
          </a:p>
        </p:txBody>
      </p:sp>
      <p:pic>
        <p:nvPicPr>
          <p:cNvPr id="27"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6"/>
          <a:srcRect/>
          <a:stretch/>
        </p:blipFill>
        <p:spPr>
          <a:xfrm>
            <a:off x="8573718" y="6517481"/>
            <a:ext cx="1844736" cy="523813"/>
          </a:xfrm>
          <a:prstGeom prst="rect">
            <a:avLst/>
          </a:prstGeom>
        </p:spPr>
      </p:pic>
    </p:spTree>
    <p:extLst>
      <p:ext uri="{BB962C8B-B14F-4D97-AF65-F5344CB8AC3E}">
        <p14:creationId xmlns:p14="http://schemas.microsoft.com/office/powerpoint/2010/main" val="19207687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2" name="Immagine 6">
            <a:extLst>
              <a:ext uri="{FF2B5EF4-FFF2-40B4-BE49-F238E27FC236}">
                <a16:creationId xmlns:a16="http://schemas.microsoft.com/office/drawing/2014/main" id="{D7BF07D8-A176-29A9-C141-B275EF617CFF}"/>
              </a:ext>
            </a:extLst>
          </p:cNvPr>
          <p:cNvPicPr>
            <a:picLocks noChangeAspect="1"/>
          </p:cNvPicPr>
          <p:nvPr userDrawn="1"/>
        </p:nvPicPr>
        <p:blipFill>
          <a:blip r:embed="rId4"/>
          <a:srcRect/>
          <a:stretch/>
        </p:blipFill>
        <p:spPr>
          <a:xfrm>
            <a:off x="4764881" y="6579358"/>
            <a:ext cx="1270000" cy="355244"/>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5"/>
          <a:stretch>
            <a:fillRect/>
          </a:stretch>
        </p:blipFill>
        <p:spPr>
          <a:xfrm>
            <a:off x="4255008" y="1088993"/>
            <a:ext cx="6541185" cy="6117465"/>
          </a:xfrm>
          <a:prstGeom prst="rect">
            <a:avLst/>
          </a:prstGeom>
        </p:spPr>
      </p:pic>
      <p:sp>
        <p:nvSpPr>
          <p:cNvPr id="22" name="Cím 1"/>
          <p:cNvSpPr>
            <a:spLocks noGrp="1"/>
          </p:cNvSpPr>
          <p:nvPr>
            <p:ph type="title" hasCustomPrompt="1"/>
          </p:nvPr>
        </p:nvSpPr>
        <p:spPr>
          <a:xfrm>
            <a:off x="742948" y="2515184"/>
            <a:ext cx="9313863" cy="1392237"/>
          </a:xfrm>
          <a:prstGeom prst="rect">
            <a:avLst/>
          </a:prstGeom>
        </p:spPr>
        <p:txBody>
          <a:bodyPr anchor="ctr"/>
          <a:lstStyle>
            <a:lvl1pPr algn="ctr">
              <a:defRPr b="1" baseline="0">
                <a:solidFill>
                  <a:schemeClr val="bg1"/>
                </a:solidFill>
                <a:latin typeface="+mn-lt"/>
              </a:defRPr>
            </a:lvl1pPr>
          </a:lstStyle>
          <a:p>
            <a:r>
              <a:rPr lang="hu-HU" dirty="0"/>
              <a:t>SECTION TITLE</a:t>
            </a:r>
            <a:endParaRPr lang="en-GB" dirty="0"/>
          </a:p>
        </p:txBody>
      </p:sp>
    </p:spTree>
    <p:extLst>
      <p:ext uri="{BB962C8B-B14F-4D97-AF65-F5344CB8AC3E}">
        <p14:creationId xmlns:p14="http://schemas.microsoft.com/office/powerpoint/2010/main" val="42853465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4"/>
          <a:stretch>
            <a:fillRect/>
          </a:stretch>
        </p:blipFill>
        <p:spPr>
          <a:xfrm>
            <a:off x="4258578" y="1088993"/>
            <a:ext cx="6541185" cy="6117465"/>
          </a:xfrm>
          <a:prstGeom prst="rect">
            <a:avLst/>
          </a:prstGeom>
        </p:spPr>
      </p:pic>
      <p:sp>
        <p:nvSpPr>
          <p:cNvPr id="22" name="Cím 1"/>
          <p:cNvSpPr>
            <a:spLocks noGrp="1"/>
          </p:cNvSpPr>
          <p:nvPr>
            <p:ph type="title" hasCustomPrompt="1"/>
          </p:nvPr>
        </p:nvSpPr>
        <p:spPr>
          <a:xfrm>
            <a:off x="1398495" y="2910017"/>
            <a:ext cx="7996518" cy="1192306"/>
          </a:xfrm>
          <a:prstGeom prst="rect">
            <a:avLst/>
          </a:prstGeom>
        </p:spPr>
        <p:txBody>
          <a:bodyPr anchor="ctr"/>
          <a:lstStyle>
            <a:lvl1pPr algn="ctr">
              <a:defRPr b="1" baseline="0">
                <a:solidFill>
                  <a:schemeClr val="bg1"/>
                </a:solidFill>
                <a:latin typeface="+mn-lt"/>
              </a:defRPr>
            </a:lvl1pPr>
          </a:lstStyle>
          <a:p>
            <a:r>
              <a:rPr lang="hu-HU" dirty="0"/>
              <a:t>THANK YOU!</a:t>
            </a:r>
            <a:endParaRPr lang="en-GB" dirty="0"/>
          </a:p>
        </p:txBody>
      </p:sp>
      <p:pic>
        <p:nvPicPr>
          <p:cNvPr id="7" name="Immagine 8">
            <a:extLst>
              <a:ext uri="{FF2B5EF4-FFF2-40B4-BE49-F238E27FC236}">
                <a16:creationId xmlns:a16="http://schemas.microsoft.com/office/drawing/2014/main" id="{755C4558-2D07-CEC3-8C65-1E89039ACBBC}"/>
              </a:ext>
            </a:extLst>
          </p:cNvPr>
          <p:cNvPicPr>
            <a:picLocks noChangeAspect="1"/>
          </p:cNvPicPr>
          <p:nvPr userDrawn="1"/>
        </p:nvPicPr>
        <p:blipFill>
          <a:blip r:embed="rId5"/>
          <a:stretch>
            <a:fillRect/>
          </a:stretch>
        </p:blipFill>
        <p:spPr>
          <a:xfrm>
            <a:off x="1331260" y="2845770"/>
            <a:ext cx="8130988" cy="1320800"/>
          </a:xfrm>
          <a:prstGeom prst="rect">
            <a:avLst/>
          </a:prstGeom>
        </p:spPr>
      </p:pic>
      <p:pic>
        <p:nvPicPr>
          <p:cNvPr id="2" name="Kép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488160" y="421209"/>
            <a:ext cx="1817188" cy="1335568"/>
          </a:xfrm>
          <a:prstGeom prst="rect">
            <a:avLst/>
          </a:prstGeom>
        </p:spPr>
      </p:pic>
      <p:sp>
        <p:nvSpPr>
          <p:cNvPr id="4" name="Szövegdoboz 3"/>
          <p:cNvSpPr txBox="1"/>
          <p:nvPr userDrawn="1"/>
        </p:nvSpPr>
        <p:spPr>
          <a:xfrm>
            <a:off x="1219199" y="6108109"/>
            <a:ext cx="4789407" cy="784830"/>
          </a:xfrm>
          <a:prstGeom prst="rect">
            <a:avLst/>
          </a:prstGeom>
          <a:noFill/>
        </p:spPr>
        <p:txBody>
          <a:bodyPr wrap="square" rtlCol="0" anchor="ctr">
            <a:spAutoFit/>
          </a:bodyPr>
          <a:lstStyle/>
          <a:p>
            <a:pPr algn="just"/>
            <a:r>
              <a:rPr lang="hu-HU" sz="900" kern="1200" dirty="0" err="1">
                <a:solidFill>
                  <a:schemeClr val="bg1"/>
                </a:solidFill>
                <a:effectLst/>
                <a:latin typeface="Arial" panose="020B0604020202020204" pitchFamily="34" charset="0"/>
                <a:ea typeface="+mn-ea"/>
                <a:cs typeface="Arial" panose="020B0604020202020204" pitchFamily="34" charset="0"/>
              </a:rPr>
              <a:t>Funded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by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Views</a:t>
            </a:r>
            <a:r>
              <a:rPr lang="hu-HU" sz="900" kern="1200" dirty="0">
                <a:solidFill>
                  <a:schemeClr val="bg1"/>
                </a:solidFill>
                <a:effectLst/>
                <a:latin typeface="Arial" panose="020B0604020202020204" pitchFamily="34" charset="0"/>
                <a:ea typeface="+mn-ea"/>
                <a:cs typeface="Arial" panose="020B0604020202020204" pitchFamily="34" charset="0"/>
              </a:rPr>
              <a:t> and </a:t>
            </a:r>
            <a:r>
              <a:rPr lang="hu-HU" sz="900" kern="1200" dirty="0" err="1">
                <a:solidFill>
                  <a:schemeClr val="bg1"/>
                </a:solidFill>
                <a:effectLst/>
                <a:latin typeface="Arial" panose="020B0604020202020204" pitchFamily="34" charset="0"/>
                <a:ea typeface="+mn-ea"/>
                <a:cs typeface="Arial" panose="020B0604020202020204" pitchFamily="34" charset="0"/>
              </a:rPr>
              <a:t>opinions</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expressed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are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however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those</a:t>
            </a:r>
            <a:r>
              <a:rPr lang="hu-HU" sz="900" kern="1200" dirty="0">
                <a:solidFill>
                  <a:schemeClr val="bg1"/>
                </a:solidFill>
                <a:effectLst/>
                <a:latin typeface="Arial" panose="020B0604020202020204" pitchFamily="34" charset="0"/>
                <a:ea typeface="+mn-ea"/>
                <a:cs typeface="Arial" panose="020B0604020202020204" pitchFamily="34" charset="0"/>
              </a:rPr>
              <a:t> of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author</a:t>
            </a:r>
            <a:r>
              <a:rPr lang="hu-HU" sz="900" kern="1200" dirty="0">
                <a:solidFill>
                  <a:schemeClr val="bg1"/>
                </a:solidFill>
                <a:effectLst/>
                <a:latin typeface="Arial" panose="020B0604020202020204" pitchFamily="34" charset="0"/>
                <a:ea typeface="+mn-ea"/>
                <a:cs typeface="Arial" panose="020B0604020202020204" pitchFamily="34" charset="0"/>
              </a:rPr>
              <a:t>(s) </a:t>
            </a:r>
            <a:r>
              <a:rPr lang="hu-HU" sz="900" kern="1200" dirty="0" err="1">
                <a:solidFill>
                  <a:schemeClr val="bg1"/>
                </a:solidFill>
                <a:effectLst/>
                <a:latin typeface="Arial" panose="020B0604020202020204" pitchFamily="34" charset="0"/>
                <a:ea typeface="+mn-ea"/>
                <a:cs typeface="Arial" panose="020B0604020202020204" pitchFamily="34" charset="0"/>
              </a:rPr>
              <a:t>only</a:t>
            </a:r>
            <a:r>
              <a:rPr lang="hu-HU" sz="900" kern="1200" dirty="0">
                <a:solidFill>
                  <a:schemeClr val="bg1"/>
                </a:solidFill>
                <a:effectLst/>
                <a:latin typeface="Arial" panose="020B0604020202020204" pitchFamily="34" charset="0"/>
                <a:ea typeface="+mn-ea"/>
                <a:cs typeface="Arial" panose="020B0604020202020204" pitchFamily="34" charset="0"/>
              </a:rPr>
              <a:t> and </a:t>
            </a:r>
            <a:r>
              <a:rPr lang="hu-HU" sz="900" kern="1200" dirty="0" err="1">
                <a:solidFill>
                  <a:schemeClr val="bg1"/>
                </a:solidFill>
                <a:effectLst/>
                <a:latin typeface="Arial" panose="020B0604020202020204" pitchFamily="34" charset="0"/>
                <a:ea typeface="+mn-ea"/>
                <a:cs typeface="Arial" panose="020B0604020202020204" pitchFamily="34" charset="0"/>
              </a:rPr>
              <a:t>do</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not</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necessarily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reflect</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those</a:t>
            </a:r>
            <a:r>
              <a:rPr lang="hu-HU" sz="900" kern="1200" dirty="0">
                <a:solidFill>
                  <a:schemeClr val="bg1"/>
                </a:solidFill>
                <a:effectLst/>
                <a:latin typeface="Arial" panose="020B0604020202020204" pitchFamily="34" charset="0"/>
                <a:ea typeface="+mn-ea"/>
                <a:cs typeface="Arial" panose="020B0604020202020204" pitchFamily="34" charset="0"/>
              </a:rPr>
              <a:t> of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Health and Digital </a:t>
            </a:r>
            <a:r>
              <a:rPr lang="hu-HU" sz="900" kern="1200" dirty="0" err="1">
                <a:solidFill>
                  <a:schemeClr val="bg1"/>
                </a:solidFill>
                <a:effectLst/>
                <a:latin typeface="Arial" panose="020B0604020202020204" pitchFamily="34" charset="0"/>
                <a:ea typeface="+mn-ea"/>
                <a:cs typeface="Arial" panose="020B0604020202020204" pitchFamily="34" charset="0"/>
              </a:rPr>
              <a:t>Executive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Agency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HaDEA</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Neither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nor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granting</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authority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can</a:t>
            </a:r>
            <a:r>
              <a:rPr lang="hu-HU" sz="900" kern="1200" dirty="0">
                <a:solidFill>
                  <a:schemeClr val="bg1"/>
                </a:solidFill>
                <a:effectLst/>
                <a:latin typeface="Arial" panose="020B0604020202020204" pitchFamily="34" charset="0"/>
                <a:ea typeface="+mn-ea"/>
                <a:cs typeface="Arial" panose="020B0604020202020204" pitchFamily="34" charset="0"/>
              </a:rPr>
              <a:t> be </a:t>
            </a:r>
            <a:r>
              <a:rPr lang="hu-HU" sz="900" kern="1200" dirty="0" err="1">
                <a:solidFill>
                  <a:schemeClr val="bg1"/>
                </a:solidFill>
                <a:effectLst/>
                <a:latin typeface="Arial" panose="020B0604020202020204" pitchFamily="34" charset="0"/>
                <a:ea typeface="+mn-ea"/>
                <a:cs typeface="Arial" panose="020B0604020202020204" pitchFamily="34" charset="0"/>
              </a:rPr>
              <a:t>held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responsible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for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them</a:t>
            </a:r>
            <a:r>
              <a:rPr lang="hu-HU" sz="900" kern="1200" dirty="0">
                <a:solidFill>
                  <a:schemeClr val="bg1"/>
                </a:solidFill>
                <a:effectLst/>
                <a:latin typeface="Arial" panose="020B0604020202020204" pitchFamily="34" charset="0"/>
                <a:ea typeface="+mn-ea"/>
                <a:cs typeface="Arial" panose="020B0604020202020204" pitchFamily="34" charset="0"/>
              </a:rPr>
              <a:t>.</a:t>
            </a:r>
          </a:p>
          <a:p>
            <a:pPr algn="just"/>
            <a:endParaRPr lang="en-GB" sz="900" dirty="0">
              <a:solidFill>
                <a:schemeClr val="bg1"/>
              </a:solidFill>
              <a:latin typeface="Arial" panose="020B0604020202020204" pitchFamily="34" charset="0"/>
              <a:cs typeface="Arial" panose="020B0604020202020204" pitchFamily="34" charset="0"/>
            </a:endParaRPr>
          </a:p>
        </p:txBody>
      </p:sp>
      <p:pic>
        <p:nvPicPr>
          <p:cNvPr id="6" name="Kép 5" descr="A képen Betűtípus, képernyőkép, szöveg, Grafika látható&#10;&#10;Előfordulhat, hogy az AI által létrehozott tartalom helytelen.">
            <a:extLst>
              <a:ext uri="{FF2B5EF4-FFF2-40B4-BE49-F238E27FC236}">
                <a16:creationId xmlns:a16="http://schemas.microsoft.com/office/drawing/2014/main" id="{11D1B4AE-6598-7CFC-5E1B-89AFCD965699}"/>
              </a:ext>
            </a:extLst>
          </p:cNvPr>
          <p:cNvPicPr>
            <a:picLocks noChangeAspect="1"/>
          </p:cNvPicPr>
          <p:nvPr userDrawn="1"/>
        </p:nvPicPr>
        <p:blipFill>
          <a:blip r:embed="rId7"/>
          <a:stretch>
            <a:fillRect/>
          </a:stretch>
        </p:blipFill>
        <p:spPr>
          <a:xfrm>
            <a:off x="6008606" y="6129182"/>
            <a:ext cx="2382359" cy="530760"/>
          </a:xfrm>
          <a:prstGeom prst="rect">
            <a:avLst/>
          </a:prstGeom>
        </p:spPr>
      </p:pic>
    </p:spTree>
    <p:extLst>
      <p:ext uri="{BB962C8B-B14F-4D97-AF65-F5344CB8AC3E}">
        <p14:creationId xmlns:p14="http://schemas.microsoft.com/office/powerpoint/2010/main" val="17634155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62458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3" r:id="rId4"/>
    <p:sldLayoutId id="2147483678" r:id="rId5"/>
    <p:sldLayoutId id="2147483674" r:id="rId6"/>
    <p:sldLayoutId id="2147483675" r:id="rId7"/>
    <p:sldLayoutId id="2147483676" r:id="rId8"/>
    <p:sldLayoutId id="2147483677" r:id="rId9"/>
    <p:sldLayoutId id="2147483679" r:id="rId10"/>
  </p:sldLayoutIdLst>
  <p:txStyles>
    <p:titleStyle>
      <a:lvl1pPr algn="l" defTabSz="959937" rtl="0" eaLnBrk="1" latinLnBrk="0" hangingPunct="1">
        <a:lnSpc>
          <a:spcPct val="90000"/>
        </a:lnSpc>
        <a:spcBef>
          <a:spcPct val="0"/>
        </a:spcBef>
        <a:buNone/>
        <a:defRPr sz="4619" kern="1200">
          <a:solidFill>
            <a:schemeClr val="tx1"/>
          </a:solidFill>
          <a:latin typeface="+mj-lt"/>
          <a:ea typeface="+mj-ea"/>
          <a:cs typeface="+mj-cs"/>
        </a:defRPr>
      </a:lvl1pPr>
    </p:titleStyle>
    <p:body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59937" rtl="0" eaLnBrk="1" latinLnBrk="0" hangingPunct="1">
        <a:defRPr sz="1890" kern="1200">
          <a:solidFill>
            <a:schemeClr val="tx1"/>
          </a:solidFill>
          <a:latin typeface="+mn-lt"/>
          <a:ea typeface="+mn-ea"/>
          <a:cs typeface="+mn-cs"/>
        </a:defRPr>
      </a:lvl1pPr>
      <a:lvl2pPr marL="479969" algn="l" defTabSz="959937" rtl="0" eaLnBrk="1" latinLnBrk="0" hangingPunct="1">
        <a:defRPr sz="1890" kern="1200">
          <a:solidFill>
            <a:schemeClr val="tx1"/>
          </a:solidFill>
          <a:latin typeface="+mn-lt"/>
          <a:ea typeface="+mn-ea"/>
          <a:cs typeface="+mn-cs"/>
        </a:defRPr>
      </a:lvl2pPr>
      <a:lvl3pPr marL="959937" algn="l" defTabSz="959937" rtl="0" eaLnBrk="1" latinLnBrk="0" hangingPunct="1">
        <a:defRPr sz="1890" kern="1200">
          <a:solidFill>
            <a:schemeClr val="tx1"/>
          </a:solidFill>
          <a:latin typeface="+mn-lt"/>
          <a:ea typeface="+mn-ea"/>
          <a:cs typeface="+mn-cs"/>
        </a:defRPr>
      </a:lvl3pPr>
      <a:lvl4pPr marL="1439906" algn="l" defTabSz="959937" rtl="0" eaLnBrk="1" latinLnBrk="0" hangingPunct="1">
        <a:defRPr sz="1890" kern="1200">
          <a:solidFill>
            <a:schemeClr val="tx1"/>
          </a:solidFill>
          <a:latin typeface="+mn-lt"/>
          <a:ea typeface="+mn-ea"/>
          <a:cs typeface="+mn-cs"/>
        </a:defRPr>
      </a:lvl4pPr>
      <a:lvl5pPr marL="1919874" algn="l" defTabSz="959937" rtl="0" eaLnBrk="1" latinLnBrk="0" hangingPunct="1">
        <a:defRPr sz="1890" kern="1200">
          <a:solidFill>
            <a:schemeClr val="tx1"/>
          </a:solidFill>
          <a:latin typeface="+mn-lt"/>
          <a:ea typeface="+mn-ea"/>
          <a:cs typeface="+mn-cs"/>
        </a:defRPr>
      </a:lvl5pPr>
      <a:lvl6pPr marL="2399843" algn="l" defTabSz="959937" rtl="0" eaLnBrk="1" latinLnBrk="0" hangingPunct="1">
        <a:defRPr sz="1890" kern="1200">
          <a:solidFill>
            <a:schemeClr val="tx1"/>
          </a:solidFill>
          <a:latin typeface="+mn-lt"/>
          <a:ea typeface="+mn-ea"/>
          <a:cs typeface="+mn-cs"/>
        </a:defRPr>
      </a:lvl6pPr>
      <a:lvl7pPr marL="2879811" algn="l" defTabSz="959937" rtl="0" eaLnBrk="1" latinLnBrk="0" hangingPunct="1">
        <a:defRPr sz="1890" kern="1200">
          <a:solidFill>
            <a:schemeClr val="tx1"/>
          </a:solidFill>
          <a:latin typeface="+mn-lt"/>
          <a:ea typeface="+mn-ea"/>
          <a:cs typeface="+mn-cs"/>
        </a:defRPr>
      </a:lvl7pPr>
      <a:lvl8pPr marL="3359780" algn="l" defTabSz="959937" rtl="0" eaLnBrk="1" latinLnBrk="0" hangingPunct="1">
        <a:defRPr sz="1890" kern="1200">
          <a:solidFill>
            <a:schemeClr val="tx1"/>
          </a:solidFill>
          <a:latin typeface="+mn-lt"/>
          <a:ea typeface="+mn-ea"/>
          <a:cs typeface="+mn-cs"/>
        </a:defRPr>
      </a:lvl8pPr>
      <a:lvl9pPr marL="3839748" algn="l" defTabSz="959937" rtl="0" eaLnBrk="1" latinLnBrk="0" hangingPunct="1">
        <a:defRPr sz="189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2410885" y="2381725"/>
            <a:ext cx="6446338" cy="2233413"/>
          </a:xfrm>
        </p:spPr>
        <p:txBody>
          <a:bodyPr anchor="ctr"/>
          <a:lstStyle/>
          <a:p>
            <a:br>
              <a:rPr lang="hu-HU" dirty="0"/>
            </a:br>
            <a:br>
              <a:rPr lang="hu-HU" dirty="0"/>
            </a:br>
            <a:r>
              <a:rPr lang="hu-HU" dirty="0" err="1"/>
              <a:t>Module</a:t>
            </a:r>
            <a:r>
              <a:rPr lang="hu-HU" dirty="0"/>
              <a:t> 2</a:t>
            </a:r>
            <a:br>
              <a:rPr lang="hu-HU" dirty="0"/>
            </a:br>
            <a:r>
              <a:rPr lang="hu-HU" dirty="0"/>
              <a:t>Day 2</a:t>
            </a:r>
            <a:br>
              <a:rPr lang="hu-HU" dirty="0"/>
            </a:br>
            <a:r>
              <a:rPr lang="hu-HU" dirty="0" err="1"/>
              <a:t>Synchronous</a:t>
            </a:r>
            <a:r>
              <a:rPr lang="hu-HU" dirty="0"/>
              <a:t> </a:t>
            </a:r>
            <a:r>
              <a:rPr lang="hu-HU" dirty="0" err="1"/>
              <a:t>training</a:t>
            </a:r>
            <a:endParaRPr lang="en-GB" dirty="0"/>
          </a:p>
        </p:txBody>
      </p:sp>
      <p:sp>
        <p:nvSpPr>
          <p:cNvPr id="5" name="Name_Surname">
            <a:extLst>
              <a:ext uri="{FF2B5EF4-FFF2-40B4-BE49-F238E27FC236}">
                <a16:creationId xmlns:a16="http://schemas.microsoft.com/office/drawing/2014/main" id="{DF872062-B160-1442-2470-A71125022477}"/>
              </a:ext>
            </a:extLst>
          </p:cNvPr>
          <p:cNvSpPr txBox="1">
            <a:spLocks/>
          </p:cNvSpPr>
          <p:nvPr/>
        </p:nvSpPr>
        <p:spPr>
          <a:xfrm>
            <a:off x="1754305" y="4042116"/>
            <a:ext cx="8020050" cy="652121"/>
          </a:xfrm>
          <a:prstGeom prst="rect">
            <a:avLst/>
          </a:prstGeom>
        </p:spPr>
        <p:txBody>
          <a:bodyPr vert="horz" lIns="91440" tIns="45720" rIns="91440" bIns="45720" rtlCol="0" anchor="ctr">
            <a:norm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endParaRPr lang="it-IT" sz="3200" b="1" dirty="0">
              <a:latin typeface="+mn-lt"/>
            </a:endParaRPr>
          </a:p>
        </p:txBody>
      </p:sp>
      <p:sp>
        <p:nvSpPr>
          <p:cNvPr id="7" name="Affiliation">
            <a:extLst>
              <a:ext uri="{FF2B5EF4-FFF2-40B4-BE49-F238E27FC236}">
                <a16:creationId xmlns:a16="http://schemas.microsoft.com/office/drawing/2014/main" id="{4CDA6715-4494-A45B-F251-7CD5770B500A}"/>
              </a:ext>
            </a:extLst>
          </p:cNvPr>
          <p:cNvSpPr txBox="1">
            <a:spLocks/>
          </p:cNvSpPr>
          <p:nvPr/>
        </p:nvSpPr>
        <p:spPr>
          <a:xfrm>
            <a:off x="4728657" y="5681820"/>
            <a:ext cx="1342443" cy="619910"/>
          </a:xfrm>
          <a:prstGeom prst="rect">
            <a:avLst/>
          </a:prstGeom>
        </p:spPr>
        <p:txBody>
          <a:bodyPr vert="horz" lIns="91440" tIns="45720" rIns="91440" bIns="45720" rtlCol="0" anchor="ctr">
            <a:norm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endParaRPr lang="it-IT" sz="2400" b="1" dirty="0">
              <a:solidFill>
                <a:schemeClr val="bg1"/>
              </a:solidFill>
              <a:latin typeface="+mn-lt"/>
            </a:endParaRPr>
          </a:p>
        </p:txBody>
      </p:sp>
      <p:sp>
        <p:nvSpPr>
          <p:cNvPr id="4" name="Footer Placeholder 4">
            <a:extLst>
              <a:ext uri="{FF2B5EF4-FFF2-40B4-BE49-F238E27FC236}">
                <a16:creationId xmlns:a16="http://schemas.microsoft.com/office/drawing/2014/main" id="{FFC0A8C5-381E-DA91-452F-66577E02A801}"/>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solidFill>
                  <a:schemeClr val="bg1"/>
                </a:solidFill>
              </a:rPr>
              <a:t>Project: 101101139 — H-PASS — EU4H-2022-PJ</a:t>
            </a:r>
            <a:endParaRPr lang="el-GR" altLang="en-US" sz="1200" dirty="0">
              <a:solidFill>
                <a:schemeClr val="bg1"/>
              </a:solidFill>
            </a:endParaRPr>
          </a:p>
        </p:txBody>
      </p:sp>
    </p:spTree>
    <p:extLst>
      <p:ext uri="{BB962C8B-B14F-4D97-AF65-F5344CB8AC3E}">
        <p14:creationId xmlns:p14="http://schemas.microsoft.com/office/powerpoint/2010/main" val="26641534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a:extLst>
              <a:ext uri="{FF2B5EF4-FFF2-40B4-BE49-F238E27FC236}">
                <a16:creationId xmlns:a16="http://schemas.microsoft.com/office/drawing/2014/main" id="{A489AB9C-EEAB-F259-7532-CBAB196FE853}"/>
              </a:ext>
            </a:extLst>
          </p:cNvPr>
          <p:cNvSpPr/>
          <p:nvPr/>
        </p:nvSpPr>
        <p:spPr>
          <a:xfrm>
            <a:off x="1758259" y="2386022"/>
            <a:ext cx="1353931" cy="3674864"/>
          </a:xfrm>
          <a:prstGeom prst="rect">
            <a:avLst/>
          </a:prstGeom>
          <a:solidFill>
            <a:schemeClr val="accent1">
              <a:lumMod val="60000"/>
              <a:lumOff val="40000"/>
            </a:schemeClr>
          </a:solidFill>
          <a:ln>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sz="1600" b="1" dirty="0"/>
          </a:p>
          <a:p>
            <a:pPr algn="ctr"/>
            <a:endParaRPr lang="it-IT" sz="1600" b="1" dirty="0"/>
          </a:p>
          <a:p>
            <a:pPr algn="ctr"/>
            <a:endParaRPr lang="it-IT" sz="1600" b="1" dirty="0"/>
          </a:p>
          <a:p>
            <a:pPr algn="ctr"/>
            <a:r>
              <a:rPr lang="it-IT" sz="1600" b="1" dirty="0"/>
              <a:t>FORMING</a:t>
            </a:r>
          </a:p>
        </p:txBody>
      </p:sp>
      <p:sp>
        <p:nvSpPr>
          <p:cNvPr id="5" name="Rettangolo 4">
            <a:extLst>
              <a:ext uri="{FF2B5EF4-FFF2-40B4-BE49-F238E27FC236}">
                <a16:creationId xmlns:a16="http://schemas.microsoft.com/office/drawing/2014/main" id="{3BC9B72D-A3D4-4542-F8D7-EC4BE5FEA63F}"/>
              </a:ext>
            </a:extLst>
          </p:cNvPr>
          <p:cNvSpPr/>
          <p:nvPr/>
        </p:nvSpPr>
        <p:spPr>
          <a:xfrm>
            <a:off x="3112190" y="2386022"/>
            <a:ext cx="1353929" cy="3674861"/>
          </a:xfrm>
          <a:prstGeom prst="rect">
            <a:avLst/>
          </a:prstGeom>
          <a:solidFill>
            <a:schemeClr val="accent1">
              <a:lumMod val="60000"/>
              <a:lumOff val="40000"/>
            </a:schemeClr>
          </a:solidFill>
          <a:ln>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sz="1600" b="1" dirty="0"/>
          </a:p>
          <a:p>
            <a:pPr algn="ctr"/>
            <a:endParaRPr lang="it-IT" sz="1600" b="1" dirty="0"/>
          </a:p>
          <a:p>
            <a:pPr algn="ctr"/>
            <a:endParaRPr lang="it-IT" sz="1600" b="1" dirty="0"/>
          </a:p>
          <a:p>
            <a:pPr algn="ctr"/>
            <a:endParaRPr lang="it-IT" sz="1600" b="1" dirty="0"/>
          </a:p>
          <a:p>
            <a:pPr algn="ctr"/>
            <a:endParaRPr lang="it-IT" sz="1600" b="1" dirty="0"/>
          </a:p>
          <a:p>
            <a:pPr algn="ctr"/>
            <a:endParaRPr lang="it-IT" sz="1600" b="1" dirty="0"/>
          </a:p>
          <a:p>
            <a:pPr algn="ctr"/>
            <a:endParaRPr lang="it-IT" sz="1600" b="1" dirty="0"/>
          </a:p>
          <a:p>
            <a:pPr algn="ctr"/>
            <a:endParaRPr lang="it-IT" sz="1600" b="1" dirty="0"/>
          </a:p>
          <a:p>
            <a:pPr algn="ctr"/>
            <a:endParaRPr lang="it-IT" sz="1600" b="1" dirty="0"/>
          </a:p>
          <a:p>
            <a:pPr algn="ctr"/>
            <a:endParaRPr lang="it-IT" sz="1600" b="1" dirty="0"/>
          </a:p>
          <a:p>
            <a:pPr algn="ctr"/>
            <a:r>
              <a:rPr lang="it-IT" sz="1600" b="1" dirty="0"/>
              <a:t>STORMING</a:t>
            </a:r>
          </a:p>
        </p:txBody>
      </p:sp>
      <p:sp>
        <p:nvSpPr>
          <p:cNvPr id="6" name="Rettangolo 5">
            <a:extLst>
              <a:ext uri="{FF2B5EF4-FFF2-40B4-BE49-F238E27FC236}">
                <a16:creationId xmlns:a16="http://schemas.microsoft.com/office/drawing/2014/main" id="{8FA5BC56-DCFF-61EA-2ED8-11482FD9F07F}"/>
              </a:ext>
            </a:extLst>
          </p:cNvPr>
          <p:cNvSpPr/>
          <p:nvPr/>
        </p:nvSpPr>
        <p:spPr>
          <a:xfrm>
            <a:off x="4455694" y="2386019"/>
            <a:ext cx="1353929" cy="3674863"/>
          </a:xfrm>
          <a:prstGeom prst="rect">
            <a:avLst/>
          </a:prstGeom>
          <a:solidFill>
            <a:schemeClr val="accent1">
              <a:lumMod val="60000"/>
              <a:lumOff val="40000"/>
            </a:schemeClr>
          </a:solidFill>
          <a:ln>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sz="1600" b="1" dirty="0"/>
          </a:p>
          <a:p>
            <a:pPr algn="ctr"/>
            <a:r>
              <a:rPr lang="it-IT" sz="1600" b="1" dirty="0"/>
              <a:t>NORMING</a:t>
            </a:r>
          </a:p>
        </p:txBody>
      </p:sp>
      <p:sp>
        <p:nvSpPr>
          <p:cNvPr id="7" name="Rettangolo 6">
            <a:extLst>
              <a:ext uri="{FF2B5EF4-FFF2-40B4-BE49-F238E27FC236}">
                <a16:creationId xmlns:a16="http://schemas.microsoft.com/office/drawing/2014/main" id="{792A1013-5E5A-3D07-4546-8CAAA507EC19}"/>
              </a:ext>
            </a:extLst>
          </p:cNvPr>
          <p:cNvSpPr/>
          <p:nvPr/>
        </p:nvSpPr>
        <p:spPr>
          <a:xfrm>
            <a:off x="5809624" y="2386017"/>
            <a:ext cx="1353929" cy="3674864"/>
          </a:xfrm>
          <a:prstGeom prst="rect">
            <a:avLst/>
          </a:prstGeom>
          <a:solidFill>
            <a:schemeClr val="accent1">
              <a:lumMod val="60000"/>
              <a:lumOff val="40000"/>
            </a:schemeClr>
          </a:solidFill>
          <a:ln>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1600" b="1" dirty="0"/>
              <a:t>PERFORMING</a:t>
            </a:r>
          </a:p>
          <a:p>
            <a:pPr algn="ctr"/>
            <a:endParaRPr lang="it-IT" sz="1600" b="1" dirty="0"/>
          </a:p>
          <a:p>
            <a:pPr algn="ctr"/>
            <a:endParaRPr lang="it-IT" sz="1600" b="1" dirty="0"/>
          </a:p>
          <a:p>
            <a:pPr algn="ctr"/>
            <a:endParaRPr lang="it-IT" sz="1600" b="1" dirty="0"/>
          </a:p>
          <a:p>
            <a:pPr algn="ctr"/>
            <a:endParaRPr lang="it-IT" sz="1600" b="1" dirty="0"/>
          </a:p>
          <a:p>
            <a:pPr algn="ctr"/>
            <a:endParaRPr lang="it-IT" sz="1600" b="1" dirty="0"/>
          </a:p>
          <a:p>
            <a:pPr algn="ctr"/>
            <a:endParaRPr lang="it-IT" sz="1600" b="1" dirty="0"/>
          </a:p>
          <a:p>
            <a:pPr algn="ctr"/>
            <a:endParaRPr lang="it-IT" sz="1600" b="1" dirty="0"/>
          </a:p>
          <a:p>
            <a:pPr algn="ctr"/>
            <a:endParaRPr lang="it-IT" sz="1600" b="1" dirty="0"/>
          </a:p>
          <a:p>
            <a:pPr algn="ctr"/>
            <a:endParaRPr lang="it-IT" sz="1600" b="1" dirty="0"/>
          </a:p>
        </p:txBody>
      </p:sp>
      <p:sp>
        <p:nvSpPr>
          <p:cNvPr id="8" name="Rettangolo 7">
            <a:extLst>
              <a:ext uri="{FF2B5EF4-FFF2-40B4-BE49-F238E27FC236}">
                <a16:creationId xmlns:a16="http://schemas.microsoft.com/office/drawing/2014/main" id="{DDC266D1-2082-5528-D894-8A87D98B990E}"/>
              </a:ext>
            </a:extLst>
          </p:cNvPr>
          <p:cNvSpPr/>
          <p:nvPr/>
        </p:nvSpPr>
        <p:spPr>
          <a:xfrm>
            <a:off x="7163554" y="2386013"/>
            <a:ext cx="1353929" cy="3674863"/>
          </a:xfrm>
          <a:prstGeom prst="rect">
            <a:avLst/>
          </a:prstGeom>
          <a:solidFill>
            <a:schemeClr val="accent1">
              <a:lumMod val="60000"/>
              <a:lumOff val="40000"/>
            </a:schemeClr>
          </a:solidFill>
          <a:ln>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sz="1600" b="1" dirty="0"/>
          </a:p>
          <a:p>
            <a:pPr algn="ctr"/>
            <a:r>
              <a:rPr lang="it-IT" sz="1600" b="1" dirty="0"/>
              <a:t>ADJOURNING</a:t>
            </a:r>
          </a:p>
          <a:p>
            <a:pPr algn="ctr"/>
            <a:endParaRPr lang="it-IT" sz="1600" b="1" dirty="0"/>
          </a:p>
          <a:p>
            <a:pPr algn="ctr"/>
            <a:endParaRPr lang="it-IT" sz="1600" b="1" dirty="0"/>
          </a:p>
          <a:p>
            <a:pPr algn="ctr"/>
            <a:endParaRPr lang="it-IT" sz="1600" b="1" dirty="0"/>
          </a:p>
        </p:txBody>
      </p:sp>
      <p:cxnSp>
        <p:nvCxnSpPr>
          <p:cNvPr id="15" name="Connettore 2 14">
            <a:extLst>
              <a:ext uri="{FF2B5EF4-FFF2-40B4-BE49-F238E27FC236}">
                <a16:creationId xmlns:a16="http://schemas.microsoft.com/office/drawing/2014/main" id="{65B35581-E6CD-B183-9346-EE0199A6C68C}"/>
              </a:ext>
            </a:extLst>
          </p:cNvPr>
          <p:cNvCxnSpPr>
            <a:cxnSpLocks/>
          </p:cNvCxnSpPr>
          <p:nvPr/>
        </p:nvCxnSpPr>
        <p:spPr>
          <a:xfrm>
            <a:off x="1758259" y="6060884"/>
            <a:ext cx="7283243" cy="0"/>
          </a:xfrm>
          <a:prstGeom prst="straightConnector1">
            <a:avLst/>
          </a:prstGeom>
          <a:ln w="31750">
            <a:solidFill>
              <a:schemeClr val="accent1">
                <a:lumMod val="50000"/>
              </a:schemeClr>
            </a:solidFill>
            <a:tailEnd type="triangle"/>
          </a:ln>
        </p:spPr>
        <p:style>
          <a:lnRef idx="1">
            <a:schemeClr val="accent2"/>
          </a:lnRef>
          <a:fillRef idx="0">
            <a:schemeClr val="accent2"/>
          </a:fillRef>
          <a:effectRef idx="0">
            <a:schemeClr val="accent2"/>
          </a:effectRef>
          <a:fontRef idx="minor">
            <a:schemeClr val="tx1"/>
          </a:fontRef>
        </p:style>
      </p:cxnSp>
      <p:cxnSp>
        <p:nvCxnSpPr>
          <p:cNvPr id="18" name="Connettore 2 17">
            <a:extLst>
              <a:ext uri="{FF2B5EF4-FFF2-40B4-BE49-F238E27FC236}">
                <a16:creationId xmlns:a16="http://schemas.microsoft.com/office/drawing/2014/main" id="{CA6BA6F7-C8E7-A70D-9CDC-6298F0B3DE9C}"/>
              </a:ext>
            </a:extLst>
          </p:cNvPr>
          <p:cNvCxnSpPr>
            <a:cxnSpLocks/>
          </p:cNvCxnSpPr>
          <p:nvPr/>
        </p:nvCxnSpPr>
        <p:spPr>
          <a:xfrm flipV="1">
            <a:off x="1758259" y="2076450"/>
            <a:ext cx="0" cy="3984434"/>
          </a:xfrm>
          <a:prstGeom prst="straightConnector1">
            <a:avLst/>
          </a:prstGeom>
          <a:ln w="31750">
            <a:solidFill>
              <a:schemeClr val="accent1">
                <a:lumMod val="50000"/>
              </a:schemeClr>
            </a:solidFill>
            <a:tailEnd type="triangle"/>
          </a:ln>
        </p:spPr>
        <p:style>
          <a:lnRef idx="1">
            <a:schemeClr val="accent2"/>
          </a:lnRef>
          <a:fillRef idx="0">
            <a:schemeClr val="accent2"/>
          </a:fillRef>
          <a:effectRef idx="0">
            <a:schemeClr val="accent2"/>
          </a:effectRef>
          <a:fontRef idx="minor">
            <a:schemeClr val="tx1"/>
          </a:fontRef>
        </p:style>
      </p:cxnSp>
      <p:sp>
        <p:nvSpPr>
          <p:cNvPr id="10" name="CasellaDiTesto 9">
            <a:extLst>
              <a:ext uri="{FF2B5EF4-FFF2-40B4-BE49-F238E27FC236}">
                <a16:creationId xmlns:a16="http://schemas.microsoft.com/office/drawing/2014/main" id="{B3658E2A-34DE-2DD9-12AD-1424A6D3891E}"/>
              </a:ext>
            </a:extLst>
          </p:cNvPr>
          <p:cNvSpPr txBox="1"/>
          <p:nvPr/>
        </p:nvSpPr>
        <p:spPr>
          <a:xfrm>
            <a:off x="9215438" y="5915025"/>
            <a:ext cx="1353929" cy="369332"/>
          </a:xfrm>
          <a:prstGeom prst="rect">
            <a:avLst/>
          </a:prstGeom>
          <a:noFill/>
        </p:spPr>
        <p:txBody>
          <a:bodyPr wrap="square" rtlCol="0">
            <a:spAutoFit/>
          </a:bodyPr>
          <a:lstStyle/>
          <a:p>
            <a:r>
              <a:rPr lang="it-IT" dirty="0"/>
              <a:t>X = time</a:t>
            </a:r>
          </a:p>
        </p:txBody>
      </p:sp>
      <p:sp>
        <p:nvSpPr>
          <p:cNvPr id="11" name="CasellaDiTesto 10">
            <a:extLst>
              <a:ext uri="{FF2B5EF4-FFF2-40B4-BE49-F238E27FC236}">
                <a16:creationId xmlns:a16="http://schemas.microsoft.com/office/drawing/2014/main" id="{AD4EDC58-EAE3-BB79-233F-105888809A3C}"/>
              </a:ext>
            </a:extLst>
          </p:cNvPr>
          <p:cNvSpPr txBox="1"/>
          <p:nvPr/>
        </p:nvSpPr>
        <p:spPr>
          <a:xfrm>
            <a:off x="149708" y="1924348"/>
            <a:ext cx="1567346" cy="646331"/>
          </a:xfrm>
          <a:prstGeom prst="rect">
            <a:avLst/>
          </a:prstGeom>
          <a:noFill/>
        </p:spPr>
        <p:txBody>
          <a:bodyPr wrap="square" rtlCol="0">
            <a:spAutoFit/>
          </a:bodyPr>
          <a:lstStyle/>
          <a:p>
            <a:pPr algn="r"/>
            <a:r>
              <a:rPr lang="it-IT" dirty="0"/>
              <a:t>y = group performance</a:t>
            </a:r>
          </a:p>
        </p:txBody>
      </p:sp>
      <p:sp>
        <p:nvSpPr>
          <p:cNvPr id="9" name="Titolo 1">
            <a:extLst>
              <a:ext uri="{FF2B5EF4-FFF2-40B4-BE49-F238E27FC236}">
                <a16:creationId xmlns:a16="http://schemas.microsoft.com/office/drawing/2014/main" id="{89C475C9-31F9-359B-8032-C6DF7037F922}"/>
              </a:ext>
            </a:extLst>
          </p:cNvPr>
          <p:cNvSpPr txBox="1">
            <a:spLocks/>
          </p:cNvSpPr>
          <p:nvPr/>
        </p:nvSpPr>
        <p:spPr>
          <a:xfrm>
            <a:off x="603457" y="514112"/>
            <a:ext cx="5891610" cy="993805"/>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r>
              <a:rPr lang="en-US" sz="3600" b="1" dirty="0">
                <a:solidFill>
                  <a:srgbClr val="1A75DB"/>
                </a:solidFill>
                <a:latin typeface="+mn-lt"/>
              </a:rPr>
              <a:t>The 5 Stages of Group Life</a:t>
            </a:r>
            <a:endParaRPr lang="it-IT" sz="3600" b="1" dirty="0">
              <a:solidFill>
                <a:srgbClr val="1A75DB"/>
              </a:solidFill>
              <a:latin typeface="+mn-lt"/>
            </a:endParaRPr>
          </a:p>
        </p:txBody>
      </p:sp>
      <p:sp>
        <p:nvSpPr>
          <p:cNvPr id="12" name="CasellaDiTesto 8">
            <a:extLst>
              <a:ext uri="{FF2B5EF4-FFF2-40B4-BE49-F238E27FC236}">
                <a16:creationId xmlns:a16="http://schemas.microsoft.com/office/drawing/2014/main" id="{1FD7A09B-8EB0-96B1-16FF-40065F018A56}"/>
              </a:ext>
            </a:extLst>
          </p:cNvPr>
          <p:cNvSpPr txBox="1"/>
          <p:nvPr/>
        </p:nvSpPr>
        <p:spPr>
          <a:xfrm>
            <a:off x="7095919" y="355399"/>
            <a:ext cx="3473448" cy="1569660"/>
          </a:xfrm>
          <a:prstGeom prst="rect">
            <a:avLst/>
          </a:prstGeom>
          <a:noFill/>
        </p:spPr>
        <p:txBody>
          <a:bodyPr wrap="square">
            <a:spAutoFit/>
          </a:bodyPr>
          <a:lstStyle/>
          <a:p>
            <a:pPr algn="just">
              <a:spcBef>
                <a:spcPct val="20000"/>
              </a:spcBef>
            </a:pPr>
            <a:r>
              <a:rPr lang="en-US" sz="2400" dirty="0">
                <a:effectLst/>
              </a:rPr>
              <a:t>In this model, we can distinguish five life stages that develop along a timeline. </a:t>
            </a:r>
            <a:endParaRPr lang="it-IT" sz="2400" dirty="0"/>
          </a:p>
        </p:txBody>
      </p:sp>
      <p:sp>
        <p:nvSpPr>
          <p:cNvPr id="13" name="Footer Placeholder 4">
            <a:extLst>
              <a:ext uri="{FF2B5EF4-FFF2-40B4-BE49-F238E27FC236}">
                <a16:creationId xmlns:a16="http://schemas.microsoft.com/office/drawing/2014/main" id="{62B6C9AE-678C-E7B7-F51D-3BA03C5B4C62}"/>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14" name="Figura a mano libera 13">
            <a:extLst>
              <a:ext uri="{FF2B5EF4-FFF2-40B4-BE49-F238E27FC236}">
                <a16:creationId xmlns:a16="http://schemas.microsoft.com/office/drawing/2014/main" id="{2E27CE84-47D6-A043-E9D3-FBAFC4EF1D9F}"/>
              </a:ext>
            </a:extLst>
          </p:cNvPr>
          <p:cNvSpPr/>
          <p:nvPr/>
        </p:nvSpPr>
        <p:spPr>
          <a:xfrm>
            <a:off x="2252523" y="3167856"/>
            <a:ext cx="5532234" cy="2433166"/>
          </a:xfrm>
          <a:custGeom>
            <a:avLst/>
            <a:gdLst>
              <a:gd name="connsiteX0" fmla="*/ 5532234 w 5532234"/>
              <a:gd name="connsiteY0" fmla="*/ 712166 h 2433166"/>
              <a:gd name="connsiteX1" fmla="*/ 4197704 w 5532234"/>
              <a:gd name="connsiteY1" fmla="*/ 7830 h 2433166"/>
              <a:gd name="connsiteX2" fmla="*/ 2912601 w 5532234"/>
              <a:gd name="connsiteY2" fmla="*/ 1119939 h 2433166"/>
              <a:gd name="connsiteX3" fmla="*/ 1516288 w 5532234"/>
              <a:gd name="connsiteY3" fmla="*/ 2429755 h 2433166"/>
              <a:gd name="connsiteX4" fmla="*/ 144688 w 5532234"/>
              <a:gd name="connsiteY4" fmla="*/ 1527712 h 2433166"/>
              <a:gd name="connsiteX5" fmla="*/ 107618 w 5532234"/>
              <a:gd name="connsiteY5" fmla="*/ 1515355 h 2433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32234" h="2433166">
                <a:moveTo>
                  <a:pt x="5532234" y="712166"/>
                </a:moveTo>
                <a:cubicBezTo>
                  <a:pt x="5083271" y="326017"/>
                  <a:pt x="4634309" y="-60132"/>
                  <a:pt x="4197704" y="7830"/>
                </a:cubicBezTo>
                <a:cubicBezTo>
                  <a:pt x="3761099" y="75792"/>
                  <a:pt x="3359504" y="716285"/>
                  <a:pt x="2912601" y="1119939"/>
                </a:cubicBezTo>
                <a:cubicBezTo>
                  <a:pt x="2465698" y="1523593"/>
                  <a:pt x="1977607" y="2361793"/>
                  <a:pt x="1516288" y="2429755"/>
                </a:cubicBezTo>
                <a:cubicBezTo>
                  <a:pt x="1054969" y="2497717"/>
                  <a:pt x="144688" y="1527712"/>
                  <a:pt x="144688" y="1527712"/>
                </a:cubicBezTo>
                <a:cubicBezTo>
                  <a:pt x="-90090" y="1375312"/>
                  <a:pt x="8764" y="1445333"/>
                  <a:pt x="107618" y="1515355"/>
                </a:cubicBezTo>
              </a:path>
            </a:pathLst>
          </a:custGeom>
          <a:noFill/>
          <a:ln w="31750">
            <a:solidFill>
              <a:schemeClr val="accent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35077493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156D310-6ACE-8B2F-AF58-0A90F3EC97AB}"/>
              </a:ext>
            </a:extLst>
          </p:cNvPr>
          <p:cNvSpPr>
            <a:spLocks noGrp="1"/>
          </p:cNvSpPr>
          <p:nvPr>
            <p:ph type="title"/>
          </p:nvPr>
        </p:nvSpPr>
        <p:spPr>
          <a:xfrm>
            <a:off x="383973" y="800738"/>
            <a:ext cx="6466646" cy="895547"/>
          </a:xfrm>
        </p:spPr>
        <p:txBody>
          <a:bodyPr/>
          <a:lstStyle/>
          <a:p>
            <a:r>
              <a:rPr lang="en-US" b="1" dirty="0"/>
              <a:t>The life stages of the Group</a:t>
            </a:r>
            <a:endParaRPr lang="it-IT" b="1" dirty="0"/>
          </a:p>
        </p:txBody>
      </p:sp>
      <p:sp>
        <p:nvSpPr>
          <p:cNvPr id="3" name="Segnaposto contenuto 2">
            <a:extLst>
              <a:ext uri="{FF2B5EF4-FFF2-40B4-BE49-F238E27FC236}">
                <a16:creationId xmlns:a16="http://schemas.microsoft.com/office/drawing/2014/main" id="{0302B729-F3A8-A6F0-5157-C497BF1CBC2C}"/>
              </a:ext>
            </a:extLst>
          </p:cNvPr>
          <p:cNvSpPr>
            <a:spLocks noGrp="1"/>
          </p:cNvSpPr>
          <p:nvPr>
            <p:ph sz="half" idx="1"/>
          </p:nvPr>
        </p:nvSpPr>
        <p:spPr>
          <a:xfrm>
            <a:off x="383973" y="2145263"/>
            <a:ext cx="9685900" cy="4357344"/>
          </a:xfrm>
        </p:spPr>
        <p:txBody>
          <a:bodyPr/>
          <a:lstStyle/>
          <a:p>
            <a:pPr marL="0" indent="0" algn="just">
              <a:buNone/>
            </a:pPr>
            <a:r>
              <a:rPr lang="en-US" sz="2400" b="1" dirty="0"/>
              <a:t>Phase 1: Forming </a:t>
            </a:r>
          </a:p>
          <a:p>
            <a:pPr algn="just">
              <a:buClr>
                <a:srgbClr val="1A75DB"/>
              </a:buClr>
            </a:pPr>
            <a:r>
              <a:rPr lang="en-US" sz="2400" dirty="0"/>
              <a:t>This is the ‘ice-breaking’ phase.</a:t>
            </a:r>
          </a:p>
          <a:p>
            <a:pPr algn="just">
              <a:buClr>
                <a:srgbClr val="1A75DB"/>
              </a:buClr>
            </a:pPr>
            <a:r>
              <a:rPr lang="en-US" sz="2400" dirty="0"/>
              <a:t>In this phase, group members tend to be uncertain about their role, responsibility and goals.</a:t>
            </a:r>
          </a:p>
          <a:p>
            <a:pPr algn="just">
              <a:buClr>
                <a:srgbClr val="1A75DB"/>
              </a:buClr>
            </a:pPr>
            <a:r>
              <a:rPr lang="en-US" sz="2400" dirty="0"/>
              <a:t>It is a phase </a:t>
            </a:r>
            <a:r>
              <a:rPr lang="en-US" sz="2400" dirty="0" err="1"/>
              <a:t>characterised</a:t>
            </a:r>
            <a:r>
              <a:rPr lang="en-US" sz="2400" dirty="0"/>
              <a:t> by a high level of uncertainty regarding the purpose, structure and leadership of the group.</a:t>
            </a:r>
          </a:p>
          <a:p>
            <a:pPr algn="just">
              <a:buClr>
                <a:srgbClr val="1A75DB"/>
              </a:buClr>
            </a:pPr>
            <a:r>
              <a:rPr lang="en-US" sz="2400" dirty="0"/>
              <a:t>Trust between members is low, people do not express their opinion because they do not know each other and there is mistrust.</a:t>
            </a:r>
          </a:p>
          <a:p>
            <a:pPr algn="just">
              <a:buClr>
                <a:srgbClr val="1A75DB"/>
              </a:buClr>
            </a:pPr>
            <a:r>
              <a:rPr lang="en-US" sz="2400" dirty="0"/>
              <a:t>All group members look to the team leader to understand why their presence and expertise is required.</a:t>
            </a:r>
            <a:endParaRPr lang="it-IT" sz="2400" dirty="0"/>
          </a:p>
        </p:txBody>
      </p:sp>
      <p:sp>
        <p:nvSpPr>
          <p:cNvPr id="4" name="Footer Placeholder 4">
            <a:extLst>
              <a:ext uri="{FF2B5EF4-FFF2-40B4-BE49-F238E27FC236}">
                <a16:creationId xmlns:a16="http://schemas.microsoft.com/office/drawing/2014/main" id="{3E085579-66E2-9390-B088-E7D4614B638F}"/>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23426693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84D4B60D-A8A1-2687-9310-23529C994368}"/>
              </a:ext>
            </a:extLst>
          </p:cNvPr>
          <p:cNvSpPr>
            <a:spLocks noGrp="1"/>
          </p:cNvSpPr>
          <p:nvPr>
            <p:ph sz="half" idx="1"/>
          </p:nvPr>
        </p:nvSpPr>
        <p:spPr>
          <a:xfrm>
            <a:off x="556931" y="2487731"/>
            <a:ext cx="9664755" cy="3586497"/>
          </a:xfrm>
        </p:spPr>
        <p:txBody>
          <a:bodyPr/>
          <a:lstStyle/>
          <a:p>
            <a:pPr marL="0" indent="0" algn="just">
              <a:buNone/>
            </a:pPr>
            <a:r>
              <a:rPr lang="it-IT" sz="2400" b="1" dirty="0"/>
              <a:t>Stage 2: Storming</a:t>
            </a:r>
          </a:p>
          <a:p>
            <a:pPr algn="just">
              <a:buClr>
                <a:srgbClr val="1A75DB"/>
              </a:buClr>
            </a:pPr>
            <a:r>
              <a:rPr lang="en-US" sz="2400" dirty="0"/>
              <a:t>It is the ‘probationary period’.</a:t>
            </a:r>
          </a:p>
          <a:p>
            <a:pPr algn="just">
              <a:buClr>
                <a:srgbClr val="1A75DB"/>
              </a:buClr>
            </a:pPr>
            <a:r>
              <a:rPr lang="en-US" sz="2400" dirty="0"/>
              <a:t>At this stage, the level of trust between the group members is still low. It is not known whether performing the assigned task as a team enables the individual to work better or whether the work is more complex because in addition to the professional task, energy must also be invested in managing social relationships. </a:t>
            </a:r>
          </a:p>
          <a:p>
            <a:pPr algn="just">
              <a:buClr>
                <a:srgbClr val="1A75DB"/>
              </a:buClr>
            </a:pPr>
            <a:r>
              <a:rPr lang="en-US" sz="2400" dirty="0"/>
              <a:t>Differences emerge as to </a:t>
            </a:r>
            <a:r>
              <a:rPr lang="en-US" sz="2400" i="1" dirty="0"/>
              <a:t>WHAT</a:t>
            </a:r>
            <a:r>
              <a:rPr lang="en-US" sz="2400" dirty="0"/>
              <a:t> should be done and </a:t>
            </a:r>
            <a:r>
              <a:rPr lang="en-US" sz="2400" i="1" dirty="0"/>
              <a:t>HOW </a:t>
            </a:r>
            <a:r>
              <a:rPr lang="en-US" sz="2400" dirty="0"/>
              <a:t>it should be done.</a:t>
            </a:r>
            <a:endParaRPr lang="it-IT" sz="2400" dirty="0"/>
          </a:p>
        </p:txBody>
      </p:sp>
      <p:sp>
        <p:nvSpPr>
          <p:cNvPr id="4" name="Titolo 1">
            <a:extLst>
              <a:ext uri="{FF2B5EF4-FFF2-40B4-BE49-F238E27FC236}">
                <a16:creationId xmlns:a16="http://schemas.microsoft.com/office/drawing/2014/main" id="{0335436E-52D6-316F-E4BC-3C2D80B9B6C0}"/>
              </a:ext>
            </a:extLst>
          </p:cNvPr>
          <p:cNvSpPr>
            <a:spLocks noGrp="1"/>
          </p:cNvSpPr>
          <p:nvPr>
            <p:ph type="title"/>
          </p:nvPr>
        </p:nvSpPr>
        <p:spPr>
          <a:xfrm>
            <a:off x="556931" y="881758"/>
            <a:ext cx="5410844" cy="830375"/>
          </a:xfrm>
        </p:spPr>
        <p:txBody>
          <a:bodyPr/>
          <a:lstStyle/>
          <a:p>
            <a:pPr algn="ctr"/>
            <a:r>
              <a:rPr lang="en-US" b="1" dirty="0"/>
              <a:t>The life stages of the Group</a:t>
            </a:r>
            <a:endParaRPr lang="it-IT" b="1" dirty="0"/>
          </a:p>
        </p:txBody>
      </p:sp>
      <p:sp>
        <p:nvSpPr>
          <p:cNvPr id="2" name="Footer Placeholder 4">
            <a:extLst>
              <a:ext uri="{FF2B5EF4-FFF2-40B4-BE49-F238E27FC236}">
                <a16:creationId xmlns:a16="http://schemas.microsoft.com/office/drawing/2014/main" id="{6B7F6298-EA40-53A9-B3C7-95C715B302D4}"/>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38486591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12F3F3-9526-A77B-8755-480742DBFA6B}"/>
            </a:ext>
          </a:extLst>
        </p:cNvPr>
        <p:cNvGrpSpPr/>
        <p:nvPr/>
      </p:nvGrpSpPr>
      <p:grpSpPr>
        <a:xfrm>
          <a:off x="0" y="0"/>
          <a:ext cx="0" cy="0"/>
          <a:chOff x="0" y="0"/>
          <a:chExt cx="0" cy="0"/>
        </a:xfrm>
      </p:grpSpPr>
      <p:sp>
        <p:nvSpPr>
          <p:cNvPr id="3" name="Tartalom helye 2">
            <a:extLst>
              <a:ext uri="{FF2B5EF4-FFF2-40B4-BE49-F238E27FC236}">
                <a16:creationId xmlns:a16="http://schemas.microsoft.com/office/drawing/2014/main" id="{BE54E582-A3A5-53C2-8717-AC0B8D3F7E0E}"/>
              </a:ext>
            </a:extLst>
          </p:cNvPr>
          <p:cNvSpPr>
            <a:spLocks noGrp="1"/>
          </p:cNvSpPr>
          <p:nvPr>
            <p:ph sz="half" idx="1"/>
          </p:nvPr>
        </p:nvSpPr>
        <p:spPr>
          <a:xfrm>
            <a:off x="556931" y="1851668"/>
            <a:ext cx="9685900" cy="3771188"/>
          </a:xfrm>
        </p:spPr>
        <p:txBody>
          <a:bodyPr/>
          <a:lstStyle/>
          <a:p>
            <a:pPr marL="342900" lvl="0" indent="-342900">
              <a:lnSpc>
                <a:spcPct val="107000"/>
              </a:lnSpc>
              <a:buFont typeface="+mj-lt"/>
              <a:buAutoNum type="arabicPeriod"/>
            </a:pP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At which stage of the group's development is the team working on the introduction of teleconsultation? What is typical of this stage?</a:t>
            </a:r>
            <a:endParaRPr lang="hu-HU"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mj-lt"/>
              <a:buAutoNum type="arabicPeriod"/>
            </a:pPr>
            <a:r>
              <a:rPr lang="en-GB" sz="2600" b="1" kern="100" dirty="0">
                <a:effectLst/>
                <a:latin typeface="Aptos" panose="020B0004020202020204" pitchFamily="34" charset="0"/>
                <a:ea typeface="Aptos" panose="020B0004020202020204" pitchFamily="34" charset="0"/>
                <a:cs typeface="Times New Roman" panose="02020603050405020304" pitchFamily="18" charset="0"/>
              </a:rPr>
              <a:t>In the e-learning material you have been introduced to five different types of conflict. To which type(s) do you think the conflict between Adam and Dora belongs? Why?</a:t>
            </a:r>
            <a:endParaRPr lang="hu-HU" sz="2600" b="1"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mj-lt"/>
              <a:buAutoNum type="arabicPeriod"/>
            </a:pP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Make a 5-point proposal to Linda and Dr Edwards for the next working group meeting.</a:t>
            </a:r>
            <a:endParaRPr lang="hu-HU"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Font typeface="+mj-lt"/>
              <a:buAutoNum type="arabicPeriod"/>
            </a:pP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How do you think the dynamics are affected by the fact that the working group could only meet online?</a:t>
            </a:r>
            <a:endParaRPr lang="hu-HU"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Cím 1">
            <a:extLst>
              <a:ext uri="{FF2B5EF4-FFF2-40B4-BE49-F238E27FC236}">
                <a16:creationId xmlns:a16="http://schemas.microsoft.com/office/drawing/2014/main" id="{E37F8933-25B7-BCB7-D097-4A7CF56374D4}"/>
              </a:ext>
            </a:extLst>
          </p:cNvPr>
          <p:cNvSpPr txBox="1">
            <a:spLocks/>
          </p:cNvSpPr>
          <p:nvPr/>
        </p:nvSpPr>
        <p:spPr>
          <a:xfrm>
            <a:off x="190862" y="582652"/>
            <a:ext cx="9707606" cy="993805"/>
          </a:xfrm>
          <a:prstGeom prst="rect">
            <a:avLst/>
          </a:prstGeom>
        </p:spPr>
        <p:txBody>
          <a:bodyPr anchor="b"/>
          <a:lstStyle>
            <a:lvl1pPr algn="l" defTabSz="959937" rtl="0" eaLnBrk="1" latinLnBrk="0" hangingPunct="1">
              <a:lnSpc>
                <a:spcPct val="90000"/>
              </a:lnSpc>
              <a:spcBef>
                <a:spcPct val="0"/>
              </a:spcBef>
              <a:buNone/>
              <a:defRPr sz="3600" kern="1200">
                <a:solidFill>
                  <a:srgbClr val="1A75DB"/>
                </a:solidFill>
                <a:latin typeface="+mn-lt"/>
                <a:ea typeface="+mj-ea"/>
                <a:cs typeface="+mj-cs"/>
              </a:defRPr>
            </a:lvl1pPr>
          </a:lstStyle>
          <a:p>
            <a:r>
              <a:rPr lang="hu-HU" dirty="0" err="1"/>
              <a:t>Teleconsultation</a:t>
            </a:r>
            <a:r>
              <a:rPr lang="hu-HU" dirty="0"/>
              <a:t> </a:t>
            </a:r>
            <a:r>
              <a:rPr lang="hu-HU" dirty="0" err="1"/>
              <a:t>group</a:t>
            </a:r>
            <a:r>
              <a:rPr lang="hu-HU" dirty="0"/>
              <a:t> </a:t>
            </a:r>
            <a:r>
              <a:rPr lang="hu-HU" dirty="0" err="1"/>
              <a:t>exercise</a:t>
            </a:r>
            <a:r>
              <a:rPr lang="hu-HU" dirty="0"/>
              <a:t> –</a:t>
            </a:r>
            <a:br>
              <a:rPr lang="hu-HU" dirty="0"/>
            </a:br>
            <a:r>
              <a:rPr lang="hu-HU" dirty="0"/>
              <a:t>Online </a:t>
            </a:r>
            <a:r>
              <a:rPr lang="hu-HU" dirty="0" err="1"/>
              <a:t>exercise</a:t>
            </a:r>
            <a:r>
              <a:rPr lang="hu-HU" dirty="0"/>
              <a:t> </a:t>
            </a:r>
            <a:r>
              <a:rPr lang="hu-HU" dirty="0" err="1"/>
              <a:t>questions</a:t>
            </a:r>
            <a:endParaRPr lang="en-US" dirty="0"/>
          </a:p>
        </p:txBody>
      </p:sp>
    </p:spTree>
    <p:extLst>
      <p:ext uri="{BB962C8B-B14F-4D97-AF65-F5344CB8AC3E}">
        <p14:creationId xmlns:p14="http://schemas.microsoft.com/office/powerpoint/2010/main" val="697968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85508AD5-D66F-B518-38DD-BE255165BB1A}"/>
              </a:ext>
            </a:extLst>
          </p:cNvPr>
          <p:cNvSpPr>
            <a:spLocks noGrp="1"/>
          </p:cNvSpPr>
          <p:nvPr>
            <p:ph type="title"/>
          </p:nvPr>
        </p:nvSpPr>
        <p:spPr>
          <a:xfrm>
            <a:off x="4063485" y="1819856"/>
            <a:ext cx="6418272" cy="1210736"/>
          </a:xfrm>
        </p:spPr>
        <p:txBody>
          <a:bodyPr/>
          <a:lstStyle/>
          <a:p>
            <a:pPr algn="ctr"/>
            <a:r>
              <a:rPr lang="en-US" b="1" i="0" dirty="0">
                <a:solidFill>
                  <a:srgbClr val="1A75DB"/>
                </a:solidFill>
                <a:effectLst/>
              </a:rPr>
              <a:t>Types </a:t>
            </a:r>
            <a:r>
              <a:rPr lang="en-US" b="1" dirty="0">
                <a:solidFill>
                  <a:srgbClr val="1A75DB"/>
                </a:solidFill>
              </a:rPr>
              <a:t>of Conflict in Healthcare</a:t>
            </a:r>
            <a:br>
              <a:rPr lang="hu-HU" b="1" dirty="0">
                <a:solidFill>
                  <a:srgbClr val="1A75DB"/>
                </a:solidFill>
              </a:rPr>
            </a:br>
            <a:br>
              <a:rPr lang="hu-HU" b="1" dirty="0">
                <a:solidFill>
                  <a:srgbClr val="1A75DB"/>
                </a:solidFill>
              </a:rPr>
            </a:br>
            <a:r>
              <a:rPr lang="hu-HU" b="1" dirty="0" err="1">
                <a:solidFill>
                  <a:srgbClr val="1A75DB"/>
                </a:solidFill>
              </a:rPr>
              <a:t>Information</a:t>
            </a:r>
            <a:r>
              <a:rPr lang="hu-HU" b="1" dirty="0">
                <a:solidFill>
                  <a:srgbClr val="1A75DB"/>
                </a:solidFill>
              </a:rPr>
              <a:t> </a:t>
            </a:r>
            <a:r>
              <a:rPr lang="hu-HU" b="1" dirty="0" err="1">
                <a:solidFill>
                  <a:srgbClr val="1A75DB"/>
                </a:solidFill>
              </a:rPr>
              <a:t>conflicts</a:t>
            </a:r>
            <a:br>
              <a:rPr lang="hu-HU" b="1" dirty="0">
                <a:solidFill>
                  <a:srgbClr val="1A75DB"/>
                </a:solidFill>
              </a:rPr>
            </a:br>
            <a:r>
              <a:rPr lang="hu-HU" b="1" dirty="0" err="1">
                <a:solidFill>
                  <a:srgbClr val="1A75DB"/>
                </a:solidFill>
              </a:rPr>
              <a:t>Value</a:t>
            </a:r>
            <a:r>
              <a:rPr lang="hu-HU" b="1" dirty="0">
                <a:solidFill>
                  <a:srgbClr val="1A75DB"/>
                </a:solidFill>
              </a:rPr>
              <a:t> </a:t>
            </a:r>
            <a:r>
              <a:rPr lang="hu-HU" b="1" dirty="0" err="1">
                <a:solidFill>
                  <a:srgbClr val="1A75DB"/>
                </a:solidFill>
              </a:rPr>
              <a:t>conflicts</a:t>
            </a:r>
            <a:br>
              <a:rPr lang="hu-HU" b="1" dirty="0">
                <a:solidFill>
                  <a:srgbClr val="1A75DB"/>
                </a:solidFill>
              </a:rPr>
            </a:br>
            <a:r>
              <a:rPr lang="hu-HU" b="1" dirty="0">
                <a:solidFill>
                  <a:srgbClr val="1A75DB"/>
                </a:solidFill>
              </a:rPr>
              <a:t>Interest </a:t>
            </a:r>
            <a:r>
              <a:rPr lang="hu-HU" b="1" dirty="0" err="1">
                <a:solidFill>
                  <a:srgbClr val="1A75DB"/>
                </a:solidFill>
              </a:rPr>
              <a:t>conflicts</a:t>
            </a:r>
            <a:br>
              <a:rPr lang="hu-HU" b="1" dirty="0">
                <a:solidFill>
                  <a:srgbClr val="1A75DB"/>
                </a:solidFill>
              </a:rPr>
            </a:br>
            <a:r>
              <a:rPr lang="hu-HU" b="1" dirty="0" err="1">
                <a:solidFill>
                  <a:srgbClr val="1A75DB"/>
                </a:solidFill>
              </a:rPr>
              <a:t>Relationship</a:t>
            </a:r>
            <a:r>
              <a:rPr lang="hu-HU" b="1" dirty="0">
                <a:solidFill>
                  <a:srgbClr val="1A75DB"/>
                </a:solidFill>
              </a:rPr>
              <a:t> </a:t>
            </a:r>
            <a:r>
              <a:rPr lang="hu-HU" b="1" dirty="0" err="1">
                <a:solidFill>
                  <a:srgbClr val="1A75DB"/>
                </a:solidFill>
              </a:rPr>
              <a:t>conflicts</a:t>
            </a:r>
            <a:br>
              <a:rPr lang="hu-HU" b="1" dirty="0">
                <a:solidFill>
                  <a:srgbClr val="1A75DB"/>
                </a:solidFill>
              </a:rPr>
            </a:br>
            <a:r>
              <a:rPr lang="hu-HU" b="1" dirty="0" err="1">
                <a:solidFill>
                  <a:srgbClr val="1A75DB"/>
                </a:solidFill>
              </a:rPr>
              <a:t>Structural</a:t>
            </a:r>
            <a:r>
              <a:rPr lang="hu-HU" b="1" dirty="0">
                <a:solidFill>
                  <a:srgbClr val="1A75DB"/>
                </a:solidFill>
              </a:rPr>
              <a:t> </a:t>
            </a:r>
            <a:r>
              <a:rPr lang="hu-HU" b="1" dirty="0" err="1">
                <a:solidFill>
                  <a:srgbClr val="1A75DB"/>
                </a:solidFill>
              </a:rPr>
              <a:t>conflicts</a:t>
            </a:r>
            <a:endParaRPr lang="lt-LT" dirty="0">
              <a:solidFill>
                <a:srgbClr val="1A75DB"/>
              </a:solidFill>
            </a:endParaRPr>
          </a:p>
        </p:txBody>
      </p:sp>
      <p:sp>
        <p:nvSpPr>
          <p:cNvPr id="3" name="Footer Placeholder 4">
            <a:extLst>
              <a:ext uri="{FF2B5EF4-FFF2-40B4-BE49-F238E27FC236}">
                <a16:creationId xmlns:a16="http://schemas.microsoft.com/office/drawing/2014/main" id="{FF55C0D9-729C-208F-332A-CF02A3694E60}"/>
              </a:ext>
            </a:extLst>
          </p:cNvPr>
          <p:cNvSpPr txBox="1">
            <a:spLocks noChangeArrowheads="1"/>
          </p:cNvSpPr>
          <p:nvPr/>
        </p:nvSpPr>
        <p:spPr bwMode="auto">
          <a:xfrm>
            <a:off x="7484494" y="684057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19482267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80B5AD-9259-3B2C-6386-4CE656EDB80A}"/>
              </a:ext>
            </a:extLst>
          </p:cNvPr>
          <p:cNvSpPr>
            <a:spLocks noGrp="1"/>
          </p:cNvSpPr>
          <p:nvPr>
            <p:ph type="title"/>
          </p:nvPr>
        </p:nvSpPr>
        <p:spPr>
          <a:xfrm>
            <a:off x="482923" y="1415733"/>
            <a:ext cx="4587610" cy="715437"/>
          </a:xfrm>
        </p:spPr>
        <p:txBody>
          <a:bodyPr anchor="b">
            <a:normAutofit/>
          </a:bodyPr>
          <a:lstStyle/>
          <a:p>
            <a:r>
              <a:rPr lang="en-US" b="1" dirty="0"/>
              <a:t>Information Conflicts </a:t>
            </a:r>
            <a:endParaRPr lang="lt-LT" b="1" dirty="0"/>
          </a:p>
        </p:txBody>
      </p:sp>
      <p:graphicFrame>
        <p:nvGraphicFramePr>
          <p:cNvPr id="5" name="Content Placeholder 2">
            <a:extLst>
              <a:ext uri="{FF2B5EF4-FFF2-40B4-BE49-F238E27FC236}">
                <a16:creationId xmlns:a16="http://schemas.microsoft.com/office/drawing/2014/main" id="{50985AFA-AD66-AD2D-BD80-DDA124707683}"/>
              </a:ext>
            </a:extLst>
          </p:cNvPr>
          <p:cNvGraphicFramePr>
            <a:graphicFrameLocks noGrp="1"/>
          </p:cNvGraphicFramePr>
          <p:nvPr>
            <p:ph sz="half" idx="1"/>
          </p:nvPr>
        </p:nvGraphicFramePr>
        <p:xfrm>
          <a:off x="482923" y="2131170"/>
          <a:ext cx="9685900" cy="37711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Footer Placeholder 4">
            <a:extLst>
              <a:ext uri="{FF2B5EF4-FFF2-40B4-BE49-F238E27FC236}">
                <a16:creationId xmlns:a16="http://schemas.microsoft.com/office/drawing/2014/main" id="{A7D09291-5A3E-30A4-6B5C-E8D544B96805}"/>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32791619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9E18A-55DD-7928-52D5-1145FB07C2BC}"/>
              </a:ext>
            </a:extLst>
          </p:cNvPr>
          <p:cNvSpPr>
            <a:spLocks noGrp="1"/>
          </p:cNvSpPr>
          <p:nvPr>
            <p:ph type="title"/>
          </p:nvPr>
        </p:nvSpPr>
        <p:spPr>
          <a:xfrm>
            <a:off x="552657" y="1672159"/>
            <a:ext cx="3623103" cy="644317"/>
          </a:xfrm>
        </p:spPr>
        <p:txBody>
          <a:bodyPr anchor="b">
            <a:normAutofit/>
          </a:bodyPr>
          <a:lstStyle/>
          <a:p>
            <a:r>
              <a:rPr lang="en-US" b="1" dirty="0"/>
              <a:t>Value Conflicts </a:t>
            </a:r>
            <a:endParaRPr lang="lt-LT" b="1" dirty="0"/>
          </a:p>
        </p:txBody>
      </p:sp>
      <p:graphicFrame>
        <p:nvGraphicFramePr>
          <p:cNvPr id="5" name="Content Placeholder 2">
            <a:extLst>
              <a:ext uri="{FF2B5EF4-FFF2-40B4-BE49-F238E27FC236}">
                <a16:creationId xmlns:a16="http://schemas.microsoft.com/office/drawing/2014/main" id="{C10FA6D5-F0D9-84E7-CF60-415A61215F88}"/>
              </a:ext>
            </a:extLst>
          </p:cNvPr>
          <p:cNvGraphicFramePr>
            <a:graphicFrameLocks noGrp="1"/>
          </p:cNvGraphicFramePr>
          <p:nvPr>
            <p:ph sz="half" idx="1"/>
          </p:nvPr>
        </p:nvGraphicFramePr>
        <p:xfrm>
          <a:off x="421963" y="2388847"/>
          <a:ext cx="9685900" cy="37711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Footer Placeholder 4">
            <a:extLst>
              <a:ext uri="{FF2B5EF4-FFF2-40B4-BE49-F238E27FC236}">
                <a16:creationId xmlns:a16="http://schemas.microsoft.com/office/drawing/2014/main" id="{9DADD9EF-9722-6859-F29C-BB9F421A5F7F}"/>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40370825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45FC1-0B2E-F9AC-856A-BCB30FA10BC5}"/>
              </a:ext>
            </a:extLst>
          </p:cNvPr>
          <p:cNvSpPr>
            <a:spLocks noGrp="1"/>
          </p:cNvSpPr>
          <p:nvPr>
            <p:ph type="title"/>
          </p:nvPr>
        </p:nvSpPr>
        <p:spPr>
          <a:xfrm>
            <a:off x="745697" y="1798320"/>
            <a:ext cx="3694223" cy="654477"/>
          </a:xfrm>
        </p:spPr>
        <p:txBody>
          <a:bodyPr/>
          <a:lstStyle/>
          <a:p>
            <a:r>
              <a:rPr lang="en-US" b="1" dirty="0"/>
              <a:t>Interest Conflicts </a:t>
            </a:r>
            <a:endParaRPr lang="lt-LT" b="1" dirty="0"/>
          </a:p>
        </p:txBody>
      </p:sp>
      <p:sp>
        <p:nvSpPr>
          <p:cNvPr id="4" name="Rectangle: Rounded Corners 3">
            <a:extLst>
              <a:ext uri="{FF2B5EF4-FFF2-40B4-BE49-F238E27FC236}">
                <a16:creationId xmlns:a16="http://schemas.microsoft.com/office/drawing/2014/main" id="{5EE82754-81A7-305A-C88B-F5BEB22BA619}"/>
              </a:ext>
            </a:extLst>
          </p:cNvPr>
          <p:cNvSpPr/>
          <p:nvPr/>
        </p:nvSpPr>
        <p:spPr>
          <a:xfrm>
            <a:off x="603457" y="2990317"/>
            <a:ext cx="9685900" cy="982285"/>
          </a:xfrm>
          <a:prstGeom prst="roundRect">
            <a:avLst>
              <a:gd name="adj" fmla="val 10000"/>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r>
              <a:rPr lang="lt-LT" dirty="0"/>
              <a:t>		</a:t>
            </a:r>
          </a:p>
          <a:p>
            <a:r>
              <a:rPr lang="lt-LT" sz="2200" dirty="0"/>
              <a:t>			</a:t>
            </a:r>
            <a:r>
              <a:rPr lang="en-US" sz="2200" dirty="0"/>
              <a:t>Competition over needs or resources such as money or time</a:t>
            </a:r>
            <a:r>
              <a:rPr lang="lt-LT" sz="2200" dirty="0"/>
              <a:t>.</a:t>
            </a:r>
            <a:r>
              <a:rPr lang="en-US" sz="2200" dirty="0"/>
              <a:t> </a:t>
            </a:r>
          </a:p>
        </p:txBody>
      </p:sp>
      <p:pic>
        <p:nvPicPr>
          <p:cNvPr id="6" name="Graphic 5" descr="Flying Money outline">
            <a:extLst>
              <a:ext uri="{FF2B5EF4-FFF2-40B4-BE49-F238E27FC236}">
                <a16:creationId xmlns:a16="http://schemas.microsoft.com/office/drawing/2014/main" id="{6602FA6A-6FDC-8BBF-4E10-8C906A6229D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93086" y="3050849"/>
            <a:ext cx="861219" cy="861219"/>
          </a:xfrm>
          <a:prstGeom prst="rect">
            <a:avLst/>
          </a:prstGeom>
        </p:spPr>
      </p:pic>
      <p:sp>
        <p:nvSpPr>
          <p:cNvPr id="5" name="Footer Placeholder 4">
            <a:extLst>
              <a:ext uri="{FF2B5EF4-FFF2-40B4-BE49-F238E27FC236}">
                <a16:creationId xmlns:a16="http://schemas.microsoft.com/office/drawing/2014/main" id="{71ABBE6E-6DE8-AF61-7DE2-63358FE8A224}"/>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7428883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F62280-DB46-B208-8444-13412CD40DF4}"/>
              </a:ext>
            </a:extLst>
          </p:cNvPr>
          <p:cNvSpPr>
            <a:spLocks noGrp="1"/>
          </p:cNvSpPr>
          <p:nvPr>
            <p:ph type="title"/>
          </p:nvPr>
        </p:nvSpPr>
        <p:spPr>
          <a:xfrm>
            <a:off x="745697" y="1891850"/>
            <a:ext cx="4933743" cy="715437"/>
          </a:xfrm>
        </p:spPr>
        <p:txBody>
          <a:bodyPr anchor="b">
            <a:normAutofit/>
          </a:bodyPr>
          <a:lstStyle/>
          <a:p>
            <a:r>
              <a:rPr lang="en-US" b="1" dirty="0"/>
              <a:t>Relationship Conflicts </a:t>
            </a:r>
            <a:endParaRPr lang="lt-LT" b="1" dirty="0"/>
          </a:p>
        </p:txBody>
      </p:sp>
      <p:graphicFrame>
        <p:nvGraphicFramePr>
          <p:cNvPr id="5" name="Content Placeholder 2">
            <a:extLst>
              <a:ext uri="{FF2B5EF4-FFF2-40B4-BE49-F238E27FC236}">
                <a16:creationId xmlns:a16="http://schemas.microsoft.com/office/drawing/2014/main" id="{4344DF3E-618F-63D1-479E-4FF290F5422A}"/>
              </a:ext>
            </a:extLst>
          </p:cNvPr>
          <p:cNvGraphicFramePr>
            <a:graphicFrameLocks noGrp="1"/>
          </p:cNvGraphicFramePr>
          <p:nvPr>
            <p:ph sz="half" idx="1"/>
          </p:nvPr>
        </p:nvGraphicFramePr>
        <p:xfrm>
          <a:off x="603457" y="2607287"/>
          <a:ext cx="9534837" cy="35953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Footer Placeholder 4">
            <a:extLst>
              <a:ext uri="{FF2B5EF4-FFF2-40B4-BE49-F238E27FC236}">
                <a16:creationId xmlns:a16="http://schemas.microsoft.com/office/drawing/2014/main" id="{79584BA3-299A-33D5-5F3D-835F58FF949A}"/>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6548836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67A1FE-CF05-048D-4FE7-4A8021C41702}"/>
              </a:ext>
            </a:extLst>
          </p:cNvPr>
          <p:cNvSpPr>
            <a:spLocks noGrp="1"/>
          </p:cNvSpPr>
          <p:nvPr>
            <p:ph type="title"/>
          </p:nvPr>
        </p:nvSpPr>
        <p:spPr>
          <a:xfrm>
            <a:off x="694897" y="1898106"/>
            <a:ext cx="4374943" cy="644317"/>
          </a:xfrm>
        </p:spPr>
        <p:txBody>
          <a:bodyPr anchor="b">
            <a:normAutofit/>
          </a:bodyPr>
          <a:lstStyle/>
          <a:p>
            <a:r>
              <a:rPr lang="en-US" b="1" dirty="0"/>
              <a:t>Structural Conflicts </a:t>
            </a:r>
            <a:endParaRPr lang="lt-LT" b="1" dirty="0"/>
          </a:p>
        </p:txBody>
      </p:sp>
      <p:graphicFrame>
        <p:nvGraphicFramePr>
          <p:cNvPr id="5" name="Content Placeholder 2">
            <a:extLst>
              <a:ext uri="{FF2B5EF4-FFF2-40B4-BE49-F238E27FC236}">
                <a16:creationId xmlns:a16="http://schemas.microsoft.com/office/drawing/2014/main" id="{9D09D099-CA68-8A3F-FC86-B74EC0A5FA1B}"/>
              </a:ext>
            </a:extLst>
          </p:cNvPr>
          <p:cNvGraphicFramePr>
            <a:graphicFrameLocks noGrp="1"/>
          </p:cNvGraphicFramePr>
          <p:nvPr>
            <p:ph sz="half" idx="1"/>
          </p:nvPr>
        </p:nvGraphicFramePr>
        <p:xfrm>
          <a:off x="603457" y="2696636"/>
          <a:ext cx="9685900" cy="32742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Footer Placeholder 4">
            <a:extLst>
              <a:ext uri="{FF2B5EF4-FFF2-40B4-BE49-F238E27FC236}">
                <a16:creationId xmlns:a16="http://schemas.microsoft.com/office/drawing/2014/main" id="{7E0E0EAE-8068-B366-7FAD-C8B6F17BBF06}"/>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39736672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7DEEBF-B203-9B29-9B32-3DE78AFC48CA}"/>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34CE852C-506F-2233-CE89-39E3C91559C6}"/>
              </a:ext>
            </a:extLst>
          </p:cNvPr>
          <p:cNvSpPr>
            <a:spLocks noGrp="1"/>
          </p:cNvSpPr>
          <p:nvPr>
            <p:ph type="title"/>
          </p:nvPr>
        </p:nvSpPr>
        <p:spPr>
          <a:xfrm>
            <a:off x="146257" y="224181"/>
            <a:ext cx="10045958" cy="993805"/>
          </a:xfrm>
        </p:spPr>
        <p:txBody>
          <a:bodyPr/>
          <a:lstStyle/>
          <a:p>
            <a:r>
              <a:rPr lang="hu-HU" dirty="0" err="1"/>
              <a:t>Teleconsultation</a:t>
            </a:r>
            <a:r>
              <a:rPr lang="hu-HU" dirty="0"/>
              <a:t> </a:t>
            </a:r>
            <a:r>
              <a:rPr lang="hu-HU" dirty="0" err="1"/>
              <a:t>Next</a:t>
            </a:r>
            <a:r>
              <a:rPr lang="hu-HU" dirty="0"/>
              <a:t> </a:t>
            </a:r>
            <a:r>
              <a:rPr lang="hu-HU" dirty="0" err="1"/>
              <a:t>episode</a:t>
            </a:r>
            <a:r>
              <a:rPr lang="hu-HU" dirty="0"/>
              <a:t> </a:t>
            </a:r>
            <a:br>
              <a:rPr lang="hu-HU" dirty="0"/>
            </a:br>
            <a:r>
              <a:rPr lang="hu-HU" dirty="0"/>
              <a:t>ONLINE GROUP </a:t>
            </a:r>
            <a:r>
              <a:rPr lang="hu-HU" dirty="0" err="1"/>
              <a:t>exercise</a:t>
            </a:r>
            <a:r>
              <a:rPr lang="hu-HU" dirty="0"/>
              <a:t> (</a:t>
            </a:r>
            <a:r>
              <a:rPr lang="hu-HU" dirty="0" err="1"/>
              <a:t>Module</a:t>
            </a:r>
            <a:r>
              <a:rPr lang="hu-HU" dirty="0"/>
              <a:t> 2)</a:t>
            </a:r>
            <a:endParaRPr lang="en-US" dirty="0"/>
          </a:p>
        </p:txBody>
      </p:sp>
      <p:sp>
        <p:nvSpPr>
          <p:cNvPr id="3" name="Tartalom helye 2">
            <a:extLst>
              <a:ext uri="{FF2B5EF4-FFF2-40B4-BE49-F238E27FC236}">
                <a16:creationId xmlns:a16="http://schemas.microsoft.com/office/drawing/2014/main" id="{DF99D04C-1219-54C7-B1F4-A49F9827770A}"/>
              </a:ext>
            </a:extLst>
          </p:cNvPr>
          <p:cNvSpPr>
            <a:spLocks noGrp="1"/>
          </p:cNvSpPr>
          <p:nvPr>
            <p:ph sz="half" idx="1"/>
          </p:nvPr>
        </p:nvSpPr>
        <p:spPr>
          <a:xfrm>
            <a:off x="146257" y="1217986"/>
            <a:ext cx="10191520" cy="5216268"/>
          </a:xfrm>
        </p:spPr>
        <p:txBody>
          <a:bodyPr/>
          <a:lstStyle/>
          <a:p>
            <a:pPr marL="0" indent="0">
              <a:lnSpc>
                <a:spcPct val="100000"/>
              </a:lnSpc>
              <a:spcBef>
                <a:spcPts val="0"/>
              </a:spcBef>
              <a:spcAft>
                <a:spcPts val="800"/>
              </a:spcAft>
              <a:buNone/>
            </a:pPr>
            <a:r>
              <a:rPr lang="hu-HU" sz="2000" b="1" kern="100" dirty="0" err="1">
                <a:effectLst/>
                <a:latin typeface="Aptos" panose="020B0004020202020204" pitchFamily="34" charset="0"/>
                <a:ea typeface="Aptos" panose="020B0004020202020204" pitchFamily="34" charset="0"/>
                <a:cs typeface="Times New Roman" panose="02020603050405020304" pitchFamily="18" charset="0"/>
              </a:rPr>
              <a:t>What</a:t>
            </a:r>
            <a:r>
              <a:rPr lang="hu-HU" sz="2000" b="1" kern="100" dirty="0">
                <a:effectLst/>
                <a:latin typeface="Aptos" panose="020B0004020202020204" pitchFamily="34" charset="0"/>
                <a:ea typeface="Aptos" panose="020B0004020202020204" pitchFamily="34" charset="0"/>
                <a:cs typeface="Times New Roman" panose="02020603050405020304" pitchFamily="18" charset="0"/>
              </a:rPr>
              <a:t> is </a:t>
            </a:r>
            <a:r>
              <a:rPr lang="hu-HU" sz="2000" b="1" kern="100" dirty="0" err="1">
                <a:effectLst/>
                <a:latin typeface="Aptos" panose="020B0004020202020204" pitchFamily="34" charset="0"/>
                <a:ea typeface="Aptos" panose="020B0004020202020204" pitchFamily="34" charset="0"/>
                <a:cs typeface="Times New Roman" panose="02020603050405020304" pitchFamily="18" charset="0"/>
              </a:rPr>
              <a:t>it</a:t>
            </a:r>
            <a:r>
              <a:rPr lang="hu-HU" sz="2000" b="1" kern="100" dirty="0">
                <a:effectLst/>
                <a:latin typeface="Aptos" panose="020B0004020202020204" pitchFamily="34" charset="0"/>
                <a:ea typeface="Aptos" panose="020B0004020202020204" pitchFamily="34" charset="0"/>
                <a:cs typeface="Times New Roman" panose="02020603050405020304" pitchFamily="18" charset="0"/>
              </a:rPr>
              <a:t> </a:t>
            </a:r>
            <a:r>
              <a:rPr lang="hu-HU" sz="2000" b="1" kern="100" dirty="0" err="1">
                <a:effectLst/>
                <a:latin typeface="Aptos" panose="020B0004020202020204" pitchFamily="34" charset="0"/>
                <a:ea typeface="Aptos" panose="020B0004020202020204" pitchFamily="34" charset="0"/>
                <a:cs typeface="Times New Roman" panose="02020603050405020304" pitchFamily="18" charset="0"/>
              </a:rPr>
              <a:t>about</a:t>
            </a:r>
            <a:r>
              <a:rPr lang="hu-HU" sz="2000" b="1" kern="100" dirty="0">
                <a:effectLst/>
                <a:latin typeface="Aptos" panose="020B0004020202020204" pitchFamily="34" charset="0"/>
                <a:ea typeface="Aptos" panose="020B0004020202020204" pitchFamily="34" charset="0"/>
                <a:cs typeface="Times New Roman" panose="02020603050405020304" pitchFamily="18" charset="0"/>
              </a:rPr>
              <a:t>?</a:t>
            </a:r>
          </a:p>
          <a:p>
            <a:pPr marL="0" indent="0">
              <a:lnSpc>
                <a:spcPct val="100000"/>
              </a:lnSpc>
              <a:spcBef>
                <a:spcPts val="0"/>
              </a:spcBef>
              <a:spcAft>
                <a:spcPts val="800"/>
              </a:spcAft>
              <a:buNone/>
            </a:pPr>
            <a:r>
              <a:rPr lang="hu-HU" sz="2000" kern="100" dirty="0" err="1">
                <a:latin typeface="Aptos" panose="020B0004020202020204" pitchFamily="34" charset="0"/>
                <a:ea typeface="Aptos" panose="020B0004020202020204" pitchFamily="34" charset="0"/>
                <a:cs typeface="Times New Roman" panose="02020603050405020304" pitchFamily="18" charset="0"/>
              </a:rPr>
              <a:t>It</a:t>
            </a:r>
            <a:r>
              <a:rPr lang="hu-HU" sz="2000" kern="100" dirty="0">
                <a:latin typeface="Aptos" panose="020B0004020202020204" pitchFamily="34" charset="0"/>
                <a:ea typeface="Aptos" panose="020B0004020202020204" pitchFamily="34" charset="0"/>
                <a:cs typeface="Times New Roman" panose="02020603050405020304" pitchFamily="18" charset="0"/>
              </a:rPr>
              <a:t> </a:t>
            </a:r>
            <a:r>
              <a:rPr lang="hu-HU" sz="2000" kern="100" dirty="0" err="1">
                <a:latin typeface="Aptos" panose="020B0004020202020204" pitchFamily="34" charset="0"/>
                <a:ea typeface="Aptos" panose="020B0004020202020204" pitchFamily="34" charset="0"/>
                <a:cs typeface="Times New Roman" panose="02020603050405020304" pitchFamily="18" charset="0"/>
              </a:rPr>
              <a:t>describes</a:t>
            </a:r>
            <a:r>
              <a:rPr lang="hu-HU" sz="2000" kern="100" dirty="0">
                <a:latin typeface="Aptos" panose="020B0004020202020204" pitchFamily="34" charset="0"/>
                <a:ea typeface="Aptos" panose="020B0004020202020204" pitchFamily="34" charset="0"/>
                <a:cs typeface="Times New Roman" panose="02020603050405020304" pitchFamily="18" charset="0"/>
              </a:rPr>
              <a:t> </a:t>
            </a:r>
            <a:r>
              <a:rPr lang="hu-HU" sz="2000" kern="100" dirty="0" err="1">
                <a:latin typeface="Aptos" panose="020B0004020202020204" pitchFamily="34" charset="0"/>
                <a:ea typeface="Aptos" panose="020B0004020202020204" pitchFamily="34" charset="0"/>
                <a:cs typeface="Times New Roman" panose="02020603050405020304" pitchFamily="18" charset="0"/>
              </a:rPr>
              <a:t>the</a:t>
            </a:r>
            <a:r>
              <a:rPr lang="hu-HU" sz="2000" kern="100" dirty="0">
                <a:latin typeface="Aptos" panose="020B0004020202020204" pitchFamily="34" charset="0"/>
                <a:ea typeface="Aptos" panose="020B0004020202020204" pitchFamily="34" charset="0"/>
                <a:cs typeface="Times New Roman" panose="02020603050405020304" pitchFamily="18" charset="0"/>
              </a:rPr>
              <a:t> </a:t>
            </a:r>
            <a:r>
              <a:rPr lang="hu-HU" sz="2000" kern="100" dirty="0" err="1">
                <a:latin typeface="Aptos" panose="020B0004020202020204" pitchFamily="34" charset="0"/>
                <a:ea typeface="Aptos" panose="020B0004020202020204" pitchFamily="34" charset="0"/>
                <a:cs typeface="Times New Roman" panose="02020603050405020304" pitchFamily="18" charset="0"/>
              </a:rPr>
              <a:t>first</a:t>
            </a:r>
            <a:r>
              <a:rPr lang="hu-HU" sz="2000" kern="100" dirty="0">
                <a:latin typeface="Aptos" panose="020B0004020202020204" pitchFamily="34" charset="0"/>
                <a:ea typeface="Aptos" panose="020B0004020202020204" pitchFamily="34" charset="0"/>
                <a:cs typeface="Times New Roman" panose="02020603050405020304" pitchFamily="18" charset="0"/>
              </a:rPr>
              <a:t> meeting of </a:t>
            </a:r>
            <a:r>
              <a:rPr lang="hu-HU" sz="2000" kern="100" dirty="0" err="1">
                <a:latin typeface="Aptos" panose="020B0004020202020204" pitchFamily="34" charset="0"/>
                <a:ea typeface="Aptos" panose="020B0004020202020204" pitchFamily="34" charset="0"/>
                <a:cs typeface="Times New Roman" panose="02020603050405020304" pitchFamily="18" charset="0"/>
              </a:rPr>
              <a:t>the</a:t>
            </a:r>
            <a:r>
              <a:rPr lang="hu-HU" sz="2000" kern="100" dirty="0">
                <a:latin typeface="Aptos" panose="020B0004020202020204" pitchFamily="34" charset="0"/>
                <a:ea typeface="Aptos" panose="020B0004020202020204" pitchFamily="34" charset="0"/>
                <a:cs typeface="Times New Roman" panose="02020603050405020304" pitchFamily="18" charset="0"/>
              </a:rPr>
              <a:t> ad hoc </a:t>
            </a:r>
            <a:r>
              <a:rPr lang="hu-HU" sz="2000" kern="100" dirty="0" err="1">
                <a:latin typeface="Aptos" panose="020B0004020202020204" pitchFamily="34" charset="0"/>
                <a:ea typeface="Aptos" panose="020B0004020202020204" pitchFamily="34" charset="0"/>
                <a:cs typeface="Times New Roman" panose="02020603050405020304" pitchFamily="18" charset="0"/>
              </a:rPr>
              <a:t>working</a:t>
            </a:r>
            <a:r>
              <a:rPr lang="hu-HU" sz="2000" kern="100" dirty="0">
                <a:latin typeface="Aptos" panose="020B0004020202020204" pitchFamily="34" charset="0"/>
                <a:ea typeface="Aptos" panose="020B0004020202020204" pitchFamily="34" charset="0"/>
                <a:cs typeface="Times New Roman" panose="02020603050405020304" pitchFamily="18" charset="0"/>
              </a:rPr>
              <a:t> </a:t>
            </a:r>
            <a:r>
              <a:rPr lang="hu-HU" sz="2000" kern="100" dirty="0" err="1">
                <a:latin typeface="Aptos" panose="020B0004020202020204" pitchFamily="34" charset="0"/>
                <a:ea typeface="Aptos" panose="020B0004020202020204" pitchFamily="34" charset="0"/>
                <a:cs typeface="Times New Roman" panose="02020603050405020304" pitchFamily="18" charset="0"/>
              </a:rPr>
              <a:t>group</a:t>
            </a:r>
            <a:r>
              <a:rPr lang="hu-HU" sz="2000" kern="100" dirty="0">
                <a:latin typeface="Aptos" panose="020B0004020202020204" pitchFamily="34" charset="0"/>
                <a:ea typeface="Aptos" panose="020B0004020202020204" pitchFamily="34" charset="0"/>
                <a:cs typeface="Times New Roman" panose="02020603050405020304" pitchFamily="18" charset="0"/>
              </a:rPr>
              <a:t> </a:t>
            </a:r>
            <a:r>
              <a:rPr lang="hu-HU" sz="2000" kern="100" dirty="0" err="1">
                <a:latin typeface="Aptos" panose="020B0004020202020204" pitchFamily="34" charset="0"/>
                <a:ea typeface="Aptos" panose="020B0004020202020204" pitchFamily="34" charset="0"/>
                <a:cs typeface="Times New Roman" panose="02020603050405020304" pitchFamily="18" charset="0"/>
              </a:rPr>
              <a:t>set</a:t>
            </a:r>
            <a:r>
              <a:rPr lang="hu-HU" sz="2000" kern="100" dirty="0">
                <a:latin typeface="Aptos" panose="020B0004020202020204" pitchFamily="34" charset="0"/>
                <a:ea typeface="Aptos" panose="020B0004020202020204" pitchFamily="34" charset="0"/>
                <a:cs typeface="Times New Roman" panose="02020603050405020304" pitchFamily="18" charset="0"/>
              </a:rPr>
              <a:t> </a:t>
            </a:r>
            <a:r>
              <a:rPr lang="hu-HU" sz="2000" kern="100" dirty="0" err="1">
                <a:latin typeface="Aptos" panose="020B0004020202020204" pitchFamily="34" charset="0"/>
                <a:ea typeface="Aptos" panose="020B0004020202020204" pitchFamily="34" charset="0"/>
                <a:cs typeface="Times New Roman" panose="02020603050405020304" pitchFamily="18" charset="0"/>
              </a:rPr>
              <a:t>up</a:t>
            </a:r>
            <a:r>
              <a:rPr lang="hu-HU" sz="2000" kern="100" dirty="0">
                <a:latin typeface="Aptos" panose="020B0004020202020204" pitchFamily="34" charset="0"/>
                <a:ea typeface="Aptos" panose="020B0004020202020204" pitchFamily="34" charset="0"/>
                <a:cs typeface="Times New Roman" panose="02020603050405020304" pitchFamily="18" charset="0"/>
              </a:rPr>
              <a:t> </a:t>
            </a:r>
            <a:r>
              <a:rPr lang="hu-HU" sz="2000" kern="100" dirty="0" err="1">
                <a:latin typeface="Aptos" panose="020B0004020202020204" pitchFamily="34" charset="0"/>
                <a:ea typeface="Aptos" panose="020B0004020202020204" pitchFamily="34" charset="0"/>
                <a:cs typeface="Times New Roman" panose="02020603050405020304" pitchFamily="18" charset="0"/>
              </a:rPr>
              <a:t>to</a:t>
            </a:r>
            <a:r>
              <a:rPr lang="hu-HU" sz="2000" kern="100" dirty="0">
                <a:latin typeface="Aptos" panose="020B0004020202020204" pitchFamily="34" charset="0"/>
                <a:ea typeface="Aptos" panose="020B0004020202020204" pitchFamily="34" charset="0"/>
                <a:cs typeface="Times New Roman" panose="02020603050405020304" pitchFamily="18" charset="0"/>
              </a:rPr>
              <a:t> </a:t>
            </a:r>
            <a:r>
              <a:rPr lang="hu-HU" sz="2000" kern="100" dirty="0" err="1">
                <a:latin typeface="Aptos" panose="020B0004020202020204" pitchFamily="34" charset="0"/>
                <a:ea typeface="Aptos" panose="020B0004020202020204" pitchFamily="34" charset="0"/>
                <a:cs typeface="Times New Roman" panose="02020603050405020304" pitchFamily="18" charset="0"/>
              </a:rPr>
              <a:t>define</a:t>
            </a:r>
            <a:r>
              <a:rPr lang="hu-HU" sz="2000" kern="100" dirty="0">
                <a:latin typeface="Aptos" panose="020B0004020202020204" pitchFamily="34" charset="0"/>
                <a:ea typeface="Aptos" panose="020B0004020202020204" pitchFamily="34" charset="0"/>
                <a:cs typeface="Times New Roman" panose="02020603050405020304" pitchFamily="18" charset="0"/>
              </a:rPr>
              <a:t> </a:t>
            </a:r>
            <a:r>
              <a:rPr lang="hu-HU" sz="2000" kern="100" dirty="0" err="1">
                <a:latin typeface="Aptos" panose="020B0004020202020204" pitchFamily="34" charset="0"/>
                <a:ea typeface="Aptos" panose="020B0004020202020204" pitchFamily="34" charset="0"/>
                <a:cs typeface="Times New Roman" panose="02020603050405020304" pitchFamily="18" charset="0"/>
              </a:rPr>
              <a:t>the</a:t>
            </a:r>
            <a:r>
              <a:rPr lang="hu-HU" sz="2000" kern="100" dirty="0">
                <a:latin typeface="Aptos" panose="020B0004020202020204" pitchFamily="34" charset="0"/>
                <a:ea typeface="Aptos" panose="020B0004020202020204" pitchFamily="34" charset="0"/>
                <a:cs typeface="Times New Roman" panose="02020603050405020304" pitchFamily="18" charset="0"/>
              </a:rPr>
              <a:t> </a:t>
            </a:r>
            <a:r>
              <a:rPr lang="hu-HU" sz="2000" kern="100" dirty="0" err="1">
                <a:latin typeface="Aptos" panose="020B0004020202020204" pitchFamily="34" charset="0"/>
                <a:ea typeface="Aptos" panose="020B0004020202020204" pitchFamily="34" charset="0"/>
                <a:cs typeface="Times New Roman" panose="02020603050405020304" pitchFamily="18" charset="0"/>
              </a:rPr>
              <a:t>framework</a:t>
            </a:r>
            <a:r>
              <a:rPr lang="hu-HU" sz="2000" kern="100" dirty="0">
                <a:latin typeface="Aptos" panose="020B0004020202020204" pitchFamily="34" charset="0"/>
                <a:ea typeface="Aptos" panose="020B0004020202020204" pitchFamily="34" charset="0"/>
                <a:cs typeface="Times New Roman" panose="02020603050405020304" pitchFamily="18" charset="0"/>
              </a:rPr>
              <a:t> </a:t>
            </a:r>
            <a:r>
              <a:rPr lang="hu-HU" sz="2000" kern="100" dirty="0" err="1">
                <a:latin typeface="Aptos" panose="020B0004020202020204" pitchFamily="34" charset="0"/>
                <a:ea typeface="Aptos" panose="020B0004020202020204" pitchFamily="34" charset="0"/>
                <a:cs typeface="Times New Roman" panose="02020603050405020304" pitchFamily="18" charset="0"/>
              </a:rPr>
              <a:t>for</a:t>
            </a:r>
            <a:r>
              <a:rPr lang="hu-HU" sz="2000" kern="100" dirty="0">
                <a:latin typeface="Aptos" panose="020B0004020202020204" pitchFamily="34" charset="0"/>
                <a:ea typeface="Aptos" panose="020B0004020202020204" pitchFamily="34" charset="0"/>
                <a:cs typeface="Times New Roman" panose="02020603050405020304" pitchFamily="18" charset="0"/>
              </a:rPr>
              <a:t> </a:t>
            </a:r>
            <a:r>
              <a:rPr lang="hu-HU" sz="2000" kern="100" dirty="0" err="1">
                <a:latin typeface="Aptos" panose="020B0004020202020204" pitchFamily="34" charset="0"/>
                <a:ea typeface="Aptos" panose="020B0004020202020204" pitchFamily="34" charset="0"/>
                <a:cs typeface="Times New Roman" panose="02020603050405020304" pitchFamily="18" charset="0"/>
              </a:rPr>
              <a:t>the</a:t>
            </a:r>
            <a:r>
              <a:rPr lang="hu-HU" sz="2000" kern="100" dirty="0">
                <a:latin typeface="Aptos" panose="020B0004020202020204" pitchFamily="34" charset="0"/>
                <a:ea typeface="Aptos" panose="020B0004020202020204" pitchFamily="34" charset="0"/>
                <a:cs typeface="Times New Roman" panose="02020603050405020304" pitchFamily="18" charset="0"/>
              </a:rPr>
              <a:t> </a:t>
            </a:r>
            <a:r>
              <a:rPr lang="hu-HU" sz="2000" kern="100" dirty="0" err="1">
                <a:latin typeface="Aptos" panose="020B0004020202020204" pitchFamily="34" charset="0"/>
                <a:ea typeface="Aptos" panose="020B0004020202020204" pitchFamily="34" charset="0"/>
                <a:cs typeface="Times New Roman" panose="02020603050405020304" pitchFamily="18" charset="0"/>
              </a:rPr>
              <a:t>new</a:t>
            </a:r>
            <a:r>
              <a:rPr lang="hu-HU" sz="2000" kern="100" dirty="0">
                <a:latin typeface="Aptos" panose="020B0004020202020204" pitchFamily="34" charset="0"/>
                <a:ea typeface="Aptos" panose="020B0004020202020204" pitchFamily="34" charset="0"/>
                <a:cs typeface="Times New Roman" panose="02020603050405020304" pitchFamily="18" charset="0"/>
              </a:rPr>
              <a:t> service and </a:t>
            </a:r>
            <a:r>
              <a:rPr lang="hu-HU" sz="2000" kern="100" dirty="0" err="1">
                <a:latin typeface="Aptos" panose="020B0004020202020204" pitchFamily="34" charset="0"/>
                <a:ea typeface="Aptos" panose="020B0004020202020204" pitchFamily="34" charset="0"/>
                <a:cs typeface="Times New Roman" panose="02020603050405020304" pitchFamily="18" charset="0"/>
              </a:rPr>
              <a:t>manage</a:t>
            </a:r>
            <a:r>
              <a:rPr lang="hu-HU" sz="2000" kern="100" dirty="0">
                <a:latin typeface="Aptos" panose="020B0004020202020204" pitchFamily="34" charset="0"/>
                <a:ea typeface="Aptos" panose="020B0004020202020204" pitchFamily="34" charset="0"/>
                <a:cs typeface="Times New Roman" panose="02020603050405020304" pitchFamily="18" charset="0"/>
              </a:rPr>
              <a:t> </a:t>
            </a:r>
            <a:r>
              <a:rPr lang="hu-HU" sz="2000" kern="100" dirty="0" err="1">
                <a:latin typeface="Aptos" panose="020B0004020202020204" pitchFamily="34" charset="0"/>
                <a:ea typeface="Aptos" panose="020B0004020202020204" pitchFamily="34" charset="0"/>
                <a:cs typeface="Times New Roman" panose="02020603050405020304" pitchFamily="18" charset="0"/>
              </a:rPr>
              <a:t>the</a:t>
            </a:r>
            <a:r>
              <a:rPr lang="hu-HU" sz="2000" kern="100" dirty="0">
                <a:latin typeface="Aptos" panose="020B0004020202020204" pitchFamily="34" charset="0"/>
                <a:ea typeface="Aptos" panose="020B0004020202020204" pitchFamily="34" charset="0"/>
                <a:cs typeface="Times New Roman" panose="02020603050405020304" pitchFamily="18" charset="0"/>
              </a:rPr>
              <a:t> </a:t>
            </a:r>
            <a:r>
              <a:rPr lang="hu-HU" sz="2000" kern="100" dirty="0" err="1">
                <a:latin typeface="Aptos" panose="020B0004020202020204" pitchFamily="34" charset="0"/>
                <a:ea typeface="Aptos" panose="020B0004020202020204" pitchFamily="34" charset="0"/>
                <a:cs typeface="Times New Roman" panose="02020603050405020304" pitchFamily="18" charset="0"/>
              </a:rPr>
              <a:t>change</a:t>
            </a:r>
            <a:r>
              <a:rPr lang="hu-HU" sz="2000" kern="100" dirty="0">
                <a:latin typeface="Aptos" panose="020B0004020202020204" pitchFamily="34" charset="0"/>
                <a:ea typeface="Aptos" panose="020B0004020202020204" pitchFamily="34" charset="0"/>
                <a:cs typeface="Times New Roman" panose="02020603050405020304" pitchFamily="18" charset="0"/>
              </a:rPr>
              <a:t> </a:t>
            </a:r>
            <a:r>
              <a:rPr lang="hu-HU" sz="2000" kern="100" dirty="0" err="1">
                <a:latin typeface="Aptos" panose="020B0004020202020204" pitchFamily="34" charset="0"/>
                <a:ea typeface="Aptos" panose="020B0004020202020204" pitchFamily="34" charset="0"/>
                <a:cs typeface="Times New Roman" panose="02020603050405020304" pitchFamily="18" charset="0"/>
              </a:rPr>
              <a:t>process</a:t>
            </a:r>
            <a:r>
              <a:rPr lang="hu-HU" sz="2000" kern="100" dirty="0">
                <a:latin typeface="Aptos" panose="020B0004020202020204" pitchFamily="34" charset="0"/>
                <a:ea typeface="Aptos" panose="020B0004020202020204" pitchFamily="34" charset="0"/>
                <a:cs typeface="Times New Roman" panose="02020603050405020304" pitchFamily="18" charset="0"/>
              </a:rPr>
              <a:t>.  The meeting </a:t>
            </a:r>
            <a:r>
              <a:rPr lang="hu-HU" sz="2000" kern="100" dirty="0" err="1">
                <a:latin typeface="Aptos" panose="020B0004020202020204" pitchFamily="34" charset="0"/>
                <a:ea typeface="Aptos" panose="020B0004020202020204" pitchFamily="34" charset="0"/>
                <a:cs typeface="Times New Roman" panose="02020603050405020304" pitchFamily="18" charset="0"/>
              </a:rPr>
              <a:t>turns</a:t>
            </a:r>
            <a:r>
              <a:rPr lang="hu-HU" sz="2000" kern="100" dirty="0">
                <a:latin typeface="Aptos" panose="020B0004020202020204" pitchFamily="34" charset="0"/>
                <a:ea typeface="Aptos" panose="020B0004020202020204" pitchFamily="34" charset="0"/>
                <a:cs typeface="Times New Roman" panose="02020603050405020304" pitchFamily="18" charset="0"/>
              </a:rPr>
              <a:t> </a:t>
            </a:r>
            <a:r>
              <a:rPr lang="hu-HU" sz="2000" kern="100" dirty="0" err="1">
                <a:latin typeface="Aptos" panose="020B0004020202020204" pitchFamily="34" charset="0"/>
                <a:ea typeface="Aptos" panose="020B0004020202020204" pitchFamily="34" charset="0"/>
                <a:cs typeface="Times New Roman" panose="02020603050405020304" pitchFamily="18" charset="0"/>
              </a:rPr>
              <a:t>into</a:t>
            </a:r>
            <a:r>
              <a:rPr lang="hu-HU" sz="2000" kern="100" dirty="0">
                <a:latin typeface="Aptos" panose="020B0004020202020204" pitchFamily="34" charset="0"/>
                <a:ea typeface="Aptos" panose="020B0004020202020204" pitchFamily="34" charset="0"/>
                <a:cs typeface="Times New Roman" panose="02020603050405020304" pitchFamily="18" charset="0"/>
              </a:rPr>
              <a:t> a </a:t>
            </a:r>
            <a:r>
              <a:rPr lang="hu-HU" sz="2000" kern="100" dirty="0" err="1">
                <a:latin typeface="Aptos" panose="020B0004020202020204" pitchFamily="34" charset="0"/>
                <a:ea typeface="Aptos" panose="020B0004020202020204" pitchFamily="34" charset="0"/>
                <a:cs typeface="Times New Roman" panose="02020603050405020304" pitchFamily="18" charset="0"/>
              </a:rPr>
              <a:t>debate</a:t>
            </a:r>
            <a:r>
              <a:rPr lang="hu-HU" sz="2000" kern="100" dirty="0">
                <a:latin typeface="Aptos" panose="020B0004020202020204" pitchFamily="34" charset="0"/>
                <a:ea typeface="Aptos" panose="020B0004020202020204" pitchFamily="34" charset="0"/>
                <a:cs typeface="Times New Roman" panose="02020603050405020304" pitchFamily="18" charset="0"/>
              </a:rPr>
              <a:t> and </a:t>
            </a:r>
            <a:r>
              <a:rPr lang="hu-HU" sz="2000" kern="100" dirty="0" err="1">
                <a:latin typeface="Aptos" panose="020B0004020202020204" pitchFamily="34" charset="0"/>
                <a:ea typeface="Aptos" panose="020B0004020202020204" pitchFamily="34" charset="0"/>
                <a:cs typeface="Times New Roman" panose="02020603050405020304" pitchFamily="18" charset="0"/>
              </a:rPr>
              <a:t>conflict</a:t>
            </a:r>
            <a:r>
              <a:rPr lang="hu-HU" sz="2000" kern="100" dirty="0">
                <a:latin typeface="Aptos" panose="020B0004020202020204" pitchFamily="34" charset="0"/>
                <a:ea typeface="Aptos" panose="020B0004020202020204" pitchFamily="34" charset="0"/>
                <a:cs typeface="Times New Roman" panose="02020603050405020304" pitchFamily="18" charset="0"/>
              </a:rPr>
              <a:t> </a:t>
            </a:r>
            <a:r>
              <a:rPr lang="hu-HU" sz="2000" kern="100" dirty="0" err="1">
                <a:latin typeface="Aptos" panose="020B0004020202020204" pitchFamily="34" charset="0"/>
                <a:ea typeface="Aptos" panose="020B0004020202020204" pitchFamily="34" charset="0"/>
                <a:cs typeface="Times New Roman" panose="02020603050405020304" pitchFamily="18" charset="0"/>
              </a:rPr>
              <a:t>arises</a:t>
            </a:r>
            <a:r>
              <a:rPr lang="hu-HU" sz="2000" kern="100" dirty="0">
                <a:latin typeface="Aptos" panose="020B0004020202020204" pitchFamily="34" charset="0"/>
                <a:ea typeface="Aptos" panose="020B0004020202020204" pitchFamily="34" charset="0"/>
                <a:cs typeface="Times New Roman" panose="02020603050405020304" pitchFamily="18" charset="0"/>
              </a:rPr>
              <a:t>…</a:t>
            </a:r>
          </a:p>
          <a:p>
            <a:pPr marL="0" indent="0">
              <a:lnSpc>
                <a:spcPct val="100000"/>
              </a:lnSpc>
              <a:spcBef>
                <a:spcPts val="0"/>
              </a:spcBef>
              <a:spcAft>
                <a:spcPts val="800"/>
              </a:spcAft>
              <a:buNone/>
            </a:pPr>
            <a:r>
              <a:rPr lang="hu-HU" sz="2000" b="1" kern="100" dirty="0" err="1">
                <a:latin typeface="Aptos" panose="020B0004020202020204" pitchFamily="34" charset="0"/>
                <a:ea typeface="Aptos" panose="020B0004020202020204" pitchFamily="34" charset="0"/>
                <a:cs typeface="Times New Roman" panose="02020603050405020304" pitchFamily="18" charset="0"/>
              </a:rPr>
              <a:t>What</a:t>
            </a:r>
            <a:r>
              <a:rPr lang="hu-HU" sz="2000" b="1" kern="100" dirty="0">
                <a:latin typeface="Aptos" panose="020B0004020202020204" pitchFamily="34" charset="0"/>
                <a:ea typeface="Aptos" panose="020B0004020202020204" pitchFamily="34" charset="0"/>
                <a:cs typeface="Times New Roman" panose="02020603050405020304" pitchFamily="18" charset="0"/>
              </a:rPr>
              <a:t> </a:t>
            </a:r>
            <a:r>
              <a:rPr lang="hu-HU" sz="2000" b="1" kern="100" dirty="0" err="1">
                <a:latin typeface="Aptos" panose="020B0004020202020204" pitchFamily="34" charset="0"/>
                <a:ea typeface="Aptos" panose="020B0004020202020204" pitchFamily="34" charset="0"/>
                <a:cs typeface="Times New Roman" panose="02020603050405020304" pitchFamily="18" charset="0"/>
              </a:rPr>
              <a:t>to</a:t>
            </a:r>
            <a:r>
              <a:rPr lang="hu-HU" sz="2000" b="1" kern="100" dirty="0">
                <a:latin typeface="Aptos" panose="020B0004020202020204" pitchFamily="34" charset="0"/>
                <a:ea typeface="Aptos" panose="020B0004020202020204" pitchFamily="34" charset="0"/>
                <a:cs typeface="Times New Roman" panose="02020603050405020304" pitchFamily="18" charset="0"/>
              </a:rPr>
              <a:t> </a:t>
            </a:r>
            <a:r>
              <a:rPr lang="hu-HU" sz="2000" b="1" kern="100" dirty="0" err="1">
                <a:latin typeface="Aptos" panose="020B0004020202020204" pitchFamily="34" charset="0"/>
                <a:ea typeface="Aptos" panose="020B0004020202020204" pitchFamily="34" charset="0"/>
                <a:cs typeface="Times New Roman" panose="02020603050405020304" pitchFamily="18" charset="0"/>
              </a:rPr>
              <a:t>do</a:t>
            </a:r>
            <a:r>
              <a:rPr lang="hu-HU" sz="2000" b="1" kern="100" dirty="0">
                <a:latin typeface="Aptos" panose="020B0004020202020204" pitchFamily="34" charset="0"/>
                <a:ea typeface="Aptos" panose="020B0004020202020204" pitchFamily="34" charset="0"/>
                <a:cs typeface="Times New Roman" panose="02020603050405020304" pitchFamily="18" charset="0"/>
              </a:rPr>
              <a:t> </a:t>
            </a:r>
            <a:r>
              <a:rPr lang="hu-HU" sz="2000" b="1" kern="100" dirty="0" err="1">
                <a:latin typeface="Aptos" panose="020B0004020202020204" pitchFamily="34" charset="0"/>
                <a:ea typeface="Aptos" panose="020B0004020202020204" pitchFamily="34" charset="0"/>
                <a:cs typeface="Times New Roman" panose="02020603050405020304" pitchFamily="18" charset="0"/>
              </a:rPr>
              <a:t>with</a:t>
            </a:r>
            <a:r>
              <a:rPr lang="hu-HU" sz="2000" b="1" kern="100" dirty="0">
                <a:latin typeface="Aptos" panose="020B0004020202020204" pitchFamily="34" charset="0"/>
                <a:ea typeface="Aptos" panose="020B0004020202020204" pitchFamily="34" charset="0"/>
                <a:cs typeface="Times New Roman" panose="02020603050405020304" pitchFamily="18" charset="0"/>
              </a:rPr>
              <a:t> </a:t>
            </a:r>
            <a:r>
              <a:rPr lang="hu-HU" sz="2000" b="1" kern="100" dirty="0" err="1">
                <a:latin typeface="Aptos" panose="020B0004020202020204" pitchFamily="34" charset="0"/>
                <a:ea typeface="Aptos" panose="020B0004020202020204" pitchFamily="34" charset="0"/>
                <a:cs typeface="Times New Roman" panose="02020603050405020304" pitchFamily="18" charset="0"/>
              </a:rPr>
              <a:t>it</a:t>
            </a:r>
            <a:r>
              <a:rPr lang="hu-HU" sz="2000" b="1" kern="100" dirty="0">
                <a:latin typeface="Aptos" panose="020B0004020202020204" pitchFamily="34" charset="0"/>
                <a:ea typeface="Aptos" panose="020B0004020202020204" pitchFamily="34" charset="0"/>
                <a:cs typeface="Times New Roman" panose="02020603050405020304" pitchFamily="18" charset="0"/>
              </a:rPr>
              <a:t>?</a:t>
            </a:r>
          </a:p>
          <a:p>
            <a:pPr marL="0" indent="0">
              <a:lnSpc>
                <a:spcPct val="100000"/>
              </a:lnSpc>
              <a:spcBef>
                <a:spcPts val="0"/>
              </a:spcBef>
              <a:spcAft>
                <a:spcPts val="800"/>
              </a:spcAft>
              <a:buNone/>
            </a:pP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Answer</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a:t>
            </a: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the</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a:t>
            </a: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questions</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a:t>
            </a: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Use</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a:t>
            </a: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knowledge</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a:t>
            </a: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gained</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a:t>
            </a: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on</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a:t>
            </a: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communication</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a:t>
            </a: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conflict</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and teams.</a:t>
            </a:r>
          </a:p>
          <a:p>
            <a:pPr marL="0" indent="0">
              <a:lnSpc>
                <a:spcPct val="100000"/>
              </a:lnSpc>
              <a:spcBef>
                <a:spcPts val="0"/>
              </a:spcBef>
              <a:spcAft>
                <a:spcPts val="800"/>
              </a:spcAft>
              <a:buNone/>
            </a:pPr>
            <a:r>
              <a:rPr lang="hu-HU" sz="2000" b="1" kern="100" dirty="0" err="1">
                <a:latin typeface="Aptos" panose="020B0004020202020204" pitchFamily="34" charset="0"/>
                <a:ea typeface="Aptos" panose="020B0004020202020204" pitchFamily="34" charset="0"/>
                <a:cs typeface="Times New Roman" panose="02020603050405020304" pitchFamily="18" charset="0"/>
              </a:rPr>
              <a:t>How</a:t>
            </a:r>
            <a:r>
              <a:rPr lang="hu-HU" sz="2000" b="1" kern="100" dirty="0">
                <a:latin typeface="Aptos" panose="020B0004020202020204" pitchFamily="34" charset="0"/>
                <a:ea typeface="Aptos" panose="020B0004020202020204" pitchFamily="34" charset="0"/>
                <a:cs typeface="Times New Roman" panose="02020603050405020304" pitchFamily="18" charset="0"/>
              </a:rPr>
              <a:t> </a:t>
            </a:r>
            <a:r>
              <a:rPr lang="hu-HU" sz="2000" b="1" kern="100" dirty="0" err="1">
                <a:latin typeface="Aptos" panose="020B0004020202020204" pitchFamily="34" charset="0"/>
                <a:ea typeface="Aptos" panose="020B0004020202020204" pitchFamily="34" charset="0"/>
                <a:cs typeface="Times New Roman" panose="02020603050405020304" pitchFamily="18" charset="0"/>
              </a:rPr>
              <a:t>to</a:t>
            </a:r>
            <a:r>
              <a:rPr lang="hu-HU" sz="2000" b="1" kern="100" dirty="0">
                <a:latin typeface="Aptos" panose="020B0004020202020204" pitchFamily="34" charset="0"/>
                <a:ea typeface="Aptos" panose="020B0004020202020204" pitchFamily="34" charset="0"/>
                <a:cs typeface="Times New Roman" panose="02020603050405020304" pitchFamily="18" charset="0"/>
              </a:rPr>
              <a:t> </a:t>
            </a:r>
            <a:r>
              <a:rPr lang="hu-HU" sz="2000" b="1" kern="100" dirty="0" err="1">
                <a:latin typeface="Aptos" panose="020B0004020202020204" pitchFamily="34" charset="0"/>
                <a:ea typeface="Aptos" panose="020B0004020202020204" pitchFamily="34" charset="0"/>
                <a:cs typeface="Times New Roman" panose="02020603050405020304" pitchFamily="18" charset="0"/>
              </a:rPr>
              <a:t>work</a:t>
            </a:r>
            <a:r>
              <a:rPr lang="hu-HU" sz="2000" b="1" kern="100" dirty="0">
                <a:latin typeface="Aptos" panose="020B0004020202020204" pitchFamily="34" charset="0"/>
                <a:ea typeface="Aptos" panose="020B0004020202020204" pitchFamily="34" charset="0"/>
                <a:cs typeface="Times New Roman" panose="02020603050405020304" pitchFamily="18" charset="0"/>
              </a:rPr>
              <a:t> </a:t>
            </a:r>
            <a:r>
              <a:rPr lang="hu-HU" sz="2000" b="1" kern="100" dirty="0" err="1">
                <a:latin typeface="Aptos" panose="020B0004020202020204" pitchFamily="34" charset="0"/>
                <a:ea typeface="Aptos" panose="020B0004020202020204" pitchFamily="34" charset="0"/>
                <a:cs typeface="Times New Roman" panose="02020603050405020304" pitchFamily="18" charset="0"/>
              </a:rPr>
              <a:t>with</a:t>
            </a:r>
            <a:r>
              <a:rPr lang="hu-HU" sz="2000" b="1" kern="100" dirty="0">
                <a:latin typeface="Aptos" panose="020B0004020202020204" pitchFamily="34" charset="0"/>
                <a:ea typeface="Aptos" panose="020B0004020202020204" pitchFamily="34" charset="0"/>
                <a:cs typeface="Times New Roman" panose="02020603050405020304" pitchFamily="18" charset="0"/>
              </a:rPr>
              <a:t> </a:t>
            </a:r>
            <a:r>
              <a:rPr lang="hu-HU" sz="2000" b="1" kern="100" dirty="0" err="1">
                <a:latin typeface="Aptos" panose="020B0004020202020204" pitchFamily="34" charset="0"/>
                <a:ea typeface="Aptos" panose="020B0004020202020204" pitchFamily="34" charset="0"/>
                <a:cs typeface="Times New Roman" panose="02020603050405020304" pitchFamily="18" charset="0"/>
              </a:rPr>
              <a:t>it</a:t>
            </a:r>
            <a:r>
              <a:rPr lang="hu-HU" sz="2000" b="1" kern="100" dirty="0">
                <a:latin typeface="Aptos" panose="020B0004020202020204" pitchFamily="34" charset="0"/>
                <a:ea typeface="Aptos" panose="020B0004020202020204" pitchFamily="34" charset="0"/>
                <a:cs typeface="Times New Roman" panose="02020603050405020304" pitchFamily="18" charset="0"/>
              </a:rPr>
              <a:t>?</a:t>
            </a:r>
          </a:p>
          <a:p>
            <a:pPr marL="0" indent="0">
              <a:lnSpc>
                <a:spcPct val="100000"/>
              </a:lnSpc>
              <a:spcBef>
                <a:spcPts val="0"/>
              </a:spcBef>
              <a:spcAft>
                <a:spcPts val="800"/>
              </a:spcAft>
              <a:buNone/>
            </a:pP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This</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is an </a:t>
            </a:r>
            <a:r>
              <a:rPr lang="hu-HU" sz="2000" b="1" kern="100" dirty="0">
                <a:effectLst/>
                <a:latin typeface="Aptos" panose="020B0004020202020204" pitchFamily="34" charset="0"/>
                <a:ea typeface="Aptos" panose="020B0004020202020204" pitchFamily="34" charset="0"/>
                <a:cs typeface="Times New Roman" panose="02020603050405020304" pitchFamily="18" charset="0"/>
              </a:rPr>
              <a:t>online </a:t>
            </a:r>
            <a:r>
              <a:rPr lang="hu-HU" sz="2000" b="1" kern="100" dirty="0" err="1">
                <a:effectLst/>
                <a:latin typeface="Aptos" panose="020B0004020202020204" pitchFamily="34" charset="0"/>
                <a:ea typeface="Aptos" panose="020B0004020202020204" pitchFamily="34" charset="0"/>
                <a:cs typeface="Times New Roman" panose="02020603050405020304" pitchFamily="18" charset="0"/>
              </a:rPr>
              <a:t>group</a:t>
            </a:r>
            <a:r>
              <a:rPr lang="hu-HU" sz="2000" b="1" kern="100" dirty="0">
                <a:effectLst/>
                <a:latin typeface="Aptos" panose="020B0004020202020204" pitchFamily="34" charset="0"/>
                <a:ea typeface="Aptos" panose="020B0004020202020204" pitchFamily="34" charset="0"/>
                <a:cs typeface="Times New Roman" panose="02020603050405020304" pitchFamily="18" charset="0"/>
              </a:rPr>
              <a:t> </a:t>
            </a:r>
            <a:r>
              <a:rPr lang="hu-HU" sz="2000" b="1" kern="100" dirty="0" err="1">
                <a:effectLst/>
                <a:latin typeface="Aptos" panose="020B0004020202020204" pitchFamily="34" charset="0"/>
                <a:ea typeface="Aptos" panose="020B0004020202020204" pitchFamily="34" charset="0"/>
                <a:cs typeface="Times New Roman" panose="02020603050405020304" pitchFamily="18" charset="0"/>
              </a:rPr>
              <a:t>activity</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a:t>
            </a: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This</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a:t>
            </a: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means</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a:t>
            </a: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that</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a:t>
            </a: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you</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a:t>
            </a: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should</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a:t>
            </a: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work</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in </a:t>
            </a: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groups</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of 3-5 in an online </a:t>
            </a: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environment</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(Zoom), </a:t>
            </a: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creating</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an AI </a:t>
            </a: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summary</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video </a:t>
            </a: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recording</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a:t>
            </a: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saved</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chat and a </a:t>
            </a: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shared</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a:t>
            </a: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document</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of </a:t>
            </a: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the</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a:t>
            </a: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solutions</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a:t>
            </a: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with</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a:t>
            </a: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you</a:t>
            </a:r>
            <a:r>
              <a:rPr lang="hu-HU" sz="2000" kern="100" dirty="0" err="1">
                <a:latin typeface="Aptos" panose="020B0004020202020204" pitchFamily="34" charset="0"/>
                <a:ea typeface="Aptos" panose="020B0004020202020204" pitchFamily="34" charset="0"/>
                <a:cs typeface="Times New Roman" panose="02020603050405020304" pitchFamily="18" charset="0"/>
              </a:rPr>
              <a:t>r</a:t>
            </a:r>
            <a:r>
              <a:rPr lang="hu-HU" sz="2000" kern="100" dirty="0">
                <a:latin typeface="Aptos" panose="020B0004020202020204" pitchFamily="34" charset="0"/>
                <a:ea typeface="Aptos" panose="020B0004020202020204" pitchFamily="34" charset="0"/>
                <a:cs typeface="Times New Roman" panose="02020603050405020304" pitchFamily="18" charset="0"/>
              </a:rPr>
              <a:t> comments.</a:t>
            </a:r>
            <a:endParaRPr lang="hu-HU" sz="2000" kern="100" dirty="0">
              <a:effectLst/>
              <a:latin typeface="Aptos" panose="020B0004020202020204" pitchFamily="34" charset="0"/>
              <a:ea typeface="Aptos" panose="020B0004020202020204" pitchFamily="34" charset="0"/>
              <a:cs typeface="Times New Roman" panose="02020603050405020304" pitchFamily="18" charset="0"/>
            </a:endParaRPr>
          </a:p>
          <a:p>
            <a:pPr marL="0" indent="0">
              <a:lnSpc>
                <a:spcPct val="100000"/>
              </a:lnSpc>
              <a:spcBef>
                <a:spcPts val="0"/>
              </a:spcBef>
              <a:spcAft>
                <a:spcPts val="800"/>
              </a:spcAft>
              <a:buNone/>
            </a:pPr>
            <a:r>
              <a:rPr lang="en-US" sz="2000" b="1" kern="100" dirty="0">
                <a:effectLst/>
                <a:latin typeface="Aptos" panose="020B0004020202020204" pitchFamily="34" charset="0"/>
                <a:ea typeface="Aptos" panose="020B0004020202020204" pitchFamily="34" charset="0"/>
                <a:cs typeface="Times New Roman" panose="02020603050405020304" pitchFamily="18" charset="0"/>
              </a:rPr>
              <a:t>Files to be submitted</a:t>
            </a:r>
            <a:r>
              <a:rPr lang="hu-HU" sz="2000" b="1" kern="100" dirty="0">
                <a:latin typeface="Aptos" panose="020B0004020202020204" pitchFamily="34" charset="0"/>
                <a:ea typeface="Aptos" panose="020B0004020202020204" pitchFamily="34" charset="0"/>
                <a:cs typeface="Times New Roman" panose="02020603050405020304" pitchFamily="18" charset="0"/>
              </a:rPr>
              <a:t> </a:t>
            </a:r>
            <a:r>
              <a:rPr lang="hu-HU" sz="2000" kern="100" dirty="0">
                <a:latin typeface="Aptos" panose="020B0004020202020204" pitchFamily="34" charset="0"/>
                <a:ea typeface="Aptos" panose="020B0004020202020204" pitchFamily="34" charset="0"/>
                <a:cs typeface="Times New Roman" panose="02020603050405020304" pitchFamily="18" charset="0"/>
              </a:rPr>
              <a:t>(per </a:t>
            </a:r>
            <a:r>
              <a:rPr lang="hu-HU" sz="2000" kern="100" dirty="0" err="1">
                <a:latin typeface="Aptos" panose="020B0004020202020204" pitchFamily="34" charset="0"/>
                <a:ea typeface="Aptos" panose="020B0004020202020204" pitchFamily="34" charset="0"/>
                <a:cs typeface="Times New Roman" panose="02020603050405020304" pitchFamily="18" charset="0"/>
              </a:rPr>
              <a:t>group</a:t>
            </a:r>
            <a:r>
              <a:rPr lang="hu-HU" sz="2000" kern="100" dirty="0">
                <a:latin typeface="Aptos" panose="020B0004020202020204" pitchFamily="34" charset="0"/>
                <a:ea typeface="Aptos" panose="020B0004020202020204" pitchFamily="34" charset="0"/>
                <a:cs typeface="Times New Roman" panose="02020603050405020304" pitchFamily="18" charset="0"/>
              </a:rPr>
              <a:t>)</a:t>
            </a:r>
            <a:r>
              <a:rPr lang="en-US" sz="2000" kern="100" dirty="0">
                <a:effectLst/>
                <a:latin typeface="Aptos" panose="020B0004020202020204" pitchFamily="34" charset="0"/>
                <a:ea typeface="Aptos" panose="020B0004020202020204" pitchFamily="34" charset="0"/>
                <a:cs typeface="Times New Roman" panose="02020603050405020304" pitchFamily="18" charset="0"/>
              </a:rPr>
              <a:t>: Clean text document</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000" kern="100" dirty="0">
                <a:effectLst/>
                <a:latin typeface="Aptos" panose="020B0004020202020204" pitchFamily="34" charset="0"/>
                <a:ea typeface="Aptos" panose="020B0004020202020204" pitchFamily="34" charset="0"/>
                <a:cs typeface="Times New Roman" panose="02020603050405020304" pitchFamily="18" charset="0"/>
              </a:rPr>
              <a:t>Commented text document</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a:t>
            </a:r>
            <a:r>
              <a:rPr lang="en-US" sz="2000" kern="100" dirty="0">
                <a:effectLst/>
                <a:latin typeface="Aptos" panose="020B0004020202020204" pitchFamily="34" charset="0"/>
                <a:ea typeface="Aptos" panose="020B0004020202020204" pitchFamily="34" charset="0"/>
                <a:cs typeface="Times New Roman" panose="02020603050405020304" pitchFamily="18" charset="0"/>
              </a:rPr>
              <a:t> Video recording (1 minute)</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a:t>
            </a:r>
            <a:r>
              <a:rPr lang="en-US" sz="2000" kern="100" dirty="0">
                <a:effectLst/>
                <a:latin typeface="Aptos" panose="020B0004020202020204" pitchFamily="34" charset="0"/>
                <a:ea typeface="Aptos" panose="020B0004020202020204" pitchFamily="34" charset="0"/>
                <a:cs typeface="Times New Roman" panose="02020603050405020304" pitchFamily="18" charset="0"/>
              </a:rPr>
              <a:t> Chat</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000" kern="100" dirty="0">
                <a:effectLst/>
                <a:latin typeface="Aptos" panose="020B0004020202020204" pitchFamily="34" charset="0"/>
                <a:ea typeface="Aptos" panose="020B0004020202020204" pitchFamily="34" charset="0"/>
                <a:cs typeface="Times New Roman" panose="02020603050405020304" pitchFamily="18" charset="0"/>
              </a:rPr>
              <a:t>AI summary</a:t>
            </a:r>
            <a:endParaRPr lang="hu-HU" sz="2000" kern="100" dirty="0">
              <a:effectLst/>
              <a:latin typeface="Aptos" panose="020B0004020202020204" pitchFamily="34" charset="0"/>
              <a:ea typeface="Aptos" panose="020B0004020202020204" pitchFamily="34" charset="0"/>
              <a:cs typeface="Times New Roman" panose="02020603050405020304" pitchFamily="18" charset="0"/>
            </a:endParaRPr>
          </a:p>
          <a:p>
            <a:pPr marL="0" indent="0">
              <a:lnSpc>
                <a:spcPct val="100000"/>
              </a:lnSpc>
              <a:spcBef>
                <a:spcPts val="0"/>
              </a:spcBef>
              <a:spcAft>
                <a:spcPts val="800"/>
              </a:spcAft>
              <a:buNone/>
            </a:pPr>
            <a:r>
              <a:rPr lang="hu-HU" sz="2000" b="1" kern="100" dirty="0" err="1">
                <a:latin typeface="Aptos" panose="020B0004020202020204" pitchFamily="34" charset="0"/>
                <a:cs typeface="Times New Roman" panose="02020603050405020304" pitchFamily="18" charset="0"/>
              </a:rPr>
              <a:t>Following</a:t>
            </a:r>
            <a:r>
              <a:rPr lang="hu-HU" sz="2000" b="1" kern="100" dirty="0">
                <a:latin typeface="Aptos" panose="020B0004020202020204" pitchFamily="34" charset="0"/>
                <a:cs typeface="Times New Roman" panose="02020603050405020304" pitchFamily="18" charset="0"/>
              </a:rPr>
              <a:t> </a:t>
            </a:r>
            <a:r>
              <a:rPr lang="hu-HU" sz="2000" b="1" kern="100" dirty="0" err="1">
                <a:latin typeface="Aptos" panose="020B0004020202020204" pitchFamily="34" charset="0"/>
                <a:cs typeface="Times New Roman" panose="02020603050405020304" pitchFamily="18" charset="0"/>
              </a:rPr>
              <a:t>exercise</a:t>
            </a:r>
            <a:r>
              <a:rPr lang="hu-HU" sz="2000" b="1" kern="100" dirty="0">
                <a:latin typeface="Aptos" panose="020B0004020202020204" pitchFamily="34" charset="0"/>
                <a:cs typeface="Times New Roman" panose="02020603050405020304" pitchFamily="18" charset="0"/>
              </a:rPr>
              <a:t> (</a:t>
            </a:r>
            <a:r>
              <a:rPr lang="en-US" sz="2000" b="1" kern="100" dirty="0">
                <a:latin typeface="Aptos" panose="020B0004020202020204" pitchFamily="34" charset="0"/>
                <a:cs typeface="Times New Roman" panose="02020603050405020304" pitchFamily="18" charset="0"/>
              </a:rPr>
              <a:t>Individual Learning: Reflection on Digital Communication and </a:t>
            </a:r>
            <a:r>
              <a:rPr lang="hu-HU" sz="2000" b="1" kern="100" dirty="0" err="1">
                <a:latin typeface="Aptos" panose="020B0004020202020204" pitchFamily="34" charset="0"/>
                <a:cs typeface="Times New Roman" panose="02020603050405020304" pitchFamily="18" charset="0"/>
              </a:rPr>
              <a:t>Collaboration</a:t>
            </a:r>
            <a:r>
              <a:rPr lang="hu-HU" sz="2000" b="1" kern="100" dirty="0">
                <a:latin typeface="Aptos" panose="020B0004020202020204" pitchFamily="34" charset="0"/>
                <a:cs typeface="Times New Roman" panose="02020603050405020304" pitchFamily="18" charset="0"/>
              </a:rPr>
              <a:t>)</a:t>
            </a:r>
            <a:r>
              <a:rPr lang="hu-HU" sz="2000" kern="100" dirty="0">
                <a:latin typeface="Aptos" panose="020B0004020202020204" pitchFamily="34" charset="0"/>
                <a:cs typeface="Times New Roman" panose="02020603050405020304" pitchFamily="18" charset="0"/>
              </a:rPr>
              <a:t>: </a:t>
            </a:r>
            <a:r>
              <a:rPr lang="en-US" sz="2000" kern="100" dirty="0">
                <a:latin typeface="Aptos" panose="020B0004020202020204" pitchFamily="34" charset="0"/>
                <a:cs typeface="Times New Roman" panose="02020603050405020304" pitchFamily="18" charset="0"/>
              </a:rPr>
              <a:t>Individual reflection on the experience of working in a group online</a:t>
            </a:r>
            <a:r>
              <a:rPr lang="hu-HU" sz="2000" kern="100" dirty="0">
                <a:latin typeface="Aptos" panose="020B0004020202020204" pitchFamily="34" charset="0"/>
                <a:cs typeface="Times New Roman" panose="02020603050405020304" pitchFamily="18" charset="0"/>
              </a:rPr>
              <a:t> (</a:t>
            </a:r>
            <a:r>
              <a:rPr lang="hu-HU" sz="2000" kern="100" dirty="0" err="1">
                <a:latin typeface="Aptos" panose="020B0004020202020204" pitchFamily="34" charset="0"/>
                <a:cs typeface="Times New Roman" panose="02020603050405020304" pitchFamily="18" charset="0"/>
              </a:rPr>
              <a:t>your</a:t>
            </a:r>
            <a:r>
              <a:rPr lang="hu-HU" sz="2000" kern="100" dirty="0">
                <a:latin typeface="Aptos" panose="020B0004020202020204" pitchFamily="34" charset="0"/>
                <a:cs typeface="Times New Roman" panose="02020603050405020304" pitchFamily="18" charset="0"/>
              </a:rPr>
              <a:t> </a:t>
            </a:r>
            <a:r>
              <a:rPr lang="hu-HU" sz="2000" kern="100" dirty="0" err="1">
                <a:latin typeface="Aptos" panose="020B0004020202020204" pitchFamily="34" charset="0"/>
                <a:cs typeface="Times New Roman" panose="02020603050405020304" pitchFamily="18" charset="0"/>
              </a:rPr>
              <a:t>impressions</a:t>
            </a:r>
            <a:r>
              <a:rPr lang="hu-HU" sz="2000" kern="100" dirty="0">
                <a:latin typeface="Aptos" panose="020B0004020202020204" pitchFamily="34" charset="0"/>
                <a:cs typeface="Times New Roman" panose="02020603050405020304" pitchFamily="18" charset="0"/>
              </a:rPr>
              <a:t>)</a:t>
            </a:r>
            <a:r>
              <a:rPr lang="en-US" sz="2000" kern="100" dirty="0">
                <a:latin typeface="Aptos" panose="020B0004020202020204" pitchFamily="34" charset="0"/>
                <a:cs typeface="Times New Roman" panose="02020603050405020304" pitchFamily="18" charset="0"/>
              </a:rPr>
              <a:t> and how communication and collaboration</a:t>
            </a:r>
            <a:br>
              <a:rPr lang="hu-HU" sz="2000" kern="100" dirty="0">
                <a:latin typeface="Aptos" panose="020B0004020202020204" pitchFamily="34" charset="0"/>
                <a:cs typeface="Times New Roman" panose="02020603050405020304" pitchFamily="18" charset="0"/>
              </a:rPr>
            </a:br>
            <a:r>
              <a:rPr lang="en-US" sz="2000" kern="100" dirty="0">
                <a:latin typeface="Aptos" panose="020B0004020202020204" pitchFamily="34" charset="0"/>
                <a:cs typeface="Times New Roman" panose="02020603050405020304" pitchFamily="18" charset="0"/>
              </a:rPr>
              <a:t>can be improved</a:t>
            </a:r>
            <a:r>
              <a:rPr lang="hu-HU" sz="2000" kern="100" dirty="0">
                <a:latin typeface="Aptos" panose="020B0004020202020204" pitchFamily="34" charset="0"/>
                <a:cs typeface="Times New Roman" panose="02020603050405020304" pitchFamily="18" charset="0"/>
              </a:rPr>
              <a:t> </a:t>
            </a:r>
            <a:r>
              <a:rPr lang="en-US" sz="2000" kern="100" dirty="0">
                <a:latin typeface="Aptos" panose="020B0004020202020204" pitchFamily="34" charset="0"/>
                <a:cs typeface="Times New Roman" panose="02020603050405020304" pitchFamily="18" charset="0"/>
              </a:rPr>
              <a:t>using digital tools in your work environment.</a:t>
            </a:r>
            <a:endParaRPr lang="en-US" dirty="0"/>
          </a:p>
        </p:txBody>
      </p:sp>
    </p:spTree>
    <p:extLst>
      <p:ext uri="{BB962C8B-B14F-4D97-AF65-F5344CB8AC3E}">
        <p14:creationId xmlns:p14="http://schemas.microsoft.com/office/powerpoint/2010/main" val="40862141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68209C11-D19E-E6F1-BC1B-72FB8B7672F5}"/>
              </a:ext>
            </a:extLst>
          </p:cNvPr>
          <p:cNvSpPr>
            <a:spLocks noGrp="1"/>
          </p:cNvSpPr>
          <p:nvPr>
            <p:ph type="title"/>
          </p:nvPr>
        </p:nvSpPr>
        <p:spPr>
          <a:xfrm>
            <a:off x="268920" y="424902"/>
            <a:ext cx="9707606" cy="993805"/>
          </a:xfrm>
        </p:spPr>
        <p:txBody>
          <a:bodyPr/>
          <a:lstStyle/>
          <a:p>
            <a:r>
              <a:rPr lang="hu-HU" dirty="0" err="1"/>
              <a:t>Reflection</a:t>
            </a:r>
            <a:r>
              <a:rPr lang="hu-HU" dirty="0"/>
              <a:t> </a:t>
            </a:r>
            <a:r>
              <a:rPr lang="hu-HU" dirty="0" err="1"/>
              <a:t>on</a:t>
            </a:r>
            <a:r>
              <a:rPr lang="hu-HU" dirty="0"/>
              <a:t> </a:t>
            </a:r>
            <a:r>
              <a:rPr lang="hu-HU" dirty="0" err="1"/>
              <a:t>digital</a:t>
            </a:r>
            <a:r>
              <a:rPr lang="hu-HU" dirty="0"/>
              <a:t> </a:t>
            </a:r>
            <a:r>
              <a:rPr lang="hu-HU" dirty="0" err="1"/>
              <a:t>communication</a:t>
            </a:r>
            <a:r>
              <a:rPr lang="hu-HU" dirty="0"/>
              <a:t> and </a:t>
            </a:r>
            <a:r>
              <a:rPr lang="hu-HU" dirty="0" err="1"/>
              <a:t>collaboration</a:t>
            </a:r>
            <a:r>
              <a:rPr lang="hu-HU" dirty="0"/>
              <a:t> (</a:t>
            </a:r>
            <a:r>
              <a:rPr lang="hu-HU" dirty="0" err="1"/>
              <a:t>Individual</a:t>
            </a:r>
            <a:r>
              <a:rPr lang="hu-HU" dirty="0"/>
              <a:t> </a:t>
            </a:r>
            <a:r>
              <a:rPr lang="hu-HU" dirty="0" err="1"/>
              <a:t>learning</a:t>
            </a:r>
            <a:r>
              <a:rPr lang="hu-HU" dirty="0"/>
              <a:t> </a:t>
            </a:r>
            <a:r>
              <a:rPr lang="hu-HU" dirty="0" err="1"/>
              <a:t>exercise</a:t>
            </a:r>
            <a:r>
              <a:rPr lang="hu-HU" dirty="0"/>
              <a:t>)</a:t>
            </a:r>
            <a:endParaRPr lang="en-US" dirty="0"/>
          </a:p>
        </p:txBody>
      </p:sp>
      <p:sp>
        <p:nvSpPr>
          <p:cNvPr id="3" name="Tartalom helye 2">
            <a:extLst>
              <a:ext uri="{FF2B5EF4-FFF2-40B4-BE49-F238E27FC236}">
                <a16:creationId xmlns:a16="http://schemas.microsoft.com/office/drawing/2014/main" id="{40471400-7F84-7994-4C22-678F510F6354}"/>
              </a:ext>
            </a:extLst>
          </p:cNvPr>
          <p:cNvSpPr>
            <a:spLocks noGrp="1"/>
          </p:cNvSpPr>
          <p:nvPr>
            <p:ph sz="half" idx="1"/>
          </p:nvPr>
        </p:nvSpPr>
        <p:spPr>
          <a:xfrm>
            <a:off x="368685" y="1851668"/>
            <a:ext cx="9685900" cy="3771188"/>
          </a:xfrm>
        </p:spPr>
        <p:txBody>
          <a:bodyPr/>
          <a:lstStyle/>
          <a:p>
            <a:pPr>
              <a:buFont typeface="+mj-lt"/>
              <a:buAutoNum type="arabicPeriod"/>
            </a:pPr>
            <a:r>
              <a:rPr lang="en-US" dirty="0"/>
              <a:t>What were the benefits of using digital tools for group collaboration?</a:t>
            </a:r>
          </a:p>
          <a:p>
            <a:pPr>
              <a:buFont typeface="+mj-lt"/>
              <a:buAutoNum type="arabicPeriod"/>
            </a:pPr>
            <a:r>
              <a:rPr lang="en-US" dirty="0"/>
              <a:t>What barriers or challenges did you encounter?</a:t>
            </a:r>
          </a:p>
          <a:p>
            <a:pPr>
              <a:buFont typeface="+mj-lt"/>
              <a:buAutoNum type="arabicPeriod"/>
            </a:pPr>
            <a:r>
              <a:rPr lang="en-US" dirty="0"/>
              <a:t>How could communication and collaboration be improved with the help of digital tools in your work environment?</a:t>
            </a:r>
          </a:p>
          <a:p>
            <a:endParaRPr lang="en-US" dirty="0"/>
          </a:p>
        </p:txBody>
      </p:sp>
    </p:spTree>
    <p:extLst>
      <p:ext uri="{BB962C8B-B14F-4D97-AF65-F5344CB8AC3E}">
        <p14:creationId xmlns:p14="http://schemas.microsoft.com/office/powerpoint/2010/main" val="1100152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5FD3C8-B0C0-31EA-1765-D92A2E0879C3}"/>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8D86D5D8-441B-F622-17E8-8EFB1BED3478}"/>
              </a:ext>
            </a:extLst>
          </p:cNvPr>
          <p:cNvSpPr>
            <a:spLocks noGrp="1"/>
          </p:cNvSpPr>
          <p:nvPr>
            <p:ph type="title"/>
          </p:nvPr>
        </p:nvSpPr>
        <p:spPr>
          <a:xfrm>
            <a:off x="268920" y="424902"/>
            <a:ext cx="9707606" cy="993805"/>
          </a:xfrm>
        </p:spPr>
        <p:txBody>
          <a:bodyPr/>
          <a:lstStyle/>
          <a:p>
            <a:r>
              <a:rPr lang="hu-HU" dirty="0" err="1"/>
              <a:t>Reflection</a:t>
            </a:r>
            <a:r>
              <a:rPr lang="hu-HU" dirty="0"/>
              <a:t> </a:t>
            </a:r>
            <a:r>
              <a:rPr lang="hu-HU" dirty="0" err="1"/>
              <a:t>on</a:t>
            </a:r>
            <a:r>
              <a:rPr lang="hu-HU" dirty="0"/>
              <a:t> </a:t>
            </a:r>
            <a:r>
              <a:rPr lang="hu-HU" dirty="0" err="1"/>
              <a:t>digital</a:t>
            </a:r>
            <a:r>
              <a:rPr lang="hu-HU" dirty="0"/>
              <a:t> </a:t>
            </a:r>
            <a:r>
              <a:rPr lang="hu-HU" dirty="0" err="1"/>
              <a:t>communication</a:t>
            </a:r>
            <a:r>
              <a:rPr lang="hu-HU" dirty="0"/>
              <a:t> and </a:t>
            </a:r>
            <a:r>
              <a:rPr lang="hu-HU" dirty="0" err="1"/>
              <a:t>collaboration</a:t>
            </a:r>
            <a:r>
              <a:rPr lang="hu-HU" dirty="0"/>
              <a:t> (</a:t>
            </a:r>
            <a:r>
              <a:rPr lang="hu-HU" dirty="0" err="1"/>
              <a:t>Synchronous</a:t>
            </a:r>
            <a:r>
              <a:rPr lang="hu-HU" dirty="0"/>
              <a:t> </a:t>
            </a:r>
            <a:r>
              <a:rPr lang="hu-HU" dirty="0" err="1"/>
              <a:t>group</a:t>
            </a:r>
            <a:r>
              <a:rPr lang="hu-HU" dirty="0"/>
              <a:t> </a:t>
            </a:r>
            <a:r>
              <a:rPr lang="hu-HU" dirty="0" err="1"/>
              <a:t>exercise</a:t>
            </a:r>
            <a:r>
              <a:rPr lang="hu-HU" dirty="0"/>
              <a:t>)</a:t>
            </a:r>
            <a:endParaRPr lang="en-US" dirty="0"/>
          </a:p>
        </p:txBody>
      </p:sp>
      <p:sp>
        <p:nvSpPr>
          <p:cNvPr id="3" name="Tartalom helye 2">
            <a:extLst>
              <a:ext uri="{FF2B5EF4-FFF2-40B4-BE49-F238E27FC236}">
                <a16:creationId xmlns:a16="http://schemas.microsoft.com/office/drawing/2014/main" id="{756B0E7C-D438-EE8D-948C-823F4D580E80}"/>
              </a:ext>
            </a:extLst>
          </p:cNvPr>
          <p:cNvSpPr>
            <a:spLocks noGrp="1"/>
          </p:cNvSpPr>
          <p:nvPr>
            <p:ph sz="half" idx="1"/>
          </p:nvPr>
        </p:nvSpPr>
        <p:spPr>
          <a:xfrm>
            <a:off x="368685" y="1628644"/>
            <a:ext cx="9685900" cy="5000756"/>
          </a:xfrm>
        </p:spPr>
        <p:txBody>
          <a:bodyPr/>
          <a:lstStyle/>
          <a:p>
            <a:pPr marL="0" indent="0">
              <a:buNone/>
            </a:pPr>
            <a:r>
              <a:rPr lang="hu-HU" b="1" dirty="0" err="1"/>
              <a:t>Discussion</a:t>
            </a:r>
            <a:r>
              <a:rPr lang="hu-HU" b="1" dirty="0"/>
              <a:t> in </a:t>
            </a:r>
            <a:r>
              <a:rPr lang="hu-HU" b="1" dirty="0" err="1"/>
              <a:t>small</a:t>
            </a:r>
            <a:r>
              <a:rPr lang="hu-HU" b="1" dirty="0"/>
              <a:t> </a:t>
            </a:r>
            <a:r>
              <a:rPr lang="hu-HU" b="1" dirty="0" err="1"/>
              <a:t>groups</a:t>
            </a:r>
            <a:r>
              <a:rPr lang="hu-HU" b="1" dirty="0"/>
              <a:t> in </a:t>
            </a:r>
            <a:r>
              <a:rPr lang="hu-HU" b="1" dirty="0" err="1"/>
              <a:t>breakout</a:t>
            </a:r>
            <a:r>
              <a:rPr lang="hu-HU" b="1" dirty="0"/>
              <a:t> </a:t>
            </a:r>
            <a:r>
              <a:rPr lang="hu-HU" b="1" dirty="0" err="1"/>
              <a:t>rooms</a:t>
            </a:r>
            <a:endParaRPr lang="hu-HU" b="1" dirty="0"/>
          </a:p>
          <a:p>
            <a:pPr marL="0" indent="0">
              <a:buNone/>
            </a:pPr>
            <a:r>
              <a:rPr lang="hu-HU" b="1" dirty="0" err="1"/>
              <a:t>Fill</a:t>
            </a:r>
            <a:r>
              <a:rPr lang="hu-HU" b="1" dirty="0"/>
              <a:t> in </a:t>
            </a:r>
            <a:r>
              <a:rPr lang="hu-HU" b="1" dirty="0" err="1"/>
              <a:t>the</a:t>
            </a:r>
            <a:r>
              <a:rPr lang="hu-HU" b="1" dirty="0"/>
              <a:t> MS Word </a:t>
            </a:r>
            <a:r>
              <a:rPr lang="hu-HU" b="1" dirty="0" err="1"/>
              <a:t>template</a:t>
            </a:r>
            <a:endParaRPr lang="hu-HU" b="1" dirty="0"/>
          </a:p>
          <a:p>
            <a:pPr marL="0" indent="0">
              <a:buNone/>
            </a:pPr>
            <a:r>
              <a:rPr lang="hu-HU" b="1" dirty="0" err="1"/>
              <a:t>Plenary</a:t>
            </a:r>
            <a:r>
              <a:rPr lang="hu-HU" b="1" dirty="0"/>
              <a:t> </a:t>
            </a:r>
            <a:r>
              <a:rPr lang="hu-HU" b="1" dirty="0" err="1"/>
              <a:t>feedback</a:t>
            </a:r>
            <a:endParaRPr lang="hu-HU" b="1" dirty="0"/>
          </a:p>
          <a:p>
            <a:pPr marL="0" indent="0">
              <a:buNone/>
            </a:pPr>
            <a:endParaRPr lang="hu-HU" sz="800" dirty="0"/>
          </a:p>
          <a:p>
            <a:pPr marL="514350" indent="-514350">
              <a:buFont typeface="+mj-lt"/>
              <a:buAutoNum type="arabicPeriod"/>
            </a:pPr>
            <a:r>
              <a:rPr lang="hu-HU" b="1" dirty="0">
                <a:solidFill>
                  <a:schemeClr val="bg1">
                    <a:lumMod val="95000"/>
                  </a:schemeClr>
                </a:solidFill>
              </a:rPr>
              <a:t> M</a:t>
            </a:r>
            <a:r>
              <a:rPr lang="en-US" b="1" dirty="0" err="1">
                <a:solidFill>
                  <a:schemeClr val="bg1">
                    <a:lumMod val="95000"/>
                  </a:schemeClr>
                </a:solidFill>
              </a:rPr>
              <a:t>ain</a:t>
            </a:r>
            <a:r>
              <a:rPr lang="en-US" b="1" dirty="0">
                <a:solidFill>
                  <a:schemeClr val="bg1">
                    <a:lumMod val="95000"/>
                  </a:schemeClr>
                </a:solidFill>
              </a:rPr>
              <a:t> benefits of digital communication and collaboration</a:t>
            </a:r>
            <a:endParaRPr lang="hu-HU" b="1" dirty="0">
              <a:solidFill>
                <a:schemeClr val="bg1">
                  <a:lumMod val="95000"/>
                </a:schemeClr>
              </a:solidFill>
            </a:endParaRPr>
          </a:p>
          <a:p>
            <a:pPr lvl="1"/>
            <a:r>
              <a:rPr lang="hu-HU" dirty="0">
                <a:solidFill>
                  <a:schemeClr val="bg1">
                    <a:lumMod val="95000"/>
                  </a:schemeClr>
                </a:solidFill>
              </a:rPr>
              <a:t>List 5 </a:t>
            </a:r>
            <a:r>
              <a:rPr lang="hu-HU" dirty="0" err="1">
                <a:solidFill>
                  <a:schemeClr val="bg1">
                    <a:lumMod val="95000"/>
                  </a:schemeClr>
                </a:solidFill>
              </a:rPr>
              <a:t>items</a:t>
            </a:r>
            <a:endParaRPr lang="hu-HU" dirty="0">
              <a:solidFill>
                <a:schemeClr val="bg1">
                  <a:lumMod val="95000"/>
                </a:schemeClr>
              </a:solidFill>
            </a:endParaRPr>
          </a:p>
          <a:p>
            <a:pPr marL="514350" indent="-514350">
              <a:buFont typeface="+mj-lt"/>
              <a:buAutoNum type="arabicPeriod" startAt="2"/>
            </a:pPr>
            <a:r>
              <a:rPr lang="hu-HU" b="1" dirty="0" err="1"/>
              <a:t>Barriers</a:t>
            </a:r>
            <a:r>
              <a:rPr lang="hu-HU" b="1" dirty="0"/>
              <a:t> and </a:t>
            </a:r>
            <a:r>
              <a:rPr lang="hu-HU" b="1" dirty="0" err="1"/>
              <a:t>challenges</a:t>
            </a:r>
            <a:endParaRPr lang="hu-HU" b="1" dirty="0"/>
          </a:p>
          <a:p>
            <a:pPr lvl="1"/>
            <a:r>
              <a:rPr lang="hu-HU" dirty="0"/>
              <a:t>List 5 </a:t>
            </a:r>
            <a:r>
              <a:rPr lang="hu-HU" dirty="0" err="1"/>
              <a:t>items</a:t>
            </a:r>
            <a:endParaRPr lang="hu-HU" dirty="0"/>
          </a:p>
          <a:p>
            <a:pPr lvl="1"/>
            <a:r>
              <a:rPr lang="hu-HU" dirty="0" err="1"/>
              <a:t>Identify</a:t>
            </a:r>
            <a:r>
              <a:rPr lang="hu-HU" dirty="0"/>
              <a:t> </a:t>
            </a:r>
            <a:r>
              <a:rPr lang="hu-HU" dirty="0" err="1"/>
              <a:t>strategies</a:t>
            </a:r>
            <a:r>
              <a:rPr lang="hu-HU" dirty="0"/>
              <a:t> </a:t>
            </a:r>
            <a:r>
              <a:rPr lang="hu-HU" dirty="0" err="1"/>
              <a:t>to</a:t>
            </a:r>
            <a:r>
              <a:rPr lang="hu-HU" dirty="0"/>
              <a:t> </a:t>
            </a:r>
            <a:r>
              <a:rPr lang="hu-HU" dirty="0" err="1"/>
              <a:t>tackle</a:t>
            </a:r>
            <a:r>
              <a:rPr lang="hu-HU" dirty="0"/>
              <a:t> </a:t>
            </a:r>
            <a:r>
              <a:rPr lang="hu-HU" dirty="0" err="1"/>
              <a:t>them</a:t>
            </a:r>
            <a:endParaRPr lang="hu-HU" dirty="0"/>
          </a:p>
          <a:p>
            <a:pPr lvl="1"/>
            <a:r>
              <a:rPr lang="hu-HU" dirty="0" err="1"/>
              <a:t>Do</a:t>
            </a:r>
            <a:r>
              <a:rPr lang="hu-HU" dirty="0"/>
              <a:t> </a:t>
            </a:r>
            <a:r>
              <a:rPr lang="hu-HU" dirty="0" err="1"/>
              <a:t>you</a:t>
            </a:r>
            <a:r>
              <a:rPr lang="hu-HU" dirty="0"/>
              <a:t> </a:t>
            </a:r>
            <a:r>
              <a:rPr lang="hu-HU" dirty="0" err="1"/>
              <a:t>think</a:t>
            </a:r>
            <a:r>
              <a:rPr lang="hu-HU" dirty="0"/>
              <a:t> </a:t>
            </a:r>
            <a:r>
              <a:rPr lang="en-US" dirty="0" err="1"/>
              <a:t>th</a:t>
            </a:r>
            <a:r>
              <a:rPr lang="hu-HU" dirty="0" err="1"/>
              <a:t>ese</a:t>
            </a:r>
            <a:r>
              <a:rPr lang="hu-HU" dirty="0"/>
              <a:t> </a:t>
            </a:r>
            <a:r>
              <a:rPr lang="hu-HU" dirty="0" err="1"/>
              <a:t>are</a:t>
            </a:r>
            <a:r>
              <a:rPr lang="en-US" dirty="0"/>
              <a:t> relevant </a:t>
            </a:r>
            <a:r>
              <a:rPr lang="en-US" dirty="0" err="1"/>
              <a:t>iss</a:t>
            </a:r>
            <a:r>
              <a:rPr lang="hu-HU" dirty="0" err="1"/>
              <a:t>ues</a:t>
            </a:r>
            <a:r>
              <a:rPr lang="en-US" dirty="0"/>
              <a:t> for digital communication with patients and families, too? (Yes/No/Yes, but differently)</a:t>
            </a:r>
            <a:endParaRPr lang="hu-HU" dirty="0"/>
          </a:p>
        </p:txBody>
      </p:sp>
    </p:spTree>
    <p:extLst>
      <p:ext uri="{BB962C8B-B14F-4D97-AF65-F5344CB8AC3E}">
        <p14:creationId xmlns:p14="http://schemas.microsoft.com/office/powerpoint/2010/main" val="16484962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A56A8E26-18A1-2CA7-57B9-A5A00C8F0463}"/>
              </a:ext>
            </a:extLst>
          </p:cNvPr>
          <p:cNvSpPr>
            <a:spLocks noGrp="1"/>
          </p:cNvSpPr>
          <p:nvPr>
            <p:ph type="title"/>
          </p:nvPr>
        </p:nvSpPr>
        <p:spPr/>
        <p:txBody>
          <a:bodyPr/>
          <a:lstStyle/>
          <a:p>
            <a:endParaRPr lang="hu-HU"/>
          </a:p>
        </p:txBody>
      </p:sp>
    </p:spTree>
    <p:extLst>
      <p:ext uri="{BB962C8B-B14F-4D97-AF65-F5344CB8AC3E}">
        <p14:creationId xmlns:p14="http://schemas.microsoft.com/office/powerpoint/2010/main" val="36456749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2D7915-E129-89DF-DD99-4940A3B46843}"/>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BC02441E-A8F0-79D4-D406-797BB47A733B}"/>
              </a:ext>
            </a:extLst>
          </p:cNvPr>
          <p:cNvSpPr>
            <a:spLocks noGrp="1"/>
          </p:cNvSpPr>
          <p:nvPr>
            <p:ph type="title"/>
          </p:nvPr>
        </p:nvSpPr>
        <p:spPr>
          <a:xfrm>
            <a:off x="146257" y="79215"/>
            <a:ext cx="9707606" cy="993805"/>
          </a:xfrm>
        </p:spPr>
        <p:txBody>
          <a:bodyPr/>
          <a:lstStyle/>
          <a:p>
            <a:r>
              <a:rPr lang="hu-HU" dirty="0" err="1"/>
              <a:t>Teleconsultation</a:t>
            </a:r>
            <a:r>
              <a:rPr lang="hu-HU" dirty="0"/>
              <a:t> </a:t>
            </a:r>
            <a:r>
              <a:rPr lang="hu-HU" dirty="0" err="1"/>
              <a:t>group</a:t>
            </a:r>
            <a:r>
              <a:rPr lang="hu-HU" dirty="0"/>
              <a:t> </a:t>
            </a:r>
            <a:r>
              <a:rPr lang="hu-HU" dirty="0" err="1"/>
              <a:t>exercise</a:t>
            </a:r>
            <a:r>
              <a:rPr lang="hu-HU" dirty="0"/>
              <a:t> (</a:t>
            </a:r>
            <a:r>
              <a:rPr lang="hu-HU" dirty="0" err="1"/>
              <a:t>Module</a:t>
            </a:r>
            <a:r>
              <a:rPr lang="hu-HU" dirty="0"/>
              <a:t> 2)</a:t>
            </a:r>
            <a:endParaRPr lang="en-US" dirty="0"/>
          </a:p>
        </p:txBody>
      </p:sp>
      <p:sp>
        <p:nvSpPr>
          <p:cNvPr id="3" name="Tartalom helye 2">
            <a:extLst>
              <a:ext uri="{FF2B5EF4-FFF2-40B4-BE49-F238E27FC236}">
                <a16:creationId xmlns:a16="http://schemas.microsoft.com/office/drawing/2014/main" id="{BFB3DECB-C4D7-92E1-C539-C37DFA522221}"/>
              </a:ext>
            </a:extLst>
          </p:cNvPr>
          <p:cNvSpPr>
            <a:spLocks noGrp="1"/>
          </p:cNvSpPr>
          <p:nvPr>
            <p:ph sz="half" idx="1"/>
          </p:nvPr>
        </p:nvSpPr>
        <p:spPr>
          <a:xfrm>
            <a:off x="146257" y="1296045"/>
            <a:ext cx="10191520" cy="3699702"/>
          </a:xfrm>
        </p:spPr>
        <p:txBody>
          <a:bodyPr/>
          <a:lstStyle/>
          <a:p>
            <a:pPr marL="0" indent="0">
              <a:lnSpc>
                <a:spcPct val="100000"/>
              </a:lnSpc>
              <a:spcAft>
                <a:spcPts val="800"/>
              </a:spcAft>
              <a:buNone/>
            </a:pPr>
            <a:r>
              <a:rPr lang="hu-HU" b="1" dirty="0" err="1"/>
              <a:t>What</a:t>
            </a:r>
            <a:r>
              <a:rPr lang="hu-HU" b="1" dirty="0"/>
              <a:t> is </a:t>
            </a:r>
            <a:r>
              <a:rPr lang="hu-HU" b="1" dirty="0" err="1"/>
              <a:t>the</a:t>
            </a:r>
            <a:r>
              <a:rPr lang="hu-HU" b="1" dirty="0"/>
              <a:t> story </a:t>
            </a:r>
            <a:r>
              <a:rPr lang="hu-HU" b="1" dirty="0" err="1"/>
              <a:t>about</a:t>
            </a:r>
            <a:r>
              <a:rPr lang="hu-HU" b="1" dirty="0"/>
              <a:t>?</a:t>
            </a:r>
          </a:p>
          <a:p>
            <a:pPr marL="0" indent="0">
              <a:lnSpc>
                <a:spcPct val="100000"/>
              </a:lnSpc>
              <a:spcAft>
                <a:spcPts val="800"/>
              </a:spcAft>
              <a:buNone/>
            </a:pPr>
            <a:r>
              <a:rPr lang="en-US" dirty="0"/>
              <a:t>The Healthier Future Centre has started preparations for the introduction of a</a:t>
            </a:r>
            <a:r>
              <a:rPr lang="hu-HU" dirty="0"/>
              <a:t> </a:t>
            </a:r>
            <a:r>
              <a:rPr lang="hu-HU" dirty="0" err="1"/>
              <a:t>new</a:t>
            </a:r>
            <a:r>
              <a:rPr lang="en-US" dirty="0"/>
              <a:t> teleconsultation service</a:t>
            </a:r>
            <a:r>
              <a:rPr lang="hu-HU" dirty="0"/>
              <a:t>.  </a:t>
            </a:r>
            <a:r>
              <a:rPr lang="hu-HU" dirty="0" err="1"/>
              <a:t>First</a:t>
            </a:r>
            <a:r>
              <a:rPr lang="hu-HU" dirty="0"/>
              <a:t>, </a:t>
            </a:r>
            <a:r>
              <a:rPr lang="hu-HU" dirty="0" err="1"/>
              <a:t>they</a:t>
            </a:r>
            <a:r>
              <a:rPr lang="hu-HU" dirty="0"/>
              <a:t> </a:t>
            </a:r>
            <a:r>
              <a:rPr lang="hu-HU" dirty="0" err="1"/>
              <a:t>would</a:t>
            </a:r>
            <a:r>
              <a:rPr lang="hu-HU" dirty="0"/>
              <a:t> like </a:t>
            </a:r>
            <a:r>
              <a:rPr lang="en-US" dirty="0"/>
              <a:t>to define what services would be offered through teleconsultation and who could provide teleconsultation.</a:t>
            </a:r>
            <a:endParaRPr lang="hu-HU" dirty="0"/>
          </a:p>
          <a:p>
            <a:pPr marL="0" indent="0">
              <a:lnSpc>
                <a:spcPct val="100000"/>
              </a:lnSpc>
              <a:spcAft>
                <a:spcPts val="800"/>
              </a:spcAft>
              <a:buNone/>
            </a:pPr>
            <a:r>
              <a:rPr lang="hu-HU" dirty="0"/>
              <a:t>The </a:t>
            </a:r>
            <a:r>
              <a:rPr lang="hu-HU" dirty="0" err="1"/>
              <a:t>exercise</a:t>
            </a:r>
            <a:r>
              <a:rPr lang="en-US" dirty="0"/>
              <a:t> describes the first meeting of the ad hoc working group set up to define the framework for the new service and manage the change process.  The meeting turns into a debate and conflict arises…</a:t>
            </a:r>
          </a:p>
          <a:p>
            <a:pPr marL="0" indent="0">
              <a:lnSpc>
                <a:spcPct val="100000"/>
              </a:lnSpc>
              <a:spcAft>
                <a:spcPts val="800"/>
              </a:spcAft>
              <a:buNone/>
            </a:pPr>
            <a:endParaRPr lang="hu-HU" dirty="0"/>
          </a:p>
          <a:p>
            <a:pPr marL="0" indent="0">
              <a:lnSpc>
                <a:spcPct val="100000"/>
              </a:lnSpc>
              <a:spcAft>
                <a:spcPts val="800"/>
              </a:spcAft>
              <a:buNone/>
            </a:pPr>
            <a:endParaRPr lang="en-US" dirty="0"/>
          </a:p>
        </p:txBody>
      </p:sp>
    </p:spTree>
    <p:extLst>
      <p:ext uri="{BB962C8B-B14F-4D97-AF65-F5344CB8AC3E}">
        <p14:creationId xmlns:p14="http://schemas.microsoft.com/office/powerpoint/2010/main" val="3619581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BD31D6-A770-A724-945C-DC1FFE4F8FDB}"/>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DB8407F2-46E5-E9A5-DE29-237FA6390858}"/>
              </a:ext>
            </a:extLst>
          </p:cNvPr>
          <p:cNvSpPr>
            <a:spLocks noGrp="1"/>
          </p:cNvSpPr>
          <p:nvPr>
            <p:ph type="title"/>
          </p:nvPr>
        </p:nvSpPr>
        <p:spPr>
          <a:xfrm>
            <a:off x="146257" y="79215"/>
            <a:ext cx="9707606" cy="993805"/>
          </a:xfrm>
        </p:spPr>
        <p:txBody>
          <a:bodyPr/>
          <a:lstStyle/>
          <a:p>
            <a:r>
              <a:rPr lang="hu-HU" dirty="0" err="1"/>
              <a:t>Teleconsultation</a:t>
            </a:r>
            <a:r>
              <a:rPr lang="hu-HU" dirty="0"/>
              <a:t> </a:t>
            </a:r>
            <a:r>
              <a:rPr lang="hu-HU" dirty="0" err="1"/>
              <a:t>group</a:t>
            </a:r>
            <a:r>
              <a:rPr lang="hu-HU" dirty="0"/>
              <a:t> </a:t>
            </a:r>
            <a:r>
              <a:rPr lang="hu-HU" dirty="0" err="1"/>
              <a:t>exercise</a:t>
            </a:r>
            <a:r>
              <a:rPr lang="hu-HU" dirty="0"/>
              <a:t> (</a:t>
            </a:r>
            <a:r>
              <a:rPr lang="hu-HU" dirty="0" err="1"/>
              <a:t>Module</a:t>
            </a:r>
            <a:r>
              <a:rPr lang="hu-HU" dirty="0"/>
              <a:t> 2)</a:t>
            </a:r>
            <a:endParaRPr lang="en-US" dirty="0"/>
          </a:p>
        </p:txBody>
      </p:sp>
      <p:sp>
        <p:nvSpPr>
          <p:cNvPr id="3" name="Tartalom helye 2">
            <a:extLst>
              <a:ext uri="{FF2B5EF4-FFF2-40B4-BE49-F238E27FC236}">
                <a16:creationId xmlns:a16="http://schemas.microsoft.com/office/drawing/2014/main" id="{1E982691-1DCE-E14D-3E9F-74F5EBA50E25}"/>
              </a:ext>
            </a:extLst>
          </p:cNvPr>
          <p:cNvSpPr>
            <a:spLocks noGrp="1"/>
          </p:cNvSpPr>
          <p:nvPr>
            <p:ph sz="half" idx="1"/>
          </p:nvPr>
        </p:nvSpPr>
        <p:spPr>
          <a:xfrm>
            <a:off x="146257" y="1296045"/>
            <a:ext cx="10191520" cy="3699702"/>
          </a:xfrm>
        </p:spPr>
        <p:txBody>
          <a:bodyPr/>
          <a:lstStyle/>
          <a:p>
            <a:pPr marL="0" indent="0">
              <a:lnSpc>
                <a:spcPct val="100000"/>
              </a:lnSpc>
              <a:spcAft>
                <a:spcPts val="800"/>
              </a:spcAft>
              <a:buNone/>
            </a:pPr>
            <a:r>
              <a:rPr lang="hu-HU" b="1" dirty="0"/>
              <a:t>Group </a:t>
            </a:r>
            <a:r>
              <a:rPr lang="hu-HU" b="1" dirty="0" err="1"/>
              <a:t>composition</a:t>
            </a:r>
            <a:endParaRPr lang="hu-HU" b="1" dirty="0"/>
          </a:p>
          <a:p>
            <a:pPr marL="0" indent="0">
              <a:lnSpc>
                <a:spcPct val="100000"/>
              </a:lnSpc>
              <a:spcAft>
                <a:spcPts val="800"/>
              </a:spcAft>
              <a:buNone/>
            </a:pPr>
            <a:r>
              <a:rPr lang="hu-HU" sz="3200" kern="100" dirty="0">
                <a:latin typeface="Aptos" panose="020B0004020202020204" pitchFamily="34" charset="0"/>
                <a:ea typeface="Aptos" panose="020B0004020202020204" pitchFamily="34" charset="0"/>
                <a:cs typeface="Times New Roman" panose="02020603050405020304" pitchFamily="18" charset="0"/>
              </a:rPr>
              <a:t>F</a:t>
            </a:r>
            <a:r>
              <a:rPr lang="en-US" sz="3200" kern="100" dirty="0">
                <a:effectLst/>
                <a:latin typeface="Aptos" panose="020B0004020202020204" pitchFamily="34" charset="0"/>
                <a:ea typeface="Aptos" panose="020B0004020202020204" pitchFamily="34" charset="0"/>
                <a:cs typeface="Times New Roman" panose="02020603050405020304" pitchFamily="18" charset="0"/>
              </a:rPr>
              <a:t>our doctors, two nurses, a dietician, the in-house pharmacist, and one member each from the IT and legal departments.</a:t>
            </a:r>
            <a:endParaRPr lang="hu-HU" dirty="0"/>
          </a:p>
          <a:p>
            <a:pPr marL="0" indent="0">
              <a:lnSpc>
                <a:spcPct val="100000"/>
              </a:lnSpc>
              <a:spcAft>
                <a:spcPts val="800"/>
              </a:spcAft>
              <a:buNone/>
            </a:pPr>
            <a:r>
              <a:rPr lang="hu-HU" b="1" dirty="0"/>
              <a:t>Main </a:t>
            </a:r>
            <a:r>
              <a:rPr lang="hu-HU" b="1" dirty="0" err="1"/>
              <a:t>characters</a:t>
            </a:r>
            <a:endParaRPr lang="hu-HU" b="1" dirty="0"/>
          </a:p>
          <a:p>
            <a:pPr>
              <a:lnSpc>
                <a:spcPct val="100000"/>
              </a:lnSpc>
              <a:spcBef>
                <a:spcPts val="0"/>
              </a:spcBef>
            </a:pPr>
            <a:r>
              <a:rPr lang="hu-HU" dirty="0" err="1"/>
              <a:t>Dr</a:t>
            </a:r>
            <a:r>
              <a:rPr lang="en-US" dirty="0"/>
              <a:t> Edwards</a:t>
            </a:r>
            <a:r>
              <a:rPr lang="hu-HU" dirty="0"/>
              <a:t> (</a:t>
            </a:r>
            <a:r>
              <a:rPr lang="hu-HU" dirty="0" err="1"/>
              <a:t>group</a:t>
            </a:r>
            <a:r>
              <a:rPr lang="hu-HU" dirty="0"/>
              <a:t> </a:t>
            </a:r>
            <a:r>
              <a:rPr lang="hu-HU" dirty="0" err="1"/>
              <a:t>leader</a:t>
            </a:r>
            <a:r>
              <a:rPr lang="hu-HU" dirty="0"/>
              <a:t>) </a:t>
            </a:r>
            <a:r>
              <a:rPr lang="en-US" dirty="0"/>
              <a:t>, a chief physician </a:t>
            </a:r>
            <a:r>
              <a:rPr lang="hu-HU" dirty="0" err="1"/>
              <a:t>with</a:t>
            </a:r>
            <a:r>
              <a:rPr lang="hu-HU" dirty="0"/>
              <a:t> </a:t>
            </a:r>
            <a:r>
              <a:rPr lang="en-US" dirty="0"/>
              <a:t>vast clinical experience</a:t>
            </a:r>
            <a:r>
              <a:rPr lang="hu-HU" dirty="0"/>
              <a:t>, </a:t>
            </a:r>
            <a:r>
              <a:rPr lang="hu-HU" dirty="0" err="1"/>
              <a:t>before</a:t>
            </a:r>
            <a:r>
              <a:rPr lang="hu-HU" dirty="0"/>
              <a:t> </a:t>
            </a:r>
            <a:r>
              <a:rPr lang="hu-HU" dirty="0" err="1"/>
              <a:t>retirement</a:t>
            </a:r>
            <a:endParaRPr lang="hu-HU" dirty="0"/>
          </a:p>
          <a:p>
            <a:pPr>
              <a:lnSpc>
                <a:spcPct val="100000"/>
              </a:lnSpc>
              <a:spcBef>
                <a:spcPts val="0"/>
              </a:spcBef>
            </a:pPr>
            <a:r>
              <a:rPr lang="hu-HU" dirty="0"/>
              <a:t>Linda, </a:t>
            </a:r>
            <a:r>
              <a:rPr lang="hu-HU" dirty="0" err="1"/>
              <a:t>young</a:t>
            </a:r>
            <a:r>
              <a:rPr lang="hu-HU" dirty="0"/>
              <a:t> </a:t>
            </a:r>
            <a:r>
              <a:rPr lang="hu-HU" dirty="0" err="1"/>
              <a:t>nurse</a:t>
            </a:r>
            <a:r>
              <a:rPr lang="hu-HU" dirty="0"/>
              <a:t>, </a:t>
            </a:r>
            <a:r>
              <a:rPr lang="hu-HU" dirty="0" err="1"/>
              <a:t>protagonist</a:t>
            </a:r>
            <a:endParaRPr lang="hu-HU" dirty="0"/>
          </a:p>
          <a:p>
            <a:pPr>
              <a:lnSpc>
                <a:spcPct val="100000"/>
              </a:lnSpc>
              <a:spcBef>
                <a:spcPts val="0"/>
              </a:spcBef>
            </a:pPr>
            <a:r>
              <a:rPr lang="hu-HU" dirty="0" err="1"/>
              <a:t>Dr</a:t>
            </a:r>
            <a:r>
              <a:rPr lang="hu-HU" dirty="0"/>
              <a:t> Adam, a </a:t>
            </a:r>
            <a:r>
              <a:rPr lang="hu-HU" dirty="0" err="1"/>
              <a:t>middle-aged</a:t>
            </a:r>
            <a:r>
              <a:rPr lang="hu-HU" dirty="0"/>
              <a:t>, </a:t>
            </a:r>
            <a:r>
              <a:rPr lang="hu-HU" dirty="0" err="1"/>
              <a:t>dynamic</a:t>
            </a:r>
            <a:r>
              <a:rPr lang="hu-HU" dirty="0"/>
              <a:t> </a:t>
            </a:r>
            <a:r>
              <a:rPr lang="hu-HU" dirty="0" err="1"/>
              <a:t>diabetologist</a:t>
            </a:r>
            <a:endParaRPr lang="hu-HU" dirty="0"/>
          </a:p>
          <a:p>
            <a:pPr>
              <a:lnSpc>
                <a:spcPct val="100000"/>
              </a:lnSpc>
              <a:spcBef>
                <a:spcPts val="0"/>
              </a:spcBef>
            </a:pPr>
            <a:r>
              <a:rPr lang="hu-HU" dirty="0" err="1"/>
              <a:t>Dora</a:t>
            </a:r>
            <a:r>
              <a:rPr lang="hu-HU" dirty="0"/>
              <a:t>, Head of </a:t>
            </a:r>
            <a:r>
              <a:rPr lang="hu-HU" dirty="0" err="1"/>
              <a:t>dieteticians</a:t>
            </a:r>
            <a:endParaRPr lang="hu-HU" dirty="0"/>
          </a:p>
          <a:p>
            <a:pPr>
              <a:lnSpc>
                <a:spcPct val="100000"/>
              </a:lnSpc>
              <a:spcBef>
                <a:spcPts val="0"/>
              </a:spcBef>
            </a:pPr>
            <a:endParaRPr lang="hu-HU" dirty="0"/>
          </a:p>
          <a:p>
            <a:pPr>
              <a:lnSpc>
                <a:spcPct val="100000"/>
              </a:lnSpc>
              <a:spcBef>
                <a:spcPts val="0"/>
              </a:spcBef>
            </a:pPr>
            <a:endParaRPr lang="en-US" dirty="0"/>
          </a:p>
        </p:txBody>
      </p:sp>
    </p:spTree>
    <p:extLst>
      <p:ext uri="{BB962C8B-B14F-4D97-AF65-F5344CB8AC3E}">
        <p14:creationId xmlns:p14="http://schemas.microsoft.com/office/powerpoint/2010/main" val="37451991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4">
            <a:extLst>
              <a:ext uri="{FF2B5EF4-FFF2-40B4-BE49-F238E27FC236}">
                <a16:creationId xmlns:a16="http://schemas.microsoft.com/office/drawing/2014/main" id="{CC0E9D7A-2BA5-B47A-62B7-30805C44A1D4}"/>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3" name="CasellaDiTesto 2">
            <a:extLst>
              <a:ext uri="{FF2B5EF4-FFF2-40B4-BE49-F238E27FC236}">
                <a16:creationId xmlns:a16="http://schemas.microsoft.com/office/drawing/2014/main" id="{5AAE0DBC-A4E7-CAD6-8D20-891EC4B948AB}"/>
              </a:ext>
            </a:extLst>
          </p:cNvPr>
          <p:cNvSpPr txBox="1"/>
          <p:nvPr/>
        </p:nvSpPr>
        <p:spPr>
          <a:xfrm>
            <a:off x="1040695" y="594752"/>
            <a:ext cx="8952614" cy="1200329"/>
          </a:xfrm>
          <a:prstGeom prst="rect">
            <a:avLst/>
          </a:prstGeom>
          <a:noFill/>
        </p:spPr>
        <p:txBody>
          <a:bodyPr wrap="square">
            <a:spAutoFit/>
          </a:bodyPr>
          <a:lstStyle/>
          <a:p>
            <a:pPr marL="0" indent="0">
              <a:buNone/>
            </a:pPr>
            <a:r>
              <a:rPr lang="it-IT" sz="2400" dirty="0" err="1"/>
              <a:t>Belbin's</a:t>
            </a:r>
            <a:r>
              <a:rPr lang="it-IT" sz="2400" dirty="0"/>
              <a:t> </a:t>
            </a:r>
            <a:r>
              <a:rPr lang="it-IT" sz="2400" dirty="0" err="1"/>
              <a:t>nine</a:t>
            </a:r>
            <a:r>
              <a:rPr lang="it-IT" sz="2400" dirty="0"/>
              <a:t> </a:t>
            </a:r>
            <a:r>
              <a:rPr lang="it-IT" sz="2400" dirty="0" err="1"/>
              <a:t>roles</a:t>
            </a:r>
            <a:r>
              <a:rPr lang="it-IT" sz="2400" dirty="0"/>
              <a:t> can be </a:t>
            </a:r>
            <a:r>
              <a:rPr lang="it-IT" sz="2400" dirty="0" err="1"/>
              <a:t>divided</a:t>
            </a:r>
            <a:r>
              <a:rPr lang="it-IT" sz="2400" dirty="0"/>
              <a:t> </a:t>
            </a:r>
            <a:r>
              <a:rPr lang="it-IT" sz="2400" dirty="0" err="1"/>
              <a:t>into</a:t>
            </a:r>
            <a:r>
              <a:rPr lang="it-IT" sz="2400" dirty="0"/>
              <a:t> </a:t>
            </a:r>
            <a:r>
              <a:rPr lang="it-IT" sz="2400" dirty="0" err="1"/>
              <a:t>three</a:t>
            </a:r>
            <a:r>
              <a:rPr lang="it-IT" sz="2400" dirty="0"/>
              <a:t> </a:t>
            </a:r>
            <a:r>
              <a:rPr lang="it-IT" sz="2400" dirty="0" err="1"/>
              <a:t>main</a:t>
            </a:r>
            <a:r>
              <a:rPr lang="it-IT" sz="2400" dirty="0"/>
              <a:t> </a:t>
            </a:r>
            <a:r>
              <a:rPr lang="it-IT" sz="2400" dirty="0" err="1"/>
              <a:t>categories</a:t>
            </a:r>
            <a:r>
              <a:rPr lang="it-IT" sz="2400" dirty="0"/>
              <a:t> and </a:t>
            </a:r>
            <a:r>
              <a:rPr lang="it-IT" sz="2400" dirty="0" err="1"/>
              <a:t>explains</a:t>
            </a:r>
            <a:r>
              <a:rPr lang="it-IT" sz="2400" dirty="0"/>
              <a:t> </a:t>
            </a:r>
            <a:r>
              <a:rPr lang="it-IT" sz="2400" dirty="0" err="1"/>
              <a:t>that</a:t>
            </a:r>
            <a:r>
              <a:rPr lang="it-IT" sz="2400" dirty="0"/>
              <a:t> the </a:t>
            </a:r>
            <a:r>
              <a:rPr lang="it-IT" sz="2400" dirty="0" err="1"/>
              <a:t>most</a:t>
            </a:r>
            <a:r>
              <a:rPr lang="it-IT" sz="2400" dirty="0"/>
              <a:t> </a:t>
            </a:r>
            <a:r>
              <a:rPr lang="it-IT" sz="2400" dirty="0" err="1"/>
              <a:t>successful</a:t>
            </a:r>
            <a:r>
              <a:rPr lang="it-IT" sz="2400" dirty="0"/>
              <a:t> teams are made up of </a:t>
            </a:r>
            <a:r>
              <a:rPr lang="it-IT" sz="2400" b="1" dirty="0"/>
              <a:t>a mix of </a:t>
            </a:r>
            <a:r>
              <a:rPr lang="it-IT" sz="2400" b="1" dirty="0" err="1"/>
              <a:t>behaviours</a:t>
            </a:r>
            <a:r>
              <a:rPr lang="it-IT" sz="2400" dirty="0"/>
              <a:t>. </a:t>
            </a:r>
          </a:p>
        </p:txBody>
      </p:sp>
      <p:grpSp>
        <p:nvGrpSpPr>
          <p:cNvPr id="11" name="Gruppo 10">
            <a:extLst>
              <a:ext uri="{FF2B5EF4-FFF2-40B4-BE49-F238E27FC236}">
                <a16:creationId xmlns:a16="http://schemas.microsoft.com/office/drawing/2014/main" id="{CB39D3E1-0DDF-8471-50E8-826BE40B3B59}"/>
              </a:ext>
            </a:extLst>
          </p:cNvPr>
          <p:cNvGrpSpPr/>
          <p:nvPr/>
        </p:nvGrpSpPr>
        <p:grpSpPr>
          <a:xfrm>
            <a:off x="179871" y="1907389"/>
            <a:ext cx="10440020" cy="1303864"/>
            <a:chOff x="654049" y="1590946"/>
            <a:chExt cx="10440020" cy="1513515"/>
          </a:xfrm>
          <a:solidFill>
            <a:srgbClr val="E5FBFB"/>
          </a:solidFill>
        </p:grpSpPr>
        <p:sp>
          <p:nvSpPr>
            <p:cNvPr id="12" name="CasellaDiTesto 11">
              <a:extLst>
                <a:ext uri="{FF2B5EF4-FFF2-40B4-BE49-F238E27FC236}">
                  <a16:creationId xmlns:a16="http://schemas.microsoft.com/office/drawing/2014/main" id="{E4D29C1C-81FB-024C-0CD3-2595C3554965}"/>
                </a:ext>
              </a:extLst>
            </p:cNvPr>
            <p:cNvSpPr txBox="1"/>
            <p:nvPr/>
          </p:nvSpPr>
          <p:spPr>
            <a:xfrm>
              <a:off x="654049" y="2519686"/>
              <a:ext cx="3149600" cy="584775"/>
            </a:xfrm>
            <a:prstGeom prst="rect">
              <a:avLst/>
            </a:prstGeom>
            <a:grpFill/>
            <a:ln>
              <a:solidFill>
                <a:srgbClr val="1A75DB"/>
              </a:solidFill>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it-IT" sz="3200" b="1" kern="0" dirty="0">
                  <a:solidFill>
                    <a:prstClr val="black"/>
                  </a:solidFill>
                </a:rPr>
                <a:t>T</a:t>
              </a:r>
              <a:r>
                <a:rPr kumimoji="0" lang="it-IT" sz="3200" b="1" i="0" u="none" strike="noStrike" kern="0" cap="none" spc="0" normalizeH="0" baseline="0" noProof="0" dirty="0">
                  <a:ln>
                    <a:noFill/>
                  </a:ln>
                  <a:solidFill>
                    <a:prstClr val="black"/>
                  </a:solidFill>
                  <a:effectLst/>
                  <a:uLnTx/>
                  <a:uFillTx/>
                </a:rPr>
                <a:t>he </a:t>
              </a:r>
              <a:r>
                <a:rPr kumimoji="0" lang="it-IT" sz="3200" b="1" i="1" u="none" strike="noStrike" kern="0" cap="none" spc="0" normalizeH="0" baseline="0" noProof="0" dirty="0">
                  <a:ln>
                    <a:noFill/>
                  </a:ln>
                  <a:solidFill>
                    <a:prstClr val="black"/>
                  </a:solidFill>
                  <a:effectLst/>
                  <a:uLnTx/>
                  <a:uFillTx/>
                </a:rPr>
                <a:t>social</a:t>
              </a:r>
              <a:r>
                <a:rPr kumimoji="0" lang="it-IT" sz="3200" b="1" i="0" u="none" strike="noStrike" kern="0" cap="none" spc="0" normalizeH="0" baseline="0" noProof="0" dirty="0">
                  <a:ln>
                    <a:noFill/>
                  </a:ln>
                  <a:solidFill>
                    <a:prstClr val="black"/>
                  </a:solidFill>
                  <a:effectLst/>
                  <a:uLnTx/>
                  <a:uFillTx/>
                </a:rPr>
                <a:t> roles</a:t>
              </a:r>
              <a:endParaRPr kumimoji="0" lang="it-IT" sz="3200" b="0" i="0" u="none" strike="noStrike" kern="0" cap="none" spc="0" normalizeH="0" baseline="0" noProof="0" dirty="0">
                <a:ln>
                  <a:noFill/>
                </a:ln>
                <a:solidFill>
                  <a:prstClr val="black"/>
                </a:solidFill>
                <a:effectLst/>
                <a:uLnTx/>
                <a:uFillTx/>
              </a:endParaRPr>
            </a:p>
          </p:txBody>
        </p:sp>
        <p:sp>
          <p:nvSpPr>
            <p:cNvPr id="13" name="CasellaDiTesto 12">
              <a:extLst>
                <a:ext uri="{FF2B5EF4-FFF2-40B4-BE49-F238E27FC236}">
                  <a16:creationId xmlns:a16="http://schemas.microsoft.com/office/drawing/2014/main" id="{5B6975D5-932C-4D84-2279-95338B04FAAF}"/>
                </a:ext>
              </a:extLst>
            </p:cNvPr>
            <p:cNvSpPr txBox="1"/>
            <p:nvPr/>
          </p:nvSpPr>
          <p:spPr>
            <a:xfrm>
              <a:off x="4059104" y="2519400"/>
              <a:ext cx="3629910" cy="584775"/>
            </a:xfrm>
            <a:prstGeom prst="rect">
              <a:avLst/>
            </a:prstGeom>
            <a:solidFill>
              <a:srgbClr val="FBC1DB"/>
            </a:solidFill>
            <a:ln>
              <a:solidFill>
                <a:srgbClr val="1A75DB"/>
              </a:solidFill>
            </a:ln>
          </p:spPr>
          <p:txBody>
            <a:bodyPr wrap="square">
              <a:spAutoFit/>
            </a:bodyPr>
            <a:lstStyle>
              <a:defPPr>
                <a:defRPr lang="it-IT"/>
              </a:defPPr>
              <a:lvl1pPr>
                <a:defRPr sz="3200" b="1"/>
              </a:lvl1pPr>
            </a:lstStyle>
            <a:p>
              <a:pPr marL="0" marR="0" lvl="0" indent="0" defTabSz="914400" eaLnBrk="1" fontAlgn="auto" latinLnBrk="0" hangingPunct="1">
                <a:lnSpc>
                  <a:spcPct val="100000"/>
                </a:lnSpc>
                <a:spcBef>
                  <a:spcPts val="0"/>
                </a:spcBef>
                <a:spcAft>
                  <a:spcPts val="0"/>
                </a:spcAft>
                <a:buClrTx/>
                <a:buSzTx/>
                <a:buFontTx/>
                <a:buNone/>
                <a:tabLst/>
                <a:defRPr/>
              </a:pPr>
              <a:r>
                <a:rPr lang="it-IT" kern="0" dirty="0">
                  <a:solidFill>
                    <a:prstClr val="black"/>
                  </a:solidFill>
                </a:rPr>
                <a:t>T</a:t>
              </a:r>
              <a:r>
                <a:rPr kumimoji="0" lang="it-IT" sz="3200" b="1" i="0" u="none" strike="noStrike" kern="0" cap="none" spc="0" normalizeH="0" baseline="0" noProof="0" dirty="0">
                  <a:ln>
                    <a:noFill/>
                  </a:ln>
                  <a:solidFill>
                    <a:prstClr val="black"/>
                  </a:solidFill>
                  <a:effectLst/>
                  <a:uLnTx/>
                  <a:uFillTx/>
                </a:rPr>
                <a:t>he </a:t>
              </a:r>
              <a:r>
                <a:rPr kumimoji="0" lang="it-IT" sz="3200" b="1" i="1" u="none" strike="noStrike" kern="0" cap="none" spc="0" normalizeH="0" baseline="0" noProof="0" dirty="0">
                  <a:ln>
                    <a:noFill/>
                  </a:ln>
                  <a:solidFill>
                    <a:prstClr val="black"/>
                  </a:solidFill>
                  <a:effectLst/>
                  <a:uLnTx/>
                  <a:uFillTx/>
                </a:rPr>
                <a:t>thinking</a:t>
              </a:r>
              <a:r>
                <a:rPr kumimoji="0" lang="it-IT" sz="3200" b="1" i="0" u="none" strike="noStrike" kern="0" cap="none" spc="0" normalizeH="0" baseline="0" noProof="0" dirty="0">
                  <a:ln>
                    <a:noFill/>
                  </a:ln>
                  <a:solidFill>
                    <a:prstClr val="black"/>
                  </a:solidFill>
                  <a:effectLst/>
                  <a:uLnTx/>
                  <a:uFillTx/>
                </a:rPr>
                <a:t> roles</a:t>
              </a:r>
            </a:p>
          </p:txBody>
        </p:sp>
        <p:sp>
          <p:nvSpPr>
            <p:cNvPr id="14" name="CasellaDiTesto 13">
              <a:extLst>
                <a:ext uri="{FF2B5EF4-FFF2-40B4-BE49-F238E27FC236}">
                  <a16:creationId xmlns:a16="http://schemas.microsoft.com/office/drawing/2014/main" id="{2381B874-58C6-B15B-7B49-871C1E020FE6}"/>
                </a:ext>
              </a:extLst>
            </p:cNvPr>
            <p:cNvSpPr txBox="1"/>
            <p:nvPr/>
          </p:nvSpPr>
          <p:spPr>
            <a:xfrm>
              <a:off x="7944469" y="2519400"/>
              <a:ext cx="3149600" cy="584775"/>
            </a:xfrm>
            <a:prstGeom prst="rect">
              <a:avLst/>
            </a:prstGeom>
            <a:solidFill>
              <a:srgbClr val="02FFD2"/>
            </a:solidFill>
            <a:ln>
              <a:solidFill>
                <a:srgbClr val="1A75DB"/>
              </a:solidFill>
            </a:ln>
          </p:spPr>
          <p:txBody>
            <a:bodyPr wrap="square">
              <a:spAutoFit/>
            </a:bodyPr>
            <a:lstStyle>
              <a:defPPr>
                <a:defRPr lang="it-IT"/>
              </a:defPPr>
              <a:lvl1pPr>
                <a:defRPr sz="3200" b="1"/>
              </a:lvl1pPr>
            </a:lstStyle>
            <a:p>
              <a:pPr marL="0" marR="0" lvl="0" indent="0" defTabSz="914400" eaLnBrk="1" fontAlgn="auto" latinLnBrk="0" hangingPunct="1">
                <a:lnSpc>
                  <a:spcPct val="100000"/>
                </a:lnSpc>
                <a:spcBef>
                  <a:spcPts val="0"/>
                </a:spcBef>
                <a:spcAft>
                  <a:spcPts val="0"/>
                </a:spcAft>
                <a:buClrTx/>
                <a:buSzTx/>
                <a:buFontTx/>
                <a:buNone/>
                <a:tabLst/>
                <a:defRPr/>
              </a:pPr>
              <a:r>
                <a:rPr lang="it-IT" kern="0" dirty="0">
                  <a:solidFill>
                    <a:prstClr val="black"/>
                  </a:solidFill>
                </a:rPr>
                <a:t>T</a:t>
              </a:r>
              <a:r>
                <a:rPr kumimoji="0" lang="it-IT" sz="3200" b="1" i="0" u="none" strike="noStrike" kern="0" cap="none" spc="0" normalizeH="0" baseline="0" noProof="0" dirty="0">
                  <a:ln>
                    <a:noFill/>
                  </a:ln>
                  <a:solidFill>
                    <a:prstClr val="black"/>
                  </a:solidFill>
                  <a:effectLst/>
                  <a:uLnTx/>
                  <a:uFillTx/>
                </a:rPr>
                <a:t>he </a:t>
              </a:r>
              <a:r>
                <a:rPr kumimoji="0" lang="it-IT" sz="3200" b="1" i="1" u="none" strike="noStrike" kern="0" cap="none" spc="0" normalizeH="0" baseline="0" noProof="0" dirty="0">
                  <a:ln>
                    <a:noFill/>
                  </a:ln>
                  <a:solidFill>
                    <a:prstClr val="black"/>
                  </a:solidFill>
                  <a:effectLst/>
                  <a:uLnTx/>
                  <a:uFillTx/>
                </a:rPr>
                <a:t>action</a:t>
              </a:r>
              <a:r>
                <a:rPr kumimoji="0" lang="it-IT" sz="3200" b="1" i="0" u="none" strike="noStrike" kern="0" cap="none" spc="0" normalizeH="0" baseline="0" noProof="0" dirty="0">
                  <a:ln>
                    <a:noFill/>
                  </a:ln>
                  <a:solidFill>
                    <a:prstClr val="black"/>
                  </a:solidFill>
                  <a:effectLst/>
                  <a:uLnTx/>
                  <a:uFillTx/>
                </a:rPr>
                <a:t> roles</a:t>
              </a:r>
            </a:p>
          </p:txBody>
        </p:sp>
        <p:cxnSp>
          <p:nvCxnSpPr>
            <p:cNvPr id="15" name="Connettore 2 14">
              <a:extLst>
                <a:ext uri="{FF2B5EF4-FFF2-40B4-BE49-F238E27FC236}">
                  <a16:creationId xmlns:a16="http://schemas.microsoft.com/office/drawing/2014/main" id="{EB31365C-3035-C6D5-4D5B-9266EC1C961C}"/>
                </a:ext>
              </a:extLst>
            </p:cNvPr>
            <p:cNvCxnSpPr/>
            <p:nvPr/>
          </p:nvCxnSpPr>
          <p:spPr>
            <a:xfrm flipH="1">
              <a:off x="2251334" y="1660275"/>
              <a:ext cx="704538" cy="717539"/>
            </a:xfrm>
            <a:prstGeom prst="straightConnector1">
              <a:avLst/>
            </a:prstGeom>
            <a:grpFill/>
            <a:ln w="19050" cap="flat" cmpd="sng" algn="ctr">
              <a:solidFill>
                <a:srgbClr val="1A75DB"/>
              </a:solidFill>
              <a:prstDash val="solid"/>
              <a:miter lim="800000"/>
              <a:tailEnd type="triangle"/>
            </a:ln>
            <a:effectLst/>
          </p:spPr>
        </p:cxnSp>
        <p:cxnSp>
          <p:nvCxnSpPr>
            <p:cNvPr id="16" name="Connettore 2 15">
              <a:extLst>
                <a:ext uri="{FF2B5EF4-FFF2-40B4-BE49-F238E27FC236}">
                  <a16:creationId xmlns:a16="http://schemas.microsoft.com/office/drawing/2014/main" id="{519D62B3-4ADB-35F8-505A-54FDD4562FC7}"/>
                </a:ext>
              </a:extLst>
            </p:cNvPr>
            <p:cNvCxnSpPr>
              <a:cxnSpLocks/>
            </p:cNvCxnSpPr>
            <p:nvPr/>
          </p:nvCxnSpPr>
          <p:spPr>
            <a:xfrm>
              <a:off x="6448269" y="1590946"/>
              <a:ext cx="0" cy="928454"/>
            </a:xfrm>
            <a:prstGeom prst="straightConnector1">
              <a:avLst/>
            </a:prstGeom>
            <a:grpFill/>
            <a:ln w="19050" cap="flat" cmpd="sng" algn="ctr">
              <a:solidFill>
                <a:srgbClr val="1A75DB"/>
              </a:solidFill>
              <a:prstDash val="solid"/>
              <a:miter lim="800000"/>
              <a:tailEnd type="triangle"/>
            </a:ln>
            <a:effectLst/>
          </p:spPr>
        </p:cxnSp>
        <p:cxnSp>
          <p:nvCxnSpPr>
            <p:cNvPr id="17" name="Connettore 2 16">
              <a:extLst>
                <a:ext uri="{FF2B5EF4-FFF2-40B4-BE49-F238E27FC236}">
                  <a16:creationId xmlns:a16="http://schemas.microsoft.com/office/drawing/2014/main" id="{54EEF30E-8BE5-9373-06C9-EB02DC2C075F}"/>
                </a:ext>
              </a:extLst>
            </p:cNvPr>
            <p:cNvCxnSpPr>
              <a:cxnSpLocks/>
            </p:cNvCxnSpPr>
            <p:nvPr/>
          </p:nvCxnSpPr>
          <p:spPr>
            <a:xfrm>
              <a:off x="9092890" y="1645939"/>
              <a:ext cx="901908" cy="645282"/>
            </a:xfrm>
            <a:prstGeom prst="straightConnector1">
              <a:avLst/>
            </a:prstGeom>
            <a:grpFill/>
            <a:ln>
              <a:solidFill>
                <a:srgbClr val="1A75DB"/>
              </a:solidFill>
              <a:tailEnd type="triangle"/>
            </a:ln>
          </p:spPr>
          <p:style>
            <a:lnRef idx="3">
              <a:schemeClr val="dk1"/>
            </a:lnRef>
            <a:fillRef idx="0">
              <a:schemeClr val="dk1"/>
            </a:fillRef>
            <a:effectRef idx="2">
              <a:schemeClr val="dk1"/>
            </a:effectRef>
            <a:fontRef idx="minor">
              <a:schemeClr val="tx1"/>
            </a:fontRef>
          </p:style>
        </p:cxnSp>
      </p:grpSp>
      <p:grpSp>
        <p:nvGrpSpPr>
          <p:cNvPr id="4" name="Gruppo 2">
            <a:extLst>
              <a:ext uri="{FF2B5EF4-FFF2-40B4-BE49-F238E27FC236}">
                <a16:creationId xmlns:a16="http://schemas.microsoft.com/office/drawing/2014/main" id="{0D7CDBE5-39EC-CC0E-A120-8E5B60C58E94}"/>
              </a:ext>
            </a:extLst>
          </p:cNvPr>
          <p:cNvGrpSpPr/>
          <p:nvPr/>
        </p:nvGrpSpPr>
        <p:grpSpPr>
          <a:xfrm>
            <a:off x="202356" y="2707234"/>
            <a:ext cx="3149600" cy="2438655"/>
            <a:chOff x="628960" y="1395424"/>
            <a:chExt cx="3149600" cy="2438655"/>
          </a:xfrm>
          <a:solidFill>
            <a:srgbClr val="E5FBFB"/>
          </a:solidFill>
        </p:grpSpPr>
        <p:sp>
          <p:nvSpPr>
            <p:cNvPr id="5" name="CasellaDiTesto 3">
              <a:extLst>
                <a:ext uri="{FF2B5EF4-FFF2-40B4-BE49-F238E27FC236}">
                  <a16:creationId xmlns:a16="http://schemas.microsoft.com/office/drawing/2014/main" id="{6694AB37-79F2-5BC8-0D8F-A68853D36565}"/>
                </a:ext>
              </a:extLst>
            </p:cNvPr>
            <p:cNvSpPr txBox="1"/>
            <p:nvPr/>
          </p:nvSpPr>
          <p:spPr>
            <a:xfrm>
              <a:off x="736910" y="2264419"/>
              <a:ext cx="2933700" cy="1569660"/>
            </a:xfrm>
            <a:prstGeom prst="rect">
              <a:avLst/>
            </a:prstGeom>
            <a:grpFill/>
            <a:ln>
              <a:solidFill>
                <a:srgbClr val="E5FBFB"/>
              </a:solidFill>
            </a:ln>
          </p:spPr>
          <p:txBody>
            <a:bodyPr wrap="square" rtlCol="0">
              <a:spAutoFit/>
            </a:bodyPr>
            <a:lstStyle/>
            <a:p>
              <a:pPr marL="285750" indent="-285750">
                <a:buFont typeface="Arial" panose="020B0604020202020204" pitchFamily="34" charset="0"/>
                <a:buChar char="•"/>
              </a:pPr>
              <a:r>
                <a:rPr lang="it-IT" sz="2400" dirty="0"/>
                <a:t>Resource Investigator </a:t>
              </a:r>
              <a:r>
                <a:rPr lang="it-IT" sz="2400" dirty="0" err="1"/>
                <a:t>Teamworker</a:t>
              </a:r>
              <a:r>
                <a:rPr lang="it-IT" sz="2400" dirty="0"/>
                <a:t> </a:t>
              </a:r>
            </a:p>
            <a:p>
              <a:pPr marL="285750" indent="-285750">
                <a:buFont typeface="Arial" panose="020B0604020202020204" pitchFamily="34" charset="0"/>
                <a:buChar char="•"/>
              </a:pPr>
              <a:r>
                <a:rPr lang="it-IT" sz="2400" dirty="0"/>
                <a:t>Coordinator</a:t>
              </a:r>
            </a:p>
          </p:txBody>
        </p:sp>
        <p:sp>
          <p:nvSpPr>
            <p:cNvPr id="6" name="CasellaDiTesto 4">
              <a:extLst>
                <a:ext uri="{FF2B5EF4-FFF2-40B4-BE49-F238E27FC236}">
                  <a16:creationId xmlns:a16="http://schemas.microsoft.com/office/drawing/2014/main" id="{5F93D72D-A30D-4320-87EA-A8332872BF9F}"/>
                </a:ext>
              </a:extLst>
            </p:cNvPr>
            <p:cNvSpPr txBox="1"/>
            <p:nvPr/>
          </p:nvSpPr>
          <p:spPr>
            <a:xfrm>
              <a:off x="628960" y="1395424"/>
              <a:ext cx="3149600" cy="553998"/>
            </a:xfrm>
            <a:prstGeom prst="rect">
              <a:avLst/>
            </a:prstGeom>
            <a:grpFill/>
            <a:ln>
              <a:solidFill>
                <a:srgbClr val="E5FBFB"/>
              </a:solidFill>
            </a:ln>
          </p:spPr>
          <p:txBody>
            <a:bodyPr wrap="square">
              <a:spAutoFit/>
            </a:bodyPr>
            <a:lstStyle/>
            <a:p>
              <a:pPr algn="ctr"/>
              <a:r>
                <a:rPr lang="it-IT" sz="3000" b="1" dirty="0"/>
                <a:t>The </a:t>
              </a:r>
              <a:r>
                <a:rPr lang="it-IT" sz="3000" b="1" i="1" dirty="0"/>
                <a:t>social</a:t>
              </a:r>
              <a:r>
                <a:rPr lang="it-IT" sz="3000" b="1" dirty="0"/>
                <a:t> roles</a:t>
              </a:r>
            </a:p>
          </p:txBody>
        </p:sp>
      </p:grpSp>
      <p:grpSp>
        <p:nvGrpSpPr>
          <p:cNvPr id="7" name="Gruppo 8">
            <a:extLst>
              <a:ext uri="{FF2B5EF4-FFF2-40B4-BE49-F238E27FC236}">
                <a16:creationId xmlns:a16="http://schemas.microsoft.com/office/drawing/2014/main" id="{49AA2A77-2545-64D0-1CA6-7B95C8AE261D}"/>
              </a:ext>
            </a:extLst>
          </p:cNvPr>
          <p:cNvGrpSpPr/>
          <p:nvPr/>
        </p:nvGrpSpPr>
        <p:grpSpPr>
          <a:xfrm>
            <a:off x="3584926" y="2707234"/>
            <a:ext cx="3629910" cy="2443034"/>
            <a:chOff x="4720651" y="4123348"/>
            <a:chExt cx="3629910" cy="2443034"/>
          </a:xfrm>
          <a:solidFill>
            <a:srgbClr val="FBC1DB"/>
          </a:solidFill>
        </p:grpSpPr>
        <p:sp>
          <p:nvSpPr>
            <p:cNvPr id="8" name="CasellaDiTesto 9">
              <a:extLst>
                <a:ext uri="{FF2B5EF4-FFF2-40B4-BE49-F238E27FC236}">
                  <a16:creationId xmlns:a16="http://schemas.microsoft.com/office/drawing/2014/main" id="{FF903D12-BFD5-2506-86CF-AAA648FDAEE9}"/>
                </a:ext>
              </a:extLst>
            </p:cNvPr>
            <p:cNvSpPr txBox="1"/>
            <p:nvPr/>
          </p:nvSpPr>
          <p:spPr>
            <a:xfrm>
              <a:off x="5400987" y="4996722"/>
              <a:ext cx="2190750" cy="1569660"/>
            </a:xfrm>
            <a:prstGeom prst="rect">
              <a:avLst/>
            </a:prstGeom>
            <a:grpFill/>
            <a:ln>
              <a:solidFill>
                <a:srgbClr val="FBC1DB"/>
              </a:solidFill>
            </a:ln>
          </p:spPr>
          <p:txBody>
            <a:bodyPr wrap="square" rtlCol="0">
              <a:spAutoFit/>
            </a:bodyPr>
            <a:lstStyle>
              <a:defPPr>
                <a:defRPr lang="it-IT"/>
              </a:defPPr>
            </a:lstStyle>
            <a:p>
              <a:pPr marL="285750" marR="0" lvl="0"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it-IT" sz="2400" b="0" i="0" u="none" strike="noStrike" kern="0" cap="none" spc="0" normalizeH="0" baseline="0" noProof="0" dirty="0">
                  <a:ln>
                    <a:noFill/>
                  </a:ln>
                  <a:solidFill>
                    <a:prstClr val="black"/>
                  </a:solidFill>
                  <a:effectLst/>
                  <a:uLnTx/>
                  <a:uFillTx/>
                </a:rPr>
                <a:t>Plant</a:t>
              </a:r>
            </a:p>
            <a:p>
              <a:pPr marL="285750" marR="0" lvl="0"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it-IT" sz="2400" b="0" i="0" u="none" strike="noStrike" kern="0" cap="none" spc="0" normalizeH="0" baseline="0" noProof="0" dirty="0">
                  <a:ln>
                    <a:noFill/>
                  </a:ln>
                  <a:solidFill>
                    <a:prstClr val="black"/>
                  </a:solidFill>
                  <a:effectLst/>
                  <a:uLnTx/>
                  <a:uFillTx/>
                </a:rPr>
                <a:t>Monitor </a:t>
              </a:r>
              <a:r>
                <a:rPr kumimoji="0" lang="it-IT" sz="2400" b="0" i="0" u="none" strike="noStrike" kern="0" cap="none" spc="0" normalizeH="0" baseline="0" noProof="0" dirty="0" err="1">
                  <a:ln>
                    <a:noFill/>
                  </a:ln>
                  <a:solidFill>
                    <a:prstClr val="black"/>
                  </a:solidFill>
                  <a:effectLst/>
                  <a:uLnTx/>
                  <a:uFillTx/>
                </a:rPr>
                <a:t>evaluator</a:t>
              </a:r>
              <a:endParaRPr kumimoji="0" lang="it-IT" sz="2400" b="0" i="0" u="none" strike="noStrike" kern="0" cap="none" spc="0" normalizeH="0" baseline="0" noProof="0" dirty="0">
                <a:ln>
                  <a:noFill/>
                </a:ln>
                <a:solidFill>
                  <a:prstClr val="black"/>
                </a:solidFill>
                <a:effectLst/>
                <a:uLnTx/>
                <a:uFillTx/>
              </a:endParaRPr>
            </a:p>
            <a:p>
              <a:pPr marL="285750" marR="0" lvl="0"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it-IT" sz="2400" b="0" i="0" u="none" strike="noStrike" kern="0" cap="none" spc="0" normalizeH="0" baseline="0" noProof="0" dirty="0" err="1">
                  <a:ln>
                    <a:noFill/>
                  </a:ln>
                  <a:solidFill>
                    <a:prstClr val="black"/>
                  </a:solidFill>
                  <a:effectLst/>
                  <a:uLnTx/>
                  <a:uFillTx/>
                </a:rPr>
                <a:t>Specialist</a:t>
              </a:r>
              <a:endParaRPr kumimoji="0" lang="it-IT" sz="2400" b="0" i="0" u="none" strike="noStrike" kern="0" cap="none" spc="0" normalizeH="0" baseline="0" noProof="0" dirty="0">
                <a:ln>
                  <a:noFill/>
                </a:ln>
                <a:solidFill>
                  <a:prstClr val="black"/>
                </a:solidFill>
                <a:effectLst/>
                <a:uLnTx/>
                <a:uFillTx/>
              </a:endParaRPr>
            </a:p>
          </p:txBody>
        </p:sp>
        <p:sp>
          <p:nvSpPr>
            <p:cNvPr id="9" name="CasellaDiTesto 10">
              <a:extLst>
                <a:ext uri="{FF2B5EF4-FFF2-40B4-BE49-F238E27FC236}">
                  <a16:creationId xmlns:a16="http://schemas.microsoft.com/office/drawing/2014/main" id="{55D3EC3E-744C-3D4D-0612-2C720B55330B}"/>
                </a:ext>
              </a:extLst>
            </p:cNvPr>
            <p:cNvSpPr txBox="1"/>
            <p:nvPr/>
          </p:nvSpPr>
          <p:spPr>
            <a:xfrm>
              <a:off x="4720651" y="4123348"/>
              <a:ext cx="3629910" cy="553998"/>
            </a:xfrm>
            <a:prstGeom prst="rect">
              <a:avLst/>
            </a:prstGeom>
            <a:grpFill/>
            <a:ln>
              <a:solidFill>
                <a:srgbClr val="FBC1DB"/>
              </a:solidFill>
            </a:ln>
          </p:spPr>
          <p:txBody>
            <a:bodyPr wrap="square">
              <a:spAutoFit/>
            </a:bodyPr>
            <a:lstStyle>
              <a:defPPr>
                <a:defRPr lang="it-IT"/>
              </a:defPPr>
              <a:lvl1pPr>
                <a:defRPr sz="3200" b="1"/>
              </a:lvl1pPr>
            </a:lstStyle>
            <a:p>
              <a:pPr marL="0" marR="0" lvl="0" indent="0" algn="ctr" defTabSz="914400" eaLnBrk="1" fontAlgn="auto" latinLnBrk="0" hangingPunct="1">
                <a:lnSpc>
                  <a:spcPct val="100000"/>
                </a:lnSpc>
                <a:spcBef>
                  <a:spcPts val="0"/>
                </a:spcBef>
                <a:spcAft>
                  <a:spcPts val="0"/>
                </a:spcAft>
                <a:buClrTx/>
                <a:buSzTx/>
                <a:buFontTx/>
                <a:buNone/>
                <a:tabLst/>
                <a:defRPr/>
              </a:pPr>
              <a:r>
                <a:rPr lang="it-IT" sz="3000" kern="0" dirty="0">
                  <a:solidFill>
                    <a:prstClr val="black"/>
                  </a:solidFill>
                </a:rPr>
                <a:t>T</a:t>
              </a:r>
              <a:r>
                <a:rPr kumimoji="0" lang="it-IT" sz="3000" b="1" i="0" u="none" strike="noStrike" kern="0" cap="none" spc="0" normalizeH="0" baseline="0" noProof="0" dirty="0">
                  <a:ln>
                    <a:noFill/>
                  </a:ln>
                  <a:solidFill>
                    <a:prstClr val="black"/>
                  </a:solidFill>
                  <a:effectLst/>
                  <a:uLnTx/>
                  <a:uFillTx/>
                </a:rPr>
                <a:t>he </a:t>
              </a:r>
              <a:r>
                <a:rPr kumimoji="0" lang="it-IT" sz="3000" b="1" i="1" u="none" strike="noStrike" kern="0" cap="none" spc="0" normalizeH="0" baseline="0" noProof="0" dirty="0">
                  <a:ln>
                    <a:noFill/>
                  </a:ln>
                  <a:solidFill>
                    <a:prstClr val="black"/>
                  </a:solidFill>
                  <a:effectLst/>
                  <a:uLnTx/>
                  <a:uFillTx/>
                </a:rPr>
                <a:t>thinking</a:t>
              </a:r>
              <a:r>
                <a:rPr kumimoji="0" lang="it-IT" sz="3000" b="1" i="0" u="none" strike="noStrike" kern="0" cap="none" spc="0" normalizeH="0" baseline="0" noProof="0" dirty="0">
                  <a:ln>
                    <a:noFill/>
                  </a:ln>
                  <a:solidFill>
                    <a:prstClr val="black"/>
                  </a:solidFill>
                  <a:effectLst/>
                  <a:uLnTx/>
                  <a:uFillTx/>
                </a:rPr>
                <a:t> roles</a:t>
              </a:r>
            </a:p>
          </p:txBody>
        </p:sp>
      </p:grpSp>
      <p:grpSp>
        <p:nvGrpSpPr>
          <p:cNvPr id="10" name="Gruppo 11">
            <a:extLst>
              <a:ext uri="{FF2B5EF4-FFF2-40B4-BE49-F238E27FC236}">
                <a16:creationId xmlns:a16="http://schemas.microsoft.com/office/drawing/2014/main" id="{9DF504BE-0977-B8AC-65F6-CF83B8DD9F00}"/>
              </a:ext>
            </a:extLst>
          </p:cNvPr>
          <p:cNvGrpSpPr/>
          <p:nvPr/>
        </p:nvGrpSpPr>
        <p:grpSpPr>
          <a:xfrm>
            <a:off x="7465639" y="2670345"/>
            <a:ext cx="2933699" cy="2880460"/>
            <a:chOff x="9173772" y="1395138"/>
            <a:chExt cx="2759075" cy="2880460"/>
          </a:xfrm>
        </p:grpSpPr>
        <p:sp>
          <p:nvSpPr>
            <p:cNvPr id="18" name="CasellaDiTesto 12">
              <a:extLst>
                <a:ext uri="{FF2B5EF4-FFF2-40B4-BE49-F238E27FC236}">
                  <a16:creationId xmlns:a16="http://schemas.microsoft.com/office/drawing/2014/main" id="{64A304B0-D5EA-2C8D-48B9-DC15567FA1E3}"/>
                </a:ext>
              </a:extLst>
            </p:cNvPr>
            <p:cNvSpPr txBox="1"/>
            <p:nvPr/>
          </p:nvSpPr>
          <p:spPr>
            <a:xfrm>
              <a:off x="9457934" y="2705938"/>
              <a:ext cx="2190750" cy="1569660"/>
            </a:xfrm>
            <a:prstGeom prst="rect">
              <a:avLst/>
            </a:prstGeom>
            <a:solidFill>
              <a:srgbClr val="02FFD2">
                <a:alpha val="49000"/>
              </a:srgbClr>
            </a:solidFill>
            <a:ln>
              <a:solidFill>
                <a:srgbClr val="02FFD2"/>
              </a:solidFill>
            </a:ln>
          </p:spPr>
          <p:txBody>
            <a:bodyPr wrap="square" rtlCol="0">
              <a:spAutoFit/>
            </a:bodyPr>
            <a:lstStyle>
              <a:defPPr>
                <a:defRPr lang="it-IT"/>
              </a:defPPr>
            </a:lstStyle>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it-IT" sz="2400" b="0" i="0" u="none" strike="noStrike" kern="0" cap="none" spc="0" normalizeH="0" baseline="0" noProof="0" dirty="0" err="1">
                  <a:ln>
                    <a:noFill/>
                  </a:ln>
                  <a:solidFill>
                    <a:prstClr val="black"/>
                  </a:solidFill>
                  <a:effectLst/>
                  <a:uLnTx/>
                  <a:uFillTx/>
                </a:rPr>
                <a:t>Shaper</a:t>
              </a:r>
              <a:r>
                <a:rPr kumimoji="0" lang="it-IT" sz="2400" b="0" i="0" u="none" strike="noStrike" kern="0" cap="none" spc="0" normalizeH="0" baseline="0" noProof="0" dirty="0">
                  <a:ln>
                    <a:noFill/>
                  </a:ln>
                  <a:solidFill>
                    <a:prstClr val="black"/>
                  </a:solidFill>
                  <a:effectLst/>
                  <a:uLnTx/>
                  <a:uFillTx/>
                </a:rPr>
                <a:t> </a:t>
              </a: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it-IT" sz="2400" b="0" i="0" u="none" strike="noStrike" kern="0" cap="none" spc="0" normalizeH="0" baseline="0" noProof="0" dirty="0" err="1">
                  <a:ln>
                    <a:noFill/>
                  </a:ln>
                  <a:solidFill>
                    <a:prstClr val="black"/>
                  </a:solidFill>
                  <a:effectLst/>
                  <a:uLnTx/>
                  <a:uFillTx/>
                </a:rPr>
                <a:t>Implementer</a:t>
              </a:r>
              <a:endParaRPr kumimoji="0" lang="it-IT" sz="2400" b="0" i="0" u="none" strike="noStrike" kern="0" cap="none" spc="0" normalizeH="0" baseline="0" noProof="0" dirty="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it-IT" sz="2400" b="0" i="0" u="none" strike="noStrike" kern="0" cap="none" spc="0" normalizeH="0" baseline="0" noProof="0" dirty="0" err="1">
                  <a:ln>
                    <a:noFill/>
                  </a:ln>
                  <a:solidFill>
                    <a:prstClr val="black"/>
                  </a:solidFill>
                  <a:effectLst/>
                  <a:uLnTx/>
                  <a:uFillTx/>
                </a:rPr>
                <a:t>Completer</a:t>
              </a:r>
              <a:r>
                <a:rPr kumimoji="0" lang="it-IT" sz="2400" b="0" i="0" u="none" strike="noStrike" kern="0" cap="none" spc="0" normalizeH="0" baseline="0" noProof="0" dirty="0">
                  <a:ln>
                    <a:noFill/>
                  </a:ln>
                  <a:solidFill>
                    <a:prstClr val="black"/>
                  </a:solidFill>
                  <a:effectLst/>
                  <a:uLnTx/>
                  <a:uFillTx/>
                </a:rPr>
                <a:t> Finisher </a:t>
              </a:r>
            </a:p>
          </p:txBody>
        </p:sp>
        <p:sp>
          <p:nvSpPr>
            <p:cNvPr id="19" name="CasellaDiTesto 13">
              <a:extLst>
                <a:ext uri="{FF2B5EF4-FFF2-40B4-BE49-F238E27FC236}">
                  <a16:creationId xmlns:a16="http://schemas.microsoft.com/office/drawing/2014/main" id="{26B0D7B5-7CCF-F8AC-EFE9-461D47613324}"/>
                </a:ext>
              </a:extLst>
            </p:cNvPr>
            <p:cNvSpPr txBox="1"/>
            <p:nvPr/>
          </p:nvSpPr>
          <p:spPr>
            <a:xfrm>
              <a:off x="9173772" y="1395138"/>
              <a:ext cx="2759075" cy="553998"/>
            </a:xfrm>
            <a:prstGeom prst="rect">
              <a:avLst/>
            </a:prstGeom>
            <a:solidFill>
              <a:srgbClr val="02FFD2"/>
            </a:solidFill>
            <a:ln>
              <a:solidFill>
                <a:srgbClr val="02FFD2"/>
              </a:solidFill>
            </a:ln>
          </p:spPr>
          <p:txBody>
            <a:bodyPr wrap="square">
              <a:spAutoFit/>
            </a:bodyPr>
            <a:lstStyle>
              <a:defPPr>
                <a:defRPr lang="it-IT"/>
              </a:defPPr>
              <a:lvl1pPr>
                <a:defRPr sz="3200" b="1"/>
              </a:lvl1pPr>
            </a:lstStyle>
            <a:p>
              <a:pPr marL="0" marR="0" lvl="0" indent="0" algn="ctr" defTabSz="914400" eaLnBrk="1" fontAlgn="auto" latinLnBrk="0" hangingPunct="1">
                <a:lnSpc>
                  <a:spcPct val="100000"/>
                </a:lnSpc>
                <a:spcBef>
                  <a:spcPts val="0"/>
                </a:spcBef>
                <a:spcAft>
                  <a:spcPts val="0"/>
                </a:spcAft>
                <a:buClrTx/>
                <a:buSzTx/>
                <a:buFontTx/>
                <a:buNone/>
                <a:tabLst/>
                <a:defRPr/>
              </a:pPr>
              <a:r>
                <a:rPr lang="it-IT" sz="3000" kern="0" dirty="0">
                  <a:solidFill>
                    <a:prstClr val="black"/>
                  </a:solidFill>
                </a:rPr>
                <a:t>T</a:t>
              </a:r>
              <a:r>
                <a:rPr kumimoji="0" lang="it-IT" sz="3000" b="1" i="0" u="none" strike="noStrike" kern="0" cap="none" spc="0" normalizeH="0" baseline="0" noProof="0" dirty="0">
                  <a:ln>
                    <a:noFill/>
                  </a:ln>
                  <a:solidFill>
                    <a:prstClr val="black"/>
                  </a:solidFill>
                  <a:effectLst/>
                  <a:uLnTx/>
                  <a:uFillTx/>
                </a:rPr>
                <a:t>he </a:t>
              </a:r>
              <a:r>
                <a:rPr kumimoji="0" lang="it-IT" sz="3000" b="1" i="1" u="none" strike="noStrike" kern="0" cap="none" spc="0" normalizeH="0" baseline="0" noProof="0" dirty="0">
                  <a:ln>
                    <a:noFill/>
                  </a:ln>
                  <a:solidFill>
                    <a:prstClr val="black"/>
                  </a:solidFill>
                  <a:effectLst/>
                  <a:uLnTx/>
                  <a:uFillTx/>
                </a:rPr>
                <a:t>action</a:t>
              </a:r>
              <a:r>
                <a:rPr kumimoji="0" lang="it-IT" sz="3000" b="1" i="0" u="none" strike="noStrike" kern="0" cap="none" spc="0" normalizeH="0" baseline="0" noProof="0" dirty="0">
                  <a:ln>
                    <a:noFill/>
                  </a:ln>
                  <a:solidFill>
                    <a:prstClr val="black"/>
                  </a:solidFill>
                  <a:effectLst/>
                  <a:uLnTx/>
                  <a:uFillTx/>
                </a:rPr>
                <a:t> roles</a:t>
              </a:r>
            </a:p>
          </p:txBody>
        </p:sp>
      </p:grpSp>
    </p:spTree>
    <p:extLst>
      <p:ext uri="{BB962C8B-B14F-4D97-AF65-F5344CB8AC3E}">
        <p14:creationId xmlns:p14="http://schemas.microsoft.com/office/powerpoint/2010/main" val="17040543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96BACB-6B57-ACBC-E9EE-1AC67F63CC03}"/>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CEE180E2-AEE5-14A8-FB3A-FD0AFD634745}"/>
              </a:ext>
            </a:extLst>
          </p:cNvPr>
          <p:cNvSpPr>
            <a:spLocks noGrp="1"/>
          </p:cNvSpPr>
          <p:nvPr>
            <p:ph type="title"/>
          </p:nvPr>
        </p:nvSpPr>
        <p:spPr>
          <a:xfrm>
            <a:off x="146257" y="79215"/>
            <a:ext cx="9707606" cy="993805"/>
          </a:xfrm>
        </p:spPr>
        <p:txBody>
          <a:bodyPr/>
          <a:lstStyle/>
          <a:p>
            <a:r>
              <a:rPr lang="hu-HU" dirty="0" err="1"/>
              <a:t>Teleconsultation</a:t>
            </a:r>
            <a:r>
              <a:rPr lang="hu-HU" dirty="0"/>
              <a:t> </a:t>
            </a:r>
            <a:r>
              <a:rPr lang="hu-HU" dirty="0" err="1"/>
              <a:t>group</a:t>
            </a:r>
            <a:r>
              <a:rPr lang="hu-HU" dirty="0"/>
              <a:t> </a:t>
            </a:r>
            <a:r>
              <a:rPr lang="hu-HU" dirty="0" err="1"/>
              <a:t>exercise</a:t>
            </a:r>
            <a:r>
              <a:rPr lang="hu-HU" dirty="0"/>
              <a:t> (</a:t>
            </a:r>
            <a:r>
              <a:rPr lang="hu-HU" dirty="0" err="1"/>
              <a:t>Module</a:t>
            </a:r>
            <a:r>
              <a:rPr lang="hu-HU" dirty="0"/>
              <a:t> 2)</a:t>
            </a:r>
            <a:endParaRPr lang="en-US" dirty="0"/>
          </a:p>
        </p:txBody>
      </p:sp>
      <p:sp>
        <p:nvSpPr>
          <p:cNvPr id="3" name="Tartalom helye 2">
            <a:extLst>
              <a:ext uri="{FF2B5EF4-FFF2-40B4-BE49-F238E27FC236}">
                <a16:creationId xmlns:a16="http://schemas.microsoft.com/office/drawing/2014/main" id="{49485F5D-65FD-4F0D-1CAF-0A72D5A67F6A}"/>
              </a:ext>
            </a:extLst>
          </p:cNvPr>
          <p:cNvSpPr>
            <a:spLocks noGrp="1"/>
          </p:cNvSpPr>
          <p:nvPr>
            <p:ph sz="half" idx="1"/>
          </p:nvPr>
        </p:nvSpPr>
        <p:spPr>
          <a:xfrm>
            <a:off x="146257" y="1296045"/>
            <a:ext cx="10191520" cy="3699702"/>
          </a:xfrm>
        </p:spPr>
        <p:txBody>
          <a:bodyPr/>
          <a:lstStyle/>
          <a:p>
            <a:pPr marL="0" indent="0">
              <a:lnSpc>
                <a:spcPct val="100000"/>
              </a:lnSpc>
              <a:spcAft>
                <a:spcPts val="800"/>
              </a:spcAft>
              <a:buNone/>
            </a:pPr>
            <a:r>
              <a:rPr lang="hu-HU" b="1" dirty="0"/>
              <a:t>The </a:t>
            </a:r>
            <a:r>
              <a:rPr lang="hu-HU" b="1" dirty="0" err="1"/>
              <a:t>conflict</a:t>
            </a:r>
            <a:endParaRPr lang="hu-HU" b="1" dirty="0"/>
          </a:p>
          <a:p>
            <a:pPr marL="0" indent="0">
              <a:lnSpc>
                <a:spcPct val="100000"/>
              </a:lnSpc>
              <a:spcAft>
                <a:spcPts val="800"/>
              </a:spcAft>
              <a:buNone/>
            </a:pPr>
            <a:r>
              <a:rPr lang="en-US" sz="2200" b="1" kern="100" dirty="0">
                <a:latin typeface="Aptos" panose="020B0004020202020204" pitchFamily="34" charset="0"/>
                <a:ea typeface="Aptos" panose="020B0004020202020204" pitchFamily="34" charset="0"/>
                <a:cs typeface="Times New Roman" panose="02020603050405020304" pitchFamily="18" charset="0"/>
              </a:rPr>
              <a:t>Dr Adam </a:t>
            </a:r>
            <a:r>
              <a:rPr lang="en-US" sz="2200" kern="100" dirty="0">
                <a:latin typeface="Aptos" panose="020B0004020202020204" pitchFamily="34" charset="0"/>
                <a:ea typeface="Aptos" panose="020B0004020202020204" pitchFamily="34" charset="0"/>
                <a:cs typeface="Times New Roman" panose="02020603050405020304" pitchFamily="18" charset="0"/>
              </a:rPr>
              <a:t>came up with a completely new idea. He suggested that the institution should </a:t>
            </a:r>
            <a:r>
              <a:rPr lang="en-US" sz="2200" b="1" kern="100" dirty="0">
                <a:latin typeface="Aptos" panose="020B0004020202020204" pitchFamily="34" charset="0"/>
                <a:ea typeface="Aptos" panose="020B0004020202020204" pitchFamily="34" charset="0"/>
                <a:cs typeface="Times New Roman" panose="02020603050405020304" pitchFamily="18" charset="0"/>
              </a:rPr>
              <a:t>offer dietetic advice in all 4 teleconsultation hours</a:t>
            </a:r>
            <a:r>
              <a:rPr lang="en-US" sz="2200" kern="100" dirty="0">
                <a:latin typeface="Aptos" panose="020B0004020202020204" pitchFamily="34" charset="0"/>
                <a:ea typeface="Aptos" panose="020B0004020202020204" pitchFamily="34" charset="0"/>
                <a:cs typeface="Times New Roman" panose="02020603050405020304" pitchFamily="18" charset="0"/>
              </a:rPr>
              <a:t>. His reasoning was that dietetic advice could be done well without a physical examination, that patients usually ask him a lot of questions on this subject, and that he would not devalue a visit to a doctor for</a:t>
            </a:r>
            <a:r>
              <a:rPr lang="hu-HU" sz="2200" kern="100" dirty="0">
                <a:latin typeface="Aptos" panose="020B0004020202020204" pitchFamily="34" charset="0"/>
                <a:ea typeface="Aptos" panose="020B0004020202020204" pitchFamily="34" charset="0"/>
                <a:cs typeface="Times New Roman" panose="02020603050405020304" pitchFamily="18" charset="0"/>
              </a:rPr>
              <a:t> </a:t>
            </a:r>
            <a:r>
              <a:rPr lang="en-US" sz="2200" kern="100" dirty="0">
                <a:latin typeface="Aptos" panose="020B0004020202020204" pitchFamily="34" charset="0"/>
                <a:ea typeface="Aptos" panose="020B0004020202020204" pitchFamily="34" charset="0"/>
                <a:cs typeface="Times New Roman" panose="02020603050405020304" pitchFamily="18" charset="0"/>
              </a:rPr>
              <a:t>a Zoom video chat. Many people liked the idea. </a:t>
            </a:r>
            <a:endParaRPr lang="hu-HU" sz="2200" kern="100" dirty="0">
              <a:latin typeface="Aptos" panose="020B0004020202020204" pitchFamily="34" charset="0"/>
              <a:ea typeface="Aptos" panose="020B0004020202020204" pitchFamily="34" charset="0"/>
              <a:cs typeface="Times New Roman" panose="02020603050405020304" pitchFamily="18" charset="0"/>
            </a:endParaRPr>
          </a:p>
          <a:p>
            <a:pPr marL="0" indent="0">
              <a:lnSpc>
                <a:spcPct val="100000"/>
              </a:lnSpc>
              <a:spcAft>
                <a:spcPts val="800"/>
              </a:spcAft>
              <a:buNone/>
            </a:pPr>
            <a:r>
              <a:rPr lang="en-US" sz="2200" b="1" kern="100" dirty="0">
                <a:latin typeface="Aptos" panose="020B0004020202020204" pitchFamily="34" charset="0"/>
                <a:ea typeface="Aptos" panose="020B0004020202020204" pitchFamily="34" charset="0"/>
                <a:cs typeface="Times New Roman" panose="02020603050405020304" pitchFamily="18" charset="0"/>
              </a:rPr>
              <a:t>Dora,</a:t>
            </a:r>
            <a:r>
              <a:rPr lang="en-US" sz="2200" kern="100" dirty="0">
                <a:latin typeface="Aptos" panose="020B0004020202020204" pitchFamily="34" charset="0"/>
                <a:ea typeface="Aptos" panose="020B0004020202020204" pitchFamily="34" charset="0"/>
                <a:cs typeface="Times New Roman" panose="02020603050405020304" pitchFamily="18" charset="0"/>
              </a:rPr>
              <a:t> the head of the dieticians, was thunderstruck. Then, when it came to her, she said angrily that she thought </a:t>
            </a:r>
            <a:r>
              <a:rPr lang="en-US" sz="2200" b="1" kern="100" dirty="0">
                <a:latin typeface="Aptos" panose="020B0004020202020204" pitchFamily="34" charset="0"/>
                <a:ea typeface="Aptos" panose="020B0004020202020204" pitchFamily="34" charset="0"/>
                <a:cs typeface="Times New Roman" panose="02020603050405020304" pitchFamily="18" charset="0"/>
              </a:rPr>
              <a:t>the idea was impossible</a:t>
            </a:r>
            <a:r>
              <a:rPr lang="en-US" sz="2200" kern="100" dirty="0">
                <a:latin typeface="Aptos" panose="020B0004020202020204" pitchFamily="34" charset="0"/>
                <a:ea typeface="Aptos" panose="020B0004020202020204" pitchFamily="34" charset="0"/>
                <a:cs typeface="Times New Roman" panose="02020603050405020304" pitchFamily="18" charset="0"/>
              </a:rPr>
              <a:t>, that only two and a half dieticians were working in the institution, that teleconsultation clearly meant medical consultation to her, and that the dieticians' work, although in a different field, required similar expertise to that of doctors. She also added that if diabetologists were more interested in nutrition science, patients would be much better cured. The discussion turned stormy and then the meeting was adjourned....</a:t>
            </a:r>
          </a:p>
          <a:p>
            <a:pPr>
              <a:lnSpc>
                <a:spcPct val="100000"/>
              </a:lnSpc>
              <a:spcBef>
                <a:spcPts val="0"/>
              </a:spcBef>
            </a:pPr>
            <a:endParaRPr lang="hu-HU" dirty="0"/>
          </a:p>
          <a:p>
            <a:pPr>
              <a:lnSpc>
                <a:spcPct val="100000"/>
              </a:lnSpc>
              <a:spcBef>
                <a:spcPts val="0"/>
              </a:spcBef>
            </a:pPr>
            <a:endParaRPr lang="en-US" dirty="0"/>
          </a:p>
        </p:txBody>
      </p:sp>
    </p:spTree>
    <p:extLst>
      <p:ext uri="{BB962C8B-B14F-4D97-AF65-F5344CB8AC3E}">
        <p14:creationId xmlns:p14="http://schemas.microsoft.com/office/powerpoint/2010/main" val="21601876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19A778-A24C-CE87-EFF6-51494AFEE217}"/>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1211114F-62F5-8F32-348E-DC564C690818}"/>
              </a:ext>
            </a:extLst>
          </p:cNvPr>
          <p:cNvSpPr>
            <a:spLocks noGrp="1"/>
          </p:cNvSpPr>
          <p:nvPr>
            <p:ph type="title"/>
          </p:nvPr>
        </p:nvSpPr>
        <p:spPr>
          <a:xfrm>
            <a:off x="146257" y="79215"/>
            <a:ext cx="9707606" cy="993805"/>
          </a:xfrm>
        </p:spPr>
        <p:txBody>
          <a:bodyPr/>
          <a:lstStyle/>
          <a:p>
            <a:r>
              <a:rPr lang="hu-HU" dirty="0" err="1"/>
              <a:t>Teleconsultation</a:t>
            </a:r>
            <a:r>
              <a:rPr lang="hu-HU" dirty="0"/>
              <a:t> </a:t>
            </a:r>
            <a:r>
              <a:rPr lang="hu-HU" dirty="0" err="1"/>
              <a:t>group</a:t>
            </a:r>
            <a:r>
              <a:rPr lang="hu-HU" dirty="0"/>
              <a:t> </a:t>
            </a:r>
            <a:r>
              <a:rPr lang="hu-HU" dirty="0" err="1"/>
              <a:t>exercise</a:t>
            </a:r>
            <a:r>
              <a:rPr lang="hu-HU" dirty="0"/>
              <a:t> (</a:t>
            </a:r>
            <a:r>
              <a:rPr lang="hu-HU" dirty="0" err="1"/>
              <a:t>Module</a:t>
            </a:r>
            <a:r>
              <a:rPr lang="hu-HU" dirty="0"/>
              <a:t> 2)</a:t>
            </a:r>
            <a:endParaRPr lang="en-US" dirty="0"/>
          </a:p>
        </p:txBody>
      </p:sp>
      <p:sp>
        <p:nvSpPr>
          <p:cNvPr id="3" name="Tartalom helye 2">
            <a:extLst>
              <a:ext uri="{FF2B5EF4-FFF2-40B4-BE49-F238E27FC236}">
                <a16:creationId xmlns:a16="http://schemas.microsoft.com/office/drawing/2014/main" id="{115EC34D-D46E-2665-B56C-26F5E5C14580}"/>
              </a:ext>
            </a:extLst>
          </p:cNvPr>
          <p:cNvSpPr>
            <a:spLocks noGrp="1"/>
          </p:cNvSpPr>
          <p:nvPr>
            <p:ph sz="half" idx="1"/>
          </p:nvPr>
        </p:nvSpPr>
        <p:spPr>
          <a:xfrm>
            <a:off x="146257" y="1217985"/>
            <a:ext cx="10191520" cy="4915185"/>
          </a:xfrm>
        </p:spPr>
        <p:txBody>
          <a:bodyPr/>
          <a:lstStyle/>
          <a:p>
            <a:pPr marL="0" indent="0">
              <a:lnSpc>
                <a:spcPct val="100000"/>
              </a:lnSpc>
              <a:spcAft>
                <a:spcPts val="800"/>
              </a:spcAft>
              <a:buNone/>
            </a:pPr>
            <a:r>
              <a:rPr lang="hu-HU" sz="2400" b="1" dirty="0"/>
              <a:t>The </a:t>
            </a:r>
            <a:r>
              <a:rPr lang="hu-HU" sz="2400" b="1" dirty="0" err="1"/>
              <a:t>follow-up</a:t>
            </a:r>
            <a:endParaRPr lang="hu-HU" sz="2400" b="1" dirty="0"/>
          </a:p>
          <a:p>
            <a:pPr marL="0" indent="0">
              <a:lnSpc>
                <a:spcPct val="100000"/>
              </a:lnSpc>
              <a:spcAft>
                <a:spcPts val="800"/>
              </a:spcAft>
              <a:buNone/>
            </a:pPr>
            <a:r>
              <a:rPr lang="en-US" sz="2200" kern="100" dirty="0">
                <a:effectLst/>
                <a:latin typeface="Aptos" panose="020B0004020202020204" pitchFamily="34" charset="0"/>
                <a:ea typeface="Aptos" panose="020B0004020202020204" pitchFamily="34" charset="0"/>
                <a:cs typeface="Times New Roman" panose="02020603050405020304" pitchFamily="18" charset="0"/>
              </a:rPr>
              <a:t>The </a:t>
            </a:r>
            <a:r>
              <a:rPr lang="en-US" sz="2200" b="1" kern="100" dirty="0">
                <a:effectLst/>
                <a:latin typeface="Aptos" panose="020B0004020202020204" pitchFamily="34" charset="0"/>
                <a:ea typeface="Aptos" panose="020B0004020202020204" pitchFamily="34" charset="0"/>
                <a:cs typeface="Times New Roman" panose="02020603050405020304" pitchFamily="18" charset="0"/>
              </a:rPr>
              <a:t>next day Dora sat next to Linda in the dining room</a:t>
            </a:r>
            <a:r>
              <a:rPr lang="en-US" sz="2200" kern="100" dirty="0">
                <a:effectLst/>
                <a:latin typeface="Aptos" panose="020B0004020202020204" pitchFamily="34" charset="0"/>
                <a:ea typeface="Aptos" panose="020B0004020202020204" pitchFamily="34" charset="0"/>
                <a:cs typeface="Times New Roman" panose="02020603050405020304" pitchFamily="18" charset="0"/>
              </a:rPr>
              <a:t>. She said she was ashamed of what had happened. She knows she overreacted, but she and Adam had had professional disagreements even before. Anyway, there's something to be said for the fact that dietetics lends itself to teleconsultation, she sometimes consults that way in her private practice too. But she has no idea how she would manage this with the current staff. In the end, she added that perhaps what annoys her most is that Adam brought in the proposal without consulting her first.</a:t>
            </a:r>
          </a:p>
          <a:p>
            <a:pPr marL="0" indent="0">
              <a:lnSpc>
                <a:spcPct val="100000"/>
              </a:lnSpc>
              <a:spcAft>
                <a:spcPts val="800"/>
              </a:spcAft>
              <a:buNone/>
            </a:pPr>
            <a:r>
              <a:rPr lang="en-US" sz="2200" kern="100" dirty="0">
                <a:effectLst/>
                <a:latin typeface="Aptos" panose="020B0004020202020204" pitchFamily="34" charset="0"/>
                <a:ea typeface="Aptos" panose="020B0004020202020204" pitchFamily="34" charset="0"/>
                <a:cs typeface="Times New Roman" panose="02020603050405020304" pitchFamily="18" charset="0"/>
              </a:rPr>
              <a:t>That afternoon Linda also </a:t>
            </a:r>
            <a:r>
              <a:rPr lang="en-US" sz="2200" b="1" kern="100" dirty="0">
                <a:effectLst/>
                <a:latin typeface="Aptos" panose="020B0004020202020204" pitchFamily="34" charset="0"/>
                <a:ea typeface="Aptos" panose="020B0004020202020204" pitchFamily="34" charset="0"/>
                <a:cs typeface="Times New Roman" panose="02020603050405020304" pitchFamily="18" charset="0"/>
              </a:rPr>
              <a:t>received a call from Dr Edwards</a:t>
            </a:r>
            <a:r>
              <a:rPr lang="en-US" sz="2200" kern="100" dirty="0">
                <a:effectLst/>
                <a:latin typeface="Aptos" panose="020B0004020202020204" pitchFamily="34" charset="0"/>
                <a:ea typeface="Aptos" panose="020B0004020202020204" pitchFamily="34" charset="0"/>
                <a:cs typeface="Times New Roman" panose="02020603050405020304" pitchFamily="18" charset="0"/>
              </a:rPr>
              <a:t>, the team leader. Although they had not known each other before, he noticed that she had been listening actively and felt that she had good insights. He said he would like to resolve the situation and get the team on the path to a solution. He also thought that she might be able to talk to Dora more easily than one of the doctors. He asked her to help him resolve the conflict and plan the next meeting.</a:t>
            </a:r>
          </a:p>
        </p:txBody>
      </p:sp>
    </p:spTree>
    <p:extLst>
      <p:ext uri="{BB962C8B-B14F-4D97-AF65-F5344CB8AC3E}">
        <p14:creationId xmlns:p14="http://schemas.microsoft.com/office/powerpoint/2010/main" val="6439884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a:extLst>
              <a:ext uri="{FF2B5EF4-FFF2-40B4-BE49-F238E27FC236}">
                <a16:creationId xmlns:a16="http://schemas.microsoft.com/office/drawing/2014/main" id="{682A99A8-D8B3-C3F2-9E42-1440162A8523}"/>
              </a:ext>
            </a:extLst>
          </p:cNvPr>
          <p:cNvSpPr>
            <a:spLocks noGrp="1"/>
          </p:cNvSpPr>
          <p:nvPr>
            <p:ph sz="half" idx="1"/>
          </p:nvPr>
        </p:nvSpPr>
        <p:spPr>
          <a:xfrm>
            <a:off x="556931" y="1851668"/>
            <a:ext cx="9685900" cy="3771188"/>
          </a:xfrm>
        </p:spPr>
        <p:txBody>
          <a:bodyPr/>
          <a:lstStyle/>
          <a:p>
            <a:pPr marL="342900" lvl="0" indent="-342900">
              <a:lnSpc>
                <a:spcPct val="107000"/>
              </a:lnSpc>
              <a:buFont typeface="+mj-lt"/>
              <a:buAutoNum type="arabicPeriod"/>
            </a:pPr>
            <a:r>
              <a:rPr lang="en-GB" sz="2600" kern="100" dirty="0">
                <a:effectLst/>
                <a:latin typeface="Aptos" panose="020B0004020202020204" pitchFamily="34" charset="0"/>
                <a:ea typeface="Aptos" panose="020B0004020202020204" pitchFamily="34" charset="0"/>
                <a:cs typeface="Times New Roman" panose="02020603050405020304" pitchFamily="18" charset="0"/>
              </a:rPr>
              <a:t>At which stage of the group's development is the team working on the introduction of teleconsultation? What is typical of this stage?</a:t>
            </a:r>
            <a:endParaRPr lang="hu-HU" sz="26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mj-lt"/>
              <a:buAutoNum type="arabicPeriod"/>
            </a:pPr>
            <a:r>
              <a:rPr lang="en-GB" sz="2600" kern="100" dirty="0">
                <a:effectLst/>
                <a:latin typeface="Aptos" panose="020B0004020202020204" pitchFamily="34" charset="0"/>
                <a:ea typeface="Aptos" panose="020B0004020202020204" pitchFamily="34" charset="0"/>
                <a:cs typeface="Times New Roman" panose="02020603050405020304" pitchFamily="18" charset="0"/>
              </a:rPr>
              <a:t>In the e-learning material you have been introduced to five different types of conflict. To which type(s) do you think the conflict between Adam and Dora belongs? Why?</a:t>
            </a:r>
            <a:endParaRPr lang="hu-HU" sz="26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mj-lt"/>
              <a:buAutoNum type="arabicPeriod"/>
            </a:pPr>
            <a:r>
              <a:rPr lang="en-GB" sz="2600" kern="100" dirty="0">
                <a:effectLst/>
                <a:latin typeface="Aptos" panose="020B0004020202020204" pitchFamily="34" charset="0"/>
                <a:ea typeface="Aptos" panose="020B0004020202020204" pitchFamily="34" charset="0"/>
                <a:cs typeface="Times New Roman" panose="02020603050405020304" pitchFamily="18" charset="0"/>
              </a:rPr>
              <a:t>Make a 5-point proposal to Linda and Dr Edwards for the next working group meeting.</a:t>
            </a:r>
            <a:endParaRPr lang="hu-HU" sz="26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Font typeface="+mj-lt"/>
              <a:buAutoNum type="arabicPeriod"/>
            </a:pPr>
            <a:r>
              <a:rPr lang="en-GB" sz="2600" kern="100" dirty="0">
                <a:effectLst/>
                <a:latin typeface="Aptos" panose="020B0004020202020204" pitchFamily="34" charset="0"/>
                <a:ea typeface="Aptos" panose="020B0004020202020204" pitchFamily="34" charset="0"/>
                <a:cs typeface="Times New Roman" panose="02020603050405020304" pitchFamily="18" charset="0"/>
              </a:rPr>
              <a:t>How do you think the dynamics are affected by the fact that the working group could only meet online?</a:t>
            </a:r>
            <a:endParaRPr lang="hu-HU" sz="26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Cím 1">
            <a:extLst>
              <a:ext uri="{FF2B5EF4-FFF2-40B4-BE49-F238E27FC236}">
                <a16:creationId xmlns:a16="http://schemas.microsoft.com/office/drawing/2014/main" id="{9FDFAB78-281D-6439-ED71-8E203092C495}"/>
              </a:ext>
            </a:extLst>
          </p:cNvPr>
          <p:cNvSpPr txBox="1">
            <a:spLocks/>
          </p:cNvSpPr>
          <p:nvPr/>
        </p:nvSpPr>
        <p:spPr>
          <a:xfrm>
            <a:off x="190862" y="582652"/>
            <a:ext cx="9707606" cy="993805"/>
          </a:xfrm>
          <a:prstGeom prst="rect">
            <a:avLst/>
          </a:prstGeom>
        </p:spPr>
        <p:txBody>
          <a:bodyPr anchor="b"/>
          <a:lstStyle>
            <a:lvl1pPr algn="l" defTabSz="959937" rtl="0" eaLnBrk="1" latinLnBrk="0" hangingPunct="1">
              <a:lnSpc>
                <a:spcPct val="90000"/>
              </a:lnSpc>
              <a:spcBef>
                <a:spcPct val="0"/>
              </a:spcBef>
              <a:buNone/>
              <a:defRPr sz="3600" kern="1200">
                <a:solidFill>
                  <a:srgbClr val="1A75DB"/>
                </a:solidFill>
                <a:latin typeface="+mn-lt"/>
                <a:ea typeface="+mj-ea"/>
                <a:cs typeface="+mj-cs"/>
              </a:defRPr>
            </a:lvl1pPr>
          </a:lstStyle>
          <a:p>
            <a:r>
              <a:rPr lang="hu-HU" dirty="0" err="1"/>
              <a:t>Teleconsultation</a:t>
            </a:r>
            <a:r>
              <a:rPr lang="hu-HU" dirty="0"/>
              <a:t> </a:t>
            </a:r>
            <a:r>
              <a:rPr lang="hu-HU" dirty="0" err="1"/>
              <a:t>group</a:t>
            </a:r>
            <a:r>
              <a:rPr lang="hu-HU" dirty="0"/>
              <a:t> </a:t>
            </a:r>
            <a:r>
              <a:rPr lang="hu-HU" dirty="0" err="1"/>
              <a:t>exercise</a:t>
            </a:r>
            <a:r>
              <a:rPr lang="hu-HU" dirty="0"/>
              <a:t> –</a:t>
            </a:r>
            <a:br>
              <a:rPr lang="hu-HU" dirty="0"/>
            </a:br>
            <a:r>
              <a:rPr lang="hu-HU" dirty="0"/>
              <a:t>Online </a:t>
            </a:r>
            <a:r>
              <a:rPr lang="hu-HU" dirty="0" err="1"/>
              <a:t>exercise</a:t>
            </a:r>
            <a:r>
              <a:rPr lang="hu-HU" dirty="0"/>
              <a:t> </a:t>
            </a:r>
            <a:r>
              <a:rPr lang="hu-HU" dirty="0" err="1"/>
              <a:t>questions</a:t>
            </a:r>
            <a:endParaRPr lang="en-US" dirty="0"/>
          </a:p>
        </p:txBody>
      </p:sp>
    </p:spTree>
    <p:extLst>
      <p:ext uri="{BB962C8B-B14F-4D97-AF65-F5344CB8AC3E}">
        <p14:creationId xmlns:p14="http://schemas.microsoft.com/office/powerpoint/2010/main" val="42446409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4778D2-CC67-65DF-8451-B2D4BFC67155}"/>
            </a:ext>
          </a:extLst>
        </p:cNvPr>
        <p:cNvGrpSpPr/>
        <p:nvPr/>
      </p:nvGrpSpPr>
      <p:grpSpPr>
        <a:xfrm>
          <a:off x="0" y="0"/>
          <a:ext cx="0" cy="0"/>
          <a:chOff x="0" y="0"/>
          <a:chExt cx="0" cy="0"/>
        </a:xfrm>
      </p:grpSpPr>
      <p:sp>
        <p:nvSpPr>
          <p:cNvPr id="3" name="Tartalom helye 2">
            <a:extLst>
              <a:ext uri="{FF2B5EF4-FFF2-40B4-BE49-F238E27FC236}">
                <a16:creationId xmlns:a16="http://schemas.microsoft.com/office/drawing/2014/main" id="{59C90573-8BCA-AC85-D55D-CD80D7F7F8F5}"/>
              </a:ext>
            </a:extLst>
          </p:cNvPr>
          <p:cNvSpPr>
            <a:spLocks noGrp="1"/>
          </p:cNvSpPr>
          <p:nvPr>
            <p:ph sz="half" idx="1"/>
          </p:nvPr>
        </p:nvSpPr>
        <p:spPr>
          <a:xfrm>
            <a:off x="556931" y="1851668"/>
            <a:ext cx="9685900" cy="3771188"/>
          </a:xfrm>
        </p:spPr>
        <p:txBody>
          <a:bodyPr/>
          <a:lstStyle/>
          <a:p>
            <a:pPr marL="342900" lvl="0" indent="-342900">
              <a:lnSpc>
                <a:spcPct val="107000"/>
              </a:lnSpc>
              <a:buFont typeface="+mj-lt"/>
              <a:buAutoNum type="arabicPeriod"/>
            </a:pPr>
            <a:r>
              <a:rPr lang="en-GB" sz="2600" b="1" kern="100" dirty="0">
                <a:effectLst/>
                <a:latin typeface="Aptos" panose="020B0004020202020204" pitchFamily="34" charset="0"/>
                <a:ea typeface="Aptos" panose="020B0004020202020204" pitchFamily="34" charset="0"/>
                <a:cs typeface="Times New Roman" panose="02020603050405020304" pitchFamily="18" charset="0"/>
              </a:rPr>
              <a:t>At which stage of the group's development is the team working on the introduction of teleconsultation? What is typical of this stage?</a:t>
            </a:r>
            <a:endParaRPr lang="hu-HU" sz="2600" b="1"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mj-lt"/>
              <a:buAutoNum type="arabicPeriod"/>
            </a:pP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In the e-learning material you have been introduced to five different types of conflict. To which type(s) do you think the conflict between Adam and Dora belongs? Why?</a:t>
            </a:r>
            <a:endParaRPr lang="hu-HU"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mj-lt"/>
              <a:buAutoNum type="arabicPeriod"/>
            </a:pP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Make a 5-point proposal to Linda and Dr Edwards for the next working group meeting.</a:t>
            </a:r>
            <a:endParaRPr lang="hu-HU"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Font typeface="+mj-lt"/>
              <a:buAutoNum type="arabicPeriod"/>
            </a:pPr>
            <a:r>
              <a:rPr lang="en-GB"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rPr>
              <a:t>How do you think the dynamics are affected by the fact that the working group could only meet online?</a:t>
            </a:r>
            <a:endParaRPr lang="hu-HU" sz="2600" kern="100" dirty="0">
              <a:solidFill>
                <a:schemeClr val="bg1">
                  <a:lumMod val="85000"/>
                </a:schemeClr>
              </a:solidFill>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Cím 1">
            <a:extLst>
              <a:ext uri="{FF2B5EF4-FFF2-40B4-BE49-F238E27FC236}">
                <a16:creationId xmlns:a16="http://schemas.microsoft.com/office/drawing/2014/main" id="{954968B9-E6A7-EA73-A7FA-11DBAB95646A}"/>
              </a:ext>
            </a:extLst>
          </p:cNvPr>
          <p:cNvSpPr txBox="1">
            <a:spLocks/>
          </p:cNvSpPr>
          <p:nvPr/>
        </p:nvSpPr>
        <p:spPr>
          <a:xfrm>
            <a:off x="190862" y="582652"/>
            <a:ext cx="9707606" cy="993805"/>
          </a:xfrm>
          <a:prstGeom prst="rect">
            <a:avLst/>
          </a:prstGeom>
        </p:spPr>
        <p:txBody>
          <a:bodyPr anchor="b"/>
          <a:lstStyle>
            <a:lvl1pPr algn="l" defTabSz="959937" rtl="0" eaLnBrk="1" latinLnBrk="0" hangingPunct="1">
              <a:lnSpc>
                <a:spcPct val="90000"/>
              </a:lnSpc>
              <a:spcBef>
                <a:spcPct val="0"/>
              </a:spcBef>
              <a:buNone/>
              <a:defRPr sz="3600" kern="1200">
                <a:solidFill>
                  <a:srgbClr val="1A75DB"/>
                </a:solidFill>
                <a:latin typeface="+mn-lt"/>
                <a:ea typeface="+mj-ea"/>
                <a:cs typeface="+mj-cs"/>
              </a:defRPr>
            </a:lvl1pPr>
          </a:lstStyle>
          <a:p>
            <a:r>
              <a:rPr lang="hu-HU" dirty="0" err="1"/>
              <a:t>Teleconsultation</a:t>
            </a:r>
            <a:r>
              <a:rPr lang="hu-HU" dirty="0"/>
              <a:t> </a:t>
            </a:r>
            <a:r>
              <a:rPr lang="hu-HU" dirty="0" err="1"/>
              <a:t>group</a:t>
            </a:r>
            <a:r>
              <a:rPr lang="hu-HU" dirty="0"/>
              <a:t> </a:t>
            </a:r>
            <a:r>
              <a:rPr lang="hu-HU" dirty="0" err="1"/>
              <a:t>exercise</a:t>
            </a:r>
            <a:r>
              <a:rPr lang="hu-HU" dirty="0"/>
              <a:t> –</a:t>
            </a:r>
            <a:br>
              <a:rPr lang="hu-HU" dirty="0"/>
            </a:br>
            <a:r>
              <a:rPr lang="hu-HU" dirty="0"/>
              <a:t>Online </a:t>
            </a:r>
            <a:r>
              <a:rPr lang="hu-HU" dirty="0" err="1"/>
              <a:t>exercise</a:t>
            </a:r>
            <a:r>
              <a:rPr lang="hu-HU" dirty="0"/>
              <a:t> </a:t>
            </a:r>
            <a:r>
              <a:rPr lang="hu-HU" dirty="0" err="1"/>
              <a:t>questions</a:t>
            </a:r>
            <a:endParaRPr lang="en-US" dirty="0"/>
          </a:p>
        </p:txBody>
      </p:sp>
    </p:spTree>
    <p:extLst>
      <p:ext uri="{BB962C8B-B14F-4D97-AF65-F5344CB8AC3E}">
        <p14:creationId xmlns:p14="http://schemas.microsoft.com/office/powerpoint/2010/main" val="2163904732"/>
      </p:ext>
    </p:extLst>
  </p:cSld>
  <p:clrMapOvr>
    <a:masterClrMapping/>
  </p:clrMapOvr>
</p:sld>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_PASS_presentation_template" id="{4D15FC29-8C63-43D6-8BB3-C63D39581597}" vid="{3F8FEF5A-7FC6-48D5-A228-9832008D7AE5}"/>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CF6465FE3B9384DBF09A666F84DDB69" ma:contentTypeVersion="2" ma:contentTypeDescription="Create a new document." ma:contentTypeScope="" ma:versionID="d65f4a4398c236aa0a9df75be8442f5c">
  <xsd:schema xmlns:xsd="http://www.w3.org/2001/XMLSchema" xmlns:xs="http://www.w3.org/2001/XMLSchema" xmlns:p="http://schemas.microsoft.com/office/2006/metadata/properties" xmlns:ns2="0cb709d3-8535-4900-99f2-74827045ee9b" targetNamespace="http://schemas.microsoft.com/office/2006/metadata/properties" ma:root="true" ma:fieldsID="c9e959cfc27823ff9280866173121531" ns2:_="">
    <xsd:import namespace="0cb709d3-8535-4900-99f2-74827045ee9b"/>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b709d3-8535-4900-99f2-74827045ee9b"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056D410-3CB2-494B-A54E-11AB27172FAD}">
  <ds:schemaRefs>
    <ds:schemaRef ds:uri="http://schemas.microsoft.com/sharepoint/v3/contenttype/forms"/>
  </ds:schemaRefs>
</ds:datastoreItem>
</file>

<file path=customXml/itemProps2.xml><?xml version="1.0" encoding="utf-8"?>
<ds:datastoreItem xmlns:ds="http://schemas.openxmlformats.org/officeDocument/2006/customXml" ds:itemID="{84BB1511-C9AA-467D-A835-E018AD06113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cb709d3-8535-4900-99f2-74827045ee9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419D27F-485F-424B-BBA9-7FA72AD92939}">
  <ds:schemaRefs>
    <ds:schemaRef ds:uri="http://schemas.microsoft.com/office/2006/documentManagement/types"/>
    <ds:schemaRef ds:uri="http://purl.org/dc/dcmitype/"/>
    <ds:schemaRef ds:uri="http://schemas.openxmlformats.org/package/2006/metadata/core-properties"/>
    <ds:schemaRef ds:uri="http://purl.org/dc/elements/1.1/"/>
    <ds:schemaRef ds:uri="http://www.w3.org/XML/1998/namespace"/>
    <ds:schemaRef ds:uri="http://purl.org/dc/terms/"/>
    <ds:schemaRef ds:uri="http://schemas.microsoft.com/office/infopath/2007/PartnerControls"/>
    <ds:schemaRef ds:uri="0cb709d3-8535-4900-99f2-74827045ee9b"/>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H_PASS_presentation_template_2026 (3)</Template>
  <TotalTime>0</TotalTime>
  <Words>2338</Words>
  <Application>Microsoft Office PowerPoint</Application>
  <PresentationFormat>Egyéni</PresentationFormat>
  <Paragraphs>178</Paragraphs>
  <Slides>22</Slides>
  <Notes>12</Notes>
  <HiddenSlides>0</HiddenSlides>
  <MMClips>0</MMClips>
  <ScaleCrop>false</ScaleCrop>
  <HeadingPairs>
    <vt:vector size="6" baseType="variant">
      <vt:variant>
        <vt:lpstr>Használt betűtípusok</vt:lpstr>
      </vt:variant>
      <vt:variant>
        <vt:i4>3</vt:i4>
      </vt:variant>
      <vt:variant>
        <vt:lpstr>Téma</vt:lpstr>
      </vt:variant>
      <vt:variant>
        <vt:i4>1</vt:i4>
      </vt:variant>
      <vt:variant>
        <vt:lpstr>Diacímek</vt:lpstr>
      </vt:variant>
      <vt:variant>
        <vt:i4>22</vt:i4>
      </vt:variant>
    </vt:vector>
  </HeadingPairs>
  <TitlesOfParts>
    <vt:vector size="26" baseType="lpstr">
      <vt:lpstr>Aptos</vt:lpstr>
      <vt:lpstr>Arial</vt:lpstr>
      <vt:lpstr>Calibri</vt:lpstr>
      <vt:lpstr>Tema di Office</vt:lpstr>
      <vt:lpstr>  Module 2 Day 2 Synchronous training</vt:lpstr>
      <vt:lpstr>Teleconsultation Next episode  ONLINE GROUP exercise (Module 2)</vt:lpstr>
      <vt:lpstr>Teleconsultation group exercise (Module 2)</vt:lpstr>
      <vt:lpstr>Teleconsultation group exercise (Module 2)</vt:lpstr>
      <vt:lpstr>PowerPoint-bemutató</vt:lpstr>
      <vt:lpstr>Teleconsultation group exercise (Module 2)</vt:lpstr>
      <vt:lpstr>Teleconsultation group exercise (Module 2)</vt:lpstr>
      <vt:lpstr>PowerPoint-bemutató</vt:lpstr>
      <vt:lpstr>PowerPoint-bemutató</vt:lpstr>
      <vt:lpstr>PowerPoint-bemutató</vt:lpstr>
      <vt:lpstr>The life stages of the Group</vt:lpstr>
      <vt:lpstr>The life stages of the Group</vt:lpstr>
      <vt:lpstr>PowerPoint-bemutató</vt:lpstr>
      <vt:lpstr>Types of Conflict in Healthcare  Information conflicts Value conflicts Interest conflicts Relationship conflicts Structural conflicts</vt:lpstr>
      <vt:lpstr>Information Conflicts </vt:lpstr>
      <vt:lpstr>Value Conflicts </vt:lpstr>
      <vt:lpstr>Interest Conflicts </vt:lpstr>
      <vt:lpstr>Relationship Conflicts </vt:lpstr>
      <vt:lpstr>Structural Conflicts </vt:lpstr>
      <vt:lpstr>Reflection on digital communication and collaboration (Individual learning exercise)</vt:lpstr>
      <vt:lpstr>Reflection on digital communication and collaboration (Synchronous group exercise)</vt:lpstr>
      <vt:lpstr>PowerPoint-bemutató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Fazekas Nóra</dc:creator>
  <cp:lastModifiedBy>Fazekas Nóra</cp:lastModifiedBy>
  <cp:revision>1</cp:revision>
  <dcterms:created xsi:type="dcterms:W3CDTF">2026-04-08T14:34:42Z</dcterms:created>
  <dcterms:modified xsi:type="dcterms:W3CDTF">2026-04-08T14:35:30Z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3dd1fcc-24d7-4f55-9dc2-c1518f171327_Enabled">
    <vt:lpwstr>true</vt:lpwstr>
  </property>
  <property fmtid="{D5CDD505-2E9C-101B-9397-08002B2CF9AE}" pid="3" name="MSIP_Label_73dd1fcc-24d7-4f55-9dc2-c1518f171327_SetDate">
    <vt:lpwstr>2023-06-25T17:16:16Z</vt:lpwstr>
  </property>
  <property fmtid="{D5CDD505-2E9C-101B-9397-08002B2CF9AE}" pid="4" name="MSIP_Label_73dd1fcc-24d7-4f55-9dc2-c1518f171327_Method">
    <vt:lpwstr>Privileged</vt:lpwstr>
  </property>
  <property fmtid="{D5CDD505-2E9C-101B-9397-08002B2CF9AE}" pid="5" name="MSIP_Label_73dd1fcc-24d7-4f55-9dc2-c1518f171327_Name">
    <vt:lpwstr>No Protection (Label Only) - Internal Use</vt:lpwstr>
  </property>
  <property fmtid="{D5CDD505-2E9C-101B-9397-08002B2CF9AE}" pid="6" name="MSIP_Label_73dd1fcc-24d7-4f55-9dc2-c1518f171327_SiteId">
    <vt:lpwstr>945c199a-83a2-4e80-9f8c-5a91be5752dd</vt:lpwstr>
  </property>
  <property fmtid="{D5CDD505-2E9C-101B-9397-08002B2CF9AE}" pid="7" name="MSIP_Label_73dd1fcc-24d7-4f55-9dc2-c1518f171327_ActionId">
    <vt:lpwstr>6e2f3451-cd93-482c-97db-ef8546f277c7</vt:lpwstr>
  </property>
  <property fmtid="{D5CDD505-2E9C-101B-9397-08002B2CF9AE}" pid="8" name="MSIP_Label_73dd1fcc-24d7-4f55-9dc2-c1518f171327_ContentBits">
    <vt:lpwstr>2</vt:lpwstr>
  </property>
  <property fmtid="{D5CDD505-2E9C-101B-9397-08002B2CF9AE}" pid="9" name="ContentTypeId">
    <vt:lpwstr>0x0101007CF6465FE3B9384DBF09A666F84DDB69</vt:lpwstr>
  </property>
</Properties>
</file>