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7"/>
  </p:notesMasterIdLst>
  <p:handoutMasterIdLst>
    <p:handoutMasterId r:id="rId28"/>
  </p:handoutMasterIdLst>
  <p:sldIdLst>
    <p:sldId id="273" r:id="rId5"/>
    <p:sldId id="324" r:id="rId6"/>
    <p:sldId id="265" r:id="rId7"/>
    <p:sldId id="355" r:id="rId8"/>
    <p:sldId id="336" r:id="rId9"/>
    <p:sldId id="344" r:id="rId10"/>
    <p:sldId id="345" r:id="rId11"/>
    <p:sldId id="337" r:id="rId12"/>
    <p:sldId id="327" r:id="rId13"/>
    <p:sldId id="323" r:id="rId14"/>
    <p:sldId id="328" r:id="rId15"/>
    <p:sldId id="351" r:id="rId16"/>
    <p:sldId id="357" r:id="rId17"/>
    <p:sldId id="338" r:id="rId18"/>
    <p:sldId id="347" r:id="rId19"/>
    <p:sldId id="350" r:id="rId20"/>
    <p:sldId id="354" r:id="rId21"/>
    <p:sldId id="352" r:id="rId22"/>
    <p:sldId id="339" r:id="rId23"/>
    <p:sldId id="356" r:id="rId24"/>
    <p:sldId id="340" r:id="rId25"/>
    <p:sldId id="358" r:id="rId26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F0D415-03F6-45CF-96AE-95B19334258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F991AC51-3177-431B-A116-F08E6B2026D2}">
      <dgm:prSet phldrT="[Szöveg]" custT="1"/>
      <dgm:spPr>
        <a:solidFill>
          <a:srgbClr val="AB0084"/>
        </a:solidFill>
      </dgm:spPr>
      <dgm:t>
        <a:bodyPr/>
        <a:lstStyle/>
        <a:p>
          <a:r>
            <a:rPr lang="hu-HU" sz="1400" b="1" dirty="0"/>
            <a:t>Text</a:t>
          </a:r>
        </a:p>
      </dgm:t>
    </dgm:pt>
    <dgm:pt modelId="{A88BCF2C-8F19-4B09-94ED-78FCB0704B33}" type="parTrans" cxnId="{9BD9533F-CF56-4F53-91AD-45F8FE70C708}">
      <dgm:prSet/>
      <dgm:spPr/>
      <dgm:t>
        <a:bodyPr/>
        <a:lstStyle/>
        <a:p>
          <a:endParaRPr lang="hu-HU" sz="1400" b="1"/>
        </a:p>
      </dgm:t>
    </dgm:pt>
    <dgm:pt modelId="{8FE15590-3753-44E3-905D-6808A5346373}" type="sibTrans" cxnId="{9BD9533F-CF56-4F53-91AD-45F8FE70C708}">
      <dgm:prSet custT="1"/>
      <dgm:spPr>
        <a:solidFill>
          <a:srgbClr val="AB0084"/>
        </a:solidFill>
      </dgm:spPr>
      <dgm:t>
        <a:bodyPr/>
        <a:lstStyle/>
        <a:p>
          <a:r>
            <a:rPr lang="hu-HU" sz="1400" b="1" dirty="0"/>
            <a:t>Image</a:t>
          </a:r>
        </a:p>
      </dgm:t>
    </dgm:pt>
    <dgm:pt modelId="{9CBF870A-BAA2-4A42-8BB5-36F3742E574E}">
      <dgm:prSet phldrT="[Szöveg]" custT="1"/>
      <dgm:spPr>
        <a:solidFill>
          <a:srgbClr val="AB0084"/>
        </a:solidFill>
      </dgm:spPr>
      <dgm:t>
        <a:bodyPr/>
        <a:lstStyle/>
        <a:p>
          <a:r>
            <a:rPr lang="hu-HU" sz="1400" b="1" dirty="0" err="1"/>
            <a:t>Omics</a:t>
          </a:r>
          <a:endParaRPr lang="hu-HU" sz="1400" b="1" dirty="0"/>
        </a:p>
      </dgm:t>
    </dgm:pt>
    <dgm:pt modelId="{9BD3ADC8-4671-4B73-A5C3-5D9691BFAAD9}" type="parTrans" cxnId="{C07611DC-4FB5-4390-B478-E8A79C85C89C}">
      <dgm:prSet/>
      <dgm:spPr/>
      <dgm:t>
        <a:bodyPr/>
        <a:lstStyle/>
        <a:p>
          <a:endParaRPr lang="hu-HU" sz="1400" b="1"/>
        </a:p>
      </dgm:t>
    </dgm:pt>
    <dgm:pt modelId="{2B1B3364-C5D8-4192-B86A-F6494AE9A3DD}" type="sibTrans" cxnId="{C07611DC-4FB5-4390-B478-E8A79C85C89C}">
      <dgm:prSet custT="1"/>
      <dgm:spPr>
        <a:solidFill>
          <a:srgbClr val="AB0084"/>
        </a:solidFill>
      </dgm:spPr>
      <dgm:t>
        <a:bodyPr/>
        <a:lstStyle/>
        <a:p>
          <a:pPr algn="ctr"/>
          <a:r>
            <a:rPr lang="hu-HU" sz="1400" b="1" dirty="0" err="1"/>
            <a:t>Sensors</a:t>
          </a:r>
          <a:r>
            <a:rPr lang="hu-HU" sz="1400" b="1" dirty="0"/>
            <a:t> &amp; </a:t>
          </a:r>
          <a:r>
            <a:rPr lang="hu-HU" sz="1400" b="1" dirty="0" err="1"/>
            <a:t>IoT</a:t>
          </a:r>
          <a:r>
            <a:rPr lang="hu-HU" sz="1400" b="1" dirty="0"/>
            <a:t> </a:t>
          </a:r>
          <a:r>
            <a:rPr lang="hu-HU" sz="1400" b="1" dirty="0" err="1"/>
            <a:t>data</a:t>
          </a:r>
          <a:endParaRPr lang="hu-HU" sz="1400" b="1" dirty="0"/>
        </a:p>
      </dgm:t>
    </dgm:pt>
    <dgm:pt modelId="{5D16AC79-9A09-4325-844B-9BF7EEDDCFC4}">
      <dgm:prSet phldrT="[Szöveg]" custT="1"/>
      <dgm:spPr>
        <a:solidFill>
          <a:srgbClr val="AB0084"/>
        </a:solidFill>
      </dgm:spPr>
      <dgm:t>
        <a:bodyPr/>
        <a:lstStyle/>
        <a:p>
          <a:r>
            <a:rPr lang="hu-HU" sz="1400" b="1" dirty="0" err="1"/>
            <a:t>Admini-strative</a:t>
          </a:r>
          <a:r>
            <a:rPr lang="hu-HU" sz="1400" b="1" dirty="0"/>
            <a:t> and </a:t>
          </a:r>
          <a:r>
            <a:rPr lang="hu-HU" sz="1400" b="1" dirty="0" err="1"/>
            <a:t>financial</a:t>
          </a:r>
          <a:endParaRPr lang="hu-HU" sz="1400" b="1" dirty="0"/>
        </a:p>
      </dgm:t>
    </dgm:pt>
    <dgm:pt modelId="{FE51497C-6280-4E23-BCF5-74FEF5B864BD}" type="parTrans" cxnId="{0A7A69FB-32C6-4755-8A52-F0B7D5DB0430}">
      <dgm:prSet/>
      <dgm:spPr/>
      <dgm:t>
        <a:bodyPr/>
        <a:lstStyle/>
        <a:p>
          <a:endParaRPr lang="hu-HU" sz="1400" b="1"/>
        </a:p>
      </dgm:t>
    </dgm:pt>
    <dgm:pt modelId="{9398D379-2F12-47DF-9F70-5E6A58A315B6}" type="sibTrans" cxnId="{0A7A69FB-32C6-4755-8A52-F0B7D5DB0430}">
      <dgm:prSet custT="1"/>
      <dgm:spPr>
        <a:solidFill>
          <a:srgbClr val="AB0084"/>
        </a:solidFill>
      </dgm:spPr>
      <dgm:t>
        <a:bodyPr/>
        <a:lstStyle/>
        <a:p>
          <a:r>
            <a:rPr lang="hu-HU" sz="1400" b="1" dirty="0" err="1"/>
            <a:t>Multmedia</a:t>
          </a:r>
          <a:endParaRPr lang="hu-HU" sz="1400" b="1" dirty="0"/>
        </a:p>
      </dgm:t>
    </dgm:pt>
    <dgm:pt modelId="{61DF0320-83DF-4967-B408-5188AD66A11A}" type="pres">
      <dgm:prSet presAssocID="{71F0D415-03F6-45CF-96AE-95B19334258B}" presName="Name0" presStyleCnt="0">
        <dgm:presLayoutVars>
          <dgm:chMax/>
          <dgm:chPref/>
          <dgm:dir/>
          <dgm:animLvl val="lvl"/>
        </dgm:presLayoutVars>
      </dgm:prSet>
      <dgm:spPr/>
    </dgm:pt>
    <dgm:pt modelId="{FFDF99E8-8477-4B01-B339-5CCD3A55992A}" type="pres">
      <dgm:prSet presAssocID="{F991AC51-3177-431B-A116-F08E6B2026D2}" presName="composite" presStyleCnt="0"/>
      <dgm:spPr/>
    </dgm:pt>
    <dgm:pt modelId="{78502687-52D8-4E84-AEE1-92E6E091012C}" type="pres">
      <dgm:prSet presAssocID="{F991AC51-3177-431B-A116-F08E6B2026D2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E6AAF8F2-C4DF-4712-A7F1-BEBAD463EFB9}" type="pres">
      <dgm:prSet presAssocID="{F991AC51-3177-431B-A116-F08E6B2026D2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71CF76AF-1A16-4D7A-B2DE-08158F610A8B}" type="pres">
      <dgm:prSet presAssocID="{F991AC51-3177-431B-A116-F08E6B2026D2}" presName="BalanceSpacing" presStyleCnt="0"/>
      <dgm:spPr/>
    </dgm:pt>
    <dgm:pt modelId="{941B70AA-945F-4A18-A0BB-858309684267}" type="pres">
      <dgm:prSet presAssocID="{F991AC51-3177-431B-A116-F08E6B2026D2}" presName="BalanceSpacing1" presStyleCnt="0"/>
      <dgm:spPr/>
    </dgm:pt>
    <dgm:pt modelId="{3908CA65-8EB9-49F1-9DB4-75ECFB2C458A}" type="pres">
      <dgm:prSet presAssocID="{8FE15590-3753-44E3-905D-6808A5346373}" presName="Accent1Text" presStyleLbl="node1" presStyleIdx="1" presStyleCnt="6"/>
      <dgm:spPr/>
    </dgm:pt>
    <dgm:pt modelId="{CD6FF365-79D0-492E-AF45-1A2CBDBBD636}" type="pres">
      <dgm:prSet presAssocID="{8FE15590-3753-44E3-905D-6808A5346373}" presName="spaceBetweenRectangles" presStyleCnt="0"/>
      <dgm:spPr/>
    </dgm:pt>
    <dgm:pt modelId="{950D2AD1-3748-4745-A4CB-2FA0DD7E6036}" type="pres">
      <dgm:prSet presAssocID="{9CBF870A-BAA2-4A42-8BB5-36F3742E574E}" presName="composite" presStyleCnt="0"/>
      <dgm:spPr/>
    </dgm:pt>
    <dgm:pt modelId="{05881889-E957-4094-A981-225A26CF9A86}" type="pres">
      <dgm:prSet presAssocID="{9CBF870A-BAA2-4A42-8BB5-36F3742E574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E02A0053-BA71-4516-94DA-32D407DE78B3}" type="pres">
      <dgm:prSet presAssocID="{9CBF870A-BAA2-4A42-8BB5-36F3742E574E}" presName="Childtext1" presStyleLbl="revTx" presStyleIdx="1" presStyleCnt="3" custLinFactY="-49788" custLinFactNeighborX="51305" custLinFactNeighborY="-100000">
        <dgm:presLayoutVars>
          <dgm:chMax val="0"/>
          <dgm:chPref val="0"/>
          <dgm:bulletEnabled val="1"/>
        </dgm:presLayoutVars>
      </dgm:prSet>
      <dgm:spPr/>
    </dgm:pt>
    <dgm:pt modelId="{9DCBEFDC-0857-47F0-8088-EB04CFA56AAC}" type="pres">
      <dgm:prSet presAssocID="{9CBF870A-BAA2-4A42-8BB5-36F3742E574E}" presName="BalanceSpacing" presStyleCnt="0"/>
      <dgm:spPr/>
    </dgm:pt>
    <dgm:pt modelId="{12A26355-4FBE-4AF6-B0F8-EE85EC50B5DC}" type="pres">
      <dgm:prSet presAssocID="{9CBF870A-BAA2-4A42-8BB5-36F3742E574E}" presName="BalanceSpacing1" presStyleCnt="0"/>
      <dgm:spPr/>
    </dgm:pt>
    <dgm:pt modelId="{E11D9E2B-6C61-4627-851F-261EB326E63D}" type="pres">
      <dgm:prSet presAssocID="{2B1B3364-C5D8-4192-B86A-F6494AE9A3DD}" presName="Accent1Text" presStyleLbl="node1" presStyleIdx="3" presStyleCnt="6"/>
      <dgm:spPr/>
    </dgm:pt>
    <dgm:pt modelId="{F9CC7F83-3B96-45B9-AFA6-B6B9E1250647}" type="pres">
      <dgm:prSet presAssocID="{2B1B3364-C5D8-4192-B86A-F6494AE9A3DD}" presName="spaceBetweenRectangles" presStyleCnt="0"/>
      <dgm:spPr/>
    </dgm:pt>
    <dgm:pt modelId="{E0B2FD37-8A46-441D-BE2D-8FACC6E63D22}" type="pres">
      <dgm:prSet presAssocID="{5D16AC79-9A09-4325-844B-9BF7EEDDCFC4}" presName="composite" presStyleCnt="0"/>
      <dgm:spPr/>
    </dgm:pt>
    <dgm:pt modelId="{BFFB7841-9551-484A-BF24-26AF75EE44C4}" type="pres">
      <dgm:prSet presAssocID="{5D16AC79-9A09-4325-844B-9BF7EEDDCFC4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5696A4F0-4F9B-4A4C-81F6-D5D708AB5CC1}" type="pres">
      <dgm:prSet presAssocID="{5D16AC79-9A09-4325-844B-9BF7EEDDCFC4}" presName="Childtext1" presStyleLbl="revTx" presStyleIdx="2" presStyleCnt="3" custLinFactY="-38100" custLinFactNeighborX="-49645" custLinFactNeighborY="-100000">
        <dgm:presLayoutVars>
          <dgm:chMax val="0"/>
          <dgm:chPref val="0"/>
          <dgm:bulletEnabled val="1"/>
        </dgm:presLayoutVars>
      </dgm:prSet>
      <dgm:spPr/>
    </dgm:pt>
    <dgm:pt modelId="{61C9E525-5C79-47DE-A7BB-1410ED207896}" type="pres">
      <dgm:prSet presAssocID="{5D16AC79-9A09-4325-844B-9BF7EEDDCFC4}" presName="BalanceSpacing" presStyleCnt="0"/>
      <dgm:spPr/>
    </dgm:pt>
    <dgm:pt modelId="{3CD2169E-01AD-40A1-A2FD-FB95E534B30A}" type="pres">
      <dgm:prSet presAssocID="{5D16AC79-9A09-4325-844B-9BF7EEDDCFC4}" presName="BalanceSpacing1" presStyleCnt="0"/>
      <dgm:spPr/>
    </dgm:pt>
    <dgm:pt modelId="{109D51B5-7A1B-454A-B21D-6279201D95DF}" type="pres">
      <dgm:prSet presAssocID="{9398D379-2F12-47DF-9F70-5E6A58A315B6}" presName="Accent1Text" presStyleLbl="node1" presStyleIdx="5" presStyleCnt="6"/>
      <dgm:spPr/>
    </dgm:pt>
  </dgm:ptLst>
  <dgm:cxnLst>
    <dgm:cxn modelId="{E6B76924-EF02-4CF9-9BCB-FD6395150AA3}" type="presOf" srcId="{5D16AC79-9A09-4325-844B-9BF7EEDDCFC4}" destId="{BFFB7841-9551-484A-BF24-26AF75EE44C4}" srcOrd="0" destOrd="0" presId="urn:microsoft.com/office/officeart/2008/layout/AlternatingHexagons"/>
    <dgm:cxn modelId="{8CCD6828-679E-4CC7-8E68-41295CC76EFA}" type="presOf" srcId="{71F0D415-03F6-45CF-96AE-95B19334258B}" destId="{61DF0320-83DF-4967-B408-5188AD66A11A}" srcOrd="0" destOrd="0" presId="urn:microsoft.com/office/officeart/2008/layout/AlternatingHexagons"/>
    <dgm:cxn modelId="{4525BD31-79B0-481A-BFCC-0096A8A3F83C}" type="presOf" srcId="{2B1B3364-C5D8-4192-B86A-F6494AE9A3DD}" destId="{E11D9E2B-6C61-4627-851F-261EB326E63D}" srcOrd="0" destOrd="0" presId="urn:microsoft.com/office/officeart/2008/layout/AlternatingHexagons"/>
    <dgm:cxn modelId="{791B573B-60CC-415E-B14A-43AC2DD032A4}" type="presOf" srcId="{F991AC51-3177-431B-A116-F08E6B2026D2}" destId="{78502687-52D8-4E84-AEE1-92E6E091012C}" srcOrd="0" destOrd="0" presId="urn:microsoft.com/office/officeart/2008/layout/AlternatingHexagons"/>
    <dgm:cxn modelId="{9BD9533F-CF56-4F53-91AD-45F8FE70C708}" srcId="{71F0D415-03F6-45CF-96AE-95B19334258B}" destId="{F991AC51-3177-431B-A116-F08E6B2026D2}" srcOrd="0" destOrd="0" parTransId="{A88BCF2C-8F19-4B09-94ED-78FCB0704B33}" sibTransId="{8FE15590-3753-44E3-905D-6808A5346373}"/>
    <dgm:cxn modelId="{35BC0177-AC0F-43FC-8A4B-262673186D92}" type="presOf" srcId="{8FE15590-3753-44E3-905D-6808A5346373}" destId="{3908CA65-8EB9-49F1-9DB4-75ECFB2C458A}" srcOrd="0" destOrd="0" presId="urn:microsoft.com/office/officeart/2008/layout/AlternatingHexagons"/>
    <dgm:cxn modelId="{EE283DCE-A341-46F1-ACE4-06EB63191C1A}" type="presOf" srcId="{9CBF870A-BAA2-4A42-8BB5-36F3742E574E}" destId="{05881889-E957-4094-A981-225A26CF9A86}" srcOrd="0" destOrd="0" presId="urn:microsoft.com/office/officeart/2008/layout/AlternatingHexagons"/>
    <dgm:cxn modelId="{3E4D8FDB-5607-43EE-805A-230DA514A9BF}" type="presOf" srcId="{9398D379-2F12-47DF-9F70-5E6A58A315B6}" destId="{109D51B5-7A1B-454A-B21D-6279201D95DF}" srcOrd="0" destOrd="0" presId="urn:microsoft.com/office/officeart/2008/layout/AlternatingHexagons"/>
    <dgm:cxn modelId="{C07611DC-4FB5-4390-B478-E8A79C85C89C}" srcId="{71F0D415-03F6-45CF-96AE-95B19334258B}" destId="{9CBF870A-BAA2-4A42-8BB5-36F3742E574E}" srcOrd="1" destOrd="0" parTransId="{9BD3ADC8-4671-4B73-A5C3-5D9691BFAAD9}" sibTransId="{2B1B3364-C5D8-4192-B86A-F6494AE9A3DD}"/>
    <dgm:cxn modelId="{0A7A69FB-32C6-4755-8A52-F0B7D5DB0430}" srcId="{71F0D415-03F6-45CF-96AE-95B19334258B}" destId="{5D16AC79-9A09-4325-844B-9BF7EEDDCFC4}" srcOrd="2" destOrd="0" parTransId="{FE51497C-6280-4E23-BCF5-74FEF5B864BD}" sibTransId="{9398D379-2F12-47DF-9F70-5E6A58A315B6}"/>
    <dgm:cxn modelId="{2EA85110-9EA7-4E1E-96F5-99BD2DA53093}" type="presParOf" srcId="{61DF0320-83DF-4967-B408-5188AD66A11A}" destId="{FFDF99E8-8477-4B01-B339-5CCD3A55992A}" srcOrd="0" destOrd="0" presId="urn:microsoft.com/office/officeart/2008/layout/AlternatingHexagons"/>
    <dgm:cxn modelId="{49C82C0F-5EA4-4A2B-90B2-B9093D251892}" type="presParOf" srcId="{FFDF99E8-8477-4B01-B339-5CCD3A55992A}" destId="{78502687-52D8-4E84-AEE1-92E6E091012C}" srcOrd="0" destOrd="0" presId="urn:microsoft.com/office/officeart/2008/layout/AlternatingHexagons"/>
    <dgm:cxn modelId="{B9541C1D-0FA8-4D07-B278-F4FE7ECFC6DF}" type="presParOf" srcId="{FFDF99E8-8477-4B01-B339-5CCD3A55992A}" destId="{E6AAF8F2-C4DF-4712-A7F1-BEBAD463EFB9}" srcOrd="1" destOrd="0" presId="urn:microsoft.com/office/officeart/2008/layout/AlternatingHexagons"/>
    <dgm:cxn modelId="{F59DD5D3-BB33-49D3-B0F2-B1F553B612F5}" type="presParOf" srcId="{FFDF99E8-8477-4B01-B339-5CCD3A55992A}" destId="{71CF76AF-1A16-4D7A-B2DE-08158F610A8B}" srcOrd="2" destOrd="0" presId="urn:microsoft.com/office/officeart/2008/layout/AlternatingHexagons"/>
    <dgm:cxn modelId="{F7405B53-D160-4C7C-B225-5BF5211913F8}" type="presParOf" srcId="{FFDF99E8-8477-4B01-B339-5CCD3A55992A}" destId="{941B70AA-945F-4A18-A0BB-858309684267}" srcOrd="3" destOrd="0" presId="urn:microsoft.com/office/officeart/2008/layout/AlternatingHexagons"/>
    <dgm:cxn modelId="{E5F0158E-0335-44F6-97E4-11AB84EFBD18}" type="presParOf" srcId="{FFDF99E8-8477-4B01-B339-5CCD3A55992A}" destId="{3908CA65-8EB9-49F1-9DB4-75ECFB2C458A}" srcOrd="4" destOrd="0" presId="urn:microsoft.com/office/officeart/2008/layout/AlternatingHexagons"/>
    <dgm:cxn modelId="{92BA18EC-BD50-4415-8D65-701DA4124743}" type="presParOf" srcId="{61DF0320-83DF-4967-B408-5188AD66A11A}" destId="{CD6FF365-79D0-492E-AF45-1A2CBDBBD636}" srcOrd="1" destOrd="0" presId="urn:microsoft.com/office/officeart/2008/layout/AlternatingHexagons"/>
    <dgm:cxn modelId="{79A33BF3-64F0-4034-A901-97A24E6C2C4E}" type="presParOf" srcId="{61DF0320-83DF-4967-B408-5188AD66A11A}" destId="{950D2AD1-3748-4745-A4CB-2FA0DD7E6036}" srcOrd="2" destOrd="0" presId="urn:microsoft.com/office/officeart/2008/layout/AlternatingHexagons"/>
    <dgm:cxn modelId="{4E790E3A-52C1-41DD-84A3-6725FFE06714}" type="presParOf" srcId="{950D2AD1-3748-4745-A4CB-2FA0DD7E6036}" destId="{05881889-E957-4094-A981-225A26CF9A86}" srcOrd="0" destOrd="0" presId="urn:microsoft.com/office/officeart/2008/layout/AlternatingHexagons"/>
    <dgm:cxn modelId="{73C73D48-CCF5-441A-8EC0-CFCAA1A73A20}" type="presParOf" srcId="{950D2AD1-3748-4745-A4CB-2FA0DD7E6036}" destId="{E02A0053-BA71-4516-94DA-32D407DE78B3}" srcOrd="1" destOrd="0" presId="urn:microsoft.com/office/officeart/2008/layout/AlternatingHexagons"/>
    <dgm:cxn modelId="{F4F23FB1-9233-492B-AD5C-946FBEC3F190}" type="presParOf" srcId="{950D2AD1-3748-4745-A4CB-2FA0DD7E6036}" destId="{9DCBEFDC-0857-47F0-8088-EB04CFA56AAC}" srcOrd="2" destOrd="0" presId="urn:microsoft.com/office/officeart/2008/layout/AlternatingHexagons"/>
    <dgm:cxn modelId="{D0641C26-106E-4295-B4BB-1BDD89849577}" type="presParOf" srcId="{950D2AD1-3748-4745-A4CB-2FA0DD7E6036}" destId="{12A26355-4FBE-4AF6-B0F8-EE85EC50B5DC}" srcOrd="3" destOrd="0" presId="urn:microsoft.com/office/officeart/2008/layout/AlternatingHexagons"/>
    <dgm:cxn modelId="{43110B46-96B1-4A08-B995-F2C4D98D92A0}" type="presParOf" srcId="{950D2AD1-3748-4745-A4CB-2FA0DD7E6036}" destId="{E11D9E2B-6C61-4627-851F-261EB326E63D}" srcOrd="4" destOrd="0" presId="urn:microsoft.com/office/officeart/2008/layout/AlternatingHexagons"/>
    <dgm:cxn modelId="{1B89DA23-E54A-49A1-A458-7C177FBE631F}" type="presParOf" srcId="{61DF0320-83DF-4967-B408-5188AD66A11A}" destId="{F9CC7F83-3B96-45B9-AFA6-B6B9E1250647}" srcOrd="3" destOrd="0" presId="urn:microsoft.com/office/officeart/2008/layout/AlternatingHexagons"/>
    <dgm:cxn modelId="{961E1C54-86ED-4145-A265-9A275AD1E2B1}" type="presParOf" srcId="{61DF0320-83DF-4967-B408-5188AD66A11A}" destId="{E0B2FD37-8A46-441D-BE2D-8FACC6E63D22}" srcOrd="4" destOrd="0" presId="urn:microsoft.com/office/officeart/2008/layout/AlternatingHexagons"/>
    <dgm:cxn modelId="{2E8C9894-2040-4900-A7F3-2DD9A4672210}" type="presParOf" srcId="{E0B2FD37-8A46-441D-BE2D-8FACC6E63D22}" destId="{BFFB7841-9551-484A-BF24-26AF75EE44C4}" srcOrd="0" destOrd="0" presId="urn:microsoft.com/office/officeart/2008/layout/AlternatingHexagons"/>
    <dgm:cxn modelId="{4AB3F977-B0C8-41B2-8265-558D1EFB8F3E}" type="presParOf" srcId="{E0B2FD37-8A46-441D-BE2D-8FACC6E63D22}" destId="{5696A4F0-4F9B-4A4C-81F6-D5D708AB5CC1}" srcOrd="1" destOrd="0" presId="urn:microsoft.com/office/officeart/2008/layout/AlternatingHexagons"/>
    <dgm:cxn modelId="{27BB87D8-36D2-496E-9F87-594A9E269987}" type="presParOf" srcId="{E0B2FD37-8A46-441D-BE2D-8FACC6E63D22}" destId="{61C9E525-5C79-47DE-A7BB-1410ED207896}" srcOrd="2" destOrd="0" presId="urn:microsoft.com/office/officeart/2008/layout/AlternatingHexagons"/>
    <dgm:cxn modelId="{2769E149-B7A7-4715-814B-C19646A50E87}" type="presParOf" srcId="{E0B2FD37-8A46-441D-BE2D-8FACC6E63D22}" destId="{3CD2169E-01AD-40A1-A2FD-FB95E534B30A}" srcOrd="3" destOrd="0" presId="urn:microsoft.com/office/officeart/2008/layout/AlternatingHexagons"/>
    <dgm:cxn modelId="{20801B63-0D69-40C5-9C8A-CAD908C4134F}" type="presParOf" srcId="{E0B2FD37-8A46-441D-BE2D-8FACC6E63D22}" destId="{109D51B5-7A1B-454A-B21D-6279201D95DF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F0D415-03F6-45CF-96AE-95B19334258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F991AC51-3177-431B-A116-F08E6B2026D2}">
      <dgm:prSet phldrT="[Szöveg]" custT="1"/>
      <dgm:spPr/>
      <dgm:t>
        <a:bodyPr/>
        <a:lstStyle/>
        <a:p>
          <a:r>
            <a:rPr lang="hu-HU" sz="1400" b="1" dirty="0"/>
            <a:t>EHR</a:t>
          </a:r>
        </a:p>
      </dgm:t>
    </dgm:pt>
    <dgm:pt modelId="{A88BCF2C-8F19-4B09-94ED-78FCB0704B33}" type="parTrans" cxnId="{9BD9533F-CF56-4F53-91AD-45F8FE70C708}">
      <dgm:prSet/>
      <dgm:spPr/>
      <dgm:t>
        <a:bodyPr/>
        <a:lstStyle/>
        <a:p>
          <a:endParaRPr lang="hu-HU" sz="1400" b="1"/>
        </a:p>
      </dgm:t>
    </dgm:pt>
    <dgm:pt modelId="{8FE15590-3753-44E3-905D-6808A5346373}" type="sibTrans" cxnId="{9BD9533F-CF56-4F53-91AD-45F8FE70C708}">
      <dgm:prSet custT="1"/>
      <dgm:spPr/>
      <dgm:t>
        <a:bodyPr/>
        <a:lstStyle/>
        <a:p>
          <a:r>
            <a:rPr lang="hu-HU" sz="1400" b="1" dirty="0"/>
            <a:t>EMR</a:t>
          </a:r>
        </a:p>
      </dgm:t>
    </dgm:pt>
    <dgm:pt modelId="{9CBF870A-BAA2-4A42-8BB5-36F3742E574E}">
      <dgm:prSet phldrT="[Szöveg]" custT="1"/>
      <dgm:spPr/>
      <dgm:t>
        <a:bodyPr/>
        <a:lstStyle/>
        <a:p>
          <a:r>
            <a:rPr lang="hu-HU" sz="1400" b="1" dirty="0" err="1"/>
            <a:t>Medical</a:t>
          </a:r>
          <a:r>
            <a:rPr lang="hu-HU" sz="1400" b="1" dirty="0"/>
            <a:t> </a:t>
          </a:r>
          <a:r>
            <a:rPr lang="hu-HU" sz="1400" b="1" dirty="0" err="1"/>
            <a:t>Imaging</a:t>
          </a:r>
          <a:endParaRPr lang="hu-HU" sz="1400" b="1" dirty="0"/>
        </a:p>
      </dgm:t>
    </dgm:pt>
    <dgm:pt modelId="{9BD3ADC8-4671-4B73-A5C3-5D9691BFAAD9}" type="parTrans" cxnId="{C07611DC-4FB5-4390-B478-E8A79C85C89C}">
      <dgm:prSet/>
      <dgm:spPr/>
      <dgm:t>
        <a:bodyPr/>
        <a:lstStyle/>
        <a:p>
          <a:endParaRPr lang="hu-HU" sz="1400" b="1"/>
        </a:p>
      </dgm:t>
    </dgm:pt>
    <dgm:pt modelId="{2B1B3364-C5D8-4192-B86A-F6494AE9A3DD}" type="sibTrans" cxnId="{C07611DC-4FB5-4390-B478-E8A79C85C89C}">
      <dgm:prSet custT="1"/>
      <dgm:spPr/>
      <dgm:t>
        <a:bodyPr/>
        <a:lstStyle/>
        <a:p>
          <a:pPr algn="ctr"/>
          <a:r>
            <a:rPr lang="hu-HU" sz="1400" b="1" dirty="0"/>
            <a:t>PACS</a:t>
          </a:r>
        </a:p>
      </dgm:t>
    </dgm:pt>
    <dgm:pt modelId="{5D16AC79-9A09-4325-844B-9BF7EEDDCFC4}">
      <dgm:prSet phldrT="[Szöveg]" custT="1"/>
      <dgm:spPr/>
      <dgm:t>
        <a:bodyPr/>
        <a:lstStyle/>
        <a:p>
          <a:r>
            <a:rPr lang="hu-HU" sz="1400" b="1" dirty="0" err="1"/>
            <a:t>mHealth</a:t>
          </a:r>
          <a:r>
            <a:rPr lang="hu-HU" sz="1400" b="1" dirty="0"/>
            <a:t> </a:t>
          </a:r>
          <a:r>
            <a:rPr lang="hu-HU" sz="1400" b="1" dirty="0" err="1"/>
            <a:t>apps</a:t>
          </a:r>
          <a:endParaRPr lang="hu-HU" sz="1400" b="1" dirty="0"/>
        </a:p>
      </dgm:t>
    </dgm:pt>
    <dgm:pt modelId="{FE51497C-6280-4E23-BCF5-74FEF5B864BD}" type="parTrans" cxnId="{0A7A69FB-32C6-4755-8A52-F0B7D5DB0430}">
      <dgm:prSet/>
      <dgm:spPr/>
      <dgm:t>
        <a:bodyPr/>
        <a:lstStyle/>
        <a:p>
          <a:endParaRPr lang="hu-HU" sz="1400" b="1"/>
        </a:p>
      </dgm:t>
    </dgm:pt>
    <dgm:pt modelId="{9398D379-2F12-47DF-9F70-5E6A58A315B6}" type="sibTrans" cxnId="{0A7A69FB-32C6-4755-8A52-F0B7D5DB0430}">
      <dgm:prSet custT="1"/>
      <dgm:spPr/>
      <dgm:t>
        <a:bodyPr/>
        <a:lstStyle/>
        <a:p>
          <a:r>
            <a:rPr lang="hu-HU" sz="1300" b="1" dirty="0" err="1"/>
            <a:t>Patient</a:t>
          </a:r>
          <a:r>
            <a:rPr lang="hu-HU" sz="1300" b="1" dirty="0"/>
            <a:t> </a:t>
          </a:r>
          <a:r>
            <a:rPr lang="hu-HU" sz="1300" b="1" dirty="0" err="1"/>
            <a:t>portals</a:t>
          </a:r>
          <a:endParaRPr lang="hu-HU" sz="1300" b="1" dirty="0"/>
        </a:p>
      </dgm:t>
    </dgm:pt>
    <dgm:pt modelId="{301C59E2-5D4F-4822-ABBE-3FAECC065AD2}">
      <dgm:prSet phldrT="[Szöveg]" custT="1"/>
      <dgm:spPr/>
      <dgm:t>
        <a:bodyPr/>
        <a:lstStyle/>
        <a:p>
          <a:r>
            <a:rPr lang="hu-HU" sz="1100" b="1" dirty="0" err="1"/>
            <a:t>Wearables</a:t>
          </a:r>
          <a:r>
            <a:rPr lang="hu-HU" sz="1100" b="1" dirty="0"/>
            <a:t> &amp; </a:t>
          </a:r>
          <a:r>
            <a:rPr lang="hu-HU" sz="1100" b="1" dirty="0" err="1"/>
            <a:t>biosensors</a:t>
          </a:r>
          <a:endParaRPr lang="hu-HU" sz="1100" b="1" dirty="0"/>
        </a:p>
      </dgm:t>
    </dgm:pt>
    <dgm:pt modelId="{3B834E2E-3E88-4A77-BF5E-EF59F8118235}" type="parTrans" cxnId="{58748C17-3000-4762-A7A8-62363EC66641}">
      <dgm:prSet/>
      <dgm:spPr/>
      <dgm:t>
        <a:bodyPr/>
        <a:lstStyle/>
        <a:p>
          <a:endParaRPr lang="hu-HU" sz="1400" b="1"/>
        </a:p>
      </dgm:t>
    </dgm:pt>
    <dgm:pt modelId="{62FC08B1-BCCF-40D6-9C5B-704B9EDD5DBE}" type="sibTrans" cxnId="{58748C17-3000-4762-A7A8-62363EC66641}">
      <dgm:prSet custT="1"/>
      <dgm:spPr/>
      <dgm:t>
        <a:bodyPr/>
        <a:lstStyle/>
        <a:p>
          <a:r>
            <a:rPr lang="hu-HU" sz="1400" b="1" dirty="0" err="1"/>
            <a:t>Registers</a:t>
          </a:r>
          <a:endParaRPr lang="hu-HU" sz="1400" b="1" dirty="0"/>
        </a:p>
      </dgm:t>
    </dgm:pt>
    <dgm:pt modelId="{5778D5FD-79AE-416F-AC14-85CF13B0D3A9}">
      <dgm:prSet phldrT="[Szöveg]" custT="1"/>
      <dgm:spPr/>
      <dgm:t>
        <a:bodyPr/>
        <a:lstStyle/>
        <a:p>
          <a:r>
            <a:rPr lang="hu-HU" sz="1400" b="1" dirty="0"/>
            <a:t>HMIS</a:t>
          </a:r>
        </a:p>
      </dgm:t>
    </dgm:pt>
    <dgm:pt modelId="{F05CED8B-F912-4F6C-8DA0-C5C412650254}" type="parTrans" cxnId="{F040A9C0-A1A4-4E90-93F5-EA2E95E8F98F}">
      <dgm:prSet/>
      <dgm:spPr/>
      <dgm:t>
        <a:bodyPr/>
        <a:lstStyle/>
        <a:p>
          <a:endParaRPr lang="hu-HU" sz="1400" b="1"/>
        </a:p>
      </dgm:t>
    </dgm:pt>
    <dgm:pt modelId="{954D1B64-181A-4108-8623-F4A25FB8C085}" type="sibTrans" cxnId="{F040A9C0-A1A4-4E90-93F5-EA2E95E8F98F}">
      <dgm:prSet custT="1"/>
      <dgm:spPr/>
      <dgm:t>
        <a:bodyPr/>
        <a:lstStyle/>
        <a:p>
          <a:r>
            <a:rPr lang="hu-HU" sz="1400" b="1" dirty="0"/>
            <a:t>HIS/MPM</a:t>
          </a:r>
        </a:p>
      </dgm:t>
    </dgm:pt>
    <dgm:pt modelId="{7E615886-BCFA-422F-9809-D8F6ACF85B96}">
      <dgm:prSet phldrT="[Szöveg]" custT="1"/>
      <dgm:spPr/>
      <dgm:t>
        <a:bodyPr/>
        <a:lstStyle/>
        <a:p>
          <a:r>
            <a:rPr lang="hu-HU" sz="1400" b="1" dirty="0" err="1"/>
            <a:t>Labs</a:t>
          </a:r>
          <a:r>
            <a:rPr lang="hu-HU" sz="1400" b="1" dirty="0"/>
            <a:t> and </a:t>
          </a:r>
          <a:r>
            <a:rPr lang="hu-HU" sz="1400" b="1" dirty="0" err="1"/>
            <a:t>research</a:t>
          </a:r>
          <a:endParaRPr lang="hu-HU" sz="1400" b="1" dirty="0"/>
        </a:p>
      </dgm:t>
    </dgm:pt>
    <dgm:pt modelId="{DC98FCE0-55C3-4C40-921B-1412C2C77349}" type="parTrans" cxnId="{A26EFD74-F0DB-41E2-A252-B82B0CCD2D92}">
      <dgm:prSet/>
      <dgm:spPr/>
      <dgm:t>
        <a:bodyPr/>
        <a:lstStyle/>
        <a:p>
          <a:endParaRPr lang="hu-HU"/>
        </a:p>
      </dgm:t>
    </dgm:pt>
    <dgm:pt modelId="{CC1E1A4B-A1CC-4174-AB1C-3400E18E447B}" type="sibTrans" cxnId="{A26EFD74-F0DB-41E2-A252-B82B0CCD2D92}">
      <dgm:prSet custT="1"/>
      <dgm:spPr/>
      <dgm:t>
        <a:bodyPr/>
        <a:lstStyle/>
        <a:p>
          <a:r>
            <a:rPr lang="hu-HU" sz="1400" b="1" dirty="0"/>
            <a:t>Pharma </a:t>
          </a:r>
          <a:r>
            <a:rPr lang="hu-HU" sz="1400" b="1" dirty="0" err="1"/>
            <a:t>systems</a:t>
          </a:r>
          <a:endParaRPr lang="hu-HU" sz="1400" b="1" dirty="0"/>
        </a:p>
      </dgm:t>
    </dgm:pt>
    <dgm:pt modelId="{61DF0320-83DF-4967-B408-5188AD66A11A}" type="pres">
      <dgm:prSet presAssocID="{71F0D415-03F6-45CF-96AE-95B19334258B}" presName="Name0" presStyleCnt="0">
        <dgm:presLayoutVars>
          <dgm:chMax/>
          <dgm:chPref/>
          <dgm:dir/>
          <dgm:animLvl val="lvl"/>
        </dgm:presLayoutVars>
      </dgm:prSet>
      <dgm:spPr/>
    </dgm:pt>
    <dgm:pt modelId="{FFDF99E8-8477-4B01-B339-5CCD3A55992A}" type="pres">
      <dgm:prSet presAssocID="{F991AC51-3177-431B-A116-F08E6B2026D2}" presName="composite" presStyleCnt="0"/>
      <dgm:spPr/>
    </dgm:pt>
    <dgm:pt modelId="{78502687-52D8-4E84-AEE1-92E6E091012C}" type="pres">
      <dgm:prSet presAssocID="{F991AC51-3177-431B-A116-F08E6B2026D2}" presName="Parent1" presStyleLbl="node1" presStyleIdx="0" presStyleCnt="12">
        <dgm:presLayoutVars>
          <dgm:chMax val="1"/>
          <dgm:chPref val="1"/>
          <dgm:bulletEnabled val="1"/>
        </dgm:presLayoutVars>
      </dgm:prSet>
      <dgm:spPr/>
    </dgm:pt>
    <dgm:pt modelId="{E6AAF8F2-C4DF-4712-A7F1-BEBAD463EFB9}" type="pres">
      <dgm:prSet presAssocID="{F991AC51-3177-431B-A116-F08E6B2026D2}" presName="Childtext1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71CF76AF-1A16-4D7A-B2DE-08158F610A8B}" type="pres">
      <dgm:prSet presAssocID="{F991AC51-3177-431B-A116-F08E6B2026D2}" presName="BalanceSpacing" presStyleCnt="0"/>
      <dgm:spPr/>
    </dgm:pt>
    <dgm:pt modelId="{941B70AA-945F-4A18-A0BB-858309684267}" type="pres">
      <dgm:prSet presAssocID="{F991AC51-3177-431B-A116-F08E6B2026D2}" presName="BalanceSpacing1" presStyleCnt="0"/>
      <dgm:spPr/>
    </dgm:pt>
    <dgm:pt modelId="{3908CA65-8EB9-49F1-9DB4-75ECFB2C458A}" type="pres">
      <dgm:prSet presAssocID="{8FE15590-3753-44E3-905D-6808A5346373}" presName="Accent1Text" presStyleLbl="node1" presStyleIdx="1" presStyleCnt="12" custLinFactNeighborX="-1425" custLinFactNeighborY="-2060"/>
      <dgm:spPr/>
    </dgm:pt>
    <dgm:pt modelId="{CD6FF365-79D0-492E-AF45-1A2CBDBBD636}" type="pres">
      <dgm:prSet presAssocID="{8FE15590-3753-44E3-905D-6808A5346373}" presName="spaceBetweenRectangles" presStyleCnt="0"/>
      <dgm:spPr/>
    </dgm:pt>
    <dgm:pt modelId="{950D2AD1-3748-4745-A4CB-2FA0DD7E6036}" type="pres">
      <dgm:prSet presAssocID="{9CBF870A-BAA2-4A42-8BB5-36F3742E574E}" presName="composite" presStyleCnt="0"/>
      <dgm:spPr/>
    </dgm:pt>
    <dgm:pt modelId="{05881889-E957-4094-A981-225A26CF9A86}" type="pres">
      <dgm:prSet presAssocID="{9CBF870A-BAA2-4A42-8BB5-36F3742E574E}" presName="Parent1" presStyleLbl="node1" presStyleIdx="2" presStyleCnt="12">
        <dgm:presLayoutVars>
          <dgm:chMax val="1"/>
          <dgm:chPref val="1"/>
          <dgm:bulletEnabled val="1"/>
        </dgm:presLayoutVars>
      </dgm:prSet>
      <dgm:spPr/>
    </dgm:pt>
    <dgm:pt modelId="{E02A0053-BA71-4516-94DA-32D407DE78B3}" type="pres">
      <dgm:prSet presAssocID="{9CBF870A-BAA2-4A42-8BB5-36F3742E574E}" presName="Childtext1" presStyleLbl="revTx" presStyleIdx="1" presStyleCnt="6" custLinFactY="-49788" custLinFactNeighborX="51305" custLinFactNeighborY="-100000">
        <dgm:presLayoutVars>
          <dgm:chMax val="0"/>
          <dgm:chPref val="0"/>
          <dgm:bulletEnabled val="1"/>
        </dgm:presLayoutVars>
      </dgm:prSet>
      <dgm:spPr/>
    </dgm:pt>
    <dgm:pt modelId="{9DCBEFDC-0857-47F0-8088-EB04CFA56AAC}" type="pres">
      <dgm:prSet presAssocID="{9CBF870A-BAA2-4A42-8BB5-36F3742E574E}" presName="BalanceSpacing" presStyleCnt="0"/>
      <dgm:spPr/>
    </dgm:pt>
    <dgm:pt modelId="{12A26355-4FBE-4AF6-B0F8-EE85EC50B5DC}" type="pres">
      <dgm:prSet presAssocID="{9CBF870A-BAA2-4A42-8BB5-36F3742E574E}" presName="BalanceSpacing1" presStyleCnt="0"/>
      <dgm:spPr/>
    </dgm:pt>
    <dgm:pt modelId="{E11D9E2B-6C61-4627-851F-261EB326E63D}" type="pres">
      <dgm:prSet presAssocID="{2B1B3364-C5D8-4192-B86A-F6494AE9A3DD}" presName="Accent1Text" presStyleLbl="node1" presStyleIdx="3" presStyleCnt="12"/>
      <dgm:spPr/>
    </dgm:pt>
    <dgm:pt modelId="{F9CC7F83-3B96-45B9-AFA6-B6B9E1250647}" type="pres">
      <dgm:prSet presAssocID="{2B1B3364-C5D8-4192-B86A-F6494AE9A3DD}" presName="spaceBetweenRectangles" presStyleCnt="0"/>
      <dgm:spPr/>
    </dgm:pt>
    <dgm:pt modelId="{E0B2FD37-8A46-441D-BE2D-8FACC6E63D22}" type="pres">
      <dgm:prSet presAssocID="{5D16AC79-9A09-4325-844B-9BF7EEDDCFC4}" presName="composite" presStyleCnt="0"/>
      <dgm:spPr/>
    </dgm:pt>
    <dgm:pt modelId="{BFFB7841-9551-484A-BF24-26AF75EE44C4}" type="pres">
      <dgm:prSet presAssocID="{5D16AC79-9A09-4325-844B-9BF7EEDDCFC4}" presName="Parent1" presStyleLbl="node1" presStyleIdx="4" presStyleCnt="12">
        <dgm:presLayoutVars>
          <dgm:chMax val="1"/>
          <dgm:chPref val="1"/>
          <dgm:bulletEnabled val="1"/>
        </dgm:presLayoutVars>
      </dgm:prSet>
      <dgm:spPr/>
    </dgm:pt>
    <dgm:pt modelId="{5696A4F0-4F9B-4A4C-81F6-D5D708AB5CC1}" type="pres">
      <dgm:prSet presAssocID="{5D16AC79-9A09-4325-844B-9BF7EEDDCFC4}" presName="Childtext1" presStyleLbl="revTx" presStyleIdx="2" presStyleCnt="6" custLinFactY="-38100" custLinFactNeighborX="-49645" custLinFactNeighborY="-100000">
        <dgm:presLayoutVars>
          <dgm:chMax val="0"/>
          <dgm:chPref val="0"/>
          <dgm:bulletEnabled val="1"/>
        </dgm:presLayoutVars>
      </dgm:prSet>
      <dgm:spPr/>
    </dgm:pt>
    <dgm:pt modelId="{61C9E525-5C79-47DE-A7BB-1410ED207896}" type="pres">
      <dgm:prSet presAssocID="{5D16AC79-9A09-4325-844B-9BF7EEDDCFC4}" presName="BalanceSpacing" presStyleCnt="0"/>
      <dgm:spPr/>
    </dgm:pt>
    <dgm:pt modelId="{3CD2169E-01AD-40A1-A2FD-FB95E534B30A}" type="pres">
      <dgm:prSet presAssocID="{5D16AC79-9A09-4325-844B-9BF7EEDDCFC4}" presName="BalanceSpacing1" presStyleCnt="0"/>
      <dgm:spPr/>
    </dgm:pt>
    <dgm:pt modelId="{109D51B5-7A1B-454A-B21D-6279201D95DF}" type="pres">
      <dgm:prSet presAssocID="{9398D379-2F12-47DF-9F70-5E6A58A315B6}" presName="Accent1Text" presStyleLbl="node1" presStyleIdx="5" presStyleCnt="12"/>
      <dgm:spPr/>
    </dgm:pt>
    <dgm:pt modelId="{225C0771-D5FC-4816-9E31-66CE467145A9}" type="pres">
      <dgm:prSet presAssocID="{9398D379-2F12-47DF-9F70-5E6A58A315B6}" presName="spaceBetweenRectangles" presStyleCnt="0"/>
      <dgm:spPr/>
    </dgm:pt>
    <dgm:pt modelId="{B1DDFF7A-EFD9-4F34-A5D2-BF8D0221FB46}" type="pres">
      <dgm:prSet presAssocID="{301C59E2-5D4F-4822-ABBE-3FAECC065AD2}" presName="composite" presStyleCnt="0"/>
      <dgm:spPr/>
    </dgm:pt>
    <dgm:pt modelId="{FC7F5422-7C25-49CB-94E8-7C8B3F1D6002}" type="pres">
      <dgm:prSet presAssocID="{301C59E2-5D4F-4822-ABBE-3FAECC065AD2}" presName="Parent1" presStyleLbl="node1" presStyleIdx="6" presStyleCnt="12">
        <dgm:presLayoutVars>
          <dgm:chMax val="1"/>
          <dgm:chPref val="1"/>
          <dgm:bulletEnabled val="1"/>
        </dgm:presLayoutVars>
      </dgm:prSet>
      <dgm:spPr/>
    </dgm:pt>
    <dgm:pt modelId="{9E3EE4BD-8B9F-4B01-8C36-0E6EC1F3BE2C}" type="pres">
      <dgm:prSet presAssocID="{301C59E2-5D4F-4822-ABBE-3FAECC065AD2}" presName="Childtext1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C0F4CA51-E56B-4F63-AD79-A701711E967F}" type="pres">
      <dgm:prSet presAssocID="{301C59E2-5D4F-4822-ABBE-3FAECC065AD2}" presName="BalanceSpacing" presStyleCnt="0"/>
      <dgm:spPr/>
    </dgm:pt>
    <dgm:pt modelId="{B8A67391-B8F5-4691-9032-D11C93D8F4D2}" type="pres">
      <dgm:prSet presAssocID="{301C59E2-5D4F-4822-ABBE-3FAECC065AD2}" presName="BalanceSpacing1" presStyleCnt="0"/>
      <dgm:spPr/>
    </dgm:pt>
    <dgm:pt modelId="{01415658-FEF9-4785-9EA6-91A05D2E51E5}" type="pres">
      <dgm:prSet presAssocID="{62FC08B1-BCCF-40D6-9C5B-704B9EDD5DBE}" presName="Accent1Text" presStyleLbl="node1" presStyleIdx="7" presStyleCnt="12"/>
      <dgm:spPr/>
    </dgm:pt>
    <dgm:pt modelId="{0F3C8EF6-4032-4BB9-BDCE-523151395D5B}" type="pres">
      <dgm:prSet presAssocID="{62FC08B1-BCCF-40D6-9C5B-704B9EDD5DBE}" presName="spaceBetweenRectangles" presStyleCnt="0"/>
      <dgm:spPr/>
    </dgm:pt>
    <dgm:pt modelId="{2466CA5A-5193-49F3-91CA-6622922ECFAE}" type="pres">
      <dgm:prSet presAssocID="{5778D5FD-79AE-416F-AC14-85CF13B0D3A9}" presName="composite" presStyleCnt="0"/>
      <dgm:spPr/>
    </dgm:pt>
    <dgm:pt modelId="{F5B04009-62BF-49E8-B4C3-FDE64EDE036C}" type="pres">
      <dgm:prSet presAssocID="{5778D5FD-79AE-416F-AC14-85CF13B0D3A9}" presName="Parent1" presStyleLbl="node1" presStyleIdx="8" presStyleCnt="12">
        <dgm:presLayoutVars>
          <dgm:chMax val="1"/>
          <dgm:chPref val="1"/>
          <dgm:bulletEnabled val="1"/>
        </dgm:presLayoutVars>
      </dgm:prSet>
      <dgm:spPr/>
    </dgm:pt>
    <dgm:pt modelId="{F1C0E661-E059-4267-9085-FF6C5BB6396D}" type="pres">
      <dgm:prSet presAssocID="{5778D5FD-79AE-416F-AC14-85CF13B0D3A9}" presName="Childtext1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49D5DDA3-B067-4460-964B-2E386C9CD543}" type="pres">
      <dgm:prSet presAssocID="{5778D5FD-79AE-416F-AC14-85CF13B0D3A9}" presName="BalanceSpacing" presStyleCnt="0"/>
      <dgm:spPr/>
    </dgm:pt>
    <dgm:pt modelId="{88365B60-6726-43DF-841E-0F8EFF1E8654}" type="pres">
      <dgm:prSet presAssocID="{5778D5FD-79AE-416F-AC14-85CF13B0D3A9}" presName="BalanceSpacing1" presStyleCnt="0"/>
      <dgm:spPr/>
    </dgm:pt>
    <dgm:pt modelId="{E8E56F87-4DE9-468F-8C10-2B758DDC36A9}" type="pres">
      <dgm:prSet presAssocID="{954D1B64-181A-4108-8623-F4A25FB8C085}" presName="Accent1Text" presStyleLbl="node1" presStyleIdx="9" presStyleCnt="12"/>
      <dgm:spPr/>
    </dgm:pt>
    <dgm:pt modelId="{1ECFE770-4003-44BE-8746-5D7E5C70318C}" type="pres">
      <dgm:prSet presAssocID="{954D1B64-181A-4108-8623-F4A25FB8C085}" presName="spaceBetweenRectangles" presStyleCnt="0"/>
      <dgm:spPr/>
    </dgm:pt>
    <dgm:pt modelId="{D04DBBCC-2986-4646-A115-BC2AF8A33532}" type="pres">
      <dgm:prSet presAssocID="{7E615886-BCFA-422F-9809-D8F6ACF85B96}" presName="composite" presStyleCnt="0"/>
      <dgm:spPr/>
    </dgm:pt>
    <dgm:pt modelId="{D862D706-E0FC-4E29-AADD-BF79A5BE6544}" type="pres">
      <dgm:prSet presAssocID="{7E615886-BCFA-422F-9809-D8F6ACF85B96}" presName="Parent1" presStyleLbl="node1" presStyleIdx="10" presStyleCnt="12">
        <dgm:presLayoutVars>
          <dgm:chMax val="1"/>
          <dgm:chPref val="1"/>
          <dgm:bulletEnabled val="1"/>
        </dgm:presLayoutVars>
      </dgm:prSet>
      <dgm:spPr/>
    </dgm:pt>
    <dgm:pt modelId="{B9440C20-31AA-4857-BCB5-39292F4A96AE}" type="pres">
      <dgm:prSet presAssocID="{7E615886-BCFA-422F-9809-D8F6ACF85B96}" presName="Childtext1" presStyleLbl="revTx" presStyleIdx="5" presStyleCnt="6">
        <dgm:presLayoutVars>
          <dgm:chMax val="0"/>
          <dgm:chPref val="0"/>
          <dgm:bulletEnabled val="1"/>
        </dgm:presLayoutVars>
      </dgm:prSet>
      <dgm:spPr/>
    </dgm:pt>
    <dgm:pt modelId="{22511DB2-A20E-465D-B4E2-9AC0D188AAE6}" type="pres">
      <dgm:prSet presAssocID="{7E615886-BCFA-422F-9809-D8F6ACF85B96}" presName="BalanceSpacing" presStyleCnt="0"/>
      <dgm:spPr/>
    </dgm:pt>
    <dgm:pt modelId="{B7210366-4053-456C-BA3F-B17B2E067101}" type="pres">
      <dgm:prSet presAssocID="{7E615886-BCFA-422F-9809-D8F6ACF85B96}" presName="BalanceSpacing1" presStyleCnt="0"/>
      <dgm:spPr/>
    </dgm:pt>
    <dgm:pt modelId="{895B3209-CD37-4CDA-A4E9-84C00D93758C}" type="pres">
      <dgm:prSet presAssocID="{CC1E1A4B-A1CC-4174-AB1C-3400E18E447B}" presName="Accent1Text" presStyleLbl="node1" presStyleIdx="11" presStyleCnt="12"/>
      <dgm:spPr/>
    </dgm:pt>
  </dgm:ptLst>
  <dgm:cxnLst>
    <dgm:cxn modelId="{58748C17-3000-4762-A7A8-62363EC66641}" srcId="{71F0D415-03F6-45CF-96AE-95B19334258B}" destId="{301C59E2-5D4F-4822-ABBE-3FAECC065AD2}" srcOrd="3" destOrd="0" parTransId="{3B834E2E-3E88-4A77-BF5E-EF59F8118235}" sibTransId="{62FC08B1-BCCF-40D6-9C5B-704B9EDD5DBE}"/>
    <dgm:cxn modelId="{E6B76924-EF02-4CF9-9BCB-FD6395150AA3}" type="presOf" srcId="{5D16AC79-9A09-4325-844B-9BF7EEDDCFC4}" destId="{BFFB7841-9551-484A-BF24-26AF75EE44C4}" srcOrd="0" destOrd="0" presId="urn:microsoft.com/office/officeart/2008/layout/AlternatingHexagons"/>
    <dgm:cxn modelId="{8CCD6828-679E-4CC7-8E68-41295CC76EFA}" type="presOf" srcId="{71F0D415-03F6-45CF-96AE-95B19334258B}" destId="{61DF0320-83DF-4967-B408-5188AD66A11A}" srcOrd="0" destOrd="0" presId="urn:microsoft.com/office/officeart/2008/layout/AlternatingHexagons"/>
    <dgm:cxn modelId="{4525BD31-79B0-481A-BFCC-0096A8A3F83C}" type="presOf" srcId="{2B1B3364-C5D8-4192-B86A-F6494AE9A3DD}" destId="{E11D9E2B-6C61-4627-851F-261EB326E63D}" srcOrd="0" destOrd="0" presId="urn:microsoft.com/office/officeart/2008/layout/AlternatingHexagons"/>
    <dgm:cxn modelId="{A96DDE3A-08F2-499F-8CEB-673147CCEB4C}" type="presOf" srcId="{62FC08B1-BCCF-40D6-9C5B-704B9EDD5DBE}" destId="{01415658-FEF9-4785-9EA6-91A05D2E51E5}" srcOrd="0" destOrd="0" presId="urn:microsoft.com/office/officeart/2008/layout/AlternatingHexagons"/>
    <dgm:cxn modelId="{791B573B-60CC-415E-B14A-43AC2DD032A4}" type="presOf" srcId="{F991AC51-3177-431B-A116-F08E6B2026D2}" destId="{78502687-52D8-4E84-AEE1-92E6E091012C}" srcOrd="0" destOrd="0" presId="urn:microsoft.com/office/officeart/2008/layout/AlternatingHexagons"/>
    <dgm:cxn modelId="{9BD9533F-CF56-4F53-91AD-45F8FE70C708}" srcId="{71F0D415-03F6-45CF-96AE-95B19334258B}" destId="{F991AC51-3177-431B-A116-F08E6B2026D2}" srcOrd="0" destOrd="0" parTransId="{A88BCF2C-8F19-4B09-94ED-78FCB0704B33}" sibTransId="{8FE15590-3753-44E3-905D-6808A5346373}"/>
    <dgm:cxn modelId="{A26EFD74-F0DB-41E2-A252-B82B0CCD2D92}" srcId="{71F0D415-03F6-45CF-96AE-95B19334258B}" destId="{7E615886-BCFA-422F-9809-D8F6ACF85B96}" srcOrd="5" destOrd="0" parTransId="{DC98FCE0-55C3-4C40-921B-1412C2C77349}" sibTransId="{CC1E1A4B-A1CC-4174-AB1C-3400E18E447B}"/>
    <dgm:cxn modelId="{35BC0177-AC0F-43FC-8A4B-262673186D92}" type="presOf" srcId="{8FE15590-3753-44E3-905D-6808A5346373}" destId="{3908CA65-8EB9-49F1-9DB4-75ECFB2C458A}" srcOrd="0" destOrd="0" presId="urn:microsoft.com/office/officeart/2008/layout/AlternatingHexagons"/>
    <dgm:cxn modelId="{09A1707D-065C-466E-A4B7-F994DAE8E7DD}" type="presOf" srcId="{7E615886-BCFA-422F-9809-D8F6ACF85B96}" destId="{D862D706-E0FC-4E29-AADD-BF79A5BE6544}" srcOrd="0" destOrd="0" presId="urn:microsoft.com/office/officeart/2008/layout/AlternatingHexagons"/>
    <dgm:cxn modelId="{AB30168A-F9AE-4605-B363-CD457C72F9AC}" type="presOf" srcId="{5778D5FD-79AE-416F-AC14-85CF13B0D3A9}" destId="{F5B04009-62BF-49E8-B4C3-FDE64EDE036C}" srcOrd="0" destOrd="0" presId="urn:microsoft.com/office/officeart/2008/layout/AlternatingHexagons"/>
    <dgm:cxn modelId="{C3394592-3C48-4934-AC97-A20814AA9B54}" type="presOf" srcId="{CC1E1A4B-A1CC-4174-AB1C-3400E18E447B}" destId="{895B3209-CD37-4CDA-A4E9-84C00D93758C}" srcOrd="0" destOrd="0" presId="urn:microsoft.com/office/officeart/2008/layout/AlternatingHexagons"/>
    <dgm:cxn modelId="{2CD71CBE-6BA2-4807-8334-4B61EC8674FB}" type="presOf" srcId="{301C59E2-5D4F-4822-ABBE-3FAECC065AD2}" destId="{FC7F5422-7C25-49CB-94E8-7C8B3F1D6002}" srcOrd="0" destOrd="0" presId="urn:microsoft.com/office/officeart/2008/layout/AlternatingHexagons"/>
    <dgm:cxn modelId="{F040A9C0-A1A4-4E90-93F5-EA2E95E8F98F}" srcId="{71F0D415-03F6-45CF-96AE-95B19334258B}" destId="{5778D5FD-79AE-416F-AC14-85CF13B0D3A9}" srcOrd="4" destOrd="0" parTransId="{F05CED8B-F912-4F6C-8DA0-C5C412650254}" sibTransId="{954D1B64-181A-4108-8623-F4A25FB8C085}"/>
    <dgm:cxn modelId="{EE283DCE-A341-46F1-ACE4-06EB63191C1A}" type="presOf" srcId="{9CBF870A-BAA2-4A42-8BB5-36F3742E574E}" destId="{05881889-E957-4094-A981-225A26CF9A86}" srcOrd="0" destOrd="0" presId="urn:microsoft.com/office/officeart/2008/layout/AlternatingHexagons"/>
    <dgm:cxn modelId="{39A6BAD7-605D-4F8B-A9D4-4E21DB1066D6}" type="presOf" srcId="{954D1B64-181A-4108-8623-F4A25FB8C085}" destId="{E8E56F87-4DE9-468F-8C10-2B758DDC36A9}" srcOrd="0" destOrd="0" presId="urn:microsoft.com/office/officeart/2008/layout/AlternatingHexagons"/>
    <dgm:cxn modelId="{3E4D8FDB-5607-43EE-805A-230DA514A9BF}" type="presOf" srcId="{9398D379-2F12-47DF-9F70-5E6A58A315B6}" destId="{109D51B5-7A1B-454A-B21D-6279201D95DF}" srcOrd="0" destOrd="0" presId="urn:microsoft.com/office/officeart/2008/layout/AlternatingHexagons"/>
    <dgm:cxn modelId="{C07611DC-4FB5-4390-B478-E8A79C85C89C}" srcId="{71F0D415-03F6-45CF-96AE-95B19334258B}" destId="{9CBF870A-BAA2-4A42-8BB5-36F3742E574E}" srcOrd="1" destOrd="0" parTransId="{9BD3ADC8-4671-4B73-A5C3-5D9691BFAAD9}" sibTransId="{2B1B3364-C5D8-4192-B86A-F6494AE9A3DD}"/>
    <dgm:cxn modelId="{0A7A69FB-32C6-4755-8A52-F0B7D5DB0430}" srcId="{71F0D415-03F6-45CF-96AE-95B19334258B}" destId="{5D16AC79-9A09-4325-844B-9BF7EEDDCFC4}" srcOrd="2" destOrd="0" parTransId="{FE51497C-6280-4E23-BCF5-74FEF5B864BD}" sibTransId="{9398D379-2F12-47DF-9F70-5E6A58A315B6}"/>
    <dgm:cxn modelId="{2EA85110-9EA7-4E1E-96F5-99BD2DA53093}" type="presParOf" srcId="{61DF0320-83DF-4967-B408-5188AD66A11A}" destId="{FFDF99E8-8477-4B01-B339-5CCD3A55992A}" srcOrd="0" destOrd="0" presId="urn:microsoft.com/office/officeart/2008/layout/AlternatingHexagons"/>
    <dgm:cxn modelId="{49C82C0F-5EA4-4A2B-90B2-B9093D251892}" type="presParOf" srcId="{FFDF99E8-8477-4B01-B339-5CCD3A55992A}" destId="{78502687-52D8-4E84-AEE1-92E6E091012C}" srcOrd="0" destOrd="0" presId="urn:microsoft.com/office/officeart/2008/layout/AlternatingHexagons"/>
    <dgm:cxn modelId="{B9541C1D-0FA8-4D07-B278-F4FE7ECFC6DF}" type="presParOf" srcId="{FFDF99E8-8477-4B01-B339-5CCD3A55992A}" destId="{E6AAF8F2-C4DF-4712-A7F1-BEBAD463EFB9}" srcOrd="1" destOrd="0" presId="urn:microsoft.com/office/officeart/2008/layout/AlternatingHexagons"/>
    <dgm:cxn modelId="{F59DD5D3-BB33-49D3-B0F2-B1F553B612F5}" type="presParOf" srcId="{FFDF99E8-8477-4B01-B339-5CCD3A55992A}" destId="{71CF76AF-1A16-4D7A-B2DE-08158F610A8B}" srcOrd="2" destOrd="0" presId="urn:microsoft.com/office/officeart/2008/layout/AlternatingHexagons"/>
    <dgm:cxn modelId="{F7405B53-D160-4C7C-B225-5BF5211913F8}" type="presParOf" srcId="{FFDF99E8-8477-4B01-B339-5CCD3A55992A}" destId="{941B70AA-945F-4A18-A0BB-858309684267}" srcOrd="3" destOrd="0" presId="urn:microsoft.com/office/officeart/2008/layout/AlternatingHexagons"/>
    <dgm:cxn modelId="{E5F0158E-0335-44F6-97E4-11AB84EFBD18}" type="presParOf" srcId="{FFDF99E8-8477-4B01-B339-5CCD3A55992A}" destId="{3908CA65-8EB9-49F1-9DB4-75ECFB2C458A}" srcOrd="4" destOrd="0" presId="urn:microsoft.com/office/officeart/2008/layout/AlternatingHexagons"/>
    <dgm:cxn modelId="{92BA18EC-BD50-4415-8D65-701DA4124743}" type="presParOf" srcId="{61DF0320-83DF-4967-B408-5188AD66A11A}" destId="{CD6FF365-79D0-492E-AF45-1A2CBDBBD636}" srcOrd="1" destOrd="0" presId="urn:microsoft.com/office/officeart/2008/layout/AlternatingHexagons"/>
    <dgm:cxn modelId="{79A33BF3-64F0-4034-A901-97A24E6C2C4E}" type="presParOf" srcId="{61DF0320-83DF-4967-B408-5188AD66A11A}" destId="{950D2AD1-3748-4745-A4CB-2FA0DD7E6036}" srcOrd="2" destOrd="0" presId="urn:microsoft.com/office/officeart/2008/layout/AlternatingHexagons"/>
    <dgm:cxn modelId="{4E790E3A-52C1-41DD-84A3-6725FFE06714}" type="presParOf" srcId="{950D2AD1-3748-4745-A4CB-2FA0DD7E6036}" destId="{05881889-E957-4094-A981-225A26CF9A86}" srcOrd="0" destOrd="0" presId="urn:microsoft.com/office/officeart/2008/layout/AlternatingHexagons"/>
    <dgm:cxn modelId="{73C73D48-CCF5-441A-8EC0-CFCAA1A73A20}" type="presParOf" srcId="{950D2AD1-3748-4745-A4CB-2FA0DD7E6036}" destId="{E02A0053-BA71-4516-94DA-32D407DE78B3}" srcOrd="1" destOrd="0" presId="urn:microsoft.com/office/officeart/2008/layout/AlternatingHexagons"/>
    <dgm:cxn modelId="{F4F23FB1-9233-492B-AD5C-946FBEC3F190}" type="presParOf" srcId="{950D2AD1-3748-4745-A4CB-2FA0DD7E6036}" destId="{9DCBEFDC-0857-47F0-8088-EB04CFA56AAC}" srcOrd="2" destOrd="0" presId="urn:microsoft.com/office/officeart/2008/layout/AlternatingHexagons"/>
    <dgm:cxn modelId="{D0641C26-106E-4295-B4BB-1BDD89849577}" type="presParOf" srcId="{950D2AD1-3748-4745-A4CB-2FA0DD7E6036}" destId="{12A26355-4FBE-4AF6-B0F8-EE85EC50B5DC}" srcOrd="3" destOrd="0" presId="urn:microsoft.com/office/officeart/2008/layout/AlternatingHexagons"/>
    <dgm:cxn modelId="{43110B46-96B1-4A08-B995-F2C4D98D92A0}" type="presParOf" srcId="{950D2AD1-3748-4745-A4CB-2FA0DD7E6036}" destId="{E11D9E2B-6C61-4627-851F-261EB326E63D}" srcOrd="4" destOrd="0" presId="urn:microsoft.com/office/officeart/2008/layout/AlternatingHexagons"/>
    <dgm:cxn modelId="{1B89DA23-E54A-49A1-A458-7C177FBE631F}" type="presParOf" srcId="{61DF0320-83DF-4967-B408-5188AD66A11A}" destId="{F9CC7F83-3B96-45B9-AFA6-B6B9E1250647}" srcOrd="3" destOrd="0" presId="urn:microsoft.com/office/officeart/2008/layout/AlternatingHexagons"/>
    <dgm:cxn modelId="{961E1C54-86ED-4145-A265-9A275AD1E2B1}" type="presParOf" srcId="{61DF0320-83DF-4967-B408-5188AD66A11A}" destId="{E0B2FD37-8A46-441D-BE2D-8FACC6E63D22}" srcOrd="4" destOrd="0" presId="urn:microsoft.com/office/officeart/2008/layout/AlternatingHexagons"/>
    <dgm:cxn modelId="{2E8C9894-2040-4900-A7F3-2DD9A4672210}" type="presParOf" srcId="{E0B2FD37-8A46-441D-BE2D-8FACC6E63D22}" destId="{BFFB7841-9551-484A-BF24-26AF75EE44C4}" srcOrd="0" destOrd="0" presId="urn:microsoft.com/office/officeart/2008/layout/AlternatingHexagons"/>
    <dgm:cxn modelId="{4AB3F977-B0C8-41B2-8265-558D1EFB8F3E}" type="presParOf" srcId="{E0B2FD37-8A46-441D-BE2D-8FACC6E63D22}" destId="{5696A4F0-4F9B-4A4C-81F6-D5D708AB5CC1}" srcOrd="1" destOrd="0" presId="urn:microsoft.com/office/officeart/2008/layout/AlternatingHexagons"/>
    <dgm:cxn modelId="{27BB87D8-36D2-496E-9F87-594A9E269987}" type="presParOf" srcId="{E0B2FD37-8A46-441D-BE2D-8FACC6E63D22}" destId="{61C9E525-5C79-47DE-A7BB-1410ED207896}" srcOrd="2" destOrd="0" presId="urn:microsoft.com/office/officeart/2008/layout/AlternatingHexagons"/>
    <dgm:cxn modelId="{2769E149-B7A7-4715-814B-C19646A50E87}" type="presParOf" srcId="{E0B2FD37-8A46-441D-BE2D-8FACC6E63D22}" destId="{3CD2169E-01AD-40A1-A2FD-FB95E534B30A}" srcOrd="3" destOrd="0" presId="urn:microsoft.com/office/officeart/2008/layout/AlternatingHexagons"/>
    <dgm:cxn modelId="{20801B63-0D69-40C5-9C8A-CAD908C4134F}" type="presParOf" srcId="{E0B2FD37-8A46-441D-BE2D-8FACC6E63D22}" destId="{109D51B5-7A1B-454A-B21D-6279201D95DF}" srcOrd="4" destOrd="0" presId="urn:microsoft.com/office/officeart/2008/layout/AlternatingHexagons"/>
    <dgm:cxn modelId="{1D691530-70AC-4B77-A9B4-681F4A0A6C4E}" type="presParOf" srcId="{61DF0320-83DF-4967-B408-5188AD66A11A}" destId="{225C0771-D5FC-4816-9E31-66CE467145A9}" srcOrd="5" destOrd="0" presId="urn:microsoft.com/office/officeart/2008/layout/AlternatingHexagons"/>
    <dgm:cxn modelId="{96FE9AA2-B4D3-472E-853A-0B5C2F97B220}" type="presParOf" srcId="{61DF0320-83DF-4967-B408-5188AD66A11A}" destId="{B1DDFF7A-EFD9-4F34-A5D2-BF8D0221FB46}" srcOrd="6" destOrd="0" presId="urn:microsoft.com/office/officeart/2008/layout/AlternatingHexagons"/>
    <dgm:cxn modelId="{D02F88DE-B1B6-439A-9809-FA6D70C62365}" type="presParOf" srcId="{B1DDFF7A-EFD9-4F34-A5D2-BF8D0221FB46}" destId="{FC7F5422-7C25-49CB-94E8-7C8B3F1D6002}" srcOrd="0" destOrd="0" presId="urn:microsoft.com/office/officeart/2008/layout/AlternatingHexagons"/>
    <dgm:cxn modelId="{B83B082E-0946-421F-9B8A-0490B28C2EF7}" type="presParOf" srcId="{B1DDFF7A-EFD9-4F34-A5D2-BF8D0221FB46}" destId="{9E3EE4BD-8B9F-4B01-8C36-0E6EC1F3BE2C}" srcOrd="1" destOrd="0" presId="urn:microsoft.com/office/officeart/2008/layout/AlternatingHexagons"/>
    <dgm:cxn modelId="{1F33D0EA-4542-44C9-B913-6D17FEB374FA}" type="presParOf" srcId="{B1DDFF7A-EFD9-4F34-A5D2-BF8D0221FB46}" destId="{C0F4CA51-E56B-4F63-AD79-A701711E967F}" srcOrd="2" destOrd="0" presId="urn:microsoft.com/office/officeart/2008/layout/AlternatingHexagons"/>
    <dgm:cxn modelId="{1125C6F4-1642-44A0-BAAF-21DD8DB28F6B}" type="presParOf" srcId="{B1DDFF7A-EFD9-4F34-A5D2-BF8D0221FB46}" destId="{B8A67391-B8F5-4691-9032-D11C93D8F4D2}" srcOrd="3" destOrd="0" presId="urn:microsoft.com/office/officeart/2008/layout/AlternatingHexagons"/>
    <dgm:cxn modelId="{C2D14FB3-F61A-415E-9EE8-A85ED4E844F2}" type="presParOf" srcId="{B1DDFF7A-EFD9-4F34-A5D2-BF8D0221FB46}" destId="{01415658-FEF9-4785-9EA6-91A05D2E51E5}" srcOrd="4" destOrd="0" presId="urn:microsoft.com/office/officeart/2008/layout/AlternatingHexagons"/>
    <dgm:cxn modelId="{71BCCDA7-23AD-42B0-8502-C32E99F22FAB}" type="presParOf" srcId="{61DF0320-83DF-4967-B408-5188AD66A11A}" destId="{0F3C8EF6-4032-4BB9-BDCE-523151395D5B}" srcOrd="7" destOrd="0" presId="urn:microsoft.com/office/officeart/2008/layout/AlternatingHexagons"/>
    <dgm:cxn modelId="{41353E06-4B23-47F4-8958-2C86EA65DE66}" type="presParOf" srcId="{61DF0320-83DF-4967-B408-5188AD66A11A}" destId="{2466CA5A-5193-49F3-91CA-6622922ECFAE}" srcOrd="8" destOrd="0" presId="urn:microsoft.com/office/officeart/2008/layout/AlternatingHexagons"/>
    <dgm:cxn modelId="{CB96867A-B0A6-42C4-9213-1ED410198B95}" type="presParOf" srcId="{2466CA5A-5193-49F3-91CA-6622922ECFAE}" destId="{F5B04009-62BF-49E8-B4C3-FDE64EDE036C}" srcOrd="0" destOrd="0" presId="urn:microsoft.com/office/officeart/2008/layout/AlternatingHexagons"/>
    <dgm:cxn modelId="{3BF2930A-6B70-4B2E-BDFD-A5C5E0B76714}" type="presParOf" srcId="{2466CA5A-5193-49F3-91CA-6622922ECFAE}" destId="{F1C0E661-E059-4267-9085-FF6C5BB6396D}" srcOrd="1" destOrd="0" presId="urn:microsoft.com/office/officeart/2008/layout/AlternatingHexagons"/>
    <dgm:cxn modelId="{C7109C63-D3E1-4DF7-982D-8344FF0C068D}" type="presParOf" srcId="{2466CA5A-5193-49F3-91CA-6622922ECFAE}" destId="{49D5DDA3-B067-4460-964B-2E386C9CD543}" srcOrd="2" destOrd="0" presId="urn:microsoft.com/office/officeart/2008/layout/AlternatingHexagons"/>
    <dgm:cxn modelId="{267F3C67-9F45-43E6-8684-FFF3FE18BB15}" type="presParOf" srcId="{2466CA5A-5193-49F3-91CA-6622922ECFAE}" destId="{88365B60-6726-43DF-841E-0F8EFF1E8654}" srcOrd="3" destOrd="0" presId="urn:microsoft.com/office/officeart/2008/layout/AlternatingHexagons"/>
    <dgm:cxn modelId="{4F73EA89-70A5-4014-89D0-123C7A52C457}" type="presParOf" srcId="{2466CA5A-5193-49F3-91CA-6622922ECFAE}" destId="{E8E56F87-4DE9-468F-8C10-2B758DDC36A9}" srcOrd="4" destOrd="0" presId="urn:microsoft.com/office/officeart/2008/layout/AlternatingHexagons"/>
    <dgm:cxn modelId="{9C074F81-1102-4F45-A7BC-59B58E7C1577}" type="presParOf" srcId="{61DF0320-83DF-4967-B408-5188AD66A11A}" destId="{1ECFE770-4003-44BE-8746-5D7E5C70318C}" srcOrd="9" destOrd="0" presId="urn:microsoft.com/office/officeart/2008/layout/AlternatingHexagons"/>
    <dgm:cxn modelId="{77074073-9EAA-42A7-808E-F77D6875FD26}" type="presParOf" srcId="{61DF0320-83DF-4967-B408-5188AD66A11A}" destId="{D04DBBCC-2986-4646-A115-BC2AF8A33532}" srcOrd="10" destOrd="0" presId="urn:microsoft.com/office/officeart/2008/layout/AlternatingHexagons"/>
    <dgm:cxn modelId="{E2D28FD9-6CE3-44DE-922C-564ADD45B807}" type="presParOf" srcId="{D04DBBCC-2986-4646-A115-BC2AF8A33532}" destId="{D862D706-E0FC-4E29-AADD-BF79A5BE6544}" srcOrd="0" destOrd="0" presId="urn:microsoft.com/office/officeart/2008/layout/AlternatingHexagons"/>
    <dgm:cxn modelId="{A2A4CFE4-799A-4F45-924F-3BA0BB156143}" type="presParOf" srcId="{D04DBBCC-2986-4646-A115-BC2AF8A33532}" destId="{B9440C20-31AA-4857-BCB5-39292F4A96AE}" srcOrd="1" destOrd="0" presId="urn:microsoft.com/office/officeart/2008/layout/AlternatingHexagons"/>
    <dgm:cxn modelId="{A4740045-0C62-4B7E-8F23-1EC9500CAB87}" type="presParOf" srcId="{D04DBBCC-2986-4646-A115-BC2AF8A33532}" destId="{22511DB2-A20E-465D-B4E2-9AC0D188AAE6}" srcOrd="2" destOrd="0" presId="urn:microsoft.com/office/officeart/2008/layout/AlternatingHexagons"/>
    <dgm:cxn modelId="{CE280C02-B099-4DA1-9F6D-F66C04CA1F36}" type="presParOf" srcId="{D04DBBCC-2986-4646-A115-BC2AF8A33532}" destId="{B7210366-4053-456C-BA3F-B17B2E067101}" srcOrd="3" destOrd="0" presId="urn:microsoft.com/office/officeart/2008/layout/AlternatingHexagons"/>
    <dgm:cxn modelId="{2EBEE0BB-752C-4942-BCAA-B4BBE806B810}" type="presParOf" srcId="{D04DBBCC-2986-4646-A115-BC2AF8A33532}" destId="{895B3209-CD37-4CDA-A4E9-84C00D93758C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02687-52D8-4E84-AEE1-92E6E091012C}">
      <dsp:nvSpPr>
        <dsp:cNvPr id="0" name=""/>
        <dsp:cNvSpPr/>
      </dsp:nvSpPr>
      <dsp:spPr>
        <a:xfrm rot="5400000">
          <a:off x="2944707" y="101186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Text</a:t>
          </a:r>
        </a:p>
      </dsp:txBody>
      <dsp:txXfrm rot="-5400000">
        <a:off x="3249474" y="239205"/>
        <a:ext cx="909933" cy="1045900"/>
      </dsp:txXfrm>
    </dsp:sp>
    <dsp:sp modelId="{E6AAF8F2-C4DF-4712-A7F1-BEBAD463EFB9}">
      <dsp:nvSpPr>
        <dsp:cNvPr id="0" name=""/>
        <dsp:cNvSpPr/>
      </dsp:nvSpPr>
      <dsp:spPr>
        <a:xfrm>
          <a:off x="4405524" y="306314"/>
          <a:ext cx="1695727" cy="9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08CA65-8EB9-49F1-9DB4-75ECFB2C458A}">
      <dsp:nvSpPr>
        <dsp:cNvPr id="0" name=""/>
        <dsp:cNvSpPr/>
      </dsp:nvSpPr>
      <dsp:spPr>
        <a:xfrm rot="5400000">
          <a:off x="1517014" y="101186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Image</a:t>
          </a:r>
        </a:p>
      </dsp:txBody>
      <dsp:txXfrm rot="-5400000">
        <a:off x="1821781" y="239205"/>
        <a:ext cx="909933" cy="1045900"/>
      </dsp:txXfrm>
    </dsp:sp>
    <dsp:sp modelId="{05881889-E957-4094-A981-225A26CF9A86}">
      <dsp:nvSpPr>
        <dsp:cNvPr id="0" name=""/>
        <dsp:cNvSpPr/>
      </dsp:nvSpPr>
      <dsp:spPr>
        <a:xfrm rot="5400000">
          <a:off x="2228125" y="1390911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Omics</a:t>
          </a:r>
          <a:endParaRPr lang="hu-HU" sz="1400" b="1" kern="1200" dirty="0"/>
        </a:p>
      </dsp:txBody>
      <dsp:txXfrm rot="-5400000">
        <a:off x="2532892" y="1528930"/>
        <a:ext cx="909933" cy="1045900"/>
      </dsp:txXfrm>
    </dsp:sp>
    <dsp:sp modelId="{E02A0053-BA71-4516-94DA-32D407DE78B3}">
      <dsp:nvSpPr>
        <dsp:cNvPr id="0" name=""/>
        <dsp:cNvSpPr/>
      </dsp:nvSpPr>
      <dsp:spPr>
        <a:xfrm>
          <a:off x="1473092" y="230450"/>
          <a:ext cx="1641026" cy="9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1D9E2B-6C61-4627-851F-261EB326E63D}">
      <dsp:nvSpPr>
        <dsp:cNvPr id="0" name=""/>
        <dsp:cNvSpPr/>
      </dsp:nvSpPr>
      <dsp:spPr>
        <a:xfrm rot="5400000">
          <a:off x="3655818" y="1390911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Sensors</a:t>
          </a:r>
          <a:r>
            <a:rPr lang="hu-HU" sz="1400" b="1" kern="1200" dirty="0"/>
            <a:t> &amp; </a:t>
          </a:r>
          <a:r>
            <a:rPr lang="hu-HU" sz="1400" b="1" kern="1200" dirty="0" err="1"/>
            <a:t>IoT</a:t>
          </a:r>
          <a:r>
            <a:rPr lang="hu-HU" sz="1400" b="1" kern="1200" dirty="0"/>
            <a:t> </a:t>
          </a:r>
          <a:r>
            <a:rPr lang="hu-HU" sz="1400" b="1" kern="1200" dirty="0" err="1"/>
            <a:t>data</a:t>
          </a:r>
          <a:endParaRPr lang="hu-HU" sz="1400" b="1" kern="1200" dirty="0"/>
        </a:p>
      </dsp:txBody>
      <dsp:txXfrm rot="-5400000">
        <a:off x="3960585" y="1528930"/>
        <a:ext cx="909933" cy="1045900"/>
      </dsp:txXfrm>
    </dsp:sp>
    <dsp:sp modelId="{BFFB7841-9551-484A-BF24-26AF75EE44C4}">
      <dsp:nvSpPr>
        <dsp:cNvPr id="0" name=""/>
        <dsp:cNvSpPr/>
      </dsp:nvSpPr>
      <dsp:spPr>
        <a:xfrm rot="5400000">
          <a:off x="2944707" y="2680636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Admini-strative</a:t>
          </a:r>
          <a:r>
            <a:rPr lang="hu-HU" sz="1400" b="1" kern="1200" dirty="0"/>
            <a:t> and </a:t>
          </a:r>
          <a:r>
            <a:rPr lang="hu-HU" sz="1400" b="1" kern="1200" dirty="0" err="1"/>
            <a:t>financial</a:t>
          </a:r>
          <a:endParaRPr lang="hu-HU" sz="1400" b="1" kern="1200" dirty="0"/>
        </a:p>
      </dsp:txBody>
      <dsp:txXfrm rot="-5400000">
        <a:off x="3249474" y="2818655"/>
        <a:ext cx="909933" cy="1045900"/>
      </dsp:txXfrm>
    </dsp:sp>
    <dsp:sp modelId="{5696A4F0-4F9B-4A4C-81F6-D5D708AB5CC1}">
      <dsp:nvSpPr>
        <dsp:cNvPr id="0" name=""/>
        <dsp:cNvSpPr/>
      </dsp:nvSpPr>
      <dsp:spPr>
        <a:xfrm>
          <a:off x="3563680" y="1626733"/>
          <a:ext cx="1695727" cy="9116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D51B5-7A1B-454A-B21D-6279201D95DF}">
      <dsp:nvSpPr>
        <dsp:cNvPr id="0" name=""/>
        <dsp:cNvSpPr/>
      </dsp:nvSpPr>
      <dsp:spPr>
        <a:xfrm rot="5400000">
          <a:off x="1517014" y="2680636"/>
          <a:ext cx="1519468" cy="1321937"/>
        </a:xfrm>
        <a:prstGeom prst="hexagon">
          <a:avLst>
            <a:gd name="adj" fmla="val 25000"/>
            <a:gd name="vf" fmla="val 115470"/>
          </a:avLst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Multmedia</a:t>
          </a:r>
          <a:endParaRPr lang="hu-HU" sz="1400" b="1" kern="1200" dirty="0"/>
        </a:p>
      </dsp:txBody>
      <dsp:txXfrm rot="-5400000">
        <a:off x="1821781" y="2818655"/>
        <a:ext cx="909933" cy="10459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502687-52D8-4E84-AEE1-92E6E091012C}">
      <dsp:nvSpPr>
        <dsp:cNvPr id="0" name=""/>
        <dsp:cNvSpPr/>
      </dsp:nvSpPr>
      <dsp:spPr>
        <a:xfrm rot="5400000">
          <a:off x="3545808" y="85778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EHR</a:t>
          </a:r>
        </a:p>
      </dsp:txBody>
      <dsp:txXfrm rot="-5400000">
        <a:off x="3799366" y="200606"/>
        <a:ext cx="757042" cy="870163"/>
      </dsp:txXfrm>
    </dsp:sp>
    <dsp:sp modelId="{E6AAF8F2-C4DF-4712-A7F1-BEBAD463EFB9}">
      <dsp:nvSpPr>
        <dsp:cNvPr id="0" name=""/>
        <dsp:cNvSpPr/>
      </dsp:nvSpPr>
      <dsp:spPr>
        <a:xfrm>
          <a:off x="4761171" y="256440"/>
          <a:ext cx="141080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08CA65-8EB9-49F1-9DB4-75ECFB2C458A}">
      <dsp:nvSpPr>
        <dsp:cNvPr id="0" name=""/>
        <dsp:cNvSpPr/>
      </dsp:nvSpPr>
      <dsp:spPr>
        <a:xfrm rot="5400000">
          <a:off x="2342331" y="82170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EMR</a:t>
          </a:r>
        </a:p>
      </dsp:txBody>
      <dsp:txXfrm rot="-5400000">
        <a:off x="2595889" y="196998"/>
        <a:ext cx="757042" cy="870163"/>
      </dsp:txXfrm>
    </dsp:sp>
    <dsp:sp modelId="{05881889-E957-4094-A981-225A26CF9A86}">
      <dsp:nvSpPr>
        <dsp:cNvPr id="0" name=""/>
        <dsp:cNvSpPr/>
      </dsp:nvSpPr>
      <dsp:spPr>
        <a:xfrm rot="5400000">
          <a:off x="2949630" y="1158797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Medical</a:t>
          </a:r>
          <a:r>
            <a:rPr lang="hu-HU" sz="1400" b="1" kern="1200" dirty="0"/>
            <a:t> </a:t>
          </a:r>
          <a:r>
            <a:rPr lang="hu-HU" sz="1400" b="1" kern="1200" dirty="0" err="1"/>
            <a:t>Imaging</a:t>
          </a:r>
          <a:endParaRPr lang="hu-HU" sz="1400" b="1" kern="1200" dirty="0"/>
        </a:p>
      </dsp:txBody>
      <dsp:txXfrm rot="-5400000">
        <a:off x="3203188" y="1273625"/>
        <a:ext cx="757042" cy="870163"/>
      </dsp:txXfrm>
    </dsp:sp>
    <dsp:sp modelId="{E02A0053-BA71-4516-94DA-32D407DE78B3}">
      <dsp:nvSpPr>
        <dsp:cNvPr id="0" name=""/>
        <dsp:cNvSpPr/>
      </dsp:nvSpPr>
      <dsp:spPr>
        <a:xfrm>
          <a:off x="2321462" y="193323"/>
          <a:ext cx="136529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1D9E2B-6C61-4627-851F-261EB326E63D}">
      <dsp:nvSpPr>
        <dsp:cNvPr id="0" name=""/>
        <dsp:cNvSpPr/>
      </dsp:nvSpPr>
      <dsp:spPr>
        <a:xfrm rot="5400000">
          <a:off x="4137435" y="1158797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PACS</a:t>
          </a:r>
        </a:p>
      </dsp:txBody>
      <dsp:txXfrm rot="-5400000">
        <a:off x="4390993" y="1273625"/>
        <a:ext cx="757042" cy="870163"/>
      </dsp:txXfrm>
    </dsp:sp>
    <dsp:sp modelId="{BFFB7841-9551-484A-BF24-26AF75EE44C4}">
      <dsp:nvSpPr>
        <dsp:cNvPr id="0" name=""/>
        <dsp:cNvSpPr/>
      </dsp:nvSpPr>
      <dsp:spPr>
        <a:xfrm rot="5400000">
          <a:off x="3545808" y="2231816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mHealth</a:t>
          </a:r>
          <a:r>
            <a:rPr lang="hu-HU" sz="1400" b="1" kern="1200" dirty="0"/>
            <a:t> </a:t>
          </a:r>
          <a:r>
            <a:rPr lang="hu-HU" sz="1400" b="1" kern="1200" dirty="0" err="1"/>
            <a:t>apps</a:t>
          </a:r>
          <a:endParaRPr lang="hu-HU" sz="1400" b="1" kern="1200" dirty="0"/>
        </a:p>
      </dsp:txBody>
      <dsp:txXfrm rot="-5400000">
        <a:off x="3799366" y="2346644"/>
        <a:ext cx="757042" cy="870163"/>
      </dsp:txXfrm>
    </dsp:sp>
    <dsp:sp modelId="{5696A4F0-4F9B-4A4C-81F6-D5D708AB5CC1}">
      <dsp:nvSpPr>
        <dsp:cNvPr id="0" name=""/>
        <dsp:cNvSpPr/>
      </dsp:nvSpPr>
      <dsp:spPr>
        <a:xfrm>
          <a:off x="4060778" y="1354995"/>
          <a:ext cx="141080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9D51B5-7A1B-454A-B21D-6279201D95DF}">
      <dsp:nvSpPr>
        <dsp:cNvPr id="0" name=""/>
        <dsp:cNvSpPr/>
      </dsp:nvSpPr>
      <dsp:spPr>
        <a:xfrm rot="5400000">
          <a:off x="2358004" y="2231816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 err="1"/>
            <a:t>Patient</a:t>
          </a:r>
          <a:r>
            <a:rPr lang="hu-HU" sz="1300" b="1" kern="1200" dirty="0"/>
            <a:t> </a:t>
          </a:r>
          <a:r>
            <a:rPr lang="hu-HU" sz="1300" b="1" kern="1200" dirty="0" err="1"/>
            <a:t>portals</a:t>
          </a:r>
          <a:endParaRPr lang="hu-HU" sz="1300" b="1" kern="1200" dirty="0"/>
        </a:p>
      </dsp:txBody>
      <dsp:txXfrm rot="-5400000">
        <a:off x="2611562" y="2346644"/>
        <a:ext cx="757042" cy="870163"/>
      </dsp:txXfrm>
    </dsp:sp>
    <dsp:sp modelId="{FC7F5422-7C25-49CB-94E8-7C8B3F1D6002}">
      <dsp:nvSpPr>
        <dsp:cNvPr id="0" name=""/>
        <dsp:cNvSpPr/>
      </dsp:nvSpPr>
      <dsp:spPr>
        <a:xfrm rot="5400000">
          <a:off x="2949630" y="3304834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100" b="1" kern="1200" dirty="0" err="1"/>
            <a:t>Wearables</a:t>
          </a:r>
          <a:r>
            <a:rPr lang="hu-HU" sz="1100" b="1" kern="1200" dirty="0"/>
            <a:t> &amp; </a:t>
          </a:r>
          <a:r>
            <a:rPr lang="hu-HU" sz="1100" b="1" kern="1200" dirty="0" err="1"/>
            <a:t>biosensors</a:t>
          </a:r>
          <a:endParaRPr lang="hu-HU" sz="1100" b="1" kern="1200" dirty="0"/>
        </a:p>
      </dsp:txBody>
      <dsp:txXfrm rot="-5400000">
        <a:off x="3203188" y="3419662"/>
        <a:ext cx="757042" cy="870163"/>
      </dsp:txXfrm>
    </dsp:sp>
    <dsp:sp modelId="{9E3EE4BD-8B9F-4B01-8C36-0E6EC1F3BE2C}">
      <dsp:nvSpPr>
        <dsp:cNvPr id="0" name=""/>
        <dsp:cNvSpPr/>
      </dsp:nvSpPr>
      <dsp:spPr>
        <a:xfrm>
          <a:off x="1620999" y="3475496"/>
          <a:ext cx="136529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415658-FEF9-4785-9EA6-91A05D2E51E5}">
      <dsp:nvSpPr>
        <dsp:cNvPr id="0" name=""/>
        <dsp:cNvSpPr/>
      </dsp:nvSpPr>
      <dsp:spPr>
        <a:xfrm rot="5400000">
          <a:off x="4137435" y="3304834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Registers</a:t>
          </a:r>
          <a:endParaRPr lang="hu-HU" sz="1400" b="1" kern="1200" dirty="0"/>
        </a:p>
      </dsp:txBody>
      <dsp:txXfrm rot="-5400000">
        <a:off x="4390993" y="3419662"/>
        <a:ext cx="757042" cy="870163"/>
      </dsp:txXfrm>
    </dsp:sp>
    <dsp:sp modelId="{F5B04009-62BF-49E8-B4C3-FDE64EDE036C}">
      <dsp:nvSpPr>
        <dsp:cNvPr id="0" name=""/>
        <dsp:cNvSpPr/>
      </dsp:nvSpPr>
      <dsp:spPr>
        <a:xfrm rot="5400000">
          <a:off x="3545808" y="4377853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HMIS</a:t>
          </a:r>
        </a:p>
      </dsp:txBody>
      <dsp:txXfrm rot="-5400000">
        <a:off x="3799366" y="4492681"/>
        <a:ext cx="757042" cy="870163"/>
      </dsp:txXfrm>
    </dsp:sp>
    <dsp:sp modelId="{F1C0E661-E059-4267-9085-FF6C5BB6396D}">
      <dsp:nvSpPr>
        <dsp:cNvPr id="0" name=""/>
        <dsp:cNvSpPr/>
      </dsp:nvSpPr>
      <dsp:spPr>
        <a:xfrm>
          <a:off x="4761171" y="4548515"/>
          <a:ext cx="141080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56F87-4DE9-468F-8C10-2B758DDC36A9}">
      <dsp:nvSpPr>
        <dsp:cNvPr id="0" name=""/>
        <dsp:cNvSpPr/>
      </dsp:nvSpPr>
      <dsp:spPr>
        <a:xfrm rot="5400000">
          <a:off x="2358004" y="4377853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HIS/MPM</a:t>
          </a:r>
        </a:p>
      </dsp:txBody>
      <dsp:txXfrm rot="-5400000">
        <a:off x="2611562" y="4492681"/>
        <a:ext cx="757042" cy="870163"/>
      </dsp:txXfrm>
    </dsp:sp>
    <dsp:sp modelId="{D862D706-E0FC-4E29-AADD-BF79A5BE6544}">
      <dsp:nvSpPr>
        <dsp:cNvPr id="0" name=""/>
        <dsp:cNvSpPr/>
      </dsp:nvSpPr>
      <dsp:spPr>
        <a:xfrm rot="5400000">
          <a:off x="2949630" y="5450872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 err="1"/>
            <a:t>Labs</a:t>
          </a:r>
          <a:r>
            <a:rPr lang="hu-HU" sz="1400" b="1" kern="1200" dirty="0"/>
            <a:t> and </a:t>
          </a:r>
          <a:r>
            <a:rPr lang="hu-HU" sz="1400" b="1" kern="1200" dirty="0" err="1"/>
            <a:t>research</a:t>
          </a:r>
          <a:endParaRPr lang="hu-HU" sz="1400" b="1" kern="1200" dirty="0"/>
        </a:p>
      </dsp:txBody>
      <dsp:txXfrm rot="-5400000">
        <a:off x="3203188" y="5565700"/>
        <a:ext cx="757042" cy="870163"/>
      </dsp:txXfrm>
    </dsp:sp>
    <dsp:sp modelId="{B9440C20-31AA-4857-BCB5-39292F4A96AE}">
      <dsp:nvSpPr>
        <dsp:cNvPr id="0" name=""/>
        <dsp:cNvSpPr/>
      </dsp:nvSpPr>
      <dsp:spPr>
        <a:xfrm>
          <a:off x="1620999" y="5621533"/>
          <a:ext cx="1365292" cy="75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B3209-CD37-4CDA-A4E9-84C00D93758C}">
      <dsp:nvSpPr>
        <dsp:cNvPr id="0" name=""/>
        <dsp:cNvSpPr/>
      </dsp:nvSpPr>
      <dsp:spPr>
        <a:xfrm rot="5400000">
          <a:off x="4137435" y="5450872"/>
          <a:ext cx="1264159" cy="10998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400" b="1" kern="1200" dirty="0"/>
            <a:t>Pharma </a:t>
          </a:r>
          <a:r>
            <a:rPr lang="hu-HU" sz="1400" b="1" kern="1200" dirty="0" err="1"/>
            <a:t>systems</a:t>
          </a:r>
          <a:endParaRPr lang="hu-HU" sz="1400" b="1" kern="1200" dirty="0"/>
        </a:p>
      </dsp:txBody>
      <dsp:txXfrm rot="-5400000">
        <a:off x="4390993" y="5565700"/>
        <a:ext cx="757042" cy="870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3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455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b="1" i="0" dirty="0">
                <a:solidFill>
                  <a:srgbClr val="FFFFFF"/>
                </a:solidFill>
                <a:effectLst/>
                <a:latin typeface="-apple-system"/>
              </a:rPr>
              <a:t>Legend: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b="0" i="0" dirty="0">
                <a:solidFill>
                  <a:srgbClr val="FFFFFF"/>
                </a:solidFill>
                <a:effectLst/>
                <a:latin typeface="-apple-system"/>
              </a:rPr>
              <a:t>International </a:t>
            </a:r>
            <a:r>
              <a:rPr lang="hu-HU" b="0" i="0" dirty="0" err="1">
                <a:solidFill>
                  <a:srgbClr val="FFFFFF"/>
                </a:solidFill>
                <a:effectLst/>
                <a:latin typeface="-apple-system"/>
              </a:rPr>
              <a:t>Classification</a:t>
            </a:r>
            <a:r>
              <a:rPr lang="hu-HU" b="0" i="0" dirty="0">
                <a:solidFill>
                  <a:srgbClr val="FFFFFF"/>
                </a:solidFill>
                <a:effectLst/>
                <a:latin typeface="-apple-system"/>
              </a:rPr>
              <a:t> of </a:t>
            </a:r>
            <a:r>
              <a:rPr lang="hu-HU" b="0" i="0" dirty="0" err="1">
                <a:solidFill>
                  <a:srgbClr val="FFFFFF"/>
                </a:solidFill>
                <a:effectLst/>
                <a:latin typeface="-apple-system"/>
              </a:rPr>
              <a:t>Diseases</a:t>
            </a:r>
            <a:r>
              <a:rPr lang="hu-HU" b="0" i="0" dirty="0">
                <a:solidFill>
                  <a:srgbClr val="FFFFFF"/>
                </a:solidFill>
                <a:effectLst/>
                <a:latin typeface="-apple-system"/>
              </a:rPr>
              <a:t> https://icd.who.int/en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</a:rPr>
              <a:t>International classification of procedures in medicine</a:t>
            </a:r>
            <a:r>
              <a:rPr lang="hu-HU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</a:rPr>
              <a:t> https://iris.who.int/handle/10665/40527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b="0" i="0" dirty="0" err="1">
                <a:solidFill>
                  <a:srgbClr val="3C4245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Diagnosis-related</a:t>
            </a:r>
            <a:r>
              <a:rPr lang="hu-HU" b="0" i="0" dirty="0">
                <a:solidFill>
                  <a:srgbClr val="3C4245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</a:t>
            </a:r>
            <a:r>
              <a:rPr lang="hu-HU" b="0" i="0" dirty="0" err="1">
                <a:solidFill>
                  <a:srgbClr val="3C4245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groups</a:t>
            </a:r>
            <a:r>
              <a:rPr lang="hu-HU" b="0" i="0" dirty="0">
                <a:solidFill>
                  <a:srgbClr val="3C4245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https://www.who.int/publications/i/item/WHO-UHC-HGF-Guidance-20.10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092862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International Classification of Health Interventions</a:t>
            </a:r>
            <a:r>
              <a:rPr lang="hu-HU" b="0" i="0" dirty="0">
                <a:solidFill>
                  <a:srgbClr val="3C4245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https://www.who.int/standards/classifications/international-classification-of-health-interventions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092862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Anatomical Therapeutic Chemical (ATC) Classification</a:t>
            </a:r>
            <a:r>
              <a:rPr lang="hu-HU" b="0" i="0" dirty="0">
                <a:solidFill>
                  <a:srgbClr val="092862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 https://www.who.int/tools/atc-ddd-toolkit/atc-classification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b="0" i="0" dirty="0">
                <a:solidFill>
                  <a:srgbClr val="092862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SpO2 https://www.who.int/news-room/questions-and-answers/item/oxygen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b="0" i="0" dirty="0">
                <a:solidFill>
                  <a:srgbClr val="092862"/>
                </a:solidFill>
                <a:effectLst/>
                <a:highlight>
                  <a:srgbClr val="FFFFFF"/>
                </a:highlight>
                <a:latin typeface="Noto Sans" panose="020B0502040504020204" pitchFamily="34" charset="0"/>
              </a:rPr>
              <a:t>RR https://www.ncbi.nlm.nih.gov/books/NBK537306/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dirty="0">
              <a:solidFill>
                <a:srgbClr val="092862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="1" i="0" dirty="0">
              <a:solidFill>
                <a:srgbClr val="3C4245"/>
              </a:solidFill>
              <a:effectLst/>
              <a:highlight>
                <a:srgbClr val="FFFFFF"/>
              </a:highlight>
              <a:latin typeface="Noto Sans" panose="020B050204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i="0" dirty="0">
              <a:solidFill>
                <a:srgbClr val="333333"/>
              </a:solidFill>
              <a:effectLst/>
              <a:highlight>
                <a:srgbClr val="FFFFFF"/>
              </a:highlight>
              <a:latin typeface="Helvetica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="0" i="0" dirty="0">
              <a:solidFill>
                <a:srgbClr val="FFFFFF"/>
              </a:solidFill>
              <a:effectLst/>
              <a:latin typeface="-apple-system"/>
            </a:endParaRPr>
          </a:p>
          <a:p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7957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5343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4CECB-D9FD-556F-589D-883FFE9DA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5409F8B-A3F5-5C82-0EF3-402140580E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18BCEF22-C784-F255-6E56-AA276C57B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BCC83F5-81D8-7E89-8024-19214ED33E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8138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A8415-96F8-A951-B103-59CC2A08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536EA242-6F23-3E06-6D94-BAF2AD63C3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697C6188-0C5D-9258-123E-782BB6FEC0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0F415C6-0206-6BF9-2215-7482FE3A38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106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4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42484" y="383297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>
          <a:xfrm>
            <a:off x="742484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5006B887-C835-456D-864F-17B266DD1FBC}" type="datetimeFigureOut">
              <a:rPr lang="el-GR" smtClean="0"/>
              <a:t>8/4/2026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>
          <a:xfrm>
            <a:off x="3577422" y="6672697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7627332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370851A0-7DAF-482D-8F32-DCE44CC8CCE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40040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  <p:sldLayoutId id="2147483680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svg"/><Relationship Id="rId5" Type="http://schemas.openxmlformats.org/officeDocument/2006/relationships/image" Target="../media/image25.sv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svg"/><Relationship Id="rId5" Type="http://schemas.openxmlformats.org/officeDocument/2006/relationships/image" Target="../media/image33.sv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569752" y="2838865"/>
            <a:ext cx="7660251" cy="2842955"/>
          </a:xfrm>
        </p:spPr>
        <p:txBody>
          <a:bodyPr anchor="ctr"/>
          <a:lstStyle/>
          <a:p>
            <a:r>
              <a:rPr lang="en-GB" dirty="0"/>
              <a:t>Module 4 synchronous training session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1754305" y="4042116"/>
            <a:ext cx="8020050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3200" b="1" dirty="0">
              <a:latin typeface="+mn-lt"/>
            </a:endParaRP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4CDA6715-4494-A45B-F251-7CD5770B500A}"/>
              </a:ext>
            </a:extLst>
          </p:cNvPr>
          <p:cNvSpPr txBox="1">
            <a:spLocks/>
          </p:cNvSpPr>
          <p:nvPr/>
        </p:nvSpPr>
        <p:spPr>
          <a:xfrm>
            <a:off x="2507084" y="5071098"/>
            <a:ext cx="5785591" cy="509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1600" b="1" dirty="0">
              <a:latin typeface="+mn-lt"/>
            </a:endParaRPr>
          </a:p>
        </p:txBody>
      </p:sp>
      <p:sp>
        <p:nvSpPr>
          <p:cNvPr id="7" name="Affiliation">
            <a:extLst>
              <a:ext uri="{FF2B5EF4-FFF2-40B4-BE49-F238E27FC236}">
                <a16:creationId xmlns:a16="http://schemas.microsoft.com/office/drawing/2014/main" id="{4CDA6715-4494-A45B-F251-7CD5770B500A}"/>
              </a:ext>
            </a:extLst>
          </p:cNvPr>
          <p:cNvSpPr txBox="1">
            <a:spLocks/>
          </p:cNvSpPr>
          <p:nvPr/>
        </p:nvSpPr>
        <p:spPr>
          <a:xfrm>
            <a:off x="4728657" y="5681820"/>
            <a:ext cx="1342443" cy="619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C0A8C5-381E-DA91-452F-66577E02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83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Θέση περιεχομένου 2"/>
          <p:cNvSpPr txBox="1">
            <a:spLocks/>
          </p:cNvSpPr>
          <p:nvPr/>
        </p:nvSpPr>
        <p:spPr>
          <a:xfrm>
            <a:off x="558028" y="1890974"/>
            <a:ext cx="8876553" cy="4197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80998" tIns="40499" rIns="80998" bIns="40499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80" b="1" dirty="0"/>
              <a:t>     Symptoms: Acute chest pain and/or dyspnea (shortness of breath)</a:t>
            </a:r>
          </a:p>
          <a:p>
            <a:pPr marL="0" indent="0">
              <a:buNone/>
            </a:pPr>
            <a:endParaRPr lang="el-GR" sz="2480" dirty="0"/>
          </a:p>
        </p:txBody>
      </p:sp>
      <p:sp>
        <p:nvSpPr>
          <p:cNvPr id="8" name="Θέση περιεχομένου 2"/>
          <p:cNvSpPr txBox="1">
            <a:spLocks/>
          </p:cNvSpPr>
          <p:nvPr/>
        </p:nvSpPr>
        <p:spPr>
          <a:xfrm>
            <a:off x="7642067" y="4026591"/>
            <a:ext cx="2247457" cy="675897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l-GR" sz="2480" dirty="0"/>
          </a:p>
        </p:txBody>
      </p:sp>
      <p:sp>
        <p:nvSpPr>
          <p:cNvPr id="9" name="Θέση περιεχομένου 2"/>
          <p:cNvSpPr txBox="1">
            <a:spLocks/>
          </p:cNvSpPr>
          <p:nvPr/>
        </p:nvSpPr>
        <p:spPr>
          <a:xfrm>
            <a:off x="1505882" y="5778791"/>
            <a:ext cx="5886632" cy="305003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vert="horz" lIns="80998" tIns="40499" rIns="80998" bIns="40499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72" b="1" dirty="0">
                <a:solidFill>
                  <a:schemeClr val="bg1"/>
                </a:solidFill>
              </a:rPr>
              <a:t>Primary percutaneous coronary intervention (PCI) indicated</a:t>
            </a:r>
            <a:endParaRPr lang="el-GR" sz="1772" b="1" dirty="0">
              <a:solidFill>
                <a:schemeClr val="bg1"/>
              </a:solidFill>
            </a:endParaRPr>
          </a:p>
        </p:txBody>
      </p:sp>
      <p:sp>
        <p:nvSpPr>
          <p:cNvPr id="10" name="Ορθογώνιο 9"/>
          <p:cNvSpPr/>
          <p:nvPr/>
        </p:nvSpPr>
        <p:spPr>
          <a:xfrm>
            <a:off x="684492" y="2455985"/>
            <a:ext cx="6605802" cy="85858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11" name="Ορθογώνιο 10"/>
          <p:cNvSpPr/>
          <p:nvPr/>
        </p:nvSpPr>
        <p:spPr>
          <a:xfrm>
            <a:off x="684492" y="3479957"/>
            <a:ext cx="2076293" cy="8585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12" name="Ορθογώνιο 11"/>
          <p:cNvSpPr/>
          <p:nvPr/>
        </p:nvSpPr>
        <p:spPr>
          <a:xfrm>
            <a:off x="2970409" y="4518103"/>
            <a:ext cx="2076293" cy="858586"/>
          </a:xfrm>
          <a:prstGeom prst="rect">
            <a:avLst/>
          </a:prstGeom>
          <a:solidFill>
            <a:srgbClr val="00B0F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13" name="Ορθογώνιο 12"/>
          <p:cNvSpPr/>
          <p:nvPr/>
        </p:nvSpPr>
        <p:spPr>
          <a:xfrm>
            <a:off x="5214001" y="4529510"/>
            <a:ext cx="2076293" cy="85858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15" name="Ορθογώνιο 14"/>
          <p:cNvSpPr/>
          <p:nvPr/>
        </p:nvSpPr>
        <p:spPr>
          <a:xfrm>
            <a:off x="2970409" y="3493761"/>
            <a:ext cx="4341047" cy="85858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17" name="Θέση περιεχομένου 2"/>
          <p:cNvSpPr txBox="1">
            <a:spLocks/>
          </p:cNvSpPr>
          <p:nvPr/>
        </p:nvSpPr>
        <p:spPr>
          <a:xfrm>
            <a:off x="742484" y="3582387"/>
            <a:ext cx="1876153" cy="675897"/>
          </a:xfrm>
          <a:prstGeom prst="rect">
            <a:avLst/>
          </a:prstGeom>
        </p:spPr>
        <p:txBody>
          <a:bodyPr vert="horz" lIns="80998" tIns="40499" rIns="80998" bIns="40499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26" b="1" dirty="0"/>
              <a:t>Unstable Angina </a:t>
            </a:r>
          </a:p>
          <a:p>
            <a:pPr marL="0" indent="0">
              <a:buNone/>
            </a:pPr>
            <a:r>
              <a:rPr lang="en-US" sz="2126" b="1" dirty="0"/>
              <a:t>(UA)</a:t>
            </a:r>
            <a:endParaRPr lang="el-GR" sz="2126" b="1" dirty="0"/>
          </a:p>
        </p:txBody>
      </p:sp>
      <p:sp>
        <p:nvSpPr>
          <p:cNvPr id="18" name="Θέση περιεχομένου 2"/>
          <p:cNvSpPr txBox="1">
            <a:spLocks/>
          </p:cNvSpPr>
          <p:nvPr/>
        </p:nvSpPr>
        <p:spPr>
          <a:xfrm>
            <a:off x="3387718" y="4760693"/>
            <a:ext cx="1474510" cy="675897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80" b="1" dirty="0">
                <a:solidFill>
                  <a:schemeClr val="bg1"/>
                </a:solidFill>
              </a:rPr>
              <a:t>NSTEMI</a:t>
            </a:r>
            <a:endParaRPr lang="el-GR" sz="2480" b="1" dirty="0">
              <a:solidFill>
                <a:schemeClr val="bg1"/>
              </a:solidFill>
            </a:endParaRPr>
          </a:p>
        </p:txBody>
      </p:sp>
      <p:sp>
        <p:nvSpPr>
          <p:cNvPr id="19" name="Θέση περιεχομένου 2"/>
          <p:cNvSpPr txBox="1">
            <a:spLocks/>
          </p:cNvSpPr>
          <p:nvPr/>
        </p:nvSpPr>
        <p:spPr>
          <a:xfrm>
            <a:off x="5674607" y="4747752"/>
            <a:ext cx="1155080" cy="675897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80" b="1" dirty="0">
                <a:solidFill>
                  <a:schemeClr val="bg1"/>
                </a:solidFill>
              </a:rPr>
              <a:t>STEMI</a:t>
            </a:r>
            <a:endParaRPr lang="el-GR" sz="2480" b="1" dirty="0">
              <a:solidFill>
                <a:schemeClr val="bg1"/>
              </a:solidFill>
            </a:endParaRPr>
          </a:p>
        </p:txBody>
      </p:sp>
      <p:sp>
        <p:nvSpPr>
          <p:cNvPr id="20" name="Θέση περιεχομένου 2"/>
          <p:cNvSpPr txBox="1">
            <a:spLocks/>
          </p:cNvSpPr>
          <p:nvPr/>
        </p:nvSpPr>
        <p:spPr>
          <a:xfrm>
            <a:off x="3555122" y="3630737"/>
            <a:ext cx="4484373" cy="675897"/>
          </a:xfrm>
          <a:prstGeom prst="rect">
            <a:avLst/>
          </a:prstGeom>
        </p:spPr>
        <p:txBody>
          <a:bodyPr vert="horz" lIns="80998" tIns="40499" rIns="80998" bIns="40499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80" b="1" dirty="0">
                <a:solidFill>
                  <a:schemeClr val="bg1"/>
                </a:solidFill>
              </a:rPr>
              <a:t>Acute Myocardial Infarction </a:t>
            </a:r>
          </a:p>
          <a:p>
            <a:pPr marL="0" indent="0">
              <a:buNone/>
            </a:pPr>
            <a:r>
              <a:rPr lang="en-US" sz="2480" b="1" dirty="0">
                <a:solidFill>
                  <a:schemeClr val="bg1"/>
                </a:solidFill>
              </a:rPr>
              <a:t>(AMI)</a:t>
            </a:r>
            <a:endParaRPr lang="el-GR" sz="2480" b="1" dirty="0">
              <a:solidFill>
                <a:schemeClr val="bg1"/>
              </a:solidFill>
            </a:endParaRPr>
          </a:p>
        </p:txBody>
      </p:sp>
      <p:sp>
        <p:nvSpPr>
          <p:cNvPr id="21" name="Θέση περιεχομένου 2"/>
          <p:cNvSpPr txBox="1">
            <a:spLocks/>
          </p:cNvSpPr>
          <p:nvPr/>
        </p:nvSpPr>
        <p:spPr>
          <a:xfrm>
            <a:off x="1809624" y="2694394"/>
            <a:ext cx="4484373" cy="675897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80" b="1" dirty="0">
                <a:solidFill>
                  <a:schemeClr val="bg1"/>
                </a:solidFill>
              </a:rPr>
              <a:t>Acute Coronary Syndromes (ACS)</a:t>
            </a:r>
            <a:endParaRPr lang="el-GR" sz="2480" b="1" dirty="0">
              <a:solidFill>
                <a:schemeClr val="bg1"/>
              </a:solidFill>
            </a:endParaRPr>
          </a:p>
        </p:txBody>
      </p:sp>
      <p:sp>
        <p:nvSpPr>
          <p:cNvPr id="23" name="Βέλος προς τα επάνω 22"/>
          <p:cNvSpPr/>
          <p:nvPr/>
        </p:nvSpPr>
        <p:spPr>
          <a:xfrm>
            <a:off x="6025905" y="5436545"/>
            <a:ext cx="536185" cy="296613"/>
          </a:xfrm>
          <a:prstGeom prst="up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24" name="Ορθογώνιο 23"/>
          <p:cNvSpPr/>
          <p:nvPr/>
        </p:nvSpPr>
        <p:spPr>
          <a:xfrm>
            <a:off x="7642066" y="2455985"/>
            <a:ext cx="1781106" cy="298055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26" name="Ορθογώνιο 25"/>
          <p:cNvSpPr/>
          <p:nvPr/>
        </p:nvSpPr>
        <p:spPr>
          <a:xfrm>
            <a:off x="7814616" y="3225126"/>
            <a:ext cx="1608557" cy="1401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35" b="1" dirty="0">
                <a:solidFill>
                  <a:schemeClr val="bg1"/>
                </a:solidFill>
              </a:rPr>
              <a:t>Other clinical entities </a:t>
            </a:r>
            <a:endParaRPr lang="el-GR" sz="2835" b="1" dirty="0">
              <a:solidFill>
                <a:schemeClr val="bg1"/>
              </a:solidFill>
            </a:endParaRPr>
          </a:p>
        </p:txBody>
      </p:sp>
      <p:sp>
        <p:nvSpPr>
          <p:cNvPr id="27" name="Θέση περιεχομένου 2"/>
          <p:cNvSpPr txBox="1">
            <a:spLocks/>
          </p:cNvSpPr>
          <p:nvPr/>
        </p:nvSpPr>
        <p:spPr>
          <a:xfrm>
            <a:off x="717771" y="4681618"/>
            <a:ext cx="2168989" cy="776833"/>
          </a:xfrm>
          <a:prstGeom prst="rect">
            <a:avLst/>
          </a:prstGeom>
          <a:ln w="38100">
            <a:noFill/>
          </a:ln>
        </p:spPr>
        <p:txBody>
          <a:bodyPr vert="horz" lIns="80998" tIns="40499" rIns="80998" bIns="40499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26" b="1" i="1" dirty="0"/>
              <a:t>Note: </a:t>
            </a:r>
            <a:r>
              <a:rPr lang="en-US" sz="2126" i="1" dirty="0"/>
              <a:t>A red frame indicates that diagnosis is final</a:t>
            </a:r>
          </a:p>
        </p:txBody>
      </p:sp>
      <p:sp>
        <p:nvSpPr>
          <p:cNvPr id="28" name="Ορθογώνιο 27"/>
          <p:cNvSpPr/>
          <p:nvPr/>
        </p:nvSpPr>
        <p:spPr>
          <a:xfrm>
            <a:off x="558027" y="2375726"/>
            <a:ext cx="6959976" cy="382214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29" name="Βέλος προς τα επάνω 28"/>
          <p:cNvSpPr/>
          <p:nvPr/>
        </p:nvSpPr>
        <p:spPr>
          <a:xfrm rot="10800000">
            <a:off x="1664171" y="3286560"/>
            <a:ext cx="286632" cy="15987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31" name="Βέλος προς τα επάνω 30"/>
          <p:cNvSpPr/>
          <p:nvPr/>
        </p:nvSpPr>
        <p:spPr>
          <a:xfrm rot="10800000">
            <a:off x="5070685" y="3297268"/>
            <a:ext cx="286632" cy="15987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32" name="Βέλος προς τα επάνω 31"/>
          <p:cNvSpPr/>
          <p:nvPr/>
        </p:nvSpPr>
        <p:spPr>
          <a:xfrm rot="10800000">
            <a:off x="3838341" y="4323012"/>
            <a:ext cx="286632" cy="15987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33" name="Βέλος προς τα επάνω 32"/>
          <p:cNvSpPr/>
          <p:nvPr/>
        </p:nvSpPr>
        <p:spPr>
          <a:xfrm rot="10800000">
            <a:off x="6108831" y="4329461"/>
            <a:ext cx="286632" cy="15987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1594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B735180-C7C9-69CD-3573-D54A480B8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27" y="694363"/>
            <a:ext cx="9707606" cy="993805"/>
          </a:xfrm>
        </p:spPr>
        <p:txBody>
          <a:bodyPr/>
          <a:lstStyle/>
          <a:p>
            <a:r>
              <a:rPr lang="en-GB" sz="3600" b="1" dirty="0">
                <a:solidFill>
                  <a:srgbClr val="0063DC"/>
                </a:solidFill>
                <a:latin typeface="+mn-lt"/>
              </a:rPr>
              <a:t>Acute Coronary Syndromes in a nutshell…</a:t>
            </a:r>
          </a:p>
        </p:txBody>
      </p:sp>
      <p:pic>
        <p:nvPicPr>
          <p:cNvPr id="2" name="Εικόνα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790" y="5901568"/>
            <a:ext cx="2373489" cy="83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51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A3C89-2858-12B8-CF72-D495B443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51" y="828675"/>
            <a:ext cx="9707606" cy="639416"/>
          </a:xfrm>
        </p:spPr>
        <p:txBody>
          <a:bodyPr/>
          <a:lstStyle/>
          <a:p>
            <a:r>
              <a:rPr lang="en-GB" b="1" dirty="0"/>
              <a:t>Please take a look at the provided datasets…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DD7D1-C626-0AA3-84C1-E37B2FB09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457" y="1325216"/>
            <a:ext cx="9685900" cy="4748273"/>
          </a:xfrm>
        </p:spPr>
        <p:txBody>
          <a:bodyPr/>
          <a:lstStyle/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b="1" dirty="0"/>
              <a:t>Which dataset(s) would be more appropriate to analyse:</a:t>
            </a:r>
          </a:p>
          <a:p>
            <a:pPr marL="0" indent="0">
              <a:buNone/>
            </a:pPr>
            <a:r>
              <a:rPr lang="en-GB" sz="2400" dirty="0"/>
              <a:t>a)	If we would like to estimate the </a:t>
            </a:r>
            <a:r>
              <a:rPr lang="en-GB" sz="2400" b="1" i="1" dirty="0"/>
              <a:t>staff required</a:t>
            </a:r>
            <a:r>
              <a:rPr lang="en-GB" sz="2400" dirty="0"/>
              <a:t> for the hospital’s Cardiac Catheterization laboratory to fulfil the demand for primary PCI?</a:t>
            </a:r>
          </a:p>
          <a:p>
            <a:pPr marL="0" indent="0">
              <a:buNone/>
            </a:pPr>
            <a:r>
              <a:rPr lang="en-GB" sz="2400" dirty="0"/>
              <a:t>b)	If our task is to evaluate the adequacy of the </a:t>
            </a:r>
            <a:r>
              <a:rPr lang="en-GB" sz="2400" b="1" i="1" dirty="0"/>
              <a:t>total number of Cardiology beds</a:t>
            </a:r>
            <a:r>
              <a:rPr lang="en-GB" sz="2400" dirty="0"/>
              <a:t> in the hospital for fulfilling the needs of the population served by this facility?</a:t>
            </a:r>
          </a:p>
          <a:p>
            <a:pPr marL="0" indent="0">
              <a:buNone/>
            </a:pPr>
            <a:r>
              <a:rPr lang="en-GB" sz="2400" dirty="0"/>
              <a:t>c)           If we have to estimate the </a:t>
            </a:r>
            <a:r>
              <a:rPr lang="en-GB" sz="2400" b="1" i="1" dirty="0"/>
              <a:t>annual incidence of ACS </a:t>
            </a:r>
            <a:r>
              <a:rPr lang="en-GB" sz="2400" dirty="0"/>
              <a:t>in the population the hospital serves?</a:t>
            </a:r>
          </a:p>
          <a:p>
            <a:pPr marL="0" indent="0">
              <a:buNone/>
            </a:pPr>
            <a:r>
              <a:rPr lang="en-GB" sz="2400" dirty="0"/>
              <a:t>d)           If we need </a:t>
            </a:r>
            <a:r>
              <a:rPr lang="en-GB" sz="2400" b="1" i="1" dirty="0"/>
              <a:t>robust information on ACS medical treatment </a:t>
            </a:r>
            <a:r>
              <a:rPr lang="en-GB" sz="2400" dirty="0"/>
              <a:t>in this population?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778051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>
            <a:extLst>
              <a:ext uri="{FF2B5EF4-FFF2-40B4-BE49-F238E27FC236}">
                <a16:creationId xmlns:a16="http://schemas.microsoft.com/office/drawing/2014/main" id="{41C92E69-239E-71B7-FBF6-A194D602DBCB}"/>
              </a:ext>
            </a:extLst>
          </p:cNvPr>
          <p:cNvSpPr txBox="1">
            <a:spLocks/>
          </p:cNvSpPr>
          <p:nvPr/>
        </p:nvSpPr>
        <p:spPr>
          <a:xfrm>
            <a:off x="4009434" y="182880"/>
            <a:ext cx="5800771" cy="876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36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6DA3C656-2054-F530-6A05-B7358C7E9ABB}"/>
              </a:ext>
            </a:extLst>
          </p:cNvPr>
          <p:cNvSpPr txBox="1">
            <a:spLocks/>
          </p:cNvSpPr>
          <p:nvPr/>
        </p:nvSpPr>
        <p:spPr>
          <a:xfrm>
            <a:off x="4200914" y="1291710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2400" dirty="0">
              <a:solidFill>
                <a:srgbClr val="FB0087"/>
              </a:solidFill>
              <a:latin typeface="+mn-lt"/>
            </a:endParaRPr>
          </a:p>
        </p:txBody>
      </p:sp>
      <p:pic>
        <p:nvPicPr>
          <p:cNvPr id="1026" name="Picture 2" descr="Task - Free education ic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914" y="2155711"/>
            <a:ext cx="3977279" cy="397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168" y="3197630"/>
            <a:ext cx="2137382" cy="189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26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6B7B5-FB78-1F3A-36C4-D48A0745F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0D8B7-497A-9912-0D43-ED7CD0AC3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51" y="828675"/>
            <a:ext cx="9707606" cy="639416"/>
          </a:xfrm>
        </p:spPr>
        <p:txBody>
          <a:bodyPr/>
          <a:lstStyle/>
          <a:p>
            <a:r>
              <a:rPr lang="en-GB" b="1" dirty="0"/>
              <a:t>A detail on the ICD10-code dataset…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2F8F1-FEB3-8902-860A-776C22480F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457" y="1700212"/>
            <a:ext cx="9685900" cy="4814887"/>
          </a:xfrm>
        </p:spPr>
        <p:txBody>
          <a:bodyPr/>
          <a:lstStyle/>
          <a:p>
            <a:pPr marL="0" indent="0">
              <a:buNone/>
            </a:pPr>
            <a:endParaRPr lang="en-GB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BF5DE6-8BCB-FA18-A8A7-E4A150FC6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77" y="2404751"/>
            <a:ext cx="9309208" cy="3405808"/>
          </a:xfrm>
          <a:prstGeom prst="rect">
            <a:avLst/>
          </a:prstGeom>
          <a:ln w="57150">
            <a:solidFill>
              <a:srgbClr val="02FFD2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968A549-87FA-386C-D855-19E8DD98C93B}"/>
              </a:ext>
            </a:extLst>
          </p:cNvPr>
          <p:cNvSpPr/>
          <p:nvPr/>
        </p:nvSpPr>
        <p:spPr>
          <a:xfrm>
            <a:off x="1404730" y="4784035"/>
            <a:ext cx="8415131" cy="71506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70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67F7B-4C86-8949-0673-B290532EF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090BB2D-57A1-047E-5905-170E84F3A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207" y="2242799"/>
            <a:ext cx="7660251" cy="2389253"/>
          </a:xfrm>
        </p:spPr>
        <p:txBody>
          <a:bodyPr anchor="ctr"/>
          <a:lstStyle/>
          <a:p>
            <a:r>
              <a:rPr lang="en-GB" u="sng" dirty="0"/>
              <a:t>Exercise 2: </a:t>
            </a:r>
            <a:br>
              <a:rPr lang="en-GB" dirty="0"/>
            </a:br>
            <a:r>
              <a:rPr lang="en-GB" dirty="0"/>
              <a:t>IoT-mediated remote patient follow-up; strengths and pitfalls</a:t>
            </a:r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F46522E1-B0F5-50D5-7B70-4C91D2F1EDED}"/>
              </a:ext>
            </a:extLst>
          </p:cNvPr>
          <p:cNvSpPr txBox="1">
            <a:spLocks/>
          </p:cNvSpPr>
          <p:nvPr/>
        </p:nvSpPr>
        <p:spPr>
          <a:xfrm>
            <a:off x="1754305" y="4042116"/>
            <a:ext cx="8020050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3200" b="1" dirty="0">
              <a:latin typeface="+mn-lt"/>
            </a:endParaRP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E92EB746-4260-B18A-3BA1-67891079C37B}"/>
              </a:ext>
            </a:extLst>
          </p:cNvPr>
          <p:cNvSpPr txBox="1">
            <a:spLocks/>
          </p:cNvSpPr>
          <p:nvPr/>
        </p:nvSpPr>
        <p:spPr>
          <a:xfrm>
            <a:off x="2507084" y="5071098"/>
            <a:ext cx="5785591" cy="509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1600" b="1" dirty="0">
              <a:latin typeface="+mn-lt"/>
            </a:endParaRPr>
          </a:p>
        </p:txBody>
      </p:sp>
      <p:sp>
        <p:nvSpPr>
          <p:cNvPr id="7" name="Affiliation">
            <a:extLst>
              <a:ext uri="{FF2B5EF4-FFF2-40B4-BE49-F238E27FC236}">
                <a16:creationId xmlns:a16="http://schemas.microsoft.com/office/drawing/2014/main" id="{C9512872-A110-12A6-041D-AE569E742761}"/>
              </a:ext>
            </a:extLst>
          </p:cNvPr>
          <p:cNvSpPr txBox="1">
            <a:spLocks/>
          </p:cNvSpPr>
          <p:nvPr/>
        </p:nvSpPr>
        <p:spPr>
          <a:xfrm>
            <a:off x="4728657" y="5681820"/>
            <a:ext cx="1342443" cy="619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CC3AFD0-9E95-C842-9229-B9F037E4A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12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5F8E2-DB1E-31FB-D32D-8C556F1BF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225813"/>
            <a:ext cx="9707606" cy="993805"/>
          </a:xfrm>
        </p:spPr>
        <p:txBody>
          <a:bodyPr/>
          <a:lstStyle/>
          <a:p>
            <a:r>
              <a:rPr lang="en-GB" sz="3200" b="1" dirty="0"/>
              <a:t>An </a:t>
            </a:r>
            <a:r>
              <a:rPr lang="en-GB" sz="3200" b="1" dirty="0" err="1"/>
              <a:t>IoT</a:t>
            </a:r>
            <a:r>
              <a:rPr lang="en-GB" sz="3200" b="1" dirty="0"/>
              <a:t>-based e-health system is used for remote patient follow-up…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725B2-C22C-AD4E-EB82-359E0D0AFE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457" y="1364974"/>
            <a:ext cx="3668506" cy="5664476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/>
              <a:t>The system consists of:</a:t>
            </a:r>
          </a:p>
          <a:p>
            <a:pPr marL="0" indent="0">
              <a:buNone/>
            </a:pPr>
            <a:r>
              <a:rPr lang="en-GB" sz="2000" dirty="0"/>
              <a:t>a) A series of smart medical devices -</a:t>
            </a:r>
            <a:r>
              <a:rPr lang="en-GB" sz="2000" b="1" dirty="0"/>
              <a:t>blood pressure monitor, pulse oximeter, weight scales- with wireless connectivity;</a:t>
            </a:r>
          </a:p>
          <a:p>
            <a:pPr marL="0" indent="0">
              <a:buNone/>
            </a:pPr>
            <a:r>
              <a:rPr lang="en-GB" sz="2000" dirty="0"/>
              <a:t>b) A state-of-the-art </a:t>
            </a:r>
            <a:r>
              <a:rPr lang="en-GB" sz="2000" b="1" dirty="0"/>
              <a:t>smartwatch, </a:t>
            </a:r>
            <a:r>
              <a:rPr lang="en-GB" sz="2000" dirty="0"/>
              <a:t>which is approved as a medical device and provides a vast variety of biological parameters; including </a:t>
            </a:r>
            <a:r>
              <a:rPr lang="en-GB" sz="2000" b="1" dirty="0"/>
              <a:t>near-continuous heart rate and physical activity data. </a:t>
            </a:r>
            <a:r>
              <a:rPr lang="en-GB" sz="2000" dirty="0"/>
              <a:t>The watch also features an </a:t>
            </a:r>
            <a:r>
              <a:rPr lang="en-GB" sz="2000" b="1" dirty="0"/>
              <a:t>electrocardiogram (ECG) recording functionality.</a:t>
            </a:r>
          </a:p>
          <a:p>
            <a:pPr marL="0" indent="0">
              <a:buNone/>
            </a:pPr>
            <a:r>
              <a:rPr lang="en-GB" sz="2000" dirty="0"/>
              <a:t>c) A latest generation </a:t>
            </a:r>
            <a:r>
              <a:rPr lang="en-GB" sz="2000" b="1" dirty="0"/>
              <a:t>smartphone, </a:t>
            </a:r>
            <a:r>
              <a:rPr lang="en-GB" sz="2000" dirty="0"/>
              <a:t>where a</a:t>
            </a:r>
            <a:r>
              <a:rPr lang="en-GB" sz="2000" b="1" dirty="0"/>
              <a:t> purpose-built application </a:t>
            </a:r>
            <a:r>
              <a:rPr lang="en-GB" sz="2000" dirty="0"/>
              <a:t>is installed. </a:t>
            </a:r>
          </a:p>
          <a:p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D69FE9C-81D6-CD97-46AB-7D87D61AE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154" y="1579287"/>
            <a:ext cx="6202933" cy="4559231"/>
          </a:xfrm>
          <a:prstGeom prst="rect">
            <a:avLst/>
          </a:prstGeom>
          <a:ln w="76200">
            <a:solidFill>
              <a:srgbClr val="02FFD2"/>
            </a:solidFill>
          </a:ln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E6678CD-E52C-F554-CCFE-D21931AA495B}"/>
              </a:ext>
            </a:extLst>
          </p:cNvPr>
          <p:cNvSpPr txBox="1">
            <a:spLocks/>
          </p:cNvSpPr>
          <p:nvPr/>
        </p:nvSpPr>
        <p:spPr>
          <a:xfrm>
            <a:off x="7756168" y="974038"/>
            <a:ext cx="2554895" cy="8508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FB0087"/>
            </a:solidFill>
          </a:ln>
        </p:spPr>
        <p:txBody>
          <a:bodyPr/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100" b="1" dirty="0"/>
              <a:t>Alerts: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100" dirty="0"/>
              <a:t>-Based on physician-defined thresholds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100" dirty="0"/>
              <a:t>-AI-generated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Ορθογώνιο 5"/>
          <p:cNvSpPr/>
          <p:nvPr/>
        </p:nvSpPr>
        <p:spPr>
          <a:xfrm>
            <a:off x="9486900" y="5972178"/>
            <a:ext cx="824163" cy="14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258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C8B50-1703-F8CB-92FD-32A8BE453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357" y="485775"/>
            <a:ext cx="9707606" cy="1216509"/>
          </a:xfrm>
        </p:spPr>
        <p:txBody>
          <a:bodyPr/>
          <a:lstStyle/>
          <a:p>
            <a:r>
              <a:rPr lang="en-US" sz="3200" b="1" dirty="0"/>
              <a:t>Prerequisites for successful</a:t>
            </a:r>
            <a:r>
              <a:rPr lang="en-US" b="1" dirty="0"/>
              <a:t> transmission of measurements:</a:t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2468F-EC36-2228-C158-AAB772DD7C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7251" y="1979853"/>
            <a:ext cx="3969000" cy="326976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GB" sz="2000" b="1" dirty="0"/>
              <a:t>Adherence to device use</a:t>
            </a:r>
          </a:p>
          <a:p>
            <a:r>
              <a:rPr lang="en-GB" sz="2000" b="1" dirty="0"/>
              <a:t>Adherence to application use (devices other than </a:t>
            </a:r>
            <a:r>
              <a:rPr lang="en-GB" sz="2000" b="1" dirty="0" err="1"/>
              <a:t>smartwatch</a:t>
            </a:r>
            <a:r>
              <a:rPr lang="en-GB" sz="2000" b="1" dirty="0"/>
              <a:t>)</a:t>
            </a:r>
          </a:p>
          <a:p>
            <a:r>
              <a:rPr lang="en-GB" sz="2000" b="1" dirty="0"/>
              <a:t>Good contact of sensor to the wrist (</a:t>
            </a:r>
            <a:r>
              <a:rPr lang="en-GB" sz="2000" b="1" dirty="0" err="1"/>
              <a:t>smartwatch</a:t>
            </a:r>
            <a:r>
              <a:rPr lang="en-GB" sz="2000" b="1" dirty="0"/>
              <a:t>)</a:t>
            </a:r>
          </a:p>
          <a:p>
            <a:r>
              <a:rPr lang="en-GB" sz="2000" b="1" dirty="0"/>
              <a:t>Charged status (all devices)</a:t>
            </a:r>
          </a:p>
          <a:p>
            <a:r>
              <a:rPr lang="en-GB" sz="2000" b="1" dirty="0"/>
              <a:t>Device-to-phone connection</a:t>
            </a:r>
          </a:p>
          <a:p>
            <a:r>
              <a:rPr lang="en-GB" sz="2000" b="1" dirty="0"/>
              <a:t>Internet connection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C1E2F6C0-4EF3-321D-B7AA-7141665A5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276" y="1471611"/>
            <a:ext cx="4627771" cy="2143125"/>
          </a:xfrm>
          <a:prstGeom prst="rect">
            <a:avLst/>
          </a:prstGeom>
          <a:ln w="38100">
            <a:solidFill>
              <a:srgbClr val="FB0087"/>
            </a:solidFill>
          </a:ln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247CFCE1-589E-F29C-3940-4C181B6DE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597" y="3858660"/>
            <a:ext cx="5763896" cy="1913489"/>
          </a:xfrm>
          <a:prstGeom prst="rect">
            <a:avLst/>
          </a:prstGeom>
          <a:ln w="76200">
            <a:solidFill>
              <a:srgbClr val="02FFD2"/>
            </a:solidFill>
          </a:ln>
        </p:spPr>
      </p:pic>
    </p:spTree>
    <p:extLst>
      <p:ext uri="{BB962C8B-B14F-4D97-AF65-F5344CB8AC3E}">
        <p14:creationId xmlns:p14="http://schemas.microsoft.com/office/powerpoint/2010/main" val="216537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A3C89-2858-12B8-CF72-D495B4437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51" y="828675"/>
            <a:ext cx="9707606" cy="639416"/>
          </a:xfrm>
        </p:spPr>
        <p:txBody>
          <a:bodyPr/>
          <a:lstStyle/>
          <a:p>
            <a:r>
              <a:rPr lang="en-GB" b="1" dirty="0"/>
              <a:t>You will be provided with a dataset of a patient’s device-derived parameters…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DD7D1-C626-0AA3-84C1-E37B2FB09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457" y="1700212"/>
            <a:ext cx="9685900" cy="4814887"/>
          </a:xfrm>
        </p:spPr>
        <p:txBody>
          <a:bodyPr/>
          <a:lstStyle/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Patient profile, as well as which biological parameters are clinically most relevant,  are provided  on top</a:t>
            </a:r>
          </a:p>
          <a:p>
            <a:r>
              <a:rPr lang="en-GB" sz="2400" dirty="0"/>
              <a:t>Please elaborate on the data and try to address the question in </a:t>
            </a:r>
            <a:r>
              <a:rPr lang="en-GB" sz="2400" dirty="0" err="1"/>
              <a:t>cluded</a:t>
            </a:r>
            <a:r>
              <a:rPr lang="en-GB" sz="2400" dirty="0"/>
              <a:t> in the file</a:t>
            </a:r>
          </a:p>
          <a:p>
            <a:r>
              <a:rPr lang="en-GB" sz="2400" dirty="0"/>
              <a:t>Fore your convenience, lines corresponding to dates / time periods mentioned in questions are highlighted in light blue</a:t>
            </a:r>
          </a:p>
          <a:p>
            <a:endParaRPr lang="en-GB" sz="2400" b="1" dirty="0"/>
          </a:p>
          <a:p>
            <a:pPr marL="0" indent="0">
              <a:buNone/>
            </a:pPr>
            <a:r>
              <a:rPr lang="en-GB" sz="2400" b="1" dirty="0"/>
              <a:t>Clue for patient A: </a:t>
            </a:r>
            <a:r>
              <a:rPr lang="en-GB" sz="2400" i="1" dirty="0"/>
              <a:t>Maximal heart rate on a given day is expected to occur during exercise (if applicable)</a:t>
            </a:r>
          </a:p>
          <a:p>
            <a:pPr marL="0" indent="0">
              <a:buNone/>
            </a:pPr>
            <a:r>
              <a:rPr lang="en-GB" sz="2400" b="1" dirty="0"/>
              <a:t>Clue for patient B: </a:t>
            </a:r>
            <a:r>
              <a:rPr lang="en-GB" sz="2400" i="1" dirty="0"/>
              <a:t>Patients often tend to use medical devices more or less often depending on symptoms</a:t>
            </a:r>
          </a:p>
        </p:txBody>
      </p:sp>
      <p:sp>
        <p:nvSpPr>
          <p:cNvPr id="4" name="Ορθογώνιο 3"/>
          <p:cNvSpPr/>
          <p:nvPr/>
        </p:nvSpPr>
        <p:spPr>
          <a:xfrm>
            <a:off x="7415213" y="4186239"/>
            <a:ext cx="1743075" cy="3286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1160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>
            <a:extLst>
              <a:ext uri="{FF2B5EF4-FFF2-40B4-BE49-F238E27FC236}">
                <a16:creationId xmlns:a16="http://schemas.microsoft.com/office/drawing/2014/main" id="{41C92E69-239E-71B7-FBF6-A194D602DBCB}"/>
              </a:ext>
            </a:extLst>
          </p:cNvPr>
          <p:cNvSpPr txBox="1">
            <a:spLocks/>
          </p:cNvSpPr>
          <p:nvPr/>
        </p:nvSpPr>
        <p:spPr>
          <a:xfrm>
            <a:off x="4009434" y="182880"/>
            <a:ext cx="5800771" cy="876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36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6DA3C656-2054-F530-6A05-B7358C7E9ABB}"/>
              </a:ext>
            </a:extLst>
          </p:cNvPr>
          <p:cNvSpPr txBox="1">
            <a:spLocks/>
          </p:cNvSpPr>
          <p:nvPr/>
        </p:nvSpPr>
        <p:spPr>
          <a:xfrm>
            <a:off x="4200914" y="1291710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2400" dirty="0">
              <a:solidFill>
                <a:srgbClr val="FB0087"/>
              </a:solidFill>
              <a:latin typeface="+mn-lt"/>
            </a:endParaRPr>
          </a:p>
        </p:txBody>
      </p:sp>
      <p:pic>
        <p:nvPicPr>
          <p:cNvPr id="1026" name="Picture 2" descr="Task - Free education ic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914" y="2155711"/>
            <a:ext cx="3977279" cy="397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Εικόνα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318" y="3196505"/>
            <a:ext cx="2137382" cy="189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44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8E5E6-5E80-689E-F505-7E3400863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388" y="257174"/>
            <a:ext cx="9707606" cy="676757"/>
          </a:xfrm>
        </p:spPr>
        <p:txBody>
          <a:bodyPr/>
          <a:lstStyle/>
          <a:p>
            <a:r>
              <a:rPr lang="en-GB" b="1" dirty="0"/>
              <a:t>Feedback on Patient 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2D906-3490-5C2B-7ACA-64833132D0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8699" y="1125191"/>
            <a:ext cx="9764985" cy="5075583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/>
              <a:t>Question 1:</a:t>
            </a:r>
          </a:p>
          <a:p>
            <a:r>
              <a:rPr lang="en-GB" sz="1800" dirty="0"/>
              <a:t>During the period indicated, the consistent availability of blood pressure and body weight data suggest that it is a </a:t>
            </a:r>
            <a:r>
              <a:rPr lang="en-GB" sz="1800" b="1" dirty="0"/>
              <a:t>smartwatch-specific issue </a:t>
            </a:r>
            <a:r>
              <a:rPr lang="en-GB" sz="1800" dirty="0"/>
              <a:t>and that the patient was absolutely adherent to app use. </a:t>
            </a:r>
          </a:p>
          <a:p>
            <a:r>
              <a:rPr lang="en-GB" sz="1800" dirty="0"/>
              <a:t>An acute health issue would be more likely to prevent the patient from performing other measurements, as well, and could have had an impact on vital signs (although option B cannot be excluded, either). </a:t>
            </a:r>
          </a:p>
          <a:p>
            <a:r>
              <a:rPr lang="en-GB" sz="1800" dirty="0"/>
              <a:t>An internet or app issue would have affected transmission of other biological parameter values, as well. </a:t>
            </a:r>
          </a:p>
          <a:p>
            <a:r>
              <a:rPr lang="en-GB" sz="1800" dirty="0"/>
              <a:t>The very low (but existing) step count values are registered by the phone itself (phone movement).</a:t>
            </a:r>
          </a:p>
          <a:p>
            <a:endParaRPr lang="en-GB" sz="1800" dirty="0"/>
          </a:p>
          <a:p>
            <a:pPr marL="0" indent="0">
              <a:buNone/>
            </a:pPr>
            <a:r>
              <a:rPr lang="en-GB" sz="1800" b="1" dirty="0"/>
              <a:t>Question 2:</a:t>
            </a:r>
          </a:p>
          <a:p>
            <a:r>
              <a:rPr lang="en-US" sz="1800" dirty="0"/>
              <a:t>Measured </a:t>
            </a:r>
            <a:r>
              <a:rPr lang="en-US" sz="1800" b="1" dirty="0"/>
              <a:t>peak exercise heart rate is much lower than maximal daily heart rate. </a:t>
            </a:r>
            <a:r>
              <a:rPr lang="en-US" sz="1800" dirty="0"/>
              <a:t>Given that step count during this period remained at the standard levels of the patient, it is unlikely that the patient had actually decreased exercise intensity or duration.</a:t>
            </a:r>
          </a:p>
          <a:p>
            <a:endParaRPr lang="en-GB" sz="18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59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>
            <a:extLst>
              <a:ext uri="{FF2B5EF4-FFF2-40B4-BE49-F238E27FC236}">
                <a16:creationId xmlns:a16="http://schemas.microsoft.com/office/drawing/2014/main" id="{CE703557-8B20-D5A5-844C-0383BFFC3B56}"/>
              </a:ext>
            </a:extLst>
          </p:cNvPr>
          <p:cNvSpPr/>
          <p:nvPr/>
        </p:nvSpPr>
        <p:spPr>
          <a:xfrm rot="16200000">
            <a:off x="2335955" y="5295920"/>
            <a:ext cx="2790334" cy="895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3000" b="1" dirty="0">
                <a:solidFill>
                  <a:srgbClr val="1A75DB"/>
                </a:solidFill>
              </a:rPr>
              <a:t>DATA SOURCES</a:t>
            </a: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BB72132A-F9E5-343F-FE19-52679BB83CD5}"/>
              </a:ext>
            </a:extLst>
          </p:cNvPr>
          <p:cNvSpPr/>
          <p:nvPr/>
        </p:nvSpPr>
        <p:spPr>
          <a:xfrm rot="16200000">
            <a:off x="8954399" y="4766987"/>
            <a:ext cx="2790334" cy="895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3000" b="1" dirty="0">
                <a:solidFill>
                  <a:srgbClr val="AB0084"/>
                </a:solidFill>
              </a:rPr>
              <a:t>DATA FORMATS</a:t>
            </a:r>
          </a:p>
        </p:txBody>
      </p:sp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327840" y="1396879"/>
            <a:ext cx="3530009" cy="181207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Introduction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58B4A5D-CF8A-0932-D79C-65FCAE59ECF7}"/>
              </a:ext>
            </a:extLst>
          </p:cNvPr>
          <p:cNvGraphicFramePr/>
          <p:nvPr/>
        </p:nvGraphicFramePr>
        <p:xfrm>
          <a:off x="5577528" y="878119"/>
          <a:ext cx="6732416" cy="4103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Csoportba foglalás 6">
            <a:extLst>
              <a:ext uri="{FF2B5EF4-FFF2-40B4-BE49-F238E27FC236}">
                <a16:creationId xmlns:a16="http://schemas.microsoft.com/office/drawing/2014/main" id="{695ACC21-A209-FFB4-08F4-1139805B41D2}"/>
              </a:ext>
            </a:extLst>
          </p:cNvPr>
          <p:cNvGrpSpPr/>
          <p:nvPr/>
        </p:nvGrpSpPr>
        <p:grpSpPr>
          <a:xfrm>
            <a:off x="1681042" y="335617"/>
            <a:ext cx="7792973" cy="6636470"/>
            <a:chOff x="1049936" y="72649"/>
            <a:chExt cx="7792973" cy="6636470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430A63B8-9283-141E-C318-0F946AD22DFD}"/>
                </a:ext>
              </a:extLst>
            </p:cNvPr>
            <p:cNvGraphicFramePr/>
            <p:nvPr/>
          </p:nvGraphicFramePr>
          <p:xfrm>
            <a:off x="1049936" y="72649"/>
            <a:ext cx="7792973" cy="663647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6" name="Hatszög 5">
              <a:extLst>
                <a:ext uri="{FF2B5EF4-FFF2-40B4-BE49-F238E27FC236}">
                  <a16:creationId xmlns:a16="http://schemas.microsoft.com/office/drawing/2014/main" id="{D00F4727-BCDE-953B-EBE0-05BBA30AB768}"/>
                </a:ext>
              </a:extLst>
            </p:cNvPr>
            <p:cNvSpPr/>
            <p:nvPr/>
          </p:nvSpPr>
          <p:spPr>
            <a:xfrm rot="5400000">
              <a:off x="5812146" y="4445739"/>
              <a:ext cx="1266657" cy="1091946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hu-HU" sz="1100" b="1" dirty="0" err="1"/>
                <a:t>Socio-behavioral</a:t>
              </a:r>
              <a:r>
                <a:rPr lang="hu-HU" sz="1100" b="1" dirty="0"/>
                <a:t>, </a:t>
              </a:r>
              <a:r>
                <a:rPr lang="hu-HU" sz="1100" b="1" dirty="0" err="1"/>
                <a:t>eviron-mental</a:t>
              </a:r>
              <a:r>
                <a:rPr lang="hu-HU" sz="1100" b="1" dirty="0"/>
                <a:t> </a:t>
              </a:r>
            </a:p>
          </p:txBody>
        </p:sp>
      </p:grp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56896D75-0BAA-1D56-8765-94CFA263454F}"/>
              </a:ext>
            </a:extLst>
          </p:cNvPr>
          <p:cNvSpPr txBox="1"/>
          <p:nvPr/>
        </p:nvSpPr>
        <p:spPr>
          <a:xfrm>
            <a:off x="208571" y="3332862"/>
            <a:ext cx="32960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1200" i="1" dirty="0" err="1"/>
              <a:t>Source</a:t>
            </a:r>
            <a:r>
              <a:rPr lang="hu-HU" sz="1200" i="1" dirty="0"/>
              <a:t>: </a:t>
            </a:r>
            <a:r>
              <a:rPr lang="hu-HU" sz="1200" i="1" dirty="0" err="1"/>
              <a:t>own</a:t>
            </a:r>
            <a:r>
              <a:rPr lang="hu-HU" sz="1200" i="1" dirty="0"/>
              <a:t> </a:t>
            </a:r>
            <a:r>
              <a:rPr lang="hu-HU" sz="1200" i="1" dirty="0" err="1"/>
              <a:t>compilation</a:t>
            </a:r>
            <a:r>
              <a:rPr lang="hu-HU" sz="1200" i="1" dirty="0"/>
              <a:t> </a:t>
            </a:r>
            <a:r>
              <a:rPr lang="hu-HU" sz="1200" i="1" dirty="0" err="1"/>
              <a:t>based</a:t>
            </a:r>
            <a:r>
              <a:rPr lang="hu-HU" sz="1200" i="1" dirty="0"/>
              <a:t> </a:t>
            </a:r>
            <a:r>
              <a:rPr lang="hu-HU" sz="1200" i="1" dirty="0" err="1"/>
              <a:t>on</a:t>
            </a:r>
            <a:r>
              <a:rPr lang="hu-HU" sz="1200" i="1" dirty="0"/>
              <a:t> </a:t>
            </a:r>
            <a:r>
              <a:rPr lang="en-US" sz="1200" i="1" dirty="0"/>
              <a:t>Dash, S., </a:t>
            </a:r>
            <a:r>
              <a:rPr lang="en-US" sz="1200" i="1" dirty="0" err="1"/>
              <a:t>Shakyawar</a:t>
            </a:r>
            <a:r>
              <a:rPr lang="en-US" sz="1200" i="1" dirty="0"/>
              <a:t>, S. K., Sharma, M., &amp; Kaushik, S. (2019). Big data in healthcare: management, analysis and future prospects. Journal of big data, 6(1), 1-25.</a:t>
            </a:r>
            <a:endParaRPr lang="hu-HU" sz="1200" i="1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FD77B24-E276-3D94-6A1A-B66CC7660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40920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08" y="1082451"/>
            <a:ext cx="9046058" cy="4189636"/>
          </a:xfrm>
          <a:prstGeom prst="rect">
            <a:avLst/>
          </a:prstGeom>
          <a:ln w="76200">
            <a:solidFill>
              <a:srgbClr val="00C6D6"/>
            </a:solidFill>
          </a:ln>
        </p:spPr>
      </p:pic>
    </p:spTree>
    <p:extLst>
      <p:ext uri="{BB962C8B-B14F-4D97-AF65-F5344CB8AC3E}">
        <p14:creationId xmlns:p14="http://schemas.microsoft.com/office/powerpoint/2010/main" val="3559568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7E1B0-8343-EFAE-8DDD-2B1938047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763" y="257175"/>
            <a:ext cx="9707606" cy="693529"/>
          </a:xfrm>
        </p:spPr>
        <p:txBody>
          <a:bodyPr/>
          <a:lstStyle/>
          <a:p>
            <a:r>
              <a:rPr lang="en-GB" b="1" dirty="0"/>
              <a:t>Feedback on Patient 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9ECA8-C266-090D-D077-C8EDAE22C6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376" y="1728787"/>
            <a:ext cx="9886993" cy="3986213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Question 1:</a:t>
            </a:r>
          </a:p>
          <a:p>
            <a:r>
              <a:rPr lang="en-US" sz="2000" dirty="0"/>
              <a:t>Until 25/3/2023, the patient had been performing blood pressure measurements on a roughly weekly basis (which is more than enough for a person without arterial hypertension). However, </a:t>
            </a:r>
            <a:r>
              <a:rPr lang="en-US" sz="2000" b="1" dirty="0"/>
              <a:t>the patient started measuring blood pressure daily on 26/3/2023 and until 29/3/2023</a:t>
            </a:r>
            <a:r>
              <a:rPr lang="en-US" sz="2000" dirty="0"/>
              <a:t>, which is a common reaction of patients when feeling unwell.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Question 2:</a:t>
            </a:r>
          </a:p>
          <a:p>
            <a:r>
              <a:rPr lang="en-US" sz="2000" b="1" u="sng" dirty="0"/>
              <a:t>Remember: </a:t>
            </a:r>
            <a:r>
              <a:rPr lang="en-US" sz="2000" dirty="0"/>
              <a:t>There is consensus between both researchers and IT professionals that </a:t>
            </a:r>
            <a:r>
              <a:rPr lang="en-US" sz="2000" b="1" i="1" dirty="0"/>
              <a:t>AI algorithms currently cannot operate without human supervision </a:t>
            </a:r>
            <a:r>
              <a:rPr lang="en-US" sz="2000" dirty="0"/>
              <a:t>and healthcare professionals  are required to verify the algorithms’ results, taking full responsibility and liability for clinical decision-making.</a:t>
            </a:r>
          </a:p>
          <a:p>
            <a:endParaRPr lang="en-US" sz="2000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385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305C00-9551-7336-0533-67F75633C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8453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5">
            <a:extLst>
              <a:ext uri="{FF2B5EF4-FFF2-40B4-BE49-F238E27FC236}">
                <a16:creationId xmlns:a16="http://schemas.microsoft.com/office/drawing/2014/main" id="{CC39D053-2657-4317-5BA4-BA00B3D2FE8E}"/>
              </a:ext>
            </a:extLst>
          </p:cNvPr>
          <p:cNvSpPr txBox="1"/>
          <p:nvPr/>
        </p:nvSpPr>
        <p:spPr>
          <a:xfrm>
            <a:off x="4200914" y="1845501"/>
            <a:ext cx="5828912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Definition??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41C92E69-239E-71B7-FBF6-A194D602DBCB}"/>
              </a:ext>
            </a:extLst>
          </p:cNvPr>
          <p:cNvSpPr txBox="1">
            <a:spLocks/>
          </p:cNvSpPr>
          <p:nvPr/>
        </p:nvSpPr>
        <p:spPr>
          <a:xfrm>
            <a:off x="4009434" y="182880"/>
            <a:ext cx="5800771" cy="876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3600" b="1" dirty="0">
              <a:solidFill>
                <a:srgbClr val="0063DC"/>
              </a:solidFill>
              <a:latin typeface="+mn-lt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6DA3C656-2054-F530-6A05-B7358C7E9ABB}"/>
              </a:ext>
            </a:extLst>
          </p:cNvPr>
          <p:cNvSpPr txBox="1">
            <a:spLocks/>
          </p:cNvSpPr>
          <p:nvPr/>
        </p:nvSpPr>
        <p:spPr>
          <a:xfrm>
            <a:off x="4200914" y="1291710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sz="2400" dirty="0">
              <a:solidFill>
                <a:srgbClr val="FB0087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5F4C787-BDA5-C461-5A4C-F1D1157687A3}"/>
              </a:ext>
            </a:extLst>
          </p:cNvPr>
          <p:cNvSpPr txBox="1">
            <a:spLocks/>
          </p:cNvSpPr>
          <p:nvPr/>
        </p:nvSpPr>
        <p:spPr>
          <a:xfrm>
            <a:off x="4572721" y="2654130"/>
            <a:ext cx="5457105" cy="1891051"/>
          </a:xfrm>
          <a:prstGeom prst="rect">
            <a:avLst/>
          </a:prstGeom>
          <a:noFill/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anchor="t"/>
          <a:lstStyle>
            <a:lvl1pPr marL="0" indent="0" algn="r" defTabSz="959937" rtl="0" eaLnBrk="1" latinLnBrk="0" hangingPunct="1">
              <a:lnSpc>
                <a:spcPct val="100000"/>
              </a:lnSpc>
              <a:spcBef>
                <a:spcPts val="105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“Information, especially facts or numbers, collected to be examined and considered and used to help with making decisions”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F5DA8AD5-06B7-6139-623C-AA601B7E2497}"/>
              </a:ext>
            </a:extLst>
          </p:cNvPr>
          <p:cNvSpPr txBox="1">
            <a:spLocks/>
          </p:cNvSpPr>
          <p:nvPr/>
        </p:nvSpPr>
        <p:spPr>
          <a:xfrm>
            <a:off x="4426948" y="5105846"/>
            <a:ext cx="6227042" cy="16035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t"/>
          <a:lstStyle>
            <a:lvl1pPr marL="0" indent="0" algn="r" defTabSz="959937" rtl="0" eaLnBrk="1" latinLnBrk="0" hangingPunct="1">
              <a:lnSpc>
                <a:spcPct val="100000"/>
              </a:lnSpc>
              <a:spcBef>
                <a:spcPts val="105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Definition in philosophy: </a:t>
            </a:r>
          </a:p>
          <a:p>
            <a:pPr algn="ctr"/>
            <a:r>
              <a:rPr lang="en-GB" i="1" dirty="0"/>
              <a:t>“Things known or assumed as facts, making the basis of reasoning or calculation”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633940-B0E4-A633-20F8-B4DBE53BE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433" y="1560792"/>
            <a:ext cx="2229575" cy="1036629"/>
          </a:xfrm>
          <a:prstGeom prst="rect">
            <a:avLst/>
          </a:prstGeom>
          <a:ln w="76200">
            <a:solidFill>
              <a:srgbClr val="FB0087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714940D-CACC-6293-913F-3F49331927C5}"/>
              </a:ext>
            </a:extLst>
          </p:cNvPr>
          <p:cNvSpPr/>
          <p:nvPr/>
        </p:nvSpPr>
        <p:spPr>
          <a:xfrm>
            <a:off x="4200914" y="3088552"/>
            <a:ext cx="6307303" cy="1456629"/>
          </a:xfrm>
          <a:prstGeom prst="ellipse">
            <a:avLst/>
          </a:prstGeom>
          <a:noFill/>
          <a:ln w="38100">
            <a:solidFill>
              <a:srgbClr val="FB00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7EC3218-18DC-C4D7-8031-5857AA6EE216}"/>
              </a:ext>
            </a:extLst>
          </p:cNvPr>
          <p:cNvSpPr/>
          <p:nvPr/>
        </p:nvSpPr>
        <p:spPr>
          <a:xfrm>
            <a:off x="4823791" y="6029739"/>
            <a:ext cx="3246783" cy="503583"/>
          </a:xfrm>
          <a:prstGeom prst="ellipse">
            <a:avLst/>
          </a:prstGeom>
          <a:noFill/>
          <a:ln w="38100">
            <a:solidFill>
              <a:srgbClr val="FB00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49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985BFD3-0CB6-8184-A466-E9B93D2AB851}"/>
              </a:ext>
            </a:extLst>
          </p:cNvPr>
          <p:cNvSpPr txBox="1">
            <a:spLocks/>
          </p:cNvSpPr>
          <p:nvPr/>
        </p:nvSpPr>
        <p:spPr>
          <a:xfrm>
            <a:off x="184089" y="5063334"/>
            <a:ext cx="9883502" cy="585204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rgbClr val="1A75DB"/>
                </a:solidFill>
                <a:latin typeface="+mn-lt"/>
              </a:rPr>
              <a:t>The process of data evaluation always has the ultimate aim to improve patients’ safety, and critical thinking is paramount!!</a:t>
            </a:r>
            <a:endParaRPr lang="hu-HU" sz="3200" b="1" dirty="0">
              <a:solidFill>
                <a:srgbClr val="1A75DB"/>
              </a:solidFill>
              <a:latin typeface="+mn-lt"/>
            </a:endParaRPr>
          </a:p>
        </p:txBody>
      </p:sp>
      <p:grpSp>
        <p:nvGrpSpPr>
          <p:cNvPr id="3" name="Csoportba foglalás 2">
            <a:extLst>
              <a:ext uri="{FF2B5EF4-FFF2-40B4-BE49-F238E27FC236}">
                <a16:creationId xmlns:a16="http://schemas.microsoft.com/office/drawing/2014/main" id="{5AF1B41E-62CB-BFE9-2B5E-1EB93A9F33A9}"/>
              </a:ext>
            </a:extLst>
          </p:cNvPr>
          <p:cNvGrpSpPr/>
          <p:nvPr/>
        </p:nvGrpSpPr>
        <p:grpSpPr>
          <a:xfrm>
            <a:off x="56560" y="705068"/>
            <a:ext cx="10686641" cy="4201032"/>
            <a:chOff x="56560" y="2076668"/>
            <a:chExt cx="10686641" cy="4201032"/>
          </a:xfrm>
        </p:grpSpPr>
        <p:sp>
          <p:nvSpPr>
            <p:cNvPr id="10" name="Téglalap 9">
              <a:extLst>
                <a:ext uri="{FF2B5EF4-FFF2-40B4-BE49-F238E27FC236}">
                  <a16:creationId xmlns:a16="http://schemas.microsoft.com/office/drawing/2014/main" id="{435700CB-A584-0BAD-B36B-BCD407086618}"/>
                </a:ext>
              </a:extLst>
            </p:cNvPr>
            <p:cNvSpPr/>
            <p:nvPr/>
          </p:nvSpPr>
          <p:spPr>
            <a:xfrm>
              <a:off x="56560" y="2076668"/>
              <a:ext cx="10686641" cy="641023"/>
            </a:xfrm>
            <a:prstGeom prst="rect">
              <a:avLst/>
            </a:prstGeom>
            <a:gradFill flip="none" rotWithShape="1">
              <a:gsLst>
                <a:gs pos="37000">
                  <a:srgbClr val="FB0087"/>
                </a:gs>
                <a:gs pos="0">
                  <a:srgbClr val="784D9B"/>
                </a:gs>
                <a:gs pos="0">
                  <a:srgbClr val="AB0084"/>
                </a:gs>
                <a:gs pos="68000">
                  <a:srgbClr val="02FFD2"/>
                </a:gs>
                <a:gs pos="100000">
                  <a:srgbClr val="00C6D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hu-HU" b="1" dirty="0"/>
                <a:t>		GP 		         	</a:t>
              </a:r>
              <a:r>
                <a:rPr lang="hu-HU" b="1" dirty="0" err="1"/>
                <a:t>Clinic</a:t>
              </a:r>
              <a:r>
                <a:rPr lang="hu-HU" b="1" dirty="0"/>
                <a:t> 			  </a:t>
              </a:r>
              <a:r>
                <a:rPr lang="hu-HU" b="1" dirty="0" err="1"/>
                <a:t>Hospital</a:t>
              </a:r>
              <a:r>
                <a:rPr lang="hu-HU" b="1" dirty="0"/>
                <a:t> 			</a:t>
              </a:r>
              <a:r>
                <a:rPr lang="hu-HU" b="1" dirty="0" err="1"/>
                <a:t>Pharmacy</a:t>
              </a:r>
              <a:r>
                <a:rPr lang="hu-HU" b="1" dirty="0"/>
                <a:t> 			Home</a:t>
              </a:r>
            </a:p>
          </p:txBody>
        </p:sp>
        <p:pic>
          <p:nvPicPr>
            <p:cNvPr id="12" name="Ábra 11" descr="Orvos nő egyszínű kitöltéssel">
              <a:extLst>
                <a:ext uri="{FF2B5EF4-FFF2-40B4-BE49-F238E27FC236}">
                  <a16:creationId xmlns:a16="http://schemas.microsoft.com/office/drawing/2014/main" id="{4C8E9191-E264-E25C-082C-E99C28F850F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4760" y="2903936"/>
              <a:ext cx="914400" cy="914400"/>
            </a:xfrm>
            <a:prstGeom prst="rect">
              <a:avLst/>
            </a:prstGeom>
          </p:spPr>
        </p:pic>
        <p:pic>
          <p:nvPicPr>
            <p:cNvPr id="14" name="Ábra 13" descr="Egészségügy egyszínű kitöltéssel">
              <a:extLst>
                <a:ext uri="{FF2B5EF4-FFF2-40B4-BE49-F238E27FC236}">
                  <a16:creationId xmlns:a16="http://schemas.microsoft.com/office/drawing/2014/main" id="{F270DC3A-91DD-00F7-8AA6-6EA07CBE022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87470" y="2874323"/>
              <a:ext cx="914400" cy="914400"/>
            </a:xfrm>
            <a:prstGeom prst="rect">
              <a:avLst/>
            </a:prstGeom>
          </p:spPr>
        </p:pic>
        <p:pic>
          <p:nvPicPr>
            <p:cNvPr id="16" name="Ábra 15" descr="Gyógyszer egyszínű kitöltéssel">
              <a:extLst>
                <a:ext uri="{FF2B5EF4-FFF2-40B4-BE49-F238E27FC236}">
                  <a16:creationId xmlns:a16="http://schemas.microsoft.com/office/drawing/2014/main" id="{56706AF4-36C7-8665-004A-22D97911CB9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5256" y="2871383"/>
              <a:ext cx="914400" cy="914400"/>
            </a:xfrm>
            <a:prstGeom prst="rect">
              <a:avLst/>
            </a:prstGeom>
          </p:spPr>
        </p:pic>
        <p:pic>
          <p:nvPicPr>
            <p:cNvPr id="18" name="Ábra 17" descr="Kórház egyszínű kitöltéssel">
              <a:extLst>
                <a:ext uri="{FF2B5EF4-FFF2-40B4-BE49-F238E27FC236}">
                  <a16:creationId xmlns:a16="http://schemas.microsoft.com/office/drawing/2014/main" id="{A852F79D-6230-0ADE-6878-B8BF091982D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863300" y="2871383"/>
              <a:ext cx="914400" cy="914400"/>
            </a:xfrm>
            <a:prstGeom prst="rect">
              <a:avLst/>
            </a:prstGeom>
          </p:spPr>
        </p:pic>
        <p:pic>
          <p:nvPicPr>
            <p:cNvPr id="20" name="Ábra 19" descr="Kezdőlap1 egyszínű kitöltéssel">
              <a:extLst>
                <a:ext uri="{FF2B5EF4-FFF2-40B4-BE49-F238E27FC236}">
                  <a16:creationId xmlns:a16="http://schemas.microsoft.com/office/drawing/2014/main" id="{C8827E72-A09A-D98F-3432-A4279FF191E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227212" y="2871383"/>
              <a:ext cx="914400" cy="914400"/>
            </a:xfrm>
            <a:prstGeom prst="rect">
              <a:avLst/>
            </a:prstGeom>
          </p:spPr>
        </p:pic>
        <p:sp>
          <p:nvSpPr>
            <p:cNvPr id="22" name="Nyíl: jobbra mutató 21">
              <a:extLst>
                <a:ext uri="{FF2B5EF4-FFF2-40B4-BE49-F238E27FC236}">
                  <a16:creationId xmlns:a16="http://schemas.microsoft.com/office/drawing/2014/main" id="{EE6C0D3B-76CE-ED2B-0EC6-2D8A7BCDE040}"/>
                </a:ext>
              </a:extLst>
            </p:cNvPr>
            <p:cNvSpPr/>
            <p:nvPr/>
          </p:nvSpPr>
          <p:spPr>
            <a:xfrm>
              <a:off x="329938" y="5184742"/>
              <a:ext cx="9981125" cy="867266"/>
            </a:xfrm>
            <a:prstGeom prst="rightArrow">
              <a:avLst/>
            </a:prstGeom>
            <a:gradFill>
              <a:gsLst>
                <a:gs pos="0">
                  <a:srgbClr val="FB0087"/>
                </a:gs>
                <a:gs pos="0">
                  <a:srgbClr val="784D9B"/>
                </a:gs>
                <a:gs pos="0">
                  <a:schemeClr val="bg1"/>
                </a:gs>
                <a:gs pos="55000">
                  <a:srgbClr val="02FFD2"/>
                </a:gs>
                <a:gs pos="100000">
                  <a:srgbClr val="00C6D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27" name="Téglalap 26">
              <a:extLst>
                <a:ext uri="{FF2B5EF4-FFF2-40B4-BE49-F238E27FC236}">
                  <a16:creationId xmlns:a16="http://schemas.microsoft.com/office/drawing/2014/main" id="{42A09B5D-FC43-9C6C-DE3E-DB671FFEC604}"/>
                </a:ext>
              </a:extLst>
            </p:cNvPr>
            <p:cNvSpPr/>
            <p:nvPr/>
          </p:nvSpPr>
          <p:spPr>
            <a:xfrm>
              <a:off x="297042" y="4199030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ICD</a:t>
              </a:r>
            </a:p>
          </p:txBody>
        </p:sp>
        <p:sp>
          <p:nvSpPr>
            <p:cNvPr id="28" name="Téglalap 27">
              <a:extLst>
                <a:ext uri="{FF2B5EF4-FFF2-40B4-BE49-F238E27FC236}">
                  <a16:creationId xmlns:a16="http://schemas.microsoft.com/office/drawing/2014/main" id="{60FA1D03-74ED-F830-FAB1-742D295524DF}"/>
                </a:ext>
              </a:extLst>
            </p:cNvPr>
            <p:cNvSpPr/>
            <p:nvPr/>
          </p:nvSpPr>
          <p:spPr>
            <a:xfrm>
              <a:off x="1332887" y="4179695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ICPM</a:t>
              </a:r>
            </a:p>
          </p:txBody>
        </p:sp>
        <p:sp>
          <p:nvSpPr>
            <p:cNvPr id="29" name="Téglalap 28">
              <a:extLst>
                <a:ext uri="{FF2B5EF4-FFF2-40B4-BE49-F238E27FC236}">
                  <a16:creationId xmlns:a16="http://schemas.microsoft.com/office/drawing/2014/main" id="{93E38F6E-D10E-D5E1-4F6A-62C57BA61944}"/>
                </a:ext>
              </a:extLst>
            </p:cNvPr>
            <p:cNvSpPr/>
            <p:nvPr/>
          </p:nvSpPr>
          <p:spPr>
            <a:xfrm>
              <a:off x="2395337" y="4179695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ECG</a:t>
              </a:r>
            </a:p>
          </p:txBody>
        </p:sp>
        <p:sp>
          <p:nvSpPr>
            <p:cNvPr id="30" name="Téglalap 29">
              <a:extLst>
                <a:ext uri="{FF2B5EF4-FFF2-40B4-BE49-F238E27FC236}">
                  <a16:creationId xmlns:a16="http://schemas.microsoft.com/office/drawing/2014/main" id="{9FFF12CE-3628-9E83-0AF1-25C9EF1B135F}"/>
                </a:ext>
              </a:extLst>
            </p:cNvPr>
            <p:cNvSpPr/>
            <p:nvPr/>
          </p:nvSpPr>
          <p:spPr>
            <a:xfrm>
              <a:off x="3457788" y="4170750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 err="1">
                  <a:solidFill>
                    <a:schemeClr val="tx1"/>
                  </a:solidFill>
                </a:rPr>
                <a:t>Lab</a:t>
              </a:r>
              <a:endParaRPr lang="hu-HU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Téglalap 30">
              <a:extLst>
                <a:ext uri="{FF2B5EF4-FFF2-40B4-BE49-F238E27FC236}">
                  <a16:creationId xmlns:a16="http://schemas.microsoft.com/office/drawing/2014/main" id="{05C6669A-D722-85CB-23AA-E55718687B4F}"/>
                </a:ext>
              </a:extLst>
            </p:cNvPr>
            <p:cNvSpPr/>
            <p:nvPr/>
          </p:nvSpPr>
          <p:spPr>
            <a:xfrm>
              <a:off x="4425506" y="4179695"/>
              <a:ext cx="1574823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US/CAT/MRI</a:t>
              </a:r>
            </a:p>
          </p:txBody>
        </p:sp>
        <p:sp>
          <p:nvSpPr>
            <p:cNvPr id="32" name="Téglalap 31">
              <a:extLst>
                <a:ext uri="{FF2B5EF4-FFF2-40B4-BE49-F238E27FC236}">
                  <a16:creationId xmlns:a16="http://schemas.microsoft.com/office/drawing/2014/main" id="{C0A48985-C160-489F-8113-806A71EB7CCF}"/>
                </a:ext>
              </a:extLst>
            </p:cNvPr>
            <p:cNvSpPr/>
            <p:nvPr/>
          </p:nvSpPr>
          <p:spPr>
            <a:xfrm>
              <a:off x="6146625" y="4184804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DRG</a:t>
              </a:r>
            </a:p>
          </p:txBody>
        </p:sp>
        <p:sp>
          <p:nvSpPr>
            <p:cNvPr id="33" name="Téglalap 32">
              <a:extLst>
                <a:ext uri="{FF2B5EF4-FFF2-40B4-BE49-F238E27FC236}">
                  <a16:creationId xmlns:a16="http://schemas.microsoft.com/office/drawing/2014/main" id="{C2510487-61DA-1D68-708F-570FEB164130}"/>
                </a:ext>
              </a:extLst>
            </p:cNvPr>
            <p:cNvSpPr/>
            <p:nvPr/>
          </p:nvSpPr>
          <p:spPr>
            <a:xfrm>
              <a:off x="7096650" y="4182708"/>
              <a:ext cx="810705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ATC</a:t>
              </a:r>
            </a:p>
          </p:txBody>
        </p:sp>
        <p:sp>
          <p:nvSpPr>
            <p:cNvPr id="34" name="Téglalap 33">
              <a:extLst>
                <a:ext uri="{FF2B5EF4-FFF2-40B4-BE49-F238E27FC236}">
                  <a16:creationId xmlns:a16="http://schemas.microsoft.com/office/drawing/2014/main" id="{B7793F37-8995-6249-6B2E-B95CF4D5F664}"/>
                </a:ext>
              </a:extLst>
            </p:cNvPr>
            <p:cNvSpPr/>
            <p:nvPr/>
          </p:nvSpPr>
          <p:spPr>
            <a:xfrm>
              <a:off x="8271526" y="4166477"/>
              <a:ext cx="1909018" cy="485000"/>
            </a:xfrm>
            <a:prstGeom prst="rect">
              <a:avLst/>
            </a:prstGeom>
            <a:solidFill>
              <a:srgbClr val="E5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u-HU" b="1" dirty="0">
                  <a:solidFill>
                    <a:schemeClr val="tx1"/>
                  </a:solidFill>
                </a:rPr>
                <a:t>RR /SpO2/etc.</a:t>
              </a:r>
            </a:p>
          </p:txBody>
        </p:sp>
        <p:pic>
          <p:nvPicPr>
            <p:cNvPr id="36" name="Ábra 35" descr="Papucs egyszínű kitöltéssel">
              <a:extLst>
                <a:ext uri="{FF2B5EF4-FFF2-40B4-BE49-F238E27FC236}">
                  <a16:creationId xmlns:a16="http://schemas.microsoft.com/office/drawing/2014/main" id="{C52373C9-8836-37B0-DB61-8AF5ED26E9E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5400000">
              <a:off x="7732520" y="5363300"/>
              <a:ext cx="914400" cy="914400"/>
            </a:xfrm>
            <a:prstGeom prst="rect">
              <a:avLst/>
            </a:prstGeom>
          </p:spPr>
        </p:pic>
        <p:pic>
          <p:nvPicPr>
            <p:cNvPr id="37" name="Ábra 36" descr="Lábnyomok egyszínű kitöltéssel">
              <a:extLst>
                <a:ext uri="{FF2B5EF4-FFF2-40B4-BE49-F238E27FC236}">
                  <a16:creationId xmlns:a16="http://schemas.microsoft.com/office/drawing/2014/main" id="{F5B06F2B-70CE-2DCF-08F2-172997267AC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956714" y="5363300"/>
              <a:ext cx="914400" cy="914400"/>
            </a:xfrm>
            <a:prstGeom prst="rect">
              <a:avLst/>
            </a:prstGeom>
          </p:spPr>
        </p:pic>
        <p:pic>
          <p:nvPicPr>
            <p:cNvPr id="38" name="Ábra 37" descr="Cipőnyomok egyszínű kitöltéssel">
              <a:extLst>
                <a:ext uri="{FF2B5EF4-FFF2-40B4-BE49-F238E27FC236}">
                  <a16:creationId xmlns:a16="http://schemas.microsoft.com/office/drawing/2014/main" id="{DDC351B8-9C33-29F0-D644-FBB452EEF3A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5400000">
              <a:off x="4755717" y="5363300"/>
              <a:ext cx="914400" cy="914400"/>
            </a:xfrm>
            <a:prstGeom prst="rect">
              <a:avLst/>
            </a:prstGeom>
          </p:spPr>
        </p:pic>
      </p:grpSp>
      <p:sp>
        <p:nvSpPr>
          <p:cNvPr id="4" name="Szövegdoboz 3">
            <a:extLst>
              <a:ext uri="{FF2B5EF4-FFF2-40B4-BE49-F238E27FC236}">
                <a16:creationId xmlns:a16="http://schemas.microsoft.com/office/drawing/2014/main" id="{D6826C8B-3F33-AD53-8F90-CF67AA017CDB}"/>
              </a:ext>
            </a:extLst>
          </p:cNvPr>
          <p:cNvSpPr txBox="1"/>
          <p:nvPr/>
        </p:nvSpPr>
        <p:spPr>
          <a:xfrm>
            <a:off x="7269754" y="93541"/>
            <a:ext cx="3530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 i="1" dirty="0" err="1"/>
              <a:t>Source</a:t>
            </a:r>
            <a:r>
              <a:rPr lang="hu-HU" sz="1200" i="1" dirty="0"/>
              <a:t>: </a:t>
            </a:r>
            <a:r>
              <a:rPr lang="hu-HU" sz="1200" i="1" dirty="0" err="1"/>
              <a:t>translated</a:t>
            </a:r>
            <a:r>
              <a:rPr lang="hu-HU" sz="1200" i="1" dirty="0"/>
              <a:t> </a:t>
            </a:r>
            <a:r>
              <a:rPr lang="hu-HU" sz="1200" i="1" dirty="0" err="1"/>
              <a:t>from</a:t>
            </a:r>
            <a:r>
              <a:rPr lang="hu-HU" sz="1200" i="1" dirty="0"/>
              <a:t> Egészségbiztonság Nemzeti Laboratórium, D2H </a:t>
            </a:r>
            <a:r>
              <a:rPr lang="hu-HU" sz="1200" i="1" dirty="0" err="1"/>
              <a:t>Adatvezérelt</a:t>
            </a:r>
            <a:r>
              <a:rPr lang="hu-HU" sz="1200" i="1" dirty="0"/>
              <a:t> Egészség Divízió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243F7-7D7A-12CA-67AC-1516B85AC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02555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68173" y="135350"/>
            <a:ext cx="5420741" cy="65532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 sz="4000" b="1" dirty="0">
                <a:solidFill>
                  <a:srgbClr val="0063DC"/>
                </a:solidFill>
                <a:latin typeface="+mn-lt"/>
              </a:rPr>
              <a:t>High-</a:t>
            </a:r>
            <a:r>
              <a:rPr lang="hu-HU" sz="4000" b="1" dirty="0">
                <a:solidFill>
                  <a:srgbClr val="0063DC"/>
                </a:solidFill>
                <a:latin typeface="+mn-lt"/>
              </a:rPr>
              <a:t>quality</a:t>
            </a:r>
            <a:r>
              <a:rPr lang="en-GB" sz="4000" b="1" dirty="0">
                <a:solidFill>
                  <a:srgbClr val="0063DC"/>
                </a:solidFill>
                <a:latin typeface="+mn-lt"/>
              </a:rPr>
              <a:t> data are…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3C8B764D-6BCD-9376-5A2D-851980C6A6EB}"/>
              </a:ext>
            </a:extLst>
          </p:cNvPr>
          <p:cNvSpPr/>
          <p:nvPr/>
        </p:nvSpPr>
        <p:spPr>
          <a:xfrm>
            <a:off x="357207" y="954979"/>
            <a:ext cx="5042674" cy="150312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Complete: </a:t>
            </a:r>
            <a:r>
              <a:rPr lang="en-US" sz="1800" dirty="0"/>
              <a:t>All data items or data points are available. There is no missing data</a:t>
            </a:r>
            <a:r>
              <a:rPr lang="hu-HU" sz="1800" dirty="0"/>
              <a:t> </a:t>
            </a:r>
            <a:r>
              <a:rPr lang="en-US" sz="1800" dirty="0"/>
              <a:t>preventing the analysis or use of the data.</a:t>
            </a: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27589CF6-C875-C4D2-441E-11758474FA76}"/>
              </a:ext>
            </a:extLst>
          </p:cNvPr>
          <p:cNvSpPr/>
          <p:nvPr/>
        </p:nvSpPr>
        <p:spPr>
          <a:xfrm>
            <a:off x="5468114" y="954979"/>
            <a:ext cx="5042674" cy="1503122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Comprehensive: </a:t>
            </a:r>
            <a:r>
              <a:rPr lang="en-US" sz="1800" dirty="0"/>
              <a:t>All data items or data points corresponding to the real-world</a:t>
            </a:r>
            <a:r>
              <a:rPr lang="hu-HU" sz="1800" dirty="0"/>
              <a:t> </a:t>
            </a:r>
            <a:r>
              <a:rPr lang="en-US" sz="1800" dirty="0"/>
              <a:t>object, event or situation are included in the dataset, allowing for the intended use</a:t>
            </a:r>
            <a:r>
              <a:rPr lang="hu-HU" sz="1800" dirty="0"/>
              <a:t> </a:t>
            </a:r>
            <a:r>
              <a:rPr lang="en-US" sz="1800" dirty="0"/>
              <a:t>of the data to be fulfilled.</a:t>
            </a:r>
          </a:p>
        </p:txBody>
      </p:sp>
      <p:sp>
        <p:nvSpPr>
          <p:cNvPr id="9" name="Téglalap 8">
            <a:extLst>
              <a:ext uri="{FF2B5EF4-FFF2-40B4-BE49-F238E27FC236}">
                <a16:creationId xmlns:a16="http://schemas.microsoft.com/office/drawing/2014/main" id="{7DE175C0-AA4E-C263-5D82-F0BAD37462E1}"/>
              </a:ext>
            </a:extLst>
          </p:cNvPr>
          <p:cNvSpPr/>
          <p:nvPr/>
        </p:nvSpPr>
        <p:spPr>
          <a:xfrm>
            <a:off x="357207" y="2530902"/>
            <a:ext cx="5042674" cy="150312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Timely (including frequency of updates): </a:t>
            </a:r>
            <a:r>
              <a:rPr lang="en-US" sz="1800" dirty="0"/>
              <a:t>The most up-to</a:t>
            </a:r>
            <a:r>
              <a:rPr lang="hu-HU" sz="1800" dirty="0"/>
              <a:t> </a:t>
            </a:r>
            <a:r>
              <a:rPr lang="en-US" sz="1800" dirty="0"/>
              <a:t>date version of the</a:t>
            </a:r>
            <a:r>
              <a:rPr lang="hu-HU" sz="1800" dirty="0"/>
              <a:t> </a:t>
            </a:r>
            <a:r>
              <a:rPr lang="en-US" sz="1800" dirty="0"/>
              <a:t>dataset is made available without undue delays. The data therefore accurately</a:t>
            </a:r>
            <a:r>
              <a:rPr lang="hu-HU" sz="1800" dirty="0"/>
              <a:t> </a:t>
            </a:r>
            <a:r>
              <a:rPr lang="en-US" sz="1800" dirty="0"/>
              <a:t>represents the current state of the real-world object, situation or event.</a:t>
            </a:r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4944F8F3-D35B-5B2A-788B-6FCD5F55E2AC}"/>
              </a:ext>
            </a:extLst>
          </p:cNvPr>
          <p:cNvSpPr/>
          <p:nvPr/>
        </p:nvSpPr>
        <p:spPr>
          <a:xfrm>
            <a:off x="5468114" y="2530902"/>
            <a:ext cx="5042674" cy="1503122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Understandable (including metadata): </a:t>
            </a:r>
            <a:r>
              <a:rPr lang="en-US" sz="1800" dirty="0"/>
              <a:t>All relevant information about the data is</a:t>
            </a:r>
            <a:r>
              <a:rPr lang="hu-HU" sz="1800" dirty="0"/>
              <a:t> </a:t>
            </a:r>
            <a:r>
              <a:rPr lang="en-US" sz="1800" dirty="0"/>
              <a:t>provided to ensure the users easily understand it. This includes all the relevant</a:t>
            </a:r>
            <a:r>
              <a:rPr lang="hu-HU" sz="1800" dirty="0"/>
              <a:t> </a:t>
            </a:r>
            <a:r>
              <a:rPr lang="en-US" sz="1800" dirty="0"/>
              <a:t>metadata that will guarantee users understand the data.</a:t>
            </a:r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F2434C14-55F1-65DD-D8AD-387DB07A04ED}"/>
              </a:ext>
            </a:extLst>
          </p:cNvPr>
          <p:cNvSpPr/>
          <p:nvPr/>
        </p:nvSpPr>
        <p:spPr>
          <a:xfrm>
            <a:off x="357207" y="4113547"/>
            <a:ext cx="5042674" cy="150312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Accurate: </a:t>
            </a:r>
            <a:r>
              <a:rPr lang="en-US" sz="1800" dirty="0"/>
              <a:t>Data values are correct and represent in a clear form the characteristics</a:t>
            </a:r>
            <a:r>
              <a:rPr lang="hu-HU" sz="1800" dirty="0"/>
              <a:t> </a:t>
            </a:r>
            <a:r>
              <a:rPr lang="en-US" sz="1800" dirty="0"/>
              <a:t>of the real-world object, situation or event.</a:t>
            </a:r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17ECA32D-3703-EF0C-E775-C2958F7FE625}"/>
              </a:ext>
            </a:extLst>
          </p:cNvPr>
          <p:cNvSpPr/>
          <p:nvPr/>
        </p:nvSpPr>
        <p:spPr>
          <a:xfrm>
            <a:off x="5468114" y="4113547"/>
            <a:ext cx="5042674" cy="1503122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Consistent: </a:t>
            </a:r>
            <a:r>
              <a:rPr lang="en-US" sz="1800" dirty="0"/>
              <a:t>Data does not hold contradictions that would undermine the precision</a:t>
            </a:r>
            <a:r>
              <a:rPr lang="hu-HU" sz="1800" dirty="0"/>
              <a:t> </a:t>
            </a:r>
            <a:r>
              <a:rPr lang="en-US" sz="1800" dirty="0"/>
              <a:t>of its analysis and so impede its use.</a:t>
            </a:r>
          </a:p>
        </p:txBody>
      </p:sp>
      <p:sp>
        <p:nvSpPr>
          <p:cNvPr id="13" name="Téglalap 12">
            <a:extLst>
              <a:ext uri="{FF2B5EF4-FFF2-40B4-BE49-F238E27FC236}">
                <a16:creationId xmlns:a16="http://schemas.microsoft.com/office/drawing/2014/main" id="{9FE95F44-C9B1-6D4D-9E24-0EA6D9198F3E}"/>
              </a:ext>
            </a:extLst>
          </p:cNvPr>
          <p:cNvSpPr/>
          <p:nvPr/>
        </p:nvSpPr>
        <p:spPr>
          <a:xfrm>
            <a:off x="357207" y="5696191"/>
            <a:ext cx="5042674" cy="150312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Valid: </a:t>
            </a:r>
            <a:r>
              <a:rPr lang="en-US" sz="1800" dirty="0"/>
              <a:t>Data is updated to ensure the most-up-to-date data is presented.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FEB4EFFB-3354-8DD4-BB56-171984E40ECD}"/>
              </a:ext>
            </a:extLst>
          </p:cNvPr>
          <p:cNvSpPr/>
          <p:nvPr/>
        </p:nvSpPr>
        <p:spPr>
          <a:xfrm>
            <a:off x="5468114" y="5696191"/>
            <a:ext cx="5042674" cy="1503122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b="1" dirty="0"/>
              <a:t>Unique: </a:t>
            </a:r>
            <a:r>
              <a:rPr lang="en-US" sz="1800" dirty="0"/>
              <a:t>Data items or data points are not repeated within the same dataset.</a:t>
            </a:r>
            <a:endParaRPr lang="en-GB" sz="1800" dirty="0"/>
          </a:p>
        </p:txBody>
      </p:sp>
      <p:pic>
        <p:nvPicPr>
          <p:cNvPr id="18" name="Ábra 17" descr="Leltárhiba egyszínű kitöltéssel">
            <a:extLst>
              <a:ext uri="{FF2B5EF4-FFF2-40B4-BE49-F238E27FC236}">
                <a16:creationId xmlns:a16="http://schemas.microsoft.com/office/drawing/2014/main" id="{46A5A370-08BD-108A-9707-1DD2F7C1AB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88155" y="5009261"/>
            <a:ext cx="720000" cy="720000"/>
          </a:xfrm>
          <a:prstGeom prst="rect">
            <a:avLst/>
          </a:prstGeom>
        </p:spPr>
      </p:pic>
      <p:pic>
        <p:nvPicPr>
          <p:cNvPr id="20" name="Ábra 19" descr="Ujjlenyomat egyszínű kitöltéssel">
            <a:extLst>
              <a:ext uri="{FF2B5EF4-FFF2-40B4-BE49-F238E27FC236}">
                <a16:creationId xmlns:a16="http://schemas.microsoft.com/office/drawing/2014/main" id="{5388D649-21B3-0D59-3ED3-A6CAD497FD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01566" y="6558835"/>
            <a:ext cx="720000" cy="720000"/>
          </a:xfrm>
          <a:prstGeom prst="rect">
            <a:avLst/>
          </a:prstGeom>
        </p:spPr>
      </p:pic>
      <p:pic>
        <p:nvPicPr>
          <p:cNvPr id="22" name="Ábra 21" descr="Pipa jelvény egyszínű kitöltéssel">
            <a:extLst>
              <a:ext uri="{FF2B5EF4-FFF2-40B4-BE49-F238E27FC236}">
                <a16:creationId xmlns:a16="http://schemas.microsoft.com/office/drawing/2014/main" id="{704B1978-F997-24C3-41A9-655959E0ABB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82817" y="6558835"/>
            <a:ext cx="720000" cy="720000"/>
          </a:xfrm>
          <a:prstGeom prst="rect">
            <a:avLst/>
          </a:prstGeom>
        </p:spPr>
      </p:pic>
      <p:pic>
        <p:nvPicPr>
          <p:cNvPr id="24" name="Ábra 23" descr="Helyes leltár egyszínű kitöltéssel">
            <a:extLst>
              <a:ext uri="{FF2B5EF4-FFF2-40B4-BE49-F238E27FC236}">
                <a16:creationId xmlns:a16="http://schemas.microsoft.com/office/drawing/2014/main" id="{968859B6-B75A-6844-2DEA-73D4D6FD50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2609" y="4982042"/>
            <a:ext cx="720000" cy="720000"/>
          </a:xfrm>
          <a:prstGeom prst="rect">
            <a:avLst/>
          </a:prstGeom>
        </p:spPr>
      </p:pic>
      <p:pic>
        <p:nvPicPr>
          <p:cNvPr id="26" name="Ábra 25" descr="Világító villanykörte egyszínű kitöltéssel">
            <a:extLst>
              <a:ext uri="{FF2B5EF4-FFF2-40B4-BE49-F238E27FC236}">
                <a16:creationId xmlns:a16="http://schemas.microsoft.com/office/drawing/2014/main" id="{DA7DFB86-E3C2-0F25-22CA-6DB46CDCCD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88155" y="3393546"/>
            <a:ext cx="720000" cy="720000"/>
          </a:xfrm>
          <a:prstGeom prst="rect">
            <a:avLst/>
          </a:prstGeom>
        </p:spPr>
      </p:pic>
      <p:pic>
        <p:nvPicPr>
          <p:cNvPr id="28" name="Ábra 27" descr="Stopper 75% egyszínű kitöltéssel">
            <a:extLst>
              <a:ext uri="{FF2B5EF4-FFF2-40B4-BE49-F238E27FC236}">
                <a16:creationId xmlns:a16="http://schemas.microsoft.com/office/drawing/2014/main" id="{21B30B76-37BB-C78A-61F3-5C2C2AA8D2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50194" y="3426896"/>
            <a:ext cx="720000" cy="720000"/>
          </a:xfrm>
          <a:prstGeom prst="rect">
            <a:avLst/>
          </a:prstGeom>
        </p:spPr>
      </p:pic>
      <p:pic>
        <p:nvPicPr>
          <p:cNvPr id="30" name="Ábra 29" descr="Hálózatdiagram egyszínű kitöltéssel">
            <a:extLst>
              <a:ext uri="{FF2B5EF4-FFF2-40B4-BE49-F238E27FC236}">
                <a16:creationId xmlns:a16="http://schemas.microsoft.com/office/drawing/2014/main" id="{533B69AD-4051-BA74-E3A7-8669D1F8CE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06858" y="1918631"/>
            <a:ext cx="720000" cy="720000"/>
          </a:xfrm>
          <a:prstGeom prst="rect">
            <a:avLst/>
          </a:prstGeom>
        </p:spPr>
      </p:pic>
      <p:pic>
        <p:nvPicPr>
          <p:cNvPr id="32" name="Ábra 31" descr="Egész pizza egyszínű kitöltéssel">
            <a:extLst>
              <a:ext uri="{FF2B5EF4-FFF2-40B4-BE49-F238E27FC236}">
                <a16:creationId xmlns:a16="http://schemas.microsoft.com/office/drawing/2014/main" id="{8D309863-50B0-E658-0D0B-1DB6B96CC7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48114" y="1790125"/>
            <a:ext cx="720000" cy="7200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69D702-6B7C-503C-95FE-F557992C4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9473" y="125405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4" name="CasellaDiTesto 5">
            <a:extLst>
              <a:ext uri="{FF2B5EF4-FFF2-40B4-BE49-F238E27FC236}">
                <a16:creationId xmlns:a16="http://schemas.microsoft.com/office/drawing/2014/main" id="{485E28BF-88F1-7D0E-16D0-740C393A8139}"/>
              </a:ext>
            </a:extLst>
          </p:cNvPr>
          <p:cNvSpPr txBox="1"/>
          <p:nvPr/>
        </p:nvSpPr>
        <p:spPr>
          <a:xfrm>
            <a:off x="6280874" y="529060"/>
            <a:ext cx="2858633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latin typeface="Calibri" panose="020F0502020204030204" pitchFamily="34" charset="0"/>
                <a:cs typeface="Calibri" panose="020F0502020204030204" pitchFamily="34" charset="0"/>
              </a:rPr>
              <a:t>+ relevant!!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AFB96-DDF7-2BCD-ED3F-2A93ADD261E7}"/>
              </a:ext>
            </a:extLst>
          </p:cNvPr>
          <p:cNvSpPr/>
          <p:nvPr/>
        </p:nvSpPr>
        <p:spPr>
          <a:xfrm>
            <a:off x="168173" y="135350"/>
            <a:ext cx="10553393" cy="7063963"/>
          </a:xfrm>
          <a:prstGeom prst="rect">
            <a:avLst/>
          </a:prstGeom>
          <a:noFill/>
          <a:ln w="76200"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1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35180-C7C9-69CD-3573-D54A480B8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102413"/>
            <a:ext cx="9707606" cy="673984"/>
          </a:xfrm>
        </p:spPr>
        <p:txBody>
          <a:bodyPr/>
          <a:lstStyle/>
          <a:p>
            <a:r>
              <a:rPr lang="en-GB" b="1" dirty="0"/>
              <a:t>Hospital Management Systems: </a:t>
            </a:r>
            <a:r>
              <a:rPr lang="en-GB" b="1" i="1" dirty="0"/>
              <a:t>Claims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94622-38AC-E1AB-DAE4-0BB3EEB0DE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7478" y="1178890"/>
            <a:ext cx="4225947" cy="5479085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sz="1800" dirty="0"/>
              <a:t>Contain information on </a:t>
            </a:r>
            <a:r>
              <a:rPr lang="en-US" sz="1800" b="1" dirty="0"/>
              <a:t>patient diagnoses, procedures and tests conducted, dates of services, costs,</a:t>
            </a:r>
            <a:r>
              <a:rPr lang="en-US" sz="1800" dirty="0"/>
              <a:t> and details on healthcare facility </a:t>
            </a:r>
            <a:r>
              <a:rPr lang="en-US" sz="1800" b="1" dirty="0"/>
              <a:t>location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r>
              <a:rPr lang="en-US" sz="1800" dirty="0"/>
              <a:t>The data typically includes:</a:t>
            </a:r>
          </a:p>
          <a:p>
            <a:pPr marL="0" indent="0">
              <a:buNone/>
            </a:pPr>
            <a:r>
              <a:rPr lang="en-US" sz="1800" dirty="0"/>
              <a:t>-</a:t>
            </a:r>
            <a:r>
              <a:rPr lang="en-US" sz="1800" b="1" dirty="0"/>
              <a:t>Diagnosis Codes (“ICD-10”): </a:t>
            </a:r>
            <a:r>
              <a:rPr lang="en-US" sz="1800" i="1" dirty="0"/>
              <a:t>Standardized codes that illustrate patient conditions, assisting in analyzing trends and allocating resources.</a:t>
            </a:r>
          </a:p>
          <a:p>
            <a:pPr marL="0" indent="0">
              <a:buNone/>
            </a:pPr>
            <a:r>
              <a:rPr lang="en-US" sz="1800" dirty="0"/>
              <a:t>-</a:t>
            </a:r>
            <a:r>
              <a:rPr lang="en-US" sz="1800" b="1" dirty="0"/>
              <a:t>Procedure Codes (“CPT”): </a:t>
            </a:r>
            <a:r>
              <a:rPr lang="en-US" sz="1800" i="1" dirty="0"/>
              <a:t>Standardized codes for medical services, assisting in efficient billing, resource allocation, and assessment of treatments.</a:t>
            </a:r>
          </a:p>
          <a:p>
            <a:pPr marL="0" indent="0">
              <a:buNone/>
            </a:pPr>
            <a:r>
              <a:rPr lang="en-US" sz="1800" dirty="0"/>
              <a:t>-</a:t>
            </a:r>
            <a:r>
              <a:rPr lang="en-US" sz="1800" b="1" dirty="0"/>
              <a:t>National Provider Identifier (“NPI”): </a:t>
            </a:r>
            <a:r>
              <a:rPr lang="en-US" sz="1800" i="1" dirty="0"/>
              <a:t>Distinct identifiers that guarantee accurate reimbursement and clearness for healthcare providers during transactions.</a:t>
            </a:r>
          </a:p>
          <a:p>
            <a:pPr marL="0" indent="0">
              <a:buNone/>
            </a:pPr>
            <a:endParaRPr lang="en-US" sz="1600" i="1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526474"/>
            <a:ext cx="6027738" cy="2335354"/>
          </a:xfrm>
          <a:prstGeom prst="rect">
            <a:avLst/>
          </a:prstGeom>
          <a:ln w="76200">
            <a:solidFill>
              <a:srgbClr val="02FFD2"/>
            </a:solidFill>
          </a:ln>
        </p:spPr>
      </p:pic>
      <p:sp>
        <p:nvSpPr>
          <p:cNvPr id="5" name="Θέση περιεχομένου 2"/>
          <p:cNvSpPr txBox="1">
            <a:spLocks/>
          </p:cNvSpPr>
          <p:nvPr/>
        </p:nvSpPr>
        <p:spPr>
          <a:xfrm>
            <a:off x="5399881" y="1010693"/>
            <a:ext cx="4003987" cy="2281484"/>
          </a:xfrm>
          <a:prstGeom prst="rect">
            <a:avLst/>
          </a:prstGeom>
        </p:spPr>
        <p:txBody>
          <a:bodyPr/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u="sng" dirty="0"/>
              <a:t>Important: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-Data entry of ICD10 codes at hospital admission is often performed by administrative personnel rather than healthcare professionals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-Codes are highly standardized, but can overlap and be more or less specific</a:t>
            </a:r>
          </a:p>
          <a:p>
            <a:endParaRPr lang="en-US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0995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35180-C7C9-69CD-3573-D54A480B8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604" y="128588"/>
            <a:ext cx="9707606" cy="865217"/>
          </a:xfrm>
        </p:spPr>
        <p:txBody>
          <a:bodyPr/>
          <a:lstStyle/>
          <a:p>
            <a:r>
              <a:rPr lang="en-GB" b="1" dirty="0"/>
              <a:t>Patient / disease registries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94622-38AC-E1AB-DAE4-0BB3EEB0DE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310" y="1208836"/>
            <a:ext cx="9685900" cy="270594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sz="2000" dirty="0"/>
              <a:t>Are </a:t>
            </a:r>
            <a:r>
              <a:rPr lang="en-US" sz="2000" b="1" dirty="0"/>
              <a:t>collections of secondary data </a:t>
            </a:r>
            <a:r>
              <a:rPr lang="en-US" sz="2000" dirty="0"/>
              <a:t>associated with patients who are diagnosed with a </a:t>
            </a:r>
            <a:r>
              <a:rPr lang="en-US" sz="2000" b="1" dirty="0"/>
              <a:t>specific condition, disease, or procedure</a:t>
            </a:r>
            <a:r>
              <a:rPr lang="en-US" sz="2000" dirty="0"/>
              <a:t>. </a:t>
            </a:r>
            <a:endParaRPr lang="en-US" sz="2000" b="1" i="1" dirty="0"/>
          </a:p>
          <a:p>
            <a:r>
              <a:rPr lang="en-US" sz="2000" dirty="0"/>
              <a:t>There are </a:t>
            </a:r>
            <a:r>
              <a:rPr lang="en-US" sz="2000" b="1" i="1" dirty="0"/>
              <a:t>considerable inter-registry differences with respect to complexity</a:t>
            </a:r>
            <a:r>
              <a:rPr lang="en-US" sz="2000" dirty="0"/>
              <a:t>, ranging from basic spreadsheets restricted to a limited group of physicians to intricate online databases accessible across various organizations. </a:t>
            </a:r>
          </a:p>
          <a:p>
            <a:r>
              <a:rPr lang="en-US" sz="2000" dirty="0"/>
              <a:t>However, </a:t>
            </a:r>
            <a:r>
              <a:rPr lang="en-US" sz="2000" b="1" i="1" dirty="0"/>
              <a:t>as a general rule, data entry –and thus information- in a given registry, is characterized by a high degree of consistency.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24595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3E117-7229-F27A-E6E6-620A4E312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84D9F15-2418-1A82-8146-208D8DF1C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752" y="2304984"/>
            <a:ext cx="7660251" cy="2389253"/>
          </a:xfrm>
        </p:spPr>
        <p:txBody>
          <a:bodyPr anchor="ctr"/>
          <a:lstStyle/>
          <a:p>
            <a:r>
              <a:rPr lang="en-GB" u="sng" dirty="0"/>
              <a:t>Exercise 1: </a:t>
            </a:r>
            <a:br>
              <a:rPr lang="en-GB" dirty="0"/>
            </a:br>
            <a:r>
              <a:rPr lang="en-GB" dirty="0"/>
              <a:t>Choosing the appropriate dataset for a given task</a:t>
            </a:r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ED9B00D7-90A6-C487-FB5D-C9354EB30FC2}"/>
              </a:ext>
            </a:extLst>
          </p:cNvPr>
          <p:cNvSpPr txBox="1">
            <a:spLocks/>
          </p:cNvSpPr>
          <p:nvPr/>
        </p:nvSpPr>
        <p:spPr>
          <a:xfrm>
            <a:off x="1754305" y="4042116"/>
            <a:ext cx="8020050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3200" b="1" dirty="0">
              <a:latin typeface="+mn-lt"/>
            </a:endParaRPr>
          </a:p>
        </p:txBody>
      </p:sp>
      <p:sp>
        <p:nvSpPr>
          <p:cNvPr id="6" name="Affiliation">
            <a:extLst>
              <a:ext uri="{FF2B5EF4-FFF2-40B4-BE49-F238E27FC236}">
                <a16:creationId xmlns:a16="http://schemas.microsoft.com/office/drawing/2014/main" id="{D88F305E-8450-C510-9A93-1CA2C0249449}"/>
              </a:ext>
            </a:extLst>
          </p:cNvPr>
          <p:cNvSpPr txBox="1">
            <a:spLocks/>
          </p:cNvSpPr>
          <p:nvPr/>
        </p:nvSpPr>
        <p:spPr>
          <a:xfrm>
            <a:off x="2507084" y="5071098"/>
            <a:ext cx="5785591" cy="509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1600" b="1" dirty="0">
              <a:latin typeface="+mn-lt"/>
            </a:endParaRPr>
          </a:p>
        </p:txBody>
      </p:sp>
      <p:sp>
        <p:nvSpPr>
          <p:cNvPr id="7" name="Affiliation">
            <a:extLst>
              <a:ext uri="{FF2B5EF4-FFF2-40B4-BE49-F238E27FC236}">
                <a16:creationId xmlns:a16="http://schemas.microsoft.com/office/drawing/2014/main" id="{0CB8DDDB-B93F-C86B-01C7-B7393988A5F2}"/>
              </a:ext>
            </a:extLst>
          </p:cNvPr>
          <p:cNvSpPr txBox="1">
            <a:spLocks/>
          </p:cNvSpPr>
          <p:nvPr/>
        </p:nvSpPr>
        <p:spPr>
          <a:xfrm>
            <a:off x="4728657" y="5681820"/>
            <a:ext cx="1342443" cy="619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t-IT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96D367-25EB-7282-2F2E-F88E71549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63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F4099-F68E-A135-DD12-61C0D1578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67" y="150437"/>
            <a:ext cx="9707606" cy="993805"/>
          </a:xfrm>
        </p:spPr>
        <p:txBody>
          <a:bodyPr/>
          <a:lstStyle/>
          <a:p>
            <a:r>
              <a:rPr lang="en-GB" b="1" dirty="0"/>
              <a:t>Introduction: Key facts on </a:t>
            </a:r>
            <a:br>
              <a:rPr lang="en-GB" b="1" dirty="0"/>
            </a:br>
            <a:r>
              <a:rPr lang="en-GB" b="1" dirty="0"/>
              <a:t>Acute Coronary Syndromes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5C878-1CC6-E3DB-478B-E84A272506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2218" y="1272828"/>
            <a:ext cx="6907269" cy="5528021"/>
          </a:xfrm>
        </p:spPr>
        <p:txBody>
          <a:bodyPr/>
          <a:lstStyle/>
          <a:p>
            <a:r>
              <a:rPr lang="en-GB" sz="2000" dirty="0"/>
              <a:t>The term encompasses three entities, which, by </a:t>
            </a:r>
            <a:r>
              <a:rPr lang="en-GB" sz="2000" b="1" i="1" dirty="0"/>
              <a:t>increasing severity and urgency</a:t>
            </a:r>
            <a:r>
              <a:rPr lang="en-GB" sz="2000" dirty="0"/>
              <a:t>, are:</a:t>
            </a:r>
          </a:p>
          <a:p>
            <a:pPr marL="0" indent="0">
              <a:buNone/>
            </a:pPr>
            <a:r>
              <a:rPr lang="en-GB" sz="2000" b="1" dirty="0"/>
              <a:t>-Unstable angina (UA)</a:t>
            </a:r>
          </a:p>
          <a:p>
            <a:pPr marL="0" indent="0">
              <a:buNone/>
            </a:pPr>
            <a:r>
              <a:rPr lang="en-GB" sz="2000" b="1" dirty="0"/>
              <a:t>-Non-ST-elevation Myocardial Infarction (NSTEMI)</a:t>
            </a:r>
          </a:p>
          <a:p>
            <a:pPr marL="0" indent="0">
              <a:buNone/>
            </a:pPr>
            <a:r>
              <a:rPr lang="en-GB" sz="2000" b="1" dirty="0"/>
              <a:t>-ST-elevation Myocardial Infarction (STEMI)</a:t>
            </a:r>
          </a:p>
          <a:p>
            <a:r>
              <a:rPr lang="en-GB" sz="2000" b="1" dirty="0"/>
              <a:t>Distinguishing STEMI </a:t>
            </a:r>
            <a:r>
              <a:rPr lang="en-GB" sz="2000" dirty="0"/>
              <a:t>from the other 2 types </a:t>
            </a:r>
            <a:r>
              <a:rPr lang="en-GB" sz="2000" b="1" dirty="0"/>
              <a:t>is particularly important</a:t>
            </a:r>
            <a:r>
              <a:rPr lang="en-GB" sz="2000" dirty="0"/>
              <a:t>, because this type of ACS (but not the other types) mandates the performance of an invasive treatment procedure called primary percutaneous coronary intervention (primary PCI – coronary stenting) within 2 hours of first medical contact, if feasible. This procedure is performed in Cardiac Catheterization laboratories which have the expertise and resources to function 24/7.</a:t>
            </a:r>
          </a:p>
          <a:p>
            <a:r>
              <a:rPr lang="en-GB" sz="2000" b="1" dirty="0"/>
              <a:t>The most typical symptom of an ACS </a:t>
            </a:r>
            <a:r>
              <a:rPr lang="en-GB" sz="2000" dirty="0"/>
              <a:t>(all categories) is </a:t>
            </a:r>
            <a:r>
              <a:rPr lang="en-GB" sz="2000" b="1" dirty="0"/>
              <a:t>chest pain at rest</a:t>
            </a:r>
            <a:r>
              <a:rPr lang="en-GB" sz="2000" dirty="0"/>
              <a:t>. </a:t>
            </a:r>
            <a:r>
              <a:rPr lang="en-GB" sz="2000" b="1" dirty="0" err="1"/>
              <a:t>Dyspnea</a:t>
            </a:r>
            <a:r>
              <a:rPr lang="en-GB" sz="2000" b="1" dirty="0"/>
              <a:t> </a:t>
            </a:r>
            <a:r>
              <a:rPr lang="en-GB" sz="2000" dirty="0"/>
              <a:t>(i.e. difficulty in breathing), can also be a symptom. </a:t>
            </a:r>
            <a:r>
              <a:rPr lang="en-GB" sz="2000" b="1" i="1" dirty="0"/>
              <a:t>However, only a minority of chest pain or </a:t>
            </a:r>
            <a:r>
              <a:rPr lang="en-GB" sz="2000" b="1" i="1" dirty="0" err="1"/>
              <a:t>dyspnea</a:t>
            </a:r>
            <a:r>
              <a:rPr lang="en-GB" sz="2000" b="1" i="1" dirty="0"/>
              <a:t> episodes are ACS.</a:t>
            </a:r>
          </a:p>
          <a:p>
            <a:endParaRPr lang="en-GB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026" y="290152"/>
            <a:ext cx="2315547" cy="2653773"/>
          </a:xfrm>
          <a:prstGeom prst="rect">
            <a:avLst/>
          </a:prstGeom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026" y="3266012"/>
            <a:ext cx="2343477" cy="289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3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0</TotalTime>
  <Words>1697</Words>
  <Application>Microsoft Office PowerPoint</Application>
  <PresentationFormat>Egyéni</PresentationFormat>
  <Paragraphs>147</Paragraphs>
  <Slides>22</Slides>
  <Notes>6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22</vt:i4>
      </vt:variant>
    </vt:vector>
  </HeadingPairs>
  <TitlesOfParts>
    <vt:vector size="28" baseType="lpstr">
      <vt:lpstr>-apple-system</vt:lpstr>
      <vt:lpstr>Arial</vt:lpstr>
      <vt:lpstr>Calibri</vt:lpstr>
      <vt:lpstr>Helvetica</vt:lpstr>
      <vt:lpstr>Noto Sans</vt:lpstr>
      <vt:lpstr>Tema di Office</vt:lpstr>
      <vt:lpstr>Module 4 synchronous training session  </vt:lpstr>
      <vt:lpstr>Introduction</vt:lpstr>
      <vt:lpstr>PowerPoint-bemutató</vt:lpstr>
      <vt:lpstr>PowerPoint-bemutató</vt:lpstr>
      <vt:lpstr>High-quality data are…</vt:lpstr>
      <vt:lpstr>Hospital Management Systems: Claims data</vt:lpstr>
      <vt:lpstr>Patient / disease registries</vt:lpstr>
      <vt:lpstr>Exercise 1:  Choosing the appropriate dataset for a given task</vt:lpstr>
      <vt:lpstr>Introduction: Key facts on  Acute Coronary Syndromes</vt:lpstr>
      <vt:lpstr>Acute Coronary Syndromes in a nutshell…</vt:lpstr>
      <vt:lpstr>Please take a look at the provided datasets…</vt:lpstr>
      <vt:lpstr>PowerPoint-bemutató</vt:lpstr>
      <vt:lpstr>A detail on the ICD10-code dataset…</vt:lpstr>
      <vt:lpstr>Exercise 2:  IoT-mediated remote patient follow-up; strengths and pitfalls</vt:lpstr>
      <vt:lpstr>An IoT-based e-health system is used for remote patient follow-up…</vt:lpstr>
      <vt:lpstr>Prerequisites for successful transmission of measurements: </vt:lpstr>
      <vt:lpstr>You will be provided with a dataset of a patient’s device-derived parameters…</vt:lpstr>
      <vt:lpstr>PowerPoint-bemutató</vt:lpstr>
      <vt:lpstr>Feedback on Patient A</vt:lpstr>
      <vt:lpstr>PowerPoint-bemutató</vt:lpstr>
      <vt:lpstr>Feedback on Patient B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2026-04-08T15:11:38Z</dcterms:created>
  <dcterms:modified xsi:type="dcterms:W3CDTF">2026-04-08T15:12:23Z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