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1"/>
  </p:notesMasterIdLst>
  <p:handoutMasterIdLst>
    <p:handoutMasterId r:id="rId22"/>
  </p:handoutMasterIdLst>
  <p:sldIdLst>
    <p:sldId id="256" r:id="rId5"/>
    <p:sldId id="330" r:id="rId6"/>
    <p:sldId id="331" r:id="rId7"/>
    <p:sldId id="332" r:id="rId8"/>
    <p:sldId id="295" r:id="rId9"/>
    <p:sldId id="296" r:id="rId10"/>
    <p:sldId id="297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33" r:id="rId20"/>
  </p:sldIdLst>
  <p:sldSz cx="1079976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087"/>
    <a:srgbClr val="1A75DB"/>
    <a:srgbClr val="AB0084"/>
    <a:srgbClr val="02FFD2"/>
    <a:srgbClr val="006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049" autoAdjust="0"/>
  </p:normalViewPr>
  <p:slideViewPr>
    <p:cSldViewPr snapToGrid="0">
      <p:cViewPr varScale="1">
        <p:scale>
          <a:sx n="62" d="100"/>
          <a:sy n="62" d="100"/>
        </p:scale>
        <p:origin x="1100" y="52"/>
      </p:cViewPr>
      <p:guideLst/>
    </p:cSldViewPr>
  </p:slideViewPr>
  <p:outlineViewPr>
    <p:cViewPr>
      <p:scale>
        <a:sx n="33" d="100"/>
        <a:sy n="33" d="100"/>
      </p:scale>
      <p:origin x="0" y="-5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5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Munkaf&#252;zet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Munkaf&#252;zet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Munkaf&#252;zet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u-HU" sz="2000" dirty="0" err="1"/>
              <a:t>Reported</a:t>
            </a:r>
            <a:r>
              <a:rPr lang="hu-HU" sz="2000" baseline="0" dirty="0"/>
              <a:t> </a:t>
            </a:r>
            <a:r>
              <a:rPr lang="hu-HU" sz="2000" baseline="0" dirty="0" err="1"/>
              <a:t>cases</a:t>
            </a:r>
            <a:r>
              <a:rPr lang="hu-HU" sz="2000" baseline="0" dirty="0"/>
              <a:t> </a:t>
            </a:r>
            <a:r>
              <a:rPr lang="hu-HU" sz="2000" baseline="0" dirty="0" err="1"/>
              <a:t>on</a:t>
            </a:r>
            <a:r>
              <a:rPr lang="en-US" sz="2000" dirty="0"/>
              <a:t> X disease</a:t>
            </a:r>
          </a:p>
        </c:rich>
      </c:tx>
      <c:layout>
        <c:manualLayout>
          <c:xMode val="edge"/>
          <c:yMode val="edge"/>
          <c:x val="0.39823668024339764"/>
          <c:y val="1.78673283540633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Munka1!$A$2</c:f>
              <c:strCache>
                <c:ptCount val="1"/>
                <c:pt idx="0">
                  <c:v>Mortality on X disease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EEA-4F73-B415-F6B8FCCA7130}"/>
              </c:ext>
            </c:extLst>
          </c:dPt>
          <c:cat>
            <c:numRef>
              <c:f>Munka1!$B$1:$G$1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numCache>
            </c:numRef>
          </c:cat>
          <c:val>
            <c:numRef>
              <c:f>Munka1!$B$2:$G$2</c:f>
              <c:numCache>
                <c:formatCode>0.00%</c:formatCode>
                <c:ptCount val="6"/>
                <c:pt idx="0">
                  <c:v>9.4999999999999998E-3</c:v>
                </c:pt>
                <c:pt idx="1">
                  <c:v>0.01</c:v>
                </c:pt>
                <c:pt idx="2">
                  <c:v>8.9999999999999993E-3</c:v>
                </c:pt>
                <c:pt idx="3">
                  <c:v>0.01</c:v>
                </c:pt>
                <c:pt idx="4">
                  <c:v>1.0999999999999999E-2</c:v>
                </c:pt>
                <c:pt idx="5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EEA-4F73-B415-F6B8FCCA71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-27"/>
        <c:axId val="95142511"/>
        <c:axId val="95144911"/>
      </c:barChart>
      <c:catAx>
        <c:axId val="95142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95144911"/>
        <c:crosses val="autoZero"/>
        <c:auto val="1"/>
        <c:lblAlgn val="ctr"/>
        <c:lblOffset val="100"/>
        <c:noMultiLvlLbl val="0"/>
      </c:catAx>
      <c:valAx>
        <c:axId val="95144911"/>
        <c:scaling>
          <c:orientation val="minMax"/>
          <c:max val="2.0000000000000004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95142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u-HU" sz="2000" dirty="0" err="1"/>
              <a:t>Reported</a:t>
            </a:r>
            <a:r>
              <a:rPr lang="hu-HU" sz="2000" dirty="0"/>
              <a:t> </a:t>
            </a:r>
            <a:r>
              <a:rPr lang="hu-HU" sz="2000" dirty="0" err="1"/>
              <a:t>cases</a:t>
            </a:r>
            <a:r>
              <a:rPr lang="hu-HU" sz="2000" dirty="0"/>
              <a:t> </a:t>
            </a:r>
            <a:r>
              <a:rPr lang="hu-HU" sz="2000" dirty="0" err="1"/>
              <a:t>on</a:t>
            </a:r>
            <a:r>
              <a:rPr lang="hu-HU" sz="2000" dirty="0"/>
              <a:t> </a:t>
            </a:r>
            <a:r>
              <a:rPr lang="hu-HU" sz="2000" dirty="0" err="1"/>
              <a:t>disease</a:t>
            </a:r>
            <a:r>
              <a:rPr lang="hu-HU" sz="2000" baseline="0" dirty="0"/>
              <a:t> X</a:t>
            </a:r>
            <a:endParaRPr lang="en-US" sz="20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Munka1!$A$2</c:f>
              <c:strCache>
                <c:ptCount val="1"/>
                <c:pt idx="0">
                  <c:v>Mortality on X disease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EEA-4F73-B415-F6B8FCCA7130}"/>
              </c:ext>
            </c:extLst>
          </c:dPt>
          <c:cat>
            <c:numRef>
              <c:f>Munka1!$B$1:$G$1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numCache>
            </c:numRef>
          </c:cat>
          <c:val>
            <c:numRef>
              <c:f>Munka1!$B$2:$G$2</c:f>
              <c:numCache>
                <c:formatCode>0.00%</c:formatCode>
                <c:ptCount val="6"/>
                <c:pt idx="0">
                  <c:v>9.4999999999999998E-3</c:v>
                </c:pt>
                <c:pt idx="1">
                  <c:v>0.01</c:v>
                </c:pt>
                <c:pt idx="2">
                  <c:v>8.9999999999999993E-3</c:v>
                </c:pt>
                <c:pt idx="3">
                  <c:v>0.01</c:v>
                </c:pt>
                <c:pt idx="4">
                  <c:v>1.0999999999999999E-2</c:v>
                </c:pt>
                <c:pt idx="5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EEA-4F73-B415-F6B8FCCA71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8"/>
        <c:overlap val="-27"/>
        <c:axId val="95142511"/>
        <c:axId val="95144911"/>
      </c:barChart>
      <c:catAx>
        <c:axId val="95142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95144911"/>
        <c:crosses val="autoZero"/>
        <c:auto val="1"/>
        <c:lblAlgn val="ctr"/>
        <c:lblOffset val="100"/>
        <c:noMultiLvlLbl val="0"/>
      </c:catAx>
      <c:valAx>
        <c:axId val="95144911"/>
        <c:scaling>
          <c:orientation val="minMax"/>
          <c:max val="3.0000000000000006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95142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u-HU" sz="2000" b="0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Reported</a:t>
            </a:r>
            <a:r>
              <a:rPr lang="hu-HU" sz="20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hu-HU" sz="2000" b="0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cases</a:t>
            </a:r>
            <a:r>
              <a:rPr lang="hu-HU" sz="20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hu-HU" sz="2000" b="0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on</a:t>
            </a:r>
            <a:r>
              <a:rPr lang="hu-HU" sz="20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hu-HU" sz="2000" b="0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disease</a:t>
            </a:r>
            <a:r>
              <a:rPr lang="hu-HU" sz="20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</a:rPr>
              <a:t> X</a:t>
            </a:r>
            <a:endParaRPr lang="en-US" sz="2000" b="0" i="0" u="none" strike="noStrike" kern="1200" spc="0" baseline="0" dirty="0">
              <a:solidFill>
                <a:prstClr val="black">
                  <a:lumMod val="65000"/>
                  <a:lumOff val="35000"/>
                </a:prst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883581401157904"/>
          <c:y val="0.1662580523699238"/>
          <c:w val="0.84680847952550486"/>
          <c:h val="0.736949655932990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Munka1!$A$21</c:f>
              <c:strCache>
                <c:ptCount val="1"/>
                <c:pt idx="0">
                  <c:v>Mortality on X disease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numRef>
              <c:f>Munka1!$B$20:$G$20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numCache>
            </c:numRef>
          </c:cat>
          <c:val>
            <c:numRef>
              <c:f>Munka1!$B$21:$G$21</c:f>
              <c:numCache>
                <c:formatCode>0</c:formatCode>
                <c:ptCount val="6"/>
                <c:pt idx="0">
                  <c:v>9500000</c:v>
                </c:pt>
                <c:pt idx="1">
                  <c:v>10000000</c:v>
                </c:pt>
                <c:pt idx="2">
                  <c:v>9000000</c:v>
                </c:pt>
                <c:pt idx="3">
                  <c:v>10000000</c:v>
                </c:pt>
                <c:pt idx="4">
                  <c:v>11000000</c:v>
                </c:pt>
                <c:pt idx="5">
                  <c:v>20000000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EC-4528-9C79-EA55635D20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24260367"/>
        <c:axId val="1124250287"/>
      </c:barChart>
      <c:catAx>
        <c:axId val="11242603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1124250287"/>
        <c:crosses val="autoZero"/>
        <c:auto val="1"/>
        <c:lblAlgn val="ctr"/>
        <c:lblOffset val="100"/>
        <c:noMultiLvlLbl val="0"/>
      </c:catAx>
      <c:valAx>
        <c:axId val="11242502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11242603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42EDE-7707-4C93-9FCD-C8288FA9C2F5}" type="datetimeFigureOut">
              <a:rPr lang="en-GB" smtClean="0"/>
              <a:t>08/04/2026</a:t>
            </a:fld>
            <a:endParaRPr lang="en-GB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7EAF-6A43-4BB0-A89E-7820AFF29F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34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8FF87-38FD-5645-98EB-003EE1C7EEE8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A9807-1C24-8F4A-B3C7-A6E31FA5BB7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065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Bright</a:t>
            </a:r>
            <a:r>
              <a:rPr lang="hu-HU" dirty="0"/>
              <a:t> </a:t>
            </a:r>
            <a:r>
              <a:rPr lang="hu-HU" dirty="0" err="1"/>
              <a:t>red</a:t>
            </a:r>
            <a:endParaRPr lang="hu-HU" dirty="0"/>
          </a:p>
          <a:p>
            <a:r>
              <a:rPr lang="hu-HU" dirty="0" err="1"/>
              <a:t>Thick</a:t>
            </a:r>
            <a:r>
              <a:rPr lang="hu-HU" dirty="0"/>
              <a:t> bars</a:t>
            </a:r>
          </a:p>
          <a:p>
            <a:r>
              <a:rPr lang="hu-HU" dirty="0" err="1"/>
              <a:t>Percentage</a:t>
            </a:r>
            <a:endParaRPr lang="hu-HU" dirty="0"/>
          </a:p>
          <a:p>
            <a:r>
              <a:rPr lang="hu-HU" dirty="0" err="1"/>
              <a:t>Does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value</a:t>
            </a:r>
            <a:r>
              <a:rPr lang="hu-HU" dirty="0"/>
              <a:t> </a:t>
            </a:r>
            <a:r>
              <a:rPr lang="hu-HU" dirty="0" err="1"/>
              <a:t>drop</a:t>
            </a:r>
            <a:r>
              <a:rPr lang="hu-HU" dirty="0"/>
              <a:t> again? </a:t>
            </a:r>
            <a:r>
              <a:rPr lang="hu-HU" dirty="0" err="1"/>
              <a:t>Was</a:t>
            </a:r>
            <a:r>
              <a:rPr lang="hu-HU" dirty="0"/>
              <a:t> </a:t>
            </a:r>
            <a:r>
              <a:rPr lang="hu-HU" dirty="0" err="1"/>
              <a:t>it</a:t>
            </a:r>
            <a:r>
              <a:rPr lang="hu-HU" dirty="0"/>
              <a:t> </a:t>
            </a:r>
            <a:r>
              <a:rPr lang="hu-HU" dirty="0" err="1"/>
              <a:t>high</a:t>
            </a:r>
            <a:r>
              <a:rPr lang="hu-HU" dirty="0"/>
              <a:t> </a:t>
            </a:r>
            <a:r>
              <a:rPr lang="hu-HU" dirty="0" err="1"/>
              <a:t>before</a:t>
            </a:r>
            <a:r>
              <a:rPr lang="hu-HU" dirty="0"/>
              <a:t>? Is </a:t>
            </a:r>
            <a:r>
              <a:rPr lang="hu-HU" dirty="0" err="1"/>
              <a:t>it</a:t>
            </a:r>
            <a:r>
              <a:rPr lang="hu-HU" dirty="0"/>
              <a:t> an </a:t>
            </a:r>
            <a:r>
              <a:rPr lang="hu-HU" dirty="0" err="1"/>
              <a:t>outlier</a:t>
            </a:r>
            <a:r>
              <a:rPr lang="hu-HU" dirty="0"/>
              <a:t>? </a:t>
            </a:r>
          </a:p>
          <a:p>
            <a:r>
              <a:rPr lang="hu-HU" dirty="0" err="1"/>
              <a:t>Did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stat</a:t>
            </a:r>
            <a:r>
              <a:rPr lang="hu-HU" dirty="0"/>
              <a:t> </a:t>
            </a:r>
            <a:r>
              <a:rPr lang="hu-HU" dirty="0" err="1"/>
              <a:t>method</a:t>
            </a:r>
            <a:r>
              <a:rPr lang="hu-HU" dirty="0"/>
              <a:t> </a:t>
            </a:r>
            <a:r>
              <a:rPr lang="hu-HU" dirty="0" err="1"/>
              <a:t>change</a:t>
            </a:r>
            <a:r>
              <a:rPr lang="hu-HU" dirty="0"/>
              <a:t>?</a:t>
            </a:r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7C98D8-E8BF-4CC4-BD4C-1DAA30A98D55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08739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Axis</a:t>
            </a:r>
            <a:r>
              <a:rPr lang="hu-HU" dirty="0"/>
              <a:t> </a:t>
            </a:r>
            <a:r>
              <a:rPr lang="hu-HU" dirty="0" err="1"/>
              <a:t>changed</a:t>
            </a:r>
            <a:endParaRPr lang="hu-HU" dirty="0"/>
          </a:p>
          <a:p>
            <a:r>
              <a:rPr lang="hu-HU" dirty="0" err="1"/>
              <a:t>Colour</a:t>
            </a:r>
            <a:r>
              <a:rPr lang="hu-HU" dirty="0"/>
              <a:t> </a:t>
            </a:r>
            <a:r>
              <a:rPr lang="hu-HU" dirty="0" err="1"/>
              <a:t>changed</a:t>
            </a:r>
            <a:endParaRPr lang="hu-HU" dirty="0"/>
          </a:p>
          <a:p>
            <a:r>
              <a:rPr lang="hu-HU" dirty="0" err="1"/>
              <a:t>Size</a:t>
            </a:r>
            <a:r>
              <a:rPr lang="hu-HU" dirty="0"/>
              <a:t> </a:t>
            </a:r>
            <a:r>
              <a:rPr lang="hu-HU" dirty="0" err="1"/>
              <a:t>changed</a:t>
            </a:r>
            <a:endParaRPr lang="hu-HU" dirty="0"/>
          </a:p>
          <a:p>
            <a:r>
              <a:rPr lang="hu-HU" dirty="0"/>
              <a:t>Wording </a:t>
            </a:r>
            <a:r>
              <a:rPr lang="hu-HU" dirty="0" err="1"/>
              <a:t>changed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7C98D8-E8BF-4CC4-BD4C-1DAA30A98D55}" type="slidenum">
              <a:rPr lang="hu-HU" smtClean="0"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26872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Same</a:t>
            </a:r>
            <a:r>
              <a:rPr lang="hu-HU" dirty="0"/>
              <a:t> </a:t>
            </a:r>
            <a:r>
              <a:rPr lang="hu-HU" dirty="0" err="1"/>
              <a:t>data</a:t>
            </a:r>
            <a:r>
              <a:rPr lang="hu-HU" dirty="0"/>
              <a:t>, </a:t>
            </a:r>
            <a:r>
              <a:rPr lang="hu-HU" dirty="0" err="1"/>
              <a:t>but</a:t>
            </a:r>
            <a:r>
              <a:rPr lang="hu-HU" dirty="0"/>
              <a:t> </a:t>
            </a:r>
            <a:r>
              <a:rPr lang="hu-HU" dirty="0" err="1"/>
              <a:t>with</a:t>
            </a:r>
            <a:r>
              <a:rPr lang="hu-HU" dirty="0"/>
              <a:t> </a:t>
            </a:r>
            <a:r>
              <a:rPr lang="hu-HU" dirty="0" err="1"/>
              <a:t>absolut</a:t>
            </a:r>
            <a:r>
              <a:rPr lang="hu-HU" dirty="0"/>
              <a:t> </a:t>
            </a:r>
            <a:r>
              <a:rPr lang="hu-HU" dirty="0" err="1"/>
              <a:t>numbers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7C98D8-E8BF-4CC4-BD4C-1DAA30A98D55}" type="slidenum">
              <a:rPr lang="hu-HU" smtClean="0"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90416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397074"/>
            <a:ext cx="10799763" cy="1392237"/>
          </a:xfrm>
          <a:prstGeom prst="rect">
            <a:avLst/>
          </a:prstGeom>
        </p:spPr>
        <p:txBody>
          <a:bodyPr/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hu-HU" dirty="0" err="1"/>
              <a:t>Title</a:t>
            </a:r>
            <a:r>
              <a:rPr lang="hu-HU" dirty="0"/>
              <a:t> of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presentation</a:t>
            </a:r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742484" y="667269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39709" y="667269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2" name="Kép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29" y="0"/>
            <a:ext cx="1438485" cy="15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511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56B7E61-53F4-AE82-E0F4-4B026D9239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hu-HU" dirty="0" err="1"/>
              <a:t>Title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F0E9788-8574-DD2E-CF91-3F557F9358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hu-HU" dirty="0"/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141D2FD0-4026-CE07-9804-E629A69D9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0EA3B-953D-429A-AE9E-F8B174ED7378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B0E03436-8276-0DF1-87A9-3F91E82E6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7422" y="6672703"/>
            <a:ext cx="3644920" cy="383297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91F1FE1-E96F-3876-04F5-4349EC90F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CE492-DCF0-4F2E-AC74-40534F1D15F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96258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15">
            <a:extLst>
              <a:ext uri="{FF2B5EF4-FFF2-40B4-BE49-F238E27FC236}">
                <a16:creationId xmlns:a16="http://schemas.microsoft.com/office/drawing/2014/main" id="{D43F2D1C-D5F5-4563-D89B-E5B632B6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30" y="0"/>
            <a:ext cx="10709733" cy="7199697"/>
          </a:xfrm>
          <a:prstGeom prst="rect">
            <a:avLst/>
          </a:prstGeom>
        </p:spPr>
      </p:pic>
      <p:pic>
        <p:nvPicPr>
          <p:cNvPr id="23" name="Immagine 6">
            <a:extLst>
              <a:ext uri="{FF2B5EF4-FFF2-40B4-BE49-F238E27FC236}">
                <a16:creationId xmlns:a16="http://schemas.microsoft.com/office/drawing/2014/main" id="{73AE2C03-F675-1446-E447-885F8A23E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6494" b="1059"/>
          <a:stretch/>
        </p:blipFill>
        <p:spPr>
          <a:xfrm>
            <a:off x="0" y="0"/>
            <a:ext cx="3986422" cy="7199697"/>
          </a:xfrm>
          <a:prstGeom prst="rect">
            <a:avLst/>
          </a:prstGeom>
        </p:spPr>
      </p:pic>
      <p:pic>
        <p:nvPicPr>
          <p:cNvPr id="16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20764" y="662380"/>
            <a:ext cx="2980626" cy="846350"/>
          </a:xfrm>
          <a:prstGeom prst="rect">
            <a:avLst/>
          </a:prstGeom>
        </p:spPr>
      </p:pic>
      <p:pic>
        <p:nvPicPr>
          <p:cNvPr id="18" name="Kép 1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5919979"/>
            <a:ext cx="1197995" cy="1260626"/>
          </a:xfrm>
          <a:prstGeom prst="rect">
            <a:avLst/>
          </a:prstGeom>
        </p:spPr>
      </p:pic>
      <p:sp>
        <p:nvSpPr>
          <p:cNvPr id="19" name="Title 14">
            <a:extLst>
              <a:ext uri="{FF2B5EF4-FFF2-40B4-BE49-F238E27FC236}">
                <a16:creationId xmlns:a16="http://schemas.microsoft.com/office/drawing/2014/main" id="{CF77DD7C-6FE6-7E47-7DC7-014F2AF82A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0338" y="2722487"/>
            <a:ext cx="9313863" cy="1392237"/>
          </a:xfrm>
          <a:prstGeom prst="rect">
            <a:avLst/>
          </a:prstGeom>
        </p:spPr>
        <p:txBody>
          <a:bodyPr/>
          <a:lstStyle>
            <a:lvl1pPr algn="r">
              <a:defRPr sz="4000" b="0">
                <a:latin typeface="+mn-lt"/>
              </a:defRPr>
            </a:lvl1pPr>
          </a:lstStyle>
          <a:p>
            <a:r>
              <a:rPr lang="hu-HU" dirty="0"/>
              <a:t>TITLE OF YOUR PRESENTATION</a:t>
            </a:r>
            <a:endParaRPr lang="en-US" dirty="0"/>
          </a:p>
        </p:txBody>
      </p:sp>
      <p:pic>
        <p:nvPicPr>
          <p:cNvPr id="25" name="Immagine 7">
            <a:extLst>
              <a:ext uri="{FF2B5EF4-FFF2-40B4-BE49-F238E27FC236}">
                <a16:creationId xmlns:a16="http://schemas.microsoft.com/office/drawing/2014/main" id="{ACFE5D79-1747-85F9-2775-676B3BD34F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35166"/>
          <a:stretch/>
        </p:blipFill>
        <p:spPr>
          <a:xfrm>
            <a:off x="0" y="-1"/>
            <a:ext cx="1491916" cy="1372497"/>
          </a:xfrm>
          <a:prstGeom prst="rect">
            <a:avLst/>
          </a:prstGeom>
        </p:spPr>
      </p:pic>
      <p:sp>
        <p:nvSpPr>
          <p:cNvPr id="9" name="Szöveg helye 2"/>
          <p:cNvSpPr>
            <a:spLocks noGrp="1"/>
          </p:cNvSpPr>
          <p:nvPr>
            <p:ph type="body" idx="1" hasCustomPrompt="1"/>
          </p:nvPr>
        </p:nvSpPr>
        <p:spPr>
          <a:xfrm>
            <a:off x="5246414" y="4190478"/>
            <a:ext cx="5157787" cy="1466732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dirty="0" err="1"/>
              <a:t>Name</a:t>
            </a:r>
            <a:r>
              <a:rPr lang="hu-HU" dirty="0"/>
              <a:t>, </a:t>
            </a:r>
            <a:r>
              <a:rPr lang="hu-HU" dirty="0" err="1"/>
              <a:t>title</a:t>
            </a:r>
            <a:r>
              <a:rPr lang="hu-HU" dirty="0"/>
              <a:t>, WP</a:t>
            </a:r>
          </a:p>
        </p:txBody>
      </p:sp>
    </p:spTree>
    <p:extLst>
      <p:ext uri="{BB962C8B-B14F-4D97-AF65-F5344CB8AC3E}">
        <p14:creationId xmlns:p14="http://schemas.microsoft.com/office/powerpoint/2010/main" val="374143490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7192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9685900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625163" y="65949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5949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220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Tartalom helye 2"/>
          <p:cNvSpPr>
            <a:spLocks noGrp="1"/>
          </p:cNvSpPr>
          <p:nvPr>
            <p:ph sz="half" idx="10"/>
          </p:nvPr>
        </p:nvSpPr>
        <p:spPr>
          <a:xfrm>
            <a:off x="5628422" y="2208507"/>
            <a:ext cx="4682641" cy="3771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5035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292608"/>
            <a:ext cx="2559169" cy="726677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46" y="-36030"/>
            <a:ext cx="4903317" cy="256785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603457" y="514112"/>
            <a:ext cx="9707606" cy="993805"/>
          </a:xfrm>
          <a:prstGeom prst="rect">
            <a:avLst/>
          </a:prstGeom>
        </p:spPr>
        <p:txBody>
          <a:bodyPr anchor="b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16" name="Tartalom helye 2"/>
          <p:cNvSpPr>
            <a:spLocks noGrp="1"/>
          </p:cNvSpPr>
          <p:nvPr>
            <p:ph sz="half" idx="1" hasCustomPrompt="1"/>
          </p:nvPr>
        </p:nvSpPr>
        <p:spPr>
          <a:xfrm>
            <a:off x="625163" y="2208507"/>
            <a:ext cx="4680763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text here</a:t>
            </a:r>
            <a:endParaRPr lang="en-GB" dirty="0"/>
          </a:p>
        </p:txBody>
      </p:sp>
      <p:sp>
        <p:nvSpPr>
          <p:cNvPr id="7" name="Tartalom helye 2"/>
          <p:cNvSpPr>
            <a:spLocks noGrp="1"/>
          </p:cNvSpPr>
          <p:nvPr>
            <p:ph sz="half" idx="10" hasCustomPrompt="1"/>
          </p:nvPr>
        </p:nvSpPr>
        <p:spPr>
          <a:xfrm>
            <a:off x="5628422" y="2208507"/>
            <a:ext cx="5171341" cy="3771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5594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5594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94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30188" y="6312568"/>
            <a:ext cx="2559169" cy="726677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 hasCustomPrompt="1"/>
          </p:nvPr>
        </p:nvSpPr>
        <p:spPr>
          <a:xfrm>
            <a:off x="1601160" y="460162"/>
            <a:ext cx="4474519" cy="608286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1A75DB"/>
                </a:solidFill>
                <a:latin typeface="+mn-lt"/>
              </a:defRPr>
            </a:lvl1pPr>
          </a:lstStyle>
          <a:p>
            <a:r>
              <a:rPr lang="hu-HU" dirty="0"/>
              <a:t>TITLE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625163" y="6645788"/>
            <a:ext cx="2429947" cy="383297"/>
          </a:xfrm>
          <a:prstGeom prst="rect">
            <a:avLst/>
          </a:prstGeom>
        </p:spPr>
        <p:txBody>
          <a:bodyPr/>
          <a:lstStyle/>
          <a:p>
            <a:fld id="{321F8011-7028-7A42-A01D-865E8B21EEF0}" type="datetimeFigureOut">
              <a:rPr lang="it-IT" smtClean="0"/>
              <a:t>08/04/2026</a:t>
            </a:fld>
            <a:endParaRPr lang="it-IT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66499" y="6645787"/>
            <a:ext cx="2429947" cy="383297"/>
          </a:xfrm>
          <a:prstGeom prst="rect">
            <a:avLst/>
          </a:prstGeom>
        </p:spPr>
        <p:txBody>
          <a:bodyPr/>
          <a:lstStyle/>
          <a:p>
            <a:fld id="{7FB98861-F3B3-1B4A-9BF3-1E11DBCCE554}" type="slidenum">
              <a:rPr lang="it-IT" smtClean="0"/>
              <a:t>‹#›</a:t>
            </a:fld>
            <a:endParaRPr lang="it-IT"/>
          </a:p>
        </p:txBody>
      </p:sp>
      <p:pic>
        <p:nvPicPr>
          <p:cNvPr id="11" name="Immagine 3">
            <a:extLst>
              <a:ext uri="{FF2B5EF4-FFF2-40B4-BE49-F238E27FC236}">
                <a16:creationId xmlns:a16="http://schemas.microsoft.com/office/drawing/2014/main" id="{5A96C82C-9DCB-DB96-E369-85A332C77B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06301" y="-8284"/>
            <a:ext cx="4493462" cy="4652855"/>
          </a:xfrm>
          <a:prstGeom prst="rect">
            <a:avLst/>
          </a:prstGeom>
        </p:spPr>
      </p:pic>
      <p:cxnSp>
        <p:nvCxnSpPr>
          <p:cNvPr id="14" name="Connettore 1 31">
            <a:extLst>
              <a:ext uri="{FF2B5EF4-FFF2-40B4-BE49-F238E27FC236}">
                <a16:creationId xmlns:a16="http://schemas.microsoft.com/office/drawing/2014/main" id="{D649692B-63BD-4326-6334-10C20BAF71B9}"/>
              </a:ext>
            </a:extLst>
          </p:cNvPr>
          <p:cNvCxnSpPr/>
          <p:nvPr userDrawn="1"/>
        </p:nvCxnSpPr>
        <p:spPr>
          <a:xfrm>
            <a:off x="7750629" y="1944914"/>
            <a:ext cx="2467428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point 1">
            <a:extLst>
              <a:ext uri="{FF2B5EF4-FFF2-40B4-BE49-F238E27FC236}">
                <a16:creationId xmlns:a16="http://schemas.microsoft.com/office/drawing/2014/main" id="{C2370294-7C95-F611-4486-80EC0DED7F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603" y="496948"/>
            <a:ext cx="609600" cy="571500"/>
          </a:xfrm>
          <a:prstGeom prst="rect">
            <a:avLst/>
          </a:prstGeom>
        </p:spPr>
      </p:pic>
      <p:sp>
        <p:nvSpPr>
          <p:cNvPr id="21" name="Point 1">
            <a:extLst>
              <a:ext uri="{FF2B5EF4-FFF2-40B4-BE49-F238E27FC236}">
                <a16:creationId xmlns:a16="http://schemas.microsoft.com/office/drawing/2014/main" id="{DB89BC95-1269-09E8-B775-0FBE5D438828}"/>
              </a:ext>
            </a:extLst>
          </p:cNvPr>
          <p:cNvSpPr txBox="1">
            <a:spLocks/>
          </p:cNvSpPr>
          <p:nvPr userDrawn="1"/>
        </p:nvSpPr>
        <p:spPr>
          <a:xfrm>
            <a:off x="719834" y="519621"/>
            <a:ext cx="415137" cy="526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1</a:t>
            </a:r>
          </a:p>
        </p:txBody>
      </p:sp>
      <p:pic>
        <p:nvPicPr>
          <p:cNvPr id="22" name="Image point 2">
            <a:extLst>
              <a:ext uri="{FF2B5EF4-FFF2-40B4-BE49-F238E27FC236}">
                <a16:creationId xmlns:a16="http://schemas.microsoft.com/office/drawing/2014/main" id="{C49D284D-E06F-A0FA-FCE7-366993294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2548761"/>
            <a:ext cx="609600" cy="571500"/>
          </a:xfrm>
          <a:prstGeom prst="rect">
            <a:avLst/>
          </a:prstGeom>
        </p:spPr>
      </p:pic>
      <p:sp>
        <p:nvSpPr>
          <p:cNvPr id="23" name="Point 2">
            <a:extLst>
              <a:ext uri="{FF2B5EF4-FFF2-40B4-BE49-F238E27FC236}">
                <a16:creationId xmlns:a16="http://schemas.microsoft.com/office/drawing/2014/main" id="{09A42CBF-1B7C-7C0A-C81E-57CCD243A7EB}"/>
              </a:ext>
            </a:extLst>
          </p:cNvPr>
          <p:cNvSpPr txBox="1">
            <a:spLocks/>
          </p:cNvSpPr>
          <p:nvPr userDrawn="1"/>
        </p:nvSpPr>
        <p:spPr>
          <a:xfrm>
            <a:off x="777835" y="2554609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2</a:t>
            </a:r>
          </a:p>
        </p:txBody>
      </p:sp>
      <p:pic>
        <p:nvPicPr>
          <p:cNvPr id="24" name="Image point 3">
            <a:extLst>
              <a:ext uri="{FF2B5EF4-FFF2-40B4-BE49-F238E27FC236}">
                <a16:creationId xmlns:a16="http://schemas.microsoft.com/office/drawing/2014/main" id="{7A057175-2AB3-68A5-EB10-D96436F03D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219" y="4514805"/>
            <a:ext cx="609600" cy="571500"/>
          </a:xfrm>
          <a:prstGeom prst="rect">
            <a:avLst/>
          </a:prstGeom>
        </p:spPr>
      </p:pic>
      <p:sp>
        <p:nvSpPr>
          <p:cNvPr id="25" name="Point 3">
            <a:extLst>
              <a:ext uri="{FF2B5EF4-FFF2-40B4-BE49-F238E27FC236}">
                <a16:creationId xmlns:a16="http://schemas.microsoft.com/office/drawing/2014/main" id="{8011D38D-BF8E-F750-4A4B-C29B2A8B0DBB}"/>
              </a:ext>
            </a:extLst>
          </p:cNvPr>
          <p:cNvSpPr txBox="1">
            <a:spLocks/>
          </p:cNvSpPr>
          <p:nvPr userDrawn="1"/>
        </p:nvSpPr>
        <p:spPr>
          <a:xfrm>
            <a:off x="777835" y="4520653"/>
            <a:ext cx="415137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1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solidFill>
                  <a:schemeClr val="bg1"/>
                </a:solidFill>
                <a:latin typeface="+mn-lt"/>
              </a:rPr>
              <a:t>3</a:t>
            </a:r>
          </a:p>
        </p:txBody>
      </p:sp>
      <p:sp>
        <p:nvSpPr>
          <p:cNvPr id="31" name="Szövegdoboz 30"/>
          <p:cNvSpPr txBox="1"/>
          <p:nvPr userDrawn="1"/>
        </p:nvSpPr>
        <p:spPr>
          <a:xfrm>
            <a:off x="1601160" y="3192442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2" name="Szövegdoboz 31"/>
          <p:cNvSpPr txBox="1"/>
          <p:nvPr userDrawn="1"/>
        </p:nvSpPr>
        <p:spPr>
          <a:xfrm>
            <a:off x="1628563" y="5194973"/>
            <a:ext cx="4474519" cy="111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35" name="Szöveg helye 3"/>
          <p:cNvSpPr>
            <a:spLocks noGrp="1"/>
          </p:cNvSpPr>
          <p:nvPr>
            <p:ph type="body" sz="half" idx="2"/>
          </p:nvPr>
        </p:nvSpPr>
        <p:spPr>
          <a:xfrm>
            <a:off x="1601160" y="1254823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6" name="Szöveg helye 3"/>
          <p:cNvSpPr>
            <a:spLocks noGrp="1"/>
          </p:cNvSpPr>
          <p:nvPr>
            <p:ph type="body" sz="half" idx="13"/>
          </p:nvPr>
        </p:nvSpPr>
        <p:spPr>
          <a:xfrm>
            <a:off x="1628562" y="3225731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7" name="Szöveg helye 3"/>
          <p:cNvSpPr>
            <a:spLocks noGrp="1"/>
          </p:cNvSpPr>
          <p:nvPr>
            <p:ph type="body" sz="half" idx="14"/>
          </p:nvPr>
        </p:nvSpPr>
        <p:spPr>
          <a:xfrm>
            <a:off x="1628562" y="5191979"/>
            <a:ext cx="4474519" cy="108222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hu-HU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1072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7">
            <a:extLst>
              <a:ext uri="{FF2B5EF4-FFF2-40B4-BE49-F238E27FC236}">
                <a16:creationId xmlns:a16="http://schemas.microsoft.com/office/drawing/2014/main" id="{4F336E19-C4AF-A583-5455-6B0DD336C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0616" y="4080872"/>
            <a:ext cx="1130300" cy="1130300"/>
          </a:xfrm>
          <a:prstGeom prst="rect">
            <a:avLst/>
          </a:prstGeom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074BBF54-C851-B5E8-E784-213A628F2E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4731" y="4044585"/>
            <a:ext cx="1130300" cy="1130300"/>
          </a:xfrm>
          <a:prstGeom prst="rect">
            <a:avLst/>
          </a:prstGeom>
        </p:spPr>
      </p:pic>
      <p:pic>
        <p:nvPicPr>
          <p:cNvPr id="18" name="Immagine 10">
            <a:extLst>
              <a:ext uri="{FF2B5EF4-FFF2-40B4-BE49-F238E27FC236}">
                <a16:creationId xmlns:a16="http://schemas.microsoft.com/office/drawing/2014/main" id="{39FED899-FD15-014D-2BB9-0D93E4E03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98846" y="4044585"/>
            <a:ext cx="1130300" cy="1130300"/>
          </a:xfrm>
          <a:prstGeom prst="rect">
            <a:avLst/>
          </a:prstGeom>
        </p:spPr>
      </p:pic>
      <p:pic>
        <p:nvPicPr>
          <p:cNvPr id="19" name="Immagine 11">
            <a:extLst>
              <a:ext uri="{FF2B5EF4-FFF2-40B4-BE49-F238E27FC236}">
                <a16:creationId xmlns:a16="http://schemas.microsoft.com/office/drawing/2014/main" id="{4C36C738-DB9B-90C0-A10E-7990A46086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517231" y="5433499"/>
            <a:ext cx="1765300" cy="38100"/>
          </a:xfrm>
          <a:prstGeom prst="rect">
            <a:avLst/>
          </a:prstGeom>
        </p:spPr>
      </p:pic>
      <p:pic>
        <p:nvPicPr>
          <p:cNvPr id="20" name="Immagine 12">
            <a:extLst>
              <a:ext uri="{FF2B5EF4-FFF2-40B4-BE49-F238E27FC236}">
                <a16:creationId xmlns:a16="http://schemas.microsoft.com/office/drawing/2014/main" id="{32F21DC5-F71D-8643-D9E7-AEA18C95AB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50131" y="5435620"/>
            <a:ext cx="1765300" cy="38100"/>
          </a:xfrm>
          <a:prstGeom prst="rect">
            <a:avLst/>
          </a:prstGeom>
        </p:spPr>
      </p:pic>
      <p:pic>
        <p:nvPicPr>
          <p:cNvPr id="21" name="Immagine 13">
            <a:extLst>
              <a:ext uri="{FF2B5EF4-FFF2-40B4-BE49-F238E27FC236}">
                <a16:creationId xmlns:a16="http://schemas.microsoft.com/office/drawing/2014/main" id="{D391A9A8-E55A-9D69-E5ED-792E3915E2C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81346" y="5433499"/>
            <a:ext cx="1765300" cy="381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>
          <a:xfrm>
            <a:off x="742949" y="2273137"/>
            <a:ext cx="9313863" cy="1392237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hu-HU" dirty="0" err="1"/>
              <a:t>Insert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image here</a:t>
            </a:r>
            <a:endParaRPr lang="en-GB" dirty="0"/>
          </a:p>
        </p:txBody>
      </p:sp>
      <p:pic>
        <p:nvPicPr>
          <p:cNvPr id="27" name="Immagine 16">
            <a:extLst>
              <a:ext uri="{FF2B5EF4-FFF2-40B4-BE49-F238E27FC236}">
                <a16:creationId xmlns:a16="http://schemas.microsoft.com/office/drawing/2014/main" id="{2DA0940D-5AE0-5878-999A-A4F75B97BC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573718" y="6517481"/>
            <a:ext cx="1844736" cy="5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6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2" name="Immagine 6">
            <a:extLst>
              <a:ext uri="{FF2B5EF4-FFF2-40B4-BE49-F238E27FC236}">
                <a16:creationId xmlns:a16="http://schemas.microsoft.com/office/drawing/2014/main" id="{D7BF07D8-A176-29A9-C141-B275EF617C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764881" y="6579358"/>
            <a:ext cx="1270000" cy="355244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500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742948" y="2515184"/>
            <a:ext cx="9313863" cy="1392237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SECTION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3">
            <a:extLst>
              <a:ext uri="{FF2B5EF4-FFF2-40B4-BE49-F238E27FC236}">
                <a16:creationId xmlns:a16="http://schemas.microsoft.com/office/drawing/2014/main" id="{F0BA59ED-2673-3E51-3780-9815C33F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0799763" cy="7204076"/>
          </a:xfrm>
          <a:prstGeom prst="rect">
            <a:avLst/>
          </a:prstGeom>
        </p:spPr>
      </p:pic>
      <p:pic>
        <p:nvPicPr>
          <p:cNvPr id="11" name="Immagine 4">
            <a:extLst>
              <a:ext uri="{FF2B5EF4-FFF2-40B4-BE49-F238E27FC236}">
                <a16:creationId xmlns:a16="http://schemas.microsoft.com/office/drawing/2014/main" id="{6F0E1B84-367F-07BC-28F5-5F86C40CCA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3569" y="-2382"/>
            <a:ext cx="10796194" cy="7201695"/>
          </a:xfrm>
          <a:prstGeom prst="rect">
            <a:avLst/>
          </a:prstGeom>
        </p:spPr>
      </p:pic>
      <p:pic>
        <p:nvPicPr>
          <p:cNvPr id="13" name="Immagine 2">
            <a:extLst>
              <a:ext uri="{FF2B5EF4-FFF2-40B4-BE49-F238E27FC236}">
                <a16:creationId xmlns:a16="http://schemas.microsoft.com/office/drawing/2014/main" id="{FA45CCE8-96BA-C8CC-2B2E-4CCE8683B8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58578" y="1088993"/>
            <a:ext cx="6541185" cy="6117465"/>
          </a:xfrm>
          <a:prstGeom prst="rect">
            <a:avLst/>
          </a:prstGeom>
        </p:spPr>
      </p:pic>
      <p:sp>
        <p:nvSpPr>
          <p:cNvPr id="22" name="Cím 1"/>
          <p:cNvSpPr>
            <a:spLocks noGrp="1"/>
          </p:cNvSpPr>
          <p:nvPr>
            <p:ph type="title" hasCustomPrompt="1"/>
          </p:nvPr>
        </p:nvSpPr>
        <p:spPr>
          <a:xfrm>
            <a:off x="1398495" y="2910017"/>
            <a:ext cx="7996518" cy="1192306"/>
          </a:xfrm>
          <a:prstGeom prst="rect">
            <a:avLst/>
          </a:prstGeom>
        </p:spPr>
        <p:txBody>
          <a:bodyPr anchor="ctr"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hu-HU" dirty="0"/>
              <a:t>THANK YOU!</a:t>
            </a:r>
            <a:endParaRPr lang="en-GB" dirty="0"/>
          </a:p>
        </p:txBody>
      </p:sp>
      <p:pic>
        <p:nvPicPr>
          <p:cNvPr id="7" name="Immagine 8">
            <a:extLst>
              <a:ext uri="{FF2B5EF4-FFF2-40B4-BE49-F238E27FC236}">
                <a16:creationId xmlns:a16="http://schemas.microsoft.com/office/drawing/2014/main" id="{755C4558-2D07-CEC3-8C65-1E89039ACB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1260" y="2845770"/>
            <a:ext cx="8130988" cy="13208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160" y="421209"/>
            <a:ext cx="1817188" cy="1335568"/>
          </a:xfrm>
          <a:prstGeom prst="rect">
            <a:avLst/>
          </a:prstGeom>
        </p:spPr>
      </p:pic>
      <p:sp>
        <p:nvSpPr>
          <p:cNvPr id="4" name="Szövegdoboz 3"/>
          <p:cNvSpPr txBox="1"/>
          <p:nvPr userDrawn="1"/>
        </p:nvSpPr>
        <p:spPr>
          <a:xfrm>
            <a:off x="1219199" y="6108109"/>
            <a:ext cx="4789407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Views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opinions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expressed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however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(s)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necessarily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reflect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those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Health and Digital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Executive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Agency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HaDEA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Neither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European Union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granting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authority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held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responsible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hu-HU" sz="900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them</a:t>
            </a:r>
            <a:r>
              <a:rPr lang="hu-HU" sz="9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algn="just"/>
            <a:endParaRPr lang="en-GB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Betűtípus, képernyőkép, szöveg, Grafik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D1B4AE-6598-7CFC-5E1B-89AFCD9656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08606" y="6129182"/>
            <a:ext cx="2382359" cy="53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15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24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3" r:id="rId4"/>
    <p:sldLayoutId id="2147483678" r:id="rId5"/>
    <p:sldLayoutId id="2147483674" r:id="rId6"/>
    <p:sldLayoutId id="2147483675" r:id="rId7"/>
    <p:sldLayoutId id="2147483676" r:id="rId8"/>
    <p:sldLayoutId id="2147483677" r:id="rId9"/>
    <p:sldLayoutId id="2147483681" r:id="rId10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5400" dirty="0"/>
              <a:t>Data </a:t>
            </a:r>
            <a:r>
              <a:rPr lang="hu-HU" sz="5400" dirty="0" err="1"/>
              <a:t>biases</a:t>
            </a:r>
            <a:endParaRPr lang="hu-HU" sz="5400" dirty="0"/>
          </a:p>
        </p:txBody>
      </p:sp>
    </p:spTree>
    <p:extLst>
      <p:ext uri="{BB962C8B-B14F-4D97-AF65-F5344CB8AC3E}">
        <p14:creationId xmlns:p14="http://schemas.microsoft.com/office/powerpoint/2010/main" val="839785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D2E9F5F-2BC4-B0B9-41BC-193F1EE17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A070C66-72CF-35CB-276B-87710821CEE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4F354E01-7653-696B-B7C1-8A96D457E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326" y="1887649"/>
            <a:ext cx="5551102" cy="3965757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BEB9AC5B-47D9-98DC-7C22-1EBBCC466F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2091" y="1887651"/>
            <a:ext cx="5287675" cy="3965757"/>
          </a:xfrm>
          <a:prstGeom prst="rect">
            <a:avLst/>
          </a:prstGeom>
        </p:spPr>
      </p:pic>
      <p:sp>
        <p:nvSpPr>
          <p:cNvPr id="6" name="Tartalom helye 2">
            <a:extLst>
              <a:ext uri="{FF2B5EF4-FFF2-40B4-BE49-F238E27FC236}">
                <a16:creationId xmlns:a16="http://schemas.microsoft.com/office/drawing/2014/main" id="{F2086463-D4B6-CA09-7BBF-AB7847B39917}"/>
              </a:ext>
            </a:extLst>
          </p:cNvPr>
          <p:cNvSpPr txBox="1">
            <a:spLocks/>
          </p:cNvSpPr>
          <p:nvPr/>
        </p:nvSpPr>
        <p:spPr>
          <a:xfrm>
            <a:off x="15122" y="6217855"/>
            <a:ext cx="7441712" cy="425263"/>
          </a:xfrm>
          <a:prstGeom prst="rect">
            <a:avLst/>
          </a:prstGeom>
        </p:spPr>
        <p:txBody>
          <a:bodyPr vert="horz" lIns="80998" tIns="40499" rIns="80998" bIns="40499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1417" i="1" dirty="0" err="1"/>
              <a:t>Source</a:t>
            </a:r>
            <a:r>
              <a:rPr lang="hu-HU" sz="1417" i="1" dirty="0"/>
              <a:t>: https://www.worldometers.info/coronavirus/</a:t>
            </a:r>
          </a:p>
        </p:txBody>
      </p:sp>
    </p:spTree>
    <p:extLst>
      <p:ext uri="{BB962C8B-B14F-4D97-AF65-F5344CB8AC3E}">
        <p14:creationId xmlns:p14="http://schemas.microsoft.com/office/powerpoint/2010/main" val="1982011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2B38EBC-4952-81D3-0DF6-CA2912428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B95E7FA5-137F-13A3-C589-E70C079E4D4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Tartalom helye 2">
            <a:extLst>
              <a:ext uri="{FF2B5EF4-FFF2-40B4-BE49-F238E27FC236}">
                <a16:creationId xmlns:a16="http://schemas.microsoft.com/office/drawing/2014/main" id="{8E02F05D-BF51-C9F9-DA28-D8BB4E65848D}"/>
              </a:ext>
            </a:extLst>
          </p:cNvPr>
          <p:cNvSpPr txBox="1">
            <a:spLocks/>
          </p:cNvSpPr>
          <p:nvPr/>
        </p:nvSpPr>
        <p:spPr>
          <a:xfrm>
            <a:off x="15122" y="6217855"/>
            <a:ext cx="7441712" cy="425263"/>
          </a:xfrm>
          <a:prstGeom prst="rect">
            <a:avLst/>
          </a:prstGeom>
        </p:spPr>
        <p:txBody>
          <a:bodyPr vert="horz" lIns="80998" tIns="40499" rIns="80998" bIns="40499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1417" i="1" dirty="0" err="1"/>
              <a:t>Source</a:t>
            </a:r>
            <a:r>
              <a:rPr lang="hu-HU" sz="1417" i="1" dirty="0"/>
              <a:t>: https://www.worldometers.info/coronavirus/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23C53DF7-693E-A4ED-8954-788C599182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0855" y="1921628"/>
            <a:ext cx="6994973" cy="4038477"/>
          </a:xfrm>
          <a:prstGeom prst="rect">
            <a:avLst/>
          </a:prstGeom>
        </p:spPr>
      </p:pic>
      <p:sp>
        <p:nvSpPr>
          <p:cNvPr id="6" name="Cím 3">
            <a:extLst>
              <a:ext uri="{FF2B5EF4-FFF2-40B4-BE49-F238E27FC236}">
                <a16:creationId xmlns:a16="http://schemas.microsoft.com/office/drawing/2014/main" id="{9AC64D88-A0AD-344A-EF52-8DE70EAD06FA}"/>
              </a:ext>
            </a:extLst>
          </p:cNvPr>
          <p:cNvSpPr txBox="1">
            <a:spLocks/>
          </p:cNvSpPr>
          <p:nvPr/>
        </p:nvSpPr>
        <p:spPr>
          <a:xfrm>
            <a:off x="450514" y="747438"/>
            <a:ext cx="9975653" cy="1174193"/>
          </a:xfrm>
          <a:prstGeom prst="rect">
            <a:avLst/>
          </a:prstGeom>
        </p:spPr>
        <p:txBody>
          <a:bodyPr vert="horz" lIns="80998" tIns="40499" rIns="80998" bIns="40499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rgbClr val="0063DC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3543" dirty="0"/>
              <a:t>What do we have to consider when looking at this data?</a:t>
            </a:r>
          </a:p>
        </p:txBody>
      </p:sp>
    </p:spTree>
    <p:extLst>
      <p:ext uri="{BB962C8B-B14F-4D97-AF65-F5344CB8AC3E}">
        <p14:creationId xmlns:p14="http://schemas.microsoft.com/office/powerpoint/2010/main" val="11680458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E6E5D56-F1C4-A7F3-82AB-EF12F62FA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4E2F3E3-8FDD-1DF5-8B58-553BDD550E6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Tartalom helye 2">
            <a:extLst>
              <a:ext uri="{FF2B5EF4-FFF2-40B4-BE49-F238E27FC236}">
                <a16:creationId xmlns:a16="http://schemas.microsoft.com/office/drawing/2014/main" id="{6D612EF8-E5CC-C5BE-FA87-B91F72F9122F}"/>
              </a:ext>
            </a:extLst>
          </p:cNvPr>
          <p:cNvSpPr txBox="1">
            <a:spLocks/>
          </p:cNvSpPr>
          <p:nvPr/>
        </p:nvSpPr>
        <p:spPr>
          <a:xfrm>
            <a:off x="15122" y="6217855"/>
            <a:ext cx="7441712" cy="425263"/>
          </a:xfrm>
          <a:prstGeom prst="rect">
            <a:avLst/>
          </a:prstGeom>
        </p:spPr>
        <p:txBody>
          <a:bodyPr vert="horz" lIns="80998" tIns="40499" rIns="80998" bIns="40499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1417" i="1" dirty="0" err="1"/>
              <a:t>Source</a:t>
            </a:r>
            <a:r>
              <a:rPr lang="hu-HU" sz="1417" i="1" dirty="0"/>
              <a:t>: https://www.worldometers.info/coronavirus/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67754A05-0728-DA33-E515-4CC6AF4B3D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435" y="3465029"/>
            <a:ext cx="5405207" cy="3120642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74E9622A-C022-4D83-B94E-48BE1693DE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9881" y="548079"/>
            <a:ext cx="5399881" cy="308869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B6CD5C1F-D5EA-1E54-881C-AB438DDB1E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49433"/>
            <a:ext cx="5399881" cy="2835335"/>
          </a:xfrm>
          <a:prstGeom prst="rect">
            <a:avLst/>
          </a:prstGeom>
        </p:spPr>
      </p:pic>
      <p:sp>
        <p:nvSpPr>
          <p:cNvPr id="8" name="Nyíl: jobbra mutató 7">
            <a:extLst>
              <a:ext uri="{FF2B5EF4-FFF2-40B4-BE49-F238E27FC236}">
                <a16:creationId xmlns:a16="http://schemas.microsoft.com/office/drawing/2014/main" id="{6A557505-477C-1124-E3C3-EF631C265B3C}"/>
              </a:ext>
            </a:extLst>
          </p:cNvPr>
          <p:cNvSpPr/>
          <p:nvPr/>
        </p:nvSpPr>
        <p:spPr>
          <a:xfrm rot="19800000">
            <a:off x="5213807" y="3113831"/>
            <a:ext cx="372155" cy="415937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594"/>
          </a:p>
        </p:txBody>
      </p:sp>
      <p:sp>
        <p:nvSpPr>
          <p:cNvPr id="9" name="Nyíl: jobbra mutató 8">
            <a:extLst>
              <a:ext uri="{FF2B5EF4-FFF2-40B4-BE49-F238E27FC236}">
                <a16:creationId xmlns:a16="http://schemas.microsoft.com/office/drawing/2014/main" id="{BDAC387C-05C6-6DA3-87FE-F829A07889E3}"/>
              </a:ext>
            </a:extLst>
          </p:cNvPr>
          <p:cNvSpPr/>
          <p:nvPr/>
        </p:nvSpPr>
        <p:spPr>
          <a:xfrm rot="1800000">
            <a:off x="5221368" y="3799466"/>
            <a:ext cx="372155" cy="415937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594"/>
          </a:p>
        </p:txBody>
      </p:sp>
    </p:spTree>
    <p:extLst>
      <p:ext uri="{BB962C8B-B14F-4D97-AF65-F5344CB8AC3E}">
        <p14:creationId xmlns:p14="http://schemas.microsoft.com/office/powerpoint/2010/main" val="40444840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F965E38-2697-D7BD-6FE7-436953430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FDC8CFB-9544-E5F8-F972-7B7A4309132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Cím 1">
            <a:extLst>
              <a:ext uri="{FF2B5EF4-FFF2-40B4-BE49-F238E27FC236}">
                <a16:creationId xmlns:a16="http://schemas.microsoft.com/office/drawing/2014/main" id="{1FE3720A-5991-52BC-178B-F6521912B365}"/>
              </a:ext>
            </a:extLst>
          </p:cNvPr>
          <p:cNvSpPr txBox="1">
            <a:spLocks/>
          </p:cNvSpPr>
          <p:nvPr/>
        </p:nvSpPr>
        <p:spPr>
          <a:xfrm>
            <a:off x="7889439" y="3599659"/>
            <a:ext cx="2357189" cy="1174193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5993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1A75D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hu-HU" sz="3543">
                <a:solidFill>
                  <a:schemeClr val="accent1">
                    <a:lumMod val="75000"/>
                  </a:schemeClr>
                </a:solidFill>
              </a:rPr>
              <a:t>What is this?</a:t>
            </a:r>
            <a:br>
              <a:rPr lang="hu-HU" sz="3543"/>
            </a:br>
            <a:endParaRPr lang="hu-HU" sz="3543" dirty="0"/>
          </a:p>
        </p:txBody>
      </p:sp>
      <p:sp>
        <p:nvSpPr>
          <p:cNvPr id="5" name="Tartalom helye 2">
            <a:extLst>
              <a:ext uri="{FF2B5EF4-FFF2-40B4-BE49-F238E27FC236}">
                <a16:creationId xmlns:a16="http://schemas.microsoft.com/office/drawing/2014/main" id="{584F8A96-71D8-4F8A-7809-9993CFB93529}"/>
              </a:ext>
            </a:extLst>
          </p:cNvPr>
          <p:cNvSpPr txBox="1">
            <a:spLocks/>
          </p:cNvSpPr>
          <p:nvPr/>
        </p:nvSpPr>
        <p:spPr>
          <a:xfrm>
            <a:off x="15122" y="6217855"/>
            <a:ext cx="7441712" cy="42526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39984" indent="-239984" algn="l" defTabSz="959937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3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953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99921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79890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59859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9827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19796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99764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9733" indent="-239984" algn="l" defTabSz="959937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u-HU" sz="1417" i="1"/>
              <a:t>Source: https://www.health.gov.au/resources/collections/coronavirus-covid-19-at-a-glance-infographic-collection</a:t>
            </a:r>
            <a:endParaRPr lang="hu-HU" sz="1417" i="1" dirty="0"/>
          </a:p>
        </p:txBody>
      </p:sp>
      <p:pic>
        <p:nvPicPr>
          <p:cNvPr id="6" name="Picture 2" descr="Coronavirus (COVID-19) at a glance infographic collection ...">
            <a:extLst>
              <a:ext uri="{FF2B5EF4-FFF2-40B4-BE49-F238E27FC236}">
                <a16:creationId xmlns:a16="http://schemas.microsoft.com/office/drawing/2014/main" id="{FCFD0A7A-0613-4FCD-35F2-0796C4544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2223"/>
            <a:ext cx="7441711" cy="556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985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FEACAA4-847E-D752-36B4-044F59748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5087130-F014-0678-16B7-B34817B9769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4" name="Picture 2" descr="Chart: The Coronavirus is Almost Everywhere | Statista">
            <a:extLst>
              <a:ext uri="{FF2B5EF4-FFF2-40B4-BE49-F238E27FC236}">
                <a16:creationId xmlns:a16="http://schemas.microsoft.com/office/drawing/2014/main" id="{0C291C4A-C750-A259-3B1C-A589A784C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2223"/>
            <a:ext cx="6074866" cy="6074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ím 1">
            <a:extLst>
              <a:ext uri="{FF2B5EF4-FFF2-40B4-BE49-F238E27FC236}">
                <a16:creationId xmlns:a16="http://schemas.microsoft.com/office/drawing/2014/main" id="{C460E540-339A-10D1-0CCB-20642EBE0068}"/>
              </a:ext>
            </a:extLst>
          </p:cNvPr>
          <p:cNvSpPr txBox="1">
            <a:spLocks/>
          </p:cNvSpPr>
          <p:nvPr/>
        </p:nvSpPr>
        <p:spPr>
          <a:xfrm>
            <a:off x="7889439" y="3599659"/>
            <a:ext cx="2357189" cy="1174193"/>
          </a:xfrm>
          <a:prstGeom prst="rect">
            <a:avLst/>
          </a:prstGeom>
        </p:spPr>
        <p:txBody>
          <a:bodyPr vert="horz" lIns="80998" tIns="40499" rIns="80998" bIns="40499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rgbClr val="0063DC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hu-HU" sz="3543" dirty="0" err="1"/>
              <a:t>What</a:t>
            </a:r>
            <a:r>
              <a:rPr lang="hu-HU" sz="3543" dirty="0"/>
              <a:t> is </a:t>
            </a:r>
            <a:r>
              <a:rPr lang="hu-HU" sz="3543" dirty="0" err="1"/>
              <a:t>this</a:t>
            </a:r>
            <a:r>
              <a:rPr lang="hu-HU" sz="3543" dirty="0"/>
              <a:t>?</a:t>
            </a:r>
            <a:br>
              <a:rPr lang="hu-HU" sz="3543" dirty="0"/>
            </a:br>
            <a:endParaRPr lang="hu-HU" sz="3543" dirty="0"/>
          </a:p>
        </p:txBody>
      </p:sp>
      <p:sp>
        <p:nvSpPr>
          <p:cNvPr id="6" name="Tartalom helye 2">
            <a:extLst>
              <a:ext uri="{FF2B5EF4-FFF2-40B4-BE49-F238E27FC236}">
                <a16:creationId xmlns:a16="http://schemas.microsoft.com/office/drawing/2014/main" id="{BBFE459B-EBB5-553C-E4AE-720923C727E0}"/>
              </a:ext>
            </a:extLst>
          </p:cNvPr>
          <p:cNvSpPr txBox="1">
            <a:spLocks/>
          </p:cNvSpPr>
          <p:nvPr/>
        </p:nvSpPr>
        <p:spPr>
          <a:xfrm>
            <a:off x="6168884" y="5470695"/>
            <a:ext cx="4529194" cy="435310"/>
          </a:xfrm>
          <a:prstGeom prst="rect">
            <a:avLst/>
          </a:prstGeom>
        </p:spPr>
        <p:txBody>
          <a:bodyPr vert="horz" lIns="80998" tIns="40499" rIns="80998" bIns="40499" rtlCol="0">
            <a:normAutofit fontScale="92500"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1417" i="1" dirty="0" err="1"/>
              <a:t>Source</a:t>
            </a:r>
            <a:r>
              <a:rPr lang="hu-HU" sz="1417" i="1" dirty="0"/>
              <a:t>: https://www.statista.com/chart/20651/locations-by-number-of-confirmed-wuhan-coronavirus-cases/</a:t>
            </a:r>
          </a:p>
        </p:txBody>
      </p:sp>
    </p:spTree>
    <p:extLst>
      <p:ext uri="{BB962C8B-B14F-4D97-AF65-F5344CB8AC3E}">
        <p14:creationId xmlns:p14="http://schemas.microsoft.com/office/powerpoint/2010/main" val="1720645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D553B20-4140-8B77-8261-DBD791499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BA0ABD1A-0F72-F47C-DC11-A1594060861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Cím 1">
            <a:extLst>
              <a:ext uri="{FF2B5EF4-FFF2-40B4-BE49-F238E27FC236}">
                <a16:creationId xmlns:a16="http://schemas.microsoft.com/office/drawing/2014/main" id="{7A1B135E-099B-7B06-FE5E-378F3CA0D499}"/>
              </a:ext>
            </a:extLst>
          </p:cNvPr>
          <p:cNvSpPr txBox="1">
            <a:spLocks/>
          </p:cNvSpPr>
          <p:nvPr/>
        </p:nvSpPr>
        <p:spPr>
          <a:xfrm>
            <a:off x="7889439" y="3599659"/>
            <a:ext cx="2357189" cy="1174193"/>
          </a:xfrm>
          <a:prstGeom prst="rect">
            <a:avLst/>
          </a:prstGeom>
        </p:spPr>
        <p:txBody>
          <a:bodyPr vert="horz" lIns="80998" tIns="40499" rIns="80998" bIns="40499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rgbClr val="0063DC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hu-HU" sz="3543" dirty="0" err="1"/>
              <a:t>What</a:t>
            </a:r>
            <a:r>
              <a:rPr lang="hu-HU" sz="3543" dirty="0"/>
              <a:t> is </a:t>
            </a:r>
            <a:r>
              <a:rPr lang="hu-HU" sz="3543" dirty="0" err="1"/>
              <a:t>this</a:t>
            </a:r>
            <a:r>
              <a:rPr lang="hu-HU" sz="3543" dirty="0"/>
              <a:t>?</a:t>
            </a:r>
            <a:br>
              <a:rPr lang="hu-HU" sz="3543" dirty="0"/>
            </a:br>
            <a:endParaRPr lang="hu-HU" sz="3543" dirty="0"/>
          </a:p>
        </p:txBody>
      </p:sp>
      <p:sp>
        <p:nvSpPr>
          <p:cNvPr id="5" name="Tartalom helye 2">
            <a:extLst>
              <a:ext uri="{FF2B5EF4-FFF2-40B4-BE49-F238E27FC236}">
                <a16:creationId xmlns:a16="http://schemas.microsoft.com/office/drawing/2014/main" id="{BC5A28D4-5869-C3E7-BF60-9F5ECE0E5E53}"/>
              </a:ext>
            </a:extLst>
          </p:cNvPr>
          <p:cNvSpPr txBox="1">
            <a:spLocks/>
          </p:cNvSpPr>
          <p:nvPr/>
        </p:nvSpPr>
        <p:spPr>
          <a:xfrm>
            <a:off x="3904815" y="5944024"/>
            <a:ext cx="3766919" cy="528881"/>
          </a:xfrm>
          <a:prstGeom prst="rect">
            <a:avLst/>
          </a:prstGeom>
        </p:spPr>
        <p:txBody>
          <a:bodyPr vert="horz" lIns="80998" tIns="40499" rIns="80998" bIns="40499" rtlCol="0">
            <a:normAutofit fontScale="925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1417" i="1" dirty="0" err="1"/>
              <a:t>Source</a:t>
            </a:r>
            <a:r>
              <a:rPr lang="hu-HU" sz="1417" i="1" dirty="0"/>
              <a:t>: https://www150.statcan.gc.ca/n1/pub/11-627-m/11-627-m2020039-eng.htm</a:t>
            </a:r>
          </a:p>
        </p:txBody>
      </p:sp>
      <p:pic>
        <p:nvPicPr>
          <p:cNvPr id="6" name="Picture 2" descr="Infographic: Mental health of Canadians during the COVID-19 pandemic">
            <a:extLst>
              <a:ext uri="{FF2B5EF4-FFF2-40B4-BE49-F238E27FC236}">
                <a16:creationId xmlns:a16="http://schemas.microsoft.com/office/drawing/2014/main" id="{1C378C1D-E438-A9E3-A90E-DC0CFF2E9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8038"/>
            <a:ext cx="3833262" cy="6315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5749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3B43B8C-F1FF-2F7E-CF29-7995463C0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63573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68A802B-4770-7810-CB20-9D7603766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16670934-FE58-848E-82FA-3F589578343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Téglalap 3">
            <a:extLst>
              <a:ext uri="{FF2B5EF4-FFF2-40B4-BE49-F238E27FC236}">
                <a16:creationId xmlns:a16="http://schemas.microsoft.com/office/drawing/2014/main" id="{BD6A1444-74EE-9FF7-A98D-71AB96C56E6C}"/>
              </a:ext>
            </a:extLst>
          </p:cNvPr>
          <p:cNvSpPr/>
          <p:nvPr/>
        </p:nvSpPr>
        <p:spPr>
          <a:xfrm>
            <a:off x="1510640" y="965455"/>
            <a:ext cx="1643315" cy="1298603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Tables</a:t>
            </a:r>
            <a:endParaRPr lang="hu-HU" sz="1519" b="1" dirty="0"/>
          </a:p>
        </p:txBody>
      </p:sp>
      <p:sp>
        <p:nvSpPr>
          <p:cNvPr id="5" name="Téglalap 4">
            <a:extLst>
              <a:ext uri="{FF2B5EF4-FFF2-40B4-BE49-F238E27FC236}">
                <a16:creationId xmlns:a16="http://schemas.microsoft.com/office/drawing/2014/main" id="{8469017C-CBC7-28D3-C543-1409BEDAA457}"/>
              </a:ext>
            </a:extLst>
          </p:cNvPr>
          <p:cNvSpPr/>
          <p:nvPr/>
        </p:nvSpPr>
        <p:spPr>
          <a:xfrm>
            <a:off x="3174828" y="962944"/>
            <a:ext cx="1643315" cy="1298601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Statistical</a:t>
            </a:r>
            <a:r>
              <a:rPr lang="hu-HU" sz="1519" b="1" dirty="0"/>
              <a:t> </a:t>
            </a:r>
            <a:r>
              <a:rPr lang="hu-HU" sz="1519" b="1" dirty="0" err="1"/>
              <a:t>charts</a:t>
            </a:r>
            <a:r>
              <a:rPr lang="hu-HU" sz="1519" b="1" dirty="0"/>
              <a:t> and </a:t>
            </a:r>
            <a:r>
              <a:rPr lang="hu-HU" sz="1519" b="1" dirty="0" err="1"/>
              <a:t>graphs</a:t>
            </a:r>
            <a:endParaRPr lang="hu-HU" sz="1519" b="1" dirty="0"/>
          </a:p>
        </p:txBody>
      </p:sp>
      <p:sp>
        <p:nvSpPr>
          <p:cNvPr id="6" name="Téglalap 5">
            <a:extLst>
              <a:ext uri="{FF2B5EF4-FFF2-40B4-BE49-F238E27FC236}">
                <a16:creationId xmlns:a16="http://schemas.microsoft.com/office/drawing/2014/main" id="{BF41D5BE-1F92-07F9-49CE-6E7B405ECDA5}"/>
              </a:ext>
            </a:extLst>
          </p:cNvPr>
          <p:cNvSpPr/>
          <p:nvPr/>
        </p:nvSpPr>
        <p:spPr>
          <a:xfrm>
            <a:off x="4839016" y="960401"/>
            <a:ext cx="1542767" cy="1298601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Infographics</a:t>
            </a:r>
            <a:endParaRPr lang="hu-HU" sz="1519" b="1" dirty="0"/>
          </a:p>
        </p:txBody>
      </p:sp>
      <p:sp>
        <p:nvSpPr>
          <p:cNvPr id="7" name="Téglalap 6">
            <a:extLst>
              <a:ext uri="{FF2B5EF4-FFF2-40B4-BE49-F238E27FC236}">
                <a16:creationId xmlns:a16="http://schemas.microsoft.com/office/drawing/2014/main" id="{41CB670C-759B-115B-6E9C-EB44E2D056DF}"/>
              </a:ext>
            </a:extLst>
          </p:cNvPr>
          <p:cNvSpPr/>
          <p:nvPr/>
        </p:nvSpPr>
        <p:spPr>
          <a:xfrm>
            <a:off x="6402658" y="960402"/>
            <a:ext cx="1643315" cy="1298603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Heatmaps</a:t>
            </a:r>
            <a:endParaRPr lang="hu-HU" sz="1519" b="1" dirty="0"/>
          </a:p>
        </p:txBody>
      </p:sp>
      <p:sp>
        <p:nvSpPr>
          <p:cNvPr id="8" name="Téglalap 7">
            <a:extLst>
              <a:ext uri="{FF2B5EF4-FFF2-40B4-BE49-F238E27FC236}">
                <a16:creationId xmlns:a16="http://schemas.microsoft.com/office/drawing/2014/main" id="{2EA6FDA3-0923-E8A9-41FB-E5E35E873C1A}"/>
              </a:ext>
            </a:extLst>
          </p:cNvPr>
          <p:cNvSpPr/>
          <p:nvPr/>
        </p:nvSpPr>
        <p:spPr>
          <a:xfrm>
            <a:off x="8067533" y="960404"/>
            <a:ext cx="1643315" cy="1298601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Dashboards</a:t>
            </a:r>
            <a:endParaRPr lang="hu-HU" sz="1519" b="1" dirty="0"/>
          </a:p>
        </p:txBody>
      </p:sp>
      <p:sp>
        <p:nvSpPr>
          <p:cNvPr id="9" name="Téglalap 8">
            <a:extLst>
              <a:ext uri="{FF2B5EF4-FFF2-40B4-BE49-F238E27FC236}">
                <a16:creationId xmlns:a16="http://schemas.microsoft.com/office/drawing/2014/main" id="{3D3BBE2B-DCFB-42F8-25E8-56CDD0B0BEA0}"/>
              </a:ext>
            </a:extLst>
          </p:cNvPr>
          <p:cNvSpPr/>
          <p:nvPr/>
        </p:nvSpPr>
        <p:spPr>
          <a:xfrm>
            <a:off x="6410053" y="2270607"/>
            <a:ext cx="1643315" cy="1298603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Gantt</a:t>
            </a:r>
            <a:r>
              <a:rPr lang="hu-HU" sz="1519" b="1" dirty="0"/>
              <a:t> </a:t>
            </a:r>
            <a:r>
              <a:rPr lang="hu-HU" sz="1519" b="1" dirty="0" err="1"/>
              <a:t>charts</a:t>
            </a:r>
            <a:endParaRPr lang="hu-HU" sz="1519" b="1" dirty="0"/>
          </a:p>
        </p:txBody>
      </p:sp>
      <p:sp>
        <p:nvSpPr>
          <p:cNvPr id="10" name="Téglalap 9">
            <a:extLst>
              <a:ext uri="{FF2B5EF4-FFF2-40B4-BE49-F238E27FC236}">
                <a16:creationId xmlns:a16="http://schemas.microsoft.com/office/drawing/2014/main" id="{8C76AED2-34A1-CD1F-D301-658CB6B5925C}"/>
              </a:ext>
            </a:extLst>
          </p:cNvPr>
          <p:cNvSpPr/>
          <p:nvPr/>
        </p:nvSpPr>
        <p:spPr>
          <a:xfrm>
            <a:off x="8081638" y="2270608"/>
            <a:ext cx="1643315" cy="1298601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/>
              <a:t>Word </a:t>
            </a:r>
            <a:r>
              <a:rPr lang="hu-HU" sz="1519" b="1" dirty="0" err="1"/>
              <a:t>clouds</a:t>
            </a:r>
            <a:endParaRPr lang="hu-HU" sz="1519" b="1" dirty="0"/>
          </a:p>
        </p:txBody>
      </p:sp>
      <p:sp>
        <p:nvSpPr>
          <p:cNvPr id="11" name="Téglalap 10">
            <a:extLst>
              <a:ext uri="{FF2B5EF4-FFF2-40B4-BE49-F238E27FC236}">
                <a16:creationId xmlns:a16="http://schemas.microsoft.com/office/drawing/2014/main" id="{B3525458-7F95-639F-CAC6-C8D039595E2B}"/>
              </a:ext>
            </a:extLst>
          </p:cNvPr>
          <p:cNvSpPr/>
          <p:nvPr/>
        </p:nvSpPr>
        <p:spPr>
          <a:xfrm>
            <a:off x="1510640" y="2275659"/>
            <a:ext cx="1643315" cy="1298603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Flowcharts</a:t>
            </a:r>
            <a:endParaRPr lang="hu-HU" sz="1519" b="1" dirty="0"/>
          </a:p>
        </p:txBody>
      </p:sp>
      <p:sp>
        <p:nvSpPr>
          <p:cNvPr id="12" name="Téglalap 11">
            <a:extLst>
              <a:ext uri="{FF2B5EF4-FFF2-40B4-BE49-F238E27FC236}">
                <a16:creationId xmlns:a16="http://schemas.microsoft.com/office/drawing/2014/main" id="{7DAF7054-3402-0CE9-F45D-583601BE7A97}"/>
              </a:ext>
            </a:extLst>
          </p:cNvPr>
          <p:cNvSpPr/>
          <p:nvPr/>
        </p:nvSpPr>
        <p:spPr>
          <a:xfrm>
            <a:off x="3174828" y="2273149"/>
            <a:ext cx="1643315" cy="1298601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Geographical</a:t>
            </a:r>
            <a:r>
              <a:rPr lang="hu-HU" sz="1519" b="1" dirty="0"/>
              <a:t> </a:t>
            </a:r>
            <a:r>
              <a:rPr lang="hu-HU" sz="1519" b="1" dirty="0" err="1"/>
              <a:t>maps</a:t>
            </a:r>
            <a:endParaRPr lang="hu-HU" sz="1519" b="1" dirty="0"/>
          </a:p>
        </p:txBody>
      </p:sp>
      <p:sp>
        <p:nvSpPr>
          <p:cNvPr id="13" name="Téglalap 12">
            <a:extLst>
              <a:ext uri="{FF2B5EF4-FFF2-40B4-BE49-F238E27FC236}">
                <a16:creationId xmlns:a16="http://schemas.microsoft.com/office/drawing/2014/main" id="{C1A70837-2222-2CED-3972-526D3B794B48}"/>
              </a:ext>
            </a:extLst>
          </p:cNvPr>
          <p:cNvSpPr/>
          <p:nvPr/>
        </p:nvSpPr>
        <p:spPr>
          <a:xfrm>
            <a:off x="4839016" y="2270605"/>
            <a:ext cx="1542767" cy="1298601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Patient</a:t>
            </a:r>
            <a:r>
              <a:rPr lang="hu-HU" sz="1519" b="1" dirty="0"/>
              <a:t> </a:t>
            </a:r>
            <a:r>
              <a:rPr lang="hu-HU" sz="1519" b="1" dirty="0" err="1"/>
              <a:t>journey</a:t>
            </a:r>
            <a:r>
              <a:rPr lang="hu-HU" sz="1519" b="1" dirty="0"/>
              <a:t> </a:t>
            </a:r>
            <a:r>
              <a:rPr lang="hu-HU" sz="1519" b="1" dirty="0" err="1"/>
              <a:t>maps</a:t>
            </a:r>
            <a:endParaRPr lang="hu-HU" sz="1519" b="1" dirty="0"/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E9D38849-F00A-9CA9-6561-2FB24C696D2E}"/>
              </a:ext>
            </a:extLst>
          </p:cNvPr>
          <p:cNvSpPr/>
          <p:nvPr/>
        </p:nvSpPr>
        <p:spPr>
          <a:xfrm>
            <a:off x="8081638" y="3599656"/>
            <a:ext cx="1629211" cy="1298601"/>
          </a:xfrm>
          <a:prstGeom prst="rect">
            <a:avLst/>
          </a:prstGeom>
          <a:solidFill>
            <a:srgbClr val="AB00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/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889538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57D779A-E592-6425-9AD9-B0673C49E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F161782-DD76-F141-65D2-8787642E7FF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Téglalap 3">
            <a:extLst>
              <a:ext uri="{FF2B5EF4-FFF2-40B4-BE49-F238E27FC236}">
                <a16:creationId xmlns:a16="http://schemas.microsoft.com/office/drawing/2014/main" id="{AB823C30-82F9-9D4E-6CCF-3CE4505EF1EF}"/>
              </a:ext>
            </a:extLst>
          </p:cNvPr>
          <p:cNvSpPr/>
          <p:nvPr/>
        </p:nvSpPr>
        <p:spPr>
          <a:xfrm>
            <a:off x="1380141" y="827004"/>
            <a:ext cx="1643315" cy="1298603"/>
          </a:xfrm>
          <a:prstGeom prst="rect">
            <a:avLst/>
          </a:prstGeom>
          <a:solidFill>
            <a:srgbClr val="00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/>
              <a:t>Cherry-</a:t>
            </a:r>
            <a:r>
              <a:rPr lang="hu-HU" sz="1519" b="1" dirty="0" err="1"/>
              <a:t>picking</a:t>
            </a:r>
            <a:r>
              <a:rPr lang="hu-HU" sz="1519" b="1" dirty="0"/>
              <a:t> </a:t>
            </a:r>
            <a:r>
              <a:rPr lang="hu-HU" sz="1519" b="1" dirty="0" err="1"/>
              <a:t>data</a:t>
            </a:r>
            <a:endParaRPr lang="hu-HU" sz="1519" b="1" dirty="0"/>
          </a:p>
        </p:txBody>
      </p:sp>
      <p:sp>
        <p:nvSpPr>
          <p:cNvPr id="5" name="Téglalap 4">
            <a:extLst>
              <a:ext uri="{FF2B5EF4-FFF2-40B4-BE49-F238E27FC236}">
                <a16:creationId xmlns:a16="http://schemas.microsoft.com/office/drawing/2014/main" id="{421B9844-D834-2254-2174-0FC08494552A}"/>
              </a:ext>
            </a:extLst>
          </p:cNvPr>
          <p:cNvSpPr/>
          <p:nvPr/>
        </p:nvSpPr>
        <p:spPr>
          <a:xfrm>
            <a:off x="3044331" y="837354"/>
            <a:ext cx="1643315" cy="1298601"/>
          </a:xfrm>
          <a:prstGeom prst="rect">
            <a:avLst/>
          </a:prstGeom>
          <a:solidFill>
            <a:srgbClr val="00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Truncated</a:t>
            </a:r>
            <a:r>
              <a:rPr lang="hu-HU" sz="1519" b="1" dirty="0"/>
              <a:t> Y-</a:t>
            </a:r>
            <a:r>
              <a:rPr lang="hu-HU" sz="1519" b="1" dirty="0" err="1"/>
              <a:t>Axis</a:t>
            </a:r>
            <a:endParaRPr lang="hu-HU" sz="1519" b="1" dirty="0"/>
          </a:p>
        </p:txBody>
      </p:sp>
      <p:sp>
        <p:nvSpPr>
          <p:cNvPr id="6" name="Téglalap 5">
            <a:extLst>
              <a:ext uri="{FF2B5EF4-FFF2-40B4-BE49-F238E27FC236}">
                <a16:creationId xmlns:a16="http://schemas.microsoft.com/office/drawing/2014/main" id="{74C01381-2EAD-4C19-6BED-59619072D175}"/>
              </a:ext>
            </a:extLst>
          </p:cNvPr>
          <p:cNvSpPr/>
          <p:nvPr/>
        </p:nvSpPr>
        <p:spPr>
          <a:xfrm>
            <a:off x="4708519" y="834811"/>
            <a:ext cx="1542767" cy="1298601"/>
          </a:xfrm>
          <a:prstGeom prst="rect">
            <a:avLst/>
          </a:prstGeom>
          <a:solidFill>
            <a:srgbClr val="00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Misleading</a:t>
            </a:r>
            <a:r>
              <a:rPr lang="hu-HU" sz="1519" b="1" dirty="0"/>
              <a:t> </a:t>
            </a:r>
            <a:r>
              <a:rPr lang="hu-HU" sz="1519" b="1" dirty="0" err="1"/>
              <a:t>percanteges</a:t>
            </a:r>
            <a:endParaRPr lang="hu-HU" sz="1519" b="1" dirty="0"/>
          </a:p>
        </p:txBody>
      </p:sp>
      <p:sp>
        <p:nvSpPr>
          <p:cNvPr id="7" name="Téglalap 6">
            <a:extLst>
              <a:ext uri="{FF2B5EF4-FFF2-40B4-BE49-F238E27FC236}">
                <a16:creationId xmlns:a16="http://schemas.microsoft.com/office/drawing/2014/main" id="{866707E0-3D25-E181-49C9-CCC6ED515CB4}"/>
              </a:ext>
            </a:extLst>
          </p:cNvPr>
          <p:cNvSpPr/>
          <p:nvPr/>
        </p:nvSpPr>
        <p:spPr>
          <a:xfrm>
            <a:off x="6272160" y="834812"/>
            <a:ext cx="1643315" cy="1298603"/>
          </a:xfrm>
          <a:prstGeom prst="rect">
            <a:avLst/>
          </a:prstGeom>
          <a:solidFill>
            <a:srgbClr val="00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Manipulating</a:t>
            </a:r>
            <a:r>
              <a:rPr lang="hu-HU" sz="1519" b="1" dirty="0"/>
              <a:t> </a:t>
            </a:r>
            <a:r>
              <a:rPr lang="hu-HU" sz="1519" b="1" dirty="0" err="1"/>
              <a:t>the</a:t>
            </a:r>
            <a:r>
              <a:rPr lang="hu-HU" sz="1519" b="1" dirty="0"/>
              <a:t> </a:t>
            </a:r>
            <a:r>
              <a:rPr lang="hu-HU" sz="1519" b="1" dirty="0" err="1"/>
              <a:t>scale</a:t>
            </a:r>
            <a:endParaRPr lang="hu-HU" sz="1519" b="1" dirty="0"/>
          </a:p>
        </p:txBody>
      </p:sp>
      <p:sp>
        <p:nvSpPr>
          <p:cNvPr id="8" name="Téglalap 7">
            <a:extLst>
              <a:ext uri="{FF2B5EF4-FFF2-40B4-BE49-F238E27FC236}">
                <a16:creationId xmlns:a16="http://schemas.microsoft.com/office/drawing/2014/main" id="{5FFFCD3A-719C-247F-A70D-059C74727D03}"/>
              </a:ext>
            </a:extLst>
          </p:cNvPr>
          <p:cNvSpPr/>
          <p:nvPr/>
        </p:nvSpPr>
        <p:spPr>
          <a:xfrm>
            <a:off x="7937035" y="834814"/>
            <a:ext cx="1643315" cy="1298601"/>
          </a:xfrm>
          <a:prstGeom prst="rect">
            <a:avLst/>
          </a:prstGeom>
          <a:solidFill>
            <a:srgbClr val="00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Omitting</a:t>
            </a:r>
            <a:r>
              <a:rPr lang="hu-HU" sz="1519" b="1" dirty="0"/>
              <a:t> </a:t>
            </a:r>
            <a:r>
              <a:rPr lang="hu-HU" sz="1519" b="1" dirty="0" err="1"/>
              <a:t>baseline</a:t>
            </a:r>
            <a:r>
              <a:rPr lang="hu-HU" sz="1519" b="1" dirty="0"/>
              <a:t> </a:t>
            </a:r>
            <a:r>
              <a:rPr lang="hu-HU" sz="1519" b="1" dirty="0" err="1"/>
              <a:t>data</a:t>
            </a:r>
            <a:endParaRPr lang="hu-HU" sz="1519" b="1" dirty="0"/>
          </a:p>
        </p:txBody>
      </p:sp>
      <p:sp>
        <p:nvSpPr>
          <p:cNvPr id="9" name="Téglalap 8">
            <a:extLst>
              <a:ext uri="{FF2B5EF4-FFF2-40B4-BE49-F238E27FC236}">
                <a16:creationId xmlns:a16="http://schemas.microsoft.com/office/drawing/2014/main" id="{C5677FF0-06AB-6F9C-5E6F-E39A82DEA744}"/>
              </a:ext>
            </a:extLst>
          </p:cNvPr>
          <p:cNvSpPr/>
          <p:nvPr/>
        </p:nvSpPr>
        <p:spPr>
          <a:xfrm>
            <a:off x="6267314" y="2145017"/>
            <a:ext cx="1643315" cy="1298603"/>
          </a:xfrm>
          <a:prstGeom prst="rect">
            <a:avLst/>
          </a:prstGeom>
          <a:solidFill>
            <a:srgbClr val="00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Use</a:t>
            </a:r>
            <a:r>
              <a:rPr lang="hu-HU" sz="1519" b="1" dirty="0"/>
              <a:t> of </a:t>
            </a:r>
            <a:r>
              <a:rPr lang="hu-HU" sz="1519" b="1" dirty="0" err="1"/>
              <a:t>colours</a:t>
            </a:r>
            <a:endParaRPr lang="hu-HU" sz="1519" b="1" dirty="0"/>
          </a:p>
        </p:txBody>
      </p:sp>
      <p:sp>
        <p:nvSpPr>
          <p:cNvPr id="10" name="Téglalap 9">
            <a:extLst>
              <a:ext uri="{FF2B5EF4-FFF2-40B4-BE49-F238E27FC236}">
                <a16:creationId xmlns:a16="http://schemas.microsoft.com/office/drawing/2014/main" id="{1CE29ED0-00BC-1239-3E3A-A6AAEAEAB6A8}"/>
              </a:ext>
            </a:extLst>
          </p:cNvPr>
          <p:cNvSpPr/>
          <p:nvPr/>
        </p:nvSpPr>
        <p:spPr>
          <a:xfrm>
            <a:off x="7944362" y="2146950"/>
            <a:ext cx="1643315" cy="1298601"/>
          </a:xfrm>
          <a:prstGeom prst="rect">
            <a:avLst/>
          </a:prstGeom>
          <a:solidFill>
            <a:srgbClr val="00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Misleading</a:t>
            </a:r>
            <a:r>
              <a:rPr lang="hu-HU" sz="1519" b="1" dirty="0"/>
              <a:t> </a:t>
            </a:r>
            <a:r>
              <a:rPr lang="hu-HU" sz="1519" b="1" dirty="0" err="1"/>
              <a:t>aggregation</a:t>
            </a:r>
            <a:endParaRPr lang="hu-HU" sz="1519" b="1" dirty="0"/>
          </a:p>
        </p:txBody>
      </p:sp>
      <p:sp>
        <p:nvSpPr>
          <p:cNvPr id="11" name="Téglalap 10">
            <a:extLst>
              <a:ext uri="{FF2B5EF4-FFF2-40B4-BE49-F238E27FC236}">
                <a16:creationId xmlns:a16="http://schemas.microsoft.com/office/drawing/2014/main" id="{206386AD-39FB-BFBA-B400-CFC6C91D78EC}"/>
              </a:ext>
            </a:extLst>
          </p:cNvPr>
          <p:cNvSpPr/>
          <p:nvPr/>
        </p:nvSpPr>
        <p:spPr>
          <a:xfrm>
            <a:off x="1380141" y="2150069"/>
            <a:ext cx="1643315" cy="1298603"/>
          </a:xfrm>
          <a:prstGeom prst="rect">
            <a:avLst/>
          </a:prstGeom>
          <a:solidFill>
            <a:srgbClr val="00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Cumulative</a:t>
            </a:r>
            <a:r>
              <a:rPr lang="hu-HU" sz="1519" b="1" dirty="0"/>
              <a:t> </a:t>
            </a:r>
            <a:r>
              <a:rPr lang="hu-HU" sz="1519" b="1" dirty="0" err="1"/>
              <a:t>Graphs</a:t>
            </a:r>
            <a:endParaRPr lang="hu-HU" sz="1519" b="1" dirty="0"/>
          </a:p>
        </p:txBody>
      </p:sp>
      <p:sp>
        <p:nvSpPr>
          <p:cNvPr id="12" name="Téglalap 11">
            <a:extLst>
              <a:ext uri="{FF2B5EF4-FFF2-40B4-BE49-F238E27FC236}">
                <a16:creationId xmlns:a16="http://schemas.microsoft.com/office/drawing/2014/main" id="{3B01363F-0A1E-EEEC-959D-8C411AFB49FD}"/>
              </a:ext>
            </a:extLst>
          </p:cNvPr>
          <p:cNvSpPr/>
          <p:nvPr/>
        </p:nvSpPr>
        <p:spPr>
          <a:xfrm>
            <a:off x="3044331" y="2147558"/>
            <a:ext cx="1643315" cy="1298601"/>
          </a:xfrm>
          <a:prstGeom prst="rect">
            <a:avLst/>
          </a:prstGeom>
          <a:solidFill>
            <a:srgbClr val="00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Use</a:t>
            </a:r>
            <a:r>
              <a:rPr lang="hu-HU" sz="1519" b="1" dirty="0"/>
              <a:t> of </a:t>
            </a:r>
            <a:r>
              <a:rPr lang="hu-HU" sz="1519" b="1" dirty="0" err="1"/>
              <a:t>Absolute</a:t>
            </a:r>
            <a:r>
              <a:rPr lang="hu-HU" sz="1519" b="1" dirty="0"/>
              <a:t> </a:t>
            </a:r>
            <a:r>
              <a:rPr lang="hu-HU" sz="1519" b="1" dirty="0" err="1"/>
              <a:t>Numbers</a:t>
            </a:r>
            <a:r>
              <a:rPr lang="hu-HU" sz="1519" b="1" dirty="0"/>
              <a:t> / </a:t>
            </a:r>
            <a:r>
              <a:rPr lang="hu-HU" sz="1519" b="1" dirty="0" err="1"/>
              <a:t>Percentages</a:t>
            </a:r>
            <a:endParaRPr lang="hu-HU" sz="1519" b="1" dirty="0"/>
          </a:p>
        </p:txBody>
      </p:sp>
      <p:sp>
        <p:nvSpPr>
          <p:cNvPr id="13" name="Téglalap 12">
            <a:extLst>
              <a:ext uri="{FF2B5EF4-FFF2-40B4-BE49-F238E27FC236}">
                <a16:creationId xmlns:a16="http://schemas.microsoft.com/office/drawing/2014/main" id="{3207DF84-2487-8527-16B0-369E54D56410}"/>
              </a:ext>
            </a:extLst>
          </p:cNvPr>
          <p:cNvSpPr/>
          <p:nvPr/>
        </p:nvSpPr>
        <p:spPr>
          <a:xfrm>
            <a:off x="4708519" y="2145015"/>
            <a:ext cx="1542767" cy="1298601"/>
          </a:xfrm>
          <a:prstGeom prst="rect">
            <a:avLst/>
          </a:prstGeom>
          <a:solidFill>
            <a:srgbClr val="00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/>
              <a:t>Visual </a:t>
            </a:r>
            <a:r>
              <a:rPr lang="hu-HU" sz="1519" b="1" dirty="0" err="1"/>
              <a:t>Distortion</a:t>
            </a:r>
            <a:endParaRPr lang="hu-HU" sz="1519" b="1" dirty="0"/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B1CEAF03-CD99-4242-8FBA-5628E5E94255}"/>
              </a:ext>
            </a:extLst>
          </p:cNvPr>
          <p:cNvSpPr/>
          <p:nvPr/>
        </p:nvSpPr>
        <p:spPr>
          <a:xfrm>
            <a:off x="1376414" y="3467731"/>
            <a:ext cx="1643315" cy="1298603"/>
          </a:xfrm>
          <a:prstGeom prst="rect">
            <a:avLst/>
          </a:prstGeom>
          <a:solidFill>
            <a:srgbClr val="00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Inappropriate</a:t>
            </a:r>
            <a:r>
              <a:rPr lang="hu-HU" sz="1519" b="1" dirty="0"/>
              <a:t> </a:t>
            </a:r>
            <a:r>
              <a:rPr lang="hu-HU" sz="1519" b="1" dirty="0" err="1"/>
              <a:t>Averaging</a:t>
            </a:r>
            <a:endParaRPr lang="hu-HU" sz="1519" b="1" dirty="0"/>
          </a:p>
        </p:txBody>
      </p:sp>
      <p:sp>
        <p:nvSpPr>
          <p:cNvPr id="15" name="Téglalap 14">
            <a:extLst>
              <a:ext uri="{FF2B5EF4-FFF2-40B4-BE49-F238E27FC236}">
                <a16:creationId xmlns:a16="http://schemas.microsoft.com/office/drawing/2014/main" id="{761763CC-2A96-3F5D-7CBC-0DFEC3B79B2B}"/>
              </a:ext>
            </a:extLst>
          </p:cNvPr>
          <p:cNvSpPr/>
          <p:nvPr/>
        </p:nvSpPr>
        <p:spPr>
          <a:xfrm>
            <a:off x="3040604" y="3465219"/>
            <a:ext cx="1643315" cy="1298601"/>
          </a:xfrm>
          <a:prstGeom prst="rect">
            <a:avLst/>
          </a:prstGeom>
          <a:solidFill>
            <a:srgbClr val="00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Double</a:t>
            </a:r>
            <a:r>
              <a:rPr lang="hu-HU" sz="1519" b="1" dirty="0"/>
              <a:t> Y-</a:t>
            </a:r>
            <a:r>
              <a:rPr lang="hu-HU" sz="1519" b="1" dirty="0" err="1"/>
              <a:t>Axis</a:t>
            </a:r>
            <a:endParaRPr lang="hu-HU" sz="1519" b="1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445F552F-E15A-5217-1ECE-C1095C1BFBFC}"/>
              </a:ext>
            </a:extLst>
          </p:cNvPr>
          <p:cNvSpPr/>
          <p:nvPr/>
        </p:nvSpPr>
        <p:spPr>
          <a:xfrm>
            <a:off x="4704791" y="3465219"/>
            <a:ext cx="1542767" cy="1298601"/>
          </a:xfrm>
          <a:prstGeom prst="rect">
            <a:avLst/>
          </a:prstGeom>
          <a:solidFill>
            <a:srgbClr val="00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Deepfakes</a:t>
            </a:r>
            <a:endParaRPr lang="hu-HU" sz="1519" b="1" dirty="0"/>
          </a:p>
        </p:txBody>
      </p:sp>
    </p:spTree>
    <p:extLst>
      <p:ext uri="{BB962C8B-B14F-4D97-AF65-F5344CB8AC3E}">
        <p14:creationId xmlns:p14="http://schemas.microsoft.com/office/powerpoint/2010/main" val="1303790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D4BC9B2-046F-D0DA-1707-59E5492D5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F7A37CD5-89E6-BBC0-E9A5-9BC72BA15A1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Téglalap 3">
            <a:extLst>
              <a:ext uri="{FF2B5EF4-FFF2-40B4-BE49-F238E27FC236}">
                <a16:creationId xmlns:a16="http://schemas.microsoft.com/office/drawing/2014/main" id="{8EE6A1BD-3733-C194-4CAE-7667F98FC168}"/>
              </a:ext>
            </a:extLst>
          </p:cNvPr>
          <p:cNvSpPr/>
          <p:nvPr/>
        </p:nvSpPr>
        <p:spPr>
          <a:xfrm>
            <a:off x="1373989" y="1556851"/>
            <a:ext cx="1643315" cy="1298603"/>
          </a:xfrm>
          <a:prstGeom prst="rect">
            <a:avLst/>
          </a:prstGeom>
          <a:solidFill>
            <a:srgbClr val="00C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Confirmation</a:t>
            </a:r>
            <a:r>
              <a:rPr lang="hu-HU" sz="1519" b="1" dirty="0"/>
              <a:t> </a:t>
            </a:r>
            <a:r>
              <a:rPr lang="hu-HU" sz="1519" b="1" dirty="0" err="1"/>
              <a:t>Bias</a:t>
            </a:r>
            <a:endParaRPr lang="hu-HU" sz="1519" b="1" dirty="0"/>
          </a:p>
        </p:txBody>
      </p:sp>
      <p:sp>
        <p:nvSpPr>
          <p:cNvPr id="5" name="Téglalap 4">
            <a:extLst>
              <a:ext uri="{FF2B5EF4-FFF2-40B4-BE49-F238E27FC236}">
                <a16:creationId xmlns:a16="http://schemas.microsoft.com/office/drawing/2014/main" id="{BB35E88A-5EA2-2D4E-881F-1CDEBA87CA49}"/>
              </a:ext>
            </a:extLst>
          </p:cNvPr>
          <p:cNvSpPr/>
          <p:nvPr/>
        </p:nvSpPr>
        <p:spPr>
          <a:xfrm>
            <a:off x="3038177" y="1554341"/>
            <a:ext cx="1643315" cy="1298601"/>
          </a:xfrm>
          <a:prstGeom prst="rect">
            <a:avLst/>
          </a:prstGeom>
          <a:solidFill>
            <a:srgbClr val="00C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Anchoring</a:t>
            </a:r>
            <a:r>
              <a:rPr lang="hu-HU" sz="1519" b="1" dirty="0"/>
              <a:t> </a:t>
            </a:r>
            <a:r>
              <a:rPr lang="hu-HU" sz="1519" b="1" dirty="0" err="1"/>
              <a:t>Bias</a:t>
            </a:r>
            <a:endParaRPr lang="hu-HU" sz="1519" b="1" dirty="0"/>
          </a:p>
        </p:txBody>
      </p:sp>
      <p:sp>
        <p:nvSpPr>
          <p:cNvPr id="6" name="Téglalap 5">
            <a:extLst>
              <a:ext uri="{FF2B5EF4-FFF2-40B4-BE49-F238E27FC236}">
                <a16:creationId xmlns:a16="http://schemas.microsoft.com/office/drawing/2014/main" id="{3E9DE152-3DBE-5096-84D8-1D4E73AC9DF5}"/>
              </a:ext>
            </a:extLst>
          </p:cNvPr>
          <p:cNvSpPr/>
          <p:nvPr/>
        </p:nvSpPr>
        <p:spPr>
          <a:xfrm>
            <a:off x="4702366" y="1551797"/>
            <a:ext cx="1542767" cy="1298601"/>
          </a:xfrm>
          <a:prstGeom prst="rect">
            <a:avLst/>
          </a:prstGeom>
          <a:solidFill>
            <a:srgbClr val="00C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Availability</a:t>
            </a:r>
            <a:r>
              <a:rPr lang="hu-HU" sz="1519" b="1" dirty="0"/>
              <a:t> </a:t>
            </a:r>
            <a:r>
              <a:rPr lang="hu-HU" sz="1519" b="1" dirty="0" err="1"/>
              <a:t>Heuristic</a:t>
            </a:r>
            <a:endParaRPr lang="hu-HU" sz="1519" b="1" dirty="0"/>
          </a:p>
        </p:txBody>
      </p:sp>
      <p:sp>
        <p:nvSpPr>
          <p:cNvPr id="7" name="Téglalap 6">
            <a:extLst>
              <a:ext uri="{FF2B5EF4-FFF2-40B4-BE49-F238E27FC236}">
                <a16:creationId xmlns:a16="http://schemas.microsoft.com/office/drawing/2014/main" id="{CEE0132E-3A57-06DE-AE4F-2BE248E2F7E3}"/>
              </a:ext>
            </a:extLst>
          </p:cNvPr>
          <p:cNvSpPr/>
          <p:nvPr/>
        </p:nvSpPr>
        <p:spPr>
          <a:xfrm>
            <a:off x="6266008" y="1551797"/>
            <a:ext cx="1643315" cy="1298603"/>
          </a:xfrm>
          <a:prstGeom prst="rect">
            <a:avLst/>
          </a:prstGeom>
          <a:solidFill>
            <a:srgbClr val="00C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Framing</a:t>
            </a:r>
            <a:r>
              <a:rPr lang="hu-HU" sz="1519" b="1" dirty="0"/>
              <a:t> </a:t>
            </a:r>
            <a:r>
              <a:rPr lang="hu-HU" sz="1519" b="1" dirty="0" err="1"/>
              <a:t>Effect</a:t>
            </a:r>
            <a:endParaRPr lang="hu-HU" sz="1519" b="1" dirty="0"/>
          </a:p>
        </p:txBody>
      </p:sp>
      <p:sp>
        <p:nvSpPr>
          <p:cNvPr id="8" name="Téglalap 7">
            <a:extLst>
              <a:ext uri="{FF2B5EF4-FFF2-40B4-BE49-F238E27FC236}">
                <a16:creationId xmlns:a16="http://schemas.microsoft.com/office/drawing/2014/main" id="{EAB687F4-D5D3-E1D8-C780-E39B478E5A53}"/>
              </a:ext>
            </a:extLst>
          </p:cNvPr>
          <p:cNvSpPr/>
          <p:nvPr/>
        </p:nvSpPr>
        <p:spPr>
          <a:xfrm>
            <a:off x="7930883" y="1551800"/>
            <a:ext cx="1643315" cy="1298601"/>
          </a:xfrm>
          <a:prstGeom prst="rect">
            <a:avLst/>
          </a:prstGeom>
          <a:solidFill>
            <a:srgbClr val="00C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Overconfidence</a:t>
            </a:r>
            <a:r>
              <a:rPr lang="hu-HU" sz="1519" b="1" dirty="0"/>
              <a:t> </a:t>
            </a:r>
            <a:r>
              <a:rPr lang="hu-HU" sz="1519" b="1" dirty="0" err="1"/>
              <a:t>Bias</a:t>
            </a:r>
            <a:endParaRPr lang="hu-HU" sz="1519" b="1" dirty="0"/>
          </a:p>
        </p:txBody>
      </p:sp>
      <p:sp>
        <p:nvSpPr>
          <p:cNvPr id="9" name="Téglalap 8">
            <a:extLst>
              <a:ext uri="{FF2B5EF4-FFF2-40B4-BE49-F238E27FC236}">
                <a16:creationId xmlns:a16="http://schemas.microsoft.com/office/drawing/2014/main" id="{7B6F3AB5-2A56-2AD3-B7B7-33D2E43929A1}"/>
              </a:ext>
            </a:extLst>
          </p:cNvPr>
          <p:cNvSpPr/>
          <p:nvPr/>
        </p:nvSpPr>
        <p:spPr>
          <a:xfrm>
            <a:off x="6266693" y="2944814"/>
            <a:ext cx="1643315" cy="1298603"/>
          </a:xfrm>
          <a:prstGeom prst="rect">
            <a:avLst/>
          </a:prstGeom>
          <a:solidFill>
            <a:srgbClr val="00C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Survivorship</a:t>
            </a:r>
            <a:r>
              <a:rPr lang="hu-HU" sz="1519" b="1" dirty="0"/>
              <a:t> </a:t>
            </a:r>
            <a:r>
              <a:rPr lang="hu-HU" sz="1519" b="1" dirty="0" err="1"/>
              <a:t>Bias</a:t>
            </a:r>
            <a:endParaRPr lang="hu-HU" sz="1519" b="1" dirty="0"/>
          </a:p>
        </p:txBody>
      </p:sp>
      <p:sp>
        <p:nvSpPr>
          <p:cNvPr id="10" name="Téglalap 9">
            <a:extLst>
              <a:ext uri="{FF2B5EF4-FFF2-40B4-BE49-F238E27FC236}">
                <a16:creationId xmlns:a16="http://schemas.microsoft.com/office/drawing/2014/main" id="{147B35C6-7F0A-748D-89A1-706850127C82}"/>
              </a:ext>
            </a:extLst>
          </p:cNvPr>
          <p:cNvSpPr/>
          <p:nvPr/>
        </p:nvSpPr>
        <p:spPr>
          <a:xfrm>
            <a:off x="7930883" y="2950359"/>
            <a:ext cx="1643315" cy="1298601"/>
          </a:xfrm>
          <a:prstGeom prst="rect">
            <a:avLst/>
          </a:prstGeom>
          <a:solidFill>
            <a:srgbClr val="00C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/>
              <a:t>Halo </a:t>
            </a:r>
            <a:r>
              <a:rPr lang="hu-HU" sz="1519" b="1" dirty="0" err="1"/>
              <a:t>Effect</a:t>
            </a:r>
            <a:endParaRPr lang="hu-HU" sz="1519" b="1" dirty="0"/>
          </a:p>
        </p:txBody>
      </p:sp>
      <p:sp>
        <p:nvSpPr>
          <p:cNvPr id="11" name="Téglalap 10">
            <a:extLst>
              <a:ext uri="{FF2B5EF4-FFF2-40B4-BE49-F238E27FC236}">
                <a16:creationId xmlns:a16="http://schemas.microsoft.com/office/drawing/2014/main" id="{F6EF128C-6332-626C-E550-047F193891E0}"/>
              </a:ext>
            </a:extLst>
          </p:cNvPr>
          <p:cNvSpPr/>
          <p:nvPr/>
        </p:nvSpPr>
        <p:spPr>
          <a:xfrm>
            <a:off x="1353801" y="2949866"/>
            <a:ext cx="1643315" cy="1298603"/>
          </a:xfrm>
          <a:prstGeom prst="rect">
            <a:avLst/>
          </a:prstGeom>
          <a:solidFill>
            <a:srgbClr val="00C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Clustering</a:t>
            </a:r>
            <a:r>
              <a:rPr lang="hu-HU" sz="1519" b="1" dirty="0"/>
              <a:t> </a:t>
            </a:r>
            <a:r>
              <a:rPr lang="hu-HU" sz="1519" b="1" dirty="0" err="1"/>
              <a:t>Illusion</a:t>
            </a:r>
            <a:endParaRPr lang="hu-HU" sz="1519" b="1" dirty="0"/>
          </a:p>
        </p:txBody>
      </p:sp>
      <p:sp>
        <p:nvSpPr>
          <p:cNvPr id="12" name="Téglalap 11">
            <a:extLst>
              <a:ext uri="{FF2B5EF4-FFF2-40B4-BE49-F238E27FC236}">
                <a16:creationId xmlns:a16="http://schemas.microsoft.com/office/drawing/2014/main" id="{7FFDE0D7-7186-5DC9-0887-49035C000CCC}"/>
              </a:ext>
            </a:extLst>
          </p:cNvPr>
          <p:cNvSpPr/>
          <p:nvPr/>
        </p:nvSpPr>
        <p:spPr>
          <a:xfrm>
            <a:off x="3017990" y="2947355"/>
            <a:ext cx="1643315" cy="1298601"/>
          </a:xfrm>
          <a:prstGeom prst="rect">
            <a:avLst/>
          </a:prstGeom>
          <a:solidFill>
            <a:srgbClr val="00C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Recency</a:t>
            </a:r>
            <a:r>
              <a:rPr lang="hu-HU" sz="1519" b="1" dirty="0"/>
              <a:t> </a:t>
            </a:r>
            <a:r>
              <a:rPr lang="hu-HU" sz="1519" b="1" dirty="0" err="1"/>
              <a:t>Bias</a:t>
            </a:r>
            <a:endParaRPr lang="hu-HU" sz="1519" b="1" dirty="0"/>
          </a:p>
        </p:txBody>
      </p:sp>
      <p:sp>
        <p:nvSpPr>
          <p:cNvPr id="13" name="Téglalap 12">
            <a:extLst>
              <a:ext uri="{FF2B5EF4-FFF2-40B4-BE49-F238E27FC236}">
                <a16:creationId xmlns:a16="http://schemas.microsoft.com/office/drawing/2014/main" id="{99BCE722-DEAA-C3D8-56DA-EF09F8DCC4B0}"/>
              </a:ext>
            </a:extLst>
          </p:cNvPr>
          <p:cNvSpPr/>
          <p:nvPr/>
        </p:nvSpPr>
        <p:spPr>
          <a:xfrm>
            <a:off x="4682178" y="2944813"/>
            <a:ext cx="1542767" cy="1298601"/>
          </a:xfrm>
          <a:prstGeom prst="rect">
            <a:avLst/>
          </a:prstGeom>
          <a:solidFill>
            <a:srgbClr val="00C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519" b="1" dirty="0" err="1"/>
              <a:t>Selection</a:t>
            </a:r>
            <a:r>
              <a:rPr lang="hu-HU" sz="1519" b="1" dirty="0"/>
              <a:t> </a:t>
            </a:r>
            <a:r>
              <a:rPr lang="hu-HU" sz="1519" b="1" dirty="0" err="1"/>
              <a:t>Bias</a:t>
            </a:r>
            <a:endParaRPr lang="hu-HU" sz="1519" b="1" dirty="0"/>
          </a:p>
        </p:txBody>
      </p:sp>
    </p:spTree>
    <p:extLst>
      <p:ext uri="{BB962C8B-B14F-4D97-AF65-F5344CB8AC3E}">
        <p14:creationId xmlns:p14="http://schemas.microsoft.com/office/powerpoint/2010/main" val="2385727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>
            <a:extLst>
              <a:ext uri="{FF2B5EF4-FFF2-40B4-BE49-F238E27FC236}">
                <a16:creationId xmlns:a16="http://schemas.microsoft.com/office/drawing/2014/main" id="{7F6285A8-F381-EA72-3BE9-6DD187140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14" y="747438"/>
            <a:ext cx="9975653" cy="1174193"/>
          </a:xfrm>
        </p:spPr>
        <p:txBody>
          <a:bodyPr>
            <a:normAutofit/>
          </a:bodyPr>
          <a:lstStyle/>
          <a:p>
            <a:r>
              <a:rPr lang="hu-HU" sz="3543" dirty="0" err="1"/>
              <a:t>What’s</a:t>
            </a:r>
            <a:r>
              <a:rPr lang="hu-HU" sz="3543" dirty="0"/>
              <a:t> </a:t>
            </a:r>
            <a:r>
              <a:rPr lang="hu-HU" sz="3543" dirty="0" err="1"/>
              <a:t>the</a:t>
            </a:r>
            <a:r>
              <a:rPr lang="hu-HU" sz="3543" dirty="0"/>
              <a:t> </a:t>
            </a:r>
            <a:r>
              <a:rPr lang="hu-HU" sz="3543" dirty="0" err="1"/>
              <a:t>issue</a:t>
            </a:r>
            <a:r>
              <a:rPr lang="hu-HU" sz="3543" dirty="0"/>
              <a:t> here?</a:t>
            </a:r>
            <a:endParaRPr lang="en-US" sz="3543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F54AE541-43C1-F60D-2A3A-71C03B4EA3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5098958"/>
              </p:ext>
            </p:extLst>
          </p:nvPr>
        </p:nvGraphicFramePr>
        <p:xfrm>
          <a:off x="281004" y="1921628"/>
          <a:ext cx="7402861" cy="4407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artalom helye 2">
            <a:extLst>
              <a:ext uri="{FF2B5EF4-FFF2-40B4-BE49-F238E27FC236}">
                <a16:creationId xmlns:a16="http://schemas.microsoft.com/office/drawing/2014/main" id="{3C096FB6-0FBA-B7C3-076C-AC4D818B0E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252" y="2706388"/>
            <a:ext cx="3260335" cy="62442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hu-HU" sz="2657" b="1" dirty="0">
                <a:solidFill>
                  <a:srgbClr val="FF0000"/>
                </a:solidFill>
              </a:rPr>
              <a:t>Almost </a:t>
            </a:r>
            <a:r>
              <a:rPr lang="hu-HU" sz="2657" b="1" dirty="0" err="1">
                <a:solidFill>
                  <a:srgbClr val="FF0000"/>
                </a:solidFill>
              </a:rPr>
              <a:t>doubled</a:t>
            </a:r>
            <a:r>
              <a:rPr lang="hu-HU" sz="2657" b="1" dirty="0">
                <a:solidFill>
                  <a:srgbClr val="FF0000"/>
                </a:solidFill>
              </a:rPr>
              <a:t> </a:t>
            </a:r>
            <a:r>
              <a:rPr lang="hu-HU" sz="2657" b="1" dirty="0" err="1">
                <a:solidFill>
                  <a:srgbClr val="FF0000"/>
                </a:solidFill>
              </a:rPr>
              <a:t>compared</a:t>
            </a:r>
            <a:r>
              <a:rPr lang="hu-HU" sz="2657" b="1" dirty="0">
                <a:solidFill>
                  <a:srgbClr val="FF0000"/>
                </a:solidFill>
              </a:rPr>
              <a:t> </a:t>
            </a:r>
            <a:r>
              <a:rPr lang="hu-HU" sz="2657" b="1" dirty="0" err="1">
                <a:solidFill>
                  <a:srgbClr val="FF0000"/>
                </a:solidFill>
              </a:rPr>
              <a:t>to</a:t>
            </a:r>
            <a:r>
              <a:rPr lang="hu-HU" sz="2657" b="1" dirty="0">
                <a:solidFill>
                  <a:srgbClr val="FF0000"/>
                </a:solidFill>
              </a:rPr>
              <a:t> </a:t>
            </a:r>
            <a:r>
              <a:rPr lang="hu-HU" sz="2657" b="1" dirty="0" err="1">
                <a:solidFill>
                  <a:srgbClr val="FF0000"/>
                </a:solidFill>
              </a:rPr>
              <a:t>previous</a:t>
            </a:r>
            <a:r>
              <a:rPr lang="hu-HU" sz="2657" b="1" dirty="0">
                <a:solidFill>
                  <a:srgbClr val="FF0000"/>
                </a:solidFill>
              </a:rPr>
              <a:t> </a:t>
            </a:r>
            <a:r>
              <a:rPr lang="hu-HU" sz="2657" b="1" dirty="0" err="1">
                <a:solidFill>
                  <a:srgbClr val="FF0000"/>
                </a:solidFill>
              </a:rPr>
              <a:t>years</a:t>
            </a:r>
            <a:r>
              <a:rPr lang="hu-HU" sz="2657" b="1" dirty="0">
                <a:solidFill>
                  <a:srgbClr val="FF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58930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9223B-820A-72DA-F409-E51A9C4B96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>
            <a:extLst>
              <a:ext uri="{FF2B5EF4-FFF2-40B4-BE49-F238E27FC236}">
                <a16:creationId xmlns:a16="http://schemas.microsoft.com/office/drawing/2014/main" id="{1918A867-0FE6-10FF-F85A-69A9E78D4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14" y="747438"/>
            <a:ext cx="9975653" cy="1174193"/>
          </a:xfrm>
        </p:spPr>
        <p:txBody>
          <a:bodyPr>
            <a:normAutofit/>
          </a:bodyPr>
          <a:lstStyle/>
          <a:p>
            <a:r>
              <a:rPr lang="hu-HU" sz="3543" dirty="0" err="1"/>
              <a:t>Same-same</a:t>
            </a:r>
            <a:r>
              <a:rPr lang="hu-HU" sz="3543" dirty="0"/>
              <a:t> </a:t>
            </a:r>
            <a:r>
              <a:rPr lang="hu-HU" sz="3543" dirty="0" err="1"/>
              <a:t>but</a:t>
            </a:r>
            <a:r>
              <a:rPr lang="hu-HU" sz="3543" dirty="0"/>
              <a:t> </a:t>
            </a:r>
            <a:r>
              <a:rPr lang="hu-HU" sz="3543" dirty="0" err="1"/>
              <a:t>different</a:t>
            </a:r>
            <a:endParaRPr lang="en-US" sz="3543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C206DE8B-9312-9F4A-08E6-467264798576}"/>
              </a:ext>
            </a:extLst>
          </p:cNvPr>
          <p:cNvGraphicFramePr>
            <a:graphicFrameLocks/>
          </p:cNvGraphicFramePr>
          <p:nvPr/>
        </p:nvGraphicFramePr>
        <p:xfrm>
          <a:off x="450514" y="2044488"/>
          <a:ext cx="7402861" cy="4407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artalom helye 2">
            <a:extLst>
              <a:ext uri="{FF2B5EF4-FFF2-40B4-BE49-F238E27FC236}">
                <a16:creationId xmlns:a16="http://schemas.microsoft.com/office/drawing/2014/main" id="{5BFE114A-0106-D441-7FC5-4E95E0E64D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7452" y="3715770"/>
            <a:ext cx="1940190" cy="70918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hu-HU" b="1" dirty="0" err="1"/>
              <a:t>Increased</a:t>
            </a:r>
            <a:r>
              <a:rPr lang="hu-HU" b="1" dirty="0"/>
              <a:t> </a:t>
            </a:r>
            <a:r>
              <a:rPr lang="hu-HU" b="1" dirty="0" err="1"/>
              <a:t>by</a:t>
            </a:r>
            <a:r>
              <a:rPr lang="hu-HU" b="1" dirty="0"/>
              <a:t> 0,9% </a:t>
            </a:r>
            <a:r>
              <a:rPr lang="hu-HU" b="1" dirty="0" err="1"/>
              <a:t>compared</a:t>
            </a:r>
            <a:r>
              <a:rPr lang="hu-HU" b="1" dirty="0"/>
              <a:t> </a:t>
            </a:r>
            <a:r>
              <a:rPr lang="hu-HU" b="1" dirty="0" err="1"/>
              <a:t>to</a:t>
            </a:r>
            <a:r>
              <a:rPr lang="hu-HU" b="1" dirty="0"/>
              <a:t> </a:t>
            </a:r>
            <a:r>
              <a:rPr lang="hu-HU" b="1" dirty="0" err="1"/>
              <a:t>previous</a:t>
            </a:r>
            <a:r>
              <a:rPr lang="hu-HU" b="1" dirty="0"/>
              <a:t> </a:t>
            </a:r>
            <a:r>
              <a:rPr lang="hu-HU" b="1" dirty="0" err="1"/>
              <a:t>year</a:t>
            </a:r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4045955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033DC-0974-2871-4F0A-1D0AB8CB5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>
            <a:extLst>
              <a:ext uri="{FF2B5EF4-FFF2-40B4-BE49-F238E27FC236}">
                <a16:creationId xmlns:a16="http://schemas.microsoft.com/office/drawing/2014/main" id="{BFB98B0C-3678-DCF8-F49E-E8639ECE4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14" y="747438"/>
            <a:ext cx="9975653" cy="1174193"/>
          </a:xfrm>
        </p:spPr>
        <p:txBody>
          <a:bodyPr>
            <a:normAutofit/>
          </a:bodyPr>
          <a:lstStyle/>
          <a:p>
            <a:r>
              <a:rPr lang="hu-HU" sz="3543" dirty="0"/>
              <a:t>Is </a:t>
            </a:r>
            <a:r>
              <a:rPr lang="hu-HU" sz="3543" dirty="0" err="1"/>
              <a:t>it</a:t>
            </a:r>
            <a:r>
              <a:rPr lang="hu-HU" sz="3543" dirty="0"/>
              <a:t> </a:t>
            </a:r>
            <a:r>
              <a:rPr lang="hu-HU" sz="3543" dirty="0" err="1"/>
              <a:t>the</a:t>
            </a:r>
            <a:r>
              <a:rPr lang="hu-HU" sz="3543" dirty="0"/>
              <a:t> </a:t>
            </a:r>
            <a:r>
              <a:rPr lang="hu-HU" sz="3543" dirty="0" err="1"/>
              <a:t>same</a:t>
            </a:r>
            <a:r>
              <a:rPr lang="hu-HU" sz="3543" dirty="0"/>
              <a:t>?</a:t>
            </a:r>
            <a:endParaRPr lang="en-US" sz="3543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5BA10AD-D161-BFF0-4970-44E7470BCB49}"/>
              </a:ext>
            </a:extLst>
          </p:cNvPr>
          <p:cNvGraphicFramePr>
            <a:graphicFrameLocks/>
          </p:cNvGraphicFramePr>
          <p:nvPr/>
        </p:nvGraphicFramePr>
        <p:xfrm>
          <a:off x="450513" y="2298547"/>
          <a:ext cx="7390304" cy="3773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artalom helye 2">
            <a:extLst>
              <a:ext uri="{FF2B5EF4-FFF2-40B4-BE49-F238E27FC236}">
                <a16:creationId xmlns:a16="http://schemas.microsoft.com/office/drawing/2014/main" id="{E37579C3-E30C-58B0-11EE-415BE1DB6F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6571" y="3212381"/>
            <a:ext cx="3260335" cy="97290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57" b="1" dirty="0">
                <a:solidFill>
                  <a:srgbClr val="FF0000"/>
                </a:solidFill>
              </a:rPr>
              <a:t>In 2024, 9 million more people </a:t>
            </a:r>
            <a:r>
              <a:rPr lang="hu-HU" sz="2657" b="1" dirty="0" err="1">
                <a:solidFill>
                  <a:srgbClr val="FF0000"/>
                </a:solidFill>
              </a:rPr>
              <a:t>infected</a:t>
            </a:r>
            <a:r>
              <a:rPr lang="en-US" sz="2657" b="1" dirty="0">
                <a:solidFill>
                  <a:srgbClr val="FF0000"/>
                </a:solidFill>
              </a:rPr>
              <a:t> than in 2023</a:t>
            </a:r>
            <a:r>
              <a:rPr lang="hu-HU" sz="2657" b="1" dirty="0">
                <a:solidFill>
                  <a:srgbClr val="FF0000"/>
                </a:solidFill>
              </a:rPr>
              <a:t> in </a:t>
            </a:r>
            <a:r>
              <a:rPr lang="hu-HU" sz="2657" b="1" dirty="0" err="1">
                <a:solidFill>
                  <a:srgbClr val="FF0000"/>
                </a:solidFill>
              </a:rPr>
              <a:t>disease</a:t>
            </a:r>
            <a:r>
              <a:rPr lang="hu-HU" sz="2657" b="1" dirty="0">
                <a:solidFill>
                  <a:srgbClr val="FF0000"/>
                </a:solidFill>
              </a:rPr>
              <a:t> X</a:t>
            </a:r>
          </a:p>
        </p:txBody>
      </p:sp>
    </p:spTree>
    <p:extLst>
      <p:ext uri="{BB962C8B-B14F-4D97-AF65-F5344CB8AC3E}">
        <p14:creationId xmlns:p14="http://schemas.microsoft.com/office/powerpoint/2010/main" val="107772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D3F8ACD-B0AE-91FD-927F-F606AD846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68A822C-F497-A22D-3D4B-1A044E6D6C9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3ADF2EBC-4C48-0B1B-B1FB-A9E67E6211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326" y="1887649"/>
            <a:ext cx="5551102" cy="3965757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6259A216-CE2B-DA20-486C-5F3A7A43A4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2091" y="1887651"/>
            <a:ext cx="5287675" cy="3965757"/>
          </a:xfrm>
          <a:prstGeom prst="rect">
            <a:avLst/>
          </a:prstGeom>
        </p:spPr>
      </p:pic>
      <p:sp>
        <p:nvSpPr>
          <p:cNvPr id="6" name="Cím 3">
            <a:extLst>
              <a:ext uri="{FF2B5EF4-FFF2-40B4-BE49-F238E27FC236}">
                <a16:creationId xmlns:a16="http://schemas.microsoft.com/office/drawing/2014/main" id="{1BEB7EE7-56B1-F9D0-C795-8035AC6D99A6}"/>
              </a:ext>
            </a:extLst>
          </p:cNvPr>
          <p:cNvSpPr txBox="1">
            <a:spLocks/>
          </p:cNvSpPr>
          <p:nvPr/>
        </p:nvSpPr>
        <p:spPr>
          <a:xfrm>
            <a:off x="450514" y="747438"/>
            <a:ext cx="9975653" cy="1174193"/>
          </a:xfrm>
          <a:prstGeom prst="rect">
            <a:avLst/>
          </a:prstGeom>
        </p:spPr>
        <p:txBody>
          <a:bodyPr vert="horz" lIns="80998" tIns="40499" rIns="80998" bIns="40499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rgbClr val="0063DC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3543" dirty="0"/>
              <a:t>What do we have to consider when looking at this data?</a:t>
            </a:r>
          </a:p>
        </p:txBody>
      </p:sp>
      <p:sp>
        <p:nvSpPr>
          <p:cNvPr id="7" name="Tartalom helye 2">
            <a:extLst>
              <a:ext uri="{FF2B5EF4-FFF2-40B4-BE49-F238E27FC236}">
                <a16:creationId xmlns:a16="http://schemas.microsoft.com/office/drawing/2014/main" id="{F4783E3C-36AD-F428-4D40-C77ADD88C227}"/>
              </a:ext>
            </a:extLst>
          </p:cNvPr>
          <p:cNvSpPr txBox="1">
            <a:spLocks/>
          </p:cNvSpPr>
          <p:nvPr/>
        </p:nvSpPr>
        <p:spPr>
          <a:xfrm>
            <a:off x="15122" y="6217855"/>
            <a:ext cx="7441712" cy="425263"/>
          </a:xfrm>
          <a:prstGeom prst="rect">
            <a:avLst/>
          </a:prstGeom>
        </p:spPr>
        <p:txBody>
          <a:bodyPr vert="horz" lIns="80998" tIns="40499" rIns="80998" bIns="40499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1417" i="1" dirty="0" err="1"/>
              <a:t>Source</a:t>
            </a:r>
            <a:r>
              <a:rPr lang="hu-HU" sz="1417" i="1" dirty="0"/>
              <a:t>: https://www.worldometers.info/coronavirus/</a:t>
            </a:r>
          </a:p>
        </p:txBody>
      </p:sp>
    </p:spTree>
    <p:extLst>
      <p:ext uri="{BB962C8B-B14F-4D97-AF65-F5344CB8AC3E}">
        <p14:creationId xmlns:p14="http://schemas.microsoft.com/office/powerpoint/2010/main" val="3433406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49E7466-8D24-FC47-3832-F53F268E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A05F7688-AD9B-5A97-6B06-64DA70CABD2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9079233F-154E-A273-8610-F0C173009A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326" y="1887649"/>
            <a:ext cx="5551102" cy="3965757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F426CB80-38CA-4ECC-A66E-1C6B4F309A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2091" y="1887651"/>
            <a:ext cx="5287675" cy="3965757"/>
          </a:xfrm>
          <a:prstGeom prst="rect">
            <a:avLst/>
          </a:prstGeom>
        </p:spPr>
      </p:pic>
      <p:sp>
        <p:nvSpPr>
          <p:cNvPr id="6" name="Cím 3">
            <a:extLst>
              <a:ext uri="{FF2B5EF4-FFF2-40B4-BE49-F238E27FC236}">
                <a16:creationId xmlns:a16="http://schemas.microsoft.com/office/drawing/2014/main" id="{FFA7B9D6-C486-EF58-5D18-85A486E47DBB}"/>
              </a:ext>
            </a:extLst>
          </p:cNvPr>
          <p:cNvSpPr txBox="1">
            <a:spLocks/>
          </p:cNvSpPr>
          <p:nvPr/>
        </p:nvSpPr>
        <p:spPr>
          <a:xfrm>
            <a:off x="450514" y="747438"/>
            <a:ext cx="9975653" cy="1174193"/>
          </a:xfrm>
          <a:prstGeom prst="rect">
            <a:avLst/>
          </a:prstGeom>
        </p:spPr>
        <p:txBody>
          <a:bodyPr vert="horz" lIns="80998" tIns="40499" rIns="80998" bIns="40499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rgbClr val="0063DC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3543" dirty="0"/>
              <a:t>What do we have to consider when looking at this data?</a:t>
            </a:r>
          </a:p>
        </p:txBody>
      </p:sp>
      <p:sp>
        <p:nvSpPr>
          <p:cNvPr id="7" name="Ellipszis 6">
            <a:extLst>
              <a:ext uri="{FF2B5EF4-FFF2-40B4-BE49-F238E27FC236}">
                <a16:creationId xmlns:a16="http://schemas.microsoft.com/office/drawing/2014/main" id="{049CD14C-1818-0008-6421-E8CE71148EF6}"/>
              </a:ext>
            </a:extLst>
          </p:cNvPr>
          <p:cNvSpPr/>
          <p:nvPr/>
        </p:nvSpPr>
        <p:spPr>
          <a:xfrm>
            <a:off x="3944718" y="2031160"/>
            <a:ext cx="824885" cy="561279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594"/>
          </a:p>
        </p:txBody>
      </p:sp>
      <p:sp>
        <p:nvSpPr>
          <p:cNvPr id="8" name="Ellipszis 7">
            <a:extLst>
              <a:ext uri="{FF2B5EF4-FFF2-40B4-BE49-F238E27FC236}">
                <a16:creationId xmlns:a16="http://schemas.microsoft.com/office/drawing/2014/main" id="{C57F456C-1382-9502-A2A5-EDA115328B8D}"/>
              </a:ext>
            </a:extLst>
          </p:cNvPr>
          <p:cNvSpPr/>
          <p:nvPr/>
        </p:nvSpPr>
        <p:spPr>
          <a:xfrm>
            <a:off x="9232394" y="1769864"/>
            <a:ext cx="824885" cy="561279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594"/>
          </a:p>
        </p:txBody>
      </p:sp>
      <p:sp>
        <p:nvSpPr>
          <p:cNvPr id="9" name="Tartalom helye 2">
            <a:extLst>
              <a:ext uri="{FF2B5EF4-FFF2-40B4-BE49-F238E27FC236}">
                <a16:creationId xmlns:a16="http://schemas.microsoft.com/office/drawing/2014/main" id="{C573EE99-58D5-C54D-B362-BA167464D270}"/>
              </a:ext>
            </a:extLst>
          </p:cNvPr>
          <p:cNvSpPr txBox="1">
            <a:spLocks/>
          </p:cNvSpPr>
          <p:nvPr/>
        </p:nvSpPr>
        <p:spPr>
          <a:xfrm>
            <a:off x="15122" y="6217855"/>
            <a:ext cx="7441712" cy="425263"/>
          </a:xfrm>
          <a:prstGeom prst="rect">
            <a:avLst/>
          </a:prstGeom>
        </p:spPr>
        <p:txBody>
          <a:bodyPr vert="horz" lIns="80998" tIns="40499" rIns="80998" bIns="40499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 sz="1417" i="1" dirty="0" err="1"/>
              <a:t>Source</a:t>
            </a:r>
            <a:r>
              <a:rPr lang="hu-HU" sz="1417" i="1" dirty="0"/>
              <a:t>: https://www.worldometers.info/coronavirus/</a:t>
            </a:r>
          </a:p>
        </p:txBody>
      </p:sp>
    </p:spTree>
    <p:extLst>
      <p:ext uri="{BB962C8B-B14F-4D97-AF65-F5344CB8AC3E}">
        <p14:creationId xmlns:p14="http://schemas.microsoft.com/office/powerpoint/2010/main" val="28944800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_PASS_presentation_template" id="{4D15FC29-8C63-43D6-8BB3-C63D39581597}" vid="{3F8FEF5A-7FC6-48D5-A228-9832008D7AE5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F6465FE3B9384DBF09A666F84DDB69" ma:contentTypeVersion="2" ma:contentTypeDescription="Create a new document." ma:contentTypeScope="" ma:versionID="d65f4a4398c236aa0a9df75be8442f5c">
  <xsd:schema xmlns:xsd="http://www.w3.org/2001/XMLSchema" xmlns:xs="http://www.w3.org/2001/XMLSchema" xmlns:p="http://schemas.microsoft.com/office/2006/metadata/properties" xmlns:ns2="0cb709d3-8535-4900-99f2-74827045ee9b" targetNamespace="http://schemas.microsoft.com/office/2006/metadata/properties" ma:root="true" ma:fieldsID="c9e959cfc27823ff9280866173121531" ns2:_="">
    <xsd:import namespace="0cb709d3-8535-4900-99f2-74827045ee9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709d3-8535-4900-99f2-74827045ee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19D27F-485F-424B-BBA9-7FA72AD92939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0cb709d3-8535-4900-99f2-74827045ee9b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4056D410-3CB2-494B-A54E-11AB27172F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4BB1511-C9AA-467D-A835-E018AD061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b709d3-8535-4900-99f2-74827045ee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H_PASS_presentation_template_2026 (3)</Template>
  <TotalTime>10</TotalTime>
  <Words>341</Words>
  <Application>Microsoft Office PowerPoint</Application>
  <PresentationFormat>Egyéni</PresentationFormat>
  <Paragraphs>71</Paragraphs>
  <Slides>16</Slides>
  <Notes>3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16</vt:i4>
      </vt:variant>
    </vt:vector>
  </HeadingPairs>
  <TitlesOfParts>
    <vt:vector size="19" baseType="lpstr">
      <vt:lpstr>Arial</vt:lpstr>
      <vt:lpstr>Calibri</vt:lpstr>
      <vt:lpstr>Tema di Office</vt:lpstr>
      <vt:lpstr>Data biases</vt:lpstr>
      <vt:lpstr>PowerPoint-bemutató</vt:lpstr>
      <vt:lpstr>PowerPoint-bemutató</vt:lpstr>
      <vt:lpstr>PowerPoint-bemutató</vt:lpstr>
      <vt:lpstr>What’s the issue here?</vt:lpstr>
      <vt:lpstr>Same-same but different</vt:lpstr>
      <vt:lpstr>Is it the same?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Fazekas Nóra</dc:creator>
  <cp:lastModifiedBy>Fazekas Nóra</cp:lastModifiedBy>
  <cp:revision>1</cp:revision>
  <dcterms:created xsi:type="dcterms:W3CDTF">2026-04-08T15:13:03Z</dcterms:created>
  <dcterms:modified xsi:type="dcterms:W3CDTF">2026-04-08T15:23:38Z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3dd1fcc-24d7-4f55-9dc2-c1518f171327_Enabled">
    <vt:lpwstr>true</vt:lpwstr>
  </property>
  <property fmtid="{D5CDD505-2E9C-101B-9397-08002B2CF9AE}" pid="3" name="MSIP_Label_73dd1fcc-24d7-4f55-9dc2-c1518f171327_SetDate">
    <vt:lpwstr>2023-06-25T17:16:16Z</vt:lpwstr>
  </property>
  <property fmtid="{D5CDD505-2E9C-101B-9397-08002B2CF9AE}" pid="4" name="MSIP_Label_73dd1fcc-24d7-4f55-9dc2-c1518f171327_Method">
    <vt:lpwstr>Privileged</vt:lpwstr>
  </property>
  <property fmtid="{D5CDD505-2E9C-101B-9397-08002B2CF9AE}" pid="5" name="MSIP_Label_73dd1fcc-24d7-4f55-9dc2-c1518f171327_Name">
    <vt:lpwstr>No Protection (Label Only) - Internal Use</vt:lpwstr>
  </property>
  <property fmtid="{D5CDD505-2E9C-101B-9397-08002B2CF9AE}" pid="6" name="MSIP_Label_73dd1fcc-24d7-4f55-9dc2-c1518f171327_SiteId">
    <vt:lpwstr>945c199a-83a2-4e80-9f8c-5a91be5752dd</vt:lpwstr>
  </property>
  <property fmtid="{D5CDD505-2E9C-101B-9397-08002B2CF9AE}" pid="7" name="MSIP_Label_73dd1fcc-24d7-4f55-9dc2-c1518f171327_ActionId">
    <vt:lpwstr>6e2f3451-cd93-482c-97db-ef8546f277c7</vt:lpwstr>
  </property>
  <property fmtid="{D5CDD505-2E9C-101B-9397-08002B2CF9AE}" pid="8" name="MSIP_Label_73dd1fcc-24d7-4f55-9dc2-c1518f171327_ContentBits">
    <vt:lpwstr>2</vt:lpwstr>
  </property>
  <property fmtid="{D5CDD505-2E9C-101B-9397-08002B2CF9AE}" pid="9" name="ContentTypeId">
    <vt:lpwstr>0x0101007CF6465FE3B9384DBF09A666F84DDB69</vt:lpwstr>
  </property>
</Properties>
</file>