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7" r:id="rId5"/>
    <p:sldId id="25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69" r:id="rId28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1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A9807-1C24-8F4A-B3C7-A6E31FA5BB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3116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23.png"/><Relationship Id="rId2" Type="http://schemas.microsoft.com/office/2007/relationships/media" Target="../media/media9.m4a"/><Relationship Id="rId1" Type="http://schemas.openxmlformats.org/officeDocument/2006/relationships/tags" Target="../tags/tag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23.png"/><Relationship Id="rId2" Type="http://schemas.microsoft.com/office/2007/relationships/media" Target="../media/media10.m4a"/><Relationship Id="rId1" Type="http://schemas.openxmlformats.org/officeDocument/2006/relationships/tags" Target="../tags/tag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23.png"/><Relationship Id="rId2" Type="http://schemas.microsoft.com/office/2007/relationships/media" Target="../media/media11.m4a"/><Relationship Id="rId1" Type="http://schemas.openxmlformats.org/officeDocument/2006/relationships/tags" Target="../tags/tag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23.png"/><Relationship Id="rId2" Type="http://schemas.microsoft.com/office/2007/relationships/media" Target="../media/media12.m4a"/><Relationship Id="rId1" Type="http://schemas.openxmlformats.org/officeDocument/2006/relationships/tags" Target="../tags/tag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23.png"/><Relationship Id="rId2" Type="http://schemas.microsoft.com/office/2007/relationships/media" Target="../media/media13.m4a"/><Relationship Id="rId1" Type="http://schemas.openxmlformats.org/officeDocument/2006/relationships/tags" Target="../tags/tag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23.png"/><Relationship Id="rId2" Type="http://schemas.microsoft.com/office/2007/relationships/media" Target="../media/media14.m4a"/><Relationship Id="rId1" Type="http://schemas.openxmlformats.org/officeDocument/2006/relationships/tags" Target="../tags/tag1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23.png"/><Relationship Id="rId2" Type="http://schemas.microsoft.com/office/2007/relationships/media" Target="../media/media15.m4a"/><Relationship Id="rId1" Type="http://schemas.openxmlformats.org/officeDocument/2006/relationships/tags" Target="../tags/tag1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23.png"/><Relationship Id="rId2" Type="http://schemas.microsoft.com/office/2007/relationships/media" Target="../media/media16.m4a"/><Relationship Id="rId1" Type="http://schemas.openxmlformats.org/officeDocument/2006/relationships/tags" Target="../tags/tag1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23.png"/><Relationship Id="rId2" Type="http://schemas.microsoft.com/office/2007/relationships/media" Target="../media/media17.m4a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23.png"/><Relationship Id="rId2" Type="http://schemas.microsoft.com/office/2007/relationships/media" Target="../media/media18.m4a"/><Relationship Id="rId1" Type="http://schemas.openxmlformats.org/officeDocument/2006/relationships/tags" Target="../tags/tag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23.png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23.png"/><Relationship Id="rId2" Type="http://schemas.microsoft.com/office/2007/relationships/media" Target="../media/media19.m4a"/><Relationship Id="rId1" Type="http://schemas.openxmlformats.org/officeDocument/2006/relationships/tags" Target="../tags/tag1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23.png"/><Relationship Id="rId2" Type="http://schemas.microsoft.com/office/2007/relationships/media" Target="../media/media20.m4a"/><Relationship Id="rId1" Type="http://schemas.openxmlformats.org/officeDocument/2006/relationships/tags" Target="../tags/tag2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7" Type="http://schemas.openxmlformats.org/officeDocument/2006/relationships/image" Target="../media/image23.png"/><Relationship Id="rId2" Type="http://schemas.microsoft.com/office/2007/relationships/media" Target="../media/media21.m4a"/><Relationship Id="rId1" Type="http://schemas.openxmlformats.org/officeDocument/2006/relationships/tags" Target="../tags/tag2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23.png"/><Relationship Id="rId2" Type="http://schemas.microsoft.com/office/2007/relationships/media" Target="../media/media22.m4a"/><Relationship Id="rId1" Type="http://schemas.openxmlformats.org/officeDocument/2006/relationships/tags" Target="../tags/tag2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23.png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23.png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23.png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3.png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3.png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23.png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23.png"/><Relationship Id="rId2" Type="http://schemas.microsoft.com/office/2007/relationships/media" Target="../media/media8.m4a"/><Relationship Id="rId1" Type="http://schemas.openxmlformats.org/officeDocument/2006/relationships/tags" Target="../tags/tag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3012834"/>
            <a:ext cx="10799763" cy="1392237"/>
          </a:xfrm>
        </p:spPr>
        <p:txBody>
          <a:bodyPr anchor="ctr"/>
          <a:lstStyle/>
          <a:p>
            <a:r>
              <a:rPr lang="en-GB" sz="7200" dirty="0">
                <a:latin typeface="Baloo" panose="03080902040302020200" pitchFamily="66" charset="0"/>
                <a:cs typeface="Baloo" panose="03080902040302020200" pitchFamily="66" charset="0"/>
              </a:rPr>
              <a:t>Pharmacists debate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7884641" y="6484338"/>
            <a:ext cx="2429947" cy="383297"/>
          </a:xfrm>
        </p:spPr>
        <p:txBody>
          <a:bodyPr/>
          <a:lstStyle/>
          <a:p>
            <a:pPr algn="ctr"/>
            <a:fld id="{5D471343-8972-4C3F-BAD8-5D975A3211E8}" type="datetime1">
              <a:rPr lang="it-IT" smtClean="0"/>
              <a:pPr algn="ctr"/>
              <a:t>08/04/2026</a:t>
            </a:fld>
            <a:endParaRPr lang="it-IT" dirty="0"/>
          </a:p>
        </p:txBody>
      </p:sp>
      <p:sp>
        <p:nvSpPr>
          <p:cNvPr id="5" name="Name_Surname">
            <a:extLst>
              <a:ext uri="{FF2B5EF4-FFF2-40B4-BE49-F238E27FC236}">
                <a16:creationId xmlns:a16="http://schemas.microsoft.com/office/drawing/2014/main" id="{DF872062-B160-1442-2470-A71125022477}"/>
              </a:ext>
            </a:extLst>
          </p:cNvPr>
          <p:cNvSpPr txBox="1">
            <a:spLocks/>
          </p:cNvSpPr>
          <p:nvPr/>
        </p:nvSpPr>
        <p:spPr>
          <a:xfrm>
            <a:off x="1751519" y="4046206"/>
            <a:ext cx="7296721" cy="652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>
                <a:latin typeface="Baloo" panose="03080902040302020200" pitchFamily="66" charset="0"/>
                <a:cs typeface="Baloo" panose="03080902040302020200" pitchFamily="66" charset="0"/>
              </a:rPr>
              <a:t>Chief pharm: Mr Smith - Ordinary pharm: Alex</a:t>
            </a:r>
          </a:p>
        </p:txBody>
      </p:sp>
    </p:spTree>
    <p:extLst>
      <p:ext uri="{BB962C8B-B14F-4D97-AF65-F5344CB8AC3E}">
        <p14:creationId xmlns:p14="http://schemas.microsoft.com/office/powerpoint/2010/main" val="90001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2"/>
    </mc:Choice>
    <mc:Fallback xmlns="">
      <p:transition spd="slow" advTm="622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handle that. Some patients on long-term medications need periodic health monitoring to ensure the medications remain effective and safe.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Agreed. Let’s establish a protocol for quarterly check-ins with long-term patients to discuss their progress and schedule any necessary tests with their doctors.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B3F0CD7-CCDD-8E6D-50DC-78A84BEDD02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54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8991">
        <p14:switch dir="r"/>
      </p:transition>
    </mc:Choice>
    <mc:Fallback xmlns="">
      <p:transition spd="slow" advTm="289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draft that protocol. However, I’m concerned about patients who don’t respond well to regular follow-ups.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For those patients, we could utilize telehealth services or, if absolutely necessary, home visits. Offering flexible follow-up options can ensure they stay on track.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C9F1D35-9A90-9A20-3A1C-B864DB9633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954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6462">
        <p14:switch dir="r"/>
      </p:transition>
    </mc:Choice>
    <mc:Fallback xmlns="">
      <p:transition spd="slow" advTm="26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Good point. I’ll look into telehealth options. Another topic is consultation hours. Several patients have requested extended hours to better fit their schedules.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Improving accessibility is crucial. Let’s extend our consultation hours by an hour in the evening and trial this for a month to gauge its effectiveness.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B4E247F-BEB3-F410-4670-9E038528AD6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850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9000">
        <p14:switch dir="r"/>
      </p:transition>
    </mc:Choice>
    <mc:Fallback xmlns="">
      <p:transition spd="slow" advTm="2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inform the team and make the necessary adjustments. Also, a lot of patients do not store their medications properly, which reduces their efficacy.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Proper storage is essential. Let’s create informational brochures on correct storage practices and ensure we discuss this during consultations.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45E6864-1157-ADA2-E3A1-27D547F6227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1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8701">
        <p14:switch dir="r"/>
      </p:transition>
    </mc:Choice>
    <mc:Fallback xmlns="">
      <p:transition spd="slow" advTm="287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design those brochures. Lastly, we have patients with chronic diseases that require comprehensive care plans. Are we addressing all necessary aspects of their care?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Chronic disease management requires a holistic approach. We need to ensure all aspects, including lifestyle modifications, regular monitoring, and consistent follow-ups, are covered. Collaborating with their healthcare team is essential.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10C4060-F821-E9F7-0F2F-D97B83F480F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19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7123">
        <p14:switch dir="r"/>
      </p:transition>
    </mc:Choice>
    <mc:Fallback xmlns="">
      <p:transition spd="slow" advTm="371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start by reviewing their files and scheduling discussions with their healthcare providers. What about patient education programs? Should we conduct regular workshops?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Education is a key component. Regular workshops on managing chronic conditions, understanding medications, and lifestyle choices can empower patients to take control of their health. Let’s plan monthly workshops.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AF963F0-4FDC-B1AA-3579-FF99BCF4FD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010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6353">
        <p14:switch dir="r"/>
      </p:transition>
    </mc:Choice>
    <mc:Fallback xmlns="">
      <p:transition spd="slow" advTm="36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 I’ll coordinate these workshops and develop informational materials. Additionally, some of our elderly patients seem to struggle with the physical aspect of taking their medications, like difficulty opening pill bottles.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That’s an important issue. We should consider offering easy-open caps or blister packs for these patients. Let’s also demonstrate proper techniques during consultations.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91399E7-D97F-D035-F1E7-90961EAC8C6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272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5263">
        <p14:switch dir="r"/>
      </p:transition>
    </mc:Choice>
    <mc:Fallback xmlns="">
      <p:transition spd="slow" advTm="352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arrange for easy-open packaging and prepare demonstrations. What about involving caregivers more actively in the medication management process?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Absolutely. Caregivers play a crucial role. Let’s involve them in consultations, provide them with the same educational materials, and ensure they understand the patient’s medication regimen.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177CF9E-C6C6-C667-F3E6-3F65F25D599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442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1229">
        <p14:switch dir="r"/>
      </p:transition>
    </mc:Choice>
    <mc:Fallback xmlns="">
      <p:transition spd="slow" advTm="312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I'll update our procedures to include caregiver involvement. I’ve been thinking that we could also set up a system where patients or their caregivers can provide regular feedback about their experiences with their medications. It could really help us identify issues early on.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 feedback system is a great idea. We could use the data to improve our services. However, we’ll need to ensure the feedback system is user-friendly so that we get genuine input from patients.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F2805A3-CFF8-310D-66DA-EC12667B31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085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4225">
        <p14:switch dir="r"/>
      </p:transition>
    </mc:Choice>
    <mc:Fallback xmlns="">
      <p:transition spd="slow" advTm="442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Agreed. I was thinking of using digital surveys sent via email or a simple anonymous suggestion box in the pharmacy. Which do you think would be more effective?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 actually believe that the anonymous suggestion box might be more effective. Not everyone is comfortable using digital tools, especially some older patients. We should cater to all demographics.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FE992DD-21A5-ADD2-60FA-EBA8637CAF2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42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2280">
        <p14:switch dir="r"/>
      </p:transition>
    </mc:Choice>
    <mc:Fallback xmlns="">
      <p:transition spd="slow" advTm="322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Good morning, Mr. Smith. 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Do you have a few minutes to discuss some ongoing issues related to patient medications?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Good morning, Alex.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Absolutely, come in. 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What’s on your mind?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D4A08BBE-00A4-F2F0-8806-22171C8F861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687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8670">
        <p14:switch dir="r"/>
      </p:transition>
    </mc:Choice>
    <mc:Fallback xmlns="">
      <p:transition spd="slow" advTm="186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 see your point, but wouldn’t digital surveys offer more detailed data and be easier to analyze? Plus, they can reach patients who might not visit the pharmacy frequently.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True, but I’m concerned that we might miss out on valuable feedback from those who aren’t tech-savvy. Maybe we should offer both options.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005C9A7-F0D7-D922-7110-D6B3D77D324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832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1138">
        <p14:switch dir="r"/>
      </p:transition>
    </mc:Choice>
    <mc:Fallback xmlns="">
      <p:transition spd="slow" advTm="311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Offering both could cover all bases. I’ll set up the digital survey and the suggestion box. 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 sounds like a good compromise. Make sure to promote both options equally so patients know they have multiple ways to provide feedback.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4781214-703D-AFAE-15EA-DA642A20CD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944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2188">
        <p14:switch dir="r"/>
      </p:transition>
    </mc:Choice>
    <mc:Fallback xmlns="">
      <p:transition spd="slow" advTm="221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ensure to communicate that clearly. Mr. Smith, thank you for your time and guidance. I’m feeling a lot better about these initiatives.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You’re welcome, Alex. Your proactive approach is commendable. Remember, our goal is to continuously improve patient care. Keep up the good work.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3BFF675-E1E9-DB23-9958-48C86143F6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702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3842">
        <p14:switch dir="r"/>
      </p:transition>
    </mc:Choice>
    <mc:Fallback xmlns="">
      <p:transition spd="slow" advTm="238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Thanks, Mr. Smith. I’ll get started on these tasks right away. Have a great day!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 err="1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You</a:t>
            </a:r>
            <a:r>
              <a:rPr lang="ro-RO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too</a:t>
            </a:r>
            <a:r>
              <a:rPr lang="ro-RO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, Alex.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0528465-1020-04FD-0555-BFFCA95853A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058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103">
        <p14:switch dir="r"/>
      </p:transition>
    </mc:Choice>
    <mc:Fallback xmlns="">
      <p:transition spd="slow" advTm="101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3"/>
    </mc:Choice>
    <mc:Fallback xmlns="">
      <p:transition spd="slow" advTm="247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I’ve encountered several patients who are having trouble adhering to their medication regimens. </a:t>
            </a:r>
          </a:p>
          <a:p>
            <a:pPr algn="just"/>
            <a:endParaRPr lang="en-US" sz="1400" dirty="0">
              <a:solidFill>
                <a:schemeClr val="tx1"/>
              </a:solidFill>
              <a:latin typeface="Baloo" panose="03080902040302020200" pitchFamily="66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Many of them are dealing with multiple medications and complex schedules.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That's a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critical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issue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en-US" sz="1400" dirty="0">
              <a:solidFill>
                <a:schemeClr val="tx1"/>
              </a:solidFill>
              <a:effectLst/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Adherence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crucial for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treatment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success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en-US" sz="1400" dirty="0">
              <a:solidFill>
                <a:schemeClr val="tx1"/>
              </a:solidFill>
              <a:effectLst/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400" dirty="0">
              <a:solidFill>
                <a:schemeClr val="tx1"/>
              </a:solidFill>
              <a:latin typeface="Baloo" panose="03080902040302020200" pitchFamily="66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Have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we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ensured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these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patients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fully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understand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their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medication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o-RO" sz="1400" dirty="0" err="1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instructions</a:t>
            </a:r>
            <a:r>
              <a:rPr lang="ro-RO" sz="1400" dirty="0">
                <a:solidFill>
                  <a:schemeClr val="tx1"/>
                </a:solidFill>
                <a:effectLst/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0D76C68-A90E-8FF8-E443-61024846D59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312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8160">
        <p14:switch dir="r"/>
      </p:transition>
    </mc:Choice>
    <mc:Fallback xmlns="">
      <p:transition spd="slow" advTm="281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Yes, we’ve gone over the instructions with them, but verbal instructions seem insufficient. 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Baloo" panose="03080902040302020200" pitchFamily="66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 think we should provide printed schedules or recommend apps that can help them manage their medications.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That’s a good approach. Personalized schedules detailing when and how to take each medication can be very helpful.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Let’s start by identifying patients who could benefit the most from this.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0BAC950-6ADC-B9D9-75D7-906EEB7EB5C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769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6346">
        <p14:switch dir="r"/>
      </p:transition>
    </mc:Choice>
    <mc:Fallback xmlns="">
      <p:transition spd="slow" advTm="363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I’ve already identified a few, such as Mr. Johnson, who is on five different medications and has been missing doses.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 Given his situation, a tailored schedule would be very beneficial. We should also introduce him to Medication Management apps like </a:t>
            </a:r>
            <a:r>
              <a:rPr lang="en-US" sz="1400" dirty="0" err="1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Medisafe</a:t>
            </a:r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, which offers reminder features.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3826DBB-CBC2-4DA1-63C1-87CE3F40A68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471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9279">
        <p14:switch dir="r"/>
      </p:transition>
    </mc:Choice>
    <mc:Fallback xmlns="">
      <p:transition spd="slow" advTm="292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get those schedules printed and recommend the app to him. Besides adherence, some patients have mentioned experiencing side effects, which might be affecting their compliance.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Side effects can significantly impact a patient’s willingness to continue their medication. Have we checked their profiles for potential drug interactions or inappropriate dosages?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9EE772A-D819-BF02-73CC-E4A575F914C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036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206">
        <p14:switch dir="r"/>
      </p:transition>
    </mc:Choice>
    <mc:Fallback xmlns="">
      <p:transition spd="slow" advTm="302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I’ve started reviewing their profiles and flagged several patients for a detailed review. I was thinking it might be helpful to set up monthly medication review sessions for these high-risk patients.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That’s an excellent idea.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Let’s make sure to schedule these sessions and involve their healthcare providers as needed.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868B78E-EE5B-068A-F5E5-A8307E35C8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253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7660">
        <p14:switch dir="r"/>
      </p:transition>
    </mc:Choice>
    <mc:Fallback xmlns="">
      <p:transition spd="slow" advTm="276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organize that. Regarding medication costs, some patients have expressed difficulties affording their prescriptions. We may need to look into more cost-effective alternatives.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Medication costs can be a substantial barrier to adherence. Discussing alternatives with their prescribers and considering generic versions or therapeutic equivalents can help.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8C1B7A4-6CAE-B3E1-23FE-F9A2896B630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822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2439">
        <p14:switch dir="r"/>
      </p:transition>
    </mc:Choice>
    <mc:Fallback xmlns="">
      <p:transition spd="slow" advTm="324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077801F-DB49-624B-BAA0-1D1D5D56E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65" t="1143" r="20489" b="59271"/>
          <a:stretch/>
        </p:blipFill>
        <p:spPr>
          <a:xfrm>
            <a:off x="8388919" y="4332635"/>
            <a:ext cx="2296544" cy="2121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F74BA9-313B-A260-20A4-3470466B76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64803" y="2484208"/>
            <a:ext cx="1750732" cy="1720372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AC7C72E-EDF3-FBDD-3DDB-191A86619EBB}"/>
              </a:ext>
            </a:extLst>
          </p:cNvPr>
          <p:cNvSpPr/>
          <p:nvPr/>
        </p:nvSpPr>
        <p:spPr>
          <a:xfrm>
            <a:off x="1756065" y="301336"/>
            <a:ext cx="4005640" cy="2374476"/>
          </a:xfrm>
          <a:prstGeom prst="wedgeEllipseCallout">
            <a:avLst>
              <a:gd name="adj1" fmla="val -60295"/>
              <a:gd name="adj2" fmla="val 69055"/>
            </a:avLst>
          </a:prstGeom>
          <a:solidFill>
            <a:srgbClr val="00E1D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</a:rPr>
              <a:t>I’ll reach out to their prescribers. For example, Mr. Evans has been prescribed a brand-name drug with a significantly cheaper generic available.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8F24F2F3-BBAB-A283-FC67-3D7D278EF31D}"/>
              </a:ext>
            </a:extLst>
          </p:cNvPr>
          <p:cNvSpPr/>
          <p:nvPr/>
        </p:nvSpPr>
        <p:spPr>
          <a:xfrm>
            <a:off x="4805851" y="2358333"/>
            <a:ext cx="4005641" cy="2482646"/>
          </a:xfrm>
          <a:prstGeom prst="wedgeEllipseCallout">
            <a:avLst>
              <a:gd name="adj1" fmla="val 61107"/>
              <a:gd name="adj2" fmla="val 68617"/>
            </a:avLst>
          </a:prstGeom>
          <a:solidFill>
            <a:srgbClr val="00F2D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loo" panose="03080902040302020200" pitchFamily="66" charset="0"/>
                <a:ea typeface="Cambria" panose="02040503050406030204" pitchFamily="18" charset="0"/>
                <a:cs typeface="Times New Roman" panose="02020603050405020304" pitchFamily="18" charset="0"/>
              </a:rPr>
              <a:t>We could save Mr. Evans a lot of money by switching to the generic. Draft a letter to his prescriber explaining the situation and suggesting the alternative.</a:t>
            </a:r>
            <a:endParaRPr lang="ro-RO" sz="1400" dirty="0">
              <a:solidFill>
                <a:schemeClr val="tx1"/>
              </a:solidFill>
              <a:latin typeface="Baloo" panose="03080902040302020200" pitchFamily="66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6A94F8-93FA-66A3-09E1-7FA72B4308D0}"/>
              </a:ext>
            </a:extLst>
          </p:cNvPr>
          <p:cNvSpPr/>
          <p:nvPr/>
        </p:nvSpPr>
        <p:spPr>
          <a:xfrm>
            <a:off x="0" y="6453647"/>
            <a:ext cx="10799763" cy="745666"/>
          </a:xfrm>
          <a:prstGeom prst="rect">
            <a:avLst/>
          </a:pr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8611D51-D681-083F-DFBA-1C12F97B939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l="-226995" t="-105810" r="-226995" b="-105810"/>
          <a:stretch>
            <a:fillRect/>
          </a:stretch>
        </p:blipFill>
        <p:spPr>
          <a:xfrm>
            <a:off x="8099822" y="5540040"/>
            <a:ext cx="2699941" cy="1518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34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244">
        <p14:switch dir="r"/>
      </p:transition>
    </mc:Choice>
    <mc:Fallback xmlns="">
      <p:transition spd="slow" advTm="302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0</TotalTime>
  <Words>1209</Words>
  <Application>Microsoft Office PowerPoint</Application>
  <PresentationFormat>Egyéni</PresentationFormat>
  <Paragraphs>64</Paragraphs>
  <Slides>24</Slides>
  <Notes>1</Notes>
  <HiddenSlides>0</HiddenSlides>
  <MMClips>22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28" baseType="lpstr">
      <vt:lpstr>Arial</vt:lpstr>
      <vt:lpstr>Baloo</vt:lpstr>
      <vt:lpstr>Calibri</vt:lpstr>
      <vt:lpstr>Tema di Office</vt:lpstr>
      <vt:lpstr>Pharmacists debate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2026-04-08T14:32:04Z</dcterms:created>
  <dcterms:modified xsi:type="dcterms:W3CDTF">2026-04-08T14:32:46Z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