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handoutMasterIdLst>
    <p:handoutMasterId r:id="rId11"/>
  </p:handoutMasterIdLst>
  <p:sldIdLst>
    <p:sldId id="256" r:id="rId5"/>
    <p:sldId id="258" r:id="rId6"/>
    <p:sldId id="259" r:id="rId7"/>
    <p:sldId id="260" r:id="rId8"/>
    <p:sldId id="261" r:id="rId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BEA93E-9DC1-4AA6-A5DC-C6F59D7963B2}" v="1" dt="2026-04-08T14:28:06.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zekas Nóra" userId="a27bcde8-f6b4-4123-b144-e380f8ce4be3" providerId="ADAL" clId="{21BBA2A1-3A6A-4695-BE27-CB4117D99B24}"/>
    <pc:docChg chg="addSld delSld modSld">
      <pc:chgData name="Fazekas Nóra" userId="a27bcde8-f6b4-4123-b144-e380f8ce4be3" providerId="ADAL" clId="{21BBA2A1-3A6A-4695-BE27-CB4117D99B24}" dt="2026-04-08T14:29:00.713" v="7" actId="20577"/>
      <pc:docMkLst>
        <pc:docMk/>
      </pc:docMkLst>
      <pc:sldChg chg="modSp mod">
        <pc:chgData name="Fazekas Nóra" userId="a27bcde8-f6b4-4123-b144-e380f8ce4be3" providerId="ADAL" clId="{21BBA2A1-3A6A-4695-BE27-CB4117D99B24}" dt="2026-04-08T14:29:00.713" v="7" actId="20577"/>
        <pc:sldMkLst>
          <pc:docMk/>
          <pc:sldMk cId="839785364" sldId="256"/>
        </pc:sldMkLst>
        <pc:spChg chg="mod">
          <ac:chgData name="Fazekas Nóra" userId="a27bcde8-f6b4-4123-b144-e380f8ce4be3" providerId="ADAL" clId="{21BBA2A1-3A6A-4695-BE27-CB4117D99B24}" dt="2026-04-08T14:29:00.713" v="7" actId="20577"/>
          <ac:spMkLst>
            <pc:docMk/>
            <pc:sldMk cId="839785364" sldId="256"/>
            <ac:spMk id="2" creationId="{00000000-0000-0000-0000-000000000000}"/>
          </ac:spMkLst>
        </pc:spChg>
      </pc:sldChg>
      <pc:sldChg chg="add del">
        <pc:chgData name="Fazekas Nóra" userId="a27bcde8-f6b4-4123-b144-e380f8ce4be3" providerId="ADAL" clId="{21BBA2A1-3A6A-4695-BE27-CB4117D99B24}" dt="2026-04-08T14:28:53.613" v="4"/>
        <pc:sldMkLst>
          <pc:docMk/>
          <pc:sldMk cId="3876941769" sldId="258"/>
        </pc:sldMkLst>
      </pc:sldChg>
      <pc:sldChg chg="add del">
        <pc:chgData name="Fazekas Nóra" userId="a27bcde8-f6b4-4123-b144-e380f8ce4be3" providerId="ADAL" clId="{21BBA2A1-3A6A-4695-BE27-CB4117D99B24}" dt="2026-04-08T14:28:53.613" v="4"/>
        <pc:sldMkLst>
          <pc:docMk/>
          <pc:sldMk cId="1523839188" sldId="259"/>
        </pc:sldMkLst>
      </pc:sldChg>
      <pc:sldChg chg="add del">
        <pc:chgData name="Fazekas Nóra" userId="a27bcde8-f6b4-4123-b144-e380f8ce4be3" providerId="ADAL" clId="{21BBA2A1-3A6A-4695-BE27-CB4117D99B24}" dt="2026-04-08T14:28:53.613" v="4"/>
        <pc:sldMkLst>
          <pc:docMk/>
          <pc:sldMk cId="1148325260" sldId="260"/>
        </pc:sldMkLst>
      </pc:sldChg>
      <pc:sldChg chg="add del">
        <pc:chgData name="Fazekas Nóra" userId="a27bcde8-f6b4-4123-b144-e380f8ce4be3" providerId="ADAL" clId="{21BBA2A1-3A6A-4695-BE27-CB4117D99B24}" dt="2026-04-08T14:28:56.866" v="5" actId="47"/>
        <pc:sldMkLst>
          <pc:docMk/>
          <pc:sldMk cId="48588408" sldId="262"/>
        </pc:sldMkLst>
      </pc:sldChg>
      <pc:sldChg chg="add del">
        <pc:chgData name="Fazekas Nóra" userId="a27bcde8-f6b4-4123-b144-e380f8ce4be3" providerId="ADAL" clId="{21BBA2A1-3A6A-4695-BE27-CB4117D99B24}" dt="2026-04-08T14:28:56.866" v="5" actId="47"/>
        <pc:sldMkLst>
          <pc:docMk/>
          <pc:sldMk cId="2187522724" sldId="263"/>
        </pc:sldMkLst>
      </pc:sldChg>
      <pc:sldChg chg="add del">
        <pc:chgData name="Fazekas Nóra" userId="a27bcde8-f6b4-4123-b144-e380f8ce4be3" providerId="ADAL" clId="{21BBA2A1-3A6A-4695-BE27-CB4117D99B24}" dt="2026-04-08T14:28:56.866" v="5" actId="47"/>
        <pc:sldMkLst>
          <pc:docMk/>
          <pc:sldMk cId="4031910709" sldId="264"/>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What aspects of communication does the situation reveal?</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a:t>What is the impact on patient care?</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a:t>What is the impact on the quality of services?</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33332" y="1100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82927" y="66677"/>
          <a:ext cx="745750" cy="73564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44938" y="1100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What aspects of communication does the situation reveal?</a:t>
          </a:r>
          <a:r>
            <a:rPr lang="lt-LT" sz="1900" kern="1200" dirty="0"/>
            <a:t> </a:t>
          </a:r>
          <a:endParaRPr lang="en-US" sz="1900" kern="1200" dirty="0"/>
        </a:p>
      </dsp:txBody>
      <dsp:txXfrm>
        <a:off x="944938" y="11006"/>
        <a:ext cx="9459215" cy="846987"/>
      </dsp:txXfrm>
    </dsp:sp>
    <dsp:sp modelId="{7F729F97-6205-4EE8-B66E-1C28C73C7FD5}">
      <dsp:nvSpPr>
        <dsp:cNvPr id="0" name=""/>
        <dsp:cNvSpPr/>
      </dsp:nvSpPr>
      <dsp:spPr>
        <a:xfrm>
          <a:off x="-33332" y="1069741"/>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9127" y="1181101"/>
          <a:ext cx="593349" cy="62426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91067" y="1069741"/>
          <a:ext cx="956695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91067" y="1069741"/>
        <a:ext cx="9566955" cy="846987"/>
      </dsp:txXfrm>
    </dsp:sp>
    <dsp:sp modelId="{22FFC097-F1C1-4F97-A2A3-8597ECEA26D6}">
      <dsp:nvSpPr>
        <dsp:cNvPr id="0" name=""/>
        <dsp:cNvSpPr/>
      </dsp:nvSpPr>
      <dsp:spPr>
        <a:xfrm>
          <a:off x="-33332" y="212847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61498" y="2200276"/>
          <a:ext cx="788607" cy="70338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44938" y="212847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a:t>What is the impact on patient care?</a:t>
          </a:r>
        </a:p>
      </dsp:txBody>
      <dsp:txXfrm>
        <a:off x="944938" y="2128476"/>
        <a:ext cx="9459215" cy="846987"/>
      </dsp:txXfrm>
    </dsp:sp>
    <dsp:sp modelId="{925004BA-5B49-4148-ACE4-26B3042304AA}">
      <dsp:nvSpPr>
        <dsp:cNvPr id="0" name=""/>
        <dsp:cNvSpPr/>
      </dsp:nvSpPr>
      <dsp:spPr>
        <a:xfrm>
          <a:off x="-33332" y="318721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35791" y="3305176"/>
          <a:ext cx="640022" cy="611056"/>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44938" y="3187210"/>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44938" y="3187210"/>
        <a:ext cx="9459215" cy="846987"/>
      </dsp:txXfrm>
    </dsp:sp>
    <dsp:sp modelId="{23421276-FC16-40E4-8C82-4C980E3F2464}">
      <dsp:nvSpPr>
        <dsp:cNvPr id="0" name=""/>
        <dsp:cNvSpPr/>
      </dsp:nvSpPr>
      <dsp:spPr>
        <a:xfrm>
          <a:off x="-33332" y="4245945"/>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61498" y="4352927"/>
          <a:ext cx="788607" cy="6330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44938" y="4245945"/>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a:t>What is the impact on the quality of services?</a:t>
          </a:r>
        </a:p>
      </dsp:txBody>
      <dsp:txXfrm>
        <a:off x="944938" y="4245945"/>
        <a:ext cx="9459215" cy="846987"/>
      </dsp:txXfrm>
    </dsp:sp>
    <dsp:sp modelId="{194FE44D-9635-4395-8F3F-A5F0481E273E}">
      <dsp:nvSpPr>
        <dsp:cNvPr id="0" name=""/>
        <dsp:cNvSpPr/>
      </dsp:nvSpPr>
      <dsp:spPr>
        <a:xfrm>
          <a:off x="-33332" y="530468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6740" y="5391151"/>
          <a:ext cx="678123" cy="67404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76358" y="5304680"/>
          <a:ext cx="9596374"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76358" y="5304680"/>
        <a:ext cx="9596374" cy="84698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Case1 – </a:t>
            </a:r>
            <a:r>
              <a:rPr lang="hu-HU" dirty="0" err="1"/>
              <a:t>Work</a:t>
            </a:r>
            <a:r>
              <a:rPr lang="hu-HU" dirty="0"/>
              <a:t> </a:t>
            </a:r>
            <a:r>
              <a:rPr lang="hu-HU" dirty="0" err="1"/>
              <a:t>template</a:t>
            </a:r>
            <a:endParaRPr lang="en-GB" dirty="0"/>
          </a:p>
        </p:txBody>
      </p:sp>
      <p:sp>
        <p:nvSpPr>
          <p:cNvPr id="3" name="Dátum helye 2"/>
          <p:cNvSpPr>
            <a:spLocks noGrp="1"/>
          </p:cNvSpPr>
          <p:nvPr>
            <p:ph type="dt" sz="half" idx="10"/>
          </p:nvPr>
        </p:nvSpPr>
        <p:spPr/>
        <p:txBody>
          <a:bodyPr/>
          <a:lstStyle/>
          <a:p>
            <a:fld id="{5D471343-8972-4C3F-BAD8-5D975A3211E8}" type="datetime1">
              <a:rPr lang="it-IT" smtClean="0"/>
              <a:t>08/04/2026</a:t>
            </a:fld>
            <a:endParaRPr lang="it-IT" dirty="0"/>
          </a:p>
        </p:txBody>
      </p:sp>
    </p:spTree>
    <p:extLst>
      <p:ext uri="{BB962C8B-B14F-4D97-AF65-F5344CB8AC3E}">
        <p14:creationId xmlns:p14="http://schemas.microsoft.com/office/powerpoint/2010/main" val="839785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p:txBody>
          <a:bodyPr/>
          <a:lstStyle/>
          <a:p>
            <a:r>
              <a:rPr lang="lt-LT" dirty="0"/>
              <a:t>GENERAL INFORMATION</a:t>
            </a:r>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625163" y="1714062"/>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You have </a:t>
            </a: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30 minutes</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to complete the analysis. After this time, everyone will return to the main session to discuss the results.</a:t>
            </a:r>
            <a:endPar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Please decide within your group who will present your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case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and</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analysis briefly during the discussion.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Case Assignments: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1 and 6</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Analyze the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2 and 4</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3 and 5</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3"</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Important Notes: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The </a:t>
            </a:r>
            <a:r>
              <a:rPr kumimoji="0" lang="lt-LT" sz="2400" b="0" i="0" u="none" strike="noStrike" kern="1200" cap="none" spc="0" normalizeH="0" baseline="0" noProof="0" dirty="0" err="1">
                <a:ln>
                  <a:noFill/>
                </a:ln>
                <a:solidFill>
                  <a:srgbClr val="FF0000"/>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files are shared in the chat section.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Each file contains an analysis table that must be filled out and presented during the main session.</a:t>
            </a:r>
          </a:p>
          <a:p>
            <a:endParaRPr lang="lt-LT" dirty="0"/>
          </a:p>
        </p:txBody>
      </p:sp>
    </p:spTree>
    <p:extLst>
      <p:ext uri="{BB962C8B-B14F-4D97-AF65-F5344CB8AC3E}">
        <p14:creationId xmlns:p14="http://schemas.microsoft.com/office/powerpoint/2010/main" val="3876941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625163" y="722715"/>
            <a:ext cx="9707606" cy="993805"/>
          </a:xfrm>
        </p:spPr>
        <p:txBody>
          <a:bodyPr/>
          <a:lstStyle/>
          <a:p>
            <a:r>
              <a:rPr lang="en-US" dirty="0"/>
              <a:t>Case 1: An eHealth application to support digital entry to primary care</a:t>
            </a:r>
            <a:endParaRPr lang="lt-LT"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p:txBody>
          <a:bodyPr/>
          <a:lstStyle/>
          <a:p>
            <a:r>
              <a:rPr lang="en-US" sz="2000" dirty="0"/>
              <a:t>Physicians developed an eHealth application to support digital entry to primary care, with the aim of providing healthcare professionals with the ability to triaging patients digitally, thereby increasing accessibility and improving care efficiency. Then application enables registered patients to contact their primary care </a:t>
            </a:r>
            <a:r>
              <a:rPr lang="en-US" sz="2000" dirty="0" err="1"/>
              <a:t>centre</a:t>
            </a:r>
            <a:r>
              <a:rPr lang="en-US" sz="2000" dirty="0"/>
              <a:t> digitally, answering questions about their health and reasons for contacting a care provider, which are then compiled into a medical report that are visible to healthcare </a:t>
            </a:r>
            <a:r>
              <a:rPr lang="en-US" sz="2000" dirty="0" err="1"/>
              <a:t>centre</a:t>
            </a:r>
            <a:r>
              <a:rPr lang="en-US" sz="2000" dirty="0"/>
              <a:t> employees. </a:t>
            </a:r>
          </a:p>
          <a:p>
            <a:r>
              <a:rPr lang="en-US" sz="2000" dirty="0"/>
              <a:t>Patients’ requests are first assessed by a nurse, who can ask to follow up questions via chat or video and decide if the patient’s request can be handled by a nurse or if a physician or other healthcare professionals need to be involved. </a:t>
            </a:r>
          </a:p>
          <a:p>
            <a:r>
              <a:rPr lang="en-US" sz="2000" dirty="0"/>
              <a:t>Physicians or other healthcare professionals can be invited to participate in online communication regarding the errand (the communication between healthcare professionals is not visible to patients), or the patient </a:t>
            </a:r>
            <a:r>
              <a:rPr lang="en-US" sz="2000" dirty="0" err="1"/>
              <a:t>errend</a:t>
            </a:r>
            <a:r>
              <a:rPr lang="en-US" sz="2000" dirty="0"/>
              <a:t> can be delegated to another healthcare professional via the eHealth application. The application can also be used to initiate contact with patients regarding medical results and appointments.</a:t>
            </a:r>
          </a:p>
          <a:p>
            <a:endParaRPr lang="lt-LT" dirty="0"/>
          </a:p>
        </p:txBody>
      </p:sp>
    </p:spTree>
    <p:extLst>
      <p:ext uri="{BB962C8B-B14F-4D97-AF65-F5344CB8AC3E}">
        <p14:creationId xmlns:p14="http://schemas.microsoft.com/office/powerpoint/2010/main" val="1523839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603457" y="514112"/>
            <a:ext cx="9707606" cy="275609"/>
          </a:xfrm>
        </p:spPr>
        <p:txBody>
          <a:bodyPr anchor="b">
            <a:normAutofit fontScale="90000"/>
          </a:bodyPr>
          <a:lstStyle/>
          <a:p>
            <a:r>
              <a:rPr lang="en-US" dirty="0"/>
              <a:t>Discussion Questions</a:t>
            </a:r>
            <a:endParaRPr lang="lt-LT"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nvPr>
        </p:nvGraphicFramePr>
        <p:xfrm>
          <a:off x="200025" y="876299"/>
          <a:ext cx="10439400" cy="6162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162050" y="4076700"/>
            <a:ext cx="9286875" cy="830997"/>
          </a:xfrm>
          <a:prstGeom prst="rect">
            <a:avLst/>
          </a:prstGeom>
          <a:noFill/>
        </p:spPr>
        <p:txBody>
          <a:bodyPr wrap="square" rtlCol="0">
            <a:spAutoFit/>
          </a:bodyPr>
          <a:lstStyle/>
          <a:p>
            <a:endParaRPr lang="en-US" sz="1400" dirty="0"/>
          </a:p>
          <a:p>
            <a:r>
              <a:rPr lang="lt-LT" dirty="0" err="1"/>
              <a:t>Write</a:t>
            </a:r>
            <a:r>
              <a:rPr lang="lt-LT" dirty="0"/>
              <a:t> </a:t>
            </a:r>
            <a:r>
              <a:rPr lang="en-US" dirty="0"/>
              <a:t>your</a:t>
            </a:r>
            <a:r>
              <a:rPr lang="lt-LT" dirty="0"/>
              <a:t> </a:t>
            </a:r>
            <a:r>
              <a:rPr lang="lt-LT" dirty="0" err="1"/>
              <a:t>answer</a:t>
            </a:r>
            <a:r>
              <a:rPr lang="en-US" dirty="0"/>
              <a:t> here…</a:t>
            </a:r>
          </a:p>
          <a:p>
            <a:endParaRPr lang="en-US" sz="1600" dirty="0"/>
          </a:p>
        </p:txBody>
      </p:sp>
    </p:spTree>
    <p:extLst>
      <p:ext uri="{BB962C8B-B14F-4D97-AF65-F5344CB8AC3E}">
        <p14:creationId xmlns:p14="http://schemas.microsoft.com/office/powerpoint/2010/main" val="114832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2FB5829-F9B5-E94D-4F4B-A5F9DEBA11A8}"/>
              </a:ext>
            </a:extLst>
          </p:cNvPr>
          <p:cNvSpPr>
            <a:spLocks noGrp="1"/>
          </p:cNvSpPr>
          <p:nvPr>
            <p:ph type="title"/>
          </p:nvPr>
        </p:nvSpPr>
        <p:spPr/>
        <p:txBody>
          <a:bodyPr/>
          <a:lstStyle/>
          <a:p>
            <a:endParaRPr lang="hu-HU"/>
          </a:p>
        </p:txBody>
      </p:sp>
    </p:spTree>
    <p:extLst>
      <p:ext uri="{BB962C8B-B14F-4D97-AF65-F5344CB8AC3E}">
        <p14:creationId xmlns:p14="http://schemas.microsoft.com/office/powerpoint/2010/main" val="229713521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3.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2</TotalTime>
  <Words>373</Words>
  <Application>Microsoft Office PowerPoint</Application>
  <PresentationFormat>Egyéni</PresentationFormat>
  <Paragraphs>24</Paragraphs>
  <Slides>5</Slides>
  <Notes>0</Notes>
  <HiddenSlides>0</HiddenSlides>
  <MMClips>0</MMClips>
  <ScaleCrop>false</ScaleCrop>
  <HeadingPairs>
    <vt:vector size="6" baseType="variant">
      <vt:variant>
        <vt:lpstr>Használt betűtípusok</vt:lpstr>
      </vt:variant>
      <vt:variant>
        <vt:i4>2</vt:i4>
      </vt:variant>
      <vt:variant>
        <vt:lpstr>Téma</vt:lpstr>
      </vt:variant>
      <vt:variant>
        <vt:i4>1</vt:i4>
      </vt:variant>
      <vt:variant>
        <vt:lpstr>Diacímek</vt:lpstr>
      </vt:variant>
      <vt:variant>
        <vt:i4>5</vt:i4>
      </vt:variant>
    </vt:vector>
  </HeadingPairs>
  <TitlesOfParts>
    <vt:vector size="8" baseType="lpstr">
      <vt:lpstr>Arial</vt:lpstr>
      <vt:lpstr>Calibri</vt:lpstr>
      <vt:lpstr>Tema di Office</vt:lpstr>
      <vt:lpstr>Case1 – Work template</vt:lpstr>
      <vt:lpstr>GENERAL INFORMATION</vt:lpstr>
      <vt:lpstr>Case 1: An eHealth application to support digital entry to primary care</vt:lpstr>
      <vt:lpstr>Discussion Questions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2026-04-08T14:25:52Z</dcterms:created>
  <dcterms:modified xsi:type="dcterms:W3CDTF">2026-04-08T14:29:03Z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