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3.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80" r:id="rId5"/>
  </p:sldMasterIdLst>
  <p:notesMasterIdLst>
    <p:notesMasterId r:id="rId51"/>
  </p:notesMasterIdLst>
  <p:handoutMasterIdLst>
    <p:handoutMasterId r:id="rId52"/>
  </p:handoutMasterIdLst>
  <p:sldIdLst>
    <p:sldId id="256" r:id="rId6"/>
    <p:sldId id="439" r:id="rId7"/>
    <p:sldId id="327" r:id="rId8"/>
    <p:sldId id="329" r:id="rId9"/>
    <p:sldId id="330" r:id="rId10"/>
    <p:sldId id="424" r:id="rId11"/>
    <p:sldId id="423" r:id="rId12"/>
    <p:sldId id="403" r:id="rId13"/>
    <p:sldId id="397" r:id="rId14"/>
    <p:sldId id="431" r:id="rId15"/>
    <p:sldId id="434" r:id="rId16"/>
    <p:sldId id="318" r:id="rId17"/>
    <p:sldId id="429" r:id="rId18"/>
    <p:sldId id="432" r:id="rId19"/>
    <p:sldId id="321" r:id="rId20"/>
    <p:sldId id="345" r:id="rId21"/>
    <p:sldId id="392" r:id="rId22"/>
    <p:sldId id="430" r:id="rId23"/>
    <p:sldId id="319" r:id="rId24"/>
    <p:sldId id="407" r:id="rId25"/>
    <p:sldId id="387" r:id="rId26"/>
    <p:sldId id="408" r:id="rId27"/>
    <p:sldId id="388" r:id="rId28"/>
    <p:sldId id="410" r:id="rId29"/>
    <p:sldId id="426" r:id="rId30"/>
    <p:sldId id="331" r:id="rId31"/>
    <p:sldId id="427" r:id="rId32"/>
    <p:sldId id="428" r:id="rId33"/>
    <p:sldId id="438" r:id="rId34"/>
    <p:sldId id="334" r:id="rId35"/>
    <p:sldId id="425" r:id="rId36"/>
    <p:sldId id="320" r:id="rId37"/>
    <p:sldId id="435" r:id="rId38"/>
    <p:sldId id="436" r:id="rId39"/>
    <p:sldId id="322" r:id="rId40"/>
    <p:sldId id="437" r:id="rId41"/>
    <p:sldId id="323" r:id="rId42"/>
    <p:sldId id="324" r:id="rId43"/>
    <p:sldId id="325" r:id="rId44"/>
    <p:sldId id="271" r:id="rId45"/>
    <p:sldId id="326" r:id="rId46"/>
    <p:sldId id="263" r:id="rId47"/>
    <p:sldId id="316" r:id="rId48"/>
    <p:sldId id="308" r:id="rId49"/>
    <p:sldId id="949" r:id="rId50"/>
  </p:sldIdLst>
  <p:sldSz cx="10799763" cy="7199313"/>
  <p:notesSz cx="6858000" cy="9144000"/>
  <p:custDataLst>
    <p:tags r:id="rId53"/>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A6D5A46-FA90-69A0-78CB-0E7290DCD19F}" name="Fazekas Nóra" initials="FN" userId="S::nora.fazekas@uni-corvinus.hu::11f61499-faf9-4acd-9909-7b113d2777e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0087"/>
    <a:srgbClr val="02FFD2"/>
    <a:srgbClr val="1A75DB"/>
    <a:srgbClr val="E5FBFB"/>
    <a:srgbClr val="00C6D6"/>
    <a:srgbClr val="AB0084"/>
    <a:srgbClr val="0063D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600" autoAdjust="0"/>
    <p:restoredTop sz="89507" autoAdjust="0"/>
  </p:normalViewPr>
  <p:slideViewPr>
    <p:cSldViewPr snapToGrid="0">
      <p:cViewPr varScale="1">
        <p:scale>
          <a:sx n="62" d="100"/>
          <a:sy n="62" d="100"/>
        </p:scale>
        <p:origin x="811" y="274"/>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56" d="100"/>
          <a:sy n="56" d="100"/>
        </p:scale>
        <p:origin x="2588" y="6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tags" Target="tags/tag1.xml"/><Relationship Id="rId58" Type="http://schemas.microsoft.com/office/2018/10/relationships/authors" Target="authors.xml"/><Relationship Id="rId5" Type="http://schemas.openxmlformats.org/officeDocument/2006/relationships/slideMaster" Target="slideMasters/slideMaster2.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tableStyles" Target="tableStyle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handoutMaster" Target="handoutMasters/handoutMaster1.xml"/></Relationships>
</file>

<file path=ppt/diagrams/_rels/data4.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image" Target="../media/image60.emf"/><Relationship Id="rId1" Type="http://schemas.openxmlformats.org/officeDocument/2006/relationships/image" Target="../media/image59.emf"/><Relationship Id="rId4" Type="http://schemas.openxmlformats.org/officeDocument/2006/relationships/image" Target="../media/image62.emf"/></Relationships>
</file>

<file path=ppt/diagrams/_rels/data5.xml.rels><?xml version="1.0" encoding="UTF-8" standalone="yes"?>
<Relationships xmlns="http://schemas.openxmlformats.org/package/2006/relationships"><Relationship Id="rId8" Type="http://schemas.openxmlformats.org/officeDocument/2006/relationships/image" Target="../media/image71.svg"/><Relationship Id="rId3" Type="http://schemas.openxmlformats.org/officeDocument/2006/relationships/image" Target="../media/image66.png"/><Relationship Id="rId7" Type="http://schemas.openxmlformats.org/officeDocument/2006/relationships/image" Target="../media/image70.png"/><Relationship Id="rId12" Type="http://schemas.openxmlformats.org/officeDocument/2006/relationships/image" Target="../media/image75.svg"/><Relationship Id="rId2" Type="http://schemas.openxmlformats.org/officeDocument/2006/relationships/image" Target="../media/image65.svg"/><Relationship Id="rId1" Type="http://schemas.openxmlformats.org/officeDocument/2006/relationships/image" Target="../media/image64.png"/><Relationship Id="rId6" Type="http://schemas.openxmlformats.org/officeDocument/2006/relationships/image" Target="../media/image69.svg"/><Relationship Id="rId11" Type="http://schemas.openxmlformats.org/officeDocument/2006/relationships/image" Target="../media/image74.png"/><Relationship Id="rId5" Type="http://schemas.openxmlformats.org/officeDocument/2006/relationships/image" Target="../media/image68.png"/><Relationship Id="rId10" Type="http://schemas.openxmlformats.org/officeDocument/2006/relationships/image" Target="../media/image73.svg"/><Relationship Id="rId4" Type="http://schemas.openxmlformats.org/officeDocument/2006/relationships/image" Target="../media/image67.svg"/><Relationship Id="rId9" Type="http://schemas.openxmlformats.org/officeDocument/2006/relationships/image" Target="../media/image72.png"/></Relationships>
</file>

<file path=ppt/diagrams/_rels/drawing4.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image" Target="../media/image60.emf"/><Relationship Id="rId1" Type="http://schemas.openxmlformats.org/officeDocument/2006/relationships/image" Target="../media/image59.emf"/><Relationship Id="rId4" Type="http://schemas.openxmlformats.org/officeDocument/2006/relationships/image" Target="../media/image62.emf"/></Relationships>
</file>

<file path=ppt/diagrams/_rels/drawing5.xml.rels><?xml version="1.0" encoding="UTF-8" standalone="yes"?>
<Relationships xmlns="http://schemas.openxmlformats.org/package/2006/relationships"><Relationship Id="rId8" Type="http://schemas.openxmlformats.org/officeDocument/2006/relationships/image" Target="../media/image71.svg"/><Relationship Id="rId3" Type="http://schemas.openxmlformats.org/officeDocument/2006/relationships/image" Target="../media/image66.png"/><Relationship Id="rId7" Type="http://schemas.openxmlformats.org/officeDocument/2006/relationships/image" Target="../media/image70.png"/><Relationship Id="rId12" Type="http://schemas.openxmlformats.org/officeDocument/2006/relationships/image" Target="../media/image75.svg"/><Relationship Id="rId2" Type="http://schemas.openxmlformats.org/officeDocument/2006/relationships/image" Target="../media/image65.svg"/><Relationship Id="rId1" Type="http://schemas.openxmlformats.org/officeDocument/2006/relationships/image" Target="../media/image64.png"/><Relationship Id="rId6" Type="http://schemas.openxmlformats.org/officeDocument/2006/relationships/image" Target="../media/image69.svg"/><Relationship Id="rId11" Type="http://schemas.openxmlformats.org/officeDocument/2006/relationships/image" Target="../media/image74.png"/><Relationship Id="rId5" Type="http://schemas.openxmlformats.org/officeDocument/2006/relationships/image" Target="../media/image68.png"/><Relationship Id="rId10" Type="http://schemas.openxmlformats.org/officeDocument/2006/relationships/image" Target="../media/image73.svg"/><Relationship Id="rId4" Type="http://schemas.openxmlformats.org/officeDocument/2006/relationships/image" Target="../media/image67.svg"/><Relationship Id="rId9" Type="http://schemas.openxmlformats.org/officeDocument/2006/relationships/image" Target="../media/image72.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61AF256-7C3F-4656-962C-004FD058FD64}" type="doc">
      <dgm:prSet loTypeId="urn:microsoft.com/office/officeart/2005/8/layout/pyramid2" loCatId="list" qsTypeId="urn:microsoft.com/office/officeart/2005/8/quickstyle/simple1" qsCatId="simple" csTypeId="urn:microsoft.com/office/officeart/2005/8/colors/accent1_2" csCatId="accent1" phldr="1"/>
      <dgm:spPr/>
    </dgm:pt>
    <dgm:pt modelId="{9A49BA8C-D64D-45B5-86F2-3580A0C0D89E}">
      <dgm:prSet custT="1"/>
      <dgm:spPr>
        <a:ln w="57150">
          <a:solidFill>
            <a:srgbClr val="7030A0"/>
          </a:solidFill>
        </a:ln>
      </dgm:spPr>
      <dgm:t>
        <a:bodyPr/>
        <a:lstStyle/>
        <a:p>
          <a:pPr algn="l"/>
          <a:r>
            <a:rPr lang="el-GR" sz="1400" b="1" i="0" u="sng" dirty="0"/>
            <a:t>Πρωτοβάθμια περίθαλψη</a:t>
          </a:r>
          <a:r>
            <a:rPr lang="en-GB" sz="1400" b="1" i="0" u="sng" dirty="0"/>
            <a:t>: </a:t>
          </a:r>
        </a:p>
        <a:p>
          <a:pPr algn="l"/>
          <a:r>
            <a:rPr lang="en-GB" sz="1400" b="0" i="0" u="none" dirty="0"/>
            <a:t>-</a:t>
          </a:r>
          <a:r>
            <a:rPr lang="el-GR" sz="1400" b="0" i="0" u="none" dirty="0"/>
            <a:t>Το πρώτο σημείο επαφής με το σύστημα υγείας για τους ασθενείς / «πύλη εισόδου»</a:t>
          </a:r>
          <a:endParaRPr lang="en-GB" sz="1400" b="0" dirty="0"/>
        </a:p>
        <a:p>
          <a:pPr algn="l"/>
          <a:r>
            <a:rPr lang="en-GB" sz="1400" b="0" dirty="0"/>
            <a:t>-</a:t>
          </a:r>
          <a:r>
            <a:rPr lang="el-GR" sz="1400" b="0" dirty="0"/>
            <a:t>Επικεντρώνεται στην παροχή βασικών υπηρεσιών υγειονομικής περίθαλψης και στοχεύει στην αντιμετώπιση κοινών νόσων, πρόληψη και στη διαχείριση χρόνιων παθήσεων.</a:t>
          </a:r>
          <a:endParaRPr lang="en-GB" sz="1400" b="0" dirty="0"/>
        </a:p>
        <a:p>
          <a:pPr algn="l"/>
          <a:r>
            <a:rPr lang="en-GB" sz="1400" b="0" dirty="0"/>
            <a:t>-</a:t>
          </a:r>
          <a:r>
            <a:rPr lang="el-GR" sz="1400" b="0" dirty="0"/>
            <a:t>Βασικός ρόλος: Η κατάλληλη παραπομπή σε πιο εξειδικευμένη φροντίδα</a:t>
          </a:r>
          <a:endParaRPr lang="en-GB" sz="1400" b="0" dirty="0"/>
        </a:p>
      </dgm:t>
    </dgm:pt>
    <dgm:pt modelId="{D99732F4-FA67-4679-A725-6F005CFF075D}" type="parTrans" cxnId="{9B8023C3-5115-450F-B228-FB5C75F74971}">
      <dgm:prSet/>
      <dgm:spPr/>
      <dgm:t>
        <a:bodyPr/>
        <a:lstStyle/>
        <a:p>
          <a:endParaRPr lang="en-GB"/>
        </a:p>
      </dgm:t>
    </dgm:pt>
    <dgm:pt modelId="{1FAB3489-E62C-437B-8FC1-B920EFA10E64}" type="sibTrans" cxnId="{9B8023C3-5115-450F-B228-FB5C75F74971}">
      <dgm:prSet/>
      <dgm:spPr/>
      <dgm:t>
        <a:bodyPr/>
        <a:lstStyle/>
        <a:p>
          <a:endParaRPr lang="en-GB"/>
        </a:p>
      </dgm:t>
    </dgm:pt>
    <dgm:pt modelId="{38CBB89B-A833-4B4A-B524-AF8EDFD78195}">
      <dgm:prSet custT="1"/>
      <dgm:spPr>
        <a:ln w="57150">
          <a:solidFill>
            <a:srgbClr val="FB0087"/>
          </a:solidFill>
        </a:ln>
      </dgm:spPr>
      <dgm:t>
        <a:bodyPr/>
        <a:lstStyle/>
        <a:p>
          <a:pPr algn="l"/>
          <a:r>
            <a:rPr lang="el-GR" sz="1400" b="1" u="sng" dirty="0"/>
            <a:t>Δευτεροβάθμια περίθαλψη</a:t>
          </a:r>
          <a:r>
            <a:rPr lang="en-GB" sz="1400" b="1" u="sng" dirty="0"/>
            <a:t>: </a:t>
          </a:r>
        </a:p>
        <a:p>
          <a:pPr algn="l"/>
          <a:r>
            <a:rPr lang="en-GB" sz="1400" b="0" u="none" dirty="0"/>
            <a:t>-</a:t>
          </a:r>
          <a:r>
            <a:rPr lang="el-GR" sz="1400" b="0" u="none" dirty="0"/>
            <a:t>Ιατρικές υπηρεσίες που παρέχονται από εξειδικευμένους επαγγελματίες υγείας, συνήθως μετά από παραπομπή από </a:t>
          </a:r>
          <a:r>
            <a:rPr lang="el-GR" sz="1400" b="0" u="none" dirty="0" err="1"/>
            <a:t>πάροχο</a:t>
          </a:r>
          <a:r>
            <a:rPr lang="el-GR" sz="1400" b="0" u="none" dirty="0"/>
            <a:t> πρωτοβάθμιας περίθαλψης</a:t>
          </a:r>
          <a:endParaRPr lang="en-GB" sz="1400" b="0" dirty="0"/>
        </a:p>
        <a:p>
          <a:pPr algn="l"/>
          <a:r>
            <a:rPr lang="en-GB" sz="1400" b="0" dirty="0"/>
            <a:t>-</a:t>
          </a:r>
          <a:r>
            <a:rPr lang="el-GR" sz="1400" b="0" dirty="0"/>
            <a:t>Απαιτείται όταν ένας ασθενής χρειάζεται περαιτέρω διερεύνηση, διάγνωση ή θεραπεία για μια συγκεκριμένη πάθηση.</a:t>
          </a:r>
          <a:endParaRPr lang="en-GB" sz="1400" b="0" dirty="0"/>
        </a:p>
      </dgm:t>
    </dgm:pt>
    <dgm:pt modelId="{46A41D9D-C3A1-490C-822A-454314456912}" type="parTrans" cxnId="{7763A8A5-E5E3-4A22-BCBA-0E26F89D776B}">
      <dgm:prSet/>
      <dgm:spPr/>
      <dgm:t>
        <a:bodyPr/>
        <a:lstStyle/>
        <a:p>
          <a:endParaRPr lang="en-GB"/>
        </a:p>
      </dgm:t>
    </dgm:pt>
    <dgm:pt modelId="{4EA26412-8447-4693-A535-BF6C4EFFFA38}" type="sibTrans" cxnId="{7763A8A5-E5E3-4A22-BCBA-0E26F89D776B}">
      <dgm:prSet/>
      <dgm:spPr/>
      <dgm:t>
        <a:bodyPr/>
        <a:lstStyle/>
        <a:p>
          <a:endParaRPr lang="en-GB"/>
        </a:p>
      </dgm:t>
    </dgm:pt>
    <dgm:pt modelId="{579B1673-994E-403E-A460-7C2F4CAB0BA6}">
      <dgm:prSet custT="1"/>
      <dgm:spPr>
        <a:ln w="57150">
          <a:solidFill>
            <a:srgbClr val="02FFD2"/>
          </a:solidFill>
        </a:ln>
      </dgm:spPr>
      <dgm:t>
        <a:bodyPr/>
        <a:lstStyle/>
        <a:p>
          <a:pPr algn="l"/>
          <a:r>
            <a:rPr lang="el-GR" sz="1400" b="1" u="sng" dirty="0"/>
            <a:t>Τριτοβάθμια περίθαλψη</a:t>
          </a:r>
          <a:r>
            <a:rPr lang="en-GB" sz="1400" b="1" u="sng" dirty="0"/>
            <a:t>: </a:t>
          </a:r>
          <a:endParaRPr lang="en-GB" sz="1400" b="1" dirty="0"/>
        </a:p>
        <a:p>
          <a:pPr algn="l"/>
          <a:r>
            <a:rPr lang="en-GB" sz="1400" b="0" dirty="0"/>
            <a:t>-</a:t>
          </a:r>
          <a:r>
            <a:rPr lang="el-GR" sz="1400" b="0" dirty="0"/>
            <a:t>Ιατρική φροντίδα υψηλής εξειδίκευσης που παρέχεται σε ασθενείς με σύνθετες, σοβαρές ή σπάνιες παθήσεις</a:t>
          </a:r>
          <a:r>
            <a:rPr lang="en-GB" sz="1400" b="0" dirty="0"/>
            <a:t> </a:t>
          </a:r>
        </a:p>
        <a:p>
          <a:r>
            <a:rPr lang="en-GB" sz="1400" b="0" dirty="0"/>
            <a:t>-</a:t>
          </a:r>
          <a:r>
            <a:rPr lang="el-GR" sz="1400" b="0" dirty="0"/>
            <a:t>Χαρακτηριστικά</a:t>
          </a:r>
          <a:r>
            <a:rPr lang="en-GB" sz="1400" b="0" dirty="0"/>
            <a:t>: </a:t>
          </a:r>
          <a:r>
            <a:rPr lang="el-GR" sz="1400" b="0" dirty="0"/>
            <a:t>προηγμένη γνώση, τεχνολογία και υποδομές</a:t>
          </a:r>
          <a:r>
            <a:rPr lang="en-GB" sz="1400" b="0" dirty="0"/>
            <a:t>. </a:t>
          </a:r>
        </a:p>
        <a:p>
          <a:pPr algn="l"/>
          <a:r>
            <a:rPr lang="en-GB" sz="1400" b="0" dirty="0"/>
            <a:t>-</a:t>
          </a:r>
          <a:r>
            <a:rPr lang="el-GR" sz="1400" b="0" dirty="0"/>
            <a:t>Πρόσβαση: Τυπικά μέσω της πρωτοβάθμιας ή δευτεροβάθμιας περίθαλψης</a:t>
          </a:r>
          <a:endParaRPr lang="en-GB" sz="1400" b="0" dirty="0"/>
        </a:p>
      </dgm:t>
    </dgm:pt>
    <dgm:pt modelId="{83263BC4-653F-4549-89A6-7FF17D91803D}" type="parTrans" cxnId="{95B83054-4B9E-4DBB-8318-554EF656C251}">
      <dgm:prSet/>
      <dgm:spPr/>
      <dgm:t>
        <a:bodyPr/>
        <a:lstStyle/>
        <a:p>
          <a:endParaRPr lang="en-GB"/>
        </a:p>
      </dgm:t>
    </dgm:pt>
    <dgm:pt modelId="{F4EB3803-DAED-4E56-A5F2-28FA48B0DE1C}" type="sibTrans" cxnId="{95B83054-4B9E-4DBB-8318-554EF656C251}">
      <dgm:prSet/>
      <dgm:spPr/>
      <dgm:t>
        <a:bodyPr/>
        <a:lstStyle/>
        <a:p>
          <a:endParaRPr lang="en-GB"/>
        </a:p>
      </dgm:t>
    </dgm:pt>
    <dgm:pt modelId="{FA2B0253-D3CD-49DC-90F9-52B8253322E3}">
      <dgm:prSet custT="1"/>
      <dgm:spPr>
        <a:ln w="57150">
          <a:solidFill>
            <a:srgbClr val="00B0F0"/>
          </a:solidFill>
        </a:ln>
      </dgm:spPr>
      <dgm:t>
        <a:bodyPr/>
        <a:lstStyle/>
        <a:p>
          <a:pPr algn="l"/>
          <a:r>
            <a:rPr lang="el-GR" sz="1400" b="1" u="sng" dirty="0" err="1"/>
            <a:t>Τεταρτοβάθμια</a:t>
          </a:r>
          <a:r>
            <a:rPr lang="el-GR" sz="1400" b="1" u="sng" dirty="0"/>
            <a:t> περίθαλψη</a:t>
          </a:r>
          <a:r>
            <a:rPr lang="en-GB" sz="1400" b="1" u="sng" dirty="0"/>
            <a:t>:</a:t>
          </a:r>
          <a:endParaRPr lang="en-GB" sz="1400" b="1" dirty="0"/>
        </a:p>
        <a:p>
          <a:pPr algn="l"/>
          <a:r>
            <a:rPr lang="en-GB" sz="1400" b="0" dirty="0"/>
            <a:t>-</a:t>
          </a:r>
          <a:r>
            <a:rPr lang="el-GR" sz="1400" b="0" dirty="0"/>
            <a:t>Απαιτείται για ασθενείς με εξαιρετικά περίπλοκες και σπάνιες νόσους</a:t>
          </a:r>
          <a:endParaRPr lang="en-GB" sz="1400" b="0" dirty="0"/>
        </a:p>
        <a:p>
          <a:pPr algn="l"/>
          <a:r>
            <a:rPr lang="en-GB" sz="1400" b="0" dirty="0"/>
            <a:t>-</a:t>
          </a:r>
          <a:r>
            <a:rPr lang="el-GR" sz="1400" b="0" dirty="0"/>
            <a:t>Γνωρίσματα: Η πλέον προηγμένη γνώση, τεχνολογία και υποδομές</a:t>
          </a:r>
          <a:endParaRPr lang="en-GB" sz="1400" b="0" dirty="0"/>
        </a:p>
        <a:p>
          <a:pPr algn="l"/>
          <a:r>
            <a:rPr lang="en-GB" sz="1400" b="0" dirty="0"/>
            <a:t>-</a:t>
          </a:r>
          <a:r>
            <a:rPr lang="el-GR" sz="1400" b="0" dirty="0"/>
            <a:t>Πρόσβαση μέσω παραπομπής από την τριτοβάθμια περίθαλψη</a:t>
          </a:r>
          <a:endParaRPr lang="en-GB" sz="1400" b="0" dirty="0"/>
        </a:p>
      </dgm:t>
    </dgm:pt>
    <dgm:pt modelId="{E6D8B332-0C16-44C2-B9DC-DD20AA52E5AC}" type="parTrans" cxnId="{65BEC932-0FD4-492B-B5B6-A89613B473F9}">
      <dgm:prSet/>
      <dgm:spPr/>
      <dgm:t>
        <a:bodyPr/>
        <a:lstStyle/>
        <a:p>
          <a:endParaRPr lang="en-GB"/>
        </a:p>
      </dgm:t>
    </dgm:pt>
    <dgm:pt modelId="{ED5DF861-F9DB-481E-A2C9-40D853AE0BD0}" type="sibTrans" cxnId="{65BEC932-0FD4-492B-B5B6-A89613B473F9}">
      <dgm:prSet/>
      <dgm:spPr/>
      <dgm:t>
        <a:bodyPr/>
        <a:lstStyle/>
        <a:p>
          <a:endParaRPr lang="en-GB"/>
        </a:p>
      </dgm:t>
    </dgm:pt>
    <dgm:pt modelId="{23342579-ED90-4C1A-AC57-D716FDBE4C2A}" type="pres">
      <dgm:prSet presAssocID="{961AF256-7C3F-4656-962C-004FD058FD64}" presName="compositeShape" presStyleCnt="0">
        <dgm:presLayoutVars>
          <dgm:dir/>
          <dgm:resizeHandles/>
        </dgm:presLayoutVars>
      </dgm:prSet>
      <dgm:spPr/>
    </dgm:pt>
    <dgm:pt modelId="{72B1FCC5-F628-4ED2-848D-4CCEF7347CD4}" type="pres">
      <dgm:prSet presAssocID="{961AF256-7C3F-4656-962C-004FD058FD64}" presName="pyramid" presStyleLbl="node1" presStyleIdx="0" presStyleCnt="1" custLinFactNeighborX="-5983" custLinFactNeighborY="1234"/>
      <dgm:spPr>
        <a:solidFill>
          <a:srgbClr val="02FFD2"/>
        </a:solidFill>
      </dgm:spPr>
    </dgm:pt>
    <dgm:pt modelId="{5499C27D-E68D-426C-B000-D6074EFD834E}" type="pres">
      <dgm:prSet presAssocID="{961AF256-7C3F-4656-962C-004FD058FD64}" presName="theList" presStyleCnt="0"/>
      <dgm:spPr/>
    </dgm:pt>
    <dgm:pt modelId="{AFB45C5E-9F69-4AB6-8A40-54399DD7F40D}" type="pres">
      <dgm:prSet presAssocID="{9A49BA8C-D64D-45B5-86F2-3580A0C0D89E}" presName="aNode" presStyleLbl="fgAcc1" presStyleIdx="0" presStyleCnt="4" custScaleX="173711" custScaleY="1113061" custLinFactY="3317377" custLinFactNeighborX="-44220" custLinFactNeighborY="3400000">
        <dgm:presLayoutVars>
          <dgm:bulletEnabled val="1"/>
        </dgm:presLayoutVars>
      </dgm:prSet>
      <dgm:spPr/>
    </dgm:pt>
    <dgm:pt modelId="{63B43D4F-6223-46C1-83CF-734556B06389}" type="pres">
      <dgm:prSet presAssocID="{9A49BA8C-D64D-45B5-86F2-3580A0C0D89E}" presName="aSpace" presStyleCnt="0"/>
      <dgm:spPr/>
    </dgm:pt>
    <dgm:pt modelId="{33DDBC05-812B-46A9-AABA-67E185407A74}" type="pres">
      <dgm:prSet presAssocID="{38CBB89B-A833-4B4A-B524-AF8EDFD78195}" presName="aNode" presStyleLbl="fgAcc1" presStyleIdx="1" presStyleCnt="4" custScaleX="168278" custScaleY="1110322" custLinFactY="1187137" custLinFactNeighborX="-41537" custLinFactNeighborY="1200000">
        <dgm:presLayoutVars>
          <dgm:bulletEnabled val="1"/>
        </dgm:presLayoutVars>
      </dgm:prSet>
      <dgm:spPr/>
    </dgm:pt>
    <dgm:pt modelId="{821FB109-AEFB-456F-AA67-B292F4F36B66}" type="pres">
      <dgm:prSet presAssocID="{38CBB89B-A833-4B4A-B524-AF8EDFD78195}" presName="aSpace" presStyleCnt="0"/>
      <dgm:spPr/>
    </dgm:pt>
    <dgm:pt modelId="{A9749A76-B777-4355-A85F-BCE38E0B1EEC}" type="pres">
      <dgm:prSet presAssocID="{579B1673-994E-403E-A460-7C2F4CAB0BA6}" presName="aNode" presStyleLbl="fgAcc1" presStyleIdx="2" presStyleCnt="4" custScaleX="161124" custScaleY="1147545" custLinFactY="-901595" custLinFactNeighborX="-42904" custLinFactNeighborY="-1000000">
        <dgm:presLayoutVars>
          <dgm:bulletEnabled val="1"/>
        </dgm:presLayoutVars>
      </dgm:prSet>
      <dgm:spPr/>
    </dgm:pt>
    <dgm:pt modelId="{F793A64F-D552-4DAF-8315-8C4E4489654F}" type="pres">
      <dgm:prSet presAssocID="{579B1673-994E-403E-A460-7C2F4CAB0BA6}" presName="aSpace" presStyleCnt="0"/>
      <dgm:spPr/>
    </dgm:pt>
    <dgm:pt modelId="{18A6C9AD-54F1-48E8-BD87-0475327E7A7B}" type="pres">
      <dgm:prSet presAssocID="{FA2B0253-D3CD-49DC-90F9-52B8253322E3}" presName="aNode" presStyleLbl="fgAcc1" presStyleIdx="3" presStyleCnt="4" custScaleX="153242" custScaleY="1073290" custLinFactY="-3000000" custLinFactNeighborX="-44726" custLinFactNeighborY="-3002688">
        <dgm:presLayoutVars>
          <dgm:bulletEnabled val="1"/>
        </dgm:presLayoutVars>
      </dgm:prSet>
      <dgm:spPr/>
    </dgm:pt>
    <dgm:pt modelId="{070797D4-8D1E-4A8B-B01B-56E58FC2D1F9}" type="pres">
      <dgm:prSet presAssocID="{FA2B0253-D3CD-49DC-90F9-52B8253322E3}" presName="aSpace" presStyleCnt="0"/>
      <dgm:spPr/>
    </dgm:pt>
  </dgm:ptLst>
  <dgm:cxnLst>
    <dgm:cxn modelId="{65BEC932-0FD4-492B-B5B6-A89613B473F9}" srcId="{961AF256-7C3F-4656-962C-004FD058FD64}" destId="{FA2B0253-D3CD-49DC-90F9-52B8253322E3}" srcOrd="3" destOrd="0" parTransId="{E6D8B332-0C16-44C2-B9DC-DD20AA52E5AC}" sibTransId="{ED5DF861-F9DB-481E-A2C9-40D853AE0BD0}"/>
    <dgm:cxn modelId="{95B83054-4B9E-4DBB-8318-554EF656C251}" srcId="{961AF256-7C3F-4656-962C-004FD058FD64}" destId="{579B1673-994E-403E-A460-7C2F4CAB0BA6}" srcOrd="2" destOrd="0" parTransId="{83263BC4-653F-4549-89A6-7FF17D91803D}" sibTransId="{F4EB3803-DAED-4E56-A5F2-28FA48B0DE1C}"/>
    <dgm:cxn modelId="{92E7A597-FAB3-4A3D-8211-A13FF184AD76}" type="presOf" srcId="{FA2B0253-D3CD-49DC-90F9-52B8253322E3}" destId="{18A6C9AD-54F1-48E8-BD87-0475327E7A7B}" srcOrd="0" destOrd="0" presId="urn:microsoft.com/office/officeart/2005/8/layout/pyramid2"/>
    <dgm:cxn modelId="{7763A8A5-E5E3-4A22-BCBA-0E26F89D776B}" srcId="{961AF256-7C3F-4656-962C-004FD058FD64}" destId="{38CBB89B-A833-4B4A-B524-AF8EDFD78195}" srcOrd="1" destOrd="0" parTransId="{46A41D9D-C3A1-490C-822A-454314456912}" sibTransId="{4EA26412-8447-4693-A535-BF6C4EFFFA38}"/>
    <dgm:cxn modelId="{B4E682B2-E0C2-4A3E-AAAC-CE39E401E320}" type="presOf" srcId="{579B1673-994E-403E-A460-7C2F4CAB0BA6}" destId="{A9749A76-B777-4355-A85F-BCE38E0B1EEC}" srcOrd="0" destOrd="0" presId="urn:microsoft.com/office/officeart/2005/8/layout/pyramid2"/>
    <dgm:cxn modelId="{9B8023C3-5115-450F-B228-FB5C75F74971}" srcId="{961AF256-7C3F-4656-962C-004FD058FD64}" destId="{9A49BA8C-D64D-45B5-86F2-3580A0C0D89E}" srcOrd="0" destOrd="0" parTransId="{D99732F4-FA67-4679-A725-6F005CFF075D}" sibTransId="{1FAB3489-E62C-437B-8FC1-B920EFA10E64}"/>
    <dgm:cxn modelId="{633154CE-E872-4246-8AE1-1709B20A9E5D}" type="presOf" srcId="{961AF256-7C3F-4656-962C-004FD058FD64}" destId="{23342579-ED90-4C1A-AC57-D716FDBE4C2A}" srcOrd="0" destOrd="0" presId="urn:microsoft.com/office/officeart/2005/8/layout/pyramid2"/>
    <dgm:cxn modelId="{48797CD8-D3EC-43E4-85B4-890B7E5F87BF}" type="presOf" srcId="{9A49BA8C-D64D-45B5-86F2-3580A0C0D89E}" destId="{AFB45C5E-9F69-4AB6-8A40-54399DD7F40D}" srcOrd="0" destOrd="0" presId="urn:microsoft.com/office/officeart/2005/8/layout/pyramid2"/>
    <dgm:cxn modelId="{92493EF3-7817-4BFD-BB37-2B08C0294CA9}" type="presOf" srcId="{38CBB89B-A833-4B4A-B524-AF8EDFD78195}" destId="{33DDBC05-812B-46A9-AABA-67E185407A74}" srcOrd="0" destOrd="0" presId="urn:microsoft.com/office/officeart/2005/8/layout/pyramid2"/>
    <dgm:cxn modelId="{FE543FE3-07C9-4E95-9FE7-361C51E4FC2F}" type="presParOf" srcId="{23342579-ED90-4C1A-AC57-D716FDBE4C2A}" destId="{72B1FCC5-F628-4ED2-848D-4CCEF7347CD4}" srcOrd="0" destOrd="0" presId="urn:microsoft.com/office/officeart/2005/8/layout/pyramid2"/>
    <dgm:cxn modelId="{E4F3523A-C4A7-4E99-8729-86FEA901BABC}" type="presParOf" srcId="{23342579-ED90-4C1A-AC57-D716FDBE4C2A}" destId="{5499C27D-E68D-426C-B000-D6074EFD834E}" srcOrd="1" destOrd="0" presId="urn:microsoft.com/office/officeart/2005/8/layout/pyramid2"/>
    <dgm:cxn modelId="{927DAA5B-54B8-4E3D-B139-9BF772E2BA4C}" type="presParOf" srcId="{5499C27D-E68D-426C-B000-D6074EFD834E}" destId="{AFB45C5E-9F69-4AB6-8A40-54399DD7F40D}" srcOrd="0" destOrd="0" presId="urn:microsoft.com/office/officeart/2005/8/layout/pyramid2"/>
    <dgm:cxn modelId="{4017541B-64AD-454A-AE90-82A8229CC337}" type="presParOf" srcId="{5499C27D-E68D-426C-B000-D6074EFD834E}" destId="{63B43D4F-6223-46C1-83CF-734556B06389}" srcOrd="1" destOrd="0" presId="urn:microsoft.com/office/officeart/2005/8/layout/pyramid2"/>
    <dgm:cxn modelId="{448FD4B8-141B-4594-A1AE-71DADB97A691}" type="presParOf" srcId="{5499C27D-E68D-426C-B000-D6074EFD834E}" destId="{33DDBC05-812B-46A9-AABA-67E185407A74}" srcOrd="2" destOrd="0" presId="urn:microsoft.com/office/officeart/2005/8/layout/pyramid2"/>
    <dgm:cxn modelId="{7BF6AFE0-BF70-4D7E-BFA6-9647C9191481}" type="presParOf" srcId="{5499C27D-E68D-426C-B000-D6074EFD834E}" destId="{821FB109-AEFB-456F-AA67-B292F4F36B66}" srcOrd="3" destOrd="0" presId="urn:microsoft.com/office/officeart/2005/8/layout/pyramid2"/>
    <dgm:cxn modelId="{AC8C9E67-9F73-4E19-81B3-F4F11450495F}" type="presParOf" srcId="{5499C27D-E68D-426C-B000-D6074EFD834E}" destId="{A9749A76-B777-4355-A85F-BCE38E0B1EEC}" srcOrd="4" destOrd="0" presId="urn:microsoft.com/office/officeart/2005/8/layout/pyramid2"/>
    <dgm:cxn modelId="{5FE233C8-8681-4958-9651-05DC6E90D948}" type="presParOf" srcId="{5499C27D-E68D-426C-B000-D6074EFD834E}" destId="{F793A64F-D552-4DAF-8315-8C4E4489654F}" srcOrd="5" destOrd="0" presId="urn:microsoft.com/office/officeart/2005/8/layout/pyramid2"/>
    <dgm:cxn modelId="{342A1D6C-5C10-43AC-B5DC-8F4C2836A336}" type="presParOf" srcId="{5499C27D-E68D-426C-B000-D6074EFD834E}" destId="{18A6C9AD-54F1-48E8-BD87-0475327E7A7B}" srcOrd="6" destOrd="0" presId="urn:microsoft.com/office/officeart/2005/8/layout/pyramid2"/>
    <dgm:cxn modelId="{E38B93C1-C89E-4325-B11C-355C0EEB48BC}" type="presParOf" srcId="{5499C27D-E68D-426C-B000-D6074EFD834E}" destId="{070797D4-8D1E-4A8B-B01B-56E58FC2D1F9}" srcOrd="7"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C601B9E-D704-4E38-8C0D-F76BA4566ED9}" type="doc">
      <dgm:prSet loTypeId="urn:microsoft.com/office/officeart/2011/layout/HexagonRadial" loCatId="officeonline" qsTypeId="urn:microsoft.com/office/officeart/2005/8/quickstyle/simple1" qsCatId="simple" csTypeId="urn:microsoft.com/office/officeart/2005/8/colors/accent1_2" csCatId="accent1" phldr="1"/>
      <dgm:spPr/>
      <dgm:t>
        <a:bodyPr/>
        <a:lstStyle/>
        <a:p>
          <a:endParaRPr lang="en-GB"/>
        </a:p>
      </dgm:t>
    </dgm:pt>
    <dgm:pt modelId="{419624D7-3724-4F08-BF3B-22FD9042C8A5}">
      <dgm:prSet phldrT="[Text]" custT="1"/>
      <dgm:spPr>
        <a:solidFill>
          <a:srgbClr val="AB0084"/>
        </a:solidFill>
      </dgm:spPr>
      <dgm:t>
        <a:bodyPr/>
        <a:lstStyle/>
        <a:p>
          <a:r>
            <a:rPr lang="el-GR" sz="1600" b="1" dirty="0"/>
            <a:t>Εργατικό δυναμικό υγείας</a:t>
          </a:r>
          <a:endParaRPr lang="en-GB" sz="1600" b="1" dirty="0"/>
        </a:p>
      </dgm:t>
    </dgm:pt>
    <dgm:pt modelId="{6F1D9E05-295C-4FC1-B9CE-58AF3F330DDD}" type="parTrans" cxnId="{0B06BA55-33C6-4714-8E5A-511F5BCEF550}">
      <dgm:prSet/>
      <dgm:spPr/>
      <dgm:t>
        <a:bodyPr/>
        <a:lstStyle/>
        <a:p>
          <a:endParaRPr lang="en-GB"/>
        </a:p>
      </dgm:t>
    </dgm:pt>
    <dgm:pt modelId="{BA59BBD9-79B8-4DA6-B002-BEE9B1DF0EBA}" type="sibTrans" cxnId="{0B06BA55-33C6-4714-8E5A-511F5BCEF550}">
      <dgm:prSet/>
      <dgm:spPr/>
      <dgm:t>
        <a:bodyPr/>
        <a:lstStyle/>
        <a:p>
          <a:endParaRPr lang="en-GB"/>
        </a:p>
      </dgm:t>
    </dgm:pt>
    <dgm:pt modelId="{82E452D6-1AD8-4575-92E0-A6B5E58896E3}">
      <dgm:prSet phldrT="[Text]" custT="1"/>
      <dgm:spPr>
        <a:solidFill>
          <a:srgbClr val="7030A0"/>
        </a:solidFill>
      </dgm:spPr>
      <dgm:t>
        <a:bodyPr/>
        <a:lstStyle/>
        <a:p>
          <a:r>
            <a:rPr lang="el-GR" sz="1600" b="1" dirty="0"/>
            <a:t>Πρόσβαση σε αναγκαία φάρμακα</a:t>
          </a:r>
          <a:endParaRPr lang="en-GB" sz="1600" b="1" dirty="0"/>
        </a:p>
      </dgm:t>
    </dgm:pt>
    <dgm:pt modelId="{39942F54-F4F0-454E-8CB1-717566E2F711}" type="parTrans" cxnId="{43EAF40B-3D14-4E73-B238-29E2B6CD1A32}">
      <dgm:prSet/>
      <dgm:spPr/>
      <dgm:t>
        <a:bodyPr/>
        <a:lstStyle/>
        <a:p>
          <a:endParaRPr lang="en-GB"/>
        </a:p>
      </dgm:t>
    </dgm:pt>
    <dgm:pt modelId="{ED5254CE-5EA6-4409-AB1B-7AD9F3E0118A}" type="sibTrans" cxnId="{43EAF40B-3D14-4E73-B238-29E2B6CD1A32}">
      <dgm:prSet/>
      <dgm:spPr/>
      <dgm:t>
        <a:bodyPr/>
        <a:lstStyle/>
        <a:p>
          <a:endParaRPr lang="en-GB"/>
        </a:p>
      </dgm:t>
    </dgm:pt>
    <dgm:pt modelId="{1EBF12C2-C48A-4159-826F-B07735C43148}">
      <dgm:prSet phldrT="[Text]" custT="1"/>
      <dgm:spPr/>
      <dgm:t>
        <a:bodyPr/>
        <a:lstStyle/>
        <a:p>
          <a:r>
            <a:rPr lang="el-GR" sz="1400" b="1" dirty="0"/>
            <a:t>Χρηματοδότηση</a:t>
          </a:r>
          <a:endParaRPr lang="en-GB" sz="1400" b="1" dirty="0"/>
        </a:p>
      </dgm:t>
    </dgm:pt>
    <dgm:pt modelId="{EF1238A8-0438-4E19-AEDE-8EDF7FB88326}" type="parTrans" cxnId="{FD323D57-4612-4CA0-B51C-6E2486F04802}">
      <dgm:prSet/>
      <dgm:spPr/>
      <dgm:t>
        <a:bodyPr/>
        <a:lstStyle/>
        <a:p>
          <a:endParaRPr lang="en-GB"/>
        </a:p>
      </dgm:t>
    </dgm:pt>
    <dgm:pt modelId="{44775571-9BD8-4A54-8F02-EC63C9963F6C}" type="sibTrans" cxnId="{FD323D57-4612-4CA0-B51C-6E2486F04802}">
      <dgm:prSet/>
      <dgm:spPr/>
      <dgm:t>
        <a:bodyPr/>
        <a:lstStyle/>
        <a:p>
          <a:endParaRPr lang="en-GB"/>
        </a:p>
      </dgm:t>
    </dgm:pt>
    <dgm:pt modelId="{285834B8-1FC2-4531-A63E-F2B380B90616}">
      <dgm:prSet phldrT="[Text]" custT="1"/>
      <dgm:spPr>
        <a:solidFill>
          <a:srgbClr val="002060"/>
        </a:solidFill>
      </dgm:spPr>
      <dgm:t>
        <a:bodyPr/>
        <a:lstStyle/>
        <a:p>
          <a:r>
            <a:rPr lang="el-GR" sz="1600" b="1" dirty="0"/>
            <a:t>Ηγεσία και διακυβέρνηση</a:t>
          </a:r>
          <a:endParaRPr lang="en-GB" sz="1600" b="1" dirty="0"/>
        </a:p>
      </dgm:t>
    </dgm:pt>
    <dgm:pt modelId="{C289E7CB-A515-441F-B8F8-44359FC02955}" type="parTrans" cxnId="{633F2649-8F66-49FE-8183-97B378712274}">
      <dgm:prSet/>
      <dgm:spPr/>
      <dgm:t>
        <a:bodyPr/>
        <a:lstStyle/>
        <a:p>
          <a:endParaRPr lang="en-GB"/>
        </a:p>
      </dgm:t>
    </dgm:pt>
    <dgm:pt modelId="{0FFE66EB-D8EF-4BB4-B88F-10EA2F4146D6}" type="sibTrans" cxnId="{633F2649-8F66-49FE-8183-97B378712274}">
      <dgm:prSet/>
      <dgm:spPr/>
      <dgm:t>
        <a:bodyPr/>
        <a:lstStyle/>
        <a:p>
          <a:endParaRPr lang="en-GB"/>
        </a:p>
      </dgm:t>
    </dgm:pt>
    <dgm:pt modelId="{21DF9B68-9E1D-429C-A86E-B866E115295F}">
      <dgm:prSet phldrT="[Text]" custT="1"/>
      <dgm:spPr>
        <a:solidFill>
          <a:srgbClr val="D0009E"/>
        </a:solidFill>
      </dgm:spPr>
      <dgm:t>
        <a:bodyPr/>
        <a:lstStyle/>
        <a:p>
          <a:r>
            <a:rPr lang="el-GR" sz="1600" b="1" dirty="0"/>
            <a:t>Πληροφοριακά συστήματα υγείας</a:t>
          </a:r>
          <a:r>
            <a:rPr lang="en-GB" sz="1600" b="1" dirty="0"/>
            <a:t> </a:t>
          </a:r>
        </a:p>
      </dgm:t>
    </dgm:pt>
    <dgm:pt modelId="{A693D407-FFA6-419D-B52C-33F71BB31D41}" type="parTrans" cxnId="{F01B372D-96AA-48C1-AE38-DBAB0D2BB7AA}">
      <dgm:prSet/>
      <dgm:spPr/>
      <dgm:t>
        <a:bodyPr/>
        <a:lstStyle/>
        <a:p>
          <a:endParaRPr lang="en-GB"/>
        </a:p>
      </dgm:t>
    </dgm:pt>
    <dgm:pt modelId="{21FA462B-EFF7-46DF-ADCF-409A5F0EA616}" type="sibTrans" cxnId="{F01B372D-96AA-48C1-AE38-DBAB0D2BB7AA}">
      <dgm:prSet/>
      <dgm:spPr/>
      <dgm:t>
        <a:bodyPr/>
        <a:lstStyle/>
        <a:p>
          <a:endParaRPr lang="en-GB"/>
        </a:p>
      </dgm:t>
    </dgm:pt>
    <dgm:pt modelId="{43F1E819-8253-4074-8C4E-034FB55606C9}">
      <dgm:prSet phldrT="[Text]" custT="1"/>
      <dgm:spPr>
        <a:solidFill>
          <a:srgbClr val="00B0F0"/>
        </a:solidFill>
      </dgm:spPr>
      <dgm:t>
        <a:bodyPr/>
        <a:lstStyle/>
        <a:p>
          <a:r>
            <a:rPr lang="el-GR" sz="1600" b="1" dirty="0"/>
            <a:t>Παροχή υπηρεσιών</a:t>
          </a:r>
          <a:endParaRPr lang="en-GB" sz="1600" b="1" dirty="0"/>
        </a:p>
      </dgm:t>
    </dgm:pt>
    <dgm:pt modelId="{AE971E75-47A6-4E35-84EF-CC8F88770F80}" type="parTrans" cxnId="{2BBD4DDB-37EE-46F1-9DB5-B99FCD4FCB7E}">
      <dgm:prSet/>
      <dgm:spPr/>
      <dgm:t>
        <a:bodyPr/>
        <a:lstStyle/>
        <a:p>
          <a:endParaRPr lang="en-GB"/>
        </a:p>
      </dgm:t>
    </dgm:pt>
    <dgm:pt modelId="{60E5D5F2-8239-4BED-9A93-47294DA0D74A}" type="sibTrans" cxnId="{2BBD4DDB-37EE-46F1-9DB5-B99FCD4FCB7E}">
      <dgm:prSet/>
      <dgm:spPr/>
      <dgm:t>
        <a:bodyPr/>
        <a:lstStyle/>
        <a:p>
          <a:endParaRPr lang="en-GB"/>
        </a:p>
      </dgm:t>
    </dgm:pt>
    <dgm:pt modelId="{7209A552-DA92-4173-9CC8-EA5AEA9B47CF}">
      <dgm:prSet phldrT="[Text]" custT="1"/>
      <dgm:spPr>
        <a:solidFill>
          <a:srgbClr val="02FFD2"/>
        </a:solidFill>
        <a:ln w="76200">
          <a:solidFill>
            <a:schemeClr val="accent1"/>
          </a:solidFill>
        </a:ln>
      </dgm:spPr>
      <dgm:t>
        <a:bodyPr/>
        <a:lstStyle/>
        <a:p>
          <a:endParaRPr lang="en-GB" sz="2000" b="1" dirty="0">
            <a:solidFill>
              <a:schemeClr val="tx1"/>
            </a:solidFill>
          </a:endParaRPr>
        </a:p>
        <a:p>
          <a:r>
            <a:rPr lang="el-GR" sz="2000" b="1" dirty="0">
              <a:solidFill>
                <a:schemeClr val="tx1"/>
              </a:solidFill>
            </a:rPr>
            <a:t>Πρόσβαση</a:t>
          </a:r>
          <a:endParaRPr lang="en-GB" sz="2000" b="1" dirty="0">
            <a:solidFill>
              <a:schemeClr val="tx1"/>
            </a:solidFill>
          </a:endParaRPr>
        </a:p>
        <a:p>
          <a:r>
            <a:rPr lang="el-GR" sz="2000" b="1" dirty="0">
              <a:solidFill>
                <a:schemeClr val="tx1"/>
              </a:solidFill>
            </a:rPr>
            <a:t>Κάλυψη</a:t>
          </a:r>
          <a:endParaRPr lang="en-GB" sz="2000" b="1" dirty="0">
            <a:solidFill>
              <a:schemeClr val="tx1"/>
            </a:solidFill>
          </a:endParaRPr>
        </a:p>
        <a:p>
          <a:r>
            <a:rPr lang="el-GR" sz="2000" b="1" dirty="0">
              <a:solidFill>
                <a:schemeClr val="tx1"/>
              </a:solidFill>
            </a:rPr>
            <a:t>Συνοχή</a:t>
          </a:r>
          <a:endParaRPr lang="en-GB" sz="2000" b="1" dirty="0">
            <a:solidFill>
              <a:schemeClr val="tx1"/>
            </a:solidFill>
          </a:endParaRPr>
        </a:p>
        <a:p>
          <a:r>
            <a:rPr lang="el-GR" sz="2000" b="1" dirty="0">
              <a:solidFill>
                <a:schemeClr val="tx1"/>
              </a:solidFill>
            </a:rPr>
            <a:t>Ποιότητα</a:t>
          </a:r>
          <a:endParaRPr lang="en-GB" sz="2000" b="1" dirty="0">
            <a:solidFill>
              <a:schemeClr val="tx1"/>
            </a:solidFill>
          </a:endParaRPr>
        </a:p>
        <a:p>
          <a:r>
            <a:rPr lang="el-GR" sz="2000" b="1" dirty="0">
              <a:solidFill>
                <a:schemeClr val="tx1"/>
              </a:solidFill>
            </a:rPr>
            <a:t>Ασφάλεια</a:t>
          </a:r>
          <a:endParaRPr lang="en-GB" sz="2000" b="1" dirty="0">
            <a:solidFill>
              <a:schemeClr val="tx1"/>
            </a:solidFill>
          </a:endParaRPr>
        </a:p>
        <a:p>
          <a:endParaRPr lang="en-GB" sz="2000" b="1" dirty="0">
            <a:solidFill>
              <a:schemeClr val="tx1"/>
            </a:solidFill>
          </a:endParaRPr>
        </a:p>
      </dgm:t>
    </dgm:pt>
    <dgm:pt modelId="{B5BEE4CC-B5BC-4951-A3C0-9DC3C4B92886}" type="sibTrans" cxnId="{4BD4661E-EEC6-4224-8668-D84DD2EF171B}">
      <dgm:prSet/>
      <dgm:spPr/>
      <dgm:t>
        <a:bodyPr/>
        <a:lstStyle/>
        <a:p>
          <a:endParaRPr lang="en-GB"/>
        </a:p>
      </dgm:t>
    </dgm:pt>
    <dgm:pt modelId="{DBA017F1-8762-45EA-836B-361CDB0627F2}" type="parTrans" cxnId="{4BD4661E-EEC6-4224-8668-D84DD2EF171B}">
      <dgm:prSet/>
      <dgm:spPr/>
      <dgm:t>
        <a:bodyPr/>
        <a:lstStyle/>
        <a:p>
          <a:endParaRPr lang="en-GB"/>
        </a:p>
      </dgm:t>
    </dgm:pt>
    <dgm:pt modelId="{9C823D66-06E9-4619-84EA-F055EA9D2A22}" type="pres">
      <dgm:prSet presAssocID="{CC601B9E-D704-4E38-8C0D-F76BA4566ED9}" presName="Name0" presStyleCnt="0">
        <dgm:presLayoutVars>
          <dgm:chMax val="1"/>
          <dgm:chPref val="1"/>
          <dgm:dir/>
          <dgm:animOne val="branch"/>
          <dgm:animLvl val="lvl"/>
        </dgm:presLayoutVars>
      </dgm:prSet>
      <dgm:spPr/>
    </dgm:pt>
    <dgm:pt modelId="{7477EA7B-23C6-48C6-8431-A83965D4D608}" type="pres">
      <dgm:prSet presAssocID="{7209A552-DA92-4173-9CC8-EA5AEA9B47CF}" presName="Parent" presStyleLbl="node0" presStyleIdx="0" presStyleCnt="1">
        <dgm:presLayoutVars>
          <dgm:chMax val="6"/>
          <dgm:chPref val="6"/>
        </dgm:presLayoutVars>
      </dgm:prSet>
      <dgm:spPr/>
    </dgm:pt>
    <dgm:pt modelId="{2BB88810-7CD8-4AF3-AF62-9E1464E269D8}" type="pres">
      <dgm:prSet presAssocID="{419624D7-3724-4F08-BF3B-22FD9042C8A5}" presName="Accent1" presStyleCnt="0"/>
      <dgm:spPr/>
    </dgm:pt>
    <dgm:pt modelId="{B5ECC194-876C-4603-B4E3-BACDE0A7EDC1}" type="pres">
      <dgm:prSet presAssocID="{419624D7-3724-4F08-BF3B-22FD9042C8A5}" presName="Accent" presStyleLbl="bgShp" presStyleIdx="0" presStyleCnt="6"/>
      <dgm:spPr/>
    </dgm:pt>
    <dgm:pt modelId="{13678C2F-CD94-434E-B187-536465091713}" type="pres">
      <dgm:prSet presAssocID="{419624D7-3724-4F08-BF3B-22FD9042C8A5}" presName="Child1" presStyleLbl="node1" presStyleIdx="0" presStyleCnt="6">
        <dgm:presLayoutVars>
          <dgm:chMax val="0"/>
          <dgm:chPref val="0"/>
          <dgm:bulletEnabled val="1"/>
        </dgm:presLayoutVars>
      </dgm:prSet>
      <dgm:spPr/>
    </dgm:pt>
    <dgm:pt modelId="{9C397FD6-2D76-4310-A544-F4FDF84FD6AF}" type="pres">
      <dgm:prSet presAssocID="{82E452D6-1AD8-4575-92E0-A6B5E58896E3}" presName="Accent2" presStyleCnt="0"/>
      <dgm:spPr/>
    </dgm:pt>
    <dgm:pt modelId="{B14E1571-9F3C-4D2F-9F17-EE2E3BDAA16D}" type="pres">
      <dgm:prSet presAssocID="{82E452D6-1AD8-4575-92E0-A6B5E58896E3}" presName="Accent" presStyleLbl="bgShp" presStyleIdx="1" presStyleCnt="6"/>
      <dgm:spPr/>
    </dgm:pt>
    <dgm:pt modelId="{32032CCE-BD57-4187-8D67-877E429AA848}" type="pres">
      <dgm:prSet presAssocID="{82E452D6-1AD8-4575-92E0-A6B5E58896E3}" presName="Child2" presStyleLbl="node1" presStyleIdx="1" presStyleCnt="6">
        <dgm:presLayoutVars>
          <dgm:chMax val="0"/>
          <dgm:chPref val="0"/>
          <dgm:bulletEnabled val="1"/>
        </dgm:presLayoutVars>
      </dgm:prSet>
      <dgm:spPr/>
    </dgm:pt>
    <dgm:pt modelId="{D80EA7A7-33AA-42E3-910E-DB12D191798C}" type="pres">
      <dgm:prSet presAssocID="{1EBF12C2-C48A-4159-826F-B07735C43148}" presName="Accent3" presStyleCnt="0"/>
      <dgm:spPr/>
    </dgm:pt>
    <dgm:pt modelId="{027E0EFA-A1CF-42F1-BD61-977C88190C26}" type="pres">
      <dgm:prSet presAssocID="{1EBF12C2-C48A-4159-826F-B07735C43148}" presName="Accent" presStyleLbl="bgShp" presStyleIdx="2" presStyleCnt="6"/>
      <dgm:spPr/>
    </dgm:pt>
    <dgm:pt modelId="{F056D710-5831-4C2D-AB3C-00144C1E9508}" type="pres">
      <dgm:prSet presAssocID="{1EBF12C2-C48A-4159-826F-B07735C43148}" presName="Child3" presStyleLbl="node1" presStyleIdx="2" presStyleCnt="6">
        <dgm:presLayoutVars>
          <dgm:chMax val="0"/>
          <dgm:chPref val="0"/>
          <dgm:bulletEnabled val="1"/>
        </dgm:presLayoutVars>
      </dgm:prSet>
      <dgm:spPr/>
    </dgm:pt>
    <dgm:pt modelId="{5097D70A-0C37-4F5A-8E8A-0953F2CD3EB6}" type="pres">
      <dgm:prSet presAssocID="{285834B8-1FC2-4531-A63E-F2B380B90616}" presName="Accent4" presStyleCnt="0"/>
      <dgm:spPr/>
    </dgm:pt>
    <dgm:pt modelId="{44C6B187-5D40-4D6C-B7EA-5AC60455C28A}" type="pres">
      <dgm:prSet presAssocID="{285834B8-1FC2-4531-A63E-F2B380B90616}" presName="Accent" presStyleLbl="bgShp" presStyleIdx="3" presStyleCnt="6"/>
      <dgm:spPr/>
    </dgm:pt>
    <dgm:pt modelId="{D71A71E5-5AF3-4BC1-86DA-9088B2AF817A}" type="pres">
      <dgm:prSet presAssocID="{285834B8-1FC2-4531-A63E-F2B380B90616}" presName="Child4" presStyleLbl="node1" presStyleIdx="3" presStyleCnt="6">
        <dgm:presLayoutVars>
          <dgm:chMax val="0"/>
          <dgm:chPref val="0"/>
          <dgm:bulletEnabled val="1"/>
        </dgm:presLayoutVars>
      </dgm:prSet>
      <dgm:spPr/>
    </dgm:pt>
    <dgm:pt modelId="{4511DE08-B8BF-44B2-A154-984932D69108}" type="pres">
      <dgm:prSet presAssocID="{21DF9B68-9E1D-429C-A86E-B866E115295F}" presName="Accent5" presStyleCnt="0"/>
      <dgm:spPr/>
    </dgm:pt>
    <dgm:pt modelId="{DF7381AF-58E7-47E4-93B8-9082DE918798}" type="pres">
      <dgm:prSet presAssocID="{21DF9B68-9E1D-429C-A86E-B866E115295F}" presName="Accent" presStyleLbl="bgShp" presStyleIdx="4" presStyleCnt="6"/>
      <dgm:spPr/>
    </dgm:pt>
    <dgm:pt modelId="{94D21CA1-34EB-4DB4-842B-B9F2ED373F0C}" type="pres">
      <dgm:prSet presAssocID="{21DF9B68-9E1D-429C-A86E-B866E115295F}" presName="Child5" presStyleLbl="node1" presStyleIdx="4" presStyleCnt="6">
        <dgm:presLayoutVars>
          <dgm:chMax val="0"/>
          <dgm:chPref val="0"/>
          <dgm:bulletEnabled val="1"/>
        </dgm:presLayoutVars>
      </dgm:prSet>
      <dgm:spPr/>
    </dgm:pt>
    <dgm:pt modelId="{422DED29-8691-42FF-A2F6-C3B7550C235C}" type="pres">
      <dgm:prSet presAssocID="{43F1E819-8253-4074-8C4E-034FB55606C9}" presName="Accent6" presStyleCnt="0"/>
      <dgm:spPr/>
    </dgm:pt>
    <dgm:pt modelId="{19A2A40B-0C17-443C-BA98-8EAA1955F36A}" type="pres">
      <dgm:prSet presAssocID="{43F1E819-8253-4074-8C4E-034FB55606C9}" presName="Accent" presStyleLbl="bgShp" presStyleIdx="5" presStyleCnt="6"/>
      <dgm:spPr/>
    </dgm:pt>
    <dgm:pt modelId="{7ADB68CC-55FB-41F0-B667-3E4A3CAA86F5}" type="pres">
      <dgm:prSet presAssocID="{43F1E819-8253-4074-8C4E-034FB55606C9}" presName="Child6" presStyleLbl="node1" presStyleIdx="5" presStyleCnt="6">
        <dgm:presLayoutVars>
          <dgm:chMax val="0"/>
          <dgm:chPref val="0"/>
          <dgm:bulletEnabled val="1"/>
        </dgm:presLayoutVars>
      </dgm:prSet>
      <dgm:spPr/>
    </dgm:pt>
  </dgm:ptLst>
  <dgm:cxnLst>
    <dgm:cxn modelId="{43EAF40B-3D14-4E73-B238-29E2B6CD1A32}" srcId="{7209A552-DA92-4173-9CC8-EA5AEA9B47CF}" destId="{82E452D6-1AD8-4575-92E0-A6B5E58896E3}" srcOrd="1" destOrd="0" parTransId="{39942F54-F4F0-454E-8CB1-717566E2F711}" sibTransId="{ED5254CE-5EA6-4409-AB1B-7AD9F3E0118A}"/>
    <dgm:cxn modelId="{4BD4661E-EEC6-4224-8668-D84DD2EF171B}" srcId="{CC601B9E-D704-4E38-8C0D-F76BA4566ED9}" destId="{7209A552-DA92-4173-9CC8-EA5AEA9B47CF}" srcOrd="0" destOrd="0" parTransId="{DBA017F1-8762-45EA-836B-361CDB0627F2}" sibTransId="{B5BEE4CC-B5BC-4951-A3C0-9DC3C4B92886}"/>
    <dgm:cxn modelId="{512CD224-CE1D-4089-87FD-ABBC0C3AE871}" type="presOf" srcId="{1EBF12C2-C48A-4159-826F-B07735C43148}" destId="{F056D710-5831-4C2D-AB3C-00144C1E9508}" srcOrd="0" destOrd="0" presId="urn:microsoft.com/office/officeart/2011/layout/HexagonRadial"/>
    <dgm:cxn modelId="{F01B372D-96AA-48C1-AE38-DBAB0D2BB7AA}" srcId="{7209A552-DA92-4173-9CC8-EA5AEA9B47CF}" destId="{21DF9B68-9E1D-429C-A86E-B866E115295F}" srcOrd="4" destOrd="0" parTransId="{A693D407-FFA6-419D-B52C-33F71BB31D41}" sibTransId="{21FA462B-EFF7-46DF-ADCF-409A5F0EA616}"/>
    <dgm:cxn modelId="{85D15C5B-321E-47EB-BEDF-1FD995A78E4B}" type="presOf" srcId="{285834B8-1FC2-4531-A63E-F2B380B90616}" destId="{D71A71E5-5AF3-4BC1-86DA-9088B2AF817A}" srcOrd="0" destOrd="0" presId="urn:microsoft.com/office/officeart/2011/layout/HexagonRadial"/>
    <dgm:cxn modelId="{633F2649-8F66-49FE-8183-97B378712274}" srcId="{7209A552-DA92-4173-9CC8-EA5AEA9B47CF}" destId="{285834B8-1FC2-4531-A63E-F2B380B90616}" srcOrd="3" destOrd="0" parTransId="{C289E7CB-A515-441F-B8F8-44359FC02955}" sibTransId="{0FFE66EB-D8EF-4BB4-B88F-10EA2F4146D6}"/>
    <dgm:cxn modelId="{0B06BA55-33C6-4714-8E5A-511F5BCEF550}" srcId="{7209A552-DA92-4173-9CC8-EA5AEA9B47CF}" destId="{419624D7-3724-4F08-BF3B-22FD9042C8A5}" srcOrd="0" destOrd="0" parTransId="{6F1D9E05-295C-4FC1-B9CE-58AF3F330DDD}" sibTransId="{BA59BBD9-79B8-4DA6-B002-BEE9B1DF0EBA}"/>
    <dgm:cxn modelId="{FD323D57-4612-4CA0-B51C-6E2486F04802}" srcId="{7209A552-DA92-4173-9CC8-EA5AEA9B47CF}" destId="{1EBF12C2-C48A-4159-826F-B07735C43148}" srcOrd="2" destOrd="0" parTransId="{EF1238A8-0438-4E19-AEDE-8EDF7FB88326}" sibTransId="{44775571-9BD8-4A54-8F02-EC63C9963F6C}"/>
    <dgm:cxn modelId="{C2AD347E-9196-4128-83C7-EFF32AB9A26D}" type="presOf" srcId="{21DF9B68-9E1D-429C-A86E-B866E115295F}" destId="{94D21CA1-34EB-4DB4-842B-B9F2ED373F0C}" srcOrd="0" destOrd="0" presId="urn:microsoft.com/office/officeart/2011/layout/HexagonRadial"/>
    <dgm:cxn modelId="{7A0EE989-F144-4B95-A862-21C1C7640DC3}" type="presOf" srcId="{82E452D6-1AD8-4575-92E0-A6B5E58896E3}" destId="{32032CCE-BD57-4187-8D67-877E429AA848}" srcOrd="0" destOrd="0" presId="urn:microsoft.com/office/officeart/2011/layout/HexagonRadial"/>
    <dgm:cxn modelId="{9D571596-126D-47BA-9D2C-1993CF24BEF7}" type="presOf" srcId="{43F1E819-8253-4074-8C4E-034FB55606C9}" destId="{7ADB68CC-55FB-41F0-B667-3E4A3CAA86F5}" srcOrd="0" destOrd="0" presId="urn:microsoft.com/office/officeart/2011/layout/HexagonRadial"/>
    <dgm:cxn modelId="{27D40B9B-BF61-42C5-9C58-27F7C7559470}" type="presOf" srcId="{CC601B9E-D704-4E38-8C0D-F76BA4566ED9}" destId="{9C823D66-06E9-4619-84EA-F055EA9D2A22}" srcOrd="0" destOrd="0" presId="urn:microsoft.com/office/officeart/2011/layout/HexagonRadial"/>
    <dgm:cxn modelId="{8FF255A9-BC44-4E67-B3E9-0753E4EC1065}" type="presOf" srcId="{419624D7-3724-4F08-BF3B-22FD9042C8A5}" destId="{13678C2F-CD94-434E-B187-536465091713}" srcOrd="0" destOrd="0" presId="urn:microsoft.com/office/officeart/2011/layout/HexagonRadial"/>
    <dgm:cxn modelId="{668824CC-AFCF-4421-A047-4180A6935B4C}" type="presOf" srcId="{7209A552-DA92-4173-9CC8-EA5AEA9B47CF}" destId="{7477EA7B-23C6-48C6-8431-A83965D4D608}" srcOrd="0" destOrd="0" presId="urn:microsoft.com/office/officeart/2011/layout/HexagonRadial"/>
    <dgm:cxn modelId="{2BBD4DDB-37EE-46F1-9DB5-B99FCD4FCB7E}" srcId="{7209A552-DA92-4173-9CC8-EA5AEA9B47CF}" destId="{43F1E819-8253-4074-8C4E-034FB55606C9}" srcOrd="5" destOrd="0" parTransId="{AE971E75-47A6-4E35-84EF-CC8F88770F80}" sibTransId="{60E5D5F2-8239-4BED-9A93-47294DA0D74A}"/>
    <dgm:cxn modelId="{C7CBB429-7B16-4100-9491-04A481B94CE3}" type="presParOf" srcId="{9C823D66-06E9-4619-84EA-F055EA9D2A22}" destId="{7477EA7B-23C6-48C6-8431-A83965D4D608}" srcOrd="0" destOrd="0" presId="urn:microsoft.com/office/officeart/2011/layout/HexagonRadial"/>
    <dgm:cxn modelId="{B98589B6-AA2E-4077-92B2-F61B33E6D8BA}" type="presParOf" srcId="{9C823D66-06E9-4619-84EA-F055EA9D2A22}" destId="{2BB88810-7CD8-4AF3-AF62-9E1464E269D8}" srcOrd="1" destOrd="0" presId="urn:microsoft.com/office/officeart/2011/layout/HexagonRadial"/>
    <dgm:cxn modelId="{4A443420-DE35-4735-9034-EA7E946741B0}" type="presParOf" srcId="{2BB88810-7CD8-4AF3-AF62-9E1464E269D8}" destId="{B5ECC194-876C-4603-B4E3-BACDE0A7EDC1}" srcOrd="0" destOrd="0" presId="urn:microsoft.com/office/officeart/2011/layout/HexagonRadial"/>
    <dgm:cxn modelId="{1EFB4DA6-F703-479F-B136-C512E5FB4EC2}" type="presParOf" srcId="{9C823D66-06E9-4619-84EA-F055EA9D2A22}" destId="{13678C2F-CD94-434E-B187-536465091713}" srcOrd="2" destOrd="0" presId="urn:microsoft.com/office/officeart/2011/layout/HexagonRadial"/>
    <dgm:cxn modelId="{F817FA65-7DC6-4015-B3BD-1E05F135B350}" type="presParOf" srcId="{9C823D66-06E9-4619-84EA-F055EA9D2A22}" destId="{9C397FD6-2D76-4310-A544-F4FDF84FD6AF}" srcOrd="3" destOrd="0" presId="urn:microsoft.com/office/officeart/2011/layout/HexagonRadial"/>
    <dgm:cxn modelId="{5011020B-147F-40C1-B381-B4CCF60243EE}" type="presParOf" srcId="{9C397FD6-2D76-4310-A544-F4FDF84FD6AF}" destId="{B14E1571-9F3C-4D2F-9F17-EE2E3BDAA16D}" srcOrd="0" destOrd="0" presId="urn:microsoft.com/office/officeart/2011/layout/HexagonRadial"/>
    <dgm:cxn modelId="{190687CC-53B1-4627-9642-8D2E674649F8}" type="presParOf" srcId="{9C823D66-06E9-4619-84EA-F055EA9D2A22}" destId="{32032CCE-BD57-4187-8D67-877E429AA848}" srcOrd="4" destOrd="0" presId="urn:microsoft.com/office/officeart/2011/layout/HexagonRadial"/>
    <dgm:cxn modelId="{87D88B64-43BD-423A-A334-6BAB76927935}" type="presParOf" srcId="{9C823D66-06E9-4619-84EA-F055EA9D2A22}" destId="{D80EA7A7-33AA-42E3-910E-DB12D191798C}" srcOrd="5" destOrd="0" presId="urn:microsoft.com/office/officeart/2011/layout/HexagonRadial"/>
    <dgm:cxn modelId="{08B23F2E-0A2F-4AF5-BF30-D5DD51A15816}" type="presParOf" srcId="{D80EA7A7-33AA-42E3-910E-DB12D191798C}" destId="{027E0EFA-A1CF-42F1-BD61-977C88190C26}" srcOrd="0" destOrd="0" presId="urn:microsoft.com/office/officeart/2011/layout/HexagonRadial"/>
    <dgm:cxn modelId="{D2F54F95-5E0C-4090-AE95-C640ACD62876}" type="presParOf" srcId="{9C823D66-06E9-4619-84EA-F055EA9D2A22}" destId="{F056D710-5831-4C2D-AB3C-00144C1E9508}" srcOrd="6" destOrd="0" presId="urn:microsoft.com/office/officeart/2011/layout/HexagonRadial"/>
    <dgm:cxn modelId="{C380FD19-82A4-4052-BC63-2AFC5ECAB2EF}" type="presParOf" srcId="{9C823D66-06E9-4619-84EA-F055EA9D2A22}" destId="{5097D70A-0C37-4F5A-8E8A-0953F2CD3EB6}" srcOrd="7" destOrd="0" presId="urn:microsoft.com/office/officeart/2011/layout/HexagonRadial"/>
    <dgm:cxn modelId="{716617EA-7D68-4E35-8797-D1FE41C81747}" type="presParOf" srcId="{5097D70A-0C37-4F5A-8E8A-0953F2CD3EB6}" destId="{44C6B187-5D40-4D6C-B7EA-5AC60455C28A}" srcOrd="0" destOrd="0" presId="urn:microsoft.com/office/officeart/2011/layout/HexagonRadial"/>
    <dgm:cxn modelId="{FBB4E8BD-CF5D-4229-831C-52BE0EDAB742}" type="presParOf" srcId="{9C823D66-06E9-4619-84EA-F055EA9D2A22}" destId="{D71A71E5-5AF3-4BC1-86DA-9088B2AF817A}" srcOrd="8" destOrd="0" presId="urn:microsoft.com/office/officeart/2011/layout/HexagonRadial"/>
    <dgm:cxn modelId="{7F9B5487-05ED-4F22-B386-28C2B4118295}" type="presParOf" srcId="{9C823D66-06E9-4619-84EA-F055EA9D2A22}" destId="{4511DE08-B8BF-44B2-A154-984932D69108}" srcOrd="9" destOrd="0" presId="urn:microsoft.com/office/officeart/2011/layout/HexagonRadial"/>
    <dgm:cxn modelId="{E772F8C7-6E67-41B9-8CDE-53382FF1C076}" type="presParOf" srcId="{4511DE08-B8BF-44B2-A154-984932D69108}" destId="{DF7381AF-58E7-47E4-93B8-9082DE918798}" srcOrd="0" destOrd="0" presId="urn:microsoft.com/office/officeart/2011/layout/HexagonRadial"/>
    <dgm:cxn modelId="{E1F2A2D2-8FD7-461B-A10E-27320E34CE09}" type="presParOf" srcId="{9C823D66-06E9-4619-84EA-F055EA9D2A22}" destId="{94D21CA1-34EB-4DB4-842B-B9F2ED373F0C}" srcOrd="10" destOrd="0" presId="urn:microsoft.com/office/officeart/2011/layout/HexagonRadial"/>
    <dgm:cxn modelId="{9B6B4819-ADD8-4D84-862F-7444014BE266}" type="presParOf" srcId="{9C823D66-06E9-4619-84EA-F055EA9D2A22}" destId="{422DED29-8691-42FF-A2F6-C3B7550C235C}" srcOrd="11" destOrd="0" presId="urn:microsoft.com/office/officeart/2011/layout/HexagonRadial"/>
    <dgm:cxn modelId="{28A11825-D0B2-4458-AC72-81E86AA5C62B}" type="presParOf" srcId="{422DED29-8691-42FF-A2F6-C3B7550C235C}" destId="{19A2A40B-0C17-443C-BA98-8EAA1955F36A}" srcOrd="0" destOrd="0" presId="urn:microsoft.com/office/officeart/2011/layout/HexagonRadial"/>
    <dgm:cxn modelId="{2D31F362-3785-4047-88CF-863ED1DB8F55}" type="presParOf" srcId="{9C823D66-06E9-4619-84EA-F055EA9D2A22}" destId="{7ADB68CC-55FB-41F0-B667-3E4A3CAA86F5}" srcOrd="12" destOrd="0" presId="urn:microsoft.com/office/officeart/2011/layout/HexagonRadial"/>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E3B422C-5ED6-46B1-A0DF-FAD7C212F347}"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en-US"/>
        </a:p>
      </dgm:t>
    </dgm:pt>
    <dgm:pt modelId="{920E5502-2E8D-49CF-96B7-F5E4D3FFA92B}">
      <dgm:prSet phldrT="[Text]"/>
      <dgm:spPr>
        <a:solidFill>
          <a:srgbClr val="0CEBF6"/>
        </a:solidFill>
      </dgm:spPr>
      <dgm:t>
        <a:bodyPr/>
        <a:lstStyle/>
        <a:p>
          <a:r>
            <a:rPr lang="el-GR" b="1" dirty="0" err="1">
              <a:solidFill>
                <a:srgbClr val="002060"/>
              </a:solidFill>
            </a:rPr>
            <a:t>Θρομβωτικός</a:t>
          </a:r>
          <a:r>
            <a:rPr lang="el-GR" b="1" dirty="0">
              <a:solidFill>
                <a:srgbClr val="002060"/>
              </a:solidFill>
            </a:rPr>
            <a:t> κίνδυνος</a:t>
          </a:r>
          <a:endParaRPr lang="en-US" b="1" dirty="0">
            <a:solidFill>
              <a:srgbClr val="002060"/>
            </a:solidFill>
          </a:endParaRPr>
        </a:p>
      </dgm:t>
    </dgm:pt>
    <dgm:pt modelId="{BC45087F-27DE-4F49-9AF8-6D14C41920C8}" type="parTrans" cxnId="{F482EA6D-69AD-47F9-B1D4-83A2811E8EC6}">
      <dgm:prSet/>
      <dgm:spPr/>
      <dgm:t>
        <a:bodyPr/>
        <a:lstStyle/>
        <a:p>
          <a:endParaRPr lang="en-US"/>
        </a:p>
      </dgm:t>
    </dgm:pt>
    <dgm:pt modelId="{F771FD6D-B9D9-48ED-AAA9-F1C0F2352961}" type="sibTrans" cxnId="{F482EA6D-69AD-47F9-B1D4-83A2811E8EC6}">
      <dgm:prSet/>
      <dgm:spPr/>
      <dgm:t>
        <a:bodyPr/>
        <a:lstStyle/>
        <a:p>
          <a:endParaRPr lang="en-US"/>
        </a:p>
      </dgm:t>
    </dgm:pt>
    <dgm:pt modelId="{25EDF044-501E-4E8D-9BB2-DEF9619CA8DE}">
      <dgm:prSet phldrT="[Text]"/>
      <dgm:spPr>
        <a:solidFill>
          <a:srgbClr val="D0009E"/>
        </a:solidFill>
      </dgm:spPr>
      <dgm:t>
        <a:bodyPr/>
        <a:lstStyle/>
        <a:p>
          <a:r>
            <a:rPr lang="el-GR" b="1" dirty="0"/>
            <a:t>Αιμορραγικός κίνδυνος</a:t>
          </a:r>
          <a:endParaRPr lang="en-US" b="1" dirty="0"/>
        </a:p>
      </dgm:t>
    </dgm:pt>
    <dgm:pt modelId="{C85E8721-15C9-4150-8BFC-D34C330355AF}" type="parTrans" cxnId="{0624F20A-FD9A-41AF-BD8F-77ED0A229D1B}">
      <dgm:prSet/>
      <dgm:spPr/>
      <dgm:t>
        <a:bodyPr/>
        <a:lstStyle/>
        <a:p>
          <a:endParaRPr lang="en-US"/>
        </a:p>
      </dgm:t>
    </dgm:pt>
    <dgm:pt modelId="{B1AF566A-75FC-4424-9193-469BA9F2D8B3}" type="sibTrans" cxnId="{0624F20A-FD9A-41AF-BD8F-77ED0A229D1B}">
      <dgm:prSet/>
      <dgm:spPr/>
      <dgm:t>
        <a:bodyPr/>
        <a:lstStyle/>
        <a:p>
          <a:endParaRPr lang="en-US"/>
        </a:p>
      </dgm:t>
    </dgm:pt>
    <dgm:pt modelId="{FB19A1A3-FBB7-42FC-9328-3665E3B88417}">
      <dgm:prSet phldrT="[Text]"/>
      <dgm:spPr>
        <a:noFill/>
        <a:ln>
          <a:solidFill>
            <a:srgbClr val="0CEBF6"/>
          </a:solidFill>
        </a:ln>
      </dgm:spPr>
      <dgm:t>
        <a:bodyPr/>
        <a:lstStyle/>
        <a:p>
          <a:pPr algn="just"/>
          <a:r>
            <a:rPr lang="el-GR" b="0" i="1" dirty="0"/>
            <a:t>Η διακοπή της DAPT κατά τους πρώτους 3 μήνες μετά το ΟΕΜ θεωρείται ότι ενέχει πολύ υψηλό κίνδυνο για καρδιαγγειακό επεισόδιο.</a:t>
          </a:r>
          <a:r>
            <a:rPr lang="en-US" b="0" i="1" dirty="0"/>
            <a:t>.</a:t>
          </a:r>
        </a:p>
      </dgm:t>
    </dgm:pt>
    <dgm:pt modelId="{F2CCFCA9-75AC-480C-BCA7-73358730C4AD}" type="parTrans" cxnId="{83C10E33-BB47-4A91-9233-3D8AFF7E385E}">
      <dgm:prSet/>
      <dgm:spPr/>
      <dgm:t>
        <a:bodyPr/>
        <a:lstStyle/>
        <a:p>
          <a:endParaRPr lang="en-US"/>
        </a:p>
      </dgm:t>
    </dgm:pt>
    <dgm:pt modelId="{C0A8C0F8-3036-4357-B926-5CD30E64B9F2}" type="sibTrans" cxnId="{83C10E33-BB47-4A91-9233-3D8AFF7E385E}">
      <dgm:prSet/>
      <dgm:spPr/>
      <dgm:t>
        <a:bodyPr/>
        <a:lstStyle/>
        <a:p>
          <a:endParaRPr lang="en-US"/>
        </a:p>
      </dgm:t>
    </dgm:pt>
    <dgm:pt modelId="{FAA46839-AAD9-4DFA-90A6-5BF5F914F06E}">
      <dgm:prSet phldrT="[Text]"/>
      <dgm:spPr>
        <a:noFill/>
        <a:ln>
          <a:solidFill>
            <a:srgbClr val="D0009E"/>
          </a:solidFill>
        </a:ln>
      </dgm:spPr>
      <dgm:t>
        <a:bodyPr/>
        <a:lstStyle/>
        <a:p>
          <a:pPr algn="just"/>
          <a:r>
            <a:rPr lang="el-GR" b="0" i="1" dirty="0"/>
            <a:t>Η DAPT, από την άλλη, συνοδεύεται από αύξηση του κινδύνου αιμορραγίας, κάτι που είναι ιδιαίτερα σημαντικό σε περιπτώσεις που μπορεί να απαιτηθεί χειρουργική επέμβαση.</a:t>
          </a:r>
          <a:endParaRPr lang="en-US" b="0" i="1" dirty="0"/>
        </a:p>
      </dgm:t>
    </dgm:pt>
    <dgm:pt modelId="{157FC120-3DAF-4831-8A4B-A3DB2BAB59DE}" type="parTrans" cxnId="{30BC5EDD-CFA0-4EA9-B1AD-C0FF2660F227}">
      <dgm:prSet/>
      <dgm:spPr/>
      <dgm:t>
        <a:bodyPr/>
        <a:lstStyle/>
        <a:p>
          <a:endParaRPr lang="en-US"/>
        </a:p>
      </dgm:t>
    </dgm:pt>
    <dgm:pt modelId="{14F7A704-F7C1-4903-A61D-DA9B1934E9A9}" type="sibTrans" cxnId="{30BC5EDD-CFA0-4EA9-B1AD-C0FF2660F227}">
      <dgm:prSet/>
      <dgm:spPr/>
      <dgm:t>
        <a:bodyPr/>
        <a:lstStyle/>
        <a:p>
          <a:endParaRPr lang="en-US"/>
        </a:p>
      </dgm:t>
    </dgm:pt>
    <dgm:pt modelId="{F57E22FE-7346-42E2-8EB4-21ACB7B5AB66}">
      <dgm:prSet/>
      <dgm:spPr/>
      <dgm:t>
        <a:bodyPr/>
        <a:lstStyle/>
        <a:p>
          <a:endParaRPr lang="el-GR" b="0" i="0" dirty="0"/>
        </a:p>
      </dgm:t>
    </dgm:pt>
    <dgm:pt modelId="{F3EE8E8F-5EBA-4FE8-9DA4-D1C6F96400CD}" type="parTrans" cxnId="{D3DAEC08-DFD0-429A-BCA1-C0B6C1012BE7}">
      <dgm:prSet/>
      <dgm:spPr/>
      <dgm:t>
        <a:bodyPr/>
        <a:lstStyle/>
        <a:p>
          <a:endParaRPr lang="el-GR"/>
        </a:p>
      </dgm:t>
    </dgm:pt>
    <dgm:pt modelId="{4F0A9D9F-4CF9-4952-8C67-475A96A9AF33}" type="sibTrans" cxnId="{D3DAEC08-DFD0-429A-BCA1-C0B6C1012BE7}">
      <dgm:prSet/>
      <dgm:spPr/>
      <dgm:t>
        <a:bodyPr/>
        <a:lstStyle/>
        <a:p>
          <a:endParaRPr lang="el-GR"/>
        </a:p>
      </dgm:t>
    </dgm:pt>
    <dgm:pt modelId="{C8045A16-35ED-4C2D-854D-C0D6E15CDE76}">
      <dgm:prSet phldrT="[Text]"/>
      <dgm:spPr>
        <a:noFill/>
        <a:ln>
          <a:solidFill>
            <a:srgbClr val="D0009E"/>
          </a:solidFill>
        </a:ln>
      </dgm:spPr>
      <dgm:t>
        <a:bodyPr/>
        <a:lstStyle/>
        <a:p>
          <a:endParaRPr lang="el-GR" b="0" i="0" dirty="0"/>
        </a:p>
      </dgm:t>
    </dgm:pt>
    <dgm:pt modelId="{4AEC7A9B-79E9-49EB-B125-967782CCCDA4}" type="parTrans" cxnId="{D8AAD7C1-275A-46F2-9323-FF6466AFA32E}">
      <dgm:prSet/>
      <dgm:spPr/>
      <dgm:t>
        <a:bodyPr/>
        <a:lstStyle/>
        <a:p>
          <a:endParaRPr lang="el-GR"/>
        </a:p>
      </dgm:t>
    </dgm:pt>
    <dgm:pt modelId="{3F5383C7-1E24-4209-9FDE-CC713200F11C}" type="sibTrans" cxnId="{D8AAD7C1-275A-46F2-9323-FF6466AFA32E}">
      <dgm:prSet/>
      <dgm:spPr/>
      <dgm:t>
        <a:bodyPr/>
        <a:lstStyle/>
        <a:p>
          <a:endParaRPr lang="el-GR"/>
        </a:p>
      </dgm:t>
    </dgm:pt>
    <dgm:pt modelId="{62468856-0045-4002-BF66-B2719723442E}" type="pres">
      <dgm:prSet presAssocID="{1E3B422C-5ED6-46B1-A0DF-FAD7C212F347}" presName="linear" presStyleCnt="0">
        <dgm:presLayoutVars>
          <dgm:dir/>
          <dgm:animLvl val="lvl"/>
          <dgm:resizeHandles val="exact"/>
        </dgm:presLayoutVars>
      </dgm:prSet>
      <dgm:spPr/>
    </dgm:pt>
    <dgm:pt modelId="{DDC56DB2-1048-40B8-9AFB-79929BD51287}" type="pres">
      <dgm:prSet presAssocID="{920E5502-2E8D-49CF-96B7-F5E4D3FFA92B}" presName="parentLin" presStyleCnt="0"/>
      <dgm:spPr/>
    </dgm:pt>
    <dgm:pt modelId="{D6B7CFC1-EB28-4279-9695-05F5E9B81BA1}" type="pres">
      <dgm:prSet presAssocID="{920E5502-2E8D-49CF-96B7-F5E4D3FFA92B}" presName="parentLeftMargin" presStyleLbl="node1" presStyleIdx="0" presStyleCnt="2"/>
      <dgm:spPr/>
    </dgm:pt>
    <dgm:pt modelId="{499656BC-7E2C-42FE-90F0-B193F9DFF5FA}" type="pres">
      <dgm:prSet presAssocID="{920E5502-2E8D-49CF-96B7-F5E4D3FFA92B}" presName="parentText" presStyleLbl="node1" presStyleIdx="0" presStyleCnt="2">
        <dgm:presLayoutVars>
          <dgm:chMax val="0"/>
          <dgm:bulletEnabled val="1"/>
        </dgm:presLayoutVars>
      </dgm:prSet>
      <dgm:spPr/>
    </dgm:pt>
    <dgm:pt modelId="{CFF68A81-2F1C-42E6-9B2C-BF4CBD262630}" type="pres">
      <dgm:prSet presAssocID="{920E5502-2E8D-49CF-96B7-F5E4D3FFA92B}" presName="negativeSpace" presStyleCnt="0"/>
      <dgm:spPr/>
    </dgm:pt>
    <dgm:pt modelId="{D5307124-8321-44EF-BA8F-9CE205F89AFC}" type="pres">
      <dgm:prSet presAssocID="{920E5502-2E8D-49CF-96B7-F5E4D3FFA92B}" presName="childText" presStyleLbl="conFgAcc1" presStyleIdx="0" presStyleCnt="2">
        <dgm:presLayoutVars>
          <dgm:bulletEnabled val="1"/>
        </dgm:presLayoutVars>
      </dgm:prSet>
      <dgm:spPr/>
    </dgm:pt>
    <dgm:pt modelId="{3117800D-700F-435A-A7D1-3CD8A4508C57}" type="pres">
      <dgm:prSet presAssocID="{F771FD6D-B9D9-48ED-AAA9-F1C0F2352961}" presName="spaceBetweenRectangles" presStyleCnt="0"/>
      <dgm:spPr/>
    </dgm:pt>
    <dgm:pt modelId="{B3798142-D169-4E6A-9BF4-4EA1363A7D30}" type="pres">
      <dgm:prSet presAssocID="{25EDF044-501E-4E8D-9BB2-DEF9619CA8DE}" presName="parentLin" presStyleCnt="0"/>
      <dgm:spPr/>
    </dgm:pt>
    <dgm:pt modelId="{70BCBEF8-E989-4249-9C30-71C66AC5A50A}" type="pres">
      <dgm:prSet presAssocID="{25EDF044-501E-4E8D-9BB2-DEF9619CA8DE}" presName="parentLeftMargin" presStyleLbl="node1" presStyleIdx="0" presStyleCnt="2"/>
      <dgm:spPr/>
    </dgm:pt>
    <dgm:pt modelId="{105FCD6D-16FF-4E11-9570-C37A50A65711}" type="pres">
      <dgm:prSet presAssocID="{25EDF044-501E-4E8D-9BB2-DEF9619CA8DE}" presName="parentText" presStyleLbl="node1" presStyleIdx="1" presStyleCnt="2" custLinFactNeighborX="9525" custLinFactNeighborY="2151">
        <dgm:presLayoutVars>
          <dgm:chMax val="0"/>
          <dgm:bulletEnabled val="1"/>
        </dgm:presLayoutVars>
      </dgm:prSet>
      <dgm:spPr/>
    </dgm:pt>
    <dgm:pt modelId="{E03FFAD4-B257-40BE-95E4-F3F08F03AF2E}" type="pres">
      <dgm:prSet presAssocID="{25EDF044-501E-4E8D-9BB2-DEF9619CA8DE}" presName="negativeSpace" presStyleCnt="0"/>
      <dgm:spPr/>
    </dgm:pt>
    <dgm:pt modelId="{AA111DBC-F94D-4818-80C2-43070D4AAFDC}" type="pres">
      <dgm:prSet presAssocID="{25EDF044-501E-4E8D-9BB2-DEF9619CA8DE}" presName="childText" presStyleLbl="conFgAcc1" presStyleIdx="1" presStyleCnt="2">
        <dgm:presLayoutVars>
          <dgm:bulletEnabled val="1"/>
        </dgm:presLayoutVars>
      </dgm:prSet>
      <dgm:spPr/>
    </dgm:pt>
  </dgm:ptLst>
  <dgm:cxnLst>
    <dgm:cxn modelId="{D3DAEC08-DFD0-429A-BCA1-C0B6C1012BE7}" srcId="{920E5502-2E8D-49CF-96B7-F5E4D3FFA92B}" destId="{F57E22FE-7346-42E2-8EB4-21ACB7B5AB66}" srcOrd="1" destOrd="0" parTransId="{F3EE8E8F-5EBA-4FE8-9DA4-D1C6F96400CD}" sibTransId="{4F0A9D9F-4CF9-4952-8C67-475A96A9AF33}"/>
    <dgm:cxn modelId="{0624F20A-FD9A-41AF-BD8F-77ED0A229D1B}" srcId="{1E3B422C-5ED6-46B1-A0DF-FAD7C212F347}" destId="{25EDF044-501E-4E8D-9BB2-DEF9619CA8DE}" srcOrd="1" destOrd="0" parTransId="{C85E8721-15C9-4150-8BFC-D34C330355AF}" sibTransId="{B1AF566A-75FC-4424-9193-469BA9F2D8B3}"/>
    <dgm:cxn modelId="{1311710C-5207-4704-973F-D69A083486AA}" type="presOf" srcId="{25EDF044-501E-4E8D-9BB2-DEF9619CA8DE}" destId="{70BCBEF8-E989-4249-9C30-71C66AC5A50A}" srcOrd="0" destOrd="0" presId="urn:microsoft.com/office/officeart/2005/8/layout/list1"/>
    <dgm:cxn modelId="{83C10E33-BB47-4A91-9233-3D8AFF7E385E}" srcId="{920E5502-2E8D-49CF-96B7-F5E4D3FFA92B}" destId="{FB19A1A3-FBB7-42FC-9328-3665E3B88417}" srcOrd="0" destOrd="0" parTransId="{F2CCFCA9-75AC-480C-BCA7-73358730C4AD}" sibTransId="{C0A8C0F8-3036-4357-B926-5CD30E64B9F2}"/>
    <dgm:cxn modelId="{DF26476B-ED6D-4C76-A045-5FB7B7164495}" type="presOf" srcId="{FB19A1A3-FBB7-42FC-9328-3665E3B88417}" destId="{D5307124-8321-44EF-BA8F-9CE205F89AFC}" srcOrd="0" destOrd="0" presId="urn:microsoft.com/office/officeart/2005/8/layout/list1"/>
    <dgm:cxn modelId="{1434E94C-B76E-4017-89D8-E52AA3796E6F}" type="presOf" srcId="{920E5502-2E8D-49CF-96B7-F5E4D3FFA92B}" destId="{D6B7CFC1-EB28-4279-9695-05F5E9B81BA1}" srcOrd="0" destOrd="0" presId="urn:microsoft.com/office/officeart/2005/8/layout/list1"/>
    <dgm:cxn modelId="{F482EA6D-69AD-47F9-B1D4-83A2811E8EC6}" srcId="{1E3B422C-5ED6-46B1-A0DF-FAD7C212F347}" destId="{920E5502-2E8D-49CF-96B7-F5E4D3FFA92B}" srcOrd="0" destOrd="0" parTransId="{BC45087F-27DE-4F49-9AF8-6D14C41920C8}" sibTransId="{F771FD6D-B9D9-48ED-AAA9-F1C0F2352961}"/>
    <dgm:cxn modelId="{C4896654-2590-4DC4-9E54-8C487485DD07}" type="presOf" srcId="{FAA46839-AAD9-4DFA-90A6-5BF5F914F06E}" destId="{AA111DBC-F94D-4818-80C2-43070D4AAFDC}" srcOrd="0" destOrd="0" presId="urn:microsoft.com/office/officeart/2005/8/layout/list1"/>
    <dgm:cxn modelId="{C6B36958-A81C-4B1F-8490-F601D3D519BE}" type="presOf" srcId="{920E5502-2E8D-49CF-96B7-F5E4D3FFA92B}" destId="{499656BC-7E2C-42FE-90F0-B193F9DFF5FA}" srcOrd="1" destOrd="0" presId="urn:microsoft.com/office/officeart/2005/8/layout/list1"/>
    <dgm:cxn modelId="{3F1BAB58-45BC-434B-8148-25358A145ED8}" type="presOf" srcId="{1E3B422C-5ED6-46B1-A0DF-FAD7C212F347}" destId="{62468856-0045-4002-BF66-B2719723442E}" srcOrd="0" destOrd="0" presId="urn:microsoft.com/office/officeart/2005/8/layout/list1"/>
    <dgm:cxn modelId="{0ADE1594-E08B-4D86-8F2E-2BE88883FFE7}" type="presOf" srcId="{25EDF044-501E-4E8D-9BB2-DEF9619CA8DE}" destId="{105FCD6D-16FF-4E11-9570-C37A50A65711}" srcOrd="1" destOrd="0" presId="urn:microsoft.com/office/officeart/2005/8/layout/list1"/>
    <dgm:cxn modelId="{4A6A6E9F-DE1D-4CF0-80CE-094527ACDE6E}" type="presOf" srcId="{C8045A16-35ED-4C2D-854D-C0D6E15CDE76}" destId="{AA111DBC-F94D-4818-80C2-43070D4AAFDC}" srcOrd="0" destOrd="1" presId="urn:microsoft.com/office/officeart/2005/8/layout/list1"/>
    <dgm:cxn modelId="{D8AAD7C1-275A-46F2-9323-FF6466AFA32E}" srcId="{25EDF044-501E-4E8D-9BB2-DEF9619CA8DE}" destId="{C8045A16-35ED-4C2D-854D-C0D6E15CDE76}" srcOrd="1" destOrd="0" parTransId="{4AEC7A9B-79E9-49EB-B125-967782CCCDA4}" sibTransId="{3F5383C7-1E24-4209-9FDE-CC713200F11C}"/>
    <dgm:cxn modelId="{ED2E75C4-396A-4230-84F5-D634CE76348A}" type="presOf" srcId="{F57E22FE-7346-42E2-8EB4-21ACB7B5AB66}" destId="{D5307124-8321-44EF-BA8F-9CE205F89AFC}" srcOrd="0" destOrd="1" presId="urn:microsoft.com/office/officeart/2005/8/layout/list1"/>
    <dgm:cxn modelId="{30BC5EDD-CFA0-4EA9-B1AD-C0FF2660F227}" srcId="{25EDF044-501E-4E8D-9BB2-DEF9619CA8DE}" destId="{FAA46839-AAD9-4DFA-90A6-5BF5F914F06E}" srcOrd="0" destOrd="0" parTransId="{157FC120-3DAF-4831-8A4B-A3DB2BAB59DE}" sibTransId="{14F7A704-F7C1-4903-A61D-DA9B1934E9A9}"/>
    <dgm:cxn modelId="{28ED9C00-AE33-424C-969A-C19FC8EDFE83}" type="presParOf" srcId="{62468856-0045-4002-BF66-B2719723442E}" destId="{DDC56DB2-1048-40B8-9AFB-79929BD51287}" srcOrd="0" destOrd="0" presId="urn:microsoft.com/office/officeart/2005/8/layout/list1"/>
    <dgm:cxn modelId="{C744201D-4E04-41BB-B8E4-7DE5143B081E}" type="presParOf" srcId="{DDC56DB2-1048-40B8-9AFB-79929BD51287}" destId="{D6B7CFC1-EB28-4279-9695-05F5E9B81BA1}" srcOrd="0" destOrd="0" presId="urn:microsoft.com/office/officeart/2005/8/layout/list1"/>
    <dgm:cxn modelId="{4D6F338A-EF3E-4A74-B9A6-5016DCB5738E}" type="presParOf" srcId="{DDC56DB2-1048-40B8-9AFB-79929BD51287}" destId="{499656BC-7E2C-42FE-90F0-B193F9DFF5FA}" srcOrd="1" destOrd="0" presId="urn:microsoft.com/office/officeart/2005/8/layout/list1"/>
    <dgm:cxn modelId="{FC6510BD-5713-4CD6-9B9C-0F8D3203C533}" type="presParOf" srcId="{62468856-0045-4002-BF66-B2719723442E}" destId="{CFF68A81-2F1C-42E6-9B2C-BF4CBD262630}" srcOrd="1" destOrd="0" presId="urn:microsoft.com/office/officeart/2005/8/layout/list1"/>
    <dgm:cxn modelId="{BCD56A8F-B185-4279-B66F-F6587D1BAD2F}" type="presParOf" srcId="{62468856-0045-4002-BF66-B2719723442E}" destId="{D5307124-8321-44EF-BA8F-9CE205F89AFC}" srcOrd="2" destOrd="0" presId="urn:microsoft.com/office/officeart/2005/8/layout/list1"/>
    <dgm:cxn modelId="{E1AFD98A-F95E-4270-AA0A-D691A22B1206}" type="presParOf" srcId="{62468856-0045-4002-BF66-B2719723442E}" destId="{3117800D-700F-435A-A7D1-3CD8A4508C57}" srcOrd="3" destOrd="0" presId="urn:microsoft.com/office/officeart/2005/8/layout/list1"/>
    <dgm:cxn modelId="{A81BEFCC-A8C9-447E-9A2C-083851ADB1EC}" type="presParOf" srcId="{62468856-0045-4002-BF66-B2719723442E}" destId="{B3798142-D169-4E6A-9BF4-4EA1363A7D30}" srcOrd="4" destOrd="0" presId="urn:microsoft.com/office/officeart/2005/8/layout/list1"/>
    <dgm:cxn modelId="{0F2CE30C-5D7F-4D5A-811C-D370447DCC59}" type="presParOf" srcId="{B3798142-D169-4E6A-9BF4-4EA1363A7D30}" destId="{70BCBEF8-E989-4249-9C30-71C66AC5A50A}" srcOrd="0" destOrd="0" presId="urn:microsoft.com/office/officeart/2005/8/layout/list1"/>
    <dgm:cxn modelId="{E2C6F3F5-F57B-4555-B4F7-78F394E9DB33}" type="presParOf" srcId="{B3798142-D169-4E6A-9BF4-4EA1363A7D30}" destId="{105FCD6D-16FF-4E11-9570-C37A50A65711}" srcOrd="1" destOrd="0" presId="urn:microsoft.com/office/officeart/2005/8/layout/list1"/>
    <dgm:cxn modelId="{69C9826B-5BBF-4A1B-83A3-06FE41F40E24}" type="presParOf" srcId="{62468856-0045-4002-BF66-B2719723442E}" destId="{E03FFAD4-B257-40BE-95E4-F3F08F03AF2E}" srcOrd="5" destOrd="0" presId="urn:microsoft.com/office/officeart/2005/8/layout/list1"/>
    <dgm:cxn modelId="{1A7EF829-250A-482D-9F58-7321F59350E7}" type="presParOf" srcId="{62468856-0045-4002-BF66-B2719723442E}" destId="{AA111DBC-F94D-4818-80C2-43070D4AAFDC}"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6FE63C5-052F-4250-A927-4B7D13CB4C03}"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hu-HU"/>
        </a:p>
      </dgm:t>
    </dgm:pt>
    <dgm:pt modelId="{0CDE5B4D-5A2C-47B3-BAF9-44BFB64727D8}">
      <dgm:prSet phldrT="[Szöveg]" custT="1"/>
      <dgm:spPr>
        <a:solidFill>
          <a:srgbClr val="AB0084"/>
        </a:solidFill>
      </dgm:spPr>
      <dgm:t>
        <a:bodyPr/>
        <a:lstStyle/>
        <a:p>
          <a:pPr algn="ctr"/>
          <a:r>
            <a:rPr kumimoji="0" lang="el-GR" altLang="hu-HU" sz="2200" b="0" i="0" u="none" strike="noStrike" cap="none" normalizeH="0" baseline="0" dirty="0">
              <a:ln>
                <a:noFill/>
              </a:ln>
              <a:solidFill>
                <a:schemeClr val="bg1"/>
              </a:solidFill>
              <a:effectLst/>
              <a:latin typeface="+mn-lt"/>
            </a:rPr>
            <a:t>Τακτικές ή συχνά επαναλαμβανόμενες</a:t>
          </a:r>
          <a:endParaRPr lang="hu-HU" sz="2200" b="0" dirty="0">
            <a:solidFill>
              <a:schemeClr val="bg1"/>
            </a:solidFill>
            <a:latin typeface="+mn-lt"/>
          </a:endParaRPr>
        </a:p>
      </dgm:t>
    </dgm:pt>
    <dgm:pt modelId="{D46B49D3-AF16-4949-ABAB-5CC4C4EE816D}" type="parTrans" cxnId="{91D87E84-0BD8-43B0-B794-E380E917F6FF}">
      <dgm:prSet/>
      <dgm:spPr/>
      <dgm:t>
        <a:bodyPr/>
        <a:lstStyle/>
        <a:p>
          <a:pPr algn="ctr"/>
          <a:endParaRPr lang="hu-HU"/>
        </a:p>
      </dgm:t>
    </dgm:pt>
    <dgm:pt modelId="{EDF82525-71BF-413F-9989-5670F7920D3E}" type="sibTrans" cxnId="{91D87E84-0BD8-43B0-B794-E380E917F6FF}">
      <dgm:prSet/>
      <dgm:spPr/>
      <dgm:t>
        <a:bodyPr/>
        <a:lstStyle/>
        <a:p>
          <a:pPr algn="ctr"/>
          <a:endParaRPr lang="hu-HU"/>
        </a:p>
      </dgm:t>
    </dgm:pt>
    <dgm:pt modelId="{6064DD3F-36C0-41DC-AFE6-D8818308D842}">
      <dgm:prSet custT="1"/>
      <dgm:spPr>
        <a:solidFill>
          <a:srgbClr val="AB0084"/>
        </a:solidFill>
      </dgm:spPr>
      <dgm:t>
        <a:bodyPr/>
        <a:lstStyle/>
        <a:p>
          <a:pPr algn="ctr"/>
          <a:r>
            <a:rPr kumimoji="0" lang="el-GR" altLang="hu-HU" sz="2200" b="0" i="0" u="none" strike="noStrike" cap="none" normalizeH="0" baseline="0" dirty="0">
              <a:ln>
                <a:noFill/>
              </a:ln>
              <a:solidFill>
                <a:schemeClr val="bg1"/>
              </a:solidFill>
              <a:effectLst/>
              <a:latin typeface="+mn-lt"/>
            </a:rPr>
            <a:t>Απαιτούν τη συμμετοχή πολλών εσωτερικών εργαζόμενων ή τμημάτων</a:t>
          </a:r>
          <a:endParaRPr kumimoji="0" lang="hu-HU" altLang="hu-HU" sz="2200" b="0" i="0" u="none" strike="noStrike" cap="none" normalizeH="0" baseline="0" dirty="0">
            <a:ln>
              <a:noFill/>
            </a:ln>
            <a:solidFill>
              <a:schemeClr val="bg1"/>
            </a:solidFill>
            <a:effectLst/>
            <a:latin typeface="+mn-lt"/>
          </a:endParaRPr>
        </a:p>
      </dgm:t>
    </dgm:pt>
    <dgm:pt modelId="{B090F239-9404-429D-A706-DC4ABECCC99F}" type="parTrans" cxnId="{79DEB33E-D903-433F-B969-E628DB0F8E2D}">
      <dgm:prSet/>
      <dgm:spPr/>
      <dgm:t>
        <a:bodyPr/>
        <a:lstStyle/>
        <a:p>
          <a:pPr algn="ctr"/>
          <a:endParaRPr lang="hu-HU"/>
        </a:p>
      </dgm:t>
    </dgm:pt>
    <dgm:pt modelId="{8E0899B1-AA59-4741-A450-46C2F805B477}" type="sibTrans" cxnId="{79DEB33E-D903-433F-B969-E628DB0F8E2D}">
      <dgm:prSet/>
      <dgm:spPr/>
      <dgm:t>
        <a:bodyPr/>
        <a:lstStyle/>
        <a:p>
          <a:pPr algn="ctr"/>
          <a:endParaRPr lang="hu-HU"/>
        </a:p>
      </dgm:t>
    </dgm:pt>
    <dgm:pt modelId="{8C4C457C-164E-488F-82EC-DDC7BDA5FDB8}">
      <dgm:prSet custT="1"/>
      <dgm:spPr>
        <a:solidFill>
          <a:srgbClr val="AB0084"/>
        </a:solidFill>
      </dgm:spPr>
      <dgm:t>
        <a:bodyPr/>
        <a:lstStyle/>
        <a:p>
          <a:pPr algn="ctr"/>
          <a:r>
            <a:rPr kumimoji="0" lang="el-GR" altLang="hu-HU" sz="2200" b="0" i="0" u="none" strike="noStrike" cap="none" normalizeH="0" baseline="0" dirty="0">
              <a:ln>
                <a:noFill/>
              </a:ln>
              <a:solidFill>
                <a:schemeClr val="bg1"/>
              </a:solidFill>
              <a:effectLst/>
              <a:latin typeface="+mn-lt"/>
            </a:rPr>
            <a:t>Επηρεάζουν το σύνολο, ή την πλειοψηφία των αποδεκτών των υπηρεσιών</a:t>
          </a:r>
          <a:endParaRPr kumimoji="0" lang="hu-HU" altLang="hu-HU" sz="2200" b="0" i="0" u="none" strike="noStrike" cap="none" normalizeH="0" baseline="0" dirty="0">
            <a:ln>
              <a:noFill/>
            </a:ln>
            <a:solidFill>
              <a:schemeClr val="bg1"/>
            </a:solidFill>
            <a:effectLst/>
            <a:latin typeface="+mn-lt"/>
          </a:endParaRPr>
        </a:p>
      </dgm:t>
    </dgm:pt>
    <dgm:pt modelId="{D43EEFA8-620D-432B-B0AC-68E374221575}" type="parTrans" cxnId="{9CCFB741-1BFF-413F-A944-94898AB74F36}">
      <dgm:prSet/>
      <dgm:spPr/>
      <dgm:t>
        <a:bodyPr/>
        <a:lstStyle/>
        <a:p>
          <a:pPr algn="ctr"/>
          <a:endParaRPr lang="hu-HU"/>
        </a:p>
      </dgm:t>
    </dgm:pt>
    <dgm:pt modelId="{D65CD78E-A931-4562-BCE8-998D5F5D4398}" type="sibTrans" cxnId="{9CCFB741-1BFF-413F-A944-94898AB74F36}">
      <dgm:prSet/>
      <dgm:spPr/>
      <dgm:t>
        <a:bodyPr/>
        <a:lstStyle/>
        <a:p>
          <a:pPr algn="ctr"/>
          <a:endParaRPr lang="hu-HU"/>
        </a:p>
      </dgm:t>
    </dgm:pt>
    <dgm:pt modelId="{CFB81129-CD52-4E90-BBF7-2510107E107B}">
      <dgm:prSet custT="1"/>
      <dgm:spPr>
        <a:solidFill>
          <a:srgbClr val="AB0084"/>
        </a:solidFill>
      </dgm:spPr>
      <dgm:t>
        <a:bodyPr/>
        <a:lstStyle/>
        <a:p>
          <a:pPr algn="ctr"/>
          <a:r>
            <a:rPr kumimoji="0" lang="el-GR" altLang="hu-HU" sz="2200" b="0" i="0" u="none" strike="noStrike" cap="none" normalizeH="0" baseline="0" dirty="0">
              <a:ln>
                <a:noFill/>
              </a:ln>
              <a:solidFill>
                <a:schemeClr val="bg1"/>
              </a:solidFill>
              <a:effectLst/>
              <a:latin typeface="+mn-lt"/>
            </a:rPr>
            <a:t>Η αποτέλεσματική και αποδοτική εκτέλεσή τους έχει σημαντικό αντίκτυπο στην απόδοση του οργανισμού</a:t>
          </a:r>
          <a:endParaRPr kumimoji="0" lang="hu-HU" altLang="hu-HU" sz="2200" b="0" i="0" u="none" strike="noStrike" cap="none" normalizeH="0" baseline="0" dirty="0">
            <a:ln>
              <a:noFill/>
            </a:ln>
            <a:solidFill>
              <a:schemeClr val="bg1"/>
            </a:solidFill>
            <a:effectLst/>
            <a:latin typeface="+mn-lt"/>
          </a:endParaRPr>
        </a:p>
      </dgm:t>
    </dgm:pt>
    <dgm:pt modelId="{3038ECF7-0BA4-48DB-AFE1-30CDB4E6202F}" type="parTrans" cxnId="{F0AED498-0DE6-43FA-A321-6CF9E79EBC03}">
      <dgm:prSet/>
      <dgm:spPr/>
      <dgm:t>
        <a:bodyPr/>
        <a:lstStyle/>
        <a:p>
          <a:pPr algn="ctr"/>
          <a:endParaRPr lang="hu-HU"/>
        </a:p>
      </dgm:t>
    </dgm:pt>
    <dgm:pt modelId="{D8FABAEF-C06A-43BB-A9DD-5E513BFA670F}" type="sibTrans" cxnId="{F0AED498-0DE6-43FA-A321-6CF9E79EBC03}">
      <dgm:prSet/>
      <dgm:spPr/>
      <dgm:t>
        <a:bodyPr/>
        <a:lstStyle/>
        <a:p>
          <a:pPr algn="ctr"/>
          <a:endParaRPr lang="hu-HU"/>
        </a:p>
      </dgm:t>
    </dgm:pt>
    <dgm:pt modelId="{97BC14C3-5EB6-4E16-9A0C-CB33ADAD0865}" type="pres">
      <dgm:prSet presAssocID="{66FE63C5-052F-4250-A927-4B7D13CB4C03}" presName="linearFlow" presStyleCnt="0">
        <dgm:presLayoutVars>
          <dgm:dir/>
          <dgm:resizeHandles val="exact"/>
        </dgm:presLayoutVars>
      </dgm:prSet>
      <dgm:spPr/>
    </dgm:pt>
    <dgm:pt modelId="{88057106-DBD4-4974-84C7-2852B61E7087}" type="pres">
      <dgm:prSet presAssocID="{0CDE5B4D-5A2C-47B3-BAF9-44BFB64727D8}" presName="composite" presStyleCnt="0"/>
      <dgm:spPr/>
    </dgm:pt>
    <dgm:pt modelId="{FBA776B5-6115-4237-8013-B34D641E2995}" type="pres">
      <dgm:prSet presAssocID="{0CDE5B4D-5A2C-47B3-BAF9-44BFB64727D8}" presName="imgShp" presStyleLbl="fgImgPlace1" presStyleIdx="0" presStyleCnt="4" custLinFactX="-4869" custLinFactNeighborX="-100000" custLinFactNeighborY="87"/>
      <dgm:spPr>
        <a:blipFill rotWithShape="1">
          <a:blip xmlns:r="http://schemas.openxmlformats.org/officeDocument/2006/relationships" r:embed="rId1">
            <a:duotone>
              <a:prstClr val="black"/>
              <a:schemeClr val="tx2">
                <a:tint val="45000"/>
                <a:satMod val="400000"/>
              </a:schemeClr>
            </a:duotone>
          </a:blip>
          <a:srcRect/>
          <a:stretch>
            <a:fillRect l="-8000" r="-8000"/>
          </a:stretch>
        </a:blipFill>
      </dgm:spPr>
    </dgm:pt>
    <dgm:pt modelId="{53BDD543-5CB0-46A8-AECD-5D6290F11038}" type="pres">
      <dgm:prSet presAssocID="{0CDE5B4D-5A2C-47B3-BAF9-44BFB64727D8}" presName="txShp" presStyleLbl="node1" presStyleIdx="0" presStyleCnt="4" custScaleX="117924" custLinFactNeighborX="2068" custLinFactNeighborY="-1556">
        <dgm:presLayoutVars>
          <dgm:bulletEnabled val="1"/>
        </dgm:presLayoutVars>
      </dgm:prSet>
      <dgm:spPr/>
    </dgm:pt>
    <dgm:pt modelId="{5B4F90DC-11BA-4CB9-8332-99E3E1B337A4}" type="pres">
      <dgm:prSet presAssocID="{EDF82525-71BF-413F-9989-5670F7920D3E}" presName="spacing" presStyleCnt="0"/>
      <dgm:spPr/>
    </dgm:pt>
    <dgm:pt modelId="{F1F79D09-863C-4263-BA29-8E7A986B134B}" type="pres">
      <dgm:prSet presAssocID="{6064DD3F-36C0-41DC-AFE6-D8818308D842}" presName="composite" presStyleCnt="0"/>
      <dgm:spPr/>
    </dgm:pt>
    <dgm:pt modelId="{B8913FA8-2E9B-4751-8E1C-66E0A72FAF7C}" type="pres">
      <dgm:prSet presAssocID="{6064DD3F-36C0-41DC-AFE6-D8818308D842}" presName="imgShp" presStyleLbl="fgImgPlace1" presStyleIdx="1" presStyleCnt="4" custLinFactX="-4869" custLinFactNeighborX="-100000" custLinFactNeighborY="87"/>
      <dgm:spPr>
        <a:blipFill rotWithShape="1">
          <a:blip xmlns:r="http://schemas.openxmlformats.org/officeDocument/2006/relationships" r:embed="rId2">
            <a:duotone>
              <a:prstClr val="black"/>
              <a:schemeClr val="tx2">
                <a:tint val="45000"/>
                <a:satMod val="400000"/>
              </a:schemeClr>
            </a:duotone>
          </a:blip>
          <a:srcRect/>
          <a:stretch>
            <a:fillRect l="-11000" r="-11000"/>
          </a:stretch>
        </a:blipFill>
      </dgm:spPr>
    </dgm:pt>
    <dgm:pt modelId="{8FEC69FB-C5CD-4500-BDAB-3B1784CB1834}" type="pres">
      <dgm:prSet presAssocID="{6064DD3F-36C0-41DC-AFE6-D8818308D842}" presName="txShp" presStyleLbl="node1" presStyleIdx="1" presStyleCnt="4" custScaleX="118279" custLinFactNeighborX="3000">
        <dgm:presLayoutVars>
          <dgm:bulletEnabled val="1"/>
        </dgm:presLayoutVars>
      </dgm:prSet>
      <dgm:spPr/>
    </dgm:pt>
    <dgm:pt modelId="{7415B885-6E21-4D08-B66B-E45F445545B9}" type="pres">
      <dgm:prSet presAssocID="{8E0899B1-AA59-4741-A450-46C2F805B477}" presName="spacing" presStyleCnt="0"/>
      <dgm:spPr/>
    </dgm:pt>
    <dgm:pt modelId="{6A0F53CA-32BD-47B7-9D3A-50BAB1C308CE}" type="pres">
      <dgm:prSet presAssocID="{8C4C457C-164E-488F-82EC-DDC7BDA5FDB8}" presName="composite" presStyleCnt="0"/>
      <dgm:spPr/>
    </dgm:pt>
    <dgm:pt modelId="{4BDA4B26-A9BF-423C-953B-4BA70B5134F5}" type="pres">
      <dgm:prSet presAssocID="{8C4C457C-164E-488F-82EC-DDC7BDA5FDB8}" presName="imgShp" presStyleLbl="fgImgPlace1" presStyleIdx="2" presStyleCnt="4" custLinFactX="-4869" custLinFactNeighborX="-100000" custLinFactNeighborY="87"/>
      <dgm:spPr>
        <a:blipFill rotWithShape="1">
          <a:blip xmlns:r="http://schemas.openxmlformats.org/officeDocument/2006/relationships" r:embed="rId3">
            <a:duotone>
              <a:prstClr val="black"/>
              <a:schemeClr val="tx2">
                <a:tint val="45000"/>
                <a:satMod val="400000"/>
              </a:schemeClr>
            </a:duotone>
          </a:blip>
          <a:srcRect/>
          <a:stretch>
            <a:fillRect l="-5000" r="-5000"/>
          </a:stretch>
        </a:blipFill>
      </dgm:spPr>
    </dgm:pt>
    <dgm:pt modelId="{CBD55097-C883-4C50-AA0B-632A45133F41}" type="pres">
      <dgm:prSet presAssocID="{8C4C457C-164E-488F-82EC-DDC7BDA5FDB8}" presName="txShp" presStyleLbl="node1" presStyleIdx="2" presStyleCnt="4" custScaleX="119780" custLinFactNeighborX="1867">
        <dgm:presLayoutVars>
          <dgm:bulletEnabled val="1"/>
        </dgm:presLayoutVars>
      </dgm:prSet>
      <dgm:spPr/>
    </dgm:pt>
    <dgm:pt modelId="{0C062AC6-6B2D-4AB8-A93D-8BA2CA4C8961}" type="pres">
      <dgm:prSet presAssocID="{D65CD78E-A931-4562-BCE8-998D5F5D4398}" presName="spacing" presStyleCnt="0"/>
      <dgm:spPr/>
    </dgm:pt>
    <dgm:pt modelId="{9D6F140C-C267-4A6F-A53A-B48E631D6826}" type="pres">
      <dgm:prSet presAssocID="{CFB81129-CD52-4E90-BBF7-2510107E107B}" presName="composite" presStyleCnt="0"/>
      <dgm:spPr/>
    </dgm:pt>
    <dgm:pt modelId="{94F2C2BE-C7E6-40B1-BC27-0AC864CE98E4}" type="pres">
      <dgm:prSet presAssocID="{CFB81129-CD52-4E90-BBF7-2510107E107B}" presName="imgShp" presStyleLbl="fgImgPlace1" presStyleIdx="3" presStyleCnt="4" custLinFactX="-4869" custLinFactNeighborX="-100000" custLinFactNeighborY="87"/>
      <dgm:spPr>
        <a:blipFill rotWithShape="1">
          <a:blip xmlns:r="http://schemas.openxmlformats.org/officeDocument/2006/relationships" r:embed="rId4">
            <a:duotone>
              <a:prstClr val="black"/>
              <a:schemeClr val="tx2">
                <a:tint val="45000"/>
                <a:satMod val="400000"/>
              </a:schemeClr>
            </a:duotone>
          </a:blip>
          <a:srcRect/>
          <a:stretch>
            <a:fillRect/>
          </a:stretch>
        </a:blipFill>
      </dgm:spPr>
    </dgm:pt>
    <dgm:pt modelId="{5617D5BB-D1C8-41F4-B2A4-ABAA30DEAEF0}" type="pres">
      <dgm:prSet presAssocID="{CFB81129-CD52-4E90-BBF7-2510107E107B}" presName="txShp" presStyleLbl="node1" presStyleIdx="3" presStyleCnt="4" custScaleX="120280" custScaleY="132911" custLinFactNeighborX="1867">
        <dgm:presLayoutVars>
          <dgm:bulletEnabled val="1"/>
        </dgm:presLayoutVars>
      </dgm:prSet>
      <dgm:spPr/>
    </dgm:pt>
  </dgm:ptLst>
  <dgm:cxnLst>
    <dgm:cxn modelId="{79DEB33E-D903-433F-B969-E628DB0F8E2D}" srcId="{66FE63C5-052F-4250-A927-4B7D13CB4C03}" destId="{6064DD3F-36C0-41DC-AFE6-D8818308D842}" srcOrd="1" destOrd="0" parTransId="{B090F239-9404-429D-A706-DC4ABECCC99F}" sibTransId="{8E0899B1-AA59-4741-A450-46C2F805B477}"/>
    <dgm:cxn modelId="{9CCFB741-1BFF-413F-A944-94898AB74F36}" srcId="{66FE63C5-052F-4250-A927-4B7D13CB4C03}" destId="{8C4C457C-164E-488F-82EC-DDC7BDA5FDB8}" srcOrd="2" destOrd="0" parTransId="{D43EEFA8-620D-432B-B0AC-68E374221575}" sibTransId="{D65CD78E-A931-4562-BCE8-998D5F5D4398}"/>
    <dgm:cxn modelId="{504B1547-71FA-4621-8038-0FF3D5C69734}" type="presOf" srcId="{6064DD3F-36C0-41DC-AFE6-D8818308D842}" destId="{8FEC69FB-C5CD-4500-BDAB-3B1784CB1834}" srcOrd="0" destOrd="0" presId="urn:microsoft.com/office/officeart/2005/8/layout/vList3"/>
    <dgm:cxn modelId="{9621614F-2F6C-4EFC-BD6C-4542D20478C8}" type="presOf" srcId="{8C4C457C-164E-488F-82EC-DDC7BDA5FDB8}" destId="{CBD55097-C883-4C50-AA0B-632A45133F41}" srcOrd="0" destOrd="0" presId="urn:microsoft.com/office/officeart/2005/8/layout/vList3"/>
    <dgm:cxn modelId="{BB52657F-3623-41D6-89B0-2A715D417B84}" type="presOf" srcId="{0CDE5B4D-5A2C-47B3-BAF9-44BFB64727D8}" destId="{53BDD543-5CB0-46A8-AECD-5D6290F11038}" srcOrd="0" destOrd="0" presId="urn:microsoft.com/office/officeart/2005/8/layout/vList3"/>
    <dgm:cxn modelId="{91D87E84-0BD8-43B0-B794-E380E917F6FF}" srcId="{66FE63C5-052F-4250-A927-4B7D13CB4C03}" destId="{0CDE5B4D-5A2C-47B3-BAF9-44BFB64727D8}" srcOrd="0" destOrd="0" parTransId="{D46B49D3-AF16-4949-ABAB-5CC4C4EE816D}" sibTransId="{EDF82525-71BF-413F-9989-5670F7920D3E}"/>
    <dgm:cxn modelId="{F0AED498-0DE6-43FA-A321-6CF9E79EBC03}" srcId="{66FE63C5-052F-4250-A927-4B7D13CB4C03}" destId="{CFB81129-CD52-4E90-BBF7-2510107E107B}" srcOrd="3" destOrd="0" parTransId="{3038ECF7-0BA4-48DB-AFE1-30CDB4E6202F}" sibTransId="{D8FABAEF-C06A-43BB-A9DD-5E513BFA670F}"/>
    <dgm:cxn modelId="{92B2FFD1-AC0C-46BD-AB88-1E3A725884FC}" type="presOf" srcId="{CFB81129-CD52-4E90-BBF7-2510107E107B}" destId="{5617D5BB-D1C8-41F4-B2A4-ABAA30DEAEF0}" srcOrd="0" destOrd="0" presId="urn:microsoft.com/office/officeart/2005/8/layout/vList3"/>
    <dgm:cxn modelId="{F6C8BDDE-7479-4FD7-AA54-6ED1D98DEA19}" type="presOf" srcId="{66FE63C5-052F-4250-A927-4B7D13CB4C03}" destId="{97BC14C3-5EB6-4E16-9A0C-CB33ADAD0865}" srcOrd="0" destOrd="0" presId="urn:microsoft.com/office/officeart/2005/8/layout/vList3"/>
    <dgm:cxn modelId="{7A780EDA-A348-4EC8-B3E9-753256DC3243}" type="presParOf" srcId="{97BC14C3-5EB6-4E16-9A0C-CB33ADAD0865}" destId="{88057106-DBD4-4974-84C7-2852B61E7087}" srcOrd="0" destOrd="0" presId="urn:microsoft.com/office/officeart/2005/8/layout/vList3"/>
    <dgm:cxn modelId="{6026F1D8-2105-4AA7-BB7E-9DCA8FE2B8B7}" type="presParOf" srcId="{88057106-DBD4-4974-84C7-2852B61E7087}" destId="{FBA776B5-6115-4237-8013-B34D641E2995}" srcOrd="0" destOrd="0" presId="urn:microsoft.com/office/officeart/2005/8/layout/vList3"/>
    <dgm:cxn modelId="{F0225C5E-58CA-47B0-9224-6847B3729AE6}" type="presParOf" srcId="{88057106-DBD4-4974-84C7-2852B61E7087}" destId="{53BDD543-5CB0-46A8-AECD-5D6290F11038}" srcOrd="1" destOrd="0" presId="urn:microsoft.com/office/officeart/2005/8/layout/vList3"/>
    <dgm:cxn modelId="{BF9BDE05-29DB-42CF-BA9B-FB343DAB8CAC}" type="presParOf" srcId="{97BC14C3-5EB6-4E16-9A0C-CB33ADAD0865}" destId="{5B4F90DC-11BA-4CB9-8332-99E3E1B337A4}" srcOrd="1" destOrd="0" presId="urn:microsoft.com/office/officeart/2005/8/layout/vList3"/>
    <dgm:cxn modelId="{B36B8FBC-6771-4955-BB96-F43D5981A6AE}" type="presParOf" srcId="{97BC14C3-5EB6-4E16-9A0C-CB33ADAD0865}" destId="{F1F79D09-863C-4263-BA29-8E7A986B134B}" srcOrd="2" destOrd="0" presId="urn:microsoft.com/office/officeart/2005/8/layout/vList3"/>
    <dgm:cxn modelId="{74ED31EE-A7F9-4352-96DE-B200F1D46CEB}" type="presParOf" srcId="{F1F79D09-863C-4263-BA29-8E7A986B134B}" destId="{B8913FA8-2E9B-4751-8E1C-66E0A72FAF7C}" srcOrd="0" destOrd="0" presId="urn:microsoft.com/office/officeart/2005/8/layout/vList3"/>
    <dgm:cxn modelId="{7AE47B80-2F2E-4F66-A3CA-C2CA4223CB88}" type="presParOf" srcId="{F1F79D09-863C-4263-BA29-8E7A986B134B}" destId="{8FEC69FB-C5CD-4500-BDAB-3B1784CB1834}" srcOrd="1" destOrd="0" presId="urn:microsoft.com/office/officeart/2005/8/layout/vList3"/>
    <dgm:cxn modelId="{01BDDF70-E99F-47FB-B62B-037E2AFA9557}" type="presParOf" srcId="{97BC14C3-5EB6-4E16-9A0C-CB33ADAD0865}" destId="{7415B885-6E21-4D08-B66B-E45F445545B9}" srcOrd="3" destOrd="0" presId="urn:microsoft.com/office/officeart/2005/8/layout/vList3"/>
    <dgm:cxn modelId="{538E3024-64C1-4860-BB5B-BF4781C029BC}" type="presParOf" srcId="{97BC14C3-5EB6-4E16-9A0C-CB33ADAD0865}" destId="{6A0F53CA-32BD-47B7-9D3A-50BAB1C308CE}" srcOrd="4" destOrd="0" presId="urn:microsoft.com/office/officeart/2005/8/layout/vList3"/>
    <dgm:cxn modelId="{7E866376-A42F-41E7-967F-33529EF732A7}" type="presParOf" srcId="{6A0F53CA-32BD-47B7-9D3A-50BAB1C308CE}" destId="{4BDA4B26-A9BF-423C-953B-4BA70B5134F5}" srcOrd="0" destOrd="0" presId="urn:microsoft.com/office/officeart/2005/8/layout/vList3"/>
    <dgm:cxn modelId="{147DC573-68E1-4750-964C-994FB3E708DE}" type="presParOf" srcId="{6A0F53CA-32BD-47B7-9D3A-50BAB1C308CE}" destId="{CBD55097-C883-4C50-AA0B-632A45133F41}" srcOrd="1" destOrd="0" presId="urn:microsoft.com/office/officeart/2005/8/layout/vList3"/>
    <dgm:cxn modelId="{11E27079-C9DA-4EAB-8DA9-12864B30A2D1}" type="presParOf" srcId="{97BC14C3-5EB6-4E16-9A0C-CB33ADAD0865}" destId="{0C062AC6-6B2D-4AB8-A93D-8BA2CA4C8961}" srcOrd="5" destOrd="0" presId="urn:microsoft.com/office/officeart/2005/8/layout/vList3"/>
    <dgm:cxn modelId="{1DF91087-6E89-4FDB-85E1-4A4034877E30}" type="presParOf" srcId="{97BC14C3-5EB6-4E16-9A0C-CB33ADAD0865}" destId="{9D6F140C-C267-4A6F-A53A-B48E631D6826}" srcOrd="6" destOrd="0" presId="urn:microsoft.com/office/officeart/2005/8/layout/vList3"/>
    <dgm:cxn modelId="{AD64BCB7-D199-4B17-84CB-14235CFF5ADD}" type="presParOf" srcId="{9D6F140C-C267-4A6F-A53A-B48E631D6826}" destId="{94F2C2BE-C7E6-40B1-BC27-0AC864CE98E4}" srcOrd="0" destOrd="0" presId="urn:microsoft.com/office/officeart/2005/8/layout/vList3"/>
    <dgm:cxn modelId="{55793E6D-9A39-4D75-81E9-6567C84F3050}" type="presParOf" srcId="{9D6F140C-C267-4A6F-A53A-B48E631D6826}" destId="{5617D5BB-D1C8-41F4-B2A4-ABAA30DEAEF0}"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04CC863-C57B-4AC9-826D-CA1F819D508C}" type="doc">
      <dgm:prSet loTypeId="urn:microsoft.com/office/officeart/2018/5/layout/IconCircleLabelList" loCatId="icon" qsTypeId="urn:microsoft.com/office/officeart/2005/8/quickstyle/simple1" qsCatId="simple" csTypeId="urn:microsoft.com/office/officeart/2005/8/colors/accent1_2" csCatId="accent1" phldr="1"/>
      <dgm:spPr/>
      <dgm:t>
        <a:bodyPr/>
        <a:lstStyle/>
        <a:p>
          <a:endParaRPr lang="en-US"/>
        </a:p>
      </dgm:t>
    </dgm:pt>
    <dgm:pt modelId="{8E455431-25E1-4EA3-815A-4D2C1809EEB7}">
      <dgm:prSet/>
      <dgm:spPr/>
      <dgm:t>
        <a:bodyPr/>
        <a:lstStyle/>
        <a:p>
          <a:pPr>
            <a:lnSpc>
              <a:spcPct val="100000"/>
            </a:lnSpc>
            <a:defRPr cap="all"/>
          </a:pPr>
          <a:r>
            <a:rPr lang="el-GR" dirty="0"/>
            <a:t>Κενα πληροφοριων</a:t>
          </a:r>
          <a:endParaRPr lang="en-US" dirty="0"/>
        </a:p>
      </dgm:t>
    </dgm:pt>
    <dgm:pt modelId="{6B0E606F-5DBE-41E1-AFEB-263959327D8B}" type="parTrans" cxnId="{99BDA410-5171-49A2-8918-223820DACC71}">
      <dgm:prSet/>
      <dgm:spPr/>
      <dgm:t>
        <a:bodyPr/>
        <a:lstStyle/>
        <a:p>
          <a:endParaRPr lang="en-US"/>
        </a:p>
      </dgm:t>
    </dgm:pt>
    <dgm:pt modelId="{442274C9-4174-4B50-91B4-7EB7D1986F48}" type="sibTrans" cxnId="{99BDA410-5171-49A2-8918-223820DACC71}">
      <dgm:prSet/>
      <dgm:spPr/>
      <dgm:t>
        <a:bodyPr/>
        <a:lstStyle/>
        <a:p>
          <a:endParaRPr lang="en-US"/>
        </a:p>
      </dgm:t>
    </dgm:pt>
    <dgm:pt modelId="{9C01FB85-FB7D-4754-96AC-4699EF5B8C83}">
      <dgm:prSet/>
      <dgm:spPr/>
      <dgm:t>
        <a:bodyPr/>
        <a:lstStyle/>
        <a:p>
          <a:pPr>
            <a:lnSpc>
              <a:spcPct val="100000"/>
            </a:lnSpc>
            <a:defRPr cap="all"/>
          </a:pPr>
          <a:r>
            <a:rPr lang="el-GR" dirty="0"/>
            <a:t>Αργη επεξεργασια</a:t>
          </a:r>
          <a:endParaRPr lang="en-US" dirty="0"/>
        </a:p>
      </dgm:t>
    </dgm:pt>
    <dgm:pt modelId="{670896CC-E6F4-48DF-8309-48705C40FD1C}" type="parTrans" cxnId="{466B9DFC-E8A6-4019-B359-611FC1416B4A}">
      <dgm:prSet/>
      <dgm:spPr/>
      <dgm:t>
        <a:bodyPr/>
        <a:lstStyle/>
        <a:p>
          <a:endParaRPr lang="en-US"/>
        </a:p>
      </dgm:t>
    </dgm:pt>
    <dgm:pt modelId="{C58478E8-0B59-4372-84E5-579A6350743B}" type="sibTrans" cxnId="{466B9DFC-E8A6-4019-B359-611FC1416B4A}">
      <dgm:prSet/>
      <dgm:spPr/>
      <dgm:t>
        <a:bodyPr/>
        <a:lstStyle/>
        <a:p>
          <a:endParaRPr lang="en-US"/>
        </a:p>
      </dgm:t>
    </dgm:pt>
    <dgm:pt modelId="{43833A8B-79C5-44A5-AA13-C2EDB2ACED14}">
      <dgm:prSet/>
      <dgm:spPr/>
      <dgm:t>
        <a:bodyPr/>
        <a:lstStyle/>
        <a:p>
          <a:pPr>
            <a:lnSpc>
              <a:spcPct val="100000"/>
            </a:lnSpc>
            <a:defRPr cap="all"/>
          </a:pPr>
          <a:r>
            <a:rPr lang="el-GR" dirty="0"/>
            <a:t>Υπερβολικη γραφειοκρατια</a:t>
          </a:r>
          <a:endParaRPr lang="en-US" dirty="0"/>
        </a:p>
      </dgm:t>
    </dgm:pt>
    <dgm:pt modelId="{054AA73D-6F81-40C2-BA9A-086AEC5783AD}" type="parTrans" cxnId="{6409D053-E1A6-4B4E-8017-E3436A938B3A}">
      <dgm:prSet/>
      <dgm:spPr/>
      <dgm:t>
        <a:bodyPr/>
        <a:lstStyle/>
        <a:p>
          <a:endParaRPr lang="en-US"/>
        </a:p>
      </dgm:t>
    </dgm:pt>
    <dgm:pt modelId="{7847783A-7A2A-4F09-B01E-93D396F088A1}" type="sibTrans" cxnId="{6409D053-E1A6-4B4E-8017-E3436A938B3A}">
      <dgm:prSet/>
      <dgm:spPr/>
      <dgm:t>
        <a:bodyPr/>
        <a:lstStyle/>
        <a:p>
          <a:endParaRPr lang="en-US"/>
        </a:p>
      </dgm:t>
    </dgm:pt>
    <dgm:pt modelId="{08EAF5B7-92D4-440F-8E73-E3028D66A131}">
      <dgm:prSet/>
      <dgm:spPr/>
      <dgm:t>
        <a:bodyPr/>
        <a:lstStyle/>
        <a:p>
          <a:pPr>
            <a:lnSpc>
              <a:spcPct val="100000"/>
            </a:lnSpc>
            <a:defRPr cap="all"/>
          </a:pPr>
          <a:r>
            <a:rPr lang="el-GR" dirty="0"/>
            <a:t>ΜΕΓΑΛΕΣ λιστεσ αναμονης</a:t>
          </a:r>
          <a:endParaRPr lang="en-US" dirty="0"/>
        </a:p>
      </dgm:t>
    </dgm:pt>
    <dgm:pt modelId="{A4C33FF4-5911-4E35-BC18-D818BD4D7108}" type="parTrans" cxnId="{1EE2F9D5-94D7-499D-8B95-936BABDD3E92}">
      <dgm:prSet/>
      <dgm:spPr/>
      <dgm:t>
        <a:bodyPr/>
        <a:lstStyle/>
        <a:p>
          <a:endParaRPr lang="en-US"/>
        </a:p>
      </dgm:t>
    </dgm:pt>
    <dgm:pt modelId="{4FD169B1-F715-42B6-A12A-A46C1ED750BD}" type="sibTrans" cxnId="{1EE2F9D5-94D7-499D-8B95-936BABDD3E92}">
      <dgm:prSet/>
      <dgm:spPr/>
      <dgm:t>
        <a:bodyPr/>
        <a:lstStyle/>
        <a:p>
          <a:endParaRPr lang="en-US"/>
        </a:p>
      </dgm:t>
    </dgm:pt>
    <dgm:pt modelId="{34241638-6DDD-4262-B105-7D81C4D2352D}">
      <dgm:prSet/>
      <dgm:spPr/>
      <dgm:t>
        <a:bodyPr/>
        <a:lstStyle/>
        <a:p>
          <a:pPr>
            <a:lnSpc>
              <a:spcPct val="100000"/>
            </a:lnSpc>
            <a:defRPr cap="all"/>
          </a:pPr>
          <a:r>
            <a:rPr lang="el-GR" dirty="0" err="1"/>
            <a:t>Πολλοι</a:t>
          </a:r>
          <a:r>
            <a:rPr lang="el-GR" dirty="0"/>
            <a:t> ΕΜΠΛΕΚΟΜΕΝΟΙ</a:t>
          </a:r>
          <a:endParaRPr lang="en-US" dirty="0"/>
        </a:p>
      </dgm:t>
    </dgm:pt>
    <dgm:pt modelId="{61E2A054-ADCF-4C7E-B6C5-9BF9B0AD71B9}" type="parTrans" cxnId="{2C59A1C5-5470-403E-AAB2-B503DDD65ADE}">
      <dgm:prSet/>
      <dgm:spPr/>
      <dgm:t>
        <a:bodyPr/>
        <a:lstStyle/>
        <a:p>
          <a:endParaRPr lang="en-US"/>
        </a:p>
      </dgm:t>
    </dgm:pt>
    <dgm:pt modelId="{11BF8759-F96D-4A8A-975D-B298B0CA8AFC}" type="sibTrans" cxnId="{2C59A1C5-5470-403E-AAB2-B503DDD65ADE}">
      <dgm:prSet/>
      <dgm:spPr/>
      <dgm:t>
        <a:bodyPr/>
        <a:lstStyle/>
        <a:p>
          <a:endParaRPr lang="en-US"/>
        </a:p>
      </dgm:t>
    </dgm:pt>
    <dgm:pt modelId="{3CDCDDFD-C380-4EFD-8F34-0EF87E59F638}">
      <dgm:prSet/>
      <dgm:spPr/>
      <dgm:t>
        <a:bodyPr/>
        <a:lstStyle/>
        <a:p>
          <a:pPr>
            <a:lnSpc>
              <a:spcPct val="100000"/>
            </a:lnSpc>
            <a:defRPr cap="all"/>
          </a:pPr>
          <a:r>
            <a:rPr lang="el-GR" dirty="0"/>
            <a:t>Μη φιλικη συμπεριφορα</a:t>
          </a:r>
          <a:endParaRPr lang="en-US" dirty="0"/>
        </a:p>
      </dgm:t>
    </dgm:pt>
    <dgm:pt modelId="{9326EA59-626E-4258-ACA4-6D5B6CFFE9BF}" type="parTrans" cxnId="{E5098A33-ACDF-4039-B63E-09F8F5C00F5F}">
      <dgm:prSet/>
      <dgm:spPr/>
      <dgm:t>
        <a:bodyPr/>
        <a:lstStyle/>
        <a:p>
          <a:endParaRPr lang="en-US"/>
        </a:p>
      </dgm:t>
    </dgm:pt>
    <dgm:pt modelId="{1C52A62A-C3E8-4361-B106-5C64388BC3B3}" type="sibTrans" cxnId="{E5098A33-ACDF-4039-B63E-09F8F5C00F5F}">
      <dgm:prSet/>
      <dgm:spPr/>
      <dgm:t>
        <a:bodyPr/>
        <a:lstStyle/>
        <a:p>
          <a:endParaRPr lang="en-US"/>
        </a:p>
      </dgm:t>
    </dgm:pt>
    <dgm:pt modelId="{A8E3F4AB-94D7-461F-B539-9DBD263ACDF2}" type="pres">
      <dgm:prSet presAssocID="{604CC863-C57B-4AC9-826D-CA1F819D508C}" presName="root" presStyleCnt="0">
        <dgm:presLayoutVars>
          <dgm:dir/>
          <dgm:resizeHandles val="exact"/>
        </dgm:presLayoutVars>
      </dgm:prSet>
      <dgm:spPr/>
    </dgm:pt>
    <dgm:pt modelId="{93C407F4-D8EA-4B56-89DD-5C8C3EACAE33}" type="pres">
      <dgm:prSet presAssocID="{8E455431-25E1-4EA3-815A-4D2C1809EEB7}" presName="compNode" presStyleCnt="0"/>
      <dgm:spPr/>
    </dgm:pt>
    <dgm:pt modelId="{B0FE51C9-4B31-4C06-B2D6-12FCD3821701}" type="pres">
      <dgm:prSet presAssocID="{8E455431-25E1-4EA3-815A-4D2C1809EEB7}" presName="iconBgRect" presStyleLbl="bgShp" presStyleIdx="0" presStyleCnt="6"/>
      <dgm:spPr/>
    </dgm:pt>
    <dgm:pt modelId="{0627A7B4-CC08-4F4B-B3A1-4CB31BF74D81}" type="pres">
      <dgm:prSet presAssocID="{8E455431-25E1-4EA3-815A-4D2C1809EEB7}"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Irritáló hatású"/>
        </a:ext>
      </dgm:extLst>
    </dgm:pt>
    <dgm:pt modelId="{67DA3A9C-1C07-4E5D-9EAE-41C94C17FD0A}" type="pres">
      <dgm:prSet presAssocID="{8E455431-25E1-4EA3-815A-4D2C1809EEB7}" presName="spaceRect" presStyleCnt="0"/>
      <dgm:spPr/>
    </dgm:pt>
    <dgm:pt modelId="{08FA3662-4259-4913-8207-093506BB2EEA}" type="pres">
      <dgm:prSet presAssocID="{8E455431-25E1-4EA3-815A-4D2C1809EEB7}" presName="textRect" presStyleLbl="revTx" presStyleIdx="0" presStyleCnt="6">
        <dgm:presLayoutVars>
          <dgm:chMax val="1"/>
          <dgm:chPref val="1"/>
        </dgm:presLayoutVars>
      </dgm:prSet>
      <dgm:spPr/>
    </dgm:pt>
    <dgm:pt modelId="{63CC95A0-A31E-4A2C-B9F5-0567DFED4E55}" type="pres">
      <dgm:prSet presAssocID="{442274C9-4174-4B50-91B4-7EB7D1986F48}" presName="sibTrans" presStyleCnt="0"/>
      <dgm:spPr/>
    </dgm:pt>
    <dgm:pt modelId="{FDD33434-EC5D-493A-8279-AE84362E3788}" type="pres">
      <dgm:prSet presAssocID="{9C01FB85-FB7D-4754-96AC-4699EF5B8C83}" presName="compNode" presStyleCnt="0"/>
      <dgm:spPr/>
    </dgm:pt>
    <dgm:pt modelId="{6828EA0F-C31C-4C72-A1DB-87FC0EE83CDC}" type="pres">
      <dgm:prSet presAssocID="{9C01FB85-FB7D-4754-96AC-4699EF5B8C83}" presName="iconBgRect" presStyleLbl="bgShp" presStyleIdx="1" presStyleCnt="6"/>
      <dgm:spPr/>
    </dgm:pt>
    <dgm:pt modelId="{F939AECD-0679-4B09-A3C7-9DE3ECB2E8F1}" type="pres">
      <dgm:prSet presAssocID="{9C01FB85-FB7D-4754-96AC-4699EF5B8C83}"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Teknős"/>
        </a:ext>
      </dgm:extLst>
    </dgm:pt>
    <dgm:pt modelId="{2A30FED7-CAEF-479D-8993-FDB4E9471EAD}" type="pres">
      <dgm:prSet presAssocID="{9C01FB85-FB7D-4754-96AC-4699EF5B8C83}" presName="spaceRect" presStyleCnt="0"/>
      <dgm:spPr/>
    </dgm:pt>
    <dgm:pt modelId="{111A26F5-7E32-4092-9825-761147C90406}" type="pres">
      <dgm:prSet presAssocID="{9C01FB85-FB7D-4754-96AC-4699EF5B8C83}" presName="textRect" presStyleLbl="revTx" presStyleIdx="1" presStyleCnt="6">
        <dgm:presLayoutVars>
          <dgm:chMax val="1"/>
          <dgm:chPref val="1"/>
        </dgm:presLayoutVars>
      </dgm:prSet>
      <dgm:spPr/>
    </dgm:pt>
    <dgm:pt modelId="{4568FC40-F4E6-4F5F-9B47-EA68F9FD7FF4}" type="pres">
      <dgm:prSet presAssocID="{C58478E8-0B59-4372-84E5-579A6350743B}" presName="sibTrans" presStyleCnt="0"/>
      <dgm:spPr/>
    </dgm:pt>
    <dgm:pt modelId="{F8525366-39A7-406A-B20B-48762C661BE6}" type="pres">
      <dgm:prSet presAssocID="{43833A8B-79C5-44A5-AA13-C2EDB2ACED14}" presName="compNode" presStyleCnt="0"/>
      <dgm:spPr/>
    </dgm:pt>
    <dgm:pt modelId="{B7D9321B-CFE9-47B8-8D18-7C7F939080FD}" type="pres">
      <dgm:prSet presAssocID="{43833A8B-79C5-44A5-AA13-C2EDB2ACED14}" presName="iconBgRect" presStyleLbl="bgShp" presStyleIdx="2" presStyleCnt="6"/>
      <dgm:spPr>
        <a:ln>
          <a:noFill/>
        </a:ln>
      </dgm:spPr>
    </dgm:pt>
    <dgm:pt modelId="{D124D692-6CD7-47C5-B41D-9137589D9F32}" type="pres">
      <dgm:prSet presAssocID="{43833A8B-79C5-44A5-AA13-C2EDB2ACED14}"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Dokumentum"/>
        </a:ext>
      </dgm:extLst>
    </dgm:pt>
    <dgm:pt modelId="{7BAF5616-1967-4426-BBD2-1EC7E2F827FF}" type="pres">
      <dgm:prSet presAssocID="{43833A8B-79C5-44A5-AA13-C2EDB2ACED14}" presName="spaceRect" presStyleCnt="0"/>
      <dgm:spPr/>
    </dgm:pt>
    <dgm:pt modelId="{93759DF5-D3A8-42BB-B27C-DCB71EC4B11F}" type="pres">
      <dgm:prSet presAssocID="{43833A8B-79C5-44A5-AA13-C2EDB2ACED14}" presName="textRect" presStyleLbl="revTx" presStyleIdx="2" presStyleCnt="6">
        <dgm:presLayoutVars>
          <dgm:chMax val="1"/>
          <dgm:chPref val="1"/>
        </dgm:presLayoutVars>
      </dgm:prSet>
      <dgm:spPr/>
    </dgm:pt>
    <dgm:pt modelId="{C34A41AF-1858-4D88-82FE-FC34B8781F7F}" type="pres">
      <dgm:prSet presAssocID="{7847783A-7A2A-4F09-B01E-93D396F088A1}" presName="sibTrans" presStyleCnt="0"/>
      <dgm:spPr/>
    </dgm:pt>
    <dgm:pt modelId="{9F8F89A0-2DA8-4594-B78E-3F1FA1CD5C90}" type="pres">
      <dgm:prSet presAssocID="{08EAF5B7-92D4-440F-8E73-E3028D66A131}" presName="compNode" presStyleCnt="0"/>
      <dgm:spPr/>
    </dgm:pt>
    <dgm:pt modelId="{548FC03F-AF8F-4477-8627-345BF70DF166}" type="pres">
      <dgm:prSet presAssocID="{08EAF5B7-92D4-440F-8E73-E3028D66A131}" presName="iconBgRect" presStyleLbl="bgShp" presStyleIdx="3" presStyleCnt="6"/>
      <dgm:spPr>
        <a:ln>
          <a:noFill/>
        </a:ln>
      </dgm:spPr>
    </dgm:pt>
    <dgm:pt modelId="{71B55D52-73CF-4704-B8BD-DDF118BDF755}" type="pres">
      <dgm:prSet presAssocID="{08EAF5B7-92D4-440F-8E73-E3028D66A131}"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Elkészült homokóra"/>
        </a:ext>
      </dgm:extLst>
    </dgm:pt>
    <dgm:pt modelId="{71CD9433-6872-4E50-AC9B-273D20C41386}" type="pres">
      <dgm:prSet presAssocID="{08EAF5B7-92D4-440F-8E73-E3028D66A131}" presName="spaceRect" presStyleCnt="0"/>
      <dgm:spPr/>
    </dgm:pt>
    <dgm:pt modelId="{AB9D2525-7BF6-4F77-8712-FA9BF886F18A}" type="pres">
      <dgm:prSet presAssocID="{08EAF5B7-92D4-440F-8E73-E3028D66A131}" presName="textRect" presStyleLbl="revTx" presStyleIdx="3" presStyleCnt="6">
        <dgm:presLayoutVars>
          <dgm:chMax val="1"/>
          <dgm:chPref val="1"/>
        </dgm:presLayoutVars>
      </dgm:prSet>
      <dgm:spPr/>
    </dgm:pt>
    <dgm:pt modelId="{E4A22CF1-1E11-43F7-8FDC-ADAEF2C94DCF}" type="pres">
      <dgm:prSet presAssocID="{4FD169B1-F715-42B6-A12A-A46C1ED750BD}" presName="sibTrans" presStyleCnt="0"/>
      <dgm:spPr/>
    </dgm:pt>
    <dgm:pt modelId="{B2AB1B22-2C70-493A-B6D1-B3174E570AC3}" type="pres">
      <dgm:prSet presAssocID="{34241638-6DDD-4262-B105-7D81C4D2352D}" presName="compNode" presStyleCnt="0"/>
      <dgm:spPr/>
    </dgm:pt>
    <dgm:pt modelId="{2E6681DF-F705-4935-B8CA-28A384D34356}" type="pres">
      <dgm:prSet presAssocID="{34241638-6DDD-4262-B105-7D81C4D2352D}" presName="iconBgRect" presStyleLbl="bgShp" presStyleIdx="4" presStyleCnt="6"/>
      <dgm:spPr/>
    </dgm:pt>
    <dgm:pt modelId="{0020CED1-2516-4755-877B-DD6312FFC5F9}" type="pres">
      <dgm:prSet presAssocID="{34241638-6DDD-4262-B105-7D81C4D2352D}"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Értekezlet"/>
        </a:ext>
      </dgm:extLst>
    </dgm:pt>
    <dgm:pt modelId="{DE932309-3D79-4AEC-87C4-2847AF66D168}" type="pres">
      <dgm:prSet presAssocID="{34241638-6DDD-4262-B105-7D81C4D2352D}" presName="spaceRect" presStyleCnt="0"/>
      <dgm:spPr/>
    </dgm:pt>
    <dgm:pt modelId="{774D2179-222B-4A56-84F5-6C8A49F56C78}" type="pres">
      <dgm:prSet presAssocID="{34241638-6DDD-4262-B105-7D81C4D2352D}" presName="textRect" presStyleLbl="revTx" presStyleIdx="4" presStyleCnt="6">
        <dgm:presLayoutVars>
          <dgm:chMax val="1"/>
          <dgm:chPref val="1"/>
        </dgm:presLayoutVars>
      </dgm:prSet>
      <dgm:spPr/>
    </dgm:pt>
    <dgm:pt modelId="{E5CD9882-C5D9-415C-A622-90D0D28A71FA}" type="pres">
      <dgm:prSet presAssocID="{11BF8759-F96D-4A8A-975D-B298B0CA8AFC}" presName="sibTrans" presStyleCnt="0"/>
      <dgm:spPr/>
    </dgm:pt>
    <dgm:pt modelId="{47CFB6C2-DBC7-47C5-B770-0DF48E707BB3}" type="pres">
      <dgm:prSet presAssocID="{3CDCDDFD-C380-4EFD-8F34-0EF87E59F638}" presName="compNode" presStyleCnt="0"/>
      <dgm:spPr/>
    </dgm:pt>
    <dgm:pt modelId="{0DD657BB-642D-4529-A759-814806BD97F0}" type="pres">
      <dgm:prSet presAssocID="{3CDCDDFD-C380-4EFD-8F34-0EF87E59F638}" presName="iconBgRect" presStyleLbl="bgShp" presStyleIdx="5" presStyleCnt="6"/>
      <dgm:spPr>
        <a:ln>
          <a:noFill/>
        </a:ln>
      </dgm:spPr>
    </dgm:pt>
    <dgm:pt modelId="{E9304792-B609-4E66-88CD-7325BE40D864}" type="pres">
      <dgm:prSet presAssocID="{3CDCDDFD-C380-4EFD-8F34-0EF87E59F638}"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Devil Face Outline"/>
        </a:ext>
      </dgm:extLst>
    </dgm:pt>
    <dgm:pt modelId="{F14CF538-ED8B-4E78-93D9-B9411184E7C9}" type="pres">
      <dgm:prSet presAssocID="{3CDCDDFD-C380-4EFD-8F34-0EF87E59F638}" presName="spaceRect" presStyleCnt="0"/>
      <dgm:spPr/>
    </dgm:pt>
    <dgm:pt modelId="{CE4229DB-C987-43CE-8565-D4C241B3F65F}" type="pres">
      <dgm:prSet presAssocID="{3CDCDDFD-C380-4EFD-8F34-0EF87E59F638}" presName="textRect" presStyleLbl="revTx" presStyleIdx="5" presStyleCnt="6">
        <dgm:presLayoutVars>
          <dgm:chMax val="1"/>
          <dgm:chPref val="1"/>
        </dgm:presLayoutVars>
      </dgm:prSet>
      <dgm:spPr/>
    </dgm:pt>
  </dgm:ptLst>
  <dgm:cxnLst>
    <dgm:cxn modelId="{CF702307-6D99-4834-8AF8-2E9C59018A30}" type="presOf" srcId="{43833A8B-79C5-44A5-AA13-C2EDB2ACED14}" destId="{93759DF5-D3A8-42BB-B27C-DCB71EC4B11F}" srcOrd="0" destOrd="0" presId="urn:microsoft.com/office/officeart/2018/5/layout/IconCircleLabelList"/>
    <dgm:cxn modelId="{99BDA410-5171-49A2-8918-223820DACC71}" srcId="{604CC863-C57B-4AC9-826D-CA1F819D508C}" destId="{8E455431-25E1-4EA3-815A-4D2C1809EEB7}" srcOrd="0" destOrd="0" parTransId="{6B0E606F-5DBE-41E1-AFEB-263959327D8B}" sibTransId="{442274C9-4174-4B50-91B4-7EB7D1986F48}"/>
    <dgm:cxn modelId="{EAB27827-551A-4BC1-B19A-24F133BEAA66}" type="presOf" srcId="{3CDCDDFD-C380-4EFD-8F34-0EF87E59F638}" destId="{CE4229DB-C987-43CE-8565-D4C241B3F65F}" srcOrd="0" destOrd="0" presId="urn:microsoft.com/office/officeart/2018/5/layout/IconCircleLabelList"/>
    <dgm:cxn modelId="{1A8D3F2D-D8CE-4EB8-9A4B-0589F28FF27D}" type="presOf" srcId="{08EAF5B7-92D4-440F-8E73-E3028D66A131}" destId="{AB9D2525-7BF6-4F77-8712-FA9BF886F18A}" srcOrd="0" destOrd="0" presId="urn:microsoft.com/office/officeart/2018/5/layout/IconCircleLabelList"/>
    <dgm:cxn modelId="{E5098A33-ACDF-4039-B63E-09F8F5C00F5F}" srcId="{604CC863-C57B-4AC9-826D-CA1F819D508C}" destId="{3CDCDDFD-C380-4EFD-8F34-0EF87E59F638}" srcOrd="5" destOrd="0" parTransId="{9326EA59-626E-4258-ACA4-6D5B6CFFE9BF}" sibTransId="{1C52A62A-C3E8-4361-B106-5C64388BC3B3}"/>
    <dgm:cxn modelId="{1D8CEE62-26B9-49DD-9DD3-C6F0CFF57867}" type="presOf" srcId="{604CC863-C57B-4AC9-826D-CA1F819D508C}" destId="{A8E3F4AB-94D7-461F-B539-9DBD263ACDF2}" srcOrd="0" destOrd="0" presId="urn:microsoft.com/office/officeart/2018/5/layout/IconCircleLabelList"/>
    <dgm:cxn modelId="{E063A669-304A-4AE7-ADBD-93680F0BC109}" type="presOf" srcId="{9C01FB85-FB7D-4754-96AC-4699EF5B8C83}" destId="{111A26F5-7E32-4092-9825-761147C90406}" srcOrd="0" destOrd="0" presId="urn:microsoft.com/office/officeart/2018/5/layout/IconCircleLabelList"/>
    <dgm:cxn modelId="{6409D053-E1A6-4B4E-8017-E3436A938B3A}" srcId="{604CC863-C57B-4AC9-826D-CA1F819D508C}" destId="{43833A8B-79C5-44A5-AA13-C2EDB2ACED14}" srcOrd="2" destOrd="0" parTransId="{054AA73D-6F81-40C2-BA9A-086AEC5783AD}" sibTransId="{7847783A-7A2A-4F09-B01E-93D396F088A1}"/>
    <dgm:cxn modelId="{ED374781-04FE-41ED-90E0-8FA91DCFD27B}" type="presOf" srcId="{34241638-6DDD-4262-B105-7D81C4D2352D}" destId="{774D2179-222B-4A56-84F5-6C8A49F56C78}" srcOrd="0" destOrd="0" presId="urn:microsoft.com/office/officeart/2018/5/layout/IconCircleLabelList"/>
    <dgm:cxn modelId="{B89E89C2-A722-43A9-ABB3-64E49050CC06}" type="presOf" srcId="{8E455431-25E1-4EA3-815A-4D2C1809EEB7}" destId="{08FA3662-4259-4913-8207-093506BB2EEA}" srcOrd="0" destOrd="0" presId="urn:microsoft.com/office/officeart/2018/5/layout/IconCircleLabelList"/>
    <dgm:cxn modelId="{2C59A1C5-5470-403E-AAB2-B503DDD65ADE}" srcId="{604CC863-C57B-4AC9-826D-CA1F819D508C}" destId="{34241638-6DDD-4262-B105-7D81C4D2352D}" srcOrd="4" destOrd="0" parTransId="{61E2A054-ADCF-4C7E-B6C5-9BF9B0AD71B9}" sibTransId="{11BF8759-F96D-4A8A-975D-B298B0CA8AFC}"/>
    <dgm:cxn modelId="{1EE2F9D5-94D7-499D-8B95-936BABDD3E92}" srcId="{604CC863-C57B-4AC9-826D-CA1F819D508C}" destId="{08EAF5B7-92D4-440F-8E73-E3028D66A131}" srcOrd="3" destOrd="0" parTransId="{A4C33FF4-5911-4E35-BC18-D818BD4D7108}" sibTransId="{4FD169B1-F715-42B6-A12A-A46C1ED750BD}"/>
    <dgm:cxn modelId="{466B9DFC-E8A6-4019-B359-611FC1416B4A}" srcId="{604CC863-C57B-4AC9-826D-CA1F819D508C}" destId="{9C01FB85-FB7D-4754-96AC-4699EF5B8C83}" srcOrd="1" destOrd="0" parTransId="{670896CC-E6F4-48DF-8309-48705C40FD1C}" sibTransId="{C58478E8-0B59-4372-84E5-579A6350743B}"/>
    <dgm:cxn modelId="{45E1B099-C33E-4DA5-B8E5-8B0640AC8B4B}" type="presParOf" srcId="{A8E3F4AB-94D7-461F-B539-9DBD263ACDF2}" destId="{93C407F4-D8EA-4B56-89DD-5C8C3EACAE33}" srcOrd="0" destOrd="0" presId="urn:microsoft.com/office/officeart/2018/5/layout/IconCircleLabelList"/>
    <dgm:cxn modelId="{C99AA901-AD56-4289-BEBD-BABCAD135034}" type="presParOf" srcId="{93C407F4-D8EA-4B56-89DD-5C8C3EACAE33}" destId="{B0FE51C9-4B31-4C06-B2D6-12FCD3821701}" srcOrd="0" destOrd="0" presId="urn:microsoft.com/office/officeart/2018/5/layout/IconCircleLabelList"/>
    <dgm:cxn modelId="{33EDFCAF-7E1F-45F2-9EBC-DB0AF79622B4}" type="presParOf" srcId="{93C407F4-D8EA-4B56-89DD-5C8C3EACAE33}" destId="{0627A7B4-CC08-4F4B-B3A1-4CB31BF74D81}" srcOrd="1" destOrd="0" presId="urn:microsoft.com/office/officeart/2018/5/layout/IconCircleLabelList"/>
    <dgm:cxn modelId="{B1BD9248-0C08-4DE9-B14A-F1305779A024}" type="presParOf" srcId="{93C407F4-D8EA-4B56-89DD-5C8C3EACAE33}" destId="{67DA3A9C-1C07-4E5D-9EAE-41C94C17FD0A}" srcOrd="2" destOrd="0" presId="urn:microsoft.com/office/officeart/2018/5/layout/IconCircleLabelList"/>
    <dgm:cxn modelId="{9DC8CB38-C640-4F06-8CC6-CE92A60FF1F2}" type="presParOf" srcId="{93C407F4-D8EA-4B56-89DD-5C8C3EACAE33}" destId="{08FA3662-4259-4913-8207-093506BB2EEA}" srcOrd="3" destOrd="0" presId="urn:microsoft.com/office/officeart/2018/5/layout/IconCircleLabelList"/>
    <dgm:cxn modelId="{3F62C062-FD3C-4615-A2E5-20E41F1228CA}" type="presParOf" srcId="{A8E3F4AB-94D7-461F-B539-9DBD263ACDF2}" destId="{63CC95A0-A31E-4A2C-B9F5-0567DFED4E55}" srcOrd="1" destOrd="0" presId="urn:microsoft.com/office/officeart/2018/5/layout/IconCircleLabelList"/>
    <dgm:cxn modelId="{5511F18F-152A-43AA-8983-BBBF89E13A3B}" type="presParOf" srcId="{A8E3F4AB-94D7-461F-B539-9DBD263ACDF2}" destId="{FDD33434-EC5D-493A-8279-AE84362E3788}" srcOrd="2" destOrd="0" presId="urn:microsoft.com/office/officeart/2018/5/layout/IconCircleLabelList"/>
    <dgm:cxn modelId="{4DCBE7E1-C435-4F6B-951E-1745F0FC8168}" type="presParOf" srcId="{FDD33434-EC5D-493A-8279-AE84362E3788}" destId="{6828EA0F-C31C-4C72-A1DB-87FC0EE83CDC}" srcOrd="0" destOrd="0" presId="urn:microsoft.com/office/officeart/2018/5/layout/IconCircleLabelList"/>
    <dgm:cxn modelId="{ED2211E5-B5F0-48C8-B5D1-75F8BC46F66C}" type="presParOf" srcId="{FDD33434-EC5D-493A-8279-AE84362E3788}" destId="{F939AECD-0679-4B09-A3C7-9DE3ECB2E8F1}" srcOrd="1" destOrd="0" presId="urn:microsoft.com/office/officeart/2018/5/layout/IconCircleLabelList"/>
    <dgm:cxn modelId="{82C916E8-B997-4D9D-9298-069C6A3BB932}" type="presParOf" srcId="{FDD33434-EC5D-493A-8279-AE84362E3788}" destId="{2A30FED7-CAEF-479D-8993-FDB4E9471EAD}" srcOrd="2" destOrd="0" presId="urn:microsoft.com/office/officeart/2018/5/layout/IconCircleLabelList"/>
    <dgm:cxn modelId="{D6D22864-EEF0-4C6C-86F9-FA466960E016}" type="presParOf" srcId="{FDD33434-EC5D-493A-8279-AE84362E3788}" destId="{111A26F5-7E32-4092-9825-761147C90406}" srcOrd="3" destOrd="0" presId="urn:microsoft.com/office/officeart/2018/5/layout/IconCircleLabelList"/>
    <dgm:cxn modelId="{04C55C95-B69B-4DD0-BABA-00A84AB0F86E}" type="presParOf" srcId="{A8E3F4AB-94D7-461F-B539-9DBD263ACDF2}" destId="{4568FC40-F4E6-4F5F-9B47-EA68F9FD7FF4}" srcOrd="3" destOrd="0" presId="urn:microsoft.com/office/officeart/2018/5/layout/IconCircleLabelList"/>
    <dgm:cxn modelId="{155CEEB9-A28C-49EA-A5F0-93783E944175}" type="presParOf" srcId="{A8E3F4AB-94D7-461F-B539-9DBD263ACDF2}" destId="{F8525366-39A7-406A-B20B-48762C661BE6}" srcOrd="4" destOrd="0" presId="urn:microsoft.com/office/officeart/2018/5/layout/IconCircleLabelList"/>
    <dgm:cxn modelId="{7EC66AAD-0143-45A7-A5F2-5CFA45B72FBC}" type="presParOf" srcId="{F8525366-39A7-406A-B20B-48762C661BE6}" destId="{B7D9321B-CFE9-47B8-8D18-7C7F939080FD}" srcOrd="0" destOrd="0" presId="urn:microsoft.com/office/officeart/2018/5/layout/IconCircleLabelList"/>
    <dgm:cxn modelId="{7B86DC08-DB96-458E-99FB-FAE244E3B127}" type="presParOf" srcId="{F8525366-39A7-406A-B20B-48762C661BE6}" destId="{D124D692-6CD7-47C5-B41D-9137589D9F32}" srcOrd="1" destOrd="0" presId="urn:microsoft.com/office/officeart/2018/5/layout/IconCircleLabelList"/>
    <dgm:cxn modelId="{CE1F5E58-8CAD-4E95-943D-5334275491D1}" type="presParOf" srcId="{F8525366-39A7-406A-B20B-48762C661BE6}" destId="{7BAF5616-1967-4426-BBD2-1EC7E2F827FF}" srcOrd="2" destOrd="0" presId="urn:microsoft.com/office/officeart/2018/5/layout/IconCircleLabelList"/>
    <dgm:cxn modelId="{8ED5F2D0-ECF3-4E3C-B710-90D78294331B}" type="presParOf" srcId="{F8525366-39A7-406A-B20B-48762C661BE6}" destId="{93759DF5-D3A8-42BB-B27C-DCB71EC4B11F}" srcOrd="3" destOrd="0" presId="urn:microsoft.com/office/officeart/2018/5/layout/IconCircleLabelList"/>
    <dgm:cxn modelId="{67D7D4FE-27A3-418C-BFDB-640D05B333FF}" type="presParOf" srcId="{A8E3F4AB-94D7-461F-B539-9DBD263ACDF2}" destId="{C34A41AF-1858-4D88-82FE-FC34B8781F7F}" srcOrd="5" destOrd="0" presId="urn:microsoft.com/office/officeart/2018/5/layout/IconCircleLabelList"/>
    <dgm:cxn modelId="{C1B75698-64A0-4DBE-BA3A-1181174A4546}" type="presParOf" srcId="{A8E3F4AB-94D7-461F-B539-9DBD263ACDF2}" destId="{9F8F89A0-2DA8-4594-B78E-3F1FA1CD5C90}" srcOrd="6" destOrd="0" presId="urn:microsoft.com/office/officeart/2018/5/layout/IconCircleLabelList"/>
    <dgm:cxn modelId="{C187BFBB-B5E5-4175-89C3-40B8419F2266}" type="presParOf" srcId="{9F8F89A0-2DA8-4594-B78E-3F1FA1CD5C90}" destId="{548FC03F-AF8F-4477-8627-345BF70DF166}" srcOrd="0" destOrd="0" presId="urn:microsoft.com/office/officeart/2018/5/layout/IconCircleLabelList"/>
    <dgm:cxn modelId="{458C7C0E-9F93-4979-80E4-F8296C044419}" type="presParOf" srcId="{9F8F89A0-2DA8-4594-B78E-3F1FA1CD5C90}" destId="{71B55D52-73CF-4704-B8BD-DDF118BDF755}" srcOrd="1" destOrd="0" presId="urn:microsoft.com/office/officeart/2018/5/layout/IconCircleLabelList"/>
    <dgm:cxn modelId="{A31D07F9-5D6F-4C8D-A82B-8097D0345D9E}" type="presParOf" srcId="{9F8F89A0-2DA8-4594-B78E-3F1FA1CD5C90}" destId="{71CD9433-6872-4E50-AC9B-273D20C41386}" srcOrd="2" destOrd="0" presId="urn:microsoft.com/office/officeart/2018/5/layout/IconCircleLabelList"/>
    <dgm:cxn modelId="{9C99E241-79BD-4AE6-99CE-DBB6D6453BBB}" type="presParOf" srcId="{9F8F89A0-2DA8-4594-B78E-3F1FA1CD5C90}" destId="{AB9D2525-7BF6-4F77-8712-FA9BF886F18A}" srcOrd="3" destOrd="0" presId="urn:microsoft.com/office/officeart/2018/5/layout/IconCircleLabelList"/>
    <dgm:cxn modelId="{BAE4BA61-0160-44AA-B048-85F2D312BD46}" type="presParOf" srcId="{A8E3F4AB-94D7-461F-B539-9DBD263ACDF2}" destId="{E4A22CF1-1E11-43F7-8FDC-ADAEF2C94DCF}" srcOrd="7" destOrd="0" presId="urn:microsoft.com/office/officeart/2018/5/layout/IconCircleLabelList"/>
    <dgm:cxn modelId="{FB85A3B8-1CAD-4BD3-956D-BB44330A07EF}" type="presParOf" srcId="{A8E3F4AB-94D7-461F-B539-9DBD263ACDF2}" destId="{B2AB1B22-2C70-493A-B6D1-B3174E570AC3}" srcOrd="8" destOrd="0" presId="urn:microsoft.com/office/officeart/2018/5/layout/IconCircleLabelList"/>
    <dgm:cxn modelId="{728B5DBB-1835-4876-BAA9-FCBAC8D6542C}" type="presParOf" srcId="{B2AB1B22-2C70-493A-B6D1-B3174E570AC3}" destId="{2E6681DF-F705-4935-B8CA-28A384D34356}" srcOrd="0" destOrd="0" presId="urn:microsoft.com/office/officeart/2018/5/layout/IconCircleLabelList"/>
    <dgm:cxn modelId="{6B6728BD-4615-47C7-8A72-CA40870FA1DF}" type="presParOf" srcId="{B2AB1B22-2C70-493A-B6D1-B3174E570AC3}" destId="{0020CED1-2516-4755-877B-DD6312FFC5F9}" srcOrd="1" destOrd="0" presId="urn:microsoft.com/office/officeart/2018/5/layout/IconCircleLabelList"/>
    <dgm:cxn modelId="{E20A615A-F140-4DF3-9615-85634B2EC242}" type="presParOf" srcId="{B2AB1B22-2C70-493A-B6D1-B3174E570AC3}" destId="{DE932309-3D79-4AEC-87C4-2847AF66D168}" srcOrd="2" destOrd="0" presId="urn:microsoft.com/office/officeart/2018/5/layout/IconCircleLabelList"/>
    <dgm:cxn modelId="{F5EB06F0-8461-480A-8334-1F7CBB0066C1}" type="presParOf" srcId="{B2AB1B22-2C70-493A-B6D1-B3174E570AC3}" destId="{774D2179-222B-4A56-84F5-6C8A49F56C78}" srcOrd="3" destOrd="0" presId="urn:microsoft.com/office/officeart/2018/5/layout/IconCircleLabelList"/>
    <dgm:cxn modelId="{C406F787-1363-4B3E-B10F-E20DD96B6BC3}" type="presParOf" srcId="{A8E3F4AB-94D7-461F-B539-9DBD263ACDF2}" destId="{E5CD9882-C5D9-415C-A622-90D0D28A71FA}" srcOrd="9" destOrd="0" presId="urn:microsoft.com/office/officeart/2018/5/layout/IconCircleLabelList"/>
    <dgm:cxn modelId="{E5A81FFB-946C-40B5-8D40-2935A5451584}" type="presParOf" srcId="{A8E3F4AB-94D7-461F-B539-9DBD263ACDF2}" destId="{47CFB6C2-DBC7-47C5-B770-0DF48E707BB3}" srcOrd="10" destOrd="0" presId="urn:microsoft.com/office/officeart/2018/5/layout/IconCircleLabelList"/>
    <dgm:cxn modelId="{1210E0DD-CBE3-431A-A9C4-5723B5E5FAA5}" type="presParOf" srcId="{47CFB6C2-DBC7-47C5-B770-0DF48E707BB3}" destId="{0DD657BB-642D-4529-A759-814806BD97F0}" srcOrd="0" destOrd="0" presId="urn:microsoft.com/office/officeart/2018/5/layout/IconCircleLabelList"/>
    <dgm:cxn modelId="{ADA6D9CF-7E5C-4DDE-8F07-AD1DB19397FD}" type="presParOf" srcId="{47CFB6C2-DBC7-47C5-B770-0DF48E707BB3}" destId="{E9304792-B609-4E66-88CD-7325BE40D864}" srcOrd="1" destOrd="0" presId="urn:microsoft.com/office/officeart/2018/5/layout/IconCircleLabelList"/>
    <dgm:cxn modelId="{9D447075-6129-45E8-9D4B-F0A14B052F37}" type="presParOf" srcId="{47CFB6C2-DBC7-47C5-B770-0DF48E707BB3}" destId="{F14CF538-ED8B-4E78-93D9-B9411184E7C9}" srcOrd="2" destOrd="0" presId="urn:microsoft.com/office/officeart/2018/5/layout/IconCircleLabelList"/>
    <dgm:cxn modelId="{3D397AB1-EE31-4D2D-8E78-5E24D29EFB2A}" type="presParOf" srcId="{47CFB6C2-DBC7-47C5-B770-0DF48E707BB3}" destId="{CE4229DB-C987-43CE-8565-D4C241B3F65F}" srcOrd="3" destOrd="0" presId="urn:microsoft.com/office/officeart/2018/5/layout/IconCircle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9F18C72-7C45-4708-853C-08074F909B6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hu-HU"/>
        </a:p>
      </dgm:t>
    </dgm:pt>
    <dgm:pt modelId="{22B13372-56B4-4DFB-9FC2-B164B0E1146C}">
      <dgm:prSet phldrT="[Szöveg]" custT="1"/>
      <dgm:spPr>
        <a:solidFill>
          <a:srgbClr val="1A75DB"/>
        </a:solidFill>
      </dgm:spPr>
      <dgm:t>
        <a:bodyPr/>
        <a:lstStyle/>
        <a:p>
          <a:r>
            <a:rPr lang="el-GR" sz="2200" b="0" dirty="0">
              <a:latin typeface="+mn-lt"/>
              <a:cs typeface="Arial" panose="020B0604020202020204" pitchFamily="34" charset="0"/>
            </a:rPr>
            <a:t>Διπλότυπες υπηρεσίες</a:t>
          </a:r>
          <a:endParaRPr lang="hu-HU" sz="2200" b="0" dirty="0">
            <a:latin typeface="+mn-lt"/>
            <a:cs typeface="Arial" panose="020B0604020202020204" pitchFamily="34" charset="0"/>
          </a:endParaRPr>
        </a:p>
      </dgm:t>
    </dgm:pt>
    <dgm:pt modelId="{6C699A96-6C0B-4ACF-BF4A-AAB2054025A7}" type="parTrans" cxnId="{794C68E0-9704-444F-8E7E-A6EAF72FB0E4}">
      <dgm:prSet/>
      <dgm:spPr/>
      <dgm:t>
        <a:bodyPr/>
        <a:lstStyle/>
        <a:p>
          <a:endParaRPr lang="hu-HU" sz="1800">
            <a:latin typeface="Arial" panose="020B0604020202020204" pitchFamily="34" charset="0"/>
            <a:cs typeface="Arial" panose="020B0604020202020204" pitchFamily="34" charset="0"/>
          </a:endParaRPr>
        </a:p>
      </dgm:t>
    </dgm:pt>
    <dgm:pt modelId="{C6A4034B-3391-467D-8CB9-5229F070561C}" type="sibTrans" cxnId="{794C68E0-9704-444F-8E7E-A6EAF72FB0E4}">
      <dgm:prSet/>
      <dgm:spPr/>
      <dgm:t>
        <a:bodyPr/>
        <a:lstStyle/>
        <a:p>
          <a:endParaRPr lang="hu-HU" sz="1800">
            <a:latin typeface="Arial" panose="020B0604020202020204" pitchFamily="34" charset="0"/>
            <a:cs typeface="Arial" panose="020B0604020202020204" pitchFamily="34" charset="0"/>
          </a:endParaRPr>
        </a:p>
      </dgm:t>
    </dgm:pt>
    <dgm:pt modelId="{34E85364-9648-4B9A-80E2-097E2ECF5EBA}">
      <dgm:prSet custT="1"/>
      <dgm:spPr>
        <a:solidFill>
          <a:srgbClr val="1A75DB"/>
        </a:solidFill>
      </dgm:spPr>
      <dgm:t>
        <a:bodyPr/>
        <a:lstStyle/>
        <a:p>
          <a:r>
            <a:rPr lang="el-GR" sz="2200" b="0" dirty="0" err="1">
              <a:latin typeface="+mn-lt"/>
              <a:cs typeface="Arial" panose="020B0604020202020204" pitchFamily="34" charset="0"/>
            </a:rPr>
            <a:t>Εκσεσημασμένος</a:t>
          </a:r>
          <a:r>
            <a:rPr lang="el-GR" sz="2200" b="0" dirty="0">
              <a:latin typeface="+mn-lt"/>
              <a:cs typeface="Arial" panose="020B0604020202020204" pitchFamily="34" charset="0"/>
            </a:rPr>
            <a:t> κατακερματισμός δραστηριοτήτων</a:t>
          </a:r>
          <a:endParaRPr lang="en-US" sz="2200" b="0" dirty="0">
            <a:latin typeface="+mn-lt"/>
            <a:cs typeface="Arial" panose="020B0604020202020204" pitchFamily="34" charset="0"/>
          </a:endParaRPr>
        </a:p>
      </dgm:t>
    </dgm:pt>
    <dgm:pt modelId="{EF567260-4A07-497D-82F4-FB17601CA067}" type="parTrans" cxnId="{E62DB293-3412-41A9-843B-4CA7B3D57280}">
      <dgm:prSet/>
      <dgm:spPr/>
      <dgm:t>
        <a:bodyPr/>
        <a:lstStyle/>
        <a:p>
          <a:endParaRPr lang="hu-HU" sz="1800">
            <a:latin typeface="Arial" panose="020B0604020202020204" pitchFamily="34" charset="0"/>
            <a:cs typeface="Arial" panose="020B0604020202020204" pitchFamily="34" charset="0"/>
          </a:endParaRPr>
        </a:p>
      </dgm:t>
    </dgm:pt>
    <dgm:pt modelId="{4C2FB8CB-CE1E-4C0B-8CD5-CFEEE54D99D9}" type="sibTrans" cxnId="{E62DB293-3412-41A9-843B-4CA7B3D57280}">
      <dgm:prSet/>
      <dgm:spPr/>
      <dgm:t>
        <a:bodyPr/>
        <a:lstStyle/>
        <a:p>
          <a:endParaRPr lang="hu-HU" sz="1800">
            <a:latin typeface="Arial" panose="020B0604020202020204" pitchFamily="34" charset="0"/>
            <a:cs typeface="Arial" panose="020B0604020202020204" pitchFamily="34" charset="0"/>
          </a:endParaRPr>
        </a:p>
      </dgm:t>
    </dgm:pt>
    <dgm:pt modelId="{E2E943B7-9407-45D4-B798-6C14E17A2DF7}">
      <dgm:prSet custT="1"/>
      <dgm:spPr>
        <a:solidFill>
          <a:srgbClr val="1A75DB"/>
        </a:solidFill>
      </dgm:spPr>
      <dgm:t>
        <a:bodyPr/>
        <a:lstStyle/>
        <a:p>
          <a:r>
            <a:rPr lang="el-GR" sz="2200" b="0" dirty="0">
              <a:latin typeface="+mn-lt"/>
              <a:cs typeface="Arial" panose="020B0604020202020204" pitchFamily="34" charset="0"/>
            </a:rPr>
            <a:t>Περιττά σημεία ελέγχου </a:t>
          </a:r>
          <a:endParaRPr lang="en-US" sz="2200" b="0" dirty="0">
            <a:latin typeface="+mn-lt"/>
            <a:cs typeface="Arial" panose="020B0604020202020204" pitchFamily="34" charset="0"/>
          </a:endParaRPr>
        </a:p>
      </dgm:t>
    </dgm:pt>
    <dgm:pt modelId="{4628EB4B-9B4E-4CD4-BECF-D6798DFBFC84}" type="parTrans" cxnId="{5A2FC743-5975-4D51-BEC8-BC8C29AA4D77}">
      <dgm:prSet/>
      <dgm:spPr/>
      <dgm:t>
        <a:bodyPr/>
        <a:lstStyle/>
        <a:p>
          <a:endParaRPr lang="hu-HU" sz="1800">
            <a:latin typeface="Arial" panose="020B0604020202020204" pitchFamily="34" charset="0"/>
            <a:cs typeface="Arial" panose="020B0604020202020204" pitchFamily="34" charset="0"/>
          </a:endParaRPr>
        </a:p>
      </dgm:t>
    </dgm:pt>
    <dgm:pt modelId="{EE667768-5B94-4696-BF67-243DDC8602AD}" type="sibTrans" cxnId="{5A2FC743-5975-4D51-BEC8-BC8C29AA4D77}">
      <dgm:prSet/>
      <dgm:spPr/>
      <dgm:t>
        <a:bodyPr/>
        <a:lstStyle/>
        <a:p>
          <a:endParaRPr lang="hu-HU" sz="1800">
            <a:latin typeface="Arial" panose="020B0604020202020204" pitchFamily="34" charset="0"/>
            <a:cs typeface="Arial" panose="020B0604020202020204" pitchFamily="34" charset="0"/>
          </a:endParaRPr>
        </a:p>
      </dgm:t>
    </dgm:pt>
    <dgm:pt modelId="{24A68C34-A2C8-43B3-92F6-690C3FBFC4A1}">
      <dgm:prSet custT="1"/>
      <dgm:spPr>
        <a:solidFill>
          <a:srgbClr val="1A75DB"/>
        </a:solidFill>
      </dgm:spPr>
      <dgm:t>
        <a:bodyPr/>
        <a:lstStyle/>
        <a:p>
          <a:r>
            <a:rPr lang="el-GR" sz="2200" b="0" dirty="0">
              <a:latin typeface="+mn-lt"/>
              <a:cs typeface="Arial" panose="020B0604020202020204" pitchFamily="34" charset="0"/>
            </a:rPr>
            <a:t>Απουσία </a:t>
          </a:r>
          <a:r>
            <a:rPr lang="el-GR" sz="2200" b="0" dirty="0" err="1">
              <a:latin typeface="+mn-lt"/>
              <a:cs typeface="Arial" panose="020B0604020202020204" pitchFamily="34" charset="0"/>
            </a:rPr>
            <a:t>επαναληψιμότητας</a:t>
          </a:r>
          <a:r>
            <a:rPr lang="el-GR" sz="2200" b="0" dirty="0">
              <a:latin typeface="+mn-lt"/>
              <a:cs typeface="Arial" panose="020B0604020202020204" pitchFamily="34" charset="0"/>
            </a:rPr>
            <a:t> στις παρεχόμενες λύσεις, σε δραστηριότητες που μπορούν να </a:t>
          </a:r>
          <a:r>
            <a:rPr lang="el-GR" sz="2200" b="0" dirty="0" err="1">
              <a:latin typeface="+mn-lt"/>
              <a:cs typeface="Arial" panose="020B0604020202020204" pitchFamily="34" charset="0"/>
            </a:rPr>
            <a:t>προτυπωθούν</a:t>
          </a:r>
          <a:endParaRPr lang="en-US" sz="2200" b="0" dirty="0">
            <a:latin typeface="+mn-lt"/>
            <a:cs typeface="Arial" panose="020B0604020202020204" pitchFamily="34" charset="0"/>
          </a:endParaRPr>
        </a:p>
      </dgm:t>
    </dgm:pt>
    <dgm:pt modelId="{2C05509D-EC12-4306-B451-45E64BAAAF1C}" type="parTrans" cxnId="{F5ED3E32-4CEE-46AB-9B81-6B2E79AB86AE}">
      <dgm:prSet/>
      <dgm:spPr/>
      <dgm:t>
        <a:bodyPr/>
        <a:lstStyle/>
        <a:p>
          <a:endParaRPr lang="hu-HU" sz="1800">
            <a:latin typeface="Arial" panose="020B0604020202020204" pitchFamily="34" charset="0"/>
            <a:cs typeface="Arial" panose="020B0604020202020204" pitchFamily="34" charset="0"/>
          </a:endParaRPr>
        </a:p>
      </dgm:t>
    </dgm:pt>
    <dgm:pt modelId="{4F59D968-70C3-42D4-83EA-B4B47772FF76}" type="sibTrans" cxnId="{F5ED3E32-4CEE-46AB-9B81-6B2E79AB86AE}">
      <dgm:prSet/>
      <dgm:spPr/>
      <dgm:t>
        <a:bodyPr/>
        <a:lstStyle/>
        <a:p>
          <a:endParaRPr lang="hu-HU" sz="1800">
            <a:latin typeface="Arial" panose="020B0604020202020204" pitchFamily="34" charset="0"/>
            <a:cs typeface="Arial" panose="020B0604020202020204" pitchFamily="34" charset="0"/>
          </a:endParaRPr>
        </a:p>
      </dgm:t>
    </dgm:pt>
    <dgm:pt modelId="{15CBC298-C770-4922-B823-E70ED8822D9B}">
      <dgm:prSet custT="1"/>
      <dgm:spPr>
        <a:solidFill>
          <a:srgbClr val="1A75DB"/>
        </a:solidFill>
      </dgm:spPr>
      <dgm:t>
        <a:bodyPr/>
        <a:lstStyle/>
        <a:p>
          <a:r>
            <a:rPr lang="el-GR" sz="2200" b="0" dirty="0">
              <a:latin typeface="+mn-lt"/>
              <a:cs typeface="Arial" panose="020B0604020202020204" pitchFamily="34" charset="0"/>
            </a:rPr>
            <a:t>Ελλιπής πληροφορική υποστήριξη</a:t>
          </a:r>
          <a:r>
            <a:rPr lang="en-US" sz="2200" b="0" dirty="0">
              <a:latin typeface="+mn-lt"/>
              <a:cs typeface="Arial" panose="020B0604020202020204" pitchFamily="34" charset="0"/>
            </a:rPr>
            <a:t>, </a:t>
          </a:r>
          <a:r>
            <a:rPr lang="el-GR" sz="2200" b="0" dirty="0">
              <a:latin typeface="+mn-lt"/>
              <a:cs typeface="Arial" panose="020B0604020202020204" pitchFamily="34" charset="0"/>
            </a:rPr>
            <a:t>απουσία </a:t>
          </a:r>
          <a:r>
            <a:rPr lang="el-GR" sz="2200" b="0" dirty="0" err="1">
              <a:latin typeface="+mn-lt"/>
              <a:cs typeface="Arial" panose="020B0604020202020204" pitchFamily="34" charset="0"/>
            </a:rPr>
            <a:t>ψηφιοποίησης</a:t>
          </a:r>
          <a:r>
            <a:rPr lang="el-GR" sz="2200" b="0" dirty="0">
              <a:latin typeface="+mn-lt"/>
              <a:cs typeface="Arial" panose="020B0604020202020204" pitchFamily="34" charset="0"/>
            </a:rPr>
            <a:t> </a:t>
          </a:r>
          <a:endParaRPr lang="en-US" sz="2200" b="0" dirty="0">
            <a:latin typeface="+mn-lt"/>
            <a:cs typeface="Arial" panose="020B0604020202020204" pitchFamily="34" charset="0"/>
          </a:endParaRPr>
        </a:p>
      </dgm:t>
    </dgm:pt>
    <dgm:pt modelId="{7FEE4E87-ECC1-4174-94DF-F307F40F2DDE}" type="parTrans" cxnId="{F0125EF3-0D74-4948-A0FB-779CBD594E26}">
      <dgm:prSet/>
      <dgm:spPr/>
      <dgm:t>
        <a:bodyPr/>
        <a:lstStyle/>
        <a:p>
          <a:endParaRPr lang="hu-HU" sz="1800">
            <a:latin typeface="Arial" panose="020B0604020202020204" pitchFamily="34" charset="0"/>
            <a:cs typeface="Arial" panose="020B0604020202020204" pitchFamily="34" charset="0"/>
          </a:endParaRPr>
        </a:p>
      </dgm:t>
    </dgm:pt>
    <dgm:pt modelId="{7EC13972-9013-4612-836B-791703DB0C94}" type="sibTrans" cxnId="{F0125EF3-0D74-4948-A0FB-779CBD594E26}">
      <dgm:prSet/>
      <dgm:spPr/>
      <dgm:t>
        <a:bodyPr/>
        <a:lstStyle/>
        <a:p>
          <a:endParaRPr lang="hu-HU" sz="1800">
            <a:latin typeface="Arial" panose="020B0604020202020204" pitchFamily="34" charset="0"/>
            <a:cs typeface="Arial" panose="020B0604020202020204" pitchFamily="34" charset="0"/>
          </a:endParaRPr>
        </a:p>
      </dgm:t>
    </dgm:pt>
    <dgm:pt modelId="{9BDC775F-BD4F-4A6D-AC04-61CD168EB070}" type="pres">
      <dgm:prSet presAssocID="{79F18C72-7C45-4708-853C-08074F909B6F}" presName="linear" presStyleCnt="0">
        <dgm:presLayoutVars>
          <dgm:animLvl val="lvl"/>
          <dgm:resizeHandles val="exact"/>
        </dgm:presLayoutVars>
      </dgm:prSet>
      <dgm:spPr/>
    </dgm:pt>
    <dgm:pt modelId="{CCCDD139-2766-43F8-9CFA-67A5C4DA2A9E}" type="pres">
      <dgm:prSet presAssocID="{22B13372-56B4-4DFB-9FC2-B164B0E1146C}" presName="parentText" presStyleLbl="node1" presStyleIdx="0" presStyleCnt="5" custLinFactNeighborX="3606" custLinFactNeighborY="-11598">
        <dgm:presLayoutVars>
          <dgm:chMax val="0"/>
          <dgm:bulletEnabled val="1"/>
        </dgm:presLayoutVars>
      </dgm:prSet>
      <dgm:spPr/>
    </dgm:pt>
    <dgm:pt modelId="{13D62C61-7B9D-4149-8519-D5AA734D82F0}" type="pres">
      <dgm:prSet presAssocID="{C6A4034B-3391-467D-8CB9-5229F070561C}" presName="spacer" presStyleCnt="0"/>
      <dgm:spPr/>
    </dgm:pt>
    <dgm:pt modelId="{845C9507-F229-4068-8589-7C7606F08CB5}" type="pres">
      <dgm:prSet presAssocID="{34E85364-9648-4B9A-80E2-097E2ECF5EBA}" presName="parentText" presStyleLbl="node1" presStyleIdx="1" presStyleCnt="5">
        <dgm:presLayoutVars>
          <dgm:chMax val="0"/>
          <dgm:bulletEnabled val="1"/>
        </dgm:presLayoutVars>
      </dgm:prSet>
      <dgm:spPr/>
    </dgm:pt>
    <dgm:pt modelId="{374A51B5-76B7-4C8B-910E-8BB7EDF34415}" type="pres">
      <dgm:prSet presAssocID="{4C2FB8CB-CE1E-4C0B-8CD5-CFEEE54D99D9}" presName="spacer" presStyleCnt="0"/>
      <dgm:spPr/>
    </dgm:pt>
    <dgm:pt modelId="{8501EC5E-B9C3-4796-84FD-0660C6B0C31C}" type="pres">
      <dgm:prSet presAssocID="{E2E943B7-9407-45D4-B798-6C14E17A2DF7}" presName="parentText" presStyleLbl="node1" presStyleIdx="2" presStyleCnt="5">
        <dgm:presLayoutVars>
          <dgm:chMax val="0"/>
          <dgm:bulletEnabled val="1"/>
        </dgm:presLayoutVars>
      </dgm:prSet>
      <dgm:spPr/>
    </dgm:pt>
    <dgm:pt modelId="{EA547331-44D4-444C-ADA6-53F791A0CE39}" type="pres">
      <dgm:prSet presAssocID="{EE667768-5B94-4696-BF67-243DDC8602AD}" presName="spacer" presStyleCnt="0"/>
      <dgm:spPr/>
    </dgm:pt>
    <dgm:pt modelId="{90031EF4-7C85-466A-9909-8F89D9B83B90}" type="pres">
      <dgm:prSet presAssocID="{24A68C34-A2C8-43B3-92F6-690C3FBFC4A1}" presName="parentText" presStyleLbl="node1" presStyleIdx="3" presStyleCnt="5">
        <dgm:presLayoutVars>
          <dgm:chMax val="0"/>
          <dgm:bulletEnabled val="1"/>
        </dgm:presLayoutVars>
      </dgm:prSet>
      <dgm:spPr/>
    </dgm:pt>
    <dgm:pt modelId="{FD15A3DB-0069-4B2B-955E-D4C43478B919}" type="pres">
      <dgm:prSet presAssocID="{4F59D968-70C3-42D4-83EA-B4B47772FF76}" presName="spacer" presStyleCnt="0"/>
      <dgm:spPr/>
    </dgm:pt>
    <dgm:pt modelId="{30B57CFD-3DFA-412C-BA8D-E7A3DE4B60B2}" type="pres">
      <dgm:prSet presAssocID="{15CBC298-C770-4922-B823-E70ED8822D9B}" presName="parentText" presStyleLbl="node1" presStyleIdx="4" presStyleCnt="5">
        <dgm:presLayoutVars>
          <dgm:chMax val="0"/>
          <dgm:bulletEnabled val="1"/>
        </dgm:presLayoutVars>
      </dgm:prSet>
      <dgm:spPr/>
    </dgm:pt>
  </dgm:ptLst>
  <dgm:cxnLst>
    <dgm:cxn modelId="{724F730E-9647-4FC6-8C75-285E246DAF66}" type="presOf" srcId="{E2E943B7-9407-45D4-B798-6C14E17A2DF7}" destId="{8501EC5E-B9C3-4796-84FD-0660C6B0C31C}" srcOrd="0" destOrd="0" presId="urn:microsoft.com/office/officeart/2005/8/layout/vList2"/>
    <dgm:cxn modelId="{E1546A1C-17C5-41C9-86E2-474E5AD5CF33}" type="presOf" srcId="{34E85364-9648-4B9A-80E2-097E2ECF5EBA}" destId="{845C9507-F229-4068-8589-7C7606F08CB5}" srcOrd="0" destOrd="0" presId="urn:microsoft.com/office/officeart/2005/8/layout/vList2"/>
    <dgm:cxn modelId="{F5ED3E32-4CEE-46AB-9B81-6B2E79AB86AE}" srcId="{79F18C72-7C45-4708-853C-08074F909B6F}" destId="{24A68C34-A2C8-43B3-92F6-690C3FBFC4A1}" srcOrd="3" destOrd="0" parTransId="{2C05509D-EC12-4306-B451-45E64BAAAF1C}" sibTransId="{4F59D968-70C3-42D4-83EA-B4B47772FF76}"/>
    <dgm:cxn modelId="{5A2FC743-5975-4D51-BEC8-BC8C29AA4D77}" srcId="{79F18C72-7C45-4708-853C-08074F909B6F}" destId="{E2E943B7-9407-45D4-B798-6C14E17A2DF7}" srcOrd="2" destOrd="0" parTransId="{4628EB4B-9B4E-4CD4-BECF-D6798DFBFC84}" sibTransId="{EE667768-5B94-4696-BF67-243DDC8602AD}"/>
    <dgm:cxn modelId="{E62DB293-3412-41A9-843B-4CA7B3D57280}" srcId="{79F18C72-7C45-4708-853C-08074F909B6F}" destId="{34E85364-9648-4B9A-80E2-097E2ECF5EBA}" srcOrd="1" destOrd="0" parTransId="{EF567260-4A07-497D-82F4-FB17601CA067}" sibTransId="{4C2FB8CB-CE1E-4C0B-8CD5-CFEEE54D99D9}"/>
    <dgm:cxn modelId="{E0668D96-F0BB-4B17-9507-54F9811FAC3E}" type="presOf" srcId="{22B13372-56B4-4DFB-9FC2-B164B0E1146C}" destId="{CCCDD139-2766-43F8-9CFA-67A5C4DA2A9E}" srcOrd="0" destOrd="0" presId="urn:microsoft.com/office/officeart/2005/8/layout/vList2"/>
    <dgm:cxn modelId="{F81EAA9E-5C3F-405A-A320-41EA7CC45545}" type="presOf" srcId="{79F18C72-7C45-4708-853C-08074F909B6F}" destId="{9BDC775F-BD4F-4A6D-AC04-61CD168EB070}" srcOrd="0" destOrd="0" presId="urn:microsoft.com/office/officeart/2005/8/layout/vList2"/>
    <dgm:cxn modelId="{5A4711C8-2074-4817-9242-4DF13B6B6845}" type="presOf" srcId="{24A68C34-A2C8-43B3-92F6-690C3FBFC4A1}" destId="{90031EF4-7C85-466A-9909-8F89D9B83B90}" srcOrd="0" destOrd="0" presId="urn:microsoft.com/office/officeart/2005/8/layout/vList2"/>
    <dgm:cxn modelId="{B99FBFCE-FD9A-49A7-A376-1D46C4AA90E6}" type="presOf" srcId="{15CBC298-C770-4922-B823-E70ED8822D9B}" destId="{30B57CFD-3DFA-412C-BA8D-E7A3DE4B60B2}" srcOrd="0" destOrd="0" presId="urn:microsoft.com/office/officeart/2005/8/layout/vList2"/>
    <dgm:cxn modelId="{794C68E0-9704-444F-8E7E-A6EAF72FB0E4}" srcId="{79F18C72-7C45-4708-853C-08074F909B6F}" destId="{22B13372-56B4-4DFB-9FC2-B164B0E1146C}" srcOrd="0" destOrd="0" parTransId="{6C699A96-6C0B-4ACF-BF4A-AAB2054025A7}" sibTransId="{C6A4034B-3391-467D-8CB9-5229F070561C}"/>
    <dgm:cxn modelId="{F0125EF3-0D74-4948-A0FB-779CBD594E26}" srcId="{79F18C72-7C45-4708-853C-08074F909B6F}" destId="{15CBC298-C770-4922-B823-E70ED8822D9B}" srcOrd="4" destOrd="0" parTransId="{7FEE4E87-ECC1-4174-94DF-F307F40F2DDE}" sibTransId="{7EC13972-9013-4612-836B-791703DB0C94}"/>
    <dgm:cxn modelId="{FA9E6BF2-7DC2-4DA5-8DA2-3A54F6A85F52}" type="presParOf" srcId="{9BDC775F-BD4F-4A6D-AC04-61CD168EB070}" destId="{CCCDD139-2766-43F8-9CFA-67A5C4DA2A9E}" srcOrd="0" destOrd="0" presId="urn:microsoft.com/office/officeart/2005/8/layout/vList2"/>
    <dgm:cxn modelId="{753BF619-960B-40A8-B33D-4EE953DF4F54}" type="presParOf" srcId="{9BDC775F-BD4F-4A6D-AC04-61CD168EB070}" destId="{13D62C61-7B9D-4149-8519-D5AA734D82F0}" srcOrd="1" destOrd="0" presId="urn:microsoft.com/office/officeart/2005/8/layout/vList2"/>
    <dgm:cxn modelId="{8EBF780D-4B56-4839-B8BC-62B94845D196}" type="presParOf" srcId="{9BDC775F-BD4F-4A6D-AC04-61CD168EB070}" destId="{845C9507-F229-4068-8589-7C7606F08CB5}" srcOrd="2" destOrd="0" presId="urn:microsoft.com/office/officeart/2005/8/layout/vList2"/>
    <dgm:cxn modelId="{C9698434-D780-4931-83E3-1AEF41B99446}" type="presParOf" srcId="{9BDC775F-BD4F-4A6D-AC04-61CD168EB070}" destId="{374A51B5-76B7-4C8B-910E-8BB7EDF34415}" srcOrd="3" destOrd="0" presId="urn:microsoft.com/office/officeart/2005/8/layout/vList2"/>
    <dgm:cxn modelId="{C2636CA3-76F0-4C60-8C2E-D0CC6AA41029}" type="presParOf" srcId="{9BDC775F-BD4F-4A6D-AC04-61CD168EB070}" destId="{8501EC5E-B9C3-4796-84FD-0660C6B0C31C}" srcOrd="4" destOrd="0" presId="urn:microsoft.com/office/officeart/2005/8/layout/vList2"/>
    <dgm:cxn modelId="{1778D77A-68F8-490A-BD1E-F0E78B778CBF}" type="presParOf" srcId="{9BDC775F-BD4F-4A6D-AC04-61CD168EB070}" destId="{EA547331-44D4-444C-ADA6-53F791A0CE39}" srcOrd="5" destOrd="0" presId="urn:microsoft.com/office/officeart/2005/8/layout/vList2"/>
    <dgm:cxn modelId="{0424D594-11F4-44A3-9BD1-BD8CB4E2B6F8}" type="presParOf" srcId="{9BDC775F-BD4F-4A6D-AC04-61CD168EB070}" destId="{90031EF4-7C85-466A-9909-8F89D9B83B90}" srcOrd="6" destOrd="0" presId="urn:microsoft.com/office/officeart/2005/8/layout/vList2"/>
    <dgm:cxn modelId="{A57C7EA9-CC2C-44A2-8DBA-951A973EA06A}" type="presParOf" srcId="{9BDC775F-BD4F-4A6D-AC04-61CD168EB070}" destId="{FD15A3DB-0069-4B2B-955E-D4C43478B919}" srcOrd="7" destOrd="0" presId="urn:microsoft.com/office/officeart/2005/8/layout/vList2"/>
    <dgm:cxn modelId="{FF390A1C-D4C6-4B0E-9C2B-F26C05AD57A5}" type="presParOf" srcId="{9BDC775F-BD4F-4A6D-AC04-61CD168EB070}" destId="{30B57CFD-3DFA-412C-BA8D-E7A3DE4B60B2}" srcOrd="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B1FCC5-F628-4ED2-848D-4CCEF7347CD4}">
      <dsp:nvSpPr>
        <dsp:cNvPr id="0" name=""/>
        <dsp:cNvSpPr/>
      </dsp:nvSpPr>
      <dsp:spPr>
        <a:xfrm>
          <a:off x="0" y="0"/>
          <a:ext cx="6862548" cy="6862548"/>
        </a:xfrm>
        <a:prstGeom prst="triangle">
          <a:avLst/>
        </a:prstGeom>
        <a:solidFill>
          <a:srgbClr val="02FFD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FB45C5E-9F69-4AB6-8A40-54399DD7F40D}">
      <dsp:nvSpPr>
        <dsp:cNvPr id="0" name=""/>
        <dsp:cNvSpPr/>
      </dsp:nvSpPr>
      <dsp:spPr>
        <a:xfrm>
          <a:off x="225327" y="5257573"/>
          <a:ext cx="7748650" cy="1359477"/>
        </a:xfrm>
        <a:prstGeom prst="roundRect">
          <a:avLst/>
        </a:prstGeom>
        <a:solidFill>
          <a:schemeClr val="lt1">
            <a:alpha val="90000"/>
            <a:hueOff val="0"/>
            <a:satOff val="0"/>
            <a:lumOff val="0"/>
            <a:alphaOff val="0"/>
          </a:schemeClr>
        </a:solidFill>
        <a:ln w="57150" cap="flat" cmpd="sng" algn="ctr">
          <a:solidFill>
            <a:srgbClr val="7030A0"/>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l-GR" sz="1400" b="1" i="0" u="sng" kern="1200" dirty="0"/>
            <a:t>Πρωτοβάθμια περίθαλψη</a:t>
          </a:r>
          <a:r>
            <a:rPr lang="en-GB" sz="1400" b="1" i="0" u="sng" kern="1200" dirty="0"/>
            <a:t>: </a:t>
          </a:r>
        </a:p>
        <a:p>
          <a:pPr marL="0" lvl="0" indent="0" algn="l" defTabSz="622300">
            <a:lnSpc>
              <a:spcPct val="90000"/>
            </a:lnSpc>
            <a:spcBef>
              <a:spcPct val="0"/>
            </a:spcBef>
            <a:spcAft>
              <a:spcPct val="35000"/>
            </a:spcAft>
            <a:buNone/>
          </a:pPr>
          <a:r>
            <a:rPr lang="en-GB" sz="1400" b="0" i="0" u="none" kern="1200" dirty="0"/>
            <a:t>-</a:t>
          </a:r>
          <a:r>
            <a:rPr lang="el-GR" sz="1400" b="0" i="0" u="none" kern="1200" dirty="0"/>
            <a:t>Το πρώτο σημείο επαφής με το σύστημα υγείας για τους ασθενείς / «πύλη εισόδου»</a:t>
          </a:r>
          <a:endParaRPr lang="en-GB" sz="1400" b="0" kern="1200" dirty="0"/>
        </a:p>
        <a:p>
          <a:pPr marL="0" lvl="0" indent="0" algn="l" defTabSz="622300">
            <a:lnSpc>
              <a:spcPct val="90000"/>
            </a:lnSpc>
            <a:spcBef>
              <a:spcPct val="0"/>
            </a:spcBef>
            <a:spcAft>
              <a:spcPct val="35000"/>
            </a:spcAft>
            <a:buNone/>
          </a:pPr>
          <a:r>
            <a:rPr lang="en-GB" sz="1400" b="0" kern="1200" dirty="0"/>
            <a:t>-</a:t>
          </a:r>
          <a:r>
            <a:rPr lang="el-GR" sz="1400" b="0" kern="1200" dirty="0"/>
            <a:t>Επικεντρώνεται στην παροχή βασικών υπηρεσιών υγειονομικής περίθαλψης και στοχεύει στην αντιμετώπιση κοινών νόσων, πρόληψη και στη διαχείριση χρόνιων παθήσεων.</a:t>
          </a:r>
          <a:endParaRPr lang="en-GB" sz="1400" b="0" kern="1200" dirty="0"/>
        </a:p>
        <a:p>
          <a:pPr marL="0" lvl="0" indent="0" algn="l" defTabSz="622300">
            <a:lnSpc>
              <a:spcPct val="90000"/>
            </a:lnSpc>
            <a:spcBef>
              <a:spcPct val="0"/>
            </a:spcBef>
            <a:spcAft>
              <a:spcPct val="35000"/>
            </a:spcAft>
            <a:buNone/>
          </a:pPr>
          <a:r>
            <a:rPr lang="en-GB" sz="1400" b="0" kern="1200" dirty="0"/>
            <a:t>-</a:t>
          </a:r>
          <a:r>
            <a:rPr lang="el-GR" sz="1400" b="0" kern="1200" dirty="0"/>
            <a:t>Βασικός ρόλος: Η κατάλληλη παραπομπή σε πιο εξειδικευμένη φροντίδα</a:t>
          </a:r>
          <a:endParaRPr lang="en-GB" sz="1400" b="0" kern="1200" dirty="0"/>
        </a:p>
      </dsp:txBody>
      <dsp:txXfrm>
        <a:off x="291691" y="5323937"/>
        <a:ext cx="7615922" cy="1226749"/>
      </dsp:txXfrm>
    </dsp:sp>
    <dsp:sp modelId="{33DDBC05-812B-46A9-AABA-67E185407A74}">
      <dsp:nvSpPr>
        <dsp:cNvPr id="0" name=""/>
        <dsp:cNvSpPr/>
      </dsp:nvSpPr>
      <dsp:spPr>
        <a:xfrm>
          <a:off x="466180" y="3694591"/>
          <a:ext cx="7506303" cy="1356131"/>
        </a:xfrm>
        <a:prstGeom prst="roundRect">
          <a:avLst/>
        </a:prstGeom>
        <a:solidFill>
          <a:schemeClr val="lt1">
            <a:alpha val="90000"/>
            <a:hueOff val="0"/>
            <a:satOff val="0"/>
            <a:lumOff val="0"/>
            <a:alphaOff val="0"/>
          </a:schemeClr>
        </a:solidFill>
        <a:ln w="57150" cap="flat" cmpd="sng" algn="ctr">
          <a:solidFill>
            <a:srgbClr val="FB0087"/>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l-GR" sz="1400" b="1" u="sng" kern="1200" dirty="0"/>
            <a:t>Δευτεροβάθμια περίθαλψη</a:t>
          </a:r>
          <a:r>
            <a:rPr lang="en-GB" sz="1400" b="1" u="sng" kern="1200" dirty="0"/>
            <a:t>: </a:t>
          </a:r>
        </a:p>
        <a:p>
          <a:pPr marL="0" lvl="0" indent="0" algn="l" defTabSz="622300">
            <a:lnSpc>
              <a:spcPct val="90000"/>
            </a:lnSpc>
            <a:spcBef>
              <a:spcPct val="0"/>
            </a:spcBef>
            <a:spcAft>
              <a:spcPct val="35000"/>
            </a:spcAft>
            <a:buNone/>
          </a:pPr>
          <a:r>
            <a:rPr lang="en-GB" sz="1400" b="0" u="none" kern="1200" dirty="0"/>
            <a:t>-</a:t>
          </a:r>
          <a:r>
            <a:rPr lang="el-GR" sz="1400" b="0" u="none" kern="1200" dirty="0"/>
            <a:t>Ιατρικές υπηρεσίες που παρέχονται από εξειδικευμένους επαγγελματίες υγείας, συνήθως μετά από παραπομπή από </a:t>
          </a:r>
          <a:r>
            <a:rPr lang="el-GR" sz="1400" b="0" u="none" kern="1200" dirty="0" err="1"/>
            <a:t>πάροχο</a:t>
          </a:r>
          <a:r>
            <a:rPr lang="el-GR" sz="1400" b="0" u="none" kern="1200" dirty="0"/>
            <a:t> πρωτοβάθμιας περίθαλψης</a:t>
          </a:r>
          <a:endParaRPr lang="en-GB" sz="1400" b="0" kern="1200" dirty="0"/>
        </a:p>
        <a:p>
          <a:pPr marL="0" lvl="0" indent="0" algn="l" defTabSz="622300">
            <a:lnSpc>
              <a:spcPct val="90000"/>
            </a:lnSpc>
            <a:spcBef>
              <a:spcPct val="0"/>
            </a:spcBef>
            <a:spcAft>
              <a:spcPct val="35000"/>
            </a:spcAft>
            <a:buNone/>
          </a:pPr>
          <a:r>
            <a:rPr lang="en-GB" sz="1400" b="0" kern="1200" dirty="0"/>
            <a:t>-</a:t>
          </a:r>
          <a:r>
            <a:rPr lang="el-GR" sz="1400" b="0" kern="1200" dirty="0"/>
            <a:t>Απαιτείται όταν ένας ασθενής χρειάζεται περαιτέρω διερεύνηση, διάγνωση ή θεραπεία για μια συγκεκριμένη πάθηση.</a:t>
          </a:r>
          <a:endParaRPr lang="en-GB" sz="1400" b="0" kern="1200" dirty="0"/>
        </a:p>
      </dsp:txBody>
      <dsp:txXfrm>
        <a:off x="532381" y="3760792"/>
        <a:ext cx="7373901" cy="1223729"/>
      </dsp:txXfrm>
    </dsp:sp>
    <dsp:sp modelId="{A9749A76-B777-4355-A85F-BCE38E0B1EEC}">
      <dsp:nvSpPr>
        <dsp:cNvPr id="0" name=""/>
        <dsp:cNvSpPr/>
      </dsp:nvSpPr>
      <dsp:spPr>
        <a:xfrm>
          <a:off x="564760" y="2178961"/>
          <a:ext cx="7187187" cy="1401595"/>
        </a:xfrm>
        <a:prstGeom prst="roundRect">
          <a:avLst/>
        </a:prstGeom>
        <a:solidFill>
          <a:schemeClr val="lt1">
            <a:alpha val="90000"/>
            <a:hueOff val="0"/>
            <a:satOff val="0"/>
            <a:lumOff val="0"/>
            <a:alphaOff val="0"/>
          </a:schemeClr>
        </a:solidFill>
        <a:ln w="57150" cap="flat" cmpd="sng" algn="ctr">
          <a:solidFill>
            <a:srgbClr val="02FFD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l-GR" sz="1400" b="1" u="sng" kern="1200" dirty="0"/>
            <a:t>Τριτοβάθμια περίθαλψη</a:t>
          </a:r>
          <a:r>
            <a:rPr lang="en-GB" sz="1400" b="1" u="sng" kern="1200" dirty="0"/>
            <a:t>: </a:t>
          </a:r>
          <a:endParaRPr lang="en-GB" sz="1400" b="1" kern="1200" dirty="0"/>
        </a:p>
        <a:p>
          <a:pPr marL="0" lvl="0" indent="0" algn="l" defTabSz="622300">
            <a:lnSpc>
              <a:spcPct val="90000"/>
            </a:lnSpc>
            <a:spcBef>
              <a:spcPct val="0"/>
            </a:spcBef>
            <a:spcAft>
              <a:spcPct val="35000"/>
            </a:spcAft>
            <a:buNone/>
          </a:pPr>
          <a:r>
            <a:rPr lang="en-GB" sz="1400" b="0" kern="1200" dirty="0"/>
            <a:t>-</a:t>
          </a:r>
          <a:r>
            <a:rPr lang="el-GR" sz="1400" b="0" kern="1200" dirty="0"/>
            <a:t>Ιατρική φροντίδα υψηλής εξειδίκευσης που παρέχεται σε ασθενείς με σύνθετες, σοβαρές ή σπάνιες παθήσεις</a:t>
          </a:r>
          <a:r>
            <a:rPr lang="en-GB" sz="1400" b="0" kern="1200" dirty="0"/>
            <a:t> </a:t>
          </a:r>
        </a:p>
        <a:p>
          <a:pPr marL="0" lvl="0" indent="0" defTabSz="622300">
            <a:lnSpc>
              <a:spcPct val="90000"/>
            </a:lnSpc>
            <a:spcBef>
              <a:spcPct val="0"/>
            </a:spcBef>
            <a:spcAft>
              <a:spcPct val="35000"/>
            </a:spcAft>
            <a:buNone/>
          </a:pPr>
          <a:r>
            <a:rPr lang="en-GB" sz="1400" b="0" kern="1200" dirty="0"/>
            <a:t>-</a:t>
          </a:r>
          <a:r>
            <a:rPr lang="el-GR" sz="1400" b="0" kern="1200" dirty="0"/>
            <a:t>Χαρακτηριστικά</a:t>
          </a:r>
          <a:r>
            <a:rPr lang="en-GB" sz="1400" b="0" kern="1200" dirty="0"/>
            <a:t>: </a:t>
          </a:r>
          <a:r>
            <a:rPr lang="el-GR" sz="1400" b="0" kern="1200" dirty="0"/>
            <a:t>προηγμένη γνώση, τεχνολογία και υποδομές</a:t>
          </a:r>
          <a:r>
            <a:rPr lang="en-GB" sz="1400" b="0" kern="1200" dirty="0"/>
            <a:t>. </a:t>
          </a:r>
        </a:p>
        <a:p>
          <a:pPr marL="0" lvl="0" indent="0" algn="l" defTabSz="622300">
            <a:lnSpc>
              <a:spcPct val="90000"/>
            </a:lnSpc>
            <a:spcBef>
              <a:spcPct val="0"/>
            </a:spcBef>
            <a:spcAft>
              <a:spcPct val="35000"/>
            </a:spcAft>
            <a:buNone/>
          </a:pPr>
          <a:r>
            <a:rPr lang="en-GB" sz="1400" b="0" kern="1200" dirty="0"/>
            <a:t>-</a:t>
          </a:r>
          <a:r>
            <a:rPr lang="el-GR" sz="1400" b="0" kern="1200" dirty="0"/>
            <a:t>Πρόσβαση: Τυπικά μέσω της πρωτοβάθμιας ή δευτεροβάθμιας περίθαλψης</a:t>
          </a:r>
          <a:endParaRPr lang="en-GB" sz="1400" b="0" kern="1200" dirty="0"/>
        </a:p>
      </dsp:txBody>
      <dsp:txXfrm>
        <a:off x="633180" y="2247381"/>
        <a:ext cx="7050347" cy="1264755"/>
      </dsp:txXfrm>
    </dsp:sp>
    <dsp:sp modelId="{18A6C9AD-54F1-48E8-BD87-0475327E7A7B}">
      <dsp:nvSpPr>
        <dsp:cNvPr id="0" name=""/>
        <dsp:cNvSpPr/>
      </dsp:nvSpPr>
      <dsp:spPr>
        <a:xfrm>
          <a:off x="659281" y="727104"/>
          <a:ext cx="6835598" cy="1310901"/>
        </a:xfrm>
        <a:prstGeom prst="roundRect">
          <a:avLst/>
        </a:prstGeom>
        <a:solidFill>
          <a:schemeClr val="lt1">
            <a:alpha val="90000"/>
            <a:hueOff val="0"/>
            <a:satOff val="0"/>
            <a:lumOff val="0"/>
            <a:alphaOff val="0"/>
          </a:schemeClr>
        </a:solidFill>
        <a:ln w="57150" cap="flat" cmpd="sng" algn="ctr">
          <a:solidFill>
            <a:srgbClr val="00B0F0"/>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l-GR" sz="1400" b="1" u="sng" kern="1200" dirty="0" err="1"/>
            <a:t>Τεταρτοβάθμια</a:t>
          </a:r>
          <a:r>
            <a:rPr lang="el-GR" sz="1400" b="1" u="sng" kern="1200" dirty="0"/>
            <a:t> περίθαλψη</a:t>
          </a:r>
          <a:r>
            <a:rPr lang="en-GB" sz="1400" b="1" u="sng" kern="1200" dirty="0"/>
            <a:t>:</a:t>
          </a:r>
          <a:endParaRPr lang="en-GB" sz="1400" b="1" kern="1200" dirty="0"/>
        </a:p>
        <a:p>
          <a:pPr marL="0" lvl="0" indent="0" algn="l" defTabSz="622300">
            <a:lnSpc>
              <a:spcPct val="90000"/>
            </a:lnSpc>
            <a:spcBef>
              <a:spcPct val="0"/>
            </a:spcBef>
            <a:spcAft>
              <a:spcPct val="35000"/>
            </a:spcAft>
            <a:buNone/>
          </a:pPr>
          <a:r>
            <a:rPr lang="en-GB" sz="1400" b="0" kern="1200" dirty="0"/>
            <a:t>-</a:t>
          </a:r>
          <a:r>
            <a:rPr lang="el-GR" sz="1400" b="0" kern="1200" dirty="0"/>
            <a:t>Απαιτείται για ασθενείς με εξαιρετικά περίπλοκες και σπάνιες νόσους</a:t>
          </a:r>
          <a:endParaRPr lang="en-GB" sz="1400" b="0" kern="1200" dirty="0"/>
        </a:p>
        <a:p>
          <a:pPr marL="0" lvl="0" indent="0" algn="l" defTabSz="622300">
            <a:lnSpc>
              <a:spcPct val="90000"/>
            </a:lnSpc>
            <a:spcBef>
              <a:spcPct val="0"/>
            </a:spcBef>
            <a:spcAft>
              <a:spcPct val="35000"/>
            </a:spcAft>
            <a:buNone/>
          </a:pPr>
          <a:r>
            <a:rPr lang="en-GB" sz="1400" b="0" kern="1200" dirty="0"/>
            <a:t>-</a:t>
          </a:r>
          <a:r>
            <a:rPr lang="el-GR" sz="1400" b="0" kern="1200" dirty="0"/>
            <a:t>Γνωρίσματα: Η πλέον προηγμένη γνώση, τεχνολογία και υποδομές</a:t>
          </a:r>
          <a:endParaRPr lang="en-GB" sz="1400" b="0" kern="1200" dirty="0"/>
        </a:p>
        <a:p>
          <a:pPr marL="0" lvl="0" indent="0" algn="l" defTabSz="622300">
            <a:lnSpc>
              <a:spcPct val="90000"/>
            </a:lnSpc>
            <a:spcBef>
              <a:spcPct val="0"/>
            </a:spcBef>
            <a:spcAft>
              <a:spcPct val="35000"/>
            </a:spcAft>
            <a:buNone/>
          </a:pPr>
          <a:r>
            <a:rPr lang="en-GB" sz="1400" b="0" kern="1200" dirty="0"/>
            <a:t>-</a:t>
          </a:r>
          <a:r>
            <a:rPr lang="el-GR" sz="1400" b="0" kern="1200" dirty="0"/>
            <a:t>Πρόσβαση μέσω παραπομπής από την τριτοβάθμια περίθαλψη</a:t>
          </a:r>
          <a:endParaRPr lang="en-GB" sz="1400" b="0" kern="1200" dirty="0"/>
        </a:p>
      </dsp:txBody>
      <dsp:txXfrm>
        <a:off x="723274" y="791097"/>
        <a:ext cx="6707612" cy="118291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77EA7B-23C6-48C6-8431-A83965D4D608}">
      <dsp:nvSpPr>
        <dsp:cNvPr id="0" name=""/>
        <dsp:cNvSpPr/>
      </dsp:nvSpPr>
      <dsp:spPr>
        <a:xfrm>
          <a:off x="4232984" y="1935841"/>
          <a:ext cx="2460539" cy="2128466"/>
        </a:xfrm>
        <a:prstGeom prst="hexagon">
          <a:avLst>
            <a:gd name="adj" fmla="val 28570"/>
            <a:gd name="vf" fmla="val 115470"/>
          </a:avLst>
        </a:prstGeom>
        <a:solidFill>
          <a:srgbClr val="02FFD2"/>
        </a:solidFill>
        <a:ln w="762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endParaRPr lang="en-GB" sz="2000" b="1" kern="1200" dirty="0">
            <a:solidFill>
              <a:schemeClr val="tx1"/>
            </a:solidFill>
          </a:endParaRPr>
        </a:p>
        <a:p>
          <a:pPr marL="0" lvl="0" indent="0" algn="ctr" defTabSz="889000">
            <a:lnSpc>
              <a:spcPct val="90000"/>
            </a:lnSpc>
            <a:spcBef>
              <a:spcPct val="0"/>
            </a:spcBef>
            <a:spcAft>
              <a:spcPct val="35000"/>
            </a:spcAft>
            <a:buNone/>
          </a:pPr>
          <a:r>
            <a:rPr lang="el-GR" sz="2000" b="1" kern="1200" dirty="0">
              <a:solidFill>
                <a:schemeClr val="tx1"/>
              </a:solidFill>
            </a:rPr>
            <a:t>Πρόσβαση</a:t>
          </a:r>
          <a:endParaRPr lang="en-GB" sz="2000" b="1" kern="1200" dirty="0">
            <a:solidFill>
              <a:schemeClr val="tx1"/>
            </a:solidFill>
          </a:endParaRPr>
        </a:p>
        <a:p>
          <a:pPr marL="0" lvl="0" indent="0" algn="ctr" defTabSz="889000">
            <a:lnSpc>
              <a:spcPct val="90000"/>
            </a:lnSpc>
            <a:spcBef>
              <a:spcPct val="0"/>
            </a:spcBef>
            <a:spcAft>
              <a:spcPct val="35000"/>
            </a:spcAft>
            <a:buNone/>
          </a:pPr>
          <a:r>
            <a:rPr lang="el-GR" sz="2000" b="1" kern="1200" dirty="0">
              <a:solidFill>
                <a:schemeClr val="tx1"/>
              </a:solidFill>
            </a:rPr>
            <a:t>Κάλυψη</a:t>
          </a:r>
          <a:endParaRPr lang="en-GB" sz="2000" b="1" kern="1200" dirty="0">
            <a:solidFill>
              <a:schemeClr val="tx1"/>
            </a:solidFill>
          </a:endParaRPr>
        </a:p>
        <a:p>
          <a:pPr marL="0" lvl="0" indent="0" algn="ctr" defTabSz="889000">
            <a:lnSpc>
              <a:spcPct val="90000"/>
            </a:lnSpc>
            <a:spcBef>
              <a:spcPct val="0"/>
            </a:spcBef>
            <a:spcAft>
              <a:spcPct val="35000"/>
            </a:spcAft>
            <a:buNone/>
          </a:pPr>
          <a:r>
            <a:rPr lang="el-GR" sz="2000" b="1" kern="1200" dirty="0">
              <a:solidFill>
                <a:schemeClr val="tx1"/>
              </a:solidFill>
            </a:rPr>
            <a:t>Συνοχή</a:t>
          </a:r>
          <a:endParaRPr lang="en-GB" sz="2000" b="1" kern="1200" dirty="0">
            <a:solidFill>
              <a:schemeClr val="tx1"/>
            </a:solidFill>
          </a:endParaRPr>
        </a:p>
        <a:p>
          <a:pPr marL="0" lvl="0" indent="0" algn="ctr" defTabSz="889000">
            <a:lnSpc>
              <a:spcPct val="90000"/>
            </a:lnSpc>
            <a:spcBef>
              <a:spcPct val="0"/>
            </a:spcBef>
            <a:spcAft>
              <a:spcPct val="35000"/>
            </a:spcAft>
            <a:buNone/>
          </a:pPr>
          <a:r>
            <a:rPr lang="el-GR" sz="2000" b="1" kern="1200" dirty="0">
              <a:solidFill>
                <a:schemeClr val="tx1"/>
              </a:solidFill>
            </a:rPr>
            <a:t>Ποιότητα</a:t>
          </a:r>
          <a:endParaRPr lang="en-GB" sz="2000" b="1" kern="1200" dirty="0">
            <a:solidFill>
              <a:schemeClr val="tx1"/>
            </a:solidFill>
          </a:endParaRPr>
        </a:p>
        <a:p>
          <a:pPr marL="0" lvl="0" indent="0" algn="ctr" defTabSz="889000">
            <a:lnSpc>
              <a:spcPct val="90000"/>
            </a:lnSpc>
            <a:spcBef>
              <a:spcPct val="0"/>
            </a:spcBef>
            <a:spcAft>
              <a:spcPct val="35000"/>
            </a:spcAft>
            <a:buNone/>
          </a:pPr>
          <a:r>
            <a:rPr lang="el-GR" sz="2000" b="1" kern="1200" dirty="0">
              <a:solidFill>
                <a:schemeClr val="tx1"/>
              </a:solidFill>
            </a:rPr>
            <a:t>Ασφάλεια</a:t>
          </a:r>
          <a:endParaRPr lang="en-GB" sz="2000" b="1" kern="1200" dirty="0">
            <a:solidFill>
              <a:schemeClr val="tx1"/>
            </a:solidFill>
          </a:endParaRPr>
        </a:p>
        <a:p>
          <a:pPr marL="0" lvl="0" indent="0" algn="ctr" defTabSz="889000">
            <a:lnSpc>
              <a:spcPct val="90000"/>
            </a:lnSpc>
            <a:spcBef>
              <a:spcPct val="0"/>
            </a:spcBef>
            <a:spcAft>
              <a:spcPct val="35000"/>
            </a:spcAft>
            <a:buNone/>
          </a:pPr>
          <a:endParaRPr lang="en-GB" sz="2000" b="1" kern="1200" dirty="0">
            <a:solidFill>
              <a:schemeClr val="tx1"/>
            </a:solidFill>
          </a:endParaRPr>
        </a:p>
      </dsp:txBody>
      <dsp:txXfrm>
        <a:off x="4640730" y="2288558"/>
        <a:ext cx="1645047" cy="1423032"/>
      </dsp:txXfrm>
    </dsp:sp>
    <dsp:sp modelId="{B14E1571-9F3C-4D2F-9F17-EE2E3BDAA16D}">
      <dsp:nvSpPr>
        <dsp:cNvPr id="0" name=""/>
        <dsp:cNvSpPr/>
      </dsp:nvSpPr>
      <dsp:spPr>
        <a:xfrm>
          <a:off x="5773754" y="917514"/>
          <a:ext cx="928354" cy="799899"/>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678C2F-CD94-434E-B187-536465091713}">
      <dsp:nvSpPr>
        <dsp:cNvPr id="0" name=""/>
        <dsp:cNvSpPr/>
      </dsp:nvSpPr>
      <dsp:spPr>
        <a:xfrm>
          <a:off x="4459635" y="0"/>
          <a:ext cx="2016394" cy="1744418"/>
        </a:xfrm>
        <a:prstGeom prst="hexagon">
          <a:avLst>
            <a:gd name="adj" fmla="val 28570"/>
            <a:gd name="vf" fmla="val 115470"/>
          </a:avLst>
        </a:prstGeom>
        <a:solidFill>
          <a:srgbClr val="AB008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l-GR" sz="1600" b="1" kern="1200" dirty="0"/>
            <a:t>Εργατικό δυναμικό υγείας</a:t>
          </a:r>
          <a:endParaRPr lang="en-GB" sz="1600" b="1" kern="1200" dirty="0"/>
        </a:p>
      </dsp:txBody>
      <dsp:txXfrm>
        <a:off x="4793795" y="289087"/>
        <a:ext cx="1348074" cy="1166244"/>
      </dsp:txXfrm>
    </dsp:sp>
    <dsp:sp modelId="{027E0EFA-A1CF-42F1-BD61-977C88190C26}">
      <dsp:nvSpPr>
        <dsp:cNvPr id="0" name=""/>
        <dsp:cNvSpPr/>
      </dsp:nvSpPr>
      <dsp:spPr>
        <a:xfrm>
          <a:off x="6857215" y="2412901"/>
          <a:ext cx="928354" cy="799899"/>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2032CCE-BD57-4187-8D67-877E429AA848}">
      <dsp:nvSpPr>
        <dsp:cNvPr id="0" name=""/>
        <dsp:cNvSpPr/>
      </dsp:nvSpPr>
      <dsp:spPr>
        <a:xfrm>
          <a:off x="6308903" y="1072934"/>
          <a:ext cx="2016394" cy="1744418"/>
        </a:xfrm>
        <a:prstGeom prst="hexagon">
          <a:avLst>
            <a:gd name="adj" fmla="val 28570"/>
            <a:gd name="vf" fmla="val 11547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l-GR" sz="1600" b="1" kern="1200" dirty="0"/>
            <a:t>Πρόσβαση σε αναγκαία φάρμακα</a:t>
          </a:r>
          <a:endParaRPr lang="en-GB" sz="1600" b="1" kern="1200" dirty="0"/>
        </a:p>
      </dsp:txBody>
      <dsp:txXfrm>
        <a:off x="6643063" y="1362021"/>
        <a:ext cx="1348074" cy="1166244"/>
      </dsp:txXfrm>
    </dsp:sp>
    <dsp:sp modelId="{44C6B187-5D40-4D6C-B7EA-5AC60455C28A}">
      <dsp:nvSpPr>
        <dsp:cNvPr id="0" name=""/>
        <dsp:cNvSpPr/>
      </dsp:nvSpPr>
      <dsp:spPr>
        <a:xfrm>
          <a:off x="6104573" y="4100912"/>
          <a:ext cx="928354" cy="799899"/>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056D710-5831-4C2D-AB3C-00144C1E9508}">
      <dsp:nvSpPr>
        <dsp:cNvPr id="0" name=""/>
        <dsp:cNvSpPr/>
      </dsp:nvSpPr>
      <dsp:spPr>
        <a:xfrm>
          <a:off x="6308903" y="3182197"/>
          <a:ext cx="2016394" cy="1744418"/>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l-GR" sz="1400" b="1" kern="1200" dirty="0"/>
            <a:t>Χρηματοδότηση</a:t>
          </a:r>
          <a:endParaRPr lang="en-GB" sz="1400" b="1" kern="1200" dirty="0"/>
        </a:p>
      </dsp:txBody>
      <dsp:txXfrm>
        <a:off x="6643063" y="3471284"/>
        <a:ext cx="1348074" cy="1166244"/>
      </dsp:txXfrm>
    </dsp:sp>
    <dsp:sp modelId="{DF7381AF-58E7-47E4-93B8-9082DE918798}">
      <dsp:nvSpPr>
        <dsp:cNvPr id="0" name=""/>
        <dsp:cNvSpPr/>
      </dsp:nvSpPr>
      <dsp:spPr>
        <a:xfrm>
          <a:off x="4237563" y="4276134"/>
          <a:ext cx="928354" cy="799899"/>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71A71E5-5AF3-4BC1-86DA-9088B2AF817A}">
      <dsp:nvSpPr>
        <dsp:cNvPr id="0" name=""/>
        <dsp:cNvSpPr/>
      </dsp:nvSpPr>
      <dsp:spPr>
        <a:xfrm>
          <a:off x="4459635" y="4256331"/>
          <a:ext cx="2016394" cy="1744418"/>
        </a:xfrm>
        <a:prstGeom prst="hexagon">
          <a:avLst>
            <a:gd name="adj" fmla="val 28570"/>
            <a:gd name="vf" fmla="val 11547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l-GR" sz="1600" b="1" kern="1200" dirty="0"/>
            <a:t>Ηγεσία και διακυβέρνηση</a:t>
          </a:r>
          <a:endParaRPr lang="en-GB" sz="1600" b="1" kern="1200" dirty="0"/>
        </a:p>
      </dsp:txBody>
      <dsp:txXfrm>
        <a:off x="4793795" y="4545418"/>
        <a:ext cx="1348074" cy="1166244"/>
      </dsp:txXfrm>
    </dsp:sp>
    <dsp:sp modelId="{19A2A40B-0C17-443C-BA98-8EAA1955F36A}">
      <dsp:nvSpPr>
        <dsp:cNvPr id="0" name=""/>
        <dsp:cNvSpPr/>
      </dsp:nvSpPr>
      <dsp:spPr>
        <a:xfrm>
          <a:off x="3136358" y="2781347"/>
          <a:ext cx="928354" cy="799899"/>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4D21CA1-34EB-4DB4-842B-B9F2ED373F0C}">
      <dsp:nvSpPr>
        <dsp:cNvPr id="0" name=""/>
        <dsp:cNvSpPr/>
      </dsp:nvSpPr>
      <dsp:spPr>
        <a:xfrm>
          <a:off x="2601782" y="3183397"/>
          <a:ext cx="2016394" cy="1744418"/>
        </a:xfrm>
        <a:prstGeom prst="hexagon">
          <a:avLst>
            <a:gd name="adj" fmla="val 28570"/>
            <a:gd name="vf" fmla="val 115470"/>
          </a:avLst>
        </a:prstGeom>
        <a:solidFill>
          <a:srgbClr val="D0009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l-GR" sz="1600" b="1" kern="1200" dirty="0"/>
            <a:t>Πληροφοριακά συστήματα υγείας</a:t>
          </a:r>
          <a:r>
            <a:rPr lang="en-GB" sz="1600" b="1" kern="1200" dirty="0"/>
            <a:t> </a:t>
          </a:r>
        </a:p>
      </dsp:txBody>
      <dsp:txXfrm>
        <a:off x="2935942" y="3472484"/>
        <a:ext cx="1348074" cy="1166244"/>
      </dsp:txXfrm>
    </dsp:sp>
    <dsp:sp modelId="{7ADB68CC-55FB-41F0-B667-3E4A3CAA86F5}">
      <dsp:nvSpPr>
        <dsp:cNvPr id="0" name=""/>
        <dsp:cNvSpPr/>
      </dsp:nvSpPr>
      <dsp:spPr>
        <a:xfrm>
          <a:off x="2601782" y="1070533"/>
          <a:ext cx="2016394" cy="1744418"/>
        </a:xfrm>
        <a:prstGeom prst="hexagon">
          <a:avLst>
            <a:gd name="adj" fmla="val 28570"/>
            <a:gd name="vf" fmla="val 115470"/>
          </a:avLst>
        </a:prstGeom>
        <a:solidFill>
          <a:srgbClr val="00B0F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l-GR" sz="1600" b="1" kern="1200" dirty="0"/>
            <a:t>Παροχή υπηρεσιών</a:t>
          </a:r>
          <a:endParaRPr lang="en-GB" sz="1600" b="1" kern="1200" dirty="0"/>
        </a:p>
      </dsp:txBody>
      <dsp:txXfrm>
        <a:off x="2935942" y="1359620"/>
        <a:ext cx="1348074" cy="116624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307124-8321-44EF-BA8F-9CE205F89AFC}">
      <dsp:nvSpPr>
        <dsp:cNvPr id="0" name=""/>
        <dsp:cNvSpPr/>
      </dsp:nvSpPr>
      <dsp:spPr>
        <a:xfrm>
          <a:off x="0" y="401647"/>
          <a:ext cx="9351578" cy="1449000"/>
        </a:xfrm>
        <a:prstGeom prst="rect">
          <a:avLst/>
        </a:prstGeom>
        <a:noFill/>
        <a:ln w="12700" cap="flat" cmpd="sng" algn="ctr">
          <a:solidFill>
            <a:srgbClr val="0CEBF6"/>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5786" tIns="416560" rIns="725786" bIns="142240" numCol="1" spcCol="1270" anchor="t" anchorCtr="0">
          <a:noAutofit/>
        </a:bodyPr>
        <a:lstStyle/>
        <a:p>
          <a:pPr marL="228600" lvl="1" indent="-228600" algn="just" defTabSz="889000">
            <a:lnSpc>
              <a:spcPct val="90000"/>
            </a:lnSpc>
            <a:spcBef>
              <a:spcPct val="0"/>
            </a:spcBef>
            <a:spcAft>
              <a:spcPct val="15000"/>
            </a:spcAft>
            <a:buChar char="•"/>
          </a:pPr>
          <a:r>
            <a:rPr lang="el-GR" sz="2000" b="0" i="1" kern="1200" dirty="0"/>
            <a:t>Η διακοπή της DAPT κατά τους πρώτους 3 μήνες μετά το ΟΕΜ θεωρείται ότι ενέχει πολύ υψηλό κίνδυνο για καρδιαγγειακό επεισόδιο.</a:t>
          </a:r>
          <a:r>
            <a:rPr lang="en-US" sz="2000" b="0" i="1" kern="1200" dirty="0"/>
            <a:t>.</a:t>
          </a:r>
        </a:p>
        <a:p>
          <a:pPr marL="228600" lvl="1" indent="-228600" algn="l" defTabSz="889000">
            <a:lnSpc>
              <a:spcPct val="90000"/>
            </a:lnSpc>
            <a:spcBef>
              <a:spcPct val="0"/>
            </a:spcBef>
            <a:spcAft>
              <a:spcPct val="15000"/>
            </a:spcAft>
            <a:buChar char="•"/>
          </a:pPr>
          <a:endParaRPr lang="el-GR" sz="2000" b="0" i="0" kern="1200" dirty="0"/>
        </a:p>
      </dsp:txBody>
      <dsp:txXfrm>
        <a:off x="0" y="401647"/>
        <a:ext cx="9351578" cy="1449000"/>
      </dsp:txXfrm>
    </dsp:sp>
    <dsp:sp modelId="{499656BC-7E2C-42FE-90F0-B193F9DFF5FA}">
      <dsp:nvSpPr>
        <dsp:cNvPr id="0" name=""/>
        <dsp:cNvSpPr/>
      </dsp:nvSpPr>
      <dsp:spPr>
        <a:xfrm>
          <a:off x="467578" y="106447"/>
          <a:ext cx="6546104" cy="590400"/>
        </a:xfrm>
        <a:prstGeom prst="roundRect">
          <a:avLst/>
        </a:prstGeom>
        <a:solidFill>
          <a:srgbClr val="0CEBF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427" tIns="0" rIns="247427" bIns="0" numCol="1" spcCol="1270" anchor="ctr" anchorCtr="0">
          <a:noAutofit/>
        </a:bodyPr>
        <a:lstStyle/>
        <a:p>
          <a:pPr marL="0" lvl="0" indent="0" algn="l" defTabSz="889000">
            <a:lnSpc>
              <a:spcPct val="90000"/>
            </a:lnSpc>
            <a:spcBef>
              <a:spcPct val="0"/>
            </a:spcBef>
            <a:spcAft>
              <a:spcPct val="35000"/>
            </a:spcAft>
            <a:buNone/>
          </a:pPr>
          <a:r>
            <a:rPr lang="el-GR" sz="2000" b="1" kern="1200" dirty="0" err="1">
              <a:solidFill>
                <a:srgbClr val="002060"/>
              </a:solidFill>
            </a:rPr>
            <a:t>Θρομβωτικός</a:t>
          </a:r>
          <a:r>
            <a:rPr lang="el-GR" sz="2000" b="1" kern="1200" dirty="0">
              <a:solidFill>
                <a:srgbClr val="002060"/>
              </a:solidFill>
            </a:rPr>
            <a:t> κίνδυνος</a:t>
          </a:r>
          <a:endParaRPr lang="en-US" sz="2000" b="1" kern="1200" dirty="0">
            <a:solidFill>
              <a:srgbClr val="002060"/>
            </a:solidFill>
          </a:endParaRPr>
        </a:p>
      </dsp:txBody>
      <dsp:txXfrm>
        <a:off x="496399" y="135268"/>
        <a:ext cx="6488462" cy="532758"/>
      </dsp:txXfrm>
    </dsp:sp>
    <dsp:sp modelId="{AA111DBC-F94D-4818-80C2-43070D4AAFDC}">
      <dsp:nvSpPr>
        <dsp:cNvPr id="0" name=""/>
        <dsp:cNvSpPr/>
      </dsp:nvSpPr>
      <dsp:spPr>
        <a:xfrm>
          <a:off x="0" y="2253847"/>
          <a:ext cx="9351578" cy="1732500"/>
        </a:xfrm>
        <a:prstGeom prst="rect">
          <a:avLst/>
        </a:prstGeom>
        <a:noFill/>
        <a:ln w="12700" cap="flat" cmpd="sng" algn="ctr">
          <a:solidFill>
            <a:srgbClr val="D0009E"/>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5786" tIns="416560" rIns="725786" bIns="142240" numCol="1" spcCol="1270" anchor="t" anchorCtr="0">
          <a:noAutofit/>
        </a:bodyPr>
        <a:lstStyle/>
        <a:p>
          <a:pPr marL="228600" lvl="1" indent="-228600" algn="just" defTabSz="889000">
            <a:lnSpc>
              <a:spcPct val="90000"/>
            </a:lnSpc>
            <a:spcBef>
              <a:spcPct val="0"/>
            </a:spcBef>
            <a:spcAft>
              <a:spcPct val="15000"/>
            </a:spcAft>
            <a:buChar char="•"/>
          </a:pPr>
          <a:r>
            <a:rPr lang="el-GR" sz="2000" b="0" i="1" kern="1200" dirty="0"/>
            <a:t>Η DAPT, από την άλλη, συνοδεύεται από αύξηση του κινδύνου αιμορραγίας, κάτι που είναι ιδιαίτερα σημαντικό σε περιπτώσεις που μπορεί να απαιτηθεί χειρουργική επέμβαση.</a:t>
          </a:r>
          <a:endParaRPr lang="en-US" sz="2000" b="0" i="1" kern="1200" dirty="0"/>
        </a:p>
        <a:p>
          <a:pPr marL="228600" lvl="1" indent="-228600" algn="l" defTabSz="889000">
            <a:lnSpc>
              <a:spcPct val="90000"/>
            </a:lnSpc>
            <a:spcBef>
              <a:spcPct val="0"/>
            </a:spcBef>
            <a:spcAft>
              <a:spcPct val="15000"/>
            </a:spcAft>
            <a:buChar char="•"/>
          </a:pPr>
          <a:endParaRPr lang="el-GR" sz="2000" b="0" i="0" kern="1200" dirty="0"/>
        </a:p>
      </dsp:txBody>
      <dsp:txXfrm>
        <a:off x="0" y="2253847"/>
        <a:ext cx="9351578" cy="1732500"/>
      </dsp:txXfrm>
    </dsp:sp>
    <dsp:sp modelId="{105FCD6D-16FF-4E11-9570-C37A50A65711}">
      <dsp:nvSpPr>
        <dsp:cNvPr id="0" name=""/>
        <dsp:cNvSpPr/>
      </dsp:nvSpPr>
      <dsp:spPr>
        <a:xfrm>
          <a:off x="512115" y="1971347"/>
          <a:ext cx="6546104" cy="590400"/>
        </a:xfrm>
        <a:prstGeom prst="roundRect">
          <a:avLst/>
        </a:prstGeom>
        <a:solidFill>
          <a:srgbClr val="D0009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427" tIns="0" rIns="247427" bIns="0" numCol="1" spcCol="1270" anchor="ctr" anchorCtr="0">
          <a:noAutofit/>
        </a:bodyPr>
        <a:lstStyle/>
        <a:p>
          <a:pPr marL="0" lvl="0" indent="0" algn="l" defTabSz="889000">
            <a:lnSpc>
              <a:spcPct val="90000"/>
            </a:lnSpc>
            <a:spcBef>
              <a:spcPct val="0"/>
            </a:spcBef>
            <a:spcAft>
              <a:spcPct val="35000"/>
            </a:spcAft>
            <a:buNone/>
          </a:pPr>
          <a:r>
            <a:rPr lang="el-GR" sz="2000" b="1" kern="1200" dirty="0"/>
            <a:t>Αιμορραγικός κίνδυνος</a:t>
          </a:r>
          <a:endParaRPr lang="en-US" sz="2000" b="1" kern="1200" dirty="0"/>
        </a:p>
      </dsp:txBody>
      <dsp:txXfrm>
        <a:off x="540936" y="2000168"/>
        <a:ext cx="6488462" cy="53275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BDD543-5CB0-46A8-AECD-5D6290F11038}">
      <dsp:nvSpPr>
        <dsp:cNvPr id="0" name=""/>
        <dsp:cNvSpPr/>
      </dsp:nvSpPr>
      <dsp:spPr>
        <a:xfrm rot="10800000">
          <a:off x="880211" y="0"/>
          <a:ext cx="5673892" cy="814255"/>
        </a:xfrm>
        <a:prstGeom prst="homePlate">
          <a:avLst/>
        </a:prstGeom>
        <a:solidFill>
          <a:srgbClr val="AB008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9064" tIns="83820" rIns="156464" bIns="83820" numCol="1" spcCol="1270" anchor="ctr" anchorCtr="0">
          <a:noAutofit/>
        </a:bodyPr>
        <a:lstStyle/>
        <a:p>
          <a:pPr marL="0" lvl="0" indent="0" algn="ctr" defTabSz="977900">
            <a:lnSpc>
              <a:spcPct val="90000"/>
            </a:lnSpc>
            <a:spcBef>
              <a:spcPct val="0"/>
            </a:spcBef>
            <a:spcAft>
              <a:spcPct val="35000"/>
            </a:spcAft>
            <a:buNone/>
          </a:pPr>
          <a:r>
            <a:rPr kumimoji="0" lang="el-GR" altLang="hu-HU" sz="2200" b="0" i="0" u="none" strike="noStrike" kern="1200" cap="none" normalizeH="0" baseline="0" dirty="0">
              <a:ln>
                <a:noFill/>
              </a:ln>
              <a:solidFill>
                <a:schemeClr val="bg1"/>
              </a:solidFill>
              <a:effectLst/>
              <a:latin typeface="+mn-lt"/>
            </a:rPr>
            <a:t>Τακτικές ή συχνά επαναλαμβανόμενες</a:t>
          </a:r>
          <a:endParaRPr lang="hu-HU" sz="2200" b="0" kern="1200" dirty="0">
            <a:solidFill>
              <a:schemeClr val="bg1"/>
            </a:solidFill>
            <a:latin typeface="+mn-lt"/>
          </a:endParaRPr>
        </a:p>
      </dsp:txBody>
      <dsp:txXfrm rot="10800000">
        <a:off x="1083775" y="0"/>
        <a:ext cx="5470328" cy="814255"/>
      </dsp:txXfrm>
    </dsp:sp>
    <dsp:sp modelId="{FBA776B5-6115-4237-8013-B34D641E2995}">
      <dsp:nvSpPr>
        <dsp:cNvPr id="0" name=""/>
        <dsp:cNvSpPr/>
      </dsp:nvSpPr>
      <dsp:spPr>
        <a:xfrm>
          <a:off x="0" y="1973"/>
          <a:ext cx="814255" cy="814255"/>
        </a:xfrm>
        <a:prstGeom prst="ellipse">
          <a:avLst/>
        </a:prstGeom>
        <a:blipFill rotWithShape="1">
          <a:blip xmlns:r="http://schemas.openxmlformats.org/officeDocument/2006/relationships" r:embed="rId1">
            <a:duotone>
              <a:prstClr val="black"/>
              <a:schemeClr val="tx2">
                <a:tint val="45000"/>
                <a:satMod val="400000"/>
              </a:schemeClr>
            </a:duotone>
          </a:blip>
          <a:srcRect/>
          <a:stretch>
            <a:fillRect l="-8000" r="-8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FEC69FB-C5CD-4500-BDAB-3B1784CB1834}">
      <dsp:nvSpPr>
        <dsp:cNvPr id="0" name=""/>
        <dsp:cNvSpPr/>
      </dsp:nvSpPr>
      <dsp:spPr>
        <a:xfrm rot="10800000">
          <a:off x="916513" y="1058581"/>
          <a:ext cx="5690973" cy="814255"/>
        </a:xfrm>
        <a:prstGeom prst="homePlate">
          <a:avLst/>
        </a:prstGeom>
        <a:solidFill>
          <a:srgbClr val="AB008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9064" tIns="83820" rIns="156464" bIns="83820" numCol="1" spcCol="1270" anchor="ctr" anchorCtr="0">
          <a:noAutofit/>
        </a:bodyPr>
        <a:lstStyle/>
        <a:p>
          <a:pPr marL="0" lvl="0" indent="0" algn="ctr" defTabSz="977900">
            <a:lnSpc>
              <a:spcPct val="90000"/>
            </a:lnSpc>
            <a:spcBef>
              <a:spcPct val="0"/>
            </a:spcBef>
            <a:spcAft>
              <a:spcPct val="35000"/>
            </a:spcAft>
            <a:buNone/>
          </a:pPr>
          <a:r>
            <a:rPr kumimoji="0" lang="el-GR" altLang="hu-HU" sz="2200" b="0" i="0" u="none" strike="noStrike" kern="1200" cap="none" normalizeH="0" baseline="0" dirty="0">
              <a:ln>
                <a:noFill/>
              </a:ln>
              <a:solidFill>
                <a:schemeClr val="bg1"/>
              </a:solidFill>
              <a:effectLst/>
              <a:latin typeface="+mn-lt"/>
            </a:rPr>
            <a:t>Απαιτούν τη συμμετοχή πολλών εσωτερικών εργαζόμενων ή τμημάτων</a:t>
          </a:r>
          <a:endParaRPr kumimoji="0" lang="hu-HU" altLang="hu-HU" sz="2200" b="0" i="0" u="none" strike="noStrike" kern="1200" cap="none" normalizeH="0" baseline="0" dirty="0">
            <a:ln>
              <a:noFill/>
            </a:ln>
            <a:solidFill>
              <a:schemeClr val="bg1"/>
            </a:solidFill>
            <a:effectLst/>
            <a:latin typeface="+mn-lt"/>
          </a:endParaRPr>
        </a:p>
      </dsp:txBody>
      <dsp:txXfrm rot="10800000">
        <a:off x="1120077" y="1058581"/>
        <a:ext cx="5487409" cy="814255"/>
      </dsp:txXfrm>
    </dsp:sp>
    <dsp:sp modelId="{B8913FA8-2E9B-4751-8E1C-66E0A72FAF7C}">
      <dsp:nvSpPr>
        <dsp:cNvPr id="0" name=""/>
        <dsp:cNvSpPr/>
      </dsp:nvSpPr>
      <dsp:spPr>
        <a:xfrm>
          <a:off x="0" y="1059290"/>
          <a:ext cx="814255" cy="814255"/>
        </a:xfrm>
        <a:prstGeom prst="ellipse">
          <a:avLst/>
        </a:prstGeom>
        <a:blipFill rotWithShape="1">
          <a:blip xmlns:r="http://schemas.openxmlformats.org/officeDocument/2006/relationships" r:embed="rId2">
            <a:duotone>
              <a:prstClr val="black"/>
              <a:schemeClr val="tx2">
                <a:tint val="45000"/>
                <a:satMod val="400000"/>
              </a:schemeClr>
            </a:duotone>
          </a:blip>
          <a:srcRect/>
          <a:stretch>
            <a:fillRect l="-11000" r="-1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BD55097-C883-4C50-AA0B-632A45133F41}">
      <dsp:nvSpPr>
        <dsp:cNvPr id="0" name=""/>
        <dsp:cNvSpPr/>
      </dsp:nvSpPr>
      <dsp:spPr>
        <a:xfrm rot="10800000">
          <a:off x="825889" y="2115898"/>
          <a:ext cx="5763193" cy="814255"/>
        </a:xfrm>
        <a:prstGeom prst="homePlate">
          <a:avLst/>
        </a:prstGeom>
        <a:solidFill>
          <a:srgbClr val="AB008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9064" tIns="83820" rIns="156464" bIns="83820" numCol="1" spcCol="1270" anchor="ctr" anchorCtr="0">
          <a:noAutofit/>
        </a:bodyPr>
        <a:lstStyle/>
        <a:p>
          <a:pPr marL="0" lvl="0" indent="0" algn="ctr" defTabSz="977900">
            <a:lnSpc>
              <a:spcPct val="90000"/>
            </a:lnSpc>
            <a:spcBef>
              <a:spcPct val="0"/>
            </a:spcBef>
            <a:spcAft>
              <a:spcPct val="35000"/>
            </a:spcAft>
            <a:buNone/>
          </a:pPr>
          <a:r>
            <a:rPr kumimoji="0" lang="el-GR" altLang="hu-HU" sz="2200" b="0" i="0" u="none" strike="noStrike" kern="1200" cap="none" normalizeH="0" baseline="0" dirty="0">
              <a:ln>
                <a:noFill/>
              </a:ln>
              <a:solidFill>
                <a:schemeClr val="bg1"/>
              </a:solidFill>
              <a:effectLst/>
              <a:latin typeface="+mn-lt"/>
            </a:rPr>
            <a:t>Επηρεάζουν το σύνολο, ή την πλειοψηφία των αποδεκτών των υπηρεσιών</a:t>
          </a:r>
          <a:endParaRPr kumimoji="0" lang="hu-HU" altLang="hu-HU" sz="2200" b="0" i="0" u="none" strike="noStrike" kern="1200" cap="none" normalizeH="0" baseline="0" dirty="0">
            <a:ln>
              <a:noFill/>
            </a:ln>
            <a:solidFill>
              <a:schemeClr val="bg1"/>
            </a:solidFill>
            <a:effectLst/>
            <a:latin typeface="+mn-lt"/>
          </a:endParaRPr>
        </a:p>
      </dsp:txBody>
      <dsp:txXfrm rot="10800000">
        <a:off x="1029453" y="2115898"/>
        <a:ext cx="5559629" cy="814255"/>
      </dsp:txXfrm>
    </dsp:sp>
    <dsp:sp modelId="{4BDA4B26-A9BF-423C-953B-4BA70B5134F5}">
      <dsp:nvSpPr>
        <dsp:cNvPr id="0" name=""/>
        <dsp:cNvSpPr/>
      </dsp:nvSpPr>
      <dsp:spPr>
        <a:xfrm>
          <a:off x="0" y="2116606"/>
          <a:ext cx="814255" cy="814255"/>
        </a:xfrm>
        <a:prstGeom prst="ellipse">
          <a:avLst/>
        </a:prstGeom>
        <a:blipFill rotWithShape="1">
          <a:blip xmlns:r="http://schemas.openxmlformats.org/officeDocument/2006/relationships" r:embed="rId3">
            <a:duotone>
              <a:prstClr val="black"/>
              <a:schemeClr val="tx2">
                <a:tint val="45000"/>
                <a:satMod val="400000"/>
              </a:schemeClr>
            </a:duotone>
          </a:blip>
          <a:srcRect/>
          <a:stretch>
            <a:fillRect l="-5000" r="-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617D5BB-D1C8-41F4-B2A4-ABAA30DEAEF0}">
      <dsp:nvSpPr>
        <dsp:cNvPr id="0" name=""/>
        <dsp:cNvSpPr/>
      </dsp:nvSpPr>
      <dsp:spPr>
        <a:xfrm rot="10800000">
          <a:off x="813860" y="3173214"/>
          <a:ext cx="5787251" cy="1082234"/>
        </a:xfrm>
        <a:prstGeom prst="homePlate">
          <a:avLst/>
        </a:prstGeom>
        <a:solidFill>
          <a:srgbClr val="AB008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9064" tIns="83820" rIns="156464" bIns="83820" numCol="1" spcCol="1270" anchor="ctr" anchorCtr="0">
          <a:noAutofit/>
        </a:bodyPr>
        <a:lstStyle/>
        <a:p>
          <a:pPr marL="0" lvl="0" indent="0" algn="ctr" defTabSz="977900">
            <a:lnSpc>
              <a:spcPct val="90000"/>
            </a:lnSpc>
            <a:spcBef>
              <a:spcPct val="0"/>
            </a:spcBef>
            <a:spcAft>
              <a:spcPct val="35000"/>
            </a:spcAft>
            <a:buNone/>
          </a:pPr>
          <a:r>
            <a:rPr kumimoji="0" lang="el-GR" altLang="hu-HU" sz="2200" b="0" i="0" u="none" strike="noStrike" kern="1200" cap="none" normalizeH="0" baseline="0" dirty="0">
              <a:ln>
                <a:noFill/>
              </a:ln>
              <a:solidFill>
                <a:schemeClr val="bg1"/>
              </a:solidFill>
              <a:effectLst/>
              <a:latin typeface="+mn-lt"/>
            </a:rPr>
            <a:t>Η αποτέλεσματική και αποδοτική εκτέλεσή τους έχει σημαντικό αντίκτυπο στην απόδοση του οργανισμού</a:t>
          </a:r>
          <a:endParaRPr kumimoji="0" lang="hu-HU" altLang="hu-HU" sz="2200" b="0" i="0" u="none" strike="noStrike" kern="1200" cap="none" normalizeH="0" baseline="0" dirty="0">
            <a:ln>
              <a:noFill/>
            </a:ln>
            <a:solidFill>
              <a:schemeClr val="bg1"/>
            </a:solidFill>
            <a:effectLst/>
            <a:latin typeface="+mn-lt"/>
          </a:endParaRPr>
        </a:p>
      </dsp:txBody>
      <dsp:txXfrm rot="10800000">
        <a:off x="1084418" y="3173214"/>
        <a:ext cx="5516693" cy="1082234"/>
      </dsp:txXfrm>
    </dsp:sp>
    <dsp:sp modelId="{94F2C2BE-C7E6-40B1-BC27-0AC864CE98E4}">
      <dsp:nvSpPr>
        <dsp:cNvPr id="0" name=""/>
        <dsp:cNvSpPr/>
      </dsp:nvSpPr>
      <dsp:spPr>
        <a:xfrm>
          <a:off x="0" y="3307913"/>
          <a:ext cx="814255" cy="814255"/>
        </a:xfrm>
        <a:prstGeom prst="ellipse">
          <a:avLst/>
        </a:prstGeom>
        <a:blipFill rotWithShape="1">
          <a:blip xmlns:r="http://schemas.openxmlformats.org/officeDocument/2006/relationships" r:embed="rId4">
            <a:duotone>
              <a:prstClr val="black"/>
              <a:schemeClr val="tx2">
                <a:tint val="45000"/>
                <a:satMod val="400000"/>
              </a:schemeClr>
            </a:duotone>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FE51C9-4B31-4C06-B2D6-12FCD3821701}">
      <dsp:nvSpPr>
        <dsp:cNvPr id="0" name=""/>
        <dsp:cNvSpPr/>
      </dsp:nvSpPr>
      <dsp:spPr>
        <a:xfrm>
          <a:off x="1280425" y="1214"/>
          <a:ext cx="1070121" cy="1070121"/>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627A7B4-CC08-4F4B-B3A1-4CB31BF74D81}">
      <dsp:nvSpPr>
        <dsp:cNvPr id="0" name=""/>
        <dsp:cNvSpPr/>
      </dsp:nvSpPr>
      <dsp:spPr>
        <a:xfrm>
          <a:off x="1508483" y="229273"/>
          <a:ext cx="614003" cy="614003"/>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8FA3662-4259-4913-8207-093506BB2EEA}">
      <dsp:nvSpPr>
        <dsp:cNvPr id="0" name=""/>
        <dsp:cNvSpPr/>
      </dsp:nvSpPr>
      <dsp:spPr>
        <a:xfrm>
          <a:off x="938337" y="1404652"/>
          <a:ext cx="1754296" cy="7017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44550">
            <a:lnSpc>
              <a:spcPct val="100000"/>
            </a:lnSpc>
            <a:spcBef>
              <a:spcPct val="0"/>
            </a:spcBef>
            <a:spcAft>
              <a:spcPct val="35000"/>
            </a:spcAft>
            <a:buNone/>
            <a:defRPr cap="all"/>
          </a:pPr>
          <a:r>
            <a:rPr lang="el-GR" sz="1900" kern="1200" dirty="0"/>
            <a:t>Κενα πληροφοριων</a:t>
          </a:r>
          <a:endParaRPr lang="en-US" sz="1900" kern="1200" dirty="0"/>
        </a:p>
      </dsp:txBody>
      <dsp:txXfrm>
        <a:off x="938337" y="1404652"/>
        <a:ext cx="1754296" cy="701718"/>
      </dsp:txXfrm>
    </dsp:sp>
    <dsp:sp modelId="{6828EA0F-C31C-4C72-A1DB-87FC0EE83CDC}">
      <dsp:nvSpPr>
        <dsp:cNvPr id="0" name=""/>
        <dsp:cNvSpPr/>
      </dsp:nvSpPr>
      <dsp:spPr>
        <a:xfrm>
          <a:off x="3341723" y="1214"/>
          <a:ext cx="1070121" cy="1070121"/>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939AECD-0679-4B09-A3C7-9DE3ECB2E8F1}">
      <dsp:nvSpPr>
        <dsp:cNvPr id="0" name=""/>
        <dsp:cNvSpPr/>
      </dsp:nvSpPr>
      <dsp:spPr>
        <a:xfrm>
          <a:off x="3569782" y="229273"/>
          <a:ext cx="614003" cy="614003"/>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11A26F5-7E32-4092-9825-761147C90406}">
      <dsp:nvSpPr>
        <dsp:cNvPr id="0" name=""/>
        <dsp:cNvSpPr/>
      </dsp:nvSpPr>
      <dsp:spPr>
        <a:xfrm>
          <a:off x="2999636" y="1404652"/>
          <a:ext cx="1754296" cy="7017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44550">
            <a:lnSpc>
              <a:spcPct val="100000"/>
            </a:lnSpc>
            <a:spcBef>
              <a:spcPct val="0"/>
            </a:spcBef>
            <a:spcAft>
              <a:spcPct val="35000"/>
            </a:spcAft>
            <a:buNone/>
            <a:defRPr cap="all"/>
          </a:pPr>
          <a:r>
            <a:rPr lang="el-GR" sz="1900" kern="1200" dirty="0"/>
            <a:t>Αργη επεξεργασια</a:t>
          </a:r>
          <a:endParaRPr lang="en-US" sz="1900" kern="1200" dirty="0"/>
        </a:p>
      </dsp:txBody>
      <dsp:txXfrm>
        <a:off x="2999636" y="1404652"/>
        <a:ext cx="1754296" cy="701718"/>
      </dsp:txXfrm>
    </dsp:sp>
    <dsp:sp modelId="{B7D9321B-CFE9-47B8-8D18-7C7F939080FD}">
      <dsp:nvSpPr>
        <dsp:cNvPr id="0" name=""/>
        <dsp:cNvSpPr/>
      </dsp:nvSpPr>
      <dsp:spPr>
        <a:xfrm>
          <a:off x="5403022" y="1214"/>
          <a:ext cx="1070121" cy="1070121"/>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124D692-6CD7-47C5-B41D-9137589D9F32}">
      <dsp:nvSpPr>
        <dsp:cNvPr id="0" name=""/>
        <dsp:cNvSpPr/>
      </dsp:nvSpPr>
      <dsp:spPr>
        <a:xfrm>
          <a:off x="5631081" y="229273"/>
          <a:ext cx="614003" cy="614003"/>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3759DF5-D3A8-42BB-B27C-DCB71EC4B11F}">
      <dsp:nvSpPr>
        <dsp:cNvPr id="0" name=""/>
        <dsp:cNvSpPr/>
      </dsp:nvSpPr>
      <dsp:spPr>
        <a:xfrm>
          <a:off x="5060934" y="1404652"/>
          <a:ext cx="1754296" cy="7017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44550">
            <a:lnSpc>
              <a:spcPct val="100000"/>
            </a:lnSpc>
            <a:spcBef>
              <a:spcPct val="0"/>
            </a:spcBef>
            <a:spcAft>
              <a:spcPct val="35000"/>
            </a:spcAft>
            <a:buNone/>
            <a:defRPr cap="all"/>
          </a:pPr>
          <a:r>
            <a:rPr lang="el-GR" sz="1900" kern="1200" dirty="0"/>
            <a:t>Υπερβολικη γραφειοκρατια</a:t>
          </a:r>
          <a:endParaRPr lang="en-US" sz="1900" kern="1200" dirty="0"/>
        </a:p>
      </dsp:txBody>
      <dsp:txXfrm>
        <a:off x="5060934" y="1404652"/>
        <a:ext cx="1754296" cy="701718"/>
      </dsp:txXfrm>
    </dsp:sp>
    <dsp:sp modelId="{548FC03F-AF8F-4477-8627-345BF70DF166}">
      <dsp:nvSpPr>
        <dsp:cNvPr id="0" name=""/>
        <dsp:cNvSpPr/>
      </dsp:nvSpPr>
      <dsp:spPr>
        <a:xfrm>
          <a:off x="1280425" y="2544945"/>
          <a:ext cx="1070121" cy="1070121"/>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1B55D52-73CF-4704-B8BD-DDF118BDF755}">
      <dsp:nvSpPr>
        <dsp:cNvPr id="0" name=""/>
        <dsp:cNvSpPr/>
      </dsp:nvSpPr>
      <dsp:spPr>
        <a:xfrm>
          <a:off x="1508483" y="2773003"/>
          <a:ext cx="614003" cy="614003"/>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B9D2525-7BF6-4F77-8712-FA9BF886F18A}">
      <dsp:nvSpPr>
        <dsp:cNvPr id="0" name=""/>
        <dsp:cNvSpPr/>
      </dsp:nvSpPr>
      <dsp:spPr>
        <a:xfrm>
          <a:off x="938337" y="3948382"/>
          <a:ext cx="1754296" cy="7017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44550">
            <a:lnSpc>
              <a:spcPct val="100000"/>
            </a:lnSpc>
            <a:spcBef>
              <a:spcPct val="0"/>
            </a:spcBef>
            <a:spcAft>
              <a:spcPct val="35000"/>
            </a:spcAft>
            <a:buNone/>
            <a:defRPr cap="all"/>
          </a:pPr>
          <a:r>
            <a:rPr lang="el-GR" sz="1900" kern="1200" dirty="0"/>
            <a:t>ΜΕΓΑΛΕΣ λιστεσ αναμονης</a:t>
          </a:r>
          <a:endParaRPr lang="en-US" sz="1900" kern="1200" dirty="0"/>
        </a:p>
      </dsp:txBody>
      <dsp:txXfrm>
        <a:off x="938337" y="3948382"/>
        <a:ext cx="1754296" cy="701718"/>
      </dsp:txXfrm>
    </dsp:sp>
    <dsp:sp modelId="{2E6681DF-F705-4935-B8CA-28A384D34356}">
      <dsp:nvSpPr>
        <dsp:cNvPr id="0" name=""/>
        <dsp:cNvSpPr/>
      </dsp:nvSpPr>
      <dsp:spPr>
        <a:xfrm>
          <a:off x="3341723" y="2544945"/>
          <a:ext cx="1070121" cy="1070121"/>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020CED1-2516-4755-877B-DD6312FFC5F9}">
      <dsp:nvSpPr>
        <dsp:cNvPr id="0" name=""/>
        <dsp:cNvSpPr/>
      </dsp:nvSpPr>
      <dsp:spPr>
        <a:xfrm>
          <a:off x="3569782" y="2773003"/>
          <a:ext cx="614003" cy="614003"/>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74D2179-222B-4A56-84F5-6C8A49F56C78}">
      <dsp:nvSpPr>
        <dsp:cNvPr id="0" name=""/>
        <dsp:cNvSpPr/>
      </dsp:nvSpPr>
      <dsp:spPr>
        <a:xfrm>
          <a:off x="2999636" y="3948382"/>
          <a:ext cx="1754296" cy="7017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44550">
            <a:lnSpc>
              <a:spcPct val="100000"/>
            </a:lnSpc>
            <a:spcBef>
              <a:spcPct val="0"/>
            </a:spcBef>
            <a:spcAft>
              <a:spcPct val="35000"/>
            </a:spcAft>
            <a:buNone/>
            <a:defRPr cap="all"/>
          </a:pPr>
          <a:r>
            <a:rPr lang="el-GR" sz="1900" kern="1200" dirty="0" err="1"/>
            <a:t>Πολλοι</a:t>
          </a:r>
          <a:r>
            <a:rPr lang="el-GR" sz="1900" kern="1200" dirty="0"/>
            <a:t> ΕΜΠΛΕΚΟΜΕΝΟΙ</a:t>
          </a:r>
          <a:endParaRPr lang="en-US" sz="1900" kern="1200" dirty="0"/>
        </a:p>
      </dsp:txBody>
      <dsp:txXfrm>
        <a:off x="2999636" y="3948382"/>
        <a:ext cx="1754296" cy="701718"/>
      </dsp:txXfrm>
    </dsp:sp>
    <dsp:sp modelId="{0DD657BB-642D-4529-A759-814806BD97F0}">
      <dsp:nvSpPr>
        <dsp:cNvPr id="0" name=""/>
        <dsp:cNvSpPr/>
      </dsp:nvSpPr>
      <dsp:spPr>
        <a:xfrm>
          <a:off x="5403022" y="2544945"/>
          <a:ext cx="1070121" cy="1070121"/>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9304792-B609-4E66-88CD-7325BE40D864}">
      <dsp:nvSpPr>
        <dsp:cNvPr id="0" name=""/>
        <dsp:cNvSpPr/>
      </dsp:nvSpPr>
      <dsp:spPr>
        <a:xfrm>
          <a:off x="5631081" y="2773003"/>
          <a:ext cx="614003" cy="614003"/>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E4229DB-C987-43CE-8565-D4C241B3F65F}">
      <dsp:nvSpPr>
        <dsp:cNvPr id="0" name=""/>
        <dsp:cNvSpPr/>
      </dsp:nvSpPr>
      <dsp:spPr>
        <a:xfrm>
          <a:off x="5060934" y="3948382"/>
          <a:ext cx="1754296" cy="7017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44550">
            <a:lnSpc>
              <a:spcPct val="100000"/>
            </a:lnSpc>
            <a:spcBef>
              <a:spcPct val="0"/>
            </a:spcBef>
            <a:spcAft>
              <a:spcPct val="35000"/>
            </a:spcAft>
            <a:buNone/>
            <a:defRPr cap="all"/>
          </a:pPr>
          <a:r>
            <a:rPr lang="el-GR" sz="1900" kern="1200" dirty="0"/>
            <a:t>Μη φιλικη συμπεριφορα</a:t>
          </a:r>
          <a:endParaRPr lang="en-US" sz="1900" kern="1200" dirty="0"/>
        </a:p>
      </dsp:txBody>
      <dsp:txXfrm>
        <a:off x="5060934" y="3948382"/>
        <a:ext cx="1754296" cy="70171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CDD139-2766-43F8-9CFA-67A5C4DA2A9E}">
      <dsp:nvSpPr>
        <dsp:cNvPr id="0" name=""/>
        <dsp:cNvSpPr/>
      </dsp:nvSpPr>
      <dsp:spPr>
        <a:xfrm>
          <a:off x="0" y="33307"/>
          <a:ext cx="6670079" cy="866970"/>
        </a:xfrm>
        <a:prstGeom prst="roundRect">
          <a:avLst/>
        </a:prstGeom>
        <a:solidFill>
          <a:srgbClr val="1A75D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l-GR" sz="2200" b="0" kern="1200" dirty="0">
              <a:latin typeface="+mn-lt"/>
              <a:cs typeface="Arial" panose="020B0604020202020204" pitchFamily="34" charset="0"/>
            </a:rPr>
            <a:t>Διπλότυπες υπηρεσίες</a:t>
          </a:r>
          <a:endParaRPr lang="hu-HU" sz="2200" b="0" kern="1200" dirty="0">
            <a:latin typeface="+mn-lt"/>
            <a:cs typeface="Arial" panose="020B0604020202020204" pitchFamily="34" charset="0"/>
          </a:endParaRPr>
        </a:p>
      </dsp:txBody>
      <dsp:txXfrm>
        <a:off x="42322" y="75629"/>
        <a:ext cx="6585435" cy="782326"/>
      </dsp:txXfrm>
    </dsp:sp>
    <dsp:sp modelId="{845C9507-F229-4068-8589-7C7606F08CB5}">
      <dsp:nvSpPr>
        <dsp:cNvPr id="0" name=""/>
        <dsp:cNvSpPr/>
      </dsp:nvSpPr>
      <dsp:spPr>
        <a:xfrm>
          <a:off x="0" y="1025624"/>
          <a:ext cx="6670079" cy="866970"/>
        </a:xfrm>
        <a:prstGeom prst="roundRect">
          <a:avLst/>
        </a:prstGeom>
        <a:solidFill>
          <a:srgbClr val="1A75D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l-GR" sz="2200" b="0" kern="1200" dirty="0" err="1">
              <a:latin typeface="+mn-lt"/>
              <a:cs typeface="Arial" panose="020B0604020202020204" pitchFamily="34" charset="0"/>
            </a:rPr>
            <a:t>Εκσεσημασμένος</a:t>
          </a:r>
          <a:r>
            <a:rPr lang="el-GR" sz="2200" b="0" kern="1200" dirty="0">
              <a:latin typeface="+mn-lt"/>
              <a:cs typeface="Arial" panose="020B0604020202020204" pitchFamily="34" charset="0"/>
            </a:rPr>
            <a:t> κατακερματισμός δραστηριοτήτων</a:t>
          </a:r>
          <a:endParaRPr lang="en-US" sz="2200" b="0" kern="1200" dirty="0">
            <a:latin typeface="+mn-lt"/>
            <a:cs typeface="Arial" panose="020B0604020202020204" pitchFamily="34" charset="0"/>
          </a:endParaRPr>
        </a:p>
      </dsp:txBody>
      <dsp:txXfrm>
        <a:off x="42322" y="1067946"/>
        <a:ext cx="6585435" cy="782326"/>
      </dsp:txXfrm>
    </dsp:sp>
    <dsp:sp modelId="{8501EC5E-B9C3-4796-84FD-0660C6B0C31C}">
      <dsp:nvSpPr>
        <dsp:cNvPr id="0" name=""/>
        <dsp:cNvSpPr/>
      </dsp:nvSpPr>
      <dsp:spPr>
        <a:xfrm>
          <a:off x="0" y="2004914"/>
          <a:ext cx="6670079" cy="866970"/>
        </a:xfrm>
        <a:prstGeom prst="roundRect">
          <a:avLst/>
        </a:prstGeom>
        <a:solidFill>
          <a:srgbClr val="1A75D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l-GR" sz="2200" b="0" kern="1200" dirty="0">
              <a:latin typeface="+mn-lt"/>
              <a:cs typeface="Arial" panose="020B0604020202020204" pitchFamily="34" charset="0"/>
            </a:rPr>
            <a:t>Περιττά σημεία ελέγχου </a:t>
          </a:r>
          <a:endParaRPr lang="en-US" sz="2200" b="0" kern="1200" dirty="0">
            <a:latin typeface="+mn-lt"/>
            <a:cs typeface="Arial" panose="020B0604020202020204" pitchFamily="34" charset="0"/>
          </a:endParaRPr>
        </a:p>
      </dsp:txBody>
      <dsp:txXfrm>
        <a:off x="42322" y="2047236"/>
        <a:ext cx="6585435" cy="782326"/>
      </dsp:txXfrm>
    </dsp:sp>
    <dsp:sp modelId="{90031EF4-7C85-466A-9909-8F89D9B83B90}">
      <dsp:nvSpPr>
        <dsp:cNvPr id="0" name=""/>
        <dsp:cNvSpPr/>
      </dsp:nvSpPr>
      <dsp:spPr>
        <a:xfrm>
          <a:off x="0" y="2984204"/>
          <a:ext cx="6670079" cy="866970"/>
        </a:xfrm>
        <a:prstGeom prst="roundRect">
          <a:avLst/>
        </a:prstGeom>
        <a:solidFill>
          <a:srgbClr val="1A75D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l-GR" sz="2200" b="0" kern="1200" dirty="0">
              <a:latin typeface="+mn-lt"/>
              <a:cs typeface="Arial" panose="020B0604020202020204" pitchFamily="34" charset="0"/>
            </a:rPr>
            <a:t>Απουσία </a:t>
          </a:r>
          <a:r>
            <a:rPr lang="el-GR" sz="2200" b="0" kern="1200" dirty="0" err="1">
              <a:latin typeface="+mn-lt"/>
              <a:cs typeface="Arial" panose="020B0604020202020204" pitchFamily="34" charset="0"/>
            </a:rPr>
            <a:t>επαναληψιμότητας</a:t>
          </a:r>
          <a:r>
            <a:rPr lang="el-GR" sz="2200" b="0" kern="1200" dirty="0">
              <a:latin typeface="+mn-lt"/>
              <a:cs typeface="Arial" panose="020B0604020202020204" pitchFamily="34" charset="0"/>
            </a:rPr>
            <a:t> στις παρεχόμενες λύσεις, σε δραστηριότητες που μπορούν να </a:t>
          </a:r>
          <a:r>
            <a:rPr lang="el-GR" sz="2200" b="0" kern="1200" dirty="0" err="1">
              <a:latin typeface="+mn-lt"/>
              <a:cs typeface="Arial" panose="020B0604020202020204" pitchFamily="34" charset="0"/>
            </a:rPr>
            <a:t>προτυπωθούν</a:t>
          </a:r>
          <a:endParaRPr lang="en-US" sz="2200" b="0" kern="1200" dirty="0">
            <a:latin typeface="+mn-lt"/>
            <a:cs typeface="Arial" panose="020B0604020202020204" pitchFamily="34" charset="0"/>
          </a:endParaRPr>
        </a:p>
      </dsp:txBody>
      <dsp:txXfrm>
        <a:off x="42322" y="3026526"/>
        <a:ext cx="6585435" cy="782326"/>
      </dsp:txXfrm>
    </dsp:sp>
    <dsp:sp modelId="{30B57CFD-3DFA-412C-BA8D-E7A3DE4B60B2}">
      <dsp:nvSpPr>
        <dsp:cNvPr id="0" name=""/>
        <dsp:cNvSpPr/>
      </dsp:nvSpPr>
      <dsp:spPr>
        <a:xfrm>
          <a:off x="0" y="3963494"/>
          <a:ext cx="6670079" cy="866970"/>
        </a:xfrm>
        <a:prstGeom prst="roundRect">
          <a:avLst/>
        </a:prstGeom>
        <a:solidFill>
          <a:srgbClr val="1A75D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l-GR" sz="2200" b="0" kern="1200" dirty="0">
              <a:latin typeface="+mn-lt"/>
              <a:cs typeface="Arial" panose="020B0604020202020204" pitchFamily="34" charset="0"/>
            </a:rPr>
            <a:t>Ελλιπής πληροφορική υποστήριξη</a:t>
          </a:r>
          <a:r>
            <a:rPr lang="en-US" sz="2200" b="0" kern="1200" dirty="0">
              <a:latin typeface="+mn-lt"/>
              <a:cs typeface="Arial" panose="020B0604020202020204" pitchFamily="34" charset="0"/>
            </a:rPr>
            <a:t>, </a:t>
          </a:r>
          <a:r>
            <a:rPr lang="el-GR" sz="2200" b="0" kern="1200" dirty="0">
              <a:latin typeface="+mn-lt"/>
              <a:cs typeface="Arial" panose="020B0604020202020204" pitchFamily="34" charset="0"/>
            </a:rPr>
            <a:t>απουσία </a:t>
          </a:r>
          <a:r>
            <a:rPr lang="el-GR" sz="2200" b="0" kern="1200" dirty="0" err="1">
              <a:latin typeface="+mn-lt"/>
              <a:cs typeface="Arial" panose="020B0604020202020204" pitchFamily="34" charset="0"/>
            </a:rPr>
            <a:t>ψηφιοποίησης</a:t>
          </a:r>
          <a:r>
            <a:rPr lang="el-GR" sz="2200" b="0" kern="1200" dirty="0">
              <a:latin typeface="+mn-lt"/>
              <a:cs typeface="Arial" panose="020B0604020202020204" pitchFamily="34" charset="0"/>
            </a:rPr>
            <a:t> </a:t>
          </a:r>
          <a:endParaRPr lang="en-US" sz="2200" b="0" kern="1200" dirty="0">
            <a:latin typeface="+mn-lt"/>
            <a:cs typeface="Arial" panose="020B0604020202020204" pitchFamily="34" charset="0"/>
          </a:endParaRPr>
        </a:p>
      </dsp:txBody>
      <dsp:txXfrm>
        <a:off x="42322" y="4005816"/>
        <a:ext cx="6585435" cy="782326"/>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átum hely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6942EDE-7707-4C93-9FCD-C8288FA9C2F5}" type="datetimeFigureOut">
              <a:rPr lang="en-GB" smtClean="0"/>
              <a:t>21/03/2026</a:t>
            </a:fld>
            <a:endParaRPr lang="en-GB"/>
          </a:p>
        </p:txBody>
      </p:sp>
      <p:sp>
        <p:nvSpPr>
          <p:cNvPr id="4" name="Élőláb hely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Dia számának hely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C07EAF-6A43-4BB0-A89E-7820AFF29F03}" type="slidenum">
              <a:rPr lang="en-GB" smtClean="0"/>
              <a:t>‹#›</a:t>
            </a:fld>
            <a:endParaRPr lang="en-GB"/>
          </a:p>
        </p:txBody>
      </p:sp>
    </p:spTree>
    <p:extLst>
      <p:ext uri="{BB962C8B-B14F-4D97-AF65-F5344CB8AC3E}">
        <p14:creationId xmlns:p14="http://schemas.microsoft.com/office/powerpoint/2010/main" val="22194340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D8FF87-38FD-5645-98EB-003EE1C7EEE8}" type="datetimeFigureOut">
              <a:rPr lang="it-IT" smtClean="0"/>
              <a:t>21/03/2026</a:t>
            </a:fld>
            <a:endParaRPr lang="it-IT"/>
          </a:p>
        </p:txBody>
      </p:sp>
      <p:sp>
        <p:nvSpPr>
          <p:cNvPr id="4" name="Segnaposto immagine diapositiva 3"/>
          <p:cNvSpPr>
            <a:spLocks noGrp="1" noRot="1" noChangeAspect="1"/>
          </p:cNvSpPr>
          <p:nvPr>
            <p:ph type="sldImg" idx="2"/>
          </p:nvPr>
        </p:nvSpPr>
        <p:spPr>
          <a:xfrm>
            <a:off x="1114425" y="1143000"/>
            <a:ext cx="462915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4A9807-1C24-8F4A-B3C7-A6E31FA5BB7A}" type="slidenum">
              <a:rPr lang="it-IT" smtClean="0"/>
              <a:t>‹#›</a:t>
            </a:fld>
            <a:endParaRPr lang="it-IT"/>
          </a:p>
        </p:txBody>
      </p:sp>
    </p:spTree>
    <p:extLst>
      <p:ext uri="{BB962C8B-B14F-4D97-AF65-F5344CB8AC3E}">
        <p14:creationId xmlns:p14="http://schemas.microsoft.com/office/powerpoint/2010/main" val="1360651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5E4A9807-1C24-8F4A-B3C7-A6E31FA5BB7A}" type="slidenum">
              <a:rPr lang="it-IT" smtClean="0"/>
              <a:t>1</a:t>
            </a:fld>
            <a:endParaRPr lang="it-IT"/>
          </a:p>
        </p:txBody>
      </p:sp>
    </p:spTree>
    <p:extLst>
      <p:ext uri="{BB962C8B-B14F-4D97-AF65-F5344CB8AC3E}">
        <p14:creationId xmlns:p14="http://schemas.microsoft.com/office/powerpoint/2010/main" val="40543874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5E4A9807-1C24-8F4A-B3C7-A6E31FA5BB7A}" type="slidenum">
              <a:rPr lang="it-IT" smtClean="0"/>
              <a:t>37</a:t>
            </a:fld>
            <a:endParaRPr lang="it-IT"/>
          </a:p>
        </p:txBody>
      </p:sp>
    </p:spTree>
    <p:extLst>
      <p:ext uri="{BB962C8B-B14F-4D97-AF65-F5344CB8AC3E}">
        <p14:creationId xmlns:p14="http://schemas.microsoft.com/office/powerpoint/2010/main" val="2032026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5E4A9807-1C24-8F4A-B3C7-A6E31FA5BB7A}" type="slidenum">
              <a:rPr lang="it-IT" smtClean="0"/>
              <a:t>38</a:t>
            </a:fld>
            <a:endParaRPr lang="it-IT"/>
          </a:p>
        </p:txBody>
      </p:sp>
    </p:spTree>
    <p:extLst>
      <p:ext uri="{BB962C8B-B14F-4D97-AF65-F5344CB8AC3E}">
        <p14:creationId xmlns:p14="http://schemas.microsoft.com/office/powerpoint/2010/main" val="17533379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a:extLst>
            <a:ext uri="{FF2B5EF4-FFF2-40B4-BE49-F238E27FC236}">
              <a16:creationId xmlns:a16="http://schemas.microsoft.com/office/drawing/2014/main" id="{24E4ECB5-BEC1-ACA4-A1A1-7670971C28C0}"/>
            </a:ext>
          </a:extLst>
        </p:cNvPr>
        <p:cNvGrpSpPr/>
        <p:nvPr/>
      </p:nvGrpSpPr>
      <p:grpSpPr>
        <a:xfrm>
          <a:off x="0" y="0"/>
          <a:ext cx="0" cy="0"/>
          <a:chOff x="0" y="0"/>
          <a:chExt cx="0" cy="0"/>
        </a:xfrm>
      </p:grpSpPr>
      <p:sp>
        <p:nvSpPr>
          <p:cNvPr id="227" name="Google Shape;227;p16:notes">
            <a:extLst>
              <a:ext uri="{FF2B5EF4-FFF2-40B4-BE49-F238E27FC236}">
                <a16:creationId xmlns:a16="http://schemas.microsoft.com/office/drawing/2014/main" id="{190C5EAD-DB15-C5E4-3C39-D131B072D927}"/>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8" name="Google Shape;228;p16:notes">
            <a:extLst>
              <a:ext uri="{FF2B5EF4-FFF2-40B4-BE49-F238E27FC236}">
                <a16:creationId xmlns:a16="http://schemas.microsoft.com/office/drawing/2014/main" id="{7EF12E60-2337-34D0-E4C4-3CA99F773E39}"/>
              </a:ext>
            </a:extLst>
          </p:cNvPr>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643225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BDE4CE-C0E3-2EC2-9974-C00DB3F55DDB}"/>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2BE4AD28-F57D-D1EF-4349-E7322EE801F3}"/>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16C96136-F4DB-48CC-35AF-B0EBC70E26C8}"/>
              </a:ext>
            </a:extLst>
          </p:cNvPr>
          <p:cNvSpPr>
            <a:spLocks noGrp="1"/>
          </p:cNvSpPr>
          <p:nvPr>
            <p:ph type="body" idx="1"/>
          </p:nvPr>
        </p:nvSpPr>
        <p:spPr/>
        <p:txBody>
          <a:bodyPr/>
          <a:lstStyle/>
          <a:p>
            <a:endParaRPr lang="hu-HU" dirty="0"/>
          </a:p>
        </p:txBody>
      </p:sp>
      <p:sp>
        <p:nvSpPr>
          <p:cNvPr id="4" name="Dia számának helye 3">
            <a:extLst>
              <a:ext uri="{FF2B5EF4-FFF2-40B4-BE49-F238E27FC236}">
                <a16:creationId xmlns:a16="http://schemas.microsoft.com/office/drawing/2014/main" id="{069F8418-B336-AEEF-B302-CAA4A633818E}"/>
              </a:ext>
            </a:extLst>
          </p:cNvPr>
          <p:cNvSpPr>
            <a:spLocks noGrp="1"/>
          </p:cNvSpPr>
          <p:nvPr>
            <p:ph type="sldNum" sz="quarter" idx="5"/>
          </p:nvPr>
        </p:nvSpPr>
        <p:spPr/>
        <p:txBody>
          <a:bodyPr/>
          <a:lstStyle/>
          <a:p>
            <a:fld id="{5E4A9807-1C24-8F4A-B3C7-A6E31FA5BB7A}" type="slidenum">
              <a:rPr lang="it-IT" smtClean="0"/>
              <a:t>3</a:t>
            </a:fld>
            <a:endParaRPr lang="it-IT"/>
          </a:p>
        </p:txBody>
      </p:sp>
    </p:spTree>
    <p:extLst>
      <p:ext uri="{BB962C8B-B14F-4D97-AF65-F5344CB8AC3E}">
        <p14:creationId xmlns:p14="http://schemas.microsoft.com/office/powerpoint/2010/main" val="8398026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b="0" dirty="0"/>
          </a:p>
        </p:txBody>
      </p:sp>
      <p:sp>
        <p:nvSpPr>
          <p:cNvPr id="4" name="Dia számának helye 3"/>
          <p:cNvSpPr>
            <a:spLocks noGrp="1"/>
          </p:cNvSpPr>
          <p:nvPr>
            <p:ph type="sldNum" sz="quarter" idx="5"/>
          </p:nvPr>
        </p:nvSpPr>
        <p:spPr/>
        <p:txBody>
          <a:bodyPr/>
          <a:lstStyle/>
          <a:p>
            <a:fld id="{5E4A9807-1C24-8F4A-B3C7-A6E31FA5BB7A}" type="slidenum">
              <a:rPr lang="it-IT" smtClean="0"/>
              <a:t>12</a:t>
            </a:fld>
            <a:endParaRPr lang="it-IT"/>
          </a:p>
        </p:txBody>
      </p:sp>
    </p:spTree>
    <p:extLst>
      <p:ext uri="{BB962C8B-B14F-4D97-AF65-F5344CB8AC3E}">
        <p14:creationId xmlns:p14="http://schemas.microsoft.com/office/powerpoint/2010/main" val="15729347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5E4A9807-1C24-8F4A-B3C7-A6E31FA5BB7A}" type="slidenum">
              <a:rPr lang="it-IT" smtClean="0"/>
              <a:t>15</a:t>
            </a:fld>
            <a:endParaRPr lang="it-IT"/>
          </a:p>
        </p:txBody>
      </p:sp>
    </p:spTree>
    <p:extLst>
      <p:ext uri="{BB962C8B-B14F-4D97-AF65-F5344CB8AC3E}">
        <p14:creationId xmlns:p14="http://schemas.microsoft.com/office/powerpoint/2010/main" val="3172744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5E4A9807-1C24-8F4A-B3C7-A6E31FA5BB7A}" type="slidenum">
              <a:rPr lang="it-IT" smtClean="0"/>
              <a:t>19</a:t>
            </a:fld>
            <a:endParaRPr lang="it-IT"/>
          </a:p>
        </p:txBody>
      </p:sp>
    </p:spTree>
    <p:extLst>
      <p:ext uri="{BB962C8B-B14F-4D97-AF65-F5344CB8AC3E}">
        <p14:creationId xmlns:p14="http://schemas.microsoft.com/office/powerpoint/2010/main" val="37045024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299151-D588-2306-F222-2C8E993BB808}"/>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1A5AD781-343B-68E9-56B1-47A14C61FB83}"/>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A4089CBE-D68D-4BF1-0F2D-0CF684570AC7}"/>
              </a:ext>
            </a:extLst>
          </p:cNvPr>
          <p:cNvSpPr>
            <a:spLocks noGrp="1"/>
          </p:cNvSpPr>
          <p:nvPr>
            <p:ph type="body" idx="1"/>
          </p:nvPr>
        </p:nvSpPr>
        <p:spPr/>
        <p:txBody>
          <a:bodyPr/>
          <a:lstStyle/>
          <a:p>
            <a:endParaRPr lang="hu-HU" dirty="0"/>
          </a:p>
        </p:txBody>
      </p:sp>
      <p:sp>
        <p:nvSpPr>
          <p:cNvPr id="4" name="Dia számának helye 3">
            <a:extLst>
              <a:ext uri="{FF2B5EF4-FFF2-40B4-BE49-F238E27FC236}">
                <a16:creationId xmlns:a16="http://schemas.microsoft.com/office/drawing/2014/main" id="{FA6DE886-84DC-3297-DDC4-538895E883EB}"/>
              </a:ext>
            </a:extLst>
          </p:cNvPr>
          <p:cNvSpPr>
            <a:spLocks noGrp="1"/>
          </p:cNvSpPr>
          <p:nvPr>
            <p:ph type="sldNum" sz="quarter" idx="5"/>
          </p:nvPr>
        </p:nvSpPr>
        <p:spPr/>
        <p:txBody>
          <a:bodyPr/>
          <a:lstStyle/>
          <a:p>
            <a:fld id="{5E4A9807-1C24-8F4A-B3C7-A6E31FA5BB7A}" type="slidenum">
              <a:rPr lang="it-IT" smtClean="0"/>
              <a:t>29</a:t>
            </a:fld>
            <a:endParaRPr lang="it-IT"/>
          </a:p>
        </p:txBody>
      </p:sp>
    </p:spTree>
    <p:extLst>
      <p:ext uri="{BB962C8B-B14F-4D97-AF65-F5344CB8AC3E}">
        <p14:creationId xmlns:p14="http://schemas.microsoft.com/office/powerpoint/2010/main" val="12738746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059EFD-7AD1-5F1B-26AD-D2B057757203}"/>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61F93083-196E-DE80-C6D9-17F1C6893AD8}"/>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8589C339-A884-A548-FAD8-8BDA1A0C7D26}"/>
              </a:ext>
            </a:extLst>
          </p:cNvPr>
          <p:cNvSpPr>
            <a:spLocks noGrp="1"/>
          </p:cNvSpPr>
          <p:nvPr>
            <p:ph type="body" idx="1"/>
          </p:nvPr>
        </p:nvSpPr>
        <p:spPr/>
        <p:txBody>
          <a:bodyPr/>
          <a:lstStyle/>
          <a:p>
            <a:endParaRPr lang="hu-HU" dirty="0"/>
          </a:p>
        </p:txBody>
      </p:sp>
      <p:sp>
        <p:nvSpPr>
          <p:cNvPr id="4" name="Dia számának helye 3">
            <a:extLst>
              <a:ext uri="{FF2B5EF4-FFF2-40B4-BE49-F238E27FC236}">
                <a16:creationId xmlns:a16="http://schemas.microsoft.com/office/drawing/2014/main" id="{DCB91B7A-1C21-71FD-204A-696947209A93}"/>
              </a:ext>
            </a:extLst>
          </p:cNvPr>
          <p:cNvSpPr>
            <a:spLocks noGrp="1"/>
          </p:cNvSpPr>
          <p:nvPr>
            <p:ph type="sldNum" sz="quarter" idx="5"/>
          </p:nvPr>
        </p:nvSpPr>
        <p:spPr/>
        <p:txBody>
          <a:bodyPr/>
          <a:lstStyle/>
          <a:p>
            <a:fld id="{5E4A9807-1C24-8F4A-B3C7-A6E31FA5BB7A}" type="slidenum">
              <a:rPr lang="it-IT" smtClean="0"/>
              <a:t>30</a:t>
            </a:fld>
            <a:endParaRPr lang="it-IT"/>
          </a:p>
        </p:txBody>
      </p:sp>
    </p:spTree>
    <p:extLst>
      <p:ext uri="{BB962C8B-B14F-4D97-AF65-F5344CB8AC3E}">
        <p14:creationId xmlns:p14="http://schemas.microsoft.com/office/powerpoint/2010/main" val="13228414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en-US" b="0" dirty="0"/>
          </a:p>
        </p:txBody>
      </p:sp>
      <p:sp>
        <p:nvSpPr>
          <p:cNvPr id="4" name="Dia számának helye 3"/>
          <p:cNvSpPr>
            <a:spLocks noGrp="1"/>
          </p:cNvSpPr>
          <p:nvPr>
            <p:ph type="sldNum" sz="quarter" idx="5"/>
          </p:nvPr>
        </p:nvSpPr>
        <p:spPr/>
        <p:txBody>
          <a:bodyPr/>
          <a:lstStyle/>
          <a:p>
            <a:fld id="{5E4A9807-1C24-8F4A-B3C7-A6E31FA5BB7A}" type="slidenum">
              <a:rPr lang="it-IT" smtClean="0"/>
              <a:t>32</a:t>
            </a:fld>
            <a:endParaRPr lang="it-IT"/>
          </a:p>
        </p:txBody>
      </p:sp>
    </p:spTree>
    <p:extLst>
      <p:ext uri="{BB962C8B-B14F-4D97-AF65-F5344CB8AC3E}">
        <p14:creationId xmlns:p14="http://schemas.microsoft.com/office/powerpoint/2010/main" val="20123040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5E4A9807-1C24-8F4A-B3C7-A6E31FA5BB7A}" type="slidenum">
              <a:rPr lang="it-IT" smtClean="0"/>
              <a:t>35</a:t>
            </a:fld>
            <a:endParaRPr lang="it-IT"/>
          </a:p>
        </p:txBody>
      </p:sp>
    </p:spTree>
    <p:extLst>
      <p:ext uri="{BB962C8B-B14F-4D97-AF65-F5344CB8AC3E}">
        <p14:creationId xmlns:p14="http://schemas.microsoft.com/office/powerpoint/2010/main" val="322488174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18.png"/><Relationship Id="rId5" Type="http://schemas.openxmlformats.org/officeDocument/2006/relationships/image" Target="../media/image2.png"/><Relationship Id="rId4" Type="http://schemas.openxmlformats.org/officeDocument/2006/relationships/image" Target="../media/image17.jp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7.jpg"/><Relationship Id="rId1" Type="http://schemas.openxmlformats.org/officeDocument/2006/relationships/slideMaster" Target="../slideMasters/slideMaster2.xml"/><Relationship Id="rId4" Type="http://schemas.openxmlformats.org/officeDocument/2006/relationships/image" Target="../media/image19.png"/></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21.png"/><Relationship Id="rId2" Type="http://schemas.openxmlformats.org/officeDocument/2006/relationships/image" Target="../media/image10.png"/><Relationship Id="rId1" Type="http://schemas.openxmlformats.org/officeDocument/2006/relationships/slideMaster" Target="../slideMasters/slideMaster2.xml"/><Relationship Id="rId6" Type="http://schemas.openxmlformats.org/officeDocument/2006/relationships/image" Target="../media/image15.png"/><Relationship Id="rId5" Type="http://schemas.openxmlformats.org/officeDocument/2006/relationships/image" Target="../media/image20.png"/><Relationship Id="rId4" Type="http://schemas.openxmlformats.org/officeDocument/2006/relationships/image" Target="../media/image1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6.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image" Target="../media/image14.emf"/><Relationship Id="rId4" Type="http://schemas.openxmlformats.org/officeDocument/2006/relationships/image" Target="../media/image1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21/03/2026</a:t>
            </a:fld>
            <a:endParaRPr lang="it-IT" dirty="0"/>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1587065112"/>
      </p:ext>
    </p:extLst>
  </p:cSld>
  <p:clrMapOvr>
    <a:masterClrMapping/>
  </p:clrMapOvr>
  <p:hf sldNum="0" hdr="0"/>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91161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Diapositiva titolo">
  <p:cSld name="Diapositiva titolo">
    <p:bg>
      <p:bgPr>
        <a:blipFill>
          <a:blip r:embed="rId2">
            <a:alphaModFix/>
          </a:blip>
          <a:stretch>
            <a:fillRect/>
          </a:stretch>
        </a:blipFill>
        <a:effectLst/>
      </p:bgPr>
    </p:bg>
    <p:spTree>
      <p:nvGrpSpPr>
        <p:cNvPr id="1" name="Shape 10"/>
        <p:cNvGrpSpPr/>
        <p:nvPr/>
      </p:nvGrpSpPr>
      <p:grpSpPr>
        <a:xfrm>
          <a:off x="0" y="0"/>
          <a:ext cx="0" cy="0"/>
          <a:chOff x="0" y="0"/>
          <a:chExt cx="0" cy="0"/>
        </a:xfrm>
      </p:grpSpPr>
      <p:sp>
        <p:nvSpPr>
          <p:cNvPr id="11" name="Google Shape;11;p18"/>
          <p:cNvSpPr txBox="1">
            <a:spLocks noGrp="1"/>
          </p:cNvSpPr>
          <p:nvPr>
            <p:ph type="title"/>
          </p:nvPr>
        </p:nvSpPr>
        <p:spPr>
          <a:xfrm>
            <a:off x="0" y="3397074"/>
            <a:ext cx="10799763" cy="1392237"/>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chemeClr val="lt1"/>
              </a:buClr>
              <a:buSzPts val="5000"/>
              <a:buFont typeface="Calibri"/>
              <a:buNone/>
              <a:defRPr sz="5000"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 name="Google Shape;12;p18"/>
          <p:cNvSpPr txBox="1">
            <a:spLocks noGrp="1"/>
          </p:cNvSpPr>
          <p:nvPr>
            <p:ph type="dt" idx="10"/>
          </p:nvPr>
        </p:nvSpPr>
        <p:spPr>
          <a:xfrm>
            <a:off x="742484" y="667269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8"/>
          <p:cNvSpPr txBox="1">
            <a:spLocks noGrp="1"/>
          </p:cNvSpPr>
          <p:nvPr>
            <p:ph type="sldNum" idx="12"/>
          </p:nvPr>
        </p:nvSpPr>
        <p:spPr>
          <a:xfrm>
            <a:off x="8039709" y="667269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1"/>
                </a:solidFill>
                <a:latin typeface="Calibri"/>
                <a:ea typeface="Calibri"/>
                <a:cs typeface="Calibri"/>
                <a:sym typeface="Calibri"/>
              </a:defRPr>
            </a:lvl2pPr>
            <a:lvl3pPr marL="0" marR="0" lvl="2" indent="0" algn="l" rtl="0">
              <a:spcBef>
                <a:spcPts val="0"/>
              </a:spcBef>
              <a:buNone/>
              <a:defRPr sz="1800" b="0" i="0" u="none" strike="noStrike" cap="none">
                <a:solidFill>
                  <a:schemeClr val="dk1"/>
                </a:solidFill>
                <a:latin typeface="Calibri"/>
                <a:ea typeface="Calibri"/>
                <a:cs typeface="Calibri"/>
                <a:sym typeface="Calibri"/>
              </a:defRPr>
            </a:lvl3pPr>
            <a:lvl4pPr marL="0" marR="0" lvl="3" indent="0" algn="l" rtl="0">
              <a:spcBef>
                <a:spcPts val="0"/>
              </a:spcBef>
              <a:buNone/>
              <a:defRPr sz="1800" b="0" i="0" u="none" strike="noStrike" cap="none">
                <a:solidFill>
                  <a:schemeClr val="dk1"/>
                </a:solidFill>
                <a:latin typeface="Calibri"/>
                <a:ea typeface="Calibri"/>
                <a:cs typeface="Calibri"/>
                <a:sym typeface="Calibri"/>
              </a:defRPr>
            </a:lvl4pPr>
            <a:lvl5pPr marL="0" marR="0" lvl="4" indent="0" algn="l" rtl="0">
              <a:spcBef>
                <a:spcPts val="0"/>
              </a:spcBef>
              <a:buNone/>
              <a:defRPr sz="1800" b="0" i="0" u="none" strike="noStrike" cap="none">
                <a:solidFill>
                  <a:schemeClr val="dk1"/>
                </a:solidFill>
                <a:latin typeface="Calibri"/>
                <a:ea typeface="Calibri"/>
                <a:cs typeface="Calibri"/>
                <a:sym typeface="Calibri"/>
              </a:defRPr>
            </a:lvl5pPr>
            <a:lvl6pPr marL="0" marR="0" lvl="5" indent="0" algn="l" rtl="0">
              <a:spcBef>
                <a:spcPts val="0"/>
              </a:spcBef>
              <a:buNone/>
              <a:defRPr sz="1800" b="0" i="0" u="none" strike="noStrike" cap="none">
                <a:solidFill>
                  <a:schemeClr val="dk1"/>
                </a:solidFill>
                <a:latin typeface="Calibri"/>
                <a:ea typeface="Calibri"/>
                <a:cs typeface="Calibri"/>
                <a:sym typeface="Calibri"/>
              </a:defRPr>
            </a:lvl6pPr>
            <a:lvl7pPr marL="0" marR="0" lvl="6" indent="0" algn="l" rtl="0">
              <a:spcBef>
                <a:spcPts val="0"/>
              </a:spcBef>
              <a:buNone/>
              <a:defRPr sz="1800" b="0" i="0" u="none" strike="noStrike" cap="none">
                <a:solidFill>
                  <a:schemeClr val="dk1"/>
                </a:solidFill>
                <a:latin typeface="Calibri"/>
                <a:ea typeface="Calibri"/>
                <a:cs typeface="Calibri"/>
                <a:sym typeface="Calibri"/>
              </a:defRPr>
            </a:lvl7pPr>
            <a:lvl8pPr marL="0" marR="0" lvl="7" indent="0" algn="l" rtl="0">
              <a:spcBef>
                <a:spcPts val="0"/>
              </a:spcBef>
              <a:buNone/>
              <a:defRPr sz="1800" b="0" i="0" u="none" strike="noStrike" cap="none">
                <a:solidFill>
                  <a:schemeClr val="dk1"/>
                </a:solidFill>
                <a:latin typeface="Calibri"/>
                <a:ea typeface="Calibri"/>
                <a:cs typeface="Calibri"/>
                <a:sym typeface="Calibri"/>
              </a:defRPr>
            </a:lvl8pPr>
            <a:lvl9pPr marL="0" marR="0" lvl="8" indent="0" algn="l" rtl="0">
              <a:spcBef>
                <a:spcPts val="0"/>
              </a:spcBef>
              <a:buNone/>
              <a:defRPr sz="1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pic>
        <p:nvPicPr>
          <p:cNvPr id="14" name="Google Shape;14;p18"/>
          <p:cNvPicPr preferRelativeResize="0"/>
          <p:nvPr/>
        </p:nvPicPr>
        <p:blipFill rotWithShape="1">
          <a:blip r:embed="rId3">
            <a:alphaModFix/>
          </a:blip>
          <a:srcRect/>
          <a:stretch/>
        </p:blipFill>
        <p:spPr>
          <a:xfrm>
            <a:off x="9219429" y="0"/>
            <a:ext cx="1438485" cy="1513689"/>
          </a:xfrm>
          <a:prstGeom prst="rect">
            <a:avLst/>
          </a:prstGeom>
          <a:noFill/>
          <a:ln>
            <a:noFill/>
          </a:ln>
        </p:spPr>
      </p:pic>
    </p:spTree>
    <p:extLst>
      <p:ext uri="{BB962C8B-B14F-4D97-AF65-F5344CB8AC3E}">
        <p14:creationId xmlns:p14="http://schemas.microsoft.com/office/powerpoint/2010/main" val="15966574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olo e contenuto">
  <p:cSld name="Titolo e contenuto">
    <p:spTree>
      <p:nvGrpSpPr>
        <p:cNvPr id="1" name="Shape 15"/>
        <p:cNvGrpSpPr/>
        <p:nvPr/>
      </p:nvGrpSpPr>
      <p:grpSpPr>
        <a:xfrm>
          <a:off x="0" y="0"/>
          <a:ext cx="0" cy="0"/>
          <a:chOff x="0" y="0"/>
          <a:chExt cx="0" cy="0"/>
        </a:xfrm>
      </p:grpSpPr>
      <p:pic>
        <p:nvPicPr>
          <p:cNvPr id="16" name="Google Shape;16;p19"/>
          <p:cNvPicPr preferRelativeResize="0"/>
          <p:nvPr/>
        </p:nvPicPr>
        <p:blipFill rotWithShape="1">
          <a:blip r:embed="rId2">
            <a:alphaModFix amt="6000"/>
          </a:blip>
          <a:srcRect/>
          <a:stretch/>
        </p:blipFill>
        <p:spPr>
          <a:xfrm>
            <a:off x="90030" y="0"/>
            <a:ext cx="10709733" cy="7199697"/>
          </a:xfrm>
          <a:prstGeom prst="rect">
            <a:avLst/>
          </a:prstGeom>
          <a:noFill/>
          <a:ln>
            <a:noFill/>
          </a:ln>
        </p:spPr>
      </p:pic>
      <p:pic>
        <p:nvPicPr>
          <p:cNvPr id="17" name="Google Shape;17;p19"/>
          <p:cNvPicPr preferRelativeResize="0"/>
          <p:nvPr/>
        </p:nvPicPr>
        <p:blipFill rotWithShape="1">
          <a:blip r:embed="rId3">
            <a:alphaModFix/>
          </a:blip>
          <a:srcRect l="16494" b="1059"/>
          <a:stretch/>
        </p:blipFill>
        <p:spPr>
          <a:xfrm>
            <a:off x="0" y="0"/>
            <a:ext cx="3986422" cy="7199697"/>
          </a:xfrm>
          <a:prstGeom prst="rect">
            <a:avLst/>
          </a:prstGeom>
          <a:noFill/>
          <a:ln>
            <a:noFill/>
          </a:ln>
        </p:spPr>
      </p:pic>
      <p:pic>
        <p:nvPicPr>
          <p:cNvPr id="18" name="Google Shape;18;p19"/>
          <p:cNvPicPr preferRelativeResize="0"/>
          <p:nvPr/>
        </p:nvPicPr>
        <p:blipFill rotWithShape="1">
          <a:blip r:embed="rId4">
            <a:alphaModFix/>
          </a:blip>
          <a:srcRect/>
          <a:stretch/>
        </p:blipFill>
        <p:spPr>
          <a:xfrm>
            <a:off x="7320764" y="662380"/>
            <a:ext cx="2980626" cy="846350"/>
          </a:xfrm>
          <a:prstGeom prst="rect">
            <a:avLst/>
          </a:prstGeom>
          <a:noFill/>
          <a:ln>
            <a:noFill/>
          </a:ln>
        </p:spPr>
      </p:pic>
      <p:pic>
        <p:nvPicPr>
          <p:cNvPr id="19" name="Google Shape;19;p19"/>
          <p:cNvPicPr preferRelativeResize="0"/>
          <p:nvPr/>
        </p:nvPicPr>
        <p:blipFill rotWithShape="1">
          <a:blip r:embed="rId5">
            <a:alphaModFix/>
          </a:blip>
          <a:srcRect/>
          <a:stretch/>
        </p:blipFill>
        <p:spPr>
          <a:xfrm>
            <a:off x="203200" y="5919979"/>
            <a:ext cx="1197995" cy="1260626"/>
          </a:xfrm>
          <a:prstGeom prst="rect">
            <a:avLst/>
          </a:prstGeom>
          <a:noFill/>
          <a:ln>
            <a:noFill/>
          </a:ln>
        </p:spPr>
      </p:pic>
      <p:sp>
        <p:nvSpPr>
          <p:cNvPr id="20" name="Google Shape;20;p19"/>
          <p:cNvSpPr txBox="1">
            <a:spLocks noGrp="1"/>
          </p:cNvSpPr>
          <p:nvPr>
            <p:ph type="title"/>
          </p:nvPr>
        </p:nvSpPr>
        <p:spPr>
          <a:xfrm>
            <a:off x="1090338" y="2722487"/>
            <a:ext cx="9313863" cy="1392237"/>
          </a:xfrm>
          <a:prstGeom prst="rect">
            <a:avLst/>
          </a:prstGeom>
          <a:noFill/>
          <a:ln>
            <a:noFill/>
          </a:ln>
        </p:spPr>
        <p:txBody>
          <a:bodyPr spcFirstLastPara="1" wrap="square" lIns="91425" tIns="45700" rIns="91425" bIns="45700" anchor="t" anchorCtr="0">
            <a:noAutofit/>
          </a:bodyPr>
          <a:lstStyle>
            <a:lvl1pPr marR="0" lvl="0" algn="r" rtl="0">
              <a:lnSpc>
                <a:spcPct val="90000"/>
              </a:lnSpc>
              <a:spcBef>
                <a:spcPts val="0"/>
              </a:spcBef>
              <a:spcAft>
                <a:spcPts val="0"/>
              </a:spcAft>
              <a:buClr>
                <a:schemeClr val="dk1"/>
              </a:buClr>
              <a:buSzPts val="4000"/>
              <a:buFont typeface="Calibri"/>
              <a:buNone/>
              <a:defRPr sz="40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21" name="Google Shape;21;p19"/>
          <p:cNvPicPr preferRelativeResize="0"/>
          <p:nvPr/>
        </p:nvPicPr>
        <p:blipFill rotWithShape="1">
          <a:blip r:embed="rId6">
            <a:alphaModFix/>
          </a:blip>
          <a:srcRect l="35166"/>
          <a:stretch/>
        </p:blipFill>
        <p:spPr>
          <a:xfrm>
            <a:off x="0" y="-1"/>
            <a:ext cx="1491916" cy="1372497"/>
          </a:xfrm>
          <a:prstGeom prst="rect">
            <a:avLst/>
          </a:prstGeom>
          <a:noFill/>
          <a:ln>
            <a:noFill/>
          </a:ln>
        </p:spPr>
      </p:pic>
      <p:sp>
        <p:nvSpPr>
          <p:cNvPr id="22" name="Google Shape;22;p19"/>
          <p:cNvSpPr txBox="1">
            <a:spLocks noGrp="1"/>
          </p:cNvSpPr>
          <p:nvPr>
            <p:ph type="body" idx="1"/>
          </p:nvPr>
        </p:nvSpPr>
        <p:spPr>
          <a:xfrm>
            <a:off x="5246414" y="4190478"/>
            <a:ext cx="5157787" cy="1466732"/>
          </a:xfrm>
          <a:prstGeom prst="rect">
            <a:avLst/>
          </a:prstGeom>
          <a:noFill/>
          <a:ln>
            <a:noFill/>
          </a:ln>
        </p:spPr>
        <p:txBody>
          <a:bodyPr spcFirstLastPara="1" wrap="square" lIns="91425" tIns="45700" rIns="91425" bIns="45700" anchor="t" anchorCtr="0">
            <a:noAutofit/>
          </a:bodyPr>
          <a:lstStyle>
            <a:lvl1pPr marL="457200" marR="0" lvl="0" indent="-228600" algn="r" rtl="0">
              <a:lnSpc>
                <a:spcPct val="100000"/>
              </a:lnSpc>
              <a:spcBef>
                <a:spcPts val="105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25"/>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25"/>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19008226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Intestazione sezione">
  <p:cSld name="Intestazione sezione">
    <p:spTree>
      <p:nvGrpSpPr>
        <p:cNvPr id="1" name="Shape 23"/>
        <p:cNvGrpSpPr/>
        <p:nvPr/>
      </p:nvGrpSpPr>
      <p:grpSpPr>
        <a:xfrm>
          <a:off x="0" y="0"/>
          <a:ext cx="0" cy="0"/>
          <a:chOff x="0" y="0"/>
          <a:chExt cx="0" cy="0"/>
        </a:xfrm>
      </p:grpSpPr>
      <p:pic>
        <p:nvPicPr>
          <p:cNvPr id="24" name="Google Shape;24;p20"/>
          <p:cNvPicPr preferRelativeResize="0"/>
          <p:nvPr/>
        </p:nvPicPr>
        <p:blipFill rotWithShape="1">
          <a:blip r:embed="rId2">
            <a:alphaModFix/>
          </a:blip>
          <a:srcRect/>
          <a:stretch/>
        </p:blipFill>
        <p:spPr>
          <a:xfrm>
            <a:off x="7730188" y="6271928"/>
            <a:ext cx="2559169" cy="726677"/>
          </a:xfrm>
          <a:prstGeom prst="rect">
            <a:avLst/>
          </a:prstGeom>
          <a:noFill/>
          <a:ln>
            <a:noFill/>
          </a:ln>
        </p:spPr>
      </p:pic>
      <p:pic>
        <p:nvPicPr>
          <p:cNvPr id="25" name="Google Shape;25;p20"/>
          <p:cNvPicPr preferRelativeResize="0"/>
          <p:nvPr/>
        </p:nvPicPr>
        <p:blipFill rotWithShape="1">
          <a:blip r:embed="rId3">
            <a:alphaModFix/>
          </a:blip>
          <a:srcRect/>
          <a:stretch/>
        </p:blipFill>
        <p:spPr>
          <a:xfrm>
            <a:off x="5896446" y="-36030"/>
            <a:ext cx="4903317" cy="2567850"/>
          </a:xfrm>
          <a:prstGeom prst="rect">
            <a:avLst/>
          </a:prstGeom>
          <a:noFill/>
          <a:ln>
            <a:noFill/>
          </a:ln>
        </p:spPr>
      </p:pic>
      <p:sp>
        <p:nvSpPr>
          <p:cNvPr id="26" name="Google Shape;26;p20"/>
          <p:cNvSpPr txBox="1">
            <a:spLocks noGrp="1"/>
          </p:cNvSpPr>
          <p:nvPr>
            <p:ph type="title"/>
          </p:nvPr>
        </p:nvSpPr>
        <p:spPr>
          <a:xfrm>
            <a:off x="603457" y="514112"/>
            <a:ext cx="9707606" cy="993805"/>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7" name="Google Shape;27;p20"/>
          <p:cNvSpPr txBox="1">
            <a:spLocks noGrp="1"/>
          </p:cNvSpPr>
          <p:nvPr>
            <p:ph type="body" idx="1"/>
          </p:nvPr>
        </p:nvSpPr>
        <p:spPr>
          <a:xfrm>
            <a:off x="625163" y="2208507"/>
            <a:ext cx="9685900"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28" name="Google Shape;28;p20"/>
          <p:cNvSpPr txBox="1">
            <a:spLocks noGrp="1"/>
          </p:cNvSpPr>
          <p:nvPr>
            <p:ph type="dt" idx="10"/>
          </p:nvPr>
        </p:nvSpPr>
        <p:spPr>
          <a:xfrm>
            <a:off x="625163" y="659498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9" name="Google Shape;29;p20"/>
          <p:cNvSpPr txBox="1">
            <a:spLocks noGrp="1"/>
          </p:cNvSpPr>
          <p:nvPr>
            <p:ph type="sldNum" idx="12"/>
          </p:nvPr>
        </p:nvSpPr>
        <p:spPr>
          <a:xfrm>
            <a:off x="3466499" y="659498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39611594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2_Intestazione sezione">
  <p:cSld name="2_Intestazione sezione">
    <p:spTree>
      <p:nvGrpSpPr>
        <p:cNvPr id="1" name="Shape 30"/>
        <p:cNvGrpSpPr/>
        <p:nvPr/>
      </p:nvGrpSpPr>
      <p:grpSpPr>
        <a:xfrm>
          <a:off x="0" y="0"/>
          <a:ext cx="0" cy="0"/>
          <a:chOff x="0" y="0"/>
          <a:chExt cx="0" cy="0"/>
        </a:xfrm>
      </p:grpSpPr>
      <p:pic>
        <p:nvPicPr>
          <p:cNvPr id="31" name="Google Shape;31;p21"/>
          <p:cNvPicPr preferRelativeResize="0"/>
          <p:nvPr/>
        </p:nvPicPr>
        <p:blipFill rotWithShape="1">
          <a:blip r:embed="rId2">
            <a:alphaModFix/>
          </a:blip>
          <a:srcRect/>
          <a:stretch/>
        </p:blipFill>
        <p:spPr>
          <a:xfrm>
            <a:off x="7730188" y="6312568"/>
            <a:ext cx="2559169" cy="726677"/>
          </a:xfrm>
          <a:prstGeom prst="rect">
            <a:avLst/>
          </a:prstGeom>
          <a:noFill/>
          <a:ln>
            <a:noFill/>
          </a:ln>
        </p:spPr>
      </p:pic>
      <p:sp>
        <p:nvSpPr>
          <p:cNvPr id="32" name="Google Shape;32;p21"/>
          <p:cNvSpPr txBox="1">
            <a:spLocks noGrp="1"/>
          </p:cNvSpPr>
          <p:nvPr>
            <p:ph type="title"/>
          </p:nvPr>
        </p:nvSpPr>
        <p:spPr>
          <a:xfrm>
            <a:off x="1601160" y="460162"/>
            <a:ext cx="4474519" cy="608286"/>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3" name="Google Shape;33;p21"/>
          <p:cNvSpPr txBox="1">
            <a:spLocks noGrp="1"/>
          </p:cNvSpPr>
          <p:nvPr>
            <p:ph type="dt" idx="10"/>
          </p:nvPr>
        </p:nvSpPr>
        <p:spPr>
          <a:xfrm>
            <a:off x="625163" y="664578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4" name="Google Shape;34;p21"/>
          <p:cNvSpPr txBox="1">
            <a:spLocks noGrp="1"/>
          </p:cNvSpPr>
          <p:nvPr>
            <p:ph type="sldNum" idx="12"/>
          </p:nvPr>
        </p:nvSpPr>
        <p:spPr>
          <a:xfrm>
            <a:off x="3466499" y="664578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pic>
        <p:nvPicPr>
          <p:cNvPr id="35" name="Google Shape;35;p21"/>
          <p:cNvPicPr preferRelativeResize="0"/>
          <p:nvPr/>
        </p:nvPicPr>
        <p:blipFill rotWithShape="1">
          <a:blip r:embed="rId3">
            <a:alphaModFix/>
          </a:blip>
          <a:srcRect/>
          <a:stretch/>
        </p:blipFill>
        <p:spPr>
          <a:xfrm>
            <a:off x="6306301" y="-8284"/>
            <a:ext cx="4493462" cy="4652855"/>
          </a:xfrm>
          <a:prstGeom prst="rect">
            <a:avLst/>
          </a:prstGeom>
          <a:noFill/>
          <a:ln>
            <a:noFill/>
          </a:ln>
        </p:spPr>
      </p:pic>
      <p:cxnSp>
        <p:nvCxnSpPr>
          <p:cNvPr id="36" name="Google Shape;36;p21"/>
          <p:cNvCxnSpPr/>
          <p:nvPr/>
        </p:nvCxnSpPr>
        <p:spPr>
          <a:xfrm>
            <a:off x="7750629" y="1944914"/>
            <a:ext cx="2467428" cy="0"/>
          </a:xfrm>
          <a:prstGeom prst="straightConnector1">
            <a:avLst/>
          </a:prstGeom>
          <a:noFill/>
          <a:ln w="34925" cap="flat" cmpd="sng">
            <a:solidFill>
              <a:schemeClr val="lt1"/>
            </a:solidFill>
            <a:prstDash val="solid"/>
            <a:miter lim="800000"/>
            <a:headEnd type="none" w="sm" len="sm"/>
            <a:tailEnd type="none" w="sm" len="sm"/>
          </a:ln>
        </p:spPr>
      </p:cxnSp>
      <p:pic>
        <p:nvPicPr>
          <p:cNvPr id="37" name="Google Shape;37;p21"/>
          <p:cNvPicPr preferRelativeResize="0"/>
          <p:nvPr/>
        </p:nvPicPr>
        <p:blipFill rotWithShape="1">
          <a:blip r:embed="rId4">
            <a:alphaModFix/>
          </a:blip>
          <a:srcRect/>
          <a:stretch/>
        </p:blipFill>
        <p:spPr>
          <a:xfrm>
            <a:off x="622603" y="496948"/>
            <a:ext cx="609600" cy="571500"/>
          </a:xfrm>
          <a:prstGeom prst="rect">
            <a:avLst/>
          </a:prstGeom>
          <a:noFill/>
          <a:ln>
            <a:noFill/>
          </a:ln>
        </p:spPr>
      </p:pic>
      <p:sp>
        <p:nvSpPr>
          <p:cNvPr id="38" name="Google Shape;38;p21"/>
          <p:cNvSpPr txBox="1"/>
          <p:nvPr/>
        </p:nvSpPr>
        <p:spPr>
          <a:xfrm>
            <a:off x="719834" y="519621"/>
            <a:ext cx="415137" cy="52615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600"/>
              <a:buFont typeface="Calibri"/>
              <a:buNone/>
            </a:pPr>
            <a:r>
              <a:rPr lang="it-IT" sz="3600" b="1">
                <a:solidFill>
                  <a:schemeClr val="lt1"/>
                </a:solidFill>
                <a:latin typeface="Calibri"/>
                <a:ea typeface="Calibri"/>
                <a:cs typeface="Calibri"/>
                <a:sym typeface="Calibri"/>
              </a:rPr>
              <a:t>1</a:t>
            </a:r>
            <a:endParaRPr/>
          </a:p>
        </p:txBody>
      </p:sp>
      <p:pic>
        <p:nvPicPr>
          <p:cNvPr id="39" name="Google Shape;39;p21"/>
          <p:cNvPicPr preferRelativeResize="0"/>
          <p:nvPr/>
        </p:nvPicPr>
        <p:blipFill rotWithShape="1">
          <a:blip r:embed="rId4">
            <a:alphaModFix/>
          </a:blip>
          <a:srcRect/>
          <a:stretch/>
        </p:blipFill>
        <p:spPr>
          <a:xfrm>
            <a:off x="700219" y="2548761"/>
            <a:ext cx="609600" cy="571500"/>
          </a:xfrm>
          <a:prstGeom prst="rect">
            <a:avLst/>
          </a:prstGeom>
          <a:noFill/>
          <a:ln>
            <a:noFill/>
          </a:ln>
        </p:spPr>
      </p:pic>
      <p:sp>
        <p:nvSpPr>
          <p:cNvPr id="40" name="Google Shape;40;p21"/>
          <p:cNvSpPr txBox="1"/>
          <p:nvPr/>
        </p:nvSpPr>
        <p:spPr>
          <a:xfrm>
            <a:off x="777835" y="2554609"/>
            <a:ext cx="415137" cy="5715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3600"/>
              <a:buFont typeface="Calibri"/>
              <a:buNone/>
            </a:pPr>
            <a:r>
              <a:rPr lang="it-IT" sz="3600" b="1">
                <a:solidFill>
                  <a:schemeClr val="lt1"/>
                </a:solidFill>
                <a:latin typeface="Calibri"/>
                <a:ea typeface="Calibri"/>
                <a:cs typeface="Calibri"/>
                <a:sym typeface="Calibri"/>
              </a:rPr>
              <a:t>2</a:t>
            </a:r>
            <a:endParaRPr/>
          </a:p>
        </p:txBody>
      </p:sp>
      <p:pic>
        <p:nvPicPr>
          <p:cNvPr id="41" name="Google Shape;41;p21"/>
          <p:cNvPicPr preferRelativeResize="0"/>
          <p:nvPr/>
        </p:nvPicPr>
        <p:blipFill rotWithShape="1">
          <a:blip r:embed="rId4">
            <a:alphaModFix/>
          </a:blip>
          <a:srcRect/>
          <a:stretch/>
        </p:blipFill>
        <p:spPr>
          <a:xfrm>
            <a:off x="700219" y="4514805"/>
            <a:ext cx="609600" cy="571500"/>
          </a:xfrm>
          <a:prstGeom prst="rect">
            <a:avLst/>
          </a:prstGeom>
          <a:noFill/>
          <a:ln>
            <a:noFill/>
          </a:ln>
        </p:spPr>
      </p:pic>
      <p:sp>
        <p:nvSpPr>
          <p:cNvPr id="42" name="Google Shape;42;p21"/>
          <p:cNvSpPr txBox="1"/>
          <p:nvPr/>
        </p:nvSpPr>
        <p:spPr>
          <a:xfrm>
            <a:off x="777835" y="4520653"/>
            <a:ext cx="415137" cy="5715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3600"/>
              <a:buFont typeface="Calibri"/>
              <a:buNone/>
            </a:pPr>
            <a:r>
              <a:rPr lang="it-IT" sz="3600" b="1">
                <a:solidFill>
                  <a:schemeClr val="lt1"/>
                </a:solidFill>
                <a:latin typeface="Calibri"/>
                <a:ea typeface="Calibri"/>
                <a:cs typeface="Calibri"/>
                <a:sym typeface="Calibri"/>
              </a:rPr>
              <a:t>3</a:t>
            </a:r>
            <a:endParaRPr/>
          </a:p>
        </p:txBody>
      </p:sp>
      <p:sp>
        <p:nvSpPr>
          <p:cNvPr id="43" name="Google Shape;43;p21"/>
          <p:cNvSpPr txBox="1"/>
          <p:nvPr/>
        </p:nvSpPr>
        <p:spPr>
          <a:xfrm>
            <a:off x="1601160" y="3192442"/>
            <a:ext cx="4474519" cy="111759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4" name="Google Shape;44;p21"/>
          <p:cNvSpPr txBox="1"/>
          <p:nvPr/>
        </p:nvSpPr>
        <p:spPr>
          <a:xfrm>
            <a:off x="1628563" y="5194973"/>
            <a:ext cx="4474519" cy="111759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5" name="Google Shape;45;p21"/>
          <p:cNvSpPr txBox="1">
            <a:spLocks noGrp="1"/>
          </p:cNvSpPr>
          <p:nvPr>
            <p:ph type="body" idx="1"/>
          </p:nvPr>
        </p:nvSpPr>
        <p:spPr>
          <a:xfrm>
            <a:off x="1601160" y="1254823"/>
            <a:ext cx="4474519" cy="1082227"/>
          </a:xfrm>
          <a:prstGeom prst="rect">
            <a:avLst/>
          </a:prstGeom>
          <a:noFill/>
          <a:ln>
            <a:noFill/>
          </a:ln>
        </p:spPr>
        <p:txBody>
          <a:bodyPr spcFirstLastPara="1" wrap="square" lIns="91425" tIns="45700" rIns="91425" bIns="45700" anchor="t" anchorCtr="0">
            <a:noAutofit/>
          </a:bodyPr>
          <a:lstStyle>
            <a:lvl1pPr marL="457200" marR="0" lvl="0" indent="-342900" algn="l" rtl="0">
              <a:lnSpc>
                <a:spcPct val="90000"/>
              </a:lnSpc>
              <a:spcBef>
                <a:spcPts val="105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46" name="Google Shape;46;p21"/>
          <p:cNvSpPr txBox="1">
            <a:spLocks noGrp="1"/>
          </p:cNvSpPr>
          <p:nvPr>
            <p:ph type="body" idx="2"/>
          </p:nvPr>
        </p:nvSpPr>
        <p:spPr>
          <a:xfrm>
            <a:off x="1628562" y="3225731"/>
            <a:ext cx="4474519" cy="1082227"/>
          </a:xfrm>
          <a:prstGeom prst="rect">
            <a:avLst/>
          </a:prstGeom>
          <a:noFill/>
          <a:ln>
            <a:noFill/>
          </a:ln>
        </p:spPr>
        <p:txBody>
          <a:bodyPr spcFirstLastPara="1" wrap="square" lIns="91425" tIns="45700" rIns="91425" bIns="45700" anchor="t" anchorCtr="0">
            <a:noAutofit/>
          </a:bodyPr>
          <a:lstStyle>
            <a:lvl1pPr marL="457200" marR="0" lvl="0" indent="-342900" algn="l" rtl="0">
              <a:lnSpc>
                <a:spcPct val="90000"/>
              </a:lnSpc>
              <a:spcBef>
                <a:spcPts val="105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47" name="Google Shape;47;p21"/>
          <p:cNvSpPr txBox="1">
            <a:spLocks noGrp="1"/>
          </p:cNvSpPr>
          <p:nvPr>
            <p:ph type="body" idx="3"/>
          </p:nvPr>
        </p:nvSpPr>
        <p:spPr>
          <a:xfrm>
            <a:off x="1628562" y="5191979"/>
            <a:ext cx="4474519" cy="1082227"/>
          </a:xfrm>
          <a:prstGeom prst="rect">
            <a:avLst/>
          </a:prstGeom>
          <a:noFill/>
          <a:ln>
            <a:noFill/>
          </a:ln>
        </p:spPr>
        <p:txBody>
          <a:bodyPr spcFirstLastPara="1" wrap="square" lIns="91425" tIns="45700" rIns="91425" bIns="45700" anchor="t" anchorCtr="0">
            <a:noAutofit/>
          </a:bodyPr>
          <a:lstStyle>
            <a:lvl1pPr marL="457200" marR="0" lvl="0" indent="-342900" algn="l" rtl="0">
              <a:lnSpc>
                <a:spcPct val="90000"/>
              </a:lnSpc>
              <a:spcBef>
                <a:spcPts val="105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21023212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Egyéni elrendezés">
  <p:cSld name="Egyéni elrendezés">
    <p:spTree>
      <p:nvGrpSpPr>
        <p:cNvPr id="1" name="Shape 48"/>
        <p:cNvGrpSpPr/>
        <p:nvPr/>
      </p:nvGrpSpPr>
      <p:grpSpPr>
        <a:xfrm>
          <a:off x="0" y="0"/>
          <a:ext cx="0" cy="0"/>
          <a:chOff x="0" y="0"/>
          <a:chExt cx="0" cy="0"/>
        </a:xfrm>
      </p:grpSpPr>
      <p:pic>
        <p:nvPicPr>
          <p:cNvPr id="49" name="Google Shape;49;p22"/>
          <p:cNvPicPr preferRelativeResize="0"/>
          <p:nvPr/>
        </p:nvPicPr>
        <p:blipFill rotWithShape="1">
          <a:blip r:embed="rId2">
            <a:alphaModFix/>
          </a:blip>
          <a:srcRect/>
          <a:stretch/>
        </p:blipFill>
        <p:spPr>
          <a:xfrm>
            <a:off x="7730188" y="6312568"/>
            <a:ext cx="2559169" cy="726677"/>
          </a:xfrm>
          <a:prstGeom prst="rect">
            <a:avLst/>
          </a:prstGeom>
          <a:noFill/>
          <a:ln>
            <a:noFill/>
          </a:ln>
        </p:spPr>
      </p:pic>
    </p:spTree>
    <p:extLst>
      <p:ext uri="{BB962C8B-B14F-4D97-AF65-F5344CB8AC3E}">
        <p14:creationId xmlns:p14="http://schemas.microsoft.com/office/powerpoint/2010/main" val="38911061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1_Egyéni elrendezés">
  <p:cSld name="1_Egyéni elrendezés">
    <p:spTree>
      <p:nvGrpSpPr>
        <p:cNvPr id="1" name="Shape 50"/>
        <p:cNvGrpSpPr/>
        <p:nvPr/>
      </p:nvGrpSpPr>
      <p:grpSpPr>
        <a:xfrm>
          <a:off x="0" y="0"/>
          <a:ext cx="0" cy="0"/>
          <a:chOff x="0" y="0"/>
          <a:chExt cx="0" cy="0"/>
        </a:xfrm>
      </p:grpSpPr>
      <p:pic>
        <p:nvPicPr>
          <p:cNvPr id="51" name="Google Shape;51;p23"/>
          <p:cNvPicPr preferRelativeResize="0"/>
          <p:nvPr/>
        </p:nvPicPr>
        <p:blipFill rotWithShape="1">
          <a:blip r:embed="rId2">
            <a:alphaModFix/>
          </a:blip>
          <a:srcRect/>
          <a:stretch/>
        </p:blipFill>
        <p:spPr>
          <a:xfrm>
            <a:off x="-1" y="0"/>
            <a:ext cx="10799763" cy="7204076"/>
          </a:xfrm>
          <a:prstGeom prst="rect">
            <a:avLst/>
          </a:prstGeom>
          <a:noFill/>
          <a:ln>
            <a:noFill/>
          </a:ln>
        </p:spPr>
      </p:pic>
      <p:pic>
        <p:nvPicPr>
          <p:cNvPr id="52" name="Google Shape;52;p23"/>
          <p:cNvPicPr preferRelativeResize="0"/>
          <p:nvPr/>
        </p:nvPicPr>
        <p:blipFill rotWithShape="1">
          <a:blip r:embed="rId3">
            <a:alphaModFix amt="87000"/>
          </a:blip>
          <a:srcRect/>
          <a:stretch/>
        </p:blipFill>
        <p:spPr>
          <a:xfrm>
            <a:off x="3569" y="-2382"/>
            <a:ext cx="10796194" cy="7201695"/>
          </a:xfrm>
          <a:prstGeom prst="rect">
            <a:avLst/>
          </a:prstGeom>
          <a:noFill/>
          <a:ln>
            <a:noFill/>
          </a:ln>
        </p:spPr>
      </p:pic>
      <p:pic>
        <p:nvPicPr>
          <p:cNvPr id="53" name="Google Shape;53;p23"/>
          <p:cNvPicPr preferRelativeResize="0"/>
          <p:nvPr/>
        </p:nvPicPr>
        <p:blipFill rotWithShape="1">
          <a:blip r:embed="rId4">
            <a:alphaModFix/>
          </a:blip>
          <a:srcRect/>
          <a:stretch/>
        </p:blipFill>
        <p:spPr>
          <a:xfrm>
            <a:off x="4764881" y="6579358"/>
            <a:ext cx="1270000" cy="355244"/>
          </a:xfrm>
          <a:prstGeom prst="rect">
            <a:avLst/>
          </a:prstGeom>
          <a:noFill/>
          <a:ln>
            <a:noFill/>
          </a:ln>
        </p:spPr>
      </p:pic>
      <p:pic>
        <p:nvPicPr>
          <p:cNvPr id="54" name="Google Shape;54;p23"/>
          <p:cNvPicPr preferRelativeResize="0"/>
          <p:nvPr/>
        </p:nvPicPr>
        <p:blipFill rotWithShape="1">
          <a:blip r:embed="rId5">
            <a:alphaModFix/>
          </a:blip>
          <a:srcRect/>
          <a:stretch/>
        </p:blipFill>
        <p:spPr>
          <a:xfrm>
            <a:off x="4255008" y="1088993"/>
            <a:ext cx="6541185" cy="6117465"/>
          </a:xfrm>
          <a:prstGeom prst="rect">
            <a:avLst/>
          </a:prstGeom>
          <a:noFill/>
          <a:ln>
            <a:noFill/>
          </a:ln>
        </p:spPr>
      </p:pic>
      <p:sp>
        <p:nvSpPr>
          <p:cNvPr id="55" name="Google Shape;55;p23"/>
          <p:cNvSpPr txBox="1">
            <a:spLocks noGrp="1"/>
          </p:cNvSpPr>
          <p:nvPr>
            <p:ph type="title"/>
          </p:nvPr>
        </p:nvSpPr>
        <p:spPr>
          <a:xfrm>
            <a:off x="742948" y="2515184"/>
            <a:ext cx="9313863" cy="1392237"/>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0"/>
              </a:spcBef>
              <a:spcAft>
                <a:spcPts val="0"/>
              </a:spcAft>
              <a:buClr>
                <a:schemeClr val="lt1"/>
              </a:buClr>
              <a:buSzPts val="4619"/>
              <a:buFont typeface="Calibri"/>
              <a:buNone/>
              <a:defRPr sz="4619"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extLst>
      <p:ext uri="{BB962C8B-B14F-4D97-AF65-F5344CB8AC3E}">
        <p14:creationId xmlns:p14="http://schemas.microsoft.com/office/powerpoint/2010/main" val="23916801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2_Egyéni elrendezés">
  <p:cSld name="2_Egyéni elrendezés">
    <p:spTree>
      <p:nvGrpSpPr>
        <p:cNvPr id="1" name="Shape 56"/>
        <p:cNvGrpSpPr/>
        <p:nvPr/>
      </p:nvGrpSpPr>
      <p:grpSpPr>
        <a:xfrm>
          <a:off x="0" y="0"/>
          <a:ext cx="0" cy="0"/>
          <a:chOff x="0" y="0"/>
          <a:chExt cx="0" cy="0"/>
        </a:xfrm>
      </p:grpSpPr>
      <p:pic>
        <p:nvPicPr>
          <p:cNvPr id="57" name="Google Shape;57;p24"/>
          <p:cNvPicPr preferRelativeResize="0"/>
          <p:nvPr/>
        </p:nvPicPr>
        <p:blipFill rotWithShape="1">
          <a:blip r:embed="rId2">
            <a:alphaModFix/>
          </a:blip>
          <a:srcRect/>
          <a:stretch/>
        </p:blipFill>
        <p:spPr>
          <a:xfrm>
            <a:off x="-1" y="0"/>
            <a:ext cx="10799763" cy="7204076"/>
          </a:xfrm>
          <a:prstGeom prst="rect">
            <a:avLst/>
          </a:prstGeom>
          <a:noFill/>
          <a:ln>
            <a:noFill/>
          </a:ln>
        </p:spPr>
      </p:pic>
      <p:pic>
        <p:nvPicPr>
          <p:cNvPr id="58" name="Google Shape;58;p24"/>
          <p:cNvPicPr preferRelativeResize="0"/>
          <p:nvPr/>
        </p:nvPicPr>
        <p:blipFill rotWithShape="1">
          <a:blip r:embed="rId3">
            <a:alphaModFix amt="87000"/>
          </a:blip>
          <a:srcRect/>
          <a:stretch/>
        </p:blipFill>
        <p:spPr>
          <a:xfrm>
            <a:off x="3569" y="-2382"/>
            <a:ext cx="10796194" cy="7201695"/>
          </a:xfrm>
          <a:prstGeom prst="rect">
            <a:avLst/>
          </a:prstGeom>
          <a:noFill/>
          <a:ln>
            <a:noFill/>
          </a:ln>
        </p:spPr>
      </p:pic>
      <p:pic>
        <p:nvPicPr>
          <p:cNvPr id="59" name="Google Shape;59;p24"/>
          <p:cNvPicPr preferRelativeResize="0"/>
          <p:nvPr/>
        </p:nvPicPr>
        <p:blipFill rotWithShape="1">
          <a:blip r:embed="rId4">
            <a:alphaModFix/>
          </a:blip>
          <a:srcRect/>
          <a:stretch/>
        </p:blipFill>
        <p:spPr>
          <a:xfrm>
            <a:off x="4258578" y="1088993"/>
            <a:ext cx="6541185" cy="6117465"/>
          </a:xfrm>
          <a:prstGeom prst="rect">
            <a:avLst/>
          </a:prstGeom>
          <a:noFill/>
          <a:ln>
            <a:noFill/>
          </a:ln>
        </p:spPr>
      </p:pic>
      <p:sp>
        <p:nvSpPr>
          <p:cNvPr id="60" name="Google Shape;60;p24"/>
          <p:cNvSpPr txBox="1">
            <a:spLocks noGrp="1"/>
          </p:cNvSpPr>
          <p:nvPr>
            <p:ph type="title"/>
          </p:nvPr>
        </p:nvSpPr>
        <p:spPr>
          <a:xfrm>
            <a:off x="1398495" y="2910017"/>
            <a:ext cx="7996518" cy="1192306"/>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0"/>
              </a:spcBef>
              <a:spcAft>
                <a:spcPts val="0"/>
              </a:spcAft>
              <a:buClr>
                <a:schemeClr val="lt1"/>
              </a:buClr>
              <a:buSzPts val="4619"/>
              <a:buFont typeface="Calibri"/>
              <a:buNone/>
              <a:defRPr sz="4619"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61" name="Google Shape;61;p24"/>
          <p:cNvPicPr preferRelativeResize="0"/>
          <p:nvPr/>
        </p:nvPicPr>
        <p:blipFill rotWithShape="1">
          <a:blip r:embed="rId5">
            <a:alphaModFix/>
          </a:blip>
          <a:srcRect/>
          <a:stretch/>
        </p:blipFill>
        <p:spPr>
          <a:xfrm>
            <a:off x="1331260" y="2845770"/>
            <a:ext cx="8130988" cy="1320800"/>
          </a:xfrm>
          <a:prstGeom prst="rect">
            <a:avLst/>
          </a:prstGeom>
          <a:noFill/>
          <a:ln>
            <a:noFill/>
          </a:ln>
        </p:spPr>
      </p:pic>
      <p:pic>
        <p:nvPicPr>
          <p:cNvPr id="62" name="Google Shape;62;p24"/>
          <p:cNvPicPr preferRelativeResize="0"/>
          <p:nvPr/>
        </p:nvPicPr>
        <p:blipFill rotWithShape="1">
          <a:blip r:embed="rId6">
            <a:alphaModFix/>
          </a:blip>
          <a:srcRect/>
          <a:stretch/>
        </p:blipFill>
        <p:spPr>
          <a:xfrm>
            <a:off x="4488160" y="421209"/>
            <a:ext cx="1817188" cy="1335568"/>
          </a:xfrm>
          <a:prstGeom prst="rect">
            <a:avLst/>
          </a:prstGeom>
          <a:noFill/>
          <a:ln>
            <a:noFill/>
          </a:ln>
        </p:spPr>
      </p:pic>
      <p:sp>
        <p:nvSpPr>
          <p:cNvPr id="63" name="Google Shape;63;p24"/>
          <p:cNvSpPr txBox="1"/>
          <p:nvPr/>
        </p:nvSpPr>
        <p:spPr>
          <a:xfrm>
            <a:off x="1233293" y="6110320"/>
            <a:ext cx="4789407" cy="784830"/>
          </a:xfrm>
          <a:prstGeom prst="rect">
            <a:avLst/>
          </a:prstGeom>
          <a:noFill/>
          <a:ln>
            <a:noFill/>
          </a:ln>
        </p:spPr>
        <p:txBody>
          <a:bodyPr spcFirstLastPara="1" wrap="square" lIns="91425" tIns="45700" rIns="91425" bIns="45700" anchor="ctr" anchorCtr="0">
            <a:spAutoFit/>
          </a:bodyPr>
          <a:lstStyle/>
          <a:p>
            <a:pPr marL="0" marR="0" lvl="0" indent="0" algn="just" rtl="0">
              <a:spcBef>
                <a:spcPts val="0"/>
              </a:spcBef>
              <a:spcAft>
                <a:spcPts val="0"/>
              </a:spcAft>
              <a:buNone/>
            </a:pPr>
            <a:r>
              <a:rPr lang="it-IT" sz="900">
                <a:solidFill>
                  <a:schemeClr val="lt1"/>
                </a:solidFill>
                <a:latin typeface="Arial"/>
                <a:ea typeface="Arial"/>
                <a:cs typeface="Arial"/>
                <a:sym typeface="Arial"/>
              </a:rPr>
              <a:t>Funded by the European Union. Views and opinions expressed are however those of the author(s) only and do not necessarily reflect those of the European Union or the Health and Digital Executive Agency (HaDEA). Neither the European Union nor the granting authority can be held responsible for them.</a:t>
            </a:r>
            <a:endParaRPr/>
          </a:p>
          <a:p>
            <a:pPr marL="0" marR="0" lvl="0" indent="0" algn="just" rtl="0">
              <a:spcBef>
                <a:spcPts val="0"/>
              </a:spcBef>
              <a:spcAft>
                <a:spcPts val="0"/>
              </a:spcAft>
              <a:buNone/>
            </a:pPr>
            <a:endParaRPr sz="900">
              <a:solidFill>
                <a:schemeClr val="lt1"/>
              </a:solidFill>
              <a:latin typeface="Arial"/>
              <a:ea typeface="Arial"/>
              <a:cs typeface="Arial"/>
              <a:sym typeface="Arial"/>
            </a:endParaRPr>
          </a:p>
        </p:txBody>
      </p:sp>
      <p:pic>
        <p:nvPicPr>
          <p:cNvPr id="64" name="Google Shape;64;p24" descr="A képen Betűtípus, képernyőkép, szöveg, Grafika látható&#10;&#10;Előfordulhat, hogy az AI által létrehozott tartalom helytelen."/>
          <p:cNvPicPr preferRelativeResize="0"/>
          <p:nvPr/>
        </p:nvPicPr>
        <p:blipFill rotWithShape="1">
          <a:blip r:embed="rId7">
            <a:alphaModFix/>
          </a:blip>
          <a:srcRect/>
          <a:stretch/>
        </p:blipFill>
        <p:spPr>
          <a:xfrm>
            <a:off x="6022700" y="6131393"/>
            <a:ext cx="2382359" cy="530760"/>
          </a:xfrm>
          <a:prstGeom prst="rect">
            <a:avLst/>
          </a:prstGeom>
          <a:noFill/>
          <a:ln>
            <a:noFill/>
          </a:ln>
        </p:spPr>
      </p:pic>
    </p:spTree>
    <p:extLst>
      <p:ext uri="{BB962C8B-B14F-4D97-AF65-F5344CB8AC3E}">
        <p14:creationId xmlns:p14="http://schemas.microsoft.com/office/powerpoint/2010/main" val="16613216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1_Intestazione sezione">
  <p:cSld name="1_Intestazione sezione">
    <p:spTree>
      <p:nvGrpSpPr>
        <p:cNvPr id="1" name="Shape 65"/>
        <p:cNvGrpSpPr/>
        <p:nvPr/>
      </p:nvGrpSpPr>
      <p:grpSpPr>
        <a:xfrm>
          <a:off x="0" y="0"/>
          <a:ext cx="0" cy="0"/>
          <a:chOff x="0" y="0"/>
          <a:chExt cx="0" cy="0"/>
        </a:xfrm>
      </p:grpSpPr>
      <p:pic>
        <p:nvPicPr>
          <p:cNvPr id="66" name="Google Shape;66;p25"/>
          <p:cNvPicPr preferRelativeResize="0"/>
          <p:nvPr/>
        </p:nvPicPr>
        <p:blipFill rotWithShape="1">
          <a:blip r:embed="rId2">
            <a:alphaModFix/>
          </a:blip>
          <a:srcRect/>
          <a:stretch/>
        </p:blipFill>
        <p:spPr>
          <a:xfrm>
            <a:off x="7730188" y="6292608"/>
            <a:ext cx="2559169" cy="726677"/>
          </a:xfrm>
          <a:prstGeom prst="rect">
            <a:avLst/>
          </a:prstGeom>
          <a:noFill/>
          <a:ln>
            <a:noFill/>
          </a:ln>
        </p:spPr>
      </p:pic>
      <p:pic>
        <p:nvPicPr>
          <p:cNvPr id="67" name="Google Shape;67;p25"/>
          <p:cNvPicPr preferRelativeResize="0"/>
          <p:nvPr/>
        </p:nvPicPr>
        <p:blipFill rotWithShape="1">
          <a:blip r:embed="rId3">
            <a:alphaModFix/>
          </a:blip>
          <a:srcRect/>
          <a:stretch/>
        </p:blipFill>
        <p:spPr>
          <a:xfrm>
            <a:off x="5896446" y="-36030"/>
            <a:ext cx="4903317" cy="2567850"/>
          </a:xfrm>
          <a:prstGeom prst="rect">
            <a:avLst/>
          </a:prstGeom>
          <a:noFill/>
          <a:ln>
            <a:noFill/>
          </a:ln>
        </p:spPr>
      </p:pic>
      <p:sp>
        <p:nvSpPr>
          <p:cNvPr id="68" name="Google Shape;68;p25"/>
          <p:cNvSpPr txBox="1">
            <a:spLocks noGrp="1"/>
          </p:cNvSpPr>
          <p:nvPr>
            <p:ph type="title"/>
          </p:nvPr>
        </p:nvSpPr>
        <p:spPr>
          <a:xfrm>
            <a:off x="603457" y="514112"/>
            <a:ext cx="9707606" cy="993805"/>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9" name="Google Shape;69;p25"/>
          <p:cNvSpPr txBox="1">
            <a:spLocks noGrp="1"/>
          </p:cNvSpPr>
          <p:nvPr>
            <p:ph type="body" idx="1"/>
          </p:nvPr>
        </p:nvSpPr>
        <p:spPr>
          <a:xfrm>
            <a:off x="625163" y="2208507"/>
            <a:ext cx="4680763"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0" name="Google Shape;70;p25"/>
          <p:cNvSpPr txBox="1">
            <a:spLocks noGrp="1"/>
          </p:cNvSpPr>
          <p:nvPr>
            <p:ph type="body" idx="2"/>
          </p:nvPr>
        </p:nvSpPr>
        <p:spPr>
          <a:xfrm>
            <a:off x="5628422" y="2208507"/>
            <a:ext cx="4682641"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1" name="Google Shape;71;p25"/>
          <p:cNvSpPr txBox="1">
            <a:spLocks noGrp="1"/>
          </p:cNvSpPr>
          <p:nvPr>
            <p:ph type="dt" idx="10"/>
          </p:nvPr>
        </p:nvSpPr>
        <p:spPr>
          <a:xfrm>
            <a:off x="625163" y="665594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2" name="Google Shape;72;p25"/>
          <p:cNvSpPr txBox="1">
            <a:spLocks noGrp="1"/>
          </p:cNvSpPr>
          <p:nvPr>
            <p:ph type="sldNum" idx="12"/>
          </p:nvPr>
        </p:nvSpPr>
        <p:spPr>
          <a:xfrm>
            <a:off x="3466499" y="665594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86131388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3_Intestazione sezione">
  <p:cSld name="3_Intestazione sezione">
    <p:spTree>
      <p:nvGrpSpPr>
        <p:cNvPr id="1" name="Shape 73"/>
        <p:cNvGrpSpPr/>
        <p:nvPr/>
      </p:nvGrpSpPr>
      <p:grpSpPr>
        <a:xfrm>
          <a:off x="0" y="0"/>
          <a:ext cx="0" cy="0"/>
          <a:chOff x="0" y="0"/>
          <a:chExt cx="0" cy="0"/>
        </a:xfrm>
      </p:grpSpPr>
      <p:pic>
        <p:nvPicPr>
          <p:cNvPr id="74" name="Google Shape;74;p26"/>
          <p:cNvPicPr preferRelativeResize="0"/>
          <p:nvPr/>
        </p:nvPicPr>
        <p:blipFill rotWithShape="1">
          <a:blip r:embed="rId2">
            <a:alphaModFix/>
          </a:blip>
          <a:srcRect/>
          <a:stretch/>
        </p:blipFill>
        <p:spPr>
          <a:xfrm>
            <a:off x="7730188" y="6292608"/>
            <a:ext cx="2559169" cy="726677"/>
          </a:xfrm>
          <a:prstGeom prst="rect">
            <a:avLst/>
          </a:prstGeom>
          <a:noFill/>
          <a:ln>
            <a:noFill/>
          </a:ln>
        </p:spPr>
      </p:pic>
      <p:pic>
        <p:nvPicPr>
          <p:cNvPr id="75" name="Google Shape;75;p26"/>
          <p:cNvPicPr preferRelativeResize="0"/>
          <p:nvPr/>
        </p:nvPicPr>
        <p:blipFill rotWithShape="1">
          <a:blip r:embed="rId3">
            <a:alphaModFix/>
          </a:blip>
          <a:srcRect/>
          <a:stretch/>
        </p:blipFill>
        <p:spPr>
          <a:xfrm>
            <a:off x="5896446" y="-36030"/>
            <a:ext cx="4903317" cy="2567850"/>
          </a:xfrm>
          <a:prstGeom prst="rect">
            <a:avLst/>
          </a:prstGeom>
          <a:noFill/>
          <a:ln>
            <a:noFill/>
          </a:ln>
        </p:spPr>
      </p:pic>
      <p:sp>
        <p:nvSpPr>
          <p:cNvPr id="76" name="Google Shape;76;p26"/>
          <p:cNvSpPr txBox="1">
            <a:spLocks noGrp="1"/>
          </p:cNvSpPr>
          <p:nvPr>
            <p:ph type="title"/>
          </p:nvPr>
        </p:nvSpPr>
        <p:spPr>
          <a:xfrm>
            <a:off x="603457" y="514112"/>
            <a:ext cx="9707606" cy="993805"/>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7" name="Google Shape;77;p26"/>
          <p:cNvSpPr txBox="1">
            <a:spLocks noGrp="1"/>
          </p:cNvSpPr>
          <p:nvPr>
            <p:ph type="body" idx="1"/>
          </p:nvPr>
        </p:nvSpPr>
        <p:spPr>
          <a:xfrm>
            <a:off x="625163" y="2208507"/>
            <a:ext cx="4680763"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8" name="Google Shape;78;p26"/>
          <p:cNvSpPr txBox="1">
            <a:spLocks noGrp="1"/>
          </p:cNvSpPr>
          <p:nvPr>
            <p:ph type="body" idx="2"/>
          </p:nvPr>
        </p:nvSpPr>
        <p:spPr>
          <a:xfrm>
            <a:off x="5628422" y="2208507"/>
            <a:ext cx="5171341"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9" name="Google Shape;79;p26"/>
          <p:cNvSpPr txBox="1">
            <a:spLocks noGrp="1"/>
          </p:cNvSpPr>
          <p:nvPr>
            <p:ph type="dt" idx="10"/>
          </p:nvPr>
        </p:nvSpPr>
        <p:spPr>
          <a:xfrm>
            <a:off x="625163" y="665594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0" name="Google Shape;80;p26"/>
          <p:cNvSpPr txBox="1">
            <a:spLocks noGrp="1"/>
          </p:cNvSpPr>
          <p:nvPr>
            <p:ph type="sldNum" idx="12"/>
          </p:nvPr>
        </p:nvSpPr>
        <p:spPr>
          <a:xfrm>
            <a:off x="3466499" y="665594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1864789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3741434907"/>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hu-HU"/>
              <a:t>Mintaszöveg szerkesztése</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21/03/2026</a:t>
            </a:fld>
            <a:endParaRPr lang="it-IT" dirty="0"/>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112206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hu-HU"/>
              <a:t>Mintaszöveg szerkesztése</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hu-HU"/>
              <a:t>Mintaszöveg szerkesztése</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21/03/2026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1195035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dirty="0" err="1"/>
              <a:t>Insert</a:t>
            </a:r>
            <a:r>
              <a:rPr lang="hu-HU" dirty="0"/>
              <a:t> </a:t>
            </a:r>
            <a:r>
              <a:rPr lang="hu-HU" dirty="0" err="1"/>
              <a:t>your</a:t>
            </a:r>
            <a:r>
              <a:rPr lang="hu-HU" dirty="0"/>
              <a:t> text here</a:t>
            </a:r>
            <a:endParaRPr lang="en-GB" dirty="0"/>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dirty="0" err="1"/>
              <a:t>Insert</a:t>
            </a:r>
            <a:r>
              <a:rPr lang="hu-HU" dirty="0"/>
              <a:t> </a:t>
            </a:r>
            <a:r>
              <a:rPr lang="hu-HU" dirty="0" err="1"/>
              <a:t>your</a:t>
            </a:r>
            <a:r>
              <a:rPr lang="hu-HU" dirty="0"/>
              <a:t> image here</a:t>
            </a:r>
            <a:endParaRPr lang="en-GB" dirty="0"/>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21/03/2026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605945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dirty="0"/>
              <a:t>TITLE</a:t>
            </a:r>
            <a:endParaRPr lang="en-GB" dirty="0"/>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21/03/2026</a:t>
            </a:fld>
            <a:endParaRPr lang="it-IT" dirty="0"/>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622603" y="496948"/>
            <a:ext cx="609600"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00219" y="2548761"/>
            <a:ext cx="609600"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00219" y="4514805"/>
            <a:ext cx="609600"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3</a:t>
            </a: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hu-HU"/>
              <a:t>Mintaszöveg szerkesztése</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hu-HU"/>
              <a:t>Mintaszöveg szerkesztése</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hu-HU"/>
              <a:t>Mintaszöveg szerkesztése</a:t>
            </a:r>
          </a:p>
        </p:txBody>
      </p:sp>
    </p:spTree>
    <p:extLst>
      <p:ext uri="{BB962C8B-B14F-4D97-AF65-F5344CB8AC3E}">
        <p14:creationId xmlns:p14="http://schemas.microsoft.com/office/powerpoint/2010/main" val="31072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Tree>
    <p:extLst>
      <p:ext uri="{BB962C8B-B14F-4D97-AF65-F5344CB8AC3E}">
        <p14:creationId xmlns:p14="http://schemas.microsoft.com/office/powerpoint/2010/main" val="1920768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4285346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4" name="Szövegdoboz 3"/>
          <p:cNvSpPr txBox="1"/>
          <p:nvPr userDrawn="1"/>
        </p:nvSpPr>
        <p:spPr>
          <a:xfrm>
            <a:off x="1219199" y="6108109"/>
            <a:ext cx="4789407" cy="784830"/>
          </a:xfrm>
          <a:prstGeom prst="rect">
            <a:avLst/>
          </a:prstGeom>
          <a:noFill/>
        </p:spPr>
        <p:txBody>
          <a:bodyPr wrap="square" rtlCol="0" anchor="ctr">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US" sz="900" kern="1200" dirty="0">
                <a:solidFill>
                  <a:schemeClr val="bg1"/>
                </a:solidFill>
                <a:effectLst/>
                <a:latin typeface="Arial" panose="020B0604020202020204" pitchFamily="34" charset="0"/>
                <a:ea typeface="+mn-ea"/>
                <a:cs typeface="Arial" panose="020B0604020202020204" pitchFamily="34" charset="0"/>
              </a:rPr>
              <a:t>H-PASS is co-funded by the EU4Health </a:t>
            </a:r>
            <a:r>
              <a:rPr lang="en-US" sz="900" kern="1200" dirty="0" err="1">
                <a:solidFill>
                  <a:schemeClr val="bg1"/>
                </a:solidFill>
                <a:effectLst/>
                <a:latin typeface="Arial" panose="020B0604020202020204" pitchFamily="34" charset="0"/>
                <a:ea typeface="+mn-ea"/>
                <a:cs typeface="Arial" panose="020B0604020202020204" pitchFamily="34" charset="0"/>
              </a:rPr>
              <a:t>Programme</a:t>
            </a:r>
            <a:r>
              <a:rPr lang="en-US" sz="900" kern="1200" dirty="0">
                <a:solidFill>
                  <a:schemeClr val="bg1"/>
                </a:solidFill>
                <a:effectLst/>
                <a:latin typeface="Arial" panose="020B0604020202020204" pitchFamily="34" charset="0"/>
                <a:ea typeface="+mn-ea"/>
                <a:cs typeface="Arial" panose="020B0604020202020204" pitchFamily="34" charset="0"/>
              </a:rPr>
              <a:t> of the European Union under Grant Agreement No. 11101139 (</a:t>
            </a:r>
            <a:r>
              <a:rPr lang="en-US" sz="900" kern="1200" dirty="0" err="1">
                <a:solidFill>
                  <a:schemeClr val="bg1"/>
                </a:solidFill>
                <a:effectLst/>
                <a:latin typeface="Arial" panose="020B0604020202020204" pitchFamily="34" charset="0"/>
                <a:ea typeface="+mn-ea"/>
                <a:cs typeface="Arial" panose="020B0604020202020204" pitchFamily="34" charset="0"/>
              </a:rPr>
              <a:t>HaDEA</a:t>
            </a:r>
            <a:r>
              <a:rPr lang="en-US" sz="900" kern="1200" dirty="0">
                <a:solidFill>
                  <a:schemeClr val="bg1"/>
                </a:solidFill>
                <a:effectLst/>
                <a:latin typeface="Arial" panose="020B0604020202020204" pitchFamily="34" charset="0"/>
                <a:ea typeface="+mn-ea"/>
                <a:cs typeface="Arial" panose="020B0604020202020204" pitchFamily="34" charset="0"/>
              </a:rPr>
              <a:t>). Views and opinions expressed are however those of the author(s) only and do not necessarily reflect those of the European Union or </a:t>
            </a:r>
            <a:r>
              <a:rPr lang="en-US" sz="900" kern="1200" dirty="0" err="1">
                <a:solidFill>
                  <a:schemeClr val="bg1"/>
                </a:solidFill>
                <a:effectLst/>
                <a:latin typeface="Arial" panose="020B0604020202020204" pitchFamily="34" charset="0"/>
                <a:ea typeface="+mn-ea"/>
                <a:cs typeface="Arial" panose="020B0604020202020204" pitchFamily="34" charset="0"/>
              </a:rPr>
              <a:t>HaDEA</a:t>
            </a:r>
            <a:r>
              <a:rPr lang="en-US" sz="900" kern="1200" dirty="0">
                <a:solidFill>
                  <a:schemeClr val="bg1"/>
                </a:solidFill>
                <a:effectLst/>
                <a:latin typeface="Arial" panose="020B0604020202020204" pitchFamily="34" charset="0"/>
                <a:ea typeface="+mn-ea"/>
                <a:cs typeface="Arial" panose="020B0604020202020204" pitchFamily="34" charset="0"/>
              </a:rPr>
              <a:t>. Neither the European Union nor the granting authority can be held responsible for them.</a:t>
            </a:r>
            <a:endParaRPr lang="en-GB" sz="900" kern="1200" dirty="0">
              <a:solidFill>
                <a:schemeClr val="bg1"/>
              </a:solidFill>
              <a:effectLst/>
              <a:latin typeface="Arial" panose="020B0604020202020204" pitchFamily="34" charset="0"/>
              <a:ea typeface="+mn-ea"/>
              <a:cs typeface="Arial" panose="020B0604020202020204" pitchFamily="34" charset="0"/>
            </a:endParaRPr>
          </a:p>
          <a:p>
            <a:pPr algn="just"/>
            <a:endParaRPr lang="en-GB" sz="900" dirty="0">
              <a:latin typeface="Arial" panose="020B0604020202020204" pitchFamily="34" charset="0"/>
              <a:cs typeface="Arial" panose="020B0604020202020204" pitchFamily="34" charset="0"/>
            </a:endParaRPr>
          </a:p>
        </p:txBody>
      </p:sp>
      <p:pic>
        <p:nvPicPr>
          <p:cNvPr id="5" name="Kép 4"/>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008606" y="6108109"/>
            <a:ext cx="2860083" cy="638120"/>
          </a:xfrm>
          <a:prstGeom prst="rect">
            <a:avLst/>
          </a:prstGeom>
        </p:spPr>
      </p:pic>
    </p:spTree>
    <p:extLst>
      <p:ext uri="{BB962C8B-B14F-4D97-AF65-F5344CB8AC3E}">
        <p14:creationId xmlns:p14="http://schemas.microsoft.com/office/powerpoint/2010/main" val="1763415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2.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62458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3" r:id="rId4"/>
    <p:sldLayoutId id="2147483678" r:id="rId5"/>
    <p:sldLayoutId id="2147483674" r:id="rId6"/>
    <p:sldLayoutId id="2147483675" r:id="rId7"/>
    <p:sldLayoutId id="2147483676" r:id="rId8"/>
    <p:sldLayoutId id="2147483677" r:id="rId9"/>
    <p:sldLayoutId id="2147483679" r:id="rId10"/>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extLst>
      <p:ext uri="{BB962C8B-B14F-4D97-AF65-F5344CB8AC3E}">
        <p14:creationId xmlns:p14="http://schemas.microsoft.com/office/powerpoint/2010/main" val="2441736194"/>
      </p:ext>
    </p:extLst>
  </p:cSld>
  <p:clrMap bg1="lt1" tx1="dk1" bg2="dk2" tx2="lt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tags" Target="../tags/tag7.xml"/><Relationship Id="rId7" Type="http://schemas.openxmlformats.org/officeDocument/2006/relationships/hyperlink" Target="https://www.slido.com/powerpoint-polling?utm_source=powerpoint&amp;utm_medium=placeholder-slide" TargetMode="External"/><Relationship Id="rId12" Type="http://schemas.openxmlformats.org/officeDocument/2006/relationships/image" Target="../media/image27.sv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23.svg"/><Relationship Id="rId11" Type="http://schemas.openxmlformats.org/officeDocument/2006/relationships/image" Target="../media/image26.png"/><Relationship Id="rId5" Type="http://schemas.openxmlformats.org/officeDocument/2006/relationships/image" Target="../media/image22.png"/><Relationship Id="rId10" Type="http://schemas.openxmlformats.org/officeDocument/2006/relationships/hyperlink" Target="https://www.slido.com/support/ppi/how-to-change-the-design" TargetMode="External"/><Relationship Id="rId4" Type="http://schemas.openxmlformats.org/officeDocument/2006/relationships/slideLayout" Target="../slideLayouts/slideLayout10.xml"/><Relationship Id="rId9" Type="http://schemas.openxmlformats.org/officeDocument/2006/relationships/image" Target="../media/image25.svg"/></Relationships>
</file>

<file path=ppt/slides/_rels/slide1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39.gi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tags" Target="../tags/tag10.xml"/><Relationship Id="rId7" Type="http://schemas.openxmlformats.org/officeDocument/2006/relationships/hyperlink" Target="https://www.slido.com/powerpoint-polling?utm_source=powerpoint&amp;utm_medium=placeholder-slide" TargetMode="External"/><Relationship Id="rId12" Type="http://schemas.openxmlformats.org/officeDocument/2006/relationships/image" Target="../media/image27.sv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41.svg"/><Relationship Id="rId11" Type="http://schemas.openxmlformats.org/officeDocument/2006/relationships/image" Target="../media/image26.png"/><Relationship Id="rId5" Type="http://schemas.openxmlformats.org/officeDocument/2006/relationships/image" Target="../media/image40.png"/><Relationship Id="rId10" Type="http://schemas.openxmlformats.org/officeDocument/2006/relationships/hyperlink" Target="https://www.slido.com/support/ppi/how-to-change-the-design" TargetMode="External"/><Relationship Id="rId4" Type="http://schemas.openxmlformats.org/officeDocument/2006/relationships/slideLayout" Target="../slideLayouts/slideLayout10.xml"/><Relationship Id="rId9" Type="http://schemas.openxmlformats.org/officeDocument/2006/relationships/image" Target="../media/image25.sv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45.svg"/><Relationship Id="rId5" Type="http://schemas.openxmlformats.org/officeDocument/2006/relationships/image" Target="../media/image44.png"/><Relationship Id="rId4" Type="http://schemas.openxmlformats.org/officeDocument/2006/relationships/image" Target="../media/image43.svg"/></Relationships>
</file>

<file path=ppt/slides/_rels/slide16.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png"/><Relationship Id="rId7" Type="http://schemas.openxmlformats.org/officeDocument/2006/relationships/image" Target="../media/image51.png"/><Relationship Id="rId12" Type="http://schemas.openxmlformats.org/officeDocument/2006/relationships/image" Target="../media/image56.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50.png"/><Relationship Id="rId11" Type="http://schemas.openxmlformats.org/officeDocument/2006/relationships/image" Target="../media/image55.png"/><Relationship Id="rId5" Type="http://schemas.openxmlformats.org/officeDocument/2006/relationships/image" Target="../media/image49.png"/><Relationship Id="rId10" Type="http://schemas.openxmlformats.org/officeDocument/2006/relationships/image" Target="../media/image54.png"/><Relationship Id="rId4" Type="http://schemas.openxmlformats.org/officeDocument/2006/relationships/image" Target="../media/image48.png"/><Relationship Id="rId9" Type="http://schemas.openxmlformats.org/officeDocument/2006/relationships/image" Target="../media/image53.png"/></Relationships>
</file>

<file path=ppt/slides/_rels/slide2.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tags" Target="../tags/tag4.xml"/><Relationship Id="rId7" Type="http://schemas.openxmlformats.org/officeDocument/2006/relationships/hyperlink" Target="https://www.slido.com/powerpoint-polling?utm_source=powerpoint&amp;utm_medium=placeholder-slide" TargetMode="External"/><Relationship Id="rId12" Type="http://schemas.openxmlformats.org/officeDocument/2006/relationships/image" Target="../media/image27.sv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23.svg"/><Relationship Id="rId11" Type="http://schemas.openxmlformats.org/officeDocument/2006/relationships/image" Target="../media/image26.png"/><Relationship Id="rId5" Type="http://schemas.openxmlformats.org/officeDocument/2006/relationships/image" Target="../media/image22.png"/><Relationship Id="rId10" Type="http://schemas.openxmlformats.org/officeDocument/2006/relationships/hyperlink" Target="https://www.slido.com/support/ppi/how-to-change-the-design" TargetMode="External"/><Relationship Id="rId4" Type="http://schemas.openxmlformats.org/officeDocument/2006/relationships/slideLayout" Target="../slideLayouts/slideLayout10.xml"/><Relationship Id="rId9" Type="http://schemas.openxmlformats.org/officeDocument/2006/relationships/image" Target="../media/image25.sv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tags" Target="../tags/tag13.xml"/><Relationship Id="rId7" Type="http://schemas.openxmlformats.org/officeDocument/2006/relationships/hyperlink" Target="https://www.slido.com/powerpoint-polling?utm_source=powerpoint&amp;utm_medium=placeholder-slide" TargetMode="External"/><Relationship Id="rId12" Type="http://schemas.openxmlformats.org/officeDocument/2006/relationships/image" Target="../media/image27.sv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23.svg"/><Relationship Id="rId11" Type="http://schemas.openxmlformats.org/officeDocument/2006/relationships/image" Target="../media/image26.png"/><Relationship Id="rId5" Type="http://schemas.openxmlformats.org/officeDocument/2006/relationships/image" Target="../media/image22.png"/><Relationship Id="rId10" Type="http://schemas.openxmlformats.org/officeDocument/2006/relationships/hyperlink" Target="https://www.slido.com/support/ppi/how-to-change-the-design" TargetMode="External"/><Relationship Id="rId4" Type="http://schemas.openxmlformats.org/officeDocument/2006/relationships/slideLayout" Target="../slideLayouts/slideLayout10.xml"/><Relationship Id="rId9" Type="http://schemas.openxmlformats.org/officeDocument/2006/relationships/image" Target="../media/image25.svg"/></Relationships>
</file>

<file path=ppt/slides/_rels/slide26.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tags" Target="../tags/tag16.xml"/><Relationship Id="rId7" Type="http://schemas.openxmlformats.org/officeDocument/2006/relationships/hyperlink" Target="https://www.slido.com/powerpoint-polling?utm_source=powerpoint&amp;utm_medium=placeholder-slide" TargetMode="External"/><Relationship Id="rId12" Type="http://schemas.openxmlformats.org/officeDocument/2006/relationships/image" Target="../media/image27.svg"/><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image" Target="../media/image41.svg"/><Relationship Id="rId11" Type="http://schemas.openxmlformats.org/officeDocument/2006/relationships/image" Target="../media/image26.png"/><Relationship Id="rId5" Type="http://schemas.openxmlformats.org/officeDocument/2006/relationships/image" Target="../media/image40.png"/><Relationship Id="rId10" Type="http://schemas.openxmlformats.org/officeDocument/2006/relationships/hyperlink" Target="https://www.slido.com/support/ppi/how-to-change-the-design" TargetMode="External"/><Relationship Id="rId4" Type="http://schemas.openxmlformats.org/officeDocument/2006/relationships/slideLayout" Target="../slideLayouts/slideLayout10.xml"/><Relationship Id="rId9" Type="http://schemas.openxmlformats.org/officeDocument/2006/relationships/image" Target="../media/image25.svg"/></Relationships>
</file>

<file path=ppt/slides/_rels/slide28.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tags" Target="../tags/tag19.xml"/><Relationship Id="rId7" Type="http://schemas.openxmlformats.org/officeDocument/2006/relationships/hyperlink" Target="https://www.slido.com/powerpoint-polling?utm_source=powerpoint&amp;utm_medium=placeholder-slide" TargetMode="External"/><Relationship Id="rId12" Type="http://schemas.openxmlformats.org/officeDocument/2006/relationships/image" Target="../media/image27.svg"/><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image" Target="../media/image23.svg"/><Relationship Id="rId11" Type="http://schemas.openxmlformats.org/officeDocument/2006/relationships/image" Target="../media/image26.png"/><Relationship Id="rId5" Type="http://schemas.openxmlformats.org/officeDocument/2006/relationships/image" Target="../media/image22.png"/><Relationship Id="rId10" Type="http://schemas.openxmlformats.org/officeDocument/2006/relationships/hyperlink" Target="https://www.slido.com/support/ppi/how-to-change-the-design" TargetMode="External"/><Relationship Id="rId4" Type="http://schemas.openxmlformats.org/officeDocument/2006/relationships/slideLayout" Target="../slideLayouts/slideLayout10.xml"/><Relationship Id="rId9" Type="http://schemas.openxmlformats.org/officeDocument/2006/relationships/image" Target="../media/image25.sv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tags" Target="../tags/tag22.xml"/><Relationship Id="rId7" Type="http://schemas.openxmlformats.org/officeDocument/2006/relationships/hyperlink" Target="https://www.slido.com/powerpoint-polling?utm_source=powerpoint&amp;utm_medium=placeholder-slide" TargetMode="External"/><Relationship Id="rId12" Type="http://schemas.openxmlformats.org/officeDocument/2006/relationships/image" Target="../media/image27.svg"/><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image" Target="../media/image23.svg"/><Relationship Id="rId11" Type="http://schemas.openxmlformats.org/officeDocument/2006/relationships/image" Target="../media/image26.png"/><Relationship Id="rId5" Type="http://schemas.openxmlformats.org/officeDocument/2006/relationships/image" Target="../media/image22.png"/><Relationship Id="rId10" Type="http://schemas.openxmlformats.org/officeDocument/2006/relationships/hyperlink" Target="https://www.slido.com/support/ppi/how-to-change-the-design" TargetMode="External"/><Relationship Id="rId4" Type="http://schemas.openxmlformats.org/officeDocument/2006/relationships/slideLayout" Target="../slideLayouts/slideLayout10.xml"/><Relationship Id="rId9" Type="http://schemas.openxmlformats.org/officeDocument/2006/relationships/image" Target="../media/image25.svg"/></Relationships>
</file>

<file path=ppt/slides/_rels/slide34.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tags" Target="../tags/tag25.xml"/><Relationship Id="rId7" Type="http://schemas.openxmlformats.org/officeDocument/2006/relationships/hyperlink" Target="https://www.slido.com/powerpoint-polling?utm_source=powerpoint&amp;utm_medium=placeholder-slide" TargetMode="External"/><Relationship Id="rId12" Type="http://schemas.openxmlformats.org/officeDocument/2006/relationships/image" Target="../media/image27.svg"/><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image" Target="../media/image23.svg"/><Relationship Id="rId11" Type="http://schemas.openxmlformats.org/officeDocument/2006/relationships/image" Target="../media/image26.png"/><Relationship Id="rId5" Type="http://schemas.openxmlformats.org/officeDocument/2006/relationships/image" Target="../media/image22.png"/><Relationship Id="rId10" Type="http://schemas.openxmlformats.org/officeDocument/2006/relationships/hyperlink" Target="https://www.slido.com/support/ppi/how-to-change-the-design" TargetMode="External"/><Relationship Id="rId4" Type="http://schemas.openxmlformats.org/officeDocument/2006/relationships/slideLayout" Target="../slideLayouts/slideLayout10.xml"/><Relationship Id="rId9" Type="http://schemas.openxmlformats.org/officeDocument/2006/relationships/image" Target="../media/image25.svg"/></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8.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 Id="rId9" Type="http://schemas.openxmlformats.org/officeDocument/2006/relationships/image" Target="../media/image77.sv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image" Target="../media/image29.png"/><Relationship Id="rId1" Type="http://schemas.openxmlformats.org/officeDocument/2006/relationships/slideLayout" Target="../slideLayouts/slideLayout3.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40.xml.rels><?xml version="1.0" encoding="UTF-8" standalone="yes"?>
<Relationships xmlns="http://schemas.openxmlformats.org/package/2006/relationships"><Relationship Id="rId2" Type="http://schemas.openxmlformats.org/officeDocument/2006/relationships/image" Target="../media/image78.jp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79.jp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image" Target="../media/image80.jp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36.emf"/><Relationship Id="rId2" Type="http://schemas.openxmlformats.org/officeDocument/2006/relationships/diagramData" Target="../diagrams/data2.xml"/><Relationship Id="rId1" Type="http://schemas.openxmlformats.org/officeDocument/2006/relationships/slideLayout" Target="../slideLayouts/slideLayout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073890" y="3342444"/>
            <a:ext cx="8846288" cy="1392237"/>
          </a:xfrm>
        </p:spPr>
        <p:txBody>
          <a:bodyPr anchor="ctr"/>
          <a:lstStyle/>
          <a:p>
            <a:r>
              <a:rPr lang="el-GR" sz="3600" dirty="0">
                <a:latin typeface="+mn-lt"/>
              </a:rPr>
              <a:t>Ενότητα 3 </a:t>
            </a:r>
            <a:br>
              <a:rPr lang="el-GR" sz="3600" dirty="0">
                <a:latin typeface="+mn-lt"/>
              </a:rPr>
            </a:br>
            <a:r>
              <a:rPr lang="el-GR" sz="3600" dirty="0">
                <a:latin typeface="+mn-lt"/>
              </a:rPr>
              <a:t>Σύγχρονη εκπαιδευτική δραστηριότητα</a:t>
            </a:r>
            <a:endParaRPr lang="en-GB" sz="3600" dirty="0">
              <a:latin typeface="+mn-lt"/>
            </a:endParaRPr>
          </a:p>
        </p:txBody>
      </p:sp>
      <p:sp>
        <p:nvSpPr>
          <p:cNvPr id="3" name="Footer Placeholder 4">
            <a:extLst>
              <a:ext uri="{FF2B5EF4-FFF2-40B4-BE49-F238E27FC236}">
                <a16:creationId xmlns:a16="http://schemas.microsoft.com/office/drawing/2014/main" id="{67E7FDAD-E35F-44BD-D05B-69BE7B2AA180}"/>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solidFill>
                  <a:schemeClr val="bg1"/>
                </a:solidFill>
              </a:rPr>
              <a:t>Project: 101101139 — H-PASS — EU4H-2022-PJ</a:t>
            </a:r>
            <a:endParaRPr lang="el-GR" altLang="en-US" sz="1200" dirty="0">
              <a:solidFill>
                <a:schemeClr val="bg1"/>
              </a:solidFill>
            </a:endParaRPr>
          </a:p>
        </p:txBody>
      </p:sp>
    </p:spTree>
    <p:extLst>
      <p:ext uri="{BB962C8B-B14F-4D97-AF65-F5344CB8AC3E}">
        <p14:creationId xmlns:p14="http://schemas.microsoft.com/office/powerpoint/2010/main" val="839785364"/>
      </p:ext>
    </p:extLst>
  </p:cSld>
  <p:clrMapOvr>
    <a:masterClrMapping/>
  </p:clrMapOvr>
  <mc:AlternateContent xmlns:mc="http://schemas.openxmlformats.org/markup-compatibility/2006" xmlns:p14="http://schemas.microsoft.com/office/powerpoint/2010/main">
    <mc:Choice Requires="p14">
      <p:transition spd="slow" p14:dur="2000" advTm="532"/>
    </mc:Choice>
    <mc:Fallback xmlns="">
      <p:transition spd="slow" advTm="532"/>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39BABAE-FF8C-2E0F-4CA2-EA3013790914}"/>
              </a:ext>
            </a:extLst>
          </p:cNvPr>
          <p:cNvPicPr>
            <a:picLocks/>
          </p:cNvPicPr>
          <p:nvPr>
            <p:custDataLst>
              <p:tags r:id="rId2"/>
            </p:custDataLst>
          </p:nvPr>
        </p:nvPicPr>
        <p:blipFill>
          <a:blip r:embed="rId5">
            <a:extLst>
              <a:ext uri="{96DAC541-7B7A-43D3-8B79-37D633B846F1}">
                <asvg:svgBlip xmlns:asvg="http://schemas.microsoft.com/office/drawing/2016/SVG/main" r:embed="rId6"/>
              </a:ext>
            </a:extLst>
          </a:blip>
          <a:stretch>
            <a:fillRect/>
          </a:stretch>
        </p:blipFill>
        <p:spPr>
          <a:xfrm>
            <a:off x="393912" y="2023868"/>
            <a:ext cx="2100866" cy="2100866"/>
          </a:xfrm>
          <a:prstGeom prst="rect">
            <a:avLst/>
          </a:prstGeom>
        </p:spPr>
      </p:pic>
      <p:sp>
        <p:nvSpPr>
          <p:cNvPr id="4" name="Rectangle 3">
            <a:extLst>
              <a:ext uri="{FF2B5EF4-FFF2-40B4-BE49-F238E27FC236}">
                <a16:creationId xmlns:a16="http://schemas.microsoft.com/office/drawing/2014/main" id="{071A8C48-5906-A78A-9F68-5068AE274B3C}"/>
              </a:ext>
            </a:extLst>
          </p:cNvPr>
          <p:cNvSpPr/>
          <p:nvPr>
            <p:custDataLst>
              <p:tags r:id="rId3"/>
            </p:custDataLst>
          </p:nvPr>
        </p:nvSpPr>
        <p:spPr>
          <a:xfrm>
            <a:off x="2757386" y="1050710"/>
            <a:ext cx="7517160" cy="4047182"/>
          </a:xfrm>
          <a:prstGeom prst="rect">
            <a:avLst/>
          </a:prstGeom>
          <a:noFill/>
          <a:ln w="12700" cap="flat" cmpd="sng" algn="ctr">
            <a:solidFill>
              <a:srgbClr val="FFFFFF"/>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l-GR" sz="2400" b="1">
                <a:solidFill>
                  <a:srgbClr val="000000"/>
                </a:solidFill>
              </a:rPr>
              <a:t>Κατά τη γνώμη σας, ποια είναι τα κύρια σημεία που αντικατοπτρίζουν μείωση της αποδοτικότητας ή/και της αποτελεσματικότητας του συστήματος υγείας τα τελευταία χρόνια; </a:t>
            </a:r>
            <a:endParaRPr lang="en-GB" sz="2400" b="1">
              <a:solidFill>
                <a:srgbClr val="000000"/>
              </a:solidFill>
            </a:endParaRPr>
          </a:p>
        </p:txBody>
      </p:sp>
      <p:sp>
        <p:nvSpPr>
          <p:cNvPr id="5" name="Rectangle 4">
            <a:extLst>
              <a:ext uri="{FF2B5EF4-FFF2-40B4-BE49-F238E27FC236}">
                <a16:creationId xmlns:a16="http://schemas.microsoft.com/office/drawing/2014/main" id="{BED4C185-4E87-93EF-624F-4118390DA10E}"/>
              </a:ext>
            </a:extLst>
          </p:cNvPr>
          <p:cNvSpPr/>
          <p:nvPr/>
        </p:nvSpPr>
        <p:spPr>
          <a:xfrm>
            <a:off x="0" y="6109687"/>
            <a:ext cx="10799762" cy="1089626"/>
          </a:xfrm>
          <a:prstGeom prst="rect">
            <a:avLst/>
          </a:prstGeom>
          <a:solidFill>
            <a:srgbClr val="198038"/>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lIns="656520" tIns="229782" rIns="1641301" bIns="180543" rtlCol="0" anchor="ctr">
            <a:normAutofit fontScale="92500" lnSpcReduction="10000"/>
          </a:bodyPr>
          <a:lstStyle/>
          <a:p>
            <a:r>
              <a:rPr lang="en-GB" sz="2600">
                <a:solidFill>
                  <a:srgbClr val="FFFFFF"/>
                </a:solidFill>
              </a:rPr>
              <a:t>The </a:t>
            </a:r>
            <a:r>
              <a:rPr lang="en-GB" sz="2600">
                <a:solidFill>
                  <a:srgbClr val="FFFFFF"/>
                </a:solidFill>
                <a:hlinkClick r:id="rId7">
                  <a:extLst>
                    <a:ext uri="{A12FA001-AC4F-418D-AE19-62706E023703}">
                      <ahyp:hlinkClr xmlns:ahyp="http://schemas.microsoft.com/office/drawing/2018/hyperlinkcolor" val="tx"/>
                    </a:ext>
                  </a:extLst>
                </a:hlinkClick>
              </a:rPr>
              <a:t>Slido app</a:t>
            </a:r>
            <a:r>
              <a:rPr lang="en-GB" sz="2600">
                <a:solidFill>
                  <a:srgbClr val="FFFFFF"/>
                </a:solidFill>
              </a:rPr>
              <a:t> must be installed on every computer you’re presenting from</a:t>
            </a:r>
          </a:p>
        </p:txBody>
      </p:sp>
      <p:pic>
        <p:nvPicPr>
          <p:cNvPr id="7" name="Graphic 6">
            <a:extLst>
              <a:ext uri="{FF2B5EF4-FFF2-40B4-BE49-F238E27FC236}">
                <a16:creationId xmlns:a16="http://schemas.microsoft.com/office/drawing/2014/main" id="{F33C4DEA-C549-FFA5-31AD-E05C767A6355}"/>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262608" y="6523196"/>
            <a:ext cx="262608" cy="262608"/>
          </a:xfrm>
          <a:prstGeom prst="rect">
            <a:avLst/>
          </a:prstGeom>
        </p:spPr>
      </p:pic>
      <p:sp>
        <p:nvSpPr>
          <p:cNvPr id="8" name="Trapezoid 7">
            <a:extLst>
              <a:ext uri="{FF2B5EF4-FFF2-40B4-BE49-F238E27FC236}">
                <a16:creationId xmlns:a16="http://schemas.microsoft.com/office/drawing/2014/main" id="{DE618EFB-87FB-9F6A-DC2D-F537F994DC2F}"/>
              </a:ext>
            </a:extLst>
          </p:cNvPr>
          <p:cNvSpPr/>
          <p:nvPr/>
        </p:nvSpPr>
        <p:spPr>
          <a:xfrm rot="2700000">
            <a:off x="8521795" y="456124"/>
            <a:ext cx="2954342" cy="689346"/>
          </a:xfrm>
          <a:prstGeom prst="trapezoid">
            <a:avLst>
              <a:gd name="adj" fmla="val 100000"/>
            </a:avLst>
          </a:prstGeom>
          <a:solidFill>
            <a:srgbClr val="EDFAF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tIns="0" bIns="0" rtlCol="0" anchor="t">
            <a:normAutofit fontScale="62500" lnSpcReduction="20000"/>
          </a:bodyPr>
          <a:lstStyle/>
          <a:p>
            <a:pPr algn="ctr"/>
            <a:r>
              <a:rPr lang="en-GB" sz="2600" b="1">
                <a:solidFill>
                  <a:srgbClr val="198038"/>
                </a:solidFill>
              </a:rPr>
              <a:t>Do not edit
</a:t>
            </a:r>
            <a:r>
              <a:rPr lang="en-GB" sz="2200">
                <a:solidFill>
                  <a:srgbClr val="198038"/>
                </a:solidFill>
                <a:hlinkClick r:id="rId10">
                  <a:extLst>
                    <a:ext uri="{A12FA001-AC4F-418D-AE19-62706E023703}">
                      <ahyp:hlinkClr xmlns:ahyp="http://schemas.microsoft.com/office/drawing/2018/hyperlinkcolor" val="tx"/>
                    </a:ext>
                  </a:extLst>
                </a:hlinkClick>
              </a:rPr>
              <a:t>How to change the design</a:t>
            </a:r>
            <a:endParaRPr lang="en-GB" sz="2200">
              <a:solidFill>
                <a:srgbClr val="198038"/>
              </a:solidFill>
            </a:endParaRPr>
          </a:p>
        </p:txBody>
      </p:sp>
      <p:pic>
        <p:nvPicPr>
          <p:cNvPr id="10" name="Graphic 9">
            <a:extLst>
              <a:ext uri="{FF2B5EF4-FFF2-40B4-BE49-F238E27FC236}">
                <a16:creationId xmlns:a16="http://schemas.microsoft.com/office/drawing/2014/main" id="{24F171E1-9128-47F4-0C13-BF02E8886F77}"/>
              </a:ext>
            </a:extLst>
          </p:cNvPr>
          <p:cNvPicPr>
            <a:picLocks/>
          </p:cNvPicPr>
          <p:nvPr/>
        </p:nvPicPr>
        <p:blipFill>
          <a:blip r:embed="rId11">
            <a:extLst>
              <a:ext uri="{96DAC541-7B7A-43D3-8B79-37D633B846F1}">
                <asvg:svgBlip xmlns:asvg="http://schemas.microsoft.com/office/drawing/2016/SVG/main" r:embed="rId12"/>
              </a:ext>
            </a:extLst>
          </a:blip>
          <a:stretch>
            <a:fillRect/>
          </a:stretch>
        </p:blipFill>
        <p:spPr>
          <a:xfrm>
            <a:off x="9519548" y="6490370"/>
            <a:ext cx="984781" cy="328260"/>
          </a:xfrm>
          <a:prstGeom prst="rect">
            <a:avLst/>
          </a:prstGeom>
        </p:spPr>
      </p:pic>
    </p:spTree>
    <p:custDataLst>
      <p:tags r:id="rId1"/>
    </p:custDataLst>
    <p:extLst>
      <p:ext uri="{BB962C8B-B14F-4D97-AF65-F5344CB8AC3E}">
        <p14:creationId xmlns:p14="http://schemas.microsoft.com/office/powerpoint/2010/main" val="14989675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24923-F491-2938-64DD-D4F58A1EE950}"/>
              </a:ext>
            </a:extLst>
          </p:cNvPr>
          <p:cNvSpPr>
            <a:spLocks noGrp="1"/>
          </p:cNvSpPr>
          <p:nvPr>
            <p:ph type="title"/>
          </p:nvPr>
        </p:nvSpPr>
        <p:spPr>
          <a:xfrm>
            <a:off x="603457" y="160308"/>
            <a:ext cx="9707606" cy="993805"/>
          </a:xfrm>
        </p:spPr>
        <p:txBody>
          <a:bodyPr/>
          <a:lstStyle/>
          <a:p>
            <a:r>
              <a:rPr lang="el-GR" sz="3200" b="1" dirty="0"/>
              <a:t>Πώς διαμορφώνεται το τοπίο των απαντήσεων ως τώρα</a:t>
            </a:r>
            <a:r>
              <a:rPr lang="en-GB" sz="3200" b="1" dirty="0"/>
              <a:t>;</a:t>
            </a:r>
          </a:p>
        </p:txBody>
      </p:sp>
      <p:sp>
        <p:nvSpPr>
          <p:cNvPr id="3" name="Content Placeholder 2">
            <a:extLst>
              <a:ext uri="{FF2B5EF4-FFF2-40B4-BE49-F238E27FC236}">
                <a16:creationId xmlns:a16="http://schemas.microsoft.com/office/drawing/2014/main" id="{596B7E31-3F6E-E934-4263-CB259A5E665B}"/>
              </a:ext>
            </a:extLst>
          </p:cNvPr>
          <p:cNvSpPr>
            <a:spLocks noGrp="1"/>
          </p:cNvSpPr>
          <p:nvPr>
            <p:ph sz="half" idx="1"/>
          </p:nvPr>
        </p:nvSpPr>
        <p:spPr/>
        <p:txBody>
          <a:bodyPr/>
          <a:lstStyle/>
          <a:p>
            <a:endParaRPr lang="en-GB"/>
          </a:p>
        </p:txBody>
      </p:sp>
      <p:pic>
        <p:nvPicPr>
          <p:cNvPr id="5" name="Picture 4">
            <a:extLst>
              <a:ext uri="{FF2B5EF4-FFF2-40B4-BE49-F238E27FC236}">
                <a16:creationId xmlns:a16="http://schemas.microsoft.com/office/drawing/2014/main" id="{2CE4F09F-6FF4-36CC-B770-AE9D117E05EF}"/>
              </a:ext>
            </a:extLst>
          </p:cNvPr>
          <p:cNvPicPr>
            <a:picLocks noChangeAspect="1"/>
          </p:cNvPicPr>
          <p:nvPr/>
        </p:nvPicPr>
        <p:blipFill>
          <a:blip r:embed="rId2"/>
          <a:stretch>
            <a:fillRect/>
          </a:stretch>
        </p:blipFill>
        <p:spPr>
          <a:xfrm>
            <a:off x="814934" y="1435326"/>
            <a:ext cx="9243474" cy="4544369"/>
          </a:xfrm>
          <a:prstGeom prst="rect">
            <a:avLst/>
          </a:prstGeom>
          <a:ln w="76200">
            <a:solidFill>
              <a:schemeClr val="accent1"/>
            </a:solidFill>
          </a:ln>
        </p:spPr>
      </p:pic>
    </p:spTree>
    <p:extLst>
      <p:ext uri="{BB962C8B-B14F-4D97-AF65-F5344CB8AC3E}">
        <p14:creationId xmlns:p14="http://schemas.microsoft.com/office/powerpoint/2010/main" val="41620439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a:extLst>
              <a:ext uri="{FF2B5EF4-FFF2-40B4-BE49-F238E27FC236}">
                <a16:creationId xmlns:a16="http://schemas.microsoft.com/office/drawing/2014/main" id="{259FC674-0690-7AA7-845B-BEDF6CE1F2B9}"/>
              </a:ext>
            </a:extLst>
          </p:cNvPr>
          <p:cNvSpPr>
            <a:spLocks noGrp="1"/>
          </p:cNvSpPr>
          <p:nvPr>
            <p:ph sz="half" idx="4294967295"/>
          </p:nvPr>
        </p:nvSpPr>
        <p:spPr>
          <a:xfrm>
            <a:off x="302917" y="231820"/>
            <a:ext cx="10064750" cy="1914324"/>
          </a:xfrm>
          <a:prstGeom prst="rect">
            <a:avLst/>
          </a:prstGeom>
        </p:spPr>
        <p:txBody>
          <a:bodyPr/>
          <a:lstStyle/>
          <a:p>
            <a:pPr marL="0" indent="0" algn="just">
              <a:lnSpc>
                <a:spcPct val="100000"/>
              </a:lnSpc>
              <a:spcBef>
                <a:spcPts val="0"/>
              </a:spcBef>
              <a:buNone/>
            </a:pPr>
            <a:r>
              <a:rPr lang="el-GR" sz="2800" b="1" dirty="0">
                <a:solidFill>
                  <a:srgbClr val="1A75DB"/>
                </a:solidFill>
              </a:rPr>
              <a:t>Ένα παράδειγμα…</a:t>
            </a:r>
            <a:endParaRPr lang="el-GR" sz="2800" b="1" i="0" u="none" strike="noStrike" baseline="0" dirty="0">
              <a:solidFill>
                <a:srgbClr val="1A75DB"/>
              </a:solidFill>
            </a:endParaRPr>
          </a:p>
          <a:p>
            <a:pPr marL="0" indent="0" algn="just">
              <a:lnSpc>
                <a:spcPct val="100000"/>
              </a:lnSpc>
              <a:spcBef>
                <a:spcPts val="0"/>
              </a:spcBef>
              <a:buNone/>
            </a:pPr>
            <a:r>
              <a:rPr lang="hu-HU" sz="2800" b="1" i="1" u="none" strike="noStrike" baseline="0" dirty="0">
                <a:solidFill>
                  <a:srgbClr val="1A75DB"/>
                </a:solidFill>
              </a:rPr>
              <a:t>EOC Lugano </a:t>
            </a:r>
            <a:r>
              <a:rPr lang="el-GR" sz="2800" b="1" i="1" u="none" strike="noStrike" baseline="0" dirty="0">
                <a:solidFill>
                  <a:srgbClr val="1A75DB"/>
                </a:solidFill>
              </a:rPr>
              <a:t>Περιφερειακό Νοσοκομείο</a:t>
            </a:r>
            <a:r>
              <a:rPr lang="hu-HU" sz="2800" b="1" i="1" u="none" strike="noStrike" baseline="0" dirty="0">
                <a:solidFill>
                  <a:srgbClr val="1A75DB"/>
                </a:solidFill>
              </a:rPr>
              <a:t>, </a:t>
            </a:r>
            <a:r>
              <a:rPr lang="el-GR" sz="2800" b="1" i="1" u="none" strike="noStrike" baseline="0" dirty="0">
                <a:solidFill>
                  <a:srgbClr val="1A75DB"/>
                </a:solidFill>
              </a:rPr>
              <a:t>Ελβετία</a:t>
            </a:r>
            <a:r>
              <a:rPr lang="hu-HU" sz="2800" b="1" i="1" u="none" strike="noStrike" baseline="0" dirty="0">
                <a:solidFill>
                  <a:srgbClr val="1A75DB"/>
                </a:solidFill>
              </a:rPr>
              <a:t> – 2023</a:t>
            </a:r>
            <a:endParaRPr lang="el-GR" sz="2800" b="1" i="1" dirty="0">
              <a:solidFill>
                <a:srgbClr val="1A75DB"/>
              </a:solidFill>
            </a:endParaRPr>
          </a:p>
          <a:p>
            <a:pPr marL="0" indent="0" algn="just">
              <a:lnSpc>
                <a:spcPct val="100000"/>
              </a:lnSpc>
              <a:spcBef>
                <a:spcPts val="0"/>
              </a:spcBef>
              <a:buNone/>
            </a:pPr>
            <a:endParaRPr lang="hu-HU" sz="2000" b="1" i="1" u="none" strike="noStrike" baseline="0" dirty="0">
              <a:solidFill>
                <a:srgbClr val="1A75DB"/>
              </a:solidFill>
            </a:endParaRPr>
          </a:p>
          <a:p>
            <a:pPr marL="0" indent="0">
              <a:lnSpc>
                <a:spcPct val="100000"/>
              </a:lnSpc>
              <a:spcBef>
                <a:spcPts val="0"/>
              </a:spcBef>
              <a:buNone/>
            </a:pPr>
            <a:r>
              <a:rPr lang="el-GR" sz="2000" b="1" dirty="0">
                <a:solidFill>
                  <a:srgbClr val="1A75DB"/>
                </a:solidFill>
              </a:rPr>
              <a:t>Πρόβλημα</a:t>
            </a:r>
            <a:r>
              <a:rPr lang="hu-HU" sz="2000" b="1" dirty="0">
                <a:solidFill>
                  <a:srgbClr val="1A75DB"/>
                </a:solidFill>
              </a:rPr>
              <a:t>: </a:t>
            </a:r>
            <a:r>
              <a:rPr lang="el-GR" sz="2000" dirty="0">
                <a:solidFill>
                  <a:srgbClr val="000000"/>
                </a:solidFill>
              </a:rPr>
              <a:t>Πώς να θα μπορούσαν να μετριαστούν οι κίνδυνοι για τους ασθενείς και το προσωπικό, που απορρέουν από τις συνθήκες υγιεινής του νοσοκομείου -δεδομένης της έλλειψης προσωπικού καθαριότητας - με παράλληλη μείωση του κόστους</a:t>
            </a:r>
            <a:r>
              <a:rPr lang="en-GB" sz="2000" dirty="0">
                <a:solidFill>
                  <a:srgbClr val="000000"/>
                </a:solidFill>
              </a:rPr>
              <a:t>;</a:t>
            </a:r>
            <a:r>
              <a:rPr lang="hu-HU" sz="2000" dirty="0">
                <a:solidFill>
                  <a:srgbClr val="000000"/>
                </a:solidFill>
              </a:rPr>
              <a:t> </a:t>
            </a:r>
          </a:p>
          <a:p>
            <a:pPr marL="0" indent="0">
              <a:buNone/>
            </a:pPr>
            <a:r>
              <a:rPr lang="el-GR" sz="2000" b="1" dirty="0">
                <a:solidFill>
                  <a:srgbClr val="1A75DB"/>
                </a:solidFill>
              </a:rPr>
              <a:t>Λύση</a:t>
            </a:r>
            <a:r>
              <a:rPr lang="hu-HU" sz="2000" b="1" dirty="0">
                <a:solidFill>
                  <a:srgbClr val="1A75DB"/>
                </a:solidFill>
              </a:rPr>
              <a:t>: </a:t>
            </a:r>
            <a:r>
              <a:rPr lang="el-GR" sz="2000" dirty="0">
                <a:solidFill>
                  <a:srgbClr val="000000"/>
                </a:solidFill>
              </a:rPr>
              <a:t>Εφαρμογή συστήματος διαχείρισης</a:t>
            </a:r>
            <a:r>
              <a:rPr lang="hu-HU" sz="2000" dirty="0">
                <a:solidFill>
                  <a:srgbClr val="000000"/>
                </a:solidFill>
                <a:sym typeface="Wingdings" panose="05000000000000000000" pitchFamily="2" charset="2"/>
              </a:rPr>
              <a:t> </a:t>
            </a:r>
            <a:r>
              <a:rPr lang="en-GB" sz="2000" b="1" i="1" dirty="0">
                <a:solidFill>
                  <a:srgbClr val="000000"/>
                </a:solidFill>
                <a:sym typeface="Wingdings" panose="05000000000000000000" pitchFamily="2" charset="2"/>
              </a:rPr>
              <a:t>Tablets</a:t>
            </a:r>
            <a:r>
              <a:rPr lang="el-GR" sz="2000" b="1" i="1" dirty="0">
                <a:solidFill>
                  <a:srgbClr val="000000"/>
                </a:solidFill>
                <a:sym typeface="Wingdings" panose="05000000000000000000" pitchFamily="2" charset="2"/>
              </a:rPr>
              <a:t> στα καρότσια καθαρισμού</a:t>
            </a:r>
            <a:r>
              <a:rPr lang="en-US" sz="2000" b="1" i="1" dirty="0">
                <a:solidFill>
                  <a:srgbClr val="000000"/>
                </a:solidFill>
                <a:sym typeface="Wingdings" panose="05000000000000000000" pitchFamily="2" charset="2"/>
              </a:rPr>
              <a:t>.</a:t>
            </a:r>
            <a:endParaRPr lang="hu-HU" sz="2000" b="1" i="1" dirty="0">
              <a:solidFill>
                <a:srgbClr val="000000"/>
              </a:solidFill>
            </a:endParaRPr>
          </a:p>
        </p:txBody>
      </p:sp>
      <p:sp>
        <p:nvSpPr>
          <p:cNvPr id="4" name="Szövegdoboz 3">
            <a:extLst>
              <a:ext uri="{FF2B5EF4-FFF2-40B4-BE49-F238E27FC236}">
                <a16:creationId xmlns:a16="http://schemas.microsoft.com/office/drawing/2014/main" id="{420E7506-9D43-EBB1-E267-A0486E2DF28A}"/>
              </a:ext>
            </a:extLst>
          </p:cNvPr>
          <p:cNvSpPr txBox="1"/>
          <p:nvPr/>
        </p:nvSpPr>
        <p:spPr>
          <a:xfrm>
            <a:off x="354654" y="5994278"/>
            <a:ext cx="9937989" cy="523220"/>
          </a:xfrm>
          <a:prstGeom prst="rect">
            <a:avLst/>
          </a:prstGeom>
          <a:noFill/>
        </p:spPr>
        <p:txBody>
          <a:bodyPr wrap="square" rtlCol="0">
            <a:spAutoFit/>
          </a:bodyPr>
          <a:lstStyle/>
          <a:p>
            <a:r>
              <a:rPr lang="hu-HU" sz="1400" i="1" dirty="0" err="1"/>
              <a:t>Source</a:t>
            </a:r>
            <a:r>
              <a:rPr lang="hu-HU" sz="1400" i="1" dirty="0"/>
              <a:t>: F. U. </a:t>
            </a:r>
            <a:r>
              <a:rPr lang="hu-HU" sz="1400" i="1" dirty="0" err="1"/>
              <a:t>Mion</a:t>
            </a:r>
            <a:r>
              <a:rPr lang="hu-HU" sz="1400" i="1" dirty="0"/>
              <a:t> (2024): </a:t>
            </a:r>
            <a:r>
              <a:rPr lang="en-US" sz="1400" i="1" dirty="0"/>
              <a:t>From hotel to hospital: technological transfer and process innovation in the housekeeping department</a:t>
            </a:r>
            <a:r>
              <a:rPr lang="hu-HU" sz="1400" i="1" dirty="0"/>
              <a:t>, </a:t>
            </a:r>
            <a:r>
              <a:rPr lang="hu-HU" sz="1400" i="1" dirty="0" err="1"/>
              <a:t>presented</a:t>
            </a:r>
            <a:r>
              <a:rPr lang="hu-HU" sz="1400" i="1" dirty="0"/>
              <a:t> </a:t>
            </a:r>
            <a:r>
              <a:rPr lang="hu-HU" sz="1400" i="1" dirty="0" err="1"/>
              <a:t>at</a:t>
            </a:r>
            <a:r>
              <a:rPr lang="hu-HU" sz="1400" i="1" dirty="0"/>
              <a:t> EHMA 2024</a:t>
            </a:r>
          </a:p>
        </p:txBody>
      </p:sp>
      <p:sp>
        <p:nvSpPr>
          <p:cNvPr id="7" name="Tartalom helye 2">
            <a:extLst>
              <a:ext uri="{FF2B5EF4-FFF2-40B4-BE49-F238E27FC236}">
                <a16:creationId xmlns:a16="http://schemas.microsoft.com/office/drawing/2014/main" id="{1C6DD110-0B73-A98E-55CE-296578E56C66}"/>
              </a:ext>
            </a:extLst>
          </p:cNvPr>
          <p:cNvSpPr txBox="1">
            <a:spLocks/>
          </p:cNvSpPr>
          <p:nvPr/>
        </p:nvSpPr>
        <p:spPr>
          <a:xfrm>
            <a:off x="5594588" y="2802438"/>
            <a:ext cx="4905426" cy="3191840"/>
          </a:xfrm>
          <a:prstGeom prst="rect">
            <a:avLst/>
          </a:prstGeom>
          <a:solidFill>
            <a:schemeClr val="accent5">
              <a:lumMod val="20000"/>
              <a:lumOff val="80000"/>
            </a:schemeClr>
          </a:solidFill>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el-GR" sz="2000" b="1" dirty="0">
                <a:solidFill>
                  <a:srgbClr val="1A75DB"/>
                </a:solidFill>
              </a:rPr>
              <a:t>Αποτελέσματα</a:t>
            </a:r>
            <a:r>
              <a:rPr lang="hu-HU" sz="2000" b="1" dirty="0">
                <a:solidFill>
                  <a:srgbClr val="1A75DB"/>
                </a:solidFill>
              </a:rPr>
              <a:t>: </a:t>
            </a:r>
          </a:p>
          <a:p>
            <a:pPr>
              <a:lnSpc>
                <a:spcPct val="100000"/>
              </a:lnSpc>
              <a:spcBef>
                <a:spcPts val="0"/>
              </a:spcBef>
              <a:buClr>
                <a:srgbClr val="1A75DB"/>
              </a:buClr>
            </a:pPr>
            <a:r>
              <a:rPr lang="el-GR" sz="2000" dirty="0">
                <a:solidFill>
                  <a:srgbClr val="000000"/>
                </a:solidFill>
              </a:rPr>
              <a:t>Βελτίωση επικοινωνίας</a:t>
            </a:r>
            <a:endParaRPr lang="hu-HU" sz="2000" dirty="0">
              <a:solidFill>
                <a:srgbClr val="000000"/>
              </a:solidFill>
            </a:endParaRPr>
          </a:p>
          <a:p>
            <a:pPr>
              <a:lnSpc>
                <a:spcPct val="100000"/>
              </a:lnSpc>
              <a:spcBef>
                <a:spcPts val="0"/>
              </a:spcBef>
              <a:buClr>
                <a:srgbClr val="1A75DB"/>
              </a:buClr>
            </a:pPr>
            <a:r>
              <a:rPr lang="el-GR" sz="2000" dirty="0">
                <a:solidFill>
                  <a:srgbClr val="000000"/>
                </a:solidFill>
              </a:rPr>
              <a:t>Αυξημένη παρακολούθηση</a:t>
            </a:r>
            <a:endParaRPr lang="hu-HU" sz="2000" dirty="0">
              <a:solidFill>
                <a:srgbClr val="000000"/>
              </a:solidFill>
            </a:endParaRPr>
          </a:p>
          <a:p>
            <a:pPr>
              <a:lnSpc>
                <a:spcPct val="100000"/>
              </a:lnSpc>
              <a:spcBef>
                <a:spcPts val="0"/>
              </a:spcBef>
              <a:buClr>
                <a:srgbClr val="1A75DB"/>
              </a:buClr>
            </a:pPr>
            <a:r>
              <a:rPr lang="el-GR" sz="2000" dirty="0">
                <a:solidFill>
                  <a:srgbClr val="000000"/>
                </a:solidFill>
              </a:rPr>
              <a:t>Καλύτερη κατανομή οικονομικών και ανθρώπινων πόρων</a:t>
            </a:r>
            <a:endParaRPr lang="hu-HU" sz="2000" dirty="0">
              <a:solidFill>
                <a:srgbClr val="000000"/>
              </a:solidFill>
            </a:endParaRPr>
          </a:p>
          <a:p>
            <a:pPr>
              <a:lnSpc>
                <a:spcPct val="100000"/>
              </a:lnSpc>
              <a:spcBef>
                <a:spcPts val="0"/>
              </a:spcBef>
              <a:buClr>
                <a:srgbClr val="1A75DB"/>
              </a:buClr>
            </a:pPr>
            <a:r>
              <a:rPr lang="el-GR" sz="2000" dirty="0">
                <a:solidFill>
                  <a:srgbClr val="000000"/>
                </a:solidFill>
              </a:rPr>
              <a:t>Σημαντικά μειωμένος κίνδυνος λοιμώξεων, και ελάττωση των δαπανών για τον έλεγχό τους</a:t>
            </a:r>
          </a:p>
          <a:p>
            <a:pPr>
              <a:lnSpc>
                <a:spcPct val="100000"/>
              </a:lnSpc>
              <a:spcBef>
                <a:spcPts val="0"/>
              </a:spcBef>
              <a:buClr>
                <a:srgbClr val="1A75DB"/>
              </a:buClr>
            </a:pPr>
            <a:r>
              <a:rPr lang="el-GR" sz="2000" dirty="0">
                <a:solidFill>
                  <a:srgbClr val="000000"/>
                </a:solidFill>
              </a:rPr>
              <a:t>Υψηλότερα επίπεδα ικανοποίησης ασθενών</a:t>
            </a:r>
            <a:endParaRPr lang="hu-HU" sz="2000" dirty="0">
              <a:solidFill>
                <a:srgbClr val="000000"/>
              </a:solidFill>
            </a:endParaRPr>
          </a:p>
        </p:txBody>
      </p:sp>
      <p:sp>
        <p:nvSpPr>
          <p:cNvPr id="2" name="Footer Placeholder 4">
            <a:extLst>
              <a:ext uri="{FF2B5EF4-FFF2-40B4-BE49-F238E27FC236}">
                <a16:creationId xmlns:a16="http://schemas.microsoft.com/office/drawing/2014/main" id="{7F566042-5B5F-8491-6598-1A1929C2EEBA}"/>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pic>
        <p:nvPicPr>
          <p:cNvPr id="5" name="Kép 5" descr="A képen szöveg, képernyőkép, Téglalap, Betűtípus látható&#10;&#10;Automatikusan generált leírás">
            <a:extLst>
              <a:ext uri="{FF2B5EF4-FFF2-40B4-BE49-F238E27FC236}">
                <a16:creationId xmlns:a16="http://schemas.microsoft.com/office/drawing/2014/main" id="{B3AB4A4F-3792-3F5A-D1D4-8875CBDBE85D}"/>
              </a:ext>
            </a:extLst>
          </p:cNvPr>
          <p:cNvPicPr>
            <a:picLocks noChangeAspect="1"/>
          </p:cNvPicPr>
          <p:nvPr/>
        </p:nvPicPr>
        <p:blipFill>
          <a:blip r:embed="rId3"/>
          <a:stretch>
            <a:fillRect/>
          </a:stretch>
        </p:blipFill>
        <p:spPr>
          <a:xfrm>
            <a:off x="299749" y="2929526"/>
            <a:ext cx="5294839" cy="2736605"/>
          </a:xfrm>
          <a:prstGeom prst="rect">
            <a:avLst/>
          </a:prstGeom>
        </p:spPr>
      </p:pic>
    </p:spTree>
    <p:extLst>
      <p:ext uri="{BB962C8B-B14F-4D97-AF65-F5344CB8AC3E}">
        <p14:creationId xmlns:p14="http://schemas.microsoft.com/office/powerpoint/2010/main" val="41756484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6576926-8568-9D77-760B-4ADA539D6B8D}"/>
              </a:ext>
            </a:extLst>
          </p:cNvPr>
          <p:cNvPicPr>
            <a:picLocks/>
          </p:cNvPicPr>
          <p:nvPr>
            <p:custDataLst>
              <p:tags r:id="rId2"/>
            </p:custDataLst>
          </p:nvPr>
        </p:nvPicPr>
        <p:blipFill>
          <a:blip r:embed="rId5">
            <a:extLst>
              <a:ext uri="{96DAC541-7B7A-43D3-8B79-37D633B846F1}">
                <asvg:svgBlip xmlns:asvg="http://schemas.microsoft.com/office/drawing/2016/SVG/main" r:embed="rId6"/>
              </a:ext>
            </a:extLst>
          </a:blip>
          <a:stretch>
            <a:fillRect/>
          </a:stretch>
        </p:blipFill>
        <p:spPr>
          <a:xfrm>
            <a:off x="393912" y="2023868"/>
            <a:ext cx="2100866" cy="2100866"/>
          </a:xfrm>
          <a:prstGeom prst="rect">
            <a:avLst/>
          </a:prstGeom>
        </p:spPr>
      </p:pic>
      <p:sp>
        <p:nvSpPr>
          <p:cNvPr id="4" name="Rectangle 3">
            <a:extLst>
              <a:ext uri="{FF2B5EF4-FFF2-40B4-BE49-F238E27FC236}">
                <a16:creationId xmlns:a16="http://schemas.microsoft.com/office/drawing/2014/main" id="{528F2B11-C24A-2D2D-DC92-037B18AF9A3A}"/>
              </a:ext>
            </a:extLst>
          </p:cNvPr>
          <p:cNvSpPr/>
          <p:nvPr>
            <p:custDataLst>
              <p:tags r:id="rId3"/>
            </p:custDataLst>
          </p:nvPr>
        </p:nvSpPr>
        <p:spPr>
          <a:xfrm>
            <a:off x="2757386" y="1050710"/>
            <a:ext cx="7517160" cy="4047182"/>
          </a:xfrm>
          <a:prstGeom prst="rect">
            <a:avLst/>
          </a:prstGeom>
          <a:noFill/>
          <a:ln w="12700" cap="flat" cmpd="sng" algn="ctr">
            <a:solidFill>
              <a:srgbClr val="FFFFFF"/>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l-GR" sz="2400" b="1">
                <a:solidFill>
                  <a:srgbClr val="000000"/>
                </a:solidFill>
              </a:rPr>
              <a:t>Πώς πιστεύετε ότι η εν λόγω ομάδα κατέληξε στο συμπέρασμα ότι ένα τέτοιο έργο είναι αναγκαίο, αλλά και πιθανό να φέρει τα επιθυμητά αποτελέσματα;</a:t>
            </a:r>
            <a:endParaRPr lang="en-GB" sz="2400" b="1" dirty="0">
              <a:solidFill>
                <a:srgbClr val="000000"/>
              </a:solidFill>
            </a:endParaRPr>
          </a:p>
        </p:txBody>
      </p:sp>
      <p:sp>
        <p:nvSpPr>
          <p:cNvPr id="5" name="Rectangle 4">
            <a:extLst>
              <a:ext uri="{FF2B5EF4-FFF2-40B4-BE49-F238E27FC236}">
                <a16:creationId xmlns:a16="http://schemas.microsoft.com/office/drawing/2014/main" id="{E1273F84-BCD8-2935-B093-44FF3C1AC72B}"/>
              </a:ext>
            </a:extLst>
          </p:cNvPr>
          <p:cNvSpPr/>
          <p:nvPr/>
        </p:nvSpPr>
        <p:spPr>
          <a:xfrm>
            <a:off x="0" y="6109687"/>
            <a:ext cx="10799762" cy="1089626"/>
          </a:xfrm>
          <a:prstGeom prst="rect">
            <a:avLst/>
          </a:prstGeom>
          <a:solidFill>
            <a:srgbClr val="198038"/>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lIns="656520" tIns="229782" rIns="1641301" bIns="180543" rtlCol="0" anchor="ctr">
            <a:normAutofit fontScale="92500" lnSpcReduction="10000"/>
          </a:bodyPr>
          <a:lstStyle/>
          <a:p>
            <a:r>
              <a:rPr lang="en-GB" sz="2600">
                <a:solidFill>
                  <a:srgbClr val="FFFFFF"/>
                </a:solidFill>
              </a:rPr>
              <a:t>The </a:t>
            </a:r>
            <a:r>
              <a:rPr lang="en-GB" sz="2600">
                <a:solidFill>
                  <a:srgbClr val="FFFFFF"/>
                </a:solidFill>
                <a:hlinkClick r:id="rId7">
                  <a:extLst>
                    <a:ext uri="{A12FA001-AC4F-418D-AE19-62706E023703}">
                      <ahyp:hlinkClr xmlns:ahyp="http://schemas.microsoft.com/office/drawing/2018/hyperlinkcolor" val="tx"/>
                    </a:ext>
                  </a:extLst>
                </a:hlinkClick>
              </a:rPr>
              <a:t>Slido app</a:t>
            </a:r>
            <a:r>
              <a:rPr lang="en-GB" sz="2600">
                <a:solidFill>
                  <a:srgbClr val="FFFFFF"/>
                </a:solidFill>
              </a:rPr>
              <a:t> must be installed on every computer you’re presenting from</a:t>
            </a:r>
          </a:p>
        </p:txBody>
      </p:sp>
      <p:pic>
        <p:nvPicPr>
          <p:cNvPr id="7" name="Graphic 6">
            <a:extLst>
              <a:ext uri="{FF2B5EF4-FFF2-40B4-BE49-F238E27FC236}">
                <a16:creationId xmlns:a16="http://schemas.microsoft.com/office/drawing/2014/main" id="{CB17DF6E-C03A-1188-389C-829A0F77FE6B}"/>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262608" y="6523196"/>
            <a:ext cx="262608" cy="262608"/>
          </a:xfrm>
          <a:prstGeom prst="rect">
            <a:avLst/>
          </a:prstGeom>
        </p:spPr>
      </p:pic>
      <p:sp>
        <p:nvSpPr>
          <p:cNvPr id="8" name="Trapezoid 7">
            <a:extLst>
              <a:ext uri="{FF2B5EF4-FFF2-40B4-BE49-F238E27FC236}">
                <a16:creationId xmlns:a16="http://schemas.microsoft.com/office/drawing/2014/main" id="{C624D448-6394-A501-22F3-BD62AF72E4C8}"/>
              </a:ext>
            </a:extLst>
          </p:cNvPr>
          <p:cNvSpPr/>
          <p:nvPr/>
        </p:nvSpPr>
        <p:spPr>
          <a:xfrm rot="2700000">
            <a:off x="8521795" y="456124"/>
            <a:ext cx="2954342" cy="689346"/>
          </a:xfrm>
          <a:prstGeom prst="trapezoid">
            <a:avLst>
              <a:gd name="adj" fmla="val 100000"/>
            </a:avLst>
          </a:prstGeom>
          <a:solidFill>
            <a:srgbClr val="EDFAF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tIns="0" bIns="0" rtlCol="0" anchor="t">
            <a:normAutofit fontScale="62500" lnSpcReduction="20000"/>
          </a:bodyPr>
          <a:lstStyle/>
          <a:p>
            <a:pPr algn="ctr"/>
            <a:r>
              <a:rPr lang="en-GB" sz="2600" b="1">
                <a:solidFill>
                  <a:srgbClr val="198038"/>
                </a:solidFill>
              </a:rPr>
              <a:t>Do not edit
</a:t>
            </a:r>
            <a:r>
              <a:rPr lang="en-GB" sz="2200">
                <a:solidFill>
                  <a:srgbClr val="198038"/>
                </a:solidFill>
                <a:hlinkClick r:id="rId10">
                  <a:extLst>
                    <a:ext uri="{A12FA001-AC4F-418D-AE19-62706E023703}">
                      <ahyp:hlinkClr xmlns:ahyp="http://schemas.microsoft.com/office/drawing/2018/hyperlinkcolor" val="tx"/>
                    </a:ext>
                  </a:extLst>
                </a:hlinkClick>
              </a:rPr>
              <a:t>How to change the design</a:t>
            </a:r>
            <a:endParaRPr lang="en-GB" sz="2200">
              <a:solidFill>
                <a:srgbClr val="198038"/>
              </a:solidFill>
            </a:endParaRPr>
          </a:p>
        </p:txBody>
      </p:sp>
      <p:pic>
        <p:nvPicPr>
          <p:cNvPr id="10" name="Graphic 9">
            <a:extLst>
              <a:ext uri="{FF2B5EF4-FFF2-40B4-BE49-F238E27FC236}">
                <a16:creationId xmlns:a16="http://schemas.microsoft.com/office/drawing/2014/main" id="{AA8A16AD-0DEA-78F1-49A0-3FB629FDEA58}"/>
              </a:ext>
            </a:extLst>
          </p:cNvPr>
          <p:cNvPicPr>
            <a:picLocks/>
          </p:cNvPicPr>
          <p:nvPr/>
        </p:nvPicPr>
        <p:blipFill>
          <a:blip r:embed="rId11">
            <a:extLst>
              <a:ext uri="{96DAC541-7B7A-43D3-8B79-37D633B846F1}">
                <asvg:svgBlip xmlns:asvg="http://schemas.microsoft.com/office/drawing/2016/SVG/main" r:embed="rId12"/>
              </a:ext>
            </a:extLst>
          </a:blip>
          <a:stretch>
            <a:fillRect/>
          </a:stretch>
        </p:blipFill>
        <p:spPr>
          <a:xfrm>
            <a:off x="9519548" y="6490370"/>
            <a:ext cx="984781" cy="328260"/>
          </a:xfrm>
          <a:prstGeom prst="rect">
            <a:avLst/>
          </a:prstGeom>
        </p:spPr>
      </p:pic>
    </p:spTree>
    <p:custDataLst>
      <p:tags r:id="rId1"/>
    </p:custDataLst>
    <p:extLst>
      <p:ext uri="{BB962C8B-B14F-4D97-AF65-F5344CB8AC3E}">
        <p14:creationId xmlns:p14="http://schemas.microsoft.com/office/powerpoint/2010/main" val="3253281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B6449B-1E11-8033-988C-89E2015A3B3F}"/>
              </a:ext>
            </a:extLst>
          </p:cNvPr>
          <p:cNvSpPr>
            <a:spLocks noGrp="1"/>
          </p:cNvSpPr>
          <p:nvPr>
            <p:ph type="title"/>
          </p:nvPr>
        </p:nvSpPr>
        <p:spPr>
          <a:xfrm>
            <a:off x="614310" y="225813"/>
            <a:ext cx="9707606" cy="993805"/>
          </a:xfrm>
        </p:spPr>
        <p:txBody>
          <a:bodyPr/>
          <a:lstStyle/>
          <a:p>
            <a:r>
              <a:rPr lang="el-GR" sz="3200" b="1" dirty="0"/>
              <a:t>Η προσέγγιση 6σ </a:t>
            </a:r>
            <a:r>
              <a:rPr lang="en-GB" sz="3200" b="1" dirty="0"/>
              <a:t>(six sigma) </a:t>
            </a:r>
            <a:r>
              <a:rPr lang="el-GR" sz="3200" b="1" dirty="0"/>
              <a:t>στη βελτίωση των διαδικασιών…</a:t>
            </a:r>
            <a:endParaRPr lang="en-GB" sz="3200" b="1" dirty="0"/>
          </a:p>
        </p:txBody>
      </p:sp>
      <p:sp>
        <p:nvSpPr>
          <p:cNvPr id="3" name="Content Placeholder 2">
            <a:extLst>
              <a:ext uri="{FF2B5EF4-FFF2-40B4-BE49-F238E27FC236}">
                <a16:creationId xmlns:a16="http://schemas.microsoft.com/office/drawing/2014/main" id="{19D36A24-7C85-4712-9EDD-DABEE44B5D03}"/>
              </a:ext>
            </a:extLst>
          </p:cNvPr>
          <p:cNvSpPr>
            <a:spLocks noGrp="1"/>
          </p:cNvSpPr>
          <p:nvPr>
            <p:ph sz="half" idx="1"/>
          </p:nvPr>
        </p:nvSpPr>
        <p:spPr>
          <a:xfrm>
            <a:off x="588963" y="1889853"/>
            <a:ext cx="4454092" cy="3771188"/>
          </a:xfrm>
          <a:solidFill>
            <a:schemeClr val="accent3">
              <a:lumMod val="40000"/>
              <a:lumOff val="60000"/>
            </a:schemeClr>
          </a:solidFill>
          <a:ln w="76200">
            <a:solidFill>
              <a:srgbClr val="02FFD2"/>
            </a:solidFill>
          </a:ln>
        </p:spPr>
        <p:txBody>
          <a:bodyPr/>
          <a:lstStyle/>
          <a:p>
            <a:pPr marL="0" indent="0">
              <a:buNone/>
            </a:pPr>
            <a:r>
              <a:rPr lang="el-GR" sz="2000" b="1" dirty="0"/>
              <a:t>Για τη βελτίωση υπαρχουσών διαδικασιών:</a:t>
            </a:r>
          </a:p>
          <a:p>
            <a:endParaRPr lang="el-GR" sz="2000" b="1" dirty="0"/>
          </a:p>
          <a:p>
            <a:pPr marL="0" indent="0">
              <a:buNone/>
            </a:pPr>
            <a:r>
              <a:rPr lang="en-GB" sz="2000" b="1" u="sng" dirty="0"/>
              <a:t>DMAIC</a:t>
            </a:r>
          </a:p>
          <a:p>
            <a:r>
              <a:rPr lang="en-GB" sz="2000" dirty="0"/>
              <a:t>Define (</a:t>
            </a:r>
            <a:r>
              <a:rPr lang="el-GR" sz="2000" dirty="0"/>
              <a:t>ορισμός)</a:t>
            </a:r>
            <a:endParaRPr lang="en-GB" sz="2000" dirty="0"/>
          </a:p>
          <a:p>
            <a:r>
              <a:rPr lang="en-GB" sz="2000" dirty="0"/>
              <a:t>Measure</a:t>
            </a:r>
            <a:r>
              <a:rPr lang="el-GR" sz="2000" dirty="0"/>
              <a:t> (μέτρηση)</a:t>
            </a:r>
            <a:endParaRPr lang="en-GB" sz="2000" dirty="0"/>
          </a:p>
          <a:p>
            <a:r>
              <a:rPr lang="en-GB" sz="2000" dirty="0" err="1"/>
              <a:t>Analyze</a:t>
            </a:r>
            <a:r>
              <a:rPr lang="el-GR" sz="2000" dirty="0"/>
              <a:t> (ανάλυση)</a:t>
            </a:r>
            <a:endParaRPr lang="en-GB" sz="2000" dirty="0"/>
          </a:p>
          <a:p>
            <a:r>
              <a:rPr lang="en-GB" sz="2000" dirty="0"/>
              <a:t>Improve </a:t>
            </a:r>
            <a:r>
              <a:rPr lang="el-GR" sz="2000" dirty="0"/>
              <a:t>(βελτίωση)</a:t>
            </a:r>
            <a:endParaRPr lang="en-GB" sz="2000" dirty="0"/>
          </a:p>
          <a:p>
            <a:r>
              <a:rPr lang="en-GB" sz="2000" dirty="0"/>
              <a:t>Control</a:t>
            </a:r>
            <a:r>
              <a:rPr lang="el-GR" sz="2000" dirty="0"/>
              <a:t> (έλεγχος)</a:t>
            </a:r>
            <a:endParaRPr lang="en-GB" sz="2000" dirty="0"/>
          </a:p>
          <a:p>
            <a:pPr marL="0" indent="0">
              <a:buNone/>
            </a:pPr>
            <a:endParaRPr lang="en-GB" sz="2000" b="1" u="sng" dirty="0"/>
          </a:p>
          <a:p>
            <a:pPr marL="0" indent="0">
              <a:buNone/>
            </a:pPr>
            <a:endParaRPr lang="en-GB" sz="2000" b="1" dirty="0"/>
          </a:p>
        </p:txBody>
      </p:sp>
      <p:sp>
        <p:nvSpPr>
          <p:cNvPr id="4" name="Content Placeholder 2">
            <a:extLst>
              <a:ext uri="{FF2B5EF4-FFF2-40B4-BE49-F238E27FC236}">
                <a16:creationId xmlns:a16="http://schemas.microsoft.com/office/drawing/2014/main" id="{B9337A35-13FA-4648-61F0-2EAF4D3D069F}"/>
              </a:ext>
            </a:extLst>
          </p:cNvPr>
          <p:cNvSpPr txBox="1">
            <a:spLocks/>
          </p:cNvSpPr>
          <p:nvPr/>
        </p:nvSpPr>
        <p:spPr>
          <a:xfrm>
            <a:off x="5569527" y="1889853"/>
            <a:ext cx="4641273" cy="3771188"/>
          </a:xfrm>
          <a:prstGeom prst="rect">
            <a:avLst/>
          </a:prstGeom>
          <a:solidFill>
            <a:schemeClr val="accent3">
              <a:lumMod val="20000"/>
              <a:lumOff val="80000"/>
            </a:schemeClr>
          </a:solidFill>
          <a:ln w="76200">
            <a:solidFill>
              <a:srgbClr val="02FFD2"/>
            </a:solidFill>
          </a:ln>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buNone/>
            </a:pPr>
            <a:r>
              <a:rPr lang="el-GR" sz="2000" b="1" dirty="0"/>
              <a:t>Για το  </a:t>
            </a:r>
            <a:r>
              <a:rPr lang="en-GB" sz="2000" b="1" dirty="0"/>
              <a:t>de novo </a:t>
            </a:r>
            <a:r>
              <a:rPr lang="el-GR" sz="2000" b="1" dirty="0"/>
              <a:t>σχεδιασμό λειτουργικών διαδικασιών:</a:t>
            </a:r>
            <a:endParaRPr lang="en-GB" sz="2000" b="1" dirty="0"/>
          </a:p>
          <a:p>
            <a:endParaRPr lang="en-GB" sz="2000" b="1" dirty="0"/>
          </a:p>
          <a:p>
            <a:pPr marL="0" indent="0">
              <a:buNone/>
            </a:pPr>
            <a:r>
              <a:rPr lang="en-GB" sz="2000" b="1" u="sng" dirty="0"/>
              <a:t>DMADV</a:t>
            </a:r>
            <a:endParaRPr lang="el-GR" sz="2000" b="1" u="sng" dirty="0"/>
          </a:p>
          <a:p>
            <a:r>
              <a:rPr lang="en-GB" sz="2000" dirty="0"/>
              <a:t>Define </a:t>
            </a:r>
            <a:r>
              <a:rPr lang="el-GR" sz="2000" dirty="0"/>
              <a:t>(ορισμός)</a:t>
            </a:r>
            <a:endParaRPr lang="en-GB" sz="2000" dirty="0"/>
          </a:p>
          <a:p>
            <a:r>
              <a:rPr lang="en-GB" sz="2000" dirty="0"/>
              <a:t>Measure</a:t>
            </a:r>
            <a:r>
              <a:rPr lang="el-GR" sz="2000" dirty="0"/>
              <a:t> (μέτρηση)</a:t>
            </a:r>
            <a:endParaRPr lang="en-GB" sz="2000" dirty="0"/>
          </a:p>
          <a:p>
            <a:r>
              <a:rPr lang="en-GB" sz="2000" dirty="0" err="1"/>
              <a:t>Analyze</a:t>
            </a:r>
            <a:r>
              <a:rPr lang="el-GR" sz="2000" dirty="0"/>
              <a:t> (ανάλυση)</a:t>
            </a:r>
            <a:endParaRPr lang="en-GB" sz="2000" dirty="0"/>
          </a:p>
          <a:p>
            <a:r>
              <a:rPr lang="en-GB" sz="2000" dirty="0"/>
              <a:t>Design</a:t>
            </a:r>
            <a:r>
              <a:rPr lang="el-GR" sz="2000" dirty="0"/>
              <a:t> (σχεδιασμός)</a:t>
            </a:r>
            <a:endParaRPr lang="en-GB" sz="2000" dirty="0"/>
          </a:p>
          <a:p>
            <a:r>
              <a:rPr lang="en-GB" sz="2000" dirty="0"/>
              <a:t>Verify</a:t>
            </a:r>
            <a:r>
              <a:rPr lang="el-GR" sz="2000" dirty="0"/>
              <a:t> (επαλήθευση)</a:t>
            </a:r>
            <a:endParaRPr lang="en-GB" sz="2000" dirty="0"/>
          </a:p>
        </p:txBody>
      </p:sp>
      <p:sp>
        <p:nvSpPr>
          <p:cNvPr id="5" name="Rectangle: Rounded Corners 4">
            <a:extLst>
              <a:ext uri="{FF2B5EF4-FFF2-40B4-BE49-F238E27FC236}">
                <a16:creationId xmlns:a16="http://schemas.microsoft.com/office/drawing/2014/main" id="{AF19B419-8200-3C20-DABB-238C4404449E}"/>
              </a:ext>
            </a:extLst>
          </p:cNvPr>
          <p:cNvSpPr/>
          <p:nvPr/>
        </p:nvSpPr>
        <p:spPr>
          <a:xfrm>
            <a:off x="491839" y="3419342"/>
            <a:ext cx="2493818" cy="1219200"/>
          </a:xfrm>
          <a:prstGeom prst="roundRect">
            <a:avLst/>
          </a:prstGeom>
          <a:noFill/>
          <a:ln w="57150">
            <a:solidFill>
              <a:srgbClr val="FB008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01339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oogle Shape;663;p26">
            <a:extLst>
              <a:ext uri="{FF2B5EF4-FFF2-40B4-BE49-F238E27FC236}">
                <a16:creationId xmlns:a16="http://schemas.microsoft.com/office/drawing/2014/main" id="{DC5B17ED-C970-00B1-3DE7-FDA7EAF53B19}"/>
              </a:ext>
            </a:extLst>
          </p:cNvPr>
          <p:cNvGrpSpPr/>
          <p:nvPr/>
        </p:nvGrpSpPr>
        <p:grpSpPr>
          <a:xfrm>
            <a:off x="3770822" y="3998382"/>
            <a:ext cx="3098402" cy="3098402"/>
            <a:chOff x="461636" y="392072"/>
            <a:chExt cx="3560445" cy="3560445"/>
          </a:xfrm>
        </p:grpSpPr>
        <p:sp>
          <p:nvSpPr>
            <p:cNvPr id="3" name="Google Shape;664;p26">
              <a:extLst>
                <a:ext uri="{FF2B5EF4-FFF2-40B4-BE49-F238E27FC236}">
                  <a16:creationId xmlns:a16="http://schemas.microsoft.com/office/drawing/2014/main" id="{92D1F23C-0855-6AD8-2EDC-8D36D1A1696D}"/>
                </a:ext>
              </a:extLst>
            </p:cNvPr>
            <p:cNvSpPr/>
            <p:nvPr/>
          </p:nvSpPr>
          <p:spPr>
            <a:xfrm>
              <a:off x="461636" y="392072"/>
              <a:ext cx="3560445" cy="3560445"/>
            </a:xfrm>
            <a:prstGeom prst="pie">
              <a:avLst>
                <a:gd name="adj1" fmla="val 16200000"/>
                <a:gd name="adj2" fmla="val 1800000"/>
              </a:avLst>
            </a:prstGeom>
            <a:solidFill>
              <a:srgbClr val="FB0087"/>
            </a:solidFill>
            <a:ln w="31750" cap="flat" cmpd="sng">
              <a:solidFill>
                <a:schemeClr val="lt1"/>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Google Shape;665;p26">
              <a:extLst>
                <a:ext uri="{FF2B5EF4-FFF2-40B4-BE49-F238E27FC236}">
                  <a16:creationId xmlns:a16="http://schemas.microsoft.com/office/drawing/2014/main" id="{5901E8B4-10D3-3B3B-79BC-E0118E94AEBE}"/>
                </a:ext>
              </a:extLst>
            </p:cNvPr>
            <p:cNvSpPr txBox="1"/>
            <p:nvPr/>
          </p:nvSpPr>
          <p:spPr>
            <a:xfrm>
              <a:off x="2333625" y="1091445"/>
              <a:ext cx="1208008" cy="1186815"/>
            </a:xfrm>
            <a:prstGeom prst="rect">
              <a:avLst/>
            </a:prstGeom>
            <a:noFill/>
            <a:ln>
              <a:noFill/>
            </a:ln>
          </p:spPr>
          <p:txBody>
            <a:bodyPr spcFirstLastPara="1" wrap="square" lIns="31750" tIns="31750" rIns="31750" bIns="31750" anchor="ctr" anchorCtr="0">
              <a:noAutofit/>
            </a:bodyPr>
            <a:lstStyle/>
            <a:p>
              <a:pPr marL="0" marR="0" lvl="0" indent="0" algn="ctr" rtl="0">
                <a:lnSpc>
                  <a:spcPct val="90000"/>
                </a:lnSpc>
                <a:spcBef>
                  <a:spcPts val="0"/>
                </a:spcBef>
                <a:spcAft>
                  <a:spcPts val="0"/>
                </a:spcAft>
                <a:buClr>
                  <a:schemeClr val="lt1"/>
                </a:buClr>
                <a:buSzPts val="2500"/>
                <a:buFont typeface="Calibri"/>
                <a:buNone/>
              </a:pPr>
              <a:r>
                <a:rPr lang="el-GR" sz="2000" b="1" dirty="0">
                  <a:solidFill>
                    <a:schemeClr val="lt1"/>
                  </a:solidFill>
                  <a:latin typeface="Calibri"/>
                  <a:ea typeface="Calibri"/>
                  <a:cs typeface="Calibri"/>
                  <a:sym typeface="Calibri"/>
                </a:rPr>
                <a:t>Χρόνος</a:t>
              </a:r>
              <a:endParaRPr sz="2000" b="1" dirty="0"/>
            </a:p>
          </p:txBody>
        </p:sp>
        <p:sp>
          <p:nvSpPr>
            <p:cNvPr id="5" name="Google Shape;666;p26">
              <a:extLst>
                <a:ext uri="{FF2B5EF4-FFF2-40B4-BE49-F238E27FC236}">
                  <a16:creationId xmlns:a16="http://schemas.microsoft.com/office/drawing/2014/main" id="{60638EB1-5952-68BC-9FD9-1888985B4A38}"/>
                </a:ext>
              </a:extLst>
            </p:cNvPr>
            <p:cNvSpPr/>
            <p:nvPr/>
          </p:nvSpPr>
          <p:spPr>
            <a:xfrm>
              <a:off x="461636" y="392072"/>
              <a:ext cx="3560445" cy="3560445"/>
            </a:xfrm>
            <a:prstGeom prst="pie">
              <a:avLst>
                <a:gd name="adj1" fmla="val 1800000"/>
                <a:gd name="adj2" fmla="val 9000000"/>
              </a:avLst>
            </a:prstGeom>
            <a:solidFill>
              <a:srgbClr val="AB0084"/>
            </a:solidFill>
            <a:ln w="31750" cap="flat" cmpd="sng">
              <a:solidFill>
                <a:schemeClr val="lt1"/>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667;p26">
              <a:extLst>
                <a:ext uri="{FF2B5EF4-FFF2-40B4-BE49-F238E27FC236}">
                  <a16:creationId xmlns:a16="http://schemas.microsoft.com/office/drawing/2014/main" id="{1E0BBA61-CBB6-6DA6-F50E-70B9F074C3E7}"/>
                </a:ext>
              </a:extLst>
            </p:cNvPr>
            <p:cNvSpPr txBox="1"/>
            <p:nvPr/>
          </p:nvSpPr>
          <p:spPr>
            <a:xfrm>
              <a:off x="1436520" y="2420141"/>
              <a:ext cx="1610677" cy="1102042"/>
            </a:xfrm>
            <a:prstGeom prst="rect">
              <a:avLst/>
            </a:prstGeom>
            <a:noFill/>
            <a:ln>
              <a:noFill/>
            </a:ln>
          </p:spPr>
          <p:txBody>
            <a:bodyPr spcFirstLastPara="1" wrap="square" lIns="31750" tIns="31750" rIns="31750" bIns="31750" anchor="ctr" anchorCtr="0">
              <a:noAutofit/>
            </a:bodyPr>
            <a:lstStyle/>
            <a:p>
              <a:pPr marL="0" marR="0" lvl="0" indent="0" algn="ctr" rtl="0">
                <a:lnSpc>
                  <a:spcPct val="90000"/>
                </a:lnSpc>
                <a:spcBef>
                  <a:spcPts val="0"/>
                </a:spcBef>
                <a:spcAft>
                  <a:spcPts val="0"/>
                </a:spcAft>
                <a:buClr>
                  <a:schemeClr val="lt1"/>
                </a:buClr>
                <a:buSzPts val="2500"/>
                <a:buFont typeface="Calibri"/>
                <a:buNone/>
              </a:pPr>
              <a:r>
                <a:rPr lang="el-GR" sz="2000" b="1" dirty="0">
                  <a:solidFill>
                    <a:schemeClr val="lt1"/>
                  </a:solidFill>
                  <a:latin typeface="Calibri"/>
                  <a:ea typeface="Calibri"/>
                  <a:cs typeface="Calibri"/>
                  <a:sym typeface="Calibri"/>
                </a:rPr>
                <a:t>Κόστος</a:t>
              </a:r>
              <a:endParaRPr sz="2000" b="1" dirty="0"/>
            </a:p>
          </p:txBody>
        </p:sp>
        <p:sp>
          <p:nvSpPr>
            <p:cNvPr id="7" name="Google Shape;668;p26">
              <a:extLst>
                <a:ext uri="{FF2B5EF4-FFF2-40B4-BE49-F238E27FC236}">
                  <a16:creationId xmlns:a16="http://schemas.microsoft.com/office/drawing/2014/main" id="{47B849FD-75DA-1609-0B7F-E12D443F722C}"/>
                </a:ext>
              </a:extLst>
            </p:cNvPr>
            <p:cNvSpPr/>
            <p:nvPr/>
          </p:nvSpPr>
          <p:spPr>
            <a:xfrm>
              <a:off x="461636" y="392072"/>
              <a:ext cx="3560445" cy="3560445"/>
            </a:xfrm>
            <a:prstGeom prst="pie">
              <a:avLst>
                <a:gd name="adj1" fmla="val 9000000"/>
                <a:gd name="adj2" fmla="val 16200000"/>
              </a:avLst>
            </a:prstGeom>
            <a:solidFill>
              <a:srgbClr val="00C6D6"/>
            </a:solidFill>
            <a:ln w="31750" cap="flat" cmpd="sng">
              <a:solidFill>
                <a:schemeClr val="lt1"/>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669;p26">
              <a:extLst>
                <a:ext uri="{FF2B5EF4-FFF2-40B4-BE49-F238E27FC236}">
                  <a16:creationId xmlns:a16="http://schemas.microsoft.com/office/drawing/2014/main" id="{92D8AA26-5A0A-BE76-406F-946CF61F8CF3}"/>
                </a:ext>
              </a:extLst>
            </p:cNvPr>
            <p:cNvSpPr txBox="1"/>
            <p:nvPr/>
          </p:nvSpPr>
          <p:spPr>
            <a:xfrm>
              <a:off x="783171" y="1091445"/>
              <a:ext cx="1267948" cy="1186815"/>
            </a:xfrm>
            <a:prstGeom prst="rect">
              <a:avLst/>
            </a:prstGeom>
            <a:noFill/>
            <a:ln>
              <a:noFill/>
            </a:ln>
          </p:spPr>
          <p:txBody>
            <a:bodyPr spcFirstLastPara="1" wrap="square" lIns="31750" tIns="31750" rIns="31750" bIns="31750" anchor="ctr" anchorCtr="0">
              <a:noAutofit/>
            </a:bodyPr>
            <a:lstStyle/>
            <a:p>
              <a:pPr marL="0" marR="0" lvl="0" indent="0" algn="ctr" rtl="0">
                <a:lnSpc>
                  <a:spcPct val="90000"/>
                </a:lnSpc>
                <a:spcBef>
                  <a:spcPts val="0"/>
                </a:spcBef>
                <a:spcAft>
                  <a:spcPts val="0"/>
                </a:spcAft>
                <a:buClr>
                  <a:schemeClr val="lt1"/>
                </a:buClr>
                <a:buSzPts val="2500"/>
                <a:buFont typeface="Calibri"/>
                <a:buNone/>
              </a:pPr>
              <a:r>
                <a:rPr lang="el-GR" sz="2000" b="1" dirty="0">
                  <a:solidFill>
                    <a:schemeClr val="lt1"/>
                  </a:solidFill>
                  <a:latin typeface="Calibri"/>
                  <a:ea typeface="Calibri"/>
                  <a:cs typeface="Calibri"/>
                  <a:sym typeface="Calibri"/>
                </a:rPr>
                <a:t>Ποιότητα</a:t>
              </a:r>
              <a:endParaRPr sz="2000" b="1" dirty="0"/>
            </a:p>
          </p:txBody>
        </p:sp>
      </p:grpSp>
      <p:sp>
        <p:nvSpPr>
          <p:cNvPr id="9" name="Téglalap 8">
            <a:extLst>
              <a:ext uri="{FF2B5EF4-FFF2-40B4-BE49-F238E27FC236}">
                <a16:creationId xmlns:a16="http://schemas.microsoft.com/office/drawing/2014/main" id="{EB4790A1-B103-2FC4-C949-48E7BE7B9A20}"/>
              </a:ext>
            </a:extLst>
          </p:cNvPr>
          <p:cNvSpPr/>
          <p:nvPr/>
        </p:nvSpPr>
        <p:spPr>
          <a:xfrm>
            <a:off x="728921" y="455752"/>
            <a:ext cx="4162425" cy="962025"/>
          </a:xfrm>
          <a:prstGeom prst="rect">
            <a:avLst/>
          </a:prstGeom>
          <a:solidFill>
            <a:srgbClr val="1A75D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GR" sz="3000" dirty="0"/>
              <a:t>ΑΠΟΤΕΛΕΣΜΑΤΙΚΟΤΗΤΑ</a:t>
            </a:r>
            <a:endParaRPr lang="hu-HU" sz="3000" dirty="0"/>
          </a:p>
        </p:txBody>
      </p:sp>
      <p:sp>
        <p:nvSpPr>
          <p:cNvPr id="10" name="Téglalap 9">
            <a:extLst>
              <a:ext uri="{FF2B5EF4-FFF2-40B4-BE49-F238E27FC236}">
                <a16:creationId xmlns:a16="http://schemas.microsoft.com/office/drawing/2014/main" id="{98C72931-16E1-2269-997D-6D8ACC2B41C4}"/>
              </a:ext>
            </a:extLst>
          </p:cNvPr>
          <p:cNvSpPr/>
          <p:nvPr/>
        </p:nvSpPr>
        <p:spPr>
          <a:xfrm>
            <a:off x="6020852" y="455752"/>
            <a:ext cx="4162425" cy="962025"/>
          </a:xfrm>
          <a:prstGeom prst="rect">
            <a:avLst/>
          </a:prstGeom>
          <a:solidFill>
            <a:srgbClr val="00C6D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GR" sz="3000" dirty="0"/>
              <a:t>ΑΠΟΔΟΤΙΚΟΤΗΤΑ</a:t>
            </a:r>
            <a:endParaRPr lang="hu-HU" sz="3000" dirty="0"/>
          </a:p>
        </p:txBody>
      </p:sp>
      <p:sp>
        <p:nvSpPr>
          <p:cNvPr id="11" name="Téglalap 10">
            <a:extLst>
              <a:ext uri="{FF2B5EF4-FFF2-40B4-BE49-F238E27FC236}">
                <a16:creationId xmlns:a16="http://schemas.microsoft.com/office/drawing/2014/main" id="{E78B8FDA-E700-3BD9-6672-BF3E725D48ED}"/>
              </a:ext>
            </a:extLst>
          </p:cNvPr>
          <p:cNvSpPr/>
          <p:nvPr/>
        </p:nvSpPr>
        <p:spPr>
          <a:xfrm>
            <a:off x="728921" y="1766873"/>
            <a:ext cx="4162425" cy="2047081"/>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GR" sz="3000" dirty="0">
                <a:solidFill>
                  <a:schemeClr val="accent1"/>
                </a:solidFill>
              </a:rPr>
              <a:t>Κάνουμε «τα σωστά πράγματα»</a:t>
            </a:r>
            <a:endParaRPr lang="hu-HU" sz="3000" dirty="0">
              <a:solidFill>
                <a:schemeClr val="accent1"/>
              </a:solidFill>
            </a:endParaRPr>
          </a:p>
        </p:txBody>
      </p:sp>
      <p:sp>
        <p:nvSpPr>
          <p:cNvPr id="12" name="Téglalap 11">
            <a:extLst>
              <a:ext uri="{FF2B5EF4-FFF2-40B4-BE49-F238E27FC236}">
                <a16:creationId xmlns:a16="http://schemas.microsoft.com/office/drawing/2014/main" id="{EC71A5A2-E57D-08DF-9B62-8107E063F9CC}"/>
              </a:ext>
            </a:extLst>
          </p:cNvPr>
          <p:cNvSpPr/>
          <p:nvPr/>
        </p:nvSpPr>
        <p:spPr>
          <a:xfrm>
            <a:off x="6020852" y="1766873"/>
            <a:ext cx="4162425" cy="2047081"/>
          </a:xfrm>
          <a:prstGeom prst="rect">
            <a:avLst/>
          </a:prstGeom>
          <a:noFill/>
          <a:ln w="28575">
            <a:solidFill>
              <a:srgbClr val="00C6D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GR" sz="3000" dirty="0">
                <a:solidFill>
                  <a:srgbClr val="00C6D6"/>
                </a:solidFill>
              </a:rPr>
              <a:t>Κάνουμε «τα πράγματα σωστά»</a:t>
            </a:r>
            <a:endParaRPr lang="hu-HU" sz="3000" dirty="0">
              <a:solidFill>
                <a:srgbClr val="00C6D6"/>
              </a:solidFill>
            </a:endParaRPr>
          </a:p>
        </p:txBody>
      </p:sp>
      <p:pic>
        <p:nvPicPr>
          <p:cNvPr id="14" name="Ábra 13" descr="Nyíl: forgatás jobbra egyszínű kitöltéssel">
            <a:extLst>
              <a:ext uri="{FF2B5EF4-FFF2-40B4-BE49-F238E27FC236}">
                <a16:creationId xmlns:a16="http://schemas.microsoft.com/office/drawing/2014/main" id="{51105473-BA53-EE83-8881-0AC22BE5152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4662526">
            <a:off x="6808068" y="4238408"/>
            <a:ext cx="1169713" cy="1169713"/>
          </a:xfrm>
          <a:prstGeom prst="rect">
            <a:avLst/>
          </a:prstGeom>
        </p:spPr>
      </p:pic>
      <p:pic>
        <p:nvPicPr>
          <p:cNvPr id="16" name="Ábra 15" descr="Nyíl: forgatás jobbra egyszínű kitöltéssel">
            <a:extLst>
              <a:ext uri="{FF2B5EF4-FFF2-40B4-BE49-F238E27FC236}">
                <a16:creationId xmlns:a16="http://schemas.microsoft.com/office/drawing/2014/main" id="{5A6B7704-6E51-809A-99CB-CB9EF650AE2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6937474" flipH="1">
            <a:off x="2769819" y="4236411"/>
            <a:ext cx="1169713" cy="1169713"/>
          </a:xfrm>
          <a:prstGeom prst="rect">
            <a:avLst/>
          </a:prstGeom>
        </p:spPr>
      </p:pic>
      <p:sp>
        <p:nvSpPr>
          <p:cNvPr id="15" name="Footer Placeholder 4">
            <a:extLst>
              <a:ext uri="{FF2B5EF4-FFF2-40B4-BE49-F238E27FC236}">
                <a16:creationId xmlns:a16="http://schemas.microsoft.com/office/drawing/2014/main" id="{E8477D8A-7209-3987-071C-6179DE663046}"/>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1932759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030F56C-47F1-58D7-63D8-971C6577797F}"/>
              </a:ext>
            </a:extLst>
          </p:cNvPr>
          <p:cNvSpPr>
            <a:spLocks noGrp="1"/>
          </p:cNvSpPr>
          <p:nvPr>
            <p:ph sz="half" idx="1"/>
          </p:nvPr>
        </p:nvSpPr>
        <p:spPr>
          <a:xfrm>
            <a:off x="1030514" y="1727920"/>
            <a:ext cx="9477829" cy="4195940"/>
          </a:xfrm>
        </p:spPr>
        <p:txBody>
          <a:bodyPr/>
          <a:lstStyle/>
          <a:p>
            <a:pPr marL="0" indent="0">
              <a:buNone/>
            </a:pPr>
            <a:r>
              <a:rPr lang="el-GR" sz="2000" b="1" dirty="0"/>
              <a:t>Αποτελεσματικότητα </a:t>
            </a:r>
            <a:r>
              <a:rPr lang="en-US" sz="2000" b="1" dirty="0"/>
              <a:t>(effectiveness): </a:t>
            </a:r>
            <a:r>
              <a:rPr lang="el-GR" sz="2000" dirty="0"/>
              <a:t>Ο </a:t>
            </a:r>
            <a:r>
              <a:rPr lang="el-GR" sz="2000" b="1" i="1" dirty="0"/>
              <a:t>βαθμός στον οποίο </a:t>
            </a:r>
            <a:r>
              <a:rPr lang="el-GR" sz="2000" dirty="0"/>
              <a:t>μια συγκεκριμένη παρέμβαση, διαδικασία, θεραπευτικό σχήμα ή υπηρεσία, όταν εφαρμόζεται σε </a:t>
            </a:r>
            <a:r>
              <a:rPr lang="el-GR" sz="2000" b="1" i="1" dirty="0"/>
              <a:t>πραγματικές συνθήκες</a:t>
            </a:r>
            <a:r>
              <a:rPr lang="el-GR" sz="2000" i="1" dirty="0"/>
              <a:t>, </a:t>
            </a:r>
            <a:r>
              <a:rPr lang="el-GR" sz="2000" b="1" i="1" dirty="0"/>
              <a:t>επιτυγχάνει αυτό για το οποίο προορίζεται </a:t>
            </a:r>
            <a:r>
              <a:rPr lang="el-GR" sz="2000" dirty="0"/>
              <a:t>σε έναν καθορισμένο πληθυσμό</a:t>
            </a:r>
            <a:r>
              <a:rPr lang="en-US" sz="2000" i="1" dirty="0"/>
              <a:t>. </a:t>
            </a:r>
          </a:p>
          <a:p>
            <a:pPr marL="0" indent="0">
              <a:buNone/>
            </a:pPr>
            <a:endParaRPr lang="en-US" sz="2000" b="1" i="1" dirty="0"/>
          </a:p>
          <a:p>
            <a:pPr marL="0" indent="0">
              <a:buNone/>
            </a:pPr>
            <a:r>
              <a:rPr lang="el-GR" sz="2000" b="1" dirty="0"/>
              <a:t>Θεωρητική αποτελεσματικότητα</a:t>
            </a:r>
            <a:r>
              <a:rPr lang="en-US" sz="2000" b="1" dirty="0"/>
              <a:t> (efficacy): </a:t>
            </a:r>
            <a:r>
              <a:rPr lang="el-GR" sz="2000" dirty="0"/>
              <a:t>Ο</a:t>
            </a:r>
            <a:r>
              <a:rPr lang="el-GR" sz="2000" b="1" dirty="0"/>
              <a:t> </a:t>
            </a:r>
            <a:r>
              <a:rPr lang="el-GR" sz="2000" b="1" i="1" dirty="0"/>
              <a:t>βαθμός στον οποίο </a:t>
            </a:r>
            <a:r>
              <a:rPr lang="el-GR" sz="2000" dirty="0"/>
              <a:t>μια συγκεκριμένη παρέμβαση, διαδικασία, θεραπευτικό σχήμα ή υπηρεσία επιτυγχάνει το σκοπό της όταν εφαρμόζεται </a:t>
            </a:r>
            <a:r>
              <a:rPr lang="el-GR" sz="2000" b="1" i="1" dirty="0"/>
              <a:t>σε ιδανικές συνθήκες. Στη φαρμακολογία, ο όρος αποδίδεται ως «δραστικότητα».</a:t>
            </a:r>
            <a:endParaRPr lang="en-US" sz="2000" dirty="0"/>
          </a:p>
          <a:p>
            <a:pPr marL="0" indent="0">
              <a:buNone/>
            </a:pPr>
            <a:r>
              <a:rPr lang="en-US" sz="2000" dirty="0"/>
              <a:t> </a:t>
            </a:r>
          </a:p>
          <a:p>
            <a:pPr marL="0" indent="0">
              <a:buNone/>
            </a:pPr>
            <a:r>
              <a:rPr lang="el-GR" sz="2000" b="1" dirty="0"/>
              <a:t>Αποδοτικότητα </a:t>
            </a:r>
            <a:r>
              <a:rPr lang="en-US" sz="2000" b="1" dirty="0"/>
              <a:t>(efficiency): </a:t>
            </a:r>
            <a:r>
              <a:rPr lang="el-GR" sz="2000" b="1" i="1" dirty="0"/>
              <a:t>Η ικανότητα παραγωγής ενός αποτελέσματος, με δεδομένους τους πόρους </a:t>
            </a:r>
            <a:r>
              <a:rPr lang="el-GR" sz="2000" i="1" dirty="0"/>
              <a:t>(ο λόγος της παραγωγής προς τους διαθέσιμους πόρους)</a:t>
            </a:r>
            <a:r>
              <a:rPr lang="el-GR" sz="2000" b="1" i="1" dirty="0"/>
              <a:t>.</a:t>
            </a:r>
            <a:endParaRPr lang="en-US" sz="2000" b="1" i="1" dirty="0"/>
          </a:p>
        </p:txBody>
      </p:sp>
      <p:sp>
        <p:nvSpPr>
          <p:cNvPr id="4" name="Cím 1"/>
          <p:cNvSpPr txBox="1">
            <a:spLocks/>
          </p:cNvSpPr>
          <p:nvPr/>
        </p:nvSpPr>
        <p:spPr>
          <a:xfrm>
            <a:off x="672280" y="237635"/>
            <a:ext cx="9836063" cy="644694"/>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el-GR" sz="3600" b="1" dirty="0">
                <a:solidFill>
                  <a:srgbClr val="0070C0"/>
                </a:solidFill>
                <a:latin typeface="+mn-lt"/>
              </a:rPr>
              <a:t>Αξιολόγηση της απόδοσης του συστήματος υγείας: Ορισμοί</a:t>
            </a:r>
            <a:endParaRPr lang="en-GB" sz="3600" b="1" dirty="0">
              <a:solidFill>
                <a:srgbClr val="0070C0"/>
              </a:solidFill>
              <a:latin typeface="+mn-lt"/>
            </a:endParaRPr>
          </a:p>
        </p:txBody>
      </p:sp>
      <p:sp>
        <p:nvSpPr>
          <p:cNvPr id="2" name="Footer Placeholder 4">
            <a:extLst>
              <a:ext uri="{FF2B5EF4-FFF2-40B4-BE49-F238E27FC236}">
                <a16:creationId xmlns:a16="http://schemas.microsoft.com/office/drawing/2014/main" id="{83BD108E-A093-B018-78DF-AFB45930DBB1}"/>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pic>
        <p:nvPicPr>
          <p:cNvPr id="5" name="Immagine 28">
            <a:extLst>
              <a:ext uri="{FF2B5EF4-FFF2-40B4-BE49-F238E27FC236}">
                <a16:creationId xmlns:a16="http://schemas.microsoft.com/office/drawing/2014/main" id="{8FD8E775-1F9B-F2B0-4441-F802DF2719C5}"/>
              </a:ext>
            </a:extLst>
          </p:cNvPr>
          <p:cNvPicPr>
            <a:picLocks noChangeAspect="1"/>
          </p:cNvPicPr>
          <p:nvPr/>
        </p:nvPicPr>
        <p:blipFill>
          <a:blip r:embed="rId2"/>
          <a:stretch>
            <a:fillRect/>
          </a:stretch>
        </p:blipFill>
        <p:spPr>
          <a:xfrm>
            <a:off x="352972" y="1995268"/>
            <a:ext cx="533400" cy="533400"/>
          </a:xfrm>
          <a:prstGeom prst="rect">
            <a:avLst/>
          </a:prstGeom>
        </p:spPr>
      </p:pic>
      <p:pic>
        <p:nvPicPr>
          <p:cNvPr id="6" name="Immagine 28">
            <a:extLst>
              <a:ext uri="{FF2B5EF4-FFF2-40B4-BE49-F238E27FC236}">
                <a16:creationId xmlns:a16="http://schemas.microsoft.com/office/drawing/2014/main" id="{EF4498BC-1B52-648E-3AA9-3950E0E1E03E}"/>
              </a:ext>
            </a:extLst>
          </p:cNvPr>
          <p:cNvPicPr>
            <a:picLocks noChangeAspect="1"/>
          </p:cNvPicPr>
          <p:nvPr/>
        </p:nvPicPr>
        <p:blipFill>
          <a:blip r:embed="rId2"/>
          <a:stretch>
            <a:fillRect/>
          </a:stretch>
        </p:blipFill>
        <p:spPr>
          <a:xfrm>
            <a:off x="352972" y="3593543"/>
            <a:ext cx="533400" cy="533400"/>
          </a:xfrm>
          <a:prstGeom prst="rect">
            <a:avLst/>
          </a:prstGeom>
        </p:spPr>
      </p:pic>
      <p:pic>
        <p:nvPicPr>
          <p:cNvPr id="7" name="Immagine 28">
            <a:extLst>
              <a:ext uri="{FF2B5EF4-FFF2-40B4-BE49-F238E27FC236}">
                <a16:creationId xmlns:a16="http://schemas.microsoft.com/office/drawing/2014/main" id="{1DBE9E97-69B7-2210-42AC-4431E5C53697}"/>
              </a:ext>
            </a:extLst>
          </p:cNvPr>
          <p:cNvPicPr>
            <a:picLocks noChangeAspect="1"/>
          </p:cNvPicPr>
          <p:nvPr/>
        </p:nvPicPr>
        <p:blipFill>
          <a:blip r:embed="rId2"/>
          <a:stretch>
            <a:fillRect/>
          </a:stretch>
        </p:blipFill>
        <p:spPr>
          <a:xfrm>
            <a:off x="352972" y="5079570"/>
            <a:ext cx="533400" cy="533400"/>
          </a:xfrm>
          <a:prstGeom prst="rect">
            <a:avLst/>
          </a:prstGeom>
        </p:spPr>
      </p:pic>
    </p:spTree>
    <p:extLst>
      <p:ext uri="{BB962C8B-B14F-4D97-AF65-F5344CB8AC3E}">
        <p14:creationId xmlns:p14="http://schemas.microsoft.com/office/powerpoint/2010/main" val="17600702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4">
            <a:extLst>
              <a:ext uri="{FF2B5EF4-FFF2-40B4-BE49-F238E27FC236}">
                <a16:creationId xmlns:a16="http://schemas.microsoft.com/office/drawing/2014/main" id="{4094DA53-7D68-FD4B-A6E4-48338F71692C}"/>
              </a:ext>
            </a:extLst>
          </p:cNvPr>
          <p:cNvPicPr>
            <a:picLocks noChangeAspect="1"/>
          </p:cNvPicPr>
          <p:nvPr/>
        </p:nvPicPr>
        <p:blipFill>
          <a:blip r:embed="rId2"/>
          <a:stretch>
            <a:fillRect/>
          </a:stretch>
        </p:blipFill>
        <p:spPr>
          <a:xfrm>
            <a:off x="6580199" y="89900"/>
            <a:ext cx="4070806" cy="1734488"/>
          </a:xfrm>
          <a:prstGeom prst="rect">
            <a:avLst/>
          </a:prstGeom>
        </p:spPr>
      </p:pic>
      <p:sp>
        <p:nvSpPr>
          <p:cNvPr id="2" name="Title 1">
            <a:extLst>
              <a:ext uri="{FF2B5EF4-FFF2-40B4-BE49-F238E27FC236}">
                <a16:creationId xmlns:a16="http://schemas.microsoft.com/office/drawing/2014/main" id="{63A6C306-B141-6932-60D4-8A2EB908040D}"/>
              </a:ext>
            </a:extLst>
          </p:cNvPr>
          <p:cNvSpPr txBox="1">
            <a:spLocks/>
          </p:cNvSpPr>
          <p:nvPr/>
        </p:nvSpPr>
        <p:spPr>
          <a:xfrm>
            <a:off x="445770" y="206924"/>
            <a:ext cx="6047649" cy="707887"/>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el-GR" sz="3600" b="1" dirty="0">
                <a:solidFill>
                  <a:schemeClr val="accent5"/>
                </a:solidFill>
              </a:rPr>
              <a:t>Κατηγορίες αποδοτικότητας στον τομέα υγείας</a:t>
            </a:r>
            <a:endParaRPr lang="en-GB" sz="3600" b="1" dirty="0">
              <a:solidFill>
                <a:schemeClr val="accent5"/>
              </a:solidFill>
            </a:endParaRPr>
          </a:p>
          <a:p>
            <a:endParaRPr lang="en-GB" b="1" dirty="0">
              <a:solidFill>
                <a:schemeClr val="accent5"/>
              </a:solidFill>
            </a:endParaRPr>
          </a:p>
        </p:txBody>
      </p:sp>
      <p:pic>
        <p:nvPicPr>
          <p:cNvPr id="17" name="Immagine 8">
            <a:extLst>
              <a:ext uri="{FF2B5EF4-FFF2-40B4-BE49-F238E27FC236}">
                <a16:creationId xmlns:a16="http://schemas.microsoft.com/office/drawing/2014/main" id="{F56CF4E5-DE86-BF38-DF2B-69510537775A}"/>
              </a:ext>
            </a:extLst>
          </p:cNvPr>
          <p:cNvPicPr>
            <a:picLocks noChangeAspect="1"/>
          </p:cNvPicPr>
          <p:nvPr/>
        </p:nvPicPr>
        <p:blipFill>
          <a:blip r:embed="rId3"/>
          <a:stretch>
            <a:fillRect/>
          </a:stretch>
        </p:blipFill>
        <p:spPr>
          <a:xfrm>
            <a:off x="4682629" y="1489397"/>
            <a:ext cx="1130300" cy="1130300"/>
          </a:xfrm>
          <a:prstGeom prst="rect">
            <a:avLst/>
          </a:prstGeom>
        </p:spPr>
      </p:pic>
      <p:pic>
        <p:nvPicPr>
          <p:cNvPr id="18" name="Immagine 8">
            <a:extLst>
              <a:ext uri="{FF2B5EF4-FFF2-40B4-BE49-F238E27FC236}">
                <a16:creationId xmlns:a16="http://schemas.microsoft.com/office/drawing/2014/main" id="{BF775E16-9574-3CD4-92A8-3D074045EC46}"/>
              </a:ext>
            </a:extLst>
          </p:cNvPr>
          <p:cNvPicPr>
            <a:picLocks noChangeAspect="1"/>
          </p:cNvPicPr>
          <p:nvPr/>
        </p:nvPicPr>
        <p:blipFill>
          <a:blip r:embed="rId3"/>
          <a:stretch>
            <a:fillRect/>
          </a:stretch>
        </p:blipFill>
        <p:spPr>
          <a:xfrm>
            <a:off x="226393" y="1445856"/>
            <a:ext cx="1130300" cy="1130300"/>
          </a:xfrm>
          <a:prstGeom prst="rect">
            <a:avLst/>
          </a:prstGeom>
        </p:spPr>
      </p:pic>
      <p:sp>
        <p:nvSpPr>
          <p:cNvPr id="20" name="CasellaDiTesto 15">
            <a:extLst>
              <a:ext uri="{FF2B5EF4-FFF2-40B4-BE49-F238E27FC236}">
                <a16:creationId xmlns:a16="http://schemas.microsoft.com/office/drawing/2014/main" id="{2057F908-AC3D-ECFC-8BDA-CF2FAE65B91E}"/>
              </a:ext>
            </a:extLst>
          </p:cNvPr>
          <p:cNvSpPr txBox="1"/>
          <p:nvPr/>
        </p:nvSpPr>
        <p:spPr>
          <a:xfrm>
            <a:off x="1184361" y="1929308"/>
            <a:ext cx="3849417" cy="707886"/>
          </a:xfrm>
          <a:prstGeom prst="rect">
            <a:avLst/>
          </a:prstGeom>
          <a:noFill/>
        </p:spPr>
        <p:txBody>
          <a:bodyPr wrap="square">
            <a:spAutoFit/>
          </a:bodyPr>
          <a:lstStyle/>
          <a:p>
            <a:r>
              <a:rPr lang="it-IT" sz="2000" dirty="0">
                <a:latin typeface=""/>
              </a:rPr>
              <a:t> </a:t>
            </a:r>
            <a:r>
              <a:rPr lang="el-GR" sz="2000" b="1" dirty="0">
                <a:latin typeface=""/>
              </a:rPr>
              <a:t>Τεχνική αποδοτικότητα (</a:t>
            </a:r>
            <a:r>
              <a:rPr lang="en-US" sz="2000" b="1" dirty="0">
                <a:latin typeface=""/>
              </a:rPr>
              <a:t>technical efficiency)</a:t>
            </a:r>
            <a:r>
              <a:rPr lang="it-IT" sz="2000" b="1" dirty="0">
                <a:latin typeface=""/>
              </a:rPr>
              <a:t>:</a:t>
            </a:r>
          </a:p>
        </p:txBody>
      </p:sp>
      <p:sp>
        <p:nvSpPr>
          <p:cNvPr id="21" name="CasellaDiTesto 15">
            <a:extLst>
              <a:ext uri="{FF2B5EF4-FFF2-40B4-BE49-F238E27FC236}">
                <a16:creationId xmlns:a16="http://schemas.microsoft.com/office/drawing/2014/main" id="{1C87ACD5-E6A6-7646-9358-778FE7CF5AD8}"/>
              </a:ext>
            </a:extLst>
          </p:cNvPr>
          <p:cNvSpPr txBox="1"/>
          <p:nvPr/>
        </p:nvSpPr>
        <p:spPr>
          <a:xfrm>
            <a:off x="469079" y="2933866"/>
            <a:ext cx="4148641" cy="3477875"/>
          </a:xfrm>
          <a:prstGeom prst="rect">
            <a:avLst/>
          </a:prstGeom>
          <a:noFill/>
          <a:ln w="57150">
            <a:noFill/>
          </a:ln>
        </p:spPr>
        <p:txBody>
          <a:bodyPr wrap="square">
            <a:spAutoFit/>
          </a:bodyPr>
          <a:lstStyle/>
          <a:p>
            <a:pPr marL="342900" indent="-342900">
              <a:buFont typeface="Arial" panose="020B0604020202020204" pitchFamily="34" charset="0"/>
              <a:buChar char="•"/>
            </a:pPr>
            <a:r>
              <a:rPr lang="el-GR" sz="2000" i="1" dirty="0"/>
              <a:t>Ένα σύστημα υγείας είναι τεχνικά αποδοτικό όταν χρησιμοποιούνται </a:t>
            </a:r>
            <a:r>
              <a:rPr lang="el-GR" sz="2000" b="1" i="1" dirty="0"/>
              <a:t>οι λιγότεροι δυνατοί πόροι για την επίτευξη μιας δεδομένης παραγωγής.</a:t>
            </a:r>
          </a:p>
          <a:p>
            <a:pPr marL="342900" indent="-342900">
              <a:buFont typeface="Arial" panose="020B0604020202020204" pitchFamily="34" charset="0"/>
              <a:buChar char="•"/>
            </a:pPr>
            <a:endParaRPr lang="en-GB" sz="2000" b="1" i="1" dirty="0"/>
          </a:p>
          <a:p>
            <a:pPr marL="342900" indent="-342900">
              <a:buFont typeface="Arial" panose="020B0604020202020204" pitchFamily="34" charset="0"/>
              <a:buChar char="•"/>
            </a:pPr>
            <a:r>
              <a:rPr lang="el-GR" sz="2000" dirty="0"/>
              <a:t>Το σημείο-κλειδί είναι</a:t>
            </a:r>
            <a:r>
              <a:rPr lang="en-GB" sz="2000" dirty="0"/>
              <a:t> </a:t>
            </a:r>
            <a:r>
              <a:rPr lang="el-GR" sz="2000" b="1" i="1" dirty="0"/>
              <a:t>ο κατάλληλος αριθμός των</a:t>
            </a:r>
            <a:r>
              <a:rPr lang="en-GB" sz="2000" b="1" i="1" dirty="0"/>
              <a:t> “</a:t>
            </a:r>
            <a:r>
              <a:rPr lang="el-GR" sz="2000" b="1" i="1" dirty="0"/>
              <a:t>δομικών στοιχείων</a:t>
            </a:r>
            <a:r>
              <a:rPr lang="en-GB" sz="2000" b="1" i="1" dirty="0"/>
              <a:t>”</a:t>
            </a:r>
            <a:r>
              <a:rPr lang="el-GR" sz="2000" b="1" i="1" dirty="0"/>
              <a:t> του συστήματος</a:t>
            </a:r>
            <a:r>
              <a:rPr lang="en-GB" sz="2000" b="1" i="1" dirty="0"/>
              <a:t>. </a:t>
            </a:r>
            <a:endParaRPr lang="en-US" sz="2000" b="1" i="1" dirty="0"/>
          </a:p>
          <a:p>
            <a:pPr marL="342900" indent="-342900">
              <a:buFont typeface="Arial" panose="020B0604020202020204" pitchFamily="34" charset="0"/>
              <a:buChar char="•"/>
            </a:pPr>
            <a:endParaRPr lang="it-IT" sz="2000" dirty="0">
              <a:latin typeface=""/>
            </a:endParaRPr>
          </a:p>
        </p:txBody>
      </p:sp>
      <p:sp>
        <p:nvSpPr>
          <p:cNvPr id="23" name="CasellaDiTesto 15">
            <a:extLst>
              <a:ext uri="{FF2B5EF4-FFF2-40B4-BE49-F238E27FC236}">
                <a16:creationId xmlns:a16="http://schemas.microsoft.com/office/drawing/2014/main" id="{AB91EF27-86A2-675E-008A-11FF672ACF46}"/>
              </a:ext>
            </a:extLst>
          </p:cNvPr>
          <p:cNvSpPr txBox="1"/>
          <p:nvPr/>
        </p:nvSpPr>
        <p:spPr>
          <a:xfrm>
            <a:off x="5807583" y="1901973"/>
            <a:ext cx="4617365" cy="1015663"/>
          </a:xfrm>
          <a:prstGeom prst="rect">
            <a:avLst/>
          </a:prstGeom>
          <a:noFill/>
        </p:spPr>
        <p:txBody>
          <a:bodyPr wrap="square">
            <a:spAutoFit/>
          </a:bodyPr>
          <a:lstStyle/>
          <a:p>
            <a:r>
              <a:rPr lang="el-GR" sz="2000" b="1" dirty="0" err="1">
                <a:latin typeface=""/>
              </a:rPr>
              <a:t>Κατανεμητική</a:t>
            </a:r>
            <a:r>
              <a:rPr lang="el-GR" sz="2000" b="1" dirty="0">
                <a:latin typeface=""/>
              </a:rPr>
              <a:t> αποδοτικότητα </a:t>
            </a:r>
            <a:r>
              <a:rPr lang="en-US" sz="2000" b="1" dirty="0">
                <a:latin typeface=""/>
              </a:rPr>
              <a:t>(</a:t>
            </a:r>
            <a:r>
              <a:rPr lang="it-IT" sz="2000" b="1" dirty="0">
                <a:latin typeface=""/>
              </a:rPr>
              <a:t>allocative efficiency):</a:t>
            </a:r>
          </a:p>
          <a:p>
            <a:endParaRPr lang="it-IT" sz="2000" b="1" dirty="0">
              <a:latin typeface=""/>
            </a:endParaRPr>
          </a:p>
        </p:txBody>
      </p:sp>
      <p:sp>
        <p:nvSpPr>
          <p:cNvPr id="30" name="CasellaDiTesto 15">
            <a:extLst>
              <a:ext uri="{FF2B5EF4-FFF2-40B4-BE49-F238E27FC236}">
                <a16:creationId xmlns:a16="http://schemas.microsoft.com/office/drawing/2014/main" id="{749E52A1-2585-53B9-EC20-DCB5D945F642}"/>
              </a:ext>
            </a:extLst>
          </p:cNvPr>
          <p:cNvSpPr txBox="1"/>
          <p:nvPr/>
        </p:nvSpPr>
        <p:spPr>
          <a:xfrm>
            <a:off x="4754880" y="2921521"/>
            <a:ext cx="5532909" cy="3785652"/>
          </a:xfrm>
          <a:prstGeom prst="rect">
            <a:avLst/>
          </a:prstGeom>
          <a:noFill/>
          <a:ln>
            <a:noFill/>
          </a:ln>
        </p:spPr>
        <p:txBody>
          <a:bodyPr wrap="square">
            <a:spAutoFit/>
          </a:bodyPr>
          <a:lstStyle/>
          <a:p>
            <a:pPr marL="342900" indent="-342900">
              <a:buFont typeface="Arial" panose="020B0604020202020204" pitchFamily="34" charset="0"/>
              <a:buChar char="•"/>
            </a:pPr>
            <a:r>
              <a:rPr lang="el-GR" sz="2000" dirty="0"/>
              <a:t>Εκφράζει το βαθμό στον οποίο </a:t>
            </a:r>
            <a:r>
              <a:rPr lang="el-GR" sz="2000" b="1" dirty="0"/>
              <a:t>οι πόροι για την υγεία κατανέμονται με τρόπο ώστε να παράγεται το βέλτιστο σύνολο υπηρεσιών υγείας</a:t>
            </a:r>
            <a:r>
              <a:rPr lang="en-GB" sz="2000" b="1" dirty="0"/>
              <a:t>. </a:t>
            </a:r>
            <a:endParaRPr lang="el-GR" sz="2000" b="1" dirty="0"/>
          </a:p>
          <a:p>
            <a:pPr marL="342900" indent="-342900">
              <a:buFont typeface="Arial" panose="020B0604020202020204" pitchFamily="34" charset="0"/>
              <a:buChar char="•"/>
            </a:pPr>
            <a:endParaRPr lang="en-GB" sz="2000" b="1" dirty="0"/>
          </a:p>
          <a:p>
            <a:pPr marL="342900" indent="-342900">
              <a:buFont typeface="Arial" panose="020B0604020202020204" pitchFamily="34" charset="0"/>
              <a:buChar char="•"/>
            </a:pPr>
            <a:r>
              <a:rPr lang="el-GR" sz="2000" dirty="0"/>
              <a:t>Όταν παράγονται περισσότερες από μία υπηρεσίες, </a:t>
            </a:r>
            <a:r>
              <a:rPr lang="el-GR" sz="2000" b="1" dirty="0"/>
              <a:t>ο τρόπος με τον οποίο οι πόροι κατανέμονται </a:t>
            </a:r>
            <a:r>
              <a:rPr lang="el-GR" sz="2000" dirty="0"/>
              <a:t>ανάμεσά τους γίνεται σημαντικός</a:t>
            </a:r>
            <a:r>
              <a:rPr lang="en-GB" sz="2000" dirty="0"/>
              <a:t>.</a:t>
            </a:r>
          </a:p>
          <a:p>
            <a:pPr marL="342900" indent="-342900">
              <a:buFont typeface="Arial" panose="020B0604020202020204" pitchFamily="34" charset="0"/>
              <a:buChar char="•"/>
            </a:pPr>
            <a:endParaRPr lang="en-GB" sz="2000" dirty="0"/>
          </a:p>
          <a:p>
            <a:pPr marL="342900" indent="-342900">
              <a:buFont typeface="Arial" panose="020B0604020202020204" pitchFamily="34" charset="0"/>
              <a:buChar char="•"/>
            </a:pPr>
            <a:endParaRPr lang="en-GB" sz="2000" dirty="0">
              <a:latin typeface=""/>
            </a:endParaRPr>
          </a:p>
          <a:p>
            <a:pPr marL="342900" indent="-342900">
              <a:buFont typeface="Arial" panose="020B0604020202020204" pitchFamily="34" charset="0"/>
              <a:buChar char="•"/>
            </a:pPr>
            <a:endParaRPr lang="it-IT" sz="2000" dirty="0">
              <a:latin typeface=""/>
            </a:endParaRPr>
          </a:p>
        </p:txBody>
      </p:sp>
      <p:sp>
        <p:nvSpPr>
          <p:cNvPr id="4" name="Rectangle: Rounded Corners 3">
            <a:extLst>
              <a:ext uri="{FF2B5EF4-FFF2-40B4-BE49-F238E27FC236}">
                <a16:creationId xmlns:a16="http://schemas.microsoft.com/office/drawing/2014/main" id="{2F98E027-B19D-CE53-4D29-58DE02A3C3FD}"/>
              </a:ext>
            </a:extLst>
          </p:cNvPr>
          <p:cNvSpPr/>
          <p:nvPr/>
        </p:nvSpPr>
        <p:spPr>
          <a:xfrm>
            <a:off x="445770" y="2693551"/>
            <a:ext cx="4171950" cy="3444359"/>
          </a:xfrm>
          <a:prstGeom prst="roundRect">
            <a:avLst/>
          </a:prstGeom>
          <a:noFill/>
          <a:ln w="57150">
            <a:solidFill>
              <a:srgbClr val="FB008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Rounded Corners 5">
            <a:extLst>
              <a:ext uri="{FF2B5EF4-FFF2-40B4-BE49-F238E27FC236}">
                <a16:creationId xmlns:a16="http://schemas.microsoft.com/office/drawing/2014/main" id="{4B210102-3B53-5D42-7DC1-4D36CE8112D0}"/>
              </a:ext>
            </a:extLst>
          </p:cNvPr>
          <p:cNvSpPr/>
          <p:nvPr/>
        </p:nvSpPr>
        <p:spPr>
          <a:xfrm>
            <a:off x="4754880" y="2657515"/>
            <a:ext cx="5532908" cy="3444359"/>
          </a:xfrm>
          <a:prstGeom prst="roundRect">
            <a:avLst/>
          </a:prstGeom>
          <a:noFill/>
          <a:ln w="57150">
            <a:solidFill>
              <a:srgbClr val="02FFD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ooter Placeholder 4">
            <a:extLst>
              <a:ext uri="{FF2B5EF4-FFF2-40B4-BE49-F238E27FC236}">
                <a16:creationId xmlns:a16="http://schemas.microsoft.com/office/drawing/2014/main" id="{5DA28B37-2921-0C63-FE48-316491049495}"/>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3419198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2388B6-7F34-E378-6305-399A5481C20A}"/>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0297FCD8-1B4F-7277-16FC-0E81C7B5DAAF}"/>
              </a:ext>
            </a:extLst>
          </p:cNvPr>
          <p:cNvSpPr>
            <a:spLocks noGrp="1"/>
          </p:cNvSpPr>
          <p:nvPr>
            <p:ph type="title"/>
          </p:nvPr>
        </p:nvSpPr>
        <p:spPr>
          <a:xfrm>
            <a:off x="742948" y="439838"/>
            <a:ext cx="9313863" cy="5509549"/>
          </a:xfrm>
        </p:spPr>
        <p:txBody>
          <a:bodyPr/>
          <a:lstStyle/>
          <a:p>
            <a:pPr algn="l">
              <a:lnSpc>
                <a:spcPct val="120000"/>
              </a:lnSpc>
            </a:pPr>
            <a:r>
              <a:rPr lang="el-GR" sz="3600" u="sng" dirty="0"/>
              <a:t>Διαδικασίες </a:t>
            </a:r>
            <a:r>
              <a:rPr lang="en-GB" sz="3600" u="sng" dirty="0"/>
              <a:t>(processes): </a:t>
            </a:r>
            <a:br>
              <a:rPr lang="el-GR" sz="3600" dirty="0"/>
            </a:br>
            <a:r>
              <a:rPr lang="el-GR" sz="3600" dirty="0"/>
              <a:t>Τα «</a:t>
            </a:r>
            <a:r>
              <a:rPr lang="el-GR" sz="3600" dirty="0" err="1"/>
              <a:t>παθοφυσιολογικά</a:t>
            </a:r>
            <a:r>
              <a:rPr lang="el-GR" sz="3600" dirty="0"/>
              <a:t> μονοπάτια» του οργανισμού ή του συστήματος</a:t>
            </a:r>
            <a:endParaRPr lang="hu-HU" sz="3600" dirty="0"/>
          </a:p>
        </p:txBody>
      </p:sp>
    </p:spTree>
    <p:extLst>
      <p:ext uri="{BB962C8B-B14F-4D97-AF65-F5344CB8AC3E}">
        <p14:creationId xmlns:p14="http://schemas.microsoft.com/office/powerpoint/2010/main" val="31862969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0547412B-5D72-B20E-E38C-CEFF8F2BACA9}"/>
              </a:ext>
            </a:extLst>
          </p:cNvPr>
          <p:cNvSpPr>
            <a:spLocks noGrp="1"/>
          </p:cNvSpPr>
          <p:nvPr>
            <p:ph type="title" idx="4294967295"/>
          </p:nvPr>
        </p:nvSpPr>
        <p:spPr>
          <a:xfrm>
            <a:off x="0" y="5715515"/>
            <a:ext cx="10430540" cy="659611"/>
          </a:xfrm>
          <a:prstGeom prst="rect">
            <a:avLst/>
          </a:prstGeom>
        </p:spPr>
        <p:txBody>
          <a:bodyPr/>
          <a:lstStyle/>
          <a:p>
            <a:pPr algn="ctr"/>
            <a:r>
              <a:rPr lang="el-GR" sz="3600" b="1" dirty="0">
                <a:solidFill>
                  <a:srgbClr val="1A75DB"/>
                </a:solidFill>
                <a:latin typeface="+mn-lt"/>
              </a:rPr>
              <a:t>Ανάλυση διαδικασιών (</a:t>
            </a:r>
            <a:r>
              <a:rPr lang="en-GB" sz="3600" b="1" dirty="0">
                <a:solidFill>
                  <a:srgbClr val="1A75DB"/>
                </a:solidFill>
                <a:latin typeface="+mn-lt"/>
              </a:rPr>
              <a:t>Proc</a:t>
            </a:r>
            <a:r>
              <a:rPr lang="es-ES" sz="3600" b="1" dirty="0" err="1">
                <a:solidFill>
                  <a:srgbClr val="1A75DB"/>
                </a:solidFill>
                <a:latin typeface="+mn-lt"/>
              </a:rPr>
              <a:t>ess</a:t>
            </a:r>
            <a:r>
              <a:rPr lang="es-ES" sz="3600" b="1" dirty="0">
                <a:solidFill>
                  <a:srgbClr val="1A75DB"/>
                </a:solidFill>
                <a:latin typeface="+mn-lt"/>
              </a:rPr>
              <a:t> </a:t>
            </a:r>
            <a:r>
              <a:rPr lang="es-ES" sz="3600" b="1" dirty="0" err="1">
                <a:solidFill>
                  <a:srgbClr val="1A75DB"/>
                </a:solidFill>
                <a:latin typeface="+mn-lt"/>
              </a:rPr>
              <a:t>analysis</a:t>
            </a:r>
            <a:r>
              <a:rPr lang="es-ES" sz="3600" b="1" dirty="0">
                <a:solidFill>
                  <a:srgbClr val="1A75DB"/>
                </a:solidFill>
                <a:latin typeface="+mn-lt"/>
              </a:rPr>
              <a:t> / </a:t>
            </a:r>
            <a:r>
              <a:rPr lang="es-ES" sz="3600" b="1" dirty="0" err="1">
                <a:solidFill>
                  <a:srgbClr val="1A75DB"/>
                </a:solidFill>
                <a:latin typeface="+mn-lt"/>
              </a:rPr>
              <a:t>breakdown</a:t>
            </a:r>
            <a:r>
              <a:rPr lang="es-ES" sz="3600" b="1" dirty="0">
                <a:solidFill>
                  <a:srgbClr val="1A75DB"/>
                </a:solidFill>
                <a:latin typeface="+mn-lt"/>
              </a:rPr>
              <a:t>)</a:t>
            </a:r>
            <a:endParaRPr lang="hu-HU" sz="3600" b="1" dirty="0">
              <a:solidFill>
                <a:srgbClr val="1A75DB"/>
              </a:solidFill>
              <a:latin typeface="+mn-lt"/>
            </a:endParaRPr>
          </a:p>
        </p:txBody>
      </p:sp>
      <p:sp>
        <p:nvSpPr>
          <p:cNvPr id="9" name="Google Shape;722;p28">
            <a:extLst>
              <a:ext uri="{FF2B5EF4-FFF2-40B4-BE49-F238E27FC236}">
                <a16:creationId xmlns:a16="http://schemas.microsoft.com/office/drawing/2014/main" id="{8BE69B46-04E6-4C02-A3CC-99B402A0116C}"/>
              </a:ext>
            </a:extLst>
          </p:cNvPr>
          <p:cNvSpPr/>
          <p:nvPr/>
        </p:nvSpPr>
        <p:spPr>
          <a:xfrm>
            <a:off x="0" y="678289"/>
            <a:ext cx="10799763" cy="4178367"/>
          </a:xfrm>
          <a:prstGeom prst="roundRect">
            <a:avLst>
              <a:gd name="adj" fmla="val 16667"/>
            </a:avLst>
          </a:prstGeom>
          <a:solidFill>
            <a:schemeClr val="accent3">
              <a:alpha val="49803"/>
            </a:schemeClr>
          </a:solidFill>
          <a:ln w="31750" cap="flat" cmpd="sng">
            <a:solidFill>
              <a:schemeClr val="lt1"/>
            </a:solidFill>
            <a:prstDash val="solid"/>
            <a:round/>
            <a:headEnd type="none" w="sm" len="sm"/>
            <a:tailEnd type="none" w="sm" len="sm"/>
          </a:ln>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pic>
        <p:nvPicPr>
          <p:cNvPr id="10" name="Google Shape;724;p28" descr="Munkafolyamat">
            <a:extLst>
              <a:ext uri="{FF2B5EF4-FFF2-40B4-BE49-F238E27FC236}">
                <a16:creationId xmlns:a16="http://schemas.microsoft.com/office/drawing/2014/main" id="{735B7CA0-4F9A-B8F7-A868-B8D136C92F0F}"/>
              </a:ext>
            </a:extLst>
          </p:cNvPr>
          <p:cNvPicPr preferRelativeResize="0"/>
          <p:nvPr/>
        </p:nvPicPr>
        <p:blipFill rotWithShape="1">
          <a:blip r:embed="rId3">
            <a:alphaModFix/>
            <a:duotone>
              <a:prstClr val="black"/>
              <a:schemeClr val="tx2">
                <a:tint val="45000"/>
                <a:satMod val="400000"/>
              </a:schemeClr>
            </a:duotone>
          </a:blip>
          <a:srcRect/>
          <a:stretch/>
        </p:blipFill>
        <p:spPr>
          <a:xfrm>
            <a:off x="8873378" y="743605"/>
            <a:ext cx="907737" cy="907737"/>
          </a:xfrm>
          <a:prstGeom prst="rect">
            <a:avLst/>
          </a:prstGeom>
          <a:noFill/>
          <a:ln>
            <a:noFill/>
          </a:ln>
          <a:effectLst/>
        </p:spPr>
      </p:pic>
      <p:grpSp>
        <p:nvGrpSpPr>
          <p:cNvPr id="11" name="Google Shape;726;p28">
            <a:extLst>
              <a:ext uri="{FF2B5EF4-FFF2-40B4-BE49-F238E27FC236}">
                <a16:creationId xmlns:a16="http://schemas.microsoft.com/office/drawing/2014/main" id="{EC839B56-5405-DB1B-32EC-926C211F6791}"/>
              </a:ext>
            </a:extLst>
          </p:cNvPr>
          <p:cNvGrpSpPr/>
          <p:nvPr/>
        </p:nvGrpSpPr>
        <p:grpSpPr>
          <a:xfrm>
            <a:off x="917422" y="2154845"/>
            <a:ext cx="9513118" cy="786163"/>
            <a:chOff x="4615" y="511897"/>
            <a:chExt cx="9443673" cy="700349"/>
          </a:xfrm>
          <a:effectLst/>
        </p:grpSpPr>
        <p:sp>
          <p:nvSpPr>
            <p:cNvPr id="12" name="Google Shape;727;p28">
              <a:extLst>
                <a:ext uri="{FF2B5EF4-FFF2-40B4-BE49-F238E27FC236}">
                  <a16:creationId xmlns:a16="http://schemas.microsoft.com/office/drawing/2014/main" id="{C0E8AFC1-923B-D0B2-2592-6CADFCC95FDB}"/>
                </a:ext>
              </a:extLst>
            </p:cNvPr>
            <p:cNvSpPr/>
            <p:nvPr/>
          </p:nvSpPr>
          <p:spPr>
            <a:xfrm>
              <a:off x="4615" y="511897"/>
              <a:ext cx="1717031" cy="686812"/>
            </a:xfrm>
            <a:prstGeom prst="chevron">
              <a:avLst>
                <a:gd name="adj" fmla="val 50000"/>
              </a:avLst>
            </a:prstGeom>
            <a:solidFill>
              <a:srgbClr val="AB0084">
                <a:alpha val="80000"/>
              </a:srgbClr>
            </a:solidFill>
            <a:ln w="12700" cap="flat" cmpd="sng">
              <a:no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500">
                <a:solidFill>
                  <a:schemeClr val="bg1"/>
                </a:solidFill>
              </a:endParaRPr>
            </a:p>
          </p:txBody>
        </p:sp>
        <p:sp>
          <p:nvSpPr>
            <p:cNvPr id="13" name="Google Shape;728;p28">
              <a:extLst>
                <a:ext uri="{FF2B5EF4-FFF2-40B4-BE49-F238E27FC236}">
                  <a16:creationId xmlns:a16="http://schemas.microsoft.com/office/drawing/2014/main" id="{57EE9661-F426-2043-7D8F-C81362614488}"/>
                </a:ext>
              </a:extLst>
            </p:cNvPr>
            <p:cNvSpPr txBox="1"/>
            <p:nvPr/>
          </p:nvSpPr>
          <p:spPr>
            <a:xfrm>
              <a:off x="326035" y="511897"/>
              <a:ext cx="1286561" cy="686812"/>
            </a:xfrm>
            <a:prstGeom prst="rect">
              <a:avLst/>
            </a:prstGeom>
            <a:noFill/>
            <a:ln>
              <a:noFill/>
            </a:ln>
          </p:spPr>
          <p:txBody>
            <a:bodyPr spcFirstLastPara="1" wrap="square" lIns="56000" tIns="18650" rIns="18650" bIns="18650" anchor="ctr" anchorCtr="0">
              <a:noAutofit/>
            </a:bodyPr>
            <a:lstStyle/>
            <a:p>
              <a:pPr marL="0" marR="0" lvl="0" indent="0" algn="ctr" rtl="0">
                <a:lnSpc>
                  <a:spcPct val="90000"/>
                </a:lnSpc>
                <a:spcBef>
                  <a:spcPts val="0"/>
                </a:spcBef>
                <a:spcAft>
                  <a:spcPts val="0"/>
                </a:spcAft>
                <a:buClr>
                  <a:schemeClr val="lt1"/>
                </a:buClr>
                <a:buSzPts val="1400"/>
                <a:buFont typeface="Gill Sans"/>
                <a:buNone/>
              </a:pPr>
              <a:r>
                <a:rPr lang="el-GR" sz="1400" dirty="0">
                  <a:solidFill>
                    <a:schemeClr val="bg1"/>
                  </a:solidFill>
                  <a:latin typeface="Gill Sans"/>
                  <a:ea typeface="Gill Sans"/>
                  <a:cs typeface="Gill Sans"/>
                  <a:sym typeface="Gill Sans"/>
                </a:rPr>
                <a:t>Προετοιμασία</a:t>
              </a:r>
              <a:endParaRPr sz="1400" dirty="0">
                <a:solidFill>
                  <a:schemeClr val="bg1"/>
                </a:solidFill>
              </a:endParaRPr>
            </a:p>
          </p:txBody>
        </p:sp>
        <p:sp>
          <p:nvSpPr>
            <p:cNvPr id="14" name="Google Shape;729;p28">
              <a:extLst>
                <a:ext uri="{FF2B5EF4-FFF2-40B4-BE49-F238E27FC236}">
                  <a16:creationId xmlns:a16="http://schemas.microsoft.com/office/drawing/2014/main" id="{D8F3D2D9-2C09-28EE-8764-32FFFD2EA2DA}"/>
                </a:ext>
              </a:extLst>
            </p:cNvPr>
            <p:cNvSpPr/>
            <p:nvPr/>
          </p:nvSpPr>
          <p:spPr>
            <a:xfrm>
              <a:off x="1640673" y="511897"/>
              <a:ext cx="1717031" cy="686812"/>
            </a:xfrm>
            <a:prstGeom prst="chevron">
              <a:avLst>
                <a:gd name="adj" fmla="val 50000"/>
              </a:avLst>
            </a:prstGeom>
            <a:solidFill>
              <a:srgbClr val="AB0084">
                <a:alpha val="80000"/>
              </a:srgbClr>
            </a:solidFill>
            <a:ln w="12700" cap="flat" cmpd="sng">
              <a:no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500">
                <a:solidFill>
                  <a:schemeClr val="bg1"/>
                </a:solidFill>
              </a:endParaRPr>
            </a:p>
          </p:txBody>
        </p:sp>
        <p:sp>
          <p:nvSpPr>
            <p:cNvPr id="15" name="Google Shape;730;p28">
              <a:extLst>
                <a:ext uri="{FF2B5EF4-FFF2-40B4-BE49-F238E27FC236}">
                  <a16:creationId xmlns:a16="http://schemas.microsoft.com/office/drawing/2014/main" id="{1153D2A6-54B1-56DA-DF78-FD1F375ACE08}"/>
                </a:ext>
              </a:extLst>
            </p:cNvPr>
            <p:cNvSpPr txBox="1"/>
            <p:nvPr/>
          </p:nvSpPr>
          <p:spPr>
            <a:xfrm>
              <a:off x="2036977" y="511897"/>
              <a:ext cx="1030219" cy="686812"/>
            </a:xfrm>
            <a:prstGeom prst="rect">
              <a:avLst/>
            </a:prstGeom>
            <a:noFill/>
            <a:ln>
              <a:noFill/>
            </a:ln>
          </p:spPr>
          <p:txBody>
            <a:bodyPr spcFirstLastPara="1" wrap="square" lIns="56000" tIns="18650" rIns="18650" bIns="18650" anchor="ctr" anchorCtr="0">
              <a:noAutofit/>
            </a:bodyPr>
            <a:lstStyle/>
            <a:p>
              <a:pPr marL="0" marR="0" lvl="0" indent="0" algn="ctr" rtl="0">
                <a:lnSpc>
                  <a:spcPct val="90000"/>
                </a:lnSpc>
                <a:spcBef>
                  <a:spcPts val="0"/>
                </a:spcBef>
                <a:spcAft>
                  <a:spcPts val="0"/>
                </a:spcAft>
                <a:buClr>
                  <a:schemeClr val="lt1"/>
                </a:buClr>
                <a:buSzPts val="1400"/>
                <a:buFont typeface="Gill Sans"/>
                <a:buNone/>
              </a:pPr>
              <a:r>
                <a:rPr lang="el-GR" sz="1400" dirty="0">
                  <a:solidFill>
                    <a:schemeClr val="bg1"/>
                  </a:solidFill>
                  <a:latin typeface="Gill Sans"/>
                  <a:ea typeface="Gill Sans"/>
                  <a:cs typeface="Gill Sans"/>
                  <a:sym typeface="Gill Sans"/>
                </a:rPr>
                <a:t>Εισαγωγή</a:t>
              </a:r>
              <a:endParaRPr sz="1400" dirty="0">
                <a:solidFill>
                  <a:schemeClr val="bg1"/>
                </a:solidFill>
              </a:endParaRPr>
            </a:p>
          </p:txBody>
        </p:sp>
        <p:sp>
          <p:nvSpPr>
            <p:cNvPr id="16" name="Google Shape;731;p28">
              <a:extLst>
                <a:ext uri="{FF2B5EF4-FFF2-40B4-BE49-F238E27FC236}">
                  <a16:creationId xmlns:a16="http://schemas.microsoft.com/office/drawing/2014/main" id="{E1E26A88-5962-29EB-63BA-E19E60420770}"/>
                </a:ext>
              </a:extLst>
            </p:cNvPr>
            <p:cNvSpPr/>
            <p:nvPr/>
          </p:nvSpPr>
          <p:spPr>
            <a:xfrm>
              <a:off x="3186001" y="511897"/>
              <a:ext cx="1717031" cy="686812"/>
            </a:xfrm>
            <a:prstGeom prst="chevron">
              <a:avLst>
                <a:gd name="adj" fmla="val 50000"/>
              </a:avLst>
            </a:prstGeom>
            <a:solidFill>
              <a:srgbClr val="AB0084">
                <a:alpha val="80000"/>
              </a:srgbClr>
            </a:solidFill>
            <a:ln w="12700" cap="flat" cmpd="sng">
              <a:no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500">
                <a:solidFill>
                  <a:schemeClr val="bg1"/>
                </a:solidFill>
              </a:endParaRPr>
            </a:p>
          </p:txBody>
        </p:sp>
        <p:sp>
          <p:nvSpPr>
            <p:cNvPr id="17" name="Google Shape;732;p28">
              <a:extLst>
                <a:ext uri="{FF2B5EF4-FFF2-40B4-BE49-F238E27FC236}">
                  <a16:creationId xmlns:a16="http://schemas.microsoft.com/office/drawing/2014/main" id="{20BBB457-8753-62AF-5B5B-151E5E061844}"/>
                </a:ext>
              </a:extLst>
            </p:cNvPr>
            <p:cNvSpPr txBox="1"/>
            <p:nvPr/>
          </p:nvSpPr>
          <p:spPr>
            <a:xfrm>
              <a:off x="3399523" y="511897"/>
              <a:ext cx="1256544" cy="686812"/>
            </a:xfrm>
            <a:prstGeom prst="rect">
              <a:avLst/>
            </a:prstGeom>
            <a:noFill/>
            <a:ln>
              <a:noFill/>
            </a:ln>
          </p:spPr>
          <p:txBody>
            <a:bodyPr spcFirstLastPara="1" wrap="square" lIns="56000" tIns="18650" rIns="18650" bIns="18650" anchor="ctr" anchorCtr="0">
              <a:noAutofit/>
            </a:bodyPr>
            <a:lstStyle/>
            <a:p>
              <a:pPr marL="0" marR="0" lvl="0" indent="0" algn="r" rtl="0">
                <a:lnSpc>
                  <a:spcPct val="90000"/>
                </a:lnSpc>
                <a:spcBef>
                  <a:spcPts val="0"/>
                </a:spcBef>
                <a:spcAft>
                  <a:spcPts val="0"/>
                </a:spcAft>
                <a:buClr>
                  <a:schemeClr val="lt1"/>
                </a:buClr>
                <a:buSzPts val="1400"/>
                <a:buFont typeface="Gill Sans"/>
                <a:buNone/>
              </a:pPr>
              <a:r>
                <a:rPr lang="el-GR" sz="1600" dirty="0">
                  <a:solidFill>
                    <a:schemeClr val="bg1"/>
                  </a:solidFill>
                  <a:latin typeface="Gill Sans"/>
                  <a:ea typeface="Gill Sans"/>
                  <a:cs typeface="Gill Sans"/>
                  <a:sym typeface="Gill Sans"/>
                </a:rPr>
                <a:t>Διάγνωση</a:t>
              </a:r>
              <a:endParaRPr sz="1600" dirty="0">
                <a:solidFill>
                  <a:schemeClr val="bg1"/>
                </a:solidFill>
              </a:endParaRPr>
            </a:p>
          </p:txBody>
        </p:sp>
        <p:sp>
          <p:nvSpPr>
            <p:cNvPr id="18" name="Google Shape;733;p28">
              <a:extLst>
                <a:ext uri="{FF2B5EF4-FFF2-40B4-BE49-F238E27FC236}">
                  <a16:creationId xmlns:a16="http://schemas.microsoft.com/office/drawing/2014/main" id="{BC2B20DA-8F94-A95B-7819-65EA9A42C4C7}"/>
                </a:ext>
              </a:extLst>
            </p:cNvPr>
            <p:cNvSpPr/>
            <p:nvPr/>
          </p:nvSpPr>
          <p:spPr>
            <a:xfrm>
              <a:off x="4640600" y="511897"/>
              <a:ext cx="1717031" cy="686812"/>
            </a:xfrm>
            <a:prstGeom prst="chevron">
              <a:avLst>
                <a:gd name="adj" fmla="val 50000"/>
              </a:avLst>
            </a:prstGeom>
            <a:solidFill>
              <a:srgbClr val="AB0084">
                <a:alpha val="80000"/>
              </a:srgbClr>
            </a:solidFill>
            <a:ln w="12700" cap="flat" cmpd="sng">
              <a:no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500">
                <a:solidFill>
                  <a:schemeClr val="bg1"/>
                </a:solidFill>
              </a:endParaRPr>
            </a:p>
          </p:txBody>
        </p:sp>
        <p:sp>
          <p:nvSpPr>
            <p:cNvPr id="19" name="Google Shape;734;p28">
              <a:extLst>
                <a:ext uri="{FF2B5EF4-FFF2-40B4-BE49-F238E27FC236}">
                  <a16:creationId xmlns:a16="http://schemas.microsoft.com/office/drawing/2014/main" id="{D505B8B5-A095-C48D-250F-1FE4B417811E}"/>
                </a:ext>
              </a:extLst>
            </p:cNvPr>
            <p:cNvSpPr txBox="1"/>
            <p:nvPr/>
          </p:nvSpPr>
          <p:spPr>
            <a:xfrm>
              <a:off x="5037061" y="525434"/>
              <a:ext cx="1030219" cy="686812"/>
            </a:xfrm>
            <a:prstGeom prst="rect">
              <a:avLst/>
            </a:prstGeom>
            <a:noFill/>
            <a:ln>
              <a:noFill/>
            </a:ln>
          </p:spPr>
          <p:txBody>
            <a:bodyPr spcFirstLastPara="1" wrap="square" lIns="56000" tIns="18650" rIns="18650" bIns="18650" anchor="ctr" anchorCtr="0">
              <a:noAutofit/>
            </a:bodyPr>
            <a:lstStyle/>
            <a:p>
              <a:pPr marL="0" marR="0" lvl="0" indent="0" algn="ctr" rtl="0">
                <a:lnSpc>
                  <a:spcPct val="90000"/>
                </a:lnSpc>
                <a:spcBef>
                  <a:spcPts val="0"/>
                </a:spcBef>
                <a:spcAft>
                  <a:spcPts val="0"/>
                </a:spcAft>
                <a:buClr>
                  <a:schemeClr val="lt1"/>
                </a:buClr>
                <a:buSzPts val="1400"/>
                <a:buFont typeface="Gill Sans"/>
                <a:buNone/>
              </a:pPr>
              <a:r>
                <a:rPr lang="el-GR" sz="1400" dirty="0">
                  <a:solidFill>
                    <a:schemeClr val="bg1"/>
                  </a:solidFill>
                  <a:latin typeface="Gill Sans"/>
                  <a:ea typeface="Gill Sans"/>
                  <a:cs typeface="Gill Sans"/>
                  <a:sym typeface="Gill Sans"/>
                </a:rPr>
                <a:t>Θεραπεία</a:t>
              </a:r>
              <a:endParaRPr sz="1400" dirty="0">
                <a:solidFill>
                  <a:schemeClr val="bg1"/>
                </a:solidFill>
              </a:endParaRPr>
            </a:p>
          </p:txBody>
        </p:sp>
        <p:sp>
          <p:nvSpPr>
            <p:cNvPr id="20" name="Google Shape;735;p28">
              <a:extLst>
                <a:ext uri="{FF2B5EF4-FFF2-40B4-BE49-F238E27FC236}">
                  <a16:creationId xmlns:a16="http://schemas.microsoft.com/office/drawing/2014/main" id="{AD3079B2-8BEB-C544-08DD-2DD1EF82A3E4}"/>
                </a:ext>
              </a:extLst>
            </p:cNvPr>
            <p:cNvSpPr/>
            <p:nvPr/>
          </p:nvSpPr>
          <p:spPr>
            <a:xfrm>
              <a:off x="6185929" y="511897"/>
              <a:ext cx="1717031" cy="686812"/>
            </a:xfrm>
            <a:prstGeom prst="chevron">
              <a:avLst>
                <a:gd name="adj" fmla="val 50000"/>
              </a:avLst>
            </a:prstGeom>
            <a:solidFill>
              <a:srgbClr val="AB0084">
                <a:alpha val="80000"/>
              </a:srgbClr>
            </a:solidFill>
            <a:ln w="12700" cap="flat" cmpd="sng">
              <a:no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500">
                <a:solidFill>
                  <a:schemeClr val="bg1"/>
                </a:solidFill>
              </a:endParaRPr>
            </a:p>
          </p:txBody>
        </p:sp>
        <p:sp>
          <p:nvSpPr>
            <p:cNvPr id="21" name="Google Shape;736;p28">
              <a:extLst>
                <a:ext uri="{FF2B5EF4-FFF2-40B4-BE49-F238E27FC236}">
                  <a16:creationId xmlns:a16="http://schemas.microsoft.com/office/drawing/2014/main" id="{467D469C-1509-9A7F-94A7-B79A8B2B946E}"/>
                </a:ext>
              </a:extLst>
            </p:cNvPr>
            <p:cNvSpPr txBox="1"/>
            <p:nvPr/>
          </p:nvSpPr>
          <p:spPr>
            <a:xfrm>
              <a:off x="6644981" y="511897"/>
              <a:ext cx="1030219" cy="686812"/>
            </a:xfrm>
            <a:prstGeom prst="rect">
              <a:avLst/>
            </a:prstGeom>
            <a:noFill/>
            <a:ln>
              <a:noFill/>
            </a:ln>
          </p:spPr>
          <p:txBody>
            <a:bodyPr spcFirstLastPara="1" wrap="square" lIns="56000" tIns="18650" rIns="18650" bIns="18650" anchor="ctr" anchorCtr="0">
              <a:noAutofit/>
            </a:bodyPr>
            <a:lstStyle/>
            <a:p>
              <a:pPr marL="0" marR="0" lvl="0" indent="0" algn="ctr" rtl="0">
                <a:lnSpc>
                  <a:spcPct val="90000"/>
                </a:lnSpc>
                <a:spcBef>
                  <a:spcPts val="0"/>
                </a:spcBef>
                <a:spcAft>
                  <a:spcPts val="0"/>
                </a:spcAft>
                <a:buClr>
                  <a:schemeClr val="lt1"/>
                </a:buClr>
                <a:buSzPts val="1400"/>
                <a:buFont typeface="Gill Sans"/>
                <a:buNone/>
              </a:pPr>
              <a:r>
                <a:rPr lang="el-GR" sz="1600" dirty="0">
                  <a:solidFill>
                    <a:schemeClr val="bg1"/>
                  </a:solidFill>
                  <a:latin typeface="Gill Sans"/>
                  <a:ea typeface="Gill Sans"/>
                  <a:cs typeface="Gill Sans"/>
                  <a:sym typeface="Gill Sans"/>
                </a:rPr>
                <a:t>Εξιτήριο</a:t>
              </a:r>
              <a:endParaRPr sz="1600" dirty="0">
                <a:solidFill>
                  <a:schemeClr val="bg1"/>
                </a:solidFill>
              </a:endParaRPr>
            </a:p>
          </p:txBody>
        </p:sp>
        <p:sp>
          <p:nvSpPr>
            <p:cNvPr id="22" name="Google Shape;737;p28">
              <a:extLst>
                <a:ext uri="{FF2B5EF4-FFF2-40B4-BE49-F238E27FC236}">
                  <a16:creationId xmlns:a16="http://schemas.microsoft.com/office/drawing/2014/main" id="{F3F0B213-CCF7-6328-828E-4D162635A4A6}"/>
                </a:ext>
              </a:extLst>
            </p:cNvPr>
            <p:cNvSpPr/>
            <p:nvPr/>
          </p:nvSpPr>
          <p:spPr>
            <a:xfrm>
              <a:off x="7731257" y="511897"/>
              <a:ext cx="1717031" cy="686812"/>
            </a:xfrm>
            <a:prstGeom prst="chevron">
              <a:avLst>
                <a:gd name="adj" fmla="val 50000"/>
              </a:avLst>
            </a:prstGeom>
            <a:solidFill>
              <a:srgbClr val="AB0084">
                <a:alpha val="80000"/>
              </a:srgbClr>
            </a:solidFill>
            <a:ln w="12700" cap="flat" cmpd="sng">
              <a:no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500">
                <a:solidFill>
                  <a:schemeClr val="bg1"/>
                </a:solidFill>
              </a:endParaRPr>
            </a:p>
          </p:txBody>
        </p:sp>
        <p:sp>
          <p:nvSpPr>
            <p:cNvPr id="23" name="Google Shape;738;p28">
              <a:extLst>
                <a:ext uri="{FF2B5EF4-FFF2-40B4-BE49-F238E27FC236}">
                  <a16:creationId xmlns:a16="http://schemas.microsoft.com/office/drawing/2014/main" id="{173C79D5-A01C-3F25-CCC4-3154CBA0D927}"/>
                </a:ext>
              </a:extLst>
            </p:cNvPr>
            <p:cNvSpPr txBox="1"/>
            <p:nvPr/>
          </p:nvSpPr>
          <p:spPr>
            <a:xfrm>
              <a:off x="7979828" y="511897"/>
              <a:ext cx="1030219" cy="686812"/>
            </a:xfrm>
            <a:prstGeom prst="rect">
              <a:avLst/>
            </a:prstGeom>
            <a:noFill/>
            <a:ln>
              <a:noFill/>
            </a:ln>
          </p:spPr>
          <p:txBody>
            <a:bodyPr spcFirstLastPara="1" wrap="square" lIns="56000" tIns="18650" rIns="18650" bIns="18650" anchor="ctr" anchorCtr="0">
              <a:noAutofit/>
            </a:bodyPr>
            <a:lstStyle/>
            <a:p>
              <a:pPr marL="0" marR="0" lvl="0" indent="0" algn="r" rtl="0">
                <a:lnSpc>
                  <a:spcPct val="90000"/>
                </a:lnSpc>
                <a:spcBef>
                  <a:spcPts val="0"/>
                </a:spcBef>
                <a:spcAft>
                  <a:spcPts val="0"/>
                </a:spcAft>
                <a:buClr>
                  <a:schemeClr val="lt1"/>
                </a:buClr>
                <a:buSzPts val="1400"/>
                <a:buFont typeface="Gill Sans"/>
                <a:buNone/>
              </a:pPr>
              <a:r>
                <a:rPr lang="el-GR" sz="1400" dirty="0">
                  <a:solidFill>
                    <a:schemeClr val="bg1"/>
                  </a:solidFill>
                  <a:latin typeface="Gill Sans"/>
                  <a:sym typeface="Gill Sans"/>
                </a:rPr>
                <a:t>Μετά το εξιτήριο</a:t>
              </a:r>
              <a:endParaRPr sz="1400" dirty="0">
                <a:solidFill>
                  <a:schemeClr val="bg1"/>
                </a:solidFill>
              </a:endParaRPr>
            </a:p>
          </p:txBody>
        </p:sp>
      </p:grpSp>
      <p:pic>
        <p:nvPicPr>
          <p:cNvPr id="24" name="Google Shape;739;p28" descr="Doktor">
            <a:extLst>
              <a:ext uri="{FF2B5EF4-FFF2-40B4-BE49-F238E27FC236}">
                <a16:creationId xmlns:a16="http://schemas.microsoft.com/office/drawing/2014/main" id="{A7E7CF85-2BCD-E8A4-C337-40226954777D}"/>
              </a:ext>
            </a:extLst>
          </p:cNvPr>
          <p:cNvPicPr preferRelativeResize="0"/>
          <p:nvPr/>
        </p:nvPicPr>
        <p:blipFill rotWithShape="1">
          <a:blip r:embed="rId4">
            <a:alphaModFix/>
            <a:duotone>
              <a:prstClr val="black"/>
              <a:schemeClr val="tx2">
                <a:tint val="45000"/>
                <a:satMod val="400000"/>
              </a:schemeClr>
            </a:duotone>
          </a:blip>
          <a:srcRect/>
          <a:stretch/>
        </p:blipFill>
        <p:spPr>
          <a:xfrm>
            <a:off x="5926175" y="2888592"/>
            <a:ext cx="594870" cy="594870"/>
          </a:xfrm>
          <a:prstGeom prst="rect">
            <a:avLst/>
          </a:prstGeom>
          <a:noFill/>
          <a:ln>
            <a:noFill/>
          </a:ln>
          <a:effectLst/>
        </p:spPr>
      </p:pic>
      <p:pic>
        <p:nvPicPr>
          <p:cNvPr id="25" name="Google Shape;740;p28" descr="Mentő">
            <a:extLst>
              <a:ext uri="{FF2B5EF4-FFF2-40B4-BE49-F238E27FC236}">
                <a16:creationId xmlns:a16="http://schemas.microsoft.com/office/drawing/2014/main" id="{AF003BE4-3E74-4469-7F97-D6CF52EE58D3}"/>
              </a:ext>
            </a:extLst>
          </p:cNvPr>
          <p:cNvPicPr preferRelativeResize="0"/>
          <p:nvPr/>
        </p:nvPicPr>
        <p:blipFill rotWithShape="1">
          <a:blip r:embed="rId5">
            <a:alphaModFix/>
            <a:duotone>
              <a:prstClr val="black"/>
              <a:schemeClr val="tx2">
                <a:tint val="45000"/>
                <a:satMod val="400000"/>
              </a:schemeClr>
            </a:duotone>
          </a:blip>
          <a:srcRect/>
          <a:stretch/>
        </p:blipFill>
        <p:spPr>
          <a:xfrm>
            <a:off x="-301" y="1868269"/>
            <a:ext cx="1114051" cy="1114052"/>
          </a:xfrm>
          <a:prstGeom prst="rect">
            <a:avLst/>
          </a:prstGeom>
          <a:noFill/>
          <a:ln>
            <a:noFill/>
          </a:ln>
          <a:effectLst>
            <a:outerShdw blurRad="50800" dist="38100" dir="2700000" algn="tl" rotWithShape="0">
              <a:srgbClr val="000000">
                <a:alpha val="40000"/>
              </a:srgbClr>
            </a:outerShdw>
          </a:effectLst>
        </p:spPr>
      </p:pic>
      <p:pic>
        <p:nvPicPr>
          <p:cNvPr id="26" name="Google Shape;741;p28" descr="Alvás">
            <a:extLst>
              <a:ext uri="{FF2B5EF4-FFF2-40B4-BE49-F238E27FC236}">
                <a16:creationId xmlns:a16="http://schemas.microsoft.com/office/drawing/2014/main" id="{1B106E13-8E92-FC9A-0F4D-10C276C6426A}"/>
              </a:ext>
            </a:extLst>
          </p:cNvPr>
          <p:cNvPicPr preferRelativeResize="0"/>
          <p:nvPr/>
        </p:nvPicPr>
        <p:blipFill rotWithShape="1">
          <a:blip r:embed="rId6">
            <a:alphaModFix/>
            <a:duotone>
              <a:prstClr val="black"/>
              <a:schemeClr val="tx2">
                <a:tint val="45000"/>
                <a:satMod val="400000"/>
              </a:schemeClr>
            </a:duotone>
          </a:blip>
          <a:srcRect/>
          <a:stretch/>
        </p:blipFill>
        <p:spPr>
          <a:xfrm>
            <a:off x="2761672" y="2868757"/>
            <a:ext cx="594870" cy="594870"/>
          </a:xfrm>
          <a:prstGeom prst="rect">
            <a:avLst/>
          </a:prstGeom>
          <a:noFill/>
          <a:ln>
            <a:noFill/>
          </a:ln>
          <a:effectLst/>
        </p:spPr>
      </p:pic>
      <p:pic>
        <p:nvPicPr>
          <p:cNvPr id="27" name="Google Shape;742;p28" descr="Nő sétabottal">
            <a:extLst>
              <a:ext uri="{FF2B5EF4-FFF2-40B4-BE49-F238E27FC236}">
                <a16:creationId xmlns:a16="http://schemas.microsoft.com/office/drawing/2014/main" id="{03ED3277-B149-358B-857A-181678983A0C}"/>
              </a:ext>
            </a:extLst>
          </p:cNvPr>
          <p:cNvPicPr preferRelativeResize="0"/>
          <p:nvPr/>
        </p:nvPicPr>
        <p:blipFill rotWithShape="1">
          <a:blip r:embed="rId7">
            <a:alphaModFix/>
            <a:duotone>
              <a:prstClr val="black"/>
              <a:schemeClr val="tx2">
                <a:tint val="45000"/>
                <a:satMod val="400000"/>
              </a:schemeClr>
            </a:duotone>
          </a:blip>
          <a:srcRect/>
          <a:stretch/>
        </p:blipFill>
        <p:spPr>
          <a:xfrm>
            <a:off x="9891346" y="2982321"/>
            <a:ext cx="860832" cy="860832"/>
          </a:xfrm>
          <a:prstGeom prst="rect">
            <a:avLst/>
          </a:prstGeom>
          <a:noFill/>
          <a:ln>
            <a:noFill/>
          </a:ln>
          <a:effectLst>
            <a:outerShdw blurRad="50800" dist="38100" dir="2700000" algn="tl" rotWithShape="0">
              <a:srgbClr val="000000">
                <a:alpha val="40000"/>
              </a:srgbClr>
            </a:outerShdw>
          </a:effectLst>
        </p:spPr>
      </p:pic>
      <p:pic>
        <p:nvPicPr>
          <p:cNvPr id="28" name="Google Shape;743;p28" descr="Sztetoszkóp">
            <a:extLst>
              <a:ext uri="{FF2B5EF4-FFF2-40B4-BE49-F238E27FC236}">
                <a16:creationId xmlns:a16="http://schemas.microsoft.com/office/drawing/2014/main" id="{601C2ECF-B40F-C766-ADEB-F87357878327}"/>
              </a:ext>
            </a:extLst>
          </p:cNvPr>
          <p:cNvPicPr preferRelativeResize="0"/>
          <p:nvPr/>
        </p:nvPicPr>
        <p:blipFill rotWithShape="1">
          <a:blip r:embed="rId8">
            <a:alphaModFix/>
            <a:duotone>
              <a:prstClr val="black"/>
              <a:schemeClr val="tx2">
                <a:tint val="45000"/>
                <a:satMod val="400000"/>
              </a:schemeClr>
            </a:duotone>
          </a:blip>
          <a:srcRect/>
          <a:stretch/>
        </p:blipFill>
        <p:spPr>
          <a:xfrm>
            <a:off x="4099794" y="2948864"/>
            <a:ext cx="438500" cy="438500"/>
          </a:xfrm>
          <a:prstGeom prst="rect">
            <a:avLst/>
          </a:prstGeom>
          <a:noFill/>
          <a:ln>
            <a:noFill/>
          </a:ln>
          <a:effectLst/>
        </p:spPr>
      </p:pic>
      <p:pic>
        <p:nvPicPr>
          <p:cNvPr id="29" name="Google Shape;744;p28" descr="Csontváz">
            <a:extLst>
              <a:ext uri="{FF2B5EF4-FFF2-40B4-BE49-F238E27FC236}">
                <a16:creationId xmlns:a16="http://schemas.microsoft.com/office/drawing/2014/main" id="{7E28FDFF-B1B9-F6DD-40B8-603DEE445488}"/>
              </a:ext>
            </a:extLst>
          </p:cNvPr>
          <p:cNvPicPr preferRelativeResize="0"/>
          <p:nvPr/>
        </p:nvPicPr>
        <p:blipFill rotWithShape="1">
          <a:blip r:embed="rId9">
            <a:alphaModFix/>
            <a:duotone>
              <a:prstClr val="black"/>
              <a:schemeClr val="tx2">
                <a:tint val="45000"/>
                <a:satMod val="400000"/>
              </a:schemeClr>
            </a:duotone>
          </a:blip>
          <a:srcRect/>
          <a:stretch/>
        </p:blipFill>
        <p:spPr>
          <a:xfrm>
            <a:off x="4537612" y="2863853"/>
            <a:ext cx="594870" cy="594870"/>
          </a:xfrm>
          <a:prstGeom prst="rect">
            <a:avLst/>
          </a:prstGeom>
          <a:noFill/>
          <a:ln>
            <a:noFill/>
          </a:ln>
          <a:effectLst/>
        </p:spPr>
      </p:pic>
      <p:pic>
        <p:nvPicPr>
          <p:cNvPr id="30" name="Google Shape;745;p28" descr="Dokumentum">
            <a:extLst>
              <a:ext uri="{FF2B5EF4-FFF2-40B4-BE49-F238E27FC236}">
                <a16:creationId xmlns:a16="http://schemas.microsoft.com/office/drawing/2014/main" id="{57C6411C-1810-8259-ED8B-60F135BAFAA7}"/>
              </a:ext>
            </a:extLst>
          </p:cNvPr>
          <p:cNvPicPr preferRelativeResize="0"/>
          <p:nvPr/>
        </p:nvPicPr>
        <p:blipFill rotWithShape="1">
          <a:blip r:embed="rId10">
            <a:alphaModFix/>
            <a:duotone>
              <a:prstClr val="black"/>
              <a:schemeClr val="tx2">
                <a:tint val="45000"/>
                <a:satMod val="400000"/>
              </a:schemeClr>
            </a:duotone>
          </a:blip>
          <a:srcRect/>
          <a:stretch/>
        </p:blipFill>
        <p:spPr>
          <a:xfrm>
            <a:off x="7403130" y="2870678"/>
            <a:ext cx="594870" cy="594870"/>
          </a:xfrm>
          <a:prstGeom prst="rect">
            <a:avLst/>
          </a:prstGeom>
          <a:noFill/>
          <a:ln>
            <a:noFill/>
          </a:ln>
          <a:effectLst/>
        </p:spPr>
      </p:pic>
      <p:pic>
        <p:nvPicPr>
          <p:cNvPr id="31" name="Google Shape;746;p28" descr="Ellenőrző lista (jobbról balra írva)">
            <a:extLst>
              <a:ext uri="{FF2B5EF4-FFF2-40B4-BE49-F238E27FC236}">
                <a16:creationId xmlns:a16="http://schemas.microsoft.com/office/drawing/2014/main" id="{B9FC7246-98BC-8021-EE3D-00985EEEAF25}"/>
              </a:ext>
            </a:extLst>
          </p:cNvPr>
          <p:cNvPicPr preferRelativeResize="0"/>
          <p:nvPr/>
        </p:nvPicPr>
        <p:blipFill rotWithShape="1">
          <a:blip r:embed="rId11">
            <a:alphaModFix/>
            <a:duotone>
              <a:prstClr val="black"/>
              <a:schemeClr val="tx2">
                <a:tint val="45000"/>
                <a:satMod val="400000"/>
              </a:schemeClr>
            </a:duotone>
          </a:blip>
          <a:srcRect/>
          <a:stretch/>
        </p:blipFill>
        <p:spPr>
          <a:xfrm>
            <a:off x="1307211" y="2842446"/>
            <a:ext cx="594870" cy="594870"/>
          </a:xfrm>
          <a:prstGeom prst="rect">
            <a:avLst/>
          </a:prstGeom>
          <a:noFill/>
          <a:ln>
            <a:noFill/>
          </a:ln>
          <a:effectLst>
            <a:outerShdw blurRad="50800" dist="38100" dir="2700000" algn="tl" rotWithShape="0">
              <a:srgbClr val="000000">
                <a:alpha val="40000"/>
              </a:srgbClr>
            </a:outerShdw>
          </a:effectLst>
        </p:spPr>
      </p:pic>
      <p:pic>
        <p:nvPicPr>
          <p:cNvPr id="32" name="Google Shape;747;p28" descr="Tű">
            <a:extLst>
              <a:ext uri="{FF2B5EF4-FFF2-40B4-BE49-F238E27FC236}">
                <a16:creationId xmlns:a16="http://schemas.microsoft.com/office/drawing/2014/main" id="{C2FF0E50-E602-0516-08F2-6768FC536737}"/>
              </a:ext>
            </a:extLst>
          </p:cNvPr>
          <p:cNvPicPr preferRelativeResize="0"/>
          <p:nvPr/>
        </p:nvPicPr>
        <p:blipFill rotWithShape="1">
          <a:blip r:embed="rId12">
            <a:alphaModFix/>
            <a:duotone>
              <a:prstClr val="black"/>
              <a:schemeClr val="tx2">
                <a:tint val="45000"/>
                <a:satMod val="400000"/>
              </a:schemeClr>
            </a:duotone>
          </a:blip>
          <a:srcRect/>
          <a:stretch/>
        </p:blipFill>
        <p:spPr>
          <a:xfrm>
            <a:off x="8873378" y="2842446"/>
            <a:ext cx="594870" cy="594870"/>
          </a:xfrm>
          <a:prstGeom prst="rect">
            <a:avLst/>
          </a:prstGeom>
          <a:noFill/>
          <a:ln>
            <a:noFill/>
          </a:ln>
          <a:effectLst>
            <a:outerShdw blurRad="50800" dist="38100" dir="2700000" algn="tl" rotWithShape="0">
              <a:srgbClr val="000000">
                <a:alpha val="40000"/>
              </a:srgbClr>
            </a:outerShdw>
          </a:effectLst>
        </p:spPr>
      </p:pic>
      <p:sp>
        <p:nvSpPr>
          <p:cNvPr id="33" name="Google Shape;748;p28">
            <a:extLst>
              <a:ext uri="{FF2B5EF4-FFF2-40B4-BE49-F238E27FC236}">
                <a16:creationId xmlns:a16="http://schemas.microsoft.com/office/drawing/2014/main" id="{39AF399C-C275-4ACC-1F0B-F3D204BA3A15}"/>
              </a:ext>
            </a:extLst>
          </p:cNvPr>
          <p:cNvSpPr/>
          <p:nvPr/>
        </p:nvSpPr>
        <p:spPr>
          <a:xfrm>
            <a:off x="2384293" y="859897"/>
            <a:ext cx="6058305" cy="747137"/>
          </a:xfrm>
          <a:prstGeom prst="roundRect">
            <a:avLst>
              <a:gd name="adj" fmla="val 16667"/>
            </a:avLst>
          </a:prstGeom>
          <a:solidFill>
            <a:srgbClr val="0063DC"/>
          </a:solidFill>
          <a:ln w="12700" cap="flat" cmpd="sng">
            <a:solidFill>
              <a:srgbClr val="D6DEE1"/>
            </a:solidFill>
            <a:prstDash val="solid"/>
            <a:round/>
            <a:headEnd type="none" w="sm" len="sm"/>
            <a:tailEnd type="none" w="sm" len="sm"/>
          </a:ln>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l-GR" sz="2400" b="1" dirty="0">
                <a:solidFill>
                  <a:schemeClr val="bg1"/>
                </a:solidFill>
                <a:latin typeface="Gill Sans"/>
                <a:ea typeface="Gill Sans"/>
                <a:cs typeface="Gill Sans"/>
                <a:sym typeface="Gill Sans"/>
              </a:rPr>
              <a:t>Υποστηρικτικές Διαδικασίες</a:t>
            </a:r>
            <a:endParaRPr sz="2400" dirty="0">
              <a:solidFill>
                <a:schemeClr val="bg1"/>
              </a:solidFill>
            </a:endParaRPr>
          </a:p>
        </p:txBody>
      </p:sp>
      <p:cxnSp>
        <p:nvCxnSpPr>
          <p:cNvPr id="34" name="Google Shape;749;p28">
            <a:extLst>
              <a:ext uri="{FF2B5EF4-FFF2-40B4-BE49-F238E27FC236}">
                <a16:creationId xmlns:a16="http://schemas.microsoft.com/office/drawing/2014/main" id="{D7BC6C4C-5078-78AE-3F67-3FBBDDDFA8D2}"/>
              </a:ext>
            </a:extLst>
          </p:cNvPr>
          <p:cNvCxnSpPr>
            <a:cxnSpLocks/>
          </p:cNvCxnSpPr>
          <p:nvPr/>
        </p:nvCxnSpPr>
        <p:spPr>
          <a:xfrm>
            <a:off x="3059107" y="1607034"/>
            <a:ext cx="0" cy="495250"/>
          </a:xfrm>
          <a:prstGeom prst="straightConnector1">
            <a:avLst/>
          </a:prstGeom>
          <a:noFill/>
          <a:ln w="38100" cap="flat" cmpd="sng">
            <a:solidFill>
              <a:srgbClr val="643318"/>
            </a:solidFill>
            <a:prstDash val="solid"/>
            <a:round/>
            <a:headEnd type="none" w="sm" len="sm"/>
            <a:tailEnd type="triangle" w="med" len="med"/>
          </a:ln>
          <a:effectLst>
            <a:outerShdw blurRad="50800" dist="38100" dir="2700000" algn="tl" rotWithShape="0">
              <a:srgbClr val="000000">
                <a:alpha val="40000"/>
              </a:srgbClr>
            </a:outerShdw>
          </a:effectLst>
        </p:spPr>
      </p:cxnSp>
      <p:cxnSp>
        <p:nvCxnSpPr>
          <p:cNvPr id="35" name="Google Shape;750;p28">
            <a:extLst>
              <a:ext uri="{FF2B5EF4-FFF2-40B4-BE49-F238E27FC236}">
                <a16:creationId xmlns:a16="http://schemas.microsoft.com/office/drawing/2014/main" id="{4DBB980C-9A3F-6900-B27A-A6C9912106AD}"/>
              </a:ext>
            </a:extLst>
          </p:cNvPr>
          <p:cNvCxnSpPr>
            <a:cxnSpLocks/>
          </p:cNvCxnSpPr>
          <p:nvPr/>
        </p:nvCxnSpPr>
        <p:spPr>
          <a:xfrm>
            <a:off x="4664368" y="1607034"/>
            <a:ext cx="0" cy="495250"/>
          </a:xfrm>
          <a:prstGeom prst="straightConnector1">
            <a:avLst/>
          </a:prstGeom>
          <a:noFill/>
          <a:ln w="38100" cap="flat" cmpd="sng">
            <a:solidFill>
              <a:srgbClr val="475A60"/>
            </a:solidFill>
            <a:prstDash val="solid"/>
            <a:round/>
            <a:headEnd type="none" w="sm" len="sm"/>
            <a:tailEnd type="triangle" w="med" len="med"/>
          </a:ln>
          <a:effectLst>
            <a:outerShdw blurRad="50800" dist="38100" dir="2700000" algn="tl" rotWithShape="0">
              <a:srgbClr val="000000">
                <a:alpha val="40000"/>
              </a:srgbClr>
            </a:outerShdw>
          </a:effectLst>
        </p:spPr>
      </p:cxnSp>
      <p:cxnSp>
        <p:nvCxnSpPr>
          <p:cNvPr id="36" name="Google Shape;751;p28">
            <a:extLst>
              <a:ext uri="{FF2B5EF4-FFF2-40B4-BE49-F238E27FC236}">
                <a16:creationId xmlns:a16="http://schemas.microsoft.com/office/drawing/2014/main" id="{3279E4EC-15FF-36DA-AB33-2D25E3A1A39E}"/>
              </a:ext>
            </a:extLst>
          </p:cNvPr>
          <p:cNvCxnSpPr>
            <a:cxnSpLocks/>
          </p:cNvCxnSpPr>
          <p:nvPr/>
        </p:nvCxnSpPr>
        <p:spPr>
          <a:xfrm>
            <a:off x="6223610" y="1607034"/>
            <a:ext cx="0" cy="495250"/>
          </a:xfrm>
          <a:prstGeom prst="straightConnector1">
            <a:avLst/>
          </a:prstGeom>
          <a:noFill/>
          <a:ln w="38100" cap="flat" cmpd="sng">
            <a:solidFill>
              <a:schemeClr val="accent1"/>
            </a:solidFill>
            <a:prstDash val="solid"/>
            <a:round/>
            <a:headEnd type="none" w="sm" len="sm"/>
            <a:tailEnd type="triangle" w="med" len="med"/>
          </a:ln>
          <a:effectLst>
            <a:outerShdw blurRad="50800" dist="38100" dir="2700000" algn="tl" rotWithShape="0">
              <a:srgbClr val="000000">
                <a:alpha val="40000"/>
              </a:srgbClr>
            </a:outerShdw>
          </a:effectLst>
        </p:spPr>
      </p:cxnSp>
      <p:cxnSp>
        <p:nvCxnSpPr>
          <p:cNvPr id="37" name="Google Shape;752;p28">
            <a:extLst>
              <a:ext uri="{FF2B5EF4-FFF2-40B4-BE49-F238E27FC236}">
                <a16:creationId xmlns:a16="http://schemas.microsoft.com/office/drawing/2014/main" id="{734063BE-D844-1F30-3DCA-94FE0460F072}"/>
              </a:ext>
            </a:extLst>
          </p:cNvPr>
          <p:cNvCxnSpPr>
            <a:cxnSpLocks/>
          </p:cNvCxnSpPr>
          <p:nvPr/>
        </p:nvCxnSpPr>
        <p:spPr>
          <a:xfrm>
            <a:off x="7828872" y="1607034"/>
            <a:ext cx="0" cy="495250"/>
          </a:xfrm>
          <a:prstGeom prst="straightConnector1">
            <a:avLst/>
          </a:prstGeom>
          <a:noFill/>
          <a:ln w="38100" cap="flat" cmpd="sng">
            <a:solidFill>
              <a:srgbClr val="475A60"/>
            </a:solidFill>
            <a:prstDash val="solid"/>
            <a:round/>
            <a:headEnd type="none" w="sm" len="sm"/>
            <a:tailEnd type="triangle" w="med" len="med"/>
          </a:ln>
          <a:effectLst>
            <a:outerShdw blurRad="50800" dist="38100" dir="2700000" algn="tl" rotWithShape="0">
              <a:srgbClr val="000000">
                <a:alpha val="40000"/>
              </a:srgbClr>
            </a:outerShdw>
          </a:effectLst>
        </p:spPr>
      </p:cxnSp>
      <p:sp>
        <p:nvSpPr>
          <p:cNvPr id="38" name="Google Shape;753;p28">
            <a:extLst>
              <a:ext uri="{FF2B5EF4-FFF2-40B4-BE49-F238E27FC236}">
                <a16:creationId xmlns:a16="http://schemas.microsoft.com/office/drawing/2014/main" id="{068A1842-24E1-99E5-CE4A-9129FF2FC9B0}"/>
              </a:ext>
            </a:extLst>
          </p:cNvPr>
          <p:cNvSpPr/>
          <p:nvPr/>
        </p:nvSpPr>
        <p:spPr>
          <a:xfrm>
            <a:off x="3059107" y="3533305"/>
            <a:ext cx="4769765" cy="747137"/>
          </a:xfrm>
          <a:prstGeom prst="roundRect">
            <a:avLst>
              <a:gd name="adj" fmla="val 16667"/>
            </a:avLst>
          </a:prstGeom>
          <a:solidFill>
            <a:srgbClr val="00C6D6"/>
          </a:solidFill>
          <a:ln w="12700" cap="flat" cmpd="sng">
            <a:noFill/>
            <a:prstDash val="solid"/>
            <a:round/>
            <a:headEnd type="none" w="sm" len="sm"/>
            <a:tailEnd type="none" w="sm" len="sm"/>
          </a:ln>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l-GR" sz="2400" b="1" dirty="0">
                <a:solidFill>
                  <a:schemeClr val="bg1"/>
                </a:solidFill>
                <a:latin typeface="Gill Sans"/>
                <a:ea typeface="Gill Sans"/>
                <a:cs typeface="Gill Sans"/>
                <a:sym typeface="Gill Sans"/>
              </a:rPr>
              <a:t>Φροντίδα κατά την παραμονή στο νοσοκομείο</a:t>
            </a:r>
            <a:endParaRPr sz="2400" b="1" dirty="0">
              <a:solidFill>
                <a:schemeClr val="bg1"/>
              </a:solidFill>
            </a:endParaRPr>
          </a:p>
        </p:txBody>
      </p:sp>
      <p:cxnSp>
        <p:nvCxnSpPr>
          <p:cNvPr id="39" name="Google Shape;754;p28">
            <a:extLst>
              <a:ext uri="{FF2B5EF4-FFF2-40B4-BE49-F238E27FC236}">
                <a16:creationId xmlns:a16="http://schemas.microsoft.com/office/drawing/2014/main" id="{FD183401-6BE6-AC9E-F4DA-A824554C1CAD}"/>
              </a:ext>
            </a:extLst>
          </p:cNvPr>
          <p:cNvCxnSpPr>
            <a:stCxn id="38" idx="3"/>
          </p:cNvCxnSpPr>
          <p:nvPr/>
        </p:nvCxnSpPr>
        <p:spPr>
          <a:xfrm rot="10800000" flipH="1">
            <a:off x="7828872" y="2797474"/>
            <a:ext cx="372600" cy="1109400"/>
          </a:xfrm>
          <a:prstGeom prst="bentConnector2">
            <a:avLst/>
          </a:prstGeom>
          <a:noFill/>
          <a:ln w="38100" cap="flat" cmpd="sng">
            <a:solidFill>
              <a:srgbClr val="475A60"/>
            </a:solidFill>
            <a:prstDash val="solid"/>
            <a:round/>
            <a:headEnd type="none" w="sm" len="sm"/>
            <a:tailEnd type="triangle" w="med" len="med"/>
          </a:ln>
          <a:effectLst>
            <a:outerShdw blurRad="50800" dist="38100" dir="2700000" algn="tl" rotWithShape="0">
              <a:srgbClr val="000000">
                <a:alpha val="40000"/>
              </a:srgbClr>
            </a:outerShdw>
          </a:effectLst>
        </p:spPr>
      </p:cxnSp>
      <p:cxnSp>
        <p:nvCxnSpPr>
          <p:cNvPr id="40" name="Google Shape;755;p28">
            <a:extLst>
              <a:ext uri="{FF2B5EF4-FFF2-40B4-BE49-F238E27FC236}">
                <a16:creationId xmlns:a16="http://schemas.microsoft.com/office/drawing/2014/main" id="{29CE0EBE-6725-DC84-2060-49D6BBC28633}"/>
              </a:ext>
            </a:extLst>
          </p:cNvPr>
          <p:cNvCxnSpPr>
            <a:endCxn id="38" idx="1"/>
          </p:cNvCxnSpPr>
          <p:nvPr/>
        </p:nvCxnSpPr>
        <p:spPr>
          <a:xfrm rot="16200000" flipH="1">
            <a:off x="2260657" y="3108424"/>
            <a:ext cx="1139400" cy="457500"/>
          </a:xfrm>
          <a:prstGeom prst="bentConnector2">
            <a:avLst/>
          </a:prstGeom>
          <a:noFill/>
          <a:ln w="38100" cap="flat" cmpd="sng">
            <a:solidFill>
              <a:srgbClr val="475A60"/>
            </a:solidFill>
            <a:prstDash val="solid"/>
            <a:round/>
            <a:headEnd type="none" w="sm" len="sm"/>
            <a:tailEnd type="none" w="sm" len="sm"/>
          </a:ln>
          <a:effectLst>
            <a:outerShdw blurRad="50800" dist="38100" dir="2700000" algn="tl" rotWithShape="0">
              <a:srgbClr val="000000">
                <a:alpha val="40000"/>
              </a:srgbClr>
            </a:outerShdw>
          </a:effectLst>
        </p:spPr>
      </p:cxnSp>
      <p:sp>
        <p:nvSpPr>
          <p:cNvPr id="41" name="Google Shape;756;p28">
            <a:extLst>
              <a:ext uri="{FF2B5EF4-FFF2-40B4-BE49-F238E27FC236}">
                <a16:creationId xmlns:a16="http://schemas.microsoft.com/office/drawing/2014/main" id="{562061EC-1372-F9B9-A76A-5FEC373A230F}"/>
              </a:ext>
            </a:extLst>
          </p:cNvPr>
          <p:cNvSpPr txBox="1"/>
          <p:nvPr/>
        </p:nvSpPr>
        <p:spPr>
          <a:xfrm>
            <a:off x="-3819" y="2816736"/>
            <a:ext cx="1384908" cy="400069"/>
          </a:xfrm>
          <a:prstGeom prst="rect">
            <a:avLst/>
          </a:prstGeom>
          <a:noFill/>
          <a:ln>
            <a:noFill/>
          </a:ln>
          <a:effectLst>
            <a:outerShdw blurRad="50800" dist="38100" dir="2700000" algn="tl" rotWithShape="0">
              <a:srgbClr val="000000">
                <a:alpha val="40000"/>
              </a:srgbClr>
            </a:outerShdw>
          </a:effectLst>
        </p:spPr>
        <p:txBody>
          <a:bodyPr spcFirstLastPara="1" wrap="square" lIns="91425" tIns="45700" rIns="91425" bIns="45700" anchor="t" anchorCtr="0">
            <a:spAutoFit/>
          </a:bodyPr>
          <a:lstStyle/>
          <a:p>
            <a:pPr marL="0" marR="0" lvl="0" indent="0" algn="l" rtl="0">
              <a:spcBef>
                <a:spcPts val="0"/>
              </a:spcBef>
              <a:spcAft>
                <a:spcPts val="0"/>
              </a:spcAft>
              <a:buNone/>
            </a:pPr>
            <a:r>
              <a:rPr lang="el-GR" sz="2000" dirty="0"/>
              <a:t>Ασθενής</a:t>
            </a:r>
            <a:endParaRPr sz="2000" dirty="0"/>
          </a:p>
        </p:txBody>
      </p:sp>
      <p:grpSp>
        <p:nvGrpSpPr>
          <p:cNvPr id="47" name="Google Shape;798;p29">
            <a:extLst>
              <a:ext uri="{FF2B5EF4-FFF2-40B4-BE49-F238E27FC236}">
                <a16:creationId xmlns:a16="http://schemas.microsoft.com/office/drawing/2014/main" id="{E3988D7D-AFF3-A46B-2784-E1E05F2F5F7E}"/>
              </a:ext>
            </a:extLst>
          </p:cNvPr>
          <p:cNvGrpSpPr/>
          <p:nvPr/>
        </p:nvGrpSpPr>
        <p:grpSpPr>
          <a:xfrm>
            <a:off x="1381090" y="4629187"/>
            <a:ext cx="7789724" cy="941381"/>
            <a:chOff x="1847" y="225525"/>
            <a:chExt cx="7562472" cy="695970"/>
          </a:xfrm>
          <a:effectLst/>
        </p:grpSpPr>
        <p:sp>
          <p:nvSpPr>
            <p:cNvPr id="48" name="Google Shape;799;p29">
              <a:extLst>
                <a:ext uri="{FF2B5EF4-FFF2-40B4-BE49-F238E27FC236}">
                  <a16:creationId xmlns:a16="http://schemas.microsoft.com/office/drawing/2014/main" id="{EEAF6777-6DDD-4A07-A17E-EF1B5612F6DD}"/>
                </a:ext>
              </a:extLst>
            </p:cNvPr>
            <p:cNvSpPr/>
            <p:nvPr/>
          </p:nvSpPr>
          <p:spPr>
            <a:xfrm>
              <a:off x="1847" y="225525"/>
              <a:ext cx="1644015" cy="657606"/>
            </a:xfrm>
            <a:prstGeom prst="chevron">
              <a:avLst>
                <a:gd name="adj" fmla="val 50000"/>
              </a:avLst>
            </a:prstGeom>
            <a:solidFill>
              <a:srgbClr val="FB0087"/>
            </a:solidFill>
            <a:ln w="12700" cap="flat" cmpd="sng">
              <a:solidFill>
                <a:srgbClr val="8C9DA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800;p29">
              <a:extLst>
                <a:ext uri="{FF2B5EF4-FFF2-40B4-BE49-F238E27FC236}">
                  <a16:creationId xmlns:a16="http://schemas.microsoft.com/office/drawing/2014/main" id="{0AF6E281-6745-1534-A06C-C1AE6F78C4AB}"/>
                </a:ext>
              </a:extLst>
            </p:cNvPr>
            <p:cNvSpPr txBox="1"/>
            <p:nvPr/>
          </p:nvSpPr>
          <p:spPr>
            <a:xfrm>
              <a:off x="226491" y="286592"/>
              <a:ext cx="1239661" cy="576708"/>
            </a:xfrm>
            <a:prstGeom prst="rect">
              <a:avLst/>
            </a:prstGeom>
            <a:noFill/>
            <a:ln>
              <a:noFill/>
            </a:ln>
          </p:spPr>
          <p:txBody>
            <a:bodyPr spcFirstLastPara="1" wrap="square" lIns="52000" tIns="17325" rIns="17325" bIns="17325" anchor="ctr" anchorCtr="0">
              <a:noAutofit/>
            </a:bodyPr>
            <a:lstStyle/>
            <a:p>
              <a:pPr marL="0" marR="0" lvl="0" indent="0" algn="r" rtl="0">
                <a:lnSpc>
                  <a:spcPct val="90000"/>
                </a:lnSpc>
                <a:spcBef>
                  <a:spcPts val="0"/>
                </a:spcBef>
                <a:spcAft>
                  <a:spcPts val="0"/>
                </a:spcAft>
                <a:buClr>
                  <a:schemeClr val="lt1"/>
                </a:buClr>
                <a:buSzPts val="1300"/>
                <a:buFont typeface="Gill Sans"/>
                <a:buNone/>
              </a:pPr>
              <a:r>
                <a:rPr lang="el-GR" sz="1400" dirty="0">
                  <a:solidFill>
                    <a:schemeClr val="lt1"/>
                  </a:solidFill>
                  <a:latin typeface="Gill Sans"/>
                  <a:ea typeface="Gill Sans"/>
                  <a:cs typeface="Gill Sans"/>
                  <a:sym typeface="Gill Sans"/>
                </a:rPr>
                <a:t>Αξιολόγηση</a:t>
              </a:r>
              <a:endParaRPr sz="1400" dirty="0"/>
            </a:p>
          </p:txBody>
        </p:sp>
        <p:sp>
          <p:nvSpPr>
            <p:cNvPr id="50" name="Google Shape;801;p29">
              <a:extLst>
                <a:ext uri="{FF2B5EF4-FFF2-40B4-BE49-F238E27FC236}">
                  <a16:creationId xmlns:a16="http://schemas.microsoft.com/office/drawing/2014/main" id="{D0CE9643-53B4-8FDB-85F1-85B8FFCD84DA}"/>
                </a:ext>
              </a:extLst>
            </p:cNvPr>
            <p:cNvSpPr/>
            <p:nvPr/>
          </p:nvSpPr>
          <p:spPr>
            <a:xfrm>
              <a:off x="1481461" y="225525"/>
              <a:ext cx="1644015" cy="657606"/>
            </a:xfrm>
            <a:prstGeom prst="chevron">
              <a:avLst>
                <a:gd name="adj" fmla="val 50000"/>
              </a:avLst>
            </a:prstGeom>
            <a:solidFill>
              <a:srgbClr val="FB0087"/>
            </a:solidFill>
            <a:ln w="12700" cap="flat" cmpd="sng">
              <a:solidFill>
                <a:srgbClr val="8C9DA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802;p29">
              <a:extLst>
                <a:ext uri="{FF2B5EF4-FFF2-40B4-BE49-F238E27FC236}">
                  <a16:creationId xmlns:a16="http://schemas.microsoft.com/office/drawing/2014/main" id="{2D43D9E8-EB0F-98F1-7BD4-E0C0301786E3}"/>
                </a:ext>
              </a:extLst>
            </p:cNvPr>
            <p:cNvSpPr txBox="1"/>
            <p:nvPr/>
          </p:nvSpPr>
          <p:spPr>
            <a:xfrm>
              <a:off x="1810264" y="225525"/>
              <a:ext cx="1061546" cy="695970"/>
            </a:xfrm>
            <a:prstGeom prst="rect">
              <a:avLst/>
            </a:prstGeom>
            <a:noFill/>
            <a:ln>
              <a:noFill/>
            </a:ln>
          </p:spPr>
          <p:txBody>
            <a:bodyPr spcFirstLastPara="1" wrap="square" lIns="52000" tIns="17325" rIns="17325" bIns="17325" anchor="ctr" anchorCtr="0">
              <a:noAutofit/>
            </a:bodyPr>
            <a:lstStyle/>
            <a:p>
              <a:pPr marL="0" marR="0" lvl="0" indent="0" algn="ctr" rtl="0">
                <a:lnSpc>
                  <a:spcPct val="90000"/>
                </a:lnSpc>
                <a:spcBef>
                  <a:spcPts val="0"/>
                </a:spcBef>
                <a:spcAft>
                  <a:spcPts val="0"/>
                </a:spcAft>
                <a:buClr>
                  <a:schemeClr val="lt1"/>
                </a:buClr>
                <a:buSzPts val="1300"/>
                <a:buFont typeface="Gill Sans"/>
                <a:buNone/>
              </a:pPr>
              <a:r>
                <a:rPr lang="el-GR" sz="1700" dirty="0">
                  <a:solidFill>
                    <a:schemeClr val="bg1"/>
                  </a:solidFill>
                </a:rPr>
                <a:t>Διάγνωση εισαγωγής</a:t>
              </a:r>
              <a:endParaRPr sz="1700" dirty="0">
                <a:solidFill>
                  <a:schemeClr val="bg1"/>
                </a:solidFill>
              </a:endParaRPr>
            </a:p>
          </p:txBody>
        </p:sp>
        <p:sp>
          <p:nvSpPr>
            <p:cNvPr id="52" name="Google Shape;803;p29">
              <a:extLst>
                <a:ext uri="{FF2B5EF4-FFF2-40B4-BE49-F238E27FC236}">
                  <a16:creationId xmlns:a16="http://schemas.microsoft.com/office/drawing/2014/main" id="{E33EECB1-D87D-F376-F2AA-84F7829DFFE1}"/>
                </a:ext>
              </a:extLst>
            </p:cNvPr>
            <p:cNvSpPr/>
            <p:nvPr/>
          </p:nvSpPr>
          <p:spPr>
            <a:xfrm>
              <a:off x="2961075" y="225525"/>
              <a:ext cx="1644015" cy="657606"/>
            </a:xfrm>
            <a:prstGeom prst="chevron">
              <a:avLst>
                <a:gd name="adj" fmla="val 50000"/>
              </a:avLst>
            </a:prstGeom>
            <a:solidFill>
              <a:srgbClr val="FB0087"/>
            </a:solidFill>
            <a:ln w="12700" cap="flat" cmpd="sng">
              <a:solidFill>
                <a:srgbClr val="8C9DA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804;p29">
              <a:extLst>
                <a:ext uri="{FF2B5EF4-FFF2-40B4-BE49-F238E27FC236}">
                  <a16:creationId xmlns:a16="http://schemas.microsoft.com/office/drawing/2014/main" id="{EBB97FA3-6A5D-00A7-E8DF-4697117BF9A6}"/>
                </a:ext>
              </a:extLst>
            </p:cNvPr>
            <p:cNvSpPr txBox="1"/>
            <p:nvPr/>
          </p:nvSpPr>
          <p:spPr>
            <a:xfrm>
              <a:off x="3163045" y="239758"/>
              <a:ext cx="1315212" cy="657606"/>
            </a:xfrm>
            <a:prstGeom prst="rect">
              <a:avLst/>
            </a:prstGeom>
            <a:noFill/>
            <a:ln>
              <a:noFill/>
            </a:ln>
          </p:spPr>
          <p:txBody>
            <a:bodyPr spcFirstLastPara="1" wrap="square" lIns="52000" tIns="17325" rIns="17325" bIns="17325" anchor="ctr" anchorCtr="0">
              <a:noAutofit/>
            </a:bodyPr>
            <a:lstStyle/>
            <a:p>
              <a:pPr marL="0" marR="0" lvl="0" indent="0" algn="ctr" rtl="0">
                <a:lnSpc>
                  <a:spcPct val="90000"/>
                </a:lnSpc>
                <a:spcBef>
                  <a:spcPts val="0"/>
                </a:spcBef>
                <a:spcAft>
                  <a:spcPts val="0"/>
                </a:spcAft>
                <a:buClr>
                  <a:schemeClr val="lt1"/>
                </a:buClr>
                <a:buSzPts val="1300"/>
                <a:buFont typeface="Gill Sans"/>
                <a:buNone/>
              </a:pPr>
              <a:r>
                <a:rPr lang="el-GR" sz="1400" dirty="0">
                  <a:solidFill>
                    <a:schemeClr val="lt1"/>
                  </a:solidFill>
                  <a:latin typeface="Gill Sans"/>
                  <a:sym typeface="Gill Sans"/>
                </a:rPr>
                <a:t>Σχεδιασμός πλάνου θεραπείας</a:t>
              </a:r>
              <a:endParaRPr sz="1400" dirty="0"/>
            </a:p>
          </p:txBody>
        </p:sp>
        <p:sp>
          <p:nvSpPr>
            <p:cNvPr id="54" name="Google Shape;805;p29">
              <a:extLst>
                <a:ext uri="{FF2B5EF4-FFF2-40B4-BE49-F238E27FC236}">
                  <a16:creationId xmlns:a16="http://schemas.microsoft.com/office/drawing/2014/main" id="{D520732B-692B-1A73-768A-9B46AAD82E46}"/>
                </a:ext>
              </a:extLst>
            </p:cNvPr>
            <p:cNvSpPr/>
            <p:nvPr/>
          </p:nvSpPr>
          <p:spPr>
            <a:xfrm>
              <a:off x="4440689" y="225525"/>
              <a:ext cx="1644015" cy="657606"/>
            </a:xfrm>
            <a:prstGeom prst="chevron">
              <a:avLst>
                <a:gd name="adj" fmla="val 50000"/>
              </a:avLst>
            </a:prstGeom>
            <a:solidFill>
              <a:srgbClr val="FB0087"/>
            </a:solidFill>
            <a:ln w="12700" cap="flat" cmpd="sng">
              <a:solidFill>
                <a:srgbClr val="8C9DA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806;p29">
              <a:extLst>
                <a:ext uri="{FF2B5EF4-FFF2-40B4-BE49-F238E27FC236}">
                  <a16:creationId xmlns:a16="http://schemas.microsoft.com/office/drawing/2014/main" id="{8138CF06-BDA2-41DD-4D47-8D99BCCBD769}"/>
                </a:ext>
              </a:extLst>
            </p:cNvPr>
            <p:cNvSpPr txBox="1"/>
            <p:nvPr/>
          </p:nvSpPr>
          <p:spPr>
            <a:xfrm>
              <a:off x="4769492" y="225525"/>
              <a:ext cx="986409" cy="657606"/>
            </a:xfrm>
            <a:prstGeom prst="rect">
              <a:avLst/>
            </a:prstGeom>
            <a:noFill/>
            <a:ln>
              <a:noFill/>
            </a:ln>
          </p:spPr>
          <p:txBody>
            <a:bodyPr spcFirstLastPara="1" wrap="square" lIns="52000" tIns="17325" rIns="17325" bIns="17325" anchor="ctr" anchorCtr="0">
              <a:noAutofit/>
            </a:bodyPr>
            <a:lstStyle/>
            <a:p>
              <a:pPr marL="0" marR="0" lvl="0" indent="0" algn="ctr" rtl="0">
                <a:lnSpc>
                  <a:spcPct val="90000"/>
                </a:lnSpc>
                <a:spcBef>
                  <a:spcPts val="0"/>
                </a:spcBef>
                <a:spcAft>
                  <a:spcPts val="0"/>
                </a:spcAft>
                <a:buClr>
                  <a:schemeClr val="lt1"/>
                </a:buClr>
                <a:buSzPts val="1300"/>
                <a:buFont typeface="Gill Sans"/>
                <a:buNone/>
              </a:pPr>
              <a:r>
                <a:rPr lang="el-GR" sz="1400" dirty="0">
                  <a:solidFill>
                    <a:schemeClr val="lt1"/>
                  </a:solidFill>
                  <a:latin typeface="Gill Sans"/>
                  <a:sym typeface="Gill Sans"/>
                </a:rPr>
                <a:t>Υλοποίηση πλάνου</a:t>
              </a:r>
              <a:endParaRPr sz="1400" dirty="0"/>
            </a:p>
          </p:txBody>
        </p:sp>
        <p:sp>
          <p:nvSpPr>
            <p:cNvPr id="56" name="Google Shape;807;p29">
              <a:extLst>
                <a:ext uri="{FF2B5EF4-FFF2-40B4-BE49-F238E27FC236}">
                  <a16:creationId xmlns:a16="http://schemas.microsoft.com/office/drawing/2014/main" id="{3E8D9B9A-4B8D-EC1A-0AE3-8B6A69B45CE9}"/>
                </a:ext>
              </a:extLst>
            </p:cNvPr>
            <p:cNvSpPr/>
            <p:nvPr/>
          </p:nvSpPr>
          <p:spPr>
            <a:xfrm>
              <a:off x="5920304" y="225525"/>
              <a:ext cx="1644015" cy="657606"/>
            </a:xfrm>
            <a:prstGeom prst="chevron">
              <a:avLst>
                <a:gd name="adj" fmla="val 50000"/>
              </a:avLst>
            </a:prstGeom>
            <a:solidFill>
              <a:srgbClr val="FB0087"/>
            </a:solidFill>
            <a:ln w="12700" cap="flat" cmpd="sng">
              <a:solidFill>
                <a:srgbClr val="8C9DA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808;p29">
              <a:extLst>
                <a:ext uri="{FF2B5EF4-FFF2-40B4-BE49-F238E27FC236}">
                  <a16:creationId xmlns:a16="http://schemas.microsoft.com/office/drawing/2014/main" id="{EE69BB37-0EBB-3EFA-9C60-EE58F853E02B}"/>
                </a:ext>
              </a:extLst>
            </p:cNvPr>
            <p:cNvSpPr txBox="1"/>
            <p:nvPr/>
          </p:nvSpPr>
          <p:spPr>
            <a:xfrm>
              <a:off x="6249107" y="225525"/>
              <a:ext cx="1150810" cy="657606"/>
            </a:xfrm>
            <a:prstGeom prst="rect">
              <a:avLst/>
            </a:prstGeom>
            <a:noFill/>
            <a:ln>
              <a:noFill/>
            </a:ln>
          </p:spPr>
          <p:txBody>
            <a:bodyPr spcFirstLastPara="1" wrap="square" lIns="52000" tIns="17325" rIns="17325" bIns="17325" anchor="ctr" anchorCtr="0">
              <a:noAutofit/>
            </a:bodyPr>
            <a:lstStyle/>
            <a:p>
              <a:pPr marL="0" marR="0" lvl="0" indent="0" algn="ctr" rtl="0">
                <a:lnSpc>
                  <a:spcPct val="90000"/>
                </a:lnSpc>
                <a:spcBef>
                  <a:spcPts val="0"/>
                </a:spcBef>
                <a:spcAft>
                  <a:spcPts val="0"/>
                </a:spcAft>
                <a:buClr>
                  <a:schemeClr val="lt1"/>
                </a:buClr>
                <a:buSzPts val="1300"/>
                <a:buFont typeface="Gill Sans"/>
                <a:buNone/>
              </a:pPr>
              <a:r>
                <a:rPr lang="el-GR" sz="1400" dirty="0">
                  <a:solidFill>
                    <a:schemeClr val="lt1"/>
                  </a:solidFill>
                  <a:latin typeface="Gill Sans"/>
                  <a:ea typeface="Gill Sans"/>
                  <a:cs typeface="Gill Sans"/>
                  <a:sym typeface="Gill Sans"/>
                </a:rPr>
                <a:t>Αξιολόγηση</a:t>
              </a:r>
              <a:endParaRPr sz="1400" dirty="0"/>
            </a:p>
          </p:txBody>
        </p:sp>
      </p:grpSp>
      <p:sp>
        <p:nvSpPr>
          <p:cNvPr id="58" name="Google Shape;809;p29">
            <a:extLst>
              <a:ext uri="{FF2B5EF4-FFF2-40B4-BE49-F238E27FC236}">
                <a16:creationId xmlns:a16="http://schemas.microsoft.com/office/drawing/2014/main" id="{251C8CC9-DAEA-7CE9-8423-0549F115A682}"/>
              </a:ext>
            </a:extLst>
          </p:cNvPr>
          <p:cNvSpPr/>
          <p:nvPr/>
        </p:nvSpPr>
        <p:spPr>
          <a:xfrm rot="-5400000">
            <a:off x="5379025" y="1010841"/>
            <a:ext cx="393418" cy="6689139"/>
          </a:xfrm>
          <a:prstGeom prst="rightBrace">
            <a:avLst>
              <a:gd name="adj1" fmla="val 85278"/>
              <a:gd name="adj2" fmla="val 50000"/>
            </a:avLst>
          </a:prstGeom>
          <a:noFill/>
          <a:ln w="25400" cap="flat" cmpd="sng">
            <a:solidFill>
              <a:schemeClr val="tx1">
                <a:lumMod val="75000"/>
                <a:lumOff val="25000"/>
              </a:schemeClr>
            </a:solidFill>
            <a:prstDash val="solid"/>
            <a:round/>
            <a:headEnd type="none" w="sm" len="sm"/>
            <a:tailEnd type="none" w="sm" len="sm"/>
          </a:ln>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Gill Sans"/>
              <a:ea typeface="Gill Sans"/>
              <a:cs typeface="Gill Sans"/>
              <a:sym typeface="Gill Sans"/>
            </a:endParaRPr>
          </a:p>
        </p:txBody>
      </p:sp>
      <p:sp>
        <p:nvSpPr>
          <p:cNvPr id="4" name="Footer Placeholder 4">
            <a:extLst>
              <a:ext uri="{FF2B5EF4-FFF2-40B4-BE49-F238E27FC236}">
                <a16:creationId xmlns:a16="http://schemas.microsoft.com/office/drawing/2014/main" id="{7CD489FA-A737-989F-53D5-02EA29B186B2}"/>
              </a:ext>
            </a:extLst>
          </p:cNvPr>
          <p:cNvSpPr txBox="1">
            <a:spLocks noChangeArrowheads="1"/>
          </p:cNvSpPr>
          <p:nvPr/>
        </p:nvSpPr>
        <p:spPr bwMode="auto">
          <a:xfrm>
            <a:off x="96671" y="6793147"/>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3169296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273778D-3E8B-882E-2C5D-B103DED9BBAC}"/>
              </a:ext>
            </a:extLst>
          </p:cNvPr>
          <p:cNvSpPr/>
          <p:nvPr>
            <p:custDataLst>
              <p:tags r:id="rId2"/>
            </p:custDataLst>
          </p:nvPr>
        </p:nvSpPr>
        <p:spPr>
          <a:xfrm>
            <a:off x="393912" y="2023868"/>
            <a:ext cx="2100866" cy="2100866"/>
          </a:xfrm>
          <a:prstGeom prst="rect">
            <a:avLst/>
          </a:prstGeom>
          <a:blipFill>
            <a:blip r:embed="rId5">
              <a:extLst>
                <a:ext uri="{96DAC541-7B7A-43D3-8B79-37D633B846F1}">
                  <asvg:svgBlip xmlns:asvg="http://schemas.microsoft.com/office/drawing/2016/SVG/main" r:embed="rId6"/>
                </a:ext>
              </a:extLst>
            </a:blip>
            <a:stretch>
              <a:fillRect/>
            </a:stretch>
          </a:blip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77DCE213-9C8E-FCC9-D421-B435C8993453}"/>
              </a:ext>
            </a:extLst>
          </p:cNvPr>
          <p:cNvSpPr/>
          <p:nvPr>
            <p:custDataLst>
              <p:tags r:id="rId3"/>
            </p:custDataLst>
          </p:nvPr>
        </p:nvSpPr>
        <p:spPr>
          <a:xfrm>
            <a:off x="2757386" y="1050710"/>
            <a:ext cx="7517160" cy="4047182"/>
          </a:xfrm>
          <a:prstGeom prst="rect">
            <a:avLst/>
          </a:prstGeom>
          <a:noFill/>
          <a:ln w="12700" cap="flat" cmpd="sng" algn="ctr">
            <a:solidFill>
              <a:srgbClr val="FFFFFF"/>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l-GR" sz="2400" b="1">
                <a:solidFill>
                  <a:srgbClr val="000000"/>
                </a:solidFill>
              </a:rPr>
              <a:t>Ποια είναι η πραγματική "κινητήριος δύναμη" της έρευνας / ανάπτυξης νέων προσεγγίσεων στη διάγνωση και τη θεραπεία;
</a:t>
            </a:r>
            <a:endParaRPr lang="en-GB" sz="2400" b="1">
              <a:solidFill>
                <a:srgbClr val="000000"/>
              </a:solidFill>
            </a:endParaRPr>
          </a:p>
        </p:txBody>
      </p:sp>
      <p:sp>
        <p:nvSpPr>
          <p:cNvPr id="4" name="Rectangle 3">
            <a:extLst>
              <a:ext uri="{FF2B5EF4-FFF2-40B4-BE49-F238E27FC236}">
                <a16:creationId xmlns:a16="http://schemas.microsoft.com/office/drawing/2014/main" id="{276B4A2D-FB8F-340E-D92F-57A229F2853E}"/>
              </a:ext>
            </a:extLst>
          </p:cNvPr>
          <p:cNvSpPr/>
          <p:nvPr/>
        </p:nvSpPr>
        <p:spPr>
          <a:xfrm>
            <a:off x="0" y="6109687"/>
            <a:ext cx="10799762" cy="1089626"/>
          </a:xfrm>
          <a:prstGeom prst="rect">
            <a:avLst/>
          </a:prstGeom>
          <a:solidFill>
            <a:srgbClr val="198038"/>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lIns="656520" tIns="229782" rIns="1641301" bIns="180543" rtlCol="0" anchor="ctr">
            <a:normAutofit fontScale="92500" lnSpcReduction="10000"/>
          </a:bodyPr>
          <a:lstStyle/>
          <a:p>
            <a:r>
              <a:rPr lang="en-GB" sz="2600">
                <a:solidFill>
                  <a:srgbClr val="FFFFFF"/>
                </a:solidFill>
              </a:rPr>
              <a:t>The </a:t>
            </a:r>
            <a:r>
              <a:rPr lang="en-GB" sz="2600">
                <a:solidFill>
                  <a:srgbClr val="FFFFFF"/>
                </a:solidFill>
                <a:hlinkClick r:id="rId7">
                  <a:extLst>
                    <a:ext uri="{A12FA001-AC4F-418D-AE19-62706E023703}">
                      <ahyp:hlinkClr xmlns:ahyp="http://schemas.microsoft.com/office/drawing/2018/hyperlinkcolor" val="tx"/>
                    </a:ext>
                  </a:extLst>
                </a:hlinkClick>
              </a:rPr>
              <a:t>Slido app</a:t>
            </a:r>
            <a:r>
              <a:rPr lang="en-GB" sz="2600">
                <a:solidFill>
                  <a:srgbClr val="FFFFFF"/>
                </a:solidFill>
              </a:rPr>
              <a:t> must be installed on every computer you’re presenting from</a:t>
            </a:r>
          </a:p>
        </p:txBody>
      </p:sp>
      <p:pic>
        <p:nvPicPr>
          <p:cNvPr id="6" name="Graphic 5">
            <a:extLst>
              <a:ext uri="{FF2B5EF4-FFF2-40B4-BE49-F238E27FC236}">
                <a16:creationId xmlns:a16="http://schemas.microsoft.com/office/drawing/2014/main" id="{4095E72B-66DB-56FB-6CE6-D1C7BD1103A2}"/>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262608" y="6523196"/>
            <a:ext cx="262608" cy="262608"/>
          </a:xfrm>
          <a:prstGeom prst="rect">
            <a:avLst/>
          </a:prstGeom>
        </p:spPr>
      </p:pic>
      <p:sp>
        <p:nvSpPr>
          <p:cNvPr id="7" name="Trapezoid 6">
            <a:extLst>
              <a:ext uri="{FF2B5EF4-FFF2-40B4-BE49-F238E27FC236}">
                <a16:creationId xmlns:a16="http://schemas.microsoft.com/office/drawing/2014/main" id="{3CF09B13-4A9B-9845-3E65-F5BA0CECC45B}"/>
              </a:ext>
            </a:extLst>
          </p:cNvPr>
          <p:cNvSpPr/>
          <p:nvPr/>
        </p:nvSpPr>
        <p:spPr>
          <a:xfrm rot="2700000">
            <a:off x="8521795" y="456124"/>
            <a:ext cx="2954342" cy="689346"/>
          </a:xfrm>
          <a:prstGeom prst="trapezoid">
            <a:avLst>
              <a:gd name="adj" fmla="val 100000"/>
            </a:avLst>
          </a:prstGeom>
          <a:solidFill>
            <a:srgbClr val="EDFAF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tIns="0" bIns="0" rtlCol="0" anchor="t">
            <a:normAutofit fontScale="62500" lnSpcReduction="20000"/>
          </a:bodyPr>
          <a:lstStyle/>
          <a:p>
            <a:pPr algn="ctr"/>
            <a:r>
              <a:rPr lang="en-GB" sz="2600" b="1">
                <a:solidFill>
                  <a:srgbClr val="198038"/>
                </a:solidFill>
              </a:rPr>
              <a:t>Do not edit
</a:t>
            </a:r>
            <a:r>
              <a:rPr lang="en-GB" sz="2200">
                <a:solidFill>
                  <a:srgbClr val="198038"/>
                </a:solidFill>
                <a:hlinkClick r:id="rId10">
                  <a:extLst>
                    <a:ext uri="{A12FA001-AC4F-418D-AE19-62706E023703}">
                      <ahyp:hlinkClr xmlns:ahyp="http://schemas.microsoft.com/office/drawing/2018/hyperlinkcolor" val="tx"/>
                    </a:ext>
                  </a:extLst>
                </a:hlinkClick>
              </a:rPr>
              <a:t>How to change the design</a:t>
            </a:r>
            <a:endParaRPr lang="en-GB" sz="2200">
              <a:solidFill>
                <a:srgbClr val="198038"/>
              </a:solidFill>
            </a:endParaRPr>
          </a:p>
        </p:txBody>
      </p:sp>
      <p:pic>
        <p:nvPicPr>
          <p:cNvPr id="9" name="Graphic 8">
            <a:extLst>
              <a:ext uri="{FF2B5EF4-FFF2-40B4-BE49-F238E27FC236}">
                <a16:creationId xmlns:a16="http://schemas.microsoft.com/office/drawing/2014/main" id="{E8FC1FC9-22BB-0E95-7754-BE18D1BDE9D7}"/>
              </a:ext>
            </a:extLst>
          </p:cNvPr>
          <p:cNvPicPr>
            <a:picLocks/>
          </p:cNvPicPr>
          <p:nvPr/>
        </p:nvPicPr>
        <p:blipFill>
          <a:blip r:embed="rId11">
            <a:extLst>
              <a:ext uri="{96DAC541-7B7A-43D3-8B79-37D633B846F1}">
                <asvg:svgBlip xmlns:asvg="http://schemas.microsoft.com/office/drawing/2016/SVG/main" r:embed="rId12"/>
              </a:ext>
            </a:extLst>
          </a:blip>
          <a:stretch>
            <a:fillRect/>
          </a:stretch>
        </p:blipFill>
        <p:spPr>
          <a:xfrm>
            <a:off x="9519548" y="6490370"/>
            <a:ext cx="984781" cy="328260"/>
          </a:xfrm>
          <a:prstGeom prst="rect">
            <a:avLst/>
          </a:prstGeom>
        </p:spPr>
      </p:pic>
    </p:spTree>
    <p:custDataLst>
      <p:tags r:id="rId1"/>
    </p:custDataLst>
    <p:extLst>
      <p:ext uri="{BB962C8B-B14F-4D97-AF65-F5344CB8AC3E}">
        <p14:creationId xmlns:p14="http://schemas.microsoft.com/office/powerpoint/2010/main" val="38297405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el-GR" dirty="0"/>
              <a:t>Μια περίπτωση ασθενούς που με απασχολεί…</a:t>
            </a:r>
            <a:endParaRPr lang="en-GB" dirty="0"/>
          </a:p>
        </p:txBody>
      </p:sp>
      <p:sp>
        <p:nvSpPr>
          <p:cNvPr id="3" name="Footer Placeholder 4">
            <a:extLst>
              <a:ext uri="{FF2B5EF4-FFF2-40B4-BE49-F238E27FC236}">
                <a16:creationId xmlns:a16="http://schemas.microsoft.com/office/drawing/2014/main" id="{D9B1DA87-534F-C256-474A-2C35F2E349B2}"/>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7602928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1416E4-3B47-CB9A-8271-97472132B8E1}"/>
              </a:ext>
            </a:extLst>
          </p:cNvPr>
          <p:cNvSpPr>
            <a:spLocks noGrp="1"/>
          </p:cNvSpPr>
          <p:nvPr>
            <p:ph type="title"/>
          </p:nvPr>
        </p:nvSpPr>
        <p:spPr>
          <a:xfrm>
            <a:off x="554818" y="350195"/>
            <a:ext cx="9707606" cy="807526"/>
          </a:xfrm>
        </p:spPr>
        <p:txBody>
          <a:bodyPr/>
          <a:lstStyle/>
          <a:p>
            <a:r>
              <a:rPr lang="el-GR" b="1" dirty="0"/>
              <a:t>Παρουσίαση περίπτωσης ασθενούς</a:t>
            </a:r>
            <a:r>
              <a:rPr lang="en-GB" b="1" dirty="0"/>
              <a:t>:</a:t>
            </a:r>
          </a:p>
        </p:txBody>
      </p:sp>
      <p:sp>
        <p:nvSpPr>
          <p:cNvPr id="3" name="Content Placeholder 2">
            <a:extLst>
              <a:ext uri="{FF2B5EF4-FFF2-40B4-BE49-F238E27FC236}">
                <a16:creationId xmlns:a16="http://schemas.microsoft.com/office/drawing/2014/main" id="{652B6D65-9361-BDE4-70C0-A1EB1FCFB0E8}"/>
              </a:ext>
            </a:extLst>
          </p:cNvPr>
          <p:cNvSpPr>
            <a:spLocks noGrp="1"/>
          </p:cNvSpPr>
          <p:nvPr>
            <p:ph sz="half" idx="1"/>
          </p:nvPr>
        </p:nvSpPr>
        <p:spPr>
          <a:xfrm>
            <a:off x="556931" y="1714062"/>
            <a:ext cx="9685900" cy="3771188"/>
          </a:xfrm>
          <a:ln w="76200">
            <a:solidFill>
              <a:srgbClr val="0CEBF6"/>
            </a:solidFill>
          </a:ln>
        </p:spPr>
        <p:txBody>
          <a:bodyPr/>
          <a:lstStyle/>
          <a:p>
            <a:r>
              <a:rPr lang="el-GR" sz="2000" b="1" dirty="0"/>
              <a:t>Άρρην ασθενής 69 ετών, </a:t>
            </a:r>
            <a:r>
              <a:rPr lang="el-GR" sz="2000" dirty="0"/>
              <a:t>με ιστορικό</a:t>
            </a:r>
            <a:r>
              <a:rPr lang="el-GR" sz="2000" b="1" dirty="0"/>
              <a:t> Σακχαρώδη Διαβήτη (ΣΔ) τύπου 2 </a:t>
            </a:r>
            <a:r>
              <a:rPr lang="el-GR" sz="2000"/>
              <a:t>και</a:t>
            </a:r>
            <a:r>
              <a:rPr lang="el-GR" sz="2000" b="1"/>
              <a:t> αρτηριακή</a:t>
            </a:r>
            <a:r>
              <a:rPr lang="el-GR" sz="2000" b="1" dirty="0"/>
              <a:t>ς</a:t>
            </a:r>
            <a:r>
              <a:rPr lang="el-GR" sz="2000" b="1"/>
              <a:t> </a:t>
            </a:r>
            <a:r>
              <a:rPr lang="el-GR" sz="2000" b="1" dirty="0"/>
              <a:t>υπέρτασης (AΥ) από 5ετίας, υπέστη Οξύ Έμφραγμα του Μυοκαρδίου (ΟΕΜ) πριν από 1 μήνα </a:t>
            </a:r>
            <a:r>
              <a:rPr lang="el-GR" sz="2000" dirty="0"/>
              <a:t>και υποβλήθηκε σε </a:t>
            </a:r>
            <a:r>
              <a:rPr lang="el-GR" sz="2000" b="1" dirty="0" err="1"/>
              <a:t>διαδερμική</a:t>
            </a:r>
            <a:r>
              <a:rPr lang="el-GR" sz="2000" b="1" dirty="0"/>
              <a:t> </a:t>
            </a:r>
            <a:r>
              <a:rPr lang="el-GR" sz="2000" b="1" dirty="0" err="1"/>
              <a:t>ενδοστεφανιαία</a:t>
            </a:r>
            <a:r>
              <a:rPr lang="el-GR" sz="2000" b="1" dirty="0"/>
              <a:t> παρέμβαση (P</a:t>
            </a:r>
            <a:r>
              <a:rPr lang="en-US" sz="2000" b="1" dirty="0"/>
              <a:t>CI - </a:t>
            </a:r>
            <a:r>
              <a:rPr lang="el-GR" sz="2000" b="1" dirty="0"/>
              <a:t> αγγειοπλαστική με εμφύτευση </a:t>
            </a:r>
            <a:r>
              <a:rPr lang="el-GR" sz="2000" b="1" dirty="0" err="1"/>
              <a:t>στεντ</a:t>
            </a:r>
            <a:r>
              <a:rPr lang="el-GR" sz="2000" b="1" dirty="0"/>
              <a:t>)</a:t>
            </a:r>
            <a:r>
              <a:rPr lang="en-GB" sz="2000" b="1" dirty="0"/>
              <a:t>.</a:t>
            </a:r>
          </a:p>
          <a:p>
            <a:r>
              <a:rPr lang="el-GR" sz="2000" dirty="0"/>
              <a:t>Ο ασθενής </a:t>
            </a:r>
            <a:r>
              <a:rPr lang="el-GR" sz="2000" i="1" dirty="0"/>
              <a:t>διαμένει σε αστική περιοχή</a:t>
            </a:r>
            <a:r>
              <a:rPr lang="el-GR" sz="2000" dirty="0"/>
              <a:t>, κοντά στο τριτοβάθμιο νοσοκομείο από όπου πήρε εξιτήριο</a:t>
            </a:r>
            <a:r>
              <a:rPr lang="en-GB" sz="2000" dirty="0"/>
              <a:t>.</a:t>
            </a:r>
          </a:p>
          <a:p>
            <a:r>
              <a:rPr lang="el-GR" sz="2000" dirty="0"/>
              <a:t>Το θεραπευτικό του σχήμα περιλαμβάνει </a:t>
            </a:r>
            <a:r>
              <a:rPr lang="el-GR" sz="2000" b="1" dirty="0"/>
              <a:t>διπλή </a:t>
            </a:r>
            <a:r>
              <a:rPr lang="el-GR" sz="2000" b="1" dirty="0" err="1"/>
              <a:t>αντιαιμοπεταλιακή</a:t>
            </a:r>
            <a:r>
              <a:rPr lang="el-GR" sz="2000" b="1" dirty="0"/>
              <a:t> αγωγή (DAPT) </a:t>
            </a:r>
            <a:r>
              <a:rPr lang="el-GR" sz="2000" dirty="0"/>
              <a:t>με </a:t>
            </a:r>
            <a:r>
              <a:rPr lang="el-GR" sz="2000" b="1" dirty="0"/>
              <a:t>χαμηλή δόση ασπιρίνης </a:t>
            </a:r>
            <a:r>
              <a:rPr lang="el-GR" sz="2000" dirty="0"/>
              <a:t>και </a:t>
            </a:r>
            <a:r>
              <a:rPr lang="el-GR" sz="2000" b="1" dirty="0" err="1"/>
              <a:t>τικαγρελόρης</a:t>
            </a:r>
            <a:r>
              <a:rPr lang="el-GR" sz="2000" dirty="0"/>
              <a:t>, με προγραμματισμένη διάρκεια για τουλάχιστον 1 χρόνο.</a:t>
            </a:r>
            <a:r>
              <a:rPr lang="en-GB" sz="2000" dirty="0"/>
              <a:t>.</a:t>
            </a:r>
          </a:p>
          <a:p>
            <a:r>
              <a:rPr lang="el-GR" sz="2000" i="1" dirty="0"/>
              <a:t>Και οι δύο φαρμακευτικοί παράγοντες είναι </a:t>
            </a:r>
            <a:r>
              <a:rPr lang="el-GR" sz="2000" b="1" i="1" dirty="0"/>
              <a:t>αντιθρομβωτικοί </a:t>
            </a:r>
            <a:r>
              <a:rPr lang="el-GR" sz="2000" i="1" dirty="0"/>
              <a:t>(«αραιωτικά αίματος») </a:t>
            </a:r>
            <a:r>
              <a:rPr lang="el-GR" sz="2000" b="1" i="1" dirty="0"/>
              <a:t>και στοχεύουν να μειώσουν σημαντικά τον κίνδυνο ενός νέου καρδιαγγειακού συμβάντος κατά το διάστημα που ο </a:t>
            </a:r>
            <a:r>
              <a:rPr lang="el-GR" sz="2000" b="1" i="1" dirty="0" err="1"/>
              <a:t>θρομβωτικός</a:t>
            </a:r>
            <a:r>
              <a:rPr lang="el-GR" sz="2000" b="1" i="1" dirty="0"/>
              <a:t> κίνδυνος του ασθενούς είναι μέγιστος.</a:t>
            </a:r>
            <a:endParaRPr lang="en-GB" sz="2000" b="1" i="1" dirty="0"/>
          </a:p>
          <a:p>
            <a:endParaRPr lang="en-GB" dirty="0"/>
          </a:p>
        </p:txBody>
      </p:sp>
      <p:sp>
        <p:nvSpPr>
          <p:cNvPr id="4" name="Footer Placeholder 4">
            <a:extLst>
              <a:ext uri="{FF2B5EF4-FFF2-40B4-BE49-F238E27FC236}">
                <a16:creationId xmlns:a16="http://schemas.microsoft.com/office/drawing/2014/main" id="{8BAA5B14-666C-A7B2-EA08-74B0387FC6C1}"/>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16586305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93601385-14A8-8A1A-D177-DE338E9C8138}"/>
              </a:ext>
            </a:extLst>
          </p:cNvPr>
          <p:cNvGraphicFramePr/>
          <p:nvPr/>
        </p:nvGraphicFramePr>
        <p:xfrm>
          <a:off x="979197" y="1964987"/>
          <a:ext cx="9351578" cy="40927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Cím 1">
            <a:extLst>
              <a:ext uri="{FF2B5EF4-FFF2-40B4-BE49-F238E27FC236}">
                <a16:creationId xmlns:a16="http://schemas.microsoft.com/office/drawing/2014/main" id="{9E4F8791-85B9-15EF-75B5-2C6B2D9CD4E0}"/>
              </a:ext>
            </a:extLst>
          </p:cNvPr>
          <p:cNvSpPr txBox="1">
            <a:spLocks/>
          </p:cNvSpPr>
          <p:nvPr/>
        </p:nvSpPr>
        <p:spPr>
          <a:xfrm>
            <a:off x="745732" y="573472"/>
            <a:ext cx="9662134" cy="964310"/>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el-GR" sz="2800" b="1" dirty="0">
                <a:solidFill>
                  <a:srgbClr val="1A75DB"/>
                </a:solidFill>
                <a:latin typeface="+mn-lt"/>
              </a:rPr>
              <a:t>Μια πρόκληση που αντιμετωπίζεται συχνά στην Καρδιολογία: Στάθμιση κινδύνου διαφορετικών κατηγοριών</a:t>
            </a:r>
            <a:r>
              <a:rPr lang="en-GB" sz="2800" b="1" dirty="0">
                <a:solidFill>
                  <a:srgbClr val="1A75DB"/>
                </a:solidFill>
                <a:latin typeface="+mn-lt"/>
              </a:rPr>
              <a:t> </a:t>
            </a:r>
          </a:p>
        </p:txBody>
      </p:sp>
      <p:sp>
        <p:nvSpPr>
          <p:cNvPr id="4" name="Footer Placeholder 4">
            <a:extLst>
              <a:ext uri="{FF2B5EF4-FFF2-40B4-BE49-F238E27FC236}">
                <a16:creationId xmlns:a16="http://schemas.microsoft.com/office/drawing/2014/main" id="{836BA658-209C-F528-65AC-B36DE3BA02E6}"/>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1076936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1416E4-3B47-CB9A-8271-97472132B8E1}"/>
              </a:ext>
            </a:extLst>
          </p:cNvPr>
          <p:cNvSpPr>
            <a:spLocks noGrp="1"/>
          </p:cNvSpPr>
          <p:nvPr>
            <p:ph type="title"/>
          </p:nvPr>
        </p:nvSpPr>
        <p:spPr>
          <a:xfrm>
            <a:off x="525636" y="233463"/>
            <a:ext cx="9707606" cy="739432"/>
          </a:xfrm>
        </p:spPr>
        <p:txBody>
          <a:bodyPr/>
          <a:lstStyle/>
          <a:p>
            <a:r>
              <a:rPr lang="el-GR" b="1" dirty="0"/>
              <a:t>Ένα μη αναμενόμενο ανεπιθύμητο συμβάν</a:t>
            </a:r>
            <a:r>
              <a:rPr lang="en-GB" b="1" dirty="0"/>
              <a:t>…</a:t>
            </a:r>
          </a:p>
        </p:txBody>
      </p:sp>
      <p:sp>
        <p:nvSpPr>
          <p:cNvPr id="3" name="Content Placeholder 2">
            <a:extLst>
              <a:ext uri="{FF2B5EF4-FFF2-40B4-BE49-F238E27FC236}">
                <a16:creationId xmlns:a16="http://schemas.microsoft.com/office/drawing/2014/main" id="{652B6D65-9361-BDE4-70C0-A1EB1FCFB0E8}"/>
              </a:ext>
            </a:extLst>
          </p:cNvPr>
          <p:cNvSpPr>
            <a:spLocks noGrp="1"/>
          </p:cNvSpPr>
          <p:nvPr>
            <p:ph sz="half" idx="1"/>
          </p:nvPr>
        </p:nvSpPr>
        <p:spPr>
          <a:xfrm>
            <a:off x="362857" y="1255196"/>
            <a:ext cx="4442607" cy="5281791"/>
          </a:xfrm>
          <a:ln w="76200">
            <a:solidFill>
              <a:srgbClr val="02FFD2"/>
            </a:solidFill>
          </a:ln>
        </p:spPr>
        <p:txBody>
          <a:bodyPr/>
          <a:lstStyle/>
          <a:p>
            <a:r>
              <a:rPr lang="el-GR" sz="2000" dirty="0"/>
              <a:t>Αυτή την εβδομάδα (</a:t>
            </a:r>
            <a:r>
              <a:rPr lang="el-GR" sz="2000" b="1" i="1" dirty="0"/>
              <a:t>1 μήνα μετά το Οξύ Έμφραγμα του Μυοκαρδίου</a:t>
            </a:r>
            <a:r>
              <a:rPr lang="el-GR" sz="2000" dirty="0"/>
              <a:t>), σε εξωτερική βάση, ο ασθενής εμφανίζει </a:t>
            </a:r>
            <a:r>
              <a:rPr lang="el-GR" sz="2000" b="1" i="1" dirty="0"/>
              <a:t>αιματουρία</a:t>
            </a:r>
            <a:r>
              <a:rPr lang="el-GR" sz="2000" b="1" dirty="0"/>
              <a:t> </a:t>
            </a:r>
            <a:r>
              <a:rPr lang="el-GR" sz="2000" dirty="0"/>
              <a:t>(ορατό αίμα στα ούρα) και </a:t>
            </a:r>
            <a:r>
              <a:rPr lang="el-GR" sz="2000" b="1" i="1" dirty="0"/>
              <a:t>εξετάζεται στο Ουρολογικό τμήμα επειγόντων περιστατικών του άλλου τριτοβάθμιου νοσοκομείου της πόλης.</a:t>
            </a:r>
            <a:endParaRPr lang="en-GB" sz="2000" b="1" i="1" dirty="0"/>
          </a:p>
          <a:p>
            <a:r>
              <a:rPr lang="el-GR" sz="2000" dirty="0"/>
              <a:t>Η διερεύνηση αποκαλύπτει </a:t>
            </a:r>
            <a:r>
              <a:rPr lang="el-GR" sz="2000" b="1" i="1" dirty="0" err="1"/>
              <a:t>κακόηθες</a:t>
            </a:r>
            <a:r>
              <a:rPr lang="el-GR" sz="2000" b="1" i="1" dirty="0"/>
              <a:t> νεόπλασμα της ουροδόχου κύστης </a:t>
            </a:r>
            <a:r>
              <a:rPr lang="el-GR" sz="2000" dirty="0"/>
              <a:t>(καρκίνος), για το οποίο ενδείκνυται μια </a:t>
            </a:r>
            <a:r>
              <a:rPr lang="el-GR" sz="2000" dirty="0" err="1"/>
              <a:t>χρονοευαίσθητη</a:t>
            </a:r>
            <a:r>
              <a:rPr lang="el-GR" sz="2000" dirty="0"/>
              <a:t> χειρουργική επέμβαση: </a:t>
            </a:r>
            <a:r>
              <a:rPr lang="el-GR" sz="2000" b="1" i="1" dirty="0"/>
              <a:t>Καθυστέρηση &gt;1 μήνα είναι μη αποδεκτή</a:t>
            </a:r>
            <a:r>
              <a:rPr lang="el-GR" sz="2000" dirty="0"/>
              <a:t>, </a:t>
            </a:r>
            <a:r>
              <a:rPr lang="el-GR" sz="2000" b="1" i="1" dirty="0"/>
              <a:t>γιατί η κακοήθεια μπορεί να γίνει πολύ προχωρημένη </a:t>
            </a:r>
            <a:r>
              <a:rPr lang="el-GR" sz="2000" dirty="0"/>
              <a:t>και η επέμβαση να μην είναι πλέον θεραπευτική.</a:t>
            </a:r>
            <a:endParaRPr lang="en-GB" sz="2000" b="1" i="1" dirty="0"/>
          </a:p>
          <a:p>
            <a:endParaRPr lang="en-GB" sz="2000" dirty="0"/>
          </a:p>
        </p:txBody>
      </p:sp>
      <p:sp>
        <p:nvSpPr>
          <p:cNvPr id="4" name="Content Placeholder 2">
            <a:extLst>
              <a:ext uri="{FF2B5EF4-FFF2-40B4-BE49-F238E27FC236}">
                <a16:creationId xmlns:a16="http://schemas.microsoft.com/office/drawing/2014/main" id="{652B6D65-9361-BDE4-70C0-A1EB1FCFB0E8}"/>
              </a:ext>
            </a:extLst>
          </p:cNvPr>
          <p:cNvSpPr txBox="1">
            <a:spLocks/>
          </p:cNvSpPr>
          <p:nvPr/>
        </p:nvSpPr>
        <p:spPr>
          <a:xfrm>
            <a:off x="5225142" y="1271410"/>
            <a:ext cx="5167087" cy="2755841"/>
          </a:xfrm>
          <a:prstGeom prst="rect">
            <a:avLst/>
          </a:prstGeom>
          <a:solidFill>
            <a:schemeClr val="accent3">
              <a:lumMod val="40000"/>
              <a:lumOff val="60000"/>
            </a:schemeClr>
          </a:solidFill>
          <a:ln w="76200">
            <a:solidFill>
              <a:srgbClr val="02FFD2"/>
            </a:solidFill>
          </a:ln>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r>
              <a:rPr lang="el-GR" sz="2000" b="1" i="1" dirty="0"/>
              <a:t>Οι ουρολόγοι ζητούν από τον ασθενή να έρθει σε επαφή με τον θεράποντα επεμβατικό καρδιολόγο του</a:t>
            </a:r>
            <a:r>
              <a:rPr lang="en-GB" sz="2000" b="1" i="1" dirty="0"/>
              <a:t>, </a:t>
            </a:r>
            <a:r>
              <a:rPr lang="el-GR" sz="2000" i="1" dirty="0"/>
              <a:t>με το αίτημα για ιδανική διακοπή της DAPT για 7 ημέρες πριν από το χειρουργείο και αντικατάστασή της με υποδόριες ενέσεις ηπαρίνης χαμηλού μοριακού βάρους (LMWH), ώστε η επέμβαση να πραγματοποιηθεί με ασφάλεια από αιμορραγική άποψη.</a:t>
            </a:r>
            <a:endParaRPr lang="en-GB" sz="2000" i="1" dirty="0"/>
          </a:p>
          <a:p>
            <a:endParaRPr lang="en-GB" dirty="0"/>
          </a:p>
        </p:txBody>
      </p:sp>
      <p:pic>
        <p:nvPicPr>
          <p:cNvPr id="5" name="Immagine 4">
            <a:extLst>
              <a:ext uri="{FF2B5EF4-FFF2-40B4-BE49-F238E27FC236}">
                <a16:creationId xmlns:a16="http://schemas.microsoft.com/office/drawing/2014/main" id="{936E6E01-607A-F2FF-897D-DD799E823DBB}"/>
              </a:ext>
            </a:extLst>
          </p:cNvPr>
          <p:cNvPicPr>
            <a:picLocks noChangeAspect="1"/>
          </p:cNvPicPr>
          <p:nvPr/>
        </p:nvPicPr>
        <p:blipFill>
          <a:blip r:embed="rId2"/>
          <a:stretch>
            <a:fillRect/>
          </a:stretch>
        </p:blipFill>
        <p:spPr>
          <a:xfrm>
            <a:off x="5541188" y="4290862"/>
            <a:ext cx="4381211" cy="1866746"/>
          </a:xfrm>
          <a:prstGeom prst="rect">
            <a:avLst/>
          </a:prstGeom>
        </p:spPr>
      </p:pic>
      <p:sp>
        <p:nvSpPr>
          <p:cNvPr id="6" name="Footer Placeholder 4">
            <a:extLst>
              <a:ext uri="{FF2B5EF4-FFF2-40B4-BE49-F238E27FC236}">
                <a16:creationId xmlns:a16="http://schemas.microsoft.com/office/drawing/2014/main" id="{02AE26EA-E13B-3317-7AA3-18CDBF55985F}"/>
              </a:ext>
            </a:extLst>
          </p:cNvPr>
          <p:cNvSpPr txBox="1">
            <a:spLocks noChangeArrowheads="1"/>
          </p:cNvSpPr>
          <p:nvPr/>
        </p:nvSpPr>
        <p:spPr bwMode="auto">
          <a:xfrm>
            <a:off x="0" y="6696539"/>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22185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5091" y="874035"/>
            <a:ext cx="9707606" cy="993805"/>
          </a:xfrm>
        </p:spPr>
        <p:txBody>
          <a:bodyPr/>
          <a:lstStyle/>
          <a:p>
            <a:r>
              <a:rPr lang="el-GR" sz="3200" b="1" dirty="0"/>
              <a:t>Ο ασθενής καταβάλλει κάθε προσπάθεια για να κλείσει ραντεβού, αλλά αντιμετωπίζει τις εξής δυσχέρειες</a:t>
            </a:r>
            <a:r>
              <a:rPr lang="en-US" sz="3200" b="1" dirty="0"/>
              <a:t>:</a:t>
            </a:r>
            <a:br>
              <a:rPr lang="en-US" dirty="0"/>
            </a:br>
            <a:endParaRPr lang="el-GR" dirty="0"/>
          </a:p>
        </p:txBody>
      </p:sp>
      <p:sp>
        <p:nvSpPr>
          <p:cNvPr id="3" name="Content Placeholder 2"/>
          <p:cNvSpPr>
            <a:spLocks noGrp="1"/>
          </p:cNvSpPr>
          <p:nvPr>
            <p:ph sz="half" idx="1"/>
          </p:nvPr>
        </p:nvSpPr>
        <p:spPr>
          <a:xfrm>
            <a:off x="576524" y="1741578"/>
            <a:ext cx="9685900" cy="4136707"/>
          </a:xfrm>
          <a:ln w="76200">
            <a:solidFill>
              <a:srgbClr val="02FFD2"/>
            </a:solidFill>
          </a:ln>
        </p:spPr>
        <p:txBody>
          <a:bodyPr/>
          <a:lstStyle/>
          <a:p>
            <a:r>
              <a:rPr lang="el-GR" sz="2000" b="1" dirty="0"/>
              <a:t>Μετά από επανειλημμένες τηλεφωνικές κλήσεις </a:t>
            </a:r>
            <a:r>
              <a:rPr lang="el-GR" sz="2000" dirty="0"/>
              <a:t>για να προγραμματίσει ραντεβού με τον θεράποντα καρδιολόγο του,</a:t>
            </a:r>
            <a:r>
              <a:rPr lang="el-GR" sz="2000" b="1" dirty="0"/>
              <a:t> όλες οι γραμμές είναι σταθερά είτε απασχολημένες είτε δεν ανταποκρίνονται</a:t>
            </a:r>
            <a:r>
              <a:rPr lang="en-US" sz="2000" b="1" dirty="0"/>
              <a:t>. </a:t>
            </a:r>
          </a:p>
          <a:p>
            <a:endParaRPr lang="en-US" sz="2000" b="1" dirty="0"/>
          </a:p>
          <a:p>
            <a:r>
              <a:rPr lang="el-GR" sz="2000" b="1" dirty="0"/>
              <a:t>Τα ραντεβού μπορούν να προγραμματιστούν και διαδικτυακά, αλλά ο ασθενής δεν έχει ούτε τον κατάλληλο ψηφιακό </a:t>
            </a:r>
            <a:r>
              <a:rPr lang="el-GR" sz="2000" b="1" dirty="0" err="1"/>
              <a:t>γραμματισμό</a:t>
            </a:r>
            <a:r>
              <a:rPr lang="el-GR" sz="2000" b="1" dirty="0"/>
              <a:t> ούτε επαρκή υποστήριξη</a:t>
            </a:r>
            <a:r>
              <a:rPr lang="en-US" sz="2000" b="1" dirty="0"/>
              <a:t>.</a:t>
            </a:r>
          </a:p>
          <a:p>
            <a:endParaRPr lang="en-US" sz="2000" b="1" dirty="0"/>
          </a:p>
          <a:p>
            <a:r>
              <a:rPr lang="el-GR" sz="2000" dirty="0"/>
              <a:t>Όταν τελικά κατάφερε να έρθει σε τηλεφωνική επικοινωνία με τη γραμματεία των ραντεβού, </a:t>
            </a:r>
            <a:r>
              <a:rPr lang="el-GR" sz="2000" b="1" dirty="0"/>
              <a:t>ενημερώθηκε ότι έπρεπε να τηλεφωνήσει ξανά την 1η ημερολογιακή ημέρα του επόμενου μήνα (δηλαδή σε 18 ημέρες), </a:t>
            </a:r>
            <a:r>
              <a:rPr lang="el-GR" sz="2000" dirty="0"/>
              <a:t>καθώς μόνο τότε μπορούν να καταχωρηθούν στο σύστημα ραντεβού για το θεράποντα καρδιολόγο του. Επίσης προειδοποιήθηκε για την εκτιμώμενη διάρκεια της λίστας αναμονής. </a:t>
            </a:r>
            <a:endParaRPr lang="el-GR" dirty="0"/>
          </a:p>
        </p:txBody>
      </p:sp>
      <p:sp>
        <p:nvSpPr>
          <p:cNvPr id="4" name="Footer Placeholder 4">
            <a:extLst>
              <a:ext uri="{FF2B5EF4-FFF2-40B4-BE49-F238E27FC236}">
                <a16:creationId xmlns:a16="http://schemas.microsoft.com/office/drawing/2014/main" id="{678553EE-E2A8-83F6-E29B-050FC50A3179}"/>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3530080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1B3F4316-BCBE-1179-FEF7-7063B26844C8}"/>
              </a:ext>
            </a:extLst>
          </p:cNvPr>
          <p:cNvPicPr>
            <a:picLocks/>
          </p:cNvPicPr>
          <p:nvPr>
            <p:custDataLst>
              <p:tags r:id="rId2"/>
            </p:custDataLst>
          </p:nvPr>
        </p:nvPicPr>
        <p:blipFill>
          <a:blip r:embed="rId5">
            <a:extLst>
              <a:ext uri="{96DAC541-7B7A-43D3-8B79-37D633B846F1}">
                <asvg:svgBlip xmlns:asvg="http://schemas.microsoft.com/office/drawing/2016/SVG/main" r:embed="rId6"/>
              </a:ext>
            </a:extLst>
          </a:blip>
          <a:stretch>
            <a:fillRect/>
          </a:stretch>
        </p:blipFill>
        <p:spPr>
          <a:xfrm>
            <a:off x="393912" y="2023868"/>
            <a:ext cx="2100866" cy="2100866"/>
          </a:xfrm>
          <a:prstGeom prst="rect">
            <a:avLst/>
          </a:prstGeom>
        </p:spPr>
      </p:pic>
      <p:sp>
        <p:nvSpPr>
          <p:cNvPr id="4" name="Rectangle 3">
            <a:extLst>
              <a:ext uri="{FF2B5EF4-FFF2-40B4-BE49-F238E27FC236}">
                <a16:creationId xmlns:a16="http://schemas.microsoft.com/office/drawing/2014/main" id="{966ABAF1-F0A7-ABC0-7F68-562AD6FE7366}"/>
              </a:ext>
            </a:extLst>
          </p:cNvPr>
          <p:cNvSpPr/>
          <p:nvPr>
            <p:custDataLst>
              <p:tags r:id="rId3"/>
            </p:custDataLst>
          </p:nvPr>
        </p:nvSpPr>
        <p:spPr>
          <a:xfrm>
            <a:off x="2757386" y="1050710"/>
            <a:ext cx="7517160" cy="4047182"/>
          </a:xfrm>
          <a:prstGeom prst="rect">
            <a:avLst/>
          </a:prstGeom>
          <a:noFill/>
          <a:ln w="12700" cap="flat" cmpd="sng" algn="ctr">
            <a:solidFill>
              <a:srgbClr val="FFFFFF"/>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l-GR" sz="4000" b="1">
                <a:solidFill>
                  <a:srgbClr val="000000"/>
                </a:solidFill>
              </a:rPr>
              <a:t>Πώς θα βαθμονομούσατε τον κίνδυνο που απορρέει από περιπτώσεις σαν αυτή;</a:t>
            </a:r>
            <a:endParaRPr lang="en-GB" sz="4000" b="1">
              <a:solidFill>
                <a:srgbClr val="000000"/>
              </a:solidFill>
            </a:endParaRPr>
          </a:p>
        </p:txBody>
      </p:sp>
      <p:sp>
        <p:nvSpPr>
          <p:cNvPr id="5" name="Rectangle 4">
            <a:extLst>
              <a:ext uri="{FF2B5EF4-FFF2-40B4-BE49-F238E27FC236}">
                <a16:creationId xmlns:a16="http://schemas.microsoft.com/office/drawing/2014/main" id="{5446B72B-5AFE-7443-AFD6-E02285F7BF80}"/>
              </a:ext>
            </a:extLst>
          </p:cNvPr>
          <p:cNvSpPr/>
          <p:nvPr/>
        </p:nvSpPr>
        <p:spPr>
          <a:xfrm>
            <a:off x="0" y="6109687"/>
            <a:ext cx="10799762" cy="1089626"/>
          </a:xfrm>
          <a:prstGeom prst="rect">
            <a:avLst/>
          </a:prstGeom>
          <a:solidFill>
            <a:srgbClr val="198038"/>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lIns="656520" tIns="229782" rIns="1641301" bIns="180543" rtlCol="0" anchor="ctr">
            <a:normAutofit fontScale="92500" lnSpcReduction="10000"/>
          </a:bodyPr>
          <a:lstStyle/>
          <a:p>
            <a:r>
              <a:rPr lang="en-GB" sz="2600">
                <a:solidFill>
                  <a:srgbClr val="FFFFFF"/>
                </a:solidFill>
              </a:rPr>
              <a:t>The </a:t>
            </a:r>
            <a:r>
              <a:rPr lang="en-GB" sz="2600">
                <a:solidFill>
                  <a:srgbClr val="FFFFFF"/>
                </a:solidFill>
                <a:hlinkClick r:id="rId7">
                  <a:extLst>
                    <a:ext uri="{A12FA001-AC4F-418D-AE19-62706E023703}">
                      <ahyp:hlinkClr xmlns:ahyp="http://schemas.microsoft.com/office/drawing/2018/hyperlinkcolor" val="tx"/>
                    </a:ext>
                  </a:extLst>
                </a:hlinkClick>
              </a:rPr>
              <a:t>Slido app</a:t>
            </a:r>
            <a:r>
              <a:rPr lang="en-GB" sz="2600">
                <a:solidFill>
                  <a:srgbClr val="FFFFFF"/>
                </a:solidFill>
              </a:rPr>
              <a:t> must be installed on every computer you’re presenting from</a:t>
            </a:r>
          </a:p>
        </p:txBody>
      </p:sp>
      <p:pic>
        <p:nvPicPr>
          <p:cNvPr id="7" name="Graphic 6">
            <a:extLst>
              <a:ext uri="{FF2B5EF4-FFF2-40B4-BE49-F238E27FC236}">
                <a16:creationId xmlns:a16="http://schemas.microsoft.com/office/drawing/2014/main" id="{615DF777-2398-4592-2875-F45C4E7038BC}"/>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262608" y="6523196"/>
            <a:ext cx="262608" cy="262608"/>
          </a:xfrm>
          <a:prstGeom prst="rect">
            <a:avLst/>
          </a:prstGeom>
        </p:spPr>
      </p:pic>
      <p:sp>
        <p:nvSpPr>
          <p:cNvPr id="8" name="Trapezoid 7">
            <a:extLst>
              <a:ext uri="{FF2B5EF4-FFF2-40B4-BE49-F238E27FC236}">
                <a16:creationId xmlns:a16="http://schemas.microsoft.com/office/drawing/2014/main" id="{A2002C9A-A0E3-A474-739A-37965B752AD2}"/>
              </a:ext>
            </a:extLst>
          </p:cNvPr>
          <p:cNvSpPr/>
          <p:nvPr/>
        </p:nvSpPr>
        <p:spPr>
          <a:xfrm rot="2700000">
            <a:off x="8521795" y="456124"/>
            <a:ext cx="2954342" cy="689346"/>
          </a:xfrm>
          <a:prstGeom prst="trapezoid">
            <a:avLst>
              <a:gd name="adj" fmla="val 100000"/>
            </a:avLst>
          </a:prstGeom>
          <a:solidFill>
            <a:srgbClr val="EDFAF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tIns="0" bIns="0" rtlCol="0" anchor="t">
            <a:normAutofit fontScale="62500" lnSpcReduction="20000"/>
          </a:bodyPr>
          <a:lstStyle/>
          <a:p>
            <a:pPr algn="ctr"/>
            <a:r>
              <a:rPr lang="en-GB" sz="2600" b="1">
                <a:solidFill>
                  <a:srgbClr val="198038"/>
                </a:solidFill>
              </a:rPr>
              <a:t>Do not edit
</a:t>
            </a:r>
            <a:r>
              <a:rPr lang="en-GB" sz="2200">
                <a:solidFill>
                  <a:srgbClr val="198038"/>
                </a:solidFill>
                <a:hlinkClick r:id="rId10">
                  <a:extLst>
                    <a:ext uri="{A12FA001-AC4F-418D-AE19-62706E023703}">
                      <ahyp:hlinkClr xmlns:ahyp="http://schemas.microsoft.com/office/drawing/2018/hyperlinkcolor" val="tx"/>
                    </a:ext>
                  </a:extLst>
                </a:hlinkClick>
              </a:rPr>
              <a:t>How to change the design</a:t>
            </a:r>
            <a:endParaRPr lang="en-GB" sz="2200">
              <a:solidFill>
                <a:srgbClr val="198038"/>
              </a:solidFill>
            </a:endParaRPr>
          </a:p>
        </p:txBody>
      </p:sp>
      <p:pic>
        <p:nvPicPr>
          <p:cNvPr id="10" name="Graphic 9">
            <a:extLst>
              <a:ext uri="{FF2B5EF4-FFF2-40B4-BE49-F238E27FC236}">
                <a16:creationId xmlns:a16="http://schemas.microsoft.com/office/drawing/2014/main" id="{3A2E0EA9-C4AC-BAAD-70D0-AC0022B6FC84}"/>
              </a:ext>
            </a:extLst>
          </p:cNvPr>
          <p:cNvPicPr>
            <a:picLocks/>
          </p:cNvPicPr>
          <p:nvPr/>
        </p:nvPicPr>
        <p:blipFill>
          <a:blip r:embed="rId11">
            <a:extLst>
              <a:ext uri="{96DAC541-7B7A-43D3-8B79-37D633B846F1}">
                <asvg:svgBlip xmlns:asvg="http://schemas.microsoft.com/office/drawing/2016/SVG/main" r:embed="rId12"/>
              </a:ext>
            </a:extLst>
          </a:blip>
          <a:stretch>
            <a:fillRect/>
          </a:stretch>
        </p:blipFill>
        <p:spPr>
          <a:xfrm>
            <a:off x="9519548" y="6490370"/>
            <a:ext cx="984781" cy="328260"/>
          </a:xfrm>
          <a:prstGeom prst="rect">
            <a:avLst/>
          </a:prstGeom>
        </p:spPr>
      </p:pic>
    </p:spTree>
    <p:custDataLst>
      <p:tags r:id="rId1"/>
    </p:custDataLst>
    <p:extLst>
      <p:ext uri="{BB962C8B-B14F-4D97-AF65-F5344CB8AC3E}">
        <p14:creationId xmlns:p14="http://schemas.microsoft.com/office/powerpoint/2010/main" val="19747670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BEF322A-80A3-5B12-34E2-1D77222797BD}"/>
              </a:ext>
            </a:extLst>
          </p:cNvPr>
          <p:cNvSpPr>
            <a:spLocks noGrp="1"/>
          </p:cNvSpPr>
          <p:nvPr>
            <p:ph sz="half" idx="1"/>
          </p:nvPr>
        </p:nvSpPr>
        <p:spPr/>
        <p:txBody>
          <a:bodyPr/>
          <a:lstStyle/>
          <a:p>
            <a:endParaRPr lang="en-GB"/>
          </a:p>
        </p:txBody>
      </p:sp>
      <p:sp>
        <p:nvSpPr>
          <p:cNvPr id="4" name="Content Placeholder 3">
            <a:extLst>
              <a:ext uri="{FF2B5EF4-FFF2-40B4-BE49-F238E27FC236}">
                <a16:creationId xmlns:a16="http://schemas.microsoft.com/office/drawing/2014/main" id="{2224DFC1-543C-3877-D31A-F0BCDBE514C5}"/>
              </a:ext>
            </a:extLst>
          </p:cNvPr>
          <p:cNvSpPr>
            <a:spLocks noGrp="1"/>
          </p:cNvSpPr>
          <p:nvPr>
            <p:ph sz="half" idx="10"/>
          </p:nvPr>
        </p:nvSpPr>
        <p:spPr/>
        <p:txBody>
          <a:bodyPr/>
          <a:lstStyle/>
          <a:p>
            <a:endParaRPr lang="en-GB"/>
          </a:p>
        </p:txBody>
      </p:sp>
      <p:pic>
        <p:nvPicPr>
          <p:cNvPr id="5" name="Εικόνα 3">
            <a:extLst>
              <a:ext uri="{FF2B5EF4-FFF2-40B4-BE49-F238E27FC236}">
                <a16:creationId xmlns:a16="http://schemas.microsoft.com/office/drawing/2014/main" id="{032B724B-8898-61FB-6BCF-00283B6623B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0800000" flipH="1" flipV="1">
            <a:off x="1003153" y="263236"/>
            <a:ext cx="8981370" cy="5846618"/>
          </a:xfrm>
          <a:prstGeom prst="rect">
            <a:avLst/>
          </a:prstGeom>
          <a:noFill/>
          <a:ln w="76200">
            <a:solidFill>
              <a:srgbClr val="02FFD2"/>
            </a:solidFill>
          </a:ln>
        </p:spPr>
      </p:pic>
      <p:sp>
        <p:nvSpPr>
          <p:cNvPr id="7" name="Title 6">
            <a:extLst>
              <a:ext uri="{FF2B5EF4-FFF2-40B4-BE49-F238E27FC236}">
                <a16:creationId xmlns:a16="http://schemas.microsoft.com/office/drawing/2014/main" id="{33C2A048-3E09-2F94-3765-D117A18C10C3}"/>
              </a:ext>
            </a:extLst>
          </p:cNvPr>
          <p:cNvSpPr>
            <a:spLocks noGrp="1"/>
          </p:cNvSpPr>
          <p:nvPr>
            <p:ph type="title"/>
          </p:nvPr>
        </p:nvSpPr>
        <p:spPr/>
        <p:txBody>
          <a:bodyPr/>
          <a:lstStyle/>
          <a:p>
            <a:endParaRPr lang="en-GB"/>
          </a:p>
        </p:txBody>
      </p:sp>
    </p:spTree>
    <p:extLst>
      <p:ext uri="{BB962C8B-B14F-4D97-AF65-F5344CB8AC3E}">
        <p14:creationId xmlns:p14="http://schemas.microsoft.com/office/powerpoint/2010/main" val="25143411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61789A7E-871E-003F-FDDF-DC53FD591BFE}"/>
              </a:ext>
            </a:extLst>
          </p:cNvPr>
          <p:cNvPicPr>
            <a:picLocks/>
          </p:cNvPicPr>
          <p:nvPr>
            <p:custDataLst>
              <p:tags r:id="rId2"/>
            </p:custDataLst>
          </p:nvPr>
        </p:nvPicPr>
        <p:blipFill>
          <a:blip r:embed="rId5">
            <a:extLst>
              <a:ext uri="{96DAC541-7B7A-43D3-8B79-37D633B846F1}">
                <asvg:svgBlip xmlns:asvg="http://schemas.microsoft.com/office/drawing/2016/SVG/main" r:embed="rId6"/>
              </a:ext>
            </a:extLst>
          </a:blip>
          <a:stretch>
            <a:fillRect/>
          </a:stretch>
        </p:blipFill>
        <p:spPr>
          <a:xfrm>
            <a:off x="393912" y="2023868"/>
            <a:ext cx="2100866" cy="2100866"/>
          </a:xfrm>
          <a:prstGeom prst="rect">
            <a:avLst/>
          </a:prstGeom>
        </p:spPr>
      </p:pic>
      <p:sp>
        <p:nvSpPr>
          <p:cNvPr id="4" name="Rectangle 3">
            <a:extLst>
              <a:ext uri="{FF2B5EF4-FFF2-40B4-BE49-F238E27FC236}">
                <a16:creationId xmlns:a16="http://schemas.microsoft.com/office/drawing/2014/main" id="{0CF390B6-591E-3A04-BD5E-C101C70682E2}"/>
              </a:ext>
            </a:extLst>
          </p:cNvPr>
          <p:cNvSpPr/>
          <p:nvPr>
            <p:custDataLst>
              <p:tags r:id="rId3"/>
            </p:custDataLst>
          </p:nvPr>
        </p:nvSpPr>
        <p:spPr>
          <a:xfrm>
            <a:off x="2757386" y="1050710"/>
            <a:ext cx="7517160" cy="4047182"/>
          </a:xfrm>
          <a:prstGeom prst="rect">
            <a:avLst/>
          </a:prstGeom>
          <a:noFill/>
          <a:ln w="12700" cap="flat" cmpd="sng" algn="ctr">
            <a:solidFill>
              <a:srgbClr val="FFFFFF"/>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l-GR" sz="4000" b="1" dirty="0">
                <a:solidFill>
                  <a:srgbClr val="000000"/>
                </a:solidFill>
              </a:rPr>
              <a:t>Ποιες πιστεύετε ότι είναι οι κύριες  υποκείμενες αιτίες του κινδύνου (βαθύτερα αίτια);</a:t>
            </a:r>
            <a:endParaRPr lang="en-GB" sz="4000" b="1" dirty="0">
              <a:solidFill>
                <a:srgbClr val="000000"/>
              </a:solidFill>
            </a:endParaRPr>
          </a:p>
        </p:txBody>
      </p:sp>
      <p:sp>
        <p:nvSpPr>
          <p:cNvPr id="5" name="Rectangle 4">
            <a:extLst>
              <a:ext uri="{FF2B5EF4-FFF2-40B4-BE49-F238E27FC236}">
                <a16:creationId xmlns:a16="http://schemas.microsoft.com/office/drawing/2014/main" id="{D570037A-DCC4-FC84-59B5-69FBC51FE902}"/>
              </a:ext>
            </a:extLst>
          </p:cNvPr>
          <p:cNvSpPr/>
          <p:nvPr/>
        </p:nvSpPr>
        <p:spPr>
          <a:xfrm>
            <a:off x="0" y="6109687"/>
            <a:ext cx="10799762" cy="1089626"/>
          </a:xfrm>
          <a:prstGeom prst="rect">
            <a:avLst/>
          </a:prstGeom>
          <a:solidFill>
            <a:srgbClr val="198038"/>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lIns="656520" tIns="229782" rIns="1641301" bIns="180543" rtlCol="0" anchor="ctr">
            <a:normAutofit fontScale="92500" lnSpcReduction="10000"/>
          </a:bodyPr>
          <a:lstStyle/>
          <a:p>
            <a:r>
              <a:rPr lang="en-GB" sz="2600">
                <a:solidFill>
                  <a:srgbClr val="FFFFFF"/>
                </a:solidFill>
              </a:rPr>
              <a:t>The </a:t>
            </a:r>
            <a:r>
              <a:rPr lang="en-GB" sz="2600">
                <a:solidFill>
                  <a:srgbClr val="FFFFFF"/>
                </a:solidFill>
                <a:hlinkClick r:id="rId7">
                  <a:extLst>
                    <a:ext uri="{A12FA001-AC4F-418D-AE19-62706E023703}">
                      <ahyp:hlinkClr xmlns:ahyp="http://schemas.microsoft.com/office/drawing/2018/hyperlinkcolor" val="tx"/>
                    </a:ext>
                  </a:extLst>
                </a:hlinkClick>
              </a:rPr>
              <a:t>Slido app</a:t>
            </a:r>
            <a:r>
              <a:rPr lang="en-GB" sz="2600">
                <a:solidFill>
                  <a:srgbClr val="FFFFFF"/>
                </a:solidFill>
              </a:rPr>
              <a:t> must be installed on every computer you’re presenting from</a:t>
            </a:r>
          </a:p>
        </p:txBody>
      </p:sp>
      <p:pic>
        <p:nvPicPr>
          <p:cNvPr id="7" name="Graphic 6">
            <a:extLst>
              <a:ext uri="{FF2B5EF4-FFF2-40B4-BE49-F238E27FC236}">
                <a16:creationId xmlns:a16="http://schemas.microsoft.com/office/drawing/2014/main" id="{A9BA5E6B-58EC-8E87-DDED-F1F3991B8C57}"/>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262608" y="6523196"/>
            <a:ext cx="262608" cy="262608"/>
          </a:xfrm>
          <a:prstGeom prst="rect">
            <a:avLst/>
          </a:prstGeom>
        </p:spPr>
      </p:pic>
      <p:sp>
        <p:nvSpPr>
          <p:cNvPr id="8" name="Trapezoid 7">
            <a:extLst>
              <a:ext uri="{FF2B5EF4-FFF2-40B4-BE49-F238E27FC236}">
                <a16:creationId xmlns:a16="http://schemas.microsoft.com/office/drawing/2014/main" id="{7A74D55F-A9C9-11C6-56F4-723943F8DA63}"/>
              </a:ext>
            </a:extLst>
          </p:cNvPr>
          <p:cNvSpPr/>
          <p:nvPr/>
        </p:nvSpPr>
        <p:spPr>
          <a:xfrm rot="2700000">
            <a:off x="8521795" y="456124"/>
            <a:ext cx="2954342" cy="689346"/>
          </a:xfrm>
          <a:prstGeom prst="trapezoid">
            <a:avLst>
              <a:gd name="adj" fmla="val 100000"/>
            </a:avLst>
          </a:prstGeom>
          <a:solidFill>
            <a:srgbClr val="EDFAF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tIns="0" bIns="0" rtlCol="0" anchor="t">
            <a:normAutofit fontScale="62500" lnSpcReduction="20000"/>
          </a:bodyPr>
          <a:lstStyle/>
          <a:p>
            <a:pPr algn="ctr"/>
            <a:r>
              <a:rPr lang="en-GB" sz="2600" b="1">
                <a:solidFill>
                  <a:srgbClr val="198038"/>
                </a:solidFill>
              </a:rPr>
              <a:t>Do not edit
</a:t>
            </a:r>
            <a:r>
              <a:rPr lang="en-GB" sz="2200">
                <a:solidFill>
                  <a:srgbClr val="198038"/>
                </a:solidFill>
                <a:hlinkClick r:id="rId10">
                  <a:extLst>
                    <a:ext uri="{A12FA001-AC4F-418D-AE19-62706E023703}">
                      <ahyp:hlinkClr xmlns:ahyp="http://schemas.microsoft.com/office/drawing/2018/hyperlinkcolor" val="tx"/>
                    </a:ext>
                  </a:extLst>
                </a:hlinkClick>
              </a:rPr>
              <a:t>How to change the design</a:t>
            </a:r>
            <a:endParaRPr lang="en-GB" sz="2200">
              <a:solidFill>
                <a:srgbClr val="198038"/>
              </a:solidFill>
            </a:endParaRPr>
          </a:p>
        </p:txBody>
      </p:sp>
      <p:pic>
        <p:nvPicPr>
          <p:cNvPr id="10" name="Graphic 9">
            <a:extLst>
              <a:ext uri="{FF2B5EF4-FFF2-40B4-BE49-F238E27FC236}">
                <a16:creationId xmlns:a16="http://schemas.microsoft.com/office/drawing/2014/main" id="{91252628-BE1D-592B-EA02-7F040719C8E2}"/>
              </a:ext>
            </a:extLst>
          </p:cNvPr>
          <p:cNvPicPr>
            <a:picLocks/>
          </p:cNvPicPr>
          <p:nvPr/>
        </p:nvPicPr>
        <p:blipFill>
          <a:blip r:embed="rId11">
            <a:extLst>
              <a:ext uri="{96DAC541-7B7A-43D3-8B79-37D633B846F1}">
                <asvg:svgBlip xmlns:asvg="http://schemas.microsoft.com/office/drawing/2016/SVG/main" r:embed="rId12"/>
              </a:ext>
            </a:extLst>
          </a:blip>
          <a:stretch>
            <a:fillRect/>
          </a:stretch>
        </p:blipFill>
        <p:spPr>
          <a:xfrm>
            <a:off x="9519548" y="6490370"/>
            <a:ext cx="984781" cy="328260"/>
          </a:xfrm>
          <a:prstGeom prst="rect">
            <a:avLst/>
          </a:prstGeom>
        </p:spPr>
      </p:pic>
    </p:spTree>
    <p:custDataLst>
      <p:tags r:id="rId1"/>
    </p:custDataLst>
    <p:extLst>
      <p:ext uri="{BB962C8B-B14F-4D97-AF65-F5344CB8AC3E}">
        <p14:creationId xmlns:p14="http://schemas.microsoft.com/office/powerpoint/2010/main" val="8656597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6A2FCD1-54DA-9DFA-4FC0-D0BB1190E705}"/>
              </a:ext>
            </a:extLst>
          </p:cNvPr>
          <p:cNvPicPr>
            <a:picLocks/>
          </p:cNvPicPr>
          <p:nvPr>
            <p:custDataLst>
              <p:tags r:id="rId2"/>
            </p:custDataLst>
          </p:nvPr>
        </p:nvPicPr>
        <p:blipFill>
          <a:blip r:embed="rId5">
            <a:extLst>
              <a:ext uri="{96DAC541-7B7A-43D3-8B79-37D633B846F1}">
                <asvg:svgBlip xmlns:asvg="http://schemas.microsoft.com/office/drawing/2016/SVG/main" r:embed="rId6"/>
              </a:ext>
            </a:extLst>
          </a:blip>
          <a:stretch>
            <a:fillRect/>
          </a:stretch>
        </p:blipFill>
        <p:spPr>
          <a:xfrm>
            <a:off x="393912" y="2023868"/>
            <a:ext cx="2100866" cy="2100866"/>
          </a:xfrm>
          <a:prstGeom prst="rect">
            <a:avLst/>
          </a:prstGeom>
        </p:spPr>
      </p:pic>
      <p:sp>
        <p:nvSpPr>
          <p:cNvPr id="4" name="Rectangle 3">
            <a:extLst>
              <a:ext uri="{FF2B5EF4-FFF2-40B4-BE49-F238E27FC236}">
                <a16:creationId xmlns:a16="http://schemas.microsoft.com/office/drawing/2014/main" id="{92667287-1BBC-9376-7B65-79D179D69E0D}"/>
              </a:ext>
            </a:extLst>
          </p:cNvPr>
          <p:cNvSpPr/>
          <p:nvPr>
            <p:custDataLst>
              <p:tags r:id="rId3"/>
            </p:custDataLst>
          </p:nvPr>
        </p:nvSpPr>
        <p:spPr>
          <a:xfrm>
            <a:off x="2757386" y="1050710"/>
            <a:ext cx="7517160" cy="4047182"/>
          </a:xfrm>
          <a:prstGeom prst="rect">
            <a:avLst/>
          </a:prstGeom>
          <a:noFill/>
          <a:ln w="12700" cap="flat" cmpd="sng" algn="ctr">
            <a:solidFill>
              <a:srgbClr val="FFFFFF"/>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l-GR" sz="4000" b="1">
                <a:solidFill>
                  <a:srgbClr val="000000"/>
                </a:solidFill>
              </a:rPr>
              <a:t>Στη συγκεκριμένη περίπτωση, το πιθανότερο είναι ότι θα μπορούσε να δοθεί λύση...</a:t>
            </a:r>
            <a:endParaRPr lang="en-GB" sz="4000" b="1">
              <a:solidFill>
                <a:srgbClr val="000000"/>
              </a:solidFill>
            </a:endParaRPr>
          </a:p>
        </p:txBody>
      </p:sp>
      <p:sp>
        <p:nvSpPr>
          <p:cNvPr id="5" name="Rectangle 4">
            <a:extLst>
              <a:ext uri="{FF2B5EF4-FFF2-40B4-BE49-F238E27FC236}">
                <a16:creationId xmlns:a16="http://schemas.microsoft.com/office/drawing/2014/main" id="{F86102FC-1C81-6A9F-E192-30882722C398}"/>
              </a:ext>
            </a:extLst>
          </p:cNvPr>
          <p:cNvSpPr/>
          <p:nvPr/>
        </p:nvSpPr>
        <p:spPr>
          <a:xfrm>
            <a:off x="0" y="6109687"/>
            <a:ext cx="10799762" cy="1089626"/>
          </a:xfrm>
          <a:prstGeom prst="rect">
            <a:avLst/>
          </a:prstGeom>
          <a:solidFill>
            <a:srgbClr val="198038"/>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lIns="656520" tIns="229782" rIns="1641301" bIns="180543" rtlCol="0" anchor="ctr">
            <a:normAutofit fontScale="92500" lnSpcReduction="10000"/>
          </a:bodyPr>
          <a:lstStyle/>
          <a:p>
            <a:r>
              <a:rPr lang="en-GB" sz="2600">
                <a:solidFill>
                  <a:srgbClr val="FFFFFF"/>
                </a:solidFill>
              </a:rPr>
              <a:t>The </a:t>
            </a:r>
            <a:r>
              <a:rPr lang="en-GB" sz="2600">
                <a:solidFill>
                  <a:srgbClr val="FFFFFF"/>
                </a:solidFill>
                <a:hlinkClick r:id="rId7">
                  <a:extLst>
                    <a:ext uri="{A12FA001-AC4F-418D-AE19-62706E023703}">
                      <ahyp:hlinkClr xmlns:ahyp="http://schemas.microsoft.com/office/drawing/2018/hyperlinkcolor" val="tx"/>
                    </a:ext>
                  </a:extLst>
                </a:hlinkClick>
              </a:rPr>
              <a:t>Slido app</a:t>
            </a:r>
            <a:r>
              <a:rPr lang="en-GB" sz="2600">
                <a:solidFill>
                  <a:srgbClr val="FFFFFF"/>
                </a:solidFill>
              </a:rPr>
              <a:t> must be installed on every computer you’re presenting from</a:t>
            </a:r>
          </a:p>
        </p:txBody>
      </p:sp>
      <p:pic>
        <p:nvPicPr>
          <p:cNvPr id="7" name="Graphic 6">
            <a:extLst>
              <a:ext uri="{FF2B5EF4-FFF2-40B4-BE49-F238E27FC236}">
                <a16:creationId xmlns:a16="http://schemas.microsoft.com/office/drawing/2014/main" id="{163683E2-BB8E-92AC-57C6-ED97C4D731E6}"/>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262608" y="6523196"/>
            <a:ext cx="262608" cy="262608"/>
          </a:xfrm>
          <a:prstGeom prst="rect">
            <a:avLst/>
          </a:prstGeom>
        </p:spPr>
      </p:pic>
      <p:sp>
        <p:nvSpPr>
          <p:cNvPr id="8" name="Trapezoid 7">
            <a:extLst>
              <a:ext uri="{FF2B5EF4-FFF2-40B4-BE49-F238E27FC236}">
                <a16:creationId xmlns:a16="http://schemas.microsoft.com/office/drawing/2014/main" id="{89E82375-941B-8BDD-5293-E7A7EB24914D}"/>
              </a:ext>
            </a:extLst>
          </p:cNvPr>
          <p:cNvSpPr/>
          <p:nvPr/>
        </p:nvSpPr>
        <p:spPr>
          <a:xfrm rot="2700000">
            <a:off x="8521795" y="456124"/>
            <a:ext cx="2954342" cy="689346"/>
          </a:xfrm>
          <a:prstGeom prst="trapezoid">
            <a:avLst>
              <a:gd name="adj" fmla="val 100000"/>
            </a:avLst>
          </a:prstGeom>
          <a:solidFill>
            <a:srgbClr val="EDFAF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tIns="0" bIns="0" rtlCol="0" anchor="t">
            <a:normAutofit fontScale="62500" lnSpcReduction="20000"/>
          </a:bodyPr>
          <a:lstStyle/>
          <a:p>
            <a:pPr algn="ctr"/>
            <a:r>
              <a:rPr lang="en-GB" sz="2600" b="1">
                <a:solidFill>
                  <a:srgbClr val="198038"/>
                </a:solidFill>
              </a:rPr>
              <a:t>Do not edit
</a:t>
            </a:r>
            <a:r>
              <a:rPr lang="en-GB" sz="2200">
                <a:solidFill>
                  <a:srgbClr val="198038"/>
                </a:solidFill>
                <a:hlinkClick r:id="rId10">
                  <a:extLst>
                    <a:ext uri="{A12FA001-AC4F-418D-AE19-62706E023703}">
                      <ahyp:hlinkClr xmlns:ahyp="http://schemas.microsoft.com/office/drawing/2018/hyperlinkcolor" val="tx"/>
                    </a:ext>
                  </a:extLst>
                </a:hlinkClick>
              </a:rPr>
              <a:t>How to change the design</a:t>
            </a:r>
            <a:endParaRPr lang="en-GB" sz="2200">
              <a:solidFill>
                <a:srgbClr val="198038"/>
              </a:solidFill>
            </a:endParaRPr>
          </a:p>
        </p:txBody>
      </p:sp>
      <p:pic>
        <p:nvPicPr>
          <p:cNvPr id="10" name="Graphic 9">
            <a:extLst>
              <a:ext uri="{FF2B5EF4-FFF2-40B4-BE49-F238E27FC236}">
                <a16:creationId xmlns:a16="http://schemas.microsoft.com/office/drawing/2014/main" id="{66B0E5BB-2E4F-9C1D-20DB-F0B8B6577536}"/>
              </a:ext>
            </a:extLst>
          </p:cNvPr>
          <p:cNvPicPr>
            <a:picLocks/>
          </p:cNvPicPr>
          <p:nvPr/>
        </p:nvPicPr>
        <p:blipFill>
          <a:blip r:embed="rId11">
            <a:extLst>
              <a:ext uri="{96DAC541-7B7A-43D3-8B79-37D633B846F1}">
                <asvg:svgBlip xmlns:asvg="http://schemas.microsoft.com/office/drawing/2016/SVG/main" r:embed="rId12"/>
              </a:ext>
            </a:extLst>
          </a:blip>
          <a:stretch>
            <a:fillRect/>
          </a:stretch>
        </p:blipFill>
        <p:spPr>
          <a:xfrm>
            <a:off x="9519548" y="6490370"/>
            <a:ext cx="984781" cy="328260"/>
          </a:xfrm>
          <a:prstGeom prst="rect">
            <a:avLst/>
          </a:prstGeom>
        </p:spPr>
      </p:pic>
    </p:spTree>
    <p:custDataLst>
      <p:tags r:id="rId1"/>
    </p:custDataLst>
    <p:extLst>
      <p:ext uri="{BB962C8B-B14F-4D97-AF65-F5344CB8AC3E}">
        <p14:creationId xmlns:p14="http://schemas.microsoft.com/office/powerpoint/2010/main" val="1208083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411EAF-54CE-A1A6-DFD8-4B0870E6E7F4}"/>
            </a:ext>
          </a:extLst>
        </p:cNvPr>
        <p:cNvGrpSpPr/>
        <p:nvPr/>
      </p:nvGrpSpPr>
      <p:grpSpPr>
        <a:xfrm>
          <a:off x="0" y="0"/>
          <a:ext cx="0" cy="0"/>
          <a:chOff x="0" y="0"/>
          <a:chExt cx="0" cy="0"/>
        </a:xfrm>
      </p:grpSpPr>
      <p:sp>
        <p:nvSpPr>
          <p:cNvPr id="9" name="Google Shape;722;p28">
            <a:extLst>
              <a:ext uri="{FF2B5EF4-FFF2-40B4-BE49-F238E27FC236}">
                <a16:creationId xmlns:a16="http://schemas.microsoft.com/office/drawing/2014/main" id="{EE01DBCF-702A-7E29-2AA4-426ABE8CE9B7}"/>
              </a:ext>
            </a:extLst>
          </p:cNvPr>
          <p:cNvSpPr/>
          <p:nvPr/>
        </p:nvSpPr>
        <p:spPr>
          <a:xfrm>
            <a:off x="843397" y="1134571"/>
            <a:ext cx="9112970" cy="3525757"/>
          </a:xfrm>
          <a:prstGeom prst="roundRect">
            <a:avLst>
              <a:gd name="adj" fmla="val 16667"/>
            </a:avLst>
          </a:prstGeom>
          <a:solidFill>
            <a:schemeClr val="accent3">
              <a:alpha val="49803"/>
            </a:schemeClr>
          </a:solidFill>
          <a:ln w="31750" cap="flat" cmpd="sng">
            <a:solidFill>
              <a:schemeClr val="lt1"/>
            </a:solidFill>
            <a:prstDash val="solid"/>
            <a:round/>
            <a:headEnd type="none" w="sm" len="sm"/>
            <a:tailEnd type="none" w="sm" len="sm"/>
          </a:ln>
          <a:effectLst/>
        </p:spPr>
        <p:txBody>
          <a:bodyPr spcFirstLastPara="1" wrap="square" lIns="77146" tIns="38562" rIns="77146" bIns="38562" anchor="ctr" anchorCtr="0">
            <a:noAutofit/>
          </a:bodyPr>
          <a:lstStyle/>
          <a:p>
            <a:pPr algn="ctr"/>
            <a:endParaRPr sz="1519" dirty="0">
              <a:solidFill>
                <a:schemeClr val="lt1"/>
              </a:solidFill>
              <a:latin typeface="Gill Sans"/>
              <a:ea typeface="Gill Sans"/>
              <a:cs typeface="Gill Sans"/>
              <a:sym typeface="Gill Sans"/>
            </a:endParaRPr>
          </a:p>
        </p:txBody>
      </p:sp>
      <p:grpSp>
        <p:nvGrpSpPr>
          <p:cNvPr id="11" name="Google Shape;726;p28">
            <a:extLst>
              <a:ext uri="{FF2B5EF4-FFF2-40B4-BE49-F238E27FC236}">
                <a16:creationId xmlns:a16="http://schemas.microsoft.com/office/drawing/2014/main" id="{EB0D261F-D2F4-1F12-22FC-AB76C6CF0D41}"/>
              </a:ext>
            </a:extLst>
          </p:cNvPr>
          <p:cNvGrpSpPr/>
          <p:nvPr/>
        </p:nvGrpSpPr>
        <p:grpSpPr>
          <a:xfrm>
            <a:off x="1617528" y="3218981"/>
            <a:ext cx="7046364" cy="691568"/>
            <a:chOff x="4615" y="479786"/>
            <a:chExt cx="8289670" cy="730114"/>
          </a:xfrm>
          <a:effectLst/>
        </p:grpSpPr>
        <p:sp>
          <p:nvSpPr>
            <p:cNvPr id="12" name="Google Shape;727;p28">
              <a:extLst>
                <a:ext uri="{FF2B5EF4-FFF2-40B4-BE49-F238E27FC236}">
                  <a16:creationId xmlns:a16="http://schemas.microsoft.com/office/drawing/2014/main" id="{517C399A-19AF-ACBD-A8B9-9DF8FECC79AB}"/>
                </a:ext>
              </a:extLst>
            </p:cNvPr>
            <p:cNvSpPr/>
            <p:nvPr/>
          </p:nvSpPr>
          <p:spPr>
            <a:xfrm>
              <a:off x="4615" y="511897"/>
              <a:ext cx="1717031" cy="686812"/>
            </a:xfrm>
            <a:prstGeom prst="chevron">
              <a:avLst>
                <a:gd name="adj" fmla="val 50000"/>
              </a:avLst>
            </a:prstGeom>
            <a:solidFill>
              <a:srgbClr val="AB0084">
                <a:alpha val="80000"/>
              </a:srgbClr>
            </a:solidFill>
            <a:ln w="12700" cap="flat" cmpd="sng">
              <a:no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77146" tIns="77146" rIns="77146" bIns="77146" anchor="ctr" anchorCtr="0">
              <a:noAutofit/>
            </a:bodyPr>
            <a:lstStyle/>
            <a:p>
              <a:endParaRPr sz="1266">
                <a:solidFill>
                  <a:schemeClr val="bg1"/>
                </a:solidFill>
              </a:endParaRPr>
            </a:p>
          </p:txBody>
        </p:sp>
        <p:sp>
          <p:nvSpPr>
            <p:cNvPr id="13" name="Google Shape;728;p28">
              <a:extLst>
                <a:ext uri="{FF2B5EF4-FFF2-40B4-BE49-F238E27FC236}">
                  <a16:creationId xmlns:a16="http://schemas.microsoft.com/office/drawing/2014/main" id="{D5C3E7E8-6A89-91DE-1E03-07C1EDDD2943}"/>
                </a:ext>
              </a:extLst>
            </p:cNvPr>
            <p:cNvSpPr txBox="1"/>
            <p:nvPr/>
          </p:nvSpPr>
          <p:spPr>
            <a:xfrm>
              <a:off x="326035" y="511897"/>
              <a:ext cx="1286561" cy="686812"/>
            </a:xfrm>
            <a:prstGeom prst="rect">
              <a:avLst/>
            </a:prstGeom>
            <a:noFill/>
            <a:ln>
              <a:noFill/>
            </a:ln>
          </p:spPr>
          <p:txBody>
            <a:bodyPr spcFirstLastPara="1" wrap="square" lIns="47253" tIns="15737" rIns="15737" bIns="15737" anchor="ctr" anchorCtr="0">
              <a:noAutofit/>
            </a:bodyPr>
            <a:lstStyle/>
            <a:p>
              <a:pPr algn="ctr">
                <a:lnSpc>
                  <a:spcPct val="90000"/>
                </a:lnSpc>
                <a:buClr>
                  <a:schemeClr val="lt1"/>
                </a:buClr>
                <a:buSzPts val="1400"/>
              </a:pPr>
              <a:r>
                <a:rPr lang="el-GR" sz="1182" dirty="0">
                  <a:solidFill>
                    <a:schemeClr val="bg1"/>
                  </a:solidFill>
                </a:rPr>
                <a:t>Κλινική</a:t>
              </a:r>
            </a:p>
            <a:p>
              <a:pPr algn="ctr">
                <a:lnSpc>
                  <a:spcPct val="90000"/>
                </a:lnSpc>
                <a:buClr>
                  <a:schemeClr val="lt1"/>
                </a:buClr>
                <a:buSzPts val="1400"/>
              </a:pPr>
              <a:r>
                <a:rPr lang="el-GR" sz="1182">
                  <a:solidFill>
                    <a:schemeClr val="bg1"/>
                  </a:solidFill>
                </a:rPr>
                <a:t>αξιολόγηση</a:t>
              </a:r>
              <a:endParaRPr sz="1182" dirty="0">
                <a:solidFill>
                  <a:schemeClr val="bg1"/>
                </a:solidFill>
              </a:endParaRPr>
            </a:p>
          </p:txBody>
        </p:sp>
        <p:sp>
          <p:nvSpPr>
            <p:cNvPr id="14" name="Google Shape;729;p28">
              <a:extLst>
                <a:ext uri="{FF2B5EF4-FFF2-40B4-BE49-F238E27FC236}">
                  <a16:creationId xmlns:a16="http://schemas.microsoft.com/office/drawing/2014/main" id="{0DFC2B96-FE5D-166C-A4FA-E743AF95166A}"/>
                </a:ext>
              </a:extLst>
            </p:cNvPr>
            <p:cNvSpPr/>
            <p:nvPr/>
          </p:nvSpPr>
          <p:spPr>
            <a:xfrm>
              <a:off x="1540786" y="511897"/>
              <a:ext cx="1816917" cy="686812"/>
            </a:xfrm>
            <a:prstGeom prst="chevron">
              <a:avLst>
                <a:gd name="adj" fmla="val 50000"/>
              </a:avLst>
            </a:prstGeom>
            <a:solidFill>
              <a:srgbClr val="AB0084">
                <a:alpha val="80000"/>
              </a:srgbClr>
            </a:solidFill>
            <a:ln w="12700" cap="flat" cmpd="sng">
              <a:no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77146" tIns="77146" rIns="77146" bIns="77146" anchor="ctr" anchorCtr="0">
              <a:noAutofit/>
            </a:bodyPr>
            <a:lstStyle/>
            <a:p>
              <a:r>
                <a:rPr lang="el-GR" sz="1063" dirty="0">
                  <a:solidFill>
                    <a:schemeClr val="bg1"/>
                  </a:solidFill>
                </a:rPr>
                <a:t>Ανάγκη εισαγωγής</a:t>
              </a:r>
              <a:r>
                <a:rPr lang="en-GB" sz="1063" dirty="0">
                  <a:solidFill>
                    <a:schemeClr val="bg1"/>
                  </a:solidFill>
                </a:rPr>
                <a:t>;</a:t>
              </a:r>
              <a:endParaRPr sz="1063" dirty="0">
                <a:solidFill>
                  <a:schemeClr val="bg1"/>
                </a:solidFill>
              </a:endParaRPr>
            </a:p>
          </p:txBody>
        </p:sp>
        <p:sp>
          <p:nvSpPr>
            <p:cNvPr id="16" name="Google Shape;731;p28">
              <a:extLst>
                <a:ext uri="{FF2B5EF4-FFF2-40B4-BE49-F238E27FC236}">
                  <a16:creationId xmlns:a16="http://schemas.microsoft.com/office/drawing/2014/main" id="{589A3A23-8DFA-2758-3F1E-8F5522546D99}"/>
                </a:ext>
              </a:extLst>
            </p:cNvPr>
            <p:cNvSpPr/>
            <p:nvPr/>
          </p:nvSpPr>
          <p:spPr>
            <a:xfrm>
              <a:off x="4243327" y="511897"/>
              <a:ext cx="2315181" cy="686812"/>
            </a:xfrm>
            <a:prstGeom prst="chevron">
              <a:avLst>
                <a:gd name="adj" fmla="val 50000"/>
              </a:avLst>
            </a:prstGeom>
            <a:solidFill>
              <a:srgbClr val="AB0084">
                <a:alpha val="80000"/>
              </a:srgbClr>
            </a:solidFill>
            <a:ln w="12700" cap="flat" cmpd="sng">
              <a:no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77146" tIns="77146" rIns="77146" bIns="77146" anchor="ctr" anchorCtr="0">
              <a:noAutofit/>
            </a:bodyPr>
            <a:lstStyle/>
            <a:p>
              <a:endParaRPr sz="1266">
                <a:solidFill>
                  <a:schemeClr val="bg1"/>
                </a:solidFill>
              </a:endParaRPr>
            </a:p>
          </p:txBody>
        </p:sp>
        <p:sp>
          <p:nvSpPr>
            <p:cNvPr id="17" name="Google Shape;732;p28">
              <a:extLst>
                <a:ext uri="{FF2B5EF4-FFF2-40B4-BE49-F238E27FC236}">
                  <a16:creationId xmlns:a16="http://schemas.microsoft.com/office/drawing/2014/main" id="{A9DD4E19-0789-880D-0BD1-97324AB63BE1}"/>
                </a:ext>
              </a:extLst>
            </p:cNvPr>
            <p:cNvSpPr txBox="1"/>
            <p:nvPr/>
          </p:nvSpPr>
          <p:spPr>
            <a:xfrm>
              <a:off x="4455817" y="523088"/>
              <a:ext cx="1816917" cy="686812"/>
            </a:xfrm>
            <a:prstGeom prst="rect">
              <a:avLst/>
            </a:prstGeom>
            <a:noFill/>
            <a:ln>
              <a:noFill/>
            </a:ln>
          </p:spPr>
          <p:txBody>
            <a:bodyPr spcFirstLastPara="1" wrap="square" lIns="47253" tIns="15737" rIns="15737" bIns="15737" anchor="ctr" anchorCtr="0">
              <a:noAutofit/>
            </a:bodyPr>
            <a:lstStyle/>
            <a:p>
              <a:pPr algn="r">
                <a:lnSpc>
                  <a:spcPct val="90000"/>
                </a:lnSpc>
                <a:buClr>
                  <a:schemeClr val="lt1"/>
                </a:buClr>
                <a:buSzPts val="1400"/>
              </a:pPr>
              <a:r>
                <a:rPr lang="el-GR" sz="1182" dirty="0">
                  <a:solidFill>
                    <a:schemeClr val="bg1"/>
                  </a:solidFill>
                  <a:latin typeface="Gill Sans"/>
                  <a:sym typeface="Gill Sans"/>
                </a:rPr>
                <a:t>Οδηγία στον ασθενή να επικοινωνήσει με τον Καρδιολόγο</a:t>
              </a:r>
              <a:endParaRPr sz="1182" dirty="0">
                <a:solidFill>
                  <a:schemeClr val="bg1"/>
                </a:solidFill>
              </a:endParaRPr>
            </a:p>
          </p:txBody>
        </p:sp>
        <p:sp>
          <p:nvSpPr>
            <p:cNvPr id="18" name="Google Shape;733;p28">
              <a:extLst>
                <a:ext uri="{FF2B5EF4-FFF2-40B4-BE49-F238E27FC236}">
                  <a16:creationId xmlns:a16="http://schemas.microsoft.com/office/drawing/2014/main" id="{8D11FAC3-E62F-858D-B591-F4D1708D86F9}"/>
                </a:ext>
              </a:extLst>
            </p:cNvPr>
            <p:cNvSpPr/>
            <p:nvPr/>
          </p:nvSpPr>
          <p:spPr>
            <a:xfrm>
              <a:off x="6577254" y="511897"/>
              <a:ext cx="1717031" cy="686812"/>
            </a:xfrm>
            <a:prstGeom prst="chevron">
              <a:avLst>
                <a:gd name="adj" fmla="val 50000"/>
              </a:avLst>
            </a:prstGeom>
            <a:solidFill>
              <a:srgbClr val="AB0084">
                <a:alpha val="80000"/>
              </a:srgbClr>
            </a:solidFill>
            <a:ln w="12700" cap="flat" cmpd="sng">
              <a:no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77146" tIns="77146" rIns="77146" bIns="77146" anchor="ctr" anchorCtr="0">
              <a:noAutofit/>
            </a:bodyPr>
            <a:lstStyle/>
            <a:p>
              <a:endParaRPr sz="1266" dirty="0">
                <a:solidFill>
                  <a:schemeClr val="bg1"/>
                </a:solidFill>
              </a:endParaRPr>
            </a:p>
          </p:txBody>
        </p:sp>
        <p:sp>
          <p:nvSpPr>
            <p:cNvPr id="19" name="Google Shape;734;p28">
              <a:extLst>
                <a:ext uri="{FF2B5EF4-FFF2-40B4-BE49-F238E27FC236}">
                  <a16:creationId xmlns:a16="http://schemas.microsoft.com/office/drawing/2014/main" id="{40880730-0010-FD19-0035-1ED3C92F622E}"/>
                </a:ext>
              </a:extLst>
            </p:cNvPr>
            <p:cNvSpPr txBox="1"/>
            <p:nvPr/>
          </p:nvSpPr>
          <p:spPr>
            <a:xfrm>
              <a:off x="6920660" y="479786"/>
              <a:ext cx="1030219" cy="686813"/>
            </a:xfrm>
            <a:prstGeom prst="rect">
              <a:avLst/>
            </a:prstGeom>
            <a:noFill/>
            <a:ln>
              <a:noFill/>
            </a:ln>
          </p:spPr>
          <p:txBody>
            <a:bodyPr spcFirstLastPara="1" wrap="square" lIns="47253" tIns="15737" rIns="15737" bIns="15737" anchor="ctr" anchorCtr="0">
              <a:noAutofit/>
            </a:bodyPr>
            <a:lstStyle/>
            <a:p>
              <a:pPr algn="ctr">
                <a:lnSpc>
                  <a:spcPct val="90000"/>
                </a:lnSpc>
                <a:buClr>
                  <a:schemeClr val="lt1"/>
                </a:buClr>
                <a:buSzPts val="1400"/>
              </a:pPr>
              <a:r>
                <a:rPr lang="el-GR" sz="1182" dirty="0">
                  <a:solidFill>
                    <a:schemeClr val="bg1"/>
                  </a:solidFill>
                  <a:latin typeface="Gill Sans"/>
                  <a:sym typeface="Gill Sans"/>
                </a:rPr>
                <a:t>Γραπτή εκτίμηση</a:t>
              </a:r>
              <a:endParaRPr sz="1182" dirty="0">
                <a:solidFill>
                  <a:schemeClr val="bg1"/>
                </a:solidFill>
              </a:endParaRPr>
            </a:p>
          </p:txBody>
        </p:sp>
      </p:grpSp>
      <p:sp>
        <p:nvSpPr>
          <p:cNvPr id="33" name="Google Shape;748;p28">
            <a:extLst>
              <a:ext uri="{FF2B5EF4-FFF2-40B4-BE49-F238E27FC236}">
                <a16:creationId xmlns:a16="http://schemas.microsoft.com/office/drawing/2014/main" id="{BD2A9125-7EB8-DC1F-95F4-71BA29E8F974}"/>
              </a:ext>
            </a:extLst>
          </p:cNvPr>
          <p:cNvSpPr/>
          <p:nvPr/>
        </p:nvSpPr>
        <p:spPr>
          <a:xfrm>
            <a:off x="2008777" y="1287814"/>
            <a:ext cx="3942762" cy="847150"/>
          </a:xfrm>
          <a:prstGeom prst="roundRect">
            <a:avLst>
              <a:gd name="adj" fmla="val 16667"/>
            </a:avLst>
          </a:prstGeom>
          <a:solidFill>
            <a:srgbClr val="0063DC"/>
          </a:solidFill>
          <a:ln w="12700" cap="flat" cmpd="sng">
            <a:solidFill>
              <a:srgbClr val="D6DEE1"/>
            </a:solidFill>
            <a:prstDash val="solid"/>
            <a:round/>
            <a:headEnd type="none" w="sm" len="sm"/>
            <a:tailEnd type="none" w="sm" len="sm"/>
          </a:ln>
          <a:effectLst/>
        </p:spPr>
        <p:txBody>
          <a:bodyPr spcFirstLastPara="1" wrap="square" lIns="77146" tIns="38562" rIns="77146" bIns="38562" anchor="ctr" anchorCtr="0">
            <a:noAutofit/>
          </a:bodyPr>
          <a:lstStyle/>
          <a:p>
            <a:pPr algn="ctr"/>
            <a:r>
              <a:rPr lang="el-GR" sz="1350" b="1" dirty="0">
                <a:solidFill>
                  <a:schemeClr val="bg1"/>
                </a:solidFill>
                <a:latin typeface="Gill Sans"/>
                <a:sym typeface="Gill Sans"/>
              </a:rPr>
              <a:t>Αίτημα καρδιολογικής εκτίμησης </a:t>
            </a:r>
            <a:r>
              <a:rPr lang="el-GR" sz="1350" b="1" dirty="0" err="1">
                <a:solidFill>
                  <a:schemeClr val="bg1"/>
                </a:solidFill>
                <a:latin typeface="Gill Sans"/>
                <a:sym typeface="Gill Sans"/>
              </a:rPr>
              <a:t>ενδονοσοκομειακά</a:t>
            </a:r>
            <a:r>
              <a:rPr lang="el-GR" sz="1350" b="1" dirty="0">
                <a:solidFill>
                  <a:schemeClr val="bg1"/>
                </a:solidFill>
                <a:latin typeface="Gill Sans"/>
                <a:sym typeface="Gill Sans"/>
              </a:rPr>
              <a:t>, μέσω του </a:t>
            </a:r>
            <a:r>
              <a:rPr lang="en-GB" sz="1350" b="1" dirty="0">
                <a:solidFill>
                  <a:schemeClr val="bg1"/>
                </a:solidFill>
                <a:latin typeface="Gill Sans"/>
                <a:sym typeface="Gill Sans"/>
              </a:rPr>
              <a:t>order entry system</a:t>
            </a:r>
            <a:r>
              <a:rPr lang="el-GR" sz="1350" b="1" dirty="0">
                <a:solidFill>
                  <a:schemeClr val="bg1"/>
                </a:solidFill>
                <a:latin typeface="Gill Sans"/>
                <a:sym typeface="Gill Sans"/>
              </a:rPr>
              <a:t> του νοσοκομείου +/- επείγουσας τηλεφωνικής επικοινωνίας</a:t>
            </a:r>
            <a:endParaRPr sz="1350" dirty="0">
              <a:solidFill>
                <a:schemeClr val="bg1"/>
              </a:solidFill>
            </a:endParaRPr>
          </a:p>
        </p:txBody>
      </p:sp>
      <p:cxnSp>
        <p:nvCxnSpPr>
          <p:cNvPr id="35" name="Google Shape;750;p28">
            <a:extLst>
              <a:ext uri="{FF2B5EF4-FFF2-40B4-BE49-F238E27FC236}">
                <a16:creationId xmlns:a16="http://schemas.microsoft.com/office/drawing/2014/main" id="{533E585F-6309-BCA0-C0BB-854C7C409537}"/>
              </a:ext>
            </a:extLst>
          </p:cNvPr>
          <p:cNvCxnSpPr>
            <a:cxnSpLocks/>
            <a:endCxn id="17" idx="1"/>
          </p:cNvCxnSpPr>
          <p:nvPr/>
        </p:nvCxnSpPr>
        <p:spPr>
          <a:xfrm>
            <a:off x="4482789" y="3559780"/>
            <a:ext cx="918338" cy="25494"/>
          </a:xfrm>
          <a:prstGeom prst="straightConnector1">
            <a:avLst/>
          </a:prstGeom>
          <a:noFill/>
          <a:ln w="38100" cap="flat" cmpd="sng">
            <a:solidFill>
              <a:srgbClr val="475A60"/>
            </a:solidFill>
            <a:prstDash val="solid"/>
            <a:round/>
            <a:headEnd type="none" w="sm" len="sm"/>
            <a:tailEnd type="triangle" w="med" len="med"/>
          </a:ln>
          <a:effectLst>
            <a:outerShdw blurRad="50800" dist="38100" dir="2700000" algn="tl" rotWithShape="0">
              <a:srgbClr val="000000">
                <a:alpha val="40000"/>
              </a:srgbClr>
            </a:outerShdw>
          </a:effectLst>
        </p:spPr>
      </p:cxnSp>
      <p:sp>
        <p:nvSpPr>
          <p:cNvPr id="4" name="Footer Placeholder 4">
            <a:extLst>
              <a:ext uri="{FF2B5EF4-FFF2-40B4-BE49-F238E27FC236}">
                <a16:creationId xmlns:a16="http://schemas.microsoft.com/office/drawing/2014/main" id="{4BF9C42F-0ADB-9881-C1B6-6CFDD8878047}"/>
              </a:ext>
            </a:extLst>
          </p:cNvPr>
          <p:cNvSpPr txBox="1">
            <a:spLocks noChangeArrowheads="1"/>
          </p:cNvSpPr>
          <p:nvPr/>
        </p:nvSpPr>
        <p:spPr bwMode="auto">
          <a:xfrm>
            <a:off x="924970" y="6294363"/>
            <a:ext cx="2797464" cy="20715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7158" tIns="38579" rIns="77158" bIns="38579"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012" dirty="0"/>
              <a:t>Project: 101101139 — H-PASS — EU4H-2022-PJ</a:t>
            </a:r>
            <a:endParaRPr lang="el-GR" altLang="en-US" sz="1012" dirty="0"/>
          </a:p>
        </p:txBody>
      </p:sp>
      <p:cxnSp>
        <p:nvCxnSpPr>
          <p:cNvPr id="3" name="Google Shape;750;p28">
            <a:extLst>
              <a:ext uri="{FF2B5EF4-FFF2-40B4-BE49-F238E27FC236}">
                <a16:creationId xmlns:a16="http://schemas.microsoft.com/office/drawing/2014/main" id="{FAF643CE-D3D1-D544-981E-F168FB225795}"/>
              </a:ext>
            </a:extLst>
          </p:cNvPr>
          <p:cNvCxnSpPr>
            <a:cxnSpLocks/>
          </p:cNvCxnSpPr>
          <p:nvPr/>
        </p:nvCxnSpPr>
        <p:spPr>
          <a:xfrm flipV="1">
            <a:off x="3583229" y="2134964"/>
            <a:ext cx="0" cy="1037274"/>
          </a:xfrm>
          <a:prstGeom prst="straightConnector1">
            <a:avLst/>
          </a:prstGeom>
          <a:noFill/>
          <a:ln w="38100" cap="flat" cmpd="sng">
            <a:solidFill>
              <a:srgbClr val="475A60"/>
            </a:solidFill>
            <a:prstDash val="solid"/>
            <a:round/>
            <a:headEnd type="none" w="sm" len="sm"/>
            <a:tailEnd type="triangle" w="med" len="med"/>
          </a:ln>
          <a:effectLst>
            <a:outerShdw blurRad="50800" dist="38100" dir="2700000" algn="tl" rotWithShape="0">
              <a:srgbClr val="000000">
                <a:alpha val="40000"/>
              </a:srgbClr>
            </a:outerShdw>
          </a:effectLst>
        </p:spPr>
      </p:cxnSp>
      <p:sp>
        <p:nvSpPr>
          <p:cNvPr id="60" name="Google Shape;748;p28">
            <a:extLst>
              <a:ext uri="{FF2B5EF4-FFF2-40B4-BE49-F238E27FC236}">
                <a16:creationId xmlns:a16="http://schemas.microsoft.com/office/drawing/2014/main" id="{F6A09A70-3DD4-3381-CF3F-4CA8D9608CB9}"/>
              </a:ext>
            </a:extLst>
          </p:cNvPr>
          <p:cNvSpPr/>
          <p:nvPr/>
        </p:nvSpPr>
        <p:spPr>
          <a:xfrm>
            <a:off x="5842972" y="2778771"/>
            <a:ext cx="2690958" cy="356637"/>
          </a:xfrm>
          <a:prstGeom prst="roundRect">
            <a:avLst>
              <a:gd name="adj" fmla="val 16667"/>
            </a:avLst>
          </a:prstGeom>
          <a:solidFill>
            <a:srgbClr val="C00000"/>
          </a:solidFill>
          <a:ln w="12700" cap="flat" cmpd="sng">
            <a:solidFill>
              <a:srgbClr val="D6DEE1"/>
            </a:solidFill>
            <a:prstDash val="solid"/>
            <a:round/>
            <a:headEnd type="none" w="sm" len="sm"/>
            <a:tailEnd type="none" w="sm" len="sm"/>
          </a:ln>
          <a:effectLst/>
        </p:spPr>
        <p:txBody>
          <a:bodyPr spcFirstLastPara="1" wrap="square" lIns="77146" tIns="38562" rIns="77146" bIns="38562" anchor="ctr" anchorCtr="0">
            <a:noAutofit/>
          </a:bodyPr>
          <a:lstStyle/>
          <a:p>
            <a:pPr algn="ctr"/>
            <a:r>
              <a:rPr lang="el-GR" sz="1350" b="1" dirty="0">
                <a:solidFill>
                  <a:schemeClr val="bg1"/>
                </a:solidFill>
                <a:latin typeface="Gill Sans"/>
                <a:sym typeface="Gill Sans"/>
              </a:rPr>
              <a:t>???</a:t>
            </a:r>
            <a:endParaRPr sz="1350" dirty="0">
              <a:solidFill>
                <a:schemeClr val="bg1"/>
              </a:solidFill>
            </a:endParaRPr>
          </a:p>
        </p:txBody>
      </p:sp>
      <p:sp>
        <p:nvSpPr>
          <p:cNvPr id="6" name="Google Shape;748;p28">
            <a:extLst>
              <a:ext uri="{FF2B5EF4-FFF2-40B4-BE49-F238E27FC236}">
                <a16:creationId xmlns:a16="http://schemas.microsoft.com/office/drawing/2014/main" id="{89BC2CD1-DFCF-75FC-9188-C25EA0B59AE5}"/>
              </a:ext>
            </a:extLst>
          </p:cNvPr>
          <p:cNvSpPr/>
          <p:nvPr/>
        </p:nvSpPr>
        <p:spPr>
          <a:xfrm>
            <a:off x="4596459" y="3364719"/>
            <a:ext cx="551542" cy="415615"/>
          </a:xfrm>
          <a:prstGeom prst="roundRect">
            <a:avLst>
              <a:gd name="adj" fmla="val 16667"/>
            </a:avLst>
          </a:prstGeom>
          <a:solidFill>
            <a:srgbClr val="C00000"/>
          </a:solidFill>
          <a:ln w="12700" cap="flat" cmpd="sng">
            <a:solidFill>
              <a:srgbClr val="D6DEE1"/>
            </a:solidFill>
            <a:prstDash val="solid"/>
            <a:round/>
            <a:headEnd type="none" w="sm" len="sm"/>
            <a:tailEnd type="none" w="sm" len="sm"/>
          </a:ln>
          <a:effectLst/>
        </p:spPr>
        <p:txBody>
          <a:bodyPr spcFirstLastPara="1" wrap="square" lIns="77146" tIns="38562" rIns="77146" bIns="38562" anchor="ctr" anchorCtr="0">
            <a:noAutofit/>
          </a:bodyPr>
          <a:lstStyle/>
          <a:p>
            <a:pPr algn="ctr"/>
            <a:r>
              <a:rPr lang="el-GR" sz="1350" b="1" dirty="0">
                <a:solidFill>
                  <a:schemeClr val="bg1"/>
                </a:solidFill>
                <a:latin typeface="Gill Sans"/>
                <a:sym typeface="Gill Sans"/>
              </a:rPr>
              <a:t>ΟΧΙ</a:t>
            </a:r>
            <a:endParaRPr sz="1350" dirty="0">
              <a:solidFill>
                <a:schemeClr val="bg1"/>
              </a:solidFill>
            </a:endParaRPr>
          </a:p>
        </p:txBody>
      </p:sp>
      <p:sp>
        <p:nvSpPr>
          <p:cNvPr id="7" name="Google Shape;748;p28">
            <a:extLst>
              <a:ext uri="{FF2B5EF4-FFF2-40B4-BE49-F238E27FC236}">
                <a16:creationId xmlns:a16="http://schemas.microsoft.com/office/drawing/2014/main" id="{81CE9B0B-E382-6E78-F346-3F3FAF795FED}"/>
              </a:ext>
            </a:extLst>
          </p:cNvPr>
          <p:cNvSpPr/>
          <p:nvPr/>
        </p:nvSpPr>
        <p:spPr>
          <a:xfrm>
            <a:off x="3193307" y="2524681"/>
            <a:ext cx="935274" cy="390581"/>
          </a:xfrm>
          <a:prstGeom prst="roundRect">
            <a:avLst>
              <a:gd name="adj" fmla="val 16667"/>
            </a:avLst>
          </a:prstGeom>
          <a:solidFill>
            <a:srgbClr val="92D050"/>
          </a:solidFill>
          <a:ln w="12700" cap="flat" cmpd="sng">
            <a:solidFill>
              <a:srgbClr val="D6DEE1"/>
            </a:solidFill>
            <a:prstDash val="solid"/>
            <a:round/>
            <a:headEnd type="none" w="sm" len="sm"/>
            <a:tailEnd type="none" w="sm" len="sm"/>
          </a:ln>
          <a:effectLst/>
        </p:spPr>
        <p:txBody>
          <a:bodyPr spcFirstLastPara="1" wrap="square" lIns="77146" tIns="38562" rIns="77146" bIns="38562" anchor="ctr" anchorCtr="0">
            <a:noAutofit/>
          </a:bodyPr>
          <a:lstStyle/>
          <a:p>
            <a:pPr algn="ctr"/>
            <a:r>
              <a:rPr lang="el-GR" sz="1350" b="1" dirty="0">
                <a:solidFill>
                  <a:schemeClr val="bg1"/>
                </a:solidFill>
                <a:latin typeface="Gill Sans"/>
                <a:sym typeface="Gill Sans"/>
              </a:rPr>
              <a:t>ΝΑΙ</a:t>
            </a:r>
            <a:endParaRPr sz="1350" dirty="0">
              <a:solidFill>
                <a:schemeClr val="bg1"/>
              </a:solidFill>
            </a:endParaRPr>
          </a:p>
        </p:txBody>
      </p:sp>
      <p:sp>
        <p:nvSpPr>
          <p:cNvPr id="5" name="Cím 1">
            <a:extLst>
              <a:ext uri="{FF2B5EF4-FFF2-40B4-BE49-F238E27FC236}">
                <a16:creationId xmlns:a16="http://schemas.microsoft.com/office/drawing/2014/main" id="{13357483-5850-8087-744D-5E9DBACF7B6D}"/>
              </a:ext>
            </a:extLst>
          </p:cNvPr>
          <p:cNvSpPr txBox="1">
            <a:spLocks/>
          </p:cNvSpPr>
          <p:nvPr/>
        </p:nvSpPr>
        <p:spPr>
          <a:xfrm>
            <a:off x="23270" y="5128807"/>
            <a:ext cx="10430540" cy="659611"/>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r>
              <a:rPr lang="el-GR" sz="3600" b="1">
                <a:solidFill>
                  <a:srgbClr val="1A75DB"/>
                </a:solidFill>
                <a:latin typeface="+mn-lt"/>
              </a:rPr>
              <a:t>Ανάλυση της διαδικασίας…</a:t>
            </a:r>
            <a:endParaRPr lang="hu-HU" sz="3600" b="1" dirty="0">
              <a:solidFill>
                <a:srgbClr val="1A75DB"/>
              </a:solidFill>
              <a:latin typeface="+mn-lt"/>
            </a:endParaRPr>
          </a:p>
        </p:txBody>
      </p:sp>
      <p:sp>
        <p:nvSpPr>
          <p:cNvPr id="8" name="Google Shape;756;p28">
            <a:extLst>
              <a:ext uri="{FF2B5EF4-FFF2-40B4-BE49-F238E27FC236}">
                <a16:creationId xmlns:a16="http://schemas.microsoft.com/office/drawing/2014/main" id="{FB4E2967-EC06-0A65-05D3-9BDC80461006}"/>
              </a:ext>
            </a:extLst>
          </p:cNvPr>
          <p:cNvSpPr txBox="1"/>
          <p:nvPr/>
        </p:nvSpPr>
        <p:spPr>
          <a:xfrm>
            <a:off x="295504" y="3259997"/>
            <a:ext cx="1168602" cy="568524"/>
          </a:xfrm>
          <a:prstGeom prst="rect">
            <a:avLst/>
          </a:prstGeom>
          <a:solidFill>
            <a:schemeClr val="accent4">
              <a:lumMod val="20000"/>
              <a:lumOff val="80000"/>
            </a:schemeClr>
          </a:solidFill>
          <a:ln>
            <a:noFill/>
          </a:ln>
          <a:effectLst>
            <a:outerShdw blurRad="50800" dist="38100" dir="2700000" algn="tl" rotWithShape="0">
              <a:srgbClr val="000000">
                <a:alpha val="40000"/>
              </a:srgbClr>
            </a:outerShdw>
          </a:effectLst>
        </p:spPr>
        <p:txBody>
          <a:bodyPr spcFirstLastPara="1" wrap="square" lIns="77146" tIns="38562" rIns="77146" bIns="38562" anchor="t" anchorCtr="0">
            <a:spAutoFit/>
          </a:bodyPr>
          <a:lstStyle/>
          <a:p>
            <a:r>
              <a:rPr lang="el-GR" sz="1594" dirty="0"/>
              <a:t>Διάγνωση </a:t>
            </a:r>
            <a:r>
              <a:rPr lang="es-ES" sz="1594" dirty="0"/>
              <a:t>Ca </a:t>
            </a:r>
            <a:r>
              <a:rPr lang="el-GR" sz="1594" dirty="0" err="1"/>
              <a:t>κύστεως</a:t>
            </a:r>
            <a:endParaRPr sz="1594" dirty="0"/>
          </a:p>
        </p:txBody>
      </p:sp>
      <p:sp>
        <p:nvSpPr>
          <p:cNvPr id="10" name="Google Shape;748;p28">
            <a:extLst>
              <a:ext uri="{FF2B5EF4-FFF2-40B4-BE49-F238E27FC236}">
                <a16:creationId xmlns:a16="http://schemas.microsoft.com/office/drawing/2014/main" id="{E9B7B195-0524-D808-79EA-BC5254BA4102}"/>
              </a:ext>
            </a:extLst>
          </p:cNvPr>
          <p:cNvSpPr/>
          <p:nvPr/>
        </p:nvSpPr>
        <p:spPr>
          <a:xfrm>
            <a:off x="8705808" y="3033644"/>
            <a:ext cx="1345745" cy="1021230"/>
          </a:xfrm>
          <a:prstGeom prst="roundRect">
            <a:avLst>
              <a:gd name="adj" fmla="val 16667"/>
            </a:avLst>
          </a:prstGeom>
          <a:solidFill>
            <a:schemeClr val="accent5">
              <a:lumMod val="75000"/>
            </a:schemeClr>
          </a:solidFill>
          <a:ln w="12700" cap="flat" cmpd="sng">
            <a:solidFill>
              <a:srgbClr val="D6DEE1"/>
            </a:solidFill>
            <a:prstDash val="solid"/>
            <a:round/>
            <a:headEnd type="none" w="sm" len="sm"/>
            <a:tailEnd type="none" w="sm" len="sm"/>
          </a:ln>
          <a:effectLst/>
        </p:spPr>
        <p:txBody>
          <a:bodyPr spcFirstLastPara="1" wrap="square" lIns="77146" tIns="38562" rIns="77146" bIns="38562" anchor="ctr" anchorCtr="0">
            <a:noAutofit/>
          </a:bodyPr>
          <a:lstStyle/>
          <a:p>
            <a:pPr algn="ctr"/>
            <a:r>
              <a:rPr lang="el-GR" sz="1063" b="1" dirty="0">
                <a:solidFill>
                  <a:schemeClr val="bg1"/>
                </a:solidFill>
                <a:latin typeface="Gill Sans"/>
                <a:sym typeface="Gill Sans"/>
              </a:rPr>
              <a:t>Προγραμματισμός επέμβασης</a:t>
            </a:r>
          </a:p>
        </p:txBody>
      </p:sp>
      <p:sp>
        <p:nvSpPr>
          <p:cNvPr id="15" name="Google Shape;748;p28">
            <a:extLst>
              <a:ext uri="{FF2B5EF4-FFF2-40B4-BE49-F238E27FC236}">
                <a16:creationId xmlns:a16="http://schemas.microsoft.com/office/drawing/2014/main" id="{607DB204-8748-3077-0D23-1C672E7D0119}"/>
              </a:ext>
            </a:extLst>
          </p:cNvPr>
          <p:cNvSpPr/>
          <p:nvPr/>
        </p:nvSpPr>
        <p:spPr>
          <a:xfrm>
            <a:off x="6853118" y="1224321"/>
            <a:ext cx="1345745" cy="1021230"/>
          </a:xfrm>
          <a:prstGeom prst="roundRect">
            <a:avLst>
              <a:gd name="adj" fmla="val 16667"/>
            </a:avLst>
          </a:prstGeom>
          <a:solidFill>
            <a:schemeClr val="accent5">
              <a:lumMod val="75000"/>
            </a:schemeClr>
          </a:solidFill>
          <a:ln w="12700" cap="flat" cmpd="sng">
            <a:solidFill>
              <a:srgbClr val="D6DEE1"/>
            </a:solidFill>
            <a:prstDash val="solid"/>
            <a:round/>
            <a:headEnd type="none" w="sm" len="sm"/>
            <a:tailEnd type="none" w="sm" len="sm"/>
          </a:ln>
          <a:effectLst/>
        </p:spPr>
        <p:txBody>
          <a:bodyPr spcFirstLastPara="1" wrap="square" lIns="77146" tIns="38562" rIns="77146" bIns="38562" anchor="ctr" anchorCtr="0">
            <a:noAutofit/>
          </a:bodyPr>
          <a:lstStyle/>
          <a:p>
            <a:pPr algn="ctr"/>
            <a:r>
              <a:rPr lang="el-GR" sz="1063" b="1" dirty="0">
                <a:solidFill>
                  <a:schemeClr val="bg1"/>
                </a:solidFill>
                <a:latin typeface="Gill Sans"/>
                <a:sym typeface="Gill Sans"/>
              </a:rPr>
              <a:t>Προγραμματισμός επέμβασης</a:t>
            </a:r>
          </a:p>
        </p:txBody>
      </p:sp>
      <p:cxnSp>
        <p:nvCxnSpPr>
          <p:cNvPr id="21" name="Google Shape;750;p28">
            <a:extLst>
              <a:ext uri="{FF2B5EF4-FFF2-40B4-BE49-F238E27FC236}">
                <a16:creationId xmlns:a16="http://schemas.microsoft.com/office/drawing/2014/main" id="{2BF44ACD-B2C6-D1C9-16F6-0EA0D57C4CA0}"/>
              </a:ext>
            </a:extLst>
          </p:cNvPr>
          <p:cNvCxnSpPr>
            <a:cxnSpLocks/>
          </p:cNvCxnSpPr>
          <p:nvPr/>
        </p:nvCxnSpPr>
        <p:spPr>
          <a:xfrm>
            <a:off x="5951539" y="1779183"/>
            <a:ext cx="901579" cy="0"/>
          </a:xfrm>
          <a:prstGeom prst="straightConnector1">
            <a:avLst/>
          </a:prstGeom>
          <a:noFill/>
          <a:ln w="38100" cap="flat" cmpd="sng">
            <a:solidFill>
              <a:srgbClr val="475A60"/>
            </a:solidFill>
            <a:prstDash val="solid"/>
            <a:round/>
            <a:headEnd type="none" w="sm" len="sm"/>
            <a:tailEnd type="triangle" w="med" len="med"/>
          </a:ln>
          <a:effectLst>
            <a:outerShdw blurRad="50800" dist="38100" dir="2700000" algn="tl" rotWithShape="0">
              <a:srgbClr val="000000">
                <a:alpha val="40000"/>
              </a:srgbClr>
            </a:outerShdw>
          </a:effectLst>
        </p:spPr>
      </p:cxnSp>
      <p:sp>
        <p:nvSpPr>
          <p:cNvPr id="20" name="Arrow: Down 19">
            <a:extLst>
              <a:ext uri="{FF2B5EF4-FFF2-40B4-BE49-F238E27FC236}">
                <a16:creationId xmlns:a16="http://schemas.microsoft.com/office/drawing/2014/main" id="{C4F2ACF4-65D2-22F9-FFCA-596BFF4B602E}"/>
              </a:ext>
            </a:extLst>
          </p:cNvPr>
          <p:cNvSpPr/>
          <p:nvPr/>
        </p:nvSpPr>
        <p:spPr>
          <a:xfrm rot="10800000">
            <a:off x="5951539" y="4011954"/>
            <a:ext cx="526388" cy="423740"/>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57538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2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30D10E-232A-7429-2F64-7F7C1C400112}"/>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C3CB7D09-D2E6-8016-6468-F599E640CF10}"/>
              </a:ext>
            </a:extLst>
          </p:cNvPr>
          <p:cNvSpPr>
            <a:spLocks noGrp="1"/>
          </p:cNvSpPr>
          <p:nvPr>
            <p:ph type="title"/>
          </p:nvPr>
        </p:nvSpPr>
        <p:spPr>
          <a:xfrm>
            <a:off x="625163" y="71375"/>
            <a:ext cx="7195226" cy="742159"/>
          </a:xfrm>
        </p:spPr>
        <p:txBody>
          <a:bodyPr anchor="b">
            <a:noAutofit/>
          </a:bodyPr>
          <a:lstStyle/>
          <a:p>
            <a:endParaRPr lang="hu-HU" sz="3200" b="1" dirty="0"/>
          </a:p>
        </p:txBody>
      </p:sp>
      <p:sp>
        <p:nvSpPr>
          <p:cNvPr id="4" name="Footer Placeholder 4">
            <a:extLst>
              <a:ext uri="{FF2B5EF4-FFF2-40B4-BE49-F238E27FC236}">
                <a16:creationId xmlns:a16="http://schemas.microsoft.com/office/drawing/2014/main" id="{81EA78B6-C773-181E-A18E-D46C660EC01B}"/>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8" name="Tartalom helye 7">
            <a:extLst>
              <a:ext uri="{FF2B5EF4-FFF2-40B4-BE49-F238E27FC236}">
                <a16:creationId xmlns:a16="http://schemas.microsoft.com/office/drawing/2014/main" id="{631A56F1-14E2-3737-2DBB-8439912777E1}"/>
              </a:ext>
            </a:extLst>
          </p:cNvPr>
          <p:cNvSpPr>
            <a:spLocks noGrp="1"/>
          </p:cNvSpPr>
          <p:nvPr>
            <p:ph sz="half" idx="1"/>
          </p:nvPr>
        </p:nvSpPr>
        <p:spPr>
          <a:xfrm>
            <a:off x="625163" y="1316182"/>
            <a:ext cx="9685900" cy="4663513"/>
          </a:xfrm>
        </p:spPr>
        <p:txBody>
          <a:bodyPr/>
          <a:lstStyle/>
          <a:p>
            <a:endParaRPr lang="hu-HU" dirty="0"/>
          </a:p>
        </p:txBody>
      </p:sp>
      <p:pic>
        <p:nvPicPr>
          <p:cNvPr id="3" name="Picture 2" descr="John Bowlby Quote: “We’re only as needy as our unmet needs.”">
            <a:extLst>
              <a:ext uri="{FF2B5EF4-FFF2-40B4-BE49-F238E27FC236}">
                <a16:creationId xmlns:a16="http://schemas.microsoft.com/office/drawing/2014/main" id="{8106D54C-3A8B-68FF-C974-A2B0B5DAF1F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6891" y="813534"/>
            <a:ext cx="9062443" cy="5097772"/>
          </a:xfrm>
          <a:prstGeom prst="rect">
            <a:avLst/>
          </a:prstGeom>
          <a:noFill/>
          <a:ln w="76200">
            <a:solidFill>
              <a:srgbClr val="02FFD2"/>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7757932"/>
      </p:ext>
    </p:extLst>
  </p:cSld>
  <p:clrMapOvr>
    <a:masterClrMapping/>
  </p:clrMapOvr>
  <mc:AlternateContent xmlns:mc="http://schemas.openxmlformats.org/markup-compatibility/2006" xmlns:p14="http://schemas.microsoft.com/office/powerpoint/2010/main">
    <mc:Choice Requires="p14">
      <p:transition spd="slow" p14:dur="2000" advTm="5447"/>
    </mc:Choice>
    <mc:Fallback xmlns="">
      <p:transition spd="slow" advTm="5447"/>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F715CA-6090-390B-FE31-12BAC60F8223}"/>
            </a:ext>
          </a:extLst>
        </p:cNvPr>
        <p:cNvGrpSpPr/>
        <p:nvPr/>
      </p:nvGrpSpPr>
      <p:grpSpPr>
        <a:xfrm>
          <a:off x="0" y="0"/>
          <a:ext cx="0" cy="0"/>
          <a:chOff x="0" y="0"/>
          <a:chExt cx="0" cy="0"/>
        </a:xfrm>
      </p:grpSpPr>
      <p:grpSp>
        <p:nvGrpSpPr>
          <p:cNvPr id="11" name="Google Shape;726;p28">
            <a:extLst>
              <a:ext uri="{FF2B5EF4-FFF2-40B4-BE49-F238E27FC236}">
                <a16:creationId xmlns:a16="http://schemas.microsoft.com/office/drawing/2014/main" id="{BB550BA3-40BD-B2DC-0E7A-38E0FDCCE965}"/>
              </a:ext>
            </a:extLst>
          </p:cNvPr>
          <p:cNvGrpSpPr/>
          <p:nvPr/>
        </p:nvGrpSpPr>
        <p:grpSpPr>
          <a:xfrm>
            <a:off x="1617528" y="3249397"/>
            <a:ext cx="5570924" cy="661152"/>
            <a:chOff x="4615" y="511897"/>
            <a:chExt cx="6553893" cy="698003"/>
          </a:xfrm>
          <a:effectLst/>
        </p:grpSpPr>
        <p:sp>
          <p:nvSpPr>
            <p:cNvPr id="12" name="Google Shape;727;p28">
              <a:extLst>
                <a:ext uri="{FF2B5EF4-FFF2-40B4-BE49-F238E27FC236}">
                  <a16:creationId xmlns:a16="http://schemas.microsoft.com/office/drawing/2014/main" id="{0C98B01E-6047-6803-6CF9-1A7B6E240AD0}"/>
                </a:ext>
              </a:extLst>
            </p:cNvPr>
            <p:cNvSpPr/>
            <p:nvPr/>
          </p:nvSpPr>
          <p:spPr>
            <a:xfrm>
              <a:off x="4615" y="511897"/>
              <a:ext cx="1717031" cy="686812"/>
            </a:xfrm>
            <a:prstGeom prst="chevron">
              <a:avLst>
                <a:gd name="adj" fmla="val 50000"/>
              </a:avLst>
            </a:prstGeom>
            <a:solidFill>
              <a:srgbClr val="AB0084">
                <a:alpha val="80000"/>
              </a:srgbClr>
            </a:solidFill>
            <a:ln w="12700" cap="flat" cmpd="sng">
              <a:no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77146" tIns="77146" rIns="77146" bIns="77146" anchor="ctr" anchorCtr="0">
              <a:noAutofit/>
            </a:bodyPr>
            <a:lstStyle/>
            <a:p>
              <a:endParaRPr sz="1266">
                <a:solidFill>
                  <a:schemeClr val="bg1"/>
                </a:solidFill>
              </a:endParaRPr>
            </a:p>
          </p:txBody>
        </p:sp>
        <p:sp>
          <p:nvSpPr>
            <p:cNvPr id="13" name="Google Shape;728;p28">
              <a:extLst>
                <a:ext uri="{FF2B5EF4-FFF2-40B4-BE49-F238E27FC236}">
                  <a16:creationId xmlns:a16="http://schemas.microsoft.com/office/drawing/2014/main" id="{64CF9A3C-3335-6AB0-4078-8C16B96B7B9F}"/>
                </a:ext>
              </a:extLst>
            </p:cNvPr>
            <p:cNvSpPr txBox="1"/>
            <p:nvPr/>
          </p:nvSpPr>
          <p:spPr>
            <a:xfrm>
              <a:off x="326035" y="511897"/>
              <a:ext cx="1286561" cy="686812"/>
            </a:xfrm>
            <a:prstGeom prst="rect">
              <a:avLst/>
            </a:prstGeom>
            <a:noFill/>
            <a:ln>
              <a:noFill/>
            </a:ln>
          </p:spPr>
          <p:txBody>
            <a:bodyPr spcFirstLastPara="1" wrap="square" lIns="47253" tIns="15737" rIns="15737" bIns="15737" anchor="ctr" anchorCtr="0">
              <a:noAutofit/>
            </a:bodyPr>
            <a:lstStyle/>
            <a:p>
              <a:pPr algn="ctr">
                <a:lnSpc>
                  <a:spcPct val="90000"/>
                </a:lnSpc>
                <a:buClr>
                  <a:schemeClr val="lt1"/>
                </a:buClr>
                <a:buSzPts val="1400"/>
              </a:pPr>
              <a:r>
                <a:rPr lang="el-GR" sz="1182" dirty="0">
                  <a:solidFill>
                    <a:schemeClr val="bg1"/>
                  </a:solidFill>
                </a:rPr>
                <a:t>Κλινική αξιολόγηση</a:t>
              </a:r>
              <a:endParaRPr sz="1182" dirty="0">
                <a:solidFill>
                  <a:schemeClr val="bg1"/>
                </a:solidFill>
              </a:endParaRPr>
            </a:p>
          </p:txBody>
        </p:sp>
        <p:sp>
          <p:nvSpPr>
            <p:cNvPr id="14" name="Google Shape;729;p28">
              <a:extLst>
                <a:ext uri="{FF2B5EF4-FFF2-40B4-BE49-F238E27FC236}">
                  <a16:creationId xmlns:a16="http://schemas.microsoft.com/office/drawing/2014/main" id="{063B46D2-818B-8794-1A3F-AA1565E66FB7}"/>
                </a:ext>
              </a:extLst>
            </p:cNvPr>
            <p:cNvSpPr/>
            <p:nvPr/>
          </p:nvSpPr>
          <p:spPr>
            <a:xfrm>
              <a:off x="1540786" y="511897"/>
              <a:ext cx="1816917" cy="686812"/>
            </a:xfrm>
            <a:prstGeom prst="chevron">
              <a:avLst>
                <a:gd name="adj" fmla="val 50000"/>
              </a:avLst>
            </a:prstGeom>
            <a:solidFill>
              <a:srgbClr val="FFC000">
                <a:alpha val="80000"/>
              </a:srgbClr>
            </a:solidFill>
            <a:ln w="12700" cap="flat" cmpd="sng">
              <a:no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77146" tIns="77146" rIns="77146" bIns="77146" anchor="ctr" anchorCtr="0">
              <a:noAutofit/>
            </a:bodyPr>
            <a:lstStyle/>
            <a:p>
              <a:r>
                <a:rPr lang="el-GR" sz="1063" dirty="0">
                  <a:solidFill>
                    <a:schemeClr val="bg1"/>
                  </a:solidFill>
                </a:rPr>
                <a:t>Ανάγκη εισαγωγής</a:t>
              </a:r>
              <a:r>
                <a:rPr lang="en-GB" sz="1063" dirty="0">
                  <a:solidFill>
                    <a:schemeClr val="bg1"/>
                  </a:solidFill>
                </a:rPr>
                <a:t>;</a:t>
              </a:r>
              <a:endParaRPr sz="1063" dirty="0">
                <a:solidFill>
                  <a:schemeClr val="bg1"/>
                </a:solidFill>
              </a:endParaRPr>
            </a:p>
          </p:txBody>
        </p:sp>
        <p:sp>
          <p:nvSpPr>
            <p:cNvPr id="16" name="Google Shape;731;p28">
              <a:extLst>
                <a:ext uri="{FF2B5EF4-FFF2-40B4-BE49-F238E27FC236}">
                  <a16:creationId xmlns:a16="http://schemas.microsoft.com/office/drawing/2014/main" id="{3D205566-6850-231F-F5CA-71391B780A2D}"/>
                </a:ext>
              </a:extLst>
            </p:cNvPr>
            <p:cNvSpPr/>
            <p:nvPr/>
          </p:nvSpPr>
          <p:spPr>
            <a:xfrm>
              <a:off x="4243327" y="511897"/>
              <a:ext cx="2315181" cy="686812"/>
            </a:xfrm>
            <a:prstGeom prst="chevron">
              <a:avLst>
                <a:gd name="adj" fmla="val 50000"/>
              </a:avLst>
            </a:prstGeom>
            <a:solidFill>
              <a:srgbClr val="AB0084">
                <a:alpha val="80000"/>
              </a:srgbClr>
            </a:solidFill>
            <a:ln w="12700" cap="flat" cmpd="sng">
              <a:no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77146" tIns="77146" rIns="77146" bIns="77146" anchor="ctr" anchorCtr="0">
              <a:noAutofit/>
            </a:bodyPr>
            <a:lstStyle/>
            <a:p>
              <a:endParaRPr sz="1266">
                <a:solidFill>
                  <a:schemeClr val="bg1"/>
                </a:solidFill>
              </a:endParaRPr>
            </a:p>
          </p:txBody>
        </p:sp>
        <p:sp>
          <p:nvSpPr>
            <p:cNvPr id="17" name="Google Shape;732;p28">
              <a:extLst>
                <a:ext uri="{FF2B5EF4-FFF2-40B4-BE49-F238E27FC236}">
                  <a16:creationId xmlns:a16="http://schemas.microsoft.com/office/drawing/2014/main" id="{A456B7BB-04B3-08A7-7AFD-CC157DB29532}"/>
                </a:ext>
              </a:extLst>
            </p:cNvPr>
            <p:cNvSpPr txBox="1"/>
            <p:nvPr/>
          </p:nvSpPr>
          <p:spPr>
            <a:xfrm>
              <a:off x="4455817" y="523088"/>
              <a:ext cx="1816917" cy="686812"/>
            </a:xfrm>
            <a:prstGeom prst="rect">
              <a:avLst/>
            </a:prstGeom>
            <a:noFill/>
            <a:ln>
              <a:noFill/>
            </a:ln>
          </p:spPr>
          <p:txBody>
            <a:bodyPr spcFirstLastPara="1" wrap="square" lIns="47253" tIns="15737" rIns="15737" bIns="15737" anchor="ctr" anchorCtr="0">
              <a:noAutofit/>
            </a:bodyPr>
            <a:lstStyle/>
            <a:p>
              <a:pPr algn="r">
                <a:lnSpc>
                  <a:spcPct val="90000"/>
                </a:lnSpc>
                <a:buClr>
                  <a:schemeClr val="lt1"/>
                </a:buClr>
                <a:buSzPts val="1400"/>
              </a:pPr>
              <a:r>
                <a:rPr lang="el-GR" sz="1182" dirty="0">
                  <a:solidFill>
                    <a:schemeClr val="bg1"/>
                  </a:solidFill>
                  <a:latin typeface="Gill Sans"/>
                  <a:sym typeface="Gill Sans"/>
                </a:rPr>
                <a:t>Οδηγία στον ασθενή να επικοινωνήσει με τον Καρδιολόγο</a:t>
              </a:r>
              <a:endParaRPr sz="1182" dirty="0">
                <a:solidFill>
                  <a:schemeClr val="bg1"/>
                </a:solidFill>
              </a:endParaRPr>
            </a:p>
          </p:txBody>
        </p:sp>
      </p:grpSp>
      <p:sp>
        <p:nvSpPr>
          <p:cNvPr id="33" name="Google Shape;748;p28">
            <a:extLst>
              <a:ext uri="{FF2B5EF4-FFF2-40B4-BE49-F238E27FC236}">
                <a16:creationId xmlns:a16="http://schemas.microsoft.com/office/drawing/2014/main" id="{FD1FF896-5EC2-5C68-F3E7-C00C1CC90C52}"/>
              </a:ext>
            </a:extLst>
          </p:cNvPr>
          <p:cNvSpPr/>
          <p:nvPr/>
        </p:nvSpPr>
        <p:spPr>
          <a:xfrm>
            <a:off x="2008777" y="1287814"/>
            <a:ext cx="3942762" cy="847150"/>
          </a:xfrm>
          <a:prstGeom prst="roundRect">
            <a:avLst>
              <a:gd name="adj" fmla="val 16667"/>
            </a:avLst>
          </a:prstGeom>
          <a:solidFill>
            <a:srgbClr val="0063DC"/>
          </a:solidFill>
          <a:ln w="12700" cap="flat" cmpd="sng">
            <a:solidFill>
              <a:srgbClr val="D6DEE1"/>
            </a:solidFill>
            <a:prstDash val="solid"/>
            <a:round/>
            <a:headEnd type="none" w="sm" len="sm"/>
            <a:tailEnd type="none" w="sm" len="sm"/>
          </a:ln>
          <a:effectLst/>
        </p:spPr>
        <p:txBody>
          <a:bodyPr spcFirstLastPara="1" wrap="square" lIns="77146" tIns="38562" rIns="77146" bIns="38562" anchor="ctr" anchorCtr="0">
            <a:noAutofit/>
          </a:bodyPr>
          <a:lstStyle/>
          <a:p>
            <a:pPr algn="ctr"/>
            <a:r>
              <a:rPr lang="el-GR" sz="1350" b="1" dirty="0">
                <a:solidFill>
                  <a:schemeClr val="bg1"/>
                </a:solidFill>
                <a:latin typeface="Gill Sans"/>
                <a:sym typeface="Gill Sans"/>
              </a:rPr>
              <a:t>Αίτημα καρδιολογικής εκτίμησης </a:t>
            </a:r>
            <a:r>
              <a:rPr lang="el-GR" sz="1350" b="1" dirty="0" err="1">
                <a:solidFill>
                  <a:schemeClr val="bg1"/>
                </a:solidFill>
                <a:latin typeface="Gill Sans"/>
                <a:sym typeface="Gill Sans"/>
              </a:rPr>
              <a:t>ενδονοσοκομειακά</a:t>
            </a:r>
            <a:r>
              <a:rPr lang="el-GR" sz="1350" b="1" dirty="0">
                <a:solidFill>
                  <a:schemeClr val="bg1"/>
                </a:solidFill>
                <a:latin typeface="Gill Sans"/>
                <a:sym typeface="Gill Sans"/>
              </a:rPr>
              <a:t>, μέσω του </a:t>
            </a:r>
            <a:r>
              <a:rPr lang="en-GB" sz="1350" b="1" dirty="0">
                <a:solidFill>
                  <a:schemeClr val="bg1"/>
                </a:solidFill>
                <a:latin typeface="Gill Sans"/>
                <a:sym typeface="Gill Sans"/>
              </a:rPr>
              <a:t>order entry system</a:t>
            </a:r>
            <a:r>
              <a:rPr lang="el-GR" sz="1350" b="1" dirty="0">
                <a:solidFill>
                  <a:schemeClr val="bg1"/>
                </a:solidFill>
                <a:latin typeface="Gill Sans"/>
                <a:sym typeface="Gill Sans"/>
              </a:rPr>
              <a:t> του νοσοκομείου +/- επείγουσας τηλεφωνικής επικοινωνίας</a:t>
            </a:r>
            <a:endParaRPr sz="1350" dirty="0">
              <a:solidFill>
                <a:schemeClr val="bg1"/>
              </a:solidFill>
            </a:endParaRPr>
          </a:p>
        </p:txBody>
      </p:sp>
      <p:cxnSp>
        <p:nvCxnSpPr>
          <p:cNvPr id="35" name="Google Shape;750;p28">
            <a:extLst>
              <a:ext uri="{FF2B5EF4-FFF2-40B4-BE49-F238E27FC236}">
                <a16:creationId xmlns:a16="http://schemas.microsoft.com/office/drawing/2014/main" id="{E7DEA6F7-07BC-B770-833A-F9E47F72C8D1}"/>
              </a:ext>
            </a:extLst>
          </p:cNvPr>
          <p:cNvCxnSpPr>
            <a:cxnSpLocks/>
            <a:endCxn id="17" idx="1"/>
          </p:cNvCxnSpPr>
          <p:nvPr/>
        </p:nvCxnSpPr>
        <p:spPr>
          <a:xfrm>
            <a:off x="4482789" y="3559780"/>
            <a:ext cx="918338" cy="25494"/>
          </a:xfrm>
          <a:prstGeom prst="straightConnector1">
            <a:avLst/>
          </a:prstGeom>
          <a:noFill/>
          <a:ln w="38100" cap="flat" cmpd="sng">
            <a:solidFill>
              <a:srgbClr val="475A60"/>
            </a:solidFill>
            <a:prstDash val="solid"/>
            <a:round/>
            <a:headEnd type="none" w="sm" len="sm"/>
            <a:tailEnd type="triangle" w="med" len="med"/>
          </a:ln>
          <a:effectLst>
            <a:outerShdw blurRad="50800" dist="38100" dir="2700000" algn="tl" rotWithShape="0">
              <a:srgbClr val="000000">
                <a:alpha val="40000"/>
              </a:srgbClr>
            </a:outerShdw>
          </a:effectLst>
        </p:spPr>
      </p:cxnSp>
      <p:sp>
        <p:nvSpPr>
          <p:cNvPr id="41" name="Google Shape;756;p28">
            <a:extLst>
              <a:ext uri="{FF2B5EF4-FFF2-40B4-BE49-F238E27FC236}">
                <a16:creationId xmlns:a16="http://schemas.microsoft.com/office/drawing/2014/main" id="{82B3FC39-FC42-5469-7D9A-1DFE7488118B}"/>
              </a:ext>
            </a:extLst>
          </p:cNvPr>
          <p:cNvSpPr txBox="1"/>
          <p:nvPr/>
        </p:nvSpPr>
        <p:spPr>
          <a:xfrm>
            <a:off x="198930" y="3249397"/>
            <a:ext cx="1168602" cy="568524"/>
          </a:xfrm>
          <a:prstGeom prst="rect">
            <a:avLst/>
          </a:prstGeom>
          <a:solidFill>
            <a:schemeClr val="accent4">
              <a:lumMod val="20000"/>
              <a:lumOff val="80000"/>
            </a:schemeClr>
          </a:solidFill>
          <a:ln>
            <a:noFill/>
          </a:ln>
          <a:effectLst>
            <a:outerShdw blurRad="50800" dist="38100" dir="2700000" algn="tl" rotWithShape="0">
              <a:srgbClr val="000000">
                <a:alpha val="40000"/>
              </a:srgbClr>
            </a:outerShdw>
          </a:effectLst>
        </p:spPr>
        <p:txBody>
          <a:bodyPr spcFirstLastPara="1" wrap="square" lIns="77146" tIns="38562" rIns="77146" bIns="38562" anchor="t" anchorCtr="0">
            <a:spAutoFit/>
          </a:bodyPr>
          <a:lstStyle/>
          <a:p>
            <a:r>
              <a:rPr lang="el-GR" sz="1594" dirty="0"/>
              <a:t>Διάγνωση </a:t>
            </a:r>
            <a:r>
              <a:rPr lang="es-ES" sz="1594" dirty="0"/>
              <a:t>Ca </a:t>
            </a:r>
            <a:r>
              <a:rPr lang="el-GR" sz="1594" dirty="0" err="1"/>
              <a:t>κύστεως</a:t>
            </a:r>
            <a:endParaRPr sz="1594" dirty="0"/>
          </a:p>
        </p:txBody>
      </p:sp>
      <p:sp>
        <p:nvSpPr>
          <p:cNvPr id="4" name="Footer Placeholder 4">
            <a:extLst>
              <a:ext uri="{FF2B5EF4-FFF2-40B4-BE49-F238E27FC236}">
                <a16:creationId xmlns:a16="http://schemas.microsoft.com/office/drawing/2014/main" id="{F1830D35-AE73-4FE6-C81F-EC5063EF3AB9}"/>
              </a:ext>
            </a:extLst>
          </p:cNvPr>
          <p:cNvSpPr txBox="1">
            <a:spLocks noChangeArrowheads="1"/>
          </p:cNvSpPr>
          <p:nvPr/>
        </p:nvSpPr>
        <p:spPr bwMode="auto">
          <a:xfrm>
            <a:off x="924970" y="6294363"/>
            <a:ext cx="2797464" cy="20715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7158" tIns="38579" rIns="77158" bIns="38579"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012" dirty="0"/>
              <a:t>Project: 101101139 — H-PASS — EU4H-2022-PJ</a:t>
            </a:r>
            <a:endParaRPr lang="el-GR" altLang="en-US" sz="1012" dirty="0"/>
          </a:p>
        </p:txBody>
      </p:sp>
      <p:cxnSp>
        <p:nvCxnSpPr>
          <p:cNvPr id="3" name="Google Shape;750;p28">
            <a:extLst>
              <a:ext uri="{FF2B5EF4-FFF2-40B4-BE49-F238E27FC236}">
                <a16:creationId xmlns:a16="http://schemas.microsoft.com/office/drawing/2014/main" id="{CCC46972-B7B8-040F-D7F4-5C7978BC8380}"/>
              </a:ext>
            </a:extLst>
          </p:cNvPr>
          <p:cNvCxnSpPr>
            <a:cxnSpLocks/>
          </p:cNvCxnSpPr>
          <p:nvPr/>
        </p:nvCxnSpPr>
        <p:spPr>
          <a:xfrm flipV="1">
            <a:off x="3583229" y="2134964"/>
            <a:ext cx="0" cy="1037274"/>
          </a:xfrm>
          <a:prstGeom prst="straightConnector1">
            <a:avLst/>
          </a:prstGeom>
          <a:noFill/>
          <a:ln w="38100" cap="flat" cmpd="sng">
            <a:solidFill>
              <a:srgbClr val="475A60"/>
            </a:solidFill>
            <a:prstDash val="solid"/>
            <a:round/>
            <a:headEnd type="none" w="sm" len="sm"/>
            <a:tailEnd type="triangle" w="med" len="med"/>
          </a:ln>
          <a:effectLst>
            <a:outerShdw blurRad="50800" dist="38100" dir="2700000" algn="tl" rotWithShape="0">
              <a:srgbClr val="000000">
                <a:alpha val="40000"/>
              </a:srgbClr>
            </a:outerShdw>
          </a:effectLst>
        </p:spPr>
      </p:cxnSp>
      <p:sp>
        <p:nvSpPr>
          <p:cNvPr id="6" name="Google Shape;748;p28">
            <a:extLst>
              <a:ext uri="{FF2B5EF4-FFF2-40B4-BE49-F238E27FC236}">
                <a16:creationId xmlns:a16="http://schemas.microsoft.com/office/drawing/2014/main" id="{9C72327C-D953-061C-B9E0-70951E21E1F0}"/>
              </a:ext>
            </a:extLst>
          </p:cNvPr>
          <p:cNvSpPr/>
          <p:nvPr/>
        </p:nvSpPr>
        <p:spPr>
          <a:xfrm>
            <a:off x="4596459" y="3364719"/>
            <a:ext cx="551542" cy="415615"/>
          </a:xfrm>
          <a:prstGeom prst="roundRect">
            <a:avLst>
              <a:gd name="adj" fmla="val 16667"/>
            </a:avLst>
          </a:prstGeom>
          <a:solidFill>
            <a:srgbClr val="C00000"/>
          </a:solidFill>
          <a:ln w="12700" cap="flat" cmpd="sng">
            <a:solidFill>
              <a:srgbClr val="D6DEE1"/>
            </a:solidFill>
            <a:prstDash val="solid"/>
            <a:round/>
            <a:headEnd type="none" w="sm" len="sm"/>
            <a:tailEnd type="none" w="sm" len="sm"/>
          </a:ln>
          <a:effectLst/>
        </p:spPr>
        <p:txBody>
          <a:bodyPr spcFirstLastPara="1" wrap="square" lIns="77146" tIns="38562" rIns="77146" bIns="38562" anchor="ctr" anchorCtr="0">
            <a:noAutofit/>
          </a:bodyPr>
          <a:lstStyle/>
          <a:p>
            <a:pPr algn="ctr"/>
            <a:r>
              <a:rPr lang="el-GR" sz="1350" b="1" dirty="0">
                <a:solidFill>
                  <a:schemeClr val="bg1"/>
                </a:solidFill>
                <a:latin typeface="Gill Sans"/>
                <a:sym typeface="Gill Sans"/>
              </a:rPr>
              <a:t>ΟΧΙ</a:t>
            </a:r>
            <a:endParaRPr sz="1350" dirty="0">
              <a:solidFill>
                <a:schemeClr val="bg1"/>
              </a:solidFill>
            </a:endParaRPr>
          </a:p>
        </p:txBody>
      </p:sp>
      <p:sp>
        <p:nvSpPr>
          <p:cNvPr id="7" name="Google Shape;748;p28">
            <a:extLst>
              <a:ext uri="{FF2B5EF4-FFF2-40B4-BE49-F238E27FC236}">
                <a16:creationId xmlns:a16="http://schemas.microsoft.com/office/drawing/2014/main" id="{D518418F-4157-EE66-0591-2FF95C62CC34}"/>
              </a:ext>
            </a:extLst>
          </p:cNvPr>
          <p:cNvSpPr/>
          <p:nvPr/>
        </p:nvSpPr>
        <p:spPr>
          <a:xfrm>
            <a:off x="3193307" y="2524681"/>
            <a:ext cx="935274" cy="390581"/>
          </a:xfrm>
          <a:prstGeom prst="roundRect">
            <a:avLst>
              <a:gd name="adj" fmla="val 16667"/>
            </a:avLst>
          </a:prstGeom>
          <a:solidFill>
            <a:srgbClr val="92D050"/>
          </a:solidFill>
          <a:ln w="12700" cap="flat" cmpd="sng">
            <a:solidFill>
              <a:srgbClr val="D6DEE1"/>
            </a:solidFill>
            <a:prstDash val="solid"/>
            <a:round/>
            <a:headEnd type="none" w="sm" len="sm"/>
            <a:tailEnd type="none" w="sm" len="sm"/>
          </a:ln>
          <a:effectLst/>
        </p:spPr>
        <p:txBody>
          <a:bodyPr spcFirstLastPara="1" wrap="square" lIns="77146" tIns="38562" rIns="77146" bIns="38562" anchor="ctr" anchorCtr="0">
            <a:noAutofit/>
          </a:bodyPr>
          <a:lstStyle/>
          <a:p>
            <a:pPr algn="ctr"/>
            <a:r>
              <a:rPr lang="el-GR" sz="1350" b="1" dirty="0">
                <a:solidFill>
                  <a:schemeClr val="bg1"/>
                </a:solidFill>
                <a:latin typeface="Gill Sans"/>
                <a:sym typeface="Gill Sans"/>
              </a:rPr>
              <a:t>ΝΑΙ</a:t>
            </a:r>
            <a:endParaRPr sz="1350" dirty="0">
              <a:solidFill>
                <a:schemeClr val="bg1"/>
              </a:solidFill>
            </a:endParaRPr>
          </a:p>
        </p:txBody>
      </p:sp>
      <p:cxnSp>
        <p:nvCxnSpPr>
          <p:cNvPr id="8" name="Google Shape;750;p28">
            <a:extLst>
              <a:ext uri="{FF2B5EF4-FFF2-40B4-BE49-F238E27FC236}">
                <a16:creationId xmlns:a16="http://schemas.microsoft.com/office/drawing/2014/main" id="{18296895-4129-9F53-4F26-8393116E4DCC}"/>
              </a:ext>
            </a:extLst>
          </p:cNvPr>
          <p:cNvCxnSpPr>
            <a:cxnSpLocks/>
          </p:cNvCxnSpPr>
          <p:nvPr/>
        </p:nvCxnSpPr>
        <p:spPr>
          <a:xfrm flipH="1">
            <a:off x="2347281" y="2134964"/>
            <a:ext cx="463762" cy="156442"/>
          </a:xfrm>
          <a:prstGeom prst="straightConnector1">
            <a:avLst/>
          </a:prstGeom>
          <a:noFill/>
          <a:ln w="38100" cap="flat" cmpd="sng">
            <a:solidFill>
              <a:srgbClr val="475A60"/>
            </a:solidFill>
            <a:prstDash val="solid"/>
            <a:round/>
            <a:headEnd type="none" w="sm" len="sm"/>
            <a:tailEnd type="triangle" w="med" len="med"/>
          </a:ln>
          <a:effectLst>
            <a:outerShdw blurRad="50800" dist="38100" dir="2700000" algn="tl" rotWithShape="0">
              <a:srgbClr val="000000">
                <a:alpha val="40000"/>
              </a:srgbClr>
            </a:outerShdw>
          </a:effectLst>
        </p:spPr>
      </p:cxnSp>
      <p:cxnSp>
        <p:nvCxnSpPr>
          <p:cNvPr id="10" name="Google Shape;750;p28">
            <a:extLst>
              <a:ext uri="{FF2B5EF4-FFF2-40B4-BE49-F238E27FC236}">
                <a16:creationId xmlns:a16="http://schemas.microsoft.com/office/drawing/2014/main" id="{6AAE2D4F-F083-609D-DD5C-B1CC60484386}"/>
              </a:ext>
            </a:extLst>
          </p:cNvPr>
          <p:cNvCxnSpPr>
            <a:cxnSpLocks/>
            <a:endCxn id="21" idx="2"/>
          </p:cNvCxnSpPr>
          <p:nvPr/>
        </p:nvCxnSpPr>
        <p:spPr>
          <a:xfrm flipV="1">
            <a:off x="7593868" y="1747294"/>
            <a:ext cx="6247" cy="1512704"/>
          </a:xfrm>
          <a:prstGeom prst="straightConnector1">
            <a:avLst/>
          </a:prstGeom>
          <a:noFill/>
          <a:ln w="38100" cap="flat" cmpd="sng">
            <a:solidFill>
              <a:srgbClr val="475A60"/>
            </a:solidFill>
            <a:prstDash val="solid"/>
            <a:round/>
            <a:headEnd type="none" w="sm" len="sm"/>
            <a:tailEnd type="triangle" w="med" len="med"/>
          </a:ln>
          <a:effectLst>
            <a:outerShdw blurRad="50800" dist="38100" dir="2700000" algn="tl" rotWithShape="0">
              <a:srgbClr val="000000">
                <a:alpha val="40000"/>
              </a:srgbClr>
            </a:outerShdw>
          </a:effectLst>
        </p:spPr>
      </p:cxnSp>
      <p:sp>
        <p:nvSpPr>
          <p:cNvPr id="15" name="Google Shape;748;p28">
            <a:extLst>
              <a:ext uri="{FF2B5EF4-FFF2-40B4-BE49-F238E27FC236}">
                <a16:creationId xmlns:a16="http://schemas.microsoft.com/office/drawing/2014/main" id="{40B3EF77-1F42-D563-E0C2-2ADBF296C658}"/>
              </a:ext>
            </a:extLst>
          </p:cNvPr>
          <p:cNvSpPr/>
          <p:nvPr/>
        </p:nvSpPr>
        <p:spPr>
          <a:xfrm>
            <a:off x="7132478" y="2593307"/>
            <a:ext cx="935274" cy="390581"/>
          </a:xfrm>
          <a:prstGeom prst="roundRect">
            <a:avLst>
              <a:gd name="adj" fmla="val 16667"/>
            </a:avLst>
          </a:prstGeom>
          <a:solidFill>
            <a:srgbClr val="92D050"/>
          </a:solidFill>
          <a:ln w="12700" cap="flat" cmpd="sng">
            <a:solidFill>
              <a:srgbClr val="D6DEE1"/>
            </a:solidFill>
            <a:prstDash val="solid"/>
            <a:round/>
            <a:headEnd type="none" w="sm" len="sm"/>
            <a:tailEnd type="none" w="sm" len="sm"/>
          </a:ln>
          <a:effectLst/>
        </p:spPr>
        <p:txBody>
          <a:bodyPr spcFirstLastPara="1" wrap="square" lIns="77146" tIns="38562" rIns="77146" bIns="38562" anchor="ctr" anchorCtr="0">
            <a:noAutofit/>
          </a:bodyPr>
          <a:lstStyle/>
          <a:p>
            <a:pPr algn="ctr"/>
            <a:r>
              <a:rPr lang="el-GR" sz="1350" b="1" dirty="0">
                <a:solidFill>
                  <a:schemeClr val="bg1"/>
                </a:solidFill>
                <a:latin typeface="Gill Sans"/>
                <a:sym typeface="Gill Sans"/>
              </a:rPr>
              <a:t>ΝΑΙ</a:t>
            </a:r>
            <a:endParaRPr sz="1350" dirty="0">
              <a:solidFill>
                <a:schemeClr val="bg1"/>
              </a:solidFill>
            </a:endParaRPr>
          </a:p>
        </p:txBody>
      </p:sp>
      <p:sp>
        <p:nvSpPr>
          <p:cNvPr id="21" name="Google Shape;748;p28">
            <a:extLst>
              <a:ext uri="{FF2B5EF4-FFF2-40B4-BE49-F238E27FC236}">
                <a16:creationId xmlns:a16="http://schemas.microsoft.com/office/drawing/2014/main" id="{7C6A45C3-48C2-9F9E-0518-0552E3609A71}"/>
              </a:ext>
            </a:extLst>
          </p:cNvPr>
          <p:cNvSpPr/>
          <p:nvPr/>
        </p:nvSpPr>
        <p:spPr>
          <a:xfrm>
            <a:off x="7132478" y="1356713"/>
            <a:ext cx="935274" cy="390581"/>
          </a:xfrm>
          <a:prstGeom prst="roundRect">
            <a:avLst>
              <a:gd name="adj" fmla="val 16667"/>
            </a:avLst>
          </a:prstGeom>
          <a:solidFill>
            <a:srgbClr val="92D050"/>
          </a:solidFill>
          <a:ln w="12700" cap="flat" cmpd="sng">
            <a:solidFill>
              <a:srgbClr val="D6DEE1"/>
            </a:solidFill>
            <a:prstDash val="solid"/>
            <a:round/>
            <a:headEnd type="none" w="sm" len="sm"/>
            <a:tailEnd type="none" w="sm" len="sm"/>
          </a:ln>
          <a:effectLst/>
        </p:spPr>
        <p:txBody>
          <a:bodyPr spcFirstLastPara="1" wrap="square" lIns="77146" tIns="38562" rIns="77146" bIns="38562" anchor="ctr" anchorCtr="0">
            <a:noAutofit/>
          </a:bodyPr>
          <a:lstStyle/>
          <a:p>
            <a:pPr algn="ctr"/>
            <a:r>
              <a:rPr lang="el-GR" sz="1350" b="1" dirty="0">
                <a:solidFill>
                  <a:schemeClr val="bg1"/>
                </a:solidFill>
                <a:latin typeface="Gill Sans"/>
                <a:sym typeface="Gill Sans"/>
              </a:rPr>
              <a:t>ΝΑΙ</a:t>
            </a:r>
            <a:endParaRPr sz="1350" dirty="0">
              <a:solidFill>
                <a:schemeClr val="bg1"/>
              </a:solidFill>
            </a:endParaRPr>
          </a:p>
        </p:txBody>
      </p:sp>
      <p:cxnSp>
        <p:nvCxnSpPr>
          <p:cNvPr id="22" name="Google Shape;750;p28">
            <a:extLst>
              <a:ext uri="{FF2B5EF4-FFF2-40B4-BE49-F238E27FC236}">
                <a16:creationId xmlns:a16="http://schemas.microsoft.com/office/drawing/2014/main" id="{772550BB-DF4D-5F45-A112-41482C0CC0D2}"/>
              </a:ext>
            </a:extLst>
          </p:cNvPr>
          <p:cNvCxnSpPr>
            <a:cxnSpLocks/>
          </p:cNvCxnSpPr>
          <p:nvPr/>
        </p:nvCxnSpPr>
        <p:spPr>
          <a:xfrm>
            <a:off x="8826023" y="1738853"/>
            <a:ext cx="35084" cy="1495651"/>
          </a:xfrm>
          <a:prstGeom prst="straightConnector1">
            <a:avLst/>
          </a:prstGeom>
          <a:noFill/>
          <a:ln w="38100" cap="flat" cmpd="sng">
            <a:solidFill>
              <a:srgbClr val="475A60"/>
            </a:solidFill>
            <a:prstDash val="solid"/>
            <a:round/>
            <a:headEnd type="none" w="sm" len="sm"/>
            <a:tailEnd type="triangle" w="med" len="med"/>
          </a:ln>
          <a:effectLst>
            <a:outerShdw blurRad="50800" dist="38100" dir="2700000" algn="tl" rotWithShape="0">
              <a:srgbClr val="000000">
                <a:alpha val="40000"/>
              </a:srgbClr>
            </a:outerShdw>
          </a:effectLst>
        </p:spPr>
      </p:cxnSp>
      <p:cxnSp>
        <p:nvCxnSpPr>
          <p:cNvPr id="24" name="Straight Arrow Connector 23">
            <a:extLst>
              <a:ext uri="{FF2B5EF4-FFF2-40B4-BE49-F238E27FC236}">
                <a16:creationId xmlns:a16="http://schemas.microsoft.com/office/drawing/2014/main" id="{BC1EA5FF-6CC8-B121-D506-A3F3711D84DB}"/>
              </a:ext>
            </a:extLst>
          </p:cNvPr>
          <p:cNvCxnSpPr>
            <a:cxnSpLocks/>
          </p:cNvCxnSpPr>
          <p:nvPr/>
        </p:nvCxnSpPr>
        <p:spPr>
          <a:xfrm>
            <a:off x="8067752" y="1552003"/>
            <a:ext cx="413175" cy="0"/>
          </a:xfrm>
          <a:prstGeom prst="straightConnector1">
            <a:avLst/>
          </a:prstGeom>
          <a:ln w="57150">
            <a:tailEnd type="triangle"/>
          </a:ln>
        </p:spPr>
        <p:style>
          <a:lnRef idx="2">
            <a:schemeClr val="accent1"/>
          </a:lnRef>
          <a:fillRef idx="0">
            <a:schemeClr val="accent1"/>
          </a:fillRef>
          <a:effectRef idx="1">
            <a:schemeClr val="accent1"/>
          </a:effectRef>
          <a:fontRef idx="minor">
            <a:schemeClr val="tx1"/>
          </a:fontRef>
        </p:style>
      </p:cxnSp>
      <p:sp>
        <p:nvSpPr>
          <p:cNvPr id="28" name="Google Shape;748;p28">
            <a:extLst>
              <a:ext uri="{FF2B5EF4-FFF2-40B4-BE49-F238E27FC236}">
                <a16:creationId xmlns:a16="http://schemas.microsoft.com/office/drawing/2014/main" id="{4FBEE70E-E27D-3C85-795A-B59C9E9E1E03}"/>
              </a:ext>
            </a:extLst>
          </p:cNvPr>
          <p:cNvSpPr/>
          <p:nvPr/>
        </p:nvSpPr>
        <p:spPr>
          <a:xfrm>
            <a:off x="6990842" y="1832928"/>
            <a:ext cx="1167605" cy="465609"/>
          </a:xfrm>
          <a:prstGeom prst="roundRect">
            <a:avLst>
              <a:gd name="adj" fmla="val 16667"/>
            </a:avLst>
          </a:prstGeom>
          <a:solidFill>
            <a:srgbClr val="FFC000"/>
          </a:solidFill>
          <a:ln w="12700" cap="flat" cmpd="sng">
            <a:solidFill>
              <a:srgbClr val="D6DEE1"/>
            </a:solidFill>
            <a:prstDash val="solid"/>
            <a:round/>
            <a:headEnd type="none" w="sm" len="sm"/>
            <a:tailEnd type="none" w="sm" len="sm"/>
          </a:ln>
          <a:effectLst/>
        </p:spPr>
        <p:txBody>
          <a:bodyPr spcFirstLastPara="1" wrap="square" lIns="77146" tIns="38562" rIns="77146" bIns="38562" anchor="ctr" anchorCtr="0">
            <a:noAutofit/>
          </a:bodyPr>
          <a:lstStyle/>
          <a:p>
            <a:pPr algn="ctr"/>
            <a:r>
              <a:rPr lang="el-GR" sz="1063" b="1" dirty="0">
                <a:solidFill>
                  <a:schemeClr val="bg1"/>
                </a:solidFill>
                <a:latin typeface="Gill Sans"/>
                <a:sym typeface="Gill Sans"/>
              </a:rPr>
              <a:t>Ο Καρδιολόγος </a:t>
            </a:r>
          </a:p>
          <a:p>
            <a:pPr algn="ctr"/>
            <a:r>
              <a:rPr lang="el-GR" sz="1063" b="1" dirty="0">
                <a:solidFill>
                  <a:schemeClr val="bg1"/>
                </a:solidFill>
                <a:latin typeface="Gill Sans"/>
                <a:sym typeface="Gill Sans"/>
              </a:rPr>
              <a:t>ανταποκρίνεται</a:t>
            </a:r>
            <a:endParaRPr sz="1063" dirty="0">
              <a:solidFill>
                <a:schemeClr val="bg1"/>
              </a:solidFill>
            </a:endParaRPr>
          </a:p>
        </p:txBody>
      </p:sp>
      <p:sp>
        <p:nvSpPr>
          <p:cNvPr id="29" name="Google Shape;748;p28">
            <a:extLst>
              <a:ext uri="{FF2B5EF4-FFF2-40B4-BE49-F238E27FC236}">
                <a16:creationId xmlns:a16="http://schemas.microsoft.com/office/drawing/2014/main" id="{98E0B309-CC98-F5C8-5FA9-F2D20182C4DC}"/>
              </a:ext>
            </a:extLst>
          </p:cNvPr>
          <p:cNvSpPr/>
          <p:nvPr/>
        </p:nvSpPr>
        <p:spPr>
          <a:xfrm>
            <a:off x="8477207" y="1319199"/>
            <a:ext cx="677826" cy="465609"/>
          </a:xfrm>
          <a:prstGeom prst="roundRect">
            <a:avLst>
              <a:gd name="adj" fmla="val 16667"/>
            </a:avLst>
          </a:prstGeom>
          <a:solidFill>
            <a:srgbClr val="0070C0"/>
          </a:solidFill>
          <a:ln w="12700" cap="flat" cmpd="sng">
            <a:solidFill>
              <a:srgbClr val="D6DEE1"/>
            </a:solidFill>
            <a:prstDash val="solid"/>
            <a:round/>
            <a:headEnd type="none" w="sm" len="sm"/>
            <a:tailEnd type="none" w="sm" len="sm"/>
          </a:ln>
          <a:effectLst/>
        </p:spPr>
        <p:txBody>
          <a:bodyPr spcFirstLastPara="1" wrap="square" lIns="77146" tIns="38562" rIns="77146" bIns="38562" anchor="ctr" anchorCtr="0">
            <a:noAutofit/>
          </a:bodyPr>
          <a:lstStyle/>
          <a:p>
            <a:pPr algn="ctr"/>
            <a:r>
              <a:rPr lang="el-GR" sz="1063" b="1" dirty="0">
                <a:solidFill>
                  <a:schemeClr val="bg1"/>
                </a:solidFill>
                <a:latin typeface="Gill Sans"/>
                <a:sym typeface="Gill Sans"/>
              </a:rPr>
              <a:t>Οδηγίες</a:t>
            </a:r>
          </a:p>
        </p:txBody>
      </p:sp>
      <p:sp>
        <p:nvSpPr>
          <p:cNvPr id="32" name="Google Shape;748;p28">
            <a:extLst>
              <a:ext uri="{FF2B5EF4-FFF2-40B4-BE49-F238E27FC236}">
                <a16:creationId xmlns:a16="http://schemas.microsoft.com/office/drawing/2014/main" id="{8F6DA4CB-AEA5-226D-5DFA-F67E256E1594}"/>
              </a:ext>
            </a:extLst>
          </p:cNvPr>
          <p:cNvSpPr/>
          <p:nvPr/>
        </p:nvSpPr>
        <p:spPr>
          <a:xfrm>
            <a:off x="8380477" y="1896060"/>
            <a:ext cx="947737" cy="954665"/>
          </a:xfrm>
          <a:prstGeom prst="roundRect">
            <a:avLst>
              <a:gd name="adj" fmla="val 16667"/>
            </a:avLst>
          </a:prstGeom>
          <a:solidFill>
            <a:srgbClr val="FFC000"/>
          </a:solidFill>
          <a:ln w="12700" cap="flat" cmpd="sng">
            <a:solidFill>
              <a:srgbClr val="D6DEE1"/>
            </a:solidFill>
            <a:prstDash val="solid"/>
            <a:round/>
            <a:headEnd type="none" w="sm" len="sm"/>
            <a:tailEnd type="none" w="sm" len="sm"/>
          </a:ln>
          <a:effectLst/>
        </p:spPr>
        <p:txBody>
          <a:bodyPr spcFirstLastPara="1" wrap="square" lIns="77146" tIns="38562" rIns="77146" bIns="38562" anchor="ctr" anchorCtr="0">
            <a:noAutofit/>
          </a:bodyPr>
          <a:lstStyle/>
          <a:p>
            <a:pPr algn="ctr"/>
            <a:r>
              <a:rPr lang="el-GR" sz="974" b="1" dirty="0">
                <a:solidFill>
                  <a:schemeClr val="bg1"/>
                </a:solidFill>
                <a:latin typeface="Gill Sans"/>
                <a:sym typeface="Gill Sans"/>
              </a:rPr>
              <a:t>Μέσω άμεσης επικοινωνίας με τον ουρολόγο</a:t>
            </a:r>
          </a:p>
        </p:txBody>
      </p:sp>
      <p:sp>
        <p:nvSpPr>
          <p:cNvPr id="36" name="Google Shape;748;p28">
            <a:extLst>
              <a:ext uri="{FF2B5EF4-FFF2-40B4-BE49-F238E27FC236}">
                <a16:creationId xmlns:a16="http://schemas.microsoft.com/office/drawing/2014/main" id="{2EC35098-01FB-13D9-0834-F7F0D58EB0F6}"/>
              </a:ext>
            </a:extLst>
          </p:cNvPr>
          <p:cNvSpPr/>
          <p:nvPr/>
        </p:nvSpPr>
        <p:spPr>
          <a:xfrm>
            <a:off x="8612902" y="2916878"/>
            <a:ext cx="715312" cy="203623"/>
          </a:xfrm>
          <a:prstGeom prst="roundRect">
            <a:avLst>
              <a:gd name="adj" fmla="val 16667"/>
            </a:avLst>
          </a:prstGeom>
          <a:solidFill>
            <a:srgbClr val="92D050"/>
          </a:solidFill>
          <a:ln w="12700" cap="flat" cmpd="sng">
            <a:solidFill>
              <a:srgbClr val="D6DEE1"/>
            </a:solidFill>
            <a:prstDash val="solid"/>
            <a:round/>
            <a:headEnd type="none" w="sm" len="sm"/>
            <a:tailEnd type="none" w="sm" len="sm"/>
          </a:ln>
          <a:effectLst/>
        </p:spPr>
        <p:txBody>
          <a:bodyPr spcFirstLastPara="1" wrap="square" lIns="77146" tIns="38562" rIns="77146" bIns="38562" anchor="ctr" anchorCtr="0">
            <a:noAutofit/>
          </a:bodyPr>
          <a:lstStyle/>
          <a:p>
            <a:pPr algn="ctr"/>
            <a:r>
              <a:rPr lang="el-GR" sz="1350" b="1" dirty="0">
                <a:solidFill>
                  <a:schemeClr val="bg1"/>
                </a:solidFill>
                <a:latin typeface="Gill Sans"/>
                <a:sym typeface="Gill Sans"/>
              </a:rPr>
              <a:t>ΝΑΙ</a:t>
            </a:r>
            <a:endParaRPr sz="1350" dirty="0">
              <a:solidFill>
                <a:schemeClr val="bg1"/>
              </a:solidFill>
            </a:endParaRPr>
          </a:p>
        </p:txBody>
      </p:sp>
      <p:sp>
        <p:nvSpPr>
          <p:cNvPr id="38" name="Google Shape;748;p28">
            <a:extLst>
              <a:ext uri="{FF2B5EF4-FFF2-40B4-BE49-F238E27FC236}">
                <a16:creationId xmlns:a16="http://schemas.microsoft.com/office/drawing/2014/main" id="{A2B11450-4501-B0A6-7F45-DFC2AF5758D2}"/>
              </a:ext>
            </a:extLst>
          </p:cNvPr>
          <p:cNvSpPr/>
          <p:nvPr/>
        </p:nvSpPr>
        <p:spPr>
          <a:xfrm>
            <a:off x="171927" y="2291407"/>
            <a:ext cx="2694356" cy="794336"/>
          </a:xfrm>
          <a:prstGeom prst="roundRect">
            <a:avLst>
              <a:gd name="adj" fmla="val 16667"/>
            </a:avLst>
          </a:prstGeom>
          <a:solidFill>
            <a:schemeClr val="accent5">
              <a:lumMod val="75000"/>
            </a:schemeClr>
          </a:solidFill>
          <a:ln w="12700" cap="flat" cmpd="sng">
            <a:solidFill>
              <a:srgbClr val="D6DEE1"/>
            </a:solidFill>
            <a:prstDash val="solid"/>
            <a:round/>
            <a:headEnd type="none" w="sm" len="sm"/>
            <a:tailEnd type="none" w="sm" len="sm"/>
          </a:ln>
          <a:effectLst/>
        </p:spPr>
        <p:txBody>
          <a:bodyPr spcFirstLastPara="1" wrap="square" lIns="77146" tIns="38562" rIns="77146" bIns="38562" anchor="ctr" anchorCtr="0">
            <a:noAutofit/>
          </a:bodyPr>
          <a:lstStyle/>
          <a:p>
            <a:pPr algn="ctr"/>
            <a:r>
              <a:rPr lang="el-GR" sz="1063" b="1" dirty="0">
                <a:solidFill>
                  <a:schemeClr val="bg1"/>
                </a:solidFill>
                <a:latin typeface="Gill Sans"/>
                <a:sym typeface="Gill Sans"/>
              </a:rPr>
              <a:t>Σχεδιασμός </a:t>
            </a:r>
            <a:r>
              <a:rPr lang="el-GR" sz="1063" b="1" dirty="0" err="1">
                <a:solidFill>
                  <a:schemeClr val="bg1"/>
                </a:solidFill>
                <a:latin typeface="Gill Sans"/>
                <a:sym typeface="Gill Sans"/>
              </a:rPr>
              <a:t>περιεπεμβατικής</a:t>
            </a:r>
            <a:r>
              <a:rPr lang="el-GR" sz="1063" b="1" dirty="0">
                <a:solidFill>
                  <a:schemeClr val="bg1"/>
                </a:solidFill>
                <a:latin typeface="Gill Sans"/>
                <a:sym typeface="Gill Sans"/>
              </a:rPr>
              <a:t> φροντίδας διεπιστημονικά και προγραμματισμός επέμβασης εντός του </a:t>
            </a:r>
            <a:r>
              <a:rPr lang="el-GR" sz="1063" b="1" dirty="0" err="1">
                <a:solidFill>
                  <a:schemeClr val="bg1"/>
                </a:solidFill>
                <a:latin typeface="Gill Sans"/>
                <a:sym typeface="Gill Sans"/>
              </a:rPr>
              <a:t>συνιστώμενου</a:t>
            </a:r>
            <a:r>
              <a:rPr lang="el-GR" sz="1063" b="1" dirty="0">
                <a:solidFill>
                  <a:schemeClr val="bg1"/>
                </a:solidFill>
                <a:latin typeface="Gill Sans"/>
                <a:sym typeface="Gill Sans"/>
              </a:rPr>
              <a:t> χρονικού πλαισίου</a:t>
            </a:r>
          </a:p>
        </p:txBody>
      </p:sp>
      <p:sp>
        <p:nvSpPr>
          <p:cNvPr id="42" name="Google Shape;748;p28">
            <a:extLst>
              <a:ext uri="{FF2B5EF4-FFF2-40B4-BE49-F238E27FC236}">
                <a16:creationId xmlns:a16="http://schemas.microsoft.com/office/drawing/2014/main" id="{D3955A7C-6A88-3EE3-086A-1DF367776D6E}"/>
              </a:ext>
            </a:extLst>
          </p:cNvPr>
          <p:cNvSpPr/>
          <p:nvPr/>
        </p:nvSpPr>
        <p:spPr>
          <a:xfrm>
            <a:off x="8568769" y="3234504"/>
            <a:ext cx="1609586" cy="1510247"/>
          </a:xfrm>
          <a:prstGeom prst="roundRect">
            <a:avLst>
              <a:gd name="adj" fmla="val 16667"/>
            </a:avLst>
          </a:prstGeom>
          <a:solidFill>
            <a:schemeClr val="accent5">
              <a:lumMod val="75000"/>
            </a:schemeClr>
          </a:solidFill>
          <a:ln w="12700" cap="flat" cmpd="sng">
            <a:solidFill>
              <a:srgbClr val="D6DEE1"/>
            </a:solidFill>
            <a:prstDash val="solid"/>
            <a:round/>
            <a:headEnd type="none" w="sm" len="sm"/>
            <a:tailEnd type="none" w="sm" len="sm"/>
          </a:ln>
          <a:effectLst/>
        </p:spPr>
        <p:txBody>
          <a:bodyPr spcFirstLastPara="1" wrap="square" lIns="77146" tIns="38562" rIns="77146" bIns="38562" anchor="ctr" anchorCtr="0">
            <a:noAutofit/>
          </a:bodyPr>
          <a:lstStyle/>
          <a:p>
            <a:pPr algn="ctr"/>
            <a:r>
              <a:rPr lang="el-GR" sz="1063" b="1" dirty="0">
                <a:solidFill>
                  <a:schemeClr val="bg1"/>
                </a:solidFill>
                <a:latin typeface="Gill Sans"/>
                <a:sym typeface="Gill Sans"/>
              </a:rPr>
              <a:t>Σχεδιασμός </a:t>
            </a:r>
            <a:r>
              <a:rPr lang="el-GR" sz="1063" b="1" dirty="0" err="1">
                <a:solidFill>
                  <a:schemeClr val="bg1"/>
                </a:solidFill>
                <a:latin typeface="Gill Sans"/>
                <a:sym typeface="Gill Sans"/>
              </a:rPr>
              <a:t>περιεπεμβατικής</a:t>
            </a:r>
            <a:r>
              <a:rPr lang="el-GR" sz="1063" b="1" dirty="0">
                <a:solidFill>
                  <a:schemeClr val="bg1"/>
                </a:solidFill>
                <a:latin typeface="Gill Sans"/>
                <a:sym typeface="Gill Sans"/>
              </a:rPr>
              <a:t> φροντίδας διεπιστημονικά και προγραμματισμός επέμβασης εντός του </a:t>
            </a:r>
            <a:r>
              <a:rPr lang="el-GR" sz="1063" b="1" dirty="0" err="1">
                <a:solidFill>
                  <a:schemeClr val="bg1"/>
                </a:solidFill>
                <a:latin typeface="Gill Sans"/>
                <a:sym typeface="Gill Sans"/>
              </a:rPr>
              <a:t>συνιστώμενου</a:t>
            </a:r>
            <a:r>
              <a:rPr lang="el-GR" sz="1063" b="1" dirty="0">
                <a:solidFill>
                  <a:schemeClr val="bg1"/>
                </a:solidFill>
                <a:latin typeface="Gill Sans"/>
                <a:sym typeface="Gill Sans"/>
              </a:rPr>
              <a:t> χρονικού πλαισίου</a:t>
            </a:r>
          </a:p>
        </p:txBody>
      </p:sp>
      <p:cxnSp>
        <p:nvCxnSpPr>
          <p:cNvPr id="45" name="Straight Arrow Connector 44">
            <a:extLst>
              <a:ext uri="{FF2B5EF4-FFF2-40B4-BE49-F238E27FC236}">
                <a16:creationId xmlns:a16="http://schemas.microsoft.com/office/drawing/2014/main" id="{B51B85AD-CF03-5D9D-7931-08131C724FDF}"/>
              </a:ext>
            </a:extLst>
          </p:cNvPr>
          <p:cNvCxnSpPr>
            <a:cxnSpLocks/>
          </p:cNvCxnSpPr>
          <p:nvPr/>
        </p:nvCxnSpPr>
        <p:spPr>
          <a:xfrm>
            <a:off x="9328214" y="2415739"/>
            <a:ext cx="965924" cy="0"/>
          </a:xfrm>
          <a:prstGeom prst="straightConnector1">
            <a:avLst/>
          </a:prstGeom>
          <a:ln w="57150">
            <a:tailEnd type="triangle"/>
          </a:ln>
        </p:spPr>
        <p:style>
          <a:lnRef idx="2">
            <a:schemeClr val="accent1"/>
          </a:lnRef>
          <a:fillRef idx="0">
            <a:schemeClr val="accent1"/>
          </a:fillRef>
          <a:effectRef idx="1">
            <a:schemeClr val="accent1"/>
          </a:effectRef>
          <a:fontRef idx="minor">
            <a:schemeClr val="tx1"/>
          </a:fontRef>
        </p:style>
      </p:cxnSp>
      <p:sp>
        <p:nvSpPr>
          <p:cNvPr id="47" name="Google Shape;748;p28">
            <a:extLst>
              <a:ext uri="{FF2B5EF4-FFF2-40B4-BE49-F238E27FC236}">
                <a16:creationId xmlns:a16="http://schemas.microsoft.com/office/drawing/2014/main" id="{177C54EE-5B00-290D-51D1-147337E02125}"/>
              </a:ext>
            </a:extLst>
          </p:cNvPr>
          <p:cNvSpPr/>
          <p:nvPr/>
        </p:nvSpPr>
        <p:spPr>
          <a:xfrm>
            <a:off x="9449121" y="2197224"/>
            <a:ext cx="551542" cy="415615"/>
          </a:xfrm>
          <a:prstGeom prst="roundRect">
            <a:avLst>
              <a:gd name="adj" fmla="val 16667"/>
            </a:avLst>
          </a:prstGeom>
          <a:solidFill>
            <a:srgbClr val="C00000"/>
          </a:solidFill>
          <a:ln w="12700" cap="flat" cmpd="sng">
            <a:solidFill>
              <a:srgbClr val="D6DEE1"/>
            </a:solidFill>
            <a:prstDash val="solid"/>
            <a:round/>
            <a:headEnd type="none" w="sm" len="sm"/>
            <a:tailEnd type="none" w="sm" len="sm"/>
          </a:ln>
          <a:effectLst/>
        </p:spPr>
        <p:txBody>
          <a:bodyPr spcFirstLastPara="1" wrap="square" lIns="77146" tIns="38562" rIns="77146" bIns="38562" anchor="ctr" anchorCtr="0">
            <a:noAutofit/>
          </a:bodyPr>
          <a:lstStyle/>
          <a:p>
            <a:pPr algn="ctr"/>
            <a:r>
              <a:rPr lang="el-GR" sz="1350" b="1" dirty="0">
                <a:solidFill>
                  <a:schemeClr val="bg1"/>
                </a:solidFill>
                <a:latin typeface="Gill Sans"/>
                <a:sym typeface="Gill Sans"/>
              </a:rPr>
              <a:t>ΟΧΙ</a:t>
            </a:r>
            <a:endParaRPr sz="1350" dirty="0">
              <a:solidFill>
                <a:schemeClr val="bg1"/>
              </a:solidFill>
            </a:endParaRPr>
          </a:p>
        </p:txBody>
      </p:sp>
      <p:cxnSp>
        <p:nvCxnSpPr>
          <p:cNvPr id="49" name="Google Shape;750;p28">
            <a:extLst>
              <a:ext uri="{FF2B5EF4-FFF2-40B4-BE49-F238E27FC236}">
                <a16:creationId xmlns:a16="http://schemas.microsoft.com/office/drawing/2014/main" id="{A89E6F80-D6E0-4A00-94A9-4428E23080D6}"/>
              </a:ext>
            </a:extLst>
          </p:cNvPr>
          <p:cNvCxnSpPr>
            <a:cxnSpLocks/>
          </p:cNvCxnSpPr>
          <p:nvPr/>
        </p:nvCxnSpPr>
        <p:spPr>
          <a:xfrm flipV="1">
            <a:off x="10281444" y="1120613"/>
            <a:ext cx="0" cy="1312639"/>
          </a:xfrm>
          <a:prstGeom prst="straightConnector1">
            <a:avLst/>
          </a:prstGeom>
          <a:noFill/>
          <a:ln w="38100" cap="flat" cmpd="sng">
            <a:solidFill>
              <a:srgbClr val="475A60"/>
            </a:solidFill>
            <a:prstDash val="solid"/>
            <a:round/>
            <a:headEnd type="none" w="sm" len="sm"/>
            <a:tailEnd type="triangle" w="med" len="med"/>
          </a:ln>
          <a:effectLst>
            <a:outerShdw blurRad="50800" dist="38100" dir="2700000" algn="tl" rotWithShape="0">
              <a:srgbClr val="000000">
                <a:alpha val="40000"/>
              </a:srgbClr>
            </a:outerShdw>
          </a:effectLst>
        </p:spPr>
      </p:cxnSp>
      <p:sp>
        <p:nvSpPr>
          <p:cNvPr id="51" name="Google Shape;748;p28">
            <a:extLst>
              <a:ext uri="{FF2B5EF4-FFF2-40B4-BE49-F238E27FC236}">
                <a16:creationId xmlns:a16="http://schemas.microsoft.com/office/drawing/2014/main" id="{EC26F52B-689A-05E7-269F-6C75D455619C}"/>
              </a:ext>
            </a:extLst>
          </p:cNvPr>
          <p:cNvSpPr/>
          <p:nvPr/>
        </p:nvSpPr>
        <p:spPr>
          <a:xfrm>
            <a:off x="9598291" y="1416066"/>
            <a:ext cx="1020567" cy="607198"/>
          </a:xfrm>
          <a:prstGeom prst="roundRect">
            <a:avLst>
              <a:gd name="adj" fmla="val 16667"/>
            </a:avLst>
          </a:prstGeom>
          <a:solidFill>
            <a:srgbClr val="0070C0"/>
          </a:solidFill>
          <a:ln w="12700" cap="flat" cmpd="sng">
            <a:solidFill>
              <a:srgbClr val="D6DEE1"/>
            </a:solidFill>
            <a:prstDash val="solid"/>
            <a:round/>
            <a:headEnd type="none" w="sm" len="sm"/>
            <a:tailEnd type="none" w="sm" len="sm"/>
          </a:ln>
          <a:effectLst/>
        </p:spPr>
        <p:txBody>
          <a:bodyPr spcFirstLastPara="1" wrap="square" lIns="77146" tIns="38562" rIns="77146" bIns="38562" anchor="ctr" anchorCtr="0">
            <a:noAutofit/>
          </a:bodyPr>
          <a:lstStyle/>
          <a:p>
            <a:pPr algn="ctr"/>
            <a:r>
              <a:rPr lang="el-GR" sz="886" b="1" dirty="0">
                <a:solidFill>
                  <a:schemeClr val="bg1"/>
                </a:solidFill>
                <a:latin typeface="Gill Sans"/>
                <a:sym typeface="Gill Sans"/>
              </a:rPr>
              <a:t>Οδηγία στον ασθενή να βρει τον ουρολόγο</a:t>
            </a:r>
          </a:p>
        </p:txBody>
      </p:sp>
      <p:sp>
        <p:nvSpPr>
          <p:cNvPr id="53" name="Google Shape;748;p28">
            <a:extLst>
              <a:ext uri="{FF2B5EF4-FFF2-40B4-BE49-F238E27FC236}">
                <a16:creationId xmlns:a16="http://schemas.microsoft.com/office/drawing/2014/main" id="{C3033BCA-DA82-BFA1-C351-CC55F4880A9B}"/>
              </a:ext>
            </a:extLst>
          </p:cNvPr>
          <p:cNvSpPr/>
          <p:nvPr/>
        </p:nvSpPr>
        <p:spPr>
          <a:xfrm>
            <a:off x="9373562" y="752449"/>
            <a:ext cx="1324010" cy="415615"/>
          </a:xfrm>
          <a:prstGeom prst="roundRect">
            <a:avLst>
              <a:gd name="adj" fmla="val 16667"/>
            </a:avLst>
          </a:prstGeom>
          <a:solidFill>
            <a:srgbClr val="FFC000"/>
          </a:solidFill>
          <a:ln w="12700" cap="flat" cmpd="sng">
            <a:solidFill>
              <a:srgbClr val="D6DEE1"/>
            </a:solidFill>
            <a:prstDash val="solid"/>
            <a:round/>
            <a:headEnd type="none" w="sm" len="sm"/>
            <a:tailEnd type="none" w="sm" len="sm"/>
          </a:ln>
          <a:effectLst/>
        </p:spPr>
        <p:txBody>
          <a:bodyPr spcFirstLastPara="1" wrap="square" lIns="77146" tIns="38562" rIns="77146" bIns="38562" anchor="ctr" anchorCtr="0">
            <a:noAutofit/>
          </a:bodyPr>
          <a:lstStyle/>
          <a:p>
            <a:pPr algn="ctr"/>
            <a:r>
              <a:rPr lang="el-GR" sz="974" b="1" dirty="0">
                <a:solidFill>
                  <a:schemeClr val="bg1"/>
                </a:solidFill>
                <a:latin typeface="Gill Sans"/>
                <a:sym typeface="Gill Sans"/>
              </a:rPr>
              <a:t>Έχοντας δώσει γραπτές οδηγίες</a:t>
            </a:r>
            <a:r>
              <a:rPr lang="en-GB" sz="974" b="1" dirty="0">
                <a:solidFill>
                  <a:schemeClr val="bg1"/>
                </a:solidFill>
                <a:latin typeface="Gill Sans"/>
                <a:sym typeface="Gill Sans"/>
              </a:rPr>
              <a:t>;</a:t>
            </a:r>
            <a:endParaRPr lang="el-GR" sz="974" b="1" dirty="0">
              <a:solidFill>
                <a:schemeClr val="bg1"/>
              </a:solidFill>
              <a:latin typeface="Gill Sans"/>
              <a:sym typeface="Gill Sans"/>
            </a:endParaRPr>
          </a:p>
        </p:txBody>
      </p:sp>
      <p:cxnSp>
        <p:nvCxnSpPr>
          <p:cNvPr id="54" name="Straight Arrow Connector 53">
            <a:extLst>
              <a:ext uri="{FF2B5EF4-FFF2-40B4-BE49-F238E27FC236}">
                <a16:creationId xmlns:a16="http://schemas.microsoft.com/office/drawing/2014/main" id="{F5512B0C-2624-FFE0-D39D-D9EF859DBA75}"/>
              </a:ext>
            </a:extLst>
          </p:cNvPr>
          <p:cNvCxnSpPr>
            <a:cxnSpLocks/>
          </p:cNvCxnSpPr>
          <p:nvPr/>
        </p:nvCxnSpPr>
        <p:spPr>
          <a:xfrm flipH="1">
            <a:off x="4756165" y="4864878"/>
            <a:ext cx="1686875" cy="173477"/>
          </a:xfrm>
          <a:prstGeom prst="straightConnector1">
            <a:avLst/>
          </a:prstGeom>
          <a:ln w="57150">
            <a:tailEnd type="triangle"/>
          </a:ln>
        </p:spPr>
        <p:style>
          <a:lnRef idx="2">
            <a:schemeClr val="accent1"/>
          </a:lnRef>
          <a:fillRef idx="0">
            <a:schemeClr val="accent1"/>
          </a:fillRef>
          <a:effectRef idx="1">
            <a:schemeClr val="accent1"/>
          </a:effectRef>
          <a:fontRef idx="minor">
            <a:schemeClr val="tx1"/>
          </a:fontRef>
        </p:style>
      </p:cxnSp>
      <p:sp>
        <p:nvSpPr>
          <p:cNvPr id="57" name="Google Shape;748;p28">
            <a:extLst>
              <a:ext uri="{FF2B5EF4-FFF2-40B4-BE49-F238E27FC236}">
                <a16:creationId xmlns:a16="http://schemas.microsoft.com/office/drawing/2014/main" id="{65E9CAD7-58B3-E0E8-F3C3-9F8B6EA64B17}"/>
              </a:ext>
            </a:extLst>
          </p:cNvPr>
          <p:cNvSpPr/>
          <p:nvPr/>
        </p:nvSpPr>
        <p:spPr>
          <a:xfrm>
            <a:off x="7941456" y="763122"/>
            <a:ext cx="551542" cy="415615"/>
          </a:xfrm>
          <a:prstGeom prst="roundRect">
            <a:avLst>
              <a:gd name="adj" fmla="val 16667"/>
            </a:avLst>
          </a:prstGeom>
          <a:solidFill>
            <a:srgbClr val="002060"/>
          </a:solidFill>
          <a:ln w="12700" cap="flat" cmpd="sng">
            <a:solidFill>
              <a:srgbClr val="D6DEE1"/>
            </a:solidFill>
            <a:prstDash val="solid"/>
            <a:round/>
            <a:headEnd type="none" w="sm" len="sm"/>
            <a:tailEnd type="none" w="sm" len="sm"/>
          </a:ln>
          <a:effectLst/>
        </p:spPr>
        <p:txBody>
          <a:bodyPr spcFirstLastPara="1" wrap="square" lIns="77146" tIns="38562" rIns="77146" bIns="38562" anchor="ctr" anchorCtr="0">
            <a:noAutofit/>
          </a:bodyPr>
          <a:lstStyle/>
          <a:p>
            <a:pPr algn="ctr"/>
            <a:r>
              <a:rPr lang="en-GB" sz="1350" b="1" dirty="0">
                <a:solidFill>
                  <a:schemeClr val="bg1"/>
                </a:solidFill>
                <a:latin typeface="Gill Sans"/>
                <a:sym typeface="Gill Sans"/>
              </a:rPr>
              <a:t>…</a:t>
            </a:r>
            <a:endParaRPr sz="1350" dirty="0">
              <a:solidFill>
                <a:schemeClr val="bg1"/>
              </a:solidFill>
            </a:endParaRPr>
          </a:p>
        </p:txBody>
      </p:sp>
      <p:sp>
        <p:nvSpPr>
          <p:cNvPr id="58" name="Google Shape;748;p28">
            <a:extLst>
              <a:ext uri="{FF2B5EF4-FFF2-40B4-BE49-F238E27FC236}">
                <a16:creationId xmlns:a16="http://schemas.microsoft.com/office/drawing/2014/main" id="{36D74A46-6A4C-11C4-122B-D0C4FF72FB67}"/>
              </a:ext>
            </a:extLst>
          </p:cNvPr>
          <p:cNvSpPr/>
          <p:nvPr/>
        </p:nvSpPr>
        <p:spPr>
          <a:xfrm>
            <a:off x="7158251" y="3259999"/>
            <a:ext cx="1167605" cy="509394"/>
          </a:xfrm>
          <a:prstGeom prst="roundRect">
            <a:avLst>
              <a:gd name="adj" fmla="val 16667"/>
            </a:avLst>
          </a:prstGeom>
          <a:solidFill>
            <a:srgbClr val="FFC000"/>
          </a:solidFill>
          <a:ln w="12700" cap="flat" cmpd="sng">
            <a:solidFill>
              <a:srgbClr val="D6DEE1"/>
            </a:solidFill>
            <a:prstDash val="solid"/>
            <a:round/>
            <a:headEnd type="none" w="sm" len="sm"/>
            <a:tailEnd type="none" w="sm" len="sm"/>
          </a:ln>
          <a:effectLst/>
        </p:spPr>
        <p:txBody>
          <a:bodyPr spcFirstLastPara="1" wrap="square" lIns="77146" tIns="38562" rIns="77146" bIns="38562" anchor="ctr" anchorCtr="0">
            <a:noAutofit/>
          </a:bodyPr>
          <a:lstStyle/>
          <a:p>
            <a:pPr algn="ctr"/>
            <a:endParaRPr lang="en-GB" sz="1063" dirty="0">
              <a:solidFill>
                <a:schemeClr val="bg1"/>
              </a:solidFill>
            </a:endParaRPr>
          </a:p>
          <a:p>
            <a:pPr algn="ctr"/>
            <a:r>
              <a:rPr lang="el-GR" sz="1063" dirty="0">
                <a:solidFill>
                  <a:schemeClr val="bg1"/>
                </a:solidFill>
              </a:rPr>
              <a:t>Ο ασθενής έχει το τηλέφωνο</a:t>
            </a:r>
          </a:p>
          <a:p>
            <a:pPr algn="ctr"/>
            <a:endParaRPr lang="el-GR" sz="1063" b="1" dirty="0">
              <a:solidFill>
                <a:schemeClr val="bg1"/>
              </a:solidFill>
              <a:latin typeface="Gill Sans"/>
              <a:sym typeface="Gill Sans"/>
            </a:endParaRPr>
          </a:p>
        </p:txBody>
      </p:sp>
      <p:cxnSp>
        <p:nvCxnSpPr>
          <p:cNvPr id="59" name="Google Shape;750;p28">
            <a:extLst>
              <a:ext uri="{FF2B5EF4-FFF2-40B4-BE49-F238E27FC236}">
                <a16:creationId xmlns:a16="http://schemas.microsoft.com/office/drawing/2014/main" id="{97FFC49F-F295-DC89-79C3-084BEFC96555}"/>
              </a:ext>
            </a:extLst>
          </p:cNvPr>
          <p:cNvCxnSpPr>
            <a:cxnSpLocks/>
          </p:cNvCxnSpPr>
          <p:nvPr/>
        </p:nvCxnSpPr>
        <p:spPr>
          <a:xfrm flipH="1">
            <a:off x="7688445" y="3780334"/>
            <a:ext cx="2069" cy="751322"/>
          </a:xfrm>
          <a:prstGeom prst="straightConnector1">
            <a:avLst/>
          </a:prstGeom>
          <a:noFill/>
          <a:ln w="38100" cap="flat" cmpd="sng">
            <a:solidFill>
              <a:srgbClr val="475A60"/>
            </a:solidFill>
            <a:prstDash val="solid"/>
            <a:round/>
            <a:headEnd type="none" w="sm" len="sm"/>
            <a:tailEnd type="triangle" w="med" len="med"/>
          </a:ln>
          <a:effectLst>
            <a:outerShdw blurRad="50800" dist="38100" dir="2700000" algn="tl" rotWithShape="0">
              <a:srgbClr val="000000">
                <a:alpha val="40000"/>
              </a:srgbClr>
            </a:outerShdw>
          </a:effectLst>
        </p:spPr>
      </p:cxnSp>
      <p:sp>
        <p:nvSpPr>
          <p:cNvPr id="62" name="Google Shape;748;p28">
            <a:extLst>
              <a:ext uri="{FF2B5EF4-FFF2-40B4-BE49-F238E27FC236}">
                <a16:creationId xmlns:a16="http://schemas.microsoft.com/office/drawing/2014/main" id="{15C58F5D-6BAC-8577-E505-496E3FC8FABD}"/>
              </a:ext>
            </a:extLst>
          </p:cNvPr>
          <p:cNvSpPr/>
          <p:nvPr/>
        </p:nvSpPr>
        <p:spPr>
          <a:xfrm>
            <a:off x="7402270" y="3937246"/>
            <a:ext cx="551542" cy="415615"/>
          </a:xfrm>
          <a:prstGeom prst="roundRect">
            <a:avLst>
              <a:gd name="adj" fmla="val 16667"/>
            </a:avLst>
          </a:prstGeom>
          <a:solidFill>
            <a:srgbClr val="C00000"/>
          </a:solidFill>
          <a:ln w="12700" cap="flat" cmpd="sng">
            <a:solidFill>
              <a:srgbClr val="D6DEE1"/>
            </a:solidFill>
            <a:prstDash val="solid"/>
            <a:round/>
            <a:headEnd type="none" w="sm" len="sm"/>
            <a:tailEnd type="none" w="sm" len="sm"/>
          </a:ln>
          <a:effectLst/>
        </p:spPr>
        <p:txBody>
          <a:bodyPr spcFirstLastPara="1" wrap="square" lIns="77146" tIns="38562" rIns="77146" bIns="38562" anchor="ctr" anchorCtr="0">
            <a:noAutofit/>
          </a:bodyPr>
          <a:lstStyle/>
          <a:p>
            <a:pPr algn="ctr"/>
            <a:r>
              <a:rPr lang="el-GR" sz="1350" b="1" dirty="0">
                <a:solidFill>
                  <a:schemeClr val="bg1"/>
                </a:solidFill>
                <a:latin typeface="Gill Sans"/>
                <a:sym typeface="Gill Sans"/>
              </a:rPr>
              <a:t>ΟΧΙ</a:t>
            </a:r>
            <a:endParaRPr sz="1350" dirty="0">
              <a:solidFill>
                <a:schemeClr val="bg1"/>
              </a:solidFill>
            </a:endParaRPr>
          </a:p>
        </p:txBody>
      </p:sp>
      <p:sp>
        <p:nvSpPr>
          <p:cNvPr id="65" name="Google Shape;748;p28">
            <a:extLst>
              <a:ext uri="{FF2B5EF4-FFF2-40B4-BE49-F238E27FC236}">
                <a16:creationId xmlns:a16="http://schemas.microsoft.com/office/drawing/2014/main" id="{961342E1-2F7B-C4E1-803A-1147BA28D7CE}"/>
              </a:ext>
            </a:extLst>
          </p:cNvPr>
          <p:cNvSpPr/>
          <p:nvPr/>
        </p:nvSpPr>
        <p:spPr>
          <a:xfrm>
            <a:off x="6443040" y="4528961"/>
            <a:ext cx="1833250" cy="509394"/>
          </a:xfrm>
          <a:prstGeom prst="roundRect">
            <a:avLst>
              <a:gd name="adj" fmla="val 16667"/>
            </a:avLst>
          </a:prstGeom>
          <a:solidFill>
            <a:srgbClr val="FFC000"/>
          </a:solidFill>
          <a:ln w="12700" cap="flat" cmpd="sng">
            <a:solidFill>
              <a:srgbClr val="D6DEE1"/>
            </a:solidFill>
            <a:prstDash val="solid"/>
            <a:round/>
            <a:headEnd type="none" w="sm" len="sm"/>
            <a:tailEnd type="none" w="sm" len="sm"/>
          </a:ln>
          <a:effectLst/>
        </p:spPr>
        <p:txBody>
          <a:bodyPr spcFirstLastPara="1" wrap="square" lIns="77146" tIns="38562" rIns="77146" bIns="38562" anchor="ctr" anchorCtr="0">
            <a:noAutofit/>
          </a:bodyPr>
          <a:lstStyle/>
          <a:p>
            <a:pPr algn="ctr"/>
            <a:endParaRPr lang="en-GB" sz="1063" dirty="0">
              <a:solidFill>
                <a:schemeClr val="bg1"/>
              </a:solidFill>
            </a:endParaRPr>
          </a:p>
          <a:p>
            <a:pPr algn="ctr"/>
            <a:r>
              <a:rPr lang="el-GR" sz="1063" dirty="0">
                <a:solidFill>
                  <a:schemeClr val="bg1"/>
                </a:solidFill>
              </a:rPr>
              <a:t>Διαθέσιμα ραντεβού εντός του προβλεπόμενου χρονικού διαστήματος</a:t>
            </a:r>
          </a:p>
          <a:p>
            <a:pPr algn="ctr"/>
            <a:endParaRPr lang="el-GR" sz="1063" b="1" dirty="0">
              <a:solidFill>
                <a:schemeClr val="bg1"/>
              </a:solidFill>
              <a:latin typeface="Gill Sans"/>
              <a:sym typeface="Gill Sans"/>
            </a:endParaRPr>
          </a:p>
        </p:txBody>
      </p:sp>
      <p:sp>
        <p:nvSpPr>
          <p:cNvPr id="67" name="Google Shape;748;p28">
            <a:extLst>
              <a:ext uri="{FF2B5EF4-FFF2-40B4-BE49-F238E27FC236}">
                <a16:creationId xmlns:a16="http://schemas.microsoft.com/office/drawing/2014/main" id="{2C255EF7-7D00-68B3-652D-3C3885DFB841}"/>
              </a:ext>
            </a:extLst>
          </p:cNvPr>
          <p:cNvSpPr/>
          <p:nvPr/>
        </p:nvSpPr>
        <p:spPr>
          <a:xfrm>
            <a:off x="5070503" y="4744921"/>
            <a:ext cx="551542" cy="415615"/>
          </a:xfrm>
          <a:prstGeom prst="roundRect">
            <a:avLst>
              <a:gd name="adj" fmla="val 16667"/>
            </a:avLst>
          </a:prstGeom>
          <a:solidFill>
            <a:srgbClr val="C00000"/>
          </a:solidFill>
          <a:ln w="12700" cap="flat" cmpd="sng">
            <a:solidFill>
              <a:srgbClr val="D6DEE1"/>
            </a:solidFill>
            <a:prstDash val="solid"/>
            <a:round/>
            <a:headEnd type="none" w="sm" len="sm"/>
            <a:tailEnd type="none" w="sm" len="sm"/>
          </a:ln>
          <a:effectLst/>
        </p:spPr>
        <p:txBody>
          <a:bodyPr spcFirstLastPara="1" wrap="square" lIns="77146" tIns="38562" rIns="77146" bIns="38562" anchor="ctr" anchorCtr="0">
            <a:noAutofit/>
          </a:bodyPr>
          <a:lstStyle/>
          <a:p>
            <a:pPr algn="ctr"/>
            <a:r>
              <a:rPr lang="el-GR" sz="1350" b="1" dirty="0">
                <a:solidFill>
                  <a:schemeClr val="bg1"/>
                </a:solidFill>
                <a:latin typeface="Gill Sans"/>
                <a:sym typeface="Gill Sans"/>
              </a:rPr>
              <a:t>ΟΧΙ</a:t>
            </a:r>
            <a:endParaRPr sz="1350" dirty="0">
              <a:solidFill>
                <a:schemeClr val="bg1"/>
              </a:solidFill>
            </a:endParaRPr>
          </a:p>
        </p:txBody>
      </p:sp>
      <p:cxnSp>
        <p:nvCxnSpPr>
          <p:cNvPr id="68" name="Straight Arrow Connector 67">
            <a:extLst>
              <a:ext uri="{FF2B5EF4-FFF2-40B4-BE49-F238E27FC236}">
                <a16:creationId xmlns:a16="http://schemas.microsoft.com/office/drawing/2014/main" id="{76A20BBE-2C3E-129D-1610-A71129D05CBE}"/>
              </a:ext>
            </a:extLst>
          </p:cNvPr>
          <p:cNvCxnSpPr>
            <a:cxnSpLocks/>
          </p:cNvCxnSpPr>
          <p:nvPr/>
        </p:nvCxnSpPr>
        <p:spPr>
          <a:xfrm flipH="1">
            <a:off x="8612204" y="1095254"/>
            <a:ext cx="783671" cy="0"/>
          </a:xfrm>
          <a:prstGeom prst="straightConnector1">
            <a:avLst/>
          </a:prstGeom>
          <a:ln w="57150">
            <a:tailEnd type="triangle"/>
          </a:ln>
        </p:spPr>
        <p:style>
          <a:lnRef idx="2">
            <a:schemeClr val="accent1"/>
          </a:lnRef>
          <a:fillRef idx="0">
            <a:schemeClr val="accent1"/>
          </a:fillRef>
          <a:effectRef idx="1">
            <a:schemeClr val="accent1"/>
          </a:effectRef>
          <a:fontRef idx="minor">
            <a:schemeClr val="tx1"/>
          </a:fontRef>
        </p:style>
      </p:cxnSp>
      <p:cxnSp>
        <p:nvCxnSpPr>
          <p:cNvPr id="69" name="Straight Arrow Connector 68">
            <a:extLst>
              <a:ext uri="{FF2B5EF4-FFF2-40B4-BE49-F238E27FC236}">
                <a16:creationId xmlns:a16="http://schemas.microsoft.com/office/drawing/2014/main" id="{255EA5F7-49E4-05DA-09F2-8CD19FE49BDB}"/>
              </a:ext>
            </a:extLst>
          </p:cNvPr>
          <p:cNvCxnSpPr>
            <a:cxnSpLocks/>
          </p:cNvCxnSpPr>
          <p:nvPr/>
        </p:nvCxnSpPr>
        <p:spPr>
          <a:xfrm flipH="1" flipV="1">
            <a:off x="4756165" y="4424774"/>
            <a:ext cx="1686875" cy="195290"/>
          </a:xfrm>
          <a:prstGeom prst="straightConnector1">
            <a:avLst/>
          </a:prstGeom>
          <a:ln w="57150">
            <a:tailEnd type="triangle"/>
          </a:ln>
        </p:spPr>
        <p:style>
          <a:lnRef idx="2">
            <a:schemeClr val="accent1"/>
          </a:lnRef>
          <a:fillRef idx="0">
            <a:schemeClr val="accent1"/>
          </a:fillRef>
          <a:effectRef idx="1">
            <a:schemeClr val="accent1"/>
          </a:effectRef>
          <a:fontRef idx="minor">
            <a:schemeClr val="tx1"/>
          </a:fontRef>
        </p:style>
      </p:cxnSp>
      <p:sp>
        <p:nvSpPr>
          <p:cNvPr id="72" name="Google Shape;748;p28">
            <a:extLst>
              <a:ext uri="{FF2B5EF4-FFF2-40B4-BE49-F238E27FC236}">
                <a16:creationId xmlns:a16="http://schemas.microsoft.com/office/drawing/2014/main" id="{DFFFA9F1-5A84-4063-DE7F-B2933FF010A3}"/>
              </a:ext>
            </a:extLst>
          </p:cNvPr>
          <p:cNvSpPr/>
          <p:nvPr/>
        </p:nvSpPr>
        <p:spPr>
          <a:xfrm>
            <a:off x="5042599" y="4229483"/>
            <a:ext cx="610743" cy="390581"/>
          </a:xfrm>
          <a:prstGeom prst="roundRect">
            <a:avLst>
              <a:gd name="adj" fmla="val 16667"/>
            </a:avLst>
          </a:prstGeom>
          <a:solidFill>
            <a:srgbClr val="92D050"/>
          </a:solidFill>
          <a:ln w="12700" cap="flat" cmpd="sng">
            <a:solidFill>
              <a:srgbClr val="D6DEE1"/>
            </a:solidFill>
            <a:prstDash val="solid"/>
            <a:round/>
            <a:headEnd type="none" w="sm" len="sm"/>
            <a:tailEnd type="none" w="sm" len="sm"/>
          </a:ln>
          <a:effectLst/>
        </p:spPr>
        <p:txBody>
          <a:bodyPr spcFirstLastPara="1" wrap="square" lIns="77146" tIns="38562" rIns="77146" bIns="38562" anchor="ctr" anchorCtr="0">
            <a:noAutofit/>
          </a:bodyPr>
          <a:lstStyle/>
          <a:p>
            <a:pPr algn="ctr"/>
            <a:r>
              <a:rPr lang="el-GR" sz="1350" b="1" dirty="0">
                <a:solidFill>
                  <a:schemeClr val="bg1"/>
                </a:solidFill>
                <a:latin typeface="Gill Sans"/>
                <a:sym typeface="Gill Sans"/>
              </a:rPr>
              <a:t>ΝΑΙ</a:t>
            </a:r>
            <a:endParaRPr sz="1350" dirty="0">
              <a:solidFill>
                <a:schemeClr val="bg1"/>
              </a:solidFill>
            </a:endParaRPr>
          </a:p>
        </p:txBody>
      </p:sp>
      <p:sp>
        <p:nvSpPr>
          <p:cNvPr id="73" name="Google Shape;748;p28">
            <a:extLst>
              <a:ext uri="{FF2B5EF4-FFF2-40B4-BE49-F238E27FC236}">
                <a16:creationId xmlns:a16="http://schemas.microsoft.com/office/drawing/2014/main" id="{159901DF-3B40-9669-C55D-D5CAE9FCD81F}"/>
              </a:ext>
            </a:extLst>
          </p:cNvPr>
          <p:cNvSpPr/>
          <p:nvPr/>
        </p:nvSpPr>
        <p:spPr>
          <a:xfrm>
            <a:off x="4241060" y="4224754"/>
            <a:ext cx="551542" cy="415615"/>
          </a:xfrm>
          <a:prstGeom prst="roundRect">
            <a:avLst>
              <a:gd name="adj" fmla="val 16667"/>
            </a:avLst>
          </a:prstGeom>
          <a:solidFill>
            <a:srgbClr val="002060"/>
          </a:solidFill>
          <a:ln w="12700" cap="flat" cmpd="sng">
            <a:solidFill>
              <a:srgbClr val="D6DEE1"/>
            </a:solidFill>
            <a:prstDash val="solid"/>
            <a:round/>
            <a:headEnd type="none" w="sm" len="sm"/>
            <a:tailEnd type="none" w="sm" len="sm"/>
          </a:ln>
          <a:effectLst/>
        </p:spPr>
        <p:txBody>
          <a:bodyPr spcFirstLastPara="1" wrap="square" lIns="77146" tIns="38562" rIns="77146" bIns="38562" anchor="ctr" anchorCtr="0">
            <a:noAutofit/>
          </a:bodyPr>
          <a:lstStyle/>
          <a:p>
            <a:pPr algn="ctr"/>
            <a:r>
              <a:rPr lang="en-GB" sz="1350" b="1" dirty="0">
                <a:solidFill>
                  <a:schemeClr val="bg1"/>
                </a:solidFill>
                <a:latin typeface="Gill Sans"/>
                <a:sym typeface="Gill Sans"/>
              </a:rPr>
              <a:t>…</a:t>
            </a:r>
            <a:endParaRPr sz="1350" dirty="0">
              <a:solidFill>
                <a:schemeClr val="bg1"/>
              </a:solidFill>
            </a:endParaRPr>
          </a:p>
        </p:txBody>
      </p:sp>
      <p:sp>
        <p:nvSpPr>
          <p:cNvPr id="74" name="Google Shape;748;p28">
            <a:extLst>
              <a:ext uri="{FF2B5EF4-FFF2-40B4-BE49-F238E27FC236}">
                <a16:creationId xmlns:a16="http://schemas.microsoft.com/office/drawing/2014/main" id="{709A2C95-15DC-8CED-9469-102B6BBF80B8}"/>
              </a:ext>
            </a:extLst>
          </p:cNvPr>
          <p:cNvSpPr/>
          <p:nvPr/>
        </p:nvSpPr>
        <p:spPr>
          <a:xfrm>
            <a:off x="4224508" y="4830547"/>
            <a:ext cx="551542" cy="415615"/>
          </a:xfrm>
          <a:prstGeom prst="roundRect">
            <a:avLst>
              <a:gd name="adj" fmla="val 16667"/>
            </a:avLst>
          </a:prstGeom>
          <a:solidFill>
            <a:srgbClr val="002060"/>
          </a:solidFill>
          <a:ln w="12700" cap="flat" cmpd="sng">
            <a:solidFill>
              <a:srgbClr val="D6DEE1"/>
            </a:solidFill>
            <a:prstDash val="solid"/>
            <a:round/>
            <a:headEnd type="none" w="sm" len="sm"/>
            <a:tailEnd type="none" w="sm" len="sm"/>
          </a:ln>
          <a:effectLst/>
        </p:spPr>
        <p:txBody>
          <a:bodyPr spcFirstLastPara="1" wrap="square" lIns="77146" tIns="38562" rIns="77146" bIns="38562" anchor="ctr" anchorCtr="0">
            <a:noAutofit/>
          </a:bodyPr>
          <a:lstStyle/>
          <a:p>
            <a:pPr algn="ctr"/>
            <a:r>
              <a:rPr lang="en-GB" sz="1350" b="1" dirty="0">
                <a:solidFill>
                  <a:schemeClr val="bg1"/>
                </a:solidFill>
                <a:latin typeface="Gill Sans"/>
                <a:sym typeface="Gill Sans"/>
              </a:rPr>
              <a:t>…</a:t>
            </a:r>
            <a:endParaRPr sz="1350" dirty="0">
              <a:solidFill>
                <a:schemeClr val="bg1"/>
              </a:solidFill>
            </a:endParaRPr>
          </a:p>
        </p:txBody>
      </p:sp>
      <p:sp>
        <p:nvSpPr>
          <p:cNvPr id="75" name="Cím 1">
            <a:extLst>
              <a:ext uri="{FF2B5EF4-FFF2-40B4-BE49-F238E27FC236}">
                <a16:creationId xmlns:a16="http://schemas.microsoft.com/office/drawing/2014/main" id="{3E7149CE-7F5B-EC4B-2937-3951E9A805A7}"/>
              </a:ext>
            </a:extLst>
          </p:cNvPr>
          <p:cNvSpPr txBox="1">
            <a:spLocks/>
          </p:cNvSpPr>
          <p:nvPr/>
        </p:nvSpPr>
        <p:spPr>
          <a:xfrm>
            <a:off x="843396" y="5385045"/>
            <a:ext cx="6624639" cy="556587"/>
          </a:xfrm>
          <a:prstGeom prst="rect">
            <a:avLst/>
          </a:prstGeom>
        </p:spPr>
        <p:txBody>
          <a:bodyPr vert="horz" lIns="80998" tIns="40499" rIns="80998" bIns="40499"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l-GR" sz="3037" b="1" dirty="0">
                <a:solidFill>
                  <a:srgbClr val="1A75DB"/>
                </a:solidFill>
                <a:latin typeface="+mn-lt"/>
              </a:rPr>
              <a:t>Μια πιο ενδελεχής ανάλυση της διαδικασίας…</a:t>
            </a:r>
            <a:endParaRPr lang="hu-HU" sz="3037" b="1" dirty="0">
              <a:solidFill>
                <a:srgbClr val="1A75DB"/>
              </a:solidFill>
              <a:latin typeface="+mn-lt"/>
            </a:endParaRPr>
          </a:p>
        </p:txBody>
      </p:sp>
      <p:cxnSp>
        <p:nvCxnSpPr>
          <p:cNvPr id="9" name="Straight Arrow Connector 8">
            <a:extLst>
              <a:ext uri="{FF2B5EF4-FFF2-40B4-BE49-F238E27FC236}">
                <a16:creationId xmlns:a16="http://schemas.microsoft.com/office/drawing/2014/main" id="{9B764B14-4EF4-0B10-C3E3-761A7AF0DC23}"/>
              </a:ext>
            </a:extLst>
          </p:cNvPr>
          <p:cNvCxnSpPr>
            <a:cxnSpLocks/>
          </p:cNvCxnSpPr>
          <p:nvPr/>
        </p:nvCxnSpPr>
        <p:spPr>
          <a:xfrm flipH="1" flipV="1">
            <a:off x="6397085" y="821292"/>
            <a:ext cx="614940" cy="1218223"/>
          </a:xfrm>
          <a:prstGeom prst="straightConnector1">
            <a:avLst/>
          </a:prstGeom>
          <a:ln w="57150">
            <a:tailEnd type="triangle"/>
          </a:ln>
        </p:spPr>
        <p:style>
          <a:lnRef idx="2">
            <a:schemeClr val="accent1"/>
          </a:lnRef>
          <a:fillRef idx="0">
            <a:schemeClr val="accent1"/>
          </a:fillRef>
          <a:effectRef idx="1">
            <a:schemeClr val="accent1"/>
          </a:effectRef>
          <a:fontRef idx="minor">
            <a:schemeClr val="tx1"/>
          </a:fontRef>
        </p:style>
      </p:cxnSp>
      <p:sp>
        <p:nvSpPr>
          <p:cNvPr id="19" name="Google Shape;748;p28">
            <a:extLst>
              <a:ext uri="{FF2B5EF4-FFF2-40B4-BE49-F238E27FC236}">
                <a16:creationId xmlns:a16="http://schemas.microsoft.com/office/drawing/2014/main" id="{2EA7B6E4-2182-2CE3-07D6-3EA0DF3014D4}"/>
              </a:ext>
            </a:extLst>
          </p:cNvPr>
          <p:cNvSpPr/>
          <p:nvPr/>
        </p:nvSpPr>
        <p:spPr>
          <a:xfrm>
            <a:off x="6488115" y="1178737"/>
            <a:ext cx="551542" cy="415615"/>
          </a:xfrm>
          <a:prstGeom prst="roundRect">
            <a:avLst>
              <a:gd name="adj" fmla="val 16667"/>
            </a:avLst>
          </a:prstGeom>
          <a:solidFill>
            <a:srgbClr val="C00000"/>
          </a:solidFill>
          <a:ln w="12700" cap="flat" cmpd="sng">
            <a:solidFill>
              <a:srgbClr val="D6DEE1"/>
            </a:solidFill>
            <a:prstDash val="solid"/>
            <a:round/>
            <a:headEnd type="none" w="sm" len="sm"/>
            <a:tailEnd type="none" w="sm" len="sm"/>
          </a:ln>
          <a:effectLst/>
        </p:spPr>
        <p:txBody>
          <a:bodyPr spcFirstLastPara="1" wrap="square" lIns="77146" tIns="38562" rIns="77146" bIns="38562" anchor="ctr" anchorCtr="0">
            <a:noAutofit/>
          </a:bodyPr>
          <a:lstStyle/>
          <a:p>
            <a:pPr algn="ctr"/>
            <a:r>
              <a:rPr lang="el-GR" sz="1350" b="1" dirty="0">
                <a:solidFill>
                  <a:schemeClr val="bg1"/>
                </a:solidFill>
                <a:latin typeface="Gill Sans"/>
                <a:sym typeface="Gill Sans"/>
              </a:rPr>
              <a:t>ΟΧΙ</a:t>
            </a:r>
            <a:endParaRPr sz="1350" dirty="0">
              <a:solidFill>
                <a:schemeClr val="bg1"/>
              </a:solidFill>
            </a:endParaRPr>
          </a:p>
        </p:txBody>
      </p:sp>
      <p:sp>
        <p:nvSpPr>
          <p:cNvPr id="20" name="Google Shape;748;p28">
            <a:extLst>
              <a:ext uri="{FF2B5EF4-FFF2-40B4-BE49-F238E27FC236}">
                <a16:creationId xmlns:a16="http://schemas.microsoft.com/office/drawing/2014/main" id="{9B5E0493-3B3F-AB4F-4D17-E16F75B3F96B}"/>
              </a:ext>
            </a:extLst>
          </p:cNvPr>
          <p:cNvSpPr/>
          <p:nvPr/>
        </p:nvSpPr>
        <p:spPr>
          <a:xfrm>
            <a:off x="6121314" y="456704"/>
            <a:ext cx="551542" cy="415615"/>
          </a:xfrm>
          <a:prstGeom prst="roundRect">
            <a:avLst>
              <a:gd name="adj" fmla="val 16667"/>
            </a:avLst>
          </a:prstGeom>
          <a:solidFill>
            <a:srgbClr val="002060"/>
          </a:solidFill>
          <a:ln w="12700" cap="flat" cmpd="sng">
            <a:solidFill>
              <a:srgbClr val="D6DEE1"/>
            </a:solidFill>
            <a:prstDash val="solid"/>
            <a:round/>
            <a:headEnd type="none" w="sm" len="sm"/>
            <a:tailEnd type="none" w="sm" len="sm"/>
          </a:ln>
          <a:effectLst/>
        </p:spPr>
        <p:txBody>
          <a:bodyPr spcFirstLastPara="1" wrap="square" lIns="77146" tIns="38562" rIns="77146" bIns="38562" anchor="ctr" anchorCtr="0">
            <a:noAutofit/>
          </a:bodyPr>
          <a:lstStyle/>
          <a:p>
            <a:pPr algn="ctr"/>
            <a:r>
              <a:rPr lang="en-GB" sz="1350" b="1" dirty="0">
                <a:solidFill>
                  <a:schemeClr val="bg1"/>
                </a:solidFill>
                <a:latin typeface="Gill Sans"/>
                <a:sym typeface="Gill Sans"/>
              </a:rPr>
              <a:t>…</a:t>
            </a:r>
            <a:endParaRPr sz="1350" dirty="0">
              <a:solidFill>
                <a:schemeClr val="bg1"/>
              </a:solidFill>
            </a:endParaRPr>
          </a:p>
        </p:txBody>
      </p:sp>
    </p:spTree>
    <p:extLst>
      <p:ext uri="{BB962C8B-B14F-4D97-AF65-F5344CB8AC3E}">
        <p14:creationId xmlns:p14="http://schemas.microsoft.com/office/powerpoint/2010/main" val="16773878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Need Your Help Stock Photo 239172337 | Shutterstock">
            <a:extLst>
              <a:ext uri="{FF2B5EF4-FFF2-40B4-BE49-F238E27FC236}">
                <a16:creationId xmlns:a16="http://schemas.microsoft.com/office/drawing/2014/main" id="{66210BBB-1C0A-6F60-6489-925F371BD94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58837" y="314154"/>
            <a:ext cx="5012459" cy="3593839"/>
          </a:xfrm>
          <a:prstGeom prst="rect">
            <a:avLst/>
          </a:prstGeom>
          <a:noFill/>
          <a:ln w="76200">
            <a:solidFill>
              <a:srgbClr val="02FFD2"/>
            </a:solidFill>
          </a:ln>
          <a:extLst>
            <a:ext uri="{909E8E84-426E-40DD-AFC4-6F175D3DCCD1}">
              <a14:hiddenFill xmlns:a14="http://schemas.microsoft.com/office/drawing/2010/main">
                <a:solidFill>
                  <a:srgbClr val="FFFFFF"/>
                </a:solidFill>
              </a14:hiddenFill>
            </a:ext>
          </a:extLst>
        </p:spPr>
      </p:pic>
      <p:sp>
        <p:nvSpPr>
          <p:cNvPr id="2" name="Content Placeholder 2">
            <a:extLst>
              <a:ext uri="{FF2B5EF4-FFF2-40B4-BE49-F238E27FC236}">
                <a16:creationId xmlns:a16="http://schemas.microsoft.com/office/drawing/2014/main" id="{571360D7-B0E1-9F94-B095-2E969585E4E7}"/>
              </a:ext>
            </a:extLst>
          </p:cNvPr>
          <p:cNvSpPr txBox="1">
            <a:spLocks/>
          </p:cNvSpPr>
          <p:nvPr/>
        </p:nvSpPr>
        <p:spPr>
          <a:xfrm>
            <a:off x="1089014" y="4258978"/>
            <a:ext cx="9152104" cy="950331"/>
          </a:xfrm>
          <a:prstGeom prst="rect">
            <a:avLst/>
          </a:prstGeom>
          <a:solidFill>
            <a:schemeClr val="accent3">
              <a:lumMod val="20000"/>
              <a:lumOff val="80000"/>
            </a:schemeClr>
          </a:solidFill>
          <a:ln w="76200">
            <a:solidFill>
              <a:srgbClr val="02FFD2"/>
            </a:solidFill>
          </a:ln>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lgn="ctr">
              <a:buNone/>
            </a:pPr>
            <a:r>
              <a:rPr lang="el-GR" sz="2800" dirty="0"/>
              <a:t>Σας παρακαλώ, θα μπορούσατε να με βοηθήσετε να αναλύσω τη διαδικασία και να τη διορθώσω</a:t>
            </a:r>
            <a:r>
              <a:rPr lang="en-GB" sz="2800" dirty="0"/>
              <a:t>;</a:t>
            </a:r>
            <a:endParaRPr lang="el-GR" sz="2800" dirty="0"/>
          </a:p>
          <a:p>
            <a:pPr marL="0" indent="0">
              <a:buFont typeface="Arial" panose="020B0604020202020204" pitchFamily="34" charset="0"/>
              <a:buNone/>
            </a:pPr>
            <a:endParaRPr lang="el-GR" b="1" dirty="0">
              <a:solidFill>
                <a:srgbClr val="EFF7F8"/>
              </a:solidFill>
              <a:latin typeface="DM Sans" pitchFamily="2" charset="0"/>
            </a:endParaRPr>
          </a:p>
          <a:p>
            <a:endParaRPr lang="en-GB" dirty="0"/>
          </a:p>
        </p:txBody>
      </p:sp>
    </p:spTree>
    <p:extLst>
      <p:ext uri="{BB962C8B-B14F-4D97-AF65-F5344CB8AC3E}">
        <p14:creationId xmlns:p14="http://schemas.microsoft.com/office/powerpoint/2010/main" val="1726799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Csoportba foglalás 1">
            <a:extLst>
              <a:ext uri="{FF2B5EF4-FFF2-40B4-BE49-F238E27FC236}">
                <a16:creationId xmlns:a16="http://schemas.microsoft.com/office/drawing/2014/main" id="{91684B54-A216-B717-471F-E06D9E7C642E}"/>
              </a:ext>
            </a:extLst>
          </p:cNvPr>
          <p:cNvGrpSpPr/>
          <p:nvPr/>
        </p:nvGrpSpPr>
        <p:grpSpPr>
          <a:xfrm>
            <a:off x="1247931" y="197234"/>
            <a:ext cx="8370887" cy="2984500"/>
            <a:chOff x="1846263" y="1849841"/>
            <a:chExt cx="8370887" cy="2984500"/>
          </a:xfrm>
          <a:solidFill>
            <a:srgbClr val="AB0084"/>
          </a:solidFill>
        </p:grpSpPr>
        <p:grpSp>
          <p:nvGrpSpPr>
            <p:cNvPr id="3" name="Google Shape;626;p25">
              <a:extLst>
                <a:ext uri="{FF2B5EF4-FFF2-40B4-BE49-F238E27FC236}">
                  <a16:creationId xmlns:a16="http://schemas.microsoft.com/office/drawing/2014/main" id="{B0280C4E-B741-3EDB-F67C-AF6EA05C3256}"/>
                </a:ext>
              </a:extLst>
            </p:cNvPr>
            <p:cNvGrpSpPr/>
            <p:nvPr/>
          </p:nvGrpSpPr>
          <p:grpSpPr>
            <a:xfrm>
              <a:off x="1846263" y="1862541"/>
              <a:ext cx="2532062" cy="2971800"/>
              <a:chOff x="336" y="1056"/>
              <a:chExt cx="1728" cy="1872"/>
            </a:xfrm>
            <a:grpFill/>
            <a:effectLst/>
          </p:grpSpPr>
          <p:sp>
            <p:nvSpPr>
              <p:cNvPr id="24" name="Google Shape;627;p25">
                <a:extLst>
                  <a:ext uri="{FF2B5EF4-FFF2-40B4-BE49-F238E27FC236}">
                    <a16:creationId xmlns:a16="http://schemas.microsoft.com/office/drawing/2014/main" id="{94B4F239-B992-0978-32D9-61B92BD62DCD}"/>
                  </a:ext>
                </a:extLst>
              </p:cNvPr>
              <p:cNvSpPr/>
              <p:nvPr/>
            </p:nvSpPr>
            <p:spPr>
              <a:xfrm rot="10800000" flipH="1">
                <a:off x="336" y="2496"/>
                <a:ext cx="1728" cy="432"/>
              </a:xfrm>
              <a:custGeom>
                <a:avLst/>
                <a:gdLst/>
                <a:ahLst/>
                <a:cxnLst/>
                <a:rect l="l" t="t" r="r" b="b"/>
                <a:pathLst>
                  <a:path w="21600" h="21600" extrusionOk="0">
                    <a:moveTo>
                      <a:pt x="0" y="0"/>
                    </a:moveTo>
                    <a:lnTo>
                      <a:pt x="2687" y="21600"/>
                    </a:lnTo>
                    <a:lnTo>
                      <a:pt x="18913" y="21600"/>
                    </a:lnTo>
                    <a:lnTo>
                      <a:pt x="21600"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5" name="Google Shape;628;p25">
                <a:extLst>
                  <a:ext uri="{FF2B5EF4-FFF2-40B4-BE49-F238E27FC236}">
                    <a16:creationId xmlns:a16="http://schemas.microsoft.com/office/drawing/2014/main" id="{2B2D9417-7143-9AC7-69A6-BE519DD4AB62}"/>
                  </a:ext>
                </a:extLst>
              </p:cNvPr>
              <p:cNvSpPr/>
              <p:nvPr/>
            </p:nvSpPr>
            <p:spPr>
              <a:xfrm rot="10800000" flipH="1">
                <a:off x="576" y="2016"/>
                <a:ext cx="1248" cy="384"/>
              </a:xfrm>
              <a:custGeom>
                <a:avLst/>
                <a:gdLst/>
                <a:ahLst/>
                <a:cxnLst/>
                <a:rect l="l" t="t" r="r" b="b"/>
                <a:pathLst>
                  <a:path w="21600" h="21600" extrusionOk="0">
                    <a:moveTo>
                      <a:pt x="0" y="0"/>
                    </a:moveTo>
                    <a:lnTo>
                      <a:pt x="3046" y="21600"/>
                    </a:lnTo>
                    <a:lnTo>
                      <a:pt x="18554" y="21600"/>
                    </a:lnTo>
                    <a:lnTo>
                      <a:pt x="21600"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6" name="Google Shape;629;p25">
                <a:extLst>
                  <a:ext uri="{FF2B5EF4-FFF2-40B4-BE49-F238E27FC236}">
                    <a16:creationId xmlns:a16="http://schemas.microsoft.com/office/drawing/2014/main" id="{2FD758F7-A00A-6412-8359-145A29A48D17}"/>
                  </a:ext>
                </a:extLst>
              </p:cNvPr>
              <p:cNvSpPr/>
              <p:nvPr/>
            </p:nvSpPr>
            <p:spPr>
              <a:xfrm rot="10800000" flipH="1">
                <a:off x="816" y="1536"/>
                <a:ext cx="768" cy="384"/>
              </a:xfrm>
              <a:custGeom>
                <a:avLst/>
                <a:gdLst/>
                <a:ahLst/>
                <a:cxnLst/>
                <a:rect l="l" t="t" r="r" b="b"/>
                <a:pathLst>
                  <a:path w="21600" h="21600" extrusionOk="0">
                    <a:moveTo>
                      <a:pt x="0" y="0"/>
                    </a:moveTo>
                    <a:lnTo>
                      <a:pt x="4640" y="21600"/>
                    </a:lnTo>
                    <a:lnTo>
                      <a:pt x="16960" y="21600"/>
                    </a:lnTo>
                    <a:lnTo>
                      <a:pt x="21600"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7" name="Google Shape;630;p25">
                <a:extLst>
                  <a:ext uri="{FF2B5EF4-FFF2-40B4-BE49-F238E27FC236}">
                    <a16:creationId xmlns:a16="http://schemas.microsoft.com/office/drawing/2014/main" id="{387BD032-96B7-3A7A-8C31-CF8024B65DEA}"/>
                  </a:ext>
                </a:extLst>
              </p:cNvPr>
              <p:cNvSpPr/>
              <p:nvPr/>
            </p:nvSpPr>
            <p:spPr>
              <a:xfrm>
                <a:off x="1008" y="1056"/>
                <a:ext cx="384" cy="384"/>
              </a:xfrm>
              <a:prstGeom prst="triangle">
                <a:avLst>
                  <a:gd name="adj" fmla="val 50000"/>
                </a:avLst>
              </a:pr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8" name="Google Shape;631;p25">
                <a:extLst>
                  <a:ext uri="{FF2B5EF4-FFF2-40B4-BE49-F238E27FC236}">
                    <a16:creationId xmlns:a16="http://schemas.microsoft.com/office/drawing/2014/main" id="{28B57FC8-131A-F338-BAF8-67EB189185A1}"/>
                  </a:ext>
                </a:extLst>
              </p:cNvPr>
              <p:cNvSpPr/>
              <p:nvPr/>
            </p:nvSpPr>
            <p:spPr>
              <a:xfrm rot="10800000" flipH="1">
                <a:off x="576" y="2016"/>
                <a:ext cx="1248" cy="384"/>
              </a:xfrm>
              <a:custGeom>
                <a:avLst/>
                <a:gdLst/>
                <a:ahLst/>
                <a:cxnLst/>
                <a:rect l="l" t="t" r="r" b="b"/>
                <a:pathLst>
                  <a:path w="21600" h="21600" extrusionOk="0">
                    <a:moveTo>
                      <a:pt x="0" y="0"/>
                    </a:moveTo>
                    <a:lnTo>
                      <a:pt x="3046" y="21600"/>
                    </a:lnTo>
                    <a:lnTo>
                      <a:pt x="18554" y="21600"/>
                    </a:lnTo>
                    <a:lnTo>
                      <a:pt x="21600"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4" name="Google Shape;632;p25">
              <a:extLst>
                <a:ext uri="{FF2B5EF4-FFF2-40B4-BE49-F238E27FC236}">
                  <a16:creationId xmlns:a16="http://schemas.microsoft.com/office/drawing/2014/main" id="{5F9DDD52-19C3-AA71-88FF-2A0A9510BD30}"/>
                </a:ext>
              </a:extLst>
            </p:cNvPr>
            <p:cNvGrpSpPr/>
            <p:nvPr/>
          </p:nvGrpSpPr>
          <p:grpSpPr>
            <a:xfrm>
              <a:off x="4800603" y="1862541"/>
              <a:ext cx="2532063" cy="2971800"/>
              <a:chOff x="2256" y="1152"/>
              <a:chExt cx="1728" cy="1872"/>
            </a:xfrm>
            <a:grpFill/>
            <a:effectLst/>
          </p:grpSpPr>
          <p:sp>
            <p:nvSpPr>
              <p:cNvPr id="20" name="Google Shape;633;p25">
                <a:extLst>
                  <a:ext uri="{FF2B5EF4-FFF2-40B4-BE49-F238E27FC236}">
                    <a16:creationId xmlns:a16="http://schemas.microsoft.com/office/drawing/2014/main" id="{3E5D282F-E4EA-5442-DB6A-8E65A578139D}"/>
                  </a:ext>
                </a:extLst>
              </p:cNvPr>
              <p:cNvSpPr/>
              <p:nvPr/>
            </p:nvSpPr>
            <p:spPr>
              <a:xfrm>
                <a:off x="2256" y="1152"/>
                <a:ext cx="864" cy="1872"/>
              </a:xfrm>
              <a:custGeom>
                <a:avLst/>
                <a:gdLst/>
                <a:ahLst/>
                <a:cxnLst/>
                <a:rect l="l" t="t" r="r" b="b"/>
                <a:pathLst>
                  <a:path w="864" h="1872" extrusionOk="0">
                    <a:moveTo>
                      <a:pt x="0" y="1872"/>
                    </a:moveTo>
                    <a:lnTo>
                      <a:pt x="864" y="0"/>
                    </a:lnTo>
                    <a:lnTo>
                      <a:pt x="240" y="1872"/>
                    </a:lnTo>
                    <a:lnTo>
                      <a:pt x="0" y="1872"/>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 name="Google Shape;634;p25">
                <a:extLst>
                  <a:ext uri="{FF2B5EF4-FFF2-40B4-BE49-F238E27FC236}">
                    <a16:creationId xmlns:a16="http://schemas.microsoft.com/office/drawing/2014/main" id="{EDE91463-CC0B-F5D6-3784-68DBBA5C0E8F}"/>
                  </a:ext>
                </a:extLst>
              </p:cNvPr>
              <p:cNvSpPr/>
              <p:nvPr/>
            </p:nvSpPr>
            <p:spPr>
              <a:xfrm flipH="1">
                <a:off x="3120" y="1152"/>
                <a:ext cx="864" cy="1872"/>
              </a:xfrm>
              <a:custGeom>
                <a:avLst/>
                <a:gdLst/>
                <a:ahLst/>
                <a:cxnLst/>
                <a:rect l="l" t="t" r="r" b="b"/>
                <a:pathLst>
                  <a:path w="864" h="1872" extrusionOk="0">
                    <a:moveTo>
                      <a:pt x="0" y="1872"/>
                    </a:moveTo>
                    <a:lnTo>
                      <a:pt x="864" y="0"/>
                    </a:lnTo>
                    <a:lnTo>
                      <a:pt x="240" y="1872"/>
                    </a:lnTo>
                    <a:lnTo>
                      <a:pt x="0" y="1872"/>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 name="Google Shape;635;p25">
                <a:extLst>
                  <a:ext uri="{FF2B5EF4-FFF2-40B4-BE49-F238E27FC236}">
                    <a16:creationId xmlns:a16="http://schemas.microsoft.com/office/drawing/2014/main" id="{69F55F9D-C0E4-98B8-6797-7692F5B7FFB3}"/>
                  </a:ext>
                </a:extLst>
              </p:cNvPr>
              <p:cNvSpPr/>
              <p:nvPr/>
            </p:nvSpPr>
            <p:spPr>
              <a:xfrm>
                <a:off x="2736" y="1152"/>
                <a:ext cx="384" cy="1872"/>
              </a:xfrm>
              <a:custGeom>
                <a:avLst/>
                <a:gdLst/>
                <a:ahLst/>
                <a:cxnLst/>
                <a:rect l="l" t="t" r="r" b="b"/>
                <a:pathLst>
                  <a:path w="384" h="1872" extrusionOk="0">
                    <a:moveTo>
                      <a:pt x="384" y="0"/>
                    </a:moveTo>
                    <a:lnTo>
                      <a:pt x="0" y="1872"/>
                    </a:lnTo>
                    <a:lnTo>
                      <a:pt x="240" y="1872"/>
                    </a:lnTo>
                    <a:lnTo>
                      <a:pt x="384"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3" name="Google Shape;636;p25">
                <a:extLst>
                  <a:ext uri="{FF2B5EF4-FFF2-40B4-BE49-F238E27FC236}">
                    <a16:creationId xmlns:a16="http://schemas.microsoft.com/office/drawing/2014/main" id="{D042C34A-A813-8BE5-A550-003A158BD0EA}"/>
                  </a:ext>
                </a:extLst>
              </p:cNvPr>
              <p:cNvSpPr/>
              <p:nvPr/>
            </p:nvSpPr>
            <p:spPr>
              <a:xfrm flipH="1">
                <a:off x="3120" y="1152"/>
                <a:ext cx="384" cy="1872"/>
              </a:xfrm>
              <a:custGeom>
                <a:avLst/>
                <a:gdLst/>
                <a:ahLst/>
                <a:cxnLst/>
                <a:rect l="l" t="t" r="r" b="b"/>
                <a:pathLst>
                  <a:path w="384" h="1872" extrusionOk="0">
                    <a:moveTo>
                      <a:pt x="384" y="0"/>
                    </a:moveTo>
                    <a:lnTo>
                      <a:pt x="0" y="1872"/>
                    </a:lnTo>
                    <a:lnTo>
                      <a:pt x="240" y="1872"/>
                    </a:lnTo>
                    <a:lnTo>
                      <a:pt x="384"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5" name="Google Shape;637;p25">
              <a:extLst>
                <a:ext uri="{FF2B5EF4-FFF2-40B4-BE49-F238E27FC236}">
                  <a16:creationId xmlns:a16="http://schemas.microsoft.com/office/drawing/2014/main" id="{8F9C2B21-60D3-36D3-4266-05EF09D0E353}"/>
                </a:ext>
              </a:extLst>
            </p:cNvPr>
            <p:cNvGrpSpPr/>
            <p:nvPr/>
          </p:nvGrpSpPr>
          <p:grpSpPr>
            <a:xfrm>
              <a:off x="7683500" y="1849841"/>
              <a:ext cx="2533650" cy="2984500"/>
              <a:chOff x="4176" y="1144"/>
              <a:chExt cx="1728" cy="1880"/>
            </a:xfrm>
            <a:grpFill/>
            <a:effectLst/>
          </p:grpSpPr>
          <p:sp>
            <p:nvSpPr>
              <p:cNvPr id="8" name="Google Shape;638;p25">
                <a:extLst>
                  <a:ext uri="{FF2B5EF4-FFF2-40B4-BE49-F238E27FC236}">
                    <a16:creationId xmlns:a16="http://schemas.microsoft.com/office/drawing/2014/main" id="{C21F7E18-DA9C-EB37-366D-2A9E04BDC6FD}"/>
                  </a:ext>
                </a:extLst>
              </p:cNvPr>
              <p:cNvSpPr/>
              <p:nvPr/>
            </p:nvSpPr>
            <p:spPr>
              <a:xfrm>
                <a:off x="4176" y="2592"/>
                <a:ext cx="384" cy="432"/>
              </a:xfrm>
              <a:custGeom>
                <a:avLst/>
                <a:gdLst/>
                <a:ahLst/>
                <a:cxnLst/>
                <a:rect l="l" t="t" r="r" b="b"/>
                <a:pathLst>
                  <a:path w="384" h="432" extrusionOk="0">
                    <a:moveTo>
                      <a:pt x="204" y="0"/>
                    </a:moveTo>
                    <a:lnTo>
                      <a:pt x="0" y="432"/>
                    </a:lnTo>
                    <a:lnTo>
                      <a:pt x="240" y="432"/>
                    </a:lnTo>
                    <a:lnTo>
                      <a:pt x="384" y="0"/>
                    </a:lnTo>
                    <a:lnTo>
                      <a:pt x="204"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 name="Google Shape;639;p25">
                <a:extLst>
                  <a:ext uri="{FF2B5EF4-FFF2-40B4-BE49-F238E27FC236}">
                    <a16:creationId xmlns:a16="http://schemas.microsoft.com/office/drawing/2014/main" id="{6BAFFC90-A962-87B2-2759-A5B4E59A643D}"/>
                  </a:ext>
                </a:extLst>
              </p:cNvPr>
              <p:cNvSpPr/>
              <p:nvPr/>
            </p:nvSpPr>
            <p:spPr>
              <a:xfrm>
                <a:off x="4410" y="2112"/>
                <a:ext cx="310" cy="384"/>
              </a:xfrm>
              <a:custGeom>
                <a:avLst/>
                <a:gdLst/>
                <a:ahLst/>
                <a:cxnLst/>
                <a:rect l="l" t="t" r="r" b="b"/>
                <a:pathLst>
                  <a:path w="310" h="384" extrusionOk="0">
                    <a:moveTo>
                      <a:pt x="168" y="0"/>
                    </a:moveTo>
                    <a:lnTo>
                      <a:pt x="0" y="384"/>
                    </a:lnTo>
                    <a:lnTo>
                      <a:pt x="176" y="384"/>
                    </a:lnTo>
                    <a:lnTo>
                      <a:pt x="310" y="0"/>
                    </a:lnTo>
                    <a:lnTo>
                      <a:pt x="168"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 name="Google Shape;640;p25">
                <a:extLst>
                  <a:ext uri="{FF2B5EF4-FFF2-40B4-BE49-F238E27FC236}">
                    <a16:creationId xmlns:a16="http://schemas.microsoft.com/office/drawing/2014/main" id="{E054D1BB-FA2E-0609-B946-3E99510F795B}"/>
                  </a:ext>
                </a:extLst>
              </p:cNvPr>
              <p:cNvSpPr/>
              <p:nvPr/>
            </p:nvSpPr>
            <p:spPr>
              <a:xfrm flipH="1">
                <a:off x="5200" y="1632"/>
                <a:ext cx="236" cy="380"/>
              </a:xfrm>
              <a:custGeom>
                <a:avLst/>
                <a:gdLst/>
                <a:ahLst/>
                <a:cxnLst/>
                <a:rect l="l" t="t" r="r" b="b"/>
                <a:pathLst>
                  <a:path w="236" h="380" extrusionOk="0">
                    <a:moveTo>
                      <a:pt x="176" y="0"/>
                    </a:moveTo>
                    <a:lnTo>
                      <a:pt x="0" y="380"/>
                    </a:lnTo>
                    <a:lnTo>
                      <a:pt x="108" y="380"/>
                    </a:lnTo>
                    <a:lnTo>
                      <a:pt x="236" y="0"/>
                    </a:lnTo>
                    <a:lnTo>
                      <a:pt x="176"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 name="Google Shape;641;p25">
                <a:extLst>
                  <a:ext uri="{FF2B5EF4-FFF2-40B4-BE49-F238E27FC236}">
                    <a16:creationId xmlns:a16="http://schemas.microsoft.com/office/drawing/2014/main" id="{5C4F1C6D-53D1-55E7-8878-46DB0FE3DFD1}"/>
                  </a:ext>
                </a:extLst>
              </p:cNvPr>
              <p:cNvSpPr/>
              <p:nvPr/>
            </p:nvSpPr>
            <p:spPr>
              <a:xfrm>
                <a:off x="4864" y="1144"/>
                <a:ext cx="176" cy="392"/>
              </a:xfrm>
              <a:custGeom>
                <a:avLst/>
                <a:gdLst/>
                <a:ahLst/>
                <a:cxnLst/>
                <a:rect l="l" t="t" r="r" b="b"/>
                <a:pathLst>
                  <a:path w="176" h="392" extrusionOk="0">
                    <a:moveTo>
                      <a:pt x="176" y="0"/>
                    </a:moveTo>
                    <a:lnTo>
                      <a:pt x="0" y="392"/>
                    </a:lnTo>
                    <a:lnTo>
                      <a:pt x="48" y="392"/>
                    </a:lnTo>
                    <a:lnTo>
                      <a:pt x="176"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 name="Google Shape;642;p25">
                <a:extLst>
                  <a:ext uri="{FF2B5EF4-FFF2-40B4-BE49-F238E27FC236}">
                    <a16:creationId xmlns:a16="http://schemas.microsoft.com/office/drawing/2014/main" id="{2B5434B5-197B-F330-5522-216B0842AD18}"/>
                  </a:ext>
                </a:extLst>
              </p:cNvPr>
              <p:cNvSpPr/>
              <p:nvPr/>
            </p:nvSpPr>
            <p:spPr>
              <a:xfrm>
                <a:off x="4752" y="2592"/>
                <a:ext cx="576" cy="432"/>
              </a:xfrm>
              <a:custGeom>
                <a:avLst/>
                <a:gdLst/>
                <a:ahLst/>
                <a:cxnLst/>
                <a:rect l="l" t="t" r="r" b="b"/>
                <a:pathLst>
                  <a:path w="576" h="432" extrusionOk="0">
                    <a:moveTo>
                      <a:pt x="72" y="0"/>
                    </a:moveTo>
                    <a:lnTo>
                      <a:pt x="0" y="432"/>
                    </a:lnTo>
                    <a:lnTo>
                      <a:pt x="576" y="432"/>
                    </a:lnTo>
                    <a:lnTo>
                      <a:pt x="512" y="0"/>
                    </a:lnTo>
                    <a:lnTo>
                      <a:pt x="72"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 name="Google Shape;643;p25">
                <a:extLst>
                  <a:ext uri="{FF2B5EF4-FFF2-40B4-BE49-F238E27FC236}">
                    <a16:creationId xmlns:a16="http://schemas.microsoft.com/office/drawing/2014/main" id="{7424A508-D481-227D-8EB9-9EA7F386F509}"/>
                  </a:ext>
                </a:extLst>
              </p:cNvPr>
              <p:cNvSpPr/>
              <p:nvPr/>
            </p:nvSpPr>
            <p:spPr>
              <a:xfrm>
                <a:off x="4836" y="2112"/>
                <a:ext cx="408" cy="384"/>
              </a:xfrm>
              <a:custGeom>
                <a:avLst/>
                <a:gdLst/>
                <a:ahLst/>
                <a:cxnLst/>
                <a:rect l="l" t="t" r="r" b="b"/>
                <a:pathLst>
                  <a:path w="408" h="384" extrusionOk="0">
                    <a:moveTo>
                      <a:pt x="60" y="0"/>
                    </a:moveTo>
                    <a:lnTo>
                      <a:pt x="0" y="384"/>
                    </a:lnTo>
                    <a:lnTo>
                      <a:pt x="408" y="384"/>
                    </a:lnTo>
                    <a:lnTo>
                      <a:pt x="348" y="0"/>
                    </a:lnTo>
                    <a:lnTo>
                      <a:pt x="60"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 name="Google Shape;644;p25">
                <a:extLst>
                  <a:ext uri="{FF2B5EF4-FFF2-40B4-BE49-F238E27FC236}">
                    <a16:creationId xmlns:a16="http://schemas.microsoft.com/office/drawing/2014/main" id="{410BBC47-6D43-3990-D4D4-C6791B3DCB29}"/>
                  </a:ext>
                </a:extLst>
              </p:cNvPr>
              <p:cNvSpPr/>
              <p:nvPr/>
            </p:nvSpPr>
            <p:spPr>
              <a:xfrm>
                <a:off x="4912" y="1632"/>
                <a:ext cx="256" cy="380"/>
              </a:xfrm>
              <a:custGeom>
                <a:avLst/>
                <a:gdLst/>
                <a:ahLst/>
                <a:cxnLst/>
                <a:rect l="l" t="t" r="r" b="b"/>
                <a:pathLst>
                  <a:path w="256" h="380" extrusionOk="0">
                    <a:moveTo>
                      <a:pt x="44" y="0"/>
                    </a:moveTo>
                    <a:lnTo>
                      <a:pt x="0" y="380"/>
                    </a:lnTo>
                    <a:lnTo>
                      <a:pt x="256" y="380"/>
                    </a:lnTo>
                    <a:lnTo>
                      <a:pt x="204" y="0"/>
                    </a:lnTo>
                    <a:lnTo>
                      <a:pt x="44"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 name="Google Shape;645;p25">
                <a:extLst>
                  <a:ext uri="{FF2B5EF4-FFF2-40B4-BE49-F238E27FC236}">
                    <a16:creationId xmlns:a16="http://schemas.microsoft.com/office/drawing/2014/main" id="{5A722B92-AB97-196F-AEF4-7ECC39ADF023}"/>
                  </a:ext>
                </a:extLst>
              </p:cNvPr>
              <p:cNvSpPr/>
              <p:nvPr/>
            </p:nvSpPr>
            <p:spPr>
              <a:xfrm>
                <a:off x="4976" y="1156"/>
                <a:ext cx="120" cy="380"/>
              </a:xfrm>
              <a:custGeom>
                <a:avLst/>
                <a:gdLst/>
                <a:ahLst/>
                <a:cxnLst/>
                <a:rect l="l" t="t" r="r" b="b"/>
                <a:pathLst>
                  <a:path w="120" h="380" extrusionOk="0">
                    <a:moveTo>
                      <a:pt x="64" y="0"/>
                    </a:moveTo>
                    <a:lnTo>
                      <a:pt x="0" y="380"/>
                    </a:lnTo>
                    <a:lnTo>
                      <a:pt x="120" y="380"/>
                    </a:lnTo>
                    <a:lnTo>
                      <a:pt x="64"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 name="Google Shape;646;p25">
                <a:extLst>
                  <a:ext uri="{FF2B5EF4-FFF2-40B4-BE49-F238E27FC236}">
                    <a16:creationId xmlns:a16="http://schemas.microsoft.com/office/drawing/2014/main" id="{2D3B595E-AF47-39B9-4648-CA18B3848D76}"/>
                  </a:ext>
                </a:extLst>
              </p:cNvPr>
              <p:cNvSpPr/>
              <p:nvPr/>
            </p:nvSpPr>
            <p:spPr>
              <a:xfrm flipH="1">
                <a:off x="5520" y="2592"/>
                <a:ext cx="384" cy="432"/>
              </a:xfrm>
              <a:custGeom>
                <a:avLst/>
                <a:gdLst/>
                <a:ahLst/>
                <a:cxnLst/>
                <a:rect l="l" t="t" r="r" b="b"/>
                <a:pathLst>
                  <a:path w="384" h="432" extrusionOk="0">
                    <a:moveTo>
                      <a:pt x="204" y="0"/>
                    </a:moveTo>
                    <a:lnTo>
                      <a:pt x="0" y="432"/>
                    </a:lnTo>
                    <a:lnTo>
                      <a:pt x="240" y="432"/>
                    </a:lnTo>
                    <a:lnTo>
                      <a:pt x="384" y="0"/>
                    </a:lnTo>
                    <a:lnTo>
                      <a:pt x="204"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 name="Google Shape;647;p25">
                <a:extLst>
                  <a:ext uri="{FF2B5EF4-FFF2-40B4-BE49-F238E27FC236}">
                    <a16:creationId xmlns:a16="http://schemas.microsoft.com/office/drawing/2014/main" id="{99D7C4D1-C55F-23FF-2934-7DC354785163}"/>
                  </a:ext>
                </a:extLst>
              </p:cNvPr>
              <p:cNvSpPr/>
              <p:nvPr/>
            </p:nvSpPr>
            <p:spPr>
              <a:xfrm>
                <a:off x="5346" y="2112"/>
                <a:ext cx="310" cy="384"/>
              </a:xfrm>
              <a:custGeom>
                <a:avLst/>
                <a:gdLst/>
                <a:ahLst/>
                <a:cxnLst/>
                <a:rect l="l" t="t" r="r" b="b"/>
                <a:pathLst>
                  <a:path w="310" h="384" extrusionOk="0">
                    <a:moveTo>
                      <a:pt x="138" y="0"/>
                    </a:moveTo>
                    <a:lnTo>
                      <a:pt x="310" y="384"/>
                    </a:lnTo>
                    <a:lnTo>
                      <a:pt x="126" y="384"/>
                    </a:lnTo>
                    <a:lnTo>
                      <a:pt x="0" y="0"/>
                    </a:lnTo>
                    <a:lnTo>
                      <a:pt x="138"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 name="Google Shape;648;p25">
                <a:extLst>
                  <a:ext uri="{FF2B5EF4-FFF2-40B4-BE49-F238E27FC236}">
                    <a16:creationId xmlns:a16="http://schemas.microsoft.com/office/drawing/2014/main" id="{44AD7619-9F81-8436-0BE4-A3CB420A99D0}"/>
                  </a:ext>
                </a:extLst>
              </p:cNvPr>
              <p:cNvSpPr/>
              <p:nvPr/>
            </p:nvSpPr>
            <p:spPr>
              <a:xfrm flipH="1">
                <a:off x="5040" y="1148"/>
                <a:ext cx="176" cy="392"/>
              </a:xfrm>
              <a:custGeom>
                <a:avLst/>
                <a:gdLst/>
                <a:ahLst/>
                <a:cxnLst/>
                <a:rect l="l" t="t" r="r" b="b"/>
                <a:pathLst>
                  <a:path w="176" h="392" extrusionOk="0">
                    <a:moveTo>
                      <a:pt x="176" y="0"/>
                    </a:moveTo>
                    <a:lnTo>
                      <a:pt x="0" y="392"/>
                    </a:lnTo>
                    <a:lnTo>
                      <a:pt x="48" y="392"/>
                    </a:lnTo>
                    <a:lnTo>
                      <a:pt x="176"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 name="Google Shape;649;p25">
                <a:extLst>
                  <a:ext uri="{FF2B5EF4-FFF2-40B4-BE49-F238E27FC236}">
                    <a16:creationId xmlns:a16="http://schemas.microsoft.com/office/drawing/2014/main" id="{32E6DCDC-0B86-E297-3621-7F74B471574A}"/>
                  </a:ext>
                </a:extLst>
              </p:cNvPr>
              <p:cNvSpPr/>
              <p:nvPr/>
            </p:nvSpPr>
            <p:spPr>
              <a:xfrm>
                <a:off x="4644" y="1636"/>
                <a:ext cx="236" cy="380"/>
              </a:xfrm>
              <a:custGeom>
                <a:avLst/>
                <a:gdLst/>
                <a:ahLst/>
                <a:cxnLst/>
                <a:rect l="l" t="t" r="r" b="b"/>
                <a:pathLst>
                  <a:path w="236" h="380" extrusionOk="0">
                    <a:moveTo>
                      <a:pt x="176" y="0"/>
                    </a:moveTo>
                    <a:lnTo>
                      <a:pt x="0" y="380"/>
                    </a:lnTo>
                    <a:lnTo>
                      <a:pt x="108" y="380"/>
                    </a:lnTo>
                    <a:lnTo>
                      <a:pt x="236" y="0"/>
                    </a:lnTo>
                    <a:lnTo>
                      <a:pt x="176" y="0"/>
                    </a:lnTo>
                    <a:close/>
                  </a:path>
                </a:pathLst>
              </a:custGeom>
              <a:grp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6" name="Google Shape;656;p25">
              <a:extLst>
                <a:ext uri="{FF2B5EF4-FFF2-40B4-BE49-F238E27FC236}">
                  <a16:creationId xmlns:a16="http://schemas.microsoft.com/office/drawing/2014/main" id="{54F141AB-DE77-2AE8-683C-4FFD87EA5836}"/>
                </a:ext>
              </a:extLst>
            </p:cNvPr>
            <p:cNvSpPr/>
            <p:nvPr/>
          </p:nvSpPr>
          <p:spPr>
            <a:xfrm>
              <a:off x="4227642" y="2885465"/>
              <a:ext cx="715439" cy="728283"/>
            </a:xfrm>
            <a:prstGeom prst="mathPlus">
              <a:avLst>
                <a:gd name="adj1" fmla="val 23520"/>
              </a:avLst>
            </a:prstGeom>
            <a:grpFill/>
            <a:ln>
              <a:noFill/>
            </a:ln>
            <a:effectLst/>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 name="Google Shape;657;p25">
              <a:extLst>
                <a:ext uri="{FF2B5EF4-FFF2-40B4-BE49-F238E27FC236}">
                  <a16:creationId xmlns:a16="http://schemas.microsoft.com/office/drawing/2014/main" id="{D6C6FA93-9E3B-83E6-324F-40A806F0ECFF}"/>
                </a:ext>
              </a:extLst>
            </p:cNvPr>
            <p:cNvSpPr/>
            <p:nvPr/>
          </p:nvSpPr>
          <p:spPr>
            <a:xfrm>
              <a:off x="7089367" y="3072204"/>
              <a:ext cx="709669" cy="373479"/>
            </a:xfrm>
            <a:prstGeom prst="mathEqual">
              <a:avLst>
                <a:gd name="adj1" fmla="val 23520"/>
                <a:gd name="adj2" fmla="val 11760"/>
              </a:avLst>
            </a:prstGeom>
            <a:grpFill/>
            <a:ln>
              <a:noFill/>
            </a:ln>
            <a:effectLst/>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cxnSp>
        <p:nvCxnSpPr>
          <p:cNvPr id="29" name="Összekötő: szögletes 28">
            <a:extLst>
              <a:ext uri="{FF2B5EF4-FFF2-40B4-BE49-F238E27FC236}">
                <a16:creationId xmlns:a16="http://schemas.microsoft.com/office/drawing/2014/main" id="{DF3DE46E-BF43-77E0-E39B-042433B3F265}"/>
              </a:ext>
            </a:extLst>
          </p:cNvPr>
          <p:cNvCxnSpPr>
            <a:cxnSpLocks/>
          </p:cNvCxnSpPr>
          <p:nvPr/>
        </p:nvCxnSpPr>
        <p:spPr>
          <a:xfrm rot="10800000">
            <a:off x="8342135" y="2038736"/>
            <a:ext cx="1677867" cy="633914"/>
          </a:xfrm>
          <a:prstGeom prst="bentConnector3">
            <a:avLst>
              <a:gd name="adj1" fmla="val 50000"/>
            </a:avLst>
          </a:prstGeom>
          <a:ln w="38100">
            <a:solidFill>
              <a:srgbClr val="1A75DB"/>
            </a:solidFill>
            <a:tailEnd type="triangle"/>
          </a:ln>
        </p:spPr>
        <p:style>
          <a:lnRef idx="1">
            <a:schemeClr val="accent1"/>
          </a:lnRef>
          <a:fillRef idx="0">
            <a:schemeClr val="accent1"/>
          </a:fillRef>
          <a:effectRef idx="0">
            <a:schemeClr val="accent1"/>
          </a:effectRef>
          <a:fontRef idx="minor">
            <a:schemeClr val="tx1"/>
          </a:fontRef>
        </p:style>
      </p:cxnSp>
      <p:cxnSp>
        <p:nvCxnSpPr>
          <p:cNvPr id="30" name="Összekötő: szögletes 29">
            <a:extLst>
              <a:ext uri="{FF2B5EF4-FFF2-40B4-BE49-F238E27FC236}">
                <a16:creationId xmlns:a16="http://schemas.microsoft.com/office/drawing/2014/main" id="{2F3F2004-9170-A770-1F50-1379D01A0F50}"/>
              </a:ext>
            </a:extLst>
          </p:cNvPr>
          <p:cNvCxnSpPr>
            <a:cxnSpLocks/>
          </p:cNvCxnSpPr>
          <p:nvPr/>
        </p:nvCxnSpPr>
        <p:spPr>
          <a:xfrm rot="5400000" flipH="1" flipV="1">
            <a:off x="8252538" y="1491061"/>
            <a:ext cx="642441" cy="401020"/>
          </a:xfrm>
          <a:prstGeom prst="bentConnector3">
            <a:avLst>
              <a:gd name="adj1" fmla="val 50000"/>
            </a:avLst>
          </a:prstGeom>
          <a:ln w="38100">
            <a:solidFill>
              <a:srgbClr val="1A75DB"/>
            </a:solidFill>
            <a:tailEnd type="triangle"/>
          </a:ln>
        </p:spPr>
        <p:style>
          <a:lnRef idx="1">
            <a:schemeClr val="accent1"/>
          </a:lnRef>
          <a:fillRef idx="0">
            <a:schemeClr val="accent1"/>
          </a:fillRef>
          <a:effectRef idx="0">
            <a:schemeClr val="accent1"/>
          </a:effectRef>
          <a:fontRef idx="minor">
            <a:schemeClr val="tx1"/>
          </a:fontRef>
        </p:style>
      </p:cxnSp>
      <p:cxnSp>
        <p:nvCxnSpPr>
          <p:cNvPr id="31" name="Összekötő: szögletes 30">
            <a:extLst>
              <a:ext uri="{FF2B5EF4-FFF2-40B4-BE49-F238E27FC236}">
                <a16:creationId xmlns:a16="http://schemas.microsoft.com/office/drawing/2014/main" id="{14895388-7D4D-76E2-20BF-178944C2AB0E}"/>
              </a:ext>
            </a:extLst>
          </p:cNvPr>
          <p:cNvCxnSpPr>
            <a:cxnSpLocks/>
          </p:cNvCxnSpPr>
          <p:nvPr/>
        </p:nvCxnSpPr>
        <p:spPr>
          <a:xfrm rot="10800000" flipV="1">
            <a:off x="6845869" y="1435482"/>
            <a:ext cx="1949654" cy="662395"/>
          </a:xfrm>
          <a:prstGeom prst="bentConnector3">
            <a:avLst>
              <a:gd name="adj1" fmla="val 50744"/>
            </a:avLst>
          </a:prstGeom>
          <a:ln w="38100">
            <a:solidFill>
              <a:srgbClr val="1A75DB"/>
            </a:solidFill>
            <a:tailEnd type="triangle"/>
          </a:ln>
        </p:spPr>
        <p:style>
          <a:lnRef idx="1">
            <a:schemeClr val="accent1"/>
          </a:lnRef>
          <a:fillRef idx="0">
            <a:schemeClr val="accent1"/>
          </a:fillRef>
          <a:effectRef idx="0">
            <a:schemeClr val="accent1"/>
          </a:effectRef>
          <a:fontRef idx="minor">
            <a:schemeClr val="tx1"/>
          </a:fontRef>
        </p:style>
      </p:cxnSp>
      <p:sp>
        <p:nvSpPr>
          <p:cNvPr id="62" name="Szövegdoboz 61">
            <a:extLst>
              <a:ext uri="{FF2B5EF4-FFF2-40B4-BE49-F238E27FC236}">
                <a16:creationId xmlns:a16="http://schemas.microsoft.com/office/drawing/2014/main" id="{BD9FC2AE-2B39-219B-FAB3-34684D48CF7C}"/>
              </a:ext>
            </a:extLst>
          </p:cNvPr>
          <p:cNvSpPr txBox="1"/>
          <p:nvPr/>
        </p:nvSpPr>
        <p:spPr>
          <a:xfrm>
            <a:off x="9404747" y="1490995"/>
            <a:ext cx="1266032" cy="3170099"/>
          </a:xfrm>
          <a:prstGeom prst="rect">
            <a:avLst/>
          </a:prstGeom>
          <a:noFill/>
        </p:spPr>
        <p:txBody>
          <a:bodyPr wrap="square" rtlCol="0">
            <a:spAutoFit/>
          </a:bodyPr>
          <a:lstStyle/>
          <a:p>
            <a:r>
              <a:rPr lang="hu-HU" sz="20000" b="1" dirty="0">
                <a:solidFill>
                  <a:srgbClr val="02FFD2"/>
                </a:solidFill>
              </a:rPr>
              <a:t>!</a:t>
            </a:r>
          </a:p>
        </p:txBody>
      </p:sp>
      <p:grpSp>
        <p:nvGrpSpPr>
          <p:cNvPr id="63" name="Csoportba foglalás 62">
            <a:extLst>
              <a:ext uri="{FF2B5EF4-FFF2-40B4-BE49-F238E27FC236}">
                <a16:creationId xmlns:a16="http://schemas.microsoft.com/office/drawing/2014/main" id="{4187C170-4A02-71FC-6775-3C65551A59E6}"/>
              </a:ext>
            </a:extLst>
          </p:cNvPr>
          <p:cNvGrpSpPr/>
          <p:nvPr/>
        </p:nvGrpSpPr>
        <p:grpSpPr>
          <a:xfrm>
            <a:off x="1670211" y="3598007"/>
            <a:ext cx="1687500" cy="675000"/>
            <a:chOff x="507548" y="3797912"/>
            <a:chExt cx="1687500" cy="675000"/>
          </a:xfrm>
        </p:grpSpPr>
        <p:sp>
          <p:nvSpPr>
            <p:cNvPr id="64" name="Téglalap 63">
              <a:extLst>
                <a:ext uri="{FF2B5EF4-FFF2-40B4-BE49-F238E27FC236}">
                  <a16:creationId xmlns:a16="http://schemas.microsoft.com/office/drawing/2014/main" id="{7B47EDEE-1CF9-DB4B-B152-5D0CFBFCC87D}"/>
                </a:ext>
              </a:extLst>
            </p:cNvPr>
            <p:cNvSpPr/>
            <p:nvPr/>
          </p:nvSpPr>
          <p:spPr>
            <a:xfrm>
              <a:off x="507548" y="3797912"/>
              <a:ext cx="1687500" cy="67500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hu-HU"/>
            </a:p>
          </p:txBody>
        </p:sp>
        <p:sp>
          <p:nvSpPr>
            <p:cNvPr id="65" name="Szövegdoboz 64">
              <a:extLst>
                <a:ext uri="{FF2B5EF4-FFF2-40B4-BE49-F238E27FC236}">
                  <a16:creationId xmlns:a16="http://schemas.microsoft.com/office/drawing/2014/main" id="{30BE72DC-5617-CDA2-6284-080DBD8808E1}"/>
                </a:ext>
              </a:extLst>
            </p:cNvPr>
            <p:cNvSpPr txBox="1"/>
            <p:nvPr/>
          </p:nvSpPr>
          <p:spPr>
            <a:xfrm>
              <a:off x="507548" y="3797912"/>
              <a:ext cx="1687500" cy="67500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933450">
                <a:lnSpc>
                  <a:spcPct val="100000"/>
                </a:lnSpc>
                <a:spcBef>
                  <a:spcPct val="0"/>
                </a:spcBef>
                <a:spcAft>
                  <a:spcPct val="35000"/>
                </a:spcAft>
                <a:buNone/>
                <a:defRPr cap="all"/>
              </a:pPr>
              <a:r>
                <a:rPr lang="el-GR" kern="1200" dirty="0"/>
                <a:t>ιεραρχια</a:t>
              </a:r>
              <a:endParaRPr lang="en-US" kern="1200" dirty="0"/>
            </a:p>
          </p:txBody>
        </p:sp>
      </p:grpSp>
      <p:grpSp>
        <p:nvGrpSpPr>
          <p:cNvPr id="66" name="Csoportba foglalás 65">
            <a:extLst>
              <a:ext uri="{FF2B5EF4-FFF2-40B4-BE49-F238E27FC236}">
                <a16:creationId xmlns:a16="http://schemas.microsoft.com/office/drawing/2014/main" id="{36D8D924-5B4C-98FC-8DC1-468CB45079F8}"/>
              </a:ext>
            </a:extLst>
          </p:cNvPr>
          <p:cNvGrpSpPr/>
          <p:nvPr/>
        </p:nvGrpSpPr>
        <p:grpSpPr>
          <a:xfrm>
            <a:off x="4294579" y="3534078"/>
            <a:ext cx="2347448" cy="675000"/>
            <a:chOff x="507548" y="3797912"/>
            <a:chExt cx="1687500" cy="675000"/>
          </a:xfrm>
        </p:grpSpPr>
        <p:sp>
          <p:nvSpPr>
            <p:cNvPr id="67" name="Téglalap 66">
              <a:extLst>
                <a:ext uri="{FF2B5EF4-FFF2-40B4-BE49-F238E27FC236}">
                  <a16:creationId xmlns:a16="http://schemas.microsoft.com/office/drawing/2014/main" id="{84976334-583C-9D3F-447D-2FD2682FEECB}"/>
                </a:ext>
              </a:extLst>
            </p:cNvPr>
            <p:cNvSpPr/>
            <p:nvPr/>
          </p:nvSpPr>
          <p:spPr>
            <a:xfrm>
              <a:off x="507548" y="3797912"/>
              <a:ext cx="1687500" cy="67500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hu-HU"/>
            </a:p>
          </p:txBody>
        </p:sp>
        <p:sp>
          <p:nvSpPr>
            <p:cNvPr id="68" name="Szövegdoboz 67">
              <a:extLst>
                <a:ext uri="{FF2B5EF4-FFF2-40B4-BE49-F238E27FC236}">
                  <a16:creationId xmlns:a16="http://schemas.microsoft.com/office/drawing/2014/main" id="{624B93A3-64BC-B04F-2C27-27A84001E15D}"/>
                </a:ext>
              </a:extLst>
            </p:cNvPr>
            <p:cNvSpPr txBox="1"/>
            <p:nvPr/>
          </p:nvSpPr>
          <p:spPr>
            <a:xfrm>
              <a:off x="507548" y="3797912"/>
              <a:ext cx="1687500" cy="67500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933450">
                <a:lnSpc>
                  <a:spcPct val="100000"/>
                </a:lnSpc>
                <a:spcBef>
                  <a:spcPct val="0"/>
                </a:spcBef>
                <a:spcAft>
                  <a:spcPct val="35000"/>
                </a:spcAft>
                <a:buNone/>
                <a:defRPr cap="all"/>
              </a:pPr>
              <a:r>
                <a:rPr lang="el-GR" kern="1200" dirty="0"/>
                <a:t>ΥΠΟΣΥΣΤΗΜΑΤΑ</a:t>
              </a:r>
              <a:r>
                <a:rPr lang="hu-HU" kern="1200" dirty="0"/>
                <a:t>, </a:t>
              </a:r>
              <a:r>
                <a:rPr lang="el-GR" kern="1200" dirty="0"/>
                <a:t>ΙΔΡΥΜΑΤΑ</a:t>
              </a:r>
              <a:r>
                <a:rPr lang="hu-HU" kern="1200" dirty="0"/>
                <a:t>,</a:t>
              </a:r>
              <a:r>
                <a:rPr lang="el-GR" kern="1200" dirty="0"/>
                <a:t> ΤΜΗΜΑΤΑ</a:t>
              </a:r>
              <a:r>
                <a:rPr lang="hu-HU" kern="1200" dirty="0"/>
                <a:t> </a:t>
              </a:r>
              <a:r>
                <a:rPr lang="el-GR" kern="1200" dirty="0"/>
                <a:t>Κ.ΛΠ</a:t>
              </a:r>
              <a:r>
                <a:rPr lang="hu-HU" kern="1200" dirty="0"/>
                <a:t>.</a:t>
              </a:r>
              <a:endParaRPr lang="en-US" kern="1200" dirty="0"/>
            </a:p>
          </p:txBody>
        </p:sp>
      </p:grpSp>
      <p:grpSp>
        <p:nvGrpSpPr>
          <p:cNvPr id="69" name="Csoportba foglalás 68">
            <a:extLst>
              <a:ext uri="{FF2B5EF4-FFF2-40B4-BE49-F238E27FC236}">
                <a16:creationId xmlns:a16="http://schemas.microsoft.com/office/drawing/2014/main" id="{B73ED64F-0D3C-2471-8A39-8EA3854E0295}"/>
              </a:ext>
            </a:extLst>
          </p:cNvPr>
          <p:cNvGrpSpPr/>
          <p:nvPr/>
        </p:nvGrpSpPr>
        <p:grpSpPr>
          <a:xfrm>
            <a:off x="7272946" y="3534078"/>
            <a:ext cx="2302321" cy="720713"/>
            <a:chOff x="429547" y="3752199"/>
            <a:chExt cx="1765501" cy="720713"/>
          </a:xfrm>
        </p:grpSpPr>
        <p:sp>
          <p:nvSpPr>
            <p:cNvPr id="70" name="Téglalap 69">
              <a:extLst>
                <a:ext uri="{FF2B5EF4-FFF2-40B4-BE49-F238E27FC236}">
                  <a16:creationId xmlns:a16="http://schemas.microsoft.com/office/drawing/2014/main" id="{F5D6D10F-D7C7-9F80-CEDB-66424F53A3A0}"/>
                </a:ext>
              </a:extLst>
            </p:cNvPr>
            <p:cNvSpPr/>
            <p:nvPr/>
          </p:nvSpPr>
          <p:spPr>
            <a:xfrm>
              <a:off x="507548" y="3797912"/>
              <a:ext cx="1687500" cy="67500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hu-HU"/>
            </a:p>
          </p:txBody>
        </p:sp>
        <p:sp>
          <p:nvSpPr>
            <p:cNvPr id="71" name="Szövegdoboz 70">
              <a:extLst>
                <a:ext uri="{FF2B5EF4-FFF2-40B4-BE49-F238E27FC236}">
                  <a16:creationId xmlns:a16="http://schemas.microsoft.com/office/drawing/2014/main" id="{F06E3B78-1CB8-342F-F5BA-3FEC42DC409A}"/>
                </a:ext>
              </a:extLst>
            </p:cNvPr>
            <p:cNvSpPr txBox="1"/>
            <p:nvPr/>
          </p:nvSpPr>
          <p:spPr>
            <a:xfrm>
              <a:off x="429547" y="3752199"/>
              <a:ext cx="1687500" cy="67500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933450">
                <a:lnSpc>
                  <a:spcPct val="100000"/>
                </a:lnSpc>
                <a:spcBef>
                  <a:spcPct val="0"/>
                </a:spcBef>
                <a:spcAft>
                  <a:spcPct val="35000"/>
                </a:spcAft>
                <a:buNone/>
                <a:defRPr cap="all"/>
              </a:pPr>
              <a:r>
                <a:rPr lang="el-GR" kern="1200" dirty="0"/>
                <a:t>ΜΟΝΑΔΕΣ</a:t>
              </a:r>
              <a:r>
                <a:rPr lang="hu-HU" kern="1200" dirty="0"/>
                <a:t>, </a:t>
              </a:r>
              <a:r>
                <a:rPr lang="el-GR" kern="1200" dirty="0"/>
                <a:t>ΟΜΑΔΕΣ</a:t>
              </a:r>
              <a:r>
                <a:rPr lang="hu-HU" kern="1200" dirty="0"/>
                <a:t>,</a:t>
              </a:r>
              <a:r>
                <a:rPr lang="el-GR" kern="1200" dirty="0"/>
                <a:t> ΑΤΟΜΑ</a:t>
              </a:r>
              <a:endParaRPr lang="en-US" kern="1200" dirty="0"/>
            </a:p>
          </p:txBody>
        </p:sp>
      </p:grpSp>
      <p:sp>
        <p:nvSpPr>
          <p:cNvPr id="72" name="Cím 1">
            <a:extLst>
              <a:ext uri="{FF2B5EF4-FFF2-40B4-BE49-F238E27FC236}">
                <a16:creationId xmlns:a16="http://schemas.microsoft.com/office/drawing/2014/main" id="{A92F7B9C-77E6-7253-C336-D94B9165B518}"/>
              </a:ext>
            </a:extLst>
          </p:cNvPr>
          <p:cNvSpPr txBox="1">
            <a:spLocks/>
          </p:cNvSpPr>
          <p:nvPr/>
        </p:nvSpPr>
        <p:spPr>
          <a:xfrm>
            <a:off x="453665" y="5312416"/>
            <a:ext cx="10279741" cy="685800"/>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endParaRPr lang="hu-HU" sz="2800" b="1" dirty="0">
              <a:solidFill>
                <a:srgbClr val="1A75DB"/>
              </a:solidFill>
              <a:latin typeface="+mn-lt"/>
            </a:endParaRPr>
          </a:p>
        </p:txBody>
      </p:sp>
      <p:sp>
        <p:nvSpPr>
          <p:cNvPr id="33" name="Footer Placeholder 4">
            <a:extLst>
              <a:ext uri="{FF2B5EF4-FFF2-40B4-BE49-F238E27FC236}">
                <a16:creationId xmlns:a16="http://schemas.microsoft.com/office/drawing/2014/main" id="{DA0F997C-C1D8-7D4D-45AB-5C3BC74839A6}"/>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30034684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DE29ADE9-9EBC-7E55-A58C-056D630041F4}"/>
              </a:ext>
            </a:extLst>
          </p:cNvPr>
          <p:cNvPicPr>
            <a:picLocks/>
          </p:cNvPicPr>
          <p:nvPr>
            <p:custDataLst>
              <p:tags r:id="rId2"/>
            </p:custDataLst>
          </p:nvPr>
        </p:nvPicPr>
        <p:blipFill>
          <a:blip r:embed="rId5">
            <a:extLst>
              <a:ext uri="{96DAC541-7B7A-43D3-8B79-37D633B846F1}">
                <asvg:svgBlip xmlns:asvg="http://schemas.microsoft.com/office/drawing/2016/SVG/main" r:embed="rId6"/>
              </a:ext>
            </a:extLst>
          </a:blip>
          <a:stretch>
            <a:fillRect/>
          </a:stretch>
        </p:blipFill>
        <p:spPr>
          <a:xfrm>
            <a:off x="393912" y="2023868"/>
            <a:ext cx="2100866" cy="2100866"/>
          </a:xfrm>
          <a:prstGeom prst="rect">
            <a:avLst/>
          </a:prstGeom>
        </p:spPr>
      </p:pic>
      <p:sp>
        <p:nvSpPr>
          <p:cNvPr id="4" name="Rectangle 3">
            <a:extLst>
              <a:ext uri="{FF2B5EF4-FFF2-40B4-BE49-F238E27FC236}">
                <a16:creationId xmlns:a16="http://schemas.microsoft.com/office/drawing/2014/main" id="{A96990D4-014A-3357-9F11-6CF8208F5EF5}"/>
              </a:ext>
            </a:extLst>
          </p:cNvPr>
          <p:cNvSpPr/>
          <p:nvPr>
            <p:custDataLst>
              <p:tags r:id="rId3"/>
            </p:custDataLst>
          </p:nvPr>
        </p:nvSpPr>
        <p:spPr>
          <a:xfrm>
            <a:off x="2757386" y="1050710"/>
            <a:ext cx="7517160" cy="4047182"/>
          </a:xfrm>
          <a:prstGeom prst="rect">
            <a:avLst/>
          </a:prstGeom>
          <a:noFill/>
          <a:ln w="12700" cap="flat" cmpd="sng" algn="ctr">
            <a:solidFill>
              <a:srgbClr val="FFFFFF"/>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l-GR" sz="2400" b="1">
                <a:solidFill>
                  <a:srgbClr val="000000"/>
                </a:solidFill>
              </a:rPr>
              <a:t>Οι υποστηρικτικές διαδικασίες (π.χ. γραμματειακή και υλικοτεχνική υποστήριξη, καθαριότητα, κλ.π.) είναι μεν σημαντικές, αλλά δεν μπορούν ποτέ να χαρακτηριστούν ως ΚΡΙΣΙΜΕΣ.</a:t>
            </a:r>
            <a:endParaRPr lang="en-GB" sz="2400" b="1">
              <a:solidFill>
                <a:srgbClr val="000000"/>
              </a:solidFill>
            </a:endParaRPr>
          </a:p>
        </p:txBody>
      </p:sp>
      <p:sp>
        <p:nvSpPr>
          <p:cNvPr id="5" name="Rectangle 4">
            <a:extLst>
              <a:ext uri="{FF2B5EF4-FFF2-40B4-BE49-F238E27FC236}">
                <a16:creationId xmlns:a16="http://schemas.microsoft.com/office/drawing/2014/main" id="{BD550186-D75A-1A88-675F-F94E1228E923}"/>
              </a:ext>
            </a:extLst>
          </p:cNvPr>
          <p:cNvSpPr/>
          <p:nvPr/>
        </p:nvSpPr>
        <p:spPr>
          <a:xfrm>
            <a:off x="0" y="6109687"/>
            <a:ext cx="10799762" cy="1089626"/>
          </a:xfrm>
          <a:prstGeom prst="rect">
            <a:avLst/>
          </a:prstGeom>
          <a:solidFill>
            <a:srgbClr val="198038"/>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lIns="656520" tIns="229782" rIns="1641301" bIns="180543" rtlCol="0" anchor="ctr">
            <a:normAutofit fontScale="92500" lnSpcReduction="10000"/>
          </a:bodyPr>
          <a:lstStyle/>
          <a:p>
            <a:r>
              <a:rPr lang="en-GB" sz="2600">
                <a:solidFill>
                  <a:srgbClr val="FFFFFF"/>
                </a:solidFill>
              </a:rPr>
              <a:t>The </a:t>
            </a:r>
            <a:r>
              <a:rPr lang="en-GB" sz="2600">
                <a:solidFill>
                  <a:srgbClr val="FFFFFF"/>
                </a:solidFill>
                <a:hlinkClick r:id="rId7">
                  <a:extLst>
                    <a:ext uri="{A12FA001-AC4F-418D-AE19-62706E023703}">
                      <ahyp:hlinkClr xmlns:ahyp="http://schemas.microsoft.com/office/drawing/2018/hyperlinkcolor" val="tx"/>
                    </a:ext>
                  </a:extLst>
                </a:hlinkClick>
              </a:rPr>
              <a:t>Slido app</a:t>
            </a:r>
            <a:r>
              <a:rPr lang="en-GB" sz="2600">
                <a:solidFill>
                  <a:srgbClr val="FFFFFF"/>
                </a:solidFill>
              </a:rPr>
              <a:t> must be installed on every computer you’re presenting from</a:t>
            </a:r>
          </a:p>
        </p:txBody>
      </p:sp>
      <p:pic>
        <p:nvPicPr>
          <p:cNvPr id="7" name="Graphic 6">
            <a:extLst>
              <a:ext uri="{FF2B5EF4-FFF2-40B4-BE49-F238E27FC236}">
                <a16:creationId xmlns:a16="http://schemas.microsoft.com/office/drawing/2014/main" id="{53656575-A708-B8A1-D2B5-D053B7D81554}"/>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262608" y="6523196"/>
            <a:ext cx="262608" cy="262608"/>
          </a:xfrm>
          <a:prstGeom prst="rect">
            <a:avLst/>
          </a:prstGeom>
        </p:spPr>
      </p:pic>
      <p:sp>
        <p:nvSpPr>
          <p:cNvPr id="8" name="Trapezoid 7">
            <a:extLst>
              <a:ext uri="{FF2B5EF4-FFF2-40B4-BE49-F238E27FC236}">
                <a16:creationId xmlns:a16="http://schemas.microsoft.com/office/drawing/2014/main" id="{34A4362E-7907-1AB2-230F-0EBB43C49CFA}"/>
              </a:ext>
            </a:extLst>
          </p:cNvPr>
          <p:cNvSpPr/>
          <p:nvPr/>
        </p:nvSpPr>
        <p:spPr>
          <a:xfrm rot="2700000">
            <a:off x="8521795" y="456124"/>
            <a:ext cx="2954342" cy="689346"/>
          </a:xfrm>
          <a:prstGeom prst="trapezoid">
            <a:avLst>
              <a:gd name="adj" fmla="val 100000"/>
            </a:avLst>
          </a:prstGeom>
          <a:solidFill>
            <a:srgbClr val="EDFAF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tIns="0" bIns="0" rtlCol="0" anchor="t">
            <a:normAutofit fontScale="62500" lnSpcReduction="20000"/>
          </a:bodyPr>
          <a:lstStyle/>
          <a:p>
            <a:pPr algn="ctr"/>
            <a:r>
              <a:rPr lang="en-GB" sz="2600" b="1">
                <a:solidFill>
                  <a:srgbClr val="198038"/>
                </a:solidFill>
              </a:rPr>
              <a:t>Do not edit
</a:t>
            </a:r>
            <a:r>
              <a:rPr lang="en-GB" sz="2200">
                <a:solidFill>
                  <a:srgbClr val="198038"/>
                </a:solidFill>
                <a:hlinkClick r:id="rId10">
                  <a:extLst>
                    <a:ext uri="{A12FA001-AC4F-418D-AE19-62706E023703}">
                      <ahyp:hlinkClr xmlns:ahyp="http://schemas.microsoft.com/office/drawing/2018/hyperlinkcolor" val="tx"/>
                    </a:ext>
                  </a:extLst>
                </a:hlinkClick>
              </a:rPr>
              <a:t>How to change the design</a:t>
            </a:r>
            <a:endParaRPr lang="en-GB" sz="2200">
              <a:solidFill>
                <a:srgbClr val="198038"/>
              </a:solidFill>
            </a:endParaRPr>
          </a:p>
        </p:txBody>
      </p:sp>
      <p:pic>
        <p:nvPicPr>
          <p:cNvPr id="10" name="Graphic 9">
            <a:extLst>
              <a:ext uri="{FF2B5EF4-FFF2-40B4-BE49-F238E27FC236}">
                <a16:creationId xmlns:a16="http://schemas.microsoft.com/office/drawing/2014/main" id="{B0AC24CD-0EC9-4399-774C-FAA1F4B86796}"/>
              </a:ext>
            </a:extLst>
          </p:cNvPr>
          <p:cNvPicPr>
            <a:picLocks/>
          </p:cNvPicPr>
          <p:nvPr/>
        </p:nvPicPr>
        <p:blipFill>
          <a:blip r:embed="rId11">
            <a:extLst>
              <a:ext uri="{96DAC541-7B7A-43D3-8B79-37D633B846F1}">
                <asvg:svgBlip xmlns:asvg="http://schemas.microsoft.com/office/drawing/2016/SVG/main" r:embed="rId12"/>
              </a:ext>
            </a:extLst>
          </a:blip>
          <a:stretch>
            <a:fillRect/>
          </a:stretch>
        </p:blipFill>
        <p:spPr>
          <a:xfrm>
            <a:off x="9519548" y="6490370"/>
            <a:ext cx="984781" cy="328260"/>
          </a:xfrm>
          <a:prstGeom prst="rect">
            <a:avLst/>
          </a:prstGeom>
        </p:spPr>
      </p:pic>
    </p:spTree>
    <p:custDataLst>
      <p:tags r:id="rId1"/>
    </p:custDataLst>
    <p:extLst>
      <p:ext uri="{BB962C8B-B14F-4D97-AF65-F5344CB8AC3E}">
        <p14:creationId xmlns:p14="http://schemas.microsoft.com/office/powerpoint/2010/main" val="17210629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A8A9A42A-391F-5613-3E61-4ADAA1613699}"/>
              </a:ext>
            </a:extLst>
          </p:cNvPr>
          <p:cNvPicPr>
            <a:picLocks/>
          </p:cNvPicPr>
          <p:nvPr>
            <p:custDataLst>
              <p:tags r:id="rId2"/>
            </p:custDataLst>
          </p:nvPr>
        </p:nvPicPr>
        <p:blipFill>
          <a:blip r:embed="rId5">
            <a:extLst>
              <a:ext uri="{96DAC541-7B7A-43D3-8B79-37D633B846F1}">
                <asvg:svgBlip xmlns:asvg="http://schemas.microsoft.com/office/drawing/2016/SVG/main" r:embed="rId6"/>
              </a:ext>
            </a:extLst>
          </a:blip>
          <a:stretch>
            <a:fillRect/>
          </a:stretch>
        </p:blipFill>
        <p:spPr>
          <a:xfrm>
            <a:off x="393912" y="2023868"/>
            <a:ext cx="2100866" cy="2100866"/>
          </a:xfrm>
          <a:prstGeom prst="rect">
            <a:avLst/>
          </a:prstGeom>
        </p:spPr>
      </p:pic>
      <p:sp>
        <p:nvSpPr>
          <p:cNvPr id="4" name="Rectangle 3">
            <a:extLst>
              <a:ext uri="{FF2B5EF4-FFF2-40B4-BE49-F238E27FC236}">
                <a16:creationId xmlns:a16="http://schemas.microsoft.com/office/drawing/2014/main" id="{5F3F9A50-9156-BE72-DC9E-B540E92773B9}"/>
              </a:ext>
            </a:extLst>
          </p:cNvPr>
          <p:cNvSpPr/>
          <p:nvPr>
            <p:custDataLst>
              <p:tags r:id="rId3"/>
            </p:custDataLst>
          </p:nvPr>
        </p:nvSpPr>
        <p:spPr>
          <a:xfrm>
            <a:off x="2757386" y="1050710"/>
            <a:ext cx="7517160" cy="4047182"/>
          </a:xfrm>
          <a:prstGeom prst="rect">
            <a:avLst/>
          </a:prstGeom>
          <a:noFill/>
          <a:ln w="12700" cap="flat" cmpd="sng" algn="ctr">
            <a:solidFill>
              <a:srgbClr val="FFFFFF"/>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l-GR" sz="2400" b="1" dirty="0">
                <a:solidFill>
                  <a:srgbClr val="000000"/>
                </a:solidFill>
              </a:rPr>
              <a:t>Εφόσον δεν έχουμε διοικητική θέση / θέση στη διεύθυνση του οργανισμού μας, δεν είναι ρεαλιστικό να πιστεύουμε ότι μπορούμε να ξεκινήσουμε βελτιωτικές μεταβολές σε κρίσιμες διαδικασίες.</a:t>
            </a:r>
            <a:endParaRPr lang="en-GB" sz="2400" b="1" dirty="0">
              <a:solidFill>
                <a:srgbClr val="000000"/>
              </a:solidFill>
            </a:endParaRPr>
          </a:p>
        </p:txBody>
      </p:sp>
      <p:sp>
        <p:nvSpPr>
          <p:cNvPr id="5" name="Rectangle 4">
            <a:extLst>
              <a:ext uri="{FF2B5EF4-FFF2-40B4-BE49-F238E27FC236}">
                <a16:creationId xmlns:a16="http://schemas.microsoft.com/office/drawing/2014/main" id="{8BA05825-4DB5-9EEB-AF8A-26EAFCF021EA}"/>
              </a:ext>
            </a:extLst>
          </p:cNvPr>
          <p:cNvSpPr/>
          <p:nvPr/>
        </p:nvSpPr>
        <p:spPr>
          <a:xfrm>
            <a:off x="0" y="6109687"/>
            <a:ext cx="10799762" cy="1089626"/>
          </a:xfrm>
          <a:prstGeom prst="rect">
            <a:avLst/>
          </a:prstGeom>
          <a:solidFill>
            <a:srgbClr val="198038"/>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lIns="656520" tIns="229782" rIns="1641301" bIns="180543" rtlCol="0" anchor="ctr">
            <a:normAutofit fontScale="92500" lnSpcReduction="10000"/>
          </a:bodyPr>
          <a:lstStyle/>
          <a:p>
            <a:r>
              <a:rPr lang="en-GB" sz="2600">
                <a:solidFill>
                  <a:srgbClr val="FFFFFF"/>
                </a:solidFill>
              </a:rPr>
              <a:t>The </a:t>
            </a:r>
            <a:r>
              <a:rPr lang="en-GB" sz="2600">
                <a:solidFill>
                  <a:srgbClr val="FFFFFF"/>
                </a:solidFill>
                <a:hlinkClick r:id="rId7">
                  <a:extLst>
                    <a:ext uri="{A12FA001-AC4F-418D-AE19-62706E023703}">
                      <ahyp:hlinkClr xmlns:ahyp="http://schemas.microsoft.com/office/drawing/2018/hyperlinkcolor" val="tx"/>
                    </a:ext>
                  </a:extLst>
                </a:hlinkClick>
              </a:rPr>
              <a:t>Slido app</a:t>
            </a:r>
            <a:r>
              <a:rPr lang="en-GB" sz="2600">
                <a:solidFill>
                  <a:srgbClr val="FFFFFF"/>
                </a:solidFill>
              </a:rPr>
              <a:t> must be installed on every computer you’re presenting from</a:t>
            </a:r>
          </a:p>
        </p:txBody>
      </p:sp>
      <p:pic>
        <p:nvPicPr>
          <p:cNvPr id="7" name="Graphic 6">
            <a:extLst>
              <a:ext uri="{FF2B5EF4-FFF2-40B4-BE49-F238E27FC236}">
                <a16:creationId xmlns:a16="http://schemas.microsoft.com/office/drawing/2014/main" id="{2E0B3A50-F55F-09B3-744C-C7E0FE5435D2}"/>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262608" y="6523196"/>
            <a:ext cx="262608" cy="262608"/>
          </a:xfrm>
          <a:prstGeom prst="rect">
            <a:avLst/>
          </a:prstGeom>
        </p:spPr>
      </p:pic>
      <p:sp>
        <p:nvSpPr>
          <p:cNvPr id="8" name="Trapezoid 7">
            <a:extLst>
              <a:ext uri="{FF2B5EF4-FFF2-40B4-BE49-F238E27FC236}">
                <a16:creationId xmlns:a16="http://schemas.microsoft.com/office/drawing/2014/main" id="{5F3609F2-BC27-3108-7AB9-650E4F0DF06F}"/>
              </a:ext>
            </a:extLst>
          </p:cNvPr>
          <p:cNvSpPr/>
          <p:nvPr/>
        </p:nvSpPr>
        <p:spPr>
          <a:xfrm rot="2700000">
            <a:off x="8521795" y="456124"/>
            <a:ext cx="2954342" cy="689346"/>
          </a:xfrm>
          <a:prstGeom prst="trapezoid">
            <a:avLst>
              <a:gd name="adj" fmla="val 100000"/>
            </a:avLst>
          </a:prstGeom>
          <a:solidFill>
            <a:srgbClr val="EDFAF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tIns="0" bIns="0" rtlCol="0" anchor="t">
            <a:normAutofit fontScale="62500" lnSpcReduction="20000"/>
          </a:bodyPr>
          <a:lstStyle/>
          <a:p>
            <a:pPr algn="ctr"/>
            <a:r>
              <a:rPr lang="en-GB" sz="2600" b="1">
                <a:solidFill>
                  <a:srgbClr val="198038"/>
                </a:solidFill>
              </a:rPr>
              <a:t>Do not edit
</a:t>
            </a:r>
            <a:r>
              <a:rPr lang="en-GB" sz="2200">
                <a:solidFill>
                  <a:srgbClr val="198038"/>
                </a:solidFill>
                <a:hlinkClick r:id="rId10">
                  <a:extLst>
                    <a:ext uri="{A12FA001-AC4F-418D-AE19-62706E023703}">
                      <ahyp:hlinkClr xmlns:ahyp="http://schemas.microsoft.com/office/drawing/2018/hyperlinkcolor" val="tx"/>
                    </a:ext>
                  </a:extLst>
                </a:hlinkClick>
              </a:rPr>
              <a:t>How to change the design</a:t>
            </a:r>
            <a:endParaRPr lang="en-GB" sz="2200">
              <a:solidFill>
                <a:srgbClr val="198038"/>
              </a:solidFill>
            </a:endParaRPr>
          </a:p>
        </p:txBody>
      </p:sp>
      <p:pic>
        <p:nvPicPr>
          <p:cNvPr id="10" name="Graphic 9">
            <a:extLst>
              <a:ext uri="{FF2B5EF4-FFF2-40B4-BE49-F238E27FC236}">
                <a16:creationId xmlns:a16="http://schemas.microsoft.com/office/drawing/2014/main" id="{30B395FA-4D5B-3E31-3F1D-141B2CD177B9}"/>
              </a:ext>
            </a:extLst>
          </p:cNvPr>
          <p:cNvPicPr>
            <a:picLocks/>
          </p:cNvPicPr>
          <p:nvPr/>
        </p:nvPicPr>
        <p:blipFill>
          <a:blip r:embed="rId11">
            <a:extLst>
              <a:ext uri="{96DAC541-7B7A-43D3-8B79-37D633B846F1}">
                <asvg:svgBlip xmlns:asvg="http://schemas.microsoft.com/office/drawing/2016/SVG/main" r:embed="rId12"/>
              </a:ext>
            </a:extLst>
          </a:blip>
          <a:stretch>
            <a:fillRect/>
          </a:stretch>
        </p:blipFill>
        <p:spPr>
          <a:xfrm>
            <a:off x="9519548" y="6490370"/>
            <a:ext cx="984781" cy="328260"/>
          </a:xfrm>
          <a:prstGeom prst="rect">
            <a:avLst/>
          </a:prstGeom>
        </p:spPr>
      </p:pic>
    </p:spTree>
    <p:custDataLst>
      <p:tags r:id="rId1"/>
    </p:custDataLst>
    <p:extLst>
      <p:ext uri="{BB962C8B-B14F-4D97-AF65-F5344CB8AC3E}">
        <p14:creationId xmlns:p14="http://schemas.microsoft.com/office/powerpoint/2010/main" val="23727886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6F1A85D-B0A9-EC9F-F29B-110C9061F0DB}"/>
              </a:ext>
            </a:extLst>
          </p:cNvPr>
          <p:cNvSpPr>
            <a:spLocks noGrp="1"/>
          </p:cNvSpPr>
          <p:nvPr>
            <p:ph type="title"/>
          </p:nvPr>
        </p:nvSpPr>
        <p:spPr>
          <a:xfrm>
            <a:off x="567997" y="554343"/>
            <a:ext cx="6157656" cy="671301"/>
          </a:xfrm>
        </p:spPr>
        <p:txBody>
          <a:bodyPr/>
          <a:lstStyle/>
          <a:p>
            <a:r>
              <a:rPr lang="el-GR" sz="3200" b="1" dirty="0"/>
              <a:t>Κρίσιμες διαδικασίες: Το </a:t>
            </a:r>
            <a:r>
              <a:rPr lang="el-GR" sz="3200" b="1" dirty="0" err="1"/>
              <a:t>συνιστώμενο</a:t>
            </a:r>
            <a:r>
              <a:rPr lang="el-GR" sz="3200" b="1" dirty="0"/>
              <a:t> σημείο εκκίνησης…</a:t>
            </a:r>
            <a:endParaRPr lang="hu-HU" b="1" dirty="0"/>
          </a:p>
        </p:txBody>
      </p:sp>
      <p:sp>
        <p:nvSpPr>
          <p:cNvPr id="4" name="Rectangle 1">
            <a:extLst>
              <a:ext uri="{FF2B5EF4-FFF2-40B4-BE49-F238E27FC236}">
                <a16:creationId xmlns:a16="http://schemas.microsoft.com/office/drawing/2014/main" id="{148FB9CE-6FAF-8633-5964-A20F1AB96839}"/>
              </a:ext>
            </a:extLst>
          </p:cNvPr>
          <p:cNvSpPr>
            <a:spLocks noGrp="1" noChangeArrowheads="1"/>
          </p:cNvSpPr>
          <p:nvPr>
            <p:ph sz="half" idx="1"/>
          </p:nvPr>
        </p:nvSpPr>
        <p:spPr bwMode="auto">
          <a:xfrm>
            <a:off x="567997" y="1631428"/>
            <a:ext cx="2947513" cy="4524315"/>
          </a:xfrm>
          <a:prstGeom prst="rect">
            <a:avLst/>
          </a:prstGeom>
          <a:solidFill>
            <a:schemeClr val="accent5">
              <a:lumMod val="20000"/>
              <a:lumOff val="80000"/>
            </a:schemeClr>
          </a:solidFill>
          <a:ln>
            <a:noFill/>
          </a:ln>
          <a:effectLst/>
        </p:spPr>
        <p:txBody>
          <a:bodyPr vert="horz" wrap="square" lIns="91440" tIns="45720" rIns="91440" bIns="45720" numCol="1" anchor="t"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r>
              <a:rPr lang="el-GR" altLang="hu-HU" sz="2400" b="1" dirty="0">
                <a:solidFill>
                  <a:srgbClr val="AB0084"/>
                </a:solidFill>
              </a:rPr>
              <a:t>Οι κρίσιμες διαδικασίες</a:t>
            </a:r>
            <a:r>
              <a:rPr lang="en-GB" altLang="hu-HU" sz="2400" dirty="0"/>
              <a:t>, </a:t>
            </a:r>
            <a:r>
              <a:rPr lang="el-GR" altLang="hu-HU" sz="2400" dirty="0"/>
              <a:t>είναι εκείνες </a:t>
            </a:r>
            <a:r>
              <a:rPr kumimoji="0" lang="hu-HU" altLang="hu-HU" sz="2400" i="0" u="none" strike="noStrike" cap="none" normalizeH="0" baseline="0" dirty="0">
                <a:ln>
                  <a:noFill/>
                </a:ln>
                <a:effectLst/>
              </a:rPr>
              <a:t> </a:t>
            </a:r>
            <a:r>
              <a:rPr kumimoji="0" lang="el-GR" altLang="hu-HU" sz="2400" i="0" u="none" strike="noStrike" cap="none" normalizeH="0" baseline="0" dirty="0">
                <a:ln>
                  <a:noFill/>
                </a:ln>
                <a:effectLst/>
              </a:rPr>
              <a:t>που </a:t>
            </a:r>
            <a:r>
              <a:rPr kumimoji="0" lang="el-GR" altLang="hu-HU" sz="2400" b="0" i="0" u="none" strike="noStrike" cap="none" normalizeH="0" baseline="0" dirty="0">
                <a:ln>
                  <a:noFill/>
                </a:ln>
                <a:solidFill>
                  <a:schemeClr val="tx1"/>
                </a:solidFill>
                <a:effectLst/>
              </a:rPr>
              <a:t>έχουν την πιο άμεση επίδραση στην ποιότητα της φροντίδας, την παροχή υπηρεσιών, και την ικανοποίηση των ασθενών –και εν γένει των αποδεκτών των υπηρεσιών.</a:t>
            </a:r>
            <a:endParaRPr kumimoji="0" lang="hu-HU" altLang="hu-HU" sz="2400" b="0" i="0" u="none" strike="noStrike" cap="none" normalizeH="0" baseline="0" dirty="0">
              <a:ln>
                <a:noFill/>
              </a:ln>
              <a:solidFill>
                <a:schemeClr val="tx1"/>
              </a:solidFill>
              <a:effectLst/>
            </a:endParaRPr>
          </a:p>
        </p:txBody>
      </p:sp>
      <p:graphicFrame>
        <p:nvGraphicFramePr>
          <p:cNvPr id="7" name="Diagram 6">
            <a:extLst>
              <a:ext uri="{FF2B5EF4-FFF2-40B4-BE49-F238E27FC236}">
                <a16:creationId xmlns:a16="http://schemas.microsoft.com/office/drawing/2014/main" id="{7343C6F1-2612-8615-9EDE-49FF3C300E3A}"/>
              </a:ext>
            </a:extLst>
          </p:cNvPr>
          <p:cNvGraphicFramePr/>
          <p:nvPr/>
        </p:nvGraphicFramePr>
        <p:xfrm>
          <a:off x="3805083" y="1631428"/>
          <a:ext cx="7235312" cy="42567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Footer Placeholder 4">
            <a:extLst>
              <a:ext uri="{FF2B5EF4-FFF2-40B4-BE49-F238E27FC236}">
                <a16:creationId xmlns:a16="http://schemas.microsoft.com/office/drawing/2014/main" id="{283FA979-B2FC-5F1C-4209-981D78317E48}"/>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15990339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4E0EE3-999A-1460-EFA2-0BDC05E679C9}"/>
              </a:ext>
            </a:extLst>
          </p:cNvPr>
          <p:cNvSpPr>
            <a:spLocks noGrp="1"/>
          </p:cNvSpPr>
          <p:nvPr>
            <p:ph type="title"/>
          </p:nvPr>
        </p:nvSpPr>
        <p:spPr>
          <a:xfrm>
            <a:off x="581751" y="152400"/>
            <a:ext cx="9707606" cy="801335"/>
          </a:xfrm>
        </p:spPr>
        <p:txBody>
          <a:bodyPr/>
          <a:lstStyle/>
          <a:p>
            <a:r>
              <a:rPr lang="en-GB" b="1" dirty="0"/>
              <a:t>A 1-slide case:</a:t>
            </a:r>
          </a:p>
        </p:txBody>
      </p:sp>
      <p:sp>
        <p:nvSpPr>
          <p:cNvPr id="3" name="Content Placeholder 2">
            <a:extLst>
              <a:ext uri="{FF2B5EF4-FFF2-40B4-BE49-F238E27FC236}">
                <a16:creationId xmlns:a16="http://schemas.microsoft.com/office/drawing/2014/main" id="{7E2BE012-98C5-7510-7D79-7CAC4FA766CD}"/>
              </a:ext>
            </a:extLst>
          </p:cNvPr>
          <p:cNvSpPr>
            <a:spLocks noGrp="1"/>
          </p:cNvSpPr>
          <p:nvPr>
            <p:ph sz="half" idx="1"/>
          </p:nvPr>
        </p:nvSpPr>
        <p:spPr>
          <a:xfrm>
            <a:off x="581751" y="1011673"/>
            <a:ext cx="5007634" cy="5175966"/>
          </a:xfrm>
          <a:solidFill>
            <a:schemeClr val="accent3">
              <a:lumMod val="20000"/>
              <a:lumOff val="80000"/>
            </a:schemeClr>
          </a:solidFill>
        </p:spPr>
        <p:txBody>
          <a:bodyPr/>
          <a:lstStyle/>
          <a:p>
            <a:r>
              <a:rPr lang="el-GR" sz="2000" dirty="0"/>
              <a:t>Ορισμένοι νοσηλευόμενοι ασθενείς, χρήζουν προφυλακτικής χορήγησης </a:t>
            </a:r>
            <a:r>
              <a:rPr lang="el-GR" sz="2000" dirty="0" err="1"/>
              <a:t>γαστροπροστατευτικών</a:t>
            </a:r>
            <a:r>
              <a:rPr lang="el-GR" sz="2000" dirty="0"/>
              <a:t> φαρμάκων, για πρόληψη αιμορραγίας από το ανώτερο πεπτικό. </a:t>
            </a:r>
          </a:p>
          <a:p>
            <a:endParaRPr lang="el-GR" sz="2000" dirty="0"/>
          </a:p>
          <a:p>
            <a:r>
              <a:rPr lang="el-GR" sz="2000" dirty="0"/>
              <a:t>Σε μια κλινική, το ιατρονοσηλευτικό προσωπικό είναι άριστα εκπαιδευμένο ως προς τις ενδείξεις χορήγησης της αγωγής αυτής, ωστόσο η κλινική είναι </a:t>
            </a:r>
            <a:r>
              <a:rPr lang="el-GR" sz="2000" dirty="0" err="1"/>
              <a:t>υποστελεχωμένη</a:t>
            </a:r>
            <a:r>
              <a:rPr lang="el-GR" sz="2000" dirty="0"/>
              <a:t> και τα ωράρια εργασίας εξαντλητικά.</a:t>
            </a:r>
          </a:p>
          <a:p>
            <a:endParaRPr lang="el-GR" sz="2000" dirty="0"/>
          </a:p>
          <a:p>
            <a:r>
              <a:rPr lang="el-GR" sz="2000" dirty="0"/>
              <a:t>Ως αποτέλεσμα, περίπου στο 10% των περιπτώσεων, παραλείπεται η χορήγηση της εν λόγω αγωγής </a:t>
            </a:r>
            <a:endParaRPr lang="en-GB" sz="2000" dirty="0"/>
          </a:p>
        </p:txBody>
      </p:sp>
      <p:pic>
        <p:nvPicPr>
          <p:cNvPr id="5" name="Picture 4">
            <a:extLst>
              <a:ext uri="{FF2B5EF4-FFF2-40B4-BE49-F238E27FC236}">
                <a16:creationId xmlns:a16="http://schemas.microsoft.com/office/drawing/2014/main" id="{97FB3561-BA5F-8423-E4DD-E9709A876DD2}"/>
              </a:ext>
            </a:extLst>
          </p:cNvPr>
          <p:cNvPicPr>
            <a:picLocks noChangeAspect="1"/>
          </p:cNvPicPr>
          <p:nvPr/>
        </p:nvPicPr>
        <p:blipFill>
          <a:blip r:embed="rId2"/>
          <a:stretch>
            <a:fillRect/>
          </a:stretch>
        </p:blipFill>
        <p:spPr>
          <a:xfrm>
            <a:off x="5872481" y="1371600"/>
            <a:ext cx="4527712" cy="2893490"/>
          </a:xfrm>
          <a:prstGeom prst="rect">
            <a:avLst/>
          </a:prstGeom>
          <a:ln w="76200">
            <a:solidFill>
              <a:srgbClr val="02FFD2"/>
            </a:solidFill>
          </a:ln>
        </p:spPr>
      </p:pic>
      <p:sp>
        <p:nvSpPr>
          <p:cNvPr id="6" name="Title 1">
            <a:extLst>
              <a:ext uri="{FF2B5EF4-FFF2-40B4-BE49-F238E27FC236}">
                <a16:creationId xmlns:a16="http://schemas.microsoft.com/office/drawing/2014/main" id="{356F9702-77A4-7741-2324-73D72A87AE43}"/>
              </a:ext>
            </a:extLst>
          </p:cNvPr>
          <p:cNvSpPr txBox="1">
            <a:spLocks/>
          </p:cNvSpPr>
          <p:nvPr/>
        </p:nvSpPr>
        <p:spPr>
          <a:xfrm>
            <a:off x="5589385" y="5237138"/>
            <a:ext cx="5007634" cy="801335"/>
          </a:xfrm>
          <a:prstGeom prst="rect">
            <a:avLst/>
          </a:prstGeom>
        </p:spPr>
        <p:txBody>
          <a:bodyPr anchor="b"/>
          <a:lstStyle>
            <a:lvl1pPr algn="l" defTabSz="959937" rtl="0" eaLnBrk="1" latinLnBrk="0" hangingPunct="1">
              <a:lnSpc>
                <a:spcPct val="90000"/>
              </a:lnSpc>
              <a:spcBef>
                <a:spcPct val="0"/>
              </a:spcBef>
              <a:buNone/>
              <a:defRPr sz="3600" kern="1200">
                <a:solidFill>
                  <a:srgbClr val="1A75DB"/>
                </a:solidFill>
                <a:latin typeface="+mn-lt"/>
                <a:ea typeface="+mj-ea"/>
                <a:cs typeface="+mj-cs"/>
              </a:defRPr>
            </a:lvl1pPr>
          </a:lstStyle>
          <a:p>
            <a:pPr algn="r"/>
            <a:r>
              <a:rPr lang="en-GB" sz="3200" i="1" dirty="0"/>
              <a:t>…sometimes, adoption of a checklist is the only additional resource required!</a:t>
            </a:r>
          </a:p>
        </p:txBody>
      </p:sp>
    </p:spTree>
    <p:extLst>
      <p:ext uri="{BB962C8B-B14F-4D97-AF65-F5344CB8AC3E}">
        <p14:creationId xmlns:p14="http://schemas.microsoft.com/office/powerpoint/2010/main" val="913537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7113F2D-CC64-825A-E74F-22510FBD5193}"/>
              </a:ext>
            </a:extLst>
          </p:cNvPr>
          <p:cNvSpPr>
            <a:spLocks noGrp="1"/>
          </p:cNvSpPr>
          <p:nvPr>
            <p:ph type="title"/>
          </p:nvPr>
        </p:nvSpPr>
        <p:spPr>
          <a:xfrm>
            <a:off x="408732" y="316390"/>
            <a:ext cx="7195226" cy="993805"/>
          </a:xfrm>
        </p:spPr>
        <p:txBody>
          <a:bodyPr anchor="b">
            <a:noAutofit/>
          </a:bodyPr>
          <a:lstStyle/>
          <a:p>
            <a:r>
              <a:rPr lang="el-GR" sz="3200" b="1" dirty="0"/>
              <a:t>Σημεία που υποδηλώνουν ότι μία διαδικασία είναι δυσλειτουργική</a:t>
            </a:r>
            <a:endParaRPr lang="hu-HU" sz="3200" b="1" dirty="0"/>
          </a:p>
        </p:txBody>
      </p:sp>
      <p:sp>
        <p:nvSpPr>
          <p:cNvPr id="4" name="Footer Placeholder 4">
            <a:extLst>
              <a:ext uri="{FF2B5EF4-FFF2-40B4-BE49-F238E27FC236}">
                <a16:creationId xmlns:a16="http://schemas.microsoft.com/office/drawing/2014/main" id="{6EEAAB62-13A8-1DC0-B7D4-38DBAF4DB7E1}"/>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8" name="Tartalom helye 7">
            <a:extLst>
              <a:ext uri="{FF2B5EF4-FFF2-40B4-BE49-F238E27FC236}">
                <a16:creationId xmlns:a16="http://schemas.microsoft.com/office/drawing/2014/main" id="{1FA186AE-C905-3924-5793-47A5BC5E62D2}"/>
              </a:ext>
            </a:extLst>
          </p:cNvPr>
          <p:cNvSpPr>
            <a:spLocks noGrp="1"/>
          </p:cNvSpPr>
          <p:nvPr>
            <p:ph sz="half" idx="1"/>
          </p:nvPr>
        </p:nvSpPr>
        <p:spPr/>
        <p:txBody>
          <a:bodyPr/>
          <a:lstStyle/>
          <a:p>
            <a:endParaRPr lang="hu-HU" dirty="0"/>
          </a:p>
        </p:txBody>
      </p:sp>
      <p:graphicFrame>
        <p:nvGraphicFramePr>
          <p:cNvPr id="9" name="Tartalom helye 2">
            <a:extLst>
              <a:ext uri="{FF2B5EF4-FFF2-40B4-BE49-F238E27FC236}">
                <a16:creationId xmlns:a16="http://schemas.microsoft.com/office/drawing/2014/main" id="{29091801-4227-1790-644D-BD40438EA7CB}"/>
              </a:ext>
            </a:extLst>
          </p:cNvPr>
          <p:cNvGraphicFramePr>
            <a:graphicFrameLocks/>
          </p:cNvGraphicFramePr>
          <p:nvPr/>
        </p:nvGraphicFramePr>
        <p:xfrm>
          <a:off x="1402461" y="1600201"/>
          <a:ext cx="7753569" cy="46513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104013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7113F2D-CC64-825A-E74F-22510FBD5193}"/>
              </a:ext>
            </a:extLst>
          </p:cNvPr>
          <p:cNvSpPr>
            <a:spLocks noGrp="1"/>
          </p:cNvSpPr>
          <p:nvPr>
            <p:ph type="title"/>
          </p:nvPr>
        </p:nvSpPr>
        <p:spPr>
          <a:xfrm>
            <a:off x="435795" y="338547"/>
            <a:ext cx="9454163" cy="993805"/>
          </a:xfrm>
        </p:spPr>
        <p:txBody>
          <a:bodyPr/>
          <a:lstStyle/>
          <a:p>
            <a:pPr marL="0" indent="0">
              <a:buNone/>
            </a:pPr>
            <a:r>
              <a:rPr lang="el-GR" b="1" dirty="0"/>
              <a:t>Υποκείμενες αιτίες </a:t>
            </a:r>
            <a:br>
              <a:rPr lang="el-GR" b="1" dirty="0"/>
            </a:br>
            <a:r>
              <a:rPr lang="el-GR" b="1" dirty="0" err="1"/>
              <a:t>δυσλειτουργικότητας</a:t>
            </a:r>
            <a:r>
              <a:rPr lang="el-GR" b="1" dirty="0"/>
              <a:t> των διαδικασιών</a:t>
            </a:r>
            <a:endParaRPr lang="hu-HU" b="1" dirty="0"/>
          </a:p>
        </p:txBody>
      </p:sp>
      <p:graphicFrame>
        <p:nvGraphicFramePr>
          <p:cNvPr id="4" name="Diagram 3">
            <a:extLst>
              <a:ext uri="{FF2B5EF4-FFF2-40B4-BE49-F238E27FC236}">
                <a16:creationId xmlns:a16="http://schemas.microsoft.com/office/drawing/2014/main" id="{A3E552DA-79CB-A9C7-5611-4C85E345E912}"/>
              </a:ext>
            </a:extLst>
          </p:cNvPr>
          <p:cNvGraphicFramePr/>
          <p:nvPr/>
        </p:nvGraphicFramePr>
        <p:xfrm>
          <a:off x="331135" y="1671145"/>
          <a:ext cx="6670079" cy="48767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Ábra 7" descr="Építkezési úttorlasz egyszínű kitöltéssel">
            <a:extLst>
              <a:ext uri="{FF2B5EF4-FFF2-40B4-BE49-F238E27FC236}">
                <a16:creationId xmlns:a16="http://schemas.microsoft.com/office/drawing/2014/main" id="{D42BD420-FA39-C79F-379C-031037B9EC88}"/>
              </a:ext>
            </a:extLst>
          </p:cNvPr>
          <p:cNvPicPr>
            <a:picLocks noChangeAspect="1"/>
          </p:cNvPicPr>
          <p:nvPr/>
        </p:nvPicPr>
        <p:blipFill>
          <a:blip r:embed="rId8">
            <a:extLst>
              <a:ext uri="{96DAC541-7B7A-43D3-8B79-37D633B846F1}">
                <asvg:svgBlip xmlns:asvg="http://schemas.microsoft.com/office/drawing/2016/SVG/main" r:embed="rId9"/>
              </a:ext>
            </a:extLst>
          </a:blip>
          <a:srcRect l="4662" t="6014" r="4976" b="5051"/>
          <a:stretch/>
        </p:blipFill>
        <p:spPr>
          <a:xfrm>
            <a:off x="8271642" y="3126826"/>
            <a:ext cx="1996965" cy="1965435"/>
          </a:xfrm>
          <a:prstGeom prst="rect">
            <a:avLst/>
          </a:prstGeom>
        </p:spPr>
      </p:pic>
      <p:sp>
        <p:nvSpPr>
          <p:cNvPr id="3" name="Footer Placeholder 4">
            <a:extLst>
              <a:ext uri="{FF2B5EF4-FFF2-40B4-BE49-F238E27FC236}">
                <a16:creationId xmlns:a16="http://schemas.microsoft.com/office/drawing/2014/main" id="{3617E8AC-7374-6373-BF5B-10108AD353E9}"/>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18841495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idx="4294967295"/>
          </p:nvPr>
        </p:nvSpPr>
        <p:spPr>
          <a:xfrm>
            <a:off x="375836" y="487381"/>
            <a:ext cx="9707563" cy="819654"/>
          </a:xfrm>
          <a:prstGeom prst="rect">
            <a:avLst/>
          </a:prstGeom>
        </p:spPr>
        <p:txBody>
          <a:bodyPr/>
          <a:lstStyle/>
          <a:p>
            <a:r>
              <a:rPr lang="el-GR" sz="3600" b="1" dirty="0">
                <a:solidFill>
                  <a:schemeClr val="accent1"/>
                </a:solidFill>
                <a:latin typeface="+mn-lt"/>
              </a:rPr>
              <a:t>Ορισμός και στόχοι της Διαχείρισης  Έργων</a:t>
            </a:r>
            <a:r>
              <a:rPr lang="en-GB" sz="3600" b="1" dirty="0">
                <a:solidFill>
                  <a:schemeClr val="accent1"/>
                </a:solidFill>
                <a:latin typeface="+mn-lt"/>
              </a:rPr>
              <a:t> </a:t>
            </a:r>
          </a:p>
        </p:txBody>
      </p:sp>
      <p:sp>
        <p:nvSpPr>
          <p:cNvPr id="3" name="Tartalom helye 2">
            <a:extLst>
              <a:ext uri="{FF2B5EF4-FFF2-40B4-BE49-F238E27FC236}">
                <a16:creationId xmlns:a16="http://schemas.microsoft.com/office/drawing/2014/main" id="{80F0C767-B58D-9AEF-CE35-D6B33D5E6AF9}"/>
              </a:ext>
            </a:extLst>
          </p:cNvPr>
          <p:cNvSpPr>
            <a:spLocks noGrp="1"/>
          </p:cNvSpPr>
          <p:nvPr>
            <p:ph sz="half" idx="4294967295"/>
          </p:nvPr>
        </p:nvSpPr>
        <p:spPr>
          <a:xfrm>
            <a:off x="493560" y="2933465"/>
            <a:ext cx="6090800" cy="2773513"/>
          </a:xfrm>
          <a:prstGeom prst="rect">
            <a:avLst/>
          </a:prstGeom>
          <a:solidFill>
            <a:schemeClr val="accent5">
              <a:lumMod val="20000"/>
              <a:lumOff val="80000"/>
            </a:schemeClr>
          </a:solidFill>
        </p:spPr>
        <p:txBody>
          <a:bodyPr/>
          <a:lstStyle/>
          <a:p>
            <a:pPr marL="0" indent="0">
              <a:lnSpc>
                <a:spcPct val="100000"/>
              </a:lnSpc>
              <a:spcBef>
                <a:spcPts val="0"/>
              </a:spcBef>
              <a:buNone/>
            </a:pPr>
            <a:r>
              <a:rPr lang="el-GR" sz="2400" b="1" dirty="0"/>
              <a:t>Οι στόχοι της διαχείρισης έργων είναι:</a:t>
            </a:r>
          </a:p>
          <a:p>
            <a:pPr>
              <a:lnSpc>
                <a:spcPct val="100000"/>
              </a:lnSpc>
              <a:spcBef>
                <a:spcPts val="0"/>
              </a:spcBef>
            </a:pPr>
            <a:r>
              <a:rPr lang="el-GR" sz="2400" dirty="0"/>
              <a:t>Η ολοκλήρωση του έργου εντός του χρονοδιαγράμματος.</a:t>
            </a:r>
          </a:p>
          <a:p>
            <a:pPr>
              <a:lnSpc>
                <a:spcPct val="100000"/>
              </a:lnSpc>
              <a:spcBef>
                <a:spcPts val="0"/>
              </a:spcBef>
            </a:pPr>
            <a:r>
              <a:rPr lang="el-GR" sz="2400" dirty="0"/>
              <a:t>Η ολοκλήρωση του έργου εντός του προϋπολογισμού.</a:t>
            </a:r>
          </a:p>
          <a:p>
            <a:pPr>
              <a:lnSpc>
                <a:spcPct val="100000"/>
              </a:lnSpc>
              <a:spcBef>
                <a:spcPts val="0"/>
              </a:spcBef>
            </a:pPr>
            <a:r>
              <a:rPr lang="el-GR" sz="2400" dirty="0"/>
              <a:t>Η επίτευξη του καθορισμένου αντικειμένου εργασίας.</a:t>
            </a:r>
          </a:p>
          <a:p>
            <a:pPr marL="0" indent="0">
              <a:buNone/>
            </a:pPr>
            <a:endParaRPr lang="en-GB" sz="2400" dirty="0"/>
          </a:p>
        </p:txBody>
      </p:sp>
      <p:sp>
        <p:nvSpPr>
          <p:cNvPr id="10" name="Triangolo isoscele 9">
            <a:extLst>
              <a:ext uri="{FF2B5EF4-FFF2-40B4-BE49-F238E27FC236}">
                <a16:creationId xmlns:a16="http://schemas.microsoft.com/office/drawing/2014/main" id="{0294A130-7B78-AD49-70E6-255F3C731C6E}"/>
              </a:ext>
            </a:extLst>
          </p:cNvPr>
          <p:cNvSpPr/>
          <p:nvPr/>
        </p:nvSpPr>
        <p:spPr>
          <a:xfrm>
            <a:off x="6972936" y="2854050"/>
            <a:ext cx="2816352" cy="2852928"/>
          </a:xfrm>
          <a:custGeom>
            <a:avLst/>
            <a:gdLst>
              <a:gd name="csX0" fmla="*/ 0 w 2816352"/>
              <a:gd name="csY0" fmla="*/ 2852928 h 2852928"/>
              <a:gd name="csX1" fmla="*/ 239390 w 2816352"/>
              <a:gd name="csY1" fmla="*/ 2367930 h 2852928"/>
              <a:gd name="csX2" fmla="*/ 549189 w 2816352"/>
              <a:gd name="csY2" fmla="*/ 1740286 h 2852928"/>
              <a:gd name="csX3" fmla="*/ 802660 w 2816352"/>
              <a:gd name="csY3" fmla="*/ 1226759 h 2852928"/>
              <a:gd name="csX4" fmla="*/ 1056132 w 2816352"/>
              <a:gd name="csY4" fmla="*/ 713232 h 2852928"/>
              <a:gd name="csX5" fmla="*/ 1408176 w 2816352"/>
              <a:gd name="csY5" fmla="*/ 0 h 2852928"/>
              <a:gd name="csX6" fmla="*/ 1689811 w 2816352"/>
              <a:gd name="csY6" fmla="*/ 570586 h 2852928"/>
              <a:gd name="csX7" fmla="*/ 1957365 w 2816352"/>
              <a:gd name="csY7" fmla="*/ 1112642 h 2852928"/>
              <a:gd name="csX8" fmla="*/ 2253082 w 2816352"/>
              <a:gd name="csY8" fmla="*/ 1711757 h 2852928"/>
              <a:gd name="csX9" fmla="*/ 2492472 w 2816352"/>
              <a:gd name="csY9" fmla="*/ 2196755 h 2852928"/>
              <a:gd name="csX10" fmla="*/ 2816352 w 2816352"/>
              <a:gd name="csY10" fmla="*/ 2852928 h 2852928"/>
              <a:gd name="csX11" fmla="*/ 2224918 w 2816352"/>
              <a:gd name="csY11" fmla="*/ 2852928 h 2852928"/>
              <a:gd name="csX12" fmla="*/ 1746138 w 2816352"/>
              <a:gd name="csY12" fmla="*/ 2852928 h 2852928"/>
              <a:gd name="csX13" fmla="*/ 1154704 w 2816352"/>
              <a:gd name="csY13" fmla="*/ 2852928 h 2852928"/>
              <a:gd name="csX14" fmla="*/ 591434 w 2816352"/>
              <a:gd name="csY14" fmla="*/ 2852928 h 2852928"/>
              <a:gd name="csX15" fmla="*/ 0 w 2816352"/>
              <a:gd name="csY15" fmla="*/ 2852928 h 285292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Lst>
            <a:rect l="l" t="t" r="r" b="b"/>
            <a:pathLst>
              <a:path w="2816352" h="2852928" fill="none" extrusionOk="0">
                <a:moveTo>
                  <a:pt x="0" y="2852928"/>
                </a:moveTo>
                <a:cubicBezTo>
                  <a:pt x="126356" y="2633242"/>
                  <a:pt x="166197" y="2576228"/>
                  <a:pt x="239390" y="2367930"/>
                </a:cubicBezTo>
                <a:cubicBezTo>
                  <a:pt x="312583" y="2159632"/>
                  <a:pt x="440222" y="1939463"/>
                  <a:pt x="549189" y="1740286"/>
                </a:cubicBezTo>
                <a:cubicBezTo>
                  <a:pt x="658156" y="1541109"/>
                  <a:pt x="729090" y="1410345"/>
                  <a:pt x="802660" y="1226759"/>
                </a:cubicBezTo>
                <a:cubicBezTo>
                  <a:pt x="876231" y="1043173"/>
                  <a:pt x="973109" y="942407"/>
                  <a:pt x="1056132" y="713232"/>
                </a:cubicBezTo>
                <a:cubicBezTo>
                  <a:pt x="1139155" y="484057"/>
                  <a:pt x="1337224" y="231458"/>
                  <a:pt x="1408176" y="0"/>
                </a:cubicBezTo>
                <a:cubicBezTo>
                  <a:pt x="1515852" y="243668"/>
                  <a:pt x="1630121" y="382464"/>
                  <a:pt x="1689811" y="570586"/>
                </a:cubicBezTo>
                <a:cubicBezTo>
                  <a:pt x="1749501" y="758708"/>
                  <a:pt x="1803004" y="862690"/>
                  <a:pt x="1957365" y="1112642"/>
                </a:cubicBezTo>
                <a:cubicBezTo>
                  <a:pt x="2111725" y="1362594"/>
                  <a:pt x="2183942" y="1515809"/>
                  <a:pt x="2253082" y="1711757"/>
                </a:cubicBezTo>
                <a:cubicBezTo>
                  <a:pt x="2322222" y="1907705"/>
                  <a:pt x="2406073" y="2078814"/>
                  <a:pt x="2492472" y="2196755"/>
                </a:cubicBezTo>
                <a:cubicBezTo>
                  <a:pt x="2578871" y="2314696"/>
                  <a:pt x="2736910" y="2644687"/>
                  <a:pt x="2816352" y="2852928"/>
                </a:cubicBezTo>
                <a:cubicBezTo>
                  <a:pt x="2543658" y="2871983"/>
                  <a:pt x="2373778" y="2878692"/>
                  <a:pt x="2224918" y="2852928"/>
                </a:cubicBezTo>
                <a:cubicBezTo>
                  <a:pt x="2076058" y="2827164"/>
                  <a:pt x="1936547" y="2853850"/>
                  <a:pt x="1746138" y="2852928"/>
                </a:cubicBezTo>
                <a:cubicBezTo>
                  <a:pt x="1555729" y="2852006"/>
                  <a:pt x="1448926" y="2845291"/>
                  <a:pt x="1154704" y="2852928"/>
                </a:cubicBezTo>
                <a:cubicBezTo>
                  <a:pt x="860482" y="2860565"/>
                  <a:pt x="774793" y="2875449"/>
                  <a:pt x="591434" y="2852928"/>
                </a:cubicBezTo>
                <a:cubicBezTo>
                  <a:pt x="408075" y="2830408"/>
                  <a:pt x="236988" y="2864679"/>
                  <a:pt x="0" y="2852928"/>
                </a:cubicBezTo>
                <a:close/>
              </a:path>
              <a:path w="2816352" h="2852928" stroke="0" extrusionOk="0">
                <a:moveTo>
                  <a:pt x="0" y="2852928"/>
                </a:moveTo>
                <a:cubicBezTo>
                  <a:pt x="111158" y="2659948"/>
                  <a:pt x="130477" y="2586579"/>
                  <a:pt x="239390" y="2367930"/>
                </a:cubicBezTo>
                <a:cubicBezTo>
                  <a:pt x="348303" y="2149281"/>
                  <a:pt x="442099" y="1946833"/>
                  <a:pt x="549189" y="1740286"/>
                </a:cubicBezTo>
                <a:cubicBezTo>
                  <a:pt x="656279" y="1533739"/>
                  <a:pt x="754455" y="1389021"/>
                  <a:pt x="844906" y="1141171"/>
                </a:cubicBezTo>
                <a:cubicBezTo>
                  <a:pt x="935357" y="893321"/>
                  <a:pt x="1079612" y="720312"/>
                  <a:pt x="1154704" y="513527"/>
                </a:cubicBezTo>
                <a:cubicBezTo>
                  <a:pt x="1229796" y="306743"/>
                  <a:pt x="1294277" y="249057"/>
                  <a:pt x="1408176" y="0"/>
                </a:cubicBezTo>
                <a:cubicBezTo>
                  <a:pt x="1485695" y="186286"/>
                  <a:pt x="1559872" y="334290"/>
                  <a:pt x="1689811" y="570586"/>
                </a:cubicBezTo>
                <a:cubicBezTo>
                  <a:pt x="1819750" y="806882"/>
                  <a:pt x="1830383" y="917417"/>
                  <a:pt x="1971446" y="1141171"/>
                </a:cubicBezTo>
                <a:cubicBezTo>
                  <a:pt x="2112509" y="1364925"/>
                  <a:pt x="2175027" y="1538583"/>
                  <a:pt x="2239000" y="1683228"/>
                </a:cubicBezTo>
                <a:cubicBezTo>
                  <a:pt x="2302973" y="1827873"/>
                  <a:pt x="2453616" y="2064706"/>
                  <a:pt x="2548799" y="2310872"/>
                </a:cubicBezTo>
                <a:cubicBezTo>
                  <a:pt x="2643982" y="2557038"/>
                  <a:pt x="2708642" y="2650563"/>
                  <a:pt x="2816352" y="2852928"/>
                </a:cubicBezTo>
                <a:cubicBezTo>
                  <a:pt x="2670701" y="2865392"/>
                  <a:pt x="2449581" y="2841031"/>
                  <a:pt x="2309409" y="2852928"/>
                </a:cubicBezTo>
                <a:cubicBezTo>
                  <a:pt x="2169237" y="2864825"/>
                  <a:pt x="1917060" y="2840855"/>
                  <a:pt x="1689811" y="2852928"/>
                </a:cubicBezTo>
                <a:cubicBezTo>
                  <a:pt x="1462562" y="2865001"/>
                  <a:pt x="1255846" y="2828793"/>
                  <a:pt x="1126541" y="2852928"/>
                </a:cubicBezTo>
                <a:cubicBezTo>
                  <a:pt x="997236" y="2877064"/>
                  <a:pt x="810209" y="2864025"/>
                  <a:pt x="506943" y="2852928"/>
                </a:cubicBezTo>
                <a:cubicBezTo>
                  <a:pt x="203677" y="2841831"/>
                  <a:pt x="207432" y="2864215"/>
                  <a:pt x="0" y="2852928"/>
                </a:cubicBezTo>
                <a:close/>
              </a:path>
            </a:pathLst>
          </a:custGeom>
          <a:solidFill>
            <a:srgbClr val="00BFD6"/>
          </a:solidFill>
          <a:ln>
            <a:extLst>
              <a:ext uri="{C807C97D-BFC1-408E-A445-0C87EB9F89A2}">
                <ask:lineSketchStyleProps xmlns:ask="http://schemas.microsoft.com/office/drawing/2018/sketchyshapes" sd="3698846164">
                  <a:prstGeom prst="triangle">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CasellaDiTesto 10">
            <a:extLst>
              <a:ext uri="{FF2B5EF4-FFF2-40B4-BE49-F238E27FC236}">
                <a16:creationId xmlns:a16="http://schemas.microsoft.com/office/drawing/2014/main" id="{ABCFE647-D740-7467-38EE-9515928FE4FE}"/>
              </a:ext>
            </a:extLst>
          </p:cNvPr>
          <p:cNvSpPr txBox="1"/>
          <p:nvPr/>
        </p:nvSpPr>
        <p:spPr>
          <a:xfrm rot="17831279">
            <a:off x="6780536" y="3990812"/>
            <a:ext cx="1174430" cy="369332"/>
          </a:xfrm>
          <a:prstGeom prst="rect">
            <a:avLst/>
          </a:prstGeom>
          <a:noFill/>
        </p:spPr>
        <p:txBody>
          <a:bodyPr wrap="square" rtlCol="0">
            <a:spAutoFit/>
          </a:bodyPr>
          <a:lstStyle/>
          <a:p>
            <a:r>
              <a:rPr lang="el-GR" dirty="0"/>
              <a:t>ΧΡΟΝΟΣ</a:t>
            </a:r>
            <a:endParaRPr lang="it-IT" dirty="0"/>
          </a:p>
        </p:txBody>
      </p:sp>
      <p:sp>
        <p:nvSpPr>
          <p:cNvPr id="12" name="CasellaDiTesto 11">
            <a:extLst>
              <a:ext uri="{FF2B5EF4-FFF2-40B4-BE49-F238E27FC236}">
                <a16:creationId xmlns:a16="http://schemas.microsoft.com/office/drawing/2014/main" id="{708D9126-E4EC-08A6-6C74-87F4730E6F4B}"/>
              </a:ext>
            </a:extLst>
          </p:cNvPr>
          <p:cNvSpPr txBox="1"/>
          <p:nvPr/>
        </p:nvSpPr>
        <p:spPr>
          <a:xfrm>
            <a:off x="7456240" y="5850990"/>
            <a:ext cx="2170275" cy="369332"/>
          </a:xfrm>
          <a:prstGeom prst="rect">
            <a:avLst/>
          </a:prstGeom>
          <a:noFill/>
        </p:spPr>
        <p:txBody>
          <a:bodyPr wrap="square" rtlCol="0">
            <a:spAutoFit/>
          </a:bodyPr>
          <a:lstStyle/>
          <a:p>
            <a:r>
              <a:rPr lang="el-GR" dirty="0"/>
              <a:t>ΠΡΟΫΠΟΛΟΓΙΣΜΟΣ</a:t>
            </a:r>
            <a:endParaRPr lang="it-IT" dirty="0"/>
          </a:p>
        </p:txBody>
      </p:sp>
      <p:sp>
        <p:nvSpPr>
          <p:cNvPr id="13" name="CasellaDiTesto 12">
            <a:extLst>
              <a:ext uri="{FF2B5EF4-FFF2-40B4-BE49-F238E27FC236}">
                <a16:creationId xmlns:a16="http://schemas.microsoft.com/office/drawing/2014/main" id="{E98ADFA8-B4F9-B0E2-0280-1A00DC460C14}"/>
              </a:ext>
            </a:extLst>
          </p:cNvPr>
          <p:cNvSpPr txBox="1"/>
          <p:nvPr/>
        </p:nvSpPr>
        <p:spPr>
          <a:xfrm rot="3758039">
            <a:off x="8830660" y="4017139"/>
            <a:ext cx="1079882" cy="369332"/>
          </a:xfrm>
          <a:prstGeom prst="rect">
            <a:avLst/>
          </a:prstGeom>
          <a:noFill/>
        </p:spPr>
        <p:txBody>
          <a:bodyPr wrap="square" rtlCol="0">
            <a:spAutoFit/>
          </a:bodyPr>
          <a:lstStyle/>
          <a:p>
            <a:r>
              <a:rPr lang="el-GR" dirty="0"/>
              <a:t>ΣΚΟΠΟΣ</a:t>
            </a:r>
            <a:endParaRPr lang="it-IT" dirty="0"/>
          </a:p>
        </p:txBody>
      </p:sp>
      <p:sp>
        <p:nvSpPr>
          <p:cNvPr id="4" name="Footer Placeholder 4">
            <a:extLst>
              <a:ext uri="{FF2B5EF4-FFF2-40B4-BE49-F238E27FC236}">
                <a16:creationId xmlns:a16="http://schemas.microsoft.com/office/drawing/2014/main" id="{DE3DA24C-FDF0-E40B-3590-6CB3679B1206}"/>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5" name="Rectangle 4">
            <a:extLst>
              <a:ext uri="{FF2B5EF4-FFF2-40B4-BE49-F238E27FC236}">
                <a16:creationId xmlns:a16="http://schemas.microsoft.com/office/drawing/2014/main" id="{1246E647-A1A7-44E5-A609-9DE83EF32F2B}"/>
              </a:ext>
            </a:extLst>
          </p:cNvPr>
          <p:cNvSpPr/>
          <p:nvPr/>
        </p:nvSpPr>
        <p:spPr>
          <a:xfrm>
            <a:off x="375836" y="1480378"/>
            <a:ext cx="9141604" cy="1200329"/>
          </a:xfrm>
          <a:prstGeom prst="rect">
            <a:avLst/>
          </a:prstGeom>
        </p:spPr>
        <p:txBody>
          <a:bodyPr wrap="square">
            <a:spAutoFit/>
          </a:bodyPr>
          <a:lstStyle/>
          <a:p>
            <a:r>
              <a:rPr lang="el-GR" sz="2400" b="1" dirty="0"/>
              <a:t>Διαχείριση Έργων (Project </a:t>
            </a:r>
            <a:r>
              <a:rPr lang="el-GR" sz="2400" b="1" dirty="0" err="1"/>
              <a:t>Management</a:t>
            </a:r>
            <a:r>
              <a:rPr lang="el-GR" sz="2400" b="1" dirty="0"/>
              <a:t> - PM) </a:t>
            </a:r>
            <a:r>
              <a:rPr lang="el-GR" sz="2400" dirty="0"/>
              <a:t>είναι «η διαδικασία σχεδιασμού, οργάνωσης, καθοδήγησης και ελέγχου ενός συνόλου εργασιών, από μια προσωρινή ομάδα».</a:t>
            </a:r>
            <a:endParaRPr lang="en-GB" sz="2400" i="1" dirty="0"/>
          </a:p>
        </p:txBody>
      </p:sp>
    </p:spTree>
    <p:extLst>
      <p:ext uri="{BB962C8B-B14F-4D97-AF65-F5344CB8AC3E}">
        <p14:creationId xmlns:p14="http://schemas.microsoft.com/office/powerpoint/2010/main" val="3632827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003451-FC1F-5B1D-C464-BBABE38C9961}"/>
              </a:ext>
            </a:extLst>
          </p:cNvPr>
          <p:cNvSpPr>
            <a:spLocks noGrp="1"/>
          </p:cNvSpPr>
          <p:nvPr>
            <p:ph type="title"/>
          </p:nvPr>
        </p:nvSpPr>
        <p:spPr>
          <a:xfrm>
            <a:off x="546078" y="180109"/>
            <a:ext cx="9707606" cy="662790"/>
          </a:xfrm>
        </p:spPr>
        <p:txBody>
          <a:bodyPr/>
          <a:lstStyle/>
          <a:p>
            <a:r>
              <a:rPr lang="en-GB" sz="3200" b="1" dirty="0"/>
              <a:t>Let’s start from where we stopped last time…</a:t>
            </a:r>
          </a:p>
        </p:txBody>
      </p:sp>
      <p:sp>
        <p:nvSpPr>
          <p:cNvPr id="3" name="Content Placeholder 2">
            <a:extLst>
              <a:ext uri="{FF2B5EF4-FFF2-40B4-BE49-F238E27FC236}">
                <a16:creationId xmlns:a16="http://schemas.microsoft.com/office/drawing/2014/main" id="{9077EB2C-5DD6-E33B-2C0E-DD09B76CCBBC}"/>
              </a:ext>
            </a:extLst>
          </p:cNvPr>
          <p:cNvSpPr>
            <a:spLocks noGrp="1"/>
          </p:cNvSpPr>
          <p:nvPr>
            <p:ph sz="half" idx="1"/>
          </p:nvPr>
        </p:nvSpPr>
        <p:spPr>
          <a:xfrm>
            <a:off x="625162" y="1094508"/>
            <a:ext cx="6038874" cy="1652773"/>
          </a:xfrm>
          <a:solidFill>
            <a:schemeClr val="accent3">
              <a:lumMod val="20000"/>
              <a:lumOff val="80000"/>
            </a:schemeClr>
          </a:solidFill>
        </p:spPr>
        <p:txBody>
          <a:bodyPr/>
          <a:lstStyle/>
          <a:p>
            <a:pPr marL="0" indent="0">
              <a:lnSpc>
                <a:spcPct val="100000"/>
              </a:lnSpc>
              <a:spcBef>
                <a:spcPts val="0"/>
              </a:spcBef>
              <a:buNone/>
            </a:pPr>
            <a:r>
              <a:rPr lang="en-GB" sz="2400" b="1" dirty="0"/>
              <a:t> The first step in research: </a:t>
            </a:r>
          </a:p>
          <a:p>
            <a:pPr marL="0" indent="0">
              <a:lnSpc>
                <a:spcPct val="100000"/>
              </a:lnSpc>
              <a:spcBef>
                <a:spcPts val="0"/>
              </a:spcBef>
              <a:buNone/>
            </a:pPr>
            <a:r>
              <a:rPr lang="en-GB" sz="2400" b="1" dirty="0"/>
              <a:t>Definition of BACKGROUND</a:t>
            </a:r>
          </a:p>
          <a:p>
            <a:pPr marL="0" indent="0">
              <a:lnSpc>
                <a:spcPct val="100000"/>
              </a:lnSpc>
              <a:spcBef>
                <a:spcPts val="0"/>
              </a:spcBef>
              <a:buNone/>
            </a:pPr>
            <a:r>
              <a:rPr lang="en-GB" sz="2400" i="1" dirty="0"/>
              <a:t>-</a:t>
            </a:r>
            <a:r>
              <a:rPr lang="el-GR" sz="2400" i="1" dirty="0"/>
              <a:t>Ποιο είναι το παρόν</a:t>
            </a:r>
            <a:r>
              <a:rPr lang="en-GB" sz="2400" i="1" dirty="0"/>
              <a:t> status;</a:t>
            </a:r>
            <a:r>
              <a:rPr lang="el-GR" sz="2400" i="1" dirty="0"/>
              <a:t> </a:t>
            </a:r>
          </a:p>
          <a:p>
            <a:pPr marL="0" indent="0">
              <a:lnSpc>
                <a:spcPct val="100000"/>
              </a:lnSpc>
              <a:spcBef>
                <a:spcPts val="0"/>
              </a:spcBef>
              <a:buNone/>
            </a:pPr>
            <a:r>
              <a:rPr lang="el-GR" sz="2400" i="1" dirty="0"/>
              <a:t>-Τεκμηρίωση της ανάγκης διεξαγωγής έρευνας</a:t>
            </a:r>
            <a:endParaRPr lang="en-GB" sz="2400" i="1" dirty="0"/>
          </a:p>
        </p:txBody>
      </p:sp>
      <p:pic>
        <p:nvPicPr>
          <p:cNvPr id="5" name="Picture 4">
            <a:extLst>
              <a:ext uri="{FF2B5EF4-FFF2-40B4-BE49-F238E27FC236}">
                <a16:creationId xmlns:a16="http://schemas.microsoft.com/office/drawing/2014/main" id="{28EDCABD-6BBD-5335-2C4F-FC6D5B8CC641}"/>
              </a:ext>
            </a:extLst>
          </p:cNvPr>
          <p:cNvPicPr>
            <a:picLocks noChangeAspect="1"/>
          </p:cNvPicPr>
          <p:nvPr/>
        </p:nvPicPr>
        <p:blipFill>
          <a:blip r:embed="rId2"/>
          <a:stretch>
            <a:fillRect/>
          </a:stretch>
        </p:blipFill>
        <p:spPr>
          <a:xfrm>
            <a:off x="6931755" y="1094509"/>
            <a:ext cx="3600574" cy="1568902"/>
          </a:xfrm>
          <a:prstGeom prst="rect">
            <a:avLst/>
          </a:prstGeom>
          <a:ln w="38100">
            <a:solidFill>
              <a:srgbClr val="00B0F0"/>
            </a:solidFill>
          </a:ln>
        </p:spPr>
      </p:pic>
      <p:pic>
        <p:nvPicPr>
          <p:cNvPr id="7" name="Picture 6">
            <a:extLst>
              <a:ext uri="{FF2B5EF4-FFF2-40B4-BE49-F238E27FC236}">
                <a16:creationId xmlns:a16="http://schemas.microsoft.com/office/drawing/2014/main" id="{6BBC104D-F169-CED8-659E-2F9B247602C7}"/>
              </a:ext>
            </a:extLst>
          </p:cNvPr>
          <p:cNvPicPr>
            <a:picLocks noChangeAspect="1"/>
          </p:cNvPicPr>
          <p:nvPr/>
        </p:nvPicPr>
        <p:blipFill>
          <a:blip r:embed="rId3"/>
          <a:stretch>
            <a:fillRect/>
          </a:stretch>
        </p:blipFill>
        <p:spPr>
          <a:xfrm>
            <a:off x="1759527" y="2896113"/>
            <a:ext cx="8635851" cy="1408744"/>
          </a:xfrm>
          <a:prstGeom prst="rect">
            <a:avLst/>
          </a:prstGeom>
          <a:ln w="57150">
            <a:solidFill>
              <a:srgbClr val="02FFD2"/>
            </a:solidFill>
          </a:ln>
        </p:spPr>
      </p:pic>
      <p:pic>
        <p:nvPicPr>
          <p:cNvPr id="9" name="Picture 8">
            <a:extLst>
              <a:ext uri="{FF2B5EF4-FFF2-40B4-BE49-F238E27FC236}">
                <a16:creationId xmlns:a16="http://schemas.microsoft.com/office/drawing/2014/main" id="{76931E4E-C484-F0CF-F849-9AFE5E93F3B5}"/>
              </a:ext>
            </a:extLst>
          </p:cNvPr>
          <p:cNvPicPr>
            <a:picLocks noChangeAspect="1"/>
          </p:cNvPicPr>
          <p:nvPr/>
        </p:nvPicPr>
        <p:blipFill>
          <a:blip r:embed="rId4"/>
          <a:stretch>
            <a:fillRect/>
          </a:stretch>
        </p:blipFill>
        <p:spPr>
          <a:xfrm>
            <a:off x="1332928" y="4453689"/>
            <a:ext cx="3594883" cy="1085954"/>
          </a:xfrm>
          <a:prstGeom prst="rect">
            <a:avLst/>
          </a:prstGeom>
          <a:ln w="38100">
            <a:solidFill>
              <a:srgbClr val="7030A0"/>
            </a:solidFill>
          </a:ln>
        </p:spPr>
      </p:pic>
      <p:pic>
        <p:nvPicPr>
          <p:cNvPr id="11" name="Picture 10">
            <a:extLst>
              <a:ext uri="{FF2B5EF4-FFF2-40B4-BE49-F238E27FC236}">
                <a16:creationId xmlns:a16="http://schemas.microsoft.com/office/drawing/2014/main" id="{BCA38830-3CBD-6AE0-EFEB-1F23BA3C2ACC}"/>
              </a:ext>
            </a:extLst>
          </p:cNvPr>
          <p:cNvPicPr>
            <a:picLocks noChangeAspect="1"/>
          </p:cNvPicPr>
          <p:nvPr/>
        </p:nvPicPr>
        <p:blipFill>
          <a:blip r:embed="rId5"/>
          <a:stretch>
            <a:fillRect/>
          </a:stretch>
        </p:blipFill>
        <p:spPr>
          <a:xfrm>
            <a:off x="2320030" y="5517288"/>
            <a:ext cx="1962936" cy="342373"/>
          </a:xfrm>
          <a:prstGeom prst="rect">
            <a:avLst/>
          </a:prstGeom>
          <a:ln w="28575">
            <a:solidFill>
              <a:srgbClr val="FB0087"/>
            </a:solidFill>
          </a:ln>
        </p:spPr>
      </p:pic>
      <p:pic>
        <p:nvPicPr>
          <p:cNvPr id="15" name="Picture 14">
            <a:extLst>
              <a:ext uri="{FF2B5EF4-FFF2-40B4-BE49-F238E27FC236}">
                <a16:creationId xmlns:a16="http://schemas.microsoft.com/office/drawing/2014/main" id="{1D9E06D2-C135-5E31-8787-2DAA7052677E}"/>
              </a:ext>
            </a:extLst>
          </p:cNvPr>
          <p:cNvPicPr>
            <a:picLocks noChangeAspect="1"/>
          </p:cNvPicPr>
          <p:nvPr/>
        </p:nvPicPr>
        <p:blipFill>
          <a:blip r:embed="rId6"/>
          <a:stretch>
            <a:fillRect/>
          </a:stretch>
        </p:blipFill>
        <p:spPr>
          <a:xfrm>
            <a:off x="6100408" y="5211809"/>
            <a:ext cx="1962936" cy="767464"/>
          </a:xfrm>
          <a:prstGeom prst="rect">
            <a:avLst/>
          </a:prstGeom>
          <a:ln w="57150">
            <a:solidFill>
              <a:srgbClr val="02FFD2"/>
            </a:solidFill>
          </a:ln>
        </p:spPr>
      </p:pic>
      <p:pic>
        <p:nvPicPr>
          <p:cNvPr id="17" name="Picture 16">
            <a:extLst>
              <a:ext uri="{FF2B5EF4-FFF2-40B4-BE49-F238E27FC236}">
                <a16:creationId xmlns:a16="http://schemas.microsoft.com/office/drawing/2014/main" id="{21C9D6BA-9AE4-D7EE-F458-167BC672095A}"/>
              </a:ext>
            </a:extLst>
          </p:cNvPr>
          <p:cNvPicPr>
            <a:picLocks noChangeAspect="1"/>
          </p:cNvPicPr>
          <p:nvPr/>
        </p:nvPicPr>
        <p:blipFill>
          <a:blip r:embed="rId7"/>
          <a:stretch>
            <a:fillRect/>
          </a:stretch>
        </p:blipFill>
        <p:spPr>
          <a:xfrm>
            <a:off x="3025053" y="6062327"/>
            <a:ext cx="4196603" cy="867567"/>
          </a:xfrm>
          <a:prstGeom prst="rect">
            <a:avLst/>
          </a:prstGeom>
          <a:ln w="76200">
            <a:solidFill>
              <a:srgbClr val="0070C0"/>
            </a:solidFill>
          </a:ln>
        </p:spPr>
      </p:pic>
    </p:spTree>
    <p:extLst>
      <p:ext uri="{BB962C8B-B14F-4D97-AF65-F5344CB8AC3E}">
        <p14:creationId xmlns:p14="http://schemas.microsoft.com/office/powerpoint/2010/main" val="2002347589"/>
      </p:ext>
    </p:extLst>
  </p:cSld>
  <p:clrMapOvr>
    <a:masterClrMapping/>
  </p:clrMapOvr>
  <mc:AlternateContent xmlns:mc="http://schemas.openxmlformats.org/markup-compatibility/2006" xmlns:p14="http://schemas.microsoft.com/office/powerpoint/2010/main">
    <mc:Choice Requires="p14">
      <p:transition spd="slow" p14:dur="2000" advTm="830"/>
    </mc:Choice>
    <mc:Fallback xmlns="">
      <p:transition spd="slow" advTm="83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descr="Immagine che contiene vestiti, persona, calzature, uomo&#10;&#10;Descrizione generata automaticamente">
            <a:extLst>
              <a:ext uri="{FF2B5EF4-FFF2-40B4-BE49-F238E27FC236}">
                <a16:creationId xmlns:a16="http://schemas.microsoft.com/office/drawing/2014/main" id="{2E9E7510-FD78-41BD-8B06-44615EE40E13}"/>
              </a:ext>
            </a:extLst>
          </p:cNvPr>
          <p:cNvPicPr>
            <a:picLocks noChangeAspect="1"/>
          </p:cNvPicPr>
          <p:nvPr/>
        </p:nvPicPr>
        <p:blipFill>
          <a:blip r:embed="rId2"/>
          <a:srcRect l="8156" t="5145" r="7647"/>
          <a:stretch/>
        </p:blipFill>
        <p:spPr>
          <a:xfrm>
            <a:off x="7302595" y="1485900"/>
            <a:ext cx="3500475" cy="2737757"/>
          </a:xfrm>
          <a:prstGeom prst="rect">
            <a:avLst/>
          </a:prstGeom>
        </p:spPr>
      </p:pic>
      <p:sp>
        <p:nvSpPr>
          <p:cNvPr id="7" name="Tartalom helye 2">
            <a:extLst>
              <a:ext uri="{FF2B5EF4-FFF2-40B4-BE49-F238E27FC236}">
                <a16:creationId xmlns:a16="http://schemas.microsoft.com/office/drawing/2014/main" id="{9F688FAF-DE01-D9DE-448D-13C9DC4FB272}"/>
              </a:ext>
            </a:extLst>
          </p:cNvPr>
          <p:cNvSpPr txBox="1">
            <a:spLocks/>
          </p:cNvSpPr>
          <p:nvPr/>
        </p:nvSpPr>
        <p:spPr>
          <a:xfrm>
            <a:off x="7468404" y="1632701"/>
            <a:ext cx="2515979" cy="317941"/>
          </a:xfrm>
          <a:prstGeom prst="rect">
            <a:avLst/>
          </a:prstGeom>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buNone/>
            </a:pPr>
            <a:r>
              <a:rPr lang="en-US" sz="1200" i="1" dirty="0"/>
              <a:t>Image by </a:t>
            </a:r>
            <a:r>
              <a:rPr lang="en-US" sz="1200" i="1" dirty="0" err="1"/>
              <a:t>katemangostar</a:t>
            </a:r>
            <a:r>
              <a:rPr lang="en-US" sz="1200" i="1" dirty="0"/>
              <a:t> on </a:t>
            </a:r>
            <a:r>
              <a:rPr lang="en-US" sz="1200" i="1" dirty="0" err="1"/>
              <a:t>Freepik</a:t>
            </a:r>
            <a:endParaRPr lang="it-IT" sz="1100" dirty="0"/>
          </a:p>
        </p:txBody>
      </p:sp>
      <p:sp>
        <p:nvSpPr>
          <p:cNvPr id="4" name="Footer Placeholder 4">
            <a:extLst>
              <a:ext uri="{FF2B5EF4-FFF2-40B4-BE49-F238E27FC236}">
                <a16:creationId xmlns:a16="http://schemas.microsoft.com/office/drawing/2014/main" id="{5622FE6C-EF32-80FD-1C1D-EEAAF8ACE08A}"/>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8" name="Cím 1">
            <a:extLst>
              <a:ext uri="{FF2B5EF4-FFF2-40B4-BE49-F238E27FC236}">
                <a16:creationId xmlns:a16="http://schemas.microsoft.com/office/drawing/2014/main" id="{C35F0AF4-89EA-3472-32C0-AC911C53EB39}"/>
              </a:ext>
            </a:extLst>
          </p:cNvPr>
          <p:cNvSpPr txBox="1">
            <a:spLocks/>
          </p:cNvSpPr>
          <p:nvPr/>
        </p:nvSpPr>
        <p:spPr>
          <a:xfrm>
            <a:off x="208204" y="184364"/>
            <a:ext cx="6152839" cy="1047443"/>
          </a:xfrm>
          <a:prstGeom prst="rect">
            <a:avLst/>
          </a:prstGeom>
        </p:spPr>
        <p:txBody>
          <a:bodyPr anchor="b">
            <a:normAutofit fontScale="77500" lnSpcReduction="20000"/>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nSpc>
                <a:spcPct val="120000"/>
              </a:lnSpc>
            </a:pPr>
            <a:r>
              <a:rPr lang="el-GR" sz="4000" b="1" dirty="0">
                <a:solidFill>
                  <a:schemeClr val="accent1"/>
                </a:solidFill>
                <a:latin typeface="+mn-lt"/>
              </a:rPr>
              <a:t>Τα κύρια χαρακτηριστικά ενός έργου στον τομέα της υγείας</a:t>
            </a:r>
            <a:r>
              <a:rPr lang="en-GB" sz="4000" b="1" dirty="0">
                <a:solidFill>
                  <a:schemeClr val="accent1"/>
                </a:solidFill>
                <a:latin typeface="+mn-lt"/>
              </a:rPr>
              <a:t> </a:t>
            </a:r>
            <a:endParaRPr lang="en-GB" sz="4000" dirty="0">
              <a:solidFill>
                <a:schemeClr val="accent1"/>
              </a:solidFill>
              <a:latin typeface="+mn-lt"/>
            </a:endParaRPr>
          </a:p>
        </p:txBody>
      </p:sp>
      <p:sp>
        <p:nvSpPr>
          <p:cNvPr id="11" name="Rectangle 4">
            <a:extLst>
              <a:ext uri="{FF2B5EF4-FFF2-40B4-BE49-F238E27FC236}">
                <a16:creationId xmlns:a16="http://schemas.microsoft.com/office/drawing/2014/main" id="{8A427A49-9994-4719-A772-E722B0908A69}"/>
              </a:ext>
            </a:extLst>
          </p:cNvPr>
          <p:cNvSpPr>
            <a:spLocks noChangeArrowheads="1"/>
          </p:cNvSpPr>
          <p:nvPr/>
        </p:nvSpPr>
        <p:spPr bwMode="auto">
          <a:xfrm rot="10800000" flipV="1">
            <a:off x="317917" y="1541536"/>
            <a:ext cx="6776077" cy="4708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l-GR" altLang="en-US" sz="2000" b="1" dirty="0"/>
              <a:t>Πεπερασμένο χρονικό πλαίσιο</a:t>
            </a:r>
            <a:r>
              <a:rPr kumimoji="0" lang="en-US" altLang="en-US" sz="2000" b="0" i="0" u="none" strike="noStrike" cap="none" normalizeH="0" baseline="0" dirty="0">
                <a:ln>
                  <a:noFill/>
                </a:ln>
                <a:solidFill>
                  <a:schemeClr val="tx1"/>
                </a:solidFill>
                <a:effectLst/>
              </a:rPr>
              <a:t>: Το έργο </a:t>
            </a:r>
            <a:r>
              <a:rPr kumimoji="0" lang="en-US" altLang="en-US" sz="2000" b="0" i="0" u="none" strike="noStrike" cap="none" normalizeH="0" baseline="0" dirty="0" err="1">
                <a:ln>
                  <a:noFill/>
                </a:ln>
                <a:solidFill>
                  <a:schemeClr val="tx1"/>
                </a:solidFill>
                <a:effectLst/>
              </a:rPr>
              <a:t>έχει</a:t>
            </a:r>
            <a:r>
              <a:rPr kumimoji="0" lang="en-US" altLang="en-US" sz="2000" b="0" i="0" u="none" strike="noStrike" cap="none" normalizeH="0" baseline="0" dirty="0">
                <a:ln>
                  <a:noFill/>
                </a:ln>
                <a:solidFill>
                  <a:schemeClr val="tx1"/>
                </a:solidFill>
                <a:effectLst/>
              </a:rPr>
              <a:t> </a:t>
            </a:r>
            <a:r>
              <a:rPr lang="el-GR" altLang="en-US" sz="2000" dirty="0"/>
              <a:t>καθορισμένη </a:t>
            </a:r>
            <a:r>
              <a:rPr kumimoji="0" lang="en-US" altLang="en-US" sz="2000" b="0" i="0" u="none" strike="noStrike" cap="none" normalizeH="0" baseline="0" dirty="0">
                <a:ln>
                  <a:noFill/>
                </a:ln>
                <a:solidFill>
                  <a:schemeClr val="tx1"/>
                </a:solidFill>
                <a:effectLst/>
              </a:rPr>
              <a:t> διάρκεια. </a:t>
            </a:r>
            <a:r>
              <a:rPr kumimoji="0" lang="en-US" altLang="en-US" sz="2000" b="0" i="0" u="none" strike="noStrike" cap="none" normalizeH="0" baseline="0" dirty="0" err="1">
                <a:ln>
                  <a:noFill/>
                </a:ln>
                <a:solidFill>
                  <a:schemeClr val="tx1"/>
                </a:solidFill>
                <a:effectLst/>
              </a:rPr>
              <a:t>Δι</a:t>
            </a:r>
            <a:r>
              <a:rPr kumimoji="0" lang="en-US" altLang="en-US" sz="2000" b="0" i="0" u="none" strike="noStrike" cap="none" normalizeH="0" baseline="0" dirty="0">
                <a:ln>
                  <a:noFill/>
                </a:ln>
                <a:solidFill>
                  <a:schemeClr val="tx1"/>
                </a:solidFill>
                <a:effectLst/>
              </a:rPr>
              <a:t>αθέτει ημερομηνία έναρξης και ολοκλήρωσης.</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2000" b="1" i="0" u="none" strike="noStrike" cap="none" normalizeH="0" baseline="0" dirty="0" err="1">
                <a:ln>
                  <a:noFill/>
                </a:ln>
                <a:solidFill>
                  <a:schemeClr val="tx1"/>
                </a:solidFill>
                <a:effectLst/>
              </a:rPr>
              <a:t>Μον</a:t>
            </a:r>
            <a:r>
              <a:rPr kumimoji="0" lang="en-US" altLang="en-US" sz="2000" b="1" i="0" u="none" strike="noStrike" cap="none" normalizeH="0" baseline="0" dirty="0">
                <a:ln>
                  <a:noFill/>
                </a:ln>
                <a:solidFill>
                  <a:schemeClr val="tx1"/>
                </a:solidFill>
                <a:effectLst/>
              </a:rPr>
              <a:t>αδικότητα</a:t>
            </a:r>
            <a:r>
              <a:rPr kumimoji="0" lang="en-US" altLang="en-US" sz="2000" b="0" i="0" u="none" strike="noStrike" cap="none" normalizeH="0" baseline="0" dirty="0">
                <a:ln>
                  <a:noFill/>
                </a:ln>
                <a:solidFill>
                  <a:schemeClr val="tx1"/>
                </a:solidFill>
                <a:effectLst/>
              </a:rPr>
              <a:t>: Κάθε έργο στον τομέα της υγείας είναι μοναδικό</a:t>
            </a:r>
            <a:r>
              <a:rPr kumimoji="0" lang="el-GR" altLang="en-US" sz="2000" b="0" i="0" u="none" strike="noStrike" cap="none" normalizeH="0" baseline="0" dirty="0">
                <a:ln>
                  <a:noFill/>
                </a:ln>
                <a:solidFill>
                  <a:schemeClr val="tx1"/>
                </a:solidFill>
                <a:effectLst/>
              </a:rPr>
              <a:t>,</a:t>
            </a:r>
            <a:r>
              <a:rPr kumimoji="0" lang="en-US" altLang="en-US" sz="2000" b="0" i="0" u="none" strike="noStrike" cap="none" normalizeH="0" baseline="0" dirty="0">
                <a:ln>
                  <a:noFill/>
                </a:ln>
                <a:solidFill>
                  <a:schemeClr val="tx1"/>
                </a:solidFill>
                <a:effectLst/>
              </a:rPr>
              <a:t> λόγω του συγκεκριμένου πλαισίου, των στόχων και των απαιτούμενων λύσεων.</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l-GR" altLang="en-US" sz="2000" b="1" dirty="0"/>
              <a:t>Π</a:t>
            </a:r>
            <a:r>
              <a:rPr kumimoji="0" lang="en-US" altLang="en-US" sz="2000" b="1" i="0" u="none" strike="noStrike" cap="none" normalizeH="0" baseline="0" dirty="0" err="1">
                <a:ln>
                  <a:noFill/>
                </a:ln>
                <a:solidFill>
                  <a:schemeClr val="tx1"/>
                </a:solidFill>
                <a:effectLst/>
              </a:rPr>
              <a:t>ολυ</a:t>
            </a:r>
            <a:r>
              <a:rPr kumimoji="0" lang="en-US" altLang="en-US" sz="2000" b="1" i="0" u="none" strike="noStrike" cap="none" normalizeH="0" baseline="0" dirty="0">
                <a:ln>
                  <a:noFill/>
                </a:ln>
                <a:solidFill>
                  <a:schemeClr val="tx1"/>
                </a:solidFill>
                <a:effectLst/>
              </a:rPr>
              <a:t>πλοκότητα</a:t>
            </a:r>
            <a:r>
              <a:rPr kumimoji="0" lang="en-US" altLang="en-US" sz="2000" b="0" i="0" u="none" strike="noStrike" cap="none" normalizeH="0" baseline="0" dirty="0">
                <a:ln>
                  <a:noFill/>
                </a:ln>
                <a:solidFill>
                  <a:schemeClr val="tx1"/>
                </a:solidFill>
                <a:effectLst/>
              </a:rPr>
              <a:t>: Τα έργα υγείας συνήθως περιλαμβάνουν πολλαπλούς ενδιαφερόμενους, διαδικασίες και τεχνολογίες.</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2000" b="1" i="0" u="none" strike="noStrike" cap="none" normalizeH="0" baseline="0" dirty="0" err="1">
                <a:ln>
                  <a:noFill/>
                </a:ln>
                <a:solidFill>
                  <a:schemeClr val="tx1"/>
                </a:solidFill>
                <a:effectLst/>
              </a:rPr>
              <a:t>Διε</a:t>
            </a:r>
            <a:r>
              <a:rPr kumimoji="0" lang="en-US" altLang="en-US" sz="2000" b="1" i="0" u="none" strike="noStrike" cap="none" normalizeH="0" baseline="0" dirty="0">
                <a:ln>
                  <a:noFill/>
                </a:ln>
                <a:solidFill>
                  <a:schemeClr val="tx1"/>
                </a:solidFill>
                <a:effectLst/>
              </a:rPr>
              <a:t>πιστημονικότητα</a:t>
            </a:r>
            <a:r>
              <a:rPr kumimoji="0" lang="en-US" altLang="en-US" sz="2000" b="0" i="0" u="none" strike="noStrike" cap="none" normalizeH="0" baseline="0" dirty="0">
                <a:ln>
                  <a:noFill/>
                </a:ln>
                <a:solidFill>
                  <a:schemeClr val="tx1"/>
                </a:solidFill>
                <a:effectLst/>
              </a:rPr>
              <a:t>: Η ομάδ</a:t>
            </a:r>
            <a:r>
              <a:rPr kumimoji="0" lang="el-GR" altLang="en-US" sz="2000" b="0" i="0" u="none" strike="noStrike" cap="none" normalizeH="0" baseline="0" dirty="0" err="1">
                <a:ln>
                  <a:noFill/>
                </a:ln>
                <a:solidFill>
                  <a:schemeClr val="tx1"/>
                </a:solidFill>
                <a:effectLst/>
              </a:rPr>
              <a:t>ες</a:t>
            </a:r>
            <a:r>
              <a:rPr lang="el-GR" altLang="en-US" sz="2000" dirty="0"/>
              <a:t> έργου</a:t>
            </a:r>
            <a:r>
              <a:rPr kumimoji="0" lang="en-US" altLang="en-US" sz="2000" b="0" i="0" u="none" strike="noStrike" cap="none" normalizeH="0" baseline="0" dirty="0">
                <a:ln>
                  <a:noFill/>
                </a:ln>
                <a:solidFill>
                  <a:schemeClr val="tx1"/>
                </a:solidFill>
                <a:effectLst/>
              </a:rPr>
              <a:t> στην </a:t>
            </a:r>
            <a:r>
              <a:rPr kumimoji="0" lang="en-US" altLang="en-US" sz="2000" b="0" i="0" u="none" strike="noStrike" cap="none" normalizeH="0" baseline="0" dirty="0" err="1">
                <a:ln>
                  <a:noFill/>
                </a:ln>
                <a:solidFill>
                  <a:schemeClr val="tx1"/>
                </a:solidFill>
                <a:effectLst/>
              </a:rPr>
              <a:t>υγειονομική</a:t>
            </a:r>
            <a:r>
              <a:rPr kumimoji="0" lang="en-US" altLang="en-US" sz="2000" b="0" i="0" u="none" strike="noStrike" cap="none" normalizeH="0" baseline="0" dirty="0">
                <a:ln>
                  <a:noFill/>
                </a:ln>
                <a:solidFill>
                  <a:schemeClr val="tx1"/>
                </a:solidFill>
                <a:effectLst/>
              </a:rPr>
              <a:t> π</a:t>
            </a:r>
            <a:r>
              <a:rPr kumimoji="0" lang="en-US" altLang="en-US" sz="2000" b="0" i="0" u="none" strike="noStrike" cap="none" normalizeH="0" baseline="0" dirty="0" err="1">
                <a:ln>
                  <a:noFill/>
                </a:ln>
                <a:solidFill>
                  <a:schemeClr val="tx1"/>
                </a:solidFill>
                <a:effectLst/>
              </a:rPr>
              <a:t>ερίθ</a:t>
            </a:r>
            <a:r>
              <a:rPr kumimoji="0" lang="en-US" altLang="en-US" sz="2000" b="0" i="0" u="none" strike="noStrike" cap="none" normalizeH="0" baseline="0" dirty="0">
                <a:ln>
                  <a:noFill/>
                </a:ln>
                <a:solidFill>
                  <a:schemeClr val="tx1"/>
                </a:solidFill>
                <a:effectLst/>
              </a:rPr>
              <a:t>αλψη</a:t>
            </a:r>
            <a:r>
              <a:rPr kumimoji="0" lang="el-GR" altLang="en-US" sz="2000" b="0" i="0" u="none" strike="noStrike" cap="none" normalizeH="0" baseline="0" dirty="0">
                <a:ln>
                  <a:noFill/>
                </a:ln>
                <a:solidFill>
                  <a:schemeClr val="tx1"/>
                </a:solidFill>
                <a:effectLst/>
              </a:rPr>
              <a:t>,</a:t>
            </a:r>
            <a:r>
              <a:rPr kumimoji="0" lang="en-US" altLang="en-US" sz="2000" b="0" i="0" u="none" strike="noStrike" cap="none" normalizeH="0" baseline="0" dirty="0">
                <a:ln>
                  <a:noFill/>
                </a:ln>
                <a:solidFill>
                  <a:schemeClr val="tx1"/>
                </a:solidFill>
                <a:effectLst/>
              </a:rPr>
              <a:t> απ</a:t>
            </a:r>
            <a:r>
              <a:rPr kumimoji="0" lang="en-US" altLang="en-US" sz="2000" b="0" i="0" u="none" strike="noStrike" cap="none" normalizeH="0" baseline="0" dirty="0" err="1">
                <a:ln>
                  <a:noFill/>
                </a:ln>
                <a:solidFill>
                  <a:schemeClr val="tx1"/>
                </a:solidFill>
                <a:effectLst/>
              </a:rPr>
              <a:t>οτελ</a:t>
            </a:r>
            <a:r>
              <a:rPr kumimoji="0" lang="el-GR" altLang="en-US" sz="2000" b="0" i="0" u="none" strike="noStrike" cap="none" normalizeH="0" baseline="0" dirty="0" err="1">
                <a:ln>
                  <a:noFill/>
                </a:ln>
                <a:solidFill>
                  <a:schemeClr val="tx1"/>
                </a:solidFill>
                <a:effectLst/>
              </a:rPr>
              <a:t>ούνται</a:t>
            </a:r>
            <a:r>
              <a:rPr kumimoji="0" lang="el-GR" altLang="en-US" sz="2000" b="0" i="0" u="none" strike="noStrike" cap="none" normalizeH="0" baseline="0" dirty="0">
                <a:ln>
                  <a:noFill/>
                </a:ln>
                <a:solidFill>
                  <a:schemeClr val="tx1"/>
                </a:solidFill>
                <a:effectLst/>
              </a:rPr>
              <a:t> τυπικά </a:t>
            </a:r>
            <a:r>
              <a:rPr kumimoji="0" lang="en-US" altLang="en-US" sz="2000" b="0" i="0" u="none" strike="noStrike" cap="none" normalizeH="0" baseline="0" dirty="0">
                <a:ln>
                  <a:noFill/>
                </a:ln>
                <a:solidFill>
                  <a:schemeClr val="tx1"/>
                </a:solidFill>
                <a:effectLst/>
              </a:rPr>
              <a:t>από επαγγελματίες διαφόρων ειδικοτήτων (παρ</a:t>
            </a:r>
            <a:r>
              <a:rPr kumimoji="0" lang="el-GR" altLang="en-US" sz="2000" b="0" i="0" u="none" strike="noStrike" cap="none" normalizeH="0" baseline="0" dirty="0" err="1">
                <a:ln>
                  <a:noFill/>
                </a:ln>
                <a:solidFill>
                  <a:schemeClr val="tx1"/>
                </a:solidFill>
                <a:effectLst/>
              </a:rPr>
              <a:t>όχους</a:t>
            </a:r>
            <a:r>
              <a:rPr kumimoji="0" lang="en-US" altLang="en-US" sz="2000" b="0" i="0" u="none" strike="noStrike" cap="none" normalizeH="0" baseline="0" dirty="0">
                <a:ln>
                  <a:noFill/>
                </a:ln>
                <a:solidFill>
                  <a:schemeClr val="tx1"/>
                </a:solidFill>
                <a:effectLst/>
              </a:rPr>
              <a:t> υγείας, ειδικούς πληροφορικής, διοικητικούς και νομικούς συμβούλους).</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2000" b="1" i="0" u="none" strike="noStrike" cap="none" normalizeH="0" baseline="0" dirty="0" err="1">
                <a:ln>
                  <a:noFill/>
                </a:ln>
                <a:solidFill>
                  <a:schemeClr val="tx1"/>
                </a:solidFill>
                <a:effectLst/>
              </a:rPr>
              <a:t>Περιορισμένοι</a:t>
            </a:r>
            <a:r>
              <a:rPr kumimoji="0" lang="en-US" altLang="en-US" sz="2000" b="1" i="0" u="none" strike="noStrike" cap="none" normalizeH="0" baseline="0" dirty="0">
                <a:ln>
                  <a:noFill/>
                </a:ln>
                <a:solidFill>
                  <a:schemeClr val="tx1"/>
                </a:solidFill>
                <a:effectLst/>
              </a:rPr>
              <a:t> π</a:t>
            </a:r>
            <a:r>
              <a:rPr kumimoji="0" lang="en-US" altLang="en-US" sz="2000" b="1" i="0" u="none" strike="noStrike" cap="none" normalizeH="0" baseline="0" dirty="0" err="1">
                <a:ln>
                  <a:noFill/>
                </a:ln>
                <a:solidFill>
                  <a:schemeClr val="tx1"/>
                </a:solidFill>
                <a:effectLst/>
              </a:rPr>
              <a:t>όροι</a:t>
            </a:r>
            <a:r>
              <a:rPr kumimoji="0" lang="en-US" altLang="en-US" sz="2000" b="0" i="0" u="none" strike="noStrike" cap="none" normalizeH="0" baseline="0" dirty="0">
                <a:ln>
                  <a:noFill/>
                </a:ln>
                <a:solidFill>
                  <a:schemeClr val="tx1"/>
                </a:solidFill>
                <a:effectLst/>
              </a:rPr>
              <a:t>: </a:t>
            </a:r>
            <a:r>
              <a:rPr kumimoji="0" lang="en-US" altLang="en-US" sz="2000" b="0" i="0" u="none" strike="noStrike" cap="none" normalizeH="0" baseline="0" dirty="0" err="1">
                <a:ln>
                  <a:noFill/>
                </a:ln>
                <a:solidFill>
                  <a:schemeClr val="tx1"/>
                </a:solidFill>
                <a:effectLst/>
              </a:rPr>
              <a:t>Οικονομικοί</a:t>
            </a:r>
            <a:r>
              <a:rPr kumimoji="0" lang="en-US" altLang="en-US" sz="2000" b="0" i="0" u="none" strike="noStrike" cap="none" normalizeH="0" baseline="0" dirty="0">
                <a:ln>
                  <a:noFill/>
                </a:ln>
                <a:solidFill>
                  <a:schemeClr val="tx1"/>
                </a:solidFill>
                <a:effectLst/>
              </a:rPr>
              <a:t>, </a:t>
            </a:r>
            <a:r>
              <a:rPr kumimoji="0" lang="en-US" altLang="en-US" sz="2000" b="0" i="0" u="none" strike="noStrike" cap="none" normalizeH="0" baseline="0" dirty="0" err="1">
                <a:ln>
                  <a:noFill/>
                </a:ln>
                <a:solidFill>
                  <a:schemeClr val="tx1"/>
                </a:solidFill>
                <a:effectLst/>
              </a:rPr>
              <a:t>χρονικοί</a:t>
            </a:r>
            <a:r>
              <a:rPr kumimoji="0" lang="en-US" altLang="en-US" sz="2000" b="0" i="0" u="none" strike="noStrike" cap="none" normalizeH="0" baseline="0" dirty="0">
                <a:ln>
                  <a:noFill/>
                </a:ln>
                <a:solidFill>
                  <a:schemeClr val="tx1"/>
                </a:solidFill>
                <a:effectLst/>
              </a:rPr>
              <a:t> και α</a:t>
            </a:r>
            <a:r>
              <a:rPr kumimoji="0" lang="en-US" altLang="en-US" sz="2000" b="0" i="0" u="none" strike="noStrike" cap="none" normalizeH="0" baseline="0" dirty="0" err="1">
                <a:ln>
                  <a:noFill/>
                </a:ln>
                <a:solidFill>
                  <a:schemeClr val="tx1"/>
                </a:solidFill>
                <a:effectLst/>
              </a:rPr>
              <a:t>νθρώ</a:t>
            </a:r>
            <a:r>
              <a:rPr kumimoji="0" lang="en-US" altLang="en-US" sz="2000" b="0" i="0" u="none" strike="noStrike" cap="none" normalizeH="0" baseline="0" dirty="0">
                <a:ln>
                  <a:noFill/>
                </a:ln>
                <a:solidFill>
                  <a:schemeClr val="tx1"/>
                </a:solidFill>
                <a:effectLst/>
              </a:rPr>
              <a:t>πινοι πόροι.</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2000" b="1" i="0" u="none" strike="noStrike" cap="none" normalizeH="0" baseline="0" dirty="0" err="1">
                <a:ln>
                  <a:noFill/>
                </a:ln>
                <a:solidFill>
                  <a:schemeClr val="tx1"/>
                </a:solidFill>
                <a:effectLst/>
              </a:rPr>
              <a:t>Αντίκτυ</a:t>
            </a:r>
            <a:r>
              <a:rPr kumimoji="0" lang="en-US" altLang="en-US" sz="2000" b="1" i="0" u="none" strike="noStrike" cap="none" normalizeH="0" baseline="0" dirty="0">
                <a:ln>
                  <a:noFill/>
                </a:ln>
                <a:solidFill>
                  <a:schemeClr val="tx1"/>
                </a:solidFill>
                <a:effectLst/>
              </a:rPr>
              <a:t>πο</a:t>
            </a:r>
            <a:r>
              <a:rPr kumimoji="0" lang="el-GR" altLang="en-US" sz="2000" b="1" i="0" u="none" strike="noStrike" cap="none" normalizeH="0" baseline="0" dirty="0">
                <a:ln>
                  <a:noFill/>
                </a:ln>
                <a:solidFill>
                  <a:schemeClr val="tx1"/>
                </a:solidFill>
                <a:effectLst/>
              </a:rPr>
              <a:t>ς </a:t>
            </a:r>
            <a:r>
              <a:rPr kumimoji="0" lang="en-US" altLang="en-US" sz="2000" b="1" i="0" u="none" strike="noStrike" cap="none" normalizeH="0" baseline="0" dirty="0" err="1">
                <a:ln>
                  <a:noFill/>
                </a:ln>
                <a:solidFill>
                  <a:schemeClr val="tx1"/>
                </a:solidFill>
                <a:effectLst/>
              </a:rPr>
              <a:t>στους</a:t>
            </a:r>
            <a:r>
              <a:rPr kumimoji="0" lang="en-US" altLang="en-US" sz="2000" b="1" i="0" u="none" strike="noStrike" cap="none" normalizeH="0" baseline="0" dirty="0">
                <a:ln>
                  <a:noFill/>
                </a:ln>
                <a:solidFill>
                  <a:schemeClr val="tx1"/>
                </a:solidFill>
                <a:effectLst/>
              </a:rPr>
              <a:t> ασθενείς και στην κοινότητα</a:t>
            </a:r>
            <a:r>
              <a:rPr kumimoji="0" lang="en-US" altLang="en-US" sz="2000" b="0" i="0" u="none" strike="noStrike" cap="none" normalizeH="0" baseline="0" dirty="0">
                <a:ln>
                  <a:noFill/>
                </a:ln>
                <a:solidFill>
                  <a:schemeClr val="tx1"/>
                </a:solidFill>
                <a:effectLst/>
              </a:rPr>
              <a:t>. </a:t>
            </a:r>
          </a:p>
        </p:txBody>
      </p:sp>
    </p:spTree>
    <p:extLst>
      <p:ext uri="{BB962C8B-B14F-4D97-AF65-F5344CB8AC3E}">
        <p14:creationId xmlns:p14="http://schemas.microsoft.com/office/powerpoint/2010/main" val="30983810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magine 7" descr="Immagine che contiene vestiti, calzature, cartone animato, persona&#10;&#10;Descrizione generata automaticamente">
            <a:extLst>
              <a:ext uri="{FF2B5EF4-FFF2-40B4-BE49-F238E27FC236}">
                <a16:creationId xmlns:a16="http://schemas.microsoft.com/office/drawing/2014/main" id="{83FB5119-F655-7F6B-2D21-D6D00E5D38D9}"/>
              </a:ext>
            </a:extLst>
          </p:cNvPr>
          <p:cNvPicPr>
            <a:picLocks noChangeAspect="1"/>
          </p:cNvPicPr>
          <p:nvPr/>
        </p:nvPicPr>
        <p:blipFill>
          <a:blip r:embed="rId2"/>
          <a:stretch>
            <a:fillRect/>
          </a:stretch>
        </p:blipFill>
        <p:spPr>
          <a:xfrm>
            <a:off x="202568" y="1833964"/>
            <a:ext cx="4831811" cy="3531383"/>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9" name="Tartalom helye 2">
            <a:extLst>
              <a:ext uri="{FF2B5EF4-FFF2-40B4-BE49-F238E27FC236}">
                <a16:creationId xmlns:a16="http://schemas.microsoft.com/office/drawing/2014/main" id="{78AE2C1F-314C-0578-B5D8-AFB91D2B17D5}"/>
              </a:ext>
            </a:extLst>
          </p:cNvPr>
          <p:cNvSpPr txBox="1">
            <a:spLocks/>
          </p:cNvSpPr>
          <p:nvPr/>
        </p:nvSpPr>
        <p:spPr>
          <a:xfrm>
            <a:off x="202568" y="1833964"/>
            <a:ext cx="2500914" cy="317941"/>
          </a:xfrm>
          <a:prstGeom prst="rect">
            <a:avLst/>
          </a:prstGeom>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buNone/>
            </a:pPr>
            <a:r>
              <a:rPr lang="en-US" sz="1200" i="1" dirty="0"/>
              <a:t> Image by </a:t>
            </a:r>
            <a:r>
              <a:rPr lang="en-US" sz="1200" i="1" dirty="0" err="1"/>
              <a:t>katemangostar</a:t>
            </a:r>
            <a:r>
              <a:rPr lang="en-US" sz="1200" i="1" dirty="0"/>
              <a:t> on </a:t>
            </a:r>
            <a:r>
              <a:rPr lang="en-US" sz="1200" i="1" dirty="0" err="1"/>
              <a:t>Freepik</a:t>
            </a:r>
            <a:endParaRPr lang="it-IT" sz="1100" dirty="0"/>
          </a:p>
        </p:txBody>
      </p:sp>
      <p:sp>
        <p:nvSpPr>
          <p:cNvPr id="4" name="Footer Placeholder 4">
            <a:extLst>
              <a:ext uri="{FF2B5EF4-FFF2-40B4-BE49-F238E27FC236}">
                <a16:creationId xmlns:a16="http://schemas.microsoft.com/office/drawing/2014/main" id="{E64DDD76-CCE0-4C9F-A1A4-8FF12B001671}"/>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10" name="Tartalom helye 2">
            <a:extLst>
              <a:ext uri="{FF2B5EF4-FFF2-40B4-BE49-F238E27FC236}">
                <a16:creationId xmlns:a16="http://schemas.microsoft.com/office/drawing/2014/main" id="{C846B925-8336-1E7E-568F-3F2AE0591DB7}"/>
              </a:ext>
            </a:extLst>
          </p:cNvPr>
          <p:cNvSpPr txBox="1">
            <a:spLocks/>
          </p:cNvSpPr>
          <p:nvPr/>
        </p:nvSpPr>
        <p:spPr>
          <a:xfrm>
            <a:off x="5243373" y="1894682"/>
            <a:ext cx="5438830" cy="4568421"/>
          </a:xfrm>
          <a:prstGeom prst="rect">
            <a:avLst/>
          </a:prstGeom>
        </p:spPr>
        <p:txBody>
          <a:bodyPr>
            <a:normAutofit/>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lgn="just">
              <a:buClr>
                <a:srgbClr val="0E47E8"/>
              </a:buClr>
              <a:buNone/>
            </a:pPr>
            <a:endParaRPr lang="en-US" sz="2200" dirty="0"/>
          </a:p>
          <a:p>
            <a:pPr marL="0" indent="0">
              <a:buFont typeface="Arial" panose="020B0604020202020204" pitchFamily="34" charset="0"/>
              <a:buNone/>
            </a:pPr>
            <a:endParaRPr lang="en-US" sz="2200" dirty="0"/>
          </a:p>
        </p:txBody>
      </p:sp>
      <p:sp>
        <p:nvSpPr>
          <p:cNvPr id="11" name="Cím 1">
            <a:extLst>
              <a:ext uri="{FF2B5EF4-FFF2-40B4-BE49-F238E27FC236}">
                <a16:creationId xmlns:a16="http://schemas.microsoft.com/office/drawing/2014/main" id="{27DFC4B8-2F32-5FB8-4AFA-5D7400025AA9}"/>
              </a:ext>
            </a:extLst>
          </p:cNvPr>
          <p:cNvSpPr txBox="1">
            <a:spLocks/>
          </p:cNvSpPr>
          <p:nvPr/>
        </p:nvSpPr>
        <p:spPr>
          <a:xfrm>
            <a:off x="6238567" y="-74951"/>
            <a:ext cx="4634936" cy="995025"/>
          </a:xfrm>
          <a:prstGeom prst="rect">
            <a:avLst/>
          </a:prstGeom>
        </p:spPr>
        <p:txBody>
          <a:bodyPr anchor="b">
            <a:normAutofit/>
          </a:bodyPr>
          <a:lstStyle>
            <a:lvl1pPr algn="l" defTabSz="959937" rtl="0" eaLnBrk="1" latinLnBrk="0" hangingPunct="1">
              <a:lnSpc>
                <a:spcPct val="90000"/>
              </a:lnSpc>
              <a:spcBef>
                <a:spcPct val="0"/>
              </a:spcBef>
              <a:buNone/>
              <a:defRPr sz="3600" kern="1200">
                <a:solidFill>
                  <a:srgbClr val="1A75DB"/>
                </a:solidFill>
                <a:latin typeface="+mn-lt"/>
                <a:ea typeface="+mj-ea"/>
                <a:cs typeface="+mj-cs"/>
              </a:defRPr>
            </a:lvl1pPr>
          </a:lstStyle>
          <a:p>
            <a:pPr algn="ctr"/>
            <a:r>
              <a:rPr lang="el-GR" sz="3200" b="1" dirty="0">
                <a:solidFill>
                  <a:schemeClr val="bg1"/>
                </a:solidFill>
              </a:rPr>
              <a:t>Σχεδιασμός του έργου</a:t>
            </a:r>
            <a:r>
              <a:rPr lang="en-GB" sz="3200" b="1" dirty="0">
                <a:solidFill>
                  <a:schemeClr val="bg1"/>
                </a:solidFill>
              </a:rPr>
              <a:t> </a:t>
            </a:r>
          </a:p>
        </p:txBody>
      </p:sp>
      <p:sp>
        <p:nvSpPr>
          <p:cNvPr id="2" name="Rectangle 1">
            <a:extLst>
              <a:ext uri="{FF2B5EF4-FFF2-40B4-BE49-F238E27FC236}">
                <a16:creationId xmlns:a16="http://schemas.microsoft.com/office/drawing/2014/main" id="{C619F94E-984D-41FB-AD60-1D224B331FFF}"/>
              </a:ext>
            </a:extLst>
          </p:cNvPr>
          <p:cNvSpPr>
            <a:spLocks noChangeArrowheads="1"/>
          </p:cNvSpPr>
          <p:nvPr/>
        </p:nvSpPr>
        <p:spPr bwMode="auto">
          <a:xfrm>
            <a:off x="5243373" y="1600232"/>
            <a:ext cx="5102940" cy="4401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l-GR" altLang="en-US" sz="2000" b="1" dirty="0"/>
              <a:t>Κύρια βήματα:</a:t>
            </a:r>
            <a:endParaRPr kumimoji="0" lang="en-US" altLang="en-US" sz="2000" b="1" i="0" u="none" strike="noStrike" cap="none" normalizeH="0" baseline="0" dirty="0">
              <a:ln>
                <a:noFill/>
              </a:ln>
              <a:solidFill>
                <a:schemeClr val="tx1"/>
              </a:solidFill>
              <a:effectLst/>
            </a:endParaRPr>
          </a:p>
          <a:p>
            <a:pPr marL="342900" lvl="0" indent="-342900" defTabSz="914400" eaLnBrk="0" fontAlgn="base" hangingPunct="0">
              <a:spcBef>
                <a:spcPct val="0"/>
              </a:spcBef>
              <a:spcAft>
                <a:spcPct val="0"/>
              </a:spcAft>
              <a:buFont typeface="Arial" panose="020B0604020202020204" pitchFamily="34" charset="0"/>
              <a:buChar char="•"/>
            </a:pPr>
            <a:r>
              <a:rPr lang="el-GR" altLang="en-US" sz="2000" dirty="0"/>
              <a:t>Σύνταξη και έγκριση του καταστατικού</a:t>
            </a:r>
            <a:r>
              <a:rPr kumimoji="0" lang="en-US" altLang="en-US" sz="2000" b="0" i="0" u="none" strike="noStrike" cap="none" normalizeH="0" baseline="0" dirty="0">
                <a:ln>
                  <a:noFill/>
                </a:ln>
                <a:solidFill>
                  <a:schemeClr val="tx1"/>
                </a:solidFill>
                <a:effectLst/>
              </a:rPr>
              <a:t> </a:t>
            </a:r>
            <a:r>
              <a:rPr kumimoji="0" lang="en-US" altLang="en-US" sz="2000" b="0" i="0" u="none" strike="noStrike" cap="none" normalizeH="0" baseline="0" dirty="0" err="1">
                <a:ln>
                  <a:noFill/>
                </a:ln>
                <a:solidFill>
                  <a:schemeClr val="tx1"/>
                </a:solidFill>
                <a:effectLst/>
              </a:rPr>
              <a:t>του</a:t>
            </a:r>
            <a:r>
              <a:rPr kumimoji="0" lang="en-US" altLang="en-US" sz="2000" b="0" i="0" u="none" strike="noStrike" cap="none" normalizeH="0" baseline="0" dirty="0">
                <a:ln>
                  <a:noFill/>
                </a:ln>
                <a:solidFill>
                  <a:schemeClr val="tx1"/>
                </a:solidFill>
                <a:effectLst/>
              </a:rPr>
              <a:t> </a:t>
            </a:r>
            <a:r>
              <a:rPr kumimoji="0" lang="en-US" altLang="en-US" sz="2000" b="0" i="0" u="none" strike="noStrike" cap="none" normalizeH="0" baseline="0" dirty="0" err="1">
                <a:ln>
                  <a:noFill/>
                </a:ln>
                <a:solidFill>
                  <a:schemeClr val="tx1"/>
                </a:solidFill>
                <a:effectLst/>
              </a:rPr>
              <a:t>έργου</a:t>
            </a:r>
            <a:r>
              <a:rPr kumimoji="0" lang="en-US" altLang="en-US" sz="2000" b="0" i="0" u="none" strike="noStrike" cap="none" normalizeH="0" baseline="0" dirty="0">
                <a:ln>
                  <a:noFill/>
                </a:ln>
                <a:solidFill>
                  <a:schemeClr val="tx1"/>
                </a:solidFill>
                <a:effectLst/>
              </a:rPr>
              <a:t>.</a:t>
            </a:r>
          </a:p>
          <a:p>
            <a:pPr marL="342900" lvl="0" indent="-342900" defTabSz="914400" eaLnBrk="0" fontAlgn="base" hangingPunct="0">
              <a:spcBef>
                <a:spcPct val="0"/>
              </a:spcBef>
              <a:spcAft>
                <a:spcPct val="0"/>
              </a:spcAft>
              <a:buFont typeface="Arial" panose="020B0604020202020204" pitchFamily="34" charset="0"/>
              <a:buChar char="•"/>
            </a:pPr>
            <a:r>
              <a:rPr lang="el-GR" altLang="en-US" sz="2000" dirty="0"/>
              <a:t>Καθορισμός στόχων</a:t>
            </a:r>
            <a:r>
              <a:rPr kumimoji="0" lang="en-US" altLang="en-US" sz="2000" b="0" i="0" u="none" strike="noStrike" cap="none" normalizeH="0" baseline="0" dirty="0">
                <a:ln>
                  <a:noFill/>
                </a:ln>
                <a:solidFill>
                  <a:schemeClr val="tx1"/>
                </a:solidFill>
                <a:effectLst/>
              </a:rPr>
              <a:t>.</a:t>
            </a:r>
            <a:endParaRPr kumimoji="0" lang="el-GR" altLang="en-US" sz="2000" b="0" i="0" u="none" strike="noStrike" cap="none" normalizeH="0" baseline="0" dirty="0">
              <a:ln>
                <a:noFill/>
              </a:ln>
              <a:solidFill>
                <a:schemeClr val="tx1"/>
              </a:solidFill>
              <a:effectLst/>
            </a:endParaRPr>
          </a:p>
          <a:p>
            <a:pPr marL="342900" lvl="0" indent="-342900" defTabSz="914400" eaLnBrk="0" fontAlgn="base" hangingPunct="0">
              <a:spcBef>
                <a:spcPct val="0"/>
              </a:spcBef>
              <a:spcAft>
                <a:spcPct val="0"/>
              </a:spcAft>
              <a:buFont typeface="Arial" panose="020B0604020202020204" pitchFamily="34" charset="0"/>
              <a:buChar char="•"/>
            </a:pPr>
            <a:r>
              <a:rPr kumimoji="0" lang="el-GR" altLang="en-US" sz="2000" b="0" i="0" u="none" strike="noStrike" cap="none" normalizeH="0" baseline="0" dirty="0">
                <a:ln>
                  <a:noFill/>
                </a:ln>
                <a:solidFill>
                  <a:schemeClr val="tx1"/>
                </a:solidFill>
                <a:effectLst/>
              </a:rPr>
              <a:t>Επιλογή ομάδας έργου.</a:t>
            </a:r>
            <a:endParaRPr kumimoji="0" lang="en-US" altLang="en-US" sz="2000" b="0" i="0" u="none" strike="noStrike" cap="none" normalizeH="0" baseline="0" dirty="0">
              <a:ln>
                <a:noFill/>
              </a:ln>
              <a:solidFill>
                <a:schemeClr val="tx1"/>
              </a:solidFill>
              <a:effectLst/>
            </a:endParaRPr>
          </a:p>
          <a:p>
            <a:pPr marL="342900" lvl="0" indent="-342900" defTabSz="914400" eaLnBrk="0" fontAlgn="base" hangingPunct="0">
              <a:spcBef>
                <a:spcPct val="0"/>
              </a:spcBef>
              <a:spcAft>
                <a:spcPct val="0"/>
              </a:spcAft>
              <a:buFont typeface="Arial" panose="020B0604020202020204" pitchFamily="34" charset="0"/>
              <a:buChar char="•"/>
            </a:pPr>
            <a:r>
              <a:rPr lang="el-GR" altLang="en-US" sz="2000" dirty="0"/>
              <a:t>Χαρτογράφηση και προσέγγιση ενδιαφερομένων μερών</a:t>
            </a:r>
            <a:r>
              <a:rPr kumimoji="0" lang="en-US" altLang="en-US" sz="2000" b="0" i="0" u="none" strike="noStrike" cap="none" normalizeH="0" baseline="0" dirty="0">
                <a:ln>
                  <a:noFill/>
                </a:ln>
                <a:solidFill>
                  <a:schemeClr val="tx1"/>
                </a:solidFill>
                <a:effectLst/>
              </a:rPr>
              <a:t>.</a:t>
            </a:r>
          </a:p>
          <a:p>
            <a:pPr marL="342900" lvl="0" indent="-342900" defTabSz="914400" eaLnBrk="0" fontAlgn="base" hangingPunct="0">
              <a:spcBef>
                <a:spcPct val="0"/>
              </a:spcBef>
              <a:spcAft>
                <a:spcPct val="0"/>
              </a:spcAft>
              <a:buFont typeface="Arial" panose="020B0604020202020204" pitchFamily="34" charset="0"/>
              <a:buChar char="•"/>
            </a:pPr>
            <a:r>
              <a:rPr kumimoji="0" lang="el-GR" altLang="en-US" sz="2000" b="0" i="0" u="none" strike="noStrike" cap="none" normalizeH="0" baseline="0" dirty="0">
                <a:ln>
                  <a:noFill/>
                </a:ln>
                <a:effectLst/>
              </a:rPr>
              <a:t>Δημιουργία διαγράμματος</a:t>
            </a:r>
            <a:r>
              <a:rPr kumimoji="0" lang="en-US" altLang="en-US" sz="2000" b="0" i="0" u="none" strike="noStrike" cap="none" normalizeH="0" baseline="0" dirty="0">
                <a:ln>
                  <a:noFill/>
                </a:ln>
                <a:effectLst/>
              </a:rPr>
              <a:t> </a:t>
            </a:r>
            <a:r>
              <a:rPr kumimoji="0" lang="en-US" altLang="en-US" sz="2000" b="0" i="0" u="none" strike="noStrike" cap="none" normalizeH="0" baseline="0" dirty="0">
                <a:ln>
                  <a:noFill/>
                </a:ln>
                <a:solidFill>
                  <a:schemeClr val="tx1"/>
                </a:solidFill>
                <a:effectLst/>
              </a:rPr>
              <a:t>Gantt.</a:t>
            </a:r>
          </a:p>
          <a:p>
            <a:pPr marL="342900" lvl="0" indent="-342900" defTabSz="914400" eaLnBrk="0" fontAlgn="base" hangingPunct="0">
              <a:spcBef>
                <a:spcPct val="0"/>
              </a:spcBef>
              <a:spcAft>
                <a:spcPct val="0"/>
              </a:spcAft>
              <a:buFont typeface="Arial" panose="020B0604020202020204" pitchFamily="34" charset="0"/>
              <a:buChar char="•"/>
            </a:pPr>
            <a:r>
              <a:rPr lang="el-GR" altLang="en-US" sz="2000" dirty="0"/>
              <a:t>Καθορισμός προϋπολογισμού</a:t>
            </a:r>
            <a:endParaRPr kumimoji="0" lang="en-US" altLang="en-US" sz="2000" b="0" i="0" u="none" strike="noStrike" cap="none" normalizeH="0" baseline="0" dirty="0">
              <a:ln>
                <a:noFill/>
              </a:ln>
              <a:solidFill>
                <a:schemeClr val="tx1"/>
              </a:solidFill>
              <a:effectLst/>
            </a:endParaRPr>
          </a:p>
          <a:p>
            <a:pPr marL="342900" lvl="0" indent="-342900" defTabSz="914400" eaLnBrk="0" fontAlgn="base" hangingPunct="0">
              <a:spcBef>
                <a:spcPct val="0"/>
              </a:spcBef>
              <a:spcAft>
                <a:spcPct val="0"/>
              </a:spcAft>
              <a:buFont typeface="Arial" panose="020B0604020202020204" pitchFamily="34" charset="0"/>
              <a:buChar char="•"/>
            </a:pPr>
            <a:r>
              <a:rPr kumimoji="0" lang="el-GR" altLang="en-US" sz="2000" i="0" u="none" strike="noStrike" cap="none" normalizeH="0" baseline="0" dirty="0">
                <a:ln>
                  <a:noFill/>
                </a:ln>
                <a:effectLst/>
              </a:rPr>
              <a:t>Κατάρτιση σχεδίων </a:t>
            </a:r>
            <a:r>
              <a:rPr kumimoji="0" lang="el-GR" altLang="en-US" sz="2000" b="0" i="0" u="none" strike="noStrike" cap="none" normalizeH="0" baseline="0" dirty="0">
                <a:ln>
                  <a:noFill/>
                </a:ln>
                <a:effectLst/>
              </a:rPr>
              <a:t>δ</a:t>
            </a:r>
            <a:r>
              <a:rPr kumimoji="0" lang="en-US" altLang="en-US" sz="2000" b="0" i="0" u="none" strike="noStrike" cap="none" normalizeH="0" baseline="0" dirty="0">
                <a:ln>
                  <a:noFill/>
                </a:ln>
                <a:effectLst/>
              </a:rPr>
              <a:t>ια</a:t>
            </a:r>
            <a:r>
              <a:rPr kumimoji="0" lang="en-US" altLang="en-US" sz="2000" b="0" i="0" u="none" strike="noStrike" cap="none" normalizeH="0" baseline="0" dirty="0" err="1">
                <a:ln>
                  <a:noFill/>
                </a:ln>
                <a:effectLst/>
              </a:rPr>
              <a:t>χείρισης</a:t>
            </a:r>
            <a:r>
              <a:rPr kumimoji="0" lang="en-US" altLang="en-US" sz="2000" b="0" i="0" u="none" strike="noStrike" cap="none" normalizeH="0" baseline="0" dirty="0">
                <a:ln>
                  <a:noFill/>
                </a:ln>
                <a:effectLst/>
              </a:rPr>
              <a:t> </a:t>
            </a:r>
            <a:r>
              <a:rPr lang="el-GR" altLang="en-US" sz="2000" dirty="0"/>
              <a:t>κ</a:t>
            </a:r>
            <a:r>
              <a:rPr kumimoji="0" lang="en-US" altLang="en-US" sz="2000" b="0" i="0" u="none" strike="noStrike" cap="none" normalizeH="0" baseline="0" dirty="0" err="1">
                <a:ln>
                  <a:noFill/>
                </a:ln>
                <a:solidFill>
                  <a:schemeClr val="tx1"/>
                </a:solidFill>
                <a:effectLst/>
              </a:rPr>
              <a:t>ινδύνων</a:t>
            </a:r>
            <a:r>
              <a:rPr kumimoji="0" lang="en-US" altLang="en-US" sz="2000" b="0" i="0" u="none" strike="noStrike" cap="none" normalizeH="0" baseline="0" dirty="0">
                <a:ln>
                  <a:noFill/>
                </a:ln>
                <a:solidFill>
                  <a:schemeClr val="tx1"/>
                </a:solidFill>
                <a:effectLst/>
              </a:rPr>
              <a:t>, </a:t>
            </a:r>
            <a:r>
              <a:rPr kumimoji="0" lang="el-GR" altLang="en-US" sz="2000" b="0" i="0" u="none" strike="noStrike" cap="none" normalizeH="0" baseline="0" dirty="0">
                <a:ln>
                  <a:noFill/>
                </a:ln>
                <a:solidFill>
                  <a:schemeClr val="tx1"/>
                </a:solidFill>
                <a:effectLst/>
              </a:rPr>
              <a:t>π</a:t>
            </a:r>
            <a:r>
              <a:rPr kumimoji="0" lang="en-US" altLang="en-US" sz="2000" b="0" i="0" u="none" strike="noStrike" cap="none" normalizeH="0" baseline="0" dirty="0" err="1">
                <a:ln>
                  <a:noFill/>
                </a:ln>
                <a:solidFill>
                  <a:schemeClr val="tx1"/>
                </a:solidFill>
                <a:effectLst/>
              </a:rPr>
              <a:t>οιότητ</a:t>
            </a:r>
            <a:r>
              <a:rPr kumimoji="0" lang="en-US" altLang="en-US" sz="2000" b="0" i="0" u="none" strike="noStrike" cap="none" normalizeH="0" baseline="0" dirty="0">
                <a:ln>
                  <a:noFill/>
                </a:ln>
                <a:solidFill>
                  <a:schemeClr val="tx1"/>
                </a:solidFill>
                <a:effectLst/>
              </a:rPr>
              <a:t>ας, </a:t>
            </a:r>
            <a:r>
              <a:rPr kumimoji="0" lang="el-GR" altLang="en-US" sz="2000" b="0" i="0" u="none" strike="noStrike" cap="none" normalizeH="0" baseline="0" dirty="0">
                <a:ln>
                  <a:noFill/>
                </a:ln>
                <a:solidFill>
                  <a:schemeClr val="tx1"/>
                </a:solidFill>
                <a:effectLst/>
              </a:rPr>
              <a:t>π</a:t>
            </a:r>
            <a:r>
              <a:rPr kumimoji="0" lang="en-US" altLang="en-US" sz="2000" b="0" i="0" u="none" strike="noStrike" cap="none" normalizeH="0" baseline="0" dirty="0" err="1">
                <a:ln>
                  <a:noFill/>
                </a:ln>
                <a:solidFill>
                  <a:schemeClr val="tx1"/>
                </a:solidFill>
                <a:effectLst/>
              </a:rPr>
              <a:t>ρομηθειών</a:t>
            </a:r>
            <a:r>
              <a:rPr kumimoji="0" lang="en-US" altLang="en-US" sz="2000" b="0" i="0" u="none" strike="noStrike" cap="none" normalizeH="0" baseline="0" dirty="0">
                <a:ln>
                  <a:noFill/>
                </a:ln>
                <a:solidFill>
                  <a:schemeClr val="tx1"/>
                </a:solidFill>
                <a:effectLst/>
              </a:rPr>
              <a:t>, </a:t>
            </a:r>
            <a:r>
              <a:rPr kumimoji="0" lang="el-GR" altLang="en-US" sz="2000" b="0" i="0" u="none" strike="noStrike" cap="none" normalizeH="0" baseline="0" dirty="0">
                <a:ln>
                  <a:noFill/>
                </a:ln>
                <a:solidFill>
                  <a:schemeClr val="tx1"/>
                </a:solidFill>
                <a:effectLst/>
              </a:rPr>
              <a:t>ε</a:t>
            </a:r>
            <a:r>
              <a:rPr kumimoji="0" lang="en-US" altLang="en-US" sz="2000" b="0" i="0" u="none" strike="noStrike" cap="none" normalizeH="0" baseline="0" dirty="0">
                <a:ln>
                  <a:noFill/>
                </a:ln>
                <a:solidFill>
                  <a:schemeClr val="tx1"/>
                </a:solidFill>
                <a:effectLst/>
              </a:rPr>
              <a:t>π</a:t>
            </a:r>
            <a:r>
              <a:rPr kumimoji="0" lang="en-US" altLang="en-US" sz="2000" b="0" i="0" u="none" strike="noStrike" cap="none" normalizeH="0" baseline="0" dirty="0" err="1">
                <a:ln>
                  <a:noFill/>
                </a:ln>
                <a:solidFill>
                  <a:schemeClr val="tx1"/>
                </a:solidFill>
                <a:effectLst/>
              </a:rPr>
              <a:t>ικοινωνί</a:t>
            </a:r>
            <a:r>
              <a:rPr kumimoji="0" lang="en-US" altLang="en-US" sz="2000" b="0" i="0" u="none" strike="noStrike" cap="none" normalizeH="0" baseline="0" dirty="0">
                <a:ln>
                  <a:noFill/>
                </a:ln>
                <a:solidFill>
                  <a:schemeClr val="tx1"/>
                </a:solidFill>
                <a:effectLst/>
              </a:rPr>
              <a:t>ας</a:t>
            </a:r>
            <a:r>
              <a:rPr kumimoji="0" lang="el-GR" altLang="en-US" sz="2000" b="0" i="0" u="none" strike="noStrike" cap="none" normalizeH="0" baseline="0" dirty="0">
                <a:ln>
                  <a:noFill/>
                </a:ln>
                <a:solidFill>
                  <a:schemeClr val="tx1"/>
                </a:solidFill>
                <a:effectLst/>
              </a:rPr>
              <a:t>.</a:t>
            </a:r>
          </a:p>
          <a:p>
            <a:pPr marL="342900" lvl="0" indent="-342900" defTabSz="914400" eaLnBrk="0" fontAlgn="base" hangingPunct="0">
              <a:spcBef>
                <a:spcPct val="0"/>
              </a:spcBef>
              <a:spcAft>
                <a:spcPct val="0"/>
              </a:spcAft>
              <a:buFont typeface="Arial" panose="020B0604020202020204" pitchFamily="34" charset="0"/>
              <a:buChar char="•"/>
            </a:pPr>
            <a:r>
              <a:rPr lang="el-GR" altLang="en-US" sz="2000" dirty="0"/>
              <a:t>Α</a:t>
            </a:r>
            <a:r>
              <a:rPr kumimoji="0" lang="el-GR" altLang="en-US" sz="2000" b="0" i="0" u="none" strike="noStrike" cap="none" normalizeH="0" baseline="0" dirty="0">
                <a:ln>
                  <a:noFill/>
                </a:ln>
                <a:solidFill>
                  <a:schemeClr val="tx1"/>
                </a:solidFill>
                <a:effectLst/>
              </a:rPr>
              <a:t>νάπτυξη της Δομής Ανάλυσης Εργασιών (WBS).</a:t>
            </a:r>
            <a:endParaRPr kumimoji="0" lang="en-US" altLang="en-US" sz="2000" b="0" i="0" u="none" strike="noStrike" cap="none" normalizeH="0" baseline="0" dirty="0">
              <a:ln>
                <a:noFill/>
              </a:ln>
              <a:solidFill>
                <a:schemeClr val="tx1"/>
              </a:solidFill>
              <a:effectLst/>
            </a:endParaRPr>
          </a:p>
          <a:p>
            <a:pPr lvl="0" defTabSz="914400" eaLnBrk="0" fontAlgn="base" hangingPunct="0">
              <a:spcBef>
                <a:spcPct val="0"/>
              </a:spcBef>
              <a:spcAft>
                <a:spcPct val="0"/>
              </a:spcAft>
            </a:pPr>
            <a:endParaRPr kumimoji="0" lang="en-US" altLang="en-US" sz="2000" b="0" i="0" u="none" strike="noStrike" cap="none" normalizeH="0" baseline="0" dirty="0">
              <a:ln>
                <a:noFill/>
              </a:ln>
              <a:solidFill>
                <a:schemeClr val="tx1"/>
              </a:solidFill>
              <a:effectLst/>
            </a:endParaRPr>
          </a:p>
        </p:txBody>
      </p:sp>
    </p:spTree>
    <p:extLst>
      <p:ext uri="{BB962C8B-B14F-4D97-AF65-F5344CB8AC3E}">
        <p14:creationId xmlns:p14="http://schemas.microsoft.com/office/powerpoint/2010/main" val="286663222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6754368" y="0"/>
            <a:ext cx="4045395" cy="1674551"/>
          </a:xfrm>
        </p:spPr>
        <p:txBody>
          <a:bodyPr/>
          <a:lstStyle/>
          <a:p>
            <a:pPr algn="ctr"/>
            <a:r>
              <a:rPr lang="el-GR" sz="3200" b="1" dirty="0">
                <a:solidFill>
                  <a:schemeClr val="bg1"/>
                </a:solidFill>
              </a:rPr>
              <a:t>Καθορίζοντας τους στόχους </a:t>
            </a:r>
            <a:r>
              <a:rPr lang="en-GB" sz="3200" b="1" dirty="0">
                <a:solidFill>
                  <a:schemeClr val="bg1"/>
                </a:solidFill>
              </a:rPr>
              <a:t> &amp; </a:t>
            </a:r>
            <a:r>
              <a:rPr lang="el-GR" sz="3200" b="1" dirty="0">
                <a:solidFill>
                  <a:schemeClr val="bg1"/>
                </a:solidFill>
              </a:rPr>
              <a:t>σκοπούς του έργου</a:t>
            </a:r>
            <a:endParaRPr lang="en-GB" sz="3200" b="1" dirty="0">
              <a:solidFill>
                <a:schemeClr val="bg1"/>
              </a:solidFill>
            </a:endParaRPr>
          </a:p>
        </p:txBody>
      </p:sp>
      <p:sp>
        <p:nvSpPr>
          <p:cNvPr id="3" name="Tartalom helye 2">
            <a:extLst>
              <a:ext uri="{FF2B5EF4-FFF2-40B4-BE49-F238E27FC236}">
                <a16:creationId xmlns:a16="http://schemas.microsoft.com/office/drawing/2014/main" id="{679E7A84-A38E-E4B9-8ED4-3D7D4122C5B9}"/>
              </a:ext>
            </a:extLst>
          </p:cNvPr>
          <p:cNvSpPr>
            <a:spLocks noGrp="1"/>
          </p:cNvSpPr>
          <p:nvPr>
            <p:ph sz="half" idx="1"/>
          </p:nvPr>
        </p:nvSpPr>
        <p:spPr>
          <a:xfrm>
            <a:off x="556931" y="1889674"/>
            <a:ext cx="9685900" cy="4364736"/>
          </a:xfrm>
        </p:spPr>
        <p:txBody>
          <a:bodyPr/>
          <a:lstStyle/>
          <a:p>
            <a:r>
              <a:rPr lang="el-GR" sz="2400" dirty="0"/>
              <a:t>Ο σχεδιασμός του έργου ξεκινάει με την </a:t>
            </a:r>
            <a:r>
              <a:rPr lang="el-GR" sz="2400" b="1" dirty="0"/>
              <a:t>ανάλυση αναγκών και τον καθορισμό στόχων</a:t>
            </a:r>
            <a:r>
              <a:rPr lang="el-GR" sz="2400" dirty="0"/>
              <a:t>, που επικεντρώνονται στην κάλυψή των αναγκών αυτών.</a:t>
            </a:r>
            <a:endParaRPr lang="en-US" sz="2400" dirty="0"/>
          </a:p>
          <a:p>
            <a:pPr marL="0" indent="0">
              <a:buNone/>
            </a:pPr>
            <a:endParaRPr lang="en-US" sz="2400" dirty="0"/>
          </a:p>
          <a:p>
            <a:pPr marL="0" indent="0">
              <a:buNone/>
            </a:pPr>
            <a:r>
              <a:rPr lang="el-GR" sz="2400" b="1" dirty="0"/>
              <a:t>Κάθε στόχος πρέπει να είναι:</a:t>
            </a:r>
          </a:p>
          <a:p>
            <a:r>
              <a:rPr lang="el-GR" sz="2400" i="1" dirty="0"/>
              <a:t>Συγκεκριμένος (</a:t>
            </a:r>
            <a:r>
              <a:rPr lang="en-GB" sz="2400" b="1" i="1" dirty="0"/>
              <a:t>S</a:t>
            </a:r>
            <a:r>
              <a:rPr lang="en-GB" sz="2400" i="1" dirty="0"/>
              <a:t>pecific)</a:t>
            </a:r>
            <a:endParaRPr lang="en-US" sz="2400" i="1" dirty="0"/>
          </a:p>
          <a:p>
            <a:r>
              <a:rPr lang="el-GR" sz="2400" i="1" dirty="0"/>
              <a:t>Μετρήσιμος</a:t>
            </a:r>
            <a:r>
              <a:rPr lang="en-GB" sz="2400" i="1" dirty="0"/>
              <a:t> (</a:t>
            </a:r>
            <a:r>
              <a:rPr lang="en-GB" sz="2400" b="1" i="1" dirty="0"/>
              <a:t>M</a:t>
            </a:r>
            <a:r>
              <a:rPr lang="en-GB" sz="2400" i="1" dirty="0"/>
              <a:t>easurable)</a:t>
            </a:r>
            <a:endParaRPr lang="en-US" sz="2400" i="1" dirty="0"/>
          </a:p>
          <a:p>
            <a:r>
              <a:rPr lang="el-GR" sz="2400" i="1" dirty="0"/>
              <a:t>Εφικτός</a:t>
            </a:r>
            <a:r>
              <a:rPr lang="en-GB" sz="2400" i="1" dirty="0"/>
              <a:t> (</a:t>
            </a:r>
            <a:r>
              <a:rPr lang="en-GB" sz="2400" b="1" i="1" dirty="0"/>
              <a:t>A</a:t>
            </a:r>
            <a:r>
              <a:rPr lang="en-GB" sz="2400" i="1" dirty="0"/>
              <a:t>chievable)</a:t>
            </a:r>
            <a:endParaRPr lang="en-US" sz="2400" i="1" dirty="0"/>
          </a:p>
          <a:p>
            <a:r>
              <a:rPr lang="el-GR" sz="2400" i="1" dirty="0"/>
              <a:t>Συναφής (</a:t>
            </a:r>
            <a:r>
              <a:rPr lang="en-GB" sz="2400" b="1" i="1" dirty="0"/>
              <a:t>R</a:t>
            </a:r>
            <a:r>
              <a:rPr lang="en-GB" sz="2400" i="1" dirty="0"/>
              <a:t>elevant)</a:t>
            </a:r>
          </a:p>
          <a:p>
            <a:r>
              <a:rPr lang="el-GR" sz="2400" i="1" dirty="0"/>
              <a:t>Χρονικά δεσμευτικός </a:t>
            </a:r>
            <a:r>
              <a:rPr lang="es-ES" sz="2400" i="1" dirty="0"/>
              <a:t>(</a:t>
            </a:r>
            <a:r>
              <a:rPr lang="es-ES" sz="2400" b="1" i="1" dirty="0"/>
              <a:t>T</a:t>
            </a:r>
            <a:r>
              <a:rPr lang="es-ES" sz="2400" i="1" dirty="0"/>
              <a:t>ime-</a:t>
            </a:r>
            <a:r>
              <a:rPr lang="es-ES" sz="2400" i="1" dirty="0" err="1"/>
              <a:t>bound</a:t>
            </a:r>
            <a:r>
              <a:rPr lang="es-ES" sz="2400" i="1" dirty="0"/>
              <a:t>)</a:t>
            </a:r>
            <a:endParaRPr lang="en-US" sz="2400" i="1" dirty="0"/>
          </a:p>
          <a:p>
            <a:pPr marL="0" indent="0" algn="ctr">
              <a:buNone/>
            </a:pPr>
            <a:endParaRPr lang="en-US" sz="2400" dirty="0"/>
          </a:p>
          <a:p>
            <a:pPr marL="0" indent="0" algn="ctr">
              <a:buNone/>
            </a:pPr>
            <a:endParaRPr lang="en-US" sz="2400" dirty="0"/>
          </a:p>
          <a:p>
            <a:pPr marL="0" indent="0" algn="ctr">
              <a:buNone/>
            </a:pPr>
            <a:endParaRPr lang="en-US" sz="2400" dirty="0"/>
          </a:p>
        </p:txBody>
      </p:sp>
      <p:sp>
        <p:nvSpPr>
          <p:cNvPr id="9" name="Rettangolo 8">
            <a:extLst>
              <a:ext uri="{FF2B5EF4-FFF2-40B4-BE49-F238E27FC236}">
                <a16:creationId xmlns:a16="http://schemas.microsoft.com/office/drawing/2014/main" id="{2FA23A0C-BC5E-4D98-13A4-479A53D4838B}"/>
              </a:ext>
            </a:extLst>
          </p:cNvPr>
          <p:cNvSpPr/>
          <p:nvPr/>
        </p:nvSpPr>
        <p:spPr>
          <a:xfrm>
            <a:off x="4046569" y="3841317"/>
            <a:ext cx="4730496" cy="923330"/>
          </a:xfrm>
          <a:prstGeom prst="rect">
            <a:avLst/>
          </a:prstGeom>
          <a:noFill/>
        </p:spPr>
        <p:txBody>
          <a:bodyPr wrap="square" lIns="91440" tIns="45720" rIns="91440" bIns="45720">
            <a:spAutoFit/>
          </a:bodyPr>
          <a:lstStyle/>
          <a:p>
            <a:pPr algn="ctr"/>
            <a:r>
              <a:rPr lang="it-IT" sz="5400" b="1" dirty="0">
                <a:ln w="12700">
                  <a:solidFill>
                    <a:schemeClr val="accent5"/>
                  </a:solidFill>
                  <a:prstDash val="solid"/>
                </a:ln>
                <a:solidFill>
                  <a:srgbClr val="01C1D6"/>
                </a:solidFill>
                <a:effectLst>
                  <a:reflection blurRad="6350" stA="55000" endA="50" endPos="85000" dist="60007" dir="5400000" sy="-100000" algn="bl" rotWithShape="0"/>
                </a:effectLst>
              </a:rPr>
              <a:t>SMART</a:t>
            </a:r>
            <a:endParaRPr lang="it-IT" sz="5400" b="1" cap="none" spc="0" dirty="0">
              <a:ln w="12700">
                <a:solidFill>
                  <a:schemeClr val="accent5"/>
                </a:solidFill>
                <a:prstDash val="solid"/>
              </a:ln>
              <a:solidFill>
                <a:srgbClr val="01C1D6"/>
              </a:solidFill>
              <a:effectLst>
                <a:reflection blurRad="6350" stA="55000" endA="50" endPos="85000" dist="60007" dir="5400000" sy="-100000" algn="bl" rotWithShape="0"/>
              </a:effectLst>
            </a:endParaRPr>
          </a:p>
        </p:txBody>
      </p:sp>
      <p:sp>
        <p:nvSpPr>
          <p:cNvPr id="4" name="Footer Placeholder 4">
            <a:extLst>
              <a:ext uri="{FF2B5EF4-FFF2-40B4-BE49-F238E27FC236}">
                <a16:creationId xmlns:a16="http://schemas.microsoft.com/office/drawing/2014/main" id="{028FBABA-15B0-5E11-D2C0-E1B23B65F337}"/>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182586251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ép 2" descr="A képen szöveg, ruházat, Emberi arc, személy látható&#10;&#10;Automatikusan generált leírás">
            <a:extLst>
              <a:ext uri="{FF2B5EF4-FFF2-40B4-BE49-F238E27FC236}">
                <a16:creationId xmlns:a16="http://schemas.microsoft.com/office/drawing/2014/main" id="{25C67D19-A9A1-5F0D-2D94-8F6EDE433BFE}"/>
              </a:ext>
            </a:extLst>
          </p:cNvPr>
          <p:cNvPicPr>
            <a:picLocks noChangeAspect="1"/>
          </p:cNvPicPr>
          <p:nvPr/>
        </p:nvPicPr>
        <p:blipFill>
          <a:blip r:embed="rId2"/>
          <a:stretch>
            <a:fillRect/>
          </a:stretch>
        </p:blipFill>
        <p:spPr>
          <a:xfrm>
            <a:off x="963828" y="123567"/>
            <a:ext cx="3824046" cy="6079525"/>
          </a:xfrm>
          <a:prstGeom prst="rect">
            <a:avLst/>
          </a:prstGeom>
          <a:ln w="76200">
            <a:solidFill>
              <a:srgbClr val="02FFD2"/>
            </a:solidFill>
          </a:ln>
        </p:spPr>
      </p:pic>
      <p:pic>
        <p:nvPicPr>
          <p:cNvPr id="5" name="Kép 4" descr="A képen szöveg, elektronika, képernyőkép, mosdókagyló látható&#10;&#10;Automatikusan generált leírás">
            <a:extLst>
              <a:ext uri="{FF2B5EF4-FFF2-40B4-BE49-F238E27FC236}">
                <a16:creationId xmlns:a16="http://schemas.microsoft.com/office/drawing/2014/main" id="{911AE0D9-62C1-243B-6E45-FD252603B7C3}"/>
              </a:ext>
            </a:extLst>
          </p:cNvPr>
          <p:cNvPicPr>
            <a:picLocks noChangeAspect="1"/>
          </p:cNvPicPr>
          <p:nvPr/>
        </p:nvPicPr>
        <p:blipFill>
          <a:blip r:embed="rId3"/>
          <a:stretch>
            <a:fillRect/>
          </a:stretch>
        </p:blipFill>
        <p:spPr>
          <a:xfrm>
            <a:off x="5399881" y="148281"/>
            <a:ext cx="3953564" cy="6054811"/>
          </a:xfrm>
          <a:prstGeom prst="rect">
            <a:avLst/>
          </a:prstGeom>
          <a:ln w="76200">
            <a:solidFill>
              <a:srgbClr val="FB0087"/>
            </a:solidFill>
          </a:ln>
        </p:spPr>
      </p:pic>
    </p:spTree>
    <p:extLst>
      <p:ext uri="{BB962C8B-B14F-4D97-AF65-F5344CB8AC3E}">
        <p14:creationId xmlns:p14="http://schemas.microsoft.com/office/powerpoint/2010/main" val="281008753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32481A39-F6E8-4107-4F8F-06F77D94BFF3}"/>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Έργο: 101101139 - H-PASS - EU4H-2022-PJ</a:t>
            </a:r>
            <a:endParaRPr lang="el-GR" altLang="en-US" sz="1200" dirty="0"/>
          </a:p>
        </p:txBody>
      </p:sp>
      <p:sp>
        <p:nvSpPr>
          <p:cNvPr id="4" name="Cím 1">
            <a:extLst>
              <a:ext uri="{FF2B5EF4-FFF2-40B4-BE49-F238E27FC236}">
                <a16:creationId xmlns:a16="http://schemas.microsoft.com/office/drawing/2014/main" id="{15A2CA9F-D5D4-0643-555A-87C2377BB7DA}"/>
              </a:ext>
            </a:extLst>
          </p:cNvPr>
          <p:cNvSpPr txBox="1">
            <a:spLocks/>
          </p:cNvSpPr>
          <p:nvPr/>
        </p:nvSpPr>
        <p:spPr>
          <a:xfrm>
            <a:off x="3213231" y="1208137"/>
            <a:ext cx="3310118" cy="653509"/>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r>
              <a:rPr lang="en-US" sz="4000" b="1" dirty="0">
                <a:solidFill>
                  <a:srgbClr val="1A75DB"/>
                </a:solidFill>
                <a:latin typeface="+mn-lt"/>
              </a:rPr>
              <a:t>Αποπ</a:t>
            </a:r>
            <a:r>
              <a:rPr lang="en-US" sz="4000" b="1" dirty="0" err="1">
                <a:solidFill>
                  <a:srgbClr val="1A75DB"/>
                </a:solidFill>
                <a:latin typeface="+mn-lt"/>
              </a:rPr>
              <a:t>οίη</a:t>
            </a:r>
            <a:r>
              <a:rPr lang="el-GR" sz="4000" b="1" dirty="0">
                <a:solidFill>
                  <a:srgbClr val="1A75DB"/>
                </a:solidFill>
                <a:latin typeface="+mn-lt"/>
              </a:rPr>
              <a:t>σ</a:t>
            </a:r>
            <a:r>
              <a:rPr lang="en-US" sz="4000" b="1" dirty="0">
                <a:solidFill>
                  <a:srgbClr val="1A75DB"/>
                </a:solidFill>
                <a:latin typeface="+mn-lt"/>
              </a:rPr>
              <a:t>η ευθύνης </a:t>
            </a:r>
            <a:endParaRPr lang="en-GB" sz="4000" b="1" dirty="0">
              <a:solidFill>
                <a:srgbClr val="1A75DB"/>
              </a:solidFill>
              <a:latin typeface="+mn-lt"/>
            </a:endParaRPr>
          </a:p>
        </p:txBody>
      </p:sp>
      <p:sp>
        <p:nvSpPr>
          <p:cNvPr id="5" name="Content Placeholder 2">
            <a:extLst>
              <a:ext uri="{FF2B5EF4-FFF2-40B4-BE49-F238E27FC236}">
                <a16:creationId xmlns:a16="http://schemas.microsoft.com/office/drawing/2014/main" id="{6B8CA3ED-B686-9D10-3668-393D8FC1ACF0}"/>
              </a:ext>
            </a:extLst>
          </p:cNvPr>
          <p:cNvSpPr txBox="1">
            <a:spLocks noChangeArrowheads="1"/>
          </p:cNvSpPr>
          <p:nvPr/>
        </p:nvSpPr>
        <p:spPr>
          <a:xfrm>
            <a:off x="457200" y="2209800"/>
            <a:ext cx="8229600" cy="3916363"/>
          </a:xfrm>
          <a:prstGeom prst="rect">
            <a:avLst/>
          </a:prstGeom>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lgn="just">
              <a:buNone/>
            </a:pPr>
            <a:endParaRPr lang="en-GB" altLang="en-US" dirty="0"/>
          </a:p>
        </p:txBody>
      </p:sp>
      <p:sp>
        <p:nvSpPr>
          <p:cNvPr id="7" name="TextBox 6">
            <a:extLst>
              <a:ext uri="{FF2B5EF4-FFF2-40B4-BE49-F238E27FC236}">
                <a16:creationId xmlns:a16="http://schemas.microsoft.com/office/drawing/2014/main" id="{4CE8027F-86D5-8209-CE4A-39D3763E8A8C}"/>
              </a:ext>
            </a:extLst>
          </p:cNvPr>
          <p:cNvSpPr txBox="1"/>
          <p:nvPr/>
        </p:nvSpPr>
        <p:spPr>
          <a:xfrm>
            <a:off x="1572260" y="2662287"/>
            <a:ext cx="7655242" cy="2462213"/>
          </a:xfrm>
          <a:prstGeom prst="rect">
            <a:avLst/>
          </a:prstGeom>
          <a:noFill/>
        </p:spPr>
        <p:txBody>
          <a:bodyPr wrap="square">
            <a:spAutoFit/>
          </a:bodyPr>
          <a:lstStyle/>
          <a:p>
            <a:pPr algn="just"/>
            <a:r>
              <a:rPr lang="en-US" sz="2200" dirty="0"/>
              <a:t>Ο Ευρωπαϊκός Εκτελεστικός Οργανισμός για την Υγεία και την Ψηφιακή Ανάπτυξη (</a:t>
            </a:r>
            <a:r>
              <a:rPr lang="en-US" sz="2200" dirty="0" err="1"/>
              <a:t>HaDEA</a:t>
            </a:r>
            <a:r>
              <a:rPr lang="en-US" sz="2200" dirty="0"/>
              <a:t>), στο πλαίσιο των εξουσιών που του έχει εκχωρήσει η Ευρωπαϊκή Επιτροπή, υποστηρίζει την παραγωγή της παρούσας έκδοσης. Η υποστήριξη της Ευρωπαϊκής Επιτροπής δεν συνιστά έγκριση του περιεχομένου, το οποίο αντικατοπτρίζει τις απόψεις μόνο των συγγραφέων. Η Επιτροπή δεν μπορεί να θεωρηθεί υπεύθυνη για οποιαδήποτε χρήση των πληροφοριών που περιέχονται σε αυτό.</a:t>
            </a:r>
          </a:p>
        </p:txBody>
      </p:sp>
    </p:spTree>
    <p:extLst>
      <p:ext uri="{BB962C8B-B14F-4D97-AF65-F5344CB8AC3E}">
        <p14:creationId xmlns:p14="http://schemas.microsoft.com/office/powerpoint/2010/main" val="276395996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229">
          <a:extLst>
            <a:ext uri="{FF2B5EF4-FFF2-40B4-BE49-F238E27FC236}">
              <a16:creationId xmlns:a16="http://schemas.microsoft.com/office/drawing/2014/main" id="{B7700131-215C-93E8-9D1A-8EFE3BBB0055}"/>
            </a:ext>
          </a:extLst>
        </p:cNvPr>
        <p:cNvGrpSpPr/>
        <p:nvPr/>
      </p:nvGrpSpPr>
      <p:grpSpPr>
        <a:xfrm>
          <a:off x="0" y="0"/>
          <a:ext cx="0" cy="0"/>
          <a:chOff x="0" y="0"/>
          <a:chExt cx="0" cy="0"/>
        </a:xfrm>
      </p:grpSpPr>
      <p:sp>
        <p:nvSpPr>
          <p:cNvPr id="230" name="Google Shape;230;p16">
            <a:extLst>
              <a:ext uri="{FF2B5EF4-FFF2-40B4-BE49-F238E27FC236}">
                <a16:creationId xmlns:a16="http://schemas.microsoft.com/office/drawing/2014/main" id="{DB19EB68-045F-CA6E-D388-9AF5C2AC7544}"/>
              </a:ext>
            </a:extLst>
          </p:cNvPr>
          <p:cNvSpPr txBox="1">
            <a:spLocks noGrp="1"/>
          </p:cNvSpPr>
          <p:nvPr>
            <p:ph type="title"/>
          </p:nvPr>
        </p:nvSpPr>
        <p:spPr>
          <a:xfrm>
            <a:off x="1365813" y="2910017"/>
            <a:ext cx="8009681" cy="1192306"/>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4619"/>
              <a:buFont typeface="Calibri"/>
              <a:buNone/>
            </a:pPr>
            <a:r>
              <a:rPr lang="el-GR" sz="3600" dirty="0"/>
              <a:t>Ευχαριστούμε για την προσοχή σας</a:t>
            </a:r>
            <a:r>
              <a:rPr lang="it-IT" sz="3600" dirty="0"/>
              <a:t>!</a:t>
            </a:r>
            <a:endParaRPr sz="3600" dirty="0"/>
          </a:p>
        </p:txBody>
      </p:sp>
    </p:spTree>
    <p:extLst>
      <p:ext uri="{BB962C8B-B14F-4D97-AF65-F5344CB8AC3E}">
        <p14:creationId xmlns:p14="http://schemas.microsoft.com/office/powerpoint/2010/main" val="5250720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19CEB7-6637-A961-C3A8-D0871E8D08CC}"/>
              </a:ext>
            </a:extLst>
          </p:cNvPr>
          <p:cNvSpPr>
            <a:spLocks noGrp="1"/>
          </p:cNvSpPr>
          <p:nvPr>
            <p:ph type="title"/>
          </p:nvPr>
        </p:nvSpPr>
        <p:spPr>
          <a:xfrm>
            <a:off x="546078" y="263235"/>
            <a:ext cx="9707606" cy="1169415"/>
          </a:xfrm>
        </p:spPr>
        <p:txBody>
          <a:bodyPr/>
          <a:lstStyle/>
          <a:p>
            <a:r>
              <a:rPr lang="el-GR" b="1" dirty="0"/>
              <a:t>Πού εστιάζεται η Ενότητα 3</a:t>
            </a:r>
            <a:r>
              <a:rPr lang="en-GB" b="1" dirty="0"/>
              <a:t>;</a:t>
            </a:r>
            <a:br>
              <a:rPr lang="en-GB" b="1" dirty="0"/>
            </a:br>
            <a:r>
              <a:rPr lang="en-GB" b="1" i="1" dirty="0"/>
              <a:t>Quality Improvement</a:t>
            </a:r>
          </a:p>
        </p:txBody>
      </p:sp>
      <p:sp>
        <p:nvSpPr>
          <p:cNvPr id="3" name="Content Placeholder 2">
            <a:extLst>
              <a:ext uri="{FF2B5EF4-FFF2-40B4-BE49-F238E27FC236}">
                <a16:creationId xmlns:a16="http://schemas.microsoft.com/office/drawing/2014/main" id="{60923C15-7E11-EB88-E8A0-8000CEED5C2F}"/>
              </a:ext>
            </a:extLst>
          </p:cNvPr>
          <p:cNvSpPr>
            <a:spLocks noGrp="1"/>
          </p:cNvSpPr>
          <p:nvPr>
            <p:ph sz="half" idx="1"/>
          </p:nvPr>
        </p:nvSpPr>
        <p:spPr>
          <a:xfrm>
            <a:off x="712333" y="1986833"/>
            <a:ext cx="9152104" cy="3458003"/>
          </a:xfrm>
          <a:solidFill>
            <a:schemeClr val="accent3">
              <a:lumMod val="20000"/>
              <a:lumOff val="80000"/>
            </a:schemeClr>
          </a:solidFill>
          <a:ln w="76200">
            <a:solidFill>
              <a:srgbClr val="02FFD2"/>
            </a:solidFill>
          </a:ln>
        </p:spPr>
        <p:txBody>
          <a:bodyPr/>
          <a:lstStyle/>
          <a:p>
            <a:r>
              <a:rPr lang="el-GR" sz="2400" b="1" dirty="0"/>
              <a:t>Επίγνωση του συστήματος υγείας: </a:t>
            </a:r>
            <a:r>
              <a:rPr lang="en-GB" sz="2400" b="1" i="1" dirty="0"/>
              <a:t>Strengths and weaknesses</a:t>
            </a:r>
          </a:p>
          <a:p>
            <a:pPr marL="0" indent="0">
              <a:buNone/>
            </a:pPr>
            <a:endParaRPr lang="en-GB" sz="2400" b="1" i="1" dirty="0">
              <a:solidFill>
                <a:srgbClr val="EFF7F8"/>
              </a:solidFill>
              <a:effectLst/>
            </a:endParaRPr>
          </a:p>
          <a:p>
            <a:r>
              <a:rPr lang="el-GR" sz="2400" b="1" i="0" dirty="0">
                <a:effectLst/>
              </a:rPr>
              <a:t>Ανάπτυξη λύσεων στην υγειονομική περίθαλψη</a:t>
            </a:r>
            <a:r>
              <a:rPr lang="en-GB" sz="2400" b="1" dirty="0"/>
              <a:t>  </a:t>
            </a:r>
            <a:r>
              <a:rPr lang="en-GB" sz="2400" b="1" i="1" dirty="0"/>
              <a:t>…</a:t>
            </a:r>
            <a:r>
              <a:rPr lang="el-GR" sz="2400" b="1" i="1" dirty="0"/>
              <a:t>με κύριο εργαλείο την ανάλυση και βελτίωση των διαδικασιών </a:t>
            </a:r>
            <a:r>
              <a:rPr lang="es-ES" sz="2400" b="1" i="1" dirty="0"/>
              <a:t>(</a:t>
            </a:r>
            <a:r>
              <a:rPr lang="es-ES" sz="2400" b="1" i="1" dirty="0" err="1"/>
              <a:t>processes</a:t>
            </a:r>
            <a:r>
              <a:rPr lang="es-ES" sz="2400" b="1" i="1" dirty="0"/>
              <a:t>)</a:t>
            </a:r>
            <a:endParaRPr lang="en-GB" sz="2400" b="1" i="1" dirty="0">
              <a:effectLst/>
            </a:endParaRPr>
          </a:p>
          <a:p>
            <a:endParaRPr lang="en-GB" sz="2400" b="1" dirty="0"/>
          </a:p>
          <a:p>
            <a:r>
              <a:rPr lang="el-GR" sz="2400" b="1" i="0" dirty="0">
                <a:effectLst/>
              </a:rPr>
              <a:t>Διαχείριση εξελίξεων στην Υγειονομική Περίθαλψη   …μέσω του σχεδιασμού, εκπόνησης και διαχείρισης έργων</a:t>
            </a:r>
          </a:p>
          <a:p>
            <a:pPr marL="0" indent="0">
              <a:buNone/>
            </a:pPr>
            <a:endParaRPr lang="el-GR" b="1" i="0" dirty="0">
              <a:solidFill>
                <a:srgbClr val="EFF7F8"/>
              </a:solidFill>
              <a:effectLst/>
              <a:latin typeface="DM Sans" pitchFamily="2" charset="0"/>
            </a:endParaRPr>
          </a:p>
          <a:p>
            <a:endParaRPr lang="en-GB" dirty="0"/>
          </a:p>
        </p:txBody>
      </p:sp>
    </p:spTree>
    <p:extLst>
      <p:ext uri="{BB962C8B-B14F-4D97-AF65-F5344CB8AC3E}">
        <p14:creationId xmlns:p14="http://schemas.microsoft.com/office/powerpoint/2010/main" val="303051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CFDF32-95CE-76B5-BE1F-9A190FD07040}"/>
              </a:ext>
            </a:extLst>
          </p:cNvPr>
          <p:cNvSpPr>
            <a:spLocks noGrp="1"/>
          </p:cNvSpPr>
          <p:nvPr>
            <p:ph type="title"/>
          </p:nvPr>
        </p:nvSpPr>
        <p:spPr>
          <a:xfrm>
            <a:off x="546078" y="318654"/>
            <a:ext cx="9707606" cy="759772"/>
          </a:xfrm>
        </p:spPr>
        <p:txBody>
          <a:bodyPr/>
          <a:lstStyle/>
          <a:p>
            <a:r>
              <a:rPr lang="en-GB" b="1" dirty="0"/>
              <a:t>Do the above ring a bell?</a:t>
            </a:r>
          </a:p>
        </p:txBody>
      </p:sp>
      <p:pic>
        <p:nvPicPr>
          <p:cNvPr id="5" name="Content Placeholder 4" descr="A diagram of different colored text&#10;&#10;AI-generated content may be incorrect.">
            <a:extLst>
              <a:ext uri="{FF2B5EF4-FFF2-40B4-BE49-F238E27FC236}">
                <a16:creationId xmlns:a16="http://schemas.microsoft.com/office/drawing/2014/main" id="{977EE41E-4FEA-A166-8C48-1CAC0D360102}"/>
              </a:ext>
            </a:extLst>
          </p:cNvPr>
          <p:cNvPicPr>
            <a:picLocks noGrp="1" noChangeAspect="1"/>
          </p:cNvPicPr>
          <p:nvPr>
            <p:ph sz="half" idx="1"/>
          </p:nvPr>
        </p:nvPicPr>
        <p:blipFill>
          <a:blip r:embed="rId2"/>
          <a:stretch>
            <a:fillRect/>
          </a:stretch>
        </p:blipFill>
        <p:spPr>
          <a:xfrm>
            <a:off x="1661079" y="1225422"/>
            <a:ext cx="7122703" cy="4748468"/>
          </a:xfrm>
          <a:ln w="57150">
            <a:solidFill>
              <a:srgbClr val="02FFD2"/>
            </a:solidFill>
          </a:ln>
        </p:spPr>
      </p:pic>
    </p:spTree>
    <p:extLst>
      <p:ext uri="{BB962C8B-B14F-4D97-AF65-F5344CB8AC3E}">
        <p14:creationId xmlns:p14="http://schemas.microsoft.com/office/powerpoint/2010/main" val="1405952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52A4A39A-463C-3B6E-6E8F-FE9A97484BD8}"/>
              </a:ext>
            </a:extLst>
          </p:cNvPr>
          <p:cNvGraphicFramePr>
            <a:graphicFrameLocks noGrp="1"/>
          </p:cNvGraphicFramePr>
          <p:nvPr>
            <p:ph sz="half" idx="1"/>
          </p:nvPr>
        </p:nvGraphicFramePr>
        <p:xfrm>
          <a:off x="168093" y="152401"/>
          <a:ext cx="10357032" cy="68625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Curved Up Arrow 6"/>
          <p:cNvSpPr/>
          <p:nvPr/>
        </p:nvSpPr>
        <p:spPr>
          <a:xfrm rot="16835093" flipV="1">
            <a:off x="-24131" y="4837005"/>
            <a:ext cx="701461" cy="397764"/>
          </a:xfrm>
          <a:prstGeom prst="curvedUpArrow">
            <a:avLst/>
          </a:prstGeom>
          <a:solidFill>
            <a:srgbClr val="0CEB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8" name="Curved Up Arrow 7"/>
          <p:cNvSpPr/>
          <p:nvPr/>
        </p:nvSpPr>
        <p:spPr>
          <a:xfrm rot="16835093" flipV="1">
            <a:off x="62407" y="3400756"/>
            <a:ext cx="701461" cy="397764"/>
          </a:xfrm>
          <a:prstGeom prst="curvedUpArrow">
            <a:avLst/>
          </a:prstGeom>
          <a:solidFill>
            <a:srgbClr val="23D4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9" name="Curved Up Arrow 8"/>
          <p:cNvSpPr/>
          <p:nvPr/>
        </p:nvSpPr>
        <p:spPr>
          <a:xfrm rot="16835093" flipV="1">
            <a:off x="174617" y="1847573"/>
            <a:ext cx="701461" cy="397764"/>
          </a:xfrm>
          <a:prstGeom prst="curvedUpArrow">
            <a:avLst/>
          </a:prstGeom>
          <a:solidFill>
            <a:srgbClr val="00C6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10" name="Θέση περιεχομένου 2"/>
          <p:cNvSpPr txBox="1">
            <a:spLocks/>
          </p:cNvSpPr>
          <p:nvPr/>
        </p:nvSpPr>
        <p:spPr>
          <a:xfrm>
            <a:off x="8420100" y="2148114"/>
            <a:ext cx="2131786" cy="4005943"/>
          </a:xfrm>
          <a:prstGeom prst="rect">
            <a:avLst/>
          </a:prstGeom>
          <a:solidFill>
            <a:srgbClr val="02FFD2"/>
          </a:solidFill>
          <a:ln w="76200">
            <a:solidFill>
              <a:srgbClr val="00B0F0"/>
            </a:solidFill>
          </a:ln>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lnSpc>
                <a:spcPct val="100000"/>
              </a:lnSpc>
              <a:buNone/>
            </a:pPr>
            <a:r>
              <a:rPr lang="el-GR" sz="2000" dirty="0"/>
              <a:t>Η αρχική πλοήγηση του ασθενούς, μέσω παραπομπών, ακολουθεί πορεία από τη βάση στην κορυφή. </a:t>
            </a:r>
          </a:p>
          <a:p>
            <a:pPr marL="0" indent="0">
              <a:lnSpc>
                <a:spcPct val="100000"/>
              </a:lnSpc>
              <a:buNone/>
            </a:pPr>
            <a:r>
              <a:rPr lang="el-GR" sz="2000" dirty="0"/>
              <a:t>Εξίσου σημαντική όμως είναι και η αντίστροφη φορά (αποκλιμάκωση)!!</a:t>
            </a:r>
            <a:r>
              <a:rPr lang="en-US" sz="2000" dirty="0"/>
              <a:t> </a:t>
            </a:r>
          </a:p>
        </p:txBody>
      </p:sp>
      <p:sp>
        <p:nvSpPr>
          <p:cNvPr id="3" name="Footer Placeholder 4">
            <a:extLst>
              <a:ext uri="{FF2B5EF4-FFF2-40B4-BE49-F238E27FC236}">
                <a16:creationId xmlns:a16="http://schemas.microsoft.com/office/drawing/2014/main" id="{183D6492-2DAF-A2CE-BFE8-1F927C8A208C}"/>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11" name="Title 1">
            <a:extLst>
              <a:ext uri="{FF2B5EF4-FFF2-40B4-BE49-F238E27FC236}">
                <a16:creationId xmlns:a16="http://schemas.microsoft.com/office/drawing/2014/main" id="{26B9FD07-51E0-DB40-A500-F78CB6D848AD}"/>
              </a:ext>
            </a:extLst>
          </p:cNvPr>
          <p:cNvSpPr txBox="1">
            <a:spLocks/>
          </p:cNvSpPr>
          <p:nvPr/>
        </p:nvSpPr>
        <p:spPr>
          <a:xfrm>
            <a:off x="7765142" y="99205"/>
            <a:ext cx="2894263" cy="1947250"/>
          </a:xfrm>
          <a:prstGeom prst="rect">
            <a:avLst/>
          </a:prstGeom>
        </p:spPr>
        <p:txBody>
          <a:bodyPr anchor="b"/>
          <a:lstStyle>
            <a:lvl1pPr algn="l" defTabSz="959937" rtl="0" eaLnBrk="1" latinLnBrk="0" hangingPunct="1">
              <a:lnSpc>
                <a:spcPct val="90000"/>
              </a:lnSpc>
              <a:spcBef>
                <a:spcPct val="0"/>
              </a:spcBef>
              <a:buNone/>
              <a:defRPr sz="3600" kern="1200">
                <a:solidFill>
                  <a:srgbClr val="1A75DB"/>
                </a:solidFill>
                <a:latin typeface="+mn-lt"/>
                <a:ea typeface="+mj-ea"/>
                <a:cs typeface="+mj-cs"/>
              </a:defRPr>
            </a:lvl1pPr>
          </a:lstStyle>
          <a:p>
            <a:pPr algn="r"/>
            <a:r>
              <a:rPr lang="el-GR" sz="2800" b="1" dirty="0"/>
              <a:t>Η σωστή διάταξη είναι κομβική: </a:t>
            </a:r>
            <a:br>
              <a:rPr lang="el-GR" sz="2800" b="1" dirty="0"/>
            </a:br>
            <a:r>
              <a:rPr lang="el-GR" sz="2800" b="1" i="1" dirty="0"/>
              <a:t>Οι βαθμίδες φροντίδας υγείας</a:t>
            </a:r>
            <a:endParaRPr lang="en-GB" sz="2800" b="1" i="1" dirty="0"/>
          </a:p>
        </p:txBody>
      </p:sp>
    </p:spTree>
    <p:extLst>
      <p:ext uri="{BB962C8B-B14F-4D97-AF65-F5344CB8AC3E}">
        <p14:creationId xmlns:p14="http://schemas.microsoft.com/office/powerpoint/2010/main" val="2223538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735180-C7C9-69CD-3573-D54A480B84C2}"/>
              </a:ext>
            </a:extLst>
          </p:cNvPr>
          <p:cNvSpPr>
            <a:spLocks noGrp="1"/>
          </p:cNvSpPr>
          <p:nvPr>
            <p:ph type="title"/>
          </p:nvPr>
        </p:nvSpPr>
        <p:spPr>
          <a:xfrm>
            <a:off x="6356919" y="3248421"/>
            <a:ext cx="4300013" cy="720090"/>
          </a:xfrm>
        </p:spPr>
        <p:txBody>
          <a:bodyPr/>
          <a:lstStyle/>
          <a:p>
            <a:r>
              <a:rPr lang="el-GR" sz="2400" b="1" dirty="0">
                <a:solidFill>
                  <a:srgbClr val="0070C0"/>
                </a:solidFill>
              </a:rPr>
              <a:t>Τα δομικά στοιχεία ενός συστήματος υγείας, και η θέση της ψηφιακής τεχνολογίας</a:t>
            </a:r>
            <a:endParaRPr lang="en-GB" sz="2400" b="1" dirty="0">
              <a:solidFill>
                <a:srgbClr val="0070C0"/>
              </a:solidFill>
            </a:endParaRPr>
          </a:p>
        </p:txBody>
      </p:sp>
      <p:graphicFrame>
        <p:nvGraphicFramePr>
          <p:cNvPr id="8" name="Content Placeholder 7">
            <a:extLst>
              <a:ext uri="{FF2B5EF4-FFF2-40B4-BE49-F238E27FC236}">
                <a16:creationId xmlns:a16="http://schemas.microsoft.com/office/drawing/2014/main" id="{A70237B3-6294-08CC-E42A-006F466B211D}"/>
              </a:ext>
            </a:extLst>
          </p:cNvPr>
          <p:cNvGraphicFramePr>
            <a:graphicFrameLocks noGrp="1"/>
          </p:cNvGraphicFramePr>
          <p:nvPr>
            <p:ph sz="half" idx="1"/>
          </p:nvPr>
        </p:nvGraphicFramePr>
        <p:xfrm>
          <a:off x="-2125980" y="1069734"/>
          <a:ext cx="10927080" cy="60007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Immagine 8">
            <a:extLst>
              <a:ext uri="{FF2B5EF4-FFF2-40B4-BE49-F238E27FC236}">
                <a16:creationId xmlns:a16="http://schemas.microsoft.com/office/drawing/2014/main" id="{DB5EA58A-36FB-8767-ACA3-EADCF398EDAB}"/>
              </a:ext>
            </a:extLst>
          </p:cNvPr>
          <p:cNvPicPr>
            <a:picLocks noChangeAspect="1"/>
          </p:cNvPicPr>
          <p:nvPr/>
        </p:nvPicPr>
        <p:blipFill>
          <a:blip r:embed="rId7"/>
          <a:stretch>
            <a:fillRect/>
          </a:stretch>
        </p:blipFill>
        <p:spPr>
          <a:xfrm>
            <a:off x="370918" y="1984134"/>
            <a:ext cx="803878" cy="803878"/>
          </a:xfrm>
          <a:prstGeom prst="rect">
            <a:avLst/>
          </a:prstGeom>
        </p:spPr>
      </p:pic>
      <p:pic>
        <p:nvPicPr>
          <p:cNvPr id="7" name="Immagine 8">
            <a:extLst>
              <a:ext uri="{FF2B5EF4-FFF2-40B4-BE49-F238E27FC236}">
                <a16:creationId xmlns:a16="http://schemas.microsoft.com/office/drawing/2014/main" id="{95E3F5EC-7496-BFD5-94E8-A5D067AE4C13}"/>
              </a:ext>
            </a:extLst>
          </p:cNvPr>
          <p:cNvPicPr>
            <a:picLocks noChangeAspect="1"/>
          </p:cNvPicPr>
          <p:nvPr/>
        </p:nvPicPr>
        <p:blipFill>
          <a:blip r:embed="rId7"/>
          <a:stretch>
            <a:fillRect/>
          </a:stretch>
        </p:blipFill>
        <p:spPr>
          <a:xfrm>
            <a:off x="370918" y="3968511"/>
            <a:ext cx="803878" cy="803878"/>
          </a:xfrm>
          <a:prstGeom prst="rect">
            <a:avLst/>
          </a:prstGeom>
        </p:spPr>
      </p:pic>
      <p:sp>
        <p:nvSpPr>
          <p:cNvPr id="11" name="Hexagon 10">
            <a:extLst>
              <a:ext uri="{FF2B5EF4-FFF2-40B4-BE49-F238E27FC236}">
                <a16:creationId xmlns:a16="http://schemas.microsoft.com/office/drawing/2014/main" id="{A605A67E-D083-D559-98C1-94E9E032E9BC}"/>
              </a:ext>
            </a:extLst>
          </p:cNvPr>
          <p:cNvSpPr/>
          <p:nvPr/>
        </p:nvSpPr>
        <p:spPr>
          <a:xfrm>
            <a:off x="2023110" y="2926080"/>
            <a:ext cx="2628900" cy="2303659"/>
          </a:xfrm>
          <a:prstGeom prst="hexagon">
            <a:avLst>
              <a:gd name="adj" fmla="val 26422"/>
              <a:gd name="vf" fmla="val 115470"/>
            </a:avLst>
          </a:prstGeom>
          <a:noFill/>
          <a:ln w="76200">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Immagine 8">
            <a:extLst>
              <a:ext uri="{FF2B5EF4-FFF2-40B4-BE49-F238E27FC236}">
                <a16:creationId xmlns:a16="http://schemas.microsoft.com/office/drawing/2014/main" id="{7ADC1A6F-0514-43AB-E64A-A7B15F8162A2}"/>
              </a:ext>
            </a:extLst>
          </p:cNvPr>
          <p:cNvPicPr>
            <a:picLocks noChangeAspect="1"/>
          </p:cNvPicPr>
          <p:nvPr/>
        </p:nvPicPr>
        <p:blipFill>
          <a:blip r:embed="rId7"/>
          <a:stretch>
            <a:fillRect/>
          </a:stretch>
        </p:blipFill>
        <p:spPr>
          <a:xfrm>
            <a:off x="2192098" y="5229739"/>
            <a:ext cx="803878" cy="803878"/>
          </a:xfrm>
          <a:prstGeom prst="rect">
            <a:avLst/>
          </a:prstGeom>
        </p:spPr>
      </p:pic>
      <p:pic>
        <p:nvPicPr>
          <p:cNvPr id="10" name="Immagine 8">
            <a:extLst>
              <a:ext uri="{FF2B5EF4-FFF2-40B4-BE49-F238E27FC236}">
                <a16:creationId xmlns:a16="http://schemas.microsoft.com/office/drawing/2014/main" id="{DB5EA58A-36FB-8767-ACA3-EADCF398EDAB}"/>
              </a:ext>
            </a:extLst>
          </p:cNvPr>
          <p:cNvPicPr>
            <a:picLocks noChangeAspect="1"/>
          </p:cNvPicPr>
          <p:nvPr/>
        </p:nvPicPr>
        <p:blipFill>
          <a:blip r:embed="rId7"/>
          <a:stretch>
            <a:fillRect/>
          </a:stretch>
        </p:blipFill>
        <p:spPr>
          <a:xfrm>
            <a:off x="2292837" y="820211"/>
            <a:ext cx="803878" cy="803878"/>
          </a:xfrm>
          <a:prstGeom prst="rect">
            <a:avLst/>
          </a:prstGeom>
        </p:spPr>
      </p:pic>
      <p:pic>
        <p:nvPicPr>
          <p:cNvPr id="13" name="Immagine 8">
            <a:extLst>
              <a:ext uri="{FF2B5EF4-FFF2-40B4-BE49-F238E27FC236}">
                <a16:creationId xmlns:a16="http://schemas.microsoft.com/office/drawing/2014/main" id="{DB5EA58A-36FB-8767-ACA3-EADCF398EDAB}"/>
              </a:ext>
            </a:extLst>
          </p:cNvPr>
          <p:cNvPicPr>
            <a:picLocks noChangeAspect="1"/>
          </p:cNvPicPr>
          <p:nvPr/>
        </p:nvPicPr>
        <p:blipFill>
          <a:blip r:embed="rId7"/>
          <a:stretch>
            <a:fillRect/>
          </a:stretch>
        </p:blipFill>
        <p:spPr>
          <a:xfrm>
            <a:off x="4447020" y="4070109"/>
            <a:ext cx="803878" cy="803878"/>
          </a:xfrm>
          <a:prstGeom prst="rect">
            <a:avLst/>
          </a:prstGeom>
        </p:spPr>
      </p:pic>
      <p:pic>
        <p:nvPicPr>
          <p:cNvPr id="14" name="Immagine 8">
            <a:extLst>
              <a:ext uri="{FF2B5EF4-FFF2-40B4-BE49-F238E27FC236}">
                <a16:creationId xmlns:a16="http://schemas.microsoft.com/office/drawing/2014/main" id="{DB5EA58A-36FB-8767-ACA3-EADCF398EDAB}"/>
              </a:ext>
            </a:extLst>
          </p:cNvPr>
          <p:cNvPicPr>
            <a:picLocks noChangeAspect="1"/>
          </p:cNvPicPr>
          <p:nvPr/>
        </p:nvPicPr>
        <p:blipFill>
          <a:blip r:embed="rId7"/>
          <a:stretch>
            <a:fillRect/>
          </a:stretch>
        </p:blipFill>
        <p:spPr>
          <a:xfrm>
            <a:off x="4447020" y="1791790"/>
            <a:ext cx="803878" cy="803878"/>
          </a:xfrm>
          <a:prstGeom prst="rect">
            <a:avLst/>
          </a:prstGeom>
        </p:spPr>
      </p:pic>
      <p:sp>
        <p:nvSpPr>
          <p:cNvPr id="4" name="Footer Placeholder 4">
            <a:extLst>
              <a:ext uri="{FF2B5EF4-FFF2-40B4-BE49-F238E27FC236}">
                <a16:creationId xmlns:a16="http://schemas.microsoft.com/office/drawing/2014/main" id="{ABECDDE1-1523-DA98-577B-19A412ED8020}"/>
              </a:ext>
            </a:extLst>
          </p:cNvPr>
          <p:cNvSpPr txBox="1">
            <a:spLocks noChangeArrowheads="1"/>
          </p:cNvSpPr>
          <p:nvPr/>
        </p:nvSpPr>
        <p:spPr bwMode="auto">
          <a:xfrm>
            <a:off x="4447020" y="6880113"/>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215965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636016" y="157163"/>
            <a:ext cx="9707606" cy="722104"/>
          </a:xfrm>
        </p:spPr>
        <p:txBody>
          <a:bodyPr/>
          <a:lstStyle/>
          <a:p>
            <a:r>
              <a:rPr lang="el-GR" b="1" dirty="0"/>
              <a:t>Επισκόπηση των συστατικών των</a:t>
            </a:r>
            <a:r>
              <a:rPr lang="en-US" b="1" dirty="0"/>
              <a:t> EHR</a:t>
            </a:r>
            <a:endParaRPr lang="el-GR" b="1" dirty="0"/>
          </a:p>
        </p:txBody>
      </p:sp>
      <p:sp>
        <p:nvSpPr>
          <p:cNvPr id="3" name="Θέση περιεχομένου 2"/>
          <p:cNvSpPr>
            <a:spLocks noGrp="1"/>
          </p:cNvSpPr>
          <p:nvPr>
            <p:ph sz="half" idx="1"/>
          </p:nvPr>
        </p:nvSpPr>
        <p:spPr>
          <a:xfrm>
            <a:off x="1248397" y="1014411"/>
            <a:ext cx="9376060" cy="4297818"/>
          </a:xfrm>
          <a:ln w="76200">
            <a:solidFill>
              <a:srgbClr val="FB0087"/>
            </a:solidFill>
          </a:ln>
        </p:spPr>
        <p:txBody>
          <a:bodyPr/>
          <a:lstStyle/>
          <a:p>
            <a:pPr marL="0" indent="0">
              <a:buNone/>
            </a:pPr>
            <a:r>
              <a:rPr lang="el-GR" sz="2000" b="1" dirty="0"/>
              <a:t>Πληροφορίες υγείας ασθενών</a:t>
            </a:r>
            <a:r>
              <a:rPr lang="en-US" sz="2000" b="1" dirty="0"/>
              <a:t>: </a:t>
            </a:r>
            <a:r>
              <a:rPr lang="el-GR" sz="2000" dirty="0"/>
              <a:t>Ψηφιακά αρχεία που περιλαμβάνουν ιατρικά ιστορικά, διαγνωστικά αρχεία και λεπτομέρειες αγωγής.</a:t>
            </a:r>
            <a:endParaRPr lang="en-US" sz="2000" dirty="0"/>
          </a:p>
          <a:p>
            <a:pPr marL="0" indent="0">
              <a:buNone/>
            </a:pPr>
            <a:r>
              <a:rPr lang="el-GR" sz="2000" b="1" dirty="0"/>
              <a:t>Συστήματα εισαγωγής παραγγελιών (</a:t>
            </a:r>
            <a:r>
              <a:rPr lang="en-US" sz="2000" b="1" dirty="0"/>
              <a:t>order entry systems</a:t>
            </a:r>
            <a:r>
              <a:rPr lang="el-GR" sz="2000" b="1" dirty="0"/>
              <a:t>)</a:t>
            </a:r>
            <a:r>
              <a:rPr lang="en-US" sz="2000" b="1" dirty="0"/>
              <a:t>: </a:t>
            </a:r>
            <a:r>
              <a:rPr lang="el-GR" sz="2000" dirty="0"/>
              <a:t>Επιτρέπουν την ηλεκτρονική παραγγελία εξετάσεων, φαρμάκων και θεραπειών, απλοποιώντας περίπλοκες ροές εργασίας</a:t>
            </a:r>
            <a:r>
              <a:rPr lang="en-US" sz="2000" dirty="0"/>
              <a:t>.</a:t>
            </a:r>
          </a:p>
          <a:p>
            <a:pPr marL="0" indent="0">
              <a:buNone/>
            </a:pPr>
            <a:r>
              <a:rPr lang="el-GR" sz="2000" b="1" dirty="0"/>
              <a:t>Συστήματα υποστήριξης αποφάσεων (</a:t>
            </a:r>
            <a:r>
              <a:rPr lang="en-US" sz="2000" b="1" dirty="0"/>
              <a:t>decision support systems</a:t>
            </a:r>
            <a:r>
              <a:rPr lang="el-GR" sz="2000" b="1" dirty="0"/>
              <a:t>)</a:t>
            </a:r>
            <a:r>
              <a:rPr lang="en-US" sz="2000" b="1" dirty="0"/>
              <a:t>: </a:t>
            </a:r>
            <a:r>
              <a:rPr lang="el-GR" sz="2000" dirty="0"/>
              <a:t>Μπορούν να παρέχουν συστάσεις βασισμένες σε ενδείξεις στους επαγγελματίες υγείας</a:t>
            </a:r>
            <a:r>
              <a:rPr lang="en-US" sz="2000" dirty="0"/>
              <a:t>.</a:t>
            </a:r>
          </a:p>
          <a:p>
            <a:pPr marL="0" indent="0">
              <a:buNone/>
            </a:pPr>
            <a:r>
              <a:rPr lang="el-GR" sz="2000" b="1" dirty="0"/>
              <a:t>Πρωτόκολλα ασφαλείας</a:t>
            </a:r>
            <a:r>
              <a:rPr lang="en-US" sz="2000" b="1" dirty="0"/>
              <a:t>: </a:t>
            </a:r>
            <a:r>
              <a:rPr lang="el-GR" sz="2000" dirty="0"/>
              <a:t>Αυστηρά πρωτόκολλα πρόσβασης που διασφαλίζουν ότι οι πληροφορίες των ασθενών αποθηκεύονται με ασφάλεια και εμπιστευτικότητα, </a:t>
            </a:r>
            <a:r>
              <a:rPr lang="el-GR" sz="2000" dirty="0" err="1"/>
              <a:t>προσβάσιμες</a:t>
            </a:r>
            <a:r>
              <a:rPr lang="el-GR" sz="2000" dirty="0"/>
              <a:t> μόνο σε εξουσιοδοτημένα άτομα.</a:t>
            </a:r>
            <a:endParaRPr lang="en-US" sz="2000" dirty="0"/>
          </a:p>
          <a:p>
            <a:pPr marL="0" indent="0">
              <a:buNone/>
            </a:pPr>
            <a:r>
              <a:rPr lang="el-GR" sz="2000" b="1" dirty="0"/>
              <a:t>Εργαλεία επικοινωνίας</a:t>
            </a:r>
            <a:r>
              <a:rPr lang="en-US" sz="2000" b="1" dirty="0"/>
              <a:t>: </a:t>
            </a:r>
            <a:r>
              <a:rPr lang="el-GR" sz="2000" dirty="0"/>
              <a:t>Διευκολύνουν τον συντονισμό μεταξύ των ιατρών, των εργαστηρίων και των φαρμακείων, διασφαλίζοντας μια ενιαία προσέγγιση στη θεραπεία των ασθενών</a:t>
            </a:r>
            <a:r>
              <a:rPr lang="en-US" sz="2000" dirty="0"/>
              <a:t>.</a:t>
            </a:r>
            <a:endParaRPr lang="el-GR" sz="2000" dirty="0"/>
          </a:p>
        </p:txBody>
      </p:sp>
      <p:pic>
        <p:nvPicPr>
          <p:cNvPr id="4" name="Immagine 28">
            <a:extLst>
              <a:ext uri="{FF2B5EF4-FFF2-40B4-BE49-F238E27FC236}">
                <a16:creationId xmlns:a16="http://schemas.microsoft.com/office/drawing/2014/main" id="{C04CA5DE-1FE5-BBCC-A2B1-3DC9D1E04925}"/>
              </a:ext>
            </a:extLst>
          </p:cNvPr>
          <p:cNvPicPr>
            <a:picLocks noChangeAspect="1"/>
          </p:cNvPicPr>
          <p:nvPr/>
        </p:nvPicPr>
        <p:blipFill>
          <a:blip r:embed="rId2"/>
          <a:stretch>
            <a:fillRect/>
          </a:stretch>
        </p:blipFill>
        <p:spPr>
          <a:xfrm>
            <a:off x="542157" y="1082680"/>
            <a:ext cx="533400" cy="533400"/>
          </a:xfrm>
          <a:prstGeom prst="rect">
            <a:avLst/>
          </a:prstGeom>
        </p:spPr>
      </p:pic>
      <p:pic>
        <p:nvPicPr>
          <p:cNvPr id="5" name="Immagine 28">
            <a:extLst>
              <a:ext uri="{FF2B5EF4-FFF2-40B4-BE49-F238E27FC236}">
                <a16:creationId xmlns:a16="http://schemas.microsoft.com/office/drawing/2014/main" id="{C04CA5DE-1FE5-BBCC-A2B1-3DC9D1E04925}"/>
              </a:ext>
            </a:extLst>
          </p:cNvPr>
          <p:cNvPicPr>
            <a:picLocks noChangeAspect="1"/>
          </p:cNvPicPr>
          <p:nvPr/>
        </p:nvPicPr>
        <p:blipFill>
          <a:blip r:embed="rId2"/>
          <a:stretch>
            <a:fillRect/>
          </a:stretch>
        </p:blipFill>
        <p:spPr>
          <a:xfrm>
            <a:off x="542157" y="1908066"/>
            <a:ext cx="533400" cy="533400"/>
          </a:xfrm>
          <a:prstGeom prst="rect">
            <a:avLst/>
          </a:prstGeom>
        </p:spPr>
      </p:pic>
      <p:pic>
        <p:nvPicPr>
          <p:cNvPr id="6" name="Immagine 28">
            <a:extLst>
              <a:ext uri="{FF2B5EF4-FFF2-40B4-BE49-F238E27FC236}">
                <a16:creationId xmlns:a16="http://schemas.microsoft.com/office/drawing/2014/main" id="{C04CA5DE-1FE5-BBCC-A2B1-3DC9D1E04925}"/>
              </a:ext>
            </a:extLst>
          </p:cNvPr>
          <p:cNvPicPr>
            <a:picLocks noChangeAspect="1"/>
          </p:cNvPicPr>
          <p:nvPr/>
        </p:nvPicPr>
        <p:blipFill>
          <a:blip r:embed="rId2"/>
          <a:stretch>
            <a:fillRect/>
          </a:stretch>
        </p:blipFill>
        <p:spPr>
          <a:xfrm>
            <a:off x="542157" y="2758179"/>
            <a:ext cx="533400" cy="533400"/>
          </a:xfrm>
          <a:prstGeom prst="rect">
            <a:avLst/>
          </a:prstGeom>
        </p:spPr>
      </p:pic>
      <p:pic>
        <p:nvPicPr>
          <p:cNvPr id="7" name="Immagine 28">
            <a:extLst>
              <a:ext uri="{FF2B5EF4-FFF2-40B4-BE49-F238E27FC236}">
                <a16:creationId xmlns:a16="http://schemas.microsoft.com/office/drawing/2014/main" id="{C04CA5DE-1FE5-BBCC-A2B1-3DC9D1E04925}"/>
              </a:ext>
            </a:extLst>
          </p:cNvPr>
          <p:cNvPicPr>
            <a:picLocks noChangeAspect="1"/>
          </p:cNvPicPr>
          <p:nvPr/>
        </p:nvPicPr>
        <p:blipFill>
          <a:blip r:embed="rId2"/>
          <a:stretch>
            <a:fillRect/>
          </a:stretch>
        </p:blipFill>
        <p:spPr>
          <a:xfrm>
            <a:off x="542157" y="3637308"/>
            <a:ext cx="533400" cy="533400"/>
          </a:xfrm>
          <a:prstGeom prst="rect">
            <a:avLst/>
          </a:prstGeom>
        </p:spPr>
      </p:pic>
      <p:pic>
        <p:nvPicPr>
          <p:cNvPr id="8" name="Immagine 28">
            <a:extLst>
              <a:ext uri="{FF2B5EF4-FFF2-40B4-BE49-F238E27FC236}">
                <a16:creationId xmlns:a16="http://schemas.microsoft.com/office/drawing/2014/main" id="{C04CA5DE-1FE5-BBCC-A2B1-3DC9D1E04925}"/>
              </a:ext>
            </a:extLst>
          </p:cNvPr>
          <p:cNvPicPr>
            <a:picLocks noChangeAspect="1"/>
          </p:cNvPicPr>
          <p:nvPr/>
        </p:nvPicPr>
        <p:blipFill>
          <a:blip r:embed="rId2"/>
          <a:stretch>
            <a:fillRect/>
          </a:stretch>
        </p:blipFill>
        <p:spPr>
          <a:xfrm>
            <a:off x="542157" y="4545473"/>
            <a:ext cx="533400" cy="533400"/>
          </a:xfrm>
          <a:prstGeom prst="rect">
            <a:avLst/>
          </a:prstGeom>
        </p:spPr>
      </p:pic>
      <p:sp>
        <p:nvSpPr>
          <p:cNvPr id="9" name="Footer Placeholder 4">
            <a:extLst>
              <a:ext uri="{FF2B5EF4-FFF2-40B4-BE49-F238E27FC236}">
                <a16:creationId xmlns:a16="http://schemas.microsoft.com/office/drawing/2014/main" id="{3E9E4FE1-E5E9-09C1-FC6B-4DECC52DD7C2}"/>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281294874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LIDO_APP_VERSION" val="1.16.0.6404"/>
  <p:tag name="SLIDO_PRESENTATION_ID" val="138f5f98-9d9d-44a1-93bf-f044c24d505a"/>
  <p:tag name="SLIDO_EVENT_UUID" val="3cf0b2e1-9c14-47b9-9943-0529ff52b70b"/>
  <p:tag name="SLIDO_EVENT_SECTION_UUID" val="6e9cd43a-0a19-41ec-ac31-67c8bd413ff7"/>
</p:tagLst>
</file>

<file path=ppt/tags/tag10.xml><?xml version="1.0" encoding="utf-8"?>
<p:tagLst xmlns:a="http://schemas.openxmlformats.org/drawingml/2006/main" xmlns:r="http://schemas.openxmlformats.org/officeDocument/2006/relationships" xmlns:p="http://schemas.openxmlformats.org/presentationml/2006/main">
  <p:tag name="SLIDO_ELEMENT" val="title"/>
</p:tagLst>
</file>

<file path=ppt/tags/tag11.xml><?xml version="1.0" encoding="utf-8"?>
<p:tagLst xmlns:a="http://schemas.openxmlformats.org/drawingml/2006/main" xmlns:r="http://schemas.openxmlformats.org/officeDocument/2006/relationships" xmlns:p="http://schemas.openxmlformats.org/presentationml/2006/main">
  <p:tag name="SLIDO_METADATA" val="eyJUaW1lc3RhbXAiOjE3NDg2MDk2OTh9"/>
  <p:tag name="SLIDO_TYPE" val="SlidoPoll"/>
  <p:tag name="SLIDO_POLL_UUID" val="5e4c7498-89eb-443c-a06e-65758a46545b"/>
  <p:tag name="SLIDO_TIMELINE" val="W3sicG9sbFF1ZXN0aW9uVXVpZCI6ImZiOWRjZWM3LWRkYWItNDRiMi1iMzJlLTdhYjg5ZjFiZmYyMCIsInNob3dSZXN1bHRzIjp0cnVlLCJzaG93Q29ycmVjdEFuc3dlcnMiOmZhbHNlLCJ2b3RpbmdMb2NrZWQiOmZhbHNlfV0="/>
</p:tagLst>
</file>

<file path=ppt/tags/tag12.xml><?xml version="1.0" encoding="utf-8"?>
<p:tagLst xmlns:a="http://schemas.openxmlformats.org/drawingml/2006/main" xmlns:r="http://schemas.openxmlformats.org/officeDocument/2006/relationships" xmlns:p="http://schemas.openxmlformats.org/presentationml/2006/main">
  <p:tag name="SLIDO_ELEMENT" val="interaction_image"/>
  <p:tag name="INTERACTION_TYPE" val="MultipleChoice"/>
</p:tagLst>
</file>

<file path=ppt/tags/tag13.xml><?xml version="1.0" encoding="utf-8"?>
<p:tagLst xmlns:a="http://schemas.openxmlformats.org/drawingml/2006/main" xmlns:r="http://schemas.openxmlformats.org/officeDocument/2006/relationships" xmlns:p="http://schemas.openxmlformats.org/presentationml/2006/main">
  <p:tag name="SLIDO_ELEMENT" val="title"/>
</p:tagLst>
</file>

<file path=ppt/tags/tag14.xml><?xml version="1.0" encoding="utf-8"?>
<p:tagLst xmlns:a="http://schemas.openxmlformats.org/drawingml/2006/main" xmlns:r="http://schemas.openxmlformats.org/officeDocument/2006/relationships" xmlns:p="http://schemas.openxmlformats.org/presentationml/2006/main">
  <p:tag name="SLIDO_METADATA" val="eyJUaW1lc3RhbXAiOjE3NDg2MTAyNTF9"/>
  <p:tag name="SLIDO_TYPE" val="SlidoPoll"/>
  <p:tag name="SLIDO_POLL_UUID" val="88646a29-5f64-4f3a-8815-9777d4c0fc22"/>
  <p:tag name="SLIDO_TIMELINE" val="W3sicG9sbFF1ZXN0aW9uVXVpZCI6IjUwNWY0NjZhLWNjNDctNGRmZS1hODI4LWQxY2EzOWIxYjIwMSIsInNob3dSZXN1bHRzIjp0cnVlLCJzaG93Q29ycmVjdEFuc3dlcnMiOmZhbHNlLCJ2b3RpbmdMb2NrZWQiOmZhbHNlfV0="/>
</p:tagLst>
</file>

<file path=ppt/tags/tag15.xml><?xml version="1.0" encoding="utf-8"?>
<p:tagLst xmlns:a="http://schemas.openxmlformats.org/drawingml/2006/main" xmlns:r="http://schemas.openxmlformats.org/officeDocument/2006/relationships" xmlns:p="http://schemas.openxmlformats.org/presentationml/2006/main">
  <p:tag name="SLIDO_ELEMENT" val="interaction_image"/>
  <p:tag name="INTERACTION_TYPE" val="OpenText"/>
</p:tagLst>
</file>

<file path=ppt/tags/tag16.xml><?xml version="1.0" encoding="utf-8"?>
<p:tagLst xmlns:a="http://schemas.openxmlformats.org/drawingml/2006/main" xmlns:r="http://schemas.openxmlformats.org/officeDocument/2006/relationships" xmlns:p="http://schemas.openxmlformats.org/presentationml/2006/main">
  <p:tag name="SLIDO_ELEMENT" val="title"/>
</p:tagLst>
</file>

<file path=ppt/tags/tag17.xml><?xml version="1.0" encoding="utf-8"?>
<p:tagLst xmlns:a="http://schemas.openxmlformats.org/drawingml/2006/main" xmlns:r="http://schemas.openxmlformats.org/officeDocument/2006/relationships" xmlns:p="http://schemas.openxmlformats.org/presentationml/2006/main">
  <p:tag name="SLIDO_METADATA" val="eyJUaW1lc3RhbXAiOjE3NDg2MTA0NDN9"/>
  <p:tag name="SLIDO_TYPE" val="SlidoPoll"/>
  <p:tag name="SLIDO_POLL_UUID" val="074c676f-65a7-4e64-a55f-428951e1e35b"/>
  <p:tag name="SLIDO_TIMELINE" val="W3sicG9sbFF1ZXN0aW9uVXVpZCI6Ijg2NjIxMzc2LTUwOTktNDI5My1hMGY3LTcyNTdmZDg4YmM2YyIsInNob3dSZXN1bHRzIjp0cnVlLCJzaG93Q29ycmVjdEFuc3dlcnMiOmZhbHNlLCJ2b3RpbmdMb2NrZWQiOmZhbHNlfV0="/>
</p:tagLst>
</file>

<file path=ppt/tags/tag18.xml><?xml version="1.0" encoding="utf-8"?>
<p:tagLst xmlns:a="http://schemas.openxmlformats.org/drawingml/2006/main" xmlns:r="http://schemas.openxmlformats.org/officeDocument/2006/relationships" xmlns:p="http://schemas.openxmlformats.org/presentationml/2006/main">
  <p:tag name="SLIDO_ELEMENT" val="interaction_image"/>
  <p:tag name="INTERACTION_TYPE" val="MultipleChoice"/>
</p:tagLst>
</file>

<file path=ppt/tags/tag19.xml><?xml version="1.0" encoding="utf-8"?>
<p:tagLst xmlns:a="http://schemas.openxmlformats.org/drawingml/2006/main" xmlns:r="http://schemas.openxmlformats.org/officeDocument/2006/relationships" xmlns:p="http://schemas.openxmlformats.org/presentationml/2006/main">
  <p:tag name="SLIDO_ELEMENT" val="title"/>
</p:tagLst>
</file>

<file path=ppt/tags/tag2.xml><?xml version="1.0" encoding="utf-8"?>
<p:tagLst xmlns:a="http://schemas.openxmlformats.org/drawingml/2006/main" xmlns:r="http://schemas.openxmlformats.org/officeDocument/2006/relationships" xmlns:p="http://schemas.openxmlformats.org/presentationml/2006/main">
  <p:tag name="SLIDO_METADATA" val="eyJUaW1lc3RhbXAiOjE3Njg5MTQ2OTZ9"/>
  <p:tag name="SLIDO_TYPE" val="SlidoPoll"/>
  <p:tag name="SLIDO_POLL_UUID" val="f7b5e112-c405-476a-bfd2-bdc8ee62f8b2"/>
  <p:tag name="SLIDO_TIMELINE" val="W3sicG9sbFF1ZXN0aW9uVXVpZCI6IjhjYWM5NzcyLTRmMjAtNDQ2MS1iN2U0LTZlMzVhOWFhNWIyNCIsInNob3dSZXN1bHRzIjp0cnVlLCJzaG93Q29ycmVjdEFuc3dlcnMiOmZhbHNlLCJ2b3RpbmdMb2NrZWQiOmZhbHNlfV0="/>
</p:tagLst>
</file>

<file path=ppt/tags/tag20.xml><?xml version="1.0" encoding="utf-8"?>
<p:tagLst xmlns:a="http://schemas.openxmlformats.org/drawingml/2006/main" xmlns:r="http://schemas.openxmlformats.org/officeDocument/2006/relationships" xmlns:p="http://schemas.openxmlformats.org/presentationml/2006/main">
  <p:tag name="SLIDO_METADATA" val="eyJUaW1lc3RhbXAiOjE3NDg4NjU0OTR9"/>
  <p:tag name="SLIDO_TYPE" val="SlidoPoll"/>
  <p:tag name="SLIDO_POLL_UUID" val="e970a20e-0018-4b2a-990b-955e6acbda57"/>
  <p:tag name="SLIDO_TIMELINE" val="W3sicG9sbFF1ZXN0aW9uVXVpZCI6IjdhYzdiYTBmLWNmYmMtNDA2MC05OTc4LTcyOTE2ZTU2OTE4MyIsInNob3dSZXN1bHRzIjp0cnVlLCJzaG93Q29ycmVjdEFuc3dlcnMiOmZhbHNlLCJ2b3RpbmdMb2NrZWQiOmZhbHNlfV0="/>
</p:tagLst>
</file>

<file path=ppt/tags/tag21.xml><?xml version="1.0" encoding="utf-8"?>
<p:tagLst xmlns:a="http://schemas.openxmlformats.org/drawingml/2006/main" xmlns:r="http://schemas.openxmlformats.org/officeDocument/2006/relationships" xmlns:p="http://schemas.openxmlformats.org/presentationml/2006/main">
  <p:tag name="SLIDO_ELEMENT" val="interaction_image"/>
  <p:tag name="INTERACTION_TYPE" val="MultipleChoice"/>
</p:tagLst>
</file>

<file path=ppt/tags/tag22.xml><?xml version="1.0" encoding="utf-8"?>
<p:tagLst xmlns:a="http://schemas.openxmlformats.org/drawingml/2006/main" xmlns:r="http://schemas.openxmlformats.org/officeDocument/2006/relationships" xmlns:p="http://schemas.openxmlformats.org/presentationml/2006/main">
  <p:tag name="SLIDO_ELEMENT" val="title"/>
</p:tagLst>
</file>

<file path=ppt/tags/tag23.xml><?xml version="1.0" encoding="utf-8"?>
<p:tagLst xmlns:a="http://schemas.openxmlformats.org/drawingml/2006/main" xmlns:r="http://schemas.openxmlformats.org/officeDocument/2006/relationships" xmlns:p="http://schemas.openxmlformats.org/presentationml/2006/main">
  <p:tag name="SLIDO_METADATA" val="eyJUaW1lc3RhbXAiOjE3NDg4NjU3NDV9"/>
  <p:tag name="SLIDO_TYPE" val="SlidoPoll"/>
  <p:tag name="SLIDO_POLL_UUID" val="536af38f-7d8a-4202-aa42-9ceaa70792d5"/>
  <p:tag name="SLIDO_TIMELINE" val="W3sicG9sbFF1ZXN0aW9uVXVpZCI6IjRlYWMyMTdmLWVkYzMtNDVhMC04NWNhLThmODVjNTY4OTUzZiIsInNob3dSZXN1bHRzIjp0cnVlLCJzaG93Q29ycmVjdEFuc3dlcnMiOmZhbHNlLCJ2b3RpbmdMb2NrZWQiOmZhbHNlfV0="/>
</p:tagLst>
</file>

<file path=ppt/tags/tag24.xml><?xml version="1.0" encoding="utf-8"?>
<p:tagLst xmlns:a="http://schemas.openxmlformats.org/drawingml/2006/main" xmlns:r="http://schemas.openxmlformats.org/officeDocument/2006/relationships" xmlns:p="http://schemas.openxmlformats.org/presentationml/2006/main">
  <p:tag name="SLIDO_ELEMENT" val="interaction_image"/>
  <p:tag name="INTERACTION_TYPE" val="MultipleChoice"/>
</p:tagLst>
</file>

<file path=ppt/tags/tag25.xml><?xml version="1.0" encoding="utf-8"?>
<p:tagLst xmlns:a="http://schemas.openxmlformats.org/drawingml/2006/main" xmlns:r="http://schemas.openxmlformats.org/officeDocument/2006/relationships" xmlns:p="http://schemas.openxmlformats.org/presentationml/2006/main">
  <p:tag name="SLIDO_ELEMENT" val="title"/>
</p:tagLst>
</file>

<file path=ppt/tags/tag3.xml><?xml version="1.0" encoding="utf-8"?>
<p:tagLst xmlns:a="http://schemas.openxmlformats.org/drawingml/2006/main" xmlns:r="http://schemas.openxmlformats.org/officeDocument/2006/relationships" xmlns:p="http://schemas.openxmlformats.org/presentationml/2006/main">
  <p:tag name="SLIDO_ELEMENT" val="interaction_image"/>
  <p:tag name="INTERACTION_TYPE" val="MultipleChoice"/>
</p:tagLst>
</file>

<file path=ppt/tags/tag4.xml><?xml version="1.0" encoding="utf-8"?>
<p:tagLst xmlns:a="http://schemas.openxmlformats.org/drawingml/2006/main" xmlns:r="http://schemas.openxmlformats.org/officeDocument/2006/relationships" xmlns:p="http://schemas.openxmlformats.org/presentationml/2006/main">
  <p:tag name="SLIDO_ELEMENT" val="title"/>
</p:tagLst>
</file>

<file path=ppt/tags/tag5.xml><?xml version="1.0" encoding="utf-8"?>
<p:tagLst xmlns:a="http://schemas.openxmlformats.org/drawingml/2006/main" xmlns:r="http://schemas.openxmlformats.org/officeDocument/2006/relationships" xmlns:p="http://schemas.openxmlformats.org/presentationml/2006/main">
  <p:tag name="SLIDO_METADATA" val="eyJUaW1lc3RhbXAiOjE3NDg2MTIyMzh9"/>
  <p:tag name="SLIDO_TYPE" val="SlidoPoll"/>
  <p:tag name="SLIDO_POLL_UUID" val="04658120-7bb0-4d83-934c-e09ee2f37d40"/>
  <p:tag name="SLIDO_TIMELINE" val="W3sicG9sbFF1ZXN0aW9uVXVpZCI6IjY2ZjYxM2Q5LTdkMGItNDBjMC1hZDZkLWU3ZDcwYmJlMjA5YyIsInNob3dSZXN1bHRzIjp0cnVlLCJzaG93Q29ycmVjdEFuc3dlcnMiOmZhbHNlLCJ2b3RpbmdMb2NrZWQiOmZhbHNlfV0="/>
</p:tagLst>
</file>

<file path=ppt/tags/tag6.xml><?xml version="1.0" encoding="utf-8"?>
<p:tagLst xmlns:a="http://schemas.openxmlformats.org/drawingml/2006/main" xmlns:r="http://schemas.openxmlformats.org/officeDocument/2006/relationships" xmlns:p="http://schemas.openxmlformats.org/presentationml/2006/main">
  <p:tag name="SLIDO_ELEMENT" val="interaction_image"/>
  <p:tag name="INTERACTION_TYPE" val="MultipleChoice"/>
</p:tagLst>
</file>

<file path=ppt/tags/tag7.xml><?xml version="1.0" encoding="utf-8"?>
<p:tagLst xmlns:a="http://schemas.openxmlformats.org/drawingml/2006/main" xmlns:r="http://schemas.openxmlformats.org/officeDocument/2006/relationships" xmlns:p="http://schemas.openxmlformats.org/presentationml/2006/main">
  <p:tag name="SLIDO_ELEMENT" val="title"/>
</p:tagLst>
</file>

<file path=ppt/tags/tag8.xml><?xml version="1.0" encoding="utf-8"?>
<p:tagLst xmlns:a="http://schemas.openxmlformats.org/drawingml/2006/main" xmlns:r="http://schemas.openxmlformats.org/officeDocument/2006/relationships" xmlns:p="http://schemas.openxmlformats.org/presentationml/2006/main">
  <p:tag name="SLIDO_METADATA" val="eyJUaW1lc3RhbXAiOjE3NDg2MTE1NDV9"/>
  <p:tag name="SLIDO_TYPE" val="SlidoPoll"/>
  <p:tag name="SLIDO_POLL_UUID" val="b3dfcf3c-05a2-47cb-b08a-ce58f81382df"/>
  <p:tag name="SLIDO_TIMELINE" val="W3sicG9sbFF1ZXN0aW9uVXVpZCI6IjZmZGIyOGM0LTUxMTQtNGVhYi05ZjNjLTMxZjljOGY0NjA3OCIsInNob3dSZXN1bHRzIjp0cnVlLCJzaG93Q29ycmVjdEFuc3dlcnMiOmZhbHNlLCJ2b3RpbmdMb2NrZWQiOmZhbHNlfV0="/>
</p:tagLst>
</file>

<file path=ppt/tags/tag9.xml><?xml version="1.0" encoding="utf-8"?>
<p:tagLst xmlns:a="http://schemas.openxmlformats.org/drawingml/2006/main" xmlns:r="http://schemas.openxmlformats.org/officeDocument/2006/relationships" xmlns:p="http://schemas.openxmlformats.org/presentationml/2006/main">
  <p:tag name="SLIDO_ELEMENT" val="interaction_image"/>
  <p:tag name="INTERACTION_TYPE" val="OpenText"/>
</p:tagLst>
</file>

<file path=ppt/theme/theme1.xml><?xml version="1.0" encoding="utf-8"?>
<a:theme xmlns:a="http://schemas.openxmlformats.org/drawingml/2006/main" name="Tema di Office">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PASS_presentation_sample" id="{B5566A6A-2AAD-4F6F-9DB6-BFD6D3F937FD}" vid="{73CDC075-7C71-48FA-B3B4-4668FD5DEB34}"/>
    </a:ext>
  </a:extLst>
</a:theme>
</file>

<file path=ppt/theme/theme2.xml><?xml version="1.0" encoding="utf-8"?>
<a:theme xmlns:a="http://schemas.openxmlformats.org/drawingml/2006/main" name="2_Tema di Office">
  <a:themeElements>
    <a:clrScheme name="Tema di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CF6465FE3B9384DBF09A666F84DDB69" ma:contentTypeVersion="2" ma:contentTypeDescription="Create a new document." ma:contentTypeScope="" ma:versionID="d65f4a4398c236aa0a9df75be8442f5c">
  <xsd:schema xmlns:xsd="http://www.w3.org/2001/XMLSchema" xmlns:xs="http://www.w3.org/2001/XMLSchema" xmlns:p="http://schemas.microsoft.com/office/2006/metadata/properties" xmlns:ns2="0cb709d3-8535-4900-99f2-74827045ee9b" targetNamespace="http://schemas.microsoft.com/office/2006/metadata/properties" ma:root="true" ma:fieldsID="c9e959cfc27823ff9280866173121531" ns2:_="">
    <xsd:import namespace="0cb709d3-8535-4900-99f2-74827045ee9b"/>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b709d3-8535-4900-99f2-74827045ee9b"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2C95CB2-C790-469D-8038-BE01EDCE7E2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b709d3-8535-4900-99f2-74827045ee9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056D410-3CB2-494B-A54E-11AB27172FAD}">
  <ds:schemaRefs>
    <ds:schemaRef ds:uri="http://schemas.microsoft.com/sharepoint/v3/contenttype/forms"/>
  </ds:schemaRefs>
</ds:datastoreItem>
</file>

<file path=customXml/itemProps3.xml><?xml version="1.0" encoding="utf-8"?>
<ds:datastoreItem xmlns:ds="http://schemas.openxmlformats.org/officeDocument/2006/customXml" ds:itemID="{4419D27F-485F-424B-BBA9-7FA72AD92939}">
  <ds:schemaRefs>
    <ds:schemaRef ds:uri="http://purl.org/dc/elements/1.1/"/>
    <ds:schemaRef ds:uri="http://purl.org/dc/terms/"/>
    <ds:schemaRef ds:uri="http://purl.org/dc/dcmitype/"/>
    <ds:schemaRef ds:uri="53988d62-1457-458b-9e14-7d73ed8d9d28"/>
    <ds:schemaRef ds:uri="http://schemas.microsoft.com/office/2006/metadata/properties"/>
    <ds:schemaRef ds:uri="http://schemas.microsoft.com/office/2006/documentManagement/types"/>
    <ds:schemaRef ds:uri="http://www.w3.org/XML/1998/namespace"/>
    <ds:schemaRef ds:uri="http://schemas.microsoft.com/office/infopath/2007/PartnerControl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H-PASS_WP4_Interactive Video_TEMPLATE</Template>
  <TotalTime>15177</TotalTime>
  <Words>2709</Words>
  <Application>Microsoft Office PowerPoint</Application>
  <PresentationFormat>Custom</PresentationFormat>
  <Paragraphs>319</Paragraphs>
  <Slides>45</Slides>
  <Notes>12</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45</vt:i4>
      </vt:variant>
    </vt:vector>
  </HeadingPairs>
  <TitlesOfParts>
    <vt:vector size="52" baseType="lpstr">
      <vt:lpstr>Arial</vt:lpstr>
      <vt:lpstr>Calibri</vt:lpstr>
      <vt:lpstr>DM Sans</vt:lpstr>
      <vt:lpstr>Gill Sans</vt:lpstr>
      <vt:lpstr>Wingdings</vt:lpstr>
      <vt:lpstr>Tema di Office</vt:lpstr>
      <vt:lpstr>2_Tema di Office</vt:lpstr>
      <vt:lpstr>Ενότητα 3  Σύγχρονη εκπαιδευτική δραστηριότητα</vt:lpstr>
      <vt:lpstr>PowerPoint Presentation</vt:lpstr>
      <vt:lpstr>PowerPoint Presentation</vt:lpstr>
      <vt:lpstr>Let’s start from where we stopped last time…</vt:lpstr>
      <vt:lpstr>Πού εστιάζεται η Ενότητα 3; Quality Improvement</vt:lpstr>
      <vt:lpstr>Do the above ring a bell?</vt:lpstr>
      <vt:lpstr>PowerPoint Presentation</vt:lpstr>
      <vt:lpstr>Τα δομικά στοιχεία ενός συστήματος υγείας, και η θέση της ψηφιακής τεχνολογίας</vt:lpstr>
      <vt:lpstr>Επισκόπηση των συστατικών των EHR</vt:lpstr>
      <vt:lpstr>PowerPoint Presentation</vt:lpstr>
      <vt:lpstr>Πώς διαμορφώνεται το τοπίο των απαντήσεων ως τώρα;</vt:lpstr>
      <vt:lpstr>PowerPoint Presentation</vt:lpstr>
      <vt:lpstr>PowerPoint Presentation</vt:lpstr>
      <vt:lpstr>Η προσέγγιση 6σ (six sigma) στη βελτίωση των διαδικασιών…</vt:lpstr>
      <vt:lpstr>PowerPoint Presentation</vt:lpstr>
      <vt:lpstr>PowerPoint Presentation</vt:lpstr>
      <vt:lpstr>PowerPoint Presentation</vt:lpstr>
      <vt:lpstr>Διαδικασίες (processes):  Τα «παθοφυσιολογικά μονοπάτια» του οργανισμού ή του συστήματος</vt:lpstr>
      <vt:lpstr>Ανάλυση διαδικασιών (Process analysis / breakdown)</vt:lpstr>
      <vt:lpstr>Μια περίπτωση ασθενούς που με απασχολεί…</vt:lpstr>
      <vt:lpstr>Παρουσίαση περίπτωσης ασθενούς:</vt:lpstr>
      <vt:lpstr>PowerPoint Presentation</vt:lpstr>
      <vt:lpstr>Ένα μη αναμενόμενο ανεπιθύμητο συμβάν…</vt:lpstr>
      <vt:lpstr>Ο ασθενής καταβάλλει κάθε προσπάθεια για να κλείσει ραντεβού, αλλά αντιμετωπίζει τις εξής δυσχέρειες: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Κρίσιμες διαδικασίες: Το συνιστώμενο σημείο εκκίνησης…</vt:lpstr>
      <vt:lpstr>A 1-slide case:</vt:lpstr>
      <vt:lpstr>Σημεία που υποδηλώνουν ότι μία διαδικασία είναι δυσλειτουργική</vt:lpstr>
      <vt:lpstr>Υποκείμενες αιτίες  δυσλειτουργικότητας των διαδικασιών</vt:lpstr>
      <vt:lpstr>Ορισμός και στόχοι της Διαχείρισης  Έργων </vt:lpstr>
      <vt:lpstr>PowerPoint Presentation</vt:lpstr>
      <vt:lpstr>PowerPoint Presentation</vt:lpstr>
      <vt:lpstr>Καθορίζοντας τους στόχους  &amp; σκοπούς του έργου</vt:lpstr>
      <vt:lpstr>PowerPoint Presentation</vt:lpstr>
      <vt:lpstr>PowerPoint Presentation</vt:lpstr>
      <vt:lpstr>Ευχαριστούμε για την προσοχή σας!</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Fazekas Nóra</dc:creator>
  <cp:lastModifiedBy>ioannis anastassiou</cp:lastModifiedBy>
  <cp:revision>170</cp:revision>
  <dcterms:created xsi:type="dcterms:W3CDTF">2024-07-17T13:31:34Z</dcterms:created>
  <dcterms:modified xsi:type="dcterms:W3CDTF">2026-03-21T15:22:11Z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3dd1fcc-24d7-4f55-9dc2-c1518f171327_Enabled">
    <vt:lpwstr>true</vt:lpwstr>
  </property>
  <property fmtid="{D5CDD505-2E9C-101B-9397-08002B2CF9AE}" pid="3" name="MSIP_Label_73dd1fcc-24d7-4f55-9dc2-c1518f171327_SetDate">
    <vt:lpwstr>2023-06-25T17:16:16Z</vt:lpwstr>
  </property>
  <property fmtid="{D5CDD505-2E9C-101B-9397-08002B2CF9AE}" pid="4" name="MSIP_Label_73dd1fcc-24d7-4f55-9dc2-c1518f171327_Method">
    <vt:lpwstr>Privileged</vt:lpwstr>
  </property>
  <property fmtid="{D5CDD505-2E9C-101B-9397-08002B2CF9AE}" pid="5" name="MSIP_Label_73dd1fcc-24d7-4f55-9dc2-c1518f171327_Name">
    <vt:lpwstr>No Protection (Label Only) - Internal Use</vt:lpwstr>
  </property>
  <property fmtid="{D5CDD505-2E9C-101B-9397-08002B2CF9AE}" pid="6" name="MSIP_Label_73dd1fcc-24d7-4f55-9dc2-c1518f171327_SiteId">
    <vt:lpwstr>945c199a-83a2-4e80-9f8c-5a91be5752dd</vt:lpwstr>
  </property>
  <property fmtid="{D5CDD505-2E9C-101B-9397-08002B2CF9AE}" pid="7" name="MSIP_Label_73dd1fcc-24d7-4f55-9dc2-c1518f171327_ActionId">
    <vt:lpwstr>6e2f3451-cd93-482c-97db-ef8546f277c7</vt:lpwstr>
  </property>
  <property fmtid="{D5CDD505-2E9C-101B-9397-08002B2CF9AE}" pid="8" name="MSIP_Label_73dd1fcc-24d7-4f55-9dc2-c1518f171327_ContentBits">
    <vt:lpwstr>2</vt:lpwstr>
  </property>
  <property fmtid="{D5CDD505-2E9C-101B-9397-08002B2CF9AE}" pid="9" name="ContentTypeId">
    <vt:lpwstr>0x0101007CF6465FE3B9384DBF09A666F84DDB69</vt:lpwstr>
  </property>
</Properties>
</file>