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12"/>
  </p:notesMasterIdLst>
  <p:handoutMasterIdLst>
    <p:handoutMasterId r:id="rId13"/>
  </p:handoutMasterIdLst>
  <p:sldIdLst>
    <p:sldId id="256" r:id="rId6"/>
    <p:sldId id="257" r:id="rId7"/>
    <p:sldId id="258" r:id="rId8"/>
    <p:sldId id="441" r:id="rId9"/>
    <p:sldId id="308" r:id="rId10"/>
    <p:sldId id="949" r:id="rId11"/>
  </p:sldIdLst>
  <p:sldSz cx="1079976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FB0087"/>
    <a:srgbClr val="1A75DB"/>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11" autoAdjust="0"/>
  </p:normalViewPr>
  <p:slideViewPr>
    <p:cSldViewPr snapToGrid="0">
      <p:cViewPr varScale="1">
        <p:scale>
          <a:sx n="66" d="100"/>
          <a:sy n="66" d="100"/>
        </p:scale>
        <p:origin x="734" y="278"/>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3CAE6-A96A-A8F1-74F8-75B2860B49DD}"/>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922F845-E4FA-9FCF-2379-AE485EEF0629}"/>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442D84BA-0053-0603-86F2-C9F8BA2A6063}"/>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26A0C0B6-D8BB-4EDF-2E8F-C86BB0F9A952}"/>
              </a:ext>
            </a:extLst>
          </p:cNvPr>
          <p:cNvSpPr>
            <a:spLocks noGrp="1"/>
          </p:cNvSpPr>
          <p:nvPr>
            <p:ph type="sldNum" sz="quarter" idx="5"/>
          </p:nvPr>
        </p:nvSpPr>
        <p:spPr/>
        <p:txBody>
          <a:bodyPr/>
          <a:lstStyle/>
          <a:p>
            <a:fld id="{5E4A9807-1C24-8F4A-B3C7-A6E31FA5BB7A}" type="slidenum">
              <a:rPr lang="it-IT" smtClean="0"/>
              <a:t>4</a:t>
            </a:fld>
            <a:endParaRPr lang="it-IT"/>
          </a:p>
        </p:txBody>
      </p:sp>
    </p:spTree>
    <p:extLst>
      <p:ext uri="{BB962C8B-B14F-4D97-AF65-F5344CB8AC3E}">
        <p14:creationId xmlns:p14="http://schemas.microsoft.com/office/powerpoint/2010/main" val="3829984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image" Target="../media/image21.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5.pn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24.png"/><Relationship Id="rId4"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13.emf"/><Relationship Id="rId4" Type="http://schemas.openxmlformats.org/officeDocument/2006/relationships/image" Target="../media/image1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9" y="6312568"/>
            <a:ext cx="2559169" cy="726677"/>
          </a:xfrm>
          <a:prstGeom prst="rect">
            <a:avLst/>
          </a:prstGeom>
        </p:spPr>
      </p:pic>
    </p:spTree>
    <p:extLst>
      <p:ext uri="{BB962C8B-B14F-4D97-AF65-F5344CB8AC3E}">
        <p14:creationId xmlns:p14="http://schemas.microsoft.com/office/powerpoint/2010/main" val="1620602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3144966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919296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47520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8927376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1195602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804449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3357987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44426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138286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n-US"/>
              <a:t>Click to edit Master text styles</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n-US"/>
              <a:t>Click to edit Master text styles</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n-US"/>
              <a:t>Click to edit Master text styles</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n-US"/>
              <a:t>Click to edit Master text styles</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n-US"/>
              <a:t>Click to edit Master text styles</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6" name="Immagine 7">
            <a:extLst>
              <a:ext uri="{FF2B5EF4-FFF2-40B4-BE49-F238E27FC236}">
                <a16:creationId xmlns:a16="http://schemas.microsoft.com/office/drawing/2014/main" id="{4F336E19-C4AF-A583-5455-6B0DD336C9F4}"/>
              </a:ext>
            </a:extLst>
          </p:cNvPr>
          <p:cNvPicPr>
            <a:picLocks noChangeAspect="1"/>
          </p:cNvPicPr>
          <p:nvPr userDrawn="1"/>
        </p:nvPicPr>
        <p:blipFill>
          <a:blip r:embed="rId2"/>
          <a:stretch>
            <a:fillRect/>
          </a:stretch>
        </p:blipFill>
        <p:spPr>
          <a:xfrm>
            <a:off x="1670616" y="4080872"/>
            <a:ext cx="1130300" cy="1130300"/>
          </a:xfrm>
          <a:prstGeom prst="rect">
            <a:avLst/>
          </a:prstGeom>
        </p:spPr>
      </p:pic>
      <p:pic>
        <p:nvPicPr>
          <p:cNvPr id="17" name="Immagine 8">
            <a:extLst>
              <a:ext uri="{FF2B5EF4-FFF2-40B4-BE49-F238E27FC236}">
                <a16:creationId xmlns:a16="http://schemas.microsoft.com/office/drawing/2014/main" id="{074BBF54-C851-B5E8-E784-213A628F2EA4}"/>
              </a:ext>
            </a:extLst>
          </p:cNvPr>
          <p:cNvPicPr>
            <a:picLocks noChangeAspect="1"/>
          </p:cNvPicPr>
          <p:nvPr userDrawn="1"/>
        </p:nvPicPr>
        <p:blipFill>
          <a:blip r:embed="rId3"/>
          <a:stretch>
            <a:fillRect/>
          </a:stretch>
        </p:blipFill>
        <p:spPr>
          <a:xfrm>
            <a:off x="4834731" y="4044585"/>
            <a:ext cx="1130300" cy="1130300"/>
          </a:xfrm>
          <a:prstGeom prst="rect">
            <a:avLst/>
          </a:prstGeom>
        </p:spPr>
      </p:pic>
      <p:pic>
        <p:nvPicPr>
          <p:cNvPr id="18" name="Immagine 10">
            <a:extLst>
              <a:ext uri="{FF2B5EF4-FFF2-40B4-BE49-F238E27FC236}">
                <a16:creationId xmlns:a16="http://schemas.microsoft.com/office/drawing/2014/main" id="{39FED899-FD15-014D-2BB9-0D93E4E03F6E}"/>
              </a:ext>
            </a:extLst>
          </p:cNvPr>
          <p:cNvPicPr>
            <a:picLocks noChangeAspect="1"/>
          </p:cNvPicPr>
          <p:nvPr userDrawn="1"/>
        </p:nvPicPr>
        <p:blipFill>
          <a:blip r:embed="rId4"/>
          <a:stretch>
            <a:fillRect/>
          </a:stretch>
        </p:blipFill>
        <p:spPr>
          <a:xfrm>
            <a:off x="7998846" y="4044585"/>
            <a:ext cx="1130300" cy="1130300"/>
          </a:xfrm>
          <a:prstGeom prst="rect">
            <a:avLst/>
          </a:prstGeom>
        </p:spPr>
      </p:pic>
      <p:pic>
        <p:nvPicPr>
          <p:cNvPr id="19" name="Immagine 11">
            <a:extLst>
              <a:ext uri="{FF2B5EF4-FFF2-40B4-BE49-F238E27FC236}">
                <a16:creationId xmlns:a16="http://schemas.microsoft.com/office/drawing/2014/main" id="{4C36C738-DB9B-90C0-A10E-7990A46086A0}"/>
              </a:ext>
            </a:extLst>
          </p:cNvPr>
          <p:cNvPicPr>
            <a:picLocks noChangeAspect="1"/>
          </p:cNvPicPr>
          <p:nvPr userDrawn="1"/>
        </p:nvPicPr>
        <p:blipFill>
          <a:blip r:embed="rId5"/>
          <a:stretch>
            <a:fillRect/>
          </a:stretch>
        </p:blipFill>
        <p:spPr>
          <a:xfrm>
            <a:off x="4517231" y="5433499"/>
            <a:ext cx="1765300" cy="38100"/>
          </a:xfrm>
          <a:prstGeom prst="rect">
            <a:avLst/>
          </a:prstGeom>
        </p:spPr>
      </p:pic>
      <p:pic>
        <p:nvPicPr>
          <p:cNvPr id="20" name="Immagine 12">
            <a:extLst>
              <a:ext uri="{FF2B5EF4-FFF2-40B4-BE49-F238E27FC236}">
                <a16:creationId xmlns:a16="http://schemas.microsoft.com/office/drawing/2014/main" id="{32F21DC5-F71D-8643-D9E7-AEA18C95ABE1}"/>
              </a:ext>
            </a:extLst>
          </p:cNvPr>
          <p:cNvPicPr>
            <a:picLocks noChangeAspect="1"/>
          </p:cNvPicPr>
          <p:nvPr userDrawn="1"/>
        </p:nvPicPr>
        <p:blipFill>
          <a:blip r:embed="rId5"/>
          <a:stretch>
            <a:fillRect/>
          </a:stretch>
        </p:blipFill>
        <p:spPr>
          <a:xfrm>
            <a:off x="1350131" y="5435620"/>
            <a:ext cx="1765300" cy="38100"/>
          </a:xfrm>
          <a:prstGeom prst="rect">
            <a:avLst/>
          </a:prstGeom>
        </p:spPr>
      </p:pic>
      <p:pic>
        <p:nvPicPr>
          <p:cNvPr id="21" name="Immagine 13">
            <a:extLst>
              <a:ext uri="{FF2B5EF4-FFF2-40B4-BE49-F238E27FC236}">
                <a16:creationId xmlns:a16="http://schemas.microsoft.com/office/drawing/2014/main" id="{D391A9A8-E55A-9D69-E5ED-792E3915E2CF}"/>
              </a:ext>
            </a:extLst>
          </p:cNvPr>
          <p:cNvPicPr>
            <a:picLocks noChangeAspect="1"/>
          </p:cNvPicPr>
          <p:nvPr userDrawn="1"/>
        </p:nvPicPr>
        <p:blipFill>
          <a:blip r:embed="rId5"/>
          <a:stretch>
            <a:fillRect/>
          </a:stretch>
        </p:blipFill>
        <p:spPr>
          <a:xfrm>
            <a:off x="7681346" y="5433499"/>
            <a:ext cx="1765300" cy="38100"/>
          </a:xfrm>
          <a:prstGeom prst="rect">
            <a:avLst/>
          </a:prstGeom>
        </p:spPr>
      </p:pic>
      <p:sp>
        <p:nvSpPr>
          <p:cNvPr id="2" name="Cím 1"/>
          <p:cNvSpPr>
            <a:spLocks noGrp="1"/>
          </p:cNvSpPr>
          <p:nvPr>
            <p:ph type="title" hasCustomPrompt="1"/>
          </p:nvPr>
        </p:nvSpPr>
        <p:spPr>
          <a:xfrm>
            <a:off x="742949" y="2273137"/>
            <a:ext cx="9313863" cy="1392237"/>
          </a:xfrm>
          <a:prstGeom prst="rect">
            <a:avLst/>
          </a:prstGeom>
        </p:spPr>
        <p:txBody>
          <a:bodyPr/>
          <a:lstStyle>
            <a:lvl1pPr algn="ctr">
              <a:defRPr b="1">
                <a:solidFill>
                  <a:schemeClr val="tx1"/>
                </a:solidFill>
              </a:defRPr>
            </a:lvl1pPr>
          </a:lstStyle>
          <a:p>
            <a:r>
              <a:rPr lang="hu-HU" dirty="0" err="1"/>
              <a:t>Insert</a:t>
            </a:r>
            <a:r>
              <a:rPr lang="hu-HU" dirty="0"/>
              <a:t> </a:t>
            </a:r>
            <a:r>
              <a:rPr lang="hu-HU" dirty="0" err="1"/>
              <a:t>your</a:t>
            </a:r>
            <a:r>
              <a:rPr lang="hu-HU" dirty="0"/>
              <a:t> image here</a:t>
            </a:r>
            <a:endParaRPr lang="en-GB" dirty="0"/>
          </a:p>
        </p:txBody>
      </p:sp>
      <p:pic>
        <p:nvPicPr>
          <p:cNvPr id="27"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6"/>
          <a:srcRect/>
          <a:stretch/>
        </p:blipFill>
        <p:spPr>
          <a:xfrm>
            <a:off x="8573718" y="6517481"/>
            <a:ext cx="1844736" cy="523813"/>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algn="just"/>
            <a:r>
              <a:rPr lang="hu-HU" sz="900" kern="1200" dirty="0" err="1">
                <a:solidFill>
                  <a:schemeClr val="bg1"/>
                </a:solidFill>
                <a:effectLst/>
                <a:latin typeface="Arial" panose="020B0604020202020204" pitchFamily="34" charset="0"/>
                <a:ea typeface="+mn-ea"/>
                <a:cs typeface="Arial" panose="020B0604020202020204" pitchFamily="34" charset="0"/>
              </a:rPr>
              <a:t>Funded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by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Views</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opinions</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expressed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are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however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a:t>
            </a:r>
            <a:r>
              <a:rPr lang="hu-HU" sz="900" kern="1200" dirty="0">
                <a:solidFill>
                  <a:schemeClr val="bg1"/>
                </a:solidFill>
                <a:effectLst/>
                <a:latin typeface="Arial" panose="020B0604020202020204" pitchFamily="34" charset="0"/>
                <a:ea typeface="+mn-ea"/>
                <a:cs typeface="Arial" panose="020B0604020202020204" pitchFamily="34" charset="0"/>
              </a:rPr>
              <a:t>(s) </a:t>
            </a:r>
            <a:r>
              <a:rPr lang="hu-HU" sz="900" kern="1200" dirty="0" err="1">
                <a:solidFill>
                  <a:schemeClr val="bg1"/>
                </a:solidFill>
                <a:effectLst/>
                <a:latin typeface="Arial" panose="020B0604020202020204" pitchFamily="34" charset="0"/>
                <a:ea typeface="+mn-ea"/>
                <a:cs typeface="Arial" panose="020B0604020202020204" pitchFamily="34" charset="0"/>
              </a:rPr>
              <a:t>only</a:t>
            </a:r>
            <a:r>
              <a:rPr lang="hu-HU" sz="900" kern="1200" dirty="0">
                <a:solidFill>
                  <a:schemeClr val="bg1"/>
                </a:solidFill>
                <a:effectLst/>
                <a:latin typeface="Arial" panose="020B0604020202020204" pitchFamily="34" charset="0"/>
                <a:ea typeface="+mn-ea"/>
                <a:cs typeface="Arial" panose="020B0604020202020204" pitchFamily="34" charset="0"/>
              </a:rPr>
              <a:t> and </a:t>
            </a:r>
            <a:r>
              <a:rPr lang="hu-HU" sz="900" kern="1200" dirty="0" err="1">
                <a:solidFill>
                  <a:schemeClr val="bg1"/>
                </a:solidFill>
                <a:effectLst/>
                <a:latin typeface="Arial" panose="020B0604020202020204" pitchFamily="34" charset="0"/>
                <a:ea typeface="+mn-ea"/>
                <a:cs typeface="Arial" panose="020B0604020202020204" pitchFamily="34" charset="0"/>
              </a:rPr>
              <a:t>do</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not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necessarily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reflect</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those</a:t>
            </a:r>
            <a:r>
              <a:rPr lang="hu-HU" sz="900" kern="1200" dirty="0">
                <a:solidFill>
                  <a:schemeClr val="bg1"/>
                </a:solidFill>
                <a:effectLst/>
                <a:latin typeface="Arial" panose="020B0604020202020204" pitchFamily="34" charset="0"/>
                <a:ea typeface="+mn-ea"/>
                <a:cs typeface="Arial" panose="020B0604020202020204" pitchFamily="34" charset="0"/>
              </a:rPr>
              <a:t> of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Health and Digital </a:t>
            </a:r>
            <a:r>
              <a:rPr lang="hu-HU" sz="900" kern="1200" dirty="0" err="1">
                <a:solidFill>
                  <a:schemeClr val="bg1"/>
                </a:solidFill>
                <a:effectLst/>
                <a:latin typeface="Arial" panose="020B0604020202020204" pitchFamily="34" charset="0"/>
                <a:ea typeface="+mn-ea"/>
                <a:cs typeface="Arial" panose="020B0604020202020204" pitchFamily="34" charset="0"/>
              </a:rPr>
              <a:t>Executive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Agency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HaDEA</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Neither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European Union </a:t>
            </a:r>
            <a:r>
              <a:rPr lang="hu-HU" sz="900" kern="1200" dirty="0" err="1">
                <a:solidFill>
                  <a:schemeClr val="bg1"/>
                </a:solidFill>
                <a:effectLst/>
                <a:latin typeface="Arial" panose="020B0604020202020204" pitchFamily="34" charset="0"/>
                <a:ea typeface="+mn-ea"/>
                <a:cs typeface="Arial" panose="020B0604020202020204" pitchFamily="34" charset="0"/>
              </a:rPr>
              <a:t>nor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granting</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authority</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can</a:t>
            </a:r>
            <a:r>
              <a:rPr lang="hu-HU" sz="900" kern="1200" dirty="0">
                <a:solidFill>
                  <a:schemeClr val="bg1"/>
                </a:solidFill>
                <a:effectLst/>
                <a:latin typeface="Arial" panose="020B0604020202020204" pitchFamily="34" charset="0"/>
                <a:ea typeface="+mn-ea"/>
                <a:cs typeface="Arial" panose="020B0604020202020204" pitchFamily="34" charset="0"/>
              </a:rPr>
              <a:t> be </a:t>
            </a:r>
            <a:r>
              <a:rPr lang="hu-HU" sz="900" kern="1200" dirty="0" err="1">
                <a:solidFill>
                  <a:schemeClr val="bg1"/>
                </a:solidFill>
                <a:effectLst/>
                <a:latin typeface="Arial" panose="020B0604020202020204" pitchFamily="34" charset="0"/>
                <a:ea typeface="+mn-ea"/>
                <a:cs typeface="Arial" panose="020B0604020202020204" pitchFamily="34" charset="0"/>
              </a:rPr>
              <a:t>held</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responsible</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for</a:t>
            </a:r>
            <a:r>
              <a:rPr lang="hu-HU" sz="900" kern="1200" dirty="0">
                <a:solidFill>
                  <a:schemeClr val="bg1"/>
                </a:solidFill>
                <a:effectLst/>
                <a:latin typeface="Arial" panose="020B0604020202020204" pitchFamily="34" charset="0"/>
                <a:ea typeface="+mn-ea"/>
                <a:cs typeface="Arial" panose="020B0604020202020204" pitchFamily="34" charset="0"/>
              </a:rPr>
              <a:t> </a:t>
            </a:r>
            <a:r>
              <a:rPr lang="hu-HU" sz="900" kern="1200" dirty="0" err="1">
                <a:solidFill>
                  <a:schemeClr val="bg1"/>
                </a:solidFill>
                <a:effectLst/>
                <a:latin typeface="Arial" panose="020B0604020202020204" pitchFamily="34" charset="0"/>
                <a:ea typeface="+mn-ea"/>
                <a:cs typeface="Arial" panose="020B0604020202020204" pitchFamily="34" charset="0"/>
              </a:rPr>
              <a:t>them</a:t>
            </a:r>
            <a:r>
              <a:rPr lang="hu-HU" sz="900" kern="1200" dirty="0">
                <a:solidFill>
                  <a:schemeClr val="bg1"/>
                </a:solidFill>
                <a:effectLst/>
                <a:latin typeface="Arial" panose="020B0604020202020204" pitchFamily="34" charset="0"/>
                <a:ea typeface="+mn-ea"/>
                <a:cs typeface="Arial" panose="020B0604020202020204" pitchFamily="34" charset="0"/>
              </a:rPr>
              <a:t>.</a:t>
            </a:r>
          </a:p>
          <a:p>
            <a:pPr algn="just"/>
            <a:endParaRPr lang="en-GB" sz="900" dirty="0">
              <a:solidFill>
                <a:schemeClr val="bg1"/>
              </a:solidFill>
              <a:latin typeface="Arial" panose="020B0604020202020204" pitchFamily="34" charset="0"/>
              <a:cs typeface="Arial" panose="020B0604020202020204" pitchFamily="34" charset="0"/>
            </a:endParaRPr>
          </a:p>
        </p:txBody>
      </p:sp>
      <p:pic>
        <p:nvPicPr>
          <p:cNvPr id="6" name="Kép 5" descr="A képen Betűtípus, képernyőkép, szöveg, Grafika látható&#10;&#10;Előfordulhat, hogy az AI által létrehozott tartalom helytelen.">
            <a:extLst>
              <a:ext uri="{FF2B5EF4-FFF2-40B4-BE49-F238E27FC236}">
                <a16:creationId xmlns:a16="http://schemas.microsoft.com/office/drawing/2014/main" id="{11D1B4AE-6598-7CFC-5E1B-89AFCD965699}"/>
              </a:ext>
            </a:extLst>
          </p:cNvPr>
          <p:cNvPicPr>
            <a:picLocks noChangeAspect="1"/>
          </p:cNvPicPr>
          <p:nvPr userDrawn="1"/>
        </p:nvPicPr>
        <p:blipFill>
          <a:blip r:embed="rId7"/>
          <a:stretch>
            <a:fillRect/>
          </a:stretch>
        </p:blipFill>
        <p:spPr>
          <a:xfrm>
            <a:off x="6008606" y="6129182"/>
            <a:ext cx="2382359" cy="53076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84334763"/>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el-GR" sz="3600" dirty="0"/>
              <a:t>Επανασχεδιασμός της διαδικασίας</a:t>
            </a:r>
            <a:endParaRPr lang="en-GB" sz="3600" dirty="0"/>
          </a:p>
        </p:txBody>
      </p:sp>
      <p:sp>
        <p:nvSpPr>
          <p:cNvPr id="3" name="Dátum helye 2"/>
          <p:cNvSpPr>
            <a:spLocks noGrp="1"/>
          </p:cNvSpPr>
          <p:nvPr>
            <p:ph type="dt" sz="half" idx="10"/>
          </p:nvPr>
        </p:nvSpPr>
        <p:spPr/>
        <p:txBody>
          <a:bodyPr/>
          <a:lstStyle/>
          <a:p>
            <a:endParaRPr lang="it-IT" dirty="0"/>
          </a:p>
        </p:txBody>
      </p:sp>
    </p:spTree>
    <p:extLst>
      <p:ext uri="{BB962C8B-B14F-4D97-AF65-F5344CB8AC3E}">
        <p14:creationId xmlns:p14="http://schemas.microsoft.com/office/powerpoint/2010/main" val="839785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521869-8DDD-A403-9AF6-B40FD825B557}"/>
              </a:ext>
            </a:extLst>
          </p:cNvPr>
          <p:cNvPicPr>
            <a:picLocks noChangeAspect="1"/>
          </p:cNvPicPr>
          <p:nvPr/>
        </p:nvPicPr>
        <p:blipFill>
          <a:blip r:embed="rId2"/>
          <a:stretch>
            <a:fillRect/>
          </a:stretch>
        </p:blipFill>
        <p:spPr>
          <a:xfrm>
            <a:off x="579025" y="1613273"/>
            <a:ext cx="9641712" cy="4301243"/>
          </a:xfrm>
          <a:prstGeom prst="rect">
            <a:avLst/>
          </a:prstGeom>
          <a:ln w="76200">
            <a:solidFill>
              <a:srgbClr val="02FFD2"/>
            </a:solidFill>
          </a:ln>
        </p:spPr>
      </p:pic>
    </p:spTree>
    <p:extLst>
      <p:ext uri="{BB962C8B-B14F-4D97-AF65-F5344CB8AC3E}">
        <p14:creationId xmlns:p14="http://schemas.microsoft.com/office/powerpoint/2010/main" val="2080289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D23720-45E9-E9CB-EE00-306C66ED90FC}"/>
              </a:ext>
            </a:extLst>
          </p:cNvPr>
          <p:cNvPicPr>
            <a:picLocks noChangeAspect="1"/>
          </p:cNvPicPr>
          <p:nvPr/>
        </p:nvPicPr>
        <p:blipFill>
          <a:blip r:embed="rId2"/>
          <a:stretch>
            <a:fillRect/>
          </a:stretch>
        </p:blipFill>
        <p:spPr>
          <a:xfrm>
            <a:off x="1400537" y="2138814"/>
            <a:ext cx="9190297" cy="4470506"/>
          </a:xfrm>
          <a:prstGeom prst="rect">
            <a:avLst/>
          </a:prstGeom>
          <a:ln w="76200">
            <a:solidFill>
              <a:srgbClr val="02FFD2"/>
            </a:solidFill>
          </a:ln>
        </p:spPr>
      </p:pic>
    </p:spTree>
    <p:extLst>
      <p:ext uri="{BB962C8B-B14F-4D97-AF65-F5344CB8AC3E}">
        <p14:creationId xmlns:p14="http://schemas.microsoft.com/office/powerpoint/2010/main" val="1896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AB299-B8CF-8BB1-BEE6-DE507A59769E}"/>
            </a:ext>
          </a:extLst>
        </p:cNvPr>
        <p:cNvGrpSpPr/>
        <p:nvPr/>
      </p:nvGrpSpPr>
      <p:grpSpPr>
        <a:xfrm>
          <a:off x="0" y="0"/>
          <a:ext cx="0" cy="0"/>
          <a:chOff x="0" y="0"/>
          <a:chExt cx="0" cy="0"/>
        </a:xfrm>
      </p:grpSpPr>
      <p:grpSp>
        <p:nvGrpSpPr>
          <p:cNvPr id="11" name="Google Shape;726;p28">
            <a:extLst>
              <a:ext uri="{FF2B5EF4-FFF2-40B4-BE49-F238E27FC236}">
                <a16:creationId xmlns:a16="http://schemas.microsoft.com/office/drawing/2014/main" id="{70A96317-17BB-0C1B-484F-2C011CA56715}"/>
              </a:ext>
            </a:extLst>
          </p:cNvPr>
          <p:cNvGrpSpPr/>
          <p:nvPr/>
        </p:nvGrpSpPr>
        <p:grpSpPr>
          <a:xfrm>
            <a:off x="1129267" y="3316593"/>
            <a:ext cx="3791127" cy="2625000"/>
            <a:chOff x="-1798536" y="500194"/>
            <a:chExt cx="5146446" cy="3284282"/>
          </a:xfrm>
          <a:effectLst/>
        </p:grpSpPr>
        <p:sp>
          <p:nvSpPr>
            <p:cNvPr id="12" name="Google Shape;727;p28">
              <a:extLst>
                <a:ext uri="{FF2B5EF4-FFF2-40B4-BE49-F238E27FC236}">
                  <a16:creationId xmlns:a16="http://schemas.microsoft.com/office/drawing/2014/main" id="{BC7D06FC-6E39-20D3-5460-687B81139E42}"/>
                </a:ext>
              </a:extLst>
            </p:cNvPr>
            <p:cNvSpPr/>
            <p:nvPr/>
          </p:nvSpPr>
          <p:spPr>
            <a:xfrm>
              <a:off x="-294504" y="511897"/>
              <a:ext cx="1717032" cy="686812"/>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5097" tIns="65097" rIns="65097" bIns="65097" anchor="ctr" anchorCtr="0">
              <a:noAutofit/>
            </a:bodyPr>
            <a:lstStyle/>
            <a:p>
              <a:endParaRPr sz="1068" dirty="0">
                <a:solidFill>
                  <a:schemeClr val="bg1"/>
                </a:solidFill>
              </a:endParaRPr>
            </a:p>
          </p:txBody>
        </p:sp>
        <p:sp>
          <p:nvSpPr>
            <p:cNvPr id="13" name="Google Shape;728;p28">
              <a:extLst>
                <a:ext uri="{FF2B5EF4-FFF2-40B4-BE49-F238E27FC236}">
                  <a16:creationId xmlns:a16="http://schemas.microsoft.com/office/drawing/2014/main" id="{4A36FBC8-7CE5-1E91-9CA8-8D7EA46F1FEB}"/>
                </a:ext>
              </a:extLst>
            </p:cNvPr>
            <p:cNvSpPr txBox="1"/>
            <p:nvPr/>
          </p:nvSpPr>
          <p:spPr>
            <a:xfrm>
              <a:off x="-22529" y="500194"/>
              <a:ext cx="1286561" cy="686812"/>
            </a:xfrm>
            <a:prstGeom prst="rect">
              <a:avLst/>
            </a:prstGeom>
            <a:noFill/>
            <a:ln>
              <a:noFill/>
            </a:ln>
          </p:spPr>
          <p:txBody>
            <a:bodyPr spcFirstLastPara="1" wrap="square" lIns="39873" tIns="13279" rIns="13279" bIns="13279" anchor="ctr" anchorCtr="0">
              <a:noAutofit/>
            </a:bodyPr>
            <a:lstStyle/>
            <a:p>
              <a:pPr algn="ctr">
                <a:lnSpc>
                  <a:spcPct val="90000"/>
                </a:lnSpc>
                <a:buClr>
                  <a:schemeClr val="lt1"/>
                </a:buClr>
                <a:buSzPts val="1400"/>
              </a:pPr>
              <a:r>
                <a:rPr lang="el-GR" sz="997" dirty="0">
                  <a:solidFill>
                    <a:schemeClr val="bg1"/>
                  </a:solidFill>
                </a:rPr>
                <a:t>Κλινική αξιολόγηση</a:t>
              </a:r>
              <a:endParaRPr sz="997" dirty="0">
                <a:solidFill>
                  <a:schemeClr val="bg1"/>
                </a:solidFill>
              </a:endParaRPr>
            </a:p>
          </p:txBody>
        </p:sp>
        <p:sp>
          <p:nvSpPr>
            <p:cNvPr id="14" name="Google Shape;729;p28">
              <a:extLst>
                <a:ext uri="{FF2B5EF4-FFF2-40B4-BE49-F238E27FC236}">
                  <a16:creationId xmlns:a16="http://schemas.microsoft.com/office/drawing/2014/main" id="{64279C46-1297-C9DC-4BA0-34D915DE5028}"/>
                </a:ext>
              </a:extLst>
            </p:cNvPr>
            <p:cNvSpPr/>
            <p:nvPr/>
          </p:nvSpPr>
          <p:spPr>
            <a:xfrm>
              <a:off x="1192609" y="511897"/>
              <a:ext cx="1816917" cy="686812"/>
            </a:xfrm>
            <a:prstGeom prst="chevron">
              <a:avLst>
                <a:gd name="adj" fmla="val 50000"/>
              </a:avLst>
            </a:prstGeom>
            <a:solidFill>
              <a:srgbClr val="FFC000">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5097" tIns="65097" rIns="65097" bIns="65097" anchor="ctr" anchorCtr="0">
              <a:noAutofit/>
            </a:bodyPr>
            <a:lstStyle/>
            <a:p>
              <a:r>
                <a:rPr lang="el-GR" sz="897" dirty="0">
                  <a:solidFill>
                    <a:schemeClr val="bg1"/>
                  </a:solidFill>
                </a:rPr>
                <a:t>Ανάγκη επείγουσας εισαγωγής</a:t>
              </a:r>
              <a:r>
                <a:rPr lang="en-GB" sz="897" dirty="0">
                  <a:solidFill>
                    <a:schemeClr val="bg1"/>
                  </a:solidFill>
                </a:rPr>
                <a:t>;</a:t>
              </a:r>
              <a:endParaRPr sz="897" dirty="0">
                <a:solidFill>
                  <a:schemeClr val="bg1"/>
                </a:solidFill>
              </a:endParaRPr>
            </a:p>
          </p:txBody>
        </p:sp>
        <p:sp>
          <p:nvSpPr>
            <p:cNvPr id="16" name="Google Shape;731;p28">
              <a:extLst>
                <a:ext uri="{FF2B5EF4-FFF2-40B4-BE49-F238E27FC236}">
                  <a16:creationId xmlns:a16="http://schemas.microsoft.com/office/drawing/2014/main" id="{A7F318B1-C3CE-6E93-5166-9924154921BD}"/>
                </a:ext>
              </a:extLst>
            </p:cNvPr>
            <p:cNvSpPr/>
            <p:nvPr/>
          </p:nvSpPr>
          <p:spPr>
            <a:xfrm>
              <a:off x="-1798536" y="1905369"/>
              <a:ext cx="2639359" cy="894369"/>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5097" tIns="65097" rIns="65097" bIns="65097" anchor="ctr" anchorCtr="0">
              <a:noAutofit/>
            </a:bodyPr>
            <a:lstStyle/>
            <a:p>
              <a:endParaRPr sz="1068" dirty="0">
                <a:solidFill>
                  <a:schemeClr val="bg1"/>
                </a:solidFill>
              </a:endParaRPr>
            </a:p>
          </p:txBody>
        </p:sp>
        <p:sp>
          <p:nvSpPr>
            <p:cNvPr id="17" name="Google Shape;732;p28">
              <a:extLst>
                <a:ext uri="{FF2B5EF4-FFF2-40B4-BE49-F238E27FC236}">
                  <a16:creationId xmlns:a16="http://schemas.microsoft.com/office/drawing/2014/main" id="{7889D1D6-60B6-CCE8-F384-61C92FFAD976}"/>
                </a:ext>
              </a:extLst>
            </p:cNvPr>
            <p:cNvSpPr txBox="1"/>
            <p:nvPr/>
          </p:nvSpPr>
          <p:spPr>
            <a:xfrm>
              <a:off x="1530993" y="3064286"/>
              <a:ext cx="1816917" cy="720190"/>
            </a:xfrm>
            <a:prstGeom prst="rect">
              <a:avLst/>
            </a:prstGeom>
            <a:noFill/>
            <a:ln>
              <a:noFill/>
            </a:ln>
          </p:spPr>
          <p:txBody>
            <a:bodyPr spcFirstLastPara="1" wrap="square" lIns="39873" tIns="13279" rIns="13279" bIns="13279" anchor="ctr" anchorCtr="0">
              <a:noAutofit/>
            </a:bodyPr>
            <a:lstStyle/>
            <a:p>
              <a:pPr algn="r">
                <a:lnSpc>
                  <a:spcPct val="90000"/>
                </a:lnSpc>
                <a:buClr>
                  <a:schemeClr val="lt1"/>
                </a:buClr>
                <a:buSzPts val="1400"/>
              </a:pPr>
              <a:r>
                <a:rPr lang="el-GR" sz="997" dirty="0">
                  <a:solidFill>
                    <a:schemeClr val="bg1"/>
                  </a:solidFill>
                </a:rPr>
                <a:t>η</a:t>
              </a:r>
              <a:endParaRPr sz="997" dirty="0">
                <a:solidFill>
                  <a:schemeClr val="bg1"/>
                </a:solidFill>
              </a:endParaRPr>
            </a:p>
          </p:txBody>
        </p:sp>
      </p:grpSp>
      <p:sp>
        <p:nvSpPr>
          <p:cNvPr id="33" name="Google Shape;748;p28">
            <a:extLst>
              <a:ext uri="{FF2B5EF4-FFF2-40B4-BE49-F238E27FC236}">
                <a16:creationId xmlns:a16="http://schemas.microsoft.com/office/drawing/2014/main" id="{F4CB9913-3FFD-8E99-5B42-653C945DF82D}"/>
              </a:ext>
            </a:extLst>
          </p:cNvPr>
          <p:cNvSpPr/>
          <p:nvPr/>
        </p:nvSpPr>
        <p:spPr>
          <a:xfrm>
            <a:off x="2538427" y="1648896"/>
            <a:ext cx="3326950" cy="714835"/>
          </a:xfrm>
          <a:prstGeom prst="roundRect">
            <a:avLst>
              <a:gd name="adj" fmla="val 16667"/>
            </a:avLst>
          </a:prstGeom>
          <a:solidFill>
            <a:srgbClr val="0063DC"/>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1139" b="1" dirty="0">
                <a:solidFill>
                  <a:schemeClr val="bg1"/>
                </a:solidFill>
                <a:latin typeface="Gill Sans"/>
                <a:sym typeface="Gill Sans"/>
              </a:rPr>
              <a:t>Αίτημα καρδιολογικής εκτίμησης </a:t>
            </a:r>
            <a:r>
              <a:rPr lang="el-GR" sz="1139" b="1" dirty="0" err="1">
                <a:solidFill>
                  <a:schemeClr val="bg1"/>
                </a:solidFill>
                <a:latin typeface="Gill Sans"/>
                <a:sym typeface="Gill Sans"/>
              </a:rPr>
              <a:t>ενδονοσοκομειακά</a:t>
            </a:r>
            <a:r>
              <a:rPr lang="el-GR" sz="1139" b="1" dirty="0">
                <a:solidFill>
                  <a:schemeClr val="bg1"/>
                </a:solidFill>
                <a:latin typeface="Gill Sans"/>
                <a:sym typeface="Gill Sans"/>
              </a:rPr>
              <a:t>, μέσω του </a:t>
            </a:r>
            <a:r>
              <a:rPr lang="en-GB" sz="1139" b="1" dirty="0">
                <a:solidFill>
                  <a:schemeClr val="bg1"/>
                </a:solidFill>
                <a:latin typeface="Gill Sans"/>
                <a:sym typeface="Gill Sans"/>
              </a:rPr>
              <a:t>order entry system</a:t>
            </a:r>
            <a:r>
              <a:rPr lang="el-GR" sz="1139" b="1" dirty="0">
                <a:solidFill>
                  <a:schemeClr val="bg1"/>
                </a:solidFill>
                <a:latin typeface="Gill Sans"/>
                <a:sym typeface="Gill Sans"/>
              </a:rPr>
              <a:t> του νοσοκομείου +/- επείγουσας τηλεφωνικής επικοινωνίας</a:t>
            </a:r>
            <a:endParaRPr sz="1139" dirty="0">
              <a:solidFill>
                <a:schemeClr val="bg1"/>
              </a:solidFill>
            </a:endParaRPr>
          </a:p>
        </p:txBody>
      </p:sp>
      <p:cxnSp>
        <p:nvCxnSpPr>
          <p:cNvPr id="35" name="Google Shape;750;p28">
            <a:extLst>
              <a:ext uri="{FF2B5EF4-FFF2-40B4-BE49-F238E27FC236}">
                <a16:creationId xmlns:a16="http://schemas.microsoft.com/office/drawing/2014/main" id="{BE6BA805-FACB-5262-E1B1-A968E8CB061B}"/>
              </a:ext>
            </a:extLst>
          </p:cNvPr>
          <p:cNvCxnSpPr>
            <a:cxnSpLocks/>
          </p:cNvCxnSpPr>
          <p:nvPr/>
        </p:nvCxnSpPr>
        <p:spPr>
          <a:xfrm>
            <a:off x="179179" y="5746232"/>
            <a:ext cx="860193" cy="8172"/>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41" name="Google Shape;756;p28">
            <a:extLst>
              <a:ext uri="{FF2B5EF4-FFF2-40B4-BE49-F238E27FC236}">
                <a16:creationId xmlns:a16="http://schemas.microsoft.com/office/drawing/2014/main" id="{B1955CDB-9180-F9B5-ABE5-2802F7B15690}"/>
              </a:ext>
            </a:extLst>
          </p:cNvPr>
          <p:cNvSpPr txBox="1"/>
          <p:nvPr/>
        </p:nvSpPr>
        <p:spPr>
          <a:xfrm>
            <a:off x="1019665" y="3221967"/>
            <a:ext cx="986081" cy="479673"/>
          </a:xfrm>
          <a:prstGeom prst="rect">
            <a:avLst/>
          </a:prstGeom>
          <a:solidFill>
            <a:schemeClr val="accent4">
              <a:lumMod val="20000"/>
              <a:lumOff val="80000"/>
            </a:schemeClr>
          </a:solidFill>
          <a:ln>
            <a:noFill/>
          </a:ln>
          <a:effectLst>
            <a:outerShdw blurRad="50800" dist="38100" dir="2700000" algn="tl" rotWithShape="0">
              <a:srgbClr val="000000">
                <a:alpha val="40000"/>
              </a:srgbClr>
            </a:outerShdw>
          </a:effectLst>
        </p:spPr>
        <p:txBody>
          <a:bodyPr spcFirstLastPara="1" wrap="square" lIns="65097" tIns="32539" rIns="65097" bIns="32539" anchor="t" anchorCtr="0">
            <a:spAutoFit/>
          </a:bodyPr>
          <a:lstStyle/>
          <a:p>
            <a:r>
              <a:rPr lang="el-GR" sz="1345" dirty="0"/>
              <a:t>Διάγνωση </a:t>
            </a:r>
            <a:r>
              <a:rPr lang="es-ES" sz="1345" dirty="0"/>
              <a:t>Ca </a:t>
            </a:r>
            <a:r>
              <a:rPr lang="el-GR" sz="1345" dirty="0" err="1"/>
              <a:t>κύστεως</a:t>
            </a:r>
            <a:endParaRPr sz="1345" dirty="0"/>
          </a:p>
        </p:txBody>
      </p:sp>
      <p:sp>
        <p:nvSpPr>
          <p:cNvPr id="4" name="Footer Placeholder 4">
            <a:extLst>
              <a:ext uri="{FF2B5EF4-FFF2-40B4-BE49-F238E27FC236}">
                <a16:creationId xmlns:a16="http://schemas.microsoft.com/office/drawing/2014/main" id="{0D7AA326-7EAA-0AA7-FE95-265FB4E52B3E}"/>
              </a:ext>
            </a:extLst>
          </p:cNvPr>
          <p:cNvSpPr txBox="1">
            <a:spLocks noChangeArrowheads="1"/>
          </p:cNvSpPr>
          <p:nvPr/>
        </p:nvSpPr>
        <p:spPr bwMode="auto">
          <a:xfrm>
            <a:off x="1623897" y="5873483"/>
            <a:ext cx="2360534" cy="1747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5107" tIns="32553" rIns="65107" bIns="32553"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854" dirty="0"/>
              <a:t>Project: 101101139 — H-PASS — EU4H-2022-PJ</a:t>
            </a:r>
            <a:endParaRPr lang="el-GR" altLang="en-US" sz="854" dirty="0"/>
          </a:p>
        </p:txBody>
      </p:sp>
      <p:cxnSp>
        <p:nvCxnSpPr>
          <p:cNvPr id="3" name="Google Shape;750;p28">
            <a:extLst>
              <a:ext uri="{FF2B5EF4-FFF2-40B4-BE49-F238E27FC236}">
                <a16:creationId xmlns:a16="http://schemas.microsoft.com/office/drawing/2014/main" id="{F6D40922-3CFF-F2CD-8958-8823A96172CF}"/>
              </a:ext>
            </a:extLst>
          </p:cNvPr>
          <p:cNvCxnSpPr>
            <a:cxnSpLocks/>
          </p:cNvCxnSpPr>
          <p:nvPr/>
        </p:nvCxnSpPr>
        <p:spPr>
          <a:xfrm flipV="1">
            <a:off x="3866968" y="2363732"/>
            <a:ext cx="0" cy="875264"/>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sp>
        <p:nvSpPr>
          <p:cNvPr id="6" name="Google Shape;748;p28">
            <a:extLst>
              <a:ext uri="{FF2B5EF4-FFF2-40B4-BE49-F238E27FC236}">
                <a16:creationId xmlns:a16="http://schemas.microsoft.com/office/drawing/2014/main" id="{969ECF44-8778-0B1C-A568-C28D4F4921C4}"/>
              </a:ext>
            </a:extLst>
          </p:cNvPr>
          <p:cNvSpPr/>
          <p:nvPr/>
        </p:nvSpPr>
        <p:spPr>
          <a:xfrm>
            <a:off x="4737080" y="3429735"/>
            <a:ext cx="465398" cy="350701"/>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1139" b="1" dirty="0">
                <a:solidFill>
                  <a:schemeClr val="bg1"/>
                </a:solidFill>
                <a:latin typeface="Gill Sans"/>
                <a:sym typeface="Gill Sans"/>
              </a:rPr>
              <a:t>ΟΧΙ</a:t>
            </a:r>
            <a:endParaRPr sz="1139" dirty="0">
              <a:solidFill>
                <a:schemeClr val="bg1"/>
              </a:solidFill>
            </a:endParaRPr>
          </a:p>
        </p:txBody>
      </p:sp>
      <p:sp>
        <p:nvSpPr>
          <p:cNvPr id="7" name="Google Shape;748;p28">
            <a:extLst>
              <a:ext uri="{FF2B5EF4-FFF2-40B4-BE49-F238E27FC236}">
                <a16:creationId xmlns:a16="http://schemas.microsoft.com/office/drawing/2014/main" id="{C60DD90E-E6AA-0258-A36F-2793C09F4149}"/>
              </a:ext>
            </a:extLst>
          </p:cNvPr>
          <p:cNvSpPr/>
          <p:nvPr/>
        </p:nvSpPr>
        <p:spPr>
          <a:xfrm>
            <a:off x="3537947" y="2692580"/>
            <a:ext cx="789196" cy="329577"/>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1139" b="1" dirty="0">
                <a:solidFill>
                  <a:schemeClr val="bg1"/>
                </a:solidFill>
                <a:latin typeface="Gill Sans"/>
                <a:sym typeface="Gill Sans"/>
              </a:rPr>
              <a:t>ΝΑΙ</a:t>
            </a:r>
            <a:endParaRPr sz="1139" dirty="0">
              <a:solidFill>
                <a:schemeClr val="bg1"/>
              </a:solidFill>
            </a:endParaRPr>
          </a:p>
        </p:txBody>
      </p:sp>
      <p:cxnSp>
        <p:nvCxnSpPr>
          <p:cNvPr id="8" name="Google Shape;750;p28">
            <a:extLst>
              <a:ext uri="{FF2B5EF4-FFF2-40B4-BE49-F238E27FC236}">
                <a16:creationId xmlns:a16="http://schemas.microsoft.com/office/drawing/2014/main" id="{77858A2F-CB92-87A8-D600-0893B08B328D}"/>
              </a:ext>
            </a:extLst>
          </p:cNvPr>
          <p:cNvCxnSpPr>
            <a:cxnSpLocks/>
          </p:cNvCxnSpPr>
          <p:nvPr/>
        </p:nvCxnSpPr>
        <p:spPr>
          <a:xfrm flipH="1">
            <a:off x="2824061" y="2363732"/>
            <a:ext cx="391328" cy="132007"/>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10" name="Google Shape;750;p28">
            <a:extLst>
              <a:ext uri="{FF2B5EF4-FFF2-40B4-BE49-F238E27FC236}">
                <a16:creationId xmlns:a16="http://schemas.microsoft.com/office/drawing/2014/main" id="{5866880D-709C-C0C3-FB34-4EABFF584462}"/>
              </a:ext>
            </a:extLst>
          </p:cNvPr>
          <p:cNvCxnSpPr>
            <a:cxnSpLocks/>
          </p:cNvCxnSpPr>
          <p:nvPr/>
        </p:nvCxnSpPr>
        <p:spPr>
          <a:xfrm flipV="1">
            <a:off x="283879" y="4290639"/>
            <a:ext cx="0" cy="815551"/>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22" name="Google Shape;750;p28">
            <a:extLst>
              <a:ext uri="{FF2B5EF4-FFF2-40B4-BE49-F238E27FC236}">
                <a16:creationId xmlns:a16="http://schemas.microsoft.com/office/drawing/2014/main" id="{4EAC0E80-A871-3E7E-9C5B-AFD3AADBF4DC}"/>
              </a:ext>
            </a:extLst>
          </p:cNvPr>
          <p:cNvCxnSpPr>
            <a:cxnSpLocks/>
          </p:cNvCxnSpPr>
          <p:nvPr/>
        </p:nvCxnSpPr>
        <p:spPr>
          <a:xfrm>
            <a:off x="426447" y="4698413"/>
            <a:ext cx="0" cy="956712"/>
          </a:xfrm>
          <a:prstGeom prst="straightConnector1">
            <a:avLst/>
          </a:prstGeom>
          <a:noFill/>
          <a:ln w="38100" cap="flat" cmpd="sng">
            <a:solidFill>
              <a:srgbClr val="475A60"/>
            </a:solidFill>
            <a:prstDash val="solid"/>
            <a:round/>
            <a:headEnd type="none" w="sm" len="sm"/>
            <a:tailEnd type="triangle" w="med" len="med"/>
          </a:ln>
          <a:effectLst>
            <a:outerShdw blurRad="50800" dist="38100" dir="2700000" algn="tl" rotWithShape="0">
              <a:srgbClr val="000000">
                <a:alpha val="40000"/>
              </a:srgbClr>
            </a:outerShdw>
          </a:effectLst>
        </p:spPr>
      </p:cxnSp>
      <p:cxnSp>
        <p:nvCxnSpPr>
          <p:cNvPr id="24" name="Straight Arrow Connector 23">
            <a:extLst>
              <a:ext uri="{FF2B5EF4-FFF2-40B4-BE49-F238E27FC236}">
                <a16:creationId xmlns:a16="http://schemas.microsoft.com/office/drawing/2014/main" id="{14E9FBF5-302B-358D-29FC-D580B3E4DE79}"/>
              </a:ext>
            </a:extLst>
          </p:cNvPr>
          <p:cNvCxnSpPr>
            <a:cxnSpLocks/>
          </p:cNvCxnSpPr>
          <p:nvPr/>
        </p:nvCxnSpPr>
        <p:spPr>
          <a:xfrm>
            <a:off x="796681" y="5575844"/>
            <a:ext cx="348642"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38" name="Google Shape;748;p28">
            <a:extLst>
              <a:ext uri="{FF2B5EF4-FFF2-40B4-BE49-F238E27FC236}">
                <a16:creationId xmlns:a16="http://schemas.microsoft.com/office/drawing/2014/main" id="{5228C94C-3ABA-F421-B78F-C62A18F47563}"/>
              </a:ext>
            </a:extLst>
          </p:cNvPr>
          <p:cNvSpPr/>
          <p:nvPr/>
        </p:nvSpPr>
        <p:spPr>
          <a:xfrm>
            <a:off x="988471" y="2495740"/>
            <a:ext cx="2273530" cy="670270"/>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897" b="1" dirty="0">
                <a:solidFill>
                  <a:schemeClr val="bg1"/>
                </a:solidFill>
                <a:latin typeface="Gill Sans"/>
                <a:sym typeface="Gill Sans"/>
              </a:rPr>
              <a:t>Σχεδιασμός </a:t>
            </a:r>
            <a:r>
              <a:rPr lang="el-GR" sz="897" b="1" dirty="0" err="1">
                <a:solidFill>
                  <a:schemeClr val="bg1"/>
                </a:solidFill>
                <a:latin typeface="Gill Sans"/>
                <a:sym typeface="Gill Sans"/>
              </a:rPr>
              <a:t>περιεπεμβατικής</a:t>
            </a:r>
            <a:r>
              <a:rPr lang="el-GR" sz="897" b="1" dirty="0">
                <a:solidFill>
                  <a:schemeClr val="bg1"/>
                </a:solidFill>
                <a:latin typeface="Gill Sans"/>
                <a:sym typeface="Gill Sans"/>
              </a:rPr>
              <a:t> φροντίδας διεπιστημονικά και προγραμματισμός επέμβασης εντός του </a:t>
            </a:r>
            <a:r>
              <a:rPr lang="el-GR" sz="897" b="1" dirty="0" err="1">
                <a:solidFill>
                  <a:schemeClr val="bg1"/>
                </a:solidFill>
                <a:latin typeface="Gill Sans"/>
                <a:sym typeface="Gill Sans"/>
              </a:rPr>
              <a:t>συνιστώμενου</a:t>
            </a:r>
            <a:r>
              <a:rPr lang="el-GR" sz="897" b="1" dirty="0">
                <a:solidFill>
                  <a:schemeClr val="bg1"/>
                </a:solidFill>
                <a:latin typeface="Gill Sans"/>
                <a:sym typeface="Gill Sans"/>
              </a:rPr>
              <a:t> χρονικού πλαισίου</a:t>
            </a:r>
          </a:p>
        </p:txBody>
      </p:sp>
      <p:sp>
        <p:nvSpPr>
          <p:cNvPr id="42" name="Google Shape;748;p28">
            <a:extLst>
              <a:ext uri="{FF2B5EF4-FFF2-40B4-BE49-F238E27FC236}">
                <a16:creationId xmlns:a16="http://schemas.microsoft.com/office/drawing/2014/main" id="{FB9165B7-6687-04AF-777F-026104B78A14}"/>
              </a:ext>
            </a:extLst>
          </p:cNvPr>
          <p:cNvSpPr/>
          <p:nvPr/>
        </p:nvSpPr>
        <p:spPr>
          <a:xfrm>
            <a:off x="9226564" y="2601814"/>
            <a:ext cx="1358188" cy="1274365"/>
          </a:xfrm>
          <a:prstGeom prst="roundRect">
            <a:avLst>
              <a:gd name="adj" fmla="val 16667"/>
            </a:avLst>
          </a:prstGeom>
          <a:solidFill>
            <a:schemeClr val="accent5">
              <a:lumMod val="75000"/>
            </a:schemeClr>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897" b="1" dirty="0">
                <a:solidFill>
                  <a:schemeClr val="bg1"/>
                </a:solidFill>
                <a:latin typeface="Gill Sans"/>
                <a:sym typeface="Gill Sans"/>
              </a:rPr>
              <a:t>Σχεδιασμός </a:t>
            </a:r>
            <a:r>
              <a:rPr lang="el-GR" sz="897" b="1" dirty="0" err="1">
                <a:solidFill>
                  <a:schemeClr val="bg1"/>
                </a:solidFill>
                <a:latin typeface="Gill Sans"/>
                <a:sym typeface="Gill Sans"/>
              </a:rPr>
              <a:t>περιεπεμβατικής</a:t>
            </a:r>
            <a:r>
              <a:rPr lang="el-GR" sz="897" b="1" dirty="0">
                <a:solidFill>
                  <a:schemeClr val="bg1"/>
                </a:solidFill>
                <a:latin typeface="Gill Sans"/>
                <a:sym typeface="Gill Sans"/>
              </a:rPr>
              <a:t> φροντίδας διεπιστημονικά και προγραμματισμός επέμβασης εντός του </a:t>
            </a:r>
            <a:r>
              <a:rPr lang="el-GR" sz="897" b="1" dirty="0" err="1">
                <a:solidFill>
                  <a:schemeClr val="bg1"/>
                </a:solidFill>
                <a:latin typeface="Gill Sans"/>
                <a:sym typeface="Gill Sans"/>
              </a:rPr>
              <a:t>συνιστώμενου</a:t>
            </a:r>
            <a:r>
              <a:rPr lang="el-GR" sz="897" b="1" dirty="0">
                <a:solidFill>
                  <a:schemeClr val="bg1"/>
                </a:solidFill>
                <a:latin typeface="Gill Sans"/>
                <a:sym typeface="Gill Sans"/>
              </a:rPr>
              <a:t> χρονικού πλαισίου</a:t>
            </a:r>
          </a:p>
        </p:txBody>
      </p:sp>
      <p:cxnSp>
        <p:nvCxnSpPr>
          <p:cNvPr id="45" name="Straight Arrow Connector 44">
            <a:extLst>
              <a:ext uri="{FF2B5EF4-FFF2-40B4-BE49-F238E27FC236}">
                <a16:creationId xmlns:a16="http://schemas.microsoft.com/office/drawing/2014/main" id="{A8FD3BFC-68AE-C858-553F-127D7A5EF8A8}"/>
              </a:ext>
            </a:extLst>
          </p:cNvPr>
          <p:cNvCxnSpPr>
            <a:cxnSpLocks/>
          </p:cNvCxnSpPr>
          <p:nvPr/>
        </p:nvCxnSpPr>
        <p:spPr>
          <a:xfrm>
            <a:off x="389152" y="6173451"/>
            <a:ext cx="815058"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67" name="Google Shape;748;p28">
            <a:extLst>
              <a:ext uri="{FF2B5EF4-FFF2-40B4-BE49-F238E27FC236}">
                <a16:creationId xmlns:a16="http://schemas.microsoft.com/office/drawing/2014/main" id="{F49AC826-5A47-C427-9F48-9C1E796F1E61}"/>
              </a:ext>
            </a:extLst>
          </p:cNvPr>
          <p:cNvSpPr/>
          <p:nvPr/>
        </p:nvSpPr>
        <p:spPr>
          <a:xfrm>
            <a:off x="651615" y="4896351"/>
            <a:ext cx="465398" cy="350701"/>
          </a:xfrm>
          <a:prstGeom prst="roundRect">
            <a:avLst>
              <a:gd name="adj" fmla="val 16667"/>
            </a:avLst>
          </a:prstGeom>
          <a:solidFill>
            <a:srgbClr val="C0000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1139" b="1" dirty="0">
                <a:solidFill>
                  <a:schemeClr val="bg1"/>
                </a:solidFill>
                <a:latin typeface="Gill Sans"/>
                <a:sym typeface="Gill Sans"/>
              </a:rPr>
              <a:t>ΟΧΙ</a:t>
            </a:r>
            <a:endParaRPr sz="1139" dirty="0">
              <a:solidFill>
                <a:schemeClr val="bg1"/>
              </a:solidFill>
            </a:endParaRPr>
          </a:p>
        </p:txBody>
      </p:sp>
      <p:cxnSp>
        <p:nvCxnSpPr>
          <p:cNvPr id="68" name="Straight Arrow Connector 67">
            <a:extLst>
              <a:ext uri="{FF2B5EF4-FFF2-40B4-BE49-F238E27FC236}">
                <a16:creationId xmlns:a16="http://schemas.microsoft.com/office/drawing/2014/main" id="{40D5BD6E-E19C-7C3E-613D-713F80731D93}"/>
              </a:ext>
            </a:extLst>
          </p:cNvPr>
          <p:cNvCxnSpPr>
            <a:cxnSpLocks/>
          </p:cNvCxnSpPr>
          <p:nvPr/>
        </p:nvCxnSpPr>
        <p:spPr>
          <a:xfrm flipH="1">
            <a:off x="579476" y="5919749"/>
            <a:ext cx="661271" cy="0"/>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sp>
        <p:nvSpPr>
          <p:cNvPr id="72" name="Google Shape;748;p28">
            <a:extLst>
              <a:ext uri="{FF2B5EF4-FFF2-40B4-BE49-F238E27FC236}">
                <a16:creationId xmlns:a16="http://schemas.microsoft.com/office/drawing/2014/main" id="{A00D81B0-804B-D35D-9F9B-63BD45DB9A75}"/>
              </a:ext>
            </a:extLst>
          </p:cNvPr>
          <p:cNvSpPr/>
          <p:nvPr/>
        </p:nvSpPr>
        <p:spPr>
          <a:xfrm>
            <a:off x="601661" y="4516574"/>
            <a:ext cx="515352" cy="329577"/>
          </a:xfrm>
          <a:prstGeom prst="roundRect">
            <a:avLst>
              <a:gd name="adj" fmla="val 16667"/>
            </a:avLst>
          </a:prstGeom>
          <a:solidFill>
            <a:srgbClr val="92D05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r>
              <a:rPr lang="el-GR" sz="1139" b="1" dirty="0">
                <a:solidFill>
                  <a:schemeClr val="bg1"/>
                </a:solidFill>
                <a:latin typeface="Gill Sans"/>
                <a:sym typeface="Gill Sans"/>
              </a:rPr>
              <a:t>ΝΑΙ</a:t>
            </a:r>
            <a:endParaRPr sz="1139" dirty="0">
              <a:solidFill>
                <a:schemeClr val="bg1"/>
              </a:solidFill>
            </a:endParaRPr>
          </a:p>
        </p:txBody>
      </p:sp>
      <p:sp>
        <p:nvSpPr>
          <p:cNvPr id="75" name="Cím 1">
            <a:extLst>
              <a:ext uri="{FF2B5EF4-FFF2-40B4-BE49-F238E27FC236}">
                <a16:creationId xmlns:a16="http://schemas.microsoft.com/office/drawing/2014/main" id="{AEBC0DC8-E962-7BE8-4572-80C83396B2F3}"/>
              </a:ext>
            </a:extLst>
          </p:cNvPr>
          <p:cNvSpPr txBox="1">
            <a:spLocks/>
          </p:cNvSpPr>
          <p:nvPr/>
        </p:nvSpPr>
        <p:spPr>
          <a:xfrm>
            <a:off x="1912231" y="704105"/>
            <a:ext cx="5589950" cy="469655"/>
          </a:xfrm>
          <a:prstGeom prst="rect">
            <a:avLst/>
          </a:prstGeom>
        </p:spPr>
        <p:txBody>
          <a:bodyPr vert="horz" lIns="68347" tIns="34174" rIns="68347" bIns="34174"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2563" b="1" dirty="0">
                <a:solidFill>
                  <a:srgbClr val="1A75DB"/>
                </a:solidFill>
                <a:latin typeface="+mn-lt"/>
              </a:rPr>
              <a:t>Η αναθεωρημένη διαδικασία…</a:t>
            </a:r>
            <a:endParaRPr lang="hu-HU" sz="2563" b="1" dirty="0">
              <a:solidFill>
                <a:srgbClr val="1A75DB"/>
              </a:solidFill>
              <a:latin typeface="+mn-lt"/>
            </a:endParaRPr>
          </a:p>
        </p:txBody>
      </p:sp>
      <p:sp>
        <p:nvSpPr>
          <p:cNvPr id="23" name="Google Shape;748;p28">
            <a:extLst>
              <a:ext uri="{FF2B5EF4-FFF2-40B4-BE49-F238E27FC236}">
                <a16:creationId xmlns:a16="http://schemas.microsoft.com/office/drawing/2014/main" id="{2E2D399C-08F4-7AE0-0D76-B6827010C5EB}"/>
              </a:ext>
            </a:extLst>
          </p:cNvPr>
          <p:cNvSpPr/>
          <p:nvPr/>
        </p:nvSpPr>
        <p:spPr>
          <a:xfrm>
            <a:off x="3124205" y="4473852"/>
            <a:ext cx="1546918" cy="632337"/>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pPr algn="ctr"/>
            <a:endParaRPr sz="1139" dirty="0">
              <a:solidFill>
                <a:schemeClr val="bg1"/>
              </a:solidFill>
            </a:endParaRPr>
          </a:p>
        </p:txBody>
      </p:sp>
      <p:sp>
        <p:nvSpPr>
          <p:cNvPr id="26" name="Google Shape;731;p28">
            <a:extLst>
              <a:ext uri="{FF2B5EF4-FFF2-40B4-BE49-F238E27FC236}">
                <a16:creationId xmlns:a16="http://schemas.microsoft.com/office/drawing/2014/main" id="{BD1E3A4A-6AA1-2972-414F-46F99544C07B}"/>
              </a:ext>
            </a:extLst>
          </p:cNvPr>
          <p:cNvSpPr/>
          <p:nvPr/>
        </p:nvSpPr>
        <p:spPr>
          <a:xfrm>
            <a:off x="5095711" y="3265663"/>
            <a:ext cx="1751025" cy="690860"/>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5097" tIns="65097" rIns="65097" bIns="65097" anchor="ctr" anchorCtr="0">
            <a:noAutofit/>
          </a:bodyPr>
          <a:lstStyle/>
          <a:p>
            <a:endParaRPr sz="1068" dirty="0">
              <a:solidFill>
                <a:schemeClr val="bg1"/>
              </a:solidFill>
            </a:endParaRPr>
          </a:p>
        </p:txBody>
      </p:sp>
      <p:sp>
        <p:nvSpPr>
          <p:cNvPr id="27" name="Rectangle 26">
            <a:extLst>
              <a:ext uri="{FF2B5EF4-FFF2-40B4-BE49-F238E27FC236}">
                <a16:creationId xmlns:a16="http://schemas.microsoft.com/office/drawing/2014/main" id="{381B06F2-78CA-077F-55E5-F0214B52BB94}"/>
              </a:ext>
            </a:extLst>
          </p:cNvPr>
          <p:cNvSpPr/>
          <p:nvPr/>
        </p:nvSpPr>
        <p:spPr>
          <a:xfrm>
            <a:off x="0" y="4132610"/>
            <a:ext cx="5095711" cy="2319574"/>
          </a:xfrm>
          <a:prstGeom prst="rect">
            <a:avLst/>
          </a:prstGeom>
          <a:noFill/>
          <a:ln w="762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594"/>
          </a:p>
        </p:txBody>
      </p:sp>
      <p:sp>
        <p:nvSpPr>
          <p:cNvPr id="18" name="Google Shape;731;p28">
            <a:extLst>
              <a:ext uri="{FF2B5EF4-FFF2-40B4-BE49-F238E27FC236}">
                <a16:creationId xmlns:a16="http://schemas.microsoft.com/office/drawing/2014/main" id="{6FE0BEFB-7420-EA23-D843-2686E9FBF8B9}"/>
              </a:ext>
            </a:extLst>
          </p:cNvPr>
          <p:cNvSpPr/>
          <p:nvPr/>
        </p:nvSpPr>
        <p:spPr>
          <a:xfrm>
            <a:off x="2624127" y="5215701"/>
            <a:ext cx="2138632" cy="669431"/>
          </a:xfrm>
          <a:prstGeom prst="chevron">
            <a:avLst>
              <a:gd name="adj" fmla="val 50000"/>
            </a:avLst>
          </a:prstGeom>
          <a:solidFill>
            <a:srgbClr val="AB0084">
              <a:alpha val="80000"/>
            </a:srgbClr>
          </a:solidFill>
          <a:ln w="12700" cap="flat" cmpd="sng">
            <a:no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5097" tIns="65097" rIns="65097" bIns="65097" anchor="ctr" anchorCtr="0">
            <a:noAutofit/>
          </a:bodyPr>
          <a:lstStyle/>
          <a:p>
            <a:endParaRPr lang="el-GR" sz="1068" dirty="0">
              <a:solidFill>
                <a:schemeClr val="bg1"/>
              </a:solidFill>
            </a:endParaRPr>
          </a:p>
        </p:txBody>
      </p:sp>
      <p:sp>
        <p:nvSpPr>
          <p:cNvPr id="2" name="Google Shape;748;p28">
            <a:extLst>
              <a:ext uri="{FF2B5EF4-FFF2-40B4-BE49-F238E27FC236}">
                <a16:creationId xmlns:a16="http://schemas.microsoft.com/office/drawing/2014/main" id="{EC65C45D-0584-433A-22A0-EF5111EFED94}"/>
              </a:ext>
            </a:extLst>
          </p:cNvPr>
          <p:cNvSpPr/>
          <p:nvPr/>
        </p:nvSpPr>
        <p:spPr>
          <a:xfrm>
            <a:off x="5185605" y="3976526"/>
            <a:ext cx="5500637" cy="1874690"/>
          </a:xfrm>
          <a:prstGeom prst="roundRect">
            <a:avLst>
              <a:gd name="adj" fmla="val 16667"/>
            </a:avLst>
          </a:prstGeom>
          <a:solidFill>
            <a:srgbClr val="002060"/>
          </a:solidFill>
          <a:ln w="12700" cap="flat" cmpd="sng">
            <a:solidFill>
              <a:srgbClr val="D6DEE1"/>
            </a:solidFill>
            <a:prstDash val="solid"/>
            <a:round/>
            <a:headEnd type="none" w="sm" len="sm"/>
            <a:tailEnd type="none" w="sm" len="sm"/>
          </a:ln>
          <a:effectLst/>
        </p:spPr>
        <p:txBody>
          <a:bodyPr spcFirstLastPara="1" wrap="square" lIns="65097" tIns="32539" rIns="65097" bIns="32539" anchor="ctr" anchorCtr="0">
            <a:noAutofit/>
          </a:bodyPr>
          <a:lstStyle/>
          <a:p>
            <a:r>
              <a:rPr lang="el-GR" sz="1063" b="1" dirty="0">
                <a:solidFill>
                  <a:schemeClr val="bg1"/>
                </a:solidFill>
              </a:rPr>
              <a:t>Ενέργειες που απαιτούνται προκειμένου να καταστεί εφικτός ο ανασχεδιασμός της διαδικασίας (π.χ. αξιολόγηση αναγκών, πόροι, κ.τ.λ.):</a:t>
            </a:r>
          </a:p>
          <a:p>
            <a:endParaRPr lang="el-GR" sz="1240" b="1" dirty="0">
              <a:solidFill>
                <a:schemeClr val="bg1"/>
              </a:solidFill>
            </a:endParaRPr>
          </a:p>
          <a:p>
            <a:endParaRPr lang="el-GR" sz="1240" b="1" dirty="0">
              <a:solidFill>
                <a:schemeClr val="bg1"/>
              </a:solidFill>
            </a:endParaRPr>
          </a:p>
          <a:p>
            <a:endParaRPr lang="el-GR" sz="1240" b="1" dirty="0">
              <a:solidFill>
                <a:schemeClr val="bg1"/>
              </a:solidFill>
            </a:endParaRPr>
          </a:p>
          <a:p>
            <a:endParaRPr lang="el-GR" sz="1240" b="1" dirty="0">
              <a:solidFill>
                <a:schemeClr val="bg1"/>
              </a:solidFill>
            </a:endParaRPr>
          </a:p>
          <a:p>
            <a:endParaRPr lang="el-GR" sz="1240" b="1" dirty="0">
              <a:solidFill>
                <a:schemeClr val="bg1"/>
              </a:solidFill>
            </a:endParaRPr>
          </a:p>
          <a:p>
            <a:endParaRPr lang="en-GB" sz="1240" b="1" dirty="0">
              <a:solidFill>
                <a:schemeClr val="bg1"/>
              </a:solidFill>
            </a:endParaRPr>
          </a:p>
          <a:p>
            <a:endParaRPr lang="en-GB" sz="1240" b="1" dirty="0">
              <a:solidFill>
                <a:schemeClr val="bg1"/>
              </a:solidFill>
            </a:endParaRPr>
          </a:p>
          <a:p>
            <a:pPr algn="ctr"/>
            <a:endParaRPr sz="1139" dirty="0">
              <a:solidFill>
                <a:schemeClr val="bg1"/>
              </a:solidFill>
            </a:endParaRPr>
          </a:p>
        </p:txBody>
      </p:sp>
    </p:spTree>
    <p:extLst>
      <p:ext uri="{BB962C8B-B14F-4D97-AF65-F5344CB8AC3E}">
        <p14:creationId xmlns:p14="http://schemas.microsoft.com/office/powerpoint/2010/main" val="4260237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Έργο: 101101139 - H-PASS - EU4H-2022-PJ</a:t>
            </a:r>
            <a:endParaRPr kumimoji="0" lang="el-GR"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marL="0" marR="0" lvl="0" indent="0" algn="ctr" defTabSz="959937"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1A75DB"/>
                </a:solidFill>
                <a:effectLst/>
                <a:uLnTx/>
                <a:uFillTx/>
                <a:latin typeface="Calibri"/>
                <a:ea typeface="+mj-ea"/>
                <a:cs typeface="+mj-cs"/>
              </a:rPr>
              <a:t>Αποπ</a:t>
            </a:r>
            <a:r>
              <a:rPr kumimoji="0" lang="en-US" sz="4000" b="1" i="0" u="none" strike="noStrike" kern="1200" cap="none" spc="0" normalizeH="0" baseline="0" noProof="0" dirty="0" err="1">
                <a:ln>
                  <a:noFill/>
                </a:ln>
                <a:solidFill>
                  <a:srgbClr val="1A75DB"/>
                </a:solidFill>
                <a:effectLst/>
                <a:uLnTx/>
                <a:uFillTx/>
                <a:latin typeface="Calibri"/>
                <a:ea typeface="+mj-ea"/>
                <a:cs typeface="+mj-cs"/>
              </a:rPr>
              <a:t>οίη</a:t>
            </a:r>
            <a:r>
              <a:rPr kumimoji="0" lang="el-GR" sz="4000" b="1" i="0" u="none" strike="noStrike" kern="1200" cap="none" spc="0" normalizeH="0" baseline="0" noProof="0" dirty="0">
                <a:ln>
                  <a:noFill/>
                </a:ln>
                <a:solidFill>
                  <a:srgbClr val="1A75DB"/>
                </a:solidFill>
                <a:effectLst/>
                <a:uLnTx/>
                <a:uFillTx/>
                <a:latin typeface="Calibri"/>
                <a:ea typeface="+mj-ea"/>
                <a:cs typeface="+mj-cs"/>
              </a:rPr>
              <a:t>σ</a:t>
            </a:r>
            <a:r>
              <a:rPr kumimoji="0" lang="en-US" sz="4000" b="1" i="0" u="none" strike="noStrike" kern="1200" cap="none" spc="0" normalizeH="0" baseline="0" noProof="0" dirty="0">
                <a:ln>
                  <a:noFill/>
                </a:ln>
                <a:solidFill>
                  <a:srgbClr val="1A75DB"/>
                </a:solidFill>
                <a:effectLst/>
                <a:uLnTx/>
                <a:uFillTx/>
                <a:latin typeface="Calibri"/>
                <a:ea typeface="+mj-ea"/>
                <a:cs typeface="+mj-cs"/>
              </a:rPr>
              <a:t>η ευθύνης </a:t>
            </a:r>
            <a:endParaRPr kumimoji="0" lang="en-GB" sz="4000" b="1" i="0" u="none" strike="noStrike" kern="1200" cap="none" spc="0" normalizeH="0" baseline="0" noProof="0" dirty="0">
              <a:ln>
                <a:noFill/>
              </a:ln>
              <a:solidFill>
                <a:srgbClr val="1A75DB"/>
              </a:solidFill>
              <a:effectLst/>
              <a:uLnTx/>
              <a:uFillTx/>
              <a:latin typeface="Calibri"/>
              <a:ea typeface="+mj-ea"/>
              <a:cs typeface="+mj-cs"/>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marR="0" lvl="0" indent="0" algn="just"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endParaRPr kumimoji="0" lang="en-GB" altLang="en-US" sz="2939"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Ο Ευρωπαϊκός Εκτελεστικός Οργανισμός για την Υγεία και την Ψηφιακή Ανάπτυξη (</a:t>
            </a:r>
            <a:r>
              <a:rPr kumimoji="0" lang="en-US" sz="2200" b="0" i="0" u="none" strike="noStrike" kern="1200" cap="none" spc="0" normalizeH="0" baseline="0" noProof="0" dirty="0" err="1">
                <a:ln>
                  <a:noFill/>
                </a:ln>
                <a:solidFill>
                  <a:prstClr val="black"/>
                </a:solidFill>
                <a:effectLst/>
                <a:uLnTx/>
                <a:uFillTx/>
                <a:latin typeface="Calibri"/>
                <a:ea typeface="+mn-ea"/>
                <a:cs typeface="+mn-cs"/>
              </a:rPr>
              <a:t>HaDEA</a:t>
            </a:r>
            <a:r>
              <a:rPr kumimoji="0" lang="en-US" sz="2200" b="0" i="0" u="none" strike="noStrike" kern="1200" cap="none" spc="0" normalizeH="0" baseline="0" noProof="0" dirty="0">
                <a:ln>
                  <a:noFill/>
                </a:ln>
                <a:solidFill>
                  <a:prstClr val="black"/>
                </a:solidFill>
                <a:effectLst/>
                <a:uLnTx/>
                <a:uFillTx/>
                <a:latin typeface="Calibri"/>
                <a:ea typeface="+mn-ea"/>
                <a:cs typeface="+mn-cs"/>
              </a:rPr>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Tree>
    <p:extLst>
      <p:ext uri="{BB962C8B-B14F-4D97-AF65-F5344CB8AC3E}">
        <p14:creationId xmlns:p14="http://schemas.microsoft.com/office/powerpoint/2010/main" val="52507201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_PASS_presentation_template" id="{4D15FC29-8C63-43D6-8BB3-C63D39581597}" vid="{3F8FEF5A-7FC6-48D5-A228-9832008D7AE5}"/>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19D27F-485F-424B-BBA9-7FA72AD92939}">
  <ds:schemaRefs>
    <ds:schemaRef ds:uri="http://schemas.microsoft.com/office/2006/documentManagement/types"/>
    <ds:schemaRef ds:uri="http://purl.org/dc/dcmitype/"/>
    <ds:schemaRef ds:uri="http://schemas.openxmlformats.org/package/2006/metadata/core-properties"/>
    <ds:schemaRef ds:uri="http://purl.org/dc/elements/1.1/"/>
    <ds:schemaRef ds:uri="http://www.w3.org/XML/1998/namespace"/>
    <ds:schemaRef ds:uri="http://purl.org/dc/terms/"/>
    <ds:schemaRef ds:uri="http://schemas.microsoft.com/office/infopath/2007/PartnerControls"/>
    <ds:schemaRef ds:uri="0cb709d3-8535-4900-99f2-74827045ee9b"/>
    <ds:schemaRef ds:uri="http://schemas.microsoft.com/office/2006/metadata/properties"/>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H_PASS_presentation_template_2026</Template>
  <TotalTime>8</TotalTime>
  <Words>177</Words>
  <Application>Microsoft Office PowerPoint</Application>
  <PresentationFormat>Custom</PresentationFormat>
  <Paragraphs>25</Paragraphs>
  <Slides>6</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Gill Sans</vt:lpstr>
      <vt:lpstr>Tema di Office</vt:lpstr>
      <vt:lpstr>2_Tema di Office</vt:lpstr>
      <vt:lpstr>Επανασχεδιασμός της διαδικασίας</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ioannis anastassiou</dc:creator>
  <cp:lastModifiedBy>ioannis anastassiou</cp:lastModifiedBy>
  <cp:revision>5</cp:revision>
  <dcterms:created xsi:type="dcterms:W3CDTF">2026-04-08T17:45:52Z</dcterms:created>
  <dcterms:modified xsi:type="dcterms:W3CDTF">2026-04-08T17:54:12Z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