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92" r:id="rId6"/>
  </p:sldMasterIdLst>
  <p:notesMasterIdLst>
    <p:notesMasterId r:id="rId13"/>
  </p:notesMasterIdLst>
  <p:handoutMasterIdLst>
    <p:handoutMasterId r:id="rId14"/>
  </p:handoutMasterIdLst>
  <p:sldIdLst>
    <p:sldId id="258" r:id="rId7"/>
    <p:sldId id="259" r:id="rId8"/>
    <p:sldId id="261" r:id="rId9"/>
    <p:sldId id="260" r:id="rId10"/>
    <p:sldId id="308" r:id="rId11"/>
    <p:sldId id="949" r:id="rId12"/>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664B2A-5770-473B-B26C-EA3447717644}" v="1" dt="2023-06-27T12:41:47.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7"/>
    <p:restoredTop sz="94411" autoAdjust="0"/>
  </p:normalViewPr>
  <p:slideViewPr>
    <p:cSldViewPr snapToGrid="0">
      <p:cViewPr varScale="1">
        <p:scale>
          <a:sx n="66" d="100"/>
          <a:sy n="66" d="100"/>
        </p:scale>
        <p:origin x="1406" y="2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svg"/><Relationship Id="rId1" Type="http://schemas.openxmlformats.org/officeDocument/2006/relationships/image" Target="../media/image27.svg"/><Relationship Id="rId4" Type="http://schemas.openxmlformats.org/officeDocument/2006/relationships/image" Target="../media/image3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svg"/><Relationship Id="rId1" Type="http://schemas.openxmlformats.org/officeDocument/2006/relationships/image" Target="../media/image27.sv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Ποιες πτυχές της επ</a:t>
          </a:r>
          <a:r>
            <a:rPr lang="en-US" dirty="0" err="1"/>
            <a:t>ικοινωνί</a:t>
          </a:r>
          <a:r>
            <a:rPr lang="en-US" dirty="0"/>
            <a:t>ας </a:t>
          </a:r>
          <a:r>
            <a:rPr lang="el-GR" dirty="0"/>
            <a:t>αναδεικνύει η περίπτωση αυτή (+/-)</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err="1"/>
            <a:t>Ποιος</a:t>
          </a:r>
          <a:r>
            <a:rPr lang="en-US" dirty="0"/>
            <a:t> </a:t>
          </a:r>
          <a:r>
            <a:rPr lang="el-GR" dirty="0"/>
            <a:t>μπορεί να </a:t>
          </a:r>
          <a:r>
            <a:rPr lang="en-US" dirty="0" err="1"/>
            <a:t>είν</a:t>
          </a:r>
          <a:r>
            <a:rPr lang="en-US" dirty="0"/>
            <a:t>αι ο αντίκτυπος στη φροντίδα των ασθενών</a:t>
          </a:r>
          <a:r>
            <a:rPr lang="el-GR" dirty="0"/>
            <a:t> (+/-)</a:t>
          </a:r>
          <a:r>
            <a:rPr lang="en-US" dirty="0"/>
            <a:t>;</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err="1"/>
            <a:t>Ποιος</a:t>
          </a:r>
          <a:r>
            <a:rPr lang="en-US" dirty="0"/>
            <a:t> </a:t>
          </a:r>
          <a:r>
            <a:rPr lang="el-GR" dirty="0"/>
            <a:t>μπορεί </a:t>
          </a:r>
          <a:r>
            <a:rPr lang="en-US" dirty="0" err="1"/>
            <a:t>είν</a:t>
          </a:r>
          <a:r>
            <a:rPr lang="en-US" dirty="0"/>
            <a:t>αι ο αντίκτυπος στην ποιότητα των υπηρεσιών</a:t>
          </a:r>
          <a:r>
            <a:rPr lang="el-GR" dirty="0"/>
            <a:t> (+/-)</a:t>
          </a:r>
          <a:r>
            <a:rPr lang="en-US" dirty="0"/>
            <a:t>;</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custLinFactNeighborX="129" custLinFactNeighborY="5535"/>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19219" y="55219"/>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78689" y="63604"/>
          <a:ext cx="711386" cy="701748"/>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00979" y="10499"/>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Ποιες πτυχές της επ</a:t>
          </a:r>
          <a:r>
            <a:rPr lang="en-US" sz="1900" kern="1200" dirty="0" err="1"/>
            <a:t>ικοινωνί</a:t>
          </a:r>
          <a:r>
            <a:rPr lang="en-US" sz="1900" kern="1200" dirty="0"/>
            <a:t>ας </a:t>
          </a:r>
          <a:r>
            <a:rPr lang="el-GR" sz="1900" kern="1200" dirty="0"/>
            <a:t>αναδεικνύει η περίπτωση αυτή (+/-)</a:t>
          </a:r>
          <a:r>
            <a:rPr lang="lt-LT" sz="1900" kern="1200" dirty="0"/>
            <a:t>; </a:t>
          </a:r>
          <a:endParaRPr lang="en-US" sz="1900" kern="1200" dirty="0"/>
        </a:p>
      </dsp:txBody>
      <dsp:txXfrm>
        <a:off x="900979" y="10499"/>
        <a:ext cx="9138484" cy="807959"/>
      </dsp:txXfrm>
    </dsp:sp>
    <dsp:sp modelId="{7F729F97-6205-4EE8-B66E-1C28C73C7FD5}">
      <dsp:nvSpPr>
        <dsp:cNvPr id="0" name=""/>
        <dsp:cNvSpPr/>
      </dsp:nvSpPr>
      <dsp:spPr>
        <a:xfrm>
          <a:off x="-32214" y="102044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1378" y="1126677"/>
          <a:ext cx="566008" cy="595501"/>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48935" y="1020448"/>
          <a:ext cx="9242571"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48935" y="1020448"/>
        <a:ext cx="9242571" cy="807959"/>
      </dsp:txXfrm>
    </dsp:sp>
    <dsp:sp modelId="{22FFC097-F1C1-4F97-A2A3-8597ECEA26D6}">
      <dsp:nvSpPr>
        <dsp:cNvPr id="0" name=""/>
        <dsp:cNvSpPr/>
      </dsp:nvSpPr>
      <dsp:spPr>
        <a:xfrm>
          <a:off x="-32214" y="203039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58247" y="2098890"/>
          <a:ext cx="752269" cy="67097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00979" y="2030398"/>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err="1"/>
            <a:t>Ποιος</a:t>
          </a:r>
          <a:r>
            <a:rPr lang="en-US" sz="1900" kern="1200" dirty="0"/>
            <a:t> </a:t>
          </a:r>
          <a:r>
            <a:rPr lang="el-GR" sz="1900" kern="1200" dirty="0"/>
            <a:t>μπορεί να </a:t>
          </a:r>
          <a:r>
            <a:rPr lang="en-US" sz="1900" kern="1200" dirty="0" err="1"/>
            <a:t>είν</a:t>
          </a:r>
          <a:r>
            <a:rPr lang="en-US" sz="1900" kern="1200" dirty="0"/>
            <a:t>αι ο αντίκτυπος στη φροντίδα των ασθενών</a:t>
          </a:r>
          <a:r>
            <a:rPr lang="el-GR" sz="1900" kern="1200" dirty="0"/>
            <a:t> (+/-)</a:t>
          </a:r>
          <a:r>
            <a:rPr lang="en-US" sz="1900" kern="1200" dirty="0"/>
            <a:t>;</a:t>
          </a:r>
        </a:p>
      </dsp:txBody>
      <dsp:txXfrm>
        <a:off x="900979" y="2030398"/>
        <a:ext cx="9138484" cy="807959"/>
      </dsp:txXfrm>
    </dsp:sp>
    <dsp:sp modelId="{925004BA-5B49-4148-ACE4-26B3042304AA}">
      <dsp:nvSpPr>
        <dsp:cNvPr id="0" name=""/>
        <dsp:cNvSpPr/>
      </dsp:nvSpPr>
      <dsp:spPr>
        <a:xfrm>
          <a:off x="-32214" y="30403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29117" y="3152878"/>
          <a:ext cx="610530" cy="582899"/>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00979" y="304034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00979" y="3040347"/>
        <a:ext cx="9138484" cy="807959"/>
      </dsp:txXfrm>
    </dsp:sp>
    <dsp:sp modelId="{23421276-FC16-40E4-8C82-4C980E3F2464}">
      <dsp:nvSpPr>
        <dsp:cNvPr id="0" name=""/>
        <dsp:cNvSpPr/>
      </dsp:nvSpPr>
      <dsp:spPr>
        <a:xfrm>
          <a:off x="-32214" y="405029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58247" y="4152349"/>
          <a:ext cx="752269" cy="60385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00979" y="405029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err="1"/>
            <a:t>Ποιος</a:t>
          </a:r>
          <a:r>
            <a:rPr lang="en-US" sz="1900" kern="1200" dirty="0"/>
            <a:t> </a:t>
          </a:r>
          <a:r>
            <a:rPr lang="el-GR" sz="1900" kern="1200" dirty="0"/>
            <a:t>μπορεί </a:t>
          </a:r>
          <a:r>
            <a:rPr lang="en-US" sz="1900" kern="1200" dirty="0" err="1"/>
            <a:t>είν</a:t>
          </a:r>
          <a:r>
            <a:rPr lang="en-US" sz="1900" kern="1200" dirty="0"/>
            <a:t>αι ο αντίκτυπος στην ποιότητα των υπηρεσιών</a:t>
          </a:r>
          <a:r>
            <a:rPr lang="el-GR" sz="1900" kern="1200" dirty="0"/>
            <a:t> (+/-)</a:t>
          </a:r>
          <a:r>
            <a:rPr lang="en-US" sz="1900" kern="1200" dirty="0"/>
            <a:t>;</a:t>
          </a:r>
        </a:p>
      </dsp:txBody>
      <dsp:txXfrm>
        <a:off x="900979" y="4050297"/>
        <a:ext cx="9138484" cy="807959"/>
      </dsp:txXfrm>
    </dsp:sp>
    <dsp:sp modelId="{194FE44D-9635-4395-8F3F-A5F0481E273E}">
      <dsp:nvSpPr>
        <dsp:cNvPr id="0" name=""/>
        <dsp:cNvSpPr/>
      </dsp:nvSpPr>
      <dsp:spPr>
        <a:xfrm>
          <a:off x="-32214" y="50602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0944" y="5142733"/>
          <a:ext cx="646876" cy="642988"/>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34725" y="5060247"/>
          <a:ext cx="9270992"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34725" y="5060247"/>
        <a:ext cx="9270992" cy="80795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6.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23.png"/><Relationship Id="rId5" Type="http://schemas.openxmlformats.org/officeDocument/2006/relationships/image" Target="../media/image2.png"/><Relationship Id="rId4" Type="http://schemas.openxmlformats.org/officeDocument/2006/relationships/image" Target="../media/image22.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3.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6.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9.png"/><Relationship Id="rId5" Type="http://schemas.openxmlformats.org/officeDocument/2006/relationships/image" Target="../media/image25.png"/><Relationship Id="rId4" Type="http://schemas.openxmlformats.org/officeDocument/2006/relationships/image" Target="../media/image1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937524441"/>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1787306525"/>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l-GR"/>
              <a:t>Στυλ υποδείγματος κειμένου</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270294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l-GR"/>
              <a:t>Στυλ υποδείγματος κειμένου</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l-GR"/>
              <a:t>Στυλ υποδείγματος κειμένου</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5417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6110966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l-GR"/>
              <a:t>Στυλ υποδείγματος κειμένου</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l-GR"/>
              <a:t>Στυλ υποδείγματος κειμένου</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l-GR"/>
              <a:t>Στυλ υποδείγματος κειμένου</a:t>
            </a:r>
          </a:p>
        </p:txBody>
      </p:sp>
    </p:spTree>
    <p:extLst>
      <p:ext uri="{BB962C8B-B14F-4D97-AF65-F5344CB8AC3E}">
        <p14:creationId xmlns:p14="http://schemas.microsoft.com/office/powerpoint/2010/main" val="42183760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581453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3059268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4113566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a:xfrm>
            <a:off x="742484" y="383297"/>
            <a:ext cx="9314796" cy="1391534"/>
          </a:xfrm>
          <a:prstGeom prst="rect">
            <a:avLst/>
          </a:prstGeom>
        </p:spPr>
        <p:txBody>
          <a:bodyPr/>
          <a:lstStyle/>
          <a:p>
            <a:r>
              <a:rPr lang="el-GR"/>
              <a:t>Στυλ κύριου τίτλου</a:t>
            </a:r>
          </a:p>
        </p:txBody>
      </p:sp>
      <p:sp>
        <p:nvSpPr>
          <p:cNvPr id="3" name="Θέση περιεχομένου 2"/>
          <p:cNvSpPr>
            <a:spLocks noGrp="1"/>
          </p:cNvSpPr>
          <p:nvPr>
            <p:ph idx="1"/>
          </p:nvPr>
        </p:nvSpPr>
        <p:spPr>
          <a:xfrm>
            <a:off x="742484" y="1916484"/>
            <a:ext cx="9314796" cy="4567898"/>
          </a:xfrm>
          <a:prstGeom prst="rect">
            <a:avLst/>
          </a:prstGeo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a:xfrm>
            <a:off x="742484" y="6672697"/>
            <a:ext cx="2429947" cy="383297"/>
          </a:xfrm>
          <a:prstGeom prst="rect">
            <a:avLst/>
          </a:prstGeom>
        </p:spPr>
        <p:txBody>
          <a:bodyPr/>
          <a:lstStyle/>
          <a:p>
            <a:fld id="{5006B887-C835-456D-864F-17B266DD1FBC}" type="datetimeFigureOut">
              <a:rPr lang="el-GR" smtClean="0"/>
              <a:t>8/4/2026</a:t>
            </a:fld>
            <a:endParaRPr lang="el-GR"/>
          </a:p>
        </p:txBody>
      </p:sp>
      <p:sp>
        <p:nvSpPr>
          <p:cNvPr id="5" name="Θέση υποσέλιδου 4"/>
          <p:cNvSpPr>
            <a:spLocks noGrp="1"/>
          </p:cNvSpPr>
          <p:nvPr>
            <p:ph type="ftr" sz="quarter" idx="11"/>
          </p:nvPr>
        </p:nvSpPr>
        <p:spPr>
          <a:xfrm>
            <a:off x="3577422" y="6672697"/>
            <a:ext cx="3644920" cy="383297"/>
          </a:xfrm>
          <a:prstGeom prst="rect">
            <a:avLst/>
          </a:prstGeom>
        </p:spPr>
        <p:txBody>
          <a:bodyPr/>
          <a:lstStyle/>
          <a:p>
            <a:endParaRPr lang="el-GR"/>
          </a:p>
        </p:txBody>
      </p:sp>
      <p:sp>
        <p:nvSpPr>
          <p:cNvPr id="6" name="Θέση αριθμού διαφάνειας 5"/>
          <p:cNvSpPr>
            <a:spLocks noGrp="1"/>
          </p:cNvSpPr>
          <p:nvPr>
            <p:ph type="sldNum" sz="quarter" idx="12"/>
          </p:nvPr>
        </p:nvSpPr>
        <p:spPr>
          <a:xfrm>
            <a:off x="7627332" y="6672697"/>
            <a:ext cx="2429947" cy="383297"/>
          </a:xfrm>
          <a:prstGeom prst="rect">
            <a:avLst/>
          </a:prstGeom>
        </p:spPr>
        <p:txBody>
          <a:bodyPr/>
          <a:lstStyle/>
          <a:p>
            <a:fld id="{370851A0-7DAF-482D-8F32-DCE44CC8CCEA}" type="slidenum">
              <a:rPr lang="el-GR" smtClean="0"/>
              <a:t>‹#›</a:t>
            </a:fld>
            <a:endParaRPr lang="el-GR"/>
          </a:p>
        </p:txBody>
      </p:sp>
    </p:spTree>
    <p:extLst>
      <p:ext uri="{BB962C8B-B14F-4D97-AF65-F5344CB8AC3E}">
        <p14:creationId xmlns:p14="http://schemas.microsoft.com/office/powerpoint/2010/main" val="3942251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209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Üres">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1768634-82FC-157E-3044-B20C78D4BD65}"/>
              </a:ext>
            </a:extLst>
          </p:cNvPr>
          <p:cNvPicPr>
            <a:picLocks noChangeAspect="1"/>
          </p:cNvPicPr>
          <p:nvPr userDrawn="1"/>
        </p:nvPicPr>
        <p:blipFill rotWithShape="1">
          <a:blip r:embed="rId2"/>
          <a:srcRect b="14811"/>
          <a:stretch/>
        </p:blipFill>
        <p:spPr>
          <a:xfrm>
            <a:off x="-87567" y="1"/>
            <a:ext cx="11219350" cy="7564566"/>
          </a:xfrm>
          <a:prstGeom prst="rect">
            <a:avLst/>
          </a:prstGeom>
        </p:spPr>
      </p:pic>
      <p:pic>
        <p:nvPicPr>
          <p:cNvPr id="5" name="Immagine 4">
            <a:extLst>
              <a:ext uri="{FF2B5EF4-FFF2-40B4-BE49-F238E27FC236}">
                <a16:creationId xmlns:a16="http://schemas.microsoft.com/office/drawing/2014/main" id="{48F83A05-8731-0C12-B7BB-D0CC7CA626A8}"/>
              </a:ext>
            </a:extLst>
          </p:cNvPr>
          <p:cNvPicPr>
            <a:picLocks noChangeAspect="1"/>
          </p:cNvPicPr>
          <p:nvPr userDrawn="1"/>
        </p:nvPicPr>
        <p:blipFill>
          <a:blip r:embed="rId3">
            <a:alphaModFix amt="87000"/>
          </a:blip>
          <a:stretch>
            <a:fillRect/>
          </a:stretch>
        </p:blipFill>
        <p:spPr>
          <a:xfrm>
            <a:off x="-87565" y="1"/>
            <a:ext cx="11219348" cy="7564566"/>
          </a:xfrm>
          <a:prstGeom prst="rect">
            <a:avLst/>
          </a:prstGeom>
        </p:spPr>
      </p:pic>
      <p:pic>
        <p:nvPicPr>
          <p:cNvPr id="7" name="Immagine 7">
            <a:extLst>
              <a:ext uri="{FF2B5EF4-FFF2-40B4-BE49-F238E27FC236}">
                <a16:creationId xmlns:a16="http://schemas.microsoft.com/office/drawing/2014/main" id="{4BFC12F2-66F0-0AEF-FC77-F334086B8D33}"/>
              </a:ext>
            </a:extLst>
          </p:cNvPr>
          <p:cNvPicPr>
            <a:picLocks noChangeAspect="1"/>
          </p:cNvPicPr>
          <p:nvPr userDrawn="1"/>
        </p:nvPicPr>
        <p:blipFill>
          <a:blip r:embed="rId4"/>
          <a:stretch>
            <a:fillRect/>
          </a:stretch>
        </p:blipFill>
        <p:spPr>
          <a:xfrm>
            <a:off x="-87566" y="0"/>
            <a:ext cx="4319905" cy="3159698"/>
          </a:xfrm>
          <a:prstGeom prst="rect">
            <a:avLst/>
          </a:prstGeom>
        </p:spPr>
      </p:pic>
      <p:pic>
        <p:nvPicPr>
          <p:cNvPr id="8" name="Immagine 1">
            <a:extLst>
              <a:ext uri="{FF2B5EF4-FFF2-40B4-BE49-F238E27FC236}">
                <a16:creationId xmlns:a16="http://schemas.microsoft.com/office/drawing/2014/main" id="{6599BB9F-ADBC-A69E-3022-FC3F67D47C58}"/>
              </a:ext>
            </a:extLst>
          </p:cNvPr>
          <p:cNvPicPr>
            <a:picLocks noChangeAspect="1"/>
          </p:cNvPicPr>
          <p:nvPr userDrawn="1"/>
        </p:nvPicPr>
        <p:blipFill>
          <a:blip r:embed="rId5"/>
          <a:stretch>
            <a:fillRect/>
          </a:stretch>
        </p:blipFill>
        <p:spPr>
          <a:xfrm>
            <a:off x="5371089" y="1142644"/>
            <a:ext cx="5794230" cy="6421923"/>
          </a:xfrm>
          <a:prstGeom prst="rect">
            <a:avLst/>
          </a:prstGeom>
        </p:spPr>
      </p:pic>
      <p:pic>
        <p:nvPicPr>
          <p:cNvPr id="12" name="Kép 11">
            <a:extLst>
              <a:ext uri="{FF2B5EF4-FFF2-40B4-BE49-F238E27FC236}">
                <a16:creationId xmlns:a16="http://schemas.microsoft.com/office/drawing/2014/main" id="{67EECC55-335D-C58F-302D-0E9DEAB53D3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17269" y="5797276"/>
            <a:ext cx="1609678" cy="1402037"/>
          </a:xfrm>
          <a:prstGeom prst="rect">
            <a:avLst/>
          </a:prstGeom>
        </p:spPr>
      </p:pic>
      <p:pic>
        <p:nvPicPr>
          <p:cNvPr id="14" name="Kép 13">
            <a:extLst>
              <a:ext uri="{FF2B5EF4-FFF2-40B4-BE49-F238E27FC236}">
                <a16:creationId xmlns:a16="http://schemas.microsoft.com/office/drawing/2014/main" id="{2E7813F4-F6EC-7534-5A4E-F6860D83D7D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266281" y="281963"/>
            <a:ext cx="2533482" cy="669878"/>
          </a:xfrm>
          <a:prstGeom prst="rect">
            <a:avLst/>
          </a:prstGeom>
        </p:spPr>
      </p:pic>
      <p:sp>
        <p:nvSpPr>
          <p:cNvPr id="16" name="Cím 1">
            <a:extLst>
              <a:ext uri="{FF2B5EF4-FFF2-40B4-BE49-F238E27FC236}">
                <a16:creationId xmlns:a16="http://schemas.microsoft.com/office/drawing/2014/main" id="{B76D54EC-D3A4-16F5-BD79-AC3E9B383361}"/>
              </a:ext>
            </a:extLst>
          </p:cNvPr>
          <p:cNvSpPr>
            <a:spLocks noGrp="1"/>
          </p:cNvSpPr>
          <p:nvPr>
            <p:ph type="ctrTitle" hasCustomPrompt="1"/>
          </p:nvPr>
        </p:nvSpPr>
        <p:spPr>
          <a:xfrm>
            <a:off x="1591171" y="2769472"/>
            <a:ext cx="8099822" cy="1203268"/>
          </a:xfrm>
          <a:prstGeom prst="rect">
            <a:avLst/>
          </a:prstGeom>
        </p:spPr>
        <p:txBody>
          <a:bodyPr anchor="b"/>
          <a:lstStyle>
            <a:lvl1pPr algn="ctr">
              <a:defRPr sz="3986">
                <a:solidFill>
                  <a:schemeClr val="bg1"/>
                </a:solidFill>
                <a:latin typeface="Baloo" panose="03080902040302020200" pitchFamily="66" charset="-18"/>
                <a:cs typeface="Baloo" panose="03080902040302020200" pitchFamily="66" charset="-18"/>
              </a:defRPr>
            </a:lvl1pPr>
          </a:lstStyle>
          <a:p>
            <a:r>
              <a:rPr lang="hu-HU" dirty="0" err="1"/>
              <a:t>Title</a:t>
            </a:r>
            <a:endParaRPr lang="hu-HU" dirty="0"/>
          </a:p>
        </p:txBody>
      </p:sp>
      <p:sp>
        <p:nvSpPr>
          <p:cNvPr id="17" name="Alcím 2">
            <a:extLst>
              <a:ext uri="{FF2B5EF4-FFF2-40B4-BE49-F238E27FC236}">
                <a16:creationId xmlns:a16="http://schemas.microsoft.com/office/drawing/2014/main" id="{028F8725-7B96-E42E-2D3F-8830C3A81C97}"/>
              </a:ext>
            </a:extLst>
          </p:cNvPr>
          <p:cNvSpPr>
            <a:spLocks noGrp="1"/>
          </p:cNvSpPr>
          <p:nvPr>
            <p:ph type="subTitle" idx="1"/>
          </p:nvPr>
        </p:nvSpPr>
        <p:spPr>
          <a:xfrm>
            <a:off x="1591171" y="4115309"/>
            <a:ext cx="8099822" cy="1010335"/>
          </a:xfrm>
          <a:prstGeom prst="rect">
            <a:avLst/>
          </a:prstGeom>
        </p:spPr>
        <p:txBody>
          <a:bodyPr/>
          <a:lstStyle>
            <a:lvl1pPr marL="0" indent="0" algn="ctr">
              <a:buNone/>
              <a:defRPr sz="1594">
                <a:solidFill>
                  <a:schemeClr val="bg1"/>
                </a:solidFill>
              </a:defRPr>
            </a:lvl1pPr>
            <a:lvl2pPr marL="303741" indent="0" algn="ctr">
              <a:buNone/>
              <a:defRPr sz="1329"/>
            </a:lvl2pPr>
            <a:lvl3pPr marL="607482" indent="0" algn="ctr">
              <a:buNone/>
              <a:defRPr sz="1196"/>
            </a:lvl3pPr>
            <a:lvl4pPr marL="911222" indent="0" algn="ctr">
              <a:buNone/>
              <a:defRPr sz="1063"/>
            </a:lvl4pPr>
            <a:lvl5pPr marL="1214963" indent="0" algn="ctr">
              <a:buNone/>
              <a:defRPr sz="1063"/>
            </a:lvl5pPr>
            <a:lvl6pPr marL="1518704" indent="0" algn="ctr">
              <a:buNone/>
              <a:defRPr sz="1063"/>
            </a:lvl6pPr>
            <a:lvl7pPr marL="1822445" indent="0" algn="ctr">
              <a:buNone/>
              <a:defRPr sz="1063"/>
            </a:lvl7pPr>
            <a:lvl8pPr marL="2126186" indent="0" algn="ctr">
              <a:buNone/>
              <a:defRPr sz="1063"/>
            </a:lvl8pPr>
            <a:lvl9pPr marL="2429927" indent="0" algn="ctr">
              <a:buNone/>
              <a:defRPr sz="1063"/>
            </a:lvl9pPr>
          </a:lstStyle>
          <a:p>
            <a:r>
              <a:rPr lang="hu-HU"/>
              <a:t>Kattintson ide az alcím mintájának szerkesztéséhez</a:t>
            </a:r>
            <a:endParaRPr lang="hu-HU" dirty="0"/>
          </a:p>
        </p:txBody>
      </p:sp>
    </p:spTree>
    <p:extLst>
      <p:ext uri="{BB962C8B-B14F-4D97-AF65-F5344CB8AC3E}">
        <p14:creationId xmlns:p14="http://schemas.microsoft.com/office/powerpoint/2010/main" val="1800840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1831362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0722368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56509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3394099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1155905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0569012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3906246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837620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n-US"/>
              <a:t>Click to edit Master text styles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936666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n-US"/>
              <a:t>Click to edit Master text styles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n-US"/>
              <a:t>Click to edit Master text styles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n-US"/>
              <a:t>Click to edit Master text styles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n-US"/>
              <a:t>Click to edit Master text styles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044365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040005964"/>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a:xfrm>
            <a:off x="546078" y="0"/>
            <a:ext cx="9707606" cy="781770"/>
          </a:xfrm>
        </p:spPr>
        <p:txBody>
          <a:bodyPr/>
          <a:lstStyle/>
          <a:p>
            <a:r>
              <a:rPr lang="lt-LT" dirty="0"/>
              <a:t>ΓΕΝΙΚ</a:t>
            </a:r>
            <a:r>
              <a:rPr lang="el-GR" dirty="0"/>
              <a:t>Ε</a:t>
            </a:r>
            <a:r>
              <a:rPr lang="lt-LT" dirty="0"/>
              <a:t>Σ ΠΛΗΡΟΦΟΡ</a:t>
            </a:r>
            <a:r>
              <a:rPr lang="el-GR"/>
              <a:t>Ι</a:t>
            </a:r>
            <a:r>
              <a:rPr lang="lt-LT"/>
              <a:t>ΕΣ</a:t>
            </a:r>
            <a:endParaRPr lang="lt-LT" dirty="0"/>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466994" y="993805"/>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Έχετε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20</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λεπτά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για να ολοκληρώσετε την ανάλυση. Μετά το πέρας αυτού του χρόνου, όλοι θα επιστρέψουν στην κύρια συνεδρία για να συζητήσουν τα αποτελέσματα.</a:t>
            </a:r>
            <a:endParaRPr kumimoji="0" lang="lt-LT"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Παρακαλώ αποφασίστε εντός της ομάδας σας ποιος θα παρουσιάσει εν συντομία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την υπόθεση και την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ανάλυσή σας κατά τη διάρκεια της συζήτησης.</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Ανάθεση υποθέσεων:</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GB"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US"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Breakout</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room</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3</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Αναλύστε το αρχείο </a:t>
            </a:r>
            <a:r>
              <a:rPr kumimoji="0" lang="el-GR" sz="2000" b="0" i="0" u="none" strike="noStrike" kern="1200" cap="none" spc="0" normalizeH="0" baseline="0" noProof="0" dirty="0" err="1">
                <a:ln>
                  <a:noFill/>
                </a:ln>
                <a:solidFill>
                  <a:srgbClr val="0070C0"/>
                </a:solidFill>
                <a:effectLst/>
                <a:uLnTx/>
                <a:uFillTx/>
                <a:latin typeface="Calibri" panose="020F0502020204030204"/>
                <a:ea typeface="+mn-ea"/>
                <a:cs typeface="+mn-cs"/>
              </a:rPr>
              <a:t>ppt</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 με τίτλο </a:t>
            </a:r>
            <a:r>
              <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l-GR" sz="2000" b="0" i="0" u="none" strike="noStrike" kern="1200" cap="none" spc="0" normalizeH="0" baseline="0" noProof="0" dirty="0" err="1">
                <a:ln>
                  <a:noFill/>
                </a:ln>
                <a:solidFill>
                  <a:srgbClr val="FF0000"/>
                </a:solidFill>
                <a:effectLst/>
                <a:uLnTx/>
                <a:uFillTx/>
                <a:latin typeface="Calibri" panose="020F0502020204030204"/>
                <a:ea typeface="+mn-ea"/>
                <a:cs typeface="+mn-cs"/>
              </a:rPr>
              <a:t>Case</a:t>
            </a:r>
            <a:r>
              <a:rPr kumimoji="0" lang="el-GR" sz="2000" b="0" i="0" u="none" strike="noStrike" kern="1200" cap="none" spc="0" normalizeH="0" baseline="0" noProof="0">
                <a:ln>
                  <a:noFill/>
                </a:ln>
                <a:solidFill>
                  <a:srgbClr val="FF0000"/>
                </a:solidFill>
                <a:effectLst/>
                <a:uLnTx/>
                <a:uFillTx/>
                <a:latin typeface="Calibri" panose="020F0502020204030204"/>
                <a:ea typeface="+mn-ea"/>
                <a:cs typeface="+mn-cs"/>
              </a:rPr>
              <a:t> 3".</a:t>
            </a:r>
            <a:endPar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Κάθε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αρχείο περιέχει έναν πίνακα ανάλυσης που πρέπει να συμπληρωθεί και να παρουσιαστεί κατά τη διάρκεια της κύριας συνεδρίασης.</a:t>
            </a:r>
          </a:p>
          <a:p>
            <a:endParaRPr lang="lt-LT" dirty="0"/>
          </a:p>
        </p:txBody>
      </p:sp>
    </p:spTree>
    <p:extLst>
      <p:ext uri="{BB962C8B-B14F-4D97-AF65-F5344CB8AC3E}">
        <p14:creationId xmlns:p14="http://schemas.microsoft.com/office/powerpoint/2010/main" val="3876941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546078" y="523932"/>
            <a:ext cx="9707606" cy="993805"/>
          </a:xfrm>
        </p:spPr>
        <p:txBody>
          <a:bodyPr/>
          <a:lstStyle/>
          <a:p>
            <a:r>
              <a:rPr lang="en-US" sz="3200" b="1" dirty="0" err="1"/>
              <a:t>Περί</a:t>
            </a:r>
            <a:r>
              <a:rPr lang="en-US" sz="3200" b="1" dirty="0"/>
              <a:t>πτωση </a:t>
            </a:r>
            <a:r>
              <a:rPr lang="el-GR" sz="3200" b="1" dirty="0"/>
              <a:t>3</a:t>
            </a:r>
            <a:r>
              <a:rPr lang="en-US" sz="3200" b="1" dirty="0"/>
              <a:t>: Μια εφαρμογή ηλεκτρονικής υγείας για την υποστήριξη της </a:t>
            </a:r>
            <a:r>
              <a:rPr lang="el-GR" sz="3200" b="1" dirty="0"/>
              <a:t>πρόσβασης και διαλογής, </a:t>
            </a:r>
            <a:r>
              <a:rPr lang="en-US" sz="3200" b="1" dirty="0"/>
              <a:t> στην πρωτοβάθμια περίθαλψη</a:t>
            </a:r>
            <a:endParaRPr lang="lt-LT" sz="3200" b="1"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a:xfrm>
            <a:off x="466994" y="1716520"/>
            <a:ext cx="9685900" cy="4298310"/>
          </a:xfrm>
        </p:spPr>
        <p:txBody>
          <a:bodyPr/>
          <a:lstStyle/>
          <a:p>
            <a:r>
              <a:rPr lang="el-GR" sz="2400" dirty="0"/>
              <a:t>Μία ομάδα ιατρών ανέπτυξε</a:t>
            </a:r>
            <a:r>
              <a:rPr lang="en-US" sz="2400" dirty="0"/>
              <a:t> μια εφαρμογή ηλεκτρονικής υγείας για την υποστήριξη της </a:t>
            </a:r>
            <a:r>
              <a:rPr lang="el-GR" sz="2400" b="1" dirty="0"/>
              <a:t>πρόσβασης</a:t>
            </a:r>
            <a:r>
              <a:rPr lang="en-US" sz="2400" b="1" dirty="0"/>
              <a:t> στην πρωτοβάθμια περίθαλψη</a:t>
            </a:r>
            <a:r>
              <a:rPr lang="en-US" sz="2400" dirty="0"/>
              <a:t>, με στόχο να παρέχουν στους επαγγελματίες υγείας τη δυνατότητα να </a:t>
            </a:r>
            <a:r>
              <a:rPr lang="el-GR" sz="2400" dirty="0"/>
              <a:t>κάνουν διαλογή (</a:t>
            </a:r>
            <a:r>
              <a:rPr lang="en-GB" sz="2400" b="1" dirty="0"/>
              <a:t>triage</a:t>
            </a:r>
            <a:r>
              <a:rPr lang="en-GB" sz="2400" dirty="0"/>
              <a:t>)</a:t>
            </a:r>
            <a:r>
              <a:rPr lang="en-US" sz="2400" dirty="0"/>
              <a:t> τ</a:t>
            </a:r>
            <a:r>
              <a:rPr lang="el-GR" sz="2400" dirty="0"/>
              <a:t>ων ασθενών</a:t>
            </a:r>
            <a:r>
              <a:rPr lang="en-US" sz="2400" dirty="0"/>
              <a:t> ψηφιακά, </a:t>
            </a:r>
            <a:r>
              <a:rPr lang="el-GR" sz="2400" dirty="0"/>
              <a:t>με στόχο </a:t>
            </a:r>
            <a:r>
              <a:rPr lang="el-GR" sz="2400" b="1" dirty="0"/>
              <a:t>τόσο τη βελτίωση της πρόσβασης στη φροντίδα υγείας, όσο και τον καθορισμό του </a:t>
            </a:r>
            <a:r>
              <a:rPr lang="el-GR" sz="2400" b="1" dirty="0" err="1"/>
              <a:t>συνιστώμενου</a:t>
            </a:r>
            <a:r>
              <a:rPr lang="el-GR" sz="2400" b="1" dirty="0"/>
              <a:t> χρόνου προσέλευσης </a:t>
            </a:r>
            <a:r>
              <a:rPr lang="el-GR" sz="2400" dirty="0"/>
              <a:t>(επείγουσες έναντι μη επειγουσών περιπτώσεων)</a:t>
            </a:r>
            <a:r>
              <a:rPr lang="en-US" sz="2400" dirty="0"/>
              <a:t>. </a:t>
            </a:r>
            <a:endParaRPr lang="el-GR" sz="2400" dirty="0"/>
          </a:p>
          <a:p>
            <a:r>
              <a:rPr lang="el-GR" sz="2400" dirty="0"/>
              <a:t>Η</a:t>
            </a:r>
            <a:r>
              <a:rPr lang="en-US" sz="2400" dirty="0"/>
              <a:t> εφαρμογή </a:t>
            </a:r>
            <a:r>
              <a:rPr lang="en-US" sz="2400" b="1" dirty="0"/>
              <a:t>επιτρέπει στους εγγεγραμμένους ασθενείς να επικοινωνούν ψηφιακά με το κέντρο πρωτοβάθμιας φροντίδας </a:t>
            </a:r>
            <a:r>
              <a:rPr lang="en-US" sz="2400" dirty="0"/>
              <a:t>τους, απαντώντας σε ερωτήσεις σχετικά με την υγεία τους και τους λόγους για τους οποίους απευθύνθηκαν σε έναν πάροχο φροντίδας, οι οποίες στη συνέχεια συγκεντρώνονται σε μια ιατρική έκθεση που είναι </a:t>
            </a:r>
            <a:r>
              <a:rPr lang="el-GR" sz="2400" dirty="0" err="1"/>
              <a:t>προσβάσιμη</a:t>
            </a:r>
            <a:r>
              <a:rPr lang="el-GR" sz="2400" dirty="0"/>
              <a:t> από το προσωπικό</a:t>
            </a:r>
            <a:r>
              <a:rPr lang="en-US" sz="2400" dirty="0"/>
              <a:t> του κέντρου υγειονομικής περίθαλψης. </a:t>
            </a:r>
          </a:p>
          <a:p>
            <a:endParaRPr lang="lt-LT" dirty="0"/>
          </a:p>
        </p:txBody>
      </p:sp>
    </p:spTree>
    <p:extLst>
      <p:ext uri="{BB962C8B-B14F-4D97-AF65-F5344CB8AC3E}">
        <p14:creationId xmlns:p14="http://schemas.microsoft.com/office/powerpoint/2010/main" val="1523839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0A230A-8066-A266-D10B-B06E9AF37D8A}"/>
              </a:ext>
            </a:extLst>
          </p:cNvPr>
          <p:cNvSpPr>
            <a:spLocks noGrp="1"/>
          </p:cNvSpPr>
          <p:nvPr>
            <p:ph sz="half" idx="1"/>
          </p:nvPr>
        </p:nvSpPr>
        <p:spPr>
          <a:xfrm>
            <a:off x="556931" y="845308"/>
            <a:ext cx="9685900" cy="3771188"/>
          </a:xfrm>
        </p:spPr>
        <p:txBody>
          <a:bodyPr/>
          <a:lstStyle/>
          <a:p>
            <a:r>
              <a:rPr lang="el-GR" sz="2400" b="1" dirty="0"/>
              <a:t>Τα αιτήματα των ασθενών αξιολογούνται πρώτα από έναν νοσηλευτή</a:t>
            </a:r>
            <a:r>
              <a:rPr lang="el-GR" sz="2400" dirty="0"/>
              <a:t>, ο οποίος μπορεί να ζητήσει περαιτέρω πληροφορίες μέσω συνομιλίας ή βίντεο, και να αποφασίσει αν το αίτημα του ασθενούς μπορεί να διεκπεραιωθεί από έναν νοσηλευτή ή αν πρέπει να εμπλακεί ιατρός ή άλλοι επαγγελματίες υγείας. </a:t>
            </a:r>
          </a:p>
          <a:p>
            <a:r>
              <a:rPr lang="el-GR" sz="2400" b="1" dirty="0"/>
              <a:t>Οι ιατροί ή άλλοι επαγγελματίες υγείας μπορούν να κληθούν να συμμετάσχουν στην ηλεκτρονική επικοινωνία </a:t>
            </a:r>
            <a:r>
              <a:rPr lang="el-GR" sz="2400" dirty="0"/>
              <a:t>ανά περίσταση (</a:t>
            </a:r>
            <a:r>
              <a:rPr lang="el-GR" sz="2400" b="1" dirty="0"/>
              <a:t>η επικοινωνία μεταξύ των επαγγελματιών υγείας δεν είναι ορατή στους ασθενείς</a:t>
            </a:r>
            <a:r>
              <a:rPr lang="el-GR" sz="2400" dirty="0"/>
              <a:t>), ενώ επίσης η περίπτωση του ασθενούς μπορεί να ανατεθεί σε άλλον επαγγελματία υγείας μέσω της εφαρμογής </a:t>
            </a:r>
            <a:r>
              <a:rPr lang="el-GR" sz="2400" dirty="0" err="1"/>
              <a:t>eHealth</a:t>
            </a:r>
            <a:r>
              <a:rPr lang="el-GR" sz="2400" dirty="0"/>
              <a:t>.</a:t>
            </a:r>
          </a:p>
          <a:p>
            <a:r>
              <a:rPr lang="el-GR" sz="2400" dirty="0"/>
              <a:t> </a:t>
            </a:r>
            <a:r>
              <a:rPr lang="el-GR" sz="2400" b="1" dirty="0"/>
              <a:t>Η εφαρμογή μπορεί επίσης να χρησιμοποιηθεί για την έναρξη επικοινωνίας με τους ασθενείς σχετικά με τα ιατρικά αποτελέσματα και τα ραντεβού.</a:t>
            </a:r>
          </a:p>
          <a:p>
            <a:endParaRPr lang="en-GB" dirty="0"/>
          </a:p>
        </p:txBody>
      </p:sp>
    </p:spTree>
    <p:extLst>
      <p:ext uri="{BB962C8B-B14F-4D97-AF65-F5344CB8AC3E}">
        <p14:creationId xmlns:p14="http://schemas.microsoft.com/office/powerpoint/2010/main" val="2900155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565922" y="214835"/>
            <a:ext cx="9707606" cy="275609"/>
          </a:xfrm>
        </p:spPr>
        <p:txBody>
          <a:bodyPr anchor="b">
            <a:noAutofit/>
          </a:bodyPr>
          <a:lstStyle/>
          <a:p>
            <a:r>
              <a:rPr lang="en-US" sz="2800" b="1" dirty="0"/>
              <a:t>Ερωτήσεις για συζήτηση</a:t>
            </a:r>
            <a:endParaRPr lang="lt-LT" sz="2800" b="1"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nvPr>
        </p:nvGraphicFramePr>
        <p:xfrm>
          <a:off x="363129" y="352639"/>
          <a:ext cx="10073503" cy="5878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277797" y="3382219"/>
            <a:ext cx="9286875" cy="830997"/>
          </a:xfrm>
          <a:prstGeom prst="rect">
            <a:avLst/>
          </a:prstGeom>
          <a:noFill/>
        </p:spPr>
        <p:txBody>
          <a:bodyPr wrap="square" rtlCol="0">
            <a:spAutoFit/>
          </a:bodyPr>
          <a:lstStyle/>
          <a:p>
            <a:endParaRPr lang="en-US" sz="1400" dirty="0"/>
          </a:p>
          <a:p>
            <a:r>
              <a:rPr lang="lt-LT" dirty="0" err="1"/>
              <a:t>Γράψτε την απάντησή </a:t>
            </a:r>
            <a:r>
              <a:rPr lang="en-US" dirty="0"/>
              <a:t>σας εδώ...</a:t>
            </a:r>
          </a:p>
          <a:p>
            <a:endParaRPr lang="en-US" sz="1600" dirty="0"/>
          </a:p>
        </p:txBody>
      </p:sp>
    </p:spTree>
    <p:extLst>
      <p:ext uri="{BB962C8B-B14F-4D97-AF65-F5344CB8AC3E}">
        <p14:creationId xmlns:p14="http://schemas.microsoft.com/office/powerpoint/2010/main" val="114832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Έργο: 101101139 - H-PASS - EU4H-2022-PJ</a:t>
            </a:r>
            <a:endParaRPr kumimoji="0" lang="el-GR"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1A75DB"/>
                </a:solidFill>
                <a:effectLst/>
                <a:uLnTx/>
                <a:uFillTx/>
                <a:latin typeface="Calibri"/>
                <a:ea typeface="+mj-ea"/>
                <a:cs typeface="+mj-cs"/>
              </a:rPr>
              <a:t>Αποπ</a:t>
            </a:r>
            <a:r>
              <a:rPr kumimoji="0" lang="en-US" sz="4000" b="1" i="0" u="none" strike="noStrike" kern="1200" cap="none" spc="0" normalizeH="0" baseline="0" noProof="0" dirty="0" err="1">
                <a:ln>
                  <a:noFill/>
                </a:ln>
                <a:solidFill>
                  <a:srgbClr val="1A75DB"/>
                </a:solidFill>
                <a:effectLst/>
                <a:uLnTx/>
                <a:uFillTx/>
                <a:latin typeface="Calibri"/>
                <a:ea typeface="+mj-ea"/>
                <a:cs typeface="+mj-cs"/>
              </a:rPr>
              <a:t>οίη</a:t>
            </a:r>
            <a:r>
              <a:rPr kumimoji="0" lang="el-GR" sz="4000" b="1" i="0" u="none" strike="noStrike" kern="1200" cap="none" spc="0" normalizeH="0" baseline="0" noProof="0" dirty="0">
                <a:ln>
                  <a:noFill/>
                </a:ln>
                <a:solidFill>
                  <a:srgbClr val="1A75DB"/>
                </a:solidFill>
                <a:effectLst/>
                <a:uLnTx/>
                <a:uFillTx/>
                <a:latin typeface="Calibri"/>
                <a:ea typeface="+mj-ea"/>
                <a:cs typeface="+mj-cs"/>
              </a:rPr>
              <a:t>σ</a:t>
            </a:r>
            <a:r>
              <a:rPr kumimoji="0" lang="en-US" sz="4000" b="1" i="0" u="none" strike="noStrike" kern="1200" cap="none" spc="0" normalizeH="0" baseline="0" noProof="0" dirty="0">
                <a:ln>
                  <a:noFill/>
                </a:ln>
                <a:solidFill>
                  <a:srgbClr val="1A75DB"/>
                </a:solidFill>
                <a:effectLst/>
                <a:uLnTx/>
                <a:uFillTx/>
                <a:latin typeface="Calibri"/>
                <a:ea typeface="+mj-ea"/>
                <a:cs typeface="+mj-cs"/>
              </a:rPr>
              <a:t>η ευθύνης </a:t>
            </a:r>
            <a:endParaRPr kumimoji="0" lang="en-GB" sz="4000" b="1" i="0" u="none" strike="noStrike" kern="1200" cap="none" spc="0" normalizeH="0" baseline="0" noProof="0" dirty="0">
              <a:ln>
                <a:noFill/>
              </a:ln>
              <a:solidFill>
                <a:srgbClr val="1A75DB"/>
              </a:solidFill>
              <a:effectLst/>
              <a:uLnTx/>
              <a:uFillTx/>
              <a:latin typeface="Calibri"/>
              <a:ea typeface="+mj-ea"/>
              <a:cs typeface="+mj-cs"/>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marR="0" lvl="0" indent="0" algn="just"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endParaRPr kumimoji="0" lang="en-GB" altLang="en-US" sz="2939"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Ο Ευρωπαϊκός Εκτελεστικός Οργανισμός για την Υγεία και την Ψηφιακή Ανάπτυξη (</a:t>
            </a:r>
            <a:r>
              <a:rPr kumimoji="0" lang="en-US" sz="2200" b="0" i="0" u="none" strike="noStrike" kern="1200" cap="none" spc="0" normalizeH="0" baseline="0" noProof="0" dirty="0" err="1">
                <a:ln>
                  <a:noFill/>
                </a:ln>
                <a:solidFill>
                  <a:prstClr val="black"/>
                </a:solidFill>
                <a:effectLst/>
                <a:uLnTx/>
                <a:uFillTx/>
                <a:latin typeface="Calibri"/>
                <a:ea typeface="+mn-ea"/>
                <a:cs typeface="+mn-cs"/>
              </a:rPr>
              <a:t>HaDEA</a:t>
            </a:r>
            <a:r>
              <a:rPr kumimoji="0" lang="en-US" sz="2200" b="0" i="0" u="none" strike="noStrike" kern="1200" cap="none" spc="0" normalizeH="0" baseline="0" noProof="0" dirty="0">
                <a:ln>
                  <a:noFill/>
                </a:ln>
                <a:solidFill>
                  <a:prstClr val="black"/>
                </a:solidFill>
                <a:effectLst/>
                <a:uLnTx/>
                <a:uFillTx/>
                <a:latin typeface="Calibri"/>
                <a:ea typeface="+mn-ea"/>
                <a:cs typeface="+mn-cs"/>
              </a:rPr>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endParaRPr sz="3600" dirty="0"/>
          </a:p>
        </p:txBody>
      </p:sp>
    </p:spTree>
    <p:extLst>
      <p:ext uri="{BB962C8B-B14F-4D97-AF65-F5344CB8AC3E}">
        <p14:creationId xmlns:p14="http://schemas.microsoft.com/office/powerpoint/2010/main" val="52507201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template_SZM" id="{E0BFF02B-5911-44B0-A641-313B76276A81}" vid="{0599B4A5-65A7-4479-A714-709256A57D2D}"/>
    </a:ext>
  </a:extLst>
</a:theme>
</file>

<file path=ppt/theme/theme2.xml><?xml version="1.0" encoding="utf-8"?>
<a:theme xmlns:a="http://schemas.openxmlformats.org/drawingml/2006/main" name="1_Tema di Office">
  <a:themeElements>
    <a:clrScheme name="Μπλε ΙΙ">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3.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H-PASS_presentation_template_SZM (1)</Template>
  <TotalTime>114</TotalTime>
  <Words>518</Words>
  <Application>Microsoft Office PowerPoint</Application>
  <PresentationFormat>Custom</PresentationFormat>
  <Paragraphs>26</Paragraphs>
  <Slides>6</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6</vt:i4>
      </vt:variant>
    </vt:vector>
  </HeadingPairs>
  <TitlesOfParts>
    <vt:vector size="12" baseType="lpstr">
      <vt:lpstr>Arial</vt:lpstr>
      <vt:lpstr>Baloo</vt:lpstr>
      <vt:lpstr>Calibri</vt:lpstr>
      <vt:lpstr>Tema di Office</vt:lpstr>
      <vt:lpstr>1_Tema di Office</vt:lpstr>
      <vt:lpstr>2_Tema di Office</vt:lpstr>
      <vt:lpstr>ΓΕΝΙΚΕΣ ΠΛΗΡΟΦΟΡΙΕΣ</vt:lpstr>
      <vt:lpstr>Περίπτωση 3: Μια εφαρμογή ηλεκτρονικής υγείας για την υποστήριξη της πρόσβασης και διαλογής,  στην πρωτοβάθμια περίθαλψη</vt:lpstr>
      <vt:lpstr>PowerPoint Presentation</vt:lpstr>
      <vt:lpstr>Ερωτήσεις για συζήτηση</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Milda Naginevičiūtė</dc:creator>
  <cp:keywords>, docId:7CCCE1BBDDC7558862D09F8D40A3A6FB</cp:keywords>
  <cp:lastModifiedBy>ioannis anastassiou</cp:lastModifiedBy>
  <cp:revision>18</cp:revision>
  <dcterms:created xsi:type="dcterms:W3CDTF">2024-11-21T12:49:40Z</dcterms:created>
  <dcterms:modified xsi:type="dcterms:W3CDTF">2026-04-08T13:20:47Z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