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12"/>
  </p:notesMasterIdLst>
  <p:handoutMasterIdLst>
    <p:handoutMasterId r:id="rId13"/>
  </p:handoutMasterIdLst>
  <p:sldIdLst>
    <p:sldId id="258" r:id="rId6"/>
    <p:sldId id="259" r:id="rId7"/>
    <p:sldId id="262" r:id="rId8"/>
    <p:sldId id="260" r:id="rId9"/>
    <p:sldId id="308" r:id="rId10"/>
    <p:sldId id="949" r:id="rId11"/>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664B2A-5770-473B-B26C-EA3447717644}" v="1" dt="2023-06-27T12:41:47.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7"/>
    <p:restoredTop sz="94411" autoAdjust="0"/>
  </p:normalViewPr>
  <p:slideViewPr>
    <p:cSldViewPr snapToGrid="0">
      <p:cViewPr varScale="1">
        <p:scale>
          <a:sx n="66" d="100"/>
          <a:sy n="66" d="100"/>
        </p:scale>
        <p:origin x="1406" y="2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svg"/><Relationship Id="rId1" Type="http://schemas.openxmlformats.org/officeDocument/2006/relationships/image" Target="../media/image26.sv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svg"/><Relationship Id="rId1" Type="http://schemas.openxmlformats.org/officeDocument/2006/relationships/image" Target="../media/image26.sv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Ποιες πτυχές της επ</a:t>
          </a:r>
          <a:r>
            <a:rPr lang="en-US" dirty="0" err="1"/>
            <a:t>ικοινωνί</a:t>
          </a:r>
          <a:r>
            <a:rPr lang="en-US" dirty="0"/>
            <a:t>ας </a:t>
          </a:r>
          <a:r>
            <a:rPr lang="el-GR" dirty="0"/>
            <a:t>αναδεικνύει η περίπτωση αυτή (+/-)</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err="1"/>
            <a:t>Ποιος</a:t>
          </a:r>
          <a:r>
            <a:rPr lang="en-US" dirty="0"/>
            <a:t> </a:t>
          </a:r>
          <a:r>
            <a:rPr lang="el-GR" dirty="0"/>
            <a:t>μπορεί να </a:t>
          </a:r>
          <a:r>
            <a:rPr lang="en-US" dirty="0" err="1"/>
            <a:t>είν</a:t>
          </a:r>
          <a:r>
            <a:rPr lang="en-US" dirty="0"/>
            <a:t>αι ο αντίκτυπος στη φροντίδα των ασθενών</a:t>
          </a:r>
          <a:r>
            <a:rPr lang="el-GR" dirty="0"/>
            <a:t> (+/-)</a:t>
          </a:r>
          <a:r>
            <a:rPr lang="en-US" dirty="0"/>
            <a:t>;</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err="1"/>
            <a:t>Ποιος</a:t>
          </a:r>
          <a:r>
            <a:rPr lang="en-US" dirty="0"/>
            <a:t> </a:t>
          </a:r>
          <a:r>
            <a:rPr lang="el-GR" dirty="0"/>
            <a:t>μπορεί </a:t>
          </a:r>
          <a:r>
            <a:rPr lang="en-US" dirty="0" err="1"/>
            <a:t>είν</a:t>
          </a:r>
          <a:r>
            <a:rPr lang="en-US" dirty="0"/>
            <a:t>αι ο αντίκτυπος στην ποιότητα των υπηρεσιών</a:t>
          </a:r>
          <a:r>
            <a:rPr lang="el-GR" dirty="0"/>
            <a:t> (+/-)</a:t>
          </a:r>
          <a:r>
            <a:rPr lang="en-US" dirty="0"/>
            <a:t>;</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custLinFactNeighborX="129" custLinFactNeighborY="5535"/>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19219" y="55219"/>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78689" y="63604"/>
          <a:ext cx="711386" cy="701748"/>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00979" y="10499"/>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Ποιες πτυχές της επ</a:t>
          </a:r>
          <a:r>
            <a:rPr lang="en-US" sz="1900" kern="1200" dirty="0" err="1"/>
            <a:t>ικοινωνί</a:t>
          </a:r>
          <a:r>
            <a:rPr lang="en-US" sz="1900" kern="1200" dirty="0"/>
            <a:t>ας </a:t>
          </a:r>
          <a:r>
            <a:rPr lang="el-GR" sz="1900" kern="1200" dirty="0"/>
            <a:t>αναδεικνύει η περίπτωση αυτή (+/-)</a:t>
          </a:r>
          <a:r>
            <a:rPr lang="lt-LT" sz="1900" kern="1200" dirty="0"/>
            <a:t>; </a:t>
          </a:r>
          <a:endParaRPr lang="en-US" sz="1900" kern="1200" dirty="0"/>
        </a:p>
      </dsp:txBody>
      <dsp:txXfrm>
        <a:off x="900979" y="10499"/>
        <a:ext cx="9138484" cy="807959"/>
      </dsp:txXfrm>
    </dsp:sp>
    <dsp:sp modelId="{7F729F97-6205-4EE8-B66E-1C28C73C7FD5}">
      <dsp:nvSpPr>
        <dsp:cNvPr id="0" name=""/>
        <dsp:cNvSpPr/>
      </dsp:nvSpPr>
      <dsp:spPr>
        <a:xfrm>
          <a:off x="-32214" y="102044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1378" y="1126677"/>
          <a:ext cx="566008" cy="595501"/>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48935" y="1020448"/>
          <a:ext cx="9242571"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48935" y="1020448"/>
        <a:ext cx="9242571" cy="807959"/>
      </dsp:txXfrm>
    </dsp:sp>
    <dsp:sp modelId="{22FFC097-F1C1-4F97-A2A3-8597ECEA26D6}">
      <dsp:nvSpPr>
        <dsp:cNvPr id="0" name=""/>
        <dsp:cNvSpPr/>
      </dsp:nvSpPr>
      <dsp:spPr>
        <a:xfrm>
          <a:off x="-32214" y="203039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58247" y="2098890"/>
          <a:ext cx="752269" cy="67097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00979" y="2030398"/>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err="1"/>
            <a:t>Ποιος</a:t>
          </a:r>
          <a:r>
            <a:rPr lang="en-US" sz="1900" kern="1200" dirty="0"/>
            <a:t> </a:t>
          </a:r>
          <a:r>
            <a:rPr lang="el-GR" sz="1900" kern="1200" dirty="0"/>
            <a:t>μπορεί να </a:t>
          </a:r>
          <a:r>
            <a:rPr lang="en-US" sz="1900" kern="1200" dirty="0" err="1"/>
            <a:t>είν</a:t>
          </a:r>
          <a:r>
            <a:rPr lang="en-US" sz="1900" kern="1200" dirty="0"/>
            <a:t>αι ο αντίκτυπος στη φροντίδα των ασθενών</a:t>
          </a:r>
          <a:r>
            <a:rPr lang="el-GR" sz="1900" kern="1200" dirty="0"/>
            <a:t> (+/-)</a:t>
          </a:r>
          <a:r>
            <a:rPr lang="en-US" sz="1900" kern="1200" dirty="0"/>
            <a:t>;</a:t>
          </a:r>
        </a:p>
      </dsp:txBody>
      <dsp:txXfrm>
        <a:off x="900979" y="2030398"/>
        <a:ext cx="9138484" cy="807959"/>
      </dsp:txXfrm>
    </dsp:sp>
    <dsp:sp modelId="{925004BA-5B49-4148-ACE4-26B3042304AA}">
      <dsp:nvSpPr>
        <dsp:cNvPr id="0" name=""/>
        <dsp:cNvSpPr/>
      </dsp:nvSpPr>
      <dsp:spPr>
        <a:xfrm>
          <a:off x="-32214" y="30403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29117" y="3152878"/>
          <a:ext cx="610530" cy="582899"/>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00979" y="304034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00979" y="3040347"/>
        <a:ext cx="9138484" cy="807959"/>
      </dsp:txXfrm>
    </dsp:sp>
    <dsp:sp modelId="{23421276-FC16-40E4-8C82-4C980E3F2464}">
      <dsp:nvSpPr>
        <dsp:cNvPr id="0" name=""/>
        <dsp:cNvSpPr/>
      </dsp:nvSpPr>
      <dsp:spPr>
        <a:xfrm>
          <a:off x="-32214" y="405029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58247" y="4152349"/>
          <a:ext cx="752269" cy="60385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00979" y="405029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err="1"/>
            <a:t>Ποιος</a:t>
          </a:r>
          <a:r>
            <a:rPr lang="en-US" sz="1900" kern="1200" dirty="0"/>
            <a:t> </a:t>
          </a:r>
          <a:r>
            <a:rPr lang="el-GR" sz="1900" kern="1200" dirty="0"/>
            <a:t>μπορεί </a:t>
          </a:r>
          <a:r>
            <a:rPr lang="en-US" sz="1900" kern="1200" dirty="0" err="1"/>
            <a:t>είν</a:t>
          </a:r>
          <a:r>
            <a:rPr lang="en-US" sz="1900" kern="1200" dirty="0"/>
            <a:t>αι ο αντίκτυπος στην ποιότητα των υπηρεσιών</a:t>
          </a:r>
          <a:r>
            <a:rPr lang="el-GR" sz="1900" kern="1200" dirty="0"/>
            <a:t> (+/-)</a:t>
          </a:r>
          <a:r>
            <a:rPr lang="en-US" sz="1900" kern="1200" dirty="0"/>
            <a:t>;</a:t>
          </a:r>
        </a:p>
      </dsp:txBody>
      <dsp:txXfrm>
        <a:off x="900979" y="4050297"/>
        <a:ext cx="9138484" cy="807959"/>
      </dsp:txXfrm>
    </dsp:sp>
    <dsp:sp modelId="{194FE44D-9635-4395-8F3F-A5F0481E273E}">
      <dsp:nvSpPr>
        <dsp:cNvPr id="0" name=""/>
        <dsp:cNvSpPr/>
      </dsp:nvSpPr>
      <dsp:spPr>
        <a:xfrm>
          <a:off x="-32214" y="50602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0944" y="5142733"/>
          <a:ext cx="646876" cy="642988"/>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34725" y="5060247"/>
          <a:ext cx="9270992"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34725" y="5060247"/>
        <a:ext cx="9270992" cy="80795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Κάντε κλικ για να τροποποιήσετε τα στοιχεία του κειμένου του σχήματος</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E4A9807-1C24-8F4A-B3C7-A6E31FA5BB7A}" type="slidenum">
              <a:rPr lang="it-IT" smtClean="0"/>
              <a:t>2</a:t>
            </a:fld>
            <a:endParaRPr lang="it-IT"/>
          </a:p>
        </p:txBody>
      </p:sp>
    </p:spTree>
    <p:extLst>
      <p:ext uri="{BB962C8B-B14F-4D97-AF65-F5344CB8AC3E}">
        <p14:creationId xmlns:p14="http://schemas.microsoft.com/office/powerpoint/2010/main" val="116788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image" Target="../media/image21.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5.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24.pn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262236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1600646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700942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53346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43619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3201102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711952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28574210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619970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600680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n-US"/>
              <a:t>Click to edit Master text styles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n-US"/>
              <a:t>Click to edit Master text styles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n-US"/>
              <a:t>Click to edit Master text styles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n-US"/>
              <a:t>Click to edit Master text styles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n-US"/>
              <a:t>Click to edit Master text styles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287466579"/>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a:xfrm>
            <a:off x="546078" y="0"/>
            <a:ext cx="9707606" cy="781770"/>
          </a:xfrm>
        </p:spPr>
        <p:txBody>
          <a:bodyPr/>
          <a:lstStyle/>
          <a:p>
            <a:r>
              <a:rPr lang="lt-LT" dirty="0"/>
              <a:t>ΓΕΝΙΚ</a:t>
            </a:r>
            <a:r>
              <a:rPr lang="el-GR" dirty="0"/>
              <a:t>Ε</a:t>
            </a:r>
            <a:r>
              <a:rPr lang="lt-LT" dirty="0"/>
              <a:t>Σ ΠΛΗΡΟΦΟΡ</a:t>
            </a:r>
            <a:r>
              <a:rPr lang="el-GR" dirty="0"/>
              <a:t>Ι</a:t>
            </a:r>
            <a:r>
              <a:rPr lang="lt-LT" dirty="0"/>
              <a:t>ΕΣ</a:t>
            </a:r>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466994" y="993805"/>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Έχετε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20</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λεπτά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για να ολοκληρώσετε την ανάλυση. Μετά το πέρας αυτού του χρόνου, όλοι θα επιστρέψουν στην κύρια συνεδρία για να συζητήσουν τα αποτελέσματα.</a:t>
            </a:r>
            <a:endParaRPr kumimoji="0" lang="lt-LT"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Παρακαλώ αποφασίστε εντός της ομάδας σας ποιος θα παρουσιάσει εν συντομία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την υπόθεση και την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ανάλυσή σας κατά τη διάρκεια της συζήτησης.</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Ανάθεση υποθέσεων:</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GB"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US"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Breakout</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room</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3</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Αναλύστε το αρχείο </a:t>
            </a:r>
            <a:r>
              <a:rPr kumimoji="0" lang="el-GR" sz="2000" b="0" i="0" u="none" strike="noStrike" kern="1200" cap="none" spc="0" normalizeH="0" baseline="0" noProof="0" dirty="0" err="1">
                <a:ln>
                  <a:noFill/>
                </a:ln>
                <a:solidFill>
                  <a:srgbClr val="0070C0"/>
                </a:solidFill>
                <a:effectLst/>
                <a:uLnTx/>
                <a:uFillTx/>
                <a:latin typeface="Calibri" panose="020F0502020204030204"/>
                <a:ea typeface="+mn-ea"/>
                <a:cs typeface="+mn-cs"/>
              </a:rPr>
              <a:t>ppt</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 με τίτλο </a:t>
            </a:r>
            <a:r>
              <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l-GR" sz="2000" b="0" i="0" u="none" strike="noStrike" kern="1200" cap="none" spc="0" normalizeH="0" baseline="0" noProof="0" dirty="0" err="1">
                <a:ln>
                  <a:noFill/>
                </a:ln>
                <a:solidFill>
                  <a:srgbClr val="FF0000"/>
                </a:solidFill>
                <a:effectLst/>
                <a:uLnTx/>
                <a:uFillTx/>
                <a:latin typeface="Calibri" panose="020F0502020204030204"/>
                <a:ea typeface="+mn-ea"/>
                <a:cs typeface="+mn-cs"/>
              </a:rPr>
              <a:t>Case</a:t>
            </a:r>
            <a:r>
              <a:rPr kumimoji="0" lang="el-GR" sz="2000" b="0" i="0" u="none" strike="noStrike" kern="1200" cap="none" spc="0" normalizeH="0" baseline="0" noProof="0">
                <a:ln>
                  <a:noFill/>
                </a:ln>
                <a:solidFill>
                  <a:srgbClr val="FF0000"/>
                </a:solidFill>
                <a:effectLst/>
                <a:uLnTx/>
                <a:uFillTx/>
                <a:latin typeface="Calibri" panose="020F0502020204030204"/>
                <a:ea typeface="+mn-ea"/>
                <a:cs typeface="+mn-cs"/>
              </a:rPr>
              <a:t> 3".</a:t>
            </a:r>
            <a:endPar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Κάθε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αρχείο περιέχει έναν πίνακα ανάλυσης που πρέπει να συμπληρωθεί και να παρουσιαστεί κατά τη διάρκεια της κύριας συνεδρίασης.</a:t>
            </a:r>
          </a:p>
          <a:p>
            <a:endParaRPr lang="lt-LT" dirty="0"/>
          </a:p>
        </p:txBody>
      </p:sp>
    </p:spTree>
    <p:extLst>
      <p:ext uri="{BB962C8B-B14F-4D97-AF65-F5344CB8AC3E}">
        <p14:creationId xmlns:p14="http://schemas.microsoft.com/office/powerpoint/2010/main" val="3876941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738665" y="275215"/>
            <a:ext cx="9707606" cy="993805"/>
          </a:xfrm>
        </p:spPr>
        <p:txBody>
          <a:bodyPr/>
          <a:lstStyle/>
          <a:p>
            <a:r>
              <a:rPr lang="en-US" sz="3200" b="1" dirty="0" err="1"/>
              <a:t>Περί</a:t>
            </a:r>
            <a:r>
              <a:rPr lang="en-US" sz="3200" b="1" dirty="0"/>
              <a:t>πτωση 2: Μια ψηφιακή εφαρμογή ηλεκτρονικής υγείας για </a:t>
            </a:r>
            <a:r>
              <a:rPr lang="el-GR" sz="3200" b="1" dirty="0"/>
              <a:t>καρδιολογικούς ασθενείς</a:t>
            </a:r>
            <a:endParaRPr lang="lt-LT" sz="3200" b="1"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a:xfrm>
            <a:off x="535226" y="1457739"/>
            <a:ext cx="9911045" cy="4373109"/>
          </a:xfrm>
        </p:spPr>
        <p:txBody>
          <a:bodyPr/>
          <a:lstStyle/>
          <a:p>
            <a:r>
              <a:rPr lang="en-US" sz="2400" dirty="0"/>
              <a:t>Μια εταιρεία </a:t>
            </a:r>
            <a:r>
              <a:rPr lang="el-GR" sz="2400" dirty="0"/>
              <a:t>ανέπτυξε</a:t>
            </a:r>
            <a:r>
              <a:rPr lang="en-US" sz="2400" dirty="0"/>
              <a:t> </a:t>
            </a:r>
            <a:r>
              <a:rPr lang="en-US" sz="2400" dirty="0" err="1"/>
              <a:t>μι</a:t>
            </a:r>
            <a:r>
              <a:rPr lang="en-US" sz="2400" dirty="0"/>
              <a:t>α </a:t>
            </a:r>
            <a:r>
              <a:rPr lang="en-US" sz="2400" b="1" dirty="0"/>
              <a:t>ψηφιακή εφαρμογή ηλεκτρονικής υγείας </a:t>
            </a:r>
            <a:r>
              <a:rPr lang="en-US" sz="2400" dirty="0"/>
              <a:t>με στόχο </a:t>
            </a:r>
            <a:r>
              <a:rPr lang="el-GR" sz="2400" dirty="0"/>
              <a:t>τη βελτίωση της ποιότητας φροντίδας υγείας των καρδιολογικών ασθενών</a:t>
            </a:r>
            <a:r>
              <a:rPr lang="en-US" sz="2400" dirty="0"/>
              <a:t>. </a:t>
            </a:r>
            <a:endParaRPr lang="el-GR" sz="2400" dirty="0"/>
          </a:p>
          <a:p>
            <a:r>
              <a:rPr lang="en-US" sz="2400" dirty="0"/>
              <a:t>Η </a:t>
            </a:r>
            <a:r>
              <a:rPr lang="en-US" sz="2400" b="1" dirty="0"/>
              <a:t>πρώτη έκδοση </a:t>
            </a:r>
            <a:r>
              <a:rPr lang="en-US" sz="2400" dirty="0"/>
              <a:t>της εφαρμογής δοκιμάστηκε και αναπτύχθηκε περαιτέρω σε </a:t>
            </a:r>
            <a:r>
              <a:rPr lang="en-US" sz="2400" b="1" dirty="0"/>
              <a:t>συνεργασία με μια κλινική που ειδικεύεται στη μετε</a:t>
            </a:r>
            <a:r>
              <a:rPr lang="el-GR" sz="2400" b="1" dirty="0" err="1"/>
              <a:t>πεμβατική</a:t>
            </a:r>
            <a:r>
              <a:rPr lang="en-US" sz="2400" b="1" dirty="0"/>
              <a:t> φροντίδα ασθενών </a:t>
            </a:r>
            <a:r>
              <a:rPr lang="el-GR" sz="2400" b="1"/>
              <a:t>που υπέστησαν</a:t>
            </a:r>
            <a:r>
              <a:rPr lang="en-US" sz="2400" b="1"/>
              <a:t> </a:t>
            </a:r>
            <a:r>
              <a:rPr lang="en-US" sz="2400" b="1" dirty="0"/>
              <a:t>έμφραγμα του μυοκαρδίου. </a:t>
            </a:r>
          </a:p>
          <a:p>
            <a:r>
              <a:rPr lang="en-US" sz="2400" dirty="0"/>
              <a:t>Η εφαρμογή ηλεκτρονικής υγείας </a:t>
            </a:r>
            <a:r>
              <a:rPr lang="en-US" sz="2400" b="1" dirty="0"/>
              <a:t>επιτρέπει στους ασθενείς να ανταλλάσσουν πληροφορίες και να επικοινωνούν με τους επαγγελματίες υγείας μέσω μιας διαδικτυακής εφαρμογής.</a:t>
            </a:r>
            <a:r>
              <a:rPr lang="en-US" sz="2400" dirty="0"/>
              <a:t> </a:t>
            </a:r>
            <a:endParaRPr lang="el-GR" sz="2400" dirty="0"/>
          </a:p>
          <a:p>
            <a:r>
              <a:rPr lang="en-US" sz="2400" b="1" dirty="0" err="1"/>
              <a:t>Οι</a:t>
            </a:r>
            <a:r>
              <a:rPr lang="en-US" sz="2400" b="1" dirty="0"/>
              <a:t> ασθενείς συνδέονται χρησιμοποιώντας το ατομικό τους αναγνωριστικό </a:t>
            </a:r>
            <a:r>
              <a:rPr lang="en-US" sz="2400" dirty="0"/>
              <a:t>και εισάγουν τις προκαθορισμένες ζωτικές παραμέτρους τους στην διαδικτυακή εφαρμογή για smartphones, tablets ή υπολογιστές. </a:t>
            </a:r>
          </a:p>
          <a:p>
            <a:pPr marL="0" indent="0">
              <a:buNone/>
            </a:pPr>
            <a:endParaRPr lang="lt-LT" dirty="0"/>
          </a:p>
        </p:txBody>
      </p:sp>
    </p:spTree>
    <p:extLst>
      <p:ext uri="{BB962C8B-B14F-4D97-AF65-F5344CB8AC3E}">
        <p14:creationId xmlns:p14="http://schemas.microsoft.com/office/powerpoint/2010/main" val="1523839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19F3AF-9E4E-225E-ABB9-6A0571EEA78D}"/>
              </a:ext>
            </a:extLst>
          </p:cNvPr>
          <p:cNvSpPr>
            <a:spLocks noGrp="1"/>
          </p:cNvSpPr>
          <p:nvPr>
            <p:ph sz="half" idx="1"/>
          </p:nvPr>
        </p:nvSpPr>
        <p:spPr>
          <a:xfrm>
            <a:off x="556931" y="328473"/>
            <a:ext cx="9685900" cy="4882595"/>
          </a:xfrm>
        </p:spPr>
        <p:txBody>
          <a:bodyPr/>
          <a:lstStyle/>
          <a:p>
            <a:r>
              <a:rPr lang="el-GR" sz="2000" b="1" dirty="0"/>
              <a:t>Η εφαρμογή περιλαμβάνει λειτουργία συνομιλίας</a:t>
            </a:r>
            <a:r>
              <a:rPr lang="el-GR" sz="2000" dirty="0"/>
              <a:t>, που επιτρέπει την επικοινωνία μεταξύ επαγγελματιών υγείας και ασθενών. Οι ασθενείς διαθέτουν ένα μοναδικό προφίλ φροντίδας στην εφαρμογή ηλεκτρονικής υγείας, όπου αναφέρουν παραμέτρους υγείας, όπως η αρτηριακή πίεση και το βάρος. </a:t>
            </a:r>
          </a:p>
          <a:p>
            <a:r>
              <a:rPr lang="el-GR" sz="2000" b="1" dirty="0"/>
              <a:t>Οι ασθενείς χρησιμοποιούν τον δικό τους τεχνικό εξοπλισμό</a:t>
            </a:r>
            <a:r>
              <a:rPr lang="el-GR" sz="2000" dirty="0"/>
              <a:t>, και εάν ένας συγκεκριμένος ασθενής δεν διαθέτει, για παράδειγμα, πιεσόμετρο, δεν μπορούν να μεταδοθούν δεδομένα αρτηριακής πίεσης. </a:t>
            </a:r>
          </a:p>
          <a:p>
            <a:r>
              <a:rPr lang="el-GR" sz="2000" b="1" dirty="0"/>
              <a:t>Η εφαρμογή δημιουργεί μια απεικόνιση της κατάστασης του </a:t>
            </a:r>
            <a:r>
              <a:rPr lang="el-GR" sz="2000" dirty="0"/>
              <a:t>ασθενούς και μια αξιολόγηση εμφανίζεται τόσο στους ασθενείς, όσο και στους επαγγελματίες υγείας χρησιμοποιώντας </a:t>
            </a:r>
            <a:r>
              <a:rPr lang="el-GR" sz="2000" b="1" dirty="0"/>
              <a:t>διαφορετικά χρώματα: κόκκινο που υποδεικνύει επείγοντα περιστατικά, κίτρινο που υποδεικνύει ότι χρειάζεται προσοχή και πράσινο που υποδεικνύει ότι όλα είναι καλά με τον ασθενή. </a:t>
            </a:r>
          </a:p>
          <a:p>
            <a:r>
              <a:rPr lang="el-GR" sz="2000" dirty="0"/>
              <a:t>Κατά τη αρχική περίοδο χρήσης αυτής της εφαρμογής οι ασθενείς δεν είχαν προγραμματισμένες ώρες για την καταχώρηση δεδομένων στην εφαρμογή. </a:t>
            </a:r>
            <a:r>
              <a:rPr lang="el-GR" sz="2000" b="1" dirty="0"/>
              <a:t>Ορισμένοι ασθενείς τα καταχωρούσαν τακτικά, ανεξάρτητα από την κατάσταση της υγείας τους, ενώ άλλοι μόνο όταν η υγεία τους επιδεινωνόταν. </a:t>
            </a:r>
          </a:p>
          <a:p>
            <a:r>
              <a:rPr lang="el-GR" sz="2000" b="1" dirty="0"/>
              <a:t>Οι νοσηλευτές αξιολογούν καθημερινά τα δεδομένα των ασθενών</a:t>
            </a:r>
            <a:r>
              <a:rPr lang="el-GR" sz="2000" dirty="0"/>
              <a:t> και είναι υπεύθυνοι για την παρακολούθησή τους, </a:t>
            </a:r>
            <a:r>
              <a:rPr lang="el-GR" sz="2000" b="1" dirty="0"/>
              <a:t>ενώ οι γιατροί χρησιμοποιούν την εφαρμογή πριν από κάθε δια ζώσης  κλινική αξιολόγηση </a:t>
            </a:r>
            <a:r>
              <a:rPr lang="el-GR" sz="2000" dirty="0"/>
              <a:t>του κάθε ασθενή.</a:t>
            </a:r>
          </a:p>
          <a:p>
            <a:endParaRPr lang="en-GB" dirty="0"/>
          </a:p>
        </p:txBody>
      </p:sp>
    </p:spTree>
    <p:extLst>
      <p:ext uri="{BB962C8B-B14F-4D97-AF65-F5344CB8AC3E}">
        <p14:creationId xmlns:p14="http://schemas.microsoft.com/office/powerpoint/2010/main" val="3350846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565922" y="214835"/>
            <a:ext cx="9707606" cy="275609"/>
          </a:xfrm>
        </p:spPr>
        <p:txBody>
          <a:bodyPr anchor="b">
            <a:noAutofit/>
          </a:bodyPr>
          <a:lstStyle/>
          <a:p>
            <a:r>
              <a:rPr lang="en-US" sz="2800" b="1" dirty="0"/>
              <a:t>Ερωτήσεις για συζήτηση</a:t>
            </a:r>
            <a:endParaRPr lang="lt-LT" sz="2800" b="1"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nvPr>
        </p:nvGraphicFramePr>
        <p:xfrm>
          <a:off x="363129" y="352639"/>
          <a:ext cx="10073503" cy="5878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277797" y="3382219"/>
            <a:ext cx="9286875" cy="830997"/>
          </a:xfrm>
          <a:prstGeom prst="rect">
            <a:avLst/>
          </a:prstGeom>
          <a:noFill/>
        </p:spPr>
        <p:txBody>
          <a:bodyPr wrap="square" rtlCol="0">
            <a:spAutoFit/>
          </a:bodyPr>
          <a:lstStyle/>
          <a:p>
            <a:endParaRPr lang="en-US" sz="1400" dirty="0"/>
          </a:p>
          <a:p>
            <a:r>
              <a:rPr lang="lt-LT" dirty="0" err="1"/>
              <a:t>Γράψτε την απάντησή </a:t>
            </a:r>
            <a:r>
              <a:rPr lang="en-US" dirty="0"/>
              <a:t>σας εδώ...</a:t>
            </a:r>
          </a:p>
          <a:p>
            <a:endParaRPr lang="en-US" sz="1600" dirty="0"/>
          </a:p>
        </p:txBody>
      </p:sp>
    </p:spTree>
    <p:extLst>
      <p:ext uri="{BB962C8B-B14F-4D97-AF65-F5344CB8AC3E}">
        <p14:creationId xmlns:p14="http://schemas.microsoft.com/office/powerpoint/2010/main" val="114832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endParaRPr sz="3600" dirty="0"/>
          </a:p>
        </p:txBody>
      </p:sp>
    </p:spTree>
    <p:extLst>
      <p:ext uri="{BB962C8B-B14F-4D97-AF65-F5344CB8AC3E}">
        <p14:creationId xmlns:p14="http://schemas.microsoft.com/office/powerpoint/2010/main" val="52507201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template_SZM" id="{E0BFF02B-5911-44B0-A641-313B76276A81}" vid="{0599B4A5-65A7-4479-A714-709256A57D2D}"/>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H-PASS_presentation_template_SZM (1)</Template>
  <TotalTime>97</TotalTime>
  <Words>567</Words>
  <Application>Microsoft Office PowerPoint</Application>
  <PresentationFormat>Custom</PresentationFormat>
  <Paragraphs>31</Paragraphs>
  <Slides>6</Slides>
  <Notes>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vt:i4>
      </vt:variant>
    </vt:vector>
  </HeadingPairs>
  <TitlesOfParts>
    <vt:vector size="10" baseType="lpstr">
      <vt:lpstr>Arial</vt:lpstr>
      <vt:lpstr>Calibri</vt:lpstr>
      <vt:lpstr>Tema di Office</vt:lpstr>
      <vt:lpstr>2_Tema di Office</vt:lpstr>
      <vt:lpstr>ΓΕΝΙΚΕΣ ΠΛΗΡΟΦΟΡΙΕΣ</vt:lpstr>
      <vt:lpstr>Περίπτωση 2: Μια ψηφιακή εφαρμογή ηλεκτρονικής υγείας για καρδιολογικούς ασθενείς</vt:lpstr>
      <vt:lpstr>PowerPoint Presentation</vt:lpstr>
      <vt:lpstr>Ερωτήσεις για συζήτηση</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Milda Naginevičiūtė</dc:creator>
  <cp:keywords>, docId:A73A13B0D3E1FB4E71A7D526741DF8CC</cp:keywords>
  <cp:lastModifiedBy>ioannis anastassiou</cp:lastModifiedBy>
  <cp:revision>18</cp:revision>
  <dcterms:created xsi:type="dcterms:W3CDTF">2024-11-21T12:49:40Z</dcterms:created>
  <dcterms:modified xsi:type="dcterms:W3CDTF">2026-04-08T13:19:16Z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