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0" r:id="rId5"/>
  </p:sldMasterIdLst>
  <p:notesMasterIdLst>
    <p:notesMasterId r:id="rId14"/>
  </p:notesMasterIdLst>
  <p:handoutMasterIdLst>
    <p:handoutMasterId r:id="rId15"/>
  </p:handoutMasterIdLst>
  <p:sldIdLst>
    <p:sldId id="452" r:id="rId6"/>
    <p:sldId id="512" r:id="rId7"/>
    <p:sldId id="508" r:id="rId8"/>
    <p:sldId id="453" r:id="rId9"/>
    <p:sldId id="511" r:id="rId10"/>
    <p:sldId id="509" r:id="rId11"/>
    <p:sldId id="308" r:id="rId12"/>
    <p:sldId id="950" r:id="rId13"/>
  </p:sldIdLst>
  <p:sldSz cx="10799763" cy="7199313"/>
  <p:notesSz cx="6858000" cy="9144000"/>
  <p:custDataLst>
    <p:tags r:id="rId1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A6D5A46-FA90-69A0-78CB-0E7290DCD19F}" name="Fazekas Nóra" initials="FN" userId="S::nora.fazekas@uni-corvinus.hu::11f61499-faf9-4acd-9909-7b113d2777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FFD2"/>
    <a:srgbClr val="FB0087"/>
    <a:srgbClr val="00C6D6"/>
    <a:srgbClr val="D4F5F7"/>
    <a:srgbClr val="1A75DB"/>
    <a:srgbClr val="E5FBFB"/>
    <a:srgbClr val="AB0084"/>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00" autoAdjust="0"/>
    <p:restoredTop sz="89507" autoAdjust="0"/>
  </p:normalViewPr>
  <p:slideViewPr>
    <p:cSldViewPr snapToGrid="0">
      <p:cViewPr varScale="1">
        <p:scale>
          <a:sx n="62" d="100"/>
          <a:sy n="62" d="100"/>
        </p:scale>
        <p:origin x="1123" y="27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image" Target="../media/image17.jp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20.pn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116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2153471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357084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766744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1534511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1642096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1148607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18634760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1963080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12383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2447775693"/>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hyperlink" Target="https://www.slido.com/support/ppi/how-to-change-the-design" TargetMode="External"/><Relationship Id="rId3" Type="http://schemas.openxmlformats.org/officeDocument/2006/relationships/tags" Target="../tags/tag4.xml"/><Relationship Id="rId7" Type="http://schemas.openxmlformats.org/officeDocument/2006/relationships/image" Target="../media/image26.sv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hyperlink" Target="https://www.slido.com/powerpoint-polling?utm_source=powerpoint&amp;utm_medium=placeholder-slide" TargetMode="External"/><Relationship Id="rId5" Type="http://schemas.openxmlformats.org/officeDocument/2006/relationships/image" Target="../media/image25.svg"/><Relationship Id="rId4" Type="http://schemas.openxmlformats.org/officeDocument/2006/relationships/slideLayout" Target="../slideLayouts/slideLayout10.xml"/><Relationship Id="rId9" Type="http://schemas.openxmlformats.org/officeDocument/2006/relationships/image" Target="../media/image27.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8" Type="http://schemas.openxmlformats.org/officeDocument/2006/relationships/hyperlink" Target="https://www.slido.com/support/ppi/how-to-change-the-design" TargetMode="External"/><Relationship Id="rId3" Type="http://schemas.openxmlformats.org/officeDocument/2006/relationships/tags" Target="../tags/tag7.xml"/><Relationship Id="rId7" Type="http://schemas.openxmlformats.org/officeDocument/2006/relationships/image" Target="../media/image26.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hyperlink" Target="https://www.slido.com/powerpoint-polling?utm_source=powerpoint&amp;utm_medium=placeholder-slide" TargetMode="External"/><Relationship Id="rId5" Type="http://schemas.openxmlformats.org/officeDocument/2006/relationships/image" Target="../media/image25.svg"/><Relationship Id="rId4" Type="http://schemas.openxmlformats.org/officeDocument/2006/relationships/slideLayout" Target="../slideLayouts/slideLayout10.xml"/><Relationship Id="rId9" Type="http://schemas.openxmlformats.org/officeDocument/2006/relationships/image" Target="../media/image27.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47F9B-3E5C-B8A2-5F7B-6D203DB466C3}"/>
              </a:ext>
            </a:extLst>
          </p:cNvPr>
          <p:cNvSpPr>
            <a:spLocks noGrp="1"/>
          </p:cNvSpPr>
          <p:nvPr>
            <p:ph type="title"/>
          </p:nvPr>
        </p:nvSpPr>
        <p:spPr>
          <a:xfrm>
            <a:off x="731843" y="651272"/>
            <a:ext cx="9707606" cy="993805"/>
          </a:xfrm>
        </p:spPr>
        <p:txBody>
          <a:bodyPr/>
          <a:lstStyle/>
          <a:p>
            <a:r>
              <a:rPr lang="en-GB" sz="3200" b="1" dirty="0"/>
              <a:t>Focus point</a:t>
            </a:r>
            <a:r>
              <a:rPr lang="el-GR" sz="3200" b="1" dirty="0"/>
              <a:t> 1:</a:t>
            </a:r>
            <a:r>
              <a:rPr lang="en-GB" sz="3200" b="1" dirty="0"/>
              <a:t> </a:t>
            </a:r>
            <a:r>
              <a:rPr lang="el-GR" sz="3200" b="1" i="1" dirty="0"/>
              <a:t>Πιλοτική φάση</a:t>
            </a:r>
            <a:r>
              <a:rPr lang="en-GB" sz="3200" b="1" i="1" dirty="0"/>
              <a:t> -</a:t>
            </a:r>
            <a:r>
              <a:rPr lang="el-GR" sz="3200" b="1" i="1" dirty="0"/>
              <a:t> Επικοινωνία με τους ασθενείς και το κοινό</a:t>
            </a:r>
            <a:endParaRPr lang="en-GB" sz="3200" b="1" i="1" dirty="0"/>
          </a:p>
        </p:txBody>
      </p:sp>
      <p:sp>
        <p:nvSpPr>
          <p:cNvPr id="3" name="Content Placeholder 2">
            <a:extLst>
              <a:ext uri="{FF2B5EF4-FFF2-40B4-BE49-F238E27FC236}">
                <a16:creationId xmlns:a16="http://schemas.microsoft.com/office/drawing/2014/main" id="{8B372DCA-EFCA-E211-D58E-3620893AD1BA}"/>
              </a:ext>
            </a:extLst>
          </p:cNvPr>
          <p:cNvSpPr>
            <a:spLocks noGrp="1"/>
          </p:cNvSpPr>
          <p:nvPr>
            <p:ph sz="half" idx="1"/>
          </p:nvPr>
        </p:nvSpPr>
        <p:spPr>
          <a:xfrm>
            <a:off x="503243" y="1835981"/>
            <a:ext cx="6296602" cy="3254179"/>
          </a:xfrm>
        </p:spPr>
        <p:txBody>
          <a:bodyPr/>
          <a:lstStyle/>
          <a:p>
            <a:pPr marL="0" indent="0">
              <a:buNone/>
            </a:pPr>
            <a:r>
              <a:rPr lang="el-GR" sz="2000" b="1" i="1" u="sng" dirty="0" err="1"/>
              <a:t>Task</a:t>
            </a:r>
            <a:r>
              <a:rPr lang="el-GR" sz="2000" b="1" i="1" u="sng" dirty="0"/>
              <a:t>: </a:t>
            </a:r>
          </a:p>
          <a:p>
            <a:pPr marL="0" indent="0">
              <a:buNone/>
            </a:pPr>
            <a:r>
              <a:rPr lang="el-GR" sz="2000" dirty="0"/>
              <a:t>Σχεδιάστε την επικοινωνία σας προς τους υπάρχοντες και τους πιθανούς μελλοντικούς </a:t>
            </a:r>
            <a:r>
              <a:rPr lang="el-GR" sz="2000" b="1" dirty="0"/>
              <a:t>ασθενείς</a:t>
            </a:r>
            <a:r>
              <a:rPr lang="el-GR" sz="2000" dirty="0"/>
              <a:t>, προκειμένου να κοινοποιείτε πληροφορίες και να καλλιεργείτε την εμπιστοσύνη στη νέα τεχνολογία που εφαρμόζεται, καθώς και την προθυμία των ασθενών να ζητήσουν τη χρήση της.</a:t>
            </a:r>
          </a:p>
          <a:p>
            <a:r>
              <a:rPr lang="el-GR" sz="2000" dirty="0"/>
              <a:t>Προτείνετε </a:t>
            </a:r>
            <a:r>
              <a:rPr lang="el-GR" sz="2000" b="1" i="1" dirty="0"/>
              <a:t>μηνύματα, εργαλεία και πλατφόρμες επικοινωνίας</a:t>
            </a:r>
            <a:r>
              <a:rPr lang="el-GR" sz="2000" dirty="0"/>
              <a:t>.</a:t>
            </a:r>
          </a:p>
          <a:p>
            <a:r>
              <a:rPr lang="el-GR" sz="2000" dirty="0"/>
              <a:t>Προσδιορίστε πώς μπορείτε να κάνετε το μήνυμά σας </a:t>
            </a:r>
            <a:r>
              <a:rPr lang="el-GR" sz="2000" b="1" dirty="0"/>
              <a:t>εύκολα </a:t>
            </a:r>
            <a:r>
              <a:rPr lang="el-GR" sz="2000" b="1" dirty="0" err="1"/>
              <a:t>συγκρατήσιμο</a:t>
            </a:r>
            <a:r>
              <a:rPr lang="el-GR" sz="2000" b="1" dirty="0"/>
              <a:t>, ελκυστικό, κοινωνικό και επίκαιρο.</a:t>
            </a:r>
          </a:p>
          <a:p>
            <a:endParaRPr lang="el-GR" sz="2000" dirty="0"/>
          </a:p>
          <a:p>
            <a:endParaRPr lang="el-GR" sz="2400" dirty="0"/>
          </a:p>
          <a:p>
            <a:endParaRPr lang="en-GB" dirty="0"/>
          </a:p>
        </p:txBody>
      </p:sp>
      <p:pic>
        <p:nvPicPr>
          <p:cNvPr id="4" name="Εικόνα 3"/>
          <p:cNvPicPr>
            <a:picLocks noChangeAspect="1"/>
          </p:cNvPicPr>
          <p:nvPr/>
        </p:nvPicPr>
        <p:blipFill>
          <a:blip r:embed="rId2"/>
          <a:stretch>
            <a:fillRect/>
          </a:stretch>
        </p:blipFill>
        <p:spPr>
          <a:xfrm>
            <a:off x="6993178" y="3522056"/>
            <a:ext cx="2745181" cy="1591160"/>
          </a:xfrm>
          <a:prstGeom prst="rect">
            <a:avLst/>
          </a:prstGeom>
        </p:spPr>
      </p:pic>
      <p:pic>
        <p:nvPicPr>
          <p:cNvPr id="6" name="Εικόνα 5"/>
          <p:cNvPicPr>
            <a:picLocks noChangeAspect="1"/>
          </p:cNvPicPr>
          <p:nvPr/>
        </p:nvPicPr>
        <p:blipFill>
          <a:blip r:embed="rId3"/>
          <a:stretch>
            <a:fillRect/>
          </a:stretch>
        </p:blipFill>
        <p:spPr>
          <a:xfrm>
            <a:off x="6993179" y="1733791"/>
            <a:ext cx="2745181" cy="1699551"/>
          </a:xfrm>
          <a:prstGeom prst="rect">
            <a:avLst/>
          </a:prstGeom>
        </p:spPr>
      </p:pic>
      <p:pic>
        <p:nvPicPr>
          <p:cNvPr id="7" name="Εικόνα 6"/>
          <p:cNvPicPr>
            <a:picLocks noChangeAspect="1"/>
          </p:cNvPicPr>
          <p:nvPr/>
        </p:nvPicPr>
        <p:blipFill>
          <a:blip r:embed="rId4"/>
          <a:stretch>
            <a:fillRect/>
          </a:stretch>
        </p:blipFill>
        <p:spPr>
          <a:xfrm>
            <a:off x="3383439" y="5281064"/>
            <a:ext cx="1615282" cy="1615282"/>
          </a:xfrm>
          <a:prstGeom prst="rect">
            <a:avLst/>
          </a:prstGeom>
          <a:ln w="76200">
            <a:solidFill>
              <a:srgbClr val="FB0087"/>
            </a:solidFill>
          </a:ln>
        </p:spPr>
      </p:pic>
    </p:spTree>
    <p:extLst>
      <p:ext uri="{BB962C8B-B14F-4D97-AF65-F5344CB8AC3E}">
        <p14:creationId xmlns:p14="http://schemas.microsoft.com/office/powerpoint/2010/main" val="1433358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801383-D9C2-2545-4B42-F4A8DD645DF4}"/>
              </a:ext>
            </a:extLst>
          </p:cNvPr>
          <p:cNvSpPr/>
          <p:nvPr>
            <p:custDataLst>
              <p:tags r:id="rId2"/>
            </p:custDataLst>
          </p:nvPr>
        </p:nvSpPr>
        <p:spPr>
          <a:xfrm>
            <a:off x="393912" y="2023868"/>
            <a:ext cx="2100866" cy="2100866"/>
          </a:xfrm>
          <a:prstGeom prst="rect">
            <a:avLst/>
          </a:prstGeom>
          <a:blipFill>
            <a:blip>
              <a:extLst>
                <a:ext uri="{96DAC541-7B7A-43D3-8B79-37D633B846F1}">
                  <asvg:svgBlip xmlns:asvg="http://schemas.microsoft.com/office/drawing/2016/SVG/main" r:embed="rId5"/>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9AA64425-2B55-7D1A-2223-39193B3D1935}"/>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4000" b="1">
                <a:solidFill>
                  <a:srgbClr val="000000"/>
                </a:solidFill>
              </a:rPr>
              <a:t>You can brainstorm here...</a:t>
            </a:r>
          </a:p>
        </p:txBody>
      </p:sp>
      <p:sp>
        <p:nvSpPr>
          <p:cNvPr id="4" name="Rectangle 3">
            <a:extLst>
              <a:ext uri="{FF2B5EF4-FFF2-40B4-BE49-F238E27FC236}">
                <a16:creationId xmlns:a16="http://schemas.microsoft.com/office/drawing/2014/main" id="{65424D75-1B14-732C-36EB-8039F07C63C0}"/>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6">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BEDB0489-8BC8-A19E-5792-A03099756981}"/>
              </a:ext>
            </a:extLst>
          </p:cNvPr>
          <p:cNvPicPr>
            <a:picLocks/>
          </p:cNvPicPr>
          <p:nvPr/>
        </p:nvPicPr>
        <p:blipFill>
          <a:blip>
            <a:extLst>
              <a:ext uri="{96DAC541-7B7A-43D3-8B79-37D633B846F1}">
                <asvg:svgBlip xmlns:asvg="http://schemas.microsoft.com/office/drawing/2016/SVG/main" r:embed="rId7"/>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311B656F-7415-5802-F621-DC27892BC0D2}"/>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8">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4CA32B8B-C963-6EEF-7ACB-F96B20DA2353}"/>
              </a:ext>
            </a:extLst>
          </p:cNvPr>
          <p:cNvPicPr>
            <a:picLocks/>
          </p:cNvPicPr>
          <p:nvPr/>
        </p:nvPicPr>
        <p:blipFill>
          <a:blip>
            <a:extLst>
              <a:ext uri="{96DAC541-7B7A-43D3-8B79-37D633B846F1}">
                <asvg:svgBlip xmlns:asvg="http://schemas.microsoft.com/office/drawing/2016/SVG/main" r:embed="rId9"/>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967160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C1F31-8D9B-4D56-65C4-38C13396D4BE}"/>
              </a:ext>
            </a:extLst>
          </p:cNvPr>
          <p:cNvSpPr>
            <a:spLocks noGrp="1"/>
          </p:cNvSpPr>
          <p:nvPr>
            <p:ph type="title"/>
          </p:nvPr>
        </p:nvSpPr>
        <p:spPr/>
        <p:txBody>
          <a:bodyPr/>
          <a:lstStyle/>
          <a:p>
            <a:r>
              <a:rPr lang="en-GB" dirty="0"/>
              <a:t>You can brainstorm here</a:t>
            </a:r>
          </a:p>
        </p:txBody>
      </p:sp>
      <p:sp>
        <p:nvSpPr>
          <p:cNvPr id="3" name="Content Placeholder 2">
            <a:extLst>
              <a:ext uri="{FF2B5EF4-FFF2-40B4-BE49-F238E27FC236}">
                <a16:creationId xmlns:a16="http://schemas.microsoft.com/office/drawing/2014/main" id="{BAD265B4-7136-5944-80BA-88A8B1067839}"/>
              </a:ext>
            </a:extLst>
          </p:cNvPr>
          <p:cNvSpPr>
            <a:spLocks noGrp="1"/>
          </p:cNvSpPr>
          <p:nvPr>
            <p:ph sz="half" idx="1"/>
          </p:nvPr>
        </p:nvSpPr>
        <p:spPr/>
        <p:txBody>
          <a:bodyPr/>
          <a:lstStyle/>
          <a:p>
            <a:endParaRPr lang="en-GB"/>
          </a:p>
        </p:txBody>
      </p:sp>
    </p:spTree>
    <p:extLst>
      <p:ext uri="{BB962C8B-B14F-4D97-AF65-F5344CB8AC3E}">
        <p14:creationId xmlns:p14="http://schemas.microsoft.com/office/powerpoint/2010/main" val="2847780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96C67-0444-92A9-E56E-FAF5F8FABB2D}"/>
              </a:ext>
            </a:extLst>
          </p:cNvPr>
          <p:cNvSpPr>
            <a:spLocks noGrp="1"/>
          </p:cNvSpPr>
          <p:nvPr>
            <p:ph type="title"/>
          </p:nvPr>
        </p:nvSpPr>
        <p:spPr/>
        <p:txBody>
          <a:bodyPr/>
          <a:lstStyle/>
          <a:p>
            <a:r>
              <a:rPr lang="en-GB" sz="3200" b="1" dirty="0"/>
              <a:t>Focus point 2</a:t>
            </a:r>
            <a:r>
              <a:rPr lang="el-GR" sz="3200" b="1" dirty="0"/>
              <a:t>: </a:t>
            </a:r>
            <a:r>
              <a:rPr lang="el-GR" sz="3200" b="1" i="1" dirty="0"/>
              <a:t>Πιλοτική φάση</a:t>
            </a:r>
            <a:r>
              <a:rPr lang="en-GB" sz="3200" b="1" i="1" dirty="0"/>
              <a:t> -</a:t>
            </a:r>
            <a:r>
              <a:rPr lang="el-GR" sz="3200" b="1" i="1" dirty="0"/>
              <a:t> Παρουσίαση των αποτελεσμάτων του Έργου σε επαγγελματίες υγείας</a:t>
            </a:r>
            <a:endParaRPr lang="en-GB" sz="3200" b="1" i="1" dirty="0"/>
          </a:p>
        </p:txBody>
      </p:sp>
      <p:sp>
        <p:nvSpPr>
          <p:cNvPr id="3" name="Content Placeholder 2">
            <a:extLst>
              <a:ext uri="{FF2B5EF4-FFF2-40B4-BE49-F238E27FC236}">
                <a16:creationId xmlns:a16="http://schemas.microsoft.com/office/drawing/2014/main" id="{A0173B30-0570-AE44-768D-56ACCA7338DD}"/>
              </a:ext>
            </a:extLst>
          </p:cNvPr>
          <p:cNvSpPr>
            <a:spLocks noGrp="1"/>
          </p:cNvSpPr>
          <p:nvPr>
            <p:ph sz="half" idx="1"/>
          </p:nvPr>
        </p:nvSpPr>
        <p:spPr>
          <a:xfrm>
            <a:off x="625163" y="1972980"/>
            <a:ext cx="9685900" cy="3771188"/>
          </a:xfrm>
        </p:spPr>
        <p:txBody>
          <a:bodyPr/>
          <a:lstStyle/>
          <a:p>
            <a:pPr marL="0" indent="0">
              <a:buNone/>
            </a:pPr>
            <a:r>
              <a:rPr lang="el-GR" sz="2400" b="1" i="1" u="sng" dirty="0" err="1"/>
              <a:t>Task</a:t>
            </a:r>
            <a:r>
              <a:rPr lang="el-GR" sz="2400" b="1" i="1" u="sng" dirty="0"/>
              <a:t>: </a:t>
            </a:r>
          </a:p>
          <a:p>
            <a:r>
              <a:rPr lang="el-GR" sz="2400" dirty="0"/>
              <a:t>Σχεδιάστε την επικοινωνία σας </a:t>
            </a:r>
            <a:r>
              <a:rPr lang="el-GR" sz="2400" b="1" dirty="0"/>
              <a:t>προς τους επαγγελματίες του τομέα υγείας </a:t>
            </a:r>
            <a:r>
              <a:rPr lang="en-US" sz="2400" b="1" dirty="0"/>
              <a:t>-</a:t>
            </a:r>
            <a:r>
              <a:rPr lang="el-GR" sz="2400" b="1" dirty="0"/>
              <a:t>  περίθαλψης. </a:t>
            </a:r>
            <a:endParaRPr lang="en-GB" sz="2400" b="1" dirty="0"/>
          </a:p>
          <a:p>
            <a:r>
              <a:rPr lang="el-GR" sz="2400" dirty="0"/>
              <a:t>Ποιος θα ήταν ο σκοπός των δραστηριοτήτων διάχυσης (</a:t>
            </a:r>
            <a:r>
              <a:rPr lang="en-US" sz="2400" dirty="0"/>
              <a:t>dissemination</a:t>
            </a:r>
            <a:r>
              <a:rPr lang="el-GR" sz="2400" dirty="0"/>
              <a:t>); </a:t>
            </a:r>
            <a:endParaRPr lang="en-GB" sz="2400" dirty="0"/>
          </a:p>
          <a:p>
            <a:r>
              <a:rPr lang="el-GR" sz="2400" dirty="0"/>
              <a:t>Σε ποιους θα στρεφόσασταν και πώς; </a:t>
            </a:r>
            <a:r>
              <a:rPr lang="en-GB" sz="2400" dirty="0" err="1"/>
              <a:t>Ποι</a:t>
            </a:r>
            <a:r>
              <a:rPr lang="en-GB" sz="2400" dirty="0"/>
              <a:t>α κανάλια και ποια μηνύματα θα χρησιμοποιούσατε;</a:t>
            </a:r>
          </a:p>
          <a:p>
            <a:endParaRPr lang="el-GR" sz="2400" dirty="0"/>
          </a:p>
          <a:p>
            <a:endParaRPr lang="en-GB" dirty="0"/>
          </a:p>
        </p:txBody>
      </p:sp>
      <p:pic>
        <p:nvPicPr>
          <p:cNvPr id="4" name="Εικόνα 3"/>
          <p:cNvPicPr>
            <a:picLocks noChangeAspect="1"/>
          </p:cNvPicPr>
          <p:nvPr/>
        </p:nvPicPr>
        <p:blipFill>
          <a:blip r:embed="rId2"/>
          <a:stretch>
            <a:fillRect/>
          </a:stretch>
        </p:blipFill>
        <p:spPr>
          <a:xfrm>
            <a:off x="1685496" y="4598239"/>
            <a:ext cx="2578832" cy="1591194"/>
          </a:xfrm>
          <a:prstGeom prst="rect">
            <a:avLst/>
          </a:prstGeom>
        </p:spPr>
      </p:pic>
      <p:pic>
        <p:nvPicPr>
          <p:cNvPr id="5" name="Εικόνα 4"/>
          <p:cNvPicPr>
            <a:picLocks noChangeAspect="1"/>
          </p:cNvPicPr>
          <p:nvPr/>
        </p:nvPicPr>
        <p:blipFill>
          <a:blip r:embed="rId3"/>
          <a:stretch>
            <a:fillRect/>
          </a:stretch>
        </p:blipFill>
        <p:spPr>
          <a:xfrm>
            <a:off x="4520559" y="4598239"/>
            <a:ext cx="2413641" cy="1610992"/>
          </a:xfrm>
          <a:prstGeom prst="rect">
            <a:avLst/>
          </a:prstGeom>
        </p:spPr>
      </p:pic>
      <p:pic>
        <p:nvPicPr>
          <p:cNvPr id="6" name="Εικόνα 5"/>
          <p:cNvPicPr>
            <a:picLocks noChangeAspect="1"/>
          </p:cNvPicPr>
          <p:nvPr/>
        </p:nvPicPr>
        <p:blipFill>
          <a:blip r:embed="rId4"/>
          <a:stretch>
            <a:fillRect/>
          </a:stretch>
        </p:blipFill>
        <p:spPr>
          <a:xfrm>
            <a:off x="7190431" y="4612211"/>
            <a:ext cx="2395530" cy="1597020"/>
          </a:xfrm>
          <a:prstGeom prst="rect">
            <a:avLst/>
          </a:prstGeom>
        </p:spPr>
      </p:pic>
    </p:spTree>
    <p:extLst>
      <p:ext uri="{BB962C8B-B14F-4D97-AF65-F5344CB8AC3E}">
        <p14:creationId xmlns:p14="http://schemas.microsoft.com/office/powerpoint/2010/main" val="3619320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62F838-3B0D-9436-4DDD-22210A3ABFA6}"/>
              </a:ext>
            </a:extLst>
          </p:cNvPr>
          <p:cNvSpPr/>
          <p:nvPr>
            <p:custDataLst>
              <p:tags r:id="rId2"/>
            </p:custDataLst>
          </p:nvPr>
        </p:nvSpPr>
        <p:spPr>
          <a:xfrm>
            <a:off x="393912" y="2023868"/>
            <a:ext cx="2100866" cy="2100866"/>
          </a:xfrm>
          <a:prstGeom prst="rect">
            <a:avLst/>
          </a:prstGeom>
          <a:blipFill>
            <a:blip>
              <a:extLst>
                <a:ext uri="{96DAC541-7B7A-43D3-8B79-37D633B846F1}">
                  <asvg:svgBlip xmlns:asvg="http://schemas.microsoft.com/office/drawing/2016/SVG/main" r:embed="rId5"/>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708A184D-668B-A426-E77A-171D95094E73}"/>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4000" b="1">
                <a:solidFill>
                  <a:srgbClr val="000000"/>
                </a:solidFill>
              </a:rPr>
              <a:t>You can brainstorm here...</a:t>
            </a:r>
          </a:p>
        </p:txBody>
      </p:sp>
      <p:sp>
        <p:nvSpPr>
          <p:cNvPr id="4" name="Rectangle 3">
            <a:extLst>
              <a:ext uri="{FF2B5EF4-FFF2-40B4-BE49-F238E27FC236}">
                <a16:creationId xmlns:a16="http://schemas.microsoft.com/office/drawing/2014/main" id="{945E5523-81A5-9F9E-A6D5-B5ADEB344078}"/>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6">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145601B1-0A4A-64A5-12BC-20F7A91DAE1E}"/>
              </a:ext>
            </a:extLst>
          </p:cNvPr>
          <p:cNvPicPr>
            <a:picLocks/>
          </p:cNvPicPr>
          <p:nvPr/>
        </p:nvPicPr>
        <p:blipFill>
          <a:blip>
            <a:extLst>
              <a:ext uri="{96DAC541-7B7A-43D3-8B79-37D633B846F1}">
                <asvg:svgBlip xmlns:asvg="http://schemas.microsoft.com/office/drawing/2016/SVG/main" r:embed="rId7"/>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680859C1-6F65-707A-984A-6BED4ED8C11D}"/>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8">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2CABF03E-814D-4869-21C1-A066A699EB6C}"/>
              </a:ext>
            </a:extLst>
          </p:cNvPr>
          <p:cNvPicPr>
            <a:picLocks/>
          </p:cNvPicPr>
          <p:nvPr/>
        </p:nvPicPr>
        <p:blipFill>
          <a:blip>
            <a:extLst>
              <a:ext uri="{96DAC541-7B7A-43D3-8B79-37D633B846F1}">
                <asvg:svgBlip xmlns:asvg="http://schemas.microsoft.com/office/drawing/2016/SVG/main" r:embed="rId9"/>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2309181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36342-7DBD-AB0B-02C6-8EB77784F92E}"/>
              </a:ext>
            </a:extLst>
          </p:cNvPr>
          <p:cNvSpPr>
            <a:spLocks noGrp="1"/>
          </p:cNvSpPr>
          <p:nvPr>
            <p:ph type="title"/>
          </p:nvPr>
        </p:nvSpPr>
        <p:spPr/>
        <p:txBody>
          <a:bodyPr/>
          <a:lstStyle/>
          <a:p>
            <a:r>
              <a:rPr lang="en-GB" dirty="0"/>
              <a:t>You can brainstorm here…</a:t>
            </a:r>
          </a:p>
        </p:txBody>
      </p:sp>
      <p:sp>
        <p:nvSpPr>
          <p:cNvPr id="3" name="Content Placeholder 2">
            <a:extLst>
              <a:ext uri="{FF2B5EF4-FFF2-40B4-BE49-F238E27FC236}">
                <a16:creationId xmlns:a16="http://schemas.microsoft.com/office/drawing/2014/main" id="{CD39B6FB-31BB-E265-3A45-A6C4F38C5F77}"/>
              </a:ext>
            </a:extLst>
          </p:cNvPr>
          <p:cNvSpPr>
            <a:spLocks noGrp="1"/>
          </p:cNvSpPr>
          <p:nvPr>
            <p:ph sz="half" idx="1"/>
          </p:nvPr>
        </p:nvSpPr>
        <p:spPr>
          <a:xfrm>
            <a:off x="603457" y="1714062"/>
            <a:ext cx="3021286" cy="4486016"/>
          </a:xfrm>
          <a:solidFill>
            <a:schemeClr val="accent3">
              <a:lumMod val="20000"/>
              <a:lumOff val="80000"/>
            </a:schemeClr>
          </a:solidFill>
        </p:spPr>
        <p:txBody>
          <a:bodyPr/>
          <a:lstStyle/>
          <a:p>
            <a:pPr marL="0" indent="0">
              <a:buNone/>
            </a:pPr>
            <a:r>
              <a:rPr lang="el-GR" sz="2400" b="1" u="sng" dirty="0"/>
              <a:t>Ενδιαφερόμενα μέρη:</a:t>
            </a:r>
            <a:endParaRPr lang="en-GB" sz="2400" b="1" u="sng" dirty="0"/>
          </a:p>
        </p:txBody>
      </p:sp>
      <p:sp>
        <p:nvSpPr>
          <p:cNvPr id="4" name="Content Placeholder 2">
            <a:extLst>
              <a:ext uri="{FF2B5EF4-FFF2-40B4-BE49-F238E27FC236}">
                <a16:creationId xmlns:a16="http://schemas.microsoft.com/office/drawing/2014/main" id="{0406BC5E-F5C6-F341-E945-A9A99CD039E2}"/>
              </a:ext>
            </a:extLst>
          </p:cNvPr>
          <p:cNvSpPr txBox="1">
            <a:spLocks/>
          </p:cNvSpPr>
          <p:nvPr/>
        </p:nvSpPr>
        <p:spPr>
          <a:xfrm>
            <a:off x="3766091" y="1714062"/>
            <a:ext cx="3021286" cy="4486016"/>
          </a:xfrm>
          <a:prstGeom prst="rect">
            <a:avLst/>
          </a:prstGeom>
          <a:solidFill>
            <a:schemeClr val="accent2">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400" b="1" u="sng" dirty="0"/>
              <a:t>Μήνυμα </a:t>
            </a:r>
            <a:r>
              <a:rPr lang="el-GR" sz="2400" u="sng" dirty="0"/>
              <a:t>(Συνοπτική /  </a:t>
            </a:r>
            <a:r>
              <a:rPr lang="el-GR" sz="2400" u="sng" dirty="0" err="1"/>
              <a:t>εντενής</a:t>
            </a:r>
            <a:r>
              <a:rPr lang="el-GR" sz="2400" u="sng" dirty="0"/>
              <a:t> περιγραφή</a:t>
            </a:r>
            <a:r>
              <a:rPr lang="en-GB" sz="2400" u="sng" dirty="0"/>
              <a:t>; </a:t>
            </a:r>
            <a:r>
              <a:rPr lang="el-GR" sz="2400" u="sng" dirty="0"/>
              <a:t>Σημεία έμφασης</a:t>
            </a:r>
            <a:r>
              <a:rPr lang="en-GB" sz="2400" u="sng" dirty="0"/>
              <a:t>;)</a:t>
            </a:r>
            <a:r>
              <a:rPr lang="el-GR" sz="2400" b="1" u="sng" dirty="0"/>
              <a:t>:</a:t>
            </a:r>
            <a:endParaRPr lang="en-GB" sz="2400" b="1" u="sng" dirty="0"/>
          </a:p>
        </p:txBody>
      </p:sp>
      <p:sp>
        <p:nvSpPr>
          <p:cNvPr id="5" name="Content Placeholder 2">
            <a:extLst>
              <a:ext uri="{FF2B5EF4-FFF2-40B4-BE49-F238E27FC236}">
                <a16:creationId xmlns:a16="http://schemas.microsoft.com/office/drawing/2014/main" id="{F39C9294-6B11-2BC7-1AAF-75AEE1C67010}"/>
              </a:ext>
            </a:extLst>
          </p:cNvPr>
          <p:cNvSpPr txBox="1">
            <a:spLocks/>
          </p:cNvSpPr>
          <p:nvPr/>
        </p:nvSpPr>
        <p:spPr>
          <a:xfrm>
            <a:off x="6928725" y="1714062"/>
            <a:ext cx="3021286" cy="4486016"/>
          </a:xfrm>
          <a:prstGeom prst="rect">
            <a:avLst/>
          </a:prstGeom>
          <a:solidFill>
            <a:schemeClr val="bg1">
              <a:lumMod val="95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400" b="1" u="sng" dirty="0"/>
              <a:t>Μέθοδος – κανάλι επικοινωνίας:</a:t>
            </a:r>
            <a:endParaRPr lang="en-GB" sz="2400" b="1" u="sng" dirty="0"/>
          </a:p>
        </p:txBody>
      </p:sp>
    </p:spTree>
    <p:extLst>
      <p:ext uri="{BB962C8B-B14F-4D97-AF65-F5344CB8AC3E}">
        <p14:creationId xmlns:p14="http://schemas.microsoft.com/office/powerpoint/2010/main" val="1197568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213231" y="1208137"/>
            <a:ext cx="3310118"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a:solidFill>
                  <a:srgbClr val="1A75DB"/>
                </a:solidFill>
                <a:latin typeface="+mn-lt"/>
              </a:rPr>
              <a:t>Αποπ</a:t>
            </a:r>
            <a:r>
              <a:rPr lang="en-US" sz="4000" b="1" dirty="0" err="1">
                <a:solidFill>
                  <a:srgbClr val="1A75DB"/>
                </a:solidFill>
                <a:latin typeface="+mn-lt"/>
              </a:rPr>
              <a:t>οίη</a:t>
            </a:r>
            <a:r>
              <a:rPr lang="el-GR" sz="4000" b="1" dirty="0">
                <a:solidFill>
                  <a:srgbClr val="1A75DB"/>
                </a:solidFill>
                <a:latin typeface="+mn-lt"/>
              </a:rPr>
              <a:t>σ</a:t>
            </a:r>
            <a:r>
              <a:rPr lang="en-US" sz="4000" b="1" dirty="0">
                <a:solidFill>
                  <a:srgbClr val="1A75DB"/>
                </a:solidFill>
                <a:latin typeface="+mn-lt"/>
              </a:rPr>
              <a:t>η ευθύνης </a:t>
            </a:r>
            <a:endParaRPr lang="en-GB" sz="40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algn="just"/>
            <a:r>
              <a:rPr lang="en-US" sz="2200" dirty="0"/>
              <a:t>Ο Ευρωπαϊκός Εκτελεστικός Οργανισμός για την Υγεία και την Ψηφιακή Ανάπτυξη (</a:t>
            </a:r>
            <a:r>
              <a:rPr lang="en-US" sz="2200" dirty="0" err="1"/>
              <a:t>HaDEA</a:t>
            </a:r>
            <a:r>
              <a:rPr lang="en-US" sz="2200"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Tree>
    <p:extLst>
      <p:ext uri="{BB962C8B-B14F-4D97-AF65-F5344CB8AC3E}">
        <p14:creationId xmlns:p14="http://schemas.microsoft.com/office/powerpoint/2010/main" val="12319859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6.0.6404"/>
  <p:tag name="SLIDO_PRESENTATION_ID" val="138f5f98-9d9d-44a1-93bf-f044c24d505a"/>
  <p:tag name="SLIDO_EVENT_UUID" val="3cf0b2e1-9c14-47b9-9943-0529ff52b70b"/>
  <p:tag name="SLIDO_EVENT_SECTION_UUID" val="6e9cd43a-0a19-41ec-ac31-67c8bd413ff7"/>
</p:tagLst>
</file>

<file path=ppt/tags/tag2.xml><?xml version="1.0" encoding="utf-8"?>
<p:tagLst xmlns:a="http://schemas.openxmlformats.org/drawingml/2006/main" xmlns:r="http://schemas.openxmlformats.org/officeDocument/2006/relationships" xmlns:p="http://schemas.openxmlformats.org/presentationml/2006/main">
  <p:tag name="SLIDO_METADATA" val="eyJUaW1lc3RhbXAiOjE3NjQxNjY0NTh9"/>
  <p:tag name="SLIDO_TYPE" val="SlidoPoll"/>
  <p:tag name="SLIDO_POLL_UUID" val="805b2f8b-15ba-48ab-bd7d-bf02ac5b2f4b"/>
  <p:tag name="SLIDO_TIMELINE" val="W3sicG9sbFF1ZXN0aW9uVXVpZCI6ImE4M2JkOTA4LWJkODktNDhjYi04YWU0LWQwY2E0MTdkMmUwNiIsInNob3dSZXN1bHRzIjp0cnVlLCJzaG93Q29ycmVjdEFuc3dlcnMiOmZhbHNlLCJ2b3RpbmdMb2NrZWQiOmZhbHNlfV0="/>
</p:tagLst>
</file>

<file path=ppt/tags/tag3.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4.xml><?xml version="1.0" encoding="utf-8"?>
<p:tagLst xmlns:a="http://schemas.openxmlformats.org/drawingml/2006/main" xmlns:r="http://schemas.openxmlformats.org/officeDocument/2006/relationships" xmlns:p="http://schemas.openxmlformats.org/presentationml/2006/main">
  <p:tag name="SLIDO_ELEMENT" val="title"/>
</p:tagLst>
</file>

<file path=ppt/tags/tag5.xml><?xml version="1.0" encoding="utf-8"?>
<p:tagLst xmlns:a="http://schemas.openxmlformats.org/drawingml/2006/main" xmlns:r="http://schemas.openxmlformats.org/officeDocument/2006/relationships" xmlns:p="http://schemas.openxmlformats.org/presentationml/2006/main">
  <p:tag name="SLIDO_METADATA" val="eyJUaW1lc3RhbXAiOjE3NjQxNjYzOTB9"/>
  <p:tag name="SLIDO_TYPE" val="SlidoPoll"/>
  <p:tag name="SLIDO_POLL_UUID" val="6202e797-6054-47d3-90af-7b7f54f9f483"/>
  <p:tag name="SLIDO_TIMELINE" val="W3sicG9sbFF1ZXN0aW9uVXVpZCI6ImMzNTE0MzE4LTkzN2UtNDBkOS1iZGU1LTlkZmUxZWJjMDZjNSIsInNob3dSZXN1bHRzIjp0cnVlLCJzaG93Q29ycmVjdEFuc3dlcnMiOmZhbHNlLCJ2b3RpbmdMb2NrZWQiOmZhbHNlfV0="/>
</p:tagLst>
</file>

<file path=ppt/tags/tag6.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7.xml><?xml version="1.0" encoding="utf-8"?>
<p:tagLst xmlns:a="http://schemas.openxmlformats.org/drawingml/2006/main" xmlns:r="http://schemas.openxmlformats.org/officeDocument/2006/relationships" xmlns:p="http://schemas.openxmlformats.org/presentationml/2006/main">
  <p:tag name="SLIDO_ELEMENT" val="title"/>
</p:tagLst>
</file>

<file path=ppt/theme/theme1.xml><?xml version="1.0" encoding="utf-8"?>
<a:theme xmlns:a="http://schemas.openxmlformats.org/drawingml/2006/main" name="Tema di Offic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4819D624C41F94892C0D9DD90C8374B" ma:contentTypeVersion="12" ma:contentTypeDescription="Create a new document." ma:contentTypeScope="" ma:versionID="4a46d7cbdcc607c3b9d70dbabd1f216a">
  <xsd:schema xmlns:xsd="http://www.w3.org/2001/XMLSchema" xmlns:xs="http://www.w3.org/2001/XMLSchema" xmlns:p="http://schemas.microsoft.com/office/2006/metadata/properties" xmlns:ns2="79d5678e-b01a-43af-8840-be4681bfd4a5" targetNamespace="http://schemas.microsoft.com/office/2006/metadata/properties" ma:root="true" ma:fieldsID="54d6fa2f8dd2db71ef37e9045df89b18" ns2:_="">
    <xsd:import namespace="79d5678e-b01a-43af-8840-be4681bfd4a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d5678e-b01a-43af-8840-be4681bfd4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1073225-ab91-4de8-9578-d73494c7aa8b"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BillingMetadata" ma:index="1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9d5678e-b01a-43af-8840-be4681bfd4a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2.xml><?xml version="1.0" encoding="utf-8"?>
<ds:datastoreItem xmlns:ds="http://schemas.openxmlformats.org/officeDocument/2006/customXml" ds:itemID="{A84EC7FC-CFDB-42DC-B0E9-BF27774503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d5678e-b01a-43af-8840-be4681bfd4a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419D27F-485F-424B-BBA9-7FA72AD92939}">
  <ds:schemaRefs>
    <ds:schemaRef ds:uri="http://purl.org/dc/elements/1.1/"/>
    <ds:schemaRef ds:uri="http://www.w3.org/XML/1998/namespace"/>
    <ds:schemaRef ds:uri="http://schemas.microsoft.com/office/2006/documentManagement/types"/>
    <ds:schemaRef ds:uri="http://schemas.openxmlformats.org/package/2006/metadata/core-properties"/>
    <ds:schemaRef ds:uri="http://purl.org/dc/dcmitype/"/>
    <ds:schemaRef ds:uri="79d5678e-b01a-43af-8840-be4681bfd4a5"/>
    <ds:schemaRef ds:uri="http://schemas.microsoft.com/office/infopath/2007/PartnerControl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H-PASS_WP4_Interactive Video_TEMPLATE</Template>
  <TotalTime>15605</TotalTime>
  <Words>298</Words>
  <Application>Microsoft Office PowerPoint</Application>
  <PresentationFormat>Custom</PresentationFormat>
  <Paragraphs>25</Paragraphs>
  <Slides>8</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8</vt:i4>
      </vt:variant>
    </vt:vector>
  </HeadingPairs>
  <TitlesOfParts>
    <vt:vector size="12" baseType="lpstr">
      <vt:lpstr>Arial</vt:lpstr>
      <vt:lpstr>Calibri</vt:lpstr>
      <vt:lpstr>Tema di Office</vt:lpstr>
      <vt:lpstr>2_Tema di Office</vt:lpstr>
      <vt:lpstr>Focus point 1: Πιλοτική φάση - Επικοινωνία με τους ασθενείς και το κοινό</vt:lpstr>
      <vt:lpstr>PowerPoint Presentation</vt:lpstr>
      <vt:lpstr>You can brainstorm here</vt:lpstr>
      <vt:lpstr>Focus point 2: Πιλοτική φάση - Παρουσίαση των αποτελεσμάτων του Έργου σε επαγγελματίες υγείας</vt:lpstr>
      <vt:lpstr>PowerPoint Presentation</vt:lpstr>
      <vt:lpstr>You can brainstorm here…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Change Agent – Train-the-Trainer course  Σύγχρονη εκπαιδευτική δραστηριότητα 2</dc:title>
  <dc:creator>Fazekas Nóra</dc:creator>
  <cp:lastModifiedBy>ioannis anastassiou</cp:lastModifiedBy>
  <cp:revision>282</cp:revision>
  <dcterms:created xsi:type="dcterms:W3CDTF">2024-07-17T13:31:34Z</dcterms:created>
  <dcterms:modified xsi:type="dcterms:W3CDTF">2026-04-08T18:43:33Z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0x010100C4819D624C41F94892C0D9DD90C8374B</vt:lpwstr>
  </property>
</Properties>
</file>