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2" r:id="rId5"/>
  </p:sldMasterIdLst>
  <p:notesMasterIdLst>
    <p:notesMasterId r:id="rId54"/>
  </p:notesMasterIdLst>
  <p:handoutMasterIdLst>
    <p:handoutMasterId r:id="rId55"/>
  </p:handoutMasterIdLst>
  <p:sldIdLst>
    <p:sldId id="273" r:id="rId6"/>
    <p:sldId id="360" r:id="rId7"/>
    <p:sldId id="362" r:id="rId8"/>
    <p:sldId id="265" r:id="rId9"/>
    <p:sldId id="355" r:id="rId10"/>
    <p:sldId id="361" r:id="rId11"/>
    <p:sldId id="258" r:id="rId12"/>
    <p:sldId id="381" r:id="rId13"/>
    <p:sldId id="344" r:id="rId14"/>
    <p:sldId id="345" r:id="rId15"/>
    <p:sldId id="337" r:id="rId16"/>
    <p:sldId id="327" r:id="rId17"/>
    <p:sldId id="323" r:id="rId18"/>
    <p:sldId id="328" r:id="rId19"/>
    <p:sldId id="351" r:id="rId20"/>
    <p:sldId id="382" r:id="rId21"/>
    <p:sldId id="383" r:id="rId22"/>
    <p:sldId id="380" r:id="rId23"/>
    <p:sldId id="387" r:id="rId24"/>
    <p:sldId id="290" r:id="rId25"/>
    <p:sldId id="388" r:id="rId26"/>
    <p:sldId id="384" r:id="rId27"/>
    <p:sldId id="385" r:id="rId28"/>
    <p:sldId id="389" r:id="rId29"/>
    <p:sldId id="297" r:id="rId30"/>
    <p:sldId id="390" r:id="rId31"/>
    <p:sldId id="363" r:id="rId32"/>
    <p:sldId id="325" r:id="rId33"/>
    <p:sldId id="326" r:id="rId34"/>
    <p:sldId id="379" r:id="rId35"/>
    <p:sldId id="400" r:id="rId36"/>
    <p:sldId id="401" r:id="rId37"/>
    <p:sldId id="402" r:id="rId38"/>
    <p:sldId id="403" r:id="rId39"/>
    <p:sldId id="394" r:id="rId40"/>
    <p:sldId id="404" r:id="rId41"/>
    <p:sldId id="395" r:id="rId42"/>
    <p:sldId id="391" r:id="rId43"/>
    <p:sldId id="392" r:id="rId44"/>
    <p:sldId id="396" r:id="rId45"/>
    <p:sldId id="397" r:id="rId46"/>
    <p:sldId id="275" r:id="rId47"/>
    <p:sldId id="950" r:id="rId48"/>
    <p:sldId id="398" r:id="rId49"/>
    <p:sldId id="277" r:id="rId50"/>
    <p:sldId id="291" r:id="rId51"/>
    <p:sldId id="308" r:id="rId52"/>
    <p:sldId id="949" r:id="rId53"/>
  </p:sldIdLst>
  <p:sldSz cx="10799763" cy="7199313"/>
  <p:notesSz cx="6858000" cy="9144000"/>
  <p:custDataLst>
    <p:tags r:id="rId5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7">
          <p15:clr>
            <a:srgbClr val="A4A3A4"/>
          </p15:clr>
        </p15:guide>
        <p15:guide id="2" pos="340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FFD2"/>
    <a:srgbClr val="00C6D6"/>
    <a:srgbClr val="FB0087"/>
    <a:srgbClr val="0063DC"/>
    <a:srgbClr val="1A75DB"/>
    <a:srgbClr val="E5FBFB"/>
    <a:srgbClr val="AB00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97"/>
    <p:restoredTop sz="94411" autoAdjust="0"/>
  </p:normalViewPr>
  <p:slideViewPr>
    <p:cSldViewPr snapToGrid="0">
      <p:cViewPr varScale="1">
        <p:scale>
          <a:sx n="66" d="100"/>
          <a:sy n="66" d="100"/>
        </p:scale>
        <p:origin x="1406" y="278"/>
      </p:cViewPr>
      <p:guideLst>
        <p:guide orient="horz" pos="2267"/>
        <p:guide pos="3401"/>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s>
</file>

<file path=ppt/diagrams/_rels/data4.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svg"/><Relationship Id="rId1" Type="http://schemas.openxmlformats.org/officeDocument/2006/relationships/image" Target="../media/image48.png"/><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s>
</file>

<file path=ppt/diagrams/_rels/drawing4.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svg"/><Relationship Id="rId1" Type="http://schemas.openxmlformats.org/officeDocument/2006/relationships/image" Target="../media/image48.png"/><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F0D415-03F6-45CF-96AE-95B19334258B}"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hu-HU"/>
        </a:p>
      </dgm:t>
    </dgm:pt>
    <dgm:pt modelId="{F991AC51-3177-431B-A116-F08E6B2026D2}">
      <dgm:prSet phldrT="[Szöveg]" custT="1"/>
      <dgm:spPr>
        <a:solidFill>
          <a:srgbClr val="AB0084"/>
        </a:solidFill>
      </dgm:spPr>
      <dgm:t>
        <a:bodyPr/>
        <a:lstStyle/>
        <a:p>
          <a:r>
            <a:rPr lang="el-GR" sz="1400" b="1" dirty="0"/>
            <a:t>Κείμενο</a:t>
          </a:r>
          <a:endParaRPr lang="hu-HU" sz="1400" b="1" dirty="0"/>
        </a:p>
      </dgm:t>
    </dgm:pt>
    <dgm:pt modelId="{A88BCF2C-8F19-4B09-94ED-78FCB0704B33}" type="parTrans" cxnId="{9BD9533F-CF56-4F53-91AD-45F8FE70C708}">
      <dgm:prSet/>
      <dgm:spPr/>
      <dgm:t>
        <a:bodyPr/>
        <a:lstStyle/>
        <a:p>
          <a:endParaRPr lang="hu-HU" sz="1400" b="1"/>
        </a:p>
      </dgm:t>
    </dgm:pt>
    <dgm:pt modelId="{8FE15590-3753-44E3-905D-6808A5346373}" type="sibTrans" cxnId="{9BD9533F-CF56-4F53-91AD-45F8FE70C708}">
      <dgm:prSet custT="1"/>
      <dgm:spPr>
        <a:solidFill>
          <a:srgbClr val="AB0084"/>
        </a:solidFill>
      </dgm:spPr>
      <dgm:t>
        <a:bodyPr/>
        <a:lstStyle/>
        <a:p>
          <a:r>
            <a:rPr lang="el-GR" sz="1400" b="1" dirty="0"/>
            <a:t>Εικόνες</a:t>
          </a:r>
          <a:endParaRPr lang="hu-HU" sz="1400" b="1" dirty="0"/>
        </a:p>
      </dgm:t>
    </dgm:pt>
    <dgm:pt modelId="{9CBF870A-BAA2-4A42-8BB5-36F3742E574E}">
      <dgm:prSet phldrT="[Szöveg]" custT="1"/>
      <dgm:spPr>
        <a:solidFill>
          <a:srgbClr val="AB0084"/>
        </a:solidFill>
      </dgm:spPr>
      <dgm:t>
        <a:bodyPr/>
        <a:lstStyle/>
        <a:p>
          <a:r>
            <a:rPr lang="hu-HU" sz="1400" b="1" dirty="0" err="1"/>
            <a:t>Omics</a:t>
          </a:r>
          <a:endParaRPr lang="hu-HU" sz="1400" b="1" dirty="0"/>
        </a:p>
      </dgm:t>
    </dgm:pt>
    <dgm:pt modelId="{9BD3ADC8-4671-4B73-A5C3-5D9691BFAAD9}" type="parTrans" cxnId="{C07611DC-4FB5-4390-B478-E8A79C85C89C}">
      <dgm:prSet/>
      <dgm:spPr/>
      <dgm:t>
        <a:bodyPr/>
        <a:lstStyle/>
        <a:p>
          <a:endParaRPr lang="hu-HU" sz="1400" b="1"/>
        </a:p>
      </dgm:t>
    </dgm:pt>
    <dgm:pt modelId="{2B1B3364-C5D8-4192-B86A-F6494AE9A3DD}" type="sibTrans" cxnId="{C07611DC-4FB5-4390-B478-E8A79C85C89C}">
      <dgm:prSet custT="1"/>
      <dgm:spPr>
        <a:solidFill>
          <a:srgbClr val="AB0084"/>
        </a:solidFill>
      </dgm:spPr>
      <dgm:t>
        <a:bodyPr/>
        <a:lstStyle/>
        <a:p>
          <a:pPr algn="ctr"/>
          <a:r>
            <a:rPr lang="el-GR" sz="1200" b="1" dirty="0"/>
            <a:t>Δεδομένα αισθητήρων - </a:t>
          </a:r>
          <a:r>
            <a:rPr lang="en-US" sz="1200" b="1" dirty="0" err="1"/>
            <a:t>IoT</a:t>
          </a:r>
          <a:endParaRPr lang="hu-HU" sz="1200" b="1" dirty="0"/>
        </a:p>
      </dgm:t>
    </dgm:pt>
    <dgm:pt modelId="{5D16AC79-9A09-4325-844B-9BF7EEDDCFC4}">
      <dgm:prSet phldrT="[Szöveg]" custT="1"/>
      <dgm:spPr>
        <a:solidFill>
          <a:srgbClr val="AB0084"/>
        </a:solidFill>
      </dgm:spPr>
      <dgm:t>
        <a:bodyPr/>
        <a:lstStyle/>
        <a:p>
          <a:r>
            <a:rPr lang="el-GR" sz="1200" b="1" dirty="0"/>
            <a:t>Διοικητικά – οικονομικά δεδομένα</a:t>
          </a:r>
          <a:endParaRPr lang="hu-HU" sz="1200" b="1" dirty="0"/>
        </a:p>
      </dgm:t>
    </dgm:pt>
    <dgm:pt modelId="{FE51497C-6280-4E23-BCF5-74FEF5B864BD}" type="parTrans" cxnId="{0A7A69FB-32C6-4755-8A52-F0B7D5DB0430}">
      <dgm:prSet/>
      <dgm:spPr/>
      <dgm:t>
        <a:bodyPr/>
        <a:lstStyle/>
        <a:p>
          <a:endParaRPr lang="hu-HU" sz="1400" b="1"/>
        </a:p>
      </dgm:t>
    </dgm:pt>
    <dgm:pt modelId="{9398D379-2F12-47DF-9F70-5E6A58A315B6}" type="sibTrans" cxnId="{0A7A69FB-32C6-4755-8A52-F0B7D5DB0430}">
      <dgm:prSet custT="1"/>
      <dgm:spPr>
        <a:solidFill>
          <a:srgbClr val="AB0084"/>
        </a:solidFill>
      </dgm:spPr>
      <dgm:t>
        <a:bodyPr/>
        <a:lstStyle/>
        <a:p>
          <a:r>
            <a:rPr lang="el-GR" sz="1400" b="1" dirty="0"/>
            <a:t>Πολυμέσα</a:t>
          </a:r>
          <a:endParaRPr lang="hu-HU" sz="1400" b="1" dirty="0"/>
        </a:p>
      </dgm:t>
    </dgm:pt>
    <dgm:pt modelId="{61DF0320-83DF-4967-B408-5188AD66A11A}" type="pres">
      <dgm:prSet presAssocID="{71F0D415-03F6-45CF-96AE-95B19334258B}" presName="Name0" presStyleCnt="0">
        <dgm:presLayoutVars>
          <dgm:chMax/>
          <dgm:chPref/>
          <dgm:dir/>
          <dgm:animLvl val="lvl"/>
        </dgm:presLayoutVars>
      </dgm:prSet>
      <dgm:spPr/>
    </dgm:pt>
    <dgm:pt modelId="{FFDF99E8-8477-4B01-B339-5CCD3A55992A}" type="pres">
      <dgm:prSet presAssocID="{F991AC51-3177-431B-A116-F08E6B2026D2}" presName="composite" presStyleCnt="0"/>
      <dgm:spPr/>
    </dgm:pt>
    <dgm:pt modelId="{78502687-52D8-4E84-AEE1-92E6E091012C}" type="pres">
      <dgm:prSet presAssocID="{F991AC51-3177-431B-A116-F08E6B2026D2}" presName="Parent1" presStyleLbl="node1" presStyleIdx="0" presStyleCnt="6">
        <dgm:presLayoutVars>
          <dgm:chMax val="1"/>
          <dgm:chPref val="1"/>
          <dgm:bulletEnabled val="1"/>
        </dgm:presLayoutVars>
      </dgm:prSet>
      <dgm:spPr/>
    </dgm:pt>
    <dgm:pt modelId="{E6AAF8F2-C4DF-4712-A7F1-BEBAD463EFB9}" type="pres">
      <dgm:prSet presAssocID="{F991AC51-3177-431B-A116-F08E6B2026D2}" presName="Childtext1" presStyleLbl="revTx" presStyleIdx="0" presStyleCnt="3">
        <dgm:presLayoutVars>
          <dgm:chMax val="0"/>
          <dgm:chPref val="0"/>
          <dgm:bulletEnabled val="1"/>
        </dgm:presLayoutVars>
      </dgm:prSet>
      <dgm:spPr/>
    </dgm:pt>
    <dgm:pt modelId="{71CF76AF-1A16-4D7A-B2DE-08158F610A8B}" type="pres">
      <dgm:prSet presAssocID="{F991AC51-3177-431B-A116-F08E6B2026D2}" presName="BalanceSpacing" presStyleCnt="0"/>
      <dgm:spPr/>
    </dgm:pt>
    <dgm:pt modelId="{941B70AA-945F-4A18-A0BB-858309684267}" type="pres">
      <dgm:prSet presAssocID="{F991AC51-3177-431B-A116-F08E6B2026D2}" presName="BalanceSpacing1" presStyleCnt="0"/>
      <dgm:spPr/>
    </dgm:pt>
    <dgm:pt modelId="{3908CA65-8EB9-49F1-9DB4-75ECFB2C458A}" type="pres">
      <dgm:prSet presAssocID="{8FE15590-3753-44E3-905D-6808A5346373}" presName="Accent1Text" presStyleLbl="node1" presStyleIdx="1" presStyleCnt="6"/>
      <dgm:spPr/>
    </dgm:pt>
    <dgm:pt modelId="{CD6FF365-79D0-492E-AF45-1A2CBDBBD636}" type="pres">
      <dgm:prSet presAssocID="{8FE15590-3753-44E3-905D-6808A5346373}" presName="spaceBetweenRectangles" presStyleCnt="0"/>
      <dgm:spPr/>
    </dgm:pt>
    <dgm:pt modelId="{950D2AD1-3748-4745-A4CB-2FA0DD7E6036}" type="pres">
      <dgm:prSet presAssocID="{9CBF870A-BAA2-4A42-8BB5-36F3742E574E}" presName="composite" presStyleCnt="0"/>
      <dgm:spPr/>
    </dgm:pt>
    <dgm:pt modelId="{05881889-E957-4094-A981-225A26CF9A86}" type="pres">
      <dgm:prSet presAssocID="{9CBF870A-BAA2-4A42-8BB5-36F3742E574E}" presName="Parent1" presStyleLbl="node1" presStyleIdx="2" presStyleCnt="6">
        <dgm:presLayoutVars>
          <dgm:chMax val="1"/>
          <dgm:chPref val="1"/>
          <dgm:bulletEnabled val="1"/>
        </dgm:presLayoutVars>
      </dgm:prSet>
      <dgm:spPr/>
    </dgm:pt>
    <dgm:pt modelId="{E02A0053-BA71-4516-94DA-32D407DE78B3}" type="pres">
      <dgm:prSet presAssocID="{9CBF870A-BAA2-4A42-8BB5-36F3742E574E}" presName="Childtext1" presStyleLbl="revTx" presStyleIdx="1" presStyleCnt="3" custLinFactY="-49788" custLinFactNeighborX="51305" custLinFactNeighborY="-100000">
        <dgm:presLayoutVars>
          <dgm:chMax val="0"/>
          <dgm:chPref val="0"/>
          <dgm:bulletEnabled val="1"/>
        </dgm:presLayoutVars>
      </dgm:prSet>
      <dgm:spPr/>
    </dgm:pt>
    <dgm:pt modelId="{9DCBEFDC-0857-47F0-8088-EB04CFA56AAC}" type="pres">
      <dgm:prSet presAssocID="{9CBF870A-BAA2-4A42-8BB5-36F3742E574E}" presName="BalanceSpacing" presStyleCnt="0"/>
      <dgm:spPr/>
    </dgm:pt>
    <dgm:pt modelId="{12A26355-4FBE-4AF6-B0F8-EE85EC50B5DC}" type="pres">
      <dgm:prSet presAssocID="{9CBF870A-BAA2-4A42-8BB5-36F3742E574E}" presName="BalanceSpacing1" presStyleCnt="0"/>
      <dgm:spPr/>
    </dgm:pt>
    <dgm:pt modelId="{E11D9E2B-6C61-4627-851F-261EB326E63D}" type="pres">
      <dgm:prSet presAssocID="{2B1B3364-C5D8-4192-B86A-F6494AE9A3DD}" presName="Accent1Text" presStyleLbl="node1" presStyleIdx="3" presStyleCnt="6"/>
      <dgm:spPr/>
    </dgm:pt>
    <dgm:pt modelId="{F9CC7F83-3B96-45B9-AFA6-B6B9E1250647}" type="pres">
      <dgm:prSet presAssocID="{2B1B3364-C5D8-4192-B86A-F6494AE9A3DD}" presName="spaceBetweenRectangles" presStyleCnt="0"/>
      <dgm:spPr/>
    </dgm:pt>
    <dgm:pt modelId="{E0B2FD37-8A46-441D-BE2D-8FACC6E63D22}" type="pres">
      <dgm:prSet presAssocID="{5D16AC79-9A09-4325-844B-9BF7EEDDCFC4}" presName="composite" presStyleCnt="0"/>
      <dgm:spPr/>
    </dgm:pt>
    <dgm:pt modelId="{BFFB7841-9551-484A-BF24-26AF75EE44C4}" type="pres">
      <dgm:prSet presAssocID="{5D16AC79-9A09-4325-844B-9BF7EEDDCFC4}" presName="Parent1" presStyleLbl="node1" presStyleIdx="4" presStyleCnt="6" custLinFactNeighborX="-2093" custLinFactNeighborY="9192">
        <dgm:presLayoutVars>
          <dgm:chMax val="1"/>
          <dgm:chPref val="1"/>
          <dgm:bulletEnabled val="1"/>
        </dgm:presLayoutVars>
      </dgm:prSet>
      <dgm:spPr/>
    </dgm:pt>
    <dgm:pt modelId="{5696A4F0-4F9B-4A4C-81F6-D5D708AB5CC1}" type="pres">
      <dgm:prSet presAssocID="{5D16AC79-9A09-4325-844B-9BF7EEDDCFC4}" presName="Childtext1" presStyleLbl="revTx" presStyleIdx="2" presStyleCnt="3" custLinFactY="-38100" custLinFactNeighborX="-49645" custLinFactNeighborY="-100000">
        <dgm:presLayoutVars>
          <dgm:chMax val="0"/>
          <dgm:chPref val="0"/>
          <dgm:bulletEnabled val="1"/>
        </dgm:presLayoutVars>
      </dgm:prSet>
      <dgm:spPr/>
    </dgm:pt>
    <dgm:pt modelId="{61C9E525-5C79-47DE-A7BB-1410ED207896}" type="pres">
      <dgm:prSet presAssocID="{5D16AC79-9A09-4325-844B-9BF7EEDDCFC4}" presName="BalanceSpacing" presStyleCnt="0"/>
      <dgm:spPr/>
    </dgm:pt>
    <dgm:pt modelId="{3CD2169E-01AD-40A1-A2FD-FB95E534B30A}" type="pres">
      <dgm:prSet presAssocID="{5D16AC79-9A09-4325-844B-9BF7EEDDCFC4}" presName="BalanceSpacing1" presStyleCnt="0"/>
      <dgm:spPr/>
    </dgm:pt>
    <dgm:pt modelId="{109D51B5-7A1B-454A-B21D-6279201D95DF}" type="pres">
      <dgm:prSet presAssocID="{9398D379-2F12-47DF-9F70-5E6A58A315B6}" presName="Accent1Text" presStyleLbl="node1" presStyleIdx="5" presStyleCnt="6"/>
      <dgm:spPr/>
    </dgm:pt>
  </dgm:ptLst>
  <dgm:cxnLst>
    <dgm:cxn modelId="{E6B76924-EF02-4CF9-9BCB-FD6395150AA3}" type="presOf" srcId="{5D16AC79-9A09-4325-844B-9BF7EEDDCFC4}" destId="{BFFB7841-9551-484A-BF24-26AF75EE44C4}" srcOrd="0" destOrd="0" presId="urn:microsoft.com/office/officeart/2008/layout/AlternatingHexagons"/>
    <dgm:cxn modelId="{8CCD6828-679E-4CC7-8E68-41295CC76EFA}" type="presOf" srcId="{71F0D415-03F6-45CF-96AE-95B19334258B}" destId="{61DF0320-83DF-4967-B408-5188AD66A11A}" srcOrd="0" destOrd="0" presId="urn:microsoft.com/office/officeart/2008/layout/AlternatingHexagons"/>
    <dgm:cxn modelId="{4525BD31-79B0-481A-BFCC-0096A8A3F83C}" type="presOf" srcId="{2B1B3364-C5D8-4192-B86A-F6494AE9A3DD}" destId="{E11D9E2B-6C61-4627-851F-261EB326E63D}" srcOrd="0" destOrd="0" presId="urn:microsoft.com/office/officeart/2008/layout/AlternatingHexagons"/>
    <dgm:cxn modelId="{791B573B-60CC-415E-B14A-43AC2DD032A4}" type="presOf" srcId="{F991AC51-3177-431B-A116-F08E6B2026D2}" destId="{78502687-52D8-4E84-AEE1-92E6E091012C}" srcOrd="0" destOrd="0" presId="urn:microsoft.com/office/officeart/2008/layout/AlternatingHexagons"/>
    <dgm:cxn modelId="{9BD9533F-CF56-4F53-91AD-45F8FE70C708}" srcId="{71F0D415-03F6-45CF-96AE-95B19334258B}" destId="{F991AC51-3177-431B-A116-F08E6B2026D2}" srcOrd="0" destOrd="0" parTransId="{A88BCF2C-8F19-4B09-94ED-78FCB0704B33}" sibTransId="{8FE15590-3753-44E3-905D-6808A5346373}"/>
    <dgm:cxn modelId="{35BC0177-AC0F-43FC-8A4B-262673186D92}" type="presOf" srcId="{8FE15590-3753-44E3-905D-6808A5346373}" destId="{3908CA65-8EB9-49F1-9DB4-75ECFB2C458A}" srcOrd="0" destOrd="0" presId="urn:microsoft.com/office/officeart/2008/layout/AlternatingHexagons"/>
    <dgm:cxn modelId="{EE283DCE-A341-46F1-ACE4-06EB63191C1A}" type="presOf" srcId="{9CBF870A-BAA2-4A42-8BB5-36F3742E574E}" destId="{05881889-E957-4094-A981-225A26CF9A86}" srcOrd="0" destOrd="0" presId="urn:microsoft.com/office/officeart/2008/layout/AlternatingHexagons"/>
    <dgm:cxn modelId="{3E4D8FDB-5607-43EE-805A-230DA514A9BF}" type="presOf" srcId="{9398D379-2F12-47DF-9F70-5E6A58A315B6}" destId="{109D51B5-7A1B-454A-B21D-6279201D95DF}" srcOrd="0" destOrd="0" presId="urn:microsoft.com/office/officeart/2008/layout/AlternatingHexagons"/>
    <dgm:cxn modelId="{C07611DC-4FB5-4390-B478-E8A79C85C89C}" srcId="{71F0D415-03F6-45CF-96AE-95B19334258B}" destId="{9CBF870A-BAA2-4A42-8BB5-36F3742E574E}" srcOrd="1" destOrd="0" parTransId="{9BD3ADC8-4671-4B73-A5C3-5D9691BFAAD9}" sibTransId="{2B1B3364-C5D8-4192-B86A-F6494AE9A3DD}"/>
    <dgm:cxn modelId="{0A7A69FB-32C6-4755-8A52-F0B7D5DB0430}" srcId="{71F0D415-03F6-45CF-96AE-95B19334258B}" destId="{5D16AC79-9A09-4325-844B-9BF7EEDDCFC4}" srcOrd="2" destOrd="0" parTransId="{FE51497C-6280-4E23-BCF5-74FEF5B864BD}" sibTransId="{9398D379-2F12-47DF-9F70-5E6A58A315B6}"/>
    <dgm:cxn modelId="{2EA85110-9EA7-4E1E-96F5-99BD2DA53093}" type="presParOf" srcId="{61DF0320-83DF-4967-B408-5188AD66A11A}" destId="{FFDF99E8-8477-4B01-B339-5CCD3A55992A}" srcOrd="0" destOrd="0" presId="urn:microsoft.com/office/officeart/2008/layout/AlternatingHexagons"/>
    <dgm:cxn modelId="{49C82C0F-5EA4-4A2B-90B2-B9093D251892}" type="presParOf" srcId="{FFDF99E8-8477-4B01-B339-5CCD3A55992A}" destId="{78502687-52D8-4E84-AEE1-92E6E091012C}" srcOrd="0" destOrd="0" presId="urn:microsoft.com/office/officeart/2008/layout/AlternatingHexagons"/>
    <dgm:cxn modelId="{B9541C1D-0FA8-4D07-B278-F4FE7ECFC6DF}" type="presParOf" srcId="{FFDF99E8-8477-4B01-B339-5CCD3A55992A}" destId="{E6AAF8F2-C4DF-4712-A7F1-BEBAD463EFB9}" srcOrd="1" destOrd="0" presId="urn:microsoft.com/office/officeart/2008/layout/AlternatingHexagons"/>
    <dgm:cxn modelId="{F59DD5D3-BB33-49D3-B0F2-B1F553B612F5}" type="presParOf" srcId="{FFDF99E8-8477-4B01-B339-5CCD3A55992A}" destId="{71CF76AF-1A16-4D7A-B2DE-08158F610A8B}" srcOrd="2" destOrd="0" presId="urn:microsoft.com/office/officeart/2008/layout/AlternatingHexagons"/>
    <dgm:cxn modelId="{F7405B53-D160-4C7C-B225-5BF5211913F8}" type="presParOf" srcId="{FFDF99E8-8477-4B01-B339-5CCD3A55992A}" destId="{941B70AA-945F-4A18-A0BB-858309684267}" srcOrd="3" destOrd="0" presId="urn:microsoft.com/office/officeart/2008/layout/AlternatingHexagons"/>
    <dgm:cxn modelId="{E5F0158E-0335-44F6-97E4-11AB84EFBD18}" type="presParOf" srcId="{FFDF99E8-8477-4B01-B339-5CCD3A55992A}" destId="{3908CA65-8EB9-49F1-9DB4-75ECFB2C458A}" srcOrd="4" destOrd="0" presId="urn:microsoft.com/office/officeart/2008/layout/AlternatingHexagons"/>
    <dgm:cxn modelId="{92BA18EC-BD50-4415-8D65-701DA4124743}" type="presParOf" srcId="{61DF0320-83DF-4967-B408-5188AD66A11A}" destId="{CD6FF365-79D0-492E-AF45-1A2CBDBBD636}" srcOrd="1" destOrd="0" presId="urn:microsoft.com/office/officeart/2008/layout/AlternatingHexagons"/>
    <dgm:cxn modelId="{79A33BF3-64F0-4034-A901-97A24E6C2C4E}" type="presParOf" srcId="{61DF0320-83DF-4967-B408-5188AD66A11A}" destId="{950D2AD1-3748-4745-A4CB-2FA0DD7E6036}" srcOrd="2" destOrd="0" presId="urn:microsoft.com/office/officeart/2008/layout/AlternatingHexagons"/>
    <dgm:cxn modelId="{4E790E3A-52C1-41DD-84A3-6725FFE06714}" type="presParOf" srcId="{950D2AD1-3748-4745-A4CB-2FA0DD7E6036}" destId="{05881889-E957-4094-A981-225A26CF9A86}" srcOrd="0" destOrd="0" presId="urn:microsoft.com/office/officeart/2008/layout/AlternatingHexagons"/>
    <dgm:cxn modelId="{73C73D48-CCF5-441A-8EC0-CFCAA1A73A20}" type="presParOf" srcId="{950D2AD1-3748-4745-A4CB-2FA0DD7E6036}" destId="{E02A0053-BA71-4516-94DA-32D407DE78B3}" srcOrd="1" destOrd="0" presId="urn:microsoft.com/office/officeart/2008/layout/AlternatingHexagons"/>
    <dgm:cxn modelId="{F4F23FB1-9233-492B-AD5C-946FBEC3F190}" type="presParOf" srcId="{950D2AD1-3748-4745-A4CB-2FA0DD7E6036}" destId="{9DCBEFDC-0857-47F0-8088-EB04CFA56AAC}" srcOrd="2" destOrd="0" presId="urn:microsoft.com/office/officeart/2008/layout/AlternatingHexagons"/>
    <dgm:cxn modelId="{D0641C26-106E-4295-B4BB-1BDD89849577}" type="presParOf" srcId="{950D2AD1-3748-4745-A4CB-2FA0DD7E6036}" destId="{12A26355-4FBE-4AF6-B0F8-EE85EC50B5DC}" srcOrd="3" destOrd="0" presId="urn:microsoft.com/office/officeart/2008/layout/AlternatingHexagons"/>
    <dgm:cxn modelId="{43110B46-96B1-4A08-B995-F2C4D98D92A0}" type="presParOf" srcId="{950D2AD1-3748-4745-A4CB-2FA0DD7E6036}" destId="{E11D9E2B-6C61-4627-851F-261EB326E63D}" srcOrd="4" destOrd="0" presId="urn:microsoft.com/office/officeart/2008/layout/AlternatingHexagons"/>
    <dgm:cxn modelId="{1B89DA23-E54A-49A1-A458-7C177FBE631F}" type="presParOf" srcId="{61DF0320-83DF-4967-B408-5188AD66A11A}" destId="{F9CC7F83-3B96-45B9-AFA6-B6B9E1250647}" srcOrd="3" destOrd="0" presId="urn:microsoft.com/office/officeart/2008/layout/AlternatingHexagons"/>
    <dgm:cxn modelId="{961E1C54-86ED-4145-A265-9A275AD1E2B1}" type="presParOf" srcId="{61DF0320-83DF-4967-B408-5188AD66A11A}" destId="{E0B2FD37-8A46-441D-BE2D-8FACC6E63D22}" srcOrd="4" destOrd="0" presId="urn:microsoft.com/office/officeart/2008/layout/AlternatingHexagons"/>
    <dgm:cxn modelId="{2E8C9894-2040-4900-A7F3-2DD9A4672210}" type="presParOf" srcId="{E0B2FD37-8A46-441D-BE2D-8FACC6E63D22}" destId="{BFFB7841-9551-484A-BF24-26AF75EE44C4}" srcOrd="0" destOrd="0" presId="urn:microsoft.com/office/officeart/2008/layout/AlternatingHexagons"/>
    <dgm:cxn modelId="{4AB3F977-B0C8-41B2-8265-558D1EFB8F3E}" type="presParOf" srcId="{E0B2FD37-8A46-441D-BE2D-8FACC6E63D22}" destId="{5696A4F0-4F9B-4A4C-81F6-D5D708AB5CC1}" srcOrd="1" destOrd="0" presId="urn:microsoft.com/office/officeart/2008/layout/AlternatingHexagons"/>
    <dgm:cxn modelId="{27BB87D8-36D2-496E-9F87-594A9E269987}" type="presParOf" srcId="{E0B2FD37-8A46-441D-BE2D-8FACC6E63D22}" destId="{61C9E525-5C79-47DE-A7BB-1410ED207896}" srcOrd="2" destOrd="0" presId="urn:microsoft.com/office/officeart/2008/layout/AlternatingHexagons"/>
    <dgm:cxn modelId="{2769E149-B7A7-4715-814B-C19646A50E87}" type="presParOf" srcId="{E0B2FD37-8A46-441D-BE2D-8FACC6E63D22}" destId="{3CD2169E-01AD-40A1-A2FD-FB95E534B30A}" srcOrd="3" destOrd="0" presId="urn:microsoft.com/office/officeart/2008/layout/AlternatingHexagons"/>
    <dgm:cxn modelId="{20801B63-0D69-40C5-9C8A-CAD908C4134F}" type="presParOf" srcId="{E0B2FD37-8A46-441D-BE2D-8FACC6E63D22}" destId="{109D51B5-7A1B-454A-B21D-6279201D95DF}"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F0D415-03F6-45CF-96AE-95B19334258B}"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hu-HU"/>
        </a:p>
      </dgm:t>
    </dgm:pt>
    <dgm:pt modelId="{F991AC51-3177-431B-A116-F08E6B2026D2}">
      <dgm:prSet phldrT="[Szöveg]" custT="1"/>
      <dgm:spPr/>
      <dgm:t>
        <a:bodyPr/>
        <a:lstStyle/>
        <a:p>
          <a:r>
            <a:rPr lang="el-GR" sz="1000" b="1" dirty="0"/>
            <a:t>Ηλεκτρονικά αρχεία υγείας</a:t>
          </a:r>
          <a:endParaRPr lang="hu-HU" sz="1000" b="1" dirty="0"/>
        </a:p>
      </dgm:t>
    </dgm:pt>
    <dgm:pt modelId="{A88BCF2C-8F19-4B09-94ED-78FCB0704B33}" type="parTrans" cxnId="{9BD9533F-CF56-4F53-91AD-45F8FE70C708}">
      <dgm:prSet/>
      <dgm:spPr/>
      <dgm:t>
        <a:bodyPr/>
        <a:lstStyle/>
        <a:p>
          <a:endParaRPr lang="hu-HU" sz="1400" b="1"/>
        </a:p>
      </dgm:t>
    </dgm:pt>
    <dgm:pt modelId="{8FE15590-3753-44E3-905D-6808A5346373}" type="sibTrans" cxnId="{9BD9533F-CF56-4F53-91AD-45F8FE70C708}">
      <dgm:prSet custT="1"/>
      <dgm:spPr/>
      <dgm:t>
        <a:bodyPr/>
        <a:lstStyle/>
        <a:p>
          <a:r>
            <a:rPr lang="el-GR" sz="1100" b="1" dirty="0"/>
            <a:t>Ηλεκτρονικά ιατρικά αρχεία</a:t>
          </a:r>
          <a:endParaRPr lang="hu-HU" sz="1100" b="1" dirty="0"/>
        </a:p>
      </dgm:t>
    </dgm:pt>
    <dgm:pt modelId="{9CBF870A-BAA2-4A42-8BB5-36F3742E574E}">
      <dgm:prSet phldrT="[Szöveg]" custT="1"/>
      <dgm:spPr/>
      <dgm:t>
        <a:bodyPr/>
        <a:lstStyle/>
        <a:p>
          <a:r>
            <a:rPr lang="el-GR" sz="1100" b="1" dirty="0"/>
            <a:t>Ιατρική απεικόνιση</a:t>
          </a:r>
          <a:endParaRPr lang="hu-HU" sz="1100" b="1" dirty="0"/>
        </a:p>
      </dgm:t>
    </dgm:pt>
    <dgm:pt modelId="{9BD3ADC8-4671-4B73-A5C3-5D9691BFAAD9}" type="parTrans" cxnId="{C07611DC-4FB5-4390-B478-E8A79C85C89C}">
      <dgm:prSet/>
      <dgm:spPr/>
      <dgm:t>
        <a:bodyPr/>
        <a:lstStyle/>
        <a:p>
          <a:endParaRPr lang="hu-HU" sz="1400" b="1"/>
        </a:p>
      </dgm:t>
    </dgm:pt>
    <dgm:pt modelId="{2B1B3364-C5D8-4192-B86A-F6494AE9A3DD}" type="sibTrans" cxnId="{C07611DC-4FB5-4390-B478-E8A79C85C89C}">
      <dgm:prSet custT="1"/>
      <dgm:spPr/>
      <dgm:t>
        <a:bodyPr/>
        <a:lstStyle/>
        <a:p>
          <a:pPr algn="ctr"/>
          <a:r>
            <a:rPr lang="el-GR" sz="900" b="1" dirty="0"/>
            <a:t>Σύστημα αρχειοθέτησης και διακίνησης  εικόνων</a:t>
          </a:r>
          <a:r>
            <a:rPr lang="en-US" sz="900" b="1" dirty="0"/>
            <a:t> (</a:t>
          </a:r>
          <a:r>
            <a:rPr lang="hu-HU" sz="900" b="1" dirty="0"/>
            <a:t>PACS</a:t>
          </a:r>
          <a:r>
            <a:rPr lang="en-US" sz="900" b="1" dirty="0"/>
            <a:t>)</a:t>
          </a:r>
          <a:endParaRPr lang="hu-HU" sz="900" b="1" dirty="0"/>
        </a:p>
      </dgm:t>
    </dgm:pt>
    <dgm:pt modelId="{5D16AC79-9A09-4325-844B-9BF7EEDDCFC4}">
      <dgm:prSet phldrT="[Szöveg]" custT="1"/>
      <dgm:spPr/>
      <dgm:t>
        <a:bodyPr/>
        <a:lstStyle/>
        <a:p>
          <a:r>
            <a:rPr lang="el-GR" sz="1100" b="1" dirty="0"/>
            <a:t>Εφαρμογές κινητής υγείας</a:t>
          </a:r>
          <a:endParaRPr lang="hu-HU" sz="1100" b="1" dirty="0"/>
        </a:p>
      </dgm:t>
    </dgm:pt>
    <dgm:pt modelId="{FE51497C-6280-4E23-BCF5-74FEF5B864BD}" type="parTrans" cxnId="{0A7A69FB-32C6-4755-8A52-F0B7D5DB0430}">
      <dgm:prSet/>
      <dgm:spPr/>
      <dgm:t>
        <a:bodyPr/>
        <a:lstStyle/>
        <a:p>
          <a:endParaRPr lang="hu-HU" sz="1400" b="1"/>
        </a:p>
      </dgm:t>
    </dgm:pt>
    <dgm:pt modelId="{9398D379-2F12-47DF-9F70-5E6A58A315B6}" type="sibTrans" cxnId="{0A7A69FB-32C6-4755-8A52-F0B7D5DB0430}">
      <dgm:prSet custT="1"/>
      <dgm:spPr/>
      <dgm:t>
        <a:bodyPr/>
        <a:lstStyle/>
        <a:p>
          <a:r>
            <a:rPr lang="hu-HU" sz="1300" b="1" dirty="0"/>
            <a:t>Portals</a:t>
          </a:r>
          <a:r>
            <a:rPr lang="en-US" sz="1300" b="1" dirty="0"/>
            <a:t> </a:t>
          </a:r>
          <a:r>
            <a:rPr lang="el-GR" sz="1300" b="1" dirty="0"/>
            <a:t>ασθενών</a:t>
          </a:r>
          <a:endParaRPr lang="hu-HU" sz="1300" b="1" dirty="0"/>
        </a:p>
      </dgm:t>
    </dgm:pt>
    <dgm:pt modelId="{301C59E2-5D4F-4822-ABBE-3FAECC065AD2}">
      <dgm:prSet phldrT="[Szöveg]" custT="1"/>
      <dgm:spPr/>
      <dgm:t>
        <a:bodyPr/>
        <a:lstStyle/>
        <a:p>
          <a:r>
            <a:rPr lang="el-GR" sz="1000" b="1" dirty="0"/>
            <a:t>Φορητές συσκευές</a:t>
          </a:r>
          <a:r>
            <a:rPr lang="hu-HU" sz="1000" b="1" dirty="0"/>
            <a:t> &amp; </a:t>
          </a:r>
          <a:r>
            <a:rPr lang="el-GR" sz="1000" b="1" dirty="0"/>
            <a:t>αισθητήρες</a:t>
          </a:r>
          <a:endParaRPr lang="hu-HU" sz="1000" b="1" dirty="0"/>
        </a:p>
      </dgm:t>
    </dgm:pt>
    <dgm:pt modelId="{3B834E2E-3E88-4A77-BF5E-EF59F8118235}" type="parTrans" cxnId="{58748C17-3000-4762-A7A8-62363EC66641}">
      <dgm:prSet/>
      <dgm:spPr/>
      <dgm:t>
        <a:bodyPr/>
        <a:lstStyle/>
        <a:p>
          <a:endParaRPr lang="hu-HU" sz="1400" b="1"/>
        </a:p>
      </dgm:t>
    </dgm:pt>
    <dgm:pt modelId="{62FC08B1-BCCF-40D6-9C5B-704B9EDD5DBE}" type="sibTrans" cxnId="{58748C17-3000-4762-A7A8-62363EC66641}">
      <dgm:prSet custT="1"/>
      <dgm:spPr/>
      <dgm:t>
        <a:bodyPr/>
        <a:lstStyle/>
        <a:p>
          <a:r>
            <a:rPr lang="el-GR" sz="1400" b="1" dirty="0"/>
            <a:t>Μητρώα</a:t>
          </a:r>
          <a:endParaRPr lang="hu-HU" sz="1400" b="1" dirty="0"/>
        </a:p>
      </dgm:t>
    </dgm:pt>
    <dgm:pt modelId="{5778D5FD-79AE-416F-AC14-85CF13B0D3A9}">
      <dgm:prSet phldrT="[Szöveg]" custT="1"/>
      <dgm:spPr/>
      <dgm:t>
        <a:bodyPr/>
        <a:lstStyle/>
        <a:p>
          <a:r>
            <a:rPr lang="el-GR" sz="900" b="1" dirty="0"/>
            <a:t>Πληροφ. συστήματα διαχείρισης υγείας</a:t>
          </a:r>
          <a:endParaRPr lang="hu-HU" sz="900" b="1" dirty="0"/>
        </a:p>
      </dgm:t>
    </dgm:pt>
    <dgm:pt modelId="{F05CED8B-F912-4F6C-8DA0-C5C412650254}" type="parTrans" cxnId="{F040A9C0-A1A4-4E90-93F5-EA2E95E8F98F}">
      <dgm:prSet/>
      <dgm:spPr/>
      <dgm:t>
        <a:bodyPr/>
        <a:lstStyle/>
        <a:p>
          <a:endParaRPr lang="hu-HU" sz="1400" b="1"/>
        </a:p>
      </dgm:t>
    </dgm:pt>
    <dgm:pt modelId="{954D1B64-181A-4108-8623-F4A25FB8C085}" type="sibTrans" cxnId="{F040A9C0-A1A4-4E90-93F5-EA2E95E8F98F}">
      <dgm:prSet custT="1"/>
      <dgm:spPr/>
      <dgm:t>
        <a:bodyPr/>
        <a:lstStyle/>
        <a:p>
          <a:r>
            <a:rPr lang="el-GR" sz="900" b="1" dirty="0"/>
            <a:t>Πληροφοριακά συστήματα νοσοκομείων</a:t>
          </a:r>
          <a:endParaRPr lang="hu-HU" sz="900" b="1" dirty="0"/>
        </a:p>
      </dgm:t>
    </dgm:pt>
    <dgm:pt modelId="{7E615886-BCFA-422F-9809-D8F6ACF85B96}">
      <dgm:prSet phldrT="[Szöveg]" custT="1"/>
      <dgm:spPr/>
      <dgm:t>
        <a:bodyPr/>
        <a:lstStyle/>
        <a:p>
          <a:r>
            <a:rPr lang="el-GR" sz="1000" b="1" dirty="0"/>
            <a:t>Εργαστήρια, ερευνητικές βάσεις δεδομένων </a:t>
          </a:r>
          <a:endParaRPr lang="hu-HU" sz="1000" b="1" dirty="0"/>
        </a:p>
      </dgm:t>
    </dgm:pt>
    <dgm:pt modelId="{DC98FCE0-55C3-4C40-921B-1412C2C77349}" type="parTrans" cxnId="{A26EFD74-F0DB-41E2-A252-B82B0CCD2D92}">
      <dgm:prSet/>
      <dgm:spPr/>
      <dgm:t>
        <a:bodyPr/>
        <a:lstStyle/>
        <a:p>
          <a:endParaRPr lang="hu-HU"/>
        </a:p>
      </dgm:t>
    </dgm:pt>
    <dgm:pt modelId="{CC1E1A4B-A1CC-4174-AB1C-3400E18E447B}" type="sibTrans" cxnId="{A26EFD74-F0DB-41E2-A252-B82B0CCD2D92}">
      <dgm:prSet custT="1"/>
      <dgm:spPr/>
      <dgm:t>
        <a:bodyPr/>
        <a:lstStyle/>
        <a:p>
          <a:r>
            <a:rPr lang="el-GR" sz="1100" b="1" dirty="0"/>
            <a:t>Συστήματα φαρμακείων</a:t>
          </a:r>
          <a:endParaRPr lang="hu-HU" sz="1100" b="1" dirty="0"/>
        </a:p>
      </dgm:t>
    </dgm:pt>
    <dgm:pt modelId="{61DF0320-83DF-4967-B408-5188AD66A11A}" type="pres">
      <dgm:prSet presAssocID="{71F0D415-03F6-45CF-96AE-95B19334258B}" presName="Name0" presStyleCnt="0">
        <dgm:presLayoutVars>
          <dgm:chMax/>
          <dgm:chPref/>
          <dgm:dir/>
          <dgm:animLvl val="lvl"/>
        </dgm:presLayoutVars>
      </dgm:prSet>
      <dgm:spPr/>
    </dgm:pt>
    <dgm:pt modelId="{FFDF99E8-8477-4B01-B339-5CCD3A55992A}" type="pres">
      <dgm:prSet presAssocID="{F991AC51-3177-431B-A116-F08E6B2026D2}" presName="composite" presStyleCnt="0"/>
      <dgm:spPr/>
    </dgm:pt>
    <dgm:pt modelId="{78502687-52D8-4E84-AEE1-92E6E091012C}" type="pres">
      <dgm:prSet presAssocID="{F991AC51-3177-431B-A116-F08E6B2026D2}" presName="Parent1" presStyleLbl="node1" presStyleIdx="0" presStyleCnt="12">
        <dgm:presLayoutVars>
          <dgm:chMax val="1"/>
          <dgm:chPref val="1"/>
          <dgm:bulletEnabled val="1"/>
        </dgm:presLayoutVars>
      </dgm:prSet>
      <dgm:spPr/>
    </dgm:pt>
    <dgm:pt modelId="{E6AAF8F2-C4DF-4712-A7F1-BEBAD463EFB9}" type="pres">
      <dgm:prSet presAssocID="{F991AC51-3177-431B-A116-F08E6B2026D2}" presName="Childtext1" presStyleLbl="revTx" presStyleIdx="0" presStyleCnt="6">
        <dgm:presLayoutVars>
          <dgm:chMax val="0"/>
          <dgm:chPref val="0"/>
          <dgm:bulletEnabled val="1"/>
        </dgm:presLayoutVars>
      </dgm:prSet>
      <dgm:spPr/>
    </dgm:pt>
    <dgm:pt modelId="{71CF76AF-1A16-4D7A-B2DE-08158F610A8B}" type="pres">
      <dgm:prSet presAssocID="{F991AC51-3177-431B-A116-F08E6B2026D2}" presName="BalanceSpacing" presStyleCnt="0"/>
      <dgm:spPr/>
    </dgm:pt>
    <dgm:pt modelId="{941B70AA-945F-4A18-A0BB-858309684267}" type="pres">
      <dgm:prSet presAssocID="{F991AC51-3177-431B-A116-F08E6B2026D2}" presName="BalanceSpacing1" presStyleCnt="0"/>
      <dgm:spPr/>
    </dgm:pt>
    <dgm:pt modelId="{3908CA65-8EB9-49F1-9DB4-75ECFB2C458A}" type="pres">
      <dgm:prSet presAssocID="{8FE15590-3753-44E3-905D-6808A5346373}" presName="Accent1Text" presStyleLbl="node1" presStyleIdx="1" presStyleCnt="12" custLinFactNeighborX="-1425" custLinFactNeighborY="-2060"/>
      <dgm:spPr/>
    </dgm:pt>
    <dgm:pt modelId="{CD6FF365-79D0-492E-AF45-1A2CBDBBD636}" type="pres">
      <dgm:prSet presAssocID="{8FE15590-3753-44E3-905D-6808A5346373}" presName="spaceBetweenRectangles" presStyleCnt="0"/>
      <dgm:spPr/>
    </dgm:pt>
    <dgm:pt modelId="{950D2AD1-3748-4745-A4CB-2FA0DD7E6036}" type="pres">
      <dgm:prSet presAssocID="{9CBF870A-BAA2-4A42-8BB5-36F3742E574E}" presName="composite" presStyleCnt="0"/>
      <dgm:spPr/>
    </dgm:pt>
    <dgm:pt modelId="{05881889-E957-4094-A981-225A26CF9A86}" type="pres">
      <dgm:prSet presAssocID="{9CBF870A-BAA2-4A42-8BB5-36F3742E574E}" presName="Parent1" presStyleLbl="node1" presStyleIdx="2" presStyleCnt="12">
        <dgm:presLayoutVars>
          <dgm:chMax val="1"/>
          <dgm:chPref val="1"/>
          <dgm:bulletEnabled val="1"/>
        </dgm:presLayoutVars>
      </dgm:prSet>
      <dgm:spPr/>
    </dgm:pt>
    <dgm:pt modelId="{E02A0053-BA71-4516-94DA-32D407DE78B3}" type="pres">
      <dgm:prSet presAssocID="{9CBF870A-BAA2-4A42-8BB5-36F3742E574E}" presName="Childtext1" presStyleLbl="revTx" presStyleIdx="1" presStyleCnt="6" custLinFactY="-49788" custLinFactNeighborX="51305" custLinFactNeighborY="-100000">
        <dgm:presLayoutVars>
          <dgm:chMax val="0"/>
          <dgm:chPref val="0"/>
          <dgm:bulletEnabled val="1"/>
        </dgm:presLayoutVars>
      </dgm:prSet>
      <dgm:spPr/>
    </dgm:pt>
    <dgm:pt modelId="{9DCBEFDC-0857-47F0-8088-EB04CFA56AAC}" type="pres">
      <dgm:prSet presAssocID="{9CBF870A-BAA2-4A42-8BB5-36F3742E574E}" presName="BalanceSpacing" presStyleCnt="0"/>
      <dgm:spPr/>
    </dgm:pt>
    <dgm:pt modelId="{12A26355-4FBE-4AF6-B0F8-EE85EC50B5DC}" type="pres">
      <dgm:prSet presAssocID="{9CBF870A-BAA2-4A42-8BB5-36F3742E574E}" presName="BalanceSpacing1" presStyleCnt="0"/>
      <dgm:spPr/>
    </dgm:pt>
    <dgm:pt modelId="{E11D9E2B-6C61-4627-851F-261EB326E63D}" type="pres">
      <dgm:prSet presAssocID="{2B1B3364-C5D8-4192-B86A-F6494AE9A3DD}" presName="Accent1Text" presStyleLbl="node1" presStyleIdx="3" presStyleCnt="12"/>
      <dgm:spPr/>
    </dgm:pt>
    <dgm:pt modelId="{F9CC7F83-3B96-45B9-AFA6-B6B9E1250647}" type="pres">
      <dgm:prSet presAssocID="{2B1B3364-C5D8-4192-B86A-F6494AE9A3DD}" presName="spaceBetweenRectangles" presStyleCnt="0"/>
      <dgm:spPr/>
    </dgm:pt>
    <dgm:pt modelId="{E0B2FD37-8A46-441D-BE2D-8FACC6E63D22}" type="pres">
      <dgm:prSet presAssocID="{5D16AC79-9A09-4325-844B-9BF7EEDDCFC4}" presName="composite" presStyleCnt="0"/>
      <dgm:spPr/>
    </dgm:pt>
    <dgm:pt modelId="{BFFB7841-9551-484A-BF24-26AF75EE44C4}" type="pres">
      <dgm:prSet presAssocID="{5D16AC79-9A09-4325-844B-9BF7EEDDCFC4}" presName="Parent1" presStyleLbl="node1" presStyleIdx="4" presStyleCnt="12">
        <dgm:presLayoutVars>
          <dgm:chMax val="1"/>
          <dgm:chPref val="1"/>
          <dgm:bulletEnabled val="1"/>
        </dgm:presLayoutVars>
      </dgm:prSet>
      <dgm:spPr/>
    </dgm:pt>
    <dgm:pt modelId="{5696A4F0-4F9B-4A4C-81F6-D5D708AB5CC1}" type="pres">
      <dgm:prSet presAssocID="{5D16AC79-9A09-4325-844B-9BF7EEDDCFC4}" presName="Childtext1" presStyleLbl="revTx" presStyleIdx="2" presStyleCnt="6" custLinFactY="-38100" custLinFactNeighborX="-49645" custLinFactNeighborY="-100000">
        <dgm:presLayoutVars>
          <dgm:chMax val="0"/>
          <dgm:chPref val="0"/>
          <dgm:bulletEnabled val="1"/>
        </dgm:presLayoutVars>
      </dgm:prSet>
      <dgm:spPr/>
    </dgm:pt>
    <dgm:pt modelId="{61C9E525-5C79-47DE-A7BB-1410ED207896}" type="pres">
      <dgm:prSet presAssocID="{5D16AC79-9A09-4325-844B-9BF7EEDDCFC4}" presName="BalanceSpacing" presStyleCnt="0"/>
      <dgm:spPr/>
    </dgm:pt>
    <dgm:pt modelId="{3CD2169E-01AD-40A1-A2FD-FB95E534B30A}" type="pres">
      <dgm:prSet presAssocID="{5D16AC79-9A09-4325-844B-9BF7EEDDCFC4}" presName="BalanceSpacing1" presStyleCnt="0"/>
      <dgm:spPr/>
    </dgm:pt>
    <dgm:pt modelId="{109D51B5-7A1B-454A-B21D-6279201D95DF}" type="pres">
      <dgm:prSet presAssocID="{9398D379-2F12-47DF-9F70-5E6A58A315B6}" presName="Accent1Text" presStyleLbl="node1" presStyleIdx="5" presStyleCnt="12"/>
      <dgm:spPr/>
    </dgm:pt>
    <dgm:pt modelId="{225C0771-D5FC-4816-9E31-66CE467145A9}" type="pres">
      <dgm:prSet presAssocID="{9398D379-2F12-47DF-9F70-5E6A58A315B6}" presName="spaceBetweenRectangles" presStyleCnt="0"/>
      <dgm:spPr/>
    </dgm:pt>
    <dgm:pt modelId="{B1DDFF7A-EFD9-4F34-A5D2-BF8D0221FB46}" type="pres">
      <dgm:prSet presAssocID="{301C59E2-5D4F-4822-ABBE-3FAECC065AD2}" presName="composite" presStyleCnt="0"/>
      <dgm:spPr/>
    </dgm:pt>
    <dgm:pt modelId="{FC7F5422-7C25-49CB-94E8-7C8B3F1D6002}" type="pres">
      <dgm:prSet presAssocID="{301C59E2-5D4F-4822-ABBE-3FAECC065AD2}" presName="Parent1" presStyleLbl="node1" presStyleIdx="6" presStyleCnt="12">
        <dgm:presLayoutVars>
          <dgm:chMax val="1"/>
          <dgm:chPref val="1"/>
          <dgm:bulletEnabled val="1"/>
        </dgm:presLayoutVars>
      </dgm:prSet>
      <dgm:spPr/>
    </dgm:pt>
    <dgm:pt modelId="{9E3EE4BD-8B9F-4B01-8C36-0E6EC1F3BE2C}" type="pres">
      <dgm:prSet presAssocID="{301C59E2-5D4F-4822-ABBE-3FAECC065AD2}" presName="Childtext1" presStyleLbl="revTx" presStyleIdx="3" presStyleCnt="6">
        <dgm:presLayoutVars>
          <dgm:chMax val="0"/>
          <dgm:chPref val="0"/>
          <dgm:bulletEnabled val="1"/>
        </dgm:presLayoutVars>
      </dgm:prSet>
      <dgm:spPr/>
    </dgm:pt>
    <dgm:pt modelId="{C0F4CA51-E56B-4F63-AD79-A701711E967F}" type="pres">
      <dgm:prSet presAssocID="{301C59E2-5D4F-4822-ABBE-3FAECC065AD2}" presName="BalanceSpacing" presStyleCnt="0"/>
      <dgm:spPr/>
    </dgm:pt>
    <dgm:pt modelId="{B8A67391-B8F5-4691-9032-D11C93D8F4D2}" type="pres">
      <dgm:prSet presAssocID="{301C59E2-5D4F-4822-ABBE-3FAECC065AD2}" presName="BalanceSpacing1" presStyleCnt="0"/>
      <dgm:spPr/>
    </dgm:pt>
    <dgm:pt modelId="{01415658-FEF9-4785-9EA6-91A05D2E51E5}" type="pres">
      <dgm:prSet presAssocID="{62FC08B1-BCCF-40D6-9C5B-704B9EDD5DBE}" presName="Accent1Text" presStyleLbl="node1" presStyleIdx="7" presStyleCnt="12"/>
      <dgm:spPr/>
    </dgm:pt>
    <dgm:pt modelId="{0F3C8EF6-4032-4BB9-BDCE-523151395D5B}" type="pres">
      <dgm:prSet presAssocID="{62FC08B1-BCCF-40D6-9C5B-704B9EDD5DBE}" presName="spaceBetweenRectangles" presStyleCnt="0"/>
      <dgm:spPr/>
    </dgm:pt>
    <dgm:pt modelId="{2466CA5A-5193-49F3-91CA-6622922ECFAE}" type="pres">
      <dgm:prSet presAssocID="{5778D5FD-79AE-416F-AC14-85CF13B0D3A9}" presName="composite" presStyleCnt="0"/>
      <dgm:spPr/>
    </dgm:pt>
    <dgm:pt modelId="{F5B04009-62BF-49E8-B4C3-FDE64EDE036C}" type="pres">
      <dgm:prSet presAssocID="{5778D5FD-79AE-416F-AC14-85CF13B0D3A9}" presName="Parent1" presStyleLbl="node1" presStyleIdx="8" presStyleCnt="12">
        <dgm:presLayoutVars>
          <dgm:chMax val="1"/>
          <dgm:chPref val="1"/>
          <dgm:bulletEnabled val="1"/>
        </dgm:presLayoutVars>
      </dgm:prSet>
      <dgm:spPr/>
    </dgm:pt>
    <dgm:pt modelId="{F1C0E661-E059-4267-9085-FF6C5BB6396D}" type="pres">
      <dgm:prSet presAssocID="{5778D5FD-79AE-416F-AC14-85CF13B0D3A9}" presName="Childtext1" presStyleLbl="revTx" presStyleIdx="4" presStyleCnt="6">
        <dgm:presLayoutVars>
          <dgm:chMax val="0"/>
          <dgm:chPref val="0"/>
          <dgm:bulletEnabled val="1"/>
        </dgm:presLayoutVars>
      </dgm:prSet>
      <dgm:spPr/>
    </dgm:pt>
    <dgm:pt modelId="{49D5DDA3-B067-4460-964B-2E386C9CD543}" type="pres">
      <dgm:prSet presAssocID="{5778D5FD-79AE-416F-AC14-85CF13B0D3A9}" presName="BalanceSpacing" presStyleCnt="0"/>
      <dgm:spPr/>
    </dgm:pt>
    <dgm:pt modelId="{88365B60-6726-43DF-841E-0F8EFF1E8654}" type="pres">
      <dgm:prSet presAssocID="{5778D5FD-79AE-416F-AC14-85CF13B0D3A9}" presName="BalanceSpacing1" presStyleCnt="0"/>
      <dgm:spPr/>
    </dgm:pt>
    <dgm:pt modelId="{E8E56F87-4DE9-468F-8C10-2B758DDC36A9}" type="pres">
      <dgm:prSet presAssocID="{954D1B64-181A-4108-8623-F4A25FB8C085}" presName="Accent1Text" presStyleLbl="node1" presStyleIdx="9" presStyleCnt="12"/>
      <dgm:spPr/>
    </dgm:pt>
    <dgm:pt modelId="{1ECFE770-4003-44BE-8746-5D7E5C70318C}" type="pres">
      <dgm:prSet presAssocID="{954D1B64-181A-4108-8623-F4A25FB8C085}" presName="spaceBetweenRectangles" presStyleCnt="0"/>
      <dgm:spPr/>
    </dgm:pt>
    <dgm:pt modelId="{D04DBBCC-2986-4646-A115-BC2AF8A33532}" type="pres">
      <dgm:prSet presAssocID="{7E615886-BCFA-422F-9809-D8F6ACF85B96}" presName="composite" presStyleCnt="0"/>
      <dgm:spPr/>
    </dgm:pt>
    <dgm:pt modelId="{D862D706-E0FC-4E29-AADD-BF79A5BE6544}" type="pres">
      <dgm:prSet presAssocID="{7E615886-BCFA-422F-9809-D8F6ACF85B96}" presName="Parent1" presStyleLbl="node1" presStyleIdx="10" presStyleCnt="12">
        <dgm:presLayoutVars>
          <dgm:chMax val="1"/>
          <dgm:chPref val="1"/>
          <dgm:bulletEnabled val="1"/>
        </dgm:presLayoutVars>
      </dgm:prSet>
      <dgm:spPr/>
    </dgm:pt>
    <dgm:pt modelId="{B9440C20-31AA-4857-BCB5-39292F4A96AE}" type="pres">
      <dgm:prSet presAssocID="{7E615886-BCFA-422F-9809-D8F6ACF85B96}" presName="Childtext1" presStyleLbl="revTx" presStyleIdx="5" presStyleCnt="6">
        <dgm:presLayoutVars>
          <dgm:chMax val="0"/>
          <dgm:chPref val="0"/>
          <dgm:bulletEnabled val="1"/>
        </dgm:presLayoutVars>
      </dgm:prSet>
      <dgm:spPr/>
    </dgm:pt>
    <dgm:pt modelId="{22511DB2-A20E-465D-B4E2-9AC0D188AAE6}" type="pres">
      <dgm:prSet presAssocID="{7E615886-BCFA-422F-9809-D8F6ACF85B96}" presName="BalanceSpacing" presStyleCnt="0"/>
      <dgm:spPr/>
    </dgm:pt>
    <dgm:pt modelId="{B7210366-4053-456C-BA3F-B17B2E067101}" type="pres">
      <dgm:prSet presAssocID="{7E615886-BCFA-422F-9809-D8F6ACF85B96}" presName="BalanceSpacing1" presStyleCnt="0"/>
      <dgm:spPr/>
    </dgm:pt>
    <dgm:pt modelId="{895B3209-CD37-4CDA-A4E9-84C00D93758C}" type="pres">
      <dgm:prSet presAssocID="{CC1E1A4B-A1CC-4174-AB1C-3400E18E447B}" presName="Accent1Text" presStyleLbl="node1" presStyleIdx="11" presStyleCnt="12"/>
      <dgm:spPr/>
    </dgm:pt>
  </dgm:ptLst>
  <dgm:cxnLst>
    <dgm:cxn modelId="{58748C17-3000-4762-A7A8-62363EC66641}" srcId="{71F0D415-03F6-45CF-96AE-95B19334258B}" destId="{301C59E2-5D4F-4822-ABBE-3FAECC065AD2}" srcOrd="3" destOrd="0" parTransId="{3B834E2E-3E88-4A77-BF5E-EF59F8118235}" sibTransId="{62FC08B1-BCCF-40D6-9C5B-704B9EDD5DBE}"/>
    <dgm:cxn modelId="{E6B76924-EF02-4CF9-9BCB-FD6395150AA3}" type="presOf" srcId="{5D16AC79-9A09-4325-844B-9BF7EEDDCFC4}" destId="{BFFB7841-9551-484A-BF24-26AF75EE44C4}" srcOrd="0" destOrd="0" presId="urn:microsoft.com/office/officeart/2008/layout/AlternatingHexagons"/>
    <dgm:cxn modelId="{8CCD6828-679E-4CC7-8E68-41295CC76EFA}" type="presOf" srcId="{71F0D415-03F6-45CF-96AE-95B19334258B}" destId="{61DF0320-83DF-4967-B408-5188AD66A11A}" srcOrd="0" destOrd="0" presId="urn:microsoft.com/office/officeart/2008/layout/AlternatingHexagons"/>
    <dgm:cxn modelId="{4525BD31-79B0-481A-BFCC-0096A8A3F83C}" type="presOf" srcId="{2B1B3364-C5D8-4192-B86A-F6494AE9A3DD}" destId="{E11D9E2B-6C61-4627-851F-261EB326E63D}" srcOrd="0" destOrd="0" presId="urn:microsoft.com/office/officeart/2008/layout/AlternatingHexagons"/>
    <dgm:cxn modelId="{A96DDE3A-08F2-499F-8CEB-673147CCEB4C}" type="presOf" srcId="{62FC08B1-BCCF-40D6-9C5B-704B9EDD5DBE}" destId="{01415658-FEF9-4785-9EA6-91A05D2E51E5}" srcOrd="0" destOrd="0" presId="urn:microsoft.com/office/officeart/2008/layout/AlternatingHexagons"/>
    <dgm:cxn modelId="{791B573B-60CC-415E-B14A-43AC2DD032A4}" type="presOf" srcId="{F991AC51-3177-431B-A116-F08E6B2026D2}" destId="{78502687-52D8-4E84-AEE1-92E6E091012C}" srcOrd="0" destOrd="0" presId="urn:microsoft.com/office/officeart/2008/layout/AlternatingHexagons"/>
    <dgm:cxn modelId="{9BD9533F-CF56-4F53-91AD-45F8FE70C708}" srcId="{71F0D415-03F6-45CF-96AE-95B19334258B}" destId="{F991AC51-3177-431B-A116-F08E6B2026D2}" srcOrd="0" destOrd="0" parTransId="{A88BCF2C-8F19-4B09-94ED-78FCB0704B33}" sibTransId="{8FE15590-3753-44E3-905D-6808A5346373}"/>
    <dgm:cxn modelId="{A26EFD74-F0DB-41E2-A252-B82B0CCD2D92}" srcId="{71F0D415-03F6-45CF-96AE-95B19334258B}" destId="{7E615886-BCFA-422F-9809-D8F6ACF85B96}" srcOrd="5" destOrd="0" parTransId="{DC98FCE0-55C3-4C40-921B-1412C2C77349}" sibTransId="{CC1E1A4B-A1CC-4174-AB1C-3400E18E447B}"/>
    <dgm:cxn modelId="{35BC0177-AC0F-43FC-8A4B-262673186D92}" type="presOf" srcId="{8FE15590-3753-44E3-905D-6808A5346373}" destId="{3908CA65-8EB9-49F1-9DB4-75ECFB2C458A}" srcOrd="0" destOrd="0" presId="urn:microsoft.com/office/officeart/2008/layout/AlternatingHexagons"/>
    <dgm:cxn modelId="{09A1707D-065C-466E-A4B7-F994DAE8E7DD}" type="presOf" srcId="{7E615886-BCFA-422F-9809-D8F6ACF85B96}" destId="{D862D706-E0FC-4E29-AADD-BF79A5BE6544}" srcOrd="0" destOrd="0" presId="urn:microsoft.com/office/officeart/2008/layout/AlternatingHexagons"/>
    <dgm:cxn modelId="{AB30168A-F9AE-4605-B363-CD457C72F9AC}" type="presOf" srcId="{5778D5FD-79AE-416F-AC14-85CF13B0D3A9}" destId="{F5B04009-62BF-49E8-B4C3-FDE64EDE036C}" srcOrd="0" destOrd="0" presId="urn:microsoft.com/office/officeart/2008/layout/AlternatingHexagons"/>
    <dgm:cxn modelId="{C3394592-3C48-4934-AC97-A20814AA9B54}" type="presOf" srcId="{CC1E1A4B-A1CC-4174-AB1C-3400E18E447B}" destId="{895B3209-CD37-4CDA-A4E9-84C00D93758C}" srcOrd="0" destOrd="0" presId="urn:microsoft.com/office/officeart/2008/layout/AlternatingHexagons"/>
    <dgm:cxn modelId="{2CD71CBE-6BA2-4807-8334-4B61EC8674FB}" type="presOf" srcId="{301C59E2-5D4F-4822-ABBE-3FAECC065AD2}" destId="{FC7F5422-7C25-49CB-94E8-7C8B3F1D6002}" srcOrd="0" destOrd="0" presId="urn:microsoft.com/office/officeart/2008/layout/AlternatingHexagons"/>
    <dgm:cxn modelId="{F040A9C0-A1A4-4E90-93F5-EA2E95E8F98F}" srcId="{71F0D415-03F6-45CF-96AE-95B19334258B}" destId="{5778D5FD-79AE-416F-AC14-85CF13B0D3A9}" srcOrd="4" destOrd="0" parTransId="{F05CED8B-F912-4F6C-8DA0-C5C412650254}" sibTransId="{954D1B64-181A-4108-8623-F4A25FB8C085}"/>
    <dgm:cxn modelId="{EE283DCE-A341-46F1-ACE4-06EB63191C1A}" type="presOf" srcId="{9CBF870A-BAA2-4A42-8BB5-36F3742E574E}" destId="{05881889-E957-4094-A981-225A26CF9A86}" srcOrd="0" destOrd="0" presId="urn:microsoft.com/office/officeart/2008/layout/AlternatingHexagons"/>
    <dgm:cxn modelId="{39A6BAD7-605D-4F8B-A9D4-4E21DB1066D6}" type="presOf" srcId="{954D1B64-181A-4108-8623-F4A25FB8C085}" destId="{E8E56F87-4DE9-468F-8C10-2B758DDC36A9}" srcOrd="0" destOrd="0" presId="urn:microsoft.com/office/officeart/2008/layout/AlternatingHexagons"/>
    <dgm:cxn modelId="{3E4D8FDB-5607-43EE-805A-230DA514A9BF}" type="presOf" srcId="{9398D379-2F12-47DF-9F70-5E6A58A315B6}" destId="{109D51B5-7A1B-454A-B21D-6279201D95DF}" srcOrd="0" destOrd="0" presId="urn:microsoft.com/office/officeart/2008/layout/AlternatingHexagons"/>
    <dgm:cxn modelId="{C07611DC-4FB5-4390-B478-E8A79C85C89C}" srcId="{71F0D415-03F6-45CF-96AE-95B19334258B}" destId="{9CBF870A-BAA2-4A42-8BB5-36F3742E574E}" srcOrd="1" destOrd="0" parTransId="{9BD3ADC8-4671-4B73-A5C3-5D9691BFAAD9}" sibTransId="{2B1B3364-C5D8-4192-B86A-F6494AE9A3DD}"/>
    <dgm:cxn modelId="{0A7A69FB-32C6-4755-8A52-F0B7D5DB0430}" srcId="{71F0D415-03F6-45CF-96AE-95B19334258B}" destId="{5D16AC79-9A09-4325-844B-9BF7EEDDCFC4}" srcOrd="2" destOrd="0" parTransId="{FE51497C-6280-4E23-BCF5-74FEF5B864BD}" sibTransId="{9398D379-2F12-47DF-9F70-5E6A58A315B6}"/>
    <dgm:cxn modelId="{2EA85110-9EA7-4E1E-96F5-99BD2DA53093}" type="presParOf" srcId="{61DF0320-83DF-4967-B408-5188AD66A11A}" destId="{FFDF99E8-8477-4B01-B339-5CCD3A55992A}" srcOrd="0" destOrd="0" presId="urn:microsoft.com/office/officeart/2008/layout/AlternatingHexagons"/>
    <dgm:cxn modelId="{49C82C0F-5EA4-4A2B-90B2-B9093D251892}" type="presParOf" srcId="{FFDF99E8-8477-4B01-B339-5CCD3A55992A}" destId="{78502687-52D8-4E84-AEE1-92E6E091012C}" srcOrd="0" destOrd="0" presId="urn:microsoft.com/office/officeart/2008/layout/AlternatingHexagons"/>
    <dgm:cxn modelId="{B9541C1D-0FA8-4D07-B278-F4FE7ECFC6DF}" type="presParOf" srcId="{FFDF99E8-8477-4B01-B339-5CCD3A55992A}" destId="{E6AAF8F2-C4DF-4712-A7F1-BEBAD463EFB9}" srcOrd="1" destOrd="0" presId="urn:microsoft.com/office/officeart/2008/layout/AlternatingHexagons"/>
    <dgm:cxn modelId="{F59DD5D3-BB33-49D3-B0F2-B1F553B612F5}" type="presParOf" srcId="{FFDF99E8-8477-4B01-B339-5CCD3A55992A}" destId="{71CF76AF-1A16-4D7A-B2DE-08158F610A8B}" srcOrd="2" destOrd="0" presId="urn:microsoft.com/office/officeart/2008/layout/AlternatingHexagons"/>
    <dgm:cxn modelId="{F7405B53-D160-4C7C-B225-5BF5211913F8}" type="presParOf" srcId="{FFDF99E8-8477-4B01-B339-5CCD3A55992A}" destId="{941B70AA-945F-4A18-A0BB-858309684267}" srcOrd="3" destOrd="0" presId="urn:microsoft.com/office/officeart/2008/layout/AlternatingHexagons"/>
    <dgm:cxn modelId="{E5F0158E-0335-44F6-97E4-11AB84EFBD18}" type="presParOf" srcId="{FFDF99E8-8477-4B01-B339-5CCD3A55992A}" destId="{3908CA65-8EB9-49F1-9DB4-75ECFB2C458A}" srcOrd="4" destOrd="0" presId="urn:microsoft.com/office/officeart/2008/layout/AlternatingHexagons"/>
    <dgm:cxn modelId="{92BA18EC-BD50-4415-8D65-701DA4124743}" type="presParOf" srcId="{61DF0320-83DF-4967-B408-5188AD66A11A}" destId="{CD6FF365-79D0-492E-AF45-1A2CBDBBD636}" srcOrd="1" destOrd="0" presId="urn:microsoft.com/office/officeart/2008/layout/AlternatingHexagons"/>
    <dgm:cxn modelId="{79A33BF3-64F0-4034-A901-97A24E6C2C4E}" type="presParOf" srcId="{61DF0320-83DF-4967-B408-5188AD66A11A}" destId="{950D2AD1-3748-4745-A4CB-2FA0DD7E6036}" srcOrd="2" destOrd="0" presId="urn:microsoft.com/office/officeart/2008/layout/AlternatingHexagons"/>
    <dgm:cxn modelId="{4E790E3A-52C1-41DD-84A3-6725FFE06714}" type="presParOf" srcId="{950D2AD1-3748-4745-A4CB-2FA0DD7E6036}" destId="{05881889-E957-4094-A981-225A26CF9A86}" srcOrd="0" destOrd="0" presId="urn:microsoft.com/office/officeart/2008/layout/AlternatingHexagons"/>
    <dgm:cxn modelId="{73C73D48-CCF5-441A-8EC0-CFCAA1A73A20}" type="presParOf" srcId="{950D2AD1-3748-4745-A4CB-2FA0DD7E6036}" destId="{E02A0053-BA71-4516-94DA-32D407DE78B3}" srcOrd="1" destOrd="0" presId="urn:microsoft.com/office/officeart/2008/layout/AlternatingHexagons"/>
    <dgm:cxn modelId="{F4F23FB1-9233-492B-AD5C-946FBEC3F190}" type="presParOf" srcId="{950D2AD1-3748-4745-A4CB-2FA0DD7E6036}" destId="{9DCBEFDC-0857-47F0-8088-EB04CFA56AAC}" srcOrd="2" destOrd="0" presId="urn:microsoft.com/office/officeart/2008/layout/AlternatingHexagons"/>
    <dgm:cxn modelId="{D0641C26-106E-4295-B4BB-1BDD89849577}" type="presParOf" srcId="{950D2AD1-3748-4745-A4CB-2FA0DD7E6036}" destId="{12A26355-4FBE-4AF6-B0F8-EE85EC50B5DC}" srcOrd="3" destOrd="0" presId="urn:microsoft.com/office/officeart/2008/layout/AlternatingHexagons"/>
    <dgm:cxn modelId="{43110B46-96B1-4A08-B995-F2C4D98D92A0}" type="presParOf" srcId="{950D2AD1-3748-4745-A4CB-2FA0DD7E6036}" destId="{E11D9E2B-6C61-4627-851F-261EB326E63D}" srcOrd="4" destOrd="0" presId="urn:microsoft.com/office/officeart/2008/layout/AlternatingHexagons"/>
    <dgm:cxn modelId="{1B89DA23-E54A-49A1-A458-7C177FBE631F}" type="presParOf" srcId="{61DF0320-83DF-4967-B408-5188AD66A11A}" destId="{F9CC7F83-3B96-45B9-AFA6-B6B9E1250647}" srcOrd="3" destOrd="0" presId="urn:microsoft.com/office/officeart/2008/layout/AlternatingHexagons"/>
    <dgm:cxn modelId="{961E1C54-86ED-4145-A265-9A275AD1E2B1}" type="presParOf" srcId="{61DF0320-83DF-4967-B408-5188AD66A11A}" destId="{E0B2FD37-8A46-441D-BE2D-8FACC6E63D22}" srcOrd="4" destOrd="0" presId="urn:microsoft.com/office/officeart/2008/layout/AlternatingHexagons"/>
    <dgm:cxn modelId="{2E8C9894-2040-4900-A7F3-2DD9A4672210}" type="presParOf" srcId="{E0B2FD37-8A46-441D-BE2D-8FACC6E63D22}" destId="{BFFB7841-9551-484A-BF24-26AF75EE44C4}" srcOrd="0" destOrd="0" presId="urn:microsoft.com/office/officeart/2008/layout/AlternatingHexagons"/>
    <dgm:cxn modelId="{4AB3F977-B0C8-41B2-8265-558D1EFB8F3E}" type="presParOf" srcId="{E0B2FD37-8A46-441D-BE2D-8FACC6E63D22}" destId="{5696A4F0-4F9B-4A4C-81F6-D5D708AB5CC1}" srcOrd="1" destOrd="0" presId="urn:microsoft.com/office/officeart/2008/layout/AlternatingHexagons"/>
    <dgm:cxn modelId="{27BB87D8-36D2-496E-9F87-594A9E269987}" type="presParOf" srcId="{E0B2FD37-8A46-441D-BE2D-8FACC6E63D22}" destId="{61C9E525-5C79-47DE-A7BB-1410ED207896}" srcOrd="2" destOrd="0" presId="urn:microsoft.com/office/officeart/2008/layout/AlternatingHexagons"/>
    <dgm:cxn modelId="{2769E149-B7A7-4715-814B-C19646A50E87}" type="presParOf" srcId="{E0B2FD37-8A46-441D-BE2D-8FACC6E63D22}" destId="{3CD2169E-01AD-40A1-A2FD-FB95E534B30A}" srcOrd="3" destOrd="0" presId="urn:microsoft.com/office/officeart/2008/layout/AlternatingHexagons"/>
    <dgm:cxn modelId="{20801B63-0D69-40C5-9C8A-CAD908C4134F}" type="presParOf" srcId="{E0B2FD37-8A46-441D-BE2D-8FACC6E63D22}" destId="{109D51B5-7A1B-454A-B21D-6279201D95DF}" srcOrd="4" destOrd="0" presId="urn:microsoft.com/office/officeart/2008/layout/AlternatingHexagons"/>
    <dgm:cxn modelId="{1D691530-70AC-4B77-A9B4-681F4A0A6C4E}" type="presParOf" srcId="{61DF0320-83DF-4967-B408-5188AD66A11A}" destId="{225C0771-D5FC-4816-9E31-66CE467145A9}" srcOrd="5" destOrd="0" presId="urn:microsoft.com/office/officeart/2008/layout/AlternatingHexagons"/>
    <dgm:cxn modelId="{96FE9AA2-B4D3-472E-853A-0B5C2F97B220}" type="presParOf" srcId="{61DF0320-83DF-4967-B408-5188AD66A11A}" destId="{B1DDFF7A-EFD9-4F34-A5D2-BF8D0221FB46}" srcOrd="6" destOrd="0" presId="urn:microsoft.com/office/officeart/2008/layout/AlternatingHexagons"/>
    <dgm:cxn modelId="{D02F88DE-B1B6-439A-9809-FA6D70C62365}" type="presParOf" srcId="{B1DDFF7A-EFD9-4F34-A5D2-BF8D0221FB46}" destId="{FC7F5422-7C25-49CB-94E8-7C8B3F1D6002}" srcOrd="0" destOrd="0" presId="urn:microsoft.com/office/officeart/2008/layout/AlternatingHexagons"/>
    <dgm:cxn modelId="{B83B082E-0946-421F-9B8A-0490B28C2EF7}" type="presParOf" srcId="{B1DDFF7A-EFD9-4F34-A5D2-BF8D0221FB46}" destId="{9E3EE4BD-8B9F-4B01-8C36-0E6EC1F3BE2C}" srcOrd="1" destOrd="0" presId="urn:microsoft.com/office/officeart/2008/layout/AlternatingHexagons"/>
    <dgm:cxn modelId="{1F33D0EA-4542-44C9-B913-6D17FEB374FA}" type="presParOf" srcId="{B1DDFF7A-EFD9-4F34-A5D2-BF8D0221FB46}" destId="{C0F4CA51-E56B-4F63-AD79-A701711E967F}" srcOrd="2" destOrd="0" presId="urn:microsoft.com/office/officeart/2008/layout/AlternatingHexagons"/>
    <dgm:cxn modelId="{1125C6F4-1642-44A0-BAAF-21DD8DB28F6B}" type="presParOf" srcId="{B1DDFF7A-EFD9-4F34-A5D2-BF8D0221FB46}" destId="{B8A67391-B8F5-4691-9032-D11C93D8F4D2}" srcOrd="3" destOrd="0" presId="urn:microsoft.com/office/officeart/2008/layout/AlternatingHexagons"/>
    <dgm:cxn modelId="{C2D14FB3-F61A-415E-9EE8-A85ED4E844F2}" type="presParOf" srcId="{B1DDFF7A-EFD9-4F34-A5D2-BF8D0221FB46}" destId="{01415658-FEF9-4785-9EA6-91A05D2E51E5}" srcOrd="4" destOrd="0" presId="urn:microsoft.com/office/officeart/2008/layout/AlternatingHexagons"/>
    <dgm:cxn modelId="{71BCCDA7-23AD-42B0-8502-C32E99F22FAB}" type="presParOf" srcId="{61DF0320-83DF-4967-B408-5188AD66A11A}" destId="{0F3C8EF6-4032-4BB9-BDCE-523151395D5B}" srcOrd="7" destOrd="0" presId="urn:microsoft.com/office/officeart/2008/layout/AlternatingHexagons"/>
    <dgm:cxn modelId="{41353E06-4B23-47F4-8958-2C86EA65DE66}" type="presParOf" srcId="{61DF0320-83DF-4967-B408-5188AD66A11A}" destId="{2466CA5A-5193-49F3-91CA-6622922ECFAE}" srcOrd="8" destOrd="0" presId="urn:microsoft.com/office/officeart/2008/layout/AlternatingHexagons"/>
    <dgm:cxn modelId="{CB96867A-B0A6-42C4-9213-1ED410198B95}" type="presParOf" srcId="{2466CA5A-5193-49F3-91CA-6622922ECFAE}" destId="{F5B04009-62BF-49E8-B4C3-FDE64EDE036C}" srcOrd="0" destOrd="0" presId="urn:microsoft.com/office/officeart/2008/layout/AlternatingHexagons"/>
    <dgm:cxn modelId="{3BF2930A-6B70-4B2E-BDFD-A5C5E0B76714}" type="presParOf" srcId="{2466CA5A-5193-49F3-91CA-6622922ECFAE}" destId="{F1C0E661-E059-4267-9085-FF6C5BB6396D}" srcOrd="1" destOrd="0" presId="urn:microsoft.com/office/officeart/2008/layout/AlternatingHexagons"/>
    <dgm:cxn modelId="{C7109C63-D3E1-4DF7-982D-8344FF0C068D}" type="presParOf" srcId="{2466CA5A-5193-49F3-91CA-6622922ECFAE}" destId="{49D5DDA3-B067-4460-964B-2E386C9CD543}" srcOrd="2" destOrd="0" presId="urn:microsoft.com/office/officeart/2008/layout/AlternatingHexagons"/>
    <dgm:cxn modelId="{267F3C67-9F45-43E6-8684-FFF3FE18BB15}" type="presParOf" srcId="{2466CA5A-5193-49F3-91CA-6622922ECFAE}" destId="{88365B60-6726-43DF-841E-0F8EFF1E8654}" srcOrd="3" destOrd="0" presId="urn:microsoft.com/office/officeart/2008/layout/AlternatingHexagons"/>
    <dgm:cxn modelId="{4F73EA89-70A5-4014-89D0-123C7A52C457}" type="presParOf" srcId="{2466CA5A-5193-49F3-91CA-6622922ECFAE}" destId="{E8E56F87-4DE9-468F-8C10-2B758DDC36A9}" srcOrd="4" destOrd="0" presId="urn:microsoft.com/office/officeart/2008/layout/AlternatingHexagons"/>
    <dgm:cxn modelId="{9C074F81-1102-4F45-A7BC-59B58E7C1577}" type="presParOf" srcId="{61DF0320-83DF-4967-B408-5188AD66A11A}" destId="{1ECFE770-4003-44BE-8746-5D7E5C70318C}" srcOrd="9" destOrd="0" presId="urn:microsoft.com/office/officeart/2008/layout/AlternatingHexagons"/>
    <dgm:cxn modelId="{77074073-9EAA-42A7-808E-F77D6875FD26}" type="presParOf" srcId="{61DF0320-83DF-4967-B408-5188AD66A11A}" destId="{D04DBBCC-2986-4646-A115-BC2AF8A33532}" srcOrd="10" destOrd="0" presId="urn:microsoft.com/office/officeart/2008/layout/AlternatingHexagons"/>
    <dgm:cxn modelId="{E2D28FD9-6CE3-44DE-922C-564ADD45B807}" type="presParOf" srcId="{D04DBBCC-2986-4646-A115-BC2AF8A33532}" destId="{D862D706-E0FC-4E29-AADD-BF79A5BE6544}" srcOrd="0" destOrd="0" presId="urn:microsoft.com/office/officeart/2008/layout/AlternatingHexagons"/>
    <dgm:cxn modelId="{A2A4CFE4-799A-4F45-924F-3BA0BB156143}" type="presParOf" srcId="{D04DBBCC-2986-4646-A115-BC2AF8A33532}" destId="{B9440C20-31AA-4857-BCB5-39292F4A96AE}" srcOrd="1" destOrd="0" presId="urn:microsoft.com/office/officeart/2008/layout/AlternatingHexagons"/>
    <dgm:cxn modelId="{A4740045-0C62-4B7E-8F23-1EC9500CAB87}" type="presParOf" srcId="{D04DBBCC-2986-4646-A115-BC2AF8A33532}" destId="{22511DB2-A20E-465D-B4E2-9AC0D188AAE6}" srcOrd="2" destOrd="0" presId="urn:microsoft.com/office/officeart/2008/layout/AlternatingHexagons"/>
    <dgm:cxn modelId="{CE280C02-B099-4DA1-9F6D-F66C04CA1F36}" type="presParOf" srcId="{D04DBBCC-2986-4646-A115-BC2AF8A33532}" destId="{B7210366-4053-456C-BA3F-B17B2E067101}" srcOrd="3" destOrd="0" presId="urn:microsoft.com/office/officeart/2008/layout/AlternatingHexagons"/>
    <dgm:cxn modelId="{2EBEE0BB-752C-4942-BCAA-B4BBE806B810}" type="presParOf" srcId="{D04DBBCC-2986-4646-A115-BC2AF8A33532}" destId="{895B3209-CD37-4CDA-A4E9-84C00D93758C}" srcOrd="4" destOrd="0" presId="urn:microsoft.com/office/officeart/2008/layout/AlternatingHexagon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BE3B42-C7E4-4503-98C2-41533C8531B9}"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hu-HU"/>
        </a:p>
      </dgm:t>
    </dgm:pt>
    <dgm:pt modelId="{CDC71155-5CAA-4510-9A81-344D0C746760}">
      <dgm:prSet phldrT="[Szöveg]" custT="1"/>
      <dgm:spPr/>
      <dgm:t>
        <a:bodyPr/>
        <a:lstStyle/>
        <a:p>
          <a:r>
            <a:rPr lang="el-GR" sz="1400" b="1" dirty="0"/>
            <a:t>Ηλεκτρονικό «ψάρεμα»</a:t>
          </a:r>
        </a:p>
        <a:p>
          <a:r>
            <a:rPr lang="el-GR" sz="1400" b="1" dirty="0"/>
            <a:t>(</a:t>
          </a:r>
          <a:r>
            <a:rPr lang="hu-HU" sz="1400" b="1" dirty="0"/>
            <a:t>Phishing</a:t>
          </a:r>
          <a:r>
            <a:rPr lang="el-GR" sz="1400" b="1" dirty="0"/>
            <a:t>)</a:t>
          </a:r>
          <a:endParaRPr lang="hu-HU" sz="1400" b="1" dirty="0"/>
        </a:p>
      </dgm:t>
    </dgm:pt>
    <dgm:pt modelId="{44F5264F-03E8-4BA7-90DA-80A054A427B2}" type="parTrans" cxnId="{80D798BF-5FD4-4F9E-8869-EDBA2C6C9FDF}">
      <dgm:prSet/>
      <dgm:spPr/>
      <dgm:t>
        <a:bodyPr/>
        <a:lstStyle/>
        <a:p>
          <a:endParaRPr lang="hu-HU" sz="2000" b="1"/>
        </a:p>
      </dgm:t>
    </dgm:pt>
    <dgm:pt modelId="{A5753E9E-49B0-4457-B529-B5D35B70D5BE}" type="sibTrans" cxnId="{80D798BF-5FD4-4F9E-8869-EDBA2C6C9FDF}">
      <dgm:prSet custT="1"/>
      <dgm:spPr/>
      <dgm:t>
        <a:bodyPr/>
        <a:lstStyle/>
        <a:p>
          <a:r>
            <a:rPr lang="hu-HU" sz="1400" b="1" dirty="0"/>
            <a:t>Ransomware</a:t>
          </a:r>
        </a:p>
      </dgm:t>
    </dgm:pt>
    <dgm:pt modelId="{AE3680B4-0E71-4FC0-9315-FF86F2617169}">
      <dgm:prSet phldrT="[Szöveg]" custT="1"/>
      <dgm:spPr/>
      <dgm:t>
        <a:bodyPr/>
        <a:lstStyle/>
        <a:p>
          <a:r>
            <a:rPr lang="el-GR" sz="1400" b="1" dirty="0"/>
            <a:t>Παραβιάσεις δεδομένων</a:t>
          </a:r>
          <a:endParaRPr lang="hu-HU" sz="1400" b="1" dirty="0"/>
        </a:p>
      </dgm:t>
    </dgm:pt>
    <dgm:pt modelId="{2F35FE2A-6939-4F9F-9820-B09CF7EFAA18}" type="parTrans" cxnId="{8A2A316F-142C-4711-AF62-15D170E23477}">
      <dgm:prSet/>
      <dgm:spPr/>
      <dgm:t>
        <a:bodyPr/>
        <a:lstStyle/>
        <a:p>
          <a:endParaRPr lang="hu-HU" sz="2000" b="1"/>
        </a:p>
      </dgm:t>
    </dgm:pt>
    <dgm:pt modelId="{46AA901B-0A4F-4001-8C79-1081A4B5E4F5}" type="sibTrans" cxnId="{8A2A316F-142C-4711-AF62-15D170E23477}">
      <dgm:prSet custT="1"/>
      <dgm:spPr/>
      <dgm:t>
        <a:bodyPr/>
        <a:lstStyle/>
        <a:p>
          <a:r>
            <a:rPr lang="el-GR" sz="1400" b="1" dirty="0"/>
            <a:t>Ηλεκτρονική παρείσφρηση </a:t>
          </a:r>
          <a:r>
            <a:rPr lang="en-US" sz="1400" b="1" dirty="0"/>
            <a:t>(hacking) </a:t>
          </a:r>
          <a:r>
            <a:rPr lang="el-GR" sz="1400" b="1" dirty="0"/>
            <a:t>ιατρικών συσκευών</a:t>
          </a:r>
          <a:endParaRPr lang="hu-HU" sz="1400" b="1" dirty="0"/>
        </a:p>
      </dgm:t>
    </dgm:pt>
    <dgm:pt modelId="{D2646BB8-9016-463E-A00E-C9542ACEDC2E}">
      <dgm:prSet phldrT="[Szöveg]" custT="1"/>
      <dgm:spPr/>
      <dgm:t>
        <a:bodyPr/>
        <a:lstStyle/>
        <a:p>
          <a:r>
            <a:rPr lang="el-GR" sz="1400" b="1" dirty="0"/>
            <a:t>Επιθέσεις </a:t>
          </a:r>
          <a:r>
            <a:rPr lang="el-GR" sz="1400" b="1" dirty="0" err="1"/>
            <a:t>κατανεμημέ</a:t>
          </a:r>
          <a:r>
            <a:rPr lang="en-US" sz="1400" b="1" dirty="0"/>
            <a:t>-</a:t>
          </a:r>
          <a:r>
            <a:rPr lang="el-GR" sz="1400" b="1" dirty="0" err="1"/>
            <a:t>νης</a:t>
          </a:r>
          <a:r>
            <a:rPr lang="el-GR" sz="1400" b="1" dirty="0"/>
            <a:t> άρνησης υπηρεσίας </a:t>
          </a:r>
          <a:r>
            <a:rPr lang="en-US" sz="1400" b="1" dirty="0"/>
            <a:t>(</a:t>
          </a:r>
          <a:r>
            <a:rPr lang="en-US" sz="1400" b="1" dirty="0" err="1"/>
            <a:t>DDoS</a:t>
          </a:r>
          <a:r>
            <a:rPr lang="en-US" sz="1400" b="1" dirty="0"/>
            <a:t>)</a:t>
          </a:r>
          <a:r>
            <a:rPr lang="el-GR" sz="1400" b="1" dirty="0"/>
            <a:t> </a:t>
          </a:r>
          <a:endParaRPr lang="hu-HU" sz="1400" b="1" dirty="0"/>
        </a:p>
      </dgm:t>
    </dgm:pt>
    <dgm:pt modelId="{3D123C49-94F2-4731-A02A-C402169F5F02}" type="parTrans" cxnId="{389C193C-56F7-4751-B8DD-5F45713586B7}">
      <dgm:prSet/>
      <dgm:spPr/>
      <dgm:t>
        <a:bodyPr/>
        <a:lstStyle/>
        <a:p>
          <a:endParaRPr lang="hu-HU" sz="2000" b="1"/>
        </a:p>
      </dgm:t>
    </dgm:pt>
    <dgm:pt modelId="{E256D575-B111-42C6-B6E5-5DBB97B7385A}" type="sibTrans" cxnId="{389C193C-56F7-4751-B8DD-5F45713586B7}">
      <dgm:prSet custT="1"/>
      <dgm:spPr/>
      <dgm:t>
        <a:bodyPr/>
        <a:lstStyle/>
        <a:p>
          <a:endParaRPr lang="hu-HU" sz="2000" b="1" dirty="0"/>
        </a:p>
      </dgm:t>
    </dgm:pt>
    <dgm:pt modelId="{3A63740D-B20D-4E1F-AD10-AF6458F21D8B}" type="pres">
      <dgm:prSet presAssocID="{24BE3B42-C7E4-4503-98C2-41533C8531B9}" presName="Name0" presStyleCnt="0">
        <dgm:presLayoutVars>
          <dgm:chMax/>
          <dgm:chPref/>
          <dgm:dir/>
          <dgm:animLvl val="lvl"/>
        </dgm:presLayoutVars>
      </dgm:prSet>
      <dgm:spPr/>
    </dgm:pt>
    <dgm:pt modelId="{5BABB0CE-E3FA-4E03-B1F5-D70940FD4FEB}" type="pres">
      <dgm:prSet presAssocID="{CDC71155-5CAA-4510-9A81-344D0C746760}" presName="composite" presStyleCnt="0"/>
      <dgm:spPr/>
    </dgm:pt>
    <dgm:pt modelId="{F460C990-C6E2-420A-BEDB-2847559D9A5A}" type="pres">
      <dgm:prSet presAssocID="{CDC71155-5CAA-4510-9A81-344D0C746760}" presName="Parent1" presStyleLbl="node1" presStyleIdx="0" presStyleCnt="6">
        <dgm:presLayoutVars>
          <dgm:chMax val="1"/>
          <dgm:chPref val="1"/>
          <dgm:bulletEnabled val="1"/>
        </dgm:presLayoutVars>
      </dgm:prSet>
      <dgm:spPr/>
    </dgm:pt>
    <dgm:pt modelId="{2607A93C-C14A-4BEF-B169-CBAF4EA6C5E3}" type="pres">
      <dgm:prSet presAssocID="{CDC71155-5CAA-4510-9A81-344D0C746760}" presName="Childtext1" presStyleLbl="revTx" presStyleIdx="0" presStyleCnt="3">
        <dgm:presLayoutVars>
          <dgm:chMax val="0"/>
          <dgm:chPref val="0"/>
          <dgm:bulletEnabled val="1"/>
        </dgm:presLayoutVars>
      </dgm:prSet>
      <dgm:spPr/>
    </dgm:pt>
    <dgm:pt modelId="{499010E3-0841-42C3-95FF-43C69F431704}" type="pres">
      <dgm:prSet presAssocID="{CDC71155-5CAA-4510-9A81-344D0C746760}" presName="BalanceSpacing" presStyleCnt="0"/>
      <dgm:spPr/>
    </dgm:pt>
    <dgm:pt modelId="{71472E0D-F399-41A7-9AC7-E0D11BB66072}" type="pres">
      <dgm:prSet presAssocID="{CDC71155-5CAA-4510-9A81-344D0C746760}" presName="BalanceSpacing1" presStyleCnt="0"/>
      <dgm:spPr/>
    </dgm:pt>
    <dgm:pt modelId="{E62F032F-5DEF-4C24-9903-9F987119C54F}" type="pres">
      <dgm:prSet presAssocID="{A5753E9E-49B0-4457-B529-B5D35B70D5BE}" presName="Accent1Text" presStyleLbl="node1" presStyleIdx="1" presStyleCnt="6"/>
      <dgm:spPr/>
    </dgm:pt>
    <dgm:pt modelId="{2D2C325F-B1BD-4917-B4B1-0184A14C6B3E}" type="pres">
      <dgm:prSet presAssocID="{A5753E9E-49B0-4457-B529-B5D35B70D5BE}" presName="spaceBetweenRectangles" presStyleCnt="0"/>
      <dgm:spPr/>
    </dgm:pt>
    <dgm:pt modelId="{9A2A1DE6-CEE6-4F35-BCAD-E1B2C4A97FD5}" type="pres">
      <dgm:prSet presAssocID="{AE3680B4-0E71-4FC0-9315-FF86F2617169}" presName="composite" presStyleCnt="0"/>
      <dgm:spPr/>
    </dgm:pt>
    <dgm:pt modelId="{6EA2CB79-2013-4741-9BEE-915CA4E33399}" type="pres">
      <dgm:prSet presAssocID="{AE3680B4-0E71-4FC0-9315-FF86F2617169}" presName="Parent1" presStyleLbl="node1" presStyleIdx="2" presStyleCnt="6">
        <dgm:presLayoutVars>
          <dgm:chMax val="1"/>
          <dgm:chPref val="1"/>
          <dgm:bulletEnabled val="1"/>
        </dgm:presLayoutVars>
      </dgm:prSet>
      <dgm:spPr/>
    </dgm:pt>
    <dgm:pt modelId="{7E645B78-6A47-4E14-B1D8-3886F0C43ED4}" type="pres">
      <dgm:prSet presAssocID="{AE3680B4-0E71-4FC0-9315-FF86F2617169}" presName="Childtext1" presStyleLbl="revTx" presStyleIdx="1" presStyleCnt="3">
        <dgm:presLayoutVars>
          <dgm:chMax val="0"/>
          <dgm:chPref val="0"/>
          <dgm:bulletEnabled val="1"/>
        </dgm:presLayoutVars>
      </dgm:prSet>
      <dgm:spPr/>
    </dgm:pt>
    <dgm:pt modelId="{3A6D02C7-9E11-41C5-BEFC-F7D6F4DE1DE3}" type="pres">
      <dgm:prSet presAssocID="{AE3680B4-0E71-4FC0-9315-FF86F2617169}" presName="BalanceSpacing" presStyleCnt="0"/>
      <dgm:spPr/>
    </dgm:pt>
    <dgm:pt modelId="{9905A02E-6442-4786-8488-56402F3EB80D}" type="pres">
      <dgm:prSet presAssocID="{AE3680B4-0E71-4FC0-9315-FF86F2617169}" presName="BalanceSpacing1" presStyleCnt="0"/>
      <dgm:spPr/>
    </dgm:pt>
    <dgm:pt modelId="{F6C63FC9-C721-4635-91CF-07DE42845837}" type="pres">
      <dgm:prSet presAssocID="{46AA901B-0A4F-4001-8C79-1081A4B5E4F5}" presName="Accent1Text" presStyleLbl="node1" presStyleIdx="3" presStyleCnt="6"/>
      <dgm:spPr/>
    </dgm:pt>
    <dgm:pt modelId="{D08A9321-3460-40B0-B624-7A8EDD9D686A}" type="pres">
      <dgm:prSet presAssocID="{46AA901B-0A4F-4001-8C79-1081A4B5E4F5}" presName="spaceBetweenRectangles" presStyleCnt="0"/>
      <dgm:spPr/>
    </dgm:pt>
    <dgm:pt modelId="{467A763A-E770-436B-8C8E-652CD6E470B9}" type="pres">
      <dgm:prSet presAssocID="{D2646BB8-9016-463E-A00E-C9542ACEDC2E}" presName="composite" presStyleCnt="0"/>
      <dgm:spPr/>
    </dgm:pt>
    <dgm:pt modelId="{C2A42C1C-8235-4E04-B714-121818E87B34}" type="pres">
      <dgm:prSet presAssocID="{D2646BB8-9016-463E-A00E-C9542ACEDC2E}" presName="Parent1" presStyleLbl="node1" presStyleIdx="4" presStyleCnt="6">
        <dgm:presLayoutVars>
          <dgm:chMax val="1"/>
          <dgm:chPref val="1"/>
          <dgm:bulletEnabled val="1"/>
        </dgm:presLayoutVars>
      </dgm:prSet>
      <dgm:spPr/>
    </dgm:pt>
    <dgm:pt modelId="{20A42799-4F87-4B7C-A17F-0074B64D6A07}" type="pres">
      <dgm:prSet presAssocID="{D2646BB8-9016-463E-A00E-C9542ACEDC2E}" presName="Childtext1" presStyleLbl="revTx" presStyleIdx="2" presStyleCnt="3">
        <dgm:presLayoutVars>
          <dgm:chMax val="0"/>
          <dgm:chPref val="0"/>
          <dgm:bulletEnabled val="1"/>
        </dgm:presLayoutVars>
      </dgm:prSet>
      <dgm:spPr/>
    </dgm:pt>
    <dgm:pt modelId="{D9FE13C2-68B9-41D3-985A-907E94D8D6CA}" type="pres">
      <dgm:prSet presAssocID="{D2646BB8-9016-463E-A00E-C9542ACEDC2E}" presName="BalanceSpacing" presStyleCnt="0"/>
      <dgm:spPr/>
    </dgm:pt>
    <dgm:pt modelId="{DFF57648-0599-4AAB-8F0F-F65D0C0C2E37}" type="pres">
      <dgm:prSet presAssocID="{D2646BB8-9016-463E-A00E-C9542ACEDC2E}" presName="BalanceSpacing1" presStyleCnt="0"/>
      <dgm:spPr/>
    </dgm:pt>
    <dgm:pt modelId="{77FFE265-B3CB-40C1-B79A-95A28E96DC39}" type="pres">
      <dgm:prSet presAssocID="{E256D575-B111-42C6-B6E5-5DBB97B7385A}" presName="Accent1Text" presStyleLbl="node1" presStyleIdx="5" presStyleCnt="6"/>
      <dgm:spPr/>
    </dgm:pt>
  </dgm:ptLst>
  <dgm:cxnLst>
    <dgm:cxn modelId="{B0E9D933-CCEB-4C70-B0C0-8B78CB701FB3}" type="presOf" srcId="{A5753E9E-49B0-4457-B529-B5D35B70D5BE}" destId="{E62F032F-5DEF-4C24-9903-9F987119C54F}" srcOrd="0" destOrd="0" presId="urn:microsoft.com/office/officeart/2008/layout/AlternatingHexagons"/>
    <dgm:cxn modelId="{389C193C-56F7-4751-B8DD-5F45713586B7}" srcId="{24BE3B42-C7E4-4503-98C2-41533C8531B9}" destId="{D2646BB8-9016-463E-A00E-C9542ACEDC2E}" srcOrd="2" destOrd="0" parTransId="{3D123C49-94F2-4731-A02A-C402169F5F02}" sibTransId="{E256D575-B111-42C6-B6E5-5DBB97B7385A}"/>
    <dgm:cxn modelId="{F88DC260-217D-4016-95B1-FB3DB2463F14}" type="presOf" srcId="{24BE3B42-C7E4-4503-98C2-41533C8531B9}" destId="{3A63740D-B20D-4E1F-AD10-AF6458F21D8B}" srcOrd="0" destOrd="0" presId="urn:microsoft.com/office/officeart/2008/layout/AlternatingHexagons"/>
    <dgm:cxn modelId="{8A2A316F-142C-4711-AF62-15D170E23477}" srcId="{24BE3B42-C7E4-4503-98C2-41533C8531B9}" destId="{AE3680B4-0E71-4FC0-9315-FF86F2617169}" srcOrd="1" destOrd="0" parTransId="{2F35FE2A-6939-4F9F-9820-B09CF7EFAA18}" sibTransId="{46AA901B-0A4F-4001-8C79-1081A4B5E4F5}"/>
    <dgm:cxn modelId="{BDB4A08F-6300-4CBA-A064-7F2C265EF568}" type="presOf" srcId="{CDC71155-5CAA-4510-9A81-344D0C746760}" destId="{F460C990-C6E2-420A-BEDB-2847559D9A5A}" srcOrd="0" destOrd="0" presId="urn:microsoft.com/office/officeart/2008/layout/AlternatingHexagons"/>
    <dgm:cxn modelId="{7CF11199-6505-4736-B05E-355CB4CFA7B5}" type="presOf" srcId="{E256D575-B111-42C6-B6E5-5DBB97B7385A}" destId="{77FFE265-B3CB-40C1-B79A-95A28E96DC39}" srcOrd="0" destOrd="0" presId="urn:microsoft.com/office/officeart/2008/layout/AlternatingHexagons"/>
    <dgm:cxn modelId="{80D798BF-5FD4-4F9E-8869-EDBA2C6C9FDF}" srcId="{24BE3B42-C7E4-4503-98C2-41533C8531B9}" destId="{CDC71155-5CAA-4510-9A81-344D0C746760}" srcOrd="0" destOrd="0" parTransId="{44F5264F-03E8-4BA7-90DA-80A054A427B2}" sibTransId="{A5753E9E-49B0-4457-B529-B5D35B70D5BE}"/>
    <dgm:cxn modelId="{122B98CC-EE59-4FDF-B8EC-3DCB691F0763}" type="presOf" srcId="{46AA901B-0A4F-4001-8C79-1081A4B5E4F5}" destId="{F6C63FC9-C721-4635-91CF-07DE42845837}" srcOrd="0" destOrd="0" presId="urn:microsoft.com/office/officeart/2008/layout/AlternatingHexagons"/>
    <dgm:cxn modelId="{D36BACD5-DA56-4AB4-9D3A-DACE4E89D6BC}" type="presOf" srcId="{D2646BB8-9016-463E-A00E-C9542ACEDC2E}" destId="{C2A42C1C-8235-4E04-B714-121818E87B34}" srcOrd="0" destOrd="0" presId="urn:microsoft.com/office/officeart/2008/layout/AlternatingHexagons"/>
    <dgm:cxn modelId="{B3BE58DD-576A-4428-9C9F-F995CF2BB199}" type="presOf" srcId="{AE3680B4-0E71-4FC0-9315-FF86F2617169}" destId="{6EA2CB79-2013-4741-9BEE-915CA4E33399}" srcOrd="0" destOrd="0" presId="urn:microsoft.com/office/officeart/2008/layout/AlternatingHexagons"/>
    <dgm:cxn modelId="{D9340217-926E-43CB-B382-955D8B5DEE61}" type="presParOf" srcId="{3A63740D-B20D-4E1F-AD10-AF6458F21D8B}" destId="{5BABB0CE-E3FA-4E03-B1F5-D70940FD4FEB}" srcOrd="0" destOrd="0" presId="urn:microsoft.com/office/officeart/2008/layout/AlternatingHexagons"/>
    <dgm:cxn modelId="{3C2B42DA-9190-4052-9E75-CFD3045C9617}" type="presParOf" srcId="{5BABB0CE-E3FA-4E03-B1F5-D70940FD4FEB}" destId="{F460C990-C6E2-420A-BEDB-2847559D9A5A}" srcOrd="0" destOrd="0" presId="urn:microsoft.com/office/officeart/2008/layout/AlternatingHexagons"/>
    <dgm:cxn modelId="{83D49D89-532A-4D89-9D5F-49F91FEFED2F}" type="presParOf" srcId="{5BABB0CE-E3FA-4E03-B1F5-D70940FD4FEB}" destId="{2607A93C-C14A-4BEF-B169-CBAF4EA6C5E3}" srcOrd="1" destOrd="0" presId="urn:microsoft.com/office/officeart/2008/layout/AlternatingHexagons"/>
    <dgm:cxn modelId="{FAD5FF0D-1774-4522-A6F4-B93E82D3AAA6}" type="presParOf" srcId="{5BABB0CE-E3FA-4E03-B1F5-D70940FD4FEB}" destId="{499010E3-0841-42C3-95FF-43C69F431704}" srcOrd="2" destOrd="0" presId="urn:microsoft.com/office/officeart/2008/layout/AlternatingHexagons"/>
    <dgm:cxn modelId="{1D878C8E-81F6-44F1-8143-A159475646F8}" type="presParOf" srcId="{5BABB0CE-E3FA-4E03-B1F5-D70940FD4FEB}" destId="{71472E0D-F399-41A7-9AC7-E0D11BB66072}" srcOrd="3" destOrd="0" presId="urn:microsoft.com/office/officeart/2008/layout/AlternatingHexagons"/>
    <dgm:cxn modelId="{9876F69D-2073-4BAD-8CB1-F8C0F17C3C08}" type="presParOf" srcId="{5BABB0CE-E3FA-4E03-B1F5-D70940FD4FEB}" destId="{E62F032F-5DEF-4C24-9903-9F987119C54F}" srcOrd="4" destOrd="0" presId="urn:microsoft.com/office/officeart/2008/layout/AlternatingHexagons"/>
    <dgm:cxn modelId="{BFDF17B0-6F66-4729-9EEB-5C7F09FBF139}" type="presParOf" srcId="{3A63740D-B20D-4E1F-AD10-AF6458F21D8B}" destId="{2D2C325F-B1BD-4917-B4B1-0184A14C6B3E}" srcOrd="1" destOrd="0" presId="urn:microsoft.com/office/officeart/2008/layout/AlternatingHexagons"/>
    <dgm:cxn modelId="{0943F8EC-AB98-47C8-922B-B70373C87D2D}" type="presParOf" srcId="{3A63740D-B20D-4E1F-AD10-AF6458F21D8B}" destId="{9A2A1DE6-CEE6-4F35-BCAD-E1B2C4A97FD5}" srcOrd="2" destOrd="0" presId="urn:microsoft.com/office/officeart/2008/layout/AlternatingHexagons"/>
    <dgm:cxn modelId="{7B3D6248-B060-4D73-BCB0-32C4BDFAA07F}" type="presParOf" srcId="{9A2A1DE6-CEE6-4F35-BCAD-E1B2C4A97FD5}" destId="{6EA2CB79-2013-4741-9BEE-915CA4E33399}" srcOrd="0" destOrd="0" presId="urn:microsoft.com/office/officeart/2008/layout/AlternatingHexagons"/>
    <dgm:cxn modelId="{BCC493DF-C22C-4780-9D97-7EE3E9D3B4D8}" type="presParOf" srcId="{9A2A1DE6-CEE6-4F35-BCAD-E1B2C4A97FD5}" destId="{7E645B78-6A47-4E14-B1D8-3886F0C43ED4}" srcOrd="1" destOrd="0" presId="urn:microsoft.com/office/officeart/2008/layout/AlternatingHexagons"/>
    <dgm:cxn modelId="{9F0ADE56-E19E-4CC5-8AE3-0327349E76C6}" type="presParOf" srcId="{9A2A1DE6-CEE6-4F35-BCAD-E1B2C4A97FD5}" destId="{3A6D02C7-9E11-41C5-BEFC-F7D6F4DE1DE3}" srcOrd="2" destOrd="0" presId="urn:microsoft.com/office/officeart/2008/layout/AlternatingHexagons"/>
    <dgm:cxn modelId="{024029E9-1C82-4932-94C2-DB76EB70E943}" type="presParOf" srcId="{9A2A1DE6-CEE6-4F35-BCAD-E1B2C4A97FD5}" destId="{9905A02E-6442-4786-8488-56402F3EB80D}" srcOrd="3" destOrd="0" presId="urn:microsoft.com/office/officeart/2008/layout/AlternatingHexagons"/>
    <dgm:cxn modelId="{D29849F4-5943-48FC-A906-F1FC48D6047E}" type="presParOf" srcId="{9A2A1DE6-CEE6-4F35-BCAD-E1B2C4A97FD5}" destId="{F6C63FC9-C721-4635-91CF-07DE42845837}" srcOrd="4" destOrd="0" presId="urn:microsoft.com/office/officeart/2008/layout/AlternatingHexagons"/>
    <dgm:cxn modelId="{C8F15BE9-B734-4065-90C2-DE041F977E33}" type="presParOf" srcId="{3A63740D-B20D-4E1F-AD10-AF6458F21D8B}" destId="{D08A9321-3460-40B0-B624-7A8EDD9D686A}" srcOrd="3" destOrd="0" presId="urn:microsoft.com/office/officeart/2008/layout/AlternatingHexagons"/>
    <dgm:cxn modelId="{77C6C2E1-8432-4405-8430-EC8503EFDA91}" type="presParOf" srcId="{3A63740D-B20D-4E1F-AD10-AF6458F21D8B}" destId="{467A763A-E770-436B-8C8E-652CD6E470B9}" srcOrd="4" destOrd="0" presId="urn:microsoft.com/office/officeart/2008/layout/AlternatingHexagons"/>
    <dgm:cxn modelId="{DDC041C0-473F-4E8A-98F5-1BD70D092B87}" type="presParOf" srcId="{467A763A-E770-436B-8C8E-652CD6E470B9}" destId="{C2A42C1C-8235-4E04-B714-121818E87B34}" srcOrd="0" destOrd="0" presId="urn:microsoft.com/office/officeart/2008/layout/AlternatingHexagons"/>
    <dgm:cxn modelId="{31344B1A-545F-4A73-BAC2-B62A73FF3C68}" type="presParOf" srcId="{467A763A-E770-436B-8C8E-652CD6E470B9}" destId="{20A42799-4F87-4B7C-A17F-0074B64D6A07}" srcOrd="1" destOrd="0" presId="urn:microsoft.com/office/officeart/2008/layout/AlternatingHexagons"/>
    <dgm:cxn modelId="{F79E90AD-3AF4-4EF8-9A85-EEBB76F7D14C}" type="presParOf" srcId="{467A763A-E770-436B-8C8E-652CD6E470B9}" destId="{D9FE13C2-68B9-41D3-985A-907E94D8D6CA}" srcOrd="2" destOrd="0" presId="urn:microsoft.com/office/officeart/2008/layout/AlternatingHexagons"/>
    <dgm:cxn modelId="{94676D61-E62E-49FD-BB17-927B1DA63DEA}" type="presParOf" srcId="{467A763A-E770-436B-8C8E-652CD6E470B9}" destId="{DFF57648-0599-4AAB-8F0F-F65D0C0C2E37}" srcOrd="3" destOrd="0" presId="urn:microsoft.com/office/officeart/2008/layout/AlternatingHexagons"/>
    <dgm:cxn modelId="{5368BD93-8F59-42FB-BF39-9CAD884C4808}" type="presParOf" srcId="{467A763A-E770-436B-8C8E-652CD6E470B9}" destId="{77FFE265-B3CB-40C1-B79A-95A28E96DC39}"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6FE63C5-052F-4250-A927-4B7D13CB4C03}"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hu-HU"/>
        </a:p>
      </dgm:t>
    </dgm:pt>
    <dgm:pt modelId="{0CDE5B4D-5A2C-47B3-BAF9-44BFB64727D8}">
      <dgm:prSet phldrT="[Szöveg]"/>
      <dgm:spPr>
        <a:solidFill>
          <a:srgbClr val="AB0084"/>
        </a:solidFill>
      </dgm:spPr>
      <dgm:t>
        <a:bodyPr/>
        <a:lstStyle/>
        <a:p>
          <a:pPr algn="ctr"/>
          <a:r>
            <a:rPr lang="el-GR" b="1" dirty="0">
              <a:solidFill>
                <a:schemeClr val="bg1"/>
              </a:solidFill>
            </a:rPr>
            <a:t>Διαταραχές λειτουργίας συστημάτων</a:t>
          </a:r>
          <a:endParaRPr lang="hu-HU" b="1" dirty="0">
            <a:solidFill>
              <a:schemeClr val="bg1"/>
            </a:solidFill>
          </a:endParaRPr>
        </a:p>
      </dgm:t>
    </dgm:pt>
    <dgm:pt modelId="{D46B49D3-AF16-4949-ABAB-5CC4C4EE816D}" type="parTrans" cxnId="{91D87E84-0BD8-43B0-B794-E380E917F6FF}">
      <dgm:prSet/>
      <dgm:spPr/>
      <dgm:t>
        <a:bodyPr/>
        <a:lstStyle/>
        <a:p>
          <a:pPr algn="ctr"/>
          <a:endParaRPr lang="hu-HU"/>
        </a:p>
      </dgm:t>
    </dgm:pt>
    <dgm:pt modelId="{EDF82525-71BF-413F-9989-5670F7920D3E}" type="sibTrans" cxnId="{91D87E84-0BD8-43B0-B794-E380E917F6FF}">
      <dgm:prSet/>
      <dgm:spPr/>
      <dgm:t>
        <a:bodyPr/>
        <a:lstStyle/>
        <a:p>
          <a:pPr algn="ctr"/>
          <a:endParaRPr lang="hu-HU"/>
        </a:p>
      </dgm:t>
    </dgm:pt>
    <dgm:pt modelId="{6064DD3F-36C0-41DC-AFE6-D8818308D842}">
      <dgm:prSet/>
      <dgm:spPr>
        <a:solidFill>
          <a:srgbClr val="AB0084"/>
        </a:solidFill>
      </dgm:spPr>
      <dgm:t>
        <a:bodyPr/>
        <a:lstStyle/>
        <a:p>
          <a:pPr algn="ctr"/>
          <a:r>
            <a:rPr kumimoji="0" lang="el-GR" altLang="hu-HU" b="1"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Κίνδυνοι για την ασφάλεια των ασθενών</a:t>
          </a:r>
          <a:endParaRPr kumimoji="0" lang="hu-HU" altLang="hu-HU" b="1"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dgm:t>
    </dgm:pt>
    <dgm:pt modelId="{B090F239-9404-429D-A706-DC4ABECCC99F}" type="parTrans" cxnId="{79DEB33E-D903-433F-B969-E628DB0F8E2D}">
      <dgm:prSet/>
      <dgm:spPr/>
      <dgm:t>
        <a:bodyPr/>
        <a:lstStyle/>
        <a:p>
          <a:pPr algn="ctr"/>
          <a:endParaRPr lang="hu-HU"/>
        </a:p>
      </dgm:t>
    </dgm:pt>
    <dgm:pt modelId="{8E0899B1-AA59-4741-A450-46C2F805B477}" type="sibTrans" cxnId="{79DEB33E-D903-433F-B969-E628DB0F8E2D}">
      <dgm:prSet/>
      <dgm:spPr/>
      <dgm:t>
        <a:bodyPr/>
        <a:lstStyle/>
        <a:p>
          <a:pPr algn="ctr"/>
          <a:endParaRPr lang="hu-HU"/>
        </a:p>
      </dgm:t>
    </dgm:pt>
    <dgm:pt modelId="{8C4C457C-164E-488F-82EC-DDC7BDA5FDB8}">
      <dgm:prSet/>
      <dgm:spPr>
        <a:solidFill>
          <a:srgbClr val="AB0084"/>
        </a:solidFill>
      </dgm:spPr>
      <dgm:t>
        <a:bodyPr/>
        <a:lstStyle/>
        <a:p>
          <a:pPr algn="ctr"/>
          <a:r>
            <a:rPr kumimoji="0" lang="el-GR" altLang="hu-HU" b="1"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Οικονομικός αντίκτυπος</a:t>
          </a:r>
          <a:endParaRPr kumimoji="0" lang="hu-HU" altLang="hu-HU" b="1"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dgm:t>
    </dgm:pt>
    <dgm:pt modelId="{D43EEFA8-620D-432B-B0AC-68E374221575}" type="parTrans" cxnId="{9CCFB741-1BFF-413F-A944-94898AB74F36}">
      <dgm:prSet/>
      <dgm:spPr/>
      <dgm:t>
        <a:bodyPr/>
        <a:lstStyle/>
        <a:p>
          <a:pPr algn="ctr"/>
          <a:endParaRPr lang="hu-HU"/>
        </a:p>
      </dgm:t>
    </dgm:pt>
    <dgm:pt modelId="{D65CD78E-A931-4562-BCE8-998D5F5D4398}" type="sibTrans" cxnId="{9CCFB741-1BFF-413F-A944-94898AB74F36}">
      <dgm:prSet/>
      <dgm:spPr/>
      <dgm:t>
        <a:bodyPr/>
        <a:lstStyle/>
        <a:p>
          <a:pPr algn="ctr"/>
          <a:endParaRPr lang="hu-HU"/>
        </a:p>
      </dgm:t>
    </dgm:pt>
    <dgm:pt modelId="{CFB81129-CD52-4E90-BBF7-2510107E107B}">
      <dgm:prSet/>
      <dgm:spPr>
        <a:solidFill>
          <a:srgbClr val="AB0084"/>
        </a:solidFill>
      </dgm:spPr>
      <dgm:t>
        <a:bodyPr/>
        <a:lstStyle/>
        <a:p>
          <a:pPr algn="ctr"/>
          <a:r>
            <a:rPr kumimoji="0" lang="el-GR" altLang="hu-HU" b="1"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Ζημίωση της φήμης</a:t>
          </a:r>
          <a:endParaRPr kumimoji="0" lang="hu-HU" altLang="hu-HU" b="1" i="0" u="none" strike="noStrike"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dgm:t>
    </dgm:pt>
    <dgm:pt modelId="{3038ECF7-0BA4-48DB-AFE1-30CDB4E6202F}" type="parTrans" cxnId="{F0AED498-0DE6-43FA-A321-6CF9E79EBC03}">
      <dgm:prSet/>
      <dgm:spPr/>
      <dgm:t>
        <a:bodyPr/>
        <a:lstStyle/>
        <a:p>
          <a:pPr algn="ctr"/>
          <a:endParaRPr lang="hu-HU"/>
        </a:p>
      </dgm:t>
    </dgm:pt>
    <dgm:pt modelId="{D8FABAEF-C06A-43BB-A9DD-5E513BFA670F}" type="sibTrans" cxnId="{F0AED498-0DE6-43FA-A321-6CF9E79EBC03}">
      <dgm:prSet/>
      <dgm:spPr/>
      <dgm:t>
        <a:bodyPr/>
        <a:lstStyle/>
        <a:p>
          <a:pPr algn="ctr"/>
          <a:endParaRPr lang="hu-HU"/>
        </a:p>
      </dgm:t>
    </dgm:pt>
    <dgm:pt modelId="{97BC14C3-5EB6-4E16-9A0C-CB33ADAD0865}" type="pres">
      <dgm:prSet presAssocID="{66FE63C5-052F-4250-A927-4B7D13CB4C03}" presName="linearFlow" presStyleCnt="0">
        <dgm:presLayoutVars>
          <dgm:dir/>
          <dgm:resizeHandles val="exact"/>
        </dgm:presLayoutVars>
      </dgm:prSet>
      <dgm:spPr/>
    </dgm:pt>
    <dgm:pt modelId="{88057106-DBD4-4974-84C7-2852B61E7087}" type="pres">
      <dgm:prSet presAssocID="{0CDE5B4D-5A2C-47B3-BAF9-44BFB64727D8}" presName="composite" presStyleCnt="0"/>
      <dgm:spPr/>
    </dgm:pt>
    <dgm:pt modelId="{FBA776B5-6115-4237-8013-B34D641E2995}" type="pres">
      <dgm:prSet presAssocID="{0CDE5B4D-5A2C-47B3-BAF9-44BFB64727D8}" presName="imgShp" presStyleLbl="fgImgPlace1" presStyleIdx="0" presStyleCnt="4" custLinFactNeighborX="-93815" custLinFactNeighborY="-12409"/>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Leltárhiba egyszínű kitöltéssel"/>
        </a:ext>
      </dgm:extLst>
    </dgm:pt>
    <dgm:pt modelId="{53BDD543-5CB0-46A8-AECD-5D6290F11038}" type="pres">
      <dgm:prSet presAssocID="{0CDE5B4D-5A2C-47B3-BAF9-44BFB64727D8}" presName="txShp" presStyleLbl="node1" presStyleIdx="0" presStyleCnt="4" custScaleX="114363">
        <dgm:presLayoutVars>
          <dgm:bulletEnabled val="1"/>
        </dgm:presLayoutVars>
      </dgm:prSet>
      <dgm:spPr/>
    </dgm:pt>
    <dgm:pt modelId="{5B4F90DC-11BA-4CB9-8332-99E3E1B337A4}" type="pres">
      <dgm:prSet presAssocID="{EDF82525-71BF-413F-9989-5670F7920D3E}" presName="spacing" presStyleCnt="0"/>
      <dgm:spPr/>
    </dgm:pt>
    <dgm:pt modelId="{F1F79D09-863C-4263-BA29-8E7A986B134B}" type="pres">
      <dgm:prSet presAssocID="{6064DD3F-36C0-41DC-AFE6-D8818308D842}" presName="composite" presStyleCnt="0"/>
      <dgm:spPr/>
    </dgm:pt>
    <dgm:pt modelId="{B8913FA8-2E9B-4751-8E1C-66E0A72FAF7C}" type="pres">
      <dgm:prSet presAssocID="{6064DD3F-36C0-41DC-AFE6-D8818308D842}" presName="imgShp" presStyleLbl="fgImgPlace1" presStyleIdx="1" presStyleCnt="4" custLinFactX="-4869" custLinFactNeighborX="-100000" custLinFactNeighborY="87"/>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gasfeszültség egyszínű kitöltéssel"/>
        </a:ext>
      </dgm:extLst>
    </dgm:pt>
    <dgm:pt modelId="{8FEC69FB-C5CD-4500-BDAB-3B1784CB1834}" type="pres">
      <dgm:prSet presAssocID="{6064DD3F-36C0-41DC-AFE6-D8818308D842}" presName="txShp" presStyleLbl="node1" presStyleIdx="1" presStyleCnt="4" custScaleX="114363">
        <dgm:presLayoutVars>
          <dgm:bulletEnabled val="1"/>
        </dgm:presLayoutVars>
      </dgm:prSet>
      <dgm:spPr/>
    </dgm:pt>
    <dgm:pt modelId="{7415B885-6E21-4D08-B66B-E45F445545B9}" type="pres">
      <dgm:prSet presAssocID="{8E0899B1-AA59-4741-A450-46C2F805B477}" presName="spacing" presStyleCnt="0"/>
      <dgm:spPr/>
    </dgm:pt>
    <dgm:pt modelId="{6A0F53CA-32BD-47B7-9D3A-50BAB1C308CE}" type="pres">
      <dgm:prSet presAssocID="{8C4C457C-164E-488F-82EC-DDC7BDA5FDB8}" presName="composite" presStyleCnt="0"/>
      <dgm:spPr/>
    </dgm:pt>
    <dgm:pt modelId="{4BDA4B26-A9BF-423C-953B-4BA70B5134F5}" type="pres">
      <dgm:prSet presAssocID="{8C4C457C-164E-488F-82EC-DDC7BDA5FDB8}" presName="imgShp" presStyleLbl="fgImgPlace1" presStyleIdx="2" presStyleCnt="4" custLinFactX="-4869" custLinFactNeighborX="-100000" custLinFactNeighborY="87"/>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alacpersely egyszínű kitöltéssel"/>
        </a:ext>
      </dgm:extLst>
    </dgm:pt>
    <dgm:pt modelId="{CBD55097-C883-4C50-AA0B-632A45133F41}" type="pres">
      <dgm:prSet presAssocID="{8C4C457C-164E-488F-82EC-DDC7BDA5FDB8}" presName="txShp" presStyleLbl="node1" presStyleIdx="2" presStyleCnt="4" custScaleX="114363">
        <dgm:presLayoutVars>
          <dgm:bulletEnabled val="1"/>
        </dgm:presLayoutVars>
      </dgm:prSet>
      <dgm:spPr/>
    </dgm:pt>
    <dgm:pt modelId="{0C062AC6-6B2D-4AB8-A93D-8BA2CA4C8961}" type="pres">
      <dgm:prSet presAssocID="{D65CD78E-A931-4562-BCE8-998D5F5D4398}" presName="spacing" presStyleCnt="0"/>
      <dgm:spPr/>
    </dgm:pt>
    <dgm:pt modelId="{9D6F140C-C267-4A6F-A53A-B48E631D6826}" type="pres">
      <dgm:prSet presAssocID="{CFB81129-CD52-4E90-BBF7-2510107E107B}" presName="composite" presStyleCnt="0"/>
      <dgm:spPr/>
    </dgm:pt>
    <dgm:pt modelId="{94F2C2BE-C7E6-40B1-BC27-0AC864CE98E4}" type="pres">
      <dgm:prSet presAssocID="{CFB81129-CD52-4E90-BBF7-2510107E107B}" presName="imgShp" presStyleLbl="fgImgPlace1" presStyleIdx="3" presStyleCnt="4" custLinFactX="-4869" custLinFactNeighborX="-100000" custLinFactNeighborY="87"/>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Hangosbeszélő1 egyszínű kitöltéssel"/>
        </a:ext>
      </dgm:extLst>
    </dgm:pt>
    <dgm:pt modelId="{5617D5BB-D1C8-41F4-B2A4-ABAA30DEAEF0}" type="pres">
      <dgm:prSet presAssocID="{CFB81129-CD52-4E90-BBF7-2510107E107B}" presName="txShp" presStyleLbl="node1" presStyleIdx="3" presStyleCnt="4" custScaleX="114363">
        <dgm:presLayoutVars>
          <dgm:bulletEnabled val="1"/>
        </dgm:presLayoutVars>
      </dgm:prSet>
      <dgm:spPr/>
    </dgm:pt>
  </dgm:ptLst>
  <dgm:cxnLst>
    <dgm:cxn modelId="{79DEB33E-D903-433F-B969-E628DB0F8E2D}" srcId="{66FE63C5-052F-4250-A927-4B7D13CB4C03}" destId="{6064DD3F-36C0-41DC-AFE6-D8818308D842}" srcOrd="1" destOrd="0" parTransId="{B090F239-9404-429D-A706-DC4ABECCC99F}" sibTransId="{8E0899B1-AA59-4741-A450-46C2F805B477}"/>
    <dgm:cxn modelId="{9CCFB741-1BFF-413F-A944-94898AB74F36}" srcId="{66FE63C5-052F-4250-A927-4B7D13CB4C03}" destId="{8C4C457C-164E-488F-82EC-DDC7BDA5FDB8}" srcOrd="2" destOrd="0" parTransId="{D43EEFA8-620D-432B-B0AC-68E374221575}" sibTransId="{D65CD78E-A931-4562-BCE8-998D5F5D4398}"/>
    <dgm:cxn modelId="{504B1547-71FA-4621-8038-0FF3D5C69734}" type="presOf" srcId="{6064DD3F-36C0-41DC-AFE6-D8818308D842}" destId="{8FEC69FB-C5CD-4500-BDAB-3B1784CB1834}" srcOrd="0" destOrd="0" presId="urn:microsoft.com/office/officeart/2005/8/layout/vList3"/>
    <dgm:cxn modelId="{9621614F-2F6C-4EFC-BD6C-4542D20478C8}" type="presOf" srcId="{8C4C457C-164E-488F-82EC-DDC7BDA5FDB8}" destId="{CBD55097-C883-4C50-AA0B-632A45133F41}" srcOrd="0" destOrd="0" presId="urn:microsoft.com/office/officeart/2005/8/layout/vList3"/>
    <dgm:cxn modelId="{BB52657F-3623-41D6-89B0-2A715D417B84}" type="presOf" srcId="{0CDE5B4D-5A2C-47B3-BAF9-44BFB64727D8}" destId="{53BDD543-5CB0-46A8-AECD-5D6290F11038}" srcOrd="0" destOrd="0" presId="urn:microsoft.com/office/officeart/2005/8/layout/vList3"/>
    <dgm:cxn modelId="{91D87E84-0BD8-43B0-B794-E380E917F6FF}" srcId="{66FE63C5-052F-4250-A927-4B7D13CB4C03}" destId="{0CDE5B4D-5A2C-47B3-BAF9-44BFB64727D8}" srcOrd="0" destOrd="0" parTransId="{D46B49D3-AF16-4949-ABAB-5CC4C4EE816D}" sibTransId="{EDF82525-71BF-413F-9989-5670F7920D3E}"/>
    <dgm:cxn modelId="{F0AED498-0DE6-43FA-A321-6CF9E79EBC03}" srcId="{66FE63C5-052F-4250-A927-4B7D13CB4C03}" destId="{CFB81129-CD52-4E90-BBF7-2510107E107B}" srcOrd="3" destOrd="0" parTransId="{3038ECF7-0BA4-48DB-AFE1-30CDB4E6202F}" sibTransId="{D8FABAEF-C06A-43BB-A9DD-5E513BFA670F}"/>
    <dgm:cxn modelId="{92B2FFD1-AC0C-46BD-AB88-1E3A725884FC}" type="presOf" srcId="{CFB81129-CD52-4E90-BBF7-2510107E107B}" destId="{5617D5BB-D1C8-41F4-B2A4-ABAA30DEAEF0}" srcOrd="0" destOrd="0" presId="urn:microsoft.com/office/officeart/2005/8/layout/vList3"/>
    <dgm:cxn modelId="{F6C8BDDE-7479-4FD7-AA54-6ED1D98DEA19}" type="presOf" srcId="{66FE63C5-052F-4250-A927-4B7D13CB4C03}" destId="{97BC14C3-5EB6-4E16-9A0C-CB33ADAD0865}" srcOrd="0" destOrd="0" presId="urn:microsoft.com/office/officeart/2005/8/layout/vList3"/>
    <dgm:cxn modelId="{7A780EDA-A348-4EC8-B3E9-753256DC3243}" type="presParOf" srcId="{97BC14C3-5EB6-4E16-9A0C-CB33ADAD0865}" destId="{88057106-DBD4-4974-84C7-2852B61E7087}" srcOrd="0" destOrd="0" presId="urn:microsoft.com/office/officeart/2005/8/layout/vList3"/>
    <dgm:cxn modelId="{6026F1D8-2105-4AA7-BB7E-9DCA8FE2B8B7}" type="presParOf" srcId="{88057106-DBD4-4974-84C7-2852B61E7087}" destId="{FBA776B5-6115-4237-8013-B34D641E2995}" srcOrd="0" destOrd="0" presId="urn:microsoft.com/office/officeart/2005/8/layout/vList3"/>
    <dgm:cxn modelId="{F0225C5E-58CA-47B0-9224-6847B3729AE6}" type="presParOf" srcId="{88057106-DBD4-4974-84C7-2852B61E7087}" destId="{53BDD543-5CB0-46A8-AECD-5D6290F11038}" srcOrd="1" destOrd="0" presId="urn:microsoft.com/office/officeart/2005/8/layout/vList3"/>
    <dgm:cxn modelId="{BF9BDE05-29DB-42CF-BA9B-FB343DAB8CAC}" type="presParOf" srcId="{97BC14C3-5EB6-4E16-9A0C-CB33ADAD0865}" destId="{5B4F90DC-11BA-4CB9-8332-99E3E1B337A4}" srcOrd="1" destOrd="0" presId="urn:microsoft.com/office/officeart/2005/8/layout/vList3"/>
    <dgm:cxn modelId="{B36B8FBC-6771-4955-BB96-F43D5981A6AE}" type="presParOf" srcId="{97BC14C3-5EB6-4E16-9A0C-CB33ADAD0865}" destId="{F1F79D09-863C-4263-BA29-8E7A986B134B}" srcOrd="2" destOrd="0" presId="urn:microsoft.com/office/officeart/2005/8/layout/vList3"/>
    <dgm:cxn modelId="{74ED31EE-A7F9-4352-96DE-B200F1D46CEB}" type="presParOf" srcId="{F1F79D09-863C-4263-BA29-8E7A986B134B}" destId="{B8913FA8-2E9B-4751-8E1C-66E0A72FAF7C}" srcOrd="0" destOrd="0" presId="urn:microsoft.com/office/officeart/2005/8/layout/vList3"/>
    <dgm:cxn modelId="{7AE47B80-2F2E-4F66-A3CA-C2CA4223CB88}" type="presParOf" srcId="{F1F79D09-863C-4263-BA29-8E7A986B134B}" destId="{8FEC69FB-C5CD-4500-BDAB-3B1784CB1834}" srcOrd="1" destOrd="0" presId="urn:microsoft.com/office/officeart/2005/8/layout/vList3"/>
    <dgm:cxn modelId="{01BDDF70-E99F-47FB-B62B-037E2AFA9557}" type="presParOf" srcId="{97BC14C3-5EB6-4E16-9A0C-CB33ADAD0865}" destId="{7415B885-6E21-4D08-B66B-E45F445545B9}" srcOrd="3" destOrd="0" presId="urn:microsoft.com/office/officeart/2005/8/layout/vList3"/>
    <dgm:cxn modelId="{538E3024-64C1-4860-BB5B-BF4781C029BC}" type="presParOf" srcId="{97BC14C3-5EB6-4E16-9A0C-CB33ADAD0865}" destId="{6A0F53CA-32BD-47B7-9D3A-50BAB1C308CE}" srcOrd="4" destOrd="0" presId="urn:microsoft.com/office/officeart/2005/8/layout/vList3"/>
    <dgm:cxn modelId="{7E866376-A42F-41E7-967F-33529EF732A7}" type="presParOf" srcId="{6A0F53CA-32BD-47B7-9D3A-50BAB1C308CE}" destId="{4BDA4B26-A9BF-423C-953B-4BA70B5134F5}" srcOrd="0" destOrd="0" presId="urn:microsoft.com/office/officeart/2005/8/layout/vList3"/>
    <dgm:cxn modelId="{147DC573-68E1-4750-964C-994FB3E708DE}" type="presParOf" srcId="{6A0F53CA-32BD-47B7-9D3A-50BAB1C308CE}" destId="{CBD55097-C883-4C50-AA0B-632A45133F41}" srcOrd="1" destOrd="0" presId="urn:microsoft.com/office/officeart/2005/8/layout/vList3"/>
    <dgm:cxn modelId="{11E27079-C9DA-4EAB-8DA9-12864B30A2D1}" type="presParOf" srcId="{97BC14C3-5EB6-4E16-9A0C-CB33ADAD0865}" destId="{0C062AC6-6B2D-4AB8-A93D-8BA2CA4C8961}" srcOrd="5" destOrd="0" presId="urn:microsoft.com/office/officeart/2005/8/layout/vList3"/>
    <dgm:cxn modelId="{1DF91087-6E89-4FDB-85E1-4A4034877E30}" type="presParOf" srcId="{97BC14C3-5EB6-4E16-9A0C-CB33ADAD0865}" destId="{9D6F140C-C267-4A6F-A53A-B48E631D6826}" srcOrd="6" destOrd="0" presId="urn:microsoft.com/office/officeart/2005/8/layout/vList3"/>
    <dgm:cxn modelId="{AD64BCB7-D199-4B17-84CB-14235CFF5ADD}" type="presParOf" srcId="{9D6F140C-C267-4A6F-A53A-B48E631D6826}" destId="{94F2C2BE-C7E6-40B1-BC27-0AC864CE98E4}" srcOrd="0" destOrd="0" presId="urn:microsoft.com/office/officeart/2005/8/layout/vList3"/>
    <dgm:cxn modelId="{55793E6D-9A39-4D75-81E9-6567C84F3050}" type="presParOf" srcId="{9D6F140C-C267-4A6F-A53A-B48E631D6826}" destId="{5617D5BB-D1C8-41F4-B2A4-ABAA30DEAEF0}" srcOrd="1" destOrd="0" presId="urn:microsoft.com/office/officeart/2005/8/layout/v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2E1C82A-98FD-4658-8791-1EF53B8B7032}"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hu-HU"/>
        </a:p>
      </dgm:t>
    </dgm:pt>
    <dgm:pt modelId="{1855673D-4667-4F8C-9F43-C06263BAA659}">
      <dgm:prSet phldrT="[Szöveg]"/>
      <dgm:spPr>
        <a:solidFill>
          <a:srgbClr val="1A75DB"/>
        </a:solidFill>
      </dgm:spPr>
      <dgm:t>
        <a:bodyPr/>
        <a:lstStyle/>
        <a:p>
          <a:r>
            <a:rPr lang="el-GR" dirty="0"/>
            <a:t>Αξιολόγηση και παρακολούθηση των συνηθειών</a:t>
          </a:r>
          <a:endParaRPr lang="hu-HU" dirty="0"/>
        </a:p>
      </dgm:t>
    </dgm:pt>
    <dgm:pt modelId="{5F28E87A-48A2-44CA-9731-BA755C3125B0}" type="parTrans" cxnId="{9C691137-893F-42CB-A990-1A484A8A4ADA}">
      <dgm:prSet/>
      <dgm:spPr/>
      <dgm:t>
        <a:bodyPr/>
        <a:lstStyle/>
        <a:p>
          <a:endParaRPr lang="hu-HU"/>
        </a:p>
      </dgm:t>
    </dgm:pt>
    <dgm:pt modelId="{F37760D3-3905-432D-8BAF-D12708067D73}" type="sibTrans" cxnId="{9C691137-893F-42CB-A990-1A484A8A4ADA}">
      <dgm:prSet/>
      <dgm:spPr>
        <a:solidFill>
          <a:srgbClr val="1A75DB"/>
        </a:solidFill>
      </dgm:spPr>
      <dgm:t>
        <a:bodyPr/>
        <a:lstStyle/>
        <a:p>
          <a:endParaRPr lang="hu-HU"/>
        </a:p>
      </dgm:t>
    </dgm:pt>
    <dgm:pt modelId="{66BF5470-D621-41C7-B718-232B01998CF5}">
      <dgm:prSet phldrT="[Szöveg]"/>
      <dgm:spPr>
        <a:solidFill>
          <a:srgbClr val="1A75DB"/>
        </a:solidFill>
      </dgm:spPr>
      <dgm:t>
        <a:bodyPr/>
        <a:lstStyle/>
        <a:p>
          <a:r>
            <a:rPr lang="el-GR" dirty="0"/>
            <a:t>Καθορισμός ορίων</a:t>
          </a:r>
          <a:endParaRPr lang="hu-HU" dirty="0"/>
        </a:p>
      </dgm:t>
    </dgm:pt>
    <dgm:pt modelId="{26D94A9B-C90E-40F4-93FB-D91EA156C741}" type="parTrans" cxnId="{F0C726BB-3D49-47B1-A611-5FDD2770B6AE}">
      <dgm:prSet/>
      <dgm:spPr/>
      <dgm:t>
        <a:bodyPr/>
        <a:lstStyle/>
        <a:p>
          <a:endParaRPr lang="hu-HU"/>
        </a:p>
      </dgm:t>
    </dgm:pt>
    <dgm:pt modelId="{63DC1D3F-CDF0-4961-BB6D-AC63E75F0CE2}" type="sibTrans" cxnId="{F0C726BB-3D49-47B1-A611-5FDD2770B6AE}">
      <dgm:prSet/>
      <dgm:spPr>
        <a:solidFill>
          <a:srgbClr val="1A75DB"/>
        </a:solidFill>
      </dgm:spPr>
      <dgm:t>
        <a:bodyPr/>
        <a:lstStyle/>
        <a:p>
          <a:endParaRPr lang="hu-HU"/>
        </a:p>
      </dgm:t>
    </dgm:pt>
    <dgm:pt modelId="{9F057C71-ED2D-4301-9BDD-29CF0AFCD191}">
      <dgm:prSet phldrT="[Szöveg]"/>
      <dgm:spPr>
        <a:solidFill>
          <a:srgbClr val="1A75DB"/>
        </a:solidFill>
      </dgm:spPr>
      <dgm:t>
        <a:bodyPr/>
        <a:lstStyle/>
        <a:p>
          <a:r>
            <a:rPr lang="el-GR" dirty="0"/>
            <a:t>Περιορισμός περισπασμών</a:t>
          </a:r>
          <a:endParaRPr lang="hu-HU" dirty="0"/>
        </a:p>
      </dgm:t>
    </dgm:pt>
    <dgm:pt modelId="{4FE0E602-A3C0-415A-ABFF-A51ABFA0C661}" type="parTrans" cxnId="{40E2C0E6-ED6E-49B5-BA4F-4223B37B9537}">
      <dgm:prSet/>
      <dgm:spPr/>
      <dgm:t>
        <a:bodyPr/>
        <a:lstStyle/>
        <a:p>
          <a:endParaRPr lang="hu-HU"/>
        </a:p>
      </dgm:t>
    </dgm:pt>
    <dgm:pt modelId="{B2266094-8CF4-4494-B556-B9D8BA2B7847}" type="sibTrans" cxnId="{40E2C0E6-ED6E-49B5-BA4F-4223B37B9537}">
      <dgm:prSet/>
      <dgm:spPr>
        <a:solidFill>
          <a:srgbClr val="1A75DB"/>
        </a:solidFill>
      </dgm:spPr>
      <dgm:t>
        <a:bodyPr/>
        <a:lstStyle/>
        <a:p>
          <a:endParaRPr lang="hu-HU"/>
        </a:p>
      </dgm:t>
    </dgm:pt>
    <dgm:pt modelId="{D5F440DE-F92D-4387-82A1-08AEA994063D}">
      <dgm:prSet phldrT="[Szöveg]"/>
      <dgm:spPr>
        <a:solidFill>
          <a:srgbClr val="1A75DB"/>
        </a:solidFill>
      </dgm:spPr>
      <dgm:t>
        <a:bodyPr/>
        <a:lstStyle/>
        <a:p>
          <a:r>
            <a:rPr lang="el-GR" dirty="0"/>
            <a:t>Χρήση εργαλείων αυτοελέγχου</a:t>
          </a:r>
          <a:endParaRPr lang="hu-HU" dirty="0"/>
        </a:p>
      </dgm:t>
    </dgm:pt>
    <dgm:pt modelId="{F79873E4-170E-4839-87DE-B4E694268922}" type="parTrans" cxnId="{85788765-3987-45FC-8BD3-19A7454F0FDA}">
      <dgm:prSet/>
      <dgm:spPr/>
      <dgm:t>
        <a:bodyPr/>
        <a:lstStyle/>
        <a:p>
          <a:endParaRPr lang="hu-HU"/>
        </a:p>
      </dgm:t>
    </dgm:pt>
    <dgm:pt modelId="{58E74AB5-E111-44A5-995D-122EB69D0BD4}" type="sibTrans" cxnId="{85788765-3987-45FC-8BD3-19A7454F0FDA}">
      <dgm:prSet/>
      <dgm:spPr>
        <a:solidFill>
          <a:srgbClr val="1A75DB"/>
        </a:solidFill>
      </dgm:spPr>
      <dgm:t>
        <a:bodyPr/>
        <a:lstStyle/>
        <a:p>
          <a:endParaRPr lang="hu-HU"/>
        </a:p>
      </dgm:t>
    </dgm:pt>
    <dgm:pt modelId="{FFF46013-39E2-4820-8D85-0CCF38571D5E}">
      <dgm:prSet phldrT="[Szöveg]"/>
      <dgm:spPr>
        <a:solidFill>
          <a:srgbClr val="1A75DB"/>
        </a:solidFill>
      </dgm:spPr>
      <dgm:t>
        <a:bodyPr/>
        <a:lstStyle/>
        <a:p>
          <a:r>
            <a:rPr lang="el-GR" dirty="0"/>
            <a:t>Βελτίωση ψηφιακής ευεξίας στην εργασία</a:t>
          </a:r>
          <a:endParaRPr lang="hu-HU" dirty="0"/>
        </a:p>
      </dgm:t>
    </dgm:pt>
    <dgm:pt modelId="{1B580979-18EA-4F96-89B4-7B39AD249688}" type="parTrans" cxnId="{E29254B4-9DB6-4955-A608-54E7F6CDF40D}">
      <dgm:prSet/>
      <dgm:spPr/>
      <dgm:t>
        <a:bodyPr/>
        <a:lstStyle/>
        <a:p>
          <a:endParaRPr lang="hu-HU"/>
        </a:p>
      </dgm:t>
    </dgm:pt>
    <dgm:pt modelId="{E6349C7C-7066-4D4B-8918-6268AB9D334E}" type="sibTrans" cxnId="{E29254B4-9DB6-4955-A608-54E7F6CDF40D}">
      <dgm:prSet/>
      <dgm:spPr>
        <a:solidFill>
          <a:srgbClr val="1A75DB"/>
        </a:solidFill>
      </dgm:spPr>
      <dgm:t>
        <a:bodyPr/>
        <a:lstStyle/>
        <a:p>
          <a:endParaRPr lang="hu-HU"/>
        </a:p>
      </dgm:t>
    </dgm:pt>
    <dgm:pt modelId="{90E8EF7A-2F48-41F3-AC76-109E9AE33F53}">
      <dgm:prSet phldrT="[Szöveg]"/>
      <dgm:spPr>
        <a:solidFill>
          <a:srgbClr val="1A75DB"/>
        </a:solidFill>
      </dgm:spPr>
      <dgm:t>
        <a:bodyPr/>
        <a:lstStyle/>
        <a:p>
          <a:r>
            <a:rPr lang="el-GR" dirty="0"/>
            <a:t>Ορθολογική χρήση μέσων κοινωνικής δικτύωσης</a:t>
          </a:r>
          <a:endParaRPr lang="hu-HU" dirty="0"/>
        </a:p>
      </dgm:t>
    </dgm:pt>
    <dgm:pt modelId="{ABB1A9E4-0FC9-41F6-8B76-4DFA0BAA09C5}" type="parTrans" cxnId="{8D075CD6-4A85-4BD8-A5A9-983A7B92D33F}">
      <dgm:prSet/>
      <dgm:spPr/>
      <dgm:t>
        <a:bodyPr/>
        <a:lstStyle/>
        <a:p>
          <a:endParaRPr lang="hu-HU"/>
        </a:p>
      </dgm:t>
    </dgm:pt>
    <dgm:pt modelId="{C3BE0E71-A7A1-4669-880A-765B384ACB1F}" type="sibTrans" cxnId="{8D075CD6-4A85-4BD8-A5A9-983A7B92D33F}">
      <dgm:prSet/>
      <dgm:spPr>
        <a:solidFill>
          <a:srgbClr val="1A75DB"/>
        </a:solidFill>
      </dgm:spPr>
      <dgm:t>
        <a:bodyPr/>
        <a:lstStyle/>
        <a:p>
          <a:endParaRPr lang="hu-HU"/>
        </a:p>
      </dgm:t>
    </dgm:pt>
    <dgm:pt modelId="{15073C9B-C50B-4B4C-BA6D-940C44B350FF}">
      <dgm:prSet phldrT="[Szöveg]"/>
      <dgm:spPr>
        <a:solidFill>
          <a:srgbClr val="1A75DB"/>
        </a:solidFill>
      </dgm:spPr>
      <dgm:t>
        <a:bodyPr/>
        <a:lstStyle/>
        <a:p>
          <a:r>
            <a:rPr lang="el-GR" dirty="0"/>
            <a:t>Βελτίωση στάσης σώματος</a:t>
          </a:r>
          <a:endParaRPr lang="hu-HU" dirty="0"/>
        </a:p>
      </dgm:t>
    </dgm:pt>
    <dgm:pt modelId="{BD6CB2BA-FDD0-4186-9639-7BB56946B375}" type="parTrans" cxnId="{BB5B52DF-616B-4E02-AEE8-15C46A8CB2E3}">
      <dgm:prSet/>
      <dgm:spPr/>
      <dgm:t>
        <a:bodyPr/>
        <a:lstStyle/>
        <a:p>
          <a:endParaRPr lang="hu-HU"/>
        </a:p>
      </dgm:t>
    </dgm:pt>
    <dgm:pt modelId="{D693995D-28DB-476F-994D-E6C1642D0ABE}" type="sibTrans" cxnId="{BB5B52DF-616B-4E02-AEE8-15C46A8CB2E3}">
      <dgm:prSet/>
      <dgm:spPr>
        <a:solidFill>
          <a:srgbClr val="1A75DB"/>
        </a:solidFill>
      </dgm:spPr>
      <dgm:t>
        <a:bodyPr/>
        <a:lstStyle/>
        <a:p>
          <a:endParaRPr lang="hu-HU"/>
        </a:p>
      </dgm:t>
    </dgm:pt>
    <dgm:pt modelId="{8762889B-56CD-4CCA-9201-F06AFC5B986A}">
      <dgm:prSet phldrT="[Szöveg]"/>
      <dgm:spPr>
        <a:solidFill>
          <a:srgbClr val="1A75DB"/>
        </a:solidFill>
      </dgm:spPr>
      <dgm:t>
        <a:bodyPr/>
        <a:lstStyle/>
        <a:p>
          <a:r>
            <a:rPr lang="el-GR" dirty="0"/>
            <a:t>Προσοχή στην οφθαλμική υγεία</a:t>
          </a:r>
          <a:endParaRPr lang="hu-HU" dirty="0"/>
        </a:p>
      </dgm:t>
    </dgm:pt>
    <dgm:pt modelId="{B116F873-61CF-4DAE-90DD-09B8FBDB12C4}" type="parTrans" cxnId="{BF5397B8-9F28-4296-96E6-8A3A11F11AC3}">
      <dgm:prSet/>
      <dgm:spPr/>
      <dgm:t>
        <a:bodyPr/>
        <a:lstStyle/>
        <a:p>
          <a:endParaRPr lang="hu-HU"/>
        </a:p>
      </dgm:t>
    </dgm:pt>
    <dgm:pt modelId="{35269C4A-F940-48A3-AD75-0E08BA1CF052}" type="sibTrans" cxnId="{BF5397B8-9F28-4296-96E6-8A3A11F11AC3}">
      <dgm:prSet/>
      <dgm:spPr>
        <a:solidFill>
          <a:srgbClr val="1A75DB"/>
        </a:solidFill>
      </dgm:spPr>
      <dgm:t>
        <a:bodyPr/>
        <a:lstStyle/>
        <a:p>
          <a:endParaRPr lang="hu-HU"/>
        </a:p>
      </dgm:t>
    </dgm:pt>
    <dgm:pt modelId="{5A86EBCB-1825-464E-89AA-B752DDA41CF5}">
      <dgm:prSet phldrT="[Szöveg]"/>
      <dgm:spPr>
        <a:solidFill>
          <a:srgbClr val="1A75DB"/>
        </a:solidFill>
      </dgm:spPr>
      <dgm:t>
        <a:bodyPr/>
        <a:lstStyle/>
        <a:p>
          <a:r>
            <a:rPr lang="el-GR" dirty="0"/>
            <a:t>Ολιστική θεώρηση της υγείας</a:t>
          </a:r>
          <a:endParaRPr lang="hu-HU" dirty="0"/>
        </a:p>
      </dgm:t>
    </dgm:pt>
    <dgm:pt modelId="{69A45E0B-EE88-414B-A896-43E6B6208AA9}" type="parTrans" cxnId="{E2B5484D-A65D-4F88-B8E3-462DF542CA17}">
      <dgm:prSet/>
      <dgm:spPr/>
      <dgm:t>
        <a:bodyPr/>
        <a:lstStyle/>
        <a:p>
          <a:endParaRPr lang="hu-HU"/>
        </a:p>
      </dgm:t>
    </dgm:pt>
    <dgm:pt modelId="{27CDDC17-BFA0-4EC2-9E65-64FAB42CA1BB}" type="sibTrans" cxnId="{E2B5484D-A65D-4F88-B8E3-462DF542CA17}">
      <dgm:prSet/>
      <dgm:spPr>
        <a:solidFill>
          <a:srgbClr val="1A75DB"/>
        </a:solidFill>
      </dgm:spPr>
      <dgm:t>
        <a:bodyPr/>
        <a:lstStyle/>
        <a:p>
          <a:endParaRPr lang="hu-HU"/>
        </a:p>
      </dgm:t>
    </dgm:pt>
    <dgm:pt modelId="{042DC6E9-0BBB-4FFB-8AC8-47613D67C190}">
      <dgm:prSet phldrT="[Szöveg]"/>
      <dgm:spPr>
        <a:solidFill>
          <a:srgbClr val="1A75DB"/>
        </a:solidFill>
      </dgm:spPr>
      <dgm:t>
        <a:bodyPr/>
        <a:lstStyle/>
        <a:p>
          <a:r>
            <a:rPr lang="el-GR" dirty="0"/>
            <a:t>Ενίσχυση </a:t>
          </a:r>
          <a:r>
            <a:rPr lang="el-GR" dirty="0" err="1"/>
            <a:t>ιδιωτικότητας</a:t>
          </a:r>
          <a:r>
            <a:rPr lang="el-GR" dirty="0"/>
            <a:t> και ασφάλειας</a:t>
          </a:r>
          <a:endParaRPr lang="hu-HU" dirty="0"/>
        </a:p>
      </dgm:t>
    </dgm:pt>
    <dgm:pt modelId="{C38F9316-5AEA-4AA3-A417-39874B6201FF}" type="parTrans" cxnId="{36C09224-6CF9-4714-B02E-869D00AABAC6}">
      <dgm:prSet/>
      <dgm:spPr/>
      <dgm:t>
        <a:bodyPr/>
        <a:lstStyle/>
        <a:p>
          <a:endParaRPr lang="hu-HU"/>
        </a:p>
      </dgm:t>
    </dgm:pt>
    <dgm:pt modelId="{72B136DF-52DC-4008-9C3D-657FF10038E0}" type="sibTrans" cxnId="{36C09224-6CF9-4714-B02E-869D00AABAC6}">
      <dgm:prSet/>
      <dgm:spPr>
        <a:solidFill>
          <a:srgbClr val="1A75DB"/>
        </a:solidFill>
      </dgm:spPr>
      <dgm:t>
        <a:bodyPr/>
        <a:lstStyle/>
        <a:p>
          <a:endParaRPr lang="hu-HU"/>
        </a:p>
      </dgm:t>
    </dgm:pt>
    <dgm:pt modelId="{76F3F3E3-874F-4571-85CD-DC861B30C4C0}">
      <dgm:prSet phldrT="[Szöveg]"/>
      <dgm:spPr>
        <a:solidFill>
          <a:srgbClr val="AB0084"/>
        </a:solidFill>
      </dgm:spPr>
      <dgm:t>
        <a:bodyPr/>
        <a:lstStyle/>
        <a:p>
          <a:r>
            <a:rPr lang="el-GR" dirty="0"/>
            <a:t>Ας προχωρήσουμε στη λίστα ελέγχου ψηφιακής ευεξίας!</a:t>
          </a:r>
          <a:endParaRPr lang="hu-HU" dirty="0"/>
        </a:p>
      </dgm:t>
    </dgm:pt>
    <dgm:pt modelId="{1B26CE1C-704D-486C-89B9-427338A8DB77}" type="parTrans" cxnId="{303617A0-B843-4245-A80D-9B2BFAE47928}">
      <dgm:prSet/>
      <dgm:spPr/>
      <dgm:t>
        <a:bodyPr/>
        <a:lstStyle/>
        <a:p>
          <a:endParaRPr lang="hu-HU"/>
        </a:p>
      </dgm:t>
    </dgm:pt>
    <dgm:pt modelId="{A1201E6A-80F2-4E96-AB1C-5444D7272C33}" type="sibTrans" cxnId="{303617A0-B843-4245-A80D-9B2BFAE47928}">
      <dgm:prSet/>
      <dgm:spPr/>
      <dgm:t>
        <a:bodyPr/>
        <a:lstStyle/>
        <a:p>
          <a:endParaRPr lang="hu-HU"/>
        </a:p>
      </dgm:t>
    </dgm:pt>
    <dgm:pt modelId="{600146D9-FD76-4FFD-9E8C-39907CE4D65B}" type="pres">
      <dgm:prSet presAssocID="{C2E1C82A-98FD-4658-8791-1EF53B8B7032}" presName="Name0" presStyleCnt="0">
        <dgm:presLayoutVars>
          <dgm:dir/>
          <dgm:resizeHandles val="exact"/>
        </dgm:presLayoutVars>
      </dgm:prSet>
      <dgm:spPr/>
    </dgm:pt>
    <dgm:pt modelId="{973A5B24-E7C1-477B-AFCF-ABB2088DF00B}" type="pres">
      <dgm:prSet presAssocID="{1855673D-4667-4F8C-9F43-C06263BAA659}" presName="node" presStyleLbl="node1" presStyleIdx="0" presStyleCnt="11">
        <dgm:presLayoutVars>
          <dgm:bulletEnabled val="1"/>
        </dgm:presLayoutVars>
      </dgm:prSet>
      <dgm:spPr/>
    </dgm:pt>
    <dgm:pt modelId="{C0A0511A-CBB2-4826-82E9-D81EB77D2B32}" type="pres">
      <dgm:prSet presAssocID="{F37760D3-3905-432D-8BAF-D12708067D73}" presName="sibTrans" presStyleLbl="sibTrans1D1" presStyleIdx="0" presStyleCnt="10"/>
      <dgm:spPr/>
    </dgm:pt>
    <dgm:pt modelId="{2638889D-A0CE-4348-A7E0-DAA9AC257265}" type="pres">
      <dgm:prSet presAssocID="{F37760D3-3905-432D-8BAF-D12708067D73}" presName="connectorText" presStyleLbl="sibTrans1D1" presStyleIdx="0" presStyleCnt="10"/>
      <dgm:spPr/>
    </dgm:pt>
    <dgm:pt modelId="{0D41986B-08A7-42E5-BAB6-01F023A99F59}" type="pres">
      <dgm:prSet presAssocID="{66BF5470-D621-41C7-B718-232B01998CF5}" presName="node" presStyleLbl="node1" presStyleIdx="1" presStyleCnt="11">
        <dgm:presLayoutVars>
          <dgm:bulletEnabled val="1"/>
        </dgm:presLayoutVars>
      </dgm:prSet>
      <dgm:spPr/>
    </dgm:pt>
    <dgm:pt modelId="{EB89589B-5483-4334-B4B3-35817C03F30A}" type="pres">
      <dgm:prSet presAssocID="{63DC1D3F-CDF0-4961-BB6D-AC63E75F0CE2}" presName="sibTrans" presStyleLbl="sibTrans1D1" presStyleIdx="1" presStyleCnt="10"/>
      <dgm:spPr/>
    </dgm:pt>
    <dgm:pt modelId="{BB5CED2A-64FD-4198-A704-F10081A99C26}" type="pres">
      <dgm:prSet presAssocID="{63DC1D3F-CDF0-4961-BB6D-AC63E75F0CE2}" presName="connectorText" presStyleLbl="sibTrans1D1" presStyleIdx="1" presStyleCnt="10"/>
      <dgm:spPr/>
    </dgm:pt>
    <dgm:pt modelId="{0EAB0426-E0C5-4368-8E7D-DFFE77600A95}" type="pres">
      <dgm:prSet presAssocID="{9F057C71-ED2D-4301-9BDD-29CF0AFCD191}" presName="node" presStyleLbl="node1" presStyleIdx="2" presStyleCnt="11">
        <dgm:presLayoutVars>
          <dgm:bulletEnabled val="1"/>
        </dgm:presLayoutVars>
      </dgm:prSet>
      <dgm:spPr/>
    </dgm:pt>
    <dgm:pt modelId="{B14FD511-1C4B-442C-A277-7F787178278C}" type="pres">
      <dgm:prSet presAssocID="{B2266094-8CF4-4494-B556-B9D8BA2B7847}" presName="sibTrans" presStyleLbl="sibTrans1D1" presStyleIdx="2" presStyleCnt="10"/>
      <dgm:spPr/>
    </dgm:pt>
    <dgm:pt modelId="{5052FBAD-6105-40BA-BB0F-9C5278B470DD}" type="pres">
      <dgm:prSet presAssocID="{B2266094-8CF4-4494-B556-B9D8BA2B7847}" presName="connectorText" presStyleLbl="sibTrans1D1" presStyleIdx="2" presStyleCnt="10"/>
      <dgm:spPr/>
    </dgm:pt>
    <dgm:pt modelId="{6A3D9015-0F40-44A0-9979-D25934648F59}" type="pres">
      <dgm:prSet presAssocID="{D5F440DE-F92D-4387-82A1-08AEA994063D}" presName="node" presStyleLbl="node1" presStyleIdx="3" presStyleCnt="11">
        <dgm:presLayoutVars>
          <dgm:bulletEnabled val="1"/>
        </dgm:presLayoutVars>
      </dgm:prSet>
      <dgm:spPr/>
    </dgm:pt>
    <dgm:pt modelId="{7E3FE37B-8AB4-4566-83D8-9498DB05C424}" type="pres">
      <dgm:prSet presAssocID="{58E74AB5-E111-44A5-995D-122EB69D0BD4}" presName="sibTrans" presStyleLbl="sibTrans1D1" presStyleIdx="3" presStyleCnt="10"/>
      <dgm:spPr/>
    </dgm:pt>
    <dgm:pt modelId="{BA704CD4-779C-43ED-8F87-3C7934B7D59D}" type="pres">
      <dgm:prSet presAssocID="{58E74AB5-E111-44A5-995D-122EB69D0BD4}" presName="connectorText" presStyleLbl="sibTrans1D1" presStyleIdx="3" presStyleCnt="10"/>
      <dgm:spPr/>
    </dgm:pt>
    <dgm:pt modelId="{04FB7DBB-9A59-4726-959B-9360D6C33DC1}" type="pres">
      <dgm:prSet presAssocID="{FFF46013-39E2-4820-8D85-0CCF38571D5E}" presName="node" presStyleLbl="node1" presStyleIdx="4" presStyleCnt="11">
        <dgm:presLayoutVars>
          <dgm:bulletEnabled val="1"/>
        </dgm:presLayoutVars>
      </dgm:prSet>
      <dgm:spPr/>
    </dgm:pt>
    <dgm:pt modelId="{B889CFA7-34FA-450C-8E1F-0C87F37E36CA}" type="pres">
      <dgm:prSet presAssocID="{E6349C7C-7066-4D4B-8918-6268AB9D334E}" presName="sibTrans" presStyleLbl="sibTrans1D1" presStyleIdx="4" presStyleCnt="10"/>
      <dgm:spPr/>
    </dgm:pt>
    <dgm:pt modelId="{2DA7A529-C609-49DA-82BE-903FEC0D7515}" type="pres">
      <dgm:prSet presAssocID="{E6349C7C-7066-4D4B-8918-6268AB9D334E}" presName="connectorText" presStyleLbl="sibTrans1D1" presStyleIdx="4" presStyleCnt="10"/>
      <dgm:spPr/>
    </dgm:pt>
    <dgm:pt modelId="{673F1AE2-1CC4-4A19-BDFA-D15C03E5CE43}" type="pres">
      <dgm:prSet presAssocID="{042DC6E9-0BBB-4FFB-8AC8-47613D67C190}" presName="node" presStyleLbl="node1" presStyleIdx="5" presStyleCnt="11">
        <dgm:presLayoutVars>
          <dgm:bulletEnabled val="1"/>
        </dgm:presLayoutVars>
      </dgm:prSet>
      <dgm:spPr/>
    </dgm:pt>
    <dgm:pt modelId="{EDC308A6-CCE1-415A-8DF3-F0062432F77E}" type="pres">
      <dgm:prSet presAssocID="{72B136DF-52DC-4008-9C3D-657FF10038E0}" presName="sibTrans" presStyleLbl="sibTrans1D1" presStyleIdx="5" presStyleCnt="10"/>
      <dgm:spPr/>
    </dgm:pt>
    <dgm:pt modelId="{2F6CDDCB-0990-4078-BB0F-15068D28E9C2}" type="pres">
      <dgm:prSet presAssocID="{72B136DF-52DC-4008-9C3D-657FF10038E0}" presName="connectorText" presStyleLbl="sibTrans1D1" presStyleIdx="5" presStyleCnt="10"/>
      <dgm:spPr/>
    </dgm:pt>
    <dgm:pt modelId="{2D64D8A9-6286-4713-A171-237A665E1B3B}" type="pres">
      <dgm:prSet presAssocID="{90E8EF7A-2F48-41F3-AC76-109E9AE33F53}" presName="node" presStyleLbl="node1" presStyleIdx="6" presStyleCnt="11">
        <dgm:presLayoutVars>
          <dgm:bulletEnabled val="1"/>
        </dgm:presLayoutVars>
      </dgm:prSet>
      <dgm:spPr/>
    </dgm:pt>
    <dgm:pt modelId="{B1E8C45D-F19B-44BE-8765-4B907091EDC7}" type="pres">
      <dgm:prSet presAssocID="{C3BE0E71-A7A1-4669-880A-765B384ACB1F}" presName="sibTrans" presStyleLbl="sibTrans1D1" presStyleIdx="6" presStyleCnt="10"/>
      <dgm:spPr/>
    </dgm:pt>
    <dgm:pt modelId="{BD761496-56FB-4E07-BD09-62BD633D97BE}" type="pres">
      <dgm:prSet presAssocID="{C3BE0E71-A7A1-4669-880A-765B384ACB1F}" presName="connectorText" presStyleLbl="sibTrans1D1" presStyleIdx="6" presStyleCnt="10"/>
      <dgm:spPr/>
    </dgm:pt>
    <dgm:pt modelId="{8057768D-33F2-4936-8E80-78E2A6973ACC}" type="pres">
      <dgm:prSet presAssocID="{15073C9B-C50B-4B4C-BA6D-940C44B350FF}" presName="node" presStyleLbl="node1" presStyleIdx="7" presStyleCnt="11">
        <dgm:presLayoutVars>
          <dgm:bulletEnabled val="1"/>
        </dgm:presLayoutVars>
      </dgm:prSet>
      <dgm:spPr/>
    </dgm:pt>
    <dgm:pt modelId="{10CBAD95-E5DC-4E5F-9E3E-69B51E5F4020}" type="pres">
      <dgm:prSet presAssocID="{D693995D-28DB-476F-994D-E6C1642D0ABE}" presName="sibTrans" presStyleLbl="sibTrans1D1" presStyleIdx="7" presStyleCnt="10"/>
      <dgm:spPr/>
    </dgm:pt>
    <dgm:pt modelId="{F49EE9C4-16C7-49B5-823A-AE4679CF9368}" type="pres">
      <dgm:prSet presAssocID="{D693995D-28DB-476F-994D-E6C1642D0ABE}" presName="connectorText" presStyleLbl="sibTrans1D1" presStyleIdx="7" presStyleCnt="10"/>
      <dgm:spPr/>
    </dgm:pt>
    <dgm:pt modelId="{A36E8B3B-63C4-4EC5-B70D-CA06A7D9A518}" type="pres">
      <dgm:prSet presAssocID="{8762889B-56CD-4CCA-9201-F06AFC5B986A}" presName="node" presStyleLbl="node1" presStyleIdx="8" presStyleCnt="11">
        <dgm:presLayoutVars>
          <dgm:bulletEnabled val="1"/>
        </dgm:presLayoutVars>
      </dgm:prSet>
      <dgm:spPr/>
    </dgm:pt>
    <dgm:pt modelId="{0FFF0257-1007-457C-87CE-A736496C9CBE}" type="pres">
      <dgm:prSet presAssocID="{35269C4A-F940-48A3-AD75-0E08BA1CF052}" presName="sibTrans" presStyleLbl="sibTrans1D1" presStyleIdx="8" presStyleCnt="10"/>
      <dgm:spPr/>
    </dgm:pt>
    <dgm:pt modelId="{9CA8D5AA-60B1-41C8-AEB7-AEA67F02F995}" type="pres">
      <dgm:prSet presAssocID="{35269C4A-F940-48A3-AD75-0E08BA1CF052}" presName="connectorText" presStyleLbl="sibTrans1D1" presStyleIdx="8" presStyleCnt="10"/>
      <dgm:spPr/>
    </dgm:pt>
    <dgm:pt modelId="{554551F3-B471-4456-A2C4-FFE8988BE67C}" type="pres">
      <dgm:prSet presAssocID="{5A86EBCB-1825-464E-89AA-B752DDA41CF5}" presName="node" presStyleLbl="node1" presStyleIdx="9" presStyleCnt="11">
        <dgm:presLayoutVars>
          <dgm:bulletEnabled val="1"/>
        </dgm:presLayoutVars>
      </dgm:prSet>
      <dgm:spPr/>
    </dgm:pt>
    <dgm:pt modelId="{FED31128-67B0-4805-8E95-096C8F3B069E}" type="pres">
      <dgm:prSet presAssocID="{27CDDC17-BFA0-4EC2-9E65-64FAB42CA1BB}" presName="sibTrans" presStyleLbl="sibTrans1D1" presStyleIdx="9" presStyleCnt="10"/>
      <dgm:spPr/>
    </dgm:pt>
    <dgm:pt modelId="{1D059237-1A12-41CE-AEAB-90AE925F911A}" type="pres">
      <dgm:prSet presAssocID="{27CDDC17-BFA0-4EC2-9E65-64FAB42CA1BB}" presName="connectorText" presStyleLbl="sibTrans1D1" presStyleIdx="9" presStyleCnt="10"/>
      <dgm:spPr/>
    </dgm:pt>
    <dgm:pt modelId="{A598F4C5-744C-45A4-AF91-68182C6C621F}" type="pres">
      <dgm:prSet presAssocID="{76F3F3E3-874F-4571-85CD-DC861B30C4C0}" presName="node" presStyleLbl="node1" presStyleIdx="10" presStyleCnt="11">
        <dgm:presLayoutVars>
          <dgm:bulletEnabled val="1"/>
        </dgm:presLayoutVars>
      </dgm:prSet>
      <dgm:spPr/>
    </dgm:pt>
  </dgm:ptLst>
  <dgm:cxnLst>
    <dgm:cxn modelId="{FE9E1713-5FBB-4919-ABDA-8D5AB06D9ED7}" type="presOf" srcId="{042DC6E9-0BBB-4FFB-8AC8-47613D67C190}" destId="{673F1AE2-1CC4-4A19-BDFA-D15C03E5CE43}" srcOrd="0" destOrd="0" presId="urn:microsoft.com/office/officeart/2005/8/layout/bProcess3"/>
    <dgm:cxn modelId="{56EFAC23-C78A-45A5-9314-7E27B70F0F98}" type="presOf" srcId="{D693995D-28DB-476F-994D-E6C1642D0ABE}" destId="{F49EE9C4-16C7-49B5-823A-AE4679CF9368}" srcOrd="1" destOrd="0" presId="urn:microsoft.com/office/officeart/2005/8/layout/bProcess3"/>
    <dgm:cxn modelId="{36C09224-6CF9-4714-B02E-869D00AABAC6}" srcId="{C2E1C82A-98FD-4658-8791-1EF53B8B7032}" destId="{042DC6E9-0BBB-4FFB-8AC8-47613D67C190}" srcOrd="5" destOrd="0" parTransId="{C38F9316-5AEA-4AA3-A417-39874B6201FF}" sibTransId="{72B136DF-52DC-4008-9C3D-657FF10038E0}"/>
    <dgm:cxn modelId="{1000C22A-CF5E-4699-AB75-026C66677C89}" type="presOf" srcId="{C3BE0E71-A7A1-4669-880A-765B384ACB1F}" destId="{BD761496-56FB-4E07-BD09-62BD633D97BE}" srcOrd="1" destOrd="0" presId="urn:microsoft.com/office/officeart/2005/8/layout/bProcess3"/>
    <dgm:cxn modelId="{584D7530-EDD1-4D13-97FF-FA0394207812}" type="presOf" srcId="{35269C4A-F940-48A3-AD75-0E08BA1CF052}" destId="{9CA8D5AA-60B1-41C8-AEB7-AEA67F02F995}" srcOrd="1" destOrd="0" presId="urn:microsoft.com/office/officeart/2005/8/layout/bProcess3"/>
    <dgm:cxn modelId="{5BFA6631-D6BD-4D7C-A035-A7C275720337}" type="presOf" srcId="{72B136DF-52DC-4008-9C3D-657FF10038E0}" destId="{EDC308A6-CCE1-415A-8DF3-F0062432F77E}" srcOrd="0" destOrd="0" presId="urn:microsoft.com/office/officeart/2005/8/layout/bProcess3"/>
    <dgm:cxn modelId="{9C691137-893F-42CB-A990-1A484A8A4ADA}" srcId="{C2E1C82A-98FD-4658-8791-1EF53B8B7032}" destId="{1855673D-4667-4F8C-9F43-C06263BAA659}" srcOrd="0" destOrd="0" parTransId="{5F28E87A-48A2-44CA-9731-BA755C3125B0}" sibTransId="{F37760D3-3905-432D-8BAF-D12708067D73}"/>
    <dgm:cxn modelId="{5405A039-1863-4CF2-9A4A-42C131BEAD1A}" type="presOf" srcId="{E6349C7C-7066-4D4B-8918-6268AB9D334E}" destId="{B889CFA7-34FA-450C-8E1F-0C87F37E36CA}" srcOrd="0" destOrd="0" presId="urn:microsoft.com/office/officeart/2005/8/layout/bProcess3"/>
    <dgm:cxn modelId="{15C3463A-D02D-4D5A-8162-3A7F3E3970E0}" type="presOf" srcId="{C3BE0E71-A7A1-4669-880A-765B384ACB1F}" destId="{B1E8C45D-F19B-44BE-8765-4B907091EDC7}" srcOrd="0" destOrd="0" presId="urn:microsoft.com/office/officeart/2005/8/layout/bProcess3"/>
    <dgm:cxn modelId="{A846593F-2281-474F-9A31-C2076D031BE1}" type="presOf" srcId="{58E74AB5-E111-44A5-995D-122EB69D0BD4}" destId="{BA704CD4-779C-43ED-8F87-3C7934B7D59D}" srcOrd="1" destOrd="0" presId="urn:microsoft.com/office/officeart/2005/8/layout/bProcess3"/>
    <dgm:cxn modelId="{6033C13F-3C86-49C4-B4B1-985A3FF1DADE}" type="presOf" srcId="{B2266094-8CF4-4494-B556-B9D8BA2B7847}" destId="{5052FBAD-6105-40BA-BB0F-9C5278B470DD}" srcOrd="1" destOrd="0" presId="urn:microsoft.com/office/officeart/2005/8/layout/bProcess3"/>
    <dgm:cxn modelId="{8A205740-5F8E-4DAE-B4B2-E1A516D7B001}" type="presOf" srcId="{F37760D3-3905-432D-8BAF-D12708067D73}" destId="{2638889D-A0CE-4348-A7E0-DAA9AC257265}" srcOrd="1" destOrd="0" presId="urn:microsoft.com/office/officeart/2005/8/layout/bProcess3"/>
    <dgm:cxn modelId="{01AD2241-7D3B-49A3-B6D4-44074E46AC80}" type="presOf" srcId="{1855673D-4667-4F8C-9F43-C06263BAA659}" destId="{973A5B24-E7C1-477B-AFCF-ABB2088DF00B}" srcOrd="0" destOrd="0" presId="urn:microsoft.com/office/officeart/2005/8/layout/bProcess3"/>
    <dgm:cxn modelId="{D1E3EB43-0D45-41D8-B36F-5E604F13946D}" type="presOf" srcId="{58E74AB5-E111-44A5-995D-122EB69D0BD4}" destId="{7E3FE37B-8AB4-4566-83D8-9498DB05C424}" srcOrd="0" destOrd="0" presId="urn:microsoft.com/office/officeart/2005/8/layout/bProcess3"/>
    <dgm:cxn modelId="{85788765-3987-45FC-8BD3-19A7454F0FDA}" srcId="{C2E1C82A-98FD-4658-8791-1EF53B8B7032}" destId="{D5F440DE-F92D-4387-82A1-08AEA994063D}" srcOrd="3" destOrd="0" parTransId="{F79873E4-170E-4839-87DE-B4E694268922}" sibTransId="{58E74AB5-E111-44A5-995D-122EB69D0BD4}"/>
    <dgm:cxn modelId="{D08F4F6C-0E56-4415-9B1D-FB814AC08268}" type="presOf" srcId="{76F3F3E3-874F-4571-85CD-DC861B30C4C0}" destId="{A598F4C5-744C-45A4-AF91-68182C6C621F}" srcOrd="0" destOrd="0" presId="urn:microsoft.com/office/officeart/2005/8/layout/bProcess3"/>
    <dgm:cxn modelId="{E2B5484D-A65D-4F88-B8E3-462DF542CA17}" srcId="{C2E1C82A-98FD-4658-8791-1EF53B8B7032}" destId="{5A86EBCB-1825-464E-89AA-B752DDA41CF5}" srcOrd="9" destOrd="0" parTransId="{69A45E0B-EE88-414B-A896-43E6B6208AA9}" sibTransId="{27CDDC17-BFA0-4EC2-9E65-64FAB42CA1BB}"/>
    <dgm:cxn modelId="{CB78014E-C412-4FF0-BB2F-4D2252DFD9E8}" type="presOf" srcId="{9F057C71-ED2D-4301-9BDD-29CF0AFCD191}" destId="{0EAB0426-E0C5-4368-8E7D-DFFE77600A95}" srcOrd="0" destOrd="0" presId="urn:microsoft.com/office/officeart/2005/8/layout/bProcess3"/>
    <dgm:cxn modelId="{01AC9C54-3651-4BD6-B51E-CBC90762B978}" type="presOf" srcId="{E6349C7C-7066-4D4B-8918-6268AB9D334E}" destId="{2DA7A529-C609-49DA-82BE-903FEC0D7515}" srcOrd="1" destOrd="0" presId="urn:microsoft.com/office/officeart/2005/8/layout/bProcess3"/>
    <dgm:cxn modelId="{2EB9F877-1390-44D6-A33A-5EB31A5C1A23}" type="presOf" srcId="{15073C9B-C50B-4B4C-BA6D-940C44B350FF}" destId="{8057768D-33F2-4936-8E80-78E2A6973ACC}" srcOrd="0" destOrd="0" presId="urn:microsoft.com/office/officeart/2005/8/layout/bProcess3"/>
    <dgm:cxn modelId="{EF00137A-AE4E-4C8D-B1B1-485E56FB812F}" type="presOf" srcId="{63DC1D3F-CDF0-4961-BB6D-AC63E75F0CE2}" destId="{EB89589B-5483-4334-B4B3-35817C03F30A}" srcOrd="0" destOrd="0" presId="urn:microsoft.com/office/officeart/2005/8/layout/bProcess3"/>
    <dgm:cxn modelId="{97AA337A-B4F0-48D8-8C76-9B779B6C5EE4}" type="presOf" srcId="{FFF46013-39E2-4820-8D85-0CCF38571D5E}" destId="{04FB7DBB-9A59-4726-959B-9360D6C33DC1}" srcOrd="0" destOrd="0" presId="urn:microsoft.com/office/officeart/2005/8/layout/bProcess3"/>
    <dgm:cxn modelId="{2538FB7A-346F-47B4-9837-87DB3461A4A9}" type="presOf" srcId="{C2E1C82A-98FD-4658-8791-1EF53B8B7032}" destId="{600146D9-FD76-4FFD-9E8C-39907CE4D65B}" srcOrd="0" destOrd="0" presId="urn:microsoft.com/office/officeart/2005/8/layout/bProcess3"/>
    <dgm:cxn modelId="{608C7583-0F1D-409E-9253-F7227047C830}" type="presOf" srcId="{72B136DF-52DC-4008-9C3D-657FF10038E0}" destId="{2F6CDDCB-0990-4078-BB0F-15068D28E9C2}" srcOrd="1" destOrd="0" presId="urn:microsoft.com/office/officeart/2005/8/layout/bProcess3"/>
    <dgm:cxn modelId="{A3D55984-565C-4C6C-B399-FA89B2746C2D}" type="presOf" srcId="{5A86EBCB-1825-464E-89AA-B752DDA41CF5}" destId="{554551F3-B471-4456-A2C4-FFE8988BE67C}" srcOrd="0" destOrd="0" presId="urn:microsoft.com/office/officeart/2005/8/layout/bProcess3"/>
    <dgm:cxn modelId="{2343319A-E7D6-4248-AF97-E07B8C31651C}" type="presOf" srcId="{D5F440DE-F92D-4387-82A1-08AEA994063D}" destId="{6A3D9015-0F40-44A0-9979-D25934648F59}" srcOrd="0" destOrd="0" presId="urn:microsoft.com/office/officeart/2005/8/layout/bProcess3"/>
    <dgm:cxn modelId="{2F7A8E9A-B69B-4797-A5B9-5D13B78FD47E}" type="presOf" srcId="{66BF5470-D621-41C7-B718-232B01998CF5}" destId="{0D41986B-08A7-42E5-BAB6-01F023A99F59}" srcOrd="0" destOrd="0" presId="urn:microsoft.com/office/officeart/2005/8/layout/bProcess3"/>
    <dgm:cxn modelId="{8F26769D-9DC6-4C62-89EC-8D19911D14BD}" type="presOf" srcId="{27CDDC17-BFA0-4EC2-9E65-64FAB42CA1BB}" destId="{FED31128-67B0-4805-8E95-096C8F3B069E}" srcOrd="0" destOrd="0" presId="urn:microsoft.com/office/officeart/2005/8/layout/bProcess3"/>
    <dgm:cxn modelId="{303617A0-B843-4245-A80D-9B2BFAE47928}" srcId="{C2E1C82A-98FD-4658-8791-1EF53B8B7032}" destId="{76F3F3E3-874F-4571-85CD-DC861B30C4C0}" srcOrd="10" destOrd="0" parTransId="{1B26CE1C-704D-486C-89B9-427338A8DB77}" sibTransId="{A1201E6A-80F2-4E96-AB1C-5444D7272C33}"/>
    <dgm:cxn modelId="{400901A6-74A9-419F-AFB4-673EB13F129C}" type="presOf" srcId="{F37760D3-3905-432D-8BAF-D12708067D73}" destId="{C0A0511A-CBB2-4826-82E9-D81EB77D2B32}" srcOrd="0" destOrd="0" presId="urn:microsoft.com/office/officeart/2005/8/layout/bProcess3"/>
    <dgm:cxn modelId="{D870F5B1-3DEC-46C1-8140-9FA6FFAD765F}" type="presOf" srcId="{90E8EF7A-2F48-41F3-AC76-109E9AE33F53}" destId="{2D64D8A9-6286-4713-A171-237A665E1B3B}" srcOrd="0" destOrd="0" presId="urn:microsoft.com/office/officeart/2005/8/layout/bProcess3"/>
    <dgm:cxn modelId="{E29254B4-9DB6-4955-A608-54E7F6CDF40D}" srcId="{C2E1C82A-98FD-4658-8791-1EF53B8B7032}" destId="{FFF46013-39E2-4820-8D85-0CCF38571D5E}" srcOrd="4" destOrd="0" parTransId="{1B580979-18EA-4F96-89B4-7B39AD249688}" sibTransId="{E6349C7C-7066-4D4B-8918-6268AB9D334E}"/>
    <dgm:cxn modelId="{BF5397B8-9F28-4296-96E6-8A3A11F11AC3}" srcId="{C2E1C82A-98FD-4658-8791-1EF53B8B7032}" destId="{8762889B-56CD-4CCA-9201-F06AFC5B986A}" srcOrd="8" destOrd="0" parTransId="{B116F873-61CF-4DAE-90DD-09B8FBDB12C4}" sibTransId="{35269C4A-F940-48A3-AD75-0E08BA1CF052}"/>
    <dgm:cxn modelId="{F0C726BB-3D49-47B1-A611-5FDD2770B6AE}" srcId="{C2E1C82A-98FD-4658-8791-1EF53B8B7032}" destId="{66BF5470-D621-41C7-B718-232B01998CF5}" srcOrd="1" destOrd="0" parTransId="{26D94A9B-C90E-40F4-93FB-D91EA156C741}" sibTransId="{63DC1D3F-CDF0-4961-BB6D-AC63E75F0CE2}"/>
    <dgm:cxn modelId="{10BC4FCA-43C4-4ABA-845B-EB16142812E0}" type="presOf" srcId="{8762889B-56CD-4CCA-9201-F06AFC5B986A}" destId="{A36E8B3B-63C4-4EC5-B70D-CA06A7D9A518}" srcOrd="0" destOrd="0" presId="urn:microsoft.com/office/officeart/2005/8/layout/bProcess3"/>
    <dgm:cxn modelId="{E229B2CA-02C3-4291-B575-22E3489F88A3}" type="presOf" srcId="{35269C4A-F940-48A3-AD75-0E08BA1CF052}" destId="{0FFF0257-1007-457C-87CE-A736496C9CBE}" srcOrd="0" destOrd="0" presId="urn:microsoft.com/office/officeart/2005/8/layout/bProcess3"/>
    <dgm:cxn modelId="{8D075CD6-4A85-4BD8-A5A9-983A7B92D33F}" srcId="{C2E1C82A-98FD-4658-8791-1EF53B8B7032}" destId="{90E8EF7A-2F48-41F3-AC76-109E9AE33F53}" srcOrd="6" destOrd="0" parTransId="{ABB1A9E4-0FC9-41F6-8B76-4DFA0BAA09C5}" sibTransId="{C3BE0E71-A7A1-4669-880A-765B384ACB1F}"/>
    <dgm:cxn modelId="{9EEC81D7-F81F-4679-A619-6E1ADEEBC4F7}" type="presOf" srcId="{27CDDC17-BFA0-4EC2-9E65-64FAB42CA1BB}" destId="{1D059237-1A12-41CE-AEAB-90AE925F911A}" srcOrd="1" destOrd="0" presId="urn:microsoft.com/office/officeart/2005/8/layout/bProcess3"/>
    <dgm:cxn modelId="{BB5B52DF-616B-4E02-AEE8-15C46A8CB2E3}" srcId="{C2E1C82A-98FD-4658-8791-1EF53B8B7032}" destId="{15073C9B-C50B-4B4C-BA6D-940C44B350FF}" srcOrd="7" destOrd="0" parTransId="{BD6CB2BA-FDD0-4186-9639-7BB56946B375}" sibTransId="{D693995D-28DB-476F-994D-E6C1642D0ABE}"/>
    <dgm:cxn modelId="{40E2C0E6-ED6E-49B5-BA4F-4223B37B9537}" srcId="{C2E1C82A-98FD-4658-8791-1EF53B8B7032}" destId="{9F057C71-ED2D-4301-9BDD-29CF0AFCD191}" srcOrd="2" destOrd="0" parTransId="{4FE0E602-A3C0-415A-ABFF-A51ABFA0C661}" sibTransId="{B2266094-8CF4-4494-B556-B9D8BA2B7847}"/>
    <dgm:cxn modelId="{BE3DF2E8-48B7-456B-AFB3-5DC51FF039F7}" type="presOf" srcId="{D693995D-28DB-476F-994D-E6C1642D0ABE}" destId="{10CBAD95-E5DC-4E5F-9E3E-69B51E5F4020}" srcOrd="0" destOrd="0" presId="urn:microsoft.com/office/officeart/2005/8/layout/bProcess3"/>
    <dgm:cxn modelId="{ECD35DEC-6E6B-4F7C-97AF-9AE06CD67A21}" type="presOf" srcId="{63DC1D3F-CDF0-4961-BB6D-AC63E75F0CE2}" destId="{BB5CED2A-64FD-4198-A704-F10081A99C26}" srcOrd="1" destOrd="0" presId="urn:microsoft.com/office/officeart/2005/8/layout/bProcess3"/>
    <dgm:cxn modelId="{63183CFE-8364-43FE-9A88-E5F7B29732B6}" type="presOf" srcId="{B2266094-8CF4-4494-B556-B9D8BA2B7847}" destId="{B14FD511-1C4B-442C-A277-7F787178278C}" srcOrd="0" destOrd="0" presId="urn:microsoft.com/office/officeart/2005/8/layout/bProcess3"/>
    <dgm:cxn modelId="{022D8FD4-FCED-4CC5-ABF0-C9F269CF47F8}" type="presParOf" srcId="{600146D9-FD76-4FFD-9E8C-39907CE4D65B}" destId="{973A5B24-E7C1-477B-AFCF-ABB2088DF00B}" srcOrd="0" destOrd="0" presId="urn:microsoft.com/office/officeart/2005/8/layout/bProcess3"/>
    <dgm:cxn modelId="{A6CCD487-4FEF-4936-8532-6138BD9018A9}" type="presParOf" srcId="{600146D9-FD76-4FFD-9E8C-39907CE4D65B}" destId="{C0A0511A-CBB2-4826-82E9-D81EB77D2B32}" srcOrd="1" destOrd="0" presId="urn:microsoft.com/office/officeart/2005/8/layout/bProcess3"/>
    <dgm:cxn modelId="{FCCA8A6F-D3DB-4E76-B268-B635126C987B}" type="presParOf" srcId="{C0A0511A-CBB2-4826-82E9-D81EB77D2B32}" destId="{2638889D-A0CE-4348-A7E0-DAA9AC257265}" srcOrd="0" destOrd="0" presId="urn:microsoft.com/office/officeart/2005/8/layout/bProcess3"/>
    <dgm:cxn modelId="{82D7CEBC-3C46-4D4D-AEED-4BE91FA3BEB9}" type="presParOf" srcId="{600146D9-FD76-4FFD-9E8C-39907CE4D65B}" destId="{0D41986B-08A7-42E5-BAB6-01F023A99F59}" srcOrd="2" destOrd="0" presId="urn:microsoft.com/office/officeart/2005/8/layout/bProcess3"/>
    <dgm:cxn modelId="{A5AF4531-FF05-421F-8333-8215BD17BD16}" type="presParOf" srcId="{600146D9-FD76-4FFD-9E8C-39907CE4D65B}" destId="{EB89589B-5483-4334-B4B3-35817C03F30A}" srcOrd="3" destOrd="0" presId="urn:microsoft.com/office/officeart/2005/8/layout/bProcess3"/>
    <dgm:cxn modelId="{F5959B01-3EB8-4E99-BF86-2174F3DC8DDA}" type="presParOf" srcId="{EB89589B-5483-4334-B4B3-35817C03F30A}" destId="{BB5CED2A-64FD-4198-A704-F10081A99C26}" srcOrd="0" destOrd="0" presId="urn:microsoft.com/office/officeart/2005/8/layout/bProcess3"/>
    <dgm:cxn modelId="{451540E0-3254-4FAD-ABB7-62392E5425E0}" type="presParOf" srcId="{600146D9-FD76-4FFD-9E8C-39907CE4D65B}" destId="{0EAB0426-E0C5-4368-8E7D-DFFE77600A95}" srcOrd="4" destOrd="0" presId="urn:microsoft.com/office/officeart/2005/8/layout/bProcess3"/>
    <dgm:cxn modelId="{66E8EE11-6EFD-4531-8740-E89D7DD8A3E1}" type="presParOf" srcId="{600146D9-FD76-4FFD-9E8C-39907CE4D65B}" destId="{B14FD511-1C4B-442C-A277-7F787178278C}" srcOrd="5" destOrd="0" presId="urn:microsoft.com/office/officeart/2005/8/layout/bProcess3"/>
    <dgm:cxn modelId="{790E3641-96AE-440C-BC2E-30E00DAAB2E7}" type="presParOf" srcId="{B14FD511-1C4B-442C-A277-7F787178278C}" destId="{5052FBAD-6105-40BA-BB0F-9C5278B470DD}" srcOrd="0" destOrd="0" presId="urn:microsoft.com/office/officeart/2005/8/layout/bProcess3"/>
    <dgm:cxn modelId="{03E41650-E1FC-4BF4-9048-94E093D68034}" type="presParOf" srcId="{600146D9-FD76-4FFD-9E8C-39907CE4D65B}" destId="{6A3D9015-0F40-44A0-9979-D25934648F59}" srcOrd="6" destOrd="0" presId="urn:microsoft.com/office/officeart/2005/8/layout/bProcess3"/>
    <dgm:cxn modelId="{55836772-67AD-4045-84DF-407F2D2A8BF5}" type="presParOf" srcId="{600146D9-FD76-4FFD-9E8C-39907CE4D65B}" destId="{7E3FE37B-8AB4-4566-83D8-9498DB05C424}" srcOrd="7" destOrd="0" presId="urn:microsoft.com/office/officeart/2005/8/layout/bProcess3"/>
    <dgm:cxn modelId="{CD71653D-3081-4271-8FD6-20912B796A3E}" type="presParOf" srcId="{7E3FE37B-8AB4-4566-83D8-9498DB05C424}" destId="{BA704CD4-779C-43ED-8F87-3C7934B7D59D}" srcOrd="0" destOrd="0" presId="urn:microsoft.com/office/officeart/2005/8/layout/bProcess3"/>
    <dgm:cxn modelId="{A76AE3A4-1F31-4422-8687-8F7AAA1F0402}" type="presParOf" srcId="{600146D9-FD76-4FFD-9E8C-39907CE4D65B}" destId="{04FB7DBB-9A59-4726-959B-9360D6C33DC1}" srcOrd="8" destOrd="0" presId="urn:microsoft.com/office/officeart/2005/8/layout/bProcess3"/>
    <dgm:cxn modelId="{A2C160CD-C84A-4D76-88A7-E7407695DBFF}" type="presParOf" srcId="{600146D9-FD76-4FFD-9E8C-39907CE4D65B}" destId="{B889CFA7-34FA-450C-8E1F-0C87F37E36CA}" srcOrd="9" destOrd="0" presId="urn:microsoft.com/office/officeart/2005/8/layout/bProcess3"/>
    <dgm:cxn modelId="{7A15E7CF-138C-4E8A-AB6F-6819739F93D0}" type="presParOf" srcId="{B889CFA7-34FA-450C-8E1F-0C87F37E36CA}" destId="{2DA7A529-C609-49DA-82BE-903FEC0D7515}" srcOrd="0" destOrd="0" presId="urn:microsoft.com/office/officeart/2005/8/layout/bProcess3"/>
    <dgm:cxn modelId="{CFAE7BB7-FF81-4596-8685-8CDD6ED6BC84}" type="presParOf" srcId="{600146D9-FD76-4FFD-9E8C-39907CE4D65B}" destId="{673F1AE2-1CC4-4A19-BDFA-D15C03E5CE43}" srcOrd="10" destOrd="0" presId="urn:microsoft.com/office/officeart/2005/8/layout/bProcess3"/>
    <dgm:cxn modelId="{78229F52-9718-46FF-8312-38C420B6ADBA}" type="presParOf" srcId="{600146D9-FD76-4FFD-9E8C-39907CE4D65B}" destId="{EDC308A6-CCE1-415A-8DF3-F0062432F77E}" srcOrd="11" destOrd="0" presId="urn:microsoft.com/office/officeart/2005/8/layout/bProcess3"/>
    <dgm:cxn modelId="{2482DE46-0D27-4C09-ACFF-B2B628A621C8}" type="presParOf" srcId="{EDC308A6-CCE1-415A-8DF3-F0062432F77E}" destId="{2F6CDDCB-0990-4078-BB0F-15068D28E9C2}" srcOrd="0" destOrd="0" presId="urn:microsoft.com/office/officeart/2005/8/layout/bProcess3"/>
    <dgm:cxn modelId="{D6AA5EB1-8EEC-4EED-A07D-A0014FF07BC1}" type="presParOf" srcId="{600146D9-FD76-4FFD-9E8C-39907CE4D65B}" destId="{2D64D8A9-6286-4713-A171-237A665E1B3B}" srcOrd="12" destOrd="0" presId="urn:microsoft.com/office/officeart/2005/8/layout/bProcess3"/>
    <dgm:cxn modelId="{7BE7371D-9F61-4ECD-B123-6E265BC876D8}" type="presParOf" srcId="{600146D9-FD76-4FFD-9E8C-39907CE4D65B}" destId="{B1E8C45D-F19B-44BE-8765-4B907091EDC7}" srcOrd="13" destOrd="0" presId="urn:microsoft.com/office/officeart/2005/8/layout/bProcess3"/>
    <dgm:cxn modelId="{4F3DB32E-BB69-4B32-A5E1-FC102D063DB9}" type="presParOf" srcId="{B1E8C45D-F19B-44BE-8765-4B907091EDC7}" destId="{BD761496-56FB-4E07-BD09-62BD633D97BE}" srcOrd="0" destOrd="0" presId="urn:microsoft.com/office/officeart/2005/8/layout/bProcess3"/>
    <dgm:cxn modelId="{FFDD1729-D354-4E95-8569-699C15830350}" type="presParOf" srcId="{600146D9-FD76-4FFD-9E8C-39907CE4D65B}" destId="{8057768D-33F2-4936-8E80-78E2A6973ACC}" srcOrd="14" destOrd="0" presId="urn:microsoft.com/office/officeart/2005/8/layout/bProcess3"/>
    <dgm:cxn modelId="{D19D90A9-5F1A-41C2-8FF8-752AEF597862}" type="presParOf" srcId="{600146D9-FD76-4FFD-9E8C-39907CE4D65B}" destId="{10CBAD95-E5DC-4E5F-9E3E-69B51E5F4020}" srcOrd="15" destOrd="0" presId="urn:microsoft.com/office/officeart/2005/8/layout/bProcess3"/>
    <dgm:cxn modelId="{9C4EC07D-282E-4BE5-80C4-077711842E82}" type="presParOf" srcId="{10CBAD95-E5DC-4E5F-9E3E-69B51E5F4020}" destId="{F49EE9C4-16C7-49B5-823A-AE4679CF9368}" srcOrd="0" destOrd="0" presId="urn:microsoft.com/office/officeart/2005/8/layout/bProcess3"/>
    <dgm:cxn modelId="{78DB72AB-BBD9-4289-AE25-95C380DCBB0F}" type="presParOf" srcId="{600146D9-FD76-4FFD-9E8C-39907CE4D65B}" destId="{A36E8B3B-63C4-4EC5-B70D-CA06A7D9A518}" srcOrd="16" destOrd="0" presId="urn:microsoft.com/office/officeart/2005/8/layout/bProcess3"/>
    <dgm:cxn modelId="{B134C361-F4BF-483A-9D0D-EE52DA5D27E0}" type="presParOf" srcId="{600146D9-FD76-4FFD-9E8C-39907CE4D65B}" destId="{0FFF0257-1007-457C-87CE-A736496C9CBE}" srcOrd="17" destOrd="0" presId="urn:microsoft.com/office/officeart/2005/8/layout/bProcess3"/>
    <dgm:cxn modelId="{98845C0D-EAF6-410C-9B20-A866685ADB9F}" type="presParOf" srcId="{0FFF0257-1007-457C-87CE-A736496C9CBE}" destId="{9CA8D5AA-60B1-41C8-AEB7-AEA67F02F995}" srcOrd="0" destOrd="0" presId="urn:microsoft.com/office/officeart/2005/8/layout/bProcess3"/>
    <dgm:cxn modelId="{48CA7A98-6B55-4C44-9B70-2DACF45041D4}" type="presParOf" srcId="{600146D9-FD76-4FFD-9E8C-39907CE4D65B}" destId="{554551F3-B471-4456-A2C4-FFE8988BE67C}" srcOrd="18" destOrd="0" presId="urn:microsoft.com/office/officeart/2005/8/layout/bProcess3"/>
    <dgm:cxn modelId="{77EA06A4-2BE0-4139-8988-5921B18C4D8F}" type="presParOf" srcId="{600146D9-FD76-4FFD-9E8C-39907CE4D65B}" destId="{FED31128-67B0-4805-8E95-096C8F3B069E}" srcOrd="19" destOrd="0" presId="urn:microsoft.com/office/officeart/2005/8/layout/bProcess3"/>
    <dgm:cxn modelId="{B40139E8-0850-44E6-A6A2-7DDBBE280761}" type="presParOf" srcId="{FED31128-67B0-4805-8E95-096C8F3B069E}" destId="{1D059237-1A12-41CE-AEAB-90AE925F911A}" srcOrd="0" destOrd="0" presId="urn:microsoft.com/office/officeart/2005/8/layout/bProcess3"/>
    <dgm:cxn modelId="{9AB327F2-0A48-4C83-935C-012BA672FF0E}" type="presParOf" srcId="{600146D9-FD76-4FFD-9E8C-39907CE4D65B}" destId="{A598F4C5-744C-45A4-AF91-68182C6C621F}" srcOrd="20"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BB72A19-B00B-4D06-9243-6CF9E2970642}"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GB"/>
        </a:p>
      </dgm:t>
    </dgm:pt>
    <dgm:pt modelId="{6ACAC839-72CD-41F5-BE2F-C0743328FF91}">
      <dgm:prSet phldrT="[Text]"/>
      <dgm:spPr>
        <a:solidFill>
          <a:srgbClr val="02FFD2"/>
        </a:solidFill>
      </dgm:spPr>
      <dgm:t>
        <a:bodyPr/>
        <a:lstStyle/>
        <a:p>
          <a:r>
            <a:rPr lang="el-GR" dirty="0">
              <a:solidFill>
                <a:schemeClr val="tx1"/>
              </a:solidFill>
            </a:rPr>
            <a:t>Ασφάλεια ευαίσθητων προσωπικών δεδομένων / δεδομένων που σχετίζονται με την υγεία</a:t>
          </a:r>
          <a:endParaRPr lang="en-GB" dirty="0">
            <a:solidFill>
              <a:schemeClr val="tx1"/>
            </a:solidFill>
          </a:endParaRPr>
        </a:p>
      </dgm:t>
    </dgm:pt>
    <dgm:pt modelId="{CCEE0224-82F8-4524-AF4C-2B2F5A679011}" type="parTrans" cxnId="{4C799950-E00C-4818-9BD5-A5E5BE2D19F0}">
      <dgm:prSet/>
      <dgm:spPr/>
      <dgm:t>
        <a:bodyPr/>
        <a:lstStyle/>
        <a:p>
          <a:endParaRPr lang="en-GB"/>
        </a:p>
      </dgm:t>
    </dgm:pt>
    <dgm:pt modelId="{FA0035D2-B998-475B-9851-1F91C5791CFC}" type="sibTrans" cxnId="{4C799950-E00C-4818-9BD5-A5E5BE2D19F0}">
      <dgm:prSet/>
      <dgm:spPr/>
      <dgm:t>
        <a:bodyPr/>
        <a:lstStyle/>
        <a:p>
          <a:endParaRPr lang="en-GB"/>
        </a:p>
      </dgm:t>
    </dgm:pt>
    <dgm:pt modelId="{DC48F494-025C-40B5-B4C6-928B41EE1980}">
      <dgm:prSet phldrT="[Text]"/>
      <dgm:spPr>
        <a:ln w="57150">
          <a:solidFill>
            <a:srgbClr val="02FFD2"/>
          </a:solidFill>
        </a:ln>
      </dgm:spPr>
      <dgm:t>
        <a:bodyPr/>
        <a:lstStyle/>
        <a:p>
          <a:r>
            <a:rPr lang="el-GR" dirty="0"/>
            <a:t>Αποτροπή της  υπονόμευσης της ακεραιότητας των δεδομένων, του απορρήτου των πληροφοριών και –τελικά- της ασφάλειας των ασθενών</a:t>
          </a:r>
          <a:endParaRPr lang="en-GB" dirty="0"/>
        </a:p>
      </dgm:t>
    </dgm:pt>
    <dgm:pt modelId="{3B509256-0153-4A5B-8578-B9D96330EF15}" type="parTrans" cxnId="{B1C07476-0695-4B93-8045-117A05007E07}">
      <dgm:prSet/>
      <dgm:spPr/>
      <dgm:t>
        <a:bodyPr/>
        <a:lstStyle/>
        <a:p>
          <a:endParaRPr lang="en-GB"/>
        </a:p>
      </dgm:t>
    </dgm:pt>
    <dgm:pt modelId="{023FD09B-0F0D-4097-8105-809A650E9AA6}" type="sibTrans" cxnId="{B1C07476-0695-4B93-8045-117A05007E07}">
      <dgm:prSet/>
      <dgm:spPr/>
      <dgm:t>
        <a:bodyPr/>
        <a:lstStyle/>
        <a:p>
          <a:endParaRPr lang="en-GB"/>
        </a:p>
      </dgm:t>
    </dgm:pt>
    <dgm:pt modelId="{487603CE-604F-44FA-B710-992F6FB00A5E}">
      <dgm:prSet phldrT="[Text]"/>
      <dgm:spPr>
        <a:solidFill>
          <a:srgbClr val="AB0084"/>
        </a:solidFill>
      </dgm:spPr>
      <dgm:t>
        <a:bodyPr/>
        <a:lstStyle/>
        <a:p>
          <a:r>
            <a:rPr lang="el-GR" dirty="0"/>
            <a:t>Προστασία της ψηφιακής ευημερίας του προσωπικού υγείας</a:t>
          </a:r>
          <a:r>
            <a:rPr lang="en-GB" dirty="0"/>
            <a:t> </a:t>
          </a:r>
        </a:p>
      </dgm:t>
    </dgm:pt>
    <dgm:pt modelId="{60F9F288-D343-46E6-AA8C-2B16959858BD}" type="parTrans" cxnId="{CD4B3EEF-B859-43DA-B8F2-9B2D9DFAE804}">
      <dgm:prSet/>
      <dgm:spPr/>
      <dgm:t>
        <a:bodyPr/>
        <a:lstStyle/>
        <a:p>
          <a:endParaRPr lang="en-GB"/>
        </a:p>
      </dgm:t>
    </dgm:pt>
    <dgm:pt modelId="{EB89EA6E-EAA9-48CB-8A50-FD0BEF4D7663}" type="sibTrans" cxnId="{CD4B3EEF-B859-43DA-B8F2-9B2D9DFAE804}">
      <dgm:prSet/>
      <dgm:spPr/>
      <dgm:t>
        <a:bodyPr/>
        <a:lstStyle/>
        <a:p>
          <a:endParaRPr lang="en-GB"/>
        </a:p>
      </dgm:t>
    </dgm:pt>
    <dgm:pt modelId="{4C1D7E1B-7B7A-4916-A03F-2A90CC948969}">
      <dgm:prSet/>
      <dgm:spPr>
        <a:ln w="57150">
          <a:solidFill>
            <a:srgbClr val="AB0084"/>
          </a:solidFill>
        </a:ln>
      </dgm:spPr>
      <dgm:t>
        <a:bodyPr/>
        <a:lstStyle/>
        <a:p>
          <a:r>
            <a:rPr lang="el-GR" dirty="0"/>
            <a:t>Μετριασμός των αρνητικών επιπτώσεων της τεχνολογίας στην ψυχική και συναισθηματική υγεία</a:t>
          </a:r>
          <a:endParaRPr lang="en-GB" dirty="0"/>
        </a:p>
      </dgm:t>
    </dgm:pt>
    <dgm:pt modelId="{CD845333-62FF-42E6-9AFE-6821E8C51593}" type="parTrans" cxnId="{7449A319-8442-40D6-B46A-E1AD2A098C94}">
      <dgm:prSet/>
      <dgm:spPr/>
      <dgm:t>
        <a:bodyPr/>
        <a:lstStyle/>
        <a:p>
          <a:endParaRPr lang="en-GB"/>
        </a:p>
      </dgm:t>
    </dgm:pt>
    <dgm:pt modelId="{FE7E1238-FF9B-4556-B43E-4014AC82E07C}" type="sibTrans" cxnId="{7449A319-8442-40D6-B46A-E1AD2A098C94}">
      <dgm:prSet/>
      <dgm:spPr/>
      <dgm:t>
        <a:bodyPr/>
        <a:lstStyle/>
        <a:p>
          <a:endParaRPr lang="en-GB"/>
        </a:p>
      </dgm:t>
    </dgm:pt>
    <dgm:pt modelId="{DA9C9C93-EA11-4EA4-88AF-D3631A7444A4}" type="pres">
      <dgm:prSet presAssocID="{7BB72A19-B00B-4D06-9243-6CF9E2970642}" presName="diagram" presStyleCnt="0">
        <dgm:presLayoutVars>
          <dgm:chPref val="1"/>
          <dgm:dir/>
          <dgm:animOne val="branch"/>
          <dgm:animLvl val="lvl"/>
          <dgm:resizeHandles/>
        </dgm:presLayoutVars>
      </dgm:prSet>
      <dgm:spPr/>
    </dgm:pt>
    <dgm:pt modelId="{6F3BB572-DCF9-4DD1-A876-D3A2A7DFCE25}" type="pres">
      <dgm:prSet presAssocID="{6ACAC839-72CD-41F5-BE2F-C0743328FF91}" presName="root" presStyleCnt="0"/>
      <dgm:spPr/>
    </dgm:pt>
    <dgm:pt modelId="{039D04B2-B545-41E6-ADAB-C9F14F86BB6A}" type="pres">
      <dgm:prSet presAssocID="{6ACAC839-72CD-41F5-BE2F-C0743328FF91}" presName="rootComposite" presStyleCnt="0"/>
      <dgm:spPr/>
    </dgm:pt>
    <dgm:pt modelId="{825E6008-0415-49D3-AC8A-EF21807F15B5}" type="pres">
      <dgm:prSet presAssocID="{6ACAC839-72CD-41F5-BE2F-C0743328FF91}" presName="rootText" presStyleLbl="node1" presStyleIdx="0" presStyleCnt="2" custScaleX="141651" custScaleY="50792"/>
      <dgm:spPr/>
    </dgm:pt>
    <dgm:pt modelId="{A6A49923-E591-42DA-A10E-DA31FC104688}" type="pres">
      <dgm:prSet presAssocID="{6ACAC839-72CD-41F5-BE2F-C0743328FF91}" presName="rootConnector" presStyleLbl="node1" presStyleIdx="0" presStyleCnt="2"/>
      <dgm:spPr/>
    </dgm:pt>
    <dgm:pt modelId="{9F886EC2-5A14-489C-836D-0A9D12F0C3D9}" type="pres">
      <dgm:prSet presAssocID="{6ACAC839-72CD-41F5-BE2F-C0743328FF91}" presName="childShape" presStyleCnt="0"/>
      <dgm:spPr/>
    </dgm:pt>
    <dgm:pt modelId="{EB542957-DD6B-4C4E-9156-70DB3F3401AC}" type="pres">
      <dgm:prSet presAssocID="{3B509256-0153-4A5B-8578-B9D96330EF15}" presName="Name13" presStyleLbl="parChTrans1D2" presStyleIdx="0" presStyleCnt="2"/>
      <dgm:spPr/>
    </dgm:pt>
    <dgm:pt modelId="{E105FBE0-74C8-4516-910D-0FA82911B7BF}" type="pres">
      <dgm:prSet presAssocID="{DC48F494-025C-40B5-B4C6-928B41EE1980}" presName="childText" presStyleLbl="bgAcc1" presStyleIdx="0" presStyleCnt="2" custScaleX="135490" custScaleY="72990">
        <dgm:presLayoutVars>
          <dgm:bulletEnabled val="1"/>
        </dgm:presLayoutVars>
      </dgm:prSet>
      <dgm:spPr/>
    </dgm:pt>
    <dgm:pt modelId="{B4A1428D-FD05-4884-ADA1-F9819E8A6201}" type="pres">
      <dgm:prSet presAssocID="{487603CE-604F-44FA-B710-992F6FB00A5E}" presName="root" presStyleCnt="0"/>
      <dgm:spPr/>
    </dgm:pt>
    <dgm:pt modelId="{4ACDE2F4-58F1-4A87-8FED-B5B3C025E3CC}" type="pres">
      <dgm:prSet presAssocID="{487603CE-604F-44FA-B710-992F6FB00A5E}" presName="rootComposite" presStyleCnt="0"/>
      <dgm:spPr/>
    </dgm:pt>
    <dgm:pt modelId="{9DA3A8B6-184E-4C07-BE52-6438903F12A0}" type="pres">
      <dgm:prSet presAssocID="{487603CE-604F-44FA-B710-992F6FB00A5E}" presName="rootText" presStyleLbl="node1" presStyleIdx="1" presStyleCnt="2" custScaleX="141129" custScaleY="53819"/>
      <dgm:spPr/>
    </dgm:pt>
    <dgm:pt modelId="{F6B02AEA-ECFD-4CBC-A0B0-AA19B084A2B6}" type="pres">
      <dgm:prSet presAssocID="{487603CE-604F-44FA-B710-992F6FB00A5E}" presName="rootConnector" presStyleLbl="node1" presStyleIdx="1" presStyleCnt="2"/>
      <dgm:spPr/>
    </dgm:pt>
    <dgm:pt modelId="{D9B4CD20-2364-4D6D-BB1C-8440B4802175}" type="pres">
      <dgm:prSet presAssocID="{487603CE-604F-44FA-B710-992F6FB00A5E}" presName="childShape" presStyleCnt="0"/>
      <dgm:spPr/>
    </dgm:pt>
    <dgm:pt modelId="{7D22D4E9-46D5-4D78-8A26-B8E255EB8788}" type="pres">
      <dgm:prSet presAssocID="{CD845333-62FF-42E6-9AFE-6821E8C51593}" presName="Name13" presStyleLbl="parChTrans1D2" presStyleIdx="1" presStyleCnt="2"/>
      <dgm:spPr/>
    </dgm:pt>
    <dgm:pt modelId="{49AEE3AA-BE4E-4C07-8CE5-37A8A389638D}" type="pres">
      <dgm:prSet presAssocID="{4C1D7E1B-7B7A-4916-A03F-2A90CC948969}" presName="childText" presStyleLbl="bgAcc1" presStyleIdx="1" presStyleCnt="2" custScaleX="135339" custScaleY="72391">
        <dgm:presLayoutVars>
          <dgm:bulletEnabled val="1"/>
        </dgm:presLayoutVars>
      </dgm:prSet>
      <dgm:spPr/>
    </dgm:pt>
  </dgm:ptLst>
  <dgm:cxnLst>
    <dgm:cxn modelId="{B5BA6715-5AE6-4A2F-8237-DE5E2AC4E14C}" type="presOf" srcId="{DC48F494-025C-40B5-B4C6-928B41EE1980}" destId="{E105FBE0-74C8-4516-910D-0FA82911B7BF}" srcOrd="0" destOrd="0" presId="urn:microsoft.com/office/officeart/2005/8/layout/hierarchy3"/>
    <dgm:cxn modelId="{7449A319-8442-40D6-B46A-E1AD2A098C94}" srcId="{487603CE-604F-44FA-B710-992F6FB00A5E}" destId="{4C1D7E1B-7B7A-4916-A03F-2A90CC948969}" srcOrd="0" destOrd="0" parTransId="{CD845333-62FF-42E6-9AFE-6821E8C51593}" sibTransId="{FE7E1238-FF9B-4556-B43E-4014AC82E07C}"/>
    <dgm:cxn modelId="{31C75422-ACE3-4B64-9AE3-BDD6BC3BD8B4}" type="presOf" srcId="{487603CE-604F-44FA-B710-992F6FB00A5E}" destId="{F6B02AEA-ECFD-4CBC-A0B0-AA19B084A2B6}" srcOrd="1" destOrd="0" presId="urn:microsoft.com/office/officeart/2005/8/layout/hierarchy3"/>
    <dgm:cxn modelId="{DBAA392F-D3D6-4CB6-98E0-3CAAA1989092}" type="presOf" srcId="{3B509256-0153-4A5B-8578-B9D96330EF15}" destId="{EB542957-DD6B-4C4E-9156-70DB3F3401AC}" srcOrd="0" destOrd="0" presId="urn:microsoft.com/office/officeart/2005/8/layout/hierarchy3"/>
    <dgm:cxn modelId="{D74DBA66-0FAB-4DFD-AC1F-84173B4AC985}" type="presOf" srcId="{4C1D7E1B-7B7A-4916-A03F-2A90CC948969}" destId="{49AEE3AA-BE4E-4C07-8CE5-37A8A389638D}" srcOrd="0" destOrd="0" presId="urn:microsoft.com/office/officeart/2005/8/layout/hierarchy3"/>
    <dgm:cxn modelId="{3D05196A-1823-405C-ADFA-8A00D2FAEB26}" type="presOf" srcId="{487603CE-604F-44FA-B710-992F6FB00A5E}" destId="{9DA3A8B6-184E-4C07-BE52-6438903F12A0}" srcOrd="0" destOrd="0" presId="urn:microsoft.com/office/officeart/2005/8/layout/hierarchy3"/>
    <dgm:cxn modelId="{4C799950-E00C-4818-9BD5-A5E5BE2D19F0}" srcId="{7BB72A19-B00B-4D06-9243-6CF9E2970642}" destId="{6ACAC839-72CD-41F5-BE2F-C0743328FF91}" srcOrd="0" destOrd="0" parTransId="{CCEE0224-82F8-4524-AF4C-2B2F5A679011}" sibTransId="{FA0035D2-B998-475B-9851-1F91C5791CFC}"/>
    <dgm:cxn modelId="{B1C07476-0695-4B93-8045-117A05007E07}" srcId="{6ACAC839-72CD-41F5-BE2F-C0743328FF91}" destId="{DC48F494-025C-40B5-B4C6-928B41EE1980}" srcOrd="0" destOrd="0" parTransId="{3B509256-0153-4A5B-8578-B9D96330EF15}" sibTransId="{023FD09B-0F0D-4097-8105-809A650E9AA6}"/>
    <dgm:cxn modelId="{2B81ADA5-36EA-4153-8C90-4E8ABF4EAC19}" type="presOf" srcId="{CD845333-62FF-42E6-9AFE-6821E8C51593}" destId="{7D22D4E9-46D5-4D78-8A26-B8E255EB8788}" srcOrd="0" destOrd="0" presId="urn:microsoft.com/office/officeart/2005/8/layout/hierarchy3"/>
    <dgm:cxn modelId="{98BED0A6-E08E-4745-AF7C-7AABEEE2BED7}" type="presOf" srcId="{7BB72A19-B00B-4D06-9243-6CF9E2970642}" destId="{DA9C9C93-EA11-4EA4-88AF-D3631A7444A4}" srcOrd="0" destOrd="0" presId="urn:microsoft.com/office/officeart/2005/8/layout/hierarchy3"/>
    <dgm:cxn modelId="{A16A4EDB-65D0-4ABA-99D2-E9140D350067}" type="presOf" srcId="{6ACAC839-72CD-41F5-BE2F-C0743328FF91}" destId="{A6A49923-E591-42DA-A10E-DA31FC104688}" srcOrd="1" destOrd="0" presId="urn:microsoft.com/office/officeart/2005/8/layout/hierarchy3"/>
    <dgm:cxn modelId="{CD4B3EEF-B859-43DA-B8F2-9B2D9DFAE804}" srcId="{7BB72A19-B00B-4D06-9243-6CF9E2970642}" destId="{487603CE-604F-44FA-B710-992F6FB00A5E}" srcOrd="1" destOrd="0" parTransId="{60F9F288-D343-46E6-AA8C-2B16959858BD}" sibTransId="{EB89EA6E-EAA9-48CB-8A50-FD0BEF4D7663}"/>
    <dgm:cxn modelId="{E59071F4-C423-4642-8FA1-3E5AB563E42F}" type="presOf" srcId="{6ACAC839-72CD-41F5-BE2F-C0743328FF91}" destId="{825E6008-0415-49D3-AC8A-EF21807F15B5}" srcOrd="0" destOrd="0" presId="urn:microsoft.com/office/officeart/2005/8/layout/hierarchy3"/>
    <dgm:cxn modelId="{E4388040-7E82-43A4-925D-5A49CE281467}" type="presParOf" srcId="{DA9C9C93-EA11-4EA4-88AF-D3631A7444A4}" destId="{6F3BB572-DCF9-4DD1-A876-D3A2A7DFCE25}" srcOrd="0" destOrd="0" presId="urn:microsoft.com/office/officeart/2005/8/layout/hierarchy3"/>
    <dgm:cxn modelId="{9C56ABFB-1919-4BE5-B633-5F12754FF577}" type="presParOf" srcId="{6F3BB572-DCF9-4DD1-A876-D3A2A7DFCE25}" destId="{039D04B2-B545-41E6-ADAB-C9F14F86BB6A}" srcOrd="0" destOrd="0" presId="urn:microsoft.com/office/officeart/2005/8/layout/hierarchy3"/>
    <dgm:cxn modelId="{B6ECF54A-9AC8-4902-ACEC-2D177C294536}" type="presParOf" srcId="{039D04B2-B545-41E6-ADAB-C9F14F86BB6A}" destId="{825E6008-0415-49D3-AC8A-EF21807F15B5}" srcOrd="0" destOrd="0" presId="urn:microsoft.com/office/officeart/2005/8/layout/hierarchy3"/>
    <dgm:cxn modelId="{8C5D791A-5A6E-4EEB-BC7F-D622C4A97BFA}" type="presParOf" srcId="{039D04B2-B545-41E6-ADAB-C9F14F86BB6A}" destId="{A6A49923-E591-42DA-A10E-DA31FC104688}" srcOrd="1" destOrd="0" presId="urn:microsoft.com/office/officeart/2005/8/layout/hierarchy3"/>
    <dgm:cxn modelId="{68EFD7E8-F664-4F4E-9295-1347C24207C2}" type="presParOf" srcId="{6F3BB572-DCF9-4DD1-A876-D3A2A7DFCE25}" destId="{9F886EC2-5A14-489C-836D-0A9D12F0C3D9}" srcOrd="1" destOrd="0" presId="urn:microsoft.com/office/officeart/2005/8/layout/hierarchy3"/>
    <dgm:cxn modelId="{0F0E4383-D071-4208-91C8-2711B69BD1F5}" type="presParOf" srcId="{9F886EC2-5A14-489C-836D-0A9D12F0C3D9}" destId="{EB542957-DD6B-4C4E-9156-70DB3F3401AC}" srcOrd="0" destOrd="0" presId="urn:microsoft.com/office/officeart/2005/8/layout/hierarchy3"/>
    <dgm:cxn modelId="{831419DD-DCFE-4847-AD31-6EACB7A6316D}" type="presParOf" srcId="{9F886EC2-5A14-489C-836D-0A9D12F0C3D9}" destId="{E105FBE0-74C8-4516-910D-0FA82911B7BF}" srcOrd="1" destOrd="0" presId="urn:microsoft.com/office/officeart/2005/8/layout/hierarchy3"/>
    <dgm:cxn modelId="{7379C107-5B33-42B5-9BF1-F07D7995A774}" type="presParOf" srcId="{DA9C9C93-EA11-4EA4-88AF-D3631A7444A4}" destId="{B4A1428D-FD05-4884-ADA1-F9819E8A6201}" srcOrd="1" destOrd="0" presId="urn:microsoft.com/office/officeart/2005/8/layout/hierarchy3"/>
    <dgm:cxn modelId="{F31D85C3-6439-4DE1-BA36-C00251E001AB}" type="presParOf" srcId="{B4A1428D-FD05-4884-ADA1-F9819E8A6201}" destId="{4ACDE2F4-58F1-4A87-8FED-B5B3C025E3CC}" srcOrd="0" destOrd="0" presId="urn:microsoft.com/office/officeart/2005/8/layout/hierarchy3"/>
    <dgm:cxn modelId="{231EF9C7-93DC-4A7F-90EF-A12A5DD5E898}" type="presParOf" srcId="{4ACDE2F4-58F1-4A87-8FED-B5B3C025E3CC}" destId="{9DA3A8B6-184E-4C07-BE52-6438903F12A0}" srcOrd="0" destOrd="0" presId="urn:microsoft.com/office/officeart/2005/8/layout/hierarchy3"/>
    <dgm:cxn modelId="{F22FAD67-0B0B-4723-B92B-01D33B34F917}" type="presParOf" srcId="{4ACDE2F4-58F1-4A87-8FED-B5B3C025E3CC}" destId="{F6B02AEA-ECFD-4CBC-A0B0-AA19B084A2B6}" srcOrd="1" destOrd="0" presId="urn:microsoft.com/office/officeart/2005/8/layout/hierarchy3"/>
    <dgm:cxn modelId="{BE6D420B-64B1-4736-ADFB-0DB27216D029}" type="presParOf" srcId="{B4A1428D-FD05-4884-ADA1-F9819E8A6201}" destId="{D9B4CD20-2364-4D6D-BB1C-8440B4802175}" srcOrd="1" destOrd="0" presId="urn:microsoft.com/office/officeart/2005/8/layout/hierarchy3"/>
    <dgm:cxn modelId="{4450671D-453F-4DD3-BE25-CF3F1234A225}" type="presParOf" srcId="{D9B4CD20-2364-4D6D-BB1C-8440B4802175}" destId="{7D22D4E9-46D5-4D78-8A26-B8E255EB8788}" srcOrd="0" destOrd="0" presId="urn:microsoft.com/office/officeart/2005/8/layout/hierarchy3"/>
    <dgm:cxn modelId="{076573D6-933D-4D08-AB3C-6FD3A2B9E97E}" type="presParOf" srcId="{D9B4CD20-2364-4D6D-BB1C-8440B4802175}" destId="{49AEE3AA-BE4E-4C07-8CE5-37A8A389638D}"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02687-52D8-4E84-AEE1-92E6E091012C}">
      <dsp:nvSpPr>
        <dsp:cNvPr id="0" name=""/>
        <dsp:cNvSpPr/>
      </dsp:nvSpPr>
      <dsp:spPr>
        <a:xfrm rot="5400000">
          <a:off x="2944707" y="101186"/>
          <a:ext cx="1519468" cy="1321937"/>
        </a:xfrm>
        <a:prstGeom prst="hexagon">
          <a:avLst>
            <a:gd name="adj" fmla="val 2500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l-GR" sz="1400" b="1" kern="1200" dirty="0"/>
            <a:t>Κείμενο</a:t>
          </a:r>
          <a:endParaRPr lang="hu-HU" sz="1400" b="1" kern="1200" dirty="0"/>
        </a:p>
      </dsp:txBody>
      <dsp:txXfrm rot="-5400000">
        <a:off x="3249474" y="239205"/>
        <a:ext cx="909933" cy="1045900"/>
      </dsp:txXfrm>
    </dsp:sp>
    <dsp:sp modelId="{E6AAF8F2-C4DF-4712-A7F1-BEBAD463EFB9}">
      <dsp:nvSpPr>
        <dsp:cNvPr id="0" name=""/>
        <dsp:cNvSpPr/>
      </dsp:nvSpPr>
      <dsp:spPr>
        <a:xfrm>
          <a:off x="4405524" y="306314"/>
          <a:ext cx="1695727" cy="911681"/>
        </a:xfrm>
        <a:prstGeom prst="rect">
          <a:avLst/>
        </a:prstGeom>
        <a:noFill/>
        <a:ln>
          <a:noFill/>
        </a:ln>
        <a:effectLst/>
      </dsp:spPr>
      <dsp:style>
        <a:lnRef idx="0">
          <a:scrgbClr r="0" g="0" b="0"/>
        </a:lnRef>
        <a:fillRef idx="0">
          <a:scrgbClr r="0" g="0" b="0"/>
        </a:fillRef>
        <a:effectRef idx="0">
          <a:scrgbClr r="0" g="0" b="0"/>
        </a:effectRef>
        <a:fontRef idx="minor"/>
      </dsp:style>
    </dsp:sp>
    <dsp:sp modelId="{3908CA65-8EB9-49F1-9DB4-75ECFB2C458A}">
      <dsp:nvSpPr>
        <dsp:cNvPr id="0" name=""/>
        <dsp:cNvSpPr/>
      </dsp:nvSpPr>
      <dsp:spPr>
        <a:xfrm rot="5400000">
          <a:off x="1517014" y="101186"/>
          <a:ext cx="1519468" cy="1321937"/>
        </a:xfrm>
        <a:prstGeom prst="hexagon">
          <a:avLst>
            <a:gd name="adj" fmla="val 2500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l-GR" sz="1400" b="1" kern="1200" dirty="0"/>
            <a:t>Εικόνες</a:t>
          </a:r>
          <a:endParaRPr lang="hu-HU" sz="1400" b="1" kern="1200" dirty="0"/>
        </a:p>
      </dsp:txBody>
      <dsp:txXfrm rot="-5400000">
        <a:off x="1821781" y="239205"/>
        <a:ext cx="909933" cy="1045900"/>
      </dsp:txXfrm>
    </dsp:sp>
    <dsp:sp modelId="{05881889-E957-4094-A981-225A26CF9A86}">
      <dsp:nvSpPr>
        <dsp:cNvPr id="0" name=""/>
        <dsp:cNvSpPr/>
      </dsp:nvSpPr>
      <dsp:spPr>
        <a:xfrm rot="5400000">
          <a:off x="2228125" y="1390911"/>
          <a:ext cx="1519468" cy="1321937"/>
        </a:xfrm>
        <a:prstGeom prst="hexagon">
          <a:avLst>
            <a:gd name="adj" fmla="val 2500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hu-HU" sz="1400" b="1" kern="1200" dirty="0" err="1"/>
            <a:t>Omics</a:t>
          </a:r>
          <a:endParaRPr lang="hu-HU" sz="1400" b="1" kern="1200" dirty="0"/>
        </a:p>
      </dsp:txBody>
      <dsp:txXfrm rot="-5400000">
        <a:off x="2532892" y="1528930"/>
        <a:ext cx="909933" cy="1045900"/>
      </dsp:txXfrm>
    </dsp:sp>
    <dsp:sp modelId="{E02A0053-BA71-4516-94DA-32D407DE78B3}">
      <dsp:nvSpPr>
        <dsp:cNvPr id="0" name=""/>
        <dsp:cNvSpPr/>
      </dsp:nvSpPr>
      <dsp:spPr>
        <a:xfrm>
          <a:off x="1473092" y="230450"/>
          <a:ext cx="1641026" cy="911681"/>
        </a:xfrm>
        <a:prstGeom prst="rect">
          <a:avLst/>
        </a:prstGeom>
        <a:noFill/>
        <a:ln>
          <a:noFill/>
        </a:ln>
        <a:effectLst/>
      </dsp:spPr>
      <dsp:style>
        <a:lnRef idx="0">
          <a:scrgbClr r="0" g="0" b="0"/>
        </a:lnRef>
        <a:fillRef idx="0">
          <a:scrgbClr r="0" g="0" b="0"/>
        </a:fillRef>
        <a:effectRef idx="0">
          <a:scrgbClr r="0" g="0" b="0"/>
        </a:effectRef>
        <a:fontRef idx="minor"/>
      </dsp:style>
    </dsp:sp>
    <dsp:sp modelId="{E11D9E2B-6C61-4627-851F-261EB326E63D}">
      <dsp:nvSpPr>
        <dsp:cNvPr id="0" name=""/>
        <dsp:cNvSpPr/>
      </dsp:nvSpPr>
      <dsp:spPr>
        <a:xfrm rot="5400000">
          <a:off x="3655818" y="1390911"/>
          <a:ext cx="1519468" cy="1321937"/>
        </a:xfrm>
        <a:prstGeom prst="hexagon">
          <a:avLst>
            <a:gd name="adj" fmla="val 2500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r>
            <a:rPr lang="el-GR" sz="1200" b="1" kern="1200" dirty="0"/>
            <a:t>Δεδομένα αισθητήρων - </a:t>
          </a:r>
          <a:r>
            <a:rPr lang="en-US" sz="1200" b="1" kern="1200" dirty="0" err="1"/>
            <a:t>IoT</a:t>
          </a:r>
          <a:endParaRPr lang="hu-HU" sz="1200" b="1" kern="1200" dirty="0"/>
        </a:p>
      </dsp:txBody>
      <dsp:txXfrm rot="-5400000">
        <a:off x="3960585" y="1528930"/>
        <a:ext cx="909933" cy="1045900"/>
      </dsp:txXfrm>
    </dsp:sp>
    <dsp:sp modelId="{BFFB7841-9551-484A-BF24-26AF75EE44C4}">
      <dsp:nvSpPr>
        <dsp:cNvPr id="0" name=""/>
        <dsp:cNvSpPr/>
      </dsp:nvSpPr>
      <dsp:spPr>
        <a:xfrm rot="5400000">
          <a:off x="2917039" y="2683057"/>
          <a:ext cx="1519468" cy="1321937"/>
        </a:xfrm>
        <a:prstGeom prst="hexagon">
          <a:avLst>
            <a:gd name="adj" fmla="val 2500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l-GR" sz="1200" b="1" kern="1200" dirty="0"/>
            <a:t>Διοικητικά – οικονομικά δεδομένα</a:t>
          </a:r>
          <a:endParaRPr lang="hu-HU" sz="1200" b="1" kern="1200" dirty="0"/>
        </a:p>
      </dsp:txBody>
      <dsp:txXfrm rot="-5400000">
        <a:off x="3221806" y="2821076"/>
        <a:ext cx="909933" cy="1045900"/>
      </dsp:txXfrm>
    </dsp:sp>
    <dsp:sp modelId="{5696A4F0-4F9B-4A4C-81F6-D5D708AB5CC1}">
      <dsp:nvSpPr>
        <dsp:cNvPr id="0" name=""/>
        <dsp:cNvSpPr/>
      </dsp:nvSpPr>
      <dsp:spPr>
        <a:xfrm>
          <a:off x="3563680" y="1626733"/>
          <a:ext cx="1695727" cy="911681"/>
        </a:xfrm>
        <a:prstGeom prst="rect">
          <a:avLst/>
        </a:prstGeom>
        <a:noFill/>
        <a:ln>
          <a:noFill/>
        </a:ln>
        <a:effectLst/>
      </dsp:spPr>
      <dsp:style>
        <a:lnRef idx="0">
          <a:scrgbClr r="0" g="0" b="0"/>
        </a:lnRef>
        <a:fillRef idx="0">
          <a:scrgbClr r="0" g="0" b="0"/>
        </a:fillRef>
        <a:effectRef idx="0">
          <a:scrgbClr r="0" g="0" b="0"/>
        </a:effectRef>
        <a:fontRef idx="minor"/>
      </dsp:style>
    </dsp:sp>
    <dsp:sp modelId="{109D51B5-7A1B-454A-B21D-6279201D95DF}">
      <dsp:nvSpPr>
        <dsp:cNvPr id="0" name=""/>
        <dsp:cNvSpPr/>
      </dsp:nvSpPr>
      <dsp:spPr>
        <a:xfrm rot="5400000">
          <a:off x="1517014" y="2680636"/>
          <a:ext cx="1519468" cy="1321937"/>
        </a:xfrm>
        <a:prstGeom prst="hexagon">
          <a:avLst>
            <a:gd name="adj" fmla="val 2500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l-GR" sz="1400" b="1" kern="1200" dirty="0"/>
            <a:t>Πολυμέσα</a:t>
          </a:r>
          <a:endParaRPr lang="hu-HU" sz="1400" b="1" kern="1200" dirty="0"/>
        </a:p>
      </dsp:txBody>
      <dsp:txXfrm rot="-5400000">
        <a:off x="1821781" y="2818655"/>
        <a:ext cx="909933" cy="10459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02687-52D8-4E84-AEE1-92E6E091012C}">
      <dsp:nvSpPr>
        <dsp:cNvPr id="0" name=""/>
        <dsp:cNvSpPr/>
      </dsp:nvSpPr>
      <dsp:spPr>
        <a:xfrm rot="5400000">
          <a:off x="3545808" y="85778"/>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l-GR" sz="1000" b="1" kern="1200" dirty="0"/>
            <a:t>Ηλεκτρονικά αρχεία υγείας</a:t>
          </a:r>
          <a:endParaRPr lang="hu-HU" sz="1000" b="1" kern="1200" dirty="0"/>
        </a:p>
      </dsp:txBody>
      <dsp:txXfrm rot="-5400000">
        <a:off x="3799366" y="200606"/>
        <a:ext cx="757042" cy="870163"/>
      </dsp:txXfrm>
    </dsp:sp>
    <dsp:sp modelId="{E6AAF8F2-C4DF-4712-A7F1-BEBAD463EFB9}">
      <dsp:nvSpPr>
        <dsp:cNvPr id="0" name=""/>
        <dsp:cNvSpPr/>
      </dsp:nvSpPr>
      <dsp:spPr>
        <a:xfrm>
          <a:off x="4761171" y="256440"/>
          <a:ext cx="1410802" cy="758495"/>
        </a:xfrm>
        <a:prstGeom prst="rect">
          <a:avLst/>
        </a:prstGeom>
        <a:noFill/>
        <a:ln>
          <a:noFill/>
        </a:ln>
        <a:effectLst/>
      </dsp:spPr>
      <dsp:style>
        <a:lnRef idx="0">
          <a:scrgbClr r="0" g="0" b="0"/>
        </a:lnRef>
        <a:fillRef idx="0">
          <a:scrgbClr r="0" g="0" b="0"/>
        </a:fillRef>
        <a:effectRef idx="0">
          <a:scrgbClr r="0" g="0" b="0"/>
        </a:effectRef>
        <a:fontRef idx="minor"/>
      </dsp:style>
    </dsp:sp>
    <dsp:sp modelId="{3908CA65-8EB9-49F1-9DB4-75ECFB2C458A}">
      <dsp:nvSpPr>
        <dsp:cNvPr id="0" name=""/>
        <dsp:cNvSpPr/>
      </dsp:nvSpPr>
      <dsp:spPr>
        <a:xfrm rot="5400000">
          <a:off x="2342331" y="82170"/>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lang="el-GR" sz="1100" b="1" kern="1200" dirty="0"/>
            <a:t>Ηλεκτρονικά ιατρικά αρχεία</a:t>
          </a:r>
          <a:endParaRPr lang="hu-HU" sz="1100" b="1" kern="1200" dirty="0"/>
        </a:p>
      </dsp:txBody>
      <dsp:txXfrm rot="-5400000">
        <a:off x="2595889" y="196998"/>
        <a:ext cx="757042" cy="870163"/>
      </dsp:txXfrm>
    </dsp:sp>
    <dsp:sp modelId="{05881889-E957-4094-A981-225A26CF9A86}">
      <dsp:nvSpPr>
        <dsp:cNvPr id="0" name=""/>
        <dsp:cNvSpPr/>
      </dsp:nvSpPr>
      <dsp:spPr>
        <a:xfrm rot="5400000">
          <a:off x="2949630" y="1158797"/>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l-GR" sz="1100" b="1" kern="1200" dirty="0"/>
            <a:t>Ιατρική απεικόνιση</a:t>
          </a:r>
          <a:endParaRPr lang="hu-HU" sz="1100" b="1" kern="1200" dirty="0"/>
        </a:p>
      </dsp:txBody>
      <dsp:txXfrm rot="-5400000">
        <a:off x="3203188" y="1273625"/>
        <a:ext cx="757042" cy="870163"/>
      </dsp:txXfrm>
    </dsp:sp>
    <dsp:sp modelId="{E02A0053-BA71-4516-94DA-32D407DE78B3}">
      <dsp:nvSpPr>
        <dsp:cNvPr id="0" name=""/>
        <dsp:cNvSpPr/>
      </dsp:nvSpPr>
      <dsp:spPr>
        <a:xfrm>
          <a:off x="2321462" y="193323"/>
          <a:ext cx="1365292" cy="758495"/>
        </a:xfrm>
        <a:prstGeom prst="rect">
          <a:avLst/>
        </a:prstGeom>
        <a:noFill/>
        <a:ln>
          <a:noFill/>
        </a:ln>
        <a:effectLst/>
      </dsp:spPr>
      <dsp:style>
        <a:lnRef idx="0">
          <a:scrgbClr r="0" g="0" b="0"/>
        </a:lnRef>
        <a:fillRef idx="0">
          <a:scrgbClr r="0" g="0" b="0"/>
        </a:fillRef>
        <a:effectRef idx="0">
          <a:scrgbClr r="0" g="0" b="0"/>
        </a:effectRef>
        <a:fontRef idx="minor"/>
      </dsp:style>
    </dsp:sp>
    <dsp:sp modelId="{E11D9E2B-6C61-4627-851F-261EB326E63D}">
      <dsp:nvSpPr>
        <dsp:cNvPr id="0" name=""/>
        <dsp:cNvSpPr/>
      </dsp:nvSpPr>
      <dsp:spPr>
        <a:xfrm rot="5400000">
          <a:off x="4137435" y="1158797"/>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r>
            <a:rPr lang="el-GR" sz="900" b="1" kern="1200" dirty="0"/>
            <a:t>Σύστημα αρχειοθέτησης και διακίνησης  εικόνων</a:t>
          </a:r>
          <a:r>
            <a:rPr lang="en-US" sz="900" b="1" kern="1200" dirty="0"/>
            <a:t> (</a:t>
          </a:r>
          <a:r>
            <a:rPr lang="hu-HU" sz="900" b="1" kern="1200" dirty="0"/>
            <a:t>PACS</a:t>
          </a:r>
          <a:r>
            <a:rPr lang="en-US" sz="900" b="1" kern="1200" dirty="0"/>
            <a:t>)</a:t>
          </a:r>
          <a:endParaRPr lang="hu-HU" sz="900" b="1" kern="1200" dirty="0"/>
        </a:p>
      </dsp:txBody>
      <dsp:txXfrm rot="-5400000">
        <a:off x="4390993" y="1273625"/>
        <a:ext cx="757042" cy="870163"/>
      </dsp:txXfrm>
    </dsp:sp>
    <dsp:sp modelId="{BFFB7841-9551-484A-BF24-26AF75EE44C4}">
      <dsp:nvSpPr>
        <dsp:cNvPr id="0" name=""/>
        <dsp:cNvSpPr/>
      </dsp:nvSpPr>
      <dsp:spPr>
        <a:xfrm rot="5400000">
          <a:off x="3545808" y="2231816"/>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l-GR" sz="1100" b="1" kern="1200" dirty="0"/>
            <a:t>Εφαρμογές κινητής υγείας</a:t>
          </a:r>
          <a:endParaRPr lang="hu-HU" sz="1100" b="1" kern="1200" dirty="0"/>
        </a:p>
      </dsp:txBody>
      <dsp:txXfrm rot="-5400000">
        <a:off x="3799366" y="2346644"/>
        <a:ext cx="757042" cy="870163"/>
      </dsp:txXfrm>
    </dsp:sp>
    <dsp:sp modelId="{5696A4F0-4F9B-4A4C-81F6-D5D708AB5CC1}">
      <dsp:nvSpPr>
        <dsp:cNvPr id="0" name=""/>
        <dsp:cNvSpPr/>
      </dsp:nvSpPr>
      <dsp:spPr>
        <a:xfrm>
          <a:off x="4060778" y="1354995"/>
          <a:ext cx="1410802" cy="758495"/>
        </a:xfrm>
        <a:prstGeom prst="rect">
          <a:avLst/>
        </a:prstGeom>
        <a:noFill/>
        <a:ln>
          <a:noFill/>
        </a:ln>
        <a:effectLst/>
      </dsp:spPr>
      <dsp:style>
        <a:lnRef idx="0">
          <a:scrgbClr r="0" g="0" b="0"/>
        </a:lnRef>
        <a:fillRef idx="0">
          <a:scrgbClr r="0" g="0" b="0"/>
        </a:fillRef>
        <a:effectRef idx="0">
          <a:scrgbClr r="0" g="0" b="0"/>
        </a:effectRef>
        <a:fontRef idx="minor"/>
      </dsp:style>
    </dsp:sp>
    <dsp:sp modelId="{109D51B5-7A1B-454A-B21D-6279201D95DF}">
      <dsp:nvSpPr>
        <dsp:cNvPr id="0" name=""/>
        <dsp:cNvSpPr/>
      </dsp:nvSpPr>
      <dsp:spPr>
        <a:xfrm rot="5400000">
          <a:off x="2358004" y="2231816"/>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hu-HU" sz="1300" b="1" kern="1200" dirty="0"/>
            <a:t>Portals</a:t>
          </a:r>
          <a:r>
            <a:rPr lang="en-US" sz="1300" b="1" kern="1200" dirty="0"/>
            <a:t> </a:t>
          </a:r>
          <a:r>
            <a:rPr lang="el-GR" sz="1300" b="1" kern="1200" dirty="0"/>
            <a:t>ασθενών</a:t>
          </a:r>
          <a:endParaRPr lang="hu-HU" sz="1300" b="1" kern="1200" dirty="0"/>
        </a:p>
      </dsp:txBody>
      <dsp:txXfrm rot="-5400000">
        <a:off x="2611562" y="2346644"/>
        <a:ext cx="757042" cy="870163"/>
      </dsp:txXfrm>
    </dsp:sp>
    <dsp:sp modelId="{FC7F5422-7C25-49CB-94E8-7C8B3F1D6002}">
      <dsp:nvSpPr>
        <dsp:cNvPr id="0" name=""/>
        <dsp:cNvSpPr/>
      </dsp:nvSpPr>
      <dsp:spPr>
        <a:xfrm rot="5400000">
          <a:off x="2949630" y="3304834"/>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l-GR" sz="1000" b="1" kern="1200" dirty="0"/>
            <a:t>Φορητές συσκευές</a:t>
          </a:r>
          <a:r>
            <a:rPr lang="hu-HU" sz="1000" b="1" kern="1200" dirty="0"/>
            <a:t> &amp; </a:t>
          </a:r>
          <a:r>
            <a:rPr lang="el-GR" sz="1000" b="1" kern="1200" dirty="0"/>
            <a:t>αισθητήρες</a:t>
          </a:r>
          <a:endParaRPr lang="hu-HU" sz="1000" b="1" kern="1200" dirty="0"/>
        </a:p>
      </dsp:txBody>
      <dsp:txXfrm rot="-5400000">
        <a:off x="3203188" y="3419662"/>
        <a:ext cx="757042" cy="870163"/>
      </dsp:txXfrm>
    </dsp:sp>
    <dsp:sp modelId="{9E3EE4BD-8B9F-4B01-8C36-0E6EC1F3BE2C}">
      <dsp:nvSpPr>
        <dsp:cNvPr id="0" name=""/>
        <dsp:cNvSpPr/>
      </dsp:nvSpPr>
      <dsp:spPr>
        <a:xfrm>
          <a:off x="1620999" y="3475496"/>
          <a:ext cx="1365292" cy="758495"/>
        </a:xfrm>
        <a:prstGeom prst="rect">
          <a:avLst/>
        </a:prstGeom>
        <a:noFill/>
        <a:ln>
          <a:noFill/>
        </a:ln>
        <a:effectLst/>
      </dsp:spPr>
      <dsp:style>
        <a:lnRef idx="0">
          <a:scrgbClr r="0" g="0" b="0"/>
        </a:lnRef>
        <a:fillRef idx="0">
          <a:scrgbClr r="0" g="0" b="0"/>
        </a:fillRef>
        <a:effectRef idx="0">
          <a:scrgbClr r="0" g="0" b="0"/>
        </a:effectRef>
        <a:fontRef idx="minor"/>
      </dsp:style>
    </dsp:sp>
    <dsp:sp modelId="{01415658-FEF9-4785-9EA6-91A05D2E51E5}">
      <dsp:nvSpPr>
        <dsp:cNvPr id="0" name=""/>
        <dsp:cNvSpPr/>
      </dsp:nvSpPr>
      <dsp:spPr>
        <a:xfrm rot="5400000">
          <a:off x="4137435" y="3304834"/>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l-GR" sz="1400" b="1" kern="1200" dirty="0"/>
            <a:t>Μητρώα</a:t>
          </a:r>
          <a:endParaRPr lang="hu-HU" sz="1400" b="1" kern="1200" dirty="0"/>
        </a:p>
      </dsp:txBody>
      <dsp:txXfrm rot="-5400000">
        <a:off x="4390993" y="3419662"/>
        <a:ext cx="757042" cy="870163"/>
      </dsp:txXfrm>
    </dsp:sp>
    <dsp:sp modelId="{F5B04009-62BF-49E8-B4C3-FDE64EDE036C}">
      <dsp:nvSpPr>
        <dsp:cNvPr id="0" name=""/>
        <dsp:cNvSpPr/>
      </dsp:nvSpPr>
      <dsp:spPr>
        <a:xfrm rot="5400000">
          <a:off x="3545808" y="4377853"/>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l-GR" sz="900" b="1" kern="1200" dirty="0"/>
            <a:t>Πληροφ. συστήματα διαχείρισης υγείας</a:t>
          </a:r>
          <a:endParaRPr lang="hu-HU" sz="900" b="1" kern="1200" dirty="0"/>
        </a:p>
      </dsp:txBody>
      <dsp:txXfrm rot="-5400000">
        <a:off x="3799366" y="4492681"/>
        <a:ext cx="757042" cy="870163"/>
      </dsp:txXfrm>
    </dsp:sp>
    <dsp:sp modelId="{F1C0E661-E059-4267-9085-FF6C5BB6396D}">
      <dsp:nvSpPr>
        <dsp:cNvPr id="0" name=""/>
        <dsp:cNvSpPr/>
      </dsp:nvSpPr>
      <dsp:spPr>
        <a:xfrm>
          <a:off x="4761171" y="4548515"/>
          <a:ext cx="1410802" cy="758495"/>
        </a:xfrm>
        <a:prstGeom prst="rect">
          <a:avLst/>
        </a:prstGeom>
        <a:noFill/>
        <a:ln>
          <a:noFill/>
        </a:ln>
        <a:effectLst/>
      </dsp:spPr>
      <dsp:style>
        <a:lnRef idx="0">
          <a:scrgbClr r="0" g="0" b="0"/>
        </a:lnRef>
        <a:fillRef idx="0">
          <a:scrgbClr r="0" g="0" b="0"/>
        </a:fillRef>
        <a:effectRef idx="0">
          <a:scrgbClr r="0" g="0" b="0"/>
        </a:effectRef>
        <a:fontRef idx="minor"/>
      </dsp:style>
    </dsp:sp>
    <dsp:sp modelId="{E8E56F87-4DE9-468F-8C10-2B758DDC36A9}">
      <dsp:nvSpPr>
        <dsp:cNvPr id="0" name=""/>
        <dsp:cNvSpPr/>
      </dsp:nvSpPr>
      <dsp:spPr>
        <a:xfrm rot="5400000">
          <a:off x="2358004" y="4377853"/>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r>
            <a:rPr lang="el-GR" sz="900" b="1" kern="1200" dirty="0"/>
            <a:t>Πληροφοριακά συστήματα νοσοκομείων</a:t>
          </a:r>
          <a:endParaRPr lang="hu-HU" sz="900" b="1" kern="1200" dirty="0"/>
        </a:p>
      </dsp:txBody>
      <dsp:txXfrm rot="-5400000">
        <a:off x="2611562" y="4492681"/>
        <a:ext cx="757042" cy="870163"/>
      </dsp:txXfrm>
    </dsp:sp>
    <dsp:sp modelId="{D862D706-E0FC-4E29-AADD-BF79A5BE6544}">
      <dsp:nvSpPr>
        <dsp:cNvPr id="0" name=""/>
        <dsp:cNvSpPr/>
      </dsp:nvSpPr>
      <dsp:spPr>
        <a:xfrm rot="5400000">
          <a:off x="2949630" y="5450872"/>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l-GR" sz="1000" b="1" kern="1200" dirty="0"/>
            <a:t>Εργαστήρια, ερευνητικές βάσεις δεδομένων </a:t>
          </a:r>
          <a:endParaRPr lang="hu-HU" sz="1000" b="1" kern="1200" dirty="0"/>
        </a:p>
      </dsp:txBody>
      <dsp:txXfrm rot="-5400000">
        <a:off x="3203188" y="5565700"/>
        <a:ext cx="757042" cy="870163"/>
      </dsp:txXfrm>
    </dsp:sp>
    <dsp:sp modelId="{B9440C20-31AA-4857-BCB5-39292F4A96AE}">
      <dsp:nvSpPr>
        <dsp:cNvPr id="0" name=""/>
        <dsp:cNvSpPr/>
      </dsp:nvSpPr>
      <dsp:spPr>
        <a:xfrm>
          <a:off x="1620999" y="5621533"/>
          <a:ext cx="1365292" cy="758495"/>
        </a:xfrm>
        <a:prstGeom prst="rect">
          <a:avLst/>
        </a:prstGeom>
        <a:noFill/>
        <a:ln>
          <a:noFill/>
        </a:ln>
        <a:effectLst/>
      </dsp:spPr>
      <dsp:style>
        <a:lnRef idx="0">
          <a:scrgbClr r="0" g="0" b="0"/>
        </a:lnRef>
        <a:fillRef idx="0">
          <a:scrgbClr r="0" g="0" b="0"/>
        </a:fillRef>
        <a:effectRef idx="0">
          <a:scrgbClr r="0" g="0" b="0"/>
        </a:effectRef>
        <a:fontRef idx="minor"/>
      </dsp:style>
    </dsp:sp>
    <dsp:sp modelId="{895B3209-CD37-4CDA-A4E9-84C00D93758C}">
      <dsp:nvSpPr>
        <dsp:cNvPr id="0" name=""/>
        <dsp:cNvSpPr/>
      </dsp:nvSpPr>
      <dsp:spPr>
        <a:xfrm rot="5400000">
          <a:off x="4137435" y="5450872"/>
          <a:ext cx="1264159" cy="1099818"/>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r>
            <a:rPr lang="el-GR" sz="1100" b="1" kern="1200" dirty="0"/>
            <a:t>Συστήματα φαρμακείων</a:t>
          </a:r>
          <a:endParaRPr lang="hu-HU" sz="1100" b="1" kern="1200" dirty="0"/>
        </a:p>
      </dsp:txBody>
      <dsp:txXfrm rot="-5400000">
        <a:off x="4390993" y="5565700"/>
        <a:ext cx="757042" cy="8701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60C990-C6E2-420A-BEDB-2847559D9A5A}">
      <dsp:nvSpPr>
        <dsp:cNvPr id="0" name=""/>
        <dsp:cNvSpPr/>
      </dsp:nvSpPr>
      <dsp:spPr>
        <a:xfrm rot="5400000">
          <a:off x="2808838" y="174474"/>
          <a:ext cx="1844764" cy="160494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l-GR" sz="1400" b="1" kern="1200" dirty="0"/>
            <a:t>Ηλεκτρονικό «ψάρεμα»</a:t>
          </a:r>
        </a:p>
        <a:p>
          <a:pPr marL="0" lvl="0" indent="0" algn="ctr" defTabSz="622300">
            <a:lnSpc>
              <a:spcPct val="90000"/>
            </a:lnSpc>
            <a:spcBef>
              <a:spcPct val="0"/>
            </a:spcBef>
            <a:spcAft>
              <a:spcPct val="35000"/>
            </a:spcAft>
            <a:buNone/>
          </a:pPr>
          <a:r>
            <a:rPr lang="el-GR" sz="1400" b="1" kern="1200" dirty="0"/>
            <a:t>(</a:t>
          </a:r>
          <a:r>
            <a:rPr lang="hu-HU" sz="1400" b="1" kern="1200" dirty="0"/>
            <a:t>Phishing</a:t>
          </a:r>
          <a:r>
            <a:rPr lang="el-GR" sz="1400" b="1" kern="1200" dirty="0"/>
            <a:t>)</a:t>
          </a:r>
          <a:endParaRPr lang="hu-HU" sz="1400" b="1" kern="1200" dirty="0"/>
        </a:p>
      </dsp:txBody>
      <dsp:txXfrm rot="-5400000">
        <a:off x="3178851" y="342041"/>
        <a:ext cx="1104737" cy="1269812"/>
      </dsp:txXfrm>
    </dsp:sp>
    <dsp:sp modelId="{2607A93C-C14A-4BEF-B169-CBAF4EA6C5E3}">
      <dsp:nvSpPr>
        <dsp:cNvPr id="0" name=""/>
        <dsp:cNvSpPr/>
      </dsp:nvSpPr>
      <dsp:spPr>
        <a:xfrm>
          <a:off x="4582395" y="423517"/>
          <a:ext cx="2058757" cy="1106858"/>
        </a:xfrm>
        <a:prstGeom prst="rect">
          <a:avLst/>
        </a:prstGeom>
        <a:noFill/>
        <a:ln>
          <a:noFill/>
        </a:ln>
        <a:effectLst/>
      </dsp:spPr>
      <dsp:style>
        <a:lnRef idx="0">
          <a:scrgbClr r="0" g="0" b="0"/>
        </a:lnRef>
        <a:fillRef idx="0">
          <a:scrgbClr r="0" g="0" b="0"/>
        </a:fillRef>
        <a:effectRef idx="0">
          <a:scrgbClr r="0" g="0" b="0"/>
        </a:effectRef>
        <a:fontRef idx="minor"/>
      </dsp:style>
    </dsp:sp>
    <dsp:sp modelId="{E62F032F-5DEF-4C24-9903-9F987119C54F}">
      <dsp:nvSpPr>
        <dsp:cNvPr id="0" name=""/>
        <dsp:cNvSpPr/>
      </dsp:nvSpPr>
      <dsp:spPr>
        <a:xfrm rot="5400000">
          <a:off x="1075497" y="174474"/>
          <a:ext cx="1844764" cy="160494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hu-HU" sz="1400" b="1" kern="1200" dirty="0"/>
            <a:t>Ransomware</a:t>
          </a:r>
        </a:p>
      </dsp:txBody>
      <dsp:txXfrm rot="-5400000">
        <a:off x="1445510" y="342041"/>
        <a:ext cx="1104737" cy="1269812"/>
      </dsp:txXfrm>
    </dsp:sp>
    <dsp:sp modelId="{6EA2CB79-2013-4741-9BEE-915CA4E33399}">
      <dsp:nvSpPr>
        <dsp:cNvPr id="0" name=""/>
        <dsp:cNvSpPr/>
      </dsp:nvSpPr>
      <dsp:spPr>
        <a:xfrm rot="5400000">
          <a:off x="1938847" y="1740310"/>
          <a:ext cx="1844764" cy="160494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l-GR" sz="1400" b="1" kern="1200" dirty="0"/>
            <a:t>Παραβιάσεις δεδομένων</a:t>
          </a:r>
          <a:endParaRPr lang="hu-HU" sz="1400" b="1" kern="1200" dirty="0"/>
        </a:p>
      </dsp:txBody>
      <dsp:txXfrm rot="-5400000">
        <a:off x="2308860" y="1907877"/>
        <a:ext cx="1104737" cy="1269812"/>
      </dsp:txXfrm>
    </dsp:sp>
    <dsp:sp modelId="{7E645B78-6A47-4E14-B1D8-3886F0C43ED4}">
      <dsp:nvSpPr>
        <dsp:cNvPr id="0" name=""/>
        <dsp:cNvSpPr/>
      </dsp:nvSpPr>
      <dsp:spPr>
        <a:xfrm>
          <a:off x="0" y="1989354"/>
          <a:ext cx="1992345" cy="1106858"/>
        </a:xfrm>
        <a:prstGeom prst="rect">
          <a:avLst/>
        </a:prstGeom>
        <a:noFill/>
        <a:ln>
          <a:noFill/>
        </a:ln>
        <a:effectLst/>
      </dsp:spPr>
      <dsp:style>
        <a:lnRef idx="0">
          <a:scrgbClr r="0" g="0" b="0"/>
        </a:lnRef>
        <a:fillRef idx="0">
          <a:scrgbClr r="0" g="0" b="0"/>
        </a:fillRef>
        <a:effectRef idx="0">
          <a:scrgbClr r="0" g="0" b="0"/>
        </a:effectRef>
        <a:fontRef idx="minor"/>
      </dsp:style>
    </dsp:sp>
    <dsp:sp modelId="{F6C63FC9-C721-4635-91CF-07DE42845837}">
      <dsp:nvSpPr>
        <dsp:cNvPr id="0" name=""/>
        <dsp:cNvSpPr/>
      </dsp:nvSpPr>
      <dsp:spPr>
        <a:xfrm rot="5400000">
          <a:off x="3672188" y="1740310"/>
          <a:ext cx="1844764" cy="160494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l-GR" sz="1400" b="1" kern="1200" dirty="0"/>
            <a:t>Ηλεκτρονική παρείσφρηση </a:t>
          </a:r>
          <a:r>
            <a:rPr lang="en-US" sz="1400" b="1" kern="1200" dirty="0"/>
            <a:t>(hacking) </a:t>
          </a:r>
          <a:r>
            <a:rPr lang="el-GR" sz="1400" b="1" kern="1200" dirty="0"/>
            <a:t>ιατρικών συσκευών</a:t>
          </a:r>
          <a:endParaRPr lang="hu-HU" sz="1400" b="1" kern="1200" dirty="0"/>
        </a:p>
      </dsp:txBody>
      <dsp:txXfrm rot="-5400000">
        <a:off x="4042201" y="1907877"/>
        <a:ext cx="1104737" cy="1269812"/>
      </dsp:txXfrm>
    </dsp:sp>
    <dsp:sp modelId="{C2A42C1C-8235-4E04-B714-121818E87B34}">
      <dsp:nvSpPr>
        <dsp:cNvPr id="0" name=""/>
        <dsp:cNvSpPr/>
      </dsp:nvSpPr>
      <dsp:spPr>
        <a:xfrm rot="5400000">
          <a:off x="2808838" y="3306147"/>
          <a:ext cx="1844764" cy="160494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l-GR" sz="1400" b="1" kern="1200" dirty="0"/>
            <a:t>Επιθέσεις </a:t>
          </a:r>
          <a:r>
            <a:rPr lang="el-GR" sz="1400" b="1" kern="1200" dirty="0" err="1"/>
            <a:t>κατανεμημέ</a:t>
          </a:r>
          <a:r>
            <a:rPr lang="en-US" sz="1400" b="1" kern="1200" dirty="0"/>
            <a:t>-</a:t>
          </a:r>
          <a:r>
            <a:rPr lang="el-GR" sz="1400" b="1" kern="1200" dirty="0" err="1"/>
            <a:t>νης</a:t>
          </a:r>
          <a:r>
            <a:rPr lang="el-GR" sz="1400" b="1" kern="1200" dirty="0"/>
            <a:t> άρνησης υπηρεσίας </a:t>
          </a:r>
          <a:r>
            <a:rPr lang="en-US" sz="1400" b="1" kern="1200" dirty="0"/>
            <a:t>(</a:t>
          </a:r>
          <a:r>
            <a:rPr lang="en-US" sz="1400" b="1" kern="1200" dirty="0" err="1"/>
            <a:t>DDoS</a:t>
          </a:r>
          <a:r>
            <a:rPr lang="en-US" sz="1400" b="1" kern="1200" dirty="0"/>
            <a:t>)</a:t>
          </a:r>
          <a:r>
            <a:rPr lang="el-GR" sz="1400" b="1" kern="1200" dirty="0"/>
            <a:t> </a:t>
          </a:r>
          <a:endParaRPr lang="hu-HU" sz="1400" b="1" kern="1200" dirty="0"/>
        </a:p>
      </dsp:txBody>
      <dsp:txXfrm rot="-5400000">
        <a:off x="3178851" y="3473714"/>
        <a:ext cx="1104737" cy="1269812"/>
      </dsp:txXfrm>
    </dsp:sp>
    <dsp:sp modelId="{20A42799-4F87-4B7C-A17F-0074B64D6A07}">
      <dsp:nvSpPr>
        <dsp:cNvPr id="0" name=""/>
        <dsp:cNvSpPr/>
      </dsp:nvSpPr>
      <dsp:spPr>
        <a:xfrm>
          <a:off x="4582395" y="3555190"/>
          <a:ext cx="2058757" cy="1106858"/>
        </a:xfrm>
        <a:prstGeom prst="rect">
          <a:avLst/>
        </a:prstGeom>
        <a:noFill/>
        <a:ln>
          <a:noFill/>
        </a:ln>
        <a:effectLst/>
      </dsp:spPr>
      <dsp:style>
        <a:lnRef idx="0">
          <a:scrgbClr r="0" g="0" b="0"/>
        </a:lnRef>
        <a:fillRef idx="0">
          <a:scrgbClr r="0" g="0" b="0"/>
        </a:fillRef>
        <a:effectRef idx="0">
          <a:scrgbClr r="0" g="0" b="0"/>
        </a:effectRef>
        <a:fontRef idx="minor"/>
      </dsp:style>
    </dsp:sp>
    <dsp:sp modelId="{77FFE265-B3CB-40C1-B79A-95A28E96DC39}">
      <dsp:nvSpPr>
        <dsp:cNvPr id="0" name=""/>
        <dsp:cNvSpPr/>
      </dsp:nvSpPr>
      <dsp:spPr>
        <a:xfrm rot="5400000">
          <a:off x="1075497" y="3306147"/>
          <a:ext cx="1844764" cy="1604945"/>
        </a:xfrm>
        <a:prstGeom prst="hexagon">
          <a:avLst>
            <a:gd name="adj" fmla="val 2500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hu-HU" sz="2000" b="1" kern="1200" dirty="0"/>
        </a:p>
      </dsp:txBody>
      <dsp:txXfrm rot="-5400000">
        <a:off x="1445510" y="3473714"/>
        <a:ext cx="1104737" cy="12698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BDD543-5CB0-46A8-AECD-5D6290F11038}">
      <dsp:nvSpPr>
        <dsp:cNvPr id="0" name=""/>
        <dsp:cNvSpPr/>
      </dsp:nvSpPr>
      <dsp:spPr>
        <a:xfrm rot="10800000">
          <a:off x="754732" y="103"/>
          <a:ext cx="4395550" cy="802654"/>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3948" tIns="83820" rIns="156464" bIns="83820" numCol="1" spcCol="1270" anchor="ctr" anchorCtr="0">
          <a:noAutofit/>
        </a:bodyPr>
        <a:lstStyle/>
        <a:p>
          <a:pPr marL="0" lvl="0" indent="0" algn="ctr" defTabSz="977900">
            <a:lnSpc>
              <a:spcPct val="90000"/>
            </a:lnSpc>
            <a:spcBef>
              <a:spcPct val="0"/>
            </a:spcBef>
            <a:spcAft>
              <a:spcPct val="35000"/>
            </a:spcAft>
            <a:buNone/>
          </a:pPr>
          <a:r>
            <a:rPr lang="el-GR" sz="2200" b="1" kern="1200" dirty="0">
              <a:solidFill>
                <a:schemeClr val="bg1"/>
              </a:solidFill>
            </a:rPr>
            <a:t>Διαταραχές λειτουργίας συστημάτων</a:t>
          </a:r>
          <a:endParaRPr lang="hu-HU" sz="2200" b="1" kern="1200" dirty="0">
            <a:solidFill>
              <a:schemeClr val="bg1"/>
            </a:solidFill>
          </a:endParaRPr>
        </a:p>
      </dsp:txBody>
      <dsp:txXfrm rot="10800000">
        <a:off x="955395" y="103"/>
        <a:ext cx="4194887" cy="802654"/>
      </dsp:txXfrm>
    </dsp:sp>
    <dsp:sp modelId="{FBA776B5-6115-4237-8013-B34D641E2995}">
      <dsp:nvSpPr>
        <dsp:cNvPr id="0" name=""/>
        <dsp:cNvSpPr/>
      </dsp:nvSpPr>
      <dsp:spPr>
        <a:xfrm>
          <a:off x="0" y="0"/>
          <a:ext cx="802654" cy="802654"/>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EC69FB-C5CD-4500-BDAB-3B1784CB1834}">
      <dsp:nvSpPr>
        <dsp:cNvPr id="0" name=""/>
        <dsp:cNvSpPr/>
      </dsp:nvSpPr>
      <dsp:spPr>
        <a:xfrm rot="10800000">
          <a:off x="754732" y="1042356"/>
          <a:ext cx="4395550" cy="802654"/>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3948" tIns="83820" rIns="156464" bIns="83820" numCol="1" spcCol="1270" anchor="ctr" anchorCtr="0">
          <a:noAutofit/>
        </a:bodyPr>
        <a:lstStyle/>
        <a:p>
          <a:pPr marL="0" lvl="0" indent="0" algn="ctr" defTabSz="977900">
            <a:lnSpc>
              <a:spcPct val="90000"/>
            </a:lnSpc>
            <a:spcBef>
              <a:spcPct val="0"/>
            </a:spcBef>
            <a:spcAft>
              <a:spcPct val="35000"/>
            </a:spcAft>
            <a:buNone/>
          </a:pPr>
          <a:r>
            <a:rPr kumimoji="0" lang="el-GR" altLang="hu-HU" sz="2200" b="1" i="0" u="none" strike="noStrike" kern="1200"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Κίνδυνοι για την ασφάλεια των ασθενών</a:t>
          </a:r>
          <a:endParaRPr kumimoji="0" lang="hu-HU" altLang="hu-HU" sz="2200" b="1" i="0" u="none" strike="noStrike" kern="1200"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dsp:txBody>
      <dsp:txXfrm rot="10800000">
        <a:off x="955395" y="1042356"/>
        <a:ext cx="4194887" cy="802654"/>
      </dsp:txXfrm>
    </dsp:sp>
    <dsp:sp modelId="{B8913FA8-2E9B-4751-8E1C-66E0A72FAF7C}">
      <dsp:nvSpPr>
        <dsp:cNvPr id="0" name=""/>
        <dsp:cNvSpPr/>
      </dsp:nvSpPr>
      <dsp:spPr>
        <a:xfrm>
          <a:off x="0" y="1043054"/>
          <a:ext cx="802654" cy="802654"/>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D55097-C883-4C50-AA0B-632A45133F41}">
      <dsp:nvSpPr>
        <dsp:cNvPr id="0" name=""/>
        <dsp:cNvSpPr/>
      </dsp:nvSpPr>
      <dsp:spPr>
        <a:xfrm rot="10800000">
          <a:off x="754732" y="2084609"/>
          <a:ext cx="4395550" cy="802654"/>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3948" tIns="83820" rIns="156464" bIns="83820" numCol="1" spcCol="1270" anchor="ctr" anchorCtr="0">
          <a:noAutofit/>
        </a:bodyPr>
        <a:lstStyle/>
        <a:p>
          <a:pPr marL="0" lvl="0" indent="0" algn="ctr" defTabSz="977900">
            <a:lnSpc>
              <a:spcPct val="90000"/>
            </a:lnSpc>
            <a:spcBef>
              <a:spcPct val="0"/>
            </a:spcBef>
            <a:spcAft>
              <a:spcPct val="35000"/>
            </a:spcAft>
            <a:buNone/>
          </a:pPr>
          <a:r>
            <a:rPr kumimoji="0" lang="el-GR" altLang="hu-HU" sz="2200" b="1" i="0" u="none" strike="noStrike" kern="1200"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Οικονομικός αντίκτυπος</a:t>
          </a:r>
          <a:endParaRPr kumimoji="0" lang="hu-HU" altLang="hu-HU" sz="2200" b="1" i="0" u="none" strike="noStrike" kern="1200"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dsp:txBody>
      <dsp:txXfrm rot="10800000">
        <a:off x="955395" y="2084609"/>
        <a:ext cx="4194887" cy="802654"/>
      </dsp:txXfrm>
    </dsp:sp>
    <dsp:sp modelId="{4BDA4B26-A9BF-423C-953B-4BA70B5134F5}">
      <dsp:nvSpPr>
        <dsp:cNvPr id="0" name=""/>
        <dsp:cNvSpPr/>
      </dsp:nvSpPr>
      <dsp:spPr>
        <a:xfrm>
          <a:off x="0" y="2085307"/>
          <a:ext cx="802654" cy="802654"/>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617D5BB-D1C8-41F4-B2A4-ABAA30DEAEF0}">
      <dsp:nvSpPr>
        <dsp:cNvPr id="0" name=""/>
        <dsp:cNvSpPr/>
      </dsp:nvSpPr>
      <dsp:spPr>
        <a:xfrm rot="10800000">
          <a:off x="754732" y="3126862"/>
          <a:ext cx="4395550" cy="802654"/>
        </a:xfrm>
        <a:prstGeom prst="homePlate">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3948" tIns="83820" rIns="156464" bIns="83820" numCol="1" spcCol="1270" anchor="ctr" anchorCtr="0">
          <a:noAutofit/>
        </a:bodyPr>
        <a:lstStyle/>
        <a:p>
          <a:pPr marL="0" lvl="0" indent="0" algn="ctr" defTabSz="977900">
            <a:lnSpc>
              <a:spcPct val="90000"/>
            </a:lnSpc>
            <a:spcBef>
              <a:spcPct val="0"/>
            </a:spcBef>
            <a:spcAft>
              <a:spcPct val="35000"/>
            </a:spcAft>
            <a:buNone/>
          </a:pPr>
          <a:r>
            <a:rPr kumimoji="0" lang="el-GR" altLang="hu-HU" sz="2200" b="1" i="0" u="none" strike="noStrike" kern="1200"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rPr>
            <a:t>Ζημίωση της φήμης</a:t>
          </a:r>
          <a:endParaRPr kumimoji="0" lang="hu-HU" altLang="hu-HU" sz="2200" b="1" i="0" u="none" strike="noStrike" kern="1200" cap="none" normalizeH="0" baseline="0" dirty="0">
            <a:ln>
              <a:noFill/>
            </a:ln>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dsp:txBody>
      <dsp:txXfrm rot="10800000">
        <a:off x="955395" y="3126862"/>
        <a:ext cx="4194887" cy="802654"/>
      </dsp:txXfrm>
    </dsp:sp>
    <dsp:sp modelId="{94F2C2BE-C7E6-40B1-BC27-0AC864CE98E4}">
      <dsp:nvSpPr>
        <dsp:cNvPr id="0" name=""/>
        <dsp:cNvSpPr/>
      </dsp:nvSpPr>
      <dsp:spPr>
        <a:xfrm>
          <a:off x="0" y="3126965"/>
          <a:ext cx="802654" cy="802654"/>
        </a:xfrm>
        <a:prstGeom prst="ellipse">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A0511A-CBB2-4826-82E9-D81EB77D2B32}">
      <dsp:nvSpPr>
        <dsp:cNvPr id="0" name=""/>
        <dsp:cNvSpPr/>
      </dsp:nvSpPr>
      <dsp:spPr>
        <a:xfrm>
          <a:off x="2450273" y="503617"/>
          <a:ext cx="389443" cy="91440"/>
        </a:xfrm>
        <a:custGeom>
          <a:avLst/>
          <a:gdLst/>
          <a:ahLst/>
          <a:cxnLst/>
          <a:rect l="0" t="0" r="0" b="0"/>
          <a:pathLst>
            <a:path>
              <a:moveTo>
                <a:pt x="0" y="45720"/>
              </a:moveTo>
              <a:lnTo>
                <a:pt x="3894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2634494" y="547237"/>
        <a:ext cx="21002" cy="4200"/>
      </dsp:txXfrm>
    </dsp:sp>
    <dsp:sp modelId="{973A5B24-E7C1-477B-AFCF-ABB2088DF00B}">
      <dsp:nvSpPr>
        <dsp:cNvPr id="0" name=""/>
        <dsp:cNvSpPr/>
      </dsp:nvSpPr>
      <dsp:spPr>
        <a:xfrm>
          <a:off x="625798" y="1455"/>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Αξιολόγηση και παρακολούθηση των συνηθειών</a:t>
          </a:r>
          <a:endParaRPr lang="hu-HU" sz="1600" kern="1200" dirty="0"/>
        </a:p>
      </dsp:txBody>
      <dsp:txXfrm>
        <a:off x="625798" y="1455"/>
        <a:ext cx="1826274" cy="1095764"/>
      </dsp:txXfrm>
    </dsp:sp>
    <dsp:sp modelId="{EB89589B-5483-4334-B4B3-35817C03F30A}">
      <dsp:nvSpPr>
        <dsp:cNvPr id="0" name=""/>
        <dsp:cNvSpPr/>
      </dsp:nvSpPr>
      <dsp:spPr>
        <a:xfrm>
          <a:off x="4696591" y="503617"/>
          <a:ext cx="389443" cy="91440"/>
        </a:xfrm>
        <a:custGeom>
          <a:avLst/>
          <a:gdLst/>
          <a:ahLst/>
          <a:cxnLst/>
          <a:rect l="0" t="0" r="0" b="0"/>
          <a:pathLst>
            <a:path>
              <a:moveTo>
                <a:pt x="0" y="45720"/>
              </a:moveTo>
              <a:lnTo>
                <a:pt x="3894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4880812" y="547237"/>
        <a:ext cx="21002" cy="4200"/>
      </dsp:txXfrm>
    </dsp:sp>
    <dsp:sp modelId="{0D41986B-08A7-42E5-BAB6-01F023A99F59}">
      <dsp:nvSpPr>
        <dsp:cNvPr id="0" name=""/>
        <dsp:cNvSpPr/>
      </dsp:nvSpPr>
      <dsp:spPr>
        <a:xfrm>
          <a:off x="2872116" y="1455"/>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Καθορισμός ορίων</a:t>
          </a:r>
          <a:endParaRPr lang="hu-HU" sz="1600" kern="1200" dirty="0"/>
        </a:p>
      </dsp:txBody>
      <dsp:txXfrm>
        <a:off x="2872116" y="1455"/>
        <a:ext cx="1826274" cy="1095764"/>
      </dsp:txXfrm>
    </dsp:sp>
    <dsp:sp modelId="{B14FD511-1C4B-442C-A277-7F787178278C}">
      <dsp:nvSpPr>
        <dsp:cNvPr id="0" name=""/>
        <dsp:cNvSpPr/>
      </dsp:nvSpPr>
      <dsp:spPr>
        <a:xfrm>
          <a:off x="6942910" y="503617"/>
          <a:ext cx="389443" cy="91440"/>
        </a:xfrm>
        <a:custGeom>
          <a:avLst/>
          <a:gdLst/>
          <a:ahLst/>
          <a:cxnLst/>
          <a:rect l="0" t="0" r="0" b="0"/>
          <a:pathLst>
            <a:path>
              <a:moveTo>
                <a:pt x="0" y="45720"/>
              </a:moveTo>
              <a:lnTo>
                <a:pt x="3894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7127130" y="547237"/>
        <a:ext cx="21002" cy="4200"/>
      </dsp:txXfrm>
    </dsp:sp>
    <dsp:sp modelId="{0EAB0426-E0C5-4368-8E7D-DFFE77600A95}">
      <dsp:nvSpPr>
        <dsp:cNvPr id="0" name=""/>
        <dsp:cNvSpPr/>
      </dsp:nvSpPr>
      <dsp:spPr>
        <a:xfrm>
          <a:off x="5118435" y="1455"/>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Περιορισμός περισπασμών</a:t>
          </a:r>
          <a:endParaRPr lang="hu-HU" sz="1600" kern="1200" dirty="0"/>
        </a:p>
      </dsp:txBody>
      <dsp:txXfrm>
        <a:off x="5118435" y="1455"/>
        <a:ext cx="1826274" cy="1095764"/>
      </dsp:txXfrm>
    </dsp:sp>
    <dsp:sp modelId="{7E3FE37B-8AB4-4566-83D8-9498DB05C424}">
      <dsp:nvSpPr>
        <dsp:cNvPr id="0" name=""/>
        <dsp:cNvSpPr/>
      </dsp:nvSpPr>
      <dsp:spPr>
        <a:xfrm>
          <a:off x="1538936" y="1095420"/>
          <a:ext cx="6738954" cy="389443"/>
        </a:xfrm>
        <a:custGeom>
          <a:avLst/>
          <a:gdLst/>
          <a:ahLst/>
          <a:cxnLst/>
          <a:rect l="0" t="0" r="0" b="0"/>
          <a:pathLst>
            <a:path>
              <a:moveTo>
                <a:pt x="6738954" y="0"/>
              </a:moveTo>
              <a:lnTo>
                <a:pt x="6738954" y="211821"/>
              </a:lnTo>
              <a:lnTo>
                <a:pt x="0" y="211821"/>
              </a:lnTo>
              <a:lnTo>
                <a:pt x="0" y="389443"/>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4739612" y="1288041"/>
        <a:ext cx="337601" cy="4200"/>
      </dsp:txXfrm>
    </dsp:sp>
    <dsp:sp modelId="{6A3D9015-0F40-44A0-9979-D25934648F59}">
      <dsp:nvSpPr>
        <dsp:cNvPr id="0" name=""/>
        <dsp:cNvSpPr/>
      </dsp:nvSpPr>
      <dsp:spPr>
        <a:xfrm>
          <a:off x="7364753" y="1455"/>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Χρήση εργαλείων αυτοελέγχου</a:t>
          </a:r>
          <a:endParaRPr lang="hu-HU" sz="1600" kern="1200" dirty="0"/>
        </a:p>
      </dsp:txBody>
      <dsp:txXfrm>
        <a:off x="7364753" y="1455"/>
        <a:ext cx="1826274" cy="1095764"/>
      </dsp:txXfrm>
    </dsp:sp>
    <dsp:sp modelId="{B889CFA7-34FA-450C-8E1F-0C87F37E36CA}">
      <dsp:nvSpPr>
        <dsp:cNvPr id="0" name=""/>
        <dsp:cNvSpPr/>
      </dsp:nvSpPr>
      <dsp:spPr>
        <a:xfrm>
          <a:off x="2450273" y="2019426"/>
          <a:ext cx="389443" cy="91440"/>
        </a:xfrm>
        <a:custGeom>
          <a:avLst/>
          <a:gdLst/>
          <a:ahLst/>
          <a:cxnLst/>
          <a:rect l="0" t="0" r="0" b="0"/>
          <a:pathLst>
            <a:path>
              <a:moveTo>
                <a:pt x="0" y="45720"/>
              </a:moveTo>
              <a:lnTo>
                <a:pt x="3894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2634494" y="2063045"/>
        <a:ext cx="21002" cy="4200"/>
      </dsp:txXfrm>
    </dsp:sp>
    <dsp:sp modelId="{04FB7DBB-9A59-4726-959B-9360D6C33DC1}">
      <dsp:nvSpPr>
        <dsp:cNvPr id="0" name=""/>
        <dsp:cNvSpPr/>
      </dsp:nvSpPr>
      <dsp:spPr>
        <a:xfrm>
          <a:off x="625798" y="1517263"/>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Βελτίωση ψηφιακής ευεξίας στην εργασία</a:t>
          </a:r>
          <a:endParaRPr lang="hu-HU" sz="1600" kern="1200" dirty="0"/>
        </a:p>
      </dsp:txBody>
      <dsp:txXfrm>
        <a:off x="625798" y="1517263"/>
        <a:ext cx="1826274" cy="1095764"/>
      </dsp:txXfrm>
    </dsp:sp>
    <dsp:sp modelId="{EDC308A6-CCE1-415A-8DF3-F0062432F77E}">
      <dsp:nvSpPr>
        <dsp:cNvPr id="0" name=""/>
        <dsp:cNvSpPr/>
      </dsp:nvSpPr>
      <dsp:spPr>
        <a:xfrm>
          <a:off x="4696591" y="2019426"/>
          <a:ext cx="389443" cy="91440"/>
        </a:xfrm>
        <a:custGeom>
          <a:avLst/>
          <a:gdLst/>
          <a:ahLst/>
          <a:cxnLst/>
          <a:rect l="0" t="0" r="0" b="0"/>
          <a:pathLst>
            <a:path>
              <a:moveTo>
                <a:pt x="0" y="45720"/>
              </a:moveTo>
              <a:lnTo>
                <a:pt x="3894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4880812" y="2063045"/>
        <a:ext cx="21002" cy="4200"/>
      </dsp:txXfrm>
    </dsp:sp>
    <dsp:sp modelId="{673F1AE2-1CC4-4A19-BDFA-D15C03E5CE43}">
      <dsp:nvSpPr>
        <dsp:cNvPr id="0" name=""/>
        <dsp:cNvSpPr/>
      </dsp:nvSpPr>
      <dsp:spPr>
        <a:xfrm>
          <a:off x="2872116" y="1517263"/>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Ενίσχυση </a:t>
          </a:r>
          <a:r>
            <a:rPr lang="el-GR" sz="1600" kern="1200" dirty="0" err="1"/>
            <a:t>ιδιωτικότητας</a:t>
          </a:r>
          <a:r>
            <a:rPr lang="el-GR" sz="1600" kern="1200" dirty="0"/>
            <a:t> και ασφάλειας</a:t>
          </a:r>
          <a:endParaRPr lang="hu-HU" sz="1600" kern="1200" dirty="0"/>
        </a:p>
      </dsp:txBody>
      <dsp:txXfrm>
        <a:off x="2872116" y="1517263"/>
        <a:ext cx="1826274" cy="1095764"/>
      </dsp:txXfrm>
    </dsp:sp>
    <dsp:sp modelId="{B1E8C45D-F19B-44BE-8765-4B907091EDC7}">
      <dsp:nvSpPr>
        <dsp:cNvPr id="0" name=""/>
        <dsp:cNvSpPr/>
      </dsp:nvSpPr>
      <dsp:spPr>
        <a:xfrm>
          <a:off x="6942910" y="2019426"/>
          <a:ext cx="389443" cy="91440"/>
        </a:xfrm>
        <a:custGeom>
          <a:avLst/>
          <a:gdLst/>
          <a:ahLst/>
          <a:cxnLst/>
          <a:rect l="0" t="0" r="0" b="0"/>
          <a:pathLst>
            <a:path>
              <a:moveTo>
                <a:pt x="0" y="45720"/>
              </a:moveTo>
              <a:lnTo>
                <a:pt x="3894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7127130" y="2063045"/>
        <a:ext cx="21002" cy="4200"/>
      </dsp:txXfrm>
    </dsp:sp>
    <dsp:sp modelId="{2D64D8A9-6286-4713-A171-237A665E1B3B}">
      <dsp:nvSpPr>
        <dsp:cNvPr id="0" name=""/>
        <dsp:cNvSpPr/>
      </dsp:nvSpPr>
      <dsp:spPr>
        <a:xfrm>
          <a:off x="5118435" y="1517263"/>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Ορθολογική χρήση μέσων κοινωνικής δικτύωσης</a:t>
          </a:r>
          <a:endParaRPr lang="hu-HU" sz="1600" kern="1200" dirty="0"/>
        </a:p>
      </dsp:txBody>
      <dsp:txXfrm>
        <a:off x="5118435" y="1517263"/>
        <a:ext cx="1826274" cy="1095764"/>
      </dsp:txXfrm>
    </dsp:sp>
    <dsp:sp modelId="{10CBAD95-E5DC-4E5F-9E3E-69B51E5F4020}">
      <dsp:nvSpPr>
        <dsp:cNvPr id="0" name=""/>
        <dsp:cNvSpPr/>
      </dsp:nvSpPr>
      <dsp:spPr>
        <a:xfrm>
          <a:off x="1538936" y="2611228"/>
          <a:ext cx="6738954" cy="389443"/>
        </a:xfrm>
        <a:custGeom>
          <a:avLst/>
          <a:gdLst/>
          <a:ahLst/>
          <a:cxnLst/>
          <a:rect l="0" t="0" r="0" b="0"/>
          <a:pathLst>
            <a:path>
              <a:moveTo>
                <a:pt x="6738954" y="0"/>
              </a:moveTo>
              <a:lnTo>
                <a:pt x="6738954" y="211821"/>
              </a:lnTo>
              <a:lnTo>
                <a:pt x="0" y="211821"/>
              </a:lnTo>
              <a:lnTo>
                <a:pt x="0" y="389443"/>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4739612" y="2803849"/>
        <a:ext cx="337601" cy="4200"/>
      </dsp:txXfrm>
    </dsp:sp>
    <dsp:sp modelId="{8057768D-33F2-4936-8E80-78E2A6973ACC}">
      <dsp:nvSpPr>
        <dsp:cNvPr id="0" name=""/>
        <dsp:cNvSpPr/>
      </dsp:nvSpPr>
      <dsp:spPr>
        <a:xfrm>
          <a:off x="7364753" y="1517263"/>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Βελτίωση στάσης σώματος</a:t>
          </a:r>
          <a:endParaRPr lang="hu-HU" sz="1600" kern="1200" dirty="0"/>
        </a:p>
      </dsp:txBody>
      <dsp:txXfrm>
        <a:off x="7364753" y="1517263"/>
        <a:ext cx="1826274" cy="1095764"/>
      </dsp:txXfrm>
    </dsp:sp>
    <dsp:sp modelId="{0FFF0257-1007-457C-87CE-A736496C9CBE}">
      <dsp:nvSpPr>
        <dsp:cNvPr id="0" name=""/>
        <dsp:cNvSpPr/>
      </dsp:nvSpPr>
      <dsp:spPr>
        <a:xfrm>
          <a:off x="2450273" y="3535234"/>
          <a:ext cx="389443" cy="91440"/>
        </a:xfrm>
        <a:custGeom>
          <a:avLst/>
          <a:gdLst/>
          <a:ahLst/>
          <a:cxnLst/>
          <a:rect l="0" t="0" r="0" b="0"/>
          <a:pathLst>
            <a:path>
              <a:moveTo>
                <a:pt x="0" y="45720"/>
              </a:moveTo>
              <a:lnTo>
                <a:pt x="3894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2634494" y="3578853"/>
        <a:ext cx="21002" cy="4200"/>
      </dsp:txXfrm>
    </dsp:sp>
    <dsp:sp modelId="{A36E8B3B-63C4-4EC5-B70D-CA06A7D9A518}">
      <dsp:nvSpPr>
        <dsp:cNvPr id="0" name=""/>
        <dsp:cNvSpPr/>
      </dsp:nvSpPr>
      <dsp:spPr>
        <a:xfrm>
          <a:off x="625798" y="3033071"/>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Προσοχή στην οφθαλμική υγεία</a:t>
          </a:r>
          <a:endParaRPr lang="hu-HU" sz="1600" kern="1200" dirty="0"/>
        </a:p>
      </dsp:txBody>
      <dsp:txXfrm>
        <a:off x="625798" y="3033071"/>
        <a:ext cx="1826274" cy="1095764"/>
      </dsp:txXfrm>
    </dsp:sp>
    <dsp:sp modelId="{FED31128-67B0-4805-8E95-096C8F3B069E}">
      <dsp:nvSpPr>
        <dsp:cNvPr id="0" name=""/>
        <dsp:cNvSpPr/>
      </dsp:nvSpPr>
      <dsp:spPr>
        <a:xfrm>
          <a:off x="4696591" y="3535234"/>
          <a:ext cx="389443" cy="91440"/>
        </a:xfrm>
        <a:custGeom>
          <a:avLst/>
          <a:gdLst/>
          <a:ahLst/>
          <a:cxnLst/>
          <a:rect l="0" t="0" r="0" b="0"/>
          <a:pathLst>
            <a:path>
              <a:moveTo>
                <a:pt x="0" y="45720"/>
              </a:moveTo>
              <a:lnTo>
                <a:pt x="389443"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hu-HU" sz="500" kern="1200"/>
        </a:p>
      </dsp:txBody>
      <dsp:txXfrm>
        <a:off x="4880812" y="3578853"/>
        <a:ext cx="21002" cy="4200"/>
      </dsp:txXfrm>
    </dsp:sp>
    <dsp:sp modelId="{554551F3-B471-4456-A2C4-FFE8988BE67C}">
      <dsp:nvSpPr>
        <dsp:cNvPr id="0" name=""/>
        <dsp:cNvSpPr/>
      </dsp:nvSpPr>
      <dsp:spPr>
        <a:xfrm>
          <a:off x="2872116" y="3033071"/>
          <a:ext cx="1826274" cy="1095764"/>
        </a:xfrm>
        <a:prstGeom prst="rect">
          <a:avLst/>
        </a:prstGeom>
        <a:solidFill>
          <a:srgbClr val="1A75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Ολιστική θεώρηση της υγείας</a:t>
          </a:r>
          <a:endParaRPr lang="hu-HU" sz="1600" kern="1200" dirty="0"/>
        </a:p>
      </dsp:txBody>
      <dsp:txXfrm>
        <a:off x="2872116" y="3033071"/>
        <a:ext cx="1826274" cy="1095764"/>
      </dsp:txXfrm>
    </dsp:sp>
    <dsp:sp modelId="{A598F4C5-744C-45A4-AF91-68182C6C621F}">
      <dsp:nvSpPr>
        <dsp:cNvPr id="0" name=""/>
        <dsp:cNvSpPr/>
      </dsp:nvSpPr>
      <dsp:spPr>
        <a:xfrm>
          <a:off x="5118435" y="3033071"/>
          <a:ext cx="1826274" cy="1095764"/>
        </a:xfrm>
        <a:prstGeom prst="rect">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Ας προχωρήσουμε στη λίστα ελέγχου ψηφιακής ευεξίας!</a:t>
          </a:r>
          <a:endParaRPr lang="hu-HU" sz="1600" kern="1200" dirty="0"/>
        </a:p>
      </dsp:txBody>
      <dsp:txXfrm>
        <a:off x="5118435" y="3033071"/>
        <a:ext cx="1826274" cy="109576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5E6008-0415-49D3-AC8A-EF21807F15B5}">
      <dsp:nvSpPr>
        <dsp:cNvPr id="0" name=""/>
        <dsp:cNvSpPr/>
      </dsp:nvSpPr>
      <dsp:spPr>
        <a:xfrm>
          <a:off x="2993" y="585898"/>
          <a:ext cx="4465020" cy="800514"/>
        </a:xfrm>
        <a:prstGeom prst="roundRect">
          <a:avLst>
            <a:gd name="adj" fmla="val 10000"/>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l-GR" sz="1700" kern="1200" dirty="0">
              <a:solidFill>
                <a:schemeClr val="tx1"/>
              </a:solidFill>
            </a:rPr>
            <a:t>Ασφάλεια ευαίσθητων προσωπικών δεδομένων / δεδομένων που σχετίζονται με την υγεία</a:t>
          </a:r>
          <a:endParaRPr lang="en-GB" sz="1700" kern="1200" dirty="0">
            <a:solidFill>
              <a:schemeClr val="tx1"/>
            </a:solidFill>
          </a:endParaRPr>
        </a:p>
      </dsp:txBody>
      <dsp:txXfrm>
        <a:off x="26439" y="609344"/>
        <a:ext cx="4418128" cy="753622"/>
      </dsp:txXfrm>
    </dsp:sp>
    <dsp:sp modelId="{EB542957-DD6B-4C4E-9156-70DB3F3401AC}">
      <dsp:nvSpPr>
        <dsp:cNvPr id="0" name=""/>
        <dsp:cNvSpPr/>
      </dsp:nvSpPr>
      <dsp:spPr>
        <a:xfrm>
          <a:off x="449495" y="1386413"/>
          <a:ext cx="446502" cy="969200"/>
        </a:xfrm>
        <a:custGeom>
          <a:avLst/>
          <a:gdLst/>
          <a:ahLst/>
          <a:cxnLst/>
          <a:rect l="0" t="0" r="0" b="0"/>
          <a:pathLst>
            <a:path>
              <a:moveTo>
                <a:pt x="0" y="0"/>
              </a:moveTo>
              <a:lnTo>
                <a:pt x="0" y="969200"/>
              </a:lnTo>
              <a:lnTo>
                <a:pt x="446502" y="96920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105FBE0-74C8-4516-910D-0FA82911B7BF}">
      <dsp:nvSpPr>
        <dsp:cNvPr id="0" name=""/>
        <dsp:cNvSpPr/>
      </dsp:nvSpPr>
      <dsp:spPr>
        <a:xfrm>
          <a:off x="895997" y="1780429"/>
          <a:ext cx="3416654" cy="1150369"/>
        </a:xfrm>
        <a:prstGeom prst="roundRect">
          <a:avLst>
            <a:gd name="adj" fmla="val 10000"/>
          </a:avLst>
        </a:prstGeom>
        <a:solidFill>
          <a:schemeClr val="lt1">
            <a:alpha val="90000"/>
            <a:hueOff val="0"/>
            <a:satOff val="0"/>
            <a:lumOff val="0"/>
            <a:alphaOff val="0"/>
          </a:schemeClr>
        </a:solidFill>
        <a:ln w="57150" cap="flat" cmpd="sng" algn="ctr">
          <a:solidFill>
            <a:srgbClr val="02FFD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l-GR" sz="1700" kern="1200" dirty="0"/>
            <a:t>Αποτροπή της  υπονόμευσης της ακεραιότητας των δεδομένων, του απορρήτου των πληροφοριών και –τελικά- της ασφάλειας των ασθενών</a:t>
          </a:r>
          <a:endParaRPr lang="en-GB" sz="1700" kern="1200" dirty="0"/>
        </a:p>
      </dsp:txBody>
      <dsp:txXfrm>
        <a:off x="929690" y="1814122"/>
        <a:ext cx="3349268" cy="1082983"/>
      </dsp:txXfrm>
    </dsp:sp>
    <dsp:sp modelId="{9DA3A8B6-184E-4C07-BE52-6438903F12A0}">
      <dsp:nvSpPr>
        <dsp:cNvPr id="0" name=""/>
        <dsp:cNvSpPr/>
      </dsp:nvSpPr>
      <dsp:spPr>
        <a:xfrm>
          <a:off x="5256046" y="585898"/>
          <a:ext cx="4448566" cy="848221"/>
        </a:xfrm>
        <a:prstGeom prst="roundRect">
          <a:avLst>
            <a:gd name="adj" fmla="val 1000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l-GR" sz="1700" kern="1200" dirty="0"/>
            <a:t>Προστασία της ψηφιακής ευημερίας του προσωπικού υγείας</a:t>
          </a:r>
          <a:r>
            <a:rPr lang="en-GB" sz="1700" kern="1200" dirty="0"/>
            <a:t> </a:t>
          </a:r>
        </a:p>
      </dsp:txBody>
      <dsp:txXfrm>
        <a:off x="5280890" y="610742"/>
        <a:ext cx="4398878" cy="798533"/>
      </dsp:txXfrm>
    </dsp:sp>
    <dsp:sp modelId="{7D22D4E9-46D5-4D78-8A26-B8E255EB8788}">
      <dsp:nvSpPr>
        <dsp:cNvPr id="0" name=""/>
        <dsp:cNvSpPr/>
      </dsp:nvSpPr>
      <dsp:spPr>
        <a:xfrm>
          <a:off x="5700902" y="1434120"/>
          <a:ext cx="444856" cy="964480"/>
        </a:xfrm>
        <a:custGeom>
          <a:avLst/>
          <a:gdLst/>
          <a:ahLst/>
          <a:cxnLst/>
          <a:rect l="0" t="0" r="0" b="0"/>
          <a:pathLst>
            <a:path>
              <a:moveTo>
                <a:pt x="0" y="0"/>
              </a:moveTo>
              <a:lnTo>
                <a:pt x="0" y="964480"/>
              </a:lnTo>
              <a:lnTo>
                <a:pt x="444856" y="96448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AEE3AA-BE4E-4C07-8CE5-37A8A389638D}">
      <dsp:nvSpPr>
        <dsp:cNvPr id="0" name=""/>
        <dsp:cNvSpPr/>
      </dsp:nvSpPr>
      <dsp:spPr>
        <a:xfrm>
          <a:off x="6145759" y="1828136"/>
          <a:ext cx="3412846" cy="1140928"/>
        </a:xfrm>
        <a:prstGeom prst="roundRect">
          <a:avLst>
            <a:gd name="adj" fmla="val 10000"/>
          </a:avLst>
        </a:prstGeom>
        <a:solidFill>
          <a:schemeClr val="lt1">
            <a:alpha val="90000"/>
            <a:hueOff val="0"/>
            <a:satOff val="0"/>
            <a:lumOff val="0"/>
            <a:alphaOff val="0"/>
          </a:schemeClr>
        </a:solidFill>
        <a:ln w="57150" cap="flat" cmpd="sng" algn="ctr">
          <a:solidFill>
            <a:srgbClr val="AB008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l-GR" sz="1700" kern="1200" dirty="0"/>
            <a:t>Μετριασμός των αρνητικών επιπτώσεων της τεχνολογίας στην ψυχική και συναισθηματική υγεία</a:t>
          </a:r>
          <a:endParaRPr lang="en-GB" sz="1700" kern="1200" dirty="0"/>
        </a:p>
      </dsp:txBody>
      <dsp:txXfrm>
        <a:off x="6179176" y="1861553"/>
        <a:ext cx="3346012" cy="1074094"/>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23/03/2026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23/03/2026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en-GB" dirty="0"/>
          </a:p>
        </p:txBody>
      </p:sp>
      <p:sp>
        <p:nvSpPr>
          <p:cNvPr id="4" name="Dia számának helye 3"/>
          <p:cNvSpPr>
            <a:spLocks noGrp="1"/>
          </p:cNvSpPr>
          <p:nvPr>
            <p:ph type="sldNum" sz="quarter" idx="10"/>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286939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28</a:t>
            </a:fld>
            <a:endParaRPr lang="it-IT"/>
          </a:p>
        </p:txBody>
      </p:sp>
    </p:spTree>
    <p:extLst>
      <p:ext uri="{BB962C8B-B14F-4D97-AF65-F5344CB8AC3E}">
        <p14:creationId xmlns:p14="http://schemas.microsoft.com/office/powerpoint/2010/main" val="2811706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b="1" dirty="0"/>
          </a:p>
        </p:txBody>
      </p:sp>
      <p:sp>
        <p:nvSpPr>
          <p:cNvPr id="4" name="Dia számának helye 3"/>
          <p:cNvSpPr>
            <a:spLocks noGrp="1"/>
          </p:cNvSpPr>
          <p:nvPr>
            <p:ph type="sldNum" sz="quarter" idx="5"/>
          </p:nvPr>
        </p:nvSpPr>
        <p:spPr/>
        <p:txBody>
          <a:bodyPr/>
          <a:lstStyle/>
          <a:p>
            <a:fld id="{5E4A9807-1C24-8F4A-B3C7-A6E31FA5BB7A}" type="slidenum">
              <a:rPr lang="it-IT" smtClean="0"/>
              <a:t>29</a:t>
            </a:fld>
            <a:endParaRPr lang="it-IT"/>
          </a:p>
        </p:txBody>
      </p:sp>
    </p:spTree>
    <p:extLst>
      <p:ext uri="{BB962C8B-B14F-4D97-AF65-F5344CB8AC3E}">
        <p14:creationId xmlns:p14="http://schemas.microsoft.com/office/powerpoint/2010/main" val="352555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30</a:t>
            </a:fld>
            <a:endParaRPr lang="it-IT"/>
          </a:p>
        </p:txBody>
      </p:sp>
    </p:spTree>
    <p:extLst>
      <p:ext uri="{BB962C8B-B14F-4D97-AF65-F5344CB8AC3E}">
        <p14:creationId xmlns:p14="http://schemas.microsoft.com/office/powerpoint/2010/main" val="479550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EADC6-E7C2-38E8-9FDF-A27FFE7D789F}"/>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E574ED19-59A9-2535-4DA6-90A18FB8FA15}"/>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8401C4F1-C8E4-E4D0-7CE3-DE5CF4C7AFC6}"/>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4F883520-50B4-9ABF-D2AA-A802C889E81A}"/>
              </a:ext>
            </a:extLst>
          </p:cNvPr>
          <p:cNvSpPr>
            <a:spLocks noGrp="1"/>
          </p:cNvSpPr>
          <p:nvPr>
            <p:ph type="sldNum" sz="quarter" idx="5"/>
          </p:nvPr>
        </p:nvSpPr>
        <p:spPr/>
        <p:txBody>
          <a:bodyPr/>
          <a:lstStyle/>
          <a:p>
            <a:fld id="{5E4A9807-1C24-8F4A-B3C7-A6E31FA5BB7A}" type="slidenum">
              <a:rPr lang="it-IT" smtClean="0"/>
              <a:t>31</a:t>
            </a:fld>
            <a:endParaRPr lang="it-IT"/>
          </a:p>
        </p:txBody>
      </p:sp>
    </p:spTree>
    <p:extLst>
      <p:ext uri="{BB962C8B-B14F-4D97-AF65-F5344CB8AC3E}">
        <p14:creationId xmlns:p14="http://schemas.microsoft.com/office/powerpoint/2010/main" val="3871964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2816F-638E-0ED7-1A3F-0A95F479A0A5}"/>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506483B1-CE05-7F92-018D-342E7CD7FAA4}"/>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3A1C6BF5-2875-6247-5C7C-4B92119628B9}"/>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66BD6C7D-750D-C997-8C00-63955D91D257}"/>
              </a:ext>
            </a:extLst>
          </p:cNvPr>
          <p:cNvSpPr>
            <a:spLocks noGrp="1"/>
          </p:cNvSpPr>
          <p:nvPr>
            <p:ph type="sldNum" sz="quarter" idx="5"/>
          </p:nvPr>
        </p:nvSpPr>
        <p:spPr/>
        <p:txBody>
          <a:bodyPr/>
          <a:lstStyle/>
          <a:p>
            <a:fld id="{5E4A9807-1C24-8F4A-B3C7-A6E31FA5BB7A}" type="slidenum">
              <a:rPr lang="it-IT" smtClean="0"/>
              <a:t>32</a:t>
            </a:fld>
            <a:endParaRPr lang="it-IT"/>
          </a:p>
        </p:txBody>
      </p:sp>
    </p:spTree>
    <p:extLst>
      <p:ext uri="{BB962C8B-B14F-4D97-AF65-F5344CB8AC3E}">
        <p14:creationId xmlns:p14="http://schemas.microsoft.com/office/powerpoint/2010/main" val="3382399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3885D-3A7A-781C-E60B-F13854A257FA}"/>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BB9C731B-738C-51D4-97F4-99E74FC38E4D}"/>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BEA6160B-057A-28D1-A4C6-4EDE3452C95D}"/>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D2C82D94-4642-51EE-C39F-ECFD6F0BBD52}"/>
              </a:ext>
            </a:extLst>
          </p:cNvPr>
          <p:cNvSpPr>
            <a:spLocks noGrp="1"/>
          </p:cNvSpPr>
          <p:nvPr>
            <p:ph type="sldNum" sz="quarter" idx="5"/>
          </p:nvPr>
        </p:nvSpPr>
        <p:spPr/>
        <p:txBody>
          <a:bodyPr/>
          <a:lstStyle/>
          <a:p>
            <a:fld id="{5E4A9807-1C24-8F4A-B3C7-A6E31FA5BB7A}" type="slidenum">
              <a:rPr lang="it-IT" smtClean="0"/>
              <a:t>33</a:t>
            </a:fld>
            <a:endParaRPr lang="it-IT"/>
          </a:p>
        </p:txBody>
      </p:sp>
    </p:spTree>
    <p:extLst>
      <p:ext uri="{BB962C8B-B14F-4D97-AF65-F5344CB8AC3E}">
        <p14:creationId xmlns:p14="http://schemas.microsoft.com/office/powerpoint/2010/main" val="141974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5DC53-9248-9050-5DCC-FFE7650C9B61}"/>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96C9922D-3744-0D4E-7BCD-65758F50F4E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0D58BC64-C868-4D77-2FAC-704728A2E2F4}"/>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72281037-BF81-726A-589C-8430AABD499B}"/>
              </a:ext>
            </a:extLst>
          </p:cNvPr>
          <p:cNvSpPr>
            <a:spLocks noGrp="1"/>
          </p:cNvSpPr>
          <p:nvPr>
            <p:ph type="sldNum" sz="quarter" idx="5"/>
          </p:nvPr>
        </p:nvSpPr>
        <p:spPr/>
        <p:txBody>
          <a:bodyPr/>
          <a:lstStyle/>
          <a:p>
            <a:fld id="{5E4A9807-1C24-8F4A-B3C7-A6E31FA5BB7A}" type="slidenum">
              <a:rPr lang="it-IT" smtClean="0"/>
              <a:t>34</a:t>
            </a:fld>
            <a:endParaRPr lang="it-IT"/>
          </a:p>
        </p:txBody>
      </p:sp>
    </p:spTree>
    <p:extLst>
      <p:ext uri="{BB962C8B-B14F-4D97-AF65-F5344CB8AC3E}">
        <p14:creationId xmlns:p14="http://schemas.microsoft.com/office/powerpoint/2010/main" val="392952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49514-95EA-D288-F329-BBF0CD3946E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33C76C3C-698B-D613-5AE1-730091EC7FC4}"/>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C1592710-497B-BE16-E011-49ED4DD3C83C}"/>
              </a:ext>
            </a:extLst>
          </p:cNvPr>
          <p:cNvSpPr>
            <a:spLocks noGrp="1"/>
          </p:cNvSpPr>
          <p:nvPr>
            <p:ph type="body" idx="1"/>
          </p:nvPr>
        </p:nvSpPr>
        <p:spPr/>
        <p:txBody>
          <a:bodyPr/>
          <a:lstStyle/>
          <a:p>
            <a:endParaRPr lang="hu-HU" b="1" dirty="0"/>
          </a:p>
        </p:txBody>
      </p:sp>
      <p:sp>
        <p:nvSpPr>
          <p:cNvPr id="4" name="Dia számának helye 3">
            <a:extLst>
              <a:ext uri="{FF2B5EF4-FFF2-40B4-BE49-F238E27FC236}">
                <a16:creationId xmlns:a16="http://schemas.microsoft.com/office/drawing/2014/main" id="{625DD1D0-A691-8927-1979-1BCCADED4622}"/>
              </a:ext>
            </a:extLst>
          </p:cNvPr>
          <p:cNvSpPr>
            <a:spLocks noGrp="1"/>
          </p:cNvSpPr>
          <p:nvPr>
            <p:ph type="sldNum" sz="quarter" idx="5"/>
          </p:nvPr>
        </p:nvSpPr>
        <p:spPr/>
        <p:txBody>
          <a:bodyPr/>
          <a:lstStyle/>
          <a:p>
            <a:fld id="{5E4A9807-1C24-8F4A-B3C7-A6E31FA5BB7A}" type="slidenum">
              <a:rPr lang="it-IT" smtClean="0"/>
              <a:t>35</a:t>
            </a:fld>
            <a:endParaRPr lang="it-IT"/>
          </a:p>
        </p:txBody>
      </p:sp>
    </p:spTree>
    <p:extLst>
      <p:ext uri="{BB962C8B-B14F-4D97-AF65-F5344CB8AC3E}">
        <p14:creationId xmlns:p14="http://schemas.microsoft.com/office/powerpoint/2010/main" val="3793016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A3FFF-ED32-39EE-F4DE-AC882C61AA2D}"/>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6D25D2EA-F197-0552-009D-D4BB77E7C6D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212627DA-4568-35DA-F2E6-03491AB0D1A8}"/>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6572C1FD-1149-2434-31B7-461CD1FC3790}"/>
              </a:ext>
            </a:extLst>
          </p:cNvPr>
          <p:cNvSpPr>
            <a:spLocks noGrp="1"/>
          </p:cNvSpPr>
          <p:nvPr>
            <p:ph type="sldNum" sz="quarter" idx="5"/>
          </p:nvPr>
        </p:nvSpPr>
        <p:spPr/>
        <p:txBody>
          <a:bodyPr/>
          <a:lstStyle/>
          <a:p>
            <a:fld id="{5E4A9807-1C24-8F4A-B3C7-A6E31FA5BB7A}" type="slidenum">
              <a:rPr lang="it-IT" smtClean="0"/>
              <a:t>36</a:t>
            </a:fld>
            <a:endParaRPr lang="it-IT"/>
          </a:p>
        </p:txBody>
      </p:sp>
    </p:spTree>
    <p:extLst>
      <p:ext uri="{BB962C8B-B14F-4D97-AF65-F5344CB8AC3E}">
        <p14:creationId xmlns:p14="http://schemas.microsoft.com/office/powerpoint/2010/main" val="1827254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42</a:t>
            </a:fld>
            <a:endParaRPr lang="it-IT"/>
          </a:p>
        </p:txBody>
      </p:sp>
    </p:spTree>
    <p:extLst>
      <p:ext uri="{BB962C8B-B14F-4D97-AF65-F5344CB8AC3E}">
        <p14:creationId xmlns:p14="http://schemas.microsoft.com/office/powerpoint/2010/main" val="4182939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2</a:t>
            </a:fld>
            <a:endParaRPr lang="it-IT"/>
          </a:p>
        </p:txBody>
      </p:sp>
    </p:spTree>
    <p:extLst>
      <p:ext uri="{BB962C8B-B14F-4D97-AF65-F5344CB8AC3E}">
        <p14:creationId xmlns:p14="http://schemas.microsoft.com/office/powerpoint/2010/main" val="581501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indent="0">
              <a:buNone/>
            </a:pPr>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45</a:t>
            </a:fld>
            <a:endParaRPr lang="it-IT"/>
          </a:p>
        </p:txBody>
      </p:sp>
    </p:spTree>
    <p:extLst>
      <p:ext uri="{BB962C8B-B14F-4D97-AF65-F5344CB8AC3E}">
        <p14:creationId xmlns:p14="http://schemas.microsoft.com/office/powerpoint/2010/main" val="3207170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E4A9807-1C24-8F4A-B3C7-A6E31FA5BB7A}" type="slidenum">
              <a:rPr lang="it-IT" smtClean="0"/>
              <a:t>46</a:t>
            </a:fld>
            <a:endParaRPr lang="it-IT"/>
          </a:p>
        </p:txBody>
      </p:sp>
    </p:spTree>
    <p:extLst>
      <p:ext uri="{BB962C8B-B14F-4D97-AF65-F5344CB8AC3E}">
        <p14:creationId xmlns:p14="http://schemas.microsoft.com/office/powerpoint/2010/main" val="1319230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b="1" i="0" dirty="0">
                <a:solidFill>
                  <a:srgbClr val="FFFFFF"/>
                </a:solidFill>
                <a:effectLst/>
                <a:latin typeface="-apple-system"/>
              </a:rPr>
              <a:t>Υπόμνημα:</a:t>
            </a:r>
          </a:p>
          <a:p>
            <a:pPr marL="0" marR="0" lvl="0" indent="0" algn="l" defTabSz="914400" rtl="0" eaLnBrk="1" fontAlgn="auto" latinLnBrk="0" hangingPunct="1">
              <a:lnSpc>
                <a:spcPct val="100000"/>
              </a:lnSpc>
              <a:spcBef>
                <a:spcPts val="0"/>
              </a:spcBef>
              <a:spcAft>
                <a:spcPts val="0"/>
              </a:spcAft>
              <a:buClrTx/>
              <a:buSzTx/>
              <a:buFontTx/>
              <a:buNone/>
              <a:tabLst/>
              <a:defRPr/>
            </a:pPr>
            <a:r>
              <a:rPr lang="hu-HU" b="0" i="0" dirty="0">
                <a:solidFill>
                  <a:srgbClr val="FFFFFF"/>
                </a:solidFill>
                <a:effectLst/>
                <a:latin typeface="-apple-system"/>
              </a:rPr>
              <a:t>Διεθνής </a:t>
            </a:r>
            <a:r>
              <a:rPr lang="hu-HU" b="0" i="0" dirty="0" err="1">
                <a:solidFill>
                  <a:srgbClr val="FFFFFF"/>
                </a:solidFill>
                <a:effectLst/>
                <a:latin typeface="-apple-system"/>
              </a:rPr>
              <a:t>Ταξινόμηση </a:t>
            </a:r>
            <a:r>
              <a:rPr lang="hu-HU" b="0" i="0" dirty="0">
                <a:solidFill>
                  <a:srgbClr val="FFFFFF"/>
                </a:solidFill>
                <a:effectLst/>
                <a:latin typeface="-apple-system"/>
              </a:rPr>
              <a:t>των </a:t>
            </a:r>
            <a:r>
              <a:rPr lang="hu-HU" b="0" i="0" dirty="0" err="1">
                <a:solidFill>
                  <a:srgbClr val="FFFFFF"/>
                </a:solidFill>
                <a:effectLst/>
                <a:latin typeface="-apple-system"/>
              </a:rPr>
              <a:t>Ασθενειών </a:t>
            </a:r>
            <a:r>
              <a:rPr lang="hu-HU" b="0" i="0" dirty="0">
                <a:solidFill>
                  <a:srgbClr val="FFFFFF"/>
                </a:solidFill>
                <a:effectLst/>
                <a:latin typeface="-apple-system"/>
              </a:rPr>
              <a:t>https://icd.who.int/en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highlight>
                  <a:srgbClr val="FFFFFF"/>
                </a:highlight>
                <a:latin typeface="Helvetica" panose="020B0604020202020204" pitchFamily="34" charset="0"/>
              </a:rPr>
              <a:t>Διεθνής ταξινόμηση διαδικασιών στην ιατρική </a:t>
            </a:r>
            <a:r>
              <a:rPr lang="hu-HU" b="0" i="0" dirty="0">
                <a:solidFill>
                  <a:srgbClr val="333333"/>
                </a:solidFill>
                <a:effectLst/>
                <a:highlight>
                  <a:srgbClr val="FFFFFF"/>
                </a:highlight>
                <a:latin typeface="Helvetica" panose="020B0604020202020204" pitchFamily="34" charset="0"/>
              </a:rPr>
              <a:t>https://iris.who.int/handle/10665/40527</a:t>
            </a:r>
          </a:p>
          <a:p>
            <a:pPr marL="0" marR="0" lvl="0" indent="0" algn="l" defTabSz="914400" rtl="0" eaLnBrk="1" fontAlgn="auto" latinLnBrk="0" hangingPunct="1">
              <a:lnSpc>
                <a:spcPct val="100000"/>
              </a:lnSpc>
              <a:spcBef>
                <a:spcPts val="0"/>
              </a:spcBef>
              <a:spcAft>
                <a:spcPts val="0"/>
              </a:spcAft>
              <a:buClrTx/>
              <a:buSzTx/>
              <a:buFontTx/>
              <a:buNone/>
              <a:tabLst/>
              <a:defRPr/>
            </a:pPr>
            <a:r>
              <a:rPr lang="hu-HU" b="0" i="0" dirty="0" err="1">
                <a:solidFill>
                  <a:srgbClr val="3C4245"/>
                </a:solidFill>
                <a:effectLst/>
                <a:highlight>
                  <a:srgbClr val="FFFFFF"/>
                </a:highlight>
                <a:latin typeface="Noto Sans" panose="020B0502040504020204" pitchFamily="34" charset="0"/>
              </a:rPr>
              <a:t>Ομάδες που σχετίζονται με τη διάγνωση </a:t>
            </a:r>
            <a:r>
              <a:rPr lang="hu-HU" b="0" i="0" dirty="0">
                <a:solidFill>
                  <a:srgbClr val="3C4245"/>
                </a:solidFill>
                <a:effectLst/>
                <a:highlight>
                  <a:srgbClr val="FFFFFF"/>
                </a:highlight>
                <a:latin typeface="Noto Sans" panose="020B0502040504020204" pitchFamily="34" charset="0"/>
              </a:rPr>
              <a:t>https://www.who.int/publications/i/item/WHO-UHC-HGF-Guidance-20.10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92862"/>
                </a:solidFill>
                <a:effectLst/>
                <a:highlight>
                  <a:srgbClr val="FFFFFF"/>
                </a:highlight>
                <a:latin typeface="Noto Sans" panose="020B0502040504020204" pitchFamily="34" charset="0"/>
              </a:rPr>
              <a:t>Διεθνής ταξινόμηση των παρεμβάσεων υγείας </a:t>
            </a:r>
            <a:r>
              <a:rPr lang="hu-HU" b="0" i="0" dirty="0">
                <a:solidFill>
                  <a:srgbClr val="3C4245"/>
                </a:solidFill>
                <a:effectLst/>
                <a:highlight>
                  <a:srgbClr val="FFFFFF"/>
                </a:highlight>
                <a:latin typeface="Noto Sans" panose="020B0502040504020204" pitchFamily="34" charset="0"/>
              </a:rPr>
              <a:t>https://www.who.int/standards/classifications/international-classification-of-health-interventions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92862"/>
                </a:solidFill>
                <a:effectLst/>
                <a:highlight>
                  <a:srgbClr val="FFFFFF"/>
                </a:highlight>
                <a:latin typeface="Noto Sans" panose="020B0502040504020204" pitchFamily="34" charset="0"/>
              </a:rPr>
              <a:t>Ανατομική Θεραπευτική Χημική Ταξινόμηση (ATC) </a:t>
            </a:r>
            <a:r>
              <a:rPr lang="hu-HU" b="0" i="0" dirty="0">
                <a:solidFill>
                  <a:srgbClr val="092862"/>
                </a:solidFill>
                <a:effectLst/>
                <a:highlight>
                  <a:srgbClr val="FFFFFF"/>
                </a:highlight>
                <a:latin typeface="Noto Sans" panose="020B0502040504020204" pitchFamily="34" charset="0"/>
              </a:rPr>
              <a:t>https://www.who.int/tools/atc-ddd-toolkit/atc-classification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hu-HU" b="0" i="0" dirty="0">
                <a:solidFill>
                  <a:srgbClr val="092862"/>
                </a:solidFill>
                <a:effectLst/>
                <a:highlight>
                  <a:srgbClr val="FFFFFF"/>
                </a:highlight>
                <a:latin typeface="Noto Sans" panose="020B0502040504020204" pitchFamily="34" charset="0"/>
              </a:rPr>
              <a:t>SpO2 https://www.who.int/news-room/questions-and-answers/item/oxygen</a:t>
            </a:r>
          </a:p>
          <a:p>
            <a:pPr marL="0" marR="0" lvl="0" indent="0" algn="l" defTabSz="914400" rtl="0" eaLnBrk="1" fontAlgn="auto" latinLnBrk="0" hangingPunct="1">
              <a:lnSpc>
                <a:spcPct val="100000"/>
              </a:lnSpc>
              <a:spcBef>
                <a:spcPts val="0"/>
              </a:spcBef>
              <a:spcAft>
                <a:spcPts val="0"/>
              </a:spcAft>
              <a:buClrTx/>
              <a:buSzTx/>
              <a:buFontTx/>
              <a:buNone/>
              <a:tabLst/>
              <a:defRPr/>
            </a:pPr>
            <a:r>
              <a:rPr lang="hu-HU" b="0" i="0" dirty="0">
                <a:solidFill>
                  <a:srgbClr val="092862"/>
                </a:solidFill>
                <a:effectLst/>
                <a:highlight>
                  <a:srgbClr val="FFFFFF"/>
                </a:highlight>
                <a:latin typeface="Noto Sans" panose="020B0502040504020204" pitchFamily="34" charset="0"/>
              </a:rPr>
              <a:t>RR https://www.ncbi.nlm.nih.gov/books/NBK537306/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dirty="0">
              <a:solidFill>
                <a:srgbClr val="092862"/>
              </a:solidFill>
              <a:effectLst/>
              <a:highlight>
                <a:srgbClr val="FFFFFF"/>
              </a:highlight>
              <a:latin typeface="Noto Sans" panose="020B050204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b="1" i="0" dirty="0">
              <a:solidFill>
                <a:srgbClr val="3C4245"/>
              </a:solidFill>
              <a:effectLst/>
              <a:highlight>
                <a:srgbClr val="FFFFFF"/>
              </a:highlight>
              <a:latin typeface="Noto Sans" panose="020B050204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dirty="0">
              <a:solidFill>
                <a:srgbClr val="333333"/>
              </a:solidFill>
              <a:effectLst/>
              <a:highlight>
                <a:srgbClr val="FFFFFF"/>
              </a:highlight>
              <a:latin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HU" b="0" i="0" dirty="0">
              <a:solidFill>
                <a:srgbClr val="FFFFFF"/>
              </a:solidFill>
              <a:effectLst/>
              <a:latin typeface="-apple-system"/>
            </a:endParaRPr>
          </a:p>
          <a:p>
            <a:endParaRPr lang="hu-HU" dirty="0"/>
          </a:p>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5</a:t>
            </a:fld>
            <a:endParaRPr lang="it-IT"/>
          </a:p>
        </p:txBody>
      </p:sp>
    </p:spTree>
    <p:extLst>
      <p:ext uri="{BB962C8B-B14F-4D97-AF65-F5344CB8AC3E}">
        <p14:creationId xmlns:p14="http://schemas.microsoft.com/office/powerpoint/2010/main" val="617957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algn="l"/>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7</a:t>
            </a:fld>
            <a:endParaRPr lang="it-IT"/>
          </a:p>
        </p:txBody>
      </p:sp>
    </p:spTree>
    <p:extLst>
      <p:ext uri="{BB962C8B-B14F-4D97-AF65-F5344CB8AC3E}">
        <p14:creationId xmlns:p14="http://schemas.microsoft.com/office/powerpoint/2010/main" val="1855343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3E85B-12F9-84A7-2C79-6A2D1074CA4E}"/>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281EC827-08E3-6AC7-C1D2-33B6C5B3D0F3}"/>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6FB08A33-1C25-E22D-8C7F-DD82D653205B}"/>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C6CF192E-8163-FDB9-F8F7-4D083AE49BF2}"/>
              </a:ext>
            </a:extLst>
          </p:cNvPr>
          <p:cNvSpPr>
            <a:spLocks noGrp="1"/>
          </p:cNvSpPr>
          <p:nvPr>
            <p:ph type="sldNum" sz="quarter" idx="10"/>
          </p:nvPr>
        </p:nvSpPr>
        <p:spPr/>
        <p:txBody>
          <a:bodyPr/>
          <a:lstStyle/>
          <a:p>
            <a:fld id="{5E4A9807-1C24-8F4A-B3C7-A6E31FA5BB7A}" type="slidenum">
              <a:rPr lang="it-IT" smtClean="0"/>
              <a:t>8</a:t>
            </a:fld>
            <a:endParaRPr lang="it-IT"/>
          </a:p>
        </p:txBody>
      </p:sp>
    </p:spTree>
    <p:extLst>
      <p:ext uri="{BB962C8B-B14F-4D97-AF65-F5344CB8AC3E}">
        <p14:creationId xmlns:p14="http://schemas.microsoft.com/office/powerpoint/2010/main" val="2659094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4CECB-D9FD-556F-589D-883FFE9DAA0F}"/>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F5409F8B-A3F5-5C82-0EF3-402140580E5B}"/>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18BCEF22-C784-F255-6E56-AA276C57BB17}"/>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1BCC83F5-81D8-7E89-8024-19214ED33E3D}"/>
              </a:ext>
            </a:extLst>
          </p:cNvPr>
          <p:cNvSpPr>
            <a:spLocks noGrp="1"/>
          </p:cNvSpPr>
          <p:nvPr>
            <p:ph type="sldNum" sz="quarter" idx="10"/>
          </p:nvPr>
        </p:nvSpPr>
        <p:spPr/>
        <p:txBody>
          <a:bodyPr/>
          <a:lstStyle/>
          <a:p>
            <a:fld id="{5E4A9807-1C24-8F4A-B3C7-A6E31FA5BB7A}" type="slidenum">
              <a:rPr lang="it-IT" smtClean="0"/>
              <a:t>11</a:t>
            </a:fld>
            <a:endParaRPr lang="it-IT"/>
          </a:p>
        </p:txBody>
      </p:sp>
    </p:spTree>
    <p:extLst>
      <p:ext uri="{BB962C8B-B14F-4D97-AF65-F5344CB8AC3E}">
        <p14:creationId xmlns:p14="http://schemas.microsoft.com/office/powerpoint/2010/main" val="2228138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C9AD4-B7D0-DDAC-8502-BFB6900672F4}"/>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64DD4767-68FF-1C7D-9854-7613F7940616}"/>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568237A0-682D-117D-3C78-49B9B709EC63}"/>
              </a:ext>
            </a:extLst>
          </p:cNvPr>
          <p:cNvSpPr>
            <a:spLocks noGrp="1"/>
          </p:cNvSpPr>
          <p:nvPr>
            <p:ph type="body" idx="1"/>
          </p:nvPr>
        </p:nvSpPr>
        <p:spPr/>
        <p:txBody>
          <a:bodyPr/>
          <a:lstStyle/>
          <a:p>
            <a:endParaRPr lang="en-GB" dirty="0"/>
          </a:p>
        </p:txBody>
      </p:sp>
      <p:sp>
        <p:nvSpPr>
          <p:cNvPr id="4" name="Dia számának helye 3">
            <a:extLst>
              <a:ext uri="{FF2B5EF4-FFF2-40B4-BE49-F238E27FC236}">
                <a16:creationId xmlns:a16="http://schemas.microsoft.com/office/drawing/2014/main" id="{4A7902DA-1296-DA8A-81A3-DB3DCD80C111}"/>
              </a:ext>
            </a:extLst>
          </p:cNvPr>
          <p:cNvSpPr>
            <a:spLocks noGrp="1"/>
          </p:cNvSpPr>
          <p:nvPr>
            <p:ph type="sldNum" sz="quarter" idx="10"/>
          </p:nvPr>
        </p:nvSpPr>
        <p:spPr/>
        <p:txBody>
          <a:bodyPr/>
          <a:lstStyle/>
          <a:p>
            <a:fld id="{5E4A9807-1C24-8F4A-B3C7-A6E31FA5BB7A}" type="slidenum">
              <a:rPr lang="it-IT" smtClean="0"/>
              <a:t>16</a:t>
            </a:fld>
            <a:endParaRPr lang="it-IT"/>
          </a:p>
        </p:txBody>
      </p:sp>
    </p:spTree>
    <p:extLst>
      <p:ext uri="{BB962C8B-B14F-4D97-AF65-F5344CB8AC3E}">
        <p14:creationId xmlns:p14="http://schemas.microsoft.com/office/powerpoint/2010/main" val="4113579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hu-HU" b="1" dirty="0"/>
          </a:p>
        </p:txBody>
      </p:sp>
      <p:sp>
        <p:nvSpPr>
          <p:cNvPr id="4" name="Θέση αριθμού διαφάνειας 3"/>
          <p:cNvSpPr>
            <a:spLocks noGrp="1"/>
          </p:cNvSpPr>
          <p:nvPr>
            <p:ph type="sldNum" sz="quarter" idx="10"/>
          </p:nvPr>
        </p:nvSpPr>
        <p:spPr/>
        <p:txBody>
          <a:bodyPr/>
          <a:lstStyle/>
          <a:p>
            <a:fld id="{5E4A9807-1C24-8F4A-B3C7-A6E31FA5BB7A}" type="slidenum">
              <a:rPr lang="it-IT" smtClean="0"/>
              <a:t>20</a:t>
            </a:fld>
            <a:endParaRPr lang="it-IT"/>
          </a:p>
        </p:txBody>
      </p:sp>
    </p:spTree>
    <p:extLst>
      <p:ext uri="{BB962C8B-B14F-4D97-AF65-F5344CB8AC3E}">
        <p14:creationId xmlns:p14="http://schemas.microsoft.com/office/powerpoint/2010/main" val="3763401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sz="1800" dirty="0">
              <a:effectLst/>
              <a:latin typeface="Times New Roman" panose="02020603050405020304" pitchFamily="18" charset="0"/>
              <a:ea typeface="Times New Roman" panose="02020603050405020304" pitchFamily="18" charset="0"/>
            </a:endParaRPr>
          </a:p>
        </p:txBody>
      </p:sp>
      <p:sp>
        <p:nvSpPr>
          <p:cNvPr id="4" name="Dia számának helye 3"/>
          <p:cNvSpPr>
            <a:spLocks noGrp="1"/>
          </p:cNvSpPr>
          <p:nvPr>
            <p:ph type="sldNum" sz="quarter" idx="5"/>
          </p:nvPr>
        </p:nvSpPr>
        <p:spPr/>
        <p:txBody>
          <a:bodyPr/>
          <a:lstStyle/>
          <a:p>
            <a:fld id="{5E4A9807-1C24-8F4A-B3C7-A6E31FA5BB7A}" type="slidenum">
              <a:rPr lang="it-IT" smtClean="0"/>
              <a:t>25</a:t>
            </a:fld>
            <a:endParaRPr lang="it-IT"/>
          </a:p>
        </p:txBody>
      </p:sp>
    </p:spTree>
    <p:extLst>
      <p:ext uri="{BB962C8B-B14F-4D97-AF65-F5344CB8AC3E}">
        <p14:creationId xmlns:p14="http://schemas.microsoft.com/office/powerpoint/2010/main" val="40448099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6.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2.png"/><Relationship Id="rId4" Type="http://schemas.openxmlformats.org/officeDocument/2006/relationships/image" Target="../media/image18.jp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8.jpg"/><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21.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23/03/2026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a:xfrm>
            <a:off x="742484" y="383297"/>
            <a:ext cx="9314796" cy="1391534"/>
          </a:xfrm>
          <a:prstGeom prst="rect">
            <a:avLst/>
          </a:prstGeom>
        </p:spPr>
        <p:txBody>
          <a:bodyPr/>
          <a:lstStyle/>
          <a:p>
            <a:r>
              <a:rPr lang="el-GR"/>
              <a:t>Στυλ κύριου τίτλου</a:t>
            </a:r>
          </a:p>
        </p:txBody>
      </p:sp>
      <p:sp>
        <p:nvSpPr>
          <p:cNvPr id="3" name="Θέση περιεχομένου 2"/>
          <p:cNvSpPr>
            <a:spLocks noGrp="1"/>
          </p:cNvSpPr>
          <p:nvPr>
            <p:ph idx="1"/>
          </p:nvPr>
        </p:nvSpPr>
        <p:spPr>
          <a:xfrm>
            <a:off x="742484" y="1916484"/>
            <a:ext cx="9314796" cy="4567898"/>
          </a:xfrm>
          <a:prstGeom prst="rect">
            <a:avLst/>
          </a:prstGeo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ημερομηνίας 3"/>
          <p:cNvSpPr>
            <a:spLocks noGrp="1"/>
          </p:cNvSpPr>
          <p:nvPr>
            <p:ph type="dt" sz="half" idx="10"/>
          </p:nvPr>
        </p:nvSpPr>
        <p:spPr>
          <a:xfrm>
            <a:off x="742484" y="6672697"/>
            <a:ext cx="2429947" cy="383297"/>
          </a:xfrm>
          <a:prstGeom prst="rect">
            <a:avLst/>
          </a:prstGeom>
        </p:spPr>
        <p:txBody>
          <a:bodyPr/>
          <a:lstStyle/>
          <a:p>
            <a:fld id="{5006B887-C835-456D-864F-17B266DD1FBC}" type="datetimeFigureOut">
              <a:rPr lang="el-GR" smtClean="0"/>
              <a:t>23/3/2026</a:t>
            </a:fld>
            <a:endParaRPr lang="el-GR"/>
          </a:p>
        </p:txBody>
      </p:sp>
      <p:sp>
        <p:nvSpPr>
          <p:cNvPr id="5" name="Θέση υποσέλιδου 4"/>
          <p:cNvSpPr>
            <a:spLocks noGrp="1"/>
          </p:cNvSpPr>
          <p:nvPr>
            <p:ph type="ftr" sz="quarter" idx="11"/>
          </p:nvPr>
        </p:nvSpPr>
        <p:spPr>
          <a:xfrm>
            <a:off x="3577422" y="6672697"/>
            <a:ext cx="3644920" cy="383297"/>
          </a:xfrm>
          <a:prstGeom prst="rect">
            <a:avLst/>
          </a:prstGeom>
        </p:spPr>
        <p:txBody>
          <a:bodyPr/>
          <a:lstStyle/>
          <a:p>
            <a:endParaRPr lang="el-GR"/>
          </a:p>
        </p:txBody>
      </p:sp>
      <p:sp>
        <p:nvSpPr>
          <p:cNvPr id="6" name="Θέση αριθμού διαφάνειας 5"/>
          <p:cNvSpPr>
            <a:spLocks noGrp="1"/>
          </p:cNvSpPr>
          <p:nvPr>
            <p:ph type="sldNum" sz="quarter" idx="12"/>
          </p:nvPr>
        </p:nvSpPr>
        <p:spPr>
          <a:xfrm>
            <a:off x="7627332" y="6672697"/>
            <a:ext cx="2429947" cy="383297"/>
          </a:xfrm>
          <a:prstGeom prst="rect">
            <a:avLst/>
          </a:prstGeom>
        </p:spPr>
        <p:txBody>
          <a:bodyPr/>
          <a:lstStyle/>
          <a:p>
            <a:fld id="{370851A0-7DAF-482D-8F32-DCE44CC8CCEA}" type="slidenum">
              <a:rPr lang="el-GR" smtClean="0"/>
              <a:t>‹#›</a:t>
            </a:fld>
            <a:endParaRPr lang="el-GR"/>
          </a:p>
        </p:txBody>
      </p:sp>
    </p:spTree>
    <p:extLst>
      <p:ext uri="{BB962C8B-B14F-4D97-AF65-F5344CB8AC3E}">
        <p14:creationId xmlns:p14="http://schemas.microsoft.com/office/powerpoint/2010/main" val="3648443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7965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Üres">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41768634-82FC-157E-3044-B20C78D4BD65}"/>
              </a:ext>
            </a:extLst>
          </p:cNvPr>
          <p:cNvPicPr>
            <a:picLocks noChangeAspect="1"/>
          </p:cNvPicPr>
          <p:nvPr userDrawn="1"/>
        </p:nvPicPr>
        <p:blipFill rotWithShape="1">
          <a:blip r:embed="rId2"/>
          <a:srcRect b="14811"/>
          <a:stretch/>
        </p:blipFill>
        <p:spPr>
          <a:xfrm>
            <a:off x="-87567" y="1"/>
            <a:ext cx="11219350" cy="7564566"/>
          </a:xfrm>
          <a:prstGeom prst="rect">
            <a:avLst/>
          </a:prstGeom>
        </p:spPr>
      </p:pic>
      <p:pic>
        <p:nvPicPr>
          <p:cNvPr id="5" name="Immagine 4">
            <a:extLst>
              <a:ext uri="{FF2B5EF4-FFF2-40B4-BE49-F238E27FC236}">
                <a16:creationId xmlns:a16="http://schemas.microsoft.com/office/drawing/2014/main" id="{48F83A05-8731-0C12-B7BB-D0CC7CA626A8}"/>
              </a:ext>
            </a:extLst>
          </p:cNvPr>
          <p:cNvPicPr>
            <a:picLocks noChangeAspect="1"/>
          </p:cNvPicPr>
          <p:nvPr userDrawn="1"/>
        </p:nvPicPr>
        <p:blipFill>
          <a:blip r:embed="rId3">
            <a:alphaModFix amt="87000"/>
          </a:blip>
          <a:stretch>
            <a:fillRect/>
          </a:stretch>
        </p:blipFill>
        <p:spPr>
          <a:xfrm>
            <a:off x="-87565" y="1"/>
            <a:ext cx="11219348" cy="7564566"/>
          </a:xfrm>
          <a:prstGeom prst="rect">
            <a:avLst/>
          </a:prstGeom>
        </p:spPr>
      </p:pic>
      <p:pic>
        <p:nvPicPr>
          <p:cNvPr id="7" name="Immagine 7">
            <a:extLst>
              <a:ext uri="{FF2B5EF4-FFF2-40B4-BE49-F238E27FC236}">
                <a16:creationId xmlns:a16="http://schemas.microsoft.com/office/drawing/2014/main" id="{4BFC12F2-66F0-0AEF-FC77-F334086B8D33}"/>
              </a:ext>
            </a:extLst>
          </p:cNvPr>
          <p:cNvPicPr>
            <a:picLocks noChangeAspect="1"/>
          </p:cNvPicPr>
          <p:nvPr userDrawn="1"/>
        </p:nvPicPr>
        <p:blipFill>
          <a:blip r:embed="rId4"/>
          <a:stretch>
            <a:fillRect/>
          </a:stretch>
        </p:blipFill>
        <p:spPr>
          <a:xfrm>
            <a:off x="-87566" y="0"/>
            <a:ext cx="4319905" cy="3159698"/>
          </a:xfrm>
          <a:prstGeom prst="rect">
            <a:avLst/>
          </a:prstGeom>
        </p:spPr>
      </p:pic>
      <p:pic>
        <p:nvPicPr>
          <p:cNvPr id="8" name="Immagine 1">
            <a:extLst>
              <a:ext uri="{FF2B5EF4-FFF2-40B4-BE49-F238E27FC236}">
                <a16:creationId xmlns:a16="http://schemas.microsoft.com/office/drawing/2014/main" id="{6599BB9F-ADBC-A69E-3022-FC3F67D47C58}"/>
              </a:ext>
            </a:extLst>
          </p:cNvPr>
          <p:cNvPicPr>
            <a:picLocks noChangeAspect="1"/>
          </p:cNvPicPr>
          <p:nvPr userDrawn="1"/>
        </p:nvPicPr>
        <p:blipFill>
          <a:blip r:embed="rId5"/>
          <a:stretch>
            <a:fillRect/>
          </a:stretch>
        </p:blipFill>
        <p:spPr>
          <a:xfrm>
            <a:off x="5371089" y="1142644"/>
            <a:ext cx="5794230" cy="6421923"/>
          </a:xfrm>
          <a:prstGeom prst="rect">
            <a:avLst/>
          </a:prstGeom>
        </p:spPr>
      </p:pic>
      <p:pic>
        <p:nvPicPr>
          <p:cNvPr id="12" name="Kép 11">
            <a:extLst>
              <a:ext uri="{FF2B5EF4-FFF2-40B4-BE49-F238E27FC236}">
                <a16:creationId xmlns:a16="http://schemas.microsoft.com/office/drawing/2014/main" id="{67EECC55-335D-C58F-302D-0E9DEAB53D3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17269" y="5797276"/>
            <a:ext cx="1609678" cy="1402037"/>
          </a:xfrm>
          <a:prstGeom prst="rect">
            <a:avLst/>
          </a:prstGeom>
        </p:spPr>
      </p:pic>
      <p:pic>
        <p:nvPicPr>
          <p:cNvPr id="14" name="Kép 13">
            <a:extLst>
              <a:ext uri="{FF2B5EF4-FFF2-40B4-BE49-F238E27FC236}">
                <a16:creationId xmlns:a16="http://schemas.microsoft.com/office/drawing/2014/main" id="{2E7813F4-F6EC-7534-5A4E-F6860D83D7D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266281" y="281963"/>
            <a:ext cx="2533482" cy="669878"/>
          </a:xfrm>
          <a:prstGeom prst="rect">
            <a:avLst/>
          </a:prstGeom>
        </p:spPr>
      </p:pic>
      <p:sp>
        <p:nvSpPr>
          <p:cNvPr id="16" name="Cím 1">
            <a:extLst>
              <a:ext uri="{FF2B5EF4-FFF2-40B4-BE49-F238E27FC236}">
                <a16:creationId xmlns:a16="http://schemas.microsoft.com/office/drawing/2014/main" id="{B76D54EC-D3A4-16F5-BD79-AC3E9B383361}"/>
              </a:ext>
            </a:extLst>
          </p:cNvPr>
          <p:cNvSpPr>
            <a:spLocks noGrp="1"/>
          </p:cNvSpPr>
          <p:nvPr>
            <p:ph type="ctrTitle" hasCustomPrompt="1"/>
          </p:nvPr>
        </p:nvSpPr>
        <p:spPr>
          <a:xfrm>
            <a:off x="1591171" y="2769472"/>
            <a:ext cx="8099822" cy="1203268"/>
          </a:xfrm>
          <a:prstGeom prst="rect">
            <a:avLst/>
          </a:prstGeom>
        </p:spPr>
        <p:txBody>
          <a:bodyPr anchor="b"/>
          <a:lstStyle>
            <a:lvl1pPr algn="ctr">
              <a:defRPr sz="3986">
                <a:solidFill>
                  <a:schemeClr val="bg1"/>
                </a:solidFill>
                <a:latin typeface="Baloo" panose="03080902040302020200" pitchFamily="66" charset="-18"/>
                <a:cs typeface="Baloo" panose="03080902040302020200" pitchFamily="66" charset="-18"/>
              </a:defRPr>
            </a:lvl1pPr>
          </a:lstStyle>
          <a:p>
            <a:r>
              <a:rPr lang="hu-HU" dirty="0" err="1"/>
              <a:t>Title</a:t>
            </a:r>
            <a:endParaRPr lang="hu-HU" dirty="0"/>
          </a:p>
        </p:txBody>
      </p:sp>
      <p:sp>
        <p:nvSpPr>
          <p:cNvPr id="17" name="Alcím 2">
            <a:extLst>
              <a:ext uri="{FF2B5EF4-FFF2-40B4-BE49-F238E27FC236}">
                <a16:creationId xmlns:a16="http://schemas.microsoft.com/office/drawing/2014/main" id="{028F8725-7B96-E42E-2D3F-8830C3A81C97}"/>
              </a:ext>
            </a:extLst>
          </p:cNvPr>
          <p:cNvSpPr>
            <a:spLocks noGrp="1"/>
          </p:cNvSpPr>
          <p:nvPr>
            <p:ph type="subTitle" idx="1"/>
          </p:nvPr>
        </p:nvSpPr>
        <p:spPr>
          <a:xfrm>
            <a:off x="1591171" y="4115309"/>
            <a:ext cx="8099822" cy="1010335"/>
          </a:xfrm>
          <a:prstGeom prst="rect">
            <a:avLst/>
          </a:prstGeom>
        </p:spPr>
        <p:txBody>
          <a:bodyPr/>
          <a:lstStyle>
            <a:lvl1pPr marL="0" indent="0" algn="ctr">
              <a:buNone/>
              <a:defRPr sz="1594">
                <a:solidFill>
                  <a:schemeClr val="bg1"/>
                </a:solidFill>
              </a:defRPr>
            </a:lvl1pPr>
            <a:lvl2pPr marL="303741" indent="0" algn="ctr">
              <a:buNone/>
              <a:defRPr sz="1329"/>
            </a:lvl2pPr>
            <a:lvl3pPr marL="607482" indent="0" algn="ctr">
              <a:buNone/>
              <a:defRPr sz="1196"/>
            </a:lvl3pPr>
            <a:lvl4pPr marL="911222" indent="0" algn="ctr">
              <a:buNone/>
              <a:defRPr sz="1063"/>
            </a:lvl4pPr>
            <a:lvl5pPr marL="1214963" indent="0" algn="ctr">
              <a:buNone/>
              <a:defRPr sz="1063"/>
            </a:lvl5pPr>
            <a:lvl6pPr marL="1518704" indent="0" algn="ctr">
              <a:buNone/>
              <a:defRPr sz="1063"/>
            </a:lvl6pPr>
            <a:lvl7pPr marL="1822445" indent="0" algn="ctr">
              <a:buNone/>
              <a:defRPr sz="1063"/>
            </a:lvl7pPr>
            <a:lvl8pPr marL="2126186" indent="0" algn="ctr">
              <a:buNone/>
              <a:defRPr sz="1063"/>
            </a:lvl8pPr>
            <a:lvl9pPr marL="2429927" indent="0" algn="ctr">
              <a:buNone/>
              <a:defRPr sz="1063"/>
            </a:lvl9pPr>
          </a:lstStyle>
          <a:p>
            <a:r>
              <a:rPr lang="hu-HU"/>
              <a:t>Kattintson ide az alcím mintájának szerkesztéséhez</a:t>
            </a:r>
            <a:endParaRPr lang="hu-HU" dirty="0"/>
          </a:p>
        </p:txBody>
      </p:sp>
    </p:spTree>
    <p:extLst>
      <p:ext uri="{BB962C8B-B14F-4D97-AF65-F5344CB8AC3E}">
        <p14:creationId xmlns:p14="http://schemas.microsoft.com/office/powerpoint/2010/main" val="5690176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22286592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6519382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524242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349599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9615459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836176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4170135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5545764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422987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el-GR"/>
              <a:t>Στυλ υποδείγματος κειμένου</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23/03/2026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el-GR"/>
              <a:t>Στυλ υποδείγματος κειμένου</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el-GR"/>
              <a:t>Στυλ υποδείγματος κειμένου</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23/03/2026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23/03/2026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23/03/2026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el-GR"/>
              <a:t>Στυλ υποδείγματος κειμένου</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el-GR"/>
              <a:t>Στυλ υποδείγματος κειμένου</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el-GR"/>
              <a:t>Στυλ υποδείγματος κειμένου</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 id="2147483680" r:id="rId11"/>
    <p:sldLayoutId id="2147483681" r:id="rId12"/>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3092640112"/>
      </p:ext>
    </p:extLst>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10.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8.sv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72.svg"/><Relationship Id="rId11" Type="http://schemas.openxmlformats.org/officeDocument/2006/relationships/image" Target="../media/image27.png"/><Relationship Id="rId5" Type="http://schemas.openxmlformats.org/officeDocument/2006/relationships/image" Target="../media/image71.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1.xml"/><Relationship Id="rId9" Type="http://schemas.openxmlformats.org/officeDocument/2006/relationships/image" Target="../media/image26.svg"/></Relationships>
</file>

<file path=ppt/slides/_rels/slide1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13.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8.sv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4.svg"/><Relationship Id="rId11" Type="http://schemas.openxmlformats.org/officeDocument/2006/relationships/image" Target="../media/image27.png"/><Relationship Id="rId5" Type="http://schemas.openxmlformats.org/officeDocument/2006/relationships/image" Target="../media/image23.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1.xml"/><Relationship Id="rId9" Type="http://schemas.openxmlformats.org/officeDocument/2006/relationships/image" Target="../media/image26.svg"/></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16.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8.sv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72.svg"/><Relationship Id="rId11" Type="http://schemas.openxmlformats.org/officeDocument/2006/relationships/image" Target="../media/image27.png"/><Relationship Id="rId5" Type="http://schemas.openxmlformats.org/officeDocument/2006/relationships/image" Target="../media/image71.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1.xml"/><Relationship Id="rId9" Type="http://schemas.openxmlformats.org/officeDocument/2006/relationships/image" Target="../media/image26.svg"/></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hyperlink" Target="https://www.paloaltonetworks.com/cyberpedia/vpn-vs-vpc-vs-vps"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19.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8.sv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72.svg"/><Relationship Id="rId11" Type="http://schemas.openxmlformats.org/officeDocument/2006/relationships/image" Target="../media/image27.png"/><Relationship Id="rId5" Type="http://schemas.openxmlformats.org/officeDocument/2006/relationships/image" Target="../media/image71.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1.xml"/><Relationship Id="rId9" Type="http://schemas.openxmlformats.org/officeDocument/2006/relationships/image" Target="../media/image26.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22.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8.sv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72.svg"/><Relationship Id="rId11" Type="http://schemas.openxmlformats.org/officeDocument/2006/relationships/image" Target="../media/image27.png"/><Relationship Id="rId5" Type="http://schemas.openxmlformats.org/officeDocument/2006/relationships/image" Target="../media/image71.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1.xml"/><Relationship Id="rId9" Type="http://schemas.openxmlformats.org/officeDocument/2006/relationships/image" Target="../media/image26.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4.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8.sv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4.svg"/><Relationship Id="rId11" Type="http://schemas.openxmlformats.org/officeDocument/2006/relationships/image" Target="../media/image27.png"/><Relationship Id="rId5" Type="http://schemas.openxmlformats.org/officeDocument/2006/relationships/image" Target="../media/image23.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1.xml"/><Relationship Id="rId9" Type="http://schemas.openxmlformats.org/officeDocument/2006/relationships/image" Target="../media/image26.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3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image" Target="../media/image8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3.xml"/><Relationship Id="rId4" Type="http://schemas.openxmlformats.org/officeDocument/2006/relationships/image" Target="../media/image98.png"/></Relationships>
</file>

<file path=ppt/slides/_rels/slide4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25.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8.sv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24.svg"/><Relationship Id="rId11" Type="http://schemas.openxmlformats.org/officeDocument/2006/relationships/image" Target="../media/image27.png"/><Relationship Id="rId5" Type="http://schemas.openxmlformats.org/officeDocument/2006/relationships/image" Target="../media/image23.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1.xml"/><Relationship Id="rId9" Type="http://schemas.openxmlformats.org/officeDocument/2006/relationships/image" Target="../media/image26.svg"/></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8" Type="http://schemas.openxmlformats.org/officeDocument/2006/relationships/image" Target="../media/image35.svg"/><Relationship Id="rId13" Type="http://schemas.openxmlformats.org/officeDocument/2006/relationships/image" Target="../media/image40.png"/><Relationship Id="rId18" Type="http://schemas.openxmlformats.org/officeDocument/2006/relationships/image" Target="../media/image45.sv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svg"/><Relationship Id="rId17" Type="http://schemas.openxmlformats.org/officeDocument/2006/relationships/image" Target="../media/image44.png"/><Relationship Id="rId2" Type="http://schemas.openxmlformats.org/officeDocument/2006/relationships/notesSlide" Target="../notesSlides/notesSlide3.xml"/><Relationship Id="rId16" Type="http://schemas.openxmlformats.org/officeDocument/2006/relationships/image" Target="../media/image43.svg"/><Relationship Id="rId1" Type="http://schemas.openxmlformats.org/officeDocument/2006/relationships/slideLayout" Target="../slideLayouts/slideLayout7.xml"/><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 Id="rId14" Type="http://schemas.openxmlformats.org/officeDocument/2006/relationships/image" Target="../media/image41.sv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7.xml"/><Relationship Id="rId7" Type="http://schemas.openxmlformats.org/officeDocument/2006/relationships/hyperlink" Target="https://www.slido.com/powerpoint-polling?utm_source=powerpoint&amp;utm_medium=placeholder-slide" TargetMode="External"/><Relationship Id="rId12" Type="http://schemas.openxmlformats.org/officeDocument/2006/relationships/image" Target="../media/image28.sv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7.svg"/><Relationship Id="rId11" Type="http://schemas.openxmlformats.org/officeDocument/2006/relationships/image" Target="../media/image27.png"/><Relationship Id="rId5" Type="http://schemas.openxmlformats.org/officeDocument/2006/relationships/image" Target="../media/image46.png"/><Relationship Id="rId10" Type="http://schemas.openxmlformats.org/officeDocument/2006/relationships/hyperlink" Target="https://www.slido.com/support/ppi/how-to-change-the-design" TargetMode="External"/><Relationship Id="rId4" Type="http://schemas.openxmlformats.org/officeDocument/2006/relationships/slideLayout" Target="../slideLayouts/slideLayout11.xml"/><Relationship Id="rId9" Type="http://schemas.openxmlformats.org/officeDocument/2006/relationships/image" Target="../media/image26.svg"/></Relationships>
</file>

<file path=ppt/slides/_rels/slide7.xml.rels><?xml version="1.0" encoding="UTF-8" standalone="yes"?>
<Relationships xmlns="http://schemas.openxmlformats.org/package/2006/relationships"><Relationship Id="rId8" Type="http://schemas.openxmlformats.org/officeDocument/2006/relationships/image" Target="../media/image53.svg"/><Relationship Id="rId13" Type="http://schemas.openxmlformats.org/officeDocument/2006/relationships/image" Target="../media/image58.png"/><Relationship Id="rId18" Type="http://schemas.openxmlformats.org/officeDocument/2006/relationships/image" Target="../media/image63.sv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svg"/><Relationship Id="rId17" Type="http://schemas.openxmlformats.org/officeDocument/2006/relationships/image" Target="../media/image62.png"/><Relationship Id="rId2" Type="http://schemas.openxmlformats.org/officeDocument/2006/relationships/notesSlide" Target="../notesSlides/notesSlide4.xml"/><Relationship Id="rId16" Type="http://schemas.openxmlformats.org/officeDocument/2006/relationships/image" Target="../media/image61.svg"/><Relationship Id="rId1" Type="http://schemas.openxmlformats.org/officeDocument/2006/relationships/slideLayout" Target="../slideLayouts/slideLayout7.xml"/><Relationship Id="rId6" Type="http://schemas.openxmlformats.org/officeDocument/2006/relationships/image" Target="../media/image51.sv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svg"/><Relationship Id="rId19" Type="http://schemas.openxmlformats.org/officeDocument/2006/relationships/image" Target="../media/image64.png"/><Relationship Id="rId4" Type="http://schemas.openxmlformats.org/officeDocument/2006/relationships/image" Target="../media/image49.svg"/><Relationship Id="rId9" Type="http://schemas.openxmlformats.org/officeDocument/2006/relationships/image" Target="../media/image54.png"/><Relationship Id="rId14" Type="http://schemas.openxmlformats.org/officeDocument/2006/relationships/image" Target="../media/image59.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385207" y="2772084"/>
            <a:ext cx="7660251" cy="2842955"/>
          </a:xfrm>
        </p:spPr>
        <p:txBody>
          <a:bodyPr anchor="ctr"/>
          <a:lstStyle/>
          <a:p>
            <a:r>
              <a:rPr lang="en-GB" sz="3600" dirty="0" err="1">
                <a:latin typeface="+mn-lt"/>
              </a:rPr>
              <a:t>Ενότητ</a:t>
            </a:r>
            <a:r>
              <a:rPr lang="en-GB" sz="3600" dirty="0">
                <a:latin typeface="+mn-lt"/>
              </a:rPr>
              <a:t>α 4</a:t>
            </a:r>
            <a:r>
              <a:rPr lang="el-GR" sz="3600" dirty="0">
                <a:latin typeface="+mn-lt"/>
              </a:rPr>
              <a:t>:</a:t>
            </a:r>
            <a:r>
              <a:rPr lang="en-GB" sz="3600" dirty="0">
                <a:latin typeface="+mn-lt"/>
              </a:rPr>
              <a:t> </a:t>
            </a:r>
            <a:br>
              <a:rPr lang="el-GR" sz="3600" dirty="0">
                <a:latin typeface="+mn-lt"/>
              </a:rPr>
            </a:br>
            <a:r>
              <a:rPr lang="el-GR" sz="3600" dirty="0">
                <a:latin typeface="+mn-lt"/>
              </a:rPr>
              <a:t>Σ</a:t>
            </a:r>
            <a:r>
              <a:rPr lang="en-GB" sz="3600" dirty="0" err="1">
                <a:latin typeface="+mn-lt"/>
              </a:rPr>
              <a:t>ύγχρονη</a:t>
            </a:r>
            <a:r>
              <a:rPr lang="en-GB" sz="3600" dirty="0">
                <a:latin typeface="+mn-lt"/>
              </a:rPr>
              <a:t> </a:t>
            </a:r>
            <a:r>
              <a:rPr lang="en-GB" sz="3600" dirty="0" err="1">
                <a:latin typeface="+mn-lt"/>
              </a:rPr>
              <a:t>εκ</a:t>
            </a:r>
            <a:r>
              <a:rPr lang="en-GB" sz="3600" dirty="0">
                <a:latin typeface="+mn-lt"/>
              </a:rPr>
              <a:t>παιδευτική </a:t>
            </a:r>
            <a:r>
              <a:rPr lang="el-GR" sz="3600" dirty="0">
                <a:latin typeface="+mn-lt"/>
              </a:rPr>
              <a:t>δραστηριότητα</a:t>
            </a:r>
            <a:br>
              <a:rPr lang="en-GB" dirty="0"/>
            </a:br>
            <a:br>
              <a:rPr lang="en-GB" sz="2400" i="1" dirty="0"/>
            </a:br>
            <a:br>
              <a:rPr lang="en-GB" dirty="0"/>
            </a:br>
            <a:endParaRPr lang="en-GB" dirty="0"/>
          </a:p>
        </p:txBody>
      </p:sp>
      <p:sp>
        <p:nvSpPr>
          <p:cNvPr id="5" name="Name_Surname">
            <a:extLst>
              <a:ext uri="{FF2B5EF4-FFF2-40B4-BE49-F238E27FC236}">
                <a16:creationId xmlns:a16="http://schemas.microsoft.com/office/drawing/2014/main" id="{DF872062-B160-1442-2470-A71125022477}"/>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6" name="Affiliation">
            <a:extLst>
              <a:ext uri="{FF2B5EF4-FFF2-40B4-BE49-F238E27FC236}">
                <a16:creationId xmlns:a16="http://schemas.microsoft.com/office/drawing/2014/main" id="{4CDA6715-4494-A45B-F251-7CD5770B500A}"/>
              </a:ext>
            </a:extLst>
          </p:cNvPr>
          <p:cNvSpPr txBox="1">
            <a:spLocks/>
          </p:cNvSpPr>
          <p:nvPr/>
        </p:nvSpPr>
        <p:spPr>
          <a:xfrm>
            <a:off x="2507084" y="5071098"/>
            <a:ext cx="5785591" cy="50912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en-US" sz="1600" b="1" dirty="0">
              <a:latin typeface="+mn-lt"/>
            </a:endParaRPr>
          </a:p>
        </p:txBody>
      </p:sp>
      <p:sp>
        <p:nvSpPr>
          <p:cNvPr id="7" name="Affiliation">
            <a:extLst>
              <a:ext uri="{FF2B5EF4-FFF2-40B4-BE49-F238E27FC236}">
                <a16:creationId xmlns:a16="http://schemas.microsoft.com/office/drawing/2014/main" id="{4CDA6715-4494-A45B-F251-7CD5770B500A}"/>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FFC0A8C5-381E-DA91-452F-66577E02A80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Έργο: 101101139 - H-PASS - EU4H-2022-PJ</a:t>
            </a:r>
            <a:endParaRPr lang="el-GR" altLang="en-US" sz="1200" dirty="0">
              <a:solidFill>
                <a:schemeClr val="bg1"/>
              </a:solidFill>
            </a:endParaRPr>
          </a:p>
        </p:txBody>
      </p:sp>
    </p:spTree>
    <p:extLst>
      <p:ext uri="{BB962C8B-B14F-4D97-AF65-F5344CB8AC3E}">
        <p14:creationId xmlns:p14="http://schemas.microsoft.com/office/powerpoint/2010/main" val="4112832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35180-C7C9-69CD-3573-D54A480B84C2}"/>
              </a:ext>
            </a:extLst>
          </p:cNvPr>
          <p:cNvSpPr>
            <a:spLocks noGrp="1"/>
          </p:cNvSpPr>
          <p:nvPr>
            <p:ph type="title"/>
          </p:nvPr>
        </p:nvSpPr>
        <p:spPr>
          <a:xfrm>
            <a:off x="592604" y="128588"/>
            <a:ext cx="9707606" cy="865217"/>
          </a:xfrm>
        </p:spPr>
        <p:txBody>
          <a:bodyPr/>
          <a:lstStyle/>
          <a:p>
            <a:r>
              <a:rPr lang="en-GB" b="1" dirty="0"/>
              <a:t>Μητρώα ασθενών/</a:t>
            </a:r>
            <a:r>
              <a:rPr lang="el-GR" b="1" dirty="0"/>
              <a:t>νοσημάτων (</a:t>
            </a:r>
            <a:r>
              <a:rPr lang="en-GB" b="1" dirty="0"/>
              <a:t>registries)</a:t>
            </a:r>
          </a:p>
        </p:txBody>
      </p:sp>
      <p:sp>
        <p:nvSpPr>
          <p:cNvPr id="3" name="Content Placeholder 2">
            <a:extLst>
              <a:ext uri="{FF2B5EF4-FFF2-40B4-BE49-F238E27FC236}">
                <a16:creationId xmlns:a16="http://schemas.microsoft.com/office/drawing/2014/main" id="{29394622-38AC-E1AB-DAE4-0BB3EEB0DE5D}"/>
              </a:ext>
            </a:extLst>
          </p:cNvPr>
          <p:cNvSpPr>
            <a:spLocks noGrp="1"/>
          </p:cNvSpPr>
          <p:nvPr>
            <p:ph sz="half" idx="1"/>
          </p:nvPr>
        </p:nvSpPr>
        <p:spPr>
          <a:xfrm>
            <a:off x="592604" y="1653029"/>
            <a:ext cx="9685900" cy="3893253"/>
          </a:xfrm>
          <a:solidFill>
            <a:schemeClr val="accent3">
              <a:lumMod val="40000"/>
              <a:lumOff val="60000"/>
            </a:schemeClr>
          </a:solidFill>
          <a:ln w="57150">
            <a:solidFill>
              <a:schemeClr val="accent3"/>
            </a:solidFill>
          </a:ln>
        </p:spPr>
        <p:txBody>
          <a:bodyPr/>
          <a:lstStyle/>
          <a:p>
            <a:r>
              <a:rPr lang="en-US" sz="2000" dirty="0"/>
              <a:t>Είναι </a:t>
            </a:r>
            <a:r>
              <a:rPr lang="en-US" sz="2000" b="1" dirty="0"/>
              <a:t>συλλογές δευτερογενών δεδομένων </a:t>
            </a:r>
            <a:r>
              <a:rPr lang="en-US" sz="2000" dirty="0"/>
              <a:t>που σχετίζονται με ασθενείς που έχουν διαγνωστεί με μια </a:t>
            </a:r>
            <a:r>
              <a:rPr lang="en-US" sz="2000" b="1" dirty="0"/>
              <a:t>συγκεκριμένη κατάσταση/ασθένεια, ή </a:t>
            </a:r>
            <a:r>
              <a:rPr lang="el-GR" sz="2000" b="1" dirty="0"/>
              <a:t>έχουν υποβληθεί σε συγκεκριμένη θεραπεία</a:t>
            </a:r>
            <a:r>
              <a:rPr lang="en-US" sz="2000" dirty="0"/>
              <a:t>. </a:t>
            </a:r>
            <a:endParaRPr lang="en-US" sz="2000" b="1" i="1" dirty="0"/>
          </a:p>
          <a:p>
            <a:r>
              <a:rPr lang="en-US" sz="2000" b="1" i="1" dirty="0"/>
              <a:t>Υπάρχουν σημαντικές διαφορές μεταξύ των μητρώων όσον αφορά την πολυπλοκότητα</a:t>
            </a:r>
            <a:r>
              <a:rPr lang="el-GR" sz="2000" b="1" i="1" dirty="0"/>
              <a:t> και την προσβασιμότητα</a:t>
            </a:r>
            <a:r>
              <a:rPr lang="en-US" sz="2000" dirty="0"/>
              <a:t>. </a:t>
            </a:r>
          </a:p>
          <a:p>
            <a:r>
              <a:rPr lang="en-US" sz="2000" dirty="0"/>
              <a:t>Ωστόσο, </a:t>
            </a:r>
            <a:r>
              <a:rPr lang="el-GR" sz="2000" b="1" i="1" dirty="0"/>
              <a:t>ως γενικός κανόνας</a:t>
            </a:r>
            <a:r>
              <a:rPr lang="en-US" sz="2000" b="1" i="1" dirty="0"/>
              <a:t>, η καταχώρηση δεδομένων -και συνεπώς πληροφοριών- σε ένα δεδομένο μητρώο, χαρακτηρίζεται από υψηλό βαθμό συνέπειας.</a:t>
            </a:r>
            <a:endParaRPr lang="el-GR" sz="2000" b="1" i="1" dirty="0"/>
          </a:p>
          <a:p>
            <a:endParaRPr lang="el-GR" sz="2000" b="1" i="1" dirty="0"/>
          </a:p>
          <a:p>
            <a:pPr marL="0" indent="0">
              <a:buNone/>
            </a:pPr>
            <a:r>
              <a:rPr lang="el-GR" sz="2000" i="1" dirty="0"/>
              <a:t>Τυπικά, η ενημερωμένη συναίνεση των ασθενών είναι απαραίτητη για την καταχώρηση των δεδομένων τους στα μητρώα (κλινικές μελέτες παρατήρησης)</a:t>
            </a:r>
            <a:endParaRPr lang="en-GB" sz="2000" dirty="0"/>
          </a:p>
        </p:txBody>
      </p:sp>
    </p:spTree>
    <p:extLst>
      <p:ext uri="{BB962C8B-B14F-4D97-AF65-F5344CB8AC3E}">
        <p14:creationId xmlns:p14="http://schemas.microsoft.com/office/powerpoint/2010/main" val="3924595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3E117-7229-F27A-E6E6-620A4E3121EB}"/>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A84D9F15-2418-1A82-8146-208D8DF1C460}"/>
              </a:ext>
            </a:extLst>
          </p:cNvPr>
          <p:cNvSpPr>
            <a:spLocks noGrp="1"/>
          </p:cNvSpPr>
          <p:nvPr>
            <p:ph type="title"/>
          </p:nvPr>
        </p:nvSpPr>
        <p:spPr>
          <a:xfrm>
            <a:off x="1569752" y="2304984"/>
            <a:ext cx="7660251" cy="2389253"/>
          </a:xfrm>
        </p:spPr>
        <p:txBody>
          <a:bodyPr anchor="ctr"/>
          <a:lstStyle/>
          <a:p>
            <a:r>
              <a:rPr lang="en-GB" u="sng" dirty="0" err="1"/>
              <a:t>Άσκηση</a:t>
            </a:r>
            <a:r>
              <a:rPr lang="el-GR" u="sng"/>
              <a:t> 1</a:t>
            </a:r>
            <a:r>
              <a:rPr lang="en-GB" u="sng"/>
              <a:t>: </a:t>
            </a:r>
            <a:br>
              <a:rPr lang="en-GB" dirty="0"/>
            </a:br>
            <a:r>
              <a:rPr lang="en-GB" dirty="0"/>
              <a:t>Επιλογή του κατάλληλου συνόλου δεδομένων για μια δεδομένη εργασία</a:t>
            </a:r>
          </a:p>
        </p:txBody>
      </p:sp>
      <p:sp>
        <p:nvSpPr>
          <p:cNvPr id="5" name="Name_Surname">
            <a:extLst>
              <a:ext uri="{FF2B5EF4-FFF2-40B4-BE49-F238E27FC236}">
                <a16:creationId xmlns:a16="http://schemas.microsoft.com/office/drawing/2014/main" id="{ED9B00D7-90A6-C487-FB5D-C9354EB30FC2}"/>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6" name="Affiliation">
            <a:extLst>
              <a:ext uri="{FF2B5EF4-FFF2-40B4-BE49-F238E27FC236}">
                <a16:creationId xmlns:a16="http://schemas.microsoft.com/office/drawing/2014/main" id="{D88F305E-8450-C510-9A93-1CA2C0249449}"/>
              </a:ext>
            </a:extLst>
          </p:cNvPr>
          <p:cNvSpPr txBox="1">
            <a:spLocks/>
          </p:cNvSpPr>
          <p:nvPr/>
        </p:nvSpPr>
        <p:spPr>
          <a:xfrm>
            <a:off x="2507084" y="5071098"/>
            <a:ext cx="5785591" cy="50912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en-US" sz="1600" b="1" dirty="0">
              <a:latin typeface="+mn-lt"/>
            </a:endParaRPr>
          </a:p>
        </p:txBody>
      </p:sp>
      <p:sp>
        <p:nvSpPr>
          <p:cNvPr id="7" name="Affiliation">
            <a:extLst>
              <a:ext uri="{FF2B5EF4-FFF2-40B4-BE49-F238E27FC236}">
                <a16:creationId xmlns:a16="http://schemas.microsoft.com/office/drawing/2014/main" id="{0CB8DDDB-B93F-C86B-01C7-B7393988A5F2}"/>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A896D367-25EB-7282-2F2E-F88E7154999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Έργο: 101101139 - H-PASS - EU4H-2022-PJ</a:t>
            </a:r>
            <a:endParaRPr lang="el-GR" altLang="en-US" sz="1200" dirty="0">
              <a:solidFill>
                <a:schemeClr val="bg1"/>
              </a:solidFill>
            </a:endParaRPr>
          </a:p>
        </p:txBody>
      </p:sp>
    </p:spTree>
    <p:extLst>
      <p:ext uri="{BB962C8B-B14F-4D97-AF65-F5344CB8AC3E}">
        <p14:creationId xmlns:p14="http://schemas.microsoft.com/office/powerpoint/2010/main" val="3337863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F4099-F68E-A135-DD12-61C0D157884E}"/>
              </a:ext>
            </a:extLst>
          </p:cNvPr>
          <p:cNvSpPr>
            <a:spLocks noGrp="1"/>
          </p:cNvSpPr>
          <p:nvPr>
            <p:ph type="title"/>
          </p:nvPr>
        </p:nvSpPr>
        <p:spPr>
          <a:xfrm>
            <a:off x="751245" y="0"/>
            <a:ext cx="9707606" cy="993805"/>
          </a:xfrm>
        </p:spPr>
        <p:txBody>
          <a:bodyPr/>
          <a:lstStyle/>
          <a:p>
            <a:r>
              <a:rPr lang="en-GB" sz="2800" b="1" dirty="0"/>
              <a:t>Background: Βα</a:t>
            </a:r>
            <a:r>
              <a:rPr lang="en-GB" sz="2800" b="1" dirty="0" err="1"/>
              <a:t>σικά</a:t>
            </a:r>
            <a:r>
              <a:rPr lang="en-GB" sz="2800" b="1" dirty="0"/>
              <a:t> στοιχεία για </a:t>
            </a:r>
            <a:br>
              <a:rPr lang="en-GB" sz="2800" b="1" dirty="0"/>
            </a:br>
            <a:r>
              <a:rPr lang="en-GB" sz="2800" b="1" dirty="0"/>
              <a:t>Οξέα στεφανιαία σύνδρομα</a:t>
            </a:r>
          </a:p>
        </p:txBody>
      </p:sp>
      <p:sp>
        <p:nvSpPr>
          <p:cNvPr id="3" name="Content Placeholder 2">
            <a:extLst>
              <a:ext uri="{FF2B5EF4-FFF2-40B4-BE49-F238E27FC236}">
                <a16:creationId xmlns:a16="http://schemas.microsoft.com/office/drawing/2014/main" id="{BB45C878-1CC6-E3DB-478B-E84A272506E7}"/>
              </a:ext>
            </a:extLst>
          </p:cNvPr>
          <p:cNvSpPr>
            <a:spLocks noGrp="1"/>
          </p:cNvSpPr>
          <p:nvPr>
            <p:ph sz="half" idx="1"/>
          </p:nvPr>
        </p:nvSpPr>
        <p:spPr>
          <a:xfrm>
            <a:off x="485260" y="993805"/>
            <a:ext cx="6907269" cy="5528021"/>
          </a:xfrm>
        </p:spPr>
        <p:txBody>
          <a:bodyPr/>
          <a:lstStyle/>
          <a:p>
            <a:r>
              <a:rPr lang="en-GB" sz="1800" dirty="0"/>
              <a:t>Ο όρος περιλαμβάνει τρεις οντότητες, οι οποίες, </a:t>
            </a:r>
            <a:r>
              <a:rPr lang="el-GR" sz="1800" b="1" dirty="0"/>
              <a:t>κατά αύξουσα σειρά</a:t>
            </a:r>
            <a:r>
              <a:rPr lang="en-GB" sz="1800" b="1" dirty="0"/>
              <a:t> </a:t>
            </a:r>
            <a:r>
              <a:rPr lang="en-GB" sz="1800" b="1" i="1" dirty="0" err="1"/>
              <a:t>σο</a:t>
            </a:r>
            <a:r>
              <a:rPr lang="en-GB" sz="1800" b="1" i="1" dirty="0"/>
              <a:t>βαρότητα</a:t>
            </a:r>
            <a:r>
              <a:rPr lang="el-GR" sz="1800" b="1" i="1" dirty="0"/>
              <a:t>ς</a:t>
            </a:r>
            <a:r>
              <a:rPr lang="en-GB" sz="1800" b="1" i="1" dirty="0"/>
              <a:t> και </a:t>
            </a:r>
            <a:r>
              <a:rPr lang="el-GR" sz="1800" b="1" i="1" dirty="0"/>
              <a:t>επείγοντος, είναι</a:t>
            </a:r>
            <a:r>
              <a:rPr lang="en-GB" sz="1800" dirty="0"/>
              <a:t>:</a:t>
            </a:r>
          </a:p>
          <a:p>
            <a:pPr marL="0" indent="0">
              <a:buNone/>
            </a:pPr>
            <a:r>
              <a:rPr lang="en-GB" sz="1800" b="1" dirty="0"/>
              <a:t>-</a:t>
            </a:r>
            <a:r>
              <a:rPr lang="el-GR" sz="1800" b="1" dirty="0"/>
              <a:t>Η </a:t>
            </a:r>
            <a:r>
              <a:rPr lang="en-GB" sz="1800" b="1" dirty="0" err="1"/>
              <a:t>Αστ</a:t>
            </a:r>
            <a:r>
              <a:rPr lang="en-GB" sz="1800" b="1" dirty="0"/>
              <a:t>αθής στηθάγχη (UA)</a:t>
            </a:r>
          </a:p>
          <a:p>
            <a:pPr marL="0" indent="0">
              <a:buNone/>
            </a:pPr>
            <a:r>
              <a:rPr lang="en-GB" sz="1800" b="1" dirty="0"/>
              <a:t>-</a:t>
            </a:r>
            <a:r>
              <a:rPr lang="el-GR" sz="1800" b="1" dirty="0"/>
              <a:t>Το </a:t>
            </a:r>
            <a:r>
              <a:rPr lang="en-GB" sz="1800" b="1" dirty="0" err="1"/>
              <a:t>Έμφρ</a:t>
            </a:r>
            <a:r>
              <a:rPr lang="en-GB" sz="1800" b="1" dirty="0"/>
              <a:t>αγμα του μυοκαρδίου χωρίς ανάσπαση ST (NSTEMI)</a:t>
            </a:r>
          </a:p>
          <a:p>
            <a:pPr marL="0" indent="0">
              <a:buNone/>
            </a:pPr>
            <a:r>
              <a:rPr lang="en-GB" sz="1800" b="1" dirty="0"/>
              <a:t>-</a:t>
            </a:r>
            <a:r>
              <a:rPr lang="el-GR" sz="1800" b="1" dirty="0"/>
              <a:t>Το </a:t>
            </a:r>
            <a:r>
              <a:rPr lang="en-GB" sz="1800" b="1" dirty="0" err="1"/>
              <a:t>Έμφρ</a:t>
            </a:r>
            <a:r>
              <a:rPr lang="en-GB" sz="1800" b="1" dirty="0"/>
              <a:t>αγμα του μυοκαρδίου με ανάσπαση ST (STEMI)</a:t>
            </a:r>
          </a:p>
          <a:p>
            <a:r>
              <a:rPr lang="en-GB" sz="1800" b="1" dirty="0"/>
              <a:t>Η διάκριση του STEMI </a:t>
            </a:r>
            <a:r>
              <a:rPr lang="en-GB" sz="1800" dirty="0"/>
              <a:t>από τους άλλους 2 τύπους </a:t>
            </a:r>
            <a:r>
              <a:rPr lang="en-GB" sz="1800" b="1" dirty="0"/>
              <a:t>είναι ιδιαίτερα σημαντική</a:t>
            </a:r>
            <a:r>
              <a:rPr lang="en-GB" sz="1800" dirty="0"/>
              <a:t>, διότι αυτός ο τύπος ACS (αλλά όχι οι άλλοι τύποι) επιβάλλει τη διενέργεια μιας επεμβατικής θεραπευτικής διαδικασίας που ονομάζεται πρωτογενής διαδερμική στεφανιαία παρέμβαση (</a:t>
            </a:r>
            <a:r>
              <a:rPr lang="en-GB" sz="1800" b="1" dirty="0"/>
              <a:t>πρωτογενής PCI</a:t>
            </a:r>
            <a:r>
              <a:rPr lang="en-GB" sz="1800" dirty="0"/>
              <a:t>) εντός 2 ωρών από την πρώτη </a:t>
            </a:r>
            <a:r>
              <a:rPr lang="el-GR" sz="1800" dirty="0"/>
              <a:t>επαφή με το σύστημα υγείας</a:t>
            </a:r>
            <a:r>
              <a:rPr lang="en-GB" sz="1800" dirty="0"/>
              <a:t>, εφόσον είναι εφικτό. </a:t>
            </a:r>
            <a:r>
              <a:rPr lang="en-GB" sz="1800" u="sng" dirty="0"/>
              <a:t>Η διαδικασία αυτή εκτελείται σε εργαστήρια καρδιακού καθετηριασμού τα οποία διαθέτουν την τεχνογνωσία και τους πόρους για να λειτουργούν 24 ώρες το 24ωρο.</a:t>
            </a:r>
          </a:p>
          <a:p>
            <a:r>
              <a:rPr lang="en-GB" sz="1800" b="1" dirty="0"/>
              <a:t>Το πιο τυπικό σύμπτωμα ενός ACS </a:t>
            </a:r>
            <a:r>
              <a:rPr lang="en-GB" sz="1800" dirty="0"/>
              <a:t>(</a:t>
            </a:r>
            <a:r>
              <a:rPr lang="el-GR" sz="1800" dirty="0"/>
              <a:t>για </a:t>
            </a:r>
            <a:r>
              <a:rPr lang="en-GB" sz="1800" dirty="0" err="1"/>
              <a:t>όλες</a:t>
            </a:r>
            <a:r>
              <a:rPr lang="en-GB" sz="1800" dirty="0"/>
              <a:t> </a:t>
            </a:r>
            <a:r>
              <a:rPr lang="el-GR" sz="1800" dirty="0"/>
              <a:t>τις</a:t>
            </a:r>
            <a:r>
              <a:rPr lang="en-GB" sz="1800" dirty="0"/>
              <a:t> κατηγορίες) είναι </a:t>
            </a:r>
            <a:r>
              <a:rPr lang="en-GB" sz="1800" b="1" dirty="0"/>
              <a:t>ο πόνος στο στήθος σε ηρεμία</a:t>
            </a:r>
            <a:r>
              <a:rPr lang="en-GB" sz="1800" dirty="0"/>
              <a:t>. </a:t>
            </a:r>
            <a:r>
              <a:rPr lang="en-GB" sz="1800" b="1" dirty="0"/>
              <a:t>Η </a:t>
            </a:r>
            <a:r>
              <a:rPr lang="en-GB" sz="1800" b="1" dirty="0" err="1"/>
              <a:t>δύσ</a:t>
            </a:r>
            <a:r>
              <a:rPr lang="en-GB" sz="1800" b="1" dirty="0"/>
              <a:t>πνοια</a:t>
            </a:r>
            <a:r>
              <a:rPr lang="en-GB" sz="1800" dirty="0"/>
              <a:t> μπορεί επίσης να αποτελεί σύμπτωμα. </a:t>
            </a:r>
            <a:r>
              <a:rPr lang="en-GB" sz="1800" b="1" i="1" dirty="0"/>
              <a:t>Ωστόσο, μόνο μια μειοψηφία των επεισοδίων θωρακικού πόνου ή </a:t>
            </a:r>
            <a:r>
              <a:rPr lang="en-GB" sz="1800" b="1" i="1" dirty="0" err="1"/>
              <a:t>δύσπνοιας </a:t>
            </a:r>
            <a:r>
              <a:rPr lang="en-GB" sz="1800" b="1" i="1" dirty="0"/>
              <a:t>είναι ACS.</a:t>
            </a:r>
          </a:p>
          <a:p>
            <a:endParaRPr lang="en-GB" dirty="0"/>
          </a:p>
        </p:txBody>
      </p:sp>
      <p:pic>
        <p:nvPicPr>
          <p:cNvPr id="4" name="Εικόνα 3"/>
          <p:cNvPicPr>
            <a:picLocks noChangeAspect="1"/>
          </p:cNvPicPr>
          <p:nvPr/>
        </p:nvPicPr>
        <p:blipFill>
          <a:blip r:embed="rId2"/>
          <a:stretch>
            <a:fillRect/>
          </a:stretch>
        </p:blipFill>
        <p:spPr>
          <a:xfrm>
            <a:off x="7723103" y="496902"/>
            <a:ext cx="2325415" cy="2665083"/>
          </a:xfrm>
          <a:prstGeom prst="rect">
            <a:avLst/>
          </a:prstGeom>
        </p:spPr>
      </p:pic>
      <p:pic>
        <p:nvPicPr>
          <p:cNvPr id="5" name="Εικόνα 4"/>
          <p:cNvPicPr>
            <a:picLocks noChangeAspect="1"/>
          </p:cNvPicPr>
          <p:nvPr/>
        </p:nvPicPr>
        <p:blipFill>
          <a:blip r:embed="rId3"/>
          <a:stretch>
            <a:fillRect/>
          </a:stretch>
        </p:blipFill>
        <p:spPr>
          <a:xfrm>
            <a:off x="7723103" y="3263057"/>
            <a:ext cx="2343477" cy="2896004"/>
          </a:xfrm>
          <a:prstGeom prst="rect">
            <a:avLst/>
          </a:prstGeom>
        </p:spPr>
      </p:pic>
    </p:spTree>
    <p:extLst>
      <p:ext uri="{BB962C8B-B14F-4D97-AF65-F5344CB8AC3E}">
        <p14:creationId xmlns:p14="http://schemas.microsoft.com/office/powerpoint/2010/main" val="89093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Θέση περιεχομένου 2"/>
          <p:cNvSpPr txBox="1">
            <a:spLocks/>
          </p:cNvSpPr>
          <p:nvPr/>
        </p:nvSpPr>
        <p:spPr>
          <a:xfrm>
            <a:off x="546619" y="1850262"/>
            <a:ext cx="8876553" cy="419737"/>
          </a:xfrm>
          <a:prstGeom prst="rect">
            <a:avLst/>
          </a:prstGeom>
          <a:solidFill>
            <a:schemeClr val="accent3">
              <a:lumMod val="40000"/>
              <a:lumOff val="60000"/>
            </a:schemeClr>
          </a:solidFill>
        </p:spPr>
        <p:txBody>
          <a:bodyPr vert="horz" lIns="80998" tIns="40499" rIns="80998" bIns="40499"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80" b="1" dirty="0"/>
              <a:t>     Συμπτώματα: Οξύς πόνος στο στήθος και/ή δύσπνοια</a:t>
            </a:r>
          </a:p>
          <a:p>
            <a:pPr marL="0" indent="0">
              <a:buNone/>
            </a:pPr>
            <a:endParaRPr lang="el-GR" sz="2480" dirty="0"/>
          </a:p>
        </p:txBody>
      </p:sp>
      <p:sp>
        <p:nvSpPr>
          <p:cNvPr id="8" name="Θέση περιεχομένου 2"/>
          <p:cNvSpPr txBox="1">
            <a:spLocks/>
          </p:cNvSpPr>
          <p:nvPr/>
        </p:nvSpPr>
        <p:spPr>
          <a:xfrm>
            <a:off x="7642067" y="4026591"/>
            <a:ext cx="2247457" cy="675897"/>
          </a:xfrm>
          <a:prstGeom prst="rect">
            <a:avLst/>
          </a:prstGeom>
        </p:spPr>
        <p:txBody>
          <a:bodyPr vert="horz" lIns="80998" tIns="40499" rIns="80998" bIns="4049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l-GR" sz="2480" dirty="0"/>
          </a:p>
        </p:txBody>
      </p:sp>
      <p:sp>
        <p:nvSpPr>
          <p:cNvPr id="9" name="Θέση περιεχομένου 2"/>
          <p:cNvSpPr txBox="1">
            <a:spLocks/>
          </p:cNvSpPr>
          <p:nvPr/>
        </p:nvSpPr>
        <p:spPr>
          <a:xfrm>
            <a:off x="1505882" y="5778791"/>
            <a:ext cx="5886632" cy="305003"/>
          </a:xfrm>
          <a:prstGeom prst="rect">
            <a:avLst/>
          </a:prstGeom>
          <a:solidFill>
            <a:schemeClr val="accent3">
              <a:lumMod val="50000"/>
            </a:schemeClr>
          </a:solidFill>
        </p:spPr>
        <p:txBody>
          <a:bodyPr vert="horz" lIns="80998" tIns="40499" rIns="80998" bIns="40499"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772" b="1" dirty="0">
                <a:solidFill>
                  <a:schemeClr val="bg1"/>
                </a:solidFill>
              </a:rPr>
              <a:t>Ενδείκνυται πρωτογενής διαδερμική στεφανιαία παρέμβαση (PCI)</a:t>
            </a:r>
            <a:endParaRPr lang="el-GR" sz="1772" b="1" dirty="0">
              <a:solidFill>
                <a:schemeClr val="bg1"/>
              </a:solidFill>
            </a:endParaRPr>
          </a:p>
        </p:txBody>
      </p:sp>
      <p:sp>
        <p:nvSpPr>
          <p:cNvPr id="10" name="Ορθογώνιο 9"/>
          <p:cNvSpPr/>
          <p:nvPr/>
        </p:nvSpPr>
        <p:spPr>
          <a:xfrm>
            <a:off x="684492" y="2455985"/>
            <a:ext cx="6605802" cy="85858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11" name="Ορθογώνιο 10"/>
          <p:cNvSpPr/>
          <p:nvPr/>
        </p:nvSpPr>
        <p:spPr>
          <a:xfrm>
            <a:off x="684492" y="3479957"/>
            <a:ext cx="2076293" cy="858586"/>
          </a:xfrm>
          <a:prstGeom prst="rect">
            <a:avLst/>
          </a:prstGeom>
          <a:solidFill>
            <a:schemeClr val="accent3">
              <a:lumMod val="40000"/>
              <a:lumOff val="60000"/>
            </a:scheme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12" name="Ορθογώνιο 11"/>
          <p:cNvSpPr/>
          <p:nvPr/>
        </p:nvSpPr>
        <p:spPr>
          <a:xfrm>
            <a:off x="2970409" y="4518103"/>
            <a:ext cx="2076293" cy="858586"/>
          </a:xfrm>
          <a:prstGeom prst="rect">
            <a:avLst/>
          </a:prstGeom>
          <a:solidFill>
            <a:srgbClr val="00B0F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13" name="Ορθογώνιο 12"/>
          <p:cNvSpPr/>
          <p:nvPr/>
        </p:nvSpPr>
        <p:spPr>
          <a:xfrm>
            <a:off x="5214001" y="4529510"/>
            <a:ext cx="2076293" cy="858586"/>
          </a:xfrm>
          <a:prstGeom prst="rect">
            <a:avLst/>
          </a:prstGeom>
          <a:solidFill>
            <a:schemeClr val="accent2">
              <a:lumMod val="50000"/>
            </a:scheme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15" name="Ορθογώνιο 14"/>
          <p:cNvSpPr/>
          <p:nvPr/>
        </p:nvSpPr>
        <p:spPr>
          <a:xfrm>
            <a:off x="2970409" y="3493761"/>
            <a:ext cx="4341047" cy="858586"/>
          </a:xfrm>
          <a:prstGeom prst="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17" name="Θέση περιεχομένου 2"/>
          <p:cNvSpPr txBox="1">
            <a:spLocks/>
          </p:cNvSpPr>
          <p:nvPr/>
        </p:nvSpPr>
        <p:spPr>
          <a:xfrm>
            <a:off x="742484" y="3582387"/>
            <a:ext cx="1876153" cy="675897"/>
          </a:xfrm>
          <a:prstGeom prst="rect">
            <a:avLst/>
          </a:prstGeom>
        </p:spPr>
        <p:txBody>
          <a:bodyPr vert="horz" lIns="80998" tIns="40499" rIns="80998" bIns="40499"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126" b="1" dirty="0"/>
              <a:t>Ασταθής στηθάγχη </a:t>
            </a:r>
          </a:p>
          <a:p>
            <a:pPr marL="0" indent="0">
              <a:buNone/>
            </a:pPr>
            <a:r>
              <a:rPr lang="en-US" sz="2126" b="1" dirty="0"/>
              <a:t>(UA)</a:t>
            </a:r>
            <a:endParaRPr lang="el-GR" sz="2126" b="1" dirty="0"/>
          </a:p>
        </p:txBody>
      </p:sp>
      <p:sp>
        <p:nvSpPr>
          <p:cNvPr id="18" name="Θέση περιεχομένου 2"/>
          <p:cNvSpPr txBox="1">
            <a:spLocks/>
          </p:cNvSpPr>
          <p:nvPr/>
        </p:nvSpPr>
        <p:spPr>
          <a:xfrm>
            <a:off x="3387718" y="4760693"/>
            <a:ext cx="1474510" cy="675897"/>
          </a:xfrm>
          <a:prstGeom prst="rect">
            <a:avLst/>
          </a:prstGeom>
        </p:spPr>
        <p:txBody>
          <a:bodyPr vert="horz" lIns="80998" tIns="40499" rIns="80998" bIns="4049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80" b="1" dirty="0">
                <a:solidFill>
                  <a:schemeClr val="bg1"/>
                </a:solidFill>
              </a:rPr>
              <a:t>NSTEMI</a:t>
            </a:r>
            <a:endParaRPr lang="el-GR" sz="2480" b="1" dirty="0">
              <a:solidFill>
                <a:schemeClr val="bg1"/>
              </a:solidFill>
            </a:endParaRPr>
          </a:p>
        </p:txBody>
      </p:sp>
      <p:sp>
        <p:nvSpPr>
          <p:cNvPr id="19" name="Θέση περιεχομένου 2"/>
          <p:cNvSpPr txBox="1">
            <a:spLocks/>
          </p:cNvSpPr>
          <p:nvPr/>
        </p:nvSpPr>
        <p:spPr>
          <a:xfrm>
            <a:off x="5674607" y="4747752"/>
            <a:ext cx="1155080" cy="675897"/>
          </a:xfrm>
          <a:prstGeom prst="rect">
            <a:avLst/>
          </a:prstGeom>
        </p:spPr>
        <p:txBody>
          <a:bodyPr vert="horz" lIns="80998" tIns="40499" rIns="80998" bIns="4049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80" b="1" dirty="0">
                <a:solidFill>
                  <a:schemeClr val="bg1"/>
                </a:solidFill>
              </a:rPr>
              <a:t>STEMI</a:t>
            </a:r>
            <a:endParaRPr lang="el-GR" sz="2480" b="1" dirty="0">
              <a:solidFill>
                <a:schemeClr val="bg1"/>
              </a:solidFill>
            </a:endParaRPr>
          </a:p>
        </p:txBody>
      </p:sp>
      <p:sp>
        <p:nvSpPr>
          <p:cNvPr id="20" name="Θέση περιεχομένου 2"/>
          <p:cNvSpPr txBox="1">
            <a:spLocks/>
          </p:cNvSpPr>
          <p:nvPr/>
        </p:nvSpPr>
        <p:spPr>
          <a:xfrm>
            <a:off x="3555122" y="3630737"/>
            <a:ext cx="4484373" cy="675897"/>
          </a:xfrm>
          <a:prstGeom prst="rect">
            <a:avLst/>
          </a:prstGeom>
        </p:spPr>
        <p:txBody>
          <a:bodyPr vert="horz" lIns="80998" tIns="40499" rIns="80998" bIns="40499"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80" b="1" dirty="0">
                <a:solidFill>
                  <a:schemeClr val="bg1"/>
                </a:solidFill>
              </a:rPr>
              <a:t>Οξύ έμφραγμα του μυοκαρδίου </a:t>
            </a:r>
          </a:p>
          <a:p>
            <a:pPr marL="0" indent="0">
              <a:buNone/>
            </a:pPr>
            <a:r>
              <a:rPr lang="en-US" sz="2480" b="1" dirty="0">
                <a:solidFill>
                  <a:schemeClr val="bg1"/>
                </a:solidFill>
              </a:rPr>
              <a:t>(AMI)</a:t>
            </a:r>
            <a:endParaRPr lang="el-GR" sz="2480" b="1" dirty="0">
              <a:solidFill>
                <a:schemeClr val="bg1"/>
              </a:solidFill>
            </a:endParaRPr>
          </a:p>
        </p:txBody>
      </p:sp>
      <p:sp>
        <p:nvSpPr>
          <p:cNvPr id="21" name="Θέση περιεχομένου 2"/>
          <p:cNvSpPr txBox="1">
            <a:spLocks/>
          </p:cNvSpPr>
          <p:nvPr/>
        </p:nvSpPr>
        <p:spPr>
          <a:xfrm>
            <a:off x="1809624" y="2694394"/>
            <a:ext cx="4484373" cy="675897"/>
          </a:xfrm>
          <a:prstGeom prst="rect">
            <a:avLst/>
          </a:prstGeom>
        </p:spPr>
        <p:txBody>
          <a:bodyPr vert="horz" lIns="80998" tIns="40499" rIns="80998" bIns="40499"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80" b="1" dirty="0">
                <a:solidFill>
                  <a:schemeClr val="bg1"/>
                </a:solidFill>
              </a:rPr>
              <a:t>Οξέα στεφανιαία σύνδρομα (ACS)</a:t>
            </a:r>
            <a:endParaRPr lang="el-GR" sz="2480" b="1" dirty="0">
              <a:solidFill>
                <a:schemeClr val="bg1"/>
              </a:solidFill>
            </a:endParaRPr>
          </a:p>
        </p:txBody>
      </p:sp>
      <p:sp>
        <p:nvSpPr>
          <p:cNvPr id="23" name="Βέλος προς τα επάνω 22"/>
          <p:cNvSpPr/>
          <p:nvPr/>
        </p:nvSpPr>
        <p:spPr>
          <a:xfrm>
            <a:off x="6025905" y="5436545"/>
            <a:ext cx="536185" cy="296613"/>
          </a:xfrm>
          <a:prstGeom prst="up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24" name="Ορθογώνιο 23"/>
          <p:cNvSpPr/>
          <p:nvPr/>
        </p:nvSpPr>
        <p:spPr>
          <a:xfrm>
            <a:off x="7642066" y="2455985"/>
            <a:ext cx="1781106" cy="298055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26" name="Ορθογώνιο 25"/>
          <p:cNvSpPr/>
          <p:nvPr/>
        </p:nvSpPr>
        <p:spPr>
          <a:xfrm>
            <a:off x="7814616" y="3225126"/>
            <a:ext cx="1608557" cy="1200329"/>
          </a:xfrm>
          <a:prstGeom prst="rect">
            <a:avLst/>
          </a:prstGeom>
        </p:spPr>
        <p:txBody>
          <a:bodyPr wrap="square">
            <a:spAutoFit/>
          </a:bodyPr>
          <a:lstStyle/>
          <a:p>
            <a:r>
              <a:rPr lang="en-US" sz="2400" b="1" dirty="0">
                <a:solidFill>
                  <a:schemeClr val="bg1"/>
                </a:solidFill>
              </a:rPr>
              <a:t>Άλλες κλινικές οντότητες </a:t>
            </a:r>
            <a:endParaRPr lang="el-GR" sz="2400" b="1" dirty="0">
              <a:solidFill>
                <a:schemeClr val="bg1"/>
              </a:solidFill>
            </a:endParaRPr>
          </a:p>
        </p:txBody>
      </p:sp>
      <p:sp>
        <p:nvSpPr>
          <p:cNvPr id="27" name="Θέση περιεχομένου 2"/>
          <p:cNvSpPr txBox="1">
            <a:spLocks/>
          </p:cNvSpPr>
          <p:nvPr/>
        </p:nvSpPr>
        <p:spPr>
          <a:xfrm>
            <a:off x="717771" y="4681618"/>
            <a:ext cx="2168989" cy="776833"/>
          </a:xfrm>
          <a:prstGeom prst="rect">
            <a:avLst/>
          </a:prstGeom>
          <a:ln w="38100">
            <a:noFill/>
          </a:ln>
        </p:spPr>
        <p:txBody>
          <a:bodyPr vert="horz" lIns="80998" tIns="40499" rIns="80998" bIns="40499"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126" b="1" i="1" dirty="0"/>
              <a:t>Σημείωση: </a:t>
            </a:r>
            <a:r>
              <a:rPr lang="en-US" sz="2126" i="1" dirty="0"/>
              <a:t>Το κόκκινο πλαίσιο υποδεικνύει ότι η διάγνωση </a:t>
            </a:r>
            <a:r>
              <a:rPr lang="en-US" sz="2126" i="1" dirty="0" err="1"/>
              <a:t>είν</a:t>
            </a:r>
            <a:r>
              <a:rPr lang="en-US" sz="2126" i="1" dirty="0"/>
              <a:t>αι </a:t>
            </a:r>
            <a:r>
              <a:rPr lang="el-GR" sz="2126" i="1" dirty="0"/>
              <a:t>τελική</a:t>
            </a:r>
            <a:r>
              <a:rPr lang="en-US" sz="2126" i="1" dirty="0"/>
              <a:t>.</a:t>
            </a:r>
          </a:p>
        </p:txBody>
      </p:sp>
      <p:sp>
        <p:nvSpPr>
          <p:cNvPr id="28" name="Ορθογώνιο 27"/>
          <p:cNvSpPr/>
          <p:nvPr/>
        </p:nvSpPr>
        <p:spPr>
          <a:xfrm>
            <a:off x="558027" y="2375726"/>
            <a:ext cx="6959976" cy="3822148"/>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29" name="Βέλος προς τα επάνω 28"/>
          <p:cNvSpPr/>
          <p:nvPr/>
        </p:nvSpPr>
        <p:spPr>
          <a:xfrm rot="10800000">
            <a:off x="1664171" y="3286560"/>
            <a:ext cx="286632" cy="159873"/>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31" name="Βέλος προς τα επάνω 30"/>
          <p:cNvSpPr/>
          <p:nvPr/>
        </p:nvSpPr>
        <p:spPr>
          <a:xfrm rot="10800000">
            <a:off x="5070685" y="3297268"/>
            <a:ext cx="286632" cy="159873"/>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32" name="Βέλος προς τα επάνω 31"/>
          <p:cNvSpPr/>
          <p:nvPr/>
        </p:nvSpPr>
        <p:spPr>
          <a:xfrm rot="10800000">
            <a:off x="3838341" y="4323012"/>
            <a:ext cx="286632" cy="159873"/>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33" name="Βέλος προς τα επάνω 32"/>
          <p:cNvSpPr/>
          <p:nvPr/>
        </p:nvSpPr>
        <p:spPr>
          <a:xfrm rot="10800000">
            <a:off x="6108831" y="4329461"/>
            <a:ext cx="286632" cy="159873"/>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1594"/>
          </a:p>
        </p:txBody>
      </p:sp>
      <p:sp>
        <p:nvSpPr>
          <p:cNvPr id="25" name="Title 1">
            <a:extLst>
              <a:ext uri="{FF2B5EF4-FFF2-40B4-BE49-F238E27FC236}">
                <a16:creationId xmlns:a16="http://schemas.microsoft.com/office/drawing/2014/main" id="{DB735180-C7C9-69CD-3573-D54A480B84C2}"/>
              </a:ext>
            </a:extLst>
          </p:cNvPr>
          <p:cNvSpPr>
            <a:spLocks noGrp="1"/>
          </p:cNvSpPr>
          <p:nvPr>
            <p:ph type="title"/>
          </p:nvPr>
        </p:nvSpPr>
        <p:spPr>
          <a:xfrm>
            <a:off x="558027" y="694363"/>
            <a:ext cx="9707606" cy="993805"/>
          </a:xfrm>
        </p:spPr>
        <p:txBody>
          <a:bodyPr/>
          <a:lstStyle/>
          <a:p>
            <a:r>
              <a:rPr lang="el-GR" sz="3600" b="1" dirty="0">
                <a:solidFill>
                  <a:srgbClr val="0063DC"/>
                </a:solidFill>
                <a:latin typeface="+mn-lt"/>
              </a:rPr>
              <a:t>Σύνοψη των τύπων </a:t>
            </a:r>
            <a:r>
              <a:rPr lang="en-GB" sz="3600" b="1" dirty="0">
                <a:solidFill>
                  <a:srgbClr val="0063DC"/>
                </a:solidFill>
                <a:latin typeface="+mn-lt"/>
              </a:rPr>
              <a:t>ACS...</a:t>
            </a:r>
          </a:p>
        </p:txBody>
      </p:sp>
      <p:pic>
        <p:nvPicPr>
          <p:cNvPr id="2" name="Εικόνα 1"/>
          <p:cNvPicPr>
            <a:picLocks noChangeAspect="1"/>
          </p:cNvPicPr>
          <p:nvPr/>
        </p:nvPicPr>
        <p:blipFill>
          <a:blip r:embed="rId2"/>
          <a:stretch>
            <a:fillRect/>
          </a:stretch>
        </p:blipFill>
        <p:spPr>
          <a:xfrm>
            <a:off x="8054790" y="5901568"/>
            <a:ext cx="2373489" cy="836115"/>
          </a:xfrm>
          <a:prstGeom prst="rect">
            <a:avLst/>
          </a:prstGeom>
        </p:spPr>
      </p:pic>
    </p:spTree>
    <p:extLst>
      <p:ext uri="{BB962C8B-B14F-4D97-AF65-F5344CB8AC3E}">
        <p14:creationId xmlns:p14="http://schemas.microsoft.com/office/powerpoint/2010/main" val="1768151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A3C89-2858-12B8-CF72-D495B4437DE0}"/>
              </a:ext>
            </a:extLst>
          </p:cNvPr>
          <p:cNvSpPr>
            <a:spLocks noGrp="1"/>
          </p:cNvSpPr>
          <p:nvPr>
            <p:ph type="title"/>
          </p:nvPr>
        </p:nvSpPr>
        <p:spPr>
          <a:xfrm>
            <a:off x="695785" y="727431"/>
            <a:ext cx="9707606" cy="1088333"/>
          </a:xfrm>
        </p:spPr>
        <p:txBody>
          <a:bodyPr/>
          <a:lstStyle/>
          <a:p>
            <a:r>
              <a:rPr lang="el-GR" sz="2800" b="1" dirty="0"/>
              <a:t>Θα σας δοθούν 3 αρχεία με δεδομένα ασθενών:</a:t>
            </a:r>
            <a:br>
              <a:rPr lang="el-GR" sz="2800" b="1" dirty="0"/>
            </a:br>
            <a:r>
              <a:rPr lang="en-GB" sz="2800" dirty="0" err="1"/>
              <a:t>i</a:t>
            </a:r>
            <a:r>
              <a:rPr lang="en-GB" sz="2800" dirty="0"/>
              <a:t>. Claims data (ICD-10 codes)</a:t>
            </a:r>
            <a:br>
              <a:rPr lang="en-GB" sz="2800" dirty="0"/>
            </a:br>
            <a:r>
              <a:rPr lang="en-GB" sz="2800" dirty="0"/>
              <a:t>ii. </a:t>
            </a:r>
            <a:r>
              <a:rPr lang="el-GR" sz="2800" dirty="0"/>
              <a:t>Ενημερωτικά σημειώματα</a:t>
            </a:r>
            <a:br>
              <a:rPr lang="el-GR" sz="2800" dirty="0"/>
            </a:br>
            <a:r>
              <a:rPr lang="en-GB" sz="2800" dirty="0"/>
              <a:t>iii. </a:t>
            </a:r>
            <a:r>
              <a:rPr lang="el-GR" sz="2800" dirty="0"/>
              <a:t>Μητρώο καταγραφής</a:t>
            </a:r>
            <a:endParaRPr lang="en-GB" sz="2800" dirty="0"/>
          </a:p>
        </p:txBody>
      </p:sp>
      <p:sp>
        <p:nvSpPr>
          <p:cNvPr id="3" name="Content Placeholder 2">
            <a:extLst>
              <a:ext uri="{FF2B5EF4-FFF2-40B4-BE49-F238E27FC236}">
                <a16:creationId xmlns:a16="http://schemas.microsoft.com/office/drawing/2014/main" id="{69ADD7D1-C626-0AA3-84C1-E37B2FB092F9}"/>
              </a:ext>
            </a:extLst>
          </p:cNvPr>
          <p:cNvSpPr>
            <a:spLocks noGrp="1"/>
          </p:cNvSpPr>
          <p:nvPr>
            <p:ph sz="half" idx="1"/>
          </p:nvPr>
        </p:nvSpPr>
        <p:spPr>
          <a:xfrm>
            <a:off x="603456" y="1417983"/>
            <a:ext cx="9892265" cy="4655506"/>
          </a:xfrm>
        </p:spPr>
        <p:txBody>
          <a:bodyPr/>
          <a:lstStyle/>
          <a:p>
            <a:pPr marL="0" indent="0">
              <a:buNone/>
            </a:pPr>
            <a:endParaRPr lang="en-GB" sz="2400" dirty="0"/>
          </a:p>
          <a:p>
            <a:pPr marL="0" indent="0">
              <a:buNone/>
            </a:pPr>
            <a:r>
              <a:rPr lang="en-GB" sz="2400" b="1" dirty="0" err="1"/>
              <a:t>Ποιο</a:t>
            </a:r>
            <a:r>
              <a:rPr lang="en-GB" sz="2400" b="1" dirty="0"/>
              <a:t> </a:t>
            </a:r>
            <a:r>
              <a:rPr lang="en-GB" sz="2400" b="1" dirty="0" err="1"/>
              <a:t>σύνολ</a:t>
            </a:r>
            <a:r>
              <a:rPr lang="el-GR" sz="2400" b="1" dirty="0"/>
              <a:t>ο</a:t>
            </a:r>
            <a:r>
              <a:rPr lang="en-GB" sz="2400" b="1" dirty="0"/>
              <a:t> δεδομένων θα </a:t>
            </a:r>
            <a:r>
              <a:rPr lang="en-GB" sz="2400" b="1" dirty="0" err="1"/>
              <a:t>ήτ</a:t>
            </a:r>
            <a:r>
              <a:rPr lang="en-GB" sz="2400" b="1" dirty="0"/>
              <a:t>αν καταλληλότερο για ανάλυση:</a:t>
            </a:r>
          </a:p>
          <a:p>
            <a:pPr marL="0" indent="0">
              <a:buNone/>
            </a:pPr>
            <a:r>
              <a:rPr lang="en-GB" sz="2400" dirty="0"/>
              <a:t>α) Εάν θα θέλαμε να εκτιμήσουμε το </a:t>
            </a:r>
            <a:r>
              <a:rPr lang="en-GB" sz="2400" b="1" i="1" dirty="0"/>
              <a:t>προσωπικό που απαιτείται </a:t>
            </a:r>
            <a:r>
              <a:rPr lang="en-GB" sz="2400" dirty="0"/>
              <a:t>για το εργαστήριο καρδιακού καθετηριασμού του νοσοκομείου για να ικανοποιήσει τη ζήτηση για πρωτογενή PCI;</a:t>
            </a:r>
          </a:p>
          <a:p>
            <a:pPr marL="0" indent="0">
              <a:buNone/>
            </a:pPr>
            <a:r>
              <a:rPr lang="en-GB" sz="2400" dirty="0"/>
              <a:t>β) Εάν η αποστολή μας είναι να αξιολογήσουμε την επάρκεια </a:t>
            </a:r>
            <a:r>
              <a:rPr lang="en-GB" sz="2400" b="1" i="1" dirty="0"/>
              <a:t>του συνολικού αριθμού καρδιολογικών κλινών </a:t>
            </a:r>
            <a:r>
              <a:rPr lang="en-GB" sz="2400" dirty="0"/>
              <a:t>του νοσοκομείου για την κάλυψη των αναγκών του πληθυσμού που εξυπηρετείται από την εν λόγω μονάδα;</a:t>
            </a:r>
          </a:p>
          <a:p>
            <a:pPr marL="0" indent="0">
              <a:buNone/>
            </a:pPr>
            <a:r>
              <a:rPr lang="en-GB" sz="2400" dirty="0"/>
              <a:t>γ) Εάν πρέπει να εκτιμήσουμε την </a:t>
            </a:r>
            <a:r>
              <a:rPr lang="en-GB" sz="2400" b="1" i="1" dirty="0"/>
              <a:t>ετήσια επίπτωση του ACS </a:t>
            </a:r>
            <a:r>
              <a:rPr lang="en-GB" sz="2400" dirty="0"/>
              <a:t>στον πληθυσμό που εξυπηρετεί το νοσοκομείο;</a:t>
            </a:r>
          </a:p>
          <a:p>
            <a:pPr marL="0" indent="0">
              <a:buNone/>
            </a:pPr>
            <a:r>
              <a:rPr lang="en-GB" sz="2400" dirty="0"/>
              <a:t>δ) Εάν χρειαζόμαστε </a:t>
            </a:r>
            <a:r>
              <a:rPr lang="en-GB" sz="2400" b="1" i="1" dirty="0"/>
              <a:t>αξιόπιστες πληροφορίες σχετικά με την ιατρική θεραπεία του ACS </a:t>
            </a:r>
            <a:r>
              <a:rPr lang="en-GB" sz="2400" dirty="0"/>
              <a:t>σε αυτόν τον πληθυσμό;</a:t>
            </a:r>
          </a:p>
          <a:p>
            <a:endParaRPr lang="en-GB" sz="2000" dirty="0"/>
          </a:p>
        </p:txBody>
      </p:sp>
    </p:spTree>
    <p:extLst>
      <p:ext uri="{BB962C8B-B14F-4D97-AF65-F5344CB8AC3E}">
        <p14:creationId xmlns:p14="http://schemas.microsoft.com/office/powerpoint/2010/main" val="3778051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a:extLst>
              <a:ext uri="{FF2B5EF4-FFF2-40B4-BE49-F238E27FC236}">
                <a16:creationId xmlns:a16="http://schemas.microsoft.com/office/drawing/2014/main" id="{41C92E69-239E-71B7-FBF6-A194D602DBCB}"/>
              </a:ext>
            </a:extLst>
          </p:cNvPr>
          <p:cNvSpPr txBox="1">
            <a:spLocks/>
          </p:cNvSpPr>
          <p:nvPr/>
        </p:nvSpPr>
        <p:spPr>
          <a:xfrm>
            <a:off x="4009434" y="182880"/>
            <a:ext cx="5800771" cy="876115"/>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3600" b="1" dirty="0">
              <a:solidFill>
                <a:srgbClr val="0063DC"/>
              </a:solidFill>
              <a:latin typeface="+mn-lt"/>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pic>
        <p:nvPicPr>
          <p:cNvPr id="1026" name="Picture 2" descr="Task - Free education ic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0914" y="2155711"/>
            <a:ext cx="3977279" cy="3977280"/>
          </a:xfrm>
          <a:prstGeom prst="rect">
            <a:avLst/>
          </a:prstGeom>
          <a:noFill/>
          <a:extLst>
            <a:ext uri="{909E8E84-426E-40DD-AFC4-6F175D3DCCD1}">
              <a14:hiddenFill xmlns:a14="http://schemas.microsoft.com/office/drawing/2010/main">
                <a:solidFill>
                  <a:srgbClr val="FFFFFF"/>
                </a:solidFill>
              </a14:hiddenFill>
            </a:ext>
          </a:extLst>
        </p:spPr>
      </p:pic>
      <p:pic>
        <p:nvPicPr>
          <p:cNvPr id="11" name="Εικόνα 10"/>
          <p:cNvPicPr>
            <a:picLocks noChangeAspect="1"/>
          </p:cNvPicPr>
          <p:nvPr/>
        </p:nvPicPr>
        <p:blipFill>
          <a:blip r:embed="rId3"/>
          <a:stretch>
            <a:fillRect/>
          </a:stretch>
        </p:blipFill>
        <p:spPr>
          <a:xfrm>
            <a:off x="7978168" y="3197630"/>
            <a:ext cx="2137382" cy="1893442"/>
          </a:xfrm>
          <a:prstGeom prst="rect">
            <a:avLst/>
          </a:prstGeom>
        </p:spPr>
      </p:pic>
    </p:spTree>
    <p:extLst>
      <p:ext uri="{BB962C8B-B14F-4D97-AF65-F5344CB8AC3E}">
        <p14:creationId xmlns:p14="http://schemas.microsoft.com/office/powerpoint/2010/main" val="4039726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FC9C4-B7B3-E8A6-F056-0D91FC3CE260}"/>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B99B2160-F45B-1426-4432-CD5210C91137}"/>
              </a:ext>
            </a:extLst>
          </p:cNvPr>
          <p:cNvSpPr>
            <a:spLocks noGrp="1"/>
          </p:cNvSpPr>
          <p:nvPr>
            <p:ph type="title"/>
          </p:nvPr>
        </p:nvSpPr>
        <p:spPr>
          <a:xfrm>
            <a:off x="556212" y="3319770"/>
            <a:ext cx="10031896" cy="2096811"/>
          </a:xfrm>
        </p:spPr>
        <p:txBody>
          <a:bodyPr anchor="ctr"/>
          <a:lstStyle/>
          <a:p>
            <a:pPr algn="l"/>
            <a:r>
              <a:rPr lang="el-GR" sz="3200" dirty="0"/>
              <a:t>Ο επαγγελματίας υγείας έχει πλέον την αρμοδιότητα της καταχώρησης δεδομένων ασθενών στην ηλεκτρονική πλατφόρμα της καταγραφής των ΟΣΣ.</a:t>
            </a:r>
            <a:br>
              <a:rPr lang="el-GR" sz="3200" dirty="0"/>
            </a:br>
            <a:br>
              <a:rPr lang="el-GR" sz="3200" dirty="0"/>
            </a:br>
            <a:r>
              <a:rPr lang="el-GR" sz="3200" dirty="0"/>
              <a:t>Για την πρόσβαση, χρειάζεται να καταχωρήσει τα διαπιστευτήριά του </a:t>
            </a:r>
            <a:r>
              <a:rPr lang="en-GB" sz="3200" dirty="0"/>
              <a:t>(credentials – username/password)</a:t>
            </a:r>
            <a:br>
              <a:rPr lang="el-GR" sz="3200" dirty="0"/>
            </a:br>
            <a:endParaRPr lang="en-GB" sz="3200" dirty="0"/>
          </a:p>
        </p:txBody>
      </p:sp>
      <p:sp>
        <p:nvSpPr>
          <p:cNvPr id="5" name="Name_Surname">
            <a:extLst>
              <a:ext uri="{FF2B5EF4-FFF2-40B4-BE49-F238E27FC236}">
                <a16:creationId xmlns:a16="http://schemas.microsoft.com/office/drawing/2014/main" id="{DE7D08CF-6BEB-2CAC-E1EF-CD1D5D905F72}"/>
              </a:ext>
            </a:extLst>
          </p:cNvPr>
          <p:cNvSpPr txBox="1">
            <a:spLocks/>
          </p:cNvSpPr>
          <p:nvPr/>
        </p:nvSpPr>
        <p:spPr>
          <a:xfrm>
            <a:off x="1754305" y="4042116"/>
            <a:ext cx="8020050" cy="652121"/>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6" name="Affiliation">
            <a:extLst>
              <a:ext uri="{FF2B5EF4-FFF2-40B4-BE49-F238E27FC236}">
                <a16:creationId xmlns:a16="http://schemas.microsoft.com/office/drawing/2014/main" id="{7DC1C436-9BA7-A49D-2A0E-839D1969A8EF}"/>
              </a:ext>
            </a:extLst>
          </p:cNvPr>
          <p:cNvSpPr txBox="1">
            <a:spLocks/>
          </p:cNvSpPr>
          <p:nvPr/>
        </p:nvSpPr>
        <p:spPr>
          <a:xfrm>
            <a:off x="2507084" y="5071098"/>
            <a:ext cx="5785591" cy="50912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en-US" sz="1600" b="1" dirty="0">
              <a:latin typeface="+mn-lt"/>
            </a:endParaRPr>
          </a:p>
        </p:txBody>
      </p:sp>
      <p:sp>
        <p:nvSpPr>
          <p:cNvPr id="7" name="Affiliation">
            <a:extLst>
              <a:ext uri="{FF2B5EF4-FFF2-40B4-BE49-F238E27FC236}">
                <a16:creationId xmlns:a16="http://schemas.microsoft.com/office/drawing/2014/main" id="{5543AC43-8414-70D3-6A91-54C208B2D022}"/>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4A5D21B0-7761-B189-3CAF-1A72B92E8642}"/>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Έργο: 101101139 - H-PASS - EU4H-2022-PJ</a:t>
            </a:r>
            <a:endParaRPr lang="el-GR" altLang="en-US" sz="1200" dirty="0">
              <a:solidFill>
                <a:schemeClr val="bg1"/>
              </a:solidFill>
            </a:endParaRPr>
          </a:p>
        </p:txBody>
      </p:sp>
    </p:spTree>
    <p:extLst>
      <p:ext uri="{BB962C8B-B14F-4D97-AF65-F5344CB8AC3E}">
        <p14:creationId xmlns:p14="http://schemas.microsoft.com/office/powerpoint/2010/main" val="4236673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C2EA69-A03F-2360-E976-85AE83202CA5}"/>
              </a:ext>
            </a:extLst>
          </p:cNvPr>
          <p:cNvSpPr/>
          <p:nvPr>
            <p:custDataLst>
              <p:tags r:id="rId2"/>
            </p:custDataLst>
          </p:nvPr>
        </p:nvSpPr>
        <p:spPr>
          <a:xfrm>
            <a:off x="393912" y="2023868"/>
            <a:ext cx="2100866" cy="2100866"/>
          </a:xfrm>
          <a:prstGeom prst="rect">
            <a:avLst/>
          </a:prstGeom>
          <a:blipFill>
            <a:blip r:embed="rId5">
              <a:extLst>
                <a:ext uri="{96DAC541-7B7A-43D3-8B79-37D633B846F1}">
                  <asvg:svgBlip xmlns:asvg="http://schemas.microsoft.com/office/drawing/2016/SVG/main" r:embed="rId6"/>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BA368B28-98A8-B8F1-E860-6E6F5CD91783}"/>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3700" b="1">
                <a:solidFill>
                  <a:srgbClr val="000000"/>
                </a:solidFill>
              </a:rPr>
              <a:t>Ποιο από τα παρακάτω είναι λανθασμένο, αναφορικά με την ασφάλεια των κωδικών πρόσβασης;</a:t>
            </a:r>
            <a:endParaRPr lang="en-GB" sz="3700" b="1">
              <a:solidFill>
                <a:srgbClr val="000000"/>
              </a:solidFill>
            </a:endParaRPr>
          </a:p>
        </p:txBody>
      </p:sp>
      <p:sp>
        <p:nvSpPr>
          <p:cNvPr id="4" name="Rectangle 3">
            <a:extLst>
              <a:ext uri="{FF2B5EF4-FFF2-40B4-BE49-F238E27FC236}">
                <a16:creationId xmlns:a16="http://schemas.microsoft.com/office/drawing/2014/main" id="{019E96F3-F30F-EF3B-66ED-8E1D3282E9FA}"/>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79B1E9DC-2300-A03C-CEC0-40AD006F6B17}"/>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F0B9789F-7A5D-D88D-34D5-266466B66509}"/>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BB98FE37-5053-9E45-0919-8F931643E134}"/>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22829340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CA434-ABAA-42E7-7559-43B28B2ADCD4}"/>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877BA37B-EA00-7C2C-E4D6-09E740346A38}"/>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EBBCDC03-30FF-2B52-74A8-560AD4FD580F}"/>
              </a:ext>
            </a:extLst>
          </p:cNvPr>
          <p:cNvPicPr>
            <a:picLocks noChangeAspect="1"/>
          </p:cNvPicPr>
          <p:nvPr/>
        </p:nvPicPr>
        <p:blipFill>
          <a:blip r:embed="rId2"/>
          <a:stretch>
            <a:fillRect/>
          </a:stretch>
        </p:blipFill>
        <p:spPr>
          <a:xfrm>
            <a:off x="625163" y="664524"/>
            <a:ext cx="9892493" cy="5126676"/>
          </a:xfrm>
          <a:prstGeom prst="rect">
            <a:avLst/>
          </a:prstGeom>
        </p:spPr>
      </p:pic>
    </p:spTree>
    <p:extLst>
      <p:ext uri="{BB962C8B-B14F-4D97-AF65-F5344CB8AC3E}">
        <p14:creationId xmlns:p14="http://schemas.microsoft.com/office/powerpoint/2010/main" val="5128866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A9EE535-36C5-25F1-CFD4-8582217FFFA6}"/>
              </a:ext>
            </a:extLst>
          </p:cNvPr>
          <p:cNvSpPr/>
          <p:nvPr>
            <p:custDataLst>
              <p:tags r:id="rId2"/>
            </p:custDataLst>
          </p:nvPr>
        </p:nvSpPr>
        <p:spPr>
          <a:xfrm>
            <a:off x="393912" y="2023868"/>
            <a:ext cx="2100866" cy="2100866"/>
          </a:xfrm>
          <a:prstGeom prst="rect">
            <a:avLst/>
          </a:prstGeom>
          <a:blipFill>
            <a:blip r:embed="rId5">
              <a:extLst>
                <a:ext uri="{96DAC541-7B7A-43D3-8B79-37D633B846F1}">
                  <asvg:svgBlip xmlns:asvg="http://schemas.microsoft.com/office/drawing/2016/SVG/main" r:embed="rId6"/>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EF6B33DB-8CEC-333C-2251-D15C0B0FA2B2}"/>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2400" b="1">
                <a:solidFill>
                  <a:srgbClr val="000000"/>
                </a:solidFill>
              </a:rPr>
              <a:t>Ο επαγγελματίας υγείας αναρρωτιέται: "Γιατί τόσος θόρυβος με τους κωδικούς; Γιατί να θέλει κάποιος μη εξουσιοδοτημένη πρόσβαση στα δεδομένα που χειρίζομαι;"
Τι θα του απαντούσατε;</a:t>
            </a:r>
            <a:endParaRPr lang="en-GB" sz="2400" b="1">
              <a:solidFill>
                <a:srgbClr val="000000"/>
              </a:solidFill>
            </a:endParaRPr>
          </a:p>
        </p:txBody>
      </p:sp>
      <p:sp>
        <p:nvSpPr>
          <p:cNvPr id="4" name="Rectangle 3">
            <a:extLst>
              <a:ext uri="{FF2B5EF4-FFF2-40B4-BE49-F238E27FC236}">
                <a16:creationId xmlns:a16="http://schemas.microsoft.com/office/drawing/2014/main" id="{3AC2F44D-67DB-0E32-EF97-B2EC806CE2AB}"/>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761A2C14-B19D-E64F-6945-E65DD76EEEB5}"/>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53DBA14F-7DC5-1C71-761F-1BCBA6607CB8}"/>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4A3E4FCA-8974-BE69-74E7-3A9E8862F41D}"/>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4244499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églalap 8">
            <a:extLst>
              <a:ext uri="{FF2B5EF4-FFF2-40B4-BE49-F238E27FC236}">
                <a16:creationId xmlns:a16="http://schemas.microsoft.com/office/drawing/2014/main" id="{CE703557-8B20-D5A5-844C-0383BFFC3B56}"/>
              </a:ext>
            </a:extLst>
          </p:cNvPr>
          <p:cNvSpPr/>
          <p:nvPr/>
        </p:nvSpPr>
        <p:spPr>
          <a:xfrm rot="16200000">
            <a:off x="2335955" y="5295920"/>
            <a:ext cx="2790334" cy="8955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3000" b="1" dirty="0">
                <a:solidFill>
                  <a:srgbClr val="1A75DB"/>
                </a:solidFill>
              </a:rPr>
              <a:t>ΠΗΓΕΣ ΔΕΔΟΜΕΝΩΝ</a:t>
            </a:r>
            <a:endParaRPr lang="hu-HU" sz="3000" b="1" dirty="0">
              <a:solidFill>
                <a:srgbClr val="1A75DB"/>
              </a:solidFill>
            </a:endParaRPr>
          </a:p>
        </p:txBody>
      </p:sp>
      <p:sp>
        <p:nvSpPr>
          <p:cNvPr id="8" name="Téglalap 7">
            <a:extLst>
              <a:ext uri="{FF2B5EF4-FFF2-40B4-BE49-F238E27FC236}">
                <a16:creationId xmlns:a16="http://schemas.microsoft.com/office/drawing/2014/main" id="{BB72132A-F9E5-343F-FE19-52679BB83CD5}"/>
              </a:ext>
            </a:extLst>
          </p:cNvPr>
          <p:cNvSpPr/>
          <p:nvPr/>
        </p:nvSpPr>
        <p:spPr>
          <a:xfrm rot="16200000">
            <a:off x="9065405" y="5033746"/>
            <a:ext cx="2096579" cy="8955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sz="2400" b="1" dirty="0">
                <a:solidFill>
                  <a:srgbClr val="AB0084"/>
                </a:solidFill>
              </a:rPr>
              <a:t>ΤΥΠΟΙ ΚΑΙ ΜΟΡΦΟΤΥΠΑ ΔΕΔΟΜΕΝΩΝ</a:t>
            </a:r>
            <a:endParaRPr lang="hu-HU" sz="2400" b="1" dirty="0">
              <a:solidFill>
                <a:srgbClr val="AB0084"/>
              </a:solidFill>
            </a:endParaRPr>
          </a:p>
        </p:txBody>
      </p:sp>
      <p:sp>
        <p:nvSpPr>
          <p:cNvPr id="2" name="Cím 1"/>
          <p:cNvSpPr>
            <a:spLocks noGrp="1"/>
          </p:cNvSpPr>
          <p:nvPr>
            <p:ph type="title" idx="4294967295"/>
          </p:nvPr>
        </p:nvSpPr>
        <p:spPr>
          <a:xfrm>
            <a:off x="208571" y="378479"/>
            <a:ext cx="3530009" cy="3092204"/>
          </a:xfrm>
          <a:prstGeom prst="rect">
            <a:avLst/>
          </a:prstGeom>
        </p:spPr>
        <p:txBody>
          <a:bodyPr/>
          <a:lstStyle/>
          <a:p>
            <a:r>
              <a:rPr lang="el-GR" sz="2800" b="1" dirty="0">
                <a:solidFill>
                  <a:srgbClr val="1A75DB"/>
                </a:solidFill>
                <a:latin typeface="+mn-lt"/>
              </a:rPr>
              <a:t>Εισαγωγή: </a:t>
            </a:r>
            <a:br>
              <a:rPr lang="el-GR" sz="2800" b="1" dirty="0">
                <a:solidFill>
                  <a:srgbClr val="1A75DB"/>
                </a:solidFill>
                <a:latin typeface="+mn-lt"/>
              </a:rPr>
            </a:br>
            <a:r>
              <a:rPr lang="el-GR" sz="2800" b="1" i="1" dirty="0">
                <a:solidFill>
                  <a:srgbClr val="1A75DB"/>
                </a:solidFill>
                <a:latin typeface="+mn-lt"/>
              </a:rPr>
              <a:t>Ένας επαγγελματίας υγείας </a:t>
            </a:r>
            <a:r>
              <a:rPr lang="el-GR" sz="2800" b="1" i="1" dirty="0" err="1">
                <a:solidFill>
                  <a:srgbClr val="1A75DB"/>
                </a:solidFill>
                <a:latin typeface="+mn-lt"/>
              </a:rPr>
              <a:t>πλοηγείται</a:t>
            </a:r>
            <a:r>
              <a:rPr lang="el-GR" sz="2800" b="1" i="1" dirty="0">
                <a:solidFill>
                  <a:srgbClr val="1A75DB"/>
                </a:solidFill>
                <a:latin typeface="+mn-lt"/>
              </a:rPr>
              <a:t> στο σύνθετο τοπίο των δεδομένων, για τη μελέτη ενός νοσήματος…</a:t>
            </a:r>
            <a:endParaRPr lang="en-GB" sz="2800" b="1" i="1" dirty="0">
              <a:solidFill>
                <a:srgbClr val="1A75DB"/>
              </a:solidFill>
              <a:latin typeface="+mn-lt"/>
            </a:endParaRPr>
          </a:p>
        </p:txBody>
      </p:sp>
      <p:graphicFrame>
        <p:nvGraphicFramePr>
          <p:cNvPr id="4" name="Diagram 3">
            <a:extLst>
              <a:ext uri="{FF2B5EF4-FFF2-40B4-BE49-F238E27FC236}">
                <a16:creationId xmlns:a16="http://schemas.microsoft.com/office/drawing/2014/main" id="{458B4A5D-CF8A-0932-D79C-65FCAE59ECF7}"/>
              </a:ext>
            </a:extLst>
          </p:cNvPr>
          <p:cNvGraphicFramePr/>
          <p:nvPr/>
        </p:nvGraphicFramePr>
        <p:xfrm>
          <a:off x="5577528" y="878119"/>
          <a:ext cx="6732416" cy="41037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Csoportba foglalás 6">
            <a:extLst>
              <a:ext uri="{FF2B5EF4-FFF2-40B4-BE49-F238E27FC236}">
                <a16:creationId xmlns:a16="http://schemas.microsoft.com/office/drawing/2014/main" id="{695ACC21-A209-FFB4-08F4-1139805B41D2}"/>
              </a:ext>
            </a:extLst>
          </p:cNvPr>
          <p:cNvGrpSpPr/>
          <p:nvPr/>
        </p:nvGrpSpPr>
        <p:grpSpPr>
          <a:xfrm>
            <a:off x="1680938" y="378479"/>
            <a:ext cx="7792973" cy="6636470"/>
            <a:chOff x="1079329" y="72649"/>
            <a:chExt cx="7792973" cy="6636470"/>
          </a:xfrm>
        </p:grpSpPr>
        <p:graphicFrame>
          <p:nvGraphicFramePr>
            <p:cNvPr id="5" name="Diagram 4">
              <a:extLst>
                <a:ext uri="{FF2B5EF4-FFF2-40B4-BE49-F238E27FC236}">
                  <a16:creationId xmlns:a16="http://schemas.microsoft.com/office/drawing/2014/main" id="{430A63B8-9283-141E-C318-0F946AD22DFD}"/>
                </a:ext>
              </a:extLst>
            </p:cNvPr>
            <p:cNvGraphicFramePr/>
            <p:nvPr/>
          </p:nvGraphicFramePr>
          <p:xfrm>
            <a:off x="1079329" y="72649"/>
            <a:ext cx="7792973" cy="663647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Hatszög 5">
              <a:extLst>
                <a:ext uri="{FF2B5EF4-FFF2-40B4-BE49-F238E27FC236}">
                  <a16:creationId xmlns:a16="http://schemas.microsoft.com/office/drawing/2014/main" id="{D00F4727-BCDE-953B-EBE0-05BBA30AB768}"/>
                </a:ext>
              </a:extLst>
            </p:cNvPr>
            <p:cNvSpPr/>
            <p:nvPr/>
          </p:nvSpPr>
          <p:spPr>
            <a:xfrm rot="5400000">
              <a:off x="5812146" y="4445739"/>
              <a:ext cx="1266657" cy="1091946"/>
            </a:xfrm>
            <a:prstGeom prst="hex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l-GR" sz="1100" b="1" dirty="0"/>
                <a:t>Κοινωνικά και </a:t>
              </a:r>
              <a:r>
                <a:rPr lang="el-GR" sz="1000" b="1" dirty="0" err="1"/>
                <a:t>συμπερι-φορικά</a:t>
              </a:r>
              <a:r>
                <a:rPr lang="el-GR" sz="1100" b="1" dirty="0"/>
                <a:t> δεδομένα</a:t>
              </a:r>
              <a:r>
                <a:rPr lang="hu-HU" sz="1100" b="1" dirty="0"/>
                <a:t> </a:t>
              </a:r>
            </a:p>
          </p:txBody>
        </p:sp>
      </p:grpSp>
      <p:sp>
        <p:nvSpPr>
          <p:cNvPr id="12" name="Szövegdoboz 11">
            <a:extLst>
              <a:ext uri="{FF2B5EF4-FFF2-40B4-BE49-F238E27FC236}">
                <a16:creationId xmlns:a16="http://schemas.microsoft.com/office/drawing/2014/main" id="{56896D75-0BAA-1D56-8765-94CFA263454F}"/>
              </a:ext>
            </a:extLst>
          </p:cNvPr>
          <p:cNvSpPr txBox="1"/>
          <p:nvPr/>
        </p:nvSpPr>
        <p:spPr>
          <a:xfrm>
            <a:off x="171598" y="3728629"/>
            <a:ext cx="3296093" cy="1015663"/>
          </a:xfrm>
          <a:prstGeom prst="rect">
            <a:avLst/>
          </a:prstGeom>
          <a:noFill/>
        </p:spPr>
        <p:txBody>
          <a:bodyPr wrap="square" rtlCol="0">
            <a:spAutoFit/>
          </a:bodyPr>
          <a:lstStyle/>
          <a:p>
            <a:pPr algn="just"/>
            <a:r>
              <a:rPr lang="hu-HU" sz="1200" i="1" dirty="0" err="1"/>
              <a:t>Source</a:t>
            </a:r>
            <a:r>
              <a:rPr lang="hu-HU" sz="1200" i="1" dirty="0"/>
              <a:t>: </a:t>
            </a:r>
            <a:r>
              <a:rPr lang="hu-HU" sz="1200" i="1" dirty="0" err="1"/>
              <a:t>own</a:t>
            </a:r>
            <a:r>
              <a:rPr lang="hu-HU" sz="1200" i="1" dirty="0"/>
              <a:t> </a:t>
            </a:r>
            <a:r>
              <a:rPr lang="hu-HU" sz="1200" i="1" dirty="0" err="1"/>
              <a:t>compilation</a:t>
            </a:r>
            <a:r>
              <a:rPr lang="hu-HU" sz="1200" i="1" dirty="0"/>
              <a:t> </a:t>
            </a:r>
            <a:r>
              <a:rPr lang="hu-HU" sz="1200" i="1" dirty="0" err="1"/>
              <a:t>based</a:t>
            </a:r>
            <a:r>
              <a:rPr lang="hu-HU" sz="1200" i="1" dirty="0"/>
              <a:t> </a:t>
            </a:r>
            <a:r>
              <a:rPr lang="hu-HU" sz="1200" i="1" dirty="0" err="1"/>
              <a:t>on</a:t>
            </a:r>
            <a:r>
              <a:rPr lang="hu-HU" sz="1200" i="1" dirty="0"/>
              <a:t> </a:t>
            </a:r>
            <a:r>
              <a:rPr lang="en-US" sz="1200" i="1" dirty="0"/>
              <a:t>Dash, S., </a:t>
            </a:r>
            <a:r>
              <a:rPr lang="en-US" sz="1200" i="1" dirty="0" err="1"/>
              <a:t>Shakyawar</a:t>
            </a:r>
            <a:r>
              <a:rPr lang="en-US" sz="1200" i="1" dirty="0"/>
              <a:t>, S. K., Sharma, M., &amp; Kaushik, S. (2019). Big data in healthcare: management, analysis and future prospects. Journal of big data, 6(1), 1-25.</a:t>
            </a:r>
            <a:endParaRPr lang="hu-HU" sz="1200" i="1" dirty="0"/>
          </a:p>
        </p:txBody>
      </p:sp>
      <p:sp>
        <p:nvSpPr>
          <p:cNvPr id="3" name="Footer Placeholder 4">
            <a:extLst>
              <a:ext uri="{FF2B5EF4-FFF2-40B4-BE49-F238E27FC236}">
                <a16:creationId xmlns:a16="http://schemas.microsoft.com/office/drawing/2014/main" id="{2FD77B24-E276-3D94-6A1A-B66CC76602DE}"/>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6803153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idx="4294967295"/>
          </p:nvPr>
        </p:nvSpPr>
        <p:spPr>
          <a:xfrm>
            <a:off x="776890" y="159780"/>
            <a:ext cx="9707563" cy="993775"/>
          </a:xfrm>
          <a:prstGeom prst="rect">
            <a:avLst/>
          </a:prstGeom>
        </p:spPr>
        <p:txBody>
          <a:bodyPr/>
          <a:lstStyle/>
          <a:p>
            <a:r>
              <a:rPr lang="el-GR" sz="3200" b="1" dirty="0">
                <a:solidFill>
                  <a:srgbClr val="1A75DB"/>
                </a:solidFill>
                <a:latin typeface="+mn-lt"/>
              </a:rPr>
              <a:t>Τι καθιστά τα </a:t>
            </a:r>
            <a:r>
              <a:rPr lang="en-US" sz="3200" b="1" dirty="0">
                <a:solidFill>
                  <a:srgbClr val="1A75DB"/>
                </a:solidFill>
                <a:latin typeface="+mn-lt"/>
              </a:rPr>
              <a:t>EMRs</a:t>
            </a:r>
            <a:r>
              <a:rPr lang="el-GR" sz="3200" b="1" dirty="0">
                <a:solidFill>
                  <a:srgbClr val="1A75DB"/>
                </a:solidFill>
                <a:latin typeface="+mn-lt"/>
              </a:rPr>
              <a:t>/</a:t>
            </a:r>
            <a:r>
              <a:rPr lang="en-US" sz="3200" b="1" dirty="0">
                <a:solidFill>
                  <a:srgbClr val="1A75DB"/>
                </a:solidFill>
                <a:latin typeface="+mn-lt"/>
              </a:rPr>
              <a:t>EHRs</a:t>
            </a:r>
            <a:r>
              <a:rPr lang="el-GR" sz="3200" b="1" dirty="0">
                <a:solidFill>
                  <a:srgbClr val="1A75DB"/>
                </a:solidFill>
                <a:latin typeface="+mn-lt"/>
              </a:rPr>
              <a:t> ελκυστικούς στόχους </a:t>
            </a:r>
            <a:r>
              <a:rPr lang="el-GR" sz="3200" b="1" dirty="0" err="1">
                <a:solidFill>
                  <a:srgbClr val="1A75DB"/>
                </a:solidFill>
                <a:latin typeface="+mn-lt"/>
              </a:rPr>
              <a:t>κυβερνοεπιθέσεων</a:t>
            </a:r>
            <a:r>
              <a:rPr lang="en-US" sz="3200" b="1" dirty="0">
                <a:solidFill>
                  <a:srgbClr val="1A75DB"/>
                </a:solidFill>
                <a:latin typeface="+mn-lt"/>
              </a:rPr>
              <a:t>;</a:t>
            </a:r>
            <a:br>
              <a:rPr lang="el-GR" sz="3800" b="1" dirty="0">
                <a:solidFill>
                  <a:srgbClr val="1A75DB"/>
                </a:solidFill>
              </a:rPr>
            </a:br>
            <a:endParaRPr lang="el-GR" sz="3800" b="1" dirty="0">
              <a:solidFill>
                <a:srgbClr val="1A75DB"/>
              </a:solidFill>
            </a:endParaRPr>
          </a:p>
        </p:txBody>
      </p:sp>
      <p:sp>
        <p:nvSpPr>
          <p:cNvPr id="5" name="Θέση περιεχομένου 4"/>
          <p:cNvSpPr>
            <a:spLocks noGrp="1"/>
          </p:cNvSpPr>
          <p:nvPr>
            <p:ph sz="half" idx="4294967295"/>
          </p:nvPr>
        </p:nvSpPr>
        <p:spPr>
          <a:xfrm>
            <a:off x="546078" y="1439717"/>
            <a:ext cx="4848225" cy="2028911"/>
          </a:xfrm>
          <a:prstGeom prst="rect">
            <a:avLst/>
          </a:prstGeom>
          <a:solidFill>
            <a:schemeClr val="accent3">
              <a:lumMod val="20000"/>
              <a:lumOff val="80000"/>
            </a:schemeClr>
          </a:solidFill>
          <a:ln w="76200">
            <a:noFill/>
          </a:ln>
        </p:spPr>
        <p:txBody>
          <a:bodyPr/>
          <a:lstStyle/>
          <a:p>
            <a:pPr marL="0" indent="0" algn="ctr">
              <a:buNone/>
            </a:pPr>
            <a:r>
              <a:rPr lang="el-GR" sz="2000" dirty="0"/>
              <a:t>Δημογραφικά δεδομένα, ημερομηνίες γέννησης και μοναδικοί αναγνωριστικοί αριθμοί (όπως των μητρώων ασφάλισης) μπορούν να χρησιμοποιηθούν για </a:t>
            </a:r>
            <a:r>
              <a:rPr lang="el-GR" sz="2000" b="1" dirty="0"/>
              <a:t>υποκλοπή ταυτότητας, </a:t>
            </a:r>
            <a:r>
              <a:rPr lang="el-GR" sz="2000" dirty="0"/>
              <a:t>με σκοπό π.χ. τη λήψη επιδομάτων και πιστωτικών καρτών, καταχωρημένων στα ονόματα των θυμάτων</a:t>
            </a:r>
            <a:endParaRPr lang="en-US" sz="2000" dirty="0"/>
          </a:p>
        </p:txBody>
      </p:sp>
      <p:sp>
        <p:nvSpPr>
          <p:cNvPr id="6" name="Θέση περιεχομένου 2"/>
          <p:cNvSpPr txBox="1">
            <a:spLocks/>
          </p:cNvSpPr>
          <p:nvPr/>
        </p:nvSpPr>
        <p:spPr>
          <a:xfrm>
            <a:off x="550550" y="3658512"/>
            <a:ext cx="4843753" cy="795866"/>
          </a:xfrm>
          <a:prstGeom prst="rect">
            <a:avLst/>
          </a:prstGeom>
          <a:solidFill>
            <a:schemeClr val="accent3">
              <a:lumMod val="40000"/>
              <a:lumOff val="60000"/>
            </a:schemeClr>
          </a:solidFill>
          <a:ln w="76200">
            <a:no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buNone/>
            </a:pPr>
            <a:r>
              <a:rPr lang="el-GR" sz="2000" dirty="0"/>
              <a:t>Τα </a:t>
            </a:r>
            <a:r>
              <a:rPr lang="en-US" sz="2000" dirty="0"/>
              <a:t>EMRs </a:t>
            </a:r>
            <a:r>
              <a:rPr lang="el-GR" sz="2000" dirty="0"/>
              <a:t>συχνά εμπεριέχουν σημαντικές </a:t>
            </a:r>
            <a:r>
              <a:rPr lang="el-GR" sz="2000" b="1" dirty="0"/>
              <a:t>οικονομικές πληροφορίες</a:t>
            </a:r>
            <a:endParaRPr lang="en-US" sz="2000" b="1" dirty="0"/>
          </a:p>
          <a:p>
            <a:endParaRPr lang="el-GR" dirty="0"/>
          </a:p>
        </p:txBody>
      </p:sp>
      <p:sp>
        <p:nvSpPr>
          <p:cNvPr id="7" name="Θέση περιεχομένου 2"/>
          <p:cNvSpPr txBox="1">
            <a:spLocks/>
          </p:cNvSpPr>
          <p:nvPr/>
        </p:nvSpPr>
        <p:spPr>
          <a:xfrm>
            <a:off x="546078" y="4620621"/>
            <a:ext cx="4853803" cy="1862667"/>
          </a:xfrm>
          <a:prstGeom prst="rect">
            <a:avLst/>
          </a:prstGeom>
          <a:solidFill>
            <a:schemeClr val="accent3">
              <a:lumMod val="60000"/>
              <a:lumOff val="40000"/>
            </a:schemeClr>
          </a:solidFill>
          <a:ln w="76200">
            <a:no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buNone/>
            </a:pPr>
            <a:r>
              <a:rPr lang="el-GR" sz="2000" dirty="0"/>
              <a:t>Οι ιατρικές πληροφορίες μπορούν να χρησιμοποιηθούν για την </a:t>
            </a:r>
            <a:r>
              <a:rPr lang="el-GR" sz="2000" b="1" dirty="0"/>
              <a:t>απόκτηση πρόσβασης σε ιατρικές υπηρεσίες υψηλού κόστους</a:t>
            </a:r>
            <a:r>
              <a:rPr lang="el-GR" sz="2000" dirty="0"/>
              <a:t> ή ακόμη και </a:t>
            </a:r>
            <a:r>
              <a:rPr lang="el-GR" sz="2000" b="1" dirty="0"/>
              <a:t>οικονομικά οφέλη </a:t>
            </a:r>
            <a:r>
              <a:rPr lang="el-GR" sz="2000" dirty="0"/>
              <a:t>από επιστροφές φόρων, μέσω πλαστοπροσωπίας ασθενών</a:t>
            </a:r>
            <a:endParaRPr lang="en-US" sz="2000" dirty="0"/>
          </a:p>
          <a:p>
            <a:pPr marL="0" indent="0">
              <a:buNone/>
            </a:pPr>
            <a:endParaRPr lang="en-US" dirty="0"/>
          </a:p>
        </p:txBody>
      </p:sp>
      <p:sp>
        <p:nvSpPr>
          <p:cNvPr id="8" name="Θέση περιεχομένου 2"/>
          <p:cNvSpPr txBox="1">
            <a:spLocks/>
          </p:cNvSpPr>
          <p:nvPr/>
        </p:nvSpPr>
        <p:spPr>
          <a:xfrm>
            <a:off x="5718412" y="1939986"/>
            <a:ext cx="4766041" cy="3287108"/>
          </a:xfrm>
          <a:prstGeom prst="rect">
            <a:avLst/>
          </a:prstGeom>
          <a:solidFill>
            <a:srgbClr val="002060"/>
          </a:solidFill>
          <a:ln w="76200">
            <a:no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l-GR" sz="2400" b="1" dirty="0">
                <a:solidFill>
                  <a:schemeClr val="bg1"/>
                </a:solidFill>
              </a:rPr>
              <a:t>Κοινός παρονομαστής των ιατρικών αρχείων και των συναφών δημογραφικών και οικονομικών πληροφοριών</a:t>
            </a:r>
            <a:r>
              <a:rPr lang="en-US" sz="2400" b="1" dirty="0">
                <a:solidFill>
                  <a:schemeClr val="bg1"/>
                </a:solidFill>
              </a:rPr>
              <a:t>: </a:t>
            </a:r>
            <a:endParaRPr lang="el-GR" sz="2400" b="1" dirty="0">
              <a:solidFill>
                <a:schemeClr val="bg1"/>
              </a:solidFill>
            </a:endParaRPr>
          </a:p>
          <a:p>
            <a:pPr marL="0" indent="0">
              <a:buNone/>
            </a:pPr>
            <a:r>
              <a:rPr lang="el-GR" sz="2400" i="1" dirty="0">
                <a:solidFill>
                  <a:schemeClr val="bg1"/>
                </a:solidFill>
              </a:rPr>
              <a:t>Τα δεδομένα έχουν πολύ μεγάλη διάρκεια ζωής, ενώ η παρακολούθηση της ακεραιότητάς τους είναι ένα ιδιαίτερα δύσκολο και πολύπλοκο έργο</a:t>
            </a:r>
            <a:endParaRPr lang="en-US" sz="2400" i="1" dirty="0">
              <a:solidFill>
                <a:schemeClr val="bg1"/>
              </a:solidFill>
            </a:endParaRPr>
          </a:p>
          <a:p>
            <a:pPr marL="0" indent="0">
              <a:buNone/>
            </a:pPr>
            <a:endParaRPr lang="en-US" dirty="0"/>
          </a:p>
          <a:p>
            <a:endParaRPr lang="el-GR" dirty="0"/>
          </a:p>
        </p:txBody>
      </p:sp>
      <p:sp>
        <p:nvSpPr>
          <p:cNvPr id="3" name="Footer Placeholder 4">
            <a:extLst>
              <a:ext uri="{FF2B5EF4-FFF2-40B4-BE49-F238E27FC236}">
                <a16:creationId xmlns:a16="http://schemas.microsoft.com/office/drawing/2014/main" id="{4CDBBBB4-5AA1-BCE8-4ADC-581E7024FA98}"/>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25401329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974C0B-2273-15BA-7E41-EA12B0AD677D}"/>
              </a:ext>
            </a:extLst>
          </p:cNvPr>
          <p:cNvSpPr/>
          <p:nvPr>
            <p:custDataLst>
              <p:tags r:id="rId2"/>
            </p:custDataLst>
          </p:nvPr>
        </p:nvSpPr>
        <p:spPr>
          <a:xfrm>
            <a:off x="393912" y="2023868"/>
            <a:ext cx="2100866" cy="2100866"/>
          </a:xfrm>
          <a:prstGeom prst="rect">
            <a:avLst/>
          </a:prstGeom>
          <a:blipFill>
            <a:blip r:embed="rId5">
              <a:extLst>
                <a:ext uri="{96DAC541-7B7A-43D3-8B79-37D633B846F1}">
                  <asvg:svgBlip xmlns:asvg="http://schemas.microsoft.com/office/drawing/2016/SVG/main" r:embed="rId6"/>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7AF87F51-7441-2613-E7B5-FC2CEEB2D6DF}"/>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2400" b="1">
                <a:solidFill>
                  <a:srgbClr val="000000"/>
                </a:solidFill>
              </a:rPr>
              <a:t>Ο επαγγελματίας υγείας έχει deadline για την καταχώρηση κάποιων δεδομένων, που λήγει  σε 1 ώρα. Ωστόσο, βρίσκεται σε μια καφετέρια, η οποία έχει Wi-Fi προστατευμένο με κωδικούς, που τους παρέχει στους πελάτες, εφόσον ζητηθούν. Τι θα πρέπει να κάνει, για να διατηρήσει τα δεδομένα ασφαλή από μη εξουσιοδοτημένη πρόσβαση;</a:t>
            </a:r>
            <a:endParaRPr lang="en-GB" sz="2400" b="1">
              <a:solidFill>
                <a:srgbClr val="000000"/>
              </a:solidFill>
            </a:endParaRPr>
          </a:p>
        </p:txBody>
      </p:sp>
      <p:sp>
        <p:nvSpPr>
          <p:cNvPr id="4" name="Rectangle 3">
            <a:extLst>
              <a:ext uri="{FF2B5EF4-FFF2-40B4-BE49-F238E27FC236}">
                <a16:creationId xmlns:a16="http://schemas.microsoft.com/office/drawing/2014/main" id="{B50109DD-0522-DF98-2CA4-5ECA296A7E0F}"/>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6B88F13D-0661-FD2F-F0C7-EF0D87288E7E}"/>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119164CE-0B15-09EB-F85D-ADDE6CDF906F}"/>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43BD93CD-F7C7-CB47-DA7F-AAABD7F2515A}"/>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1909065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B1085-4E2A-9770-F82E-CA44002C2DD9}"/>
              </a:ext>
            </a:extLst>
          </p:cNvPr>
          <p:cNvSpPr>
            <a:spLocks noGrp="1"/>
          </p:cNvSpPr>
          <p:nvPr>
            <p:ph type="title"/>
          </p:nvPr>
        </p:nvSpPr>
        <p:spPr>
          <a:xfrm>
            <a:off x="546078" y="230715"/>
            <a:ext cx="9707606" cy="706215"/>
          </a:xfrm>
        </p:spPr>
        <p:txBody>
          <a:bodyPr/>
          <a:lstStyle/>
          <a:p>
            <a:r>
              <a:rPr lang="el-GR" sz="3200" b="1" dirty="0"/>
              <a:t>Εικονικό Ιδιωτικό Δίκτυο (</a:t>
            </a:r>
            <a:r>
              <a:rPr lang="en-GB" sz="3200" b="1" dirty="0"/>
              <a:t>VPN)</a:t>
            </a:r>
          </a:p>
        </p:txBody>
      </p:sp>
      <p:sp>
        <p:nvSpPr>
          <p:cNvPr id="3" name="Content Placeholder 2">
            <a:extLst>
              <a:ext uri="{FF2B5EF4-FFF2-40B4-BE49-F238E27FC236}">
                <a16:creationId xmlns:a16="http://schemas.microsoft.com/office/drawing/2014/main" id="{BEB2C087-B9B8-FF0E-D29A-1517A7D9B207}"/>
              </a:ext>
            </a:extLst>
          </p:cNvPr>
          <p:cNvSpPr>
            <a:spLocks noGrp="1"/>
          </p:cNvSpPr>
          <p:nvPr>
            <p:ph sz="half" idx="1"/>
          </p:nvPr>
        </p:nvSpPr>
        <p:spPr>
          <a:xfrm>
            <a:off x="567784" y="5777948"/>
            <a:ext cx="9685900" cy="586060"/>
          </a:xfrm>
        </p:spPr>
        <p:txBody>
          <a:bodyPr/>
          <a:lstStyle/>
          <a:p>
            <a:pPr marL="0" indent="0">
              <a:buNone/>
            </a:pPr>
            <a:r>
              <a:rPr lang="el-GR" sz="2000" b="1" dirty="0"/>
              <a:t>Πηγή: </a:t>
            </a:r>
            <a:r>
              <a:rPr lang="en-GB" sz="2000" dirty="0">
                <a:hlinkClick r:id="rId2"/>
              </a:rPr>
              <a:t>VPC vs. VPN vs. VPS: What Are the Differences? - Palo Alto Networks</a:t>
            </a:r>
            <a:endParaRPr lang="en-GB" sz="2000" dirty="0"/>
          </a:p>
        </p:txBody>
      </p:sp>
      <p:pic>
        <p:nvPicPr>
          <p:cNvPr id="5" name="Picture 4">
            <a:extLst>
              <a:ext uri="{FF2B5EF4-FFF2-40B4-BE49-F238E27FC236}">
                <a16:creationId xmlns:a16="http://schemas.microsoft.com/office/drawing/2014/main" id="{FDD4BD1E-290A-6D1F-5A46-08CB3C6DF36A}"/>
              </a:ext>
            </a:extLst>
          </p:cNvPr>
          <p:cNvPicPr>
            <a:picLocks noChangeAspect="1"/>
          </p:cNvPicPr>
          <p:nvPr/>
        </p:nvPicPr>
        <p:blipFill>
          <a:blip r:embed="rId3"/>
          <a:stretch>
            <a:fillRect/>
          </a:stretch>
        </p:blipFill>
        <p:spPr>
          <a:xfrm>
            <a:off x="1129807" y="1196545"/>
            <a:ext cx="8540148" cy="4321788"/>
          </a:xfrm>
          <a:prstGeom prst="rect">
            <a:avLst/>
          </a:prstGeom>
          <a:ln w="76200">
            <a:solidFill>
              <a:schemeClr val="accent3">
                <a:lumMod val="60000"/>
                <a:lumOff val="40000"/>
              </a:schemeClr>
            </a:solidFill>
          </a:ln>
        </p:spPr>
      </p:pic>
    </p:spTree>
    <p:extLst>
      <p:ext uri="{BB962C8B-B14F-4D97-AF65-F5344CB8AC3E}">
        <p14:creationId xmlns:p14="http://schemas.microsoft.com/office/powerpoint/2010/main" val="3079254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B9B5D-3E3D-2CEB-C056-0CFF7C02F61F}"/>
              </a:ext>
            </a:extLst>
          </p:cNvPr>
          <p:cNvSpPr>
            <a:spLocks noGrp="1"/>
          </p:cNvSpPr>
          <p:nvPr>
            <p:ph type="title"/>
          </p:nvPr>
        </p:nvSpPr>
        <p:spPr/>
        <p:txBody>
          <a:bodyPr/>
          <a:lstStyle/>
          <a:p>
            <a:r>
              <a:rPr lang="el-GR" sz="2400" b="1" dirty="0"/>
              <a:t>Τώρα, ο επαγγελματίας υγείας πρέπει να στείλει ένα «πηγαίο έγγραφο» (</a:t>
            </a:r>
            <a:r>
              <a:rPr lang="en-GB" sz="2400" b="1" dirty="0"/>
              <a:t>source document)</a:t>
            </a:r>
            <a:r>
              <a:rPr lang="el-GR" sz="2400" b="1" dirty="0"/>
              <a:t> ενός ασθενούς της καταγραφής, στην επιτροπή αξιολόγησης συμβάντων.</a:t>
            </a:r>
            <a:endParaRPr lang="en-GB" sz="2400" b="1" dirty="0"/>
          </a:p>
        </p:txBody>
      </p:sp>
      <p:sp>
        <p:nvSpPr>
          <p:cNvPr id="3" name="Content Placeholder 2">
            <a:extLst>
              <a:ext uri="{FF2B5EF4-FFF2-40B4-BE49-F238E27FC236}">
                <a16:creationId xmlns:a16="http://schemas.microsoft.com/office/drawing/2014/main" id="{9CE21CA4-6358-AD18-EC3B-F70B2D613AB1}"/>
              </a:ext>
            </a:extLst>
          </p:cNvPr>
          <p:cNvSpPr>
            <a:spLocks noGrp="1"/>
          </p:cNvSpPr>
          <p:nvPr>
            <p:ph sz="half" idx="1"/>
          </p:nvPr>
        </p:nvSpPr>
        <p:spPr>
          <a:xfrm>
            <a:off x="5185316" y="1937051"/>
            <a:ext cx="4803430" cy="4402552"/>
          </a:xfrm>
        </p:spPr>
        <p:txBody>
          <a:bodyPr/>
          <a:lstStyle/>
          <a:p>
            <a:r>
              <a:rPr lang="el-GR" sz="2000" dirty="0"/>
              <a:t>Ο μοναδικός κωδικός αριθμός του στη μελέτη, που είναι γνωστός μόνο στο προσωπικό της κλινικής, πρέπει να παραμείνει ορατός, αλλά όχι στοιχεία που να μπορούν να οδηγήσουν σε ταυτοποίηση του ασθενούς,</a:t>
            </a:r>
          </a:p>
          <a:p>
            <a:r>
              <a:rPr lang="el-GR" sz="2000" dirty="0"/>
              <a:t> Ο επαγγελματίας υγείας προσπάθησε να αποκρύψει τις προσωπικές πληροφορίες χρησιμοποιώντας μπλε πλαίσια πριν αποστείλει το έγγραφο στην επιτροπή, κάτι είναι μια αποδεκτή μέθοδος για το σκοπό αυτό.</a:t>
            </a:r>
          </a:p>
          <a:p>
            <a:endParaRPr lang="en-GB" dirty="0"/>
          </a:p>
        </p:txBody>
      </p:sp>
      <p:pic>
        <p:nvPicPr>
          <p:cNvPr id="4" name="Εικόνα 5">
            <a:extLst>
              <a:ext uri="{FF2B5EF4-FFF2-40B4-BE49-F238E27FC236}">
                <a16:creationId xmlns:a16="http://schemas.microsoft.com/office/drawing/2014/main" id="{83A891DF-5650-582B-1A58-3F797C7E2853}"/>
              </a:ext>
            </a:extLst>
          </p:cNvPr>
          <p:cNvPicPr>
            <a:picLocks noChangeAspect="1"/>
          </p:cNvPicPr>
          <p:nvPr/>
        </p:nvPicPr>
        <p:blipFill>
          <a:blip r:embed="rId2"/>
          <a:stretch>
            <a:fillRect/>
          </a:stretch>
        </p:blipFill>
        <p:spPr>
          <a:xfrm>
            <a:off x="490330" y="1663624"/>
            <a:ext cx="4138943" cy="2918722"/>
          </a:xfrm>
          <a:prstGeom prst="rect">
            <a:avLst/>
          </a:prstGeom>
          <a:ln>
            <a:solidFill>
              <a:srgbClr val="02FFD2"/>
            </a:solidFill>
          </a:ln>
        </p:spPr>
      </p:pic>
      <p:pic>
        <p:nvPicPr>
          <p:cNvPr id="5" name="Εικόνα 6">
            <a:extLst>
              <a:ext uri="{FF2B5EF4-FFF2-40B4-BE49-F238E27FC236}">
                <a16:creationId xmlns:a16="http://schemas.microsoft.com/office/drawing/2014/main" id="{530B6D73-C13C-F677-F225-3150CF8F8DDB}"/>
              </a:ext>
            </a:extLst>
          </p:cNvPr>
          <p:cNvPicPr>
            <a:picLocks noChangeAspect="1"/>
          </p:cNvPicPr>
          <p:nvPr/>
        </p:nvPicPr>
        <p:blipFill>
          <a:blip r:embed="rId3"/>
          <a:stretch>
            <a:fillRect/>
          </a:stretch>
        </p:blipFill>
        <p:spPr>
          <a:xfrm>
            <a:off x="490329" y="4582346"/>
            <a:ext cx="4138943" cy="2472378"/>
          </a:xfrm>
          <a:prstGeom prst="rect">
            <a:avLst/>
          </a:prstGeom>
          <a:ln>
            <a:solidFill>
              <a:srgbClr val="00C6D6"/>
            </a:solidFill>
          </a:ln>
        </p:spPr>
      </p:pic>
    </p:spTree>
    <p:extLst>
      <p:ext uri="{BB962C8B-B14F-4D97-AF65-F5344CB8AC3E}">
        <p14:creationId xmlns:p14="http://schemas.microsoft.com/office/powerpoint/2010/main" val="22685421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A39CC6-542C-6BFC-AE35-115ABC811687}"/>
              </a:ext>
            </a:extLst>
          </p:cNvPr>
          <p:cNvSpPr/>
          <p:nvPr>
            <p:custDataLst>
              <p:tags r:id="rId2"/>
            </p:custDataLst>
          </p:nvPr>
        </p:nvSpPr>
        <p:spPr>
          <a:xfrm>
            <a:off x="393912" y="2023868"/>
            <a:ext cx="2100866" cy="2100866"/>
          </a:xfrm>
          <a:prstGeom prst="rect">
            <a:avLst/>
          </a:prstGeom>
          <a:blipFill>
            <a:blip r:embed="rId5">
              <a:extLst>
                <a:ext uri="{96DAC541-7B7A-43D3-8B79-37D633B846F1}">
                  <asvg:svgBlip xmlns:asvg="http://schemas.microsoft.com/office/drawing/2016/SVG/main" r:embed="rId6"/>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F59EDF9F-DCD2-277A-620C-9F676F4A81B0}"/>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Αυτή η μέθοδος αποταυτοποίησης λέγεται...</a:t>
            </a:r>
            <a:endParaRPr lang="en-GB" sz="4000" b="1">
              <a:solidFill>
                <a:srgbClr val="000000"/>
              </a:solidFill>
            </a:endParaRPr>
          </a:p>
        </p:txBody>
      </p:sp>
      <p:sp>
        <p:nvSpPr>
          <p:cNvPr id="4" name="Rectangle 3">
            <a:extLst>
              <a:ext uri="{FF2B5EF4-FFF2-40B4-BE49-F238E27FC236}">
                <a16:creationId xmlns:a16="http://schemas.microsoft.com/office/drawing/2014/main" id="{D5474FD3-3ED5-982B-EA9E-9843C090E7FB}"/>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DA544A22-4DE8-2A2A-69F7-1B2F1225E05B}"/>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897A210B-61EC-DCDC-B7CF-E332D1D6299B}"/>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AD1A6868-63D3-0143-64FA-00C0561CF487}"/>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3435834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731014" y="283417"/>
            <a:ext cx="9707606" cy="733217"/>
          </a:xfrm>
        </p:spPr>
        <p:txBody>
          <a:bodyPr/>
          <a:lstStyle/>
          <a:p>
            <a:r>
              <a:rPr lang="en-US" sz="2800" b="1" dirty="0">
                <a:solidFill>
                  <a:srgbClr val="0063DC"/>
                </a:solidFill>
              </a:rPr>
              <a:t>Αποταυτοποίηση δεδομένων: </a:t>
            </a:r>
            <a:br>
              <a:rPr lang="el-GR" sz="2800" b="1" dirty="0">
                <a:solidFill>
                  <a:srgbClr val="0063DC"/>
                </a:solidFill>
              </a:rPr>
            </a:br>
            <a:r>
              <a:rPr lang="en-US" sz="2800" b="1" i="1" dirty="0" err="1">
                <a:solidFill>
                  <a:srgbClr val="0063DC"/>
                </a:solidFill>
              </a:rPr>
              <a:t>Ψευδωνυμο</a:t>
            </a:r>
            <a:r>
              <a:rPr lang="en-US" sz="2800" b="1" i="1" dirty="0">
                <a:solidFill>
                  <a:srgbClr val="0063DC"/>
                </a:solidFill>
              </a:rPr>
              <a:t>ποίηση</a:t>
            </a:r>
            <a:endParaRPr lang="el-GR" sz="2800" b="1" i="1" dirty="0">
              <a:solidFill>
                <a:srgbClr val="0063DC"/>
              </a:solidFill>
            </a:endParaRPr>
          </a:p>
        </p:txBody>
      </p:sp>
      <p:sp>
        <p:nvSpPr>
          <p:cNvPr id="3" name="Θέση περιεχομένου 2"/>
          <p:cNvSpPr>
            <a:spLocks noGrp="1"/>
          </p:cNvSpPr>
          <p:nvPr>
            <p:ph sz="half" idx="1"/>
          </p:nvPr>
        </p:nvSpPr>
        <p:spPr>
          <a:xfrm>
            <a:off x="603457" y="1340350"/>
            <a:ext cx="9962720" cy="4842329"/>
          </a:xfrm>
          <a:solidFill>
            <a:srgbClr val="F2FCFC">
              <a:alpha val="60000"/>
            </a:srgbClr>
          </a:solidFill>
          <a:ln w="76200">
            <a:solidFill>
              <a:schemeClr val="accent4">
                <a:lumMod val="20000"/>
                <a:lumOff val="80000"/>
              </a:schemeClr>
            </a:solidFill>
          </a:ln>
        </p:spPr>
        <p:txBody>
          <a:bodyPr/>
          <a:lstStyle/>
          <a:p>
            <a:pPr>
              <a:spcBef>
                <a:spcPts val="1800"/>
              </a:spcBef>
            </a:pPr>
            <a:r>
              <a:rPr lang="en-US" sz="1800" dirty="0"/>
              <a:t>Μια εγκεκριμένη από τον GDPR τεχνική που </a:t>
            </a:r>
            <a:r>
              <a:rPr lang="en-US" sz="1800" b="1" dirty="0"/>
              <a:t>κωδικοποιεί τα προσωπικά δεδομένα με τεχνητά αναγνωριστικά, όπως ένα τυχαίο ψευδώνυμο ή έναν κωδικό.</a:t>
            </a:r>
            <a:endParaRPr lang="en-US" sz="1800" dirty="0"/>
          </a:p>
          <a:p>
            <a:pPr>
              <a:spcBef>
                <a:spcPts val="1800"/>
              </a:spcBef>
            </a:pPr>
            <a:r>
              <a:rPr lang="en-US" sz="1800" dirty="0" err="1"/>
              <a:t>Η ψευδωνυμοποίηση </a:t>
            </a:r>
            <a:r>
              <a:rPr lang="en-US" sz="1800" dirty="0"/>
              <a:t>είναι μια "ψευδής </a:t>
            </a:r>
            <a:r>
              <a:rPr lang="en-US" sz="1800" dirty="0" err="1"/>
              <a:t>ανωνυμοποίηση</a:t>
            </a:r>
            <a:r>
              <a:rPr lang="en-US" sz="1800" dirty="0"/>
              <a:t>", επειδή </a:t>
            </a:r>
            <a:r>
              <a:rPr lang="en-US" sz="1800" b="1" dirty="0"/>
              <a:t>τα δεδομένα μπορούν να συνδεθούν με ένα πρόσωπο- τα προσωπικά αναγνωριστικά αποθηκεύονται αλλού. Αυτές οι πρόσθετες π</a:t>
            </a:r>
            <a:r>
              <a:rPr lang="en-US" sz="1800" b="1" dirty="0" err="1"/>
              <a:t>ληροφορίες</a:t>
            </a:r>
            <a:r>
              <a:rPr lang="en-US" sz="1800" b="1" dirty="0"/>
              <a:t>  </a:t>
            </a:r>
            <a:r>
              <a:rPr lang="el-GR" sz="1800" b="1" dirty="0"/>
              <a:t>είναι απολύτως απαραίτητες</a:t>
            </a:r>
            <a:r>
              <a:rPr lang="en-US" sz="1800" b="1" dirty="0"/>
              <a:t> για την εκ νέου ταυτοποίηση του υποκειμένου των δεδομένων</a:t>
            </a:r>
            <a:r>
              <a:rPr lang="en-US" sz="1800" dirty="0"/>
              <a:t>, καθιστώντας έτσι </a:t>
            </a:r>
            <a:r>
              <a:rPr lang="el-GR" sz="1800" dirty="0"/>
              <a:t>την </a:t>
            </a:r>
            <a:r>
              <a:rPr lang="el-GR" sz="1800" dirty="0" err="1"/>
              <a:t>ψευδωνυμοποίηση</a:t>
            </a:r>
            <a:r>
              <a:rPr lang="el-GR" sz="1800" dirty="0"/>
              <a:t> </a:t>
            </a:r>
            <a:r>
              <a:rPr lang="en-US" sz="1800" dirty="0" err="1"/>
              <a:t>μι</a:t>
            </a:r>
            <a:r>
              <a:rPr lang="en-US" sz="1800" dirty="0"/>
              <a:t>α ασφαλή πρακτική. Πράγματι, η μέθοδος ορίζεται από το άρθρο 3 του GDPR ως </a:t>
            </a:r>
            <a:r>
              <a:rPr lang="en-US" sz="1800" b="1" dirty="0"/>
              <a:t>"η επεξεργασία δεδομένων προσωπικού χαρακτήρα κατά τρόπο ώστε τα δεδομένα να μην μπορούν πλέον να αποδοθούν σε συγκεκριμένο υποκείμενο των δεδομένων χωρίς τη χρήση πρόσθετων πληροφοριών". Οι "πρόσθετες πληροφορίες" πρέπει να "διατηρούνται χωριστά και να υπόκεινται σε τεχνικά και οργανωτικά μέτρα που διασφαλίζουν τη μη απόδοση σε ταυτοποιημένο ή ταυτοποιήσιμο πρόσωπο".</a:t>
            </a:r>
          </a:p>
          <a:p>
            <a:pPr>
              <a:spcBef>
                <a:spcPts val="1800"/>
              </a:spcBef>
            </a:pPr>
            <a:r>
              <a:rPr lang="el-GR" sz="1800" b="1" u="sng" dirty="0"/>
              <a:t>Είναι η κύρια</a:t>
            </a:r>
            <a:r>
              <a:rPr lang="en-US" sz="1800" b="1" u="sng" dirty="0"/>
              <a:t> μέθοδος απο-ταυτοποίησης που χρησιμοποιείται σε κλινικές δοκιμές.</a:t>
            </a:r>
            <a:endParaRPr lang="en-US" sz="1800" dirty="0"/>
          </a:p>
          <a:p>
            <a:pPr>
              <a:spcBef>
                <a:spcPts val="1800"/>
              </a:spcBef>
            </a:pPr>
            <a:r>
              <a:rPr lang="en-US" sz="1800" dirty="0"/>
              <a:t>Παρά την καίρια θέση της ψευδωνυμοποίησης ως πυλώνα της "προστασίας δεδομένων εκ </a:t>
            </a:r>
            <a:r>
              <a:rPr lang="el-GR" sz="1800" dirty="0"/>
              <a:t>σχεδιασμού</a:t>
            </a:r>
            <a:r>
              <a:rPr lang="en-US" sz="1800" dirty="0"/>
              <a:t>", </a:t>
            </a:r>
            <a:r>
              <a:rPr lang="en-US" sz="1800" b="1" dirty="0"/>
              <a:t>θεωρείται επίσης μερική κρυπτογράφηση</a:t>
            </a:r>
            <a:r>
              <a:rPr lang="en-US" sz="1800" dirty="0"/>
              <a:t>, γι' αυτό και ο GDPR αναφέρει και την τυπική κρυπτογράφηση.</a:t>
            </a:r>
            <a:endParaRPr lang="el-GR" sz="1800" dirty="0"/>
          </a:p>
        </p:txBody>
      </p:sp>
      <p:sp>
        <p:nvSpPr>
          <p:cNvPr id="4" name="Footer Placeholder 4">
            <a:extLst>
              <a:ext uri="{FF2B5EF4-FFF2-40B4-BE49-F238E27FC236}">
                <a16:creationId xmlns:a16="http://schemas.microsoft.com/office/drawing/2014/main" id="{F5044688-2074-779D-5E82-B582ACB6FB5A}"/>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19870762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3CB0B6E-8959-3A87-CDBA-C9AC23B251C0}"/>
              </a:ext>
            </a:extLst>
          </p:cNvPr>
          <p:cNvSpPr/>
          <p:nvPr>
            <p:custDataLst>
              <p:tags r:id="rId2"/>
            </p:custDataLst>
          </p:nvPr>
        </p:nvSpPr>
        <p:spPr>
          <a:xfrm>
            <a:off x="393912" y="2023868"/>
            <a:ext cx="2100866" cy="2100866"/>
          </a:xfrm>
          <a:prstGeom prst="rect">
            <a:avLst/>
          </a:prstGeom>
          <a:blipFill>
            <a:blip r:embed="rId5">
              <a:extLst>
                <a:ext uri="{96DAC541-7B7A-43D3-8B79-37D633B846F1}">
                  <asvg:svgBlip xmlns:asvg="http://schemas.microsoft.com/office/drawing/2016/SVG/main" r:embed="rId6"/>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1AB1697C-D1CF-8129-CFC1-97C118E7384F}"/>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Ποιο από τα παρακάτω είναι σωστό;</a:t>
            </a:r>
            <a:endParaRPr lang="en-GB" sz="4000" b="1">
              <a:solidFill>
                <a:srgbClr val="000000"/>
              </a:solidFill>
            </a:endParaRPr>
          </a:p>
        </p:txBody>
      </p:sp>
      <p:sp>
        <p:nvSpPr>
          <p:cNvPr id="4" name="Rectangle 3">
            <a:extLst>
              <a:ext uri="{FF2B5EF4-FFF2-40B4-BE49-F238E27FC236}">
                <a16:creationId xmlns:a16="http://schemas.microsoft.com/office/drawing/2014/main" id="{79594645-A096-4192-F849-7A79BDB2D9F3}"/>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F7B24CCA-3321-ADD6-7FD6-E6369CB5653E}"/>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0D7B9502-A23E-1536-345E-41A1C1E90329}"/>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66FACF5B-7D56-1028-992D-97826FCC7860}"/>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35060448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átum helye 2">
            <a:extLst>
              <a:ext uri="{FF2B5EF4-FFF2-40B4-BE49-F238E27FC236}">
                <a16:creationId xmlns:a16="http://schemas.microsoft.com/office/drawing/2014/main" id="{676C5BB2-9194-73CA-5EA4-097D12D696EE}"/>
              </a:ext>
            </a:extLst>
          </p:cNvPr>
          <p:cNvSpPr txBox="1">
            <a:spLocks/>
          </p:cNvSpPr>
          <p:nvPr/>
        </p:nvSpPr>
        <p:spPr>
          <a:xfrm>
            <a:off x="8891650" y="6297563"/>
            <a:ext cx="2152465" cy="339527"/>
          </a:xfrm>
          <a:prstGeom prst="rect">
            <a:avLst/>
          </a:prstGeom>
        </p:spPr>
        <p:txBody>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5D471343-8972-4C3F-BAD8-5D975A3211E8}" type="datetime1">
              <a:rPr lang="it-IT" sz="1594">
                <a:latin typeface="Calibri" panose="020F0502020204030204" pitchFamily="34" charset="0"/>
                <a:cs typeface="Calibri" panose="020F0502020204030204" pitchFamily="34" charset="0"/>
              </a:rPr>
              <a:pPr algn="ctr"/>
              <a:t>23/03/2026</a:t>
            </a:fld>
            <a:endParaRPr lang="it-IT" sz="1594" dirty="0">
              <a:latin typeface="Calibri" panose="020F0502020204030204" pitchFamily="34" charset="0"/>
              <a:cs typeface="Calibri" panose="020F0502020204030204" pitchFamily="34" charset="0"/>
            </a:endParaRPr>
          </a:p>
        </p:txBody>
      </p:sp>
      <p:sp>
        <p:nvSpPr>
          <p:cNvPr id="12" name="Cím 1">
            <a:extLst>
              <a:ext uri="{FF2B5EF4-FFF2-40B4-BE49-F238E27FC236}">
                <a16:creationId xmlns:a16="http://schemas.microsoft.com/office/drawing/2014/main" id="{77C8897E-B0FC-EA09-FBA9-31F7A9A392D4}"/>
              </a:ext>
            </a:extLst>
          </p:cNvPr>
          <p:cNvSpPr txBox="1">
            <a:spLocks/>
          </p:cNvSpPr>
          <p:nvPr/>
        </p:nvSpPr>
        <p:spPr>
          <a:xfrm>
            <a:off x="820786" y="3078964"/>
            <a:ext cx="9566509" cy="2685731"/>
          </a:xfrm>
          <a:prstGeom prst="rect">
            <a:avLst/>
          </a:prstGeom>
        </p:spPr>
        <p:txBody>
          <a:bodyPr vert="horz" lIns="80998" tIns="40499" rIns="80998" bIns="40499" rtlCol="0" anchor="ctr">
            <a:noAutofit/>
          </a:bodyPr>
          <a:lstStyle>
            <a:lvl1pPr algn="ctr" defTabSz="685800" rtl="0" eaLnBrk="1" latinLnBrk="0" hangingPunct="1">
              <a:lnSpc>
                <a:spcPct val="90000"/>
              </a:lnSpc>
              <a:spcBef>
                <a:spcPct val="0"/>
              </a:spcBef>
              <a:buNone/>
              <a:defRPr sz="4500" kern="1200">
                <a:solidFill>
                  <a:schemeClr val="bg1"/>
                </a:solidFill>
                <a:latin typeface="Baloo" panose="03080902040302020200" pitchFamily="66" charset="-18"/>
                <a:ea typeface="+mj-ea"/>
                <a:cs typeface="Baloo" panose="03080902040302020200" pitchFamily="66" charset="-18"/>
              </a:defRPr>
            </a:lvl1pPr>
          </a:lstStyle>
          <a:p>
            <a:pPr algn="l"/>
            <a:r>
              <a:rPr lang="el-GR" sz="2800" b="1" dirty="0"/>
              <a:t>Όλα πήγαν καλά!</a:t>
            </a:r>
          </a:p>
          <a:p>
            <a:pPr algn="l"/>
            <a:endParaRPr lang="el-GR" sz="2800" b="1" dirty="0"/>
          </a:p>
          <a:p>
            <a:pPr algn="l"/>
            <a:r>
              <a:rPr lang="el-GR" sz="2800" b="1" dirty="0"/>
              <a:t>Τώρα, ο επαγγελματίας υγείας παρακολουθεί ένα συνέδριο, για να εμπλουτίσει τις γνώσεις του πάνω στο θέμα.</a:t>
            </a:r>
          </a:p>
          <a:p>
            <a:pPr algn="l"/>
            <a:endParaRPr lang="el-GR" sz="2800" b="1" dirty="0"/>
          </a:p>
          <a:p>
            <a:pPr algn="l"/>
            <a:r>
              <a:rPr lang="el-GR" sz="2800" b="1" dirty="0"/>
              <a:t>Βλέπετε, έχει σκοπό να δημοσιεύσει εν καιρώ τα αποτελέσματα της ανάλυσής του.</a:t>
            </a:r>
            <a:endParaRPr lang="hu-HU" sz="2800" b="1" dirty="0"/>
          </a:p>
        </p:txBody>
      </p:sp>
      <p:sp>
        <p:nvSpPr>
          <p:cNvPr id="13" name="Name_Surname">
            <a:extLst>
              <a:ext uri="{FF2B5EF4-FFF2-40B4-BE49-F238E27FC236}">
                <a16:creationId xmlns:a16="http://schemas.microsoft.com/office/drawing/2014/main" id="{2DE91C54-FECB-DCE5-A8D3-04E61B090EAE}"/>
              </a:ext>
            </a:extLst>
          </p:cNvPr>
          <p:cNvSpPr txBox="1">
            <a:spLocks/>
          </p:cNvSpPr>
          <p:nvPr/>
        </p:nvSpPr>
        <p:spPr>
          <a:xfrm>
            <a:off x="3703922" y="4312219"/>
            <a:ext cx="3656689" cy="577654"/>
          </a:xfrm>
          <a:prstGeom prst="rect">
            <a:avLst/>
          </a:prstGeom>
        </p:spPr>
        <p:txBody>
          <a:bodyPr vert="horz" lIns="80998" tIns="40499" rIns="80998" bIns="40499"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835" b="1" dirty="0">
              <a:latin typeface="Calibri" panose="020F0502020204030204" pitchFamily="34" charset="0"/>
              <a:cs typeface="Calibri" panose="020F0502020204030204" pitchFamily="34" charset="0"/>
            </a:endParaRPr>
          </a:p>
        </p:txBody>
      </p:sp>
      <p:sp>
        <p:nvSpPr>
          <p:cNvPr id="14" name="Affiliation">
            <a:extLst>
              <a:ext uri="{FF2B5EF4-FFF2-40B4-BE49-F238E27FC236}">
                <a16:creationId xmlns:a16="http://schemas.microsoft.com/office/drawing/2014/main" id="{99490EEA-1954-878C-3D2B-FE7F25478D3B}"/>
              </a:ext>
            </a:extLst>
          </p:cNvPr>
          <p:cNvSpPr txBox="1">
            <a:spLocks/>
          </p:cNvSpPr>
          <p:nvPr/>
        </p:nvSpPr>
        <p:spPr>
          <a:xfrm>
            <a:off x="3870136" y="4880375"/>
            <a:ext cx="3324262" cy="345825"/>
          </a:xfrm>
          <a:prstGeom prst="rect">
            <a:avLst/>
          </a:prstGeom>
        </p:spPr>
        <p:txBody>
          <a:bodyPr vert="horz" lIns="80998" tIns="40499" rIns="80998" bIns="40499"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835" b="1" dirty="0">
              <a:latin typeface="+mn-lt"/>
            </a:endParaRPr>
          </a:p>
        </p:txBody>
      </p:sp>
    </p:spTree>
    <p:extLst>
      <p:ext uri="{BB962C8B-B14F-4D97-AF65-F5344CB8AC3E}">
        <p14:creationId xmlns:p14="http://schemas.microsoft.com/office/powerpoint/2010/main" val="20158222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0BD1FD7-AD8A-037C-DCCE-1488D2BD0F3A}"/>
              </a:ext>
            </a:extLst>
          </p:cNvPr>
          <p:cNvSpPr>
            <a:spLocks noGrp="1"/>
          </p:cNvSpPr>
          <p:nvPr>
            <p:ph type="title" idx="4294967295"/>
          </p:nvPr>
        </p:nvSpPr>
        <p:spPr>
          <a:xfrm>
            <a:off x="1764489" y="4083013"/>
            <a:ext cx="5096510" cy="1872684"/>
          </a:xfrm>
          <a:prstGeom prst="rect">
            <a:avLst/>
          </a:prstGeom>
        </p:spPr>
        <p:txBody>
          <a:bodyPr/>
          <a:lstStyle/>
          <a:p>
            <a:pPr algn="ctr"/>
            <a:r>
              <a:rPr lang="hu-HU" sz="3200" dirty="0">
                <a:solidFill>
                  <a:srgbClr val="0063DC"/>
                </a:solidFill>
                <a:latin typeface="+mn-lt"/>
              </a:rPr>
              <a:t>Τρόποι </a:t>
            </a:r>
            <a:r>
              <a:rPr lang="el-GR" sz="3200" dirty="0">
                <a:solidFill>
                  <a:srgbClr val="0063DC"/>
                </a:solidFill>
                <a:latin typeface="+mn-lt"/>
              </a:rPr>
              <a:t>παρουσίασης</a:t>
            </a:r>
            <a:r>
              <a:rPr lang="hu-HU" sz="3200" dirty="0">
                <a:solidFill>
                  <a:srgbClr val="0063DC"/>
                </a:solidFill>
                <a:latin typeface="+mn-lt"/>
              </a:rPr>
              <a:t> δεδομένων </a:t>
            </a:r>
            <a:br>
              <a:rPr lang="hu-HU" sz="3200" dirty="0">
                <a:solidFill>
                  <a:srgbClr val="0063DC"/>
                </a:solidFill>
                <a:latin typeface="+mn-lt"/>
              </a:rPr>
            </a:br>
            <a:r>
              <a:rPr lang="hu-HU" sz="3200" dirty="0">
                <a:solidFill>
                  <a:srgbClr val="0063DC"/>
                </a:solidFill>
                <a:latin typeface="+mn-lt"/>
              </a:rPr>
              <a:t>και μερικά εργαλε</a:t>
            </a:r>
            <a:r>
              <a:rPr lang="el-GR" sz="3200" dirty="0">
                <a:solidFill>
                  <a:srgbClr val="0063DC"/>
                </a:solidFill>
                <a:latin typeface="+mn-lt"/>
              </a:rPr>
              <a:t>ία που μπορείτε να δοκιμάσετε</a:t>
            </a:r>
            <a:endParaRPr lang="hu-HU" sz="3200" dirty="0">
              <a:solidFill>
                <a:srgbClr val="0063DC"/>
              </a:solidFill>
              <a:latin typeface="+mn-lt"/>
            </a:endParaRPr>
          </a:p>
        </p:txBody>
      </p:sp>
      <p:sp>
        <p:nvSpPr>
          <p:cNvPr id="4" name="Téglalap 3">
            <a:extLst>
              <a:ext uri="{FF2B5EF4-FFF2-40B4-BE49-F238E27FC236}">
                <a16:creationId xmlns:a16="http://schemas.microsoft.com/office/drawing/2014/main" id="{0E923D25-5672-56DC-0D0F-E445F71AA66A}"/>
              </a:ext>
            </a:extLst>
          </p:cNvPr>
          <p:cNvSpPr/>
          <p:nvPr/>
        </p:nvSpPr>
        <p:spPr>
          <a:xfrm>
            <a:off x="790744" y="477867"/>
            <a:ext cx="1947490" cy="1538971"/>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Πίνακες</a:t>
            </a:r>
            <a:endParaRPr lang="hu-HU" b="1" dirty="0"/>
          </a:p>
        </p:txBody>
      </p:sp>
      <p:sp>
        <p:nvSpPr>
          <p:cNvPr id="5" name="Téglalap 4">
            <a:extLst>
              <a:ext uri="{FF2B5EF4-FFF2-40B4-BE49-F238E27FC236}">
                <a16:creationId xmlns:a16="http://schemas.microsoft.com/office/drawing/2014/main" id="{895A113C-FC35-4AA7-72EF-FB63A5495D46}"/>
              </a:ext>
            </a:extLst>
          </p:cNvPr>
          <p:cNvSpPr/>
          <p:nvPr/>
        </p:nvSpPr>
        <p:spPr>
          <a:xfrm>
            <a:off x="2762971" y="474890"/>
            <a:ext cx="1947490" cy="1538970"/>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Στατιστικά διαγράμματα </a:t>
            </a:r>
            <a:r>
              <a:rPr lang="hu-HU" b="1" dirty="0"/>
              <a:t>και </a:t>
            </a:r>
            <a:r>
              <a:rPr lang="hu-HU" b="1" dirty="0" err="1"/>
              <a:t>γραφήματα</a:t>
            </a:r>
            <a:endParaRPr lang="hu-HU" b="1" dirty="0"/>
          </a:p>
        </p:txBody>
      </p:sp>
      <p:sp>
        <p:nvSpPr>
          <p:cNvPr id="6" name="Téglalap 5">
            <a:extLst>
              <a:ext uri="{FF2B5EF4-FFF2-40B4-BE49-F238E27FC236}">
                <a16:creationId xmlns:a16="http://schemas.microsoft.com/office/drawing/2014/main" id="{89213493-2CB5-87D2-1726-2FC78D753E7F}"/>
              </a:ext>
            </a:extLst>
          </p:cNvPr>
          <p:cNvSpPr/>
          <p:nvPr/>
        </p:nvSpPr>
        <p:spPr>
          <a:xfrm>
            <a:off x="4735199" y="471880"/>
            <a:ext cx="1828329" cy="1538969"/>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Infographics</a:t>
            </a:r>
            <a:endParaRPr lang="hu-HU" b="1" dirty="0"/>
          </a:p>
        </p:txBody>
      </p:sp>
      <p:sp>
        <p:nvSpPr>
          <p:cNvPr id="7" name="Téglalap 6">
            <a:extLst>
              <a:ext uri="{FF2B5EF4-FFF2-40B4-BE49-F238E27FC236}">
                <a16:creationId xmlns:a16="http://schemas.microsoft.com/office/drawing/2014/main" id="{12DC0606-828B-3397-A84D-243F10E464A8}"/>
              </a:ext>
            </a:extLst>
          </p:cNvPr>
          <p:cNvSpPr/>
          <p:nvPr/>
        </p:nvSpPr>
        <p:spPr>
          <a:xfrm>
            <a:off x="6588266" y="471878"/>
            <a:ext cx="1947490" cy="1538971"/>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Θερμικοί χάρτες (</a:t>
            </a:r>
            <a:r>
              <a:rPr lang="hu-HU" b="1" dirty="0"/>
              <a:t>Heatmaps</a:t>
            </a:r>
            <a:r>
              <a:rPr lang="el-GR" b="1" dirty="0"/>
              <a:t>)</a:t>
            </a:r>
            <a:endParaRPr lang="hu-HU" b="1" dirty="0"/>
          </a:p>
        </p:txBody>
      </p:sp>
      <p:sp>
        <p:nvSpPr>
          <p:cNvPr id="8" name="Téglalap 7">
            <a:extLst>
              <a:ext uri="{FF2B5EF4-FFF2-40B4-BE49-F238E27FC236}">
                <a16:creationId xmlns:a16="http://schemas.microsoft.com/office/drawing/2014/main" id="{344E94B7-E204-8AC7-FBC7-ED5FD6E247C9}"/>
              </a:ext>
            </a:extLst>
          </p:cNvPr>
          <p:cNvSpPr/>
          <p:nvPr/>
        </p:nvSpPr>
        <p:spPr>
          <a:xfrm>
            <a:off x="8561306" y="471879"/>
            <a:ext cx="1947490" cy="1538970"/>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Γραφικές </a:t>
            </a:r>
            <a:r>
              <a:rPr lang="el-GR" b="1" dirty="0" err="1"/>
              <a:t>διεπαφές</a:t>
            </a:r>
            <a:r>
              <a:rPr lang="el-GR" b="1" dirty="0"/>
              <a:t> χρήστη </a:t>
            </a:r>
            <a:r>
              <a:rPr lang="en-US" b="1" dirty="0"/>
              <a:t>(dashboards)</a:t>
            </a:r>
            <a:endParaRPr lang="hu-HU" b="1" dirty="0"/>
          </a:p>
        </p:txBody>
      </p:sp>
      <p:sp>
        <p:nvSpPr>
          <p:cNvPr id="9" name="Téglalap 8">
            <a:extLst>
              <a:ext uri="{FF2B5EF4-FFF2-40B4-BE49-F238E27FC236}">
                <a16:creationId xmlns:a16="http://schemas.microsoft.com/office/drawing/2014/main" id="{1BAB937A-8BD1-ED32-124D-DF3396C487C8}"/>
              </a:ext>
            </a:extLst>
          </p:cNvPr>
          <p:cNvSpPr/>
          <p:nvPr/>
        </p:nvSpPr>
        <p:spPr>
          <a:xfrm>
            <a:off x="6597030" y="2024600"/>
            <a:ext cx="1947490" cy="1538971"/>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Διαγράμματα Gantt</a:t>
            </a:r>
            <a:endParaRPr lang="hu-HU" b="1" dirty="0"/>
          </a:p>
        </p:txBody>
      </p:sp>
      <p:sp>
        <p:nvSpPr>
          <p:cNvPr id="10" name="Téglalap 9">
            <a:extLst>
              <a:ext uri="{FF2B5EF4-FFF2-40B4-BE49-F238E27FC236}">
                <a16:creationId xmlns:a16="http://schemas.microsoft.com/office/drawing/2014/main" id="{4C4AFB27-A0E9-515D-184A-A2F216A9600A}"/>
              </a:ext>
            </a:extLst>
          </p:cNvPr>
          <p:cNvSpPr/>
          <p:nvPr/>
        </p:nvSpPr>
        <p:spPr>
          <a:xfrm>
            <a:off x="8578022" y="2024600"/>
            <a:ext cx="1947490" cy="1538970"/>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b="1" dirty="0"/>
          </a:p>
          <a:p>
            <a:pPr algn="ctr"/>
            <a:r>
              <a:rPr lang="hu-HU" b="1" dirty="0"/>
              <a:t>Σύννεφα λέξεων</a:t>
            </a:r>
            <a:r>
              <a:rPr lang="el-GR" b="1" dirty="0"/>
              <a:t> (</a:t>
            </a:r>
            <a:r>
              <a:rPr lang="en-US" b="1" dirty="0"/>
              <a:t>Word clouds</a:t>
            </a:r>
            <a:r>
              <a:rPr lang="el-GR" b="1" dirty="0"/>
              <a:t>)</a:t>
            </a:r>
            <a:endParaRPr lang="en-US" b="1" dirty="0"/>
          </a:p>
          <a:p>
            <a:pPr algn="ctr"/>
            <a:endParaRPr lang="hu-HU" b="1" dirty="0"/>
          </a:p>
        </p:txBody>
      </p:sp>
      <p:sp>
        <p:nvSpPr>
          <p:cNvPr id="11" name="Téglalap 10">
            <a:extLst>
              <a:ext uri="{FF2B5EF4-FFF2-40B4-BE49-F238E27FC236}">
                <a16:creationId xmlns:a16="http://schemas.microsoft.com/office/drawing/2014/main" id="{4D90BE3D-9FAA-64E9-0EF1-EF1211F6656C}"/>
              </a:ext>
            </a:extLst>
          </p:cNvPr>
          <p:cNvSpPr/>
          <p:nvPr/>
        </p:nvSpPr>
        <p:spPr>
          <a:xfrm>
            <a:off x="790744" y="2030587"/>
            <a:ext cx="1947490" cy="1538971"/>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Διαγράμματα ροής</a:t>
            </a:r>
            <a:endParaRPr lang="hu-HU" b="1" dirty="0"/>
          </a:p>
        </p:txBody>
      </p:sp>
      <p:sp>
        <p:nvSpPr>
          <p:cNvPr id="12" name="Téglalap 11">
            <a:extLst>
              <a:ext uri="{FF2B5EF4-FFF2-40B4-BE49-F238E27FC236}">
                <a16:creationId xmlns:a16="http://schemas.microsoft.com/office/drawing/2014/main" id="{CCC5CE30-1092-C681-7757-1F27D7C581E2}"/>
              </a:ext>
            </a:extLst>
          </p:cNvPr>
          <p:cNvSpPr/>
          <p:nvPr/>
        </p:nvSpPr>
        <p:spPr>
          <a:xfrm>
            <a:off x="2762971" y="2027610"/>
            <a:ext cx="1947490" cy="1538970"/>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Γεωγραφικοί χάρτες</a:t>
            </a:r>
            <a:endParaRPr lang="hu-HU" b="1" dirty="0"/>
          </a:p>
        </p:txBody>
      </p:sp>
      <p:sp>
        <p:nvSpPr>
          <p:cNvPr id="13" name="Téglalap 12">
            <a:extLst>
              <a:ext uri="{FF2B5EF4-FFF2-40B4-BE49-F238E27FC236}">
                <a16:creationId xmlns:a16="http://schemas.microsoft.com/office/drawing/2014/main" id="{54D0F98C-9267-B877-6EC6-2A13D10F9F98}"/>
              </a:ext>
            </a:extLst>
          </p:cNvPr>
          <p:cNvSpPr/>
          <p:nvPr/>
        </p:nvSpPr>
        <p:spPr>
          <a:xfrm>
            <a:off x="4735199" y="2024600"/>
            <a:ext cx="1828329" cy="1538969"/>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Χάρτες διαδρομής ασθενών</a:t>
            </a:r>
            <a:endParaRPr lang="hu-HU" b="1" dirty="0"/>
          </a:p>
        </p:txBody>
      </p:sp>
      <p:sp>
        <p:nvSpPr>
          <p:cNvPr id="15" name="Téglalap 14">
            <a:extLst>
              <a:ext uri="{FF2B5EF4-FFF2-40B4-BE49-F238E27FC236}">
                <a16:creationId xmlns:a16="http://schemas.microsoft.com/office/drawing/2014/main" id="{E91214CE-09FB-72EA-27C9-96403675211C}"/>
              </a:ext>
            </a:extLst>
          </p:cNvPr>
          <p:cNvSpPr/>
          <p:nvPr/>
        </p:nvSpPr>
        <p:spPr>
          <a:xfrm>
            <a:off x="8578023" y="3599656"/>
            <a:ext cx="1930774" cy="1538969"/>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Άλλες τεχνικές</a:t>
            </a:r>
            <a:endParaRPr lang="hu-HU" b="1" dirty="0"/>
          </a:p>
        </p:txBody>
      </p:sp>
      <p:sp>
        <p:nvSpPr>
          <p:cNvPr id="3" name="Footer Placeholder 4">
            <a:extLst>
              <a:ext uri="{FF2B5EF4-FFF2-40B4-BE49-F238E27FC236}">
                <a16:creationId xmlns:a16="http://schemas.microsoft.com/office/drawing/2014/main" id="{95111F59-2090-39CC-14F2-3B1EA9AFA9C9}"/>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2113887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0BD1FD7-AD8A-037C-DCCE-1488D2BD0F3A}"/>
              </a:ext>
            </a:extLst>
          </p:cNvPr>
          <p:cNvSpPr>
            <a:spLocks noGrp="1"/>
          </p:cNvSpPr>
          <p:nvPr>
            <p:ph type="title" idx="4294967295"/>
          </p:nvPr>
        </p:nvSpPr>
        <p:spPr>
          <a:xfrm>
            <a:off x="6613400" y="3782289"/>
            <a:ext cx="3950197" cy="2008104"/>
          </a:xfrm>
          <a:prstGeom prst="rect">
            <a:avLst/>
          </a:prstGeom>
        </p:spPr>
        <p:txBody>
          <a:bodyPr/>
          <a:lstStyle/>
          <a:p>
            <a:r>
              <a:rPr lang="el-GR" sz="3200" b="1" dirty="0">
                <a:solidFill>
                  <a:srgbClr val="0063DC"/>
                </a:solidFill>
              </a:rPr>
              <a:t>Παρουσίαση δεδομένων: </a:t>
            </a:r>
            <a:br>
              <a:rPr lang="el-GR" sz="3200" b="1" dirty="0">
                <a:solidFill>
                  <a:srgbClr val="0063DC"/>
                </a:solidFill>
              </a:rPr>
            </a:br>
            <a:r>
              <a:rPr lang="el-GR" sz="3200" dirty="0">
                <a:solidFill>
                  <a:srgbClr val="0063DC"/>
                </a:solidFill>
              </a:rPr>
              <a:t>Πώς μπορούμε να </a:t>
            </a:r>
            <a:r>
              <a:rPr lang="el-GR" sz="3200" dirty="0" err="1">
                <a:solidFill>
                  <a:srgbClr val="0063DC"/>
                </a:solidFill>
              </a:rPr>
              <a:t>παραπλανηθούμε</a:t>
            </a:r>
            <a:r>
              <a:rPr lang="en-US" sz="3200" dirty="0">
                <a:solidFill>
                  <a:srgbClr val="0063DC"/>
                </a:solidFill>
              </a:rPr>
              <a:t>;</a:t>
            </a:r>
            <a:endParaRPr lang="hu-HU" sz="3200" dirty="0">
              <a:solidFill>
                <a:srgbClr val="0063DC"/>
              </a:solidFill>
              <a:latin typeface="+mn-lt"/>
            </a:endParaRPr>
          </a:p>
        </p:txBody>
      </p:sp>
      <p:sp>
        <p:nvSpPr>
          <p:cNvPr id="4" name="Téglalap 3">
            <a:extLst>
              <a:ext uri="{FF2B5EF4-FFF2-40B4-BE49-F238E27FC236}">
                <a16:creationId xmlns:a16="http://schemas.microsoft.com/office/drawing/2014/main" id="{FF2AEF3A-3539-C282-BC6C-B0FE5BA84CE4}"/>
              </a:ext>
            </a:extLst>
          </p:cNvPr>
          <p:cNvSpPr/>
          <p:nvPr/>
        </p:nvSpPr>
        <p:spPr>
          <a:xfrm>
            <a:off x="636091" y="313790"/>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Επιλεκτική παρουσίαση </a:t>
            </a:r>
            <a:r>
              <a:rPr lang="hu-HU" b="1" dirty="0"/>
              <a:t>δεδομένων</a:t>
            </a:r>
            <a:r>
              <a:rPr lang="el-GR" b="1" dirty="0"/>
              <a:t> </a:t>
            </a:r>
            <a:r>
              <a:rPr lang="en-US" b="1" dirty="0"/>
              <a:t>(cherry-picking)</a:t>
            </a:r>
            <a:endParaRPr lang="hu-HU" b="1" dirty="0"/>
          </a:p>
        </p:txBody>
      </p:sp>
      <p:sp>
        <p:nvSpPr>
          <p:cNvPr id="5" name="Téglalap 4">
            <a:extLst>
              <a:ext uri="{FF2B5EF4-FFF2-40B4-BE49-F238E27FC236}">
                <a16:creationId xmlns:a16="http://schemas.microsoft.com/office/drawing/2014/main" id="{BB1D32EB-D9E6-491E-33F3-B17D269ECC69}"/>
              </a:ext>
            </a:extLst>
          </p:cNvPr>
          <p:cNvSpPr/>
          <p:nvPr/>
        </p:nvSpPr>
        <p:spPr>
          <a:xfrm>
            <a:off x="2608318" y="326053"/>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Περικοπή του</a:t>
            </a:r>
            <a:r>
              <a:rPr lang="hu-HU" b="1" dirty="0"/>
              <a:t> άξονα Y</a:t>
            </a:r>
          </a:p>
        </p:txBody>
      </p:sp>
      <p:sp>
        <p:nvSpPr>
          <p:cNvPr id="6" name="Téglalap 5">
            <a:extLst>
              <a:ext uri="{FF2B5EF4-FFF2-40B4-BE49-F238E27FC236}">
                <a16:creationId xmlns:a16="http://schemas.microsoft.com/office/drawing/2014/main" id="{7536A7A6-8768-DAEE-2603-F70464952941}"/>
              </a:ext>
            </a:extLst>
          </p:cNvPr>
          <p:cNvSpPr/>
          <p:nvPr/>
        </p:nvSpPr>
        <p:spPr>
          <a:xfrm>
            <a:off x="4580546" y="323043"/>
            <a:ext cx="1828329" cy="1538969"/>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Παραπλανητικ</a:t>
            </a:r>
            <a:r>
              <a:rPr lang="el-GR" b="1" dirty="0"/>
              <a:t>ή</a:t>
            </a:r>
            <a:r>
              <a:rPr lang="hu-HU" b="1" dirty="0"/>
              <a:t> π</a:t>
            </a:r>
            <a:r>
              <a:rPr lang="el-GR" b="1" dirty="0" err="1"/>
              <a:t>ροβολή</a:t>
            </a:r>
            <a:r>
              <a:rPr lang="el-GR" b="1" dirty="0"/>
              <a:t> ποσοστών</a:t>
            </a:r>
            <a:endParaRPr lang="hu-HU" b="1" dirty="0"/>
          </a:p>
        </p:txBody>
      </p:sp>
      <p:sp>
        <p:nvSpPr>
          <p:cNvPr id="7" name="Téglalap 6">
            <a:extLst>
              <a:ext uri="{FF2B5EF4-FFF2-40B4-BE49-F238E27FC236}">
                <a16:creationId xmlns:a16="http://schemas.microsoft.com/office/drawing/2014/main" id="{DFF38D99-781E-8CBA-138B-1045F4E2CC99}"/>
              </a:ext>
            </a:extLst>
          </p:cNvPr>
          <p:cNvSpPr/>
          <p:nvPr/>
        </p:nvSpPr>
        <p:spPr>
          <a:xfrm>
            <a:off x="6433613" y="323041"/>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Τροποποίηση</a:t>
            </a:r>
            <a:r>
              <a:rPr lang="hu-HU" b="1" dirty="0"/>
              <a:t> της κλίμακας</a:t>
            </a:r>
          </a:p>
        </p:txBody>
      </p:sp>
      <p:sp>
        <p:nvSpPr>
          <p:cNvPr id="8" name="Téglalap 7">
            <a:extLst>
              <a:ext uri="{FF2B5EF4-FFF2-40B4-BE49-F238E27FC236}">
                <a16:creationId xmlns:a16="http://schemas.microsoft.com/office/drawing/2014/main" id="{3735CEC4-F879-1C63-589E-CC46EBE70534}"/>
              </a:ext>
            </a:extLst>
          </p:cNvPr>
          <p:cNvSpPr/>
          <p:nvPr/>
        </p:nvSpPr>
        <p:spPr>
          <a:xfrm>
            <a:off x="8406653" y="323042"/>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Παράλειψη</a:t>
            </a:r>
            <a:r>
              <a:rPr lang="el-GR" b="1" dirty="0"/>
              <a:t> αρχικών </a:t>
            </a:r>
            <a:r>
              <a:rPr lang="hu-HU" b="1" dirty="0"/>
              <a:t> δεδομένων</a:t>
            </a:r>
          </a:p>
        </p:txBody>
      </p:sp>
      <p:sp>
        <p:nvSpPr>
          <p:cNvPr id="9" name="Téglalap 8">
            <a:extLst>
              <a:ext uri="{FF2B5EF4-FFF2-40B4-BE49-F238E27FC236}">
                <a16:creationId xmlns:a16="http://schemas.microsoft.com/office/drawing/2014/main" id="{98C8000F-DA56-D5E2-692B-8FC904F0CEEB}"/>
              </a:ext>
            </a:extLst>
          </p:cNvPr>
          <p:cNvSpPr/>
          <p:nvPr/>
        </p:nvSpPr>
        <p:spPr>
          <a:xfrm>
            <a:off x="6427870" y="1875763"/>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Χρήση χρωμάτων</a:t>
            </a:r>
            <a:endParaRPr lang="hu-HU" b="1" dirty="0"/>
          </a:p>
        </p:txBody>
      </p:sp>
      <p:sp>
        <p:nvSpPr>
          <p:cNvPr id="10" name="Téglalap 9">
            <a:extLst>
              <a:ext uri="{FF2B5EF4-FFF2-40B4-BE49-F238E27FC236}">
                <a16:creationId xmlns:a16="http://schemas.microsoft.com/office/drawing/2014/main" id="{F0F986C3-D828-EED2-EF6E-4A6D19576197}"/>
              </a:ext>
            </a:extLst>
          </p:cNvPr>
          <p:cNvSpPr/>
          <p:nvPr/>
        </p:nvSpPr>
        <p:spPr>
          <a:xfrm>
            <a:off x="8415337" y="1878054"/>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Παραπλανητική συνάθροιση</a:t>
            </a:r>
            <a:endParaRPr lang="hu-HU" b="1" dirty="0"/>
          </a:p>
        </p:txBody>
      </p:sp>
      <p:sp>
        <p:nvSpPr>
          <p:cNvPr id="11" name="Téglalap 10">
            <a:extLst>
              <a:ext uri="{FF2B5EF4-FFF2-40B4-BE49-F238E27FC236}">
                <a16:creationId xmlns:a16="http://schemas.microsoft.com/office/drawing/2014/main" id="{990E3FD2-AEC0-C421-8F25-5A1FC3E656C2}"/>
              </a:ext>
            </a:extLst>
          </p:cNvPr>
          <p:cNvSpPr/>
          <p:nvPr/>
        </p:nvSpPr>
        <p:spPr>
          <a:xfrm>
            <a:off x="636091" y="1881750"/>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Αθροιστικά γραφήματα</a:t>
            </a:r>
            <a:endParaRPr lang="hu-HU" b="1" dirty="0"/>
          </a:p>
        </p:txBody>
      </p:sp>
      <p:sp>
        <p:nvSpPr>
          <p:cNvPr id="12" name="Téglalap 11">
            <a:extLst>
              <a:ext uri="{FF2B5EF4-FFF2-40B4-BE49-F238E27FC236}">
                <a16:creationId xmlns:a16="http://schemas.microsoft.com/office/drawing/2014/main" id="{45BA3D94-8AF1-7F5C-804D-B7EA94F9BECB}"/>
              </a:ext>
            </a:extLst>
          </p:cNvPr>
          <p:cNvSpPr/>
          <p:nvPr/>
        </p:nvSpPr>
        <p:spPr>
          <a:xfrm>
            <a:off x="2608318" y="1878773"/>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Χρήση </a:t>
            </a:r>
            <a:r>
              <a:rPr lang="hu-HU" b="1" dirty="0" err="1"/>
              <a:t>απόλυτων αριθμών </a:t>
            </a:r>
            <a:r>
              <a:rPr lang="hu-HU" b="1" dirty="0"/>
              <a:t>/ </a:t>
            </a:r>
            <a:r>
              <a:rPr lang="hu-HU" b="1" dirty="0" err="1"/>
              <a:t>ποσοστών</a:t>
            </a:r>
            <a:endParaRPr lang="hu-HU" b="1" dirty="0"/>
          </a:p>
        </p:txBody>
      </p:sp>
      <p:sp>
        <p:nvSpPr>
          <p:cNvPr id="13" name="Téglalap 12">
            <a:extLst>
              <a:ext uri="{FF2B5EF4-FFF2-40B4-BE49-F238E27FC236}">
                <a16:creationId xmlns:a16="http://schemas.microsoft.com/office/drawing/2014/main" id="{BD36F535-0540-2B02-E98E-2A633F201EDE}"/>
              </a:ext>
            </a:extLst>
          </p:cNvPr>
          <p:cNvSpPr/>
          <p:nvPr/>
        </p:nvSpPr>
        <p:spPr>
          <a:xfrm>
            <a:off x="4580546" y="1875763"/>
            <a:ext cx="1828329" cy="1538969"/>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Οπτική </a:t>
            </a:r>
            <a:r>
              <a:rPr lang="hu-HU" b="1" dirty="0" err="1"/>
              <a:t>παραμόρφωση</a:t>
            </a:r>
            <a:endParaRPr lang="hu-HU" b="1" dirty="0"/>
          </a:p>
        </p:txBody>
      </p:sp>
      <p:sp>
        <p:nvSpPr>
          <p:cNvPr id="14" name="Téglalap 13">
            <a:extLst>
              <a:ext uri="{FF2B5EF4-FFF2-40B4-BE49-F238E27FC236}">
                <a16:creationId xmlns:a16="http://schemas.microsoft.com/office/drawing/2014/main" id="{6D757E94-971C-7406-610D-F7E140A6ED6D}"/>
              </a:ext>
            </a:extLst>
          </p:cNvPr>
          <p:cNvSpPr/>
          <p:nvPr/>
        </p:nvSpPr>
        <p:spPr>
          <a:xfrm>
            <a:off x="631674" y="3443308"/>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Μη δόκιμος υπολογισμός </a:t>
            </a:r>
            <a:r>
              <a:rPr lang="hu-HU" b="1" dirty="0"/>
              <a:t>μέσο</a:t>
            </a:r>
            <a:r>
              <a:rPr lang="el-GR" b="1" dirty="0"/>
              <a:t>υ </a:t>
            </a:r>
            <a:r>
              <a:rPr lang="hu-HU" b="1" dirty="0"/>
              <a:t>όρο</a:t>
            </a:r>
            <a:r>
              <a:rPr lang="el-GR" b="1" dirty="0"/>
              <a:t>υ</a:t>
            </a:r>
            <a:endParaRPr lang="hu-HU" b="1" dirty="0"/>
          </a:p>
        </p:txBody>
      </p:sp>
      <p:sp>
        <p:nvSpPr>
          <p:cNvPr id="15" name="Téglalap 14">
            <a:extLst>
              <a:ext uri="{FF2B5EF4-FFF2-40B4-BE49-F238E27FC236}">
                <a16:creationId xmlns:a16="http://schemas.microsoft.com/office/drawing/2014/main" id="{6944B7CC-D287-F260-4846-F01C939EF852}"/>
              </a:ext>
            </a:extLst>
          </p:cNvPr>
          <p:cNvSpPr/>
          <p:nvPr/>
        </p:nvSpPr>
        <p:spPr>
          <a:xfrm>
            <a:off x="2603901" y="3440331"/>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Διπλός </a:t>
            </a:r>
            <a:r>
              <a:rPr lang="hu-HU" b="1" dirty="0"/>
              <a:t>άξονας </a:t>
            </a:r>
            <a:r>
              <a:rPr lang="hu-HU" b="1" dirty="0" err="1"/>
              <a:t>Y</a:t>
            </a:r>
            <a:endParaRPr lang="hu-HU" b="1" dirty="0"/>
          </a:p>
        </p:txBody>
      </p:sp>
      <p:sp>
        <p:nvSpPr>
          <p:cNvPr id="3" name="Téglalap 2">
            <a:extLst>
              <a:ext uri="{FF2B5EF4-FFF2-40B4-BE49-F238E27FC236}">
                <a16:creationId xmlns:a16="http://schemas.microsoft.com/office/drawing/2014/main" id="{E7E49CE2-493B-B715-87A0-6503C41E28F5}"/>
              </a:ext>
            </a:extLst>
          </p:cNvPr>
          <p:cNvSpPr/>
          <p:nvPr/>
        </p:nvSpPr>
        <p:spPr>
          <a:xfrm>
            <a:off x="4576128" y="3440331"/>
            <a:ext cx="1828329"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Deepfakes</a:t>
            </a:r>
            <a:endParaRPr lang="hu-HU" b="1" dirty="0"/>
          </a:p>
        </p:txBody>
      </p:sp>
      <p:sp>
        <p:nvSpPr>
          <p:cNvPr id="16" name="Footer Placeholder 4">
            <a:extLst>
              <a:ext uri="{FF2B5EF4-FFF2-40B4-BE49-F238E27FC236}">
                <a16:creationId xmlns:a16="http://schemas.microsoft.com/office/drawing/2014/main" id="{7FD22E07-9E7C-B222-1534-7B480C371CD2}"/>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1895600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1480917-EF4B-99FA-B498-ACC7D1EA612C}"/>
              </a:ext>
            </a:extLst>
          </p:cNvPr>
          <p:cNvSpPr/>
          <p:nvPr>
            <p:custDataLst>
              <p:tags r:id="rId2"/>
            </p:custDataLst>
          </p:nvPr>
        </p:nvSpPr>
        <p:spPr>
          <a:xfrm>
            <a:off x="393912" y="2023868"/>
            <a:ext cx="2100866" cy="2100866"/>
          </a:xfrm>
          <a:prstGeom prst="rect">
            <a:avLst/>
          </a:prstGeom>
          <a:blipFill>
            <a:blip r:embed="rId5">
              <a:extLst>
                <a:ext uri="{96DAC541-7B7A-43D3-8B79-37D633B846F1}">
                  <asvg:svgBlip xmlns:asvg="http://schemas.microsoft.com/office/drawing/2016/SVG/main" r:embed="rId6"/>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86ADB855-47E4-BC95-7CD7-F92B299BFD44}"/>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Τι εννοούμε με τον όρο "δεδομένα";</a:t>
            </a:r>
            <a:endParaRPr lang="en-GB" sz="4000" b="1">
              <a:solidFill>
                <a:srgbClr val="000000"/>
              </a:solidFill>
            </a:endParaRPr>
          </a:p>
        </p:txBody>
      </p:sp>
      <p:sp>
        <p:nvSpPr>
          <p:cNvPr id="4" name="Rectangle 3">
            <a:extLst>
              <a:ext uri="{FF2B5EF4-FFF2-40B4-BE49-F238E27FC236}">
                <a16:creationId xmlns:a16="http://schemas.microsoft.com/office/drawing/2014/main" id="{869EBE63-7806-0867-66B3-738AE5F9B723}"/>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3C01FCA5-CB3B-2CC8-953E-058109E97265}"/>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853024A2-2F09-30CB-B844-30022376BAEA}"/>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2680F10B-1A24-A74E-4CE2-DF4A01EACB82}"/>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6189762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40BD1FD7-AD8A-037C-DCCE-1488D2BD0F3A}"/>
              </a:ext>
            </a:extLst>
          </p:cNvPr>
          <p:cNvSpPr>
            <a:spLocks noGrp="1"/>
          </p:cNvSpPr>
          <p:nvPr>
            <p:ph type="title" idx="4294967295"/>
          </p:nvPr>
        </p:nvSpPr>
        <p:spPr>
          <a:xfrm>
            <a:off x="-1" y="4905692"/>
            <a:ext cx="10346851" cy="1320937"/>
          </a:xfrm>
          <a:prstGeom prst="rect">
            <a:avLst/>
          </a:prstGeom>
        </p:spPr>
        <p:txBody>
          <a:bodyPr/>
          <a:lstStyle/>
          <a:p>
            <a:pPr algn="ctr"/>
            <a:r>
              <a:rPr lang="hu-HU" sz="3200" dirty="0">
                <a:solidFill>
                  <a:srgbClr val="0063DC"/>
                </a:solidFill>
                <a:latin typeface="+mn-lt"/>
              </a:rPr>
              <a:t>Πώς μπορούν τα δεδομένα να μας </a:t>
            </a:r>
            <a:r>
              <a:rPr lang="el-GR" sz="3200" dirty="0">
                <a:solidFill>
                  <a:srgbClr val="0063DC"/>
                </a:solidFill>
                <a:latin typeface="+mn-lt"/>
              </a:rPr>
              <a:t>παραπλανήσουν</a:t>
            </a:r>
            <a:r>
              <a:rPr lang="en-US" sz="3200" dirty="0">
                <a:solidFill>
                  <a:srgbClr val="0063DC"/>
                </a:solidFill>
                <a:latin typeface="+mn-lt"/>
              </a:rPr>
              <a:t>; </a:t>
            </a:r>
            <a:br>
              <a:rPr lang="en-US" sz="3200" dirty="0">
                <a:solidFill>
                  <a:srgbClr val="0063DC"/>
                </a:solidFill>
                <a:latin typeface="+mn-lt"/>
              </a:rPr>
            </a:br>
            <a:r>
              <a:rPr lang="el-GR" sz="3200" dirty="0">
                <a:solidFill>
                  <a:srgbClr val="0063DC"/>
                </a:solidFill>
                <a:latin typeface="+mn-lt"/>
              </a:rPr>
              <a:t>Τύποι μεροληψίας / συστηματικών σφαλμάτων </a:t>
            </a:r>
            <a:r>
              <a:rPr lang="en-US" sz="3200" dirty="0">
                <a:solidFill>
                  <a:srgbClr val="0063DC"/>
                </a:solidFill>
                <a:latin typeface="+mn-lt"/>
              </a:rPr>
              <a:t>(bias)</a:t>
            </a:r>
            <a:endParaRPr lang="hu-HU" sz="3200" dirty="0">
              <a:solidFill>
                <a:srgbClr val="0063DC"/>
              </a:solidFill>
              <a:latin typeface="+mn-lt"/>
            </a:endParaRPr>
          </a:p>
        </p:txBody>
      </p:sp>
      <p:sp>
        <p:nvSpPr>
          <p:cNvPr id="4" name="Téglalap 3">
            <a:extLst>
              <a:ext uri="{FF2B5EF4-FFF2-40B4-BE49-F238E27FC236}">
                <a16:creationId xmlns:a16="http://schemas.microsoft.com/office/drawing/2014/main" id="{FF2AEF3A-3539-C282-BC6C-B0FE5BA84CE4}"/>
              </a:ext>
            </a:extLst>
          </p:cNvPr>
          <p:cNvSpPr/>
          <p:nvPr/>
        </p:nvSpPr>
        <p:spPr>
          <a:xfrm>
            <a:off x="628799" y="1178729"/>
            <a:ext cx="1947490" cy="1538971"/>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Μεροληψία επιβεβαίωσης</a:t>
            </a:r>
            <a:r>
              <a:rPr lang="en-US" b="1" dirty="0"/>
              <a:t> (Confirmation bias)</a:t>
            </a:r>
            <a:endParaRPr lang="el-GR" b="1" dirty="0"/>
          </a:p>
          <a:p>
            <a:pPr algn="ctr"/>
            <a:endParaRPr lang="hu-HU" b="1" dirty="0"/>
          </a:p>
        </p:txBody>
      </p:sp>
      <p:sp>
        <p:nvSpPr>
          <p:cNvPr id="5" name="Téglalap 4">
            <a:extLst>
              <a:ext uri="{FF2B5EF4-FFF2-40B4-BE49-F238E27FC236}">
                <a16:creationId xmlns:a16="http://schemas.microsoft.com/office/drawing/2014/main" id="{BB1D32EB-D9E6-491E-33F3-B17D269ECC69}"/>
              </a:ext>
            </a:extLst>
          </p:cNvPr>
          <p:cNvSpPr/>
          <p:nvPr/>
        </p:nvSpPr>
        <p:spPr>
          <a:xfrm>
            <a:off x="2601026" y="1175752"/>
            <a:ext cx="1947490" cy="1538970"/>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Μεροληψία αγκύρωσης</a:t>
            </a:r>
            <a:r>
              <a:rPr lang="en-US" b="1" dirty="0"/>
              <a:t> (Anchoring bias)</a:t>
            </a:r>
            <a:endParaRPr lang="hu-HU" b="1" dirty="0"/>
          </a:p>
        </p:txBody>
      </p:sp>
      <p:sp>
        <p:nvSpPr>
          <p:cNvPr id="6" name="Téglalap 5">
            <a:extLst>
              <a:ext uri="{FF2B5EF4-FFF2-40B4-BE49-F238E27FC236}">
                <a16:creationId xmlns:a16="http://schemas.microsoft.com/office/drawing/2014/main" id="{7536A7A6-8768-DAEE-2603-F70464952941}"/>
              </a:ext>
            </a:extLst>
          </p:cNvPr>
          <p:cNvSpPr/>
          <p:nvPr/>
        </p:nvSpPr>
        <p:spPr>
          <a:xfrm>
            <a:off x="4573254" y="1172742"/>
            <a:ext cx="1828329" cy="1538969"/>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Φαινόμενο διαθεσιμότητας</a:t>
            </a:r>
            <a:r>
              <a:rPr lang="en-US" b="1" dirty="0"/>
              <a:t> (Availability heuristic)</a:t>
            </a:r>
            <a:r>
              <a:rPr lang="el-GR" b="1" dirty="0"/>
              <a:t> </a:t>
            </a:r>
            <a:endParaRPr lang="hu-HU" b="1" dirty="0"/>
          </a:p>
        </p:txBody>
      </p:sp>
      <p:sp>
        <p:nvSpPr>
          <p:cNvPr id="7" name="Téglalap 6">
            <a:extLst>
              <a:ext uri="{FF2B5EF4-FFF2-40B4-BE49-F238E27FC236}">
                <a16:creationId xmlns:a16="http://schemas.microsoft.com/office/drawing/2014/main" id="{DFF38D99-781E-8CBA-138B-1045F4E2CC99}"/>
              </a:ext>
            </a:extLst>
          </p:cNvPr>
          <p:cNvSpPr/>
          <p:nvPr/>
        </p:nvSpPr>
        <p:spPr>
          <a:xfrm>
            <a:off x="6426321" y="1172740"/>
            <a:ext cx="1947490" cy="1538971"/>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Επίδραση πλαισίωσης</a:t>
            </a:r>
            <a:r>
              <a:rPr lang="el-GR" b="1" dirty="0"/>
              <a:t> </a:t>
            </a:r>
            <a:r>
              <a:rPr lang="en-US" b="1" dirty="0"/>
              <a:t>(Framing effect) </a:t>
            </a:r>
            <a:endParaRPr lang="hu-HU" b="1" dirty="0"/>
          </a:p>
        </p:txBody>
      </p:sp>
      <p:sp>
        <p:nvSpPr>
          <p:cNvPr id="8" name="Téglalap 7">
            <a:extLst>
              <a:ext uri="{FF2B5EF4-FFF2-40B4-BE49-F238E27FC236}">
                <a16:creationId xmlns:a16="http://schemas.microsoft.com/office/drawing/2014/main" id="{3735CEC4-F879-1C63-589E-CC46EBE70534}"/>
              </a:ext>
            </a:extLst>
          </p:cNvPr>
          <p:cNvSpPr/>
          <p:nvPr/>
        </p:nvSpPr>
        <p:spPr>
          <a:xfrm>
            <a:off x="8399361" y="1172741"/>
            <a:ext cx="1947490" cy="1538970"/>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Μεροληψία</a:t>
            </a:r>
            <a:r>
              <a:rPr lang="hu-HU" b="1" dirty="0"/>
              <a:t> υπερβολικής εμπιστοσύνης</a:t>
            </a:r>
            <a:r>
              <a:rPr lang="el-GR" b="1" dirty="0"/>
              <a:t> (</a:t>
            </a:r>
            <a:r>
              <a:rPr lang="en-US" b="1" dirty="0"/>
              <a:t>Overconfidence bias)</a:t>
            </a:r>
            <a:endParaRPr lang="hu-HU" b="1" dirty="0"/>
          </a:p>
        </p:txBody>
      </p:sp>
      <p:sp>
        <p:nvSpPr>
          <p:cNvPr id="9" name="Téglalap 8">
            <a:extLst>
              <a:ext uri="{FF2B5EF4-FFF2-40B4-BE49-F238E27FC236}">
                <a16:creationId xmlns:a16="http://schemas.microsoft.com/office/drawing/2014/main" id="{98C8000F-DA56-D5E2-692B-8FC904F0CEEB}"/>
              </a:ext>
            </a:extLst>
          </p:cNvPr>
          <p:cNvSpPr/>
          <p:nvPr/>
        </p:nvSpPr>
        <p:spPr>
          <a:xfrm>
            <a:off x="6427134" y="2823602"/>
            <a:ext cx="1947490" cy="1538971"/>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Σφάλμα της </a:t>
            </a:r>
            <a:r>
              <a:rPr lang="hu-HU" b="1" dirty="0"/>
              <a:t>επιβίωσης</a:t>
            </a:r>
            <a:r>
              <a:rPr lang="el-GR" b="1" dirty="0"/>
              <a:t> (</a:t>
            </a:r>
            <a:r>
              <a:rPr lang="en-US" b="1" dirty="0"/>
              <a:t>Survivorship bias)</a:t>
            </a:r>
            <a:endParaRPr lang="hu-HU" b="1" dirty="0"/>
          </a:p>
        </p:txBody>
      </p:sp>
      <p:sp>
        <p:nvSpPr>
          <p:cNvPr id="10" name="Téglalap 9">
            <a:extLst>
              <a:ext uri="{FF2B5EF4-FFF2-40B4-BE49-F238E27FC236}">
                <a16:creationId xmlns:a16="http://schemas.microsoft.com/office/drawing/2014/main" id="{F0F986C3-D828-EED2-EF6E-4A6D19576197}"/>
              </a:ext>
            </a:extLst>
          </p:cNvPr>
          <p:cNvSpPr/>
          <p:nvPr/>
        </p:nvSpPr>
        <p:spPr>
          <a:xfrm>
            <a:off x="8399361" y="2830171"/>
            <a:ext cx="1947490" cy="1538970"/>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Φαινόμενο </a:t>
            </a:r>
            <a:r>
              <a:rPr lang="el-GR" b="1" dirty="0"/>
              <a:t>του </a:t>
            </a:r>
            <a:r>
              <a:rPr lang="el-GR" b="1" dirty="0" err="1"/>
              <a:t>φωτοστεφάνου</a:t>
            </a:r>
            <a:r>
              <a:rPr lang="el-GR" b="1" dirty="0"/>
              <a:t> </a:t>
            </a:r>
            <a:r>
              <a:rPr lang="en-US" b="1" dirty="0"/>
              <a:t>(Halo effect)</a:t>
            </a:r>
            <a:endParaRPr lang="hu-HU" b="1" dirty="0"/>
          </a:p>
        </p:txBody>
      </p:sp>
      <p:sp>
        <p:nvSpPr>
          <p:cNvPr id="11" name="Téglalap 10">
            <a:extLst>
              <a:ext uri="{FF2B5EF4-FFF2-40B4-BE49-F238E27FC236}">
                <a16:creationId xmlns:a16="http://schemas.microsoft.com/office/drawing/2014/main" id="{990E3FD2-AEC0-C421-8F25-5A1FC3E656C2}"/>
              </a:ext>
            </a:extLst>
          </p:cNvPr>
          <p:cNvSpPr/>
          <p:nvPr/>
        </p:nvSpPr>
        <p:spPr>
          <a:xfrm>
            <a:off x="604875" y="2829589"/>
            <a:ext cx="1947490" cy="1538971"/>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Ψευδαίσθηση ομαδοποίησης</a:t>
            </a:r>
            <a:r>
              <a:rPr lang="el-GR" b="1" dirty="0"/>
              <a:t> </a:t>
            </a:r>
            <a:r>
              <a:rPr lang="en-US" b="1" dirty="0"/>
              <a:t>(Clustering illusion)</a:t>
            </a:r>
            <a:endParaRPr lang="hu-HU" b="1" dirty="0"/>
          </a:p>
        </p:txBody>
      </p:sp>
      <p:sp>
        <p:nvSpPr>
          <p:cNvPr id="12" name="Téglalap 11">
            <a:extLst>
              <a:ext uri="{FF2B5EF4-FFF2-40B4-BE49-F238E27FC236}">
                <a16:creationId xmlns:a16="http://schemas.microsoft.com/office/drawing/2014/main" id="{45BA3D94-8AF1-7F5C-804D-B7EA94F9BECB}"/>
              </a:ext>
            </a:extLst>
          </p:cNvPr>
          <p:cNvSpPr/>
          <p:nvPr/>
        </p:nvSpPr>
        <p:spPr>
          <a:xfrm>
            <a:off x="2577102" y="2826612"/>
            <a:ext cx="1947490" cy="1538970"/>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Μεροληψία </a:t>
            </a:r>
            <a:r>
              <a:rPr lang="el-GR" b="1" dirty="0"/>
              <a:t>του προσφάτου </a:t>
            </a:r>
            <a:r>
              <a:rPr lang="en-US" b="1" dirty="0"/>
              <a:t>(</a:t>
            </a:r>
            <a:r>
              <a:rPr lang="en-US" b="1" dirty="0" err="1"/>
              <a:t>Recency</a:t>
            </a:r>
            <a:r>
              <a:rPr lang="en-US" b="1" dirty="0"/>
              <a:t> bias)</a:t>
            </a:r>
            <a:endParaRPr lang="hu-HU" b="1" dirty="0"/>
          </a:p>
        </p:txBody>
      </p:sp>
      <p:sp>
        <p:nvSpPr>
          <p:cNvPr id="13" name="Téglalap 12">
            <a:extLst>
              <a:ext uri="{FF2B5EF4-FFF2-40B4-BE49-F238E27FC236}">
                <a16:creationId xmlns:a16="http://schemas.microsoft.com/office/drawing/2014/main" id="{BD36F535-0540-2B02-E98E-2A633F201EDE}"/>
              </a:ext>
            </a:extLst>
          </p:cNvPr>
          <p:cNvSpPr/>
          <p:nvPr/>
        </p:nvSpPr>
        <p:spPr>
          <a:xfrm>
            <a:off x="4549330" y="2823602"/>
            <a:ext cx="1828329" cy="1538969"/>
          </a:xfrm>
          <a:prstGeom prst="rect">
            <a:avLst/>
          </a:prstGeom>
          <a:solidFill>
            <a:srgbClr val="00C6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Μεροληψία επιλογής</a:t>
            </a:r>
            <a:r>
              <a:rPr lang="en-US" b="1" dirty="0"/>
              <a:t> (Selection bias)</a:t>
            </a:r>
            <a:endParaRPr lang="hu-HU" b="1" dirty="0"/>
          </a:p>
        </p:txBody>
      </p:sp>
      <p:sp>
        <p:nvSpPr>
          <p:cNvPr id="3" name="Footer Placeholder 4">
            <a:extLst>
              <a:ext uri="{FF2B5EF4-FFF2-40B4-BE49-F238E27FC236}">
                <a16:creationId xmlns:a16="http://schemas.microsoft.com/office/drawing/2014/main" id="{447772B5-DEC3-69D2-5A8E-51F2FA769021}"/>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28989505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D03A9-338D-3D16-D64A-F23EC204A2F1}"/>
            </a:ext>
          </a:extLst>
        </p:cNvPr>
        <p:cNvGrpSpPr/>
        <p:nvPr/>
      </p:nvGrpSpPr>
      <p:grpSpPr>
        <a:xfrm>
          <a:off x="0" y="0"/>
          <a:ext cx="0" cy="0"/>
          <a:chOff x="0" y="0"/>
          <a:chExt cx="0" cy="0"/>
        </a:xfrm>
      </p:grpSpPr>
      <p:sp>
        <p:nvSpPr>
          <p:cNvPr id="3" name="Footer Placeholder 4">
            <a:extLst>
              <a:ext uri="{FF2B5EF4-FFF2-40B4-BE49-F238E27FC236}">
                <a16:creationId xmlns:a16="http://schemas.microsoft.com/office/drawing/2014/main" id="{CD13ACAC-538F-2A6B-6504-0A8F7BDF9553}"/>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pic>
        <p:nvPicPr>
          <p:cNvPr id="2" name="Picture 1">
            <a:extLst>
              <a:ext uri="{FF2B5EF4-FFF2-40B4-BE49-F238E27FC236}">
                <a16:creationId xmlns:a16="http://schemas.microsoft.com/office/drawing/2014/main" id="{21109A41-7B6A-74BB-D8CC-C9BA24E93344}"/>
              </a:ext>
            </a:extLst>
          </p:cNvPr>
          <p:cNvPicPr>
            <a:picLocks noChangeAspect="1"/>
          </p:cNvPicPr>
          <p:nvPr/>
        </p:nvPicPr>
        <p:blipFill>
          <a:blip r:embed="rId3"/>
          <a:stretch>
            <a:fillRect/>
          </a:stretch>
        </p:blipFill>
        <p:spPr>
          <a:xfrm>
            <a:off x="324092" y="1592530"/>
            <a:ext cx="7861982" cy="4682219"/>
          </a:xfrm>
          <a:prstGeom prst="rect">
            <a:avLst/>
          </a:prstGeom>
        </p:spPr>
      </p:pic>
      <p:pic>
        <p:nvPicPr>
          <p:cNvPr id="4" name="Picture 3">
            <a:extLst>
              <a:ext uri="{FF2B5EF4-FFF2-40B4-BE49-F238E27FC236}">
                <a16:creationId xmlns:a16="http://schemas.microsoft.com/office/drawing/2014/main" id="{2894FEDB-C3EA-0DBE-F6D1-86475AD400E0}"/>
              </a:ext>
            </a:extLst>
          </p:cNvPr>
          <p:cNvPicPr>
            <a:picLocks noChangeAspect="1"/>
          </p:cNvPicPr>
          <p:nvPr/>
        </p:nvPicPr>
        <p:blipFill>
          <a:blip r:embed="rId4"/>
          <a:stretch>
            <a:fillRect/>
          </a:stretch>
        </p:blipFill>
        <p:spPr>
          <a:xfrm>
            <a:off x="3639882" y="2245731"/>
            <a:ext cx="3334801" cy="786452"/>
          </a:xfrm>
          <a:prstGeom prst="rect">
            <a:avLst/>
          </a:prstGeom>
        </p:spPr>
      </p:pic>
      <p:sp>
        <p:nvSpPr>
          <p:cNvPr id="5" name="Cím 3">
            <a:extLst>
              <a:ext uri="{FF2B5EF4-FFF2-40B4-BE49-F238E27FC236}">
                <a16:creationId xmlns:a16="http://schemas.microsoft.com/office/drawing/2014/main" id="{3BBC4B7E-E1BE-CC2D-AE21-A97C8B1C8E3D}"/>
              </a:ext>
            </a:extLst>
          </p:cNvPr>
          <p:cNvSpPr txBox="1">
            <a:spLocks/>
          </p:cNvSpPr>
          <p:nvPr/>
        </p:nvSpPr>
        <p:spPr>
          <a:xfrm>
            <a:off x="500018" y="533974"/>
            <a:ext cx="9975653" cy="1174193"/>
          </a:xfrm>
          <a:prstGeom prst="rect">
            <a:avLst/>
          </a:prstGeom>
        </p:spPr>
        <p:txBody>
          <a:bodyP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hu-HU" sz="3543"/>
              <a:t>What’s the issue here?</a:t>
            </a:r>
            <a:endParaRPr lang="en-US" sz="3543" dirty="0"/>
          </a:p>
        </p:txBody>
      </p:sp>
    </p:spTree>
    <p:extLst>
      <p:ext uri="{BB962C8B-B14F-4D97-AF65-F5344CB8AC3E}">
        <p14:creationId xmlns:p14="http://schemas.microsoft.com/office/powerpoint/2010/main" val="2037319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D15C2-A048-60D9-02BC-6C20CF1281A6}"/>
            </a:ext>
          </a:extLst>
        </p:cNvPr>
        <p:cNvGrpSpPr/>
        <p:nvPr/>
      </p:nvGrpSpPr>
      <p:grpSpPr>
        <a:xfrm>
          <a:off x="0" y="0"/>
          <a:ext cx="0" cy="0"/>
          <a:chOff x="0" y="0"/>
          <a:chExt cx="0" cy="0"/>
        </a:xfrm>
      </p:grpSpPr>
      <p:sp>
        <p:nvSpPr>
          <p:cNvPr id="3" name="Footer Placeholder 4">
            <a:extLst>
              <a:ext uri="{FF2B5EF4-FFF2-40B4-BE49-F238E27FC236}">
                <a16:creationId xmlns:a16="http://schemas.microsoft.com/office/drawing/2014/main" id="{134FEBB6-9A88-17B1-A95B-AACC65F9D0F8}"/>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pic>
        <p:nvPicPr>
          <p:cNvPr id="6" name="Picture 5">
            <a:extLst>
              <a:ext uri="{FF2B5EF4-FFF2-40B4-BE49-F238E27FC236}">
                <a16:creationId xmlns:a16="http://schemas.microsoft.com/office/drawing/2014/main" id="{359662EC-5587-F557-19B8-643712FD1340}"/>
              </a:ext>
            </a:extLst>
          </p:cNvPr>
          <p:cNvPicPr>
            <a:picLocks noChangeAspect="1"/>
          </p:cNvPicPr>
          <p:nvPr/>
        </p:nvPicPr>
        <p:blipFill>
          <a:blip r:embed="rId3"/>
          <a:stretch>
            <a:fillRect/>
          </a:stretch>
        </p:blipFill>
        <p:spPr>
          <a:xfrm>
            <a:off x="1290821" y="1194575"/>
            <a:ext cx="8218120" cy="4810161"/>
          </a:xfrm>
          <a:prstGeom prst="rect">
            <a:avLst/>
          </a:prstGeom>
        </p:spPr>
      </p:pic>
      <p:sp>
        <p:nvSpPr>
          <p:cNvPr id="7" name="Cím 3">
            <a:extLst>
              <a:ext uri="{FF2B5EF4-FFF2-40B4-BE49-F238E27FC236}">
                <a16:creationId xmlns:a16="http://schemas.microsoft.com/office/drawing/2014/main" id="{DAD6A666-5FAD-6CED-46DF-C2147E6C9BFB}"/>
              </a:ext>
            </a:extLst>
          </p:cNvPr>
          <p:cNvSpPr txBox="1">
            <a:spLocks/>
          </p:cNvSpPr>
          <p:nvPr/>
        </p:nvSpPr>
        <p:spPr>
          <a:xfrm>
            <a:off x="583035" y="218014"/>
            <a:ext cx="9975653" cy="1174193"/>
          </a:xfrm>
          <a:prstGeom prst="rect">
            <a:avLst/>
          </a:prstGeom>
        </p:spPr>
        <p:txBody>
          <a:bodyPr vert="horz" lIns="80998" tIns="40499" rIns="80998" bIns="40499" rtlCol="0" anchor="ctr">
            <a:normAutofit/>
          </a:bodyPr>
          <a:lstStyle>
            <a:lvl1pPr algn="l" defTabSz="685800" rtl="0" eaLnBrk="1" latinLnBrk="0" hangingPunct="1">
              <a:lnSpc>
                <a:spcPct val="90000"/>
              </a:lnSpc>
              <a:spcBef>
                <a:spcPct val="0"/>
              </a:spcBef>
              <a:buNone/>
              <a:defRPr sz="3300" kern="1200">
                <a:solidFill>
                  <a:srgbClr val="0063DC"/>
                </a:solidFill>
                <a:latin typeface="Calibri" panose="020F0502020204030204" pitchFamily="34" charset="0"/>
                <a:ea typeface="+mj-ea"/>
                <a:cs typeface="Calibri" panose="020F0502020204030204" pitchFamily="34" charset="0"/>
              </a:defRPr>
            </a:lvl1pPr>
          </a:lstStyle>
          <a:p>
            <a:r>
              <a:rPr lang="el-GR" sz="3543" dirty="0"/>
              <a:t>Ένας γνώριμος τρόπος παρουσίασης δεδομένων…</a:t>
            </a:r>
            <a:endParaRPr lang="en-US" sz="3543" dirty="0"/>
          </a:p>
        </p:txBody>
      </p:sp>
      <p:sp>
        <p:nvSpPr>
          <p:cNvPr id="8" name="Tartalom helye 2">
            <a:extLst>
              <a:ext uri="{FF2B5EF4-FFF2-40B4-BE49-F238E27FC236}">
                <a16:creationId xmlns:a16="http://schemas.microsoft.com/office/drawing/2014/main" id="{193B88B0-7ACF-1551-D02B-B8EE53E4B855}"/>
              </a:ext>
            </a:extLst>
          </p:cNvPr>
          <p:cNvSpPr txBox="1">
            <a:spLocks/>
          </p:cNvSpPr>
          <p:nvPr/>
        </p:nvSpPr>
        <p:spPr>
          <a:xfrm>
            <a:off x="15122" y="6217854"/>
            <a:ext cx="7441711" cy="425263"/>
          </a:xfrm>
          <a:prstGeom prst="rect">
            <a:avLst/>
          </a:prstGeom>
        </p:spPr>
        <p:txBody>
          <a:bodyPr vert="horz" lIns="80998" tIns="40499" rIns="80998" bIns="40499"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hu-HU" sz="1417" i="1" dirty="0" err="1"/>
              <a:t>Source</a:t>
            </a:r>
            <a:r>
              <a:rPr lang="hu-HU" sz="1417" i="1" dirty="0"/>
              <a:t>: https://www.worldometers.info/coronavirus/</a:t>
            </a:r>
          </a:p>
        </p:txBody>
      </p:sp>
    </p:spTree>
    <p:extLst>
      <p:ext uri="{BB962C8B-B14F-4D97-AF65-F5344CB8AC3E}">
        <p14:creationId xmlns:p14="http://schemas.microsoft.com/office/powerpoint/2010/main" val="41159343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96D33-5921-DA0A-8DAA-67CB06F8E401}"/>
            </a:ext>
          </a:extLst>
        </p:cNvPr>
        <p:cNvGrpSpPr/>
        <p:nvPr/>
      </p:nvGrpSpPr>
      <p:grpSpPr>
        <a:xfrm>
          <a:off x="0" y="0"/>
          <a:ext cx="0" cy="0"/>
          <a:chOff x="0" y="0"/>
          <a:chExt cx="0" cy="0"/>
        </a:xfrm>
      </p:grpSpPr>
      <p:sp>
        <p:nvSpPr>
          <p:cNvPr id="3" name="Footer Placeholder 4">
            <a:extLst>
              <a:ext uri="{FF2B5EF4-FFF2-40B4-BE49-F238E27FC236}">
                <a16:creationId xmlns:a16="http://schemas.microsoft.com/office/drawing/2014/main" id="{8DC7F8F2-1DA5-7EB9-56FD-31BEA46C5CB1}"/>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7" name="Cím 3">
            <a:extLst>
              <a:ext uri="{FF2B5EF4-FFF2-40B4-BE49-F238E27FC236}">
                <a16:creationId xmlns:a16="http://schemas.microsoft.com/office/drawing/2014/main" id="{7DFEA15D-6B2C-A0D4-A46E-9FE4A28BE8E5}"/>
              </a:ext>
            </a:extLst>
          </p:cNvPr>
          <p:cNvSpPr txBox="1">
            <a:spLocks/>
          </p:cNvSpPr>
          <p:nvPr/>
        </p:nvSpPr>
        <p:spPr>
          <a:xfrm>
            <a:off x="583035" y="8600"/>
            <a:ext cx="9975653" cy="1174193"/>
          </a:xfrm>
          <a:prstGeom prst="rect">
            <a:avLst/>
          </a:prstGeom>
        </p:spPr>
        <p:txBody>
          <a:bodyPr vert="horz" lIns="80998" tIns="40499" rIns="80998" bIns="40499" rtlCol="0" anchor="ctr">
            <a:normAutofit/>
          </a:bodyPr>
          <a:lstStyle>
            <a:lvl1pPr algn="l" defTabSz="685800" rtl="0" eaLnBrk="1" latinLnBrk="0" hangingPunct="1">
              <a:lnSpc>
                <a:spcPct val="90000"/>
              </a:lnSpc>
              <a:spcBef>
                <a:spcPct val="0"/>
              </a:spcBef>
              <a:buNone/>
              <a:defRPr sz="3300" kern="1200">
                <a:solidFill>
                  <a:srgbClr val="0063DC"/>
                </a:solidFill>
                <a:latin typeface="Calibri" panose="020F0502020204030204" pitchFamily="34" charset="0"/>
                <a:ea typeface="+mj-ea"/>
                <a:cs typeface="Calibri" panose="020F0502020204030204" pitchFamily="34" charset="0"/>
              </a:defRPr>
            </a:lvl1pPr>
          </a:lstStyle>
          <a:p>
            <a:r>
              <a:rPr lang="el-GR" sz="3200" b="1" dirty="0">
                <a:solidFill>
                  <a:srgbClr val="00B0F0"/>
                </a:solidFill>
              </a:rPr>
              <a:t>Άλλη μια καμπύλη…</a:t>
            </a:r>
            <a:endParaRPr lang="en-US" sz="3200" dirty="0"/>
          </a:p>
        </p:txBody>
      </p:sp>
      <p:pic>
        <p:nvPicPr>
          <p:cNvPr id="2" name="Kép 4">
            <a:extLst>
              <a:ext uri="{FF2B5EF4-FFF2-40B4-BE49-F238E27FC236}">
                <a16:creationId xmlns:a16="http://schemas.microsoft.com/office/drawing/2014/main" id="{8599CC80-AED2-9FFC-E4CA-4E6A8BCD0BA8}"/>
              </a:ext>
            </a:extLst>
          </p:cNvPr>
          <p:cNvPicPr>
            <a:picLocks noChangeAspect="1"/>
          </p:cNvPicPr>
          <p:nvPr/>
        </p:nvPicPr>
        <p:blipFill>
          <a:blip r:embed="rId3"/>
          <a:stretch>
            <a:fillRect/>
          </a:stretch>
        </p:blipFill>
        <p:spPr>
          <a:xfrm>
            <a:off x="583035" y="1048488"/>
            <a:ext cx="8493545" cy="4858241"/>
          </a:xfrm>
          <a:prstGeom prst="rect">
            <a:avLst/>
          </a:prstGeom>
          <a:ln w="76200">
            <a:solidFill>
              <a:schemeClr val="accent3">
                <a:lumMod val="60000"/>
                <a:lumOff val="40000"/>
              </a:schemeClr>
            </a:solidFill>
          </a:ln>
        </p:spPr>
      </p:pic>
      <p:sp>
        <p:nvSpPr>
          <p:cNvPr id="4" name="Content Placeholder 2">
            <a:extLst>
              <a:ext uri="{FF2B5EF4-FFF2-40B4-BE49-F238E27FC236}">
                <a16:creationId xmlns:a16="http://schemas.microsoft.com/office/drawing/2014/main" id="{BACF931C-4A07-60E7-FC56-5A2882050C63}"/>
              </a:ext>
            </a:extLst>
          </p:cNvPr>
          <p:cNvSpPr txBox="1">
            <a:spLocks/>
          </p:cNvSpPr>
          <p:nvPr/>
        </p:nvSpPr>
        <p:spPr>
          <a:xfrm>
            <a:off x="6238753" y="3316751"/>
            <a:ext cx="4150963" cy="767145"/>
          </a:xfrm>
          <a:prstGeom prst="rect">
            <a:avLst/>
          </a:prstGeom>
          <a:solidFill>
            <a:schemeClr val="accent3">
              <a:lumMod val="60000"/>
              <a:lumOff val="4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400" i="1" dirty="0"/>
              <a:t>…αλλά είναι διαφορετικά τα δεδομένα που απεικονίζονται</a:t>
            </a:r>
            <a:r>
              <a:rPr lang="en-GB" sz="2400" i="1" dirty="0"/>
              <a:t>;</a:t>
            </a:r>
          </a:p>
        </p:txBody>
      </p:sp>
      <p:sp>
        <p:nvSpPr>
          <p:cNvPr id="5" name="Tartalom helye 2">
            <a:extLst>
              <a:ext uri="{FF2B5EF4-FFF2-40B4-BE49-F238E27FC236}">
                <a16:creationId xmlns:a16="http://schemas.microsoft.com/office/drawing/2014/main" id="{FA6F79C4-7B76-F8C8-1914-D2B6A512E343}"/>
              </a:ext>
            </a:extLst>
          </p:cNvPr>
          <p:cNvSpPr txBox="1">
            <a:spLocks/>
          </p:cNvSpPr>
          <p:nvPr/>
        </p:nvSpPr>
        <p:spPr>
          <a:xfrm>
            <a:off x="15122" y="6217854"/>
            <a:ext cx="7441711" cy="425263"/>
          </a:xfrm>
          <a:prstGeom prst="rect">
            <a:avLst/>
          </a:prstGeom>
        </p:spPr>
        <p:txBody>
          <a:bodyPr vert="horz" lIns="80998" tIns="40499" rIns="80998" bIns="40499"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hu-HU" sz="1417" i="1" dirty="0" err="1"/>
              <a:t>Source</a:t>
            </a:r>
            <a:r>
              <a:rPr lang="hu-HU" sz="1417" i="1" dirty="0"/>
              <a:t>: https://www.worldometers.info/coronavirus/</a:t>
            </a:r>
          </a:p>
        </p:txBody>
      </p:sp>
    </p:spTree>
    <p:extLst>
      <p:ext uri="{BB962C8B-B14F-4D97-AF65-F5344CB8AC3E}">
        <p14:creationId xmlns:p14="http://schemas.microsoft.com/office/powerpoint/2010/main" val="2344943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5AF12-D863-3237-09C9-7A33158F844F}"/>
            </a:ext>
          </a:extLst>
        </p:cNvPr>
        <p:cNvGrpSpPr/>
        <p:nvPr/>
      </p:nvGrpSpPr>
      <p:grpSpPr>
        <a:xfrm>
          <a:off x="0" y="0"/>
          <a:ext cx="0" cy="0"/>
          <a:chOff x="0" y="0"/>
          <a:chExt cx="0" cy="0"/>
        </a:xfrm>
      </p:grpSpPr>
      <p:sp>
        <p:nvSpPr>
          <p:cNvPr id="3" name="Footer Placeholder 4">
            <a:extLst>
              <a:ext uri="{FF2B5EF4-FFF2-40B4-BE49-F238E27FC236}">
                <a16:creationId xmlns:a16="http://schemas.microsoft.com/office/drawing/2014/main" id="{767977E9-9346-7AE1-95EB-DBDAC43B9101}"/>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pic>
        <p:nvPicPr>
          <p:cNvPr id="2" name="Kép 8">
            <a:extLst>
              <a:ext uri="{FF2B5EF4-FFF2-40B4-BE49-F238E27FC236}">
                <a16:creationId xmlns:a16="http://schemas.microsoft.com/office/drawing/2014/main" id="{5AB397BD-DBBE-8B0D-A536-34CFAE1B2675}"/>
              </a:ext>
            </a:extLst>
          </p:cNvPr>
          <p:cNvPicPr>
            <a:picLocks noChangeAspect="1"/>
          </p:cNvPicPr>
          <p:nvPr/>
        </p:nvPicPr>
        <p:blipFill>
          <a:blip r:embed="rId3"/>
          <a:stretch>
            <a:fillRect/>
          </a:stretch>
        </p:blipFill>
        <p:spPr>
          <a:xfrm>
            <a:off x="388733" y="1950607"/>
            <a:ext cx="4784503" cy="2638049"/>
          </a:xfrm>
          <a:prstGeom prst="rect">
            <a:avLst/>
          </a:prstGeom>
          <a:ln w="76200">
            <a:solidFill>
              <a:schemeClr val="accent3"/>
            </a:solidFill>
          </a:ln>
        </p:spPr>
      </p:pic>
      <p:pic>
        <p:nvPicPr>
          <p:cNvPr id="4" name="Kép 4">
            <a:extLst>
              <a:ext uri="{FF2B5EF4-FFF2-40B4-BE49-F238E27FC236}">
                <a16:creationId xmlns:a16="http://schemas.microsoft.com/office/drawing/2014/main" id="{C937AE9C-3E35-26F5-67F5-6A1166A90F3A}"/>
              </a:ext>
            </a:extLst>
          </p:cNvPr>
          <p:cNvPicPr>
            <a:picLocks noChangeAspect="1"/>
          </p:cNvPicPr>
          <p:nvPr/>
        </p:nvPicPr>
        <p:blipFill>
          <a:blip r:embed="rId4"/>
          <a:stretch>
            <a:fillRect/>
          </a:stretch>
        </p:blipFill>
        <p:spPr>
          <a:xfrm>
            <a:off x="5626526" y="108241"/>
            <a:ext cx="5173235" cy="2959050"/>
          </a:xfrm>
          <a:prstGeom prst="rect">
            <a:avLst/>
          </a:prstGeom>
          <a:ln w="57150">
            <a:solidFill>
              <a:schemeClr val="accent3">
                <a:lumMod val="60000"/>
                <a:lumOff val="40000"/>
              </a:schemeClr>
            </a:solidFill>
          </a:ln>
        </p:spPr>
      </p:pic>
      <p:pic>
        <p:nvPicPr>
          <p:cNvPr id="5" name="Kép 5">
            <a:extLst>
              <a:ext uri="{FF2B5EF4-FFF2-40B4-BE49-F238E27FC236}">
                <a16:creationId xmlns:a16="http://schemas.microsoft.com/office/drawing/2014/main" id="{F9426090-4884-4E6D-BA00-2D0FB76F0BAA}"/>
              </a:ext>
            </a:extLst>
          </p:cNvPr>
          <p:cNvPicPr>
            <a:picLocks noChangeAspect="1"/>
          </p:cNvPicPr>
          <p:nvPr/>
        </p:nvPicPr>
        <p:blipFill>
          <a:blip r:embed="rId5"/>
          <a:stretch>
            <a:fillRect/>
          </a:stretch>
        </p:blipFill>
        <p:spPr>
          <a:xfrm>
            <a:off x="5626526" y="3211049"/>
            <a:ext cx="5173235" cy="2986715"/>
          </a:xfrm>
          <a:prstGeom prst="rect">
            <a:avLst/>
          </a:prstGeom>
          <a:ln w="57150">
            <a:solidFill>
              <a:schemeClr val="accent3">
                <a:lumMod val="75000"/>
              </a:schemeClr>
            </a:solidFill>
          </a:ln>
        </p:spPr>
      </p:pic>
      <p:sp>
        <p:nvSpPr>
          <p:cNvPr id="8" name="Nyíl: jobbra mutató 9">
            <a:extLst>
              <a:ext uri="{FF2B5EF4-FFF2-40B4-BE49-F238E27FC236}">
                <a16:creationId xmlns:a16="http://schemas.microsoft.com/office/drawing/2014/main" id="{E2621870-F289-EAAE-038C-ABE320C00731}"/>
              </a:ext>
            </a:extLst>
          </p:cNvPr>
          <p:cNvSpPr/>
          <p:nvPr/>
        </p:nvSpPr>
        <p:spPr>
          <a:xfrm rot="19800000">
            <a:off x="5235220" y="2586178"/>
            <a:ext cx="372154" cy="415937"/>
          </a:xfrm>
          <a:prstGeom prst="rightArrow">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sz="1594"/>
          </a:p>
        </p:txBody>
      </p:sp>
      <p:sp>
        <p:nvSpPr>
          <p:cNvPr id="9" name="Nyíl: jobbra mutató 10">
            <a:extLst>
              <a:ext uri="{FF2B5EF4-FFF2-40B4-BE49-F238E27FC236}">
                <a16:creationId xmlns:a16="http://schemas.microsoft.com/office/drawing/2014/main" id="{73B8B70D-E427-D5B8-D9FB-41322F947EA5}"/>
              </a:ext>
            </a:extLst>
          </p:cNvPr>
          <p:cNvSpPr/>
          <p:nvPr/>
        </p:nvSpPr>
        <p:spPr>
          <a:xfrm rot="1800000">
            <a:off x="5235220" y="3366987"/>
            <a:ext cx="372154" cy="415937"/>
          </a:xfrm>
          <a:prstGeom prst="rightArrow">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sz="1594"/>
          </a:p>
        </p:txBody>
      </p:sp>
      <p:sp>
        <p:nvSpPr>
          <p:cNvPr id="10" name="Tartalom helye 2">
            <a:extLst>
              <a:ext uri="{FF2B5EF4-FFF2-40B4-BE49-F238E27FC236}">
                <a16:creationId xmlns:a16="http://schemas.microsoft.com/office/drawing/2014/main" id="{985CDEB7-DC26-1DCE-A453-BE6C716E9CA0}"/>
              </a:ext>
            </a:extLst>
          </p:cNvPr>
          <p:cNvSpPr txBox="1">
            <a:spLocks/>
          </p:cNvSpPr>
          <p:nvPr/>
        </p:nvSpPr>
        <p:spPr>
          <a:xfrm>
            <a:off x="15122" y="6217854"/>
            <a:ext cx="7441711" cy="425263"/>
          </a:xfrm>
          <a:prstGeom prst="rect">
            <a:avLst/>
          </a:prstGeom>
        </p:spPr>
        <p:txBody>
          <a:bodyPr vert="horz" lIns="80998" tIns="40499" rIns="80998" bIns="40499"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Calibri" panose="020F0502020204030204" pitchFamily="34" charset="0"/>
                <a:ea typeface="+mn-ea"/>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Calibri" panose="020F0502020204030204" pitchFamily="34" charset="0"/>
                <a:ea typeface="+mn-ea"/>
                <a:cs typeface="Calibri" panose="020F050202020403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Calibri" panose="020F0502020204030204" pitchFamily="34" charset="0"/>
                <a:ea typeface="+mn-ea"/>
                <a:cs typeface="Calibri" panose="020F050202020403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hu-HU" sz="1417" i="1" dirty="0" err="1"/>
              <a:t>Source</a:t>
            </a:r>
            <a:r>
              <a:rPr lang="hu-HU" sz="1417" i="1" dirty="0"/>
              <a:t>: https://www.worldometers.info/coronavirus/</a:t>
            </a:r>
          </a:p>
        </p:txBody>
      </p:sp>
    </p:spTree>
    <p:extLst>
      <p:ext uri="{BB962C8B-B14F-4D97-AF65-F5344CB8AC3E}">
        <p14:creationId xmlns:p14="http://schemas.microsoft.com/office/powerpoint/2010/main" val="354706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EF6AAF-2E6F-7FA4-1624-7F6408D2804E}"/>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B3E69EC8-55EA-1BCD-C13F-1BA5A4B17297}"/>
              </a:ext>
            </a:extLst>
          </p:cNvPr>
          <p:cNvSpPr>
            <a:spLocks noGrp="1"/>
          </p:cNvSpPr>
          <p:nvPr>
            <p:ph type="title" idx="4294967295"/>
          </p:nvPr>
        </p:nvSpPr>
        <p:spPr>
          <a:xfrm>
            <a:off x="6613400" y="3782289"/>
            <a:ext cx="3950197" cy="2008104"/>
          </a:xfrm>
          <a:prstGeom prst="rect">
            <a:avLst/>
          </a:prstGeom>
        </p:spPr>
        <p:txBody>
          <a:bodyPr/>
          <a:lstStyle/>
          <a:p>
            <a:r>
              <a:rPr lang="el-GR" sz="3200" b="1" dirty="0">
                <a:solidFill>
                  <a:srgbClr val="0063DC"/>
                </a:solidFill>
              </a:rPr>
              <a:t>Παρουσίαση δεδομένων: </a:t>
            </a:r>
            <a:br>
              <a:rPr lang="el-GR" sz="3200" b="1" dirty="0">
                <a:solidFill>
                  <a:srgbClr val="0063DC"/>
                </a:solidFill>
              </a:rPr>
            </a:br>
            <a:r>
              <a:rPr lang="el-GR" sz="3200" dirty="0">
                <a:solidFill>
                  <a:srgbClr val="0063DC"/>
                </a:solidFill>
              </a:rPr>
              <a:t>Πώς μπορούμε να </a:t>
            </a:r>
            <a:r>
              <a:rPr lang="el-GR" sz="3200" dirty="0" err="1">
                <a:solidFill>
                  <a:srgbClr val="0063DC"/>
                </a:solidFill>
              </a:rPr>
              <a:t>παραπλανηθούμε</a:t>
            </a:r>
            <a:r>
              <a:rPr lang="en-US" sz="3200" dirty="0">
                <a:solidFill>
                  <a:srgbClr val="0063DC"/>
                </a:solidFill>
              </a:rPr>
              <a:t>;</a:t>
            </a:r>
            <a:endParaRPr lang="hu-HU" sz="3200" dirty="0">
              <a:solidFill>
                <a:srgbClr val="0063DC"/>
              </a:solidFill>
              <a:latin typeface="+mn-lt"/>
            </a:endParaRPr>
          </a:p>
        </p:txBody>
      </p:sp>
      <p:sp>
        <p:nvSpPr>
          <p:cNvPr id="4" name="Téglalap 3">
            <a:extLst>
              <a:ext uri="{FF2B5EF4-FFF2-40B4-BE49-F238E27FC236}">
                <a16:creationId xmlns:a16="http://schemas.microsoft.com/office/drawing/2014/main" id="{B3F8A320-BC11-AD4A-9ACF-32F2BE29FE2B}"/>
              </a:ext>
            </a:extLst>
          </p:cNvPr>
          <p:cNvSpPr/>
          <p:nvPr/>
        </p:nvSpPr>
        <p:spPr>
          <a:xfrm>
            <a:off x="636091" y="313790"/>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Επιλεκτική παρουσίαση </a:t>
            </a:r>
            <a:r>
              <a:rPr lang="hu-HU" b="1" dirty="0"/>
              <a:t>δεδομένων</a:t>
            </a:r>
            <a:r>
              <a:rPr lang="el-GR" b="1" dirty="0"/>
              <a:t> </a:t>
            </a:r>
            <a:r>
              <a:rPr lang="en-US" b="1" dirty="0"/>
              <a:t>(cherry-picking)</a:t>
            </a:r>
            <a:endParaRPr lang="hu-HU" b="1" dirty="0"/>
          </a:p>
        </p:txBody>
      </p:sp>
      <p:sp>
        <p:nvSpPr>
          <p:cNvPr id="5" name="Téglalap 4">
            <a:extLst>
              <a:ext uri="{FF2B5EF4-FFF2-40B4-BE49-F238E27FC236}">
                <a16:creationId xmlns:a16="http://schemas.microsoft.com/office/drawing/2014/main" id="{0F0ECD5B-C72A-8FFB-D20A-5B8EF08C0DC5}"/>
              </a:ext>
            </a:extLst>
          </p:cNvPr>
          <p:cNvSpPr/>
          <p:nvPr/>
        </p:nvSpPr>
        <p:spPr>
          <a:xfrm>
            <a:off x="2608318" y="326053"/>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Περικοπή του</a:t>
            </a:r>
            <a:r>
              <a:rPr lang="hu-HU" b="1" dirty="0"/>
              <a:t> άξονα Y</a:t>
            </a:r>
          </a:p>
        </p:txBody>
      </p:sp>
      <p:sp>
        <p:nvSpPr>
          <p:cNvPr id="6" name="Téglalap 5">
            <a:extLst>
              <a:ext uri="{FF2B5EF4-FFF2-40B4-BE49-F238E27FC236}">
                <a16:creationId xmlns:a16="http://schemas.microsoft.com/office/drawing/2014/main" id="{8B91D729-FC8F-5F87-7E0B-B145535211B1}"/>
              </a:ext>
            </a:extLst>
          </p:cNvPr>
          <p:cNvSpPr/>
          <p:nvPr/>
        </p:nvSpPr>
        <p:spPr>
          <a:xfrm>
            <a:off x="4580546" y="323043"/>
            <a:ext cx="1828329" cy="1538969"/>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Παραπλανητικ</a:t>
            </a:r>
            <a:r>
              <a:rPr lang="el-GR" b="1" dirty="0"/>
              <a:t>ή</a:t>
            </a:r>
            <a:r>
              <a:rPr lang="hu-HU" b="1" dirty="0"/>
              <a:t> π</a:t>
            </a:r>
            <a:r>
              <a:rPr lang="el-GR" b="1" dirty="0" err="1"/>
              <a:t>ροβολή</a:t>
            </a:r>
            <a:r>
              <a:rPr lang="el-GR" b="1" dirty="0"/>
              <a:t> ποσοστών</a:t>
            </a:r>
            <a:endParaRPr lang="hu-HU" b="1" dirty="0"/>
          </a:p>
        </p:txBody>
      </p:sp>
      <p:sp>
        <p:nvSpPr>
          <p:cNvPr id="7" name="Téglalap 6">
            <a:extLst>
              <a:ext uri="{FF2B5EF4-FFF2-40B4-BE49-F238E27FC236}">
                <a16:creationId xmlns:a16="http://schemas.microsoft.com/office/drawing/2014/main" id="{7A5DDAA4-6D80-D20C-E6A4-00D1CCF7EF76}"/>
              </a:ext>
            </a:extLst>
          </p:cNvPr>
          <p:cNvSpPr/>
          <p:nvPr/>
        </p:nvSpPr>
        <p:spPr>
          <a:xfrm>
            <a:off x="6433613" y="323041"/>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Τροποποίηση</a:t>
            </a:r>
            <a:r>
              <a:rPr lang="hu-HU" b="1" dirty="0"/>
              <a:t> της κλίμακας</a:t>
            </a:r>
          </a:p>
        </p:txBody>
      </p:sp>
      <p:sp>
        <p:nvSpPr>
          <p:cNvPr id="8" name="Téglalap 7">
            <a:extLst>
              <a:ext uri="{FF2B5EF4-FFF2-40B4-BE49-F238E27FC236}">
                <a16:creationId xmlns:a16="http://schemas.microsoft.com/office/drawing/2014/main" id="{EE82296C-DBE2-E072-2114-7FADCD7CF4EA}"/>
              </a:ext>
            </a:extLst>
          </p:cNvPr>
          <p:cNvSpPr/>
          <p:nvPr/>
        </p:nvSpPr>
        <p:spPr>
          <a:xfrm>
            <a:off x="8406653" y="323042"/>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Παράλειψη</a:t>
            </a:r>
            <a:r>
              <a:rPr lang="el-GR" b="1" dirty="0"/>
              <a:t> αρχικών </a:t>
            </a:r>
            <a:r>
              <a:rPr lang="hu-HU" b="1" dirty="0"/>
              <a:t> δεδομένων</a:t>
            </a:r>
          </a:p>
        </p:txBody>
      </p:sp>
      <p:sp>
        <p:nvSpPr>
          <p:cNvPr id="9" name="Téglalap 8">
            <a:extLst>
              <a:ext uri="{FF2B5EF4-FFF2-40B4-BE49-F238E27FC236}">
                <a16:creationId xmlns:a16="http://schemas.microsoft.com/office/drawing/2014/main" id="{2D87DCA3-03DE-3CB6-2825-514DBC2FC9D0}"/>
              </a:ext>
            </a:extLst>
          </p:cNvPr>
          <p:cNvSpPr/>
          <p:nvPr/>
        </p:nvSpPr>
        <p:spPr>
          <a:xfrm>
            <a:off x="6427870" y="1875763"/>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Χρήση χρωμάτων</a:t>
            </a:r>
            <a:endParaRPr lang="hu-HU" b="1" dirty="0"/>
          </a:p>
        </p:txBody>
      </p:sp>
      <p:sp>
        <p:nvSpPr>
          <p:cNvPr id="10" name="Téglalap 9">
            <a:extLst>
              <a:ext uri="{FF2B5EF4-FFF2-40B4-BE49-F238E27FC236}">
                <a16:creationId xmlns:a16="http://schemas.microsoft.com/office/drawing/2014/main" id="{4D637A12-0A52-E8C3-C624-AB0E4FC0EA4A}"/>
              </a:ext>
            </a:extLst>
          </p:cNvPr>
          <p:cNvSpPr/>
          <p:nvPr/>
        </p:nvSpPr>
        <p:spPr>
          <a:xfrm>
            <a:off x="8415337" y="1878054"/>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Παραπλανητική συνάθροιση</a:t>
            </a:r>
            <a:endParaRPr lang="hu-HU" b="1" dirty="0"/>
          </a:p>
        </p:txBody>
      </p:sp>
      <p:sp>
        <p:nvSpPr>
          <p:cNvPr id="11" name="Téglalap 10">
            <a:extLst>
              <a:ext uri="{FF2B5EF4-FFF2-40B4-BE49-F238E27FC236}">
                <a16:creationId xmlns:a16="http://schemas.microsoft.com/office/drawing/2014/main" id="{4B502AE7-F5CD-4336-E2CA-329F46DEF012}"/>
              </a:ext>
            </a:extLst>
          </p:cNvPr>
          <p:cNvSpPr/>
          <p:nvPr/>
        </p:nvSpPr>
        <p:spPr>
          <a:xfrm>
            <a:off x="636091" y="1881750"/>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Αθροιστικά γραφήματα</a:t>
            </a:r>
            <a:endParaRPr lang="hu-HU" b="1" dirty="0"/>
          </a:p>
        </p:txBody>
      </p:sp>
      <p:sp>
        <p:nvSpPr>
          <p:cNvPr id="12" name="Téglalap 11">
            <a:extLst>
              <a:ext uri="{FF2B5EF4-FFF2-40B4-BE49-F238E27FC236}">
                <a16:creationId xmlns:a16="http://schemas.microsoft.com/office/drawing/2014/main" id="{F1D8CC1D-5ADC-FCE0-AB94-0F04E9B0B9EA}"/>
              </a:ext>
            </a:extLst>
          </p:cNvPr>
          <p:cNvSpPr/>
          <p:nvPr/>
        </p:nvSpPr>
        <p:spPr>
          <a:xfrm>
            <a:off x="2608318" y="1878773"/>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Χρήση </a:t>
            </a:r>
            <a:r>
              <a:rPr lang="hu-HU" b="1" dirty="0" err="1"/>
              <a:t>απόλυτων αριθμών </a:t>
            </a:r>
            <a:r>
              <a:rPr lang="hu-HU" b="1" dirty="0"/>
              <a:t>/ </a:t>
            </a:r>
            <a:r>
              <a:rPr lang="hu-HU" b="1" dirty="0" err="1"/>
              <a:t>ποσοστών</a:t>
            </a:r>
            <a:endParaRPr lang="hu-HU" b="1" dirty="0"/>
          </a:p>
        </p:txBody>
      </p:sp>
      <p:sp>
        <p:nvSpPr>
          <p:cNvPr id="13" name="Téglalap 12">
            <a:extLst>
              <a:ext uri="{FF2B5EF4-FFF2-40B4-BE49-F238E27FC236}">
                <a16:creationId xmlns:a16="http://schemas.microsoft.com/office/drawing/2014/main" id="{043A6667-58E4-92A1-A308-AC5354847ED9}"/>
              </a:ext>
            </a:extLst>
          </p:cNvPr>
          <p:cNvSpPr/>
          <p:nvPr/>
        </p:nvSpPr>
        <p:spPr>
          <a:xfrm>
            <a:off x="4580546" y="1875763"/>
            <a:ext cx="1828329" cy="1538969"/>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t>Οπτική </a:t>
            </a:r>
            <a:r>
              <a:rPr lang="hu-HU" b="1" dirty="0" err="1"/>
              <a:t>παραμόρφωση</a:t>
            </a:r>
            <a:endParaRPr lang="hu-HU" b="1" dirty="0"/>
          </a:p>
        </p:txBody>
      </p:sp>
      <p:sp>
        <p:nvSpPr>
          <p:cNvPr id="14" name="Téglalap 13">
            <a:extLst>
              <a:ext uri="{FF2B5EF4-FFF2-40B4-BE49-F238E27FC236}">
                <a16:creationId xmlns:a16="http://schemas.microsoft.com/office/drawing/2014/main" id="{353E6A34-73A9-B89F-A0B7-5A898A839BCF}"/>
              </a:ext>
            </a:extLst>
          </p:cNvPr>
          <p:cNvSpPr/>
          <p:nvPr/>
        </p:nvSpPr>
        <p:spPr>
          <a:xfrm>
            <a:off x="631674" y="3443308"/>
            <a:ext cx="1947490" cy="1538971"/>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b="1" dirty="0"/>
              <a:t>Μη δόκιμος υπολογισμός </a:t>
            </a:r>
            <a:r>
              <a:rPr lang="hu-HU" b="1" dirty="0"/>
              <a:t>μέσο</a:t>
            </a:r>
            <a:r>
              <a:rPr lang="el-GR" b="1" dirty="0"/>
              <a:t>υ </a:t>
            </a:r>
            <a:r>
              <a:rPr lang="hu-HU" b="1" dirty="0"/>
              <a:t>όρο</a:t>
            </a:r>
            <a:r>
              <a:rPr lang="el-GR" b="1" dirty="0"/>
              <a:t>υ</a:t>
            </a:r>
            <a:endParaRPr lang="hu-HU" b="1" dirty="0"/>
          </a:p>
        </p:txBody>
      </p:sp>
      <p:sp>
        <p:nvSpPr>
          <p:cNvPr id="15" name="Téglalap 14">
            <a:extLst>
              <a:ext uri="{FF2B5EF4-FFF2-40B4-BE49-F238E27FC236}">
                <a16:creationId xmlns:a16="http://schemas.microsoft.com/office/drawing/2014/main" id="{224A6337-9501-498A-5931-E08E7E86CC1C}"/>
              </a:ext>
            </a:extLst>
          </p:cNvPr>
          <p:cNvSpPr/>
          <p:nvPr/>
        </p:nvSpPr>
        <p:spPr>
          <a:xfrm>
            <a:off x="2603901" y="3440331"/>
            <a:ext cx="1947490"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Διπλός </a:t>
            </a:r>
            <a:r>
              <a:rPr lang="hu-HU" b="1" dirty="0"/>
              <a:t>άξονας </a:t>
            </a:r>
            <a:r>
              <a:rPr lang="hu-HU" b="1" dirty="0" err="1"/>
              <a:t>Y</a:t>
            </a:r>
            <a:endParaRPr lang="hu-HU" b="1" dirty="0"/>
          </a:p>
        </p:txBody>
      </p:sp>
      <p:sp>
        <p:nvSpPr>
          <p:cNvPr id="3" name="Téglalap 2">
            <a:extLst>
              <a:ext uri="{FF2B5EF4-FFF2-40B4-BE49-F238E27FC236}">
                <a16:creationId xmlns:a16="http://schemas.microsoft.com/office/drawing/2014/main" id="{81603564-1CD9-CA66-C2C5-C0E6902E6AD7}"/>
              </a:ext>
            </a:extLst>
          </p:cNvPr>
          <p:cNvSpPr/>
          <p:nvPr/>
        </p:nvSpPr>
        <p:spPr>
          <a:xfrm>
            <a:off x="4576128" y="3440331"/>
            <a:ext cx="1828329" cy="1538970"/>
          </a:xfrm>
          <a:prstGeom prst="rect">
            <a:avLst/>
          </a:prstGeom>
          <a:solidFill>
            <a:srgbClr val="0063D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t>Deepfakes</a:t>
            </a:r>
            <a:endParaRPr lang="hu-HU" b="1" dirty="0"/>
          </a:p>
        </p:txBody>
      </p:sp>
      <p:sp>
        <p:nvSpPr>
          <p:cNvPr id="16" name="Footer Placeholder 4">
            <a:extLst>
              <a:ext uri="{FF2B5EF4-FFF2-40B4-BE49-F238E27FC236}">
                <a16:creationId xmlns:a16="http://schemas.microsoft.com/office/drawing/2014/main" id="{414C485F-15AC-6A44-40FE-04D920B6958D}"/>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17" name="Rectangle 16">
            <a:extLst>
              <a:ext uri="{FF2B5EF4-FFF2-40B4-BE49-F238E27FC236}">
                <a16:creationId xmlns:a16="http://schemas.microsoft.com/office/drawing/2014/main" id="{5FB4C632-9514-CAEC-5EB4-507C63A1D0DD}"/>
              </a:ext>
            </a:extLst>
          </p:cNvPr>
          <p:cNvSpPr/>
          <p:nvPr/>
        </p:nvSpPr>
        <p:spPr>
          <a:xfrm>
            <a:off x="6427870" y="313790"/>
            <a:ext cx="1987467" cy="1561973"/>
          </a:xfrm>
          <a:prstGeom prst="rect">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36715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AE547-F0A3-5C0F-6BCA-1116441B01FA}"/>
            </a:ext>
          </a:extLst>
        </p:cNvPr>
        <p:cNvGrpSpPr/>
        <p:nvPr/>
      </p:nvGrpSpPr>
      <p:grpSpPr>
        <a:xfrm>
          <a:off x="0" y="0"/>
          <a:ext cx="0" cy="0"/>
          <a:chOff x="0" y="0"/>
          <a:chExt cx="0" cy="0"/>
        </a:xfrm>
      </p:grpSpPr>
      <p:sp>
        <p:nvSpPr>
          <p:cNvPr id="3" name="Footer Placeholder 4">
            <a:extLst>
              <a:ext uri="{FF2B5EF4-FFF2-40B4-BE49-F238E27FC236}">
                <a16:creationId xmlns:a16="http://schemas.microsoft.com/office/drawing/2014/main" id="{C208A936-F90A-82BB-14E7-9C91B74EC5C1}"/>
              </a:ext>
            </a:extLst>
          </p:cNvPr>
          <p:cNvSpPr txBox="1">
            <a:spLocks noChangeArrowheads="1"/>
          </p:cNvSpPr>
          <p:nvPr/>
        </p:nvSpPr>
        <p:spPr bwMode="auto">
          <a:xfrm>
            <a:off x="0" y="68123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pic>
        <p:nvPicPr>
          <p:cNvPr id="6" name="Picture 2" descr="Coronavirus (COVID-19) at a glance infographic collection ...">
            <a:extLst>
              <a:ext uri="{FF2B5EF4-FFF2-40B4-BE49-F238E27FC236}">
                <a16:creationId xmlns:a16="http://schemas.microsoft.com/office/drawing/2014/main" id="{E4C0B4B0-FC3C-5A26-DDAD-141FA7D7F9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62223"/>
            <a:ext cx="7441711" cy="5560190"/>
          </a:xfrm>
          <a:prstGeom prst="rect">
            <a:avLst/>
          </a:prstGeom>
          <a:noFill/>
          <a:extLst>
            <a:ext uri="{909E8E84-426E-40DD-AFC4-6F175D3DCCD1}">
              <a14:hiddenFill xmlns:a14="http://schemas.microsoft.com/office/drawing/2010/main">
                <a:solidFill>
                  <a:srgbClr val="FFFFFF"/>
                </a:solidFill>
              </a14:hiddenFill>
            </a:ext>
          </a:extLst>
        </p:spPr>
      </p:pic>
      <p:sp>
        <p:nvSpPr>
          <p:cNvPr id="7" name="Tartalom helye 2">
            <a:extLst>
              <a:ext uri="{FF2B5EF4-FFF2-40B4-BE49-F238E27FC236}">
                <a16:creationId xmlns:a16="http://schemas.microsoft.com/office/drawing/2014/main" id="{21EFC409-F5EB-E516-29C9-300BE1738EAA}"/>
              </a:ext>
            </a:extLst>
          </p:cNvPr>
          <p:cNvSpPr txBox="1">
            <a:spLocks/>
          </p:cNvSpPr>
          <p:nvPr/>
        </p:nvSpPr>
        <p:spPr>
          <a:xfrm>
            <a:off x="15122" y="6217854"/>
            <a:ext cx="7441711" cy="425263"/>
          </a:xfrm>
          <a:prstGeom prst="rect">
            <a:avLst/>
          </a:prstGeom>
        </p:spPr>
        <p:txBody>
          <a:bodyPr>
            <a:normAutofit fontScale="92500" lnSpcReduction="10000"/>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hu-HU" sz="1417" i="1"/>
              <a:t>Source: https://www.health.gov.au/resources/collections/coronavirus-covid-19-at-a-glance-infographic-collection</a:t>
            </a:r>
            <a:endParaRPr lang="hu-HU" sz="1417" i="1" dirty="0"/>
          </a:p>
        </p:txBody>
      </p:sp>
      <p:sp>
        <p:nvSpPr>
          <p:cNvPr id="11" name="Cím 1">
            <a:extLst>
              <a:ext uri="{FF2B5EF4-FFF2-40B4-BE49-F238E27FC236}">
                <a16:creationId xmlns:a16="http://schemas.microsoft.com/office/drawing/2014/main" id="{96B2925F-81F7-57C4-CC2F-286C69FD80F6}"/>
              </a:ext>
            </a:extLst>
          </p:cNvPr>
          <p:cNvSpPr txBox="1">
            <a:spLocks/>
          </p:cNvSpPr>
          <p:nvPr/>
        </p:nvSpPr>
        <p:spPr>
          <a:xfrm>
            <a:off x="7877862" y="3012559"/>
            <a:ext cx="2357188" cy="117419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GB" sz="3543"/>
              <a:t>Data depiction in a nutshell…</a:t>
            </a:r>
            <a:br>
              <a:rPr lang="hu-HU" sz="3543"/>
            </a:br>
            <a:endParaRPr lang="hu-HU" sz="3543" dirty="0"/>
          </a:p>
        </p:txBody>
      </p:sp>
    </p:spTree>
    <p:extLst>
      <p:ext uri="{BB962C8B-B14F-4D97-AF65-F5344CB8AC3E}">
        <p14:creationId xmlns:p14="http://schemas.microsoft.com/office/powerpoint/2010/main" val="42357837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87AC7-BF63-8EC7-7282-1929F57FD147}"/>
            </a:ext>
          </a:extLst>
        </p:cNvPr>
        <p:cNvGrpSpPr/>
        <p:nvPr/>
      </p:nvGrpSpPr>
      <p:grpSpPr>
        <a:xfrm>
          <a:off x="0" y="0"/>
          <a:ext cx="0" cy="0"/>
          <a:chOff x="0" y="0"/>
          <a:chExt cx="0" cy="0"/>
        </a:xfrm>
      </p:grpSpPr>
      <p:sp>
        <p:nvSpPr>
          <p:cNvPr id="7" name="Dátum helye 2">
            <a:extLst>
              <a:ext uri="{FF2B5EF4-FFF2-40B4-BE49-F238E27FC236}">
                <a16:creationId xmlns:a16="http://schemas.microsoft.com/office/drawing/2014/main" id="{04E94F59-0376-7E17-D205-B4408321E726}"/>
              </a:ext>
            </a:extLst>
          </p:cNvPr>
          <p:cNvSpPr txBox="1">
            <a:spLocks/>
          </p:cNvSpPr>
          <p:nvPr/>
        </p:nvSpPr>
        <p:spPr>
          <a:xfrm>
            <a:off x="8891650" y="6297563"/>
            <a:ext cx="2152465" cy="339527"/>
          </a:xfrm>
          <a:prstGeom prst="rect">
            <a:avLst/>
          </a:prstGeom>
        </p:spPr>
        <p:txBody>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it-IT" sz="1594" dirty="0">
              <a:latin typeface="Calibri" panose="020F0502020204030204" pitchFamily="34" charset="0"/>
              <a:cs typeface="Calibri" panose="020F0502020204030204" pitchFamily="34" charset="0"/>
            </a:endParaRPr>
          </a:p>
        </p:txBody>
      </p:sp>
      <p:sp>
        <p:nvSpPr>
          <p:cNvPr id="12" name="Cím 1">
            <a:extLst>
              <a:ext uri="{FF2B5EF4-FFF2-40B4-BE49-F238E27FC236}">
                <a16:creationId xmlns:a16="http://schemas.microsoft.com/office/drawing/2014/main" id="{4A0E10A1-8743-277B-BA03-2F2E76B7C202}"/>
              </a:ext>
            </a:extLst>
          </p:cNvPr>
          <p:cNvSpPr txBox="1">
            <a:spLocks/>
          </p:cNvSpPr>
          <p:nvPr/>
        </p:nvSpPr>
        <p:spPr>
          <a:xfrm>
            <a:off x="1391479" y="2659738"/>
            <a:ext cx="8473795" cy="2685731"/>
          </a:xfrm>
          <a:prstGeom prst="rect">
            <a:avLst/>
          </a:prstGeom>
        </p:spPr>
        <p:txBody>
          <a:bodyPr vert="horz" lIns="80998" tIns="40499" rIns="80998" bIns="40499" rtlCol="0" anchor="ctr">
            <a:noAutofit/>
          </a:bodyPr>
          <a:lstStyle>
            <a:lvl1pPr algn="ctr" defTabSz="685800" rtl="0" eaLnBrk="1" latinLnBrk="0" hangingPunct="1">
              <a:lnSpc>
                <a:spcPct val="90000"/>
              </a:lnSpc>
              <a:spcBef>
                <a:spcPct val="0"/>
              </a:spcBef>
              <a:buNone/>
              <a:defRPr sz="4500" kern="1200">
                <a:solidFill>
                  <a:schemeClr val="bg1"/>
                </a:solidFill>
                <a:latin typeface="Baloo" panose="03080902040302020200" pitchFamily="66" charset="-18"/>
                <a:ea typeface="+mj-ea"/>
                <a:cs typeface="Baloo" panose="03080902040302020200" pitchFamily="66" charset="-18"/>
              </a:defRPr>
            </a:lvl1pPr>
          </a:lstStyle>
          <a:p>
            <a:pPr algn="l"/>
            <a:r>
              <a:rPr lang="el-GR" sz="3600" b="1" dirty="0"/>
              <a:t>Ήρθε η ώρα της δημοσίευσης…</a:t>
            </a:r>
          </a:p>
          <a:p>
            <a:pPr algn="l"/>
            <a:endParaRPr lang="el-GR" sz="3600" b="1" dirty="0"/>
          </a:p>
          <a:p>
            <a:pPr algn="l"/>
            <a:r>
              <a:rPr lang="el-GR" sz="3600" b="1" dirty="0"/>
              <a:t>…και έχει προσκλήσεις!!</a:t>
            </a:r>
          </a:p>
          <a:p>
            <a:pPr algn="l"/>
            <a:endParaRPr lang="el-GR" sz="3600" b="1" i="1" dirty="0"/>
          </a:p>
          <a:p>
            <a:pPr algn="l"/>
            <a:r>
              <a:rPr lang="el-GR" sz="3600" b="1" i="1" dirty="0"/>
              <a:t>Αλλά παρακαλώ να είστε παρατηρητικοί/</a:t>
            </a:r>
            <a:r>
              <a:rPr lang="el-GR" sz="3600" b="1" i="1" dirty="0" err="1"/>
              <a:t>ές</a:t>
            </a:r>
            <a:r>
              <a:rPr lang="el-GR" sz="3600" b="1" i="1" dirty="0"/>
              <a:t>… </a:t>
            </a:r>
          </a:p>
        </p:txBody>
      </p:sp>
      <p:sp>
        <p:nvSpPr>
          <p:cNvPr id="13" name="Name_Surname">
            <a:extLst>
              <a:ext uri="{FF2B5EF4-FFF2-40B4-BE49-F238E27FC236}">
                <a16:creationId xmlns:a16="http://schemas.microsoft.com/office/drawing/2014/main" id="{72401381-9FAF-521E-1CFD-8D18061FC3DE}"/>
              </a:ext>
            </a:extLst>
          </p:cNvPr>
          <p:cNvSpPr txBox="1">
            <a:spLocks/>
          </p:cNvSpPr>
          <p:nvPr/>
        </p:nvSpPr>
        <p:spPr>
          <a:xfrm>
            <a:off x="3703922" y="4312219"/>
            <a:ext cx="3656689" cy="577654"/>
          </a:xfrm>
          <a:prstGeom prst="rect">
            <a:avLst/>
          </a:prstGeom>
        </p:spPr>
        <p:txBody>
          <a:bodyPr vert="horz" lIns="80998" tIns="40499" rIns="80998" bIns="40499"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835" b="1" dirty="0">
              <a:latin typeface="Calibri" panose="020F0502020204030204" pitchFamily="34" charset="0"/>
              <a:cs typeface="Calibri" panose="020F0502020204030204" pitchFamily="34" charset="0"/>
            </a:endParaRPr>
          </a:p>
        </p:txBody>
      </p:sp>
      <p:sp>
        <p:nvSpPr>
          <p:cNvPr id="14" name="Affiliation">
            <a:extLst>
              <a:ext uri="{FF2B5EF4-FFF2-40B4-BE49-F238E27FC236}">
                <a16:creationId xmlns:a16="http://schemas.microsoft.com/office/drawing/2014/main" id="{F17CFDB4-62EA-4ACF-64FF-05FBF374C253}"/>
              </a:ext>
            </a:extLst>
          </p:cNvPr>
          <p:cNvSpPr txBox="1">
            <a:spLocks/>
          </p:cNvSpPr>
          <p:nvPr/>
        </p:nvSpPr>
        <p:spPr>
          <a:xfrm>
            <a:off x="3870136" y="4880375"/>
            <a:ext cx="3324262" cy="345825"/>
          </a:xfrm>
          <a:prstGeom prst="rect">
            <a:avLst/>
          </a:prstGeom>
        </p:spPr>
        <p:txBody>
          <a:bodyPr vert="horz" lIns="80998" tIns="40499" rIns="80998" bIns="40499"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835" b="1" dirty="0">
              <a:latin typeface="+mn-lt"/>
            </a:endParaRPr>
          </a:p>
        </p:txBody>
      </p:sp>
    </p:spTree>
    <p:extLst>
      <p:ext uri="{BB962C8B-B14F-4D97-AF65-F5344CB8AC3E}">
        <p14:creationId xmlns:p14="http://schemas.microsoft.com/office/powerpoint/2010/main" val="18624083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7E713-AB96-B833-2CCA-6F1794D18D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7D0627-EC11-A57F-735F-F813AA1CEDAC}"/>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DC8B2C98-AA5D-B3B5-294C-CDD621B267E8}"/>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FA5795A5-5726-38D1-25AC-506C450C8CDE}"/>
              </a:ext>
            </a:extLst>
          </p:cNvPr>
          <p:cNvPicPr>
            <a:picLocks noChangeAspect="1"/>
          </p:cNvPicPr>
          <p:nvPr/>
        </p:nvPicPr>
        <p:blipFill>
          <a:blip r:embed="rId2"/>
          <a:stretch>
            <a:fillRect/>
          </a:stretch>
        </p:blipFill>
        <p:spPr>
          <a:xfrm>
            <a:off x="1736035" y="514112"/>
            <a:ext cx="7885044" cy="5532249"/>
          </a:xfrm>
          <a:prstGeom prst="rect">
            <a:avLst/>
          </a:prstGeom>
          <a:ln w="76200">
            <a:solidFill>
              <a:srgbClr val="00B0F0"/>
            </a:solidFill>
          </a:ln>
        </p:spPr>
      </p:pic>
      <p:sp>
        <p:nvSpPr>
          <p:cNvPr id="4" name="Rectangle 3">
            <a:extLst>
              <a:ext uri="{FF2B5EF4-FFF2-40B4-BE49-F238E27FC236}">
                <a16:creationId xmlns:a16="http://schemas.microsoft.com/office/drawing/2014/main" id="{C2B2F9AF-17AD-542D-02A5-EB6E0974EB97}"/>
              </a:ext>
            </a:extLst>
          </p:cNvPr>
          <p:cNvSpPr/>
          <p:nvPr/>
        </p:nvSpPr>
        <p:spPr>
          <a:xfrm>
            <a:off x="2796209" y="715617"/>
            <a:ext cx="4121426" cy="26504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7BEEC76A-0D99-D82D-96DE-09E6BA34B1DE}"/>
              </a:ext>
            </a:extLst>
          </p:cNvPr>
          <p:cNvSpPr/>
          <p:nvPr/>
        </p:nvSpPr>
        <p:spPr>
          <a:xfrm>
            <a:off x="3187148" y="2345634"/>
            <a:ext cx="2113722" cy="25841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66D735AB-2747-98B4-0607-165D9152874F}"/>
              </a:ext>
            </a:extLst>
          </p:cNvPr>
          <p:cNvSpPr/>
          <p:nvPr/>
        </p:nvSpPr>
        <p:spPr>
          <a:xfrm>
            <a:off x="2617304" y="1548729"/>
            <a:ext cx="569844" cy="26504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E5F7C9AD-9E22-4D47-17A8-F3B283BCE14D}"/>
              </a:ext>
            </a:extLst>
          </p:cNvPr>
          <p:cNvSpPr/>
          <p:nvPr/>
        </p:nvSpPr>
        <p:spPr>
          <a:xfrm>
            <a:off x="3889513" y="1813773"/>
            <a:ext cx="569844" cy="26504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A4DE6595-AAA0-98F1-0065-9043A9519105}"/>
              </a:ext>
            </a:extLst>
          </p:cNvPr>
          <p:cNvSpPr/>
          <p:nvPr/>
        </p:nvSpPr>
        <p:spPr>
          <a:xfrm>
            <a:off x="2902226" y="3375699"/>
            <a:ext cx="2266122" cy="25841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451FFC8B-9673-3AF2-433A-912BC67E1CE6}"/>
              </a:ext>
            </a:extLst>
          </p:cNvPr>
          <p:cNvSpPr/>
          <p:nvPr/>
        </p:nvSpPr>
        <p:spPr>
          <a:xfrm>
            <a:off x="4942302" y="3770433"/>
            <a:ext cx="292307" cy="25841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3191A9B8-B95F-A093-0D85-57F4F6997275}"/>
              </a:ext>
            </a:extLst>
          </p:cNvPr>
          <p:cNvSpPr/>
          <p:nvPr/>
        </p:nvSpPr>
        <p:spPr>
          <a:xfrm>
            <a:off x="5844645" y="3822431"/>
            <a:ext cx="1072990" cy="25841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3D659E70-E4D8-0D30-F16B-7A322A8EF2F8}"/>
              </a:ext>
            </a:extLst>
          </p:cNvPr>
          <p:cNvSpPr/>
          <p:nvPr/>
        </p:nvSpPr>
        <p:spPr>
          <a:xfrm>
            <a:off x="2796209" y="4430211"/>
            <a:ext cx="1921565" cy="25841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777680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FE364-1ECE-2CE7-5980-C8028A0A17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B6AC16-40B0-AACA-760F-0303860624A0}"/>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DDEBD1F5-1BD2-48B2-C4E0-5C6E6383A19A}"/>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71B7BB88-5E1A-5BBD-635B-BC8F68A853EF}"/>
              </a:ext>
            </a:extLst>
          </p:cNvPr>
          <p:cNvPicPr>
            <a:picLocks noChangeAspect="1"/>
          </p:cNvPicPr>
          <p:nvPr/>
        </p:nvPicPr>
        <p:blipFill>
          <a:blip r:embed="rId2"/>
          <a:stretch>
            <a:fillRect/>
          </a:stretch>
        </p:blipFill>
        <p:spPr>
          <a:xfrm>
            <a:off x="1799659" y="706214"/>
            <a:ext cx="7580243" cy="5162331"/>
          </a:xfrm>
          <a:prstGeom prst="rect">
            <a:avLst/>
          </a:prstGeom>
          <a:ln w="76200">
            <a:solidFill>
              <a:srgbClr val="00B0F0"/>
            </a:solidFill>
          </a:ln>
        </p:spPr>
      </p:pic>
      <p:sp>
        <p:nvSpPr>
          <p:cNvPr id="4" name="Rectangle 3">
            <a:extLst>
              <a:ext uri="{FF2B5EF4-FFF2-40B4-BE49-F238E27FC236}">
                <a16:creationId xmlns:a16="http://schemas.microsoft.com/office/drawing/2014/main" id="{ADE915A7-87DE-C87B-6F72-CEBB35809930}"/>
              </a:ext>
            </a:extLst>
          </p:cNvPr>
          <p:cNvSpPr/>
          <p:nvPr/>
        </p:nvSpPr>
        <p:spPr>
          <a:xfrm>
            <a:off x="2584175" y="878492"/>
            <a:ext cx="4121426" cy="26504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6E5A4927-1D08-B542-E966-C92E5FFAECBD}"/>
              </a:ext>
            </a:extLst>
          </p:cNvPr>
          <p:cNvSpPr/>
          <p:nvPr/>
        </p:nvSpPr>
        <p:spPr>
          <a:xfrm>
            <a:off x="4187687" y="1219618"/>
            <a:ext cx="2623930" cy="24367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7E4F556A-F892-8368-2B9F-D96B0D9C41CE}"/>
              </a:ext>
            </a:extLst>
          </p:cNvPr>
          <p:cNvSpPr/>
          <p:nvPr/>
        </p:nvSpPr>
        <p:spPr>
          <a:xfrm>
            <a:off x="2584175" y="1700019"/>
            <a:ext cx="834886" cy="29071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0AB8F09F-05A2-4F25-3F0F-6DE66CB7622E}"/>
              </a:ext>
            </a:extLst>
          </p:cNvPr>
          <p:cNvSpPr/>
          <p:nvPr/>
        </p:nvSpPr>
        <p:spPr>
          <a:xfrm>
            <a:off x="3729605" y="2021320"/>
            <a:ext cx="670117" cy="23445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5C635AA-A509-1EEF-8EC3-74B2B7C84253}"/>
              </a:ext>
            </a:extLst>
          </p:cNvPr>
          <p:cNvSpPr/>
          <p:nvPr/>
        </p:nvSpPr>
        <p:spPr>
          <a:xfrm>
            <a:off x="3233531" y="2504137"/>
            <a:ext cx="2663686" cy="2906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4B6543D1-1B82-0B72-F0D4-15DBC6278D14}"/>
              </a:ext>
            </a:extLst>
          </p:cNvPr>
          <p:cNvSpPr/>
          <p:nvPr/>
        </p:nvSpPr>
        <p:spPr>
          <a:xfrm>
            <a:off x="2922106" y="2879993"/>
            <a:ext cx="4121426" cy="26504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6667BA3C-7A41-EC24-5781-0EB677250304}"/>
              </a:ext>
            </a:extLst>
          </p:cNvPr>
          <p:cNvSpPr/>
          <p:nvPr/>
        </p:nvSpPr>
        <p:spPr>
          <a:xfrm>
            <a:off x="1839416" y="3362810"/>
            <a:ext cx="2931367" cy="21996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06C0DD84-FB00-69AF-AEF9-A037759358F6}"/>
              </a:ext>
            </a:extLst>
          </p:cNvPr>
          <p:cNvSpPr/>
          <p:nvPr/>
        </p:nvSpPr>
        <p:spPr>
          <a:xfrm>
            <a:off x="6334539" y="3362810"/>
            <a:ext cx="212035" cy="21996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381CA2E9-CA64-BDFC-131D-E21F1E08BB62}"/>
              </a:ext>
            </a:extLst>
          </p:cNvPr>
          <p:cNvSpPr/>
          <p:nvPr/>
        </p:nvSpPr>
        <p:spPr>
          <a:xfrm>
            <a:off x="5360124" y="5579864"/>
            <a:ext cx="842832" cy="26504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21723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5">
            <a:extLst>
              <a:ext uri="{FF2B5EF4-FFF2-40B4-BE49-F238E27FC236}">
                <a16:creationId xmlns:a16="http://schemas.microsoft.com/office/drawing/2014/main" id="{CC39D053-2657-4317-5BA4-BA00B3D2FE8E}"/>
              </a:ext>
            </a:extLst>
          </p:cNvPr>
          <p:cNvSpPr txBox="1"/>
          <p:nvPr/>
        </p:nvSpPr>
        <p:spPr>
          <a:xfrm>
            <a:off x="4200914" y="1845501"/>
            <a:ext cx="5828912" cy="523220"/>
          </a:xfrm>
          <a:prstGeom prst="rect">
            <a:avLst/>
          </a:prstGeom>
          <a:solidFill>
            <a:schemeClr val="accent5">
              <a:lumMod val="20000"/>
              <a:lumOff val="80000"/>
            </a:schemeClr>
          </a:solidFill>
          <a:ln w="57150">
            <a:solidFill>
              <a:schemeClr val="bg1"/>
            </a:solidFill>
          </a:ln>
        </p:spPr>
        <p:txBody>
          <a:bodyPr wrap="square" rtlCol="0">
            <a:spAutoFit/>
          </a:bodyPr>
          <a:lstStyle/>
          <a:p>
            <a:pPr algn="ctr"/>
            <a:r>
              <a:rPr lang="it-IT" sz="2800" b="1" dirty="0">
                <a:latin typeface="Calibri" panose="020F0502020204030204" pitchFamily="34" charset="0"/>
                <a:cs typeface="Calibri" panose="020F0502020204030204" pitchFamily="34" charset="0"/>
              </a:rPr>
              <a:t>          Ορισμός;</a:t>
            </a:r>
          </a:p>
        </p:txBody>
      </p:sp>
      <p:sp>
        <p:nvSpPr>
          <p:cNvPr id="5" name="Title">
            <a:extLst>
              <a:ext uri="{FF2B5EF4-FFF2-40B4-BE49-F238E27FC236}">
                <a16:creationId xmlns:a16="http://schemas.microsoft.com/office/drawing/2014/main" id="{41C92E69-239E-71B7-FBF6-A194D602DBCB}"/>
              </a:ext>
            </a:extLst>
          </p:cNvPr>
          <p:cNvSpPr txBox="1">
            <a:spLocks/>
          </p:cNvSpPr>
          <p:nvPr/>
        </p:nvSpPr>
        <p:spPr>
          <a:xfrm>
            <a:off x="4009434" y="182880"/>
            <a:ext cx="5800771" cy="876115"/>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3600" b="1" dirty="0">
              <a:solidFill>
                <a:srgbClr val="0063DC"/>
              </a:solidFill>
              <a:latin typeface="+mn-lt"/>
            </a:endParaRPr>
          </a:p>
        </p:txBody>
      </p:sp>
      <p:sp>
        <p:nvSpPr>
          <p:cNvPr id="6" name="Subtitle">
            <a:extLst>
              <a:ext uri="{FF2B5EF4-FFF2-40B4-BE49-F238E27FC236}">
                <a16:creationId xmlns:a16="http://schemas.microsoft.com/office/drawing/2014/main" id="{6DA3C656-2054-F530-6A05-B7358C7E9ABB}"/>
              </a:ext>
            </a:extLst>
          </p:cNvPr>
          <p:cNvSpPr txBox="1">
            <a:spLocks/>
          </p:cNvSpPr>
          <p:nvPr/>
        </p:nvSpPr>
        <p:spPr>
          <a:xfrm>
            <a:off x="4200914" y="1291710"/>
            <a:ext cx="2216021" cy="321076"/>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endParaRPr lang="it-IT" sz="2400" dirty="0">
              <a:solidFill>
                <a:srgbClr val="FB0087"/>
              </a:solidFill>
              <a:latin typeface="+mn-lt"/>
            </a:endParaRPr>
          </a:p>
        </p:txBody>
      </p:sp>
      <p:sp>
        <p:nvSpPr>
          <p:cNvPr id="2" name="Content Placeholder 2">
            <a:extLst>
              <a:ext uri="{FF2B5EF4-FFF2-40B4-BE49-F238E27FC236}">
                <a16:creationId xmlns:a16="http://schemas.microsoft.com/office/drawing/2014/main" id="{45F4C787-BDA5-C461-5A4C-F1D1157687A3}"/>
              </a:ext>
            </a:extLst>
          </p:cNvPr>
          <p:cNvSpPr txBox="1">
            <a:spLocks/>
          </p:cNvSpPr>
          <p:nvPr/>
        </p:nvSpPr>
        <p:spPr>
          <a:xfrm>
            <a:off x="4771785" y="2654130"/>
            <a:ext cx="5457105" cy="1891051"/>
          </a:xfrm>
          <a:prstGeom prst="rect">
            <a:avLst/>
          </a:prstGeom>
          <a:noFill/>
          <a:ln w="57150">
            <a:solidFill>
              <a:schemeClr val="accent5">
                <a:lumMod val="20000"/>
                <a:lumOff val="80000"/>
              </a:schemeClr>
            </a:solidFill>
          </a:ln>
        </p:spPr>
        <p:txBody>
          <a:bodyPr anchor="t"/>
          <a:lstStyle>
            <a:lvl1pPr marL="0" indent="0" algn="r" defTabSz="959937" rtl="0" eaLnBrk="1" latinLnBrk="0" hangingPunct="1">
              <a:lnSpc>
                <a:spcPct val="100000"/>
              </a:lnSpc>
              <a:spcBef>
                <a:spcPts val="1050"/>
              </a:spcBef>
              <a:buFont typeface="Arial" panose="020B0604020202020204" pitchFamily="34" charset="0"/>
              <a:buNone/>
              <a:defRPr sz="2400" b="1" kern="1200" baseline="0">
                <a:solidFill>
                  <a:schemeClr val="tx1"/>
                </a:solidFill>
                <a:latin typeface="+mn-lt"/>
                <a:ea typeface="+mn-ea"/>
                <a:cs typeface="+mn-cs"/>
              </a:defRPr>
            </a:lvl1pPr>
            <a:lvl2pPr marL="457200" indent="0" algn="l" defTabSz="959937" rtl="0" eaLnBrk="1" latinLnBrk="0" hangingPunct="1">
              <a:lnSpc>
                <a:spcPct val="90000"/>
              </a:lnSpc>
              <a:spcBef>
                <a:spcPts val="525"/>
              </a:spcBef>
              <a:buFont typeface="Arial" panose="020B0604020202020204" pitchFamily="34" charset="0"/>
              <a:buNone/>
              <a:defRPr sz="2000" b="1" kern="1200">
                <a:solidFill>
                  <a:schemeClr val="tx1"/>
                </a:solidFill>
                <a:latin typeface="+mn-lt"/>
                <a:ea typeface="+mn-ea"/>
                <a:cs typeface="+mn-cs"/>
              </a:defRPr>
            </a:lvl2pPr>
            <a:lvl3pPr marL="914400" indent="0" algn="l" defTabSz="959937" rtl="0" eaLnBrk="1" latinLnBrk="0" hangingPunct="1">
              <a:lnSpc>
                <a:spcPct val="90000"/>
              </a:lnSpc>
              <a:spcBef>
                <a:spcPts val="525"/>
              </a:spcBef>
              <a:buFont typeface="Arial" panose="020B0604020202020204" pitchFamily="34" charset="0"/>
              <a:buNone/>
              <a:defRPr sz="1800" b="1" kern="1200">
                <a:solidFill>
                  <a:schemeClr val="tx1"/>
                </a:solidFill>
                <a:latin typeface="+mn-lt"/>
                <a:ea typeface="+mn-ea"/>
                <a:cs typeface="+mn-cs"/>
              </a:defRPr>
            </a:lvl3pPr>
            <a:lvl4pPr marL="13716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4pPr>
            <a:lvl5pPr marL="18288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5pPr>
            <a:lvl6pPr marL="22860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6pPr>
            <a:lvl7pPr marL="27432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7pPr>
            <a:lvl8pPr marL="32004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8pPr>
            <a:lvl9pPr marL="36576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9pPr>
          </a:lstStyle>
          <a:p>
            <a:pPr algn="ctr"/>
            <a:r>
              <a:rPr lang="en-GB" sz="2800" dirty="0"/>
              <a:t>"</a:t>
            </a:r>
            <a:r>
              <a:rPr lang="en-GB" dirty="0"/>
              <a:t>Πληροφορίες, ιδίως γεγονότα ή αριθμοί, που συλλέγονται για να εξεταστούν  και να χρησιμοποιηθούν για να βοηθήσουν στη λήψη αποφάσεων"</a:t>
            </a:r>
          </a:p>
        </p:txBody>
      </p:sp>
      <p:sp>
        <p:nvSpPr>
          <p:cNvPr id="3" name="Content Placeholder 4">
            <a:extLst>
              <a:ext uri="{FF2B5EF4-FFF2-40B4-BE49-F238E27FC236}">
                <a16:creationId xmlns:a16="http://schemas.microsoft.com/office/drawing/2014/main" id="{F5DA8AD5-06B7-6139-623C-AA601B7E2497}"/>
              </a:ext>
            </a:extLst>
          </p:cNvPr>
          <p:cNvSpPr txBox="1">
            <a:spLocks/>
          </p:cNvSpPr>
          <p:nvPr/>
        </p:nvSpPr>
        <p:spPr>
          <a:xfrm>
            <a:off x="4426948" y="4830590"/>
            <a:ext cx="6227042" cy="2087045"/>
          </a:xfrm>
          <a:prstGeom prst="rect">
            <a:avLst/>
          </a:prstGeom>
          <a:solidFill>
            <a:schemeClr val="accent3">
              <a:lumMod val="40000"/>
              <a:lumOff val="60000"/>
            </a:schemeClr>
          </a:solidFill>
        </p:spPr>
        <p:txBody>
          <a:bodyPr anchor="t"/>
          <a:lstStyle>
            <a:lvl1pPr marL="0" indent="0" algn="r" defTabSz="959937" rtl="0" eaLnBrk="1" latinLnBrk="0" hangingPunct="1">
              <a:lnSpc>
                <a:spcPct val="100000"/>
              </a:lnSpc>
              <a:spcBef>
                <a:spcPts val="1050"/>
              </a:spcBef>
              <a:buFont typeface="Arial" panose="020B0604020202020204" pitchFamily="34" charset="0"/>
              <a:buNone/>
              <a:defRPr sz="2400" b="1" kern="1200" baseline="0">
                <a:solidFill>
                  <a:schemeClr val="tx1"/>
                </a:solidFill>
                <a:latin typeface="+mn-lt"/>
                <a:ea typeface="+mn-ea"/>
                <a:cs typeface="+mn-cs"/>
              </a:defRPr>
            </a:lvl1pPr>
            <a:lvl2pPr marL="457200" indent="0" algn="l" defTabSz="959937" rtl="0" eaLnBrk="1" latinLnBrk="0" hangingPunct="1">
              <a:lnSpc>
                <a:spcPct val="90000"/>
              </a:lnSpc>
              <a:spcBef>
                <a:spcPts val="525"/>
              </a:spcBef>
              <a:buFont typeface="Arial" panose="020B0604020202020204" pitchFamily="34" charset="0"/>
              <a:buNone/>
              <a:defRPr sz="2000" b="1" kern="1200">
                <a:solidFill>
                  <a:schemeClr val="tx1"/>
                </a:solidFill>
                <a:latin typeface="+mn-lt"/>
                <a:ea typeface="+mn-ea"/>
                <a:cs typeface="+mn-cs"/>
              </a:defRPr>
            </a:lvl2pPr>
            <a:lvl3pPr marL="914400" indent="0" algn="l" defTabSz="959937" rtl="0" eaLnBrk="1" latinLnBrk="0" hangingPunct="1">
              <a:lnSpc>
                <a:spcPct val="90000"/>
              </a:lnSpc>
              <a:spcBef>
                <a:spcPts val="525"/>
              </a:spcBef>
              <a:buFont typeface="Arial" panose="020B0604020202020204" pitchFamily="34" charset="0"/>
              <a:buNone/>
              <a:defRPr sz="1800" b="1" kern="1200">
                <a:solidFill>
                  <a:schemeClr val="tx1"/>
                </a:solidFill>
                <a:latin typeface="+mn-lt"/>
                <a:ea typeface="+mn-ea"/>
                <a:cs typeface="+mn-cs"/>
              </a:defRPr>
            </a:lvl3pPr>
            <a:lvl4pPr marL="13716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4pPr>
            <a:lvl5pPr marL="18288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5pPr>
            <a:lvl6pPr marL="22860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6pPr>
            <a:lvl7pPr marL="27432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7pPr>
            <a:lvl8pPr marL="32004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8pPr>
            <a:lvl9pPr marL="3657600" indent="0" algn="l" defTabSz="959937" rtl="0" eaLnBrk="1" latinLnBrk="0" hangingPunct="1">
              <a:lnSpc>
                <a:spcPct val="90000"/>
              </a:lnSpc>
              <a:spcBef>
                <a:spcPts val="525"/>
              </a:spcBef>
              <a:buFont typeface="Arial" panose="020B0604020202020204" pitchFamily="34" charset="0"/>
              <a:buNone/>
              <a:defRPr sz="1600" b="1" kern="1200">
                <a:solidFill>
                  <a:schemeClr val="tx1"/>
                </a:solidFill>
                <a:latin typeface="+mn-lt"/>
                <a:ea typeface="+mn-ea"/>
                <a:cs typeface="+mn-cs"/>
              </a:defRPr>
            </a:lvl9pPr>
          </a:lstStyle>
          <a:p>
            <a:pPr algn="ctr"/>
            <a:r>
              <a:rPr lang="en-GB" dirty="0"/>
              <a:t>Ορισμός στη φιλοσοφία: </a:t>
            </a:r>
          </a:p>
          <a:p>
            <a:pPr algn="ctr"/>
            <a:r>
              <a:rPr lang="en-GB" i="1" dirty="0"/>
              <a:t>«</a:t>
            </a:r>
            <a:r>
              <a:rPr lang="el-GR" i="1" dirty="0"/>
              <a:t>Στοιχειώδεις πληροφορίες που είναι βέβαιο ή εικάζεται ότι αντιστοιχούν σε</a:t>
            </a:r>
            <a:r>
              <a:rPr lang="en-GB" i="1" dirty="0"/>
              <a:t> γεγονότα, </a:t>
            </a:r>
            <a:r>
              <a:rPr lang="el-GR" i="1" dirty="0"/>
              <a:t>και</a:t>
            </a:r>
            <a:r>
              <a:rPr lang="en-GB" i="1" dirty="0"/>
              <a:t> αποτελούν τη βάση συλλογισμού ή υπολογισμού"</a:t>
            </a:r>
          </a:p>
        </p:txBody>
      </p:sp>
      <p:pic>
        <p:nvPicPr>
          <p:cNvPr id="8" name="Picture 7">
            <a:extLst>
              <a:ext uri="{FF2B5EF4-FFF2-40B4-BE49-F238E27FC236}">
                <a16:creationId xmlns:a16="http://schemas.microsoft.com/office/drawing/2014/main" id="{33633940-B0E4-A633-20F8-B4DBE53BE81F}"/>
              </a:ext>
            </a:extLst>
          </p:cNvPr>
          <p:cNvPicPr>
            <a:picLocks noChangeAspect="1"/>
          </p:cNvPicPr>
          <p:nvPr/>
        </p:nvPicPr>
        <p:blipFill>
          <a:blip r:embed="rId2"/>
          <a:stretch>
            <a:fillRect/>
          </a:stretch>
        </p:blipFill>
        <p:spPr>
          <a:xfrm>
            <a:off x="4009433" y="1560792"/>
            <a:ext cx="2229575" cy="1036629"/>
          </a:xfrm>
          <a:prstGeom prst="rect">
            <a:avLst/>
          </a:prstGeom>
          <a:ln w="76200">
            <a:solidFill>
              <a:srgbClr val="FB0087"/>
            </a:solidFill>
          </a:ln>
        </p:spPr>
      </p:pic>
      <p:sp>
        <p:nvSpPr>
          <p:cNvPr id="7" name="Oval 6">
            <a:extLst>
              <a:ext uri="{FF2B5EF4-FFF2-40B4-BE49-F238E27FC236}">
                <a16:creationId xmlns:a16="http://schemas.microsoft.com/office/drawing/2014/main" id="{6714940D-CACC-6293-913F-3F49331927C5}"/>
              </a:ext>
            </a:extLst>
          </p:cNvPr>
          <p:cNvSpPr/>
          <p:nvPr/>
        </p:nvSpPr>
        <p:spPr>
          <a:xfrm>
            <a:off x="4346685" y="3448448"/>
            <a:ext cx="6307303" cy="977761"/>
          </a:xfrm>
          <a:prstGeom prst="ellipse">
            <a:avLst/>
          </a:prstGeom>
          <a:noFill/>
          <a:ln w="381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77EC3218-18DC-C4D7-8031-5857AA6EE216}"/>
              </a:ext>
            </a:extLst>
          </p:cNvPr>
          <p:cNvSpPr/>
          <p:nvPr/>
        </p:nvSpPr>
        <p:spPr>
          <a:xfrm>
            <a:off x="4426948" y="5303764"/>
            <a:ext cx="6227042" cy="938010"/>
          </a:xfrm>
          <a:prstGeom prst="ellipse">
            <a:avLst/>
          </a:prstGeom>
          <a:noFill/>
          <a:ln w="38100">
            <a:solidFill>
              <a:srgbClr val="FB00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80498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1C07D-BC00-D242-7FF8-D7D440C5CCC3}"/>
              </a:ext>
            </a:extLst>
          </p:cNvPr>
          <p:cNvSpPr>
            <a:spLocks noGrp="1"/>
          </p:cNvSpPr>
          <p:nvPr>
            <p:ph type="title"/>
          </p:nvPr>
        </p:nvSpPr>
        <p:spPr/>
        <p:txBody>
          <a:bodyPr/>
          <a:lstStyle/>
          <a:p>
            <a:endParaRPr lang="en-GB"/>
          </a:p>
        </p:txBody>
      </p:sp>
      <p:pic>
        <p:nvPicPr>
          <p:cNvPr id="5" name="Picture 4">
            <a:extLst>
              <a:ext uri="{FF2B5EF4-FFF2-40B4-BE49-F238E27FC236}">
                <a16:creationId xmlns:a16="http://schemas.microsoft.com/office/drawing/2014/main" id="{B6938C56-0F8A-0ED9-B9FE-F439E8ECC8F1}"/>
              </a:ext>
            </a:extLst>
          </p:cNvPr>
          <p:cNvPicPr>
            <a:picLocks noChangeAspect="1"/>
          </p:cNvPicPr>
          <p:nvPr/>
        </p:nvPicPr>
        <p:blipFill>
          <a:blip r:embed="rId2"/>
          <a:stretch>
            <a:fillRect/>
          </a:stretch>
        </p:blipFill>
        <p:spPr>
          <a:xfrm>
            <a:off x="603457" y="738030"/>
            <a:ext cx="6572588" cy="4769095"/>
          </a:xfrm>
          <a:prstGeom prst="rect">
            <a:avLst/>
          </a:prstGeom>
          <a:ln w="76200">
            <a:solidFill>
              <a:srgbClr val="00B0F0"/>
            </a:solidFill>
          </a:ln>
        </p:spPr>
      </p:pic>
      <p:pic>
        <p:nvPicPr>
          <p:cNvPr id="7" name="Picture 6">
            <a:extLst>
              <a:ext uri="{FF2B5EF4-FFF2-40B4-BE49-F238E27FC236}">
                <a16:creationId xmlns:a16="http://schemas.microsoft.com/office/drawing/2014/main" id="{09B400CB-903A-E11A-9A18-C43981CA43AC}"/>
              </a:ext>
            </a:extLst>
          </p:cNvPr>
          <p:cNvPicPr>
            <a:picLocks noChangeAspect="1"/>
          </p:cNvPicPr>
          <p:nvPr/>
        </p:nvPicPr>
        <p:blipFill>
          <a:blip r:embed="rId3"/>
          <a:stretch>
            <a:fillRect/>
          </a:stretch>
        </p:blipFill>
        <p:spPr>
          <a:xfrm>
            <a:off x="6391890" y="1085620"/>
            <a:ext cx="3657788" cy="844593"/>
          </a:xfrm>
          <a:prstGeom prst="rect">
            <a:avLst/>
          </a:prstGeom>
          <a:ln w="57150">
            <a:solidFill>
              <a:srgbClr val="7030A0"/>
            </a:solidFill>
          </a:ln>
        </p:spPr>
      </p:pic>
      <p:pic>
        <p:nvPicPr>
          <p:cNvPr id="8" name="Picture 7">
            <a:extLst>
              <a:ext uri="{FF2B5EF4-FFF2-40B4-BE49-F238E27FC236}">
                <a16:creationId xmlns:a16="http://schemas.microsoft.com/office/drawing/2014/main" id="{9B17A455-3034-D7F5-4C9B-92CE257EE156}"/>
              </a:ext>
            </a:extLst>
          </p:cNvPr>
          <p:cNvPicPr>
            <a:picLocks noChangeAspect="1"/>
          </p:cNvPicPr>
          <p:nvPr/>
        </p:nvPicPr>
        <p:blipFill>
          <a:blip r:embed="rId4"/>
          <a:stretch>
            <a:fillRect/>
          </a:stretch>
        </p:blipFill>
        <p:spPr>
          <a:xfrm>
            <a:off x="7022587" y="3741922"/>
            <a:ext cx="3180549" cy="2112793"/>
          </a:xfrm>
          <a:prstGeom prst="rect">
            <a:avLst/>
          </a:prstGeom>
        </p:spPr>
      </p:pic>
      <p:sp>
        <p:nvSpPr>
          <p:cNvPr id="6" name="Content Placeholder 5">
            <a:extLst>
              <a:ext uri="{FF2B5EF4-FFF2-40B4-BE49-F238E27FC236}">
                <a16:creationId xmlns:a16="http://schemas.microsoft.com/office/drawing/2014/main" id="{2BB01741-2271-161C-11F0-E0A6913C16CD}"/>
              </a:ext>
            </a:extLst>
          </p:cNvPr>
          <p:cNvSpPr>
            <a:spLocks noGrp="1"/>
          </p:cNvSpPr>
          <p:nvPr>
            <p:ph sz="half" idx="1"/>
          </p:nvPr>
        </p:nvSpPr>
        <p:spPr/>
        <p:txBody>
          <a:bodyPr/>
          <a:lstStyle/>
          <a:p>
            <a:endParaRPr lang="en-GB"/>
          </a:p>
        </p:txBody>
      </p:sp>
    </p:spTree>
    <p:extLst>
      <p:ext uri="{BB962C8B-B14F-4D97-AF65-F5344CB8AC3E}">
        <p14:creationId xmlns:p14="http://schemas.microsoft.com/office/powerpoint/2010/main" val="4146351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74FB-BDAA-E37E-8891-2C1AEF2B6E22}"/>
              </a:ext>
            </a:extLst>
          </p:cNvPr>
          <p:cNvSpPr>
            <a:spLocks noGrp="1"/>
          </p:cNvSpPr>
          <p:nvPr>
            <p:ph type="title"/>
          </p:nvPr>
        </p:nvSpPr>
        <p:spPr>
          <a:xfrm>
            <a:off x="784189" y="0"/>
            <a:ext cx="9707606" cy="993805"/>
          </a:xfrm>
        </p:spPr>
        <p:txBody>
          <a:bodyPr/>
          <a:lstStyle/>
          <a:p>
            <a:r>
              <a:rPr lang="en-GB" b="1" dirty="0"/>
              <a:t>Red flags</a:t>
            </a:r>
          </a:p>
        </p:txBody>
      </p:sp>
      <p:sp>
        <p:nvSpPr>
          <p:cNvPr id="3" name="Content Placeholder 2">
            <a:extLst>
              <a:ext uri="{FF2B5EF4-FFF2-40B4-BE49-F238E27FC236}">
                <a16:creationId xmlns:a16="http://schemas.microsoft.com/office/drawing/2014/main" id="{BF09FA96-6250-87CC-0744-685BDB87F1C9}"/>
              </a:ext>
            </a:extLst>
          </p:cNvPr>
          <p:cNvSpPr>
            <a:spLocks noGrp="1"/>
          </p:cNvSpPr>
          <p:nvPr>
            <p:ph sz="half" idx="1"/>
          </p:nvPr>
        </p:nvSpPr>
        <p:spPr>
          <a:xfrm>
            <a:off x="784189" y="1179443"/>
            <a:ext cx="8094767" cy="4770783"/>
          </a:xfrm>
          <a:solidFill>
            <a:schemeClr val="accent3">
              <a:lumMod val="40000"/>
              <a:lumOff val="60000"/>
            </a:schemeClr>
          </a:solidFill>
        </p:spPr>
        <p:txBody>
          <a:bodyPr/>
          <a:lstStyle/>
          <a:p>
            <a:r>
              <a:rPr lang="en-GB" sz="1600" dirty="0"/>
              <a:t>Accepting articles quickly with little or no peer review or quality control, including mediocre and fake papers.</a:t>
            </a:r>
          </a:p>
          <a:p>
            <a:r>
              <a:rPr lang="en-GB" sz="1600" dirty="0"/>
              <a:t>Interfere with the editorial process to ensure acceptance of low-quality articles.</a:t>
            </a:r>
          </a:p>
          <a:p>
            <a:r>
              <a:rPr lang="en-GB" sz="1600" dirty="0"/>
              <a:t>Notifying academics of article fees only after papers are accepted.</a:t>
            </a:r>
          </a:p>
          <a:p>
            <a:r>
              <a:rPr lang="en-GB" sz="1600" dirty="0"/>
              <a:t>Aggressively campaigning for academics to submit articles or serve on editorial boards.</a:t>
            </a:r>
          </a:p>
          <a:p>
            <a:r>
              <a:rPr lang="en-GB" sz="1600" dirty="0"/>
              <a:t>Listing academics as members of editorial boards without their permission.</a:t>
            </a:r>
          </a:p>
          <a:p>
            <a:r>
              <a:rPr lang="en-GB" sz="1600" dirty="0"/>
              <a:t>Appointing fake academics to editorial boards.</a:t>
            </a:r>
          </a:p>
          <a:p>
            <a:r>
              <a:rPr lang="en-GB" sz="1600" dirty="0"/>
              <a:t>Allow editors to publish repeatedly in the journals they command.</a:t>
            </a:r>
          </a:p>
          <a:p>
            <a:r>
              <a:rPr lang="en-GB" sz="1600" dirty="0"/>
              <a:t>Mimicking the name or web site style of more established journals.</a:t>
            </a:r>
          </a:p>
          <a:p>
            <a:r>
              <a:rPr lang="en-GB" sz="1600" dirty="0"/>
              <a:t>Making misleading claims about the publishing operation, such as a false location.</a:t>
            </a:r>
          </a:p>
          <a:p>
            <a:r>
              <a:rPr lang="en-GB" sz="1600" dirty="0"/>
              <a:t>Citing fake or non-existent impact factors.</a:t>
            </a:r>
          </a:p>
          <a:p>
            <a:r>
              <a:rPr lang="en-GB" sz="1600" dirty="0"/>
              <a:t>Boasting about being "indexed" by academic social networking sites (like ResearchGate) and standard identifiers (like ISSNs and DOIs) as if they were prestigious or reputable bibliographic databases.</a:t>
            </a:r>
          </a:p>
        </p:txBody>
      </p:sp>
    </p:spTree>
    <p:extLst>
      <p:ext uri="{BB962C8B-B14F-4D97-AF65-F5344CB8AC3E}">
        <p14:creationId xmlns:p14="http://schemas.microsoft.com/office/powerpoint/2010/main" val="12119847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936630" y="578252"/>
            <a:ext cx="3616622" cy="781546"/>
          </a:xfrm>
        </p:spPr>
        <p:txBody>
          <a:bodyPr/>
          <a:lstStyle/>
          <a:p>
            <a:pPr lvl="0" algn="ctr">
              <a:lnSpc>
                <a:spcPct val="107000"/>
              </a:lnSpc>
              <a:spcAft>
                <a:spcPts val="800"/>
              </a:spcAft>
            </a:pPr>
            <a:r>
              <a:rPr lang="el-GR" b="1" dirty="0">
                <a:solidFill>
                  <a:schemeClr val="bg1"/>
                </a:solidFill>
                <a:latin typeface="Calibri" panose="020F0502020204030204" pitchFamily="34" charset="0"/>
                <a:ea typeface="Calibri" panose="020F0502020204030204" pitchFamily="34" charset="0"/>
                <a:cs typeface="Times New Roman" panose="02020603050405020304" pitchFamily="18" charset="0"/>
              </a:rPr>
              <a:t>Απειλές από τον κυβερνοχώρο</a:t>
            </a:r>
            <a:endParaRPr lang="hu-HU"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3" name="Tartalom helye 2">
            <a:extLst>
              <a:ext uri="{FF2B5EF4-FFF2-40B4-BE49-F238E27FC236}">
                <a16:creationId xmlns:a16="http://schemas.microsoft.com/office/drawing/2014/main" id="{832CBB54-B25C-DDEE-D780-C7952C475481}"/>
              </a:ext>
            </a:extLst>
          </p:cNvPr>
          <p:cNvGraphicFramePr>
            <a:graphicFrameLocks noGrp="1"/>
          </p:cNvGraphicFramePr>
          <p:nvPr>
            <p:ph sz="half" idx="1"/>
          </p:nvPr>
        </p:nvGraphicFramePr>
        <p:xfrm>
          <a:off x="-1025662" y="1463072"/>
          <a:ext cx="6641153" cy="50855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F9299F68-2443-7B15-643C-3BC2040F9453}"/>
              </a:ext>
            </a:extLst>
          </p:cNvPr>
          <p:cNvGraphicFramePr/>
          <p:nvPr/>
        </p:nvGraphicFramePr>
        <p:xfrm>
          <a:off x="5020052" y="2041045"/>
          <a:ext cx="5779711" cy="39296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Footer Placeholder 4">
            <a:extLst>
              <a:ext uri="{FF2B5EF4-FFF2-40B4-BE49-F238E27FC236}">
                <a16:creationId xmlns:a16="http://schemas.microsoft.com/office/drawing/2014/main" id="{6C4AA706-0E97-703B-4CA4-38151939DFDD}"/>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5093993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DE7DE-595E-12B4-FEA0-721C13C57A35}"/>
              </a:ext>
            </a:extLst>
          </p:cNvPr>
          <p:cNvSpPr>
            <a:spLocks noGrp="1"/>
          </p:cNvSpPr>
          <p:nvPr>
            <p:ph type="title"/>
          </p:nvPr>
        </p:nvSpPr>
        <p:spPr>
          <a:xfrm>
            <a:off x="546078" y="0"/>
            <a:ext cx="9707606" cy="993805"/>
          </a:xfrm>
        </p:spPr>
        <p:txBody>
          <a:bodyPr/>
          <a:lstStyle/>
          <a:p>
            <a:r>
              <a:rPr lang="el-GR" sz="3200" b="1" dirty="0"/>
              <a:t>Πλέον ο επαγγελματίας υγείας ανεβαίνει επίπεδο…</a:t>
            </a:r>
            <a:endParaRPr lang="en-GB" sz="3200" b="1" dirty="0"/>
          </a:p>
        </p:txBody>
      </p:sp>
      <p:sp>
        <p:nvSpPr>
          <p:cNvPr id="3" name="Content Placeholder 2">
            <a:extLst>
              <a:ext uri="{FF2B5EF4-FFF2-40B4-BE49-F238E27FC236}">
                <a16:creationId xmlns:a16="http://schemas.microsoft.com/office/drawing/2014/main" id="{8FE34B53-5A4E-0CCC-BF51-4F91AB68F0CA}"/>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2FA41B16-29B4-958F-D18C-1570E53E3B49}"/>
              </a:ext>
            </a:extLst>
          </p:cNvPr>
          <p:cNvPicPr>
            <a:picLocks noChangeAspect="1"/>
          </p:cNvPicPr>
          <p:nvPr/>
        </p:nvPicPr>
        <p:blipFill>
          <a:blip r:embed="rId2"/>
          <a:stretch>
            <a:fillRect/>
          </a:stretch>
        </p:blipFill>
        <p:spPr>
          <a:xfrm>
            <a:off x="354760" y="1514634"/>
            <a:ext cx="5993446" cy="4170043"/>
          </a:xfrm>
          <a:prstGeom prst="rect">
            <a:avLst/>
          </a:prstGeom>
        </p:spPr>
      </p:pic>
      <p:pic>
        <p:nvPicPr>
          <p:cNvPr id="6" name="Picture 5">
            <a:extLst>
              <a:ext uri="{FF2B5EF4-FFF2-40B4-BE49-F238E27FC236}">
                <a16:creationId xmlns:a16="http://schemas.microsoft.com/office/drawing/2014/main" id="{DBBC31A3-F6BA-5359-D4E8-6B4722D9C9F7}"/>
              </a:ext>
            </a:extLst>
          </p:cNvPr>
          <p:cNvPicPr>
            <a:picLocks noChangeAspect="1"/>
          </p:cNvPicPr>
          <p:nvPr/>
        </p:nvPicPr>
        <p:blipFill>
          <a:blip r:embed="rId3"/>
          <a:stretch>
            <a:fillRect/>
          </a:stretch>
        </p:blipFill>
        <p:spPr>
          <a:xfrm>
            <a:off x="6766650" y="1514634"/>
            <a:ext cx="3125969" cy="4170043"/>
          </a:xfrm>
          <a:prstGeom prst="rect">
            <a:avLst/>
          </a:prstGeom>
        </p:spPr>
      </p:pic>
      <p:sp>
        <p:nvSpPr>
          <p:cNvPr id="4" name="Content Placeholder 2">
            <a:extLst>
              <a:ext uri="{FF2B5EF4-FFF2-40B4-BE49-F238E27FC236}">
                <a16:creationId xmlns:a16="http://schemas.microsoft.com/office/drawing/2014/main" id="{C19EFEB4-EA3F-D1D5-F1E3-4B7F744F5144}"/>
              </a:ext>
            </a:extLst>
          </p:cNvPr>
          <p:cNvSpPr txBox="1">
            <a:spLocks/>
          </p:cNvSpPr>
          <p:nvPr/>
        </p:nvSpPr>
        <p:spPr>
          <a:xfrm>
            <a:off x="688952" y="5384745"/>
            <a:ext cx="5325062" cy="993805"/>
          </a:xfrm>
          <a:prstGeom prst="rect">
            <a:avLst/>
          </a:prstGeom>
          <a:solidFill>
            <a:schemeClr val="accent1">
              <a:lumMod val="40000"/>
              <a:lumOff val="6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marR="0" lvl="0" indent="0" algn="ctr" defTabSz="959937" rtl="0" eaLnBrk="1" fontAlgn="auto" latinLnBrk="0" hangingPunct="1">
              <a:lnSpc>
                <a:spcPct val="90000"/>
              </a:lnSpc>
              <a:spcBef>
                <a:spcPts val="1050"/>
              </a:spcBef>
              <a:spcAft>
                <a:spcPts val="0"/>
              </a:spcAft>
              <a:buClrTx/>
              <a:buSzTx/>
              <a:buFont typeface="Arial" panose="020B0604020202020204" pitchFamily="34" charset="0"/>
              <a:buNone/>
              <a:tabLst/>
              <a:defRPr/>
            </a:pPr>
            <a:r>
              <a:rPr kumimoji="0" lang="en-GB" sz="2000" b="1" i="0" u="none" strike="noStrike" kern="1200" cap="none" spc="0" normalizeH="0" baseline="0" noProof="0" dirty="0">
                <a:ln>
                  <a:noFill/>
                </a:ln>
                <a:solidFill>
                  <a:prstClr val="black"/>
                </a:solidFill>
                <a:effectLst/>
                <a:uLnTx/>
                <a:uFillTx/>
                <a:latin typeface="Calibri"/>
                <a:ea typeface="+mn-ea"/>
                <a:cs typeface="+mn-cs"/>
              </a:rPr>
              <a:t>‘AI won’t replace science, but it will replace scientists who don’t use it.’ </a:t>
            </a:r>
          </a:p>
        </p:txBody>
      </p:sp>
      <p:pic>
        <p:nvPicPr>
          <p:cNvPr id="8" name="Picture 7">
            <a:extLst>
              <a:ext uri="{FF2B5EF4-FFF2-40B4-BE49-F238E27FC236}">
                <a16:creationId xmlns:a16="http://schemas.microsoft.com/office/drawing/2014/main" id="{EF700884-DBCD-B9E2-8708-509DA26ABD1F}"/>
              </a:ext>
            </a:extLst>
          </p:cNvPr>
          <p:cNvPicPr>
            <a:picLocks noChangeAspect="1"/>
          </p:cNvPicPr>
          <p:nvPr/>
        </p:nvPicPr>
        <p:blipFill>
          <a:blip r:embed="rId4"/>
          <a:stretch>
            <a:fillRect/>
          </a:stretch>
        </p:blipFill>
        <p:spPr>
          <a:xfrm>
            <a:off x="1708213" y="5986596"/>
            <a:ext cx="2824030" cy="1157133"/>
          </a:xfrm>
          <a:prstGeom prst="rect">
            <a:avLst/>
          </a:prstGeom>
        </p:spPr>
      </p:pic>
    </p:spTree>
    <p:extLst>
      <p:ext uri="{BB962C8B-B14F-4D97-AF65-F5344CB8AC3E}">
        <p14:creationId xmlns:p14="http://schemas.microsoft.com/office/powerpoint/2010/main" val="4266282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F68CAB-157F-6364-A997-9CD94D897B35}"/>
              </a:ext>
            </a:extLst>
          </p:cNvPr>
          <p:cNvSpPr/>
          <p:nvPr>
            <p:custDataLst>
              <p:tags r:id="rId2"/>
            </p:custDataLst>
          </p:nvPr>
        </p:nvSpPr>
        <p:spPr>
          <a:xfrm>
            <a:off x="393912" y="2023868"/>
            <a:ext cx="2100866" cy="2100866"/>
          </a:xfrm>
          <a:prstGeom prst="rect">
            <a:avLst/>
          </a:prstGeom>
          <a:blipFill>
            <a:blip r:embed="rId5">
              <a:extLst>
                <a:ext uri="{96DAC541-7B7A-43D3-8B79-37D633B846F1}">
                  <asvg:svgBlip xmlns:asvg="http://schemas.microsoft.com/office/drawing/2016/SVG/main" r:embed="rId6"/>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8366CA8-65CE-8D4B-5DB9-FF08655DC616}"/>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3400" b="1">
                <a:solidFill>
                  <a:srgbClr val="000000"/>
                </a:solidFill>
              </a:rPr>
              <a:t>Ξεχάσαμε κάτι σημαντικό, που αφορά την ασφάλεια των επαγγελματιών υγείας στην ψηφιακή εποχή;</a:t>
            </a:r>
            <a:endParaRPr lang="en-GB" sz="3400" b="1">
              <a:solidFill>
                <a:srgbClr val="000000"/>
              </a:solidFill>
            </a:endParaRPr>
          </a:p>
        </p:txBody>
      </p:sp>
      <p:sp>
        <p:nvSpPr>
          <p:cNvPr id="4" name="Rectangle 3">
            <a:extLst>
              <a:ext uri="{FF2B5EF4-FFF2-40B4-BE49-F238E27FC236}">
                <a16:creationId xmlns:a16="http://schemas.microsoft.com/office/drawing/2014/main" id="{F16F1745-A7C1-C180-F5AC-F48037CC6AE5}"/>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CE61222E-AB4F-5491-D183-7768316F42FA}"/>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4B1BBEED-D1E5-AF07-E6D7-5F329F18D84A}"/>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C90ECA1F-49BC-2924-B373-249432DA709E}"/>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20394160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665C103-0C4D-9C5F-70C0-20C9337166D7}"/>
              </a:ext>
            </a:extLst>
          </p:cNvPr>
          <p:cNvSpPr>
            <a:spLocks noGrp="1"/>
          </p:cNvSpPr>
          <p:nvPr>
            <p:ph type="title"/>
          </p:nvPr>
        </p:nvSpPr>
        <p:spPr>
          <a:xfrm>
            <a:off x="493986" y="552111"/>
            <a:ext cx="9023741" cy="667089"/>
          </a:xfrm>
        </p:spPr>
        <p:txBody>
          <a:bodyPr/>
          <a:lstStyle/>
          <a:p>
            <a:r>
              <a:rPr lang="el-GR" sz="3200" b="1" dirty="0">
                <a:solidFill>
                  <a:srgbClr val="0063DC"/>
                </a:solidFill>
              </a:rPr>
              <a:t>Σημεία-κλειδιά για την επίτευξη </a:t>
            </a:r>
            <a:br>
              <a:rPr lang="en-GB" sz="3200" b="1" dirty="0">
                <a:solidFill>
                  <a:srgbClr val="0063DC"/>
                </a:solidFill>
              </a:rPr>
            </a:br>
            <a:r>
              <a:rPr lang="el-GR" sz="3200" b="1" dirty="0">
                <a:solidFill>
                  <a:srgbClr val="0063DC"/>
                </a:solidFill>
              </a:rPr>
              <a:t>ψηφιακής ευεξίας</a:t>
            </a:r>
            <a:endParaRPr lang="hu-HU" sz="3200" b="1" dirty="0">
              <a:solidFill>
                <a:srgbClr val="0063DC"/>
              </a:solidFill>
            </a:endParaRPr>
          </a:p>
        </p:txBody>
      </p:sp>
      <p:graphicFrame>
        <p:nvGraphicFramePr>
          <p:cNvPr id="19" name="Tartalom helye 18">
            <a:extLst>
              <a:ext uri="{FF2B5EF4-FFF2-40B4-BE49-F238E27FC236}">
                <a16:creationId xmlns:a16="http://schemas.microsoft.com/office/drawing/2014/main" id="{EE0AFE4B-5CD7-10FD-C2B0-E86D4EE1C7C1}"/>
              </a:ext>
            </a:extLst>
          </p:cNvPr>
          <p:cNvGraphicFramePr>
            <a:graphicFrameLocks noGrp="1"/>
          </p:cNvGraphicFramePr>
          <p:nvPr>
            <p:ph sz="half" idx="1"/>
          </p:nvPr>
        </p:nvGraphicFramePr>
        <p:xfrm>
          <a:off x="493986" y="1849821"/>
          <a:ext cx="9816827" cy="41302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zövegdoboz 2">
            <a:extLst>
              <a:ext uri="{FF2B5EF4-FFF2-40B4-BE49-F238E27FC236}">
                <a16:creationId xmlns:a16="http://schemas.microsoft.com/office/drawing/2014/main" id="{585B4752-A58B-19F9-2F8F-A1C6388D3173}"/>
              </a:ext>
            </a:extLst>
          </p:cNvPr>
          <p:cNvSpPr txBox="1"/>
          <p:nvPr/>
        </p:nvSpPr>
        <p:spPr>
          <a:xfrm>
            <a:off x="3906542" y="6097782"/>
            <a:ext cx="4479532" cy="276999"/>
          </a:xfrm>
          <a:prstGeom prst="rect">
            <a:avLst/>
          </a:prstGeom>
          <a:noFill/>
        </p:spPr>
        <p:txBody>
          <a:bodyPr wrap="square" rtlCol="0">
            <a:spAutoFit/>
          </a:bodyPr>
          <a:lstStyle/>
          <a:p>
            <a:r>
              <a:rPr lang="hu-HU" sz="1200" i="1" dirty="0" err="1"/>
              <a:t>Source</a:t>
            </a:r>
            <a:r>
              <a:rPr lang="hu-HU" sz="1200" i="1" dirty="0"/>
              <a:t>: Visitor </a:t>
            </a:r>
            <a:r>
              <a:rPr lang="hu-HU" sz="1200" i="1" dirty="0" err="1"/>
              <a:t>Analytics</a:t>
            </a:r>
            <a:r>
              <a:rPr lang="hu-HU" sz="1200" i="1" dirty="0"/>
              <a:t>: </a:t>
            </a:r>
            <a:r>
              <a:rPr lang="hu-HU" sz="1200" i="1" dirty="0" err="1"/>
              <a:t>Checklist</a:t>
            </a:r>
            <a:r>
              <a:rPr lang="hu-HU" sz="1200" i="1" dirty="0"/>
              <a:t> </a:t>
            </a:r>
            <a:r>
              <a:rPr lang="hu-HU" sz="1200" i="1" dirty="0" err="1"/>
              <a:t>Your</a:t>
            </a:r>
            <a:r>
              <a:rPr lang="hu-HU" sz="1200" i="1" dirty="0"/>
              <a:t> Digital </a:t>
            </a:r>
            <a:r>
              <a:rPr lang="hu-HU" sz="1200" i="1" dirty="0" err="1"/>
              <a:t>Wellbeing</a:t>
            </a:r>
            <a:endParaRPr lang="hu-HU" sz="1200" i="1" dirty="0"/>
          </a:p>
        </p:txBody>
      </p:sp>
      <p:sp>
        <p:nvSpPr>
          <p:cNvPr id="4" name="Footer Placeholder 4">
            <a:extLst>
              <a:ext uri="{FF2B5EF4-FFF2-40B4-BE49-F238E27FC236}">
                <a16:creationId xmlns:a16="http://schemas.microsoft.com/office/drawing/2014/main" id="{EC22F8DA-7324-6A2C-789F-1824F77BB204}"/>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3463783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27A90EE-0F30-9499-CA0F-714AC78CE716}"/>
              </a:ext>
            </a:extLst>
          </p:cNvPr>
          <p:cNvSpPr>
            <a:spLocks noGrp="1"/>
          </p:cNvSpPr>
          <p:nvPr>
            <p:ph type="title"/>
          </p:nvPr>
        </p:nvSpPr>
        <p:spPr>
          <a:xfrm>
            <a:off x="546078" y="89850"/>
            <a:ext cx="3725671" cy="675283"/>
          </a:xfrm>
        </p:spPr>
        <p:txBody>
          <a:bodyPr/>
          <a:lstStyle/>
          <a:p>
            <a:r>
              <a:rPr lang="en-GB" sz="3200" b="1" dirty="0"/>
              <a:t>Let’s not forget!!</a:t>
            </a:r>
            <a:endParaRPr lang="hu-HU" sz="3200" b="1" dirty="0"/>
          </a:p>
        </p:txBody>
      </p:sp>
      <p:sp>
        <p:nvSpPr>
          <p:cNvPr id="3" name="Tartalom helye 2">
            <a:extLst>
              <a:ext uri="{FF2B5EF4-FFF2-40B4-BE49-F238E27FC236}">
                <a16:creationId xmlns:a16="http://schemas.microsoft.com/office/drawing/2014/main" id="{2BF516D7-52D1-84B1-5862-9ADF6A3D40BC}"/>
              </a:ext>
            </a:extLst>
          </p:cNvPr>
          <p:cNvSpPr>
            <a:spLocks noGrp="1"/>
          </p:cNvSpPr>
          <p:nvPr>
            <p:ph sz="half" idx="1"/>
          </p:nvPr>
        </p:nvSpPr>
        <p:spPr>
          <a:xfrm>
            <a:off x="488700" y="1087572"/>
            <a:ext cx="5471340" cy="1066137"/>
          </a:xfrm>
          <a:noFill/>
          <a:ln w="76200">
            <a:noFill/>
          </a:ln>
        </p:spPr>
        <p:txBody>
          <a:bodyPr/>
          <a:lstStyle/>
          <a:p>
            <a:pPr marL="0" indent="0">
              <a:buNone/>
            </a:pPr>
            <a:r>
              <a:rPr lang="el-GR" sz="2000" b="1" dirty="0"/>
              <a:t>Η «ασφάλεια» στην εποχή του ψηφιακού μετασχηματισμού του τομέα υγείας</a:t>
            </a:r>
            <a:r>
              <a:rPr lang="en-GB" sz="2000" b="1" dirty="0"/>
              <a:t>: </a:t>
            </a:r>
          </a:p>
          <a:p>
            <a:pPr marL="0" indent="0">
              <a:buNone/>
            </a:pPr>
            <a:r>
              <a:rPr lang="el-GR" sz="2000" b="1" dirty="0"/>
              <a:t>Μια έννοια διττή</a:t>
            </a:r>
            <a:r>
              <a:rPr lang="en-GB" sz="2000" b="1" dirty="0"/>
              <a:t>…</a:t>
            </a:r>
            <a:endParaRPr lang="hu-HU" sz="2000" b="1" dirty="0"/>
          </a:p>
        </p:txBody>
      </p:sp>
      <p:graphicFrame>
        <p:nvGraphicFramePr>
          <p:cNvPr id="8" name="Content Placeholder 3">
            <a:extLst>
              <a:ext uri="{FF2B5EF4-FFF2-40B4-BE49-F238E27FC236}">
                <a16:creationId xmlns:a16="http://schemas.microsoft.com/office/drawing/2014/main" id="{A9C6B90B-8F30-F727-9371-19AEAF82AB66}"/>
              </a:ext>
            </a:extLst>
          </p:cNvPr>
          <p:cNvGraphicFramePr>
            <a:graphicFrameLocks/>
          </p:cNvGraphicFramePr>
          <p:nvPr/>
        </p:nvGraphicFramePr>
        <p:xfrm>
          <a:off x="603457" y="1836421"/>
          <a:ext cx="9707606" cy="35549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artalom helye 2">
            <a:extLst>
              <a:ext uri="{FF2B5EF4-FFF2-40B4-BE49-F238E27FC236}">
                <a16:creationId xmlns:a16="http://schemas.microsoft.com/office/drawing/2014/main" id="{D0359083-D589-A2CA-4EEB-651EB3118277}"/>
              </a:ext>
            </a:extLst>
          </p:cNvPr>
          <p:cNvSpPr txBox="1">
            <a:spLocks/>
          </p:cNvSpPr>
          <p:nvPr/>
        </p:nvSpPr>
        <p:spPr>
          <a:xfrm>
            <a:off x="603457" y="5045604"/>
            <a:ext cx="9707606" cy="1066137"/>
          </a:xfrm>
          <a:prstGeom prst="rect">
            <a:avLst/>
          </a:prstGeom>
          <a:ln w="57150">
            <a:no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l-GR" sz="2000" b="1" dirty="0"/>
              <a:t>Μια βασική δεξιότητα στη σύγχρονη καθημερινή πρακτική</a:t>
            </a:r>
            <a:r>
              <a:rPr lang="en-GB" sz="2000" b="1" dirty="0"/>
              <a:t>:  </a:t>
            </a:r>
            <a:r>
              <a:rPr lang="el-GR" sz="2000" dirty="0"/>
              <a:t>Η ικανότητα  πλοήγησης στο ψηφιακό χώρο, μεριμνώντας παράλληλα για την εφαρμογή ασφαλών, αποτελεσματικών και υγιών ψηφιακών πρακτικών τόσο για εσάς όσο και για τον ασθενή σας</a:t>
            </a:r>
            <a:endParaRPr lang="hu-HU" sz="2000" dirty="0"/>
          </a:p>
        </p:txBody>
      </p:sp>
      <p:sp>
        <p:nvSpPr>
          <p:cNvPr id="4" name="Footer Placeholder 4">
            <a:extLst>
              <a:ext uri="{FF2B5EF4-FFF2-40B4-BE49-F238E27FC236}">
                <a16:creationId xmlns:a16="http://schemas.microsoft.com/office/drawing/2014/main" id="{48C231DD-FAFB-0097-FDBA-6610B07C0A24}"/>
              </a:ext>
            </a:extLst>
          </p:cNvPr>
          <p:cNvSpPr txBox="1">
            <a:spLocks noChangeArrowheads="1"/>
          </p:cNvSpPr>
          <p:nvPr/>
        </p:nvSpPr>
        <p:spPr bwMode="auto">
          <a:xfrm>
            <a:off x="96671" y="677996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1093644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213231" y="1208137"/>
            <a:ext cx="3310118"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a:solidFill>
                  <a:srgbClr val="1A75DB"/>
                </a:solidFill>
                <a:latin typeface="+mn-lt"/>
              </a:rPr>
              <a:t>Αποπ</a:t>
            </a:r>
            <a:r>
              <a:rPr lang="en-US" sz="4000" b="1" dirty="0" err="1">
                <a:solidFill>
                  <a:srgbClr val="1A75DB"/>
                </a:solidFill>
                <a:latin typeface="+mn-lt"/>
              </a:rPr>
              <a:t>οίη</a:t>
            </a:r>
            <a:r>
              <a:rPr lang="el-GR" sz="4000" b="1" dirty="0">
                <a:solidFill>
                  <a:srgbClr val="1A75DB"/>
                </a:solidFill>
                <a:latin typeface="+mn-lt"/>
              </a:rPr>
              <a:t>σ</a:t>
            </a:r>
            <a:r>
              <a:rPr lang="en-US" sz="4000" b="1" dirty="0">
                <a:solidFill>
                  <a:srgbClr val="1A75DB"/>
                </a:solidFill>
                <a:latin typeface="+mn-lt"/>
              </a:rPr>
              <a:t>η ευθύνης </a:t>
            </a:r>
            <a:endParaRPr lang="en-GB" sz="40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algn="just"/>
            <a:r>
              <a:rPr lang="en-US" sz="2200" dirty="0"/>
              <a:t>Ο Ευρωπαϊκός Εκτελεστικός Οργανισμός για την Υγεία και την Ψηφιακή Ανάπτυξη (</a:t>
            </a:r>
            <a:r>
              <a:rPr lang="en-US" sz="2200" dirty="0" err="1"/>
              <a:t>HaDEA</a:t>
            </a:r>
            <a:r>
              <a:rPr lang="en-US" sz="2200"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1365813" y="2910017"/>
            <a:ext cx="8009681"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r>
              <a:rPr lang="el-GR" sz="3600" dirty="0"/>
              <a:t>Ευχαριστούμε για την προσοχή σας</a:t>
            </a:r>
            <a:r>
              <a:rPr lang="it-IT" sz="3600" dirty="0"/>
              <a:t>!</a:t>
            </a:r>
            <a:endParaRPr sz="3600" dirty="0"/>
          </a:p>
        </p:txBody>
      </p:sp>
    </p:spTree>
    <p:extLst>
      <p:ext uri="{BB962C8B-B14F-4D97-AF65-F5344CB8AC3E}">
        <p14:creationId xmlns:p14="http://schemas.microsoft.com/office/powerpoint/2010/main" val="525072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9985BFD3-0CB6-8184-A466-E9B93D2AB851}"/>
              </a:ext>
            </a:extLst>
          </p:cNvPr>
          <p:cNvSpPr txBox="1">
            <a:spLocks/>
          </p:cNvSpPr>
          <p:nvPr/>
        </p:nvSpPr>
        <p:spPr>
          <a:xfrm>
            <a:off x="258110" y="4959969"/>
            <a:ext cx="9883502" cy="585204"/>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3200" b="1" dirty="0">
                <a:solidFill>
                  <a:srgbClr val="1A75DB"/>
                </a:solidFill>
                <a:latin typeface="+mn-lt"/>
              </a:rPr>
              <a:t>Η διαδικασία της αξιολόγησης των δεδομένων έχει πάντα ως απώτερο στόχο τη βελτίωση της ασφάλειας των ασθενών και η κριτική σκέψη είναι υψίστης σημασίας!!</a:t>
            </a:r>
            <a:endParaRPr lang="hu-HU" sz="3200" b="1" dirty="0">
              <a:solidFill>
                <a:srgbClr val="1A75DB"/>
              </a:solidFill>
              <a:latin typeface="+mn-lt"/>
            </a:endParaRPr>
          </a:p>
        </p:txBody>
      </p:sp>
      <p:grpSp>
        <p:nvGrpSpPr>
          <p:cNvPr id="3" name="Csoportba foglalás 2">
            <a:extLst>
              <a:ext uri="{FF2B5EF4-FFF2-40B4-BE49-F238E27FC236}">
                <a16:creationId xmlns:a16="http://schemas.microsoft.com/office/drawing/2014/main" id="{5AF1B41E-62CB-BFE9-2B5E-1EB93A9F33A9}"/>
              </a:ext>
            </a:extLst>
          </p:cNvPr>
          <p:cNvGrpSpPr/>
          <p:nvPr/>
        </p:nvGrpSpPr>
        <p:grpSpPr>
          <a:xfrm>
            <a:off x="56560" y="705068"/>
            <a:ext cx="10686641" cy="4201032"/>
            <a:chOff x="56560" y="2076668"/>
            <a:chExt cx="10686641" cy="4201032"/>
          </a:xfrm>
        </p:grpSpPr>
        <p:sp>
          <p:nvSpPr>
            <p:cNvPr id="10" name="Téglalap 9">
              <a:extLst>
                <a:ext uri="{FF2B5EF4-FFF2-40B4-BE49-F238E27FC236}">
                  <a16:creationId xmlns:a16="http://schemas.microsoft.com/office/drawing/2014/main" id="{435700CB-A584-0BAD-B36B-BCD407086618}"/>
                </a:ext>
              </a:extLst>
            </p:cNvPr>
            <p:cNvSpPr/>
            <p:nvPr/>
          </p:nvSpPr>
          <p:spPr>
            <a:xfrm>
              <a:off x="56560" y="2076668"/>
              <a:ext cx="10686641" cy="641023"/>
            </a:xfrm>
            <a:prstGeom prst="rect">
              <a:avLst/>
            </a:prstGeom>
            <a:gradFill flip="none" rotWithShape="1">
              <a:gsLst>
                <a:gs pos="37000">
                  <a:srgbClr val="FB0087"/>
                </a:gs>
                <a:gs pos="0">
                  <a:srgbClr val="784D9B"/>
                </a:gs>
                <a:gs pos="0">
                  <a:srgbClr val="AB0084"/>
                </a:gs>
                <a:gs pos="68000">
                  <a:srgbClr val="02FFD2"/>
                </a:gs>
                <a:gs pos="100000">
                  <a:srgbClr val="00C6D6"/>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hu-HU" b="1" dirty="0"/>
                <a:t>		GP </a:t>
              </a:r>
              <a:r>
                <a:rPr lang="hu-HU" b="1" dirty="0" err="1"/>
                <a:t>Κλινική Νοσοκομείο Φαρμακείο </a:t>
              </a:r>
              <a:r>
                <a:rPr lang="hu-HU" b="1" dirty="0"/>
                <a:t>Σπίτι</a:t>
              </a:r>
            </a:p>
          </p:txBody>
        </p:sp>
        <p:pic>
          <p:nvPicPr>
            <p:cNvPr id="12" name="Ábra 11" descr="Orvos nő egyszínű kitöltéssel">
              <a:extLst>
                <a:ext uri="{FF2B5EF4-FFF2-40B4-BE49-F238E27FC236}">
                  <a16:creationId xmlns:a16="http://schemas.microsoft.com/office/drawing/2014/main" id="{4C8E9191-E264-E25C-082C-E99C28F850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4760" y="2903936"/>
              <a:ext cx="914400" cy="914400"/>
            </a:xfrm>
            <a:prstGeom prst="rect">
              <a:avLst/>
            </a:prstGeom>
          </p:spPr>
        </p:pic>
        <p:pic>
          <p:nvPicPr>
            <p:cNvPr id="14" name="Ábra 13" descr="Egészségügy egyszínű kitöltéssel">
              <a:extLst>
                <a:ext uri="{FF2B5EF4-FFF2-40B4-BE49-F238E27FC236}">
                  <a16:creationId xmlns:a16="http://schemas.microsoft.com/office/drawing/2014/main" id="{F270DC3A-91DD-00F7-8AA6-6EA07CBE022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87470" y="2874323"/>
              <a:ext cx="914400" cy="914400"/>
            </a:xfrm>
            <a:prstGeom prst="rect">
              <a:avLst/>
            </a:prstGeom>
          </p:spPr>
        </p:pic>
        <p:pic>
          <p:nvPicPr>
            <p:cNvPr id="16" name="Ábra 15" descr="Gyógyszer egyszínű kitöltéssel">
              <a:extLst>
                <a:ext uri="{FF2B5EF4-FFF2-40B4-BE49-F238E27FC236}">
                  <a16:creationId xmlns:a16="http://schemas.microsoft.com/office/drawing/2014/main" id="{56706AF4-36C7-8665-004A-22D97911CB9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45256" y="2871383"/>
              <a:ext cx="914400" cy="914400"/>
            </a:xfrm>
            <a:prstGeom prst="rect">
              <a:avLst/>
            </a:prstGeom>
          </p:spPr>
        </p:pic>
        <p:pic>
          <p:nvPicPr>
            <p:cNvPr id="18" name="Ábra 17" descr="Kórház egyszínű kitöltéssel">
              <a:extLst>
                <a:ext uri="{FF2B5EF4-FFF2-40B4-BE49-F238E27FC236}">
                  <a16:creationId xmlns:a16="http://schemas.microsoft.com/office/drawing/2014/main" id="{A852F79D-6230-0ADE-6878-B8BF091982D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63300" y="2871383"/>
              <a:ext cx="914400" cy="914400"/>
            </a:xfrm>
            <a:prstGeom prst="rect">
              <a:avLst/>
            </a:prstGeom>
          </p:spPr>
        </p:pic>
        <p:pic>
          <p:nvPicPr>
            <p:cNvPr id="20" name="Ábra 19" descr="Kezdőlap1 egyszínű kitöltéssel">
              <a:extLst>
                <a:ext uri="{FF2B5EF4-FFF2-40B4-BE49-F238E27FC236}">
                  <a16:creationId xmlns:a16="http://schemas.microsoft.com/office/drawing/2014/main" id="{C8827E72-A09A-D98F-3432-A4279FF191E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227212" y="2871383"/>
              <a:ext cx="914400" cy="914400"/>
            </a:xfrm>
            <a:prstGeom prst="rect">
              <a:avLst/>
            </a:prstGeom>
          </p:spPr>
        </p:pic>
        <p:sp>
          <p:nvSpPr>
            <p:cNvPr id="22" name="Nyíl: jobbra mutató 21">
              <a:extLst>
                <a:ext uri="{FF2B5EF4-FFF2-40B4-BE49-F238E27FC236}">
                  <a16:creationId xmlns:a16="http://schemas.microsoft.com/office/drawing/2014/main" id="{EE6C0D3B-76CE-ED2B-0EC6-2D8A7BCDE040}"/>
                </a:ext>
              </a:extLst>
            </p:cNvPr>
            <p:cNvSpPr/>
            <p:nvPr/>
          </p:nvSpPr>
          <p:spPr>
            <a:xfrm>
              <a:off x="329938" y="5184742"/>
              <a:ext cx="9981125" cy="867266"/>
            </a:xfrm>
            <a:prstGeom prst="rightArrow">
              <a:avLst/>
            </a:prstGeom>
            <a:gradFill>
              <a:gsLst>
                <a:gs pos="0">
                  <a:srgbClr val="FB0087"/>
                </a:gs>
                <a:gs pos="0">
                  <a:srgbClr val="784D9B"/>
                </a:gs>
                <a:gs pos="0">
                  <a:schemeClr val="bg1"/>
                </a:gs>
                <a:gs pos="55000">
                  <a:srgbClr val="02FFD2"/>
                </a:gs>
                <a:gs pos="100000">
                  <a:srgbClr val="00C6D6"/>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7" name="Téglalap 26">
              <a:extLst>
                <a:ext uri="{FF2B5EF4-FFF2-40B4-BE49-F238E27FC236}">
                  <a16:creationId xmlns:a16="http://schemas.microsoft.com/office/drawing/2014/main" id="{42A09B5D-FC43-9C6C-DE3E-DB671FFEC604}"/>
                </a:ext>
              </a:extLst>
            </p:cNvPr>
            <p:cNvSpPr/>
            <p:nvPr/>
          </p:nvSpPr>
          <p:spPr>
            <a:xfrm>
              <a:off x="297042" y="4199030"/>
              <a:ext cx="810705" cy="485000"/>
            </a:xfrm>
            <a:prstGeom prst="rect">
              <a:avLst/>
            </a:prstGeom>
            <a:solidFill>
              <a:srgbClr val="E5FB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solidFill>
                    <a:schemeClr val="tx1"/>
                  </a:solidFill>
                </a:rPr>
                <a:t>ICD</a:t>
              </a:r>
            </a:p>
          </p:txBody>
        </p:sp>
        <p:sp>
          <p:nvSpPr>
            <p:cNvPr id="28" name="Téglalap 27">
              <a:extLst>
                <a:ext uri="{FF2B5EF4-FFF2-40B4-BE49-F238E27FC236}">
                  <a16:creationId xmlns:a16="http://schemas.microsoft.com/office/drawing/2014/main" id="{60FA1D03-74ED-F830-FAB1-742D295524DF}"/>
                </a:ext>
              </a:extLst>
            </p:cNvPr>
            <p:cNvSpPr/>
            <p:nvPr/>
          </p:nvSpPr>
          <p:spPr>
            <a:xfrm>
              <a:off x="1332887" y="4179695"/>
              <a:ext cx="810705" cy="485000"/>
            </a:xfrm>
            <a:prstGeom prst="rect">
              <a:avLst/>
            </a:prstGeom>
            <a:solidFill>
              <a:srgbClr val="E5FB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solidFill>
                    <a:schemeClr val="tx1"/>
                  </a:solidFill>
                </a:rPr>
                <a:t>ICPM</a:t>
              </a:r>
            </a:p>
          </p:txBody>
        </p:sp>
        <p:sp>
          <p:nvSpPr>
            <p:cNvPr id="29" name="Téglalap 28">
              <a:extLst>
                <a:ext uri="{FF2B5EF4-FFF2-40B4-BE49-F238E27FC236}">
                  <a16:creationId xmlns:a16="http://schemas.microsoft.com/office/drawing/2014/main" id="{93E38F6E-D10E-D5E1-4F6A-62C57BA61944}"/>
                </a:ext>
              </a:extLst>
            </p:cNvPr>
            <p:cNvSpPr/>
            <p:nvPr/>
          </p:nvSpPr>
          <p:spPr>
            <a:xfrm>
              <a:off x="2395337" y="4179695"/>
              <a:ext cx="810705" cy="485000"/>
            </a:xfrm>
            <a:prstGeom prst="rect">
              <a:avLst/>
            </a:prstGeom>
            <a:solidFill>
              <a:srgbClr val="E5FB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solidFill>
                    <a:schemeClr val="tx1"/>
                  </a:solidFill>
                </a:rPr>
                <a:t>ΗΚΓ</a:t>
              </a:r>
            </a:p>
          </p:txBody>
        </p:sp>
        <p:sp>
          <p:nvSpPr>
            <p:cNvPr id="30" name="Téglalap 29">
              <a:extLst>
                <a:ext uri="{FF2B5EF4-FFF2-40B4-BE49-F238E27FC236}">
                  <a16:creationId xmlns:a16="http://schemas.microsoft.com/office/drawing/2014/main" id="{9FFF12CE-3628-9E83-0AF1-25C9EF1B135F}"/>
                </a:ext>
              </a:extLst>
            </p:cNvPr>
            <p:cNvSpPr/>
            <p:nvPr/>
          </p:nvSpPr>
          <p:spPr>
            <a:xfrm>
              <a:off x="3457788" y="4170750"/>
              <a:ext cx="810705" cy="485000"/>
            </a:xfrm>
            <a:prstGeom prst="rect">
              <a:avLst/>
            </a:prstGeom>
            <a:solidFill>
              <a:srgbClr val="E5FB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err="1">
                  <a:solidFill>
                    <a:schemeClr val="tx1"/>
                  </a:solidFill>
                </a:rPr>
                <a:t>Εργαστήριο</a:t>
              </a:r>
              <a:endParaRPr lang="hu-HU" b="1" dirty="0">
                <a:solidFill>
                  <a:schemeClr val="tx1"/>
                </a:solidFill>
              </a:endParaRPr>
            </a:p>
          </p:txBody>
        </p:sp>
        <p:sp>
          <p:nvSpPr>
            <p:cNvPr id="31" name="Téglalap 30">
              <a:extLst>
                <a:ext uri="{FF2B5EF4-FFF2-40B4-BE49-F238E27FC236}">
                  <a16:creationId xmlns:a16="http://schemas.microsoft.com/office/drawing/2014/main" id="{05C6669A-D722-85CB-23AA-E55718687B4F}"/>
                </a:ext>
              </a:extLst>
            </p:cNvPr>
            <p:cNvSpPr/>
            <p:nvPr/>
          </p:nvSpPr>
          <p:spPr>
            <a:xfrm>
              <a:off x="4425506" y="4179695"/>
              <a:ext cx="1574823" cy="485000"/>
            </a:xfrm>
            <a:prstGeom prst="rect">
              <a:avLst/>
            </a:prstGeom>
            <a:solidFill>
              <a:srgbClr val="E5FB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solidFill>
                    <a:schemeClr val="tx1"/>
                  </a:solidFill>
                </a:rPr>
                <a:t>ΗΠΑ/CAT/MRI</a:t>
              </a:r>
            </a:p>
          </p:txBody>
        </p:sp>
        <p:sp>
          <p:nvSpPr>
            <p:cNvPr id="32" name="Téglalap 31">
              <a:extLst>
                <a:ext uri="{FF2B5EF4-FFF2-40B4-BE49-F238E27FC236}">
                  <a16:creationId xmlns:a16="http://schemas.microsoft.com/office/drawing/2014/main" id="{C0A48985-C160-489F-8113-806A71EB7CCF}"/>
                </a:ext>
              </a:extLst>
            </p:cNvPr>
            <p:cNvSpPr/>
            <p:nvPr/>
          </p:nvSpPr>
          <p:spPr>
            <a:xfrm>
              <a:off x="6146625" y="4184804"/>
              <a:ext cx="810705" cy="485000"/>
            </a:xfrm>
            <a:prstGeom prst="rect">
              <a:avLst/>
            </a:prstGeom>
            <a:solidFill>
              <a:srgbClr val="E5FB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solidFill>
                    <a:schemeClr val="tx1"/>
                  </a:solidFill>
                </a:rPr>
                <a:t>DRG</a:t>
              </a:r>
            </a:p>
          </p:txBody>
        </p:sp>
        <p:sp>
          <p:nvSpPr>
            <p:cNvPr id="33" name="Téglalap 32">
              <a:extLst>
                <a:ext uri="{FF2B5EF4-FFF2-40B4-BE49-F238E27FC236}">
                  <a16:creationId xmlns:a16="http://schemas.microsoft.com/office/drawing/2014/main" id="{C2510487-61DA-1D68-708F-570FEB164130}"/>
                </a:ext>
              </a:extLst>
            </p:cNvPr>
            <p:cNvSpPr/>
            <p:nvPr/>
          </p:nvSpPr>
          <p:spPr>
            <a:xfrm>
              <a:off x="7096650" y="4182708"/>
              <a:ext cx="810705" cy="485000"/>
            </a:xfrm>
            <a:prstGeom prst="rect">
              <a:avLst/>
            </a:prstGeom>
            <a:solidFill>
              <a:srgbClr val="E5FB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solidFill>
                    <a:schemeClr val="tx1"/>
                  </a:solidFill>
                </a:rPr>
                <a:t>ATC</a:t>
              </a:r>
            </a:p>
          </p:txBody>
        </p:sp>
        <p:sp>
          <p:nvSpPr>
            <p:cNvPr id="34" name="Téglalap 33">
              <a:extLst>
                <a:ext uri="{FF2B5EF4-FFF2-40B4-BE49-F238E27FC236}">
                  <a16:creationId xmlns:a16="http://schemas.microsoft.com/office/drawing/2014/main" id="{B7793F37-8995-6249-6B2E-B95CF4D5F664}"/>
                </a:ext>
              </a:extLst>
            </p:cNvPr>
            <p:cNvSpPr/>
            <p:nvPr/>
          </p:nvSpPr>
          <p:spPr>
            <a:xfrm>
              <a:off x="8271526" y="4166477"/>
              <a:ext cx="1909018" cy="485000"/>
            </a:xfrm>
            <a:prstGeom prst="rect">
              <a:avLst/>
            </a:prstGeom>
            <a:solidFill>
              <a:srgbClr val="E5FB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hu-HU" b="1" dirty="0">
                  <a:solidFill>
                    <a:schemeClr val="tx1"/>
                  </a:solidFill>
                </a:rPr>
                <a:t>RR /SpO2/κ.λπ.</a:t>
              </a:r>
            </a:p>
          </p:txBody>
        </p:sp>
        <p:pic>
          <p:nvPicPr>
            <p:cNvPr id="36" name="Ábra 35" descr="Papucs egyszínű kitöltéssel">
              <a:extLst>
                <a:ext uri="{FF2B5EF4-FFF2-40B4-BE49-F238E27FC236}">
                  <a16:creationId xmlns:a16="http://schemas.microsoft.com/office/drawing/2014/main" id="{C52373C9-8836-37B0-DB61-8AF5ED26E9E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5400000">
              <a:off x="7732520" y="5363300"/>
              <a:ext cx="914400" cy="914400"/>
            </a:xfrm>
            <a:prstGeom prst="rect">
              <a:avLst/>
            </a:prstGeom>
          </p:spPr>
        </p:pic>
        <p:pic>
          <p:nvPicPr>
            <p:cNvPr id="37" name="Ábra 36" descr="Lábnyomok egyszínű kitöltéssel">
              <a:extLst>
                <a:ext uri="{FF2B5EF4-FFF2-40B4-BE49-F238E27FC236}">
                  <a16:creationId xmlns:a16="http://schemas.microsoft.com/office/drawing/2014/main" id="{F5B06F2B-70CE-2DCF-08F2-172997267AC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5400000">
              <a:off x="956714" y="5363300"/>
              <a:ext cx="914400" cy="914400"/>
            </a:xfrm>
            <a:prstGeom prst="rect">
              <a:avLst/>
            </a:prstGeom>
          </p:spPr>
        </p:pic>
        <p:pic>
          <p:nvPicPr>
            <p:cNvPr id="38" name="Ábra 37" descr="Cipőnyomok egyszínű kitöltéssel">
              <a:extLst>
                <a:ext uri="{FF2B5EF4-FFF2-40B4-BE49-F238E27FC236}">
                  <a16:creationId xmlns:a16="http://schemas.microsoft.com/office/drawing/2014/main" id="{DDC351B8-9C33-29F0-D644-FBB452EEF3A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rot="5400000">
              <a:off x="4755717" y="5363300"/>
              <a:ext cx="914400" cy="914400"/>
            </a:xfrm>
            <a:prstGeom prst="rect">
              <a:avLst/>
            </a:prstGeom>
          </p:spPr>
        </p:pic>
      </p:grpSp>
      <p:sp>
        <p:nvSpPr>
          <p:cNvPr id="4" name="Szövegdoboz 3">
            <a:extLst>
              <a:ext uri="{FF2B5EF4-FFF2-40B4-BE49-F238E27FC236}">
                <a16:creationId xmlns:a16="http://schemas.microsoft.com/office/drawing/2014/main" id="{D6826C8B-3F33-AD53-8F90-CF67AA017CDB}"/>
              </a:ext>
            </a:extLst>
          </p:cNvPr>
          <p:cNvSpPr txBox="1"/>
          <p:nvPr/>
        </p:nvSpPr>
        <p:spPr>
          <a:xfrm>
            <a:off x="7269754" y="93541"/>
            <a:ext cx="3530009" cy="461665"/>
          </a:xfrm>
          <a:prstGeom prst="rect">
            <a:avLst/>
          </a:prstGeom>
          <a:noFill/>
        </p:spPr>
        <p:txBody>
          <a:bodyPr wrap="square" rtlCol="0">
            <a:spAutoFit/>
          </a:bodyPr>
          <a:lstStyle/>
          <a:p>
            <a:r>
              <a:rPr lang="hu-HU" sz="1200" i="1" dirty="0" err="1"/>
              <a:t>Πηγή</a:t>
            </a:r>
            <a:r>
              <a:rPr lang="hu-HU" sz="1200" i="1" dirty="0"/>
              <a:t>: </a:t>
            </a:r>
            <a:r>
              <a:rPr lang="hu-HU" sz="1200" i="1" dirty="0" err="1"/>
              <a:t>μεταφρασμένο από </a:t>
            </a:r>
            <a:r>
              <a:rPr lang="hu-HU" sz="1200" i="1" dirty="0"/>
              <a:t>Egészségbiztonság Nemzeti Laboratórium, D2H </a:t>
            </a:r>
            <a:r>
              <a:rPr lang="hu-HU" sz="1200" i="1" dirty="0" err="1"/>
              <a:t>Adatvezérelt </a:t>
            </a:r>
            <a:r>
              <a:rPr lang="hu-HU" sz="1200" i="1" dirty="0"/>
              <a:t>Egészség Divízió</a:t>
            </a:r>
          </a:p>
        </p:txBody>
      </p:sp>
      <p:sp>
        <p:nvSpPr>
          <p:cNvPr id="5" name="Footer Placeholder 4">
            <a:extLst>
              <a:ext uri="{FF2B5EF4-FFF2-40B4-BE49-F238E27FC236}">
                <a16:creationId xmlns:a16="http://schemas.microsoft.com/office/drawing/2014/main" id="{32C243F7-7D7A-12CA-67AC-1516B85AC9B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Tree>
    <p:extLst>
      <p:ext uri="{BB962C8B-B14F-4D97-AF65-F5344CB8AC3E}">
        <p14:creationId xmlns:p14="http://schemas.microsoft.com/office/powerpoint/2010/main" val="3102555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9985EF-11C7-4C7E-6887-239A3E8B326D}"/>
              </a:ext>
            </a:extLst>
          </p:cNvPr>
          <p:cNvSpPr/>
          <p:nvPr>
            <p:custDataLst>
              <p:tags r:id="rId2"/>
            </p:custDataLst>
          </p:nvPr>
        </p:nvSpPr>
        <p:spPr>
          <a:xfrm>
            <a:off x="393912" y="2023868"/>
            <a:ext cx="2100866" cy="2100866"/>
          </a:xfrm>
          <a:prstGeom prst="rect">
            <a:avLst/>
          </a:prstGeom>
          <a:blipFill>
            <a:blip r:embed="rId5">
              <a:extLst>
                <a:ext uri="{96DAC541-7B7A-43D3-8B79-37D633B846F1}">
                  <asvg:svgBlip xmlns:asvg="http://schemas.microsoft.com/office/drawing/2016/SVG/main" r:embed="rId6"/>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8E445778-6BF7-5FAC-D22B-55DB23C9D895}"/>
              </a:ext>
            </a:extLst>
          </p:cNvPr>
          <p:cNvSpPr/>
          <p:nvPr>
            <p:custDataLst>
              <p:tags r:id="rId3"/>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a:solidFill>
                  <a:srgbClr val="000000"/>
                </a:solidFill>
              </a:rPr>
              <a:t>Τι ορίζει την ποιότητα των δεδομένων;</a:t>
            </a:r>
            <a:endParaRPr lang="en-GB" sz="4000" b="1">
              <a:solidFill>
                <a:srgbClr val="000000"/>
              </a:solidFill>
            </a:endParaRPr>
          </a:p>
        </p:txBody>
      </p:sp>
      <p:sp>
        <p:nvSpPr>
          <p:cNvPr id="4" name="Rectangle 3">
            <a:extLst>
              <a:ext uri="{FF2B5EF4-FFF2-40B4-BE49-F238E27FC236}">
                <a16:creationId xmlns:a16="http://schemas.microsoft.com/office/drawing/2014/main" id="{EA03B624-BBDE-1171-BC97-B4D4F8B653EB}"/>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7">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6" name="Graphic 5">
            <a:extLst>
              <a:ext uri="{FF2B5EF4-FFF2-40B4-BE49-F238E27FC236}">
                <a16:creationId xmlns:a16="http://schemas.microsoft.com/office/drawing/2014/main" id="{74790FD3-CF14-FDDA-850D-EFABC4BB80A6}"/>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262608" y="6523196"/>
            <a:ext cx="262608" cy="262608"/>
          </a:xfrm>
          <a:prstGeom prst="rect">
            <a:avLst/>
          </a:prstGeom>
        </p:spPr>
      </p:pic>
      <p:sp>
        <p:nvSpPr>
          <p:cNvPr id="7" name="Trapezoid 6">
            <a:extLst>
              <a:ext uri="{FF2B5EF4-FFF2-40B4-BE49-F238E27FC236}">
                <a16:creationId xmlns:a16="http://schemas.microsoft.com/office/drawing/2014/main" id="{0185E5F6-C713-1F32-BF8E-956E4D3C159D}"/>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10">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9" name="Graphic 8">
            <a:extLst>
              <a:ext uri="{FF2B5EF4-FFF2-40B4-BE49-F238E27FC236}">
                <a16:creationId xmlns:a16="http://schemas.microsoft.com/office/drawing/2014/main" id="{FD4FF07A-56AF-0CA3-D600-5D9A24673CD9}"/>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519548" y="6490370"/>
            <a:ext cx="984781" cy="328260"/>
          </a:xfrm>
          <a:prstGeom prst="rect">
            <a:avLst/>
          </a:prstGeom>
        </p:spPr>
      </p:pic>
    </p:spTree>
    <p:custDataLst>
      <p:tags r:id="rId1"/>
    </p:custDataLst>
    <p:extLst>
      <p:ext uri="{BB962C8B-B14F-4D97-AF65-F5344CB8AC3E}">
        <p14:creationId xmlns:p14="http://schemas.microsoft.com/office/powerpoint/2010/main" val="1124525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525692" y="299659"/>
            <a:ext cx="9233834" cy="655320"/>
          </a:xfrm>
          <a:prstGeom prst="rect">
            <a:avLst/>
          </a:prstGeom>
        </p:spPr>
        <p:txBody>
          <a:bodyPr/>
          <a:lstStyle/>
          <a:p>
            <a:r>
              <a:rPr lang="hu-HU" sz="2800" b="1" dirty="0">
                <a:solidFill>
                  <a:srgbClr val="0063DC"/>
                </a:solidFill>
                <a:latin typeface="+mn-lt"/>
              </a:rPr>
              <a:t>Ποιότητα δεδομένω</a:t>
            </a:r>
            <a:r>
              <a:rPr lang="el-GR" sz="2800" b="1" dirty="0">
                <a:solidFill>
                  <a:srgbClr val="0063DC"/>
                </a:solidFill>
                <a:latin typeface="+mn-lt"/>
              </a:rPr>
              <a:t>ν: Παράμετροι που την ορίζουν</a:t>
            </a:r>
            <a:endParaRPr lang="en-GB" sz="2800" b="1" dirty="0">
              <a:solidFill>
                <a:srgbClr val="0063DC"/>
              </a:solidFill>
              <a:latin typeface="+mn-lt"/>
            </a:endParaRPr>
          </a:p>
        </p:txBody>
      </p:sp>
      <p:sp>
        <p:nvSpPr>
          <p:cNvPr id="7" name="Téglalap 6">
            <a:extLst>
              <a:ext uri="{FF2B5EF4-FFF2-40B4-BE49-F238E27FC236}">
                <a16:creationId xmlns:a16="http://schemas.microsoft.com/office/drawing/2014/main" id="{3C8B764D-6BCD-9376-5A2D-851980C6A6EB}"/>
              </a:ext>
            </a:extLst>
          </p:cNvPr>
          <p:cNvSpPr/>
          <p:nvPr/>
        </p:nvSpPr>
        <p:spPr>
          <a:xfrm>
            <a:off x="357207" y="954979"/>
            <a:ext cx="5042674" cy="1503123"/>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1600" b="1" dirty="0"/>
              <a:t>Ακεραιότητα</a:t>
            </a:r>
            <a:r>
              <a:rPr lang="en-US" sz="1600" b="1" dirty="0"/>
              <a:t>: </a:t>
            </a:r>
            <a:r>
              <a:rPr lang="en-US" sz="1600" dirty="0"/>
              <a:t>Όλα τα στοιχεία ή σημεία δεδομένων είναι διαθέσιμα. Δεν λείπουν δεδομένα που να εμποδίζουν την ανάλυση ή τη χρήση τ</a:t>
            </a:r>
            <a:r>
              <a:rPr lang="el-GR" sz="1600" dirty="0"/>
              <a:t>ου συνόλου τους</a:t>
            </a:r>
            <a:r>
              <a:rPr lang="en-US" sz="1600" dirty="0"/>
              <a:t>.</a:t>
            </a:r>
          </a:p>
        </p:txBody>
      </p:sp>
      <p:sp>
        <p:nvSpPr>
          <p:cNvPr id="8" name="Téglalap 7">
            <a:extLst>
              <a:ext uri="{FF2B5EF4-FFF2-40B4-BE49-F238E27FC236}">
                <a16:creationId xmlns:a16="http://schemas.microsoft.com/office/drawing/2014/main" id="{27589CF6-C875-C4D2-441E-11758474FA76}"/>
              </a:ext>
            </a:extLst>
          </p:cNvPr>
          <p:cNvSpPr/>
          <p:nvPr/>
        </p:nvSpPr>
        <p:spPr>
          <a:xfrm>
            <a:off x="5481366" y="954979"/>
            <a:ext cx="5042674" cy="1503122"/>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1400" b="1" dirty="0"/>
              <a:t>Πληρότητα</a:t>
            </a:r>
            <a:r>
              <a:rPr lang="en-US" sz="1400" b="1" dirty="0"/>
              <a:t>: </a:t>
            </a:r>
            <a:r>
              <a:rPr lang="en-US" sz="1400" dirty="0"/>
              <a:t>Όλα τα στοιχεία ή σημεία δεδομένων που αντιστοιχούν στο αντικείμενο, το γεγονός ή την κατάσταση του πραγματικού κόσμου περιλαμβάνονται στο σύνολο δεδομένων, επιτρέποντας την εκπλήρωση της προβλεπόμενης χρήσης</a:t>
            </a:r>
            <a:endParaRPr lang="el-GR" sz="1400" dirty="0"/>
          </a:p>
          <a:p>
            <a:r>
              <a:rPr lang="en-US" sz="1400" dirty="0"/>
              <a:t> </a:t>
            </a:r>
            <a:r>
              <a:rPr lang="el-GR" sz="1400" dirty="0"/>
              <a:t>του.</a:t>
            </a:r>
            <a:endParaRPr lang="en-US" sz="1400" dirty="0"/>
          </a:p>
        </p:txBody>
      </p:sp>
      <p:sp>
        <p:nvSpPr>
          <p:cNvPr id="9" name="Téglalap 8">
            <a:extLst>
              <a:ext uri="{FF2B5EF4-FFF2-40B4-BE49-F238E27FC236}">
                <a16:creationId xmlns:a16="http://schemas.microsoft.com/office/drawing/2014/main" id="{7DE175C0-AA4E-C263-5D82-F0BAD37462E1}"/>
              </a:ext>
            </a:extLst>
          </p:cNvPr>
          <p:cNvSpPr/>
          <p:nvPr/>
        </p:nvSpPr>
        <p:spPr>
          <a:xfrm>
            <a:off x="357207" y="2530902"/>
            <a:ext cx="5013540" cy="1503123"/>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1400" b="1" dirty="0"/>
              <a:t>Επικαιρότητα</a:t>
            </a:r>
            <a:r>
              <a:rPr lang="en-US" sz="1400" b="1" dirty="0"/>
              <a:t> (</a:t>
            </a:r>
            <a:r>
              <a:rPr lang="en-US" sz="1400" b="1" dirty="0" err="1"/>
              <a:t>συμ</a:t>
            </a:r>
            <a:r>
              <a:rPr lang="en-US" sz="1400" b="1" dirty="0"/>
              <a:t>περιλαμβανομένης της συχνότητας των ενημερώσεων): </a:t>
            </a:r>
            <a:r>
              <a:rPr lang="en-US" sz="1400" dirty="0"/>
              <a:t>Η πιο </a:t>
            </a:r>
            <a:r>
              <a:rPr lang="hu-HU" sz="1400" dirty="0"/>
              <a:t>ενημερωμένη </a:t>
            </a:r>
            <a:r>
              <a:rPr lang="en-US" sz="1400" dirty="0" err="1"/>
              <a:t>έκδοση</a:t>
            </a:r>
            <a:r>
              <a:rPr lang="en-US" sz="1400" dirty="0"/>
              <a:t> </a:t>
            </a:r>
            <a:r>
              <a:rPr lang="en-US" sz="1400" dirty="0" err="1"/>
              <a:t>του</a:t>
            </a:r>
            <a:r>
              <a:rPr lang="en-US" sz="1400" dirty="0"/>
              <a:t> </a:t>
            </a:r>
            <a:r>
              <a:rPr lang="en-US" sz="1400" dirty="0" err="1"/>
              <a:t>συνόλου</a:t>
            </a:r>
            <a:r>
              <a:rPr lang="en-US" sz="1400" dirty="0"/>
              <a:t> </a:t>
            </a:r>
            <a:r>
              <a:rPr lang="en-US" sz="1400" dirty="0" err="1"/>
              <a:t>δεδομένων</a:t>
            </a:r>
            <a:r>
              <a:rPr lang="en-US" sz="1400" dirty="0"/>
              <a:t> </a:t>
            </a:r>
            <a:r>
              <a:rPr lang="en-US" sz="1400" dirty="0" err="1"/>
              <a:t>δι</a:t>
            </a:r>
            <a:r>
              <a:rPr lang="en-US" sz="1400" dirty="0"/>
              <a:t>ατίθεται χωρίς καθυστερήσεις. </a:t>
            </a:r>
            <a:r>
              <a:rPr lang="en-US" sz="1400" dirty="0" err="1"/>
              <a:t>Συνε</a:t>
            </a:r>
            <a:r>
              <a:rPr lang="en-US" sz="1400" dirty="0"/>
              <a:t>πώς, τα δεδομένα αντιπροσωπεύουν με ακρίβεια τ</a:t>
            </a:r>
            <a:r>
              <a:rPr lang="el-GR" sz="1400" dirty="0"/>
              <a:t>ο</a:t>
            </a:r>
            <a:r>
              <a:rPr lang="en-US" sz="1400" dirty="0"/>
              <a:t> </a:t>
            </a:r>
            <a:r>
              <a:rPr lang="en-US" sz="1400" dirty="0" err="1"/>
              <a:t>τρέχο</a:t>
            </a:r>
            <a:r>
              <a:rPr lang="el-GR" sz="1400" dirty="0"/>
              <a:t>ν στάτους</a:t>
            </a:r>
            <a:r>
              <a:rPr lang="en-US" sz="1400" dirty="0"/>
              <a:t> του πραγματικού αντικειμένου, της κατάστασης ή του συμβάντος.</a:t>
            </a:r>
          </a:p>
        </p:txBody>
      </p:sp>
      <p:sp>
        <p:nvSpPr>
          <p:cNvPr id="10" name="Téglalap 9">
            <a:extLst>
              <a:ext uri="{FF2B5EF4-FFF2-40B4-BE49-F238E27FC236}">
                <a16:creationId xmlns:a16="http://schemas.microsoft.com/office/drawing/2014/main" id="{4944F8F3-D35B-5B2A-788B-6FCD5F55E2AC}"/>
              </a:ext>
            </a:extLst>
          </p:cNvPr>
          <p:cNvSpPr/>
          <p:nvPr/>
        </p:nvSpPr>
        <p:spPr>
          <a:xfrm>
            <a:off x="5468114" y="2530902"/>
            <a:ext cx="5042674" cy="1503122"/>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1400" b="1" dirty="0" err="1"/>
              <a:t>Κατανοησιμότητα</a:t>
            </a:r>
            <a:r>
              <a:rPr lang="en-US" sz="1400" b="1" dirty="0"/>
              <a:t> (συμπεριλαμβανομένων των μεταδεδομένων): </a:t>
            </a:r>
            <a:r>
              <a:rPr lang="en-US" sz="1400" dirty="0"/>
              <a:t>Παρέχονται όλες οι σχετικές πληροφορίες σχετικά με τα δεδομένα, ώστε να διασφαλίζεται ότι οι χρήστες τα κατανοούν εύκολα. Αυτό περιλαμβάνει όλα τα σχετικά μεταδεδομένα που εγγυώνται την κατανόηση των δεδομένων από τους χρήστες.</a:t>
            </a:r>
          </a:p>
        </p:txBody>
      </p:sp>
      <p:sp>
        <p:nvSpPr>
          <p:cNvPr id="11" name="Téglalap 10">
            <a:extLst>
              <a:ext uri="{FF2B5EF4-FFF2-40B4-BE49-F238E27FC236}">
                <a16:creationId xmlns:a16="http://schemas.microsoft.com/office/drawing/2014/main" id="{F2434C14-55F1-65DD-D8AD-387DB07A04ED}"/>
              </a:ext>
            </a:extLst>
          </p:cNvPr>
          <p:cNvSpPr/>
          <p:nvPr/>
        </p:nvSpPr>
        <p:spPr>
          <a:xfrm>
            <a:off x="357207" y="4113547"/>
            <a:ext cx="5042674" cy="1503123"/>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err="1"/>
              <a:t>Ακρ</a:t>
            </a:r>
            <a:r>
              <a:rPr lang="el-GR" sz="1400" b="1" dirty="0" err="1"/>
              <a:t>ίβεια</a:t>
            </a:r>
            <a:r>
              <a:rPr lang="en-US" sz="1400" b="1" dirty="0"/>
              <a:t>: </a:t>
            </a:r>
            <a:r>
              <a:rPr lang="en-US" sz="1400" dirty="0"/>
              <a:t>Οι τιμές των δεδομένων είναι σωστές και αντιπροσωπεύουν με σαφήνεια τα χαρακτηριστικά του πραγματικού αντικειμένου, της κατάστασης ή του γεγονότος.</a:t>
            </a:r>
          </a:p>
        </p:txBody>
      </p:sp>
      <p:sp>
        <p:nvSpPr>
          <p:cNvPr id="12" name="Téglalap 11">
            <a:extLst>
              <a:ext uri="{FF2B5EF4-FFF2-40B4-BE49-F238E27FC236}">
                <a16:creationId xmlns:a16="http://schemas.microsoft.com/office/drawing/2014/main" id="{17ECA32D-3703-EF0C-E775-C2958F7FE625}"/>
              </a:ext>
            </a:extLst>
          </p:cNvPr>
          <p:cNvSpPr/>
          <p:nvPr/>
        </p:nvSpPr>
        <p:spPr>
          <a:xfrm>
            <a:off x="5468114" y="4113547"/>
            <a:ext cx="5042674" cy="1503122"/>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b="1" dirty="0" err="1"/>
              <a:t>Συν</a:t>
            </a:r>
            <a:r>
              <a:rPr lang="el-GR" sz="1400" b="1" dirty="0" err="1"/>
              <a:t>έπεια</a:t>
            </a:r>
            <a:r>
              <a:rPr lang="en-US" sz="1400" b="1" dirty="0"/>
              <a:t>: </a:t>
            </a:r>
            <a:r>
              <a:rPr lang="en-US" sz="1400" dirty="0"/>
              <a:t>Τα δεδομένα δεν περιέχουν αντιφάσεις που θα υπονόμευαν την ακρίβεια της ανάλυσής τους και θα εμπόδιζαν έτσι τη χρήση τους.</a:t>
            </a:r>
          </a:p>
        </p:txBody>
      </p:sp>
      <p:sp>
        <p:nvSpPr>
          <p:cNvPr id="13" name="Téglalap 12">
            <a:extLst>
              <a:ext uri="{FF2B5EF4-FFF2-40B4-BE49-F238E27FC236}">
                <a16:creationId xmlns:a16="http://schemas.microsoft.com/office/drawing/2014/main" id="{9FE95F44-C9B1-6D4D-9E24-0EA6D9198F3E}"/>
              </a:ext>
            </a:extLst>
          </p:cNvPr>
          <p:cNvSpPr/>
          <p:nvPr/>
        </p:nvSpPr>
        <p:spPr>
          <a:xfrm>
            <a:off x="357207" y="5696191"/>
            <a:ext cx="5042674" cy="1503123"/>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1400" b="1" dirty="0"/>
              <a:t>Εγκυρότητα</a:t>
            </a:r>
            <a:r>
              <a:rPr lang="en-US" sz="1400" b="1" dirty="0"/>
              <a:t>: </a:t>
            </a:r>
            <a:r>
              <a:rPr lang="en-US" sz="1400" dirty="0"/>
              <a:t>Τα δεδομένα επικαιροποιούνται για να διασφαλιστεί ότι παρουσιάζονται τα πιο πρόσφατα δεδομένα.</a:t>
            </a:r>
          </a:p>
        </p:txBody>
      </p:sp>
      <p:sp>
        <p:nvSpPr>
          <p:cNvPr id="14" name="Téglalap 13">
            <a:extLst>
              <a:ext uri="{FF2B5EF4-FFF2-40B4-BE49-F238E27FC236}">
                <a16:creationId xmlns:a16="http://schemas.microsoft.com/office/drawing/2014/main" id="{FEB4EFFB-3354-8DD4-BB56-171984E40ECD}"/>
              </a:ext>
            </a:extLst>
          </p:cNvPr>
          <p:cNvSpPr/>
          <p:nvPr/>
        </p:nvSpPr>
        <p:spPr>
          <a:xfrm>
            <a:off x="5468114" y="5696191"/>
            <a:ext cx="5042674" cy="1503122"/>
          </a:xfrm>
          <a:prstGeom prst="rect">
            <a:avLst/>
          </a:prstGeom>
          <a:solidFill>
            <a:srgbClr val="AB00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dirty="0" err="1"/>
              <a:t>Μον</a:t>
            </a:r>
            <a:r>
              <a:rPr lang="en-US" sz="1600" b="1" dirty="0"/>
              <a:t>αδικό</a:t>
            </a:r>
            <a:r>
              <a:rPr lang="el-GR" sz="1600" b="1" dirty="0" err="1"/>
              <a:t>τητα</a:t>
            </a:r>
            <a:r>
              <a:rPr lang="en-US" sz="1600" b="1" dirty="0"/>
              <a:t>: </a:t>
            </a:r>
            <a:r>
              <a:rPr lang="en-US" sz="1600" dirty="0"/>
              <a:t>Στοιχεία δεδομένων ή σημεία δεδομένων δεν επαναλαμβάνονται στο ίδιο σύνολο δεδομένων.</a:t>
            </a:r>
            <a:endParaRPr lang="en-GB" sz="1600" dirty="0"/>
          </a:p>
        </p:txBody>
      </p:sp>
      <p:pic>
        <p:nvPicPr>
          <p:cNvPr id="18" name="Ábra 17" descr="Leltárhiba egyszínű kitöltéssel">
            <a:extLst>
              <a:ext uri="{FF2B5EF4-FFF2-40B4-BE49-F238E27FC236}">
                <a16:creationId xmlns:a16="http://schemas.microsoft.com/office/drawing/2014/main" id="{46A5A370-08BD-108A-9707-1DD2F7C1AB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88155" y="5009261"/>
            <a:ext cx="720000" cy="720000"/>
          </a:xfrm>
          <a:prstGeom prst="rect">
            <a:avLst/>
          </a:prstGeom>
        </p:spPr>
      </p:pic>
      <p:pic>
        <p:nvPicPr>
          <p:cNvPr id="20" name="Ábra 19" descr="Ujjlenyomat egyszínű kitöltéssel">
            <a:extLst>
              <a:ext uri="{FF2B5EF4-FFF2-40B4-BE49-F238E27FC236}">
                <a16:creationId xmlns:a16="http://schemas.microsoft.com/office/drawing/2014/main" id="{5388D649-21B3-0D59-3ED3-A6CAD497FD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01566" y="6558835"/>
            <a:ext cx="720000" cy="720000"/>
          </a:xfrm>
          <a:prstGeom prst="rect">
            <a:avLst/>
          </a:prstGeom>
        </p:spPr>
      </p:pic>
      <p:pic>
        <p:nvPicPr>
          <p:cNvPr id="22" name="Ábra 21" descr="Pipa jelvény egyszínű kitöltéssel">
            <a:extLst>
              <a:ext uri="{FF2B5EF4-FFF2-40B4-BE49-F238E27FC236}">
                <a16:creationId xmlns:a16="http://schemas.microsoft.com/office/drawing/2014/main" id="{704B1978-F997-24C3-41A9-655959E0ABB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82817" y="6558835"/>
            <a:ext cx="720000" cy="720000"/>
          </a:xfrm>
          <a:prstGeom prst="rect">
            <a:avLst/>
          </a:prstGeom>
        </p:spPr>
      </p:pic>
      <p:pic>
        <p:nvPicPr>
          <p:cNvPr id="24" name="Ábra 23" descr="Helyes leltár egyszínű kitöltéssel">
            <a:extLst>
              <a:ext uri="{FF2B5EF4-FFF2-40B4-BE49-F238E27FC236}">
                <a16:creationId xmlns:a16="http://schemas.microsoft.com/office/drawing/2014/main" id="{968859B6-B75A-6844-2DEA-73D4D6FD509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48114" y="5065926"/>
            <a:ext cx="720000" cy="720000"/>
          </a:xfrm>
          <a:prstGeom prst="rect">
            <a:avLst/>
          </a:prstGeom>
        </p:spPr>
      </p:pic>
      <p:pic>
        <p:nvPicPr>
          <p:cNvPr id="26" name="Ábra 25" descr="Világító villanykörte egyszínű kitöltéssel">
            <a:extLst>
              <a:ext uri="{FF2B5EF4-FFF2-40B4-BE49-F238E27FC236}">
                <a16:creationId xmlns:a16="http://schemas.microsoft.com/office/drawing/2014/main" id="{DA7DFB86-E3C2-0F25-22CA-6DB46CDCCDD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67667" y="3393546"/>
            <a:ext cx="720000" cy="720000"/>
          </a:xfrm>
          <a:prstGeom prst="rect">
            <a:avLst/>
          </a:prstGeom>
        </p:spPr>
      </p:pic>
      <p:pic>
        <p:nvPicPr>
          <p:cNvPr id="28" name="Ábra 27" descr="Stopper 75% egyszínű kitöltéssel">
            <a:extLst>
              <a:ext uri="{FF2B5EF4-FFF2-40B4-BE49-F238E27FC236}">
                <a16:creationId xmlns:a16="http://schemas.microsoft.com/office/drawing/2014/main" id="{21B30B76-37BB-C78A-61F3-5C2C2AA8D23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748114" y="3573017"/>
            <a:ext cx="720000" cy="720000"/>
          </a:xfrm>
          <a:prstGeom prst="rect">
            <a:avLst/>
          </a:prstGeom>
        </p:spPr>
      </p:pic>
      <p:pic>
        <p:nvPicPr>
          <p:cNvPr id="30" name="Ábra 29" descr="Hálózatdiagram egyszínű kitöltéssel">
            <a:extLst>
              <a:ext uri="{FF2B5EF4-FFF2-40B4-BE49-F238E27FC236}">
                <a16:creationId xmlns:a16="http://schemas.microsoft.com/office/drawing/2014/main" id="{533B69AD-4051-BA74-E3A7-8669D1F8CE6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9973118" y="1918631"/>
            <a:ext cx="720000" cy="720000"/>
          </a:xfrm>
          <a:prstGeom prst="rect">
            <a:avLst/>
          </a:prstGeom>
        </p:spPr>
      </p:pic>
      <p:pic>
        <p:nvPicPr>
          <p:cNvPr id="32" name="Ábra 31" descr="Egész pizza egyszínű kitöltéssel">
            <a:extLst>
              <a:ext uri="{FF2B5EF4-FFF2-40B4-BE49-F238E27FC236}">
                <a16:creationId xmlns:a16="http://schemas.microsoft.com/office/drawing/2014/main" id="{8D309863-50B0-E658-0D0B-1DB6B96CC746}"/>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748114" y="1918631"/>
            <a:ext cx="720000" cy="720000"/>
          </a:xfrm>
          <a:prstGeom prst="rect">
            <a:avLst/>
          </a:prstGeom>
        </p:spPr>
      </p:pic>
      <p:sp>
        <p:nvSpPr>
          <p:cNvPr id="3" name="Footer Placeholder 4">
            <a:extLst>
              <a:ext uri="{FF2B5EF4-FFF2-40B4-BE49-F238E27FC236}">
                <a16:creationId xmlns:a16="http://schemas.microsoft.com/office/drawing/2014/main" id="{4769D702-6B7C-503C-95FE-F557992C4524}"/>
              </a:ext>
            </a:extLst>
          </p:cNvPr>
          <p:cNvSpPr txBox="1">
            <a:spLocks noChangeArrowheads="1"/>
          </p:cNvSpPr>
          <p:nvPr/>
        </p:nvSpPr>
        <p:spPr bwMode="auto">
          <a:xfrm>
            <a:off x="7459473" y="125405"/>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4" name="CasellaDiTesto 5">
            <a:extLst>
              <a:ext uri="{FF2B5EF4-FFF2-40B4-BE49-F238E27FC236}">
                <a16:creationId xmlns:a16="http://schemas.microsoft.com/office/drawing/2014/main" id="{6BBC280A-7AF7-A6E2-9CA4-F6BAD23127C4}"/>
              </a:ext>
            </a:extLst>
          </p:cNvPr>
          <p:cNvSpPr txBox="1"/>
          <p:nvPr/>
        </p:nvSpPr>
        <p:spPr>
          <a:xfrm>
            <a:off x="1309854" y="6668821"/>
            <a:ext cx="3137379" cy="461665"/>
          </a:xfrm>
          <a:prstGeom prst="rect">
            <a:avLst/>
          </a:prstGeom>
          <a:solidFill>
            <a:schemeClr val="accent3">
              <a:lumMod val="60000"/>
              <a:lumOff val="40000"/>
            </a:schemeClr>
          </a:solidFill>
          <a:ln w="57150">
            <a:solidFill>
              <a:schemeClr val="accent3">
                <a:lumMod val="50000"/>
              </a:schemeClr>
            </a:solidFill>
          </a:ln>
        </p:spPr>
        <p:txBody>
          <a:bodyPr wrap="square" rtlCol="0">
            <a:spAutoFit/>
          </a:bodyPr>
          <a:lstStyle/>
          <a:p>
            <a:pPr algn="ctr"/>
            <a:r>
              <a:rPr lang="it-IT" sz="2400" b="1" i="1" dirty="0">
                <a:latin typeface="Calibri" panose="020F0502020204030204" pitchFamily="34" charset="0"/>
                <a:cs typeface="Calibri" panose="020F0502020204030204" pitchFamily="34" charset="0"/>
              </a:rPr>
              <a:t>+ σ</a:t>
            </a:r>
            <a:r>
              <a:rPr lang="el-GR" sz="2400" b="1" i="1" dirty="0" err="1">
                <a:latin typeface="Calibri" panose="020F0502020204030204" pitchFamily="34" charset="0"/>
                <a:cs typeface="Calibri" panose="020F0502020204030204" pitchFamily="34" charset="0"/>
              </a:rPr>
              <a:t>υνάφεια</a:t>
            </a:r>
            <a:r>
              <a:rPr lang="el-GR" sz="2400" b="1" i="1" dirty="0">
                <a:latin typeface="Calibri" panose="020F0502020204030204" pitchFamily="34" charset="0"/>
                <a:cs typeface="Calibri" panose="020F0502020204030204" pitchFamily="34" charset="0"/>
              </a:rPr>
              <a:t>!!</a:t>
            </a:r>
            <a:endParaRPr lang="it-IT" sz="2400" b="1" i="1" dirty="0">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6C2141FC-8C4B-A664-9387-C3DF9B99D1BA}"/>
              </a:ext>
            </a:extLst>
          </p:cNvPr>
          <p:cNvPicPr>
            <a:picLocks noChangeAspect="1"/>
          </p:cNvPicPr>
          <p:nvPr/>
        </p:nvPicPr>
        <p:blipFill>
          <a:blip r:embed="rId19"/>
          <a:stretch>
            <a:fillRect/>
          </a:stretch>
        </p:blipFill>
        <p:spPr>
          <a:xfrm>
            <a:off x="8823088" y="514060"/>
            <a:ext cx="1178572" cy="371399"/>
          </a:xfrm>
          <a:prstGeom prst="rect">
            <a:avLst/>
          </a:prstGeom>
        </p:spPr>
      </p:pic>
    </p:spTree>
    <p:extLst>
      <p:ext uri="{BB962C8B-B14F-4D97-AF65-F5344CB8AC3E}">
        <p14:creationId xmlns:p14="http://schemas.microsoft.com/office/powerpoint/2010/main" val="424687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FE917-9D08-839A-9247-86C1CB44932A}"/>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C7762C75-8B33-B673-CA0D-60A1032C6BC2}"/>
              </a:ext>
            </a:extLst>
          </p:cNvPr>
          <p:cNvSpPr>
            <a:spLocks noGrp="1"/>
          </p:cNvSpPr>
          <p:nvPr>
            <p:ph type="title"/>
          </p:nvPr>
        </p:nvSpPr>
        <p:spPr>
          <a:xfrm>
            <a:off x="1569752" y="2304984"/>
            <a:ext cx="7660251" cy="2389253"/>
          </a:xfrm>
        </p:spPr>
        <p:txBody>
          <a:bodyPr anchor="ctr"/>
          <a:lstStyle/>
          <a:p>
            <a:pPr algn="l"/>
            <a:r>
              <a:rPr lang="el-GR" sz="2800" dirty="0"/>
              <a:t>Ο επαγγελματίας υγείας εστιάζεται στη μελέτη της επιδημιολογίας του νοσήματος στην περιοχή του, καθώς και του τρόπου διαχείρισης των ασθενών</a:t>
            </a:r>
            <a:r>
              <a:rPr lang="en-GB" sz="2800" dirty="0"/>
              <a:t>.</a:t>
            </a:r>
            <a:br>
              <a:rPr lang="en-GB" sz="2800" dirty="0"/>
            </a:br>
            <a:br>
              <a:rPr lang="el-GR" sz="2800" dirty="0"/>
            </a:br>
            <a:r>
              <a:rPr lang="el-GR" sz="2800" i="1" dirty="0"/>
              <a:t>Πού μπορεί να ανατρέξει</a:t>
            </a:r>
            <a:r>
              <a:rPr lang="en-GB" sz="2800" i="1" dirty="0"/>
              <a:t>;</a:t>
            </a:r>
          </a:p>
        </p:txBody>
      </p:sp>
      <p:sp>
        <p:nvSpPr>
          <p:cNvPr id="5" name="Name_Surname">
            <a:extLst>
              <a:ext uri="{FF2B5EF4-FFF2-40B4-BE49-F238E27FC236}">
                <a16:creationId xmlns:a16="http://schemas.microsoft.com/office/drawing/2014/main" id="{0D81D5C3-09B5-1917-D333-49B4179E54F4}"/>
              </a:ext>
            </a:extLst>
          </p:cNvPr>
          <p:cNvSpPr txBox="1">
            <a:spLocks/>
          </p:cNvSpPr>
          <p:nvPr/>
        </p:nvSpPr>
        <p:spPr>
          <a:xfrm>
            <a:off x="1569752" y="2610345"/>
            <a:ext cx="8020050" cy="2715313"/>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3200" b="1" dirty="0">
              <a:latin typeface="+mn-lt"/>
            </a:endParaRPr>
          </a:p>
        </p:txBody>
      </p:sp>
      <p:sp>
        <p:nvSpPr>
          <p:cNvPr id="6" name="Affiliation">
            <a:extLst>
              <a:ext uri="{FF2B5EF4-FFF2-40B4-BE49-F238E27FC236}">
                <a16:creationId xmlns:a16="http://schemas.microsoft.com/office/drawing/2014/main" id="{79ACDE81-31A6-FC73-75E0-B883A991DF0E}"/>
              </a:ext>
            </a:extLst>
          </p:cNvPr>
          <p:cNvSpPr txBox="1">
            <a:spLocks/>
          </p:cNvSpPr>
          <p:nvPr/>
        </p:nvSpPr>
        <p:spPr>
          <a:xfrm>
            <a:off x="2507084" y="5071098"/>
            <a:ext cx="5785591" cy="50912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en-US" sz="1600" b="1" dirty="0">
              <a:latin typeface="+mn-lt"/>
            </a:endParaRPr>
          </a:p>
        </p:txBody>
      </p:sp>
      <p:sp>
        <p:nvSpPr>
          <p:cNvPr id="7" name="Affiliation">
            <a:extLst>
              <a:ext uri="{FF2B5EF4-FFF2-40B4-BE49-F238E27FC236}">
                <a16:creationId xmlns:a16="http://schemas.microsoft.com/office/drawing/2014/main" id="{9BC28200-B2B5-4512-F7D0-5EA214170B15}"/>
              </a:ext>
            </a:extLst>
          </p:cNvPr>
          <p:cNvSpPr txBox="1">
            <a:spLocks/>
          </p:cNvSpPr>
          <p:nvPr/>
        </p:nvSpPr>
        <p:spPr>
          <a:xfrm>
            <a:off x="4728657" y="5681820"/>
            <a:ext cx="1342443" cy="619910"/>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endParaRPr lang="it-IT" sz="2400" b="1" dirty="0">
              <a:solidFill>
                <a:schemeClr val="bg1"/>
              </a:solidFill>
              <a:latin typeface="+mn-lt"/>
            </a:endParaRPr>
          </a:p>
        </p:txBody>
      </p:sp>
      <p:sp>
        <p:nvSpPr>
          <p:cNvPr id="4" name="Footer Placeholder 4">
            <a:extLst>
              <a:ext uri="{FF2B5EF4-FFF2-40B4-BE49-F238E27FC236}">
                <a16:creationId xmlns:a16="http://schemas.microsoft.com/office/drawing/2014/main" id="{47AC7A10-5BC2-C251-6295-34C7633EF8ED}"/>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Έργο: 101101139 - H-PASS - EU4H-2022-PJ</a:t>
            </a:r>
            <a:endParaRPr lang="el-GR" altLang="en-US" sz="1200" dirty="0">
              <a:solidFill>
                <a:schemeClr val="bg1"/>
              </a:solidFill>
            </a:endParaRPr>
          </a:p>
        </p:txBody>
      </p:sp>
    </p:spTree>
    <p:extLst>
      <p:ext uri="{BB962C8B-B14F-4D97-AF65-F5344CB8AC3E}">
        <p14:creationId xmlns:p14="http://schemas.microsoft.com/office/powerpoint/2010/main" val="3777569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35180-C7C9-69CD-3573-D54A480B84C2}"/>
              </a:ext>
            </a:extLst>
          </p:cNvPr>
          <p:cNvSpPr>
            <a:spLocks noGrp="1"/>
          </p:cNvSpPr>
          <p:nvPr>
            <p:ph type="title"/>
          </p:nvPr>
        </p:nvSpPr>
        <p:spPr>
          <a:xfrm>
            <a:off x="546078" y="387758"/>
            <a:ext cx="9707606" cy="673984"/>
          </a:xfrm>
        </p:spPr>
        <p:txBody>
          <a:bodyPr/>
          <a:lstStyle/>
          <a:p>
            <a:r>
              <a:rPr lang="el-GR" sz="3200" b="1" dirty="0"/>
              <a:t>Διοικητικά δεδομένα</a:t>
            </a:r>
            <a:r>
              <a:rPr lang="en-GB" sz="3200" b="1" dirty="0"/>
              <a:t>: </a:t>
            </a:r>
            <a:br>
              <a:rPr lang="el-GR" sz="3200" b="1" dirty="0"/>
            </a:br>
            <a:r>
              <a:rPr lang="en-GB" sz="3200" i="1" dirty="0" err="1"/>
              <a:t>Δεδομέν</a:t>
            </a:r>
            <a:r>
              <a:rPr lang="en-GB" sz="3200" i="1" dirty="0"/>
              <a:t>α α</a:t>
            </a:r>
            <a:r>
              <a:rPr lang="el-GR" sz="3200" i="1" dirty="0" err="1"/>
              <a:t>σφαλιστικών</a:t>
            </a:r>
            <a:r>
              <a:rPr lang="el-GR" sz="3200" i="1" dirty="0"/>
              <a:t> αξιώσεων </a:t>
            </a:r>
            <a:r>
              <a:rPr lang="en-GB" sz="3200" i="1" dirty="0"/>
              <a:t>(claims data</a:t>
            </a:r>
            <a:r>
              <a:rPr lang="en-GB" sz="3200" b="1" i="1" dirty="0"/>
              <a:t>)</a:t>
            </a:r>
          </a:p>
        </p:txBody>
      </p:sp>
      <p:sp>
        <p:nvSpPr>
          <p:cNvPr id="6" name="Content Placeholder 2">
            <a:extLst>
              <a:ext uri="{FF2B5EF4-FFF2-40B4-BE49-F238E27FC236}">
                <a16:creationId xmlns:a16="http://schemas.microsoft.com/office/drawing/2014/main" id="{0E756B04-393E-7C90-D045-67C6EED290B9}"/>
              </a:ext>
            </a:extLst>
          </p:cNvPr>
          <p:cNvSpPr txBox="1">
            <a:spLocks/>
          </p:cNvSpPr>
          <p:nvPr/>
        </p:nvSpPr>
        <p:spPr>
          <a:xfrm>
            <a:off x="228600" y="1097323"/>
            <a:ext cx="4118113" cy="5833564"/>
          </a:xfrm>
          <a:prstGeom prst="rect">
            <a:avLst/>
          </a:prstGeom>
          <a:solidFill>
            <a:schemeClr val="accent3">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endParaRPr lang="el-GR" sz="1594" dirty="0"/>
          </a:p>
          <a:p>
            <a:pPr>
              <a:lnSpc>
                <a:spcPct val="100000"/>
              </a:lnSpc>
              <a:spcBef>
                <a:spcPts val="0"/>
              </a:spcBef>
            </a:pPr>
            <a:r>
              <a:rPr lang="el-GR" sz="1594" dirty="0"/>
              <a:t>Περιέχουν πληροφορίες σχετικά με διαγνώσεις ασθενών, επεμβατικές πράξεις και εξετάσεις που πραγματοποιήθηκαν, ημερομηνίες υπηρεσιών, κόστος και λεπτομέρειες σχετικά με την τοποθεσία της μονάδας υγειονομικής περίθαλψης.</a:t>
            </a:r>
            <a:r>
              <a:rPr lang="en-US" sz="1594" dirty="0"/>
              <a:t> </a:t>
            </a:r>
          </a:p>
          <a:p>
            <a:pPr marL="0" indent="0">
              <a:buFont typeface="Arial" panose="020B0604020202020204" pitchFamily="34" charset="0"/>
              <a:buNone/>
            </a:pPr>
            <a:r>
              <a:rPr lang="el-GR" sz="1594" dirty="0"/>
              <a:t>Τυπικά περιλαμβάνουν</a:t>
            </a:r>
            <a:r>
              <a:rPr lang="en-US" sz="1594" dirty="0"/>
              <a:t>:</a:t>
            </a:r>
          </a:p>
          <a:p>
            <a:pPr marL="0" indent="0">
              <a:buFont typeface="Arial" panose="020B0604020202020204" pitchFamily="34" charset="0"/>
              <a:buNone/>
            </a:pPr>
            <a:r>
              <a:rPr lang="en-US" sz="1594" dirty="0"/>
              <a:t>-</a:t>
            </a:r>
            <a:r>
              <a:rPr lang="el-GR" sz="1594" b="1" dirty="0"/>
              <a:t>Κωδικούς διαγνώσεων</a:t>
            </a:r>
            <a:r>
              <a:rPr lang="en-US" sz="1594" b="1" dirty="0"/>
              <a:t> (“ICD-10”): </a:t>
            </a:r>
            <a:r>
              <a:rPr lang="el-GR" sz="1594" i="1" dirty="0"/>
              <a:t>Τυποποιημένοι κωδικοί που αντιπροσωπεύουν νοσήματα ή συμπτώματα, και μπορούν να χρησιμοποιηθούν για την ανάλυση τάσεων και την αντίστοιχη κατανομή των πόρων</a:t>
            </a:r>
            <a:r>
              <a:rPr lang="en-US" sz="1594" i="1" dirty="0"/>
              <a:t>.</a:t>
            </a:r>
          </a:p>
          <a:p>
            <a:pPr marL="0" indent="0">
              <a:buFont typeface="Arial" panose="020B0604020202020204" pitchFamily="34" charset="0"/>
              <a:buNone/>
            </a:pPr>
            <a:r>
              <a:rPr lang="en-US" sz="1594" dirty="0"/>
              <a:t>-</a:t>
            </a:r>
            <a:r>
              <a:rPr lang="el-GR" sz="1594" b="1" dirty="0"/>
              <a:t>Κωδικούς επεμβατικών πράξεων</a:t>
            </a:r>
            <a:r>
              <a:rPr lang="en-US" sz="1594" b="1" dirty="0"/>
              <a:t> (“CPT”): </a:t>
            </a:r>
            <a:r>
              <a:rPr lang="el-GR" sz="1594" i="1" dirty="0" err="1"/>
              <a:t>Προτυπωμένοι</a:t>
            </a:r>
            <a:r>
              <a:rPr lang="el-GR" sz="1594" i="1" dirty="0"/>
              <a:t> κωδικοί ιατρικών υπηρεσιών. Η ανάλυση των αντίστοιχων βάσεων δεδομένων μπορεί να βοηθήσει στην αποτελεσματική τιμολόγηση, την κατανομή πόρων και την αξιολόγηση των θεραπευτικών μεθόδων</a:t>
            </a:r>
            <a:r>
              <a:rPr lang="en-US" sz="1594" i="1" dirty="0"/>
              <a:t>.</a:t>
            </a:r>
          </a:p>
          <a:p>
            <a:pPr marL="0" indent="0">
              <a:buFont typeface="Arial" panose="020B0604020202020204" pitchFamily="34" charset="0"/>
              <a:buNone/>
            </a:pPr>
            <a:r>
              <a:rPr lang="en-US" sz="1594" dirty="0"/>
              <a:t>-</a:t>
            </a:r>
            <a:r>
              <a:rPr lang="el-GR" sz="1594" b="1" dirty="0"/>
              <a:t>Εθνικούς αναγνωριστικούς αριθμούς </a:t>
            </a:r>
            <a:r>
              <a:rPr lang="el-GR" sz="1594" b="1" dirty="0" err="1"/>
              <a:t>παρόχων</a:t>
            </a:r>
            <a:r>
              <a:rPr lang="en-US" sz="1594" b="1" dirty="0"/>
              <a:t> (“NPI”)</a:t>
            </a:r>
            <a:endParaRPr lang="en-US" sz="1594" i="1" dirty="0"/>
          </a:p>
          <a:p>
            <a:pPr marL="0" indent="0">
              <a:buFont typeface="Arial" panose="020B0604020202020204" pitchFamily="34" charset="0"/>
              <a:buNone/>
            </a:pPr>
            <a:r>
              <a:rPr lang="en-US" sz="1594" dirty="0"/>
              <a:t>-</a:t>
            </a:r>
            <a:endParaRPr lang="en-GB" sz="1594" dirty="0"/>
          </a:p>
        </p:txBody>
      </p:sp>
      <p:sp>
        <p:nvSpPr>
          <p:cNvPr id="9" name="Content Placeholder 2">
            <a:extLst>
              <a:ext uri="{FF2B5EF4-FFF2-40B4-BE49-F238E27FC236}">
                <a16:creationId xmlns:a16="http://schemas.microsoft.com/office/drawing/2014/main" id="{A4C2A565-821E-696E-6EAE-574182D43248}"/>
              </a:ext>
            </a:extLst>
          </p:cNvPr>
          <p:cNvSpPr txBox="1">
            <a:spLocks/>
          </p:cNvSpPr>
          <p:nvPr/>
        </p:nvSpPr>
        <p:spPr>
          <a:xfrm>
            <a:off x="4346713" y="1216593"/>
            <a:ext cx="6082748" cy="2215720"/>
          </a:xfrm>
          <a:prstGeom prst="rect">
            <a:avLst/>
          </a:prstGeom>
          <a:solidFill>
            <a:srgbClr val="002060"/>
          </a:solidFill>
        </p:spPr>
        <p:txBody>
          <a:bodyPr/>
          <a:lstStyle>
            <a:lvl1pPr marL="228609" indent="-228609" algn="l" defTabSz="91443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27" indent="-228609" algn="l" defTabSz="914436" rtl="0" eaLnBrk="1" latinLnBrk="0" hangingPunct="1">
              <a:lnSpc>
                <a:spcPct val="90000"/>
              </a:lnSpc>
              <a:spcBef>
                <a:spcPts val="500"/>
              </a:spcBef>
              <a:buFont typeface="Arial" panose="020B0604020202020204" pitchFamily="34" charset="0"/>
              <a:buChar char="•"/>
              <a:defRPr sz="2401" kern="1200">
                <a:solidFill>
                  <a:schemeClr val="tx1"/>
                </a:solidFill>
                <a:latin typeface="+mn-lt"/>
                <a:ea typeface="+mn-ea"/>
                <a:cs typeface="+mn-cs"/>
              </a:defRPr>
            </a:lvl2pPr>
            <a:lvl3pPr marL="1143045" indent="-228609" algn="l" defTabSz="91443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63"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82"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99"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18"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35"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54" indent="-228609" algn="l" defTabSz="91443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l-GR" sz="1417" b="1" dirty="0">
                <a:solidFill>
                  <a:schemeClr val="bg1"/>
                </a:solidFill>
              </a:rPr>
              <a:t>Πλεονεκτήματα:</a:t>
            </a:r>
          </a:p>
          <a:p>
            <a:pPr>
              <a:lnSpc>
                <a:spcPct val="100000"/>
              </a:lnSpc>
              <a:spcBef>
                <a:spcPts val="0"/>
              </a:spcBef>
            </a:pPr>
            <a:r>
              <a:rPr lang="el-GR" sz="1417" dirty="0">
                <a:solidFill>
                  <a:schemeClr val="bg1"/>
                </a:solidFill>
              </a:rPr>
              <a:t>Συνεπής καταχώρηση, σε κάθε επαφή ενός ασθενούς με τις δομές παροχής φροντίδας υγείας</a:t>
            </a:r>
          </a:p>
          <a:p>
            <a:pPr marL="0" indent="0">
              <a:lnSpc>
                <a:spcPct val="100000"/>
              </a:lnSpc>
              <a:spcBef>
                <a:spcPts val="0"/>
              </a:spcBef>
              <a:buNone/>
            </a:pPr>
            <a:r>
              <a:rPr lang="el-GR" sz="1417" b="1" dirty="0">
                <a:solidFill>
                  <a:schemeClr val="bg1"/>
                </a:solidFill>
              </a:rPr>
              <a:t>Μειονεκτήματα:</a:t>
            </a:r>
          </a:p>
          <a:p>
            <a:pPr>
              <a:lnSpc>
                <a:spcPct val="100000"/>
              </a:lnSpc>
              <a:spcBef>
                <a:spcPts val="0"/>
              </a:spcBef>
            </a:pPr>
            <a:r>
              <a:rPr lang="el-GR" sz="1417" dirty="0">
                <a:solidFill>
                  <a:schemeClr val="bg1"/>
                </a:solidFill>
              </a:rPr>
              <a:t>Συχνά  καταχωρούνται από διοικητικό ή γραμματειακό προσωπικό και όχι από επαγγελματίες υγείας</a:t>
            </a:r>
          </a:p>
          <a:p>
            <a:pPr>
              <a:lnSpc>
                <a:spcPct val="100000"/>
              </a:lnSpc>
              <a:spcBef>
                <a:spcPts val="0"/>
              </a:spcBef>
            </a:pPr>
            <a:r>
              <a:rPr lang="el-GR" sz="1417" dirty="0">
                <a:solidFill>
                  <a:schemeClr val="bg1"/>
                </a:solidFill>
              </a:rPr>
              <a:t>Τα τρέχοντα συστήματα κωδικοποίησης έχουν περιορισμούς (επικαλύψεις κωδικοποιήσεων, ειδικότερες ή γενικότερες διαγνώσεις, κ.λπ.)</a:t>
            </a:r>
            <a:endParaRPr lang="en-GB" sz="1417" dirty="0">
              <a:solidFill>
                <a:schemeClr val="bg1"/>
              </a:solidFill>
            </a:endParaRPr>
          </a:p>
        </p:txBody>
      </p:sp>
      <p:pic>
        <p:nvPicPr>
          <p:cNvPr id="4" name="Εικόνα 3"/>
          <p:cNvPicPr>
            <a:picLocks noChangeAspect="1"/>
          </p:cNvPicPr>
          <p:nvPr/>
        </p:nvPicPr>
        <p:blipFill>
          <a:blip r:embed="rId2"/>
          <a:stretch>
            <a:fillRect/>
          </a:stretch>
        </p:blipFill>
        <p:spPr>
          <a:xfrm>
            <a:off x="4401723" y="3767000"/>
            <a:ext cx="6027738" cy="2335354"/>
          </a:xfrm>
          <a:prstGeom prst="rect">
            <a:avLst/>
          </a:prstGeom>
          <a:ln w="76200">
            <a:solidFill>
              <a:srgbClr val="02FFD2"/>
            </a:solidFill>
          </a:ln>
        </p:spPr>
      </p:pic>
    </p:spTree>
    <p:extLst>
      <p:ext uri="{BB962C8B-B14F-4D97-AF65-F5344CB8AC3E}">
        <p14:creationId xmlns:p14="http://schemas.microsoft.com/office/powerpoint/2010/main" val="310995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SLIDO_APP_VERSION" val="1.17.0.6602"/>
  <p:tag name="SLIDO_PRESENTATION_ID" val="54389209-3091-4562-be64-8a487f5b9759"/>
  <p:tag name="SLIDO_EVENT_UUID" val="bd1c299b-bb1d-489a-bca8-0b388510e23f"/>
  <p:tag name="SLIDO_EVENT_SECTION_UUID" val="62bd78c7-33fd-47f9-a082-828bdb883412"/>
</p:tagLst>
</file>

<file path=ppt/tags/tag10.xml><?xml version="1.0" encoding="utf-8"?>
<p:tagLst xmlns:a="http://schemas.openxmlformats.org/drawingml/2006/main" xmlns:r="http://schemas.openxmlformats.org/officeDocument/2006/relationships" xmlns:p="http://schemas.openxmlformats.org/presentationml/2006/main">
  <p:tag name="SLIDO_ELEMENT" val="title"/>
</p:tagLst>
</file>

<file path=ppt/tags/tag11.xml><?xml version="1.0" encoding="utf-8"?>
<p:tagLst xmlns:a="http://schemas.openxmlformats.org/drawingml/2006/main" xmlns:r="http://schemas.openxmlformats.org/officeDocument/2006/relationships" xmlns:p="http://schemas.openxmlformats.org/presentationml/2006/main">
  <p:tag name="SLIDO_METADATA" val="eyJUaW1lc3RhbXAiOjE3NTA0MTEzNzR9"/>
  <p:tag name="SLIDO_TYPE" val="SlidoPoll"/>
  <p:tag name="SLIDO_POLL_UUID" val="bab5845f-0fa1-4f5e-b630-f41c2cab8df0"/>
  <p:tag name="SLIDO_TIMELINE" val="W3sicG9sbFF1ZXN0aW9uVXVpZCI6IjBhMzBlODYzLTgzOWYtNDY4Yy05MWYxLWQ5OWY2YTE1YTUwMCIsInNob3dSZXN1bHRzIjp0cnVlLCJzaG93Q29ycmVjdEFuc3dlcnMiOmZhbHNlLCJ2b3RpbmdMb2NrZWQiOmZhbHNlfV0="/>
</p:tagLst>
</file>

<file path=ppt/tags/tag12.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13.xml><?xml version="1.0" encoding="utf-8"?>
<p:tagLst xmlns:a="http://schemas.openxmlformats.org/drawingml/2006/main" xmlns:r="http://schemas.openxmlformats.org/officeDocument/2006/relationships" xmlns:p="http://schemas.openxmlformats.org/presentationml/2006/main">
  <p:tag name="SLIDO_ELEMENT" val="title"/>
</p:tagLst>
</file>

<file path=ppt/tags/tag14.xml><?xml version="1.0" encoding="utf-8"?>
<p:tagLst xmlns:a="http://schemas.openxmlformats.org/drawingml/2006/main" xmlns:r="http://schemas.openxmlformats.org/officeDocument/2006/relationships" xmlns:p="http://schemas.openxmlformats.org/presentationml/2006/main">
  <p:tag name="SLIDO_METADATA" val="eyJUaW1lc3RhbXAiOjE3NTA0MTIyOTd9"/>
  <p:tag name="SLIDO_TYPE" val="SlidoPoll"/>
  <p:tag name="SLIDO_POLL_UUID" val="fed61279-54dd-4eee-a42e-94fd2efc3b01"/>
  <p:tag name="SLIDO_TIMELINE" val="W3sicG9sbFF1ZXN0aW9uVXVpZCI6Ijk2YmRlZjYwLWRlNDktNGM3MC1hODk0LTg3MGFlMjk1ODAwMiIsInNob3dSZXN1bHRzIjp0cnVlLCJzaG93Q29ycmVjdEFuc3dlcnMiOmZhbHNlLCJ2b3RpbmdMb2NrZWQiOmZhbHNlfV0="/>
</p:tagLst>
</file>

<file path=ppt/tags/tag15.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16.xml><?xml version="1.0" encoding="utf-8"?>
<p:tagLst xmlns:a="http://schemas.openxmlformats.org/drawingml/2006/main" xmlns:r="http://schemas.openxmlformats.org/officeDocument/2006/relationships" xmlns:p="http://schemas.openxmlformats.org/presentationml/2006/main">
  <p:tag name="SLIDO_ELEMENT" val="title"/>
</p:tagLst>
</file>

<file path=ppt/tags/tag17.xml><?xml version="1.0" encoding="utf-8"?>
<p:tagLst xmlns:a="http://schemas.openxmlformats.org/drawingml/2006/main" xmlns:r="http://schemas.openxmlformats.org/officeDocument/2006/relationships" xmlns:p="http://schemas.openxmlformats.org/presentationml/2006/main">
  <p:tag name="SLIDO_METADATA" val="eyJUaW1lc3RhbXAiOjE3NTA0MTQ4MDF9"/>
  <p:tag name="SLIDO_TYPE" val="SlidoPoll"/>
  <p:tag name="SLIDO_POLL_UUID" val="3baf826f-f17f-4d1b-a91d-0e31c2989f68"/>
  <p:tag name="SLIDO_TIMELINE" val="W3sicG9sbFF1ZXN0aW9uVXVpZCI6IjllZDQyMTg2LTk0MjAtNGEzZC04Y2E3LTU4ZjMxMmQ2NWQzMyIsInNob3dSZXN1bHRzIjp0cnVlLCJzaG93Q29ycmVjdEFuc3dlcnMiOmZhbHNlLCJ2b3RpbmdMb2NrZWQiOmZhbHNlfV0="/>
</p:tagLst>
</file>

<file path=ppt/tags/tag18.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19.xml><?xml version="1.0" encoding="utf-8"?>
<p:tagLst xmlns:a="http://schemas.openxmlformats.org/drawingml/2006/main" xmlns:r="http://schemas.openxmlformats.org/officeDocument/2006/relationships" xmlns:p="http://schemas.openxmlformats.org/presentationml/2006/main">
  <p:tag name="SLIDO_ELEMENT" val="title"/>
</p:tagLst>
</file>

<file path=ppt/tags/tag2.xml><?xml version="1.0" encoding="utf-8"?>
<p:tagLst xmlns:a="http://schemas.openxmlformats.org/drawingml/2006/main" xmlns:r="http://schemas.openxmlformats.org/officeDocument/2006/relationships" xmlns:p="http://schemas.openxmlformats.org/presentationml/2006/main">
  <p:tag name="SLIDO_METADATA" val="eyJUaW1lc3RhbXAiOjE3NTAzNzAwODF9"/>
  <p:tag name="SLIDO_TYPE" val="SlidoPoll"/>
  <p:tag name="SLIDO_POLL_UUID" val="3a5e1d2f-9e76-419a-9350-40613026a6f7"/>
  <p:tag name="SLIDO_TIMELINE" val="W3sicG9sbFF1ZXN0aW9uVXVpZCI6IjE0OWJlNWYyLTM2NmYtNDFlMS1iZjEyLTUwYzUyZWU5YjFlYSIsInNob3dSZXN1bHRzIjp0cnVlLCJzaG93Q29ycmVjdEFuc3dlcnMiOmZhbHNlLCJ2b3RpbmdMb2NrZWQiOmZhbHNlfV0="/>
</p:tagLst>
</file>

<file path=ppt/tags/tag20.xml><?xml version="1.0" encoding="utf-8"?>
<p:tagLst xmlns:a="http://schemas.openxmlformats.org/drawingml/2006/main" xmlns:r="http://schemas.openxmlformats.org/officeDocument/2006/relationships" xmlns:p="http://schemas.openxmlformats.org/presentationml/2006/main">
  <p:tag name="SLIDO_METADATA" val="eyJUaW1lc3RhbXAiOjE3NTA0MTUwNzV9"/>
  <p:tag name="SLIDO_TYPE" val="SlidoPoll"/>
  <p:tag name="SLIDO_POLL_UUID" val="18d99283-fe78-4bae-a3f5-81af2f9dce9f"/>
  <p:tag name="SLIDO_TIMELINE" val="W3sicG9sbFF1ZXN0aW9uVXVpZCI6IjRlMzE0ZGUxLWQ2OGEtNGM0Yi1iMWRiLTRkM2U1MWVkZmIwYyIsInNob3dSZXN1bHRzIjp0cnVlLCJzaG93Q29ycmVjdEFuc3dlcnMiOmZhbHNlLCJ2b3RpbmdMb2NrZWQiOmZhbHNlfV0="/>
</p:tagLst>
</file>

<file path=ppt/tags/tag21.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ags/tag22.xml><?xml version="1.0" encoding="utf-8"?>
<p:tagLst xmlns:a="http://schemas.openxmlformats.org/drawingml/2006/main" xmlns:r="http://schemas.openxmlformats.org/officeDocument/2006/relationships" xmlns:p="http://schemas.openxmlformats.org/presentationml/2006/main">
  <p:tag name="SLIDO_ELEMENT" val="title"/>
</p:tagLst>
</file>

<file path=ppt/tags/tag23.xml><?xml version="1.0" encoding="utf-8"?>
<p:tagLst xmlns:a="http://schemas.openxmlformats.org/drawingml/2006/main" xmlns:r="http://schemas.openxmlformats.org/officeDocument/2006/relationships" xmlns:p="http://schemas.openxmlformats.org/presentationml/2006/main">
  <p:tag name="SLIDO_METADATA" val="eyJUaW1lc3RhbXAiOjE3NTA0MTcxNTN9"/>
  <p:tag name="SLIDO_TYPE" val="SlidoPoll"/>
  <p:tag name="SLIDO_POLL_UUID" val="ccd459b2-32f9-4611-83ef-a9b93aeb3cc9"/>
  <p:tag name="SLIDO_TIMELINE" val="W3sicG9sbFF1ZXN0aW9uVXVpZCI6Ijg5YTExNDM4LWRjNmUtNGM1ZC1iNGYzLTFiODg1N2ZhODZlYiIsInNob3dSZXN1bHRzIjp0cnVlLCJzaG93Q29ycmVjdEFuc3dlcnMiOmZhbHNlLCJ2b3RpbmdMb2NrZWQiOmZhbHNlfV0="/>
</p:tagLst>
</file>

<file path=ppt/tags/tag24.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25.xml><?xml version="1.0" encoding="utf-8"?>
<p:tagLst xmlns:a="http://schemas.openxmlformats.org/drawingml/2006/main" xmlns:r="http://schemas.openxmlformats.org/officeDocument/2006/relationships" xmlns:p="http://schemas.openxmlformats.org/presentationml/2006/main">
  <p:tag name="SLIDO_ELEMENT" val="title"/>
</p:tagLst>
</file>

<file path=ppt/tags/tag3.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ags/tag4.xml><?xml version="1.0" encoding="utf-8"?>
<p:tagLst xmlns:a="http://schemas.openxmlformats.org/drawingml/2006/main" xmlns:r="http://schemas.openxmlformats.org/officeDocument/2006/relationships" xmlns:p="http://schemas.openxmlformats.org/presentationml/2006/main">
  <p:tag name="SLIDO_ELEMENT" val="title"/>
</p:tagLst>
</file>

<file path=ppt/tags/tag5.xml><?xml version="1.0" encoding="utf-8"?>
<p:tagLst xmlns:a="http://schemas.openxmlformats.org/drawingml/2006/main" xmlns:r="http://schemas.openxmlformats.org/officeDocument/2006/relationships" xmlns:p="http://schemas.openxmlformats.org/presentationml/2006/main">
  <p:tag name="SLIDO_METADATA" val="eyJUaW1lc3RhbXAiOjE3NTAzNjk5ODZ9"/>
  <p:tag name="SLIDO_TYPE" val="SlidoPoll"/>
  <p:tag name="SLIDO_POLL_UUID" val="50dcd1a0-a3e1-4e1e-9c02-14739c190214"/>
  <p:tag name="SLIDO_TIMELINE" val="W3sicG9sbFF1ZXN0aW9uVXVpZCI6IjcyOTFlYTUwLTUyNjgtNDYyMi05NjMzLWEzZjZiZDBmMGYxNCIsInNob3dSZXN1bHRzIjp0cnVlLCJzaG93Q29ycmVjdEFuc3dlcnMiOmZhbHNlLCJ2b3RpbmdMb2NrZWQiOmZhbHNlfV0="/>
</p:tagLst>
</file>

<file path=ppt/tags/tag6.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WordCloud"/>
</p:tagLst>
</file>

<file path=ppt/tags/tag7.xml><?xml version="1.0" encoding="utf-8"?>
<p:tagLst xmlns:a="http://schemas.openxmlformats.org/drawingml/2006/main" xmlns:r="http://schemas.openxmlformats.org/officeDocument/2006/relationships" xmlns:p="http://schemas.openxmlformats.org/presentationml/2006/main">
  <p:tag name="SLIDO_ELEMENT" val="title"/>
</p:tagLst>
</file>

<file path=ppt/tags/tag8.xml><?xml version="1.0" encoding="utf-8"?>
<p:tagLst xmlns:a="http://schemas.openxmlformats.org/drawingml/2006/main" xmlns:r="http://schemas.openxmlformats.org/officeDocument/2006/relationships" xmlns:p="http://schemas.openxmlformats.org/presentationml/2006/main">
  <p:tag name="SLIDO_METADATA" val="eyJUaW1lc3RhbXAiOjE3NTA0MTEwODl9"/>
  <p:tag name="SLIDO_TYPE" val="SlidoPoll"/>
  <p:tag name="SLIDO_POLL_UUID" val="6e9b9c89-baf4-4ac0-aa6f-d5a02f0a7dd4"/>
  <p:tag name="SLIDO_TIMELINE" val="W3sicG9sbFF1ZXN0aW9uVXVpZCI6IjA0NGY4NmVlLTg0YjQtNDAyMC1hZjUyLTUwN2FhZmNiMDcxYiIsInNob3dSZXN1bHRzIjp0cnVlLCJzaG93Q29ycmVjdEFuc3dlcnMiOmZhbHNlLCJ2b3RpbmdMb2NrZWQiOmZhbHNlfV0="/>
</p:tagLst>
</file>

<file path=ppt/tags/tag9.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MultipleChoice"/>
</p:tagLst>
</file>

<file path=ppt/theme/theme1.xml><?xml version="1.0" encoding="utf-8"?>
<a:theme xmlns:a="http://schemas.openxmlformats.org/drawingml/2006/main" name="Tema di Office">
  <a:themeElements>
    <a:clrScheme name="Μπλε ΙΙ">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Tema di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BB1511-C9AA-467D-A835-E018AD061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56D410-3CB2-494B-A54E-11AB27172FAD}">
  <ds:schemaRefs>
    <ds:schemaRef ds:uri="http://schemas.microsoft.com/sharepoint/v3/contenttype/forms"/>
  </ds:schemaRefs>
</ds:datastoreItem>
</file>

<file path=customXml/itemProps3.xml><?xml version="1.0" encoding="utf-8"?>
<ds:datastoreItem xmlns:ds="http://schemas.openxmlformats.org/officeDocument/2006/customXml" ds:itemID="{4419D27F-485F-424B-BBA9-7FA72AD92939}">
  <ds:schemaRefs>
    <ds:schemaRef ds:uri="http://www.w3.org/XML/1998/namespace"/>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http://purl.org/dc/terms/"/>
    <ds:schemaRef ds:uri="0cb709d3-8535-4900-99f2-74827045ee9b"/>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H-PASS_WP4_Interactive Video_TEMPLATE (1)</Template>
  <TotalTime>2854</TotalTime>
  <Words>3085</Words>
  <Application>Microsoft Office PowerPoint</Application>
  <PresentationFormat>Custom</PresentationFormat>
  <Paragraphs>314</Paragraphs>
  <Slides>48</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48</vt:i4>
      </vt:variant>
    </vt:vector>
  </HeadingPairs>
  <TitlesOfParts>
    <vt:vector size="57" baseType="lpstr">
      <vt:lpstr>-apple-system</vt:lpstr>
      <vt:lpstr>Arial</vt:lpstr>
      <vt:lpstr>Baloo</vt:lpstr>
      <vt:lpstr>Calibri</vt:lpstr>
      <vt:lpstr>Helvetica</vt:lpstr>
      <vt:lpstr>Noto Sans</vt:lpstr>
      <vt:lpstr>Times New Roman</vt:lpstr>
      <vt:lpstr>Tema di Office</vt:lpstr>
      <vt:lpstr>2_Tema di Office</vt:lpstr>
      <vt:lpstr>Ενότητα 4:  Σύγχρονη εκπαιδευτική δραστηριότητα   </vt:lpstr>
      <vt:lpstr>Εισαγωγή:  Ένας επαγγελματίας υγείας πλοηγείται στο σύνθετο τοπίο των δεδομένων, για τη μελέτη ενός νοσήματος…</vt:lpstr>
      <vt:lpstr>PowerPoint Presentation</vt:lpstr>
      <vt:lpstr>PowerPoint Presentation</vt:lpstr>
      <vt:lpstr>PowerPoint Presentation</vt:lpstr>
      <vt:lpstr>PowerPoint Presentation</vt:lpstr>
      <vt:lpstr>Ποιότητα δεδομένων: Παράμετροι που την ορίζουν</vt:lpstr>
      <vt:lpstr>Ο επαγγελματίας υγείας εστιάζεται στη μελέτη της επιδημιολογίας του νοσήματος στην περιοχή του, καθώς και του τρόπου διαχείρισης των ασθενών.  Πού μπορεί να ανατρέξει;</vt:lpstr>
      <vt:lpstr>Διοικητικά δεδομένα:  Δεδομένα ασφαλιστικών αξιώσεων (claims data)</vt:lpstr>
      <vt:lpstr>Μητρώα ασθενών/νοσημάτων (registries)</vt:lpstr>
      <vt:lpstr>Άσκηση 1:  Επιλογή του κατάλληλου συνόλου δεδομένων για μια δεδομένη εργασία</vt:lpstr>
      <vt:lpstr>Background: Βασικά στοιχεία για  Οξέα στεφανιαία σύνδρομα</vt:lpstr>
      <vt:lpstr>Σύνοψη των τύπων ACS...</vt:lpstr>
      <vt:lpstr>Θα σας δοθούν 3 αρχεία με δεδομένα ασθενών: i. Claims data (ICD-10 codes) ii. Ενημερωτικά σημειώματα iii. Μητρώο καταγραφής</vt:lpstr>
      <vt:lpstr>PowerPoint Presentation</vt:lpstr>
      <vt:lpstr>Ο επαγγελματίας υγείας έχει πλέον την αρμοδιότητα της καταχώρησης δεδομένων ασθενών στην ηλεκτρονική πλατφόρμα της καταγραφής των ΟΣΣ.  Για την πρόσβαση, χρειάζεται να καταχωρήσει τα διαπιστευτήριά του (credentials – username/password) </vt:lpstr>
      <vt:lpstr>PowerPoint Presentation</vt:lpstr>
      <vt:lpstr>PowerPoint Presentation</vt:lpstr>
      <vt:lpstr>PowerPoint Presentation</vt:lpstr>
      <vt:lpstr>Τι καθιστά τα EMRs/EHRs ελκυστικούς στόχους κυβερνοεπιθέσεων; </vt:lpstr>
      <vt:lpstr>PowerPoint Presentation</vt:lpstr>
      <vt:lpstr>Εικονικό Ιδιωτικό Δίκτυο (VPN)</vt:lpstr>
      <vt:lpstr>Τώρα, ο επαγγελματίας υγείας πρέπει να στείλει ένα «πηγαίο έγγραφο» (source document) ενός ασθενούς της καταγραφής, στην επιτροπή αξιολόγησης συμβάντων.</vt:lpstr>
      <vt:lpstr>PowerPoint Presentation</vt:lpstr>
      <vt:lpstr>Αποταυτοποίηση δεδομένων:  Ψευδωνυμοποίηση</vt:lpstr>
      <vt:lpstr>PowerPoint Presentation</vt:lpstr>
      <vt:lpstr>PowerPoint Presentation</vt:lpstr>
      <vt:lpstr>Τρόποι παρουσίασης δεδομένων  και μερικά εργαλεία που μπορείτε να δοκιμάσετε</vt:lpstr>
      <vt:lpstr>Παρουσίαση δεδομένων:  Πώς μπορούμε να παραπλανηθούμε;</vt:lpstr>
      <vt:lpstr>Πώς μπορούν τα δεδομένα να μας παραπλανήσουν;  Τύποι μεροληψίας / συστηματικών σφαλμάτων (bias)</vt:lpstr>
      <vt:lpstr>PowerPoint Presentation</vt:lpstr>
      <vt:lpstr>PowerPoint Presentation</vt:lpstr>
      <vt:lpstr>PowerPoint Presentation</vt:lpstr>
      <vt:lpstr>PowerPoint Presentation</vt:lpstr>
      <vt:lpstr>Παρουσίαση δεδομένων:  Πώς μπορούμε να παραπλανηθούμε;</vt:lpstr>
      <vt:lpstr>PowerPoint Presentation</vt:lpstr>
      <vt:lpstr>PowerPoint Presentation</vt:lpstr>
      <vt:lpstr>PowerPoint Presentation</vt:lpstr>
      <vt:lpstr>PowerPoint Presentation</vt:lpstr>
      <vt:lpstr>PowerPoint Presentation</vt:lpstr>
      <vt:lpstr>Red flags</vt:lpstr>
      <vt:lpstr>Απειλές από τον κυβερνοχώρο</vt:lpstr>
      <vt:lpstr>Πλέον ο επαγγελματίας υγείας ανεβαίνει επίπεδο…</vt:lpstr>
      <vt:lpstr>PowerPoint Presentation</vt:lpstr>
      <vt:lpstr>Σημεία-κλειδιά για την επίτευξη  ψηφιακής ευεξίας</vt:lpstr>
      <vt:lpstr>Let’s not forget!!</vt:lpstr>
      <vt:lpstr>PowerPoint Presentation</vt:lpstr>
      <vt:lpstr>Ευχαριστούμε για την προσοχή σας!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in healthcare</dc:title>
  <dc:creator>ΗΛΙΑΣ ΣΑΛΟΥΣΤΡΟΣ</dc:creator>
  <cp:keywords>, docId:844944D3F643691533F338FC80AC2DD3</cp:keywords>
  <cp:lastModifiedBy>ioannis anastassiou</cp:lastModifiedBy>
  <cp:revision>307</cp:revision>
  <dcterms:created xsi:type="dcterms:W3CDTF">2024-08-07T06:04:36Z</dcterms:created>
  <dcterms:modified xsi:type="dcterms:W3CDTF">2026-03-23T14:08:50Z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