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1"/>
  </p:notesMasterIdLst>
  <p:handoutMasterIdLst>
    <p:handoutMasterId r:id="rId32"/>
  </p:handoutMasterIdLst>
  <p:sldIdLst>
    <p:sldId id="256" r:id="rId5"/>
    <p:sldId id="441" r:id="rId6"/>
    <p:sldId id="440" r:id="rId7"/>
    <p:sldId id="442" r:id="rId8"/>
    <p:sldId id="328" r:id="rId9"/>
    <p:sldId id="450" r:id="rId10"/>
    <p:sldId id="444" r:id="rId11"/>
    <p:sldId id="445" r:id="rId12"/>
    <p:sldId id="475" r:id="rId13"/>
    <p:sldId id="476" r:id="rId14"/>
    <p:sldId id="477" r:id="rId15"/>
    <p:sldId id="480" r:id="rId16"/>
    <p:sldId id="446" r:id="rId17"/>
    <p:sldId id="452" r:id="rId18"/>
    <p:sldId id="453" r:id="rId19"/>
    <p:sldId id="454" r:id="rId20"/>
    <p:sldId id="455" r:id="rId21"/>
    <p:sldId id="456" r:id="rId22"/>
    <p:sldId id="481" r:id="rId23"/>
    <p:sldId id="469" r:id="rId24"/>
    <p:sldId id="471" r:id="rId25"/>
    <p:sldId id="472" r:id="rId26"/>
    <p:sldId id="474" r:id="rId27"/>
    <p:sldId id="470" r:id="rId28"/>
    <p:sldId id="308" r:id="rId29"/>
    <p:sldId id="949" r:id="rId30"/>
  </p:sldIdLst>
  <p:sldSz cx="10799763" cy="7199313"/>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A6D5A46-FA90-69A0-78CB-0E7290DCD19F}" name="Fazekas Nóra" initials="FN" userId="S::nora.fazekas@uni-corvinus.hu::11f61499-faf9-4acd-9909-7b113d2777e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FFD2"/>
    <a:srgbClr val="D4F5F7"/>
    <a:srgbClr val="FB0087"/>
    <a:srgbClr val="1A75DB"/>
    <a:srgbClr val="E5FBFB"/>
    <a:srgbClr val="00C6D6"/>
    <a:srgbClr val="AB0084"/>
    <a:srgbClr val="0063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00" autoAdjust="0"/>
    <p:restoredTop sz="89507" autoAdjust="0"/>
  </p:normalViewPr>
  <p:slideViewPr>
    <p:cSldViewPr snapToGrid="0">
      <p:cViewPr>
        <p:scale>
          <a:sx n="66" d="100"/>
          <a:sy n="66" d="100"/>
        </p:scale>
        <p:origin x="667" y="264"/>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56" d="100"/>
          <a:sy n="56" d="100"/>
        </p:scale>
        <p:origin x="258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601B9E-D704-4E38-8C0D-F76BA4566ED9}"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GB"/>
        </a:p>
      </dgm:t>
    </dgm:pt>
    <dgm:pt modelId="{419624D7-3724-4F08-BF3B-22FD9042C8A5}">
      <dgm:prSet phldrT="[Text]" custT="1"/>
      <dgm:spPr>
        <a:solidFill>
          <a:srgbClr val="AB0084"/>
        </a:solidFill>
      </dgm:spPr>
      <dgm:t>
        <a:bodyPr/>
        <a:lstStyle/>
        <a:p>
          <a:r>
            <a:rPr lang="el-GR" sz="1400" b="1" dirty="0"/>
            <a:t>Επικοινωνία:</a:t>
          </a:r>
        </a:p>
        <a:p>
          <a:r>
            <a:rPr lang="el-GR" sz="1100" b="0" dirty="0"/>
            <a:t>Διευκολύνουν την αποδοχή της αλλαγής σε ολόκληρο τον οργανισμό, από τους διοικούντες έως τους υπαλλήλους πρώτης γραμμής, βοηθώντας να γίνουν κατανοητά τα οφέλη της ψηφιακής αλλαγής.</a:t>
          </a:r>
          <a:endParaRPr lang="en-GB" sz="1100" b="0" dirty="0"/>
        </a:p>
        <a:p>
          <a:endParaRPr lang="en-GB" sz="1100" b="0" dirty="0"/>
        </a:p>
      </dgm:t>
    </dgm:pt>
    <dgm:pt modelId="{6F1D9E05-295C-4FC1-B9CE-58AF3F330DDD}" type="parTrans" cxnId="{0B06BA55-33C6-4714-8E5A-511F5BCEF550}">
      <dgm:prSet/>
      <dgm:spPr/>
      <dgm:t>
        <a:bodyPr/>
        <a:lstStyle/>
        <a:p>
          <a:endParaRPr lang="en-GB"/>
        </a:p>
      </dgm:t>
    </dgm:pt>
    <dgm:pt modelId="{BA59BBD9-79B8-4DA6-B002-BEE9B1DF0EBA}" type="sibTrans" cxnId="{0B06BA55-33C6-4714-8E5A-511F5BCEF550}">
      <dgm:prSet/>
      <dgm:spPr/>
      <dgm:t>
        <a:bodyPr/>
        <a:lstStyle/>
        <a:p>
          <a:endParaRPr lang="en-GB"/>
        </a:p>
      </dgm:t>
    </dgm:pt>
    <dgm:pt modelId="{82E452D6-1AD8-4575-92E0-A6B5E58896E3}">
      <dgm:prSet phldrT="[Text]" custT="1"/>
      <dgm:spPr>
        <a:solidFill>
          <a:srgbClr val="7030A0"/>
        </a:solidFill>
      </dgm:spPr>
      <dgm:t>
        <a:bodyPr/>
        <a:lstStyle/>
        <a:p>
          <a:r>
            <a:rPr lang="el-GR" sz="1400" b="1" dirty="0"/>
            <a:t>Επίλυση προβλημάτων:</a:t>
          </a:r>
        </a:p>
        <a:p>
          <a:r>
            <a:rPr lang="el-GR" sz="1100" b="0" dirty="0"/>
            <a:t>Εντοπίζουν πιθανές προκλήσεις στη διαδικασία αλλαγής και βοηθούν στην ανάπτυξη στρατηγικών για τον μετριασμό τους.</a:t>
          </a:r>
          <a:endParaRPr lang="en-GB" sz="1100" b="0" dirty="0"/>
        </a:p>
      </dgm:t>
    </dgm:pt>
    <dgm:pt modelId="{39942F54-F4F0-454E-8CB1-717566E2F711}" type="parTrans" cxnId="{43EAF40B-3D14-4E73-B238-29E2B6CD1A32}">
      <dgm:prSet/>
      <dgm:spPr/>
      <dgm:t>
        <a:bodyPr/>
        <a:lstStyle/>
        <a:p>
          <a:endParaRPr lang="en-GB"/>
        </a:p>
      </dgm:t>
    </dgm:pt>
    <dgm:pt modelId="{ED5254CE-5EA6-4409-AB1B-7AD9F3E0118A}" type="sibTrans" cxnId="{43EAF40B-3D14-4E73-B238-29E2B6CD1A32}">
      <dgm:prSet/>
      <dgm:spPr/>
      <dgm:t>
        <a:bodyPr/>
        <a:lstStyle/>
        <a:p>
          <a:endParaRPr lang="en-GB"/>
        </a:p>
      </dgm:t>
    </dgm:pt>
    <dgm:pt modelId="{1EBF12C2-C48A-4159-826F-B07735C43148}">
      <dgm:prSet phldrT="[Text]" custT="1"/>
      <dgm:spPr/>
      <dgm:t>
        <a:bodyPr/>
        <a:lstStyle/>
        <a:p>
          <a:r>
            <a:rPr lang="el-GR" sz="1400" b="1" dirty="0"/>
            <a:t>Διασύνδεση – ενορχήστρωση:</a:t>
          </a:r>
        </a:p>
        <a:p>
          <a:r>
            <a:rPr lang="el-GR" sz="1100" b="0" dirty="0"/>
            <a:t>Διασυνδέουν διαφορετικά τμήματα και διασφαλίζουν ότι οι ψηφιακές πρωτοβουλίες ενσωματώνονται απρόσκοπτα σε ευρύτερες επιχειρηματικές δραστηριότητες.</a:t>
          </a:r>
          <a:endParaRPr lang="en-GB" sz="1100" b="0" dirty="0"/>
        </a:p>
      </dgm:t>
    </dgm:pt>
    <dgm:pt modelId="{EF1238A8-0438-4E19-AEDE-8EDF7FB88326}" type="parTrans" cxnId="{FD323D57-4612-4CA0-B51C-6E2486F04802}">
      <dgm:prSet/>
      <dgm:spPr/>
      <dgm:t>
        <a:bodyPr/>
        <a:lstStyle/>
        <a:p>
          <a:endParaRPr lang="en-GB"/>
        </a:p>
      </dgm:t>
    </dgm:pt>
    <dgm:pt modelId="{44775571-9BD8-4A54-8F02-EC63C9963F6C}" type="sibTrans" cxnId="{FD323D57-4612-4CA0-B51C-6E2486F04802}">
      <dgm:prSet/>
      <dgm:spPr/>
      <dgm:t>
        <a:bodyPr/>
        <a:lstStyle/>
        <a:p>
          <a:endParaRPr lang="en-GB"/>
        </a:p>
      </dgm:t>
    </dgm:pt>
    <dgm:pt modelId="{285834B8-1FC2-4531-A63E-F2B380B90616}">
      <dgm:prSet phldrT="[Text]" custT="1"/>
      <dgm:spPr>
        <a:solidFill>
          <a:srgbClr val="002060"/>
        </a:solidFill>
      </dgm:spPr>
      <dgm:t>
        <a:bodyPr/>
        <a:lstStyle/>
        <a:p>
          <a:endParaRPr lang="el-GR" sz="1400" b="1" dirty="0"/>
        </a:p>
        <a:p>
          <a:r>
            <a:rPr lang="el-GR" sz="1400" b="1" dirty="0"/>
            <a:t>«Ρητορική»:</a:t>
          </a:r>
        </a:p>
        <a:p>
          <a:r>
            <a:rPr lang="el-GR" sz="1100" b="1" dirty="0"/>
            <a:t>Συλλέγουν δεδομένα και τα μεταφράζουν σε αξιοποιήσιμες πληροφορίες για τα ενδιαφερόμενα μέρη, ώστε να αναλάβουν δράση</a:t>
          </a:r>
          <a:r>
            <a:rPr lang="el-GR" sz="1100" b="0" dirty="0"/>
            <a:t>.</a:t>
          </a:r>
          <a:endParaRPr lang="en-GB" sz="1100" b="0" dirty="0"/>
        </a:p>
        <a:p>
          <a:endParaRPr lang="el-GR" sz="1100" b="0" dirty="0"/>
        </a:p>
        <a:p>
          <a:endParaRPr lang="en-GB" sz="1400" b="1" dirty="0"/>
        </a:p>
      </dgm:t>
    </dgm:pt>
    <dgm:pt modelId="{C289E7CB-A515-441F-B8F8-44359FC02955}" type="parTrans" cxnId="{633F2649-8F66-49FE-8183-97B378712274}">
      <dgm:prSet/>
      <dgm:spPr/>
      <dgm:t>
        <a:bodyPr/>
        <a:lstStyle/>
        <a:p>
          <a:endParaRPr lang="en-GB"/>
        </a:p>
      </dgm:t>
    </dgm:pt>
    <dgm:pt modelId="{0FFE66EB-D8EF-4BB4-B88F-10EA2F4146D6}" type="sibTrans" cxnId="{633F2649-8F66-49FE-8183-97B378712274}">
      <dgm:prSet/>
      <dgm:spPr/>
      <dgm:t>
        <a:bodyPr/>
        <a:lstStyle/>
        <a:p>
          <a:endParaRPr lang="en-GB"/>
        </a:p>
      </dgm:t>
    </dgm:pt>
    <dgm:pt modelId="{21DF9B68-9E1D-429C-A86E-B866E115295F}">
      <dgm:prSet phldrT="[Text]" custT="1"/>
      <dgm:spPr>
        <a:solidFill>
          <a:srgbClr val="D0009E"/>
        </a:solidFill>
      </dgm:spPr>
      <dgm:t>
        <a:bodyPr/>
        <a:lstStyle/>
        <a:p>
          <a:endParaRPr lang="el-GR" sz="1400" b="1" dirty="0"/>
        </a:p>
        <a:p>
          <a:r>
            <a:rPr lang="el-GR" sz="1400" b="1" dirty="0"/>
            <a:t>Εκπαίδευση:</a:t>
          </a:r>
        </a:p>
        <a:p>
          <a:r>
            <a:rPr lang="el-GR" sz="1100" b="0" dirty="0"/>
            <a:t>Βοηθούν τους συναδέλφους να μαθαίνουν τη χρήση νέων ψηφιακών εργαλείων, να αποχωρίζονται μη αποδοτικές πρακτικές και να προσαρμόζονται σε καινοτόμες, ψηφιοποιημένες ροές εργασίας</a:t>
          </a:r>
          <a:r>
            <a:rPr lang="el-GR" sz="1600" b="1" dirty="0"/>
            <a:t>. </a:t>
          </a:r>
          <a:endParaRPr lang="en-GB" sz="1600" b="1" dirty="0"/>
        </a:p>
        <a:p>
          <a:endParaRPr lang="en-GB" sz="1600" b="1" dirty="0"/>
        </a:p>
      </dgm:t>
    </dgm:pt>
    <dgm:pt modelId="{A693D407-FFA6-419D-B52C-33F71BB31D41}" type="parTrans" cxnId="{F01B372D-96AA-48C1-AE38-DBAB0D2BB7AA}">
      <dgm:prSet/>
      <dgm:spPr/>
      <dgm:t>
        <a:bodyPr/>
        <a:lstStyle/>
        <a:p>
          <a:endParaRPr lang="en-GB"/>
        </a:p>
      </dgm:t>
    </dgm:pt>
    <dgm:pt modelId="{21FA462B-EFF7-46DF-ADCF-409A5F0EA616}" type="sibTrans" cxnId="{F01B372D-96AA-48C1-AE38-DBAB0D2BB7AA}">
      <dgm:prSet/>
      <dgm:spPr/>
      <dgm:t>
        <a:bodyPr/>
        <a:lstStyle/>
        <a:p>
          <a:endParaRPr lang="en-GB"/>
        </a:p>
      </dgm:t>
    </dgm:pt>
    <dgm:pt modelId="{43F1E819-8253-4074-8C4E-034FB55606C9}">
      <dgm:prSet phldrT="[Text]" custT="1"/>
      <dgm:spPr>
        <a:solidFill>
          <a:srgbClr val="00B0F0"/>
        </a:solidFill>
      </dgm:spPr>
      <dgm:t>
        <a:bodyPr/>
        <a:lstStyle/>
        <a:p>
          <a:pPr>
            <a:buNone/>
          </a:pPr>
          <a:r>
            <a:rPr lang="el-GR" sz="1400" b="1" i="0" dirty="0"/>
            <a:t>Καινοτομία</a:t>
          </a:r>
          <a:r>
            <a:rPr lang="el-GR" sz="1400" b="0" i="0" dirty="0"/>
            <a:t>: </a:t>
          </a:r>
        </a:p>
        <a:p>
          <a:pPr>
            <a:buNone/>
          </a:pPr>
          <a:r>
            <a:rPr lang="el-GR" sz="1100" b="0" i="0" dirty="0"/>
            <a:t>Συχνά υιοθετούν από νωρίς τις ψηφιακές τάσεις, φέρνοντας νέες ιδέες, εξειδίκευση και ανοικτή στάση απέναντι στην τεχνολογία στον οργανισμό.</a:t>
          </a:r>
          <a:endParaRPr lang="en-GB" sz="1100" b="1" dirty="0"/>
        </a:p>
      </dgm:t>
    </dgm:pt>
    <dgm:pt modelId="{AE971E75-47A6-4E35-84EF-CC8F88770F80}" type="parTrans" cxnId="{2BBD4DDB-37EE-46F1-9DB5-B99FCD4FCB7E}">
      <dgm:prSet/>
      <dgm:spPr/>
      <dgm:t>
        <a:bodyPr/>
        <a:lstStyle/>
        <a:p>
          <a:endParaRPr lang="en-GB"/>
        </a:p>
      </dgm:t>
    </dgm:pt>
    <dgm:pt modelId="{60E5D5F2-8239-4BED-9A93-47294DA0D74A}" type="sibTrans" cxnId="{2BBD4DDB-37EE-46F1-9DB5-B99FCD4FCB7E}">
      <dgm:prSet/>
      <dgm:spPr/>
      <dgm:t>
        <a:bodyPr/>
        <a:lstStyle/>
        <a:p>
          <a:endParaRPr lang="en-GB"/>
        </a:p>
      </dgm:t>
    </dgm:pt>
    <dgm:pt modelId="{7209A552-DA92-4173-9CC8-EA5AEA9B47CF}">
      <dgm:prSet phldrT="[Text]" custT="1"/>
      <dgm:spPr>
        <a:solidFill>
          <a:srgbClr val="02FFD2"/>
        </a:solidFill>
        <a:ln w="76200">
          <a:solidFill>
            <a:schemeClr val="accent1"/>
          </a:solidFill>
        </a:ln>
      </dgm:spPr>
      <dgm:t>
        <a:bodyPr/>
        <a:lstStyle/>
        <a:p>
          <a:endParaRPr lang="en-GB" sz="2000" b="1" dirty="0">
            <a:solidFill>
              <a:schemeClr val="tx1"/>
            </a:solidFill>
          </a:endParaRPr>
        </a:p>
        <a:p>
          <a:r>
            <a:rPr lang="el-GR" sz="2000" b="1" dirty="0">
              <a:solidFill>
                <a:schemeClr val="tx1"/>
              </a:solidFill>
            </a:rPr>
            <a:t>«Πρωταθλητές αλλαγής»:</a:t>
          </a:r>
        </a:p>
        <a:p>
          <a:r>
            <a:rPr lang="el-GR" sz="1600" b="0" dirty="0">
              <a:solidFill>
                <a:schemeClr val="tx1"/>
              </a:solidFill>
            </a:rPr>
            <a:t>Εμπνέουν και προάγουν την πρόοδο σε ολόκληρο τον οργανισμό</a:t>
          </a:r>
          <a:endParaRPr lang="en-GB" sz="1600" b="0" dirty="0">
            <a:solidFill>
              <a:schemeClr val="tx1"/>
            </a:solidFill>
          </a:endParaRPr>
        </a:p>
        <a:p>
          <a:endParaRPr lang="en-GB" sz="2000" b="1" dirty="0">
            <a:solidFill>
              <a:schemeClr val="tx1"/>
            </a:solidFill>
          </a:endParaRPr>
        </a:p>
      </dgm:t>
    </dgm:pt>
    <dgm:pt modelId="{B5BEE4CC-B5BC-4951-A3C0-9DC3C4B92886}" type="sibTrans" cxnId="{4BD4661E-EEC6-4224-8668-D84DD2EF171B}">
      <dgm:prSet/>
      <dgm:spPr/>
      <dgm:t>
        <a:bodyPr/>
        <a:lstStyle/>
        <a:p>
          <a:endParaRPr lang="en-GB"/>
        </a:p>
      </dgm:t>
    </dgm:pt>
    <dgm:pt modelId="{DBA017F1-8762-45EA-836B-361CDB0627F2}" type="parTrans" cxnId="{4BD4661E-EEC6-4224-8668-D84DD2EF171B}">
      <dgm:prSet/>
      <dgm:spPr/>
      <dgm:t>
        <a:bodyPr/>
        <a:lstStyle/>
        <a:p>
          <a:endParaRPr lang="en-GB"/>
        </a:p>
      </dgm:t>
    </dgm:pt>
    <dgm:pt modelId="{9C823D66-06E9-4619-84EA-F055EA9D2A22}" type="pres">
      <dgm:prSet presAssocID="{CC601B9E-D704-4E38-8C0D-F76BA4566ED9}" presName="Name0" presStyleCnt="0">
        <dgm:presLayoutVars>
          <dgm:chMax val="1"/>
          <dgm:chPref val="1"/>
          <dgm:dir/>
          <dgm:animOne val="branch"/>
          <dgm:animLvl val="lvl"/>
        </dgm:presLayoutVars>
      </dgm:prSet>
      <dgm:spPr/>
    </dgm:pt>
    <dgm:pt modelId="{7477EA7B-23C6-48C6-8431-A83965D4D608}" type="pres">
      <dgm:prSet presAssocID="{7209A552-DA92-4173-9CC8-EA5AEA9B47CF}" presName="Parent" presStyleLbl="node0" presStyleIdx="0" presStyleCnt="1">
        <dgm:presLayoutVars>
          <dgm:chMax val="6"/>
          <dgm:chPref val="6"/>
        </dgm:presLayoutVars>
      </dgm:prSet>
      <dgm:spPr/>
    </dgm:pt>
    <dgm:pt modelId="{2BB88810-7CD8-4AF3-AF62-9E1464E269D8}" type="pres">
      <dgm:prSet presAssocID="{419624D7-3724-4F08-BF3B-22FD9042C8A5}" presName="Accent1" presStyleCnt="0"/>
      <dgm:spPr/>
    </dgm:pt>
    <dgm:pt modelId="{B5ECC194-876C-4603-B4E3-BACDE0A7EDC1}" type="pres">
      <dgm:prSet presAssocID="{419624D7-3724-4F08-BF3B-22FD9042C8A5}" presName="Accent" presStyleLbl="bgShp" presStyleIdx="0" presStyleCnt="6"/>
      <dgm:spPr/>
    </dgm:pt>
    <dgm:pt modelId="{13678C2F-CD94-434E-B187-536465091713}" type="pres">
      <dgm:prSet presAssocID="{419624D7-3724-4F08-BF3B-22FD9042C8A5}" presName="Child1" presStyleLbl="node1" presStyleIdx="0" presStyleCnt="6">
        <dgm:presLayoutVars>
          <dgm:chMax val="0"/>
          <dgm:chPref val="0"/>
          <dgm:bulletEnabled val="1"/>
        </dgm:presLayoutVars>
      </dgm:prSet>
      <dgm:spPr/>
    </dgm:pt>
    <dgm:pt modelId="{9C397FD6-2D76-4310-A544-F4FDF84FD6AF}" type="pres">
      <dgm:prSet presAssocID="{82E452D6-1AD8-4575-92E0-A6B5E58896E3}" presName="Accent2" presStyleCnt="0"/>
      <dgm:spPr/>
    </dgm:pt>
    <dgm:pt modelId="{B14E1571-9F3C-4D2F-9F17-EE2E3BDAA16D}" type="pres">
      <dgm:prSet presAssocID="{82E452D6-1AD8-4575-92E0-A6B5E58896E3}" presName="Accent" presStyleLbl="bgShp" presStyleIdx="1" presStyleCnt="6"/>
      <dgm:spPr/>
    </dgm:pt>
    <dgm:pt modelId="{32032CCE-BD57-4187-8D67-877E429AA848}" type="pres">
      <dgm:prSet presAssocID="{82E452D6-1AD8-4575-92E0-A6B5E58896E3}" presName="Child2" presStyleLbl="node1" presStyleIdx="1" presStyleCnt="6">
        <dgm:presLayoutVars>
          <dgm:chMax val="0"/>
          <dgm:chPref val="0"/>
          <dgm:bulletEnabled val="1"/>
        </dgm:presLayoutVars>
      </dgm:prSet>
      <dgm:spPr/>
    </dgm:pt>
    <dgm:pt modelId="{D80EA7A7-33AA-42E3-910E-DB12D191798C}" type="pres">
      <dgm:prSet presAssocID="{1EBF12C2-C48A-4159-826F-B07735C43148}" presName="Accent3" presStyleCnt="0"/>
      <dgm:spPr/>
    </dgm:pt>
    <dgm:pt modelId="{027E0EFA-A1CF-42F1-BD61-977C88190C26}" type="pres">
      <dgm:prSet presAssocID="{1EBF12C2-C48A-4159-826F-B07735C43148}" presName="Accent" presStyleLbl="bgShp" presStyleIdx="2" presStyleCnt="6"/>
      <dgm:spPr/>
    </dgm:pt>
    <dgm:pt modelId="{F056D710-5831-4C2D-AB3C-00144C1E9508}" type="pres">
      <dgm:prSet presAssocID="{1EBF12C2-C48A-4159-826F-B07735C43148}" presName="Child3" presStyleLbl="node1" presStyleIdx="2" presStyleCnt="6">
        <dgm:presLayoutVars>
          <dgm:chMax val="0"/>
          <dgm:chPref val="0"/>
          <dgm:bulletEnabled val="1"/>
        </dgm:presLayoutVars>
      </dgm:prSet>
      <dgm:spPr/>
    </dgm:pt>
    <dgm:pt modelId="{5097D70A-0C37-4F5A-8E8A-0953F2CD3EB6}" type="pres">
      <dgm:prSet presAssocID="{285834B8-1FC2-4531-A63E-F2B380B90616}" presName="Accent4" presStyleCnt="0"/>
      <dgm:spPr/>
    </dgm:pt>
    <dgm:pt modelId="{44C6B187-5D40-4D6C-B7EA-5AC60455C28A}" type="pres">
      <dgm:prSet presAssocID="{285834B8-1FC2-4531-A63E-F2B380B90616}" presName="Accent" presStyleLbl="bgShp" presStyleIdx="3" presStyleCnt="6"/>
      <dgm:spPr/>
    </dgm:pt>
    <dgm:pt modelId="{D71A71E5-5AF3-4BC1-86DA-9088B2AF817A}" type="pres">
      <dgm:prSet presAssocID="{285834B8-1FC2-4531-A63E-F2B380B90616}" presName="Child4" presStyleLbl="node1" presStyleIdx="3" presStyleCnt="6">
        <dgm:presLayoutVars>
          <dgm:chMax val="0"/>
          <dgm:chPref val="0"/>
          <dgm:bulletEnabled val="1"/>
        </dgm:presLayoutVars>
      </dgm:prSet>
      <dgm:spPr/>
    </dgm:pt>
    <dgm:pt modelId="{4511DE08-B8BF-44B2-A154-984932D69108}" type="pres">
      <dgm:prSet presAssocID="{21DF9B68-9E1D-429C-A86E-B866E115295F}" presName="Accent5" presStyleCnt="0"/>
      <dgm:spPr/>
    </dgm:pt>
    <dgm:pt modelId="{DF7381AF-58E7-47E4-93B8-9082DE918798}" type="pres">
      <dgm:prSet presAssocID="{21DF9B68-9E1D-429C-A86E-B866E115295F}" presName="Accent" presStyleLbl="bgShp" presStyleIdx="4" presStyleCnt="6"/>
      <dgm:spPr/>
    </dgm:pt>
    <dgm:pt modelId="{94D21CA1-34EB-4DB4-842B-B9F2ED373F0C}" type="pres">
      <dgm:prSet presAssocID="{21DF9B68-9E1D-429C-A86E-B866E115295F}" presName="Child5" presStyleLbl="node1" presStyleIdx="4" presStyleCnt="6" custScaleX="103456" custScaleY="109131">
        <dgm:presLayoutVars>
          <dgm:chMax val="0"/>
          <dgm:chPref val="0"/>
          <dgm:bulletEnabled val="1"/>
        </dgm:presLayoutVars>
      </dgm:prSet>
      <dgm:spPr/>
    </dgm:pt>
    <dgm:pt modelId="{422DED29-8691-42FF-A2F6-C3B7550C235C}" type="pres">
      <dgm:prSet presAssocID="{43F1E819-8253-4074-8C4E-034FB55606C9}" presName="Accent6" presStyleCnt="0"/>
      <dgm:spPr/>
    </dgm:pt>
    <dgm:pt modelId="{19A2A40B-0C17-443C-BA98-8EAA1955F36A}" type="pres">
      <dgm:prSet presAssocID="{43F1E819-8253-4074-8C4E-034FB55606C9}" presName="Accent" presStyleLbl="bgShp" presStyleIdx="5" presStyleCnt="6"/>
      <dgm:spPr/>
    </dgm:pt>
    <dgm:pt modelId="{7ADB68CC-55FB-41F0-B667-3E4A3CAA86F5}" type="pres">
      <dgm:prSet presAssocID="{43F1E819-8253-4074-8C4E-034FB55606C9}" presName="Child6" presStyleLbl="node1" presStyleIdx="5" presStyleCnt="6">
        <dgm:presLayoutVars>
          <dgm:chMax val="0"/>
          <dgm:chPref val="0"/>
          <dgm:bulletEnabled val="1"/>
        </dgm:presLayoutVars>
      </dgm:prSet>
      <dgm:spPr/>
    </dgm:pt>
  </dgm:ptLst>
  <dgm:cxnLst>
    <dgm:cxn modelId="{43EAF40B-3D14-4E73-B238-29E2B6CD1A32}" srcId="{7209A552-DA92-4173-9CC8-EA5AEA9B47CF}" destId="{82E452D6-1AD8-4575-92E0-A6B5E58896E3}" srcOrd="1" destOrd="0" parTransId="{39942F54-F4F0-454E-8CB1-717566E2F711}" sibTransId="{ED5254CE-5EA6-4409-AB1B-7AD9F3E0118A}"/>
    <dgm:cxn modelId="{4BD4661E-EEC6-4224-8668-D84DD2EF171B}" srcId="{CC601B9E-D704-4E38-8C0D-F76BA4566ED9}" destId="{7209A552-DA92-4173-9CC8-EA5AEA9B47CF}" srcOrd="0" destOrd="0" parTransId="{DBA017F1-8762-45EA-836B-361CDB0627F2}" sibTransId="{B5BEE4CC-B5BC-4951-A3C0-9DC3C4B92886}"/>
    <dgm:cxn modelId="{512CD224-CE1D-4089-87FD-ABBC0C3AE871}" type="presOf" srcId="{1EBF12C2-C48A-4159-826F-B07735C43148}" destId="{F056D710-5831-4C2D-AB3C-00144C1E9508}" srcOrd="0" destOrd="0" presId="urn:microsoft.com/office/officeart/2011/layout/HexagonRadial"/>
    <dgm:cxn modelId="{F01B372D-96AA-48C1-AE38-DBAB0D2BB7AA}" srcId="{7209A552-DA92-4173-9CC8-EA5AEA9B47CF}" destId="{21DF9B68-9E1D-429C-A86E-B866E115295F}" srcOrd="4" destOrd="0" parTransId="{A693D407-FFA6-419D-B52C-33F71BB31D41}" sibTransId="{21FA462B-EFF7-46DF-ADCF-409A5F0EA616}"/>
    <dgm:cxn modelId="{85D15C5B-321E-47EB-BEDF-1FD995A78E4B}" type="presOf" srcId="{285834B8-1FC2-4531-A63E-F2B380B90616}" destId="{D71A71E5-5AF3-4BC1-86DA-9088B2AF817A}" srcOrd="0" destOrd="0" presId="urn:microsoft.com/office/officeart/2011/layout/HexagonRadial"/>
    <dgm:cxn modelId="{633F2649-8F66-49FE-8183-97B378712274}" srcId="{7209A552-DA92-4173-9CC8-EA5AEA9B47CF}" destId="{285834B8-1FC2-4531-A63E-F2B380B90616}" srcOrd="3" destOrd="0" parTransId="{C289E7CB-A515-441F-B8F8-44359FC02955}" sibTransId="{0FFE66EB-D8EF-4BB4-B88F-10EA2F4146D6}"/>
    <dgm:cxn modelId="{0B06BA55-33C6-4714-8E5A-511F5BCEF550}" srcId="{7209A552-DA92-4173-9CC8-EA5AEA9B47CF}" destId="{419624D7-3724-4F08-BF3B-22FD9042C8A5}" srcOrd="0" destOrd="0" parTransId="{6F1D9E05-295C-4FC1-B9CE-58AF3F330DDD}" sibTransId="{BA59BBD9-79B8-4DA6-B002-BEE9B1DF0EBA}"/>
    <dgm:cxn modelId="{FD323D57-4612-4CA0-B51C-6E2486F04802}" srcId="{7209A552-DA92-4173-9CC8-EA5AEA9B47CF}" destId="{1EBF12C2-C48A-4159-826F-B07735C43148}" srcOrd="2" destOrd="0" parTransId="{EF1238A8-0438-4E19-AEDE-8EDF7FB88326}" sibTransId="{44775571-9BD8-4A54-8F02-EC63C9963F6C}"/>
    <dgm:cxn modelId="{C2AD347E-9196-4128-83C7-EFF32AB9A26D}" type="presOf" srcId="{21DF9B68-9E1D-429C-A86E-B866E115295F}" destId="{94D21CA1-34EB-4DB4-842B-B9F2ED373F0C}" srcOrd="0" destOrd="0" presId="urn:microsoft.com/office/officeart/2011/layout/HexagonRadial"/>
    <dgm:cxn modelId="{7A0EE989-F144-4B95-A862-21C1C7640DC3}" type="presOf" srcId="{82E452D6-1AD8-4575-92E0-A6B5E58896E3}" destId="{32032CCE-BD57-4187-8D67-877E429AA848}" srcOrd="0" destOrd="0" presId="urn:microsoft.com/office/officeart/2011/layout/HexagonRadial"/>
    <dgm:cxn modelId="{9D571596-126D-47BA-9D2C-1993CF24BEF7}" type="presOf" srcId="{43F1E819-8253-4074-8C4E-034FB55606C9}" destId="{7ADB68CC-55FB-41F0-B667-3E4A3CAA86F5}" srcOrd="0" destOrd="0" presId="urn:microsoft.com/office/officeart/2011/layout/HexagonRadial"/>
    <dgm:cxn modelId="{27D40B9B-BF61-42C5-9C58-27F7C7559470}" type="presOf" srcId="{CC601B9E-D704-4E38-8C0D-F76BA4566ED9}" destId="{9C823D66-06E9-4619-84EA-F055EA9D2A22}" srcOrd="0" destOrd="0" presId="urn:microsoft.com/office/officeart/2011/layout/HexagonRadial"/>
    <dgm:cxn modelId="{8FF255A9-BC44-4E67-B3E9-0753E4EC1065}" type="presOf" srcId="{419624D7-3724-4F08-BF3B-22FD9042C8A5}" destId="{13678C2F-CD94-434E-B187-536465091713}" srcOrd="0" destOrd="0" presId="urn:microsoft.com/office/officeart/2011/layout/HexagonRadial"/>
    <dgm:cxn modelId="{668824CC-AFCF-4421-A047-4180A6935B4C}" type="presOf" srcId="{7209A552-DA92-4173-9CC8-EA5AEA9B47CF}" destId="{7477EA7B-23C6-48C6-8431-A83965D4D608}" srcOrd="0" destOrd="0" presId="urn:microsoft.com/office/officeart/2011/layout/HexagonRadial"/>
    <dgm:cxn modelId="{2BBD4DDB-37EE-46F1-9DB5-B99FCD4FCB7E}" srcId="{7209A552-DA92-4173-9CC8-EA5AEA9B47CF}" destId="{43F1E819-8253-4074-8C4E-034FB55606C9}" srcOrd="5" destOrd="0" parTransId="{AE971E75-47A6-4E35-84EF-CC8F88770F80}" sibTransId="{60E5D5F2-8239-4BED-9A93-47294DA0D74A}"/>
    <dgm:cxn modelId="{C7CBB429-7B16-4100-9491-04A481B94CE3}" type="presParOf" srcId="{9C823D66-06E9-4619-84EA-F055EA9D2A22}" destId="{7477EA7B-23C6-48C6-8431-A83965D4D608}" srcOrd="0" destOrd="0" presId="urn:microsoft.com/office/officeart/2011/layout/HexagonRadial"/>
    <dgm:cxn modelId="{B98589B6-AA2E-4077-92B2-F61B33E6D8BA}" type="presParOf" srcId="{9C823D66-06E9-4619-84EA-F055EA9D2A22}" destId="{2BB88810-7CD8-4AF3-AF62-9E1464E269D8}" srcOrd="1" destOrd="0" presId="urn:microsoft.com/office/officeart/2011/layout/HexagonRadial"/>
    <dgm:cxn modelId="{4A443420-DE35-4735-9034-EA7E946741B0}" type="presParOf" srcId="{2BB88810-7CD8-4AF3-AF62-9E1464E269D8}" destId="{B5ECC194-876C-4603-B4E3-BACDE0A7EDC1}" srcOrd="0" destOrd="0" presId="urn:microsoft.com/office/officeart/2011/layout/HexagonRadial"/>
    <dgm:cxn modelId="{1EFB4DA6-F703-479F-B136-C512E5FB4EC2}" type="presParOf" srcId="{9C823D66-06E9-4619-84EA-F055EA9D2A22}" destId="{13678C2F-CD94-434E-B187-536465091713}" srcOrd="2" destOrd="0" presId="urn:microsoft.com/office/officeart/2011/layout/HexagonRadial"/>
    <dgm:cxn modelId="{F817FA65-7DC6-4015-B3BD-1E05F135B350}" type="presParOf" srcId="{9C823D66-06E9-4619-84EA-F055EA9D2A22}" destId="{9C397FD6-2D76-4310-A544-F4FDF84FD6AF}" srcOrd="3" destOrd="0" presId="urn:microsoft.com/office/officeart/2011/layout/HexagonRadial"/>
    <dgm:cxn modelId="{5011020B-147F-40C1-B381-B4CCF60243EE}" type="presParOf" srcId="{9C397FD6-2D76-4310-A544-F4FDF84FD6AF}" destId="{B14E1571-9F3C-4D2F-9F17-EE2E3BDAA16D}" srcOrd="0" destOrd="0" presId="urn:microsoft.com/office/officeart/2011/layout/HexagonRadial"/>
    <dgm:cxn modelId="{190687CC-53B1-4627-9642-8D2E674649F8}" type="presParOf" srcId="{9C823D66-06E9-4619-84EA-F055EA9D2A22}" destId="{32032CCE-BD57-4187-8D67-877E429AA848}" srcOrd="4" destOrd="0" presId="urn:microsoft.com/office/officeart/2011/layout/HexagonRadial"/>
    <dgm:cxn modelId="{87D88B64-43BD-423A-A334-6BAB76927935}" type="presParOf" srcId="{9C823D66-06E9-4619-84EA-F055EA9D2A22}" destId="{D80EA7A7-33AA-42E3-910E-DB12D191798C}" srcOrd="5" destOrd="0" presId="urn:microsoft.com/office/officeart/2011/layout/HexagonRadial"/>
    <dgm:cxn modelId="{08B23F2E-0A2F-4AF5-BF30-D5DD51A15816}" type="presParOf" srcId="{D80EA7A7-33AA-42E3-910E-DB12D191798C}" destId="{027E0EFA-A1CF-42F1-BD61-977C88190C26}" srcOrd="0" destOrd="0" presId="urn:microsoft.com/office/officeart/2011/layout/HexagonRadial"/>
    <dgm:cxn modelId="{D2F54F95-5E0C-4090-AE95-C640ACD62876}" type="presParOf" srcId="{9C823D66-06E9-4619-84EA-F055EA9D2A22}" destId="{F056D710-5831-4C2D-AB3C-00144C1E9508}" srcOrd="6" destOrd="0" presId="urn:microsoft.com/office/officeart/2011/layout/HexagonRadial"/>
    <dgm:cxn modelId="{C380FD19-82A4-4052-BC63-2AFC5ECAB2EF}" type="presParOf" srcId="{9C823D66-06E9-4619-84EA-F055EA9D2A22}" destId="{5097D70A-0C37-4F5A-8E8A-0953F2CD3EB6}" srcOrd="7" destOrd="0" presId="urn:microsoft.com/office/officeart/2011/layout/HexagonRadial"/>
    <dgm:cxn modelId="{716617EA-7D68-4E35-8797-D1FE41C81747}" type="presParOf" srcId="{5097D70A-0C37-4F5A-8E8A-0953F2CD3EB6}" destId="{44C6B187-5D40-4D6C-B7EA-5AC60455C28A}" srcOrd="0" destOrd="0" presId="urn:microsoft.com/office/officeart/2011/layout/HexagonRadial"/>
    <dgm:cxn modelId="{FBB4E8BD-CF5D-4229-831C-52BE0EDAB742}" type="presParOf" srcId="{9C823D66-06E9-4619-84EA-F055EA9D2A22}" destId="{D71A71E5-5AF3-4BC1-86DA-9088B2AF817A}" srcOrd="8" destOrd="0" presId="urn:microsoft.com/office/officeart/2011/layout/HexagonRadial"/>
    <dgm:cxn modelId="{7F9B5487-05ED-4F22-B386-28C2B4118295}" type="presParOf" srcId="{9C823D66-06E9-4619-84EA-F055EA9D2A22}" destId="{4511DE08-B8BF-44B2-A154-984932D69108}" srcOrd="9" destOrd="0" presId="urn:microsoft.com/office/officeart/2011/layout/HexagonRadial"/>
    <dgm:cxn modelId="{E772F8C7-6E67-41B9-8CDE-53382FF1C076}" type="presParOf" srcId="{4511DE08-B8BF-44B2-A154-984932D69108}" destId="{DF7381AF-58E7-47E4-93B8-9082DE918798}" srcOrd="0" destOrd="0" presId="urn:microsoft.com/office/officeart/2011/layout/HexagonRadial"/>
    <dgm:cxn modelId="{E1F2A2D2-8FD7-461B-A10E-27320E34CE09}" type="presParOf" srcId="{9C823D66-06E9-4619-84EA-F055EA9D2A22}" destId="{94D21CA1-34EB-4DB4-842B-B9F2ED373F0C}" srcOrd="10" destOrd="0" presId="urn:microsoft.com/office/officeart/2011/layout/HexagonRadial"/>
    <dgm:cxn modelId="{9B6B4819-ADD8-4D84-862F-7444014BE266}" type="presParOf" srcId="{9C823D66-06E9-4619-84EA-F055EA9D2A22}" destId="{422DED29-8691-42FF-A2F6-C3B7550C235C}" srcOrd="11" destOrd="0" presId="urn:microsoft.com/office/officeart/2011/layout/HexagonRadial"/>
    <dgm:cxn modelId="{28A11825-D0B2-4458-AC72-81E86AA5C62B}" type="presParOf" srcId="{422DED29-8691-42FF-A2F6-C3B7550C235C}" destId="{19A2A40B-0C17-443C-BA98-8EAA1955F36A}" srcOrd="0" destOrd="0" presId="urn:microsoft.com/office/officeart/2011/layout/HexagonRadial"/>
    <dgm:cxn modelId="{2D31F362-3785-4047-88CF-863ED1DB8F55}" type="presParOf" srcId="{9C823D66-06E9-4619-84EA-F055EA9D2A22}" destId="{7ADB68CC-55FB-41F0-B667-3E4A3CAA86F5}" srcOrd="12" destOrd="0" presId="urn:microsoft.com/office/officeart/2011/layout/HexagonRadial"/>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98339D-2A41-4D97-9D5D-0E46D55DEDD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DDA4BF9-5521-4254-8F33-713E8ECD725F}">
      <dgm:prSet phldrT="[Text]"/>
      <dgm:spPr>
        <a:solidFill>
          <a:srgbClr val="23D4DD"/>
        </a:solidFill>
        <a:ln>
          <a:solidFill>
            <a:srgbClr val="23D4DD"/>
          </a:solidFill>
        </a:ln>
      </dgm:spPr>
      <dgm:t>
        <a:bodyPr/>
        <a:lstStyle/>
        <a:p>
          <a:r>
            <a:rPr lang="el-GR" dirty="0"/>
            <a:t>Ενημερότητα</a:t>
          </a:r>
          <a:endParaRPr lang="en-US" dirty="0"/>
        </a:p>
      </dgm:t>
    </dgm:pt>
    <dgm:pt modelId="{06485321-98CC-4A94-BE41-25EF6E01F617}" type="parTrans" cxnId="{92BE36CD-6F1F-443A-8CD5-162176EBCC61}">
      <dgm:prSet/>
      <dgm:spPr/>
      <dgm:t>
        <a:bodyPr/>
        <a:lstStyle/>
        <a:p>
          <a:endParaRPr lang="en-US"/>
        </a:p>
      </dgm:t>
    </dgm:pt>
    <dgm:pt modelId="{C097CBD2-943B-4CE7-B992-CF953E8490C4}" type="sibTrans" cxnId="{92BE36CD-6F1F-443A-8CD5-162176EBCC61}">
      <dgm:prSet/>
      <dgm:spPr/>
      <dgm:t>
        <a:bodyPr/>
        <a:lstStyle/>
        <a:p>
          <a:endParaRPr lang="en-US"/>
        </a:p>
      </dgm:t>
    </dgm:pt>
    <dgm:pt modelId="{2C775A3D-51EA-4DDE-A59C-CE4C862906EA}">
      <dgm:prSet phldrT="[Text]"/>
      <dgm:spPr>
        <a:noFill/>
        <a:ln>
          <a:solidFill>
            <a:schemeClr val="bg1">
              <a:alpha val="90000"/>
            </a:schemeClr>
          </a:solidFill>
        </a:ln>
      </dgm:spPr>
      <dgm:t>
        <a:bodyPr/>
        <a:lstStyle/>
        <a:p>
          <a:r>
            <a:rPr lang="el-GR" dirty="0"/>
            <a:t>Ανακοίνωση της επικείμενης αλλαγής στους εργαζομένους ικανό χρονικό διάστημα πριν τον εκτιμώμενο χρόνο εφαρμογής της.</a:t>
          </a:r>
          <a:endParaRPr lang="en-US" dirty="0"/>
        </a:p>
      </dgm:t>
    </dgm:pt>
    <dgm:pt modelId="{16AC119C-2963-4A2D-81B8-D2052A203BD2}" type="parTrans" cxnId="{65FB5083-593E-47A8-A260-7188673F926B}">
      <dgm:prSet/>
      <dgm:spPr/>
      <dgm:t>
        <a:bodyPr/>
        <a:lstStyle/>
        <a:p>
          <a:endParaRPr lang="en-US"/>
        </a:p>
      </dgm:t>
    </dgm:pt>
    <dgm:pt modelId="{66790D19-20D1-48FD-A9DA-A6960E0A084E}" type="sibTrans" cxnId="{65FB5083-593E-47A8-A260-7188673F926B}">
      <dgm:prSet/>
      <dgm:spPr/>
      <dgm:t>
        <a:bodyPr/>
        <a:lstStyle/>
        <a:p>
          <a:endParaRPr lang="en-US"/>
        </a:p>
      </dgm:t>
    </dgm:pt>
    <dgm:pt modelId="{E1488988-7961-4C1D-B9A6-43D1444D0D4D}">
      <dgm:prSet phldrT="[Text]"/>
      <dgm:spPr>
        <a:solidFill>
          <a:srgbClr val="AB0084"/>
        </a:solidFill>
        <a:ln>
          <a:solidFill>
            <a:srgbClr val="AB0084"/>
          </a:solidFill>
        </a:ln>
      </dgm:spPr>
      <dgm:t>
        <a:bodyPr/>
        <a:lstStyle/>
        <a:p>
          <a:r>
            <a:rPr lang="el-GR" dirty="0"/>
            <a:t>Επιθυμία</a:t>
          </a:r>
          <a:endParaRPr lang="en-US" dirty="0"/>
        </a:p>
      </dgm:t>
    </dgm:pt>
    <dgm:pt modelId="{84377D71-A329-41B0-AA36-B7489C2BAAFE}" type="parTrans" cxnId="{A659CD5A-D233-45F3-92C8-A18AA8ACFBCC}">
      <dgm:prSet/>
      <dgm:spPr/>
      <dgm:t>
        <a:bodyPr/>
        <a:lstStyle/>
        <a:p>
          <a:endParaRPr lang="en-US"/>
        </a:p>
      </dgm:t>
    </dgm:pt>
    <dgm:pt modelId="{60A19B5F-D423-413F-94AC-F5FDD7389D43}" type="sibTrans" cxnId="{A659CD5A-D233-45F3-92C8-A18AA8ACFBCC}">
      <dgm:prSet/>
      <dgm:spPr/>
      <dgm:t>
        <a:bodyPr/>
        <a:lstStyle/>
        <a:p>
          <a:endParaRPr lang="en-US"/>
        </a:p>
      </dgm:t>
    </dgm:pt>
    <dgm:pt modelId="{2253567E-845F-421C-9BF3-53EFBD8D51D4}">
      <dgm:prSet phldrT="[Text]"/>
      <dgm:spPr>
        <a:solidFill>
          <a:schemeClr val="bg1">
            <a:alpha val="90000"/>
          </a:schemeClr>
        </a:solidFill>
        <a:ln>
          <a:solidFill>
            <a:schemeClr val="bg1">
              <a:alpha val="90000"/>
            </a:schemeClr>
          </a:solidFill>
        </a:ln>
      </dgm:spPr>
      <dgm:t>
        <a:bodyPr/>
        <a:lstStyle/>
        <a:p>
          <a:r>
            <a:rPr lang="el-GR" dirty="0"/>
            <a:t>Βαθμονόμηση των αντιδράσεων των εργαζομένων στην προοπτική αλλαγής.</a:t>
          </a:r>
          <a:endParaRPr lang="en-US" dirty="0"/>
        </a:p>
      </dgm:t>
    </dgm:pt>
    <dgm:pt modelId="{09A88683-ACEA-46DA-8DB2-9199A4D25D34}" type="parTrans" cxnId="{D8C9EEE8-C27E-41D7-9D41-C161ACEFF80F}">
      <dgm:prSet/>
      <dgm:spPr/>
      <dgm:t>
        <a:bodyPr/>
        <a:lstStyle/>
        <a:p>
          <a:endParaRPr lang="en-US"/>
        </a:p>
      </dgm:t>
    </dgm:pt>
    <dgm:pt modelId="{E610F91C-BD3A-45AB-AF0E-FBD5D329F121}" type="sibTrans" cxnId="{D8C9EEE8-C27E-41D7-9D41-C161ACEFF80F}">
      <dgm:prSet/>
      <dgm:spPr/>
      <dgm:t>
        <a:bodyPr/>
        <a:lstStyle/>
        <a:p>
          <a:endParaRPr lang="en-US"/>
        </a:p>
      </dgm:t>
    </dgm:pt>
    <dgm:pt modelId="{15E1C326-A0A2-4687-A04D-E0E03B255EB9}">
      <dgm:prSet phldrT="[Text]"/>
      <dgm:spPr>
        <a:solidFill>
          <a:schemeClr val="bg1">
            <a:alpha val="90000"/>
          </a:schemeClr>
        </a:solidFill>
        <a:ln>
          <a:solidFill>
            <a:schemeClr val="bg1">
              <a:alpha val="90000"/>
            </a:schemeClr>
          </a:solidFill>
        </a:ln>
      </dgm:spPr>
      <dgm:t>
        <a:bodyPr/>
        <a:lstStyle/>
        <a:p>
          <a:r>
            <a:rPr lang="el-GR" dirty="0"/>
            <a:t>Εφόσον οι εργαζόμενοι επιδεικνύουν αντίσταση ή αδιαφορία, διευθέτηση των προβληματισμών τους και υπογράμμιση των τρόπων με τους οποίους η επερχόμενη αλλαγή αναμένεται να ωφελήσει και τους ίδιους.</a:t>
          </a:r>
          <a:endParaRPr lang="en-US" dirty="0"/>
        </a:p>
      </dgm:t>
    </dgm:pt>
    <dgm:pt modelId="{9868CDF9-603E-4DE8-8C6B-058BC43AA806}" type="parTrans" cxnId="{A0F8C7D0-C4E9-4DC5-80D2-B1227567241B}">
      <dgm:prSet/>
      <dgm:spPr/>
      <dgm:t>
        <a:bodyPr/>
        <a:lstStyle/>
        <a:p>
          <a:endParaRPr lang="en-US"/>
        </a:p>
      </dgm:t>
    </dgm:pt>
    <dgm:pt modelId="{232BAE28-5D39-4DBB-9EDC-1769E9D34170}" type="sibTrans" cxnId="{A0F8C7D0-C4E9-4DC5-80D2-B1227567241B}">
      <dgm:prSet/>
      <dgm:spPr/>
      <dgm:t>
        <a:bodyPr/>
        <a:lstStyle/>
        <a:p>
          <a:endParaRPr lang="en-US"/>
        </a:p>
      </dgm:t>
    </dgm:pt>
    <dgm:pt modelId="{D222536B-01E3-4B97-8B0D-9DF60332B970}">
      <dgm:prSet phldrT="[Text]"/>
      <dgm:spPr>
        <a:solidFill>
          <a:srgbClr val="02FFD2"/>
        </a:solidFill>
        <a:ln>
          <a:solidFill>
            <a:srgbClr val="02FFD2"/>
          </a:solidFill>
        </a:ln>
      </dgm:spPr>
      <dgm:t>
        <a:bodyPr/>
        <a:lstStyle/>
        <a:p>
          <a:r>
            <a:rPr lang="el-GR" dirty="0"/>
            <a:t>Γνώση</a:t>
          </a:r>
          <a:r>
            <a:rPr lang="en-US" dirty="0"/>
            <a:t> </a:t>
          </a:r>
        </a:p>
      </dgm:t>
    </dgm:pt>
    <dgm:pt modelId="{C9D9FE19-A70B-4452-BF6B-26414BFD63B5}" type="parTrans" cxnId="{F31B4105-CA8E-4CF9-A42C-5211B2724239}">
      <dgm:prSet/>
      <dgm:spPr/>
      <dgm:t>
        <a:bodyPr/>
        <a:lstStyle/>
        <a:p>
          <a:endParaRPr lang="en-US"/>
        </a:p>
      </dgm:t>
    </dgm:pt>
    <dgm:pt modelId="{4035BB1E-6610-469B-B3A7-E54387F24FB0}" type="sibTrans" cxnId="{F31B4105-CA8E-4CF9-A42C-5211B2724239}">
      <dgm:prSet/>
      <dgm:spPr/>
      <dgm:t>
        <a:bodyPr/>
        <a:lstStyle/>
        <a:p>
          <a:endParaRPr lang="en-US"/>
        </a:p>
      </dgm:t>
    </dgm:pt>
    <dgm:pt modelId="{EA0BA243-552F-4301-99B6-95E637D214E2}">
      <dgm:prSet phldrT="[Text]"/>
      <dgm:spPr>
        <a:solidFill>
          <a:schemeClr val="bg1">
            <a:alpha val="90000"/>
          </a:schemeClr>
        </a:solidFill>
        <a:ln>
          <a:solidFill>
            <a:schemeClr val="bg1">
              <a:alpha val="90000"/>
            </a:schemeClr>
          </a:solidFill>
        </a:ln>
      </dgm:spPr>
      <dgm:t>
        <a:bodyPr/>
        <a:lstStyle/>
        <a:p>
          <a:r>
            <a:rPr lang="el-GR" dirty="0"/>
            <a:t>Παροχή εκπαίδευσης και καθοδήγησης ως προς το τι αναμένεται από τους εργαζομένους μετά την εισαγωγή της αλλαγής.</a:t>
          </a:r>
          <a:endParaRPr lang="en-US" dirty="0"/>
        </a:p>
      </dgm:t>
    </dgm:pt>
    <dgm:pt modelId="{E051887D-70B8-4468-BADB-99EDB19F77D3}" type="parTrans" cxnId="{6ACC7FC0-1961-4741-B333-A176D0538EBD}">
      <dgm:prSet/>
      <dgm:spPr/>
      <dgm:t>
        <a:bodyPr/>
        <a:lstStyle/>
        <a:p>
          <a:endParaRPr lang="en-US"/>
        </a:p>
      </dgm:t>
    </dgm:pt>
    <dgm:pt modelId="{AB861241-B4DE-4A14-9B39-2D44D5F71997}" type="sibTrans" cxnId="{6ACC7FC0-1961-4741-B333-A176D0538EBD}">
      <dgm:prSet/>
      <dgm:spPr/>
      <dgm:t>
        <a:bodyPr/>
        <a:lstStyle/>
        <a:p>
          <a:endParaRPr lang="en-US"/>
        </a:p>
      </dgm:t>
    </dgm:pt>
    <dgm:pt modelId="{8A852417-EDA0-4BDB-B88D-2C0F2AFF7D51}">
      <dgm:prSet phldrT="[Text]"/>
      <dgm:spPr>
        <a:solidFill>
          <a:schemeClr val="bg1">
            <a:alpha val="90000"/>
          </a:schemeClr>
        </a:solidFill>
        <a:ln>
          <a:solidFill>
            <a:schemeClr val="bg1">
              <a:alpha val="90000"/>
            </a:schemeClr>
          </a:solidFill>
        </a:ln>
      </dgm:spPr>
      <dgm:t>
        <a:bodyPr/>
        <a:lstStyle/>
        <a:p>
          <a:r>
            <a:rPr lang="el-GR" dirty="0"/>
            <a:t>Αξιολόγηση τυχόν ένδειας δεξιοτήτων.</a:t>
          </a:r>
          <a:endParaRPr lang="en-US" dirty="0"/>
        </a:p>
      </dgm:t>
    </dgm:pt>
    <dgm:pt modelId="{502AA945-1EEC-4360-85FE-C880582A917C}" type="parTrans" cxnId="{872C4B8C-4FEB-4FCD-A414-B5D1F8EAB7BB}">
      <dgm:prSet/>
      <dgm:spPr/>
      <dgm:t>
        <a:bodyPr/>
        <a:lstStyle/>
        <a:p>
          <a:endParaRPr lang="en-US"/>
        </a:p>
      </dgm:t>
    </dgm:pt>
    <dgm:pt modelId="{09B25E15-3812-4A48-9D0B-6606FDF98272}" type="sibTrans" cxnId="{872C4B8C-4FEB-4FCD-A414-B5D1F8EAB7BB}">
      <dgm:prSet/>
      <dgm:spPr/>
      <dgm:t>
        <a:bodyPr/>
        <a:lstStyle/>
        <a:p>
          <a:endParaRPr lang="en-US"/>
        </a:p>
      </dgm:t>
    </dgm:pt>
    <dgm:pt modelId="{11F0ED60-3EAB-4305-9C5D-C3F9ADAD1A25}">
      <dgm:prSet phldrT="[Text]"/>
      <dgm:spPr>
        <a:solidFill>
          <a:srgbClr val="D0009E">
            <a:alpha val="90000"/>
          </a:srgbClr>
        </a:solidFill>
        <a:ln>
          <a:solidFill>
            <a:schemeClr val="bg1">
              <a:alpha val="90000"/>
            </a:schemeClr>
          </a:solidFill>
        </a:ln>
      </dgm:spPr>
      <dgm:t>
        <a:bodyPr/>
        <a:lstStyle/>
        <a:p>
          <a:r>
            <a:rPr lang="el-GR" dirty="0"/>
            <a:t>Ικανότητα</a:t>
          </a:r>
          <a:endParaRPr lang="en-US" dirty="0"/>
        </a:p>
      </dgm:t>
    </dgm:pt>
    <dgm:pt modelId="{99E01344-AE42-4066-A3DC-09668F9EF768}" type="parTrans" cxnId="{DB3EF555-E030-42BF-8F32-A0915B9BB8CF}">
      <dgm:prSet/>
      <dgm:spPr/>
      <dgm:t>
        <a:bodyPr/>
        <a:lstStyle/>
        <a:p>
          <a:endParaRPr lang="en-US"/>
        </a:p>
      </dgm:t>
    </dgm:pt>
    <dgm:pt modelId="{28002B29-2FFA-4C8C-88E3-8BF18850294F}" type="sibTrans" cxnId="{DB3EF555-E030-42BF-8F32-A0915B9BB8CF}">
      <dgm:prSet/>
      <dgm:spPr/>
      <dgm:t>
        <a:bodyPr/>
        <a:lstStyle/>
        <a:p>
          <a:endParaRPr lang="en-US"/>
        </a:p>
      </dgm:t>
    </dgm:pt>
    <dgm:pt modelId="{42DB04B8-94A0-4FB4-A7FC-4A524458500F}">
      <dgm:prSet phldrT="[Text]"/>
      <dgm:spPr>
        <a:solidFill>
          <a:srgbClr val="0063DC">
            <a:alpha val="90000"/>
          </a:srgbClr>
        </a:solidFill>
        <a:ln>
          <a:solidFill>
            <a:srgbClr val="0063DC">
              <a:alpha val="90000"/>
            </a:srgbClr>
          </a:solidFill>
        </a:ln>
      </dgm:spPr>
      <dgm:t>
        <a:bodyPr/>
        <a:lstStyle/>
        <a:p>
          <a:r>
            <a:rPr lang="el-GR" dirty="0"/>
            <a:t>Ενίσχυση</a:t>
          </a:r>
          <a:r>
            <a:rPr lang="en-US" dirty="0"/>
            <a:t> </a:t>
          </a:r>
        </a:p>
      </dgm:t>
    </dgm:pt>
    <dgm:pt modelId="{13116CEA-FD13-4576-98CB-1132F25050C3}" type="parTrans" cxnId="{59B06E7B-DC44-4D5D-B0B7-3BBC0EBF35AB}">
      <dgm:prSet/>
      <dgm:spPr/>
      <dgm:t>
        <a:bodyPr/>
        <a:lstStyle/>
        <a:p>
          <a:endParaRPr lang="en-US"/>
        </a:p>
      </dgm:t>
    </dgm:pt>
    <dgm:pt modelId="{ECC4DED8-06A4-4D38-B98D-D27C5105AC5A}" type="sibTrans" cxnId="{59B06E7B-DC44-4D5D-B0B7-3BBC0EBF35AB}">
      <dgm:prSet/>
      <dgm:spPr/>
      <dgm:t>
        <a:bodyPr/>
        <a:lstStyle/>
        <a:p>
          <a:endParaRPr lang="en-US"/>
        </a:p>
      </dgm:t>
    </dgm:pt>
    <dgm:pt modelId="{3C3F9709-1774-40BB-9A8A-36F91C158683}">
      <dgm:prSet phldrT="[Text]"/>
      <dgm:spPr>
        <a:solidFill>
          <a:srgbClr val="D0009E">
            <a:alpha val="90000"/>
          </a:srgbClr>
        </a:solidFill>
        <a:ln>
          <a:solidFill>
            <a:schemeClr val="bg1">
              <a:alpha val="90000"/>
            </a:schemeClr>
          </a:solidFill>
        </a:ln>
      </dgm:spPr>
      <dgm:t>
        <a:bodyPr/>
        <a:lstStyle/>
        <a:p>
          <a:r>
            <a:rPr lang="el-GR" dirty="0"/>
            <a:t>Προγραμματισμός συνεδριών εξάσκησης / εξοικείωσης πριν την πλήρη ενσωμάτωση των αλλαγών στην καθημερινότητα.</a:t>
          </a:r>
          <a:endParaRPr lang="en-US" dirty="0"/>
        </a:p>
      </dgm:t>
    </dgm:pt>
    <dgm:pt modelId="{B756BA57-8FE1-4082-9E97-EBAE07F6B009}" type="parTrans" cxnId="{A1E507DA-62A7-492F-8292-B70DCEA8825F}">
      <dgm:prSet/>
      <dgm:spPr/>
      <dgm:t>
        <a:bodyPr/>
        <a:lstStyle/>
        <a:p>
          <a:endParaRPr lang="en-US"/>
        </a:p>
      </dgm:t>
    </dgm:pt>
    <dgm:pt modelId="{54698E24-B7A4-412D-8526-A7D27D6BF717}" type="sibTrans" cxnId="{A1E507DA-62A7-492F-8292-B70DCEA8825F}">
      <dgm:prSet/>
      <dgm:spPr/>
      <dgm:t>
        <a:bodyPr/>
        <a:lstStyle/>
        <a:p>
          <a:endParaRPr lang="en-US"/>
        </a:p>
      </dgm:t>
    </dgm:pt>
    <dgm:pt modelId="{48143AA0-7185-454C-97DD-C6EB9958F2BF}">
      <dgm:prSet phldrT="[Text]"/>
      <dgm:spPr>
        <a:noFill/>
        <a:ln>
          <a:solidFill>
            <a:schemeClr val="bg1">
              <a:alpha val="90000"/>
            </a:schemeClr>
          </a:solidFill>
        </a:ln>
      </dgm:spPr>
      <dgm:t>
        <a:bodyPr/>
        <a:lstStyle/>
        <a:p>
          <a:r>
            <a:rPr lang="el-GR" dirty="0"/>
            <a:t>Επεξήγηση της λογικής που υποστηρίζει την επερχόμενη αλλαγή, με έμφαση στα τρωτά σημεία του τωρινού τρόπου λειτουργίας και στην πιθανή απόδοση επένδυσης (</a:t>
          </a:r>
          <a:r>
            <a:rPr lang="el-GR" dirty="0" err="1"/>
            <a:t>return</a:t>
          </a:r>
          <a:r>
            <a:rPr lang="el-GR" dirty="0"/>
            <a:t> of </a:t>
          </a:r>
          <a:r>
            <a:rPr lang="el-GR" dirty="0" err="1"/>
            <a:t>investment</a:t>
          </a:r>
          <a:r>
            <a:rPr lang="el-GR" dirty="0"/>
            <a:t> – ROI) της νέας προτεινόμενης λύσης.</a:t>
          </a:r>
          <a:endParaRPr lang="en-US" dirty="0"/>
        </a:p>
      </dgm:t>
    </dgm:pt>
    <dgm:pt modelId="{009C2180-5119-4316-8020-65970F8A345C}" type="parTrans" cxnId="{82F6B6F3-2C3D-478A-854F-CF73A34EB319}">
      <dgm:prSet/>
      <dgm:spPr/>
      <dgm:t>
        <a:bodyPr/>
        <a:lstStyle/>
        <a:p>
          <a:endParaRPr lang="en-US"/>
        </a:p>
      </dgm:t>
    </dgm:pt>
    <dgm:pt modelId="{6C2FF251-9AE8-456C-8D0F-93C64D218EB0}" type="sibTrans" cxnId="{82F6B6F3-2C3D-478A-854F-CF73A34EB319}">
      <dgm:prSet/>
      <dgm:spPr/>
      <dgm:t>
        <a:bodyPr/>
        <a:lstStyle/>
        <a:p>
          <a:endParaRPr lang="en-US"/>
        </a:p>
      </dgm:t>
    </dgm:pt>
    <dgm:pt modelId="{D6592682-B4EE-43D8-AA58-4B6E36772414}">
      <dgm:prSet phldrT="[Text]"/>
      <dgm:spPr>
        <a:noFill/>
        <a:ln>
          <a:solidFill>
            <a:schemeClr val="bg1">
              <a:alpha val="90000"/>
            </a:schemeClr>
          </a:solidFill>
        </a:ln>
      </dgm:spPr>
      <dgm:t>
        <a:bodyPr/>
        <a:lstStyle/>
        <a:p>
          <a:r>
            <a:rPr lang="el-GR" dirty="0"/>
            <a:t>Παροχή της δυνατότητας για υποβολή ερωτήσεων και προτάσεων.</a:t>
          </a:r>
          <a:endParaRPr lang="en-US" dirty="0"/>
        </a:p>
      </dgm:t>
    </dgm:pt>
    <dgm:pt modelId="{D21EA31D-103F-4C86-A91F-1B29EACFF20F}" type="parTrans" cxnId="{A4352EB1-D2CE-4B82-A32B-B60BC2043E68}">
      <dgm:prSet/>
      <dgm:spPr/>
      <dgm:t>
        <a:bodyPr/>
        <a:lstStyle/>
        <a:p>
          <a:endParaRPr lang="en-US"/>
        </a:p>
      </dgm:t>
    </dgm:pt>
    <dgm:pt modelId="{C4238839-5176-437A-A6EF-741C71CCCFEF}" type="sibTrans" cxnId="{A4352EB1-D2CE-4B82-A32B-B60BC2043E68}">
      <dgm:prSet/>
      <dgm:spPr/>
      <dgm:t>
        <a:bodyPr/>
        <a:lstStyle/>
        <a:p>
          <a:endParaRPr lang="en-US"/>
        </a:p>
      </dgm:t>
    </dgm:pt>
    <dgm:pt modelId="{F38F8746-4864-4FB6-97BB-0EC70293AB67}">
      <dgm:prSet phldrT="[Text]"/>
      <dgm:spPr>
        <a:solidFill>
          <a:schemeClr val="bg1">
            <a:alpha val="90000"/>
          </a:schemeClr>
        </a:solidFill>
        <a:ln>
          <a:solidFill>
            <a:schemeClr val="bg1">
              <a:alpha val="90000"/>
            </a:schemeClr>
          </a:solidFill>
        </a:ln>
      </dgm:spPr>
      <dgm:t>
        <a:bodyPr/>
        <a:lstStyle/>
        <a:p>
          <a:r>
            <a:rPr lang="el-GR" dirty="0"/>
            <a:t>Επισήμανση «πρωταθλητών αλλαγής».</a:t>
          </a:r>
          <a:endParaRPr lang="en-US" dirty="0"/>
        </a:p>
      </dgm:t>
    </dgm:pt>
    <dgm:pt modelId="{EC35C341-6FEC-4216-A284-9F39B3FD3FAD}" type="parTrans" cxnId="{16BA02B2-89FC-40B5-9592-6A02B19962FE}">
      <dgm:prSet/>
      <dgm:spPr/>
      <dgm:t>
        <a:bodyPr/>
        <a:lstStyle/>
        <a:p>
          <a:endParaRPr lang="en-US"/>
        </a:p>
      </dgm:t>
    </dgm:pt>
    <dgm:pt modelId="{57356B33-B5C5-45DD-91A5-155D4030B294}" type="sibTrans" cxnId="{16BA02B2-89FC-40B5-9592-6A02B19962FE}">
      <dgm:prSet/>
      <dgm:spPr/>
      <dgm:t>
        <a:bodyPr/>
        <a:lstStyle/>
        <a:p>
          <a:endParaRPr lang="en-US"/>
        </a:p>
      </dgm:t>
    </dgm:pt>
    <dgm:pt modelId="{B48F6A80-A280-48C3-9583-B3026A4208DD}">
      <dgm:prSet phldrT="[Text]"/>
      <dgm:spPr>
        <a:solidFill>
          <a:schemeClr val="bg1">
            <a:alpha val="90000"/>
          </a:schemeClr>
        </a:solidFill>
        <a:ln>
          <a:solidFill>
            <a:schemeClr val="bg1">
              <a:alpha val="90000"/>
            </a:schemeClr>
          </a:solidFill>
        </a:ln>
      </dgm:spPr>
      <dgm:t>
        <a:bodyPr/>
        <a:lstStyle/>
        <a:p>
          <a:r>
            <a:rPr lang="el-GR" dirty="0"/>
            <a:t>Παροχή πόρων, όπως διαγράμματα ροής διεργασιών για χρήση ως σημεία αναφοράς.</a:t>
          </a:r>
          <a:endParaRPr lang="en-US" dirty="0"/>
        </a:p>
      </dgm:t>
    </dgm:pt>
    <dgm:pt modelId="{2CF25251-1366-4A04-A1AA-7744DBAA0EDD}" type="parTrans" cxnId="{83D7CEA2-D9C9-4C4B-8DC4-6366A0DB5EA8}">
      <dgm:prSet/>
      <dgm:spPr/>
      <dgm:t>
        <a:bodyPr/>
        <a:lstStyle/>
        <a:p>
          <a:endParaRPr lang="en-US"/>
        </a:p>
      </dgm:t>
    </dgm:pt>
    <dgm:pt modelId="{94D88D46-85A9-4330-8110-BF8B9D7FED19}" type="sibTrans" cxnId="{83D7CEA2-D9C9-4C4B-8DC4-6366A0DB5EA8}">
      <dgm:prSet/>
      <dgm:spPr/>
      <dgm:t>
        <a:bodyPr/>
        <a:lstStyle/>
        <a:p>
          <a:endParaRPr lang="en-US"/>
        </a:p>
      </dgm:t>
    </dgm:pt>
    <dgm:pt modelId="{C499FC0C-83B3-4062-9ACB-BFDC1CF75F8D}">
      <dgm:prSet phldrT="[Text]"/>
      <dgm:spPr>
        <a:solidFill>
          <a:srgbClr val="D0009E">
            <a:alpha val="90000"/>
          </a:srgbClr>
        </a:solidFill>
        <a:ln>
          <a:solidFill>
            <a:schemeClr val="bg1">
              <a:alpha val="90000"/>
            </a:schemeClr>
          </a:solidFill>
        </a:ln>
      </dgm:spPr>
      <dgm:t>
        <a:bodyPr/>
        <a:lstStyle/>
        <a:p>
          <a:r>
            <a:rPr lang="el-GR" dirty="0"/>
            <a:t>Παρακολούθηση απόδοσης άμεσα μετά την εισαγωγή της αλλαγής και παροχή εποικοδομητικής ανατροφοδότησης.</a:t>
          </a:r>
          <a:endParaRPr lang="en-US" dirty="0"/>
        </a:p>
      </dgm:t>
    </dgm:pt>
    <dgm:pt modelId="{4CFDFF61-5D75-43DE-9443-85F21D095AC9}" type="parTrans" cxnId="{732715A0-3C1B-48B9-90C7-68C622337DD3}">
      <dgm:prSet/>
      <dgm:spPr/>
      <dgm:t>
        <a:bodyPr/>
        <a:lstStyle/>
        <a:p>
          <a:endParaRPr lang="en-US"/>
        </a:p>
      </dgm:t>
    </dgm:pt>
    <dgm:pt modelId="{91978050-E442-4A4D-AF83-4B26387EF5D5}" type="sibTrans" cxnId="{732715A0-3C1B-48B9-90C7-68C622337DD3}">
      <dgm:prSet/>
      <dgm:spPr/>
      <dgm:t>
        <a:bodyPr/>
        <a:lstStyle/>
        <a:p>
          <a:endParaRPr lang="en-US"/>
        </a:p>
      </dgm:t>
    </dgm:pt>
    <dgm:pt modelId="{DD0098EE-51AF-480E-8A16-4E7F5ED99A3A}">
      <dgm:prSet phldrT="[Text]"/>
      <dgm:spPr>
        <a:solidFill>
          <a:srgbClr val="D0009E">
            <a:alpha val="90000"/>
          </a:srgbClr>
        </a:solidFill>
        <a:ln>
          <a:solidFill>
            <a:schemeClr val="bg1">
              <a:alpha val="90000"/>
            </a:schemeClr>
          </a:solidFill>
        </a:ln>
      </dgm:spPr>
      <dgm:t>
        <a:bodyPr/>
        <a:lstStyle/>
        <a:p>
          <a:r>
            <a:rPr lang="el-GR" dirty="0"/>
            <a:t>Καθορισμός εφικτών στόχων και συστημάτων μέτρησης απόδοσης κατά την εκκίνηση.</a:t>
          </a:r>
          <a:endParaRPr lang="en-US" dirty="0"/>
        </a:p>
      </dgm:t>
    </dgm:pt>
    <dgm:pt modelId="{46CED45C-AD3F-4196-B086-2FD8137BBE73}" type="parTrans" cxnId="{FC8625FF-38D5-4B7B-B338-46BABA256A1B}">
      <dgm:prSet/>
      <dgm:spPr/>
      <dgm:t>
        <a:bodyPr/>
        <a:lstStyle/>
        <a:p>
          <a:endParaRPr lang="en-US"/>
        </a:p>
      </dgm:t>
    </dgm:pt>
    <dgm:pt modelId="{87CC93CE-9CB3-4ED8-B793-3F199944F476}" type="sibTrans" cxnId="{FC8625FF-38D5-4B7B-B338-46BABA256A1B}">
      <dgm:prSet/>
      <dgm:spPr/>
      <dgm:t>
        <a:bodyPr/>
        <a:lstStyle/>
        <a:p>
          <a:endParaRPr lang="en-US"/>
        </a:p>
      </dgm:t>
    </dgm:pt>
    <dgm:pt modelId="{CF4645BF-0E51-4C6D-A497-DBA57B4CEBF9}">
      <dgm:prSet phldrT="[Text]"/>
      <dgm:spPr>
        <a:solidFill>
          <a:srgbClr val="D0009E">
            <a:alpha val="90000"/>
          </a:srgbClr>
        </a:solidFill>
        <a:ln>
          <a:solidFill>
            <a:schemeClr val="bg1">
              <a:alpha val="90000"/>
            </a:schemeClr>
          </a:solidFill>
        </a:ln>
      </dgm:spPr>
      <dgm:t>
        <a:bodyPr/>
        <a:lstStyle/>
        <a:p>
          <a:r>
            <a:rPr lang="el-GR" dirty="0"/>
            <a:t>Προσαρμογή διεργασιών εφόσον κριθεί αναγκαίο.</a:t>
          </a:r>
          <a:endParaRPr lang="en-US" dirty="0"/>
        </a:p>
      </dgm:t>
    </dgm:pt>
    <dgm:pt modelId="{86385083-0CB3-4FC7-AA19-56B9FF062958}" type="parTrans" cxnId="{B9A84222-684A-4DFD-8BB4-C733CD9726E5}">
      <dgm:prSet/>
      <dgm:spPr/>
      <dgm:t>
        <a:bodyPr/>
        <a:lstStyle/>
        <a:p>
          <a:endParaRPr lang="en-US"/>
        </a:p>
      </dgm:t>
    </dgm:pt>
    <dgm:pt modelId="{E135F5C6-B4BF-4F3A-B46F-F1096303BD2E}" type="sibTrans" cxnId="{B9A84222-684A-4DFD-8BB4-C733CD9726E5}">
      <dgm:prSet/>
      <dgm:spPr/>
      <dgm:t>
        <a:bodyPr/>
        <a:lstStyle/>
        <a:p>
          <a:endParaRPr lang="en-US"/>
        </a:p>
      </dgm:t>
    </dgm:pt>
    <dgm:pt modelId="{BF494B2E-07C9-4AE1-AEB6-B15680675AAB}">
      <dgm:prSet phldrT="[Text]"/>
      <dgm:spPr>
        <a:solidFill>
          <a:srgbClr val="0063DC">
            <a:alpha val="90000"/>
          </a:srgbClr>
        </a:solidFill>
        <a:ln>
          <a:solidFill>
            <a:srgbClr val="0063DC">
              <a:alpha val="90000"/>
            </a:srgbClr>
          </a:solidFill>
        </a:ln>
      </dgm:spPr>
      <dgm:t>
        <a:bodyPr/>
        <a:lstStyle/>
        <a:p>
          <a:r>
            <a:rPr lang="el-GR" dirty="0"/>
            <a:t>Διαχρονική επιτήρηση της εφαρμογής της μεταβληθείσας διεργασίας, ώστε να διασφαλισθεί η επίτευξη του επιθυμητού αποτελέσματος.</a:t>
          </a:r>
          <a:endParaRPr lang="en-US" dirty="0"/>
        </a:p>
      </dgm:t>
    </dgm:pt>
    <dgm:pt modelId="{00FB1A6C-9375-4557-9E43-147CA770A9A7}" type="parTrans" cxnId="{A90DBF83-31C7-4191-81FB-110FBD4B15D7}">
      <dgm:prSet/>
      <dgm:spPr/>
      <dgm:t>
        <a:bodyPr/>
        <a:lstStyle/>
        <a:p>
          <a:endParaRPr lang="en-US"/>
        </a:p>
      </dgm:t>
    </dgm:pt>
    <dgm:pt modelId="{664E277F-7A31-4209-B231-7A1660C877F0}" type="sibTrans" cxnId="{A90DBF83-31C7-4191-81FB-110FBD4B15D7}">
      <dgm:prSet/>
      <dgm:spPr/>
      <dgm:t>
        <a:bodyPr/>
        <a:lstStyle/>
        <a:p>
          <a:endParaRPr lang="en-US"/>
        </a:p>
      </dgm:t>
    </dgm:pt>
    <dgm:pt modelId="{73593ED8-9DFE-4712-BD78-E576698AB7F7}">
      <dgm:prSet phldrT="[Text]"/>
      <dgm:spPr>
        <a:solidFill>
          <a:srgbClr val="0063DC">
            <a:alpha val="90000"/>
          </a:srgbClr>
        </a:solidFill>
        <a:ln>
          <a:solidFill>
            <a:srgbClr val="0063DC">
              <a:alpha val="90000"/>
            </a:srgbClr>
          </a:solidFill>
        </a:ln>
      </dgm:spPr>
      <dgm:t>
        <a:bodyPr/>
        <a:lstStyle/>
        <a:p>
          <a:r>
            <a:rPr lang="el-GR" dirty="0"/>
            <a:t>Παροχή θετικής ανατροφοδότησης, ανταμοιβής και αναγνώρισης, ώστε οι εργαζόμενοι να ενστερνίζονται προοδευτικά το νέο τρόπο λειτουργίας.</a:t>
          </a:r>
          <a:endParaRPr lang="en-US" dirty="0"/>
        </a:p>
      </dgm:t>
    </dgm:pt>
    <dgm:pt modelId="{684E3B1D-274F-4419-99D2-4CF0AD96E2CB}" type="parTrans" cxnId="{7E785C22-20D1-4A88-8240-4242C32AF1BE}">
      <dgm:prSet/>
      <dgm:spPr/>
      <dgm:t>
        <a:bodyPr/>
        <a:lstStyle/>
        <a:p>
          <a:endParaRPr lang="en-US"/>
        </a:p>
      </dgm:t>
    </dgm:pt>
    <dgm:pt modelId="{D024D0AC-7FE0-40BF-9E8A-BE37BA0A0FBF}" type="sibTrans" cxnId="{7E785C22-20D1-4A88-8240-4242C32AF1BE}">
      <dgm:prSet/>
      <dgm:spPr/>
      <dgm:t>
        <a:bodyPr/>
        <a:lstStyle/>
        <a:p>
          <a:endParaRPr lang="en-US"/>
        </a:p>
      </dgm:t>
    </dgm:pt>
    <dgm:pt modelId="{862170FC-89F5-4196-92A9-4B58829F36CD}" type="pres">
      <dgm:prSet presAssocID="{C398339D-2A41-4D97-9D5D-0E46D55DEDD4}" presName="Name0" presStyleCnt="0">
        <dgm:presLayoutVars>
          <dgm:dir/>
          <dgm:animLvl val="lvl"/>
          <dgm:resizeHandles val="exact"/>
        </dgm:presLayoutVars>
      </dgm:prSet>
      <dgm:spPr/>
    </dgm:pt>
    <dgm:pt modelId="{35FAF297-75FA-4FB1-869D-4F072CE9B637}" type="pres">
      <dgm:prSet presAssocID="{FDDA4BF9-5521-4254-8F33-713E8ECD725F}" presName="composite" presStyleCnt="0"/>
      <dgm:spPr/>
    </dgm:pt>
    <dgm:pt modelId="{4926B2F0-9F70-4DC4-AB69-C3A0E8670093}" type="pres">
      <dgm:prSet presAssocID="{FDDA4BF9-5521-4254-8F33-713E8ECD725F}" presName="parTx" presStyleLbl="alignNode1" presStyleIdx="0" presStyleCnt="5" custLinFactNeighborX="3918" custLinFactNeighborY="23450">
        <dgm:presLayoutVars>
          <dgm:chMax val="0"/>
          <dgm:chPref val="0"/>
          <dgm:bulletEnabled val="1"/>
        </dgm:presLayoutVars>
      </dgm:prSet>
      <dgm:spPr>
        <a:prstGeom prst="homePlate">
          <a:avLst/>
        </a:prstGeom>
      </dgm:spPr>
    </dgm:pt>
    <dgm:pt modelId="{024DF55D-8055-4D48-BFAB-711A807E7083}" type="pres">
      <dgm:prSet presAssocID="{FDDA4BF9-5521-4254-8F33-713E8ECD725F}" presName="desTx" presStyleLbl="alignAccFollowNode1" presStyleIdx="0" presStyleCnt="5" custScaleX="116445" custLinFactNeighborX="-211" custLinFactNeighborY="4212">
        <dgm:presLayoutVars>
          <dgm:bulletEnabled val="1"/>
        </dgm:presLayoutVars>
      </dgm:prSet>
      <dgm:spPr/>
    </dgm:pt>
    <dgm:pt modelId="{2815A227-1487-45B6-8AE4-4F0C64B5ADA4}" type="pres">
      <dgm:prSet presAssocID="{C097CBD2-943B-4CE7-B992-CF953E8490C4}" presName="space" presStyleCnt="0"/>
      <dgm:spPr/>
    </dgm:pt>
    <dgm:pt modelId="{83FD35DC-3195-4ED7-BBBB-CFFFBFBAD76E}" type="pres">
      <dgm:prSet presAssocID="{E1488988-7961-4C1D-B9A6-43D1444D0D4D}" presName="composite" presStyleCnt="0"/>
      <dgm:spPr/>
    </dgm:pt>
    <dgm:pt modelId="{60ECF419-E5D3-4733-9F6B-C7B19743DA80}" type="pres">
      <dgm:prSet presAssocID="{E1488988-7961-4C1D-B9A6-43D1444D0D4D}" presName="parTx" presStyleLbl="alignNode1" presStyleIdx="1" presStyleCnt="5" custLinFactNeighborX="-4419" custLinFactNeighborY="23450">
        <dgm:presLayoutVars>
          <dgm:chMax val="0"/>
          <dgm:chPref val="0"/>
          <dgm:bulletEnabled val="1"/>
        </dgm:presLayoutVars>
      </dgm:prSet>
      <dgm:spPr>
        <a:prstGeom prst="homePlate">
          <a:avLst/>
        </a:prstGeom>
      </dgm:spPr>
    </dgm:pt>
    <dgm:pt modelId="{9A71AB5D-3F97-4A35-8740-77BEB030E4F7}" type="pres">
      <dgm:prSet presAssocID="{E1488988-7961-4C1D-B9A6-43D1444D0D4D}" presName="desTx" presStyleLbl="alignAccFollowNode1" presStyleIdx="1" presStyleCnt="5" custLinFactNeighborX="-8235" custLinFactNeighborY="4482">
        <dgm:presLayoutVars>
          <dgm:bulletEnabled val="1"/>
        </dgm:presLayoutVars>
      </dgm:prSet>
      <dgm:spPr/>
    </dgm:pt>
    <dgm:pt modelId="{B70AD7D2-BAC7-4B6A-A6FC-E2BC93F5E84D}" type="pres">
      <dgm:prSet presAssocID="{60A19B5F-D423-413F-94AC-F5FDD7389D43}" presName="space" presStyleCnt="0"/>
      <dgm:spPr/>
    </dgm:pt>
    <dgm:pt modelId="{C780BF72-1194-4108-9D21-6D07E67AB673}" type="pres">
      <dgm:prSet presAssocID="{D222536B-01E3-4B97-8B0D-9DF60332B970}" presName="composite" presStyleCnt="0"/>
      <dgm:spPr/>
    </dgm:pt>
    <dgm:pt modelId="{288569C5-F757-4456-867A-28F3D2507FAE}" type="pres">
      <dgm:prSet presAssocID="{D222536B-01E3-4B97-8B0D-9DF60332B970}" presName="parTx" presStyleLbl="alignNode1" presStyleIdx="2" presStyleCnt="5" custLinFactNeighborX="-14220" custLinFactNeighborY="23450">
        <dgm:presLayoutVars>
          <dgm:chMax val="0"/>
          <dgm:chPref val="0"/>
          <dgm:bulletEnabled val="1"/>
        </dgm:presLayoutVars>
      </dgm:prSet>
      <dgm:spPr>
        <a:prstGeom prst="homePlate">
          <a:avLst/>
        </a:prstGeom>
      </dgm:spPr>
    </dgm:pt>
    <dgm:pt modelId="{1AE8980A-2F49-473E-B79B-6122BBFA8837}" type="pres">
      <dgm:prSet presAssocID="{D222536B-01E3-4B97-8B0D-9DF60332B970}" presName="desTx" presStyleLbl="alignAccFollowNode1" presStyleIdx="2" presStyleCnt="5" custLinFactNeighborX="-12114" custLinFactNeighborY="4854">
        <dgm:presLayoutVars>
          <dgm:bulletEnabled val="1"/>
        </dgm:presLayoutVars>
      </dgm:prSet>
      <dgm:spPr/>
    </dgm:pt>
    <dgm:pt modelId="{082B7D3C-2EBA-498D-BA2D-6D3BF6103AEA}" type="pres">
      <dgm:prSet presAssocID="{4035BB1E-6610-469B-B3A7-E54387F24FB0}" presName="space" presStyleCnt="0"/>
      <dgm:spPr/>
    </dgm:pt>
    <dgm:pt modelId="{0F249093-B146-45A2-9FAC-FAE9827FA869}" type="pres">
      <dgm:prSet presAssocID="{11F0ED60-3EAB-4305-9C5D-C3F9ADAD1A25}" presName="composite" presStyleCnt="0"/>
      <dgm:spPr/>
    </dgm:pt>
    <dgm:pt modelId="{10234102-BFA5-4AF5-8361-712E9289CC4B}" type="pres">
      <dgm:prSet presAssocID="{11F0ED60-3EAB-4305-9C5D-C3F9ADAD1A25}" presName="parTx" presStyleLbl="alignNode1" presStyleIdx="3" presStyleCnt="5" custLinFactNeighborX="-23897" custLinFactNeighborY="23450">
        <dgm:presLayoutVars>
          <dgm:chMax val="0"/>
          <dgm:chPref val="0"/>
          <dgm:bulletEnabled val="1"/>
        </dgm:presLayoutVars>
      </dgm:prSet>
      <dgm:spPr>
        <a:prstGeom prst="homePlate">
          <a:avLst/>
        </a:prstGeom>
      </dgm:spPr>
    </dgm:pt>
    <dgm:pt modelId="{FD3B459E-D19F-4368-8972-5768C226929E}" type="pres">
      <dgm:prSet presAssocID="{11F0ED60-3EAB-4305-9C5D-C3F9ADAD1A25}" presName="desTx" presStyleLbl="alignAccFollowNode1" presStyleIdx="3" presStyleCnt="5" custLinFactNeighborX="-21067" custLinFactNeighborY="4989">
        <dgm:presLayoutVars>
          <dgm:bulletEnabled val="1"/>
        </dgm:presLayoutVars>
      </dgm:prSet>
      <dgm:spPr>
        <a:noFill/>
        <a:ln>
          <a:noFill/>
        </a:ln>
      </dgm:spPr>
    </dgm:pt>
    <dgm:pt modelId="{EF0BA72B-E1E2-44E5-80E2-0DCF28652598}" type="pres">
      <dgm:prSet presAssocID="{28002B29-2FFA-4C8C-88E3-8BF18850294F}" presName="space" presStyleCnt="0"/>
      <dgm:spPr/>
    </dgm:pt>
    <dgm:pt modelId="{115543D6-A3BC-46A0-83EA-96BDE1D00F5D}" type="pres">
      <dgm:prSet presAssocID="{42DB04B8-94A0-4FB4-A7FC-4A524458500F}" presName="composite" presStyleCnt="0"/>
      <dgm:spPr/>
    </dgm:pt>
    <dgm:pt modelId="{06D2F07B-0CF1-4D66-A759-C8BC3D70F383}" type="pres">
      <dgm:prSet presAssocID="{42DB04B8-94A0-4FB4-A7FC-4A524458500F}" presName="parTx" presStyleLbl="alignNode1" presStyleIdx="4" presStyleCnt="5" custLinFactNeighborX="-24150" custLinFactNeighborY="28978">
        <dgm:presLayoutVars>
          <dgm:chMax val="0"/>
          <dgm:chPref val="0"/>
          <dgm:bulletEnabled val="1"/>
        </dgm:presLayoutVars>
      </dgm:prSet>
      <dgm:spPr>
        <a:prstGeom prst="homePlate">
          <a:avLst/>
        </a:prstGeom>
      </dgm:spPr>
    </dgm:pt>
    <dgm:pt modelId="{87BEDB65-1017-482F-8E19-3C4F87212A4F}" type="pres">
      <dgm:prSet presAssocID="{42DB04B8-94A0-4FB4-A7FC-4A524458500F}" presName="desTx" presStyleLbl="alignAccFollowNode1" presStyleIdx="4" presStyleCnt="5" custLinFactNeighborX="-23163" custLinFactNeighborY="4259">
        <dgm:presLayoutVars>
          <dgm:bulletEnabled val="1"/>
        </dgm:presLayoutVars>
      </dgm:prSet>
      <dgm:spPr>
        <a:solidFill>
          <a:schemeClr val="bg1">
            <a:alpha val="90000"/>
          </a:schemeClr>
        </a:solidFill>
        <a:ln>
          <a:solidFill>
            <a:schemeClr val="bg1">
              <a:alpha val="90000"/>
            </a:schemeClr>
          </a:solidFill>
        </a:ln>
      </dgm:spPr>
    </dgm:pt>
  </dgm:ptLst>
  <dgm:cxnLst>
    <dgm:cxn modelId="{F31B4105-CA8E-4CF9-A42C-5211B2724239}" srcId="{C398339D-2A41-4D97-9D5D-0E46D55DEDD4}" destId="{D222536B-01E3-4B97-8B0D-9DF60332B970}" srcOrd="2" destOrd="0" parTransId="{C9D9FE19-A70B-4452-BF6B-26414BFD63B5}" sibTransId="{4035BB1E-6610-469B-B3A7-E54387F24FB0}"/>
    <dgm:cxn modelId="{595D0911-8F1F-42C5-BFED-AC77E3A3CD9C}" type="presOf" srcId="{2C775A3D-51EA-4DDE-A59C-CE4C862906EA}" destId="{024DF55D-8055-4D48-BFAB-711A807E7083}" srcOrd="0" destOrd="0" presId="urn:microsoft.com/office/officeart/2005/8/layout/hList1"/>
    <dgm:cxn modelId="{7E785C22-20D1-4A88-8240-4242C32AF1BE}" srcId="{42DB04B8-94A0-4FB4-A7FC-4A524458500F}" destId="{73593ED8-9DFE-4712-BD78-E576698AB7F7}" srcOrd="1" destOrd="0" parTransId="{684E3B1D-274F-4419-99D2-4CF0AD96E2CB}" sibTransId="{D024D0AC-7FE0-40BF-9E8A-BE37BA0A0FBF}"/>
    <dgm:cxn modelId="{B9A84222-684A-4DFD-8BB4-C733CD9726E5}" srcId="{11F0ED60-3EAB-4305-9C5D-C3F9ADAD1A25}" destId="{CF4645BF-0E51-4C6D-A497-DBA57B4CEBF9}" srcOrd="3" destOrd="0" parTransId="{86385083-0CB3-4FC7-AA19-56B9FF062958}" sibTransId="{E135F5C6-B4BF-4F3A-B46F-F1096303BD2E}"/>
    <dgm:cxn modelId="{CDA7B92C-E311-4E3C-B6AF-41E0DC3646AA}" type="presOf" srcId="{F38F8746-4864-4FB6-97BB-0EC70293AB67}" destId="{9A71AB5D-3F97-4A35-8740-77BEB030E4F7}" srcOrd="0" destOrd="1" presId="urn:microsoft.com/office/officeart/2005/8/layout/hList1"/>
    <dgm:cxn modelId="{FCD8E135-424B-469A-9ED1-DD499A911FB4}" type="presOf" srcId="{D222536B-01E3-4B97-8B0D-9DF60332B970}" destId="{288569C5-F757-4456-867A-28F3D2507FAE}" srcOrd="0" destOrd="0" presId="urn:microsoft.com/office/officeart/2005/8/layout/hList1"/>
    <dgm:cxn modelId="{3C6C135C-8D92-446F-AF47-43ACE26886D3}" type="presOf" srcId="{CF4645BF-0E51-4C6D-A497-DBA57B4CEBF9}" destId="{FD3B459E-D19F-4368-8972-5768C226929E}" srcOrd="0" destOrd="3" presId="urn:microsoft.com/office/officeart/2005/8/layout/hList1"/>
    <dgm:cxn modelId="{095E2E66-69A4-45E3-B92E-3BE4F162B757}" type="presOf" srcId="{C398339D-2A41-4D97-9D5D-0E46D55DEDD4}" destId="{862170FC-89F5-4196-92A9-4B58829F36CD}" srcOrd="0" destOrd="0" presId="urn:microsoft.com/office/officeart/2005/8/layout/hList1"/>
    <dgm:cxn modelId="{93F38F70-75F1-4D4D-B287-2F0867F06891}" type="presOf" srcId="{C499FC0C-83B3-4062-9ACB-BFDC1CF75F8D}" destId="{FD3B459E-D19F-4368-8972-5768C226929E}" srcOrd="0" destOrd="1" presId="urn:microsoft.com/office/officeart/2005/8/layout/hList1"/>
    <dgm:cxn modelId="{DA00A054-E828-4226-9BC9-DCA9D8F32350}" type="presOf" srcId="{EA0BA243-552F-4301-99B6-95E637D214E2}" destId="{1AE8980A-2F49-473E-B79B-6122BBFA8837}" srcOrd="0" destOrd="0" presId="urn:microsoft.com/office/officeart/2005/8/layout/hList1"/>
    <dgm:cxn modelId="{DB3EF555-E030-42BF-8F32-A0915B9BB8CF}" srcId="{C398339D-2A41-4D97-9D5D-0E46D55DEDD4}" destId="{11F0ED60-3EAB-4305-9C5D-C3F9ADAD1A25}" srcOrd="3" destOrd="0" parTransId="{99E01344-AE42-4066-A3DC-09668F9EF768}" sibTransId="{28002B29-2FFA-4C8C-88E3-8BF18850294F}"/>
    <dgm:cxn modelId="{A659CD5A-D233-45F3-92C8-A18AA8ACFBCC}" srcId="{C398339D-2A41-4D97-9D5D-0E46D55DEDD4}" destId="{E1488988-7961-4C1D-B9A6-43D1444D0D4D}" srcOrd="1" destOrd="0" parTransId="{84377D71-A329-41B0-AA36-B7489C2BAAFE}" sibTransId="{60A19B5F-D423-413F-94AC-F5FDD7389D43}"/>
    <dgm:cxn modelId="{59B06E7B-DC44-4D5D-B0B7-3BBC0EBF35AB}" srcId="{C398339D-2A41-4D97-9D5D-0E46D55DEDD4}" destId="{42DB04B8-94A0-4FB4-A7FC-4A524458500F}" srcOrd="4" destOrd="0" parTransId="{13116CEA-FD13-4576-98CB-1132F25050C3}" sibTransId="{ECC4DED8-06A4-4D38-B98D-D27C5105AC5A}"/>
    <dgm:cxn modelId="{65FB5083-593E-47A8-A260-7188673F926B}" srcId="{FDDA4BF9-5521-4254-8F33-713E8ECD725F}" destId="{2C775A3D-51EA-4DDE-A59C-CE4C862906EA}" srcOrd="0" destOrd="0" parTransId="{16AC119C-2963-4A2D-81B8-D2052A203BD2}" sibTransId="{66790D19-20D1-48FD-A9DA-A6960E0A084E}"/>
    <dgm:cxn modelId="{A90DBF83-31C7-4191-81FB-110FBD4B15D7}" srcId="{42DB04B8-94A0-4FB4-A7FC-4A524458500F}" destId="{BF494B2E-07C9-4AE1-AEB6-B15680675AAB}" srcOrd="0" destOrd="0" parTransId="{00FB1A6C-9375-4557-9E43-147CA770A9A7}" sibTransId="{664E277F-7A31-4209-B231-7A1660C877F0}"/>
    <dgm:cxn modelId="{872C4B8C-4FEB-4FCD-A414-B5D1F8EAB7BB}" srcId="{D222536B-01E3-4B97-8B0D-9DF60332B970}" destId="{8A852417-EDA0-4BDB-B88D-2C0F2AFF7D51}" srcOrd="1" destOrd="0" parTransId="{502AA945-1EEC-4360-85FE-C880582A917C}" sibTransId="{09B25E15-3812-4A48-9D0B-6606FDF98272}"/>
    <dgm:cxn modelId="{011F1799-A198-44AF-BD07-10B0A6C00AAD}" type="presOf" srcId="{42DB04B8-94A0-4FB4-A7FC-4A524458500F}" destId="{06D2F07B-0CF1-4D66-A759-C8BC3D70F383}" srcOrd="0" destOrd="0" presId="urn:microsoft.com/office/officeart/2005/8/layout/hList1"/>
    <dgm:cxn modelId="{732715A0-3C1B-48B9-90C7-68C622337DD3}" srcId="{11F0ED60-3EAB-4305-9C5D-C3F9ADAD1A25}" destId="{C499FC0C-83B3-4062-9ACB-BFDC1CF75F8D}" srcOrd="1" destOrd="0" parTransId="{4CFDFF61-5D75-43DE-9443-85F21D095AC9}" sibTransId="{91978050-E442-4A4D-AF83-4B26387EF5D5}"/>
    <dgm:cxn modelId="{83D7CEA2-D9C9-4C4B-8DC4-6366A0DB5EA8}" srcId="{D222536B-01E3-4B97-8B0D-9DF60332B970}" destId="{B48F6A80-A280-48C3-9583-B3026A4208DD}" srcOrd="2" destOrd="0" parTransId="{2CF25251-1366-4A04-A1AA-7744DBAA0EDD}" sibTransId="{94D88D46-85A9-4330-8110-BF8B9D7FED19}"/>
    <dgm:cxn modelId="{FD9D09A9-B5CE-4DDB-B7E8-B5C0233194B2}" type="presOf" srcId="{E1488988-7961-4C1D-B9A6-43D1444D0D4D}" destId="{60ECF419-E5D3-4733-9F6B-C7B19743DA80}" srcOrd="0" destOrd="0" presId="urn:microsoft.com/office/officeart/2005/8/layout/hList1"/>
    <dgm:cxn modelId="{76803BB0-01DE-49A2-885F-9AE067A25D21}" type="presOf" srcId="{3C3F9709-1774-40BB-9A8A-36F91C158683}" destId="{FD3B459E-D19F-4368-8972-5768C226929E}" srcOrd="0" destOrd="0" presId="urn:microsoft.com/office/officeart/2005/8/layout/hList1"/>
    <dgm:cxn modelId="{A4352EB1-D2CE-4B82-A32B-B60BC2043E68}" srcId="{FDDA4BF9-5521-4254-8F33-713E8ECD725F}" destId="{D6592682-B4EE-43D8-AA58-4B6E36772414}" srcOrd="2" destOrd="0" parTransId="{D21EA31D-103F-4C86-A91F-1B29EACFF20F}" sibTransId="{C4238839-5176-437A-A6EF-741C71CCCFEF}"/>
    <dgm:cxn modelId="{16BA02B2-89FC-40B5-9592-6A02B19962FE}" srcId="{E1488988-7961-4C1D-B9A6-43D1444D0D4D}" destId="{F38F8746-4864-4FB6-97BB-0EC70293AB67}" srcOrd="1" destOrd="0" parTransId="{EC35C341-6FEC-4216-A284-9F39B3FD3FAD}" sibTransId="{57356B33-B5C5-45DD-91A5-155D4030B294}"/>
    <dgm:cxn modelId="{A399ACB6-20AB-430F-806C-81BE95DC2679}" type="presOf" srcId="{D6592682-B4EE-43D8-AA58-4B6E36772414}" destId="{024DF55D-8055-4D48-BFAB-711A807E7083}" srcOrd="0" destOrd="2" presId="urn:microsoft.com/office/officeart/2005/8/layout/hList1"/>
    <dgm:cxn modelId="{5BA450C0-852A-48A9-BBD1-C0C448612263}" type="presOf" srcId="{FDDA4BF9-5521-4254-8F33-713E8ECD725F}" destId="{4926B2F0-9F70-4DC4-AB69-C3A0E8670093}" srcOrd="0" destOrd="0" presId="urn:microsoft.com/office/officeart/2005/8/layout/hList1"/>
    <dgm:cxn modelId="{6ACC7FC0-1961-4741-B333-A176D0538EBD}" srcId="{D222536B-01E3-4B97-8B0D-9DF60332B970}" destId="{EA0BA243-552F-4301-99B6-95E637D214E2}" srcOrd="0" destOrd="0" parTransId="{E051887D-70B8-4468-BADB-99EDB19F77D3}" sibTransId="{AB861241-B4DE-4A14-9B39-2D44D5F71997}"/>
    <dgm:cxn modelId="{BD3777C4-5024-49D6-8A40-A37C9ACDB9AE}" type="presOf" srcId="{2253567E-845F-421C-9BF3-53EFBD8D51D4}" destId="{9A71AB5D-3F97-4A35-8740-77BEB030E4F7}" srcOrd="0" destOrd="0" presId="urn:microsoft.com/office/officeart/2005/8/layout/hList1"/>
    <dgm:cxn modelId="{CBDDE7C5-2A39-4A70-8C09-A3C21B711ACB}" type="presOf" srcId="{73593ED8-9DFE-4712-BD78-E576698AB7F7}" destId="{87BEDB65-1017-482F-8E19-3C4F87212A4F}" srcOrd="0" destOrd="1" presId="urn:microsoft.com/office/officeart/2005/8/layout/hList1"/>
    <dgm:cxn modelId="{2F8C7AC7-757D-44B6-932B-59267E0C0D08}" type="presOf" srcId="{11F0ED60-3EAB-4305-9C5D-C3F9ADAD1A25}" destId="{10234102-BFA5-4AF5-8361-712E9289CC4B}" srcOrd="0" destOrd="0" presId="urn:microsoft.com/office/officeart/2005/8/layout/hList1"/>
    <dgm:cxn modelId="{92BE36CD-6F1F-443A-8CD5-162176EBCC61}" srcId="{C398339D-2A41-4D97-9D5D-0E46D55DEDD4}" destId="{FDDA4BF9-5521-4254-8F33-713E8ECD725F}" srcOrd="0" destOrd="0" parTransId="{06485321-98CC-4A94-BE41-25EF6E01F617}" sibTransId="{C097CBD2-943B-4CE7-B992-CF953E8490C4}"/>
    <dgm:cxn modelId="{A0F8C7D0-C4E9-4DC5-80D2-B1227567241B}" srcId="{E1488988-7961-4C1D-B9A6-43D1444D0D4D}" destId="{15E1C326-A0A2-4687-A04D-E0E03B255EB9}" srcOrd="2" destOrd="0" parTransId="{9868CDF9-603E-4DE8-8C6B-058BC43AA806}" sibTransId="{232BAE28-5D39-4DBB-9EDC-1769E9D34170}"/>
    <dgm:cxn modelId="{A1E507DA-62A7-492F-8292-B70DCEA8825F}" srcId="{11F0ED60-3EAB-4305-9C5D-C3F9ADAD1A25}" destId="{3C3F9709-1774-40BB-9A8A-36F91C158683}" srcOrd="0" destOrd="0" parTransId="{B756BA57-8FE1-4082-9E97-EBAE07F6B009}" sibTransId="{54698E24-B7A4-412D-8526-A7D27D6BF717}"/>
    <dgm:cxn modelId="{FF3089E5-3FB5-481A-B251-805460FE1399}" type="presOf" srcId="{15E1C326-A0A2-4687-A04D-E0E03B255EB9}" destId="{9A71AB5D-3F97-4A35-8740-77BEB030E4F7}" srcOrd="0" destOrd="2" presId="urn:microsoft.com/office/officeart/2005/8/layout/hList1"/>
    <dgm:cxn modelId="{D8C9EEE8-C27E-41D7-9D41-C161ACEFF80F}" srcId="{E1488988-7961-4C1D-B9A6-43D1444D0D4D}" destId="{2253567E-845F-421C-9BF3-53EFBD8D51D4}" srcOrd="0" destOrd="0" parTransId="{09A88683-ACEA-46DA-8DB2-9199A4D25D34}" sibTransId="{E610F91C-BD3A-45AB-AF0E-FBD5D329F121}"/>
    <dgm:cxn modelId="{4E1B5EEE-CDC5-4D9E-A9D0-38ADF06FDBB1}" type="presOf" srcId="{B48F6A80-A280-48C3-9583-B3026A4208DD}" destId="{1AE8980A-2F49-473E-B79B-6122BBFA8837}" srcOrd="0" destOrd="2" presId="urn:microsoft.com/office/officeart/2005/8/layout/hList1"/>
    <dgm:cxn modelId="{82F6B6F3-2C3D-478A-854F-CF73A34EB319}" srcId="{FDDA4BF9-5521-4254-8F33-713E8ECD725F}" destId="{48143AA0-7185-454C-97DD-C6EB9958F2BF}" srcOrd="1" destOrd="0" parTransId="{009C2180-5119-4316-8020-65970F8A345C}" sibTransId="{6C2FF251-9AE8-456C-8D0F-93C64D218EB0}"/>
    <dgm:cxn modelId="{98BB4BF6-16D7-49E0-A88F-3E08479458F5}" type="presOf" srcId="{8A852417-EDA0-4BDB-B88D-2C0F2AFF7D51}" destId="{1AE8980A-2F49-473E-B79B-6122BBFA8837}" srcOrd="0" destOrd="1" presId="urn:microsoft.com/office/officeart/2005/8/layout/hList1"/>
    <dgm:cxn modelId="{F88725F8-4738-4346-886D-5F8776291A16}" type="presOf" srcId="{48143AA0-7185-454C-97DD-C6EB9958F2BF}" destId="{024DF55D-8055-4D48-BFAB-711A807E7083}" srcOrd="0" destOrd="1" presId="urn:microsoft.com/office/officeart/2005/8/layout/hList1"/>
    <dgm:cxn modelId="{9DD8DCFB-8CB5-4B3E-8AC0-E083F59AC061}" type="presOf" srcId="{BF494B2E-07C9-4AE1-AEB6-B15680675AAB}" destId="{87BEDB65-1017-482F-8E19-3C4F87212A4F}" srcOrd="0" destOrd="0" presId="urn:microsoft.com/office/officeart/2005/8/layout/hList1"/>
    <dgm:cxn modelId="{ED2981FD-CD83-4789-81EF-DC5FF41ACC67}" type="presOf" srcId="{DD0098EE-51AF-480E-8A16-4E7F5ED99A3A}" destId="{FD3B459E-D19F-4368-8972-5768C226929E}" srcOrd="0" destOrd="2" presId="urn:microsoft.com/office/officeart/2005/8/layout/hList1"/>
    <dgm:cxn modelId="{FC8625FF-38D5-4B7B-B338-46BABA256A1B}" srcId="{11F0ED60-3EAB-4305-9C5D-C3F9ADAD1A25}" destId="{DD0098EE-51AF-480E-8A16-4E7F5ED99A3A}" srcOrd="2" destOrd="0" parTransId="{46CED45C-AD3F-4196-B086-2FD8137BBE73}" sibTransId="{87CC93CE-9CB3-4ED8-B793-3F199944F476}"/>
    <dgm:cxn modelId="{C520CA8F-AAD7-4F9F-AF21-492E5C36E654}" type="presParOf" srcId="{862170FC-89F5-4196-92A9-4B58829F36CD}" destId="{35FAF297-75FA-4FB1-869D-4F072CE9B637}" srcOrd="0" destOrd="0" presId="urn:microsoft.com/office/officeart/2005/8/layout/hList1"/>
    <dgm:cxn modelId="{A97EC3AF-D6BD-4B02-9F9B-EDBAB396D0D1}" type="presParOf" srcId="{35FAF297-75FA-4FB1-869D-4F072CE9B637}" destId="{4926B2F0-9F70-4DC4-AB69-C3A0E8670093}" srcOrd="0" destOrd="0" presId="urn:microsoft.com/office/officeart/2005/8/layout/hList1"/>
    <dgm:cxn modelId="{C8D31750-62FC-480E-BDE0-6E85F8C6CD25}" type="presParOf" srcId="{35FAF297-75FA-4FB1-869D-4F072CE9B637}" destId="{024DF55D-8055-4D48-BFAB-711A807E7083}" srcOrd="1" destOrd="0" presId="urn:microsoft.com/office/officeart/2005/8/layout/hList1"/>
    <dgm:cxn modelId="{E788FDB6-38C5-4BF8-8FDF-4CF820A67D68}" type="presParOf" srcId="{862170FC-89F5-4196-92A9-4B58829F36CD}" destId="{2815A227-1487-45B6-8AE4-4F0C64B5ADA4}" srcOrd="1" destOrd="0" presId="urn:microsoft.com/office/officeart/2005/8/layout/hList1"/>
    <dgm:cxn modelId="{B92C6765-6FB0-4B37-825A-AF56843F023E}" type="presParOf" srcId="{862170FC-89F5-4196-92A9-4B58829F36CD}" destId="{83FD35DC-3195-4ED7-BBBB-CFFFBFBAD76E}" srcOrd="2" destOrd="0" presId="urn:microsoft.com/office/officeart/2005/8/layout/hList1"/>
    <dgm:cxn modelId="{3964102E-981F-4277-8A96-745759081862}" type="presParOf" srcId="{83FD35DC-3195-4ED7-BBBB-CFFFBFBAD76E}" destId="{60ECF419-E5D3-4733-9F6B-C7B19743DA80}" srcOrd="0" destOrd="0" presId="urn:microsoft.com/office/officeart/2005/8/layout/hList1"/>
    <dgm:cxn modelId="{F0F3D2D0-49AA-4B1C-BD33-CB3AE682C07E}" type="presParOf" srcId="{83FD35DC-3195-4ED7-BBBB-CFFFBFBAD76E}" destId="{9A71AB5D-3F97-4A35-8740-77BEB030E4F7}" srcOrd="1" destOrd="0" presId="urn:microsoft.com/office/officeart/2005/8/layout/hList1"/>
    <dgm:cxn modelId="{CD52AA33-E0A3-4A12-AE94-6CD5D20BC923}" type="presParOf" srcId="{862170FC-89F5-4196-92A9-4B58829F36CD}" destId="{B70AD7D2-BAC7-4B6A-A6FC-E2BC93F5E84D}" srcOrd="3" destOrd="0" presId="urn:microsoft.com/office/officeart/2005/8/layout/hList1"/>
    <dgm:cxn modelId="{036D6109-57B9-4F24-90E1-8C4C8712F30E}" type="presParOf" srcId="{862170FC-89F5-4196-92A9-4B58829F36CD}" destId="{C780BF72-1194-4108-9D21-6D07E67AB673}" srcOrd="4" destOrd="0" presId="urn:microsoft.com/office/officeart/2005/8/layout/hList1"/>
    <dgm:cxn modelId="{4F3C6A79-F2F1-4A9A-84E9-9C74AF113999}" type="presParOf" srcId="{C780BF72-1194-4108-9D21-6D07E67AB673}" destId="{288569C5-F757-4456-867A-28F3D2507FAE}" srcOrd="0" destOrd="0" presId="urn:microsoft.com/office/officeart/2005/8/layout/hList1"/>
    <dgm:cxn modelId="{F19762EF-402B-43D0-B6C0-168D02D18967}" type="presParOf" srcId="{C780BF72-1194-4108-9D21-6D07E67AB673}" destId="{1AE8980A-2F49-473E-B79B-6122BBFA8837}" srcOrd="1" destOrd="0" presId="urn:microsoft.com/office/officeart/2005/8/layout/hList1"/>
    <dgm:cxn modelId="{4044013C-6633-4820-AC65-2ABAC78FB35D}" type="presParOf" srcId="{862170FC-89F5-4196-92A9-4B58829F36CD}" destId="{082B7D3C-2EBA-498D-BA2D-6D3BF6103AEA}" srcOrd="5" destOrd="0" presId="urn:microsoft.com/office/officeart/2005/8/layout/hList1"/>
    <dgm:cxn modelId="{D65252A3-7147-4582-9195-BC44594BD4B7}" type="presParOf" srcId="{862170FC-89F5-4196-92A9-4B58829F36CD}" destId="{0F249093-B146-45A2-9FAC-FAE9827FA869}" srcOrd="6" destOrd="0" presId="urn:microsoft.com/office/officeart/2005/8/layout/hList1"/>
    <dgm:cxn modelId="{14B6EDEF-3A46-43B2-A1D7-5062C93E962D}" type="presParOf" srcId="{0F249093-B146-45A2-9FAC-FAE9827FA869}" destId="{10234102-BFA5-4AF5-8361-712E9289CC4B}" srcOrd="0" destOrd="0" presId="urn:microsoft.com/office/officeart/2005/8/layout/hList1"/>
    <dgm:cxn modelId="{32A9188D-916B-4CB4-AA54-3882A9776465}" type="presParOf" srcId="{0F249093-B146-45A2-9FAC-FAE9827FA869}" destId="{FD3B459E-D19F-4368-8972-5768C226929E}" srcOrd="1" destOrd="0" presId="urn:microsoft.com/office/officeart/2005/8/layout/hList1"/>
    <dgm:cxn modelId="{49552590-CE5F-4E0F-8ADB-90198454544F}" type="presParOf" srcId="{862170FC-89F5-4196-92A9-4B58829F36CD}" destId="{EF0BA72B-E1E2-44E5-80E2-0DCF28652598}" srcOrd="7" destOrd="0" presId="urn:microsoft.com/office/officeart/2005/8/layout/hList1"/>
    <dgm:cxn modelId="{CA623E7C-46E7-4E75-B69D-B5BEEE7B4A0E}" type="presParOf" srcId="{862170FC-89F5-4196-92A9-4B58829F36CD}" destId="{115543D6-A3BC-46A0-83EA-96BDE1D00F5D}" srcOrd="8" destOrd="0" presId="urn:microsoft.com/office/officeart/2005/8/layout/hList1"/>
    <dgm:cxn modelId="{5D14F959-3A82-45EE-9DF4-38EB61630F9A}" type="presParOf" srcId="{115543D6-A3BC-46A0-83EA-96BDE1D00F5D}" destId="{06D2F07B-0CF1-4D66-A759-C8BC3D70F383}" srcOrd="0" destOrd="0" presId="urn:microsoft.com/office/officeart/2005/8/layout/hList1"/>
    <dgm:cxn modelId="{E79B53D0-52A7-41AA-A208-5EF488505BE3}" type="presParOf" srcId="{115543D6-A3BC-46A0-83EA-96BDE1D00F5D}" destId="{87BEDB65-1017-482F-8E19-3C4F87212A4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el-GR" b="1" dirty="0"/>
            <a:t>Καλλιέργεια αίσθησης επείγοντος</a:t>
          </a:r>
          <a:endParaRPr lang="en-US" b="1"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el-GR" dirty="0"/>
            <a:t>Επισήμανση της ανάγκης και του επείγοντος της αλλαγής</a:t>
          </a:r>
          <a:endParaRPr lang="en-US"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el-GR" b="1" dirty="0"/>
            <a:t>Δημιουργία ισχυρής συμμαχίας</a:t>
          </a:r>
          <a:endParaRPr lang="en-US" b="1" dirty="0"/>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el-GR" dirty="0"/>
            <a:t>Συγκρότηση ομάδας ικανής να ηγηθεί της αλλαγής.</a:t>
          </a:r>
          <a:endParaRPr lang="en-US"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BA91C989-A345-4C29-BDF2-BA62CD3EBF22}">
      <dgm:prSet phldrT="[Text]"/>
      <dgm:spPr>
        <a:solidFill>
          <a:srgbClr val="0CEBF6"/>
        </a:solidFill>
      </dgm:spPr>
      <dgm:t>
        <a:bodyPr/>
        <a:lstStyle/>
        <a:p>
          <a:r>
            <a:rPr lang="el-GR" b="1" dirty="0"/>
            <a:t>Καλλιέργεια οράματος αλλαγής</a:t>
          </a:r>
          <a:endParaRPr lang="en-US" b="1" dirty="0"/>
        </a:p>
      </dgm:t>
    </dgm:pt>
    <dgm:pt modelId="{079206F6-C502-40A8-9773-AA4EA262FA2F}" type="parTrans" cxnId="{B010E0F3-4495-479A-AF24-2195CB3D39A7}">
      <dgm:prSet/>
      <dgm:spPr/>
      <dgm:t>
        <a:bodyPr/>
        <a:lstStyle/>
        <a:p>
          <a:endParaRPr lang="en-US"/>
        </a:p>
      </dgm:t>
    </dgm:pt>
    <dgm:pt modelId="{EA5031EA-B0AF-43A3-B5A5-1BF35E207CA1}" type="sibTrans" cxnId="{B010E0F3-4495-479A-AF24-2195CB3D39A7}">
      <dgm:prSet/>
      <dgm:spPr/>
      <dgm:t>
        <a:bodyPr/>
        <a:lstStyle/>
        <a:p>
          <a:endParaRPr lang="en-US"/>
        </a:p>
      </dgm:t>
    </dgm:pt>
    <dgm:pt modelId="{0B48B4BE-F54A-47F4-9E66-5E76CEF6D34A}">
      <dgm:prSet phldrT="[Text]"/>
      <dgm:spPr>
        <a:noFill/>
      </dgm:spPr>
      <dgm:t>
        <a:bodyPr/>
        <a:lstStyle/>
        <a:p>
          <a:pPr algn="just"/>
          <a:r>
            <a:rPr lang="el-GR" b="0" i="0" dirty="0"/>
            <a:t>Ανάπτυξη καθαρού και σαφούς οράματος που θα καθοδηγήσει το εγχείρημα της αλλαγής.</a:t>
          </a:r>
          <a:endParaRPr lang="en-US"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063DC"/>
        </a:solidFill>
        <a:ln>
          <a:solidFill>
            <a:srgbClr val="0063DC"/>
          </a:solidFill>
        </a:ln>
      </dgm:spPr>
      <dgm:t>
        <a:bodyPr/>
        <a:lstStyle/>
        <a:p>
          <a:r>
            <a:rPr lang="el-GR" b="1" i="0" dirty="0"/>
            <a:t>Επικοινωνία του οράματος</a:t>
          </a:r>
          <a:endParaRPr lang="en-US" b="1"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el-GR" b="0" i="0" dirty="0"/>
            <a:t>Χρήση κάθε πιθανού διαύλου επικοινωνίας για μετάδοση του νέου οράματος και των στρατηγικών εφαρμογής του.</a:t>
          </a:r>
          <a:endParaRPr lang="en-US"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E245F33-C6C2-49A4-BC42-1F2A6FA17CC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7652D25-D86C-4BBF-BC92-070ECEAC035B}">
      <dgm:prSet phldrT="[Text]"/>
      <dgm:spPr>
        <a:solidFill>
          <a:srgbClr val="02FFD2"/>
        </a:solidFill>
      </dgm:spPr>
      <dgm:t>
        <a:bodyPr/>
        <a:lstStyle/>
        <a:p>
          <a:r>
            <a:rPr lang="el-GR" b="1" i="0" dirty="0"/>
            <a:t>Απομάκρυνση εμποδίων</a:t>
          </a:r>
          <a:endParaRPr lang="en-US" b="1" dirty="0"/>
        </a:p>
      </dgm:t>
    </dgm:pt>
    <dgm:pt modelId="{5A4C00B3-C642-42C3-B5FD-B49169321858}" type="parTrans" cxnId="{3D88171E-69B6-4361-AF99-6075E255A71C}">
      <dgm:prSet/>
      <dgm:spPr/>
      <dgm:t>
        <a:bodyPr/>
        <a:lstStyle/>
        <a:p>
          <a:endParaRPr lang="en-US"/>
        </a:p>
      </dgm:t>
    </dgm:pt>
    <dgm:pt modelId="{141655C8-FE51-419E-ADA1-F0CEBCF1A6D1}" type="sibTrans" cxnId="{3D88171E-69B6-4361-AF99-6075E255A71C}">
      <dgm:prSet/>
      <dgm:spPr/>
      <dgm:t>
        <a:bodyPr/>
        <a:lstStyle/>
        <a:p>
          <a:endParaRPr lang="en-US"/>
        </a:p>
      </dgm:t>
    </dgm:pt>
    <dgm:pt modelId="{5213E8F2-EA4F-4402-995B-1804B13FFA3C}">
      <dgm:prSet phldrT="[Text]"/>
      <dgm:spPr/>
      <dgm:t>
        <a:bodyPr/>
        <a:lstStyle/>
        <a:p>
          <a:pPr algn="just"/>
          <a:r>
            <a:rPr lang="el-GR" b="0" i="0" dirty="0"/>
            <a:t>Αντικατάσταση διεργασιών και δομών που υπονομεύουν το όραμα</a:t>
          </a:r>
          <a:r>
            <a:rPr lang="en-US" b="0" i="0" dirty="0"/>
            <a:t>.</a:t>
          </a:r>
          <a:endParaRPr lang="en-US" dirty="0"/>
        </a:p>
      </dgm:t>
    </dgm:pt>
    <dgm:pt modelId="{41C62250-57B1-4A61-9ADE-702CEAF5755E}" type="parTrans" cxnId="{349DEA85-4E89-4579-8A0A-2AA077826773}">
      <dgm:prSet/>
      <dgm:spPr/>
      <dgm:t>
        <a:bodyPr/>
        <a:lstStyle/>
        <a:p>
          <a:endParaRPr lang="en-US"/>
        </a:p>
      </dgm:t>
    </dgm:pt>
    <dgm:pt modelId="{6B2735BD-CA5E-4B1D-8C0F-5931A387C157}" type="sibTrans" cxnId="{349DEA85-4E89-4579-8A0A-2AA077826773}">
      <dgm:prSet/>
      <dgm:spPr/>
      <dgm:t>
        <a:bodyPr/>
        <a:lstStyle/>
        <a:p>
          <a:endParaRPr lang="en-US"/>
        </a:p>
      </dgm:t>
    </dgm:pt>
    <dgm:pt modelId="{4AA08E45-E8E9-49A5-8C74-D90A9A8034A6}">
      <dgm:prSet phldrT="[Text]"/>
      <dgm:spPr>
        <a:solidFill>
          <a:srgbClr val="D0009E"/>
        </a:solidFill>
      </dgm:spPr>
      <dgm:t>
        <a:bodyPr/>
        <a:lstStyle/>
        <a:p>
          <a:r>
            <a:rPr lang="el-GR" b="1" i="0" dirty="0"/>
            <a:t>Επίτευξη βραχυπρόθεσμων «νικών»</a:t>
          </a:r>
          <a:endParaRPr lang="en-US" b="1" dirty="0"/>
        </a:p>
      </dgm:t>
    </dgm:pt>
    <dgm:pt modelId="{E7985302-9A91-4E90-933A-677AE027F4B8}" type="parTrans" cxnId="{3952536B-55F2-49F3-8150-9035D9B4FE23}">
      <dgm:prSet/>
      <dgm:spPr/>
      <dgm:t>
        <a:bodyPr/>
        <a:lstStyle/>
        <a:p>
          <a:endParaRPr lang="en-US"/>
        </a:p>
      </dgm:t>
    </dgm:pt>
    <dgm:pt modelId="{34498192-D8A0-48DF-B696-59B4AC324AC4}" type="sibTrans" cxnId="{3952536B-55F2-49F3-8150-9035D9B4FE23}">
      <dgm:prSet/>
      <dgm:spPr/>
      <dgm:t>
        <a:bodyPr/>
        <a:lstStyle/>
        <a:p>
          <a:endParaRPr lang="en-US"/>
        </a:p>
      </dgm:t>
    </dgm:pt>
    <dgm:pt modelId="{10BE0ED0-09D1-4080-A859-7CB39301640A}">
      <dgm:prSet phldrT="[Text]"/>
      <dgm:spPr/>
      <dgm:t>
        <a:bodyPr/>
        <a:lstStyle/>
        <a:p>
          <a:pPr algn="just"/>
          <a:r>
            <a:rPr lang="el-GR" b="0" i="0" dirty="0"/>
            <a:t>Στόχευση στη επίτευξη ορατής βελτίωσης στην απόδοση</a:t>
          </a:r>
          <a:r>
            <a:rPr lang="en-US" b="0" i="0" dirty="0"/>
            <a:t>.</a:t>
          </a:r>
          <a:endParaRPr lang="en-US" dirty="0"/>
        </a:p>
      </dgm:t>
    </dgm:pt>
    <dgm:pt modelId="{4C8EF26B-E067-47AD-A58C-4C0818805F40}" type="parTrans" cxnId="{E00A1440-BF1B-41A2-9404-D7E6F61788D7}">
      <dgm:prSet/>
      <dgm:spPr/>
      <dgm:t>
        <a:bodyPr/>
        <a:lstStyle/>
        <a:p>
          <a:endParaRPr lang="en-US"/>
        </a:p>
      </dgm:t>
    </dgm:pt>
    <dgm:pt modelId="{CFF9DC13-0354-445E-8886-981909EEE559}" type="sibTrans" cxnId="{E00A1440-BF1B-41A2-9404-D7E6F61788D7}">
      <dgm:prSet/>
      <dgm:spPr/>
      <dgm:t>
        <a:bodyPr/>
        <a:lstStyle/>
        <a:p>
          <a:endParaRPr lang="en-US"/>
        </a:p>
      </dgm:t>
    </dgm:pt>
    <dgm:pt modelId="{0B48B4BE-F54A-47F4-9E66-5E76CEF6D34A}">
      <dgm:prSet phldrT="[Text]"/>
      <dgm:spPr>
        <a:noFill/>
      </dgm:spPr>
      <dgm:t>
        <a:bodyPr/>
        <a:lstStyle/>
        <a:p>
          <a:pPr algn="just"/>
          <a:r>
            <a:rPr lang="el-GR" b="0" i="0" dirty="0"/>
            <a:t>Παγίωση κεκτημένων με στόχο την επίτευξη περαιτέρω αλλαγών</a:t>
          </a:r>
          <a:r>
            <a:rPr lang="en-US" b="0" i="0" dirty="0"/>
            <a:t>.</a:t>
          </a:r>
          <a:endParaRPr lang="en-US" dirty="0"/>
        </a:p>
      </dgm:t>
    </dgm:pt>
    <dgm:pt modelId="{5F0E9CDA-2CE8-4649-AA36-E39D604C6B9B}" type="parTrans" cxnId="{6E77F69F-4AE4-4151-B3C0-024A4D2B921D}">
      <dgm:prSet/>
      <dgm:spPr/>
      <dgm:t>
        <a:bodyPr/>
        <a:lstStyle/>
        <a:p>
          <a:endParaRPr lang="en-US"/>
        </a:p>
      </dgm:t>
    </dgm:pt>
    <dgm:pt modelId="{85641797-51FA-4E8E-97C6-22BAD760BEAA}" type="sibTrans" cxnId="{6E77F69F-4AE4-4151-B3C0-024A4D2B921D}">
      <dgm:prSet/>
      <dgm:spPr/>
      <dgm:t>
        <a:bodyPr/>
        <a:lstStyle/>
        <a:p>
          <a:endParaRPr lang="en-US"/>
        </a:p>
      </dgm:t>
    </dgm:pt>
    <dgm:pt modelId="{700AC86B-60F3-4D94-9BF9-0A93471EA359}">
      <dgm:prSet phldrT="[Text]"/>
      <dgm:spPr>
        <a:solidFill>
          <a:srgbClr val="0063DC"/>
        </a:solidFill>
        <a:ln>
          <a:solidFill>
            <a:srgbClr val="0063DC"/>
          </a:solidFill>
        </a:ln>
      </dgm:spPr>
      <dgm:t>
        <a:bodyPr/>
        <a:lstStyle/>
        <a:p>
          <a:r>
            <a:rPr lang="el-GR" b="1" dirty="0"/>
            <a:t>Ενσωμάτωση των αλλαγών στην εταιρική κουλτούρα</a:t>
          </a:r>
          <a:endParaRPr lang="en-US" b="1" dirty="0"/>
        </a:p>
      </dgm:t>
    </dgm:pt>
    <dgm:pt modelId="{1458C000-2972-4399-84C2-B383509E9358}" type="parTrans" cxnId="{C434EE3A-F28C-4714-9265-B2BAE93E8175}">
      <dgm:prSet/>
      <dgm:spPr/>
      <dgm:t>
        <a:bodyPr/>
        <a:lstStyle/>
        <a:p>
          <a:endParaRPr lang="en-US"/>
        </a:p>
      </dgm:t>
    </dgm:pt>
    <dgm:pt modelId="{329D11D0-F28B-4304-8650-7307382EA300}" type="sibTrans" cxnId="{C434EE3A-F28C-4714-9265-B2BAE93E8175}">
      <dgm:prSet/>
      <dgm:spPr/>
      <dgm:t>
        <a:bodyPr/>
        <a:lstStyle/>
        <a:p>
          <a:endParaRPr lang="en-US"/>
        </a:p>
      </dgm:t>
    </dgm:pt>
    <dgm:pt modelId="{10C57A8B-585D-4E52-A912-962C9EC473C5}">
      <dgm:prSet phldrT="[Text]"/>
      <dgm:spPr>
        <a:noFill/>
      </dgm:spPr>
      <dgm:t>
        <a:bodyPr/>
        <a:lstStyle/>
        <a:p>
          <a:pPr algn="just"/>
          <a:r>
            <a:rPr lang="el-GR" dirty="0"/>
            <a:t>Ενίσχυση των αλλαγών μέσω επισήμανσης της σύνδεσης των νέων προτύπων συμπεριφοράς με την επιτυχημένη πορεία του οργανισμού</a:t>
          </a:r>
          <a:endParaRPr lang="en-US" dirty="0"/>
        </a:p>
      </dgm:t>
    </dgm:pt>
    <dgm:pt modelId="{7A45CB49-8AB8-4381-9871-E56A0F1262C7}" type="parTrans" cxnId="{331BA8BE-9444-4ADD-932E-A9A251B43C23}">
      <dgm:prSet/>
      <dgm:spPr/>
      <dgm:t>
        <a:bodyPr/>
        <a:lstStyle/>
        <a:p>
          <a:endParaRPr lang="en-US"/>
        </a:p>
      </dgm:t>
    </dgm:pt>
    <dgm:pt modelId="{4A479CE8-2C0C-48F2-8249-01E19F213B7F}" type="sibTrans" cxnId="{331BA8BE-9444-4ADD-932E-A9A251B43C23}">
      <dgm:prSet/>
      <dgm:spPr/>
      <dgm:t>
        <a:bodyPr/>
        <a:lstStyle/>
        <a:p>
          <a:endParaRPr lang="en-US"/>
        </a:p>
      </dgm:t>
    </dgm:pt>
    <dgm:pt modelId="{BA91C989-A345-4C29-BDF2-BA62CD3EBF22}">
      <dgm:prSet phldrT="[Text]"/>
      <dgm:spPr>
        <a:solidFill>
          <a:srgbClr val="0CEBF6"/>
        </a:solidFill>
      </dgm:spPr>
      <dgm:t>
        <a:bodyPr/>
        <a:lstStyle/>
        <a:p>
          <a:r>
            <a:rPr lang="el-GR" b="1" i="0" dirty="0"/>
            <a:t>Χτίσιμο πάνω στην αλλαγής</a:t>
          </a:r>
          <a:endParaRPr lang="en-US" b="1" dirty="0"/>
        </a:p>
      </dgm:t>
    </dgm:pt>
    <dgm:pt modelId="{EA5031EA-B0AF-43A3-B5A5-1BF35E207CA1}" type="sibTrans" cxnId="{B010E0F3-4495-479A-AF24-2195CB3D39A7}">
      <dgm:prSet/>
      <dgm:spPr/>
      <dgm:t>
        <a:bodyPr/>
        <a:lstStyle/>
        <a:p>
          <a:endParaRPr lang="en-US"/>
        </a:p>
      </dgm:t>
    </dgm:pt>
    <dgm:pt modelId="{079206F6-C502-40A8-9773-AA4EA262FA2F}" type="parTrans" cxnId="{B010E0F3-4495-479A-AF24-2195CB3D39A7}">
      <dgm:prSet/>
      <dgm:spPr/>
      <dgm:t>
        <a:bodyPr/>
        <a:lstStyle/>
        <a:p>
          <a:endParaRPr lang="en-US"/>
        </a:p>
      </dgm:t>
    </dgm:pt>
    <dgm:pt modelId="{27788EBA-4590-4520-939B-A13CB6375B45}" type="pres">
      <dgm:prSet presAssocID="{BE245F33-C6C2-49A4-BC42-1F2A6FA17CCA}" presName="linear" presStyleCnt="0">
        <dgm:presLayoutVars>
          <dgm:animLvl val="lvl"/>
          <dgm:resizeHandles val="exact"/>
        </dgm:presLayoutVars>
      </dgm:prSet>
      <dgm:spPr/>
    </dgm:pt>
    <dgm:pt modelId="{5EAFB399-1D24-4AAE-975A-B4D1ED07096E}" type="pres">
      <dgm:prSet presAssocID="{C7652D25-D86C-4BBF-BC92-070ECEAC035B}" presName="parentText" presStyleLbl="node1" presStyleIdx="0" presStyleCnt="4">
        <dgm:presLayoutVars>
          <dgm:chMax val="0"/>
          <dgm:bulletEnabled val="1"/>
        </dgm:presLayoutVars>
      </dgm:prSet>
      <dgm:spPr/>
    </dgm:pt>
    <dgm:pt modelId="{505E8EB2-7FB4-4BA9-84E6-DEEED66CEC51}" type="pres">
      <dgm:prSet presAssocID="{C7652D25-D86C-4BBF-BC92-070ECEAC035B}" presName="childText" presStyleLbl="revTx" presStyleIdx="0" presStyleCnt="4">
        <dgm:presLayoutVars>
          <dgm:bulletEnabled val="1"/>
        </dgm:presLayoutVars>
      </dgm:prSet>
      <dgm:spPr/>
    </dgm:pt>
    <dgm:pt modelId="{510C3DCC-396D-4FDF-AB77-CDF592E23393}" type="pres">
      <dgm:prSet presAssocID="{4AA08E45-E8E9-49A5-8C74-D90A9A8034A6}" presName="parentText" presStyleLbl="node1" presStyleIdx="1" presStyleCnt="4">
        <dgm:presLayoutVars>
          <dgm:chMax val="0"/>
          <dgm:bulletEnabled val="1"/>
        </dgm:presLayoutVars>
      </dgm:prSet>
      <dgm:spPr/>
    </dgm:pt>
    <dgm:pt modelId="{22125DD9-0BA8-493A-9B98-54416029028F}" type="pres">
      <dgm:prSet presAssocID="{4AA08E45-E8E9-49A5-8C74-D90A9A8034A6}" presName="childText" presStyleLbl="revTx" presStyleIdx="1" presStyleCnt="4">
        <dgm:presLayoutVars>
          <dgm:bulletEnabled val="1"/>
        </dgm:presLayoutVars>
      </dgm:prSet>
      <dgm:spPr/>
    </dgm:pt>
    <dgm:pt modelId="{8F65AB59-BF93-4783-81F7-E872A66D55E9}" type="pres">
      <dgm:prSet presAssocID="{BA91C989-A345-4C29-BDF2-BA62CD3EBF22}" presName="parentText" presStyleLbl="node1" presStyleIdx="2" presStyleCnt="4">
        <dgm:presLayoutVars>
          <dgm:chMax val="0"/>
          <dgm:bulletEnabled val="1"/>
        </dgm:presLayoutVars>
      </dgm:prSet>
      <dgm:spPr/>
    </dgm:pt>
    <dgm:pt modelId="{B42FA074-F784-4D41-BE2F-5620E0FB4C95}" type="pres">
      <dgm:prSet presAssocID="{BA91C989-A345-4C29-BDF2-BA62CD3EBF22}" presName="childText" presStyleLbl="revTx" presStyleIdx="2" presStyleCnt="4">
        <dgm:presLayoutVars>
          <dgm:bulletEnabled val="1"/>
        </dgm:presLayoutVars>
      </dgm:prSet>
      <dgm:spPr/>
    </dgm:pt>
    <dgm:pt modelId="{69043EFA-E0EB-4326-81DC-158718DE4BD9}" type="pres">
      <dgm:prSet presAssocID="{700AC86B-60F3-4D94-9BF9-0A93471EA359}" presName="parentText" presStyleLbl="node1" presStyleIdx="3" presStyleCnt="4">
        <dgm:presLayoutVars>
          <dgm:chMax val="0"/>
          <dgm:bulletEnabled val="1"/>
        </dgm:presLayoutVars>
      </dgm:prSet>
      <dgm:spPr/>
    </dgm:pt>
    <dgm:pt modelId="{767074E9-6AA6-45BB-9307-E3B34521388C}" type="pres">
      <dgm:prSet presAssocID="{700AC86B-60F3-4D94-9BF9-0A93471EA359}" presName="childText" presStyleLbl="revTx" presStyleIdx="3" presStyleCnt="4">
        <dgm:presLayoutVars>
          <dgm:bulletEnabled val="1"/>
        </dgm:presLayoutVars>
      </dgm:prSet>
      <dgm:spPr/>
    </dgm:pt>
  </dgm:ptLst>
  <dgm:cxnLst>
    <dgm:cxn modelId="{DA9A1407-DA57-4B3C-971E-E7FDBE60BB57}" type="presOf" srcId="{C7652D25-D86C-4BBF-BC92-070ECEAC035B}" destId="{5EAFB399-1D24-4AAE-975A-B4D1ED07096E}" srcOrd="0" destOrd="0" presId="urn:microsoft.com/office/officeart/2005/8/layout/vList2"/>
    <dgm:cxn modelId="{3D88171E-69B6-4361-AF99-6075E255A71C}" srcId="{BE245F33-C6C2-49A4-BC42-1F2A6FA17CCA}" destId="{C7652D25-D86C-4BBF-BC92-070ECEAC035B}" srcOrd="0" destOrd="0" parTransId="{5A4C00B3-C642-42C3-B5FD-B49169321858}" sibTransId="{141655C8-FE51-419E-ADA1-F0CEBCF1A6D1}"/>
    <dgm:cxn modelId="{C434EE3A-F28C-4714-9265-B2BAE93E8175}" srcId="{BE245F33-C6C2-49A4-BC42-1F2A6FA17CCA}" destId="{700AC86B-60F3-4D94-9BF9-0A93471EA359}" srcOrd="3" destOrd="0" parTransId="{1458C000-2972-4399-84C2-B383509E9358}" sibTransId="{329D11D0-F28B-4304-8650-7307382EA300}"/>
    <dgm:cxn modelId="{F227FC3E-05DE-4BC1-9255-B90F3E31F7DE}" type="presOf" srcId="{5213E8F2-EA4F-4402-995B-1804B13FFA3C}" destId="{505E8EB2-7FB4-4BA9-84E6-DEEED66CEC51}" srcOrd="0" destOrd="0" presId="urn:microsoft.com/office/officeart/2005/8/layout/vList2"/>
    <dgm:cxn modelId="{E00A1440-BF1B-41A2-9404-D7E6F61788D7}" srcId="{4AA08E45-E8E9-49A5-8C74-D90A9A8034A6}" destId="{10BE0ED0-09D1-4080-A859-7CB39301640A}" srcOrd="0" destOrd="0" parTransId="{4C8EF26B-E067-47AD-A58C-4C0818805F40}" sibTransId="{CFF9DC13-0354-445E-8886-981909EEE559}"/>
    <dgm:cxn modelId="{ADF6085F-98C0-4C10-B5DD-E999A831EE58}" type="presOf" srcId="{BE245F33-C6C2-49A4-BC42-1F2A6FA17CCA}" destId="{27788EBA-4590-4520-939B-A13CB6375B45}" srcOrd="0" destOrd="0" presId="urn:microsoft.com/office/officeart/2005/8/layout/vList2"/>
    <dgm:cxn modelId="{3952536B-55F2-49F3-8150-9035D9B4FE23}" srcId="{BE245F33-C6C2-49A4-BC42-1F2A6FA17CCA}" destId="{4AA08E45-E8E9-49A5-8C74-D90A9A8034A6}" srcOrd="1" destOrd="0" parTransId="{E7985302-9A91-4E90-933A-677AE027F4B8}" sibTransId="{34498192-D8A0-48DF-B696-59B4AC324AC4}"/>
    <dgm:cxn modelId="{9ABECF4B-4443-4810-8A2B-2B42CE357BD8}" type="presOf" srcId="{BA91C989-A345-4C29-BDF2-BA62CD3EBF22}" destId="{8F65AB59-BF93-4783-81F7-E872A66D55E9}" srcOrd="0" destOrd="0" presId="urn:microsoft.com/office/officeart/2005/8/layout/vList2"/>
    <dgm:cxn modelId="{D1C9C64D-F16A-40E5-A04F-40D4F7B10179}" type="presOf" srcId="{10BE0ED0-09D1-4080-A859-7CB39301640A}" destId="{22125DD9-0BA8-493A-9B98-54416029028F}" srcOrd="0" destOrd="0" presId="urn:microsoft.com/office/officeart/2005/8/layout/vList2"/>
    <dgm:cxn modelId="{A42ACC6E-1119-4531-9DA5-7F5E791C2B2C}" type="presOf" srcId="{4AA08E45-E8E9-49A5-8C74-D90A9A8034A6}" destId="{510C3DCC-396D-4FDF-AB77-CDF592E23393}" srcOrd="0" destOrd="0" presId="urn:microsoft.com/office/officeart/2005/8/layout/vList2"/>
    <dgm:cxn modelId="{442C2F57-A0D6-410C-96BA-8C439E36697F}" type="presOf" srcId="{0B48B4BE-F54A-47F4-9E66-5E76CEF6D34A}" destId="{B42FA074-F784-4D41-BE2F-5620E0FB4C95}" srcOrd="0" destOrd="0" presId="urn:microsoft.com/office/officeart/2005/8/layout/vList2"/>
    <dgm:cxn modelId="{349DEA85-4E89-4579-8A0A-2AA077826773}" srcId="{C7652D25-D86C-4BBF-BC92-070ECEAC035B}" destId="{5213E8F2-EA4F-4402-995B-1804B13FFA3C}" srcOrd="0" destOrd="0" parTransId="{41C62250-57B1-4A61-9ADE-702CEAF5755E}" sibTransId="{6B2735BD-CA5E-4B1D-8C0F-5931A387C157}"/>
    <dgm:cxn modelId="{6E77F69F-4AE4-4151-B3C0-024A4D2B921D}" srcId="{BA91C989-A345-4C29-BDF2-BA62CD3EBF22}" destId="{0B48B4BE-F54A-47F4-9E66-5E76CEF6D34A}" srcOrd="0" destOrd="0" parTransId="{5F0E9CDA-2CE8-4649-AA36-E39D604C6B9B}" sibTransId="{85641797-51FA-4E8E-97C6-22BAD760BEAA}"/>
    <dgm:cxn modelId="{331BA8BE-9444-4ADD-932E-A9A251B43C23}" srcId="{700AC86B-60F3-4D94-9BF9-0A93471EA359}" destId="{10C57A8B-585D-4E52-A912-962C9EC473C5}" srcOrd="0" destOrd="0" parTransId="{7A45CB49-8AB8-4381-9871-E56A0F1262C7}" sibTransId="{4A479CE8-2C0C-48F2-8249-01E19F213B7F}"/>
    <dgm:cxn modelId="{A43505E2-D901-48E3-B86A-DEDC6C3CA07A}" type="presOf" srcId="{700AC86B-60F3-4D94-9BF9-0A93471EA359}" destId="{69043EFA-E0EB-4326-81DC-158718DE4BD9}" srcOrd="0" destOrd="0" presId="urn:microsoft.com/office/officeart/2005/8/layout/vList2"/>
    <dgm:cxn modelId="{4184C9E3-F35C-49D6-A3A7-2C1FF2A84E35}" type="presOf" srcId="{10C57A8B-585D-4E52-A912-962C9EC473C5}" destId="{767074E9-6AA6-45BB-9307-E3B34521388C}" srcOrd="0" destOrd="0" presId="urn:microsoft.com/office/officeart/2005/8/layout/vList2"/>
    <dgm:cxn modelId="{B010E0F3-4495-479A-AF24-2195CB3D39A7}" srcId="{BE245F33-C6C2-49A4-BC42-1F2A6FA17CCA}" destId="{BA91C989-A345-4C29-BDF2-BA62CD3EBF22}" srcOrd="2" destOrd="0" parTransId="{079206F6-C502-40A8-9773-AA4EA262FA2F}" sibTransId="{EA5031EA-B0AF-43A3-B5A5-1BF35E207CA1}"/>
    <dgm:cxn modelId="{234681AF-C044-4C55-81F7-BBA3CB2B5C00}" type="presParOf" srcId="{27788EBA-4590-4520-939B-A13CB6375B45}" destId="{5EAFB399-1D24-4AAE-975A-B4D1ED07096E}" srcOrd="0" destOrd="0" presId="urn:microsoft.com/office/officeart/2005/8/layout/vList2"/>
    <dgm:cxn modelId="{836C6AA3-A9F3-46B0-9F76-E3583DD00574}" type="presParOf" srcId="{27788EBA-4590-4520-939B-A13CB6375B45}" destId="{505E8EB2-7FB4-4BA9-84E6-DEEED66CEC51}" srcOrd="1" destOrd="0" presId="urn:microsoft.com/office/officeart/2005/8/layout/vList2"/>
    <dgm:cxn modelId="{0CBAD551-6A67-4040-AD73-AF27E1A0168A}" type="presParOf" srcId="{27788EBA-4590-4520-939B-A13CB6375B45}" destId="{510C3DCC-396D-4FDF-AB77-CDF592E23393}" srcOrd="2" destOrd="0" presId="urn:microsoft.com/office/officeart/2005/8/layout/vList2"/>
    <dgm:cxn modelId="{366CD1B9-923B-4448-92B9-8E711F5E2454}" type="presParOf" srcId="{27788EBA-4590-4520-939B-A13CB6375B45}" destId="{22125DD9-0BA8-493A-9B98-54416029028F}" srcOrd="3" destOrd="0" presId="urn:microsoft.com/office/officeart/2005/8/layout/vList2"/>
    <dgm:cxn modelId="{B472796F-1DE3-4BE3-A6A2-AEA342E13F92}" type="presParOf" srcId="{27788EBA-4590-4520-939B-A13CB6375B45}" destId="{8F65AB59-BF93-4783-81F7-E872A66D55E9}" srcOrd="4" destOrd="0" presId="urn:microsoft.com/office/officeart/2005/8/layout/vList2"/>
    <dgm:cxn modelId="{E762C76E-54A3-4E77-B8DA-B0EE4BD934F9}" type="presParOf" srcId="{27788EBA-4590-4520-939B-A13CB6375B45}" destId="{B42FA074-F784-4D41-BE2F-5620E0FB4C95}" srcOrd="5" destOrd="0" presId="urn:microsoft.com/office/officeart/2005/8/layout/vList2"/>
    <dgm:cxn modelId="{4F091ABC-7937-4305-BC6F-0E555279FBBD}" type="presParOf" srcId="{27788EBA-4590-4520-939B-A13CB6375B45}" destId="{69043EFA-E0EB-4326-81DC-158718DE4BD9}" srcOrd="6" destOrd="0" presId="urn:microsoft.com/office/officeart/2005/8/layout/vList2"/>
    <dgm:cxn modelId="{9D5C19D1-D033-4C48-8FC8-1E712AC37A81}" type="presParOf" srcId="{27788EBA-4590-4520-939B-A13CB6375B45}" destId="{767074E9-6AA6-45BB-9307-E3B34521388C}"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77EA7B-23C6-48C6-8431-A83965D4D608}">
      <dsp:nvSpPr>
        <dsp:cNvPr id="0" name=""/>
        <dsp:cNvSpPr/>
      </dsp:nvSpPr>
      <dsp:spPr>
        <a:xfrm>
          <a:off x="4895310" y="2257161"/>
          <a:ext cx="2868950" cy="2481758"/>
        </a:xfrm>
        <a:prstGeom prst="hexagon">
          <a:avLst>
            <a:gd name="adj" fmla="val 28570"/>
            <a:gd name="vf" fmla="val 115470"/>
          </a:avLst>
        </a:prstGeom>
        <a:solidFill>
          <a:srgbClr val="02FFD2"/>
        </a:solidFill>
        <a:ln w="762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GB" sz="2000" b="1" kern="1200" dirty="0">
            <a:solidFill>
              <a:schemeClr val="tx1"/>
            </a:solidFill>
          </a:endParaRPr>
        </a:p>
        <a:p>
          <a:pPr marL="0" lvl="0" indent="0" algn="ctr" defTabSz="889000">
            <a:lnSpc>
              <a:spcPct val="90000"/>
            </a:lnSpc>
            <a:spcBef>
              <a:spcPct val="0"/>
            </a:spcBef>
            <a:spcAft>
              <a:spcPct val="35000"/>
            </a:spcAft>
            <a:buNone/>
          </a:pPr>
          <a:r>
            <a:rPr lang="el-GR" sz="2000" b="1" kern="1200" dirty="0">
              <a:solidFill>
                <a:schemeClr val="tx1"/>
              </a:solidFill>
            </a:rPr>
            <a:t>«Πρωταθλητές αλλαγής»:</a:t>
          </a:r>
        </a:p>
        <a:p>
          <a:pPr marL="0" lvl="0" indent="0" algn="ctr" defTabSz="889000">
            <a:lnSpc>
              <a:spcPct val="90000"/>
            </a:lnSpc>
            <a:spcBef>
              <a:spcPct val="0"/>
            </a:spcBef>
            <a:spcAft>
              <a:spcPct val="35000"/>
            </a:spcAft>
            <a:buNone/>
          </a:pPr>
          <a:r>
            <a:rPr lang="el-GR" sz="1600" b="0" kern="1200" dirty="0">
              <a:solidFill>
                <a:schemeClr val="tx1"/>
              </a:solidFill>
            </a:rPr>
            <a:t>Εμπνέουν και προάγουν την πρόοδο σε ολόκληρο τον οργανισμό</a:t>
          </a:r>
          <a:endParaRPr lang="en-GB" sz="1600" b="0" kern="1200" dirty="0">
            <a:solidFill>
              <a:schemeClr val="tx1"/>
            </a:solidFill>
          </a:endParaRPr>
        </a:p>
        <a:p>
          <a:pPr marL="0" lvl="0" indent="0" algn="ctr" defTabSz="889000">
            <a:lnSpc>
              <a:spcPct val="90000"/>
            </a:lnSpc>
            <a:spcBef>
              <a:spcPct val="0"/>
            </a:spcBef>
            <a:spcAft>
              <a:spcPct val="35000"/>
            </a:spcAft>
            <a:buNone/>
          </a:pPr>
          <a:endParaRPr lang="en-GB" sz="2000" b="1" kern="1200" dirty="0">
            <a:solidFill>
              <a:schemeClr val="tx1"/>
            </a:solidFill>
          </a:endParaRPr>
        </a:p>
      </dsp:txBody>
      <dsp:txXfrm>
        <a:off x="5370735" y="2668423"/>
        <a:ext cx="1918100" cy="1659234"/>
      </dsp:txXfrm>
    </dsp:sp>
    <dsp:sp modelId="{B14E1571-9F3C-4D2F-9F17-EE2E3BDAA16D}">
      <dsp:nvSpPr>
        <dsp:cNvPr id="0" name=""/>
        <dsp:cNvSpPr/>
      </dsp:nvSpPr>
      <dsp:spPr>
        <a:xfrm>
          <a:off x="6691825" y="1069807"/>
          <a:ext cx="1082446" cy="93267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678C2F-CD94-434E-B187-536465091713}">
      <dsp:nvSpPr>
        <dsp:cNvPr id="0" name=""/>
        <dsp:cNvSpPr/>
      </dsp:nvSpPr>
      <dsp:spPr>
        <a:xfrm>
          <a:off x="5159582" y="0"/>
          <a:ext cx="2351084" cy="2033964"/>
        </a:xfrm>
        <a:prstGeom prst="hexagon">
          <a:avLst>
            <a:gd name="adj" fmla="val 28570"/>
            <a:gd name="vf" fmla="val 115470"/>
          </a:avLst>
        </a:prstGeom>
        <a:solidFill>
          <a:srgbClr val="AB008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l-GR" sz="1400" b="1" kern="1200" dirty="0"/>
            <a:t>Επικοινωνία:</a:t>
          </a:r>
        </a:p>
        <a:p>
          <a:pPr marL="0" lvl="0" indent="0" algn="ctr" defTabSz="622300">
            <a:lnSpc>
              <a:spcPct val="90000"/>
            </a:lnSpc>
            <a:spcBef>
              <a:spcPct val="0"/>
            </a:spcBef>
            <a:spcAft>
              <a:spcPct val="35000"/>
            </a:spcAft>
            <a:buNone/>
          </a:pPr>
          <a:r>
            <a:rPr lang="el-GR" sz="1100" b="0" kern="1200" dirty="0"/>
            <a:t>Διευκολύνουν την αποδοχή της αλλαγής σε ολόκληρο τον οργανισμό, από τους διοικούντες έως τους υπαλλήλους πρώτης γραμμής, βοηθώντας να γίνουν κατανοητά τα οφέλη της ψηφιακής αλλαγής.</a:t>
          </a:r>
          <a:endParaRPr lang="en-GB" sz="1100" b="0" kern="1200" dirty="0"/>
        </a:p>
        <a:p>
          <a:pPr marL="0" lvl="0" indent="0" algn="ctr" defTabSz="622300">
            <a:lnSpc>
              <a:spcPct val="90000"/>
            </a:lnSpc>
            <a:spcBef>
              <a:spcPct val="0"/>
            </a:spcBef>
            <a:spcAft>
              <a:spcPct val="35000"/>
            </a:spcAft>
            <a:buNone/>
          </a:pPr>
          <a:endParaRPr lang="en-GB" sz="1100" b="0" kern="1200" dirty="0"/>
        </a:p>
      </dsp:txBody>
      <dsp:txXfrm>
        <a:off x="5549207" y="337071"/>
        <a:ext cx="1571834" cy="1359822"/>
      </dsp:txXfrm>
    </dsp:sp>
    <dsp:sp modelId="{027E0EFA-A1CF-42F1-BD61-977C88190C26}">
      <dsp:nvSpPr>
        <dsp:cNvPr id="0" name=""/>
        <dsp:cNvSpPr/>
      </dsp:nvSpPr>
      <dsp:spPr>
        <a:xfrm>
          <a:off x="7955124" y="2813406"/>
          <a:ext cx="1082446" cy="93267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032CCE-BD57-4187-8D67-877E429AA848}">
      <dsp:nvSpPr>
        <dsp:cNvPr id="0" name=""/>
        <dsp:cNvSpPr/>
      </dsp:nvSpPr>
      <dsp:spPr>
        <a:xfrm>
          <a:off x="7315800" y="1251024"/>
          <a:ext cx="2351084" cy="2033964"/>
        </a:xfrm>
        <a:prstGeom prst="hexagon">
          <a:avLst>
            <a:gd name="adj" fmla="val 28570"/>
            <a:gd name="vf" fmla="val 11547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l-GR" sz="1400" b="1" kern="1200" dirty="0"/>
            <a:t>Επίλυση προβλημάτων:</a:t>
          </a:r>
        </a:p>
        <a:p>
          <a:pPr marL="0" lvl="0" indent="0" algn="ctr" defTabSz="622300">
            <a:lnSpc>
              <a:spcPct val="90000"/>
            </a:lnSpc>
            <a:spcBef>
              <a:spcPct val="0"/>
            </a:spcBef>
            <a:spcAft>
              <a:spcPct val="35000"/>
            </a:spcAft>
            <a:buNone/>
          </a:pPr>
          <a:r>
            <a:rPr lang="el-GR" sz="1100" b="0" kern="1200" dirty="0"/>
            <a:t>Εντοπίζουν πιθανές προκλήσεις στη διαδικασία αλλαγής και βοηθούν στην ανάπτυξη στρατηγικών για τον μετριασμό τους.</a:t>
          </a:r>
          <a:endParaRPr lang="en-GB" sz="1100" b="0" kern="1200" dirty="0"/>
        </a:p>
      </dsp:txBody>
      <dsp:txXfrm>
        <a:off x="7705425" y="1588095"/>
        <a:ext cx="1571834" cy="1359822"/>
      </dsp:txXfrm>
    </dsp:sp>
    <dsp:sp modelId="{44C6B187-5D40-4D6C-B7EA-5AC60455C28A}">
      <dsp:nvSpPr>
        <dsp:cNvPr id="0" name=""/>
        <dsp:cNvSpPr/>
      </dsp:nvSpPr>
      <dsp:spPr>
        <a:xfrm>
          <a:off x="7077555" y="4781600"/>
          <a:ext cx="1082446" cy="93267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56D710-5831-4C2D-AB3C-00144C1E9508}">
      <dsp:nvSpPr>
        <dsp:cNvPr id="0" name=""/>
        <dsp:cNvSpPr/>
      </dsp:nvSpPr>
      <dsp:spPr>
        <a:xfrm>
          <a:off x="7315800" y="3710393"/>
          <a:ext cx="2351084" cy="2033964"/>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l-GR" sz="1400" b="1" kern="1200" dirty="0"/>
            <a:t>Διασύνδεση – ενορχήστρωση:</a:t>
          </a:r>
        </a:p>
        <a:p>
          <a:pPr marL="0" lvl="0" indent="0" algn="ctr" defTabSz="622300">
            <a:lnSpc>
              <a:spcPct val="90000"/>
            </a:lnSpc>
            <a:spcBef>
              <a:spcPct val="0"/>
            </a:spcBef>
            <a:spcAft>
              <a:spcPct val="35000"/>
            </a:spcAft>
            <a:buNone/>
          </a:pPr>
          <a:r>
            <a:rPr lang="el-GR" sz="1100" b="0" kern="1200" dirty="0"/>
            <a:t>Διασυνδέουν διαφορετικά τμήματα και διασφαλίζουν ότι οι ψηφιακές πρωτοβουλίες ενσωματώνονται απρόσκοπτα σε ευρύτερες επιχειρηματικές δραστηριότητες.</a:t>
          </a:r>
          <a:endParaRPr lang="en-GB" sz="1100" b="0" kern="1200" dirty="0"/>
        </a:p>
      </dsp:txBody>
      <dsp:txXfrm>
        <a:off x="7705425" y="4047464"/>
        <a:ext cx="1571834" cy="1359822"/>
      </dsp:txXfrm>
    </dsp:sp>
    <dsp:sp modelId="{DF7381AF-58E7-47E4-93B8-9082DE918798}">
      <dsp:nvSpPr>
        <dsp:cNvPr id="0" name=""/>
        <dsp:cNvSpPr/>
      </dsp:nvSpPr>
      <dsp:spPr>
        <a:xfrm>
          <a:off x="4900649" y="4985906"/>
          <a:ext cx="1082446" cy="93267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71A71E5-5AF3-4BC1-86DA-9088B2AF817A}">
      <dsp:nvSpPr>
        <dsp:cNvPr id="0" name=""/>
        <dsp:cNvSpPr/>
      </dsp:nvSpPr>
      <dsp:spPr>
        <a:xfrm>
          <a:off x="5159582" y="4962817"/>
          <a:ext cx="2351084" cy="2033964"/>
        </a:xfrm>
        <a:prstGeom prst="hexagon">
          <a:avLst>
            <a:gd name="adj" fmla="val 28570"/>
            <a:gd name="vf" fmla="val 11547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l-GR" sz="1400" b="1" kern="1200" dirty="0"/>
        </a:p>
        <a:p>
          <a:pPr marL="0" lvl="0" indent="0" algn="ctr" defTabSz="622300">
            <a:lnSpc>
              <a:spcPct val="90000"/>
            </a:lnSpc>
            <a:spcBef>
              <a:spcPct val="0"/>
            </a:spcBef>
            <a:spcAft>
              <a:spcPct val="35000"/>
            </a:spcAft>
            <a:buNone/>
          </a:pPr>
          <a:r>
            <a:rPr lang="el-GR" sz="1400" b="1" kern="1200" dirty="0"/>
            <a:t>«Ρητορική»:</a:t>
          </a:r>
        </a:p>
        <a:p>
          <a:pPr marL="0" lvl="0" indent="0" algn="ctr" defTabSz="622300">
            <a:lnSpc>
              <a:spcPct val="90000"/>
            </a:lnSpc>
            <a:spcBef>
              <a:spcPct val="0"/>
            </a:spcBef>
            <a:spcAft>
              <a:spcPct val="35000"/>
            </a:spcAft>
            <a:buNone/>
          </a:pPr>
          <a:r>
            <a:rPr lang="el-GR" sz="1100" b="1" kern="1200" dirty="0"/>
            <a:t>Συλλέγουν δεδομένα και τα μεταφράζουν σε αξιοποιήσιμες πληροφορίες για τα ενδιαφερόμενα μέρη, ώστε να αναλάβουν δράση</a:t>
          </a:r>
          <a:r>
            <a:rPr lang="el-GR" sz="1100" b="0" kern="1200" dirty="0"/>
            <a:t>.</a:t>
          </a:r>
          <a:endParaRPr lang="en-GB" sz="1100" b="0" kern="1200" dirty="0"/>
        </a:p>
        <a:p>
          <a:pPr marL="0" lvl="0" indent="0" algn="ctr" defTabSz="622300">
            <a:lnSpc>
              <a:spcPct val="90000"/>
            </a:lnSpc>
            <a:spcBef>
              <a:spcPct val="0"/>
            </a:spcBef>
            <a:spcAft>
              <a:spcPct val="35000"/>
            </a:spcAft>
            <a:buNone/>
          </a:pPr>
          <a:endParaRPr lang="el-GR" sz="1100" b="0" kern="1200" dirty="0"/>
        </a:p>
        <a:p>
          <a:pPr marL="0" lvl="0" indent="0" algn="ctr" defTabSz="622300">
            <a:lnSpc>
              <a:spcPct val="90000"/>
            </a:lnSpc>
            <a:spcBef>
              <a:spcPct val="0"/>
            </a:spcBef>
            <a:spcAft>
              <a:spcPct val="35000"/>
            </a:spcAft>
            <a:buNone/>
          </a:pPr>
          <a:endParaRPr lang="en-GB" sz="1400" b="1" kern="1200" dirty="0"/>
        </a:p>
      </dsp:txBody>
      <dsp:txXfrm>
        <a:off x="5549207" y="5299888"/>
        <a:ext cx="1571834" cy="1359822"/>
      </dsp:txXfrm>
    </dsp:sp>
    <dsp:sp modelId="{19A2A40B-0C17-443C-BA98-8EAA1955F36A}">
      <dsp:nvSpPr>
        <dsp:cNvPr id="0" name=""/>
        <dsp:cNvSpPr/>
      </dsp:nvSpPr>
      <dsp:spPr>
        <a:xfrm>
          <a:off x="3616662" y="3243008"/>
          <a:ext cx="1082446" cy="932671"/>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D21CA1-34EB-4DB4-842B-B9F2ED373F0C}">
      <dsp:nvSpPr>
        <dsp:cNvPr id="0" name=""/>
        <dsp:cNvSpPr/>
      </dsp:nvSpPr>
      <dsp:spPr>
        <a:xfrm>
          <a:off x="2952727" y="3618932"/>
          <a:ext cx="2432338" cy="2219685"/>
        </a:xfrm>
        <a:prstGeom prst="hexagon">
          <a:avLst>
            <a:gd name="adj" fmla="val 28570"/>
            <a:gd name="vf" fmla="val 115470"/>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l-GR" sz="1400" b="1" kern="1200" dirty="0"/>
        </a:p>
        <a:p>
          <a:pPr marL="0" lvl="0" indent="0" algn="ctr" defTabSz="622300">
            <a:lnSpc>
              <a:spcPct val="90000"/>
            </a:lnSpc>
            <a:spcBef>
              <a:spcPct val="0"/>
            </a:spcBef>
            <a:spcAft>
              <a:spcPct val="35000"/>
            </a:spcAft>
            <a:buNone/>
          </a:pPr>
          <a:r>
            <a:rPr lang="el-GR" sz="1400" b="1" kern="1200" dirty="0"/>
            <a:t>Εκπαίδευση:</a:t>
          </a:r>
        </a:p>
        <a:p>
          <a:pPr marL="0" lvl="0" indent="0" algn="ctr" defTabSz="622300">
            <a:lnSpc>
              <a:spcPct val="90000"/>
            </a:lnSpc>
            <a:spcBef>
              <a:spcPct val="0"/>
            </a:spcBef>
            <a:spcAft>
              <a:spcPct val="35000"/>
            </a:spcAft>
            <a:buNone/>
          </a:pPr>
          <a:r>
            <a:rPr lang="el-GR" sz="1100" b="0" kern="1200" dirty="0"/>
            <a:t>Βοηθούν τους συναδέλφους να μαθαίνουν τη χρήση νέων ψηφιακών εργαλείων, να αποχωρίζονται μη αποδοτικές πρακτικές και να προσαρμόζονται σε καινοτόμες, ψηφιοποιημένες ροές εργασίας</a:t>
          </a:r>
          <a:r>
            <a:rPr lang="el-GR" sz="1600" b="1" kern="1200" dirty="0"/>
            <a:t>. </a:t>
          </a:r>
          <a:endParaRPr lang="en-GB" sz="1600" b="1" kern="1200" dirty="0"/>
        </a:p>
        <a:p>
          <a:pPr marL="0" lvl="0" indent="0" algn="ctr" defTabSz="622300">
            <a:lnSpc>
              <a:spcPct val="90000"/>
            </a:lnSpc>
            <a:spcBef>
              <a:spcPct val="0"/>
            </a:spcBef>
            <a:spcAft>
              <a:spcPct val="35000"/>
            </a:spcAft>
            <a:buNone/>
          </a:pPr>
          <a:endParaRPr lang="en-GB" sz="1600" b="1" kern="1200" dirty="0"/>
        </a:p>
      </dsp:txBody>
      <dsp:txXfrm>
        <a:off x="3371156" y="4000779"/>
        <a:ext cx="1595480" cy="1455991"/>
      </dsp:txXfrm>
    </dsp:sp>
    <dsp:sp modelId="{7ADB68CC-55FB-41F0-B667-3E4A3CAA86F5}">
      <dsp:nvSpPr>
        <dsp:cNvPr id="0" name=""/>
        <dsp:cNvSpPr/>
      </dsp:nvSpPr>
      <dsp:spPr>
        <a:xfrm>
          <a:off x="2993354" y="1248225"/>
          <a:ext cx="2351084" cy="2033964"/>
        </a:xfrm>
        <a:prstGeom prst="hexagon">
          <a:avLst>
            <a:gd name="adj" fmla="val 28570"/>
            <a:gd name="vf" fmla="val 11547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l-GR" sz="1400" b="1" i="0" kern="1200" dirty="0"/>
            <a:t>Καινοτομία</a:t>
          </a:r>
          <a:r>
            <a:rPr lang="el-GR" sz="1400" b="0" i="0" kern="1200" dirty="0"/>
            <a:t>: </a:t>
          </a:r>
        </a:p>
        <a:p>
          <a:pPr marL="0" lvl="0" indent="0" algn="ctr" defTabSz="622300">
            <a:lnSpc>
              <a:spcPct val="90000"/>
            </a:lnSpc>
            <a:spcBef>
              <a:spcPct val="0"/>
            </a:spcBef>
            <a:spcAft>
              <a:spcPct val="35000"/>
            </a:spcAft>
            <a:buNone/>
          </a:pPr>
          <a:r>
            <a:rPr lang="el-GR" sz="1100" b="0" i="0" kern="1200" dirty="0"/>
            <a:t>Συχνά υιοθετούν από νωρίς τις ψηφιακές τάσεις, φέρνοντας νέες ιδέες, εξειδίκευση και ανοικτή στάση απέναντι στην τεχνολογία στον οργανισμό.</a:t>
          </a:r>
          <a:endParaRPr lang="en-GB" sz="1100" b="1" kern="1200" dirty="0"/>
        </a:p>
      </dsp:txBody>
      <dsp:txXfrm>
        <a:off x="3382979" y="1585296"/>
        <a:ext cx="1571834" cy="13598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26B2F0-9F70-4DC4-AB69-C3A0E8670093}">
      <dsp:nvSpPr>
        <dsp:cNvPr id="0" name=""/>
        <dsp:cNvSpPr/>
      </dsp:nvSpPr>
      <dsp:spPr>
        <a:xfrm>
          <a:off x="225039" y="445499"/>
          <a:ext cx="1821953" cy="374400"/>
        </a:xfrm>
        <a:prstGeom prst="homePlate">
          <a:avLst/>
        </a:prstGeom>
        <a:solidFill>
          <a:srgbClr val="23D4DD"/>
        </a:solidFill>
        <a:ln w="12700" cap="flat" cmpd="sng" algn="ctr">
          <a:solidFill>
            <a:srgbClr val="23D4D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GR" sz="1300" kern="1200" dirty="0"/>
            <a:t>Ενημερότητα</a:t>
          </a:r>
          <a:endParaRPr lang="en-US" sz="1300" kern="1200" dirty="0"/>
        </a:p>
      </dsp:txBody>
      <dsp:txXfrm>
        <a:off x="225039" y="445499"/>
        <a:ext cx="1728353" cy="374400"/>
      </dsp:txXfrm>
    </dsp:sp>
    <dsp:sp modelId="{024DF55D-8055-4D48-BFAB-711A807E7083}">
      <dsp:nvSpPr>
        <dsp:cNvPr id="0" name=""/>
        <dsp:cNvSpPr/>
      </dsp:nvSpPr>
      <dsp:spPr>
        <a:xfrm>
          <a:off x="1" y="921096"/>
          <a:ext cx="2121573" cy="4487028"/>
        </a:xfrm>
        <a:prstGeom prst="rect">
          <a:avLst/>
        </a:prstGeom>
        <a:no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GR" sz="1300" kern="1200" dirty="0"/>
            <a:t>Ανακοίνωση της επικείμενης αλλαγής στους εργαζομένους ικανό χρονικό διάστημα πριν τον εκτιμώμενο χρόνο εφαρμογής της.</a:t>
          </a:r>
          <a:endParaRPr lang="en-US" sz="1300" kern="1200" dirty="0"/>
        </a:p>
        <a:p>
          <a:pPr marL="114300" lvl="1" indent="-114300" algn="l" defTabSz="577850">
            <a:lnSpc>
              <a:spcPct val="90000"/>
            </a:lnSpc>
            <a:spcBef>
              <a:spcPct val="0"/>
            </a:spcBef>
            <a:spcAft>
              <a:spcPct val="15000"/>
            </a:spcAft>
            <a:buChar char="•"/>
          </a:pPr>
          <a:r>
            <a:rPr lang="el-GR" sz="1300" kern="1200" dirty="0"/>
            <a:t>Επεξήγηση της λογικής που υποστηρίζει την επερχόμενη αλλαγή, με έμφαση στα τρωτά σημεία του τωρινού τρόπου λειτουργίας και στην πιθανή απόδοση επένδυσης (</a:t>
          </a:r>
          <a:r>
            <a:rPr lang="el-GR" sz="1300" kern="1200" dirty="0" err="1"/>
            <a:t>return</a:t>
          </a:r>
          <a:r>
            <a:rPr lang="el-GR" sz="1300" kern="1200" dirty="0"/>
            <a:t> of </a:t>
          </a:r>
          <a:r>
            <a:rPr lang="el-GR" sz="1300" kern="1200" dirty="0" err="1"/>
            <a:t>investment</a:t>
          </a:r>
          <a:r>
            <a:rPr lang="el-GR" sz="1300" kern="1200" dirty="0"/>
            <a:t> – ROI) της νέας προτεινόμενης λύσης.</a:t>
          </a:r>
          <a:endParaRPr lang="en-US" sz="1300" kern="1200" dirty="0"/>
        </a:p>
        <a:p>
          <a:pPr marL="114300" lvl="1" indent="-114300" algn="l" defTabSz="577850">
            <a:lnSpc>
              <a:spcPct val="90000"/>
            </a:lnSpc>
            <a:spcBef>
              <a:spcPct val="0"/>
            </a:spcBef>
            <a:spcAft>
              <a:spcPct val="15000"/>
            </a:spcAft>
            <a:buChar char="•"/>
          </a:pPr>
          <a:r>
            <a:rPr lang="el-GR" sz="1300" kern="1200" dirty="0"/>
            <a:t>Παροχή της δυνατότητας για υποβολή ερωτήσεων και προτάσεων.</a:t>
          </a:r>
          <a:endParaRPr lang="en-US" sz="1300" kern="1200" dirty="0"/>
        </a:p>
      </dsp:txBody>
      <dsp:txXfrm>
        <a:off x="1" y="921096"/>
        <a:ext cx="2121573" cy="4487028"/>
      </dsp:txXfrm>
    </dsp:sp>
    <dsp:sp modelId="{60ECF419-E5D3-4733-9F6B-C7B19743DA80}">
      <dsp:nvSpPr>
        <dsp:cNvPr id="0" name=""/>
        <dsp:cNvSpPr/>
      </dsp:nvSpPr>
      <dsp:spPr>
        <a:xfrm>
          <a:off x="2299980" y="445499"/>
          <a:ext cx="1821953" cy="374400"/>
        </a:xfrm>
        <a:prstGeom prst="homePlate">
          <a:avLst/>
        </a:prstGeom>
        <a:solidFill>
          <a:srgbClr val="AB0084"/>
        </a:solidFill>
        <a:ln w="12700" cap="flat" cmpd="sng" algn="ctr">
          <a:solidFill>
            <a:srgbClr val="AB008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GR" sz="1300" kern="1200" dirty="0"/>
            <a:t>Επιθυμία</a:t>
          </a:r>
          <a:endParaRPr lang="en-US" sz="1300" kern="1200" dirty="0"/>
        </a:p>
      </dsp:txBody>
      <dsp:txXfrm>
        <a:off x="2299980" y="445499"/>
        <a:ext cx="1728353" cy="374400"/>
      </dsp:txXfrm>
    </dsp:sp>
    <dsp:sp modelId="{9A71AB5D-3F97-4A35-8740-77BEB030E4F7}">
      <dsp:nvSpPr>
        <dsp:cNvPr id="0" name=""/>
        <dsp:cNvSpPr/>
      </dsp:nvSpPr>
      <dsp:spPr>
        <a:xfrm>
          <a:off x="2230454" y="933211"/>
          <a:ext cx="1821953" cy="4487028"/>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GR" sz="1300" kern="1200" dirty="0"/>
            <a:t>Βαθμονόμηση των αντιδράσεων των εργαζομένων στην προοπτική αλλαγής.</a:t>
          </a:r>
          <a:endParaRPr lang="en-US" sz="1300" kern="1200" dirty="0"/>
        </a:p>
        <a:p>
          <a:pPr marL="114300" lvl="1" indent="-114300" algn="l" defTabSz="577850">
            <a:lnSpc>
              <a:spcPct val="90000"/>
            </a:lnSpc>
            <a:spcBef>
              <a:spcPct val="0"/>
            </a:spcBef>
            <a:spcAft>
              <a:spcPct val="15000"/>
            </a:spcAft>
            <a:buChar char="•"/>
          </a:pPr>
          <a:r>
            <a:rPr lang="el-GR" sz="1300" kern="1200" dirty="0"/>
            <a:t>Επισήμανση «πρωταθλητών αλλαγής».</a:t>
          </a:r>
          <a:endParaRPr lang="en-US" sz="1300" kern="1200" dirty="0"/>
        </a:p>
        <a:p>
          <a:pPr marL="114300" lvl="1" indent="-114300" algn="l" defTabSz="577850">
            <a:lnSpc>
              <a:spcPct val="90000"/>
            </a:lnSpc>
            <a:spcBef>
              <a:spcPct val="0"/>
            </a:spcBef>
            <a:spcAft>
              <a:spcPct val="15000"/>
            </a:spcAft>
            <a:buChar char="•"/>
          </a:pPr>
          <a:r>
            <a:rPr lang="el-GR" sz="1300" kern="1200" dirty="0"/>
            <a:t>Εφόσον οι εργαζόμενοι επιδεικνύουν αντίσταση ή αδιαφορία, διευθέτηση των προβληματισμών τους και υπογράμμιση των τρόπων με τους οποίους η επερχόμενη αλλαγή αναμένεται να ωφελήσει και τους ίδιους.</a:t>
          </a:r>
          <a:endParaRPr lang="en-US" sz="1300" kern="1200" dirty="0"/>
        </a:p>
      </dsp:txBody>
      <dsp:txXfrm>
        <a:off x="2230454" y="933211"/>
        <a:ext cx="1821953" cy="4487028"/>
      </dsp:txXfrm>
    </dsp:sp>
    <dsp:sp modelId="{288569C5-F757-4456-867A-28F3D2507FAE}">
      <dsp:nvSpPr>
        <dsp:cNvPr id="0" name=""/>
        <dsp:cNvSpPr/>
      </dsp:nvSpPr>
      <dsp:spPr>
        <a:xfrm>
          <a:off x="4198437" y="445499"/>
          <a:ext cx="1821953" cy="374400"/>
        </a:xfrm>
        <a:prstGeom prst="homePlate">
          <a:avLst/>
        </a:prstGeom>
        <a:solidFill>
          <a:srgbClr val="02FFD2"/>
        </a:solidFill>
        <a:ln w="12700" cap="flat" cmpd="sng" algn="ctr">
          <a:solidFill>
            <a:srgbClr val="02FFD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GR" sz="1300" kern="1200" dirty="0"/>
            <a:t>Γνώση</a:t>
          </a:r>
          <a:r>
            <a:rPr lang="en-US" sz="1300" kern="1200" dirty="0"/>
            <a:t> </a:t>
          </a:r>
        </a:p>
      </dsp:txBody>
      <dsp:txXfrm>
        <a:off x="4198437" y="445499"/>
        <a:ext cx="1728353" cy="374400"/>
      </dsp:txXfrm>
    </dsp:sp>
    <dsp:sp modelId="{1AE8980A-2F49-473E-B79B-6122BBFA8837}">
      <dsp:nvSpPr>
        <dsp:cNvPr id="0" name=""/>
        <dsp:cNvSpPr/>
      </dsp:nvSpPr>
      <dsp:spPr>
        <a:xfrm>
          <a:off x="4236807" y="949903"/>
          <a:ext cx="1821953" cy="4487028"/>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GR" sz="1300" kern="1200" dirty="0"/>
            <a:t>Παροχή εκπαίδευσης και καθοδήγησης ως προς το τι αναμένεται από τους εργαζομένους μετά την εισαγωγή της αλλαγής.</a:t>
          </a:r>
          <a:endParaRPr lang="en-US" sz="1300" kern="1200" dirty="0"/>
        </a:p>
        <a:p>
          <a:pPr marL="114300" lvl="1" indent="-114300" algn="l" defTabSz="577850">
            <a:lnSpc>
              <a:spcPct val="90000"/>
            </a:lnSpc>
            <a:spcBef>
              <a:spcPct val="0"/>
            </a:spcBef>
            <a:spcAft>
              <a:spcPct val="15000"/>
            </a:spcAft>
            <a:buChar char="•"/>
          </a:pPr>
          <a:r>
            <a:rPr lang="el-GR" sz="1300" kern="1200" dirty="0"/>
            <a:t>Αξιολόγηση τυχόν ένδειας δεξιοτήτων.</a:t>
          </a:r>
          <a:endParaRPr lang="en-US" sz="1300" kern="1200" dirty="0"/>
        </a:p>
        <a:p>
          <a:pPr marL="114300" lvl="1" indent="-114300" algn="l" defTabSz="577850">
            <a:lnSpc>
              <a:spcPct val="90000"/>
            </a:lnSpc>
            <a:spcBef>
              <a:spcPct val="0"/>
            </a:spcBef>
            <a:spcAft>
              <a:spcPct val="15000"/>
            </a:spcAft>
            <a:buChar char="•"/>
          </a:pPr>
          <a:r>
            <a:rPr lang="el-GR" sz="1300" kern="1200" dirty="0"/>
            <a:t>Παροχή πόρων, όπως διαγράμματα ροής διεργασιών για χρήση ως σημεία αναφοράς.</a:t>
          </a:r>
          <a:endParaRPr lang="en-US" sz="1300" kern="1200" dirty="0"/>
        </a:p>
      </dsp:txBody>
      <dsp:txXfrm>
        <a:off x="4236807" y="949903"/>
        <a:ext cx="1821953" cy="4487028"/>
      </dsp:txXfrm>
    </dsp:sp>
    <dsp:sp modelId="{10234102-BFA5-4AF5-8361-712E9289CC4B}">
      <dsp:nvSpPr>
        <dsp:cNvPr id="0" name=""/>
        <dsp:cNvSpPr/>
      </dsp:nvSpPr>
      <dsp:spPr>
        <a:xfrm>
          <a:off x="6099153" y="445499"/>
          <a:ext cx="1821953" cy="374400"/>
        </a:xfrm>
        <a:prstGeom prst="homePlate">
          <a:avLst/>
        </a:prstGeom>
        <a:solidFill>
          <a:srgbClr val="D0009E">
            <a:alpha val="90000"/>
          </a:srgb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GR" sz="1300" kern="1200" dirty="0"/>
            <a:t>Ικανότητα</a:t>
          </a:r>
          <a:endParaRPr lang="en-US" sz="1300" kern="1200" dirty="0"/>
        </a:p>
      </dsp:txBody>
      <dsp:txXfrm>
        <a:off x="6099153" y="445499"/>
        <a:ext cx="1728353" cy="374400"/>
      </dsp:txXfrm>
    </dsp:sp>
    <dsp:sp modelId="{FD3B459E-D19F-4368-8972-5768C226929E}">
      <dsp:nvSpPr>
        <dsp:cNvPr id="0" name=""/>
        <dsp:cNvSpPr/>
      </dsp:nvSpPr>
      <dsp:spPr>
        <a:xfrm>
          <a:off x="6150714" y="955960"/>
          <a:ext cx="1821953" cy="4487028"/>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GR" sz="1300" kern="1200" dirty="0"/>
            <a:t>Προγραμματισμός συνεδριών εξάσκησης / εξοικείωσης πριν την πλήρη ενσωμάτωση των αλλαγών στην καθημερινότητα.</a:t>
          </a:r>
          <a:endParaRPr lang="en-US" sz="1300" kern="1200" dirty="0"/>
        </a:p>
        <a:p>
          <a:pPr marL="114300" lvl="1" indent="-114300" algn="l" defTabSz="577850">
            <a:lnSpc>
              <a:spcPct val="90000"/>
            </a:lnSpc>
            <a:spcBef>
              <a:spcPct val="0"/>
            </a:spcBef>
            <a:spcAft>
              <a:spcPct val="15000"/>
            </a:spcAft>
            <a:buChar char="•"/>
          </a:pPr>
          <a:r>
            <a:rPr lang="el-GR" sz="1300" kern="1200" dirty="0"/>
            <a:t>Παρακολούθηση απόδοσης άμεσα μετά την εισαγωγή της αλλαγής και παροχή εποικοδομητικής ανατροφοδότησης.</a:t>
          </a:r>
          <a:endParaRPr lang="en-US" sz="1300" kern="1200" dirty="0"/>
        </a:p>
        <a:p>
          <a:pPr marL="114300" lvl="1" indent="-114300" algn="l" defTabSz="577850">
            <a:lnSpc>
              <a:spcPct val="90000"/>
            </a:lnSpc>
            <a:spcBef>
              <a:spcPct val="0"/>
            </a:spcBef>
            <a:spcAft>
              <a:spcPct val="15000"/>
            </a:spcAft>
            <a:buChar char="•"/>
          </a:pPr>
          <a:r>
            <a:rPr lang="el-GR" sz="1300" kern="1200" dirty="0"/>
            <a:t>Καθορισμός εφικτών στόχων και συστημάτων μέτρησης απόδοσης κατά την εκκίνηση.</a:t>
          </a:r>
          <a:endParaRPr lang="en-US" sz="1300" kern="1200" dirty="0"/>
        </a:p>
        <a:p>
          <a:pPr marL="114300" lvl="1" indent="-114300" algn="l" defTabSz="577850">
            <a:lnSpc>
              <a:spcPct val="90000"/>
            </a:lnSpc>
            <a:spcBef>
              <a:spcPct val="0"/>
            </a:spcBef>
            <a:spcAft>
              <a:spcPct val="15000"/>
            </a:spcAft>
            <a:buChar char="•"/>
          </a:pPr>
          <a:r>
            <a:rPr lang="el-GR" sz="1300" kern="1200" dirty="0"/>
            <a:t>Προσαρμογή διεργασιών εφόσον κριθεί αναγκαίο.</a:t>
          </a:r>
          <a:endParaRPr lang="en-US" sz="1300" kern="1200" dirty="0"/>
        </a:p>
      </dsp:txBody>
      <dsp:txXfrm>
        <a:off x="6150714" y="955960"/>
        <a:ext cx="1821953" cy="4487028"/>
      </dsp:txXfrm>
    </dsp:sp>
    <dsp:sp modelId="{06D2F07B-0CF1-4D66-A759-C8BC3D70F383}">
      <dsp:nvSpPr>
        <dsp:cNvPr id="0" name=""/>
        <dsp:cNvSpPr/>
      </dsp:nvSpPr>
      <dsp:spPr>
        <a:xfrm>
          <a:off x="8171570" y="466196"/>
          <a:ext cx="1821953" cy="374400"/>
        </a:xfrm>
        <a:prstGeom prst="homePlate">
          <a:avLst/>
        </a:prstGeom>
        <a:solidFill>
          <a:srgbClr val="0063DC">
            <a:alpha val="90000"/>
          </a:srgbClr>
        </a:solidFill>
        <a:ln w="12700" cap="flat" cmpd="sng" algn="ctr">
          <a:solidFill>
            <a:srgbClr val="0063DC">
              <a:alpha val="9000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l-GR" sz="1300" kern="1200" dirty="0"/>
            <a:t>Ενίσχυση</a:t>
          </a:r>
          <a:r>
            <a:rPr lang="en-US" sz="1300" kern="1200" dirty="0"/>
            <a:t> </a:t>
          </a:r>
        </a:p>
      </dsp:txBody>
      <dsp:txXfrm>
        <a:off x="8171570" y="466196"/>
        <a:ext cx="1728353" cy="374400"/>
      </dsp:txXfrm>
    </dsp:sp>
    <dsp:sp modelId="{87BEDB65-1017-482F-8E19-3C4F87212A4F}">
      <dsp:nvSpPr>
        <dsp:cNvPr id="0" name=""/>
        <dsp:cNvSpPr/>
      </dsp:nvSpPr>
      <dsp:spPr>
        <a:xfrm>
          <a:off x="8189553" y="923205"/>
          <a:ext cx="1821953" cy="4487028"/>
        </a:xfrm>
        <a:prstGeom prst="rect">
          <a:avLst/>
        </a:prstGeom>
        <a:solidFill>
          <a:schemeClr val="bg1">
            <a:alpha val="90000"/>
          </a:schemeClr>
        </a:solidFill>
        <a:ln w="12700" cap="flat" cmpd="sng" algn="ctr">
          <a:solidFill>
            <a:schemeClr val="bg1">
              <a:alpha val="9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l-GR" sz="1300" kern="1200" dirty="0"/>
            <a:t>Διαχρονική επιτήρηση της εφαρμογής της μεταβληθείσας διεργασίας, ώστε να διασφαλισθεί η επίτευξη του επιθυμητού αποτελέσματος.</a:t>
          </a:r>
          <a:endParaRPr lang="en-US" sz="1300" kern="1200" dirty="0"/>
        </a:p>
        <a:p>
          <a:pPr marL="114300" lvl="1" indent="-114300" algn="l" defTabSz="577850">
            <a:lnSpc>
              <a:spcPct val="90000"/>
            </a:lnSpc>
            <a:spcBef>
              <a:spcPct val="0"/>
            </a:spcBef>
            <a:spcAft>
              <a:spcPct val="15000"/>
            </a:spcAft>
            <a:buChar char="•"/>
          </a:pPr>
          <a:r>
            <a:rPr lang="el-GR" sz="1300" kern="1200" dirty="0"/>
            <a:t>Παροχή θετικής ανατροφοδότησης, ανταμοιβής και αναγνώρισης, ώστε οι εργαζόμενοι να ενστερνίζονται προοδευτικά το νέο τρόπο λειτουργίας.</a:t>
          </a:r>
          <a:endParaRPr lang="en-US" sz="1300" kern="1200" dirty="0"/>
        </a:p>
      </dsp:txBody>
      <dsp:txXfrm>
        <a:off x="8189553" y="923205"/>
        <a:ext cx="1821953" cy="448702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72133"/>
          <a:ext cx="9741350" cy="69556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l-GR" sz="2900" b="1" kern="1200" dirty="0"/>
            <a:t>Καλλιέργεια αίσθησης επείγοντος</a:t>
          </a:r>
          <a:endParaRPr lang="en-US" sz="2900" b="1" kern="1200" dirty="0"/>
        </a:p>
      </dsp:txBody>
      <dsp:txXfrm>
        <a:off x="33955" y="106088"/>
        <a:ext cx="9673440" cy="627655"/>
      </dsp:txXfrm>
    </dsp:sp>
    <dsp:sp modelId="{505E8EB2-7FB4-4BA9-84E6-DEEED66CEC51}">
      <dsp:nvSpPr>
        <dsp:cNvPr id="0" name=""/>
        <dsp:cNvSpPr/>
      </dsp:nvSpPr>
      <dsp:spPr>
        <a:xfrm>
          <a:off x="0" y="767698"/>
          <a:ext cx="9741350"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6830" rIns="206248" bIns="36830" numCol="1" spcCol="1270" anchor="t" anchorCtr="0">
          <a:noAutofit/>
        </a:bodyPr>
        <a:lstStyle/>
        <a:p>
          <a:pPr marL="228600" lvl="1" indent="-228600" algn="just" defTabSz="1022350">
            <a:lnSpc>
              <a:spcPct val="90000"/>
            </a:lnSpc>
            <a:spcBef>
              <a:spcPct val="0"/>
            </a:spcBef>
            <a:spcAft>
              <a:spcPct val="20000"/>
            </a:spcAft>
            <a:buChar char="•"/>
          </a:pPr>
          <a:r>
            <a:rPr lang="el-GR" sz="2300" kern="1200" dirty="0"/>
            <a:t>Επισήμανση της ανάγκης και του επείγοντος της αλλαγής</a:t>
          </a:r>
          <a:endParaRPr lang="en-US" sz="2300" kern="1200" dirty="0"/>
        </a:p>
      </dsp:txBody>
      <dsp:txXfrm>
        <a:off x="0" y="767698"/>
        <a:ext cx="9741350" cy="480240"/>
      </dsp:txXfrm>
    </dsp:sp>
    <dsp:sp modelId="{510C3DCC-396D-4FDF-AB77-CDF592E23393}">
      <dsp:nvSpPr>
        <dsp:cNvPr id="0" name=""/>
        <dsp:cNvSpPr/>
      </dsp:nvSpPr>
      <dsp:spPr>
        <a:xfrm>
          <a:off x="0" y="1247938"/>
          <a:ext cx="9741350" cy="69556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l-GR" sz="2900" b="1" kern="1200" dirty="0"/>
            <a:t>Δημιουργία ισχυρής συμμαχίας</a:t>
          </a:r>
          <a:endParaRPr lang="en-US" sz="2900" b="1" kern="1200" dirty="0"/>
        </a:p>
      </dsp:txBody>
      <dsp:txXfrm>
        <a:off x="33955" y="1281893"/>
        <a:ext cx="9673440" cy="627655"/>
      </dsp:txXfrm>
    </dsp:sp>
    <dsp:sp modelId="{22125DD9-0BA8-493A-9B98-54416029028F}">
      <dsp:nvSpPr>
        <dsp:cNvPr id="0" name=""/>
        <dsp:cNvSpPr/>
      </dsp:nvSpPr>
      <dsp:spPr>
        <a:xfrm>
          <a:off x="0" y="1943503"/>
          <a:ext cx="9741350"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6830" rIns="206248" bIns="36830" numCol="1" spcCol="1270" anchor="t" anchorCtr="0">
          <a:noAutofit/>
        </a:bodyPr>
        <a:lstStyle/>
        <a:p>
          <a:pPr marL="228600" lvl="1" indent="-228600" algn="just" defTabSz="1022350">
            <a:lnSpc>
              <a:spcPct val="90000"/>
            </a:lnSpc>
            <a:spcBef>
              <a:spcPct val="0"/>
            </a:spcBef>
            <a:spcAft>
              <a:spcPct val="20000"/>
            </a:spcAft>
            <a:buChar char="•"/>
          </a:pPr>
          <a:r>
            <a:rPr lang="el-GR" sz="2300" kern="1200" dirty="0"/>
            <a:t>Συγκρότηση ομάδας ικανής να ηγηθεί της αλλαγής.</a:t>
          </a:r>
          <a:endParaRPr lang="en-US" sz="2300" kern="1200" dirty="0"/>
        </a:p>
      </dsp:txBody>
      <dsp:txXfrm>
        <a:off x="0" y="1943503"/>
        <a:ext cx="9741350" cy="480240"/>
      </dsp:txXfrm>
    </dsp:sp>
    <dsp:sp modelId="{8F65AB59-BF93-4783-81F7-E872A66D55E9}">
      <dsp:nvSpPr>
        <dsp:cNvPr id="0" name=""/>
        <dsp:cNvSpPr/>
      </dsp:nvSpPr>
      <dsp:spPr>
        <a:xfrm>
          <a:off x="0" y="2423743"/>
          <a:ext cx="9741350" cy="695565"/>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l-GR" sz="2900" b="1" kern="1200" dirty="0"/>
            <a:t>Καλλιέργεια οράματος αλλαγής</a:t>
          </a:r>
          <a:endParaRPr lang="en-US" sz="2900" b="1" kern="1200" dirty="0"/>
        </a:p>
      </dsp:txBody>
      <dsp:txXfrm>
        <a:off x="33955" y="2457698"/>
        <a:ext cx="9673440" cy="627655"/>
      </dsp:txXfrm>
    </dsp:sp>
    <dsp:sp modelId="{B42FA074-F784-4D41-BE2F-5620E0FB4C95}">
      <dsp:nvSpPr>
        <dsp:cNvPr id="0" name=""/>
        <dsp:cNvSpPr/>
      </dsp:nvSpPr>
      <dsp:spPr>
        <a:xfrm>
          <a:off x="0" y="3119308"/>
          <a:ext cx="9741350" cy="720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6830" rIns="206248" bIns="36830" numCol="1" spcCol="1270" anchor="t" anchorCtr="0">
          <a:noAutofit/>
        </a:bodyPr>
        <a:lstStyle/>
        <a:p>
          <a:pPr marL="228600" lvl="1" indent="-228600" algn="just" defTabSz="1022350">
            <a:lnSpc>
              <a:spcPct val="90000"/>
            </a:lnSpc>
            <a:spcBef>
              <a:spcPct val="0"/>
            </a:spcBef>
            <a:spcAft>
              <a:spcPct val="20000"/>
            </a:spcAft>
            <a:buChar char="•"/>
          </a:pPr>
          <a:r>
            <a:rPr lang="el-GR" sz="2300" b="0" i="0" kern="1200" dirty="0"/>
            <a:t>Ανάπτυξη καθαρού και σαφούς οράματος που θα καθοδηγήσει το εγχείρημα της αλλαγής.</a:t>
          </a:r>
          <a:endParaRPr lang="en-US" sz="2300" kern="1200" dirty="0"/>
        </a:p>
      </dsp:txBody>
      <dsp:txXfrm>
        <a:off x="0" y="3119308"/>
        <a:ext cx="9741350" cy="720359"/>
      </dsp:txXfrm>
    </dsp:sp>
    <dsp:sp modelId="{69043EFA-E0EB-4326-81DC-158718DE4BD9}">
      <dsp:nvSpPr>
        <dsp:cNvPr id="0" name=""/>
        <dsp:cNvSpPr/>
      </dsp:nvSpPr>
      <dsp:spPr>
        <a:xfrm>
          <a:off x="0" y="3839668"/>
          <a:ext cx="9741350" cy="695565"/>
        </a:xfrm>
        <a:prstGeom prst="round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l-GR" sz="2900" b="1" i="0" kern="1200" dirty="0"/>
            <a:t>Επικοινωνία του οράματος</a:t>
          </a:r>
          <a:endParaRPr lang="en-US" sz="2900" b="1" kern="1200" dirty="0"/>
        </a:p>
      </dsp:txBody>
      <dsp:txXfrm>
        <a:off x="33955" y="3873623"/>
        <a:ext cx="9673440" cy="627655"/>
      </dsp:txXfrm>
    </dsp:sp>
    <dsp:sp modelId="{767074E9-6AA6-45BB-9307-E3B34521388C}">
      <dsp:nvSpPr>
        <dsp:cNvPr id="0" name=""/>
        <dsp:cNvSpPr/>
      </dsp:nvSpPr>
      <dsp:spPr>
        <a:xfrm>
          <a:off x="0" y="4535233"/>
          <a:ext cx="9741350" cy="720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88" tIns="36830" rIns="206248" bIns="36830" numCol="1" spcCol="1270" anchor="t" anchorCtr="0">
          <a:noAutofit/>
        </a:bodyPr>
        <a:lstStyle/>
        <a:p>
          <a:pPr marL="228600" lvl="1" indent="-228600" algn="just" defTabSz="1022350">
            <a:lnSpc>
              <a:spcPct val="90000"/>
            </a:lnSpc>
            <a:spcBef>
              <a:spcPct val="0"/>
            </a:spcBef>
            <a:spcAft>
              <a:spcPct val="20000"/>
            </a:spcAft>
            <a:buChar char="•"/>
          </a:pPr>
          <a:r>
            <a:rPr lang="el-GR" sz="2300" b="0" i="0" kern="1200" dirty="0"/>
            <a:t>Χρήση κάθε πιθανού διαύλου επικοινωνίας για μετάδοση του νέου οράματος και των στρατηγικών εφαρμογής του.</a:t>
          </a:r>
          <a:endParaRPr lang="en-US" sz="2300" kern="1200" dirty="0"/>
        </a:p>
      </dsp:txBody>
      <dsp:txXfrm>
        <a:off x="0" y="4535233"/>
        <a:ext cx="9741350" cy="7203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AFB399-1D24-4AAE-975A-B4D1ED07096E}">
      <dsp:nvSpPr>
        <dsp:cNvPr id="0" name=""/>
        <dsp:cNvSpPr/>
      </dsp:nvSpPr>
      <dsp:spPr>
        <a:xfrm>
          <a:off x="0" y="88184"/>
          <a:ext cx="9739855" cy="743535"/>
        </a:xfrm>
        <a:prstGeom prst="roundRect">
          <a:avLst/>
        </a:prstGeom>
        <a:solidFill>
          <a:srgbClr val="02FFD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l-GR" sz="3100" b="1" i="0" kern="1200" dirty="0"/>
            <a:t>Απομάκρυνση εμποδίων</a:t>
          </a:r>
          <a:endParaRPr lang="en-US" sz="3100" b="1" kern="1200" dirty="0"/>
        </a:p>
      </dsp:txBody>
      <dsp:txXfrm>
        <a:off x="36296" y="124480"/>
        <a:ext cx="9667263" cy="670943"/>
      </dsp:txXfrm>
    </dsp:sp>
    <dsp:sp modelId="{505E8EB2-7FB4-4BA9-84E6-DEEED66CEC51}">
      <dsp:nvSpPr>
        <dsp:cNvPr id="0" name=""/>
        <dsp:cNvSpPr/>
      </dsp:nvSpPr>
      <dsp:spPr>
        <a:xfrm>
          <a:off x="0" y="831719"/>
          <a:ext cx="9739855" cy="513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el-GR" sz="2400" b="0" i="0" kern="1200" dirty="0"/>
            <a:t>Αντικατάσταση διεργασιών και δομών που υπονομεύουν το όραμα</a:t>
          </a:r>
          <a:r>
            <a:rPr lang="en-US" sz="2400" b="0" i="0" kern="1200" dirty="0"/>
            <a:t>.</a:t>
          </a:r>
          <a:endParaRPr lang="en-US" sz="2400" kern="1200" dirty="0"/>
        </a:p>
      </dsp:txBody>
      <dsp:txXfrm>
        <a:off x="0" y="831719"/>
        <a:ext cx="9739855" cy="513360"/>
      </dsp:txXfrm>
    </dsp:sp>
    <dsp:sp modelId="{510C3DCC-396D-4FDF-AB77-CDF592E23393}">
      <dsp:nvSpPr>
        <dsp:cNvPr id="0" name=""/>
        <dsp:cNvSpPr/>
      </dsp:nvSpPr>
      <dsp:spPr>
        <a:xfrm>
          <a:off x="0" y="1345079"/>
          <a:ext cx="9739855" cy="743535"/>
        </a:xfrm>
        <a:prstGeom prst="roundRect">
          <a:avLst/>
        </a:prstGeom>
        <a:solidFill>
          <a:srgbClr val="D0009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l-GR" sz="3100" b="1" i="0" kern="1200" dirty="0"/>
            <a:t>Επίτευξη βραχυπρόθεσμων «νικών»</a:t>
          </a:r>
          <a:endParaRPr lang="en-US" sz="3100" b="1" kern="1200" dirty="0"/>
        </a:p>
      </dsp:txBody>
      <dsp:txXfrm>
        <a:off x="36296" y="1381375"/>
        <a:ext cx="9667263" cy="670943"/>
      </dsp:txXfrm>
    </dsp:sp>
    <dsp:sp modelId="{22125DD9-0BA8-493A-9B98-54416029028F}">
      <dsp:nvSpPr>
        <dsp:cNvPr id="0" name=""/>
        <dsp:cNvSpPr/>
      </dsp:nvSpPr>
      <dsp:spPr>
        <a:xfrm>
          <a:off x="0" y="2088614"/>
          <a:ext cx="9739855" cy="513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el-GR" sz="2400" b="0" i="0" kern="1200" dirty="0"/>
            <a:t>Στόχευση στη επίτευξη ορατής βελτίωσης στην απόδοση</a:t>
          </a:r>
          <a:r>
            <a:rPr lang="en-US" sz="2400" b="0" i="0" kern="1200" dirty="0"/>
            <a:t>.</a:t>
          </a:r>
          <a:endParaRPr lang="en-US" sz="2400" kern="1200" dirty="0"/>
        </a:p>
      </dsp:txBody>
      <dsp:txXfrm>
        <a:off x="0" y="2088614"/>
        <a:ext cx="9739855" cy="513360"/>
      </dsp:txXfrm>
    </dsp:sp>
    <dsp:sp modelId="{8F65AB59-BF93-4783-81F7-E872A66D55E9}">
      <dsp:nvSpPr>
        <dsp:cNvPr id="0" name=""/>
        <dsp:cNvSpPr/>
      </dsp:nvSpPr>
      <dsp:spPr>
        <a:xfrm>
          <a:off x="0" y="2601974"/>
          <a:ext cx="9739855" cy="743535"/>
        </a:xfrm>
        <a:prstGeom prst="roundRect">
          <a:avLst/>
        </a:prstGeom>
        <a:solidFill>
          <a:srgbClr val="0CEB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l-GR" sz="3100" b="1" i="0" kern="1200" dirty="0"/>
            <a:t>Χτίσιμο πάνω στην αλλαγής</a:t>
          </a:r>
          <a:endParaRPr lang="en-US" sz="3100" b="1" kern="1200" dirty="0"/>
        </a:p>
      </dsp:txBody>
      <dsp:txXfrm>
        <a:off x="36296" y="2638270"/>
        <a:ext cx="9667263" cy="670943"/>
      </dsp:txXfrm>
    </dsp:sp>
    <dsp:sp modelId="{B42FA074-F784-4D41-BE2F-5620E0FB4C95}">
      <dsp:nvSpPr>
        <dsp:cNvPr id="0" name=""/>
        <dsp:cNvSpPr/>
      </dsp:nvSpPr>
      <dsp:spPr>
        <a:xfrm>
          <a:off x="0" y="3345509"/>
          <a:ext cx="9739855" cy="513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el-GR" sz="2400" b="0" i="0" kern="1200" dirty="0"/>
            <a:t>Παγίωση κεκτημένων με στόχο την επίτευξη περαιτέρω αλλαγών</a:t>
          </a:r>
          <a:r>
            <a:rPr lang="en-US" sz="2400" b="0" i="0" kern="1200" dirty="0"/>
            <a:t>.</a:t>
          </a:r>
          <a:endParaRPr lang="en-US" sz="2400" kern="1200" dirty="0"/>
        </a:p>
      </dsp:txBody>
      <dsp:txXfrm>
        <a:off x="0" y="3345509"/>
        <a:ext cx="9739855" cy="513360"/>
      </dsp:txXfrm>
    </dsp:sp>
    <dsp:sp modelId="{69043EFA-E0EB-4326-81DC-158718DE4BD9}">
      <dsp:nvSpPr>
        <dsp:cNvPr id="0" name=""/>
        <dsp:cNvSpPr/>
      </dsp:nvSpPr>
      <dsp:spPr>
        <a:xfrm>
          <a:off x="0" y="3858869"/>
          <a:ext cx="9739855" cy="743535"/>
        </a:xfrm>
        <a:prstGeom prst="roundRect">
          <a:avLst/>
        </a:prstGeom>
        <a:solidFill>
          <a:srgbClr val="0063DC"/>
        </a:solidFill>
        <a:ln w="12700" cap="flat" cmpd="sng" algn="ctr">
          <a:solidFill>
            <a:srgbClr val="0063D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l-GR" sz="3100" b="1" kern="1200" dirty="0"/>
            <a:t>Ενσωμάτωση των αλλαγών στην εταιρική κουλτούρα</a:t>
          </a:r>
          <a:endParaRPr lang="en-US" sz="3100" b="1" kern="1200" dirty="0"/>
        </a:p>
      </dsp:txBody>
      <dsp:txXfrm>
        <a:off x="36296" y="3895165"/>
        <a:ext cx="9667263" cy="670943"/>
      </dsp:txXfrm>
    </dsp:sp>
    <dsp:sp modelId="{767074E9-6AA6-45BB-9307-E3B34521388C}">
      <dsp:nvSpPr>
        <dsp:cNvPr id="0" name=""/>
        <dsp:cNvSpPr/>
      </dsp:nvSpPr>
      <dsp:spPr>
        <a:xfrm>
          <a:off x="0" y="4602404"/>
          <a:ext cx="9739855" cy="753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9240" tIns="39370" rIns="220472" bIns="39370" numCol="1" spcCol="1270" anchor="t" anchorCtr="0">
          <a:noAutofit/>
        </a:bodyPr>
        <a:lstStyle/>
        <a:p>
          <a:pPr marL="228600" lvl="1" indent="-228600" algn="just" defTabSz="1066800">
            <a:lnSpc>
              <a:spcPct val="90000"/>
            </a:lnSpc>
            <a:spcBef>
              <a:spcPct val="0"/>
            </a:spcBef>
            <a:spcAft>
              <a:spcPct val="20000"/>
            </a:spcAft>
            <a:buChar char="•"/>
          </a:pPr>
          <a:r>
            <a:rPr lang="el-GR" sz="2400" kern="1200" dirty="0"/>
            <a:t>Ενίσχυση των αλλαγών μέσω επισήμανσης της σύνδεσης των νέων προτύπων συμπεριφοράς με την επιτυχημένη πορεία του οργανισμού</a:t>
          </a:r>
          <a:endParaRPr lang="en-US" sz="2400" kern="1200" dirty="0"/>
        </a:p>
      </dsp:txBody>
      <dsp:txXfrm>
        <a:off x="0" y="4602404"/>
        <a:ext cx="9739855" cy="753997"/>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942EDE-7707-4C93-9FCD-C8288FA9C2F5}" type="datetimeFigureOut">
              <a:rPr lang="en-GB" smtClean="0"/>
              <a:t>21/03/2026</a:t>
            </a:fld>
            <a:endParaRPr lang="en-GB"/>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C07EAF-6A43-4BB0-A89E-7820AFF29F03}" type="slidenum">
              <a:rPr lang="en-GB" smtClean="0"/>
              <a:t>‹#›</a:t>
            </a:fld>
            <a:endParaRPr lang="en-GB"/>
          </a:p>
        </p:txBody>
      </p:sp>
    </p:spTree>
    <p:extLst>
      <p:ext uri="{BB962C8B-B14F-4D97-AF65-F5344CB8AC3E}">
        <p14:creationId xmlns:p14="http://schemas.microsoft.com/office/powerpoint/2010/main" val="2219434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8FF87-38FD-5645-98EB-003EE1C7EEE8}" type="datetimeFigureOut">
              <a:rPr lang="it-IT" smtClean="0"/>
              <a:t>21/03/2026</a:t>
            </a:fld>
            <a:endParaRPr lang="it-IT"/>
          </a:p>
        </p:txBody>
      </p:sp>
      <p:sp>
        <p:nvSpPr>
          <p:cNvPr id="4" name="Segnaposto immagine diapositiva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A9807-1C24-8F4A-B3C7-A6E31FA5BB7A}" type="slidenum">
              <a:rPr lang="it-IT" smtClean="0"/>
              <a:t>‹#›</a:t>
            </a:fld>
            <a:endParaRPr lang="it-IT"/>
          </a:p>
        </p:txBody>
      </p:sp>
    </p:spTree>
    <p:extLst>
      <p:ext uri="{BB962C8B-B14F-4D97-AF65-F5344CB8AC3E}">
        <p14:creationId xmlns:p14="http://schemas.microsoft.com/office/powerpoint/2010/main" val="1360651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5E4A9807-1C24-8F4A-B3C7-A6E31FA5BB7A}" type="slidenum">
              <a:rPr lang="it-IT" smtClean="0"/>
              <a:t>1</a:t>
            </a:fld>
            <a:endParaRPr lang="it-IT"/>
          </a:p>
        </p:txBody>
      </p:sp>
    </p:spTree>
    <p:extLst>
      <p:ext uri="{BB962C8B-B14F-4D97-AF65-F5344CB8AC3E}">
        <p14:creationId xmlns:p14="http://schemas.microsoft.com/office/powerpoint/2010/main" val="4054387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B6ACE-2C54-C3A3-F81D-49E9E6EDB986}"/>
            </a:ext>
          </a:extLst>
        </p:cNvPr>
        <p:cNvGrpSpPr/>
        <p:nvPr/>
      </p:nvGrpSpPr>
      <p:grpSpPr>
        <a:xfrm>
          <a:off x="0" y="0"/>
          <a:ext cx="0" cy="0"/>
          <a:chOff x="0" y="0"/>
          <a:chExt cx="0" cy="0"/>
        </a:xfrm>
      </p:grpSpPr>
      <p:sp>
        <p:nvSpPr>
          <p:cNvPr id="2" name="Diakép helye 1">
            <a:extLst>
              <a:ext uri="{FF2B5EF4-FFF2-40B4-BE49-F238E27FC236}">
                <a16:creationId xmlns:a16="http://schemas.microsoft.com/office/drawing/2014/main" id="{946AE39B-A8FE-D42B-1A30-62C0888F4ED6}"/>
              </a:ext>
            </a:extLst>
          </p:cNvPr>
          <p:cNvSpPr>
            <a:spLocks noGrp="1" noRot="1" noChangeAspect="1"/>
          </p:cNvSpPr>
          <p:nvPr>
            <p:ph type="sldImg"/>
          </p:nvPr>
        </p:nvSpPr>
        <p:spPr/>
      </p:sp>
      <p:sp>
        <p:nvSpPr>
          <p:cNvPr id="3" name="Jegyzetek helye 2">
            <a:extLst>
              <a:ext uri="{FF2B5EF4-FFF2-40B4-BE49-F238E27FC236}">
                <a16:creationId xmlns:a16="http://schemas.microsoft.com/office/drawing/2014/main" id="{DAA3BB2F-9228-4610-E9D8-2DACFC43811F}"/>
              </a:ext>
            </a:extLst>
          </p:cNvPr>
          <p:cNvSpPr>
            <a:spLocks noGrp="1"/>
          </p:cNvSpPr>
          <p:nvPr>
            <p:ph type="body" idx="1"/>
          </p:nvPr>
        </p:nvSpPr>
        <p:spPr/>
        <p:txBody>
          <a:bodyPr/>
          <a:lstStyle/>
          <a:p>
            <a:endParaRPr lang="hu-HU" dirty="0"/>
          </a:p>
        </p:txBody>
      </p:sp>
      <p:sp>
        <p:nvSpPr>
          <p:cNvPr id="4" name="Dia számának helye 3">
            <a:extLst>
              <a:ext uri="{FF2B5EF4-FFF2-40B4-BE49-F238E27FC236}">
                <a16:creationId xmlns:a16="http://schemas.microsoft.com/office/drawing/2014/main" id="{CB2B8575-8424-8206-109F-0A423ADBB448}"/>
              </a:ext>
            </a:extLst>
          </p:cNvPr>
          <p:cNvSpPr>
            <a:spLocks noGrp="1"/>
          </p:cNvSpPr>
          <p:nvPr>
            <p:ph type="sldNum" sz="quarter" idx="5"/>
          </p:nvPr>
        </p:nvSpPr>
        <p:spPr/>
        <p:txBody>
          <a:bodyPr/>
          <a:lstStyle/>
          <a:p>
            <a:fld id="{5E4A9807-1C24-8F4A-B3C7-A6E31FA5BB7A}" type="slidenum">
              <a:rPr lang="it-IT" smtClean="0"/>
              <a:t>20</a:t>
            </a:fld>
            <a:endParaRPr lang="it-IT"/>
          </a:p>
        </p:txBody>
      </p:sp>
    </p:spTree>
    <p:extLst>
      <p:ext uri="{BB962C8B-B14F-4D97-AF65-F5344CB8AC3E}">
        <p14:creationId xmlns:p14="http://schemas.microsoft.com/office/powerpoint/2010/main" val="3846668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24E4ECB5-BEC1-ACA4-A1A1-7670971C28C0}"/>
            </a:ext>
          </a:extLst>
        </p:cNvPr>
        <p:cNvGrpSpPr/>
        <p:nvPr/>
      </p:nvGrpSpPr>
      <p:grpSpPr>
        <a:xfrm>
          <a:off x="0" y="0"/>
          <a:ext cx="0" cy="0"/>
          <a:chOff x="0" y="0"/>
          <a:chExt cx="0" cy="0"/>
        </a:xfrm>
      </p:grpSpPr>
      <p:sp>
        <p:nvSpPr>
          <p:cNvPr id="227" name="Google Shape;227;p16:notes">
            <a:extLst>
              <a:ext uri="{FF2B5EF4-FFF2-40B4-BE49-F238E27FC236}">
                <a16:creationId xmlns:a16="http://schemas.microsoft.com/office/drawing/2014/main" id="{190C5EAD-DB15-C5E4-3C39-D131B072D9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6:notes">
            <a:extLst>
              <a:ext uri="{FF2B5EF4-FFF2-40B4-BE49-F238E27FC236}">
                <a16:creationId xmlns:a16="http://schemas.microsoft.com/office/drawing/2014/main" id="{7EF12E60-2337-34D0-E4C4-3CA99F773E39}"/>
              </a:ext>
            </a:extLst>
          </p:cNvPr>
          <p:cNvSpPr>
            <a:spLocks noGrp="1" noRot="1" noChangeAspect="1"/>
          </p:cNvSpPr>
          <p:nvPr>
            <p:ph type="sldImg" idx="2"/>
          </p:nvPr>
        </p:nvSpPr>
        <p:spPr>
          <a:xfrm>
            <a:off x="1114425" y="1143000"/>
            <a:ext cx="462915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322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em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9.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0" y="3397074"/>
            <a:ext cx="10799763" cy="1392237"/>
          </a:xfrm>
          <a:prstGeom prst="rect">
            <a:avLst/>
          </a:prstGeom>
        </p:spPr>
        <p:txBody>
          <a:bodyPr/>
          <a:lstStyle>
            <a:lvl1pPr algn="ctr">
              <a:defRPr sz="5000" b="1">
                <a:solidFill>
                  <a:schemeClr val="bg1"/>
                </a:solidFill>
              </a:defRPr>
            </a:lvl1pPr>
          </a:lstStyle>
          <a:p>
            <a:r>
              <a:rPr lang="hu-HU" dirty="0" err="1"/>
              <a:t>Title</a:t>
            </a:r>
            <a:r>
              <a:rPr lang="hu-HU" dirty="0"/>
              <a:t> of </a:t>
            </a:r>
            <a:r>
              <a:rPr lang="hu-HU" dirty="0" err="1"/>
              <a:t>your</a:t>
            </a:r>
            <a:r>
              <a:rPr lang="hu-HU" dirty="0"/>
              <a:t> </a:t>
            </a:r>
            <a:r>
              <a:rPr lang="hu-HU" dirty="0" err="1"/>
              <a:t>presentation</a:t>
            </a:r>
            <a:endParaRPr lang="en-US" dirty="0"/>
          </a:p>
        </p:txBody>
      </p:sp>
      <p:sp>
        <p:nvSpPr>
          <p:cNvPr id="16" name="Date Placeholder 3"/>
          <p:cNvSpPr>
            <a:spLocks noGrp="1"/>
          </p:cNvSpPr>
          <p:nvPr>
            <p:ph type="dt" sz="half" idx="10"/>
          </p:nvPr>
        </p:nvSpPr>
        <p:spPr>
          <a:xfrm>
            <a:off x="742484" y="6672698"/>
            <a:ext cx="2429947" cy="383297"/>
          </a:xfrm>
          <a:prstGeom prst="rect">
            <a:avLst/>
          </a:prstGeom>
        </p:spPr>
        <p:txBody>
          <a:bodyPr/>
          <a:lstStyle/>
          <a:p>
            <a:fld id="{321F8011-7028-7A42-A01D-865E8B21EEF0}" type="datetimeFigureOut">
              <a:rPr lang="it-IT" smtClean="0"/>
              <a:t>21/03/2026</a:t>
            </a:fld>
            <a:endParaRPr lang="it-IT" dirty="0"/>
          </a:p>
        </p:txBody>
      </p:sp>
      <p:sp>
        <p:nvSpPr>
          <p:cNvPr id="17" name="Slide Number Placeholder 5"/>
          <p:cNvSpPr>
            <a:spLocks noGrp="1"/>
          </p:cNvSpPr>
          <p:nvPr>
            <p:ph type="sldNum" sz="quarter" idx="12"/>
          </p:nvPr>
        </p:nvSpPr>
        <p:spPr>
          <a:xfrm>
            <a:off x="8039709" y="6672697"/>
            <a:ext cx="2429947" cy="383297"/>
          </a:xfrm>
          <a:prstGeom prst="rect">
            <a:avLst/>
          </a:prstGeom>
        </p:spPr>
        <p:txBody>
          <a:bodyPr/>
          <a:lstStyle/>
          <a:p>
            <a:fld id="{7FB98861-F3B3-1B4A-9BF3-1E11DBCCE554}" type="slidenum">
              <a:rPr lang="it-IT" smtClean="0"/>
              <a:t>‹#›</a:t>
            </a:fld>
            <a:endParaRPr lang="it-IT"/>
          </a:p>
        </p:txBody>
      </p:sp>
      <p:pic>
        <p:nvPicPr>
          <p:cNvPr id="2" name="Kép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19429" y="0"/>
            <a:ext cx="1438485" cy="1513689"/>
          </a:xfrm>
          <a:prstGeom prst="rect">
            <a:avLst/>
          </a:prstGeom>
        </p:spPr>
      </p:pic>
    </p:spTree>
    <p:extLst>
      <p:ext uri="{BB962C8B-B14F-4D97-AF65-F5344CB8AC3E}">
        <p14:creationId xmlns:p14="http://schemas.microsoft.com/office/powerpoint/2010/main" val="1587065112"/>
      </p:ext>
    </p:extLst>
  </p:cSld>
  <p:clrMapOvr>
    <a:masterClrMapping/>
  </p:clrMapOvr>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9116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_Egyéni elrendezés">
  <p:cSld name="3_Egyéni elrendezés">
    <p:spTree>
      <p:nvGrpSpPr>
        <p:cNvPr id="1" name="Shape 56"/>
        <p:cNvGrpSpPr/>
        <p:nvPr/>
      </p:nvGrpSpPr>
      <p:grpSpPr>
        <a:xfrm>
          <a:off x="0" y="0"/>
          <a:ext cx="0" cy="0"/>
          <a:chOff x="0" y="0"/>
          <a:chExt cx="0" cy="0"/>
        </a:xfrm>
      </p:grpSpPr>
      <p:pic>
        <p:nvPicPr>
          <p:cNvPr id="57" name="Google Shape;57;p24"/>
          <p:cNvPicPr preferRelativeResize="0"/>
          <p:nvPr/>
        </p:nvPicPr>
        <p:blipFill rotWithShape="1">
          <a:blip r:embed="rId2">
            <a:alphaModFix/>
          </a:blip>
          <a:srcRect/>
          <a:stretch/>
        </p:blipFill>
        <p:spPr>
          <a:xfrm>
            <a:off x="-1" y="0"/>
            <a:ext cx="10799763" cy="7204076"/>
          </a:xfrm>
          <a:prstGeom prst="rect">
            <a:avLst/>
          </a:prstGeom>
          <a:noFill/>
          <a:ln>
            <a:noFill/>
          </a:ln>
        </p:spPr>
      </p:pic>
      <p:pic>
        <p:nvPicPr>
          <p:cNvPr id="58" name="Google Shape;58;p24"/>
          <p:cNvPicPr preferRelativeResize="0"/>
          <p:nvPr/>
        </p:nvPicPr>
        <p:blipFill rotWithShape="1">
          <a:blip r:embed="rId3">
            <a:alphaModFix amt="87000"/>
          </a:blip>
          <a:srcRect/>
          <a:stretch/>
        </p:blipFill>
        <p:spPr>
          <a:xfrm>
            <a:off x="3569" y="-2381"/>
            <a:ext cx="10796194" cy="7201695"/>
          </a:xfrm>
          <a:prstGeom prst="rect">
            <a:avLst/>
          </a:prstGeom>
          <a:noFill/>
          <a:ln>
            <a:noFill/>
          </a:ln>
        </p:spPr>
      </p:pic>
      <p:pic>
        <p:nvPicPr>
          <p:cNvPr id="59" name="Google Shape;59;p24"/>
          <p:cNvPicPr preferRelativeResize="0"/>
          <p:nvPr/>
        </p:nvPicPr>
        <p:blipFill rotWithShape="1">
          <a:blip r:embed="rId4">
            <a:alphaModFix/>
          </a:blip>
          <a:srcRect/>
          <a:stretch/>
        </p:blipFill>
        <p:spPr>
          <a:xfrm>
            <a:off x="4258579" y="1088995"/>
            <a:ext cx="6541185" cy="6117465"/>
          </a:xfrm>
          <a:prstGeom prst="rect">
            <a:avLst/>
          </a:prstGeom>
          <a:noFill/>
          <a:ln>
            <a:noFill/>
          </a:ln>
        </p:spPr>
      </p:pic>
      <p:sp>
        <p:nvSpPr>
          <p:cNvPr id="60" name="Google Shape;60;p24"/>
          <p:cNvSpPr txBox="1">
            <a:spLocks noGrp="1"/>
          </p:cNvSpPr>
          <p:nvPr>
            <p:ph type="title"/>
          </p:nvPr>
        </p:nvSpPr>
        <p:spPr>
          <a:xfrm>
            <a:off x="1398495" y="2910017"/>
            <a:ext cx="7996518" cy="1192306"/>
          </a:xfrm>
          <a:prstGeom prst="rect">
            <a:avLst/>
          </a:prstGeom>
          <a:noFill/>
          <a:ln>
            <a:noFill/>
          </a:ln>
        </p:spPr>
        <p:txBody>
          <a:bodyPr spcFirstLastPara="1" wrap="square" lIns="91425" tIns="45700" rIns="91425" bIns="45700" anchor="ctr" anchorCtr="0">
            <a:noAutofit/>
          </a:bodyPr>
          <a:lstStyle>
            <a:lvl1pPr marR="0" lvl="0" algn="ctr" rtl="0">
              <a:lnSpc>
                <a:spcPct val="90000"/>
              </a:lnSpc>
              <a:spcBef>
                <a:spcPts val="0"/>
              </a:spcBef>
              <a:spcAft>
                <a:spcPts val="0"/>
              </a:spcAft>
              <a:buClr>
                <a:schemeClr val="lt1"/>
              </a:buClr>
              <a:buSzPts val="4619"/>
              <a:buFont typeface="Calibri"/>
              <a:buNone/>
              <a:defRPr sz="3898"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519"/>
            </a:lvl2pPr>
            <a:lvl3pPr lvl="2">
              <a:spcBef>
                <a:spcPts val="0"/>
              </a:spcBef>
              <a:spcAft>
                <a:spcPts val="0"/>
              </a:spcAft>
              <a:buSzPts val="1400"/>
              <a:buNone/>
              <a:defRPr sz="1519"/>
            </a:lvl3pPr>
            <a:lvl4pPr lvl="3">
              <a:spcBef>
                <a:spcPts val="0"/>
              </a:spcBef>
              <a:spcAft>
                <a:spcPts val="0"/>
              </a:spcAft>
              <a:buSzPts val="1400"/>
              <a:buNone/>
              <a:defRPr sz="1519"/>
            </a:lvl4pPr>
            <a:lvl5pPr lvl="4">
              <a:spcBef>
                <a:spcPts val="0"/>
              </a:spcBef>
              <a:spcAft>
                <a:spcPts val="0"/>
              </a:spcAft>
              <a:buSzPts val="1400"/>
              <a:buNone/>
              <a:defRPr sz="1519"/>
            </a:lvl5pPr>
            <a:lvl6pPr lvl="5">
              <a:spcBef>
                <a:spcPts val="0"/>
              </a:spcBef>
              <a:spcAft>
                <a:spcPts val="0"/>
              </a:spcAft>
              <a:buSzPts val="1400"/>
              <a:buNone/>
              <a:defRPr sz="1519"/>
            </a:lvl6pPr>
            <a:lvl7pPr lvl="6">
              <a:spcBef>
                <a:spcPts val="0"/>
              </a:spcBef>
              <a:spcAft>
                <a:spcPts val="0"/>
              </a:spcAft>
              <a:buSzPts val="1400"/>
              <a:buNone/>
              <a:defRPr sz="1519"/>
            </a:lvl7pPr>
            <a:lvl8pPr lvl="7">
              <a:spcBef>
                <a:spcPts val="0"/>
              </a:spcBef>
              <a:spcAft>
                <a:spcPts val="0"/>
              </a:spcAft>
              <a:buSzPts val="1400"/>
              <a:buNone/>
              <a:defRPr sz="1519"/>
            </a:lvl8pPr>
            <a:lvl9pPr lvl="8">
              <a:spcBef>
                <a:spcPts val="0"/>
              </a:spcBef>
              <a:spcAft>
                <a:spcPts val="0"/>
              </a:spcAft>
              <a:buSzPts val="1400"/>
              <a:buNone/>
              <a:defRPr sz="1519"/>
            </a:lvl9pPr>
          </a:lstStyle>
          <a:p>
            <a:endParaRPr/>
          </a:p>
        </p:txBody>
      </p:sp>
      <p:pic>
        <p:nvPicPr>
          <p:cNvPr id="61" name="Google Shape;61;p24"/>
          <p:cNvPicPr preferRelativeResize="0"/>
          <p:nvPr/>
        </p:nvPicPr>
        <p:blipFill rotWithShape="1">
          <a:blip r:embed="rId5">
            <a:alphaModFix/>
          </a:blip>
          <a:srcRect/>
          <a:stretch/>
        </p:blipFill>
        <p:spPr>
          <a:xfrm>
            <a:off x="1331261" y="2845770"/>
            <a:ext cx="8130988" cy="1320800"/>
          </a:xfrm>
          <a:prstGeom prst="rect">
            <a:avLst/>
          </a:prstGeom>
          <a:noFill/>
          <a:ln>
            <a:noFill/>
          </a:ln>
        </p:spPr>
      </p:pic>
      <p:pic>
        <p:nvPicPr>
          <p:cNvPr id="62" name="Google Shape;62;p24"/>
          <p:cNvPicPr preferRelativeResize="0"/>
          <p:nvPr/>
        </p:nvPicPr>
        <p:blipFill rotWithShape="1">
          <a:blip r:embed="rId6">
            <a:alphaModFix/>
          </a:blip>
          <a:srcRect/>
          <a:stretch/>
        </p:blipFill>
        <p:spPr>
          <a:xfrm>
            <a:off x="4488160" y="421209"/>
            <a:ext cx="1817188" cy="1335568"/>
          </a:xfrm>
          <a:prstGeom prst="rect">
            <a:avLst/>
          </a:prstGeom>
          <a:noFill/>
          <a:ln>
            <a:noFill/>
          </a:ln>
        </p:spPr>
      </p:pic>
      <p:sp>
        <p:nvSpPr>
          <p:cNvPr id="63" name="Google Shape;63;p24"/>
          <p:cNvSpPr txBox="1"/>
          <p:nvPr/>
        </p:nvSpPr>
        <p:spPr>
          <a:xfrm>
            <a:off x="1233294" y="6230142"/>
            <a:ext cx="4789407" cy="545185"/>
          </a:xfrm>
          <a:prstGeom prst="rect">
            <a:avLst/>
          </a:prstGeom>
          <a:noFill/>
          <a:ln>
            <a:noFill/>
          </a:ln>
        </p:spPr>
        <p:txBody>
          <a:bodyPr spcFirstLastPara="1" wrap="square" lIns="77146" tIns="38562" rIns="77146" bIns="38562" anchor="ctr" anchorCtr="0">
            <a:spAutoFit/>
          </a:bodyPr>
          <a:lstStyle/>
          <a:p>
            <a:pPr marL="0" marR="0" lvl="0" indent="0" algn="just" rtl="0">
              <a:spcBef>
                <a:spcPts val="0"/>
              </a:spcBef>
              <a:spcAft>
                <a:spcPts val="0"/>
              </a:spcAft>
              <a:buNone/>
            </a:pPr>
            <a:r>
              <a:rPr lang="it-IT" sz="759">
                <a:solidFill>
                  <a:schemeClr val="lt1"/>
                </a:solidFill>
                <a:latin typeface="Arial"/>
                <a:ea typeface="Arial"/>
                <a:cs typeface="Arial"/>
                <a:sym typeface="Arial"/>
              </a:rPr>
              <a:t>Funded by the European Union. Views and opinions expressed are however those of the author(s) only and do not necessarily reflect those of the European Union or the Health and Digital Executive Agency (HaDEA). Neither the European Union nor the granting authority can be held responsible for them.</a:t>
            </a:r>
            <a:endParaRPr sz="1519"/>
          </a:p>
          <a:p>
            <a:pPr marL="0" marR="0" lvl="0" indent="0" algn="just" rtl="0">
              <a:spcBef>
                <a:spcPts val="0"/>
              </a:spcBef>
              <a:spcAft>
                <a:spcPts val="0"/>
              </a:spcAft>
              <a:buNone/>
            </a:pPr>
            <a:endParaRPr sz="759">
              <a:solidFill>
                <a:schemeClr val="lt1"/>
              </a:solidFill>
              <a:latin typeface="Arial"/>
              <a:ea typeface="Arial"/>
              <a:cs typeface="Arial"/>
              <a:sym typeface="Arial"/>
            </a:endParaRPr>
          </a:p>
        </p:txBody>
      </p:sp>
      <p:pic>
        <p:nvPicPr>
          <p:cNvPr id="64" name="Google Shape;64;p24" descr="A képen Betűtípus, képernyőkép, szöveg, Grafika látható&#10;&#10;Előfordulhat, hogy az AI által létrehozott tartalom helytelen."/>
          <p:cNvPicPr preferRelativeResize="0"/>
          <p:nvPr/>
        </p:nvPicPr>
        <p:blipFill rotWithShape="1">
          <a:blip r:embed="rId7">
            <a:alphaModFix/>
          </a:blip>
          <a:srcRect/>
          <a:stretch/>
        </p:blipFill>
        <p:spPr>
          <a:xfrm>
            <a:off x="6022701" y="6131393"/>
            <a:ext cx="2382359" cy="530760"/>
          </a:xfrm>
          <a:prstGeom prst="rect">
            <a:avLst/>
          </a:prstGeom>
          <a:noFill/>
          <a:ln>
            <a:noFill/>
          </a:ln>
        </p:spPr>
      </p:pic>
    </p:spTree>
    <p:extLst>
      <p:ext uri="{BB962C8B-B14F-4D97-AF65-F5344CB8AC3E}">
        <p14:creationId xmlns:p14="http://schemas.microsoft.com/office/powerpoint/2010/main" val="40234476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31" name="Immagine 15">
            <a:extLst>
              <a:ext uri="{FF2B5EF4-FFF2-40B4-BE49-F238E27FC236}">
                <a16:creationId xmlns:a16="http://schemas.microsoft.com/office/drawing/2014/main" id="{D43F2D1C-D5F5-4563-D89B-E5B632B6898C}"/>
              </a:ext>
            </a:extLst>
          </p:cNvPr>
          <p:cNvPicPr>
            <a:picLocks noChangeAspect="1"/>
          </p:cNvPicPr>
          <p:nvPr userDrawn="1"/>
        </p:nvPicPr>
        <p:blipFill>
          <a:blip r:embed="rId2">
            <a:alphaModFix amt="6000"/>
            <a:extLst>
              <a:ext uri="{BEBA8EAE-BF5A-486C-A8C5-ECC9F3942E4B}">
                <a14:imgProps xmlns:a14="http://schemas.microsoft.com/office/drawing/2010/main">
                  <a14:imgLayer r:embed="rId3">
                    <a14:imgEffect>
                      <a14:brightnessContrast bright="-1000"/>
                    </a14:imgEffect>
                  </a14:imgLayer>
                </a14:imgProps>
              </a:ext>
            </a:extLst>
          </a:blip>
          <a:stretch>
            <a:fillRect/>
          </a:stretch>
        </p:blipFill>
        <p:spPr>
          <a:xfrm>
            <a:off x="90030" y="0"/>
            <a:ext cx="10709733" cy="7199697"/>
          </a:xfrm>
          <a:prstGeom prst="rect">
            <a:avLst/>
          </a:prstGeom>
        </p:spPr>
      </p:pic>
      <p:pic>
        <p:nvPicPr>
          <p:cNvPr id="23" name="Immagine 6">
            <a:extLst>
              <a:ext uri="{FF2B5EF4-FFF2-40B4-BE49-F238E27FC236}">
                <a16:creationId xmlns:a16="http://schemas.microsoft.com/office/drawing/2014/main" id="{73AE2C03-F675-1446-E447-885F8A23E206}"/>
              </a:ext>
            </a:extLst>
          </p:cNvPr>
          <p:cNvPicPr>
            <a:picLocks noChangeAspect="1"/>
          </p:cNvPicPr>
          <p:nvPr userDrawn="1"/>
        </p:nvPicPr>
        <p:blipFill rotWithShape="1">
          <a:blip r:embed="rId4"/>
          <a:srcRect l="16494" b="1059"/>
          <a:stretch/>
        </p:blipFill>
        <p:spPr>
          <a:xfrm>
            <a:off x="0" y="0"/>
            <a:ext cx="3986422" cy="7199697"/>
          </a:xfrm>
          <a:prstGeom prst="rect">
            <a:avLst/>
          </a:prstGeom>
        </p:spPr>
      </p:pic>
      <p:pic>
        <p:nvPicPr>
          <p:cNvPr id="16"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5"/>
          <a:srcRect/>
          <a:stretch/>
        </p:blipFill>
        <p:spPr>
          <a:xfrm>
            <a:off x="7320764" y="662380"/>
            <a:ext cx="2980626" cy="846350"/>
          </a:xfrm>
          <a:prstGeom prst="rect">
            <a:avLst/>
          </a:prstGeom>
        </p:spPr>
      </p:pic>
      <p:pic>
        <p:nvPicPr>
          <p:cNvPr id="18" name="Kép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03200" y="5919979"/>
            <a:ext cx="1197995" cy="1260626"/>
          </a:xfrm>
          <a:prstGeom prst="rect">
            <a:avLst/>
          </a:prstGeom>
        </p:spPr>
      </p:pic>
      <p:sp>
        <p:nvSpPr>
          <p:cNvPr id="19" name="Title 14">
            <a:extLst>
              <a:ext uri="{FF2B5EF4-FFF2-40B4-BE49-F238E27FC236}">
                <a16:creationId xmlns:a16="http://schemas.microsoft.com/office/drawing/2014/main" id="{CF77DD7C-6FE6-7E47-7DC7-014F2AF82A78}"/>
              </a:ext>
            </a:extLst>
          </p:cNvPr>
          <p:cNvSpPr>
            <a:spLocks noGrp="1"/>
          </p:cNvSpPr>
          <p:nvPr>
            <p:ph type="title" hasCustomPrompt="1"/>
          </p:nvPr>
        </p:nvSpPr>
        <p:spPr>
          <a:xfrm>
            <a:off x="1090338" y="2722487"/>
            <a:ext cx="9313863" cy="1392237"/>
          </a:xfrm>
          <a:prstGeom prst="rect">
            <a:avLst/>
          </a:prstGeom>
        </p:spPr>
        <p:txBody>
          <a:bodyPr/>
          <a:lstStyle>
            <a:lvl1pPr algn="r">
              <a:defRPr sz="4000" b="0">
                <a:latin typeface="+mn-lt"/>
              </a:defRPr>
            </a:lvl1pPr>
          </a:lstStyle>
          <a:p>
            <a:r>
              <a:rPr lang="hu-HU" dirty="0"/>
              <a:t>TITLE OF YOUR PRESENTATION</a:t>
            </a:r>
            <a:endParaRPr lang="en-US" dirty="0"/>
          </a:p>
        </p:txBody>
      </p:sp>
      <p:pic>
        <p:nvPicPr>
          <p:cNvPr id="25" name="Immagine 7">
            <a:extLst>
              <a:ext uri="{FF2B5EF4-FFF2-40B4-BE49-F238E27FC236}">
                <a16:creationId xmlns:a16="http://schemas.microsoft.com/office/drawing/2014/main" id="{ACFE5D79-1747-85F9-2775-676B3BD34FFD}"/>
              </a:ext>
            </a:extLst>
          </p:cNvPr>
          <p:cNvPicPr>
            <a:picLocks noChangeAspect="1"/>
          </p:cNvPicPr>
          <p:nvPr userDrawn="1"/>
        </p:nvPicPr>
        <p:blipFill rotWithShape="1">
          <a:blip r:embed="rId7"/>
          <a:srcRect l="35166"/>
          <a:stretch/>
        </p:blipFill>
        <p:spPr>
          <a:xfrm>
            <a:off x="0" y="-1"/>
            <a:ext cx="1491916" cy="1372497"/>
          </a:xfrm>
          <a:prstGeom prst="rect">
            <a:avLst/>
          </a:prstGeom>
        </p:spPr>
      </p:pic>
      <p:sp>
        <p:nvSpPr>
          <p:cNvPr id="9" name="Szöveg helye 2"/>
          <p:cNvSpPr>
            <a:spLocks noGrp="1"/>
          </p:cNvSpPr>
          <p:nvPr>
            <p:ph type="body" idx="1" hasCustomPrompt="1"/>
          </p:nvPr>
        </p:nvSpPr>
        <p:spPr>
          <a:xfrm>
            <a:off x="5246414" y="4190478"/>
            <a:ext cx="5157787" cy="1466732"/>
          </a:xfrm>
          <a:prstGeom prst="rect">
            <a:avLst/>
          </a:prstGeom>
        </p:spPr>
        <p:txBody>
          <a:bodyPr anchor="t"/>
          <a:lstStyle>
            <a:lvl1pPr marL="0" indent="0" algn="r">
              <a:lnSpc>
                <a:spcPct val="100000"/>
              </a:lnSpc>
              <a:buNone/>
              <a:defRPr sz="2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dirty="0" err="1"/>
              <a:t>Name</a:t>
            </a:r>
            <a:r>
              <a:rPr lang="hu-HU" dirty="0"/>
              <a:t>, </a:t>
            </a:r>
            <a:r>
              <a:rPr lang="hu-HU" dirty="0" err="1"/>
              <a:t>title</a:t>
            </a:r>
            <a:r>
              <a:rPr lang="hu-HU" dirty="0"/>
              <a:t>, WP</a:t>
            </a:r>
          </a:p>
        </p:txBody>
      </p:sp>
    </p:spTree>
    <p:extLst>
      <p:ext uri="{BB962C8B-B14F-4D97-AF65-F5344CB8AC3E}">
        <p14:creationId xmlns:p14="http://schemas.microsoft.com/office/powerpoint/2010/main" val="374143490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7192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9685900" cy="3771188"/>
          </a:xfrm>
          <a:prstGeom prst="rect">
            <a:avLst/>
          </a:prstGeom>
        </p:spPr>
        <p:txBody>
          <a:bodyPr/>
          <a:lstStyle/>
          <a:p>
            <a:pPr lvl="0"/>
            <a:r>
              <a:rPr lang="hu-HU"/>
              <a:t>Mintaszöveg szerkesztése</a:t>
            </a:r>
          </a:p>
        </p:txBody>
      </p:sp>
      <p:sp>
        <p:nvSpPr>
          <p:cNvPr id="19" name="Date Placeholder 3"/>
          <p:cNvSpPr>
            <a:spLocks noGrp="1"/>
          </p:cNvSpPr>
          <p:nvPr>
            <p:ph type="dt" sz="half" idx="10"/>
          </p:nvPr>
        </p:nvSpPr>
        <p:spPr>
          <a:xfrm>
            <a:off x="625163" y="6594988"/>
            <a:ext cx="2429947" cy="383297"/>
          </a:xfrm>
          <a:prstGeom prst="rect">
            <a:avLst/>
          </a:prstGeom>
        </p:spPr>
        <p:txBody>
          <a:bodyPr/>
          <a:lstStyle/>
          <a:p>
            <a:fld id="{321F8011-7028-7A42-A01D-865E8B21EEF0}" type="datetimeFigureOut">
              <a:rPr lang="it-IT" smtClean="0"/>
              <a:t>21/03/2026</a:t>
            </a:fld>
            <a:endParaRPr lang="it-IT" dirty="0"/>
          </a:p>
        </p:txBody>
      </p:sp>
      <p:sp>
        <p:nvSpPr>
          <p:cNvPr id="20" name="Slide Number Placeholder 5"/>
          <p:cNvSpPr>
            <a:spLocks noGrp="1"/>
          </p:cNvSpPr>
          <p:nvPr>
            <p:ph type="sldNum" sz="quarter" idx="12"/>
          </p:nvPr>
        </p:nvSpPr>
        <p:spPr>
          <a:xfrm>
            <a:off x="3466499" y="659498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112206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p:nvPr>
        </p:nvSpPr>
        <p:spPr>
          <a:xfrm>
            <a:off x="625163" y="2208507"/>
            <a:ext cx="4680763" cy="3771188"/>
          </a:xfrm>
          <a:prstGeom prst="rect">
            <a:avLst/>
          </a:prstGeom>
        </p:spPr>
        <p:txBody>
          <a:bodyPr/>
          <a:lstStyle/>
          <a:p>
            <a:pPr lvl="0"/>
            <a:r>
              <a:rPr lang="hu-HU"/>
              <a:t>Mintaszöveg szerkesztése</a:t>
            </a:r>
          </a:p>
        </p:txBody>
      </p:sp>
      <p:sp>
        <p:nvSpPr>
          <p:cNvPr id="7" name="Tartalom helye 2"/>
          <p:cNvSpPr>
            <a:spLocks noGrp="1"/>
          </p:cNvSpPr>
          <p:nvPr>
            <p:ph sz="half" idx="10"/>
          </p:nvPr>
        </p:nvSpPr>
        <p:spPr>
          <a:xfrm>
            <a:off x="5628422" y="2208507"/>
            <a:ext cx="4682641" cy="3771188"/>
          </a:xfrm>
          <a:prstGeom prst="rect">
            <a:avLst/>
          </a:prstGeom>
        </p:spPr>
        <p:txBody>
          <a:bodyPr/>
          <a:lstStyle/>
          <a:p>
            <a:pPr lvl="0"/>
            <a:r>
              <a:rPr lang="hu-HU"/>
              <a:t>Mintaszöveg szerkesztése</a:t>
            </a:r>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1195035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292608"/>
            <a:ext cx="2559169" cy="726677"/>
          </a:xfrm>
          <a:prstGeom prst="rect">
            <a:avLst/>
          </a:prstGeom>
        </p:spPr>
      </p:pic>
      <p:pic>
        <p:nvPicPr>
          <p:cNvPr id="12" name="Kép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96446" y="-36030"/>
            <a:ext cx="4903317" cy="2567850"/>
          </a:xfrm>
          <a:prstGeom prst="rect">
            <a:avLst/>
          </a:prstGeom>
        </p:spPr>
      </p:pic>
      <p:sp>
        <p:nvSpPr>
          <p:cNvPr id="15" name="Cím 1"/>
          <p:cNvSpPr>
            <a:spLocks noGrp="1"/>
          </p:cNvSpPr>
          <p:nvPr>
            <p:ph type="title" hasCustomPrompt="1"/>
          </p:nvPr>
        </p:nvSpPr>
        <p:spPr>
          <a:xfrm>
            <a:off x="603457" y="514112"/>
            <a:ext cx="9707606" cy="993805"/>
          </a:xfrm>
          <a:prstGeom prst="rect">
            <a:avLst/>
          </a:prstGeom>
        </p:spPr>
        <p:txBody>
          <a:bodyPr anchor="b"/>
          <a:lstStyle>
            <a:lvl1pPr>
              <a:defRPr sz="3600">
                <a:solidFill>
                  <a:srgbClr val="1A75DB"/>
                </a:solidFill>
                <a:latin typeface="+mn-lt"/>
              </a:defRPr>
            </a:lvl1pPr>
          </a:lstStyle>
          <a:p>
            <a:r>
              <a:rPr lang="hu-HU" dirty="0"/>
              <a:t>TITLE</a:t>
            </a:r>
            <a:endParaRPr lang="en-GB" dirty="0"/>
          </a:p>
        </p:txBody>
      </p:sp>
      <p:sp>
        <p:nvSpPr>
          <p:cNvPr id="16" name="Tartalom helye 2"/>
          <p:cNvSpPr>
            <a:spLocks noGrp="1"/>
          </p:cNvSpPr>
          <p:nvPr>
            <p:ph sz="half" idx="1" hasCustomPrompt="1"/>
          </p:nvPr>
        </p:nvSpPr>
        <p:spPr>
          <a:xfrm>
            <a:off x="625163" y="2208507"/>
            <a:ext cx="4680763" cy="3771188"/>
          </a:xfrm>
          <a:prstGeom prst="rect">
            <a:avLst/>
          </a:prstGeom>
        </p:spPr>
        <p:txBody>
          <a:bodyPr/>
          <a:lstStyle>
            <a:lvl1pPr>
              <a:defRPr/>
            </a:lvl1pPr>
          </a:lstStyle>
          <a:p>
            <a:r>
              <a:rPr lang="hu-HU" dirty="0" err="1"/>
              <a:t>Insert</a:t>
            </a:r>
            <a:r>
              <a:rPr lang="hu-HU" dirty="0"/>
              <a:t> </a:t>
            </a:r>
            <a:r>
              <a:rPr lang="hu-HU" dirty="0" err="1"/>
              <a:t>your</a:t>
            </a:r>
            <a:r>
              <a:rPr lang="hu-HU" dirty="0"/>
              <a:t> text here</a:t>
            </a:r>
            <a:endParaRPr lang="en-GB" dirty="0"/>
          </a:p>
        </p:txBody>
      </p:sp>
      <p:sp>
        <p:nvSpPr>
          <p:cNvPr id="7" name="Tartalom helye 2"/>
          <p:cNvSpPr>
            <a:spLocks noGrp="1"/>
          </p:cNvSpPr>
          <p:nvPr>
            <p:ph sz="half" idx="10" hasCustomPrompt="1"/>
          </p:nvPr>
        </p:nvSpPr>
        <p:spPr>
          <a:xfrm>
            <a:off x="5628422" y="2208507"/>
            <a:ext cx="5171341" cy="3771188"/>
          </a:xfrm>
          <a:prstGeom prst="rect">
            <a:avLst/>
          </a:prstGeom>
        </p:spPr>
        <p:txBody>
          <a:bodyPr/>
          <a:lstStyle>
            <a:lvl1pPr>
              <a:defRPr/>
            </a:lvl1pPr>
          </a:lstStyle>
          <a:p>
            <a:r>
              <a:rPr lang="hu-HU" dirty="0" err="1"/>
              <a:t>Insert</a:t>
            </a:r>
            <a:r>
              <a:rPr lang="hu-HU" dirty="0"/>
              <a:t> </a:t>
            </a:r>
            <a:r>
              <a:rPr lang="hu-HU" dirty="0" err="1"/>
              <a:t>your</a:t>
            </a:r>
            <a:r>
              <a:rPr lang="hu-HU" dirty="0"/>
              <a:t> image here</a:t>
            </a:r>
            <a:endParaRPr lang="en-GB" dirty="0"/>
          </a:p>
        </p:txBody>
      </p:sp>
      <p:sp>
        <p:nvSpPr>
          <p:cNvPr id="8" name="Date Placeholder 3"/>
          <p:cNvSpPr>
            <a:spLocks noGrp="1"/>
          </p:cNvSpPr>
          <p:nvPr>
            <p:ph type="dt" sz="half" idx="11"/>
          </p:nvPr>
        </p:nvSpPr>
        <p:spPr>
          <a:xfrm>
            <a:off x="625163" y="665594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55947"/>
            <a:ext cx="2429947" cy="383297"/>
          </a:xfrm>
          <a:prstGeom prst="rect">
            <a:avLst/>
          </a:prstGeom>
        </p:spPr>
        <p:txBody>
          <a:bodyPr/>
          <a:lstStyle/>
          <a:p>
            <a:fld id="{7FB98861-F3B3-1B4A-9BF3-1E11DBCCE554}" type="slidenum">
              <a:rPr lang="it-IT" smtClean="0"/>
              <a:t>‹#›</a:t>
            </a:fld>
            <a:endParaRPr lang="it-IT"/>
          </a:p>
        </p:txBody>
      </p:sp>
    </p:spTree>
    <p:extLst>
      <p:ext uri="{BB962C8B-B14F-4D97-AF65-F5344CB8AC3E}">
        <p14:creationId xmlns:p14="http://schemas.microsoft.com/office/powerpoint/2010/main" val="2605945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ntestazione sezione">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
        <p:nvSpPr>
          <p:cNvPr id="15" name="Cím 1"/>
          <p:cNvSpPr>
            <a:spLocks noGrp="1"/>
          </p:cNvSpPr>
          <p:nvPr>
            <p:ph type="title" hasCustomPrompt="1"/>
          </p:nvPr>
        </p:nvSpPr>
        <p:spPr>
          <a:xfrm>
            <a:off x="1601160" y="460162"/>
            <a:ext cx="4474519" cy="608286"/>
          </a:xfrm>
          <a:prstGeom prst="rect">
            <a:avLst/>
          </a:prstGeom>
        </p:spPr>
        <p:txBody>
          <a:bodyPr anchor="ctr"/>
          <a:lstStyle>
            <a:lvl1pPr>
              <a:defRPr sz="3600">
                <a:solidFill>
                  <a:srgbClr val="1A75DB"/>
                </a:solidFill>
                <a:latin typeface="+mn-lt"/>
              </a:defRPr>
            </a:lvl1pPr>
          </a:lstStyle>
          <a:p>
            <a:r>
              <a:rPr lang="hu-HU" dirty="0"/>
              <a:t>TITLE</a:t>
            </a:r>
            <a:endParaRPr lang="en-GB" dirty="0"/>
          </a:p>
        </p:txBody>
      </p:sp>
      <p:sp>
        <p:nvSpPr>
          <p:cNvPr id="8" name="Date Placeholder 3"/>
          <p:cNvSpPr>
            <a:spLocks noGrp="1"/>
          </p:cNvSpPr>
          <p:nvPr>
            <p:ph type="dt" sz="half" idx="11"/>
          </p:nvPr>
        </p:nvSpPr>
        <p:spPr>
          <a:xfrm>
            <a:off x="625163" y="6645788"/>
            <a:ext cx="2429947" cy="383297"/>
          </a:xfrm>
          <a:prstGeom prst="rect">
            <a:avLst/>
          </a:prstGeom>
        </p:spPr>
        <p:txBody>
          <a:bodyPr/>
          <a:lstStyle/>
          <a:p>
            <a:fld id="{321F8011-7028-7A42-A01D-865E8B21EEF0}" type="datetimeFigureOut">
              <a:rPr lang="it-IT" smtClean="0"/>
              <a:t>21/03/2026</a:t>
            </a:fld>
            <a:endParaRPr lang="it-IT" dirty="0"/>
          </a:p>
        </p:txBody>
      </p:sp>
      <p:sp>
        <p:nvSpPr>
          <p:cNvPr id="9" name="Slide Number Placeholder 5"/>
          <p:cNvSpPr>
            <a:spLocks noGrp="1"/>
          </p:cNvSpPr>
          <p:nvPr>
            <p:ph type="sldNum" sz="quarter" idx="12"/>
          </p:nvPr>
        </p:nvSpPr>
        <p:spPr>
          <a:xfrm>
            <a:off x="3466499" y="6645787"/>
            <a:ext cx="2429947" cy="383297"/>
          </a:xfrm>
          <a:prstGeom prst="rect">
            <a:avLst/>
          </a:prstGeom>
        </p:spPr>
        <p:txBody>
          <a:bodyPr/>
          <a:lstStyle/>
          <a:p>
            <a:fld id="{7FB98861-F3B3-1B4A-9BF3-1E11DBCCE554}" type="slidenum">
              <a:rPr lang="it-IT" smtClean="0"/>
              <a:t>‹#›</a:t>
            </a:fld>
            <a:endParaRPr lang="it-IT"/>
          </a:p>
        </p:txBody>
      </p:sp>
      <p:pic>
        <p:nvPicPr>
          <p:cNvPr id="11" name="Immagine 3">
            <a:extLst>
              <a:ext uri="{FF2B5EF4-FFF2-40B4-BE49-F238E27FC236}">
                <a16:creationId xmlns:a16="http://schemas.microsoft.com/office/drawing/2014/main" id="{5A96C82C-9DCB-DB96-E369-85A332C77BF0}"/>
              </a:ext>
            </a:extLst>
          </p:cNvPr>
          <p:cNvPicPr>
            <a:picLocks noChangeAspect="1"/>
          </p:cNvPicPr>
          <p:nvPr userDrawn="1"/>
        </p:nvPicPr>
        <p:blipFill>
          <a:blip r:embed="rId3"/>
          <a:stretch>
            <a:fillRect/>
          </a:stretch>
        </p:blipFill>
        <p:spPr>
          <a:xfrm>
            <a:off x="6306301" y="-8284"/>
            <a:ext cx="4493462" cy="4652855"/>
          </a:xfrm>
          <a:prstGeom prst="rect">
            <a:avLst/>
          </a:prstGeom>
        </p:spPr>
      </p:pic>
      <p:cxnSp>
        <p:nvCxnSpPr>
          <p:cNvPr id="14" name="Connettore 1 31">
            <a:extLst>
              <a:ext uri="{FF2B5EF4-FFF2-40B4-BE49-F238E27FC236}">
                <a16:creationId xmlns:a16="http://schemas.microsoft.com/office/drawing/2014/main" id="{D649692B-63BD-4326-6334-10C20BAF71B9}"/>
              </a:ext>
            </a:extLst>
          </p:cNvPr>
          <p:cNvCxnSpPr/>
          <p:nvPr userDrawn="1"/>
        </p:nvCxnSpPr>
        <p:spPr>
          <a:xfrm>
            <a:off x="7750629" y="1944914"/>
            <a:ext cx="246742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Image point 1">
            <a:extLst>
              <a:ext uri="{FF2B5EF4-FFF2-40B4-BE49-F238E27FC236}">
                <a16:creationId xmlns:a16="http://schemas.microsoft.com/office/drawing/2014/main" id="{C2370294-7C95-F611-4486-80EC0DED7FDF}"/>
              </a:ext>
            </a:extLst>
          </p:cNvPr>
          <p:cNvPicPr>
            <a:picLocks noChangeAspect="1"/>
          </p:cNvPicPr>
          <p:nvPr userDrawn="1"/>
        </p:nvPicPr>
        <p:blipFill>
          <a:blip r:embed="rId4"/>
          <a:stretch>
            <a:fillRect/>
          </a:stretch>
        </p:blipFill>
        <p:spPr>
          <a:xfrm>
            <a:off x="622603" y="496948"/>
            <a:ext cx="609600" cy="571500"/>
          </a:xfrm>
          <a:prstGeom prst="rect">
            <a:avLst/>
          </a:prstGeom>
        </p:spPr>
      </p:pic>
      <p:sp>
        <p:nvSpPr>
          <p:cNvPr id="21" name="Point 1">
            <a:extLst>
              <a:ext uri="{FF2B5EF4-FFF2-40B4-BE49-F238E27FC236}">
                <a16:creationId xmlns:a16="http://schemas.microsoft.com/office/drawing/2014/main" id="{DB89BC95-1269-09E8-B775-0FBE5D438828}"/>
              </a:ext>
            </a:extLst>
          </p:cNvPr>
          <p:cNvSpPr txBox="1">
            <a:spLocks/>
          </p:cNvSpPr>
          <p:nvPr userDrawn="1"/>
        </p:nvSpPr>
        <p:spPr>
          <a:xfrm>
            <a:off x="719834" y="519621"/>
            <a:ext cx="415137" cy="526153"/>
          </a:xfrm>
          <a:prstGeom prst="rect">
            <a:avLst/>
          </a:prstGeom>
        </p:spPr>
        <p:txBody>
          <a:bodyP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1</a:t>
            </a:r>
          </a:p>
        </p:txBody>
      </p:sp>
      <p:pic>
        <p:nvPicPr>
          <p:cNvPr id="22" name="Image point 2">
            <a:extLst>
              <a:ext uri="{FF2B5EF4-FFF2-40B4-BE49-F238E27FC236}">
                <a16:creationId xmlns:a16="http://schemas.microsoft.com/office/drawing/2014/main" id="{C49D284D-E06F-A0FA-FCE7-3669932949EC}"/>
              </a:ext>
            </a:extLst>
          </p:cNvPr>
          <p:cNvPicPr>
            <a:picLocks noChangeAspect="1"/>
          </p:cNvPicPr>
          <p:nvPr userDrawn="1"/>
        </p:nvPicPr>
        <p:blipFill>
          <a:blip r:embed="rId4"/>
          <a:stretch>
            <a:fillRect/>
          </a:stretch>
        </p:blipFill>
        <p:spPr>
          <a:xfrm>
            <a:off x="700219" y="2548761"/>
            <a:ext cx="609600" cy="571500"/>
          </a:xfrm>
          <a:prstGeom prst="rect">
            <a:avLst/>
          </a:prstGeom>
        </p:spPr>
      </p:pic>
      <p:sp>
        <p:nvSpPr>
          <p:cNvPr id="23" name="Point 2">
            <a:extLst>
              <a:ext uri="{FF2B5EF4-FFF2-40B4-BE49-F238E27FC236}">
                <a16:creationId xmlns:a16="http://schemas.microsoft.com/office/drawing/2014/main" id="{09A42CBF-1B7C-7C0A-C81E-57CCD243A7EB}"/>
              </a:ext>
            </a:extLst>
          </p:cNvPr>
          <p:cNvSpPr txBox="1">
            <a:spLocks/>
          </p:cNvSpPr>
          <p:nvPr userDrawn="1"/>
        </p:nvSpPr>
        <p:spPr>
          <a:xfrm>
            <a:off x="777835" y="2554609"/>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2</a:t>
            </a:r>
          </a:p>
        </p:txBody>
      </p:sp>
      <p:pic>
        <p:nvPicPr>
          <p:cNvPr id="24" name="Image point 3">
            <a:extLst>
              <a:ext uri="{FF2B5EF4-FFF2-40B4-BE49-F238E27FC236}">
                <a16:creationId xmlns:a16="http://schemas.microsoft.com/office/drawing/2014/main" id="{7A057175-2AB3-68A5-EB10-D96436F03D4C}"/>
              </a:ext>
            </a:extLst>
          </p:cNvPr>
          <p:cNvPicPr>
            <a:picLocks noChangeAspect="1"/>
          </p:cNvPicPr>
          <p:nvPr userDrawn="1"/>
        </p:nvPicPr>
        <p:blipFill>
          <a:blip r:embed="rId4"/>
          <a:stretch>
            <a:fillRect/>
          </a:stretch>
        </p:blipFill>
        <p:spPr>
          <a:xfrm>
            <a:off x="700219" y="4514805"/>
            <a:ext cx="609600" cy="571500"/>
          </a:xfrm>
          <a:prstGeom prst="rect">
            <a:avLst/>
          </a:prstGeom>
        </p:spPr>
      </p:pic>
      <p:sp>
        <p:nvSpPr>
          <p:cNvPr id="25" name="Point 3">
            <a:extLst>
              <a:ext uri="{FF2B5EF4-FFF2-40B4-BE49-F238E27FC236}">
                <a16:creationId xmlns:a16="http://schemas.microsoft.com/office/drawing/2014/main" id="{8011D38D-BF8E-F750-4A4B-C29B2A8B0DBB}"/>
              </a:ext>
            </a:extLst>
          </p:cNvPr>
          <p:cNvSpPr txBox="1">
            <a:spLocks/>
          </p:cNvSpPr>
          <p:nvPr userDrawn="1"/>
        </p:nvSpPr>
        <p:spPr>
          <a:xfrm>
            <a:off x="777835" y="4520653"/>
            <a:ext cx="415137" cy="571500"/>
          </a:xfrm>
          <a:prstGeom prst="rect">
            <a:avLst/>
          </a:prstGeom>
        </p:spPr>
        <p:txBody>
          <a:bodyPr vert="horz" lIns="91440" tIns="45720" rIns="91440" bIns="45720" rtlCol="0" anchor="ctr">
            <a:noAutofit/>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it-IT" sz="3600" b="1" dirty="0">
                <a:solidFill>
                  <a:schemeClr val="bg1"/>
                </a:solidFill>
                <a:latin typeface="+mn-lt"/>
              </a:rPr>
              <a:t>3</a:t>
            </a:r>
          </a:p>
        </p:txBody>
      </p:sp>
      <p:sp>
        <p:nvSpPr>
          <p:cNvPr id="31" name="Szövegdoboz 30"/>
          <p:cNvSpPr txBox="1"/>
          <p:nvPr userDrawn="1"/>
        </p:nvSpPr>
        <p:spPr>
          <a:xfrm>
            <a:off x="1601160" y="3192442"/>
            <a:ext cx="4474519" cy="1117595"/>
          </a:xfrm>
          <a:prstGeom prst="rect">
            <a:avLst/>
          </a:prstGeom>
          <a:noFill/>
        </p:spPr>
        <p:txBody>
          <a:bodyPr wrap="square" rtlCol="0">
            <a:spAutoFit/>
          </a:bodyPr>
          <a:lstStyle/>
          <a:p>
            <a:endParaRPr lang="en-GB"/>
          </a:p>
        </p:txBody>
      </p:sp>
      <p:sp>
        <p:nvSpPr>
          <p:cNvPr id="32" name="Szövegdoboz 31"/>
          <p:cNvSpPr txBox="1"/>
          <p:nvPr userDrawn="1"/>
        </p:nvSpPr>
        <p:spPr>
          <a:xfrm>
            <a:off x="1628563" y="5194973"/>
            <a:ext cx="4474519" cy="1117595"/>
          </a:xfrm>
          <a:prstGeom prst="rect">
            <a:avLst/>
          </a:prstGeom>
          <a:noFill/>
        </p:spPr>
        <p:txBody>
          <a:bodyPr wrap="square" rtlCol="0">
            <a:spAutoFit/>
          </a:bodyPr>
          <a:lstStyle/>
          <a:p>
            <a:endParaRPr lang="en-GB"/>
          </a:p>
        </p:txBody>
      </p:sp>
      <p:sp>
        <p:nvSpPr>
          <p:cNvPr id="35" name="Szöveg helye 3"/>
          <p:cNvSpPr>
            <a:spLocks noGrp="1"/>
          </p:cNvSpPr>
          <p:nvPr>
            <p:ph type="body" sz="half" idx="2"/>
          </p:nvPr>
        </p:nvSpPr>
        <p:spPr>
          <a:xfrm>
            <a:off x="1601160" y="1254823"/>
            <a:ext cx="4474519" cy="1082227"/>
          </a:xfrm>
          <a:prstGeom prst="rect">
            <a:avLst/>
          </a:prstGeom>
        </p:spPr>
        <p:txBody>
          <a:bodyPr/>
          <a:lstStyle>
            <a:lvl1pPr>
              <a:defRPr sz="1800"/>
            </a:lvl1pPr>
          </a:lstStyle>
          <a:p>
            <a:pPr lvl="0"/>
            <a:r>
              <a:rPr lang="hu-HU"/>
              <a:t>Mintaszöveg szerkesztése</a:t>
            </a:r>
          </a:p>
        </p:txBody>
      </p:sp>
      <p:sp>
        <p:nvSpPr>
          <p:cNvPr id="36" name="Szöveg helye 3"/>
          <p:cNvSpPr>
            <a:spLocks noGrp="1"/>
          </p:cNvSpPr>
          <p:nvPr>
            <p:ph type="body" sz="half" idx="13"/>
          </p:nvPr>
        </p:nvSpPr>
        <p:spPr>
          <a:xfrm>
            <a:off x="1628562" y="3225731"/>
            <a:ext cx="4474519" cy="1082227"/>
          </a:xfrm>
          <a:prstGeom prst="rect">
            <a:avLst/>
          </a:prstGeom>
        </p:spPr>
        <p:txBody>
          <a:bodyPr/>
          <a:lstStyle>
            <a:lvl1pPr>
              <a:defRPr sz="1800"/>
            </a:lvl1pPr>
          </a:lstStyle>
          <a:p>
            <a:pPr lvl="0"/>
            <a:r>
              <a:rPr lang="hu-HU"/>
              <a:t>Mintaszöveg szerkesztése</a:t>
            </a:r>
          </a:p>
        </p:txBody>
      </p:sp>
      <p:sp>
        <p:nvSpPr>
          <p:cNvPr id="37" name="Szöveg helye 3"/>
          <p:cNvSpPr>
            <a:spLocks noGrp="1"/>
          </p:cNvSpPr>
          <p:nvPr>
            <p:ph type="body" sz="half" idx="14"/>
          </p:nvPr>
        </p:nvSpPr>
        <p:spPr>
          <a:xfrm>
            <a:off x="1628562" y="5191979"/>
            <a:ext cx="4474519" cy="1082227"/>
          </a:xfrm>
          <a:prstGeom prst="rect">
            <a:avLst/>
          </a:prstGeom>
        </p:spPr>
        <p:txBody>
          <a:bodyPr/>
          <a:lstStyle>
            <a:lvl1pPr>
              <a:defRPr sz="1800"/>
            </a:lvl1pPr>
          </a:lstStyle>
          <a:p>
            <a:pPr lvl="0"/>
            <a:r>
              <a:rPr lang="hu-HU"/>
              <a:t>Mintaszöveg szerkesztése</a:t>
            </a:r>
          </a:p>
        </p:txBody>
      </p:sp>
    </p:spTree>
    <p:extLst>
      <p:ext uri="{BB962C8B-B14F-4D97-AF65-F5344CB8AC3E}">
        <p14:creationId xmlns:p14="http://schemas.microsoft.com/office/powerpoint/2010/main" val="31072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gyéni elrendezés">
    <p:spTree>
      <p:nvGrpSpPr>
        <p:cNvPr id="1" name=""/>
        <p:cNvGrpSpPr/>
        <p:nvPr/>
      </p:nvGrpSpPr>
      <p:grpSpPr>
        <a:xfrm>
          <a:off x="0" y="0"/>
          <a:ext cx="0" cy="0"/>
          <a:chOff x="0" y="0"/>
          <a:chExt cx="0" cy="0"/>
        </a:xfrm>
      </p:grpSpPr>
      <p:pic>
        <p:nvPicPr>
          <p:cNvPr id="10" name="Immagine 16">
            <a:extLst>
              <a:ext uri="{FF2B5EF4-FFF2-40B4-BE49-F238E27FC236}">
                <a16:creationId xmlns:a16="http://schemas.microsoft.com/office/drawing/2014/main" id="{2DA0940D-5AE0-5878-999A-A4F75B97BC3B}"/>
              </a:ext>
            </a:extLst>
          </p:cNvPr>
          <p:cNvPicPr>
            <a:picLocks noChangeAspect="1"/>
          </p:cNvPicPr>
          <p:nvPr userDrawn="1"/>
        </p:nvPicPr>
        <p:blipFill>
          <a:blip r:embed="rId2"/>
          <a:srcRect/>
          <a:stretch/>
        </p:blipFill>
        <p:spPr>
          <a:xfrm>
            <a:off x="7730188" y="6312568"/>
            <a:ext cx="2559169" cy="726677"/>
          </a:xfrm>
          <a:prstGeom prst="rect">
            <a:avLst/>
          </a:prstGeom>
        </p:spPr>
      </p:pic>
    </p:spTree>
    <p:extLst>
      <p:ext uri="{BB962C8B-B14F-4D97-AF65-F5344CB8AC3E}">
        <p14:creationId xmlns:p14="http://schemas.microsoft.com/office/powerpoint/2010/main" val="1920768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2" name="Immagine 6">
            <a:extLst>
              <a:ext uri="{FF2B5EF4-FFF2-40B4-BE49-F238E27FC236}">
                <a16:creationId xmlns:a16="http://schemas.microsoft.com/office/drawing/2014/main" id="{D7BF07D8-A176-29A9-C141-B275EF617CFF}"/>
              </a:ext>
            </a:extLst>
          </p:cNvPr>
          <p:cNvPicPr>
            <a:picLocks noChangeAspect="1"/>
          </p:cNvPicPr>
          <p:nvPr userDrawn="1"/>
        </p:nvPicPr>
        <p:blipFill>
          <a:blip r:embed="rId4"/>
          <a:srcRect/>
          <a:stretch/>
        </p:blipFill>
        <p:spPr>
          <a:xfrm>
            <a:off x="4764881" y="6579358"/>
            <a:ext cx="1270000" cy="355244"/>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5"/>
          <a:stretch>
            <a:fillRect/>
          </a:stretch>
        </p:blipFill>
        <p:spPr>
          <a:xfrm>
            <a:off x="4255008" y="1088993"/>
            <a:ext cx="6541185" cy="6117465"/>
          </a:xfrm>
          <a:prstGeom prst="rect">
            <a:avLst/>
          </a:prstGeom>
        </p:spPr>
      </p:pic>
      <p:sp>
        <p:nvSpPr>
          <p:cNvPr id="22" name="Cím 1"/>
          <p:cNvSpPr>
            <a:spLocks noGrp="1"/>
          </p:cNvSpPr>
          <p:nvPr>
            <p:ph type="title" hasCustomPrompt="1"/>
          </p:nvPr>
        </p:nvSpPr>
        <p:spPr>
          <a:xfrm>
            <a:off x="742948" y="2515184"/>
            <a:ext cx="9313863" cy="1392237"/>
          </a:xfrm>
          <a:prstGeom prst="rect">
            <a:avLst/>
          </a:prstGeom>
        </p:spPr>
        <p:txBody>
          <a:bodyPr anchor="ctr"/>
          <a:lstStyle>
            <a:lvl1pPr algn="ctr">
              <a:defRPr b="1" baseline="0">
                <a:solidFill>
                  <a:schemeClr val="bg1"/>
                </a:solidFill>
                <a:latin typeface="+mn-lt"/>
              </a:defRPr>
            </a:lvl1pPr>
          </a:lstStyle>
          <a:p>
            <a:r>
              <a:rPr lang="hu-HU" dirty="0"/>
              <a:t>SECTION TITLE</a:t>
            </a:r>
            <a:endParaRPr lang="en-GB" dirty="0"/>
          </a:p>
        </p:txBody>
      </p:sp>
    </p:spTree>
    <p:extLst>
      <p:ext uri="{BB962C8B-B14F-4D97-AF65-F5344CB8AC3E}">
        <p14:creationId xmlns:p14="http://schemas.microsoft.com/office/powerpoint/2010/main" val="4285346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gyéni elrendezés">
    <p:spTree>
      <p:nvGrpSpPr>
        <p:cNvPr id="1" name=""/>
        <p:cNvGrpSpPr/>
        <p:nvPr/>
      </p:nvGrpSpPr>
      <p:grpSpPr>
        <a:xfrm>
          <a:off x="0" y="0"/>
          <a:ext cx="0" cy="0"/>
          <a:chOff x="0" y="0"/>
          <a:chExt cx="0" cy="0"/>
        </a:xfrm>
      </p:grpSpPr>
      <p:pic>
        <p:nvPicPr>
          <p:cNvPr id="10" name="Immagine 3">
            <a:extLst>
              <a:ext uri="{FF2B5EF4-FFF2-40B4-BE49-F238E27FC236}">
                <a16:creationId xmlns:a16="http://schemas.microsoft.com/office/drawing/2014/main" id="{F0BA59ED-2673-3E51-3780-9815C33F26C3}"/>
              </a:ext>
            </a:extLst>
          </p:cNvPr>
          <p:cNvPicPr>
            <a:picLocks noChangeAspect="1"/>
          </p:cNvPicPr>
          <p:nvPr userDrawn="1"/>
        </p:nvPicPr>
        <p:blipFill>
          <a:blip r:embed="rId2"/>
          <a:stretch>
            <a:fillRect/>
          </a:stretch>
        </p:blipFill>
        <p:spPr>
          <a:xfrm>
            <a:off x="-1" y="0"/>
            <a:ext cx="10799763" cy="7204076"/>
          </a:xfrm>
          <a:prstGeom prst="rect">
            <a:avLst/>
          </a:prstGeom>
        </p:spPr>
      </p:pic>
      <p:pic>
        <p:nvPicPr>
          <p:cNvPr id="11" name="Immagine 4">
            <a:extLst>
              <a:ext uri="{FF2B5EF4-FFF2-40B4-BE49-F238E27FC236}">
                <a16:creationId xmlns:a16="http://schemas.microsoft.com/office/drawing/2014/main" id="{6F0E1B84-367F-07BC-28F5-5F86C40CCA19}"/>
              </a:ext>
            </a:extLst>
          </p:cNvPr>
          <p:cNvPicPr>
            <a:picLocks noChangeAspect="1"/>
          </p:cNvPicPr>
          <p:nvPr userDrawn="1"/>
        </p:nvPicPr>
        <p:blipFill>
          <a:blip r:embed="rId3">
            <a:alphaModFix amt="87000"/>
          </a:blip>
          <a:stretch>
            <a:fillRect/>
          </a:stretch>
        </p:blipFill>
        <p:spPr>
          <a:xfrm>
            <a:off x="3569" y="-2382"/>
            <a:ext cx="10796194" cy="7201695"/>
          </a:xfrm>
          <a:prstGeom prst="rect">
            <a:avLst/>
          </a:prstGeom>
        </p:spPr>
      </p:pic>
      <p:pic>
        <p:nvPicPr>
          <p:cNvPr id="13" name="Immagine 2">
            <a:extLst>
              <a:ext uri="{FF2B5EF4-FFF2-40B4-BE49-F238E27FC236}">
                <a16:creationId xmlns:a16="http://schemas.microsoft.com/office/drawing/2014/main" id="{FA45CCE8-96BA-C8CC-2B2E-4CCE8683B830}"/>
              </a:ext>
            </a:extLst>
          </p:cNvPr>
          <p:cNvPicPr>
            <a:picLocks noChangeAspect="1"/>
          </p:cNvPicPr>
          <p:nvPr userDrawn="1"/>
        </p:nvPicPr>
        <p:blipFill>
          <a:blip r:embed="rId4"/>
          <a:stretch>
            <a:fillRect/>
          </a:stretch>
        </p:blipFill>
        <p:spPr>
          <a:xfrm>
            <a:off x="4258578" y="1088993"/>
            <a:ext cx="6541185" cy="6117465"/>
          </a:xfrm>
          <a:prstGeom prst="rect">
            <a:avLst/>
          </a:prstGeom>
        </p:spPr>
      </p:pic>
      <p:sp>
        <p:nvSpPr>
          <p:cNvPr id="22" name="Cím 1"/>
          <p:cNvSpPr>
            <a:spLocks noGrp="1"/>
          </p:cNvSpPr>
          <p:nvPr>
            <p:ph type="title" hasCustomPrompt="1"/>
          </p:nvPr>
        </p:nvSpPr>
        <p:spPr>
          <a:xfrm>
            <a:off x="1398495" y="2910017"/>
            <a:ext cx="7996518" cy="1192306"/>
          </a:xfrm>
          <a:prstGeom prst="rect">
            <a:avLst/>
          </a:prstGeom>
        </p:spPr>
        <p:txBody>
          <a:bodyPr anchor="ctr"/>
          <a:lstStyle>
            <a:lvl1pPr algn="ctr">
              <a:defRPr b="1" baseline="0">
                <a:solidFill>
                  <a:schemeClr val="bg1"/>
                </a:solidFill>
                <a:latin typeface="+mn-lt"/>
              </a:defRPr>
            </a:lvl1pPr>
          </a:lstStyle>
          <a:p>
            <a:r>
              <a:rPr lang="hu-HU" dirty="0"/>
              <a:t>THANK YOU!</a:t>
            </a:r>
            <a:endParaRPr lang="en-GB" dirty="0"/>
          </a:p>
        </p:txBody>
      </p:sp>
      <p:pic>
        <p:nvPicPr>
          <p:cNvPr id="7" name="Immagine 8">
            <a:extLst>
              <a:ext uri="{FF2B5EF4-FFF2-40B4-BE49-F238E27FC236}">
                <a16:creationId xmlns:a16="http://schemas.microsoft.com/office/drawing/2014/main" id="{755C4558-2D07-CEC3-8C65-1E89039ACBBC}"/>
              </a:ext>
            </a:extLst>
          </p:cNvPr>
          <p:cNvPicPr>
            <a:picLocks noChangeAspect="1"/>
          </p:cNvPicPr>
          <p:nvPr userDrawn="1"/>
        </p:nvPicPr>
        <p:blipFill>
          <a:blip r:embed="rId5"/>
          <a:stretch>
            <a:fillRect/>
          </a:stretch>
        </p:blipFill>
        <p:spPr>
          <a:xfrm>
            <a:off x="1331260" y="2845770"/>
            <a:ext cx="8130988" cy="1320800"/>
          </a:xfrm>
          <a:prstGeom prst="rect">
            <a:avLst/>
          </a:prstGeom>
        </p:spPr>
      </p:pic>
      <p:pic>
        <p:nvPicPr>
          <p:cNvPr id="2" name="Kép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88160" y="421209"/>
            <a:ext cx="1817188" cy="1335568"/>
          </a:xfrm>
          <a:prstGeom prst="rect">
            <a:avLst/>
          </a:prstGeom>
        </p:spPr>
      </p:pic>
      <p:sp>
        <p:nvSpPr>
          <p:cNvPr id="4" name="Szövegdoboz 3"/>
          <p:cNvSpPr txBox="1"/>
          <p:nvPr userDrawn="1"/>
        </p:nvSpPr>
        <p:spPr>
          <a:xfrm>
            <a:off x="1219199" y="6108109"/>
            <a:ext cx="4789407" cy="784830"/>
          </a:xfrm>
          <a:prstGeom prst="rect">
            <a:avLst/>
          </a:prstGeom>
          <a:noFill/>
        </p:spPr>
        <p:txBody>
          <a:bodyPr wrap="square" rtlCol="0" anchor="ctr">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900" kern="1200" dirty="0">
                <a:solidFill>
                  <a:schemeClr val="bg1"/>
                </a:solidFill>
                <a:effectLst/>
                <a:latin typeface="Arial" panose="020B0604020202020204" pitchFamily="34" charset="0"/>
                <a:ea typeface="+mn-ea"/>
                <a:cs typeface="Arial" panose="020B0604020202020204" pitchFamily="34" charset="0"/>
              </a:rPr>
              <a:t>H-PASS is co-funded by the EU4Health </a:t>
            </a:r>
            <a:r>
              <a:rPr lang="en-US" sz="900" kern="1200" dirty="0" err="1">
                <a:solidFill>
                  <a:schemeClr val="bg1"/>
                </a:solidFill>
                <a:effectLst/>
                <a:latin typeface="Arial" panose="020B0604020202020204" pitchFamily="34" charset="0"/>
                <a:ea typeface="+mn-ea"/>
                <a:cs typeface="Arial" panose="020B0604020202020204" pitchFamily="34" charset="0"/>
              </a:rPr>
              <a:t>Programme</a:t>
            </a:r>
            <a:r>
              <a:rPr lang="en-US" sz="900" kern="1200" dirty="0">
                <a:solidFill>
                  <a:schemeClr val="bg1"/>
                </a:solidFill>
                <a:effectLst/>
                <a:latin typeface="Arial" panose="020B0604020202020204" pitchFamily="34" charset="0"/>
                <a:ea typeface="+mn-ea"/>
                <a:cs typeface="Arial" panose="020B0604020202020204" pitchFamily="34" charset="0"/>
              </a:rPr>
              <a:t> of the European Union under Grant Agreement No. 11101139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Views and opinions expressed are however those of the author(s) only and do not necessarily reflect those of the European Union or </a:t>
            </a:r>
            <a:r>
              <a:rPr lang="en-US" sz="900" kern="1200" dirty="0" err="1">
                <a:solidFill>
                  <a:schemeClr val="bg1"/>
                </a:solidFill>
                <a:effectLst/>
                <a:latin typeface="Arial" panose="020B0604020202020204" pitchFamily="34" charset="0"/>
                <a:ea typeface="+mn-ea"/>
                <a:cs typeface="Arial" panose="020B0604020202020204" pitchFamily="34" charset="0"/>
              </a:rPr>
              <a:t>HaDEA</a:t>
            </a:r>
            <a:r>
              <a:rPr lang="en-US" sz="900" kern="1200" dirty="0">
                <a:solidFill>
                  <a:schemeClr val="bg1"/>
                </a:solidFill>
                <a:effectLst/>
                <a:latin typeface="Arial" panose="020B0604020202020204" pitchFamily="34" charset="0"/>
                <a:ea typeface="+mn-ea"/>
                <a:cs typeface="Arial" panose="020B0604020202020204" pitchFamily="34" charset="0"/>
              </a:rPr>
              <a:t>. Neither the European Union nor the granting authority can be held responsible for them.</a:t>
            </a:r>
            <a:endParaRPr lang="en-GB" sz="900" kern="1200" dirty="0">
              <a:solidFill>
                <a:schemeClr val="bg1"/>
              </a:solidFill>
              <a:effectLst/>
              <a:latin typeface="Arial" panose="020B0604020202020204" pitchFamily="34" charset="0"/>
              <a:ea typeface="+mn-ea"/>
              <a:cs typeface="Arial" panose="020B0604020202020204" pitchFamily="34" charset="0"/>
            </a:endParaRPr>
          </a:p>
          <a:p>
            <a:pPr algn="just"/>
            <a:endParaRPr lang="en-GB" sz="900" dirty="0">
              <a:latin typeface="Arial" panose="020B0604020202020204" pitchFamily="34" charset="0"/>
              <a:cs typeface="Arial" panose="020B0604020202020204" pitchFamily="34" charset="0"/>
            </a:endParaRPr>
          </a:p>
        </p:txBody>
      </p:sp>
      <p:pic>
        <p:nvPicPr>
          <p:cNvPr id="5" name="Kép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008606" y="6108109"/>
            <a:ext cx="2860083" cy="638120"/>
          </a:xfrm>
          <a:prstGeom prst="rect">
            <a:avLst/>
          </a:prstGeom>
        </p:spPr>
      </p:pic>
    </p:spTree>
    <p:extLst>
      <p:ext uri="{BB962C8B-B14F-4D97-AF65-F5344CB8AC3E}">
        <p14:creationId xmlns:p14="http://schemas.microsoft.com/office/powerpoint/2010/main" val="176341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2458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8" r:id="rId5"/>
    <p:sldLayoutId id="2147483674" r:id="rId6"/>
    <p:sldLayoutId id="2147483675" r:id="rId7"/>
    <p:sldLayoutId id="2147483676" r:id="rId8"/>
    <p:sldLayoutId id="2147483677" r:id="rId9"/>
    <p:sldLayoutId id="2147483679" r:id="rId10"/>
    <p:sldLayoutId id="2147483680" r:id="rId11"/>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hyperlink" Target="https://www.slido.com/support/ppi/how-to-change-the-design" TargetMode="External"/><Relationship Id="rId3" Type="http://schemas.openxmlformats.org/officeDocument/2006/relationships/tags" Target="../tags/tag4.xml"/><Relationship Id="rId7" Type="http://schemas.openxmlformats.org/officeDocument/2006/relationships/image" Target="../media/image22.svg"/><Relationship Id="rId12" Type="http://schemas.openxmlformats.org/officeDocument/2006/relationships/image" Target="../media/image26.sv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hyperlink" Target="https://www.slido.com/powerpoint-polling?utm_source=powerpoint&amp;utm_medium=placeholder-slide" TargetMode="External"/><Relationship Id="rId10" Type="http://schemas.openxmlformats.org/officeDocument/2006/relationships/image" Target="../media/image24.svg"/><Relationship Id="rId4" Type="http://schemas.openxmlformats.org/officeDocument/2006/relationships/slideLayout" Target="../slideLayouts/slideLayout10.xml"/><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81891" y="3342444"/>
            <a:ext cx="9601199" cy="1392237"/>
          </a:xfrm>
        </p:spPr>
        <p:txBody>
          <a:bodyPr anchor="ctr"/>
          <a:lstStyle/>
          <a:p>
            <a:r>
              <a:rPr lang="en-GB" sz="3600" dirty="0">
                <a:latin typeface="+mn-lt"/>
              </a:rPr>
              <a:t>Digital Change Agent – Train-the-Trainer course</a:t>
            </a:r>
            <a:r>
              <a:rPr lang="el-GR" sz="3600" dirty="0">
                <a:latin typeface="+mn-lt"/>
              </a:rPr>
              <a:t> </a:t>
            </a:r>
            <a:br>
              <a:rPr lang="el-GR" sz="3600" dirty="0">
                <a:latin typeface="+mn-lt"/>
              </a:rPr>
            </a:br>
            <a:r>
              <a:rPr lang="el-GR" sz="3600" dirty="0">
                <a:latin typeface="+mn-lt"/>
              </a:rPr>
              <a:t>Σύγχρονη εκπαιδευτική δραστηριότητα</a:t>
            </a:r>
            <a:r>
              <a:rPr lang="en-GB" sz="3600" dirty="0">
                <a:latin typeface="+mn-lt"/>
              </a:rPr>
              <a:t> 1</a:t>
            </a:r>
          </a:p>
        </p:txBody>
      </p:sp>
      <p:sp>
        <p:nvSpPr>
          <p:cNvPr id="3" name="Footer Placeholder 4">
            <a:extLst>
              <a:ext uri="{FF2B5EF4-FFF2-40B4-BE49-F238E27FC236}">
                <a16:creationId xmlns:a16="http://schemas.microsoft.com/office/drawing/2014/main" id="{67E7FDAD-E35F-44BD-D05B-69BE7B2AA180}"/>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solidFill>
                  <a:schemeClr val="bg1"/>
                </a:solidFill>
              </a:rPr>
              <a:t>Project: 101101139 — H-PASS — EU4H-2022-PJ</a:t>
            </a:r>
            <a:endParaRPr lang="el-GR" altLang="en-US" sz="1200" dirty="0">
              <a:solidFill>
                <a:schemeClr val="bg1"/>
              </a:solidFill>
            </a:endParaRPr>
          </a:p>
        </p:txBody>
      </p:sp>
    </p:spTree>
    <p:extLst>
      <p:ext uri="{BB962C8B-B14F-4D97-AF65-F5344CB8AC3E}">
        <p14:creationId xmlns:p14="http://schemas.microsoft.com/office/powerpoint/2010/main" val="839785364"/>
      </p:ext>
    </p:extLst>
  </p:cSld>
  <p:clrMapOvr>
    <a:masterClrMapping/>
  </p:clrMapOvr>
  <mc:AlternateContent xmlns:mc="http://schemas.openxmlformats.org/markup-compatibility/2006" xmlns:p14="http://schemas.microsoft.com/office/powerpoint/2010/main">
    <mc:Choice Requires="p14">
      <p:transition spd="slow" p14:dur="2000" advTm="532"/>
    </mc:Choice>
    <mc:Fallback xmlns="">
      <p:transition spd="slow" advTm="53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DFB68-50AF-7C81-B8F5-EE9F90CB14BD}"/>
              </a:ext>
            </a:extLst>
          </p:cNvPr>
          <p:cNvSpPr>
            <a:spLocks noGrp="1"/>
          </p:cNvSpPr>
          <p:nvPr>
            <p:ph type="title"/>
          </p:nvPr>
        </p:nvSpPr>
        <p:spPr>
          <a:xfrm>
            <a:off x="603457" y="31843"/>
            <a:ext cx="9707606" cy="993805"/>
          </a:xfrm>
        </p:spPr>
        <p:txBody>
          <a:bodyPr/>
          <a:lstStyle/>
          <a:p>
            <a:r>
              <a:rPr lang="el-GR" sz="2800" b="1" dirty="0" err="1"/>
              <a:t>Δρ</a:t>
            </a:r>
            <a:r>
              <a:rPr lang="el-GR" sz="2800" b="1" dirty="0"/>
              <a:t> Ιωάννης Γεωργίου: </a:t>
            </a:r>
            <a:r>
              <a:rPr lang="el-GR" sz="2800" b="1" i="1" dirty="0"/>
              <a:t>Διευθυντής της </a:t>
            </a:r>
            <a:r>
              <a:rPr lang="el-GR" sz="2800" b="1" i="1" dirty="0" err="1"/>
              <a:t>ορθοπαιδικής</a:t>
            </a:r>
            <a:r>
              <a:rPr lang="el-GR" sz="2800" b="1" i="1" dirty="0"/>
              <a:t> χειρουργικής </a:t>
            </a:r>
            <a:endParaRPr lang="en-GB" sz="2800" b="1" i="1" dirty="0"/>
          </a:p>
        </p:txBody>
      </p:sp>
      <p:sp>
        <p:nvSpPr>
          <p:cNvPr id="3" name="Content Placeholder 2">
            <a:extLst>
              <a:ext uri="{FF2B5EF4-FFF2-40B4-BE49-F238E27FC236}">
                <a16:creationId xmlns:a16="http://schemas.microsoft.com/office/drawing/2014/main" id="{06D92C0A-F84B-224E-CF6E-50C88C8139C4}"/>
              </a:ext>
            </a:extLst>
          </p:cNvPr>
          <p:cNvSpPr>
            <a:spLocks noGrp="1"/>
          </p:cNvSpPr>
          <p:nvPr>
            <p:ph sz="half" idx="1"/>
          </p:nvPr>
        </p:nvSpPr>
        <p:spPr>
          <a:xfrm>
            <a:off x="625163" y="1163782"/>
            <a:ext cx="9685900" cy="4815913"/>
          </a:xfrm>
        </p:spPr>
        <p:txBody>
          <a:bodyPr/>
          <a:lstStyle/>
          <a:p>
            <a:r>
              <a:rPr lang="el-GR" sz="2000" dirty="0"/>
              <a:t>Πιστεύει ότι το </a:t>
            </a:r>
            <a:r>
              <a:rPr lang="el-GR" sz="2000" b="1" dirty="0"/>
              <a:t>νέο σύστημα ρομποτικής χειρουργικής </a:t>
            </a:r>
            <a:r>
              <a:rPr lang="el-GR" sz="2000" b="1" dirty="0" err="1"/>
              <a:t>Galenus</a:t>
            </a:r>
            <a:r>
              <a:rPr lang="el-GR" sz="2000" b="1" dirty="0"/>
              <a:t> DX </a:t>
            </a:r>
            <a:r>
              <a:rPr lang="el-GR" sz="2000" dirty="0"/>
              <a:t>θα προσέφερε σημαντικά πλεονεκτήματα τόσο στο νοσοκομείο όσο και στους ασθενείς.</a:t>
            </a:r>
          </a:p>
          <a:p>
            <a:endParaRPr lang="el-GR" sz="2000" dirty="0"/>
          </a:p>
          <a:p>
            <a:endParaRPr lang="el-GR" sz="2000" dirty="0"/>
          </a:p>
          <a:p>
            <a:endParaRPr lang="el-GR" sz="2000" dirty="0"/>
          </a:p>
          <a:p>
            <a:endParaRPr lang="el-GR" sz="2000" dirty="0"/>
          </a:p>
          <a:p>
            <a:endParaRPr lang="el-GR" sz="2000" dirty="0"/>
          </a:p>
          <a:p>
            <a:r>
              <a:rPr lang="el-GR" sz="2000" b="1" dirty="0"/>
              <a:t>Πλεονεκτήματα για τους ασθενείς: </a:t>
            </a:r>
            <a:r>
              <a:rPr lang="el-GR" sz="2000" dirty="0"/>
              <a:t>Μικρότερες τομές, λιγότερη απώλεια αίματος, ταχύτερη κινητοποίηση και συντομότερη παραμονή στο νοσοκομείο</a:t>
            </a:r>
          </a:p>
          <a:p>
            <a:r>
              <a:rPr lang="el-GR" sz="2000" b="1" dirty="0"/>
              <a:t>Πλεονεκτήματα για το προσωπικό: </a:t>
            </a:r>
            <a:r>
              <a:rPr lang="el-GR" sz="2000" dirty="0"/>
              <a:t>Μεγαλύτερη ακρίβεια, σταθερότητα και εργονομία, μείωση της κόπωσης του χειρουργού</a:t>
            </a:r>
          </a:p>
          <a:p>
            <a:r>
              <a:rPr lang="el-GR" sz="2000" b="1" dirty="0" err="1"/>
              <a:t>Πλεονεκτήμστα</a:t>
            </a:r>
            <a:r>
              <a:rPr lang="el-GR" sz="2000" b="1" dirty="0"/>
              <a:t> για το νοσοκομείο: </a:t>
            </a:r>
            <a:r>
              <a:rPr lang="el-GR" sz="2000" dirty="0"/>
              <a:t>Ενίσχυση το προφίλ του ως κέντρο καινοτομίας</a:t>
            </a:r>
          </a:p>
        </p:txBody>
      </p:sp>
      <p:pic>
        <p:nvPicPr>
          <p:cNvPr id="4" name="Picture 3">
            <a:extLst>
              <a:ext uri="{FF2B5EF4-FFF2-40B4-BE49-F238E27FC236}">
                <a16:creationId xmlns:a16="http://schemas.microsoft.com/office/drawing/2014/main" id="{80FED532-D91E-5A01-DC8B-E537A63164BE}"/>
              </a:ext>
            </a:extLst>
          </p:cNvPr>
          <p:cNvPicPr>
            <a:picLocks noChangeAspect="1"/>
          </p:cNvPicPr>
          <p:nvPr/>
        </p:nvPicPr>
        <p:blipFill>
          <a:blip r:embed="rId2"/>
          <a:stretch>
            <a:fillRect/>
          </a:stretch>
        </p:blipFill>
        <p:spPr>
          <a:xfrm>
            <a:off x="625163" y="1979982"/>
            <a:ext cx="2694666" cy="1798476"/>
          </a:xfrm>
          <a:prstGeom prst="rect">
            <a:avLst/>
          </a:prstGeom>
        </p:spPr>
      </p:pic>
      <p:pic>
        <p:nvPicPr>
          <p:cNvPr id="5" name="Picture 4">
            <a:extLst>
              <a:ext uri="{FF2B5EF4-FFF2-40B4-BE49-F238E27FC236}">
                <a16:creationId xmlns:a16="http://schemas.microsoft.com/office/drawing/2014/main" id="{26CE8C61-620F-3D68-2B03-7A033892CFDF}"/>
              </a:ext>
            </a:extLst>
          </p:cNvPr>
          <p:cNvPicPr>
            <a:picLocks noChangeAspect="1"/>
          </p:cNvPicPr>
          <p:nvPr/>
        </p:nvPicPr>
        <p:blipFill>
          <a:blip r:embed="rId3"/>
          <a:stretch>
            <a:fillRect/>
          </a:stretch>
        </p:blipFill>
        <p:spPr>
          <a:xfrm>
            <a:off x="3635812" y="1958408"/>
            <a:ext cx="2726718" cy="1820050"/>
          </a:xfrm>
          <a:prstGeom prst="rect">
            <a:avLst/>
          </a:prstGeom>
        </p:spPr>
      </p:pic>
      <p:pic>
        <p:nvPicPr>
          <p:cNvPr id="6" name="Picture 5">
            <a:extLst>
              <a:ext uri="{FF2B5EF4-FFF2-40B4-BE49-F238E27FC236}">
                <a16:creationId xmlns:a16="http://schemas.microsoft.com/office/drawing/2014/main" id="{64730E69-F110-F375-C346-FA238317AC04}"/>
              </a:ext>
            </a:extLst>
          </p:cNvPr>
          <p:cNvPicPr>
            <a:picLocks noChangeAspect="1"/>
          </p:cNvPicPr>
          <p:nvPr/>
        </p:nvPicPr>
        <p:blipFill>
          <a:blip r:embed="rId4"/>
          <a:stretch>
            <a:fillRect/>
          </a:stretch>
        </p:blipFill>
        <p:spPr>
          <a:xfrm>
            <a:off x="6678513" y="1979982"/>
            <a:ext cx="3198766" cy="1798476"/>
          </a:xfrm>
          <a:prstGeom prst="rect">
            <a:avLst/>
          </a:prstGeom>
        </p:spPr>
      </p:pic>
    </p:spTree>
    <p:extLst>
      <p:ext uri="{BB962C8B-B14F-4D97-AF65-F5344CB8AC3E}">
        <p14:creationId xmlns:p14="http://schemas.microsoft.com/office/powerpoint/2010/main" val="655138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E2511-E11E-ED3F-7C09-E236BE0664F9}"/>
              </a:ext>
            </a:extLst>
          </p:cNvPr>
          <p:cNvSpPr>
            <a:spLocks noGrp="1"/>
          </p:cNvSpPr>
          <p:nvPr>
            <p:ph type="title"/>
          </p:nvPr>
        </p:nvSpPr>
        <p:spPr>
          <a:xfrm>
            <a:off x="625163" y="180109"/>
            <a:ext cx="9707606" cy="787481"/>
          </a:xfrm>
        </p:spPr>
        <p:txBody>
          <a:bodyPr/>
          <a:lstStyle/>
          <a:p>
            <a:r>
              <a:rPr lang="el-GR" sz="3200" b="1" dirty="0"/>
              <a:t>Ο προβληματισμός:</a:t>
            </a:r>
            <a:endParaRPr lang="en-GB" sz="3200" b="1" dirty="0"/>
          </a:p>
        </p:txBody>
      </p:sp>
      <p:sp>
        <p:nvSpPr>
          <p:cNvPr id="3" name="Content Placeholder 2">
            <a:extLst>
              <a:ext uri="{FF2B5EF4-FFF2-40B4-BE49-F238E27FC236}">
                <a16:creationId xmlns:a16="http://schemas.microsoft.com/office/drawing/2014/main" id="{1EE9E9A4-694F-0F4F-5A8B-842D8C322B50}"/>
              </a:ext>
            </a:extLst>
          </p:cNvPr>
          <p:cNvSpPr>
            <a:spLocks noGrp="1"/>
          </p:cNvSpPr>
          <p:nvPr>
            <p:ph sz="half" idx="1"/>
          </p:nvPr>
        </p:nvSpPr>
        <p:spPr>
          <a:xfrm>
            <a:off x="625162" y="1205347"/>
            <a:ext cx="9183855" cy="665018"/>
          </a:xfrm>
        </p:spPr>
        <p:txBody>
          <a:bodyPr/>
          <a:lstStyle/>
          <a:p>
            <a:r>
              <a:rPr lang="el-GR" sz="2400" b="1" dirty="0"/>
              <a:t>Η χρηματοδότηση επαρκούσε μόνο για μια από τις δύο λύσεις.</a:t>
            </a:r>
            <a:endParaRPr lang="en-GB" sz="2400" b="1" dirty="0"/>
          </a:p>
        </p:txBody>
      </p:sp>
      <p:sp>
        <p:nvSpPr>
          <p:cNvPr id="6" name="Content Placeholder 2">
            <a:extLst>
              <a:ext uri="{FF2B5EF4-FFF2-40B4-BE49-F238E27FC236}">
                <a16:creationId xmlns:a16="http://schemas.microsoft.com/office/drawing/2014/main" id="{AA0D38FA-FF19-8A27-43AC-0C831EBA02F8}"/>
              </a:ext>
            </a:extLst>
          </p:cNvPr>
          <p:cNvSpPr txBox="1">
            <a:spLocks/>
          </p:cNvSpPr>
          <p:nvPr/>
        </p:nvSpPr>
        <p:spPr>
          <a:xfrm>
            <a:off x="625163" y="1862140"/>
            <a:ext cx="4293201" cy="4054868"/>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l-GR" sz="2000" dirty="0"/>
              <a:t>Η </a:t>
            </a:r>
            <a:r>
              <a:rPr lang="el-GR" sz="2000" b="1" dirty="0"/>
              <a:t>Κα Ελένη Παπαδοπούλου </a:t>
            </a:r>
            <a:r>
              <a:rPr lang="el-GR" sz="2000" dirty="0"/>
              <a:t>γνώριζε ότι έπρεπε να πείσει τον Διευθυντή ιατρό της </a:t>
            </a:r>
            <a:r>
              <a:rPr lang="el-GR" sz="2000" dirty="0" err="1"/>
              <a:t>Ορθοπαιδικής</a:t>
            </a:r>
            <a:r>
              <a:rPr lang="el-GR" sz="2000" dirty="0"/>
              <a:t> Κλινικής, </a:t>
            </a:r>
            <a:r>
              <a:rPr lang="el-GR" sz="2000" dirty="0" err="1"/>
              <a:t>Δρ</a:t>
            </a:r>
            <a:r>
              <a:rPr lang="el-GR" sz="2000" dirty="0"/>
              <a:t> Ιωάννη Γεωργίου, ο οποίος ήταν επιφυλακτικός σχετικά με τη χρήση ψηφιακών εργαλείων, φοβούμενος ότι θα μπορούσαν να διαταράξουν τις καθιερωμένες ροές εργασίας.</a:t>
            </a:r>
            <a:endParaRPr lang="en-GB" sz="2000" dirty="0"/>
          </a:p>
        </p:txBody>
      </p:sp>
      <p:sp>
        <p:nvSpPr>
          <p:cNvPr id="7" name="Content Placeholder 2">
            <a:extLst>
              <a:ext uri="{FF2B5EF4-FFF2-40B4-BE49-F238E27FC236}">
                <a16:creationId xmlns:a16="http://schemas.microsoft.com/office/drawing/2014/main" id="{21ECDC60-F9A7-5F5E-2C52-EE84759C93C8}"/>
              </a:ext>
            </a:extLst>
          </p:cNvPr>
          <p:cNvSpPr txBox="1">
            <a:spLocks/>
          </p:cNvSpPr>
          <p:nvPr/>
        </p:nvSpPr>
        <p:spPr>
          <a:xfrm>
            <a:off x="5181600" y="1852161"/>
            <a:ext cx="5151169" cy="4064847"/>
          </a:xfrm>
          <a:prstGeom prst="rect">
            <a:avLst/>
          </a:prstGeom>
          <a:solidFill>
            <a:schemeClr val="tx2">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000" dirty="0"/>
              <a:t>Ο </a:t>
            </a:r>
            <a:r>
              <a:rPr lang="el-GR" sz="2000" b="1" dirty="0" err="1"/>
              <a:t>Δρ</a:t>
            </a:r>
            <a:r>
              <a:rPr lang="el-GR" sz="2000" b="1" dirty="0"/>
              <a:t> Γεωργίου </a:t>
            </a:r>
            <a:r>
              <a:rPr lang="el-GR" sz="2000" dirty="0"/>
              <a:t>ήταν ένθερμος υποστηρικτής της βασιζόμενης σε ενδείξεις ιατρικής και των κατευθυντηρίων οδηγιών, και ενστερνιζόταν στρατηγικές διαχείρισης ασθενών με αποδεδειγμένη θετική επίδραση στις εκβάσεις τους. Παράλληλα είχε έντονο ενδιαφέρον για την αγορά του ρομποτικού συστήματος για την κλινική του και ήθελε να πείσει την Κα Παπαδοπούλου να υποστηρίξει αυτή την επιλογή.</a:t>
            </a:r>
            <a:endParaRPr lang="en-GB" sz="2000" dirty="0"/>
          </a:p>
        </p:txBody>
      </p:sp>
      <p:pic>
        <p:nvPicPr>
          <p:cNvPr id="8" name="Picture 7">
            <a:extLst>
              <a:ext uri="{FF2B5EF4-FFF2-40B4-BE49-F238E27FC236}">
                <a16:creationId xmlns:a16="http://schemas.microsoft.com/office/drawing/2014/main" id="{A431C412-D25F-5416-98FF-D148632BD92C}"/>
              </a:ext>
            </a:extLst>
          </p:cNvPr>
          <p:cNvPicPr>
            <a:picLocks noChangeAspect="1"/>
          </p:cNvPicPr>
          <p:nvPr/>
        </p:nvPicPr>
        <p:blipFill>
          <a:blip r:embed="rId2"/>
          <a:stretch>
            <a:fillRect/>
          </a:stretch>
        </p:blipFill>
        <p:spPr>
          <a:xfrm>
            <a:off x="6807845" y="4440931"/>
            <a:ext cx="2211614" cy="1476077"/>
          </a:xfrm>
          <a:prstGeom prst="rect">
            <a:avLst/>
          </a:prstGeom>
        </p:spPr>
      </p:pic>
      <p:pic>
        <p:nvPicPr>
          <p:cNvPr id="9" name="Picture 8">
            <a:extLst>
              <a:ext uri="{FF2B5EF4-FFF2-40B4-BE49-F238E27FC236}">
                <a16:creationId xmlns:a16="http://schemas.microsoft.com/office/drawing/2014/main" id="{AABED099-8A7F-79FD-30BC-1AEA3DE1BBF5}"/>
              </a:ext>
            </a:extLst>
          </p:cNvPr>
          <p:cNvPicPr>
            <a:picLocks noChangeAspect="1"/>
          </p:cNvPicPr>
          <p:nvPr/>
        </p:nvPicPr>
        <p:blipFill>
          <a:blip r:embed="rId3"/>
          <a:stretch>
            <a:fillRect/>
          </a:stretch>
        </p:blipFill>
        <p:spPr>
          <a:xfrm>
            <a:off x="1396099" y="4440931"/>
            <a:ext cx="2188654" cy="1457070"/>
          </a:xfrm>
          <a:prstGeom prst="rect">
            <a:avLst/>
          </a:prstGeom>
        </p:spPr>
      </p:pic>
    </p:spTree>
    <p:extLst>
      <p:ext uri="{BB962C8B-B14F-4D97-AF65-F5344CB8AC3E}">
        <p14:creationId xmlns:p14="http://schemas.microsoft.com/office/powerpoint/2010/main" val="2988226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2E77D-368F-C376-FE39-671C55F2FF7A}"/>
              </a:ext>
            </a:extLst>
          </p:cNvPr>
          <p:cNvSpPr>
            <a:spLocks noGrp="1"/>
          </p:cNvSpPr>
          <p:nvPr>
            <p:ph type="title"/>
          </p:nvPr>
        </p:nvSpPr>
        <p:spPr>
          <a:xfrm>
            <a:off x="546078" y="722715"/>
            <a:ext cx="9707606" cy="993805"/>
          </a:xfrm>
        </p:spPr>
        <p:txBody>
          <a:bodyPr/>
          <a:lstStyle/>
          <a:p>
            <a:r>
              <a:rPr lang="el-GR" sz="2800" b="1" dirty="0"/>
              <a:t>Πέραν της ηγεσίας, τα μέλη του προσωπικού ήταν προβληματισμένα σχετικά με τις αλλαγές που θα έφερνε η κάθε μια από τις επιλογές στην καθημερινή τους εργασία…</a:t>
            </a:r>
            <a:endParaRPr lang="en-GB" sz="2800" b="1" dirty="0"/>
          </a:p>
        </p:txBody>
      </p:sp>
      <p:sp>
        <p:nvSpPr>
          <p:cNvPr id="3" name="Content Placeholder 2">
            <a:extLst>
              <a:ext uri="{FF2B5EF4-FFF2-40B4-BE49-F238E27FC236}">
                <a16:creationId xmlns:a16="http://schemas.microsoft.com/office/drawing/2014/main" id="{07819FB5-7B96-5F84-78CA-D6B772894840}"/>
              </a:ext>
            </a:extLst>
          </p:cNvPr>
          <p:cNvSpPr>
            <a:spLocks noGrp="1"/>
          </p:cNvSpPr>
          <p:nvPr>
            <p:ph sz="half" idx="1"/>
          </p:nvPr>
        </p:nvSpPr>
        <p:spPr/>
        <p:txBody>
          <a:bodyPr/>
          <a:lstStyle/>
          <a:p>
            <a:endParaRPr lang="en-GB"/>
          </a:p>
        </p:txBody>
      </p:sp>
      <p:sp>
        <p:nvSpPr>
          <p:cNvPr id="4" name="Content Placeholder 2">
            <a:extLst>
              <a:ext uri="{FF2B5EF4-FFF2-40B4-BE49-F238E27FC236}">
                <a16:creationId xmlns:a16="http://schemas.microsoft.com/office/drawing/2014/main" id="{2F8DB68E-78AB-3A14-2779-929B15F0D70D}"/>
              </a:ext>
            </a:extLst>
          </p:cNvPr>
          <p:cNvSpPr txBox="1">
            <a:spLocks/>
          </p:cNvSpPr>
          <p:nvPr/>
        </p:nvSpPr>
        <p:spPr>
          <a:xfrm>
            <a:off x="625163" y="1862140"/>
            <a:ext cx="4293201" cy="4054868"/>
          </a:xfrm>
          <a:prstGeom prst="rect">
            <a:avLst/>
          </a:prstGeom>
          <a:solidFill>
            <a:schemeClr val="accent1">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l-GR" sz="2000" b="1" dirty="0"/>
              <a:t>Πλατφόρμα </a:t>
            </a:r>
            <a:r>
              <a:rPr lang="en-GB" sz="2000" b="1" dirty="0" err="1"/>
              <a:t>AmbuRapid</a:t>
            </a:r>
            <a:r>
              <a:rPr lang="en-GB" sz="2000" b="1" dirty="0"/>
              <a:t>:</a:t>
            </a:r>
            <a:endParaRPr lang="el-GR" sz="2000" b="1" dirty="0"/>
          </a:p>
          <a:p>
            <a:r>
              <a:rPr lang="el-GR" sz="2000" dirty="0"/>
              <a:t>Επιφόρτιση με πρόσθετες εργασίες</a:t>
            </a:r>
          </a:p>
          <a:p>
            <a:r>
              <a:rPr lang="el-GR" sz="2000" dirty="0"/>
              <a:t>Αμφισβήτηση της αξιοπιστίας της απομακρυσμένης παρακολούθησης της αποκατάστασης</a:t>
            </a:r>
          </a:p>
          <a:p>
            <a:r>
              <a:rPr lang="el-GR" sz="2000" dirty="0"/>
              <a:t>Επιφυλακτικότητα ως προς τη δυνατότητα ενσωμάτωσης της πλατφόρμας με τα υπάρχοντα πληροφοριακά συστήματα. </a:t>
            </a:r>
            <a:endParaRPr lang="en-GB" sz="2000" dirty="0"/>
          </a:p>
        </p:txBody>
      </p:sp>
      <p:sp>
        <p:nvSpPr>
          <p:cNvPr id="5" name="Content Placeholder 2">
            <a:extLst>
              <a:ext uri="{FF2B5EF4-FFF2-40B4-BE49-F238E27FC236}">
                <a16:creationId xmlns:a16="http://schemas.microsoft.com/office/drawing/2014/main" id="{4CDDDAC9-A4AC-D1EC-5A82-51E1FB6E2034}"/>
              </a:ext>
            </a:extLst>
          </p:cNvPr>
          <p:cNvSpPr txBox="1">
            <a:spLocks/>
          </p:cNvSpPr>
          <p:nvPr/>
        </p:nvSpPr>
        <p:spPr>
          <a:xfrm>
            <a:off x="5181600" y="1852161"/>
            <a:ext cx="5151169" cy="4064847"/>
          </a:xfrm>
          <a:prstGeom prst="rect">
            <a:avLst/>
          </a:prstGeom>
          <a:solidFill>
            <a:schemeClr val="tx2">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el-GR" sz="2000" b="1" dirty="0"/>
              <a:t>Σύστημα ρομποτικής χειρουργικής </a:t>
            </a:r>
            <a:r>
              <a:rPr lang="el-GR" sz="2000" b="1" dirty="0" err="1"/>
              <a:t>Galenus</a:t>
            </a:r>
            <a:r>
              <a:rPr lang="el-GR" sz="2000" b="1" dirty="0"/>
              <a:t> DX: </a:t>
            </a:r>
          </a:p>
          <a:p>
            <a:r>
              <a:rPr lang="el-GR" sz="2000" dirty="0"/>
              <a:t>Ανάγκη δημιουργίας νέου χώρου στα χειρουργεία</a:t>
            </a:r>
          </a:p>
          <a:p>
            <a:r>
              <a:rPr lang="el-GR" sz="2000" dirty="0"/>
              <a:t>Εκπαίδευση του προσωπικού</a:t>
            </a:r>
          </a:p>
          <a:p>
            <a:r>
              <a:rPr lang="el-GR" sz="2000" dirty="0"/>
              <a:t>Δυσκολίες στην ισότιμη πρόσβαση</a:t>
            </a:r>
          </a:p>
          <a:p>
            <a:r>
              <a:rPr lang="el-GR" sz="2000" dirty="0"/>
              <a:t>Αύξηση του κόστους των χειρουργικών επεμβάσεων.</a:t>
            </a:r>
            <a:endParaRPr lang="en-GB" sz="2000" dirty="0"/>
          </a:p>
        </p:txBody>
      </p:sp>
      <p:pic>
        <p:nvPicPr>
          <p:cNvPr id="6" name="Picture 5">
            <a:extLst>
              <a:ext uri="{FF2B5EF4-FFF2-40B4-BE49-F238E27FC236}">
                <a16:creationId xmlns:a16="http://schemas.microsoft.com/office/drawing/2014/main" id="{98514FD4-876D-D194-5695-CC2CDF225315}"/>
              </a:ext>
            </a:extLst>
          </p:cNvPr>
          <p:cNvPicPr>
            <a:picLocks noChangeAspect="1"/>
          </p:cNvPicPr>
          <p:nvPr/>
        </p:nvPicPr>
        <p:blipFill>
          <a:blip r:embed="rId2"/>
          <a:stretch>
            <a:fillRect/>
          </a:stretch>
        </p:blipFill>
        <p:spPr>
          <a:xfrm>
            <a:off x="1752226" y="4892032"/>
            <a:ext cx="2039073" cy="1357488"/>
          </a:xfrm>
          <a:prstGeom prst="rect">
            <a:avLst/>
          </a:prstGeom>
        </p:spPr>
      </p:pic>
      <p:pic>
        <p:nvPicPr>
          <p:cNvPr id="7" name="Picture 6">
            <a:extLst>
              <a:ext uri="{FF2B5EF4-FFF2-40B4-BE49-F238E27FC236}">
                <a16:creationId xmlns:a16="http://schemas.microsoft.com/office/drawing/2014/main" id="{38CD775E-7A9E-17DC-977E-AF9F9049691B}"/>
              </a:ext>
            </a:extLst>
          </p:cNvPr>
          <p:cNvPicPr>
            <a:picLocks noChangeAspect="1"/>
          </p:cNvPicPr>
          <p:nvPr/>
        </p:nvPicPr>
        <p:blipFill>
          <a:blip r:embed="rId3"/>
          <a:stretch>
            <a:fillRect/>
          </a:stretch>
        </p:blipFill>
        <p:spPr>
          <a:xfrm>
            <a:off x="6466992" y="4777243"/>
            <a:ext cx="2205954" cy="1472277"/>
          </a:xfrm>
          <a:prstGeom prst="rect">
            <a:avLst/>
          </a:prstGeom>
        </p:spPr>
      </p:pic>
    </p:spTree>
    <p:extLst>
      <p:ext uri="{BB962C8B-B14F-4D97-AF65-F5344CB8AC3E}">
        <p14:creationId xmlns:p14="http://schemas.microsoft.com/office/powerpoint/2010/main" val="3560309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46802-E96D-D177-B73B-123C9A06C1F2}"/>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B3898F4B-3F2D-8618-F287-A9EF37F1FDF6}"/>
              </a:ext>
            </a:extLst>
          </p:cNvPr>
          <p:cNvSpPr>
            <a:spLocks noGrp="1"/>
          </p:cNvSpPr>
          <p:nvPr>
            <p:ph sz="half" idx="1"/>
          </p:nvPr>
        </p:nvSpPr>
        <p:spPr/>
        <p:txBody>
          <a:bodyPr/>
          <a:lstStyle/>
          <a:p>
            <a:endParaRPr lang="en-GB"/>
          </a:p>
        </p:txBody>
      </p:sp>
      <p:pic>
        <p:nvPicPr>
          <p:cNvPr id="4" name="Picture 3">
            <a:extLst>
              <a:ext uri="{FF2B5EF4-FFF2-40B4-BE49-F238E27FC236}">
                <a16:creationId xmlns:a16="http://schemas.microsoft.com/office/drawing/2014/main" id="{D3ED6623-2327-293D-4FF3-142A60D9F23C}"/>
              </a:ext>
            </a:extLst>
          </p:cNvPr>
          <p:cNvPicPr>
            <a:picLocks noChangeAspect="1"/>
          </p:cNvPicPr>
          <p:nvPr/>
        </p:nvPicPr>
        <p:blipFill>
          <a:blip r:embed="rId2"/>
          <a:stretch>
            <a:fillRect/>
          </a:stretch>
        </p:blipFill>
        <p:spPr>
          <a:xfrm>
            <a:off x="3076429" y="522265"/>
            <a:ext cx="4406411" cy="1405665"/>
          </a:xfrm>
          <a:prstGeom prst="rect">
            <a:avLst/>
          </a:prstGeom>
          <a:ln w="76200">
            <a:solidFill>
              <a:srgbClr val="0CEBF6"/>
            </a:solidFill>
          </a:ln>
        </p:spPr>
      </p:pic>
      <p:pic>
        <p:nvPicPr>
          <p:cNvPr id="5" name="Εικόνα 4"/>
          <p:cNvPicPr>
            <a:picLocks noChangeAspect="1"/>
          </p:cNvPicPr>
          <p:nvPr/>
        </p:nvPicPr>
        <p:blipFill>
          <a:blip r:embed="rId3"/>
          <a:stretch>
            <a:fillRect/>
          </a:stretch>
        </p:blipFill>
        <p:spPr>
          <a:xfrm>
            <a:off x="2829138" y="2208507"/>
            <a:ext cx="4900991" cy="3268584"/>
          </a:xfrm>
          <a:prstGeom prst="rect">
            <a:avLst/>
          </a:prstGeom>
        </p:spPr>
      </p:pic>
      <p:pic>
        <p:nvPicPr>
          <p:cNvPr id="6" name="Εικόνα 5"/>
          <p:cNvPicPr>
            <a:picLocks noChangeAspect="1"/>
          </p:cNvPicPr>
          <p:nvPr/>
        </p:nvPicPr>
        <p:blipFill>
          <a:blip r:embed="rId4"/>
          <a:stretch>
            <a:fillRect/>
          </a:stretch>
        </p:blipFill>
        <p:spPr>
          <a:xfrm>
            <a:off x="373634" y="1927930"/>
            <a:ext cx="2188654" cy="1463167"/>
          </a:xfrm>
          <a:prstGeom prst="rect">
            <a:avLst/>
          </a:prstGeom>
        </p:spPr>
      </p:pic>
      <p:pic>
        <p:nvPicPr>
          <p:cNvPr id="7" name="Εικόνα 6"/>
          <p:cNvPicPr>
            <a:picLocks noChangeAspect="1"/>
          </p:cNvPicPr>
          <p:nvPr/>
        </p:nvPicPr>
        <p:blipFill>
          <a:blip r:embed="rId5"/>
          <a:stretch>
            <a:fillRect/>
          </a:stretch>
        </p:blipFill>
        <p:spPr>
          <a:xfrm>
            <a:off x="373634" y="3671674"/>
            <a:ext cx="2064766" cy="1374456"/>
          </a:xfrm>
          <a:prstGeom prst="rect">
            <a:avLst/>
          </a:prstGeom>
        </p:spPr>
      </p:pic>
      <p:pic>
        <p:nvPicPr>
          <p:cNvPr id="8" name="Εικόνα 7"/>
          <p:cNvPicPr>
            <a:picLocks noChangeAspect="1"/>
          </p:cNvPicPr>
          <p:nvPr/>
        </p:nvPicPr>
        <p:blipFill>
          <a:blip r:embed="rId6"/>
          <a:stretch>
            <a:fillRect/>
          </a:stretch>
        </p:blipFill>
        <p:spPr>
          <a:xfrm>
            <a:off x="8120867" y="1927930"/>
            <a:ext cx="2213040" cy="1481456"/>
          </a:xfrm>
          <a:prstGeom prst="rect">
            <a:avLst/>
          </a:prstGeom>
        </p:spPr>
      </p:pic>
      <p:pic>
        <p:nvPicPr>
          <p:cNvPr id="9" name="Εικόνα 8"/>
          <p:cNvPicPr>
            <a:picLocks noChangeAspect="1"/>
          </p:cNvPicPr>
          <p:nvPr/>
        </p:nvPicPr>
        <p:blipFill>
          <a:blip r:embed="rId7"/>
          <a:stretch>
            <a:fillRect/>
          </a:stretch>
        </p:blipFill>
        <p:spPr>
          <a:xfrm>
            <a:off x="8120867" y="3689963"/>
            <a:ext cx="2206943" cy="1469263"/>
          </a:xfrm>
          <a:prstGeom prst="rect">
            <a:avLst/>
          </a:prstGeom>
        </p:spPr>
      </p:pic>
    </p:spTree>
    <p:extLst>
      <p:ext uri="{BB962C8B-B14F-4D97-AF65-F5344CB8AC3E}">
        <p14:creationId xmlns:p14="http://schemas.microsoft.com/office/powerpoint/2010/main" val="2252573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47F9B-3E5C-B8A2-5F7B-6D203DB466C3}"/>
              </a:ext>
            </a:extLst>
          </p:cNvPr>
          <p:cNvSpPr>
            <a:spLocks noGrp="1"/>
          </p:cNvSpPr>
          <p:nvPr>
            <p:ph type="title"/>
          </p:nvPr>
        </p:nvSpPr>
        <p:spPr/>
        <p:txBody>
          <a:bodyPr/>
          <a:lstStyle/>
          <a:p>
            <a:r>
              <a:rPr lang="en-GB" sz="2800" b="1" dirty="0"/>
              <a:t>Focus point</a:t>
            </a:r>
            <a:r>
              <a:rPr lang="el-GR" sz="2800" b="1" dirty="0"/>
              <a:t> 1: Εξασφάλιση της στήριξης από το Διοικητικό Συμβούλιο του Νοσοκομείου, το οποίο θα λάβει και την τελική απόφαση για τον τρόπο αξιοποίησης της επιχορήγησης.</a:t>
            </a:r>
            <a:endParaRPr lang="en-GB" sz="2800" b="1" i="1" dirty="0"/>
          </a:p>
        </p:txBody>
      </p:sp>
      <p:sp>
        <p:nvSpPr>
          <p:cNvPr id="3" name="Content Placeholder 2">
            <a:extLst>
              <a:ext uri="{FF2B5EF4-FFF2-40B4-BE49-F238E27FC236}">
                <a16:creationId xmlns:a16="http://schemas.microsoft.com/office/drawing/2014/main" id="{8B372DCA-EFCA-E211-D58E-3620893AD1BA}"/>
              </a:ext>
            </a:extLst>
          </p:cNvPr>
          <p:cNvSpPr>
            <a:spLocks noGrp="1"/>
          </p:cNvSpPr>
          <p:nvPr>
            <p:ph sz="half" idx="1"/>
          </p:nvPr>
        </p:nvSpPr>
        <p:spPr/>
        <p:txBody>
          <a:bodyPr/>
          <a:lstStyle/>
          <a:p>
            <a:pPr marL="0" indent="0">
              <a:buNone/>
            </a:pPr>
            <a:r>
              <a:rPr lang="el-GR" sz="2400" b="1" i="1" u="sng" dirty="0" err="1"/>
              <a:t>Task</a:t>
            </a:r>
            <a:r>
              <a:rPr lang="el-GR" sz="2400" b="1" i="1" u="sng" dirty="0"/>
              <a:t>: </a:t>
            </a:r>
          </a:p>
          <a:p>
            <a:pPr marL="0" indent="0">
              <a:buNone/>
            </a:pPr>
            <a:r>
              <a:rPr lang="el-GR" sz="2400" i="1" dirty="0"/>
              <a:t>Αναπτύξτε μια </a:t>
            </a:r>
            <a:r>
              <a:rPr lang="el-GR" sz="2400" b="1" i="1" dirty="0"/>
              <a:t>στρατηγική για να πείσετε τον επικεφαλής ιατρό ή την προϊσταμένη νοσηλεύτρια</a:t>
            </a:r>
            <a:r>
              <a:rPr lang="el-GR" sz="2400" i="1" dirty="0"/>
              <a:t>. </a:t>
            </a:r>
          </a:p>
          <a:p>
            <a:pPr marL="0" indent="0">
              <a:buNone/>
            </a:pPr>
            <a:r>
              <a:rPr lang="el-GR" sz="2400" i="1" dirty="0"/>
              <a:t>Ποια επιχειρήματα θα χρησιμοποιούσατε, και ποιους πόρους θα μπορούσατε να αξιοποιήσετε, ώστε να κερδίσετε τη δέσμευσή τους; </a:t>
            </a:r>
          </a:p>
          <a:p>
            <a:pPr marL="0" indent="0">
              <a:buNone/>
            </a:pPr>
            <a:r>
              <a:rPr lang="el-GR" sz="2400" i="1" dirty="0"/>
              <a:t>Ποιες πτυχές θα λαμβάνατε υπόψη και ποια εργαλεία θα μπορούσατε να αξιοποιήσετε;</a:t>
            </a:r>
          </a:p>
          <a:p>
            <a:pPr marL="0" indent="0">
              <a:buNone/>
            </a:pPr>
            <a:endParaRPr lang="el-GR" sz="2400" dirty="0"/>
          </a:p>
        </p:txBody>
      </p:sp>
    </p:spTree>
    <p:extLst>
      <p:ext uri="{BB962C8B-B14F-4D97-AF65-F5344CB8AC3E}">
        <p14:creationId xmlns:p14="http://schemas.microsoft.com/office/powerpoint/2010/main" val="14333586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96C67-0444-92A9-E56E-FAF5F8FABB2D}"/>
              </a:ext>
            </a:extLst>
          </p:cNvPr>
          <p:cNvSpPr>
            <a:spLocks noGrp="1"/>
          </p:cNvSpPr>
          <p:nvPr>
            <p:ph type="title"/>
          </p:nvPr>
        </p:nvSpPr>
        <p:spPr/>
        <p:txBody>
          <a:bodyPr/>
          <a:lstStyle/>
          <a:p>
            <a:r>
              <a:rPr lang="en-GB" sz="2800" b="1" dirty="0"/>
              <a:t>Focus point 2</a:t>
            </a:r>
            <a:r>
              <a:rPr lang="el-GR" sz="2800" b="1" dirty="0"/>
              <a:t>: Επικοινωνία της ανάγκης για αλλαγή και εμπλοκή προσώπων με εν δυνάμει κομβική επίδραση</a:t>
            </a:r>
            <a:endParaRPr lang="en-GB" sz="2800" b="1" i="1" dirty="0"/>
          </a:p>
        </p:txBody>
      </p:sp>
      <p:sp>
        <p:nvSpPr>
          <p:cNvPr id="3" name="Content Placeholder 2">
            <a:extLst>
              <a:ext uri="{FF2B5EF4-FFF2-40B4-BE49-F238E27FC236}">
                <a16:creationId xmlns:a16="http://schemas.microsoft.com/office/drawing/2014/main" id="{A0173B30-0570-AE44-768D-56ACCA7338DD}"/>
              </a:ext>
            </a:extLst>
          </p:cNvPr>
          <p:cNvSpPr>
            <a:spLocks noGrp="1"/>
          </p:cNvSpPr>
          <p:nvPr>
            <p:ph sz="half" idx="1"/>
          </p:nvPr>
        </p:nvSpPr>
        <p:spPr>
          <a:xfrm>
            <a:off x="625163" y="1972980"/>
            <a:ext cx="9685900" cy="3771188"/>
          </a:xfrm>
        </p:spPr>
        <p:txBody>
          <a:bodyPr/>
          <a:lstStyle/>
          <a:p>
            <a:pPr marL="0" indent="0">
              <a:buNone/>
            </a:pPr>
            <a:r>
              <a:rPr lang="el-GR" sz="2400" b="1" i="1" u="sng" dirty="0" err="1"/>
              <a:t>Task</a:t>
            </a:r>
            <a:r>
              <a:rPr lang="el-GR" sz="2400" b="1" i="1" u="sng" dirty="0"/>
              <a:t>: </a:t>
            </a:r>
          </a:p>
          <a:p>
            <a:pPr marL="0" indent="0">
              <a:buNone/>
            </a:pPr>
            <a:r>
              <a:rPr lang="el-GR" sz="2400" i="1" dirty="0"/>
              <a:t>Προσδιορίστε μερικά </a:t>
            </a:r>
            <a:r>
              <a:rPr lang="el-GR" sz="2400" b="1" i="1" dirty="0"/>
              <a:t>βασικά πρόσωπα που θα προσπαθούσατε να εμπλέξετε. </a:t>
            </a:r>
          </a:p>
          <a:p>
            <a:pPr marL="0" indent="0">
              <a:buNone/>
            </a:pPr>
            <a:r>
              <a:rPr lang="el-GR" sz="2400" i="1" dirty="0"/>
              <a:t>Για ποιους λόγους η επίδραση των ατόμων αυτών θα μπορούσε να είναι κομβική, και με ποιο τρόπο θα μπορούσαν να προσεγγιστούν; </a:t>
            </a:r>
          </a:p>
          <a:p>
            <a:pPr marL="0" indent="0">
              <a:buNone/>
            </a:pPr>
            <a:r>
              <a:rPr lang="el-GR" sz="2400" i="1" dirty="0"/>
              <a:t>Δημιουργήστε ένα σχέδιο που να δείχνει πώς θα μπορούσατε να εξηγήσετε στους συνεργάτες τους λόγους για τους οποίους η αλλαγή είναι απαραίτητη. </a:t>
            </a:r>
          </a:p>
          <a:p>
            <a:pPr marL="0" indent="0">
              <a:buNone/>
            </a:pPr>
            <a:r>
              <a:rPr lang="el-GR" sz="2400" i="1" dirty="0"/>
              <a:t>Ποια απτά προβλήματα από τις καθημερινές ροές εργασίας θα τονίζατε και ποια επιχειρήματα θα χρησιμοποιούσατε για να δικαιολογήσει την έναρξη της πρωτοβουλίας;</a:t>
            </a:r>
          </a:p>
          <a:p>
            <a:pPr marL="0" indent="0">
              <a:buNone/>
            </a:pPr>
            <a:endParaRPr lang="el-GR" sz="2400" dirty="0"/>
          </a:p>
          <a:p>
            <a:endParaRPr lang="en-GB" dirty="0"/>
          </a:p>
        </p:txBody>
      </p:sp>
    </p:spTree>
    <p:extLst>
      <p:ext uri="{BB962C8B-B14F-4D97-AF65-F5344CB8AC3E}">
        <p14:creationId xmlns:p14="http://schemas.microsoft.com/office/powerpoint/2010/main" val="3619320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E3878-ED4F-AC24-CE30-F865DB2AA262}"/>
              </a:ext>
            </a:extLst>
          </p:cNvPr>
          <p:cNvSpPr>
            <a:spLocks noGrp="1"/>
          </p:cNvSpPr>
          <p:nvPr>
            <p:ph type="title"/>
          </p:nvPr>
        </p:nvSpPr>
        <p:spPr/>
        <p:txBody>
          <a:bodyPr/>
          <a:lstStyle/>
          <a:p>
            <a:r>
              <a:rPr lang="en-GB" sz="2800" b="1" dirty="0"/>
              <a:t>Focus point</a:t>
            </a:r>
            <a:r>
              <a:rPr lang="el-GR" sz="2800" b="1" dirty="0"/>
              <a:t> 3: </a:t>
            </a:r>
            <a:r>
              <a:rPr lang="el-GR" sz="2800" b="1" i="1" dirty="0"/>
              <a:t>Καθορισμός του μακροπρόθεσμου οράματος και των στόχων</a:t>
            </a:r>
            <a:endParaRPr lang="en-GB" sz="2800" b="1" i="1" dirty="0"/>
          </a:p>
        </p:txBody>
      </p:sp>
      <p:sp>
        <p:nvSpPr>
          <p:cNvPr id="3" name="Content Placeholder 2">
            <a:extLst>
              <a:ext uri="{FF2B5EF4-FFF2-40B4-BE49-F238E27FC236}">
                <a16:creationId xmlns:a16="http://schemas.microsoft.com/office/drawing/2014/main" id="{D3FF50EB-452D-8CE7-C601-6E49E4DB82E2}"/>
              </a:ext>
            </a:extLst>
          </p:cNvPr>
          <p:cNvSpPr>
            <a:spLocks noGrp="1"/>
          </p:cNvSpPr>
          <p:nvPr>
            <p:ph sz="half" idx="1"/>
          </p:nvPr>
        </p:nvSpPr>
        <p:spPr/>
        <p:txBody>
          <a:bodyPr/>
          <a:lstStyle/>
          <a:p>
            <a:pPr marL="0" indent="0">
              <a:buNone/>
            </a:pPr>
            <a:r>
              <a:rPr lang="el-GR" sz="2400" b="1" i="1" u="sng" dirty="0" err="1"/>
              <a:t>Task</a:t>
            </a:r>
            <a:r>
              <a:rPr lang="el-GR" sz="2400" b="1" i="1" u="sng" dirty="0"/>
              <a:t>: </a:t>
            </a:r>
          </a:p>
          <a:p>
            <a:pPr marL="0" indent="0">
              <a:buNone/>
            </a:pPr>
            <a:r>
              <a:rPr lang="el-GR" sz="2400" i="1" dirty="0"/>
              <a:t>Διαμορφώστε ένα σύντομο </a:t>
            </a:r>
            <a:r>
              <a:rPr lang="el-GR" sz="2400" b="1" i="1" dirty="0"/>
              <a:t>όραμα για το μέλλον του τμήματος που θα μπορούσε να εμπνεύσει τόσο το προσωπικό όσο και τη διοίκηση</a:t>
            </a:r>
            <a:r>
              <a:rPr lang="el-GR" sz="2400" i="1" dirty="0"/>
              <a:t>. </a:t>
            </a:r>
          </a:p>
          <a:p>
            <a:pPr marL="0" indent="0">
              <a:buNone/>
            </a:pPr>
            <a:r>
              <a:rPr lang="el-GR" sz="2400" i="1" dirty="0"/>
              <a:t>Ποιους στόχους θα θέσετε για το έργο, τους οποίους το τμήμα θα μπορεί αργότερα να παρακολουθεί ως προς την επίτευξή τους;</a:t>
            </a:r>
          </a:p>
          <a:p>
            <a:endParaRPr lang="en-GB" dirty="0"/>
          </a:p>
        </p:txBody>
      </p:sp>
    </p:spTree>
    <p:extLst>
      <p:ext uri="{BB962C8B-B14F-4D97-AF65-F5344CB8AC3E}">
        <p14:creationId xmlns:p14="http://schemas.microsoft.com/office/powerpoint/2010/main" val="17659211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21CCF-974A-9FEB-3D8C-97559003AA21}"/>
              </a:ext>
            </a:extLst>
          </p:cNvPr>
          <p:cNvSpPr>
            <a:spLocks noGrp="1"/>
          </p:cNvSpPr>
          <p:nvPr>
            <p:ph type="title"/>
          </p:nvPr>
        </p:nvSpPr>
        <p:spPr/>
        <p:txBody>
          <a:bodyPr/>
          <a:lstStyle/>
          <a:p>
            <a:r>
              <a:rPr lang="en-GB" sz="2800" b="1" dirty="0"/>
              <a:t>Focus point</a:t>
            </a:r>
            <a:r>
              <a:rPr lang="el-GR" sz="2800" b="1" dirty="0"/>
              <a:t> 4: Διαχείριση ενδιαφερόμενων μερών (</a:t>
            </a:r>
            <a:r>
              <a:rPr lang="el-GR" sz="2800" b="1" dirty="0" err="1"/>
              <a:t>Stakeholders</a:t>
            </a:r>
            <a:r>
              <a:rPr lang="el-GR" sz="2800" b="1" dirty="0"/>
              <a:t>) – Πλάνο εσωτερικής επικοινωνίας</a:t>
            </a:r>
            <a:endParaRPr lang="en-GB" sz="2800" b="1" i="1" dirty="0"/>
          </a:p>
        </p:txBody>
      </p:sp>
      <p:sp>
        <p:nvSpPr>
          <p:cNvPr id="3" name="Content Placeholder 2">
            <a:extLst>
              <a:ext uri="{FF2B5EF4-FFF2-40B4-BE49-F238E27FC236}">
                <a16:creationId xmlns:a16="http://schemas.microsoft.com/office/drawing/2014/main" id="{B0353D6D-94DC-C52D-B000-DD37CD9A6012}"/>
              </a:ext>
            </a:extLst>
          </p:cNvPr>
          <p:cNvSpPr>
            <a:spLocks noGrp="1"/>
          </p:cNvSpPr>
          <p:nvPr>
            <p:ph sz="half" idx="1"/>
          </p:nvPr>
        </p:nvSpPr>
        <p:spPr/>
        <p:txBody>
          <a:bodyPr/>
          <a:lstStyle/>
          <a:p>
            <a:pPr marL="0" indent="0">
              <a:buNone/>
            </a:pPr>
            <a:r>
              <a:rPr lang="el-GR" sz="2400" b="1" i="1" u="sng" dirty="0" err="1"/>
              <a:t>Task</a:t>
            </a:r>
            <a:r>
              <a:rPr lang="el-GR" sz="2400" b="1" i="1" u="sng" dirty="0"/>
              <a:t>: </a:t>
            </a:r>
          </a:p>
          <a:p>
            <a:pPr marL="0" indent="0">
              <a:buNone/>
            </a:pPr>
            <a:r>
              <a:rPr lang="el-GR" sz="2400" i="1" dirty="0"/>
              <a:t>Προσδιορίστε τα </a:t>
            </a:r>
            <a:r>
              <a:rPr lang="el-GR" sz="2400" b="1" i="1" dirty="0"/>
              <a:t>βασικά εσωτερικά (εντός του νοσηλευτικού ιδρύματος) ενδιαφερόμενα μέρη και τις ομάδες που επηρεάζονται από το έργο.</a:t>
            </a:r>
          </a:p>
          <a:p>
            <a:pPr marL="0" indent="0">
              <a:buNone/>
            </a:pPr>
            <a:r>
              <a:rPr lang="el-GR" sz="2400" i="1" dirty="0"/>
              <a:t> Συζητήστε τις ανησυχίες που θα μπορούσαν να εκφράσουν, τα δυνητικά οφέλη που θα μπορούσαν να αποκομίσουν από το έργο, καθώς και την επιρροή που θα μπορούσαν να έχουν στη διαδικασία της εισαγωγής της επιλογής σας στην καθημερινή ροή εργασίας. </a:t>
            </a:r>
          </a:p>
          <a:p>
            <a:pPr marL="0" indent="0">
              <a:buNone/>
            </a:pPr>
            <a:r>
              <a:rPr lang="el-GR" sz="2400" i="1" dirty="0"/>
              <a:t>Πώς θα προσεγγίζατε καθεμία από τις πτυχές αυτές;</a:t>
            </a:r>
          </a:p>
          <a:p>
            <a:endParaRPr lang="en-GB" dirty="0"/>
          </a:p>
        </p:txBody>
      </p:sp>
    </p:spTree>
    <p:extLst>
      <p:ext uri="{BB962C8B-B14F-4D97-AF65-F5344CB8AC3E}">
        <p14:creationId xmlns:p14="http://schemas.microsoft.com/office/powerpoint/2010/main" val="9932544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13427-0E9F-97D2-0447-05011E8F00C0}"/>
              </a:ext>
            </a:extLst>
          </p:cNvPr>
          <p:cNvSpPr>
            <a:spLocks noGrp="1"/>
          </p:cNvSpPr>
          <p:nvPr>
            <p:ph type="title"/>
          </p:nvPr>
        </p:nvSpPr>
        <p:spPr/>
        <p:txBody>
          <a:bodyPr/>
          <a:lstStyle/>
          <a:p>
            <a:r>
              <a:rPr lang="en-GB" sz="2800" b="1" dirty="0"/>
              <a:t>Focus point</a:t>
            </a:r>
            <a:r>
              <a:rPr lang="el-GR" sz="2800" b="1" dirty="0"/>
              <a:t> 5: Εδραίωση της καινοτομίας </a:t>
            </a:r>
            <a:endParaRPr lang="en-GB" sz="2800" b="1" i="1" dirty="0"/>
          </a:p>
        </p:txBody>
      </p:sp>
      <p:sp>
        <p:nvSpPr>
          <p:cNvPr id="3" name="Content Placeholder 2">
            <a:extLst>
              <a:ext uri="{FF2B5EF4-FFF2-40B4-BE49-F238E27FC236}">
                <a16:creationId xmlns:a16="http://schemas.microsoft.com/office/drawing/2014/main" id="{28D8D27E-1EFC-E5E9-DF1E-71095F7F8CDC}"/>
              </a:ext>
            </a:extLst>
          </p:cNvPr>
          <p:cNvSpPr>
            <a:spLocks noGrp="1"/>
          </p:cNvSpPr>
          <p:nvPr>
            <p:ph sz="half" idx="1"/>
          </p:nvPr>
        </p:nvSpPr>
        <p:spPr/>
        <p:txBody>
          <a:bodyPr/>
          <a:lstStyle/>
          <a:p>
            <a:pPr marL="0" indent="0">
              <a:buNone/>
            </a:pPr>
            <a:r>
              <a:rPr lang="el-GR" sz="2400" b="1" i="1" u="sng" dirty="0" err="1"/>
              <a:t>Task</a:t>
            </a:r>
            <a:r>
              <a:rPr lang="el-GR" sz="2400" b="1" i="1" u="sng" dirty="0"/>
              <a:t>:</a:t>
            </a:r>
          </a:p>
          <a:p>
            <a:pPr marL="0" indent="0">
              <a:buNone/>
            </a:pPr>
            <a:r>
              <a:rPr lang="el-GR" sz="2400" i="1" dirty="0"/>
              <a:t>Ποια </a:t>
            </a:r>
            <a:r>
              <a:rPr lang="el-GR" sz="2400" b="1" i="1" dirty="0"/>
              <a:t>βήματα</a:t>
            </a:r>
            <a:r>
              <a:rPr lang="el-GR" sz="2400" i="1" dirty="0"/>
              <a:t> θα πρέπει να ακολουθηθούν για να διασφαλίσει τη </a:t>
            </a:r>
            <a:r>
              <a:rPr lang="el-GR" sz="2400" b="1" i="1" dirty="0"/>
              <a:t>μακροπρόθεσμη βιωσιμότητα </a:t>
            </a:r>
            <a:r>
              <a:rPr lang="el-GR" sz="2400" i="1" dirty="0"/>
              <a:t>της επιτυχίας του έργου; </a:t>
            </a:r>
          </a:p>
          <a:p>
            <a:pPr marL="0" indent="0">
              <a:buNone/>
            </a:pPr>
            <a:r>
              <a:rPr lang="el-GR" sz="2400" i="1" dirty="0"/>
              <a:t>Ποια προγράμματα, συστήματα και ευκαιρίες ανατροφοδότησης θα δημιουργούσατε;</a:t>
            </a:r>
          </a:p>
          <a:p>
            <a:endParaRPr lang="en-GB" dirty="0"/>
          </a:p>
        </p:txBody>
      </p:sp>
    </p:spTree>
    <p:extLst>
      <p:ext uri="{BB962C8B-B14F-4D97-AF65-F5344CB8AC3E}">
        <p14:creationId xmlns:p14="http://schemas.microsoft.com/office/powerpoint/2010/main" val="1601998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88631-B652-5FAE-A47D-7922CAA5999D}"/>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9ACF391B-7769-A1E3-B64C-C289A8C78495}"/>
              </a:ext>
            </a:extLst>
          </p:cNvPr>
          <p:cNvSpPr>
            <a:spLocks noGrp="1"/>
          </p:cNvSpPr>
          <p:nvPr>
            <p:ph type="title"/>
          </p:nvPr>
        </p:nvSpPr>
        <p:spPr>
          <a:xfrm>
            <a:off x="742948" y="439838"/>
            <a:ext cx="9313863" cy="5509549"/>
          </a:xfrm>
        </p:spPr>
        <p:txBody>
          <a:bodyPr/>
          <a:lstStyle/>
          <a:p>
            <a:pPr>
              <a:lnSpc>
                <a:spcPct val="120000"/>
              </a:lnSpc>
            </a:pPr>
            <a:r>
              <a:rPr lang="en-GB" sz="3600" i="1" dirty="0"/>
              <a:t>Defining DCAs</a:t>
            </a:r>
            <a:endParaRPr lang="hu-HU" sz="3600" i="1" dirty="0"/>
          </a:p>
        </p:txBody>
      </p:sp>
    </p:spTree>
    <p:extLst>
      <p:ext uri="{BB962C8B-B14F-4D97-AF65-F5344CB8AC3E}">
        <p14:creationId xmlns:p14="http://schemas.microsoft.com/office/powerpoint/2010/main" val="2113745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052FD-740F-98DC-1812-D322138361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A9EDBF-8369-095F-608A-8DDCBD620B0D}"/>
              </a:ext>
            </a:extLst>
          </p:cNvPr>
          <p:cNvSpPr>
            <a:spLocks noGrp="1"/>
          </p:cNvSpPr>
          <p:nvPr>
            <p:ph type="title"/>
          </p:nvPr>
        </p:nvSpPr>
        <p:spPr/>
        <p:txBody>
          <a:bodyPr/>
          <a:lstStyle/>
          <a:p>
            <a:r>
              <a:rPr lang="en-GB" b="1" dirty="0"/>
              <a:t>Introduction…</a:t>
            </a:r>
            <a:br>
              <a:rPr lang="en-GB" b="1" dirty="0"/>
            </a:br>
            <a:r>
              <a:rPr lang="en-GB" b="1" i="1" dirty="0"/>
              <a:t>…with a recap of the H-PASS pilot training</a:t>
            </a:r>
          </a:p>
        </p:txBody>
      </p:sp>
      <p:sp>
        <p:nvSpPr>
          <p:cNvPr id="3" name="Content Placeholder 2">
            <a:extLst>
              <a:ext uri="{FF2B5EF4-FFF2-40B4-BE49-F238E27FC236}">
                <a16:creationId xmlns:a16="http://schemas.microsoft.com/office/drawing/2014/main" id="{0A0F466D-727E-2F9C-0101-19EFC5E33B92}"/>
              </a:ext>
            </a:extLst>
          </p:cNvPr>
          <p:cNvSpPr>
            <a:spLocks noGrp="1"/>
          </p:cNvSpPr>
          <p:nvPr>
            <p:ph sz="half" idx="1"/>
          </p:nvPr>
        </p:nvSpPr>
        <p:spPr/>
        <p:txBody>
          <a:bodyPr/>
          <a:lstStyle/>
          <a:p>
            <a:endParaRPr lang="el-GR" dirty="0"/>
          </a:p>
          <a:p>
            <a:endParaRPr lang="en-GB" dirty="0"/>
          </a:p>
          <a:p>
            <a:endParaRPr lang="en-GB" dirty="0"/>
          </a:p>
        </p:txBody>
      </p:sp>
      <p:sp>
        <p:nvSpPr>
          <p:cNvPr id="4" name="Content Placeholder 2">
            <a:extLst>
              <a:ext uri="{FF2B5EF4-FFF2-40B4-BE49-F238E27FC236}">
                <a16:creationId xmlns:a16="http://schemas.microsoft.com/office/drawing/2014/main" id="{67CC5E1E-69F5-D1AE-A5EB-913C5A14F8DE}"/>
              </a:ext>
            </a:extLst>
          </p:cNvPr>
          <p:cNvSpPr txBox="1">
            <a:spLocks/>
          </p:cNvSpPr>
          <p:nvPr/>
        </p:nvSpPr>
        <p:spPr>
          <a:xfrm>
            <a:off x="375782" y="2078472"/>
            <a:ext cx="9935281" cy="3771188"/>
          </a:xfrm>
          <a:prstGeom prst="rect">
            <a:avLst/>
          </a:prstGeom>
          <a:solidFill>
            <a:schemeClr val="accent3">
              <a:lumMod val="20000"/>
              <a:lumOff val="8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r>
              <a:rPr lang="el-GR" sz="2400" b="1"/>
              <a:t>Ενότητα 1: </a:t>
            </a:r>
            <a:r>
              <a:rPr lang="el-GR" sz="2400" i="1"/>
              <a:t>Εισαγωγή στις ψηφιακές τεχνολογίες στο χώρο της υγείας, διαχείριση αλλαγών</a:t>
            </a:r>
          </a:p>
          <a:p>
            <a:r>
              <a:rPr lang="el-GR" sz="2400" b="1"/>
              <a:t>Ενότητα 2: </a:t>
            </a:r>
            <a:r>
              <a:rPr lang="el-GR" sz="2400" i="1"/>
              <a:t>Επικοινωνία, εργασία σε ομάδες, συγκρούσεις και πολιτισμική επάρκεια στη φροντίδα υγείας</a:t>
            </a:r>
          </a:p>
          <a:p>
            <a:r>
              <a:rPr lang="el-GR" sz="2400" b="1"/>
              <a:t>Ενότητα 3: </a:t>
            </a:r>
            <a:r>
              <a:rPr lang="el-GR" sz="2400" i="1"/>
              <a:t>Βελτίωση ποιότητας υπηρεσιών στον τομέα υγείας – Ανάλυση και βελτίωση διαδικασιών, διαχείριση έργων</a:t>
            </a:r>
          </a:p>
          <a:p>
            <a:r>
              <a:rPr lang="el-GR" sz="2400" b="1"/>
              <a:t>Ενότητα 4: </a:t>
            </a:r>
            <a:r>
              <a:rPr lang="el-GR" sz="2400" i="1"/>
              <a:t>Ψηφιακά δεδομένα υγείας, θέματα ασφαλείας σχετιζόμενα με τον ψηφιακό μετασχηματισμό του τομέα υγείας</a:t>
            </a:r>
          </a:p>
          <a:p>
            <a:endParaRPr lang="en-GB"/>
          </a:p>
          <a:p>
            <a:endParaRPr lang="en-GB" dirty="0"/>
          </a:p>
        </p:txBody>
      </p:sp>
    </p:spTree>
    <p:extLst>
      <p:ext uri="{BB962C8B-B14F-4D97-AF65-F5344CB8AC3E}">
        <p14:creationId xmlns:p14="http://schemas.microsoft.com/office/powerpoint/2010/main" val="1245920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AE2B4-60A8-738A-E4B3-99C17C1AE03F}"/>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E9F6F9FD-040A-B024-42BC-CB529BD74868}"/>
              </a:ext>
            </a:extLst>
          </p:cNvPr>
          <p:cNvSpPr>
            <a:spLocks noGrp="1"/>
          </p:cNvSpPr>
          <p:nvPr>
            <p:ph type="title"/>
          </p:nvPr>
        </p:nvSpPr>
        <p:spPr>
          <a:xfrm>
            <a:off x="625163" y="362324"/>
            <a:ext cx="7195226" cy="742159"/>
          </a:xfrm>
        </p:spPr>
        <p:txBody>
          <a:bodyPr anchor="b">
            <a:noAutofit/>
          </a:bodyPr>
          <a:lstStyle/>
          <a:p>
            <a:r>
              <a:rPr lang="en-GB" sz="3200" b="1" dirty="0"/>
              <a:t>Digital Change Agent (DCA)</a:t>
            </a:r>
            <a:endParaRPr lang="hu-HU" sz="3200" b="1" dirty="0"/>
          </a:p>
        </p:txBody>
      </p:sp>
      <p:sp>
        <p:nvSpPr>
          <p:cNvPr id="4" name="Footer Placeholder 4">
            <a:extLst>
              <a:ext uri="{FF2B5EF4-FFF2-40B4-BE49-F238E27FC236}">
                <a16:creationId xmlns:a16="http://schemas.microsoft.com/office/drawing/2014/main" id="{C77FFEEA-B300-FAE2-BE1E-A93157C7F7CE}"/>
              </a:ext>
            </a:extLst>
          </p:cNvPr>
          <p:cNvSpPr txBox="1">
            <a:spLocks noChangeArrowheads="1"/>
          </p:cNvSpPr>
          <p:nvPr/>
        </p:nvSpPr>
        <p:spPr bwMode="auto">
          <a:xfrm>
            <a:off x="96671" y="6782514"/>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Tartalom helye 7">
            <a:extLst>
              <a:ext uri="{FF2B5EF4-FFF2-40B4-BE49-F238E27FC236}">
                <a16:creationId xmlns:a16="http://schemas.microsoft.com/office/drawing/2014/main" id="{68A434EF-E275-C793-855A-E62B73221919}"/>
              </a:ext>
            </a:extLst>
          </p:cNvPr>
          <p:cNvSpPr>
            <a:spLocks noGrp="1"/>
          </p:cNvSpPr>
          <p:nvPr>
            <p:ph sz="half" idx="1"/>
          </p:nvPr>
        </p:nvSpPr>
        <p:spPr>
          <a:xfrm>
            <a:off x="625163" y="1274618"/>
            <a:ext cx="9685900" cy="4705077"/>
          </a:xfrm>
        </p:spPr>
        <p:txBody>
          <a:bodyPr/>
          <a:lstStyle/>
          <a:p>
            <a:r>
              <a:rPr lang="el-GR" sz="2000" dirty="0"/>
              <a:t>Στην εποχή του </a:t>
            </a:r>
            <a:r>
              <a:rPr lang="en-GB" sz="2000" dirty="0"/>
              <a:t>“</a:t>
            </a:r>
            <a:r>
              <a:rPr lang="el-GR" sz="2000" dirty="0"/>
              <a:t>ψηφιακού Δαρβινισμού</a:t>
            </a:r>
            <a:r>
              <a:rPr lang="en-GB" sz="2000" dirty="0"/>
              <a:t>”</a:t>
            </a:r>
            <a:r>
              <a:rPr lang="el-GR" sz="2000" dirty="0"/>
              <a:t> — του φαινομένου κατά το οποίο η τεχνολογία και η κοινωνία εξελίσσονται ταχύτερα σε σχέση με τις προσαρμοστικές ικανότητες των συστημάτων— οι </a:t>
            </a:r>
            <a:r>
              <a:rPr lang="el-GR" sz="2000" b="1" dirty="0"/>
              <a:t>οργανισμοί υγείας στρέφονται ολοένα και περισσότερο προς το μέλλον επενδύοντας στον ψηφιακό μετασχηματισμό τους</a:t>
            </a:r>
            <a:r>
              <a:rPr lang="el-GR" sz="2000" dirty="0"/>
              <a:t>.</a:t>
            </a:r>
          </a:p>
          <a:p>
            <a:r>
              <a:rPr lang="el-GR" sz="2000" dirty="0"/>
              <a:t>Στις </a:t>
            </a:r>
            <a:r>
              <a:rPr lang="el-GR" sz="2000" b="1" dirty="0"/>
              <a:t>περισσότερες περιπτώσεις</a:t>
            </a:r>
            <a:r>
              <a:rPr lang="el-GR" sz="2000" dirty="0"/>
              <a:t>, ωστόσο, αυτές οι προσπάθειες ψηφιακού μετασχηματισμού </a:t>
            </a:r>
            <a:r>
              <a:rPr lang="el-GR" sz="2000" b="1" dirty="0"/>
              <a:t>λαμβάνουν χώρα αποσπασματικά, μέσω σποραδικών πρωτοβουλιών</a:t>
            </a:r>
            <a:r>
              <a:rPr lang="el-GR" sz="2000" dirty="0"/>
              <a:t>, συχνά χωρίς τον απαιτούμενο συντονισμό.</a:t>
            </a:r>
            <a:endParaRPr lang="en-GB" sz="2000" dirty="0"/>
          </a:p>
          <a:p>
            <a:endParaRPr lang="en-GB" sz="2000" dirty="0"/>
          </a:p>
          <a:p>
            <a:r>
              <a:rPr lang="el-GR" sz="2000" b="1" dirty="0"/>
              <a:t>Φορέας ψηφιακής αλλαγής: </a:t>
            </a:r>
            <a:r>
              <a:rPr lang="el-GR" sz="2000" dirty="0"/>
              <a:t>Ένα άτομο –ή ομάδα ατόμων- που καθοδηγεί τον ψηφιακό μετασχηματισμό ενός οργανισμού υιοθετώντας και προωθώντας νέες τεχνολογίες και τρόπους εργασίας. </a:t>
            </a:r>
            <a:r>
              <a:rPr lang="el-GR" sz="2000" b="1" i="1" dirty="0"/>
              <a:t>Λειτουργεί ως καταλύτης για αλλαγή, γεφυρώνοντας το χάσμα μεταξύ της ψηφιακής καινοτομίας και των επιχειρηματικών στόχων</a:t>
            </a:r>
            <a:r>
              <a:rPr lang="el-GR" sz="2000" dirty="0"/>
              <a:t>, εκπαιδεύοντας τους συναδέλφους, αντιμετωπίζοντας ανησυχίες και διασφαλίζοντας την ομαλή υιοθέτηση νέων στρατηγικών.</a:t>
            </a:r>
            <a:endParaRPr lang="hu-HU" sz="2000" dirty="0"/>
          </a:p>
        </p:txBody>
      </p:sp>
    </p:spTree>
    <p:extLst>
      <p:ext uri="{BB962C8B-B14F-4D97-AF65-F5344CB8AC3E}">
        <p14:creationId xmlns:p14="http://schemas.microsoft.com/office/powerpoint/2010/main" val="142149785"/>
      </p:ext>
    </p:extLst>
  </p:cSld>
  <p:clrMapOvr>
    <a:masterClrMapping/>
  </p:clrMapOvr>
  <mc:AlternateContent xmlns:mc="http://schemas.openxmlformats.org/markup-compatibility/2006" xmlns:p14="http://schemas.microsoft.com/office/powerpoint/2010/main">
    <mc:Choice Requires="p14">
      <p:transition spd="slow" p14:dur="2000" advTm="5447"/>
    </mc:Choice>
    <mc:Fallback xmlns="">
      <p:transition spd="slow" advTm="5447"/>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E8253-857D-03FD-8B91-3007B8270E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F658F6-52DF-4D3E-EE07-A40CE488445D}"/>
              </a:ext>
            </a:extLst>
          </p:cNvPr>
          <p:cNvSpPr>
            <a:spLocks noGrp="1"/>
          </p:cNvSpPr>
          <p:nvPr>
            <p:ph type="title"/>
          </p:nvPr>
        </p:nvSpPr>
        <p:spPr>
          <a:xfrm>
            <a:off x="7365804" y="2902823"/>
            <a:ext cx="3433959" cy="1393666"/>
          </a:xfrm>
        </p:spPr>
        <p:txBody>
          <a:bodyPr/>
          <a:lstStyle/>
          <a:p>
            <a:r>
              <a:rPr lang="el-GR" sz="3200" b="1" dirty="0">
                <a:solidFill>
                  <a:srgbClr val="0070C0"/>
                </a:solidFill>
              </a:rPr>
              <a:t>Ο ρόλος των </a:t>
            </a:r>
            <a:r>
              <a:rPr lang="en-GB" sz="3200" b="1" dirty="0">
                <a:solidFill>
                  <a:srgbClr val="0070C0"/>
                </a:solidFill>
              </a:rPr>
              <a:t>DCAs: </a:t>
            </a:r>
            <a:br>
              <a:rPr lang="el-GR" sz="3200" b="1" dirty="0">
                <a:solidFill>
                  <a:srgbClr val="0070C0"/>
                </a:solidFill>
              </a:rPr>
            </a:br>
            <a:r>
              <a:rPr lang="el-GR" sz="3200" b="1" i="1" dirty="0">
                <a:solidFill>
                  <a:srgbClr val="0070C0"/>
                </a:solidFill>
              </a:rPr>
              <a:t>Κύριες αρμοδιότητες </a:t>
            </a:r>
            <a:endParaRPr lang="en-GB" sz="3200" b="1" i="1" dirty="0">
              <a:solidFill>
                <a:srgbClr val="0070C0"/>
              </a:solidFill>
            </a:endParaRPr>
          </a:p>
        </p:txBody>
      </p:sp>
      <p:graphicFrame>
        <p:nvGraphicFramePr>
          <p:cNvPr id="8" name="Content Placeholder 7">
            <a:extLst>
              <a:ext uri="{FF2B5EF4-FFF2-40B4-BE49-F238E27FC236}">
                <a16:creationId xmlns:a16="http://schemas.microsoft.com/office/drawing/2014/main" id="{DD8841AB-418C-CFEA-9FDC-7EB3B2A21A25}"/>
              </a:ext>
            </a:extLst>
          </p:cNvPr>
          <p:cNvGraphicFramePr>
            <a:graphicFrameLocks noGrp="1"/>
          </p:cNvGraphicFramePr>
          <p:nvPr>
            <p:ph sz="half" idx="1"/>
            <p:extLst>
              <p:ext uri="{D42A27DB-BD31-4B8C-83A1-F6EECF244321}">
                <p14:modId xmlns:p14="http://schemas.microsoft.com/office/powerpoint/2010/main" val="1285212468"/>
              </p:ext>
            </p:extLst>
          </p:nvPr>
        </p:nvGraphicFramePr>
        <p:xfrm>
          <a:off x="-2125981" y="73702"/>
          <a:ext cx="12619613" cy="69967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4">
            <a:extLst>
              <a:ext uri="{FF2B5EF4-FFF2-40B4-BE49-F238E27FC236}">
                <a16:creationId xmlns:a16="http://schemas.microsoft.com/office/drawing/2014/main" id="{13B89B16-BCC6-1306-EC30-380CD8BEBB28}"/>
              </a:ext>
            </a:extLst>
          </p:cNvPr>
          <p:cNvSpPr txBox="1">
            <a:spLocks noChangeArrowheads="1"/>
          </p:cNvSpPr>
          <p:nvPr/>
        </p:nvSpPr>
        <p:spPr bwMode="auto">
          <a:xfrm>
            <a:off x="4447020" y="6880113"/>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4113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CEF84-E379-987A-E3EA-E12CEF91858C}"/>
            </a:ext>
          </a:extLst>
        </p:cNvPr>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D42C4C44-6C4E-755A-878B-63F6F5C143CE}"/>
              </a:ext>
            </a:extLst>
          </p:cNvPr>
          <p:cNvGraphicFramePr/>
          <p:nvPr/>
        </p:nvGraphicFramePr>
        <p:xfrm>
          <a:off x="362392" y="469594"/>
          <a:ext cx="10437371" cy="55768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rrow: Striped Right 4">
            <a:extLst>
              <a:ext uri="{FF2B5EF4-FFF2-40B4-BE49-F238E27FC236}">
                <a16:creationId xmlns:a16="http://schemas.microsoft.com/office/drawing/2014/main" id="{01690384-F58F-8D44-0A1C-06A727EBC765}"/>
              </a:ext>
            </a:extLst>
          </p:cNvPr>
          <p:cNvSpPr/>
          <p:nvPr/>
        </p:nvSpPr>
        <p:spPr>
          <a:xfrm>
            <a:off x="6672104" y="5711651"/>
            <a:ext cx="3868616" cy="669556"/>
          </a:xfrm>
          <a:prstGeom prst="stripedRightArrow">
            <a:avLst/>
          </a:prstGeom>
          <a:solidFill>
            <a:srgbClr val="06D6B3"/>
          </a:solidFill>
          <a:ln>
            <a:solidFill>
              <a:srgbClr val="06D6B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t>«Ζώνη εμπλοκής»</a:t>
            </a:r>
            <a:r>
              <a:rPr lang="en-US" dirty="0"/>
              <a:t> </a:t>
            </a:r>
          </a:p>
        </p:txBody>
      </p:sp>
      <p:sp>
        <p:nvSpPr>
          <p:cNvPr id="6" name="Arrow: Striped Right 5">
            <a:extLst>
              <a:ext uri="{FF2B5EF4-FFF2-40B4-BE49-F238E27FC236}">
                <a16:creationId xmlns:a16="http://schemas.microsoft.com/office/drawing/2014/main" id="{BC0C724F-6298-981F-AF39-08837CFE550D}"/>
              </a:ext>
            </a:extLst>
          </p:cNvPr>
          <p:cNvSpPr/>
          <p:nvPr/>
        </p:nvSpPr>
        <p:spPr>
          <a:xfrm flipH="1">
            <a:off x="442125" y="5711652"/>
            <a:ext cx="5994167" cy="669555"/>
          </a:xfrm>
          <a:prstGeom prst="stripedRightArrow">
            <a:avLst/>
          </a:prstGeom>
          <a:solidFill>
            <a:srgbClr val="06D6B3"/>
          </a:solidFill>
          <a:ln>
            <a:solidFill>
              <a:srgbClr val="06D6B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GR" dirty="0"/>
              <a:t>«Ζώνη ενεργοποίησης»</a:t>
            </a:r>
            <a:endParaRPr lang="en-US" dirty="0"/>
          </a:p>
        </p:txBody>
      </p:sp>
      <p:sp>
        <p:nvSpPr>
          <p:cNvPr id="7" name="Footer Placeholder 4">
            <a:extLst>
              <a:ext uri="{FF2B5EF4-FFF2-40B4-BE49-F238E27FC236}">
                <a16:creationId xmlns:a16="http://schemas.microsoft.com/office/drawing/2014/main" id="{ECEA549F-6083-FFFE-F27A-72D8B105AD80}"/>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8" name="Cím 1">
            <a:extLst>
              <a:ext uri="{FF2B5EF4-FFF2-40B4-BE49-F238E27FC236}">
                <a16:creationId xmlns:a16="http://schemas.microsoft.com/office/drawing/2014/main" id="{422175ED-F74F-A04D-7276-0BF53DC45ED0}"/>
              </a:ext>
            </a:extLst>
          </p:cNvPr>
          <p:cNvSpPr txBox="1">
            <a:spLocks/>
          </p:cNvSpPr>
          <p:nvPr/>
        </p:nvSpPr>
        <p:spPr>
          <a:xfrm>
            <a:off x="211666" y="134816"/>
            <a:ext cx="6080277" cy="638772"/>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n-US" sz="4000" b="1" dirty="0">
                <a:solidFill>
                  <a:srgbClr val="1A75DB"/>
                </a:solidFill>
                <a:latin typeface="+mn-lt"/>
              </a:rPr>
              <a:t> </a:t>
            </a:r>
            <a:r>
              <a:rPr lang="el-GR" sz="3200" b="1" dirty="0">
                <a:solidFill>
                  <a:srgbClr val="1A75DB"/>
                </a:solidFill>
                <a:latin typeface="+mn-lt"/>
              </a:rPr>
              <a:t>Μοντέλο </a:t>
            </a:r>
            <a:r>
              <a:rPr lang="en-US" sz="3200" b="1" dirty="0">
                <a:solidFill>
                  <a:srgbClr val="1A75DB"/>
                </a:solidFill>
                <a:latin typeface="+mn-lt"/>
              </a:rPr>
              <a:t>ADKAR (2)</a:t>
            </a:r>
            <a:endParaRPr lang="en-GB" sz="3200" b="1" dirty="0">
              <a:solidFill>
                <a:srgbClr val="1A75DB"/>
              </a:solidFill>
              <a:latin typeface="+mn-lt"/>
            </a:endParaRPr>
          </a:p>
        </p:txBody>
      </p:sp>
      <p:sp>
        <p:nvSpPr>
          <p:cNvPr id="3" name="Rectangle 2">
            <a:extLst>
              <a:ext uri="{FF2B5EF4-FFF2-40B4-BE49-F238E27FC236}">
                <a16:creationId xmlns:a16="http://schemas.microsoft.com/office/drawing/2014/main" id="{4398F906-9610-6CD7-C0EB-F8F0F75C33DA}"/>
              </a:ext>
            </a:extLst>
          </p:cNvPr>
          <p:cNvSpPr/>
          <p:nvPr/>
        </p:nvSpPr>
        <p:spPr>
          <a:xfrm>
            <a:off x="2563091" y="2202873"/>
            <a:ext cx="1551709" cy="638772"/>
          </a:xfrm>
          <a:prstGeom prst="rect">
            <a:avLst/>
          </a:prstGeom>
          <a:noFill/>
          <a:ln w="76200">
            <a:solidFill>
              <a:srgbClr val="02FFD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1127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21422-9A70-E124-15B7-0DE9B399C6F3}"/>
            </a:ext>
          </a:extLst>
        </p:cNvPr>
        <p:cNvGrpSpPr/>
        <p:nvPr/>
      </p:nvGrpSpPr>
      <p:grpSpPr>
        <a:xfrm>
          <a:off x="0" y="0"/>
          <a:ext cx="0" cy="0"/>
          <a:chOff x="0" y="0"/>
          <a:chExt cx="0" cy="0"/>
        </a:xfrm>
      </p:grpSpPr>
      <p:sp>
        <p:nvSpPr>
          <p:cNvPr id="3" name="Cím 1">
            <a:extLst>
              <a:ext uri="{FF2B5EF4-FFF2-40B4-BE49-F238E27FC236}">
                <a16:creationId xmlns:a16="http://schemas.microsoft.com/office/drawing/2014/main" id="{D2859F28-2854-43B5-C026-D86CFFB62888}"/>
              </a:ext>
            </a:extLst>
          </p:cNvPr>
          <p:cNvSpPr txBox="1">
            <a:spLocks/>
          </p:cNvSpPr>
          <p:nvPr/>
        </p:nvSpPr>
        <p:spPr>
          <a:xfrm>
            <a:off x="284163" y="184364"/>
            <a:ext cx="10515600" cy="719630"/>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just"/>
            <a:r>
              <a:rPr lang="el-GR" sz="3200" b="1" dirty="0">
                <a:solidFill>
                  <a:srgbClr val="1A75DB"/>
                </a:solidFill>
                <a:latin typeface="+mn-lt"/>
              </a:rPr>
              <a:t>Το μοντέλο των 8 βημάτων του </a:t>
            </a:r>
            <a:r>
              <a:rPr lang="el-GR" sz="3200" b="1" dirty="0" err="1">
                <a:solidFill>
                  <a:srgbClr val="1A75DB"/>
                </a:solidFill>
                <a:latin typeface="+mn-lt"/>
              </a:rPr>
              <a:t>Kotter</a:t>
            </a:r>
            <a:r>
              <a:rPr lang="el-GR" sz="3200" b="1" dirty="0">
                <a:solidFill>
                  <a:srgbClr val="1A75DB"/>
                </a:solidFill>
                <a:latin typeface="+mn-lt"/>
              </a:rPr>
              <a:t> (Βήματα 1-4)</a:t>
            </a:r>
            <a:endParaRPr lang="en-GB" sz="3200" b="1" dirty="0">
              <a:solidFill>
                <a:srgbClr val="FF0000"/>
              </a:solidFill>
              <a:latin typeface="+mn-lt"/>
            </a:endParaRPr>
          </a:p>
        </p:txBody>
      </p:sp>
      <p:graphicFrame>
        <p:nvGraphicFramePr>
          <p:cNvPr id="4" name="Diagram 3">
            <a:extLst>
              <a:ext uri="{FF2B5EF4-FFF2-40B4-BE49-F238E27FC236}">
                <a16:creationId xmlns:a16="http://schemas.microsoft.com/office/drawing/2014/main" id="{D0D3AF72-D948-E985-0F9C-FB713C0D45F0}"/>
              </a:ext>
            </a:extLst>
          </p:cNvPr>
          <p:cNvGraphicFramePr/>
          <p:nvPr/>
        </p:nvGraphicFramePr>
        <p:xfrm>
          <a:off x="437064" y="935792"/>
          <a:ext cx="9741351" cy="53277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BF0BC3AB-55D9-8E78-616A-3A7371176FF9}"/>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Tree>
    <p:extLst>
      <p:ext uri="{BB962C8B-B14F-4D97-AF65-F5344CB8AC3E}">
        <p14:creationId xmlns:p14="http://schemas.microsoft.com/office/powerpoint/2010/main" val="32708070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6C3E2-215D-8621-651C-DB0CCED2658E}"/>
            </a:ext>
          </a:extLst>
        </p:cNvPr>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B9EA154F-89E9-AB13-6BF6-F2CCF87E7D4C}"/>
              </a:ext>
            </a:extLst>
          </p:cNvPr>
          <p:cNvGraphicFramePr/>
          <p:nvPr/>
        </p:nvGraphicFramePr>
        <p:xfrm>
          <a:off x="529953" y="877363"/>
          <a:ext cx="9739855" cy="5444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4">
            <a:extLst>
              <a:ext uri="{FF2B5EF4-FFF2-40B4-BE49-F238E27FC236}">
                <a16:creationId xmlns:a16="http://schemas.microsoft.com/office/drawing/2014/main" id="{3A0FC770-C69B-8924-A239-AB69CE3D09D1}"/>
              </a:ext>
            </a:extLst>
          </p:cNvPr>
          <p:cNvSpPr txBox="1">
            <a:spLocks noChangeArrowheads="1"/>
          </p:cNvSpPr>
          <p:nvPr/>
        </p:nvSpPr>
        <p:spPr bwMode="auto">
          <a:xfrm>
            <a:off x="96671" y="6769451"/>
            <a:ext cx="3315269" cy="2454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200" dirty="0"/>
              <a:t>Project: 101101139 — H-PASS — EU4H-2022-PJ</a:t>
            </a:r>
            <a:endParaRPr lang="el-GR" altLang="en-US" sz="1200" dirty="0"/>
          </a:p>
        </p:txBody>
      </p:sp>
      <p:sp>
        <p:nvSpPr>
          <p:cNvPr id="5" name="Cím 1">
            <a:extLst>
              <a:ext uri="{FF2B5EF4-FFF2-40B4-BE49-F238E27FC236}">
                <a16:creationId xmlns:a16="http://schemas.microsoft.com/office/drawing/2014/main" id="{187791B0-3D77-5AAB-9A1C-AC5743C956D7}"/>
              </a:ext>
            </a:extLst>
          </p:cNvPr>
          <p:cNvSpPr txBox="1">
            <a:spLocks/>
          </p:cNvSpPr>
          <p:nvPr/>
        </p:nvSpPr>
        <p:spPr>
          <a:xfrm>
            <a:off x="637089" y="267797"/>
            <a:ext cx="9124131" cy="510458"/>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r>
              <a:rPr lang="el-GR" sz="3200" b="1" dirty="0">
                <a:solidFill>
                  <a:srgbClr val="1A75DB"/>
                </a:solidFill>
                <a:latin typeface="+mn-lt"/>
              </a:rPr>
              <a:t>Το μοντέλο των 8 βημάτων του </a:t>
            </a:r>
            <a:r>
              <a:rPr lang="el-GR" sz="3200" b="1" dirty="0" err="1">
                <a:solidFill>
                  <a:srgbClr val="1A75DB"/>
                </a:solidFill>
                <a:latin typeface="+mn-lt"/>
              </a:rPr>
              <a:t>Kotter</a:t>
            </a:r>
            <a:r>
              <a:rPr lang="el-GR" sz="3200" b="1" dirty="0">
                <a:solidFill>
                  <a:srgbClr val="1A75DB"/>
                </a:solidFill>
                <a:latin typeface="+mn-lt"/>
              </a:rPr>
              <a:t> (Βήματα 5-8)</a:t>
            </a:r>
          </a:p>
          <a:p>
            <a:pPr algn="just"/>
            <a:endParaRPr lang="en-GB" sz="4000" b="1" dirty="0">
              <a:solidFill>
                <a:srgbClr val="FF0000"/>
              </a:solidFill>
              <a:latin typeface="+mn-lt"/>
            </a:endParaRPr>
          </a:p>
        </p:txBody>
      </p:sp>
    </p:spTree>
    <p:extLst>
      <p:ext uri="{BB962C8B-B14F-4D97-AF65-F5344CB8AC3E}">
        <p14:creationId xmlns:p14="http://schemas.microsoft.com/office/powerpoint/2010/main" val="19782764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32481A39-F6E8-4107-4F8F-06F77D94BFF3}"/>
              </a:ext>
            </a:extLst>
          </p:cNvPr>
          <p:cNvSpPr txBox="1">
            <a:spLocks noChangeArrowheads="1"/>
          </p:cNvSpPr>
          <p:nvPr/>
        </p:nvSpPr>
        <p:spPr bwMode="auto">
          <a:xfrm>
            <a:off x="924970" y="6274368"/>
            <a:ext cx="2797464" cy="2071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58" tIns="38579" rIns="77158" bIns="38579" numCol="1" anchor="t" anchorCtr="0" compatLnSpc="1">
            <a:prstTxWarp prst="textNoShape">
              <a:avLst/>
            </a:prstTxWarp>
          </a:bodyPr>
          <a:lstStyle>
            <a:defPPr>
              <a:defRPr lang="en-US"/>
            </a:defPPr>
            <a:lvl1pPr marL="0" algn="l" defTabSz="4572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spcBef>
                <a:spcPct val="200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1" fontAlgn="base" latinLnBrk="0" hangingPunct="1">
              <a:spcBef>
                <a:spcPct val="200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fontAlgn="base">
              <a:spcBef>
                <a:spcPct val="0"/>
              </a:spcBef>
              <a:spcAft>
                <a:spcPct val="0"/>
              </a:spcAft>
              <a:buFontTx/>
              <a:buNone/>
            </a:pPr>
            <a:r>
              <a:rPr lang="en-US" altLang="en-US" sz="1012" dirty="0"/>
              <a:t>Έργο: 101101139 - H-PASS - EU4H-2022-PJ</a:t>
            </a:r>
            <a:endParaRPr lang="el-GR" altLang="en-US" sz="1012" dirty="0"/>
          </a:p>
        </p:txBody>
      </p:sp>
      <p:sp>
        <p:nvSpPr>
          <p:cNvPr id="4" name="Cím 1">
            <a:extLst>
              <a:ext uri="{FF2B5EF4-FFF2-40B4-BE49-F238E27FC236}">
                <a16:creationId xmlns:a16="http://schemas.microsoft.com/office/drawing/2014/main" id="{15A2CA9F-D5D4-0643-555A-87C2377BB7DA}"/>
              </a:ext>
            </a:extLst>
          </p:cNvPr>
          <p:cNvSpPr txBox="1">
            <a:spLocks/>
          </p:cNvSpPr>
          <p:nvPr/>
        </p:nvSpPr>
        <p:spPr>
          <a:xfrm>
            <a:off x="3554759" y="1581664"/>
            <a:ext cx="2793117" cy="551439"/>
          </a:xfrm>
          <a:prstGeom prst="rect">
            <a:avLst/>
          </a:prstGeom>
        </p:spPr>
        <p:txBody>
          <a:bodyPr/>
          <a:lstStyle>
            <a:lvl1pPr algn="l" defTabSz="959937" rtl="0" eaLnBrk="1" latinLnBrk="0" hangingPunct="1">
              <a:lnSpc>
                <a:spcPct val="90000"/>
              </a:lnSpc>
              <a:spcBef>
                <a:spcPct val="0"/>
              </a:spcBef>
              <a:buNone/>
              <a:defRPr sz="4619" kern="1200">
                <a:solidFill>
                  <a:schemeClr val="tx1"/>
                </a:solidFill>
                <a:latin typeface="+mj-lt"/>
                <a:ea typeface="+mj-ea"/>
                <a:cs typeface="+mj-cs"/>
              </a:defRPr>
            </a:lvl1pPr>
          </a:lstStyle>
          <a:p>
            <a:pPr algn="ctr"/>
            <a:r>
              <a:rPr lang="en-US" sz="3375" b="1" dirty="0">
                <a:solidFill>
                  <a:srgbClr val="1A75DB"/>
                </a:solidFill>
                <a:latin typeface="+mn-lt"/>
              </a:rPr>
              <a:t>Αποπ</a:t>
            </a:r>
            <a:r>
              <a:rPr lang="en-US" sz="3375" b="1" dirty="0" err="1">
                <a:solidFill>
                  <a:srgbClr val="1A75DB"/>
                </a:solidFill>
                <a:latin typeface="+mn-lt"/>
              </a:rPr>
              <a:t>οίη</a:t>
            </a:r>
            <a:r>
              <a:rPr lang="el-GR" sz="3375" b="1" dirty="0">
                <a:solidFill>
                  <a:srgbClr val="1A75DB"/>
                </a:solidFill>
                <a:latin typeface="+mn-lt"/>
              </a:rPr>
              <a:t>σ</a:t>
            </a:r>
            <a:r>
              <a:rPr lang="en-US" sz="3375" b="1" dirty="0">
                <a:solidFill>
                  <a:srgbClr val="1A75DB"/>
                </a:solidFill>
                <a:latin typeface="+mn-lt"/>
              </a:rPr>
              <a:t>η ευθύνης </a:t>
            </a:r>
            <a:endParaRPr lang="en-GB" sz="3375" b="1" dirty="0">
              <a:solidFill>
                <a:srgbClr val="1A75DB"/>
              </a:solidFill>
              <a:latin typeface="+mn-lt"/>
            </a:endParaRPr>
          </a:p>
        </p:txBody>
      </p:sp>
      <p:sp>
        <p:nvSpPr>
          <p:cNvPr id="5" name="Content Placeholder 2">
            <a:extLst>
              <a:ext uri="{FF2B5EF4-FFF2-40B4-BE49-F238E27FC236}">
                <a16:creationId xmlns:a16="http://schemas.microsoft.com/office/drawing/2014/main" id="{6B8CA3ED-B686-9D10-3668-393D8FC1ACF0}"/>
              </a:ext>
            </a:extLst>
          </p:cNvPr>
          <p:cNvSpPr txBox="1">
            <a:spLocks noChangeArrowheads="1"/>
          </p:cNvSpPr>
          <p:nvPr/>
        </p:nvSpPr>
        <p:spPr>
          <a:xfrm>
            <a:off x="1229188" y="2426879"/>
            <a:ext cx="6944236" cy="3304674"/>
          </a:xfrm>
          <a:prstGeom prst="rect">
            <a:avLst/>
          </a:prstGeom>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just">
              <a:buNone/>
            </a:pPr>
            <a:endParaRPr lang="en-GB" altLang="en-US" sz="2480" dirty="0"/>
          </a:p>
        </p:txBody>
      </p:sp>
      <p:sp>
        <p:nvSpPr>
          <p:cNvPr id="7" name="TextBox 6">
            <a:extLst>
              <a:ext uri="{FF2B5EF4-FFF2-40B4-BE49-F238E27FC236}">
                <a16:creationId xmlns:a16="http://schemas.microsoft.com/office/drawing/2014/main" id="{4CE8027F-86D5-8209-CE4A-39D3763E8A8C}"/>
              </a:ext>
            </a:extLst>
          </p:cNvPr>
          <p:cNvSpPr txBox="1"/>
          <p:nvPr/>
        </p:nvSpPr>
        <p:spPr>
          <a:xfrm>
            <a:off x="2170089" y="2808693"/>
            <a:ext cx="6459585" cy="2378600"/>
          </a:xfrm>
          <a:prstGeom prst="rect">
            <a:avLst/>
          </a:prstGeom>
          <a:noFill/>
        </p:spPr>
        <p:txBody>
          <a:bodyPr wrap="square">
            <a:spAutoFit/>
          </a:bodyPr>
          <a:lstStyle/>
          <a:p>
            <a:pPr algn="just"/>
            <a:r>
              <a:rPr lang="en-US" sz="1857" dirty="0"/>
              <a:t>Ο Ευρωπαϊκός Εκτελεστικός Οργανισμός για την Υγεία και την Ψηφιακή Ανάπτυξη (</a:t>
            </a:r>
            <a:r>
              <a:rPr lang="en-US" sz="1857" dirty="0" err="1"/>
              <a:t>HaDEA</a:t>
            </a:r>
            <a:r>
              <a:rPr lang="en-US" sz="1857" dirty="0"/>
              <a:t>), στο πλαίσιο των εξουσιών που του έχει εκχωρήσει η Ευρωπαϊκή Επιτροπή, υποστηρίζει την παραγωγή της παρούσας έκδοσης. Η υποστήριξη της Ευρωπαϊκής Επιτροπής δεν συνιστά έγκριση του περιεχομένου, το οποίο αντικατοπτρίζει τις απόψεις μόνο των συγγραφέων. Η Επιτροπή δεν μπορεί να θεωρηθεί υπεύθυνη για οποιαδήποτε χρήση των πληροφοριών που περιέχονται σε αυτό.</a:t>
            </a:r>
          </a:p>
        </p:txBody>
      </p:sp>
    </p:spTree>
    <p:extLst>
      <p:ext uri="{BB962C8B-B14F-4D97-AF65-F5344CB8AC3E}">
        <p14:creationId xmlns:p14="http://schemas.microsoft.com/office/powerpoint/2010/main" val="27639599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B7700131-215C-93E8-9D1A-8EFE3BBB0055}"/>
            </a:ext>
          </a:extLst>
        </p:cNvPr>
        <p:cNvGrpSpPr/>
        <p:nvPr/>
      </p:nvGrpSpPr>
      <p:grpSpPr>
        <a:xfrm>
          <a:off x="0" y="0"/>
          <a:ext cx="0" cy="0"/>
          <a:chOff x="0" y="0"/>
          <a:chExt cx="0" cy="0"/>
        </a:xfrm>
      </p:grpSpPr>
      <p:sp>
        <p:nvSpPr>
          <p:cNvPr id="230" name="Google Shape;230;p16">
            <a:extLst>
              <a:ext uri="{FF2B5EF4-FFF2-40B4-BE49-F238E27FC236}">
                <a16:creationId xmlns:a16="http://schemas.microsoft.com/office/drawing/2014/main" id="{DB19EB68-045F-CA6E-D388-9AF5C2AC7544}"/>
              </a:ext>
            </a:extLst>
          </p:cNvPr>
          <p:cNvSpPr txBox="1">
            <a:spLocks noGrp="1"/>
          </p:cNvSpPr>
          <p:nvPr>
            <p:ph type="title"/>
          </p:nvPr>
        </p:nvSpPr>
        <p:spPr>
          <a:xfrm>
            <a:off x="1995887" y="3017730"/>
            <a:ext cx="6758665" cy="1006082"/>
          </a:xfrm>
          <a:prstGeom prst="rect">
            <a:avLst/>
          </a:prstGeom>
          <a:noFill/>
          <a:ln>
            <a:noFill/>
          </a:ln>
        </p:spPr>
        <p:txBody>
          <a:bodyPr spcFirstLastPara="1" wrap="square" lIns="77146" tIns="38562" rIns="77146" bIns="38562" anchor="ctr" anchorCtr="0">
            <a:noAutofit/>
          </a:bodyPr>
          <a:lstStyle/>
          <a:p>
            <a:r>
              <a:rPr lang="el-GR" sz="3037" dirty="0"/>
              <a:t>Ευχαριστούμε για την προσοχή σας</a:t>
            </a:r>
            <a:r>
              <a:rPr lang="it-IT" sz="3037" dirty="0"/>
              <a:t>!</a:t>
            </a:r>
            <a:endParaRPr sz="3037" dirty="0"/>
          </a:p>
        </p:txBody>
      </p:sp>
    </p:spTree>
    <p:extLst>
      <p:ext uri="{BB962C8B-B14F-4D97-AF65-F5344CB8AC3E}">
        <p14:creationId xmlns:p14="http://schemas.microsoft.com/office/powerpoint/2010/main" val="525072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CE6D9-6C03-D6D9-1C3F-F3A0A5B22B83}"/>
              </a:ext>
            </a:extLst>
          </p:cNvPr>
          <p:cNvSpPr>
            <a:spLocks noGrp="1"/>
          </p:cNvSpPr>
          <p:nvPr>
            <p:ph type="title"/>
          </p:nvPr>
        </p:nvSpPr>
        <p:spPr>
          <a:xfrm>
            <a:off x="546078" y="293500"/>
            <a:ext cx="9707606" cy="745917"/>
          </a:xfrm>
        </p:spPr>
        <p:txBody>
          <a:bodyPr/>
          <a:lstStyle/>
          <a:p>
            <a:r>
              <a:rPr lang="en-GB" b="1" dirty="0"/>
              <a:t>Back then you were trainees, but now…</a:t>
            </a:r>
          </a:p>
        </p:txBody>
      </p:sp>
      <p:sp>
        <p:nvSpPr>
          <p:cNvPr id="3" name="Content Placeholder 2">
            <a:extLst>
              <a:ext uri="{FF2B5EF4-FFF2-40B4-BE49-F238E27FC236}">
                <a16:creationId xmlns:a16="http://schemas.microsoft.com/office/drawing/2014/main" id="{F7AF6679-C01F-B975-ADCA-B91DA2211CB3}"/>
              </a:ext>
            </a:extLst>
          </p:cNvPr>
          <p:cNvSpPr>
            <a:spLocks noGrp="1"/>
          </p:cNvSpPr>
          <p:nvPr>
            <p:ph sz="half" idx="1"/>
          </p:nvPr>
        </p:nvSpPr>
        <p:spPr/>
        <p:txBody>
          <a:bodyPr/>
          <a:lstStyle/>
          <a:p>
            <a:endParaRPr lang="en-GB"/>
          </a:p>
        </p:txBody>
      </p:sp>
      <p:pic>
        <p:nvPicPr>
          <p:cNvPr id="4" name="Picture 3">
            <a:extLst>
              <a:ext uri="{FF2B5EF4-FFF2-40B4-BE49-F238E27FC236}">
                <a16:creationId xmlns:a16="http://schemas.microsoft.com/office/drawing/2014/main" id="{81A67545-A5E1-3A52-CC3B-220EAFBBEFF7}"/>
              </a:ext>
            </a:extLst>
          </p:cNvPr>
          <p:cNvPicPr>
            <a:picLocks noChangeAspect="1"/>
          </p:cNvPicPr>
          <p:nvPr/>
        </p:nvPicPr>
        <p:blipFill>
          <a:blip r:embed="rId2"/>
          <a:stretch>
            <a:fillRect/>
          </a:stretch>
        </p:blipFill>
        <p:spPr>
          <a:xfrm>
            <a:off x="1475654" y="1507917"/>
            <a:ext cx="4322618" cy="5397896"/>
          </a:xfrm>
          <a:prstGeom prst="rect">
            <a:avLst/>
          </a:prstGeom>
          <a:ln w="76200">
            <a:solidFill>
              <a:srgbClr val="02FFD2"/>
            </a:solidFill>
          </a:ln>
        </p:spPr>
      </p:pic>
      <p:pic>
        <p:nvPicPr>
          <p:cNvPr id="5" name="Picture 4">
            <a:extLst>
              <a:ext uri="{FF2B5EF4-FFF2-40B4-BE49-F238E27FC236}">
                <a16:creationId xmlns:a16="http://schemas.microsoft.com/office/drawing/2014/main" id="{33B1DA7F-34E2-A117-B011-8215CCE63625}"/>
              </a:ext>
            </a:extLst>
          </p:cNvPr>
          <p:cNvPicPr>
            <a:picLocks noChangeAspect="1"/>
          </p:cNvPicPr>
          <p:nvPr/>
        </p:nvPicPr>
        <p:blipFill>
          <a:blip r:embed="rId3"/>
          <a:stretch>
            <a:fillRect/>
          </a:stretch>
        </p:blipFill>
        <p:spPr>
          <a:xfrm>
            <a:off x="5732822" y="2241582"/>
            <a:ext cx="3591287" cy="3705038"/>
          </a:xfrm>
          <a:prstGeom prst="rect">
            <a:avLst/>
          </a:prstGeom>
          <a:ln w="76200">
            <a:solidFill>
              <a:srgbClr val="FB0087"/>
            </a:solidFill>
          </a:ln>
        </p:spPr>
      </p:pic>
    </p:spTree>
    <p:extLst>
      <p:ext uri="{BB962C8B-B14F-4D97-AF65-F5344CB8AC3E}">
        <p14:creationId xmlns:p14="http://schemas.microsoft.com/office/powerpoint/2010/main" val="1171667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EE6DB-EA82-80E4-3D91-FDDADBDA42A3}"/>
              </a:ext>
            </a:extLst>
          </p:cNvPr>
          <p:cNvSpPr>
            <a:spLocks noGrp="1"/>
          </p:cNvSpPr>
          <p:nvPr>
            <p:ph type="title"/>
          </p:nvPr>
        </p:nvSpPr>
        <p:spPr>
          <a:xfrm>
            <a:off x="625163" y="193964"/>
            <a:ext cx="9707606" cy="787481"/>
          </a:xfrm>
        </p:spPr>
        <p:txBody>
          <a:bodyPr/>
          <a:lstStyle/>
          <a:p>
            <a:r>
              <a:rPr lang="en-GB" b="1" dirty="0"/>
              <a:t>Outline of our DCA training</a:t>
            </a:r>
          </a:p>
        </p:txBody>
      </p:sp>
      <p:sp>
        <p:nvSpPr>
          <p:cNvPr id="3" name="Content Placeholder 2">
            <a:extLst>
              <a:ext uri="{FF2B5EF4-FFF2-40B4-BE49-F238E27FC236}">
                <a16:creationId xmlns:a16="http://schemas.microsoft.com/office/drawing/2014/main" id="{819A535F-CB59-B7C1-F2B9-73F058AC3A4B}"/>
              </a:ext>
            </a:extLst>
          </p:cNvPr>
          <p:cNvSpPr>
            <a:spLocks noGrp="1"/>
          </p:cNvSpPr>
          <p:nvPr>
            <p:ph sz="half" idx="1"/>
          </p:nvPr>
        </p:nvSpPr>
        <p:spPr>
          <a:xfrm>
            <a:off x="832981" y="1700207"/>
            <a:ext cx="4265492" cy="3370556"/>
          </a:xfrm>
          <a:solidFill>
            <a:schemeClr val="accent3">
              <a:lumMod val="20000"/>
              <a:lumOff val="80000"/>
            </a:schemeClr>
          </a:solidFill>
        </p:spPr>
        <p:txBody>
          <a:bodyPr/>
          <a:lstStyle/>
          <a:p>
            <a:pPr marL="0" indent="0">
              <a:buNone/>
            </a:pPr>
            <a:r>
              <a:rPr lang="en-GB" sz="2400" b="1" dirty="0"/>
              <a:t>Session 1:</a:t>
            </a:r>
          </a:p>
          <a:p>
            <a:r>
              <a:rPr lang="el-GR" sz="2400" dirty="0"/>
              <a:t>Από τη θεωρία στην πράξη: Αναλαμβάνοντας το ρόλο του </a:t>
            </a:r>
            <a:r>
              <a:rPr lang="en-GB" sz="2400" dirty="0"/>
              <a:t>DCA - </a:t>
            </a:r>
            <a:r>
              <a:rPr lang="el-GR" sz="2400" dirty="0"/>
              <a:t>Μελέτη περίπτωσης</a:t>
            </a:r>
            <a:r>
              <a:rPr lang="en-GB" sz="2400" dirty="0"/>
              <a:t>, </a:t>
            </a:r>
            <a:r>
              <a:rPr lang="el-GR" sz="2400" dirty="0"/>
              <a:t>μέρος 1ο </a:t>
            </a:r>
            <a:endParaRPr lang="en-GB" sz="2400" dirty="0"/>
          </a:p>
          <a:p>
            <a:r>
              <a:rPr lang="el-GR" sz="2400" dirty="0"/>
              <a:t>Ορίζοντας την ταυτότητα του «φορέα ψηφιακής αλλαγής (</a:t>
            </a:r>
            <a:r>
              <a:rPr lang="el-GR" sz="2400" dirty="0" err="1"/>
              <a:t>Digital</a:t>
            </a:r>
            <a:r>
              <a:rPr lang="el-GR" sz="2400" dirty="0"/>
              <a:t> </a:t>
            </a:r>
            <a:r>
              <a:rPr lang="el-GR" sz="2400" dirty="0" err="1"/>
              <a:t>Change</a:t>
            </a:r>
            <a:r>
              <a:rPr lang="el-GR" sz="2400" dirty="0"/>
              <a:t> </a:t>
            </a:r>
            <a:r>
              <a:rPr lang="el-GR" sz="2400" dirty="0" err="1"/>
              <a:t>Agent</a:t>
            </a:r>
            <a:r>
              <a:rPr lang="el-GR" sz="2400" dirty="0"/>
              <a:t> –DCA)»</a:t>
            </a:r>
          </a:p>
          <a:p>
            <a:endParaRPr lang="en-GB" sz="2400" dirty="0"/>
          </a:p>
        </p:txBody>
      </p:sp>
      <p:sp>
        <p:nvSpPr>
          <p:cNvPr id="5" name="Content Placeholder 2">
            <a:extLst>
              <a:ext uri="{FF2B5EF4-FFF2-40B4-BE49-F238E27FC236}">
                <a16:creationId xmlns:a16="http://schemas.microsoft.com/office/drawing/2014/main" id="{2FE39314-93E2-195C-5EE3-15FD704726D3}"/>
              </a:ext>
            </a:extLst>
          </p:cNvPr>
          <p:cNvSpPr txBox="1">
            <a:spLocks/>
          </p:cNvSpPr>
          <p:nvPr/>
        </p:nvSpPr>
        <p:spPr>
          <a:xfrm>
            <a:off x="5701291" y="3188278"/>
            <a:ext cx="4265492" cy="2686049"/>
          </a:xfrm>
          <a:prstGeom prst="rect">
            <a:avLst/>
          </a:prstGeom>
          <a:solidFill>
            <a:schemeClr val="accent3">
              <a:lumMod val="60000"/>
              <a:lumOff val="40000"/>
            </a:schemeClr>
          </a:solidFill>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n-GB" sz="2400" b="1" dirty="0"/>
              <a:t>Session 2:</a:t>
            </a:r>
            <a:endParaRPr lang="el-GR" sz="2400" b="1" dirty="0"/>
          </a:p>
          <a:p>
            <a:r>
              <a:rPr lang="el-GR" sz="2400" dirty="0"/>
              <a:t>Μελέτη περίπτωσης, μέρος 2</a:t>
            </a:r>
            <a:r>
              <a:rPr lang="el-GR" sz="2400" baseline="30000" dirty="0"/>
              <a:t>ο</a:t>
            </a:r>
            <a:endParaRPr lang="el-GR" sz="2400" dirty="0"/>
          </a:p>
          <a:p>
            <a:r>
              <a:rPr lang="el-GR" sz="2400" dirty="0"/>
              <a:t>Μακροπρόθεσμη βιωσιμότητα του </a:t>
            </a:r>
            <a:r>
              <a:rPr lang="en-GB" sz="2400" dirty="0"/>
              <a:t>H-PASS – </a:t>
            </a:r>
            <a:r>
              <a:rPr lang="el-GR" sz="2400" dirty="0"/>
              <a:t>Πώς μπορείτε να βοηθήσετε</a:t>
            </a:r>
            <a:r>
              <a:rPr lang="en-GB" sz="2400" dirty="0"/>
              <a:t>;</a:t>
            </a:r>
          </a:p>
          <a:p>
            <a:endParaRPr lang="en-GB" sz="2400" b="1" dirty="0"/>
          </a:p>
        </p:txBody>
      </p:sp>
    </p:spTree>
    <p:extLst>
      <p:ext uri="{BB962C8B-B14F-4D97-AF65-F5344CB8AC3E}">
        <p14:creationId xmlns:p14="http://schemas.microsoft.com/office/powerpoint/2010/main" val="1119014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F808BE1-526E-6272-33FB-64500F52738B}"/>
              </a:ext>
            </a:extLst>
          </p:cNvPr>
          <p:cNvSpPr/>
          <p:nvPr>
            <p:custDataLst>
              <p:tags r:id="rId2"/>
            </p:custDataLst>
          </p:nvPr>
        </p:nvSpPr>
        <p:spPr>
          <a:xfrm>
            <a:off x="2757386" y="1050710"/>
            <a:ext cx="7517160" cy="4047182"/>
          </a:xfrm>
          <a:prstGeom prst="rect">
            <a:avLst/>
          </a:prstGeom>
          <a:noFill/>
          <a:ln w="12700" cap="flat" cmpd="sng" algn="ctr">
            <a:solidFill>
              <a:srgbClr val="FFFFFF"/>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l-GR" sz="4000" b="1" dirty="0">
                <a:solidFill>
                  <a:srgbClr val="000000"/>
                </a:solidFill>
              </a:rPr>
              <a:t>Τι ορίζεται ως “φορέας ψηφιακής αλλαγής (</a:t>
            </a:r>
            <a:r>
              <a:rPr lang="el-GR" sz="4000" b="1" dirty="0" err="1">
                <a:solidFill>
                  <a:srgbClr val="000000"/>
                </a:solidFill>
              </a:rPr>
              <a:t>Digital</a:t>
            </a:r>
            <a:r>
              <a:rPr lang="el-GR" sz="4000" b="1" dirty="0">
                <a:solidFill>
                  <a:srgbClr val="000000"/>
                </a:solidFill>
              </a:rPr>
              <a:t> </a:t>
            </a:r>
            <a:r>
              <a:rPr lang="el-GR" sz="4000" b="1" dirty="0" err="1">
                <a:solidFill>
                  <a:srgbClr val="000000"/>
                </a:solidFill>
              </a:rPr>
              <a:t>Change</a:t>
            </a:r>
            <a:r>
              <a:rPr lang="el-GR" sz="4000" b="1" dirty="0">
                <a:solidFill>
                  <a:srgbClr val="000000"/>
                </a:solidFill>
              </a:rPr>
              <a:t> </a:t>
            </a:r>
            <a:r>
              <a:rPr lang="el-GR" sz="4000" b="1" dirty="0" err="1">
                <a:solidFill>
                  <a:srgbClr val="000000"/>
                </a:solidFill>
              </a:rPr>
              <a:t>Agent</a:t>
            </a:r>
            <a:r>
              <a:rPr lang="el-GR" sz="4000" b="1" dirty="0">
                <a:solidFill>
                  <a:srgbClr val="000000"/>
                </a:solidFill>
              </a:rPr>
              <a:t> – DCA)”;</a:t>
            </a:r>
            <a:endParaRPr lang="en-GB" sz="4000" b="1" dirty="0">
              <a:solidFill>
                <a:srgbClr val="000000"/>
              </a:solidFill>
            </a:endParaRPr>
          </a:p>
        </p:txBody>
      </p:sp>
      <p:sp>
        <p:nvSpPr>
          <p:cNvPr id="5" name="Rectangle 4">
            <a:extLst>
              <a:ext uri="{FF2B5EF4-FFF2-40B4-BE49-F238E27FC236}">
                <a16:creationId xmlns:a16="http://schemas.microsoft.com/office/drawing/2014/main" id="{47B3CD81-E5D8-C964-F19B-D751FE85A344}"/>
              </a:ext>
            </a:extLst>
          </p:cNvPr>
          <p:cNvSpPr/>
          <p:nvPr/>
        </p:nvSpPr>
        <p:spPr>
          <a:xfrm>
            <a:off x="0" y="6109687"/>
            <a:ext cx="10799762" cy="1089626"/>
          </a:xfrm>
          <a:prstGeom prst="rect">
            <a:avLst/>
          </a:prstGeom>
          <a:solidFill>
            <a:srgbClr val="19803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lIns="656520" tIns="229782" rIns="1641301" bIns="180543" rtlCol="0" anchor="ctr">
            <a:normAutofit fontScale="92500" lnSpcReduction="10000"/>
          </a:bodyPr>
          <a:lstStyle/>
          <a:p>
            <a:r>
              <a:rPr lang="en-GB" sz="2600">
                <a:solidFill>
                  <a:srgbClr val="FFFFFF"/>
                </a:solidFill>
              </a:rPr>
              <a:t>The </a:t>
            </a:r>
            <a:r>
              <a:rPr lang="en-GB" sz="2600">
                <a:solidFill>
                  <a:srgbClr val="FFFFFF"/>
                </a:solidFill>
                <a:hlinkClick r:id="rId5">
                  <a:extLst>
                    <a:ext uri="{A12FA001-AC4F-418D-AE19-62706E023703}">
                      <ahyp:hlinkClr xmlns:ahyp="http://schemas.microsoft.com/office/drawing/2018/hyperlinkcolor" val="tx"/>
                    </a:ext>
                  </a:extLst>
                </a:hlinkClick>
              </a:rPr>
              <a:t>Slido app</a:t>
            </a:r>
            <a:r>
              <a:rPr lang="en-GB" sz="2600">
                <a:solidFill>
                  <a:srgbClr val="FFFFFF"/>
                </a:solidFill>
              </a:rPr>
              <a:t> must be installed on every computer you’re presenting from</a:t>
            </a:r>
          </a:p>
        </p:txBody>
      </p:sp>
      <p:pic>
        <p:nvPicPr>
          <p:cNvPr id="7" name="Graphic 6">
            <a:extLst>
              <a:ext uri="{FF2B5EF4-FFF2-40B4-BE49-F238E27FC236}">
                <a16:creationId xmlns:a16="http://schemas.microsoft.com/office/drawing/2014/main" id="{8D1AE924-CCB0-03D5-8700-388B8C211D03}"/>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262608" y="6523196"/>
            <a:ext cx="262608" cy="262608"/>
          </a:xfrm>
          <a:prstGeom prst="rect">
            <a:avLst/>
          </a:prstGeom>
        </p:spPr>
      </p:pic>
      <p:sp>
        <p:nvSpPr>
          <p:cNvPr id="8" name="Trapezoid 7">
            <a:extLst>
              <a:ext uri="{FF2B5EF4-FFF2-40B4-BE49-F238E27FC236}">
                <a16:creationId xmlns:a16="http://schemas.microsoft.com/office/drawing/2014/main" id="{B42C1889-39B8-00A3-83E3-B9D27A4D1B41}"/>
              </a:ext>
            </a:extLst>
          </p:cNvPr>
          <p:cNvSpPr/>
          <p:nvPr/>
        </p:nvSpPr>
        <p:spPr>
          <a:xfrm rot="2700000">
            <a:off x="8521795" y="456124"/>
            <a:ext cx="2954342" cy="689346"/>
          </a:xfrm>
          <a:prstGeom prst="trapezoid">
            <a:avLst>
              <a:gd name="adj" fmla="val 100000"/>
            </a:avLst>
          </a:prstGeom>
          <a:solidFill>
            <a:srgbClr val="EDFAF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tIns="0" bIns="0" rtlCol="0" anchor="t">
            <a:normAutofit fontScale="62500" lnSpcReduction="20000"/>
          </a:bodyPr>
          <a:lstStyle/>
          <a:p>
            <a:pPr algn="ctr"/>
            <a:r>
              <a:rPr lang="en-GB" sz="2600" b="1">
                <a:solidFill>
                  <a:srgbClr val="198038"/>
                </a:solidFill>
              </a:rPr>
              <a:t>Do not edit
</a:t>
            </a:r>
            <a:r>
              <a:rPr lang="en-GB" sz="2200">
                <a:solidFill>
                  <a:srgbClr val="198038"/>
                </a:solidFill>
                <a:hlinkClick r:id="rId8">
                  <a:extLst>
                    <a:ext uri="{A12FA001-AC4F-418D-AE19-62706E023703}">
                      <ahyp:hlinkClr xmlns:ahyp="http://schemas.microsoft.com/office/drawing/2018/hyperlinkcolor" val="tx"/>
                    </a:ext>
                  </a:extLst>
                </a:hlinkClick>
              </a:rPr>
              <a:t>How to change the design</a:t>
            </a:r>
            <a:endParaRPr lang="en-GB" sz="2200">
              <a:solidFill>
                <a:srgbClr val="198038"/>
              </a:solidFill>
            </a:endParaRPr>
          </a:p>
        </p:txBody>
      </p:sp>
      <p:pic>
        <p:nvPicPr>
          <p:cNvPr id="10" name="Graphic 9">
            <a:extLst>
              <a:ext uri="{FF2B5EF4-FFF2-40B4-BE49-F238E27FC236}">
                <a16:creationId xmlns:a16="http://schemas.microsoft.com/office/drawing/2014/main" id="{54FF3DC3-00B0-653D-BFE4-ABA692436FBA}"/>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9519548" y="6490370"/>
            <a:ext cx="984781" cy="328260"/>
          </a:xfrm>
          <a:prstGeom prst="rect">
            <a:avLst/>
          </a:prstGeom>
        </p:spPr>
      </p:pic>
      <p:sp>
        <p:nvSpPr>
          <p:cNvPr id="2" name="Rectangle 1">
            <a:extLst>
              <a:ext uri="{FF2B5EF4-FFF2-40B4-BE49-F238E27FC236}">
                <a16:creationId xmlns:a16="http://schemas.microsoft.com/office/drawing/2014/main" id="{D61D2B0F-3968-D697-814C-3AB1C082444B}"/>
              </a:ext>
            </a:extLst>
          </p:cNvPr>
          <p:cNvSpPr/>
          <p:nvPr>
            <p:custDataLst>
              <p:tags r:id="rId3"/>
            </p:custDataLst>
          </p:nvPr>
        </p:nvSpPr>
        <p:spPr>
          <a:xfrm>
            <a:off x="393912" y="2023868"/>
            <a:ext cx="2100866" cy="2100866"/>
          </a:xfrm>
          <a:prstGeom prst="rect">
            <a:avLst/>
          </a:prstGeom>
          <a:blipFill>
            <a:blip r:embed="rId11">
              <a:extLst>
                <a:ext uri="{96DAC541-7B7A-43D3-8B79-37D633B846F1}">
                  <asvg:svgBlip xmlns:asvg="http://schemas.microsoft.com/office/drawing/2016/SVG/main" r:embed="rId12"/>
                </a:ext>
              </a:extLst>
            </a:blip>
            <a:stretch>
              <a:fillRect/>
            </a:stretch>
          </a:blip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622171251"/>
      </p:ext>
    </p:extLst>
  </p:cSld>
  <p:clrMapOvr>
    <a:masterClrMapping/>
  </p:clrMapOvr>
  <mc:AlternateContent xmlns:mc="http://schemas.openxmlformats.org/markup-compatibility/2006" xmlns:p14="http://schemas.microsoft.com/office/powerpoint/2010/main">
    <mc:Choice Requires="p14">
      <p:transition spd="slow" p14:dur="2000" advTm="995"/>
    </mc:Choice>
    <mc:Fallback xmlns="">
      <p:transition spd="slow" advTm="995"/>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6402F-72C8-9BA4-992D-4CD6C212BA9F}"/>
            </a:ext>
          </a:extLst>
        </p:cNvPr>
        <p:cNvGrpSpPr/>
        <p:nvPr/>
      </p:nvGrpSpPr>
      <p:grpSpPr>
        <a:xfrm>
          <a:off x="0" y="0"/>
          <a:ext cx="0" cy="0"/>
          <a:chOff x="0" y="0"/>
          <a:chExt cx="0" cy="0"/>
        </a:xfrm>
      </p:grpSpPr>
      <p:sp>
        <p:nvSpPr>
          <p:cNvPr id="2" name="Cím 1">
            <a:extLst>
              <a:ext uri="{FF2B5EF4-FFF2-40B4-BE49-F238E27FC236}">
                <a16:creationId xmlns:a16="http://schemas.microsoft.com/office/drawing/2014/main" id="{0D3C76CA-620F-DE43-E3B9-08E6682D7B1D}"/>
              </a:ext>
            </a:extLst>
          </p:cNvPr>
          <p:cNvSpPr>
            <a:spLocks noGrp="1"/>
          </p:cNvSpPr>
          <p:nvPr>
            <p:ph type="title"/>
          </p:nvPr>
        </p:nvSpPr>
        <p:spPr>
          <a:xfrm>
            <a:off x="742948" y="439838"/>
            <a:ext cx="9313863" cy="5509549"/>
          </a:xfrm>
        </p:spPr>
        <p:txBody>
          <a:bodyPr/>
          <a:lstStyle/>
          <a:p>
            <a:pPr algn="l">
              <a:lnSpc>
                <a:spcPct val="120000"/>
              </a:lnSpc>
            </a:pPr>
            <a:r>
              <a:rPr lang="el-GR" sz="3600" dirty="0"/>
              <a:t>Μελέτη περίπτωσης – Μέρος 1ο:</a:t>
            </a:r>
            <a:br>
              <a:rPr lang="el-GR" sz="3600" dirty="0"/>
            </a:br>
            <a:r>
              <a:rPr lang="el-GR" sz="3600" i="1" dirty="0"/>
              <a:t>Ο ρόλος του </a:t>
            </a:r>
            <a:r>
              <a:rPr lang="en-GB" sz="3600" i="1" dirty="0"/>
              <a:t>DCA </a:t>
            </a:r>
            <a:r>
              <a:rPr lang="el-GR" sz="3600" i="1" dirty="0"/>
              <a:t>εντός του φορέα όπου εργάζεται</a:t>
            </a:r>
            <a:endParaRPr lang="hu-HU" sz="3600" i="1" dirty="0"/>
          </a:p>
        </p:txBody>
      </p:sp>
    </p:spTree>
    <p:extLst>
      <p:ext uri="{BB962C8B-B14F-4D97-AF65-F5344CB8AC3E}">
        <p14:creationId xmlns:p14="http://schemas.microsoft.com/office/powerpoint/2010/main" val="3443813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6AC58-F04F-B0DA-9299-094560879F8E}"/>
              </a:ext>
            </a:extLst>
          </p:cNvPr>
          <p:cNvSpPr>
            <a:spLocks noGrp="1"/>
          </p:cNvSpPr>
          <p:nvPr>
            <p:ph type="title"/>
          </p:nvPr>
        </p:nvSpPr>
        <p:spPr>
          <a:xfrm>
            <a:off x="740041" y="166255"/>
            <a:ext cx="9707606" cy="1460958"/>
          </a:xfrm>
        </p:spPr>
        <p:txBody>
          <a:bodyPr/>
          <a:lstStyle/>
          <a:p>
            <a:br>
              <a:rPr lang="en-GB" b="1" dirty="0"/>
            </a:br>
            <a:endParaRPr lang="en-GB" b="1" dirty="0"/>
          </a:p>
        </p:txBody>
      </p:sp>
      <p:sp>
        <p:nvSpPr>
          <p:cNvPr id="3" name="Content Placeholder 2">
            <a:extLst>
              <a:ext uri="{FF2B5EF4-FFF2-40B4-BE49-F238E27FC236}">
                <a16:creationId xmlns:a16="http://schemas.microsoft.com/office/drawing/2014/main" id="{2FC4752D-C45B-C233-6708-AC3967BF6502}"/>
              </a:ext>
            </a:extLst>
          </p:cNvPr>
          <p:cNvSpPr>
            <a:spLocks noGrp="1"/>
          </p:cNvSpPr>
          <p:nvPr>
            <p:ph sz="half" idx="1"/>
          </p:nvPr>
        </p:nvSpPr>
        <p:spPr>
          <a:xfrm>
            <a:off x="609600" y="858982"/>
            <a:ext cx="9947564" cy="5264727"/>
          </a:xfrm>
          <a:noFill/>
        </p:spPr>
        <p:txBody>
          <a:bodyPr/>
          <a:lstStyle/>
          <a:p>
            <a:pPr>
              <a:lnSpc>
                <a:spcPct val="100000"/>
              </a:lnSpc>
              <a:spcBef>
                <a:spcPts val="0"/>
              </a:spcBef>
            </a:pPr>
            <a:r>
              <a:rPr lang="el-GR" sz="2000" dirty="0"/>
              <a:t>Ήταν ένα τυπικό πολυάσχολο πρωινό Δευτέρας στο </a:t>
            </a:r>
            <a:r>
              <a:rPr lang="el-GR" sz="2000" b="1" dirty="0" err="1"/>
              <a:t>ορθοπαιδικό</a:t>
            </a:r>
            <a:r>
              <a:rPr lang="el-GR" sz="2000" b="1" dirty="0"/>
              <a:t> τμήμα του νοσοκομείου «</a:t>
            </a:r>
            <a:r>
              <a:rPr lang="el-GR" sz="2000" b="1" dirty="0" err="1"/>
              <a:t>Ηπιόνη</a:t>
            </a:r>
            <a:r>
              <a:rPr lang="el-GR" sz="2000" b="1" dirty="0"/>
              <a:t>»</a:t>
            </a:r>
            <a:r>
              <a:rPr lang="en-GB" sz="2000" b="1" dirty="0"/>
              <a:t>:</a:t>
            </a:r>
            <a:r>
              <a:rPr lang="el-GR" sz="2000" b="1" dirty="0"/>
              <a:t> </a:t>
            </a:r>
            <a:r>
              <a:rPr lang="el-GR" sz="2000" dirty="0"/>
              <a:t>Γεμάτοι   διάδρομοι, θάλαμοι υπερπλήρεις, προσωπικό υπερφορτωμένο τόσο με κλινικά όσο και με διοικητικά καθήκοντα.</a:t>
            </a:r>
          </a:p>
          <a:p>
            <a:pPr>
              <a:lnSpc>
                <a:spcPct val="100000"/>
              </a:lnSpc>
              <a:spcBef>
                <a:spcPts val="0"/>
              </a:spcBef>
            </a:pPr>
            <a:endParaRPr lang="el-GR" sz="2000" dirty="0"/>
          </a:p>
          <a:p>
            <a:pPr>
              <a:lnSpc>
                <a:spcPct val="100000"/>
              </a:lnSpc>
              <a:spcBef>
                <a:spcPts val="0"/>
              </a:spcBef>
            </a:pPr>
            <a:endParaRPr lang="el-GR" sz="2000" dirty="0"/>
          </a:p>
          <a:p>
            <a:pPr>
              <a:lnSpc>
                <a:spcPct val="100000"/>
              </a:lnSpc>
              <a:spcBef>
                <a:spcPts val="0"/>
              </a:spcBef>
            </a:pPr>
            <a:endParaRPr lang="el-GR" sz="2000" dirty="0"/>
          </a:p>
          <a:p>
            <a:pPr>
              <a:lnSpc>
                <a:spcPct val="100000"/>
              </a:lnSpc>
              <a:spcBef>
                <a:spcPts val="0"/>
              </a:spcBef>
            </a:pPr>
            <a:endParaRPr lang="el-GR" sz="2000" dirty="0"/>
          </a:p>
          <a:p>
            <a:pPr>
              <a:lnSpc>
                <a:spcPct val="100000"/>
              </a:lnSpc>
              <a:spcBef>
                <a:spcPts val="0"/>
              </a:spcBef>
            </a:pPr>
            <a:endParaRPr lang="el-GR" sz="2000" dirty="0"/>
          </a:p>
          <a:p>
            <a:pPr>
              <a:lnSpc>
                <a:spcPct val="100000"/>
              </a:lnSpc>
              <a:spcBef>
                <a:spcPts val="0"/>
              </a:spcBef>
            </a:pPr>
            <a:endParaRPr lang="el-GR" sz="2000" dirty="0"/>
          </a:p>
          <a:p>
            <a:pPr>
              <a:lnSpc>
                <a:spcPct val="100000"/>
              </a:lnSpc>
              <a:spcBef>
                <a:spcPts val="0"/>
              </a:spcBef>
            </a:pPr>
            <a:endParaRPr lang="el-GR" sz="2000" dirty="0"/>
          </a:p>
          <a:p>
            <a:pPr>
              <a:lnSpc>
                <a:spcPct val="100000"/>
              </a:lnSpc>
              <a:spcBef>
                <a:spcPts val="0"/>
              </a:spcBef>
            </a:pPr>
            <a:endParaRPr lang="el-GR" sz="2000" dirty="0"/>
          </a:p>
          <a:p>
            <a:pPr>
              <a:lnSpc>
                <a:spcPct val="100000"/>
              </a:lnSpc>
              <a:spcBef>
                <a:spcPts val="0"/>
              </a:spcBef>
            </a:pPr>
            <a:r>
              <a:rPr lang="el-GR" sz="2000" b="1" u="sng" dirty="0"/>
              <a:t>Προβλήματα:</a:t>
            </a:r>
          </a:p>
          <a:p>
            <a:pPr marL="0" indent="0">
              <a:lnSpc>
                <a:spcPct val="100000"/>
              </a:lnSpc>
              <a:spcBef>
                <a:spcPts val="0"/>
              </a:spcBef>
              <a:buNone/>
            </a:pPr>
            <a:r>
              <a:rPr lang="el-GR" sz="2000" b="1" dirty="0"/>
              <a:t>-</a:t>
            </a:r>
            <a:r>
              <a:rPr lang="el-GR" sz="2000" b="1" i="1" dirty="0"/>
              <a:t>Μεγάλες λίστες αναμονής για χειρουργεία </a:t>
            </a:r>
          </a:p>
          <a:p>
            <a:pPr marL="0" indent="0">
              <a:lnSpc>
                <a:spcPct val="100000"/>
              </a:lnSpc>
              <a:spcBef>
                <a:spcPts val="0"/>
              </a:spcBef>
              <a:buNone/>
            </a:pPr>
            <a:r>
              <a:rPr lang="el-GR" sz="2000" b="1" i="1" dirty="0"/>
              <a:t>-</a:t>
            </a:r>
            <a:r>
              <a:rPr lang="el-GR" sz="2000" b="1" i="1" dirty="0" err="1"/>
              <a:t>Γηρασμένες</a:t>
            </a:r>
            <a:r>
              <a:rPr lang="el-GR" sz="2000" b="1" i="1" dirty="0"/>
              <a:t> υποδομές</a:t>
            </a:r>
          </a:p>
          <a:p>
            <a:pPr marL="0" indent="0">
              <a:lnSpc>
                <a:spcPct val="100000"/>
              </a:lnSpc>
              <a:spcBef>
                <a:spcPts val="0"/>
              </a:spcBef>
              <a:buNone/>
            </a:pPr>
            <a:r>
              <a:rPr lang="el-GR" sz="2000" b="1" i="1" dirty="0"/>
              <a:t>-Ελλείψεις προσωπικού</a:t>
            </a:r>
          </a:p>
          <a:p>
            <a:pPr marL="0" indent="0">
              <a:lnSpc>
                <a:spcPct val="100000"/>
              </a:lnSpc>
              <a:spcBef>
                <a:spcPts val="0"/>
              </a:spcBef>
              <a:buNone/>
            </a:pPr>
            <a:r>
              <a:rPr lang="el-GR" sz="2000" b="1" i="1" dirty="0"/>
              <a:t>-Αυξανόμενη πίεση για μείωση εξόδων</a:t>
            </a:r>
          </a:p>
          <a:p>
            <a:pPr marL="0" indent="0">
              <a:lnSpc>
                <a:spcPct val="100000"/>
              </a:lnSpc>
              <a:spcBef>
                <a:spcPts val="0"/>
              </a:spcBef>
              <a:buNone/>
            </a:pPr>
            <a:r>
              <a:rPr lang="el-GR" sz="2000" b="1" i="1" dirty="0"/>
              <a:t>-Ανησυχία για υποβάθμιση της ποιότητας φροντίδας</a:t>
            </a:r>
            <a:endParaRPr lang="en-GB" sz="2000" b="1" i="1" dirty="0"/>
          </a:p>
        </p:txBody>
      </p:sp>
      <p:pic>
        <p:nvPicPr>
          <p:cNvPr id="5" name="Picture 4">
            <a:extLst>
              <a:ext uri="{FF2B5EF4-FFF2-40B4-BE49-F238E27FC236}">
                <a16:creationId xmlns:a16="http://schemas.microsoft.com/office/drawing/2014/main" id="{4CC03523-E1AB-6F54-C981-AC0386A3338A}"/>
              </a:ext>
            </a:extLst>
          </p:cNvPr>
          <p:cNvPicPr>
            <a:picLocks noChangeAspect="1"/>
          </p:cNvPicPr>
          <p:nvPr/>
        </p:nvPicPr>
        <p:blipFill>
          <a:blip r:embed="rId2"/>
          <a:stretch>
            <a:fillRect/>
          </a:stretch>
        </p:blipFill>
        <p:spPr>
          <a:xfrm>
            <a:off x="879658" y="2198915"/>
            <a:ext cx="2895851" cy="1676545"/>
          </a:xfrm>
          <a:prstGeom prst="rect">
            <a:avLst/>
          </a:prstGeom>
        </p:spPr>
      </p:pic>
      <p:pic>
        <p:nvPicPr>
          <p:cNvPr id="6" name="Picture 5">
            <a:extLst>
              <a:ext uri="{FF2B5EF4-FFF2-40B4-BE49-F238E27FC236}">
                <a16:creationId xmlns:a16="http://schemas.microsoft.com/office/drawing/2014/main" id="{6C0736B7-53AE-8F14-7A92-A8B2A8438AF5}"/>
              </a:ext>
            </a:extLst>
          </p:cNvPr>
          <p:cNvPicPr>
            <a:picLocks noChangeAspect="1"/>
          </p:cNvPicPr>
          <p:nvPr/>
        </p:nvPicPr>
        <p:blipFill>
          <a:blip r:embed="rId3"/>
          <a:stretch>
            <a:fillRect/>
          </a:stretch>
        </p:blipFill>
        <p:spPr>
          <a:xfrm>
            <a:off x="4045567" y="2192818"/>
            <a:ext cx="2517866" cy="1682642"/>
          </a:xfrm>
          <a:prstGeom prst="rect">
            <a:avLst/>
          </a:prstGeom>
        </p:spPr>
      </p:pic>
      <p:pic>
        <p:nvPicPr>
          <p:cNvPr id="7" name="Picture 6">
            <a:extLst>
              <a:ext uri="{FF2B5EF4-FFF2-40B4-BE49-F238E27FC236}">
                <a16:creationId xmlns:a16="http://schemas.microsoft.com/office/drawing/2014/main" id="{37293723-DBB8-A4D1-D127-D516507D8076}"/>
              </a:ext>
            </a:extLst>
          </p:cNvPr>
          <p:cNvPicPr>
            <a:picLocks noChangeAspect="1"/>
          </p:cNvPicPr>
          <p:nvPr/>
        </p:nvPicPr>
        <p:blipFill>
          <a:blip r:embed="rId4"/>
          <a:stretch>
            <a:fillRect/>
          </a:stretch>
        </p:blipFill>
        <p:spPr>
          <a:xfrm>
            <a:off x="6833491" y="2192818"/>
            <a:ext cx="2528322" cy="1682642"/>
          </a:xfrm>
          <a:prstGeom prst="rect">
            <a:avLst/>
          </a:prstGeom>
        </p:spPr>
      </p:pic>
      <p:pic>
        <p:nvPicPr>
          <p:cNvPr id="8" name="Picture 7">
            <a:extLst>
              <a:ext uri="{FF2B5EF4-FFF2-40B4-BE49-F238E27FC236}">
                <a16:creationId xmlns:a16="http://schemas.microsoft.com/office/drawing/2014/main" id="{1FFAF941-D08C-592F-F9A5-2CBF48DCB474}"/>
              </a:ext>
            </a:extLst>
          </p:cNvPr>
          <p:cNvPicPr>
            <a:picLocks noChangeAspect="1"/>
          </p:cNvPicPr>
          <p:nvPr/>
        </p:nvPicPr>
        <p:blipFill>
          <a:blip r:embed="rId5"/>
          <a:stretch>
            <a:fillRect/>
          </a:stretch>
        </p:blipFill>
        <p:spPr>
          <a:xfrm>
            <a:off x="6833491" y="3970727"/>
            <a:ext cx="2490629" cy="1584946"/>
          </a:xfrm>
          <a:prstGeom prst="rect">
            <a:avLst/>
          </a:prstGeom>
        </p:spPr>
      </p:pic>
    </p:spTree>
    <p:extLst>
      <p:ext uri="{BB962C8B-B14F-4D97-AF65-F5344CB8AC3E}">
        <p14:creationId xmlns:p14="http://schemas.microsoft.com/office/powerpoint/2010/main" val="46156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48443-ABCE-A646-A747-DE1718333F4A}"/>
              </a:ext>
            </a:extLst>
          </p:cNvPr>
          <p:cNvSpPr>
            <a:spLocks noGrp="1"/>
          </p:cNvSpPr>
          <p:nvPr>
            <p:ph type="title"/>
          </p:nvPr>
        </p:nvSpPr>
        <p:spPr>
          <a:xfrm>
            <a:off x="431386" y="468230"/>
            <a:ext cx="9707606" cy="993805"/>
          </a:xfrm>
        </p:spPr>
        <p:txBody>
          <a:bodyPr/>
          <a:lstStyle/>
          <a:p>
            <a:r>
              <a:rPr lang="el-GR" sz="3200" b="1" dirty="0"/>
              <a:t>Μια ενδιαφέρουσα προοπτική στον ορίζοντα</a:t>
            </a:r>
            <a:r>
              <a:rPr lang="en-GB" sz="3200" b="1"/>
              <a:t>…</a:t>
            </a:r>
            <a:endParaRPr lang="en-GB" sz="3200" b="1" dirty="0"/>
          </a:p>
        </p:txBody>
      </p:sp>
      <p:sp>
        <p:nvSpPr>
          <p:cNvPr id="3" name="Content Placeholder 2">
            <a:extLst>
              <a:ext uri="{FF2B5EF4-FFF2-40B4-BE49-F238E27FC236}">
                <a16:creationId xmlns:a16="http://schemas.microsoft.com/office/drawing/2014/main" id="{97416AE4-CD46-E1A2-6CE9-C45A40326C78}"/>
              </a:ext>
            </a:extLst>
          </p:cNvPr>
          <p:cNvSpPr>
            <a:spLocks noGrp="1"/>
          </p:cNvSpPr>
          <p:nvPr>
            <p:ph sz="half" idx="1"/>
          </p:nvPr>
        </p:nvSpPr>
        <p:spPr>
          <a:xfrm>
            <a:off x="374074" y="1787230"/>
            <a:ext cx="9936989" cy="1343891"/>
          </a:xfrm>
          <a:solidFill>
            <a:schemeClr val="accent1">
              <a:lumMod val="20000"/>
              <a:lumOff val="80000"/>
            </a:schemeClr>
          </a:solidFill>
          <a:ln w="76200">
            <a:noFill/>
          </a:ln>
        </p:spPr>
        <p:txBody>
          <a:bodyPr/>
          <a:lstStyle/>
          <a:p>
            <a:pPr marL="0" indent="0">
              <a:buNone/>
            </a:pPr>
            <a:r>
              <a:rPr lang="el-GR" sz="2800" b="1" dirty="0"/>
              <a:t>Το νοσοκομείο είχε πρόσφατα λάβει χρηματοδότηση από χορηγία για επενδύσεις </a:t>
            </a:r>
            <a:r>
              <a:rPr lang="el-GR" sz="2800" b="1" dirty="0" err="1"/>
              <a:t>ψηφιοποίησης</a:t>
            </a:r>
            <a:r>
              <a:rPr lang="el-GR" sz="2800" b="1" dirty="0"/>
              <a:t>, αλλά η ακριβής χρήση των κονδυλίων δεν είχε ακόμη αποφασιστεί…</a:t>
            </a:r>
          </a:p>
        </p:txBody>
      </p:sp>
      <p:pic>
        <p:nvPicPr>
          <p:cNvPr id="9" name="Picture 8">
            <a:extLst>
              <a:ext uri="{FF2B5EF4-FFF2-40B4-BE49-F238E27FC236}">
                <a16:creationId xmlns:a16="http://schemas.microsoft.com/office/drawing/2014/main" id="{197910E6-876B-6505-DE96-0239D4933580}"/>
              </a:ext>
            </a:extLst>
          </p:cNvPr>
          <p:cNvPicPr>
            <a:picLocks noChangeAspect="1"/>
          </p:cNvPicPr>
          <p:nvPr/>
        </p:nvPicPr>
        <p:blipFill>
          <a:blip r:embed="rId2"/>
          <a:stretch>
            <a:fillRect/>
          </a:stretch>
        </p:blipFill>
        <p:spPr>
          <a:xfrm>
            <a:off x="1479226" y="3440896"/>
            <a:ext cx="2188654" cy="1457070"/>
          </a:xfrm>
          <a:prstGeom prst="rect">
            <a:avLst/>
          </a:prstGeom>
        </p:spPr>
      </p:pic>
      <p:pic>
        <p:nvPicPr>
          <p:cNvPr id="10" name="Picture 9">
            <a:extLst>
              <a:ext uri="{FF2B5EF4-FFF2-40B4-BE49-F238E27FC236}">
                <a16:creationId xmlns:a16="http://schemas.microsoft.com/office/drawing/2014/main" id="{AFB094C9-434E-8031-A6A0-9085C8860984}"/>
              </a:ext>
            </a:extLst>
          </p:cNvPr>
          <p:cNvPicPr>
            <a:picLocks noChangeAspect="1"/>
          </p:cNvPicPr>
          <p:nvPr/>
        </p:nvPicPr>
        <p:blipFill>
          <a:blip r:embed="rId3"/>
          <a:stretch>
            <a:fillRect/>
          </a:stretch>
        </p:blipFill>
        <p:spPr>
          <a:xfrm>
            <a:off x="4689857" y="3440879"/>
            <a:ext cx="2188654" cy="1460753"/>
          </a:xfrm>
          <a:prstGeom prst="rect">
            <a:avLst/>
          </a:prstGeom>
        </p:spPr>
      </p:pic>
      <p:sp>
        <p:nvSpPr>
          <p:cNvPr id="11" name="Content Placeholder 2">
            <a:extLst>
              <a:ext uri="{FF2B5EF4-FFF2-40B4-BE49-F238E27FC236}">
                <a16:creationId xmlns:a16="http://schemas.microsoft.com/office/drawing/2014/main" id="{9491B195-44A1-85C1-AB02-9CEC7288DAFF}"/>
              </a:ext>
            </a:extLst>
          </p:cNvPr>
          <p:cNvSpPr txBox="1">
            <a:spLocks/>
          </p:cNvSpPr>
          <p:nvPr/>
        </p:nvSpPr>
        <p:spPr>
          <a:xfrm>
            <a:off x="316695" y="5250869"/>
            <a:ext cx="9936989" cy="540327"/>
          </a:xfrm>
          <a:prstGeom prst="rect">
            <a:avLst/>
          </a:prstGeom>
          <a:solidFill>
            <a:schemeClr val="accent1">
              <a:lumMod val="20000"/>
              <a:lumOff val="80000"/>
            </a:schemeClr>
          </a:solidFill>
          <a:ln w="76200">
            <a:noFill/>
          </a:ln>
        </p:spPr>
        <p:txBody>
          <a:bodyPr/>
          <a:lst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Font typeface="Arial" panose="020B0604020202020204" pitchFamily="34" charset="0"/>
              <a:buNone/>
            </a:pPr>
            <a:r>
              <a:rPr lang="el-GR" sz="2800" b="1" i="1" dirty="0"/>
              <a:t>…και τίθενται επί τάπητος δύο ενδιαφέρουσες προτάσεις. </a:t>
            </a:r>
          </a:p>
        </p:txBody>
      </p:sp>
    </p:spTree>
    <p:extLst>
      <p:ext uri="{BB962C8B-B14F-4D97-AF65-F5344CB8AC3E}">
        <p14:creationId xmlns:p14="http://schemas.microsoft.com/office/powerpoint/2010/main" val="2115390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CC439-6AD7-2B49-9BA2-BFCE815EE0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073CEF-789B-BBAC-8DB7-3A92153B3714}"/>
              </a:ext>
            </a:extLst>
          </p:cNvPr>
          <p:cNvSpPr>
            <a:spLocks noGrp="1"/>
          </p:cNvSpPr>
          <p:nvPr>
            <p:ph type="title"/>
          </p:nvPr>
        </p:nvSpPr>
        <p:spPr>
          <a:xfrm>
            <a:off x="546078" y="25134"/>
            <a:ext cx="9707606" cy="993805"/>
          </a:xfrm>
        </p:spPr>
        <p:txBody>
          <a:bodyPr/>
          <a:lstStyle/>
          <a:p>
            <a:r>
              <a:rPr lang="el-GR" sz="2800" b="1" dirty="0"/>
              <a:t>Κα Ελένη Παπαδοπούλου: </a:t>
            </a:r>
            <a:r>
              <a:rPr lang="el-GR" sz="2800" b="1" i="1" dirty="0"/>
              <a:t>Προϊσταμένη νοσηλεύτρια της </a:t>
            </a:r>
            <a:r>
              <a:rPr lang="el-GR" sz="2800" b="1" i="1" dirty="0" err="1"/>
              <a:t>Ορθοπαιδικής</a:t>
            </a:r>
            <a:r>
              <a:rPr lang="el-GR" sz="2800" b="1" i="1" dirty="0"/>
              <a:t> Κλινικής </a:t>
            </a:r>
            <a:endParaRPr lang="en-GB" sz="2800" b="1" i="1" dirty="0"/>
          </a:p>
        </p:txBody>
      </p:sp>
      <p:sp>
        <p:nvSpPr>
          <p:cNvPr id="3" name="Content Placeholder 2">
            <a:extLst>
              <a:ext uri="{FF2B5EF4-FFF2-40B4-BE49-F238E27FC236}">
                <a16:creationId xmlns:a16="http://schemas.microsoft.com/office/drawing/2014/main" id="{24074858-3D12-E946-81B6-5781EBDC70A5}"/>
              </a:ext>
            </a:extLst>
          </p:cNvPr>
          <p:cNvSpPr>
            <a:spLocks noGrp="1"/>
          </p:cNvSpPr>
          <p:nvPr>
            <p:ph sz="half" idx="1"/>
          </p:nvPr>
        </p:nvSpPr>
        <p:spPr>
          <a:xfrm>
            <a:off x="316695" y="1080628"/>
            <a:ext cx="9936989" cy="5514136"/>
          </a:xfrm>
          <a:noFill/>
          <a:ln w="76200">
            <a:noFill/>
          </a:ln>
        </p:spPr>
        <p:txBody>
          <a:bodyPr/>
          <a:lstStyle/>
          <a:p>
            <a:pPr>
              <a:lnSpc>
                <a:spcPct val="100000"/>
              </a:lnSpc>
            </a:pPr>
            <a:r>
              <a:rPr lang="el-GR" sz="2000" dirty="0"/>
              <a:t>Είχε εντυπωσιαστεί ιδιαίτερα από τις δυνατότητες που προσέφερε η </a:t>
            </a:r>
            <a:r>
              <a:rPr lang="el-GR" sz="2000" b="1" dirty="0"/>
              <a:t>πλατφόρμα ψηφιακής υγείας (e-</a:t>
            </a:r>
            <a:r>
              <a:rPr lang="el-GR" sz="2000" b="1" dirty="0" err="1"/>
              <a:t>health</a:t>
            </a:r>
            <a:r>
              <a:rPr lang="el-GR" sz="2000" b="1" dirty="0"/>
              <a:t>) </a:t>
            </a:r>
            <a:r>
              <a:rPr lang="el-GR" sz="2000" b="1" dirty="0" err="1"/>
              <a:t>AmbuRapid</a:t>
            </a:r>
            <a:r>
              <a:rPr lang="el-GR" sz="2000" b="1" dirty="0"/>
              <a:t>.</a:t>
            </a:r>
            <a:endParaRPr lang="el-GR" sz="2000" dirty="0"/>
          </a:p>
          <a:p>
            <a:pPr marL="0" indent="0">
              <a:lnSpc>
                <a:spcPct val="100000"/>
              </a:lnSpc>
              <a:buNone/>
            </a:pPr>
            <a:endParaRPr lang="el-GR" sz="2000" dirty="0"/>
          </a:p>
          <a:p>
            <a:pPr marL="0" indent="0">
              <a:lnSpc>
                <a:spcPct val="100000"/>
              </a:lnSpc>
              <a:buNone/>
            </a:pPr>
            <a:endParaRPr lang="el-GR" sz="2000" dirty="0"/>
          </a:p>
          <a:p>
            <a:pPr marL="0" indent="0">
              <a:lnSpc>
                <a:spcPct val="100000"/>
              </a:lnSpc>
              <a:buNone/>
            </a:pPr>
            <a:endParaRPr lang="el-GR" sz="2000" dirty="0"/>
          </a:p>
          <a:p>
            <a:pPr>
              <a:lnSpc>
                <a:spcPct val="100000"/>
              </a:lnSpc>
            </a:pPr>
            <a:r>
              <a:rPr lang="el-GR" sz="2000" b="1" dirty="0"/>
              <a:t>Θετικά αποτελέσματα πλατφόρμας: Ενεργός εμπλοκή ασθενών, υποστήριξη της εξ αποστάσεως παρακολούθησης </a:t>
            </a:r>
            <a:r>
              <a:rPr lang="el-GR" sz="2000" dirty="0"/>
              <a:t>των ασθενών </a:t>
            </a:r>
            <a:r>
              <a:rPr lang="el-GR" sz="2000" b="1" dirty="0"/>
              <a:t>(ασκήσεις αποκατάστασης) </a:t>
            </a:r>
            <a:r>
              <a:rPr lang="el-GR" sz="2000" dirty="0"/>
              <a:t>σε πραγματικό χρόνο.</a:t>
            </a:r>
          </a:p>
          <a:p>
            <a:pPr>
              <a:lnSpc>
                <a:spcPct val="100000"/>
              </a:lnSpc>
            </a:pPr>
            <a:endParaRPr lang="el-GR" sz="2000" dirty="0"/>
          </a:p>
          <a:p>
            <a:pPr>
              <a:lnSpc>
                <a:spcPct val="100000"/>
              </a:lnSpc>
              <a:spcBef>
                <a:spcPts val="0"/>
              </a:spcBef>
            </a:pPr>
            <a:r>
              <a:rPr lang="el-GR" sz="2000" b="1" u="sng" dirty="0"/>
              <a:t>Προσδοκίες: </a:t>
            </a:r>
          </a:p>
          <a:p>
            <a:pPr marL="0" indent="0">
              <a:lnSpc>
                <a:spcPct val="100000"/>
              </a:lnSpc>
              <a:spcBef>
                <a:spcPts val="0"/>
              </a:spcBef>
              <a:buNone/>
            </a:pPr>
            <a:r>
              <a:rPr lang="el-GR" sz="2000" dirty="0"/>
              <a:t>-Ελάττωση του αριθμού των μετεγχειρητικών επισκέψεων στο νοσοκομείο</a:t>
            </a:r>
          </a:p>
          <a:p>
            <a:pPr marL="0" indent="0">
              <a:lnSpc>
                <a:spcPct val="100000"/>
              </a:lnSpc>
              <a:spcBef>
                <a:spcPts val="0"/>
              </a:spcBef>
              <a:buNone/>
            </a:pPr>
            <a:r>
              <a:rPr lang="el-GR" sz="2000" dirty="0"/>
              <a:t>-Μείωση φόρτου εργασίας προσωπικού</a:t>
            </a:r>
          </a:p>
          <a:p>
            <a:pPr marL="0" indent="0">
              <a:lnSpc>
                <a:spcPct val="100000"/>
              </a:lnSpc>
              <a:spcBef>
                <a:spcPts val="0"/>
              </a:spcBef>
              <a:buNone/>
            </a:pPr>
            <a:r>
              <a:rPr lang="el-GR" sz="2000" dirty="0"/>
              <a:t>-Παροχή πληροφοριών βασιζόμενων σε ενδείξεις για τη βελτιστοποίηση της ανάρρωσης των ασθενών</a:t>
            </a:r>
          </a:p>
          <a:p>
            <a:pPr marL="0" indent="0">
              <a:lnSpc>
                <a:spcPct val="100000"/>
              </a:lnSpc>
              <a:spcBef>
                <a:spcPts val="0"/>
              </a:spcBef>
              <a:buNone/>
            </a:pPr>
            <a:r>
              <a:rPr lang="el-GR" sz="2000" dirty="0"/>
              <a:t>-Βελτίωση ποιότητας φροντίδας</a:t>
            </a:r>
          </a:p>
          <a:p>
            <a:pPr marL="0" indent="0">
              <a:buNone/>
            </a:pPr>
            <a:endParaRPr lang="el-GR" sz="2000" dirty="0"/>
          </a:p>
        </p:txBody>
      </p:sp>
      <p:pic>
        <p:nvPicPr>
          <p:cNvPr id="5" name="Picture 4">
            <a:extLst>
              <a:ext uri="{FF2B5EF4-FFF2-40B4-BE49-F238E27FC236}">
                <a16:creationId xmlns:a16="http://schemas.microsoft.com/office/drawing/2014/main" id="{A8110FC4-829B-9AA3-583C-75B5C67DE7AD}"/>
              </a:ext>
            </a:extLst>
          </p:cNvPr>
          <p:cNvPicPr>
            <a:picLocks noChangeAspect="1"/>
          </p:cNvPicPr>
          <p:nvPr/>
        </p:nvPicPr>
        <p:blipFill>
          <a:blip r:embed="rId2"/>
          <a:stretch>
            <a:fillRect/>
          </a:stretch>
        </p:blipFill>
        <p:spPr>
          <a:xfrm>
            <a:off x="6290524" y="1646358"/>
            <a:ext cx="2185560" cy="1512447"/>
          </a:xfrm>
          <a:prstGeom prst="rect">
            <a:avLst/>
          </a:prstGeom>
        </p:spPr>
      </p:pic>
      <p:pic>
        <p:nvPicPr>
          <p:cNvPr id="6" name="Picture 5">
            <a:extLst>
              <a:ext uri="{FF2B5EF4-FFF2-40B4-BE49-F238E27FC236}">
                <a16:creationId xmlns:a16="http://schemas.microsoft.com/office/drawing/2014/main" id="{905AC04D-B493-14CB-39CD-2643198B8B64}"/>
              </a:ext>
            </a:extLst>
          </p:cNvPr>
          <p:cNvPicPr>
            <a:picLocks noChangeAspect="1"/>
          </p:cNvPicPr>
          <p:nvPr/>
        </p:nvPicPr>
        <p:blipFill>
          <a:blip r:embed="rId3"/>
          <a:stretch>
            <a:fillRect/>
          </a:stretch>
        </p:blipFill>
        <p:spPr>
          <a:xfrm>
            <a:off x="1230899" y="1954283"/>
            <a:ext cx="1806782" cy="1204521"/>
          </a:xfrm>
          <a:prstGeom prst="rect">
            <a:avLst/>
          </a:prstGeom>
        </p:spPr>
      </p:pic>
      <p:pic>
        <p:nvPicPr>
          <p:cNvPr id="7" name="Picture 6">
            <a:extLst>
              <a:ext uri="{FF2B5EF4-FFF2-40B4-BE49-F238E27FC236}">
                <a16:creationId xmlns:a16="http://schemas.microsoft.com/office/drawing/2014/main" id="{570128AF-E89F-C1D6-EA93-B520A0D3622F}"/>
              </a:ext>
            </a:extLst>
          </p:cNvPr>
          <p:cNvPicPr>
            <a:picLocks noChangeAspect="1"/>
          </p:cNvPicPr>
          <p:nvPr/>
        </p:nvPicPr>
        <p:blipFill>
          <a:blip r:embed="rId4"/>
          <a:stretch>
            <a:fillRect/>
          </a:stretch>
        </p:blipFill>
        <p:spPr>
          <a:xfrm>
            <a:off x="3214321" y="1954284"/>
            <a:ext cx="1806782" cy="1201936"/>
          </a:xfrm>
          <a:prstGeom prst="rect">
            <a:avLst/>
          </a:prstGeom>
        </p:spPr>
      </p:pic>
    </p:spTree>
    <p:extLst>
      <p:ext uri="{BB962C8B-B14F-4D97-AF65-F5344CB8AC3E}">
        <p14:creationId xmlns:p14="http://schemas.microsoft.com/office/powerpoint/2010/main" val="34606988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1.16.0.6404"/>
  <p:tag name="SLIDO_PRESENTATION_ID" val="138f5f98-9d9d-44a1-93bf-f044c24d505a"/>
  <p:tag name="SLIDO_EVENT_UUID" val="3cf0b2e1-9c14-47b9-9943-0529ff52b70b"/>
  <p:tag name="SLIDO_EVENT_SECTION_UUID" val="6e9cd43a-0a19-41ec-ac31-67c8bd413ff7"/>
</p:tagLst>
</file>

<file path=ppt/tags/tag2.xml><?xml version="1.0" encoding="utf-8"?>
<p:tagLst xmlns:a="http://schemas.openxmlformats.org/drawingml/2006/main" xmlns:r="http://schemas.openxmlformats.org/officeDocument/2006/relationships" xmlns:p="http://schemas.openxmlformats.org/presentationml/2006/main">
  <p:tag name="SLIDO_METADATA" val="eyJUaW1lc3RhbXAiOjE3NDg1OTk4MzV9"/>
  <p:tag name="SLIDO_TYPE" val="SlidoPoll"/>
  <p:tag name="SLIDO_POLL_UUID" val="3b487b10-9f45-44bb-b8fa-9dc4e7b5ea83"/>
  <p:tag name="SLIDO_TIMELINE" val="W3sicG9sbFF1ZXN0aW9uVXVpZCI6ImQ4OTExZDEwLTViNmItNDFkYy04M2I5LWZhZGZkYmE0OTZhNyIsInNob3dSZXN1bHRzIjp0cnVlLCJzaG93Q29ycmVjdEFuc3dlcnMiOmZhbHNlLCJ2b3RpbmdMb2NrZWQiOmZhbHNlfV0="/>
</p:tagLst>
</file>

<file path=ppt/tags/tag3.xml><?xml version="1.0" encoding="utf-8"?>
<p:tagLst xmlns:a="http://schemas.openxmlformats.org/drawingml/2006/main" xmlns:r="http://schemas.openxmlformats.org/officeDocument/2006/relationships" xmlns:p="http://schemas.openxmlformats.org/presentationml/2006/main">
  <p:tag name="SLIDO_ELEMENT" val="title"/>
</p:tagLst>
</file>

<file path=ppt/tags/tag4.xml><?xml version="1.0" encoding="utf-8"?>
<p:tagLst xmlns:a="http://schemas.openxmlformats.org/drawingml/2006/main" xmlns:r="http://schemas.openxmlformats.org/officeDocument/2006/relationships" xmlns:p="http://schemas.openxmlformats.org/presentationml/2006/main">
  <p:tag name="SLIDO_ELEMENT" val="interaction_image"/>
  <p:tag name="INTERACTION_TYPE" val="OpenText"/>
</p:tagLst>
</file>

<file path=ppt/theme/theme1.xml><?xml version="1.0" encoding="utf-8"?>
<a:theme xmlns:a="http://schemas.openxmlformats.org/drawingml/2006/main" name="Tema di Office">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PASS_presentation_sample" id="{B5566A6A-2AAD-4F6F-9DB6-BFD6D3F937FD}" vid="{73CDC075-7C71-48FA-B3B4-4668FD5DEB34}"/>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6465FE3B9384DBF09A666F84DDB69" ma:contentTypeVersion="2" ma:contentTypeDescription="Create a new document." ma:contentTypeScope="" ma:versionID="d65f4a4398c236aa0a9df75be8442f5c">
  <xsd:schema xmlns:xsd="http://www.w3.org/2001/XMLSchema" xmlns:xs="http://www.w3.org/2001/XMLSchema" xmlns:p="http://schemas.microsoft.com/office/2006/metadata/properties" xmlns:ns2="0cb709d3-8535-4900-99f2-74827045ee9b" targetNamespace="http://schemas.microsoft.com/office/2006/metadata/properties" ma:root="true" ma:fieldsID="c9e959cfc27823ff9280866173121531" ns2:_="">
    <xsd:import namespace="0cb709d3-8535-4900-99f2-74827045ee9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b709d3-8535-4900-99f2-74827045ee9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C95CB2-C790-469D-8038-BE01EDCE7E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b709d3-8535-4900-99f2-74827045e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19D27F-485F-424B-BBA9-7FA72AD92939}">
  <ds:schemaRefs>
    <ds:schemaRef ds:uri="http://purl.org/dc/elements/1.1/"/>
    <ds:schemaRef ds:uri="http://purl.org/dc/terms/"/>
    <ds:schemaRef ds:uri="http://purl.org/dc/dcmitype/"/>
    <ds:schemaRef ds:uri="53988d62-1457-458b-9e14-7d73ed8d9d28"/>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4056D410-3CB2-494B-A54E-11AB27172F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H-PASS_WP4_Interactive Video_TEMPLATE</Template>
  <TotalTime>15473</TotalTime>
  <Words>1824</Words>
  <Application>Microsoft Office PowerPoint</Application>
  <PresentationFormat>Custom</PresentationFormat>
  <Paragraphs>175</Paragraphs>
  <Slides>26</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Tema di Office</vt:lpstr>
      <vt:lpstr>Digital Change Agent – Train-the-Trainer course  Σύγχρονη εκπαιδευτική δραστηριότητα 1</vt:lpstr>
      <vt:lpstr>Introduction… …with a recap of the H-PASS pilot training</vt:lpstr>
      <vt:lpstr>Back then you were trainees, but now…</vt:lpstr>
      <vt:lpstr>Outline of our DCA training</vt:lpstr>
      <vt:lpstr>PowerPoint Presentation</vt:lpstr>
      <vt:lpstr>Μελέτη περίπτωσης – Μέρος 1ο: Ο ρόλος του DCA εντός του φορέα όπου εργάζεται</vt:lpstr>
      <vt:lpstr> </vt:lpstr>
      <vt:lpstr>Μια ενδιαφέρουσα προοπτική στον ορίζοντα…</vt:lpstr>
      <vt:lpstr>Κα Ελένη Παπαδοπούλου: Προϊσταμένη νοσηλεύτρια της Ορθοπαιδικής Κλινικής </vt:lpstr>
      <vt:lpstr>Δρ Ιωάννης Γεωργίου: Διευθυντής της ορθοπαιδικής χειρουργικής </vt:lpstr>
      <vt:lpstr>Ο προβληματισμός:</vt:lpstr>
      <vt:lpstr>Πέραν της ηγεσίας, τα μέλη του προσωπικού ήταν προβληματισμένα σχετικά με τις αλλαγές που θα έφερνε η κάθε μια από τις επιλογές στην καθημερινή τους εργασία…</vt:lpstr>
      <vt:lpstr>PowerPoint Presentation</vt:lpstr>
      <vt:lpstr>Focus point 1: Εξασφάλιση της στήριξης από το Διοικητικό Συμβούλιο του Νοσοκομείου, το οποίο θα λάβει και την τελική απόφαση για τον τρόπο αξιοποίησης της επιχορήγησης.</vt:lpstr>
      <vt:lpstr>Focus point 2: Επικοινωνία της ανάγκης για αλλαγή και εμπλοκή προσώπων με εν δυνάμει κομβική επίδραση</vt:lpstr>
      <vt:lpstr>Focus point 3: Καθορισμός του μακροπρόθεσμου οράματος και των στόχων</vt:lpstr>
      <vt:lpstr>Focus point 4: Διαχείριση ενδιαφερόμενων μερών (Stakeholders) – Πλάνο εσωτερικής επικοινωνίας</vt:lpstr>
      <vt:lpstr>Focus point 5: Εδραίωση της καινοτομίας </vt:lpstr>
      <vt:lpstr>Defining DCAs</vt:lpstr>
      <vt:lpstr>Digital Change Agent (DCA)</vt:lpstr>
      <vt:lpstr>Ο ρόλος των DCAs:  Κύριες αρμοδιότητες </vt:lpstr>
      <vt:lpstr>PowerPoint Presentation</vt:lpstr>
      <vt:lpstr>PowerPoint Presentation</vt:lpstr>
      <vt:lpstr>PowerPoint Presentation</vt:lpstr>
      <vt:lpstr>PowerPoint Presentation</vt:lpstr>
      <vt:lpstr>Ευχαριστούμε για την προσοχή σας!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Change Agent – Train-the-Trainer course  Σύγχρονη εκπαιδευτική δραστηριότητα 1</dc:title>
  <dc:creator>Fazekas Nóra</dc:creator>
  <cp:lastModifiedBy>ioannis anastassiou</cp:lastModifiedBy>
  <cp:revision>267</cp:revision>
  <dcterms:created xsi:type="dcterms:W3CDTF">2024-07-17T13:31:34Z</dcterms:created>
  <dcterms:modified xsi:type="dcterms:W3CDTF">2026-03-21T20:37:14Z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dd1fcc-24d7-4f55-9dc2-c1518f171327_Enabled">
    <vt:lpwstr>true</vt:lpwstr>
  </property>
  <property fmtid="{D5CDD505-2E9C-101B-9397-08002B2CF9AE}" pid="3" name="MSIP_Label_73dd1fcc-24d7-4f55-9dc2-c1518f171327_SetDate">
    <vt:lpwstr>2023-06-25T17:16:16Z</vt:lpwstr>
  </property>
  <property fmtid="{D5CDD505-2E9C-101B-9397-08002B2CF9AE}" pid="4" name="MSIP_Label_73dd1fcc-24d7-4f55-9dc2-c1518f171327_Method">
    <vt:lpwstr>Privileged</vt:lpwstr>
  </property>
  <property fmtid="{D5CDD505-2E9C-101B-9397-08002B2CF9AE}" pid="5" name="MSIP_Label_73dd1fcc-24d7-4f55-9dc2-c1518f171327_Name">
    <vt:lpwstr>No Protection (Label Only) - Internal Use</vt:lpwstr>
  </property>
  <property fmtid="{D5CDD505-2E9C-101B-9397-08002B2CF9AE}" pid="6" name="MSIP_Label_73dd1fcc-24d7-4f55-9dc2-c1518f171327_SiteId">
    <vt:lpwstr>945c199a-83a2-4e80-9f8c-5a91be5752dd</vt:lpwstr>
  </property>
  <property fmtid="{D5CDD505-2E9C-101B-9397-08002B2CF9AE}" pid="7" name="MSIP_Label_73dd1fcc-24d7-4f55-9dc2-c1518f171327_ActionId">
    <vt:lpwstr>6e2f3451-cd93-482c-97db-ef8546f277c7</vt:lpwstr>
  </property>
  <property fmtid="{D5CDD505-2E9C-101B-9397-08002B2CF9AE}" pid="8" name="MSIP_Label_73dd1fcc-24d7-4f55-9dc2-c1518f171327_ContentBits">
    <vt:lpwstr>2</vt:lpwstr>
  </property>
  <property fmtid="{D5CDD505-2E9C-101B-9397-08002B2CF9AE}" pid="9" name="ContentTypeId">
    <vt:lpwstr>0x0101007CF6465FE3B9384DBF09A666F84DDB69</vt:lpwstr>
  </property>
</Properties>
</file>