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80" r:id="rId5"/>
  </p:sldMasterIdLst>
  <p:notesMasterIdLst>
    <p:notesMasterId r:id="rId20"/>
  </p:notesMasterIdLst>
  <p:handoutMasterIdLst>
    <p:handoutMasterId r:id="rId21"/>
  </p:handoutMasterIdLst>
  <p:sldIdLst>
    <p:sldId id="452" r:id="rId6"/>
    <p:sldId id="488" r:id="rId7"/>
    <p:sldId id="489" r:id="rId8"/>
    <p:sldId id="482" r:id="rId9"/>
    <p:sldId id="453" r:id="rId10"/>
    <p:sldId id="490" r:id="rId11"/>
    <p:sldId id="454" r:id="rId12"/>
    <p:sldId id="484" r:id="rId13"/>
    <p:sldId id="455" r:id="rId14"/>
    <p:sldId id="485" r:id="rId15"/>
    <p:sldId id="456" r:id="rId16"/>
    <p:sldId id="486" r:id="rId17"/>
    <p:sldId id="308" r:id="rId18"/>
    <p:sldId id="949" r:id="rId19"/>
  </p:sldIdLst>
  <p:sldSz cx="10799763" cy="7199313"/>
  <p:notesSz cx="6858000" cy="9144000"/>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D4F5F7"/>
    <a:srgbClr val="FB0087"/>
    <a:srgbClr val="1A75DB"/>
    <a:srgbClr val="E5FBFB"/>
    <a:srgbClr val="00C6D6"/>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89507" autoAdjust="0"/>
  </p:normalViewPr>
  <p:slideViewPr>
    <p:cSldViewPr snapToGrid="0">
      <p:cViewPr varScale="1">
        <p:scale>
          <a:sx n="62" d="100"/>
          <a:sy n="62" d="100"/>
        </p:scale>
        <p:origin x="1594" y="27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gs" Target="tags/tag1.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08/04/2026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08/04/2026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17.jp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08/04/2026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116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apositiva titolo">
  <p:cSld name="Diapositiva titolo">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8"/>
          <p:cNvSpPr txBox="1">
            <a:spLocks noGrp="1"/>
          </p:cNvSpPr>
          <p:nvPr>
            <p:ph type="title"/>
          </p:nvPr>
        </p:nvSpPr>
        <p:spPr>
          <a:xfrm>
            <a:off x="0" y="3397074"/>
            <a:ext cx="10799763" cy="1392237"/>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chemeClr val="lt1"/>
              </a:buClr>
              <a:buSzPts val="5000"/>
              <a:buFont typeface="Calibri"/>
              <a:buNone/>
              <a:defRPr sz="50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8"/>
          <p:cNvSpPr txBox="1">
            <a:spLocks noGrp="1"/>
          </p:cNvSpPr>
          <p:nvPr>
            <p:ph type="dt" idx="10"/>
          </p:nvPr>
        </p:nvSpPr>
        <p:spPr>
          <a:xfrm>
            <a:off x="742484" y="667269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sldNum" idx="12"/>
          </p:nvPr>
        </p:nvSpPr>
        <p:spPr>
          <a:xfrm>
            <a:off x="8039709" y="667269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14" name="Google Shape;14;p18"/>
          <p:cNvPicPr preferRelativeResize="0"/>
          <p:nvPr/>
        </p:nvPicPr>
        <p:blipFill rotWithShape="1">
          <a:blip r:embed="rId3">
            <a:alphaModFix/>
          </a:blip>
          <a:srcRect/>
          <a:stretch/>
        </p:blipFill>
        <p:spPr>
          <a:xfrm>
            <a:off x="9219429" y="0"/>
            <a:ext cx="1438485" cy="1513689"/>
          </a:xfrm>
          <a:prstGeom prst="rect">
            <a:avLst/>
          </a:prstGeom>
          <a:noFill/>
          <a:ln>
            <a:noFill/>
          </a:ln>
        </p:spPr>
      </p:pic>
    </p:spTree>
    <p:extLst>
      <p:ext uri="{BB962C8B-B14F-4D97-AF65-F5344CB8AC3E}">
        <p14:creationId xmlns:p14="http://schemas.microsoft.com/office/powerpoint/2010/main" val="517839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15"/>
        <p:cNvGrpSpPr/>
        <p:nvPr/>
      </p:nvGrpSpPr>
      <p:grpSpPr>
        <a:xfrm>
          <a:off x="0" y="0"/>
          <a:ext cx="0" cy="0"/>
          <a:chOff x="0" y="0"/>
          <a:chExt cx="0" cy="0"/>
        </a:xfrm>
      </p:grpSpPr>
      <p:pic>
        <p:nvPicPr>
          <p:cNvPr id="16" name="Google Shape;16;p19"/>
          <p:cNvPicPr preferRelativeResize="0"/>
          <p:nvPr/>
        </p:nvPicPr>
        <p:blipFill rotWithShape="1">
          <a:blip r:embed="rId2">
            <a:alphaModFix amt="6000"/>
          </a:blip>
          <a:srcRect/>
          <a:stretch/>
        </p:blipFill>
        <p:spPr>
          <a:xfrm>
            <a:off x="90030" y="0"/>
            <a:ext cx="10709733" cy="7199697"/>
          </a:xfrm>
          <a:prstGeom prst="rect">
            <a:avLst/>
          </a:prstGeom>
          <a:noFill/>
          <a:ln>
            <a:noFill/>
          </a:ln>
        </p:spPr>
      </p:pic>
      <p:pic>
        <p:nvPicPr>
          <p:cNvPr id="17" name="Google Shape;17;p19"/>
          <p:cNvPicPr preferRelativeResize="0"/>
          <p:nvPr/>
        </p:nvPicPr>
        <p:blipFill rotWithShape="1">
          <a:blip r:embed="rId3">
            <a:alphaModFix/>
          </a:blip>
          <a:srcRect l="16494" b="1059"/>
          <a:stretch/>
        </p:blipFill>
        <p:spPr>
          <a:xfrm>
            <a:off x="0" y="0"/>
            <a:ext cx="3986422" cy="7199697"/>
          </a:xfrm>
          <a:prstGeom prst="rect">
            <a:avLst/>
          </a:prstGeom>
          <a:noFill/>
          <a:ln>
            <a:noFill/>
          </a:ln>
        </p:spPr>
      </p:pic>
      <p:pic>
        <p:nvPicPr>
          <p:cNvPr id="18" name="Google Shape;18;p19"/>
          <p:cNvPicPr preferRelativeResize="0"/>
          <p:nvPr/>
        </p:nvPicPr>
        <p:blipFill rotWithShape="1">
          <a:blip r:embed="rId4">
            <a:alphaModFix/>
          </a:blip>
          <a:srcRect/>
          <a:stretch/>
        </p:blipFill>
        <p:spPr>
          <a:xfrm>
            <a:off x="7320764" y="662380"/>
            <a:ext cx="2980626" cy="846350"/>
          </a:xfrm>
          <a:prstGeom prst="rect">
            <a:avLst/>
          </a:prstGeom>
          <a:noFill/>
          <a:ln>
            <a:noFill/>
          </a:ln>
        </p:spPr>
      </p:pic>
      <p:pic>
        <p:nvPicPr>
          <p:cNvPr id="19" name="Google Shape;19;p19"/>
          <p:cNvPicPr preferRelativeResize="0"/>
          <p:nvPr/>
        </p:nvPicPr>
        <p:blipFill rotWithShape="1">
          <a:blip r:embed="rId5">
            <a:alphaModFix/>
          </a:blip>
          <a:srcRect/>
          <a:stretch/>
        </p:blipFill>
        <p:spPr>
          <a:xfrm>
            <a:off x="203200" y="5919979"/>
            <a:ext cx="1197995" cy="1260626"/>
          </a:xfrm>
          <a:prstGeom prst="rect">
            <a:avLst/>
          </a:prstGeom>
          <a:noFill/>
          <a:ln>
            <a:noFill/>
          </a:ln>
        </p:spPr>
      </p:pic>
      <p:sp>
        <p:nvSpPr>
          <p:cNvPr id="20" name="Google Shape;20;p19"/>
          <p:cNvSpPr txBox="1">
            <a:spLocks noGrp="1"/>
          </p:cNvSpPr>
          <p:nvPr>
            <p:ph type="title"/>
          </p:nvPr>
        </p:nvSpPr>
        <p:spPr>
          <a:xfrm>
            <a:off x="1090338" y="2722487"/>
            <a:ext cx="9313863" cy="1392237"/>
          </a:xfrm>
          <a:prstGeom prst="rect">
            <a:avLst/>
          </a:prstGeom>
          <a:noFill/>
          <a:ln>
            <a:noFill/>
          </a:ln>
        </p:spPr>
        <p:txBody>
          <a:bodyPr spcFirstLastPara="1" wrap="square" lIns="91425" tIns="45700" rIns="91425" bIns="45700" anchor="t" anchorCtr="0">
            <a:noAutofit/>
          </a:bodyPr>
          <a:lstStyle>
            <a:lvl1pPr marR="0" lvl="0" algn="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21" name="Google Shape;21;p19"/>
          <p:cNvPicPr preferRelativeResize="0"/>
          <p:nvPr/>
        </p:nvPicPr>
        <p:blipFill rotWithShape="1">
          <a:blip r:embed="rId6">
            <a:alphaModFix/>
          </a:blip>
          <a:srcRect l="35166"/>
          <a:stretch/>
        </p:blipFill>
        <p:spPr>
          <a:xfrm>
            <a:off x="0" y="-1"/>
            <a:ext cx="1491916" cy="1372497"/>
          </a:xfrm>
          <a:prstGeom prst="rect">
            <a:avLst/>
          </a:prstGeom>
          <a:noFill/>
          <a:ln>
            <a:noFill/>
          </a:ln>
        </p:spPr>
      </p:pic>
      <p:sp>
        <p:nvSpPr>
          <p:cNvPr id="22" name="Google Shape;22;p19"/>
          <p:cNvSpPr txBox="1">
            <a:spLocks noGrp="1"/>
          </p:cNvSpPr>
          <p:nvPr>
            <p:ph type="body" idx="1"/>
          </p:nvPr>
        </p:nvSpPr>
        <p:spPr>
          <a:xfrm>
            <a:off x="5246414" y="4190478"/>
            <a:ext cx="5157787" cy="1466732"/>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5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25"/>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25"/>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25"/>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960796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spTree>
      <p:nvGrpSpPr>
        <p:cNvPr id="1" name="Shape 23"/>
        <p:cNvGrpSpPr/>
        <p:nvPr/>
      </p:nvGrpSpPr>
      <p:grpSpPr>
        <a:xfrm>
          <a:off x="0" y="0"/>
          <a:ext cx="0" cy="0"/>
          <a:chOff x="0" y="0"/>
          <a:chExt cx="0" cy="0"/>
        </a:xfrm>
      </p:grpSpPr>
      <p:pic>
        <p:nvPicPr>
          <p:cNvPr id="24" name="Google Shape;24;p20"/>
          <p:cNvPicPr preferRelativeResize="0"/>
          <p:nvPr/>
        </p:nvPicPr>
        <p:blipFill rotWithShape="1">
          <a:blip r:embed="rId2">
            <a:alphaModFix/>
          </a:blip>
          <a:srcRect/>
          <a:stretch/>
        </p:blipFill>
        <p:spPr>
          <a:xfrm>
            <a:off x="7730188" y="6271928"/>
            <a:ext cx="2559169" cy="726677"/>
          </a:xfrm>
          <a:prstGeom prst="rect">
            <a:avLst/>
          </a:prstGeom>
          <a:noFill/>
          <a:ln>
            <a:noFill/>
          </a:ln>
        </p:spPr>
      </p:pic>
      <p:pic>
        <p:nvPicPr>
          <p:cNvPr id="25" name="Google Shape;25;p20"/>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26" name="Google Shape;26;p20"/>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7" name="Google Shape;27;p20"/>
          <p:cNvSpPr txBox="1">
            <a:spLocks noGrp="1"/>
          </p:cNvSpPr>
          <p:nvPr>
            <p:ph type="body" idx="1"/>
          </p:nvPr>
        </p:nvSpPr>
        <p:spPr>
          <a:xfrm>
            <a:off x="625163" y="2208507"/>
            <a:ext cx="9685900"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28" name="Google Shape;28;p20"/>
          <p:cNvSpPr txBox="1">
            <a:spLocks noGrp="1"/>
          </p:cNvSpPr>
          <p:nvPr>
            <p:ph type="dt" idx="10"/>
          </p:nvPr>
        </p:nvSpPr>
        <p:spPr>
          <a:xfrm>
            <a:off x="625163" y="65949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20"/>
          <p:cNvSpPr txBox="1">
            <a:spLocks noGrp="1"/>
          </p:cNvSpPr>
          <p:nvPr>
            <p:ph type="sldNum" idx="12"/>
          </p:nvPr>
        </p:nvSpPr>
        <p:spPr>
          <a:xfrm>
            <a:off x="3466499" y="65949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3200892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Intestazione sezione">
  <p:cSld name="2_Intestazione sezione">
    <p:spTree>
      <p:nvGrpSpPr>
        <p:cNvPr id="1" name="Shape 30"/>
        <p:cNvGrpSpPr/>
        <p:nvPr/>
      </p:nvGrpSpPr>
      <p:grpSpPr>
        <a:xfrm>
          <a:off x="0" y="0"/>
          <a:ext cx="0" cy="0"/>
          <a:chOff x="0" y="0"/>
          <a:chExt cx="0" cy="0"/>
        </a:xfrm>
      </p:grpSpPr>
      <p:pic>
        <p:nvPicPr>
          <p:cNvPr id="31" name="Google Shape;31;p21"/>
          <p:cNvPicPr preferRelativeResize="0"/>
          <p:nvPr/>
        </p:nvPicPr>
        <p:blipFill rotWithShape="1">
          <a:blip r:embed="rId2">
            <a:alphaModFix/>
          </a:blip>
          <a:srcRect/>
          <a:stretch/>
        </p:blipFill>
        <p:spPr>
          <a:xfrm>
            <a:off x="7730188" y="6312568"/>
            <a:ext cx="2559169" cy="726677"/>
          </a:xfrm>
          <a:prstGeom prst="rect">
            <a:avLst/>
          </a:prstGeom>
          <a:noFill/>
          <a:ln>
            <a:noFill/>
          </a:ln>
        </p:spPr>
      </p:pic>
      <p:sp>
        <p:nvSpPr>
          <p:cNvPr id="32" name="Google Shape;32;p21"/>
          <p:cNvSpPr txBox="1">
            <a:spLocks noGrp="1"/>
          </p:cNvSpPr>
          <p:nvPr>
            <p:ph type="title"/>
          </p:nvPr>
        </p:nvSpPr>
        <p:spPr>
          <a:xfrm>
            <a:off x="1601160" y="460162"/>
            <a:ext cx="4474519" cy="608286"/>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21"/>
          <p:cNvSpPr txBox="1">
            <a:spLocks noGrp="1"/>
          </p:cNvSpPr>
          <p:nvPr>
            <p:ph type="dt" idx="10"/>
          </p:nvPr>
        </p:nvSpPr>
        <p:spPr>
          <a:xfrm>
            <a:off x="625163" y="664578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21"/>
          <p:cNvSpPr txBox="1">
            <a:spLocks noGrp="1"/>
          </p:cNvSpPr>
          <p:nvPr>
            <p:ph type="sldNum" idx="12"/>
          </p:nvPr>
        </p:nvSpPr>
        <p:spPr>
          <a:xfrm>
            <a:off x="3466499" y="664578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pic>
        <p:nvPicPr>
          <p:cNvPr id="35" name="Google Shape;35;p21"/>
          <p:cNvPicPr preferRelativeResize="0"/>
          <p:nvPr/>
        </p:nvPicPr>
        <p:blipFill rotWithShape="1">
          <a:blip r:embed="rId3">
            <a:alphaModFix/>
          </a:blip>
          <a:srcRect/>
          <a:stretch/>
        </p:blipFill>
        <p:spPr>
          <a:xfrm>
            <a:off x="6306301" y="-8284"/>
            <a:ext cx="4493462" cy="4652855"/>
          </a:xfrm>
          <a:prstGeom prst="rect">
            <a:avLst/>
          </a:prstGeom>
          <a:noFill/>
          <a:ln>
            <a:noFill/>
          </a:ln>
        </p:spPr>
      </p:pic>
      <p:cxnSp>
        <p:nvCxnSpPr>
          <p:cNvPr id="36" name="Google Shape;36;p21"/>
          <p:cNvCxnSpPr/>
          <p:nvPr/>
        </p:nvCxnSpPr>
        <p:spPr>
          <a:xfrm>
            <a:off x="7750629" y="1944914"/>
            <a:ext cx="2467428" cy="0"/>
          </a:xfrm>
          <a:prstGeom prst="straightConnector1">
            <a:avLst/>
          </a:prstGeom>
          <a:noFill/>
          <a:ln w="34925" cap="flat" cmpd="sng">
            <a:solidFill>
              <a:schemeClr val="lt1"/>
            </a:solidFill>
            <a:prstDash val="solid"/>
            <a:miter lim="800000"/>
            <a:headEnd type="none" w="sm" len="sm"/>
            <a:tailEnd type="none" w="sm" len="sm"/>
          </a:ln>
        </p:spPr>
      </p:cxnSp>
      <p:pic>
        <p:nvPicPr>
          <p:cNvPr id="37" name="Google Shape;37;p21"/>
          <p:cNvPicPr preferRelativeResize="0"/>
          <p:nvPr/>
        </p:nvPicPr>
        <p:blipFill rotWithShape="1">
          <a:blip r:embed="rId4">
            <a:alphaModFix/>
          </a:blip>
          <a:srcRect/>
          <a:stretch/>
        </p:blipFill>
        <p:spPr>
          <a:xfrm>
            <a:off x="622603" y="496948"/>
            <a:ext cx="609600" cy="571500"/>
          </a:xfrm>
          <a:prstGeom prst="rect">
            <a:avLst/>
          </a:prstGeom>
          <a:noFill/>
          <a:ln>
            <a:noFill/>
          </a:ln>
        </p:spPr>
      </p:pic>
      <p:sp>
        <p:nvSpPr>
          <p:cNvPr id="38" name="Google Shape;38;p21"/>
          <p:cNvSpPr txBox="1"/>
          <p:nvPr/>
        </p:nvSpPr>
        <p:spPr>
          <a:xfrm>
            <a:off x="719834" y="519621"/>
            <a:ext cx="415137" cy="52615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1</a:t>
            </a:r>
            <a:endParaRPr/>
          </a:p>
        </p:txBody>
      </p:sp>
      <p:pic>
        <p:nvPicPr>
          <p:cNvPr id="39" name="Google Shape;39;p21"/>
          <p:cNvPicPr preferRelativeResize="0"/>
          <p:nvPr/>
        </p:nvPicPr>
        <p:blipFill rotWithShape="1">
          <a:blip r:embed="rId4">
            <a:alphaModFix/>
          </a:blip>
          <a:srcRect/>
          <a:stretch/>
        </p:blipFill>
        <p:spPr>
          <a:xfrm>
            <a:off x="700219" y="2548761"/>
            <a:ext cx="609600" cy="571500"/>
          </a:xfrm>
          <a:prstGeom prst="rect">
            <a:avLst/>
          </a:prstGeom>
          <a:noFill/>
          <a:ln>
            <a:noFill/>
          </a:ln>
        </p:spPr>
      </p:pic>
      <p:sp>
        <p:nvSpPr>
          <p:cNvPr id="40" name="Google Shape;40;p21"/>
          <p:cNvSpPr txBox="1"/>
          <p:nvPr/>
        </p:nvSpPr>
        <p:spPr>
          <a:xfrm>
            <a:off x="777835" y="2554609"/>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2</a:t>
            </a:r>
            <a:endParaRPr/>
          </a:p>
        </p:txBody>
      </p:sp>
      <p:pic>
        <p:nvPicPr>
          <p:cNvPr id="41" name="Google Shape;41;p21"/>
          <p:cNvPicPr preferRelativeResize="0"/>
          <p:nvPr/>
        </p:nvPicPr>
        <p:blipFill rotWithShape="1">
          <a:blip r:embed="rId4">
            <a:alphaModFix/>
          </a:blip>
          <a:srcRect/>
          <a:stretch/>
        </p:blipFill>
        <p:spPr>
          <a:xfrm>
            <a:off x="700219" y="4514805"/>
            <a:ext cx="609600" cy="571500"/>
          </a:xfrm>
          <a:prstGeom prst="rect">
            <a:avLst/>
          </a:prstGeom>
          <a:noFill/>
          <a:ln>
            <a:noFill/>
          </a:ln>
        </p:spPr>
      </p:pic>
      <p:sp>
        <p:nvSpPr>
          <p:cNvPr id="42" name="Google Shape;42;p21"/>
          <p:cNvSpPr txBox="1"/>
          <p:nvPr/>
        </p:nvSpPr>
        <p:spPr>
          <a:xfrm>
            <a:off x="777835" y="4520653"/>
            <a:ext cx="415137" cy="571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Calibri"/>
              <a:buNone/>
            </a:pPr>
            <a:r>
              <a:rPr lang="it-IT" sz="3600" b="1">
                <a:solidFill>
                  <a:schemeClr val="lt1"/>
                </a:solidFill>
                <a:latin typeface="Calibri"/>
                <a:ea typeface="Calibri"/>
                <a:cs typeface="Calibri"/>
                <a:sym typeface="Calibri"/>
              </a:rPr>
              <a:t>3</a:t>
            </a:r>
            <a:endParaRPr/>
          </a:p>
        </p:txBody>
      </p:sp>
      <p:sp>
        <p:nvSpPr>
          <p:cNvPr id="43" name="Google Shape;43;p21"/>
          <p:cNvSpPr txBox="1"/>
          <p:nvPr/>
        </p:nvSpPr>
        <p:spPr>
          <a:xfrm>
            <a:off x="1601160" y="3192442"/>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21"/>
          <p:cNvSpPr txBox="1"/>
          <p:nvPr/>
        </p:nvSpPr>
        <p:spPr>
          <a:xfrm>
            <a:off x="1628563" y="5194973"/>
            <a:ext cx="4474519" cy="11175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21"/>
          <p:cNvSpPr txBox="1">
            <a:spLocks noGrp="1"/>
          </p:cNvSpPr>
          <p:nvPr>
            <p:ph type="body" idx="1"/>
          </p:nvPr>
        </p:nvSpPr>
        <p:spPr>
          <a:xfrm>
            <a:off x="1601160" y="1254823"/>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6" name="Google Shape;46;p21"/>
          <p:cNvSpPr txBox="1">
            <a:spLocks noGrp="1"/>
          </p:cNvSpPr>
          <p:nvPr>
            <p:ph type="body" idx="2"/>
          </p:nvPr>
        </p:nvSpPr>
        <p:spPr>
          <a:xfrm>
            <a:off x="1628562" y="3225731"/>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47" name="Google Shape;47;p21"/>
          <p:cNvSpPr txBox="1">
            <a:spLocks noGrp="1"/>
          </p:cNvSpPr>
          <p:nvPr>
            <p:ph type="body" idx="3"/>
          </p:nvPr>
        </p:nvSpPr>
        <p:spPr>
          <a:xfrm>
            <a:off x="1628562" y="5191979"/>
            <a:ext cx="4474519" cy="1082227"/>
          </a:xfrm>
          <a:prstGeom prst="rect">
            <a:avLst/>
          </a:prstGeom>
          <a:noFill/>
          <a:ln>
            <a:noFill/>
          </a:ln>
        </p:spPr>
        <p:txBody>
          <a:bodyPr spcFirstLastPara="1" wrap="square" lIns="91425" tIns="45700" rIns="91425" bIns="45700" anchor="t" anchorCtr="0">
            <a:noAutofit/>
          </a:bodyPr>
          <a:lstStyle>
            <a:lvl1pPr marL="457200" marR="0" lvl="0" indent="-342900" algn="l" rtl="0">
              <a:lnSpc>
                <a:spcPct val="90000"/>
              </a:lnSpc>
              <a:spcBef>
                <a:spcPts val="105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6946743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gyéni elrendezés">
  <p:cSld name="Egyéni elrendezés">
    <p:spTree>
      <p:nvGrpSpPr>
        <p:cNvPr id="1" name="Shape 48"/>
        <p:cNvGrpSpPr/>
        <p:nvPr/>
      </p:nvGrpSpPr>
      <p:grpSpPr>
        <a:xfrm>
          <a:off x="0" y="0"/>
          <a:ext cx="0" cy="0"/>
          <a:chOff x="0" y="0"/>
          <a:chExt cx="0" cy="0"/>
        </a:xfrm>
      </p:grpSpPr>
      <p:pic>
        <p:nvPicPr>
          <p:cNvPr id="49" name="Google Shape;49;p22"/>
          <p:cNvPicPr preferRelativeResize="0"/>
          <p:nvPr/>
        </p:nvPicPr>
        <p:blipFill rotWithShape="1">
          <a:blip r:embed="rId2">
            <a:alphaModFix/>
          </a:blip>
          <a:srcRect/>
          <a:stretch/>
        </p:blipFill>
        <p:spPr>
          <a:xfrm>
            <a:off x="7730188" y="6312568"/>
            <a:ext cx="2559169" cy="726677"/>
          </a:xfrm>
          <a:prstGeom prst="rect">
            <a:avLst/>
          </a:prstGeom>
          <a:noFill/>
          <a:ln>
            <a:noFill/>
          </a:ln>
        </p:spPr>
      </p:pic>
    </p:spTree>
    <p:extLst>
      <p:ext uri="{BB962C8B-B14F-4D97-AF65-F5344CB8AC3E}">
        <p14:creationId xmlns:p14="http://schemas.microsoft.com/office/powerpoint/2010/main" val="474281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Egyéni elrendezés">
  <p:cSld name="1_Egyéni elrendezés">
    <p:spTree>
      <p:nvGrpSpPr>
        <p:cNvPr id="1" name="Shape 50"/>
        <p:cNvGrpSpPr/>
        <p:nvPr/>
      </p:nvGrpSpPr>
      <p:grpSpPr>
        <a:xfrm>
          <a:off x="0" y="0"/>
          <a:ext cx="0" cy="0"/>
          <a:chOff x="0" y="0"/>
          <a:chExt cx="0" cy="0"/>
        </a:xfrm>
      </p:grpSpPr>
      <p:pic>
        <p:nvPicPr>
          <p:cNvPr id="51" name="Google Shape;51;p23"/>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2" name="Google Shape;52;p23"/>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3" name="Google Shape;53;p23"/>
          <p:cNvPicPr preferRelativeResize="0"/>
          <p:nvPr/>
        </p:nvPicPr>
        <p:blipFill rotWithShape="1">
          <a:blip r:embed="rId4">
            <a:alphaModFix/>
          </a:blip>
          <a:srcRect/>
          <a:stretch/>
        </p:blipFill>
        <p:spPr>
          <a:xfrm>
            <a:off x="4764881" y="6579358"/>
            <a:ext cx="1270000" cy="355244"/>
          </a:xfrm>
          <a:prstGeom prst="rect">
            <a:avLst/>
          </a:prstGeom>
          <a:noFill/>
          <a:ln>
            <a:noFill/>
          </a:ln>
        </p:spPr>
      </p:pic>
      <p:pic>
        <p:nvPicPr>
          <p:cNvPr id="54" name="Google Shape;54;p23"/>
          <p:cNvPicPr preferRelativeResize="0"/>
          <p:nvPr/>
        </p:nvPicPr>
        <p:blipFill rotWithShape="1">
          <a:blip r:embed="rId5">
            <a:alphaModFix/>
          </a:blip>
          <a:srcRect/>
          <a:stretch/>
        </p:blipFill>
        <p:spPr>
          <a:xfrm>
            <a:off x="4255008" y="1088993"/>
            <a:ext cx="6541185" cy="6117465"/>
          </a:xfrm>
          <a:prstGeom prst="rect">
            <a:avLst/>
          </a:prstGeom>
          <a:noFill/>
          <a:ln>
            <a:noFill/>
          </a:ln>
        </p:spPr>
      </p:pic>
      <p:sp>
        <p:nvSpPr>
          <p:cNvPr id="55" name="Google Shape;55;p23"/>
          <p:cNvSpPr txBox="1">
            <a:spLocks noGrp="1"/>
          </p:cNvSpPr>
          <p:nvPr>
            <p:ph type="title"/>
          </p:nvPr>
        </p:nvSpPr>
        <p:spPr>
          <a:xfrm>
            <a:off x="742948" y="2515184"/>
            <a:ext cx="9313863" cy="1392237"/>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517760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Egyéni elrendezés">
  <p:cSld name="2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2"/>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8" y="1088993"/>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4619"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61" name="Google Shape;61;p24"/>
          <p:cNvPicPr preferRelativeResize="0"/>
          <p:nvPr/>
        </p:nvPicPr>
        <p:blipFill rotWithShape="1">
          <a:blip r:embed="rId5">
            <a:alphaModFix/>
          </a:blip>
          <a:srcRect/>
          <a:stretch/>
        </p:blipFill>
        <p:spPr>
          <a:xfrm>
            <a:off x="1331260"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3" y="6110320"/>
            <a:ext cx="4789407" cy="78483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it-IT" sz="900">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a:p>
          <a:p>
            <a:pPr marL="0" marR="0" lvl="0" indent="0" algn="just" rtl="0">
              <a:spcBef>
                <a:spcPts val="0"/>
              </a:spcBef>
              <a:spcAft>
                <a:spcPts val="0"/>
              </a:spcAft>
              <a:buNone/>
            </a:pPr>
            <a:endParaRPr sz="900">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0" y="6131393"/>
            <a:ext cx="2382359" cy="530760"/>
          </a:xfrm>
          <a:prstGeom prst="rect">
            <a:avLst/>
          </a:prstGeom>
          <a:noFill/>
          <a:ln>
            <a:noFill/>
          </a:ln>
        </p:spPr>
      </p:pic>
    </p:spTree>
    <p:extLst>
      <p:ext uri="{BB962C8B-B14F-4D97-AF65-F5344CB8AC3E}">
        <p14:creationId xmlns:p14="http://schemas.microsoft.com/office/powerpoint/2010/main" val="23056034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Intestazione sezione">
  <p:cSld name="1_Intestazione sezione">
    <p:spTree>
      <p:nvGrpSpPr>
        <p:cNvPr id="1" name="Shape 65"/>
        <p:cNvGrpSpPr/>
        <p:nvPr/>
      </p:nvGrpSpPr>
      <p:grpSpPr>
        <a:xfrm>
          <a:off x="0" y="0"/>
          <a:ext cx="0" cy="0"/>
          <a:chOff x="0" y="0"/>
          <a:chExt cx="0" cy="0"/>
        </a:xfrm>
      </p:grpSpPr>
      <p:pic>
        <p:nvPicPr>
          <p:cNvPr id="66" name="Google Shape;66;p25"/>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67" name="Google Shape;67;p25"/>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68" name="Google Shape;68;p25"/>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9" name="Google Shape;69;p25"/>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0" name="Google Shape;70;p25"/>
          <p:cNvSpPr txBox="1">
            <a:spLocks noGrp="1"/>
          </p:cNvSpPr>
          <p:nvPr>
            <p:ph type="body" idx="2"/>
          </p:nvPr>
        </p:nvSpPr>
        <p:spPr>
          <a:xfrm>
            <a:off x="5628422" y="2208507"/>
            <a:ext cx="46826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1" name="Google Shape;71;p25"/>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25"/>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018454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Intestazione sezione">
  <p:cSld name="3_Intestazione sezione">
    <p:spTree>
      <p:nvGrpSpPr>
        <p:cNvPr id="1" name="Shape 73"/>
        <p:cNvGrpSpPr/>
        <p:nvPr/>
      </p:nvGrpSpPr>
      <p:grpSpPr>
        <a:xfrm>
          <a:off x="0" y="0"/>
          <a:ext cx="0" cy="0"/>
          <a:chOff x="0" y="0"/>
          <a:chExt cx="0" cy="0"/>
        </a:xfrm>
      </p:grpSpPr>
      <p:pic>
        <p:nvPicPr>
          <p:cNvPr id="74" name="Google Shape;74;p26"/>
          <p:cNvPicPr preferRelativeResize="0"/>
          <p:nvPr/>
        </p:nvPicPr>
        <p:blipFill rotWithShape="1">
          <a:blip r:embed="rId2">
            <a:alphaModFix/>
          </a:blip>
          <a:srcRect/>
          <a:stretch/>
        </p:blipFill>
        <p:spPr>
          <a:xfrm>
            <a:off x="7730188" y="6292608"/>
            <a:ext cx="2559169" cy="726677"/>
          </a:xfrm>
          <a:prstGeom prst="rect">
            <a:avLst/>
          </a:prstGeom>
          <a:noFill/>
          <a:ln>
            <a:noFill/>
          </a:ln>
        </p:spPr>
      </p:pic>
      <p:pic>
        <p:nvPicPr>
          <p:cNvPr id="75" name="Google Shape;75;p26"/>
          <p:cNvPicPr preferRelativeResize="0"/>
          <p:nvPr/>
        </p:nvPicPr>
        <p:blipFill rotWithShape="1">
          <a:blip r:embed="rId3">
            <a:alphaModFix/>
          </a:blip>
          <a:srcRect/>
          <a:stretch/>
        </p:blipFill>
        <p:spPr>
          <a:xfrm>
            <a:off x="5896446" y="-36030"/>
            <a:ext cx="4903317" cy="2567850"/>
          </a:xfrm>
          <a:prstGeom prst="rect">
            <a:avLst/>
          </a:prstGeom>
          <a:noFill/>
          <a:ln>
            <a:noFill/>
          </a:ln>
        </p:spPr>
      </p:pic>
      <p:sp>
        <p:nvSpPr>
          <p:cNvPr id="76" name="Google Shape;76;p26"/>
          <p:cNvSpPr txBox="1">
            <a:spLocks noGrp="1"/>
          </p:cNvSpPr>
          <p:nvPr>
            <p:ph type="title"/>
          </p:nvPr>
        </p:nvSpPr>
        <p:spPr>
          <a:xfrm>
            <a:off x="603457" y="514112"/>
            <a:ext cx="9707606" cy="99380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1A75DB"/>
              </a:buClr>
              <a:buSzPts val="3600"/>
              <a:buFont typeface="Calibri"/>
              <a:buNone/>
              <a:defRPr sz="3600" b="0" i="0" u="none" strike="noStrike" cap="none">
                <a:solidFill>
                  <a:srgbClr val="1A75D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Google Shape;77;p26"/>
          <p:cNvSpPr txBox="1">
            <a:spLocks noGrp="1"/>
          </p:cNvSpPr>
          <p:nvPr>
            <p:ph type="body" idx="1"/>
          </p:nvPr>
        </p:nvSpPr>
        <p:spPr>
          <a:xfrm>
            <a:off x="625163" y="2208507"/>
            <a:ext cx="4680763"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8" name="Google Shape;78;p26"/>
          <p:cNvSpPr txBox="1">
            <a:spLocks noGrp="1"/>
          </p:cNvSpPr>
          <p:nvPr>
            <p:ph type="body" idx="2"/>
          </p:nvPr>
        </p:nvSpPr>
        <p:spPr>
          <a:xfrm>
            <a:off x="5628422" y="2208507"/>
            <a:ext cx="5171341" cy="3771188"/>
          </a:xfrm>
          <a:prstGeom prst="rect">
            <a:avLst/>
          </a:prstGeom>
          <a:noFill/>
          <a:ln>
            <a:noFill/>
          </a:ln>
        </p:spPr>
        <p:txBody>
          <a:bodyPr spcFirstLastPara="1" wrap="square" lIns="91425" tIns="45700" rIns="91425" bIns="45700" anchor="t" anchorCtr="0">
            <a:noAutofit/>
          </a:bodyPr>
          <a:lstStyle>
            <a:lvl1pPr marL="457200" marR="0" lvl="0" indent="-415226" algn="l" rtl="0">
              <a:lnSpc>
                <a:spcPct val="90000"/>
              </a:lnSpc>
              <a:spcBef>
                <a:spcPts val="1050"/>
              </a:spcBef>
              <a:spcAft>
                <a:spcPts val="0"/>
              </a:spcAft>
              <a:buClr>
                <a:schemeClr val="dk1"/>
              </a:buClr>
              <a:buSzPts val="2939"/>
              <a:buFont typeface="Arial"/>
              <a:buChar char="•"/>
              <a:defRPr sz="2939" b="0" i="0" u="none" strike="noStrike" cap="none">
                <a:solidFill>
                  <a:schemeClr val="dk1"/>
                </a:solidFill>
                <a:latin typeface="Calibri"/>
                <a:ea typeface="Calibri"/>
                <a:cs typeface="Calibri"/>
                <a:sym typeface="Calibri"/>
              </a:defRPr>
            </a:lvl1pPr>
            <a:lvl2pPr marL="914400" marR="0" lvl="1" indent="-388619" algn="l" rtl="0">
              <a:lnSpc>
                <a:spcPct val="90000"/>
              </a:lnSpc>
              <a:spcBef>
                <a:spcPts val="525"/>
              </a:spcBef>
              <a:spcAft>
                <a:spcPts val="0"/>
              </a:spcAft>
              <a:buClr>
                <a:schemeClr val="dk1"/>
              </a:buClr>
              <a:buSzPts val="2520"/>
              <a:buFont typeface="Arial"/>
              <a:buChar char="•"/>
              <a:defRPr sz="2520" b="0" i="0" u="none" strike="noStrike" cap="none">
                <a:solidFill>
                  <a:schemeClr val="dk1"/>
                </a:solidFill>
                <a:latin typeface="Calibri"/>
                <a:ea typeface="Calibri"/>
                <a:cs typeface="Calibri"/>
                <a:sym typeface="Calibri"/>
              </a:defRPr>
            </a:lvl2pPr>
            <a:lvl3pPr marL="1371600" marR="0" lvl="2" indent="-361950" algn="l" rtl="0">
              <a:lnSpc>
                <a:spcPct val="90000"/>
              </a:lnSpc>
              <a:spcBef>
                <a:spcPts val="525"/>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4pPr>
            <a:lvl5pPr marL="2286000" marR="0" lvl="4"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5pPr>
            <a:lvl6pPr marL="2743200" marR="0" lvl="5"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6pPr>
            <a:lvl7pPr marL="3200400" marR="0" lvl="6" indent="-348614"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7pPr>
            <a:lvl8pPr marL="3657600" marR="0" lvl="7"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8pPr>
            <a:lvl9pPr marL="4114800" marR="0" lvl="8" indent="-348615" algn="l" rtl="0">
              <a:lnSpc>
                <a:spcPct val="90000"/>
              </a:lnSpc>
              <a:spcBef>
                <a:spcPts val="525"/>
              </a:spcBef>
              <a:spcAft>
                <a:spcPts val="0"/>
              </a:spcAft>
              <a:buClr>
                <a:schemeClr val="dk1"/>
              </a:buClr>
              <a:buSzPts val="1890"/>
              <a:buFont typeface="Arial"/>
              <a:buChar char="•"/>
              <a:defRPr sz="1890" b="0" i="0" u="none" strike="noStrike" cap="none">
                <a:solidFill>
                  <a:schemeClr val="dk1"/>
                </a:solidFill>
                <a:latin typeface="Calibri"/>
                <a:ea typeface="Calibri"/>
                <a:cs typeface="Calibri"/>
                <a:sym typeface="Calibri"/>
              </a:defRPr>
            </a:lvl9pPr>
          </a:lstStyle>
          <a:p>
            <a:endParaRPr/>
          </a:p>
        </p:txBody>
      </p:sp>
      <p:sp>
        <p:nvSpPr>
          <p:cNvPr id="79" name="Google Shape;79;p26"/>
          <p:cNvSpPr txBox="1">
            <a:spLocks noGrp="1"/>
          </p:cNvSpPr>
          <p:nvPr>
            <p:ph type="dt" idx="10"/>
          </p:nvPr>
        </p:nvSpPr>
        <p:spPr>
          <a:xfrm>
            <a:off x="625163" y="6655948"/>
            <a:ext cx="2429947" cy="38329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26"/>
          <p:cNvSpPr txBox="1">
            <a:spLocks noGrp="1"/>
          </p:cNvSpPr>
          <p:nvPr>
            <p:ph type="sldNum" idx="12"/>
          </p:nvPr>
        </p:nvSpPr>
        <p:spPr>
          <a:xfrm>
            <a:off x="3466499" y="6655947"/>
            <a:ext cx="2429947" cy="383297"/>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a:t>
            </a:fld>
            <a:endParaRPr/>
          </a:p>
        </p:txBody>
      </p:sp>
    </p:spTree>
    <p:extLst>
      <p:ext uri="{BB962C8B-B14F-4D97-AF65-F5344CB8AC3E}">
        <p14:creationId xmlns:p14="http://schemas.microsoft.com/office/powerpoint/2010/main" val="1449378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08/04/2026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08/04/2026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359906048"/>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47F9B-3E5C-B8A2-5F7B-6D203DB466C3}"/>
              </a:ext>
            </a:extLst>
          </p:cNvPr>
          <p:cNvSpPr>
            <a:spLocks noGrp="1"/>
          </p:cNvSpPr>
          <p:nvPr>
            <p:ph type="title"/>
          </p:nvPr>
        </p:nvSpPr>
        <p:spPr/>
        <p:txBody>
          <a:bodyPr/>
          <a:lstStyle/>
          <a:p>
            <a:r>
              <a:rPr lang="en-GB" sz="2800" b="1" dirty="0"/>
              <a:t>Focus point</a:t>
            </a:r>
            <a:r>
              <a:rPr lang="el-GR" sz="2800" b="1" dirty="0"/>
              <a:t> 1: Εξασφάλιση της στήριξης από το Διοικητικό Συμβούλιο του Νοσοκομείου, το οποίο θα λάβει και την τελική απόφαση για τον τρόπο αξιοποίησης της επιχορήγησης.</a:t>
            </a:r>
            <a:endParaRPr lang="en-GB" sz="2800" b="1" i="1" dirty="0"/>
          </a:p>
        </p:txBody>
      </p:sp>
      <p:sp>
        <p:nvSpPr>
          <p:cNvPr id="3" name="Content Placeholder 2">
            <a:extLst>
              <a:ext uri="{FF2B5EF4-FFF2-40B4-BE49-F238E27FC236}">
                <a16:creationId xmlns:a16="http://schemas.microsoft.com/office/drawing/2014/main" id="{8B372DCA-EFCA-E211-D58E-3620893AD1BA}"/>
              </a:ext>
            </a:extLst>
          </p:cNvPr>
          <p:cNvSpPr>
            <a:spLocks noGrp="1"/>
          </p:cNvSpPr>
          <p:nvPr>
            <p:ph sz="half" idx="1"/>
          </p:nvPr>
        </p:nvSpPr>
        <p:spPr/>
        <p:txBody>
          <a:bodyPr/>
          <a:lstStyle/>
          <a:p>
            <a:pPr marL="0" indent="0">
              <a:buNone/>
            </a:pPr>
            <a:r>
              <a:rPr lang="el-GR" sz="2400" b="1" i="1" u="sng" dirty="0" err="1"/>
              <a:t>Task</a:t>
            </a:r>
            <a:r>
              <a:rPr lang="el-GR" sz="2400" b="1" i="1" u="sng" dirty="0"/>
              <a:t>: </a:t>
            </a:r>
          </a:p>
          <a:p>
            <a:pPr marL="0" indent="0">
              <a:buNone/>
            </a:pPr>
            <a:r>
              <a:rPr lang="el-GR" sz="2400" i="1" dirty="0"/>
              <a:t>Αναπτύξτε μια </a:t>
            </a:r>
            <a:r>
              <a:rPr lang="el-GR" sz="2400" b="1" i="1" dirty="0"/>
              <a:t>στρατηγική για να πείσετε τον επικεφαλής ιατρό ή την προϊσταμένη νοσηλεύτρια</a:t>
            </a:r>
            <a:r>
              <a:rPr lang="el-GR" sz="2400" i="1" dirty="0"/>
              <a:t>. </a:t>
            </a:r>
          </a:p>
          <a:p>
            <a:pPr marL="0" indent="0">
              <a:buNone/>
            </a:pPr>
            <a:r>
              <a:rPr lang="el-GR" sz="2400" i="1" dirty="0"/>
              <a:t>Ποια επιχειρήματα θα χρησιμοποιούσατε, και ποιους πόρους θα μπορούσατε να αξιοποιήσετε, ώστε να κερδίσετε τη δέσμευσή τους; </a:t>
            </a:r>
          </a:p>
          <a:p>
            <a:pPr marL="0" indent="0">
              <a:buNone/>
            </a:pPr>
            <a:r>
              <a:rPr lang="el-GR" sz="2400" i="1" dirty="0"/>
              <a:t>Ποιες πτυχές θα λαμβάνατε υπόψη και ποια εργαλεία θα μπορούσατε να αξιοποιήσετε;</a:t>
            </a:r>
          </a:p>
          <a:p>
            <a:pPr marL="0" indent="0">
              <a:buNone/>
            </a:pPr>
            <a:endParaRPr lang="el-GR" sz="2400" dirty="0"/>
          </a:p>
        </p:txBody>
      </p:sp>
    </p:spTree>
    <p:extLst>
      <p:ext uri="{BB962C8B-B14F-4D97-AF65-F5344CB8AC3E}">
        <p14:creationId xmlns:p14="http://schemas.microsoft.com/office/powerpoint/2010/main" val="1433358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You can brainstorm here…</a:t>
            </a:r>
            <a:endParaRPr lang="el-GR" dirty="0"/>
          </a:p>
        </p:txBody>
      </p:sp>
      <p:sp>
        <p:nvSpPr>
          <p:cNvPr id="3" name="Θέση περιεχομένου 2"/>
          <p:cNvSpPr>
            <a:spLocks noGrp="1"/>
          </p:cNvSpPr>
          <p:nvPr>
            <p:ph sz="half" idx="1"/>
          </p:nvPr>
        </p:nvSpPr>
        <p:spPr/>
        <p:txBody>
          <a:bodyPr/>
          <a:lstStyle/>
          <a:p>
            <a:endParaRPr lang="el-GR"/>
          </a:p>
        </p:txBody>
      </p:sp>
    </p:spTree>
    <p:extLst>
      <p:ext uri="{BB962C8B-B14F-4D97-AF65-F5344CB8AC3E}">
        <p14:creationId xmlns:p14="http://schemas.microsoft.com/office/powerpoint/2010/main" val="1823912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13427-0E9F-97D2-0447-05011E8F00C0}"/>
              </a:ext>
            </a:extLst>
          </p:cNvPr>
          <p:cNvSpPr>
            <a:spLocks noGrp="1"/>
          </p:cNvSpPr>
          <p:nvPr>
            <p:ph type="title"/>
          </p:nvPr>
        </p:nvSpPr>
        <p:spPr/>
        <p:txBody>
          <a:bodyPr/>
          <a:lstStyle/>
          <a:p>
            <a:r>
              <a:rPr lang="en-GB" sz="2800" b="1" dirty="0"/>
              <a:t>Focus point</a:t>
            </a:r>
            <a:r>
              <a:rPr lang="el-GR" sz="2800" b="1" dirty="0"/>
              <a:t> 5: Εδραίωση της καινοτομίας </a:t>
            </a:r>
            <a:endParaRPr lang="en-GB" sz="2800" b="1" i="1" dirty="0"/>
          </a:p>
        </p:txBody>
      </p:sp>
      <p:sp>
        <p:nvSpPr>
          <p:cNvPr id="3" name="Content Placeholder 2">
            <a:extLst>
              <a:ext uri="{FF2B5EF4-FFF2-40B4-BE49-F238E27FC236}">
                <a16:creationId xmlns:a16="http://schemas.microsoft.com/office/drawing/2014/main" id="{28D8D27E-1EFC-E5E9-DF1E-71095F7F8CDC}"/>
              </a:ext>
            </a:extLst>
          </p:cNvPr>
          <p:cNvSpPr>
            <a:spLocks noGrp="1"/>
          </p:cNvSpPr>
          <p:nvPr>
            <p:ph sz="half" idx="1"/>
          </p:nvPr>
        </p:nvSpPr>
        <p:spPr/>
        <p:txBody>
          <a:bodyPr/>
          <a:lstStyle/>
          <a:p>
            <a:pPr marL="0" indent="0">
              <a:buNone/>
            </a:pPr>
            <a:r>
              <a:rPr lang="el-GR" sz="2400" b="1" i="1" u="sng" dirty="0" err="1"/>
              <a:t>Task</a:t>
            </a:r>
            <a:r>
              <a:rPr lang="el-GR" sz="2400" b="1" i="1" u="sng" dirty="0"/>
              <a:t>:</a:t>
            </a:r>
          </a:p>
          <a:p>
            <a:pPr marL="0" indent="0">
              <a:buNone/>
            </a:pPr>
            <a:r>
              <a:rPr lang="el-GR" sz="2400" i="1" dirty="0"/>
              <a:t>Ποια </a:t>
            </a:r>
            <a:r>
              <a:rPr lang="el-GR" sz="2400" b="1" i="1" dirty="0"/>
              <a:t>βήματα</a:t>
            </a:r>
            <a:r>
              <a:rPr lang="el-GR" sz="2400" i="1" dirty="0"/>
              <a:t> θα πρέπει να ακολουθηθούν για να διασφαλίσει τη </a:t>
            </a:r>
            <a:r>
              <a:rPr lang="el-GR" sz="2400" b="1" i="1" dirty="0"/>
              <a:t>μακροπρόθεσμη βιωσιμότητα </a:t>
            </a:r>
            <a:r>
              <a:rPr lang="el-GR" sz="2400" i="1" dirty="0"/>
              <a:t>της επιτυχίας του έργου; </a:t>
            </a:r>
          </a:p>
          <a:p>
            <a:pPr marL="0" indent="0">
              <a:buNone/>
            </a:pPr>
            <a:r>
              <a:rPr lang="el-GR" sz="2400" i="1" dirty="0"/>
              <a:t>Ποια προγράμματα, συστήματα και ευκαιρίες ανατροφοδότησης θα δημιουργούσατε;</a:t>
            </a:r>
          </a:p>
          <a:p>
            <a:endParaRPr lang="en-GB" dirty="0"/>
          </a:p>
        </p:txBody>
      </p:sp>
    </p:spTree>
    <p:extLst>
      <p:ext uri="{BB962C8B-B14F-4D97-AF65-F5344CB8AC3E}">
        <p14:creationId xmlns:p14="http://schemas.microsoft.com/office/powerpoint/2010/main" val="1601998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You can brainstorm here…</a:t>
            </a:r>
            <a:endParaRPr lang="el-GR" dirty="0"/>
          </a:p>
        </p:txBody>
      </p:sp>
      <p:sp>
        <p:nvSpPr>
          <p:cNvPr id="3" name="Θέση περιεχομένου 2"/>
          <p:cNvSpPr>
            <a:spLocks noGrp="1"/>
          </p:cNvSpPr>
          <p:nvPr>
            <p:ph sz="half" idx="1"/>
          </p:nvPr>
        </p:nvSpPr>
        <p:spPr/>
        <p:txBody>
          <a:bodyPr/>
          <a:lstStyle/>
          <a:p>
            <a:endParaRPr lang="el-GR"/>
          </a:p>
        </p:txBody>
      </p:sp>
    </p:spTree>
    <p:extLst>
      <p:ext uri="{BB962C8B-B14F-4D97-AF65-F5344CB8AC3E}">
        <p14:creationId xmlns:p14="http://schemas.microsoft.com/office/powerpoint/2010/main" val="3605808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Έργο: 101101139 - H-PASS - EU4H-2022-PJ</a:t>
            </a:r>
            <a:endParaRPr lang="el-GR" altLang="en-US" sz="1200"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213231" y="1208137"/>
            <a:ext cx="3310118" cy="65350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4000" b="1" dirty="0">
                <a:solidFill>
                  <a:srgbClr val="1A75DB"/>
                </a:solidFill>
                <a:latin typeface="+mn-lt"/>
              </a:rPr>
              <a:t>Αποπ</a:t>
            </a:r>
            <a:r>
              <a:rPr lang="en-US" sz="4000" b="1" dirty="0" err="1">
                <a:solidFill>
                  <a:srgbClr val="1A75DB"/>
                </a:solidFill>
                <a:latin typeface="+mn-lt"/>
              </a:rPr>
              <a:t>οίη</a:t>
            </a:r>
            <a:r>
              <a:rPr lang="el-GR" sz="4000" b="1" dirty="0">
                <a:solidFill>
                  <a:srgbClr val="1A75DB"/>
                </a:solidFill>
                <a:latin typeface="+mn-lt"/>
              </a:rPr>
              <a:t>σ</a:t>
            </a:r>
            <a:r>
              <a:rPr lang="en-US" sz="4000" b="1" dirty="0">
                <a:solidFill>
                  <a:srgbClr val="1A75DB"/>
                </a:solidFill>
                <a:latin typeface="+mn-lt"/>
              </a:rPr>
              <a:t>η ευθύνης </a:t>
            </a:r>
            <a:endParaRPr lang="en-GB" sz="4000"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457200" y="2209800"/>
            <a:ext cx="8229600" cy="3916363"/>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dirty="0"/>
          </a:p>
        </p:txBody>
      </p:sp>
      <p:sp>
        <p:nvSpPr>
          <p:cNvPr id="7" name="TextBox 6">
            <a:extLst>
              <a:ext uri="{FF2B5EF4-FFF2-40B4-BE49-F238E27FC236}">
                <a16:creationId xmlns:a16="http://schemas.microsoft.com/office/drawing/2014/main" id="{4CE8027F-86D5-8209-CE4A-39D3763E8A8C}"/>
              </a:ext>
            </a:extLst>
          </p:cNvPr>
          <p:cNvSpPr txBox="1"/>
          <p:nvPr/>
        </p:nvSpPr>
        <p:spPr>
          <a:xfrm>
            <a:off x="1572260" y="2662287"/>
            <a:ext cx="7655242" cy="2462213"/>
          </a:xfrm>
          <a:prstGeom prst="rect">
            <a:avLst/>
          </a:prstGeom>
          <a:noFill/>
        </p:spPr>
        <p:txBody>
          <a:bodyPr wrap="square">
            <a:spAutoFit/>
          </a:bodyPr>
          <a:lstStyle/>
          <a:p>
            <a:pPr algn="just"/>
            <a:r>
              <a:rPr lang="en-US" sz="2200" dirty="0"/>
              <a:t>Ο Ευρωπαϊκός Εκτελεστικός Οργανισμός για την Υγεία και την Ψηφιακή Ανάπτυξη (</a:t>
            </a:r>
            <a:r>
              <a:rPr lang="en-US" sz="2200" dirty="0" err="1"/>
              <a:t>HaDEA</a:t>
            </a:r>
            <a:r>
              <a:rPr lang="en-US" sz="2200"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365813" y="2910017"/>
            <a:ext cx="8009681" cy="119230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619"/>
              <a:buFont typeface="Calibri"/>
              <a:buNone/>
            </a:pPr>
            <a:endParaRPr sz="3600" dirty="0"/>
          </a:p>
        </p:txBody>
      </p:sp>
    </p:spTree>
    <p:extLst>
      <p:ext uri="{BB962C8B-B14F-4D97-AF65-F5344CB8AC3E}">
        <p14:creationId xmlns:p14="http://schemas.microsoft.com/office/powerpoint/2010/main" val="525072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606E0-D7F3-7AAA-9BF9-FA3D56D5B3E6}"/>
            </a:ext>
          </a:extLst>
        </p:cNvPr>
        <p:cNvGrpSpPr/>
        <p:nvPr/>
      </p:nvGrpSpPr>
      <p:grpSpPr>
        <a:xfrm>
          <a:off x="0" y="0"/>
          <a:ext cx="0" cy="0"/>
          <a:chOff x="0" y="0"/>
          <a:chExt cx="0" cy="0"/>
        </a:xfrm>
      </p:grpSpPr>
      <p:sp>
        <p:nvSpPr>
          <p:cNvPr id="9" name="Content Placeholder 8">
            <a:extLst>
              <a:ext uri="{FF2B5EF4-FFF2-40B4-BE49-F238E27FC236}">
                <a16:creationId xmlns:a16="http://schemas.microsoft.com/office/drawing/2014/main" id="{CFC8C24E-8916-76BB-9161-923557B6F847}"/>
              </a:ext>
            </a:extLst>
          </p:cNvPr>
          <p:cNvSpPr>
            <a:spLocks noGrp="1"/>
          </p:cNvSpPr>
          <p:nvPr>
            <p:ph sz="half" idx="1"/>
          </p:nvPr>
        </p:nvSpPr>
        <p:spPr>
          <a:xfrm>
            <a:off x="4100945" y="1662544"/>
            <a:ext cx="3185565" cy="1011382"/>
          </a:xfrm>
          <a:solidFill>
            <a:schemeClr val="accent1">
              <a:lumMod val="20000"/>
              <a:lumOff val="80000"/>
            </a:schemeClr>
          </a:solidFill>
        </p:spPr>
        <p:txBody>
          <a:bodyPr/>
          <a:lstStyle/>
          <a:p>
            <a:pPr marL="0" indent="0">
              <a:buNone/>
            </a:pPr>
            <a:r>
              <a:rPr lang="el-GR" sz="2000" dirty="0"/>
              <a:t>…</a:t>
            </a:r>
            <a:endParaRPr lang="en-GB" sz="2000" dirty="0"/>
          </a:p>
        </p:txBody>
      </p:sp>
      <p:pic>
        <p:nvPicPr>
          <p:cNvPr id="11" name="Picture 10">
            <a:extLst>
              <a:ext uri="{FF2B5EF4-FFF2-40B4-BE49-F238E27FC236}">
                <a16:creationId xmlns:a16="http://schemas.microsoft.com/office/drawing/2014/main" id="{25632734-CB4E-6EB6-B181-A10C0C7F822A}"/>
              </a:ext>
            </a:extLst>
          </p:cNvPr>
          <p:cNvPicPr>
            <a:picLocks noChangeAspect="1"/>
          </p:cNvPicPr>
          <p:nvPr/>
        </p:nvPicPr>
        <p:blipFill>
          <a:blip r:embed="rId2"/>
          <a:stretch>
            <a:fillRect/>
          </a:stretch>
        </p:blipFill>
        <p:spPr>
          <a:xfrm>
            <a:off x="3989108" y="601550"/>
            <a:ext cx="3334982" cy="618067"/>
          </a:xfrm>
          <a:prstGeom prst="rect">
            <a:avLst/>
          </a:prstGeom>
        </p:spPr>
      </p:pic>
      <p:pic>
        <p:nvPicPr>
          <p:cNvPr id="13" name="Picture 12">
            <a:extLst>
              <a:ext uri="{FF2B5EF4-FFF2-40B4-BE49-F238E27FC236}">
                <a16:creationId xmlns:a16="http://schemas.microsoft.com/office/drawing/2014/main" id="{0C67D677-1009-F8B7-7FE0-B01097B58DA2}"/>
              </a:ext>
            </a:extLst>
          </p:cNvPr>
          <p:cNvPicPr>
            <a:picLocks noChangeAspect="1"/>
          </p:cNvPicPr>
          <p:nvPr/>
        </p:nvPicPr>
        <p:blipFill>
          <a:blip r:embed="rId3"/>
          <a:stretch>
            <a:fillRect/>
          </a:stretch>
        </p:blipFill>
        <p:spPr>
          <a:xfrm>
            <a:off x="7588475" y="601551"/>
            <a:ext cx="2906205" cy="647234"/>
          </a:xfrm>
          <a:prstGeom prst="rect">
            <a:avLst/>
          </a:prstGeom>
        </p:spPr>
      </p:pic>
      <p:pic>
        <p:nvPicPr>
          <p:cNvPr id="15" name="Picture 14">
            <a:extLst>
              <a:ext uri="{FF2B5EF4-FFF2-40B4-BE49-F238E27FC236}">
                <a16:creationId xmlns:a16="http://schemas.microsoft.com/office/drawing/2014/main" id="{D913492E-291B-0E11-BB9D-1023C8BB8B4D}"/>
              </a:ext>
            </a:extLst>
          </p:cNvPr>
          <p:cNvPicPr>
            <a:picLocks noChangeAspect="1"/>
          </p:cNvPicPr>
          <p:nvPr/>
        </p:nvPicPr>
        <p:blipFill>
          <a:blip r:embed="rId4"/>
          <a:stretch>
            <a:fillRect/>
          </a:stretch>
        </p:blipFill>
        <p:spPr>
          <a:xfrm>
            <a:off x="198741" y="1866974"/>
            <a:ext cx="3314513" cy="533371"/>
          </a:xfrm>
          <a:prstGeom prst="rect">
            <a:avLst/>
          </a:prstGeom>
          <a:ln w="38100">
            <a:solidFill>
              <a:schemeClr val="tx1">
                <a:lumMod val="50000"/>
                <a:lumOff val="50000"/>
              </a:schemeClr>
            </a:solidFill>
          </a:ln>
        </p:spPr>
      </p:pic>
      <p:pic>
        <p:nvPicPr>
          <p:cNvPr id="17" name="Picture 16">
            <a:extLst>
              <a:ext uri="{FF2B5EF4-FFF2-40B4-BE49-F238E27FC236}">
                <a16:creationId xmlns:a16="http://schemas.microsoft.com/office/drawing/2014/main" id="{8B20B9F1-E7CA-588B-D336-94F542D0E96C}"/>
              </a:ext>
            </a:extLst>
          </p:cNvPr>
          <p:cNvPicPr>
            <a:picLocks noChangeAspect="1"/>
          </p:cNvPicPr>
          <p:nvPr/>
        </p:nvPicPr>
        <p:blipFill>
          <a:blip r:embed="rId5"/>
          <a:stretch>
            <a:fillRect/>
          </a:stretch>
        </p:blipFill>
        <p:spPr>
          <a:xfrm>
            <a:off x="198741" y="2937003"/>
            <a:ext cx="3314514" cy="607240"/>
          </a:xfrm>
          <a:prstGeom prst="rect">
            <a:avLst/>
          </a:prstGeom>
          <a:ln w="38100">
            <a:solidFill>
              <a:schemeClr val="tx1">
                <a:lumMod val="50000"/>
                <a:lumOff val="50000"/>
              </a:schemeClr>
            </a:solidFill>
          </a:ln>
        </p:spPr>
      </p:pic>
      <p:pic>
        <p:nvPicPr>
          <p:cNvPr id="19" name="Picture 18">
            <a:extLst>
              <a:ext uri="{FF2B5EF4-FFF2-40B4-BE49-F238E27FC236}">
                <a16:creationId xmlns:a16="http://schemas.microsoft.com/office/drawing/2014/main" id="{2D22CE5A-11B9-00E4-65DE-A033D88EA900}"/>
              </a:ext>
            </a:extLst>
          </p:cNvPr>
          <p:cNvPicPr>
            <a:picLocks noChangeAspect="1"/>
          </p:cNvPicPr>
          <p:nvPr/>
        </p:nvPicPr>
        <p:blipFill>
          <a:blip r:embed="rId6"/>
          <a:stretch>
            <a:fillRect/>
          </a:stretch>
        </p:blipFill>
        <p:spPr>
          <a:xfrm>
            <a:off x="198741" y="4125086"/>
            <a:ext cx="3314514" cy="426869"/>
          </a:xfrm>
          <a:prstGeom prst="rect">
            <a:avLst/>
          </a:prstGeom>
          <a:ln w="38100">
            <a:solidFill>
              <a:schemeClr val="tx1">
                <a:lumMod val="50000"/>
                <a:lumOff val="50000"/>
              </a:schemeClr>
            </a:solidFill>
          </a:ln>
        </p:spPr>
      </p:pic>
      <p:pic>
        <p:nvPicPr>
          <p:cNvPr id="23" name="Picture 22">
            <a:extLst>
              <a:ext uri="{FF2B5EF4-FFF2-40B4-BE49-F238E27FC236}">
                <a16:creationId xmlns:a16="http://schemas.microsoft.com/office/drawing/2014/main" id="{E6A21C96-EB45-0BF7-EA06-3174495989EE}"/>
              </a:ext>
            </a:extLst>
          </p:cNvPr>
          <p:cNvPicPr>
            <a:picLocks noChangeAspect="1"/>
          </p:cNvPicPr>
          <p:nvPr/>
        </p:nvPicPr>
        <p:blipFill>
          <a:blip r:embed="rId7"/>
          <a:stretch>
            <a:fillRect/>
          </a:stretch>
        </p:blipFill>
        <p:spPr>
          <a:xfrm>
            <a:off x="198741" y="5132798"/>
            <a:ext cx="3314514" cy="468080"/>
          </a:xfrm>
          <a:prstGeom prst="rect">
            <a:avLst/>
          </a:prstGeom>
          <a:ln w="38100">
            <a:solidFill>
              <a:schemeClr val="tx1">
                <a:lumMod val="50000"/>
                <a:lumOff val="50000"/>
              </a:schemeClr>
            </a:solidFill>
          </a:ln>
        </p:spPr>
      </p:pic>
      <p:sp>
        <p:nvSpPr>
          <p:cNvPr id="2" name="Content Placeholder 8">
            <a:extLst>
              <a:ext uri="{FF2B5EF4-FFF2-40B4-BE49-F238E27FC236}">
                <a16:creationId xmlns:a16="http://schemas.microsoft.com/office/drawing/2014/main" id="{F34ED8C5-91C8-8904-02AE-9400B88BA555}"/>
              </a:ext>
            </a:extLst>
          </p:cNvPr>
          <p:cNvSpPr txBox="1">
            <a:spLocks/>
          </p:cNvSpPr>
          <p:nvPr/>
        </p:nvSpPr>
        <p:spPr>
          <a:xfrm>
            <a:off x="7588475" y="1676399"/>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
        <p:nvSpPr>
          <p:cNvPr id="3" name="Content Placeholder 8">
            <a:extLst>
              <a:ext uri="{FF2B5EF4-FFF2-40B4-BE49-F238E27FC236}">
                <a16:creationId xmlns:a16="http://schemas.microsoft.com/office/drawing/2014/main" id="{376785D7-C48E-DC3E-99F3-A3FA834B70BE}"/>
              </a:ext>
            </a:extLst>
          </p:cNvPr>
          <p:cNvSpPr txBox="1">
            <a:spLocks/>
          </p:cNvSpPr>
          <p:nvPr/>
        </p:nvSpPr>
        <p:spPr>
          <a:xfrm>
            <a:off x="4063816" y="2895438"/>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
        <p:nvSpPr>
          <p:cNvPr id="4" name="Content Placeholder 8">
            <a:extLst>
              <a:ext uri="{FF2B5EF4-FFF2-40B4-BE49-F238E27FC236}">
                <a16:creationId xmlns:a16="http://schemas.microsoft.com/office/drawing/2014/main" id="{0A428124-8027-12DE-BFBB-E33CD4678503}"/>
              </a:ext>
            </a:extLst>
          </p:cNvPr>
          <p:cNvSpPr txBox="1">
            <a:spLocks/>
          </p:cNvSpPr>
          <p:nvPr/>
        </p:nvSpPr>
        <p:spPr>
          <a:xfrm>
            <a:off x="7614198" y="2950696"/>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
        <p:nvSpPr>
          <p:cNvPr id="5" name="Content Placeholder 8">
            <a:extLst>
              <a:ext uri="{FF2B5EF4-FFF2-40B4-BE49-F238E27FC236}">
                <a16:creationId xmlns:a16="http://schemas.microsoft.com/office/drawing/2014/main" id="{2198DA32-9B25-8874-4AD7-8C02522BA5C7}"/>
              </a:ext>
            </a:extLst>
          </p:cNvPr>
          <p:cNvSpPr txBox="1">
            <a:spLocks/>
          </p:cNvSpPr>
          <p:nvPr/>
        </p:nvSpPr>
        <p:spPr>
          <a:xfrm>
            <a:off x="4100945" y="4142187"/>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
        <p:nvSpPr>
          <p:cNvPr id="6" name="Content Placeholder 8">
            <a:extLst>
              <a:ext uri="{FF2B5EF4-FFF2-40B4-BE49-F238E27FC236}">
                <a16:creationId xmlns:a16="http://schemas.microsoft.com/office/drawing/2014/main" id="{F015E2E4-125F-93CC-77B6-DD16C4281817}"/>
              </a:ext>
            </a:extLst>
          </p:cNvPr>
          <p:cNvSpPr txBox="1">
            <a:spLocks/>
          </p:cNvSpPr>
          <p:nvPr/>
        </p:nvSpPr>
        <p:spPr>
          <a:xfrm>
            <a:off x="7614198" y="4152634"/>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
        <p:nvSpPr>
          <p:cNvPr id="7" name="Content Placeholder 8">
            <a:extLst>
              <a:ext uri="{FF2B5EF4-FFF2-40B4-BE49-F238E27FC236}">
                <a16:creationId xmlns:a16="http://schemas.microsoft.com/office/drawing/2014/main" id="{91324F51-4A9B-124A-0A6D-0FDD281FF9A2}"/>
              </a:ext>
            </a:extLst>
          </p:cNvPr>
          <p:cNvSpPr txBox="1">
            <a:spLocks/>
          </p:cNvSpPr>
          <p:nvPr/>
        </p:nvSpPr>
        <p:spPr>
          <a:xfrm>
            <a:off x="4138525" y="5375081"/>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
        <p:nvSpPr>
          <p:cNvPr id="8" name="Content Placeholder 8">
            <a:extLst>
              <a:ext uri="{FF2B5EF4-FFF2-40B4-BE49-F238E27FC236}">
                <a16:creationId xmlns:a16="http://schemas.microsoft.com/office/drawing/2014/main" id="{A6819A4D-C119-6424-A2D5-D42AFE0BE75D}"/>
              </a:ext>
            </a:extLst>
          </p:cNvPr>
          <p:cNvSpPr txBox="1">
            <a:spLocks/>
          </p:cNvSpPr>
          <p:nvPr/>
        </p:nvSpPr>
        <p:spPr>
          <a:xfrm>
            <a:off x="7614198" y="5384367"/>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a:t>
            </a:r>
            <a:endParaRPr lang="en-GB" sz="2000" dirty="0"/>
          </a:p>
        </p:txBody>
      </p:sp>
    </p:spTree>
    <p:extLst>
      <p:ext uri="{BB962C8B-B14F-4D97-AF65-F5344CB8AC3E}">
        <p14:creationId xmlns:p14="http://schemas.microsoft.com/office/powerpoint/2010/main" val="2373201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AF9F9-F389-9433-611E-40606671A310}"/>
            </a:ext>
          </a:extLst>
        </p:cNvPr>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CB0CB89-150E-D74A-EAB4-EA091023F8E7}"/>
              </a:ext>
            </a:extLst>
          </p:cNvPr>
          <p:cNvSpPr>
            <a:spLocks noGrp="1"/>
          </p:cNvSpPr>
          <p:nvPr>
            <p:ph sz="half" idx="1"/>
          </p:nvPr>
        </p:nvSpPr>
        <p:spPr>
          <a:xfrm>
            <a:off x="4100945" y="1662544"/>
            <a:ext cx="3185565" cy="1011382"/>
          </a:xfrm>
          <a:solidFill>
            <a:schemeClr val="accent1">
              <a:lumMod val="20000"/>
              <a:lumOff val="80000"/>
            </a:schemeClr>
          </a:solidFill>
        </p:spPr>
        <p:txBody>
          <a:bodyPr/>
          <a:lstStyle/>
          <a:p>
            <a:pPr marL="0" indent="0">
              <a:buNone/>
            </a:pPr>
            <a:r>
              <a:rPr lang="en-GB" sz="2000" dirty="0"/>
              <a:t>…</a:t>
            </a:r>
          </a:p>
        </p:txBody>
      </p:sp>
      <p:pic>
        <p:nvPicPr>
          <p:cNvPr id="11" name="Picture 10">
            <a:extLst>
              <a:ext uri="{FF2B5EF4-FFF2-40B4-BE49-F238E27FC236}">
                <a16:creationId xmlns:a16="http://schemas.microsoft.com/office/drawing/2014/main" id="{1CC7F358-7311-326A-13B3-3704F75BFAB0}"/>
              </a:ext>
            </a:extLst>
          </p:cNvPr>
          <p:cNvPicPr>
            <a:picLocks noChangeAspect="1"/>
          </p:cNvPicPr>
          <p:nvPr/>
        </p:nvPicPr>
        <p:blipFill>
          <a:blip r:embed="rId2"/>
          <a:stretch>
            <a:fillRect/>
          </a:stretch>
        </p:blipFill>
        <p:spPr>
          <a:xfrm>
            <a:off x="3989108" y="601550"/>
            <a:ext cx="3334982" cy="618067"/>
          </a:xfrm>
          <a:prstGeom prst="rect">
            <a:avLst/>
          </a:prstGeom>
        </p:spPr>
      </p:pic>
      <p:pic>
        <p:nvPicPr>
          <p:cNvPr id="13" name="Picture 12">
            <a:extLst>
              <a:ext uri="{FF2B5EF4-FFF2-40B4-BE49-F238E27FC236}">
                <a16:creationId xmlns:a16="http://schemas.microsoft.com/office/drawing/2014/main" id="{2C8C0B89-2E4F-D2F2-FDF3-F94E9648320E}"/>
              </a:ext>
            </a:extLst>
          </p:cNvPr>
          <p:cNvPicPr>
            <a:picLocks noChangeAspect="1"/>
          </p:cNvPicPr>
          <p:nvPr/>
        </p:nvPicPr>
        <p:blipFill>
          <a:blip r:embed="rId3"/>
          <a:stretch>
            <a:fillRect/>
          </a:stretch>
        </p:blipFill>
        <p:spPr>
          <a:xfrm>
            <a:off x="7588475" y="601551"/>
            <a:ext cx="2906205" cy="647234"/>
          </a:xfrm>
          <a:prstGeom prst="rect">
            <a:avLst/>
          </a:prstGeom>
        </p:spPr>
      </p:pic>
      <p:sp>
        <p:nvSpPr>
          <p:cNvPr id="2" name="Content Placeholder 8">
            <a:extLst>
              <a:ext uri="{FF2B5EF4-FFF2-40B4-BE49-F238E27FC236}">
                <a16:creationId xmlns:a16="http://schemas.microsoft.com/office/drawing/2014/main" id="{543FE944-BEFF-044A-58EF-80F7870FC0D3}"/>
              </a:ext>
            </a:extLst>
          </p:cNvPr>
          <p:cNvSpPr txBox="1">
            <a:spLocks/>
          </p:cNvSpPr>
          <p:nvPr/>
        </p:nvSpPr>
        <p:spPr>
          <a:xfrm>
            <a:off x="7588475" y="1676399"/>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n-GB" sz="2000" dirty="0"/>
              <a:t>…</a:t>
            </a:r>
          </a:p>
        </p:txBody>
      </p:sp>
      <p:sp>
        <p:nvSpPr>
          <p:cNvPr id="3" name="Content Placeholder 8">
            <a:extLst>
              <a:ext uri="{FF2B5EF4-FFF2-40B4-BE49-F238E27FC236}">
                <a16:creationId xmlns:a16="http://schemas.microsoft.com/office/drawing/2014/main" id="{91496260-9699-18A1-192E-FD8F8D0799E8}"/>
              </a:ext>
            </a:extLst>
          </p:cNvPr>
          <p:cNvSpPr txBox="1">
            <a:spLocks/>
          </p:cNvSpPr>
          <p:nvPr/>
        </p:nvSpPr>
        <p:spPr>
          <a:xfrm>
            <a:off x="4063816" y="2895438"/>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n-GB" sz="2000" dirty="0"/>
              <a:t>…</a:t>
            </a:r>
          </a:p>
        </p:txBody>
      </p:sp>
      <p:sp>
        <p:nvSpPr>
          <p:cNvPr id="4" name="Content Placeholder 8">
            <a:extLst>
              <a:ext uri="{FF2B5EF4-FFF2-40B4-BE49-F238E27FC236}">
                <a16:creationId xmlns:a16="http://schemas.microsoft.com/office/drawing/2014/main" id="{810D55BF-8222-06F5-18CB-6DDD8976FB9A}"/>
              </a:ext>
            </a:extLst>
          </p:cNvPr>
          <p:cNvSpPr txBox="1">
            <a:spLocks/>
          </p:cNvSpPr>
          <p:nvPr/>
        </p:nvSpPr>
        <p:spPr>
          <a:xfrm>
            <a:off x="7614198" y="2950696"/>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n-GB" sz="2000" dirty="0"/>
              <a:t>…</a:t>
            </a:r>
          </a:p>
        </p:txBody>
      </p:sp>
      <p:sp>
        <p:nvSpPr>
          <p:cNvPr id="5" name="Content Placeholder 8">
            <a:extLst>
              <a:ext uri="{FF2B5EF4-FFF2-40B4-BE49-F238E27FC236}">
                <a16:creationId xmlns:a16="http://schemas.microsoft.com/office/drawing/2014/main" id="{75141F8B-4580-3CBE-B02C-4BDE273D2F94}"/>
              </a:ext>
            </a:extLst>
          </p:cNvPr>
          <p:cNvSpPr txBox="1">
            <a:spLocks/>
          </p:cNvSpPr>
          <p:nvPr/>
        </p:nvSpPr>
        <p:spPr>
          <a:xfrm>
            <a:off x="4100945" y="4142187"/>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n-GB" sz="2000" dirty="0"/>
              <a:t>…</a:t>
            </a:r>
          </a:p>
        </p:txBody>
      </p:sp>
      <p:sp>
        <p:nvSpPr>
          <p:cNvPr id="6" name="Content Placeholder 8">
            <a:extLst>
              <a:ext uri="{FF2B5EF4-FFF2-40B4-BE49-F238E27FC236}">
                <a16:creationId xmlns:a16="http://schemas.microsoft.com/office/drawing/2014/main" id="{32361626-98BE-4964-551F-F34B12D6646A}"/>
              </a:ext>
            </a:extLst>
          </p:cNvPr>
          <p:cNvSpPr txBox="1">
            <a:spLocks/>
          </p:cNvSpPr>
          <p:nvPr/>
        </p:nvSpPr>
        <p:spPr>
          <a:xfrm>
            <a:off x="7614198" y="4152634"/>
            <a:ext cx="3185565" cy="1011382"/>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n-GB" sz="2000" dirty="0"/>
              <a:t>…</a:t>
            </a:r>
          </a:p>
        </p:txBody>
      </p:sp>
      <p:sp>
        <p:nvSpPr>
          <p:cNvPr id="7" name="Content Placeholder 8">
            <a:extLst>
              <a:ext uri="{FF2B5EF4-FFF2-40B4-BE49-F238E27FC236}">
                <a16:creationId xmlns:a16="http://schemas.microsoft.com/office/drawing/2014/main" id="{8C1A7862-6A39-9AE3-1697-03FABD8E8BD1}"/>
              </a:ext>
            </a:extLst>
          </p:cNvPr>
          <p:cNvSpPr txBox="1">
            <a:spLocks/>
          </p:cNvSpPr>
          <p:nvPr/>
        </p:nvSpPr>
        <p:spPr>
          <a:xfrm>
            <a:off x="198741" y="5375081"/>
            <a:ext cx="10441550" cy="755970"/>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Άλλα σχόλια: </a:t>
            </a:r>
            <a:endParaRPr lang="en-GB" sz="2000" dirty="0"/>
          </a:p>
        </p:txBody>
      </p:sp>
      <p:pic>
        <p:nvPicPr>
          <p:cNvPr id="10" name="Picture 9">
            <a:extLst>
              <a:ext uri="{FF2B5EF4-FFF2-40B4-BE49-F238E27FC236}">
                <a16:creationId xmlns:a16="http://schemas.microsoft.com/office/drawing/2014/main" id="{3687852D-396F-CB22-2FF0-67FAC78543EA}"/>
              </a:ext>
            </a:extLst>
          </p:cNvPr>
          <p:cNvPicPr>
            <a:picLocks noChangeAspect="1"/>
          </p:cNvPicPr>
          <p:nvPr/>
        </p:nvPicPr>
        <p:blipFill>
          <a:blip r:embed="rId4"/>
          <a:stretch>
            <a:fillRect/>
          </a:stretch>
        </p:blipFill>
        <p:spPr>
          <a:xfrm>
            <a:off x="198741" y="1799395"/>
            <a:ext cx="3395766" cy="737680"/>
          </a:xfrm>
          <a:prstGeom prst="rect">
            <a:avLst/>
          </a:prstGeom>
        </p:spPr>
      </p:pic>
      <p:pic>
        <p:nvPicPr>
          <p:cNvPr id="14" name="Picture 13">
            <a:extLst>
              <a:ext uri="{FF2B5EF4-FFF2-40B4-BE49-F238E27FC236}">
                <a16:creationId xmlns:a16="http://schemas.microsoft.com/office/drawing/2014/main" id="{25E61500-F374-9349-6C65-57958FC57FBD}"/>
              </a:ext>
            </a:extLst>
          </p:cNvPr>
          <p:cNvPicPr>
            <a:picLocks noChangeAspect="1"/>
          </p:cNvPicPr>
          <p:nvPr/>
        </p:nvPicPr>
        <p:blipFill>
          <a:blip r:embed="rId5"/>
          <a:stretch>
            <a:fillRect/>
          </a:stretch>
        </p:blipFill>
        <p:spPr>
          <a:xfrm>
            <a:off x="198741" y="3115392"/>
            <a:ext cx="3395766" cy="585267"/>
          </a:xfrm>
          <a:prstGeom prst="rect">
            <a:avLst/>
          </a:prstGeom>
        </p:spPr>
      </p:pic>
      <p:pic>
        <p:nvPicPr>
          <p:cNvPr id="16" name="Picture 15">
            <a:extLst>
              <a:ext uri="{FF2B5EF4-FFF2-40B4-BE49-F238E27FC236}">
                <a16:creationId xmlns:a16="http://schemas.microsoft.com/office/drawing/2014/main" id="{BC201C97-20B4-AF86-B29C-EDAC10A3CCB1}"/>
              </a:ext>
            </a:extLst>
          </p:cNvPr>
          <p:cNvPicPr>
            <a:picLocks noChangeAspect="1"/>
          </p:cNvPicPr>
          <p:nvPr/>
        </p:nvPicPr>
        <p:blipFill>
          <a:blip r:embed="rId6"/>
          <a:stretch>
            <a:fillRect/>
          </a:stretch>
        </p:blipFill>
        <p:spPr>
          <a:xfrm>
            <a:off x="198741" y="4207890"/>
            <a:ext cx="3395766" cy="755970"/>
          </a:xfrm>
          <a:prstGeom prst="rect">
            <a:avLst/>
          </a:prstGeom>
        </p:spPr>
      </p:pic>
    </p:spTree>
    <p:extLst>
      <p:ext uri="{BB962C8B-B14F-4D97-AF65-F5344CB8AC3E}">
        <p14:creationId xmlns:p14="http://schemas.microsoft.com/office/powerpoint/2010/main" val="2037082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You can brainstorm here…</a:t>
            </a:r>
            <a:endParaRPr lang="el-GR" dirty="0"/>
          </a:p>
        </p:txBody>
      </p:sp>
      <p:sp>
        <p:nvSpPr>
          <p:cNvPr id="3" name="Θέση περιεχομένου 2"/>
          <p:cNvSpPr>
            <a:spLocks noGrp="1"/>
          </p:cNvSpPr>
          <p:nvPr>
            <p:ph sz="half" idx="1"/>
          </p:nvPr>
        </p:nvSpPr>
        <p:spPr/>
        <p:txBody>
          <a:bodyPr/>
          <a:lstStyle/>
          <a:p>
            <a:endParaRPr lang="el-GR"/>
          </a:p>
        </p:txBody>
      </p:sp>
    </p:spTree>
    <p:extLst>
      <p:ext uri="{BB962C8B-B14F-4D97-AF65-F5344CB8AC3E}">
        <p14:creationId xmlns:p14="http://schemas.microsoft.com/office/powerpoint/2010/main" val="1346209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96C67-0444-92A9-E56E-FAF5F8FABB2D}"/>
              </a:ext>
            </a:extLst>
          </p:cNvPr>
          <p:cNvSpPr>
            <a:spLocks noGrp="1"/>
          </p:cNvSpPr>
          <p:nvPr>
            <p:ph type="title"/>
          </p:nvPr>
        </p:nvSpPr>
        <p:spPr/>
        <p:txBody>
          <a:bodyPr/>
          <a:lstStyle/>
          <a:p>
            <a:r>
              <a:rPr lang="en-GB" sz="2800" b="1" dirty="0"/>
              <a:t>Focus point 2</a:t>
            </a:r>
            <a:r>
              <a:rPr lang="el-GR" sz="2800" b="1" dirty="0"/>
              <a:t>: Επικοινωνία της ανάγκης για αλλαγή και εμπλοκή προσώπων με εν δυνάμει κομβική επίδραση</a:t>
            </a:r>
            <a:endParaRPr lang="en-GB" sz="2800" b="1" i="1" dirty="0"/>
          </a:p>
        </p:txBody>
      </p:sp>
      <p:sp>
        <p:nvSpPr>
          <p:cNvPr id="3" name="Content Placeholder 2">
            <a:extLst>
              <a:ext uri="{FF2B5EF4-FFF2-40B4-BE49-F238E27FC236}">
                <a16:creationId xmlns:a16="http://schemas.microsoft.com/office/drawing/2014/main" id="{A0173B30-0570-AE44-768D-56ACCA7338DD}"/>
              </a:ext>
            </a:extLst>
          </p:cNvPr>
          <p:cNvSpPr>
            <a:spLocks noGrp="1"/>
          </p:cNvSpPr>
          <p:nvPr>
            <p:ph sz="half" idx="1"/>
          </p:nvPr>
        </p:nvSpPr>
        <p:spPr>
          <a:xfrm>
            <a:off x="625163" y="1972980"/>
            <a:ext cx="9685900" cy="3771188"/>
          </a:xfrm>
        </p:spPr>
        <p:txBody>
          <a:bodyPr/>
          <a:lstStyle/>
          <a:p>
            <a:pPr marL="0" indent="0">
              <a:buNone/>
            </a:pPr>
            <a:r>
              <a:rPr lang="el-GR" sz="2400" b="1" i="1" u="sng" dirty="0" err="1"/>
              <a:t>Task</a:t>
            </a:r>
            <a:r>
              <a:rPr lang="el-GR" sz="2400" b="1" i="1" u="sng" dirty="0"/>
              <a:t>: </a:t>
            </a:r>
          </a:p>
          <a:p>
            <a:pPr marL="0" indent="0">
              <a:buNone/>
            </a:pPr>
            <a:r>
              <a:rPr lang="el-GR" sz="2400" i="1" dirty="0"/>
              <a:t>Προσδιορίστε μερικά </a:t>
            </a:r>
            <a:r>
              <a:rPr lang="el-GR" sz="2400" b="1" i="1" dirty="0"/>
              <a:t>βασικά πρόσωπα που θα προσπαθούσατε να εμπλέξετε. </a:t>
            </a:r>
          </a:p>
          <a:p>
            <a:pPr marL="0" indent="0">
              <a:buNone/>
            </a:pPr>
            <a:r>
              <a:rPr lang="el-GR" sz="2400" i="1" dirty="0"/>
              <a:t>Για ποιους λόγους η επίδραση των ατόμων αυτών θα μπορούσε να είναι κομβική, και με ποιο τρόπο θα μπορούσαν να προσεγγιστούν; </a:t>
            </a:r>
          </a:p>
          <a:p>
            <a:pPr marL="0" indent="0">
              <a:buNone/>
            </a:pPr>
            <a:r>
              <a:rPr lang="el-GR" sz="2400" i="1" dirty="0"/>
              <a:t>Δημιουργήστε ένα σχέδιο που να δείχνει πώς θα μπορούσατε να εξηγήσετε στους συνεργάτες τους λόγους για τους οποίους η αλλαγή είναι απαραίτητη. </a:t>
            </a:r>
          </a:p>
          <a:p>
            <a:pPr marL="0" indent="0">
              <a:buNone/>
            </a:pPr>
            <a:r>
              <a:rPr lang="el-GR" sz="2400" i="1" dirty="0"/>
              <a:t>Ποια απτά προβλήματα από τις καθημερινές ροές εργασίας θα τονίζατε και ποια επιχειρήματα θα χρησιμοποιούσατε για να δικαιολογήσει την έναρξη της πρωτοβουλίας;</a:t>
            </a:r>
          </a:p>
          <a:p>
            <a:pPr marL="0" indent="0">
              <a:buNone/>
            </a:pPr>
            <a:endParaRPr lang="el-GR" sz="2400" dirty="0"/>
          </a:p>
          <a:p>
            <a:endParaRPr lang="en-GB" dirty="0"/>
          </a:p>
        </p:txBody>
      </p:sp>
    </p:spTree>
    <p:extLst>
      <p:ext uri="{BB962C8B-B14F-4D97-AF65-F5344CB8AC3E}">
        <p14:creationId xmlns:p14="http://schemas.microsoft.com/office/powerpoint/2010/main" val="3619320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3AE0-0334-0891-8F5A-6F0E3ABECD9F}"/>
              </a:ext>
            </a:extLst>
          </p:cNvPr>
          <p:cNvSpPr>
            <a:spLocks noGrp="1"/>
          </p:cNvSpPr>
          <p:nvPr>
            <p:ph type="title"/>
          </p:nvPr>
        </p:nvSpPr>
        <p:spPr/>
        <p:txBody>
          <a:bodyPr/>
          <a:lstStyle/>
          <a:p>
            <a:r>
              <a:rPr lang="en-GB" dirty="0"/>
              <a:t>You can brainstorm here…</a:t>
            </a:r>
          </a:p>
        </p:txBody>
      </p:sp>
      <p:sp>
        <p:nvSpPr>
          <p:cNvPr id="3" name="Content Placeholder 2">
            <a:extLst>
              <a:ext uri="{FF2B5EF4-FFF2-40B4-BE49-F238E27FC236}">
                <a16:creationId xmlns:a16="http://schemas.microsoft.com/office/drawing/2014/main" id="{B4FD9B04-3EA0-61AE-6C01-51C0C355C73D}"/>
              </a:ext>
            </a:extLst>
          </p:cNvPr>
          <p:cNvSpPr>
            <a:spLocks noGrp="1"/>
          </p:cNvSpPr>
          <p:nvPr>
            <p:ph sz="half" idx="1"/>
          </p:nvPr>
        </p:nvSpPr>
        <p:spPr/>
        <p:txBody>
          <a:bodyPr/>
          <a:lstStyle/>
          <a:p>
            <a:endParaRPr lang="en-GB"/>
          </a:p>
        </p:txBody>
      </p:sp>
    </p:spTree>
    <p:extLst>
      <p:ext uri="{BB962C8B-B14F-4D97-AF65-F5344CB8AC3E}">
        <p14:creationId xmlns:p14="http://schemas.microsoft.com/office/powerpoint/2010/main" val="2914827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E3878-ED4F-AC24-CE30-F865DB2AA262}"/>
              </a:ext>
            </a:extLst>
          </p:cNvPr>
          <p:cNvSpPr>
            <a:spLocks noGrp="1"/>
          </p:cNvSpPr>
          <p:nvPr>
            <p:ph type="title"/>
          </p:nvPr>
        </p:nvSpPr>
        <p:spPr/>
        <p:txBody>
          <a:bodyPr/>
          <a:lstStyle/>
          <a:p>
            <a:r>
              <a:rPr lang="en-GB" sz="2800" b="1" dirty="0"/>
              <a:t>Focus point</a:t>
            </a:r>
            <a:r>
              <a:rPr lang="el-GR" sz="2800" b="1" dirty="0"/>
              <a:t> 3: </a:t>
            </a:r>
            <a:r>
              <a:rPr lang="el-GR" sz="2800" b="1" i="1" dirty="0"/>
              <a:t>Καθορισμός του μακροπρόθεσμου οράματος και των στόχων</a:t>
            </a:r>
            <a:endParaRPr lang="en-GB" sz="2800" b="1" i="1" dirty="0"/>
          </a:p>
        </p:txBody>
      </p:sp>
      <p:sp>
        <p:nvSpPr>
          <p:cNvPr id="3" name="Content Placeholder 2">
            <a:extLst>
              <a:ext uri="{FF2B5EF4-FFF2-40B4-BE49-F238E27FC236}">
                <a16:creationId xmlns:a16="http://schemas.microsoft.com/office/drawing/2014/main" id="{D3FF50EB-452D-8CE7-C601-6E49E4DB82E2}"/>
              </a:ext>
            </a:extLst>
          </p:cNvPr>
          <p:cNvSpPr>
            <a:spLocks noGrp="1"/>
          </p:cNvSpPr>
          <p:nvPr>
            <p:ph sz="half" idx="1"/>
          </p:nvPr>
        </p:nvSpPr>
        <p:spPr/>
        <p:txBody>
          <a:bodyPr/>
          <a:lstStyle/>
          <a:p>
            <a:pPr marL="0" indent="0">
              <a:buNone/>
            </a:pPr>
            <a:r>
              <a:rPr lang="el-GR" sz="2400" b="1" i="1" u="sng" dirty="0" err="1"/>
              <a:t>Task</a:t>
            </a:r>
            <a:r>
              <a:rPr lang="el-GR" sz="2400" b="1" i="1" u="sng" dirty="0"/>
              <a:t>: </a:t>
            </a:r>
          </a:p>
          <a:p>
            <a:pPr marL="0" indent="0">
              <a:buNone/>
            </a:pPr>
            <a:r>
              <a:rPr lang="el-GR" sz="2400" i="1" dirty="0"/>
              <a:t>Διαμορφώστε ένα σύντομο </a:t>
            </a:r>
            <a:r>
              <a:rPr lang="el-GR" sz="2400" b="1" i="1" dirty="0"/>
              <a:t>όραμα για το μέλλον του τμήματος που θα μπορούσε να εμπνεύσει τόσο το προσωπικό όσο και τη διοίκηση</a:t>
            </a:r>
            <a:r>
              <a:rPr lang="el-GR" sz="2400" i="1" dirty="0"/>
              <a:t>. </a:t>
            </a:r>
          </a:p>
          <a:p>
            <a:pPr marL="0" indent="0">
              <a:buNone/>
            </a:pPr>
            <a:r>
              <a:rPr lang="el-GR" sz="2400" i="1" dirty="0"/>
              <a:t>Ποιους στόχους θα θέσετε για το έργο, τους οποίους το τμήμα θα μπορεί αργότερα να παρακολουθεί ως προς την επίτευξή τους;</a:t>
            </a:r>
          </a:p>
          <a:p>
            <a:endParaRPr lang="en-GB" dirty="0"/>
          </a:p>
        </p:txBody>
      </p:sp>
    </p:spTree>
    <p:extLst>
      <p:ext uri="{BB962C8B-B14F-4D97-AF65-F5344CB8AC3E}">
        <p14:creationId xmlns:p14="http://schemas.microsoft.com/office/powerpoint/2010/main" val="1765921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46078" y="253389"/>
            <a:ext cx="9707606" cy="813854"/>
          </a:xfrm>
        </p:spPr>
        <p:txBody>
          <a:bodyPr/>
          <a:lstStyle/>
          <a:p>
            <a:r>
              <a:rPr lang="en-US" dirty="0"/>
              <a:t>You can brainstorm here…</a:t>
            </a:r>
            <a:endParaRPr lang="el-GR" dirty="0"/>
          </a:p>
        </p:txBody>
      </p:sp>
      <p:sp>
        <p:nvSpPr>
          <p:cNvPr id="3" name="Θέση περιεχομένου 2"/>
          <p:cNvSpPr>
            <a:spLocks noGrp="1"/>
          </p:cNvSpPr>
          <p:nvPr>
            <p:ph sz="half" idx="1"/>
          </p:nvPr>
        </p:nvSpPr>
        <p:spPr>
          <a:xfrm>
            <a:off x="513191" y="1313636"/>
            <a:ext cx="10151136" cy="4109332"/>
          </a:xfrm>
        </p:spPr>
        <p:txBody>
          <a:bodyPr/>
          <a:lstStyle/>
          <a:p>
            <a:r>
              <a:rPr lang="en-GB" sz="2800" dirty="0"/>
              <a:t>IT</a:t>
            </a:r>
          </a:p>
          <a:p>
            <a:r>
              <a:rPr lang="el-GR" sz="2800" dirty="0"/>
              <a:t>Τεχνική υπηρεσία</a:t>
            </a:r>
          </a:p>
          <a:p>
            <a:r>
              <a:rPr lang="el-GR" sz="2800" dirty="0"/>
              <a:t>Φυσιοθεραπεία</a:t>
            </a:r>
          </a:p>
          <a:p>
            <a:r>
              <a:rPr lang="el-GR" sz="2800" dirty="0"/>
              <a:t>Ιατρική υπηρεσία</a:t>
            </a:r>
          </a:p>
          <a:p>
            <a:r>
              <a:rPr lang="el-GR" sz="2800" dirty="0"/>
              <a:t>Νοσηλευτική υπηρεσία</a:t>
            </a:r>
          </a:p>
          <a:p>
            <a:r>
              <a:rPr lang="el-GR" sz="2800" dirty="0"/>
              <a:t>Τμήμα χειρουργείων</a:t>
            </a:r>
          </a:p>
          <a:p>
            <a:r>
              <a:rPr lang="el-GR" sz="2800" dirty="0"/>
              <a:t>Τμήμα προσωπικού</a:t>
            </a:r>
          </a:p>
          <a:p>
            <a:r>
              <a:rPr lang="el-GR" sz="2800" dirty="0"/>
              <a:t>Τμήμα προμηθειών</a:t>
            </a:r>
          </a:p>
          <a:p>
            <a:r>
              <a:rPr lang="el-GR" sz="2800" dirty="0"/>
              <a:t>Λογιστήριο</a:t>
            </a:r>
          </a:p>
          <a:p>
            <a:r>
              <a:rPr lang="en-GB" sz="2800" dirty="0"/>
              <a:t>Data protection officer</a:t>
            </a:r>
            <a:endParaRPr lang="el-GR" sz="2800" dirty="0"/>
          </a:p>
        </p:txBody>
      </p:sp>
    </p:spTree>
    <p:extLst>
      <p:ext uri="{BB962C8B-B14F-4D97-AF65-F5344CB8AC3E}">
        <p14:creationId xmlns:p14="http://schemas.microsoft.com/office/powerpoint/2010/main" val="3495170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21CCF-974A-9FEB-3D8C-97559003AA21}"/>
              </a:ext>
            </a:extLst>
          </p:cNvPr>
          <p:cNvSpPr>
            <a:spLocks noGrp="1"/>
          </p:cNvSpPr>
          <p:nvPr>
            <p:ph type="title"/>
          </p:nvPr>
        </p:nvSpPr>
        <p:spPr/>
        <p:txBody>
          <a:bodyPr/>
          <a:lstStyle/>
          <a:p>
            <a:r>
              <a:rPr lang="en-GB" sz="2800" b="1" dirty="0"/>
              <a:t>Focus point</a:t>
            </a:r>
            <a:r>
              <a:rPr lang="el-GR" sz="2800" b="1" dirty="0"/>
              <a:t> 4: Διαχείριση ενδιαφερόμενων μερών (</a:t>
            </a:r>
            <a:r>
              <a:rPr lang="el-GR" sz="2800" b="1" dirty="0" err="1"/>
              <a:t>Stakeholders</a:t>
            </a:r>
            <a:r>
              <a:rPr lang="el-GR" sz="2800" b="1" dirty="0"/>
              <a:t>) – Πλάνο εσωτερικής επικοινωνίας</a:t>
            </a:r>
            <a:endParaRPr lang="en-GB" sz="2800" b="1" i="1" dirty="0"/>
          </a:p>
        </p:txBody>
      </p:sp>
      <p:sp>
        <p:nvSpPr>
          <p:cNvPr id="3" name="Content Placeholder 2">
            <a:extLst>
              <a:ext uri="{FF2B5EF4-FFF2-40B4-BE49-F238E27FC236}">
                <a16:creationId xmlns:a16="http://schemas.microsoft.com/office/drawing/2014/main" id="{B0353D6D-94DC-C52D-B000-DD37CD9A6012}"/>
              </a:ext>
            </a:extLst>
          </p:cNvPr>
          <p:cNvSpPr>
            <a:spLocks noGrp="1"/>
          </p:cNvSpPr>
          <p:nvPr>
            <p:ph sz="half" idx="1"/>
          </p:nvPr>
        </p:nvSpPr>
        <p:spPr>
          <a:xfrm>
            <a:off x="625163" y="1959125"/>
            <a:ext cx="9685900" cy="3771188"/>
          </a:xfrm>
        </p:spPr>
        <p:txBody>
          <a:bodyPr/>
          <a:lstStyle/>
          <a:p>
            <a:pPr marL="0" indent="0">
              <a:buNone/>
            </a:pPr>
            <a:r>
              <a:rPr lang="el-GR" sz="2400" b="1" i="1" u="sng" dirty="0" err="1"/>
              <a:t>Task</a:t>
            </a:r>
            <a:r>
              <a:rPr lang="el-GR" sz="2400" b="1" i="1" u="sng" dirty="0"/>
              <a:t>: </a:t>
            </a:r>
          </a:p>
          <a:p>
            <a:pPr marL="0" indent="0">
              <a:buNone/>
            </a:pPr>
            <a:r>
              <a:rPr lang="el-GR" sz="2400" i="1" dirty="0"/>
              <a:t>Προσδιορίστε τα </a:t>
            </a:r>
            <a:r>
              <a:rPr lang="el-GR" sz="2400" b="1" i="1" dirty="0"/>
              <a:t>βασικά εσωτερικά (εντός του νοσηλευτικού ιδρύματος) ενδιαφερόμενα μέρη και τις ομάδες που επηρεάζονται από το έργο.</a:t>
            </a:r>
          </a:p>
          <a:p>
            <a:pPr marL="0" indent="0">
              <a:buNone/>
            </a:pPr>
            <a:r>
              <a:rPr lang="el-GR" sz="2400" i="1" dirty="0"/>
              <a:t> Συζητήστε τις ανησυχίες που θα μπορούσαν να εκφράσουν, τα δυνητικά οφέλη που θα μπορούσαν να αποκομίσουν από το έργο, καθώς και την επιρροή που θα μπορούσαν να έχουν στη διαδικασία της εισαγωγής της επιλογής σας στην καθημερινή ροή εργασίας. </a:t>
            </a:r>
          </a:p>
          <a:p>
            <a:pPr marL="0" indent="0">
              <a:buNone/>
            </a:pPr>
            <a:r>
              <a:rPr lang="el-GR" sz="2400" i="1" dirty="0"/>
              <a:t>Πώς θα προσεγγίζατε καθεμία από τις πτυχές αυτές;</a:t>
            </a:r>
          </a:p>
          <a:p>
            <a:endParaRPr lang="en-GB" dirty="0"/>
          </a:p>
        </p:txBody>
      </p:sp>
    </p:spTree>
    <p:extLst>
      <p:ext uri="{BB962C8B-B14F-4D97-AF65-F5344CB8AC3E}">
        <p14:creationId xmlns:p14="http://schemas.microsoft.com/office/powerpoint/2010/main" val="9932544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6.0.6404"/>
  <p:tag name="SLIDO_PRESENTATION_ID" val="138f5f98-9d9d-44a1-93bf-f044c24d505a"/>
  <p:tag name="SLIDO_EVENT_UUID" val="3cf0b2e1-9c14-47b9-9943-0529ff52b70b"/>
  <p:tag name="SLIDO_EVENT_SECTION_UUID" val="6e9cd43a-0a19-41ec-ac31-67c8bd413ff7"/>
</p:tagLst>
</file>

<file path=ppt/theme/theme1.xml><?xml version="1.0" encoding="utf-8"?>
<a:theme xmlns:a="http://schemas.openxmlformats.org/drawingml/2006/main" name="Tema di Offic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2_Tema di Offic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C95CB2-C790-469D-8038-BE01EDCE7E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19D27F-485F-424B-BBA9-7FA72AD92939}">
  <ds:schemaRefs>
    <ds:schemaRef ds:uri="http://purl.org/dc/elements/1.1/"/>
    <ds:schemaRef ds:uri="0cb709d3-8535-4900-99f2-74827045ee9b"/>
    <ds:schemaRef ds:uri="http://schemas.microsoft.com/office/2006/documentManagement/types"/>
    <ds:schemaRef ds:uri="http://www.w3.org/XML/1998/namespace"/>
    <ds:schemaRef ds:uri="http://purl.org/dc/dcmitype/"/>
    <ds:schemaRef ds:uri="http://purl.org/dc/terms/"/>
    <ds:schemaRef ds:uri="http://schemas.openxmlformats.org/package/2006/metadata/core-properti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15978</TotalTime>
  <Words>500</Words>
  <Application>Microsoft Office PowerPoint</Application>
  <PresentationFormat>Custom</PresentationFormat>
  <Paragraphs>57</Paragraphs>
  <Slides>14</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Arial</vt:lpstr>
      <vt:lpstr>Calibri</vt:lpstr>
      <vt:lpstr>Tema di Office</vt:lpstr>
      <vt:lpstr>2_Tema di Office</vt:lpstr>
      <vt:lpstr>Focus point 1: Εξασφάλιση της στήριξης από το Διοικητικό Συμβούλιο του Νοσοκομείου, το οποίο θα λάβει και την τελική απόφαση για τον τρόπο αξιοποίησης της επιχορήγησης.</vt:lpstr>
      <vt:lpstr>PowerPoint Presentation</vt:lpstr>
      <vt:lpstr>PowerPoint Presentation</vt:lpstr>
      <vt:lpstr>You can brainstorm here…</vt:lpstr>
      <vt:lpstr>Focus point 2: Επικοινωνία της ανάγκης για αλλαγή και εμπλοκή προσώπων με εν δυνάμει κομβική επίδραση</vt:lpstr>
      <vt:lpstr>You can brainstorm here…</vt:lpstr>
      <vt:lpstr>Focus point 3: Καθορισμός του μακροπρόθεσμου οράματος και των στόχων</vt:lpstr>
      <vt:lpstr>You can brainstorm here…</vt:lpstr>
      <vt:lpstr>Focus point 4: Διαχείριση ενδιαφερόμενων μερών (Stakeholders) – Πλάνο εσωτερικής επικοινωνίας</vt:lpstr>
      <vt:lpstr>You can brainstorm here…</vt:lpstr>
      <vt:lpstr>Focus point 5: Εδραίωση της καινοτομίας </vt:lpstr>
      <vt:lpstr>You can brainstorm here…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Change Agent – Train-the-Trainer course  Σύγχρονη εκπαιδευτική δραστηριότητα 1</dc:title>
  <dc:creator>Fazekas Nóra</dc:creator>
  <cp:lastModifiedBy>ioannis anastassiou</cp:lastModifiedBy>
  <cp:revision>275</cp:revision>
  <dcterms:created xsi:type="dcterms:W3CDTF">2024-07-17T13:31:34Z</dcterms:created>
  <dcterms:modified xsi:type="dcterms:W3CDTF">2026-04-08T18:01:00Z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