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3"/>
  </p:notesMasterIdLst>
  <p:sldIdLst>
    <p:sldId id="257" r:id="rId3"/>
    <p:sldId id="352" r:id="rId4"/>
    <p:sldId id="497" r:id="rId5"/>
    <p:sldId id="299" r:id="rId6"/>
    <p:sldId id="479" r:id="rId7"/>
    <p:sldId id="480" r:id="rId8"/>
    <p:sldId id="303" r:id="rId9"/>
    <p:sldId id="273" r:id="rId10"/>
    <p:sldId id="500" r:id="rId11"/>
    <p:sldId id="476" r:id="rId12"/>
    <p:sldId id="481" r:id="rId13"/>
    <p:sldId id="498" r:id="rId14"/>
    <p:sldId id="499" r:id="rId15"/>
    <p:sldId id="372" r:id="rId16"/>
    <p:sldId id="493" r:id="rId17"/>
    <p:sldId id="379" r:id="rId18"/>
    <p:sldId id="258" r:id="rId19"/>
    <p:sldId id="360" r:id="rId20"/>
    <p:sldId id="380" r:id="rId21"/>
    <p:sldId id="381" r:id="rId22"/>
    <p:sldId id="382" r:id="rId23"/>
    <p:sldId id="501" r:id="rId24"/>
    <p:sldId id="502" r:id="rId25"/>
    <p:sldId id="507" r:id="rId26"/>
    <p:sldId id="348" r:id="rId27"/>
    <p:sldId id="317" r:id="rId28"/>
    <p:sldId id="318" r:id="rId29"/>
    <p:sldId id="319" r:id="rId30"/>
    <p:sldId id="320" r:id="rId31"/>
    <p:sldId id="321" r:id="rId32"/>
    <p:sldId id="503" r:id="rId33"/>
    <p:sldId id="361" r:id="rId34"/>
    <p:sldId id="325" r:id="rId35"/>
    <p:sldId id="339" r:id="rId36"/>
    <p:sldId id="340" r:id="rId37"/>
    <p:sldId id="341" r:id="rId38"/>
    <p:sldId id="342" r:id="rId39"/>
    <p:sldId id="343" r:id="rId40"/>
    <p:sldId id="492" r:id="rId41"/>
    <p:sldId id="482" r:id="rId42"/>
    <p:sldId id="368" r:id="rId43"/>
    <p:sldId id="483" r:id="rId44"/>
    <p:sldId id="504" r:id="rId45"/>
    <p:sldId id="484" r:id="rId46"/>
    <p:sldId id="485" r:id="rId47"/>
    <p:sldId id="494" r:id="rId48"/>
    <p:sldId id="506" r:id="rId49"/>
    <p:sldId id="495" r:id="rId50"/>
    <p:sldId id="308" r:id="rId51"/>
    <p:sldId id="949" r:id="rId52"/>
  </p:sldIdLst>
  <p:sldSz cx="12192000" cy="6858000"/>
  <p:notesSz cx="6858000" cy="9144000"/>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0" d="100"/>
          <a:sy n="70" d="100"/>
        </p:scale>
        <p:origin x="350" y="2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diagrams/_rels/data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ata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svg"/><Relationship Id="rId1" Type="http://schemas.openxmlformats.org/officeDocument/2006/relationships/image" Target="../media/image60.png"/><Relationship Id="rId4" Type="http://schemas.openxmlformats.org/officeDocument/2006/relationships/image" Target="../media/image63.svg"/></Relationships>
</file>

<file path=ppt/diagrams/_rels/data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svg"/><Relationship Id="rId1" Type="http://schemas.openxmlformats.org/officeDocument/2006/relationships/image" Target="../media/image64.png"/><Relationship Id="rId4" Type="http://schemas.openxmlformats.org/officeDocument/2006/relationships/image" Target="../media/image67.svg"/></Relationships>
</file>

<file path=ppt/diagrams/_rels/data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svg"/><Relationship Id="rId1" Type="http://schemas.openxmlformats.org/officeDocument/2006/relationships/image" Target="../media/image70.png"/><Relationship Id="rId4" Type="http://schemas.openxmlformats.org/officeDocument/2006/relationships/image" Target="../media/image73.svg"/></Relationships>
</file>

<file path=ppt/diagrams/_rels/data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svg"/><Relationship Id="rId1" Type="http://schemas.openxmlformats.org/officeDocument/2006/relationships/image" Target="../media/image74.png"/><Relationship Id="rId4" Type="http://schemas.openxmlformats.org/officeDocument/2006/relationships/image" Target="../media/image7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rawing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svg"/><Relationship Id="rId1" Type="http://schemas.openxmlformats.org/officeDocument/2006/relationships/image" Target="../media/image60.png"/><Relationship Id="rId4" Type="http://schemas.openxmlformats.org/officeDocument/2006/relationships/image" Target="../media/image63.svg"/></Relationships>
</file>

<file path=ppt/diagrams/_rels/drawing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svg"/><Relationship Id="rId1" Type="http://schemas.openxmlformats.org/officeDocument/2006/relationships/image" Target="../media/image64.png"/><Relationship Id="rId4" Type="http://schemas.openxmlformats.org/officeDocument/2006/relationships/image" Target="../media/image67.svg"/></Relationships>
</file>

<file path=ppt/diagrams/_rels/drawing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svg"/><Relationship Id="rId1" Type="http://schemas.openxmlformats.org/officeDocument/2006/relationships/image" Target="../media/image70.png"/><Relationship Id="rId4" Type="http://schemas.openxmlformats.org/officeDocument/2006/relationships/image" Target="../media/image73.svg"/></Relationships>
</file>

<file path=ppt/diagrams/_rels/drawing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svg"/><Relationship Id="rId1" Type="http://schemas.openxmlformats.org/officeDocument/2006/relationships/image" Target="../media/image74.png"/><Relationship Id="rId4" Type="http://schemas.openxmlformats.org/officeDocument/2006/relationships/image" Target="../media/image7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EAEAA5-4E2E-4A06-914D-B2A18362239D}" type="doc">
      <dgm:prSet loTypeId="urn:microsoft.com/office/officeart/2018/5/layout/IconLeafLabelList" loCatId="icon" qsTypeId="urn:microsoft.com/office/officeart/2005/8/quickstyle/simple1" qsCatId="simple" csTypeId="urn:microsoft.com/office/officeart/2005/8/colors/accent1_2" csCatId="accent1" phldr="1"/>
      <dgm:spPr/>
      <dgm:t>
        <a:bodyPr/>
        <a:lstStyle/>
        <a:p>
          <a:endParaRPr lang="en-US"/>
        </a:p>
      </dgm:t>
    </dgm:pt>
    <dgm:pt modelId="{67A3A7D1-4030-413F-B679-D3895C5C5AEA}">
      <dgm:prSet custT="1"/>
      <dgm:spPr/>
      <dgm:t>
        <a:bodyPr/>
        <a:lstStyle/>
        <a:p>
          <a:pPr algn="l">
            <a:defRPr cap="all"/>
          </a:pPr>
          <a:r>
            <a:rPr lang="en-US" sz="2000" b="1" dirty="0" err="1">
              <a:solidFill>
                <a:schemeClr val="accent1">
                  <a:lumMod val="75000"/>
                </a:schemeClr>
              </a:solidFill>
            </a:rPr>
            <a:t>Ορισμ</a:t>
          </a:r>
          <a:r>
            <a:rPr lang="el-GR" sz="2000" b="1" dirty="0">
              <a:solidFill>
                <a:schemeClr val="accent1">
                  <a:lumMod val="75000"/>
                </a:schemeClr>
              </a:solidFill>
            </a:rPr>
            <a:t>Ο</a:t>
          </a:r>
          <a:r>
            <a:rPr lang="en-US" sz="2000" b="1" dirty="0">
              <a:solidFill>
                <a:schemeClr val="accent1">
                  <a:lumMod val="75000"/>
                </a:schemeClr>
              </a:solidFill>
            </a:rPr>
            <a:t>ς</a:t>
          </a:r>
          <a:r>
            <a:rPr lang="el-GR" sz="2000" b="1" dirty="0">
              <a:solidFill>
                <a:schemeClr val="accent1">
                  <a:lumMod val="75000"/>
                </a:schemeClr>
              </a:solidFill>
            </a:rPr>
            <a:t>:</a:t>
          </a:r>
        </a:p>
        <a:p>
          <a:pPr algn="l">
            <a:defRPr cap="all"/>
          </a:pPr>
          <a:r>
            <a:rPr lang="en-US" sz="2000" b="1" i="1" dirty="0">
              <a:solidFill>
                <a:schemeClr val="accent1">
                  <a:lumMod val="75000"/>
                </a:schemeClr>
              </a:solidFill>
            </a:rPr>
            <a:t>η α</a:t>
          </a:r>
          <a:r>
            <a:rPr lang="en-US" sz="2000" b="1" i="1" dirty="0" err="1">
              <a:solidFill>
                <a:schemeClr val="accent1">
                  <a:lumMod val="75000"/>
                </a:schemeClr>
              </a:solidFill>
            </a:rPr>
            <a:t>ντ</a:t>
          </a:r>
          <a:r>
            <a:rPr lang="en-US" sz="2000" b="1" i="1" dirty="0">
              <a:solidFill>
                <a:schemeClr val="accent1">
                  <a:lumMod val="75000"/>
                </a:schemeClr>
              </a:solidFill>
            </a:rPr>
            <a:t>αλλαγ</a:t>
          </a:r>
          <a:r>
            <a:rPr lang="el-GR" sz="2000" b="1" i="1" dirty="0">
              <a:solidFill>
                <a:schemeClr val="accent1">
                  <a:lumMod val="75000"/>
                </a:schemeClr>
              </a:solidFill>
            </a:rPr>
            <a:t>Η</a:t>
          </a:r>
          <a:r>
            <a:rPr lang="en-US" sz="2000" b="1" i="1" dirty="0">
              <a:solidFill>
                <a:schemeClr val="accent1">
                  <a:lumMod val="75000"/>
                </a:schemeClr>
              </a:solidFill>
            </a:rPr>
            <a:t> πληροφορι</a:t>
          </a:r>
          <a:r>
            <a:rPr lang="el-GR" sz="2000" b="1" i="1" dirty="0">
              <a:solidFill>
                <a:schemeClr val="accent1">
                  <a:lumMod val="75000"/>
                </a:schemeClr>
              </a:solidFill>
            </a:rPr>
            <a:t>Ω</a:t>
          </a:r>
          <a:r>
            <a:rPr lang="en-US" sz="2000" b="1" i="1" dirty="0">
              <a:solidFill>
                <a:schemeClr val="accent1">
                  <a:lumMod val="75000"/>
                </a:schemeClr>
              </a:solidFill>
            </a:rPr>
            <a:t>ν μ</a:t>
          </a:r>
          <a:r>
            <a:rPr lang="el-GR" sz="2000" b="1" i="1" dirty="0">
              <a:solidFill>
                <a:schemeClr val="accent1">
                  <a:lumMod val="75000"/>
                </a:schemeClr>
              </a:solidFill>
            </a:rPr>
            <a:t>Ε</a:t>
          </a:r>
          <a:r>
            <a:rPr lang="en-US" sz="2000" b="1" i="1" dirty="0" err="1">
              <a:solidFill>
                <a:schemeClr val="accent1">
                  <a:lumMod val="75000"/>
                </a:schemeClr>
              </a:solidFill>
            </a:rPr>
            <a:t>σω</a:t>
          </a:r>
          <a:r>
            <a:rPr lang="en-US" sz="2000" b="1" i="1" dirty="0">
              <a:solidFill>
                <a:schemeClr val="accent1">
                  <a:lumMod val="75000"/>
                </a:schemeClr>
              </a:solidFill>
            </a:rPr>
            <a:t> </a:t>
          </a:r>
          <a:r>
            <a:rPr lang="el-GR" sz="2000" b="1" i="1" dirty="0">
              <a:solidFill>
                <a:schemeClr val="accent1">
                  <a:lumMod val="75000"/>
                </a:schemeClr>
              </a:solidFill>
            </a:rPr>
            <a:t>ΕΝΟΣ ΚΟΙΝΟΥ ΣΥΣΤΗΜΑΤΟΣ </a:t>
          </a:r>
          <a:r>
            <a:rPr lang="en-US" sz="2000" b="1" i="1" dirty="0" err="1">
              <a:solidFill>
                <a:schemeClr val="accent1">
                  <a:lumMod val="75000"/>
                </a:schemeClr>
              </a:solidFill>
            </a:rPr>
            <a:t>συμ</a:t>
          </a:r>
          <a:r>
            <a:rPr lang="en-US" sz="2000" b="1" i="1" dirty="0">
              <a:solidFill>
                <a:schemeClr val="accent1">
                  <a:lumMod val="75000"/>
                </a:schemeClr>
              </a:solidFill>
            </a:rPr>
            <a:t>β</a:t>
          </a:r>
          <a:r>
            <a:rPr lang="el-GR" sz="2000" b="1" i="1" dirty="0">
              <a:solidFill>
                <a:schemeClr val="accent1">
                  <a:lumMod val="75000"/>
                </a:schemeClr>
              </a:solidFill>
            </a:rPr>
            <a:t>Ο</a:t>
          </a:r>
          <a:r>
            <a:rPr lang="en-US" sz="2000" b="1" i="1" dirty="0" err="1">
              <a:solidFill>
                <a:schemeClr val="accent1">
                  <a:lumMod val="75000"/>
                </a:schemeClr>
              </a:solidFill>
            </a:rPr>
            <a:t>λων</a:t>
          </a:r>
          <a:r>
            <a:rPr lang="en-US" sz="2000" b="1" i="1" dirty="0">
              <a:solidFill>
                <a:schemeClr val="accent1">
                  <a:lumMod val="75000"/>
                </a:schemeClr>
              </a:solidFill>
            </a:rPr>
            <a:t>, </a:t>
          </a:r>
          <a:r>
            <a:rPr lang="en-US" sz="2000" b="1" i="1" dirty="0" err="1">
              <a:solidFill>
                <a:schemeClr val="accent1">
                  <a:lumMod val="75000"/>
                </a:schemeClr>
              </a:solidFill>
            </a:rPr>
            <a:t>σημε</a:t>
          </a:r>
          <a:r>
            <a:rPr lang="el-GR" sz="2000" b="1" i="1" dirty="0">
              <a:solidFill>
                <a:schemeClr val="accent1">
                  <a:lumMod val="75000"/>
                </a:schemeClr>
              </a:solidFill>
            </a:rPr>
            <a:t>Ι</a:t>
          </a:r>
          <a:r>
            <a:rPr lang="en-US" sz="2000" b="1" i="1" dirty="0" err="1">
              <a:solidFill>
                <a:schemeClr val="accent1">
                  <a:lumMod val="75000"/>
                </a:schemeClr>
              </a:solidFill>
            </a:rPr>
            <a:t>ων</a:t>
          </a:r>
          <a:r>
            <a:rPr lang="en-US" sz="2000" b="1" i="1" dirty="0">
              <a:solidFill>
                <a:schemeClr val="accent1">
                  <a:lumMod val="75000"/>
                </a:schemeClr>
              </a:solidFill>
            </a:rPr>
            <a:t> ή συμπεριφορ</a:t>
          </a:r>
          <a:r>
            <a:rPr lang="el-GR" sz="2000" b="1" i="1" dirty="0">
              <a:solidFill>
                <a:schemeClr val="accent1">
                  <a:lumMod val="75000"/>
                </a:schemeClr>
              </a:solidFill>
            </a:rPr>
            <a:t>ΩΝ</a:t>
          </a:r>
          <a:r>
            <a:rPr lang="en-US" sz="2000" b="1" i="1" dirty="0">
              <a:solidFill>
                <a:schemeClr val="accent1">
                  <a:lumMod val="75000"/>
                </a:schemeClr>
              </a:solidFill>
            </a:rPr>
            <a:t>.</a:t>
          </a:r>
        </a:p>
      </dgm:t>
    </dgm:pt>
    <dgm:pt modelId="{CF3842B8-EA24-4AE9-AE02-0865EBD54321}" type="parTrans" cxnId="{67919650-F187-48FA-A042-10B324E2988B}">
      <dgm:prSet/>
      <dgm:spPr/>
      <dgm:t>
        <a:bodyPr/>
        <a:lstStyle/>
        <a:p>
          <a:endParaRPr lang="en-US"/>
        </a:p>
      </dgm:t>
    </dgm:pt>
    <dgm:pt modelId="{C9DE2C84-2DD5-40CC-82E3-94F47D2AA009}" type="sibTrans" cxnId="{67919650-F187-48FA-A042-10B324E2988B}">
      <dgm:prSet/>
      <dgm:spPr/>
      <dgm:t>
        <a:bodyPr/>
        <a:lstStyle/>
        <a:p>
          <a:endParaRPr lang="en-US"/>
        </a:p>
      </dgm:t>
    </dgm:pt>
    <dgm:pt modelId="{9AA1D909-7DAA-48D6-860E-B2B599785919}">
      <dgm:prSet custT="1"/>
      <dgm:spPr/>
      <dgm:t>
        <a:bodyPr/>
        <a:lstStyle/>
        <a:p>
          <a:pPr algn="l">
            <a:defRPr cap="all"/>
          </a:pPr>
          <a:r>
            <a:rPr lang="en-US" sz="2000" b="1" dirty="0">
              <a:solidFill>
                <a:schemeClr val="accent1">
                  <a:lumMod val="75000"/>
                </a:schemeClr>
              </a:solidFill>
            </a:rPr>
            <a:t>Βα</a:t>
          </a:r>
          <a:r>
            <a:rPr lang="en-US" sz="2000" b="1" dirty="0" err="1">
              <a:solidFill>
                <a:schemeClr val="accent1">
                  <a:lumMod val="75000"/>
                </a:schemeClr>
              </a:solidFill>
            </a:rPr>
            <a:t>σικ</a:t>
          </a:r>
          <a:r>
            <a:rPr lang="el-GR" sz="2000" b="1" dirty="0">
              <a:solidFill>
                <a:schemeClr val="accent1">
                  <a:lumMod val="75000"/>
                </a:schemeClr>
              </a:solidFill>
            </a:rPr>
            <a:t>Α</a:t>
          </a:r>
          <a:r>
            <a:rPr lang="en-US" sz="2000" b="1" dirty="0">
              <a:solidFill>
                <a:schemeClr val="accent1">
                  <a:lumMod val="75000"/>
                </a:schemeClr>
              </a:solidFill>
            </a:rPr>
            <a:t> </a:t>
          </a:r>
          <a:r>
            <a:rPr lang="en-US" sz="2000" b="1" dirty="0" err="1">
              <a:solidFill>
                <a:schemeClr val="accent1">
                  <a:lumMod val="75000"/>
                </a:schemeClr>
              </a:solidFill>
            </a:rPr>
            <a:t>στοιχε</a:t>
          </a:r>
          <a:r>
            <a:rPr lang="el-GR" sz="2000" b="1" dirty="0">
              <a:solidFill>
                <a:schemeClr val="accent1">
                  <a:lumMod val="75000"/>
                </a:schemeClr>
              </a:solidFill>
            </a:rPr>
            <a:t>Ι</a:t>
          </a:r>
          <a:r>
            <a:rPr lang="en-US" sz="2000" b="1" dirty="0">
              <a:solidFill>
                <a:schemeClr val="accent1">
                  <a:lumMod val="75000"/>
                </a:schemeClr>
              </a:solidFill>
            </a:rPr>
            <a:t>α</a:t>
          </a:r>
          <a:r>
            <a:rPr lang="en-US" sz="2000" dirty="0">
              <a:solidFill>
                <a:schemeClr val="accent1">
                  <a:lumMod val="75000"/>
                </a:schemeClr>
              </a:solidFill>
            </a:rPr>
            <a:t>: </a:t>
          </a:r>
          <a:endParaRPr lang="el-GR" sz="2000" dirty="0">
            <a:solidFill>
              <a:schemeClr val="accent1">
                <a:lumMod val="75000"/>
              </a:schemeClr>
            </a:solidFill>
          </a:endParaRPr>
        </a:p>
        <a:p>
          <a:pPr algn="l">
            <a:defRPr cap="all"/>
          </a:pPr>
          <a:r>
            <a:rPr lang="en-US" sz="2000" dirty="0" err="1">
              <a:solidFill>
                <a:schemeClr val="accent1">
                  <a:lumMod val="75000"/>
                </a:schemeClr>
              </a:solidFill>
            </a:rPr>
            <a:t>Λεκτικ</a:t>
          </a:r>
          <a:r>
            <a:rPr lang="el-GR" sz="2000" dirty="0">
              <a:solidFill>
                <a:schemeClr val="accent1">
                  <a:lumMod val="75000"/>
                </a:schemeClr>
              </a:solidFill>
            </a:rPr>
            <a:t>Α ΚΑΙ </a:t>
          </a:r>
          <a:r>
            <a:rPr lang="en-US" sz="2000" dirty="0" err="1">
              <a:solidFill>
                <a:schemeClr val="accent1">
                  <a:lumMod val="75000"/>
                </a:schemeClr>
              </a:solidFill>
            </a:rPr>
            <a:t>μη</a:t>
          </a:r>
          <a:r>
            <a:rPr lang="en-US" sz="2000" dirty="0">
              <a:solidFill>
                <a:schemeClr val="accent1">
                  <a:lumMod val="75000"/>
                </a:schemeClr>
              </a:solidFill>
            </a:rPr>
            <a:t> </a:t>
          </a:r>
          <a:r>
            <a:rPr lang="en-US" sz="2000" dirty="0" err="1">
              <a:solidFill>
                <a:schemeClr val="accent1">
                  <a:lumMod val="75000"/>
                </a:schemeClr>
              </a:solidFill>
            </a:rPr>
            <a:t>λεκτικ</a:t>
          </a:r>
          <a:r>
            <a:rPr lang="el-GR" sz="2000" dirty="0">
              <a:solidFill>
                <a:schemeClr val="accent1">
                  <a:lumMod val="75000"/>
                </a:schemeClr>
              </a:solidFill>
            </a:rPr>
            <a:t>Α ΣΗΜΑΤΑ,</a:t>
          </a:r>
          <a:r>
            <a:rPr lang="en-US" sz="2000" dirty="0">
              <a:solidFill>
                <a:schemeClr val="accent1">
                  <a:lumMod val="75000"/>
                </a:schemeClr>
              </a:solidFill>
            </a:rPr>
            <a:t> π</a:t>
          </a:r>
          <a:r>
            <a:rPr lang="en-US" sz="2000" dirty="0" err="1">
              <a:solidFill>
                <a:schemeClr val="accent1">
                  <a:lumMod val="75000"/>
                </a:schemeClr>
              </a:solidFill>
            </a:rPr>
            <a:t>ολιτισ</a:t>
          </a:r>
          <a:r>
            <a:rPr lang="el-GR" sz="2000" dirty="0">
              <a:solidFill>
                <a:schemeClr val="accent1">
                  <a:lumMod val="75000"/>
                </a:schemeClr>
              </a:solidFill>
            </a:rPr>
            <a:t>ΜΙΚΟΙ</a:t>
          </a:r>
          <a:r>
            <a:rPr lang="en-US" sz="2000" dirty="0">
              <a:solidFill>
                <a:schemeClr val="accent1">
                  <a:lumMod val="75000"/>
                </a:schemeClr>
              </a:solidFill>
            </a:rPr>
            <a:t> παρ</a:t>
          </a:r>
          <a:r>
            <a:rPr lang="el-GR" sz="2000" dirty="0">
              <a:solidFill>
                <a:schemeClr val="accent1">
                  <a:lumMod val="75000"/>
                </a:schemeClr>
              </a:solidFill>
            </a:rPr>
            <a:t>Α</a:t>
          </a:r>
          <a:r>
            <a:rPr lang="en-US" sz="2000" dirty="0" err="1">
              <a:solidFill>
                <a:schemeClr val="accent1">
                  <a:lumMod val="75000"/>
                </a:schemeClr>
              </a:solidFill>
            </a:rPr>
            <a:t>γοντες</a:t>
          </a:r>
          <a:r>
            <a:rPr lang="en-US" sz="2000" dirty="0">
              <a:solidFill>
                <a:schemeClr val="accent1">
                  <a:lumMod val="75000"/>
                </a:schemeClr>
              </a:solidFill>
            </a:rPr>
            <a:t>.</a:t>
          </a:r>
        </a:p>
      </dgm:t>
    </dgm:pt>
    <dgm:pt modelId="{8B60C231-1A18-42B7-B1FE-6AB1EF57212C}" type="parTrans" cxnId="{F6509E04-C81B-4A2D-9B56-053A8D724836}">
      <dgm:prSet/>
      <dgm:spPr/>
      <dgm:t>
        <a:bodyPr/>
        <a:lstStyle/>
        <a:p>
          <a:endParaRPr lang="en-US"/>
        </a:p>
      </dgm:t>
    </dgm:pt>
    <dgm:pt modelId="{681829AB-1A62-406C-8E53-D7ED3A078A3F}" type="sibTrans" cxnId="{F6509E04-C81B-4A2D-9B56-053A8D724836}">
      <dgm:prSet/>
      <dgm:spPr/>
      <dgm:t>
        <a:bodyPr/>
        <a:lstStyle/>
        <a:p>
          <a:endParaRPr lang="en-US"/>
        </a:p>
      </dgm:t>
    </dgm:pt>
    <dgm:pt modelId="{F7399A58-3CE6-4588-B2AD-7150FD197083}">
      <dgm:prSet custT="1"/>
      <dgm:spPr/>
      <dgm:t>
        <a:bodyPr/>
        <a:lstStyle/>
        <a:p>
          <a:pPr algn="l">
            <a:defRPr cap="all"/>
          </a:pPr>
          <a:r>
            <a:rPr lang="el-GR" sz="2000" b="1" dirty="0">
              <a:solidFill>
                <a:schemeClr val="accent1">
                  <a:lumMod val="75000"/>
                </a:schemeClr>
              </a:solidFill>
            </a:rPr>
            <a:t>ΣΚΟΠΟΣ:</a:t>
          </a:r>
        </a:p>
        <a:p>
          <a:pPr algn="l">
            <a:defRPr cap="all"/>
          </a:pPr>
          <a:r>
            <a:rPr lang="en-US" sz="2000" dirty="0">
              <a:solidFill>
                <a:schemeClr val="accent1">
                  <a:lumMod val="75000"/>
                </a:schemeClr>
              </a:solidFill>
            </a:rPr>
            <a:t>καταν</a:t>
          </a:r>
          <a:r>
            <a:rPr lang="el-GR" sz="2000" dirty="0">
              <a:solidFill>
                <a:schemeClr val="accent1">
                  <a:lumMod val="75000"/>
                </a:schemeClr>
              </a:solidFill>
            </a:rPr>
            <a:t>Ο</a:t>
          </a:r>
          <a:r>
            <a:rPr lang="en-US" sz="2000" dirty="0" err="1">
              <a:solidFill>
                <a:schemeClr val="accent1">
                  <a:lumMod val="75000"/>
                </a:schemeClr>
              </a:solidFill>
            </a:rPr>
            <a:t>ηση</a:t>
          </a:r>
          <a:r>
            <a:rPr lang="en-US" sz="2000" dirty="0">
              <a:solidFill>
                <a:schemeClr val="accent1">
                  <a:lumMod val="75000"/>
                </a:schemeClr>
              </a:solidFill>
            </a:rPr>
            <a:t> - </a:t>
          </a:r>
          <a:r>
            <a:rPr lang="en-US" sz="2000" dirty="0" err="1">
              <a:solidFill>
                <a:schemeClr val="accent1">
                  <a:lumMod val="75000"/>
                </a:schemeClr>
              </a:solidFill>
            </a:rPr>
            <a:t>συνεργ</a:t>
          </a:r>
          <a:r>
            <a:rPr lang="en-US" sz="2000" dirty="0">
              <a:solidFill>
                <a:schemeClr val="accent1">
                  <a:lumMod val="75000"/>
                </a:schemeClr>
              </a:solidFill>
            </a:rPr>
            <a:t>ασ</a:t>
          </a:r>
          <a:r>
            <a:rPr lang="el-GR" sz="2000" dirty="0">
              <a:solidFill>
                <a:schemeClr val="accent1">
                  <a:lumMod val="75000"/>
                </a:schemeClr>
              </a:solidFill>
            </a:rPr>
            <a:t>ΙΑ</a:t>
          </a:r>
          <a:endParaRPr lang="en-US" sz="2000" dirty="0">
            <a:solidFill>
              <a:schemeClr val="accent1">
                <a:lumMod val="75000"/>
              </a:schemeClr>
            </a:solidFill>
          </a:endParaRPr>
        </a:p>
      </dgm:t>
    </dgm:pt>
    <dgm:pt modelId="{E213B23E-3D84-4D72-8A38-00AAADC0843A}" type="parTrans" cxnId="{BA2F65D2-1692-47A3-8901-60186C99C6E2}">
      <dgm:prSet/>
      <dgm:spPr/>
      <dgm:t>
        <a:bodyPr/>
        <a:lstStyle/>
        <a:p>
          <a:endParaRPr lang="en-US"/>
        </a:p>
      </dgm:t>
    </dgm:pt>
    <dgm:pt modelId="{C4833A4D-7456-4541-AE14-1D1CEFC7FE32}" type="sibTrans" cxnId="{BA2F65D2-1692-47A3-8901-60186C99C6E2}">
      <dgm:prSet/>
      <dgm:spPr/>
      <dgm:t>
        <a:bodyPr/>
        <a:lstStyle/>
        <a:p>
          <a:endParaRPr lang="en-US"/>
        </a:p>
      </dgm:t>
    </dgm:pt>
    <dgm:pt modelId="{A62C1C40-DB2E-4C86-9921-EB941B07166E}" type="pres">
      <dgm:prSet presAssocID="{EEEAEAA5-4E2E-4A06-914D-B2A18362239D}" presName="root" presStyleCnt="0">
        <dgm:presLayoutVars>
          <dgm:dir/>
          <dgm:resizeHandles val="exact"/>
        </dgm:presLayoutVars>
      </dgm:prSet>
      <dgm:spPr/>
    </dgm:pt>
    <dgm:pt modelId="{D0D0FF23-01C3-4204-AEB1-F15088709C69}" type="pres">
      <dgm:prSet presAssocID="{67A3A7D1-4030-413F-B679-D3895C5C5AEA}" presName="compNode" presStyleCnt="0"/>
      <dgm:spPr/>
    </dgm:pt>
    <dgm:pt modelId="{B1D7C07F-9239-4461-9BCF-E6CC436FE1B7}" type="pres">
      <dgm:prSet presAssocID="{67A3A7D1-4030-413F-B679-D3895C5C5AEA}" presName="iconBgRect" presStyleLbl="bgShp" presStyleIdx="0" presStyleCnt="3"/>
      <dgm:spPr>
        <a:prstGeom prst="round2DiagRect">
          <a:avLst>
            <a:gd name="adj1" fmla="val 29727"/>
            <a:gd name="adj2" fmla="val 0"/>
          </a:avLst>
        </a:prstGeom>
      </dgm:spPr>
    </dgm:pt>
    <dgm:pt modelId="{8BCFE23B-9655-43EC-AA11-E5BE64D65B01}" type="pres">
      <dgm:prSet presAssocID="{67A3A7D1-4030-413F-B679-D3895C5C5AE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at"/>
        </a:ext>
      </dgm:extLst>
    </dgm:pt>
    <dgm:pt modelId="{04E9DCAA-D328-4E22-9C26-F9ECF0A709EE}" type="pres">
      <dgm:prSet presAssocID="{67A3A7D1-4030-413F-B679-D3895C5C5AEA}" presName="spaceRect" presStyleCnt="0"/>
      <dgm:spPr/>
    </dgm:pt>
    <dgm:pt modelId="{4B76F2D2-9ABD-4985-9C07-08C167FA8CC3}" type="pres">
      <dgm:prSet presAssocID="{67A3A7D1-4030-413F-B679-D3895C5C5AEA}" presName="textRect" presStyleLbl="revTx" presStyleIdx="0" presStyleCnt="3">
        <dgm:presLayoutVars>
          <dgm:chMax val="1"/>
          <dgm:chPref val="1"/>
        </dgm:presLayoutVars>
      </dgm:prSet>
      <dgm:spPr/>
    </dgm:pt>
    <dgm:pt modelId="{927C3A59-495C-4642-8D04-0A4322A47172}" type="pres">
      <dgm:prSet presAssocID="{C9DE2C84-2DD5-40CC-82E3-94F47D2AA009}" presName="sibTrans" presStyleCnt="0"/>
      <dgm:spPr/>
    </dgm:pt>
    <dgm:pt modelId="{5426EBE4-6B5C-4D8C-9700-226418978A26}" type="pres">
      <dgm:prSet presAssocID="{9AA1D909-7DAA-48D6-860E-B2B599785919}" presName="compNode" presStyleCnt="0"/>
      <dgm:spPr/>
    </dgm:pt>
    <dgm:pt modelId="{5329A95D-5499-4731-B045-CEFD71577457}" type="pres">
      <dgm:prSet presAssocID="{9AA1D909-7DAA-48D6-860E-B2B599785919}" presName="iconBgRect" presStyleLbl="bgShp" presStyleIdx="1" presStyleCnt="3"/>
      <dgm:spPr>
        <a:prstGeom prst="round2DiagRect">
          <a:avLst>
            <a:gd name="adj1" fmla="val 29727"/>
            <a:gd name="adj2" fmla="val 0"/>
          </a:avLst>
        </a:prstGeom>
      </dgm:spPr>
    </dgm:pt>
    <dgm:pt modelId="{49A8BA0A-0CEB-4450-BF97-A5547D731B6A}" type="pres">
      <dgm:prSet presAssocID="{9AA1D909-7DAA-48D6-860E-B2B59978591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andshake"/>
        </a:ext>
      </dgm:extLst>
    </dgm:pt>
    <dgm:pt modelId="{CC59FE05-CFDE-41D5-A54A-C1CED542CBAF}" type="pres">
      <dgm:prSet presAssocID="{9AA1D909-7DAA-48D6-860E-B2B599785919}" presName="spaceRect" presStyleCnt="0"/>
      <dgm:spPr/>
    </dgm:pt>
    <dgm:pt modelId="{52AB6ABB-F503-4F59-AF69-0D52C85A331D}" type="pres">
      <dgm:prSet presAssocID="{9AA1D909-7DAA-48D6-860E-B2B599785919}" presName="textRect" presStyleLbl="revTx" presStyleIdx="1" presStyleCnt="3" custLinFactNeighborX="14854">
        <dgm:presLayoutVars>
          <dgm:chMax val="1"/>
          <dgm:chPref val="1"/>
        </dgm:presLayoutVars>
      </dgm:prSet>
      <dgm:spPr/>
    </dgm:pt>
    <dgm:pt modelId="{3FB0F356-CDE0-4108-A629-FFD39E4C701B}" type="pres">
      <dgm:prSet presAssocID="{681829AB-1A62-406C-8E53-D7ED3A078A3F}" presName="sibTrans" presStyleCnt="0"/>
      <dgm:spPr/>
    </dgm:pt>
    <dgm:pt modelId="{9830D4C4-5658-4FEC-8389-0BFD7C39CA62}" type="pres">
      <dgm:prSet presAssocID="{F7399A58-3CE6-4588-B2AD-7150FD197083}" presName="compNode" presStyleCnt="0"/>
      <dgm:spPr/>
    </dgm:pt>
    <dgm:pt modelId="{F576CAD4-E7A2-4491-9B9E-4556804AE032}" type="pres">
      <dgm:prSet presAssocID="{F7399A58-3CE6-4588-B2AD-7150FD197083}" presName="iconBgRect" presStyleLbl="bgShp" presStyleIdx="2" presStyleCnt="3"/>
      <dgm:spPr>
        <a:prstGeom prst="round2DiagRect">
          <a:avLst>
            <a:gd name="adj1" fmla="val 29727"/>
            <a:gd name="adj2" fmla="val 0"/>
          </a:avLst>
        </a:prstGeom>
      </dgm:spPr>
    </dgm:pt>
    <dgm:pt modelId="{623146D3-C4EC-4CE2-9FF5-F427C5D66D0D}" type="pres">
      <dgm:prSet presAssocID="{F7399A58-3CE6-4588-B2AD-7150FD19708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s"/>
        </a:ext>
      </dgm:extLst>
    </dgm:pt>
    <dgm:pt modelId="{21D9729A-D698-49BD-81B1-F4F7F24042BD}" type="pres">
      <dgm:prSet presAssocID="{F7399A58-3CE6-4588-B2AD-7150FD197083}" presName="spaceRect" presStyleCnt="0"/>
      <dgm:spPr/>
    </dgm:pt>
    <dgm:pt modelId="{B469AB27-7E9F-49FE-8E8D-79E471C4D053}" type="pres">
      <dgm:prSet presAssocID="{F7399A58-3CE6-4588-B2AD-7150FD197083}" presName="textRect" presStyleLbl="revTx" presStyleIdx="2" presStyleCnt="3" custScaleX="69727" custLinFactNeighborX="5860" custLinFactNeighborY="696">
        <dgm:presLayoutVars>
          <dgm:chMax val="1"/>
          <dgm:chPref val="1"/>
        </dgm:presLayoutVars>
      </dgm:prSet>
      <dgm:spPr/>
    </dgm:pt>
  </dgm:ptLst>
  <dgm:cxnLst>
    <dgm:cxn modelId="{F6509E04-C81B-4A2D-9B56-053A8D724836}" srcId="{EEEAEAA5-4E2E-4A06-914D-B2A18362239D}" destId="{9AA1D909-7DAA-48D6-860E-B2B599785919}" srcOrd="1" destOrd="0" parTransId="{8B60C231-1A18-42B7-B1FE-6AB1EF57212C}" sibTransId="{681829AB-1A62-406C-8E53-D7ED3A078A3F}"/>
    <dgm:cxn modelId="{B6897540-E0E1-4B06-A0C6-718C360A5079}" type="presOf" srcId="{67A3A7D1-4030-413F-B679-D3895C5C5AEA}" destId="{4B76F2D2-9ABD-4985-9C07-08C167FA8CC3}" srcOrd="0" destOrd="0" presId="urn:microsoft.com/office/officeart/2018/5/layout/IconLeafLabelList"/>
    <dgm:cxn modelId="{E927B468-CA61-451E-A3AB-26FECB1221BD}" type="presOf" srcId="{F7399A58-3CE6-4588-B2AD-7150FD197083}" destId="{B469AB27-7E9F-49FE-8E8D-79E471C4D053}" srcOrd="0" destOrd="0" presId="urn:microsoft.com/office/officeart/2018/5/layout/IconLeafLabelList"/>
    <dgm:cxn modelId="{67919650-F187-48FA-A042-10B324E2988B}" srcId="{EEEAEAA5-4E2E-4A06-914D-B2A18362239D}" destId="{67A3A7D1-4030-413F-B679-D3895C5C5AEA}" srcOrd="0" destOrd="0" parTransId="{CF3842B8-EA24-4AE9-AE02-0865EBD54321}" sibTransId="{C9DE2C84-2DD5-40CC-82E3-94F47D2AA009}"/>
    <dgm:cxn modelId="{F6F28671-1DA0-4162-877C-79563074BA2D}" type="presOf" srcId="{9AA1D909-7DAA-48D6-860E-B2B599785919}" destId="{52AB6ABB-F503-4F59-AF69-0D52C85A331D}" srcOrd="0" destOrd="0" presId="urn:microsoft.com/office/officeart/2018/5/layout/IconLeafLabelList"/>
    <dgm:cxn modelId="{BA2F65D2-1692-47A3-8901-60186C99C6E2}" srcId="{EEEAEAA5-4E2E-4A06-914D-B2A18362239D}" destId="{F7399A58-3CE6-4588-B2AD-7150FD197083}" srcOrd="2" destOrd="0" parTransId="{E213B23E-3D84-4D72-8A38-00AAADC0843A}" sibTransId="{C4833A4D-7456-4541-AE14-1D1CEFC7FE32}"/>
    <dgm:cxn modelId="{83C179DB-FDA4-4817-9C6C-519C6ED003DB}" type="presOf" srcId="{EEEAEAA5-4E2E-4A06-914D-B2A18362239D}" destId="{A62C1C40-DB2E-4C86-9921-EB941B07166E}" srcOrd="0" destOrd="0" presId="urn:microsoft.com/office/officeart/2018/5/layout/IconLeafLabelList"/>
    <dgm:cxn modelId="{1DCE9EC9-779D-46F8-B949-177B2D7285BF}" type="presParOf" srcId="{A62C1C40-DB2E-4C86-9921-EB941B07166E}" destId="{D0D0FF23-01C3-4204-AEB1-F15088709C69}" srcOrd="0" destOrd="0" presId="urn:microsoft.com/office/officeart/2018/5/layout/IconLeafLabelList"/>
    <dgm:cxn modelId="{90AE861D-3E19-483B-9F7E-7A6467F39D2E}" type="presParOf" srcId="{D0D0FF23-01C3-4204-AEB1-F15088709C69}" destId="{B1D7C07F-9239-4461-9BCF-E6CC436FE1B7}" srcOrd="0" destOrd="0" presId="urn:microsoft.com/office/officeart/2018/5/layout/IconLeafLabelList"/>
    <dgm:cxn modelId="{6F894A0C-264C-48A6-9BF1-675301673E81}" type="presParOf" srcId="{D0D0FF23-01C3-4204-AEB1-F15088709C69}" destId="{8BCFE23B-9655-43EC-AA11-E5BE64D65B01}" srcOrd="1" destOrd="0" presId="urn:microsoft.com/office/officeart/2018/5/layout/IconLeafLabelList"/>
    <dgm:cxn modelId="{92B119E0-7F75-4FB3-917B-775EFD602726}" type="presParOf" srcId="{D0D0FF23-01C3-4204-AEB1-F15088709C69}" destId="{04E9DCAA-D328-4E22-9C26-F9ECF0A709EE}" srcOrd="2" destOrd="0" presId="urn:microsoft.com/office/officeart/2018/5/layout/IconLeafLabelList"/>
    <dgm:cxn modelId="{0F0D8E4B-0DCD-4DBD-BC23-B748DBD0580A}" type="presParOf" srcId="{D0D0FF23-01C3-4204-AEB1-F15088709C69}" destId="{4B76F2D2-9ABD-4985-9C07-08C167FA8CC3}" srcOrd="3" destOrd="0" presId="urn:microsoft.com/office/officeart/2018/5/layout/IconLeafLabelList"/>
    <dgm:cxn modelId="{3A28930E-B0FA-4768-BBE0-0CADF5223A0F}" type="presParOf" srcId="{A62C1C40-DB2E-4C86-9921-EB941B07166E}" destId="{927C3A59-495C-4642-8D04-0A4322A47172}" srcOrd="1" destOrd="0" presId="urn:microsoft.com/office/officeart/2018/5/layout/IconLeafLabelList"/>
    <dgm:cxn modelId="{66CB507C-958D-4D81-AF8B-33416C11A8C9}" type="presParOf" srcId="{A62C1C40-DB2E-4C86-9921-EB941B07166E}" destId="{5426EBE4-6B5C-4D8C-9700-226418978A26}" srcOrd="2" destOrd="0" presId="urn:microsoft.com/office/officeart/2018/5/layout/IconLeafLabelList"/>
    <dgm:cxn modelId="{3F08B924-3520-4291-950A-222944CB281F}" type="presParOf" srcId="{5426EBE4-6B5C-4D8C-9700-226418978A26}" destId="{5329A95D-5499-4731-B045-CEFD71577457}" srcOrd="0" destOrd="0" presId="urn:microsoft.com/office/officeart/2018/5/layout/IconLeafLabelList"/>
    <dgm:cxn modelId="{0C678252-4870-4AB4-B295-121500C0BF33}" type="presParOf" srcId="{5426EBE4-6B5C-4D8C-9700-226418978A26}" destId="{49A8BA0A-0CEB-4450-BF97-A5547D731B6A}" srcOrd="1" destOrd="0" presId="urn:microsoft.com/office/officeart/2018/5/layout/IconLeafLabelList"/>
    <dgm:cxn modelId="{C0B3902A-21D6-414D-9399-89C5F9FB0B3D}" type="presParOf" srcId="{5426EBE4-6B5C-4D8C-9700-226418978A26}" destId="{CC59FE05-CFDE-41D5-A54A-C1CED542CBAF}" srcOrd="2" destOrd="0" presId="urn:microsoft.com/office/officeart/2018/5/layout/IconLeafLabelList"/>
    <dgm:cxn modelId="{91E83996-343C-4DB1-AADB-ACF1249B01A6}" type="presParOf" srcId="{5426EBE4-6B5C-4D8C-9700-226418978A26}" destId="{52AB6ABB-F503-4F59-AF69-0D52C85A331D}" srcOrd="3" destOrd="0" presId="urn:microsoft.com/office/officeart/2018/5/layout/IconLeafLabelList"/>
    <dgm:cxn modelId="{F009C60B-C7E3-47B5-AB5A-2CA6B1B0E957}" type="presParOf" srcId="{A62C1C40-DB2E-4C86-9921-EB941B07166E}" destId="{3FB0F356-CDE0-4108-A629-FFD39E4C701B}" srcOrd="3" destOrd="0" presId="urn:microsoft.com/office/officeart/2018/5/layout/IconLeafLabelList"/>
    <dgm:cxn modelId="{53BCCE3D-77F3-40EF-B54F-50438B62FC94}" type="presParOf" srcId="{A62C1C40-DB2E-4C86-9921-EB941B07166E}" destId="{9830D4C4-5658-4FEC-8389-0BFD7C39CA62}" srcOrd="4" destOrd="0" presId="urn:microsoft.com/office/officeart/2018/5/layout/IconLeafLabelList"/>
    <dgm:cxn modelId="{37FF1132-C43A-4B0B-9676-15F6751B273A}" type="presParOf" srcId="{9830D4C4-5658-4FEC-8389-0BFD7C39CA62}" destId="{F576CAD4-E7A2-4491-9B9E-4556804AE032}" srcOrd="0" destOrd="0" presId="urn:microsoft.com/office/officeart/2018/5/layout/IconLeafLabelList"/>
    <dgm:cxn modelId="{C1AEED57-CB2E-43F9-8091-BDC6C0CA8CC5}" type="presParOf" srcId="{9830D4C4-5658-4FEC-8389-0BFD7C39CA62}" destId="{623146D3-C4EC-4CE2-9FF5-F427C5D66D0D}" srcOrd="1" destOrd="0" presId="urn:microsoft.com/office/officeart/2018/5/layout/IconLeafLabelList"/>
    <dgm:cxn modelId="{0C00D3B7-DFA5-41F9-B6CD-F6B55F9585F6}" type="presParOf" srcId="{9830D4C4-5658-4FEC-8389-0BFD7C39CA62}" destId="{21D9729A-D698-49BD-81B1-F4F7F24042BD}" srcOrd="2" destOrd="0" presId="urn:microsoft.com/office/officeart/2018/5/layout/IconLeafLabelList"/>
    <dgm:cxn modelId="{514C8C05-339E-4953-97EE-C4950B02B259}" type="presParOf" srcId="{9830D4C4-5658-4FEC-8389-0BFD7C39CA62}" destId="{B469AB27-7E9F-49FE-8E8D-79E471C4D053}"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3CC7E5-8B65-4889-8312-4764B97A1297}" type="doc">
      <dgm:prSet loTypeId="urn:microsoft.com/office/officeart/2016/7/layout/LinearBlockProcessNumbered" loCatId="process" qsTypeId="urn:microsoft.com/office/officeart/2005/8/quickstyle/simple2" qsCatId="simple" csTypeId="urn:microsoft.com/office/officeart/2005/8/colors/accent3_2" csCatId="accent3" phldr="1"/>
      <dgm:spPr/>
      <dgm:t>
        <a:bodyPr/>
        <a:lstStyle/>
        <a:p>
          <a:endParaRPr lang="en-US"/>
        </a:p>
      </dgm:t>
    </dgm:pt>
    <dgm:pt modelId="{C6E0DB31-4323-42AE-886E-D79B8D87A35C}">
      <dgm:prSet/>
      <dgm:spPr/>
      <dgm:t>
        <a:bodyPr/>
        <a:lstStyle/>
        <a:p>
          <a:r>
            <a:rPr lang="en-US" dirty="0"/>
            <a:t>Ποιες πτυχές της επικοινωνίας αποκαλύπτει αυτή η κατάσταση;</a:t>
          </a:r>
        </a:p>
      </dgm:t>
    </dgm:pt>
    <dgm:pt modelId="{BE91BD70-E37C-4AFB-8ACF-184553CDE6FE}" type="parTrans" cxnId="{E46DF98D-58C6-481A-85EC-612130FE80C9}">
      <dgm:prSet/>
      <dgm:spPr/>
      <dgm:t>
        <a:bodyPr/>
        <a:lstStyle/>
        <a:p>
          <a:endParaRPr lang="en-US"/>
        </a:p>
      </dgm:t>
    </dgm:pt>
    <dgm:pt modelId="{7038D42E-94C7-4DD4-ADF0-6ECE2636AE0F}" type="sibTrans" cxnId="{E46DF98D-58C6-481A-85EC-612130FE80C9}">
      <dgm:prSet phldrT="01"/>
      <dgm:spPr/>
      <dgm:t>
        <a:bodyPr/>
        <a:lstStyle/>
        <a:p>
          <a:r>
            <a:rPr lang="en-US" dirty="0"/>
            <a:t>1</a:t>
          </a:r>
        </a:p>
      </dgm:t>
    </dgm:pt>
    <dgm:pt modelId="{DBDA0A76-F557-4C94-8FC5-CA3E3491B962}">
      <dgm:prSet/>
      <dgm:spPr/>
      <dgm:t>
        <a:bodyPr/>
        <a:lstStyle/>
        <a:p>
          <a:r>
            <a:rPr lang="en-US"/>
            <a:t>Τι αντίκτυπο έχει στη φροντίδα των ασθενών;</a:t>
          </a:r>
        </a:p>
      </dgm:t>
    </dgm:pt>
    <dgm:pt modelId="{425B18C2-05D6-4C73-BBA0-BB50A31D4D8C}" type="parTrans" cxnId="{50E01D5A-FBC1-45F8-AC70-1FCE31C93E57}">
      <dgm:prSet/>
      <dgm:spPr/>
      <dgm:t>
        <a:bodyPr/>
        <a:lstStyle/>
        <a:p>
          <a:endParaRPr lang="en-US"/>
        </a:p>
      </dgm:t>
    </dgm:pt>
    <dgm:pt modelId="{CE484F96-79F9-4E4A-87AB-C5D91364EAD4}" type="sibTrans" cxnId="{50E01D5A-FBC1-45F8-AC70-1FCE31C93E57}">
      <dgm:prSet phldrT="02"/>
      <dgm:spPr/>
      <dgm:t>
        <a:bodyPr/>
        <a:lstStyle/>
        <a:p>
          <a:r>
            <a:rPr lang="en-US" dirty="0"/>
            <a:t>2</a:t>
          </a:r>
        </a:p>
      </dgm:t>
    </dgm:pt>
    <dgm:pt modelId="{26604C28-638F-49BB-BAB5-CA882EBA3F52}">
      <dgm:prSet/>
      <dgm:spPr/>
      <dgm:t>
        <a:bodyPr/>
        <a:lstStyle/>
        <a:p>
          <a:r>
            <a:rPr lang="en-US" dirty="0"/>
            <a:t>Τι αντίκτυπο έχει στην ποιότητα των παρεχόμενων υπηρεσιών;</a:t>
          </a:r>
        </a:p>
      </dgm:t>
    </dgm:pt>
    <dgm:pt modelId="{F5C75C5A-F735-4F5D-AF50-6FE47608E74B}" type="parTrans" cxnId="{3BE87B28-1467-4E87-9708-5BD30C777906}">
      <dgm:prSet/>
      <dgm:spPr/>
      <dgm:t>
        <a:bodyPr/>
        <a:lstStyle/>
        <a:p>
          <a:endParaRPr lang="en-US"/>
        </a:p>
      </dgm:t>
    </dgm:pt>
    <dgm:pt modelId="{5839CE6E-9670-4AA6-92FA-90EC3AF0A782}" type="sibTrans" cxnId="{3BE87B28-1467-4E87-9708-5BD30C777906}">
      <dgm:prSet phldrT="03"/>
      <dgm:spPr/>
      <dgm:t>
        <a:bodyPr/>
        <a:lstStyle/>
        <a:p>
          <a:r>
            <a:rPr lang="en-US" dirty="0"/>
            <a:t>3</a:t>
          </a:r>
        </a:p>
      </dgm:t>
    </dgm:pt>
    <dgm:pt modelId="{9E2F3FE9-4314-4CA6-9770-5634EE9CBBE2}" type="pres">
      <dgm:prSet presAssocID="{FA3CC7E5-8B65-4889-8312-4764B97A1297}" presName="Name0" presStyleCnt="0">
        <dgm:presLayoutVars>
          <dgm:animLvl val="lvl"/>
          <dgm:resizeHandles val="exact"/>
        </dgm:presLayoutVars>
      </dgm:prSet>
      <dgm:spPr/>
    </dgm:pt>
    <dgm:pt modelId="{FBDE139E-2EA5-4F42-BD06-B1DC0F9C0C17}" type="pres">
      <dgm:prSet presAssocID="{C6E0DB31-4323-42AE-886E-D79B8D87A35C}" presName="compositeNode" presStyleCnt="0">
        <dgm:presLayoutVars>
          <dgm:bulletEnabled val="1"/>
        </dgm:presLayoutVars>
      </dgm:prSet>
      <dgm:spPr/>
    </dgm:pt>
    <dgm:pt modelId="{CECA7E12-4241-48BC-9AC3-B31DA10FAA5E}" type="pres">
      <dgm:prSet presAssocID="{C6E0DB31-4323-42AE-886E-D79B8D87A35C}" presName="bgRect" presStyleLbl="alignNode1" presStyleIdx="0" presStyleCnt="3"/>
      <dgm:spPr/>
    </dgm:pt>
    <dgm:pt modelId="{AD04195B-1B76-4EFD-96BB-AC0CEFC059E8}" type="pres">
      <dgm:prSet presAssocID="{7038D42E-94C7-4DD4-ADF0-6ECE2636AE0F}" presName="sibTransNodeRect" presStyleLbl="alignNode1" presStyleIdx="0" presStyleCnt="3">
        <dgm:presLayoutVars>
          <dgm:chMax val="0"/>
          <dgm:bulletEnabled val="1"/>
        </dgm:presLayoutVars>
      </dgm:prSet>
      <dgm:spPr/>
    </dgm:pt>
    <dgm:pt modelId="{19BA9ED7-AA6E-49D9-AFDC-7387DE38854A}" type="pres">
      <dgm:prSet presAssocID="{C6E0DB31-4323-42AE-886E-D79B8D87A35C}" presName="nodeRect" presStyleLbl="alignNode1" presStyleIdx="0" presStyleCnt="3">
        <dgm:presLayoutVars>
          <dgm:bulletEnabled val="1"/>
        </dgm:presLayoutVars>
      </dgm:prSet>
      <dgm:spPr/>
    </dgm:pt>
    <dgm:pt modelId="{1BB0D613-2E2C-440A-82B6-A7083F999716}" type="pres">
      <dgm:prSet presAssocID="{7038D42E-94C7-4DD4-ADF0-6ECE2636AE0F}" presName="sibTrans" presStyleCnt="0"/>
      <dgm:spPr/>
    </dgm:pt>
    <dgm:pt modelId="{410F4F8B-7ECD-455B-AA6A-E8BB9CF13747}" type="pres">
      <dgm:prSet presAssocID="{DBDA0A76-F557-4C94-8FC5-CA3E3491B962}" presName="compositeNode" presStyleCnt="0">
        <dgm:presLayoutVars>
          <dgm:bulletEnabled val="1"/>
        </dgm:presLayoutVars>
      </dgm:prSet>
      <dgm:spPr/>
    </dgm:pt>
    <dgm:pt modelId="{D0297B0C-7AD9-4434-AA53-422C768ABC8B}" type="pres">
      <dgm:prSet presAssocID="{DBDA0A76-F557-4C94-8FC5-CA3E3491B962}" presName="bgRect" presStyleLbl="alignNode1" presStyleIdx="1" presStyleCnt="3"/>
      <dgm:spPr/>
    </dgm:pt>
    <dgm:pt modelId="{8A22B589-AABD-403F-85E6-974EA0121774}" type="pres">
      <dgm:prSet presAssocID="{CE484F96-79F9-4E4A-87AB-C5D91364EAD4}" presName="sibTransNodeRect" presStyleLbl="alignNode1" presStyleIdx="1" presStyleCnt="3">
        <dgm:presLayoutVars>
          <dgm:chMax val="0"/>
          <dgm:bulletEnabled val="1"/>
        </dgm:presLayoutVars>
      </dgm:prSet>
      <dgm:spPr/>
    </dgm:pt>
    <dgm:pt modelId="{10538408-4FE5-42B9-AE4F-1A9F1CD2BD0C}" type="pres">
      <dgm:prSet presAssocID="{DBDA0A76-F557-4C94-8FC5-CA3E3491B962}" presName="nodeRect" presStyleLbl="alignNode1" presStyleIdx="1" presStyleCnt="3">
        <dgm:presLayoutVars>
          <dgm:bulletEnabled val="1"/>
        </dgm:presLayoutVars>
      </dgm:prSet>
      <dgm:spPr/>
    </dgm:pt>
    <dgm:pt modelId="{845A6B20-56A9-4181-87CA-F45486E9AE94}" type="pres">
      <dgm:prSet presAssocID="{CE484F96-79F9-4E4A-87AB-C5D91364EAD4}" presName="sibTrans" presStyleCnt="0"/>
      <dgm:spPr/>
    </dgm:pt>
    <dgm:pt modelId="{986FB2ED-60EA-47AD-A801-A3DA920B2B2F}" type="pres">
      <dgm:prSet presAssocID="{26604C28-638F-49BB-BAB5-CA882EBA3F52}" presName="compositeNode" presStyleCnt="0">
        <dgm:presLayoutVars>
          <dgm:bulletEnabled val="1"/>
        </dgm:presLayoutVars>
      </dgm:prSet>
      <dgm:spPr/>
    </dgm:pt>
    <dgm:pt modelId="{95F0B734-DF30-4E28-846D-32D439D7D8BB}" type="pres">
      <dgm:prSet presAssocID="{26604C28-638F-49BB-BAB5-CA882EBA3F52}" presName="bgRect" presStyleLbl="alignNode1" presStyleIdx="2" presStyleCnt="3"/>
      <dgm:spPr/>
    </dgm:pt>
    <dgm:pt modelId="{A5F65869-6398-42E4-A317-40BD0015238E}" type="pres">
      <dgm:prSet presAssocID="{5839CE6E-9670-4AA6-92FA-90EC3AF0A782}" presName="sibTransNodeRect" presStyleLbl="alignNode1" presStyleIdx="2" presStyleCnt="3">
        <dgm:presLayoutVars>
          <dgm:chMax val="0"/>
          <dgm:bulletEnabled val="1"/>
        </dgm:presLayoutVars>
      </dgm:prSet>
      <dgm:spPr/>
    </dgm:pt>
    <dgm:pt modelId="{6A4CDE05-4E87-459E-8564-CAAB91BAE822}" type="pres">
      <dgm:prSet presAssocID="{26604C28-638F-49BB-BAB5-CA882EBA3F52}" presName="nodeRect" presStyleLbl="alignNode1" presStyleIdx="2" presStyleCnt="3">
        <dgm:presLayoutVars>
          <dgm:bulletEnabled val="1"/>
        </dgm:presLayoutVars>
      </dgm:prSet>
      <dgm:spPr/>
    </dgm:pt>
  </dgm:ptLst>
  <dgm:cxnLst>
    <dgm:cxn modelId="{FB758504-AB49-49DA-BEA4-7463E4CD0D10}" type="presOf" srcId="{26604C28-638F-49BB-BAB5-CA882EBA3F52}" destId="{95F0B734-DF30-4E28-846D-32D439D7D8BB}" srcOrd="0" destOrd="0" presId="urn:microsoft.com/office/officeart/2016/7/layout/LinearBlockProcessNumbered"/>
    <dgm:cxn modelId="{E61EC705-76D9-492B-ABA2-F2A8763B0AC2}" type="presOf" srcId="{C6E0DB31-4323-42AE-886E-D79B8D87A35C}" destId="{CECA7E12-4241-48BC-9AC3-B31DA10FAA5E}" srcOrd="0" destOrd="0" presId="urn:microsoft.com/office/officeart/2016/7/layout/LinearBlockProcessNumbered"/>
    <dgm:cxn modelId="{3BE87B28-1467-4E87-9708-5BD30C777906}" srcId="{FA3CC7E5-8B65-4889-8312-4764B97A1297}" destId="{26604C28-638F-49BB-BAB5-CA882EBA3F52}" srcOrd="2" destOrd="0" parTransId="{F5C75C5A-F735-4F5D-AF50-6FE47608E74B}" sibTransId="{5839CE6E-9670-4AA6-92FA-90EC3AF0A782}"/>
    <dgm:cxn modelId="{F03CAB2D-71D4-45E0-BA06-FA48902BD953}" type="presOf" srcId="{5839CE6E-9670-4AA6-92FA-90EC3AF0A782}" destId="{A5F65869-6398-42E4-A317-40BD0015238E}" srcOrd="0" destOrd="0" presId="urn:microsoft.com/office/officeart/2016/7/layout/LinearBlockProcessNumbered"/>
    <dgm:cxn modelId="{D6C1236E-1CB0-47C8-9531-7B9ED2B0529A}" type="presOf" srcId="{FA3CC7E5-8B65-4889-8312-4764B97A1297}" destId="{9E2F3FE9-4314-4CA6-9770-5634EE9CBBE2}" srcOrd="0" destOrd="0" presId="urn:microsoft.com/office/officeart/2016/7/layout/LinearBlockProcessNumbered"/>
    <dgm:cxn modelId="{EFA32750-9E13-458F-94ED-3EB6CFD9FB8F}" type="presOf" srcId="{7038D42E-94C7-4DD4-ADF0-6ECE2636AE0F}" destId="{AD04195B-1B76-4EFD-96BB-AC0CEFC059E8}" srcOrd="0" destOrd="0" presId="urn:microsoft.com/office/officeart/2016/7/layout/LinearBlockProcessNumbered"/>
    <dgm:cxn modelId="{50E01D5A-FBC1-45F8-AC70-1FCE31C93E57}" srcId="{FA3CC7E5-8B65-4889-8312-4764B97A1297}" destId="{DBDA0A76-F557-4C94-8FC5-CA3E3491B962}" srcOrd="1" destOrd="0" parTransId="{425B18C2-05D6-4C73-BBA0-BB50A31D4D8C}" sibTransId="{CE484F96-79F9-4E4A-87AB-C5D91364EAD4}"/>
    <dgm:cxn modelId="{E46DF98D-58C6-481A-85EC-612130FE80C9}" srcId="{FA3CC7E5-8B65-4889-8312-4764B97A1297}" destId="{C6E0DB31-4323-42AE-886E-D79B8D87A35C}" srcOrd="0" destOrd="0" parTransId="{BE91BD70-E37C-4AFB-8ACF-184553CDE6FE}" sibTransId="{7038D42E-94C7-4DD4-ADF0-6ECE2636AE0F}"/>
    <dgm:cxn modelId="{312B3291-2E15-4B6B-A85D-ECD055FC7528}" type="presOf" srcId="{DBDA0A76-F557-4C94-8FC5-CA3E3491B962}" destId="{10538408-4FE5-42B9-AE4F-1A9F1CD2BD0C}" srcOrd="1" destOrd="0" presId="urn:microsoft.com/office/officeart/2016/7/layout/LinearBlockProcessNumbered"/>
    <dgm:cxn modelId="{60E59C99-96F5-4FFB-A8A7-E1CEB881A72B}" type="presOf" srcId="{C6E0DB31-4323-42AE-886E-D79B8D87A35C}" destId="{19BA9ED7-AA6E-49D9-AFDC-7387DE38854A}" srcOrd="1" destOrd="0" presId="urn:microsoft.com/office/officeart/2016/7/layout/LinearBlockProcessNumbered"/>
    <dgm:cxn modelId="{4CFD469A-BDC8-4CE7-823A-F7CEB3C7C167}" type="presOf" srcId="{DBDA0A76-F557-4C94-8FC5-CA3E3491B962}" destId="{D0297B0C-7AD9-4434-AA53-422C768ABC8B}" srcOrd="0" destOrd="0" presId="urn:microsoft.com/office/officeart/2016/7/layout/LinearBlockProcessNumbered"/>
    <dgm:cxn modelId="{775F2BBE-F2A1-4566-8AB8-A5BC6F0B272F}" type="presOf" srcId="{CE484F96-79F9-4E4A-87AB-C5D91364EAD4}" destId="{8A22B589-AABD-403F-85E6-974EA0121774}" srcOrd="0" destOrd="0" presId="urn:microsoft.com/office/officeart/2016/7/layout/LinearBlockProcessNumbered"/>
    <dgm:cxn modelId="{6A51F9C8-8A76-4C10-B2C8-39C2F840F626}" type="presOf" srcId="{26604C28-638F-49BB-BAB5-CA882EBA3F52}" destId="{6A4CDE05-4E87-459E-8564-CAAB91BAE822}" srcOrd="1" destOrd="0" presId="urn:microsoft.com/office/officeart/2016/7/layout/LinearBlockProcessNumbered"/>
    <dgm:cxn modelId="{E77C22B8-6B3F-41CE-A927-AD5164C64931}" type="presParOf" srcId="{9E2F3FE9-4314-4CA6-9770-5634EE9CBBE2}" destId="{FBDE139E-2EA5-4F42-BD06-B1DC0F9C0C17}" srcOrd="0" destOrd="0" presId="urn:microsoft.com/office/officeart/2016/7/layout/LinearBlockProcessNumbered"/>
    <dgm:cxn modelId="{439AF9D0-B7E5-48B6-A8B1-262197D67B8D}" type="presParOf" srcId="{FBDE139E-2EA5-4F42-BD06-B1DC0F9C0C17}" destId="{CECA7E12-4241-48BC-9AC3-B31DA10FAA5E}" srcOrd="0" destOrd="0" presId="urn:microsoft.com/office/officeart/2016/7/layout/LinearBlockProcessNumbered"/>
    <dgm:cxn modelId="{5B4D7348-6055-485E-9EE7-69EBEC350509}" type="presParOf" srcId="{FBDE139E-2EA5-4F42-BD06-B1DC0F9C0C17}" destId="{AD04195B-1B76-4EFD-96BB-AC0CEFC059E8}" srcOrd="1" destOrd="0" presId="urn:microsoft.com/office/officeart/2016/7/layout/LinearBlockProcessNumbered"/>
    <dgm:cxn modelId="{08485BF6-9403-431F-AF7F-15926D149A43}" type="presParOf" srcId="{FBDE139E-2EA5-4F42-BD06-B1DC0F9C0C17}" destId="{19BA9ED7-AA6E-49D9-AFDC-7387DE38854A}" srcOrd="2" destOrd="0" presId="urn:microsoft.com/office/officeart/2016/7/layout/LinearBlockProcessNumbered"/>
    <dgm:cxn modelId="{67135EB8-F629-4BEB-A9BD-8D1E58ABE81A}" type="presParOf" srcId="{9E2F3FE9-4314-4CA6-9770-5634EE9CBBE2}" destId="{1BB0D613-2E2C-440A-82B6-A7083F999716}" srcOrd="1" destOrd="0" presId="urn:microsoft.com/office/officeart/2016/7/layout/LinearBlockProcessNumbered"/>
    <dgm:cxn modelId="{1330B229-7435-4687-9F50-EDD112297611}" type="presParOf" srcId="{9E2F3FE9-4314-4CA6-9770-5634EE9CBBE2}" destId="{410F4F8B-7ECD-455B-AA6A-E8BB9CF13747}" srcOrd="2" destOrd="0" presId="urn:microsoft.com/office/officeart/2016/7/layout/LinearBlockProcessNumbered"/>
    <dgm:cxn modelId="{A3DDCDC2-D3A8-459B-AC2A-73B02271E585}" type="presParOf" srcId="{410F4F8B-7ECD-455B-AA6A-E8BB9CF13747}" destId="{D0297B0C-7AD9-4434-AA53-422C768ABC8B}" srcOrd="0" destOrd="0" presId="urn:microsoft.com/office/officeart/2016/7/layout/LinearBlockProcessNumbered"/>
    <dgm:cxn modelId="{09FC6315-14B3-4948-AB06-0B962AB4BAAB}" type="presParOf" srcId="{410F4F8B-7ECD-455B-AA6A-E8BB9CF13747}" destId="{8A22B589-AABD-403F-85E6-974EA0121774}" srcOrd="1" destOrd="0" presId="urn:microsoft.com/office/officeart/2016/7/layout/LinearBlockProcessNumbered"/>
    <dgm:cxn modelId="{1A60FF0F-3793-447D-8129-FA198462D44F}" type="presParOf" srcId="{410F4F8B-7ECD-455B-AA6A-E8BB9CF13747}" destId="{10538408-4FE5-42B9-AE4F-1A9F1CD2BD0C}" srcOrd="2" destOrd="0" presId="urn:microsoft.com/office/officeart/2016/7/layout/LinearBlockProcessNumbered"/>
    <dgm:cxn modelId="{5CA0C74B-5006-4910-A4E7-C0F218978D14}" type="presParOf" srcId="{9E2F3FE9-4314-4CA6-9770-5634EE9CBBE2}" destId="{845A6B20-56A9-4181-87CA-F45486E9AE94}" srcOrd="3" destOrd="0" presId="urn:microsoft.com/office/officeart/2016/7/layout/LinearBlockProcessNumbered"/>
    <dgm:cxn modelId="{415FBFB1-A098-4D52-957B-469F7DEE3987}" type="presParOf" srcId="{9E2F3FE9-4314-4CA6-9770-5634EE9CBBE2}" destId="{986FB2ED-60EA-47AD-A801-A3DA920B2B2F}" srcOrd="4" destOrd="0" presId="urn:microsoft.com/office/officeart/2016/7/layout/LinearBlockProcessNumbered"/>
    <dgm:cxn modelId="{40659DC7-44A1-4B6A-846B-054DB53D11F0}" type="presParOf" srcId="{986FB2ED-60EA-47AD-A801-A3DA920B2B2F}" destId="{95F0B734-DF30-4E28-846D-32D439D7D8BB}" srcOrd="0" destOrd="0" presId="urn:microsoft.com/office/officeart/2016/7/layout/LinearBlockProcessNumbered"/>
    <dgm:cxn modelId="{16DE691F-709D-4F37-97B4-A89AA007E68A}" type="presParOf" srcId="{986FB2ED-60EA-47AD-A801-A3DA920B2B2F}" destId="{A5F65869-6398-42E4-A317-40BD0015238E}" srcOrd="1" destOrd="0" presId="urn:microsoft.com/office/officeart/2016/7/layout/LinearBlockProcessNumbered"/>
    <dgm:cxn modelId="{B6D3CAF6-CD91-4C4E-8A43-96A3E3D8F560}" type="presParOf" srcId="{986FB2ED-60EA-47AD-A801-A3DA920B2B2F}" destId="{6A4CDE05-4E87-459E-8564-CAAB91BAE822}"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C9D0553-6FAF-4A6A-83C6-4C538AE6F513}"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2779AAC-DDA1-42BD-8253-823BF4E4D1DF}">
      <dgm:prSet/>
      <dgm:spPr/>
      <dgm:t>
        <a:bodyPr/>
        <a:lstStyle/>
        <a:p>
          <a:r>
            <a:rPr lang="el-GR" dirty="0"/>
            <a:t>Όταν είναι διαθέσιμες πληροφορίες είναι ανεπαρκείς ή/και αντιφατικές, ή σε περιπτώσεις που υπάρχει διαφωνία για το ποια πηγή πληροφορίας είναι αξιόπιστη και συναφής.</a:t>
          </a:r>
          <a:endParaRPr lang="en-US" dirty="0"/>
        </a:p>
      </dgm:t>
    </dgm:pt>
    <dgm:pt modelId="{43BD9FF2-F271-4EC1-9C01-E5850315D209}" type="parTrans" cxnId="{D1741B76-FB0B-4CFB-9BC3-FB193516DE79}">
      <dgm:prSet/>
      <dgm:spPr/>
      <dgm:t>
        <a:bodyPr/>
        <a:lstStyle/>
        <a:p>
          <a:endParaRPr lang="en-US"/>
        </a:p>
      </dgm:t>
    </dgm:pt>
    <dgm:pt modelId="{BC30E6E9-CE87-49FB-B43C-D4B6000C084D}" type="sibTrans" cxnId="{D1741B76-FB0B-4CFB-9BC3-FB193516DE79}">
      <dgm:prSet/>
      <dgm:spPr/>
      <dgm:t>
        <a:bodyPr/>
        <a:lstStyle/>
        <a:p>
          <a:endParaRPr lang="en-US"/>
        </a:p>
      </dgm:t>
    </dgm:pt>
    <dgm:pt modelId="{F58BF0BB-EEB0-4A54-AC00-09FD8BAC07C7}">
      <dgm:prSet/>
      <dgm:spPr/>
      <dgm:t>
        <a:bodyPr/>
        <a:lstStyle/>
        <a:p>
          <a:r>
            <a:rPr lang="el-GR" dirty="0"/>
            <a:t>Οι μη διαθέσιμες ή ελλιπείς ιατρικές σημειώσεις, οι ανεπαρκείς πληροφορίες σε μια ιατρική συνταγή, η μη άρτια λογοδοσία ή παράδοση περιστατικών μεταξύ βαρδιών, είναι μερικά συνηθισμένα παραδείγματα. </a:t>
          </a:r>
          <a:endParaRPr lang="en-US" dirty="0"/>
        </a:p>
      </dgm:t>
    </dgm:pt>
    <dgm:pt modelId="{717528AC-97A6-4331-8F3E-0CD15E4776EC}" type="parTrans" cxnId="{A83646B9-E28E-41D5-B617-9B92EF1919CB}">
      <dgm:prSet/>
      <dgm:spPr/>
      <dgm:t>
        <a:bodyPr/>
        <a:lstStyle/>
        <a:p>
          <a:endParaRPr lang="en-US"/>
        </a:p>
      </dgm:t>
    </dgm:pt>
    <dgm:pt modelId="{120ECC2D-CD48-4D0A-A3AA-A8DAFFF3B069}" type="sibTrans" cxnId="{A83646B9-E28E-41D5-B617-9B92EF1919CB}">
      <dgm:prSet/>
      <dgm:spPr/>
      <dgm:t>
        <a:bodyPr/>
        <a:lstStyle/>
        <a:p>
          <a:endParaRPr lang="en-US"/>
        </a:p>
      </dgm:t>
    </dgm:pt>
    <dgm:pt modelId="{D4CD6569-EADE-4023-8AB2-E662E56EB9E5}" type="pres">
      <dgm:prSet presAssocID="{9C9D0553-6FAF-4A6A-83C6-4C538AE6F513}" presName="root" presStyleCnt="0">
        <dgm:presLayoutVars>
          <dgm:dir/>
          <dgm:resizeHandles val="exact"/>
        </dgm:presLayoutVars>
      </dgm:prSet>
      <dgm:spPr/>
    </dgm:pt>
    <dgm:pt modelId="{18F51B93-9929-465D-B5AF-FC5E22461311}" type="pres">
      <dgm:prSet presAssocID="{52779AAC-DDA1-42BD-8253-823BF4E4D1DF}" presName="compNode" presStyleCnt="0"/>
      <dgm:spPr/>
    </dgm:pt>
    <dgm:pt modelId="{F79B3065-5920-4F35-8C7A-550E6EFD85E6}" type="pres">
      <dgm:prSet presAssocID="{52779AAC-DDA1-42BD-8253-823BF4E4D1DF}" presName="bgRect" presStyleLbl="bgShp" presStyleIdx="0" presStyleCnt="2"/>
      <dgm:spPr/>
    </dgm:pt>
    <dgm:pt modelId="{68879F3F-327C-425E-A807-8617EEB65079}" type="pres">
      <dgm:prSet presAssocID="{52779AAC-DDA1-42BD-8253-823BF4E4D1D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tor"/>
        </a:ext>
      </dgm:extLst>
    </dgm:pt>
    <dgm:pt modelId="{8EA56DA4-22F3-4791-B9BD-25BCCCE7B104}" type="pres">
      <dgm:prSet presAssocID="{52779AAC-DDA1-42BD-8253-823BF4E4D1DF}" presName="spaceRect" presStyleCnt="0"/>
      <dgm:spPr/>
    </dgm:pt>
    <dgm:pt modelId="{65580A77-A9CC-40A5-87C8-78A9B7D2AB71}" type="pres">
      <dgm:prSet presAssocID="{52779AAC-DDA1-42BD-8253-823BF4E4D1DF}" presName="parTx" presStyleLbl="revTx" presStyleIdx="0" presStyleCnt="2">
        <dgm:presLayoutVars>
          <dgm:chMax val="0"/>
          <dgm:chPref val="0"/>
        </dgm:presLayoutVars>
      </dgm:prSet>
      <dgm:spPr/>
    </dgm:pt>
    <dgm:pt modelId="{7BA14F91-F5CE-4A18-9612-47DCD644A0DD}" type="pres">
      <dgm:prSet presAssocID="{BC30E6E9-CE87-49FB-B43C-D4B6000C084D}" presName="sibTrans" presStyleCnt="0"/>
      <dgm:spPr/>
    </dgm:pt>
    <dgm:pt modelId="{A1B95B1E-05CE-4AF0-9B17-0BCB26AFD018}" type="pres">
      <dgm:prSet presAssocID="{F58BF0BB-EEB0-4A54-AC00-09FD8BAC07C7}" presName="compNode" presStyleCnt="0"/>
      <dgm:spPr/>
    </dgm:pt>
    <dgm:pt modelId="{1D9F9917-F35F-487B-9C67-C8EBE8BDC14F}" type="pres">
      <dgm:prSet presAssocID="{F58BF0BB-EEB0-4A54-AC00-09FD8BAC07C7}" presName="bgRect" presStyleLbl="bgShp" presStyleIdx="1" presStyleCnt="2"/>
      <dgm:spPr/>
    </dgm:pt>
    <dgm:pt modelId="{F06BCE04-AAC6-4F5F-870D-8C8EADD48E70}" type="pres">
      <dgm:prSet presAssocID="{F58BF0BB-EEB0-4A54-AC00-09FD8BAC07C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ospital"/>
        </a:ext>
      </dgm:extLst>
    </dgm:pt>
    <dgm:pt modelId="{C3F52BC2-C1C6-41DD-A91E-1F12BBD1F0F3}" type="pres">
      <dgm:prSet presAssocID="{F58BF0BB-EEB0-4A54-AC00-09FD8BAC07C7}" presName="spaceRect" presStyleCnt="0"/>
      <dgm:spPr/>
    </dgm:pt>
    <dgm:pt modelId="{118583AC-4C43-446B-9EE0-07B5E32C501D}" type="pres">
      <dgm:prSet presAssocID="{F58BF0BB-EEB0-4A54-AC00-09FD8BAC07C7}" presName="parTx" presStyleLbl="revTx" presStyleIdx="1" presStyleCnt="2">
        <dgm:presLayoutVars>
          <dgm:chMax val="0"/>
          <dgm:chPref val="0"/>
        </dgm:presLayoutVars>
      </dgm:prSet>
      <dgm:spPr/>
    </dgm:pt>
  </dgm:ptLst>
  <dgm:cxnLst>
    <dgm:cxn modelId="{C2809E49-F7D0-493A-8C18-2F4067E11E63}" type="presOf" srcId="{52779AAC-DDA1-42BD-8253-823BF4E4D1DF}" destId="{65580A77-A9CC-40A5-87C8-78A9B7D2AB71}" srcOrd="0" destOrd="0" presId="urn:microsoft.com/office/officeart/2018/2/layout/IconVerticalSolidList"/>
    <dgm:cxn modelId="{317A9753-06CB-4DE6-B596-08013B5D79DC}" type="presOf" srcId="{F58BF0BB-EEB0-4A54-AC00-09FD8BAC07C7}" destId="{118583AC-4C43-446B-9EE0-07B5E32C501D}" srcOrd="0" destOrd="0" presId="urn:microsoft.com/office/officeart/2018/2/layout/IconVerticalSolidList"/>
    <dgm:cxn modelId="{D1741B76-FB0B-4CFB-9BC3-FB193516DE79}" srcId="{9C9D0553-6FAF-4A6A-83C6-4C538AE6F513}" destId="{52779AAC-DDA1-42BD-8253-823BF4E4D1DF}" srcOrd="0" destOrd="0" parTransId="{43BD9FF2-F271-4EC1-9C01-E5850315D209}" sibTransId="{BC30E6E9-CE87-49FB-B43C-D4B6000C084D}"/>
    <dgm:cxn modelId="{C6E34BA9-1B34-44C8-9D9E-7EF7C94E4997}" type="presOf" srcId="{9C9D0553-6FAF-4A6A-83C6-4C538AE6F513}" destId="{D4CD6569-EADE-4023-8AB2-E662E56EB9E5}" srcOrd="0" destOrd="0" presId="urn:microsoft.com/office/officeart/2018/2/layout/IconVerticalSolidList"/>
    <dgm:cxn modelId="{A83646B9-E28E-41D5-B617-9B92EF1919CB}" srcId="{9C9D0553-6FAF-4A6A-83C6-4C538AE6F513}" destId="{F58BF0BB-EEB0-4A54-AC00-09FD8BAC07C7}" srcOrd="1" destOrd="0" parTransId="{717528AC-97A6-4331-8F3E-0CD15E4776EC}" sibTransId="{120ECC2D-CD48-4D0A-A3AA-A8DAFFF3B069}"/>
    <dgm:cxn modelId="{A14581F0-EE8E-4ED0-BF22-BF8995C62BE1}" type="presParOf" srcId="{D4CD6569-EADE-4023-8AB2-E662E56EB9E5}" destId="{18F51B93-9929-465D-B5AF-FC5E22461311}" srcOrd="0" destOrd="0" presId="urn:microsoft.com/office/officeart/2018/2/layout/IconVerticalSolidList"/>
    <dgm:cxn modelId="{C602F2F6-86A2-4F42-84D6-5ECBD1B3F094}" type="presParOf" srcId="{18F51B93-9929-465D-B5AF-FC5E22461311}" destId="{F79B3065-5920-4F35-8C7A-550E6EFD85E6}" srcOrd="0" destOrd="0" presId="urn:microsoft.com/office/officeart/2018/2/layout/IconVerticalSolidList"/>
    <dgm:cxn modelId="{66724DC0-E8A2-4DA1-9113-1EDF225F23E1}" type="presParOf" srcId="{18F51B93-9929-465D-B5AF-FC5E22461311}" destId="{68879F3F-327C-425E-A807-8617EEB65079}" srcOrd="1" destOrd="0" presId="urn:microsoft.com/office/officeart/2018/2/layout/IconVerticalSolidList"/>
    <dgm:cxn modelId="{B68D9CA2-CFB6-4695-A5FA-6F7D3F95B9D9}" type="presParOf" srcId="{18F51B93-9929-465D-B5AF-FC5E22461311}" destId="{8EA56DA4-22F3-4791-B9BD-25BCCCE7B104}" srcOrd="2" destOrd="0" presId="urn:microsoft.com/office/officeart/2018/2/layout/IconVerticalSolidList"/>
    <dgm:cxn modelId="{25E2A273-7C99-489E-894B-909795454D31}" type="presParOf" srcId="{18F51B93-9929-465D-B5AF-FC5E22461311}" destId="{65580A77-A9CC-40A5-87C8-78A9B7D2AB71}" srcOrd="3" destOrd="0" presId="urn:microsoft.com/office/officeart/2018/2/layout/IconVerticalSolidList"/>
    <dgm:cxn modelId="{0877EBB0-6D67-4A6D-99AA-538D9531F456}" type="presParOf" srcId="{D4CD6569-EADE-4023-8AB2-E662E56EB9E5}" destId="{7BA14F91-F5CE-4A18-9612-47DCD644A0DD}" srcOrd="1" destOrd="0" presId="urn:microsoft.com/office/officeart/2018/2/layout/IconVerticalSolidList"/>
    <dgm:cxn modelId="{84E211FD-10AF-474A-937A-00941EBC04EF}" type="presParOf" srcId="{D4CD6569-EADE-4023-8AB2-E662E56EB9E5}" destId="{A1B95B1E-05CE-4AF0-9B17-0BCB26AFD018}" srcOrd="2" destOrd="0" presId="urn:microsoft.com/office/officeart/2018/2/layout/IconVerticalSolidList"/>
    <dgm:cxn modelId="{FAA524A8-C0A9-4A87-A88C-946F2DDD16D7}" type="presParOf" srcId="{A1B95B1E-05CE-4AF0-9B17-0BCB26AFD018}" destId="{1D9F9917-F35F-487B-9C67-C8EBE8BDC14F}" srcOrd="0" destOrd="0" presId="urn:microsoft.com/office/officeart/2018/2/layout/IconVerticalSolidList"/>
    <dgm:cxn modelId="{F50D6867-D69C-4703-8D28-BBCB69B0E000}" type="presParOf" srcId="{A1B95B1E-05CE-4AF0-9B17-0BCB26AFD018}" destId="{F06BCE04-AAC6-4F5F-870D-8C8EADD48E70}" srcOrd="1" destOrd="0" presId="urn:microsoft.com/office/officeart/2018/2/layout/IconVerticalSolidList"/>
    <dgm:cxn modelId="{E93FDBC9-92E3-4A54-9A06-FEC1F38879E4}" type="presParOf" srcId="{A1B95B1E-05CE-4AF0-9B17-0BCB26AFD018}" destId="{C3F52BC2-C1C6-41DD-A91E-1F12BBD1F0F3}" srcOrd="2" destOrd="0" presId="urn:microsoft.com/office/officeart/2018/2/layout/IconVerticalSolidList"/>
    <dgm:cxn modelId="{56D9305E-A2E0-436E-AA73-4FC782741EF2}" type="presParOf" srcId="{A1B95B1E-05CE-4AF0-9B17-0BCB26AFD018}" destId="{118583AC-4C43-446B-9EE0-07B5E32C501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E2620FC-CA22-4741-8A6E-62FBEF082F1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2C77FDD-314C-4194-A315-862961E45999}">
      <dgm:prSet/>
      <dgm:spPr/>
      <dgm:t>
        <a:bodyPr/>
        <a:lstStyle/>
        <a:p>
          <a:r>
            <a:rPr lang="el-GR" dirty="0"/>
            <a:t>Μη συμβατά συστήματα αξιών, ή περιπτώσεις προσπάθειας επιβολής προσωπικών αξιών στους άλλους. </a:t>
          </a:r>
          <a:r>
            <a:rPr lang="en-US" dirty="0"/>
            <a:t> </a:t>
          </a:r>
        </a:p>
      </dgm:t>
    </dgm:pt>
    <dgm:pt modelId="{27E29E0E-3D38-428A-8CFA-13052D8D5BA2}" type="parTrans" cxnId="{F958CA25-08B1-4C81-8D4D-85ABD773BD08}">
      <dgm:prSet/>
      <dgm:spPr/>
      <dgm:t>
        <a:bodyPr/>
        <a:lstStyle/>
        <a:p>
          <a:endParaRPr lang="en-US"/>
        </a:p>
      </dgm:t>
    </dgm:pt>
    <dgm:pt modelId="{CA037E03-4681-470D-9FF0-DC2E6FAF49AB}" type="sibTrans" cxnId="{F958CA25-08B1-4C81-8D4D-85ABD773BD08}">
      <dgm:prSet/>
      <dgm:spPr/>
      <dgm:t>
        <a:bodyPr/>
        <a:lstStyle/>
        <a:p>
          <a:endParaRPr lang="en-US"/>
        </a:p>
      </dgm:t>
    </dgm:pt>
    <dgm:pt modelId="{A6CAC170-29C0-4682-AF0F-02DDA3C1CD4D}">
      <dgm:prSet/>
      <dgm:spPr/>
      <dgm:t>
        <a:bodyPr/>
        <a:lstStyle/>
        <a:p>
          <a:r>
            <a:rPr lang="el-GR"/>
            <a:t>Οι αξίες είναι μη διαπραγματεύσιμες και αυτό συχνά μπορεί να οδηγήσει σε σύγκρουση ανάμεσα σε κάποιο μέλος του προσωπικού και σε εκείνον που θεωρεί υπεύθυνο.</a:t>
          </a:r>
          <a:endParaRPr lang="en-US"/>
        </a:p>
      </dgm:t>
    </dgm:pt>
    <dgm:pt modelId="{599DB816-1265-4714-9E33-04E2080872A5}" type="parTrans" cxnId="{0862B8EC-AEAD-4AE6-BE37-E91B82743A08}">
      <dgm:prSet/>
      <dgm:spPr/>
      <dgm:t>
        <a:bodyPr/>
        <a:lstStyle/>
        <a:p>
          <a:endParaRPr lang="en-US"/>
        </a:p>
      </dgm:t>
    </dgm:pt>
    <dgm:pt modelId="{D9E2C490-2242-4E1B-8805-DBEF83206256}" type="sibTrans" cxnId="{0862B8EC-AEAD-4AE6-BE37-E91B82743A08}">
      <dgm:prSet/>
      <dgm:spPr/>
      <dgm:t>
        <a:bodyPr/>
        <a:lstStyle/>
        <a:p>
          <a:endParaRPr lang="en-US"/>
        </a:p>
      </dgm:t>
    </dgm:pt>
    <dgm:pt modelId="{794D0C72-4D74-459A-80D3-42AD148D431A}" type="pres">
      <dgm:prSet presAssocID="{6E2620FC-CA22-4741-8A6E-62FBEF082F1A}" presName="root" presStyleCnt="0">
        <dgm:presLayoutVars>
          <dgm:dir/>
          <dgm:resizeHandles val="exact"/>
        </dgm:presLayoutVars>
      </dgm:prSet>
      <dgm:spPr/>
    </dgm:pt>
    <dgm:pt modelId="{70F2660F-711D-4626-97ED-7DA60050658B}" type="pres">
      <dgm:prSet presAssocID="{02C77FDD-314C-4194-A315-862961E45999}" presName="compNode" presStyleCnt="0"/>
      <dgm:spPr/>
    </dgm:pt>
    <dgm:pt modelId="{814EE345-EDEE-4EAD-9797-DF38C2C816FE}" type="pres">
      <dgm:prSet presAssocID="{02C77FDD-314C-4194-A315-862961E45999}" presName="bgRect" presStyleLbl="bgShp" presStyleIdx="0" presStyleCnt="2"/>
      <dgm:spPr/>
    </dgm:pt>
    <dgm:pt modelId="{E9CE6985-E123-4759-A052-8114871A16C3}" type="pres">
      <dgm:prSet presAssocID="{02C77FDD-314C-4194-A315-862961E4599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ant"/>
        </a:ext>
      </dgm:extLst>
    </dgm:pt>
    <dgm:pt modelId="{4B7F3413-B947-44FD-902A-1DFC4298008F}" type="pres">
      <dgm:prSet presAssocID="{02C77FDD-314C-4194-A315-862961E45999}" presName="spaceRect" presStyleCnt="0"/>
      <dgm:spPr/>
    </dgm:pt>
    <dgm:pt modelId="{1C16D305-247F-49E6-9FAF-97D054F1C6C0}" type="pres">
      <dgm:prSet presAssocID="{02C77FDD-314C-4194-A315-862961E45999}" presName="parTx" presStyleLbl="revTx" presStyleIdx="0" presStyleCnt="2">
        <dgm:presLayoutVars>
          <dgm:chMax val="0"/>
          <dgm:chPref val="0"/>
        </dgm:presLayoutVars>
      </dgm:prSet>
      <dgm:spPr/>
    </dgm:pt>
    <dgm:pt modelId="{385D785E-BAE5-4E9F-96A5-6F8087201869}" type="pres">
      <dgm:prSet presAssocID="{CA037E03-4681-470D-9FF0-DC2E6FAF49AB}" presName="sibTrans" presStyleCnt="0"/>
      <dgm:spPr/>
    </dgm:pt>
    <dgm:pt modelId="{DA50C0E7-91CE-45FB-87C7-DFB7E2DD1F48}" type="pres">
      <dgm:prSet presAssocID="{A6CAC170-29C0-4682-AF0F-02DDA3C1CD4D}" presName="compNode" presStyleCnt="0"/>
      <dgm:spPr/>
    </dgm:pt>
    <dgm:pt modelId="{E934A331-2FA9-4A39-B3E5-47F5D4FC2230}" type="pres">
      <dgm:prSet presAssocID="{A6CAC170-29C0-4682-AF0F-02DDA3C1CD4D}" presName="bgRect" presStyleLbl="bgShp" presStyleIdx="1" presStyleCnt="2"/>
      <dgm:spPr/>
    </dgm:pt>
    <dgm:pt modelId="{AF432DE0-0E09-444A-9D8C-694EBCD83B1C}" type="pres">
      <dgm:prSet presAssocID="{A6CAC170-29C0-4682-AF0F-02DDA3C1CD4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nnections"/>
        </a:ext>
      </dgm:extLst>
    </dgm:pt>
    <dgm:pt modelId="{9FF0F626-4D41-45F3-A675-BFF93DB6DB3E}" type="pres">
      <dgm:prSet presAssocID="{A6CAC170-29C0-4682-AF0F-02DDA3C1CD4D}" presName="spaceRect" presStyleCnt="0"/>
      <dgm:spPr/>
    </dgm:pt>
    <dgm:pt modelId="{2373C215-16F4-45DE-8334-5E647EC85727}" type="pres">
      <dgm:prSet presAssocID="{A6CAC170-29C0-4682-AF0F-02DDA3C1CD4D}" presName="parTx" presStyleLbl="revTx" presStyleIdx="1" presStyleCnt="2">
        <dgm:presLayoutVars>
          <dgm:chMax val="0"/>
          <dgm:chPref val="0"/>
        </dgm:presLayoutVars>
      </dgm:prSet>
      <dgm:spPr/>
    </dgm:pt>
  </dgm:ptLst>
  <dgm:cxnLst>
    <dgm:cxn modelId="{E2DB2E0C-8DB6-4347-83AA-7FB1D3985798}" type="presOf" srcId="{6E2620FC-CA22-4741-8A6E-62FBEF082F1A}" destId="{794D0C72-4D74-459A-80D3-42AD148D431A}" srcOrd="0" destOrd="0" presId="urn:microsoft.com/office/officeart/2018/2/layout/IconVerticalSolidList"/>
    <dgm:cxn modelId="{E025361C-7345-4CD3-8E11-AFA17A1E3784}" type="presOf" srcId="{02C77FDD-314C-4194-A315-862961E45999}" destId="{1C16D305-247F-49E6-9FAF-97D054F1C6C0}" srcOrd="0" destOrd="0" presId="urn:microsoft.com/office/officeart/2018/2/layout/IconVerticalSolidList"/>
    <dgm:cxn modelId="{F958CA25-08B1-4C81-8D4D-85ABD773BD08}" srcId="{6E2620FC-CA22-4741-8A6E-62FBEF082F1A}" destId="{02C77FDD-314C-4194-A315-862961E45999}" srcOrd="0" destOrd="0" parTransId="{27E29E0E-3D38-428A-8CFA-13052D8D5BA2}" sibTransId="{CA037E03-4681-470D-9FF0-DC2E6FAF49AB}"/>
    <dgm:cxn modelId="{73181155-595C-4788-AA41-972FD0D0CB5C}" type="presOf" srcId="{A6CAC170-29C0-4682-AF0F-02DDA3C1CD4D}" destId="{2373C215-16F4-45DE-8334-5E647EC85727}" srcOrd="0" destOrd="0" presId="urn:microsoft.com/office/officeart/2018/2/layout/IconVerticalSolidList"/>
    <dgm:cxn modelId="{0862B8EC-AEAD-4AE6-BE37-E91B82743A08}" srcId="{6E2620FC-CA22-4741-8A6E-62FBEF082F1A}" destId="{A6CAC170-29C0-4682-AF0F-02DDA3C1CD4D}" srcOrd="1" destOrd="0" parTransId="{599DB816-1265-4714-9E33-04E2080872A5}" sibTransId="{D9E2C490-2242-4E1B-8805-DBEF83206256}"/>
    <dgm:cxn modelId="{4DDF94A6-6CF9-44F2-8FB7-9F44A2CC3396}" type="presParOf" srcId="{794D0C72-4D74-459A-80D3-42AD148D431A}" destId="{70F2660F-711D-4626-97ED-7DA60050658B}" srcOrd="0" destOrd="0" presId="urn:microsoft.com/office/officeart/2018/2/layout/IconVerticalSolidList"/>
    <dgm:cxn modelId="{AD4BA834-4277-4540-A194-BA317743812A}" type="presParOf" srcId="{70F2660F-711D-4626-97ED-7DA60050658B}" destId="{814EE345-EDEE-4EAD-9797-DF38C2C816FE}" srcOrd="0" destOrd="0" presId="urn:microsoft.com/office/officeart/2018/2/layout/IconVerticalSolidList"/>
    <dgm:cxn modelId="{F9477B16-4A07-4B61-8C48-8E4D88230DE6}" type="presParOf" srcId="{70F2660F-711D-4626-97ED-7DA60050658B}" destId="{E9CE6985-E123-4759-A052-8114871A16C3}" srcOrd="1" destOrd="0" presId="urn:microsoft.com/office/officeart/2018/2/layout/IconVerticalSolidList"/>
    <dgm:cxn modelId="{F5576AD2-7CED-4EB1-8829-FA099E930E5D}" type="presParOf" srcId="{70F2660F-711D-4626-97ED-7DA60050658B}" destId="{4B7F3413-B947-44FD-902A-1DFC4298008F}" srcOrd="2" destOrd="0" presId="urn:microsoft.com/office/officeart/2018/2/layout/IconVerticalSolidList"/>
    <dgm:cxn modelId="{5AAAFF78-8142-40BA-8BC3-A02AE1E576C3}" type="presParOf" srcId="{70F2660F-711D-4626-97ED-7DA60050658B}" destId="{1C16D305-247F-49E6-9FAF-97D054F1C6C0}" srcOrd="3" destOrd="0" presId="urn:microsoft.com/office/officeart/2018/2/layout/IconVerticalSolidList"/>
    <dgm:cxn modelId="{DCC76095-A26D-45E7-8201-71CA353BFF4C}" type="presParOf" srcId="{794D0C72-4D74-459A-80D3-42AD148D431A}" destId="{385D785E-BAE5-4E9F-96A5-6F8087201869}" srcOrd="1" destOrd="0" presId="urn:microsoft.com/office/officeart/2018/2/layout/IconVerticalSolidList"/>
    <dgm:cxn modelId="{3242486A-0A2C-4C35-9FC3-76A3B134521E}" type="presParOf" srcId="{794D0C72-4D74-459A-80D3-42AD148D431A}" destId="{DA50C0E7-91CE-45FB-87C7-DFB7E2DD1F48}" srcOrd="2" destOrd="0" presId="urn:microsoft.com/office/officeart/2018/2/layout/IconVerticalSolidList"/>
    <dgm:cxn modelId="{A937270D-DCF8-4631-ADA4-528233C6B328}" type="presParOf" srcId="{DA50C0E7-91CE-45FB-87C7-DFB7E2DD1F48}" destId="{E934A331-2FA9-4A39-B3E5-47F5D4FC2230}" srcOrd="0" destOrd="0" presId="urn:microsoft.com/office/officeart/2018/2/layout/IconVerticalSolidList"/>
    <dgm:cxn modelId="{E3DC551E-47C5-4FD7-BE6C-8921A8C2E6E1}" type="presParOf" srcId="{DA50C0E7-91CE-45FB-87C7-DFB7E2DD1F48}" destId="{AF432DE0-0E09-444A-9D8C-694EBCD83B1C}" srcOrd="1" destOrd="0" presId="urn:microsoft.com/office/officeart/2018/2/layout/IconVerticalSolidList"/>
    <dgm:cxn modelId="{DFADB6F7-F801-42AF-9CAE-AAAE593D206C}" type="presParOf" srcId="{DA50C0E7-91CE-45FB-87C7-DFB7E2DD1F48}" destId="{9FF0F626-4D41-45F3-A675-BFF93DB6DB3E}" srcOrd="2" destOrd="0" presId="urn:microsoft.com/office/officeart/2018/2/layout/IconVerticalSolidList"/>
    <dgm:cxn modelId="{CF9291DA-B19A-4EEC-A0E3-DED3AA3302EC}" type="presParOf" srcId="{DA50C0E7-91CE-45FB-87C7-DFB7E2DD1F48}" destId="{2373C215-16F4-45DE-8334-5E647EC8572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75F877-82FC-4D21-8318-71759AE00EF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DC5AD7D-E6E8-4DD6-9071-8C9DEB43AD16}">
      <dgm:prSet/>
      <dgm:spPr/>
      <dgm:t>
        <a:bodyPr/>
        <a:lstStyle/>
        <a:p>
          <a:r>
            <a:rPr lang="el-GR" dirty="0"/>
            <a:t>Αρνητικά συναισθήματα, έλλειψη εμπιστοσύνης, παρεξηγήσεις ή δυσχέρεια στη συνεννόηση μεταξύ ανθρώπων.</a:t>
          </a:r>
          <a:endParaRPr lang="en-US" dirty="0"/>
        </a:p>
      </dgm:t>
    </dgm:pt>
    <dgm:pt modelId="{747BEA62-3C10-4117-A536-48931FD7D03F}" type="parTrans" cxnId="{4391EA7F-9F36-4927-B797-8DFF1FE291B8}">
      <dgm:prSet/>
      <dgm:spPr/>
      <dgm:t>
        <a:bodyPr/>
        <a:lstStyle/>
        <a:p>
          <a:endParaRPr lang="en-US"/>
        </a:p>
      </dgm:t>
    </dgm:pt>
    <dgm:pt modelId="{EF538F1D-15E7-4DCE-A26B-F98E9D0B6202}" type="sibTrans" cxnId="{4391EA7F-9F36-4927-B797-8DFF1FE291B8}">
      <dgm:prSet/>
      <dgm:spPr/>
      <dgm:t>
        <a:bodyPr/>
        <a:lstStyle/>
        <a:p>
          <a:endParaRPr lang="en-US"/>
        </a:p>
      </dgm:t>
    </dgm:pt>
    <dgm:pt modelId="{FD97270E-7C46-4265-8808-D50CE2E21078}">
      <dgm:prSet/>
      <dgm:spPr/>
      <dgm:t>
        <a:bodyPr/>
        <a:lstStyle/>
        <a:p>
          <a:r>
            <a:rPr lang="el-GR" dirty="0"/>
            <a:t>Τα αίτια για τέτοιου είδους αντιπαραθέσεις είναι πολλά, καθώς </a:t>
          </a:r>
          <a:r>
            <a:rPr lang="el-GR" dirty="0" err="1"/>
            <a:t>στρεσογόνες</a:t>
          </a:r>
          <a:r>
            <a:rPr lang="el-GR" dirty="0"/>
            <a:t> συνθήκες και οι συναισθηματικά φορτισμένες καταστάσεις μπορούν να καλλιεργήσουν εύκολα τέτοια συναισθήματα.</a:t>
          </a:r>
          <a:r>
            <a:rPr lang="en-US" dirty="0"/>
            <a:t>  </a:t>
          </a:r>
        </a:p>
      </dgm:t>
    </dgm:pt>
    <dgm:pt modelId="{3212EB9D-5786-4444-B6E3-3EE03CB9DC91}" type="parTrans" cxnId="{EA73B15C-5B34-48F1-B086-A5268816F54E}">
      <dgm:prSet/>
      <dgm:spPr/>
      <dgm:t>
        <a:bodyPr/>
        <a:lstStyle/>
        <a:p>
          <a:endParaRPr lang="en-US"/>
        </a:p>
      </dgm:t>
    </dgm:pt>
    <dgm:pt modelId="{9A26F846-BE5C-4875-9423-ABE2A8EA8378}" type="sibTrans" cxnId="{EA73B15C-5B34-48F1-B086-A5268816F54E}">
      <dgm:prSet/>
      <dgm:spPr/>
      <dgm:t>
        <a:bodyPr/>
        <a:lstStyle/>
        <a:p>
          <a:endParaRPr lang="en-US"/>
        </a:p>
      </dgm:t>
    </dgm:pt>
    <dgm:pt modelId="{1336B34A-61E8-472C-AB54-A85E9DB0C27A}" type="pres">
      <dgm:prSet presAssocID="{2475F877-82FC-4D21-8318-71759AE00EF0}" presName="root" presStyleCnt="0">
        <dgm:presLayoutVars>
          <dgm:dir/>
          <dgm:resizeHandles val="exact"/>
        </dgm:presLayoutVars>
      </dgm:prSet>
      <dgm:spPr/>
    </dgm:pt>
    <dgm:pt modelId="{26EA6284-14FF-4B9C-87D8-4D887283B09A}" type="pres">
      <dgm:prSet presAssocID="{1DC5AD7D-E6E8-4DD6-9071-8C9DEB43AD16}" presName="compNode" presStyleCnt="0"/>
      <dgm:spPr/>
    </dgm:pt>
    <dgm:pt modelId="{D55EA985-1B94-45A9-BEBF-20A70CC91DFE}" type="pres">
      <dgm:prSet presAssocID="{1DC5AD7D-E6E8-4DD6-9071-8C9DEB43AD16}" presName="bgRect" presStyleLbl="bgShp" presStyleIdx="0" presStyleCnt="2"/>
      <dgm:spPr/>
    </dgm:pt>
    <dgm:pt modelId="{EFAAB394-0840-411A-839A-81539E400A5A}" type="pres">
      <dgm:prSet presAssocID="{1DC5AD7D-E6E8-4DD6-9071-8C9DEB43AD1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ngry Face with Solid Fill"/>
        </a:ext>
      </dgm:extLst>
    </dgm:pt>
    <dgm:pt modelId="{2220B714-C4C6-489C-80EB-6D25CE9358BA}" type="pres">
      <dgm:prSet presAssocID="{1DC5AD7D-E6E8-4DD6-9071-8C9DEB43AD16}" presName="spaceRect" presStyleCnt="0"/>
      <dgm:spPr/>
    </dgm:pt>
    <dgm:pt modelId="{605B32A2-6504-4556-AB68-47C1C9365199}" type="pres">
      <dgm:prSet presAssocID="{1DC5AD7D-E6E8-4DD6-9071-8C9DEB43AD16}" presName="parTx" presStyleLbl="revTx" presStyleIdx="0" presStyleCnt="2">
        <dgm:presLayoutVars>
          <dgm:chMax val="0"/>
          <dgm:chPref val="0"/>
        </dgm:presLayoutVars>
      </dgm:prSet>
      <dgm:spPr/>
    </dgm:pt>
    <dgm:pt modelId="{39E1F98C-8601-4316-8A9B-551201902518}" type="pres">
      <dgm:prSet presAssocID="{EF538F1D-15E7-4DCE-A26B-F98E9D0B6202}" presName="sibTrans" presStyleCnt="0"/>
      <dgm:spPr/>
    </dgm:pt>
    <dgm:pt modelId="{BB22BD09-490B-4C83-802D-16BFEAA10FE9}" type="pres">
      <dgm:prSet presAssocID="{FD97270E-7C46-4265-8808-D50CE2E21078}" presName="compNode" presStyleCnt="0"/>
      <dgm:spPr/>
    </dgm:pt>
    <dgm:pt modelId="{82805871-2602-4674-B8D9-A69042DE8B13}" type="pres">
      <dgm:prSet presAssocID="{FD97270E-7C46-4265-8808-D50CE2E21078}" presName="bgRect" presStyleLbl="bgShp" presStyleIdx="1" presStyleCnt="2"/>
      <dgm:spPr/>
    </dgm:pt>
    <dgm:pt modelId="{B43F580A-A9B4-4B31-9E85-598153676A22}" type="pres">
      <dgm:prSet presAssocID="{FD97270E-7C46-4265-8808-D50CE2E2107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evil Face Outline"/>
        </a:ext>
      </dgm:extLst>
    </dgm:pt>
    <dgm:pt modelId="{571F6DA9-A45B-47A8-BD11-42C51278DA46}" type="pres">
      <dgm:prSet presAssocID="{FD97270E-7C46-4265-8808-D50CE2E21078}" presName="spaceRect" presStyleCnt="0"/>
      <dgm:spPr/>
    </dgm:pt>
    <dgm:pt modelId="{0C47B801-A7FB-41E5-80CC-5EACB9EE83AF}" type="pres">
      <dgm:prSet presAssocID="{FD97270E-7C46-4265-8808-D50CE2E21078}" presName="parTx" presStyleLbl="revTx" presStyleIdx="1" presStyleCnt="2">
        <dgm:presLayoutVars>
          <dgm:chMax val="0"/>
          <dgm:chPref val="0"/>
        </dgm:presLayoutVars>
      </dgm:prSet>
      <dgm:spPr/>
    </dgm:pt>
  </dgm:ptLst>
  <dgm:cxnLst>
    <dgm:cxn modelId="{DF22F20F-1413-453A-95BE-8E1139FEDA26}" type="presOf" srcId="{2475F877-82FC-4D21-8318-71759AE00EF0}" destId="{1336B34A-61E8-472C-AB54-A85E9DB0C27A}" srcOrd="0" destOrd="0" presId="urn:microsoft.com/office/officeart/2018/2/layout/IconVerticalSolidList"/>
    <dgm:cxn modelId="{EA73B15C-5B34-48F1-B086-A5268816F54E}" srcId="{2475F877-82FC-4D21-8318-71759AE00EF0}" destId="{FD97270E-7C46-4265-8808-D50CE2E21078}" srcOrd="1" destOrd="0" parTransId="{3212EB9D-5786-4444-B6E3-3EE03CB9DC91}" sibTransId="{9A26F846-BE5C-4875-9423-ABE2A8EA8378}"/>
    <dgm:cxn modelId="{C87BFD49-FF18-427D-BA3B-691D55D4C3AF}" type="presOf" srcId="{1DC5AD7D-E6E8-4DD6-9071-8C9DEB43AD16}" destId="{605B32A2-6504-4556-AB68-47C1C9365199}" srcOrd="0" destOrd="0" presId="urn:microsoft.com/office/officeart/2018/2/layout/IconVerticalSolidList"/>
    <dgm:cxn modelId="{3FA87176-E980-4B31-8872-0CE5DD2A1026}" type="presOf" srcId="{FD97270E-7C46-4265-8808-D50CE2E21078}" destId="{0C47B801-A7FB-41E5-80CC-5EACB9EE83AF}" srcOrd="0" destOrd="0" presId="urn:microsoft.com/office/officeart/2018/2/layout/IconVerticalSolidList"/>
    <dgm:cxn modelId="{4391EA7F-9F36-4927-B797-8DFF1FE291B8}" srcId="{2475F877-82FC-4D21-8318-71759AE00EF0}" destId="{1DC5AD7D-E6E8-4DD6-9071-8C9DEB43AD16}" srcOrd="0" destOrd="0" parTransId="{747BEA62-3C10-4117-A536-48931FD7D03F}" sibTransId="{EF538F1D-15E7-4DCE-A26B-F98E9D0B6202}"/>
    <dgm:cxn modelId="{2229E24E-613E-4530-9EED-428174360C44}" type="presParOf" srcId="{1336B34A-61E8-472C-AB54-A85E9DB0C27A}" destId="{26EA6284-14FF-4B9C-87D8-4D887283B09A}" srcOrd="0" destOrd="0" presId="urn:microsoft.com/office/officeart/2018/2/layout/IconVerticalSolidList"/>
    <dgm:cxn modelId="{EE5490C4-C998-4215-B210-A4B84B669F72}" type="presParOf" srcId="{26EA6284-14FF-4B9C-87D8-4D887283B09A}" destId="{D55EA985-1B94-45A9-BEBF-20A70CC91DFE}" srcOrd="0" destOrd="0" presId="urn:microsoft.com/office/officeart/2018/2/layout/IconVerticalSolidList"/>
    <dgm:cxn modelId="{0F2C9849-AB31-408E-B323-FB7A433F1E70}" type="presParOf" srcId="{26EA6284-14FF-4B9C-87D8-4D887283B09A}" destId="{EFAAB394-0840-411A-839A-81539E400A5A}" srcOrd="1" destOrd="0" presId="urn:microsoft.com/office/officeart/2018/2/layout/IconVerticalSolidList"/>
    <dgm:cxn modelId="{2A189738-A325-4D2F-9A4A-0B46B7C056C9}" type="presParOf" srcId="{26EA6284-14FF-4B9C-87D8-4D887283B09A}" destId="{2220B714-C4C6-489C-80EB-6D25CE9358BA}" srcOrd="2" destOrd="0" presId="urn:microsoft.com/office/officeart/2018/2/layout/IconVerticalSolidList"/>
    <dgm:cxn modelId="{9DEB1147-D335-4B2E-9605-EB5B3EBF1C13}" type="presParOf" srcId="{26EA6284-14FF-4B9C-87D8-4D887283B09A}" destId="{605B32A2-6504-4556-AB68-47C1C9365199}" srcOrd="3" destOrd="0" presId="urn:microsoft.com/office/officeart/2018/2/layout/IconVerticalSolidList"/>
    <dgm:cxn modelId="{5C329838-F79D-464F-9381-7A505062AABE}" type="presParOf" srcId="{1336B34A-61E8-472C-AB54-A85E9DB0C27A}" destId="{39E1F98C-8601-4316-8A9B-551201902518}" srcOrd="1" destOrd="0" presId="urn:microsoft.com/office/officeart/2018/2/layout/IconVerticalSolidList"/>
    <dgm:cxn modelId="{DD7E92BA-7B48-4B5C-9857-FB645414F2D4}" type="presParOf" srcId="{1336B34A-61E8-472C-AB54-A85E9DB0C27A}" destId="{BB22BD09-490B-4C83-802D-16BFEAA10FE9}" srcOrd="2" destOrd="0" presId="urn:microsoft.com/office/officeart/2018/2/layout/IconVerticalSolidList"/>
    <dgm:cxn modelId="{5ED4D113-7C40-4072-A678-ED4193A13E99}" type="presParOf" srcId="{BB22BD09-490B-4C83-802D-16BFEAA10FE9}" destId="{82805871-2602-4674-B8D9-A69042DE8B13}" srcOrd="0" destOrd="0" presId="urn:microsoft.com/office/officeart/2018/2/layout/IconVerticalSolidList"/>
    <dgm:cxn modelId="{E03CF2D8-A3A8-41A2-A48E-B2652DF1BF9D}" type="presParOf" srcId="{BB22BD09-490B-4C83-802D-16BFEAA10FE9}" destId="{B43F580A-A9B4-4B31-9E85-598153676A22}" srcOrd="1" destOrd="0" presId="urn:microsoft.com/office/officeart/2018/2/layout/IconVerticalSolidList"/>
    <dgm:cxn modelId="{EF9F1CD6-BFFF-4965-A712-1C57C55DE2B6}" type="presParOf" srcId="{BB22BD09-490B-4C83-802D-16BFEAA10FE9}" destId="{571F6DA9-A45B-47A8-BD11-42C51278DA46}" srcOrd="2" destOrd="0" presId="urn:microsoft.com/office/officeart/2018/2/layout/IconVerticalSolidList"/>
    <dgm:cxn modelId="{FFD8A6AD-4E71-4474-AB7F-1D48866FBEF7}" type="presParOf" srcId="{BB22BD09-490B-4C83-802D-16BFEAA10FE9}" destId="{0C47B801-A7FB-41E5-80CC-5EACB9EE83A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56DE6BC-6282-4B58-A0DB-F95586F2A08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09DD7CF-70F0-4559-B442-D15E72A8B2BC}">
      <dgm:prSet/>
      <dgm:spPr/>
      <dgm:t>
        <a:bodyPr/>
        <a:lstStyle/>
        <a:p>
          <a:r>
            <a:rPr lang="el-GR" dirty="0"/>
            <a:t>Συγκρούσεις που απορρέουν από τη δομή ενός οργανισμού: Αυταρχική συμπεριφορά προς τους άλλους</a:t>
          </a:r>
          <a:r>
            <a:rPr lang="en-US" dirty="0"/>
            <a:t>,</a:t>
          </a:r>
          <a:r>
            <a:rPr lang="el-GR" dirty="0"/>
            <a:t> έλλειψη πόρων ή ευκαιριών</a:t>
          </a:r>
          <a:r>
            <a:rPr lang="en-US" dirty="0"/>
            <a:t>. </a:t>
          </a:r>
        </a:p>
      </dgm:t>
    </dgm:pt>
    <dgm:pt modelId="{E0FF7E2F-DEAD-4054-AC5A-4FE74D54DBE8}" type="parTrans" cxnId="{22648C4A-E4BF-4522-A711-E65AB39BAF09}">
      <dgm:prSet/>
      <dgm:spPr/>
      <dgm:t>
        <a:bodyPr/>
        <a:lstStyle/>
        <a:p>
          <a:endParaRPr lang="en-US"/>
        </a:p>
      </dgm:t>
    </dgm:pt>
    <dgm:pt modelId="{07D6B0F9-BA8F-4054-ABC7-6312F97C16A0}" type="sibTrans" cxnId="{22648C4A-E4BF-4522-A711-E65AB39BAF09}">
      <dgm:prSet/>
      <dgm:spPr/>
      <dgm:t>
        <a:bodyPr/>
        <a:lstStyle/>
        <a:p>
          <a:endParaRPr lang="en-US"/>
        </a:p>
      </dgm:t>
    </dgm:pt>
    <dgm:pt modelId="{88436E63-E020-4ED8-97AF-3EE244479AE0}">
      <dgm:prSet/>
      <dgm:spPr/>
      <dgm:t>
        <a:bodyPr/>
        <a:lstStyle/>
        <a:p>
          <a:r>
            <a:rPr lang="el-GR" dirty="0"/>
            <a:t>Οι οργανισμοί υγειονομικής περίθαλψης μπορεί να έχουν υψηλό ρυθμό αλλαγής σύνθεσης προσωπικού</a:t>
          </a:r>
          <a:r>
            <a:rPr lang="lt-LT" dirty="0"/>
            <a:t>.</a:t>
          </a:r>
          <a:endParaRPr lang="en-US" dirty="0"/>
        </a:p>
      </dgm:t>
    </dgm:pt>
    <dgm:pt modelId="{39BA32B6-53D5-4DF8-84AA-673226CF4F10}" type="parTrans" cxnId="{AD0E1352-C83B-464B-97EF-A9153742234B}">
      <dgm:prSet/>
      <dgm:spPr/>
      <dgm:t>
        <a:bodyPr/>
        <a:lstStyle/>
        <a:p>
          <a:endParaRPr lang="en-US"/>
        </a:p>
      </dgm:t>
    </dgm:pt>
    <dgm:pt modelId="{E050F3F1-715E-4A50-970A-45D5DF7DAB4E}" type="sibTrans" cxnId="{AD0E1352-C83B-464B-97EF-A9153742234B}">
      <dgm:prSet/>
      <dgm:spPr/>
      <dgm:t>
        <a:bodyPr/>
        <a:lstStyle/>
        <a:p>
          <a:endParaRPr lang="en-US"/>
        </a:p>
      </dgm:t>
    </dgm:pt>
    <dgm:pt modelId="{2CF0B055-DE77-4049-B964-398DCB845F75}" type="pres">
      <dgm:prSet presAssocID="{156DE6BC-6282-4B58-A0DB-F95586F2A08A}" presName="root" presStyleCnt="0">
        <dgm:presLayoutVars>
          <dgm:dir/>
          <dgm:resizeHandles val="exact"/>
        </dgm:presLayoutVars>
      </dgm:prSet>
      <dgm:spPr/>
    </dgm:pt>
    <dgm:pt modelId="{C9B410DB-0209-4298-B694-868DA9939967}" type="pres">
      <dgm:prSet presAssocID="{F09DD7CF-70F0-4559-B442-D15E72A8B2BC}" presName="compNode" presStyleCnt="0"/>
      <dgm:spPr/>
    </dgm:pt>
    <dgm:pt modelId="{97110F2D-94AC-43C1-9F55-75E20E3EC403}" type="pres">
      <dgm:prSet presAssocID="{F09DD7CF-70F0-4559-B442-D15E72A8B2BC}" presName="bgRect" presStyleLbl="bgShp" presStyleIdx="0" presStyleCnt="2"/>
      <dgm:spPr/>
    </dgm:pt>
    <dgm:pt modelId="{3ADE0346-9D90-410E-9E6A-232B323B8FB2}" type="pres">
      <dgm:prSet presAssocID="{F09DD7CF-70F0-4559-B442-D15E72A8B2B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of People"/>
        </a:ext>
      </dgm:extLst>
    </dgm:pt>
    <dgm:pt modelId="{EC402CDC-F9EE-49A1-8C04-0E2044558673}" type="pres">
      <dgm:prSet presAssocID="{F09DD7CF-70F0-4559-B442-D15E72A8B2BC}" presName="spaceRect" presStyleCnt="0"/>
      <dgm:spPr/>
    </dgm:pt>
    <dgm:pt modelId="{FC8A14DE-CBA2-44E1-9D81-C6D7FDC8E079}" type="pres">
      <dgm:prSet presAssocID="{F09DD7CF-70F0-4559-B442-D15E72A8B2BC}" presName="parTx" presStyleLbl="revTx" presStyleIdx="0" presStyleCnt="2">
        <dgm:presLayoutVars>
          <dgm:chMax val="0"/>
          <dgm:chPref val="0"/>
        </dgm:presLayoutVars>
      </dgm:prSet>
      <dgm:spPr/>
    </dgm:pt>
    <dgm:pt modelId="{03219C4A-FFF1-49F7-8F88-0878B5248E48}" type="pres">
      <dgm:prSet presAssocID="{07D6B0F9-BA8F-4054-ABC7-6312F97C16A0}" presName="sibTrans" presStyleCnt="0"/>
      <dgm:spPr/>
    </dgm:pt>
    <dgm:pt modelId="{4C8CEA85-DB14-43B3-A5E0-BF8471F18E89}" type="pres">
      <dgm:prSet presAssocID="{88436E63-E020-4ED8-97AF-3EE244479AE0}" presName="compNode" presStyleCnt="0"/>
      <dgm:spPr/>
    </dgm:pt>
    <dgm:pt modelId="{5DC7861C-9E84-4395-A570-246123AEE23C}" type="pres">
      <dgm:prSet presAssocID="{88436E63-E020-4ED8-97AF-3EE244479AE0}" presName="bgRect" presStyleLbl="bgShp" presStyleIdx="1" presStyleCnt="2"/>
      <dgm:spPr/>
    </dgm:pt>
    <dgm:pt modelId="{4985B9F8-4EC5-41AC-999B-FA4167552524}" type="pres">
      <dgm:prSet presAssocID="{88436E63-E020-4ED8-97AF-3EE244479AE0}"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F1A4D99A-59DE-441D-AC03-7941E16519A4}" type="pres">
      <dgm:prSet presAssocID="{88436E63-E020-4ED8-97AF-3EE244479AE0}" presName="spaceRect" presStyleCnt="0"/>
      <dgm:spPr/>
    </dgm:pt>
    <dgm:pt modelId="{290FEC93-8407-4EF5-A6A3-391A333AD868}" type="pres">
      <dgm:prSet presAssocID="{88436E63-E020-4ED8-97AF-3EE244479AE0}" presName="parTx" presStyleLbl="revTx" presStyleIdx="1" presStyleCnt="2">
        <dgm:presLayoutVars>
          <dgm:chMax val="0"/>
          <dgm:chPref val="0"/>
        </dgm:presLayoutVars>
      </dgm:prSet>
      <dgm:spPr/>
    </dgm:pt>
  </dgm:ptLst>
  <dgm:cxnLst>
    <dgm:cxn modelId="{F9D7061D-DCFE-4A85-8561-06240E1349C4}" type="presOf" srcId="{156DE6BC-6282-4B58-A0DB-F95586F2A08A}" destId="{2CF0B055-DE77-4049-B964-398DCB845F75}" srcOrd="0" destOrd="0" presId="urn:microsoft.com/office/officeart/2018/2/layout/IconVerticalSolidList"/>
    <dgm:cxn modelId="{22648C4A-E4BF-4522-A711-E65AB39BAF09}" srcId="{156DE6BC-6282-4B58-A0DB-F95586F2A08A}" destId="{F09DD7CF-70F0-4559-B442-D15E72A8B2BC}" srcOrd="0" destOrd="0" parTransId="{E0FF7E2F-DEAD-4054-AC5A-4FE74D54DBE8}" sibTransId="{07D6B0F9-BA8F-4054-ABC7-6312F97C16A0}"/>
    <dgm:cxn modelId="{AD0E1352-C83B-464B-97EF-A9153742234B}" srcId="{156DE6BC-6282-4B58-A0DB-F95586F2A08A}" destId="{88436E63-E020-4ED8-97AF-3EE244479AE0}" srcOrd="1" destOrd="0" parTransId="{39BA32B6-53D5-4DF8-84AA-673226CF4F10}" sibTransId="{E050F3F1-715E-4A50-970A-45D5DF7DAB4E}"/>
    <dgm:cxn modelId="{DEB87553-BBFD-4C47-9E4E-B93177844F61}" type="presOf" srcId="{88436E63-E020-4ED8-97AF-3EE244479AE0}" destId="{290FEC93-8407-4EF5-A6A3-391A333AD868}" srcOrd="0" destOrd="0" presId="urn:microsoft.com/office/officeart/2018/2/layout/IconVerticalSolidList"/>
    <dgm:cxn modelId="{CBBA4AE1-7069-4A4D-9489-10671B51D7D4}" type="presOf" srcId="{F09DD7CF-70F0-4559-B442-D15E72A8B2BC}" destId="{FC8A14DE-CBA2-44E1-9D81-C6D7FDC8E079}" srcOrd="0" destOrd="0" presId="urn:microsoft.com/office/officeart/2018/2/layout/IconVerticalSolidList"/>
    <dgm:cxn modelId="{1B85A157-1BEA-4F08-8A6B-1FEAE271797B}" type="presParOf" srcId="{2CF0B055-DE77-4049-B964-398DCB845F75}" destId="{C9B410DB-0209-4298-B694-868DA9939967}" srcOrd="0" destOrd="0" presId="urn:microsoft.com/office/officeart/2018/2/layout/IconVerticalSolidList"/>
    <dgm:cxn modelId="{E6F64835-AB8C-4A9B-8249-B6E9CFA3D24E}" type="presParOf" srcId="{C9B410DB-0209-4298-B694-868DA9939967}" destId="{97110F2D-94AC-43C1-9F55-75E20E3EC403}" srcOrd="0" destOrd="0" presId="urn:microsoft.com/office/officeart/2018/2/layout/IconVerticalSolidList"/>
    <dgm:cxn modelId="{E6F456B8-FF06-4801-B169-816B303D3CCB}" type="presParOf" srcId="{C9B410DB-0209-4298-B694-868DA9939967}" destId="{3ADE0346-9D90-410E-9E6A-232B323B8FB2}" srcOrd="1" destOrd="0" presId="urn:microsoft.com/office/officeart/2018/2/layout/IconVerticalSolidList"/>
    <dgm:cxn modelId="{F2C85DC9-4B1F-4869-8499-ACAB42E0B9B3}" type="presParOf" srcId="{C9B410DB-0209-4298-B694-868DA9939967}" destId="{EC402CDC-F9EE-49A1-8C04-0E2044558673}" srcOrd="2" destOrd="0" presId="urn:microsoft.com/office/officeart/2018/2/layout/IconVerticalSolidList"/>
    <dgm:cxn modelId="{B7748148-39CA-4D40-8430-931E9C15C090}" type="presParOf" srcId="{C9B410DB-0209-4298-B694-868DA9939967}" destId="{FC8A14DE-CBA2-44E1-9D81-C6D7FDC8E079}" srcOrd="3" destOrd="0" presId="urn:microsoft.com/office/officeart/2018/2/layout/IconVerticalSolidList"/>
    <dgm:cxn modelId="{70C3D676-A903-4596-96D0-99DAFB67E36B}" type="presParOf" srcId="{2CF0B055-DE77-4049-B964-398DCB845F75}" destId="{03219C4A-FFF1-49F7-8F88-0878B5248E48}" srcOrd="1" destOrd="0" presId="urn:microsoft.com/office/officeart/2018/2/layout/IconVerticalSolidList"/>
    <dgm:cxn modelId="{00E4A063-4146-4BBD-B219-F427748AD5A4}" type="presParOf" srcId="{2CF0B055-DE77-4049-B964-398DCB845F75}" destId="{4C8CEA85-DB14-43B3-A5E0-BF8471F18E89}" srcOrd="2" destOrd="0" presId="urn:microsoft.com/office/officeart/2018/2/layout/IconVerticalSolidList"/>
    <dgm:cxn modelId="{96F38239-CD43-4CE7-90F4-986D7A7F2FC9}" type="presParOf" srcId="{4C8CEA85-DB14-43B3-A5E0-BF8471F18E89}" destId="{5DC7861C-9E84-4395-A570-246123AEE23C}" srcOrd="0" destOrd="0" presId="urn:microsoft.com/office/officeart/2018/2/layout/IconVerticalSolidList"/>
    <dgm:cxn modelId="{264A0183-6EDD-43F7-82B4-7E6146E02E77}" type="presParOf" srcId="{4C8CEA85-DB14-43B3-A5E0-BF8471F18E89}" destId="{4985B9F8-4EC5-41AC-999B-FA4167552524}" srcOrd="1" destOrd="0" presId="urn:microsoft.com/office/officeart/2018/2/layout/IconVerticalSolidList"/>
    <dgm:cxn modelId="{BA1FAC15-A9AF-4E55-AEF9-2D81B0CA55AD}" type="presParOf" srcId="{4C8CEA85-DB14-43B3-A5E0-BF8471F18E89}" destId="{F1A4D99A-59DE-441D-AC03-7941E16519A4}" srcOrd="2" destOrd="0" presId="urn:microsoft.com/office/officeart/2018/2/layout/IconVerticalSolidList"/>
    <dgm:cxn modelId="{104CCC39-9F85-4D2B-A48D-3BB1E63BDD7B}" type="presParOf" srcId="{4C8CEA85-DB14-43B3-A5E0-BF8471F18E89}" destId="{290FEC93-8407-4EF5-A6A3-391A333AD86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F97117A-8C8C-40F1-B291-3869CE732C55}" type="doc">
      <dgm:prSet loTypeId="urn:microsoft.com/office/officeart/2005/8/layout/hierarchy3" loCatId="hierarchy" qsTypeId="urn:microsoft.com/office/officeart/2005/8/quickstyle/simple3" qsCatId="simple" csTypeId="urn:microsoft.com/office/officeart/2005/8/colors/accent1_4" csCatId="accent1" phldr="1"/>
      <dgm:spPr/>
      <dgm:t>
        <a:bodyPr/>
        <a:lstStyle/>
        <a:p>
          <a:endParaRPr lang="en-US"/>
        </a:p>
      </dgm:t>
    </dgm:pt>
    <dgm:pt modelId="{1DF100CE-F804-4750-81C0-77057BEC46F1}">
      <dgm:prSet/>
      <dgm:spPr>
        <a:solidFill>
          <a:schemeClr val="accent3">
            <a:lumMod val="20000"/>
            <a:lumOff val="80000"/>
          </a:schemeClr>
        </a:solidFill>
      </dgm:spPr>
      <dgm:t>
        <a:bodyPr/>
        <a:lstStyle/>
        <a:p>
          <a:r>
            <a:rPr lang="en-US" dirty="0">
              <a:solidFill>
                <a:schemeClr val="bg1"/>
              </a:solidFill>
            </a:rPr>
            <a:t> </a:t>
          </a:r>
          <a:r>
            <a:rPr lang="el-GR" dirty="0" err="1"/>
            <a:t>Διεκδικητικότητα</a:t>
          </a:r>
          <a:endParaRPr lang="en-US" dirty="0"/>
        </a:p>
      </dgm:t>
    </dgm:pt>
    <dgm:pt modelId="{C4FD8D70-8D11-439D-A277-3FD6DA1A0E9D}" type="parTrans" cxnId="{50F80269-5237-4DA3-AB0A-E587613C02A6}">
      <dgm:prSet/>
      <dgm:spPr/>
      <dgm:t>
        <a:bodyPr/>
        <a:lstStyle/>
        <a:p>
          <a:endParaRPr lang="en-US"/>
        </a:p>
      </dgm:t>
    </dgm:pt>
    <dgm:pt modelId="{0D88A8D0-AFA2-4542-913A-BDF33852CE27}" type="sibTrans" cxnId="{50F80269-5237-4DA3-AB0A-E587613C02A6}">
      <dgm:prSet/>
      <dgm:spPr/>
      <dgm:t>
        <a:bodyPr/>
        <a:lstStyle/>
        <a:p>
          <a:endParaRPr lang="en-US"/>
        </a:p>
      </dgm:t>
    </dgm:pt>
    <dgm:pt modelId="{E5E691D1-DF84-4850-817B-F693FEA8936A}">
      <dgm:prSet/>
      <dgm:spPr>
        <a:solidFill>
          <a:schemeClr val="accent5">
            <a:lumMod val="40000"/>
            <a:lumOff val="60000"/>
          </a:schemeClr>
        </a:solidFill>
      </dgm:spPr>
      <dgm:t>
        <a:bodyPr/>
        <a:lstStyle/>
        <a:p>
          <a:r>
            <a:rPr lang="en-US" dirty="0"/>
            <a:t> </a:t>
          </a:r>
          <a:r>
            <a:rPr lang="el-GR" dirty="0" err="1"/>
            <a:t>Συνεργατικότητα</a:t>
          </a:r>
          <a:endParaRPr lang="en-US" dirty="0"/>
        </a:p>
      </dgm:t>
    </dgm:pt>
    <dgm:pt modelId="{A915B9C7-A349-4392-AF79-FD23515D9AAA}" type="sibTrans" cxnId="{F19E687A-F932-4677-9E7A-FFAF568A7243}">
      <dgm:prSet/>
      <dgm:spPr/>
      <dgm:t>
        <a:bodyPr/>
        <a:lstStyle/>
        <a:p>
          <a:endParaRPr lang="en-US"/>
        </a:p>
      </dgm:t>
    </dgm:pt>
    <dgm:pt modelId="{2B2CB76C-F8EE-4297-ADA8-390D84E8A8FA}" type="parTrans" cxnId="{F19E687A-F932-4677-9E7A-FFAF568A7243}">
      <dgm:prSet/>
      <dgm:spPr/>
      <dgm:t>
        <a:bodyPr/>
        <a:lstStyle/>
        <a:p>
          <a:endParaRPr lang="en-US"/>
        </a:p>
      </dgm:t>
    </dgm:pt>
    <dgm:pt modelId="{C14A7046-FFC5-471D-A932-136017AF4F75}" type="pres">
      <dgm:prSet presAssocID="{0F97117A-8C8C-40F1-B291-3869CE732C55}" presName="diagram" presStyleCnt="0">
        <dgm:presLayoutVars>
          <dgm:chPref val="1"/>
          <dgm:dir/>
          <dgm:animOne val="branch"/>
          <dgm:animLvl val="lvl"/>
          <dgm:resizeHandles/>
        </dgm:presLayoutVars>
      </dgm:prSet>
      <dgm:spPr/>
    </dgm:pt>
    <dgm:pt modelId="{93FE3FDF-964E-43D6-A77C-33BD7334387A}" type="pres">
      <dgm:prSet presAssocID="{1DF100CE-F804-4750-81C0-77057BEC46F1}" presName="root" presStyleCnt="0"/>
      <dgm:spPr/>
    </dgm:pt>
    <dgm:pt modelId="{48E13B98-94FC-4977-B786-CE3074016604}" type="pres">
      <dgm:prSet presAssocID="{1DF100CE-F804-4750-81C0-77057BEC46F1}" presName="rootComposite" presStyleCnt="0"/>
      <dgm:spPr/>
    </dgm:pt>
    <dgm:pt modelId="{ADD9D02B-5EAB-41FA-871E-82A0F00F7184}" type="pres">
      <dgm:prSet presAssocID="{1DF100CE-F804-4750-81C0-77057BEC46F1}" presName="rootText" presStyleLbl="node1" presStyleIdx="0" presStyleCnt="2" custScaleX="126119" custScaleY="56702" custLinFactY="-5985" custLinFactNeighborX="-34171" custLinFactNeighborY="-100000"/>
      <dgm:spPr/>
    </dgm:pt>
    <dgm:pt modelId="{315641F2-AA8E-4C9C-B792-65645C4AFE6F}" type="pres">
      <dgm:prSet presAssocID="{1DF100CE-F804-4750-81C0-77057BEC46F1}" presName="rootConnector" presStyleLbl="node1" presStyleIdx="0" presStyleCnt="2"/>
      <dgm:spPr/>
    </dgm:pt>
    <dgm:pt modelId="{1389C8FF-0150-4C94-A208-0839E7E6A650}" type="pres">
      <dgm:prSet presAssocID="{1DF100CE-F804-4750-81C0-77057BEC46F1}" presName="childShape" presStyleCnt="0"/>
      <dgm:spPr/>
    </dgm:pt>
    <dgm:pt modelId="{4EF97DE1-8BEE-4085-902C-9559BFEA08A9}" type="pres">
      <dgm:prSet presAssocID="{E5E691D1-DF84-4850-817B-F693FEA8936A}" presName="root" presStyleCnt="0"/>
      <dgm:spPr/>
    </dgm:pt>
    <dgm:pt modelId="{4B6E77D7-D9BA-41C5-9FA1-E0774446D3A1}" type="pres">
      <dgm:prSet presAssocID="{E5E691D1-DF84-4850-817B-F693FEA8936A}" presName="rootComposite" presStyleCnt="0"/>
      <dgm:spPr/>
    </dgm:pt>
    <dgm:pt modelId="{E5CB8493-FC13-48A4-9BF0-3997B871950D}" type="pres">
      <dgm:prSet presAssocID="{E5E691D1-DF84-4850-817B-F693FEA8936A}" presName="rootText" presStyleLbl="node1" presStyleIdx="1" presStyleCnt="2" custScaleX="127644" custScaleY="56954" custLinFactNeighborX="40390" custLinFactNeighborY="4222"/>
      <dgm:spPr/>
    </dgm:pt>
    <dgm:pt modelId="{FB72BE77-B8D1-440B-8461-F964AE710999}" type="pres">
      <dgm:prSet presAssocID="{E5E691D1-DF84-4850-817B-F693FEA8936A}" presName="rootConnector" presStyleLbl="node1" presStyleIdx="1" presStyleCnt="2"/>
      <dgm:spPr/>
    </dgm:pt>
    <dgm:pt modelId="{57B4CD83-FFE6-48FF-81CB-42FC90032D5B}" type="pres">
      <dgm:prSet presAssocID="{E5E691D1-DF84-4850-817B-F693FEA8936A}" presName="childShape" presStyleCnt="0"/>
      <dgm:spPr/>
    </dgm:pt>
  </dgm:ptLst>
  <dgm:cxnLst>
    <dgm:cxn modelId="{83401941-27BB-433D-8A72-52E31C057C16}" type="presOf" srcId="{E5E691D1-DF84-4850-817B-F693FEA8936A}" destId="{E5CB8493-FC13-48A4-9BF0-3997B871950D}" srcOrd="0" destOrd="0" presId="urn:microsoft.com/office/officeart/2005/8/layout/hierarchy3"/>
    <dgm:cxn modelId="{50F80269-5237-4DA3-AB0A-E587613C02A6}" srcId="{0F97117A-8C8C-40F1-B291-3869CE732C55}" destId="{1DF100CE-F804-4750-81C0-77057BEC46F1}" srcOrd="0" destOrd="0" parTransId="{C4FD8D70-8D11-439D-A277-3FD6DA1A0E9D}" sibTransId="{0D88A8D0-AFA2-4542-913A-BDF33852CE27}"/>
    <dgm:cxn modelId="{F19E687A-F932-4677-9E7A-FFAF568A7243}" srcId="{0F97117A-8C8C-40F1-B291-3869CE732C55}" destId="{E5E691D1-DF84-4850-817B-F693FEA8936A}" srcOrd="1" destOrd="0" parTransId="{2B2CB76C-F8EE-4297-ADA8-390D84E8A8FA}" sibTransId="{A915B9C7-A349-4392-AF79-FD23515D9AAA}"/>
    <dgm:cxn modelId="{9212A0B4-0AEF-4EA7-9F2D-C99BD11F38BF}" type="presOf" srcId="{1DF100CE-F804-4750-81C0-77057BEC46F1}" destId="{315641F2-AA8E-4C9C-B792-65645C4AFE6F}" srcOrd="1" destOrd="0" presId="urn:microsoft.com/office/officeart/2005/8/layout/hierarchy3"/>
    <dgm:cxn modelId="{5FF305CD-60FF-4248-B1E9-CD85286848E7}" type="presOf" srcId="{1DF100CE-F804-4750-81C0-77057BEC46F1}" destId="{ADD9D02B-5EAB-41FA-871E-82A0F00F7184}" srcOrd="0" destOrd="0" presId="urn:microsoft.com/office/officeart/2005/8/layout/hierarchy3"/>
    <dgm:cxn modelId="{52A119CD-F0AE-4CD1-AC1A-9E34BD1EAF9E}" type="presOf" srcId="{0F97117A-8C8C-40F1-B291-3869CE732C55}" destId="{C14A7046-FFC5-471D-A932-136017AF4F75}" srcOrd="0" destOrd="0" presId="urn:microsoft.com/office/officeart/2005/8/layout/hierarchy3"/>
    <dgm:cxn modelId="{554852E0-0F83-432F-8746-83CC577886D2}" type="presOf" srcId="{E5E691D1-DF84-4850-817B-F693FEA8936A}" destId="{FB72BE77-B8D1-440B-8461-F964AE710999}" srcOrd="1" destOrd="0" presId="urn:microsoft.com/office/officeart/2005/8/layout/hierarchy3"/>
    <dgm:cxn modelId="{0AB56962-06CF-4DFA-8865-4E5822B8D9BB}" type="presParOf" srcId="{C14A7046-FFC5-471D-A932-136017AF4F75}" destId="{93FE3FDF-964E-43D6-A77C-33BD7334387A}" srcOrd="0" destOrd="0" presId="urn:microsoft.com/office/officeart/2005/8/layout/hierarchy3"/>
    <dgm:cxn modelId="{A07DF591-10AD-4F10-BF83-A46EB9372056}" type="presParOf" srcId="{93FE3FDF-964E-43D6-A77C-33BD7334387A}" destId="{48E13B98-94FC-4977-B786-CE3074016604}" srcOrd="0" destOrd="0" presId="urn:microsoft.com/office/officeart/2005/8/layout/hierarchy3"/>
    <dgm:cxn modelId="{1C76B30C-D343-463D-AE7D-A7EF4D66AF5F}" type="presParOf" srcId="{48E13B98-94FC-4977-B786-CE3074016604}" destId="{ADD9D02B-5EAB-41FA-871E-82A0F00F7184}" srcOrd="0" destOrd="0" presId="urn:microsoft.com/office/officeart/2005/8/layout/hierarchy3"/>
    <dgm:cxn modelId="{9EC92F08-3DEC-4493-8CD8-6A055F94F66F}" type="presParOf" srcId="{48E13B98-94FC-4977-B786-CE3074016604}" destId="{315641F2-AA8E-4C9C-B792-65645C4AFE6F}" srcOrd="1" destOrd="0" presId="urn:microsoft.com/office/officeart/2005/8/layout/hierarchy3"/>
    <dgm:cxn modelId="{D849D66D-3263-42F2-AC60-39D2F0621222}" type="presParOf" srcId="{93FE3FDF-964E-43D6-A77C-33BD7334387A}" destId="{1389C8FF-0150-4C94-A208-0839E7E6A650}" srcOrd="1" destOrd="0" presId="urn:microsoft.com/office/officeart/2005/8/layout/hierarchy3"/>
    <dgm:cxn modelId="{9CB98D18-FFD8-4BD3-9225-9F1E2E9C7CEA}" type="presParOf" srcId="{C14A7046-FFC5-471D-A932-136017AF4F75}" destId="{4EF97DE1-8BEE-4085-902C-9559BFEA08A9}" srcOrd="1" destOrd="0" presId="urn:microsoft.com/office/officeart/2005/8/layout/hierarchy3"/>
    <dgm:cxn modelId="{09335531-26E9-486C-8DB9-28B53683B12A}" type="presParOf" srcId="{4EF97DE1-8BEE-4085-902C-9559BFEA08A9}" destId="{4B6E77D7-D9BA-41C5-9FA1-E0774446D3A1}" srcOrd="0" destOrd="0" presId="urn:microsoft.com/office/officeart/2005/8/layout/hierarchy3"/>
    <dgm:cxn modelId="{D1F8A457-3DA9-4F25-8F52-57846E5E579F}" type="presParOf" srcId="{4B6E77D7-D9BA-41C5-9FA1-E0774446D3A1}" destId="{E5CB8493-FC13-48A4-9BF0-3997B871950D}" srcOrd="0" destOrd="0" presId="urn:microsoft.com/office/officeart/2005/8/layout/hierarchy3"/>
    <dgm:cxn modelId="{17BEE471-588F-4DC6-A3E0-D57FD3EC12BC}" type="presParOf" srcId="{4B6E77D7-D9BA-41C5-9FA1-E0774446D3A1}" destId="{FB72BE77-B8D1-440B-8461-F964AE710999}" srcOrd="1" destOrd="0" presId="urn:microsoft.com/office/officeart/2005/8/layout/hierarchy3"/>
    <dgm:cxn modelId="{5A788EF7-CF54-48A6-828C-49B8564E6C15}" type="presParOf" srcId="{4EF97DE1-8BEE-4085-902C-9559BFEA08A9}" destId="{57B4CD83-FFE6-48FF-81CB-42FC90032D5B}"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7C07F-9239-4461-9BCF-E6CC436FE1B7}">
      <dsp:nvSpPr>
        <dsp:cNvPr id="0" name=""/>
        <dsp:cNvSpPr/>
      </dsp:nvSpPr>
      <dsp:spPr>
        <a:xfrm>
          <a:off x="716097" y="450485"/>
          <a:ext cx="1955812" cy="1955812"/>
        </a:xfrm>
        <a:prstGeom prst="round2DiagRect">
          <a:avLst>
            <a:gd name="adj1" fmla="val 29727"/>
            <a:gd name="adj2" fmla="val 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CFE23B-9655-43EC-AA11-E5BE64D65B01}">
      <dsp:nvSpPr>
        <dsp:cNvPr id="0" name=""/>
        <dsp:cNvSpPr/>
      </dsp:nvSpPr>
      <dsp:spPr>
        <a:xfrm>
          <a:off x="1132910" y="867297"/>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B76F2D2-9ABD-4985-9C07-08C167FA8CC3}">
      <dsp:nvSpPr>
        <dsp:cNvPr id="0" name=""/>
        <dsp:cNvSpPr/>
      </dsp:nvSpPr>
      <dsp:spPr>
        <a:xfrm>
          <a:off x="90879" y="3015485"/>
          <a:ext cx="3206250" cy="18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defRPr cap="all"/>
          </a:pPr>
          <a:r>
            <a:rPr lang="en-US" sz="2000" b="1" kern="1200" dirty="0" err="1">
              <a:solidFill>
                <a:schemeClr val="accent1">
                  <a:lumMod val="75000"/>
                </a:schemeClr>
              </a:solidFill>
            </a:rPr>
            <a:t>Ορισμ</a:t>
          </a:r>
          <a:r>
            <a:rPr lang="el-GR" sz="2000" b="1" kern="1200" dirty="0">
              <a:solidFill>
                <a:schemeClr val="accent1">
                  <a:lumMod val="75000"/>
                </a:schemeClr>
              </a:solidFill>
            </a:rPr>
            <a:t>Ο</a:t>
          </a:r>
          <a:r>
            <a:rPr lang="en-US" sz="2000" b="1" kern="1200" dirty="0">
              <a:solidFill>
                <a:schemeClr val="accent1">
                  <a:lumMod val="75000"/>
                </a:schemeClr>
              </a:solidFill>
            </a:rPr>
            <a:t>ς</a:t>
          </a:r>
          <a:r>
            <a:rPr lang="el-GR" sz="2000" b="1" kern="1200" dirty="0">
              <a:solidFill>
                <a:schemeClr val="accent1">
                  <a:lumMod val="75000"/>
                </a:schemeClr>
              </a:solidFill>
            </a:rPr>
            <a:t>:</a:t>
          </a:r>
        </a:p>
        <a:p>
          <a:pPr marL="0" lvl="0" indent="0" algn="l" defTabSz="889000">
            <a:lnSpc>
              <a:spcPct val="90000"/>
            </a:lnSpc>
            <a:spcBef>
              <a:spcPct val="0"/>
            </a:spcBef>
            <a:spcAft>
              <a:spcPct val="35000"/>
            </a:spcAft>
            <a:buNone/>
            <a:defRPr cap="all"/>
          </a:pPr>
          <a:r>
            <a:rPr lang="en-US" sz="2000" b="1" i="1" kern="1200" dirty="0">
              <a:solidFill>
                <a:schemeClr val="accent1">
                  <a:lumMod val="75000"/>
                </a:schemeClr>
              </a:solidFill>
            </a:rPr>
            <a:t>η α</a:t>
          </a:r>
          <a:r>
            <a:rPr lang="en-US" sz="2000" b="1" i="1" kern="1200" dirty="0" err="1">
              <a:solidFill>
                <a:schemeClr val="accent1">
                  <a:lumMod val="75000"/>
                </a:schemeClr>
              </a:solidFill>
            </a:rPr>
            <a:t>ντ</a:t>
          </a:r>
          <a:r>
            <a:rPr lang="en-US" sz="2000" b="1" i="1" kern="1200" dirty="0">
              <a:solidFill>
                <a:schemeClr val="accent1">
                  <a:lumMod val="75000"/>
                </a:schemeClr>
              </a:solidFill>
            </a:rPr>
            <a:t>αλλαγ</a:t>
          </a:r>
          <a:r>
            <a:rPr lang="el-GR" sz="2000" b="1" i="1" kern="1200" dirty="0">
              <a:solidFill>
                <a:schemeClr val="accent1">
                  <a:lumMod val="75000"/>
                </a:schemeClr>
              </a:solidFill>
            </a:rPr>
            <a:t>Η</a:t>
          </a:r>
          <a:r>
            <a:rPr lang="en-US" sz="2000" b="1" i="1" kern="1200" dirty="0">
              <a:solidFill>
                <a:schemeClr val="accent1">
                  <a:lumMod val="75000"/>
                </a:schemeClr>
              </a:solidFill>
            </a:rPr>
            <a:t> πληροφορι</a:t>
          </a:r>
          <a:r>
            <a:rPr lang="el-GR" sz="2000" b="1" i="1" kern="1200" dirty="0">
              <a:solidFill>
                <a:schemeClr val="accent1">
                  <a:lumMod val="75000"/>
                </a:schemeClr>
              </a:solidFill>
            </a:rPr>
            <a:t>Ω</a:t>
          </a:r>
          <a:r>
            <a:rPr lang="en-US" sz="2000" b="1" i="1" kern="1200" dirty="0">
              <a:solidFill>
                <a:schemeClr val="accent1">
                  <a:lumMod val="75000"/>
                </a:schemeClr>
              </a:solidFill>
            </a:rPr>
            <a:t>ν μ</a:t>
          </a:r>
          <a:r>
            <a:rPr lang="el-GR" sz="2000" b="1" i="1" kern="1200" dirty="0">
              <a:solidFill>
                <a:schemeClr val="accent1">
                  <a:lumMod val="75000"/>
                </a:schemeClr>
              </a:solidFill>
            </a:rPr>
            <a:t>Ε</a:t>
          </a:r>
          <a:r>
            <a:rPr lang="en-US" sz="2000" b="1" i="1" kern="1200" dirty="0" err="1">
              <a:solidFill>
                <a:schemeClr val="accent1">
                  <a:lumMod val="75000"/>
                </a:schemeClr>
              </a:solidFill>
            </a:rPr>
            <a:t>σω</a:t>
          </a:r>
          <a:r>
            <a:rPr lang="en-US" sz="2000" b="1" i="1" kern="1200" dirty="0">
              <a:solidFill>
                <a:schemeClr val="accent1">
                  <a:lumMod val="75000"/>
                </a:schemeClr>
              </a:solidFill>
            </a:rPr>
            <a:t> </a:t>
          </a:r>
          <a:r>
            <a:rPr lang="el-GR" sz="2000" b="1" i="1" kern="1200" dirty="0">
              <a:solidFill>
                <a:schemeClr val="accent1">
                  <a:lumMod val="75000"/>
                </a:schemeClr>
              </a:solidFill>
            </a:rPr>
            <a:t>ΕΝΟΣ ΚΟΙΝΟΥ ΣΥΣΤΗΜΑΤΟΣ </a:t>
          </a:r>
          <a:r>
            <a:rPr lang="en-US" sz="2000" b="1" i="1" kern="1200" dirty="0" err="1">
              <a:solidFill>
                <a:schemeClr val="accent1">
                  <a:lumMod val="75000"/>
                </a:schemeClr>
              </a:solidFill>
            </a:rPr>
            <a:t>συμ</a:t>
          </a:r>
          <a:r>
            <a:rPr lang="en-US" sz="2000" b="1" i="1" kern="1200" dirty="0">
              <a:solidFill>
                <a:schemeClr val="accent1">
                  <a:lumMod val="75000"/>
                </a:schemeClr>
              </a:solidFill>
            </a:rPr>
            <a:t>β</a:t>
          </a:r>
          <a:r>
            <a:rPr lang="el-GR" sz="2000" b="1" i="1" kern="1200" dirty="0">
              <a:solidFill>
                <a:schemeClr val="accent1">
                  <a:lumMod val="75000"/>
                </a:schemeClr>
              </a:solidFill>
            </a:rPr>
            <a:t>Ο</a:t>
          </a:r>
          <a:r>
            <a:rPr lang="en-US" sz="2000" b="1" i="1" kern="1200" dirty="0" err="1">
              <a:solidFill>
                <a:schemeClr val="accent1">
                  <a:lumMod val="75000"/>
                </a:schemeClr>
              </a:solidFill>
            </a:rPr>
            <a:t>λων</a:t>
          </a:r>
          <a:r>
            <a:rPr lang="en-US" sz="2000" b="1" i="1" kern="1200" dirty="0">
              <a:solidFill>
                <a:schemeClr val="accent1">
                  <a:lumMod val="75000"/>
                </a:schemeClr>
              </a:solidFill>
            </a:rPr>
            <a:t>, </a:t>
          </a:r>
          <a:r>
            <a:rPr lang="en-US" sz="2000" b="1" i="1" kern="1200" dirty="0" err="1">
              <a:solidFill>
                <a:schemeClr val="accent1">
                  <a:lumMod val="75000"/>
                </a:schemeClr>
              </a:solidFill>
            </a:rPr>
            <a:t>σημε</a:t>
          </a:r>
          <a:r>
            <a:rPr lang="el-GR" sz="2000" b="1" i="1" kern="1200" dirty="0">
              <a:solidFill>
                <a:schemeClr val="accent1">
                  <a:lumMod val="75000"/>
                </a:schemeClr>
              </a:solidFill>
            </a:rPr>
            <a:t>Ι</a:t>
          </a:r>
          <a:r>
            <a:rPr lang="en-US" sz="2000" b="1" i="1" kern="1200" dirty="0" err="1">
              <a:solidFill>
                <a:schemeClr val="accent1">
                  <a:lumMod val="75000"/>
                </a:schemeClr>
              </a:solidFill>
            </a:rPr>
            <a:t>ων</a:t>
          </a:r>
          <a:r>
            <a:rPr lang="en-US" sz="2000" b="1" i="1" kern="1200" dirty="0">
              <a:solidFill>
                <a:schemeClr val="accent1">
                  <a:lumMod val="75000"/>
                </a:schemeClr>
              </a:solidFill>
            </a:rPr>
            <a:t> ή συμπεριφορ</a:t>
          </a:r>
          <a:r>
            <a:rPr lang="el-GR" sz="2000" b="1" i="1" kern="1200" dirty="0">
              <a:solidFill>
                <a:schemeClr val="accent1">
                  <a:lumMod val="75000"/>
                </a:schemeClr>
              </a:solidFill>
            </a:rPr>
            <a:t>ΩΝ</a:t>
          </a:r>
          <a:r>
            <a:rPr lang="en-US" sz="2000" b="1" i="1" kern="1200" dirty="0">
              <a:solidFill>
                <a:schemeClr val="accent1">
                  <a:lumMod val="75000"/>
                </a:schemeClr>
              </a:solidFill>
            </a:rPr>
            <a:t>.</a:t>
          </a:r>
        </a:p>
      </dsp:txBody>
      <dsp:txXfrm>
        <a:off x="90879" y="3015485"/>
        <a:ext cx="3206250" cy="1800000"/>
      </dsp:txXfrm>
    </dsp:sp>
    <dsp:sp modelId="{5329A95D-5499-4731-B045-CEFD71577457}">
      <dsp:nvSpPr>
        <dsp:cNvPr id="0" name=""/>
        <dsp:cNvSpPr/>
      </dsp:nvSpPr>
      <dsp:spPr>
        <a:xfrm>
          <a:off x="4483441" y="450485"/>
          <a:ext cx="1955812" cy="1955812"/>
        </a:xfrm>
        <a:prstGeom prst="round2DiagRect">
          <a:avLst>
            <a:gd name="adj1" fmla="val 29727"/>
            <a:gd name="adj2" fmla="val 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A8BA0A-0CEB-4450-BF97-A5547D731B6A}">
      <dsp:nvSpPr>
        <dsp:cNvPr id="0" name=""/>
        <dsp:cNvSpPr/>
      </dsp:nvSpPr>
      <dsp:spPr>
        <a:xfrm>
          <a:off x="4900254" y="867297"/>
          <a:ext cx="1122187" cy="1122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AB6ABB-F503-4F59-AF69-0D52C85A331D}">
      <dsp:nvSpPr>
        <dsp:cNvPr id="0" name=""/>
        <dsp:cNvSpPr/>
      </dsp:nvSpPr>
      <dsp:spPr>
        <a:xfrm>
          <a:off x="4334479" y="3015485"/>
          <a:ext cx="3206250" cy="18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defRPr cap="all"/>
          </a:pPr>
          <a:r>
            <a:rPr lang="en-US" sz="2000" b="1" kern="1200" dirty="0">
              <a:solidFill>
                <a:schemeClr val="accent1">
                  <a:lumMod val="75000"/>
                </a:schemeClr>
              </a:solidFill>
            </a:rPr>
            <a:t>Βα</a:t>
          </a:r>
          <a:r>
            <a:rPr lang="en-US" sz="2000" b="1" kern="1200" dirty="0" err="1">
              <a:solidFill>
                <a:schemeClr val="accent1">
                  <a:lumMod val="75000"/>
                </a:schemeClr>
              </a:solidFill>
            </a:rPr>
            <a:t>σικ</a:t>
          </a:r>
          <a:r>
            <a:rPr lang="el-GR" sz="2000" b="1" kern="1200" dirty="0">
              <a:solidFill>
                <a:schemeClr val="accent1">
                  <a:lumMod val="75000"/>
                </a:schemeClr>
              </a:solidFill>
            </a:rPr>
            <a:t>Α</a:t>
          </a:r>
          <a:r>
            <a:rPr lang="en-US" sz="2000" b="1" kern="1200" dirty="0">
              <a:solidFill>
                <a:schemeClr val="accent1">
                  <a:lumMod val="75000"/>
                </a:schemeClr>
              </a:solidFill>
            </a:rPr>
            <a:t> </a:t>
          </a:r>
          <a:r>
            <a:rPr lang="en-US" sz="2000" b="1" kern="1200" dirty="0" err="1">
              <a:solidFill>
                <a:schemeClr val="accent1">
                  <a:lumMod val="75000"/>
                </a:schemeClr>
              </a:solidFill>
            </a:rPr>
            <a:t>στοιχε</a:t>
          </a:r>
          <a:r>
            <a:rPr lang="el-GR" sz="2000" b="1" kern="1200" dirty="0">
              <a:solidFill>
                <a:schemeClr val="accent1">
                  <a:lumMod val="75000"/>
                </a:schemeClr>
              </a:solidFill>
            </a:rPr>
            <a:t>Ι</a:t>
          </a:r>
          <a:r>
            <a:rPr lang="en-US" sz="2000" b="1" kern="1200" dirty="0">
              <a:solidFill>
                <a:schemeClr val="accent1">
                  <a:lumMod val="75000"/>
                </a:schemeClr>
              </a:solidFill>
            </a:rPr>
            <a:t>α</a:t>
          </a:r>
          <a:r>
            <a:rPr lang="en-US" sz="2000" kern="1200" dirty="0">
              <a:solidFill>
                <a:schemeClr val="accent1">
                  <a:lumMod val="75000"/>
                </a:schemeClr>
              </a:solidFill>
            </a:rPr>
            <a:t>: </a:t>
          </a:r>
          <a:endParaRPr lang="el-GR" sz="2000" kern="1200" dirty="0">
            <a:solidFill>
              <a:schemeClr val="accent1">
                <a:lumMod val="75000"/>
              </a:schemeClr>
            </a:solidFill>
          </a:endParaRPr>
        </a:p>
        <a:p>
          <a:pPr marL="0" lvl="0" indent="0" algn="l" defTabSz="889000">
            <a:lnSpc>
              <a:spcPct val="90000"/>
            </a:lnSpc>
            <a:spcBef>
              <a:spcPct val="0"/>
            </a:spcBef>
            <a:spcAft>
              <a:spcPct val="35000"/>
            </a:spcAft>
            <a:buNone/>
            <a:defRPr cap="all"/>
          </a:pPr>
          <a:r>
            <a:rPr lang="en-US" sz="2000" kern="1200" dirty="0" err="1">
              <a:solidFill>
                <a:schemeClr val="accent1">
                  <a:lumMod val="75000"/>
                </a:schemeClr>
              </a:solidFill>
            </a:rPr>
            <a:t>Λεκτικ</a:t>
          </a:r>
          <a:r>
            <a:rPr lang="el-GR" sz="2000" kern="1200" dirty="0">
              <a:solidFill>
                <a:schemeClr val="accent1">
                  <a:lumMod val="75000"/>
                </a:schemeClr>
              </a:solidFill>
            </a:rPr>
            <a:t>Α ΚΑΙ </a:t>
          </a:r>
          <a:r>
            <a:rPr lang="en-US" sz="2000" kern="1200" dirty="0" err="1">
              <a:solidFill>
                <a:schemeClr val="accent1">
                  <a:lumMod val="75000"/>
                </a:schemeClr>
              </a:solidFill>
            </a:rPr>
            <a:t>μη</a:t>
          </a:r>
          <a:r>
            <a:rPr lang="en-US" sz="2000" kern="1200" dirty="0">
              <a:solidFill>
                <a:schemeClr val="accent1">
                  <a:lumMod val="75000"/>
                </a:schemeClr>
              </a:solidFill>
            </a:rPr>
            <a:t> </a:t>
          </a:r>
          <a:r>
            <a:rPr lang="en-US" sz="2000" kern="1200" dirty="0" err="1">
              <a:solidFill>
                <a:schemeClr val="accent1">
                  <a:lumMod val="75000"/>
                </a:schemeClr>
              </a:solidFill>
            </a:rPr>
            <a:t>λεκτικ</a:t>
          </a:r>
          <a:r>
            <a:rPr lang="el-GR" sz="2000" kern="1200" dirty="0">
              <a:solidFill>
                <a:schemeClr val="accent1">
                  <a:lumMod val="75000"/>
                </a:schemeClr>
              </a:solidFill>
            </a:rPr>
            <a:t>Α ΣΗΜΑΤΑ,</a:t>
          </a:r>
          <a:r>
            <a:rPr lang="en-US" sz="2000" kern="1200" dirty="0">
              <a:solidFill>
                <a:schemeClr val="accent1">
                  <a:lumMod val="75000"/>
                </a:schemeClr>
              </a:solidFill>
            </a:rPr>
            <a:t> π</a:t>
          </a:r>
          <a:r>
            <a:rPr lang="en-US" sz="2000" kern="1200" dirty="0" err="1">
              <a:solidFill>
                <a:schemeClr val="accent1">
                  <a:lumMod val="75000"/>
                </a:schemeClr>
              </a:solidFill>
            </a:rPr>
            <a:t>ολιτισ</a:t>
          </a:r>
          <a:r>
            <a:rPr lang="el-GR" sz="2000" kern="1200" dirty="0">
              <a:solidFill>
                <a:schemeClr val="accent1">
                  <a:lumMod val="75000"/>
                </a:schemeClr>
              </a:solidFill>
            </a:rPr>
            <a:t>ΜΙΚΟΙ</a:t>
          </a:r>
          <a:r>
            <a:rPr lang="en-US" sz="2000" kern="1200" dirty="0">
              <a:solidFill>
                <a:schemeClr val="accent1">
                  <a:lumMod val="75000"/>
                </a:schemeClr>
              </a:solidFill>
            </a:rPr>
            <a:t> παρ</a:t>
          </a:r>
          <a:r>
            <a:rPr lang="el-GR" sz="2000" kern="1200" dirty="0">
              <a:solidFill>
                <a:schemeClr val="accent1">
                  <a:lumMod val="75000"/>
                </a:schemeClr>
              </a:solidFill>
            </a:rPr>
            <a:t>Α</a:t>
          </a:r>
          <a:r>
            <a:rPr lang="en-US" sz="2000" kern="1200" dirty="0" err="1">
              <a:solidFill>
                <a:schemeClr val="accent1">
                  <a:lumMod val="75000"/>
                </a:schemeClr>
              </a:solidFill>
            </a:rPr>
            <a:t>γοντες</a:t>
          </a:r>
          <a:r>
            <a:rPr lang="en-US" sz="2000" kern="1200" dirty="0">
              <a:solidFill>
                <a:schemeClr val="accent1">
                  <a:lumMod val="75000"/>
                </a:schemeClr>
              </a:solidFill>
            </a:rPr>
            <a:t>.</a:t>
          </a:r>
        </a:p>
      </dsp:txBody>
      <dsp:txXfrm>
        <a:off x="4334479" y="3015485"/>
        <a:ext cx="3206250" cy="1800000"/>
      </dsp:txXfrm>
    </dsp:sp>
    <dsp:sp modelId="{F576CAD4-E7A2-4491-9B9E-4556804AE032}">
      <dsp:nvSpPr>
        <dsp:cNvPr id="0" name=""/>
        <dsp:cNvSpPr/>
      </dsp:nvSpPr>
      <dsp:spPr>
        <a:xfrm>
          <a:off x="8250785" y="450485"/>
          <a:ext cx="1955812" cy="1955812"/>
        </a:xfrm>
        <a:prstGeom prst="round2DiagRect">
          <a:avLst>
            <a:gd name="adj1" fmla="val 29727"/>
            <a:gd name="adj2" fmla="val 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3146D3-C4EC-4CE2-9FF5-F427C5D66D0D}">
      <dsp:nvSpPr>
        <dsp:cNvPr id="0" name=""/>
        <dsp:cNvSpPr/>
      </dsp:nvSpPr>
      <dsp:spPr>
        <a:xfrm>
          <a:off x="8667598" y="867297"/>
          <a:ext cx="1122187" cy="1122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469AB27-7E9F-49FE-8E8D-79E471C4D053}">
      <dsp:nvSpPr>
        <dsp:cNvPr id="0" name=""/>
        <dsp:cNvSpPr/>
      </dsp:nvSpPr>
      <dsp:spPr>
        <a:xfrm>
          <a:off x="8298767" y="3028013"/>
          <a:ext cx="2235621" cy="18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90000"/>
            </a:lnSpc>
            <a:spcBef>
              <a:spcPct val="0"/>
            </a:spcBef>
            <a:spcAft>
              <a:spcPct val="35000"/>
            </a:spcAft>
            <a:buNone/>
            <a:defRPr cap="all"/>
          </a:pPr>
          <a:r>
            <a:rPr lang="el-GR" sz="2000" b="1" kern="1200" dirty="0">
              <a:solidFill>
                <a:schemeClr val="accent1">
                  <a:lumMod val="75000"/>
                </a:schemeClr>
              </a:solidFill>
            </a:rPr>
            <a:t>ΣΚΟΠΟΣ:</a:t>
          </a:r>
        </a:p>
        <a:p>
          <a:pPr marL="0" lvl="0" indent="0" algn="l" defTabSz="889000">
            <a:lnSpc>
              <a:spcPct val="90000"/>
            </a:lnSpc>
            <a:spcBef>
              <a:spcPct val="0"/>
            </a:spcBef>
            <a:spcAft>
              <a:spcPct val="35000"/>
            </a:spcAft>
            <a:buNone/>
            <a:defRPr cap="all"/>
          </a:pPr>
          <a:r>
            <a:rPr lang="en-US" sz="2000" kern="1200" dirty="0">
              <a:solidFill>
                <a:schemeClr val="accent1">
                  <a:lumMod val="75000"/>
                </a:schemeClr>
              </a:solidFill>
            </a:rPr>
            <a:t>καταν</a:t>
          </a:r>
          <a:r>
            <a:rPr lang="el-GR" sz="2000" kern="1200" dirty="0">
              <a:solidFill>
                <a:schemeClr val="accent1">
                  <a:lumMod val="75000"/>
                </a:schemeClr>
              </a:solidFill>
            </a:rPr>
            <a:t>Ο</a:t>
          </a:r>
          <a:r>
            <a:rPr lang="en-US" sz="2000" kern="1200" dirty="0" err="1">
              <a:solidFill>
                <a:schemeClr val="accent1">
                  <a:lumMod val="75000"/>
                </a:schemeClr>
              </a:solidFill>
            </a:rPr>
            <a:t>ηση</a:t>
          </a:r>
          <a:r>
            <a:rPr lang="en-US" sz="2000" kern="1200" dirty="0">
              <a:solidFill>
                <a:schemeClr val="accent1">
                  <a:lumMod val="75000"/>
                </a:schemeClr>
              </a:solidFill>
            </a:rPr>
            <a:t> - </a:t>
          </a:r>
          <a:r>
            <a:rPr lang="en-US" sz="2000" kern="1200" dirty="0" err="1">
              <a:solidFill>
                <a:schemeClr val="accent1">
                  <a:lumMod val="75000"/>
                </a:schemeClr>
              </a:solidFill>
            </a:rPr>
            <a:t>συνεργ</a:t>
          </a:r>
          <a:r>
            <a:rPr lang="en-US" sz="2000" kern="1200" dirty="0">
              <a:solidFill>
                <a:schemeClr val="accent1">
                  <a:lumMod val="75000"/>
                </a:schemeClr>
              </a:solidFill>
            </a:rPr>
            <a:t>ασ</a:t>
          </a:r>
          <a:r>
            <a:rPr lang="el-GR" sz="2000" kern="1200" dirty="0">
              <a:solidFill>
                <a:schemeClr val="accent1">
                  <a:lumMod val="75000"/>
                </a:schemeClr>
              </a:solidFill>
            </a:rPr>
            <a:t>ΙΑ</a:t>
          </a:r>
          <a:endParaRPr lang="en-US" sz="2000" kern="1200" dirty="0">
            <a:solidFill>
              <a:schemeClr val="accent1">
                <a:lumMod val="75000"/>
              </a:schemeClr>
            </a:solidFill>
          </a:endParaRPr>
        </a:p>
      </dsp:txBody>
      <dsp:txXfrm>
        <a:off x="8298767" y="3028013"/>
        <a:ext cx="2235621" cy="180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CA7E12-4241-48BC-9AC3-B31DA10FAA5E}">
      <dsp:nvSpPr>
        <dsp:cNvPr id="0" name=""/>
        <dsp:cNvSpPr/>
      </dsp:nvSpPr>
      <dsp:spPr>
        <a:xfrm>
          <a:off x="558" y="207795"/>
          <a:ext cx="2263312" cy="2715974"/>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23565" tIns="0" rIns="223565" bIns="330200" numCol="1" spcCol="1270" anchor="t" anchorCtr="0">
          <a:noAutofit/>
        </a:bodyPr>
        <a:lstStyle/>
        <a:p>
          <a:pPr marL="0" lvl="0" indent="0" algn="l" defTabSz="800100">
            <a:lnSpc>
              <a:spcPct val="90000"/>
            </a:lnSpc>
            <a:spcBef>
              <a:spcPct val="0"/>
            </a:spcBef>
            <a:spcAft>
              <a:spcPct val="35000"/>
            </a:spcAft>
            <a:buNone/>
          </a:pPr>
          <a:r>
            <a:rPr lang="en-US" sz="1800" kern="1200" dirty="0"/>
            <a:t>Ποιες πτυχές της επικοινωνίας αποκαλύπτει αυτή η κατάσταση;</a:t>
          </a:r>
        </a:p>
      </dsp:txBody>
      <dsp:txXfrm>
        <a:off x="558" y="1294185"/>
        <a:ext cx="2263312" cy="1629584"/>
      </dsp:txXfrm>
    </dsp:sp>
    <dsp:sp modelId="{AD04195B-1B76-4EFD-96BB-AC0CEFC059E8}">
      <dsp:nvSpPr>
        <dsp:cNvPr id="0" name=""/>
        <dsp:cNvSpPr/>
      </dsp:nvSpPr>
      <dsp:spPr>
        <a:xfrm>
          <a:off x="558" y="207795"/>
          <a:ext cx="2263312" cy="1086389"/>
        </a:xfrm>
        <a:prstGeom prst="rect">
          <a:avLst/>
        </a:prstGeom>
        <a:noFill/>
        <a:ln w="1270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223565" tIns="165100" rIns="223565" bIns="165100" numCol="1" spcCol="1270" anchor="ctr" anchorCtr="0">
          <a:noAutofit/>
        </a:bodyPr>
        <a:lstStyle/>
        <a:p>
          <a:pPr marL="0" lvl="0" indent="0" algn="l" defTabSz="2400300">
            <a:lnSpc>
              <a:spcPct val="90000"/>
            </a:lnSpc>
            <a:spcBef>
              <a:spcPct val="0"/>
            </a:spcBef>
            <a:spcAft>
              <a:spcPct val="35000"/>
            </a:spcAft>
            <a:buNone/>
          </a:pPr>
          <a:r>
            <a:rPr lang="en-US" sz="5400" kern="1200" dirty="0"/>
            <a:t>1</a:t>
          </a:r>
        </a:p>
      </dsp:txBody>
      <dsp:txXfrm>
        <a:off x="558" y="207795"/>
        <a:ext cx="2263312" cy="1086389"/>
      </dsp:txXfrm>
    </dsp:sp>
    <dsp:sp modelId="{D0297B0C-7AD9-4434-AA53-422C768ABC8B}">
      <dsp:nvSpPr>
        <dsp:cNvPr id="0" name=""/>
        <dsp:cNvSpPr/>
      </dsp:nvSpPr>
      <dsp:spPr>
        <a:xfrm>
          <a:off x="2444935" y="207795"/>
          <a:ext cx="2263312" cy="2715974"/>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23565" tIns="0" rIns="223565" bIns="330200" numCol="1" spcCol="1270" anchor="t" anchorCtr="0">
          <a:noAutofit/>
        </a:bodyPr>
        <a:lstStyle/>
        <a:p>
          <a:pPr marL="0" lvl="0" indent="0" algn="l" defTabSz="800100">
            <a:lnSpc>
              <a:spcPct val="90000"/>
            </a:lnSpc>
            <a:spcBef>
              <a:spcPct val="0"/>
            </a:spcBef>
            <a:spcAft>
              <a:spcPct val="35000"/>
            </a:spcAft>
            <a:buNone/>
          </a:pPr>
          <a:r>
            <a:rPr lang="en-US" sz="1800" kern="1200"/>
            <a:t>Τι αντίκτυπο έχει στη φροντίδα των ασθενών;</a:t>
          </a:r>
        </a:p>
      </dsp:txBody>
      <dsp:txXfrm>
        <a:off x="2444935" y="1294185"/>
        <a:ext cx="2263312" cy="1629584"/>
      </dsp:txXfrm>
    </dsp:sp>
    <dsp:sp modelId="{8A22B589-AABD-403F-85E6-974EA0121774}">
      <dsp:nvSpPr>
        <dsp:cNvPr id="0" name=""/>
        <dsp:cNvSpPr/>
      </dsp:nvSpPr>
      <dsp:spPr>
        <a:xfrm>
          <a:off x="2444935" y="207795"/>
          <a:ext cx="2263312" cy="1086389"/>
        </a:xfrm>
        <a:prstGeom prst="rect">
          <a:avLst/>
        </a:prstGeom>
        <a:noFill/>
        <a:ln w="1270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223565" tIns="165100" rIns="223565" bIns="165100" numCol="1" spcCol="1270" anchor="ctr" anchorCtr="0">
          <a:noAutofit/>
        </a:bodyPr>
        <a:lstStyle/>
        <a:p>
          <a:pPr marL="0" lvl="0" indent="0" algn="l" defTabSz="2400300">
            <a:lnSpc>
              <a:spcPct val="90000"/>
            </a:lnSpc>
            <a:spcBef>
              <a:spcPct val="0"/>
            </a:spcBef>
            <a:spcAft>
              <a:spcPct val="35000"/>
            </a:spcAft>
            <a:buNone/>
          </a:pPr>
          <a:r>
            <a:rPr lang="en-US" sz="5400" kern="1200" dirty="0"/>
            <a:t>2</a:t>
          </a:r>
        </a:p>
      </dsp:txBody>
      <dsp:txXfrm>
        <a:off x="2444935" y="207795"/>
        <a:ext cx="2263312" cy="1086389"/>
      </dsp:txXfrm>
    </dsp:sp>
    <dsp:sp modelId="{95F0B734-DF30-4E28-846D-32D439D7D8BB}">
      <dsp:nvSpPr>
        <dsp:cNvPr id="0" name=""/>
        <dsp:cNvSpPr/>
      </dsp:nvSpPr>
      <dsp:spPr>
        <a:xfrm>
          <a:off x="4889313" y="207795"/>
          <a:ext cx="2263312" cy="2715974"/>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23565" tIns="0" rIns="223565" bIns="330200" numCol="1" spcCol="1270" anchor="t" anchorCtr="0">
          <a:noAutofit/>
        </a:bodyPr>
        <a:lstStyle/>
        <a:p>
          <a:pPr marL="0" lvl="0" indent="0" algn="l" defTabSz="800100">
            <a:lnSpc>
              <a:spcPct val="90000"/>
            </a:lnSpc>
            <a:spcBef>
              <a:spcPct val="0"/>
            </a:spcBef>
            <a:spcAft>
              <a:spcPct val="35000"/>
            </a:spcAft>
            <a:buNone/>
          </a:pPr>
          <a:r>
            <a:rPr lang="en-US" sz="1800" kern="1200" dirty="0"/>
            <a:t>Τι αντίκτυπο έχει στην ποιότητα των παρεχόμενων υπηρεσιών;</a:t>
          </a:r>
        </a:p>
      </dsp:txBody>
      <dsp:txXfrm>
        <a:off x="4889313" y="1294185"/>
        <a:ext cx="2263312" cy="1629584"/>
      </dsp:txXfrm>
    </dsp:sp>
    <dsp:sp modelId="{A5F65869-6398-42E4-A317-40BD0015238E}">
      <dsp:nvSpPr>
        <dsp:cNvPr id="0" name=""/>
        <dsp:cNvSpPr/>
      </dsp:nvSpPr>
      <dsp:spPr>
        <a:xfrm>
          <a:off x="4889313" y="207795"/>
          <a:ext cx="2263312" cy="1086389"/>
        </a:xfrm>
        <a:prstGeom prst="rect">
          <a:avLst/>
        </a:prstGeom>
        <a:noFill/>
        <a:ln w="1270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223565" tIns="165100" rIns="223565" bIns="165100" numCol="1" spcCol="1270" anchor="ctr" anchorCtr="0">
          <a:noAutofit/>
        </a:bodyPr>
        <a:lstStyle/>
        <a:p>
          <a:pPr marL="0" lvl="0" indent="0" algn="l" defTabSz="2400300">
            <a:lnSpc>
              <a:spcPct val="90000"/>
            </a:lnSpc>
            <a:spcBef>
              <a:spcPct val="0"/>
            </a:spcBef>
            <a:spcAft>
              <a:spcPct val="35000"/>
            </a:spcAft>
            <a:buNone/>
          </a:pPr>
          <a:r>
            <a:rPr lang="en-US" sz="5400" kern="1200" dirty="0"/>
            <a:t>3</a:t>
          </a:r>
        </a:p>
      </dsp:txBody>
      <dsp:txXfrm>
        <a:off x="4889313" y="207795"/>
        <a:ext cx="2263312" cy="10863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9B3065-5920-4F35-8C7A-550E6EFD85E6}">
      <dsp:nvSpPr>
        <dsp:cNvPr id="0" name=""/>
        <dsp:cNvSpPr/>
      </dsp:nvSpPr>
      <dsp:spPr>
        <a:xfrm>
          <a:off x="0" y="583764"/>
          <a:ext cx="9226701" cy="1077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879F3F-327C-425E-A807-8617EEB65079}">
      <dsp:nvSpPr>
        <dsp:cNvPr id="0" name=""/>
        <dsp:cNvSpPr/>
      </dsp:nvSpPr>
      <dsp:spPr>
        <a:xfrm>
          <a:off x="326010" y="826251"/>
          <a:ext cx="592746" cy="5927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580A77-A9CC-40A5-87C8-78A9B7D2AB71}">
      <dsp:nvSpPr>
        <dsp:cNvPr id="0" name=""/>
        <dsp:cNvSpPr/>
      </dsp:nvSpPr>
      <dsp:spPr>
        <a:xfrm>
          <a:off x="1244766" y="583764"/>
          <a:ext cx="7981934" cy="1077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059" tIns="114059" rIns="114059" bIns="114059" numCol="1" spcCol="1270" anchor="ctr" anchorCtr="0">
          <a:noAutofit/>
        </a:bodyPr>
        <a:lstStyle/>
        <a:p>
          <a:pPr marL="0" lvl="0" indent="0" algn="l" defTabSz="889000">
            <a:lnSpc>
              <a:spcPct val="90000"/>
            </a:lnSpc>
            <a:spcBef>
              <a:spcPct val="0"/>
            </a:spcBef>
            <a:spcAft>
              <a:spcPct val="35000"/>
            </a:spcAft>
            <a:buNone/>
          </a:pPr>
          <a:r>
            <a:rPr lang="el-GR" sz="2000" kern="1200" dirty="0"/>
            <a:t>Όταν είναι διαθέσιμες πληροφορίες είναι ανεπαρκείς ή/και αντιφατικές, ή σε περιπτώσεις που υπάρχει διαφωνία για το ποια πηγή πληροφορίας είναι αξιόπιστη και συναφής.</a:t>
          </a:r>
          <a:endParaRPr lang="en-US" sz="2000" kern="1200" dirty="0"/>
        </a:p>
      </dsp:txBody>
      <dsp:txXfrm>
        <a:off x="1244766" y="583764"/>
        <a:ext cx="7981934" cy="1077720"/>
      </dsp:txXfrm>
    </dsp:sp>
    <dsp:sp modelId="{1D9F9917-F35F-487B-9C67-C8EBE8BDC14F}">
      <dsp:nvSpPr>
        <dsp:cNvPr id="0" name=""/>
        <dsp:cNvSpPr/>
      </dsp:nvSpPr>
      <dsp:spPr>
        <a:xfrm>
          <a:off x="0" y="1930915"/>
          <a:ext cx="9226701" cy="1077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6BCE04-AAC6-4F5F-870D-8C8EADD48E70}">
      <dsp:nvSpPr>
        <dsp:cNvPr id="0" name=""/>
        <dsp:cNvSpPr/>
      </dsp:nvSpPr>
      <dsp:spPr>
        <a:xfrm>
          <a:off x="326010" y="2173402"/>
          <a:ext cx="592746" cy="5927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8583AC-4C43-446B-9EE0-07B5E32C501D}">
      <dsp:nvSpPr>
        <dsp:cNvPr id="0" name=""/>
        <dsp:cNvSpPr/>
      </dsp:nvSpPr>
      <dsp:spPr>
        <a:xfrm>
          <a:off x="1244766" y="1930915"/>
          <a:ext cx="7981934" cy="1077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059" tIns="114059" rIns="114059" bIns="114059" numCol="1" spcCol="1270" anchor="ctr" anchorCtr="0">
          <a:noAutofit/>
        </a:bodyPr>
        <a:lstStyle/>
        <a:p>
          <a:pPr marL="0" lvl="0" indent="0" algn="l" defTabSz="889000">
            <a:lnSpc>
              <a:spcPct val="90000"/>
            </a:lnSpc>
            <a:spcBef>
              <a:spcPct val="0"/>
            </a:spcBef>
            <a:spcAft>
              <a:spcPct val="35000"/>
            </a:spcAft>
            <a:buNone/>
          </a:pPr>
          <a:r>
            <a:rPr lang="el-GR" sz="2000" kern="1200" dirty="0"/>
            <a:t>Οι μη διαθέσιμες ή ελλιπείς ιατρικές σημειώσεις, οι ανεπαρκείς πληροφορίες σε μια ιατρική συνταγή, η μη άρτια λογοδοσία ή παράδοση περιστατικών μεταξύ βαρδιών, είναι μερικά συνηθισμένα παραδείγματα. </a:t>
          </a:r>
          <a:endParaRPr lang="en-US" sz="2000" kern="1200" dirty="0"/>
        </a:p>
      </dsp:txBody>
      <dsp:txXfrm>
        <a:off x="1244766" y="1930915"/>
        <a:ext cx="7981934" cy="10777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4EE345-EDEE-4EAD-9797-DF38C2C816FE}">
      <dsp:nvSpPr>
        <dsp:cNvPr id="0" name=""/>
        <dsp:cNvSpPr/>
      </dsp:nvSpPr>
      <dsp:spPr>
        <a:xfrm>
          <a:off x="0" y="583764"/>
          <a:ext cx="9226701" cy="1077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CE6985-E123-4759-A052-8114871A16C3}">
      <dsp:nvSpPr>
        <dsp:cNvPr id="0" name=""/>
        <dsp:cNvSpPr/>
      </dsp:nvSpPr>
      <dsp:spPr>
        <a:xfrm>
          <a:off x="326010" y="826251"/>
          <a:ext cx="592746" cy="5927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C16D305-247F-49E6-9FAF-97D054F1C6C0}">
      <dsp:nvSpPr>
        <dsp:cNvPr id="0" name=""/>
        <dsp:cNvSpPr/>
      </dsp:nvSpPr>
      <dsp:spPr>
        <a:xfrm>
          <a:off x="1244766" y="583764"/>
          <a:ext cx="7981934" cy="1077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059" tIns="114059" rIns="114059" bIns="114059" numCol="1" spcCol="1270" anchor="ctr" anchorCtr="0">
          <a:noAutofit/>
        </a:bodyPr>
        <a:lstStyle/>
        <a:p>
          <a:pPr marL="0" lvl="0" indent="0" algn="l" defTabSz="889000">
            <a:lnSpc>
              <a:spcPct val="90000"/>
            </a:lnSpc>
            <a:spcBef>
              <a:spcPct val="0"/>
            </a:spcBef>
            <a:spcAft>
              <a:spcPct val="35000"/>
            </a:spcAft>
            <a:buNone/>
          </a:pPr>
          <a:r>
            <a:rPr lang="el-GR" sz="2000" kern="1200" dirty="0"/>
            <a:t>Μη συμβατά συστήματα αξιών, ή περιπτώσεις προσπάθειας επιβολής προσωπικών αξιών στους άλλους. </a:t>
          </a:r>
          <a:r>
            <a:rPr lang="en-US" sz="2000" kern="1200" dirty="0"/>
            <a:t> </a:t>
          </a:r>
        </a:p>
      </dsp:txBody>
      <dsp:txXfrm>
        <a:off x="1244766" y="583764"/>
        <a:ext cx="7981934" cy="1077720"/>
      </dsp:txXfrm>
    </dsp:sp>
    <dsp:sp modelId="{E934A331-2FA9-4A39-B3E5-47F5D4FC2230}">
      <dsp:nvSpPr>
        <dsp:cNvPr id="0" name=""/>
        <dsp:cNvSpPr/>
      </dsp:nvSpPr>
      <dsp:spPr>
        <a:xfrm>
          <a:off x="0" y="1930915"/>
          <a:ext cx="9226701" cy="1077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432DE0-0E09-444A-9D8C-694EBCD83B1C}">
      <dsp:nvSpPr>
        <dsp:cNvPr id="0" name=""/>
        <dsp:cNvSpPr/>
      </dsp:nvSpPr>
      <dsp:spPr>
        <a:xfrm>
          <a:off x="326010" y="2173402"/>
          <a:ext cx="592746" cy="5927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73C215-16F4-45DE-8334-5E647EC85727}">
      <dsp:nvSpPr>
        <dsp:cNvPr id="0" name=""/>
        <dsp:cNvSpPr/>
      </dsp:nvSpPr>
      <dsp:spPr>
        <a:xfrm>
          <a:off x="1244766" y="1930915"/>
          <a:ext cx="7981934" cy="1077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059" tIns="114059" rIns="114059" bIns="114059" numCol="1" spcCol="1270" anchor="ctr" anchorCtr="0">
          <a:noAutofit/>
        </a:bodyPr>
        <a:lstStyle/>
        <a:p>
          <a:pPr marL="0" lvl="0" indent="0" algn="l" defTabSz="889000">
            <a:lnSpc>
              <a:spcPct val="90000"/>
            </a:lnSpc>
            <a:spcBef>
              <a:spcPct val="0"/>
            </a:spcBef>
            <a:spcAft>
              <a:spcPct val="35000"/>
            </a:spcAft>
            <a:buNone/>
          </a:pPr>
          <a:r>
            <a:rPr lang="el-GR" sz="2000" kern="1200"/>
            <a:t>Οι αξίες είναι μη διαπραγματεύσιμες και αυτό συχνά μπορεί να οδηγήσει σε σύγκρουση ανάμεσα σε κάποιο μέλος του προσωπικού και σε εκείνον που θεωρεί υπεύθυνο.</a:t>
          </a:r>
          <a:endParaRPr lang="en-US" sz="2000" kern="1200"/>
        </a:p>
      </dsp:txBody>
      <dsp:txXfrm>
        <a:off x="1244766" y="1930915"/>
        <a:ext cx="7981934" cy="10777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EA985-1B94-45A9-BEBF-20A70CC91DFE}">
      <dsp:nvSpPr>
        <dsp:cNvPr id="0" name=""/>
        <dsp:cNvSpPr/>
      </dsp:nvSpPr>
      <dsp:spPr>
        <a:xfrm>
          <a:off x="0" y="556552"/>
          <a:ext cx="9082800" cy="102748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AAB394-0840-411A-839A-81539E400A5A}">
      <dsp:nvSpPr>
        <dsp:cNvPr id="0" name=""/>
        <dsp:cNvSpPr/>
      </dsp:nvSpPr>
      <dsp:spPr>
        <a:xfrm>
          <a:off x="310813" y="787735"/>
          <a:ext cx="565114" cy="5651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5B32A2-6504-4556-AB68-47C1C9365199}">
      <dsp:nvSpPr>
        <dsp:cNvPr id="0" name=""/>
        <dsp:cNvSpPr/>
      </dsp:nvSpPr>
      <dsp:spPr>
        <a:xfrm>
          <a:off x="1186741" y="556552"/>
          <a:ext cx="7896058" cy="1027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42" tIns="108742" rIns="108742" bIns="108742" numCol="1" spcCol="1270" anchor="ctr" anchorCtr="0">
          <a:noAutofit/>
        </a:bodyPr>
        <a:lstStyle/>
        <a:p>
          <a:pPr marL="0" lvl="0" indent="0" algn="l" defTabSz="844550">
            <a:lnSpc>
              <a:spcPct val="90000"/>
            </a:lnSpc>
            <a:spcBef>
              <a:spcPct val="0"/>
            </a:spcBef>
            <a:spcAft>
              <a:spcPct val="35000"/>
            </a:spcAft>
            <a:buNone/>
          </a:pPr>
          <a:r>
            <a:rPr lang="el-GR" sz="1900" kern="1200" dirty="0"/>
            <a:t>Αρνητικά συναισθήματα, έλλειψη εμπιστοσύνης, παρεξηγήσεις ή δυσχέρεια στη συνεννόηση μεταξύ ανθρώπων.</a:t>
          </a:r>
          <a:endParaRPr lang="en-US" sz="1900" kern="1200" dirty="0"/>
        </a:p>
      </dsp:txBody>
      <dsp:txXfrm>
        <a:off x="1186741" y="556552"/>
        <a:ext cx="7896058" cy="1027481"/>
      </dsp:txXfrm>
    </dsp:sp>
    <dsp:sp modelId="{82805871-2602-4674-B8D9-A69042DE8B13}">
      <dsp:nvSpPr>
        <dsp:cNvPr id="0" name=""/>
        <dsp:cNvSpPr/>
      </dsp:nvSpPr>
      <dsp:spPr>
        <a:xfrm>
          <a:off x="0" y="1840904"/>
          <a:ext cx="9082800" cy="102748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3F580A-A9B4-4B31-9E85-598153676A22}">
      <dsp:nvSpPr>
        <dsp:cNvPr id="0" name=""/>
        <dsp:cNvSpPr/>
      </dsp:nvSpPr>
      <dsp:spPr>
        <a:xfrm>
          <a:off x="310813" y="2072088"/>
          <a:ext cx="565114" cy="5651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47B801-A7FB-41E5-80CC-5EACB9EE83AF}">
      <dsp:nvSpPr>
        <dsp:cNvPr id="0" name=""/>
        <dsp:cNvSpPr/>
      </dsp:nvSpPr>
      <dsp:spPr>
        <a:xfrm>
          <a:off x="1186741" y="1840904"/>
          <a:ext cx="7896058" cy="1027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742" tIns="108742" rIns="108742" bIns="108742" numCol="1" spcCol="1270" anchor="ctr" anchorCtr="0">
          <a:noAutofit/>
        </a:bodyPr>
        <a:lstStyle/>
        <a:p>
          <a:pPr marL="0" lvl="0" indent="0" algn="l" defTabSz="844550">
            <a:lnSpc>
              <a:spcPct val="90000"/>
            </a:lnSpc>
            <a:spcBef>
              <a:spcPct val="0"/>
            </a:spcBef>
            <a:spcAft>
              <a:spcPct val="35000"/>
            </a:spcAft>
            <a:buNone/>
          </a:pPr>
          <a:r>
            <a:rPr lang="el-GR" sz="1900" kern="1200" dirty="0"/>
            <a:t>Τα αίτια για τέτοιου είδους αντιπαραθέσεις είναι πολλά, καθώς </a:t>
          </a:r>
          <a:r>
            <a:rPr lang="el-GR" sz="1900" kern="1200" dirty="0" err="1"/>
            <a:t>στρεσογόνες</a:t>
          </a:r>
          <a:r>
            <a:rPr lang="el-GR" sz="1900" kern="1200" dirty="0"/>
            <a:t> συνθήκες και οι συναισθηματικά φορτισμένες καταστάσεις μπορούν να καλλιεργήσουν εύκολα τέτοια συναισθήματα.</a:t>
          </a:r>
          <a:r>
            <a:rPr lang="en-US" sz="1900" kern="1200" dirty="0"/>
            <a:t>  </a:t>
          </a:r>
        </a:p>
      </dsp:txBody>
      <dsp:txXfrm>
        <a:off x="1186741" y="1840904"/>
        <a:ext cx="7896058" cy="102748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110F2D-94AC-43C1-9F55-75E20E3EC403}">
      <dsp:nvSpPr>
        <dsp:cNvPr id="0" name=""/>
        <dsp:cNvSpPr/>
      </dsp:nvSpPr>
      <dsp:spPr>
        <a:xfrm>
          <a:off x="0" y="506846"/>
          <a:ext cx="9226701" cy="9357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DE0346-9D90-410E-9E6A-232B323B8FB2}">
      <dsp:nvSpPr>
        <dsp:cNvPr id="0" name=""/>
        <dsp:cNvSpPr/>
      </dsp:nvSpPr>
      <dsp:spPr>
        <a:xfrm>
          <a:off x="283054" y="717382"/>
          <a:ext cx="514643" cy="51464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8A14DE-CBA2-44E1-9D81-C6D7FDC8E079}">
      <dsp:nvSpPr>
        <dsp:cNvPr id="0" name=""/>
        <dsp:cNvSpPr/>
      </dsp:nvSpPr>
      <dsp:spPr>
        <a:xfrm>
          <a:off x="1080752" y="506846"/>
          <a:ext cx="8145948" cy="935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30" tIns="99030" rIns="99030" bIns="99030" numCol="1" spcCol="1270" anchor="ctr" anchorCtr="0">
          <a:noAutofit/>
        </a:bodyPr>
        <a:lstStyle/>
        <a:p>
          <a:pPr marL="0" lvl="0" indent="0" algn="l" defTabSz="933450">
            <a:lnSpc>
              <a:spcPct val="90000"/>
            </a:lnSpc>
            <a:spcBef>
              <a:spcPct val="0"/>
            </a:spcBef>
            <a:spcAft>
              <a:spcPct val="35000"/>
            </a:spcAft>
            <a:buNone/>
          </a:pPr>
          <a:r>
            <a:rPr lang="el-GR" sz="2100" kern="1200" dirty="0"/>
            <a:t>Συγκρούσεις που απορρέουν από τη δομή ενός οργανισμού: Αυταρχική συμπεριφορά προς τους άλλους</a:t>
          </a:r>
          <a:r>
            <a:rPr lang="en-US" sz="2100" kern="1200" dirty="0"/>
            <a:t>,</a:t>
          </a:r>
          <a:r>
            <a:rPr lang="el-GR" sz="2100" kern="1200" dirty="0"/>
            <a:t> έλλειψη πόρων ή ευκαιριών</a:t>
          </a:r>
          <a:r>
            <a:rPr lang="en-US" sz="2100" kern="1200" dirty="0"/>
            <a:t>. </a:t>
          </a:r>
        </a:p>
      </dsp:txBody>
      <dsp:txXfrm>
        <a:off x="1080752" y="506846"/>
        <a:ext cx="8145948" cy="935716"/>
      </dsp:txXfrm>
    </dsp:sp>
    <dsp:sp modelId="{5DC7861C-9E84-4395-A570-246123AEE23C}">
      <dsp:nvSpPr>
        <dsp:cNvPr id="0" name=""/>
        <dsp:cNvSpPr/>
      </dsp:nvSpPr>
      <dsp:spPr>
        <a:xfrm>
          <a:off x="0" y="1676491"/>
          <a:ext cx="9226701" cy="9357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85B9F8-4EC5-41AC-999B-FA4167552524}">
      <dsp:nvSpPr>
        <dsp:cNvPr id="0" name=""/>
        <dsp:cNvSpPr/>
      </dsp:nvSpPr>
      <dsp:spPr>
        <a:xfrm>
          <a:off x="283054" y="1887027"/>
          <a:ext cx="514643" cy="51464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90FEC93-8407-4EF5-A6A3-391A333AD868}">
      <dsp:nvSpPr>
        <dsp:cNvPr id="0" name=""/>
        <dsp:cNvSpPr/>
      </dsp:nvSpPr>
      <dsp:spPr>
        <a:xfrm>
          <a:off x="1080752" y="1676491"/>
          <a:ext cx="8145948" cy="9357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30" tIns="99030" rIns="99030" bIns="99030" numCol="1" spcCol="1270" anchor="ctr" anchorCtr="0">
          <a:noAutofit/>
        </a:bodyPr>
        <a:lstStyle/>
        <a:p>
          <a:pPr marL="0" lvl="0" indent="0" algn="l" defTabSz="933450">
            <a:lnSpc>
              <a:spcPct val="90000"/>
            </a:lnSpc>
            <a:spcBef>
              <a:spcPct val="0"/>
            </a:spcBef>
            <a:spcAft>
              <a:spcPct val="35000"/>
            </a:spcAft>
            <a:buNone/>
          </a:pPr>
          <a:r>
            <a:rPr lang="el-GR" sz="2100" kern="1200" dirty="0"/>
            <a:t>Οι οργανισμοί υγειονομικής περίθαλψης μπορεί να έχουν υψηλό ρυθμό αλλαγής σύνθεσης προσωπικού</a:t>
          </a:r>
          <a:r>
            <a:rPr lang="lt-LT" sz="2100" kern="1200" dirty="0"/>
            <a:t>.</a:t>
          </a:r>
          <a:endParaRPr lang="en-US" sz="2100" kern="1200" dirty="0"/>
        </a:p>
      </dsp:txBody>
      <dsp:txXfrm>
        <a:off x="1080752" y="1676491"/>
        <a:ext cx="8145948" cy="9357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D9D02B-5EAB-41FA-871E-82A0F00F7184}">
      <dsp:nvSpPr>
        <dsp:cNvPr id="0" name=""/>
        <dsp:cNvSpPr/>
      </dsp:nvSpPr>
      <dsp:spPr>
        <a:xfrm>
          <a:off x="1089448" y="0"/>
          <a:ext cx="2568299" cy="577342"/>
        </a:xfrm>
        <a:prstGeom prst="roundRect">
          <a:avLst>
            <a:gd name="adj" fmla="val 10000"/>
          </a:avLst>
        </a:prstGeom>
        <a:solidFill>
          <a:schemeClr val="accent3">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solidFill>
                <a:schemeClr val="bg1"/>
              </a:solidFill>
            </a:rPr>
            <a:t> </a:t>
          </a:r>
          <a:r>
            <a:rPr lang="el-GR" sz="2600" kern="1200" dirty="0" err="1"/>
            <a:t>Διεκδικητικότητα</a:t>
          </a:r>
          <a:endParaRPr lang="en-US" sz="2600" kern="1200" dirty="0"/>
        </a:p>
      </dsp:txBody>
      <dsp:txXfrm>
        <a:off x="1106358" y="16910"/>
        <a:ext cx="2534479" cy="543522"/>
      </dsp:txXfrm>
    </dsp:sp>
    <dsp:sp modelId="{E5CB8493-FC13-48A4-9BF0-3997B871950D}">
      <dsp:nvSpPr>
        <dsp:cNvPr id="0" name=""/>
        <dsp:cNvSpPr/>
      </dsp:nvSpPr>
      <dsp:spPr>
        <a:xfrm>
          <a:off x="5685218" y="9"/>
          <a:ext cx="2599355" cy="579908"/>
        </a:xfrm>
        <a:prstGeom prst="roundRect">
          <a:avLst>
            <a:gd name="adj" fmla="val 10000"/>
          </a:avLst>
        </a:prstGeom>
        <a:solidFill>
          <a:schemeClr val="accent5">
            <a:lumMod val="40000"/>
            <a:lumOff val="6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 </a:t>
          </a:r>
          <a:r>
            <a:rPr lang="el-GR" sz="2600" kern="1200" dirty="0" err="1"/>
            <a:t>Συνεργατικότητα</a:t>
          </a:r>
          <a:endParaRPr lang="en-US" sz="2600" kern="1200" dirty="0"/>
        </a:p>
      </dsp:txBody>
      <dsp:txXfrm>
        <a:off x="5702203" y="16994"/>
        <a:ext cx="2565385" cy="545938"/>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F21160-1614-4ABB-AD23-4ED625AE8FE1}" type="datetimeFigureOut">
              <a:rPr lang="en-GB" smtClean="0"/>
              <a:t>21/03/2026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BF1327-B331-4D53-B5D1-67BC81E167A4}" type="slidenum">
              <a:rPr lang="en-GB" smtClean="0"/>
              <a:t>‹#›</a:t>
            </a:fld>
            <a:endParaRPr lang="en-GB"/>
          </a:p>
        </p:txBody>
      </p:sp>
    </p:spTree>
    <p:extLst>
      <p:ext uri="{BB962C8B-B14F-4D97-AF65-F5344CB8AC3E}">
        <p14:creationId xmlns:p14="http://schemas.microsoft.com/office/powerpoint/2010/main" val="3861857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4A9807-1C24-8F4A-B3C7-A6E31FA5BB7A}"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614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26</a:t>
            </a:fld>
            <a:endParaRPr lang="it-IT"/>
          </a:p>
        </p:txBody>
      </p:sp>
    </p:spTree>
    <p:extLst>
      <p:ext uri="{BB962C8B-B14F-4D97-AF65-F5344CB8AC3E}">
        <p14:creationId xmlns:p14="http://schemas.microsoft.com/office/powerpoint/2010/main" val="1536659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27</a:t>
            </a:fld>
            <a:endParaRPr lang="it-IT"/>
          </a:p>
        </p:txBody>
      </p:sp>
    </p:spTree>
    <p:extLst>
      <p:ext uri="{BB962C8B-B14F-4D97-AF65-F5344CB8AC3E}">
        <p14:creationId xmlns:p14="http://schemas.microsoft.com/office/powerpoint/2010/main" val="4284909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28</a:t>
            </a:fld>
            <a:endParaRPr lang="it-IT"/>
          </a:p>
        </p:txBody>
      </p:sp>
    </p:spTree>
    <p:extLst>
      <p:ext uri="{BB962C8B-B14F-4D97-AF65-F5344CB8AC3E}">
        <p14:creationId xmlns:p14="http://schemas.microsoft.com/office/powerpoint/2010/main" val="134507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29</a:t>
            </a:fld>
            <a:endParaRPr lang="it-IT"/>
          </a:p>
        </p:txBody>
      </p:sp>
    </p:spTree>
    <p:extLst>
      <p:ext uri="{BB962C8B-B14F-4D97-AF65-F5344CB8AC3E}">
        <p14:creationId xmlns:p14="http://schemas.microsoft.com/office/powerpoint/2010/main" val="541021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30</a:t>
            </a:fld>
            <a:endParaRPr lang="it-IT"/>
          </a:p>
        </p:txBody>
      </p:sp>
    </p:spTree>
    <p:extLst>
      <p:ext uri="{BB962C8B-B14F-4D97-AF65-F5344CB8AC3E}">
        <p14:creationId xmlns:p14="http://schemas.microsoft.com/office/powerpoint/2010/main" val="3959183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33</a:t>
            </a:fld>
            <a:endParaRPr lang="it-IT"/>
          </a:p>
        </p:txBody>
      </p:sp>
    </p:spTree>
    <p:extLst>
      <p:ext uri="{BB962C8B-B14F-4D97-AF65-F5344CB8AC3E}">
        <p14:creationId xmlns:p14="http://schemas.microsoft.com/office/powerpoint/2010/main" val="682786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34</a:t>
            </a:fld>
            <a:endParaRPr lang="it-IT"/>
          </a:p>
        </p:txBody>
      </p:sp>
    </p:spTree>
    <p:extLst>
      <p:ext uri="{BB962C8B-B14F-4D97-AF65-F5344CB8AC3E}">
        <p14:creationId xmlns:p14="http://schemas.microsoft.com/office/powerpoint/2010/main" val="5435018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35</a:t>
            </a:fld>
            <a:endParaRPr lang="it-IT"/>
          </a:p>
        </p:txBody>
      </p:sp>
    </p:spTree>
    <p:extLst>
      <p:ext uri="{BB962C8B-B14F-4D97-AF65-F5344CB8AC3E}">
        <p14:creationId xmlns:p14="http://schemas.microsoft.com/office/powerpoint/2010/main" val="1398895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36</a:t>
            </a:fld>
            <a:endParaRPr lang="it-IT"/>
          </a:p>
        </p:txBody>
      </p:sp>
    </p:spTree>
    <p:extLst>
      <p:ext uri="{BB962C8B-B14F-4D97-AF65-F5344CB8AC3E}">
        <p14:creationId xmlns:p14="http://schemas.microsoft.com/office/powerpoint/2010/main" val="1696765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37</a:t>
            </a:fld>
            <a:endParaRPr lang="it-IT"/>
          </a:p>
        </p:txBody>
      </p:sp>
    </p:spTree>
    <p:extLst>
      <p:ext uri="{BB962C8B-B14F-4D97-AF65-F5344CB8AC3E}">
        <p14:creationId xmlns:p14="http://schemas.microsoft.com/office/powerpoint/2010/main" val="1363901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La fase finale si verifica quando il gruppo ha esaurito il suo compito. Per una squadra ad alto rendimento, la fine di un progetto porta sentimenti di tristezza come membri del team che erano effettivamente diventati come parte di uno stesso organismo. È un’opportunità importante per completare una revisione di ciò che è stato realizzato e di come si può ulteriormente migliorare per il futuro.</a:t>
            </a:r>
          </a:p>
          <a:p>
            <a:r>
              <a:rPr lang="en-US"/>
              <a:t>Il passaggio da gruppo all’autonomia individuale può (e dovrebbe) essere celebrato con ritualità che sottolineano la “fine” e il “nuovo inizio”.</a:t>
            </a:r>
          </a:p>
          <a:p>
            <a:endParaRPr lang="en-US"/>
          </a:p>
          <a:p>
            <a:r>
              <a:rPr lang="en-US"/>
              <a:t>22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21890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38</a:t>
            </a:fld>
            <a:endParaRPr lang="it-IT"/>
          </a:p>
        </p:txBody>
      </p:sp>
    </p:spTree>
    <p:extLst>
      <p:ext uri="{BB962C8B-B14F-4D97-AF65-F5344CB8AC3E}">
        <p14:creationId xmlns:p14="http://schemas.microsoft.com/office/powerpoint/2010/main" val="1198806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40</a:t>
            </a:fld>
            <a:endParaRPr lang="it-IT"/>
          </a:p>
        </p:txBody>
      </p:sp>
    </p:spTree>
    <p:extLst>
      <p:ext uri="{BB962C8B-B14F-4D97-AF65-F5344CB8AC3E}">
        <p14:creationId xmlns:p14="http://schemas.microsoft.com/office/powerpoint/2010/main" val="3295801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647950" y="512763"/>
            <a:ext cx="38481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La fase finale si verifica quando il gruppo ha esaurito il suo compito. Per una squadra ad alto rendimento, la fine di un progetto porta sentimenti di tristezza come membri del team che erano effettivamente diventati come parte di uno stesso organismo. È un’opportunità importante per completare una revisione di ciò che è stato realizzato e di come si può ulteriormente migliorare per il futuro.</a:t>
            </a:r>
          </a:p>
          <a:p>
            <a:r>
              <a:rPr lang="en-US"/>
              <a:t>Il passaggio da gruppo all’autonomia individuale può (e dovrebbe) essere celebrato con ritualità che sottolineano la “fine” e il “nuovo inizio”.</a:t>
            </a:r>
          </a:p>
          <a:p>
            <a:endParaRPr lang="en-US"/>
          </a:p>
          <a:p>
            <a:r>
              <a:rPr lang="en-US"/>
              <a:t>24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641581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647950" y="512763"/>
            <a:ext cx="38481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892746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123307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1385252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3587663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21</a:t>
            </a:fld>
            <a:endParaRPr lang="it-IT"/>
          </a:p>
        </p:txBody>
      </p:sp>
    </p:spTree>
    <p:extLst>
      <p:ext uri="{BB962C8B-B14F-4D97-AF65-F5344CB8AC3E}">
        <p14:creationId xmlns:p14="http://schemas.microsoft.com/office/powerpoint/2010/main" val="4195563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a:p>
        </p:txBody>
      </p:sp>
      <p:sp>
        <p:nvSpPr>
          <p:cNvPr id="4" name="Slide Number Placeholder 3"/>
          <p:cNvSpPr>
            <a:spLocks noGrp="1"/>
          </p:cNvSpPr>
          <p:nvPr>
            <p:ph type="sldNum" sz="quarter" idx="5"/>
          </p:nvPr>
        </p:nvSpPr>
        <p:spPr/>
        <p:txBody>
          <a:bodyPr/>
          <a:lstStyle/>
          <a:p>
            <a:fld id="{5E4A9807-1C24-8F4A-B3C7-A6E31FA5BB7A}" type="slidenum">
              <a:rPr lang="it-IT" smtClean="0"/>
              <a:t>25</a:t>
            </a:fld>
            <a:endParaRPr lang="it-IT"/>
          </a:p>
        </p:txBody>
      </p:sp>
    </p:spTree>
    <p:extLst>
      <p:ext uri="{BB962C8B-B14F-4D97-AF65-F5344CB8AC3E}">
        <p14:creationId xmlns:p14="http://schemas.microsoft.com/office/powerpoint/2010/main" val="2224595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20.emf"/><Relationship Id="rId4" Type="http://schemas.openxmlformats.org/officeDocument/2006/relationships/image" Target="../media/image19.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2.png"/><Relationship Id="rId4" Type="http://schemas.openxmlformats.org/officeDocument/2006/relationships/image" Target="../media/image21.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4.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 y="3236022"/>
            <a:ext cx="12192000" cy="1326232"/>
          </a:xfrm>
          <a:prstGeom prst="rect">
            <a:avLst/>
          </a:prstGeom>
        </p:spPr>
        <p:txBody>
          <a:bodyPr/>
          <a:lstStyle>
            <a:lvl1pPr algn="ctr">
              <a:defRPr sz="4763"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838201" y="6356352"/>
            <a:ext cx="2743200" cy="365125"/>
          </a:xfrm>
          <a:prstGeom prst="rect">
            <a:avLst/>
          </a:prstGeom>
        </p:spPr>
        <p:txBody>
          <a:bodyPr/>
          <a:lstStyle/>
          <a:p>
            <a:fld id="{321F8011-7028-7A42-A01D-865E8B21EEF0}" type="datetimeFigureOut">
              <a:rPr lang="it-IT" smtClean="0"/>
              <a:t>21/03/2026</a:t>
            </a:fld>
            <a:endParaRPr lang="it-IT" dirty="0"/>
          </a:p>
        </p:txBody>
      </p:sp>
      <p:sp>
        <p:nvSpPr>
          <p:cNvPr id="17" name="Slide Number Placeholder 5"/>
          <p:cNvSpPr>
            <a:spLocks noGrp="1"/>
          </p:cNvSpPr>
          <p:nvPr>
            <p:ph type="sldNum" sz="quarter" idx="12"/>
          </p:nvPr>
        </p:nvSpPr>
        <p:spPr>
          <a:xfrm>
            <a:off x="9076138" y="6356351"/>
            <a:ext cx="2743200" cy="365125"/>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07940" y="1"/>
            <a:ext cx="1623925" cy="1441926"/>
          </a:xfrm>
          <a:prstGeom prst="rect">
            <a:avLst/>
          </a:prstGeom>
        </p:spPr>
      </p:pic>
    </p:spTree>
    <p:extLst>
      <p:ext uri="{BB962C8B-B14F-4D97-AF65-F5344CB8AC3E}">
        <p14:creationId xmlns:p14="http://schemas.microsoft.com/office/powerpoint/2010/main" val="84585427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314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885981" y="3887402"/>
            <a:ext cx="1276011" cy="1076713"/>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5457994" y="3852835"/>
            <a:ext cx="1276011" cy="1076713"/>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9030007" y="3852835"/>
            <a:ext cx="1276011" cy="1076713"/>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5099564" y="5175902"/>
            <a:ext cx="1992871" cy="36294"/>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524181" y="5177922"/>
            <a:ext cx="1992871" cy="36294"/>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8671577" y="5175902"/>
            <a:ext cx="1992871" cy="36294"/>
          </a:xfrm>
          <a:prstGeom prst="rect">
            <a:avLst/>
          </a:prstGeom>
        </p:spPr>
      </p:pic>
      <p:sp>
        <p:nvSpPr>
          <p:cNvPr id="2" name="Cím 1"/>
          <p:cNvSpPr>
            <a:spLocks noGrp="1"/>
          </p:cNvSpPr>
          <p:nvPr>
            <p:ph type="title" hasCustomPrompt="1"/>
          </p:nvPr>
        </p:nvSpPr>
        <p:spPr>
          <a:xfrm>
            <a:off x="838726" y="2165370"/>
            <a:ext cx="10514547" cy="1326232"/>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9678987" y="6208494"/>
            <a:ext cx="2082548" cy="498979"/>
          </a:xfrm>
          <a:prstGeom prst="rect">
            <a:avLst/>
          </a:prstGeom>
        </p:spPr>
      </p:pic>
    </p:spTree>
    <p:extLst>
      <p:ext uri="{BB962C8B-B14F-4D97-AF65-F5344CB8AC3E}">
        <p14:creationId xmlns:p14="http://schemas.microsoft.com/office/powerpoint/2010/main" val="3304230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1" y="3236022"/>
            <a:ext cx="12192000" cy="132623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4763"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sp>
        <p:nvSpPr>
          <p:cNvPr id="12" name="Google Shape;12;p18"/>
          <p:cNvSpPr txBox="1">
            <a:spLocks noGrp="1"/>
          </p:cNvSpPr>
          <p:nvPr>
            <p:ph type="dt" idx="10"/>
          </p:nvPr>
        </p:nvSpPr>
        <p:spPr>
          <a:xfrm>
            <a:off x="838201" y="6356352"/>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9076138" y="6356351"/>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715" b="0" i="0" u="none" strike="noStrike" cap="none">
                <a:solidFill>
                  <a:schemeClr val="dk1"/>
                </a:solidFill>
                <a:latin typeface="Calibri"/>
                <a:ea typeface="Calibri"/>
                <a:cs typeface="Calibri"/>
                <a:sym typeface="Calibri"/>
              </a:defRPr>
            </a:lvl1pPr>
            <a:lvl2pPr marL="0" marR="0" lvl="1" indent="0" algn="l" rtl="0">
              <a:spcBef>
                <a:spcPts val="0"/>
              </a:spcBef>
              <a:buNone/>
              <a:defRPr sz="1715" b="0" i="0" u="none" strike="noStrike" cap="none">
                <a:solidFill>
                  <a:schemeClr val="dk1"/>
                </a:solidFill>
                <a:latin typeface="Calibri"/>
                <a:ea typeface="Calibri"/>
                <a:cs typeface="Calibri"/>
                <a:sym typeface="Calibri"/>
              </a:defRPr>
            </a:lvl2pPr>
            <a:lvl3pPr marL="0" marR="0" lvl="2" indent="0" algn="l" rtl="0">
              <a:spcBef>
                <a:spcPts val="0"/>
              </a:spcBef>
              <a:buNone/>
              <a:defRPr sz="1715" b="0" i="0" u="none" strike="noStrike" cap="none">
                <a:solidFill>
                  <a:schemeClr val="dk1"/>
                </a:solidFill>
                <a:latin typeface="Calibri"/>
                <a:ea typeface="Calibri"/>
                <a:cs typeface="Calibri"/>
                <a:sym typeface="Calibri"/>
              </a:defRPr>
            </a:lvl3pPr>
            <a:lvl4pPr marL="0" marR="0" lvl="3" indent="0" algn="l" rtl="0">
              <a:spcBef>
                <a:spcPts val="0"/>
              </a:spcBef>
              <a:buNone/>
              <a:defRPr sz="1715" b="0" i="0" u="none" strike="noStrike" cap="none">
                <a:solidFill>
                  <a:schemeClr val="dk1"/>
                </a:solidFill>
                <a:latin typeface="Calibri"/>
                <a:ea typeface="Calibri"/>
                <a:cs typeface="Calibri"/>
                <a:sym typeface="Calibri"/>
              </a:defRPr>
            </a:lvl4pPr>
            <a:lvl5pPr marL="0" marR="0" lvl="4" indent="0" algn="l" rtl="0">
              <a:spcBef>
                <a:spcPts val="0"/>
              </a:spcBef>
              <a:buNone/>
              <a:defRPr sz="1715" b="0" i="0" u="none" strike="noStrike" cap="none">
                <a:solidFill>
                  <a:schemeClr val="dk1"/>
                </a:solidFill>
                <a:latin typeface="Calibri"/>
                <a:ea typeface="Calibri"/>
                <a:cs typeface="Calibri"/>
                <a:sym typeface="Calibri"/>
              </a:defRPr>
            </a:lvl5pPr>
            <a:lvl6pPr marL="0" marR="0" lvl="5" indent="0" algn="l" rtl="0">
              <a:spcBef>
                <a:spcPts val="0"/>
              </a:spcBef>
              <a:buNone/>
              <a:defRPr sz="1715" b="0" i="0" u="none" strike="noStrike" cap="none">
                <a:solidFill>
                  <a:schemeClr val="dk1"/>
                </a:solidFill>
                <a:latin typeface="Calibri"/>
                <a:ea typeface="Calibri"/>
                <a:cs typeface="Calibri"/>
                <a:sym typeface="Calibri"/>
              </a:defRPr>
            </a:lvl6pPr>
            <a:lvl7pPr marL="0" marR="0" lvl="6" indent="0" algn="l" rtl="0">
              <a:spcBef>
                <a:spcPts val="0"/>
              </a:spcBef>
              <a:buNone/>
              <a:defRPr sz="1715" b="0" i="0" u="none" strike="noStrike" cap="none">
                <a:solidFill>
                  <a:schemeClr val="dk1"/>
                </a:solidFill>
                <a:latin typeface="Calibri"/>
                <a:ea typeface="Calibri"/>
                <a:cs typeface="Calibri"/>
                <a:sym typeface="Calibri"/>
              </a:defRPr>
            </a:lvl7pPr>
            <a:lvl8pPr marL="0" marR="0" lvl="7" indent="0" algn="l" rtl="0">
              <a:spcBef>
                <a:spcPts val="0"/>
              </a:spcBef>
              <a:buNone/>
              <a:defRPr sz="1715" b="0" i="0" u="none" strike="noStrike" cap="none">
                <a:solidFill>
                  <a:schemeClr val="dk1"/>
                </a:solidFill>
                <a:latin typeface="Calibri"/>
                <a:ea typeface="Calibri"/>
                <a:cs typeface="Calibri"/>
                <a:sym typeface="Calibri"/>
              </a:defRPr>
            </a:lvl8pPr>
            <a:lvl9pPr marL="0" marR="0" lvl="8" indent="0" algn="l" rtl="0">
              <a:spcBef>
                <a:spcPts val="0"/>
              </a:spcBef>
              <a:buNone/>
              <a:defRPr sz="1715" b="0" i="0" u="none" strike="noStrike" cap="none">
                <a:solidFill>
                  <a:schemeClr val="dk1"/>
                </a:solidFill>
                <a:latin typeface="Calibri"/>
                <a:ea typeface="Calibri"/>
                <a:cs typeface="Calibri"/>
                <a:sym typeface="Calibri"/>
              </a:defRPr>
            </a:lvl9pPr>
          </a:lstStyle>
          <a:p>
            <a:fld id="{00000000-1234-1234-1234-123412341234}" type="slidenum">
              <a:rPr lang="it-IT" smtClean="0"/>
              <a:pPr/>
              <a:t>‹#›</a:t>
            </a:fld>
            <a:endParaRPr lang="it-IT"/>
          </a:p>
        </p:txBody>
      </p:sp>
      <p:pic>
        <p:nvPicPr>
          <p:cNvPr id="14" name="Google Shape;14;p18"/>
          <p:cNvPicPr preferRelativeResize="0"/>
          <p:nvPr/>
        </p:nvPicPr>
        <p:blipFill rotWithShape="1">
          <a:blip r:embed="rId3">
            <a:alphaModFix/>
          </a:blip>
          <a:srcRect/>
          <a:stretch/>
        </p:blipFill>
        <p:spPr>
          <a:xfrm>
            <a:off x="10407940" y="1"/>
            <a:ext cx="1623925" cy="1441926"/>
          </a:xfrm>
          <a:prstGeom prst="rect">
            <a:avLst/>
          </a:prstGeom>
          <a:noFill/>
          <a:ln>
            <a:noFill/>
          </a:ln>
        </p:spPr>
      </p:pic>
    </p:spTree>
    <p:extLst>
      <p:ext uri="{BB962C8B-B14F-4D97-AF65-F5344CB8AC3E}">
        <p14:creationId xmlns:p14="http://schemas.microsoft.com/office/powerpoint/2010/main" val="2825932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101637" y="0"/>
            <a:ext cx="12090364" cy="6858366"/>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4500326" cy="6858366"/>
          </a:xfrm>
          <a:prstGeom prst="rect">
            <a:avLst/>
          </a:prstGeom>
          <a:noFill/>
          <a:ln>
            <a:noFill/>
          </a:ln>
        </p:spPr>
      </p:pic>
      <p:pic>
        <p:nvPicPr>
          <p:cNvPr id="18" name="Google Shape;18;p19"/>
          <p:cNvPicPr preferRelativeResize="0"/>
          <p:nvPr/>
        </p:nvPicPr>
        <p:blipFill rotWithShape="1">
          <a:blip r:embed="rId4">
            <a:alphaModFix/>
          </a:blip>
          <a:srcRect/>
          <a:stretch/>
        </p:blipFill>
        <p:spPr>
          <a:xfrm>
            <a:off x="8264511" y="630977"/>
            <a:ext cx="3364869" cy="806225"/>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29396" y="5639318"/>
            <a:ext cx="1352433" cy="1200861"/>
          </a:xfrm>
          <a:prstGeom prst="rect">
            <a:avLst/>
          </a:prstGeom>
          <a:noFill/>
          <a:ln>
            <a:noFill/>
          </a:ln>
        </p:spPr>
      </p:pic>
      <p:sp>
        <p:nvSpPr>
          <p:cNvPr id="20" name="Google Shape;20;p19"/>
          <p:cNvSpPr txBox="1">
            <a:spLocks noGrp="1"/>
          </p:cNvSpPr>
          <p:nvPr>
            <p:ph type="title"/>
          </p:nvPr>
        </p:nvSpPr>
        <p:spPr>
          <a:xfrm>
            <a:off x="1230898" y="2593417"/>
            <a:ext cx="10514547" cy="1326232"/>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381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pic>
        <p:nvPicPr>
          <p:cNvPr id="21" name="Google Shape;21;p19"/>
          <p:cNvPicPr preferRelativeResize="0"/>
          <p:nvPr/>
        </p:nvPicPr>
        <p:blipFill rotWithShape="1">
          <a:blip r:embed="rId6">
            <a:alphaModFix/>
          </a:blip>
          <a:srcRect l="35166"/>
          <a:stretch/>
        </p:blipFill>
        <p:spPr>
          <a:xfrm>
            <a:off x="0" y="0"/>
            <a:ext cx="1684244" cy="1307428"/>
          </a:xfrm>
          <a:prstGeom prst="rect">
            <a:avLst/>
          </a:prstGeom>
          <a:noFill/>
          <a:ln>
            <a:noFill/>
          </a:ln>
        </p:spPr>
      </p:pic>
      <p:sp>
        <p:nvSpPr>
          <p:cNvPr id="22" name="Google Shape;22;p19"/>
          <p:cNvSpPr txBox="1">
            <a:spLocks noGrp="1"/>
          </p:cNvSpPr>
          <p:nvPr>
            <p:ph type="body" idx="1"/>
          </p:nvPr>
        </p:nvSpPr>
        <p:spPr>
          <a:xfrm>
            <a:off x="5922749" y="3991811"/>
            <a:ext cx="5822696" cy="1397196"/>
          </a:xfrm>
          <a:prstGeom prst="rect">
            <a:avLst/>
          </a:prstGeom>
          <a:noFill/>
          <a:ln>
            <a:noFill/>
          </a:ln>
        </p:spPr>
        <p:txBody>
          <a:bodyPr spcFirstLastPara="1" wrap="square" lIns="91425" tIns="45700" rIns="91425" bIns="45700" anchor="t" anchorCtr="0">
            <a:noAutofit/>
          </a:bodyPr>
          <a:lstStyle>
            <a:lvl1pPr marL="435529" marR="0" lvl="0" indent="-217764" algn="r" rtl="0">
              <a:lnSpc>
                <a:spcPct val="100000"/>
              </a:lnSpc>
              <a:spcBef>
                <a:spcPts val="1000"/>
              </a:spcBef>
              <a:spcAft>
                <a:spcPts val="0"/>
              </a:spcAft>
              <a:buClr>
                <a:schemeClr val="dk1"/>
              </a:buClr>
              <a:buSzPts val="2400"/>
              <a:buFont typeface="Arial"/>
              <a:buNone/>
              <a:defRPr sz="2286" b="1" i="0" u="none" strike="noStrike" cap="none">
                <a:solidFill>
                  <a:schemeClr val="dk1"/>
                </a:solidFill>
                <a:latin typeface="Calibri"/>
                <a:ea typeface="Calibri"/>
                <a:cs typeface="Calibri"/>
                <a:sym typeface="Calibri"/>
              </a:defRPr>
            </a:lvl1pPr>
            <a:lvl2pPr marL="871057" marR="0" lvl="1" indent="-217764" algn="l" rtl="0">
              <a:lnSpc>
                <a:spcPct val="90000"/>
              </a:lnSpc>
              <a:spcBef>
                <a:spcPts val="500"/>
              </a:spcBef>
              <a:spcAft>
                <a:spcPts val="0"/>
              </a:spcAft>
              <a:buClr>
                <a:schemeClr val="dk1"/>
              </a:buClr>
              <a:buSzPts val="2000"/>
              <a:buFont typeface="Arial"/>
              <a:buNone/>
              <a:defRPr sz="1905" b="1" i="0" u="none" strike="noStrike" cap="none">
                <a:solidFill>
                  <a:schemeClr val="dk1"/>
                </a:solidFill>
                <a:latin typeface="Calibri"/>
                <a:ea typeface="Calibri"/>
                <a:cs typeface="Calibri"/>
                <a:sym typeface="Calibri"/>
              </a:defRPr>
            </a:lvl2pPr>
            <a:lvl3pPr marL="1306586" marR="0" lvl="2" indent="-217764" algn="l" rtl="0">
              <a:lnSpc>
                <a:spcPct val="90000"/>
              </a:lnSpc>
              <a:spcBef>
                <a:spcPts val="500"/>
              </a:spcBef>
              <a:spcAft>
                <a:spcPts val="0"/>
              </a:spcAft>
              <a:buClr>
                <a:schemeClr val="dk1"/>
              </a:buClr>
              <a:buSzPts val="1800"/>
              <a:buFont typeface="Arial"/>
              <a:buNone/>
              <a:defRPr sz="1715" b="1" i="0" u="none" strike="noStrike" cap="none">
                <a:solidFill>
                  <a:schemeClr val="dk1"/>
                </a:solidFill>
                <a:latin typeface="Calibri"/>
                <a:ea typeface="Calibri"/>
                <a:cs typeface="Calibri"/>
                <a:sym typeface="Calibri"/>
              </a:defRPr>
            </a:lvl3pPr>
            <a:lvl4pPr marL="1742115" marR="0" lvl="3" indent="-217764" algn="l" rtl="0">
              <a:lnSpc>
                <a:spcPct val="90000"/>
              </a:lnSpc>
              <a:spcBef>
                <a:spcPts val="500"/>
              </a:spcBef>
              <a:spcAft>
                <a:spcPts val="0"/>
              </a:spcAft>
              <a:buClr>
                <a:schemeClr val="dk1"/>
              </a:buClr>
              <a:buSzPts val="1600"/>
              <a:buFont typeface="Arial"/>
              <a:buNone/>
              <a:defRPr sz="1524" b="1" i="0" u="none" strike="noStrike" cap="none">
                <a:solidFill>
                  <a:schemeClr val="dk1"/>
                </a:solidFill>
                <a:latin typeface="Calibri"/>
                <a:ea typeface="Calibri"/>
                <a:cs typeface="Calibri"/>
                <a:sym typeface="Calibri"/>
              </a:defRPr>
            </a:lvl4pPr>
            <a:lvl5pPr marL="2177644" marR="0" lvl="4" indent="-217764" algn="l" rtl="0">
              <a:lnSpc>
                <a:spcPct val="90000"/>
              </a:lnSpc>
              <a:spcBef>
                <a:spcPts val="500"/>
              </a:spcBef>
              <a:spcAft>
                <a:spcPts val="0"/>
              </a:spcAft>
              <a:buClr>
                <a:schemeClr val="dk1"/>
              </a:buClr>
              <a:buSzPts val="1600"/>
              <a:buFont typeface="Arial"/>
              <a:buNone/>
              <a:defRPr sz="1524" b="1" i="0" u="none" strike="noStrike" cap="none">
                <a:solidFill>
                  <a:schemeClr val="dk1"/>
                </a:solidFill>
                <a:latin typeface="Calibri"/>
                <a:ea typeface="Calibri"/>
                <a:cs typeface="Calibri"/>
                <a:sym typeface="Calibri"/>
              </a:defRPr>
            </a:lvl5pPr>
            <a:lvl6pPr marL="2613172" marR="0" lvl="5" indent="-217764" algn="l" rtl="0">
              <a:lnSpc>
                <a:spcPct val="90000"/>
              </a:lnSpc>
              <a:spcBef>
                <a:spcPts val="500"/>
              </a:spcBef>
              <a:spcAft>
                <a:spcPts val="0"/>
              </a:spcAft>
              <a:buClr>
                <a:schemeClr val="dk1"/>
              </a:buClr>
              <a:buSzPts val="1600"/>
              <a:buFont typeface="Arial"/>
              <a:buNone/>
              <a:defRPr sz="1524" b="1" i="0" u="none" strike="noStrike" cap="none">
                <a:solidFill>
                  <a:schemeClr val="dk1"/>
                </a:solidFill>
                <a:latin typeface="Calibri"/>
                <a:ea typeface="Calibri"/>
                <a:cs typeface="Calibri"/>
                <a:sym typeface="Calibri"/>
              </a:defRPr>
            </a:lvl6pPr>
            <a:lvl7pPr marL="3048701" marR="0" lvl="6" indent="-217764" algn="l" rtl="0">
              <a:lnSpc>
                <a:spcPct val="90000"/>
              </a:lnSpc>
              <a:spcBef>
                <a:spcPts val="500"/>
              </a:spcBef>
              <a:spcAft>
                <a:spcPts val="0"/>
              </a:spcAft>
              <a:buClr>
                <a:schemeClr val="dk1"/>
              </a:buClr>
              <a:buSzPts val="1600"/>
              <a:buFont typeface="Arial"/>
              <a:buNone/>
              <a:defRPr sz="1524" b="1" i="0" u="none" strike="noStrike" cap="none">
                <a:solidFill>
                  <a:schemeClr val="dk1"/>
                </a:solidFill>
                <a:latin typeface="Calibri"/>
                <a:ea typeface="Calibri"/>
                <a:cs typeface="Calibri"/>
                <a:sym typeface="Calibri"/>
              </a:defRPr>
            </a:lvl7pPr>
            <a:lvl8pPr marL="3484230" marR="0" lvl="7" indent="-217764" algn="l" rtl="0">
              <a:lnSpc>
                <a:spcPct val="90000"/>
              </a:lnSpc>
              <a:spcBef>
                <a:spcPts val="500"/>
              </a:spcBef>
              <a:spcAft>
                <a:spcPts val="0"/>
              </a:spcAft>
              <a:buClr>
                <a:schemeClr val="dk1"/>
              </a:buClr>
              <a:buSzPts val="1600"/>
              <a:buFont typeface="Arial"/>
              <a:buNone/>
              <a:defRPr sz="1524" b="1" i="0" u="none" strike="noStrike" cap="none">
                <a:solidFill>
                  <a:schemeClr val="dk1"/>
                </a:solidFill>
                <a:latin typeface="Calibri"/>
                <a:ea typeface="Calibri"/>
                <a:cs typeface="Calibri"/>
                <a:sym typeface="Calibri"/>
              </a:defRPr>
            </a:lvl8pPr>
            <a:lvl9pPr marL="3919758" marR="0" lvl="8" indent="-217764" algn="l" rtl="0">
              <a:lnSpc>
                <a:spcPct val="90000"/>
              </a:lnSpc>
              <a:spcBef>
                <a:spcPts val="500"/>
              </a:spcBef>
              <a:spcAft>
                <a:spcPts val="0"/>
              </a:spcAft>
              <a:buClr>
                <a:schemeClr val="dk1"/>
              </a:buClr>
              <a:buSzPts val="1600"/>
              <a:buFont typeface="Arial"/>
              <a:buNone/>
              <a:defRPr sz="1524"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012065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8726715" y="5974582"/>
            <a:ext cx="2889081" cy="692226"/>
          </a:xfrm>
          <a:prstGeom prst="rect">
            <a:avLst/>
          </a:prstGeom>
          <a:noFill/>
          <a:ln>
            <a:noFill/>
          </a:ln>
        </p:spPr>
      </p:pic>
      <p:pic>
        <p:nvPicPr>
          <p:cNvPr id="25" name="Google Shape;25;p20"/>
          <p:cNvPicPr preferRelativeResize="0"/>
          <p:nvPr/>
        </p:nvPicPr>
        <p:blipFill rotWithShape="1">
          <a:blip r:embed="rId3">
            <a:alphaModFix/>
          </a:blip>
          <a:srcRect/>
          <a:stretch/>
        </p:blipFill>
        <p:spPr>
          <a:xfrm>
            <a:off x="6656579" y="-34322"/>
            <a:ext cx="5535422" cy="2446111"/>
          </a:xfrm>
          <a:prstGeom prst="rect">
            <a:avLst/>
          </a:prstGeom>
          <a:noFill/>
          <a:ln>
            <a:noFill/>
          </a:ln>
        </p:spPr>
      </p:pic>
      <p:sp>
        <p:nvSpPr>
          <p:cNvPr id="26" name="Google Shape;26;p20"/>
          <p:cNvSpPr txBox="1">
            <a:spLocks noGrp="1"/>
          </p:cNvSpPr>
          <p:nvPr>
            <p:ph type="title"/>
          </p:nvPr>
        </p:nvSpPr>
        <p:spPr>
          <a:xfrm>
            <a:off x="681251" y="489739"/>
            <a:ext cx="10959049" cy="94669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429"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sp>
        <p:nvSpPr>
          <p:cNvPr id="27" name="Google Shape;27;p20"/>
          <p:cNvSpPr txBox="1">
            <a:spLocks noGrp="1"/>
          </p:cNvSpPr>
          <p:nvPr>
            <p:ph type="body" idx="1"/>
          </p:nvPr>
        </p:nvSpPr>
        <p:spPr>
          <a:xfrm>
            <a:off x="705755" y="2103804"/>
            <a:ext cx="10934545" cy="3592399"/>
          </a:xfrm>
          <a:prstGeom prst="rect">
            <a:avLst/>
          </a:prstGeom>
          <a:noFill/>
          <a:ln>
            <a:noFill/>
          </a:ln>
        </p:spPr>
        <p:txBody>
          <a:bodyPr spcFirstLastPara="1" wrap="square" lIns="91425" tIns="45700" rIns="91425" bIns="45700" anchor="t" anchorCtr="0">
            <a:noAutofit/>
          </a:bodyPr>
          <a:lstStyle>
            <a:lvl1pPr marL="435529" marR="0" lvl="0" indent="-395544" algn="l" rtl="0">
              <a:lnSpc>
                <a:spcPct val="90000"/>
              </a:lnSpc>
              <a:spcBef>
                <a:spcPts val="1000"/>
              </a:spcBef>
              <a:spcAft>
                <a:spcPts val="0"/>
              </a:spcAft>
              <a:buClr>
                <a:schemeClr val="dk1"/>
              </a:buClr>
              <a:buSzPts val="2939"/>
              <a:buFont typeface="Arial"/>
              <a:buChar char="•"/>
              <a:defRPr sz="2800"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705756" y="6282326"/>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715">
                <a:solidFill>
                  <a:schemeClr val="dk1"/>
                </a:solidFill>
                <a:latin typeface="Calibri"/>
                <a:ea typeface="Calibri"/>
                <a:cs typeface="Calibri"/>
                <a:sym typeface="Calibri"/>
              </a:defRPr>
            </a:lvl1pPr>
            <a:lvl2pPr marR="0" lvl="1"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913379" y="6282325"/>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715">
                <a:solidFill>
                  <a:schemeClr val="dk1"/>
                </a:solidFill>
                <a:latin typeface="Calibri"/>
                <a:ea typeface="Calibri"/>
                <a:cs typeface="Calibri"/>
                <a:sym typeface="Calibri"/>
              </a:defRPr>
            </a:lvl1pPr>
            <a:lvl2pPr marL="0" marR="0" lvl="1" indent="0" algn="l" rtl="0">
              <a:spcBef>
                <a:spcPts val="0"/>
              </a:spcBef>
              <a:buNone/>
              <a:defRPr sz="1715">
                <a:solidFill>
                  <a:schemeClr val="dk1"/>
                </a:solidFill>
                <a:latin typeface="Calibri"/>
                <a:ea typeface="Calibri"/>
                <a:cs typeface="Calibri"/>
                <a:sym typeface="Calibri"/>
              </a:defRPr>
            </a:lvl2pPr>
            <a:lvl3pPr marL="0" marR="0" lvl="2" indent="0" algn="l" rtl="0">
              <a:spcBef>
                <a:spcPts val="0"/>
              </a:spcBef>
              <a:buNone/>
              <a:defRPr sz="1715">
                <a:solidFill>
                  <a:schemeClr val="dk1"/>
                </a:solidFill>
                <a:latin typeface="Calibri"/>
                <a:ea typeface="Calibri"/>
                <a:cs typeface="Calibri"/>
                <a:sym typeface="Calibri"/>
              </a:defRPr>
            </a:lvl3pPr>
            <a:lvl4pPr marL="0" marR="0" lvl="3" indent="0" algn="l" rtl="0">
              <a:spcBef>
                <a:spcPts val="0"/>
              </a:spcBef>
              <a:buNone/>
              <a:defRPr sz="1715">
                <a:solidFill>
                  <a:schemeClr val="dk1"/>
                </a:solidFill>
                <a:latin typeface="Calibri"/>
                <a:ea typeface="Calibri"/>
                <a:cs typeface="Calibri"/>
                <a:sym typeface="Calibri"/>
              </a:defRPr>
            </a:lvl4pPr>
            <a:lvl5pPr marL="0" marR="0" lvl="4" indent="0" algn="l" rtl="0">
              <a:spcBef>
                <a:spcPts val="0"/>
              </a:spcBef>
              <a:buNone/>
              <a:defRPr sz="1715">
                <a:solidFill>
                  <a:schemeClr val="dk1"/>
                </a:solidFill>
                <a:latin typeface="Calibri"/>
                <a:ea typeface="Calibri"/>
                <a:cs typeface="Calibri"/>
                <a:sym typeface="Calibri"/>
              </a:defRPr>
            </a:lvl5pPr>
            <a:lvl6pPr marL="0" marR="0" lvl="5" indent="0" algn="l" rtl="0">
              <a:spcBef>
                <a:spcPts val="0"/>
              </a:spcBef>
              <a:buNone/>
              <a:defRPr sz="1715">
                <a:solidFill>
                  <a:schemeClr val="dk1"/>
                </a:solidFill>
                <a:latin typeface="Calibri"/>
                <a:ea typeface="Calibri"/>
                <a:cs typeface="Calibri"/>
                <a:sym typeface="Calibri"/>
              </a:defRPr>
            </a:lvl6pPr>
            <a:lvl7pPr marL="0" marR="0" lvl="6" indent="0" algn="l" rtl="0">
              <a:spcBef>
                <a:spcPts val="0"/>
              </a:spcBef>
              <a:buNone/>
              <a:defRPr sz="1715">
                <a:solidFill>
                  <a:schemeClr val="dk1"/>
                </a:solidFill>
                <a:latin typeface="Calibri"/>
                <a:ea typeface="Calibri"/>
                <a:cs typeface="Calibri"/>
                <a:sym typeface="Calibri"/>
              </a:defRPr>
            </a:lvl7pPr>
            <a:lvl8pPr marL="0" marR="0" lvl="7" indent="0" algn="l" rtl="0">
              <a:spcBef>
                <a:spcPts val="0"/>
              </a:spcBef>
              <a:buNone/>
              <a:defRPr sz="1715">
                <a:solidFill>
                  <a:schemeClr val="dk1"/>
                </a:solidFill>
                <a:latin typeface="Calibri"/>
                <a:ea typeface="Calibri"/>
                <a:cs typeface="Calibri"/>
                <a:sym typeface="Calibri"/>
              </a:defRPr>
            </a:lvl8pPr>
            <a:lvl9pPr marL="0" marR="0" lvl="8" indent="0" algn="l" rtl="0">
              <a:spcBef>
                <a:spcPts val="0"/>
              </a:spcBef>
              <a:buNone/>
              <a:defRPr sz="1715">
                <a:solidFill>
                  <a:schemeClr val="dk1"/>
                </a:solidFill>
                <a:latin typeface="Calibri"/>
                <a:ea typeface="Calibri"/>
                <a:cs typeface="Calibri"/>
                <a:sym typeface="Calibri"/>
              </a:defRPr>
            </a:lvl9pPr>
          </a:lstStyle>
          <a:p>
            <a:fld id="{00000000-1234-1234-1234-123412341234}" type="slidenum">
              <a:rPr lang="it-IT" smtClean="0"/>
              <a:pPr/>
              <a:t>‹#›</a:t>
            </a:fld>
            <a:endParaRPr lang="it-IT"/>
          </a:p>
        </p:txBody>
      </p:sp>
    </p:spTree>
    <p:extLst>
      <p:ext uri="{BB962C8B-B14F-4D97-AF65-F5344CB8AC3E}">
        <p14:creationId xmlns:p14="http://schemas.microsoft.com/office/powerpoint/2010/main" val="713032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8726715" y="6013295"/>
            <a:ext cx="2889081" cy="692226"/>
          </a:xfrm>
          <a:prstGeom prst="rect">
            <a:avLst/>
          </a:prstGeom>
          <a:noFill/>
          <a:ln>
            <a:noFill/>
          </a:ln>
        </p:spPr>
      </p:pic>
      <p:sp>
        <p:nvSpPr>
          <p:cNvPr id="32" name="Google Shape;32;p21"/>
          <p:cNvSpPr txBox="1">
            <a:spLocks noGrp="1"/>
          </p:cNvSpPr>
          <p:nvPr>
            <p:ph type="title"/>
          </p:nvPr>
        </p:nvSpPr>
        <p:spPr>
          <a:xfrm>
            <a:off x="1807572" y="438346"/>
            <a:ext cx="5051346" cy="579448"/>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429"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sp>
        <p:nvSpPr>
          <p:cNvPr id="33" name="Google Shape;33;p21"/>
          <p:cNvSpPr txBox="1">
            <a:spLocks noGrp="1"/>
          </p:cNvSpPr>
          <p:nvPr>
            <p:ph type="dt" idx="10"/>
          </p:nvPr>
        </p:nvSpPr>
        <p:spPr>
          <a:xfrm>
            <a:off x="705756" y="6330718"/>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715">
                <a:solidFill>
                  <a:schemeClr val="dk1"/>
                </a:solidFill>
                <a:latin typeface="Calibri"/>
                <a:ea typeface="Calibri"/>
                <a:cs typeface="Calibri"/>
                <a:sym typeface="Calibri"/>
              </a:defRPr>
            </a:lvl1pPr>
            <a:lvl2pPr marR="0" lvl="1"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913379" y="6330717"/>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715">
                <a:solidFill>
                  <a:schemeClr val="dk1"/>
                </a:solidFill>
                <a:latin typeface="Calibri"/>
                <a:ea typeface="Calibri"/>
                <a:cs typeface="Calibri"/>
                <a:sym typeface="Calibri"/>
              </a:defRPr>
            </a:lvl1pPr>
            <a:lvl2pPr marL="0" marR="0" lvl="1" indent="0" algn="l" rtl="0">
              <a:spcBef>
                <a:spcPts val="0"/>
              </a:spcBef>
              <a:buNone/>
              <a:defRPr sz="1715">
                <a:solidFill>
                  <a:schemeClr val="dk1"/>
                </a:solidFill>
                <a:latin typeface="Calibri"/>
                <a:ea typeface="Calibri"/>
                <a:cs typeface="Calibri"/>
                <a:sym typeface="Calibri"/>
              </a:defRPr>
            </a:lvl2pPr>
            <a:lvl3pPr marL="0" marR="0" lvl="2" indent="0" algn="l" rtl="0">
              <a:spcBef>
                <a:spcPts val="0"/>
              </a:spcBef>
              <a:buNone/>
              <a:defRPr sz="1715">
                <a:solidFill>
                  <a:schemeClr val="dk1"/>
                </a:solidFill>
                <a:latin typeface="Calibri"/>
                <a:ea typeface="Calibri"/>
                <a:cs typeface="Calibri"/>
                <a:sym typeface="Calibri"/>
              </a:defRPr>
            </a:lvl3pPr>
            <a:lvl4pPr marL="0" marR="0" lvl="3" indent="0" algn="l" rtl="0">
              <a:spcBef>
                <a:spcPts val="0"/>
              </a:spcBef>
              <a:buNone/>
              <a:defRPr sz="1715">
                <a:solidFill>
                  <a:schemeClr val="dk1"/>
                </a:solidFill>
                <a:latin typeface="Calibri"/>
                <a:ea typeface="Calibri"/>
                <a:cs typeface="Calibri"/>
                <a:sym typeface="Calibri"/>
              </a:defRPr>
            </a:lvl4pPr>
            <a:lvl5pPr marL="0" marR="0" lvl="4" indent="0" algn="l" rtl="0">
              <a:spcBef>
                <a:spcPts val="0"/>
              </a:spcBef>
              <a:buNone/>
              <a:defRPr sz="1715">
                <a:solidFill>
                  <a:schemeClr val="dk1"/>
                </a:solidFill>
                <a:latin typeface="Calibri"/>
                <a:ea typeface="Calibri"/>
                <a:cs typeface="Calibri"/>
                <a:sym typeface="Calibri"/>
              </a:defRPr>
            </a:lvl5pPr>
            <a:lvl6pPr marL="0" marR="0" lvl="5" indent="0" algn="l" rtl="0">
              <a:spcBef>
                <a:spcPts val="0"/>
              </a:spcBef>
              <a:buNone/>
              <a:defRPr sz="1715">
                <a:solidFill>
                  <a:schemeClr val="dk1"/>
                </a:solidFill>
                <a:latin typeface="Calibri"/>
                <a:ea typeface="Calibri"/>
                <a:cs typeface="Calibri"/>
                <a:sym typeface="Calibri"/>
              </a:defRPr>
            </a:lvl6pPr>
            <a:lvl7pPr marL="0" marR="0" lvl="6" indent="0" algn="l" rtl="0">
              <a:spcBef>
                <a:spcPts val="0"/>
              </a:spcBef>
              <a:buNone/>
              <a:defRPr sz="1715">
                <a:solidFill>
                  <a:schemeClr val="dk1"/>
                </a:solidFill>
                <a:latin typeface="Calibri"/>
                <a:ea typeface="Calibri"/>
                <a:cs typeface="Calibri"/>
                <a:sym typeface="Calibri"/>
              </a:defRPr>
            </a:lvl7pPr>
            <a:lvl8pPr marL="0" marR="0" lvl="7" indent="0" algn="l" rtl="0">
              <a:spcBef>
                <a:spcPts val="0"/>
              </a:spcBef>
              <a:buNone/>
              <a:defRPr sz="1715">
                <a:solidFill>
                  <a:schemeClr val="dk1"/>
                </a:solidFill>
                <a:latin typeface="Calibri"/>
                <a:ea typeface="Calibri"/>
                <a:cs typeface="Calibri"/>
                <a:sym typeface="Calibri"/>
              </a:defRPr>
            </a:lvl8pPr>
            <a:lvl9pPr marL="0" marR="0" lvl="8" indent="0" algn="l" rtl="0">
              <a:spcBef>
                <a:spcPts val="0"/>
              </a:spcBef>
              <a:buNone/>
              <a:defRPr sz="1715">
                <a:solidFill>
                  <a:schemeClr val="dk1"/>
                </a:solidFill>
                <a:latin typeface="Calibri"/>
                <a:ea typeface="Calibri"/>
                <a:cs typeface="Calibri"/>
                <a:sym typeface="Calibri"/>
              </a:defRPr>
            </a:lvl9pPr>
          </a:lstStyle>
          <a:p>
            <a:fld id="{00000000-1234-1234-1234-123412341234}" type="slidenum">
              <a:rPr lang="it-IT" smtClean="0"/>
              <a:pPr/>
              <a:t>‹#›</a:t>
            </a:fld>
            <a:endParaRPr lang="it-IT"/>
          </a:p>
        </p:txBody>
      </p:sp>
      <p:pic>
        <p:nvPicPr>
          <p:cNvPr id="35" name="Google Shape;35;p21"/>
          <p:cNvPicPr preferRelativeResize="0"/>
          <p:nvPr/>
        </p:nvPicPr>
        <p:blipFill rotWithShape="1">
          <a:blip r:embed="rId3">
            <a:alphaModFix/>
          </a:blip>
          <a:srcRect/>
          <a:stretch/>
        </p:blipFill>
        <p:spPr>
          <a:xfrm>
            <a:off x="7119269" y="-7891"/>
            <a:ext cx="5072731" cy="4432267"/>
          </a:xfrm>
          <a:prstGeom prst="rect">
            <a:avLst/>
          </a:prstGeom>
          <a:noFill/>
          <a:ln>
            <a:noFill/>
          </a:ln>
        </p:spPr>
      </p:pic>
      <p:cxnSp>
        <p:nvCxnSpPr>
          <p:cNvPr id="36" name="Google Shape;36;p21"/>
          <p:cNvCxnSpPr/>
          <p:nvPr/>
        </p:nvCxnSpPr>
        <p:spPr>
          <a:xfrm>
            <a:off x="8749791" y="1852707"/>
            <a:ext cx="2785513"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702865" y="473388"/>
            <a:ext cx="688186" cy="544406"/>
          </a:xfrm>
          <a:prstGeom prst="rect">
            <a:avLst/>
          </a:prstGeom>
          <a:noFill/>
          <a:ln>
            <a:noFill/>
          </a:ln>
        </p:spPr>
      </p:pic>
      <p:sp>
        <p:nvSpPr>
          <p:cNvPr id="38" name="Google Shape;38;p21"/>
          <p:cNvSpPr txBox="1"/>
          <p:nvPr/>
        </p:nvSpPr>
        <p:spPr>
          <a:xfrm>
            <a:off x="812631" y="494986"/>
            <a:ext cx="468654" cy="501209"/>
          </a:xfrm>
          <a:prstGeom prst="rect">
            <a:avLst/>
          </a:prstGeom>
          <a:noFill/>
          <a:ln>
            <a:noFill/>
          </a:ln>
        </p:spPr>
        <p:txBody>
          <a:bodyPr spcFirstLastPara="1" wrap="square" lIns="87091" tIns="43533" rIns="87091" bIns="43533"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429" b="1">
                <a:solidFill>
                  <a:schemeClr val="lt1"/>
                </a:solidFill>
                <a:latin typeface="Calibri"/>
                <a:ea typeface="Calibri"/>
                <a:cs typeface="Calibri"/>
                <a:sym typeface="Calibri"/>
              </a:rPr>
              <a:t>1</a:t>
            </a:r>
            <a:endParaRPr sz="1715"/>
          </a:p>
        </p:txBody>
      </p:sp>
      <p:pic>
        <p:nvPicPr>
          <p:cNvPr id="39" name="Google Shape;39;p21"/>
          <p:cNvPicPr preferRelativeResize="0"/>
          <p:nvPr/>
        </p:nvPicPr>
        <p:blipFill rotWithShape="1">
          <a:blip r:embed="rId4">
            <a:alphaModFix/>
          </a:blip>
          <a:srcRect/>
          <a:stretch/>
        </p:blipFill>
        <p:spPr>
          <a:xfrm>
            <a:off x="790487" y="2427926"/>
            <a:ext cx="688186" cy="544406"/>
          </a:xfrm>
          <a:prstGeom prst="rect">
            <a:avLst/>
          </a:prstGeom>
          <a:noFill/>
          <a:ln>
            <a:noFill/>
          </a:ln>
        </p:spPr>
      </p:pic>
      <p:sp>
        <p:nvSpPr>
          <p:cNvPr id="40" name="Google Shape;40;p21"/>
          <p:cNvSpPr txBox="1"/>
          <p:nvPr/>
        </p:nvSpPr>
        <p:spPr>
          <a:xfrm>
            <a:off x="878109" y="2433497"/>
            <a:ext cx="468654" cy="544406"/>
          </a:xfrm>
          <a:prstGeom prst="rect">
            <a:avLst/>
          </a:prstGeom>
          <a:noFill/>
          <a:ln>
            <a:noFill/>
          </a:ln>
        </p:spPr>
        <p:txBody>
          <a:bodyPr spcFirstLastPara="1" wrap="square" lIns="87091" tIns="43533" rIns="87091" bIns="43533"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429" b="1">
                <a:solidFill>
                  <a:schemeClr val="lt1"/>
                </a:solidFill>
                <a:latin typeface="Calibri"/>
                <a:ea typeface="Calibri"/>
                <a:cs typeface="Calibri"/>
                <a:sym typeface="Calibri"/>
              </a:rPr>
              <a:t>2</a:t>
            </a:r>
            <a:endParaRPr sz="1715"/>
          </a:p>
        </p:txBody>
      </p:sp>
      <p:pic>
        <p:nvPicPr>
          <p:cNvPr id="41" name="Google Shape;41;p21"/>
          <p:cNvPicPr preferRelativeResize="0"/>
          <p:nvPr/>
        </p:nvPicPr>
        <p:blipFill rotWithShape="1">
          <a:blip r:embed="rId4">
            <a:alphaModFix/>
          </a:blip>
          <a:srcRect/>
          <a:stretch/>
        </p:blipFill>
        <p:spPr>
          <a:xfrm>
            <a:off x="790487" y="4300762"/>
            <a:ext cx="688186" cy="544406"/>
          </a:xfrm>
          <a:prstGeom prst="rect">
            <a:avLst/>
          </a:prstGeom>
          <a:noFill/>
          <a:ln>
            <a:noFill/>
          </a:ln>
        </p:spPr>
      </p:pic>
      <p:sp>
        <p:nvSpPr>
          <p:cNvPr id="42" name="Google Shape;42;p21"/>
          <p:cNvSpPr txBox="1"/>
          <p:nvPr/>
        </p:nvSpPr>
        <p:spPr>
          <a:xfrm>
            <a:off x="878109" y="4306333"/>
            <a:ext cx="468654" cy="544406"/>
          </a:xfrm>
          <a:prstGeom prst="rect">
            <a:avLst/>
          </a:prstGeom>
          <a:noFill/>
          <a:ln>
            <a:noFill/>
          </a:ln>
        </p:spPr>
        <p:txBody>
          <a:bodyPr spcFirstLastPara="1" wrap="square" lIns="87091" tIns="43533" rIns="87091" bIns="43533"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429" b="1">
                <a:solidFill>
                  <a:schemeClr val="lt1"/>
                </a:solidFill>
                <a:latin typeface="Calibri"/>
                <a:ea typeface="Calibri"/>
                <a:cs typeface="Calibri"/>
                <a:sym typeface="Calibri"/>
              </a:rPr>
              <a:t>3</a:t>
            </a:r>
            <a:endParaRPr sz="1715"/>
          </a:p>
        </p:txBody>
      </p:sp>
      <p:sp>
        <p:nvSpPr>
          <p:cNvPr id="43" name="Google Shape;43;p21"/>
          <p:cNvSpPr txBox="1"/>
          <p:nvPr/>
        </p:nvSpPr>
        <p:spPr>
          <a:xfrm>
            <a:off x="1807572" y="3041092"/>
            <a:ext cx="5051346" cy="351835"/>
          </a:xfrm>
          <a:prstGeom prst="rect">
            <a:avLst/>
          </a:prstGeom>
          <a:noFill/>
          <a:ln>
            <a:noFill/>
          </a:ln>
        </p:spPr>
        <p:txBody>
          <a:bodyPr spcFirstLastPara="1" wrap="square" lIns="87091" tIns="43533" rIns="87091" bIns="43533" anchor="t" anchorCtr="0">
            <a:spAutoFit/>
          </a:bodyPr>
          <a:lstStyle/>
          <a:p>
            <a:pPr marL="0" marR="0" lvl="0" indent="0" algn="l" rtl="0">
              <a:spcBef>
                <a:spcPts val="0"/>
              </a:spcBef>
              <a:spcAft>
                <a:spcPts val="0"/>
              </a:spcAft>
              <a:buNone/>
            </a:pPr>
            <a:endParaRPr sz="1715">
              <a:solidFill>
                <a:schemeClr val="dk1"/>
              </a:solidFill>
              <a:latin typeface="Calibri"/>
              <a:ea typeface="Calibri"/>
              <a:cs typeface="Calibri"/>
              <a:sym typeface="Calibri"/>
            </a:endParaRPr>
          </a:p>
        </p:txBody>
      </p:sp>
      <p:sp>
        <p:nvSpPr>
          <p:cNvPr id="44" name="Google Shape;44;p21"/>
          <p:cNvSpPr txBox="1"/>
          <p:nvPr/>
        </p:nvSpPr>
        <p:spPr>
          <a:xfrm>
            <a:off x="1838507" y="4948685"/>
            <a:ext cx="5051346" cy="351835"/>
          </a:xfrm>
          <a:prstGeom prst="rect">
            <a:avLst/>
          </a:prstGeom>
          <a:noFill/>
          <a:ln>
            <a:noFill/>
          </a:ln>
        </p:spPr>
        <p:txBody>
          <a:bodyPr spcFirstLastPara="1" wrap="square" lIns="87091" tIns="43533" rIns="87091" bIns="43533" anchor="t" anchorCtr="0">
            <a:spAutoFit/>
          </a:bodyPr>
          <a:lstStyle/>
          <a:p>
            <a:pPr marL="0" marR="0" lvl="0" indent="0" algn="l" rtl="0">
              <a:spcBef>
                <a:spcPts val="0"/>
              </a:spcBef>
              <a:spcAft>
                <a:spcPts val="0"/>
              </a:spcAft>
              <a:buNone/>
            </a:pPr>
            <a:endParaRPr sz="1715">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807572" y="1195333"/>
            <a:ext cx="5051346" cy="1030920"/>
          </a:xfrm>
          <a:prstGeom prst="rect">
            <a:avLst/>
          </a:prstGeom>
          <a:noFill/>
          <a:ln>
            <a:noFill/>
          </a:ln>
        </p:spPr>
        <p:txBody>
          <a:bodyPr spcFirstLastPara="1" wrap="square" lIns="91425" tIns="45700" rIns="91425" bIns="45700" anchor="t" anchorCtr="0">
            <a:noAutofit/>
          </a:bodyPr>
          <a:lstStyle>
            <a:lvl1pPr marL="435529" marR="0" lvl="0" indent="-326647" algn="l" rtl="0">
              <a:lnSpc>
                <a:spcPct val="90000"/>
              </a:lnSpc>
              <a:spcBef>
                <a:spcPts val="1000"/>
              </a:spcBef>
              <a:spcAft>
                <a:spcPts val="0"/>
              </a:spcAft>
              <a:buClr>
                <a:schemeClr val="dk1"/>
              </a:buClr>
              <a:buSzPts val="1800"/>
              <a:buFont typeface="Arial"/>
              <a:buChar char="•"/>
              <a:defRPr sz="1715"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838506" y="3072802"/>
            <a:ext cx="5051346" cy="1030920"/>
          </a:xfrm>
          <a:prstGeom prst="rect">
            <a:avLst/>
          </a:prstGeom>
          <a:noFill/>
          <a:ln>
            <a:noFill/>
          </a:ln>
        </p:spPr>
        <p:txBody>
          <a:bodyPr spcFirstLastPara="1" wrap="square" lIns="91425" tIns="45700" rIns="91425" bIns="45700" anchor="t" anchorCtr="0">
            <a:noAutofit/>
          </a:bodyPr>
          <a:lstStyle>
            <a:lvl1pPr marL="435529" marR="0" lvl="0" indent="-326647" algn="l" rtl="0">
              <a:lnSpc>
                <a:spcPct val="90000"/>
              </a:lnSpc>
              <a:spcBef>
                <a:spcPts val="1000"/>
              </a:spcBef>
              <a:spcAft>
                <a:spcPts val="0"/>
              </a:spcAft>
              <a:buClr>
                <a:schemeClr val="dk1"/>
              </a:buClr>
              <a:buSzPts val="1800"/>
              <a:buFont typeface="Arial"/>
              <a:buChar char="•"/>
              <a:defRPr sz="1715"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838506" y="4945832"/>
            <a:ext cx="5051346" cy="1030920"/>
          </a:xfrm>
          <a:prstGeom prst="rect">
            <a:avLst/>
          </a:prstGeom>
          <a:noFill/>
          <a:ln>
            <a:noFill/>
          </a:ln>
        </p:spPr>
        <p:txBody>
          <a:bodyPr spcFirstLastPara="1" wrap="square" lIns="91425" tIns="45700" rIns="91425" bIns="45700" anchor="t" anchorCtr="0">
            <a:noAutofit/>
          </a:bodyPr>
          <a:lstStyle>
            <a:lvl1pPr marL="435529" marR="0" lvl="0" indent="-326647" algn="l" rtl="0">
              <a:lnSpc>
                <a:spcPct val="90000"/>
              </a:lnSpc>
              <a:spcBef>
                <a:spcPts val="1000"/>
              </a:spcBef>
              <a:spcAft>
                <a:spcPts val="0"/>
              </a:spcAft>
              <a:buClr>
                <a:schemeClr val="dk1"/>
              </a:buClr>
              <a:buSzPts val="1800"/>
              <a:buFont typeface="Arial"/>
              <a:buChar char="•"/>
              <a:defRPr sz="1715"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1691167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8726715" y="6013295"/>
            <a:ext cx="2889081" cy="692226"/>
          </a:xfrm>
          <a:prstGeom prst="rect">
            <a:avLst/>
          </a:prstGeom>
          <a:noFill/>
          <a:ln>
            <a:noFill/>
          </a:ln>
        </p:spPr>
      </p:pic>
    </p:spTree>
    <p:extLst>
      <p:ext uri="{BB962C8B-B14F-4D97-AF65-F5344CB8AC3E}">
        <p14:creationId xmlns:p14="http://schemas.microsoft.com/office/powerpoint/2010/main" val="17544863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2192000" cy="6862537"/>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4029" y="-2269"/>
            <a:ext cx="12187971" cy="6860269"/>
          </a:xfrm>
          <a:prstGeom prst="rect">
            <a:avLst/>
          </a:prstGeom>
          <a:noFill/>
          <a:ln>
            <a:noFill/>
          </a:ln>
        </p:spPr>
      </p:pic>
      <p:pic>
        <p:nvPicPr>
          <p:cNvPr id="53" name="Google Shape;53;p23"/>
          <p:cNvPicPr preferRelativeResize="0"/>
          <p:nvPr/>
        </p:nvPicPr>
        <p:blipFill rotWithShape="1">
          <a:blip r:embed="rId4">
            <a:alphaModFix/>
          </a:blip>
          <a:srcRect/>
          <a:stretch/>
        </p:blipFill>
        <p:spPr>
          <a:xfrm>
            <a:off x="5379139" y="6267437"/>
            <a:ext cx="1433720" cy="338402"/>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803537" y="1037366"/>
            <a:ext cx="7384433" cy="5827441"/>
          </a:xfrm>
          <a:prstGeom prst="rect">
            <a:avLst/>
          </a:prstGeom>
          <a:noFill/>
          <a:ln>
            <a:noFill/>
          </a:ln>
        </p:spPr>
      </p:pic>
      <p:sp>
        <p:nvSpPr>
          <p:cNvPr id="55" name="Google Shape;55;p23"/>
          <p:cNvSpPr txBox="1">
            <a:spLocks noGrp="1"/>
          </p:cNvSpPr>
          <p:nvPr>
            <p:ph type="title"/>
          </p:nvPr>
        </p:nvSpPr>
        <p:spPr>
          <a:xfrm>
            <a:off x="838725" y="2395942"/>
            <a:ext cx="10514547" cy="1326232"/>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4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spTree>
    <p:extLst>
      <p:ext uri="{BB962C8B-B14F-4D97-AF65-F5344CB8AC3E}">
        <p14:creationId xmlns:p14="http://schemas.microsoft.com/office/powerpoint/2010/main" val="36687909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2192000" cy="6862537"/>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4029" y="-2269"/>
            <a:ext cx="12187971" cy="6860269"/>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807568" y="1037366"/>
            <a:ext cx="7384433" cy="5827441"/>
          </a:xfrm>
          <a:prstGeom prst="rect">
            <a:avLst/>
          </a:prstGeom>
          <a:noFill/>
          <a:ln>
            <a:noFill/>
          </a:ln>
        </p:spPr>
      </p:pic>
      <p:sp>
        <p:nvSpPr>
          <p:cNvPr id="60" name="Google Shape;60;p24"/>
          <p:cNvSpPr txBox="1">
            <a:spLocks noGrp="1"/>
          </p:cNvSpPr>
          <p:nvPr>
            <p:ph type="title"/>
          </p:nvPr>
        </p:nvSpPr>
        <p:spPr>
          <a:xfrm>
            <a:off x="1578780" y="2772056"/>
            <a:ext cx="9027378" cy="1135780"/>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4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pic>
        <p:nvPicPr>
          <p:cNvPr id="61" name="Google Shape;61;p24"/>
          <p:cNvPicPr preferRelativeResize="0"/>
          <p:nvPr/>
        </p:nvPicPr>
        <p:blipFill rotWithShape="1">
          <a:blip r:embed="rId5">
            <a:alphaModFix/>
          </a:blip>
          <a:srcRect/>
          <a:stretch/>
        </p:blipFill>
        <p:spPr>
          <a:xfrm>
            <a:off x="1502878" y="2710855"/>
            <a:ext cx="9179183" cy="1258182"/>
          </a:xfrm>
          <a:prstGeom prst="rect">
            <a:avLst/>
          </a:prstGeom>
          <a:noFill/>
          <a:ln>
            <a:noFill/>
          </a:ln>
        </p:spPr>
      </p:pic>
      <p:pic>
        <p:nvPicPr>
          <p:cNvPr id="62" name="Google Shape;62;p24"/>
          <p:cNvPicPr preferRelativeResize="0"/>
          <p:nvPr/>
        </p:nvPicPr>
        <p:blipFill rotWithShape="1">
          <a:blip r:embed="rId6">
            <a:alphaModFix/>
          </a:blip>
          <a:srcRect/>
          <a:stretch/>
        </p:blipFill>
        <p:spPr>
          <a:xfrm>
            <a:off x="5066745" y="401240"/>
            <a:ext cx="2051448" cy="1272250"/>
          </a:xfrm>
          <a:prstGeom prst="rect">
            <a:avLst/>
          </a:prstGeom>
          <a:noFill/>
          <a:ln>
            <a:noFill/>
          </a:ln>
        </p:spPr>
      </p:pic>
      <p:sp>
        <p:nvSpPr>
          <p:cNvPr id="63" name="Google Shape;63;p24"/>
          <p:cNvSpPr txBox="1"/>
          <p:nvPr/>
        </p:nvSpPr>
        <p:spPr>
          <a:xfrm>
            <a:off x="1392282" y="5886698"/>
            <a:ext cx="5406827" cy="615497"/>
          </a:xfrm>
          <a:prstGeom prst="rect">
            <a:avLst/>
          </a:prstGeom>
          <a:noFill/>
          <a:ln>
            <a:noFill/>
          </a:ln>
        </p:spPr>
        <p:txBody>
          <a:bodyPr spcFirstLastPara="1" wrap="square" lIns="87091" tIns="43533" rIns="87091" bIns="43533" anchor="ctr" anchorCtr="0">
            <a:spAutoFit/>
          </a:bodyPr>
          <a:lstStyle/>
          <a:p>
            <a:pPr marL="0" marR="0" lvl="0" indent="0" algn="just" rtl="0">
              <a:spcBef>
                <a:spcPts val="0"/>
              </a:spcBef>
              <a:spcAft>
                <a:spcPts val="0"/>
              </a:spcAft>
              <a:buNone/>
            </a:pPr>
            <a:r>
              <a:rPr lang="it-IT" sz="857">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sz="1715"/>
          </a:p>
          <a:p>
            <a:pPr marL="0" marR="0" lvl="0" indent="0" algn="just" rtl="0">
              <a:spcBef>
                <a:spcPts val="0"/>
              </a:spcBef>
              <a:spcAft>
                <a:spcPts val="0"/>
              </a:spcAft>
              <a:buNone/>
            </a:pPr>
            <a:endParaRPr sz="857">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799109" y="5840709"/>
            <a:ext cx="2689478" cy="505597"/>
          </a:xfrm>
          <a:prstGeom prst="rect">
            <a:avLst/>
          </a:prstGeom>
          <a:noFill/>
          <a:ln>
            <a:noFill/>
          </a:ln>
        </p:spPr>
      </p:pic>
    </p:spTree>
    <p:extLst>
      <p:ext uri="{BB962C8B-B14F-4D97-AF65-F5344CB8AC3E}">
        <p14:creationId xmlns:p14="http://schemas.microsoft.com/office/powerpoint/2010/main" val="590151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8726715" y="5994281"/>
            <a:ext cx="2889081" cy="692226"/>
          </a:xfrm>
          <a:prstGeom prst="rect">
            <a:avLst/>
          </a:prstGeom>
          <a:noFill/>
          <a:ln>
            <a:noFill/>
          </a:ln>
        </p:spPr>
      </p:pic>
      <p:pic>
        <p:nvPicPr>
          <p:cNvPr id="67" name="Google Shape;67;p25"/>
          <p:cNvPicPr preferRelativeResize="0"/>
          <p:nvPr/>
        </p:nvPicPr>
        <p:blipFill rotWithShape="1">
          <a:blip r:embed="rId3">
            <a:alphaModFix/>
          </a:blip>
          <a:srcRect/>
          <a:stretch/>
        </p:blipFill>
        <p:spPr>
          <a:xfrm>
            <a:off x="6656579" y="-34322"/>
            <a:ext cx="5535422" cy="2446111"/>
          </a:xfrm>
          <a:prstGeom prst="rect">
            <a:avLst/>
          </a:prstGeom>
          <a:noFill/>
          <a:ln>
            <a:noFill/>
          </a:ln>
        </p:spPr>
      </p:pic>
      <p:sp>
        <p:nvSpPr>
          <p:cNvPr id="68" name="Google Shape;68;p25"/>
          <p:cNvSpPr txBox="1">
            <a:spLocks noGrp="1"/>
          </p:cNvSpPr>
          <p:nvPr>
            <p:ph type="title"/>
          </p:nvPr>
        </p:nvSpPr>
        <p:spPr>
          <a:xfrm>
            <a:off x="681251" y="489739"/>
            <a:ext cx="10959049" cy="94669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429"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sp>
        <p:nvSpPr>
          <p:cNvPr id="69" name="Google Shape;69;p25"/>
          <p:cNvSpPr txBox="1">
            <a:spLocks noGrp="1"/>
          </p:cNvSpPr>
          <p:nvPr>
            <p:ph type="body" idx="1"/>
          </p:nvPr>
        </p:nvSpPr>
        <p:spPr>
          <a:xfrm>
            <a:off x="705756" y="2103804"/>
            <a:ext cx="5284177" cy="3592399"/>
          </a:xfrm>
          <a:prstGeom prst="rect">
            <a:avLst/>
          </a:prstGeom>
          <a:noFill/>
          <a:ln>
            <a:noFill/>
          </a:ln>
        </p:spPr>
        <p:txBody>
          <a:bodyPr spcFirstLastPara="1" wrap="square" lIns="91425" tIns="45700" rIns="91425" bIns="45700" anchor="t" anchorCtr="0">
            <a:noAutofit/>
          </a:bodyPr>
          <a:lstStyle>
            <a:lvl1pPr marL="435529" marR="0" lvl="0" indent="-395544" algn="l" rtl="0">
              <a:lnSpc>
                <a:spcPct val="90000"/>
              </a:lnSpc>
              <a:spcBef>
                <a:spcPts val="1000"/>
              </a:spcBef>
              <a:spcAft>
                <a:spcPts val="0"/>
              </a:spcAft>
              <a:buClr>
                <a:schemeClr val="dk1"/>
              </a:buClr>
              <a:buSzPts val="2939"/>
              <a:buFont typeface="Arial"/>
              <a:buChar char="•"/>
              <a:defRPr sz="2800"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6354003" y="2103804"/>
            <a:ext cx="5286297" cy="3592399"/>
          </a:xfrm>
          <a:prstGeom prst="rect">
            <a:avLst/>
          </a:prstGeom>
          <a:noFill/>
          <a:ln>
            <a:noFill/>
          </a:ln>
        </p:spPr>
        <p:txBody>
          <a:bodyPr spcFirstLastPara="1" wrap="square" lIns="91425" tIns="45700" rIns="91425" bIns="45700" anchor="t" anchorCtr="0">
            <a:noAutofit/>
          </a:bodyPr>
          <a:lstStyle>
            <a:lvl1pPr marL="435529" marR="0" lvl="0" indent="-395544" algn="l" rtl="0">
              <a:lnSpc>
                <a:spcPct val="90000"/>
              </a:lnSpc>
              <a:spcBef>
                <a:spcPts val="1000"/>
              </a:spcBef>
              <a:spcAft>
                <a:spcPts val="0"/>
              </a:spcAft>
              <a:buClr>
                <a:schemeClr val="dk1"/>
              </a:buClr>
              <a:buSzPts val="2939"/>
              <a:buFont typeface="Arial"/>
              <a:buChar char="•"/>
              <a:defRPr sz="2800"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705756" y="6340396"/>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715">
                <a:solidFill>
                  <a:schemeClr val="dk1"/>
                </a:solidFill>
                <a:latin typeface="Calibri"/>
                <a:ea typeface="Calibri"/>
                <a:cs typeface="Calibri"/>
                <a:sym typeface="Calibri"/>
              </a:defRPr>
            </a:lvl1pPr>
            <a:lvl2pPr marR="0" lvl="1"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913379" y="6340395"/>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715">
                <a:solidFill>
                  <a:schemeClr val="dk1"/>
                </a:solidFill>
                <a:latin typeface="Calibri"/>
                <a:ea typeface="Calibri"/>
                <a:cs typeface="Calibri"/>
                <a:sym typeface="Calibri"/>
              </a:defRPr>
            </a:lvl1pPr>
            <a:lvl2pPr marL="0" marR="0" lvl="1" indent="0" algn="l" rtl="0">
              <a:spcBef>
                <a:spcPts val="0"/>
              </a:spcBef>
              <a:buNone/>
              <a:defRPr sz="1715">
                <a:solidFill>
                  <a:schemeClr val="dk1"/>
                </a:solidFill>
                <a:latin typeface="Calibri"/>
                <a:ea typeface="Calibri"/>
                <a:cs typeface="Calibri"/>
                <a:sym typeface="Calibri"/>
              </a:defRPr>
            </a:lvl2pPr>
            <a:lvl3pPr marL="0" marR="0" lvl="2" indent="0" algn="l" rtl="0">
              <a:spcBef>
                <a:spcPts val="0"/>
              </a:spcBef>
              <a:buNone/>
              <a:defRPr sz="1715">
                <a:solidFill>
                  <a:schemeClr val="dk1"/>
                </a:solidFill>
                <a:latin typeface="Calibri"/>
                <a:ea typeface="Calibri"/>
                <a:cs typeface="Calibri"/>
                <a:sym typeface="Calibri"/>
              </a:defRPr>
            </a:lvl3pPr>
            <a:lvl4pPr marL="0" marR="0" lvl="3" indent="0" algn="l" rtl="0">
              <a:spcBef>
                <a:spcPts val="0"/>
              </a:spcBef>
              <a:buNone/>
              <a:defRPr sz="1715">
                <a:solidFill>
                  <a:schemeClr val="dk1"/>
                </a:solidFill>
                <a:latin typeface="Calibri"/>
                <a:ea typeface="Calibri"/>
                <a:cs typeface="Calibri"/>
                <a:sym typeface="Calibri"/>
              </a:defRPr>
            </a:lvl4pPr>
            <a:lvl5pPr marL="0" marR="0" lvl="4" indent="0" algn="l" rtl="0">
              <a:spcBef>
                <a:spcPts val="0"/>
              </a:spcBef>
              <a:buNone/>
              <a:defRPr sz="1715">
                <a:solidFill>
                  <a:schemeClr val="dk1"/>
                </a:solidFill>
                <a:latin typeface="Calibri"/>
                <a:ea typeface="Calibri"/>
                <a:cs typeface="Calibri"/>
                <a:sym typeface="Calibri"/>
              </a:defRPr>
            </a:lvl5pPr>
            <a:lvl6pPr marL="0" marR="0" lvl="5" indent="0" algn="l" rtl="0">
              <a:spcBef>
                <a:spcPts val="0"/>
              </a:spcBef>
              <a:buNone/>
              <a:defRPr sz="1715">
                <a:solidFill>
                  <a:schemeClr val="dk1"/>
                </a:solidFill>
                <a:latin typeface="Calibri"/>
                <a:ea typeface="Calibri"/>
                <a:cs typeface="Calibri"/>
                <a:sym typeface="Calibri"/>
              </a:defRPr>
            </a:lvl6pPr>
            <a:lvl7pPr marL="0" marR="0" lvl="6" indent="0" algn="l" rtl="0">
              <a:spcBef>
                <a:spcPts val="0"/>
              </a:spcBef>
              <a:buNone/>
              <a:defRPr sz="1715">
                <a:solidFill>
                  <a:schemeClr val="dk1"/>
                </a:solidFill>
                <a:latin typeface="Calibri"/>
                <a:ea typeface="Calibri"/>
                <a:cs typeface="Calibri"/>
                <a:sym typeface="Calibri"/>
              </a:defRPr>
            </a:lvl7pPr>
            <a:lvl8pPr marL="0" marR="0" lvl="7" indent="0" algn="l" rtl="0">
              <a:spcBef>
                <a:spcPts val="0"/>
              </a:spcBef>
              <a:buNone/>
              <a:defRPr sz="1715">
                <a:solidFill>
                  <a:schemeClr val="dk1"/>
                </a:solidFill>
                <a:latin typeface="Calibri"/>
                <a:ea typeface="Calibri"/>
                <a:cs typeface="Calibri"/>
                <a:sym typeface="Calibri"/>
              </a:defRPr>
            </a:lvl8pPr>
            <a:lvl9pPr marL="0" marR="0" lvl="8" indent="0" algn="l" rtl="0">
              <a:spcBef>
                <a:spcPts val="0"/>
              </a:spcBef>
              <a:buNone/>
              <a:defRPr sz="1715">
                <a:solidFill>
                  <a:schemeClr val="dk1"/>
                </a:solidFill>
                <a:latin typeface="Calibri"/>
                <a:ea typeface="Calibri"/>
                <a:cs typeface="Calibri"/>
                <a:sym typeface="Calibri"/>
              </a:defRPr>
            </a:lvl9pPr>
          </a:lstStyle>
          <a:p>
            <a:fld id="{00000000-1234-1234-1234-123412341234}" type="slidenum">
              <a:rPr lang="it-IT" smtClean="0"/>
              <a:pPr/>
              <a:t>‹#›</a:t>
            </a:fld>
            <a:endParaRPr lang="it-IT"/>
          </a:p>
        </p:txBody>
      </p:sp>
    </p:spTree>
    <p:extLst>
      <p:ext uri="{BB962C8B-B14F-4D97-AF65-F5344CB8AC3E}">
        <p14:creationId xmlns:p14="http://schemas.microsoft.com/office/powerpoint/2010/main" val="2731368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101637" y="0"/>
            <a:ext cx="12090364" cy="6858366"/>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4500326" cy="6858366"/>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8264511" y="630977"/>
            <a:ext cx="3364869" cy="806225"/>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9396" y="5639318"/>
            <a:ext cx="1352433" cy="1200861"/>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230898" y="2593417"/>
            <a:ext cx="10514547" cy="1326232"/>
          </a:xfrm>
          <a:prstGeom prst="rect">
            <a:avLst/>
          </a:prstGeom>
        </p:spPr>
        <p:txBody>
          <a:bodyPr/>
          <a:lstStyle>
            <a:lvl1pPr algn="r">
              <a:defRPr sz="381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0"/>
            <a:ext cx="1684244" cy="1307428"/>
          </a:xfrm>
          <a:prstGeom prst="rect">
            <a:avLst/>
          </a:prstGeom>
        </p:spPr>
      </p:pic>
      <p:sp>
        <p:nvSpPr>
          <p:cNvPr id="9" name="Szöveg helye 2"/>
          <p:cNvSpPr>
            <a:spLocks noGrp="1"/>
          </p:cNvSpPr>
          <p:nvPr>
            <p:ph type="body" idx="1" hasCustomPrompt="1"/>
          </p:nvPr>
        </p:nvSpPr>
        <p:spPr>
          <a:xfrm>
            <a:off x="5922749" y="3991811"/>
            <a:ext cx="5822696" cy="1397196"/>
          </a:xfrm>
          <a:prstGeom prst="rect">
            <a:avLst/>
          </a:prstGeom>
        </p:spPr>
        <p:txBody>
          <a:bodyPr anchor="t"/>
          <a:lstStyle>
            <a:lvl1pPr marL="0" indent="0" algn="r">
              <a:lnSpc>
                <a:spcPct val="100000"/>
              </a:lnSpc>
              <a:buNone/>
              <a:defRPr sz="2286" b="1" baseline="0"/>
            </a:lvl1pPr>
            <a:lvl2pPr marL="435529" indent="0">
              <a:buNone/>
              <a:defRPr sz="1905" b="1"/>
            </a:lvl2pPr>
            <a:lvl3pPr marL="871057" indent="0">
              <a:buNone/>
              <a:defRPr sz="1715" b="1"/>
            </a:lvl3pPr>
            <a:lvl4pPr marL="1306586" indent="0">
              <a:buNone/>
              <a:defRPr sz="1524" b="1"/>
            </a:lvl4pPr>
            <a:lvl5pPr marL="1742115" indent="0">
              <a:buNone/>
              <a:defRPr sz="1524" b="1"/>
            </a:lvl5pPr>
            <a:lvl6pPr marL="2177644" indent="0">
              <a:buNone/>
              <a:defRPr sz="1524" b="1"/>
            </a:lvl6pPr>
            <a:lvl7pPr marL="2613172" indent="0">
              <a:buNone/>
              <a:defRPr sz="1524" b="1"/>
            </a:lvl7pPr>
            <a:lvl8pPr marL="3048701" indent="0">
              <a:buNone/>
              <a:defRPr sz="1524" b="1"/>
            </a:lvl8pPr>
            <a:lvl9pPr marL="3484230" indent="0">
              <a:buNone/>
              <a:defRPr sz="1524"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587959707"/>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8726715" y="5994281"/>
            <a:ext cx="2889081" cy="692226"/>
          </a:xfrm>
          <a:prstGeom prst="rect">
            <a:avLst/>
          </a:prstGeom>
          <a:noFill/>
          <a:ln>
            <a:noFill/>
          </a:ln>
        </p:spPr>
      </p:pic>
      <p:pic>
        <p:nvPicPr>
          <p:cNvPr id="75" name="Google Shape;75;p26"/>
          <p:cNvPicPr preferRelativeResize="0"/>
          <p:nvPr/>
        </p:nvPicPr>
        <p:blipFill rotWithShape="1">
          <a:blip r:embed="rId3">
            <a:alphaModFix/>
          </a:blip>
          <a:srcRect/>
          <a:stretch/>
        </p:blipFill>
        <p:spPr>
          <a:xfrm>
            <a:off x="6656579" y="-34322"/>
            <a:ext cx="5535422" cy="2446111"/>
          </a:xfrm>
          <a:prstGeom prst="rect">
            <a:avLst/>
          </a:prstGeom>
          <a:noFill/>
          <a:ln>
            <a:noFill/>
          </a:ln>
        </p:spPr>
      </p:pic>
      <p:sp>
        <p:nvSpPr>
          <p:cNvPr id="76" name="Google Shape;76;p26"/>
          <p:cNvSpPr txBox="1">
            <a:spLocks noGrp="1"/>
          </p:cNvSpPr>
          <p:nvPr>
            <p:ph type="title"/>
          </p:nvPr>
        </p:nvSpPr>
        <p:spPr>
          <a:xfrm>
            <a:off x="681251" y="489739"/>
            <a:ext cx="10959049" cy="94669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429"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715"/>
            </a:lvl2pPr>
            <a:lvl3pPr lvl="2">
              <a:spcBef>
                <a:spcPts val="0"/>
              </a:spcBef>
              <a:spcAft>
                <a:spcPts val="0"/>
              </a:spcAft>
              <a:buSzPts val="1400"/>
              <a:buNone/>
              <a:defRPr sz="1715"/>
            </a:lvl3pPr>
            <a:lvl4pPr lvl="3">
              <a:spcBef>
                <a:spcPts val="0"/>
              </a:spcBef>
              <a:spcAft>
                <a:spcPts val="0"/>
              </a:spcAft>
              <a:buSzPts val="1400"/>
              <a:buNone/>
              <a:defRPr sz="1715"/>
            </a:lvl4pPr>
            <a:lvl5pPr lvl="4">
              <a:spcBef>
                <a:spcPts val="0"/>
              </a:spcBef>
              <a:spcAft>
                <a:spcPts val="0"/>
              </a:spcAft>
              <a:buSzPts val="1400"/>
              <a:buNone/>
              <a:defRPr sz="1715"/>
            </a:lvl5pPr>
            <a:lvl6pPr lvl="5">
              <a:spcBef>
                <a:spcPts val="0"/>
              </a:spcBef>
              <a:spcAft>
                <a:spcPts val="0"/>
              </a:spcAft>
              <a:buSzPts val="1400"/>
              <a:buNone/>
              <a:defRPr sz="1715"/>
            </a:lvl6pPr>
            <a:lvl7pPr lvl="6">
              <a:spcBef>
                <a:spcPts val="0"/>
              </a:spcBef>
              <a:spcAft>
                <a:spcPts val="0"/>
              </a:spcAft>
              <a:buSzPts val="1400"/>
              <a:buNone/>
              <a:defRPr sz="1715"/>
            </a:lvl7pPr>
            <a:lvl8pPr lvl="7">
              <a:spcBef>
                <a:spcPts val="0"/>
              </a:spcBef>
              <a:spcAft>
                <a:spcPts val="0"/>
              </a:spcAft>
              <a:buSzPts val="1400"/>
              <a:buNone/>
              <a:defRPr sz="1715"/>
            </a:lvl8pPr>
            <a:lvl9pPr lvl="8">
              <a:spcBef>
                <a:spcPts val="0"/>
              </a:spcBef>
              <a:spcAft>
                <a:spcPts val="0"/>
              </a:spcAft>
              <a:buSzPts val="1400"/>
              <a:buNone/>
              <a:defRPr sz="1715"/>
            </a:lvl9pPr>
          </a:lstStyle>
          <a:p>
            <a:endParaRPr/>
          </a:p>
        </p:txBody>
      </p:sp>
      <p:sp>
        <p:nvSpPr>
          <p:cNvPr id="77" name="Google Shape;77;p26"/>
          <p:cNvSpPr txBox="1">
            <a:spLocks noGrp="1"/>
          </p:cNvSpPr>
          <p:nvPr>
            <p:ph type="body" idx="1"/>
          </p:nvPr>
        </p:nvSpPr>
        <p:spPr>
          <a:xfrm>
            <a:off x="705756" y="2103804"/>
            <a:ext cx="5284177" cy="3592399"/>
          </a:xfrm>
          <a:prstGeom prst="rect">
            <a:avLst/>
          </a:prstGeom>
          <a:noFill/>
          <a:ln>
            <a:noFill/>
          </a:ln>
        </p:spPr>
        <p:txBody>
          <a:bodyPr spcFirstLastPara="1" wrap="square" lIns="91425" tIns="45700" rIns="91425" bIns="45700" anchor="t" anchorCtr="0">
            <a:noAutofit/>
          </a:bodyPr>
          <a:lstStyle>
            <a:lvl1pPr marL="435529" marR="0" lvl="0" indent="-395544" algn="l" rtl="0">
              <a:lnSpc>
                <a:spcPct val="90000"/>
              </a:lnSpc>
              <a:spcBef>
                <a:spcPts val="1000"/>
              </a:spcBef>
              <a:spcAft>
                <a:spcPts val="0"/>
              </a:spcAft>
              <a:buClr>
                <a:schemeClr val="dk1"/>
              </a:buClr>
              <a:buSzPts val="2939"/>
              <a:buFont typeface="Arial"/>
              <a:buChar char="•"/>
              <a:defRPr sz="2800"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6354003" y="2103804"/>
            <a:ext cx="5837998" cy="3592399"/>
          </a:xfrm>
          <a:prstGeom prst="rect">
            <a:avLst/>
          </a:prstGeom>
          <a:noFill/>
          <a:ln>
            <a:noFill/>
          </a:ln>
        </p:spPr>
        <p:txBody>
          <a:bodyPr spcFirstLastPara="1" wrap="square" lIns="91425" tIns="45700" rIns="91425" bIns="45700" anchor="t" anchorCtr="0">
            <a:noAutofit/>
          </a:bodyPr>
          <a:lstStyle>
            <a:lvl1pPr marL="435529" marR="0" lvl="0" indent="-395544" algn="l" rtl="0">
              <a:lnSpc>
                <a:spcPct val="90000"/>
              </a:lnSpc>
              <a:spcBef>
                <a:spcPts val="1000"/>
              </a:spcBef>
              <a:spcAft>
                <a:spcPts val="0"/>
              </a:spcAft>
              <a:buClr>
                <a:schemeClr val="dk1"/>
              </a:buClr>
              <a:buSzPts val="2939"/>
              <a:buFont typeface="Arial"/>
              <a:buChar char="•"/>
              <a:defRPr sz="2800" b="0" i="0" u="none" strike="noStrike" cap="none">
                <a:solidFill>
                  <a:schemeClr val="dk1"/>
                </a:solidFill>
                <a:latin typeface="Calibri"/>
                <a:ea typeface="Calibri"/>
                <a:cs typeface="Calibri"/>
                <a:sym typeface="Calibri"/>
              </a:defRPr>
            </a:lvl1pPr>
            <a:lvl2pPr marL="871057" marR="0" lvl="1" indent="-370198" algn="l" rtl="0">
              <a:lnSpc>
                <a:spcPct val="90000"/>
              </a:lnSpc>
              <a:spcBef>
                <a:spcPts val="500"/>
              </a:spcBef>
              <a:spcAft>
                <a:spcPts val="0"/>
              </a:spcAft>
              <a:buClr>
                <a:schemeClr val="dk1"/>
              </a:buClr>
              <a:buSzPts val="2520"/>
              <a:buFont typeface="Arial"/>
              <a:buChar char="•"/>
              <a:defRPr sz="2401" b="0" i="0" u="none" strike="noStrike" cap="none">
                <a:solidFill>
                  <a:schemeClr val="dk1"/>
                </a:solidFill>
                <a:latin typeface="Calibri"/>
                <a:ea typeface="Calibri"/>
                <a:cs typeface="Calibri"/>
                <a:sym typeface="Calibri"/>
              </a:defRPr>
            </a:lvl2pPr>
            <a:lvl3pPr marL="1306586" marR="0" lvl="2" indent="-344794" algn="l" rtl="0">
              <a:lnSpc>
                <a:spcPct val="90000"/>
              </a:lnSpc>
              <a:spcBef>
                <a:spcPts val="500"/>
              </a:spcBef>
              <a:spcAft>
                <a:spcPts val="0"/>
              </a:spcAft>
              <a:buClr>
                <a:schemeClr val="dk1"/>
              </a:buClr>
              <a:buSzPts val="2100"/>
              <a:buFont typeface="Arial"/>
              <a:buChar char="•"/>
              <a:defRPr sz="2000" b="0" i="0" u="none" strike="noStrike" cap="none">
                <a:solidFill>
                  <a:schemeClr val="dk1"/>
                </a:solidFill>
                <a:latin typeface="Calibri"/>
                <a:ea typeface="Calibri"/>
                <a:cs typeface="Calibri"/>
                <a:sym typeface="Calibri"/>
              </a:defRPr>
            </a:lvl3pPr>
            <a:lvl4pPr marL="1742115" marR="0" lvl="3"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4pPr>
            <a:lvl5pPr marL="2177644" marR="0" lvl="4"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5pPr>
            <a:lvl6pPr marL="2613172" marR="0" lvl="5"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6pPr>
            <a:lvl7pPr marL="3048701" marR="0" lvl="6" indent="-332090"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7pPr>
            <a:lvl8pPr marL="3484230" marR="0" lvl="7"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8pPr>
            <a:lvl9pPr marL="3919758" marR="0" lvl="8" indent="-332091" algn="l" rtl="0">
              <a:lnSpc>
                <a:spcPct val="90000"/>
              </a:lnSpc>
              <a:spcBef>
                <a:spcPts val="500"/>
              </a:spcBef>
              <a:spcAft>
                <a:spcPts val="0"/>
              </a:spcAft>
              <a:buClr>
                <a:schemeClr val="dk1"/>
              </a:buClr>
              <a:buSzPts val="189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705756" y="6340396"/>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715">
                <a:solidFill>
                  <a:schemeClr val="dk1"/>
                </a:solidFill>
                <a:latin typeface="Calibri"/>
                <a:ea typeface="Calibri"/>
                <a:cs typeface="Calibri"/>
                <a:sym typeface="Calibri"/>
              </a:defRPr>
            </a:lvl1pPr>
            <a:lvl2pPr marR="0" lvl="1"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715"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913379" y="6340395"/>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715">
                <a:solidFill>
                  <a:schemeClr val="dk1"/>
                </a:solidFill>
                <a:latin typeface="Calibri"/>
                <a:ea typeface="Calibri"/>
                <a:cs typeface="Calibri"/>
                <a:sym typeface="Calibri"/>
              </a:defRPr>
            </a:lvl1pPr>
            <a:lvl2pPr marL="0" marR="0" lvl="1" indent="0" algn="l" rtl="0">
              <a:spcBef>
                <a:spcPts val="0"/>
              </a:spcBef>
              <a:buNone/>
              <a:defRPr sz="1715">
                <a:solidFill>
                  <a:schemeClr val="dk1"/>
                </a:solidFill>
                <a:latin typeface="Calibri"/>
                <a:ea typeface="Calibri"/>
                <a:cs typeface="Calibri"/>
                <a:sym typeface="Calibri"/>
              </a:defRPr>
            </a:lvl2pPr>
            <a:lvl3pPr marL="0" marR="0" lvl="2" indent="0" algn="l" rtl="0">
              <a:spcBef>
                <a:spcPts val="0"/>
              </a:spcBef>
              <a:buNone/>
              <a:defRPr sz="1715">
                <a:solidFill>
                  <a:schemeClr val="dk1"/>
                </a:solidFill>
                <a:latin typeface="Calibri"/>
                <a:ea typeface="Calibri"/>
                <a:cs typeface="Calibri"/>
                <a:sym typeface="Calibri"/>
              </a:defRPr>
            </a:lvl3pPr>
            <a:lvl4pPr marL="0" marR="0" lvl="3" indent="0" algn="l" rtl="0">
              <a:spcBef>
                <a:spcPts val="0"/>
              </a:spcBef>
              <a:buNone/>
              <a:defRPr sz="1715">
                <a:solidFill>
                  <a:schemeClr val="dk1"/>
                </a:solidFill>
                <a:latin typeface="Calibri"/>
                <a:ea typeface="Calibri"/>
                <a:cs typeface="Calibri"/>
                <a:sym typeface="Calibri"/>
              </a:defRPr>
            </a:lvl4pPr>
            <a:lvl5pPr marL="0" marR="0" lvl="4" indent="0" algn="l" rtl="0">
              <a:spcBef>
                <a:spcPts val="0"/>
              </a:spcBef>
              <a:buNone/>
              <a:defRPr sz="1715">
                <a:solidFill>
                  <a:schemeClr val="dk1"/>
                </a:solidFill>
                <a:latin typeface="Calibri"/>
                <a:ea typeface="Calibri"/>
                <a:cs typeface="Calibri"/>
                <a:sym typeface="Calibri"/>
              </a:defRPr>
            </a:lvl5pPr>
            <a:lvl6pPr marL="0" marR="0" lvl="5" indent="0" algn="l" rtl="0">
              <a:spcBef>
                <a:spcPts val="0"/>
              </a:spcBef>
              <a:buNone/>
              <a:defRPr sz="1715">
                <a:solidFill>
                  <a:schemeClr val="dk1"/>
                </a:solidFill>
                <a:latin typeface="Calibri"/>
                <a:ea typeface="Calibri"/>
                <a:cs typeface="Calibri"/>
                <a:sym typeface="Calibri"/>
              </a:defRPr>
            </a:lvl6pPr>
            <a:lvl7pPr marL="0" marR="0" lvl="6" indent="0" algn="l" rtl="0">
              <a:spcBef>
                <a:spcPts val="0"/>
              </a:spcBef>
              <a:buNone/>
              <a:defRPr sz="1715">
                <a:solidFill>
                  <a:schemeClr val="dk1"/>
                </a:solidFill>
                <a:latin typeface="Calibri"/>
                <a:ea typeface="Calibri"/>
                <a:cs typeface="Calibri"/>
                <a:sym typeface="Calibri"/>
              </a:defRPr>
            </a:lvl7pPr>
            <a:lvl8pPr marL="0" marR="0" lvl="7" indent="0" algn="l" rtl="0">
              <a:spcBef>
                <a:spcPts val="0"/>
              </a:spcBef>
              <a:buNone/>
              <a:defRPr sz="1715">
                <a:solidFill>
                  <a:schemeClr val="dk1"/>
                </a:solidFill>
                <a:latin typeface="Calibri"/>
                <a:ea typeface="Calibri"/>
                <a:cs typeface="Calibri"/>
                <a:sym typeface="Calibri"/>
              </a:defRPr>
            </a:lvl8pPr>
            <a:lvl9pPr marL="0" marR="0" lvl="8" indent="0" algn="l" rtl="0">
              <a:spcBef>
                <a:spcPts val="0"/>
              </a:spcBef>
              <a:buNone/>
              <a:defRPr sz="1715">
                <a:solidFill>
                  <a:schemeClr val="dk1"/>
                </a:solidFill>
                <a:latin typeface="Calibri"/>
                <a:ea typeface="Calibri"/>
                <a:cs typeface="Calibri"/>
                <a:sym typeface="Calibri"/>
              </a:defRPr>
            </a:lvl9pPr>
          </a:lstStyle>
          <a:p>
            <a:fld id="{00000000-1234-1234-1234-123412341234}" type="slidenum">
              <a:rPr lang="it-IT" smtClean="0"/>
              <a:pPr/>
              <a:t>‹#›</a:t>
            </a:fld>
            <a:endParaRPr lang="it-IT"/>
          </a:p>
        </p:txBody>
      </p:sp>
    </p:spTree>
    <p:extLst>
      <p:ext uri="{BB962C8B-B14F-4D97-AF65-F5344CB8AC3E}">
        <p14:creationId xmlns:p14="http://schemas.microsoft.com/office/powerpoint/2010/main" val="2792278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8726715" y="5974582"/>
            <a:ext cx="2889081" cy="692226"/>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56579" y="-34322"/>
            <a:ext cx="5535422" cy="2446111"/>
          </a:xfrm>
          <a:prstGeom prst="rect">
            <a:avLst/>
          </a:prstGeom>
        </p:spPr>
      </p:pic>
      <p:sp>
        <p:nvSpPr>
          <p:cNvPr id="15" name="Cím 1"/>
          <p:cNvSpPr>
            <a:spLocks noGrp="1"/>
          </p:cNvSpPr>
          <p:nvPr>
            <p:ph type="title" hasCustomPrompt="1"/>
          </p:nvPr>
        </p:nvSpPr>
        <p:spPr>
          <a:xfrm>
            <a:off x="681251" y="489739"/>
            <a:ext cx="10959049" cy="946690"/>
          </a:xfrm>
          <a:prstGeom prst="rect">
            <a:avLst/>
          </a:prstGeom>
        </p:spPr>
        <p:txBody>
          <a:bodyPr anchor="b"/>
          <a:lstStyle>
            <a:lvl1pPr>
              <a:defRPr sz="3429">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705755" y="2103804"/>
            <a:ext cx="10934545" cy="3592399"/>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705756" y="6282326"/>
            <a:ext cx="2743200" cy="365125"/>
          </a:xfrm>
          <a:prstGeom prst="rect">
            <a:avLst/>
          </a:prstGeom>
        </p:spPr>
        <p:txBody>
          <a:bodyPr/>
          <a:lstStyle/>
          <a:p>
            <a:fld id="{321F8011-7028-7A42-A01D-865E8B21EEF0}" type="datetimeFigureOut">
              <a:rPr lang="it-IT" smtClean="0"/>
              <a:t>21/03/2026</a:t>
            </a:fld>
            <a:endParaRPr lang="it-IT" dirty="0"/>
          </a:p>
        </p:txBody>
      </p:sp>
      <p:sp>
        <p:nvSpPr>
          <p:cNvPr id="20" name="Slide Number Placeholder 5"/>
          <p:cNvSpPr>
            <a:spLocks noGrp="1"/>
          </p:cNvSpPr>
          <p:nvPr>
            <p:ph type="sldNum" sz="quarter" idx="12"/>
          </p:nvPr>
        </p:nvSpPr>
        <p:spPr>
          <a:xfrm>
            <a:off x="3913379" y="6282325"/>
            <a:ext cx="2743200" cy="365125"/>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904008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8726715" y="5994281"/>
            <a:ext cx="2889081" cy="692226"/>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56579" y="-34322"/>
            <a:ext cx="5535422" cy="2446111"/>
          </a:xfrm>
          <a:prstGeom prst="rect">
            <a:avLst/>
          </a:prstGeom>
        </p:spPr>
      </p:pic>
      <p:sp>
        <p:nvSpPr>
          <p:cNvPr id="15" name="Cím 1"/>
          <p:cNvSpPr>
            <a:spLocks noGrp="1"/>
          </p:cNvSpPr>
          <p:nvPr>
            <p:ph type="title" hasCustomPrompt="1"/>
          </p:nvPr>
        </p:nvSpPr>
        <p:spPr>
          <a:xfrm>
            <a:off x="681251" y="489739"/>
            <a:ext cx="10959049" cy="946690"/>
          </a:xfrm>
          <a:prstGeom prst="rect">
            <a:avLst/>
          </a:prstGeom>
        </p:spPr>
        <p:txBody>
          <a:bodyPr anchor="b"/>
          <a:lstStyle>
            <a:lvl1pPr>
              <a:defRPr sz="3429">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705756" y="2103804"/>
            <a:ext cx="5284177" cy="3592399"/>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6354003" y="2103804"/>
            <a:ext cx="5286297" cy="3592399"/>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705756" y="6340396"/>
            <a:ext cx="2743200" cy="365125"/>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913379" y="6340395"/>
            <a:ext cx="2743200" cy="365125"/>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16722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8726715" y="5994281"/>
            <a:ext cx="2889081" cy="692226"/>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56579" y="-34322"/>
            <a:ext cx="5535422" cy="2446111"/>
          </a:xfrm>
          <a:prstGeom prst="rect">
            <a:avLst/>
          </a:prstGeom>
        </p:spPr>
      </p:pic>
      <p:sp>
        <p:nvSpPr>
          <p:cNvPr id="15" name="Cím 1"/>
          <p:cNvSpPr>
            <a:spLocks noGrp="1"/>
          </p:cNvSpPr>
          <p:nvPr>
            <p:ph type="title" hasCustomPrompt="1"/>
          </p:nvPr>
        </p:nvSpPr>
        <p:spPr>
          <a:xfrm>
            <a:off x="681251" y="489739"/>
            <a:ext cx="10959049" cy="946690"/>
          </a:xfrm>
          <a:prstGeom prst="rect">
            <a:avLst/>
          </a:prstGeom>
        </p:spPr>
        <p:txBody>
          <a:bodyPr anchor="b"/>
          <a:lstStyle>
            <a:lvl1pPr>
              <a:defRPr sz="3429">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705756" y="2103804"/>
            <a:ext cx="5284177" cy="3592399"/>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6354003" y="2103804"/>
            <a:ext cx="5837998" cy="3592399"/>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705756" y="6340396"/>
            <a:ext cx="2743200" cy="365125"/>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913379" y="6340395"/>
            <a:ext cx="2743200" cy="365125"/>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46815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8726715" y="6013295"/>
            <a:ext cx="2889081" cy="692226"/>
          </a:xfrm>
          <a:prstGeom prst="rect">
            <a:avLst/>
          </a:prstGeom>
        </p:spPr>
      </p:pic>
      <p:sp>
        <p:nvSpPr>
          <p:cNvPr id="15" name="Cím 1"/>
          <p:cNvSpPr>
            <a:spLocks noGrp="1"/>
          </p:cNvSpPr>
          <p:nvPr>
            <p:ph type="title" hasCustomPrompt="1"/>
          </p:nvPr>
        </p:nvSpPr>
        <p:spPr>
          <a:xfrm>
            <a:off x="1807572" y="438346"/>
            <a:ext cx="5051346" cy="579448"/>
          </a:xfrm>
          <a:prstGeom prst="rect">
            <a:avLst/>
          </a:prstGeom>
        </p:spPr>
        <p:txBody>
          <a:bodyPr anchor="ctr"/>
          <a:lstStyle>
            <a:lvl1pPr>
              <a:defRPr sz="3429">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705756" y="6330718"/>
            <a:ext cx="2743200" cy="365125"/>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913379" y="6330717"/>
            <a:ext cx="2743200" cy="365125"/>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7119269" y="-7891"/>
            <a:ext cx="5072731" cy="4432267"/>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8749791" y="1852707"/>
            <a:ext cx="278551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702865" y="473388"/>
            <a:ext cx="688186" cy="544406"/>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812631" y="494986"/>
            <a:ext cx="468654" cy="501209"/>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429"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90487" y="2427926"/>
            <a:ext cx="688186" cy="544406"/>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878109" y="2433497"/>
            <a:ext cx="468654" cy="544406"/>
          </a:xfrm>
          <a:prstGeom prst="rect">
            <a:avLst/>
          </a:prstGeom>
        </p:spPr>
        <p:txBody>
          <a:bodyPr vert="horz" lIns="87105" tIns="43552" rIns="87105" bIns="43552"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429"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90487" y="4300762"/>
            <a:ext cx="688186" cy="544406"/>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878109" y="4306333"/>
            <a:ext cx="468654" cy="544406"/>
          </a:xfrm>
          <a:prstGeom prst="rect">
            <a:avLst/>
          </a:prstGeom>
        </p:spPr>
        <p:txBody>
          <a:bodyPr vert="horz" lIns="87105" tIns="43552" rIns="87105" bIns="43552"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429" b="1" dirty="0">
                <a:solidFill>
                  <a:schemeClr val="bg1"/>
                </a:solidFill>
                <a:latin typeface="+mn-lt"/>
              </a:rPr>
              <a:t>3</a:t>
            </a:r>
          </a:p>
        </p:txBody>
      </p:sp>
      <p:sp>
        <p:nvSpPr>
          <p:cNvPr id="31" name="Szövegdoboz 30"/>
          <p:cNvSpPr txBox="1"/>
          <p:nvPr userDrawn="1"/>
        </p:nvSpPr>
        <p:spPr>
          <a:xfrm>
            <a:off x="1807572" y="3041092"/>
            <a:ext cx="5051346" cy="356251"/>
          </a:xfrm>
          <a:prstGeom prst="rect">
            <a:avLst/>
          </a:prstGeom>
          <a:noFill/>
        </p:spPr>
        <p:txBody>
          <a:bodyPr wrap="square" rtlCol="0">
            <a:spAutoFit/>
          </a:bodyPr>
          <a:lstStyle/>
          <a:p>
            <a:endParaRPr lang="en-GB" sz="1715"/>
          </a:p>
        </p:txBody>
      </p:sp>
      <p:sp>
        <p:nvSpPr>
          <p:cNvPr id="32" name="Szövegdoboz 31"/>
          <p:cNvSpPr txBox="1"/>
          <p:nvPr userDrawn="1"/>
        </p:nvSpPr>
        <p:spPr>
          <a:xfrm>
            <a:off x="1838507" y="4948685"/>
            <a:ext cx="5051346" cy="356251"/>
          </a:xfrm>
          <a:prstGeom prst="rect">
            <a:avLst/>
          </a:prstGeom>
          <a:noFill/>
        </p:spPr>
        <p:txBody>
          <a:bodyPr wrap="square" rtlCol="0">
            <a:spAutoFit/>
          </a:bodyPr>
          <a:lstStyle/>
          <a:p>
            <a:endParaRPr lang="en-GB" sz="1715"/>
          </a:p>
        </p:txBody>
      </p:sp>
      <p:sp>
        <p:nvSpPr>
          <p:cNvPr id="35" name="Szöveg helye 3"/>
          <p:cNvSpPr>
            <a:spLocks noGrp="1"/>
          </p:cNvSpPr>
          <p:nvPr>
            <p:ph type="body" sz="half" idx="2"/>
          </p:nvPr>
        </p:nvSpPr>
        <p:spPr>
          <a:xfrm>
            <a:off x="1807572" y="1195333"/>
            <a:ext cx="5051346" cy="1030920"/>
          </a:xfrm>
          <a:prstGeom prst="rect">
            <a:avLst/>
          </a:prstGeom>
        </p:spPr>
        <p:txBody>
          <a:bodyPr/>
          <a:lstStyle>
            <a:lvl1pPr>
              <a:defRPr sz="1715"/>
            </a:lvl1pPr>
          </a:lstStyle>
          <a:p>
            <a:pPr lvl="0"/>
            <a:r>
              <a:rPr lang="hu-HU"/>
              <a:t>Mintaszöveg szerkesztése</a:t>
            </a:r>
          </a:p>
        </p:txBody>
      </p:sp>
      <p:sp>
        <p:nvSpPr>
          <p:cNvPr id="36" name="Szöveg helye 3"/>
          <p:cNvSpPr>
            <a:spLocks noGrp="1"/>
          </p:cNvSpPr>
          <p:nvPr>
            <p:ph type="body" sz="half" idx="13"/>
          </p:nvPr>
        </p:nvSpPr>
        <p:spPr>
          <a:xfrm>
            <a:off x="1838506" y="3072802"/>
            <a:ext cx="5051346" cy="1030920"/>
          </a:xfrm>
          <a:prstGeom prst="rect">
            <a:avLst/>
          </a:prstGeom>
        </p:spPr>
        <p:txBody>
          <a:bodyPr/>
          <a:lstStyle>
            <a:lvl1pPr>
              <a:defRPr sz="1715"/>
            </a:lvl1pPr>
          </a:lstStyle>
          <a:p>
            <a:pPr lvl="0"/>
            <a:r>
              <a:rPr lang="hu-HU"/>
              <a:t>Mintaszöveg szerkesztése</a:t>
            </a:r>
          </a:p>
        </p:txBody>
      </p:sp>
      <p:sp>
        <p:nvSpPr>
          <p:cNvPr id="37" name="Szöveg helye 3"/>
          <p:cNvSpPr>
            <a:spLocks noGrp="1"/>
          </p:cNvSpPr>
          <p:nvPr>
            <p:ph type="body" sz="half" idx="14"/>
          </p:nvPr>
        </p:nvSpPr>
        <p:spPr>
          <a:xfrm>
            <a:off x="1838506" y="4945832"/>
            <a:ext cx="5051346" cy="1030920"/>
          </a:xfrm>
          <a:prstGeom prst="rect">
            <a:avLst/>
          </a:prstGeom>
        </p:spPr>
        <p:txBody>
          <a:bodyPr/>
          <a:lstStyle>
            <a:lvl1pPr>
              <a:defRPr sz="1715"/>
            </a:lvl1pPr>
          </a:lstStyle>
          <a:p>
            <a:pPr lvl="0"/>
            <a:r>
              <a:rPr lang="hu-HU"/>
              <a:t>Mintaszöveg szerkesztése</a:t>
            </a:r>
          </a:p>
        </p:txBody>
      </p:sp>
    </p:spTree>
    <p:extLst>
      <p:ext uri="{BB962C8B-B14F-4D97-AF65-F5344CB8AC3E}">
        <p14:creationId xmlns:p14="http://schemas.microsoft.com/office/powerpoint/2010/main" val="4175662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8726715" y="6013295"/>
            <a:ext cx="2889081" cy="692226"/>
          </a:xfrm>
          <a:prstGeom prst="rect">
            <a:avLst/>
          </a:prstGeom>
        </p:spPr>
      </p:pic>
    </p:spTree>
    <p:extLst>
      <p:ext uri="{BB962C8B-B14F-4D97-AF65-F5344CB8AC3E}">
        <p14:creationId xmlns:p14="http://schemas.microsoft.com/office/powerpoint/2010/main" val="4004423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2192000" cy="6862537"/>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4029" y="-2269"/>
            <a:ext cx="12187971" cy="6860269"/>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5379139" y="6267437"/>
            <a:ext cx="1433720" cy="338402"/>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803537" y="1037366"/>
            <a:ext cx="7384433" cy="5827441"/>
          </a:xfrm>
          <a:prstGeom prst="rect">
            <a:avLst/>
          </a:prstGeom>
        </p:spPr>
      </p:pic>
      <p:sp>
        <p:nvSpPr>
          <p:cNvPr id="22" name="Cím 1"/>
          <p:cNvSpPr>
            <a:spLocks noGrp="1"/>
          </p:cNvSpPr>
          <p:nvPr>
            <p:ph type="title" hasCustomPrompt="1"/>
          </p:nvPr>
        </p:nvSpPr>
        <p:spPr>
          <a:xfrm>
            <a:off x="838725" y="2395942"/>
            <a:ext cx="10514547" cy="1326232"/>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1881145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2192000" cy="6862537"/>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4029" y="-2269"/>
            <a:ext cx="12187971" cy="6860269"/>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807568" y="1037366"/>
            <a:ext cx="7384433" cy="5827441"/>
          </a:xfrm>
          <a:prstGeom prst="rect">
            <a:avLst/>
          </a:prstGeom>
        </p:spPr>
      </p:pic>
      <p:sp>
        <p:nvSpPr>
          <p:cNvPr id="22" name="Cím 1"/>
          <p:cNvSpPr>
            <a:spLocks noGrp="1"/>
          </p:cNvSpPr>
          <p:nvPr>
            <p:ph type="title" hasCustomPrompt="1"/>
          </p:nvPr>
        </p:nvSpPr>
        <p:spPr>
          <a:xfrm>
            <a:off x="1578780" y="2772056"/>
            <a:ext cx="9027378" cy="1135780"/>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502878" y="2710855"/>
            <a:ext cx="9179183" cy="1258182"/>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066745" y="401240"/>
            <a:ext cx="2051448" cy="1272250"/>
          </a:xfrm>
          <a:prstGeom prst="rect">
            <a:avLst/>
          </a:prstGeom>
        </p:spPr>
      </p:pic>
      <p:sp>
        <p:nvSpPr>
          <p:cNvPr id="4" name="Szövegdoboz 3"/>
          <p:cNvSpPr txBox="1"/>
          <p:nvPr userDrawn="1"/>
        </p:nvSpPr>
        <p:spPr>
          <a:xfrm>
            <a:off x="1376371" y="5816436"/>
            <a:ext cx="5406827" cy="751809"/>
          </a:xfrm>
          <a:prstGeom prst="rect">
            <a:avLst/>
          </a:prstGeom>
          <a:noFill/>
        </p:spPr>
        <p:txBody>
          <a:bodyPr wrap="square" rtlCol="0" anchor="ctr">
            <a:spAutoFit/>
          </a:bodyPr>
          <a:lstStyle/>
          <a:p>
            <a:pPr marL="0" marR="0" lvl="0" indent="0" algn="just" defTabSz="435529" rtl="0" eaLnBrk="1" fontAlgn="auto" latinLnBrk="0" hangingPunct="1">
              <a:lnSpc>
                <a:spcPct val="100000"/>
              </a:lnSpc>
              <a:spcBef>
                <a:spcPts val="0"/>
              </a:spcBef>
              <a:spcAft>
                <a:spcPts val="0"/>
              </a:spcAft>
              <a:buClrTx/>
              <a:buSzTx/>
              <a:buFontTx/>
              <a:buNone/>
              <a:tabLst/>
              <a:defRPr/>
            </a:pPr>
            <a:r>
              <a:rPr lang="en-US" sz="857"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857" kern="1200" dirty="0" err="1">
                <a:solidFill>
                  <a:schemeClr val="bg1"/>
                </a:solidFill>
                <a:effectLst/>
                <a:latin typeface="Arial" panose="020B0604020202020204" pitchFamily="34" charset="0"/>
                <a:ea typeface="+mn-ea"/>
                <a:cs typeface="Arial" panose="020B0604020202020204" pitchFamily="34" charset="0"/>
              </a:rPr>
              <a:t>Programme</a:t>
            </a:r>
            <a:r>
              <a:rPr lang="en-US" sz="857"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857" kern="1200" dirty="0" err="1">
                <a:solidFill>
                  <a:schemeClr val="bg1"/>
                </a:solidFill>
                <a:effectLst/>
                <a:latin typeface="Arial" panose="020B0604020202020204" pitchFamily="34" charset="0"/>
                <a:ea typeface="+mn-ea"/>
                <a:cs typeface="Arial" panose="020B0604020202020204" pitchFamily="34" charset="0"/>
              </a:rPr>
              <a:t>HaDEA</a:t>
            </a:r>
            <a:r>
              <a:rPr lang="en-US" sz="857"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857" kern="1200" dirty="0" err="1">
                <a:solidFill>
                  <a:schemeClr val="bg1"/>
                </a:solidFill>
                <a:effectLst/>
                <a:latin typeface="Arial" panose="020B0604020202020204" pitchFamily="34" charset="0"/>
                <a:ea typeface="+mn-ea"/>
                <a:cs typeface="Arial" panose="020B0604020202020204" pitchFamily="34" charset="0"/>
              </a:rPr>
              <a:t>HaDEA</a:t>
            </a:r>
            <a:r>
              <a:rPr lang="en-US" sz="857"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857" kern="1200" dirty="0">
              <a:solidFill>
                <a:schemeClr val="bg1"/>
              </a:solidFill>
              <a:effectLst/>
              <a:latin typeface="Arial" panose="020B0604020202020204" pitchFamily="34" charset="0"/>
              <a:ea typeface="+mn-ea"/>
              <a:cs typeface="Arial" panose="020B0604020202020204" pitchFamily="34" charset="0"/>
            </a:endParaRPr>
          </a:p>
          <a:p>
            <a:pPr algn="just"/>
            <a:endParaRPr lang="en-GB" sz="857"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83198" y="5818529"/>
            <a:ext cx="3228787" cy="607867"/>
          </a:xfrm>
          <a:prstGeom prst="rect">
            <a:avLst/>
          </a:prstGeom>
        </p:spPr>
      </p:pic>
    </p:spTree>
    <p:extLst>
      <p:ext uri="{BB962C8B-B14F-4D97-AF65-F5344CB8AC3E}">
        <p14:creationId xmlns:p14="http://schemas.microsoft.com/office/powerpoint/2010/main" val="1949707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4607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3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9" indent="-228609" algn="l" defTabSz="91443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7" indent="-228609" algn="l" defTabSz="914436" rtl="0" eaLnBrk="1" latinLnBrk="0" hangingPunct="1">
        <a:lnSpc>
          <a:spcPct val="90000"/>
        </a:lnSpc>
        <a:spcBef>
          <a:spcPts val="500"/>
        </a:spcBef>
        <a:buFont typeface="Arial" panose="020B0604020202020204" pitchFamily="34" charset="0"/>
        <a:buChar char="•"/>
        <a:defRPr sz="2401" kern="1200">
          <a:solidFill>
            <a:schemeClr val="tx1"/>
          </a:solidFill>
          <a:latin typeface="+mn-lt"/>
          <a:ea typeface="+mn-ea"/>
          <a:cs typeface="+mn-cs"/>
        </a:defRPr>
      </a:lvl2pPr>
      <a:lvl3pPr marL="1143045" indent="-228609" algn="l" defTabSz="91443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63"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82"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99"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18"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35"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54"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36" rtl="0" eaLnBrk="1" latinLnBrk="0" hangingPunct="1">
        <a:defRPr sz="1800" kern="1200">
          <a:solidFill>
            <a:schemeClr val="tx1"/>
          </a:solidFill>
          <a:latin typeface="+mn-lt"/>
          <a:ea typeface="+mn-ea"/>
          <a:cs typeface="+mn-cs"/>
        </a:defRPr>
      </a:lvl1pPr>
      <a:lvl2pPr marL="457218" algn="l" defTabSz="914436" rtl="0" eaLnBrk="1" latinLnBrk="0" hangingPunct="1">
        <a:defRPr sz="1800" kern="1200">
          <a:solidFill>
            <a:schemeClr val="tx1"/>
          </a:solidFill>
          <a:latin typeface="+mn-lt"/>
          <a:ea typeface="+mn-ea"/>
          <a:cs typeface="+mn-cs"/>
        </a:defRPr>
      </a:lvl2pPr>
      <a:lvl3pPr marL="914436" algn="l" defTabSz="914436" rtl="0" eaLnBrk="1" latinLnBrk="0" hangingPunct="1">
        <a:defRPr sz="1800" kern="1200">
          <a:solidFill>
            <a:schemeClr val="tx1"/>
          </a:solidFill>
          <a:latin typeface="+mn-lt"/>
          <a:ea typeface="+mn-ea"/>
          <a:cs typeface="+mn-cs"/>
        </a:defRPr>
      </a:lvl3pPr>
      <a:lvl4pPr marL="1371654" algn="l" defTabSz="914436" rtl="0" eaLnBrk="1" latinLnBrk="0" hangingPunct="1">
        <a:defRPr sz="1800" kern="1200">
          <a:solidFill>
            <a:schemeClr val="tx1"/>
          </a:solidFill>
          <a:latin typeface="+mn-lt"/>
          <a:ea typeface="+mn-ea"/>
          <a:cs typeface="+mn-cs"/>
        </a:defRPr>
      </a:lvl4pPr>
      <a:lvl5pPr marL="1828872" algn="l" defTabSz="914436" rtl="0" eaLnBrk="1" latinLnBrk="0" hangingPunct="1">
        <a:defRPr sz="1800" kern="1200">
          <a:solidFill>
            <a:schemeClr val="tx1"/>
          </a:solidFill>
          <a:latin typeface="+mn-lt"/>
          <a:ea typeface="+mn-ea"/>
          <a:cs typeface="+mn-cs"/>
        </a:defRPr>
      </a:lvl5pPr>
      <a:lvl6pPr marL="2286090" algn="l" defTabSz="914436" rtl="0" eaLnBrk="1" latinLnBrk="0" hangingPunct="1">
        <a:defRPr sz="1800" kern="1200">
          <a:solidFill>
            <a:schemeClr val="tx1"/>
          </a:solidFill>
          <a:latin typeface="+mn-lt"/>
          <a:ea typeface="+mn-ea"/>
          <a:cs typeface="+mn-cs"/>
        </a:defRPr>
      </a:lvl6pPr>
      <a:lvl7pPr marL="2743308" algn="l" defTabSz="914436" rtl="0" eaLnBrk="1" latinLnBrk="0" hangingPunct="1">
        <a:defRPr sz="1800" kern="1200">
          <a:solidFill>
            <a:schemeClr val="tx1"/>
          </a:solidFill>
          <a:latin typeface="+mn-lt"/>
          <a:ea typeface="+mn-ea"/>
          <a:cs typeface="+mn-cs"/>
        </a:defRPr>
      </a:lvl7pPr>
      <a:lvl8pPr marL="3200526" algn="l" defTabSz="914436" rtl="0" eaLnBrk="1" latinLnBrk="0" hangingPunct="1">
        <a:defRPr sz="1800" kern="1200">
          <a:solidFill>
            <a:schemeClr val="tx1"/>
          </a:solidFill>
          <a:latin typeface="+mn-lt"/>
          <a:ea typeface="+mn-ea"/>
          <a:cs typeface="+mn-cs"/>
        </a:defRPr>
      </a:lvl8pPr>
      <a:lvl9pPr marL="3657744" algn="l" defTabSz="91443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951656694"/>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34"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10.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43.svg"/><Relationship Id="rId11" Type="http://schemas.openxmlformats.org/officeDocument/2006/relationships/image" Target="../media/image30.png"/><Relationship Id="rId5" Type="http://schemas.openxmlformats.org/officeDocument/2006/relationships/image" Target="../media/image4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1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13.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43.svg"/><Relationship Id="rId11" Type="http://schemas.openxmlformats.org/officeDocument/2006/relationships/image" Target="../media/image30.png"/><Relationship Id="rId5" Type="http://schemas.openxmlformats.org/officeDocument/2006/relationships/image" Target="../media/image42.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s://medium.com/building-mailmodo/how-does-email-work-a-dummies-guide-bd1ef894797e" TargetMode="Externa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9.sv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4.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7.sv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16.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27.sv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32.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hyperlink" Target="https://www.slido.com/support/ppi/how-to-change-the-design" TargetMode="External"/><Relationship Id="rId3" Type="http://schemas.openxmlformats.org/officeDocument/2006/relationships/tags" Target="../tags/tag19.xml"/><Relationship Id="rId7" Type="http://schemas.openxmlformats.org/officeDocument/2006/relationships/image" Target="../media/image29.svg"/><Relationship Id="rId12" Type="http://schemas.openxmlformats.org/officeDocument/2006/relationships/image" Target="../media/image27.sv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28.png"/><Relationship Id="rId11" Type="http://schemas.openxmlformats.org/officeDocument/2006/relationships/image" Target="../media/image26.png"/><Relationship Id="rId5" Type="http://schemas.openxmlformats.org/officeDocument/2006/relationships/hyperlink" Target="https://www.slido.com/powerpoint-polling?utm_source=powerpoint&amp;utm_medium=placeholder-slide" TargetMode="External"/><Relationship Id="rId10" Type="http://schemas.openxmlformats.org/officeDocument/2006/relationships/image" Target="../media/image31.svg"/><Relationship Id="rId4" Type="http://schemas.openxmlformats.org/officeDocument/2006/relationships/slideLayout" Target="../slideLayouts/slideLayout10.xml"/><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33.jpeg"/><Relationship Id="rId5" Type="http://schemas.openxmlformats.org/officeDocument/2006/relationships/hyperlink" Target="https://www.youtube.com/watch?feature=shared&amp;v=XPMN9N6NC7k" TargetMode="External"/><Relationship Id="rId4" Type="http://schemas.openxmlformats.org/officeDocument/2006/relationships/hyperlink" Target="https://www.belbin.com/about/belbin-team-roles"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8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22.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85.svg"/><Relationship Id="rId11" Type="http://schemas.openxmlformats.org/officeDocument/2006/relationships/image" Target="../media/image30.png"/><Relationship Id="rId5" Type="http://schemas.openxmlformats.org/officeDocument/2006/relationships/image" Target="../media/image84.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25.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7.svg"/><Relationship Id="rId11" Type="http://schemas.openxmlformats.org/officeDocument/2006/relationships/image" Target="../media/image30.png"/><Relationship Id="rId5" Type="http://schemas.openxmlformats.org/officeDocument/2006/relationships/image" Target="../media/image26.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3.xml"/><Relationship Id="rId4" Type="http://schemas.openxmlformats.org/officeDocument/2006/relationships/image" Target="../media/image89.png"/></Relationships>
</file>

<file path=ppt/slides/_rels/slide4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28.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31.sv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91.svg"/><Relationship Id="rId11" Type="http://schemas.openxmlformats.org/officeDocument/2006/relationships/image" Target="../media/image30.png"/><Relationship Id="rId5" Type="http://schemas.openxmlformats.org/officeDocument/2006/relationships/image" Target="../media/image90.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0.xml"/><Relationship Id="rId9" Type="http://schemas.openxmlformats.org/officeDocument/2006/relationships/image" Target="../media/image29.sv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8" Type="http://schemas.openxmlformats.org/officeDocument/2006/relationships/hyperlink" Target="https://www.slido.com/support/ppi/how-to-change-the-design" TargetMode="External"/><Relationship Id="rId3" Type="http://schemas.openxmlformats.org/officeDocument/2006/relationships/tags" Target="../tags/tag7.xml"/><Relationship Id="rId7" Type="http://schemas.openxmlformats.org/officeDocument/2006/relationships/image" Target="../media/image29.svg"/><Relationship Id="rId12" Type="http://schemas.openxmlformats.org/officeDocument/2006/relationships/image" Target="../media/image43.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8.png"/><Relationship Id="rId11" Type="http://schemas.openxmlformats.org/officeDocument/2006/relationships/image" Target="../media/image42.png"/><Relationship Id="rId5" Type="http://schemas.openxmlformats.org/officeDocument/2006/relationships/hyperlink" Target="https://www.slido.com/powerpoint-polling?utm_source=powerpoint&amp;utm_medium=placeholder-slide" TargetMode="External"/><Relationship Id="rId10" Type="http://schemas.openxmlformats.org/officeDocument/2006/relationships/image" Target="../media/image31.svg"/><Relationship Id="rId4" Type="http://schemas.openxmlformats.org/officeDocument/2006/relationships/slideLayout" Target="../slideLayouts/slideLayout10.xml"/><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3248710" y="2268810"/>
            <a:ext cx="6140723" cy="2127529"/>
          </a:xfrm>
        </p:spPr>
        <p:txBody>
          <a:bodyPr anchor="ctr"/>
          <a:lstStyle/>
          <a:p>
            <a:br>
              <a:rPr lang="hu-HU" dirty="0"/>
            </a:br>
            <a:br>
              <a:rPr lang="hu-HU" dirty="0"/>
            </a:br>
            <a:r>
              <a:rPr lang="hu-HU" dirty="0"/>
              <a:t>Ενότητα 2</a:t>
            </a:r>
            <a:br>
              <a:rPr lang="hu-HU" dirty="0"/>
            </a:br>
            <a:r>
              <a:rPr lang="el-GR" dirty="0"/>
              <a:t>Σύγχρονη εκπαιδευτική δραστηριότητα</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2623257" y="3850484"/>
            <a:ext cx="7639827" cy="621205"/>
          </a:xfrm>
          <a:prstGeom prst="rect">
            <a:avLst/>
          </a:prstGeom>
        </p:spPr>
        <p:txBody>
          <a:bodyPr vert="horz" lIns="87105" tIns="43552" rIns="87105" bIns="43552"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defTabSz="914436"/>
            <a:endParaRPr lang="it-IT" sz="3048" b="1" dirty="0">
              <a:solidFill>
                <a:prstClr val="black"/>
              </a:solidFill>
              <a:latin typeface="Calibri" panose="020F0502020204030204"/>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5456599" y="5412450"/>
            <a:ext cx="1278799" cy="590521"/>
          </a:xfrm>
          <a:prstGeom prst="rect">
            <a:avLst/>
          </a:prstGeom>
        </p:spPr>
        <p:txBody>
          <a:bodyPr vert="horz" lIns="87105" tIns="43552" rIns="87105" bIns="43552"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defTabSz="914436"/>
            <a:endParaRPr lang="it-IT" sz="2286" b="1" dirty="0">
              <a:solidFill>
                <a:prstClr val="white"/>
              </a:solidFill>
              <a:latin typeface="Calibri" panose="020F0502020204030204"/>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1044211" y="6448518"/>
            <a:ext cx="3158095" cy="2338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05" tIns="43552" rIns="87105" bIns="43552"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defTabSz="435529" fontAlgn="base">
              <a:spcBef>
                <a:spcPct val="0"/>
              </a:spcBef>
              <a:spcAft>
                <a:spcPct val="0"/>
              </a:spcAft>
              <a:buNone/>
            </a:pPr>
            <a:r>
              <a:rPr lang="en-US" altLang="en-US" sz="1143" dirty="0">
                <a:solidFill>
                  <a:prstClr val="white"/>
                </a:solidFill>
              </a:rPr>
              <a:t>Έργο: 101101139 - H-PASS - EU4H-2022-PJ</a:t>
            </a:r>
            <a:endParaRPr lang="el-GR" altLang="en-US" sz="1143" dirty="0">
              <a:solidFill>
                <a:prstClr val="white"/>
              </a:solidFill>
            </a:endParaRPr>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89462-6C38-32B1-4B4E-1E1F9D1360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60C5CF-F5AD-761D-8FD1-CAA97F581E93}"/>
              </a:ext>
            </a:extLst>
          </p:cNvPr>
          <p:cNvSpPr>
            <a:spLocks noGrp="1"/>
          </p:cNvSpPr>
          <p:nvPr>
            <p:ph type="title"/>
          </p:nvPr>
        </p:nvSpPr>
        <p:spPr>
          <a:xfrm>
            <a:off x="1364132" y="102142"/>
            <a:ext cx="9247378" cy="775194"/>
          </a:xfrm>
        </p:spPr>
        <p:txBody>
          <a:bodyPr anchor="b">
            <a:normAutofit/>
          </a:bodyPr>
          <a:lstStyle/>
          <a:p>
            <a:r>
              <a:rPr lang="lt-LT" b="1" dirty="0"/>
              <a:t>Τ</a:t>
            </a:r>
            <a:r>
              <a:rPr lang="el-GR" b="1" dirty="0"/>
              <a:t>ι είναι η επικοινωνία</a:t>
            </a:r>
            <a:r>
              <a:rPr lang="lt-LT" b="1" dirty="0"/>
              <a:t>;</a:t>
            </a:r>
          </a:p>
        </p:txBody>
      </p:sp>
      <p:graphicFrame>
        <p:nvGraphicFramePr>
          <p:cNvPr id="5" name="Content Placeholder 2">
            <a:extLst>
              <a:ext uri="{FF2B5EF4-FFF2-40B4-BE49-F238E27FC236}">
                <a16:creationId xmlns:a16="http://schemas.microsoft.com/office/drawing/2014/main" id="{71CA6C5D-7B11-248A-83AC-03F3EFDE73A5}"/>
              </a:ext>
            </a:extLst>
          </p:cNvPr>
          <p:cNvGraphicFramePr>
            <a:graphicFrameLocks noGrp="1"/>
          </p:cNvGraphicFramePr>
          <p:nvPr>
            <p:ph sz="half" idx="10"/>
          </p:nvPr>
        </p:nvGraphicFramePr>
        <p:xfrm>
          <a:off x="513567" y="1102290"/>
          <a:ext cx="10922696" cy="52659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48534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pic>
        <p:nvPicPr>
          <p:cNvPr id="4" name="Θέση περιεχομένου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52544" y="0"/>
            <a:ext cx="10287756" cy="6858000"/>
          </a:xfrm>
        </p:spPr>
      </p:pic>
      <p:sp>
        <p:nvSpPr>
          <p:cNvPr id="3" name="Rectangle 2">
            <a:extLst>
              <a:ext uri="{FF2B5EF4-FFF2-40B4-BE49-F238E27FC236}">
                <a16:creationId xmlns:a16="http://schemas.microsoft.com/office/drawing/2014/main" id="{6F980257-7E40-7FBB-C4C3-B74A1E3A6731}"/>
              </a:ext>
            </a:extLst>
          </p:cNvPr>
          <p:cNvSpPr/>
          <p:nvPr/>
        </p:nvSpPr>
        <p:spPr>
          <a:xfrm>
            <a:off x="3832971" y="1716066"/>
            <a:ext cx="1417527" cy="25444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31AF47F3-B0F0-A0A4-54DE-F119122976A8}"/>
              </a:ext>
            </a:extLst>
          </p:cNvPr>
          <p:cNvSpPr/>
          <p:nvPr/>
        </p:nvSpPr>
        <p:spPr>
          <a:xfrm>
            <a:off x="7281530" y="1716065"/>
            <a:ext cx="1417527" cy="25444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87752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7CC9800-6AC8-9FD6-BFA9-7021A91C9219}"/>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ACA37AFB-30A4-3582-4C5D-99904F6692B6}"/>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Γιατί το γράφημα είναι ατελές (τι λείπει);</a:t>
            </a:r>
            <a:endParaRPr lang="en-GB" sz="4000" b="1">
              <a:solidFill>
                <a:srgbClr val="000000"/>
              </a:solidFill>
            </a:endParaRPr>
          </a:p>
        </p:txBody>
      </p:sp>
      <p:sp>
        <p:nvSpPr>
          <p:cNvPr id="5" name="Rectangle 4">
            <a:extLst>
              <a:ext uri="{FF2B5EF4-FFF2-40B4-BE49-F238E27FC236}">
                <a16:creationId xmlns:a16="http://schemas.microsoft.com/office/drawing/2014/main" id="{E6E1E62C-F722-A55A-2CE4-564B9C8E57D5}"/>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BF40A67C-D6DC-CBA1-96A3-AAEAFE919D39}"/>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AF6CF21A-9BA9-F88D-9206-56D65A3B368C}"/>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65B3DBCF-6A36-3558-D005-E4F54FB71443}"/>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1498618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6D2BB-7396-311C-FA1B-7338408EAD5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7E8A4E9-D516-0F33-F0AF-BC8107D57950}"/>
              </a:ext>
            </a:extLst>
          </p:cNvPr>
          <p:cNvSpPr>
            <a:spLocks noGrp="1"/>
          </p:cNvSpPr>
          <p:nvPr>
            <p:ph type="title"/>
          </p:nvPr>
        </p:nvSpPr>
        <p:spPr/>
        <p:txBody>
          <a:bodyPr/>
          <a:lstStyle/>
          <a:p>
            <a:endParaRPr lang="el-GR"/>
          </a:p>
        </p:txBody>
      </p:sp>
      <p:pic>
        <p:nvPicPr>
          <p:cNvPr id="4" name="Θέση περιεχομένου 3">
            <a:extLst>
              <a:ext uri="{FF2B5EF4-FFF2-40B4-BE49-F238E27FC236}">
                <a16:creationId xmlns:a16="http://schemas.microsoft.com/office/drawing/2014/main" id="{9DA16433-3057-E692-896E-5FFCE6CC691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51003" y="-101293"/>
            <a:ext cx="10287756" cy="6858000"/>
          </a:xfrm>
        </p:spPr>
      </p:pic>
    </p:spTree>
    <p:extLst>
      <p:ext uri="{BB962C8B-B14F-4D97-AF65-F5344CB8AC3E}">
        <p14:creationId xmlns:p14="http://schemas.microsoft.com/office/powerpoint/2010/main" val="696602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317" y="0"/>
            <a:ext cx="10287001" cy="6858000"/>
          </a:xfrm>
          <a:prstGeom prst="rect">
            <a:avLst/>
          </a:prstGeom>
        </p:spPr>
      </p:pic>
      <p:sp>
        <p:nvSpPr>
          <p:cNvPr id="3" name="Title 1">
            <a:extLst>
              <a:ext uri="{FF2B5EF4-FFF2-40B4-BE49-F238E27FC236}">
                <a16:creationId xmlns:a16="http://schemas.microsoft.com/office/drawing/2014/main" id="{AA8ED0AD-5146-5428-F047-D96CE09390EE}"/>
              </a:ext>
            </a:extLst>
          </p:cNvPr>
          <p:cNvSpPr txBox="1">
            <a:spLocks/>
          </p:cNvSpPr>
          <p:nvPr/>
        </p:nvSpPr>
        <p:spPr>
          <a:xfrm>
            <a:off x="9193584" y="2276606"/>
            <a:ext cx="3160734" cy="1314300"/>
          </a:xfrm>
          <a:prstGeom prst="rect">
            <a:avLst/>
          </a:prstGeom>
        </p:spPr>
        <p:txBody>
          <a:bodyPr anchor="b">
            <a:noAutofit/>
          </a:bodyPr>
          <a:lstStyle>
            <a:lvl1pPr algn="l" defTabSz="914436" rtl="0" eaLnBrk="1" latinLnBrk="0" hangingPunct="1">
              <a:lnSpc>
                <a:spcPct val="90000"/>
              </a:lnSpc>
              <a:spcBef>
                <a:spcPct val="0"/>
              </a:spcBef>
              <a:buNone/>
              <a:defRPr sz="4400" kern="1200">
                <a:solidFill>
                  <a:schemeClr val="tx1"/>
                </a:solidFill>
                <a:latin typeface="+mj-lt"/>
                <a:ea typeface="+mj-ea"/>
                <a:cs typeface="+mj-cs"/>
              </a:defRPr>
            </a:lvl1pPr>
          </a:lstStyle>
          <a:p>
            <a:r>
              <a:rPr lang="el-GR" sz="3200" b="1" dirty="0">
                <a:solidFill>
                  <a:srgbClr val="0070C0"/>
                </a:solidFill>
                <a:latin typeface="+mn-lt"/>
              </a:rPr>
              <a:t>Κύριες συνιστώσες της αποτελεσματικής επικοινωνίας</a:t>
            </a:r>
            <a:endParaRPr lang="lt-LT" sz="3200" b="1" dirty="0">
              <a:solidFill>
                <a:srgbClr val="0070C0"/>
              </a:solidFill>
              <a:latin typeface="+mn-lt"/>
            </a:endParaRPr>
          </a:p>
        </p:txBody>
      </p:sp>
    </p:spTree>
    <p:extLst>
      <p:ext uri="{BB962C8B-B14F-4D97-AF65-F5344CB8AC3E}">
        <p14:creationId xmlns:p14="http://schemas.microsoft.com/office/powerpoint/2010/main" val="2547045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BD4A0AB-C40D-5F2E-8B55-16B47C9B2B86}"/>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8FC5761D-EA11-C4B2-E0D7-07E49BA1E686}"/>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Ποια είναι τα κυριότερα εμπόδια στην επικοινωνία, στη φροντίδα υγείας;</a:t>
            </a:r>
            <a:endParaRPr lang="en-GB" sz="4000" b="1">
              <a:solidFill>
                <a:srgbClr val="000000"/>
              </a:solidFill>
            </a:endParaRPr>
          </a:p>
        </p:txBody>
      </p:sp>
      <p:sp>
        <p:nvSpPr>
          <p:cNvPr id="5" name="Rectangle 4">
            <a:extLst>
              <a:ext uri="{FF2B5EF4-FFF2-40B4-BE49-F238E27FC236}">
                <a16:creationId xmlns:a16="http://schemas.microsoft.com/office/drawing/2014/main" id="{BCB318A7-51BF-DCCA-900A-C03882068367}"/>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C8401328-4F9B-338D-F69C-8E77A402008A}"/>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8F28A45A-6F62-710F-5483-119C376E66A8}"/>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54F2BAF8-D298-BAB8-D1C0-CA7B16150EC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3035983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10B7143-6246-01EE-E5B1-372C4A7FFDF7}"/>
              </a:ext>
            </a:extLst>
          </p:cNvPr>
          <p:cNvSpPr>
            <a:spLocks noGrp="1"/>
          </p:cNvSpPr>
          <p:nvPr>
            <p:ph type="title"/>
          </p:nvPr>
        </p:nvSpPr>
        <p:spPr>
          <a:xfrm>
            <a:off x="7215545" y="588391"/>
            <a:ext cx="4262386" cy="1255361"/>
          </a:xfrm>
        </p:spPr>
        <p:txBody>
          <a:bodyPr/>
          <a:lstStyle/>
          <a:p>
            <a:pPr algn="ctr"/>
            <a:r>
              <a:rPr lang="el-GR" sz="3048" b="1" dirty="0">
                <a:solidFill>
                  <a:schemeClr val="bg1"/>
                </a:solidFill>
              </a:rPr>
              <a:t>Κατηγορίες ύφους επικοινωνίας</a:t>
            </a:r>
            <a:endParaRPr lang="lt-LT" sz="3048" dirty="0">
              <a:solidFill>
                <a:schemeClr val="bg1"/>
              </a:solidFill>
            </a:endParaRPr>
          </a:p>
        </p:txBody>
      </p:sp>
      <p:sp>
        <p:nvSpPr>
          <p:cNvPr id="3" name="Turinio vietos rezervavimo ženklas 2">
            <a:extLst>
              <a:ext uri="{FF2B5EF4-FFF2-40B4-BE49-F238E27FC236}">
                <a16:creationId xmlns:a16="http://schemas.microsoft.com/office/drawing/2014/main" id="{4719CA1E-A643-01A4-DFEB-136BDA3E7AC7}"/>
              </a:ext>
            </a:extLst>
          </p:cNvPr>
          <p:cNvSpPr>
            <a:spLocks noGrp="1"/>
          </p:cNvSpPr>
          <p:nvPr>
            <p:ph type="body" sz="half" idx="2"/>
          </p:nvPr>
        </p:nvSpPr>
        <p:spPr>
          <a:xfrm>
            <a:off x="2399946" y="588391"/>
            <a:ext cx="4262386" cy="603821"/>
          </a:xfrm>
        </p:spPr>
        <p:txBody>
          <a:bodyPr/>
          <a:lstStyle/>
          <a:p>
            <a:pPr marL="0" indent="0" algn="just">
              <a:buNone/>
            </a:pPr>
            <a:r>
              <a:rPr lang="el-GR" sz="2667" dirty="0"/>
              <a:t>Παθητική επικοινωνία</a:t>
            </a:r>
            <a:endParaRPr lang="el-GR" sz="2667" dirty="0">
              <a:ea typeface="Calibri" panose="020F0502020204030204"/>
              <a:cs typeface="Calibri" panose="020F0502020204030204"/>
            </a:endParaRPr>
          </a:p>
          <a:p>
            <a:pPr marL="0" indent="0" algn="just">
              <a:buNone/>
            </a:pPr>
            <a:r>
              <a:rPr lang="en-US" sz="2667" dirty="0">
                <a:solidFill>
                  <a:srgbClr val="000000"/>
                </a:solidFill>
                <a:highlight>
                  <a:srgbClr val="FFFFFF"/>
                </a:highlight>
              </a:rPr>
              <a:t> </a:t>
            </a:r>
            <a:endParaRPr lang="lt-LT" sz="2667" dirty="0">
              <a:solidFill>
                <a:srgbClr val="000000"/>
              </a:solidFill>
              <a:highlight>
                <a:srgbClr val="FFFFFF"/>
              </a:highlight>
            </a:endParaRPr>
          </a:p>
        </p:txBody>
      </p:sp>
      <p:sp>
        <p:nvSpPr>
          <p:cNvPr id="8" name="Text Placeholder 7">
            <a:extLst>
              <a:ext uri="{FF2B5EF4-FFF2-40B4-BE49-F238E27FC236}">
                <a16:creationId xmlns:a16="http://schemas.microsoft.com/office/drawing/2014/main" id="{93731846-1DC4-C3C0-8E8A-4F7FFE67D3A7}"/>
              </a:ext>
            </a:extLst>
          </p:cNvPr>
          <p:cNvSpPr>
            <a:spLocks noGrp="1"/>
          </p:cNvSpPr>
          <p:nvPr>
            <p:ph type="body" sz="half" idx="13"/>
          </p:nvPr>
        </p:nvSpPr>
        <p:spPr>
          <a:xfrm>
            <a:off x="2399946" y="2409066"/>
            <a:ext cx="4262386" cy="739922"/>
          </a:xfrm>
        </p:spPr>
        <p:txBody>
          <a:bodyPr/>
          <a:lstStyle/>
          <a:p>
            <a:pPr marL="0" indent="0" algn="just">
              <a:buNone/>
            </a:pPr>
            <a:r>
              <a:rPr lang="el-GR" sz="2667" dirty="0"/>
              <a:t>Επιθετική επικοινωνία</a:t>
            </a:r>
            <a:endParaRPr lang="en-US" sz="2667" dirty="0">
              <a:ea typeface="Calibri" panose="020F0502020204030204"/>
              <a:cs typeface="Calibri" panose="020F0502020204030204"/>
            </a:endParaRPr>
          </a:p>
          <a:p>
            <a:pPr marL="0" indent="0" algn="just">
              <a:buNone/>
            </a:pPr>
            <a:endParaRPr lang="lt-LT" sz="2667" dirty="0">
              <a:solidFill>
                <a:srgbClr val="000000"/>
              </a:solidFill>
              <a:highlight>
                <a:srgbClr val="FFFFFF"/>
              </a:highlight>
            </a:endParaRPr>
          </a:p>
          <a:p>
            <a:endParaRPr lang="en-US" dirty="0"/>
          </a:p>
        </p:txBody>
      </p:sp>
      <p:sp>
        <p:nvSpPr>
          <p:cNvPr id="9" name="Text Placeholder 8">
            <a:extLst>
              <a:ext uri="{FF2B5EF4-FFF2-40B4-BE49-F238E27FC236}">
                <a16:creationId xmlns:a16="http://schemas.microsoft.com/office/drawing/2014/main" id="{4B449B1E-5F6C-1024-9C45-53681EB2389C}"/>
              </a:ext>
            </a:extLst>
          </p:cNvPr>
          <p:cNvSpPr>
            <a:spLocks noGrp="1"/>
          </p:cNvSpPr>
          <p:nvPr>
            <p:ph type="body" sz="half" idx="14"/>
          </p:nvPr>
        </p:nvSpPr>
        <p:spPr>
          <a:xfrm>
            <a:off x="2399946" y="4243812"/>
            <a:ext cx="6808208" cy="739921"/>
          </a:xfrm>
        </p:spPr>
        <p:txBody>
          <a:bodyPr/>
          <a:lstStyle/>
          <a:p>
            <a:pPr marL="0" indent="0">
              <a:buNone/>
            </a:pPr>
            <a:r>
              <a:rPr lang="el-GR" sz="2667" u="sng" dirty="0">
                <a:solidFill>
                  <a:srgbClr val="000000"/>
                </a:solidFill>
                <a:highlight>
                  <a:srgbClr val="FFFFFF"/>
                </a:highlight>
              </a:rPr>
              <a:t>Θετική</a:t>
            </a:r>
            <a:r>
              <a:rPr lang="en-GB" sz="2667" u="sng" dirty="0">
                <a:solidFill>
                  <a:srgbClr val="000000"/>
                </a:solidFill>
                <a:highlight>
                  <a:srgbClr val="FFFFFF"/>
                </a:highlight>
              </a:rPr>
              <a:t> </a:t>
            </a:r>
            <a:r>
              <a:rPr lang="el-GR" sz="2667" u="sng" dirty="0">
                <a:solidFill>
                  <a:srgbClr val="000000"/>
                </a:solidFill>
                <a:highlight>
                  <a:srgbClr val="FFFFFF"/>
                </a:highlight>
              </a:rPr>
              <a:t>ή διεκδικητική επικοινωνία</a:t>
            </a:r>
            <a:r>
              <a:rPr lang="el-GR" sz="2667" dirty="0">
                <a:solidFill>
                  <a:srgbClr val="000000"/>
                </a:solidFill>
                <a:highlight>
                  <a:srgbClr val="FFFFFF"/>
                </a:highlight>
              </a:rPr>
              <a:t> </a:t>
            </a:r>
          </a:p>
          <a:p>
            <a:pPr marL="0" indent="0">
              <a:buNone/>
            </a:pPr>
            <a:r>
              <a:rPr lang="el-GR" sz="2667" dirty="0">
                <a:solidFill>
                  <a:srgbClr val="000000"/>
                </a:solidFill>
                <a:highlight>
                  <a:srgbClr val="FFFFFF"/>
                </a:highlight>
              </a:rPr>
              <a:t>(</a:t>
            </a:r>
            <a:r>
              <a:rPr lang="lt-LT" sz="2667" dirty="0">
                <a:solidFill>
                  <a:srgbClr val="000000"/>
                </a:solidFill>
                <a:highlight>
                  <a:srgbClr val="FFFFFF"/>
                </a:highlight>
              </a:rPr>
              <a:t>Assertive communica</a:t>
            </a:r>
            <a:r>
              <a:rPr lang="en-GB" sz="2667" dirty="0" err="1">
                <a:solidFill>
                  <a:srgbClr val="000000"/>
                </a:solidFill>
                <a:highlight>
                  <a:srgbClr val="FFFFFF"/>
                </a:highlight>
              </a:rPr>
              <a:t>tion</a:t>
            </a:r>
            <a:r>
              <a:rPr lang="en-GB" sz="2667" dirty="0">
                <a:solidFill>
                  <a:srgbClr val="000000"/>
                </a:solidFill>
                <a:highlight>
                  <a:srgbClr val="FFFFFF"/>
                </a:highlight>
              </a:rPr>
              <a:t>)</a:t>
            </a:r>
            <a:endParaRPr lang="lt-LT" sz="2667" dirty="0"/>
          </a:p>
          <a:p>
            <a:pPr marL="0" indent="0">
              <a:buNone/>
            </a:pPr>
            <a:endParaRPr lang="en-US" dirty="0"/>
          </a:p>
        </p:txBody>
      </p:sp>
      <p:sp>
        <p:nvSpPr>
          <p:cNvPr id="5" name="Footer Placeholder 4">
            <a:extLst>
              <a:ext uri="{FF2B5EF4-FFF2-40B4-BE49-F238E27FC236}">
                <a16:creationId xmlns:a16="http://schemas.microsoft.com/office/drawing/2014/main" id="{84515813-993D-C250-B745-0E46D69BC01B}"/>
              </a:ext>
            </a:extLst>
          </p:cNvPr>
          <p:cNvSpPr txBox="1">
            <a:spLocks noChangeArrowheads="1"/>
          </p:cNvSpPr>
          <p:nvPr/>
        </p:nvSpPr>
        <p:spPr bwMode="auto">
          <a:xfrm>
            <a:off x="1044211" y="6448518"/>
            <a:ext cx="3158095" cy="2338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05" tIns="43552" rIns="87105" bIns="43552"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143" dirty="0"/>
              <a:t>Project: 101101139 — H-PASS — EU4H-2022-PJ</a:t>
            </a:r>
            <a:endParaRPr lang="el-GR" altLang="en-US" sz="1143" dirty="0"/>
          </a:p>
        </p:txBody>
      </p:sp>
    </p:spTree>
    <p:extLst>
      <p:ext uri="{BB962C8B-B14F-4D97-AF65-F5344CB8AC3E}">
        <p14:creationId xmlns:p14="http://schemas.microsoft.com/office/powerpoint/2010/main" val="1173824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914400" y="1911194"/>
            <a:ext cx="10725899" cy="3592400"/>
          </a:xfrm>
        </p:spPr>
        <p:txBody>
          <a:bodyPr/>
          <a:lstStyle/>
          <a:p>
            <a:pPr marL="0" indent="0">
              <a:buNone/>
              <a:defRPr/>
            </a:pPr>
            <a:r>
              <a:rPr lang="en-US" sz="1905" dirty="0" err="1">
                <a:solidFill>
                  <a:srgbClr val="4472C4">
                    <a:lumMod val="75000"/>
                  </a:srgbClr>
                </a:solidFill>
                <a:latin typeface="Calibri" panose="020F0502020204030204"/>
              </a:rPr>
              <a:t>Έχετε</a:t>
            </a:r>
            <a:r>
              <a:rPr lang="en-US" sz="1905" dirty="0">
                <a:solidFill>
                  <a:srgbClr val="4472C4">
                    <a:lumMod val="75000"/>
                  </a:srgbClr>
                </a:solidFill>
                <a:latin typeface="Calibri" panose="020F0502020204030204"/>
              </a:rPr>
              <a:t> </a:t>
            </a:r>
            <a:r>
              <a:rPr lang="el-GR" sz="1905" b="1" dirty="0">
                <a:solidFill>
                  <a:srgbClr val="FF0000"/>
                </a:solidFill>
                <a:latin typeface="Calibri" panose="020F0502020204030204"/>
              </a:rPr>
              <a:t>20</a:t>
            </a:r>
            <a:r>
              <a:rPr lang="en-US" sz="1905" b="1" dirty="0">
                <a:solidFill>
                  <a:srgbClr val="FF0000"/>
                </a:solidFill>
                <a:latin typeface="Calibri" panose="020F0502020204030204"/>
              </a:rPr>
              <a:t> λεπτά </a:t>
            </a:r>
            <a:r>
              <a:rPr lang="en-US" sz="1905" dirty="0">
                <a:solidFill>
                  <a:srgbClr val="4472C4">
                    <a:lumMod val="75000"/>
                  </a:srgbClr>
                </a:solidFill>
                <a:latin typeface="Calibri" panose="020F0502020204030204"/>
              </a:rPr>
              <a:t>για να ολοκληρώσετε την ανάλυση. Μετά το πέρας αυτού του χρόνου, όλοι θα επιστρέψουν στην κύρια συνεδρία για να συζητήσουν τα αποτελέσματα.</a:t>
            </a:r>
            <a:endParaRPr lang="lt-LT" sz="1905" dirty="0">
              <a:solidFill>
                <a:srgbClr val="4472C4">
                  <a:lumMod val="75000"/>
                </a:srgbClr>
              </a:solidFill>
              <a:latin typeface="Calibri" panose="020F0502020204030204"/>
            </a:endParaRPr>
          </a:p>
          <a:p>
            <a:pPr marL="0" indent="0">
              <a:buNone/>
              <a:defRPr/>
            </a:pPr>
            <a:r>
              <a:rPr lang="en-US" sz="1905" dirty="0">
                <a:solidFill>
                  <a:srgbClr val="4472C4">
                    <a:lumMod val="75000"/>
                  </a:srgbClr>
                </a:solidFill>
                <a:latin typeface="Calibri" panose="020F0502020204030204"/>
              </a:rPr>
              <a:t>Παρακαλώ αποφασίστε εντός της ομάδας σας ποιος θα παρουσιάσει εν συντομία </a:t>
            </a:r>
            <a:r>
              <a:rPr lang="lt-LT" sz="1905" dirty="0" err="1">
                <a:solidFill>
                  <a:srgbClr val="4472C4">
                    <a:lumMod val="75000"/>
                  </a:srgbClr>
                </a:solidFill>
                <a:latin typeface="Calibri" panose="020F0502020204030204"/>
              </a:rPr>
              <a:t>την υπόθεση και την </a:t>
            </a:r>
            <a:r>
              <a:rPr lang="en-US" sz="1905" dirty="0">
                <a:solidFill>
                  <a:srgbClr val="4472C4">
                    <a:lumMod val="75000"/>
                  </a:srgbClr>
                </a:solidFill>
                <a:latin typeface="Calibri" panose="020F0502020204030204"/>
              </a:rPr>
              <a:t>ανάλυσή σας κατά τη διάρκεια της συζήτησης.</a:t>
            </a:r>
          </a:p>
          <a:p>
            <a:pPr>
              <a:defRPr/>
            </a:pPr>
            <a:r>
              <a:rPr lang="en-US" sz="1905" b="1" dirty="0">
                <a:solidFill>
                  <a:srgbClr val="4472C4">
                    <a:lumMod val="75000"/>
                  </a:srgbClr>
                </a:solidFill>
                <a:latin typeface="Calibri" panose="020F0502020204030204"/>
              </a:rPr>
              <a:t>Ανάθεση υποθέσεων:</a:t>
            </a:r>
          </a:p>
          <a:p>
            <a:pPr>
              <a:defRPr/>
            </a:pPr>
            <a:r>
              <a:rPr lang="en-GB" sz="1905" b="1" dirty="0">
                <a:solidFill>
                  <a:srgbClr val="FF0000"/>
                </a:solidFill>
                <a:latin typeface="Calibri" panose="020F0502020204030204"/>
              </a:rPr>
              <a:t>Breakout room</a:t>
            </a:r>
            <a:r>
              <a:rPr lang="en-US" sz="1905" b="1" dirty="0">
                <a:solidFill>
                  <a:srgbClr val="FF0000"/>
                </a:solidFill>
                <a:latin typeface="Calibri" panose="020F0502020204030204"/>
              </a:rPr>
              <a:t> 1</a:t>
            </a:r>
            <a:r>
              <a:rPr lang="en-US" sz="1905" dirty="0">
                <a:solidFill>
                  <a:srgbClr val="FF0000"/>
                </a:solidFill>
                <a:latin typeface="Calibri" panose="020F0502020204030204"/>
              </a:rPr>
              <a:t>: </a:t>
            </a:r>
            <a:r>
              <a:rPr lang="en-US" sz="1905" dirty="0">
                <a:solidFill>
                  <a:srgbClr val="4472C4">
                    <a:lumMod val="75000"/>
                  </a:srgbClr>
                </a:solidFill>
                <a:latin typeface="Calibri" panose="020F0502020204030204"/>
              </a:rPr>
              <a:t>Αναλύστε το αρχείο </a:t>
            </a:r>
            <a:r>
              <a:rPr lang="lt-LT" sz="1905" dirty="0" err="1">
                <a:solidFill>
                  <a:srgbClr val="4472C4">
                    <a:lumMod val="75000"/>
                  </a:srgbClr>
                </a:solidFill>
                <a:latin typeface="Calibri" panose="020F0502020204030204"/>
              </a:rPr>
              <a:t>ppt </a:t>
            </a:r>
            <a:r>
              <a:rPr lang="en-US" sz="1905" dirty="0">
                <a:solidFill>
                  <a:srgbClr val="4472C4">
                    <a:lumMod val="75000"/>
                  </a:srgbClr>
                </a:solidFill>
                <a:latin typeface="Calibri" panose="020F0502020204030204"/>
              </a:rPr>
              <a:t>με τίτλο </a:t>
            </a:r>
            <a:r>
              <a:rPr lang="en-US" sz="1905" i="1" dirty="0">
                <a:solidFill>
                  <a:srgbClr val="FF0000"/>
                </a:solidFill>
                <a:latin typeface="Calibri" panose="020F0502020204030204"/>
              </a:rPr>
              <a:t>"Case 1"</a:t>
            </a:r>
            <a:r>
              <a:rPr lang="en-US" sz="1905" dirty="0">
                <a:solidFill>
                  <a:srgbClr val="FF0000"/>
                </a:solidFill>
                <a:latin typeface="Calibri" panose="020F0502020204030204"/>
              </a:rPr>
              <a:t>.</a:t>
            </a:r>
          </a:p>
          <a:p>
            <a:pPr>
              <a:defRPr/>
            </a:pPr>
            <a:r>
              <a:rPr lang="en-US" sz="1905" b="1" dirty="0">
                <a:solidFill>
                  <a:srgbClr val="FF0000"/>
                </a:solidFill>
                <a:latin typeface="Calibri" panose="020F0502020204030204"/>
              </a:rPr>
              <a:t>Breakout room 2</a:t>
            </a:r>
            <a:r>
              <a:rPr lang="en-US" sz="1905" dirty="0">
                <a:solidFill>
                  <a:srgbClr val="FF0000"/>
                </a:solidFill>
                <a:latin typeface="Calibri" panose="020F0502020204030204"/>
              </a:rPr>
              <a:t>: </a:t>
            </a:r>
            <a:r>
              <a:rPr lang="en-US" sz="1905" dirty="0">
                <a:solidFill>
                  <a:srgbClr val="4472C4">
                    <a:lumMod val="75000"/>
                  </a:srgbClr>
                </a:solidFill>
                <a:latin typeface="Calibri" panose="020F0502020204030204"/>
              </a:rPr>
              <a:t>Αναλύστε το αρχείο </a:t>
            </a:r>
            <a:r>
              <a:rPr lang="lt-LT" sz="1905" dirty="0" err="1">
                <a:solidFill>
                  <a:srgbClr val="4472C4">
                    <a:lumMod val="75000"/>
                  </a:srgbClr>
                </a:solidFill>
                <a:latin typeface="Calibri" panose="020F0502020204030204"/>
              </a:rPr>
              <a:t>ppt </a:t>
            </a:r>
            <a:r>
              <a:rPr lang="en-US" sz="1905" dirty="0">
                <a:solidFill>
                  <a:srgbClr val="4472C4">
                    <a:lumMod val="75000"/>
                  </a:srgbClr>
                </a:solidFill>
                <a:latin typeface="Calibri" panose="020F0502020204030204"/>
              </a:rPr>
              <a:t>με τίτλο </a:t>
            </a:r>
            <a:r>
              <a:rPr lang="en-US" sz="1905" i="1" dirty="0">
                <a:solidFill>
                  <a:srgbClr val="FF0000"/>
                </a:solidFill>
                <a:latin typeface="Calibri" panose="020F0502020204030204"/>
              </a:rPr>
              <a:t>"Case 2"</a:t>
            </a:r>
            <a:r>
              <a:rPr lang="en-US" sz="1905" dirty="0">
                <a:solidFill>
                  <a:srgbClr val="FF0000"/>
                </a:solidFill>
                <a:latin typeface="Calibri" panose="020F0502020204030204"/>
              </a:rPr>
              <a:t>.</a:t>
            </a:r>
          </a:p>
          <a:p>
            <a:pPr>
              <a:defRPr/>
            </a:pPr>
            <a:r>
              <a:rPr lang="el-GR" sz="1905" b="1" dirty="0" err="1">
                <a:solidFill>
                  <a:srgbClr val="FF0000"/>
                </a:solidFill>
                <a:latin typeface="Calibri" panose="020F0502020204030204"/>
              </a:rPr>
              <a:t>Breakout</a:t>
            </a:r>
            <a:r>
              <a:rPr lang="el-GR" sz="1905" b="1" dirty="0">
                <a:solidFill>
                  <a:srgbClr val="FF0000"/>
                </a:solidFill>
                <a:latin typeface="Calibri" panose="020F0502020204030204"/>
              </a:rPr>
              <a:t> </a:t>
            </a:r>
            <a:r>
              <a:rPr lang="el-GR" sz="1905" b="1" dirty="0" err="1">
                <a:solidFill>
                  <a:srgbClr val="FF0000"/>
                </a:solidFill>
                <a:latin typeface="Calibri" panose="020F0502020204030204"/>
              </a:rPr>
              <a:t>room</a:t>
            </a:r>
            <a:r>
              <a:rPr lang="el-GR" sz="1905" b="1" dirty="0">
                <a:solidFill>
                  <a:srgbClr val="FF0000"/>
                </a:solidFill>
                <a:latin typeface="Calibri" panose="020F0502020204030204"/>
              </a:rPr>
              <a:t> </a:t>
            </a:r>
            <a:r>
              <a:rPr lang="en-GB" sz="1905" b="1" dirty="0">
                <a:solidFill>
                  <a:srgbClr val="FF0000"/>
                </a:solidFill>
                <a:latin typeface="Calibri" panose="020F0502020204030204"/>
              </a:rPr>
              <a:t>3</a:t>
            </a:r>
            <a:r>
              <a:rPr lang="el-GR" sz="1905" b="1" dirty="0">
                <a:solidFill>
                  <a:srgbClr val="FF0000"/>
                </a:solidFill>
                <a:latin typeface="Calibri" panose="020F0502020204030204"/>
              </a:rPr>
              <a:t>: </a:t>
            </a:r>
            <a:r>
              <a:rPr lang="el-GR" sz="1905" dirty="0">
                <a:solidFill>
                  <a:srgbClr val="0070C0"/>
                </a:solidFill>
                <a:latin typeface="Calibri" panose="020F0502020204030204"/>
              </a:rPr>
              <a:t>Αναλύστε το αρχείο </a:t>
            </a:r>
            <a:r>
              <a:rPr lang="el-GR" sz="1905" dirty="0" err="1">
                <a:solidFill>
                  <a:srgbClr val="0070C0"/>
                </a:solidFill>
                <a:latin typeface="Calibri" panose="020F0502020204030204"/>
              </a:rPr>
              <a:t>ppt</a:t>
            </a:r>
            <a:r>
              <a:rPr lang="el-GR" sz="1905" dirty="0">
                <a:solidFill>
                  <a:srgbClr val="0070C0"/>
                </a:solidFill>
                <a:latin typeface="Calibri" panose="020F0502020204030204"/>
              </a:rPr>
              <a:t> με τίτλο </a:t>
            </a:r>
            <a:r>
              <a:rPr lang="el-GR" sz="1905" dirty="0">
                <a:solidFill>
                  <a:srgbClr val="FF0000"/>
                </a:solidFill>
                <a:latin typeface="Calibri" panose="020F0502020204030204"/>
              </a:rPr>
              <a:t>"</a:t>
            </a:r>
            <a:r>
              <a:rPr lang="el-GR" sz="1905" dirty="0" err="1">
                <a:solidFill>
                  <a:srgbClr val="FF0000"/>
                </a:solidFill>
                <a:latin typeface="Calibri" panose="020F0502020204030204"/>
              </a:rPr>
              <a:t>Case</a:t>
            </a:r>
            <a:r>
              <a:rPr lang="el-GR" sz="1905">
                <a:solidFill>
                  <a:srgbClr val="FF0000"/>
                </a:solidFill>
                <a:latin typeface="Calibri" panose="020F0502020204030204"/>
              </a:rPr>
              <a:t> 3".</a:t>
            </a:r>
            <a:endParaRPr lang="el-GR" sz="1905" dirty="0">
              <a:solidFill>
                <a:srgbClr val="FF0000"/>
              </a:solidFill>
              <a:latin typeface="Calibri" panose="020F0502020204030204"/>
            </a:endParaRPr>
          </a:p>
          <a:p>
            <a:pPr>
              <a:defRPr/>
            </a:pPr>
            <a:endParaRPr lang="en-US" sz="1905" dirty="0">
              <a:solidFill>
                <a:srgbClr val="FF0000"/>
              </a:solidFill>
              <a:latin typeface="Calibri" panose="020F0502020204030204"/>
            </a:endParaRPr>
          </a:p>
          <a:p>
            <a:pPr>
              <a:defRPr/>
            </a:pPr>
            <a:r>
              <a:rPr lang="en-US" sz="1905" dirty="0" err="1">
                <a:solidFill>
                  <a:srgbClr val="4472C4">
                    <a:lumMod val="75000"/>
                  </a:srgbClr>
                </a:solidFill>
                <a:latin typeface="Calibri" panose="020F0502020204030204"/>
              </a:rPr>
              <a:t>Κάθε</a:t>
            </a:r>
            <a:r>
              <a:rPr lang="en-US" sz="1905" dirty="0">
                <a:solidFill>
                  <a:srgbClr val="4472C4">
                    <a:lumMod val="75000"/>
                  </a:srgbClr>
                </a:solidFill>
                <a:latin typeface="Calibri" panose="020F0502020204030204"/>
              </a:rPr>
              <a:t> αρχείο περιέχει έναν πίνακα ανάλυσης που πρέπει να συμπληρωθεί και να παρουσιαστεί κατά τη διάρκεια της κύριας συνεδρίασης.</a:t>
            </a:r>
          </a:p>
          <a:p>
            <a:endParaRPr lang="lt-LT" dirty="0"/>
          </a:p>
        </p:txBody>
      </p:sp>
      <p:sp>
        <p:nvSpPr>
          <p:cNvPr id="5" name="Title 4">
            <a:extLst>
              <a:ext uri="{FF2B5EF4-FFF2-40B4-BE49-F238E27FC236}">
                <a16:creationId xmlns:a16="http://schemas.microsoft.com/office/drawing/2014/main" id="{44B64173-C278-5181-629C-50CCB624E741}"/>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79D476ED-01FC-38E6-E9CE-4F6F576A5CEE}"/>
              </a:ext>
            </a:extLst>
          </p:cNvPr>
          <p:cNvPicPr>
            <a:picLocks noChangeAspect="1"/>
          </p:cNvPicPr>
          <p:nvPr/>
        </p:nvPicPr>
        <p:blipFill>
          <a:blip r:embed="rId2"/>
          <a:stretch>
            <a:fillRect/>
          </a:stretch>
        </p:blipFill>
        <p:spPr>
          <a:xfrm>
            <a:off x="2918218" y="368566"/>
            <a:ext cx="4296774" cy="1305246"/>
          </a:xfrm>
          <a:prstGeom prst="rect">
            <a:avLst/>
          </a:prstGeom>
          <a:ln w="76200">
            <a:solidFill>
              <a:srgbClr val="00B0F0"/>
            </a:solidFill>
          </a:ln>
        </p:spPr>
      </p:pic>
    </p:spTree>
    <p:extLst>
      <p:ext uri="{BB962C8B-B14F-4D97-AF65-F5344CB8AC3E}">
        <p14:creationId xmlns:p14="http://schemas.microsoft.com/office/powerpoint/2010/main" val="3876941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E1D9A-3E0E-6ECC-6CA5-AE34109DEEE8}"/>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98E4A56A-A600-AD7E-8E1A-AD1E97CABC1B}"/>
              </a:ext>
            </a:extLst>
          </p:cNvPr>
          <p:cNvSpPr>
            <a:spLocks noGrp="1"/>
          </p:cNvSpPr>
          <p:nvPr>
            <p:ph type="title"/>
          </p:nvPr>
        </p:nvSpPr>
        <p:spPr>
          <a:xfrm>
            <a:off x="1526970" y="489739"/>
            <a:ext cx="9247378" cy="1352168"/>
          </a:xfrm>
        </p:spPr>
        <p:txBody>
          <a:bodyPr/>
          <a:lstStyle/>
          <a:p>
            <a:r>
              <a:rPr lang="en-US" dirty="0"/>
              <a:t>ΟΜΑΔΙΚΗ ΕΡΓΑΣΙΑ</a:t>
            </a:r>
            <a:br>
              <a:rPr lang="en-US" dirty="0"/>
            </a:br>
            <a:r>
              <a:rPr lang="en-US" dirty="0"/>
              <a:t>ΣΥΖΗΤΗΣΗ</a:t>
            </a:r>
          </a:p>
        </p:txBody>
      </p:sp>
      <p:graphicFrame>
        <p:nvGraphicFramePr>
          <p:cNvPr id="5" name="Content Placeholder 2">
            <a:extLst>
              <a:ext uri="{FF2B5EF4-FFF2-40B4-BE49-F238E27FC236}">
                <a16:creationId xmlns:a16="http://schemas.microsoft.com/office/drawing/2014/main" id="{7CABB263-B398-467E-58C7-A19B7848FE1C}"/>
              </a:ext>
            </a:extLst>
          </p:cNvPr>
          <p:cNvGraphicFramePr>
            <a:graphicFrameLocks noGrp="1"/>
          </p:cNvGraphicFramePr>
          <p:nvPr>
            <p:ph sz="half" idx="1"/>
          </p:nvPr>
        </p:nvGraphicFramePr>
        <p:xfrm>
          <a:off x="2391476" y="2181317"/>
          <a:ext cx="7153184" cy="31315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52019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veikslėlis 1">
            <a:extLst>
              <a:ext uri="{FF2B5EF4-FFF2-40B4-BE49-F238E27FC236}">
                <a16:creationId xmlns:a16="http://schemas.microsoft.com/office/drawing/2014/main" id="{065FE4C8-BC9F-86A9-2C31-7C8C520F1571}"/>
              </a:ext>
            </a:extLst>
          </p:cNvPr>
          <p:cNvPicPr>
            <a:picLocks noChangeAspect="1"/>
          </p:cNvPicPr>
          <p:nvPr/>
        </p:nvPicPr>
        <p:blipFill>
          <a:blip r:embed="rId3"/>
          <a:stretch>
            <a:fillRect/>
          </a:stretch>
        </p:blipFill>
        <p:spPr>
          <a:xfrm>
            <a:off x="6118413" y="1"/>
            <a:ext cx="5121466" cy="2351321"/>
          </a:xfrm>
          <a:prstGeom prst="rect">
            <a:avLst/>
          </a:prstGeom>
        </p:spPr>
      </p:pic>
      <p:sp>
        <p:nvSpPr>
          <p:cNvPr id="3" name="Footer Placeholder 4">
            <a:extLst>
              <a:ext uri="{FF2B5EF4-FFF2-40B4-BE49-F238E27FC236}">
                <a16:creationId xmlns:a16="http://schemas.microsoft.com/office/drawing/2014/main" id="{C7E77138-2954-E177-3623-09C6DB113D80}"/>
              </a:ext>
            </a:extLst>
          </p:cNvPr>
          <p:cNvSpPr txBox="1">
            <a:spLocks noChangeArrowheads="1"/>
          </p:cNvSpPr>
          <p:nvPr/>
        </p:nvSpPr>
        <p:spPr bwMode="auto">
          <a:xfrm>
            <a:off x="1044211" y="6448518"/>
            <a:ext cx="3158095" cy="2338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05" tIns="43552" rIns="87105" bIns="43552"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143" dirty="0"/>
              <a:t>Project: 101101139 — H-PASS — EU4H-2022-PJ</a:t>
            </a:r>
            <a:endParaRPr lang="el-GR" altLang="en-US" sz="1143" dirty="0"/>
          </a:p>
        </p:txBody>
      </p:sp>
      <p:sp>
        <p:nvSpPr>
          <p:cNvPr id="5" name="Pavadinimas 1">
            <a:extLst>
              <a:ext uri="{FF2B5EF4-FFF2-40B4-BE49-F238E27FC236}">
                <a16:creationId xmlns:a16="http://schemas.microsoft.com/office/drawing/2014/main" id="{CBCA500B-452F-D7A2-2B84-9DCEE70A2421}"/>
              </a:ext>
            </a:extLst>
          </p:cNvPr>
          <p:cNvSpPr txBox="1">
            <a:spLocks/>
          </p:cNvSpPr>
          <p:nvPr/>
        </p:nvSpPr>
        <p:spPr>
          <a:xfrm>
            <a:off x="1224206" y="117684"/>
            <a:ext cx="4721932" cy="166481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l-GR" sz="3048" b="1" dirty="0">
                <a:solidFill>
                  <a:srgbClr val="1A75DB"/>
                </a:solidFill>
                <a:latin typeface="+mn-lt"/>
              </a:rPr>
              <a:t>Η σημασία των ηλεκτρονικών αρχείων υγείας (</a:t>
            </a:r>
            <a:r>
              <a:rPr lang="en-US" sz="3048" b="1" dirty="0">
                <a:solidFill>
                  <a:srgbClr val="1A75DB"/>
                </a:solidFill>
                <a:latin typeface="+mn-lt"/>
              </a:rPr>
              <a:t>Electronic Health Records </a:t>
            </a:r>
            <a:r>
              <a:rPr lang="el-GR" sz="3048" b="1" dirty="0">
                <a:solidFill>
                  <a:srgbClr val="1A75DB"/>
                </a:solidFill>
                <a:latin typeface="+mn-lt"/>
              </a:rPr>
              <a:t>- </a:t>
            </a:r>
            <a:r>
              <a:rPr lang="en-US" sz="3048" b="1" dirty="0">
                <a:solidFill>
                  <a:srgbClr val="1A75DB"/>
                </a:solidFill>
                <a:latin typeface="+mn-lt"/>
              </a:rPr>
              <a:t>EHR) </a:t>
            </a:r>
            <a:r>
              <a:rPr lang="el-GR" sz="3048" b="1" dirty="0">
                <a:solidFill>
                  <a:srgbClr val="1A75DB"/>
                </a:solidFill>
                <a:latin typeface="+mn-lt"/>
              </a:rPr>
              <a:t>στην υγειονομική περίθαλψη</a:t>
            </a:r>
            <a:endParaRPr lang="lt-LT" sz="3048" dirty="0">
              <a:solidFill>
                <a:srgbClr val="1A75DB"/>
              </a:solidFill>
              <a:latin typeface="+mn-lt"/>
            </a:endParaRPr>
          </a:p>
        </p:txBody>
      </p:sp>
      <p:sp>
        <p:nvSpPr>
          <p:cNvPr id="7" name="TextBox 6">
            <a:extLst>
              <a:ext uri="{FF2B5EF4-FFF2-40B4-BE49-F238E27FC236}">
                <a16:creationId xmlns:a16="http://schemas.microsoft.com/office/drawing/2014/main" id="{3DD8D878-5726-1C2E-DC1A-2FF136FD8D23}"/>
              </a:ext>
            </a:extLst>
          </p:cNvPr>
          <p:cNvSpPr txBox="1"/>
          <p:nvPr/>
        </p:nvSpPr>
        <p:spPr>
          <a:xfrm>
            <a:off x="1467978" y="2921383"/>
            <a:ext cx="9300870" cy="2906437"/>
          </a:xfrm>
          <a:prstGeom prst="rect">
            <a:avLst/>
          </a:prstGeom>
          <a:noFill/>
        </p:spPr>
        <p:txBody>
          <a:bodyPr wrap="square" rtlCol="0">
            <a:spAutoFit/>
          </a:bodyPr>
          <a:lstStyle/>
          <a:p>
            <a:r>
              <a:rPr lang="el-GR" sz="2286" b="1" dirty="0">
                <a:solidFill>
                  <a:srgbClr val="1A75DB"/>
                </a:solidFill>
              </a:rPr>
              <a:t>Χρηστικότητα</a:t>
            </a:r>
            <a:r>
              <a:rPr lang="en-US" sz="2286" b="1" dirty="0">
                <a:solidFill>
                  <a:srgbClr val="1A75DB"/>
                </a:solidFill>
              </a:rPr>
              <a:t>: </a:t>
            </a:r>
            <a:r>
              <a:rPr lang="el-GR" sz="2286" dirty="0"/>
              <a:t>Τα</a:t>
            </a:r>
            <a:r>
              <a:rPr lang="el-GR" sz="2286" b="1" dirty="0">
                <a:solidFill>
                  <a:srgbClr val="1A75DB"/>
                </a:solidFill>
              </a:rPr>
              <a:t> </a:t>
            </a:r>
            <a:r>
              <a:rPr lang="en-US" sz="2286" dirty="0"/>
              <a:t>EHR </a:t>
            </a:r>
            <a:r>
              <a:rPr lang="el-GR" sz="2286" dirty="0" err="1"/>
              <a:t>ευοδώνουν</a:t>
            </a:r>
            <a:r>
              <a:rPr lang="el-GR" sz="2286" dirty="0"/>
              <a:t> τις αλληλεπιδράσεις ασθενούς-επαγγελματία και την επικοινωνία της ομάδας</a:t>
            </a:r>
            <a:r>
              <a:rPr lang="en-US" sz="2286" dirty="0"/>
              <a:t>.</a:t>
            </a:r>
          </a:p>
          <a:p>
            <a:r>
              <a:rPr lang="el-GR" sz="2286" b="1" dirty="0">
                <a:solidFill>
                  <a:srgbClr val="1A75DB"/>
                </a:solidFill>
              </a:rPr>
              <a:t>Πρόσβαση στην πληροφορία</a:t>
            </a:r>
            <a:r>
              <a:rPr lang="en-US" sz="2286" b="1" dirty="0">
                <a:solidFill>
                  <a:srgbClr val="1A75DB"/>
                </a:solidFill>
              </a:rPr>
              <a:t>: </a:t>
            </a:r>
            <a:r>
              <a:rPr lang="el-GR" sz="2286" dirty="0"/>
              <a:t>Εξασφάλιση προσβασιμότητας στα </a:t>
            </a:r>
            <a:r>
              <a:rPr lang="el-GR" sz="2286" dirty="0" err="1"/>
              <a:t>επικαιροποιημένα</a:t>
            </a:r>
            <a:r>
              <a:rPr lang="el-GR" sz="2286" dirty="0"/>
              <a:t> δεδομένα υγείας.</a:t>
            </a:r>
            <a:endParaRPr lang="en-US" sz="2286" dirty="0"/>
          </a:p>
          <a:p>
            <a:r>
              <a:rPr lang="el-GR" sz="2286" b="1" dirty="0">
                <a:solidFill>
                  <a:srgbClr val="1A75DB"/>
                </a:solidFill>
              </a:rPr>
              <a:t>Μείωση σφαλμάτων</a:t>
            </a:r>
            <a:r>
              <a:rPr lang="en-US" sz="2286" b="1" dirty="0">
                <a:solidFill>
                  <a:srgbClr val="1A75DB"/>
                </a:solidFill>
              </a:rPr>
              <a:t>: </a:t>
            </a:r>
            <a:r>
              <a:rPr lang="el-GR" sz="2286" dirty="0"/>
              <a:t>Διασφάλιση ακρίβειας, και κατ’ επέκταση βελτιστοποίηση της ποιότητας φροντίδας των ασθενών</a:t>
            </a:r>
            <a:r>
              <a:rPr lang="en-US" sz="2286" dirty="0"/>
              <a:t>.</a:t>
            </a:r>
          </a:p>
          <a:p>
            <a:r>
              <a:rPr lang="el-GR" sz="2286" b="1" dirty="0">
                <a:solidFill>
                  <a:srgbClr val="1A75DB"/>
                </a:solidFill>
              </a:rPr>
              <a:t>Προαγωγή ομαδικής εργασίας</a:t>
            </a:r>
            <a:r>
              <a:rPr lang="en-US" sz="2286" b="1" dirty="0">
                <a:solidFill>
                  <a:srgbClr val="1A75DB"/>
                </a:solidFill>
              </a:rPr>
              <a:t>: </a:t>
            </a:r>
            <a:r>
              <a:rPr lang="el-GR" sz="2286" dirty="0">
                <a:solidFill>
                  <a:srgbClr val="111111"/>
                </a:solidFill>
                <a:latin typeface="Roboto" panose="02000000000000000000" pitchFamily="2" charset="0"/>
              </a:rPr>
              <a:t>Η σαφής τεκμηρίωση υποστηρίζει τη συντονισμένη, διεπιστημονική φροντίδα.</a:t>
            </a:r>
            <a:endParaRPr lang="en-US" sz="2286" dirty="0"/>
          </a:p>
        </p:txBody>
      </p:sp>
    </p:spTree>
    <p:extLst>
      <p:ext uri="{BB962C8B-B14F-4D97-AF65-F5344CB8AC3E}">
        <p14:creationId xmlns:p14="http://schemas.microsoft.com/office/powerpoint/2010/main" val="2751970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D6231-A59B-E06B-AE36-08A81F5AD8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088B2B-2E9F-3EA7-490C-EE2D29089450}"/>
              </a:ext>
            </a:extLst>
          </p:cNvPr>
          <p:cNvSpPr>
            <a:spLocks noGrp="1"/>
          </p:cNvSpPr>
          <p:nvPr>
            <p:ph type="title"/>
          </p:nvPr>
        </p:nvSpPr>
        <p:spPr>
          <a:xfrm>
            <a:off x="616475" y="0"/>
            <a:ext cx="10959049" cy="946690"/>
          </a:xfrm>
        </p:spPr>
        <p:txBody>
          <a:bodyPr/>
          <a:lstStyle/>
          <a:p>
            <a:r>
              <a:rPr lang="el-GR" b="1" dirty="0"/>
              <a:t>Η θεματολογία της Ενότητας 2</a:t>
            </a:r>
            <a:endParaRPr lang="lt-LT" b="1" dirty="0"/>
          </a:p>
        </p:txBody>
      </p:sp>
      <p:sp>
        <p:nvSpPr>
          <p:cNvPr id="4" name="Rectangle 1">
            <a:extLst>
              <a:ext uri="{FF2B5EF4-FFF2-40B4-BE49-F238E27FC236}">
                <a16:creationId xmlns:a16="http://schemas.microsoft.com/office/drawing/2014/main" id="{1A4BF1F4-ACE2-6CAF-CBEA-0AAEBDD797D2}"/>
              </a:ext>
            </a:extLst>
          </p:cNvPr>
          <p:cNvSpPr>
            <a:spLocks noGrp="1" noChangeArrowheads="1"/>
          </p:cNvSpPr>
          <p:nvPr>
            <p:ph sz="half" idx="1"/>
          </p:nvPr>
        </p:nvSpPr>
        <p:spPr bwMode="auto">
          <a:xfrm>
            <a:off x="851770" y="1609309"/>
            <a:ext cx="10196186" cy="4192283"/>
          </a:xfrm>
          <a:prstGeom prst="rect">
            <a:avLst/>
          </a:prstGeom>
          <a:noFill/>
          <a:ln>
            <a:noFill/>
          </a:ln>
          <a:effectLst/>
        </p:spPr>
        <p:txBody>
          <a:bodyPr vert="horz" wrap="square" lIns="87105" tIns="43552" rIns="87105" bIns="43552" numCol="1" anchor="ctr" anchorCtr="0" compatLnSpc="1">
            <a:prstTxWarp prst="textNoShape">
              <a:avLst/>
            </a:prstTxWarp>
            <a:spAutoFit/>
          </a:bodyPr>
          <a:lstStyle/>
          <a:p>
            <a:pPr defTabSz="871057" eaLnBrk="0" fontAlgn="base" hangingPunct="0">
              <a:lnSpc>
                <a:spcPct val="100000"/>
              </a:lnSpc>
              <a:spcBef>
                <a:spcPct val="0"/>
              </a:spcBef>
              <a:spcAft>
                <a:spcPct val="0"/>
              </a:spcAft>
            </a:pPr>
            <a:r>
              <a:rPr lang="el-GR" altLang="lt-LT" sz="2667" dirty="0">
                <a:solidFill>
                  <a:schemeClr val="accent1">
                    <a:lumMod val="75000"/>
                  </a:schemeClr>
                </a:solidFill>
              </a:rPr>
              <a:t>Η διαδικασία της επικοινωνίας</a:t>
            </a:r>
          </a:p>
          <a:p>
            <a:pPr defTabSz="871057" eaLnBrk="0" fontAlgn="base" hangingPunct="0">
              <a:lnSpc>
                <a:spcPct val="100000"/>
              </a:lnSpc>
              <a:spcBef>
                <a:spcPct val="0"/>
              </a:spcBef>
              <a:spcAft>
                <a:spcPct val="0"/>
              </a:spcAft>
            </a:pPr>
            <a:endParaRPr lang="el-GR" altLang="lt-LT" sz="2667" dirty="0">
              <a:solidFill>
                <a:schemeClr val="accent1">
                  <a:lumMod val="75000"/>
                </a:schemeClr>
              </a:solidFill>
            </a:endParaRPr>
          </a:p>
          <a:p>
            <a:pPr defTabSz="871057" eaLnBrk="0" fontAlgn="base" hangingPunct="0">
              <a:lnSpc>
                <a:spcPct val="100000"/>
              </a:lnSpc>
              <a:spcBef>
                <a:spcPct val="0"/>
              </a:spcBef>
              <a:spcAft>
                <a:spcPct val="0"/>
              </a:spcAft>
            </a:pPr>
            <a:r>
              <a:rPr lang="el-GR" altLang="lt-LT" sz="2667" dirty="0">
                <a:solidFill>
                  <a:schemeClr val="accent1">
                    <a:lumMod val="75000"/>
                  </a:schemeClr>
                </a:solidFill>
              </a:rPr>
              <a:t>Η ομαδική εργασία (</a:t>
            </a:r>
            <a:r>
              <a:rPr lang="es-ES" altLang="lt-LT" sz="2667" dirty="0" err="1">
                <a:solidFill>
                  <a:schemeClr val="accent1">
                    <a:lumMod val="75000"/>
                  </a:schemeClr>
                </a:solidFill>
              </a:rPr>
              <a:t>teamwork</a:t>
            </a:r>
            <a:r>
              <a:rPr lang="en-GB" altLang="lt-LT" sz="2667" dirty="0">
                <a:solidFill>
                  <a:schemeClr val="accent1">
                    <a:lumMod val="75000"/>
                  </a:schemeClr>
                </a:solidFill>
              </a:rPr>
              <a:t>)</a:t>
            </a:r>
            <a:endParaRPr lang="el-GR" altLang="lt-LT" sz="2667" dirty="0">
              <a:solidFill>
                <a:schemeClr val="accent1">
                  <a:lumMod val="75000"/>
                </a:schemeClr>
              </a:solidFill>
            </a:endParaRPr>
          </a:p>
          <a:p>
            <a:pPr defTabSz="871057" eaLnBrk="0" fontAlgn="base" hangingPunct="0">
              <a:lnSpc>
                <a:spcPct val="100000"/>
              </a:lnSpc>
              <a:spcBef>
                <a:spcPct val="0"/>
              </a:spcBef>
              <a:spcAft>
                <a:spcPct val="0"/>
              </a:spcAft>
            </a:pPr>
            <a:endParaRPr lang="el-GR" altLang="lt-LT" sz="2667" dirty="0">
              <a:solidFill>
                <a:schemeClr val="accent1">
                  <a:lumMod val="75000"/>
                </a:schemeClr>
              </a:solidFill>
            </a:endParaRPr>
          </a:p>
          <a:p>
            <a:pPr defTabSz="871057" eaLnBrk="0" fontAlgn="base" hangingPunct="0">
              <a:lnSpc>
                <a:spcPct val="100000"/>
              </a:lnSpc>
              <a:spcBef>
                <a:spcPct val="0"/>
              </a:spcBef>
              <a:spcAft>
                <a:spcPct val="0"/>
              </a:spcAft>
            </a:pPr>
            <a:r>
              <a:rPr lang="el-GR" altLang="lt-LT" sz="2667" dirty="0">
                <a:solidFill>
                  <a:schemeClr val="accent1">
                    <a:lumMod val="75000"/>
                  </a:schemeClr>
                </a:solidFill>
              </a:rPr>
              <a:t>Διαχείριση συγκρούσεων</a:t>
            </a:r>
          </a:p>
          <a:p>
            <a:pPr defTabSz="871057" eaLnBrk="0" fontAlgn="base" hangingPunct="0">
              <a:lnSpc>
                <a:spcPct val="100000"/>
              </a:lnSpc>
              <a:spcBef>
                <a:spcPct val="0"/>
              </a:spcBef>
              <a:spcAft>
                <a:spcPct val="0"/>
              </a:spcAft>
            </a:pPr>
            <a:endParaRPr lang="en-GB" altLang="lt-LT" sz="2667" dirty="0">
              <a:solidFill>
                <a:schemeClr val="accent1">
                  <a:lumMod val="75000"/>
                </a:schemeClr>
              </a:solidFill>
            </a:endParaRPr>
          </a:p>
          <a:p>
            <a:pPr defTabSz="871057" eaLnBrk="0" fontAlgn="base" hangingPunct="0">
              <a:lnSpc>
                <a:spcPct val="100000"/>
              </a:lnSpc>
              <a:spcBef>
                <a:spcPct val="0"/>
              </a:spcBef>
              <a:spcAft>
                <a:spcPct val="0"/>
              </a:spcAft>
            </a:pPr>
            <a:r>
              <a:rPr lang="el-GR" altLang="lt-LT" sz="2667" dirty="0">
                <a:solidFill>
                  <a:schemeClr val="accent1">
                    <a:lumMod val="75000"/>
                  </a:schemeClr>
                </a:solidFill>
              </a:rPr>
              <a:t>Η επίδραση των πολιτισμικών παραμέτρων</a:t>
            </a:r>
          </a:p>
          <a:p>
            <a:pPr defTabSz="871057" eaLnBrk="0" fontAlgn="base" hangingPunct="0">
              <a:lnSpc>
                <a:spcPct val="100000"/>
              </a:lnSpc>
              <a:spcBef>
                <a:spcPct val="0"/>
              </a:spcBef>
              <a:spcAft>
                <a:spcPct val="0"/>
              </a:spcAft>
            </a:pPr>
            <a:endParaRPr lang="el-GR" altLang="lt-LT" sz="2667" dirty="0">
              <a:solidFill>
                <a:schemeClr val="accent1">
                  <a:lumMod val="75000"/>
                </a:schemeClr>
              </a:solidFill>
            </a:endParaRPr>
          </a:p>
          <a:p>
            <a:pPr marL="0" indent="0" defTabSz="871057" eaLnBrk="0" fontAlgn="base" hangingPunct="0">
              <a:lnSpc>
                <a:spcPct val="100000"/>
              </a:lnSpc>
              <a:spcBef>
                <a:spcPct val="0"/>
              </a:spcBef>
              <a:spcAft>
                <a:spcPct val="0"/>
              </a:spcAft>
              <a:buNone/>
            </a:pPr>
            <a:r>
              <a:rPr lang="el-GR" altLang="lt-LT" sz="2667" dirty="0">
                <a:solidFill>
                  <a:schemeClr val="accent1">
                    <a:lumMod val="75000"/>
                  </a:schemeClr>
                </a:solidFill>
              </a:rPr>
              <a:t>+…το «χάσμα γενεών»</a:t>
            </a:r>
          </a:p>
          <a:p>
            <a:pPr marL="0" indent="0" defTabSz="871057" eaLnBrk="0" fontAlgn="base" hangingPunct="0">
              <a:lnSpc>
                <a:spcPct val="100000"/>
              </a:lnSpc>
              <a:spcBef>
                <a:spcPct val="0"/>
              </a:spcBef>
              <a:spcAft>
                <a:spcPct val="0"/>
              </a:spcAft>
              <a:buNone/>
            </a:pPr>
            <a:r>
              <a:rPr lang="el-GR" altLang="lt-LT" sz="2667" dirty="0">
                <a:solidFill>
                  <a:schemeClr val="accent1">
                    <a:lumMod val="75000"/>
                  </a:schemeClr>
                </a:solidFill>
              </a:rPr>
              <a:t>                                                            </a:t>
            </a:r>
            <a:r>
              <a:rPr lang="el-GR" altLang="lt-LT" sz="2667" b="1" i="1" dirty="0">
                <a:solidFill>
                  <a:schemeClr val="accent1">
                    <a:lumMod val="75000"/>
                  </a:schemeClr>
                </a:solidFill>
              </a:rPr>
              <a:t>…στο χώρο της φροντίδας υγείας</a:t>
            </a:r>
          </a:p>
        </p:txBody>
      </p:sp>
    </p:spTree>
    <p:extLst>
      <p:ext uri="{BB962C8B-B14F-4D97-AF65-F5344CB8AC3E}">
        <p14:creationId xmlns:p14="http://schemas.microsoft.com/office/powerpoint/2010/main" val="28795545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08846BC-2CE7-2EE2-6E0C-29B13C8115E9}"/>
              </a:ext>
            </a:extLst>
          </p:cNvPr>
          <p:cNvSpPr>
            <a:spLocks noGrp="1"/>
          </p:cNvSpPr>
          <p:nvPr>
            <p:ph type="title"/>
          </p:nvPr>
        </p:nvSpPr>
        <p:spPr>
          <a:xfrm>
            <a:off x="7617056" y="1014775"/>
            <a:ext cx="3622823" cy="579448"/>
          </a:xfrm>
        </p:spPr>
        <p:txBody>
          <a:bodyPr/>
          <a:lstStyle/>
          <a:p>
            <a:pPr algn="ctr"/>
            <a:r>
              <a:rPr lang="el-GR" sz="3810" b="1" dirty="0">
                <a:solidFill>
                  <a:schemeClr val="bg1"/>
                </a:solidFill>
              </a:rPr>
              <a:t>Πλεονεκτήματα</a:t>
            </a:r>
            <a:endParaRPr lang="lt-LT" sz="3810" b="1" dirty="0">
              <a:solidFill>
                <a:schemeClr val="bg1"/>
              </a:solidFill>
            </a:endParaRPr>
          </a:p>
        </p:txBody>
      </p:sp>
      <p:sp>
        <p:nvSpPr>
          <p:cNvPr id="3" name="Turinio vietos rezervavimo ženklas 2">
            <a:extLst>
              <a:ext uri="{FF2B5EF4-FFF2-40B4-BE49-F238E27FC236}">
                <a16:creationId xmlns:a16="http://schemas.microsoft.com/office/drawing/2014/main" id="{27FD53DE-9E9D-14F2-981D-EFD9AAC9C896}"/>
              </a:ext>
            </a:extLst>
          </p:cNvPr>
          <p:cNvSpPr>
            <a:spLocks noGrp="1"/>
          </p:cNvSpPr>
          <p:nvPr>
            <p:ph type="body" sz="half" idx="2"/>
          </p:nvPr>
        </p:nvSpPr>
        <p:spPr>
          <a:xfrm>
            <a:off x="2443752" y="460053"/>
            <a:ext cx="4832945" cy="579448"/>
          </a:xfrm>
        </p:spPr>
        <p:txBody>
          <a:bodyPr/>
          <a:lstStyle/>
          <a:p>
            <a:pPr marL="0" indent="0">
              <a:buNone/>
            </a:pPr>
            <a:r>
              <a:rPr lang="el-GR" sz="2667" dirty="0">
                <a:solidFill>
                  <a:srgbClr val="0A1F38"/>
                </a:solidFill>
              </a:rPr>
              <a:t>Ταχύτητα πρόσβασης στην πληροφορία και ευκολία στη χρήση</a:t>
            </a:r>
          </a:p>
          <a:p>
            <a:pPr marL="0" indent="0" algn="just">
              <a:buNone/>
            </a:pPr>
            <a:endParaRPr lang="lt-LT" b="0" i="0" u="none" strike="noStrike" dirty="0">
              <a:solidFill>
                <a:srgbClr val="0A1F38"/>
              </a:solidFill>
              <a:effectLst/>
              <a:latin typeface="Raleway" pitchFamily="2" charset="-70"/>
            </a:endParaRPr>
          </a:p>
          <a:p>
            <a:endParaRPr lang="lt-LT" b="0" i="0" u="none" strike="noStrike" dirty="0">
              <a:solidFill>
                <a:srgbClr val="0A1F38"/>
              </a:solidFill>
              <a:effectLst/>
              <a:latin typeface="Raleway" pitchFamily="2" charset="-70"/>
            </a:endParaRPr>
          </a:p>
          <a:p>
            <a:endParaRPr lang="lt-LT" dirty="0"/>
          </a:p>
        </p:txBody>
      </p:sp>
      <p:sp>
        <p:nvSpPr>
          <p:cNvPr id="7" name="Text Placeholder 6">
            <a:extLst>
              <a:ext uri="{FF2B5EF4-FFF2-40B4-BE49-F238E27FC236}">
                <a16:creationId xmlns:a16="http://schemas.microsoft.com/office/drawing/2014/main" id="{B942CF51-BB68-6388-E161-37C2D52880B6}"/>
              </a:ext>
            </a:extLst>
          </p:cNvPr>
          <p:cNvSpPr>
            <a:spLocks noGrp="1"/>
          </p:cNvSpPr>
          <p:nvPr>
            <p:ph type="body" sz="half" idx="13"/>
          </p:nvPr>
        </p:nvSpPr>
        <p:spPr>
          <a:xfrm>
            <a:off x="2471151" y="2528123"/>
            <a:ext cx="4262386" cy="464543"/>
          </a:xfrm>
        </p:spPr>
        <p:txBody>
          <a:bodyPr/>
          <a:lstStyle/>
          <a:p>
            <a:pPr marL="0" indent="0" algn="just">
              <a:buNone/>
            </a:pPr>
            <a:r>
              <a:rPr lang="el-GR" sz="2667" dirty="0">
                <a:solidFill>
                  <a:srgbClr val="0A1F38"/>
                </a:solidFill>
              </a:rPr>
              <a:t>Χαμηλό κόστος</a:t>
            </a:r>
            <a:endParaRPr lang="lt-LT" sz="2667" dirty="0">
              <a:solidFill>
                <a:srgbClr val="0A1F38"/>
              </a:solidFill>
            </a:endParaRPr>
          </a:p>
          <a:p>
            <a:endParaRPr lang="en-US" dirty="0"/>
          </a:p>
        </p:txBody>
      </p:sp>
      <p:sp>
        <p:nvSpPr>
          <p:cNvPr id="8" name="Text Placeholder 7">
            <a:extLst>
              <a:ext uri="{FF2B5EF4-FFF2-40B4-BE49-F238E27FC236}">
                <a16:creationId xmlns:a16="http://schemas.microsoft.com/office/drawing/2014/main" id="{1D02BD45-8B2D-7A1B-5432-DB59E55D73F6}"/>
              </a:ext>
            </a:extLst>
          </p:cNvPr>
          <p:cNvSpPr>
            <a:spLocks noGrp="1"/>
          </p:cNvSpPr>
          <p:nvPr>
            <p:ph type="body" sz="half" idx="14"/>
          </p:nvPr>
        </p:nvSpPr>
        <p:spPr>
          <a:xfrm>
            <a:off x="2443752" y="4305356"/>
            <a:ext cx="4262386" cy="579449"/>
          </a:xfrm>
        </p:spPr>
        <p:txBody>
          <a:bodyPr/>
          <a:lstStyle/>
          <a:p>
            <a:pPr marL="0" indent="0">
              <a:buNone/>
            </a:pPr>
            <a:r>
              <a:rPr lang="el-GR" sz="2667" dirty="0">
                <a:solidFill>
                  <a:srgbClr val="0A1F38"/>
                </a:solidFill>
              </a:rPr>
              <a:t>Προσβασιμότητα σε ασθενείς οπουδήποτε</a:t>
            </a:r>
          </a:p>
          <a:p>
            <a:pPr marL="0" indent="0">
              <a:buNone/>
            </a:pPr>
            <a:endParaRPr lang="lt-LT" sz="2667" dirty="0">
              <a:solidFill>
                <a:srgbClr val="0A1F38"/>
              </a:solidFill>
            </a:endParaRPr>
          </a:p>
          <a:p>
            <a:pPr marL="0" indent="0">
              <a:buNone/>
            </a:pPr>
            <a:endParaRPr lang="en-US" dirty="0"/>
          </a:p>
        </p:txBody>
      </p:sp>
      <p:pic>
        <p:nvPicPr>
          <p:cNvPr id="2050" name="Picture 2" descr="icon">
            <a:extLst>
              <a:ext uri="{FF2B5EF4-FFF2-40B4-BE49-F238E27FC236}">
                <a16:creationId xmlns:a16="http://schemas.microsoft.com/office/drawing/2014/main" id="{A424632B-EA1A-D8DD-3226-A1E8A324E5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018" y="-523234"/>
            <a:ext cx="145175" cy="1542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omment-png">
            <a:extLst>
              <a:ext uri="{FF2B5EF4-FFF2-40B4-BE49-F238E27FC236}">
                <a16:creationId xmlns:a16="http://schemas.microsoft.com/office/drawing/2014/main" id="{F06BD70B-06BA-E645-4CD4-35BF968CB5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4239" y="-523234"/>
            <a:ext cx="127028" cy="108881"/>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4">
            <a:extLst>
              <a:ext uri="{FF2B5EF4-FFF2-40B4-BE49-F238E27FC236}">
                <a16:creationId xmlns:a16="http://schemas.microsoft.com/office/drawing/2014/main" id="{35044179-3286-8B5A-BAE2-B14799DAA1EE}"/>
              </a:ext>
            </a:extLst>
          </p:cNvPr>
          <p:cNvSpPr txBox="1">
            <a:spLocks noChangeArrowheads="1"/>
          </p:cNvSpPr>
          <p:nvPr/>
        </p:nvSpPr>
        <p:spPr bwMode="auto">
          <a:xfrm>
            <a:off x="1044211" y="6448518"/>
            <a:ext cx="3158095" cy="2338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05" tIns="43552" rIns="87105" bIns="43552"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143" dirty="0"/>
              <a:t>Project: 101101139 — H-PASS — EU4H-2022-PJ</a:t>
            </a:r>
            <a:endParaRPr lang="el-GR" altLang="en-US" sz="1143" dirty="0"/>
          </a:p>
        </p:txBody>
      </p:sp>
    </p:spTree>
    <p:extLst>
      <p:ext uri="{BB962C8B-B14F-4D97-AF65-F5344CB8AC3E}">
        <p14:creationId xmlns:p14="http://schemas.microsoft.com/office/powerpoint/2010/main" val="202580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D3EC642-6169-D541-6486-C5F2FDC82D8F}"/>
              </a:ext>
            </a:extLst>
          </p:cNvPr>
          <p:cNvSpPr>
            <a:spLocks noGrp="1"/>
          </p:cNvSpPr>
          <p:nvPr>
            <p:ph type="title"/>
          </p:nvPr>
        </p:nvSpPr>
        <p:spPr>
          <a:xfrm>
            <a:off x="7412104" y="905609"/>
            <a:ext cx="3827775" cy="579448"/>
          </a:xfrm>
        </p:spPr>
        <p:txBody>
          <a:bodyPr/>
          <a:lstStyle/>
          <a:p>
            <a:pPr algn="ctr"/>
            <a:r>
              <a:rPr lang="el-GR" sz="3810" b="1" dirty="0">
                <a:solidFill>
                  <a:schemeClr val="bg1"/>
                </a:solidFill>
              </a:rPr>
              <a:t>Μειονεκτήματα</a:t>
            </a:r>
            <a:endParaRPr lang="lt-LT" sz="3810" b="1" dirty="0">
              <a:solidFill>
                <a:schemeClr val="bg1"/>
              </a:solidFill>
            </a:endParaRPr>
          </a:p>
        </p:txBody>
      </p:sp>
      <p:sp>
        <p:nvSpPr>
          <p:cNvPr id="3" name="Turinio vietos rezervavimo ženklas 2">
            <a:extLst>
              <a:ext uri="{FF2B5EF4-FFF2-40B4-BE49-F238E27FC236}">
                <a16:creationId xmlns:a16="http://schemas.microsoft.com/office/drawing/2014/main" id="{BD89D93A-8FAA-E898-2850-0494F10CB8C5}"/>
              </a:ext>
            </a:extLst>
          </p:cNvPr>
          <p:cNvSpPr>
            <a:spLocks noGrp="1"/>
          </p:cNvSpPr>
          <p:nvPr>
            <p:ph type="body" sz="half" idx="2"/>
          </p:nvPr>
        </p:nvSpPr>
        <p:spPr>
          <a:xfrm>
            <a:off x="2387706" y="679873"/>
            <a:ext cx="4262386" cy="1030920"/>
          </a:xfrm>
        </p:spPr>
        <p:txBody>
          <a:bodyPr/>
          <a:lstStyle/>
          <a:p>
            <a:pPr marL="0" indent="0">
              <a:buNone/>
            </a:pPr>
            <a:r>
              <a:rPr lang="el-GR" sz="2667" dirty="0">
                <a:solidFill>
                  <a:srgbClr val="0A1F38"/>
                </a:solidFill>
              </a:rPr>
              <a:t>Πιο ευάλωτα σε παραβιάσεις ασφαλείας</a:t>
            </a:r>
          </a:p>
          <a:p>
            <a:pPr marL="0" indent="0" algn="just">
              <a:buNone/>
            </a:pPr>
            <a:endParaRPr lang="lt-LT" sz="2667" dirty="0">
              <a:solidFill>
                <a:srgbClr val="0A1F38"/>
              </a:solidFill>
            </a:endParaRPr>
          </a:p>
        </p:txBody>
      </p:sp>
      <p:sp>
        <p:nvSpPr>
          <p:cNvPr id="6" name="Text Placeholder 5">
            <a:extLst>
              <a:ext uri="{FF2B5EF4-FFF2-40B4-BE49-F238E27FC236}">
                <a16:creationId xmlns:a16="http://schemas.microsoft.com/office/drawing/2014/main" id="{CFBDF6F6-7B25-5EDF-EF09-C7521A3CDD3A}"/>
              </a:ext>
            </a:extLst>
          </p:cNvPr>
          <p:cNvSpPr>
            <a:spLocks noGrp="1"/>
          </p:cNvSpPr>
          <p:nvPr>
            <p:ph type="body" sz="half" idx="13"/>
          </p:nvPr>
        </p:nvSpPr>
        <p:spPr>
          <a:xfrm>
            <a:off x="2387706" y="2473447"/>
            <a:ext cx="4262386" cy="1030920"/>
          </a:xfrm>
        </p:spPr>
        <p:txBody>
          <a:bodyPr/>
          <a:lstStyle/>
          <a:p>
            <a:pPr marL="0" indent="0">
              <a:buNone/>
            </a:pPr>
            <a:r>
              <a:rPr lang="el-GR" sz="2667" dirty="0">
                <a:highlight>
                  <a:srgbClr val="FFFFFF"/>
                </a:highlight>
              </a:rPr>
              <a:t>Ανάγκη για επεξεργασία μεγάλων όγκων δεδομένων</a:t>
            </a:r>
          </a:p>
          <a:p>
            <a:pPr marL="0" indent="0" algn="just">
              <a:buNone/>
            </a:pPr>
            <a:endParaRPr lang="lt-LT" sz="2667" dirty="0">
              <a:highlight>
                <a:srgbClr val="FFFFFF"/>
              </a:highlight>
            </a:endParaRPr>
          </a:p>
        </p:txBody>
      </p:sp>
      <p:sp>
        <p:nvSpPr>
          <p:cNvPr id="7" name="Text Placeholder 6">
            <a:extLst>
              <a:ext uri="{FF2B5EF4-FFF2-40B4-BE49-F238E27FC236}">
                <a16:creationId xmlns:a16="http://schemas.microsoft.com/office/drawing/2014/main" id="{3F3E6CF0-5D40-6EA1-3132-F45EC871E358}"/>
              </a:ext>
            </a:extLst>
          </p:cNvPr>
          <p:cNvSpPr>
            <a:spLocks noGrp="1"/>
          </p:cNvSpPr>
          <p:nvPr>
            <p:ph type="body" sz="half" idx="14"/>
          </p:nvPr>
        </p:nvSpPr>
        <p:spPr>
          <a:xfrm>
            <a:off x="2387704" y="4424664"/>
            <a:ext cx="6997184" cy="1030920"/>
          </a:xfrm>
        </p:spPr>
        <p:txBody>
          <a:bodyPr/>
          <a:lstStyle/>
          <a:p>
            <a:pPr marL="0" indent="0">
              <a:buNone/>
            </a:pPr>
            <a:r>
              <a:rPr lang="el-GR" sz="2667" dirty="0">
                <a:highlight>
                  <a:srgbClr val="FFFFFF"/>
                </a:highlight>
              </a:rPr>
              <a:t>Καμπύλη εκμάθησης για όσους δεν είναι εξοικειωμένοι με τη χρήση της τεχνολογίας</a:t>
            </a:r>
          </a:p>
          <a:p>
            <a:pPr marL="0" indent="0" algn="just">
              <a:buNone/>
            </a:pPr>
            <a:endParaRPr lang="en-US" sz="2667" i="1" dirty="0"/>
          </a:p>
          <a:p>
            <a:pPr marL="0" indent="0">
              <a:buNone/>
            </a:pPr>
            <a:endParaRPr lang="en-US" dirty="0"/>
          </a:p>
        </p:txBody>
      </p:sp>
      <p:sp>
        <p:nvSpPr>
          <p:cNvPr id="5" name="Footer Placeholder 4">
            <a:extLst>
              <a:ext uri="{FF2B5EF4-FFF2-40B4-BE49-F238E27FC236}">
                <a16:creationId xmlns:a16="http://schemas.microsoft.com/office/drawing/2014/main" id="{DF78FCF8-D54F-4402-B1DB-A51405A5E3BA}"/>
              </a:ext>
            </a:extLst>
          </p:cNvPr>
          <p:cNvSpPr txBox="1">
            <a:spLocks noChangeArrowheads="1"/>
          </p:cNvSpPr>
          <p:nvPr/>
        </p:nvSpPr>
        <p:spPr bwMode="auto">
          <a:xfrm>
            <a:off x="1044211" y="6448518"/>
            <a:ext cx="3158095" cy="2338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05" tIns="43552" rIns="87105" bIns="43552"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143" dirty="0"/>
              <a:t>Project: 101101139 — H-PASS — EU4H-2022-PJ</a:t>
            </a:r>
            <a:endParaRPr lang="el-GR" altLang="en-US" sz="1143" dirty="0"/>
          </a:p>
        </p:txBody>
      </p:sp>
    </p:spTree>
    <p:extLst>
      <p:ext uri="{BB962C8B-B14F-4D97-AF65-F5344CB8AC3E}">
        <p14:creationId xmlns:p14="http://schemas.microsoft.com/office/powerpoint/2010/main" val="3975422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131F1-05F6-857F-D742-026517A79687}"/>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1FE8064-F712-C82D-5B78-9D5CEA1401F2}"/>
              </a:ext>
            </a:extLst>
          </p:cNvPr>
          <p:cNvSpPr>
            <a:spLocks noGrp="1"/>
          </p:cNvSpPr>
          <p:nvPr>
            <p:ph type="title"/>
          </p:nvPr>
        </p:nvSpPr>
        <p:spPr/>
        <p:txBody>
          <a:bodyPr/>
          <a:lstStyle/>
          <a:p>
            <a:endParaRPr lang="el-GR"/>
          </a:p>
        </p:txBody>
      </p:sp>
      <p:pic>
        <p:nvPicPr>
          <p:cNvPr id="4" name="Θέση περιεχομένου 3">
            <a:extLst>
              <a:ext uri="{FF2B5EF4-FFF2-40B4-BE49-F238E27FC236}">
                <a16:creationId xmlns:a16="http://schemas.microsoft.com/office/drawing/2014/main" id="{E885DCBF-994E-65B0-639D-C4DBAEED216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51003" y="-13611"/>
            <a:ext cx="10287756" cy="6858000"/>
          </a:xfrm>
        </p:spPr>
      </p:pic>
    </p:spTree>
    <p:extLst>
      <p:ext uri="{BB962C8B-B14F-4D97-AF65-F5344CB8AC3E}">
        <p14:creationId xmlns:p14="http://schemas.microsoft.com/office/powerpoint/2010/main" val="3641726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7AD8B-C457-C58D-16EF-74A92CCAFCED}"/>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4DB8AC53-2E3C-F34F-C391-1276949D9FE5}"/>
              </a:ext>
            </a:extLst>
          </p:cNvPr>
          <p:cNvSpPr>
            <a:spLocks noGrp="1"/>
          </p:cNvSpPr>
          <p:nvPr>
            <p:ph sz="half" idx="1"/>
          </p:nvPr>
        </p:nvSpPr>
        <p:spPr>
          <a:xfrm>
            <a:off x="432215" y="5457239"/>
            <a:ext cx="10934545" cy="433361"/>
          </a:xfrm>
        </p:spPr>
        <p:txBody>
          <a:bodyPr/>
          <a:lstStyle/>
          <a:p>
            <a:pPr marL="0" indent="0">
              <a:buNone/>
            </a:pPr>
            <a:r>
              <a:rPr lang="en-GB" dirty="0">
                <a:hlinkClick r:id="rId2"/>
              </a:rPr>
              <a:t>How Does Email Work? A Dummies Guide | by A dummy's guide | Building </a:t>
            </a:r>
            <a:r>
              <a:rPr lang="en-GB" dirty="0" err="1">
                <a:hlinkClick r:id="rId2"/>
              </a:rPr>
              <a:t>Mailmodo</a:t>
            </a:r>
            <a:r>
              <a:rPr lang="en-GB" dirty="0">
                <a:hlinkClick r:id="rId2"/>
              </a:rPr>
              <a:t> | Medium</a:t>
            </a:r>
            <a:endParaRPr lang="en-GB" dirty="0"/>
          </a:p>
        </p:txBody>
      </p:sp>
      <p:pic>
        <p:nvPicPr>
          <p:cNvPr id="7" name="Picture 6">
            <a:extLst>
              <a:ext uri="{FF2B5EF4-FFF2-40B4-BE49-F238E27FC236}">
                <a16:creationId xmlns:a16="http://schemas.microsoft.com/office/drawing/2014/main" id="{C567D232-6A94-3E43-0398-C4DEAB92D48D}"/>
              </a:ext>
            </a:extLst>
          </p:cNvPr>
          <p:cNvPicPr>
            <a:picLocks noChangeAspect="1"/>
          </p:cNvPicPr>
          <p:nvPr/>
        </p:nvPicPr>
        <p:blipFill>
          <a:blip r:embed="rId3"/>
          <a:stretch>
            <a:fillRect/>
          </a:stretch>
        </p:blipFill>
        <p:spPr>
          <a:xfrm>
            <a:off x="432215" y="1595158"/>
            <a:ext cx="11208085" cy="3703352"/>
          </a:xfrm>
          <a:prstGeom prst="rect">
            <a:avLst/>
          </a:prstGeom>
          <a:ln w="76200">
            <a:solidFill>
              <a:schemeClr val="accent5">
                <a:lumMod val="75000"/>
              </a:schemeClr>
            </a:solidFill>
          </a:ln>
        </p:spPr>
      </p:pic>
      <p:pic>
        <p:nvPicPr>
          <p:cNvPr id="8" name="Picture 7">
            <a:extLst>
              <a:ext uri="{FF2B5EF4-FFF2-40B4-BE49-F238E27FC236}">
                <a16:creationId xmlns:a16="http://schemas.microsoft.com/office/drawing/2014/main" id="{2ECE1309-A231-7FEE-6E0E-01311D5199BF}"/>
              </a:ext>
            </a:extLst>
          </p:cNvPr>
          <p:cNvPicPr>
            <a:picLocks noChangeAspect="1"/>
          </p:cNvPicPr>
          <p:nvPr/>
        </p:nvPicPr>
        <p:blipFill>
          <a:blip r:embed="rId4"/>
          <a:stretch>
            <a:fillRect/>
          </a:stretch>
        </p:blipFill>
        <p:spPr>
          <a:xfrm>
            <a:off x="1252778" y="845395"/>
            <a:ext cx="4515813" cy="749763"/>
          </a:xfrm>
          <a:prstGeom prst="rect">
            <a:avLst/>
          </a:prstGeom>
          <a:ln w="57150">
            <a:solidFill>
              <a:srgbClr val="002060"/>
            </a:solidFill>
          </a:ln>
        </p:spPr>
      </p:pic>
    </p:spTree>
    <p:extLst>
      <p:ext uri="{BB962C8B-B14F-4D97-AF65-F5344CB8AC3E}">
        <p14:creationId xmlns:p14="http://schemas.microsoft.com/office/powerpoint/2010/main" val="2415550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B5973-499F-3DBB-1EDF-DAF32E803727}"/>
              </a:ext>
            </a:extLst>
          </p:cNvPr>
          <p:cNvSpPr>
            <a:spLocks noGrp="1"/>
          </p:cNvSpPr>
          <p:nvPr>
            <p:ph type="title"/>
          </p:nvPr>
        </p:nvSpPr>
        <p:spPr>
          <a:xfrm>
            <a:off x="7577551" y="1109567"/>
            <a:ext cx="3461500" cy="946690"/>
          </a:xfrm>
        </p:spPr>
        <p:txBody>
          <a:bodyPr/>
          <a:lstStyle/>
          <a:p>
            <a:r>
              <a:rPr lang="en-GB" b="1" dirty="0"/>
              <a:t>Data transmission gaps…</a:t>
            </a:r>
          </a:p>
        </p:txBody>
      </p:sp>
      <p:sp>
        <p:nvSpPr>
          <p:cNvPr id="3" name="Content Placeholder 2">
            <a:extLst>
              <a:ext uri="{FF2B5EF4-FFF2-40B4-BE49-F238E27FC236}">
                <a16:creationId xmlns:a16="http://schemas.microsoft.com/office/drawing/2014/main" id="{2A4EE140-B9D0-E355-508E-D4A17E48E032}"/>
              </a:ext>
            </a:extLst>
          </p:cNvPr>
          <p:cNvSpPr>
            <a:spLocks noGrp="1"/>
          </p:cNvSpPr>
          <p:nvPr>
            <p:ph sz="half" idx="1"/>
          </p:nvPr>
        </p:nvSpPr>
        <p:spPr>
          <a:xfrm>
            <a:off x="-665845" y="1450273"/>
            <a:ext cx="10934545" cy="3592399"/>
          </a:xfrm>
        </p:spPr>
        <p:txBody>
          <a:bodyPr/>
          <a:lstStyle/>
          <a:p>
            <a:endParaRPr lang="en-GB" dirty="0"/>
          </a:p>
        </p:txBody>
      </p:sp>
      <p:pic>
        <p:nvPicPr>
          <p:cNvPr id="4" name="Picture 3">
            <a:extLst>
              <a:ext uri="{FF2B5EF4-FFF2-40B4-BE49-F238E27FC236}">
                <a16:creationId xmlns:a16="http://schemas.microsoft.com/office/drawing/2014/main" id="{072577C5-5961-F0A9-5DAF-E932777B803F}"/>
              </a:ext>
            </a:extLst>
          </p:cNvPr>
          <p:cNvPicPr>
            <a:picLocks noChangeAspect="1"/>
          </p:cNvPicPr>
          <p:nvPr/>
        </p:nvPicPr>
        <p:blipFill>
          <a:blip r:embed="rId2"/>
          <a:stretch>
            <a:fillRect/>
          </a:stretch>
        </p:blipFill>
        <p:spPr>
          <a:xfrm>
            <a:off x="681251" y="963084"/>
            <a:ext cx="6069065" cy="2186346"/>
          </a:xfrm>
          <a:prstGeom prst="rect">
            <a:avLst/>
          </a:prstGeom>
          <a:ln w="76200">
            <a:solidFill>
              <a:schemeClr val="tx1"/>
            </a:solidFill>
          </a:ln>
        </p:spPr>
      </p:pic>
      <p:pic>
        <p:nvPicPr>
          <p:cNvPr id="5" name="Picture 4">
            <a:extLst>
              <a:ext uri="{FF2B5EF4-FFF2-40B4-BE49-F238E27FC236}">
                <a16:creationId xmlns:a16="http://schemas.microsoft.com/office/drawing/2014/main" id="{CC51CAF6-8A38-1DD3-9050-80AA87A8DCBD}"/>
              </a:ext>
            </a:extLst>
          </p:cNvPr>
          <p:cNvPicPr>
            <a:picLocks noChangeAspect="1"/>
          </p:cNvPicPr>
          <p:nvPr/>
        </p:nvPicPr>
        <p:blipFill>
          <a:blip r:embed="rId3"/>
          <a:stretch>
            <a:fillRect/>
          </a:stretch>
        </p:blipFill>
        <p:spPr>
          <a:xfrm>
            <a:off x="2248505" y="3149430"/>
            <a:ext cx="8277536" cy="2747963"/>
          </a:xfrm>
          <a:prstGeom prst="rect">
            <a:avLst/>
          </a:prstGeom>
          <a:ln w="76200">
            <a:solidFill>
              <a:schemeClr val="tx1"/>
            </a:solidFill>
          </a:ln>
        </p:spPr>
      </p:pic>
    </p:spTree>
    <p:extLst>
      <p:ext uri="{BB962C8B-B14F-4D97-AF65-F5344CB8AC3E}">
        <p14:creationId xmlns:p14="http://schemas.microsoft.com/office/powerpoint/2010/main" val="2683422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775E9-DB3F-1464-C98A-A3A7D84B9C85}"/>
              </a:ext>
            </a:extLst>
          </p:cNvPr>
          <p:cNvSpPr>
            <a:spLocks noGrp="1"/>
          </p:cNvSpPr>
          <p:nvPr>
            <p:ph type="title"/>
          </p:nvPr>
        </p:nvSpPr>
        <p:spPr>
          <a:xfrm>
            <a:off x="1425979" y="1"/>
            <a:ext cx="6902405" cy="946690"/>
          </a:xfrm>
        </p:spPr>
        <p:txBody>
          <a:bodyPr/>
          <a:lstStyle/>
          <a:p>
            <a:r>
              <a:rPr lang="el-GR" b="1" dirty="0"/>
              <a:t>Ορισμός της σύγκρουσης</a:t>
            </a:r>
            <a:endParaRPr lang="lt-LT" b="1" dirty="0"/>
          </a:p>
        </p:txBody>
      </p:sp>
      <p:sp>
        <p:nvSpPr>
          <p:cNvPr id="3" name="Content Placeholder 2">
            <a:extLst>
              <a:ext uri="{FF2B5EF4-FFF2-40B4-BE49-F238E27FC236}">
                <a16:creationId xmlns:a16="http://schemas.microsoft.com/office/drawing/2014/main" id="{CEF9FA21-4C60-FECD-9E45-95ED23801CE5}"/>
              </a:ext>
            </a:extLst>
          </p:cNvPr>
          <p:cNvSpPr>
            <a:spLocks noGrp="1"/>
          </p:cNvSpPr>
          <p:nvPr>
            <p:ph sz="half" idx="1"/>
          </p:nvPr>
        </p:nvSpPr>
        <p:spPr>
          <a:xfrm>
            <a:off x="1299740" y="1221709"/>
            <a:ext cx="8849421" cy="4951379"/>
          </a:xfrm>
        </p:spPr>
        <p:txBody>
          <a:bodyPr/>
          <a:lstStyle/>
          <a:p>
            <a:pPr marL="0" indent="0">
              <a:buNone/>
            </a:pPr>
            <a:r>
              <a:rPr lang="el-GR" sz="2286" dirty="0"/>
              <a:t>Σύμφωνα με τους </a:t>
            </a:r>
            <a:r>
              <a:rPr lang="en-GB" sz="2286" dirty="0"/>
              <a:t>J. Hocker </a:t>
            </a:r>
            <a:r>
              <a:rPr lang="el-GR" sz="2286" dirty="0"/>
              <a:t>και </a:t>
            </a:r>
            <a:r>
              <a:rPr lang="en-GB" sz="2286" dirty="0"/>
              <a:t>W. Wilmot</a:t>
            </a:r>
            <a:r>
              <a:rPr lang="el-GR" sz="2286" dirty="0"/>
              <a:t> (2001)</a:t>
            </a:r>
            <a:r>
              <a:rPr lang="en-GB" sz="2286" dirty="0"/>
              <a:t>,</a:t>
            </a:r>
            <a:r>
              <a:rPr lang="en-GB" sz="2286" b="1" dirty="0"/>
              <a:t> </a:t>
            </a:r>
            <a:r>
              <a:rPr lang="el-GR" sz="2286" b="1" dirty="0"/>
              <a:t>«η σύγκρουση είναι μια αισθητή διαμάχη μεταξύ δύο ή περισσότερων αλληλεξαρτώμενων μερών ή ατόμων, λόγω αντικρουόμενων και θεωρούμενων ως ασυμβίβαστων συμφερόντων, στόχων, απόψεων, συμπεριφορών.»</a:t>
            </a:r>
          </a:p>
          <a:p>
            <a:pPr marL="0" indent="0">
              <a:buNone/>
            </a:pPr>
            <a:r>
              <a:rPr lang="en-GB" sz="1715" i="1" dirty="0"/>
              <a:t>Hocker, J.L., &amp; Wilmot, W.W. (2001). Interpersonal conflict (6th ed.). McGraw-Hill.</a:t>
            </a:r>
            <a:endParaRPr lang="lt-LT" sz="1715" i="1" dirty="0"/>
          </a:p>
          <a:p>
            <a:pPr marL="0" indent="0">
              <a:buNone/>
            </a:pPr>
            <a:endParaRPr lang="en-US" sz="2286" b="1" dirty="0"/>
          </a:p>
          <a:p>
            <a:pPr marL="0" indent="0">
              <a:buNone/>
            </a:pPr>
            <a:r>
              <a:rPr lang="el-GR" sz="2286" dirty="0"/>
              <a:t>Μπορεί να γίνει διάκριση μεταξύ</a:t>
            </a:r>
            <a:r>
              <a:rPr lang="en-US" sz="2286" dirty="0"/>
              <a:t>:</a:t>
            </a:r>
          </a:p>
          <a:p>
            <a:r>
              <a:rPr lang="el-GR" sz="2286" dirty="0"/>
              <a:t>Ψυχικής σύγκρουσης: </a:t>
            </a:r>
            <a:r>
              <a:rPr lang="el-GR" sz="2286" i="1" dirty="0"/>
              <a:t>Σύγκρουση αντικρουόμενων</a:t>
            </a:r>
            <a:r>
              <a:rPr lang="en-GB" sz="2286" i="1" dirty="0"/>
              <a:t>,</a:t>
            </a:r>
            <a:r>
              <a:rPr lang="el-GR" sz="2286" i="1" dirty="0"/>
              <a:t> ασύμβατων μεταξύ τους  απόψεων, τάσεων ή αξιών, οι οποίες δεν μπορούν να συμπορευτούν.</a:t>
            </a:r>
          </a:p>
          <a:p>
            <a:r>
              <a:rPr lang="el-GR" sz="2286" dirty="0"/>
              <a:t>Κοινωνικής σύγκρουσης: </a:t>
            </a:r>
            <a:r>
              <a:rPr lang="el-GR" sz="2286" i="1" dirty="0"/>
              <a:t>Μπορεί να είναι μεταξύ κοινωνικών ομάδων, κρατών, εθνών, κινημάτων, κοινωνικών τάξεων, φύλων, πολιτικών κομμάτων</a:t>
            </a:r>
            <a:r>
              <a:rPr lang="en-US" sz="2286" i="1" dirty="0"/>
              <a:t>,</a:t>
            </a:r>
            <a:r>
              <a:rPr lang="el-GR" sz="2286" i="1" dirty="0"/>
              <a:t> εθνικών, φυλετικών ή θρησκευτικών ομάδων</a:t>
            </a:r>
            <a:r>
              <a:rPr lang="en-US" sz="2286" i="1" dirty="0"/>
              <a:t>. </a:t>
            </a:r>
          </a:p>
          <a:p>
            <a:pPr marL="0" indent="0">
              <a:buNone/>
            </a:pPr>
            <a:endParaRPr lang="lt-LT" dirty="0"/>
          </a:p>
        </p:txBody>
      </p:sp>
    </p:spTree>
    <p:extLst>
      <p:ext uri="{BB962C8B-B14F-4D97-AF65-F5344CB8AC3E}">
        <p14:creationId xmlns:p14="http://schemas.microsoft.com/office/powerpoint/2010/main" val="29183437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0B5AD-9259-3B2C-6386-4CE656EDB80A}"/>
              </a:ext>
            </a:extLst>
          </p:cNvPr>
          <p:cNvSpPr>
            <a:spLocks noGrp="1"/>
          </p:cNvSpPr>
          <p:nvPr>
            <p:ph type="title"/>
          </p:nvPr>
        </p:nvSpPr>
        <p:spPr>
          <a:xfrm>
            <a:off x="1526970" y="704345"/>
            <a:ext cx="9247378" cy="946690"/>
          </a:xfrm>
        </p:spPr>
        <p:txBody>
          <a:bodyPr anchor="b">
            <a:normAutofit fontScale="90000"/>
          </a:bodyPr>
          <a:lstStyle/>
          <a:p>
            <a:r>
              <a:rPr lang="el-GR" b="1" dirty="0"/>
              <a:t>Συγκρούσεις σχετιζόμενες με την παροχή πληροφοριών</a:t>
            </a:r>
            <a:r>
              <a:rPr lang="lt-LT" b="1" dirty="0"/>
              <a:t> </a:t>
            </a:r>
          </a:p>
        </p:txBody>
      </p:sp>
      <p:graphicFrame>
        <p:nvGraphicFramePr>
          <p:cNvPr id="5" name="Content Placeholder 2">
            <a:extLst>
              <a:ext uri="{FF2B5EF4-FFF2-40B4-BE49-F238E27FC236}">
                <a16:creationId xmlns:a16="http://schemas.microsoft.com/office/drawing/2014/main" id="{50985AFA-AD66-AD2D-BD80-DDA124707683}"/>
              </a:ext>
            </a:extLst>
          </p:cNvPr>
          <p:cNvGraphicFramePr>
            <a:graphicFrameLocks noGrp="1"/>
          </p:cNvGraphicFramePr>
          <p:nvPr>
            <p:ph sz="half" idx="1"/>
          </p:nvPr>
        </p:nvGraphicFramePr>
        <p:xfrm>
          <a:off x="1547647" y="1542040"/>
          <a:ext cx="9226701" cy="359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791619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9E18A-55DD-7928-52D5-1145FB07C2BC}"/>
              </a:ext>
            </a:extLst>
          </p:cNvPr>
          <p:cNvSpPr>
            <a:spLocks noGrp="1"/>
          </p:cNvSpPr>
          <p:nvPr>
            <p:ph type="title"/>
          </p:nvPr>
        </p:nvSpPr>
        <p:spPr>
          <a:xfrm>
            <a:off x="1526970" y="489739"/>
            <a:ext cx="9247378" cy="946690"/>
          </a:xfrm>
        </p:spPr>
        <p:txBody>
          <a:bodyPr anchor="b">
            <a:normAutofit/>
          </a:bodyPr>
          <a:lstStyle/>
          <a:p>
            <a:r>
              <a:rPr lang="el-GR" b="1" dirty="0"/>
              <a:t>Συγκρούσεις αξιών</a:t>
            </a:r>
            <a:endParaRPr lang="lt-LT" b="1" dirty="0"/>
          </a:p>
        </p:txBody>
      </p:sp>
      <p:graphicFrame>
        <p:nvGraphicFramePr>
          <p:cNvPr id="5" name="Content Placeholder 2">
            <a:extLst>
              <a:ext uri="{FF2B5EF4-FFF2-40B4-BE49-F238E27FC236}">
                <a16:creationId xmlns:a16="http://schemas.microsoft.com/office/drawing/2014/main" id="{C10FA6D5-F0D9-84E7-CF60-415A61215F88}"/>
              </a:ext>
            </a:extLst>
          </p:cNvPr>
          <p:cNvGraphicFramePr>
            <a:graphicFrameLocks noGrp="1"/>
          </p:cNvGraphicFramePr>
          <p:nvPr>
            <p:ph sz="half" idx="1"/>
          </p:nvPr>
        </p:nvGraphicFramePr>
        <p:xfrm>
          <a:off x="1547647" y="1123874"/>
          <a:ext cx="9226701" cy="359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37082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5FC1-0B2E-F9AC-856A-BCB30FA10BC5}"/>
              </a:ext>
            </a:extLst>
          </p:cNvPr>
          <p:cNvSpPr>
            <a:spLocks noGrp="1"/>
          </p:cNvSpPr>
          <p:nvPr>
            <p:ph type="title"/>
          </p:nvPr>
        </p:nvSpPr>
        <p:spPr/>
        <p:txBody>
          <a:bodyPr/>
          <a:lstStyle/>
          <a:p>
            <a:r>
              <a:rPr lang="el-GR" b="1" dirty="0"/>
              <a:t>Συγκρούσεις συμφέροντος</a:t>
            </a:r>
            <a:endParaRPr lang="lt-LT" b="1" dirty="0"/>
          </a:p>
        </p:txBody>
      </p:sp>
      <p:sp>
        <p:nvSpPr>
          <p:cNvPr id="4" name="Rectangle: Rounded Corners 3">
            <a:extLst>
              <a:ext uri="{FF2B5EF4-FFF2-40B4-BE49-F238E27FC236}">
                <a16:creationId xmlns:a16="http://schemas.microsoft.com/office/drawing/2014/main" id="{5EE82754-81A7-305A-C88B-F5BEB22BA619}"/>
              </a:ext>
            </a:extLst>
          </p:cNvPr>
          <p:cNvSpPr/>
          <p:nvPr/>
        </p:nvSpPr>
        <p:spPr>
          <a:xfrm>
            <a:off x="1385136" y="2173689"/>
            <a:ext cx="9531045" cy="1438290"/>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r>
              <a:rPr lang="lt-LT" sz="1715" dirty="0"/>
              <a:t>			</a:t>
            </a:r>
          </a:p>
          <a:p>
            <a:r>
              <a:rPr lang="lt-LT" sz="2096" dirty="0"/>
              <a:t>			</a:t>
            </a:r>
            <a:endParaRPr lang="en-US" sz="2096" dirty="0"/>
          </a:p>
        </p:txBody>
      </p:sp>
      <p:pic>
        <p:nvPicPr>
          <p:cNvPr id="6" name="Graphic 5" descr="Flying Money outline">
            <a:extLst>
              <a:ext uri="{FF2B5EF4-FFF2-40B4-BE49-F238E27FC236}">
                <a16:creationId xmlns:a16="http://schemas.microsoft.com/office/drawing/2014/main" id="{6602FA6A-6FDC-8BBF-4E10-8C906A6229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49232" y="2347760"/>
            <a:ext cx="820389" cy="820389"/>
          </a:xfrm>
          <a:prstGeom prst="rect">
            <a:avLst/>
          </a:prstGeom>
        </p:spPr>
      </p:pic>
      <p:grpSp>
        <p:nvGrpSpPr>
          <p:cNvPr id="5" name="Group 4">
            <a:extLst>
              <a:ext uri="{FF2B5EF4-FFF2-40B4-BE49-F238E27FC236}">
                <a16:creationId xmlns:a16="http://schemas.microsoft.com/office/drawing/2014/main" id="{AA4077AA-B998-509A-61B1-CC64345472A4}"/>
              </a:ext>
            </a:extLst>
          </p:cNvPr>
          <p:cNvGrpSpPr/>
          <p:nvPr/>
        </p:nvGrpSpPr>
        <p:grpSpPr>
          <a:xfrm>
            <a:off x="2077684" y="2347760"/>
            <a:ext cx="8688191" cy="2277808"/>
            <a:chOff x="1134539" y="-876815"/>
            <a:chExt cx="9120589" cy="2391171"/>
          </a:xfrm>
        </p:grpSpPr>
        <p:sp>
          <p:nvSpPr>
            <p:cNvPr id="7" name="Rectangle 6">
              <a:extLst>
                <a:ext uri="{FF2B5EF4-FFF2-40B4-BE49-F238E27FC236}">
                  <a16:creationId xmlns:a16="http://schemas.microsoft.com/office/drawing/2014/main" id="{99D8A566-79F8-D779-9CF7-95AA798FD4E0}"/>
                </a:ext>
              </a:extLst>
            </p:cNvPr>
            <p:cNvSpPr/>
            <p:nvPr/>
          </p:nvSpPr>
          <p:spPr>
            <a:xfrm>
              <a:off x="1134539" y="532071"/>
              <a:ext cx="8551360" cy="98228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GB" sz="1715"/>
            </a:p>
          </p:txBody>
        </p:sp>
        <p:sp>
          <p:nvSpPr>
            <p:cNvPr id="8" name="TextBox 7">
              <a:extLst>
                <a:ext uri="{FF2B5EF4-FFF2-40B4-BE49-F238E27FC236}">
                  <a16:creationId xmlns:a16="http://schemas.microsoft.com/office/drawing/2014/main" id="{39000F15-9B0F-BDCF-BB7A-6085B937BAC0}"/>
                </a:ext>
              </a:extLst>
            </p:cNvPr>
            <p:cNvSpPr txBox="1"/>
            <p:nvPr/>
          </p:nvSpPr>
          <p:spPr>
            <a:xfrm>
              <a:off x="1703768" y="-876815"/>
              <a:ext cx="8551360" cy="98228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9030" tIns="99030" rIns="99030" bIns="99030" numCol="1" spcCol="1270" anchor="ctr" anchorCtr="0">
              <a:noAutofit/>
            </a:bodyPr>
            <a:lstStyle/>
            <a:p>
              <a:pPr defTabSz="1058577">
                <a:lnSpc>
                  <a:spcPct val="90000"/>
                </a:lnSpc>
                <a:spcBef>
                  <a:spcPct val="0"/>
                </a:spcBef>
                <a:spcAft>
                  <a:spcPct val="35000"/>
                </a:spcAft>
              </a:pPr>
              <a:r>
                <a:rPr lang="el-GR" sz="2286" dirty="0"/>
                <a:t>Ανταγωνισμός για κάλυψη αναγκών ή εξασφάλιση πόρων, όπως χρόνο ή  χρήματα.</a:t>
              </a:r>
              <a:r>
                <a:rPr lang="en-US" sz="2286" dirty="0"/>
                <a:t> </a:t>
              </a:r>
            </a:p>
          </p:txBody>
        </p:sp>
      </p:grpSp>
    </p:spTree>
    <p:extLst>
      <p:ext uri="{BB962C8B-B14F-4D97-AF65-F5344CB8AC3E}">
        <p14:creationId xmlns:p14="http://schemas.microsoft.com/office/powerpoint/2010/main" val="742888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62280-DB46-B208-8444-13412CD40DF4}"/>
              </a:ext>
            </a:extLst>
          </p:cNvPr>
          <p:cNvSpPr>
            <a:spLocks noGrp="1"/>
          </p:cNvSpPr>
          <p:nvPr>
            <p:ph type="title"/>
          </p:nvPr>
        </p:nvSpPr>
        <p:spPr>
          <a:xfrm>
            <a:off x="1526970" y="489739"/>
            <a:ext cx="9247378" cy="946690"/>
          </a:xfrm>
        </p:spPr>
        <p:txBody>
          <a:bodyPr anchor="b">
            <a:normAutofit/>
          </a:bodyPr>
          <a:lstStyle/>
          <a:p>
            <a:r>
              <a:rPr lang="el-GR" b="1" dirty="0"/>
              <a:t>Συγκρούσεις σχέσεων</a:t>
            </a:r>
            <a:r>
              <a:rPr lang="lt-LT" b="1" dirty="0"/>
              <a:t> </a:t>
            </a:r>
          </a:p>
        </p:txBody>
      </p:sp>
      <p:graphicFrame>
        <p:nvGraphicFramePr>
          <p:cNvPr id="5" name="Content Placeholder 2">
            <a:extLst>
              <a:ext uri="{FF2B5EF4-FFF2-40B4-BE49-F238E27FC236}">
                <a16:creationId xmlns:a16="http://schemas.microsoft.com/office/drawing/2014/main" id="{4344DF3E-618F-63D1-479E-4FF290F5422A}"/>
              </a:ext>
            </a:extLst>
          </p:cNvPr>
          <p:cNvGraphicFramePr>
            <a:graphicFrameLocks noGrp="1"/>
          </p:cNvGraphicFramePr>
          <p:nvPr>
            <p:ph sz="half" idx="1"/>
          </p:nvPr>
        </p:nvGraphicFramePr>
        <p:xfrm>
          <a:off x="1526970" y="1148070"/>
          <a:ext cx="9082800" cy="34249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4883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C09EBE4-C7CF-A8B5-770F-EEC0E3846D22}"/>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68F18611-307B-1516-D524-37B9E943D413}"/>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Με ποιο θέμα πιστεύετε ότι θα ξεκινήσουμε;</a:t>
            </a:r>
            <a:endParaRPr lang="en-GB" sz="4000" b="1">
              <a:solidFill>
                <a:srgbClr val="000000"/>
              </a:solidFill>
            </a:endParaRPr>
          </a:p>
        </p:txBody>
      </p:sp>
      <p:sp>
        <p:nvSpPr>
          <p:cNvPr id="5" name="Rectangle 4">
            <a:extLst>
              <a:ext uri="{FF2B5EF4-FFF2-40B4-BE49-F238E27FC236}">
                <a16:creationId xmlns:a16="http://schemas.microsoft.com/office/drawing/2014/main" id="{CCC4960D-ED11-878C-C2D7-6CA892BDF1BD}"/>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8812A2E9-F602-A4C1-0626-C44F78A41FE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75EA2CAC-E196-95D6-5532-CE8641F977CF}"/>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1AA47C56-68D6-B0FF-1BF7-715A1B56171A}"/>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13400262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7A1FE-CF05-048D-4FE7-4A8021C41702}"/>
              </a:ext>
            </a:extLst>
          </p:cNvPr>
          <p:cNvSpPr>
            <a:spLocks noGrp="1"/>
          </p:cNvSpPr>
          <p:nvPr>
            <p:ph type="title"/>
          </p:nvPr>
        </p:nvSpPr>
        <p:spPr>
          <a:xfrm>
            <a:off x="1526970" y="489739"/>
            <a:ext cx="9247378" cy="946690"/>
          </a:xfrm>
        </p:spPr>
        <p:txBody>
          <a:bodyPr anchor="b">
            <a:normAutofit/>
          </a:bodyPr>
          <a:lstStyle/>
          <a:p>
            <a:r>
              <a:rPr lang="el-GR" b="1" dirty="0"/>
              <a:t>Δομικές συγκρούσεις (</a:t>
            </a:r>
            <a:r>
              <a:rPr lang="en-GB" b="1" dirty="0"/>
              <a:t>structural conflicts)</a:t>
            </a:r>
            <a:endParaRPr lang="lt-LT" b="1" dirty="0"/>
          </a:p>
        </p:txBody>
      </p:sp>
      <p:graphicFrame>
        <p:nvGraphicFramePr>
          <p:cNvPr id="5" name="Content Placeholder 2">
            <a:extLst>
              <a:ext uri="{FF2B5EF4-FFF2-40B4-BE49-F238E27FC236}">
                <a16:creationId xmlns:a16="http://schemas.microsoft.com/office/drawing/2014/main" id="{9D09D099-CA68-8A3F-FC86-B74EC0A5FA1B}"/>
              </a:ext>
            </a:extLst>
          </p:cNvPr>
          <p:cNvGraphicFramePr>
            <a:graphicFrameLocks noGrp="1"/>
          </p:cNvGraphicFramePr>
          <p:nvPr>
            <p:ph sz="half" idx="1"/>
          </p:nvPr>
        </p:nvGraphicFramePr>
        <p:xfrm>
          <a:off x="1526970" y="1436428"/>
          <a:ext cx="9226701" cy="31190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3667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9A057BF-A56C-50F7-BDF0-F2325BEFD259}"/>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5983B1B7-E19F-6795-4797-71626F18E923}"/>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Ποιες πιστεύετε ότι είναι οι πλέον δύσκολες στο χειρισμό τους συγκρούσεις;</a:t>
            </a:r>
            <a:endParaRPr lang="en-GB" sz="4000" b="1">
              <a:solidFill>
                <a:srgbClr val="000000"/>
              </a:solidFill>
            </a:endParaRPr>
          </a:p>
        </p:txBody>
      </p:sp>
      <p:sp>
        <p:nvSpPr>
          <p:cNvPr id="5" name="Rectangle 4">
            <a:extLst>
              <a:ext uri="{FF2B5EF4-FFF2-40B4-BE49-F238E27FC236}">
                <a16:creationId xmlns:a16="http://schemas.microsoft.com/office/drawing/2014/main" id="{73301B71-E21B-BAFC-BF89-74B31588FC21}"/>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0883A3C2-8C7A-3471-1476-58724AE3718D}"/>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CE683FF2-6110-CEC5-5ED0-F4BCEAF2E148}"/>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B07AC90C-1F94-6636-E5F9-F9DB876E561B}"/>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2731011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09714-B65C-A31C-6A42-CD940BA415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EA45FE-D4A3-1C85-36B5-D235D01ADA2C}"/>
              </a:ext>
            </a:extLst>
          </p:cNvPr>
          <p:cNvSpPr>
            <a:spLocks noGrp="1"/>
          </p:cNvSpPr>
          <p:nvPr>
            <p:ph type="title"/>
          </p:nvPr>
        </p:nvSpPr>
        <p:spPr/>
        <p:txBody>
          <a:bodyPr/>
          <a:lstStyle/>
          <a:p>
            <a:r>
              <a:rPr lang="en-US" dirty="0"/>
              <a:t>Η ΣΗΜΑΣ</a:t>
            </a:r>
            <a:r>
              <a:rPr lang="el-GR" dirty="0"/>
              <a:t>Ι</a:t>
            </a:r>
            <a:r>
              <a:rPr lang="en-US" dirty="0"/>
              <a:t>Α ΤΗΣ </a:t>
            </a:r>
            <a:r>
              <a:rPr lang="el-GR" dirty="0"/>
              <a:t>ΟΡΘΗΣ </a:t>
            </a:r>
            <a:r>
              <a:rPr lang="en-US" dirty="0"/>
              <a:t>ΔΙΑΧΕ</a:t>
            </a:r>
            <a:r>
              <a:rPr lang="el-GR" dirty="0"/>
              <a:t>Ι</a:t>
            </a:r>
            <a:r>
              <a:rPr lang="en-US" dirty="0"/>
              <a:t>ΡΙΣΗΣ ΤΩΝ ΣΥΓΚΡΟ</a:t>
            </a:r>
            <a:r>
              <a:rPr lang="el-GR" dirty="0"/>
              <a:t>Υ</a:t>
            </a:r>
            <a:r>
              <a:rPr lang="en-US" dirty="0"/>
              <a:t>ΣΕΩΝ</a:t>
            </a:r>
            <a:endParaRPr lang="lt-LT" dirty="0"/>
          </a:p>
        </p:txBody>
      </p:sp>
      <p:sp>
        <p:nvSpPr>
          <p:cNvPr id="3" name="Content Placeholder 2">
            <a:extLst>
              <a:ext uri="{FF2B5EF4-FFF2-40B4-BE49-F238E27FC236}">
                <a16:creationId xmlns:a16="http://schemas.microsoft.com/office/drawing/2014/main" id="{9C696837-CB89-78E5-68CF-01D3B6B46037}"/>
              </a:ext>
            </a:extLst>
          </p:cNvPr>
          <p:cNvSpPr>
            <a:spLocks noGrp="1"/>
          </p:cNvSpPr>
          <p:nvPr>
            <p:ph sz="half" idx="1"/>
          </p:nvPr>
        </p:nvSpPr>
        <p:spPr/>
        <p:txBody>
          <a:bodyPr/>
          <a:lstStyle/>
          <a:p>
            <a:pPr marL="0" indent="0">
              <a:buNone/>
            </a:pPr>
            <a:r>
              <a:rPr lang="en-US" b="1" u="sng">
                <a:solidFill>
                  <a:schemeClr val="accent1">
                    <a:lumMod val="75000"/>
                  </a:schemeClr>
                </a:solidFill>
              </a:rPr>
              <a:t>Συγκρούσεις σε ομάδες</a:t>
            </a:r>
            <a:endParaRPr lang="lt-LT" b="1" u="sng">
              <a:solidFill>
                <a:schemeClr val="accent1">
                  <a:lumMod val="75000"/>
                </a:schemeClr>
              </a:solidFill>
            </a:endParaRPr>
          </a:p>
          <a:p>
            <a:r>
              <a:rPr lang="en-US">
                <a:solidFill>
                  <a:schemeClr val="accent1">
                    <a:lumMod val="75000"/>
                  </a:schemeClr>
                </a:solidFill>
              </a:rPr>
              <a:t>Αναπόφευκτο σε περιβάλλοντα υψηλού κινδύνου όπως η υγειονομική περίθαλψη.</a:t>
            </a:r>
            <a:endParaRPr lang="lt-LT">
              <a:solidFill>
                <a:schemeClr val="accent1">
                  <a:lumMod val="75000"/>
                </a:schemeClr>
              </a:solidFill>
            </a:endParaRPr>
          </a:p>
          <a:p>
            <a:r>
              <a:rPr lang="en-US">
                <a:solidFill>
                  <a:schemeClr val="accent1">
                    <a:lumMod val="75000"/>
                  </a:schemeClr>
                </a:solidFill>
              </a:rPr>
              <a:t>Απαιτείται γρήγορη σκέψη και ομαδική εργασία υπό πίεση.</a:t>
            </a:r>
            <a:endParaRPr lang="lt-LT" dirty="0">
              <a:solidFill>
                <a:schemeClr val="accent1">
                  <a:lumMod val="75000"/>
                </a:schemeClr>
              </a:solidFill>
            </a:endParaRPr>
          </a:p>
        </p:txBody>
      </p:sp>
      <p:sp>
        <p:nvSpPr>
          <p:cNvPr id="4" name="Content Placeholder 3">
            <a:extLst>
              <a:ext uri="{FF2B5EF4-FFF2-40B4-BE49-F238E27FC236}">
                <a16:creationId xmlns:a16="http://schemas.microsoft.com/office/drawing/2014/main" id="{D09D2691-D0A7-57BF-B551-D8579E3E0DA3}"/>
              </a:ext>
            </a:extLst>
          </p:cNvPr>
          <p:cNvSpPr>
            <a:spLocks noGrp="1"/>
          </p:cNvSpPr>
          <p:nvPr>
            <p:ph sz="half" idx="10"/>
          </p:nvPr>
        </p:nvSpPr>
        <p:spPr/>
        <p:txBody>
          <a:bodyPr/>
          <a:lstStyle/>
          <a:p>
            <a:pPr marL="0" indent="0">
              <a:buNone/>
            </a:pPr>
            <a:r>
              <a:rPr lang="en-US" b="1" u="sng">
                <a:solidFill>
                  <a:schemeClr val="accent1">
                    <a:lumMod val="75000"/>
                  </a:schemeClr>
                </a:solidFill>
              </a:rPr>
              <a:t>Γιατί έχει σημασία</a:t>
            </a:r>
            <a:endParaRPr lang="lt-LT" b="1" u="sng">
              <a:solidFill>
                <a:schemeClr val="accent1">
                  <a:lumMod val="75000"/>
                </a:schemeClr>
              </a:solidFill>
            </a:endParaRPr>
          </a:p>
          <a:p>
            <a:pPr marL="0" indent="0">
              <a:buNone/>
            </a:pPr>
            <a:r>
              <a:rPr lang="en-US">
                <a:solidFill>
                  <a:schemeClr val="accent1">
                    <a:lumMod val="75000"/>
                  </a:schemeClr>
                </a:solidFill>
              </a:rPr>
              <a:t>Οι δεξιότητες διαχείρισης συγκρούσεων είναι το κλειδί για:</a:t>
            </a:r>
            <a:endParaRPr lang="lt-LT">
              <a:solidFill>
                <a:schemeClr val="accent1">
                  <a:lumMod val="75000"/>
                </a:schemeClr>
              </a:solidFill>
            </a:endParaRPr>
          </a:p>
          <a:p>
            <a:r>
              <a:rPr lang="en-US">
                <a:solidFill>
                  <a:schemeClr val="accent1">
                    <a:lumMod val="75000"/>
                  </a:schemeClr>
                </a:solidFill>
              </a:rPr>
              <a:t>Ενίσχυση της ομαδικότητας και της συνεργασίας.</a:t>
            </a:r>
            <a:endParaRPr lang="lt-LT">
              <a:solidFill>
                <a:schemeClr val="accent1">
                  <a:lumMod val="75000"/>
                </a:schemeClr>
              </a:solidFill>
            </a:endParaRPr>
          </a:p>
          <a:p>
            <a:r>
              <a:rPr lang="en-US">
                <a:solidFill>
                  <a:schemeClr val="accent1">
                    <a:lumMod val="75000"/>
                  </a:schemeClr>
                </a:solidFill>
              </a:rPr>
              <a:t>Επίτευξη καλύτερων αποτελεσμάτων για την ομάδα και τους ασθενείς.</a:t>
            </a:r>
            <a:endParaRPr lang="lt-LT" dirty="0">
              <a:solidFill>
                <a:schemeClr val="accent1">
                  <a:lumMod val="75000"/>
                </a:schemeClr>
              </a:solidFill>
            </a:endParaRPr>
          </a:p>
        </p:txBody>
      </p:sp>
      <p:pic>
        <p:nvPicPr>
          <p:cNvPr id="11" name="Graphic 10" descr="Meeting with solid fill">
            <a:extLst>
              <a:ext uri="{FF2B5EF4-FFF2-40B4-BE49-F238E27FC236}">
                <a16:creationId xmlns:a16="http://schemas.microsoft.com/office/drawing/2014/main" id="{A1234B0A-3C22-DBB5-CA20-5B30641D43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62989" y="4808204"/>
            <a:ext cx="1446495" cy="1446495"/>
          </a:xfrm>
          <a:prstGeom prst="rect">
            <a:avLst/>
          </a:prstGeom>
        </p:spPr>
      </p:pic>
    </p:spTree>
    <p:extLst>
      <p:ext uri="{BB962C8B-B14F-4D97-AF65-F5344CB8AC3E}">
        <p14:creationId xmlns:p14="http://schemas.microsoft.com/office/powerpoint/2010/main" val="2333222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CF7C552-EBFC-97F0-01D3-C9DA92AF96CB}"/>
              </a:ext>
            </a:extLst>
          </p:cNvPr>
          <p:cNvSpPr>
            <a:spLocks noGrp="1"/>
          </p:cNvSpPr>
          <p:nvPr>
            <p:ph type="title"/>
          </p:nvPr>
        </p:nvSpPr>
        <p:spPr>
          <a:xfrm>
            <a:off x="1526970" y="489740"/>
            <a:ext cx="9247378" cy="707954"/>
          </a:xfrm>
        </p:spPr>
        <p:txBody>
          <a:bodyPr anchor="b">
            <a:normAutofit/>
          </a:bodyPr>
          <a:lstStyle/>
          <a:p>
            <a:r>
              <a:rPr lang="el-GR" b="1" dirty="0"/>
              <a:t>Οι 5 προσεγγίσεις της διαχείρισης συγκρούσεων</a:t>
            </a:r>
            <a:endParaRPr lang="en-US" b="1" dirty="0"/>
          </a:p>
        </p:txBody>
      </p:sp>
      <p:pic>
        <p:nvPicPr>
          <p:cNvPr id="17" name="Content Placeholder 16" descr="A diagram of a conflict management&#10;&#10;Description automatically generated">
            <a:extLst>
              <a:ext uri="{FF2B5EF4-FFF2-40B4-BE49-F238E27FC236}">
                <a16:creationId xmlns:a16="http://schemas.microsoft.com/office/drawing/2014/main" id="{7B9AD1A5-B19D-891C-441D-AE3E3441E8D1}"/>
              </a:ext>
            </a:extLst>
          </p:cNvPr>
          <p:cNvPicPr>
            <a:picLocks noGrp="1" noChangeAspect="1"/>
          </p:cNvPicPr>
          <p:nvPr>
            <p:ph sz="half" idx="1"/>
          </p:nvPr>
        </p:nvPicPr>
        <p:blipFill>
          <a:blip r:embed="rId3"/>
          <a:stretch>
            <a:fillRect/>
          </a:stretch>
        </p:blipFill>
        <p:spPr>
          <a:xfrm>
            <a:off x="1704647" y="1580069"/>
            <a:ext cx="6323114" cy="4393052"/>
          </a:xfrm>
        </p:spPr>
      </p:pic>
      <p:sp>
        <p:nvSpPr>
          <p:cNvPr id="6" name="Rectangle: Rounded Corners 5">
            <a:extLst>
              <a:ext uri="{FF2B5EF4-FFF2-40B4-BE49-F238E27FC236}">
                <a16:creationId xmlns:a16="http://schemas.microsoft.com/office/drawing/2014/main" id="{C4BED37E-38DB-487F-9DD5-38004994C878}"/>
              </a:ext>
            </a:extLst>
          </p:cNvPr>
          <p:cNvSpPr/>
          <p:nvPr/>
        </p:nvSpPr>
        <p:spPr>
          <a:xfrm>
            <a:off x="8027761" y="2595140"/>
            <a:ext cx="2289687" cy="1871705"/>
          </a:xfrm>
          <a:prstGeom prst="roundRect">
            <a:avLst/>
          </a:prstGeom>
          <a:solidFill>
            <a:srgbClr val="E5FB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715" b="1" dirty="0">
                <a:solidFill>
                  <a:srgbClr val="FB0087"/>
                </a:solidFill>
                <a:latin typeface="Bahnschrift SemiBold" panose="020B0502040204020203" pitchFamily="34" charset="0"/>
              </a:rPr>
              <a:t>1. ΑΝΤΑΓΩΝΙΣΜΟΣ</a:t>
            </a:r>
          </a:p>
          <a:p>
            <a:pPr algn="ctr"/>
            <a:r>
              <a:rPr lang="el-GR" sz="1715" b="1" dirty="0">
                <a:solidFill>
                  <a:schemeClr val="accent1">
                    <a:lumMod val="75000"/>
                  </a:schemeClr>
                </a:solidFill>
                <a:latin typeface="Bahnschrift SemiBold" panose="020B0502040204020203" pitchFamily="34" charset="0"/>
              </a:rPr>
              <a:t>2. ΑΠΟΦΥΓΗ</a:t>
            </a:r>
          </a:p>
          <a:p>
            <a:pPr algn="ctr"/>
            <a:r>
              <a:rPr lang="el-GR" sz="1715" b="1" dirty="0">
                <a:solidFill>
                  <a:srgbClr val="00B050"/>
                </a:solidFill>
                <a:latin typeface="Bahnschrift SemiBold" panose="020B0502040204020203" pitchFamily="34" charset="0"/>
              </a:rPr>
              <a:t>3. ΣΥΝΕΡΓΑΣΙΑ</a:t>
            </a:r>
          </a:p>
          <a:p>
            <a:pPr algn="ctr"/>
            <a:r>
              <a:rPr lang="el-GR" sz="1715" b="1" dirty="0">
                <a:solidFill>
                  <a:srgbClr val="FFC000"/>
                </a:solidFill>
                <a:latin typeface="Bahnschrift SemiBold" panose="020B0502040204020203" pitchFamily="34" charset="0"/>
              </a:rPr>
              <a:t>4. ΥΠΟΧΩΡΗΣΗ - ΠΡΟΣΑΡΜΟΓΗ</a:t>
            </a:r>
          </a:p>
          <a:p>
            <a:pPr algn="ctr"/>
            <a:r>
              <a:rPr lang="el-GR" sz="1715" b="1" dirty="0">
                <a:solidFill>
                  <a:schemeClr val="tx1"/>
                </a:solidFill>
                <a:latin typeface="Bahnschrift SemiBold" panose="020B0502040204020203" pitchFamily="34" charset="0"/>
              </a:rPr>
              <a:t>5. ΣΥΜΒΙΒΑΣΜΟΣ</a:t>
            </a:r>
            <a:endParaRPr lang="en-GB" sz="1715" b="1" dirty="0">
              <a:solidFill>
                <a:schemeClr val="tx1"/>
              </a:solidFill>
              <a:latin typeface="Bahnschrift SemiBold" panose="020B0502040204020203" pitchFamily="34" charset="0"/>
            </a:endParaRPr>
          </a:p>
        </p:txBody>
      </p:sp>
    </p:spTree>
    <p:extLst>
      <p:ext uri="{BB962C8B-B14F-4D97-AF65-F5344CB8AC3E}">
        <p14:creationId xmlns:p14="http://schemas.microsoft.com/office/powerpoint/2010/main" val="42147434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642BD-B016-67F0-1B06-CEE6824BBB75}"/>
              </a:ext>
            </a:extLst>
          </p:cNvPr>
          <p:cNvSpPr>
            <a:spLocks noGrp="1"/>
          </p:cNvSpPr>
          <p:nvPr>
            <p:ph type="title"/>
          </p:nvPr>
        </p:nvSpPr>
        <p:spPr>
          <a:xfrm>
            <a:off x="1472311" y="101909"/>
            <a:ext cx="9247378" cy="946690"/>
          </a:xfrm>
        </p:spPr>
        <p:txBody>
          <a:bodyPr/>
          <a:lstStyle/>
          <a:p>
            <a:r>
              <a:rPr lang="el-GR" b="1" dirty="0"/>
              <a:t>Ανταγωνισμός</a:t>
            </a:r>
            <a:r>
              <a:rPr lang="en-US" b="1" dirty="0"/>
              <a:t> (C</a:t>
            </a:r>
            <a:r>
              <a:rPr lang="en-GB" b="1" dirty="0" err="1"/>
              <a:t>ompeting</a:t>
            </a:r>
            <a:r>
              <a:rPr lang="en-US" b="1" dirty="0"/>
              <a:t>)</a:t>
            </a:r>
            <a:endParaRPr lang="lt-LT" b="1" dirty="0"/>
          </a:p>
        </p:txBody>
      </p:sp>
      <p:sp>
        <p:nvSpPr>
          <p:cNvPr id="3" name="TextBox 2">
            <a:extLst>
              <a:ext uri="{FF2B5EF4-FFF2-40B4-BE49-F238E27FC236}">
                <a16:creationId xmlns:a16="http://schemas.microsoft.com/office/drawing/2014/main" id="{ADFBCA7A-BF7B-4CD9-A233-528DA42707E5}"/>
              </a:ext>
            </a:extLst>
          </p:cNvPr>
          <p:cNvSpPr txBox="1"/>
          <p:nvPr/>
        </p:nvSpPr>
        <p:spPr>
          <a:xfrm>
            <a:off x="1472312" y="1035400"/>
            <a:ext cx="5379190" cy="707886"/>
          </a:xfrm>
          <a:prstGeom prst="rect">
            <a:avLst/>
          </a:prstGeom>
          <a:noFill/>
        </p:spPr>
        <p:txBody>
          <a:bodyPr wrap="square" rtlCol="0">
            <a:spAutoFit/>
          </a:bodyPr>
          <a:lstStyle/>
          <a:p>
            <a:r>
              <a:rPr lang="el-GR" sz="2000" dirty="0"/>
              <a:t>= Επικέντρωση στην αποδοχή από τους άλλους της δικής μας οπτικής</a:t>
            </a:r>
            <a:endParaRPr lang="en-GB" sz="2000" dirty="0"/>
          </a:p>
        </p:txBody>
      </p:sp>
      <p:pic>
        <p:nvPicPr>
          <p:cNvPr id="11" name="Content Placeholder 3">
            <a:extLst>
              <a:ext uri="{FF2B5EF4-FFF2-40B4-BE49-F238E27FC236}">
                <a16:creationId xmlns:a16="http://schemas.microsoft.com/office/drawing/2014/main" id="{FAECEE16-15F6-4CC2-9D20-CBDEC268F11C}"/>
              </a:ext>
            </a:extLst>
          </p:cNvPr>
          <p:cNvPicPr>
            <a:picLocks noGrp="1" noChangeAspect="1"/>
          </p:cNvPicPr>
          <p:nvPr>
            <p:ph sz="half" idx="1"/>
          </p:nvPr>
        </p:nvPicPr>
        <p:blipFill>
          <a:blip r:embed="rId3"/>
          <a:stretch>
            <a:fillRect/>
          </a:stretch>
        </p:blipFill>
        <p:spPr>
          <a:xfrm>
            <a:off x="952122" y="1982089"/>
            <a:ext cx="7313437" cy="4449484"/>
          </a:xfrm>
          <a:prstGeom prst="rect">
            <a:avLst/>
          </a:prstGeom>
        </p:spPr>
      </p:pic>
      <p:sp>
        <p:nvSpPr>
          <p:cNvPr id="12" name="Arrow: Down 11">
            <a:extLst>
              <a:ext uri="{FF2B5EF4-FFF2-40B4-BE49-F238E27FC236}">
                <a16:creationId xmlns:a16="http://schemas.microsoft.com/office/drawing/2014/main" id="{DD637CE0-AC81-485A-81BF-A4AC92786E14}"/>
              </a:ext>
            </a:extLst>
          </p:cNvPr>
          <p:cNvSpPr/>
          <p:nvPr/>
        </p:nvSpPr>
        <p:spPr>
          <a:xfrm>
            <a:off x="3332542" y="1809384"/>
            <a:ext cx="324886" cy="81378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sz="1715"/>
          </a:p>
        </p:txBody>
      </p:sp>
      <p:grpSp>
        <p:nvGrpSpPr>
          <p:cNvPr id="4" name="Group 3">
            <a:extLst>
              <a:ext uri="{FF2B5EF4-FFF2-40B4-BE49-F238E27FC236}">
                <a16:creationId xmlns:a16="http://schemas.microsoft.com/office/drawing/2014/main" id="{E23233A3-AEA9-2F0B-A2A1-C186C07DCB79}"/>
              </a:ext>
            </a:extLst>
          </p:cNvPr>
          <p:cNvGrpSpPr/>
          <p:nvPr/>
        </p:nvGrpSpPr>
        <p:grpSpPr>
          <a:xfrm>
            <a:off x="7087339" y="690177"/>
            <a:ext cx="4015536" cy="703645"/>
            <a:chOff x="1143668" y="0"/>
            <a:chExt cx="2696120" cy="606076"/>
          </a:xfrm>
          <a:scene3d>
            <a:camera prst="orthographicFront"/>
            <a:lightRig rig="flat" dir="t"/>
          </a:scene3d>
        </p:grpSpPr>
        <p:sp>
          <p:nvSpPr>
            <p:cNvPr id="5" name="Rectangle: Rounded Corners 4">
              <a:extLst>
                <a:ext uri="{FF2B5EF4-FFF2-40B4-BE49-F238E27FC236}">
                  <a16:creationId xmlns:a16="http://schemas.microsoft.com/office/drawing/2014/main" id="{B2C96493-2CCB-A1B8-F11E-C4ACAC94E24E}"/>
                </a:ext>
              </a:extLst>
            </p:cNvPr>
            <p:cNvSpPr/>
            <p:nvPr/>
          </p:nvSpPr>
          <p:spPr>
            <a:xfrm>
              <a:off x="1143668" y="0"/>
              <a:ext cx="2696120" cy="606076"/>
            </a:xfrm>
            <a:prstGeom prst="roundRect">
              <a:avLst>
                <a:gd name="adj" fmla="val 10000"/>
              </a:avLst>
            </a:prstGeom>
            <a:solidFill>
              <a:schemeClr val="accent3">
                <a:lumMod val="20000"/>
                <a:lumOff val="80000"/>
              </a:schemeClr>
            </a:solidFill>
            <a:sp3d prstMaterial="dkEdge">
              <a:bevelT w="8200" h="38100"/>
            </a:sp3d>
          </p:spPr>
          <p:style>
            <a:lnRef idx="0">
              <a:schemeClr val="lt1">
                <a:hueOff val="0"/>
                <a:satOff val="0"/>
                <a:lumOff val="0"/>
                <a:alphaOff val="0"/>
              </a:schemeClr>
            </a:lnRef>
            <a:fillRef idx="2">
              <a:scrgbClr r="0" g="0" b="0"/>
            </a:fillRef>
            <a:effectRef idx="1">
              <a:schemeClr val="accent1">
                <a:shade val="50000"/>
                <a:hueOff val="0"/>
                <a:satOff val="0"/>
                <a:lumOff val="0"/>
                <a:alphaOff val="0"/>
              </a:schemeClr>
            </a:effectRef>
            <a:fontRef idx="minor">
              <a:schemeClr val="dk1"/>
            </a:fontRef>
          </p:style>
          <p:txBody>
            <a:bodyPr/>
            <a:lstStyle/>
            <a:p>
              <a:endParaRPr lang="en-GB" sz="1715"/>
            </a:p>
          </p:txBody>
        </p:sp>
        <p:sp>
          <p:nvSpPr>
            <p:cNvPr id="6" name="Rectangle: Rounded Corners 4">
              <a:extLst>
                <a:ext uri="{FF2B5EF4-FFF2-40B4-BE49-F238E27FC236}">
                  <a16:creationId xmlns:a16="http://schemas.microsoft.com/office/drawing/2014/main" id="{AC32AB3D-A52A-B8F3-B0BE-E4F622901019}"/>
                </a:ext>
              </a:extLst>
            </p:cNvPr>
            <p:cNvSpPr txBox="1"/>
            <p:nvPr/>
          </p:nvSpPr>
          <p:spPr>
            <a:xfrm>
              <a:off x="1161419" y="17751"/>
              <a:ext cx="2660618" cy="5705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Υψηλή </a:t>
              </a:r>
              <a:r>
                <a:rPr lang="el-GR" sz="2572" dirty="0" err="1">
                  <a:solidFill>
                    <a:schemeClr val="tx1"/>
                  </a:solidFill>
                </a:rPr>
                <a:t>διε</a:t>
              </a:r>
              <a:r>
                <a:rPr lang="el-GR" sz="2572" dirty="0" err="1"/>
                <a:t>κδικητικότητα</a:t>
              </a:r>
              <a:endParaRPr lang="en-US" sz="2572" dirty="0"/>
            </a:p>
          </p:txBody>
        </p:sp>
      </p:grpSp>
      <p:sp>
        <p:nvSpPr>
          <p:cNvPr id="7" name="Rectangle: Rounded Corners 4">
            <a:extLst>
              <a:ext uri="{FF2B5EF4-FFF2-40B4-BE49-F238E27FC236}">
                <a16:creationId xmlns:a16="http://schemas.microsoft.com/office/drawing/2014/main" id="{D12AF0E1-005F-961F-BF22-741BD29AD4AD}"/>
              </a:ext>
            </a:extLst>
          </p:cNvPr>
          <p:cNvSpPr txBox="1"/>
          <p:nvPr/>
        </p:nvSpPr>
        <p:spPr>
          <a:xfrm>
            <a:off x="7087338" y="1407831"/>
            <a:ext cx="4015535" cy="662427"/>
          </a:xfrm>
          <a:prstGeom prst="rect">
            <a:avLst/>
          </a:prstGeom>
          <a:solidFill>
            <a:schemeClr val="accent5">
              <a:lumMod val="40000"/>
              <a:lumOff val="60000"/>
            </a:schemeClr>
          </a:solidFill>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Χαμηλή </a:t>
            </a:r>
            <a:r>
              <a:rPr lang="el-GR" sz="2572" dirty="0" err="1">
                <a:solidFill>
                  <a:schemeClr val="tx1"/>
                </a:solidFill>
              </a:rPr>
              <a:t>συνεργατικότητα</a:t>
            </a:r>
            <a:endParaRPr lang="en-US" sz="2572" dirty="0"/>
          </a:p>
        </p:txBody>
      </p:sp>
    </p:spTree>
    <p:extLst>
      <p:ext uri="{BB962C8B-B14F-4D97-AF65-F5344CB8AC3E}">
        <p14:creationId xmlns:p14="http://schemas.microsoft.com/office/powerpoint/2010/main" val="18328171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642BD-B016-67F0-1B06-CEE6824BBB75}"/>
              </a:ext>
            </a:extLst>
          </p:cNvPr>
          <p:cNvSpPr>
            <a:spLocks noGrp="1"/>
          </p:cNvSpPr>
          <p:nvPr>
            <p:ph type="title"/>
          </p:nvPr>
        </p:nvSpPr>
        <p:spPr>
          <a:xfrm>
            <a:off x="1477788" y="1"/>
            <a:ext cx="9247378" cy="946690"/>
          </a:xfrm>
        </p:spPr>
        <p:txBody>
          <a:bodyPr/>
          <a:lstStyle/>
          <a:p>
            <a:r>
              <a:rPr lang="el-GR" b="1" dirty="0"/>
              <a:t>Αποφυγή (</a:t>
            </a:r>
            <a:r>
              <a:rPr lang="en-US" b="1" dirty="0"/>
              <a:t>A</a:t>
            </a:r>
            <a:r>
              <a:rPr lang="en-GB" b="1" dirty="0"/>
              <a:t>voiding</a:t>
            </a:r>
            <a:r>
              <a:rPr lang="en-US" b="1" dirty="0"/>
              <a:t>)</a:t>
            </a:r>
            <a:endParaRPr lang="lt-LT" b="1" dirty="0"/>
          </a:p>
        </p:txBody>
      </p:sp>
      <p:sp>
        <p:nvSpPr>
          <p:cNvPr id="7" name="TextBox 6">
            <a:extLst>
              <a:ext uri="{FF2B5EF4-FFF2-40B4-BE49-F238E27FC236}">
                <a16:creationId xmlns:a16="http://schemas.microsoft.com/office/drawing/2014/main" id="{8CC7F6EA-F532-497E-8A89-13D047F0019F}"/>
              </a:ext>
            </a:extLst>
          </p:cNvPr>
          <p:cNvSpPr txBox="1"/>
          <p:nvPr/>
        </p:nvSpPr>
        <p:spPr>
          <a:xfrm>
            <a:off x="1459113" y="1013054"/>
            <a:ext cx="5154829" cy="707886"/>
          </a:xfrm>
          <a:prstGeom prst="rect">
            <a:avLst/>
          </a:prstGeom>
          <a:noFill/>
        </p:spPr>
        <p:txBody>
          <a:bodyPr wrap="square" rtlCol="0">
            <a:spAutoFit/>
          </a:bodyPr>
          <a:lstStyle/>
          <a:p>
            <a:r>
              <a:rPr lang="el-GR" sz="2000" dirty="0"/>
              <a:t>= Κάνουμε ένα βήμα πίσω και αφήνουμε την αντιπαράθεση να εκτονωθεί. </a:t>
            </a:r>
            <a:endParaRPr lang="en-GB" sz="2000" dirty="0"/>
          </a:p>
        </p:txBody>
      </p:sp>
      <p:pic>
        <p:nvPicPr>
          <p:cNvPr id="12" name="Content Placeholder 3">
            <a:extLst>
              <a:ext uri="{FF2B5EF4-FFF2-40B4-BE49-F238E27FC236}">
                <a16:creationId xmlns:a16="http://schemas.microsoft.com/office/drawing/2014/main" id="{BA8A0B98-366D-4194-B9BA-33D0B8C2D9C6}"/>
              </a:ext>
            </a:extLst>
          </p:cNvPr>
          <p:cNvPicPr>
            <a:picLocks noGrp="1" noChangeAspect="1"/>
          </p:cNvPicPr>
          <p:nvPr>
            <p:ph sz="half" idx="1"/>
          </p:nvPr>
        </p:nvPicPr>
        <p:blipFill>
          <a:blip r:embed="rId3"/>
          <a:stretch>
            <a:fillRect/>
          </a:stretch>
        </p:blipFill>
        <p:spPr>
          <a:xfrm>
            <a:off x="1082649" y="1726780"/>
            <a:ext cx="7313437" cy="4449484"/>
          </a:xfrm>
          <a:prstGeom prst="rect">
            <a:avLst/>
          </a:prstGeom>
        </p:spPr>
      </p:pic>
      <p:sp>
        <p:nvSpPr>
          <p:cNvPr id="13" name="Arrow: Down 12">
            <a:extLst>
              <a:ext uri="{FF2B5EF4-FFF2-40B4-BE49-F238E27FC236}">
                <a16:creationId xmlns:a16="http://schemas.microsoft.com/office/drawing/2014/main" id="{05488645-A1BF-4DD2-8690-24AF9AD0D8C0}"/>
              </a:ext>
            </a:extLst>
          </p:cNvPr>
          <p:cNvSpPr/>
          <p:nvPr/>
        </p:nvSpPr>
        <p:spPr>
          <a:xfrm rot="10800000">
            <a:off x="3266558" y="5477649"/>
            <a:ext cx="324886" cy="81378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sz="1715"/>
          </a:p>
        </p:txBody>
      </p:sp>
      <p:sp>
        <p:nvSpPr>
          <p:cNvPr id="3" name="Rectangle: Rounded Corners 4">
            <a:extLst>
              <a:ext uri="{FF2B5EF4-FFF2-40B4-BE49-F238E27FC236}">
                <a16:creationId xmlns:a16="http://schemas.microsoft.com/office/drawing/2014/main" id="{9243A88E-4159-52A9-287E-FC874C6B6D78}"/>
              </a:ext>
            </a:extLst>
          </p:cNvPr>
          <p:cNvSpPr txBox="1"/>
          <p:nvPr/>
        </p:nvSpPr>
        <p:spPr>
          <a:xfrm>
            <a:off x="7087338" y="1407831"/>
            <a:ext cx="4015535" cy="662427"/>
          </a:xfrm>
          <a:prstGeom prst="rect">
            <a:avLst/>
          </a:prstGeom>
          <a:solidFill>
            <a:schemeClr val="accent5">
              <a:lumMod val="40000"/>
              <a:lumOff val="60000"/>
            </a:schemeClr>
          </a:solidFill>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Χαμηλή </a:t>
            </a:r>
            <a:r>
              <a:rPr lang="el-GR" sz="2572" dirty="0" err="1">
                <a:solidFill>
                  <a:schemeClr val="tx1"/>
                </a:solidFill>
              </a:rPr>
              <a:t>συνεργατικότητα</a:t>
            </a:r>
            <a:endParaRPr lang="en-US" sz="2572" dirty="0"/>
          </a:p>
        </p:txBody>
      </p:sp>
      <p:grpSp>
        <p:nvGrpSpPr>
          <p:cNvPr id="4" name="Group 3">
            <a:extLst>
              <a:ext uri="{FF2B5EF4-FFF2-40B4-BE49-F238E27FC236}">
                <a16:creationId xmlns:a16="http://schemas.microsoft.com/office/drawing/2014/main" id="{9148D2BB-846E-B68E-AF12-6C30F3285B18}"/>
              </a:ext>
            </a:extLst>
          </p:cNvPr>
          <p:cNvGrpSpPr/>
          <p:nvPr/>
        </p:nvGrpSpPr>
        <p:grpSpPr>
          <a:xfrm>
            <a:off x="7087339" y="690177"/>
            <a:ext cx="4015536" cy="703645"/>
            <a:chOff x="1143668" y="0"/>
            <a:chExt cx="2696120" cy="606076"/>
          </a:xfrm>
          <a:scene3d>
            <a:camera prst="orthographicFront"/>
            <a:lightRig rig="flat" dir="t"/>
          </a:scene3d>
        </p:grpSpPr>
        <p:sp>
          <p:nvSpPr>
            <p:cNvPr id="5" name="Rectangle: Rounded Corners 4">
              <a:extLst>
                <a:ext uri="{FF2B5EF4-FFF2-40B4-BE49-F238E27FC236}">
                  <a16:creationId xmlns:a16="http://schemas.microsoft.com/office/drawing/2014/main" id="{FA38DC2B-9609-14F9-0752-5D31ECFDFA8E}"/>
                </a:ext>
              </a:extLst>
            </p:cNvPr>
            <p:cNvSpPr/>
            <p:nvPr/>
          </p:nvSpPr>
          <p:spPr>
            <a:xfrm>
              <a:off x="1143668" y="0"/>
              <a:ext cx="2696120" cy="606076"/>
            </a:xfrm>
            <a:prstGeom prst="roundRect">
              <a:avLst>
                <a:gd name="adj" fmla="val 10000"/>
              </a:avLst>
            </a:prstGeom>
            <a:solidFill>
              <a:schemeClr val="accent3">
                <a:lumMod val="20000"/>
                <a:lumOff val="80000"/>
              </a:schemeClr>
            </a:solidFill>
            <a:sp3d prstMaterial="dkEdge">
              <a:bevelT w="8200" h="38100"/>
            </a:sp3d>
          </p:spPr>
          <p:style>
            <a:lnRef idx="0">
              <a:schemeClr val="lt1">
                <a:hueOff val="0"/>
                <a:satOff val="0"/>
                <a:lumOff val="0"/>
                <a:alphaOff val="0"/>
              </a:schemeClr>
            </a:lnRef>
            <a:fillRef idx="2">
              <a:scrgbClr r="0" g="0" b="0"/>
            </a:fillRef>
            <a:effectRef idx="1">
              <a:schemeClr val="accent1">
                <a:shade val="50000"/>
                <a:hueOff val="0"/>
                <a:satOff val="0"/>
                <a:lumOff val="0"/>
                <a:alphaOff val="0"/>
              </a:schemeClr>
            </a:effectRef>
            <a:fontRef idx="minor">
              <a:schemeClr val="dk1"/>
            </a:fontRef>
          </p:style>
          <p:txBody>
            <a:bodyPr/>
            <a:lstStyle/>
            <a:p>
              <a:endParaRPr lang="en-GB" sz="1715"/>
            </a:p>
          </p:txBody>
        </p:sp>
        <p:sp>
          <p:nvSpPr>
            <p:cNvPr id="6" name="Rectangle: Rounded Corners 4">
              <a:extLst>
                <a:ext uri="{FF2B5EF4-FFF2-40B4-BE49-F238E27FC236}">
                  <a16:creationId xmlns:a16="http://schemas.microsoft.com/office/drawing/2014/main" id="{3878EE43-74BD-32E1-E2AC-29F33AE820FA}"/>
                </a:ext>
              </a:extLst>
            </p:cNvPr>
            <p:cNvSpPr txBox="1"/>
            <p:nvPr/>
          </p:nvSpPr>
          <p:spPr>
            <a:xfrm>
              <a:off x="1161419" y="17751"/>
              <a:ext cx="2660618" cy="5705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Χαμηλή </a:t>
              </a:r>
              <a:r>
                <a:rPr lang="el-GR" sz="2572" dirty="0" err="1">
                  <a:solidFill>
                    <a:schemeClr val="tx1"/>
                  </a:solidFill>
                </a:rPr>
                <a:t>διε</a:t>
              </a:r>
              <a:r>
                <a:rPr lang="el-GR" sz="2572" dirty="0" err="1"/>
                <a:t>κδικητικότητα</a:t>
              </a:r>
              <a:endParaRPr lang="en-US" sz="2572" dirty="0"/>
            </a:p>
          </p:txBody>
        </p:sp>
      </p:grpSp>
    </p:spTree>
    <p:extLst>
      <p:ext uri="{BB962C8B-B14F-4D97-AF65-F5344CB8AC3E}">
        <p14:creationId xmlns:p14="http://schemas.microsoft.com/office/powerpoint/2010/main" val="2378480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642BD-B016-67F0-1B06-CEE6824BBB75}"/>
              </a:ext>
            </a:extLst>
          </p:cNvPr>
          <p:cNvSpPr>
            <a:spLocks noGrp="1"/>
          </p:cNvSpPr>
          <p:nvPr>
            <p:ph type="title"/>
          </p:nvPr>
        </p:nvSpPr>
        <p:spPr>
          <a:xfrm>
            <a:off x="1617485" y="273112"/>
            <a:ext cx="9247378" cy="946690"/>
          </a:xfrm>
        </p:spPr>
        <p:txBody>
          <a:bodyPr/>
          <a:lstStyle/>
          <a:p>
            <a:r>
              <a:rPr lang="el-GR" b="1" dirty="0"/>
              <a:t>Υποχώρηση - Προσαρμογή  </a:t>
            </a:r>
            <a:br>
              <a:rPr lang="el-GR" b="1" dirty="0"/>
            </a:br>
            <a:r>
              <a:rPr lang="el-GR" b="1" dirty="0"/>
              <a:t>(</a:t>
            </a:r>
            <a:r>
              <a:rPr lang="es-ES" b="1" dirty="0" err="1"/>
              <a:t>Accomodating</a:t>
            </a:r>
            <a:r>
              <a:rPr lang="el-GR" b="1" dirty="0"/>
              <a:t>)</a:t>
            </a:r>
            <a:endParaRPr lang="lt-LT" b="1" dirty="0"/>
          </a:p>
        </p:txBody>
      </p:sp>
      <p:sp>
        <p:nvSpPr>
          <p:cNvPr id="9" name="TextBox 8">
            <a:extLst>
              <a:ext uri="{FF2B5EF4-FFF2-40B4-BE49-F238E27FC236}">
                <a16:creationId xmlns:a16="http://schemas.microsoft.com/office/drawing/2014/main" id="{D52CC425-A9F8-49DF-877A-90FBA11C56F0}"/>
              </a:ext>
            </a:extLst>
          </p:cNvPr>
          <p:cNvSpPr txBox="1"/>
          <p:nvPr/>
        </p:nvSpPr>
        <p:spPr>
          <a:xfrm>
            <a:off x="1617485" y="1198080"/>
            <a:ext cx="4917271" cy="707886"/>
          </a:xfrm>
          <a:prstGeom prst="rect">
            <a:avLst/>
          </a:prstGeom>
          <a:noFill/>
        </p:spPr>
        <p:txBody>
          <a:bodyPr wrap="square" rtlCol="0">
            <a:spAutoFit/>
          </a:bodyPr>
          <a:lstStyle/>
          <a:p>
            <a:r>
              <a:rPr lang="el-GR" sz="2000" dirty="0"/>
              <a:t>= αποδεχόμαστε την οπτική της άλλης πλευράς με στόχο την εκεχειρία.</a:t>
            </a:r>
            <a:endParaRPr lang="en-GB" sz="2000" dirty="0"/>
          </a:p>
        </p:txBody>
      </p:sp>
      <p:pic>
        <p:nvPicPr>
          <p:cNvPr id="11" name="Content Placeholder 3">
            <a:extLst>
              <a:ext uri="{FF2B5EF4-FFF2-40B4-BE49-F238E27FC236}">
                <a16:creationId xmlns:a16="http://schemas.microsoft.com/office/drawing/2014/main" id="{380FD0B4-DA7E-4086-9B28-B19A90D17411}"/>
              </a:ext>
            </a:extLst>
          </p:cNvPr>
          <p:cNvPicPr>
            <a:picLocks noGrp="1" noChangeAspect="1"/>
          </p:cNvPicPr>
          <p:nvPr>
            <p:ph sz="half" idx="1"/>
          </p:nvPr>
        </p:nvPicPr>
        <p:blipFill>
          <a:blip r:embed="rId3"/>
          <a:stretch>
            <a:fillRect/>
          </a:stretch>
        </p:blipFill>
        <p:spPr>
          <a:xfrm>
            <a:off x="1310938" y="1981157"/>
            <a:ext cx="7313437" cy="4449484"/>
          </a:xfrm>
          <a:prstGeom prst="rect">
            <a:avLst/>
          </a:prstGeom>
        </p:spPr>
      </p:pic>
      <p:sp>
        <p:nvSpPr>
          <p:cNvPr id="12" name="Arrow: Down 11">
            <a:extLst>
              <a:ext uri="{FF2B5EF4-FFF2-40B4-BE49-F238E27FC236}">
                <a16:creationId xmlns:a16="http://schemas.microsoft.com/office/drawing/2014/main" id="{1EE55573-3214-4523-BA8B-1DC9CDE2C5B6}"/>
              </a:ext>
            </a:extLst>
          </p:cNvPr>
          <p:cNvSpPr/>
          <p:nvPr/>
        </p:nvSpPr>
        <p:spPr>
          <a:xfrm rot="10800000">
            <a:off x="6534757" y="5915834"/>
            <a:ext cx="324886" cy="81378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sz="1715"/>
          </a:p>
        </p:txBody>
      </p:sp>
      <p:grpSp>
        <p:nvGrpSpPr>
          <p:cNvPr id="4" name="Group 3">
            <a:extLst>
              <a:ext uri="{FF2B5EF4-FFF2-40B4-BE49-F238E27FC236}">
                <a16:creationId xmlns:a16="http://schemas.microsoft.com/office/drawing/2014/main" id="{8949A8EE-14EF-DAF7-167A-2C8B58C61490}"/>
              </a:ext>
            </a:extLst>
          </p:cNvPr>
          <p:cNvGrpSpPr/>
          <p:nvPr/>
        </p:nvGrpSpPr>
        <p:grpSpPr>
          <a:xfrm>
            <a:off x="6995924" y="594844"/>
            <a:ext cx="4041974" cy="703644"/>
            <a:chOff x="1125917" y="-630663"/>
            <a:chExt cx="2713871" cy="606081"/>
          </a:xfrm>
          <a:scene3d>
            <a:camera prst="orthographicFront"/>
            <a:lightRig rig="flat" dir="t"/>
          </a:scene3d>
        </p:grpSpPr>
        <p:sp>
          <p:nvSpPr>
            <p:cNvPr id="5" name="Rectangle: Rounded Corners 4">
              <a:extLst>
                <a:ext uri="{FF2B5EF4-FFF2-40B4-BE49-F238E27FC236}">
                  <a16:creationId xmlns:a16="http://schemas.microsoft.com/office/drawing/2014/main" id="{FDE78F47-12D0-79FA-CB6F-3EEE58B0FA0C}"/>
                </a:ext>
              </a:extLst>
            </p:cNvPr>
            <p:cNvSpPr/>
            <p:nvPr/>
          </p:nvSpPr>
          <p:spPr>
            <a:xfrm>
              <a:off x="1143668" y="-630658"/>
              <a:ext cx="2696120" cy="606076"/>
            </a:xfrm>
            <a:prstGeom prst="roundRect">
              <a:avLst>
                <a:gd name="adj" fmla="val 10000"/>
              </a:avLst>
            </a:prstGeom>
            <a:solidFill>
              <a:schemeClr val="accent3">
                <a:lumMod val="20000"/>
                <a:lumOff val="80000"/>
              </a:schemeClr>
            </a:solidFill>
            <a:sp3d prstMaterial="dkEdge">
              <a:bevelT w="8200" h="38100"/>
            </a:sp3d>
          </p:spPr>
          <p:style>
            <a:lnRef idx="0">
              <a:schemeClr val="lt1">
                <a:hueOff val="0"/>
                <a:satOff val="0"/>
                <a:lumOff val="0"/>
                <a:alphaOff val="0"/>
              </a:schemeClr>
            </a:lnRef>
            <a:fillRef idx="2">
              <a:scrgbClr r="0" g="0" b="0"/>
            </a:fillRef>
            <a:effectRef idx="1">
              <a:schemeClr val="accent1">
                <a:shade val="50000"/>
                <a:hueOff val="0"/>
                <a:satOff val="0"/>
                <a:lumOff val="0"/>
                <a:alphaOff val="0"/>
              </a:schemeClr>
            </a:effectRef>
            <a:fontRef idx="minor">
              <a:schemeClr val="dk1"/>
            </a:fontRef>
          </p:style>
          <p:txBody>
            <a:bodyPr/>
            <a:lstStyle/>
            <a:p>
              <a:endParaRPr lang="en-GB" sz="1715"/>
            </a:p>
          </p:txBody>
        </p:sp>
        <p:sp>
          <p:nvSpPr>
            <p:cNvPr id="6" name="Rectangle: Rounded Corners 4">
              <a:extLst>
                <a:ext uri="{FF2B5EF4-FFF2-40B4-BE49-F238E27FC236}">
                  <a16:creationId xmlns:a16="http://schemas.microsoft.com/office/drawing/2014/main" id="{C84891E4-4C72-FD08-F460-0B3850EE7272}"/>
                </a:ext>
              </a:extLst>
            </p:cNvPr>
            <p:cNvSpPr txBox="1"/>
            <p:nvPr/>
          </p:nvSpPr>
          <p:spPr>
            <a:xfrm>
              <a:off x="1125917" y="-630663"/>
              <a:ext cx="2696120" cy="58832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Χαμηλή </a:t>
              </a:r>
              <a:r>
                <a:rPr lang="el-GR" sz="2572" dirty="0" err="1">
                  <a:solidFill>
                    <a:schemeClr val="tx1"/>
                  </a:solidFill>
                </a:rPr>
                <a:t>διε</a:t>
              </a:r>
              <a:r>
                <a:rPr lang="el-GR" sz="2572" dirty="0" err="1"/>
                <a:t>κδικητικότητα</a:t>
              </a:r>
              <a:endParaRPr lang="en-US" sz="2572" dirty="0"/>
            </a:p>
          </p:txBody>
        </p:sp>
      </p:grpSp>
      <p:grpSp>
        <p:nvGrpSpPr>
          <p:cNvPr id="7" name="Group 6">
            <a:extLst>
              <a:ext uri="{FF2B5EF4-FFF2-40B4-BE49-F238E27FC236}">
                <a16:creationId xmlns:a16="http://schemas.microsoft.com/office/drawing/2014/main" id="{2802CC9E-19BC-754E-2561-881298CC6444}"/>
              </a:ext>
            </a:extLst>
          </p:cNvPr>
          <p:cNvGrpSpPr/>
          <p:nvPr/>
        </p:nvGrpSpPr>
        <p:grpSpPr>
          <a:xfrm>
            <a:off x="7021174" y="1304712"/>
            <a:ext cx="4015536" cy="703645"/>
            <a:chOff x="1143668" y="0"/>
            <a:chExt cx="2696120" cy="606076"/>
          </a:xfrm>
          <a:scene3d>
            <a:camera prst="orthographicFront"/>
            <a:lightRig rig="flat" dir="t"/>
          </a:scene3d>
        </p:grpSpPr>
        <p:sp>
          <p:nvSpPr>
            <p:cNvPr id="8" name="Rectangle: Rounded Corners 7">
              <a:extLst>
                <a:ext uri="{FF2B5EF4-FFF2-40B4-BE49-F238E27FC236}">
                  <a16:creationId xmlns:a16="http://schemas.microsoft.com/office/drawing/2014/main" id="{458CF4A3-E491-6F63-26D3-1AC8DB0390F2}"/>
                </a:ext>
              </a:extLst>
            </p:cNvPr>
            <p:cNvSpPr/>
            <p:nvPr/>
          </p:nvSpPr>
          <p:spPr>
            <a:xfrm>
              <a:off x="1143668" y="0"/>
              <a:ext cx="2696120" cy="606076"/>
            </a:xfrm>
            <a:prstGeom prst="roundRect">
              <a:avLst>
                <a:gd name="adj" fmla="val 10000"/>
              </a:avLst>
            </a:prstGeom>
            <a:solidFill>
              <a:schemeClr val="accent3">
                <a:lumMod val="20000"/>
                <a:lumOff val="80000"/>
              </a:schemeClr>
            </a:solidFill>
            <a:sp3d prstMaterial="dkEdge">
              <a:bevelT w="8200" h="38100"/>
            </a:sp3d>
          </p:spPr>
          <p:style>
            <a:lnRef idx="0">
              <a:schemeClr val="lt1">
                <a:hueOff val="0"/>
                <a:satOff val="0"/>
                <a:lumOff val="0"/>
                <a:alphaOff val="0"/>
              </a:schemeClr>
            </a:lnRef>
            <a:fillRef idx="2">
              <a:scrgbClr r="0" g="0" b="0"/>
            </a:fillRef>
            <a:effectRef idx="1">
              <a:schemeClr val="accent1">
                <a:shade val="50000"/>
                <a:hueOff val="0"/>
                <a:satOff val="0"/>
                <a:lumOff val="0"/>
                <a:alphaOff val="0"/>
              </a:schemeClr>
            </a:effectRef>
            <a:fontRef idx="minor">
              <a:schemeClr val="dk1"/>
            </a:fontRef>
          </p:style>
          <p:txBody>
            <a:bodyPr/>
            <a:lstStyle/>
            <a:p>
              <a:endParaRPr lang="en-GB" sz="1715"/>
            </a:p>
          </p:txBody>
        </p:sp>
        <p:sp>
          <p:nvSpPr>
            <p:cNvPr id="10" name="Rectangle: Rounded Corners 4">
              <a:extLst>
                <a:ext uri="{FF2B5EF4-FFF2-40B4-BE49-F238E27FC236}">
                  <a16:creationId xmlns:a16="http://schemas.microsoft.com/office/drawing/2014/main" id="{190D54E3-C3A9-1EF8-8A6B-07C3B14DD6F8}"/>
                </a:ext>
              </a:extLst>
            </p:cNvPr>
            <p:cNvSpPr txBox="1"/>
            <p:nvPr/>
          </p:nvSpPr>
          <p:spPr>
            <a:xfrm>
              <a:off x="1161419" y="17751"/>
              <a:ext cx="2660618" cy="570574"/>
            </a:xfrm>
            <a:prstGeom prst="rect">
              <a:avLst/>
            </a:prstGeom>
            <a:solidFill>
              <a:schemeClr val="accent5">
                <a:lumMod val="40000"/>
                <a:lumOff val="60000"/>
              </a:schemeClr>
            </a:solidFill>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Υψηλή </a:t>
              </a:r>
              <a:r>
                <a:rPr lang="el-GR" sz="2572" dirty="0" err="1">
                  <a:solidFill>
                    <a:schemeClr val="tx1"/>
                  </a:solidFill>
                </a:rPr>
                <a:t>συνεργατικότητα</a:t>
              </a:r>
              <a:endParaRPr lang="en-US" sz="2572" dirty="0"/>
            </a:p>
          </p:txBody>
        </p:sp>
      </p:grpSp>
    </p:spTree>
    <p:extLst>
      <p:ext uri="{BB962C8B-B14F-4D97-AF65-F5344CB8AC3E}">
        <p14:creationId xmlns:p14="http://schemas.microsoft.com/office/powerpoint/2010/main" val="3886199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a:extLst>
              <a:ext uri="{FF2B5EF4-FFF2-40B4-BE49-F238E27FC236}">
                <a16:creationId xmlns:a16="http://schemas.microsoft.com/office/drawing/2014/main" id="{63B4F632-A33C-471B-878A-BF302F1DE476}"/>
              </a:ext>
            </a:extLst>
          </p:cNvPr>
          <p:cNvPicPr>
            <a:picLocks noGrp="1" noChangeAspect="1"/>
          </p:cNvPicPr>
          <p:nvPr>
            <p:ph sz="half" idx="1"/>
          </p:nvPr>
        </p:nvPicPr>
        <p:blipFill>
          <a:blip r:embed="rId3"/>
          <a:stretch>
            <a:fillRect/>
          </a:stretch>
        </p:blipFill>
        <p:spPr>
          <a:xfrm>
            <a:off x="1082643" y="1842605"/>
            <a:ext cx="7313437" cy="4449484"/>
          </a:xfrm>
          <a:prstGeom prst="rect">
            <a:avLst/>
          </a:prstGeom>
        </p:spPr>
      </p:pic>
      <p:sp>
        <p:nvSpPr>
          <p:cNvPr id="2" name="Title 1">
            <a:extLst>
              <a:ext uri="{FF2B5EF4-FFF2-40B4-BE49-F238E27FC236}">
                <a16:creationId xmlns:a16="http://schemas.microsoft.com/office/drawing/2014/main" id="{193642BD-B016-67F0-1B06-CEE6824BBB75}"/>
              </a:ext>
            </a:extLst>
          </p:cNvPr>
          <p:cNvSpPr>
            <a:spLocks noGrp="1"/>
          </p:cNvSpPr>
          <p:nvPr>
            <p:ph type="title"/>
          </p:nvPr>
        </p:nvSpPr>
        <p:spPr>
          <a:xfrm>
            <a:off x="1445915" y="129328"/>
            <a:ext cx="9247378" cy="946690"/>
          </a:xfrm>
        </p:spPr>
        <p:txBody>
          <a:bodyPr/>
          <a:lstStyle/>
          <a:p>
            <a:r>
              <a:rPr lang="el-GR" b="1" dirty="0"/>
              <a:t>Συνεργασία (</a:t>
            </a:r>
            <a:r>
              <a:rPr lang="lt-LT" b="1" dirty="0"/>
              <a:t>C</a:t>
            </a:r>
            <a:r>
              <a:rPr lang="en-GB" b="1" dirty="0" err="1"/>
              <a:t>ol</a:t>
            </a:r>
            <a:r>
              <a:rPr lang="es-ES" b="1" dirty="0" err="1"/>
              <a:t>laborating</a:t>
            </a:r>
            <a:r>
              <a:rPr lang="el-GR" b="1" dirty="0"/>
              <a:t>)</a:t>
            </a:r>
            <a:endParaRPr lang="lt-LT" b="1" dirty="0"/>
          </a:p>
        </p:txBody>
      </p:sp>
      <p:sp>
        <p:nvSpPr>
          <p:cNvPr id="9" name="TextBox 8">
            <a:extLst>
              <a:ext uri="{FF2B5EF4-FFF2-40B4-BE49-F238E27FC236}">
                <a16:creationId xmlns:a16="http://schemas.microsoft.com/office/drawing/2014/main" id="{6413A38E-C27C-4335-9DDC-C8B10D0D3BA0}"/>
              </a:ext>
            </a:extLst>
          </p:cNvPr>
          <p:cNvSpPr txBox="1"/>
          <p:nvPr/>
        </p:nvSpPr>
        <p:spPr>
          <a:xfrm>
            <a:off x="1472312" y="1163045"/>
            <a:ext cx="5049246" cy="707886"/>
          </a:xfrm>
          <a:prstGeom prst="rect">
            <a:avLst/>
          </a:prstGeom>
          <a:noFill/>
        </p:spPr>
        <p:txBody>
          <a:bodyPr wrap="square" rtlCol="0">
            <a:spAutoFit/>
          </a:bodyPr>
          <a:lstStyle/>
          <a:p>
            <a:r>
              <a:rPr lang="el-GR" sz="2000"/>
              <a:t>= εργαζόμαστε μαζί ώστε να δημιουργήσουμε μια αμοιβαία επωφελή λύση.</a:t>
            </a:r>
            <a:endParaRPr lang="en-GB" sz="2000"/>
          </a:p>
        </p:txBody>
      </p:sp>
      <p:sp>
        <p:nvSpPr>
          <p:cNvPr id="11" name="Arrow: Down 10">
            <a:extLst>
              <a:ext uri="{FF2B5EF4-FFF2-40B4-BE49-F238E27FC236}">
                <a16:creationId xmlns:a16="http://schemas.microsoft.com/office/drawing/2014/main" id="{D71C5BF6-82E0-4087-A9F7-7C520A3885BC}"/>
              </a:ext>
            </a:extLst>
          </p:cNvPr>
          <p:cNvSpPr/>
          <p:nvPr/>
        </p:nvSpPr>
        <p:spPr>
          <a:xfrm>
            <a:off x="6521559" y="1732468"/>
            <a:ext cx="324886" cy="81378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sz="1715"/>
          </a:p>
        </p:txBody>
      </p:sp>
      <p:grpSp>
        <p:nvGrpSpPr>
          <p:cNvPr id="3" name="Group 2">
            <a:extLst>
              <a:ext uri="{FF2B5EF4-FFF2-40B4-BE49-F238E27FC236}">
                <a16:creationId xmlns:a16="http://schemas.microsoft.com/office/drawing/2014/main" id="{190817CC-CC43-FB30-C4F1-E7076C94F73D}"/>
              </a:ext>
            </a:extLst>
          </p:cNvPr>
          <p:cNvGrpSpPr/>
          <p:nvPr/>
        </p:nvGrpSpPr>
        <p:grpSpPr>
          <a:xfrm>
            <a:off x="6994737" y="601067"/>
            <a:ext cx="4015536" cy="703645"/>
            <a:chOff x="1143668" y="0"/>
            <a:chExt cx="2696120" cy="606076"/>
          </a:xfrm>
          <a:scene3d>
            <a:camera prst="orthographicFront"/>
            <a:lightRig rig="flat" dir="t"/>
          </a:scene3d>
        </p:grpSpPr>
        <p:sp>
          <p:nvSpPr>
            <p:cNvPr id="4" name="Rectangle: Rounded Corners 3">
              <a:extLst>
                <a:ext uri="{FF2B5EF4-FFF2-40B4-BE49-F238E27FC236}">
                  <a16:creationId xmlns:a16="http://schemas.microsoft.com/office/drawing/2014/main" id="{DF523BC8-D31F-88B7-D588-93F88B53FBB9}"/>
                </a:ext>
              </a:extLst>
            </p:cNvPr>
            <p:cNvSpPr/>
            <p:nvPr/>
          </p:nvSpPr>
          <p:spPr>
            <a:xfrm>
              <a:off x="1143668" y="0"/>
              <a:ext cx="2696120" cy="606076"/>
            </a:xfrm>
            <a:prstGeom prst="roundRect">
              <a:avLst>
                <a:gd name="adj" fmla="val 10000"/>
              </a:avLst>
            </a:prstGeom>
            <a:solidFill>
              <a:schemeClr val="accent3">
                <a:lumMod val="20000"/>
                <a:lumOff val="80000"/>
              </a:schemeClr>
            </a:solidFill>
            <a:sp3d prstMaterial="dkEdge">
              <a:bevelT w="8200" h="38100"/>
            </a:sp3d>
          </p:spPr>
          <p:style>
            <a:lnRef idx="0">
              <a:schemeClr val="lt1">
                <a:hueOff val="0"/>
                <a:satOff val="0"/>
                <a:lumOff val="0"/>
                <a:alphaOff val="0"/>
              </a:schemeClr>
            </a:lnRef>
            <a:fillRef idx="2">
              <a:scrgbClr r="0" g="0" b="0"/>
            </a:fillRef>
            <a:effectRef idx="1">
              <a:schemeClr val="accent1">
                <a:shade val="50000"/>
                <a:hueOff val="0"/>
                <a:satOff val="0"/>
                <a:lumOff val="0"/>
                <a:alphaOff val="0"/>
              </a:schemeClr>
            </a:effectRef>
            <a:fontRef idx="minor">
              <a:schemeClr val="dk1"/>
            </a:fontRef>
          </p:style>
          <p:txBody>
            <a:bodyPr/>
            <a:lstStyle/>
            <a:p>
              <a:endParaRPr lang="en-GB" sz="1715"/>
            </a:p>
          </p:txBody>
        </p:sp>
        <p:sp>
          <p:nvSpPr>
            <p:cNvPr id="5" name="Rectangle: Rounded Corners 4">
              <a:extLst>
                <a:ext uri="{FF2B5EF4-FFF2-40B4-BE49-F238E27FC236}">
                  <a16:creationId xmlns:a16="http://schemas.microsoft.com/office/drawing/2014/main" id="{F58B76AC-1A4F-808C-B4DE-46F13098FE51}"/>
                </a:ext>
              </a:extLst>
            </p:cNvPr>
            <p:cNvSpPr txBox="1"/>
            <p:nvPr/>
          </p:nvSpPr>
          <p:spPr>
            <a:xfrm>
              <a:off x="1161419" y="17751"/>
              <a:ext cx="2660618" cy="570574"/>
            </a:xfrm>
            <a:prstGeom prst="rect">
              <a:avLst/>
            </a:prstGeom>
            <a:solidFill>
              <a:schemeClr val="accent3">
                <a:lumMod val="20000"/>
                <a:lumOff val="80000"/>
              </a:schemeClr>
            </a:solidFill>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Υψηλή </a:t>
              </a:r>
              <a:r>
                <a:rPr lang="el-GR" sz="2572" dirty="0" err="1">
                  <a:solidFill>
                    <a:schemeClr val="tx1"/>
                  </a:solidFill>
                </a:rPr>
                <a:t>διεκδικητικότητα</a:t>
              </a:r>
              <a:endParaRPr lang="en-US" sz="2572" dirty="0"/>
            </a:p>
          </p:txBody>
        </p:sp>
      </p:grpSp>
      <p:grpSp>
        <p:nvGrpSpPr>
          <p:cNvPr id="6" name="Group 5">
            <a:extLst>
              <a:ext uri="{FF2B5EF4-FFF2-40B4-BE49-F238E27FC236}">
                <a16:creationId xmlns:a16="http://schemas.microsoft.com/office/drawing/2014/main" id="{6F9EAFFF-E438-EFDE-7B55-8D5DE93C5CA7}"/>
              </a:ext>
            </a:extLst>
          </p:cNvPr>
          <p:cNvGrpSpPr/>
          <p:nvPr/>
        </p:nvGrpSpPr>
        <p:grpSpPr>
          <a:xfrm>
            <a:off x="7021174" y="1304712"/>
            <a:ext cx="4015536" cy="703645"/>
            <a:chOff x="1143668" y="0"/>
            <a:chExt cx="2696120" cy="606076"/>
          </a:xfrm>
          <a:scene3d>
            <a:camera prst="orthographicFront"/>
            <a:lightRig rig="flat" dir="t"/>
          </a:scene3d>
        </p:grpSpPr>
        <p:sp>
          <p:nvSpPr>
            <p:cNvPr id="7" name="Rectangle: Rounded Corners 6">
              <a:extLst>
                <a:ext uri="{FF2B5EF4-FFF2-40B4-BE49-F238E27FC236}">
                  <a16:creationId xmlns:a16="http://schemas.microsoft.com/office/drawing/2014/main" id="{1792F7A7-4753-5F6C-46A3-B66178B0AFF7}"/>
                </a:ext>
              </a:extLst>
            </p:cNvPr>
            <p:cNvSpPr/>
            <p:nvPr/>
          </p:nvSpPr>
          <p:spPr>
            <a:xfrm>
              <a:off x="1143668" y="0"/>
              <a:ext cx="2696120" cy="606076"/>
            </a:xfrm>
            <a:prstGeom prst="roundRect">
              <a:avLst>
                <a:gd name="adj" fmla="val 10000"/>
              </a:avLst>
            </a:prstGeom>
            <a:solidFill>
              <a:schemeClr val="accent3">
                <a:lumMod val="20000"/>
                <a:lumOff val="80000"/>
              </a:schemeClr>
            </a:solidFill>
            <a:sp3d prstMaterial="dkEdge">
              <a:bevelT w="8200" h="38100"/>
            </a:sp3d>
          </p:spPr>
          <p:style>
            <a:lnRef idx="0">
              <a:schemeClr val="lt1">
                <a:hueOff val="0"/>
                <a:satOff val="0"/>
                <a:lumOff val="0"/>
                <a:alphaOff val="0"/>
              </a:schemeClr>
            </a:lnRef>
            <a:fillRef idx="2">
              <a:scrgbClr r="0" g="0" b="0"/>
            </a:fillRef>
            <a:effectRef idx="1">
              <a:schemeClr val="accent1">
                <a:shade val="50000"/>
                <a:hueOff val="0"/>
                <a:satOff val="0"/>
                <a:lumOff val="0"/>
                <a:alphaOff val="0"/>
              </a:schemeClr>
            </a:effectRef>
            <a:fontRef idx="minor">
              <a:schemeClr val="dk1"/>
            </a:fontRef>
          </p:style>
          <p:txBody>
            <a:bodyPr/>
            <a:lstStyle/>
            <a:p>
              <a:endParaRPr lang="en-GB" sz="1715"/>
            </a:p>
          </p:txBody>
        </p:sp>
        <p:sp>
          <p:nvSpPr>
            <p:cNvPr id="8" name="Rectangle: Rounded Corners 4">
              <a:extLst>
                <a:ext uri="{FF2B5EF4-FFF2-40B4-BE49-F238E27FC236}">
                  <a16:creationId xmlns:a16="http://schemas.microsoft.com/office/drawing/2014/main" id="{C552BFE3-1CD5-9C06-F0D9-67C8E5A7F0A2}"/>
                </a:ext>
              </a:extLst>
            </p:cNvPr>
            <p:cNvSpPr txBox="1"/>
            <p:nvPr/>
          </p:nvSpPr>
          <p:spPr>
            <a:xfrm>
              <a:off x="1161419" y="17751"/>
              <a:ext cx="2660618" cy="570574"/>
            </a:xfrm>
            <a:prstGeom prst="rect">
              <a:avLst/>
            </a:prstGeom>
            <a:solidFill>
              <a:schemeClr val="accent5">
                <a:lumMod val="40000"/>
                <a:lumOff val="60000"/>
              </a:schemeClr>
            </a:solidFill>
            <a:sp3d/>
          </p:spPr>
          <p:style>
            <a:lnRef idx="0">
              <a:scrgbClr r="0" g="0" b="0"/>
            </a:lnRef>
            <a:fillRef idx="0">
              <a:scrgbClr r="0" g="0" b="0"/>
            </a:fillRef>
            <a:effectRef idx="0">
              <a:scrgbClr r="0" g="0" b="0"/>
            </a:effectRef>
            <a:fontRef idx="minor">
              <a:schemeClr val="dk1"/>
            </a:fontRef>
          </p:style>
          <p:txBody>
            <a:bodyPr spcFirstLastPara="0" vert="horz" wrap="square" lIns="48997" tIns="32664" rIns="48997" bIns="32664" numCol="1" spcCol="1270" anchor="ctr" anchorCtr="0">
              <a:noAutofit/>
            </a:bodyPr>
            <a:lstStyle/>
            <a:p>
              <a:pPr algn="ctr" defTabSz="1143263">
                <a:lnSpc>
                  <a:spcPct val="90000"/>
                </a:lnSpc>
                <a:spcBef>
                  <a:spcPct val="0"/>
                </a:spcBef>
                <a:spcAft>
                  <a:spcPct val="35000"/>
                </a:spcAft>
              </a:pPr>
              <a:r>
                <a:rPr lang="en-US" sz="2572" dirty="0">
                  <a:solidFill>
                    <a:schemeClr val="bg1"/>
                  </a:solidFill>
                </a:rPr>
                <a:t> </a:t>
              </a:r>
              <a:r>
                <a:rPr lang="el-GR" sz="2572" dirty="0">
                  <a:solidFill>
                    <a:schemeClr val="tx1"/>
                  </a:solidFill>
                </a:rPr>
                <a:t>Υψηλή </a:t>
              </a:r>
              <a:r>
                <a:rPr lang="el-GR" sz="2572" dirty="0" err="1">
                  <a:solidFill>
                    <a:schemeClr val="tx1"/>
                  </a:solidFill>
                </a:rPr>
                <a:t>συνεργατικότητα</a:t>
              </a:r>
              <a:endParaRPr lang="en-US" sz="2572" dirty="0"/>
            </a:p>
          </p:txBody>
        </p:sp>
      </p:grpSp>
    </p:spTree>
    <p:extLst>
      <p:ext uri="{BB962C8B-B14F-4D97-AF65-F5344CB8AC3E}">
        <p14:creationId xmlns:p14="http://schemas.microsoft.com/office/powerpoint/2010/main" val="1594536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642BD-B016-67F0-1B06-CEE6824BBB75}"/>
              </a:ext>
            </a:extLst>
          </p:cNvPr>
          <p:cNvSpPr>
            <a:spLocks noGrp="1"/>
          </p:cNvSpPr>
          <p:nvPr>
            <p:ph type="title"/>
          </p:nvPr>
        </p:nvSpPr>
        <p:spPr>
          <a:xfrm>
            <a:off x="1394997" y="-30473"/>
            <a:ext cx="9247378" cy="946690"/>
          </a:xfrm>
        </p:spPr>
        <p:txBody>
          <a:bodyPr/>
          <a:lstStyle/>
          <a:p>
            <a:r>
              <a:rPr lang="el-GR" b="1" dirty="0"/>
              <a:t>Συμβιβασμός (</a:t>
            </a:r>
            <a:r>
              <a:rPr lang="lt-LT" b="1" dirty="0"/>
              <a:t>C</a:t>
            </a:r>
            <a:r>
              <a:rPr lang="en-GB" b="1" dirty="0" err="1"/>
              <a:t>ompromising</a:t>
            </a:r>
            <a:r>
              <a:rPr lang="el-GR" b="1" dirty="0"/>
              <a:t>)</a:t>
            </a:r>
            <a:endParaRPr lang="lt-LT" b="1" dirty="0"/>
          </a:p>
        </p:txBody>
      </p:sp>
      <p:pic>
        <p:nvPicPr>
          <p:cNvPr id="4" name="Content Placeholder 3">
            <a:extLst>
              <a:ext uri="{FF2B5EF4-FFF2-40B4-BE49-F238E27FC236}">
                <a16:creationId xmlns:a16="http://schemas.microsoft.com/office/drawing/2014/main" id="{B45EE642-DF2E-E61E-7885-98489DC3B7EA}"/>
              </a:ext>
            </a:extLst>
          </p:cNvPr>
          <p:cNvPicPr>
            <a:picLocks noGrp="1" noChangeAspect="1"/>
          </p:cNvPicPr>
          <p:nvPr>
            <p:ph sz="half" idx="1"/>
          </p:nvPr>
        </p:nvPicPr>
        <p:blipFill>
          <a:blip r:embed="rId3"/>
          <a:stretch>
            <a:fillRect/>
          </a:stretch>
        </p:blipFill>
        <p:spPr>
          <a:xfrm>
            <a:off x="1043054" y="1594803"/>
            <a:ext cx="7313437" cy="4449484"/>
          </a:xfrm>
          <a:prstGeom prst="rect">
            <a:avLst/>
          </a:prstGeom>
        </p:spPr>
      </p:pic>
      <p:sp>
        <p:nvSpPr>
          <p:cNvPr id="5" name="Arrow: Down 4">
            <a:extLst>
              <a:ext uri="{FF2B5EF4-FFF2-40B4-BE49-F238E27FC236}">
                <a16:creationId xmlns:a16="http://schemas.microsoft.com/office/drawing/2014/main" id="{AEE5F5BB-6795-FF40-DB3A-D0205AD02AEE}"/>
              </a:ext>
            </a:extLst>
          </p:cNvPr>
          <p:cNvSpPr/>
          <p:nvPr/>
        </p:nvSpPr>
        <p:spPr>
          <a:xfrm>
            <a:off x="4837086" y="2258111"/>
            <a:ext cx="324886" cy="813782"/>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sz="1715"/>
          </a:p>
        </p:txBody>
      </p:sp>
      <p:sp>
        <p:nvSpPr>
          <p:cNvPr id="7" name="TextBox 6">
            <a:extLst>
              <a:ext uri="{FF2B5EF4-FFF2-40B4-BE49-F238E27FC236}">
                <a16:creationId xmlns:a16="http://schemas.microsoft.com/office/drawing/2014/main" id="{CF65B8A0-38E6-44D4-96DB-9C9CEA3AD7CE}"/>
              </a:ext>
            </a:extLst>
          </p:cNvPr>
          <p:cNvSpPr txBox="1"/>
          <p:nvPr/>
        </p:nvSpPr>
        <p:spPr>
          <a:xfrm>
            <a:off x="1472311" y="965073"/>
            <a:ext cx="4455350" cy="707886"/>
          </a:xfrm>
          <a:prstGeom prst="rect">
            <a:avLst/>
          </a:prstGeom>
          <a:noFill/>
        </p:spPr>
        <p:txBody>
          <a:bodyPr wrap="square" rtlCol="0">
            <a:spAutoFit/>
          </a:bodyPr>
          <a:lstStyle/>
          <a:p>
            <a:r>
              <a:rPr lang="el-GR" sz="2000" dirty="0"/>
              <a:t>= </a:t>
            </a:r>
            <a:r>
              <a:rPr lang="el-GR" sz="2000" dirty="0" err="1"/>
              <a:t>φτάουμε</a:t>
            </a:r>
            <a:r>
              <a:rPr lang="el-GR" sz="2000" dirty="0"/>
              <a:t> σε μία λύση που είναι αποδεκτή από όλους</a:t>
            </a:r>
            <a:endParaRPr lang="en-GB" sz="2000" dirty="0"/>
          </a:p>
        </p:txBody>
      </p:sp>
    </p:spTree>
    <p:extLst>
      <p:ext uri="{BB962C8B-B14F-4D97-AF65-F5344CB8AC3E}">
        <p14:creationId xmlns:p14="http://schemas.microsoft.com/office/powerpoint/2010/main" val="24473028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E426A5-8ACC-535D-8836-B234D492066D}"/>
              </a:ext>
            </a:extLst>
          </p:cNvPr>
          <p:cNvSpPr/>
          <p:nvPr>
            <p:custDataLst>
              <p:tags r:id="rId2"/>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600" b="1">
                <a:solidFill>
                  <a:srgbClr val="000000"/>
                </a:solidFill>
              </a:rPr>
              <a:t>"Η ανταγωνιστική και η αποφευκτική προσέγγιση στη διαχείριση των συγκρούσεων, δεν είναι ΠΟΤΕ σωστές επιλογές"</a:t>
            </a:r>
            <a:endParaRPr lang="en-GB" sz="2600" b="1" dirty="0">
              <a:solidFill>
                <a:srgbClr val="000000"/>
              </a:solidFill>
            </a:endParaRPr>
          </a:p>
        </p:txBody>
      </p:sp>
      <p:sp>
        <p:nvSpPr>
          <p:cNvPr id="5" name="Rectangle 4">
            <a:extLst>
              <a:ext uri="{FF2B5EF4-FFF2-40B4-BE49-F238E27FC236}">
                <a16:creationId xmlns:a16="http://schemas.microsoft.com/office/drawing/2014/main" id="{568FD2D9-5538-E5E0-0513-FA883329B524}"/>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5">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5C12DB2A-D9B0-AA56-5AFC-D750AAF66C76}"/>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E294619E-ABB8-5A1B-0B64-5FC05748C1C6}"/>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8">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84B7EED0-3891-9598-7687-8AB8098A7BAD}"/>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10746748" y="6153727"/>
            <a:ext cx="1111733" cy="370578"/>
          </a:xfrm>
          <a:prstGeom prst="rect">
            <a:avLst/>
          </a:prstGeom>
        </p:spPr>
      </p:pic>
      <p:pic>
        <p:nvPicPr>
          <p:cNvPr id="6" name="Graphic 5">
            <a:extLst>
              <a:ext uri="{FF2B5EF4-FFF2-40B4-BE49-F238E27FC236}">
                <a16:creationId xmlns:a16="http://schemas.microsoft.com/office/drawing/2014/main" id="{46E7332D-C817-62E1-67BF-77C2E174F74A}"/>
              </a:ext>
            </a:extLst>
          </p:cNvPr>
          <p:cNvPicPr>
            <a:picLocks/>
          </p:cNvPicPr>
          <p:nvPr>
            <p:custDataLst>
              <p:tags r:id="rId3"/>
            </p:custDataLst>
          </p:nvPr>
        </p:nvPicPr>
        <p:blipFill>
          <a:blip r:embed="rId11">
            <a:extLst>
              <a:ext uri="{96DAC541-7B7A-43D3-8B79-37D633B846F1}">
                <asvg:svgBlip xmlns:asvg="http://schemas.microsoft.com/office/drawing/2016/SVG/main" r:embed="rId12"/>
              </a:ext>
            </a:extLst>
          </a:blip>
          <a:stretch>
            <a:fillRect/>
          </a:stretch>
        </p:blipFill>
        <p:spPr>
          <a:xfrm>
            <a:off x="444693" y="1742703"/>
            <a:ext cx="2371696" cy="2371696"/>
          </a:xfrm>
          <a:prstGeom prst="rect">
            <a:avLst/>
          </a:prstGeom>
        </p:spPr>
      </p:pic>
    </p:spTree>
    <p:custDataLst>
      <p:tags r:id="rId1"/>
    </p:custDataLst>
    <p:extLst>
      <p:ext uri="{BB962C8B-B14F-4D97-AF65-F5344CB8AC3E}">
        <p14:creationId xmlns:p14="http://schemas.microsoft.com/office/powerpoint/2010/main" val="632106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327592" y="6022592"/>
            <a:ext cx="2441610" cy="693296"/>
          </a:xfrm>
          <a:custGeom>
            <a:avLst/>
            <a:gdLst/>
            <a:ahLst/>
            <a:cxnLst/>
            <a:rect l="l" t="t" r="r" b="b"/>
            <a:pathLst>
              <a:path w="2559169" h="726677">
                <a:moveTo>
                  <a:pt x="0" y="0"/>
                </a:moveTo>
                <a:lnTo>
                  <a:pt x="2559169" y="0"/>
                </a:lnTo>
                <a:lnTo>
                  <a:pt x="2559169" y="726677"/>
                </a:lnTo>
                <a:lnTo>
                  <a:pt x="0" y="726677"/>
                </a:lnTo>
                <a:lnTo>
                  <a:pt x="0" y="0"/>
                </a:lnTo>
                <a:close/>
              </a:path>
            </a:pathLst>
          </a:custGeom>
          <a:blipFill>
            <a:blip r:embed="rId3"/>
            <a:stretch>
              <a:fillRect r="-308"/>
            </a:stretch>
          </a:blipFill>
        </p:spPr>
        <p:txBody>
          <a:bodyPr/>
          <a:lstStyle/>
          <a:p>
            <a:endParaRPr lang="aa-ET" sz="1717"/>
          </a:p>
        </p:txBody>
      </p:sp>
      <p:grpSp>
        <p:nvGrpSpPr>
          <p:cNvPr id="3" name="Group 3"/>
          <p:cNvGrpSpPr/>
          <p:nvPr/>
        </p:nvGrpSpPr>
        <p:grpSpPr>
          <a:xfrm>
            <a:off x="1044731" y="6458487"/>
            <a:ext cx="3162977" cy="234221"/>
            <a:chOff x="0" y="0"/>
            <a:chExt cx="4420359" cy="327331"/>
          </a:xfrm>
        </p:grpSpPr>
        <p:sp>
          <p:nvSpPr>
            <p:cNvPr id="4" name="Freeform 4"/>
            <p:cNvSpPr/>
            <p:nvPr/>
          </p:nvSpPr>
          <p:spPr>
            <a:xfrm>
              <a:off x="0" y="0"/>
              <a:ext cx="4420359" cy="327331"/>
            </a:xfrm>
            <a:custGeom>
              <a:avLst/>
              <a:gdLst/>
              <a:ahLst/>
              <a:cxnLst/>
              <a:rect l="l" t="t" r="r" b="b"/>
              <a:pathLst>
                <a:path w="4420359" h="327331">
                  <a:moveTo>
                    <a:pt x="0" y="0"/>
                  </a:moveTo>
                  <a:lnTo>
                    <a:pt x="4420359" y="0"/>
                  </a:lnTo>
                  <a:lnTo>
                    <a:pt x="4420359" y="327331"/>
                  </a:lnTo>
                  <a:lnTo>
                    <a:pt x="0" y="327331"/>
                  </a:lnTo>
                  <a:close/>
                </a:path>
              </a:pathLst>
            </a:custGeom>
            <a:solidFill>
              <a:srgbClr val="000000">
                <a:alpha val="0"/>
              </a:srgbClr>
            </a:solidFill>
          </p:spPr>
          <p:txBody>
            <a:bodyPr/>
            <a:lstStyle/>
            <a:p>
              <a:endParaRPr lang="aa-ET" sz="1717"/>
            </a:p>
          </p:txBody>
        </p:sp>
        <p:sp>
          <p:nvSpPr>
            <p:cNvPr id="5" name="TextBox 5"/>
            <p:cNvSpPr txBox="1"/>
            <p:nvPr/>
          </p:nvSpPr>
          <p:spPr>
            <a:xfrm>
              <a:off x="0" y="-19050"/>
              <a:ext cx="4420359" cy="346381"/>
            </a:xfrm>
            <a:prstGeom prst="rect">
              <a:avLst/>
            </a:prstGeom>
          </p:spPr>
          <p:txBody>
            <a:bodyPr lIns="0" tIns="0" rIns="0" bIns="0" rtlCol="0" anchor="t"/>
            <a:lstStyle/>
            <a:p>
              <a:pPr>
                <a:lnSpc>
                  <a:spcPts val="1373"/>
                </a:lnSpc>
              </a:pPr>
              <a:r>
                <a:rPr lang="en-US" sz="1145">
                  <a:solidFill>
                    <a:srgbClr val="000000"/>
                  </a:solidFill>
                  <a:latin typeface="Calibri (MS)"/>
                  <a:ea typeface="Calibri (MS)"/>
                  <a:cs typeface="Calibri (MS)"/>
                  <a:sym typeface="Calibri (MS)"/>
                </a:rPr>
                <a:t>Έργο: 101101139 — H-PASS — EU4H-2022-PJ</a:t>
              </a:r>
            </a:p>
          </p:txBody>
        </p:sp>
      </p:grpSp>
      <p:grpSp>
        <p:nvGrpSpPr>
          <p:cNvPr id="6" name="Group 6"/>
          <p:cNvGrpSpPr/>
          <p:nvPr/>
        </p:nvGrpSpPr>
        <p:grpSpPr>
          <a:xfrm>
            <a:off x="1466921" y="2137096"/>
            <a:ext cx="5481573" cy="3259387"/>
            <a:chOff x="0" y="0"/>
            <a:chExt cx="7660668" cy="4555093"/>
          </a:xfrm>
        </p:grpSpPr>
        <p:sp>
          <p:nvSpPr>
            <p:cNvPr id="7" name="Freeform 7"/>
            <p:cNvSpPr/>
            <p:nvPr/>
          </p:nvSpPr>
          <p:spPr>
            <a:xfrm>
              <a:off x="0" y="0"/>
              <a:ext cx="7660668" cy="4555093"/>
            </a:xfrm>
            <a:custGeom>
              <a:avLst/>
              <a:gdLst/>
              <a:ahLst/>
              <a:cxnLst/>
              <a:rect l="l" t="t" r="r" b="b"/>
              <a:pathLst>
                <a:path w="7660668" h="4555093">
                  <a:moveTo>
                    <a:pt x="0" y="0"/>
                  </a:moveTo>
                  <a:lnTo>
                    <a:pt x="7660668" y="0"/>
                  </a:lnTo>
                  <a:lnTo>
                    <a:pt x="7660668" y="4555093"/>
                  </a:lnTo>
                  <a:lnTo>
                    <a:pt x="0" y="4555093"/>
                  </a:lnTo>
                  <a:close/>
                </a:path>
              </a:pathLst>
            </a:custGeom>
            <a:solidFill>
              <a:srgbClr val="000000">
                <a:alpha val="0"/>
              </a:srgbClr>
            </a:solidFill>
          </p:spPr>
          <p:txBody>
            <a:bodyPr/>
            <a:lstStyle/>
            <a:p>
              <a:endParaRPr lang="aa-ET" sz="1717"/>
            </a:p>
          </p:txBody>
        </p:sp>
        <p:sp>
          <p:nvSpPr>
            <p:cNvPr id="8" name="TextBox 8"/>
            <p:cNvSpPr txBox="1"/>
            <p:nvPr/>
          </p:nvSpPr>
          <p:spPr>
            <a:xfrm>
              <a:off x="0" y="19760"/>
              <a:ext cx="7660668" cy="2930561"/>
            </a:xfrm>
            <a:prstGeom prst="rect">
              <a:avLst/>
            </a:prstGeom>
          </p:spPr>
          <p:txBody>
            <a:bodyPr lIns="0" tIns="0" rIns="0" bIns="0" rtlCol="0" anchor="t"/>
            <a:lstStyle/>
            <a:p>
              <a:pPr>
                <a:lnSpc>
                  <a:spcPts val="2747"/>
                </a:lnSpc>
              </a:pPr>
              <a:r>
                <a:rPr lang="en-US" sz="2290" dirty="0">
                  <a:solidFill>
                    <a:srgbClr val="000000"/>
                  </a:solidFill>
                  <a:latin typeface="Calibri"/>
                  <a:ea typeface="Calibri"/>
                  <a:cs typeface="Calibri"/>
                  <a:sym typeface="Calibri (MS)"/>
                </a:rPr>
                <a:t> </a:t>
              </a:r>
              <a:r>
                <a:rPr lang="el-GR" sz="2290" dirty="0">
                  <a:solidFill>
                    <a:srgbClr val="000000"/>
                  </a:solidFill>
                  <a:latin typeface="Calibri"/>
                  <a:ea typeface="Calibri"/>
                  <a:cs typeface="Calibri"/>
                  <a:sym typeface="Calibri (MS)"/>
                </a:rPr>
                <a:t>Η</a:t>
              </a:r>
              <a:r>
                <a:rPr lang="en-US" sz="2290" dirty="0">
                  <a:solidFill>
                    <a:srgbClr val="000000"/>
                  </a:solidFill>
                  <a:latin typeface="Calibri"/>
                  <a:ea typeface="Calibri"/>
                  <a:cs typeface="Calibri"/>
                  <a:sym typeface="Calibri (MS)"/>
                </a:rPr>
                <a:t> </a:t>
              </a:r>
              <a:r>
                <a:rPr lang="el-GR" sz="2290" b="1" dirty="0">
                  <a:solidFill>
                    <a:srgbClr val="000000"/>
                  </a:solidFill>
                  <a:latin typeface="Calibri"/>
                  <a:ea typeface="Calibri"/>
                  <a:cs typeface="Calibri"/>
                  <a:sym typeface="Calibri (MS)"/>
                </a:rPr>
                <a:t>«Α</a:t>
              </a:r>
              <a:r>
                <a:rPr lang="en-US" sz="2290" b="1" dirty="0">
                  <a:solidFill>
                    <a:srgbClr val="000000"/>
                  </a:solidFill>
                  <a:latin typeface="Calibri"/>
                  <a:ea typeface="Calibri"/>
                  <a:cs typeface="Calibri"/>
                  <a:sym typeface="Calibri (MS)"/>
                </a:rPr>
                <a:t>π</a:t>
              </a:r>
              <a:r>
                <a:rPr lang="en-US" sz="2290" b="1" dirty="0" err="1">
                  <a:solidFill>
                    <a:srgbClr val="000000"/>
                  </a:solidFill>
                  <a:latin typeface="Calibri"/>
                  <a:ea typeface="Calibri"/>
                  <a:cs typeface="Calibri"/>
                  <a:sym typeface="Calibri (MS)"/>
                </a:rPr>
                <a:t>ογρ</a:t>
              </a:r>
              <a:r>
                <a:rPr lang="en-US" sz="2290" b="1" dirty="0">
                  <a:solidFill>
                    <a:srgbClr val="000000"/>
                  </a:solidFill>
                  <a:latin typeface="Calibri"/>
                  <a:ea typeface="Calibri"/>
                  <a:cs typeface="Calibri"/>
                  <a:sym typeface="Calibri (MS)"/>
                </a:rPr>
                <a:t>αφή της </a:t>
              </a:r>
              <a:r>
                <a:rPr lang="el-GR" sz="2290" b="1" dirty="0">
                  <a:solidFill>
                    <a:srgbClr val="000000"/>
                  </a:solidFill>
                  <a:latin typeface="Calibri"/>
                  <a:ea typeface="Calibri"/>
                  <a:cs typeface="Calibri"/>
                  <a:sym typeface="Calibri (MS)"/>
                </a:rPr>
                <a:t>Ο</a:t>
              </a:r>
              <a:r>
                <a:rPr lang="en-US" sz="2290" b="1" dirty="0" err="1">
                  <a:solidFill>
                    <a:srgbClr val="000000"/>
                  </a:solidFill>
                  <a:latin typeface="Calibri"/>
                  <a:ea typeface="Calibri"/>
                  <a:cs typeface="Calibri"/>
                  <a:sym typeface="Calibri (MS)"/>
                </a:rPr>
                <a:t>μάδ</a:t>
              </a:r>
              <a:r>
                <a:rPr lang="en-US" sz="2290" b="1" dirty="0">
                  <a:solidFill>
                    <a:srgbClr val="000000"/>
                  </a:solidFill>
                  <a:latin typeface="Calibri"/>
                  <a:ea typeface="Calibri"/>
                  <a:cs typeface="Calibri"/>
                  <a:sym typeface="Calibri (MS)"/>
                </a:rPr>
                <a:t>ας</a:t>
              </a:r>
              <a:r>
                <a:rPr lang="el-GR" sz="2290" b="1" dirty="0">
                  <a:solidFill>
                    <a:srgbClr val="000000"/>
                  </a:solidFill>
                  <a:latin typeface="Calibri"/>
                  <a:ea typeface="Calibri"/>
                  <a:cs typeface="Calibri"/>
                  <a:sym typeface="Calibri (MS)"/>
                </a:rPr>
                <a:t>»</a:t>
              </a:r>
              <a:r>
                <a:rPr lang="en-US" sz="2290" b="1" dirty="0">
                  <a:solidFill>
                    <a:srgbClr val="000000"/>
                  </a:solidFill>
                  <a:latin typeface="Calibri"/>
                  <a:ea typeface="Calibri"/>
                  <a:cs typeface="Calibri"/>
                  <a:sym typeface="Calibri (MS)"/>
                </a:rPr>
                <a:t> </a:t>
              </a:r>
              <a:r>
                <a:rPr lang="en-US" sz="2290" b="1" dirty="0" err="1">
                  <a:solidFill>
                    <a:srgbClr val="000000"/>
                  </a:solidFill>
                  <a:latin typeface="Calibri"/>
                  <a:ea typeface="Calibri"/>
                  <a:cs typeface="Calibri"/>
                  <a:sym typeface="Calibri (MS)"/>
                </a:rPr>
                <a:t>του</a:t>
              </a:r>
              <a:r>
                <a:rPr lang="en-US" sz="2290" b="1" dirty="0">
                  <a:solidFill>
                    <a:srgbClr val="000000"/>
                  </a:solidFill>
                  <a:latin typeface="Calibri"/>
                  <a:ea typeface="Calibri"/>
                  <a:cs typeface="Calibri"/>
                  <a:sym typeface="Calibri (MS)"/>
                </a:rPr>
                <a:t> Belbin</a:t>
              </a:r>
              <a:r>
                <a:rPr lang="el-GR" sz="2290" b="1" dirty="0">
                  <a:solidFill>
                    <a:srgbClr val="000000"/>
                  </a:solidFill>
                  <a:latin typeface="Calibri"/>
                  <a:ea typeface="Calibri"/>
                  <a:cs typeface="Calibri"/>
                  <a:sym typeface="Calibri (MS)"/>
                </a:rPr>
                <a:t> </a:t>
              </a:r>
              <a:r>
                <a:rPr lang="el-GR" sz="2290" dirty="0">
                  <a:solidFill>
                    <a:srgbClr val="000000"/>
                  </a:solidFill>
                  <a:latin typeface="Calibri"/>
                  <a:ea typeface="Calibri"/>
                  <a:cs typeface="Calibri"/>
                  <a:sym typeface="Calibri (MS)"/>
                </a:rPr>
                <a:t>αποτελεί</a:t>
              </a:r>
              <a:r>
                <a:rPr lang="en-US" sz="2290" dirty="0">
                  <a:solidFill>
                    <a:srgbClr val="000000"/>
                  </a:solidFill>
                  <a:latin typeface="Calibri"/>
                  <a:ea typeface="Calibri"/>
                  <a:cs typeface="Calibri"/>
                  <a:sym typeface="Calibri (MS)"/>
                </a:rPr>
                <a:t> </a:t>
              </a:r>
              <a:r>
                <a:rPr lang="en-US" sz="2290" dirty="0" err="1">
                  <a:solidFill>
                    <a:srgbClr val="000000"/>
                  </a:solidFill>
                  <a:latin typeface="Calibri"/>
                  <a:ea typeface="Calibri"/>
                  <a:cs typeface="Calibri"/>
                  <a:sym typeface="Calibri (MS)"/>
                </a:rPr>
                <a:t>έν</a:t>
              </a:r>
              <a:r>
                <a:rPr lang="en-US" sz="2290" dirty="0">
                  <a:solidFill>
                    <a:srgbClr val="000000"/>
                  </a:solidFill>
                  <a:latin typeface="Calibri"/>
                  <a:ea typeface="Calibri"/>
                  <a:cs typeface="Calibri"/>
                  <a:sym typeface="Calibri (MS)"/>
                </a:rPr>
                <a:t>α </a:t>
              </a:r>
              <a:r>
                <a:rPr lang="el-GR" sz="2290" b="1" dirty="0">
                  <a:solidFill>
                    <a:srgbClr val="000000"/>
                  </a:solidFill>
                  <a:latin typeface="Calibri"/>
                  <a:ea typeface="Calibri"/>
                  <a:cs typeface="Calibri"/>
                  <a:sym typeface="Calibri (MS)"/>
                </a:rPr>
                <a:t>δομημένο </a:t>
              </a:r>
              <a:r>
                <a:rPr lang="en-US" sz="2290" b="1" dirty="0">
                  <a:solidFill>
                    <a:srgbClr val="000000"/>
                  </a:solidFill>
                  <a:latin typeface="Calibri"/>
                  <a:ea typeface="Calibri"/>
                  <a:cs typeface="Calibri"/>
                  <a:sym typeface="Calibri (MS)"/>
                </a:rPr>
                <a:t>πλα</a:t>
              </a:r>
              <a:r>
                <a:rPr lang="en-US" sz="2290" b="1" dirty="0" err="1">
                  <a:solidFill>
                    <a:srgbClr val="000000"/>
                  </a:solidFill>
                  <a:latin typeface="Calibri"/>
                  <a:ea typeface="Calibri"/>
                  <a:cs typeface="Calibri"/>
                  <a:sym typeface="Calibri (MS)"/>
                </a:rPr>
                <a:t>ίσιο</a:t>
              </a:r>
              <a:r>
                <a:rPr lang="en-US" sz="2290" b="1" dirty="0">
                  <a:solidFill>
                    <a:srgbClr val="000000"/>
                  </a:solidFill>
                  <a:latin typeface="Calibri"/>
                  <a:ea typeface="Calibri"/>
                  <a:cs typeface="Calibri"/>
                  <a:sym typeface="Calibri (MS)"/>
                </a:rPr>
                <a:t> για την κατανόηση των ατομικών ρόλων </a:t>
              </a:r>
              <a:r>
                <a:rPr lang="en-US" sz="2290" dirty="0">
                  <a:solidFill>
                    <a:srgbClr val="000000"/>
                  </a:solidFill>
                  <a:latin typeface="Calibri"/>
                  <a:ea typeface="Calibri"/>
                  <a:cs typeface="Calibri"/>
                  <a:sym typeface="Calibri (MS)"/>
                </a:rPr>
                <a:t>στην ομάδα και τη βελτίωση της απόδοσης της ομάδας. </a:t>
              </a:r>
            </a:p>
            <a:p>
              <a:pPr algn="just">
                <a:lnSpc>
                  <a:spcPts val="2747"/>
                </a:lnSpc>
              </a:pPr>
              <a:endParaRPr lang="en-US" sz="2290" dirty="0">
                <a:solidFill>
                  <a:srgbClr val="000000"/>
                </a:solidFill>
                <a:latin typeface="Calibri"/>
                <a:ea typeface="Calibri"/>
                <a:cs typeface="Calibri"/>
                <a:sym typeface="Calibri (MS)"/>
              </a:endParaRPr>
            </a:p>
            <a:p>
              <a:pPr algn="just">
                <a:lnSpc>
                  <a:spcPts val="2747"/>
                </a:lnSpc>
              </a:pPr>
              <a:r>
                <a:rPr lang="en-US" sz="2290" u="sng" dirty="0">
                  <a:solidFill>
                    <a:srgbClr val="000000"/>
                  </a:solidFill>
                  <a:latin typeface="Calibri"/>
                  <a:ea typeface="Calibri"/>
                  <a:cs typeface="Calibri"/>
                  <a:sym typeface="Calibri (MS)"/>
                  <a:hlinkClick r:id="rId4" tooltip="https://www.belbin.com/about/belbin-team-roles">
                    <a:extLst>
                      <a:ext uri="{A12FA001-AC4F-418D-AE19-62706E023703}">
                        <ahyp:hlinkClr xmlns:ahyp="http://schemas.microsoft.com/office/drawing/2018/hyperlinkcolor" val="tx"/>
                      </a:ext>
                    </a:extLst>
                  </a:hlinkClick>
                </a:rPr>
                <a:t> </a:t>
              </a:r>
              <a:endParaRPr lang="it-IT" sz="1717" dirty="0">
                <a:solidFill>
                  <a:srgbClr val="000000"/>
                </a:solidFill>
                <a:latin typeface="Calibri"/>
                <a:ea typeface="Calibri"/>
                <a:cs typeface="Calibri"/>
                <a:sym typeface="Calibri (MS)"/>
                <a:hlinkClick r:id="rId4" tooltip="https://www.belbin.com/about/belbin-team-roles"/>
              </a:endParaRPr>
            </a:p>
            <a:p>
              <a:pPr algn="just">
                <a:lnSpc>
                  <a:spcPts val="2747"/>
                </a:lnSpc>
              </a:pPr>
              <a:endParaRPr lang="it-IT" sz="1717" dirty="0">
                <a:solidFill>
                  <a:srgbClr val="000000"/>
                </a:solidFill>
                <a:latin typeface="Calibri"/>
                <a:ea typeface="Calibri"/>
                <a:cs typeface="Calibri"/>
              </a:endParaRPr>
            </a:p>
            <a:p>
              <a:pPr algn="just">
                <a:lnSpc>
                  <a:spcPts val="2747"/>
                </a:lnSpc>
              </a:pPr>
              <a:endParaRPr lang="en-US" sz="2290" u="sng" dirty="0">
                <a:solidFill>
                  <a:srgbClr val="000000"/>
                </a:solidFill>
                <a:latin typeface="Calibri"/>
                <a:ea typeface="Calibri"/>
                <a:cs typeface="Calibri"/>
                <a:sym typeface="Calibri (MS)"/>
                <a:hlinkClick r:id="rId4" tooltip="https://www.belbin.com/about/belbin-team-roles"/>
              </a:endParaRPr>
            </a:p>
            <a:p>
              <a:pPr algn="just">
                <a:lnSpc>
                  <a:spcPts val="2747"/>
                </a:lnSpc>
              </a:pPr>
              <a:endParaRPr lang="en-US" sz="2290" u="sng" dirty="0">
                <a:solidFill>
                  <a:srgbClr val="000000"/>
                </a:solidFill>
                <a:latin typeface="Calibri"/>
                <a:ea typeface="Calibri"/>
                <a:cs typeface="Calibri"/>
                <a:sym typeface="Calibri (MS)"/>
                <a:hlinkClick r:id="rId5" tooltip="https://www.youtube.com/watch?feature=shared&amp;v=XPMN9N6NC7k"/>
              </a:endParaRPr>
            </a:p>
            <a:p>
              <a:pPr algn="just">
                <a:lnSpc>
                  <a:spcPts val="2747"/>
                </a:lnSpc>
              </a:pPr>
              <a:endParaRPr lang="en-US" sz="1717" dirty="0">
                <a:latin typeface="Calibri"/>
                <a:ea typeface="Calibri"/>
                <a:cs typeface="Calibri"/>
              </a:endParaRPr>
            </a:p>
            <a:p>
              <a:pPr algn="just">
                <a:lnSpc>
                  <a:spcPts val="2747"/>
                </a:lnSpc>
              </a:pPr>
              <a:endParaRPr lang="en-US" sz="2290" u="sng" dirty="0">
                <a:solidFill>
                  <a:srgbClr val="000000"/>
                </a:solidFill>
                <a:latin typeface="Calibri"/>
                <a:ea typeface="Calibri"/>
                <a:cs typeface="Calibri"/>
              </a:endParaRPr>
            </a:p>
          </p:txBody>
        </p:sp>
      </p:grpSp>
      <p:sp>
        <p:nvSpPr>
          <p:cNvPr id="9" name="Freeform 9" descr="Ομάδες διαχείρισης: Γιατί πετυχαίνουν ή αποτυγχάνουν από την R Meredith Belbin.  9780750659109 9780750659109 | eBay"/>
          <p:cNvSpPr/>
          <p:nvPr/>
        </p:nvSpPr>
        <p:spPr>
          <a:xfrm>
            <a:off x="7243167" y="1020610"/>
            <a:ext cx="3697390" cy="4795595"/>
          </a:xfrm>
          <a:custGeom>
            <a:avLst/>
            <a:gdLst/>
            <a:ahLst/>
            <a:cxnLst/>
            <a:rect l="l" t="t" r="r" b="b"/>
            <a:pathLst>
              <a:path w="4282007" h="5975878">
                <a:moveTo>
                  <a:pt x="0" y="0"/>
                </a:moveTo>
                <a:lnTo>
                  <a:pt x="4282007" y="0"/>
                </a:lnTo>
                <a:lnTo>
                  <a:pt x="4282007" y="5975878"/>
                </a:lnTo>
                <a:lnTo>
                  <a:pt x="0" y="5975878"/>
                </a:lnTo>
                <a:lnTo>
                  <a:pt x="0" y="0"/>
                </a:lnTo>
                <a:close/>
              </a:path>
            </a:pathLst>
          </a:custGeom>
          <a:blipFill>
            <a:blip r:embed="rId6"/>
            <a:stretch>
              <a:fillRect b="-6629"/>
            </a:stretch>
          </a:blipFill>
        </p:spPr>
        <p:txBody>
          <a:bodyPr/>
          <a:lstStyle/>
          <a:p>
            <a:endParaRPr lang="aa-ET" sz="1717"/>
          </a:p>
        </p:txBody>
      </p:sp>
      <p:grpSp>
        <p:nvGrpSpPr>
          <p:cNvPr id="10" name="Group 10"/>
          <p:cNvGrpSpPr/>
          <p:nvPr/>
        </p:nvGrpSpPr>
        <p:grpSpPr>
          <a:xfrm>
            <a:off x="1874187" y="389093"/>
            <a:ext cx="4541400" cy="1433639"/>
            <a:chOff x="-200471" y="0"/>
            <a:chExt cx="6346747" cy="2003556"/>
          </a:xfrm>
        </p:grpSpPr>
        <p:sp>
          <p:nvSpPr>
            <p:cNvPr id="11" name="Freeform 11"/>
            <p:cNvSpPr/>
            <p:nvPr/>
          </p:nvSpPr>
          <p:spPr>
            <a:xfrm>
              <a:off x="0" y="0"/>
              <a:ext cx="6146276" cy="1863129"/>
            </a:xfrm>
            <a:custGeom>
              <a:avLst/>
              <a:gdLst/>
              <a:ahLst/>
              <a:cxnLst/>
              <a:rect l="l" t="t" r="r" b="b"/>
              <a:pathLst>
                <a:path w="6146276" h="1863129">
                  <a:moveTo>
                    <a:pt x="0" y="0"/>
                  </a:moveTo>
                  <a:lnTo>
                    <a:pt x="6146276" y="0"/>
                  </a:lnTo>
                  <a:lnTo>
                    <a:pt x="6146276" y="1863129"/>
                  </a:lnTo>
                  <a:lnTo>
                    <a:pt x="0" y="1863129"/>
                  </a:lnTo>
                  <a:close/>
                </a:path>
              </a:pathLst>
            </a:custGeom>
            <a:solidFill>
              <a:srgbClr val="000000">
                <a:alpha val="0"/>
              </a:srgbClr>
            </a:solidFill>
          </p:spPr>
          <p:txBody>
            <a:bodyPr/>
            <a:lstStyle/>
            <a:p>
              <a:endParaRPr lang="aa-ET" sz="1717"/>
            </a:p>
          </p:txBody>
        </p:sp>
        <p:sp>
          <p:nvSpPr>
            <p:cNvPr id="12" name="TextBox 12"/>
            <p:cNvSpPr txBox="1"/>
            <p:nvPr/>
          </p:nvSpPr>
          <p:spPr>
            <a:xfrm>
              <a:off x="-200471" y="54701"/>
              <a:ext cx="6146276" cy="1948855"/>
            </a:xfrm>
            <a:prstGeom prst="rect">
              <a:avLst/>
            </a:prstGeom>
          </p:spPr>
          <p:txBody>
            <a:bodyPr lIns="0" tIns="0" rIns="0" bIns="0" rtlCol="0" anchor="t"/>
            <a:lstStyle/>
            <a:p>
              <a:pPr>
                <a:lnSpc>
                  <a:spcPts val="4579"/>
                </a:lnSpc>
              </a:pPr>
              <a:r>
                <a:rPr lang="en-US" sz="3435" b="1" dirty="0">
                  <a:solidFill>
                    <a:srgbClr val="1A75DB"/>
                  </a:solidFill>
                  <a:latin typeface="Calibri (MS) Bold"/>
                  <a:ea typeface="Calibri (MS) Bold"/>
                  <a:cs typeface="Calibri (MS) Bold"/>
                  <a:sym typeface="Calibri (MS) Bold"/>
                </a:rPr>
                <a:t>Απ</a:t>
              </a:r>
              <a:r>
                <a:rPr lang="en-US" sz="3435" b="1" dirty="0" err="1">
                  <a:solidFill>
                    <a:srgbClr val="1A75DB"/>
                  </a:solidFill>
                  <a:latin typeface="Calibri (MS) Bold"/>
                  <a:ea typeface="Calibri (MS) Bold"/>
                  <a:cs typeface="Calibri (MS) Bold"/>
                  <a:sym typeface="Calibri (MS) Bold"/>
                </a:rPr>
                <a:t>ογρ</a:t>
              </a:r>
              <a:r>
                <a:rPr lang="en-US" sz="3435" b="1" dirty="0">
                  <a:solidFill>
                    <a:srgbClr val="1A75DB"/>
                  </a:solidFill>
                  <a:latin typeface="Calibri (MS) Bold"/>
                  <a:ea typeface="Calibri (MS) Bold"/>
                  <a:cs typeface="Calibri (MS) Bold"/>
                  <a:sym typeface="Calibri (MS) Bold"/>
                </a:rPr>
                <a:t>αφή </a:t>
              </a:r>
              <a:r>
                <a:rPr lang="el-GR" sz="3435" b="1" dirty="0">
                  <a:solidFill>
                    <a:srgbClr val="1A75DB"/>
                  </a:solidFill>
                  <a:latin typeface="Calibri (MS) Bold"/>
                  <a:ea typeface="Calibri (MS) Bold"/>
                  <a:cs typeface="Calibri (MS) Bold"/>
                  <a:sym typeface="Calibri (MS) Bold"/>
                </a:rPr>
                <a:t>Ο</a:t>
              </a:r>
              <a:r>
                <a:rPr lang="en-US" sz="3435" b="1" dirty="0" err="1">
                  <a:solidFill>
                    <a:srgbClr val="1A75DB"/>
                  </a:solidFill>
                  <a:latin typeface="Calibri (MS) Bold"/>
                  <a:ea typeface="Calibri (MS) Bold"/>
                  <a:cs typeface="Calibri (MS) Bold"/>
                  <a:sym typeface="Calibri (MS) Bold"/>
                </a:rPr>
                <a:t>μάδ</a:t>
              </a:r>
              <a:r>
                <a:rPr lang="en-US" sz="3435" b="1" dirty="0">
                  <a:solidFill>
                    <a:srgbClr val="1A75DB"/>
                  </a:solidFill>
                  <a:latin typeface="Calibri (MS) Bold"/>
                  <a:ea typeface="Calibri (MS) Bold"/>
                  <a:cs typeface="Calibri (MS) Bold"/>
                  <a:sym typeface="Calibri (MS) Bold"/>
                </a:rPr>
                <a:t>ας </a:t>
              </a:r>
              <a:r>
                <a:rPr lang="el-GR" sz="3435" b="1" dirty="0">
                  <a:solidFill>
                    <a:srgbClr val="1A75DB"/>
                  </a:solidFill>
                  <a:latin typeface="Calibri (MS) Bold"/>
                  <a:ea typeface="Calibri (MS) Bold"/>
                  <a:cs typeface="Calibri (MS) Bold"/>
                  <a:sym typeface="Calibri (MS) Bold"/>
                </a:rPr>
                <a:t>του </a:t>
              </a:r>
              <a:r>
                <a:rPr lang="en-US" sz="3435" b="1" dirty="0">
                  <a:solidFill>
                    <a:srgbClr val="1A75DB"/>
                  </a:solidFill>
                  <a:latin typeface="Calibri (MS) Bold"/>
                  <a:ea typeface="Calibri (MS) Bold"/>
                  <a:cs typeface="Calibri (MS) Bold"/>
                  <a:sym typeface="Calibri (MS) Bold"/>
                </a:rPr>
                <a:t>Belbin</a:t>
              </a:r>
            </a:p>
          </p:txBody>
        </p:sp>
      </p:grpSp>
    </p:spTree>
    <p:extLst>
      <p:ext uri="{BB962C8B-B14F-4D97-AF65-F5344CB8AC3E}">
        <p14:creationId xmlns:p14="http://schemas.microsoft.com/office/powerpoint/2010/main" val="38816029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A02C6-941B-AE11-2A2B-1C2C6B8A6F79}"/>
              </a:ext>
            </a:extLst>
          </p:cNvPr>
          <p:cNvSpPr>
            <a:spLocks noGrp="1"/>
          </p:cNvSpPr>
          <p:nvPr>
            <p:ph type="title"/>
          </p:nvPr>
        </p:nvSpPr>
        <p:spPr>
          <a:xfrm>
            <a:off x="1471556" y="36902"/>
            <a:ext cx="9247378" cy="712969"/>
          </a:xfrm>
        </p:spPr>
        <p:txBody>
          <a:bodyPr anchor="b">
            <a:normAutofit/>
          </a:bodyPr>
          <a:lstStyle/>
          <a:p>
            <a:r>
              <a:rPr lang="el-GR" b="1" dirty="0"/>
              <a:t>Δύο διαφορετικές προσεγγίσεις…</a:t>
            </a:r>
            <a:endParaRPr lang="lt-LT" b="1" dirty="0"/>
          </a:p>
        </p:txBody>
      </p:sp>
      <p:graphicFrame>
        <p:nvGraphicFramePr>
          <p:cNvPr id="12" name="Content Placeholder 2">
            <a:extLst>
              <a:ext uri="{FF2B5EF4-FFF2-40B4-BE49-F238E27FC236}">
                <a16:creationId xmlns:a16="http://schemas.microsoft.com/office/drawing/2014/main" id="{58A953C0-E611-255A-01CC-953CFE0A686B}"/>
              </a:ext>
            </a:extLst>
          </p:cNvPr>
          <p:cNvGraphicFramePr>
            <a:graphicFrameLocks noGrp="1"/>
          </p:cNvGraphicFramePr>
          <p:nvPr>
            <p:ph sz="half" idx="1"/>
          </p:nvPr>
        </p:nvGraphicFramePr>
        <p:xfrm>
          <a:off x="1817425" y="915161"/>
          <a:ext cx="9247378" cy="579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utoShape 2" descr="Create an icon representing assertiveness. It shows a single person standing confidently with a raised hand or holding a flag, featuring bold, sharp lines and colors like red or orange to symbolize strength and determination, without any words.">
            <a:extLst>
              <a:ext uri="{FF2B5EF4-FFF2-40B4-BE49-F238E27FC236}">
                <a16:creationId xmlns:a16="http://schemas.microsoft.com/office/drawing/2014/main" id="{C5B9022C-A763-678B-6BE5-80E0B0F1F6BF}"/>
              </a:ext>
            </a:extLst>
          </p:cNvPr>
          <p:cNvSpPr>
            <a:spLocks noChangeAspect="1" noChangeArrowheads="1"/>
          </p:cNvSpPr>
          <p:nvPr/>
        </p:nvSpPr>
        <p:spPr bwMode="auto">
          <a:xfrm>
            <a:off x="5950070" y="3283070"/>
            <a:ext cx="290350" cy="2903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7105" tIns="43552" rIns="87105" bIns="43552" numCol="1" anchor="t" anchorCtr="0" compatLnSpc="1">
            <a:prstTxWarp prst="textNoShape">
              <a:avLst/>
            </a:prstTxWarp>
          </a:bodyPr>
          <a:lstStyle/>
          <a:p>
            <a:endParaRPr lang="lt-LT" sz="1715"/>
          </a:p>
        </p:txBody>
      </p:sp>
      <p:pic>
        <p:nvPicPr>
          <p:cNvPr id="7" name="Picture 6" descr="A logo of two people shaking hands&#10;&#10;Description automatically generated">
            <a:extLst>
              <a:ext uri="{FF2B5EF4-FFF2-40B4-BE49-F238E27FC236}">
                <a16:creationId xmlns:a16="http://schemas.microsoft.com/office/drawing/2014/main" id="{3271F3F6-7697-10A8-FBDF-50E772333DFD}"/>
              </a:ext>
            </a:extLst>
          </p:cNvPr>
          <p:cNvPicPr>
            <a:picLocks noChangeAspect="1"/>
          </p:cNvPicPr>
          <p:nvPr/>
        </p:nvPicPr>
        <p:blipFill>
          <a:blip r:embed="rId8"/>
          <a:stretch>
            <a:fillRect/>
          </a:stretch>
        </p:blipFill>
        <p:spPr>
          <a:xfrm>
            <a:off x="6512475" y="831375"/>
            <a:ext cx="858830" cy="858830"/>
          </a:xfrm>
          <a:prstGeom prst="rect">
            <a:avLst/>
          </a:prstGeom>
        </p:spPr>
      </p:pic>
      <p:pic>
        <p:nvPicPr>
          <p:cNvPr id="10" name="Picture 9" descr="A logo of a person in a suit&#10;&#10;Description automatically generated">
            <a:extLst>
              <a:ext uri="{FF2B5EF4-FFF2-40B4-BE49-F238E27FC236}">
                <a16:creationId xmlns:a16="http://schemas.microsoft.com/office/drawing/2014/main" id="{52359A7F-B9D7-EA7C-6567-C224D8A422DA}"/>
              </a:ext>
            </a:extLst>
          </p:cNvPr>
          <p:cNvPicPr>
            <a:picLocks noChangeAspect="1"/>
          </p:cNvPicPr>
          <p:nvPr/>
        </p:nvPicPr>
        <p:blipFill>
          <a:blip r:embed="rId9"/>
          <a:stretch>
            <a:fillRect/>
          </a:stretch>
        </p:blipFill>
        <p:spPr>
          <a:xfrm>
            <a:off x="1960147" y="820150"/>
            <a:ext cx="858829" cy="858829"/>
          </a:xfrm>
          <a:prstGeom prst="rect">
            <a:avLst/>
          </a:prstGeom>
        </p:spPr>
      </p:pic>
      <p:sp>
        <p:nvSpPr>
          <p:cNvPr id="5" name="TextBox 4">
            <a:extLst>
              <a:ext uri="{FF2B5EF4-FFF2-40B4-BE49-F238E27FC236}">
                <a16:creationId xmlns:a16="http://schemas.microsoft.com/office/drawing/2014/main" id="{729B3059-3E80-2E0B-1412-60CD08E92E93}"/>
              </a:ext>
            </a:extLst>
          </p:cNvPr>
          <p:cNvSpPr txBox="1"/>
          <p:nvPr/>
        </p:nvSpPr>
        <p:spPr>
          <a:xfrm>
            <a:off x="1228941" y="1844269"/>
            <a:ext cx="4419273" cy="4578946"/>
          </a:xfrm>
          <a:prstGeom prst="rect">
            <a:avLst/>
          </a:prstGeom>
          <a:solidFill>
            <a:schemeClr val="accent3">
              <a:lumMod val="20000"/>
              <a:lumOff val="80000"/>
            </a:schemeClr>
          </a:solidFill>
        </p:spPr>
        <p:txBody>
          <a:bodyPr wrap="square" rtlCol="0">
            <a:spAutoFit/>
          </a:bodyPr>
          <a:lstStyle/>
          <a:p>
            <a:r>
              <a:rPr lang="el-GR" sz="1715" dirty="0"/>
              <a:t>Υποδηλώνει προθυμία ανάληψης πρωτοβουλίας και δράσης σύμφωνα με τη βούληση</a:t>
            </a:r>
            <a:r>
              <a:rPr lang="en-US" sz="1715" dirty="0"/>
              <a:t>.</a:t>
            </a:r>
          </a:p>
          <a:p>
            <a:r>
              <a:rPr lang="el-GR" sz="1715" b="1" dirty="0"/>
              <a:t>Χρήσιμη όταν</a:t>
            </a:r>
            <a:r>
              <a:rPr lang="en-US" sz="1715" b="1" dirty="0"/>
              <a:t>:</a:t>
            </a:r>
          </a:p>
          <a:p>
            <a:pPr marL="272205" indent="-272205">
              <a:buClr>
                <a:srgbClr val="1A75DB"/>
              </a:buClr>
              <a:buFont typeface="Arial" panose="020B0604020202020204" pitchFamily="34" charset="0"/>
              <a:buChar char="•"/>
            </a:pPr>
            <a:r>
              <a:rPr lang="el-GR" sz="1715" dirty="0"/>
              <a:t>Υπάρχει ανάγκη για άμεσο αποτέλεσμα</a:t>
            </a:r>
            <a:r>
              <a:rPr lang="en-US" sz="1715" dirty="0"/>
              <a:t>.</a:t>
            </a:r>
          </a:p>
          <a:p>
            <a:pPr marL="272205" indent="-272205">
              <a:buClr>
                <a:srgbClr val="1A75DB"/>
              </a:buClr>
              <a:buFont typeface="Arial" panose="020B0604020202020204" pitchFamily="34" charset="0"/>
              <a:buChar char="•"/>
            </a:pPr>
            <a:r>
              <a:rPr lang="el-GR" sz="1715" dirty="0"/>
              <a:t>Προκύπτουν ζητήματα ηθικής  -  δεοντολογίας</a:t>
            </a:r>
            <a:r>
              <a:rPr lang="en-US" sz="1715" dirty="0"/>
              <a:t>.</a:t>
            </a:r>
          </a:p>
          <a:p>
            <a:pPr marL="272205" indent="-272205">
              <a:buClr>
                <a:srgbClr val="1A75DB"/>
              </a:buClr>
              <a:buFont typeface="Arial" panose="020B0604020202020204" pitchFamily="34" charset="0"/>
              <a:buChar char="•"/>
            </a:pPr>
            <a:r>
              <a:rPr lang="el-GR" sz="1715" dirty="0"/>
              <a:t>Είμαστε απολύτως σίγουροι για την ορθότητα της γνώμης μας</a:t>
            </a:r>
            <a:r>
              <a:rPr lang="en-US" sz="1715" dirty="0"/>
              <a:t>.</a:t>
            </a:r>
          </a:p>
          <a:p>
            <a:pPr marL="272205" indent="-272205">
              <a:buClr>
                <a:srgbClr val="1A75DB"/>
              </a:buClr>
              <a:buFont typeface="Arial" panose="020B0604020202020204" pitchFamily="34" charset="0"/>
              <a:buChar char="•"/>
            </a:pPr>
            <a:r>
              <a:rPr lang="el-GR" sz="1715" dirty="0"/>
              <a:t>Προηγούμενες προσπάθειες επίλυσης της σύγκρουσης έχουν αποτύχει</a:t>
            </a:r>
            <a:r>
              <a:rPr lang="en-US" sz="1715" dirty="0"/>
              <a:t>.</a:t>
            </a:r>
          </a:p>
          <a:p>
            <a:pPr marL="272205" indent="-272205">
              <a:buClr>
                <a:srgbClr val="1A75DB"/>
              </a:buClr>
              <a:buFont typeface="Arial" panose="020B0604020202020204" pitchFamily="34" charset="0"/>
              <a:buChar char="•"/>
            </a:pPr>
            <a:r>
              <a:rPr lang="el-GR" sz="1715" dirty="0"/>
              <a:t>Η θέση μας είναι ηγετική και η επιρροή μας ισχυρή</a:t>
            </a:r>
            <a:r>
              <a:rPr lang="en-US" sz="1715" dirty="0"/>
              <a:t>.</a:t>
            </a:r>
          </a:p>
          <a:p>
            <a:r>
              <a:rPr lang="el-GR" sz="1715" b="1" dirty="0"/>
              <a:t>Οφέλη</a:t>
            </a:r>
            <a:r>
              <a:rPr lang="en-US" sz="1715" b="1" dirty="0"/>
              <a:t>: </a:t>
            </a:r>
            <a:r>
              <a:rPr lang="el-GR" sz="1715" dirty="0"/>
              <a:t>Ταχύτερο αποτέλεσμα, ισχυροποίηση ηγετικού ρόλου</a:t>
            </a:r>
            <a:r>
              <a:rPr lang="en-US" sz="1715" dirty="0"/>
              <a:t>.</a:t>
            </a:r>
          </a:p>
          <a:p>
            <a:r>
              <a:rPr lang="el-GR" sz="1715" b="1" dirty="0"/>
              <a:t>Περιορισμοί</a:t>
            </a:r>
            <a:r>
              <a:rPr lang="en-US" sz="1715" b="1" dirty="0"/>
              <a:t>: </a:t>
            </a:r>
            <a:r>
              <a:rPr lang="el-GR" sz="1715" dirty="0"/>
              <a:t>Ενδεχόμενη πρόκληση έντασης, πτώση ηθικού, έμφαση στην ιεραρχία</a:t>
            </a:r>
            <a:r>
              <a:rPr lang="en-US" sz="1715" dirty="0"/>
              <a:t>.</a:t>
            </a:r>
          </a:p>
        </p:txBody>
      </p:sp>
      <p:sp>
        <p:nvSpPr>
          <p:cNvPr id="6" name="TextBox 5">
            <a:extLst>
              <a:ext uri="{FF2B5EF4-FFF2-40B4-BE49-F238E27FC236}">
                <a16:creationId xmlns:a16="http://schemas.microsoft.com/office/drawing/2014/main" id="{3F6217DB-0A37-C683-B670-C8B0E47E87EA}"/>
              </a:ext>
            </a:extLst>
          </p:cNvPr>
          <p:cNvSpPr txBox="1"/>
          <p:nvPr/>
        </p:nvSpPr>
        <p:spPr>
          <a:xfrm>
            <a:off x="5749206" y="1885330"/>
            <a:ext cx="5212345" cy="3816429"/>
          </a:xfrm>
          <a:prstGeom prst="rect">
            <a:avLst/>
          </a:prstGeom>
          <a:solidFill>
            <a:schemeClr val="accent5">
              <a:lumMod val="40000"/>
              <a:lumOff val="60000"/>
            </a:schemeClr>
          </a:solidFill>
        </p:spPr>
        <p:txBody>
          <a:bodyPr wrap="square" rtlCol="0">
            <a:spAutoFit/>
          </a:bodyPr>
          <a:lstStyle/>
          <a:p>
            <a:r>
              <a:rPr lang="el-GR" sz="1715" dirty="0"/>
              <a:t>Χαρακτηρίζεται από πρόθεση εργασίας επί </a:t>
            </a:r>
            <a:r>
              <a:rPr lang="el-GR" sz="1715" dirty="0" err="1"/>
              <a:t>ίσοις</a:t>
            </a:r>
            <a:r>
              <a:rPr lang="el-GR" sz="1715" dirty="0"/>
              <a:t> </a:t>
            </a:r>
            <a:r>
              <a:rPr lang="el-GR" sz="1715" dirty="0" err="1"/>
              <a:t>όροις</a:t>
            </a:r>
            <a:r>
              <a:rPr lang="el-GR" sz="1715" dirty="0"/>
              <a:t> για την επίτευξη κοινού σκοπού</a:t>
            </a:r>
            <a:r>
              <a:rPr lang="en-US" sz="1715" dirty="0"/>
              <a:t>.</a:t>
            </a:r>
          </a:p>
          <a:p>
            <a:r>
              <a:rPr lang="el-GR" sz="1715" b="1" dirty="0"/>
              <a:t>Προτιμητέα όταν</a:t>
            </a:r>
            <a:r>
              <a:rPr lang="en-US" sz="1715" b="1" dirty="0"/>
              <a:t>:</a:t>
            </a:r>
          </a:p>
          <a:p>
            <a:pPr marL="272205" indent="-272205">
              <a:buClr>
                <a:srgbClr val="1A75DB"/>
              </a:buClr>
              <a:buFont typeface="Arial" panose="020B0604020202020204" pitchFamily="34" charset="0"/>
              <a:buChar char="•"/>
            </a:pPr>
            <a:r>
              <a:rPr lang="el-GR" sz="1715" dirty="0"/>
              <a:t>Δεν είναι ξεκάθαρο ποια λύση υπερέχει</a:t>
            </a:r>
            <a:r>
              <a:rPr lang="en-US" sz="1715" dirty="0"/>
              <a:t>.</a:t>
            </a:r>
          </a:p>
          <a:p>
            <a:pPr marL="272205" indent="-272205">
              <a:buClr>
                <a:srgbClr val="1A75DB"/>
              </a:buClr>
              <a:buFont typeface="Arial" panose="020B0604020202020204" pitchFamily="34" charset="0"/>
              <a:buChar char="•"/>
            </a:pPr>
            <a:r>
              <a:rPr lang="el-GR" sz="1715" dirty="0"/>
              <a:t>Δεν υπάρχει βεβαιότητα ως προς την ορθότητα της άποψής μας</a:t>
            </a:r>
            <a:r>
              <a:rPr lang="en-US" sz="1715" dirty="0"/>
              <a:t>.</a:t>
            </a:r>
          </a:p>
          <a:p>
            <a:pPr marL="272205" indent="-272205">
              <a:buClr>
                <a:srgbClr val="1A75DB"/>
              </a:buClr>
              <a:buFont typeface="Arial" panose="020B0604020202020204" pitchFamily="34" charset="0"/>
              <a:buChar char="•"/>
            </a:pPr>
            <a:r>
              <a:rPr lang="el-GR" sz="1715" dirty="0"/>
              <a:t>Η άλλη πλευρά είναι συνεργάσιμη και συναινετική</a:t>
            </a:r>
            <a:r>
              <a:rPr lang="en-US" sz="1715" dirty="0"/>
              <a:t>.</a:t>
            </a:r>
          </a:p>
          <a:p>
            <a:pPr marL="272205" indent="-272205">
              <a:buClr>
                <a:srgbClr val="1A75DB"/>
              </a:buClr>
              <a:buFont typeface="Arial" panose="020B0604020202020204" pitchFamily="34" charset="0"/>
              <a:buChar char="•"/>
            </a:pPr>
            <a:r>
              <a:rPr lang="el-GR" sz="1715" dirty="0"/>
              <a:t>Η ελαχιστοποίηση των εντάσεων στο εργασιακό περιβάλλον είναι προτεραιότητα</a:t>
            </a:r>
            <a:r>
              <a:rPr lang="en-US" sz="1715" dirty="0"/>
              <a:t>.</a:t>
            </a:r>
          </a:p>
          <a:p>
            <a:r>
              <a:rPr lang="el-GR" sz="1715" b="1" dirty="0"/>
              <a:t>Πλεονεκτήματα</a:t>
            </a:r>
            <a:r>
              <a:rPr lang="en-US" sz="1715" b="1" dirty="0"/>
              <a:t>: </a:t>
            </a:r>
            <a:r>
              <a:rPr lang="el-GR" sz="1715" dirty="0"/>
              <a:t>Μικρότερη πιθανότητα </a:t>
            </a:r>
            <a:r>
              <a:rPr lang="el-GR" sz="1715" dirty="0" err="1"/>
              <a:t>αποφευκτικών</a:t>
            </a:r>
            <a:r>
              <a:rPr lang="el-GR" sz="1715" dirty="0"/>
              <a:t> συμπεριφορών, αναγνώριση διπλωματικών δεξιοτήτων</a:t>
            </a:r>
            <a:r>
              <a:rPr lang="en-US" sz="1715" dirty="0"/>
              <a:t>.</a:t>
            </a:r>
          </a:p>
          <a:p>
            <a:r>
              <a:rPr lang="el-GR" sz="1715" b="1" dirty="0"/>
              <a:t>Προκλήσεις</a:t>
            </a:r>
            <a:r>
              <a:rPr lang="en-US" sz="1715" b="1" dirty="0"/>
              <a:t>: </a:t>
            </a:r>
            <a:r>
              <a:rPr lang="el-GR" sz="1715" dirty="0"/>
              <a:t>Πιο όψιμη επίτευξη ομοφωνίας, απαιτείται ελαστική στάση εκατέρωθεν</a:t>
            </a:r>
            <a:r>
              <a:rPr lang="en-US" sz="1905" dirty="0"/>
              <a:t>.</a:t>
            </a:r>
          </a:p>
          <a:p>
            <a:endParaRPr lang="en-US" sz="1715" dirty="0"/>
          </a:p>
        </p:txBody>
      </p:sp>
    </p:spTree>
    <p:extLst>
      <p:ext uri="{BB962C8B-B14F-4D97-AF65-F5344CB8AC3E}">
        <p14:creationId xmlns:p14="http://schemas.microsoft.com/office/powerpoint/2010/main" val="1695187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A9ED2-B295-5B46-B9E2-954785C888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AAD6F8-944C-CB62-248A-D5D3696130A1}"/>
              </a:ext>
            </a:extLst>
          </p:cNvPr>
          <p:cNvSpPr>
            <a:spLocks noGrp="1"/>
          </p:cNvSpPr>
          <p:nvPr>
            <p:ph type="title"/>
          </p:nvPr>
        </p:nvSpPr>
        <p:spPr/>
        <p:txBody>
          <a:bodyPr/>
          <a:lstStyle/>
          <a:p>
            <a:r>
              <a:rPr lang="en-US" dirty="0">
                <a:solidFill>
                  <a:schemeClr val="accent1">
                    <a:lumMod val="75000"/>
                  </a:schemeClr>
                </a:solidFill>
              </a:rPr>
              <a:t>ΔΙΑΓΕΝΕΑΚΈΣ ΜΕΛΈΤΕΣ</a:t>
            </a:r>
            <a:endParaRPr lang="lt-LT" dirty="0">
              <a:solidFill>
                <a:schemeClr val="accent1">
                  <a:lumMod val="75000"/>
                </a:schemeClr>
              </a:solidFill>
            </a:endParaRPr>
          </a:p>
        </p:txBody>
      </p:sp>
    </p:spTree>
    <p:extLst>
      <p:ext uri="{BB962C8B-B14F-4D97-AF65-F5344CB8AC3E}">
        <p14:creationId xmlns:p14="http://schemas.microsoft.com/office/powerpoint/2010/main" val="24017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2774B-DCCC-B50D-6C9D-11A4AAD1F11B}"/>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13D77951-C4FD-FB8C-21B8-610D535FFF61}"/>
              </a:ext>
            </a:extLst>
          </p:cNvPr>
          <p:cNvSpPr>
            <a:spLocks noGrp="1"/>
          </p:cNvSpPr>
          <p:nvPr>
            <p:ph sz="half" idx="1"/>
          </p:nvPr>
        </p:nvSpPr>
        <p:spPr>
          <a:xfrm>
            <a:off x="1195685" y="585371"/>
            <a:ext cx="9226701" cy="3592400"/>
          </a:xfrm>
        </p:spPr>
        <p:txBody>
          <a:bodyPr/>
          <a:lstStyle/>
          <a:p>
            <a:pPr marL="0" indent="0">
              <a:buNone/>
            </a:pPr>
            <a:r>
              <a:rPr lang="el-GR" sz="2400" dirty="0"/>
              <a:t>Ένα</a:t>
            </a:r>
            <a:r>
              <a:rPr lang="en-US" sz="2400" dirty="0"/>
              <a:t> νοσοκομείο εισήγαγε πρόσφατα </a:t>
            </a:r>
            <a:r>
              <a:rPr lang="en-US" sz="2400" b="1" dirty="0"/>
              <a:t>ένα νέο σύστημα ηλεκτρονικού φακέλου </a:t>
            </a:r>
            <a:r>
              <a:rPr lang="en-US" sz="2400" dirty="0"/>
              <a:t>υγείας, το οποίο </a:t>
            </a:r>
            <a:r>
              <a:rPr lang="el-GR" sz="2400" dirty="0"/>
              <a:t>επέφερε σημαντική αλλαγή</a:t>
            </a:r>
            <a:r>
              <a:rPr lang="en-US" sz="2400" dirty="0"/>
              <a:t> </a:t>
            </a:r>
            <a:r>
              <a:rPr lang="el-GR" sz="2400" dirty="0"/>
              <a:t>σ</a:t>
            </a:r>
            <a:r>
              <a:rPr lang="en-US" sz="2400" dirty="0" err="1"/>
              <a:t>την</a:t>
            </a:r>
            <a:r>
              <a:rPr lang="en-US" sz="2400" dirty="0"/>
              <a:t> καθημερινή ρουτίνα. </a:t>
            </a:r>
            <a:endParaRPr lang="hu-HU" sz="2400" dirty="0"/>
          </a:p>
          <a:p>
            <a:pPr marL="0" indent="0">
              <a:buNone/>
            </a:pPr>
            <a:r>
              <a:rPr lang="en-US" sz="2400" b="1" dirty="0"/>
              <a:t>Ο </a:t>
            </a:r>
            <a:r>
              <a:rPr lang="en-GB" sz="2400" b="1" dirty="0"/>
              <a:t>Dr Andrew</a:t>
            </a:r>
            <a:r>
              <a:rPr lang="en-US" sz="2400" dirty="0"/>
              <a:t>, ο οποίος ασκεί το επάγγελμα για πάνω από τριάντα χρόνια</a:t>
            </a:r>
            <a:r>
              <a:rPr lang="en-US" sz="2400" b="1" dirty="0"/>
              <a:t>, δυσκολεύεται να προσανατολιστεί στο νέο σύστημα</a:t>
            </a:r>
            <a:r>
              <a:rPr lang="en-US" sz="2400" dirty="0"/>
              <a:t>. Έχοντας μεγαλώσει </a:t>
            </a:r>
            <a:r>
              <a:rPr lang="el-GR" sz="2400" dirty="0"/>
              <a:t>«</a:t>
            </a:r>
            <a:r>
              <a:rPr lang="en-US" sz="2400" dirty="0" err="1"/>
              <a:t>με</a:t>
            </a:r>
            <a:r>
              <a:rPr lang="en-US" sz="2400" dirty="0"/>
              <a:t> χαρτί και </a:t>
            </a:r>
            <a:r>
              <a:rPr lang="en-US" sz="2400" dirty="0" err="1"/>
              <a:t>στυλό</a:t>
            </a:r>
            <a:r>
              <a:rPr lang="el-GR" sz="2400" dirty="0"/>
              <a:t>»</a:t>
            </a:r>
            <a:r>
              <a:rPr lang="en-US" sz="2400" dirty="0"/>
              <a:t>, τώρα πρέπει να διαχειρίζεται πολύπλοκα λογιστικά φύλλα και ψηφιακές φόρμες. Κάνει λάθη π</a:t>
            </a:r>
            <a:r>
              <a:rPr lang="en-US" sz="2400" dirty="0" err="1"/>
              <a:t>ολλές</a:t>
            </a:r>
            <a:r>
              <a:rPr lang="en-US" sz="2400" dirty="0"/>
              <a:t> </a:t>
            </a:r>
            <a:r>
              <a:rPr lang="en-US" sz="2400" dirty="0" err="1"/>
              <a:t>φορές</a:t>
            </a:r>
            <a:r>
              <a:rPr lang="el-GR" sz="2400" dirty="0"/>
              <a:t>,</a:t>
            </a:r>
            <a:r>
              <a:rPr lang="en-US" sz="2400" dirty="0"/>
              <a:t> και απογοητεύεται όλο και περισσότερο. </a:t>
            </a:r>
            <a:endParaRPr lang="hu-HU" sz="2400" dirty="0"/>
          </a:p>
          <a:p>
            <a:pPr marL="0" indent="0">
              <a:buNone/>
            </a:pPr>
            <a:r>
              <a:rPr lang="en-US" sz="2400" b="1" dirty="0"/>
              <a:t>Η Sophie</a:t>
            </a:r>
            <a:r>
              <a:rPr lang="en-US" sz="2400" dirty="0"/>
              <a:t>, </a:t>
            </a:r>
            <a:r>
              <a:rPr lang="el-GR" sz="2400" dirty="0"/>
              <a:t>μια νεαρή νοσηλεύτρια</a:t>
            </a:r>
            <a:r>
              <a:rPr lang="en-US" sz="2400" dirty="0"/>
              <a:t>, από την άλλη πλευρά, </a:t>
            </a:r>
            <a:r>
              <a:rPr lang="en-US" sz="2400" b="1" dirty="0"/>
              <a:t>αντιλαμβάνεται γρήγορα το σύστημα</a:t>
            </a:r>
            <a:r>
              <a:rPr lang="en-US" sz="2400" dirty="0"/>
              <a:t>.  Ένα πρωί, όταν ο </a:t>
            </a:r>
            <a:r>
              <a:rPr lang="en-GB" sz="2400" dirty="0"/>
              <a:t>Dr Andrew</a:t>
            </a:r>
            <a:r>
              <a:rPr lang="en-US" sz="2400" dirty="0"/>
              <a:t> ζητά βοήθεια για το ίδιο θέμα για τρίτη φορά, η Sophie κοιτάζει ανυπόμονα πίσω από την οθόνη και λέει: "Γιατρέ, σας το έχω δείξει ήδη αυτό!".</a:t>
            </a:r>
          </a:p>
          <a:p>
            <a:pPr marL="0" indent="0">
              <a:buNone/>
            </a:pPr>
            <a:endParaRPr lang="en-US" dirty="0"/>
          </a:p>
        </p:txBody>
      </p:sp>
      <p:sp>
        <p:nvSpPr>
          <p:cNvPr id="7" name="Szövegdoboz 6">
            <a:extLst>
              <a:ext uri="{FF2B5EF4-FFF2-40B4-BE49-F238E27FC236}">
                <a16:creationId xmlns:a16="http://schemas.microsoft.com/office/drawing/2014/main" id="{13DBC0C3-F276-130A-AEB9-B4BF2D24B5B8}"/>
              </a:ext>
            </a:extLst>
          </p:cNvPr>
          <p:cNvSpPr txBox="1"/>
          <p:nvPr/>
        </p:nvSpPr>
        <p:spPr>
          <a:xfrm>
            <a:off x="1355779" y="5492739"/>
            <a:ext cx="5863649" cy="1030410"/>
          </a:xfrm>
          <a:prstGeom prst="rect">
            <a:avLst/>
          </a:prstGeom>
          <a:solidFill>
            <a:schemeClr val="accent5">
              <a:lumMod val="40000"/>
              <a:lumOff val="60000"/>
            </a:schemeClr>
          </a:solidFill>
          <a:ln>
            <a:solidFill>
              <a:schemeClr val="tx1"/>
            </a:solidFill>
          </a:ln>
        </p:spPr>
        <p:txBody>
          <a:bodyPr wrap="square" rtlCol="0">
            <a:spAutoFit/>
          </a:bodyPr>
          <a:lstStyle/>
          <a:p>
            <a:r>
              <a:rPr lang="hu-HU" sz="3048" b="1" dirty="0" err="1"/>
              <a:t>Ποιοι είναι οι πιθανοί λόγοι για τη διαφορετική τους στάση</a:t>
            </a:r>
            <a:r>
              <a:rPr lang="hu-HU" sz="3048" b="1" dirty="0"/>
              <a:t>;</a:t>
            </a:r>
            <a:endParaRPr lang="en-US" sz="3048" b="1" dirty="0"/>
          </a:p>
        </p:txBody>
      </p:sp>
    </p:spTree>
    <p:extLst>
      <p:ext uri="{BB962C8B-B14F-4D97-AF65-F5344CB8AC3E}">
        <p14:creationId xmlns:p14="http://schemas.microsoft.com/office/powerpoint/2010/main" val="257601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FCEAA37-C010-983A-5589-1AB7ADC0FC6A}"/>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4D86A680-5402-5573-D71A-AC62063A503E}"/>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Ιδέες ???</a:t>
            </a:r>
            <a:endParaRPr lang="en-GB" sz="4000" b="1">
              <a:solidFill>
                <a:srgbClr val="000000"/>
              </a:solidFill>
            </a:endParaRPr>
          </a:p>
        </p:txBody>
      </p:sp>
      <p:sp>
        <p:nvSpPr>
          <p:cNvPr id="5" name="Rectangle 4">
            <a:extLst>
              <a:ext uri="{FF2B5EF4-FFF2-40B4-BE49-F238E27FC236}">
                <a16:creationId xmlns:a16="http://schemas.microsoft.com/office/drawing/2014/main" id="{6F5E4068-4738-660B-9F83-9CC98AC0B783}"/>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C3B9D23F-A5D0-1571-4396-EFF6F0E05C49}"/>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C9C44644-B1FE-7E0E-E681-5F875FF65E8F}"/>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C014BC3C-8D4D-D028-DEE2-C0857727F9A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40299718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4A0FD-4CFD-6BE1-4CEC-19B70130898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CCAC5B1-889D-A599-A323-672FBE5073C8}"/>
              </a:ext>
            </a:extLst>
          </p:cNvPr>
          <p:cNvSpPr>
            <a:spLocks noGrp="1"/>
          </p:cNvSpPr>
          <p:nvPr>
            <p:ph type="title"/>
          </p:nvPr>
        </p:nvSpPr>
        <p:spPr>
          <a:xfrm>
            <a:off x="660795" y="38802"/>
            <a:ext cx="10959049" cy="946690"/>
          </a:xfrm>
        </p:spPr>
        <p:txBody>
          <a:bodyPr/>
          <a:lstStyle/>
          <a:p>
            <a:endParaRPr lang="en-US"/>
          </a:p>
        </p:txBody>
      </p:sp>
      <p:sp>
        <p:nvSpPr>
          <p:cNvPr id="3" name="Tartalom helye 2">
            <a:extLst>
              <a:ext uri="{FF2B5EF4-FFF2-40B4-BE49-F238E27FC236}">
                <a16:creationId xmlns:a16="http://schemas.microsoft.com/office/drawing/2014/main" id="{B5435E90-18BF-8337-1761-D3653CCA9D26}"/>
              </a:ext>
            </a:extLst>
          </p:cNvPr>
          <p:cNvSpPr>
            <a:spLocks noGrp="1"/>
          </p:cNvSpPr>
          <p:nvPr>
            <p:ph sz="half" idx="1"/>
          </p:nvPr>
        </p:nvSpPr>
        <p:spPr>
          <a:xfrm>
            <a:off x="1339079" y="672341"/>
            <a:ext cx="9226701" cy="3592400"/>
          </a:xfrm>
        </p:spPr>
        <p:txBody>
          <a:bodyPr/>
          <a:lstStyle/>
          <a:p>
            <a:pPr marL="0" indent="0">
              <a:buNone/>
            </a:pPr>
            <a:r>
              <a:rPr lang="en-US" sz="2400" b="1" dirty="0"/>
              <a:t>Ο John</a:t>
            </a:r>
            <a:r>
              <a:rPr lang="en-US" sz="2400" dirty="0"/>
              <a:t>, ο νεαρός γενικός ιατρός</a:t>
            </a:r>
            <a:r>
              <a:rPr lang="en-US" sz="2400" b="1" dirty="0"/>
              <a:t>, είναι γεμάτος ενθουσιασμό για τις νέες τεχνολογικές λύσεις</a:t>
            </a:r>
            <a:r>
              <a:rPr lang="en-US" sz="2400" dirty="0"/>
              <a:t>. Θέλει να προσεγγίζει τους ασθενείς της μέσω ηλεκτρονικού ταχυδρομείου ή εφαρμογών για κινητά τηλέφωνα, καθιστώντας ταχύτερο και ευκολότερο τον προγραμματισμό ραντεβού και την παροχή συμβουλών. Βλέπει ότι και οι νεότεροι ασθενείς θα επέλεγαν ευχαρίστως αυτή την προσέγγιση. </a:t>
            </a:r>
            <a:endParaRPr lang="hu-HU" sz="2400" dirty="0"/>
          </a:p>
          <a:p>
            <a:pPr marL="0" indent="0">
              <a:buNone/>
            </a:pPr>
            <a:r>
              <a:rPr lang="en-US" sz="2400" dirty="0"/>
              <a:t>Ωστόσο, </a:t>
            </a:r>
            <a:r>
              <a:rPr lang="en-US" sz="2400" b="1" dirty="0"/>
              <a:t>η Anna</a:t>
            </a:r>
            <a:r>
              <a:rPr lang="en-US" sz="2400" dirty="0"/>
              <a:t>, η </a:t>
            </a:r>
            <a:r>
              <a:rPr lang="el-GR" sz="2400" dirty="0"/>
              <a:t>προϊστάμενή του</a:t>
            </a:r>
            <a:r>
              <a:rPr lang="en-US" sz="2400" b="1" dirty="0"/>
              <a:t>, εργάζεται με παραδοσιακές μεθόδους </a:t>
            </a:r>
            <a:r>
              <a:rPr lang="en-US" sz="2400" dirty="0"/>
              <a:t>και σαφώς </a:t>
            </a:r>
            <a:r>
              <a:rPr lang="en-US" sz="2400" b="1" dirty="0"/>
              <a:t>αισθάνεται μεγαλύτερη αυτοπεποίθηση κατά τη διάρκεια προσωπικών συναντήσεων</a:t>
            </a:r>
            <a:r>
              <a:rPr lang="en-US" sz="2400" dirty="0"/>
              <a:t>, ενώ διστάζει να χρησιμοποιήσει τα νέα τεχνολογικά εργαλεία. </a:t>
            </a:r>
            <a:endParaRPr lang="el-GR" sz="2400" dirty="0"/>
          </a:p>
          <a:p>
            <a:pPr marL="0" indent="0">
              <a:buNone/>
            </a:pPr>
            <a:r>
              <a:rPr lang="en-US" sz="2400" dirty="0" err="1"/>
              <a:t>Ότ</a:t>
            </a:r>
            <a:r>
              <a:rPr lang="en-US" sz="2400" dirty="0"/>
              <a:t>αν ο </a:t>
            </a:r>
            <a:r>
              <a:rPr lang="en-GB" sz="2400" dirty="0"/>
              <a:t>John</a:t>
            </a:r>
            <a:r>
              <a:rPr lang="en-US" sz="2400" dirty="0"/>
              <a:t> προτείνει τη μετάβαση στην ηλεκτρονική επικοινωνία, η Anna κουνάει ανήσυχα το κεφάλι της. "Νομίζω ότι οι τηλεφωνικές συνομιλίες είναι πολύ πιο προσωπικές", λέει. "Για να μην αναφέρουμε ότι οι μεγαλύτεροι σε ηλικία ασθενείς δεν χρησιμοποιούν καν εφαρμογές".</a:t>
            </a:r>
          </a:p>
          <a:p>
            <a:endParaRPr lang="en-US" dirty="0"/>
          </a:p>
        </p:txBody>
      </p:sp>
    </p:spTree>
    <p:extLst>
      <p:ext uri="{BB962C8B-B14F-4D97-AF65-F5344CB8AC3E}">
        <p14:creationId xmlns:p14="http://schemas.microsoft.com/office/powerpoint/2010/main" val="27829086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EC848-BC5F-E72C-193B-3C242D58C035}"/>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A9C52897-DAFD-0018-8CC4-6FB1DA253B7D}"/>
              </a:ext>
            </a:extLst>
          </p:cNvPr>
          <p:cNvSpPr>
            <a:spLocks noGrp="1"/>
          </p:cNvSpPr>
          <p:nvPr>
            <p:ph type="title"/>
          </p:nvPr>
        </p:nvSpPr>
        <p:spPr/>
        <p:txBody>
          <a:bodyPr/>
          <a:lstStyle/>
          <a:p>
            <a:endParaRPr lang="en-US"/>
          </a:p>
        </p:txBody>
      </p:sp>
      <p:sp>
        <p:nvSpPr>
          <p:cNvPr id="3" name="Tartalom helye 2">
            <a:extLst>
              <a:ext uri="{FF2B5EF4-FFF2-40B4-BE49-F238E27FC236}">
                <a16:creationId xmlns:a16="http://schemas.microsoft.com/office/drawing/2014/main" id="{70373712-0CAA-84DB-C15E-5D8B84FD5F81}"/>
              </a:ext>
            </a:extLst>
          </p:cNvPr>
          <p:cNvSpPr>
            <a:spLocks noGrp="1"/>
          </p:cNvSpPr>
          <p:nvPr>
            <p:ph sz="half" idx="1"/>
          </p:nvPr>
        </p:nvSpPr>
        <p:spPr/>
        <p:txBody>
          <a:bodyPr/>
          <a:lstStyle/>
          <a:p>
            <a:endParaRPr lang="en-US"/>
          </a:p>
        </p:txBody>
      </p:sp>
      <p:pic>
        <p:nvPicPr>
          <p:cNvPr id="4" name="Picture 2" descr="X, Y, Z Genrációk – miben különbözünk">
            <a:extLst>
              <a:ext uri="{FF2B5EF4-FFF2-40B4-BE49-F238E27FC236}">
                <a16:creationId xmlns:a16="http://schemas.microsoft.com/office/drawing/2014/main" id="{8182E3A5-2B5D-04E5-5690-B2BE13DC418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60" t="13878" r="960" b="12077"/>
          <a:stretch/>
        </p:blipFill>
        <p:spPr bwMode="auto">
          <a:xfrm>
            <a:off x="912463" y="255563"/>
            <a:ext cx="10367073" cy="5440640"/>
          </a:xfrm>
          <a:prstGeom prst="rect">
            <a:avLst/>
          </a:prstGeom>
          <a:noFill/>
          <a:ln w="76200">
            <a:solidFill>
              <a:schemeClr val="accent5">
                <a:lumMod val="40000"/>
                <a:lumOff val="6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8097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6589CD4-0338-3128-9250-ABEE9B7B1AFE}"/>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67DF1257-29CE-4308-CC26-15969E109413}"/>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Πόσο "challenging" πιστεύετε ότι είναι η διαχείρηση των προβλημάτων που σχετίζονται με το χάσμα γενεών, στον τομέα της υγείας;</a:t>
            </a:r>
            <a:endParaRPr lang="en-GB" sz="2400" b="1">
              <a:solidFill>
                <a:srgbClr val="000000"/>
              </a:solidFill>
            </a:endParaRPr>
          </a:p>
        </p:txBody>
      </p:sp>
      <p:sp>
        <p:nvSpPr>
          <p:cNvPr id="5" name="Rectangle 4">
            <a:extLst>
              <a:ext uri="{FF2B5EF4-FFF2-40B4-BE49-F238E27FC236}">
                <a16:creationId xmlns:a16="http://schemas.microsoft.com/office/drawing/2014/main" id="{B206B910-D74B-A0EB-5F49-78379A150188}"/>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CDFEF0BC-31C0-869B-321C-4715E79F8EA3}"/>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6787D8BF-FEDE-67D4-3B92-2D659C1E1E31}"/>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C67E85F2-5DD7-3E82-A73E-17A27B0AE23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2877180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33A90-7969-0BCD-3C52-B68646BF72E7}"/>
              </a:ext>
            </a:extLst>
          </p:cNvPr>
          <p:cNvSpPr>
            <a:spLocks noGrp="1"/>
          </p:cNvSpPr>
          <p:nvPr>
            <p:ph type="title"/>
          </p:nvPr>
        </p:nvSpPr>
        <p:spPr>
          <a:xfrm>
            <a:off x="705755" y="0"/>
            <a:ext cx="10959049" cy="946690"/>
          </a:xfrm>
        </p:spPr>
        <p:txBody>
          <a:bodyPr/>
          <a:lstStyle/>
          <a:p>
            <a:r>
              <a:rPr lang="en-GB" b="1" dirty="0"/>
              <a:t>Did we forget culture??</a:t>
            </a:r>
          </a:p>
        </p:txBody>
      </p:sp>
      <p:sp>
        <p:nvSpPr>
          <p:cNvPr id="3" name="Content Placeholder 2">
            <a:extLst>
              <a:ext uri="{FF2B5EF4-FFF2-40B4-BE49-F238E27FC236}">
                <a16:creationId xmlns:a16="http://schemas.microsoft.com/office/drawing/2014/main" id="{14D8279E-903C-00CF-2F9F-40977B762815}"/>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A862BA68-8078-B3CE-6245-FB9858FDCE4D}"/>
              </a:ext>
            </a:extLst>
          </p:cNvPr>
          <p:cNvPicPr>
            <a:picLocks noChangeAspect="1"/>
          </p:cNvPicPr>
          <p:nvPr/>
        </p:nvPicPr>
        <p:blipFill>
          <a:blip r:embed="rId2"/>
          <a:stretch>
            <a:fillRect/>
          </a:stretch>
        </p:blipFill>
        <p:spPr>
          <a:xfrm>
            <a:off x="5962566" y="350728"/>
            <a:ext cx="5310859" cy="1611501"/>
          </a:xfrm>
          <a:prstGeom prst="rect">
            <a:avLst/>
          </a:prstGeom>
          <a:ln w="57150">
            <a:solidFill>
              <a:srgbClr val="0070C0"/>
            </a:solidFill>
          </a:ln>
        </p:spPr>
      </p:pic>
      <p:pic>
        <p:nvPicPr>
          <p:cNvPr id="7" name="Picture 6">
            <a:extLst>
              <a:ext uri="{FF2B5EF4-FFF2-40B4-BE49-F238E27FC236}">
                <a16:creationId xmlns:a16="http://schemas.microsoft.com/office/drawing/2014/main" id="{7DF62389-DAD1-02DC-F6B4-D31422709FBA}"/>
              </a:ext>
            </a:extLst>
          </p:cNvPr>
          <p:cNvPicPr>
            <a:picLocks noChangeAspect="1"/>
          </p:cNvPicPr>
          <p:nvPr/>
        </p:nvPicPr>
        <p:blipFill>
          <a:blip r:embed="rId3"/>
          <a:stretch>
            <a:fillRect/>
          </a:stretch>
        </p:blipFill>
        <p:spPr>
          <a:xfrm>
            <a:off x="166554" y="1962229"/>
            <a:ext cx="8326805" cy="2504510"/>
          </a:xfrm>
          <a:prstGeom prst="rect">
            <a:avLst/>
          </a:prstGeom>
          <a:ln w="57150">
            <a:solidFill>
              <a:srgbClr val="002060"/>
            </a:solidFill>
          </a:ln>
        </p:spPr>
      </p:pic>
      <p:pic>
        <p:nvPicPr>
          <p:cNvPr id="9" name="Picture 8">
            <a:extLst>
              <a:ext uri="{FF2B5EF4-FFF2-40B4-BE49-F238E27FC236}">
                <a16:creationId xmlns:a16="http://schemas.microsoft.com/office/drawing/2014/main" id="{02FDD132-065F-79A5-D2C9-8208ABC208BB}"/>
              </a:ext>
            </a:extLst>
          </p:cNvPr>
          <p:cNvPicPr>
            <a:picLocks noChangeAspect="1"/>
          </p:cNvPicPr>
          <p:nvPr/>
        </p:nvPicPr>
        <p:blipFill>
          <a:blip r:embed="rId4"/>
          <a:stretch>
            <a:fillRect/>
          </a:stretch>
        </p:blipFill>
        <p:spPr>
          <a:xfrm>
            <a:off x="1029168" y="4485503"/>
            <a:ext cx="8567913" cy="1292144"/>
          </a:xfrm>
          <a:prstGeom prst="rect">
            <a:avLst/>
          </a:prstGeom>
          <a:ln w="76200">
            <a:solidFill>
              <a:srgbClr val="7030A0"/>
            </a:solidFill>
          </a:ln>
        </p:spPr>
      </p:pic>
    </p:spTree>
    <p:extLst>
      <p:ext uri="{BB962C8B-B14F-4D97-AF65-F5344CB8AC3E}">
        <p14:creationId xmlns:p14="http://schemas.microsoft.com/office/powerpoint/2010/main" val="38152329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8EDD368D-9396-D3DF-D3D1-1D44330F19AA}"/>
              </a:ext>
            </a:extLst>
          </p:cNvPr>
          <p:cNvPicPr>
            <a:picLocks/>
          </p:cNvPicPr>
          <p:nvPr>
            <p:custDataLst>
              <p:tags r:id="rId2"/>
            </p:custDataLst>
          </p:nvPr>
        </p:nvPicPr>
        <p:blipFill>
          <a:blip r:embed="rId5">
            <a:extLst>
              <a:ext uri="{96DAC541-7B7A-43D3-8B79-37D633B846F1}">
                <asvg:svgBlip xmlns:asvg="http://schemas.microsoft.com/office/drawing/2016/SVG/main" r:embed="rId6"/>
              </a:ext>
            </a:extLst>
          </a:blip>
          <a:stretch>
            <a:fillRect/>
          </a:stretch>
        </p:blipFill>
        <p:spPr>
          <a:xfrm>
            <a:off x="444693" y="1742703"/>
            <a:ext cx="2371696" cy="2371696"/>
          </a:xfrm>
          <a:prstGeom prst="rect">
            <a:avLst/>
          </a:prstGeom>
        </p:spPr>
      </p:pic>
      <p:sp>
        <p:nvSpPr>
          <p:cNvPr id="4" name="Rectangle 3">
            <a:extLst>
              <a:ext uri="{FF2B5EF4-FFF2-40B4-BE49-F238E27FC236}">
                <a16:creationId xmlns:a16="http://schemas.microsoft.com/office/drawing/2014/main" id="{16DFD67C-4C86-B5FB-D59F-B9A0E5A5E0E3}"/>
              </a:ext>
            </a:extLst>
          </p:cNvPr>
          <p:cNvSpPr/>
          <p:nvPr>
            <p:custDataLst>
              <p:tags r:id="rId3"/>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4000" b="1">
                <a:solidFill>
                  <a:srgbClr val="000000"/>
                </a:solidFill>
              </a:rPr>
              <a:t>Audience Q&amp;A</a:t>
            </a:r>
          </a:p>
        </p:txBody>
      </p:sp>
      <p:sp>
        <p:nvSpPr>
          <p:cNvPr id="5" name="Rectangle 4">
            <a:extLst>
              <a:ext uri="{FF2B5EF4-FFF2-40B4-BE49-F238E27FC236}">
                <a16:creationId xmlns:a16="http://schemas.microsoft.com/office/drawing/2014/main" id="{6B7BD3D9-DD67-47FF-6462-E2A7DA9A518C}"/>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08BF3452-D7C7-F0F3-DE5C-BA635CA4B40E}"/>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75739ABF-A5D4-2523-F506-ABF58896C58A}"/>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932A968D-53C2-8AAA-9C70-F89F4EE9754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10746748" y="6153727"/>
            <a:ext cx="1111733" cy="370578"/>
          </a:xfrm>
          <a:prstGeom prst="rect">
            <a:avLst/>
          </a:prstGeom>
        </p:spPr>
      </p:pic>
    </p:spTree>
    <p:custDataLst>
      <p:tags r:id="rId1"/>
    </p:custDataLst>
    <p:extLst>
      <p:ext uri="{BB962C8B-B14F-4D97-AF65-F5344CB8AC3E}">
        <p14:creationId xmlns:p14="http://schemas.microsoft.com/office/powerpoint/2010/main" val="25974206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1044211" y="6448518"/>
            <a:ext cx="3158095" cy="2338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05" tIns="43552" rIns="87105" bIns="43552"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143" dirty="0"/>
              <a:t>Έργο: 101101139 - H-PASS - EU4H-2022-PJ</a:t>
            </a:r>
            <a:endParaRPr lang="el-GR" altLang="en-US" sz="1143"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4013017" y="1150861"/>
            <a:ext cx="3153188" cy="622527"/>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810" b="1" dirty="0">
                <a:solidFill>
                  <a:srgbClr val="1A75DB"/>
                </a:solidFill>
                <a:latin typeface="+mn-lt"/>
              </a:rPr>
              <a:t>Αποπ</a:t>
            </a:r>
            <a:r>
              <a:rPr lang="en-US" sz="3810" b="1" dirty="0" err="1">
                <a:solidFill>
                  <a:srgbClr val="1A75DB"/>
                </a:solidFill>
                <a:latin typeface="+mn-lt"/>
              </a:rPr>
              <a:t>οίη</a:t>
            </a:r>
            <a:r>
              <a:rPr lang="el-GR" sz="3810" b="1" dirty="0">
                <a:solidFill>
                  <a:srgbClr val="1A75DB"/>
                </a:solidFill>
                <a:latin typeface="+mn-lt"/>
              </a:rPr>
              <a:t>σ</a:t>
            </a:r>
            <a:r>
              <a:rPr lang="en-US" sz="3810" b="1" dirty="0">
                <a:solidFill>
                  <a:srgbClr val="1A75DB"/>
                </a:solidFill>
                <a:latin typeface="+mn-lt"/>
              </a:rPr>
              <a:t>η ευθύνης </a:t>
            </a:r>
            <a:endParaRPr lang="en-GB" sz="381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1387647" y="2105036"/>
            <a:ext cx="7839443" cy="3730692"/>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sz="2800" dirty="0"/>
          </a:p>
        </p:txBody>
      </p:sp>
      <p:sp>
        <p:nvSpPr>
          <p:cNvPr id="7" name="TextBox 6">
            <a:extLst>
              <a:ext uri="{FF2B5EF4-FFF2-40B4-BE49-F238E27FC236}">
                <a16:creationId xmlns:a16="http://schemas.microsoft.com/office/drawing/2014/main" id="{4CE8027F-86D5-8209-CE4A-39D3763E8A8C}"/>
              </a:ext>
            </a:extLst>
          </p:cNvPr>
          <p:cNvSpPr txBox="1"/>
          <p:nvPr/>
        </p:nvSpPr>
        <p:spPr>
          <a:xfrm>
            <a:off x="2449843" y="2536071"/>
            <a:ext cx="7292314" cy="2672526"/>
          </a:xfrm>
          <a:prstGeom prst="rect">
            <a:avLst/>
          </a:prstGeom>
          <a:noFill/>
        </p:spPr>
        <p:txBody>
          <a:bodyPr wrap="square">
            <a:spAutoFit/>
          </a:bodyPr>
          <a:lstStyle/>
          <a:p>
            <a:pPr algn="just"/>
            <a:r>
              <a:rPr lang="en-US" sz="2096" dirty="0"/>
              <a:t>Ο Ευρωπαϊκός Εκτελεστικός Οργανισμός για την Υγεία και την Ψηφιακή Ανάπτυξη (</a:t>
            </a:r>
            <a:r>
              <a:rPr lang="en-US" sz="2096" dirty="0" err="1"/>
              <a:t>HaDEA</a:t>
            </a:r>
            <a:r>
              <a:rPr lang="en-US" sz="2096"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278CA-23AB-3162-EA4F-33D341A7158E}"/>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71BE22B2-F39B-89F1-BF25-A61A36F29002}"/>
              </a:ext>
            </a:extLst>
          </p:cNvPr>
          <p:cNvSpPr>
            <a:spLocks noGrp="1"/>
          </p:cNvSpPr>
          <p:nvPr>
            <p:ph sz="half" idx="1"/>
          </p:nvPr>
        </p:nvSpPr>
        <p:spPr>
          <a:xfrm>
            <a:off x="6517833" y="220429"/>
            <a:ext cx="3628249" cy="538619"/>
          </a:xfrm>
          <a:solidFill>
            <a:schemeClr val="accent5">
              <a:lumMod val="20000"/>
              <a:lumOff val="80000"/>
            </a:schemeClr>
          </a:solidFill>
          <a:ln w="57150">
            <a:solidFill>
              <a:schemeClr val="accent1"/>
            </a:solidFill>
          </a:ln>
        </p:spPr>
        <p:txBody>
          <a:bodyPr/>
          <a:lstStyle/>
          <a:p>
            <a:pPr marL="0" indent="0">
              <a:buNone/>
            </a:pPr>
            <a:r>
              <a:rPr lang="el-GR" sz="2400" b="1" dirty="0"/>
              <a:t>Φλεβόκομβος: «Ο ηγέτης»</a:t>
            </a:r>
            <a:endParaRPr lang="en-GB" sz="2400" b="1" dirty="0"/>
          </a:p>
        </p:txBody>
      </p:sp>
      <p:pic>
        <p:nvPicPr>
          <p:cNvPr id="5" name="Picture 2" descr="C:\Users\esimantirakis\Desktop\w.PNG">
            <a:extLst>
              <a:ext uri="{FF2B5EF4-FFF2-40B4-BE49-F238E27FC236}">
                <a16:creationId xmlns:a16="http://schemas.microsoft.com/office/drawing/2014/main" id="{C00900F8-C590-5303-01F8-E416001FD67F}"/>
              </a:ext>
            </a:extLst>
          </p:cNvPr>
          <p:cNvPicPr>
            <a:picLocks noChangeAspect="1" noChangeArrowheads="1"/>
          </p:cNvPicPr>
          <p:nvPr/>
        </p:nvPicPr>
        <p:blipFill>
          <a:blip r:embed="rId2" cstate="print"/>
          <a:srcRect/>
          <a:stretch>
            <a:fillRect/>
          </a:stretch>
        </p:blipFill>
        <p:spPr bwMode="auto">
          <a:xfrm>
            <a:off x="5414015" y="1985764"/>
            <a:ext cx="6072230" cy="3857652"/>
          </a:xfrm>
          <a:prstGeom prst="rect">
            <a:avLst/>
          </a:prstGeom>
          <a:noFill/>
          <a:ln w="76200">
            <a:solidFill>
              <a:srgbClr val="00B0F0"/>
            </a:solidFill>
          </a:ln>
        </p:spPr>
      </p:pic>
      <p:pic>
        <p:nvPicPr>
          <p:cNvPr id="6" name="Content Placeholder 5" descr="heartcond.jpg">
            <a:extLst>
              <a:ext uri="{FF2B5EF4-FFF2-40B4-BE49-F238E27FC236}">
                <a16:creationId xmlns:a16="http://schemas.microsoft.com/office/drawing/2014/main" id="{8FE6C51A-ABFB-BED3-5A1F-D67D5134E6BE}"/>
              </a:ext>
            </a:extLst>
          </p:cNvPr>
          <p:cNvPicPr>
            <a:picLocks noChangeAspect="1"/>
          </p:cNvPicPr>
          <p:nvPr/>
        </p:nvPicPr>
        <p:blipFill>
          <a:blip r:embed="rId3" cstate="print"/>
          <a:srcRect/>
          <a:stretch>
            <a:fillRect/>
          </a:stretch>
        </p:blipFill>
        <p:spPr>
          <a:xfrm>
            <a:off x="705755" y="489739"/>
            <a:ext cx="5072098" cy="3786214"/>
          </a:xfrm>
          <a:prstGeom prst="rect">
            <a:avLst/>
          </a:prstGeom>
          <a:ln w="76200">
            <a:solidFill>
              <a:schemeClr val="accent5">
                <a:lumMod val="60000"/>
                <a:lumOff val="40000"/>
              </a:schemeClr>
            </a:solidFill>
          </a:ln>
        </p:spPr>
      </p:pic>
      <p:sp>
        <p:nvSpPr>
          <p:cNvPr id="7" name="Arc 6">
            <a:extLst>
              <a:ext uri="{FF2B5EF4-FFF2-40B4-BE49-F238E27FC236}">
                <a16:creationId xmlns:a16="http://schemas.microsoft.com/office/drawing/2014/main" id="{EC1517A0-CA02-AC99-F554-16324077158F}"/>
              </a:ext>
            </a:extLst>
          </p:cNvPr>
          <p:cNvSpPr/>
          <p:nvPr/>
        </p:nvSpPr>
        <p:spPr>
          <a:xfrm rot="16523219">
            <a:off x="4702730" y="-2568252"/>
            <a:ext cx="3422838" cy="9126986"/>
          </a:xfrm>
          <a:prstGeom prst="arc">
            <a:avLst>
              <a:gd name="adj1" fmla="val 16177198"/>
              <a:gd name="adj2" fmla="val 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0" name="Straight Arrow Connector 9">
            <a:extLst>
              <a:ext uri="{FF2B5EF4-FFF2-40B4-BE49-F238E27FC236}">
                <a16:creationId xmlns:a16="http://schemas.microsoft.com/office/drawing/2014/main" id="{5708E52A-E2FF-8CA1-D375-608F72F7A896}"/>
              </a:ext>
            </a:extLst>
          </p:cNvPr>
          <p:cNvCxnSpPr/>
          <p:nvPr/>
        </p:nvCxnSpPr>
        <p:spPr>
          <a:xfrm flipH="1">
            <a:off x="3319397" y="1152395"/>
            <a:ext cx="4546948" cy="78913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578C915-6070-EE3F-AF1E-E7B0A615DB28}"/>
              </a:ext>
            </a:extLst>
          </p:cNvPr>
          <p:cNvSpPr txBox="1">
            <a:spLocks/>
          </p:cNvSpPr>
          <p:nvPr/>
        </p:nvSpPr>
        <p:spPr>
          <a:xfrm>
            <a:off x="7056604" y="912492"/>
            <a:ext cx="3628249" cy="781109"/>
          </a:xfrm>
          <a:prstGeom prst="rect">
            <a:avLst/>
          </a:prstGeom>
          <a:solidFill>
            <a:schemeClr val="accent5">
              <a:lumMod val="20000"/>
              <a:lumOff val="80000"/>
            </a:schemeClr>
          </a:solidFill>
          <a:ln w="57150">
            <a:solidFill>
              <a:srgbClr val="00B050"/>
            </a:solidFill>
          </a:ln>
        </p:spPr>
        <p:txBody>
          <a:bodyPr/>
          <a:lstStyle>
            <a:lvl1pPr marL="228609" indent="-228609" algn="l" defTabSz="91443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7" indent="-228609" algn="l" defTabSz="914436" rtl="0" eaLnBrk="1" latinLnBrk="0" hangingPunct="1">
              <a:lnSpc>
                <a:spcPct val="90000"/>
              </a:lnSpc>
              <a:spcBef>
                <a:spcPts val="500"/>
              </a:spcBef>
              <a:buFont typeface="Arial" panose="020B0604020202020204" pitchFamily="34" charset="0"/>
              <a:buChar char="•"/>
              <a:defRPr sz="2401" kern="1200">
                <a:solidFill>
                  <a:schemeClr val="tx1"/>
                </a:solidFill>
                <a:latin typeface="+mn-lt"/>
                <a:ea typeface="+mn-ea"/>
                <a:cs typeface="+mn-cs"/>
              </a:defRPr>
            </a:lvl2pPr>
            <a:lvl3pPr marL="1143045" indent="-228609" algn="l" defTabSz="91443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63"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82"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99"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18"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35"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54"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000" b="1" dirty="0"/>
              <a:t>Κολποκοιλιακός κόμβος:</a:t>
            </a:r>
          </a:p>
          <a:p>
            <a:pPr marL="0" indent="0">
              <a:buFont typeface="Arial" panose="020B0604020202020204" pitchFamily="34" charset="0"/>
              <a:buNone/>
            </a:pPr>
            <a:r>
              <a:rPr lang="el-GR" sz="2000" b="1" dirty="0"/>
              <a:t> «Ο ρυθμιστής»</a:t>
            </a:r>
            <a:endParaRPr lang="en-GB" sz="2000" b="1" dirty="0"/>
          </a:p>
        </p:txBody>
      </p:sp>
      <p:cxnSp>
        <p:nvCxnSpPr>
          <p:cNvPr id="12" name="Straight Arrow Connector 11">
            <a:extLst>
              <a:ext uri="{FF2B5EF4-FFF2-40B4-BE49-F238E27FC236}">
                <a16:creationId xmlns:a16="http://schemas.microsoft.com/office/drawing/2014/main" id="{1CBB4081-15EE-CC90-4A18-0D2A0B278EE9}"/>
              </a:ext>
            </a:extLst>
          </p:cNvPr>
          <p:cNvCxnSpPr>
            <a:cxnSpLocks/>
          </p:cNvCxnSpPr>
          <p:nvPr/>
        </p:nvCxnSpPr>
        <p:spPr>
          <a:xfrm flipV="1">
            <a:off x="2906038" y="2480153"/>
            <a:ext cx="688932" cy="2310035"/>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DF5F4EB9-5013-85DA-AC47-873945E91B52}"/>
              </a:ext>
            </a:extLst>
          </p:cNvPr>
          <p:cNvSpPr txBox="1">
            <a:spLocks/>
          </p:cNvSpPr>
          <p:nvPr/>
        </p:nvSpPr>
        <p:spPr>
          <a:xfrm>
            <a:off x="971042" y="4572836"/>
            <a:ext cx="3628249" cy="946690"/>
          </a:xfrm>
          <a:prstGeom prst="rect">
            <a:avLst/>
          </a:prstGeom>
          <a:solidFill>
            <a:schemeClr val="accent5">
              <a:lumMod val="20000"/>
              <a:lumOff val="80000"/>
            </a:schemeClr>
          </a:solidFill>
          <a:ln w="57150">
            <a:solidFill>
              <a:srgbClr val="C00000"/>
            </a:solidFill>
          </a:ln>
        </p:spPr>
        <p:txBody>
          <a:bodyPr/>
          <a:lstStyle>
            <a:lvl1pPr marL="228609" indent="-228609" algn="l" defTabSz="91443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7" indent="-228609" algn="l" defTabSz="914436" rtl="0" eaLnBrk="1" latinLnBrk="0" hangingPunct="1">
              <a:lnSpc>
                <a:spcPct val="90000"/>
              </a:lnSpc>
              <a:spcBef>
                <a:spcPts val="500"/>
              </a:spcBef>
              <a:buFont typeface="Arial" panose="020B0604020202020204" pitchFamily="34" charset="0"/>
              <a:buChar char="•"/>
              <a:defRPr sz="2401" kern="1200">
                <a:solidFill>
                  <a:schemeClr val="tx1"/>
                </a:solidFill>
                <a:latin typeface="+mn-lt"/>
                <a:ea typeface="+mn-ea"/>
                <a:cs typeface="+mn-cs"/>
              </a:defRPr>
            </a:lvl2pPr>
            <a:lvl3pPr marL="1143045" indent="-228609" algn="l" defTabSz="91443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63"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82"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99"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18"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35"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54"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000" b="1" dirty="0"/>
              <a:t>Το </a:t>
            </a:r>
            <a:r>
              <a:rPr lang="el-GR" sz="2000" b="1" dirty="0" err="1"/>
              <a:t>ερεθισματαγωγό</a:t>
            </a:r>
            <a:r>
              <a:rPr lang="el-GR" sz="2000" b="1" dirty="0"/>
              <a:t> σύστημα: «Η επικοινωνία</a:t>
            </a:r>
            <a:r>
              <a:rPr lang="en-GB" sz="2000" b="1" dirty="0"/>
              <a:t>,</a:t>
            </a:r>
            <a:r>
              <a:rPr lang="el-GR" sz="2000" b="1" dirty="0"/>
              <a:t> δραστηριότητες συγχρονισμού»</a:t>
            </a:r>
            <a:endParaRPr lang="en-GB" sz="2000" b="1" dirty="0"/>
          </a:p>
        </p:txBody>
      </p:sp>
      <p:cxnSp>
        <p:nvCxnSpPr>
          <p:cNvPr id="18" name="Straight Arrow Connector 17">
            <a:extLst>
              <a:ext uri="{FF2B5EF4-FFF2-40B4-BE49-F238E27FC236}">
                <a16:creationId xmlns:a16="http://schemas.microsoft.com/office/drawing/2014/main" id="{E571F3E4-9C35-147E-4871-06C544E826A9}"/>
              </a:ext>
            </a:extLst>
          </p:cNvPr>
          <p:cNvCxnSpPr>
            <a:cxnSpLocks/>
          </p:cNvCxnSpPr>
          <p:nvPr/>
        </p:nvCxnSpPr>
        <p:spPr>
          <a:xfrm flipV="1">
            <a:off x="4623795" y="3429000"/>
            <a:ext cx="176179" cy="2519461"/>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0" name="Content Placeholder 2">
            <a:extLst>
              <a:ext uri="{FF2B5EF4-FFF2-40B4-BE49-F238E27FC236}">
                <a16:creationId xmlns:a16="http://schemas.microsoft.com/office/drawing/2014/main" id="{24AC3888-C823-9CD8-2EB0-A22539913D7C}"/>
              </a:ext>
            </a:extLst>
          </p:cNvPr>
          <p:cNvSpPr txBox="1">
            <a:spLocks/>
          </p:cNvSpPr>
          <p:nvPr/>
        </p:nvSpPr>
        <p:spPr>
          <a:xfrm>
            <a:off x="210855" y="5687754"/>
            <a:ext cx="4664009" cy="521414"/>
          </a:xfrm>
          <a:prstGeom prst="rect">
            <a:avLst/>
          </a:prstGeom>
          <a:solidFill>
            <a:schemeClr val="accent5">
              <a:lumMod val="20000"/>
              <a:lumOff val="80000"/>
            </a:schemeClr>
          </a:solidFill>
          <a:ln w="57150">
            <a:solidFill>
              <a:srgbClr val="7030A0"/>
            </a:solidFill>
          </a:ln>
        </p:spPr>
        <p:txBody>
          <a:bodyPr/>
          <a:lstStyle>
            <a:lvl1pPr marL="228609" indent="-228609" algn="l" defTabSz="91443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7" indent="-228609" algn="l" defTabSz="914436" rtl="0" eaLnBrk="1" latinLnBrk="0" hangingPunct="1">
              <a:lnSpc>
                <a:spcPct val="90000"/>
              </a:lnSpc>
              <a:spcBef>
                <a:spcPts val="500"/>
              </a:spcBef>
              <a:buFont typeface="Arial" panose="020B0604020202020204" pitchFamily="34" charset="0"/>
              <a:buChar char="•"/>
              <a:defRPr sz="2401" kern="1200">
                <a:solidFill>
                  <a:schemeClr val="tx1"/>
                </a:solidFill>
                <a:latin typeface="+mn-lt"/>
                <a:ea typeface="+mn-ea"/>
                <a:cs typeface="+mn-cs"/>
              </a:defRPr>
            </a:lvl2pPr>
            <a:lvl3pPr marL="1143045" indent="-228609" algn="l" defTabSz="91443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63"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82"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99"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18"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35"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54"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b="1" dirty="0"/>
              <a:t>Working myocardium</a:t>
            </a:r>
            <a:r>
              <a:rPr lang="el-GR" sz="2000" b="1" dirty="0"/>
              <a:t>: «ρόλοι δράσης»</a:t>
            </a:r>
            <a:endParaRPr lang="en-GB" sz="2000" b="1" dirty="0"/>
          </a:p>
        </p:txBody>
      </p:sp>
    </p:spTree>
    <p:extLst>
      <p:ext uri="{BB962C8B-B14F-4D97-AF65-F5344CB8AC3E}">
        <p14:creationId xmlns:p14="http://schemas.microsoft.com/office/powerpoint/2010/main" val="243748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animBg="1"/>
      <p:bldP spid="11" grpId="0" animBg="1"/>
      <p:bldP spid="17" grpId="0" animBg="1"/>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2253184" y="2772056"/>
            <a:ext cx="7629950" cy="1135780"/>
          </a:xfrm>
          <a:prstGeom prst="rect">
            <a:avLst/>
          </a:prstGeom>
          <a:noFill/>
          <a:ln>
            <a:noFill/>
          </a:ln>
        </p:spPr>
        <p:txBody>
          <a:bodyPr spcFirstLastPara="1" wrap="square" lIns="87091" tIns="43533" rIns="87091" bIns="43533" anchor="ctr" anchorCtr="0">
            <a:noAutofit/>
          </a:bodyPr>
          <a:lstStyle/>
          <a:p>
            <a:r>
              <a:rPr lang="el-GR" sz="3429" dirty="0"/>
              <a:t>Ευχαριστούμε για την προσοχή σας</a:t>
            </a:r>
            <a:r>
              <a:rPr lang="it-IT" sz="3429" dirty="0"/>
              <a:t>!</a:t>
            </a:r>
            <a:endParaRPr sz="3429" dirty="0"/>
          </a:p>
        </p:txBody>
      </p:sp>
    </p:spTree>
    <p:extLst>
      <p:ext uri="{BB962C8B-B14F-4D97-AF65-F5344CB8AC3E}">
        <p14:creationId xmlns:p14="http://schemas.microsoft.com/office/powerpoint/2010/main" val="525072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61FAB-2A14-7285-F7AE-CD7DE31BDBB4}"/>
              </a:ext>
            </a:extLst>
          </p:cNvPr>
          <p:cNvSpPr>
            <a:spLocks noGrp="1"/>
          </p:cNvSpPr>
          <p:nvPr>
            <p:ph type="title"/>
          </p:nvPr>
        </p:nvSpPr>
        <p:spPr>
          <a:xfrm>
            <a:off x="814193" y="176994"/>
            <a:ext cx="7168508" cy="914400"/>
          </a:xfrm>
        </p:spPr>
        <p:txBody>
          <a:bodyPr/>
          <a:lstStyle/>
          <a:p>
            <a:r>
              <a:rPr lang="el-GR" b="1" dirty="0"/>
              <a:t>Ο κρίσιμος ρόλος της ηγεσίας…</a:t>
            </a:r>
            <a:endParaRPr lang="en-GB" b="1" dirty="0"/>
          </a:p>
        </p:txBody>
      </p:sp>
      <p:sp>
        <p:nvSpPr>
          <p:cNvPr id="4" name="AutoShape 2" descr="Atrial fibrillation - The Lancet">
            <a:extLst>
              <a:ext uri="{FF2B5EF4-FFF2-40B4-BE49-F238E27FC236}">
                <a16:creationId xmlns:a16="http://schemas.microsoft.com/office/drawing/2014/main" id="{8023267E-BD1F-AAFA-3B54-6AFC7038D93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2E476226-1881-3394-FD8A-32782ACAFA92}"/>
              </a:ext>
            </a:extLst>
          </p:cNvPr>
          <p:cNvPicPr>
            <a:picLocks noChangeAspect="1"/>
          </p:cNvPicPr>
          <p:nvPr/>
        </p:nvPicPr>
        <p:blipFill>
          <a:blip r:embed="rId2"/>
          <a:stretch>
            <a:fillRect/>
          </a:stretch>
        </p:blipFill>
        <p:spPr>
          <a:xfrm>
            <a:off x="444294" y="1678487"/>
            <a:ext cx="6006609" cy="4478004"/>
          </a:xfrm>
          <a:prstGeom prst="rect">
            <a:avLst/>
          </a:prstGeom>
          <a:ln w="76200">
            <a:solidFill>
              <a:srgbClr val="00B0F0"/>
            </a:solidFill>
          </a:ln>
        </p:spPr>
      </p:pic>
      <p:pic>
        <p:nvPicPr>
          <p:cNvPr id="9" name="Εικόνα 3">
            <a:extLst>
              <a:ext uri="{FF2B5EF4-FFF2-40B4-BE49-F238E27FC236}">
                <a16:creationId xmlns:a16="http://schemas.microsoft.com/office/drawing/2014/main" id="{A141FE10-66E4-AC31-CF80-6A8BD37F5B83}"/>
              </a:ext>
            </a:extLst>
          </p:cNvPr>
          <p:cNvPicPr/>
          <p:nvPr/>
        </p:nvPicPr>
        <p:blipFill>
          <a:blip r:embed="rId3"/>
          <a:stretch/>
        </p:blipFill>
        <p:spPr>
          <a:xfrm>
            <a:off x="6450903" y="2116898"/>
            <a:ext cx="5470231" cy="2040113"/>
          </a:xfrm>
          <a:prstGeom prst="rect">
            <a:avLst/>
          </a:prstGeom>
          <a:ln w="57240">
            <a:solidFill>
              <a:srgbClr val="7030A0"/>
            </a:solidFill>
            <a:round/>
          </a:ln>
        </p:spPr>
      </p:pic>
      <p:sp>
        <p:nvSpPr>
          <p:cNvPr id="3" name="Title 1">
            <a:extLst>
              <a:ext uri="{FF2B5EF4-FFF2-40B4-BE49-F238E27FC236}">
                <a16:creationId xmlns:a16="http://schemas.microsoft.com/office/drawing/2014/main" id="{373CF18F-441C-C5D7-276B-CE337F511F27}"/>
              </a:ext>
            </a:extLst>
          </p:cNvPr>
          <p:cNvSpPr txBox="1">
            <a:spLocks/>
          </p:cNvSpPr>
          <p:nvPr/>
        </p:nvSpPr>
        <p:spPr>
          <a:xfrm>
            <a:off x="7177414" y="4595422"/>
            <a:ext cx="4865808" cy="914400"/>
          </a:xfrm>
          <a:prstGeom prst="rect">
            <a:avLst/>
          </a:prstGeom>
        </p:spPr>
        <p:txBody>
          <a:bodyPr anchor="b"/>
          <a:lstStyle>
            <a:lvl1pPr algn="l" defTabSz="914436" rtl="0" eaLnBrk="1" latinLnBrk="0" hangingPunct="1">
              <a:lnSpc>
                <a:spcPct val="90000"/>
              </a:lnSpc>
              <a:spcBef>
                <a:spcPct val="0"/>
              </a:spcBef>
              <a:buNone/>
              <a:defRPr sz="3429" kern="1200">
                <a:solidFill>
                  <a:srgbClr val="1A75DB"/>
                </a:solidFill>
                <a:latin typeface="+mn-lt"/>
                <a:ea typeface="+mj-ea"/>
                <a:cs typeface="+mj-cs"/>
              </a:defRPr>
            </a:lvl1pPr>
          </a:lstStyle>
          <a:p>
            <a:pPr algn="r"/>
            <a:r>
              <a:rPr lang="el-GR" b="1" dirty="0"/>
              <a:t>…και οι συνέπειες της απουσίας της</a:t>
            </a:r>
            <a:endParaRPr lang="en-GB" b="1" dirty="0"/>
          </a:p>
        </p:txBody>
      </p:sp>
    </p:spTree>
    <p:extLst>
      <p:ext uri="{BB962C8B-B14F-4D97-AF65-F5344CB8AC3E}">
        <p14:creationId xmlns:p14="http://schemas.microsoft.com/office/powerpoint/2010/main" val="197498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327592" y="5983819"/>
            <a:ext cx="2441610" cy="693296"/>
          </a:xfrm>
          <a:custGeom>
            <a:avLst/>
            <a:gdLst/>
            <a:ahLst/>
            <a:cxnLst/>
            <a:rect l="l" t="t" r="r" b="b"/>
            <a:pathLst>
              <a:path w="2559169" h="726677">
                <a:moveTo>
                  <a:pt x="0" y="0"/>
                </a:moveTo>
                <a:lnTo>
                  <a:pt x="2559169" y="0"/>
                </a:lnTo>
                <a:lnTo>
                  <a:pt x="2559169" y="726677"/>
                </a:lnTo>
                <a:lnTo>
                  <a:pt x="0" y="726677"/>
                </a:lnTo>
                <a:lnTo>
                  <a:pt x="0" y="0"/>
                </a:lnTo>
                <a:close/>
              </a:path>
            </a:pathLst>
          </a:custGeom>
          <a:blipFill>
            <a:blip r:embed="rId3"/>
            <a:stretch>
              <a:fillRect r="-308"/>
            </a:stretch>
          </a:blipFill>
        </p:spPr>
        <p:txBody>
          <a:bodyPr/>
          <a:lstStyle/>
          <a:p>
            <a:endParaRPr lang="aa-ET" sz="1717"/>
          </a:p>
        </p:txBody>
      </p:sp>
      <p:sp>
        <p:nvSpPr>
          <p:cNvPr id="3" name="Freeform 3"/>
          <p:cNvSpPr/>
          <p:nvPr/>
        </p:nvSpPr>
        <p:spPr>
          <a:xfrm>
            <a:off x="6578085" y="-34375"/>
            <a:ext cx="4678076" cy="2449892"/>
          </a:xfrm>
          <a:custGeom>
            <a:avLst/>
            <a:gdLst/>
            <a:ahLst/>
            <a:cxnLst/>
            <a:rect l="l" t="t" r="r" b="b"/>
            <a:pathLst>
              <a:path w="4903317" h="2567850">
                <a:moveTo>
                  <a:pt x="0" y="0"/>
                </a:moveTo>
                <a:lnTo>
                  <a:pt x="4903317" y="0"/>
                </a:lnTo>
                <a:lnTo>
                  <a:pt x="4903317" y="2567850"/>
                </a:lnTo>
                <a:lnTo>
                  <a:pt x="0" y="2567850"/>
                </a:lnTo>
                <a:lnTo>
                  <a:pt x="0" y="0"/>
                </a:lnTo>
                <a:close/>
              </a:path>
            </a:pathLst>
          </a:custGeom>
          <a:blipFill>
            <a:blip r:embed="rId4"/>
            <a:stretch>
              <a:fillRect t="-705" b="-705"/>
            </a:stretch>
          </a:blipFill>
        </p:spPr>
        <p:txBody>
          <a:bodyPr/>
          <a:lstStyle/>
          <a:p>
            <a:endParaRPr lang="aa-ET" sz="1717"/>
          </a:p>
        </p:txBody>
      </p:sp>
      <p:grpSp>
        <p:nvGrpSpPr>
          <p:cNvPr id="4" name="Group 4"/>
          <p:cNvGrpSpPr/>
          <p:nvPr/>
        </p:nvGrpSpPr>
        <p:grpSpPr>
          <a:xfrm>
            <a:off x="1044731" y="6458487"/>
            <a:ext cx="3162977" cy="234221"/>
            <a:chOff x="0" y="0"/>
            <a:chExt cx="4420359" cy="327331"/>
          </a:xfrm>
        </p:grpSpPr>
        <p:sp>
          <p:nvSpPr>
            <p:cNvPr id="5" name="Freeform 5"/>
            <p:cNvSpPr/>
            <p:nvPr/>
          </p:nvSpPr>
          <p:spPr>
            <a:xfrm>
              <a:off x="0" y="0"/>
              <a:ext cx="4420359" cy="327331"/>
            </a:xfrm>
            <a:custGeom>
              <a:avLst/>
              <a:gdLst/>
              <a:ahLst/>
              <a:cxnLst/>
              <a:rect l="l" t="t" r="r" b="b"/>
              <a:pathLst>
                <a:path w="4420359" h="327331">
                  <a:moveTo>
                    <a:pt x="0" y="0"/>
                  </a:moveTo>
                  <a:lnTo>
                    <a:pt x="4420359" y="0"/>
                  </a:lnTo>
                  <a:lnTo>
                    <a:pt x="4420359" y="327331"/>
                  </a:lnTo>
                  <a:lnTo>
                    <a:pt x="0" y="327331"/>
                  </a:lnTo>
                  <a:close/>
                </a:path>
              </a:pathLst>
            </a:custGeom>
            <a:solidFill>
              <a:srgbClr val="000000">
                <a:alpha val="0"/>
              </a:srgbClr>
            </a:solidFill>
          </p:spPr>
          <p:txBody>
            <a:bodyPr/>
            <a:lstStyle/>
            <a:p>
              <a:endParaRPr lang="aa-ET" sz="1717"/>
            </a:p>
          </p:txBody>
        </p:sp>
        <p:sp>
          <p:nvSpPr>
            <p:cNvPr id="6" name="TextBox 6"/>
            <p:cNvSpPr txBox="1"/>
            <p:nvPr/>
          </p:nvSpPr>
          <p:spPr>
            <a:xfrm>
              <a:off x="0" y="-19050"/>
              <a:ext cx="4420359" cy="346381"/>
            </a:xfrm>
            <a:prstGeom prst="rect">
              <a:avLst/>
            </a:prstGeom>
          </p:spPr>
          <p:txBody>
            <a:bodyPr lIns="0" tIns="0" rIns="0" bIns="0" rtlCol="0" anchor="t"/>
            <a:lstStyle/>
            <a:p>
              <a:pPr>
                <a:lnSpc>
                  <a:spcPts val="1373"/>
                </a:lnSpc>
              </a:pPr>
              <a:r>
                <a:rPr lang="en-US" sz="1145">
                  <a:solidFill>
                    <a:srgbClr val="000000"/>
                  </a:solidFill>
                  <a:latin typeface="Calibri (MS)"/>
                  <a:ea typeface="Calibri (MS)"/>
                  <a:cs typeface="Calibri (MS)"/>
                  <a:sym typeface="Calibri (MS)"/>
                </a:rPr>
                <a:t>Έργο: 101101139 — H-PASS — EU4H-2022-PJ</a:t>
              </a:r>
            </a:p>
          </p:txBody>
        </p:sp>
      </p:grpSp>
      <p:grpSp>
        <p:nvGrpSpPr>
          <p:cNvPr id="7" name="Group 7"/>
          <p:cNvGrpSpPr/>
          <p:nvPr/>
        </p:nvGrpSpPr>
        <p:grpSpPr>
          <a:xfrm>
            <a:off x="1097033" y="3191750"/>
            <a:ext cx="2955979" cy="1914347"/>
            <a:chOff x="-217947" y="-129485"/>
            <a:chExt cx="4131071" cy="2675359"/>
          </a:xfrm>
        </p:grpSpPr>
        <p:sp>
          <p:nvSpPr>
            <p:cNvPr id="8" name="Freeform 8"/>
            <p:cNvSpPr/>
            <p:nvPr/>
          </p:nvSpPr>
          <p:spPr>
            <a:xfrm>
              <a:off x="-1524" y="-1524"/>
              <a:ext cx="3914648" cy="2192759"/>
            </a:xfrm>
            <a:custGeom>
              <a:avLst/>
              <a:gdLst/>
              <a:ahLst/>
              <a:cxnLst/>
              <a:rect l="l" t="t" r="r" b="b"/>
              <a:pathLst>
                <a:path w="3914648" h="2192759">
                  <a:moveTo>
                    <a:pt x="1524" y="0"/>
                  </a:moveTo>
                  <a:lnTo>
                    <a:pt x="3913124" y="0"/>
                  </a:lnTo>
                  <a:cubicBezTo>
                    <a:pt x="3914013" y="0"/>
                    <a:pt x="3914648" y="762"/>
                    <a:pt x="3914648" y="1524"/>
                  </a:cubicBezTo>
                  <a:lnTo>
                    <a:pt x="3914648" y="2191233"/>
                  </a:lnTo>
                  <a:cubicBezTo>
                    <a:pt x="3914648" y="2192124"/>
                    <a:pt x="3913886" y="2192759"/>
                    <a:pt x="3913124" y="2192759"/>
                  </a:cubicBezTo>
                  <a:lnTo>
                    <a:pt x="1524" y="2192759"/>
                  </a:lnTo>
                  <a:cubicBezTo>
                    <a:pt x="635" y="2192759"/>
                    <a:pt x="0" y="2191997"/>
                    <a:pt x="0" y="2191233"/>
                  </a:cubicBezTo>
                  <a:lnTo>
                    <a:pt x="0" y="1524"/>
                  </a:lnTo>
                  <a:cubicBezTo>
                    <a:pt x="0" y="635"/>
                    <a:pt x="762" y="0"/>
                    <a:pt x="1524" y="0"/>
                  </a:cubicBezTo>
                  <a:moveTo>
                    <a:pt x="1524" y="3119"/>
                  </a:moveTo>
                  <a:lnTo>
                    <a:pt x="1524" y="1524"/>
                  </a:lnTo>
                  <a:lnTo>
                    <a:pt x="3048" y="1524"/>
                  </a:lnTo>
                  <a:lnTo>
                    <a:pt x="3048" y="2191233"/>
                  </a:lnTo>
                  <a:lnTo>
                    <a:pt x="1524" y="2191233"/>
                  </a:lnTo>
                  <a:lnTo>
                    <a:pt x="1524" y="2189638"/>
                  </a:lnTo>
                  <a:lnTo>
                    <a:pt x="3913124" y="2189638"/>
                  </a:lnTo>
                  <a:lnTo>
                    <a:pt x="3913124" y="2191233"/>
                  </a:lnTo>
                  <a:lnTo>
                    <a:pt x="3911600" y="2191233"/>
                  </a:lnTo>
                  <a:lnTo>
                    <a:pt x="3911600" y="1524"/>
                  </a:lnTo>
                  <a:lnTo>
                    <a:pt x="3913124" y="1524"/>
                  </a:lnTo>
                  <a:lnTo>
                    <a:pt x="3913124" y="3119"/>
                  </a:lnTo>
                  <a:lnTo>
                    <a:pt x="1524" y="3119"/>
                  </a:lnTo>
                  <a:close/>
                </a:path>
              </a:pathLst>
            </a:custGeom>
            <a:solidFill>
              <a:srgbClr val="E5FBFB"/>
            </a:solidFill>
          </p:spPr>
          <p:txBody>
            <a:bodyPr/>
            <a:lstStyle/>
            <a:p>
              <a:endParaRPr lang="aa-ET" sz="1717"/>
            </a:p>
          </p:txBody>
        </p:sp>
        <p:sp>
          <p:nvSpPr>
            <p:cNvPr id="9" name="TextBox 9"/>
            <p:cNvSpPr txBox="1"/>
            <p:nvPr/>
          </p:nvSpPr>
          <p:spPr>
            <a:xfrm>
              <a:off x="-217947" y="-129485"/>
              <a:ext cx="4055533" cy="2675359"/>
            </a:xfrm>
            <a:prstGeom prst="rect">
              <a:avLst/>
            </a:prstGeom>
          </p:spPr>
          <p:txBody>
            <a:bodyPr lIns="48466" tIns="48466" rIns="48466" bIns="48466" rtlCol="0" anchor="t"/>
            <a:lstStyle/>
            <a:p>
              <a:pPr marL="276269" lvl="1" indent="-138135">
                <a:lnSpc>
                  <a:spcPts val="2747"/>
                </a:lnSpc>
                <a:buFont typeface="Arial"/>
                <a:buChar char="•"/>
              </a:pPr>
              <a:r>
                <a:rPr lang="el-GR" sz="2290" dirty="0">
                  <a:solidFill>
                    <a:srgbClr val="000000"/>
                  </a:solidFill>
                  <a:latin typeface="Calibri (MS)"/>
                  <a:ea typeface="Calibri (MS)"/>
                  <a:cs typeface="Calibri (MS)"/>
                  <a:sym typeface="Calibri (MS)"/>
                </a:rPr>
                <a:t>Ερευνητής πόρων</a:t>
              </a:r>
              <a:endParaRPr lang="el-GR" sz="2290" dirty="0">
                <a:solidFill>
                  <a:srgbClr val="000000"/>
                </a:solidFill>
                <a:latin typeface="Calibri (MS)"/>
                <a:ea typeface="Calibri (MS)"/>
                <a:cs typeface="Calibri (MS)"/>
              </a:endParaRPr>
            </a:p>
            <a:p>
              <a:pPr marL="276269" lvl="1" indent="-138135">
                <a:lnSpc>
                  <a:spcPts val="2747"/>
                </a:lnSpc>
                <a:buFont typeface="Arial"/>
                <a:buChar char="•"/>
              </a:pPr>
              <a:r>
                <a:rPr lang="el-GR" sz="2290" dirty="0">
                  <a:solidFill>
                    <a:srgbClr val="000000"/>
                  </a:solidFill>
                  <a:latin typeface="Calibri (MS)"/>
                  <a:ea typeface="Calibri (MS)"/>
                  <a:cs typeface="Calibri (MS)"/>
                </a:rPr>
                <a:t>Ομαδικός εργάτης (</a:t>
              </a:r>
              <a:r>
                <a:rPr lang="en-US" sz="2290" dirty="0" err="1">
                  <a:solidFill>
                    <a:srgbClr val="000000"/>
                  </a:solidFill>
                  <a:latin typeface="Calibri (MS)"/>
                  <a:ea typeface="Calibri (MS)"/>
                  <a:cs typeface="Calibri (MS)"/>
                </a:rPr>
                <a:t>teamworker</a:t>
              </a:r>
              <a:r>
                <a:rPr lang="en-US" sz="2290" dirty="0">
                  <a:solidFill>
                    <a:srgbClr val="000000"/>
                  </a:solidFill>
                  <a:latin typeface="Calibri (MS)"/>
                  <a:ea typeface="Calibri (MS)"/>
                  <a:cs typeface="Calibri (MS)"/>
                </a:rPr>
                <a:t>)</a:t>
              </a:r>
              <a:endParaRPr lang="el-GR" sz="2290" dirty="0">
                <a:solidFill>
                  <a:srgbClr val="000000"/>
                </a:solidFill>
                <a:latin typeface="Calibri (MS)"/>
                <a:ea typeface="Calibri (MS)"/>
                <a:cs typeface="Calibri (MS)"/>
              </a:endParaRPr>
            </a:p>
            <a:p>
              <a:pPr marL="276269" lvl="1" indent="-138135">
                <a:lnSpc>
                  <a:spcPts val="2747"/>
                </a:lnSpc>
                <a:buFont typeface="Arial"/>
                <a:buChar char="•"/>
              </a:pPr>
              <a:r>
                <a:rPr lang="en-US" sz="2290" dirty="0" err="1">
                  <a:solidFill>
                    <a:srgbClr val="000000"/>
                  </a:solidFill>
                  <a:latin typeface="Calibri (MS)"/>
                  <a:ea typeface="Calibri (MS)"/>
                  <a:cs typeface="Calibri (MS)"/>
                  <a:sym typeface="Calibri (MS)"/>
                </a:rPr>
                <a:t>Συντονιστής</a:t>
              </a:r>
              <a:endParaRPr lang="el-GR" sz="2290" dirty="0">
                <a:solidFill>
                  <a:srgbClr val="000000"/>
                </a:solidFill>
                <a:latin typeface="Calibri (MS)"/>
                <a:ea typeface="Calibri (MS)"/>
                <a:cs typeface="Calibri (MS)"/>
              </a:endParaRPr>
            </a:p>
          </p:txBody>
        </p:sp>
      </p:grpSp>
      <p:grpSp>
        <p:nvGrpSpPr>
          <p:cNvPr id="10" name="Group 10"/>
          <p:cNvGrpSpPr/>
          <p:nvPr/>
        </p:nvGrpSpPr>
        <p:grpSpPr>
          <a:xfrm>
            <a:off x="1149993" y="2455326"/>
            <a:ext cx="3004919" cy="628300"/>
            <a:chOff x="0" y="0"/>
            <a:chExt cx="4199467" cy="878067"/>
          </a:xfrm>
        </p:grpSpPr>
        <p:sp>
          <p:nvSpPr>
            <p:cNvPr id="11" name="Freeform 11"/>
            <p:cNvSpPr/>
            <p:nvPr/>
          </p:nvSpPr>
          <p:spPr>
            <a:xfrm>
              <a:off x="-1524" y="-1524"/>
              <a:ext cx="4202557" cy="881083"/>
            </a:xfrm>
            <a:custGeom>
              <a:avLst/>
              <a:gdLst/>
              <a:ahLst/>
              <a:cxnLst/>
              <a:rect l="l" t="t" r="r" b="b"/>
              <a:pathLst>
                <a:path w="4202557" h="881083">
                  <a:moveTo>
                    <a:pt x="1524" y="0"/>
                  </a:moveTo>
                  <a:lnTo>
                    <a:pt x="4201033" y="0"/>
                  </a:lnTo>
                  <a:cubicBezTo>
                    <a:pt x="4201922" y="0"/>
                    <a:pt x="4202557" y="762"/>
                    <a:pt x="4202557" y="1524"/>
                  </a:cubicBezTo>
                  <a:lnTo>
                    <a:pt x="4202557" y="879553"/>
                  </a:lnTo>
                  <a:cubicBezTo>
                    <a:pt x="4202557" y="880448"/>
                    <a:pt x="4201795" y="881083"/>
                    <a:pt x="4201033" y="881083"/>
                  </a:cubicBezTo>
                  <a:lnTo>
                    <a:pt x="1524" y="881083"/>
                  </a:lnTo>
                  <a:cubicBezTo>
                    <a:pt x="635" y="881083"/>
                    <a:pt x="0" y="880321"/>
                    <a:pt x="0" y="879553"/>
                  </a:cubicBezTo>
                  <a:lnTo>
                    <a:pt x="0" y="1524"/>
                  </a:lnTo>
                  <a:cubicBezTo>
                    <a:pt x="0" y="635"/>
                    <a:pt x="762" y="0"/>
                    <a:pt x="1524" y="0"/>
                  </a:cubicBezTo>
                  <a:moveTo>
                    <a:pt x="1524" y="3336"/>
                  </a:moveTo>
                  <a:lnTo>
                    <a:pt x="1524" y="1524"/>
                  </a:lnTo>
                  <a:lnTo>
                    <a:pt x="3048" y="1524"/>
                  </a:lnTo>
                  <a:lnTo>
                    <a:pt x="3048" y="879553"/>
                  </a:lnTo>
                  <a:lnTo>
                    <a:pt x="1524" y="879553"/>
                  </a:lnTo>
                  <a:lnTo>
                    <a:pt x="1524" y="877742"/>
                  </a:lnTo>
                  <a:lnTo>
                    <a:pt x="4201033" y="877742"/>
                  </a:lnTo>
                  <a:lnTo>
                    <a:pt x="4201033" y="879553"/>
                  </a:lnTo>
                  <a:lnTo>
                    <a:pt x="4199509" y="879553"/>
                  </a:lnTo>
                  <a:lnTo>
                    <a:pt x="4199509" y="1524"/>
                  </a:lnTo>
                  <a:lnTo>
                    <a:pt x="4201033" y="1524"/>
                  </a:lnTo>
                  <a:lnTo>
                    <a:pt x="4201033" y="3336"/>
                  </a:lnTo>
                  <a:lnTo>
                    <a:pt x="1524" y="3336"/>
                  </a:lnTo>
                  <a:close/>
                </a:path>
              </a:pathLst>
            </a:custGeom>
            <a:solidFill>
              <a:srgbClr val="E5FBFB"/>
            </a:solidFill>
          </p:spPr>
          <p:txBody>
            <a:bodyPr/>
            <a:lstStyle/>
            <a:p>
              <a:endParaRPr lang="aa-ET" sz="1717"/>
            </a:p>
          </p:txBody>
        </p:sp>
        <p:sp>
          <p:nvSpPr>
            <p:cNvPr id="12" name="TextBox 12"/>
            <p:cNvSpPr txBox="1"/>
            <p:nvPr/>
          </p:nvSpPr>
          <p:spPr>
            <a:xfrm>
              <a:off x="0" y="-66675"/>
              <a:ext cx="4199467" cy="944742"/>
            </a:xfrm>
            <a:prstGeom prst="rect">
              <a:avLst/>
            </a:prstGeom>
            <a:solidFill>
              <a:schemeClr val="accent3">
                <a:lumMod val="60000"/>
                <a:lumOff val="40000"/>
              </a:schemeClr>
            </a:solidFill>
          </p:spPr>
          <p:txBody>
            <a:bodyPr lIns="48466" tIns="48466" rIns="48466" bIns="48466" rtlCol="0" anchor="t"/>
            <a:lstStyle/>
            <a:p>
              <a:pPr algn="ctr">
                <a:lnSpc>
                  <a:spcPts val="3349"/>
                </a:lnSpc>
              </a:pPr>
              <a:r>
                <a:rPr lang="el-GR" sz="2671" b="1" dirty="0">
                  <a:solidFill>
                    <a:srgbClr val="000000"/>
                  </a:solidFill>
                  <a:latin typeface="Calibri (MS) Bold"/>
                  <a:ea typeface="Calibri (MS) Bold"/>
                  <a:cs typeface="Calibri (MS) Bold"/>
                  <a:sym typeface="Calibri (MS) Bold"/>
                </a:rPr>
                <a:t>Κοινωνικοί</a:t>
              </a:r>
              <a:r>
                <a:rPr lang="en-US" sz="2671" b="1" dirty="0">
                  <a:solidFill>
                    <a:srgbClr val="000000"/>
                  </a:solidFill>
                  <a:latin typeface="Calibri (MS) Bold"/>
                  <a:ea typeface="Calibri (MS) Bold"/>
                  <a:cs typeface="Calibri (MS) Bold"/>
                  <a:sym typeface="Calibri (MS) Bold"/>
                </a:rPr>
                <a:t> </a:t>
              </a:r>
              <a:r>
                <a:rPr lang="en-US" sz="2671" b="1" dirty="0" err="1">
                  <a:solidFill>
                    <a:srgbClr val="000000"/>
                  </a:solidFill>
                  <a:latin typeface="Calibri (MS) Bold"/>
                  <a:ea typeface="Calibri (MS) Bold"/>
                  <a:cs typeface="Calibri (MS) Bold"/>
                  <a:sym typeface="Calibri (MS) Bold"/>
                </a:rPr>
                <a:t>ρόλο</a:t>
              </a:r>
              <a:r>
                <a:rPr lang="el-GR" sz="2671" b="1" dirty="0">
                  <a:solidFill>
                    <a:srgbClr val="000000"/>
                  </a:solidFill>
                  <a:latin typeface="Calibri (MS) Bold"/>
                  <a:ea typeface="Calibri (MS) Bold"/>
                  <a:cs typeface="Calibri (MS) Bold"/>
                  <a:sym typeface="Calibri (MS) Bold"/>
                </a:rPr>
                <a:t>ι</a:t>
              </a:r>
              <a:endParaRPr lang="en-US" sz="2671" b="1" dirty="0">
                <a:solidFill>
                  <a:srgbClr val="000000"/>
                </a:solidFill>
                <a:latin typeface="Calibri (MS) Bold"/>
                <a:ea typeface="Calibri (MS) Bold"/>
                <a:cs typeface="Calibri (MS) Bold"/>
                <a:sym typeface="Calibri (MS) Bold"/>
              </a:endParaRPr>
            </a:p>
          </p:txBody>
        </p:sp>
      </p:grpSp>
      <p:grpSp>
        <p:nvGrpSpPr>
          <p:cNvPr id="16" name="Group 16"/>
          <p:cNvGrpSpPr/>
          <p:nvPr/>
        </p:nvGrpSpPr>
        <p:grpSpPr>
          <a:xfrm>
            <a:off x="4411193" y="2455325"/>
            <a:ext cx="3463165" cy="650002"/>
            <a:chOff x="0" y="0"/>
            <a:chExt cx="4839880" cy="908397"/>
          </a:xfrm>
          <a:solidFill>
            <a:schemeClr val="bg2">
              <a:lumMod val="90000"/>
            </a:schemeClr>
          </a:solidFill>
        </p:grpSpPr>
        <p:sp>
          <p:nvSpPr>
            <p:cNvPr id="17" name="Freeform 17"/>
            <p:cNvSpPr/>
            <p:nvPr/>
          </p:nvSpPr>
          <p:spPr>
            <a:xfrm>
              <a:off x="-1524" y="-1524"/>
              <a:ext cx="4842891" cy="911413"/>
            </a:xfrm>
            <a:custGeom>
              <a:avLst/>
              <a:gdLst/>
              <a:ahLst/>
              <a:cxnLst/>
              <a:rect l="l" t="t" r="r" b="b"/>
              <a:pathLst>
                <a:path w="4842891" h="911413">
                  <a:moveTo>
                    <a:pt x="1524" y="0"/>
                  </a:moveTo>
                  <a:lnTo>
                    <a:pt x="4841367" y="0"/>
                  </a:lnTo>
                  <a:cubicBezTo>
                    <a:pt x="4842256" y="0"/>
                    <a:pt x="4842891" y="762"/>
                    <a:pt x="4842891" y="1524"/>
                  </a:cubicBezTo>
                  <a:lnTo>
                    <a:pt x="4842891" y="909882"/>
                  </a:lnTo>
                  <a:cubicBezTo>
                    <a:pt x="4842891" y="910778"/>
                    <a:pt x="4842129" y="911413"/>
                    <a:pt x="4841367" y="911413"/>
                  </a:cubicBezTo>
                  <a:lnTo>
                    <a:pt x="1524" y="911413"/>
                  </a:lnTo>
                  <a:cubicBezTo>
                    <a:pt x="635" y="911413"/>
                    <a:pt x="0" y="910651"/>
                    <a:pt x="0" y="909882"/>
                  </a:cubicBezTo>
                  <a:lnTo>
                    <a:pt x="0" y="1524"/>
                  </a:lnTo>
                  <a:cubicBezTo>
                    <a:pt x="0" y="635"/>
                    <a:pt x="762" y="0"/>
                    <a:pt x="1524" y="0"/>
                  </a:cubicBezTo>
                  <a:moveTo>
                    <a:pt x="1524" y="3398"/>
                  </a:moveTo>
                  <a:lnTo>
                    <a:pt x="1524" y="1524"/>
                  </a:lnTo>
                  <a:lnTo>
                    <a:pt x="3048" y="1524"/>
                  </a:lnTo>
                  <a:lnTo>
                    <a:pt x="3048" y="909882"/>
                  </a:lnTo>
                  <a:lnTo>
                    <a:pt x="1524" y="909882"/>
                  </a:lnTo>
                  <a:lnTo>
                    <a:pt x="1524" y="908008"/>
                  </a:lnTo>
                  <a:lnTo>
                    <a:pt x="4841367" y="908008"/>
                  </a:lnTo>
                  <a:lnTo>
                    <a:pt x="4841367" y="909882"/>
                  </a:lnTo>
                  <a:lnTo>
                    <a:pt x="4839843" y="909882"/>
                  </a:lnTo>
                  <a:lnTo>
                    <a:pt x="4839843" y="1524"/>
                  </a:lnTo>
                  <a:lnTo>
                    <a:pt x="4841367" y="1524"/>
                  </a:lnTo>
                  <a:lnTo>
                    <a:pt x="4841367" y="3398"/>
                  </a:lnTo>
                  <a:lnTo>
                    <a:pt x="1524" y="3398"/>
                  </a:lnTo>
                  <a:close/>
                </a:path>
              </a:pathLst>
            </a:custGeom>
            <a:grpFill/>
          </p:spPr>
          <p:txBody>
            <a:bodyPr/>
            <a:lstStyle/>
            <a:p>
              <a:endParaRPr lang="aa-ET" sz="1717"/>
            </a:p>
          </p:txBody>
        </p:sp>
        <p:sp>
          <p:nvSpPr>
            <p:cNvPr id="18" name="TextBox 18"/>
            <p:cNvSpPr txBox="1"/>
            <p:nvPr/>
          </p:nvSpPr>
          <p:spPr>
            <a:xfrm>
              <a:off x="0" y="-66675"/>
              <a:ext cx="4839880" cy="975072"/>
            </a:xfrm>
            <a:prstGeom prst="rect">
              <a:avLst/>
            </a:prstGeom>
            <a:grpFill/>
          </p:spPr>
          <p:txBody>
            <a:bodyPr lIns="48466" tIns="48466" rIns="48466" bIns="48466" rtlCol="0" anchor="t"/>
            <a:lstStyle/>
            <a:p>
              <a:pPr algn="ctr">
                <a:lnSpc>
                  <a:spcPts val="3435"/>
                </a:lnSpc>
              </a:pPr>
              <a:r>
                <a:rPr lang="el-GR" sz="2671" b="1" dirty="0">
                  <a:solidFill>
                    <a:srgbClr val="000000"/>
                  </a:solidFill>
                  <a:latin typeface="Calibri (MS) Bold"/>
                  <a:ea typeface="Calibri (MS) Bold"/>
                  <a:cs typeface="Calibri (MS) Bold"/>
                  <a:sym typeface="Calibri (MS) Bold"/>
                </a:rPr>
                <a:t>Ρ</a:t>
              </a:r>
              <a:r>
                <a:rPr lang="en-US" sz="2671" b="1" dirty="0" err="1">
                  <a:solidFill>
                    <a:srgbClr val="000000"/>
                  </a:solidFill>
                  <a:latin typeface="Calibri (MS) Bold"/>
                  <a:ea typeface="Calibri (MS) Bold"/>
                  <a:cs typeface="Calibri (MS) Bold"/>
                  <a:sym typeface="Calibri (MS) Bold"/>
                </a:rPr>
                <a:t>όλοι</a:t>
              </a:r>
              <a:r>
                <a:rPr lang="en-US" sz="2671" b="1" dirty="0">
                  <a:solidFill>
                    <a:srgbClr val="000000"/>
                  </a:solidFill>
                  <a:latin typeface="Calibri (MS) Bold"/>
                  <a:ea typeface="Calibri (MS) Bold"/>
                  <a:cs typeface="Calibri (MS) Bold"/>
                  <a:sym typeface="Calibri (MS) Bold"/>
                </a:rPr>
                <a:t> </a:t>
              </a:r>
              <a:r>
                <a:rPr lang="en-US" sz="2671" b="1" dirty="0" err="1">
                  <a:solidFill>
                    <a:srgbClr val="000000"/>
                  </a:solidFill>
                  <a:latin typeface="Calibri (MS) Bold"/>
                  <a:ea typeface="Calibri (MS) Bold"/>
                  <a:cs typeface="Calibri (MS) Bold"/>
                  <a:sym typeface="Calibri (MS) Bold"/>
                </a:rPr>
                <a:t>σκέψης</a:t>
              </a:r>
              <a:endParaRPr lang="en-US" sz="2671" b="1" dirty="0">
                <a:solidFill>
                  <a:srgbClr val="000000"/>
                </a:solidFill>
                <a:latin typeface="Calibri (MS) Bold"/>
                <a:ea typeface="Calibri (MS) Bold"/>
                <a:cs typeface="Calibri (MS) Bold"/>
                <a:sym typeface="Calibri (MS) Bold"/>
              </a:endParaRPr>
            </a:p>
          </p:txBody>
        </p:sp>
      </p:grpSp>
      <p:grpSp>
        <p:nvGrpSpPr>
          <p:cNvPr id="19" name="Group 19"/>
          <p:cNvGrpSpPr/>
          <p:nvPr/>
        </p:nvGrpSpPr>
        <p:grpSpPr>
          <a:xfrm>
            <a:off x="8049290" y="3191749"/>
            <a:ext cx="3190210" cy="2437930"/>
            <a:chOff x="-51921" y="-153282"/>
            <a:chExt cx="2974445" cy="2827117"/>
          </a:xfrm>
        </p:grpSpPr>
        <p:sp>
          <p:nvSpPr>
            <p:cNvPr id="21" name="Freeform 21"/>
            <p:cNvSpPr/>
            <p:nvPr/>
          </p:nvSpPr>
          <p:spPr>
            <a:xfrm>
              <a:off x="-1524" y="-1524"/>
              <a:ext cx="2924048" cy="2675359"/>
            </a:xfrm>
            <a:custGeom>
              <a:avLst/>
              <a:gdLst/>
              <a:ahLst/>
              <a:cxnLst/>
              <a:rect l="l" t="t" r="r" b="b"/>
              <a:pathLst>
                <a:path w="2924048" h="2675359">
                  <a:moveTo>
                    <a:pt x="1524" y="0"/>
                  </a:moveTo>
                  <a:lnTo>
                    <a:pt x="2922524" y="0"/>
                  </a:lnTo>
                  <a:cubicBezTo>
                    <a:pt x="2923413" y="0"/>
                    <a:pt x="2924048" y="762"/>
                    <a:pt x="2924048" y="1524"/>
                  </a:cubicBezTo>
                  <a:lnTo>
                    <a:pt x="2924048" y="2673822"/>
                  </a:lnTo>
                  <a:cubicBezTo>
                    <a:pt x="2924048" y="2674724"/>
                    <a:pt x="2923286" y="2675359"/>
                    <a:pt x="2922524" y="2675359"/>
                  </a:cubicBezTo>
                  <a:lnTo>
                    <a:pt x="1524" y="2675359"/>
                  </a:lnTo>
                  <a:cubicBezTo>
                    <a:pt x="635" y="2675359"/>
                    <a:pt x="0" y="2674597"/>
                    <a:pt x="0" y="2673822"/>
                  </a:cubicBezTo>
                  <a:lnTo>
                    <a:pt x="0" y="1524"/>
                  </a:lnTo>
                  <a:cubicBezTo>
                    <a:pt x="0" y="635"/>
                    <a:pt x="762" y="0"/>
                    <a:pt x="1524" y="0"/>
                  </a:cubicBezTo>
                  <a:moveTo>
                    <a:pt x="1524" y="3470"/>
                  </a:moveTo>
                  <a:lnTo>
                    <a:pt x="1524" y="1524"/>
                  </a:lnTo>
                  <a:lnTo>
                    <a:pt x="3048" y="1524"/>
                  </a:lnTo>
                  <a:lnTo>
                    <a:pt x="3048" y="2673822"/>
                  </a:lnTo>
                  <a:lnTo>
                    <a:pt x="1524" y="2673822"/>
                  </a:lnTo>
                  <a:lnTo>
                    <a:pt x="1524" y="2671876"/>
                  </a:lnTo>
                  <a:lnTo>
                    <a:pt x="2922524" y="2671876"/>
                  </a:lnTo>
                  <a:lnTo>
                    <a:pt x="2922524" y="2673822"/>
                  </a:lnTo>
                  <a:lnTo>
                    <a:pt x="2921000" y="2673822"/>
                  </a:lnTo>
                  <a:lnTo>
                    <a:pt x="2921000" y="1524"/>
                  </a:lnTo>
                  <a:lnTo>
                    <a:pt x="2922524" y="1524"/>
                  </a:lnTo>
                  <a:lnTo>
                    <a:pt x="2922524" y="3470"/>
                  </a:lnTo>
                  <a:lnTo>
                    <a:pt x="1524" y="3470"/>
                  </a:lnTo>
                  <a:close/>
                </a:path>
              </a:pathLst>
            </a:custGeom>
            <a:solidFill>
              <a:srgbClr val="02FFD2"/>
            </a:solidFill>
          </p:spPr>
          <p:txBody>
            <a:bodyPr/>
            <a:lstStyle/>
            <a:p>
              <a:endParaRPr lang="aa-ET" sz="1717"/>
            </a:p>
          </p:txBody>
        </p:sp>
        <p:sp>
          <p:nvSpPr>
            <p:cNvPr id="22" name="TextBox 22"/>
            <p:cNvSpPr txBox="1"/>
            <p:nvPr/>
          </p:nvSpPr>
          <p:spPr>
            <a:xfrm>
              <a:off x="-51921" y="-153282"/>
              <a:ext cx="2921000" cy="2710458"/>
            </a:xfrm>
            <a:prstGeom prst="rect">
              <a:avLst/>
            </a:prstGeom>
          </p:spPr>
          <p:txBody>
            <a:bodyPr lIns="48466" tIns="48466" rIns="48466" bIns="48466" rtlCol="0" anchor="t"/>
            <a:lstStyle/>
            <a:p>
              <a:pPr marL="276269" lvl="1" indent="-138135">
                <a:lnSpc>
                  <a:spcPts val="2747"/>
                </a:lnSpc>
                <a:buFont typeface="Arial"/>
                <a:buChar char="•"/>
              </a:pPr>
              <a:r>
                <a:rPr lang="el-GR" sz="2290" dirty="0">
                  <a:solidFill>
                    <a:srgbClr val="000000"/>
                  </a:solidFill>
                  <a:latin typeface="Calibri (MS)"/>
                  <a:ea typeface="Calibri (MS)"/>
                  <a:cs typeface="Calibri (MS)"/>
                </a:rPr>
                <a:t>Διαμορφωτής </a:t>
              </a:r>
              <a:r>
                <a:rPr lang="en-US" sz="2290" dirty="0">
                  <a:solidFill>
                    <a:srgbClr val="000000"/>
                  </a:solidFill>
                  <a:latin typeface="Calibri (MS)"/>
                  <a:ea typeface="Calibri (MS)"/>
                  <a:cs typeface="Calibri (MS)"/>
                </a:rPr>
                <a:t>(Shaper)</a:t>
              </a:r>
              <a:endParaRPr lang="el-GR" sz="2290" dirty="0">
                <a:solidFill>
                  <a:srgbClr val="000000"/>
                </a:solidFill>
                <a:latin typeface="Calibri (MS)"/>
                <a:ea typeface="Calibri (MS)"/>
                <a:cs typeface="Calibri (MS)"/>
              </a:endParaRPr>
            </a:p>
            <a:p>
              <a:pPr marL="276269" lvl="1" indent="-138135">
                <a:lnSpc>
                  <a:spcPts val="2747"/>
                </a:lnSpc>
                <a:buFont typeface="Arial"/>
                <a:buChar char="•"/>
              </a:pPr>
              <a:r>
                <a:rPr lang="el-GR" sz="2290" dirty="0">
                  <a:solidFill>
                    <a:srgbClr val="000000"/>
                  </a:solidFill>
                  <a:latin typeface="Calibri (MS)"/>
                  <a:ea typeface="Calibri (MS)"/>
                  <a:cs typeface="Calibri (MS)"/>
                </a:rPr>
                <a:t>Εφαρμοστής (</a:t>
              </a:r>
              <a:r>
                <a:rPr lang="en-US" sz="2290" dirty="0">
                  <a:solidFill>
                    <a:srgbClr val="000000"/>
                  </a:solidFill>
                  <a:latin typeface="Calibri (MS)"/>
                  <a:ea typeface="Calibri (MS)"/>
                  <a:cs typeface="Calibri (MS)"/>
                </a:rPr>
                <a:t>Implementer)</a:t>
              </a:r>
              <a:endParaRPr lang="el-GR" sz="2290" dirty="0">
                <a:solidFill>
                  <a:srgbClr val="000000"/>
                </a:solidFill>
                <a:latin typeface="Calibri (MS)"/>
                <a:ea typeface="Calibri (MS)"/>
                <a:cs typeface="Calibri (MS)"/>
              </a:endParaRPr>
            </a:p>
            <a:p>
              <a:pPr marL="276269" lvl="1" indent="-138135">
                <a:lnSpc>
                  <a:spcPts val="2747"/>
                </a:lnSpc>
                <a:buFont typeface="Arial"/>
                <a:buChar char="•"/>
              </a:pPr>
              <a:r>
                <a:rPr lang="el-GR" sz="2290" dirty="0" err="1">
                  <a:solidFill>
                    <a:srgbClr val="000000"/>
                  </a:solidFill>
                  <a:latin typeface="Calibri (MS)"/>
                  <a:ea typeface="Calibri (MS)"/>
                  <a:cs typeface="Calibri (MS)"/>
                  <a:sym typeface="Calibri (MS)"/>
                </a:rPr>
                <a:t>Ολοκληρωτής</a:t>
              </a:r>
              <a:r>
                <a:rPr lang="el-GR" sz="2290" dirty="0">
                  <a:solidFill>
                    <a:srgbClr val="000000"/>
                  </a:solidFill>
                  <a:latin typeface="Calibri (MS)"/>
                  <a:ea typeface="Calibri (MS)"/>
                  <a:cs typeface="Calibri (MS)"/>
                  <a:sym typeface="Calibri (MS)"/>
                </a:rPr>
                <a:t> </a:t>
              </a:r>
              <a:r>
                <a:rPr lang="en-US" sz="2290" dirty="0">
                  <a:solidFill>
                    <a:srgbClr val="000000"/>
                  </a:solidFill>
                  <a:latin typeface="Calibri (MS)"/>
                  <a:ea typeface="Calibri (MS)"/>
                  <a:cs typeface="Calibri (MS)"/>
                  <a:sym typeface="Calibri (MS)"/>
                </a:rPr>
                <a:t>(Finisher)</a:t>
              </a:r>
              <a:endParaRPr lang="el-GR" sz="2290" dirty="0">
                <a:solidFill>
                  <a:srgbClr val="000000"/>
                </a:solidFill>
                <a:latin typeface="Calibri (MS)"/>
                <a:ea typeface="Calibri (MS)"/>
                <a:cs typeface="Calibri (MS)"/>
              </a:endParaRPr>
            </a:p>
          </p:txBody>
        </p:sp>
      </p:grpSp>
      <p:grpSp>
        <p:nvGrpSpPr>
          <p:cNvPr id="23" name="Group 23"/>
          <p:cNvGrpSpPr/>
          <p:nvPr/>
        </p:nvGrpSpPr>
        <p:grpSpPr>
          <a:xfrm>
            <a:off x="8129550" y="2450748"/>
            <a:ext cx="2864375" cy="655647"/>
            <a:chOff x="-1524" y="-6397"/>
            <a:chExt cx="3681857" cy="916286"/>
          </a:xfrm>
        </p:grpSpPr>
        <p:sp>
          <p:nvSpPr>
            <p:cNvPr id="24" name="Freeform 24"/>
            <p:cNvSpPr/>
            <p:nvPr/>
          </p:nvSpPr>
          <p:spPr>
            <a:xfrm>
              <a:off x="0" y="0"/>
              <a:ext cx="3678809" cy="908358"/>
            </a:xfrm>
            <a:custGeom>
              <a:avLst/>
              <a:gdLst/>
              <a:ahLst/>
              <a:cxnLst/>
              <a:rect l="l" t="t" r="r" b="b"/>
              <a:pathLst>
                <a:path w="3678809" h="908358">
                  <a:moveTo>
                    <a:pt x="0" y="0"/>
                  </a:moveTo>
                  <a:lnTo>
                    <a:pt x="3678809" y="0"/>
                  </a:lnTo>
                  <a:lnTo>
                    <a:pt x="3678809" y="908358"/>
                  </a:lnTo>
                  <a:lnTo>
                    <a:pt x="0" y="908358"/>
                  </a:lnTo>
                  <a:close/>
                </a:path>
              </a:pathLst>
            </a:custGeom>
            <a:solidFill>
              <a:srgbClr val="02FFD2"/>
            </a:solidFill>
          </p:spPr>
          <p:txBody>
            <a:bodyPr/>
            <a:lstStyle/>
            <a:p>
              <a:endParaRPr lang="aa-ET" sz="1717"/>
            </a:p>
          </p:txBody>
        </p:sp>
        <p:sp>
          <p:nvSpPr>
            <p:cNvPr id="25" name="Freeform 25"/>
            <p:cNvSpPr/>
            <p:nvPr/>
          </p:nvSpPr>
          <p:spPr>
            <a:xfrm>
              <a:off x="-1524" y="-1524"/>
              <a:ext cx="3681857" cy="911413"/>
            </a:xfrm>
            <a:custGeom>
              <a:avLst/>
              <a:gdLst/>
              <a:ahLst/>
              <a:cxnLst/>
              <a:rect l="l" t="t" r="r" b="b"/>
              <a:pathLst>
                <a:path w="3681857" h="911413">
                  <a:moveTo>
                    <a:pt x="1524" y="0"/>
                  </a:moveTo>
                  <a:lnTo>
                    <a:pt x="3680333" y="0"/>
                  </a:lnTo>
                  <a:cubicBezTo>
                    <a:pt x="3681222" y="0"/>
                    <a:pt x="3681857" y="762"/>
                    <a:pt x="3681857" y="1524"/>
                  </a:cubicBezTo>
                  <a:lnTo>
                    <a:pt x="3681857" y="909882"/>
                  </a:lnTo>
                  <a:cubicBezTo>
                    <a:pt x="3681857" y="910778"/>
                    <a:pt x="3681095" y="911413"/>
                    <a:pt x="3680333" y="911413"/>
                  </a:cubicBezTo>
                  <a:lnTo>
                    <a:pt x="1524" y="911413"/>
                  </a:lnTo>
                  <a:cubicBezTo>
                    <a:pt x="635" y="911413"/>
                    <a:pt x="0" y="910651"/>
                    <a:pt x="0" y="909882"/>
                  </a:cubicBezTo>
                  <a:lnTo>
                    <a:pt x="0" y="1524"/>
                  </a:lnTo>
                  <a:cubicBezTo>
                    <a:pt x="0" y="635"/>
                    <a:pt x="762" y="0"/>
                    <a:pt x="1524" y="0"/>
                  </a:cubicBezTo>
                  <a:moveTo>
                    <a:pt x="1524" y="3398"/>
                  </a:moveTo>
                  <a:lnTo>
                    <a:pt x="1524" y="1524"/>
                  </a:lnTo>
                  <a:lnTo>
                    <a:pt x="3048" y="1524"/>
                  </a:lnTo>
                  <a:lnTo>
                    <a:pt x="3048" y="909882"/>
                  </a:lnTo>
                  <a:lnTo>
                    <a:pt x="1524" y="909882"/>
                  </a:lnTo>
                  <a:lnTo>
                    <a:pt x="1524" y="908008"/>
                  </a:lnTo>
                  <a:lnTo>
                    <a:pt x="3680333" y="908008"/>
                  </a:lnTo>
                  <a:lnTo>
                    <a:pt x="3680333" y="909882"/>
                  </a:lnTo>
                  <a:lnTo>
                    <a:pt x="3678809" y="909882"/>
                  </a:lnTo>
                  <a:lnTo>
                    <a:pt x="3678809" y="1524"/>
                  </a:lnTo>
                  <a:lnTo>
                    <a:pt x="3680333" y="1524"/>
                  </a:lnTo>
                  <a:lnTo>
                    <a:pt x="3680333" y="3398"/>
                  </a:lnTo>
                  <a:lnTo>
                    <a:pt x="1524" y="3398"/>
                  </a:lnTo>
                  <a:close/>
                </a:path>
              </a:pathLst>
            </a:custGeom>
            <a:solidFill>
              <a:srgbClr val="02FFD2"/>
            </a:solidFill>
          </p:spPr>
          <p:txBody>
            <a:bodyPr/>
            <a:lstStyle/>
            <a:p>
              <a:endParaRPr lang="aa-ET" sz="1717"/>
            </a:p>
          </p:txBody>
        </p:sp>
        <p:sp>
          <p:nvSpPr>
            <p:cNvPr id="26" name="TextBox 26"/>
            <p:cNvSpPr txBox="1"/>
            <p:nvPr/>
          </p:nvSpPr>
          <p:spPr>
            <a:xfrm>
              <a:off x="0" y="-6397"/>
              <a:ext cx="3678810" cy="894702"/>
            </a:xfrm>
            <a:prstGeom prst="rect">
              <a:avLst/>
            </a:prstGeom>
          </p:spPr>
          <p:txBody>
            <a:bodyPr lIns="48466" tIns="48466" rIns="48466" bIns="48466" rtlCol="0" anchor="t"/>
            <a:lstStyle/>
            <a:p>
              <a:pPr algn="ctr">
                <a:lnSpc>
                  <a:spcPts val="3435"/>
                </a:lnSpc>
              </a:pPr>
              <a:r>
                <a:rPr lang="el-GR" sz="2671" b="1" dirty="0">
                  <a:solidFill>
                    <a:srgbClr val="000000"/>
                  </a:solidFill>
                  <a:latin typeface="Calibri (MS) Bold"/>
                  <a:ea typeface="Calibri (MS) Bold"/>
                  <a:cs typeface="Calibri (MS) Bold"/>
                  <a:sym typeface="Calibri (MS) Bold"/>
                </a:rPr>
                <a:t>Ρ</a:t>
              </a:r>
              <a:r>
                <a:rPr lang="en-US" sz="2671" b="1" dirty="0" err="1">
                  <a:solidFill>
                    <a:srgbClr val="000000"/>
                  </a:solidFill>
                  <a:latin typeface="Calibri (MS) Bold"/>
                  <a:ea typeface="Calibri (MS) Bold"/>
                  <a:cs typeface="Calibri (MS) Bold"/>
                  <a:sym typeface="Calibri (MS) Bold"/>
                </a:rPr>
                <a:t>όλοι</a:t>
              </a:r>
              <a:r>
                <a:rPr lang="en-US" sz="2671" b="1" dirty="0">
                  <a:solidFill>
                    <a:srgbClr val="000000"/>
                  </a:solidFill>
                  <a:latin typeface="Calibri (MS) Bold"/>
                  <a:ea typeface="Calibri (MS) Bold"/>
                  <a:cs typeface="Calibri (MS) Bold"/>
                  <a:sym typeface="Calibri (MS) Bold"/>
                </a:rPr>
                <a:t> </a:t>
              </a:r>
              <a:r>
                <a:rPr lang="en-US" sz="2671" b="1" dirty="0" err="1">
                  <a:solidFill>
                    <a:srgbClr val="000000"/>
                  </a:solidFill>
                  <a:latin typeface="Calibri (MS) Bold"/>
                  <a:ea typeface="Calibri (MS) Bold"/>
                  <a:cs typeface="Calibri (MS) Bold"/>
                  <a:sym typeface="Calibri (MS) Bold"/>
                </a:rPr>
                <a:t>δράσης</a:t>
              </a:r>
              <a:endParaRPr lang="en-US" sz="2671" b="1" dirty="0">
                <a:solidFill>
                  <a:srgbClr val="000000"/>
                </a:solidFill>
                <a:latin typeface="Calibri (MS) Bold"/>
                <a:ea typeface="Calibri (MS) Bold"/>
                <a:cs typeface="Calibri (MS) Bold"/>
                <a:sym typeface="Calibri (MS) Bold"/>
              </a:endParaRPr>
            </a:p>
          </p:txBody>
        </p:sp>
      </p:grpSp>
      <p:sp>
        <p:nvSpPr>
          <p:cNvPr id="27" name="TextBox 22"/>
          <p:cNvSpPr txBox="1"/>
          <p:nvPr/>
        </p:nvSpPr>
        <p:spPr>
          <a:xfrm>
            <a:off x="4410103" y="3191750"/>
            <a:ext cx="3382861" cy="2337331"/>
          </a:xfrm>
          <a:prstGeom prst="rect">
            <a:avLst/>
          </a:prstGeom>
        </p:spPr>
        <p:txBody>
          <a:bodyPr lIns="48466" tIns="48466" rIns="48466" bIns="48466" rtlCol="0" anchor="t"/>
          <a:lstStyle/>
          <a:p>
            <a:pPr marL="276269" lvl="1" indent="-138135">
              <a:lnSpc>
                <a:spcPts val="2747"/>
              </a:lnSpc>
              <a:buFont typeface="Arial"/>
              <a:buChar char="•"/>
            </a:pPr>
            <a:r>
              <a:rPr lang="el-GR" sz="2290" dirty="0">
                <a:solidFill>
                  <a:srgbClr val="000000"/>
                </a:solidFill>
                <a:latin typeface="Calibri (MS)"/>
                <a:ea typeface="Calibri (MS)"/>
                <a:cs typeface="Calibri (MS)"/>
              </a:rPr>
              <a:t>Καλλιεργητής  ιδεών (</a:t>
            </a:r>
            <a:r>
              <a:rPr lang="el-GR" sz="2290" dirty="0" err="1">
                <a:solidFill>
                  <a:srgbClr val="000000"/>
                </a:solidFill>
                <a:latin typeface="Calibri (MS)"/>
                <a:ea typeface="Calibri (MS)"/>
                <a:cs typeface="Calibri (MS)"/>
              </a:rPr>
              <a:t>Plant</a:t>
            </a:r>
            <a:r>
              <a:rPr lang="el-GR" sz="2290" dirty="0">
                <a:solidFill>
                  <a:srgbClr val="000000"/>
                </a:solidFill>
                <a:latin typeface="Calibri (MS)"/>
                <a:ea typeface="Calibri (MS)"/>
                <a:cs typeface="Calibri (MS)"/>
              </a:rPr>
              <a:t>)</a:t>
            </a:r>
          </a:p>
          <a:p>
            <a:pPr marL="276269" lvl="1" indent="-138135">
              <a:lnSpc>
                <a:spcPts val="2747"/>
              </a:lnSpc>
              <a:buFont typeface="Arial"/>
              <a:buChar char="•"/>
            </a:pPr>
            <a:r>
              <a:rPr lang="el-GR" sz="2290" dirty="0">
                <a:solidFill>
                  <a:srgbClr val="000000"/>
                </a:solidFill>
                <a:latin typeface="Calibri (MS)"/>
                <a:ea typeface="Calibri (MS)"/>
                <a:cs typeface="Calibri (MS)"/>
              </a:rPr>
              <a:t>Ελεγκτής - </a:t>
            </a:r>
            <a:r>
              <a:rPr lang="el-GR" sz="2290" dirty="0" err="1">
                <a:solidFill>
                  <a:srgbClr val="000000"/>
                </a:solidFill>
                <a:latin typeface="Calibri (MS)"/>
                <a:ea typeface="Calibri (MS)"/>
                <a:cs typeface="Calibri (MS)"/>
              </a:rPr>
              <a:t>Αξιολογητής</a:t>
            </a:r>
            <a:endParaRPr lang="el-GR" sz="2290" dirty="0">
              <a:solidFill>
                <a:srgbClr val="000000"/>
              </a:solidFill>
              <a:latin typeface="Calibri (MS)"/>
              <a:ea typeface="Calibri (MS)"/>
              <a:cs typeface="Calibri (MS)"/>
            </a:endParaRPr>
          </a:p>
          <a:p>
            <a:pPr marL="276269" lvl="1" indent="-138135">
              <a:lnSpc>
                <a:spcPts val="2747"/>
              </a:lnSpc>
              <a:buFont typeface="Arial"/>
              <a:buChar char="•"/>
            </a:pPr>
            <a:r>
              <a:rPr lang="el-GR" sz="2290" dirty="0">
                <a:solidFill>
                  <a:srgbClr val="000000"/>
                </a:solidFill>
                <a:latin typeface="Calibri (MS)"/>
                <a:ea typeface="Calibri (MS)"/>
                <a:cs typeface="Calibri (MS)"/>
              </a:rPr>
              <a:t>Ειδικός - Εμπειρογνώμων</a:t>
            </a:r>
          </a:p>
          <a:p>
            <a:pPr marL="276269" lvl="1" indent="-138135">
              <a:lnSpc>
                <a:spcPts val="2747"/>
              </a:lnSpc>
              <a:buFont typeface="Arial"/>
              <a:buChar char="•"/>
            </a:pPr>
            <a:endParaRPr lang="el-GR" sz="2290" dirty="0">
              <a:solidFill>
                <a:srgbClr val="000000"/>
              </a:solidFill>
              <a:latin typeface="Calibri (MS)"/>
              <a:ea typeface="Calibri (MS)"/>
              <a:cs typeface="Calibri (MS)"/>
            </a:endParaRPr>
          </a:p>
        </p:txBody>
      </p:sp>
    </p:spTree>
    <p:extLst>
      <p:ext uri="{BB962C8B-B14F-4D97-AF65-F5344CB8AC3E}">
        <p14:creationId xmlns:p14="http://schemas.microsoft.com/office/powerpoint/2010/main" val="218875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327592" y="6022592"/>
            <a:ext cx="2441610" cy="693296"/>
          </a:xfrm>
          <a:custGeom>
            <a:avLst/>
            <a:gdLst/>
            <a:ahLst/>
            <a:cxnLst/>
            <a:rect l="l" t="t" r="r" b="b"/>
            <a:pathLst>
              <a:path w="2559169" h="726677">
                <a:moveTo>
                  <a:pt x="0" y="0"/>
                </a:moveTo>
                <a:lnTo>
                  <a:pt x="2559169" y="0"/>
                </a:lnTo>
                <a:lnTo>
                  <a:pt x="2559169" y="726677"/>
                </a:lnTo>
                <a:lnTo>
                  <a:pt x="0" y="726677"/>
                </a:lnTo>
                <a:lnTo>
                  <a:pt x="0" y="0"/>
                </a:lnTo>
                <a:close/>
              </a:path>
            </a:pathLst>
          </a:custGeom>
          <a:blipFill>
            <a:blip r:embed="rId3"/>
            <a:stretch>
              <a:fillRect r="-308"/>
            </a:stretch>
          </a:blipFill>
        </p:spPr>
        <p:txBody>
          <a:bodyPr/>
          <a:lstStyle/>
          <a:p>
            <a:endParaRPr lang="aa-ET" sz="1717"/>
          </a:p>
        </p:txBody>
      </p:sp>
      <p:sp>
        <p:nvSpPr>
          <p:cNvPr id="5" name="TextBox 5"/>
          <p:cNvSpPr txBox="1"/>
          <p:nvPr/>
        </p:nvSpPr>
        <p:spPr>
          <a:xfrm>
            <a:off x="2629992" y="2255970"/>
            <a:ext cx="1291736" cy="3526501"/>
          </a:xfrm>
          <a:prstGeom prst="rect">
            <a:avLst/>
          </a:prstGeom>
        </p:spPr>
        <p:txBody>
          <a:bodyPr lIns="48466" tIns="48466" rIns="48466" bIns="48466" rtlCol="0" anchor="ctr"/>
          <a:lstStyle/>
          <a:p>
            <a:pPr algn="ctr">
              <a:lnSpc>
                <a:spcPts val="1831"/>
              </a:lnSpc>
            </a:pPr>
            <a:endParaRPr sz="1717"/>
          </a:p>
          <a:p>
            <a:pPr algn="ctr">
              <a:lnSpc>
                <a:spcPts val="1831"/>
              </a:lnSpc>
            </a:pPr>
            <a:endParaRPr sz="1717"/>
          </a:p>
          <a:p>
            <a:pPr algn="ctr">
              <a:lnSpc>
                <a:spcPts val="1831"/>
              </a:lnSpc>
            </a:pPr>
            <a:endParaRPr sz="1717"/>
          </a:p>
          <a:p>
            <a:pPr algn="ctr">
              <a:lnSpc>
                <a:spcPts val="1831"/>
              </a:lnSpc>
            </a:pPr>
            <a:r>
              <a:rPr lang="en-US" sz="1526" b="1">
                <a:solidFill>
                  <a:srgbClr val="FFFFFF"/>
                </a:solidFill>
                <a:latin typeface="Calibri (MS) Bold"/>
                <a:ea typeface="Calibri (MS) Bold"/>
                <a:cs typeface="Calibri (MS) Bold"/>
                <a:sym typeface="Calibri (MS) Bold"/>
              </a:rPr>
              <a:t>ΣΧΗΑΤΙΣΜΟΣ</a:t>
            </a:r>
          </a:p>
        </p:txBody>
      </p:sp>
      <p:sp>
        <p:nvSpPr>
          <p:cNvPr id="8" name="TextBox 8"/>
          <p:cNvSpPr txBox="1"/>
          <p:nvPr/>
        </p:nvSpPr>
        <p:spPr>
          <a:xfrm>
            <a:off x="3921728" y="2255970"/>
            <a:ext cx="1291734" cy="3526498"/>
          </a:xfrm>
          <a:prstGeom prst="rect">
            <a:avLst/>
          </a:prstGeom>
        </p:spPr>
        <p:txBody>
          <a:bodyPr lIns="48466" tIns="48466" rIns="48466" bIns="48466" rtlCol="0" anchor="ctr"/>
          <a:lstStyle/>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endParaRPr sz="1717"/>
          </a:p>
          <a:p>
            <a:pPr algn="ctr">
              <a:lnSpc>
                <a:spcPts val="1831"/>
              </a:lnSpc>
            </a:pPr>
            <a:r>
              <a:rPr lang="en-US" sz="1526" b="1">
                <a:solidFill>
                  <a:srgbClr val="FFFFFF"/>
                </a:solidFill>
                <a:latin typeface="Calibri (MS) Bold"/>
                <a:ea typeface="Calibri (MS) Bold"/>
                <a:cs typeface="Calibri (MS) Bold"/>
                <a:sym typeface="Calibri (MS) Bold"/>
              </a:rPr>
              <a:t>ΑΛΩΣΗ ΕΞ ΕΦΟΔΟΥ</a:t>
            </a:r>
          </a:p>
        </p:txBody>
      </p:sp>
      <p:sp>
        <p:nvSpPr>
          <p:cNvPr id="18" name="AutoShape 18"/>
          <p:cNvSpPr/>
          <p:nvPr/>
        </p:nvSpPr>
        <p:spPr>
          <a:xfrm rot="14921">
            <a:off x="2614813" y="5773381"/>
            <a:ext cx="6979034" cy="0"/>
          </a:xfrm>
          <a:prstGeom prst="line">
            <a:avLst/>
          </a:prstGeom>
          <a:ln w="28575" cap="rnd">
            <a:solidFill>
              <a:srgbClr val="4472C4"/>
            </a:solidFill>
            <a:prstDash val="solid"/>
            <a:headEnd type="none" w="sm" len="sm"/>
            <a:tailEnd type="triangle" w="lg" len="med"/>
          </a:ln>
        </p:spPr>
        <p:txBody>
          <a:bodyPr/>
          <a:lstStyle/>
          <a:p>
            <a:endParaRPr lang="aa-ET" sz="1717"/>
          </a:p>
        </p:txBody>
      </p:sp>
      <p:sp>
        <p:nvSpPr>
          <p:cNvPr id="19" name="AutoShape 19"/>
          <p:cNvSpPr/>
          <p:nvPr/>
        </p:nvSpPr>
        <p:spPr>
          <a:xfrm rot="-5372823">
            <a:off x="714084" y="3872680"/>
            <a:ext cx="3831814" cy="0"/>
          </a:xfrm>
          <a:prstGeom prst="line">
            <a:avLst/>
          </a:prstGeom>
          <a:ln w="28575" cap="rnd">
            <a:solidFill>
              <a:srgbClr val="4472C4"/>
            </a:solidFill>
            <a:prstDash val="solid"/>
            <a:headEnd type="none" w="sm" len="sm"/>
            <a:tailEnd type="triangle" w="lg" len="med"/>
          </a:ln>
        </p:spPr>
        <p:txBody>
          <a:bodyPr/>
          <a:lstStyle/>
          <a:p>
            <a:endParaRPr lang="aa-ET" sz="1717"/>
          </a:p>
        </p:txBody>
      </p:sp>
      <p:grpSp>
        <p:nvGrpSpPr>
          <p:cNvPr id="20" name="Group 20"/>
          <p:cNvGrpSpPr/>
          <p:nvPr/>
        </p:nvGrpSpPr>
        <p:grpSpPr>
          <a:xfrm>
            <a:off x="9744615" y="5643310"/>
            <a:ext cx="1291734" cy="352366"/>
            <a:chOff x="0" y="0"/>
            <a:chExt cx="1805239" cy="492443"/>
          </a:xfrm>
        </p:grpSpPr>
        <p:sp>
          <p:nvSpPr>
            <p:cNvPr id="21" name="Freeform 21"/>
            <p:cNvSpPr/>
            <p:nvPr/>
          </p:nvSpPr>
          <p:spPr>
            <a:xfrm>
              <a:off x="0" y="0"/>
              <a:ext cx="1805239" cy="492443"/>
            </a:xfrm>
            <a:custGeom>
              <a:avLst/>
              <a:gdLst/>
              <a:ahLst/>
              <a:cxnLst/>
              <a:rect l="l" t="t" r="r" b="b"/>
              <a:pathLst>
                <a:path w="1805239" h="492443">
                  <a:moveTo>
                    <a:pt x="0" y="0"/>
                  </a:moveTo>
                  <a:lnTo>
                    <a:pt x="1805239" y="0"/>
                  </a:lnTo>
                  <a:lnTo>
                    <a:pt x="1805239" y="492443"/>
                  </a:lnTo>
                  <a:lnTo>
                    <a:pt x="0" y="492443"/>
                  </a:lnTo>
                  <a:close/>
                </a:path>
              </a:pathLst>
            </a:custGeom>
            <a:solidFill>
              <a:srgbClr val="000000">
                <a:alpha val="0"/>
              </a:srgbClr>
            </a:solidFill>
          </p:spPr>
          <p:txBody>
            <a:bodyPr/>
            <a:lstStyle/>
            <a:p>
              <a:endParaRPr lang="aa-ET" sz="1717"/>
            </a:p>
          </p:txBody>
        </p:sp>
        <p:sp>
          <p:nvSpPr>
            <p:cNvPr id="22" name="TextBox 22"/>
            <p:cNvSpPr txBox="1"/>
            <p:nvPr/>
          </p:nvSpPr>
          <p:spPr>
            <a:xfrm>
              <a:off x="0" y="-38100"/>
              <a:ext cx="1805239" cy="530543"/>
            </a:xfrm>
            <a:prstGeom prst="rect">
              <a:avLst/>
            </a:prstGeom>
          </p:spPr>
          <p:txBody>
            <a:bodyPr lIns="0" tIns="0" rIns="0" bIns="0" rtlCol="0" anchor="t"/>
            <a:lstStyle/>
            <a:p>
              <a:pPr>
                <a:lnSpc>
                  <a:spcPts val="2061"/>
                </a:lnSpc>
              </a:pPr>
              <a:r>
                <a:rPr lang="en-US" sz="1717">
                  <a:solidFill>
                    <a:srgbClr val="000000"/>
                  </a:solidFill>
                  <a:latin typeface="Calibri (MS)"/>
                  <a:ea typeface="Calibri (MS)"/>
                  <a:cs typeface="Calibri (MS)"/>
                  <a:sym typeface="Calibri (MS)"/>
                </a:rPr>
                <a:t>Χ = χρόνος</a:t>
              </a:r>
            </a:p>
          </p:txBody>
        </p:sp>
      </p:grpSp>
      <p:grpSp>
        <p:nvGrpSpPr>
          <p:cNvPr id="23" name="Group 23"/>
          <p:cNvGrpSpPr/>
          <p:nvPr/>
        </p:nvGrpSpPr>
        <p:grpSpPr>
          <a:xfrm>
            <a:off x="1053999" y="2070323"/>
            <a:ext cx="1495348" cy="616641"/>
            <a:chOff x="0" y="0"/>
            <a:chExt cx="2089795" cy="861775"/>
          </a:xfrm>
        </p:grpSpPr>
        <p:sp>
          <p:nvSpPr>
            <p:cNvPr id="24" name="Freeform 24"/>
            <p:cNvSpPr/>
            <p:nvPr/>
          </p:nvSpPr>
          <p:spPr>
            <a:xfrm>
              <a:off x="0" y="0"/>
              <a:ext cx="2089795" cy="861775"/>
            </a:xfrm>
            <a:custGeom>
              <a:avLst/>
              <a:gdLst/>
              <a:ahLst/>
              <a:cxnLst/>
              <a:rect l="l" t="t" r="r" b="b"/>
              <a:pathLst>
                <a:path w="2089795" h="861775">
                  <a:moveTo>
                    <a:pt x="0" y="0"/>
                  </a:moveTo>
                  <a:lnTo>
                    <a:pt x="2089795" y="0"/>
                  </a:lnTo>
                  <a:lnTo>
                    <a:pt x="2089795" y="861775"/>
                  </a:lnTo>
                  <a:lnTo>
                    <a:pt x="0" y="861775"/>
                  </a:lnTo>
                  <a:close/>
                </a:path>
              </a:pathLst>
            </a:custGeom>
            <a:solidFill>
              <a:srgbClr val="000000">
                <a:alpha val="0"/>
              </a:srgbClr>
            </a:solidFill>
          </p:spPr>
          <p:txBody>
            <a:bodyPr/>
            <a:lstStyle/>
            <a:p>
              <a:endParaRPr lang="aa-ET" sz="1717"/>
            </a:p>
          </p:txBody>
        </p:sp>
        <p:sp>
          <p:nvSpPr>
            <p:cNvPr id="25" name="TextBox 25"/>
            <p:cNvSpPr txBox="1"/>
            <p:nvPr/>
          </p:nvSpPr>
          <p:spPr>
            <a:xfrm>
              <a:off x="0" y="-38100"/>
              <a:ext cx="2089795" cy="899875"/>
            </a:xfrm>
            <a:prstGeom prst="rect">
              <a:avLst/>
            </a:prstGeom>
          </p:spPr>
          <p:txBody>
            <a:bodyPr lIns="0" tIns="0" rIns="0" bIns="0" rtlCol="0" anchor="t"/>
            <a:lstStyle/>
            <a:p>
              <a:pPr algn="r">
                <a:lnSpc>
                  <a:spcPts val="2061"/>
                </a:lnSpc>
              </a:pPr>
              <a:r>
                <a:rPr lang="en-US" sz="1717">
                  <a:solidFill>
                    <a:srgbClr val="000000"/>
                  </a:solidFill>
                  <a:latin typeface="Calibri (MS)"/>
                  <a:ea typeface="Calibri (MS)"/>
                  <a:cs typeface="Calibri (MS)"/>
                  <a:sym typeface="Calibri (MS)"/>
                </a:rPr>
                <a:t>y = απ</a:t>
              </a:r>
              <a:r>
                <a:rPr lang="en-US" sz="1717" err="1">
                  <a:solidFill>
                    <a:srgbClr val="000000"/>
                  </a:solidFill>
                  <a:latin typeface="Calibri (MS)"/>
                  <a:ea typeface="Calibri (MS)"/>
                  <a:cs typeface="Calibri (MS)"/>
                  <a:sym typeface="Calibri (MS)"/>
                </a:rPr>
                <a:t>όδοση</a:t>
              </a:r>
              <a:r>
                <a:rPr lang="en-US" sz="1717">
                  <a:solidFill>
                    <a:srgbClr val="000000"/>
                  </a:solidFill>
                  <a:latin typeface="Calibri (MS)"/>
                  <a:ea typeface="Calibri (MS)"/>
                  <a:cs typeface="Calibri (MS)"/>
                  <a:sym typeface="Calibri (MS)"/>
                </a:rPr>
                <a:t> </a:t>
              </a:r>
              <a:r>
                <a:rPr lang="en-US" sz="1717" err="1">
                  <a:solidFill>
                    <a:srgbClr val="000000"/>
                  </a:solidFill>
                  <a:latin typeface="Calibri (MS)"/>
                  <a:ea typeface="Calibri (MS)"/>
                  <a:cs typeface="Calibri (MS)"/>
                  <a:sym typeface="Calibri (MS)"/>
                </a:rPr>
                <a:t>της</a:t>
              </a:r>
              <a:r>
                <a:rPr lang="en-US" sz="1717">
                  <a:solidFill>
                    <a:srgbClr val="000000"/>
                  </a:solidFill>
                  <a:latin typeface="Calibri (MS)"/>
                  <a:ea typeface="Calibri (MS)"/>
                  <a:cs typeface="Calibri (MS)"/>
                  <a:sym typeface="Calibri (MS)"/>
                </a:rPr>
                <a:t> </a:t>
              </a:r>
              <a:r>
                <a:rPr lang="en-US" sz="1717" err="1">
                  <a:solidFill>
                    <a:srgbClr val="000000"/>
                  </a:solidFill>
                  <a:latin typeface="Calibri (MS)"/>
                  <a:ea typeface="Calibri (MS)"/>
                  <a:cs typeface="Calibri (MS)"/>
                  <a:sym typeface="Calibri (MS)"/>
                </a:rPr>
                <a:t>ομάδ</a:t>
              </a:r>
              <a:r>
                <a:rPr lang="en-US" sz="1717">
                  <a:solidFill>
                    <a:srgbClr val="000000"/>
                  </a:solidFill>
                  <a:latin typeface="Calibri (MS)"/>
                  <a:ea typeface="Calibri (MS)"/>
                  <a:cs typeface="Calibri (MS)"/>
                  <a:sym typeface="Calibri (MS)"/>
                </a:rPr>
                <a:t>ας</a:t>
              </a:r>
              <a:endParaRPr lang="en-US" sz="1717">
                <a:solidFill>
                  <a:srgbClr val="000000"/>
                </a:solidFill>
                <a:latin typeface="Calibri (MS)"/>
                <a:ea typeface="Calibri (MS)"/>
                <a:cs typeface="Calibri (MS)"/>
              </a:endParaRPr>
            </a:p>
          </p:txBody>
        </p:sp>
      </p:grpSp>
      <p:grpSp>
        <p:nvGrpSpPr>
          <p:cNvPr id="26" name="Group 26"/>
          <p:cNvGrpSpPr/>
          <p:nvPr/>
        </p:nvGrpSpPr>
        <p:grpSpPr>
          <a:xfrm>
            <a:off x="1486575" y="490496"/>
            <a:ext cx="5993288" cy="1355463"/>
            <a:chOff x="-58222" y="0"/>
            <a:chExt cx="8375805" cy="1894300"/>
          </a:xfrm>
        </p:grpSpPr>
        <p:sp>
          <p:nvSpPr>
            <p:cNvPr id="27" name="Freeform 27"/>
            <p:cNvSpPr/>
            <p:nvPr/>
          </p:nvSpPr>
          <p:spPr>
            <a:xfrm>
              <a:off x="0" y="0"/>
              <a:ext cx="7855480" cy="1605189"/>
            </a:xfrm>
            <a:custGeom>
              <a:avLst/>
              <a:gdLst/>
              <a:ahLst/>
              <a:cxnLst/>
              <a:rect l="l" t="t" r="r" b="b"/>
              <a:pathLst>
                <a:path w="7855480" h="1605189">
                  <a:moveTo>
                    <a:pt x="0" y="0"/>
                  </a:moveTo>
                  <a:lnTo>
                    <a:pt x="7855480" y="0"/>
                  </a:lnTo>
                  <a:lnTo>
                    <a:pt x="7855480" y="1605189"/>
                  </a:lnTo>
                  <a:lnTo>
                    <a:pt x="0" y="1605189"/>
                  </a:lnTo>
                  <a:close/>
                </a:path>
              </a:pathLst>
            </a:custGeom>
            <a:solidFill>
              <a:srgbClr val="000000">
                <a:alpha val="0"/>
              </a:srgbClr>
            </a:solidFill>
          </p:spPr>
          <p:txBody>
            <a:bodyPr/>
            <a:lstStyle/>
            <a:p>
              <a:endParaRPr lang="aa-ET" sz="1717"/>
            </a:p>
          </p:txBody>
        </p:sp>
        <p:sp>
          <p:nvSpPr>
            <p:cNvPr id="28" name="TextBox 28"/>
            <p:cNvSpPr txBox="1"/>
            <p:nvPr/>
          </p:nvSpPr>
          <p:spPr>
            <a:xfrm>
              <a:off x="-58222" y="173639"/>
              <a:ext cx="8375805" cy="1720661"/>
            </a:xfrm>
            <a:prstGeom prst="rect">
              <a:avLst/>
            </a:prstGeom>
          </p:spPr>
          <p:txBody>
            <a:bodyPr lIns="0" tIns="0" rIns="0" bIns="0" rtlCol="0" anchor="t"/>
            <a:lstStyle/>
            <a:p>
              <a:pPr>
                <a:lnSpc>
                  <a:spcPts val="3710"/>
                </a:lnSpc>
              </a:pPr>
              <a:r>
                <a:rPr lang="en-US" sz="3435" b="1" dirty="0">
                  <a:solidFill>
                    <a:srgbClr val="1A75DB"/>
                  </a:solidFill>
                  <a:latin typeface="Calibri"/>
                  <a:ea typeface="Calibri"/>
                  <a:cs typeface="Calibri"/>
                  <a:sym typeface="Calibri (MS) Bold"/>
                </a:rPr>
                <a:t>Τα 5 </a:t>
              </a:r>
              <a:r>
                <a:rPr lang="en-US" sz="3435" b="1" dirty="0" err="1">
                  <a:solidFill>
                    <a:srgbClr val="1A75DB"/>
                  </a:solidFill>
                  <a:latin typeface="Calibri"/>
                  <a:ea typeface="Calibri"/>
                  <a:cs typeface="Calibri"/>
                  <a:sym typeface="Calibri (MS) Bold"/>
                </a:rPr>
                <a:t>στάδι</a:t>
              </a:r>
              <a:r>
                <a:rPr lang="en-US" sz="3435" b="1" dirty="0">
                  <a:solidFill>
                    <a:srgbClr val="1A75DB"/>
                  </a:solidFill>
                  <a:latin typeface="Calibri"/>
                  <a:ea typeface="Calibri"/>
                  <a:cs typeface="Calibri"/>
                  <a:sym typeface="Calibri (MS) Bold"/>
                </a:rPr>
                <a:t>α τ</a:t>
              </a:r>
              <a:r>
                <a:rPr lang="el-GR" sz="3435" b="1" dirty="0">
                  <a:solidFill>
                    <a:srgbClr val="1A75DB"/>
                  </a:solidFill>
                  <a:latin typeface="Calibri"/>
                  <a:ea typeface="Calibri"/>
                  <a:cs typeface="Calibri"/>
                  <a:sym typeface="Calibri (MS) Bold"/>
                </a:rPr>
                <a:t>ου κύκλου ζωής της ομάδας</a:t>
              </a:r>
              <a:endParaRPr lang="en-US" sz="3435" b="1" dirty="0">
                <a:solidFill>
                  <a:srgbClr val="1A75DB"/>
                </a:solidFill>
                <a:latin typeface="Calibri"/>
                <a:ea typeface="Calibri"/>
                <a:cs typeface="Calibri"/>
                <a:sym typeface="Calibri (MS) Bold"/>
              </a:endParaRPr>
            </a:p>
          </p:txBody>
        </p:sp>
      </p:grpSp>
      <p:grpSp>
        <p:nvGrpSpPr>
          <p:cNvPr id="29" name="Group 29"/>
          <p:cNvGrpSpPr/>
          <p:nvPr/>
        </p:nvGrpSpPr>
        <p:grpSpPr>
          <a:xfrm>
            <a:off x="7722458" y="339074"/>
            <a:ext cx="3313890" cy="1693311"/>
            <a:chOff x="0" y="0"/>
            <a:chExt cx="4631264" cy="2366454"/>
          </a:xfrm>
        </p:grpSpPr>
        <p:sp>
          <p:nvSpPr>
            <p:cNvPr id="30" name="Freeform 30"/>
            <p:cNvSpPr/>
            <p:nvPr/>
          </p:nvSpPr>
          <p:spPr>
            <a:xfrm>
              <a:off x="0" y="0"/>
              <a:ext cx="4631264" cy="2366454"/>
            </a:xfrm>
            <a:custGeom>
              <a:avLst/>
              <a:gdLst/>
              <a:ahLst/>
              <a:cxnLst/>
              <a:rect l="l" t="t" r="r" b="b"/>
              <a:pathLst>
                <a:path w="4631264" h="2366454">
                  <a:moveTo>
                    <a:pt x="0" y="0"/>
                  </a:moveTo>
                  <a:lnTo>
                    <a:pt x="4631264" y="0"/>
                  </a:lnTo>
                  <a:lnTo>
                    <a:pt x="4631264" y="2366454"/>
                  </a:lnTo>
                  <a:lnTo>
                    <a:pt x="0" y="2366454"/>
                  </a:lnTo>
                  <a:close/>
                </a:path>
              </a:pathLst>
            </a:custGeom>
            <a:solidFill>
              <a:srgbClr val="000000">
                <a:alpha val="0"/>
              </a:srgbClr>
            </a:solidFill>
          </p:spPr>
          <p:txBody>
            <a:bodyPr/>
            <a:lstStyle/>
            <a:p>
              <a:endParaRPr lang="aa-ET" sz="1717"/>
            </a:p>
          </p:txBody>
        </p:sp>
        <p:sp>
          <p:nvSpPr>
            <p:cNvPr id="31" name="TextBox 31"/>
            <p:cNvSpPr txBox="1"/>
            <p:nvPr/>
          </p:nvSpPr>
          <p:spPr>
            <a:xfrm>
              <a:off x="0" y="-47625"/>
              <a:ext cx="4631264" cy="2414079"/>
            </a:xfrm>
            <a:prstGeom prst="rect">
              <a:avLst/>
            </a:prstGeom>
          </p:spPr>
          <p:txBody>
            <a:bodyPr lIns="0" tIns="0" rIns="0" bIns="0" rtlCol="0" anchor="t"/>
            <a:lstStyle/>
            <a:p>
              <a:pPr>
                <a:lnSpc>
                  <a:spcPts val="2506"/>
                </a:lnSpc>
              </a:pPr>
              <a:r>
                <a:rPr lang="en-US" sz="2089" dirty="0" err="1">
                  <a:solidFill>
                    <a:srgbClr val="000000"/>
                  </a:solidFill>
                  <a:latin typeface="Calibri (MS)"/>
                  <a:ea typeface="Calibri (MS)"/>
                  <a:cs typeface="Calibri (MS)"/>
                  <a:sym typeface="Calibri (MS)"/>
                </a:rPr>
                <a:t>Σε</a:t>
              </a:r>
              <a:r>
                <a:rPr lang="en-US" sz="2089" dirty="0">
                  <a:solidFill>
                    <a:srgbClr val="000000"/>
                  </a:solidFill>
                  <a:latin typeface="Calibri (MS)"/>
                  <a:ea typeface="Calibri (MS)"/>
                  <a:cs typeface="Calibri (MS)"/>
                  <a:sym typeface="Calibri (MS)"/>
                </a:rPr>
                <a:t> α</a:t>
              </a:r>
              <a:r>
                <a:rPr lang="en-US" sz="2089" dirty="0" err="1">
                  <a:solidFill>
                    <a:srgbClr val="000000"/>
                  </a:solidFill>
                  <a:latin typeface="Calibri (MS)"/>
                  <a:ea typeface="Calibri (MS)"/>
                  <a:cs typeface="Calibri (MS)"/>
                  <a:sym typeface="Calibri (MS)"/>
                </a:rPr>
                <a:t>υτό</a:t>
              </a:r>
              <a:r>
                <a:rPr lang="en-US" sz="2089" dirty="0">
                  <a:solidFill>
                    <a:srgbClr val="000000"/>
                  </a:solidFill>
                  <a:latin typeface="Calibri (MS)"/>
                  <a:ea typeface="Calibri (MS)"/>
                  <a:cs typeface="Calibri (MS)"/>
                  <a:sym typeface="Calibri (MS)"/>
                </a:rPr>
                <a:t> </a:t>
              </a:r>
              <a:r>
                <a:rPr lang="en-US" sz="2089" dirty="0" err="1">
                  <a:solidFill>
                    <a:srgbClr val="000000"/>
                  </a:solidFill>
                  <a:latin typeface="Calibri (MS)"/>
                  <a:ea typeface="Calibri (MS)"/>
                  <a:cs typeface="Calibri (MS)"/>
                  <a:sym typeface="Calibri (MS)"/>
                </a:rPr>
                <a:t>το</a:t>
              </a:r>
              <a:r>
                <a:rPr lang="en-US" sz="2089" dirty="0">
                  <a:solidFill>
                    <a:srgbClr val="000000"/>
                  </a:solidFill>
                  <a:latin typeface="Calibri (MS)"/>
                  <a:ea typeface="Calibri (MS)"/>
                  <a:cs typeface="Calibri (MS)"/>
                  <a:sym typeface="Calibri (MS)"/>
                </a:rPr>
                <a:t> </a:t>
              </a:r>
              <a:r>
                <a:rPr lang="en-US" sz="2089" dirty="0" err="1">
                  <a:solidFill>
                    <a:srgbClr val="000000"/>
                  </a:solidFill>
                  <a:latin typeface="Calibri (MS)"/>
                  <a:ea typeface="Calibri (MS)"/>
                  <a:cs typeface="Calibri (MS)"/>
                  <a:sym typeface="Calibri (MS)"/>
                </a:rPr>
                <a:t>μοντέλο</a:t>
              </a:r>
              <a:r>
                <a:rPr lang="en-US" sz="2089" dirty="0">
                  <a:solidFill>
                    <a:srgbClr val="000000"/>
                  </a:solidFill>
                  <a:latin typeface="Calibri (MS)"/>
                  <a:ea typeface="Calibri (MS)"/>
                  <a:cs typeface="Calibri (MS)"/>
                  <a:sym typeface="Calibri (MS)"/>
                </a:rPr>
                <a:t>, μπ</a:t>
              </a:r>
              <a:r>
                <a:rPr lang="en-US" sz="2089" dirty="0" err="1">
                  <a:solidFill>
                    <a:srgbClr val="000000"/>
                  </a:solidFill>
                  <a:latin typeface="Calibri (MS)"/>
                  <a:ea typeface="Calibri (MS)"/>
                  <a:cs typeface="Calibri (MS)"/>
                  <a:sym typeface="Calibri (MS)"/>
                </a:rPr>
                <a:t>ορούμε</a:t>
              </a:r>
              <a:r>
                <a:rPr lang="en-US" sz="2089" dirty="0">
                  <a:solidFill>
                    <a:srgbClr val="000000"/>
                  </a:solidFill>
                  <a:latin typeface="Calibri (MS)"/>
                  <a:ea typeface="Calibri (MS)"/>
                  <a:cs typeface="Calibri (MS)"/>
                  <a:sym typeface="Calibri (MS)"/>
                </a:rPr>
                <a:t> να </a:t>
              </a:r>
              <a:r>
                <a:rPr lang="en-US" sz="2089" dirty="0" err="1">
                  <a:solidFill>
                    <a:srgbClr val="000000"/>
                  </a:solidFill>
                  <a:latin typeface="Calibri (MS)"/>
                  <a:ea typeface="Calibri (MS)"/>
                  <a:cs typeface="Calibri (MS)"/>
                  <a:sym typeface="Calibri (MS)"/>
                </a:rPr>
                <a:t>δι</a:t>
              </a:r>
              <a:r>
                <a:rPr lang="en-US" sz="2089" dirty="0">
                  <a:solidFill>
                    <a:srgbClr val="000000"/>
                  </a:solidFill>
                  <a:latin typeface="Calibri (MS)"/>
                  <a:ea typeface="Calibri (MS)"/>
                  <a:cs typeface="Calibri (MS)"/>
                  <a:sym typeface="Calibri (MS)"/>
                </a:rPr>
                <a:t>ακρίνουμε πέντε στάδια ζω</a:t>
              </a:r>
              <a:r>
                <a:rPr lang="el-GR" sz="2089" dirty="0" err="1">
                  <a:solidFill>
                    <a:srgbClr val="000000"/>
                  </a:solidFill>
                  <a:latin typeface="Calibri (MS)"/>
                  <a:ea typeface="Calibri (MS)"/>
                  <a:cs typeface="Calibri (MS)"/>
                  <a:sym typeface="Calibri (MS)"/>
                </a:rPr>
                <a:t>ής</a:t>
              </a:r>
              <a:r>
                <a:rPr lang="el-GR" sz="2089" dirty="0">
                  <a:solidFill>
                    <a:srgbClr val="000000"/>
                  </a:solidFill>
                  <a:latin typeface="Calibri (MS)"/>
                  <a:ea typeface="Calibri (MS)"/>
                  <a:cs typeface="Calibri (MS)"/>
                  <a:sym typeface="Calibri (MS)"/>
                </a:rPr>
                <a:t> της ομάδας, που εναλλάσσονται με την πάροδο του χρόνου</a:t>
              </a:r>
              <a:r>
                <a:rPr lang="en-US" sz="2089" dirty="0">
                  <a:solidFill>
                    <a:srgbClr val="000000"/>
                  </a:solidFill>
                  <a:latin typeface="Calibri (MS)"/>
                  <a:ea typeface="Calibri (MS)"/>
                  <a:cs typeface="Calibri (MS)"/>
                  <a:sym typeface="Calibri (MS)"/>
                </a:rPr>
                <a:t>. </a:t>
              </a:r>
            </a:p>
          </p:txBody>
        </p:sp>
      </p:grpSp>
      <p:grpSp>
        <p:nvGrpSpPr>
          <p:cNvPr id="32" name="Group 32"/>
          <p:cNvGrpSpPr/>
          <p:nvPr/>
        </p:nvGrpSpPr>
        <p:grpSpPr>
          <a:xfrm>
            <a:off x="1044731" y="6458487"/>
            <a:ext cx="3162977" cy="234221"/>
            <a:chOff x="0" y="0"/>
            <a:chExt cx="4420359" cy="327331"/>
          </a:xfrm>
        </p:grpSpPr>
        <p:sp>
          <p:nvSpPr>
            <p:cNvPr id="33" name="Freeform 33"/>
            <p:cNvSpPr/>
            <p:nvPr/>
          </p:nvSpPr>
          <p:spPr>
            <a:xfrm>
              <a:off x="0" y="0"/>
              <a:ext cx="4420359" cy="327331"/>
            </a:xfrm>
            <a:custGeom>
              <a:avLst/>
              <a:gdLst/>
              <a:ahLst/>
              <a:cxnLst/>
              <a:rect l="l" t="t" r="r" b="b"/>
              <a:pathLst>
                <a:path w="4420359" h="327331">
                  <a:moveTo>
                    <a:pt x="0" y="0"/>
                  </a:moveTo>
                  <a:lnTo>
                    <a:pt x="4420359" y="0"/>
                  </a:lnTo>
                  <a:lnTo>
                    <a:pt x="4420359" y="327331"/>
                  </a:lnTo>
                  <a:lnTo>
                    <a:pt x="0" y="327331"/>
                  </a:lnTo>
                  <a:close/>
                </a:path>
              </a:pathLst>
            </a:custGeom>
            <a:solidFill>
              <a:srgbClr val="000000">
                <a:alpha val="0"/>
              </a:srgbClr>
            </a:solidFill>
          </p:spPr>
          <p:txBody>
            <a:bodyPr/>
            <a:lstStyle/>
            <a:p>
              <a:endParaRPr lang="aa-ET" sz="1717"/>
            </a:p>
          </p:txBody>
        </p:sp>
        <p:sp>
          <p:nvSpPr>
            <p:cNvPr id="34" name="TextBox 34"/>
            <p:cNvSpPr txBox="1"/>
            <p:nvPr/>
          </p:nvSpPr>
          <p:spPr>
            <a:xfrm>
              <a:off x="0" y="-19050"/>
              <a:ext cx="4420359" cy="346381"/>
            </a:xfrm>
            <a:prstGeom prst="rect">
              <a:avLst/>
            </a:prstGeom>
          </p:spPr>
          <p:txBody>
            <a:bodyPr lIns="0" tIns="0" rIns="0" bIns="0" rtlCol="0" anchor="t"/>
            <a:lstStyle/>
            <a:p>
              <a:pPr>
                <a:lnSpc>
                  <a:spcPts val="1373"/>
                </a:lnSpc>
              </a:pPr>
              <a:r>
                <a:rPr lang="en-US" sz="1145">
                  <a:solidFill>
                    <a:srgbClr val="000000"/>
                  </a:solidFill>
                  <a:latin typeface="Calibri (MS)"/>
                  <a:ea typeface="Calibri (MS)"/>
                  <a:cs typeface="Calibri (MS)"/>
                  <a:sym typeface="Calibri (MS)"/>
                </a:rPr>
                <a:t>Έργο: 101101139 — H-PASS — EU4H-2022-PJ</a:t>
              </a:r>
            </a:p>
          </p:txBody>
        </p:sp>
      </p:grpSp>
      <p:sp>
        <p:nvSpPr>
          <p:cNvPr id="35" name="Freeform 35"/>
          <p:cNvSpPr/>
          <p:nvPr/>
        </p:nvSpPr>
        <p:spPr>
          <a:xfrm>
            <a:off x="3086404" y="3007190"/>
            <a:ext cx="5308395" cy="2351687"/>
          </a:xfrm>
          <a:custGeom>
            <a:avLst/>
            <a:gdLst/>
            <a:ahLst/>
            <a:cxnLst/>
            <a:rect l="l" t="t" r="r" b="b"/>
            <a:pathLst>
              <a:path w="5563984" h="2464916">
                <a:moveTo>
                  <a:pt x="0" y="0"/>
                </a:moveTo>
                <a:lnTo>
                  <a:pt x="5563984" y="0"/>
                </a:lnTo>
                <a:lnTo>
                  <a:pt x="5563984" y="2464916"/>
                </a:lnTo>
                <a:lnTo>
                  <a:pt x="0" y="24649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aa-ET" sz="1717"/>
          </a:p>
        </p:txBody>
      </p:sp>
      <p:pic>
        <p:nvPicPr>
          <p:cNvPr id="37" name="Picture 36">
            <a:extLst>
              <a:ext uri="{FF2B5EF4-FFF2-40B4-BE49-F238E27FC236}">
                <a16:creationId xmlns:a16="http://schemas.microsoft.com/office/drawing/2014/main" id="{C5BBA273-33B9-8CD3-F845-157978B59F29}"/>
              </a:ext>
            </a:extLst>
          </p:cNvPr>
          <p:cNvPicPr>
            <a:picLocks noChangeAspect="1"/>
          </p:cNvPicPr>
          <p:nvPr/>
        </p:nvPicPr>
        <p:blipFill>
          <a:blip r:embed="rId6"/>
          <a:stretch>
            <a:fillRect/>
          </a:stretch>
        </p:blipFill>
        <p:spPr>
          <a:xfrm>
            <a:off x="2587582" y="1954826"/>
            <a:ext cx="7061939" cy="399903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E327BC-6C73-46E7-086E-D06E33A05D5B}"/>
              </a:ext>
            </a:extLst>
          </p:cNvPr>
          <p:cNvSpPr/>
          <p:nvPr>
            <p:custDataLst>
              <p:tags r:id="rId2"/>
            </p:custDataLst>
          </p:nvPr>
        </p:nvSpPr>
        <p:spPr>
          <a:xfrm>
            <a:off x="3112851" y="1000897"/>
            <a:ext cx="8486226" cy="385530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3000" b="1">
                <a:solidFill>
                  <a:srgbClr val="000000"/>
                </a:solidFill>
              </a:rPr>
              <a:t>Από τη δική σας εμπειρία, ποια είναι τα συνηθέστερα αίτια δυσλειτουργίας ομάδων στη φροντίδα υγείας;</a:t>
            </a:r>
            <a:endParaRPr lang="en-GB" sz="3000" b="1">
              <a:solidFill>
                <a:srgbClr val="000000"/>
              </a:solidFill>
            </a:endParaRPr>
          </a:p>
        </p:txBody>
      </p:sp>
      <p:sp>
        <p:nvSpPr>
          <p:cNvPr id="5" name="Rectangle 4">
            <a:extLst>
              <a:ext uri="{FF2B5EF4-FFF2-40B4-BE49-F238E27FC236}">
                <a16:creationId xmlns:a16="http://schemas.microsoft.com/office/drawing/2014/main" id="{F9DC9D5E-847A-A051-0FCE-A15A4379B302}"/>
              </a:ext>
            </a:extLst>
          </p:cNvPr>
          <p:cNvSpPr/>
          <p:nvPr/>
        </p:nvSpPr>
        <p:spPr>
          <a:xfrm>
            <a:off x="0" y="5820032"/>
            <a:ext cx="12192001" cy="1037968"/>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741155" tIns="259404" rIns="1852888" bIns="203818" rtlCol="0" anchor="ctr">
            <a:normAutofit fontScale="92500"/>
          </a:bodyPr>
          <a:lstStyle/>
          <a:p>
            <a:r>
              <a:rPr lang="en-GB" sz="2600">
                <a:solidFill>
                  <a:srgbClr val="FFFFFF"/>
                </a:solidFill>
              </a:rPr>
              <a:t>The </a:t>
            </a:r>
            <a:r>
              <a:rPr lang="en-GB" sz="2600">
                <a:solidFill>
                  <a:srgbClr val="FFFFFF"/>
                </a:solidFill>
                <a:hlinkClick r:id="rId5">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E6FCC738-F569-CC93-944B-77ECF0F4912C}"/>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296462" y="6190785"/>
            <a:ext cx="296462" cy="296462"/>
          </a:xfrm>
          <a:prstGeom prst="rect">
            <a:avLst/>
          </a:prstGeom>
        </p:spPr>
      </p:pic>
      <p:sp>
        <p:nvSpPr>
          <p:cNvPr id="8" name="Trapezoid 7">
            <a:extLst>
              <a:ext uri="{FF2B5EF4-FFF2-40B4-BE49-F238E27FC236}">
                <a16:creationId xmlns:a16="http://schemas.microsoft.com/office/drawing/2014/main" id="{DCA5CD50-7C61-ABC6-41E4-E1881E3DA8F5}"/>
              </a:ext>
            </a:extLst>
          </p:cNvPr>
          <p:cNvSpPr/>
          <p:nvPr/>
        </p:nvSpPr>
        <p:spPr>
          <a:xfrm rot="2700000">
            <a:off x="9620371" y="514924"/>
            <a:ext cx="3335198" cy="778213"/>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70000" lnSpcReduction="20000"/>
          </a:bodyPr>
          <a:lstStyle/>
          <a:p>
            <a:pPr algn="ctr"/>
            <a:r>
              <a:rPr lang="en-GB" sz="2600" b="1">
                <a:solidFill>
                  <a:srgbClr val="198038"/>
                </a:solidFill>
              </a:rPr>
              <a:t>Do not edit
</a:t>
            </a:r>
            <a:r>
              <a:rPr lang="en-GB" sz="2200">
                <a:solidFill>
                  <a:srgbClr val="198038"/>
                </a:solidFill>
                <a:hlinkClick r:id="rId8">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FE9FC406-F6BE-6962-4D75-70894337A947}"/>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10746748" y="6153727"/>
            <a:ext cx="1111733" cy="370578"/>
          </a:xfrm>
          <a:prstGeom prst="rect">
            <a:avLst/>
          </a:prstGeom>
        </p:spPr>
      </p:pic>
      <p:pic>
        <p:nvPicPr>
          <p:cNvPr id="11" name="Graphic 10">
            <a:extLst>
              <a:ext uri="{FF2B5EF4-FFF2-40B4-BE49-F238E27FC236}">
                <a16:creationId xmlns:a16="http://schemas.microsoft.com/office/drawing/2014/main" id="{4E21E51E-789D-0ED8-5E6E-F59BB9E25614}"/>
              </a:ext>
            </a:extLst>
          </p:cNvPr>
          <p:cNvPicPr>
            <a:picLocks/>
          </p:cNvPicPr>
          <p:nvPr>
            <p:custDataLst>
              <p:tags r:id="rId3"/>
            </p:custDataLst>
          </p:nvPr>
        </p:nvPicPr>
        <p:blipFill>
          <a:blip r:embed="rId11">
            <a:extLst>
              <a:ext uri="{96DAC541-7B7A-43D3-8B79-37D633B846F1}">
                <asvg:svgBlip xmlns:asvg="http://schemas.microsoft.com/office/drawing/2016/SVG/main" r:embed="rId12"/>
              </a:ext>
            </a:extLst>
          </a:blip>
          <a:stretch>
            <a:fillRect/>
          </a:stretch>
        </p:blipFill>
        <p:spPr>
          <a:xfrm>
            <a:off x="444693" y="1742703"/>
            <a:ext cx="2371696" cy="2371696"/>
          </a:xfrm>
          <a:prstGeom prst="rect">
            <a:avLst/>
          </a:prstGeom>
        </p:spPr>
      </p:pic>
    </p:spTree>
    <p:custDataLst>
      <p:tags r:id="rId1"/>
    </p:custDataLst>
    <p:extLst>
      <p:ext uri="{BB962C8B-B14F-4D97-AF65-F5344CB8AC3E}">
        <p14:creationId xmlns:p14="http://schemas.microsoft.com/office/powerpoint/2010/main" val="8260320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6.0.6404"/>
  <p:tag name="SLIDO_PRESENTATION_ID" val="f029e200-4b82-4b3e-82d9-28a7d2f1e0fd"/>
  <p:tag name="SLIDO_EVENT_UUID" val="fc5e134d-8476-4fcc-9844-82b2ac53bd89"/>
  <p:tag name="SLIDO_EVENT_SECTION_UUID" val="12f6b5b4-cc65-431b-8ae2-2d0ff2c034e5"/>
</p:tagLst>
</file>

<file path=ppt/tags/tag10.xml><?xml version="1.0" encoding="utf-8"?>
<p:tagLst xmlns:a="http://schemas.openxmlformats.org/drawingml/2006/main" xmlns:r="http://schemas.openxmlformats.org/officeDocument/2006/relationships" xmlns:p="http://schemas.openxmlformats.org/presentationml/2006/main">
  <p:tag name="SLIDO_ELEMENT" val="title"/>
</p:tagLst>
</file>

<file path=ppt/tags/tag11.xml><?xml version="1.0" encoding="utf-8"?>
<p:tagLst xmlns:a="http://schemas.openxmlformats.org/drawingml/2006/main" xmlns:r="http://schemas.openxmlformats.org/officeDocument/2006/relationships" xmlns:p="http://schemas.openxmlformats.org/presentationml/2006/main">
  <p:tag name="SLIDO_METADATA" val="eyJUaW1lc3RhbXAiOjE3NDY2NTExOTl9"/>
  <p:tag name="SLIDO_TYPE" val="SlidoPoll"/>
  <p:tag name="SLIDO_POLL_UUID" val="53b5c024-5934-4280-ac51-fa13e48ce9b8"/>
  <p:tag name="SLIDO_TIMELINE" val="W3sicG9sbFF1ZXN0aW9uVXVpZCI6IjY0N2Q4N2Q5LTZlNzQtNDMzZi04ZDMyLWY1MGMxNTk3MzhhOSIsInNob3dSZXN1bHRzIjp0cnVlLCJzaG93Q29ycmVjdEFuc3dlcnMiOmZhbHNlLCJ2b3RpbmdMb2NrZWQiOmZhbHNlfV0="/>
</p:tagLst>
</file>

<file path=ppt/tags/tag12.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13.xml><?xml version="1.0" encoding="utf-8"?>
<p:tagLst xmlns:a="http://schemas.openxmlformats.org/drawingml/2006/main" xmlns:r="http://schemas.openxmlformats.org/officeDocument/2006/relationships" xmlns:p="http://schemas.openxmlformats.org/presentationml/2006/main">
  <p:tag name="SLIDO_ELEMENT" val="title"/>
</p:tagLst>
</file>

<file path=ppt/tags/tag14.xml><?xml version="1.0" encoding="utf-8"?>
<p:tagLst xmlns:a="http://schemas.openxmlformats.org/drawingml/2006/main" xmlns:r="http://schemas.openxmlformats.org/officeDocument/2006/relationships" xmlns:p="http://schemas.openxmlformats.org/presentationml/2006/main">
  <p:tag name="SLIDO_METADATA" val="eyJUaW1lc3RhbXAiOjE3NDY3MTA4MDR9"/>
  <p:tag name="SLIDO_TYPE" val="SlidoPoll"/>
  <p:tag name="SLIDO_POLL_UUID" val="c1f75b9b-c635-4f09-a342-007cb0d2e7fe"/>
  <p:tag name="SLIDO_TIMELINE" val="W3sicG9sbFF1ZXN0aW9uVXVpZCI6IjkyODY1MGZmLTNiNGUtNGQxZC05ZTBiLTA4Y2E5OGMyYTMxNiIsInNob3dSZXN1bHRzIjp0cnVlLCJzaG93Q29ycmVjdEFuc3dlcnMiOmZhbHNlLCJ2b3RpbmdMb2NrZWQiOmZhbHNlfV0="/>
</p:tagLst>
</file>

<file path=ppt/tags/tag15.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16.xml><?xml version="1.0" encoding="utf-8"?>
<p:tagLst xmlns:a="http://schemas.openxmlformats.org/drawingml/2006/main" xmlns:r="http://schemas.openxmlformats.org/officeDocument/2006/relationships" xmlns:p="http://schemas.openxmlformats.org/presentationml/2006/main">
  <p:tag name="SLIDO_ELEMENT" val="title"/>
</p:tagLst>
</file>

<file path=ppt/tags/tag17.xml><?xml version="1.0" encoding="utf-8"?>
<p:tagLst xmlns:a="http://schemas.openxmlformats.org/drawingml/2006/main" xmlns:r="http://schemas.openxmlformats.org/officeDocument/2006/relationships" xmlns:p="http://schemas.openxmlformats.org/presentationml/2006/main">
  <p:tag name="SLIDO_METADATA" val="eyJUaW1lc3RhbXAiOjE3NDY2NTA4MzZ9"/>
  <p:tag name="SLIDO_TYPE" val="SlidoPoll"/>
  <p:tag name="SLIDO_POLL_UUID" val="5ee44978-01d0-4004-bb84-9e7772462489"/>
  <p:tag name="SLIDO_TIMELINE" val="W3sicG9sbFF1ZXN0aW9uVXVpZCI6ImI1OTZkZDAxLTRiMzQtNDUxZi1iODk5LWM5MTQ4OTdkNjc4ZiIsInNob3dSZXN1bHRzIjp0cnVlLCJzaG93Q29ycmVjdEFuc3dlcnMiOmZhbHNlLCJ2b3RpbmdMb2NrZWQiOmZhbHNlfV0="/>
</p:tagLst>
</file>

<file path=ppt/tags/tag18.xml><?xml version="1.0" encoding="utf-8"?>
<p:tagLst xmlns:a="http://schemas.openxmlformats.org/drawingml/2006/main" xmlns:r="http://schemas.openxmlformats.org/officeDocument/2006/relationships" xmlns:p="http://schemas.openxmlformats.org/presentationml/2006/main">
  <p:tag name="SLIDO_ELEMENT" val="title"/>
</p:tagLst>
</file>

<file path=ppt/tags/tag19.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NDY3MDk2MDJ9"/>
  <p:tag name="SLIDO_TYPE" val="SlidoPoll"/>
  <p:tag name="SLIDO_POLL_UUID" val="e8697f39-e5dd-4cfd-a841-87723e8766b7"/>
  <p:tag name="SLIDO_TIMELINE" val="W3sicG9sbFF1ZXN0aW9uVXVpZCI6IjRhNzE1ZGNlLWRiYzUtNGVjNC1hYmI2LTIxNWZlMjRkOGFjMyIsInNob3dSZXN1bHRzIjp0cnVlLCJzaG93Q29ycmVjdEFuc3dlcnMiOmZhbHNlLCJ2b3RpbmdMb2NrZWQiOmZhbHNlfV0="/>
</p:tagLst>
</file>

<file path=ppt/tags/tag20.xml><?xml version="1.0" encoding="utf-8"?>
<p:tagLst xmlns:a="http://schemas.openxmlformats.org/drawingml/2006/main" xmlns:r="http://schemas.openxmlformats.org/officeDocument/2006/relationships" xmlns:p="http://schemas.openxmlformats.org/presentationml/2006/main">
  <p:tag name="SLIDO_METADATA" val="eyJUaW1lc3RhbXAiOjE3NDY3MTA4ODF9"/>
  <p:tag name="SLIDO_TYPE" val="SlidoPoll"/>
  <p:tag name="SLIDO_POLL_UUID" val="b18bf9d1-bb5e-4da3-a13c-54c3aa426a2e"/>
  <p:tag name="SLIDO_TIMELINE" val="W3sicG9sbFF1ZXN0aW9uVXVpZCI6IjczNTEyM2VjLTczNDQtNDNmZi1iYmI3LTczMzU2MGM5NDNjYyIsInNob3dSZXN1bHRzIjp0cnVlLCJzaG93Q29ycmVjdEFuc3dlcnMiOmZhbHNlLCJ2b3RpbmdMb2NrZWQiOmZhbHNlfV0="/>
</p:tagLst>
</file>

<file path=ppt/tags/tag21.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WordCloud"/>
</p:tagLst>
</file>

<file path=ppt/tags/tag22.xml><?xml version="1.0" encoding="utf-8"?>
<p:tagLst xmlns:a="http://schemas.openxmlformats.org/drawingml/2006/main" xmlns:r="http://schemas.openxmlformats.org/officeDocument/2006/relationships" xmlns:p="http://schemas.openxmlformats.org/presentationml/2006/main">
  <p:tag name="SLIDO_ELEMENT" val="title"/>
</p:tagLst>
</file>

<file path=ppt/tags/tag23.xml><?xml version="1.0" encoding="utf-8"?>
<p:tagLst xmlns:a="http://schemas.openxmlformats.org/drawingml/2006/main" xmlns:r="http://schemas.openxmlformats.org/officeDocument/2006/relationships" xmlns:p="http://schemas.openxmlformats.org/presentationml/2006/main">
  <p:tag name="SLIDO_METADATA" val="eyJUaW1lc3RhbXAiOjE3NDY2NTE3NTZ9"/>
  <p:tag name="SLIDO_TYPE" val="SlidoPoll"/>
  <p:tag name="SLIDO_POLL_UUID" val="aa9c2153-e494-4fc4-b19e-3f00db9c2abe"/>
  <p:tag name="SLIDO_TIMELINE" val="W3sicG9sbFF1ZXN0aW9uVXVpZCI6IjUzYjFlODBhLWRkNWQtNDY3NS05YWY4LWI1ZmU4OTZiYmQxMCIsInNob3dSZXN1bHRzIjp0cnVlLCJzaG93Q29ycmVjdEFuc3dlcnMiOmZhbHNlLCJ2b3RpbmdMb2NrZWQiOmZhbHNlfV0="/>
</p:tagLst>
</file>

<file path=ppt/tags/tag24.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25.xml><?xml version="1.0" encoding="utf-8"?>
<p:tagLst xmlns:a="http://schemas.openxmlformats.org/drawingml/2006/main" xmlns:r="http://schemas.openxmlformats.org/officeDocument/2006/relationships" xmlns:p="http://schemas.openxmlformats.org/presentationml/2006/main">
  <p:tag name="SLIDO_ELEMENT" val="title"/>
</p:tagLst>
</file>

<file path=ppt/tags/tag26.xml><?xml version="1.0" encoding="utf-8"?>
<p:tagLst xmlns:a="http://schemas.openxmlformats.org/drawingml/2006/main" xmlns:r="http://schemas.openxmlformats.org/officeDocument/2006/relationships" xmlns:p="http://schemas.openxmlformats.org/presentationml/2006/main">
  <p:tag name="SLIDO_METADATA" val="eyJUaW1lc3RhbXAiOjE3NDY2NTE5Njh9"/>
  <p:tag name="SLIDO_TYPE" val="SlidoQA"/>
</p:tagLst>
</file>

<file path=ppt/tags/tag27.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QA"/>
</p:tagLst>
</file>

<file path=ppt/tags/tag28.xml><?xml version="1.0" encoding="utf-8"?>
<p:tagLst xmlns:a="http://schemas.openxmlformats.org/drawingml/2006/main" xmlns:r="http://schemas.openxmlformats.org/officeDocument/2006/relationships" xmlns:p="http://schemas.openxmlformats.org/presentationml/2006/main">
  <p:tag name="SLIDO_ELEMENT" val="title"/>
</p:tagLst>
</file>

<file path=ppt/tags/tag3.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4.xml><?xml version="1.0" encoding="utf-8"?>
<p:tagLst xmlns:a="http://schemas.openxmlformats.org/drawingml/2006/main" xmlns:r="http://schemas.openxmlformats.org/officeDocument/2006/relationships" xmlns:p="http://schemas.openxmlformats.org/presentationml/2006/main">
  <p:tag name="SLIDO_ELEMENT" val="title"/>
</p:tagLst>
</file>

<file path=ppt/tags/tag5.xml><?xml version="1.0" encoding="utf-8"?>
<p:tagLst xmlns:a="http://schemas.openxmlformats.org/drawingml/2006/main" xmlns:r="http://schemas.openxmlformats.org/officeDocument/2006/relationships" xmlns:p="http://schemas.openxmlformats.org/presentationml/2006/main">
  <p:tag name="SLIDO_METADATA" val="eyJUaW1lc3RhbXAiOjE3NDY3MTAxOTV9"/>
  <p:tag name="SLIDO_TYPE" val="SlidoPoll"/>
  <p:tag name="SLIDO_POLL_UUID" val="3105fc66-e6c6-4d06-8d35-87c75145235f"/>
  <p:tag name="SLIDO_TIMELINE" val="W3sicG9sbFF1ZXN0aW9uVXVpZCI6IjhkNjViNzYyLTMwYzgtNDA0MS05M2E5LTFkNzBkZmI4NjBiZCIsInNob3dSZXN1bHRzIjp0cnVlLCJzaG93Q29ycmVjdEFuc3dlcnMiOmZhbHNlLCJ2b3RpbmdMb2NrZWQiOmZhbHNlfV0="/>
</p:tagLst>
</file>

<file path=ppt/tags/tag6.xml><?xml version="1.0" encoding="utf-8"?>
<p:tagLst xmlns:a="http://schemas.openxmlformats.org/drawingml/2006/main" xmlns:r="http://schemas.openxmlformats.org/officeDocument/2006/relationships" xmlns:p="http://schemas.openxmlformats.org/presentationml/2006/main">
  <p:tag name="SLIDO_ELEMENT" val="title"/>
</p:tagLst>
</file>

<file path=ppt/tags/tag7.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8.xml><?xml version="1.0" encoding="utf-8"?>
<p:tagLst xmlns:a="http://schemas.openxmlformats.org/drawingml/2006/main" xmlns:r="http://schemas.openxmlformats.org/officeDocument/2006/relationships" xmlns:p="http://schemas.openxmlformats.org/presentationml/2006/main">
  <p:tag name="SLIDO_METADATA" val="eyJUaW1lc3RhbXAiOjE3NDY3MDk2OTN9"/>
  <p:tag name="SLIDO_TYPE" val="SlidoPoll"/>
  <p:tag name="SLIDO_POLL_UUID" val="ee8880a3-c129-46e7-8722-e311e620ff93"/>
  <p:tag name="SLIDO_TIMELINE" val="W3sicG9sbFF1ZXN0aW9uVXVpZCI6IjY2MmYyOTM0LWEwYmYtNDQ2Yi05MTVlLTEwNjQ5NjIxNzI1OCIsInNob3dSZXN1bHRzIjp0cnVlLCJzaG93Q29ycmVjdEFuc3dlcnMiOmZhbHNlLCJ2b3RpbmdMb2NrZWQiOmZhbHNlfV0="/>
</p:tagLst>
</file>

<file path=ppt/tags/tag9.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692</TotalTime>
  <Words>2205</Words>
  <Application>Microsoft Office PowerPoint</Application>
  <PresentationFormat>Widescreen</PresentationFormat>
  <Paragraphs>258</Paragraphs>
  <Slides>50</Slides>
  <Notes>22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50</vt:i4>
      </vt:variant>
    </vt:vector>
  </HeadingPairs>
  <TitlesOfParts>
    <vt:vector size="60" baseType="lpstr">
      <vt:lpstr>Aptos</vt:lpstr>
      <vt:lpstr>Arial</vt:lpstr>
      <vt:lpstr>Bahnschrift SemiBold</vt:lpstr>
      <vt:lpstr>Calibri</vt:lpstr>
      <vt:lpstr>Calibri (MS)</vt:lpstr>
      <vt:lpstr>Calibri (MS) Bold</vt:lpstr>
      <vt:lpstr>Raleway</vt:lpstr>
      <vt:lpstr>Roboto</vt:lpstr>
      <vt:lpstr>Tema di Office</vt:lpstr>
      <vt:lpstr>2_Tema di Office</vt:lpstr>
      <vt:lpstr>  Ενότητα 2 Σύγχρονη εκπαιδευτική δραστηριότητα</vt:lpstr>
      <vt:lpstr>Η θεματολογία της Ενότητας 2</vt:lpstr>
      <vt:lpstr>PowerPoint Presentation</vt:lpstr>
      <vt:lpstr>PowerPoint Presentation</vt:lpstr>
      <vt:lpstr>PowerPoint Presentation</vt:lpstr>
      <vt:lpstr>Ο κρίσιμος ρόλος της ηγεσίας…</vt:lpstr>
      <vt:lpstr>PowerPoint Presentation</vt:lpstr>
      <vt:lpstr>PowerPoint Presentation</vt:lpstr>
      <vt:lpstr>PowerPoint Presentation</vt:lpstr>
      <vt:lpstr>Τι είναι η επικοινωνία;</vt:lpstr>
      <vt:lpstr>PowerPoint Presentation</vt:lpstr>
      <vt:lpstr>PowerPoint Presentation</vt:lpstr>
      <vt:lpstr>PowerPoint Presentation</vt:lpstr>
      <vt:lpstr>PowerPoint Presentation</vt:lpstr>
      <vt:lpstr>PowerPoint Presentation</vt:lpstr>
      <vt:lpstr>Κατηγορίες ύφους επικοινωνίας</vt:lpstr>
      <vt:lpstr>PowerPoint Presentation</vt:lpstr>
      <vt:lpstr>ΟΜΑΔΙΚΗ ΕΡΓΑΣΙΑ ΣΥΖΗΤΗΣΗ</vt:lpstr>
      <vt:lpstr>PowerPoint Presentation</vt:lpstr>
      <vt:lpstr>Πλεονεκτήματα</vt:lpstr>
      <vt:lpstr>Μειονεκτήματα</vt:lpstr>
      <vt:lpstr>PowerPoint Presentation</vt:lpstr>
      <vt:lpstr>PowerPoint Presentation</vt:lpstr>
      <vt:lpstr>Data transmission gaps…</vt:lpstr>
      <vt:lpstr>Ορισμός της σύγκρουσης</vt:lpstr>
      <vt:lpstr>Συγκρούσεις σχετιζόμενες με την παροχή πληροφοριών </vt:lpstr>
      <vt:lpstr>Συγκρούσεις αξιών</vt:lpstr>
      <vt:lpstr>Συγκρούσεις συμφέροντος</vt:lpstr>
      <vt:lpstr>Συγκρούσεις σχέσεων </vt:lpstr>
      <vt:lpstr>Δομικές συγκρούσεις (structural conflicts)</vt:lpstr>
      <vt:lpstr>PowerPoint Presentation</vt:lpstr>
      <vt:lpstr>Η ΣΗΜΑΣΙΑ ΤΗΣ ΟΡΘΗΣ ΔΙΑΧΕΙΡΙΣΗΣ ΤΩΝ ΣΥΓΚΡΟΥΣΕΩΝ</vt:lpstr>
      <vt:lpstr>Οι 5 προσεγγίσεις της διαχείρισης συγκρούσεων</vt:lpstr>
      <vt:lpstr>Ανταγωνισμός (Competing)</vt:lpstr>
      <vt:lpstr>Αποφυγή (Avoiding)</vt:lpstr>
      <vt:lpstr>Υποχώρηση - Προσαρμογή   (Accomodating)</vt:lpstr>
      <vt:lpstr>Συνεργασία (Collaborating)</vt:lpstr>
      <vt:lpstr>Συμβιβασμός (Compromising)</vt:lpstr>
      <vt:lpstr>PowerPoint Presentation</vt:lpstr>
      <vt:lpstr>Δύο διαφορετικές προσεγγίσεις…</vt:lpstr>
      <vt:lpstr>ΔΙΑΓΕΝΕΑΚΈΣ ΜΕΛΈΤΕΣ</vt:lpstr>
      <vt:lpstr>PowerPoint Presentation</vt:lpstr>
      <vt:lpstr>PowerPoint Presentation</vt:lpstr>
      <vt:lpstr>PowerPoint Presentation</vt:lpstr>
      <vt:lpstr>PowerPoint Presentation</vt:lpstr>
      <vt:lpstr>PowerPoint Presentation</vt:lpstr>
      <vt:lpstr>Did we forget culture??</vt:lpstr>
      <vt:lpstr>PowerPoint Presentation</vt:lpstr>
      <vt:lpstr>PowerPoint Presentation</vt:lpstr>
      <vt:lpstr>Ευχαριστούμε για την προσοχή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Ioannis Anastasiou</dc:creator>
  <cp:lastModifiedBy>ioannis anastassiou</cp:lastModifiedBy>
  <cp:revision>55</cp:revision>
  <dcterms:created xsi:type="dcterms:W3CDTF">2025-05-07T18:12:16Z</dcterms:created>
  <dcterms:modified xsi:type="dcterms:W3CDTF">2026-03-21T15:22:46Z</dcterms:modified>
</cp:coreProperties>
</file>