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9"/>
  </p:notesMasterIdLst>
  <p:handoutMasterIdLst>
    <p:handoutMasterId r:id="rId30"/>
  </p:handoutMasterIdLst>
  <p:sldIdLst>
    <p:sldId id="256" r:id="rId5"/>
    <p:sldId id="479" r:id="rId6"/>
    <p:sldId id="450" r:id="rId7"/>
    <p:sldId id="444" r:id="rId8"/>
    <p:sldId id="445" r:id="rId9"/>
    <p:sldId id="447" r:id="rId10"/>
    <p:sldId id="508" r:id="rId11"/>
    <p:sldId id="446" r:id="rId12"/>
    <p:sldId id="452" r:id="rId13"/>
    <p:sldId id="453" r:id="rId14"/>
    <p:sldId id="484" r:id="rId15"/>
    <p:sldId id="485" r:id="rId16"/>
    <p:sldId id="503" r:id="rId17"/>
    <p:sldId id="504" r:id="rId18"/>
    <p:sldId id="488" r:id="rId19"/>
    <p:sldId id="505" r:id="rId20"/>
    <p:sldId id="506" r:id="rId21"/>
    <p:sldId id="494" r:id="rId22"/>
    <p:sldId id="507" r:id="rId23"/>
    <p:sldId id="464" r:id="rId24"/>
    <p:sldId id="497" r:id="rId25"/>
    <p:sldId id="498" r:id="rId26"/>
    <p:sldId id="308" r:id="rId27"/>
    <p:sldId id="949" r:id="rId28"/>
  </p:sldIdLst>
  <p:sldSz cx="10799763" cy="7199313"/>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FB0087"/>
    <a:srgbClr val="00C6D6"/>
    <a:srgbClr val="D4F5F7"/>
    <a:srgbClr val="1A75DB"/>
    <a:srgbClr val="E5FBFB"/>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00" autoAdjust="0"/>
    <p:restoredTop sz="89507" autoAdjust="0"/>
  </p:normalViewPr>
  <p:slideViewPr>
    <p:cSldViewPr snapToGrid="0">
      <p:cViewPr varScale="1">
        <p:scale>
          <a:sx n="62" d="100"/>
          <a:sy n="62" d="100"/>
        </p:scale>
        <p:origin x="1987" y="27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8C3F4A-6394-4E13-857A-2F2BE13E8898}"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GB"/>
        </a:p>
      </dgm:t>
    </dgm:pt>
    <dgm:pt modelId="{63CF4601-0A25-4103-8A99-49AE68BBA678}">
      <dgm:prSet phldrT="[Text]" phldr="0" custT="1"/>
      <dgm:spPr>
        <a:solidFill>
          <a:schemeClr val="accent2">
            <a:lumMod val="50000"/>
          </a:schemeClr>
        </a:solidFill>
      </dgm:spPr>
      <dgm:t>
        <a:bodyPr/>
        <a:lstStyle/>
        <a:p>
          <a:pPr algn="l"/>
          <a:r>
            <a:rPr lang="el-GR" sz="1400" b="1" dirty="0"/>
            <a:t>Ιδέα</a:t>
          </a:r>
        </a:p>
        <a:p>
          <a:pPr algn="l"/>
          <a:r>
            <a:rPr lang="el-GR" sz="1400" b="1" dirty="0"/>
            <a:t>Πρόταση</a:t>
          </a:r>
        </a:p>
        <a:p>
          <a:pPr algn="l"/>
          <a:r>
            <a:rPr lang="el-GR" sz="1400" b="1" dirty="0"/>
            <a:t>Προετοιμασία</a:t>
          </a:r>
        </a:p>
        <a:p>
          <a:pPr algn="l"/>
          <a:r>
            <a:rPr lang="el-GR" sz="1400" b="1" dirty="0"/>
            <a:t>Έγκριση</a:t>
          </a:r>
          <a:endParaRPr lang="en-GB" sz="1400" b="1" dirty="0"/>
        </a:p>
      </dgm:t>
    </dgm:pt>
    <dgm:pt modelId="{8BB4E847-4BFC-476D-BF7A-F11855A322A7}" type="parTrans" cxnId="{EA385509-F70B-4905-A6FA-C02D1CF5B13B}">
      <dgm:prSet/>
      <dgm:spPr/>
      <dgm:t>
        <a:bodyPr/>
        <a:lstStyle/>
        <a:p>
          <a:endParaRPr lang="en-GB"/>
        </a:p>
      </dgm:t>
    </dgm:pt>
    <dgm:pt modelId="{9BFA4400-5667-4F3D-9F24-4E258FE4F365}" type="sibTrans" cxnId="{EA385509-F70B-4905-A6FA-C02D1CF5B13B}">
      <dgm:prSet/>
      <dgm:spPr/>
      <dgm:t>
        <a:bodyPr/>
        <a:lstStyle/>
        <a:p>
          <a:endParaRPr lang="en-GB"/>
        </a:p>
      </dgm:t>
    </dgm:pt>
    <dgm:pt modelId="{D4FFAFA4-EE18-4196-87F4-A3732B1B3AC9}">
      <dgm:prSet phldrT="[Text]" phldr="0" custT="1"/>
      <dgm:spPr>
        <a:solidFill>
          <a:schemeClr val="accent2">
            <a:lumMod val="50000"/>
          </a:schemeClr>
        </a:solidFill>
      </dgm:spPr>
      <dgm:t>
        <a:bodyPr/>
        <a:lstStyle/>
        <a:p>
          <a:pPr algn="l"/>
          <a:r>
            <a:rPr lang="el-GR" sz="1600" b="1" dirty="0"/>
            <a:t>Αρχική πιλοτική εφαρμογή (μικρός αριθμός ασθενών)</a:t>
          </a:r>
          <a:endParaRPr lang="en-GB" sz="1600" b="1" dirty="0"/>
        </a:p>
      </dgm:t>
    </dgm:pt>
    <dgm:pt modelId="{E21F87AB-28F5-4C27-8B45-E698532124BD}" type="parTrans" cxnId="{FE3C2A90-3865-4BB1-9FA7-33EA1355447D}">
      <dgm:prSet/>
      <dgm:spPr/>
      <dgm:t>
        <a:bodyPr/>
        <a:lstStyle/>
        <a:p>
          <a:endParaRPr lang="en-GB"/>
        </a:p>
      </dgm:t>
    </dgm:pt>
    <dgm:pt modelId="{C41BD043-7E09-414B-A0A2-A30183E48B73}" type="sibTrans" cxnId="{FE3C2A90-3865-4BB1-9FA7-33EA1355447D}">
      <dgm:prSet/>
      <dgm:spPr/>
      <dgm:t>
        <a:bodyPr/>
        <a:lstStyle/>
        <a:p>
          <a:endParaRPr lang="en-GB"/>
        </a:p>
      </dgm:t>
    </dgm:pt>
    <dgm:pt modelId="{BE6131D2-599E-4CFC-9C30-A0C78938AA17}">
      <dgm:prSet phldrT="[Text]" phldr="0" custT="1"/>
      <dgm:spPr/>
      <dgm:t>
        <a:bodyPr/>
        <a:lstStyle/>
        <a:p>
          <a:pPr algn="l"/>
          <a:r>
            <a:rPr lang="el-GR" sz="1600" b="1" dirty="0"/>
            <a:t>Κύρια πιλοτική εφαρμογή (μεγάλος αριθμός ασθενών)</a:t>
          </a:r>
          <a:endParaRPr lang="en-GB" sz="1600" b="1" dirty="0"/>
        </a:p>
      </dgm:t>
    </dgm:pt>
    <dgm:pt modelId="{9F0242D0-6C53-483D-82AC-B99FCAC740F5}" type="sibTrans" cxnId="{AB4E992F-351F-4751-B171-42A7DFBC9CFB}">
      <dgm:prSet/>
      <dgm:spPr/>
      <dgm:t>
        <a:bodyPr/>
        <a:lstStyle/>
        <a:p>
          <a:endParaRPr lang="en-GB"/>
        </a:p>
      </dgm:t>
    </dgm:pt>
    <dgm:pt modelId="{7FBCB241-6319-4CF4-80F8-D0DA519CB970}" type="parTrans" cxnId="{AB4E992F-351F-4751-B171-42A7DFBC9CFB}">
      <dgm:prSet/>
      <dgm:spPr/>
      <dgm:t>
        <a:bodyPr/>
        <a:lstStyle/>
        <a:p>
          <a:endParaRPr lang="en-GB"/>
        </a:p>
      </dgm:t>
    </dgm:pt>
    <dgm:pt modelId="{137E6F33-1C2D-4898-9874-FB7E37BD7AA5}" type="pres">
      <dgm:prSet presAssocID="{068C3F4A-6394-4E13-857A-2F2BE13E8898}" presName="Name0" presStyleCnt="0">
        <dgm:presLayoutVars>
          <dgm:dir/>
          <dgm:resizeHandles val="exact"/>
        </dgm:presLayoutVars>
      </dgm:prSet>
      <dgm:spPr/>
    </dgm:pt>
    <dgm:pt modelId="{26B12946-7DD7-4B61-982E-84EC1CD65A2D}" type="pres">
      <dgm:prSet presAssocID="{63CF4601-0A25-4103-8A99-49AE68BBA678}" presName="parTxOnly" presStyleLbl="node1" presStyleIdx="0" presStyleCnt="3" custScaleX="28753" custScaleY="37656" custLinFactX="-3621" custLinFactNeighborX="-100000" custLinFactNeighborY="-3169">
        <dgm:presLayoutVars>
          <dgm:bulletEnabled val="1"/>
        </dgm:presLayoutVars>
      </dgm:prSet>
      <dgm:spPr/>
    </dgm:pt>
    <dgm:pt modelId="{49E93792-A4CB-4856-9204-BF5D7C02CBCC}" type="pres">
      <dgm:prSet presAssocID="{9BFA4400-5667-4F3D-9F24-4E258FE4F365}" presName="parSpace" presStyleCnt="0"/>
      <dgm:spPr/>
    </dgm:pt>
    <dgm:pt modelId="{225AB428-6525-4D59-9C26-009EAB313C67}" type="pres">
      <dgm:prSet presAssocID="{D4FFAFA4-EE18-4196-87F4-A3732B1B3AC9}" presName="parTxOnly" presStyleLbl="node1" presStyleIdx="1" presStyleCnt="3" custScaleX="34354" custScaleY="37036" custLinFactNeighborX="-52583" custLinFactNeighborY="-3219">
        <dgm:presLayoutVars>
          <dgm:bulletEnabled val="1"/>
        </dgm:presLayoutVars>
      </dgm:prSet>
      <dgm:spPr/>
    </dgm:pt>
    <dgm:pt modelId="{7AE8184D-0979-4345-B112-4DF95ABE7D9B}" type="pres">
      <dgm:prSet presAssocID="{C41BD043-7E09-414B-A0A2-A30183E48B73}" presName="parSpace" presStyleCnt="0"/>
      <dgm:spPr/>
    </dgm:pt>
    <dgm:pt modelId="{9B1654DC-F1D5-495C-AABC-46ECA7F2AEEB}" type="pres">
      <dgm:prSet presAssocID="{BE6131D2-599E-4CFC-9C30-A0C78938AA17}" presName="parTxOnly" presStyleLbl="node1" presStyleIdx="2" presStyleCnt="3" custScaleX="28919" custScaleY="36348" custLinFactNeighborX="12480" custLinFactNeighborY="-3220">
        <dgm:presLayoutVars>
          <dgm:bulletEnabled val="1"/>
        </dgm:presLayoutVars>
      </dgm:prSet>
      <dgm:spPr/>
    </dgm:pt>
  </dgm:ptLst>
  <dgm:cxnLst>
    <dgm:cxn modelId="{EA385509-F70B-4905-A6FA-C02D1CF5B13B}" srcId="{068C3F4A-6394-4E13-857A-2F2BE13E8898}" destId="{63CF4601-0A25-4103-8A99-49AE68BBA678}" srcOrd="0" destOrd="0" parTransId="{8BB4E847-4BFC-476D-BF7A-F11855A322A7}" sibTransId="{9BFA4400-5667-4F3D-9F24-4E258FE4F365}"/>
    <dgm:cxn modelId="{C02C0B2D-AB8C-4445-81B6-429FBAED3B8A}" type="presOf" srcId="{D4FFAFA4-EE18-4196-87F4-A3732B1B3AC9}" destId="{225AB428-6525-4D59-9C26-009EAB313C67}" srcOrd="0" destOrd="0" presId="urn:microsoft.com/office/officeart/2005/8/layout/hChevron3"/>
    <dgm:cxn modelId="{AB4E992F-351F-4751-B171-42A7DFBC9CFB}" srcId="{068C3F4A-6394-4E13-857A-2F2BE13E8898}" destId="{BE6131D2-599E-4CFC-9C30-A0C78938AA17}" srcOrd="2" destOrd="0" parTransId="{7FBCB241-6319-4CF4-80F8-D0DA519CB970}" sibTransId="{9F0242D0-6C53-483D-82AC-B99FCAC740F5}"/>
    <dgm:cxn modelId="{3BC74F3D-6908-41B6-9609-E6F902D53EDC}" type="presOf" srcId="{BE6131D2-599E-4CFC-9C30-A0C78938AA17}" destId="{9B1654DC-F1D5-495C-AABC-46ECA7F2AEEB}" srcOrd="0" destOrd="0" presId="urn:microsoft.com/office/officeart/2005/8/layout/hChevron3"/>
    <dgm:cxn modelId="{D5083F61-1F45-487B-B257-47511EE93568}" type="presOf" srcId="{068C3F4A-6394-4E13-857A-2F2BE13E8898}" destId="{137E6F33-1C2D-4898-9874-FB7E37BD7AA5}" srcOrd="0" destOrd="0" presId="urn:microsoft.com/office/officeart/2005/8/layout/hChevron3"/>
    <dgm:cxn modelId="{FE3C2A90-3865-4BB1-9FA7-33EA1355447D}" srcId="{068C3F4A-6394-4E13-857A-2F2BE13E8898}" destId="{D4FFAFA4-EE18-4196-87F4-A3732B1B3AC9}" srcOrd="1" destOrd="0" parTransId="{E21F87AB-28F5-4C27-8B45-E698532124BD}" sibTransId="{C41BD043-7E09-414B-A0A2-A30183E48B73}"/>
    <dgm:cxn modelId="{2434B3A7-E2C6-40A2-B0D0-DE35FA072E5C}" type="presOf" srcId="{63CF4601-0A25-4103-8A99-49AE68BBA678}" destId="{26B12946-7DD7-4B61-982E-84EC1CD65A2D}" srcOrd="0" destOrd="0" presId="urn:microsoft.com/office/officeart/2005/8/layout/hChevron3"/>
    <dgm:cxn modelId="{E9C716EB-1EDF-426E-BB84-222DF0E96031}" type="presParOf" srcId="{137E6F33-1C2D-4898-9874-FB7E37BD7AA5}" destId="{26B12946-7DD7-4B61-982E-84EC1CD65A2D}" srcOrd="0" destOrd="0" presId="urn:microsoft.com/office/officeart/2005/8/layout/hChevron3"/>
    <dgm:cxn modelId="{574F65B4-ECAB-4E6F-A148-0796A0EC2199}" type="presParOf" srcId="{137E6F33-1C2D-4898-9874-FB7E37BD7AA5}" destId="{49E93792-A4CB-4856-9204-BF5D7C02CBCC}" srcOrd="1" destOrd="0" presId="urn:microsoft.com/office/officeart/2005/8/layout/hChevron3"/>
    <dgm:cxn modelId="{E4CD39B9-9308-47E2-ABE4-46FBBEBD47F5}" type="presParOf" srcId="{137E6F33-1C2D-4898-9874-FB7E37BD7AA5}" destId="{225AB428-6525-4D59-9C26-009EAB313C67}" srcOrd="2" destOrd="0" presId="urn:microsoft.com/office/officeart/2005/8/layout/hChevron3"/>
    <dgm:cxn modelId="{DAAB151C-7822-43C8-AE1F-4C94D5ADED8D}" type="presParOf" srcId="{137E6F33-1C2D-4898-9874-FB7E37BD7AA5}" destId="{7AE8184D-0979-4345-B112-4DF95ABE7D9B}" srcOrd="3" destOrd="0" presId="urn:microsoft.com/office/officeart/2005/8/layout/hChevron3"/>
    <dgm:cxn modelId="{A9D61D5F-9B80-47B1-BEF7-C45684747B5D}" type="presParOf" srcId="{137E6F33-1C2D-4898-9874-FB7E37BD7AA5}" destId="{9B1654DC-F1D5-495C-AABC-46ECA7F2AEEB}"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B12946-7DD7-4B61-982E-84EC1CD65A2D}">
      <dsp:nvSpPr>
        <dsp:cNvPr id="0" name=""/>
        <dsp:cNvSpPr/>
      </dsp:nvSpPr>
      <dsp:spPr>
        <a:xfrm>
          <a:off x="36926" y="1014751"/>
          <a:ext cx="2900930" cy="1519666"/>
        </a:xfrm>
        <a:prstGeom prst="homePlate">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l" defTabSz="622300">
            <a:lnSpc>
              <a:spcPct val="90000"/>
            </a:lnSpc>
            <a:spcBef>
              <a:spcPct val="0"/>
            </a:spcBef>
            <a:spcAft>
              <a:spcPct val="35000"/>
            </a:spcAft>
            <a:buNone/>
          </a:pPr>
          <a:r>
            <a:rPr lang="el-GR" sz="1400" b="1" kern="1200" dirty="0"/>
            <a:t>Ιδέα</a:t>
          </a:r>
        </a:p>
        <a:p>
          <a:pPr marL="0" lvl="0" indent="0" algn="l" defTabSz="622300">
            <a:lnSpc>
              <a:spcPct val="90000"/>
            </a:lnSpc>
            <a:spcBef>
              <a:spcPct val="0"/>
            </a:spcBef>
            <a:spcAft>
              <a:spcPct val="35000"/>
            </a:spcAft>
            <a:buNone/>
          </a:pPr>
          <a:r>
            <a:rPr lang="el-GR" sz="1400" b="1" kern="1200" dirty="0"/>
            <a:t>Πρόταση</a:t>
          </a:r>
        </a:p>
        <a:p>
          <a:pPr marL="0" lvl="0" indent="0" algn="l" defTabSz="622300">
            <a:lnSpc>
              <a:spcPct val="90000"/>
            </a:lnSpc>
            <a:spcBef>
              <a:spcPct val="0"/>
            </a:spcBef>
            <a:spcAft>
              <a:spcPct val="35000"/>
            </a:spcAft>
            <a:buNone/>
          </a:pPr>
          <a:r>
            <a:rPr lang="el-GR" sz="1400" b="1" kern="1200" dirty="0"/>
            <a:t>Προετοιμασία</a:t>
          </a:r>
        </a:p>
        <a:p>
          <a:pPr marL="0" lvl="0" indent="0" algn="l" defTabSz="622300">
            <a:lnSpc>
              <a:spcPct val="90000"/>
            </a:lnSpc>
            <a:spcBef>
              <a:spcPct val="0"/>
            </a:spcBef>
            <a:spcAft>
              <a:spcPct val="35000"/>
            </a:spcAft>
            <a:buNone/>
          </a:pPr>
          <a:r>
            <a:rPr lang="el-GR" sz="1400" b="1" kern="1200" dirty="0"/>
            <a:t>Έγκριση</a:t>
          </a:r>
          <a:endParaRPr lang="en-GB" sz="1400" b="1" kern="1200" dirty="0"/>
        </a:p>
      </dsp:txBody>
      <dsp:txXfrm>
        <a:off x="36926" y="1014751"/>
        <a:ext cx="2521014" cy="1519666"/>
      </dsp:txXfrm>
    </dsp:sp>
    <dsp:sp modelId="{225AB428-6525-4D59-9C26-009EAB313C67}">
      <dsp:nvSpPr>
        <dsp:cNvPr id="0" name=""/>
        <dsp:cNvSpPr/>
      </dsp:nvSpPr>
      <dsp:spPr>
        <a:xfrm>
          <a:off x="2242149" y="1025243"/>
          <a:ext cx="3466023" cy="1494645"/>
        </a:xfrm>
        <a:prstGeom prst="chevron">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l" defTabSz="711200">
            <a:lnSpc>
              <a:spcPct val="90000"/>
            </a:lnSpc>
            <a:spcBef>
              <a:spcPct val="0"/>
            </a:spcBef>
            <a:spcAft>
              <a:spcPct val="35000"/>
            </a:spcAft>
            <a:buNone/>
          </a:pPr>
          <a:r>
            <a:rPr lang="el-GR" sz="1600" b="1" kern="1200" dirty="0"/>
            <a:t>Αρχική πιλοτική εφαρμογή (μικρός αριθμός ασθενών)</a:t>
          </a:r>
          <a:endParaRPr lang="en-GB" sz="1600" b="1" kern="1200" dirty="0"/>
        </a:p>
      </dsp:txBody>
      <dsp:txXfrm>
        <a:off x="2989472" y="1025243"/>
        <a:ext cx="1971378" cy="1494645"/>
      </dsp:txXfrm>
    </dsp:sp>
    <dsp:sp modelId="{9B1654DC-F1D5-495C-AABC-46ECA7F2AEEB}">
      <dsp:nvSpPr>
        <dsp:cNvPr id="0" name=""/>
        <dsp:cNvSpPr/>
      </dsp:nvSpPr>
      <dsp:spPr>
        <a:xfrm>
          <a:off x="5003204" y="1039086"/>
          <a:ext cx="2917678" cy="146688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l" defTabSz="711200">
            <a:lnSpc>
              <a:spcPct val="90000"/>
            </a:lnSpc>
            <a:spcBef>
              <a:spcPct val="0"/>
            </a:spcBef>
            <a:spcAft>
              <a:spcPct val="35000"/>
            </a:spcAft>
            <a:buNone/>
          </a:pPr>
          <a:r>
            <a:rPr lang="el-GR" sz="1600" b="1" kern="1200" dirty="0"/>
            <a:t>Κύρια πιλοτική εφαρμογή (μεγάλος αριθμός ασθενών)</a:t>
          </a:r>
          <a:endParaRPr lang="en-GB" sz="1600" b="1" kern="1200" dirty="0"/>
        </a:p>
      </dsp:txBody>
      <dsp:txXfrm>
        <a:off x="5736644" y="1039086"/>
        <a:ext cx="1450798" cy="146688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21/03/2026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21/03/2026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4054387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116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a:xfrm>
            <a:off x="742484" y="383297"/>
            <a:ext cx="9314796" cy="1391534"/>
          </a:xfrm>
          <a:prstGeom prst="rect">
            <a:avLst/>
          </a:prstGeom>
        </p:spPr>
        <p:txBody>
          <a:bodyPr/>
          <a:lstStyle/>
          <a:p>
            <a:r>
              <a:rPr lang="el-GR"/>
              <a:t>Στυλ κύριου τίτλου</a:t>
            </a:r>
          </a:p>
        </p:txBody>
      </p:sp>
      <p:sp>
        <p:nvSpPr>
          <p:cNvPr id="3" name="Θέση περιεχομένου 2"/>
          <p:cNvSpPr>
            <a:spLocks noGrp="1"/>
          </p:cNvSpPr>
          <p:nvPr>
            <p:ph idx="1"/>
          </p:nvPr>
        </p:nvSpPr>
        <p:spPr>
          <a:xfrm>
            <a:off x="742484" y="1916484"/>
            <a:ext cx="9314796" cy="4567898"/>
          </a:xfrm>
          <a:prstGeom prst="rect">
            <a:avLst/>
          </a:prstGeo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ημερομηνίας 3"/>
          <p:cNvSpPr>
            <a:spLocks noGrp="1"/>
          </p:cNvSpPr>
          <p:nvPr>
            <p:ph type="dt" sz="half" idx="10"/>
          </p:nvPr>
        </p:nvSpPr>
        <p:spPr>
          <a:xfrm>
            <a:off x="742484" y="6672697"/>
            <a:ext cx="2429947" cy="383297"/>
          </a:xfrm>
          <a:prstGeom prst="rect">
            <a:avLst/>
          </a:prstGeom>
        </p:spPr>
        <p:txBody>
          <a:bodyPr/>
          <a:lstStyle/>
          <a:p>
            <a:fld id="{577B143F-7046-48A6-BAEA-FEC09549067E}" type="datetimeFigureOut">
              <a:rPr lang="el-GR" smtClean="0"/>
              <a:t>21/3/2026</a:t>
            </a:fld>
            <a:endParaRPr lang="el-GR"/>
          </a:p>
        </p:txBody>
      </p:sp>
      <p:sp>
        <p:nvSpPr>
          <p:cNvPr id="5" name="Θέση υποσέλιδου 4"/>
          <p:cNvSpPr>
            <a:spLocks noGrp="1"/>
          </p:cNvSpPr>
          <p:nvPr>
            <p:ph type="ftr" sz="quarter" idx="11"/>
          </p:nvPr>
        </p:nvSpPr>
        <p:spPr>
          <a:xfrm>
            <a:off x="3577422" y="6672697"/>
            <a:ext cx="3644920" cy="383297"/>
          </a:xfrm>
          <a:prstGeom prst="rect">
            <a:avLst/>
          </a:prstGeom>
        </p:spPr>
        <p:txBody>
          <a:bodyPr/>
          <a:lstStyle/>
          <a:p>
            <a:endParaRPr lang="el-GR"/>
          </a:p>
        </p:txBody>
      </p:sp>
      <p:sp>
        <p:nvSpPr>
          <p:cNvPr id="6" name="Θέση αριθμού διαφάνειας 5"/>
          <p:cNvSpPr>
            <a:spLocks noGrp="1"/>
          </p:cNvSpPr>
          <p:nvPr>
            <p:ph type="sldNum" sz="quarter" idx="12"/>
          </p:nvPr>
        </p:nvSpPr>
        <p:spPr>
          <a:xfrm>
            <a:off x="7627332" y="6672697"/>
            <a:ext cx="2429947" cy="383297"/>
          </a:xfrm>
          <a:prstGeom prst="rect">
            <a:avLst/>
          </a:prstGeom>
        </p:spPr>
        <p:txBody>
          <a:bodyPr/>
          <a:lstStyle/>
          <a:p>
            <a:fld id="{093FD18D-7BF6-41BE-81E0-A8239D76A714}" type="slidenum">
              <a:rPr lang="el-GR" smtClean="0"/>
              <a:t>‹#›</a:t>
            </a:fld>
            <a:endParaRPr lang="el-GR"/>
          </a:p>
        </p:txBody>
      </p:sp>
    </p:spTree>
    <p:extLst>
      <p:ext uri="{BB962C8B-B14F-4D97-AF65-F5344CB8AC3E}">
        <p14:creationId xmlns:p14="http://schemas.microsoft.com/office/powerpoint/2010/main" val="1227786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Egyéni elrendezés">
  <p:cSld name="3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1"/>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9" y="1088995"/>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3898"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519"/>
            </a:lvl2pPr>
            <a:lvl3pPr lvl="2">
              <a:spcBef>
                <a:spcPts val="0"/>
              </a:spcBef>
              <a:spcAft>
                <a:spcPts val="0"/>
              </a:spcAft>
              <a:buSzPts val="1400"/>
              <a:buNone/>
              <a:defRPr sz="1519"/>
            </a:lvl3pPr>
            <a:lvl4pPr lvl="3">
              <a:spcBef>
                <a:spcPts val="0"/>
              </a:spcBef>
              <a:spcAft>
                <a:spcPts val="0"/>
              </a:spcAft>
              <a:buSzPts val="1400"/>
              <a:buNone/>
              <a:defRPr sz="1519"/>
            </a:lvl4pPr>
            <a:lvl5pPr lvl="4">
              <a:spcBef>
                <a:spcPts val="0"/>
              </a:spcBef>
              <a:spcAft>
                <a:spcPts val="0"/>
              </a:spcAft>
              <a:buSzPts val="1400"/>
              <a:buNone/>
              <a:defRPr sz="1519"/>
            </a:lvl5pPr>
            <a:lvl6pPr lvl="5">
              <a:spcBef>
                <a:spcPts val="0"/>
              </a:spcBef>
              <a:spcAft>
                <a:spcPts val="0"/>
              </a:spcAft>
              <a:buSzPts val="1400"/>
              <a:buNone/>
              <a:defRPr sz="1519"/>
            </a:lvl6pPr>
            <a:lvl7pPr lvl="6">
              <a:spcBef>
                <a:spcPts val="0"/>
              </a:spcBef>
              <a:spcAft>
                <a:spcPts val="0"/>
              </a:spcAft>
              <a:buSzPts val="1400"/>
              <a:buNone/>
              <a:defRPr sz="1519"/>
            </a:lvl7pPr>
            <a:lvl8pPr lvl="7">
              <a:spcBef>
                <a:spcPts val="0"/>
              </a:spcBef>
              <a:spcAft>
                <a:spcPts val="0"/>
              </a:spcAft>
              <a:buSzPts val="1400"/>
              <a:buNone/>
              <a:defRPr sz="1519"/>
            </a:lvl8pPr>
            <a:lvl9pPr lvl="8">
              <a:spcBef>
                <a:spcPts val="0"/>
              </a:spcBef>
              <a:spcAft>
                <a:spcPts val="0"/>
              </a:spcAft>
              <a:buSzPts val="1400"/>
              <a:buNone/>
              <a:defRPr sz="1519"/>
            </a:lvl9pPr>
          </a:lstStyle>
          <a:p>
            <a:endParaRPr/>
          </a:p>
        </p:txBody>
      </p:sp>
      <p:pic>
        <p:nvPicPr>
          <p:cNvPr id="61" name="Google Shape;61;p24"/>
          <p:cNvPicPr preferRelativeResize="0"/>
          <p:nvPr/>
        </p:nvPicPr>
        <p:blipFill rotWithShape="1">
          <a:blip r:embed="rId5">
            <a:alphaModFix/>
          </a:blip>
          <a:srcRect/>
          <a:stretch/>
        </p:blipFill>
        <p:spPr>
          <a:xfrm>
            <a:off x="1331261"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4" y="6230142"/>
            <a:ext cx="4789407" cy="545185"/>
          </a:xfrm>
          <a:prstGeom prst="rect">
            <a:avLst/>
          </a:prstGeom>
          <a:noFill/>
          <a:ln>
            <a:noFill/>
          </a:ln>
        </p:spPr>
        <p:txBody>
          <a:bodyPr spcFirstLastPara="1" wrap="square" lIns="77146" tIns="38562" rIns="77146" bIns="38562" anchor="ctr" anchorCtr="0">
            <a:spAutoFit/>
          </a:bodyPr>
          <a:lstStyle/>
          <a:p>
            <a:pPr marL="0" marR="0" lvl="0" indent="0" algn="just" rtl="0">
              <a:spcBef>
                <a:spcPts val="0"/>
              </a:spcBef>
              <a:spcAft>
                <a:spcPts val="0"/>
              </a:spcAft>
              <a:buNone/>
            </a:pPr>
            <a:r>
              <a:rPr lang="it-IT" sz="759">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sz="1519"/>
          </a:p>
          <a:p>
            <a:pPr marL="0" marR="0" lvl="0" indent="0" algn="just" rtl="0">
              <a:spcBef>
                <a:spcPts val="0"/>
              </a:spcBef>
              <a:spcAft>
                <a:spcPts val="0"/>
              </a:spcAft>
              <a:buNone/>
            </a:pPr>
            <a:endParaRPr sz="759">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1" y="6131393"/>
            <a:ext cx="2382359" cy="530760"/>
          </a:xfrm>
          <a:prstGeom prst="rect">
            <a:avLst/>
          </a:prstGeom>
          <a:noFill/>
          <a:ln>
            <a:noFill/>
          </a:ln>
        </p:spPr>
      </p:pic>
    </p:spTree>
    <p:extLst>
      <p:ext uri="{BB962C8B-B14F-4D97-AF65-F5344CB8AC3E}">
        <p14:creationId xmlns:p14="http://schemas.microsoft.com/office/powerpoint/2010/main" val="1626975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21/03/2026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 id="2147483680" r:id="rId11"/>
    <p:sldLayoutId id="2147483681" r:id="rId12"/>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81891" y="3342444"/>
            <a:ext cx="9601199" cy="1392237"/>
          </a:xfrm>
        </p:spPr>
        <p:txBody>
          <a:bodyPr anchor="ctr"/>
          <a:lstStyle/>
          <a:p>
            <a:r>
              <a:rPr lang="en-GB" sz="3600" dirty="0">
                <a:latin typeface="+mn-lt"/>
              </a:rPr>
              <a:t>Digital Change Agent – Train-the-Trainer course</a:t>
            </a:r>
            <a:r>
              <a:rPr lang="el-GR" sz="3600" dirty="0">
                <a:latin typeface="+mn-lt"/>
              </a:rPr>
              <a:t> </a:t>
            </a:r>
            <a:br>
              <a:rPr lang="el-GR" sz="3600" dirty="0">
                <a:latin typeface="+mn-lt"/>
              </a:rPr>
            </a:br>
            <a:r>
              <a:rPr lang="el-GR" sz="3600" dirty="0">
                <a:latin typeface="+mn-lt"/>
              </a:rPr>
              <a:t>Σύγχρονη εκπαιδευτική δραστηριότητα</a:t>
            </a:r>
            <a:r>
              <a:rPr lang="en-GB" sz="3600" dirty="0">
                <a:latin typeface="+mn-lt"/>
              </a:rPr>
              <a:t> 2</a:t>
            </a:r>
          </a:p>
        </p:txBody>
      </p:sp>
      <p:sp>
        <p:nvSpPr>
          <p:cNvPr id="3" name="Footer Placeholder 4">
            <a:extLst>
              <a:ext uri="{FF2B5EF4-FFF2-40B4-BE49-F238E27FC236}">
                <a16:creationId xmlns:a16="http://schemas.microsoft.com/office/drawing/2014/main" id="{67E7FDAD-E35F-44BD-D05B-69BE7B2AA180}"/>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839785364"/>
      </p:ext>
    </p:extLst>
  </p:cSld>
  <p:clrMapOvr>
    <a:masterClrMapping/>
  </p:clrMapOvr>
  <mc:AlternateContent xmlns:mc="http://schemas.openxmlformats.org/markup-compatibility/2006" xmlns:p14="http://schemas.microsoft.com/office/powerpoint/2010/main">
    <mc:Choice Requires="p14">
      <p:transition spd="slow" p14:dur="2000" advTm="532"/>
    </mc:Choice>
    <mc:Fallback xmlns="">
      <p:transition spd="slow" advTm="53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6C67-0444-92A9-E56E-FAF5F8FABB2D}"/>
              </a:ext>
            </a:extLst>
          </p:cNvPr>
          <p:cNvSpPr>
            <a:spLocks noGrp="1"/>
          </p:cNvSpPr>
          <p:nvPr>
            <p:ph type="title"/>
          </p:nvPr>
        </p:nvSpPr>
        <p:spPr/>
        <p:txBody>
          <a:bodyPr/>
          <a:lstStyle/>
          <a:p>
            <a:r>
              <a:rPr lang="en-GB" sz="3200" b="1" dirty="0"/>
              <a:t>Focus point 2</a:t>
            </a:r>
            <a:r>
              <a:rPr lang="el-GR" sz="3200" b="1" dirty="0"/>
              <a:t>: </a:t>
            </a:r>
            <a:r>
              <a:rPr lang="el-GR" sz="3200" b="1" i="1" dirty="0"/>
              <a:t>Πιλοτική φάση</a:t>
            </a:r>
            <a:r>
              <a:rPr lang="en-GB" sz="3200" b="1" i="1" dirty="0"/>
              <a:t> -</a:t>
            </a:r>
            <a:r>
              <a:rPr lang="el-GR" sz="3200" b="1" i="1" dirty="0"/>
              <a:t> Παρουσίαση των αποτελεσμάτων του Έργου σε επαγγελματίες υγείας</a:t>
            </a:r>
            <a:endParaRPr lang="en-GB" sz="3200" b="1" i="1" dirty="0"/>
          </a:p>
        </p:txBody>
      </p:sp>
      <p:sp>
        <p:nvSpPr>
          <p:cNvPr id="3" name="Content Placeholder 2">
            <a:extLst>
              <a:ext uri="{FF2B5EF4-FFF2-40B4-BE49-F238E27FC236}">
                <a16:creationId xmlns:a16="http://schemas.microsoft.com/office/drawing/2014/main" id="{A0173B30-0570-AE44-768D-56ACCA7338DD}"/>
              </a:ext>
            </a:extLst>
          </p:cNvPr>
          <p:cNvSpPr>
            <a:spLocks noGrp="1"/>
          </p:cNvSpPr>
          <p:nvPr>
            <p:ph sz="half" idx="1"/>
          </p:nvPr>
        </p:nvSpPr>
        <p:spPr>
          <a:xfrm>
            <a:off x="625163" y="1972980"/>
            <a:ext cx="9685900" cy="3771188"/>
          </a:xfrm>
        </p:spPr>
        <p:txBody>
          <a:bodyPr/>
          <a:lstStyle/>
          <a:p>
            <a:pPr marL="0" indent="0">
              <a:buNone/>
            </a:pPr>
            <a:r>
              <a:rPr lang="el-GR" sz="2400" b="1" i="1" u="sng" dirty="0" err="1"/>
              <a:t>Task</a:t>
            </a:r>
            <a:r>
              <a:rPr lang="el-GR" sz="2400" b="1" i="1" u="sng" dirty="0"/>
              <a:t>: </a:t>
            </a:r>
          </a:p>
          <a:p>
            <a:r>
              <a:rPr lang="el-GR" sz="2400" dirty="0"/>
              <a:t>Σχεδιάστε την επικοινωνία σας </a:t>
            </a:r>
            <a:r>
              <a:rPr lang="el-GR" sz="2400" b="1" dirty="0"/>
              <a:t>προς τους επαγγελματίες του τομέα υγείας </a:t>
            </a:r>
            <a:r>
              <a:rPr lang="en-US" sz="2400" b="1" dirty="0"/>
              <a:t>-</a:t>
            </a:r>
            <a:r>
              <a:rPr lang="el-GR" sz="2400" b="1" dirty="0"/>
              <a:t>  περίθαλψης. </a:t>
            </a:r>
            <a:endParaRPr lang="en-GB" sz="2400" b="1" dirty="0"/>
          </a:p>
          <a:p>
            <a:r>
              <a:rPr lang="el-GR" sz="2400" dirty="0"/>
              <a:t>Ποιος θα ήταν ο σκοπός των δραστηριοτήτων διάχυσης (</a:t>
            </a:r>
            <a:r>
              <a:rPr lang="en-US" sz="2400" dirty="0"/>
              <a:t>dissemination</a:t>
            </a:r>
            <a:r>
              <a:rPr lang="el-GR" sz="2400" dirty="0"/>
              <a:t>); </a:t>
            </a:r>
            <a:endParaRPr lang="en-GB" sz="2400" dirty="0"/>
          </a:p>
          <a:p>
            <a:r>
              <a:rPr lang="el-GR" sz="2400" dirty="0"/>
              <a:t>Σε ποιους θα στρεφόσασταν και πώς; </a:t>
            </a:r>
            <a:r>
              <a:rPr lang="en-GB" sz="2400" dirty="0" err="1"/>
              <a:t>Ποι</a:t>
            </a:r>
            <a:r>
              <a:rPr lang="en-GB" sz="2400" dirty="0"/>
              <a:t>α κανάλια και ποια μηνύματα θα χρησιμοποιούσατε;</a:t>
            </a:r>
          </a:p>
          <a:p>
            <a:endParaRPr lang="el-GR" sz="2400" dirty="0"/>
          </a:p>
          <a:p>
            <a:endParaRPr lang="en-GB" dirty="0"/>
          </a:p>
        </p:txBody>
      </p:sp>
      <p:pic>
        <p:nvPicPr>
          <p:cNvPr id="4" name="Εικόνα 3"/>
          <p:cNvPicPr>
            <a:picLocks noChangeAspect="1"/>
          </p:cNvPicPr>
          <p:nvPr/>
        </p:nvPicPr>
        <p:blipFill>
          <a:blip r:embed="rId2"/>
          <a:stretch>
            <a:fillRect/>
          </a:stretch>
        </p:blipFill>
        <p:spPr>
          <a:xfrm>
            <a:off x="1685496" y="4598239"/>
            <a:ext cx="2578832" cy="1591194"/>
          </a:xfrm>
          <a:prstGeom prst="rect">
            <a:avLst/>
          </a:prstGeom>
        </p:spPr>
      </p:pic>
      <p:pic>
        <p:nvPicPr>
          <p:cNvPr id="5" name="Εικόνα 4"/>
          <p:cNvPicPr>
            <a:picLocks noChangeAspect="1"/>
          </p:cNvPicPr>
          <p:nvPr/>
        </p:nvPicPr>
        <p:blipFill>
          <a:blip r:embed="rId3"/>
          <a:stretch>
            <a:fillRect/>
          </a:stretch>
        </p:blipFill>
        <p:spPr>
          <a:xfrm>
            <a:off x="4520559" y="4598239"/>
            <a:ext cx="2413641" cy="1610992"/>
          </a:xfrm>
          <a:prstGeom prst="rect">
            <a:avLst/>
          </a:prstGeom>
        </p:spPr>
      </p:pic>
      <p:pic>
        <p:nvPicPr>
          <p:cNvPr id="6" name="Εικόνα 5"/>
          <p:cNvPicPr>
            <a:picLocks noChangeAspect="1"/>
          </p:cNvPicPr>
          <p:nvPr/>
        </p:nvPicPr>
        <p:blipFill>
          <a:blip r:embed="rId4"/>
          <a:stretch>
            <a:fillRect/>
          </a:stretch>
        </p:blipFill>
        <p:spPr>
          <a:xfrm>
            <a:off x="7190431" y="4612211"/>
            <a:ext cx="2395530" cy="1597020"/>
          </a:xfrm>
          <a:prstGeom prst="rect">
            <a:avLst/>
          </a:prstGeom>
        </p:spPr>
      </p:pic>
    </p:spTree>
    <p:extLst>
      <p:ext uri="{BB962C8B-B14F-4D97-AF65-F5344CB8AC3E}">
        <p14:creationId xmlns:p14="http://schemas.microsoft.com/office/powerpoint/2010/main" val="3619320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78AAD-A258-FB87-7CCC-959AFB5AEDB7}"/>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9AD87D1-44FD-C234-AF99-EF0ADDE63637}"/>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B8D88F47-6348-78F0-4953-27085CE2CCEA}"/>
              </a:ext>
            </a:extLst>
          </p:cNvPr>
          <p:cNvPicPr>
            <a:picLocks noChangeAspect="1"/>
          </p:cNvPicPr>
          <p:nvPr/>
        </p:nvPicPr>
        <p:blipFill>
          <a:blip r:embed="rId2"/>
          <a:stretch>
            <a:fillRect/>
          </a:stretch>
        </p:blipFill>
        <p:spPr>
          <a:xfrm>
            <a:off x="192310" y="0"/>
            <a:ext cx="10564552" cy="7020732"/>
          </a:xfrm>
          <a:prstGeom prst="rect">
            <a:avLst/>
          </a:prstGeom>
        </p:spPr>
      </p:pic>
    </p:spTree>
    <p:extLst>
      <p:ext uri="{BB962C8B-B14F-4D97-AF65-F5344CB8AC3E}">
        <p14:creationId xmlns:p14="http://schemas.microsoft.com/office/powerpoint/2010/main" val="1976846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4C509-D332-1E11-501E-BB6F7157692A}"/>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CFFCBE8-5315-113E-DB04-2BF6A045988F}"/>
              </a:ext>
            </a:extLst>
          </p:cNvPr>
          <p:cNvSpPr>
            <a:spLocks noGrp="1"/>
          </p:cNvSpPr>
          <p:nvPr>
            <p:ph sz="half" idx="1"/>
          </p:nvPr>
        </p:nvSpPr>
        <p:spPr/>
        <p:txBody>
          <a:bodyPr/>
          <a:lstStyle/>
          <a:p>
            <a:endParaRPr lang="en-GB"/>
          </a:p>
        </p:txBody>
      </p:sp>
      <p:pic>
        <p:nvPicPr>
          <p:cNvPr id="4" name="Εικόνα 3"/>
          <p:cNvPicPr>
            <a:picLocks noChangeAspect="1"/>
          </p:cNvPicPr>
          <p:nvPr/>
        </p:nvPicPr>
        <p:blipFill>
          <a:blip r:embed="rId2"/>
          <a:stretch>
            <a:fillRect/>
          </a:stretch>
        </p:blipFill>
        <p:spPr>
          <a:xfrm>
            <a:off x="659181" y="0"/>
            <a:ext cx="10140582" cy="6204957"/>
          </a:xfrm>
          <a:prstGeom prst="rect">
            <a:avLst/>
          </a:prstGeom>
        </p:spPr>
      </p:pic>
    </p:spTree>
    <p:extLst>
      <p:ext uri="{BB962C8B-B14F-4D97-AF65-F5344CB8AC3E}">
        <p14:creationId xmlns:p14="http://schemas.microsoft.com/office/powerpoint/2010/main" val="720265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86155" y="605533"/>
            <a:ext cx="9314795" cy="1174193"/>
          </a:xfrm>
        </p:spPr>
        <p:txBody>
          <a:bodyPr>
            <a:normAutofit/>
          </a:bodyPr>
          <a:lstStyle/>
          <a:p>
            <a:r>
              <a:rPr lang="el-GR" sz="3189" dirty="0">
                <a:solidFill>
                  <a:srgbClr val="0070C0"/>
                </a:solidFill>
                <a:latin typeface="+mn-lt"/>
              </a:rPr>
              <a:t>Κύρια βήματα του σχεδιασμού των επικοινωνιακών δραστηριοτήτων (1)</a:t>
            </a:r>
          </a:p>
        </p:txBody>
      </p:sp>
      <p:sp>
        <p:nvSpPr>
          <p:cNvPr id="3" name="Θέση περιεχομένου 2"/>
          <p:cNvSpPr>
            <a:spLocks noGrp="1"/>
          </p:cNvSpPr>
          <p:nvPr>
            <p:ph idx="1"/>
          </p:nvPr>
        </p:nvSpPr>
        <p:spPr/>
        <p:txBody>
          <a:bodyPr/>
          <a:lstStyle/>
          <a:p>
            <a:endParaRPr lang="el-GR"/>
          </a:p>
        </p:txBody>
      </p:sp>
      <p:pic>
        <p:nvPicPr>
          <p:cNvPr id="4" name="Εικόνα 3"/>
          <p:cNvPicPr>
            <a:picLocks noChangeAspect="1"/>
          </p:cNvPicPr>
          <p:nvPr/>
        </p:nvPicPr>
        <p:blipFill>
          <a:blip r:embed="rId2"/>
          <a:stretch>
            <a:fillRect/>
          </a:stretch>
        </p:blipFill>
        <p:spPr>
          <a:xfrm>
            <a:off x="-1" y="1817125"/>
            <a:ext cx="10799763" cy="4819964"/>
          </a:xfrm>
          <a:prstGeom prst="rect">
            <a:avLst/>
          </a:prstGeom>
        </p:spPr>
      </p:pic>
      <p:sp>
        <p:nvSpPr>
          <p:cNvPr id="7" name="Θέση περιεχομένου 2"/>
          <p:cNvSpPr txBox="1">
            <a:spLocks/>
          </p:cNvSpPr>
          <p:nvPr/>
        </p:nvSpPr>
        <p:spPr>
          <a:xfrm>
            <a:off x="605585" y="2348296"/>
            <a:ext cx="2759834" cy="1191467"/>
          </a:xfrm>
          <a:prstGeom prst="rect">
            <a:avLst/>
          </a:prstGeom>
          <a:solidFill>
            <a:srgbClr val="C00085"/>
          </a:solidFill>
        </p:spPr>
        <p:txBody>
          <a:bodyPr vert="horz" lIns="80998" tIns="40499" rIns="80998" bIns="40499"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Δημιουργήστε μια λίστα, συμπεριλαμβάνοντας τα κανάλια επικοινωνίας τους, τα ενδιαφέροντά τους και την πιθανή επιρροή τους στο έργο σας.</a:t>
            </a:r>
          </a:p>
        </p:txBody>
      </p:sp>
      <p:sp>
        <p:nvSpPr>
          <p:cNvPr id="9" name="Θέση περιεχομένου 2"/>
          <p:cNvSpPr txBox="1">
            <a:spLocks/>
          </p:cNvSpPr>
          <p:nvPr/>
        </p:nvSpPr>
        <p:spPr>
          <a:xfrm>
            <a:off x="423055" y="1825721"/>
            <a:ext cx="2942365" cy="353654"/>
          </a:xfrm>
          <a:prstGeom prst="rect">
            <a:avLst/>
          </a:prstGeom>
          <a:solidFill>
            <a:srgbClr val="00518E"/>
          </a:solidFill>
        </p:spPr>
        <p:txBody>
          <a:bodyPr vert="horz" lIns="80998" tIns="40499" rIns="80998" bIns="40499"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1. Ενδιαφερόμενα μέρη </a:t>
            </a:r>
          </a:p>
        </p:txBody>
      </p:sp>
      <p:sp>
        <p:nvSpPr>
          <p:cNvPr id="8" name="Θέση περιεχομένου 2"/>
          <p:cNvSpPr txBox="1">
            <a:spLocks/>
          </p:cNvSpPr>
          <p:nvPr/>
        </p:nvSpPr>
        <p:spPr>
          <a:xfrm>
            <a:off x="3831729" y="1825721"/>
            <a:ext cx="3136304" cy="353654"/>
          </a:xfrm>
          <a:prstGeom prst="rect">
            <a:avLst/>
          </a:prstGeom>
          <a:solidFill>
            <a:srgbClr val="00518E"/>
          </a:solidFill>
        </p:spPr>
        <p:txBody>
          <a:bodyPr vert="horz" lIns="80998" tIns="40499" rIns="80998" bIns="40499"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80" dirty="0">
                <a:solidFill>
                  <a:schemeClr val="bg1"/>
                </a:solidFill>
              </a:rPr>
              <a:t>2</a:t>
            </a:r>
            <a:r>
              <a:rPr lang="el-GR" sz="2480" dirty="0">
                <a:solidFill>
                  <a:schemeClr val="bg1"/>
                </a:solidFill>
              </a:rPr>
              <a:t>. Συνεργασία </a:t>
            </a:r>
          </a:p>
        </p:txBody>
      </p:sp>
      <p:sp>
        <p:nvSpPr>
          <p:cNvPr id="10" name="Θέση περιεχομένου 2"/>
          <p:cNvSpPr txBox="1">
            <a:spLocks/>
          </p:cNvSpPr>
          <p:nvPr/>
        </p:nvSpPr>
        <p:spPr>
          <a:xfrm>
            <a:off x="4107904" y="2396686"/>
            <a:ext cx="2714200" cy="1143077"/>
          </a:xfrm>
          <a:prstGeom prst="rect">
            <a:avLst/>
          </a:prstGeom>
          <a:solidFill>
            <a:srgbClr val="C00085"/>
          </a:solidFill>
        </p:spPr>
        <p:txBody>
          <a:bodyPr vert="horz" lIns="80998" tIns="40499" rIns="80998" bIns="40499"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Συμπεριλάβετε άτομα από την ομάδα επικοινωνίας του ιδρύματός σας και λάβετε την υποστήριξή τους.</a:t>
            </a:r>
          </a:p>
        </p:txBody>
      </p:sp>
      <p:sp>
        <p:nvSpPr>
          <p:cNvPr id="11" name="Θέση περιεχομένου 2"/>
          <p:cNvSpPr txBox="1">
            <a:spLocks/>
          </p:cNvSpPr>
          <p:nvPr/>
        </p:nvSpPr>
        <p:spPr>
          <a:xfrm>
            <a:off x="7307902" y="1835980"/>
            <a:ext cx="3215685" cy="343395"/>
          </a:xfrm>
          <a:prstGeom prst="rect">
            <a:avLst/>
          </a:prstGeom>
          <a:solidFill>
            <a:srgbClr val="00518E"/>
          </a:solidFill>
        </p:spPr>
        <p:txBody>
          <a:bodyPr vert="horz" lIns="80998" tIns="40499" rIns="80998" bIns="40499"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3. Στόχοι </a:t>
            </a:r>
          </a:p>
        </p:txBody>
      </p:sp>
      <p:sp>
        <p:nvSpPr>
          <p:cNvPr id="12" name="Θέση περιεχομένου 2"/>
          <p:cNvSpPr txBox="1">
            <a:spLocks/>
          </p:cNvSpPr>
          <p:nvPr/>
        </p:nvSpPr>
        <p:spPr>
          <a:xfrm>
            <a:off x="7566968" y="2389324"/>
            <a:ext cx="2627210" cy="1150438"/>
          </a:xfrm>
          <a:prstGeom prst="rect">
            <a:avLst/>
          </a:prstGeom>
          <a:solidFill>
            <a:srgbClr val="C00085"/>
          </a:solidFill>
        </p:spPr>
        <p:txBody>
          <a:bodyPr vert="horz" lIns="80998" tIns="40499" rIns="80998" bIns="40499"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l-GR" sz="1772" dirty="0">
                <a:solidFill>
                  <a:schemeClr val="bg1"/>
                </a:solidFill>
              </a:rPr>
              <a:t>Ορίστε τους στόχους που θέλετε να επιτύχετε με τις επικοινωνιακές δραστηριότητές σας.</a:t>
            </a:r>
          </a:p>
        </p:txBody>
      </p:sp>
      <p:sp>
        <p:nvSpPr>
          <p:cNvPr id="13" name="Θέση περιεχομένου 2"/>
          <p:cNvSpPr txBox="1">
            <a:spLocks/>
          </p:cNvSpPr>
          <p:nvPr/>
        </p:nvSpPr>
        <p:spPr>
          <a:xfrm>
            <a:off x="490077" y="4339059"/>
            <a:ext cx="3240404" cy="409972"/>
          </a:xfrm>
          <a:prstGeom prst="rect">
            <a:avLst/>
          </a:prstGeom>
          <a:solidFill>
            <a:srgbClr val="00518E"/>
          </a:solidFill>
        </p:spPr>
        <p:txBody>
          <a:bodyPr vert="horz" lIns="80998" tIns="40499" rIns="80998" bIns="4049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126" dirty="0">
                <a:solidFill>
                  <a:schemeClr val="bg1"/>
                </a:solidFill>
              </a:rPr>
              <a:t>4. Καθορισμός μηνυμάτων </a:t>
            </a:r>
          </a:p>
        </p:txBody>
      </p:sp>
      <p:sp>
        <p:nvSpPr>
          <p:cNvPr id="14" name="Θέση περιεχομένου 2"/>
          <p:cNvSpPr txBox="1">
            <a:spLocks/>
          </p:cNvSpPr>
          <p:nvPr/>
        </p:nvSpPr>
        <p:spPr>
          <a:xfrm>
            <a:off x="742485" y="4898143"/>
            <a:ext cx="2805466" cy="1255207"/>
          </a:xfrm>
          <a:prstGeom prst="rect">
            <a:avLst/>
          </a:prstGeom>
          <a:solidFill>
            <a:srgbClr val="C00085"/>
          </a:solidFill>
        </p:spPr>
        <p:txBody>
          <a:bodyPr vert="horz" lIns="80998" tIns="40499" rIns="80998" bIns="40499"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Αναπτύξτε και δοκιμάστε τα βασικά σας μηνύματα και μοιραστείτε τα με όλους τους εμπλεκόμενους συναδέλφους.</a:t>
            </a:r>
          </a:p>
        </p:txBody>
      </p:sp>
      <p:sp>
        <p:nvSpPr>
          <p:cNvPr id="15" name="Θέση περιεχομένου 2"/>
          <p:cNvSpPr txBox="1">
            <a:spLocks/>
          </p:cNvSpPr>
          <p:nvPr/>
        </p:nvSpPr>
        <p:spPr>
          <a:xfrm>
            <a:off x="3867380" y="4339059"/>
            <a:ext cx="2954725" cy="409972"/>
          </a:xfrm>
          <a:prstGeom prst="rect">
            <a:avLst/>
          </a:prstGeom>
          <a:solidFill>
            <a:srgbClr val="00518E"/>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26" dirty="0">
                <a:solidFill>
                  <a:schemeClr val="bg1"/>
                </a:solidFill>
              </a:rPr>
              <a:t>5</a:t>
            </a:r>
            <a:r>
              <a:rPr lang="el-GR" sz="2126" dirty="0">
                <a:solidFill>
                  <a:schemeClr val="bg1"/>
                </a:solidFill>
              </a:rPr>
              <a:t>. </a:t>
            </a:r>
            <a:r>
              <a:rPr lang="el-GR" sz="2126" dirty="0" err="1">
                <a:solidFill>
                  <a:schemeClr val="bg1"/>
                </a:solidFill>
              </a:rPr>
              <a:t>Στοχευόμενο</a:t>
            </a:r>
            <a:r>
              <a:rPr lang="el-GR" sz="2126" dirty="0">
                <a:solidFill>
                  <a:schemeClr val="bg1"/>
                </a:solidFill>
              </a:rPr>
              <a:t> κοινό </a:t>
            </a:r>
          </a:p>
        </p:txBody>
      </p:sp>
      <p:sp>
        <p:nvSpPr>
          <p:cNvPr id="16" name="Θέση περιεχομένου 2"/>
          <p:cNvSpPr txBox="1">
            <a:spLocks/>
          </p:cNvSpPr>
          <p:nvPr/>
        </p:nvSpPr>
        <p:spPr>
          <a:xfrm>
            <a:off x="4201549" y="4930068"/>
            <a:ext cx="2766484" cy="1223282"/>
          </a:xfrm>
          <a:prstGeom prst="rect">
            <a:avLst/>
          </a:prstGeom>
          <a:solidFill>
            <a:srgbClr val="C00085"/>
          </a:solidFill>
        </p:spPr>
        <p:txBody>
          <a:bodyPr vert="horz" lIns="80998" tIns="40499" rIns="80998" bIns="40499"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Σκεφτείτε ποιον θέλετε να προσεγγίσετε με το μήνυμά σας. Εμπλέξτε το κοινό σας σε διαφορετικά στάδια της επικοινωνίας.</a:t>
            </a:r>
          </a:p>
        </p:txBody>
      </p:sp>
      <p:sp>
        <p:nvSpPr>
          <p:cNvPr id="17" name="Θέση περιεχομένου 2"/>
          <p:cNvSpPr txBox="1">
            <a:spLocks/>
          </p:cNvSpPr>
          <p:nvPr/>
        </p:nvSpPr>
        <p:spPr>
          <a:xfrm>
            <a:off x="7359238" y="4339059"/>
            <a:ext cx="3296021" cy="409972"/>
          </a:xfrm>
          <a:prstGeom prst="rect">
            <a:avLst/>
          </a:prstGeom>
          <a:solidFill>
            <a:srgbClr val="00518E"/>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126" dirty="0">
                <a:solidFill>
                  <a:schemeClr val="bg1"/>
                </a:solidFill>
              </a:rPr>
              <a:t>6. Κανάλια επικοινωνίας </a:t>
            </a:r>
          </a:p>
        </p:txBody>
      </p:sp>
      <p:sp>
        <p:nvSpPr>
          <p:cNvPr id="18" name="Θέση περιεχομένου 2"/>
          <p:cNvSpPr txBox="1">
            <a:spLocks/>
          </p:cNvSpPr>
          <p:nvPr/>
        </p:nvSpPr>
        <p:spPr>
          <a:xfrm>
            <a:off x="7639691" y="4944972"/>
            <a:ext cx="2737016" cy="1208378"/>
          </a:xfrm>
          <a:prstGeom prst="rect">
            <a:avLst/>
          </a:prstGeom>
          <a:solidFill>
            <a:srgbClr val="C00085"/>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1772" dirty="0">
                <a:solidFill>
                  <a:schemeClr val="bg1"/>
                </a:solidFill>
              </a:rPr>
              <a:t>Προσδιορίστε τα πλέον αποτελεσματικά κανάλια για να προσεγγίσετε κάθε αποδέκτη του μηνύματος.</a:t>
            </a:r>
          </a:p>
        </p:txBody>
      </p:sp>
      <p:pic>
        <p:nvPicPr>
          <p:cNvPr id="6" name="Picture 5">
            <a:extLst>
              <a:ext uri="{FF2B5EF4-FFF2-40B4-BE49-F238E27FC236}">
                <a16:creationId xmlns:a16="http://schemas.microsoft.com/office/drawing/2014/main" id="{9990EBC9-3D84-CC15-969E-EC14A26665AC}"/>
              </a:ext>
            </a:extLst>
          </p:cNvPr>
          <p:cNvPicPr>
            <a:picLocks noChangeAspect="1"/>
          </p:cNvPicPr>
          <p:nvPr/>
        </p:nvPicPr>
        <p:blipFill>
          <a:blip r:embed="rId3"/>
          <a:stretch>
            <a:fillRect/>
          </a:stretch>
        </p:blipFill>
        <p:spPr>
          <a:xfrm>
            <a:off x="8747973" y="1142206"/>
            <a:ext cx="1775614" cy="541067"/>
          </a:xfrm>
          <a:prstGeom prst="rect">
            <a:avLst/>
          </a:prstGeom>
        </p:spPr>
      </p:pic>
    </p:spTree>
    <p:extLst>
      <p:ext uri="{BB962C8B-B14F-4D97-AF65-F5344CB8AC3E}">
        <p14:creationId xmlns:p14="http://schemas.microsoft.com/office/powerpoint/2010/main" val="2762667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86155" y="605533"/>
            <a:ext cx="9314795" cy="1174193"/>
          </a:xfrm>
        </p:spPr>
        <p:txBody>
          <a:bodyPr>
            <a:normAutofit/>
          </a:bodyPr>
          <a:lstStyle/>
          <a:p>
            <a:r>
              <a:rPr lang="el-GR" sz="3189" dirty="0">
                <a:solidFill>
                  <a:srgbClr val="0070C0"/>
                </a:solidFill>
                <a:latin typeface="+mn-lt"/>
              </a:rPr>
              <a:t>Κύρια βήματα του σχεδιασμού των επικοινωνιακών δραστηριοτήτων (2)</a:t>
            </a:r>
          </a:p>
        </p:txBody>
      </p:sp>
      <p:sp>
        <p:nvSpPr>
          <p:cNvPr id="3" name="Θέση περιεχομένου 2"/>
          <p:cNvSpPr>
            <a:spLocks noGrp="1"/>
          </p:cNvSpPr>
          <p:nvPr>
            <p:ph idx="1"/>
          </p:nvPr>
        </p:nvSpPr>
        <p:spPr/>
        <p:txBody>
          <a:bodyPr/>
          <a:lstStyle/>
          <a:p>
            <a:endParaRPr lang="el-GR"/>
          </a:p>
        </p:txBody>
      </p:sp>
      <p:pic>
        <p:nvPicPr>
          <p:cNvPr id="4" name="Εικόνα 3"/>
          <p:cNvPicPr>
            <a:picLocks noChangeAspect="1"/>
          </p:cNvPicPr>
          <p:nvPr/>
        </p:nvPicPr>
        <p:blipFill>
          <a:blip r:embed="rId2"/>
          <a:stretch>
            <a:fillRect/>
          </a:stretch>
        </p:blipFill>
        <p:spPr>
          <a:xfrm>
            <a:off x="-1" y="1817125"/>
            <a:ext cx="10799763" cy="4819964"/>
          </a:xfrm>
          <a:prstGeom prst="rect">
            <a:avLst/>
          </a:prstGeom>
        </p:spPr>
      </p:pic>
      <p:sp>
        <p:nvSpPr>
          <p:cNvPr id="7" name="Θέση περιεχομένου 2"/>
          <p:cNvSpPr txBox="1">
            <a:spLocks/>
          </p:cNvSpPr>
          <p:nvPr/>
        </p:nvSpPr>
        <p:spPr>
          <a:xfrm>
            <a:off x="605585" y="2348296"/>
            <a:ext cx="2759834" cy="1191467"/>
          </a:xfrm>
          <a:prstGeom prst="rect">
            <a:avLst/>
          </a:prstGeom>
          <a:solidFill>
            <a:srgbClr val="C00085"/>
          </a:solidFill>
        </p:spPr>
        <p:txBody>
          <a:bodyPr vert="horz" lIns="80998" tIns="40499" rIns="80998" bIns="40499"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Σκεφτείτε τι θα χρειαστείτε για να εκτελέσετε τις προγραμματισμένες επικοινωνιακές σας δραστηριότητες.</a:t>
            </a:r>
          </a:p>
        </p:txBody>
      </p:sp>
      <p:sp>
        <p:nvSpPr>
          <p:cNvPr id="9" name="Θέση περιεχομένου 2"/>
          <p:cNvSpPr txBox="1">
            <a:spLocks/>
          </p:cNvSpPr>
          <p:nvPr/>
        </p:nvSpPr>
        <p:spPr>
          <a:xfrm>
            <a:off x="423055" y="1825721"/>
            <a:ext cx="2942365" cy="353654"/>
          </a:xfrm>
          <a:prstGeom prst="rect">
            <a:avLst/>
          </a:prstGeom>
          <a:solidFill>
            <a:srgbClr val="00518E"/>
          </a:solidFill>
        </p:spPr>
        <p:txBody>
          <a:bodyPr vert="horz" lIns="80998" tIns="40499" rIns="80998" bIns="40499"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7. Πόροι </a:t>
            </a:r>
          </a:p>
        </p:txBody>
      </p:sp>
      <p:sp>
        <p:nvSpPr>
          <p:cNvPr id="8" name="Θέση περιεχομένου 2"/>
          <p:cNvSpPr txBox="1">
            <a:spLocks/>
          </p:cNvSpPr>
          <p:nvPr/>
        </p:nvSpPr>
        <p:spPr>
          <a:xfrm>
            <a:off x="3831729" y="1825721"/>
            <a:ext cx="3136304" cy="353654"/>
          </a:xfrm>
          <a:prstGeom prst="rect">
            <a:avLst/>
          </a:prstGeom>
          <a:solidFill>
            <a:srgbClr val="00518E"/>
          </a:solidFill>
        </p:spPr>
        <p:txBody>
          <a:bodyPr vert="horz" lIns="80998" tIns="40499" rIns="80998" bIns="40499"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8. Χρονοδιάγραμμα </a:t>
            </a:r>
          </a:p>
        </p:txBody>
      </p:sp>
      <p:sp>
        <p:nvSpPr>
          <p:cNvPr id="10" name="Θέση περιεχομένου 2"/>
          <p:cNvSpPr txBox="1">
            <a:spLocks/>
          </p:cNvSpPr>
          <p:nvPr/>
        </p:nvSpPr>
        <p:spPr>
          <a:xfrm>
            <a:off x="4107903" y="2362200"/>
            <a:ext cx="2714200" cy="1143077"/>
          </a:xfrm>
          <a:prstGeom prst="rect">
            <a:avLst/>
          </a:prstGeom>
          <a:solidFill>
            <a:srgbClr val="C00085"/>
          </a:solidFill>
        </p:spPr>
        <p:txBody>
          <a:bodyPr vert="horz" lIns="80998" tIns="40499" rIns="80998" bIns="4049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70000"/>
              </a:lnSpc>
              <a:buNone/>
            </a:pPr>
            <a:r>
              <a:rPr lang="el-GR" sz="1772" dirty="0">
                <a:solidFill>
                  <a:schemeClr val="bg1"/>
                </a:solidFill>
              </a:rPr>
              <a:t>Δημιουργήστε ένα χρονοδιάγραμμα με ορόσημα για τις επικοινωνιακές σας δραστηριότητες.</a:t>
            </a:r>
          </a:p>
        </p:txBody>
      </p:sp>
      <p:sp>
        <p:nvSpPr>
          <p:cNvPr id="11" name="Θέση περιεχομένου 2"/>
          <p:cNvSpPr txBox="1">
            <a:spLocks/>
          </p:cNvSpPr>
          <p:nvPr/>
        </p:nvSpPr>
        <p:spPr>
          <a:xfrm>
            <a:off x="7307902" y="1835980"/>
            <a:ext cx="3215685" cy="343395"/>
          </a:xfrm>
          <a:prstGeom prst="rect">
            <a:avLst/>
          </a:prstGeom>
          <a:solidFill>
            <a:srgbClr val="00518E"/>
          </a:solidFill>
        </p:spPr>
        <p:txBody>
          <a:bodyPr vert="horz" lIns="80998" tIns="40499" rIns="80998" bIns="40499"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9. </a:t>
            </a:r>
            <a:r>
              <a:rPr lang="en-US" sz="2480" dirty="0">
                <a:solidFill>
                  <a:schemeClr val="bg1"/>
                </a:solidFill>
              </a:rPr>
              <a:t>PR</a:t>
            </a:r>
            <a:r>
              <a:rPr lang="el-GR" sz="2480" dirty="0">
                <a:solidFill>
                  <a:schemeClr val="bg1"/>
                </a:solidFill>
              </a:rPr>
              <a:t> </a:t>
            </a:r>
          </a:p>
        </p:txBody>
      </p:sp>
      <p:sp>
        <p:nvSpPr>
          <p:cNvPr id="12" name="Θέση περιεχομένου 2"/>
          <p:cNvSpPr txBox="1">
            <a:spLocks/>
          </p:cNvSpPr>
          <p:nvPr/>
        </p:nvSpPr>
        <p:spPr>
          <a:xfrm>
            <a:off x="7566968" y="2389324"/>
            <a:ext cx="2627210" cy="1150438"/>
          </a:xfrm>
          <a:prstGeom prst="rect">
            <a:avLst/>
          </a:prstGeom>
          <a:solidFill>
            <a:srgbClr val="C00085"/>
          </a:solidFill>
        </p:spPr>
        <p:txBody>
          <a:bodyPr vert="horz" lIns="80998" tIns="40499" rIns="80998" bIns="4049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0"/>
              </a:spcBef>
              <a:buNone/>
            </a:pPr>
            <a:r>
              <a:rPr lang="el-GR" sz="1594" dirty="0">
                <a:solidFill>
                  <a:schemeClr val="bg1"/>
                </a:solidFill>
              </a:rPr>
              <a:t>Εντοπίστε πιθανές ευκαιρίες στα μέσα ενημέρωσης. Συνεργαστείτε με τοπικούς ενδιαφερόμενους φορείς και αξιοποιήστε τα κανάλια τους.</a:t>
            </a:r>
          </a:p>
        </p:txBody>
      </p:sp>
      <p:sp>
        <p:nvSpPr>
          <p:cNvPr id="13" name="Θέση περιεχομένου 2"/>
          <p:cNvSpPr txBox="1">
            <a:spLocks/>
          </p:cNvSpPr>
          <p:nvPr/>
        </p:nvSpPr>
        <p:spPr>
          <a:xfrm>
            <a:off x="490077" y="4339059"/>
            <a:ext cx="3240404" cy="409972"/>
          </a:xfrm>
          <a:prstGeom prst="rect">
            <a:avLst/>
          </a:prstGeom>
          <a:solidFill>
            <a:srgbClr val="00518E"/>
          </a:solidFill>
        </p:spPr>
        <p:txBody>
          <a:bodyPr vert="horz" lIns="80998" tIns="40499" rIns="80998" bIns="4049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26" dirty="0">
                <a:solidFill>
                  <a:schemeClr val="bg1"/>
                </a:solidFill>
              </a:rPr>
              <a:t>10</a:t>
            </a:r>
            <a:r>
              <a:rPr lang="el-GR" sz="2126" dirty="0">
                <a:solidFill>
                  <a:schemeClr val="bg1"/>
                </a:solidFill>
              </a:rPr>
              <a:t>. Αναφορά </a:t>
            </a:r>
          </a:p>
        </p:txBody>
      </p:sp>
      <p:sp>
        <p:nvSpPr>
          <p:cNvPr id="14" name="Θέση περιεχομένου 2"/>
          <p:cNvSpPr txBox="1">
            <a:spLocks/>
          </p:cNvSpPr>
          <p:nvPr/>
        </p:nvSpPr>
        <p:spPr>
          <a:xfrm>
            <a:off x="742485" y="4898143"/>
            <a:ext cx="2805466" cy="1255207"/>
          </a:xfrm>
          <a:prstGeom prst="rect">
            <a:avLst/>
          </a:prstGeom>
          <a:solidFill>
            <a:srgbClr val="C00085"/>
          </a:solidFill>
        </p:spPr>
        <p:txBody>
          <a:bodyPr vert="horz" lIns="80998" tIns="40499" rIns="80998" bIns="4049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70000"/>
              </a:lnSpc>
              <a:buNone/>
            </a:pPr>
            <a:r>
              <a:rPr lang="el-GR" sz="1772" dirty="0">
                <a:solidFill>
                  <a:schemeClr val="bg1"/>
                </a:solidFill>
              </a:rPr>
              <a:t>Παρακολουθήστε την αποτελεσματικότητα των δραστηριοτήτων επικοινωνίας σας για να κάνετε βελτιώσεις.</a:t>
            </a:r>
          </a:p>
        </p:txBody>
      </p:sp>
      <p:sp>
        <p:nvSpPr>
          <p:cNvPr id="15" name="Θέση περιεχομένου 2"/>
          <p:cNvSpPr txBox="1">
            <a:spLocks/>
          </p:cNvSpPr>
          <p:nvPr/>
        </p:nvSpPr>
        <p:spPr>
          <a:xfrm>
            <a:off x="3867380" y="4339059"/>
            <a:ext cx="2954725" cy="409972"/>
          </a:xfrm>
          <a:prstGeom prst="rect">
            <a:avLst/>
          </a:prstGeom>
          <a:solidFill>
            <a:srgbClr val="00518E"/>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126" dirty="0">
                <a:solidFill>
                  <a:schemeClr val="bg1"/>
                </a:solidFill>
              </a:rPr>
              <a:t>11. Διαχείριση κινδύνων</a:t>
            </a:r>
          </a:p>
        </p:txBody>
      </p:sp>
      <p:sp>
        <p:nvSpPr>
          <p:cNvPr id="16" name="Θέση περιεχομένου 2"/>
          <p:cNvSpPr txBox="1">
            <a:spLocks/>
          </p:cNvSpPr>
          <p:nvPr/>
        </p:nvSpPr>
        <p:spPr>
          <a:xfrm>
            <a:off x="4201549" y="4930068"/>
            <a:ext cx="2766484" cy="1223282"/>
          </a:xfrm>
          <a:prstGeom prst="rect">
            <a:avLst/>
          </a:prstGeom>
          <a:solidFill>
            <a:srgbClr val="C00085"/>
          </a:solidFill>
        </p:spPr>
        <p:txBody>
          <a:bodyPr vert="horz" lIns="80998" tIns="40499" rIns="80998" bIns="40499"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480" dirty="0">
                <a:solidFill>
                  <a:schemeClr val="bg1"/>
                </a:solidFill>
              </a:rPr>
              <a:t>Προσδιορίστε πιθανούς επικοινωνιακούς κινδύνους και αναπτύξτε στρατηγικές για να μπορέσετε να τους διαχειριστείτε αργότερα.</a:t>
            </a:r>
          </a:p>
        </p:txBody>
      </p:sp>
      <p:sp>
        <p:nvSpPr>
          <p:cNvPr id="17" name="Θέση περιεχομένου 2"/>
          <p:cNvSpPr txBox="1">
            <a:spLocks/>
          </p:cNvSpPr>
          <p:nvPr/>
        </p:nvSpPr>
        <p:spPr>
          <a:xfrm>
            <a:off x="7359238" y="4339059"/>
            <a:ext cx="3296021" cy="409972"/>
          </a:xfrm>
          <a:prstGeom prst="rect">
            <a:avLst/>
          </a:prstGeom>
          <a:solidFill>
            <a:srgbClr val="00518E"/>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sz="2126" dirty="0">
                <a:solidFill>
                  <a:schemeClr val="bg1"/>
                </a:solidFill>
              </a:rPr>
              <a:t>12. Αξιολόγηση </a:t>
            </a:r>
          </a:p>
        </p:txBody>
      </p:sp>
      <p:sp>
        <p:nvSpPr>
          <p:cNvPr id="18" name="Θέση περιεχομένου 2"/>
          <p:cNvSpPr txBox="1">
            <a:spLocks/>
          </p:cNvSpPr>
          <p:nvPr/>
        </p:nvSpPr>
        <p:spPr>
          <a:xfrm>
            <a:off x="7639691" y="4944972"/>
            <a:ext cx="2737016" cy="1208378"/>
          </a:xfrm>
          <a:prstGeom prst="rect">
            <a:avLst/>
          </a:prstGeom>
          <a:solidFill>
            <a:srgbClr val="C00085"/>
          </a:solidFill>
        </p:spPr>
        <p:txBody>
          <a:bodyPr vert="horz" lIns="80998" tIns="40499" rIns="80998" bIns="40499"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70000"/>
              </a:lnSpc>
              <a:buNone/>
            </a:pPr>
            <a:r>
              <a:rPr lang="el-GR" sz="1772" dirty="0">
                <a:solidFill>
                  <a:schemeClr val="bg1"/>
                </a:solidFill>
              </a:rPr>
              <a:t>Προσδιορίστε τι λειτούργησε καλά και τι θα μπορούσε να βελτιωθεί.</a:t>
            </a:r>
          </a:p>
        </p:txBody>
      </p:sp>
      <p:pic>
        <p:nvPicPr>
          <p:cNvPr id="6" name="Picture 5">
            <a:extLst>
              <a:ext uri="{FF2B5EF4-FFF2-40B4-BE49-F238E27FC236}">
                <a16:creationId xmlns:a16="http://schemas.microsoft.com/office/drawing/2014/main" id="{561B3A67-52DA-3A94-58BB-2861F8028EBA}"/>
              </a:ext>
            </a:extLst>
          </p:cNvPr>
          <p:cNvPicPr>
            <a:picLocks noChangeAspect="1"/>
          </p:cNvPicPr>
          <p:nvPr/>
        </p:nvPicPr>
        <p:blipFill>
          <a:blip r:embed="rId3"/>
          <a:stretch>
            <a:fillRect/>
          </a:stretch>
        </p:blipFill>
        <p:spPr>
          <a:xfrm>
            <a:off x="8747973" y="1178087"/>
            <a:ext cx="1775614" cy="541067"/>
          </a:xfrm>
          <a:prstGeom prst="rect">
            <a:avLst/>
          </a:prstGeom>
        </p:spPr>
      </p:pic>
    </p:spTree>
    <p:extLst>
      <p:ext uri="{BB962C8B-B14F-4D97-AF65-F5344CB8AC3E}">
        <p14:creationId xmlns:p14="http://schemas.microsoft.com/office/powerpoint/2010/main" val="3594666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D8D41-F519-7D3B-BFC2-674E029E96C8}"/>
              </a:ext>
            </a:extLst>
          </p:cNvPr>
          <p:cNvSpPr>
            <a:spLocks noGrp="1"/>
          </p:cNvSpPr>
          <p:nvPr>
            <p:ph type="title"/>
          </p:nvPr>
        </p:nvSpPr>
        <p:spPr>
          <a:xfrm>
            <a:off x="614310" y="0"/>
            <a:ext cx="9707606" cy="993805"/>
          </a:xfrm>
        </p:spPr>
        <p:txBody>
          <a:bodyPr/>
          <a:lstStyle/>
          <a:p>
            <a:r>
              <a:rPr lang="el-GR" sz="3200" b="1" dirty="0"/>
              <a:t>Ένα παράδειγμα</a:t>
            </a:r>
            <a:r>
              <a:rPr lang="en-GB" sz="3200" b="1" dirty="0"/>
              <a:t>…</a:t>
            </a:r>
          </a:p>
        </p:txBody>
      </p:sp>
      <p:pic>
        <p:nvPicPr>
          <p:cNvPr id="5" name="Content Placeholder 4">
            <a:extLst>
              <a:ext uri="{FF2B5EF4-FFF2-40B4-BE49-F238E27FC236}">
                <a16:creationId xmlns:a16="http://schemas.microsoft.com/office/drawing/2014/main" id="{DDC1F147-352F-74C5-D219-830DDEDE5BC9}"/>
              </a:ext>
            </a:extLst>
          </p:cNvPr>
          <p:cNvPicPr>
            <a:picLocks noGrp="1" noChangeAspect="1"/>
          </p:cNvPicPr>
          <p:nvPr>
            <p:ph sz="half" idx="1"/>
          </p:nvPr>
        </p:nvPicPr>
        <p:blipFill>
          <a:blip r:embed="rId2"/>
          <a:stretch>
            <a:fillRect/>
          </a:stretch>
        </p:blipFill>
        <p:spPr>
          <a:xfrm>
            <a:off x="243877" y="1722120"/>
            <a:ext cx="10312007" cy="3931920"/>
          </a:xfrm>
          <a:prstGeom prst="rect">
            <a:avLst/>
          </a:prstGeom>
          <a:ln w="76200">
            <a:solidFill>
              <a:srgbClr val="02FFD2"/>
            </a:solidFill>
          </a:ln>
        </p:spPr>
      </p:pic>
    </p:spTree>
    <p:extLst>
      <p:ext uri="{BB962C8B-B14F-4D97-AF65-F5344CB8AC3E}">
        <p14:creationId xmlns:p14="http://schemas.microsoft.com/office/powerpoint/2010/main" val="608729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47297" y="3295279"/>
            <a:ext cx="9707606" cy="993805"/>
          </a:xfrm>
        </p:spPr>
        <p:txBody>
          <a:bodyPr/>
          <a:lstStyle/>
          <a:p>
            <a:r>
              <a:rPr lang="el-GR" b="1" dirty="0"/>
              <a:t>Συνιστάται ισχυρά να «μπει στην εξίσωση» το Τμήμα Επικοινωνίας του Οργανισμού σας!!</a:t>
            </a:r>
          </a:p>
        </p:txBody>
      </p:sp>
      <p:sp>
        <p:nvSpPr>
          <p:cNvPr id="3" name="Θέση περιεχομένου 2"/>
          <p:cNvSpPr>
            <a:spLocks noGrp="1"/>
          </p:cNvSpPr>
          <p:nvPr>
            <p:ph sz="half" idx="1"/>
          </p:nvPr>
        </p:nvSpPr>
        <p:spPr>
          <a:xfrm>
            <a:off x="472763" y="4982187"/>
            <a:ext cx="9685900" cy="1372893"/>
          </a:xfrm>
        </p:spPr>
        <p:txBody>
          <a:bodyPr/>
          <a:lstStyle/>
          <a:p>
            <a:pPr marL="0" indent="0">
              <a:buNone/>
            </a:pPr>
            <a:r>
              <a:rPr lang="el-GR" dirty="0"/>
              <a:t>…για να διασφαλίσετε ότι τα σχέδιά σας ευθυγραμμίζονται με την ευρύτερη στρατηγική επικοινωνίας του οργανισμού σας.</a:t>
            </a:r>
          </a:p>
        </p:txBody>
      </p:sp>
      <p:pic>
        <p:nvPicPr>
          <p:cNvPr id="4" name="Εικόνα 3"/>
          <p:cNvPicPr>
            <a:picLocks noChangeAspect="1"/>
          </p:cNvPicPr>
          <p:nvPr/>
        </p:nvPicPr>
        <p:blipFill>
          <a:blip r:embed="rId2"/>
          <a:stretch>
            <a:fillRect/>
          </a:stretch>
        </p:blipFill>
        <p:spPr>
          <a:xfrm>
            <a:off x="2830482" y="427476"/>
            <a:ext cx="4695031" cy="2629217"/>
          </a:xfrm>
          <a:prstGeom prst="rect">
            <a:avLst/>
          </a:prstGeom>
          <a:ln w="76200">
            <a:solidFill>
              <a:srgbClr val="FB0087"/>
            </a:solidFill>
          </a:ln>
        </p:spPr>
      </p:pic>
    </p:spTree>
    <p:extLst>
      <p:ext uri="{BB962C8B-B14F-4D97-AF65-F5344CB8AC3E}">
        <p14:creationId xmlns:p14="http://schemas.microsoft.com/office/powerpoint/2010/main" val="417320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1057" y="440967"/>
            <a:ext cx="9707606" cy="993805"/>
          </a:xfrm>
        </p:spPr>
        <p:txBody>
          <a:bodyPr/>
          <a:lstStyle/>
          <a:p>
            <a:r>
              <a:rPr lang="el-GR" sz="3200" b="1" dirty="0"/>
              <a:t>Επίτευξη του επιδιωκόμενου αντικτύπου της επικοινωνίας:</a:t>
            </a:r>
            <a:br>
              <a:rPr lang="el-GR" sz="3200" b="1" dirty="0"/>
            </a:br>
            <a:r>
              <a:rPr lang="el-GR" sz="3200" b="1" i="1" dirty="0"/>
              <a:t>Το πρότυπο </a:t>
            </a:r>
            <a:r>
              <a:rPr lang="en-US" sz="3200" b="1" i="1" u="sng" dirty="0"/>
              <a:t>EAST</a:t>
            </a:r>
            <a:endParaRPr lang="el-GR" sz="3200" b="1" i="1" u="sng" dirty="0"/>
          </a:p>
        </p:txBody>
      </p:sp>
      <p:sp>
        <p:nvSpPr>
          <p:cNvPr id="3" name="Θέση περιεχομένου 2"/>
          <p:cNvSpPr>
            <a:spLocks noGrp="1"/>
          </p:cNvSpPr>
          <p:nvPr>
            <p:ph sz="half" idx="1"/>
          </p:nvPr>
        </p:nvSpPr>
        <p:spPr>
          <a:xfrm>
            <a:off x="625163" y="5759427"/>
            <a:ext cx="9685900" cy="351813"/>
          </a:xfrm>
        </p:spPr>
        <p:txBody>
          <a:bodyPr/>
          <a:lstStyle/>
          <a:p>
            <a:pPr marL="0" indent="0">
              <a:buNone/>
            </a:pPr>
            <a:r>
              <a:rPr lang="en-US" sz="1600" dirty="0"/>
              <a:t>https://www.bi.team/publications/east-four-simple-ways-to-apply-behavioural-insights/</a:t>
            </a:r>
            <a:endParaRPr lang="el-GR" sz="1600" dirty="0"/>
          </a:p>
        </p:txBody>
      </p:sp>
      <p:pic>
        <p:nvPicPr>
          <p:cNvPr id="4" name="Εικόνα 3"/>
          <p:cNvPicPr>
            <a:picLocks noChangeAspect="1"/>
          </p:cNvPicPr>
          <p:nvPr/>
        </p:nvPicPr>
        <p:blipFill>
          <a:blip r:embed="rId2"/>
          <a:stretch>
            <a:fillRect/>
          </a:stretch>
        </p:blipFill>
        <p:spPr>
          <a:xfrm>
            <a:off x="210145" y="1749700"/>
            <a:ext cx="10296942" cy="3675740"/>
          </a:xfrm>
          <a:prstGeom prst="rect">
            <a:avLst/>
          </a:prstGeom>
          <a:ln w="76200">
            <a:solidFill>
              <a:srgbClr val="02FFD2"/>
            </a:solidFill>
          </a:ln>
        </p:spPr>
      </p:pic>
      <p:sp>
        <p:nvSpPr>
          <p:cNvPr id="5" name="Θέση περιεχομένου 2"/>
          <p:cNvSpPr txBox="1">
            <a:spLocks/>
          </p:cNvSpPr>
          <p:nvPr/>
        </p:nvSpPr>
        <p:spPr>
          <a:xfrm>
            <a:off x="1271167" y="2286000"/>
            <a:ext cx="8756753" cy="411480"/>
          </a:xfrm>
          <a:prstGeom prst="rect">
            <a:avLst/>
          </a:prstGeom>
          <a:solidFill>
            <a:srgbClr val="00518E"/>
          </a:solidFill>
        </p:spPr>
        <p:txBody>
          <a:bodyPr>
            <a:normAutofit fontScale="92500" lnSpcReduction="20000"/>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1400" dirty="0">
                <a:solidFill>
                  <a:schemeClr val="bg1"/>
                </a:solidFill>
              </a:rPr>
              <a:t>Απλοποιήστε τα μηνύματα. Η σαφήνεια του μηνύματος συχνά οδηγεί σε σημαντική αύξηση των ποσοστών απόκρισης στις επικοινωνίες.</a:t>
            </a:r>
          </a:p>
        </p:txBody>
      </p:sp>
      <p:sp>
        <p:nvSpPr>
          <p:cNvPr id="6" name="Θέση περιεχομένου 2"/>
          <p:cNvSpPr txBox="1">
            <a:spLocks/>
          </p:cNvSpPr>
          <p:nvPr/>
        </p:nvSpPr>
        <p:spPr>
          <a:xfrm>
            <a:off x="1271166" y="3012408"/>
            <a:ext cx="8756753" cy="411480"/>
          </a:xfrm>
          <a:prstGeom prst="rect">
            <a:avLst/>
          </a:prstGeom>
          <a:solidFill>
            <a:srgbClr val="00518E"/>
          </a:solidFill>
        </p:spPr>
        <p:txBody>
          <a:bodyPr>
            <a:normAutofit fontScale="92500" lnSpcReduction="20000"/>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1400" dirty="0">
                <a:solidFill>
                  <a:schemeClr val="bg1"/>
                </a:solidFill>
              </a:rPr>
              <a:t>Κάντε το μήνυμα ελκυστικό. Είναι πιο πιθανό να κάνουμε κάτι που μας τραβάει την προσοχή. Τρόποι για να το κάνουμε αυτό περιλαμβάνουν τη χρήση εικόνων, χρώματος ή εξατομίκευσης.</a:t>
            </a:r>
          </a:p>
        </p:txBody>
      </p:sp>
      <p:pic>
        <p:nvPicPr>
          <p:cNvPr id="7" name="Εικόνα 6"/>
          <p:cNvPicPr>
            <a:picLocks noChangeAspect="1"/>
          </p:cNvPicPr>
          <p:nvPr/>
        </p:nvPicPr>
        <p:blipFill>
          <a:blip r:embed="rId3"/>
          <a:stretch>
            <a:fillRect/>
          </a:stretch>
        </p:blipFill>
        <p:spPr>
          <a:xfrm>
            <a:off x="1271166" y="3808454"/>
            <a:ext cx="8766808" cy="506012"/>
          </a:xfrm>
          <a:prstGeom prst="rect">
            <a:avLst/>
          </a:prstGeom>
        </p:spPr>
      </p:pic>
      <p:sp>
        <p:nvSpPr>
          <p:cNvPr id="8" name="Θέση περιεχομένου 2"/>
          <p:cNvSpPr txBox="1">
            <a:spLocks/>
          </p:cNvSpPr>
          <p:nvPr/>
        </p:nvSpPr>
        <p:spPr>
          <a:xfrm>
            <a:off x="1271165" y="4681441"/>
            <a:ext cx="8756753" cy="411480"/>
          </a:xfrm>
          <a:prstGeom prst="rect">
            <a:avLst/>
          </a:prstGeom>
          <a:solidFill>
            <a:srgbClr val="00518E"/>
          </a:solidFill>
        </p:spPr>
        <p:txBody>
          <a:bodyPr>
            <a:normAutofit fontScale="92500" lnSpcReduction="20000"/>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1400" dirty="0">
                <a:solidFill>
                  <a:schemeClr val="bg1"/>
                </a:solidFill>
              </a:rPr>
              <a:t>Ενημερώστε τους ανθρώπους πότε είναι πιθανό να είναι πιο δεκτικοί. Λάβετε υπόψη το άμεσο κόστος και τα οφέλη. Βοηθήστε τους ανθρώπους να σχεδιάσουν την αντίδρασή τους σε γεγονότα. </a:t>
            </a:r>
          </a:p>
        </p:txBody>
      </p:sp>
      <p:pic>
        <p:nvPicPr>
          <p:cNvPr id="9" name="Εικόνα 8"/>
          <p:cNvPicPr>
            <a:picLocks noChangeAspect="1"/>
          </p:cNvPicPr>
          <p:nvPr/>
        </p:nvPicPr>
        <p:blipFill>
          <a:blip r:embed="rId4"/>
          <a:stretch>
            <a:fillRect/>
          </a:stretch>
        </p:blipFill>
        <p:spPr>
          <a:xfrm>
            <a:off x="8543381" y="402568"/>
            <a:ext cx="1615282" cy="1615282"/>
          </a:xfrm>
          <a:prstGeom prst="rect">
            <a:avLst/>
          </a:prstGeom>
          <a:ln w="76200">
            <a:solidFill>
              <a:srgbClr val="FB0087"/>
            </a:solidFill>
          </a:ln>
        </p:spPr>
      </p:pic>
    </p:spTree>
    <p:extLst>
      <p:ext uri="{BB962C8B-B14F-4D97-AF65-F5344CB8AC3E}">
        <p14:creationId xmlns:p14="http://schemas.microsoft.com/office/powerpoint/2010/main" val="3986519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49D3-F8AA-158B-2FD0-4A34A16C5ECD}"/>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2967C174-48DB-3C91-09B4-E16DB92EB7D6}"/>
              </a:ext>
            </a:extLst>
          </p:cNvPr>
          <p:cNvSpPr>
            <a:spLocks noGrp="1"/>
          </p:cNvSpPr>
          <p:nvPr>
            <p:ph sz="half" idx="1"/>
          </p:nvPr>
        </p:nvSpPr>
        <p:spPr/>
        <p:txBody>
          <a:bodyPr/>
          <a:lstStyle/>
          <a:p>
            <a:endParaRPr lang="en-GB"/>
          </a:p>
        </p:txBody>
      </p:sp>
      <p:pic>
        <p:nvPicPr>
          <p:cNvPr id="5" name="Picture 4">
            <a:extLst>
              <a:ext uri="{FF2B5EF4-FFF2-40B4-BE49-F238E27FC236}">
                <a16:creationId xmlns:a16="http://schemas.microsoft.com/office/drawing/2014/main" id="{087508DD-E710-C7D1-4505-3758DF894FB3}"/>
              </a:ext>
            </a:extLst>
          </p:cNvPr>
          <p:cNvPicPr>
            <a:picLocks noChangeAspect="1"/>
          </p:cNvPicPr>
          <p:nvPr/>
        </p:nvPicPr>
        <p:blipFill>
          <a:blip r:embed="rId2"/>
          <a:stretch>
            <a:fillRect/>
          </a:stretch>
        </p:blipFill>
        <p:spPr>
          <a:xfrm>
            <a:off x="1" y="1"/>
            <a:ext cx="10799762" cy="7199312"/>
          </a:xfrm>
          <a:prstGeom prst="rect">
            <a:avLst/>
          </a:prstGeom>
        </p:spPr>
      </p:pic>
    </p:spTree>
    <p:extLst>
      <p:ext uri="{BB962C8B-B14F-4D97-AF65-F5344CB8AC3E}">
        <p14:creationId xmlns:p14="http://schemas.microsoft.com/office/powerpoint/2010/main" val="3559996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68177" y="117872"/>
            <a:ext cx="9707606" cy="993805"/>
          </a:xfrm>
        </p:spPr>
        <p:txBody>
          <a:bodyPr/>
          <a:lstStyle/>
          <a:p>
            <a:r>
              <a:rPr lang="el-GR" sz="3200" b="1" dirty="0"/>
              <a:t>Επιλογή του κατάλληλου καναλιού επικοινωνίας</a:t>
            </a:r>
          </a:p>
        </p:txBody>
      </p:sp>
      <p:sp>
        <p:nvSpPr>
          <p:cNvPr id="3" name="Θέση περιεχομένου 2"/>
          <p:cNvSpPr>
            <a:spLocks noGrp="1"/>
          </p:cNvSpPr>
          <p:nvPr>
            <p:ph sz="half" idx="1"/>
          </p:nvPr>
        </p:nvSpPr>
        <p:spPr/>
        <p:txBody>
          <a:bodyPr/>
          <a:lstStyle/>
          <a:p>
            <a:endParaRPr lang="el-GR"/>
          </a:p>
        </p:txBody>
      </p:sp>
      <p:pic>
        <p:nvPicPr>
          <p:cNvPr id="5" name="Εικόνα 4"/>
          <p:cNvPicPr>
            <a:picLocks noChangeAspect="1"/>
          </p:cNvPicPr>
          <p:nvPr/>
        </p:nvPicPr>
        <p:blipFill>
          <a:blip r:embed="rId2"/>
          <a:stretch>
            <a:fillRect/>
          </a:stretch>
        </p:blipFill>
        <p:spPr>
          <a:xfrm>
            <a:off x="0" y="2026920"/>
            <a:ext cx="10799763" cy="5172393"/>
          </a:xfrm>
          <a:prstGeom prst="rect">
            <a:avLst/>
          </a:prstGeom>
        </p:spPr>
      </p:pic>
      <p:sp>
        <p:nvSpPr>
          <p:cNvPr id="6" name="Θέση περιεχομένου 2"/>
          <p:cNvSpPr txBox="1">
            <a:spLocks/>
          </p:cNvSpPr>
          <p:nvPr/>
        </p:nvSpPr>
        <p:spPr>
          <a:xfrm>
            <a:off x="1021080" y="2511425"/>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a:t>Ευρεία προσέγγιση κοινού</a:t>
            </a:r>
          </a:p>
          <a:p>
            <a:pPr>
              <a:lnSpc>
                <a:spcPct val="110000"/>
              </a:lnSpc>
              <a:spcBef>
                <a:spcPts val="0"/>
              </a:spcBef>
            </a:pPr>
            <a:r>
              <a:rPr lang="el-GR" sz="1200"/>
              <a:t>Ιδανικό για αλληλεπίδραση με την κοινότητα και λεπτομερείς αναρτήσεις</a:t>
            </a:r>
          </a:p>
          <a:p>
            <a:pPr>
              <a:lnSpc>
                <a:spcPct val="110000"/>
              </a:lnSpc>
              <a:spcBef>
                <a:spcPts val="0"/>
              </a:spcBef>
            </a:pPr>
            <a:r>
              <a:rPr lang="el-GR" sz="1200"/>
              <a:t>Διαφημίσεις για στοχευμένα δημογραφικά στοιχεία</a:t>
            </a:r>
            <a:endParaRPr lang="el-GR" sz="1200" dirty="0"/>
          </a:p>
        </p:txBody>
      </p:sp>
      <p:sp>
        <p:nvSpPr>
          <p:cNvPr id="7" name="Θέση περιεχομένου 2"/>
          <p:cNvSpPr txBox="1">
            <a:spLocks/>
          </p:cNvSpPr>
          <p:nvPr/>
        </p:nvSpPr>
        <p:spPr>
          <a:xfrm>
            <a:off x="1021080" y="4094101"/>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dirty="0"/>
              <a:t>Οπτική αφήγηση</a:t>
            </a:r>
          </a:p>
          <a:p>
            <a:pPr>
              <a:lnSpc>
                <a:spcPct val="110000"/>
              </a:lnSpc>
              <a:spcBef>
                <a:spcPts val="0"/>
              </a:spcBef>
            </a:pPr>
            <a:r>
              <a:rPr lang="el-GR" sz="1200" dirty="0"/>
              <a:t>Δημοφιλές στο νεότερο κοινό</a:t>
            </a:r>
          </a:p>
          <a:p>
            <a:pPr>
              <a:lnSpc>
                <a:spcPct val="110000"/>
              </a:lnSpc>
              <a:spcBef>
                <a:spcPts val="0"/>
              </a:spcBef>
            </a:pPr>
            <a:r>
              <a:rPr lang="en-US" sz="1200" dirty="0"/>
              <a:t>I</a:t>
            </a:r>
            <a:r>
              <a:rPr lang="el-GR" sz="1200" dirty="0" err="1"/>
              <a:t>nfographics</a:t>
            </a:r>
            <a:r>
              <a:rPr lang="el-GR" sz="1200" dirty="0"/>
              <a:t>, </a:t>
            </a:r>
            <a:r>
              <a:rPr lang="el-GR" sz="1200" dirty="0" err="1"/>
              <a:t>reels</a:t>
            </a:r>
            <a:endParaRPr lang="el-GR" sz="1200" dirty="0"/>
          </a:p>
        </p:txBody>
      </p:sp>
      <p:sp>
        <p:nvSpPr>
          <p:cNvPr id="8" name="Θέση περιεχομένου 2"/>
          <p:cNvSpPr txBox="1">
            <a:spLocks/>
          </p:cNvSpPr>
          <p:nvPr/>
        </p:nvSpPr>
        <p:spPr>
          <a:xfrm>
            <a:off x="1021080" y="5747100"/>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a:t>Γρήγορες ενημερώσεις σε πραγματικό χρόνο</a:t>
            </a:r>
          </a:p>
          <a:p>
            <a:pPr>
              <a:lnSpc>
                <a:spcPct val="110000"/>
              </a:lnSpc>
              <a:spcBef>
                <a:spcPts val="0"/>
              </a:spcBef>
            </a:pPr>
            <a:r>
              <a:rPr lang="el-GR" sz="1200"/>
              <a:t>Σύντομα, αποτελεσματικά μηνύματα</a:t>
            </a:r>
          </a:p>
          <a:p>
            <a:pPr>
              <a:lnSpc>
                <a:spcPct val="110000"/>
              </a:lnSpc>
              <a:spcBef>
                <a:spcPts val="0"/>
              </a:spcBef>
            </a:pPr>
            <a:r>
              <a:rPr lang="el-GR" sz="1200"/>
              <a:t>Hashtags για αλληλεπίδραση με τις τάσεις</a:t>
            </a:r>
            <a:endParaRPr lang="el-GR" sz="1200" dirty="0"/>
          </a:p>
        </p:txBody>
      </p:sp>
      <p:sp>
        <p:nvSpPr>
          <p:cNvPr id="9" name="Θέση περιεχομένου 2"/>
          <p:cNvSpPr txBox="1">
            <a:spLocks/>
          </p:cNvSpPr>
          <p:nvPr/>
        </p:nvSpPr>
        <p:spPr>
          <a:xfrm>
            <a:off x="6535418" y="2511425"/>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a:t>Δίκτυο επαγγελματιών και υγειονομικής περίθαλψης</a:t>
            </a:r>
          </a:p>
          <a:p>
            <a:pPr>
              <a:lnSpc>
                <a:spcPct val="110000"/>
              </a:lnSpc>
              <a:spcBef>
                <a:spcPts val="0"/>
              </a:spcBef>
            </a:pPr>
            <a:r>
              <a:rPr lang="el-GR" sz="1200"/>
              <a:t>Περιεχόμενο και άρθρα μεγάλης διάρκειας</a:t>
            </a:r>
          </a:p>
          <a:p>
            <a:pPr>
              <a:lnSpc>
                <a:spcPct val="110000"/>
              </a:lnSpc>
              <a:spcBef>
                <a:spcPts val="0"/>
              </a:spcBef>
            </a:pPr>
            <a:r>
              <a:rPr lang="el-GR" sz="1200"/>
              <a:t>Συνεργασίες B2B, πληροφορίες για τον κλάδο</a:t>
            </a:r>
            <a:endParaRPr lang="el-GR" sz="1200" dirty="0"/>
          </a:p>
        </p:txBody>
      </p:sp>
      <p:sp>
        <p:nvSpPr>
          <p:cNvPr id="10" name="Θέση περιεχομένου 2"/>
          <p:cNvSpPr txBox="1">
            <a:spLocks/>
          </p:cNvSpPr>
          <p:nvPr/>
        </p:nvSpPr>
        <p:spPr>
          <a:xfrm>
            <a:off x="6598591" y="4094101"/>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a:t>Viral, χιουμοριστικό περιεχόμενο</a:t>
            </a:r>
          </a:p>
          <a:p>
            <a:pPr>
              <a:lnSpc>
                <a:spcPct val="110000"/>
              </a:lnSpc>
              <a:spcBef>
                <a:spcPts val="0"/>
              </a:spcBef>
            </a:pPr>
            <a:r>
              <a:rPr lang="el-GR" sz="1200"/>
              <a:t>Σύντομης διάρκειας, ενδιαφέροντα βίντεο</a:t>
            </a:r>
          </a:p>
          <a:p>
            <a:pPr>
              <a:lnSpc>
                <a:spcPct val="110000"/>
              </a:lnSpc>
              <a:spcBef>
                <a:spcPts val="0"/>
              </a:spcBef>
            </a:pPr>
            <a:r>
              <a:rPr lang="el-GR" sz="1200"/>
              <a:t>Απευθύνεται σε νεότερες ηλικίες</a:t>
            </a:r>
            <a:endParaRPr lang="el-GR" sz="1200" dirty="0"/>
          </a:p>
        </p:txBody>
      </p:sp>
      <p:sp>
        <p:nvSpPr>
          <p:cNvPr id="11" name="Θέση περιεχομένου 2"/>
          <p:cNvSpPr txBox="1">
            <a:spLocks/>
          </p:cNvSpPr>
          <p:nvPr/>
        </p:nvSpPr>
        <p:spPr>
          <a:xfrm>
            <a:off x="6598591" y="5717030"/>
            <a:ext cx="4210318" cy="994848"/>
          </a:xfrm>
          <a:prstGeom prst="rect">
            <a:avLst/>
          </a:prstGeom>
          <a:solidFill>
            <a:schemeClr val="bg1"/>
          </a:solidFill>
        </p:spPr>
        <p:txBody>
          <a:bodyPr>
            <a:normAutofit/>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a:lnSpc>
                <a:spcPct val="110000"/>
              </a:lnSpc>
              <a:spcBef>
                <a:spcPts val="0"/>
              </a:spcBef>
            </a:pPr>
            <a:r>
              <a:rPr lang="el-GR" sz="1200"/>
              <a:t>Εκτενές περιεχόμενο βίντεο</a:t>
            </a:r>
          </a:p>
          <a:p>
            <a:pPr>
              <a:lnSpc>
                <a:spcPct val="110000"/>
              </a:lnSpc>
              <a:spcBef>
                <a:spcPts val="0"/>
              </a:spcBef>
            </a:pPr>
            <a:r>
              <a:rPr lang="el-GR" sz="1200"/>
              <a:t>Ιδανικό για επεξηγηματικά βίντεο και εκπαιδευτικές σειρές</a:t>
            </a:r>
          </a:p>
          <a:p>
            <a:pPr>
              <a:lnSpc>
                <a:spcPct val="110000"/>
              </a:lnSpc>
              <a:spcBef>
                <a:spcPts val="0"/>
              </a:spcBef>
            </a:pPr>
            <a:r>
              <a:rPr lang="el-GR" sz="1200"/>
              <a:t>Μακροπρόθεσμη προβολή περιεχομένου</a:t>
            </a:r>
            <a:endParaRPr lang="el-GR" sz="1200" dirty="0"/>
          </a:p>
        </p:txBody>
      </p:sp>
      <p:pic>
        <p:nvPicPr>
          <p:cNvPr id="12" name="Εικόνα 11"/>
          <p:cNvPicPr>
            <a:picLocks noChangeAspect="1"/>
          </p:cNvPicPr>
          <p:nvPr/>
        </p:nvPicPr>
        <p:blipFill>
          <a:blip r:embed="rId3"/>
          <a:stretch>
            <a:fillRect/>
          </a:stretch>
        </p:blipFill>
        <p:spPr>
          <a:xfrm>
            <a:off x="9080308" y="6536919"/>
            <a:ext cx="1790950" cy="619211"/>
          </a:xfrm>
          <a:prstGeom prst="rect">
            <a:avLst/>
          </a:prstGeom>
        </p:spPr>
      </p:pic>
      <p:sp>
        <p:nvSpPr>
          <p:cNvPr id="4" name="Rectangle 3">
            <a:extLst>
              <a:ext uri="{FF2B5EF4-FFF2-40B4-BE49-F238E27FC236}">
                <a16:creationId xmlns:a16="http://schemas.microsoft.com/office/drawing/2014/main" id="{0DFA8CB6-BE9D-3EF1-EEAD-6ECD120D2C5A}"/>
              </a:ext>
            </a:extLst>
          </p:cNvPr>
          <p:cNvSpPr/>
          <p:nvPr/>
        </p:nvSpPr>
        <p:spPr>
          <a:xfrm>
            <a:off x="5043055" y="2812473"/>
            <a:ext cx="525311" cy="2927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9585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0048C-5477-00C5-A7F6-9AA62B158A28}"/>
              </a:ext>
            </a:extLst>
          </p:cNvPr>
          <p:cNvSpPr>
            <a:spLocks noGrp="1"/>
          </p:cNvSpPr>
          <p:nvPr>
            <p:ph type="title"/>
          </p:nvPr>
        </p:nvSpPr>
        <p:spPr>
          <a:xfrm>
            <a:off x="546078" y="0"/>
            <a:ext cx="9707606" cy="872486"/>
          </a:xfrm>
        </p:spPr>
        <p:txBody>
          <a:bodyPr/>
          <a:lstStyle/>
          <a:p>
            <a:r>
              <a:rPr lang="el-GR" sz="3200" b="1" dirty="0"/>
              <a:t>Εισαγωγή</a:t>
            </a:r>
            <a:endParaRPr lang="en-GB" sz="3200" b="1" dirty="0"/>
          </a:p>
        </p:txBody>
      </p:sp>
      <p:sp>
        <p:nvSpPr>
          <p:cNvPr id="3" name="Content Placeholder 2">
            <a:extLst>
              <a:ext uri="{FF2B5EF4-FFF2-40B4-BE49-F238E27FC236}">
                <a16:creationId xmlns:a16="http://schemas.microsoft.com/office/drawing/2014/main" id="{E1137D4A-93FC-3D9E-4A71-83812A9653F8}"/>
              </a:ext>
            </a:extLst>
          </p:cNvPr>
          <p:cNvSpPr>
            <a:spLocks noGrp="1"/>
          </p:cNvSpPr>
          <p:nvPr>
            <p:ph sz="half" idx="1"/>
          </p:nvPr>
        </p:nvSpPr>
        <p:spPr>
          <a:xfrm>
            <a:off x="546078" y="1185619"/>
            <a:ext cx="9685900" cy="872486"/>
          </a:xfrm>
        </p:spPr>
        <p:txBody>
          <a:bodyPr/>
          <a:lstStyle/>
          <a:p>
            <a:pPr marL="0" indent="0">
              <a:buNone/>
            </a:pPr>
            <a:r>
              <a:rPr lang="el-GR" b="1" dirty="0"/>
              <a:t>Επικοινωνία: </a:t>
            </a:r>
            <a:r>
              <a:rPr lang="el-GR" b="1" i="1" dirty="0"/>
              <a:t>Μια </a:t>
            </a:r>
            <a:r>
              <a:rPr lang="el-GR" b="1" i="1" dirty="0" err="1"/>
              <a:t>κομβικότατη</a:t>
            </a:r>
            <a:r>
              <a:rPr lang="el-GR" b="1" i="1" dirty="0"/>
              <a:t> συνιστώσα της διαχείρισης αλλαγών!!</a:t>
            </a:r>
            <a:endParaRPr lang="en-GB" b="1" i="1" dirty="0"/>
          </a:p>
        </p:txBody>
      </p:sp>
      <p:pic>
        <p:nvPicPr>
          <p:cNvPr id="6" name="Picture 5">
            <a:extLst>
              <a:ext uri="{FF2B5EF4-FFF2-40B4-BE49-F238E27FC236}">
                <a16:creationId xmlns:a16="http://schemas.microsoft.com/office/drawing/2014/main" id="{1C1A33DD-DB6B-FFE1-6C79-FEF8ACF6CAF5}"/>
              </a:ext>
            </a:extLst>
          </p:cNvPr>
          <p:cNvPicPr>
            <a:picLocks noChangeAspect="1"/>
          </p:cNvPicPr>
          <p:nvPr/>
        </p:nvPicPr>
        <p:blipFill>
          <a:blip r:embed="rId2"/>
          <a:stretch>
            <a:fillRect/>
          </a:stretch>
        </p:blipFill>
        <p:spPr>
          <a:xfrm>
            <a:off x="2743200" y="1828271"/>
            <a:ext cx="8056563" cy="5371042"/>
          </a:xfrm>
          <a:prstGeom prst="rect">
            <a:avLst/>
          </a:prstGeom>
          <a:ln w="57150">
            <a:solidFill>
              <a:srgbClr val="02FFD2"/>
            </a:solidFill>
          </a:ln>
        </p:spPr>
      </p:pic>
      <p:sp>
        <p:nvSpPr>
          <p:cNvPr id="7" name="Arrow: Right 6">
            <a:extLst>
              <a:ext uri="{FF2B5EF4-FFF2-40B4-BE49-F238E27FC236}">
                <a16:creationId xmlns:a16="http://schemas.microsoft.com/office/drawing/2014/main" id="{8D853CD1-922E-1627-41B7-7F1EC719240B}"/>
              </a:ext>
            </a:extLst>
          </p:cNvPr>
          <p:cNvSpPr/>
          <p:nvPr/>
        </p:nvSpPr>
        <p:spPr>
          <a:xfrm rot="1480894">
            <a:off x="4864333" y="2513620"/>
            <a:ext cx="760248" cy="357887"/>
          </a:xfrm>
          <a:prstGeom prst="rightArrow">
            <a:avLst>
              <a:gd name="adj1" fmla="val 29506"/>
              <a:gd name="adj2" fmla="val 50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Right 11">
            <a:extLst>
              <a:ext uri="{FF2B5EF4-FFF2-40B4-BE49-F238E27FC236}">
                <a16:creationId xmlns:a16="http://schemas.microsoft.com/office/drawing/2014/main" id="{ED45A8F8-2F45-C176-3728-1A3C0A7C1D2F}"/>
              </a:ext>
            </a:extLst>
          </p:cNvPr>
          <p:cNvSpPr/>
          <p:nvPr/>
        </p:nvSpPr>
        <p:spPr>
          <a:xfrm rot="1480894">
            <a:off x="7481574" y="2436575"/>
            <a:ext cx="760248" cy="357887"/>
          </a:xfrm>
          <a:prstGeom prst="rightArrow">
            <a:avLst>
              <a:gd name="adj1" fmla="val 29506"/>
              <a:gd name="adj2" fmla="val 50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Right 12">
            <a:extLst>
              <a:ext uri="{FF2B5EF4-FFF2-40B4-BE49-F238E27FC236}">
                <a16:creationId xmlns:a16="http://schemas.microsoft.com/office/drawing/2014/main" id="{732103F2-5D73-F2B3-BE6B-B84B74E215E9}"/>
              </a:ext>
            </a:extLst>
          </p:cNvPr>
          <p:cNvSpPr/>
          <p:nvPr/>
        </p:nvSpPr>
        <p:spPr>
          <a:xfrm rot="1480894">
            <a:off x="7734429" y="3943520"/>
            <a:ext cx="760248" cy="357887"/>
          </a:xfrm>
          <a:prstGeom prst="rightArrow">
            <a:avLst>
              <a:gd name="adj1" fmla="val 29506"/>
              <a:gd name="adj2" fmla="val 50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5325CF15-A7A4-30C1-07A6-0C1E6B74C8F8}"/>
              </a:ext>
            </a:extLst>
          </p:cNvPr>
          <p:cNvSpPr/>
          <p:nvPr/>
        </p:nvSpPr>
        <p:spPr>
          <a:xfrm rot="1480894">
            <a:off x="7233092" y="5228824"/>
            <a:ext cx="760248" cy="357887"/>
          </a:xfrm>
          <a:prstGeom prst="rightArrow">
            <a:avLst>
              <a:gd name="adj1" fmla="val 29506"/>
              <a:gd name="adj2" fmla="val 50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DFE9647B-F16D-17C3-29FD-400EFF178BBE}"/>
              </a:ext>
            </a:extLst>
          </p:cNvPr>
          <p:cNvSpPr/>
          <p:nvPr/>
        </p:nvSpPr>
        <p:spPr>
          <a:xfrm rot="1480894">
            <a:off x="2762926" y="5416201"/>
            <a:ext cx="760248" cy="357887"/>
          </a:xfrm>
          <a:prstGeom prst="rightArrow">
            <a:avLst>
              <a:gd name="adj1" fmla="val 29506"/>
              <a:gd name="adj2" fmla="val 50000"/>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395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BBFF5-6F01-E280-B1D0-3D9FA4F98563}"/>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18BB81EA-81EE-E404-579D-349D319C3EFF}"/>
              </a:ext>
            </a:extLst>
          </p:cNvPr>
          <p:cNvSpPr>
            <a:spLocks noGrp="1"/>
          </p:cNvSpPr>
          <p:nvPr>
            <p:ph type="title"/>
          </p:nvPr>
        </p:nvSpPr>
        <p:spPr>
          <a:xfrm>
            <a:off x="742948" y="439838"/>
            <a:ext cx="9313863" cy="5509549"/>
          </a:xfrm>
        </p:spPr>
        <p:txBody>
          <a:bodyPr/>
          <a:lstStyle/>
          <a:p>
            <a:pPr algn="l">
              <a:lnSpc>
                <a:spcPct val="120000"/>
              </a:lnSpc>
            </a:pPr>
            <a:r>
              <a:rPr lang="el-GR" sz="4000" u="sng" dirty="0"/>
              <a:t>Ένα καίριο ερώτημα για εμάς:</a:t>
            </a:r>
            <a:br>
              <a:rPr lang="el-GR" sz="3600" i="1" dirty="0"/>
            </a:br>
            <a:r>
              <a:rPr lang="el-GR" sz="3600" i="1" dirty="0"/>
              <a:t>Πώς θα μπορούσε το </a:t>
            </a:r>
            <a:r>
              <a:rPr lang="en-US" sz="3600" i="1" dirty="0"/>
              <a:t>H-PASS </a:t>
            </a:r>
            <a:r>
              <a:rPr lang="el-GR" sz="3600" i="1" dirty="0"/>
              <a:t>να παραμείνει βιώσιμο μετά τη λήξη του…</a:t>
            </a:r>
            <a:br>
              <a:rPr lang="el-GR" sz="3600" i="1" dirty="0"/>
            </a:br>
            <a:r>
              <a:rPr lang="el-GR" sz="3600" i="1" dirty="0"/>
              <a:t>…με τη δική σας βοήθεια</a:t>
            </a:r>
            <a:r>
              <a:rPr lang="en-US" sz="3600" i="1" dirty="0"/>
              <a:t>;;;</a:t>
            </a:r>
            <a:endParaRPr lang="hu-HU" sz="3600" i="1" dirty="0"/>
          </a:p>
        </p:txBody>
      </p:sp>
    </p:spTree>
    <p:extLst>
      <p:ext uri="{BB962C8B-B14F-4D97-AF65-F5344CB8AC3E}">
        <p14:creationId xmlns:p14="http://schemas.microsoft.com/office/powerpoint/2010/main" val="2149391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6297" y="320040"/>
            <a:ext cx="9707606" cy="993805"/>
          </a:xfrm>
        </p:spPr>
        <p:txBody>
          <a:bodyPr/>
          <a:lstStyle/>
          <a:p>
            <a:r>
              <a:rPr lang="en-US" dirty="0"/>
              <a:t>Let us capture your ideas…</a:t>
            </a:r>
            <a:endParaRPr lang="el-GR" dirty="0"/>
          </a:p>
        </p:txBody>
      </p:sp>
      <p:sp>
        <p:nvSpPr>
          <p:cNvPr id="3" name="Θέση περιεχομένου 2"/>
          <p:cNvSpPr>
            <a:spLocks noGrp="1"/>
          </p:cNvSpPr>
          <p:nvPr>
            <p:ph sz="half" idx="1"/>
          </p:nvPr>
        </p:nvSpPr>
        <p:spPr>
          <a:xfrm>
            <a:off x="466297" y="2164080"/>
            <a:ext cx="9685900" cy="3901439"/>
          </a:xfrm>
        </p:spPr>
        <p:txBody>
          <a:bodyPr/>
          <a:lstStyle/>
          <a:p>
            <a:r>
              <a:rPr lang="el-GR" dirty="0"/>
              <a:t>Ποια θα ήταν η πλέον κατάλληλη μορφή του </a:t>
            </a:r>
            <a:r>
              <a:rPr lang="en-US" b="1" dirty="0"/>
              <a:t>online material repository </a:t>
            </a:r>
            <a:r>
              <a:rPr lang="el-GR" b="1" dirty="0"/>
              <a:t>(αποθετηρίου χρήσιμου υλικού)</a:t>
            </a:r>
            <a:r>
              <a:rPr lang="en-US" dirty="0"/>
              <a:t>;</a:t>
            </a:r>
          </a:p>
          <a:p>
            <a:endParaRPr lang="en-US" dirty="0"/>
          </a:p>
          <a:p>
            <a:r>
              <a:rPr lang="el-GR" dirty="0"/>
              <a:t>Με ποιον τρόπο θα μπορούσαν </a:t>
            </a:r>
            <a:r>
              <a:rPr lang="el-GR" b="1" dirty="0"/>
              <a:t>να ενημερώνονται οι ενδιαφερόμενοι εντός του χώρου εργασίας σχετικά με τη διαθεσιμότητα ενός </a:t>
            </a:r>
            <a:r>
              <a:rPr lang="el-GR" b="1" dirty="0" err="1"/>
              <a:t>digital</a:t>
            </a:r>
            <a:r>
              <a:rPr lang="el-GR" b="1" dirty="0"/>
              <a:t> </a:t>
            </a:r>
            <a:r>
              <a:rPr lang="el-GR" b="1" dirty="0" err="1"/>
              <a:t>change</a:t>
            </a:r>
            <a:r>
              <a:rPr lang="el-GR" b="1" dirty="0"/>
              <a:t> </a:t>
            </a:r>
            <a:r>
              <a:rPr lang="el-GR" b="1" dirty="0" err="1"/>
              <a:t>agent</a:t>
            </a:r>
            <a:r>
              <a:rPr lang="el-GR" b="1" dirty="0"/>
              <a:t>;</a:t>
            </a:r>
          </a:p>
          <a:p>
            <a:endParaRPr lang="el-GR" dirty="0"/>
          </a:p>
        </p:txBody>
      </p:sp>
    </p:spTree>
    <p:extLst>
      <p:ext uri="{BB962C8B-B14F-4D97-AF65-F5344CB8AC3E}">
        <p14:creationId xmlns:p14="http://schemas.microsoft.com/office/powerpoint/2010/main" val="52040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6297" y="0"/>
            <a:ext cx="9707606" cy="993805"/>
          </a:xfrm>
        </p:spPr>
        <p:txBody>
          <a:bodyPr/>
          <a:lstStyle/>
          <a:p>
            <a:r>
              <a:rPr lang="en-US" dirty="0"/>
              <a:t>Let’s take notes!</a:t>
            </a:r>
            <a:endParaRPr lang="el-GR" dirty="0"/>
          </a:p>
        </p:txBody>
      </p:sp>
      <p:sp>
        <p:nvSpPr>
          <p:cNvPr id="3" name="Θέση περιεχομένου 2"/>
          <p:cNvSpPr>
            <a:spLocks noGrp="1"/>
          </p:cNvSpPr>
          <p:nvPr>
            <p:ph sz="half" idx="1"/>
          </p:nvPr>
        </p:nvSpPr>
        <p:spPr>
          <a:xfrm>
            <a:off x="466297" y="1324586"/>
            <a:ext cx="9685900" cy="4740933"/>
          </a:xfrm>
        </p:spPr>
        <p:txBody>
          <a:bodyPr/>
          <a:lstStyle/>
          <a:p>
            <a:pPr marL="0" indent="0">
              <a:buNone/>
            </a:pPr>
            <a:r>
              <a:rPr lang="en-GB" dirty="0"/>
              <a:t>Website – login</a:t>
            </a:r>
          </a:p>
          <a:p>
            <a:pPr marL="0" indent="0">
              <a:buNone/>
            </a:pPr>
            <a:endParaRPr lang="en-GB" dirty="0"/>
          </a:p>
          <a:p>
            <a:pPr marL="0" indent="0">
              <a:buNone/>
            </a:pPr>
            <a:r>
              <a:rPr lang="el-GR" dirty="0"/>
              <a:t>Συνδυασμός </a:t>
            </a:r>
            <a:r>
              <a:rPr lang="el-GR" dirty="0" err="1"/>
              <a:t>web</a:t>
            </a:r>
            <a:r>
              <a:rPr lang="el-GR" dirty="0"/>
              <a:t> </a:t>
            </a:r>
            <a:r>
              <a:rPr lang="el-GR" dirty="0" err="1"/>
              <a:t>site</a:t>
            </a:r>
            <a:r>
              <a:rPr lang="el-GR" dirty="0"/>
              <a:t> και ομάδα </a:t>
            </a:r>
            <a:r>
              <a:rPr lang="el-GR"/>
              <a:t>viber</a:t>
            </a:r>
            <a:endParaRPr lang="en-GB" dirty="0"/>
          </a:p>
        </p:txBody>
      </p:sp>
      <p:pic>
        <p:nvPicPr>
          <p:cNvPr id="4" name="Picture 3">
            <a:extLst>
              <a:ext uri="{FF2B5EF4-FFF2-40B4-BE49-F238E27FC236}">
                <a16:creationId xmlns:a16="http://schemas.microsoft.com/office/drawing/2014/main" id="{AD4A0191-257B-E11B-EAA3-4C64251F3985}"/>
              </a:ext>
            </a:extLst>
          </p:cNvPr>
          <p:cNvPicPr>
            <a:picLocks noChangeAspect="1"/>
          </p:cNvPicPr>
          <p:nvPr/>
        </p:nvPicPr>
        <p:blipFill>
          <a:blip r:embed="rId2"/>
          <a:stretch>
            <a:fillRect/>
          </a:stretch>
        </p:blipFill>
        <p:spPr>
          <a:xfrm>
            <a:off x="8429264" y="253023"/>
            <a:ext cx="2143125" cy="2143125"/>
          </a:xfrm>
          <a:prstGeom prst="rect">
            <a:avLst/>
          </a:prstGeom>
          <a:ln w="76200">
            <a:solidFill>
              <a:srgbClr val="7030A0"/>
            </a:solidFill>
          </a:ln>
        </p:spPr>
      </p:pic>
    </p:spTree>
    <p:extLst>
      <p:ext uri="{BB962C8B-B14F-4D97-AF65-F5344CB8AC3E}">
        <p14:creationId xmlns:p14="http://schemas.microsoft.com/office/powerpoint/2010/main" val="332323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24970" y="6274368"/>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012" dirty="0"/>
              <a:t>Έργο: 101101139 - H-PASS - EU4H-2022-PJ</a:t>
            </a:r>
            <a:endParaRPr lang="el-GR" altLang="en-US" sz="1012"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554759" y="1581664"/>
            <a:ext cx="2793117" cy="55143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375" b="1" dirty="0">
                <a:solidFill>
                  <a:srgbClr val="1A75DB"/>
                </a:solidFill>
                <a:latin typeface="+mn-lt"/>
              </a:rPr>
              <a:t>Αποπ</a:t>
            </a:r>
            <a:r>
              <a:rPr lang="en-US" sz="3375" b="1" dirty="0" err="1">
                <a:solidFill>
                  <a:srgbClr val="1A75DB"/>
                </a:solidFill>
                <a:latin typeface="+mn-lt"/>
              </a:rPr>
              <a:t>οίη</a:t>
            </a:r>
            <a:r>
              <a:rPr lang="el-GR" sz="3375" b="1" dirty="0">
                <a:solidFill>
                  <a:srgbClr val="1A75DB"/>
                </a:solidFill>
                <a:latin typeface="+mn-lt"/>
              </a:rPr>
              <a:t>σ</a:t>
            </a:r>
            <a:r>
              <a:rPr lang="en-US" sz="3375" b="1" dirty="0">
                <a:solidFill>
                  <a:srgbClr val="1A75DB"/>
                </a:solidFill>
                <a:latin typeface="+mn-lt"/>
              </a:rPr>
              <a:t>η ευθύνης </a:t>
            </a:r>
            <a:endParaRPr lang="en-GB" sz="3375"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1229188" y="2426879"/>
            <a:ext cx="6944236" cy="3304674"/>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sz="2480" dirty="0"/>
          </a:p>
        </p:txBody>
      </p:sp>
      <p:sp>
        <p:nvSpPr>
          <p:cNvPr id="7" name="TextBox 6">
            <a:extLst>
              <a:ext uri="{FF2B5EF4-FFF2-40B4-BE49-F238E27FC236}">
                <a16:creationId xmlns:a16="http://schemas.microsoft.com/office/drawing/2014/main" id="{4CE8027F-86D5-8209-CE4A-39D3763E8A8C}"/>
              </a:ext>
            </a:extLst>
          </p:cNvPr>
          <p:cNvSpPr txBox="1"/>
          <p:nvPr/>
        </p:nvSpPr>
        <p:spPr>
          <a:xfrm>
            <a:off x="2170089" y="2808693"/>
            <a:ext cx="6459585" cy="2378600"/>
          </a:xfrm>
          <a:prstGeom prst="rect">
            <a:avLst/>
          </a:prstGeom>
          <a:noFill/>
        </p:spPr>
        <p:txBody>
          <a:bodyPr wrap="square">
            <a:spAutoFit/>
          </a:bodyPr>
          <a:lstStyle/>
          <a:p>
            <a:pPr algn="just"/>
            <a:r>
              <a:rPr lang="en-US" sz="1857" dirty="0"/>
              <a:t>Ο Ευρωπαϊκός Εκτελεστικός Οργανισμός για την Υγεία και την Ψηφιακή Ανάπτυξη (</a:t>
            </a:r>
            <a:r>
              <a:rPr lang="en-US" sz="1857" dirty="0" err="1"/>
              <a:t>HaDEA</a:t>
            </a:r>
            <a:r>
              <a:rPr lang="en-US" sz="1857"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995887" y="3017730"/>
            <a:ext cx="6758665" cy="1006082"/>
          </a:xfrm>
          <a:prstGeom prst="rect">
            <a:avLst/>
          </a:prstGeom>
          <a:noFill/>
          <a:ln>
            <a:noFill/>
          </a:ln>
        </p:spPr>
        <p:txBody>
          <a:bodyPr spcFirstLastPara="1" wrap="square" lIns="77146" tIns="38562" rIns="77146" bIns="38562" anchor="ctr" anchorCtr="0">
            <a:noAutofit/>
          </a:bodyPr>
          <a:lstStyle/>
          <a:p>
            <a:r>
              <a:rPr lang="el-GR" sz="3037" dirty="0"/>
              <a:t>Ευχαριστούμε για την προσοχή σας</a:t>
            </a:r>
            <a:r>
              <a:rPr lang="it-IT" sz="3037" dirty="0"/>
              <a:t>!</a:t>
            </a:r>
            <a:endParaRPr sz="3037" dirty="0"/>
          </a:p>
        </p:txBody>
      </p:sp>
    </p:spTree>
    <p:extLst>
      <p:ext uri="{BB962C8B-B14F-4D97-AF65-F5344CB8AC3E}">
        <p14:creationId xmlns:p14="http://schemas.microsoft.com/office/powerpoint/2010/main" val="525072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6402F-72C8-9BA4-992D-4CD6C212BA9F}"/>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D3C76CA-620F-DE43-E3B9-08E6682D7B1D}"/>
              </a:ext>
            </a:extLst>
          </p:cNvPr>
          <p:cNvSpPr>
            <a:spLocks noGrp="1"/>
          </p:cNvSpPr>
          <p:nvPr>
            <p:ph type="title"/>
          </p:nvPr>
        </p:nvSpPr>
        <p:spPr>
          <a:xfrm>
            <a:off x="742948" y="439838"/>
            <a:ext cx="9313863" cy="5509549"/>
          </a:xfrm>
        </p:spPr>
        <p:txBody>
          <a:bodyPr/>
          <a:lstStyle/>
          <a:p>
            <a:pPr algn="l">
              <a:lnSpc>
                <a:spcPct val="120000"/>
              </a:lnSpc>
            </a:pPr>
            <a:r>
              <a:rPr lang="el-GR" sz="3600" dirty="0"/>
              <a:t>Μελέτη περίπτωσης – Μέρος </a:t>
            </a:r>
            <a:r>
              <a:rPr lang="en-GB" sz="3600" dirty="0"/>
              <a:t>2</a:t>
            </a:r>
            <a:r>
              <a:rPr lang="el-GR" sz="3600" dirty="0"/>
              <a:t>ο:</a:t>
            </a:r>
            <a:br>
              <a:rPr lang="en-GB" sz="3600" dirty="0"/>
            </a:br>
            <a:r>
              <a:rPr lang="el-GR" sz="3600" i="1" dirty="0"/>
              <a:t>Εξωτερική επικοινωνία</a:t>
            </a:r>
            <a:br>
              <a:rPr lang="el-GR" sz="3600" dirty="0"/>
            </a:br>
            <a:endParaRPr lang="hu-HU" sz="3600" i="1" dirty="0"/>
          </a:p>
        </p:txBody>
      </p:sp>
    </p:spTree>
    <p:extLst>
      <p:ext uri="{BB962C8B-B14F-4D97-AF65-F5344CB8AC3E}">
        <p14:creationId xmlns:p14="http://schemas.microsoft.com/office/powerpoint/2010/main" val="3443813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6AC58-F04F-B0DA-9299-094560879F8E}"/>
              </a:ext>
            </a:extLst>
          </p:cNvPr>
          <p:cNvSpPr>
            <a:spLocks noGrp="1"/>
          </p:cNvSpPr>
          <p:nvPr>
            <p:ph type="title"/>
          </p:nvPr>
        </p:nvSpPr>
        <p:spPr>
          <a:xfrm>
            <a:off x="740041" y="166255"/>
            <a:ext cx="9707606" cy="1460958"/>
          </a:xfrm>
        </p:spPr>
        <p:txBody>
          <a:bodyPr/>
          <a:lstStyle/>
          <a:p>
            <a:br>
              <a:rPr lang="en-GB" b="1" dirty="0"/>
            </a:br>
            <a:endParaRPr lang="en-GB" b="1" dirty="0"/>
          </a:p>
        </p:txBody>
      </p:sp>
      <p:sp>
        <p:nvSpPr>
          <p:cNvPr id="3" name="Content Placeholder 2">
            <a:extLst>
              <a:ext uri="{FF2B5EF4-FFF2-40B4-BE49-F238E27FC236}">
                <a16:creationId xmlns:a16="http://schemas.microsoft.com/office/drawing/2014/main" id="{2FC4752D-C45B-C233-6708-AC3967BF6502}"/>
              </a:ext>
            </a:extLst>
          </p:cNvPr>
          <p:cNvSpPr>
            <a:spLocks noGrp="1"/>
          </p:cNvSpPr>
          <p:nvPr>
            <p:ph sz="half" idx="1"/>
          </p:nvPr>
        </p:nvSpPr>
        <p:spPr>
          <a:xfrm>
            <a:off x="938161" y="1328885"/>
            <a:ext cx="4304399" cy="4812835"/>
          </a:xfrm>
          <a:solidFill>
            <a:schemeClr val="accent3">
              <a:lumMod val="40000"/>
              <a:lumOff val="60000"/>
            </a:schemeClr>
          </a:solidFill>
          <a:ln w="76200">
            <a:solidFill>
              <a:srgbClr val="00C6D6"/>
            </a:solidFill>
          </a:ln>
        </p:spPr>
        <p:txBody>
          <a:bodyPr/>
          <a:lstStyle/>
          <a:p>
            <a:r>
              <a:rPr lang="el-GR" sz="2400" dirty="0"/>
              <a:t>Μετά από εβδομάδες προσεκτικής προετοιμασίας, η πρόταση του ψηφιακού μετασχηματισμού είναι έτοιμη και πλέον εφαρμόζεται στην </a:t>
            </a:r>
            <a:r>
              <a:rPr lang="el-GR" sz="2400" dirty="0" err="1"/>
              <a:t>Ορθοπαιδική</a:t>
            </a:r>
            <a:r>
              <a:rPr lang="el-GR" sz="2400" dirty="0"/>
              <a:t> Κλινική του νοσοκομείο. </a:t>
            </a:r>
            <a:endParaRPr lang="en-US" sz="2400" dirty="0"/>
          </a:p>
          <a:p>
            <a:r>
              <a:rPr lang="el-GR" sz="2400" dirty="0"/>
              <a:t>Με την υποστήριξη των ιατρών, των νοσηλευτών, και της διοίκησης το επόμενο βήμα είναι έτοιμο να πραγματοποιηθεί.</a:t>
            </a:r>
          </a:p>
          <a:p>
            <a:endParaRPr lang="en-GB" sz="2400" dirty="0"/>
          </a:p>
        </p:txBody>
      </p:sp>
      <p:pic>
        <p:nvPicPr>
          <p:cNvPr id="7" name="Εικόνα 6"/>
          <p:cNvPicPr>
            <a:picLocks noChangeAspect="1"/>
          </p:cNvPicPr>
          <p:nvPr/>
        </p:nvPicPr>
        <p:blipFill>
          <a:blip r:embed="rId2"/>
          <a:stretch>
            <a:fillRect/>
          </a:stretch>
        </p:blipFill>
        <p:spPr>
          <a:xfrm>
            <a:off x="5738760" y="2167085"/>
            <a:ext cx="4251891" cy="2831635"/>
          </a:xfrm>
          <a:prstGeom prst="rect">
            <a:avLst/>
          </a:prstGeom>
        </p:spPr>
      </p:pic>
    </p:spTree>
    <p:extLst>
      <p:ext uri="{BB962C8B-B14F-4D97-AF65-F5344CB8AC3E}">
        <p14:creationId xmlns:p14="http://schemas.microsoft.com/office/powerpoint/2010/main" val="46156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48443-ABCE-A646-A747-DE1718333F4A}"/>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97416AE4-CD46-E1A2-6CE9-C45A40326C78}"/>
              </a:ext>
            </a:extLst>
          </p:cNvPr>
          <p:cNvSpPr>
            <a:spLocks noGrp="1"/>
          </p:cNvSpPr>
          <p:nvPr>
            <p:ph sz="half" idx="1"/>
          </p:nvPr>
        </p:nvSpPr>
        <p:spPr>
          <a:xfrm>
            <a:off x="466297" y="1011014"/>
            <a:ext cx="5599223" cy="5674187"/>
          </a:xfrm>
          <a:noFill/>
          <a:ln w="76200">
            <a:noFill/>
          </a:ln>
        </p:spPr>
        <p:txBody>
          <a:bodyPr/>
          <a:lstStyle/>
          <a:p>
            <a:r>
              <a:rPr lang="el-GR" sz="2400" dirty="0"/>
              <a:t>Η αρχική φάση πρότασης στέφθηκε με επιτυχία </a:t>
            </a:r>
            <a:r>
              <a:rPr lang="el-GR" sz="2400" b="1" dirty="0"/>
              <a:t>και η πρώτη πιλοτική εφαρμογή με μια ομάδα ασθενών που υποβλήθηκαν σε </a:t>
            </a:r>
            <a:r>
              <a:rPr lang="el-GR" sz="2400" b="1" dirty="0" err="1"/>
              <a:t>αρθροπλαστική</a:t>
            </a:r>
            <a:r>
              <a:rPr lang="el-GR" sz="2400" b="1" dirty="0"/>
              <a:t> γόνατος ξεκίνησε γρήγορα</a:t>
            </a:r>
            <a:r>
              <a:rPr lang="el-GR" sz="2400" dirty="0"/>
              <a:t>. Οι πρώτες εμπειρίες ήταν εξαιρετικά υποσχόμενες. </a:t>
            </a:r>
          </a:p>
          <a:p>
            <a:pPr marL="0" indent="0">
              <a:buNone/>
            </a:pPr>
            <a:endParaRPr lang="en-US" sz="2400" dirty="0"/>
          </a:p>
          <a:p>
            <a:r>
              <a:rPr lang="el-GR" sz="2400" dirty="0"/>
              <a:t>Η ιδέα</a:t>
            </a:r>
            <a:r>
              <a:rPr lang="en-US" sz="2400" dirty="0"/>
              <a:t>, </a:t>
            </a:r>
            <a:r>
              <a:rPr lang="el-GR" sz="2400" dirty="0"/>
              <a:t>ωστόσο, ήταν ακόμα ένα όραμα. Προκειμένου να ενταχθεί στη ρουτίνα λειτουργίας μακροπρόθεσμα, ήταν απαραίτητο να εξασφαλιστούν εγκρίσεις και </a:t>
            </a:r>
            <a:r>
              <a:rPr lang="el-GR" sz="2400" b="1" dirty="0"/>
              <a:t>εξωτερικοί σύμμαχοι</a:t>
            </a:r>
            <a:r>
              <a:rPr lang="el-GR" sz="2400" dirty="0"/>
              <a:t>, καθώς και να συλλεγούν </a:t>
            </a:r>
            <a:r>
              <a:rPr lang="el-GR" sz="2400" b="1" dirty="0"/>
              <a:t>δεδομένα</a:t>
            </a:r>
            <a:r>
              <a:rPr lang="el-GR" sz="2400" dirty="0"/>
              <a:t> ώστε να πειστούν η ανώτερη διοίκηση και οι χρηματοδότες του νοσοκομείου σχετικά με το δόκιμο της πρότασης. </a:t>
            </a:r>
            <a:endParaRPr lang="en-US" sz="2400" dirty="0"/>
          </a:p>
          <a:p>
            <a:endParaRPr lang="el-GR" sz="2400" dirty="0"/>
          </a:p>
        </p:txBody>
      </p:sp>
      <p:pic>
        <p:nvPicPr>
          <p:cNvPr id="4" name="Εικόνα 3"/>
          <p:cNvPicPr>
            <a:picLocks noChangeAspect="1"/>
          </p:cNvPicPr>
          <p:nvPr/>
        </p:nvPicPr>
        <p:blipFill>
          <a:blip r:embed="rId2"/>
          <a:stretch>
            <a:fillRect/>
          </a:stretch>
        </p:blipFill>
        <p:spPr>
          <a:xfrm>
            <a:off x="6476253" y="1011014"/>
            <a:ext cx="3424076" cy="2285410"/>
          </a:xfrm>
          <a:prstGeom prst="rect">
            <a:avLst/>
          </a:prstGeom>
        </p:spPr>
      </p:pic>
      <p:pic>
        <p:nvPicPr>
          <p:cNvPr id="5" name="Εικόνα 4"/>
          <p:cNvPicPr>
            <a:picLocks noChangeAspect="1"/>
          </p:cNvPicPr>
          <p:nvPr/>
        </p:nvPicPr>
        <p:blipFill>
          <a:blip r:embed="rId3"/>
          <a:stretch>
            <a:fillRect/>
          </a:stretch>
        </p:blipFill>
        <p:spPr>
          <a:xfrm>
            <a:off x="6539945" y="3726214"/>
            <a:ext cx="3436326" cy="2293586"/>
          </a:xfrm>
          <a:prstGeom prst="rect">
            <a:avLst/>
          </a:prstGeom>
        </p:spPr>
      </p:pic>
    </p:spTree>
    <p:extLst>
      <p:ext uri="{BB962C8B-B14F-4D97-AF65-F5344CB8AC3E}">
        <p14:creationId xmlns:p14="http://schemas.microsoft.com/office/powerpoint/2010/main" val="211539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8F924B9-80BF-F544-BA1B-00885365672C}"/>
              </a:ext>
            </a:extLst>
          </p:cNvPr>
          <p:cNvSpPr txBox="1">
            <a:spLocks/>
          </p:cNvSpPr>
          <p:nvPr/>
        </p:nvSpPr>
        <p:spPr>
          <a:xfrm>
            <a:off x="5394959" y="2054298"/>
            <a:ext cx="4495801" cy="3383172"/>
          </a:xfrm>
          <a:prstGeom prst="rect">
            <a:avLst/>
          </a:prstGeom>
          <a:solidFill>
            <a:schemeClr val="accent3">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400" b="1" i="1" dirty="0"/>
              <a:t>Η μακροπρόθεσμη επιτυχία θα εξαρτιόταν όχι μόνο από το εσωτερικό προσωπικό, αλλά και από εξωτερικούς ενδιαφερόμενους που θα μπορούσαν να συνεισφέρουν εμπειρογνωμοσύνη, από τη συμμετοχή των ασθενών και από την υποστήριξη σε επίπεδο πολιτικής.</a:t>
            </a:r>
            <a:endParaRPr lang="en-GB" sz="2400" b="1" i="1" dirty="0"/>
          </a:p>
        </p:txBody>
      </p:sp>
      <p:pic>
        <p:nvPicPr>
          <p:cNvPr id="2" name="Εικόνα 1"/>
          <p:cNvPicPr>
            <a:picLocks noChangeAspect="1"/>
          </p:cNvPicPr>
          <p:nvPr/>
        </p:nvPicPr>
        <p:blipFill>
          <a:blip r:embed="rId2"/>
          <a:stretch>
            <a:fillRect/>
          </a:stretch>
        </p:blipFill>
        <p:spPr>
          <a:xfrm>
            <a:off x="1362319" y="1075836"/>
            <a:ext cx="3521575" cy="2353164"/>
          </a:xfrm>
          <a:prstGeom prst="rect">
            <a:avLst/>
          </a:prstGeom>
        </p:spPr>
      </p:pic>
      <p:pic>
        <p:nvPicPr>
          <p:cNvPr id="3" name="Εικόνα 2"/>
          <p:cNvPicPr>
            <a:picLocks noChangeAspect="1"/>
          </p:cNvPicPr>
          <p:nvPr/>
        </p:nvPicPr>
        <p:blipFill>
          <a:blip r:embed="rId3"/>
          <a:stretch>
            <a:fillRect/>
          </a:stretch>
        </p:blipFill>
        <p:spPr>
          <a:xfrm>
            <a:off x="1362319" y="3745884"/>
            <a:ext cx="3521575" cy="2347716"/>
          </a:xfrm>
          <a:prstGeom prst="rect">
            <a:avLst/>
          </a:prstGeom>
        </p:spPr>
      </p:pic>
    </p:spTree>
    <p:extLst>
      <p:ext uri="{BB962C8B-B14F-4D97-AF65-F5344CB8AC3E}">
        <p14:creationId xmlns:p14="http://schemas.microsoft.com/office/powerpoint/2010/main" val="2758839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7162465B-E9B4-D0B6-857D-0076363C083D}"/>
              </a:ext>
            </a:extLst>
          </p:cNvPr>
          <p:cNvSpPr txBox="1">
            <a:spLocks/>
          </p:cNvSpPr>
          <p:nvPr/>
        </p:nvSpPr>
        <p:spPr>
          <a:xfrm>
            <a:off x="83132" y="2090057"/>
            <a:ext cx="7863439" cy="3558479"/>
          </a:xfrm>
          <a:prstGeom prst="rect">
            <a:avLst/>
          </a:prstGeom>
          <a:solidFill>
            <a:schemeClr val="accent1">
              <a:lumMod val="20000"/>
              <a:lumOff val="80000"/>
            </a:schemeClr>
          </a:solidFill>
          <a:ln w="76200">
            <a:solidFill>
              <a:srgbClr val="02FFD2"/>
            </a:solid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Font typeface="Arial" panose="020B0604020202020204" pitchFamily="34" charset="0"/>
              <a:buNone/>
            </a:pPr>
            <a:endParaRPr lang="el-GR" dirty="0"/>
          </a:p>
          <a:p>
            <a:pPr marL="0" indent="0" algn="ctr">
              <a:buFont typeface="Arial" panose="020B0604020202020204" pitchFamily="34" charset="0"/>
              <a:buNone/>
            </a:pPr>
            <a:endParaRPr lang="el-GR" dirty="0"/>
          </a:p>
          <a:p>
            <a:pPr marL="0" indent="0" algn="ctr">
              <a:buFont typeface="Arial" panose="020B0604020202020204" pitchFamily="34" charset="0"/>
              <a:buNone/>
            </a:pPr>
            <a:endParaRPr lang="el-GR" dirty="0"/>
          </a:p>
          <a:p>
            <a:pPr marL="0" indent="0" algn="ctr">
              <a:buFont typeface="Arial" panose="020B0604020202020204" pitchFamily="34" charset="0"/>
              <a:buNone/>
            </a:pPr>
            <a:endParaRPr lang="el-GR" dirty="0"/>
          </a:p>
          <a:p>
            <a:pPr marL="0" indent="0" algn="ctr">
              <a:buFont typeface="Arial" panose="020B0604020202020204" pitchFamily="34" charset="0"/>
              <a:buNone/>
            </a:pPr>
            <a:endParaRPr lang="el-GR" dirty="0"/>
          </a:p>
          <a:p>
            <a:pPr marL="0" indent="0" algn="ctr">
              <a:buFont typeface="Arial" panose="020B0604020202020204" pitchFamily="34" charset="0"/>
              <a:buNone/>
            </a:pPr>
            <a:r>
              <a:rPr lang="el-GR" dirty="0"/>
              <a:t>Περίοδος χορηγίας</a:t>
            </a:r>
            <a:endParaRPr lang="en-GB" dirty="0"/>
          </a:p>
        </p:txBody>
      </p:sp>
      <p:sp>
        <p:nvSpPr>
          <p:cNvPr id="2" name="Title 1">
            <a:extLst>
              <a:ext uri="{FF2B5EF4-FFF2-40B4-BE49-F238E27FC236}">
                <a16:creationId xmlns:a16="http://schemas.microsoft.com/office/drawing/2014/main" id="{432D03B5-2E45-EB10-09C2-A88325F4EC6A}"/>
              </a:ext>
            </a:extLst>
          </p:cNvPr>
          <p:cNvSpPr>
            <a:spLocks noGrp="1"/>
          </p:cNvSpPr>
          <p:nvPr>
            <p:ph type="title"/>
          </p:nvPr>
        </p:nvSpPr>
        <p:spPr/>
        <p:txBody>
          <a:bodyPr/>
          <a:lstStyle/>
          <a:p>
            <a:r>
              <a:rPr lang="el-GR" sz="3200" b="1" dirty="0"/>
              <a:t>Το σημείο όπου βρισκόμαστε:</a:t>
            </a:r>
            <a:endParaRPr lang="en-GB" sz="3200" b="1" dirty="0"/>
          </a:p>
        </p:txBody>
      </p:sp>
      <p:graphicFrame>
        <p:nvGraphicFramePr>
          <p:cNvPr id="4" name="Content Placeholder 3">
            <a:extLst>
              <a:ext uri="{FF2B5EF4-FFF2-40B4-BE49-F238E27FC236}">
                <a16:creationId xmlns:a16="http://schemas.microsoft.com/office/drawing/2014/main" id="{F23F2B1F-8E17-E032-7DAA-2FCB3937F12F}"/>
              </a:ext>
            </a:extLst>
          </p:cNvPr>
          <p:cNvGraphicFramePr>
            <a:graphicFrameLocks noGrp="1"/>
          </p:cNvGraphicFramePr>
          <p:nvPr>
            <p:ph sz="half" idx="1"/>
          </p:nvPr>
        </p:nvGraphicFramePr>
        <p:xfrm>
          <a:off x="221673" y="2175164"/>
          <a:ext cx="10089140" cy="38049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2" name="Group 11">
            <a:extLst>
              <a:ext uri="{FF2B5EF4-FFF2-40B4-BE49-F238E27FC236}">
                <a16:creationId xmlns:a16="http://schemas.microsoft.com/office/drawing/2014/main" id="{BEE2D8C8-E369-B516-C082-5B9B83198C44}"/>
              </a:ext>
            </a:extLst>
          </p:cNvPr>
          <p:cNvGrpSpPr/>
          <p:nvPr/>
        </p:nvGrpSpPr>
        <p:grpSpPr>
          <a:xfrm>
            <a:off x="7442561" y="3200401"/>
            <a:ext cx="3274070" cy="1502268"/>
            <a:chOff x="3514410" y="866064"/>
            <a:chExt cx="4153557" cy="2039770"/>
          </a:xfrm>
        </p:grpSpPr>
        <p:sp>
          <p:nvSpPr>
            <p:cNvPr id="13" name="Arrow: Chevron 12">
              <a:extLst>
                <a:ext uri="{FF2B5EF4-FFF2-40B4-BE49-F238E27FC236}">
                  <a16:creationId xmlns:a16="http://schemas.microsoft.com/office/drawing/2014/main" id="{68AFF5F8-FCC5-2BED-FA6C-CF6138B257EA}"/>
                </a:ext>
              </a:extLst>
            </p:cNvPr>
            <p:cNvSpPr/>
            <p:nvPr/>
          </p:nvSpPr>
          <p:spPr>
            <a:xfrm>
              <a:off x="3514410" y="866064"/>
              <a:ext cx="4153557" cy="2039770"/>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p>
          </p:txBody>
        </p:sp>
        <p:sp>
          <p:nvSpPr>
            <p:cNvPr id="14" name="Arrow: Chevron 4">
              <a:extLst>
                <a:ext uri="{FF2B5EF4-FFF2-40B4-BE49-F238E27FC236}">
                  <a16:creationId xmlns:a16="http://schemas.microsoft.com/office/drawing/2014/main" id="{2F92B753-474F-513A-1D20-C806DA795675}"/>
                </a:ext>
              </a:extLst>
            </p:cNvPr>
            <p:cNvSpPr txBox="1"/>
            <p:nvPr/>
          </p:nvSpPr>
          <p:spPr>
            <a:xfrm>
              <a:off x="4534294" y="866064"/>
              <a:ext cx="2113787" cy="2039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4031" tIns="162687" rIns="81344" bIns="162687" numCol="1" spcCol="1270" anchor="ctr" anchorCtr="0">
              <a:noAutofit/>
            </a:bodyPr>
            <a:lstStyle/>
            <a:p>
              <a:pPr marL="0" lvl="0" indent="0" defTabSz="2711450">
                <a:lnSpc>
                  <a:spcPct val="90000"/>
                </a:lnSpc>
                <a:spcBef>
                  <a:spcPct val="0"/>
                </a:spcBef>
                <a:spcAft>
                  <a:spcPct val="35000"/>
                </a:spcAft>
                <a:buNone/>
              </a:pPr>
              <a:r>
                <a:rPr lang="en-GB" sz="2400" b="1" kern="1200" dirty="0"/>
                <a:t>Long-term</a:t>
              </a:r>
            </a:p>
          </p:txBody>
        </p:sp>
      </p:grpSp>
      <p:sp>
        <p:nvSpPr>
          <p:cNvPr id="16" name="Arrow: Down 15">
            <a:extLst>
              <a:ext uri="{FF2B5EF4-FFF2-40B4-BE49-F238E27FC236}">
                <a16:creationId xmlns:a16="http://schemas.microsoft.com/office/drawing/2014/main" id="{C793B8D8-0E79-8DEE-F874-35F9CDEE5EA6}"/>
              </a:ext>
            </a:extLst>
          </p:cNvPr>
          <p:cNvSpPr/>
          <p:nvPr/>
        </p:nvSpPr>
        <p:spPr>
          <a:xfrm>
            <a:off x="4615543" y="1873862"/>
            <a:ext cx="484632" cy="978408"/>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9732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6802-E96D-D177-B73B-123C9A06C1F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3898F4B-3F2D-8618-F287-A9EF37F1FDF6}"/>
              </a:ext>
            </a:extLst>
          </p:cNvPr>
          <p:cNvSpPr>
            <a:spLocks noGrp="1"/>
          </p:cNvSpPr>
          <p:nvPr>
            <p:ph sz="half" idx="1"/>
          </p:nvPr>
        </p:nvSpPr>
        <p:spPr/>
        <p:txBody>
          <a:bodyPr/>
          <a:lstStyle/>
          <a:p>
            <a:endParaRPr lang="en-GB"/>
          </a:p>
        </p:txBody>
      </p:sp>
      <p:pic>
        <p:nvPicPr>
          <p:cNvPr id="4" name="Picture 3">
            <a:extLst>
              <a:ext uri="{FF2B5EF4-FFF2-40B4-BE49-F238E27FC236}">
                <a16:creationId xmlns:a16="http://schemas.microsoft.com/office/drawing/2014/main" id="{D3ED6623-2327-293D-4FF3-142A60D9F23C}"/>
              </a:ext>
            </a:extLst>
          </p:cNvPr>
          <p:cNvPicPr>
            <a:picLocks noChangeAspect="1"/>
          </p:cNvPicPr>
          <p:nvPr/>
        </p:nvPicPr>
        <p:blipFill>
          <a:blip r:embed="rId2"/>
          <a:stretch>
            <a:fillRect/>
          </a:stretch>
        </p:blipFill>
        <p:spPr>
          <a:xfrm>
            <a:off x="455149" y="1948071"/>
            <a:ext cx="10136312" cy="3233530"/>
          </a:xfrm>
          <a:prstGeom prst="rect">
            <a:avLst/>
          </a:prstGeom>
          <a:ln w="76200">
            <a:solidFill>
              <a:srgbClr val="0CEBF6"/>
            </a:solidFill>
          </a:ln>
        </p:spPr>
      </p:pic>
    </p:spTree>
    <p:extLst>
      <p:ext uri="{BB962C8B-B14F-4D97-AF65-F5344CB8AC3E}">
        <p14:creationId xmlns:p14="http://schemas.microsoft.com/office/powerpoint/2010/main" val="2252573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7F9B-3E5C-B8A2-5F7B-6D203DB466C3}"/>
              </a:ext>
            </a:extLst>
          </p:cNvPr>
          <p:cNvSpPr>
            <a:spLocks noGrp="1"/>
          </p:cNvSpPr>
          <p:nvPr>
            <p:ph type="title"/>
          </p:nvPr>
        </p:nvSpPr>
        <p:spPr>
          <a:xfrm>
            <a:off x="731843" y="651272"/>
            <a:ext cx="9707606" cy="993805"/>
          </a:xfrm>
        </p:spPr>
        <p:txBody>
          <a:bodyPr/>
          <a:lstStyle/>
          <a:p>
            <a:r>
              <a:rPr lang="en-GB" sz="3200" b="1" dirty="0"/>
              <a:t>Focus point</a:t>
            </a:r>
            <a:r>
              <a:rPr lang="el-GR" sz="3200" b="1" dirty="0"/>
              <a:t> 1:</a:t>
            </a:r>
            <a:r>
              <a:rPr lang="en-GB" sz="3200" b="1" dirty="0"/>
              <a:t> </a:t>
            </a:r>
            <a:r>
              <a:rPr lang="el-GR" sz="3200" b="1" i="1" dirty="0"/>
              <a:t>Πιλοτική φάση</a:t>
            </a:r>
            <a:r>
              <a:rPr lang="en-GB" sz="3200" b="1" i="1" dirty="0"/>
              <a:t> -</a:t>
            </a:r>
            <a:r>
              <a:rPr lang="el-GR" sz="3200" b="1" i="1" dirty="0"/>
              <a:t> Επικοινωνία με τους ασθενείς και το κοινό</a:t>
            </a:r>
            <a:endParaRPr lang="en-GB" sz="3200" b="1" i="1" dirty="0"/>
          </a:p>
        </p:txBody>
      </p:sp>
      <p:sp>
        <p:nvSpPr>
          <p:cNvPr id="3" name="Content Placeholder 2">
            <a:extLst>
              <a:ext uri="{FF2B5EF4-FFF2-40B4-BE49-F238E27FC236}">
                <a16:creationId xmlns:a16="http://schemas.microsoft.com/office/drawing/2014/main" id="{8B372DCA-EFCA-E211-D58E-3620893AD1BA}"/>
              </a:ext>
            </a:extLst>
          </p:cNvPr>
          <p:cNvSpPr>
            <a:spLocks noGrp="1"/>
          </p:cNvSpPr>
          <p:nvPr>
            <p:ph sz="half" idx="1"/>
          </p:nvPr>
        </p:nvSpPr>
        <p:spPr>
          <a:xfrm>
            <a:off x="503243" y="1835981"/>
            <a:ext cx="6296602" cy="3254179"/>
          </a:xfrm>
        </p:spPr>
        <p:txBody>
          <a:bodyPr/>
          <a:lstStyle/>
          <a:p>
            <a:pPr marL="0" indent="0">
              <a:buNone/>
            </a:pPr>
            <a:r>
              <a:rPr lang="el-GR" sz="2000" b="1" i="1" u="sng" dirty="0" err="1"/>
              <a:t>Task</a:t>
            </a:r>
            <a:r>
              <a:rPr lang="el-GR" sz="2000" b="1" i="1" u="sng" dirty="0"/>
              <a:t>: </a:t>
            </a:r>
          </a:p>
          <a:p>
            <a:pPr marL="0" indent="0">
              <a:buNone/>
            </a:pPr>
            <a:r>
              <a:rPr lang="el-GR" sz="2000" dirty="0"/>
              <a:t>Σχεδιάστε την επικοινωνία σας προς τους υπάρχοντες και τους πιθανούς μελλοντικούς </a:t>
            </a:r>
            <a:r>
              <a:rPr lang="el-GR" sz="2000" b="1" dirty="0"/>
              <a:t>ασθενείς</a:t>
            </a:r>
            <a:r>
              <a:rPr lang="el-GR" sz="2000" dirty="0"/>
              <a:t>, προκειμένου να κοινοποιείτε πληροφορίες και να καλλιεργείτε την εμπιστοσύνη στη νέα τεχνολογία που εφαρμόζεται, καθώς και την προθυμία των ασθενών να ζητήσουν τη χρήση της.</a:t>
            </a:r>
          </a:p>
          <a:p>
            <a:r>
              <a:rPr lang="el-GR" sz="2000" dirty="0"/>
              <a:t>Προτείνετε </a:t>
            </a:r>
            <a:r>
              <a:rPr lang="el-GR" sz="2000" b="1" i="1" dirty="0"/>
              <a:t>μηνύματα, εργαλεία και πλατφόρμες επικοινωνίας</a:t>
            </a:r>
            <a:r>
              <a:rPr lang="el-GR" sz="2000" dirty="0"/>
              <a:t>.</a:t>
            </a:r>
          </a:p>
          <a:p>
            <a:r>
              <a:rPr lang="el-GR" sz="2000" dirty="0"/>
              <a:t>Προσδιορίστε πώς μπορείτε να κάνετε το μήνυμά σας </a:t>
            </a:r>
            <a:r>
              <a:rPr lang="el-GR" sz="2000" b="1" dirty="0"/>
              <a:t>εύκολα </a:t>
            </a:r>
            <a:r>
              <a:rPr lang="el-GR" sz="2000" b="1" dirty="0" err="1"/>
              <a:t>συγκρατήσιμο</a:t>
            </a:r>
            <a:r>
              <a:rPr lang="el-GR" sz="2000" b="1" dirty="0"/>
              <a:t>, ελκυστικό, κοινωνικό και επίκαιρο.</a:t>
            </a:r>
          </a:p>
          <a:p>
            <a:endParaRPr lang="el-GR" sz="2000" dirty="0"/>
          </a:p>
          <a:p>
            <a:endParaRPr lang="el-GR" sz="2400" dirty="0"/>
          </a:p>
          <a:p>
            <a:endParaRPr lang="en-GB" dirty="0"/>
          </a:p>
        </p:txBody>
      </p:sp>
      <p:pic>
        <p:nvPicPr>
          <p:cNvPr id="4" name="Εικόνα 3"/>
          <p:cNvPicPr>
            <a:picLocks noChangeAspect="1"/>
          </p:cNvPicPr>
          <p:nvPr/>
        </p:nvPicPr>
        <p:blipFill>
          <a:blip r:embed="rId2"/>
          <a:stretch>
            <a:fillRect/>
          </a:stretch>
        </p:blipFill>
        <p:spPr>
          <a:xfrm>
            <a:off x="6993178" y="3522056"/>
            <a:ext cx="2745181" cy="1591160"/>
          </a:xfrm>
          <a:prstGeom prst="rect">
            <a:avLst/>
          </a:prstGeom>
        </p:spPr>
      </p:pic>
      <p:pic>
        <p:nvPicPr>
          <p:cNvPr id="6" name="Εικόνα 5"/>
          <p:cNvPicPr>
            <a:picLocks noChangeAspect="1"/>
          </p:cNvPicPr>
          <p:nvPr/>
        </p:nvPicPr>
        <p:blipFill>
          <a:blip r:embed="rId3"/>
          <a:stretch>
            <a:fillRect/>
          </a:stretch>
        </p:blipFill>
        <p:spPr>
          <a:xfrm>
            <a:off x="6993179" y="1733791"/>
            <a:ext cx="2745181" cy="1699551"/>
          </a:xfrm>
          <a:prstGeom prst="rect">
            <a:avLst/>
          </a:prstGeom>
        </p:spPr>
      </p:pic>
      <p:pic>
        <p:nvPicPr>
          <p:cNvPr id="7" name="Εικόνα 6"/>
          <p:cNvPicPr>
            <a:picLocks noChangeAspect="1"/>
          </p:cNvPicPr>
          <p:nvPr/>
        </p:nvPicPr>
        <p:blipFill>
          <a:blip r:embed="rId4"/>
          <a:stretch>
            <a:fillRect/>
          </a:stretch>
        </p:blipFill>
        <p:spPr>
          <a:xfrm>
            <a:off x="3383439" y="5281064"/>
            <a:ext cx="1615282" cy="1615282"/>
          </a:xfrm>
          <a:prstGeom prst="rect">
            <a:avLst/>
          </a:prstGeom>
          <a:ln w="76200">
            <a:solidFill>
              <a:srgbClr val="FB0087"/>
            </a:solidFill>
          </a:ln>
        </p:spPr>
      </p:pic>
    </p:spTree>
    <p:extLst>
      <p:ext uri="{BB962C8B-B14F-4D97-AF65-F5344CB8AC3E}">
        <p14:creationId xmlns:p14="http://schemas.microsoft.com/office/powerpoint/2010/main" val="14333586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138f5f98-9d9d-44a1-93bf-f044c24d505a"/>
  <p:tag name="SLIDO_EVENT_UUID" val="3cf0b2e1-9c14-47b9-9943-0529ff52b70b"/>
  <p:tag name="SLIDO_EVENT_SECTION_UUID" val="6e9cd43a-0a19-41ec-ac31-67c8bd413ff7"/>
</p:tagLst>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9d5678e-b01a-43af-8840-be4681bfd4a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4819D624C41F94892C0D9DD90C8374B" ma:contentTypeVersion="12" ma:contentTypeDescription="Create a new document." ma:contentTypeScope="" ma:versionID="4a46d7cbdcc607c3b9d70dbabd1f216a">
  <xsd:schema xmlns:xsd="http://www.w3.org/2001/XMLSchema" xmlns:xs="http://www.w3.org/2001/XMLSchema" xmlns:p="http://schemas.microsoft.com/office/2006/metadata/properties" xmlns:ns2="79d5678e-b01a-43af-8840-be4681bfd4a5" targetNamespace="http://schemas.microsoft.com/office/2006/metadata/properties" ma:root="true" ma:fieldsID="54d6fa2f8dd2db71ef37e9045df89b18" ns2:_="">
    <xsd:import namespace="79d5678e-b01a-43af-8840-be4681bfd4a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d5678e-b01a-43af-8840-be4681bfd4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1073225-ab91-4de8-9578-d73494c7aa8b"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19D27F-485F-424B-BBA9-7FA72AD92939}">
  <ds:schemaRefs>
    <ds:schemaRef ds:uri="http://purl.org/dc/elements/1.1/"/>
    <ds:schemaRef ds:uri="http://www.w3.org/XML/1998/namespace"/>
    <ds:schemaRef ds:uri="http://schemas.microsoft.com/office/2006/documentManagement/types"/>
    <ds:schemaRef ds:uri="http://schemas.openxmlformats.org/package/2006/metadata/core-properties"/>
    <ds:schemaRef ds:uri="http://purl.org/dc/dcmitype/"/>
    <ds:schemaRef ds:uri="79d5678e-b01a-43af-8840-be4681bfd4a5"/>
    <ds:schemaRef ds:uri="http://schemas.microsoft.com/office/infopath/2007/PartnerControl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A84EC7FC-CFDB-42DC-B0E9-BF27774503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d5678e-b01a-43af-8840-be4681bfd4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16465</TotalTime>
  <Words>1010</Words>
  <Application>Microsoft Office PowerPoint</Application>
  <PresentationFormat>Custom</PresentationFormat>
  <Paragraphs>104</Paragraphs>
  <Slides>24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Tema di Office</vt:lpstr>
      <vt:lpstr>Digital Change Agent – Train-the-Trainer course  Σύγχρονη εκπαιδευτική δραστηριότητα 2</vt:lpstr>
      <vt:lpstr>Εισαγωγή</vt:lpstr>
      <vt:lpstr>Μελέτη περίπτωσης – Μέρος 2ο: Εξωτερική επικοινωνία </vt:lpstr>
      <vt:lpstr> </vt:lpstr>
      <vt:lpstr>PowerPoint Presentation</vt:lpstr>
      <vt:lpstr>PowerPoint Presentation</vt:lpstr>
      <vt:lpstr>Το σημείο όπου βρισκόμαστε:</vt:lpstr>
      <vt:lpstr>PowerPoint Presentation</vt:lpstr>
      <vt:lpstr>Focus point 1: Πιλοτική φάση - Επικοινωνία με τους ασθενείς και το κοινό</vt:lpstr>
      <vt:lpstr>Focus point 2: Πιλοτική φάση - Παρουσίαση των αποτελεσμάτων του Έργου σε επαγγελματίες υγείας</vt:lpstr>
      <vt:lpstr>PowerPoint Presentation</vt:lpstr>
      <vt:lpstr>PowerPoint Presentation</vt:lpstr>
      <vt:lpstr>Κύρια βήματα του σχεδιασμού των επικοινωνιακών δραστηριοτήτων (1)</vt:lpstr>
      <vt:lpstr>Κύρια βήματα του σχεδιασμού των επικοινωνιακών δραστηριοτήτων (2)</vt:lpstr>
      <vt:lpstr>Ένα παράδειγμα…</vt:lpstr>
      <vt:lpstr>Συνιστάται ισχυρά να «μπει στην εξίσωση» το Τμήμα Επικοινωνίας του Οργανισμού σας!!</vt:lpstr>
      <vt:lpstr>Επίτευξη του επιδιωκόμενου αντικτύπου της επικοινωνίας: Το πρότυπο EAST</vt:lpstr>
      <vt:lpstr>PowerPoint Presentation</vt:lpstr>
      <vt:lpstr>Επιλογή του κατάλληλου καναλιού επικοινωνίας</vt:lpstr>
      <vt:lpstr>Ένα καίριο ερώτημα για εμάς: Πώς θα μπορούσε το H-PASS να παραμείνει βιώσιμο μετά τη λήξη του… …με τη δική σας βοήθεια;;;</vt:lpstr>
      <vt:lpstr>Let us capture your ideas…</vt:lpstr>
      <vt:lpstr>Let’s take notes!</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Change Agent – Train-the-Trainer course  Σύγχρονη εκπαιδευτική δραστηριότητα 2</dc:title>
  <dc:creator>Fazekas Nóra</dc:creator>
  <cp:lastModifiedBy>ioannis anastassiou</cp:lastModifiedBy>
  <cp:revision>292</cp:revision>
  <dcterms:created xsi:type="dcterms:W3CDTF">2024-07-17T13:31:34Z</dcterms:created>
  <dcterms:modified xsi:type="dcterms:W3CDTF">2026-03-21T20:39:58Z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0x010100C4819D624C41F94892C0D9DD90C8374B</vt:lpwstr>
  </property>
</Properties>
</file>