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5"/>
  </p:notesMasterIdLst>
  <p:handoutMasterIdLst>
    <p:handoutMasterId r:id="rId26"/>
  </p:handoutMasterIdLst>
  <p:sldIdLst>
    <p:sldId id="25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D67F5A-F0F3-4F25-BE12-4FAB88C81D75}" v="6" dt="2026-04-15T15:21:40.7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11" autoAdjust="0"/>
  </p:normalViewPr>
  <p:slideViewPr>
    <p:cSldViewPr snapToGrid="0">
      <p:cViewPr varScale="1">
        <p:scale>
          <a:sx n="56" d="100"/>
          <a:sy n="56" d="100"/>
        </p:scale>
        <p:origin x="13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zekas Nóra" userId="a27bcde8-f6b4-4123-b144-e380f8ce4be3" providerId="ADAL" clId="{21BBA2A1-3A6A-4695-BE27-CB4117D99B24}"/>
    <pc:docChg chg="addSld delSld modSld">
      <pc:chgData name="Fazekas Nóra" userId="a27bcde8-f6b4-4123-b144-e380f8ce4be3" providerId="ADAL" clId="{21BBA2A1-3A6A-4695-BE27-CB4117D99B24}" dt="2026-04-15T15:21:40.715" v="17"/>
      <pc:docMkLst>
        <pc:docMk/>
      </pc:docMkLst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56"/>
        </pc:sldMkLst>
      </pc:sldChg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57"/>
        </pc:sldMkLst>
      </pc:sldChg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58"/>
        </pc:sldMkLst>
      </pc:sldChg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59"/>
        </pc:sldMkLst>
      </pc:sldChg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60"/>
        </pc:sldMkLst>
      </pc:sldChg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61"/>
        </pc:sldMkLst>
      </pc:sldChg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62"/>
        </pc:sldMkLst>
      </pc:sldChg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63"/>
        </pc:sldMkLst>
      </pc:sldChg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64"/>
        </pc:sldMkLst>
      </pc:sldChg>
      <pc:sldChg chg="add del">
        <pc:chgData name="Fazekas Nóra" userId="a27bcde8-f6b4-4123-b144-e380f8ce4be3" providerId="ADAL" clId="{21BBA2A1-3A6A-4695-BE27-CB4117D99B24}" dt="2026-04-15T15:19:22.885" v="3"/>
        <pc:sldMkLst>
          <pc:docMk/>
          <pc:sldMk cId="0" sldId="265"/>
        </pc:sldMkLst>
      </pc:sldChg>
      <pc:sldChg chg="add del">
        <pc:chgData name="Fazekas Nóra" userId="a27bcde8-f6b4-4123-b144-e380f8ce4be3" providerId="ADAL" clId="{21BBA2A1-3A6A-4695-BE27-CB4117D99B24}" dt="2026-04-15T15:19:26.413" v="4" actId="47"/>
        <pc:sldMkLst>
          <pc:docMk/>
          <pc:sldMk cId="0" sldId="266"/>
        </pc:sldMkLst>
      </pc:sldChg>
      <pc:sldChg chg="modSp new mod">
        <pc:chgData name="Fazekas Nóra" userId="a27bcde8-f6b4-4123-b144-e380f8ce4be3" providerId="ADAL" clId="{21BBA2A1-3A6A-4695-BE27-CB4117D99B24}" dt="2026-04-15T15:19:32.605" v="14" actId="20577"/>
        <pc:sldMkLst>
          <pc:docMk/>
          <pc:sldMk cId="2047378797" sldId="266"/>
        </pc:sldMkLst>
        <pc:spChg chg="mod">
          <ac:chgData name="Fazekas Nóra" userId="a27bcde8-f6b4-4123-b144-e380f8ce4be3" providerId="ADAL" clId="{21BBA2A1-3A6A-4695-BE27-CB4117D99B24}" dt="2026-04-15T15:19:32.605" v="14" actId="20577"/>
          <ac:spMkLst>
            <pc:docMk/>
            <pc:sldMk cId="2047378797" sldId="266"/>
            <ac:spMk id="2" creationId="{9721813A-1D31-F439-0153-77C26E7CE8CA}"/>
          </ac:spMkLst>
        </pc:spChg>
      </pc:sldChg>
      <pc:sldChg chg="add del">
        <pc:chgData name="Fazekas Nóra" userId="a27bcde8-f6b4-4123-b144-e380f8ce4be3" providerId="ADAL" clId="{21BBA2A1-3A6A-4695-BE27-CB4117D99B24}" dt="2026-04-15T15:21:40.715" v="17"/>
        <pc:sldMkLst>
          <pc:docMk/>
          <pc:sldMk cId="0" sldId="267"/>
        </pc:sldMkLst>
      </pc:sldChg>
      <pc:sldChg chg="add del">
        <pc:chgData name="Fazekas Nóra" userId="a27bcde8-f6b4-4123-b144-e380f8ce4be3" providerId="ADAL" clId="{21BBA2A1-3A6A-4695-BE27-CB4117D99B24}" dt="2026-04-15T15:21:40.715" v="17"/>
        <pc:sldMkLst>
          <pc:docMk/>
          <pc:sldMk cId="0" sldId="268"/>
        </pc:sldMkLst>
      </pc:sldChg>
      <pc:sldChg chg="add del">
        <pc:chgData name="Fazekas Nóra" userId="a27bcde8-f6b4-4123-b144-e380f8ce4be3" providerId="ADAL" clId="{21BBA2A1-3A6A-4695-BE27-CB4117D99B24}" dt="2026-04-15T15:21:40.715" v="17"/>
        <pc:sldMkLst>
          <pc:docMk/>
          <pc:sldMk cId="0" sldId="269"/>
        </pc:sldMkLst>
      </pc:sldChg>
      <pc:sldChg chg="add del">
        <pc:chgData name="Fazekas Nóra" userId="a27bcde8-f6b4-4123-b144-e380f8ce4be3" providerId="ADAL" clId="{21BBA2A1-3A6A-4695-BE27-CB4117D99B24}" dt="2026-04-15T15:21:40.715" v="17"/>
        <pc:sldMkLst>
          <pc:docMk/>
          <pc:sldMk cId="0" sldId="270"/>
        </pc:sldMkLst>
      </pc:sldChg>
      <pc:sldChg chg="add del">
        <pc:chgData name="Fazekas Nóra" userId="a27bcde8-f6b4-4123-b144-e380f8ce4be3" providerId="ADAL" clId="{21BBA2A1-3A6A-4695-BE27-CB4117D99B24}" dt="2026-04-15T15:21:40.715" v="17"/>
        <pc:sldMkLst>
          <pc:docMk/>
          <pc:sldMk cId="0" sldId="271"/>
        </pc:sldMkLst>
      </pc:sldChg>
      <pc:sldChg chg="add del">
        <pc:chgData name="Fazekas Nóra" userId="a27bcde8-f6b4-4123-b144-e380f8ce4be3" providerId="ADAL" clId="{21BBA2A1-3A6A-4695-BE27-CB4117D99B24}" dt="2026-04-15T15:21:40.715" v="17"/>
        <pc:sldMkLst>
          <pc:docMk/>
          <pc:sldMk cId="0" sldId="272"/>
        </pc:sldMkLst>
      </pc:sldChg>
      <pc:sldChg chg="add del">
        <pc:chgData name="Fazekas Nóra" userId="a27bcde8-f6b4-4123-b144-e380f8ce4be3" providerId="ADAL" clId="{21BBA2A1-3A6A-4695-BE27-CB4117D99B24}" dt="2026-04-15T15:21:40.715" v="17"/>
        <pc:sldMkLst>
          <pc:docMk/>
          <pc:sldMk cId="0" sldId="273"/>
        </pc:sldMkLst>
      </pc:sldChg>
      <pc:sldChg chg="add del">
        <pc:chgData name="Fazekas Nóra" userId="a27bcde8-f6b4-4123-b144-e380f8ce4be3" providerId="ADAL" clId="{21BBA2A1-3A6A-4695-BE27-CB4117D99B24}" dt="2026-04-15T15:21:40.715" v="17"/>
        <pc:sldMkLst>
          <pc:docMk/>
          <pc:sldMk cId="0" sldId="274"/>
        </pc:sldMkLst>
      </pc:sldChg>
      <pc:sldChg chg="add del">
        <pc:chgData name="Fazekas Nóra" userId="a27bcde8-f6b4-4123-b144-e380f8ce4be3" providerId="ADAL" clId="{21BBA2A1-3A6A-4695-BE27-CB4117D99B24}" dt="2026-04-15T15:21:40.715" v="17"/>
        <pc:sldMkLst>
          <pc:docMk/>
          <pc:sldMk cId="0" sldId="275"/>
        </pc:sldMkLst>
      </pc:sldChg>
      <pc:sldChg chg="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76"/>
        </pc:sldMkLst>
      </pc:sldChg>
      <pc:sldChg chg="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77"/>
        </pc:sldMkLst>
      </pc:sldChg>
      <pc:sldChg chg="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78"/>
        </pc:sldMkLst>
      </pc:sldChg>
      <pc:sldChg chg="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79"/>
        </pc:sldMkLst>
      </pc:sldChg>
      <pc:sldChg chg="del">
        <pc:chgData name="Fazekas Nóra" userId="a27bcde8-f6b4-4123-b144-e380f8ce4be3" providerId="ADAL" clId="{21BBA2A1-3A6A-4695-BE27-CB4117D99B24}" dt="2026-04-15T15:19:21.797" v="2" actId="47"/>
        <pc:sldMkLst>
          <pc:docMk/>
          <pc:sldMk cId="3616481072" sldId="280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81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82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83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84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85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86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87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88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89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0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1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2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3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4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5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6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7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8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299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300"/>
        </pc:sldMkLst>
      </pc:sldChg>
      <pc:sldChg chg="add del">
        <pc:chgData name="Fazekas Nóra" userId="a27bcde8-f6b4-4123-b144-e380f8ce4be3" providerId="ADAL" clId="{21BBA2A1-3A6A-4695-BE27-CB4117D99B24}" dt="2026-04-15T15:19:21.797" v="2" actId="47"/>
        <pc:sldMkLst>
          <pc:docMk/>
          <pc:sldMk cId="0" sldId="301"/>
        </pc:sldMkLst>
      </pc:sldChg>
      <pc:sldMasterChg chg="delSldLayout">
        <pc:chgData name="Fazekas Nóra" userId="a27bcde8-f6b4-4123-b144-e380f8ce4be3" providerId="ADAL" clId="{21BBA2A1-3A6A-4695-BE27-CB4117D99B24}" dt="2026-04-15T15:19:26.413" v="4" actId="47"/>
        <pc:sldMasterMkLst>
          <pc:docMk/>
          <pc:sldMasterMk cId="3326245806" sldId="2147483660"/>
        </pc:sldMasterMkLst>
        <pc:sldLayoutChg chg="del">
          <pc:chgData name="Fazekas Nóra" userId="a27bcde8-f6b4-4123-b144-e380f8ce4be3" providerId="ADAL" clId="{21BBA2A1-3A6A-4695-BE27-CB4117D99B24}" dt="2026-04-15T15:19:21.797" v="2" actId="47"/>
          <pc:sldLayoutMkLst>
            <pc:docMk/>
            <pc:sldMasterMk cId="3326245806" sldId="2147483660"/>
            <pc:sldLayoutMk cId="3898235165" sldId="2147483679"/>
          </pc:sldLayoutMkLst>
        </pc:sldLayoutChg>
        <pc:sldLayoutChg chg="del">
          <pc:chgData name="Fazekas Nóra" userId="a27bcde8-f6b4-4123-b144-e380f8ce4be3" providerId="ADAL" clId="{21BBA2A1-3A6A-4695-BE27-CB4117D99B24}" dt="2026-04-15T15:19:21.797" v="2" actId="47"/>
          <pc:sldLayoutMkLst>
            <pc:docMk/>
            <pc:sldMasterMk cId="3326245806" sldId="2147483660"/>
            <pc:sldLayoutMk cId="654695040" sldId="2147483680"/>
          </pc:sldLayoutMkLst>
        </pc:sldLayoutChg>
        <pc:sldLayoutChg chg="del">
          <pc:chgData name="Fazekas Nóra" userId="a27bcde8-f6b4-4123-b144-e380f8ce4be3" providerId="ADAL" clId="{21BBA2A1-3A6A-4695-BE27-CB4117D99B24}" dt="2026-04-15T15:19:26.413" v="4" actId="47"/>
          <pc:sldLayoutMkLst>
            <pc:docMk/>
            <pc:sldMasterMk cId="3326245806" sldId="2147483660"/>
            <pc:sldLayoutMk cId="1191340596" sldId="2147483680"/>
          </pc:sldLayoutMkLst>
        </pc:sldLayoutChg>
        <pc:sldLayoutChg chg="del">
          <pc:chgData name="Fazekas Nóra" userId="a27bcde8-f6b4-4123-b144-e380f8ce4be3" providerId="ADAL" clId="{21BBA2A1-3A6A-4695-BE27-CB4117D99B24}" dt="2026-04-15T15:19:21.797" v="2" actId="47"/>
          <pc:sldLayoutMkLst>
            <pc:docMk/>
            <pc:sldMasterMk cId="3326245806" sldId="2147483660"/>
            <pc:sldLayoutMk cId="1470448886" sldId="214748368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15/04/2026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15/04/2026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9:notes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9:notes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10" name="Google Shape;210;p9:notes"/>
          <p:cNvSpPr>
            <a:spLocks noGrp="1" noRot="1" noChangeAspect="1"/>
          </p:cNvSpPr>
          <p:nvPr>
            <p:ph type="sldImg" idx="3"/>
          </p:nvPr>
        </p:nvSpPr>
        <p:spPr>
          <a:xfrm>
            <a:off x="2290763" y="512763"/>
            <a:ext cx="4562475" cy="256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9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9:notes"/>
          <p:cNvSpPr txBox="1">
            <a:spLocks noGrp="1"/>
          </p:cNvSpPr>
          <p:nvPr>
            <p:ph type="ftr" idx="11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9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aa11195c33_2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aa11195c33_2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g3aa11195c33_2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aa11195c33_2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aa11195c33_2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g3aa11195c33_2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ad191ac1a8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3ad191ac1a8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g3ad191ac1a8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ad191ac1a8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ad191ac1a8_0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g3ad191ac1a8_0_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ad191ac1a8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ad191ac1a8_0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g3ad191ac1a8_0_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ad191ac1a8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3ad191ac1a8_0_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g3ad191ac1a8_0_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:notes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87" name="Google Shape;87;p1:notes"/>
          <p:cNvSpPr>
            <a:spLocks noGrp="1" noRot="1" noChangeAspect="1"/>
          </p:cNvSpPr>
          <p:nvPr>
            <p:ph type="sldImg" idx="3"/>
          </p:nvPr>
        </p:nvSpPr>
        <p:spPr>
          <a:xfrm>
            <a:off x="2290763" y="512763"/>
            <a:ext cx="4562475" cy="256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változás természete az, hogy elbizonytalanítja, megzavarja, és ellenállást vált ki az emberekből. Ahhoz, hogy a digitális innovációkat (mint pl. a Mymobility platform az esettanulmányban) sikeresen bevezessük, nem elég a technológia – meg kell nyernünk az embereket.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jó kommunikáció a digitális változás wifije, ha nincs, minden szakadozik.</a:t>
            </a:r>
            <a:endParaRPr/>
          </a:p>
        </p:txBody>
      </p:sp>
      <p:sp>
        <p:nvSpPr>
          <p:cNvPr id="89" name="Google Shape;89;p1:notes"/>
          <p:cNvSpPr txBox="1">
            <a:spLocks noGrp="1"/>
          </p:cNvSpPr>
          <p:nvPr>
            <p:ph type="ftr" idx="11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:notes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01" name="Google Shape;101;p2:notes"/>
          <p:cNvSpPr>
            <a:spLocks noGrp="1" noRot="1" noChangeAspect="1"/>
          </p:cNvSpPr>
          <p:nvPr>
            <p:ph type="sldImg" idx="3"/>
          </p:nvPr>
        </p:nvSpPr>
        <p:spPr>
          <a:xfrm>
            <a:off x="2290763" y="512763"/>
            <a:ext cx="4562475" cy="256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Az elv eredete egészen az ókori római szónoklattanig (retorikáig) nyúlik vissza. Cicero már leírta azokat az alapvető kérdéseket, amelyek szükségesek egy esemény teljes feltárásához.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20. században az amerikai újságírás tette az 5W-t a hírírás "aranyszabályává". A Cél: a lényeget (a 5W-t) azonnal a cikk elején közölni.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Példa: Titanic: A címlap első mondatai azonnal megadták az összes kulcsfontosságú információt, a lényeggel kezdve. Mi történt, kivel, mikor, hol és miért.</a:t>
            </a:r>
            <a:endParaRPr/>
          </a:p>
        </p:txBody>
      </p:sp>
      <p:sp>
        <p:nvSpPr>
          <p:cNvPr id="103" name="Google Shape;103;p2:notes"/>
          <p:cNvSpPr txBox="1">
            <a:spLocks noGrp="1"/>
          </p:cNvSpPr>
          <p:nvPr>
            <p:ph type="ftr" idx="11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2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:notes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3:notes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3"/>
          </p:nvPr>
        </p:nvSpPr>
        <p:spPr>
          <a:xfrm>
            <a:off x="2290763" y="512763"/>
            <a:ext cx="4562475" cy="256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3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</a:pPr>
            <a:r>
              <a:rPr lang="en-US" sz="1200" u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Mielőtt bármilyen üzenetet küldenénk, mindig tegyük fel az 5 alapvető kérdést.</a:t>
            </a:r>
            <a:endParaRPr sz="1200" u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</a:pPr>
            <a:r>
              <a:rPr lang="en-US" sz="1200" u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Strukturáljuk a gondolkodást a Mymobility projekt kapcsán!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u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3:notes"/>
          <p:cNvSpPr txBox="1">
            <a:spLocks noGrp="1"/>
          </p:cNvSpPr>
          <p:nvPr>
            <p:ph type="ftr" idx="11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:notes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4:notes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35" name="Google Shape;135;p4:notes"/>
          <p:cNvSpPr>
            <a:spLocks noGrp="1" noRot="1" noChangeAspect="1"/>
          </p:cNvSpPr>
          <p:nvPr>
            <p:ph type="sldImg" idx="3"/>
          </p:nvPr>
        </p:nvSpPr>
        <p:spPr>
          <a:xfrm>
            <a:off x="2290763" y="512763"/>
            <a:ext cx="4562475" cy="256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4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256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Minden célcsoport másra kíváncsi! </a:t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256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Az emberek gyakran csak a meglévő problémájuk megoldását kérik, nem az innovatív megoldást! Közvetlenül kapcsolódik a kommunikációs stratégia egyik legfontosabb pontjához: a valódi szükséglet meghatározásához. </a:t>
            </a: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Az idézet üzenetének alapja: A Valódi Szükséglet</a:t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256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Kovács Anna a Mymobilityről fog beszélni. De vajon a betegnek tényleg applikációra van szüksége, vagy gyorsabb gyógyulásra és biztonságra? Ne a technológiáról, hanem a megoldásról beszéljünk! </a:t>
            </a:r>
            <a:endParaRPr/>
          </a:p>
          <a:p>
            <a:pPr marL="0" lvl="0" indent="0" algn="l" rtl="0">
              <a:lnSpc>
                <a:spcPct val="256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leggyorsabb ló ma a digitális alkalmazás. De a Finanszírozó nem lovat akar, hanem azt akarja tudni, hogy </a:t>
            </a:r>
            <a:r>
              <a:rPr lang="en-US" b="1"/>
              <a:t>mennyivel olcsóbb így a rehabilitáció</a:t>
            </a:r>
            <a:r>
              <a:rPr lang="en-US"/>
              <a:t>."</a:t>
            </a:r>
            <a:endParaRPr/>
          </a:p>
        </p:txBody>
      </p:sp>
      <p:sp>
        <p:nvSpPr>
          <p:cNvPr id="137" name="Google Shape;137;p4:notes"/>
          <p:cNvSpPr txBox="1">
            <a:spLocks noGrp="1"/>
          </p:cNvSpPr>
          <p:nvPr>
            <p:ph type="ftr" idx="11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4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:notes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5:notes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51" name="Google Shape;151;p5:notes"/>
          <p:cNvSpPr>
            <a:spLocks noGrp="1" noRot="1" noChangeAspect="1"/>
          </p:cNvSpPr>
          <p:nvPr>
            <p:ph type="sldImg" idx="3"/>
          </p:nvPr>
        </p:nvSpPr>
        <p:spPr>
          <a:xfrm>
            <a:off x="2290763" y="512763"/>
            <a:ext cx="4562475" cy="256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5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 Ne: "kineziológiai szenzoros adatok," hanem: "könnyen követhető otthoni gyakorlatok. Ha a taxisofőr és a Nagymamánk is érti, jó úton járunk.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Szép applikáció képe, boldog betegek fotói, ne hosszú szövegek.</a:t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 Sikertörténetek, visszajelzések, A visszajelzések erősebbek, mint bármelyik powerpoint.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 Mikor a beteg megkapja a protézist; a hazaengedéskor; a rehabilitáció közbeni emlékeztetők. A legjobb üzenet rosszkor egyenlő SPAM.</a:t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5:notes"/>
          <p:cNvSpPr txBox="1">
            <a:spLocks noGrp="1"/>
          </p:cNvSpPr>
          <p:nvPr>
            <p:ph type="ftr" idx="11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5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6:notes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6:notes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65" name="Google Shape;165;p6:notes"/>
          <p:cNvSpPr>
            <a:spLocks noGrp="1" noRot="1" noChangeAspect="1"/>
          </p:cNvSpPr>
          <p:nvPr>
            <p:ph type="sldImg" idx="3"/>
          </p:nvPr>
        </p:nvSpPr>
        <p:spPr>
          <a:xfrm>
            <a:off x="2290763" y="512763"/>
            <a:ext cx="4562475" cy="256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6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Az egyetlen csatorna, amit a 80 éves bácsi garantáltan nem fog némítani. A leghatékonyabb, a legidőigényesebb.</a:t>
            </a:r>
            <a:endParaRPr/>
          </a:p>
        </p:txBody>
      </p:sp>
      <p:sp>
        <p:nvSpPr>
          <p:cNvPr id="167" name="Google Shape;167;p6:notes"/>
          <p:cNvSpPr txBox="1">
            <a:spLocks noGrp="1"/>
          </p:cNvSpPr>
          <p:nvPr>
            <p:ph type="ftr" idx="11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6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:notes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7:notes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82" name="Google Shape;182;p7:notes"/>
          <p:cNvSpPr>
            <a:spLocks noGrp="1" noRot="1" noChangeAspect="1"/>
          </p:cNvSpPr>
          <p:nvPr>
            <p:ph type="sldImg" idx="3"/>
          </p:nvPr>
        </p:nvSpPr>
        <p:spPr>
          <a:xfrm>
            <a:off x="2290763" y="512763"/>
            <a:ext cx="4562475" cy="256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" name="Google Shape;183;p7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7488" lvl="1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99"/>
              <a:buFont typeface="Arial"/>
              <a:buNone/>
            </a:pPr>
            <a:r>
              <a:rPr lang="en-US" sz="21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hosszú távú siker a partnereken múlik! Kik kellenek a Mymobility sikeréhez?</a:t>
            </a:r>
            <a:endParaRPr sz="2199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37488" marR="0" lvl="1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99"/>
              <a:buFont typeface="Arial"/>
              <a:buNone/>
            </a:pPr>
            <a:r>
              <a:rPr lang="en-US" sz="21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Tipp: Ezek a partnerek segítenek hitelességet és fenntarthatóságot adni a pilotnak. </a:t>
            </a:r>
            <a:endParaRPr/>
          </a:p>
          <a:p>
            <a:pPr marL="237488" marR="0" lvl="1" indent="0" algn="l" rtl="0">
              <a:lnSpc>
                <a:spcPct val="12829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A stakeholder egy olyan ember, akihez előbb-utóbb úgyis el kell jutnunk — jobb önként, mint kényszerből</a:t>
            </a:r>
            <a:endParaRPr sz="2199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37488" lvl="1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99"/>
              <a:buFont typeface="Arial"/>
              <a:buNone/>
            </a:pPr>
            <a:endParaRPr sz="2199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7:notes"/>
          <p:cNvSpPr txBox="1">
            <a:spLocks noGrp="1"/>
          </p:cNvSpPr>
          <p:nvPr>
            <p:ph type="ftr" idx="11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7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:notes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8:notes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96" name="Google Shape;196;p8:notes"/>
          <p:cNvSpPr>
            <a:spLocks noGrp="1" noRot="1" noChangeAspect="1"/>
          </p:cNvSpPr>
          <p:nvPr>
            <p:ph type="sldImg" idx="3"/>
          </p:nvPr>
        </p:nvSpPr>
        <p:spPr>
          <a:xfrm>
            <a:off x="2290763" y="512763"/>
            <a:ext cx="4562475" cy="256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8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külső partnereknek ADATOK kellenek, nem csak történetek.</a:t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AutoNum type="arabicPeriod"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Lerövidült rehabilitációs idő (adatokkal!).</a:t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AutoNum type="arabicPeriod"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Csökkent orvos-beteg találkozók, kevesebb újra-felvétel.</a:t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AutoNum type="arabicPeriod"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Magas elégedettség (kvantitatív és kvalitatív adatok).</a:t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AutoNum type="arabicPeriod"/>
            </a:pPr>
            <a:r>
              <a:rPr lang="en-US" sz="1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pilot program eredményeinek szakmai és pénzügyi nyelven való lefordítása.</a:t>
            </a:r>
            <a:endParaRPr/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98" name="Google Shape;198;p8:notes"/>
          <p:cNvSpPr txBox="1">
            <a:spLocks noGrp="1"/>
          </p:cNvSpPr>
          <p:nvPr>
            <p:ph type="ftr" idx="11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8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>
  <p:cSld name="4_Intestazione sezione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96446" y="-36030"/>
            <a:ext cx="4903317" cy="256785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6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606" cy="993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600"/>
              <a:buFont typeface="Calibri"/>
              <a:buNone/>
              <a:defRPr sz="3600" b="0" i="0" u="none" strike="noStrike" cap="none">
                <a:solidFill>
                  <a:srgbClr val="1A75D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15226" algn="l" rtl="0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2939"/>
              <a:buFont typeface="Arial"/>
              <a:buChar char="•"/>
              <a:defRPr sz="293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8619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Char char="•"/>
              <a:defRPr sz="25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61950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861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861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861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861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8615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8615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dt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6"/>
          <p:cNvSpPr txBox="1">
            <a:spLocks noGrp="1"/>
          </p:cNvSpPr>
          <p:nvPr>
            <p:ph type="sldNum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0842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>
            <a:spLocks noGrp="1"/>
          </p:cNvSpPr>
          <p:nvPr>
            <p:ph type="dt" idx="10"/>
          </p:nvPr>
        </p:nvSpPr>
        <p:spPr>
          <a:xfrm>
            <a:off x="269994" y="4448465"/>
            <a:ext cx="1259972" cy="25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1"/>
          <p:cNvSpPr txBox="1">
            <a:spLocks noGrp="1"/>
          </p:cNvSpPr>
          <p:nvPr>
            <p:ph type="ftr" idx="11"/>
          </p:nvPr>
        </p:nvSpPr>
        <p:spPr>
          <a:xfrm>
            <a:off x="1844960" y="4448465"/>
            <a:ext cx="1709962" cy="25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sldNum" idx="12"/>
          </p:nvPr>
        </p:nvSpPr>
        <p:spPr>
          <a:xfrm>
            <a:off x="3869915" y="4448465"/>
            <a:ext cx="1259972" cy="25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125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  <p:sldLayoutId id="2147483680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5" Type="http://schemas.openxmlformats.org/officeDocument/2006/relationships/image" Target="../media/image37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hyperlink" Target="https://archive.nytimes.com/www.nytimes.com/learning/general/onthisday/big/0415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jp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5" Type="http://schemas.openxmlformats.org/officeDocument/2006/relationships/image" Target="../media/image30.jp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2.pn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23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5" Type="http://schemas.openxmlformats.org/officeDocument/2006/relationships/image" Target="../media/image35.jp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5" Type="http://schemas.openxmlformats.org/officeDocument/2006/relationships/image" Target="../media/image36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"/>
          <p:cNvSpPr txBox="1">
            <a:spLocks noGrp="1"/>
          </p:cNvSpPr>
          <p:nvPr>
            <p:ph type="title"/>
          </p:nvPr>
        </p:nvSpPr>
        <p:spPr>
          <a:xfrm>
            <a:off x="0" y="2996909"/>
            <a:ext cx="10799763" cy="1392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Calibri"/>
              <a:buNone/>
            </a:pPr>
            <a:r>
              <a:rPr lang="hu-HU"/>
              <a:t>Üdv a Digital Change Agent modulban!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"/>
          <p:cNvSpPr/>
          <p:nvPr/>
        </p:nvSpPr>
        <p:spPr>
          <a:xfrm>
            <a:off x="0" y="562223"/>
            <a:ext cx="11150755" cy="6074866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855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9"/>
          <p:cNvSpPr/>
          <p:nvPr/>
        </p:nvSpPr>
        <p:spPr>
          <a:xfrm>
            <a:off x="6575835" y="2688721"/>
            <a:ext cx="4223928" cy="3948368"/>
          </a:xfrm>
          <a:custGeom>
            <a:avLst/>
            <a:gdLst/>
            <a:ahLst/>
            <a:cxnLst/>
            <a:rect l="l" t="t" r="r" b="b"/>
            <a:pathLst>
              <a:path w="7152675" h="6686051" extrusionOk="0">
                <a:moveTo>
                  <a:pt x="0" y="0"/>
                </a:moveTo>
                <a:lnTo>
                  <a:pt x="7152675" y="0"/>
                </a:lnTo>
                <a:lnTo>
                  <a:pt x="7152675" y="6686051"/>
                </a:lnTo>
                <a:lnTo>
                  <a:pt x="0" y="66860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9"/>
          <p:cNvSpPr txBox="1"/>
          <p:nvPr/>
        </p:nvSpPr>
        <p:spPr>
          <a:xfrm>
            <a:off x="607487" y="1949326"/>
            <a:ext cx="2489945" cy="63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95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Összefoglalás </a:t>
            </a:r>
            <a:endParaRPr sz="1063"/>
          </a:p>
        </p:txBody>
      </p:sp>
      <p:sp>
        <p:nvSpPr>
          <p:cNvPr id="218" name="Google Shape;218;p9"/>
          <p:cNvSpPr txBox="1"/>
          <p:nvPr/>
        </p:nvSpPr>
        <p:spPr>
          <a:xfrm>
            <a:off x="514283" y="2582973"/>
            <a:ext cx="7360544" cy="381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40237" lvl="1">
              <a:lnSpc>
                <a:spcPct val="150000"/>
              </a:lnSpc>
            </a:pPr>
            <a:r>
              <a:rPr lang="en-US" sz="1653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Tervezz: </a:t>
            </a:r>
            <a:endParaRPr sz="1653" b="1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40237" lvl="1">
              <a:lnSpc>
                <a:spcPct val="150000"/>
              </a:lnSpc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Használd az 5W-t a kezdetektől!</a:t>
            </a:r>
            <a:endParaRPr sz="1063"/>
          </a:p>
          <a:p>
            <a:pPr marL="140237" lvl="1">
              <a:lnSpc>
                <a:spcPct val="150000"/>
              </a:lnSpc>
            </a:pPr>
            <a:r>
              <a:rPr lang="en-US" sz="1653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Fókuszálj a célcsoportra: </a:t>
            </a:r>
            <a:endParaRPr sz="1653" b="1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40237" lvl="1">
              <a:lnSpc>
                <a:spcPct val="150000"/>
              </a:lnSpc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páciensek felé EAST üzenetek kellenek!</a:t>
            </a:r>
            <a:endParaRPr sz="1063"/>
          </a:p>
          <a:p>
            <a:pPr marL="140237" lvl="1">
              <a:lnSpc>
                <a:spcPct val="150000"/>
              </a:lnSpc>
            </a:pPr>
            <a:r>
              <a:rPr lang="en-US" sz="1653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Építs hálózatot: </a:t>
            </a:r>
            <a:endParaRPr sz="1653" b="1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40237" lvl="1">
              <a:lnSpc>
                <a:spcPct val="150000"/>
              </a:lnSpc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külső partnerekkel való kommunikáció adja a fenntarthatóságot!</a:t>
            </a:r>
            <a:endParaRPr sz="1063"/>
          </a:p>
          <a:p>
            <a:pPr marL="140237" lvl="1">
              <a:lnSpc>
                <a:spcPct val="150000"/>
              </a:lnSpc>
            </a:pPr>
            <a:endParaRPr sz="1653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40237" lvl="1">
              <a:lnSpc>
                <a:spcPct val="150000"/>
              </a:lnSpc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Tervezd tudatosan a kommunikációt, mert ez a változás bevezetés sikerének az egyik kulcsa.</a:t>
            </a:r>
            <a:endParaRPr sz="1063"/>
          </a:p>
          <a:p>
            <a:pPr>
              <a:lnSpc>
                <a:spcPct val="150000"/>
              </a:lnSpc>
            </a:pPr>
            <a:endParaRPr sz="1653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9" name="Google Shape;219;p9"/>
          <p:cNvSpPr/>
          <p:nvPr/>
        </p:nvSpPr>
        <p:spPr>
          <a:xfrm>
            <a:off x="5366413" y="2582973"/>
            <a:ext cx="6492031" cy="4043161"/>
          </a:xfrm>
          <a:custGeom>
            <a:avLst/>
            <a:gdLst/>
            <a:ahLst/>
            <a:cxnLst/>
            <a:rect l="l" t="t" r="r" b="b"/>
            <a:pathLst>
              <a:path w="12352120" h="8229600" extrusionOk="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9"/>
          <p:cNvSpPr/>
          <p:nvPr/>
        </p:nvSpPr>
        <p:spPr>
          <a:xfrm>
            <a:off x="607487" y="1042467"/>
            <a:ext cx="850899" cy="629919"/>
          </a:xfrm>
          <a:custGeom>
            <a:avLst/>
            <a:gdLst/>
            <a:ahLst/>
            <a:cxnLst/>
            <a:rect l="l" t="t" r="r" b="b"/>
            <a:pathLst>
              <a:path w="1440888" h="1066687" extrusionOk="0">
                <a:moveTo>
                  <a:pt x="0" y="0"/>
                </a:moveTo>
                <a:lnTo>
                  <a:pt x="1440888" y="0"/>
                </a:lnTo>
                <a:lnTo>
                  <a:pt x="1440888" y="1066687"/>
                </a:lnTo>
                <a:lnTo>
                  <a:pt x="0" y="1066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"/>
          <p:cNvSpPr txBox="1">
            <a:spLocks noGrp="1"/>
          </p:cNvSpPr>
          <p:nvPr>
            <p:ph type="body" idx="1"/>
          </p:nvPr>
        </p:nvSpPr>
        <p:spPr>
          <a:xfrm>
            <a:off x="657415" y="2001507"/>
            <a:ext cx="9685900" cy="412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9984" lvl="0" indent="-239984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2900"/>
              <a:buChar char="•"/>
            </a:pPr>
            <a:r>
              <a:rPr lang="hu-HU"/>
              <a:t>Kommunikáció a külső érintettek felé</a:t>
            </a:r>
            <a:endParaRPr/>
          </a:p>
          <a:p>
            <a:pPr marL="239984" lvl="0" indent="-24246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939"/>
              <a:buChar char="•"/>
            </a:pPr>
            <a:r>
              <a:rPr lang="hu-HU"/>
              <a:t>Folytatjuk az esetet ebből a megközelítésből</a:t>
            </a:r>
            <a:endParaRPr/>
          </a:p>
          <a:p>
            <a:pPr marL="239984" lvl="0" indent="-24246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939"/>
              <a:buChar char="•"/>
            </a:pPr>
            <a:r>
              <a:rPr lang="hu-HU"/>
              <a:t>Hogyan tovább H-PASS?</a:t>
            </a:r>
            <a:endParaRPr/>
          </a:p>
          <a:p>
            <a:pPr marL="239984" lvl="0" indent="-24246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939"/>
              <a:buChar char="•"/>
            </a:pPr>
            <a:r>
              <a:rPr lang="hu-HU"/>
              <a:t>Digitális Változási Bajnok - hogyan folytassuk?</a:t>
            </a:r>
            <a:endParaRPr/>
          </a:p>
        </p:txBody>
      </p:sp>
      <p:sp>
        <p:nvSpPr>
          <p:cNvPr id="167" name="Google Shape;167;p2"/>
          <p:cNvSpPr txBox="1"/>
          <p:nvPr/>
        </p:nvSpPr>
        <p:spPr>
          <a:xfrm>
            <a:off x="758072" y="941289"/>
            <a:ext cx="5307736" cy="74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3DC"/>
              </a:buClr>
              <a:buSzPts val="4400"/>
              <a:buFont typeface="Calibri"/>
              <a:buNone/>
            </a:pPr>
            <a:r>
              <a:rPr lang="hu-HU" sz="4400">
                <a:solidFill>
                  <a:srgbClr val="0063DC"/>
                </a:solidFill>
                <a:latin typeface="Calibri"/>
                <a:ea typeface="Calibri"/>
                <a:cs typeface="Calibri"/>
                <a:sym typeface="Calibri"/>
              </a:rPr>
              <a:t>Mi lesz ma?</a:t>
            </a:r>
            <a:endParaRPr sz="4400" i="0" u="none" strike="noStrike" cap="none">
              <a:solidFill>
                <a:srgbClr val="0063D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"/>
          <p:cNvSpPr txBox="1"/>
          <p:nvPr/>
        </p:nvSpPr>
        <p:spPr>
          <a:xfrm>
            <a:off x="96671" y="6769451"/>
            <a:ext cx="3315269" cy="24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u-H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Project: 101101139 — H-PASS — EU4H-2022-PJ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606" cy="993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600"/>
              <a:buFont typeface="Calibri"/>
              <a:buNone/>
            </a:pPr>
            <a:r>
              <a:rPr lang="hu-HU"/>
              <a:t>Esettanulmány II. - A Szent Liliom Kórház bajnoka</a:t>
            </a:r>
            <a:endParaRPr/>
          </a:p>
        </p:txBody>
      </p:sp>
      <p:sp>
        <p:nvSpPr>
          <p:cNvPr id="174" name="Google Shape;174;p7"/>
          <p:cNvSpPr txBox="1">
            <a:spLocks noGrp="1"/>
          </p:cNvSpPr>
          <p:nvPr>
            <p:ph type="body" idx="1"/>
          </p:nvPr>
        </p:nvSpPr>
        <p:spPr>
          <a:xfrm>
            <a:off x="625175" y="2208500"/>
            <a:ext cx="5898900" cy="44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9984" lvl="0" indent="-237507" algn="l" rtl="0">
              <a:spcBef>
                <a:spcPts val="0"/>
              </a:spcBef>
              <a:spcAft>
                <a:spcPts val="0"/>
              </a:spcAft>
              <a:buSzPts val="2900"/>
              <a:buChar char="•"/>
            </a:pPr>
            <a:r>
              <a:rPr lang="hu-HU"/>
              <a:t>Csoportmunka kb. 20 percben</a:t>
            </a:r>
            <a:endParaRPr/>
          </a:p>
          <a:p>
            <a:pPr marL="239984" lvl="0" indent="-239984" algn="l" rtl="0">
              <a:spcBef>
                <a:spcPts val="0"/>
              </a:spcBef>
              <a:spcAft>
                <a:spcPts val="0"/>
              </a:spcAft>
              <a:buSzPts val="2939"/>
              <a:buChar char="•"/>
            </a:pPr>
            <a:r>
              <a:rPr lang="hu-HU"/>
              <a:t>Esettanulmány a csetben elérhető</a:t>
            </a:r>
            <a:endParaRPr/>
          </a:p>
          <a:p>
            <a:pPr marL="239984" lvl="0" indent="-239984" algn="l" rtl="0">
              <a:spcBef>
                <a:spcPts val="0"/>
              </a:spcBef>
              <a:spcAft>
                <a:spcPts val="0"/>
              </a:spcAft>
              <a:buSzPts val="2939"/>
              <a:buChar char="•"/>
            </a:pPr>
            <a:r>
              <a:rPr lang="hu-HU"/>
              <a:t>Közös munka felülete: Zoom whiteboard</a:t>
            </a:r>
            <a:endParaRPr i="1"/>
          </a:p>
          <a:p>
            <a:pPr marL="457200" lvl="0" indent="-415226" algn="l" rtl="0">
              <a:spcBef>
                <a:spcPts val="0"/>
              </a:spcBef>
              <a:spcAft>
                <a:spcPts val="0"/>
              </a:spcAft>
              <a:buSzPts val="2939"/>
              <a:buChar char="•"/>
            </a:pPr>
            <a:r>
              <a:rPr lang="hu-HU"/>
              <a:t>A közös munkát követően 3-3 percben a csoportok bemutatják a javaslataikat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/>
          </a:p>
        </p:txBody>
      </p:sp>
      <p:pic>
        <p:nvPicPr>
          <p:cNvPr id="175" name="Google Shape;175;p7"/>
          <p:cNvPicPr preferRelativeResize="0"/>
          <p:nvPr/>
        </p:nvPicPr>
        <p:blipFill rotWithShape="1">
          <a:blip r:embed="rId3">
            <a:alphaModFix/>
          </a:blip>
          <a:srcRect t="3923" b="13642"/>
          <a:stretch/>
        </p:blipFill>
        <p:spPr>
          <a:xfrm>
            <a:off x="6523975" y="1507937"/>
            <a:ext cx="3787100" cy="4682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606" cy="993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600"/>
              <a:buFont typeface="Calibri"/>
              <a:buNone/>
            </a:pPr>
            <a:r>
              <a:rPr lang="hu-HU"/>
              <a:t>Hogyan folytatódik az H-PASS?</a:t>
            </a:r>
            <a:endParaRPr/>
          </a:p>
        </p:txBody>
      </p:sp>
      <p:sp>
        <p:nvSpPr>
          <p:cNvPr id="181" name="Google Shape;181;p8"/>
          <p:cNvSpPr txBox="1">
            <a:spLocks noGrp="1"/>
          </p:cNvSpPr>
          <p:nvPr>
            <p:ph type="body" idx="1"/>
          </p:nvPr>
        </p:nvSpPr>
        <p:spPr>
          <a:xfrm>
            <a:off x="603450" y="2136575"/>
            <a:ext cx="9466500" cy="485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lnSpc>
                <a:spcPct val="150000"/>
              </a:lnSpc>
              <a:spcBef>
                <a:spcPts val="525"/>
              </a:spcBef>
              <a:spcAft>
                <a:spcPts val="0"/>
              </a:spcAft>
              <a:buSzPts val="2800"/>
              <a:buChar char="•"/>
            </a:pPr>
            <a:r>
              <a:rPr lang="hu-HU" sz="2800"/>
              <a:t>A Moodle felületet a projekt végéig elérhetővé tesszük. </a:t>
            </a:r>
            <a:endParaRPr sz="2800"/>
          </a:p>
          <a:p>
            <a:pPr marL="457200" lvl="0" indent="-406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hu-HU" sz="2800"/>
              <a:t>2026-ban a lexikális anyagok angol verziója a projekt honlapján keresztül elérhetővé válik </a:t>
            </a:r>
            <a:endParaRPr sz="2800"/>
          </a:p>
          <a:p>
            <a:pPr marL="457200" lvl="0" indent="-406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hu-HU" sz="2800"/>
              <a:t>H-PASS repozitórium (információ- és linkgyűjtemény)</a:t>
            </a:r>
            <a:endParaRPr sz="2800"/>
          </a:p>
          <a:p>
            <a:pPr marL="457200" lvl="0" indent="-406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hu-HU" sz="2800"/>
              <a:t>A projekt keretében további, Változási Bajnokoknak is szóló nemzetközi webinart tervezünk</a:t>
            </a:r>
            <a:endParaRPr sz="2800"/>
          </a:p>
          <a:p>
            <a:pPr marL="457200" lvl="0" indent="-406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hu-HU" sz="2800"/>
              <a:t>Az H-PASS képzést 2026-ban is tervezzük megszervezni</a:t>
            </a:r>
            <a:endParaRPr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aa11195c33_2_6"/>
          <p:cNvSpPr txBox="1">
            <a:spLocks noGrp="1"/>
          </p:cNvSpPr>
          <p:nvPr>
            <p:ph type="title"/>
          </p:nvPr>
        </p:nvSpPr>
        <p:spPr>
          <a:xfrm>
            <a:off x="710907" y="17026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3aa11195c33_2_6"/>
          <p:cNvSpPr/>
          <p:nvPr/>
        </p:nvSpPr>
        <p:spPr>
          <a:xfrm>
            <a:off x="3834450" y="4527325"/>
            <a:ext cx="3653400" cy="3094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/>
              <a:t>Munkahelyek, egészségügyi szolgáltatók</a:t>
            </a:r>
            <a:endParaRPr sz="2800"/>
          </a:p>
        </p:txBody>
      </p:sp>
      <p:sp>
        <p:nvSpPr>
          <p:cNvPr id="189" name="Google Shape;189;g3aa11195c33_2_6"/>
          <p:cNvSpPr/>
          <p:nvPr/>
        </p:nvSpPr>
        <p:spPr>
          <a:xfrm>
            <a:off x="3834450" y="-93125"/>
            <a:ext cx="3653400" cy="3094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/>
              <a:t>Digital change agent nemzetközi platform</a:t>
            </a:r>
            <a:endParaRPr sz="2800"/>
          </a:p>
        </p:txBody>
      </p:sp>
      <p:sp>
        <p:nvSpPr>
          <p:cNvPr id="190" name="Google Shape;190;g3aa11195c33_2_6"/>
          <p:cNvSpPr/>
          <p:nvPr/>
        </p:nvSpPr>
        <p:spPr>
          <a:xfrm>
            <a:off x="710900" y="2356775"/>
            <a:ext cx="3653400" cy="3094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/>
              <a:t>H-PASS képzés magyar résztvevők</a:t>
            </a:r>
            <a:endParaRPr sz="2800"/>
          </a:p>
        </p:txBody>
      </p:sp>
      <p:sp>
        <p:nvSpPr>
          <p:cNvPr id="191" name="Google Shape;191;g3aa11195c33_2_6"/>
          <p:cNvSpPr/>
          <p:nvPr/>
        </p:nvSpPr>
        <p:spPr>
          <a:xfrm>
            <a:off x="6587150" y="2184875"/>
            <a:ext cx="3653400" cy="3094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/>
              <a:t>Szakmai hálózatok</a:t>
            </a:r>
            <a:endParaRPr sz="2800"/>
          </a:p>
        </p:txBody>
      </p:sp>
      <p:sp>
        <p:nvSpPr>
          <p:cNvPr id="192" name="Google Shape;192;g3aa11195c33_2_6"/>
          <p:cNvSpPr/>
          <p:nvPr/>
        </p:nvSpPr>
        <p:spPr>
          <a:xfrm>
            <a:off x="3738050" y="2356775"/>
            <a:ext cx="3653400" cy="309450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/>
              <a:t>Digitális változási bajnokok</a:t>
            </a:r>
            <a:endParaRPr sz="2800"/>
          </a:p>
        </p:txBody>
      </p:sp>
      <p:sp>
        <p:nvSpPr>
          <p:cNvPr id="193" name="Google Shape;193;g3aa11195c33_2_6"/>
          <p:cNvSpPr/>
          <p:nvPr/>
        </p:nvSpPr>
        <p:spPr>
          <a:xfrm>
            <a:off x="8148550" y="0"/>
            <a:ext cx="2560800" cy="1867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/>
              <a:t>H-PASS képzés fejlesztői</a:t>
            </a:r>
            <a:endParaRPr sz="2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aa11195c33_2_21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g3aa11195c33_2_21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1" name="Google Shape;201;g3aa11195c33_2_21" title="slido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85877"/>
            <a:ext cx="10799749" cy="3827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ad191ac1a8_0_6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g3ad191ac1a8_0_6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9" name="Google Shape;209;g3ad191ac1a8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" y="0"/>
            <a:ext cx="6390784" cy="7199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ad191ac1a8_0_13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3ad191ac1a8_0_13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7" name="Google Shape;217;g3ad191ac1a8_0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" y="0"/>
            <a:ext cx="5736941" cy="7199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ad191ac1a8_0_19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g3ad191ac1a8_0_19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5" name="Google Shape;225;g3ad191ac1a8_0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0"/>
            <a:ext cx="8434877" cy="719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ad191ac1a8_0_25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g3ad191ac1a8_0_25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3" name="Google Shape;233;g3ad191ac1a8_0_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" y="0"/>
            <a:ext cx="8339461" cy="719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"/>
          <p:cNvSpPr/>
          <p:nvPr/>
        </p:nvSpPr>
        <p:spPr>
          <a:xfrm>
            <a:off x="0" y="562223"/>
            <a:ext cx="11393749" cy="6074866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855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6914375" y="2688721"/>
            <a:ext cx="4223928" cy="3948368"/>
          </a:xfrm>
          <a:custGeom>
            <a:avLst/>
            <a:gdLst/>
            <a:ahLst/>
            <a:cxnLst/>
            <a:rect l="l" t="t" r="r" b="b"/>
            <a:pathLst>
              <a:path w="7152675" h="6686051" extrusionOk="0">
                <a:moveTo>
                  <a:pt x="0" y="0"/>
                </a:moveTo>
                <a:lnTo>
                  <a:pt x="7152675" y="0"/>
                </a:lnTo>
                <a:lnTo>
                  <a:pt x="7152675" y="6686051"/>
                </a:lnTo>
                <a:lnTo>
                  <a:pt x="0" y="66860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4906710" y="1513588"/>
            <a:ext cx="5753188" cy="4172137"/>
          </a:xfrm>
          <a:custGeom>
            <a:avLst/>
            <a:gdLst/>
            <a:ahLst/>
            <a:cxnLst/>
            <a:rect l="l" t="t" r="r" b="b"/>
            <a:pathLst>
              <a:path w="9742279" h="7064974" extrusionOk="0">
                <a:moveTo>
                  <a:pt x="0" y="0"/>
                </a:moveTo>
                <a:lnTo>
                  <a:pt x="9742279" y="0"/>
                </a:lnTo>
                <a:lnTo>
                  <a:pt x="9742279" y="7064974"/>
                </a:lnTo>
                <a:lnTo>
                  <a:pt x="0" y="70649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10114" r="-10557" b="-16482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680145" y="2803405"/>
            <a:ext cx="3638885" cy="57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9977"/>
              </a:lnSpc>
            </a:pPr>
            <a:r>
              <a:rPr lang="en-US" sz="265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Kommunikációs alapok </a:t>
            </a:r>
            <a:endParaRPr sz="1063"/>
          </a:p>
        </p:txBody>
      </p:sp>
      <p:sp>
        <p:nvSpPr>
          <p:cNvPr id="96" name="Google Shape;96;p1"/>
          <p:cNvSpPr txBox="1"/>
          <p:nvPr/>
        </p:nvSpPr>
        <p:spPr>
          <a:xfrm>
            <a:off x="680145" y="3419660"/>
            <a:ext cx="4376973" cy="1322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0015"/>
              </a:lnSpc>
            </a:pPr>
            <a:r>
              <a:rPr lang="en-US" sz="153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technológia megvásárolható, de az emberek hozzáállását csak hatékony kommunikációval lehet megváltoztatni. Ezért a kommunikációs stratégia a digitális változás egyik fő motorja.</a:t>
            </a:r>
            <a:endParaRPr sz="1063"/>
          </a:p>
        </p:txBody>
      </p:sp>
      <p:sp>
        <p:nvSpPr>
          <p:cNvPr id="97" name="Google Shape;97;p1"/>
          <p:cNvSpPr/>
          <p:nvPr/>
        </p:nvSpPr>
        <p:spPr>
          <a:xfrm>
            <a:off x="730005" y="982009"/>
            <a:ext cx="850899" cy="629919"/>
          </a:xfrm>
          <a:custGeom>
            <a:avLst/>
            <a:gdLst/>
            <a:ahLst/>
            <a:cxnLst/>
            <a:rect l="l" t="t" r="r" b="b"/>
            <a:pathLst>
              <a:path w="1440888" h="1066687" extrusionOk="0">
                <a:moveTo>
                  <a:pt x="0" y="0"/>
                </a:moveTo>
                <a:lnTo>
                  <a:pt x="1440888" y="0"/>
                </a:lnTo>
                <a:lnTo>
                  <a:pt x="1440888" y="1066687"/>
                </a:lnTo>
                <a:lnTo>
                  <a:pt x="0" y="1066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721813A-1D31-F439-0153-77C26E7CE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Köszönjük</a:t>
            </a:r>
          </a:p>
        </p:txBody>
      </p:sp>
    </p:spTree>
    <p:extLst>
      <p:ext uri="{BB962C8B-B14F-4D97-AF65-F5344CB8AC3E}">
        <p14:creationId xmlns:p14="http://schemas.microsoft.com/office/powerpoint/2010/main" val="2047378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/>
          <p:nvPr/>
        </p:nvSpPr>
        <p:spPr>
          <a:xfrm>
            <a:off x="0" y="562223"/>
            <a:ext cx="11258752" cy="6074866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855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6801524" y="2688721"/>
            <a:ext cx="4223928" cy="3948368"/>
          </a:xfrm>
          <a:custGeom>
            <a:avLst/>
            <a:gdLst/>
            <a:ahLst/>
            <a:cxnLst/>
            <a:rect l="l" t="t" r="r" b="b"/>
            <a:pathLst>
              <a:path w="7152675" h="6686051" extrusionOk="0">
                <a:moveTo>
                  <a:pt x="0" y="0"/>
                </a:moveTo>
                <a:lnTo>
                  <a:pt x="7152675" y="0"/>
                </a:lnTo>
                <a:lnTo>
                  <a:pt x="7152675" y="6686051"/>
                </a:lnTo>
                <a:lnTo>
                  <a:pt x="0" y="66860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/>
          <p:cNvSpPr/>
          <p:nvPr/>
        </p:nvSpPr>
        <p:spPr>
          <a:xfrm>
            <a:off x="4764980" y="2688721"/>
            <a:ext cx="2271572" cy="3256054"/>
          </a:xfrm>
          <a:custGeom>
            <a:avLst/>
            <a:gdLst/>
            <a:ahLst/>
            <a:cxnLst/>
            <a:rect l="l" t="t" r="r" b="b"/>
            <a:pathLst>
              <a:path w="3846614" h="5513706" extrusionOk="0">
                <a:moveTo>
                  <a:pt x="0" y="0"/>
                </a:moveTo>
                <a:lnTo>
                  <a:pt x="3846614" y="0"/>
                </a:lnTo>
                <a:lnTo>
                  <a:pt x="3846614" y="5513706"/>
                </a:lnTo>
                <a:lnTo>
                  <a:pt x="0" y="55137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346" r="-346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"/>
          <p:cNvSpPr/>
          <p:nvPr/>
        </p:nvSpPr>
        <p:spPr>
          <a:xfrm>
            <a:off x="7124747" y="2710943"/>
            <a:ext cx="3285790" cy="2390859"/>
          </a:xfrm>
          <a:custGeom>
            <a:avLst/>
            <a:gdLst/>
            <a:ahLst/>
            <a:cxnLst/>
            <a:rect l="l" t="t" r="r" b="b"/>
            <a:pathLst>
              <a:path w="5564060" h="4048611" extrusionOk="0">
                <a:moveTo>
                  <a:pt x="0" y="0"/>
                </a:moveTo>
                <a:lnTo>
                  <a:pt x="5564060" y="0"/>
                </a:lnTo>
                <a:lnTo>
                  <a:pt x="5564060" y="4048611"/>
                </a:lnTo>
                <a:lnTo>
                  <a:pt x="0" y="404861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-8500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"/>
          <p:cNvSpPr txBox="1"/>
          <p:nvPr/>
        </p:nvSpPr>
        <p:spPr>
          <a:xfrm>
            <a:off x="730005" y="1902829"/>
            <a:ext cx="7909805" cy="57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9977"/>
              </a:lnSpc>
            </a:pPr>
            <a:r>
              <a:rPr lang="en-US" sz="265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kommunikációs tervezés alapja: az 5W modell</a:t>
            </a:r>
            <a:endParaRPr sz="26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"/>
          <p:cNvSpPr txBox="1"/>
          <p:nvPr/>
        </p:nvSpPr>
        <p:spPr>
          <a:xfrm>
            <a:off x="730007" y="2670828"/>
            <a:ext cx="3891351" cy="3054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77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feladat: ugyanezeket a kérdéseket </a:t>
            </a:r>
            <a:r>
              <a:rPr lang="en-US" sz="1772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– WHAT, WHO, WHOM, WHERE, WHY </a:t>
            </a:r>
            <a:r>
              <a:rPr lang="en-US" sz="177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feltenni amikor el szeretnénk érni a „közönségünket” , pl. a Mymobilty app bevezetését tervezzük. </a:t>
            </a:r>
            <a:endParaRPr sz="1063"/>
          </a:p>
          <a:p>
            <a:pPr>
              <a:lnSpc>
                <a:spcPct val="140000"/>
              </a:lnSpc>
            </a:pPr>
            <a:r>
              <a:rPr lang="en-US" sz="177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Csak így lesz világos és hiteles az üzenet. </a:t>
            </a:r>
            <a:endParaRPr sz="1063"/>
          </a:p>
          <a:p>
            <a:pPr>
              <a:lnSpc>
                <a:spcPct val="140000"/>
              </a:lnSpc>
            </a:pPr>
            <a:endParaRPr sz="1772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2" name="Google Shape;112;p2"/>
          <p:cNvSpPr txBox="1"/>
          <p:nvPr/>
        </p:nvSpPr>
        <p:spPr>
          <a:xfrm>
            <a:off x="7124747" y="5244853"/>
            <a:ext cx="3285790" cy="495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0030"/>
              </a:lnSpc>
            </a:pPr>
            <a:r>
              <a:rPr lang="en-US" sz="76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Forrás: A The New York Times címlapja: Titanic Sinks Four Hours After Hitting Iceberg... (1912. április 16.).</a:t>
            </a:r>
            <a:endParaRPr sz="1063"/>
          </a:p>
          <a:p>
            <a:pPr>
              <a:lnSpc>
                <a:spcPct val="140030"/>
              </a:lnSpc>
            </a:pPr>
            <a:r>
              <a:rPr lang="en-US" sz="767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New York Times archívuma</a:t>
            </a:r>
            <a:endParaRPr sz="767" u="sng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  <a:hlinkClick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13" name="Google Shape;113;p2"/>
          <p:cNvSpPr/>
          <p:nvPr/>
        </p:nvSpPr>
        <p:spPr>
          <a:xfrm>
            <a:off x="730005" y="982009"/>
            <a:ext cx="850899" cy="629919"/>
          </a:xfrm>
          <a:custGeom>
            <a:avLst/>
            <a:gdLst/>
            <a:ahLst/>
            <a:cxnLst/>
            <a:rect l="l" t="t" r="r" b="b"/>
            <a:pathLst>
              <a:path w="1440888" h="1066687" extrusionOk="0">
                <a:moveTo>
                  <a:pt x="0" y="0"/>
                </a:moveTo>
                <a:lnTo>
                  <a:pt x="1440888" y="0"/>
                </a:lnTo>
                <a:lnTo>
                  <a:pt x="1440888" y="1066687"/>
                </a:lnTo>
                <a:lnTo>
                  <a:pt x="0" y="1066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"/>
          <p:cNvSpPr/>
          <p:nvPr/>
        </p:nvSpPr>
        <p:spPr>
          <a:xfrm>
            <a:off x="0" y="562223"/>
            <a:ext cx="11204754" cy="6074866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855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3"/>
          <p:cNvSpPr/>
          <p:nvPr/>
        </p:nvSpPr>
        <p:spPr>
          <a:xfrm>
            <a:off x="6687681" y="2688721"/>
            <a:ext cx="4223928" cy="3948368"/>
          </a:xfrm>
          <a:custGeom>
            <a:avLst/>
            <a:gdLst/>
            <a:ahLst/>
            <a:cxnLst/>
            <a:rect l="l" t="t" r="r" b="b"/>
            <a:pathLst>
              <a:path w="7152675" h="6686051" extrusionOk="0">
                <a:moveTo>
                  <a:pt x="0" y="0"/>
                </a:moveTo>
                <a:lnTo>
                  <a:pt x="7152675" y="0"/>
                </a:lnTo>
                <a:lnTo>
                  <a:pt x="7152675" y="6686051"/>
                </a:lnTo>
                <a:lnTo>
                  <a:pt x="0" y="66860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3"/>
          <p:cNvSpPr/>
          <p:nvPr/>
        </p:nvSpPr>
        <p:spPr>
          <a:xfrm>
            <a:off x="6556035" y="2455550"/>
            <a:ext cx="4223928" cy="2701066"/>
          </a:xfrm>
          <a:custGeom>
            <a:avLst/>
            <a:gdLst/>
            <a:ahLst/>
            <a:cxnLst/>
            <a:rect l="l" t="t" r="r" b="b"/>
            <a:pathLst>
              <a:path w="8433041" h="5469359" extrusionOk="0">
                <a:moveTo>
                  <a:pt x="0" y="0"/>
                </a:moveTo>
                <a:lnTo>
                  <a:pt x="8433041" y="0"/>
                </a:lnTo>
                <a:lnTo>
                  <a:pt x="8433041" y="5469359"/>
                </a:lnTo>
                <a:lnTo>
                  <a:pt x="0" y="5469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14199" r="-8429" b="-25973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41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3"/>
          <p:cNvSpPr txBox="1"/>
          <p:nvPr/>
        </p:nvSpPr>
        <p:spPr>
          <a:xfrm>
            <a:off x="1934957" y="1251272"/>
            <a:ext cx="8032323" cy="57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9977"/>
              </a:lnSpc>
            </a:pPr>
            <a:r>
              <a:rPr lang="en-US" sz="265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kommunikációs tervezés alapja: Az 5W modell</a:t>
            </a:r>
            <a:endParaRPr sz="26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3"/>
          <p:cNvSpPr txBox="1"/>
          <p:nvPr/>
        </p:nvSpPr>
        <p:spPr>
          <a:xfrm>
            <a:off x="494989" y="5494252"/>
            <a:ext cx="10500969" cy="436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487" lvl="1"/>
            <a:r>
              <a:rPr lang="en-US" sz="1417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WHY? (Miért?): </a:t>
            </a:r>
            <a:endParaRPr sz="1417" b="1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487" lvl="1"/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Mi a célunk az üzenettel? (Pl.: bizalom erősítése, részvétel növelése, pénzügyi támogatás elnyerése.)</a:t>
            </a:r>
            <a:endParaRPr sz="1063"/>
          </a:p>
        </p:txBody>
      </p:sp>
      <p:sp>
        <p:nvSpPr>
          <p:cNvPr id="127" name="Google Shape;127;p3"/>
          <p:cNvSpPr/>
          <p:nvPr/>
        </p:nvSpPr>
        <p:spPr>
          <a:xfrm>
            <a:off x="730005" y="982009"/>
            <a:ext cx="850899" cy="629919"/>
          </a:xfrm>
          <a:custGeom>
            <a:avLst/>
            <a:gdLst/>
            <a:ahLst/>
            <a:cxnLst/>
            <a:rect l="l" t="t" r="r" b="b"/>
            <a:pathLst>
              <a:path w="1440888" h="1066687" extrusionOk="0">
                <a:moveTo>
                  <a:pt x="0" y="0"/>
                </a:moveTo>
                <a:lnTo>
                  <a:pt x="1440888" y="0"/>
                </a:lnTo>
                <a:lnTo>
                  <a:pt x="1440888" y="1066687"/>
                </a:lnTo>
                <a:lnTo>
                  <a:pt x="0" y="1066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3"/>
          <p:cNvSpPr txBox="1"/>
          <p:nvPr/>
        </p:nvSpPr>
        <p:spPr>
          <a:xfrm>
            <a:off x="314993" y="2205279"/>
            <a:ext cx="7559834" cy="654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69977" lvl="1"/>
            <a:r>
              <a:rPr lang="en-US" sz="1417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WHAT? (Mit mond?): </a:t>
            </a:r>
            <a:endParaRPr sz="1417" b="1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69977" lvl="1"/>
            <a:r>
              <a:rPr lang="en-US" sz="1417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Funkciók vagy előnyök? Funkciók? Azokat csak a fejlesztők szeretik. </a:t>
            </a:r>
            <a:endParaRPr sz="141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69977" lvl="1"/>
            <a:r>
              <a:rPr lang="en-US" sz="1417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 többiek előnyöket akarnak.</a:t>
            </a:r>
            <a:endParaRPr sz="1417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472127" y="3067499"/>
            <a:ext cx="5659076" cy="90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487" lvl="1"/>
            <a:r>
              <a:rPr lang="en-US" sz="1417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WHO? (Ki mondja?): </a:t>
            </a:r>
            <a:endParaRPr sz="1417" b="1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487" lvl="1">
              <a:lnSpc>
                <a:spcPct val="158333"/>
              </a:lnSpc>
            </a:pP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kórház vezetése? Az orvos? A Change Agent (Kovács Anna)? </a:t>
            </a:r>
            <a:endParaRPr sz="1417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487" lvl="1">
              <a:lnSpc>
                <a:spcPct val="158333"/>
              </a:lnSpc>
            </a:pP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hitelesség forrása fontos!.</a:t>
            </a:r>
            <a:endParaRPr sz="1417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0" name="Google Shape;130;p3"/>
          <p:cNvSpPr txBox="1"/>
          <p:nvPr/>
        </p:nvSpPr>
        <p:spPr>
          <a:xfrm>
            <a:off x="489589" y="4075807"/>
            <a:ext cx="7559834" cy="436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487" lvl="1"/>
            <a:r>
              <a:rPr lang="en-US" sz="1417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WHOM? (Kinek?): </a:t>
            </a:r>
            <a:endParaRPr sz="1417" b="1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487" lvl="1"/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Páciensek, orvosok, finanszírozók.</a:t>
            </a:r>
            <a:endParaRPr sz="1063"/>
          </a:p>
        </p:txBody>
      </p:sp>
      <p:sp>
        <p:nvSpPr>
          <p:cNvPr id="131" name="Google Shape;131;p3"/>
          <p:cNvSpPr txBox="1"/>
          <p:nvPr/>
        </p:nvSpPr>
        <p:spPr>
          <a:xfrm>
            <a:off x="494989" y="4767160"/>
            <a:ext cx="7559834" cy="436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487" lvl="1"/>
            <a:r>
              <a:rPr lang="en-US" sz="1417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WHERE? (Hol?): </a:t>
            </a:r>
            <a:endParaRPr sz="1417" b="1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487" lvl="1"/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Online, személyesen, szórólap, stb.</a:t>
            </a:r>
            <a:endParaRPr sz="1417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"/>
          <p:cNvSpPr/>
          <p:nvPr/>
        </p:nvSpPr>
        <p:spPr>
          <a:xfrm>
            <a:off x="0" y="562223"/>
            <a:ext cx="11636744" cy="6074866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855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4"/>
          <p:cNvSpPr/>
          <p:nvPr/>
        </p:nvSpPr>
        <p:spPr>
          <a:xfrm>
            <a:off x="5521502" y="4267259"/>
            <a:ext cx="5801881" cy="2011417"/>
          </a:xfrm>
          <a:custGeom>
            <a:avLst/>
            <a:gdLst/>
            <a:ahLst/>
            <a:cxnLst/>
            <a:rect l="l" t="t" r="r" b="b"/>
            <a:pathLst>
              <a:path w="10025239" h="3784528" extrusionOk="0">
                <a:moveTo>
                  <a:pt x="0" y="0"/>
                </a:moveTo>
                <a:lnTo>
                  <a:pt x="10025239" y="0"/>
                </a:lnTo>
                <a:lnTo>
                  <a:pt x="10025239" y="3784527"/>
                </a:lnTo>
                <a:lnTo>
                  <a:pt x="0" y="37845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4"/>
          <p:cNvSpPr txBox="1"/>
          <p:nvPr/>
        </p:nvSpPr>
        <p:spPr>
          <a:xfrm>
            <a:off x="607486" y="1925794"/>
            <a:ext cx="9112300" cy="57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9977"/>
              </a:lnSpc>
            </a:pPr>
            <a:r>
              <a:rPr lang="en-US" sz="265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célcsoportok: különböző, testre szabott üzenetek</a:t>
            </a:r>
            <a:endParaRPr sz="26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4"/>
          <p:cNvSpPr txBox="1"/>
          <p:nvPr/>
        </p:nvSpPr>
        <p:spPr>
          <a:xfrm>
            <a:off x="483289" y="2654677"/>
            <a:ext cx="8527312" cy="984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40237" lvl="1">
              <a:lnSpc>
                <a:spcPct val="128571"/>
              </a:lnSpc>
            </a:pPr>
            <a:r>
              <a:rPr lang="en-US" sz="1653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Páciensek / Nyilvánosság:</a:t>
            </a:r>
            <a:endParaRPr sz="1063"/>
          </a:p>
          <a:p>
            <a:pPr marL="140237" lvl="1">
              <a:lnSpc>
                <a:spcPct val="128571"/>
              </a:lnSpc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Fókusz: biztonság, kényelem, gyorsabb gyógyulás, kevesebb kontrollvizsgálat.</a:t>
            </a:r>
            <a:endParaRPr sz="1063"/>
          </a:p>
          <a:p>
            <a:pPr marL="140237" lvl="1">
              <a:lnSpc>
                <a:spcPct val="128571"/>
              </a:lnSpc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Cél: bizalom erősítése, részvétel növelése.</a:t>
            </a:r>
            <a:endParaRPr sz="1063"/>
          </a:p>
        </p:txBody>
      </p:sp>
      <p:sp>
        <p:nvSpPr>
          <p:cNvPr id="144" name="Google Shape;144;p4"/>
          <p:cNvSpPr txBox="1"/>
          <p:nvPr/>
        </p:nvSpPr>
        <p:spPr>
          <a:xfrm>
            <a:off x="5980071" y="5005882"/>
            <a:ext cx="5000914" cy="767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9993"/>
              </a:lnSpc>
            </a:pPr>
            <a:r>
              <a:rPr lang="en-US" sz="178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„Ha megkérdeztem volna az embereket, mit akarnak, azt mondták volna, gyorsabb lovakat.”</a:t>
            </a:r>
            <a:endParaRPr sz="1063"/>
          </a:p>
        </p:txBody>
      </p:sp>
      <p:sp>
        <p:nvSpPr>
          <p:cNvPr id="145" name="Google Shape;145;p4"/>
          <p:cNvSpPr txBox="1"/>
          <p:nvPr/>
        </p:nvSpPr>
        <p:spPr>
          <a:xfrm>
            <a:off x="7953938" y="5661736"/>
            <a:ext cx="2417731" cy="381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772" i="1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Henry Ford</a:t>
            </a:r>
            <a:endParaRPr sz="1063"/>
          </a:p>
        </p:txBody>
      </p:sp>
      <p:sp>
        <p:nvSpPr>
          <p:cNvPr id="146" name="Google Shape;146;p4"/>
          <p:cNvSpPr/>
          <p:nvPr/>
        </p:nvSpPr>
        <p:spPr>
          <a:xfrm>
            <a:off x="730005" y="982009"/>
            <a:ext cx="850899" cy="629919"/>
          </a:xfrm>
          <a:custGeom>
            <a:avLst/>
            <a:gdLst/>
            <a:ahLst/>
            <a:cxnLst/>
            <a:rect l="l" t="t" r="r" b="b"/>
            <a:pathLst>
              <a:path w="1440888" h="1066687" extrusionOk="0">
                <a:moveTo>
                  <a:pt x="0" y="0"/>
                </a:moveTo>
                <a:lnTo>
                  <a:pt x="1440888" y="0"/>
                </a:lnTo>
                <a:lnTo>
                  <a:pt x="1440888" y="1066687"/>
                </a:lnTo>
                <a:lnTo>
                  <a:pt x="0" y="1066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4"/>
          <p:cNvSpPr txBox="1"/>
          <p:nvPr/>
        </p:nvSpPr>
        <p:spPr>
          <a:xfrm>
            <a:off x="460790" y="3671139"/>
            <a:ext cx="8527312" cy="984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40237" lvl="1">
              <a:lnSpc>
                <a:spcPct val="128571"/>
              </a:lnSpc>
            </a:pPr>
            <a:r>
              <a:rPr lang="en-US" sz="1653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Külső Érintettek (finanszírozók / szakmai partnerek):</a:t>
            </a:r>
            <a:endParaRPr sz="1063"/>
          </a:p>
          <a:p>
            <a:pPr marL="140237" lvl="1">
              <a:lnSpc>
                <a:spcPct val="128571"/>
              </a:lnSpc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Fókusz: Költséghatékonyság, jobb betegkimenet (adatok!), innováció, szakmai hírnév.</a:t>
            </a:r>
            <a:endParaRPr sz="1063"/>
          </a:p>
          <a:p>
            <a:pPr marL="140237" lvl="1">
              <a:lnSpc>
                <a:spcPct val="128571"/>
              </a:lnSpc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Cél: támogatás, hosszú távú finanszírozás, szakmai elismerés.</a:t>
            </a:r>
            <a:endParaRPr sz="1063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"/>
          <p:cNvSpPr/>
          <p:nvPr/>
        </p:nvSpPr>
        <p:spPr>
          <a:xfrm>
            <a:off x="0" y="562223"/>
            <a:ext cx="11420749" cy="6074866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855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6876758" y="2688721"/>
            <a:ext cx="4223928" cy="3948368"/>
          </a:xfrm>
          <a:custGeom>
            <a:avLst/>
            <a:gdLst/>
            <a:ahLst/>
            <a:cxnLst/>
            <a:rect l="l" t="t" r="r" b="b"/>
            <a:pathLst>
              <a:path w="7152675" h="6686051" extrusionOk="0">
                <a:moveTo>
                  <a:pt x="0" y="0"/>
                </a:moveTo>
                <a:lnTo>
                  <a:pt x="7152675" y="0"/>
                </a:lnTo>
                <a:lnTo>
                  <a:pt x="7152675" y="6686051"/>
                </a:lnTo>
                <a:lnTo>
                  <a:pt x="0" y="66860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6480497" y="2789674"/>
            <a:ext cx="4687416" cy="3122992"/>
          </a:xfrm>
          <a:custGeom>
            <a:avLst/>
            <a:gdLst/>
            <a:ahLst/>
            <a:cxnLst/>
            <a:rect l="l" t="t" r="r" b="b"/>
            <a:pathLst>
              <a:path w="7937533" h="5288382" extrusionOk="0">
                <a:moveTo>
                  <a:pt x="0" y="0"/>
                </a:moveTo>
                <a:lnTo>
                  <a:pt x="7937533" y="0"/>
                </a:lnTo>
                <a:lnTo>
                  <a:pt x="7937533" y="5288382"/>
                </a:lnTo>
                <a:lnTo>
                  <a:pt x="0" y="52883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5"/>
          <p:cNvSpPr txBox="1"/>
          <p:nvPr/>
        </p:nvSpPr>
        <p:spPr>
          <a:xfrm>
            <a:off x="607486" y="1902829"/>
            <a:ext cx="9022302" cy="57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9977"/>
              </a:lnSpc>
            </a:pPr>
            <a:r>
              <a:rPr lang="en-US" sz="265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Betegkommunikáció: az EAST Keretrendszer</a:t>
            </a:r>
            <a:endParaRPr sz="26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5"/>
          <p:cNvSpPr txBox="1"/>
          <p:nvPr/>
        </p:nvSpPr>
        <p:spPr>
          <a:xfrm>
            <a:off x="587687" y="2789674"/>
            <a:ext cx="5121431" cy="2289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40237" lvl="1">
              <a:lnSpc>
                <a:spcPct val="150000"/>
              </a:lnSpc>
            </a:pP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</a:t>
            </a:r>
            <a:r>
              <a:rPr lang="en-US" sz="1417" strike="sng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betegek </a:t>
            </a: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páciensek bevonása kulcsfontosságú! </a:t>
            </a:r>
            <a:endParaRPr sz="1417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40237" lvl="1">
              <a:lnSpc>
                <a:spcPct val="150000"/>
              </a:lnSpc>
            </a:pP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Mymobility üzenetének tesztelése az EAST alapján:</a:t>
            </a:r>
            <a:endParaRPr sz="1063"/>
          </a:p>
          <a:p>
            <a:pPr marL="280473" lvl="1" indent="-140237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1417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Easy (könnyen érthető):</a:t>
            </a: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szakzsargon mentes! </a:t>
            </a:r>
            <a:endParaRPr sz="1063"/>
          </a:p>
          <a:p>
            <a:pPr marL="280473" lvl="1" indent="-140237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1417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Attractive (figyelemfelkeltő):</a:t>
            </a: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Vvzuális elemek! </a:t>
            </a:r>
            <a:endParaRPr sz="1063"/>
          </a:p>
          <a:p>
            <a:pPr marL="280473" lvl="1" indent="-140237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1417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Social (társadalmi / közösségi): </a:t>
            </a: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betegek tapasztalatai! </a:t>
            </a:r>
            <a:endParaRPr sz="1063"/>
          </a:p>
          <a:p>
            <a:pPr marL="280473" lvl="1" indent="-140237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1417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Timely (Időszerű): </a:t>
            </a: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megfelelő pillanatban! </a:t>
            </a:r>
            <a:endParaRPr sz="1063"/>
          </a:p>
          <a:p>
            <a:pPr>
              <a:lnSpc>
                <a:spcPct val="150000"/>
              </a:lnSpc>
            </a:pPr>
            <a:endParaRPr sz="1417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1" name="Google Shape;161;p5"/>
          <p:cNvSpPr/>
          <p:nvPr/>
        </p:nvSpPr>
        <p:spPr>
          <a:xfrm>
            <a:off x="730005" y="982009"/>
            <a:ext cx="850899" cy="629919"/>
          </a:xfrm>
          <a:custGeom>
            <a:avLst/>
            <a:gdLst/>
            <a:ahLst/>
            <a:cxnLst/>
            <a:rect l="l" t="t" r="r" b="b"/>
            <a:pathLst>
              <a:path w="1440888" h="1066687" extrusionOk="0">
                <a:moveTo>
                  <a:pt x="0" y="0"/>
                </a:moveTo>
                <a:lnTo>
                  <a:pt x="1440888" y="0"/>
                </a:lnTo>
                <a:lnTo>
                  <a:pt x="1440888" y="1066687"/>
                </a:lnTo>
                <a:lnTo>
                  <a:pt x="0" y="1066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6"/>
          <p:cNvSpPr/>
          <p:nvPr/>
        </p:nvSpPr>
        <p:spPr>
          <a:xfrm>
            <a:off x="0" y="562223"/>
            <a:ext cx="11177754" cy="6074866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855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6"/>
          <p:cNvSpPr/>
          <p:nvPr/>
        </p:nvSpPr>
        <p:spPr>
          <a:xfrm>
            <a:off x="6341593" y="2688721"/>
            <a:ext cx="4223928" cy="3948368"/>
          </a:xfrm>
          <a:custGeom>
            <a:avLst/>
            <a:gdLst/>
            <a:ahLst/>
            <a:cxnLst/>
            <a:rect l="l" t="t" r="r" b="b"/>
            <a:pathLst>
              <a:path w="7152675" h="6686051" extrusionOk="0">
                <a:moveTo>
                  <a:pt x="0" y="0"/>
                </a:moveTo>
                <a:lnTo>
                  <a:pt x="7152674" y="0"/>
                </a:lnTo>
                <a:lnTo>
                  <a:pt x="7152674" y="6686051"/>
                </a:lnTo>
                <a:lnTo>
                  <a:pt x="0" y="66860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6"/>
          <p:cNvSpPr/>
          <p:nvPr/>
        </p:nvSpPr>
        <p:spPr>
          <a:xfrm>
            <a:off x="5820417" y="2688721"/>
            <a:ext cx="2633140" cy="2231825"/>
          </a:xfrm>
          <a:custGeom>
            <a:avLst/>
            <a:gdLst/>
            <a:ahLst/>
            <a:cxnLst/>
            <a:rect l="l" t="t" r="r" b="b"/>
            <a:pathLst>
              <a:path w="4458881" h="3779307" extrusionOk="0">
                <a:moveTo>
                  <a:pt x="0" y="0"/>
                </a:moveTo>
                <a:lnTo>
                  <a:pt x="4458880" y="0"/>
                </a:lnTo>
                <a:lnTo>
                  <a:pt x="4458880" y="3779307"/>
                </a:lnTo>
                <a:lnTo>
                  <a:pt x="0" y="37793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r="-27216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6"/>
          <p:cNvSpPr/>
          <p:nvPr/>
        </p:nvSpPr>
        <p:spPr>
          <a:xfrm>
            <a:off x="8585607" y="2896378"/>
            <a:ext cx="2338555" cy="2736403"/>
          </a:xfrm>
          <a:custGeom>
            <a:avLst/>
            <a:gdLst/>
            <a:ahLst/>
            <a:cxnLst/>
            <a:rect l="l" t="t" r="r" b="b"/>
            <a:pathLst>
              <a:path w="3960041" h="4633745" extrusionOk="0">
                <a:moveTo>
                  <a:pt x="0" y="0"/>
                </a:moveTo>
                <a:lnTo>
                  <a:pt x="3960042" y="0"/>
                </a:lnTo>
                <a:lnTo>
                  <a:pt x="3960042" y="4633745"/>
                </a:lnTo>
                <a:lnTo>
                  <a:pt x="0" y="463374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l="-54658" r="-20962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6"/>
          <p:cNvSpPr/>
          <p:nvPr/>
        </p:nvSpPr>
        <p:spPr>
          <a:xfrm>
            <a:off x="6280654" y="4662905"/>
            <a:ext cx="2506810" cy="1740935"/>
          </a:xfrm>
          <a:custGeom>
            <a:avLst/>
            <a:gdLst/>
            <a:ahLst/>
            <a:cxnLst/>
            <a:rect l="l" t="t" r="r" b="b"/>
            <a:pathLst>
              <a:path w="4244959" h="2948048" extrusionOk="0">
                <a:moveTo>
                  <a:pt x="0" y="0"/>
                </a:moveTo>
                <a:lnTo>
                  <a:pt x="4244958" y="0"/>
                </a:lnTo>
                <a:lnTo>
                  <a:pt x="4244958" y="2948048"/>
                </a:lnTo>
                <a:lnTo>
                  <a:pt x="0" y="29480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t="-8603" r="-12994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6"/>
          <p:cNvSpPr/>
          <p:nvPr/>
        </p:nvSpPr>
        <p:spPr>
          <a:xfrm>
            <a:off x="7997704" y="1738716"/>
            <a:ext cx="1876743" cy="1313721"/>
          </a:xfrm>
          <a:custGeom>
            <a:avLst/>
            <a:gdLst/>
            <a:ahLst/>
            <a:cxnLst/>
            <a:rect l="l" t="t" r="r" b="b"/>
            <a:pathLst>
              <a:path w="3178022" h="2224616" extrusionOk="0">
                <a:moveTo>
                  <a:pt x="0" y="0"/>
                </a:moveTo>
                <a:lnTo>
                  <a:pt x="3178022" y="0"/>
                </a:lnTo>
                <a:lnTo>
                  <a:pt x="3178022" y="2224615"/>
                </a:lnTo>
                <a:lnTo>
                  <a:pt x="0" y="22246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6"/>
          <p:cNvSpPr txBox="1"/>
          <p:nvPr/>
        </p:nvSpPr>
        <p:spPr>
          <a:xfrm>
            <a:off x="607486" y="2029397"/>
            <a:ext cx="6784998" cy="924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12977"/>
              </a:lnSpc>
            </a:pPr>
            <a:r>
              <a:rPr lang="en-US" sz="265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Kommunikációs csatornák: hol érjük el a célcsoportunkat?</a:t>
            </a:r>
            <a:endParaRPr sz="1063"/>
          </a:p>
        </p:txBody>
      </p:sp>
      <p:sp>
        <p:nvSpPr>
          <p:cNvPr id="177" name="Google Shape;177;p6"/>
          <p:cNvSpPr txBox="1"/>
          <p:nvPr/>
        </p:nvSpPr>
        <p:spPr>
          <a:xfrm>
            <a:off x="607486" y="3016678"/>
            <a:ext cx="4836360" cy="2518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40237" lvl="1">
              <a:lnSpc>
                <a:spcPct val="140018"/>
              </a:lnSpc>
            </a:pPr>
            <a:r>
              <a:rPr lang="en-US" sz="1299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Páciensek:</a:t>
            </a:r>
            <a:endParaRPr sz="1063"/>
          </a:p>
          <a:p>
            <a:pPr marL="280473" lvl="1" indent="-140236">
              <a:lnSpc>
                <a:spcPct val="140018"/>
              </a:lnSpc>
              <a:buClr>
                <a:srgbClr val="000000"/>
              </a:buClr>
              <a:buSzPts val="2199"/>
              <a:buFont typeface="Arial"/>
              <a:buChar char="•"/>
            </a:pPr>
            <a:r>
              <a:rPr lang="en-US" sz="12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Személyes: ápolói tájékoztatás, egyedi betanítás a tabletről. (Magas bizalom!)</a:t>
            </a:r>
            <a:endParaRPr sz="1063"/>
          </a:p>
          <a:p>
            <a:pPr marL="280473" lvl="1" indent="-140236">
              <a:lnSpc>
                <a:spcPct val="140018"/>
              </a:lnSpc>
              <a:buClr>
                <a:srgbClr val="000000"/>
              </a:buClr>
              <a:buSzPts val="2199"/>
              <a:buFont typeface="Arial"/>
              <a:buChar char="•"/>
            </a:pPr>
            <a:r>
              <a:rPr lang="en-US" sz="12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Vizuális eszközök: kórházi kijelzők, applikáció felülete.</a:t>
            </a:r>
            <a:endParaRPr sz="1063"/>
          </a:p>
          <a:p>
            <a:pPr marL="140237" lvl="1">
              <a:lnSpc>
                <a:spcPct val="140018"/>
              </a:lnSpc>
            </a:pPr>
            <a:endParaRPr sz="1299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40237" lvl="1">
              <a:lnSpc>
                <a:spcPct val="140018"/>
              </a:lnSpc>
            </a:pPr>
            <a:r>
              <a:rPr lang="en-US" sz="1299"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Külső érintettek:</a:t>
            </a:r>
            <a:endParaRPr sz="1063"/>
          </a:p>
          <a:p>
            <a:pPr marL="280473" lvl="1" indent="-140236">
              <a:lnSpc>
                <a:spcPct val="140018"/>
              </a:lnSpc>
              <a:buClr>
                <a:srgbClr val="000000"/>
              </a:buClr>
              <a:buSzPts val="2199"/>
              <a:buFont typeface="Arial"/>
              <a:buChar char="•"/>
            </a:pPr>
            <a:r>
              <a:rPr lang="en-US" sz="12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Szakmai vonal: szakmai cikk, konferencia előadás </a:t>
            </a:r>
            <a:endParaRPr sz="1299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0473" lvl="1" indent="-140236">
              <a:lnSpc>
                <a:spcPct val="140018"/>
              </a:lnSpc>
              <a:buClr>
                <a:srgbClr val="000000"/>
              </a:buClr>
              <a:buSzPts val="2199"/>
              <a:buFont typeface="Arial"/>
              <a:buChar char="•"/>
            </a:pPr>
            <a:r>
              <a:rPr lang="en-US" sz="12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Döntéshozói: Jól dokumentált, adatokkal alátámasztott jelentés, vagy célzott, rövid email/prezentáció.</a:t>
            </a:r>
            <a:endParaRPr sz="1063"/>
          </a:p>
        </p:txBody>
      </p:sp>
      <p:sp>
        <p:nvSpPr>
          <p:cNvPr id="178" name="Google Shape;178;p6"/>
          <p:cNvSpPr/>
          <p:nvPr/>
        </p:nvSpPr>
        <p:spPr>
          <a:xfrm>
            <a:off x="730005" y="982009"/>
            <a:ext cx="850899" cy="629919"/>
          </a:xfrm>
          <a:custGeom>
            <a:avLst/>
            <a:gdLst/>
            <a:ahLst/>
            <a:cxnLst/>
            <a:rect l="l" t="t" r="r" b="b"/>
            <a:pathLst>
              <a:path w="1440888" h="1066687" extrusionOk="0">
                <a:moveTo>
                  <a:pt x="0" y="0"/>
                </a:moveTo>
                <a:lnTo>
                  <a:pt x="1440888" y="0"/>
                </a:lnTo>
                <a:lnTo>
                  <a:pt x="1440888" y="1066687"/>
                </a:lnTo>
                <a:lnTo>
                  <a:pt x="0" y="1066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"/>
          <p:cNvSpPr/>
          <p:nvPr/>
        </p:nvSpPr>
        <p:spPr>
          <a:xfrm>
            <a:off x="0" y="562223"/>
            <a:ext cx="11204754" cy="6074866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855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7"/>
          <p:cNvSpPr/>
          <p:nvPr/>
        </p:nvSpPr>
        <p:spPr>
          <a:xfrm>
            <a:off x="6730342" y="2688721"/>
            <a:ext cx="4223928" cy="3948368"/>
          </a:xfrm>
          <a:custGeom>
            <a:avLst/>
            <a:gdLst/>
            <a:ahLst/>
            <a:cxnLst/>
            <a:rect l="l" t="t" r="r" b="b"/>
            <a:pathLst>
              <a:path w="7152675" h="6686051" extrusionOk="0">
                <a:moveTo>
                  <a:pt x="0" y="0"/>
                </a:moveTo>
                <a:lnTo>
                  <a:pt x="7152675" y="0"/>
                </a:lnTo>
                <a:lnTo>
                  <a:pt x="7152675" y="6686051"/>
                </a:lnTo>
                <a:lnTo>
                  <a:pt x="0" y="66860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7"/>
          <p:cNvSpPr txBox="1"/>
          <p:nvPr/>
        </p:nvSpPr>
        <p:spPr>
          <a:xfrm>
            <a:off x="672145" y="2125376"/>
            <a:ext cx="5231545" cy="965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17999"/>
              </a:lnSpc>
            </a:pPr>
            <a:r>
              <a:rPr lang="en-US" sz="265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Hálózatépítés: külső támogatók  - </a:t>
            </a:r>
            <a:endParaRPr sz="1063"/>
          </a:p>
          <a:p>
            <a:pPr>
              <a:lnSpc>
                <a:spcPct val="117999"/>
              </a:lnSpc>
            </a:pPr>
            <a:r>
              <a:rPr lang="en-US" sz="265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érintettek, “stakeholderek”</a:t>
            </a:r>
            <a:endParaRPr sz="1063"/>
          </a:p>
        </p:txBody>
      </p:sp>
      <p:sp>
        <p:nvSpPr>
          <p:cNvPr id="190" name="Google Shape;190;p7"/>
          <p:cNvSpPr txBox="1"/>
          <p:nvPr/>
        </p:nvSpPr>
        <p:spPr>
          <a:xfrm>
            <a:off x="603886" y="3316263"/>
            <a:ext cx="6061367" cy="981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719" lvl="1" indent="-202482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Szakmapolitikai támogatás</a:t>
            </a:r>
            <a:endParaRPr sz="1417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719" lvl="1" indent="-202482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Finanszírozói partnerség</a:t>
            </a:r>
            <a:endParaRPr sz="1417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719" lvl="1" indent="-202482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141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Szakmai hitelesség</a:t>
            </a:r>
            <a:endParaRPr sz="1417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1" name="Google Shape;191;p7"/>
          <p:cNvSpPr/>
          <p:nvPr/>
        </p:nvSpPr>
        <p:spPr>
          <a:xfrm>
            <a:off x="6884848" y="2519680"/>
            <a:ext cx="3914914" cy="2763116"/>
          </a:xfrm>
          <a:custGeom>
            <a:avLst/>
            <a:gdLst/>
            <a:ahLst/>
            <a:cxnLst/>
            <a:rect l="l" t="t" r="r" b="b"/>
            <a:pathLst>
              <a:path w="8014784" h="5224833" extrusionOk="0">
                <a:moveTo>
                  <a:pt x="0" y="0"/>
                </a:moveTo>
                <a:lnTo>
                  <a:pt x="8014784" y="0"/>
                </a:lnTo>
                <a:lnTo>
                  <a:pt x="8014784" y="5224833"/>
                </a:lnTo>
                <a:lnTo>
                  <a:pt x="0" y="522483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36903" t="-25158" b="-32346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7"/>
          <p:cNvSpPr/>
          <p:nvPr/>
        </p:nvSpPr>
        <p:spPr>
          <a:xfrm>
            <a:off x="730005" y="982009"/>
            <a:ext cx="850899" cy="629919"/>
          </a:xfrm>
          <a:custGeom>
            <a:avLst/>
            <a:gdLst/>
            <a:ahLst/>
            <a:cxnLst/>
            <a:rect l="l" t="t" r="r" b="b"/>
            <a:pathLst>
              <a:path w="1440888" h="1066687" extrusionOk="0">
                <a:moveTo>
                  <a:pt x="0" y="0"/>
                </a:moveTo>
                <a:lnTo>
                  <a:pt x="1440888" y="0"/>
                </a:lnTo>
                <a:lnTo>
                  <a:pt x="1440888" y="1066687"/>
                </a:lnTo>
                <a:lnTo>
                  <a:pt x="0" y="1066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8"/>
          <p:cNvSpPr/>
          <p:nvPr/>
        </p:nvSpPr>
        <p:spPr>
          <a:xfrm>
            <a:off x="0" y="562223"/>
            <a:ext cx="11150755" cy="6074866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855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8"/>
          <p:cNvSpPr/>
          <p:nvPr/>
        </p:nvSpPr>
        <p:spPr>
          <a:xfrm>
            <a:off x="6651065" y="2688721"/>
            <a:ext cx="4223928" cy="3948368"/>
          </a:xfrm>
          <a:custGeom>
            <a:avLst/>
            <a:gdLst/>
            <a:ahLst/>
            <a:cxnLst/>
            <a:rect l="l" t="t" r="r" b="b"/>
            <a:pathLst>
              <a:path w="7152675" h="6686051" extrusionOk="0">
                <a:moveTo>
                  <a:pt x="0" y="0"/>
                </a:moveTo>
                <a:lnTo>
                  <a:pt x="7152675" y="0"/>
                </a:lnTo>
                <a:lnTo>
                  <a:pt x="7152675" y="6686051"/>
                </a:lnTo>
                <a:lnTo>
                  <a:pt x="0" y="66860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8"/>
          <p:cNvSpPr/>
          <p:nvPr/>
        </p:nvSpPr>
        <p:spPr>
          <a:xfrm>
            <a:off x="5617946" y="3070124"/>
            <a:ext cx="5181816" cy="3566965"/>
          </a:xfrm>
          <a:custGeom>
            <a:avLst/>
            <a:gdLst/>
            <a:ahLst/>
            <a:cxnLst/>
            <a:rect l="l" t="t" r="r" b="b"/>
            <a:pathLst>
              <a:path w="8774734" h="6040194" extrusionOk="0">
                <a:moveTo>
                  <a:pt x="0" y="0"/>
                </a:moveTo>
                <a:lnTo>
                  <a:pt x="8774734" y="0"/>
                </a:lnTo>
                <a:lnTo>
                  <a:pt x="8774734" y="6040194"/>
                </a:lnTo>
                <a:lnTo>
                  <a:pt x="0" y="604019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13829" r="-12470"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8"/>
          <p:cNvSpPr txBox="1"/>
          <p:nvPr/>
        </p:nvSpPr>
        <p:spPr>
          <a:xfrm>
            <a:off x="607486" y="1902829"/>
            <a:ext cx="9562290" cy="57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9977"/>
              </a:lnSpc>
            </a:pPr>
            <a:r>
              <a:rPr lang="en-US" sz="265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Támogatók felé történő kommunikáció: tényekre alapozva</a:t>
            </a:r>
            <a:endParaRPr sz="26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8"/>
          <p:cNvSpPr txBox="1"/>
          <p:nvPr/>
        </p:nvSpPr>
        <p:spPr>
          <a:xfrm>
            <a:off x="607486" y="2793540"/>
            <a:ext cx="5121431" cy="2085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40237" lvl="1">
              <a:lnSpc>
                <a:spcPct val="109964"/>
              </a:lnSpc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Mit kommunikáljunk?</a:t>
            </a:r>
            <a:endParaRPr sz="1063"/>
          </a:p>
          <a:p>
            <a:pPr marL="140237" lvl="1">
              <a:lnSpc>
                <a:spcPct val="109964"/>
              </a:lnSpc>
            </a:pPr>
            <a:endParaRPr sz="1653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10213" lvl="1" indent="-269977">
              <a:lnSpc>
                <a:spcPct val="150000"/>
              </a:lnSpc>
              <a:buClr>
                <a:srgbClr val="000000"/>
              </a:buClr>
              <a:buSzPts val="2800"/>
              <a:buFont typeface="Calibri"/>
              <a:buAutoNum type="arabicPeriod"/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Eredményesség</a:t>
            </a:r>
            <a:endParaRPr sz="1653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10213" lvl="1" indent="-269977">
              <a:lnSpc>
                <a:spcPct val="150000"/>
              </a:lnSpc>
              <a:buClr>
                <a:srgbClr val="000000"/>
              </a:buClr>
              <a:buSzPts val="2800"/>
              <a:buFont typeface="Calibri"/>
              <a:buAutoNum type="arabicPeriod"/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Költséghatékonyság</a:t>
            </a:r>
            <a:endParaRPr sz="1653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10213" lvl="1" indent="-269977">
              <a:lnSpc>
                <a:spcPct val="150000"/>
              </a:lnSpc>
              <a:buClr>
                <a:srgbClr val="000000"/>
              </a:buClr>
              <a:buSzPts val="2800"/>
              <a:buFont typeface="Calibri"/>
              <a:buAutoNum type="arabicPeriod"/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Beteg-visszajelzés</a:t>
            </a:r>
            <a:endParaRPr sz="1653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10213" lvl="1" indent="-269977">
              <a:lnSpc>
                <a:spcPct val="150000"/>
              </a:lnSpc>
              <a:buClr>
                <a:srgbClr val="000000"/>
              </a:buClr>
              <a:buSzPts val="2800"/>
              <a:buFont typeface="Calibri"/>
              <a:buAutoNum type="arabicPeriod"/>
            </a:pPr>
            <a:r>
              <a:rPr lang="en-US" sz="16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Mérföldkő</a:t>
            </a:r>
            <a:endParaRPr sz="1653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6" name="Google Shape;206;p8"/>
          <p:cNvSpPr/>
          <p:nvPr/>
        </p:nvSpPr>
        <p:spPr>
          <a:xfrm>
            <a:off x="730005" y="982009"/>
            <a:ext cx="850899" cy="629919"/>
          </a:xfrm>
          <a:custGeom>
            <a:avLst/>
            <a:gdLst/>
            <a:ahLst/>
            <a:cxnLst/>
            <a:rect l="l" t="t" r="r" b="b"/>
            <a:pathLst>
              <a:path w="1440888" h="1066687" extrusionOk="0">
                <a:moveTo>
                  <a:pt x="0" y="0"/>
                </a:moveTo>
                <a:lnTo>
                  <a:pt x="1440888" y="0"/>
                </a:lnTo>
                <a:lnTo>
                  <a:pt x="1440888" y="1066687"/>
                </a:lnTo>
                <a:lnTo>
                  <a:pt x="0" y="1066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53990" tIns="26988" rIns="53990" bIns="26988" anchor="t" anchorCtr="0">
            <a:noAutofit/>
          </a:bodyPr>
          <a:lstStyle/>
          <a:p>
            <a:endParaRPr sz="106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 (3)</Template>
  <TotalTime>2</TotalTime>
  <Words>1113</Words>
  <Application>Microsoft Office PowerPoint</Application>
  <PresentationFormat>Egyéni</PresentationFormat>
  <Paragraphs>139</Paragraphs>
  <Slides>20</Slides>
  <Notes>19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20</vt:i4>
      </vt:variant>
    </vt:vector>
  </HeadingPairs>
  <TitlesOfParts>
    <vt:vector size="25" baseType="lpstr">
      <vt:lpstr>Arial</vt:lpstr>
      <vt:lpstr>Calibri</vt:lpstr>
      <vt:lpstr>Open Sans</vt:lpstr>
      <vt:lpstr>Public Sans</vt:lpstr>
      <vt:lpstr>Tema di Office</vt:lpstr>
      <vt:lpstr>Üdv a Digital Change Agent modulban! 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Esettanulmány II. - A Szent Liliom Kórház bajnoka</vt:lpstr>
      <vt:lpstr>Hogyan folytatódik az H-PASS?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Köszönjük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2026-04-15T15:17:10Z</dcterms:created>
  <dcterms:modified xsi:type="dcterms:W3CDTF">2026-04-15T15:21:45Z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