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29"/>
  </p:notesMasterIdLst>
  <p:handoutMasterIdLst>
    <p:handoutMasterId r:id="rId30"/>
  </p:handout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</p:sldIdLst>
  <p:sldSz cx="10799763" cy="7199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0087"/>
    <a:srgbClr val="1A75DB"/>
    <a:srgbClr val="AB0084"/>
    <a:srgbClr val="02FFD2"/>
    <a:srgbClr val="0063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411" autoAdjust="0"/>
  </p:normalViewPr>
  <p:slideViewPr>
    <p:cSldViewPr snapToGrid="0">
      <p:cViewPr varScale="1">
        <p:scale>
          <a:sx n="56" d="100"/>
          <a:sy n="56" d="100"/>
        </p:scale>
        <p:origin x="131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588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átum hely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942EDE-7707-4C93-9FCD-C8288FA9C2F5}" type="datetimeFigureOut">
              <a:rPr lang="en-GB" smtClean="0"/>
              <a:t>15/04/2026</a:t>
            </a:fld>
            <a:endParaRPr lang="en-GB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C07EAF-6A43-4BB0-A89E-7820AFF29F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94340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D8FF87-38FD-5645-98EB-003EE1C7EEE8}" type="datetimeFigureOut">
              <a:rPr lang="it-IT" smtClean="0"/>
              <a:t>15/04/2026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4A9807-1C24-8F4A-B3C7-A6E31FA5BB7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0651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" name="Google Shape;16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3a1ef298c6b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3a1ef298c6b_0_4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" name="Google Shape;219;g3a1ef298c6b_0_4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hu-HU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3a1ef298c6b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3a1ef298c6b_0_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7" name="Google Shape;227;g3a1ef298c6b_0_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hu-HU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3a1ef298c6b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3a1ef298c6b_0_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5" name="Google Shape;235;g3a1ef298c6b_0_2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hu-HU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3a1ef298c6b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2" name="Google Shape;242;g3a1ef298c6b_0_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3" name="Google Shape;243;g3a1ef298c6b_0_3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hu-HU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0" name="Google Shape;250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g3a4985f669e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7" name="Google Shape;257;g3a4985f669e_0_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8" name="Google Shape;258;g3a4985f669e_0_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hu-HU"/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3a4985f669e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3" name="Google Shape;263;g3a4985f669e_0_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4" name="Google Shape;264;g3a4985f669e_0_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hu-HU"/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3a4985f669e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9" name="Google Shape;269;g3a4985f669e_0_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0" name="Google Shape;270;g3a4985f669e_0_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3a4985f669e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" name="Google Shape;275;g3a4985f669e_0_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6" name="Google Shape;276;g3a4985f669e_0_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18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3a4985f669e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1" name="Google Shape;281;g3a4985f669e_0_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282;g3a4985f669e_0_2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19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" name="Google Shape;16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3a1ef298c6b_2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g3a1ef298c6b_2_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" name="Google Shape;288;g3a1ef298c6b_2_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hu-HU"/>
              <a:t>20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3a4985f669e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5" name="Google Shape;295;g3a4985f669e_0_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96;g3a4985f669e_0_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hu-HU"/>
              <a:t>21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1" name="Google Shape;30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3a1ef298c6b_2_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9" name="Google Shape;309;g3a1ef298c6b_2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" name="Google Shape;17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3a1ef298c6b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" name="Google Shape;180;g3a1ef298c6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3a1ef298c6b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3a1ef298c6b_0_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" name="Google Shape;187;g3a1ef298c6b_0_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hu-HU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3a1ef298c6b_0_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3a1ef298c6b_0_6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g3a1ef298c6b_0_6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3a1ef298c6b_0_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3a1ef298c6b_0_5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" name="Google Shape;201;g3a1ef298c6b_0_5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3a1ef298c6b_0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Google Shape;206;g3a1ef298c6b_0_5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" name="Google Shape;207;g3a1ef298c6b_0_5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3a1ef298c6b_0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3a1ef298c6b_0_3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" name="Google Shape;213;g3a1ef298c6b_0_3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hu-HU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g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5" Type="http://schemas.openxmlformats.org/officeDocument/2006/relationships/image" Target="../media/image18.emf"/><Relationship Id="rId4" Type="http://schemas.openxmlformats.org/officeDocument/2006/relationships/image" Target="../media/image1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3397074"/>
            <a:ext cx="10799763" cy="1392237"/>
          </a:xfrm>
          <a:prstGeom prst="rect">
            <a:avLst/>
          </a:prstGeom>
        </p:spPr>
        <p:txBody>
          <a:bodyPr/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hu-HU" dirty="0" err="1"/>
              <a:t>Title</a:t>
            </a:r>
            <a:r>
              <a:rPr lang="hu-HU" dirty="0"/>
              <a:t> of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presentation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15/04/2026</a:t>
            </a:fld>
            <a:endParaRPr lang="it-IT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39709" y="667269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2" name="Kép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429" y="0"/>
            <a:ext cx="1438485" cy="151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065112"/>
      </p:ext>
    </p:extLst>
  </p:cSld>
  <p:clrMapOvr>
    <a:masterClrMapping/>
  </p:clrMapOvr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stazione sezione">
  <p:cSld name="4_Intestazione sezione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1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730188" y="6271928"/>
            <a:ext cx="2559169" cy="726677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896446" y="-36030"/>
            <a:ext cx="4903317" cy="256785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8"/>
          <p:cNvSpPr txBox="1">
            <a:spLocks noGrp="1"/>
          </p:cNvSpPr>
          <p:nvPr>
            <p:ph type="title"/>
          </p:nvPr>
        </p:nvSpPr>
        <p:spPr>
          <a:xfrm>
            <a:off x="603457" y="514112"/>
            <a:ext cx="9707606" cy="993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A75DB"/>
              </a:buClr>
              <a:buSzPts val="3600"/>
              <a:buFont typeface="Calibri"/>
              <a:buNone/>
              <a:defRPr sz="3600" b="0" i="0" u="none" strike="noStrike" cap="none">
                <a:solidFill>
                  <a:srgbClr val="1A75D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92" name="Google Shape;92;p18"/>
          <p:cNvSpPr txBox="1">
            <a:spLocks noGrp="1"/>
          </p:cNvSpPr>
          <p:nvPr>
            <p:ph type="body" idx="1"/>
          </p:nvPr>
        </p:nvSpPr>
        <p:spPr>
          <a:xfrm>
            <a:off x="625163" y="2208507"/>
            <a:ext cx="9685900" cy="377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15226" algn="l" rtl="0">
              <a:lnSpc>
                <a:spcPct val="90000"/>
              </a:lnSpc>
              <a:spcBef>
                <a:spcPts val="1050"/>
              </a:spcBef>
              <a:spcAft>
                <a:spcPts val="0"/>
              </a:spcAft>
              <a:buClr>
                <a:schemeClr val="dk1"/>
              </a:buClr>
              <a:buSzPts val="2939"/>
              <a:buFont typeface="Arial"/>
              <a:buChar char="•"/>
              <a:defRPr sz="293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8619" algn="l" rtl="0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2520"/>
              <a:buFont typeface="Arial"/>
              <a:buChar char="•"/>
              <a:defRPr sz="252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61950" algn="l" rtl="0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8614" algn="l" rtl="0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90"/>
              <a:buFont typeface="Arial"/>
              <a:buChar char="•"/>
              <a:defRPr sz="189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8614" algn="l" rtl="0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90"/>
              <a:buFont typeface="Arial"/>
              <a:buChar char="•"/>
              <a:defRPr sz="189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8614" algn="l" rtl="0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90"/>
              <a:buFont typeface="Arial"/>
              <a:buChar char="•"/>
              <a:defRPr sz="189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8614" algn="l" rtl="0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90"/>
              <a:buFont typeface="Arial"/>
              <a:buChar char="•"/>
              <a:defRPr sz="189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8615" algn="l" rtl="0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90"/>
              <a:buFont typeface="Arial"/>
              <a:buChar char="•"/>
              <a:defRPr sz="189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8615" algn="l" rtl="0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90"/>
              <a:buFont typeface="Arial"/>
              <a:buChar char="•"/>
              <a:defRPr sz="189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Google Shape;93;p18"/>
          <p:cNvSpPr txBox="1">
            <a:spLocks noGrp="1"/>
          </p:cNvSpPr>
          <p:nvPr>
            <p:ph type="dt" idx="10"/>
          </p:nvPr>
        </p:nvSpPr>
        <p:spPr>
          <a:xfrm>
            <a:off x="625163" y="6594988"/>
            <a:ext cx="2429947" cy="3832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Google Shape;94;p18"/>
          <p:cNvSpPr txBox="1">
            <a:spLocks noGrp="1"/>
          </p:cNvSpPr>
          <p:nvPr>
            <p:ph type="sldNum" idx="12"/>
          </p:nvPr>
        </p:nvSpPr>
        <p:spPr>
          <a:xfrm>
            <a:off x="3466499" y="6594987"/>
            <a:ext cx="2429947" cy="3832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982351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gyéni elrendezés">
  <p:cSld name="3_Egyéni elrendezés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Google Shape;143;p3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54695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magine 15">
            <a:extLst>
              <a:ext uri="{FF2B5EF4-FFF2-40B4-BE49-F238E27FC236}">
                <a16:creationId xmlns:a16="http://schemas.microsoft.com/office/drawing/2014/main" id="{D43F2D1C-D5F5-4563-D89B-E5B632B689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030" y="0"/>
            <a:ext cx="10709733" cy="7199697"/>
          </a:xfrm>
          <a:prstGeom prst="rect">
            <a:avLst/>
          </a:prstGeom>
        </p:spPr>
      </p:pic>
      <p:pic>
        <p:nvPicPr>
          <p:cNvPr id="23" name="Immagine 6">
            <a:extLst>
              <a:ext uri="{FF2B5EF4-FFF2-40B4-BE49-F238E27FC236}">
                <a16:creationId xmlns:a16="http://schemas.microsoft.com/office/drawing/2014/main" id="{73AE2C03-F675-1446-E447-885F8A23E2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6494" b="1059"/>
          <a:stretch/>
        </p:blipFill>
        <p:spPr>
          <a:xfrm>
            <a:off x="0" y="0"/>
            <a:ext cx="3986422" cy="7199697"/>
          </a:xfrm>
          <a:prstGeom prst="rect">
            <a:avLst/>
          </a:prstGeom>
        </p:spPr>
      </p:pic>
      <p:pic>
        <p:nvPicPr>
          <p:cNvPr id="16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20764" y="662380"/>
            <a:ext cx="2980626" cy="846350"/>
          </a:xfrm>
          <a:prstGeom prst="rect">
            <a:avLst/>
          </a:prstGeom>
        </p:spPr>
      </p:pic>
      <p:pic>
        <p:nvPicPr>
          <p:cNvPr id="18" name="Kép 1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5919979"/>
            <a:ext cx="1197995" cy="1260626"/>
          </a:xfrm>
          <a:prstGeom prst="rect">
            <a:avLst/>
          </a:prstGeom>
        </p:spPr>
      </p:pic>
      <p:sp>
        <p:nvSpPr>
          <p:cNvPr id="19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0338" y="2722487"/>
            <a:ext cx="9313863" cy="1392237"/>
          </a:xfrm>
          <a:prstGeom prst="rect">
            <a:avLst/>
          </a:prstGeom>
        </p:spPr>
        <p:txBody>
          <a:bodyPr/>
          <a:lstStyle>
            <a:lvl1pPr algn="r">
              <a:defRPr sz="4000" b="0">
                <a:latin typeface="+mn-lt"/>
              </a:defRPr>
            </a:lvl1pPr>
          </a:lstStyle>
          <a:p>
            <a:r>
              <a:rPr lang="hu-HU" dirty="0"/>
              <a:t>TITLE OF YOUR PRESENTATION</a:t>
            </a:r>
            <a:endParaRPr lang="en-US" dirty="0"/>
          </a:p>
        </p:txBody>
      </p:sp>
      <p:pic>
        <p:nvPicPr>
          <p:cNvPr id="25" name="Immagine 7">
            <a:extLst>
              <a:ext uri="{FF2B5EF4-FFF2-40B4-BE49-F238E27FC236}">
                <a16:creationId xmlns:a16="http://schemas.microsoft.com/office/drawing/2014/main" id="{ACFE5D79-1747-85F9-2775-676B3BD34F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35166"/>
          <a:stretch/>
        </p:blipFill>
        <p:spPr>
          <a:xfrm>
            <a:off x="0" y="-1"/>
            <a:ext cx="1491916" cy="1372497"/>
          </a:xfrm>
          <a:prstGeom prst="rect">
            <a:avLst/>
          </a:prstGeom>
        </p:spPr>
      </p:pic>
      <p:sp>
        <p:nvSpPr>
          <p:cNvPr id="9" name="Szöveg helye 2"/>
          <p:cNvSpPr>
            <a:spLocks noGrp="1"/>
          </p:cNvSpPr>
          <p:nvPr>
            <p:ph type="body" idx="1" hasCustomPrompt="1"/>
          </p:nvPr>
        </p:nvSpPr>
        <p:spPr>
          <a:xfrm>
            <a:off x="5246414" y="4190478"/>
            <a:ext cx="5157787" cy="1466732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dirty="0" err="1"/>
              <a:t>Name</a:t>
            </a:r>
            <a:r>
              <a:rPr lang="hu-HU" dirty="0"/>
              <a:t>, </a:t>
            </a:r>
            <a:r>
              <a:rPr lang="hu-HU" dirty="0" err="1"/>
              <a:t>title</a:t>
            </a:r>
            <a:r>
              <a:rPr lang="hu-HU" dirty="0"/>
              <a:t>, WP</a:t>
            </a:r>
          </a:p>
        </p:txBody>
      </p:sp>
    </p:spTree>
    <p:extLst>
      <p:ext uri="{BB962C8B-B14F-4D97-AF65-F5344CB8AC3E}">
        <p14:creationId xmlns:p14="http://schemas.microsoft.com/office/powerpoint/2010/main" val="3741434907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7192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9685900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19" name="Date Placeholder 3"/>
          <p:cNvSpPr>
            <a:spLocks noGrp="1"/>
          </p:cNvSpPr>
          <p:nvPr>
            <p:ph type="dt" sz="half" idx="10"/>
          </p:nvPr>
        </p:nvSpPr>
        <p:spPr>
          <a:xfrm>
            <a:off x="625163" y="65949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15/04/2026</a:t>
            </a:fld>
            <a:endParaRPr lang="it-IT" dirty="0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5949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2206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7" name="Tartalom helye 2"/>
          <p:cNvSpPr>
            <a:spLocks noGrp="1"/>
          </p:cNvSpPr>
          <p:nvPr>
            <p:ph sz="half" idx="10"/>
          </p:nvPr>
        </p:nvSpPr>
        <p:spPr>
          <a:xfrm>
            <a:off x="5628422" y="2208507"/>
            <a:ext cx="4682641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15/04/2026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95035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 hasCustomPrompt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text here</a:t>
            </a:r>
            <a:endParaRPr lang="en-GB" dirty="0"/>
          </a:p>
        </p:txBody>
      </p:sp>
      <p:sp>
        <p:nvSpPr>
          <p:cNvPr id="7" name="Tartalom helye 2"/>
          <p:cNvSpPr>
            <a:spLocks noGrp="1"/>
          </p:cNvSpPr>
          <p:nvPr>
            <p:ph sz="half" idx="10" hasCustomPrompt="1"/>
          </p:nvPr>
        </p:nvSpPr>
        <p:spPr>
          <a:xfrm>
            <a:off x="5628422" y="2208507"/>
            <a:ext cx="5171341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15/04/2026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5945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1601160" y="460162"/>
            <a:ext cx="4474519" cy="608286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457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15/04/2026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457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11" name="Immagine 3">
            <a:extLst>
              <a:ext uri="{FF2B5EF4-FFF2-40B4-BE49-F238E27FC236}">
                <a16:creationId xmlns:a16="http://schemas.microsoft.com/office/drawing/2014/main" id="{5A96C82C-9DCB-DB96-E369-85A332C77B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06301" y="-8284"/>
            <a:ext cx="4493462" cy="4652855"/>
          </a:xfrm>
          <a:prstGeom prst="rect">
            <a:avLst/>
          </a:prstGeom>
        </p:spPr>
      </p:pic>
      <p:cxnSp>
        <p:nvCxnSpPr>
          <p:cNvPr id="14" name="Connettore 1 31">
            <a:extLst>
              <a:ext uri="{FF2B5EF4-FFF2-40B4-BE49-F238E27FC236}">
                <a16:creationId xmlns:a16="http://schemas.microsoft.com/office/drawing/2014/main" id="{D649692B-63BD-4326-6334-10C20BAF71B9}"/>
              </a:ext>
            </a:extLst>
          </p:cNvPr>
          <p:cNvCxnSpPr/>
          <p:nvPr userDrawn="1"/>
        </p:nvCxnSpPr>
        <p:spPr>
          <a:xfrm>
            <a:off x="7750629" y="1944914"/>
            <a:ext cx="2467428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Image point 1">
            <a:extLst>
              <a:ext uri="{FF2B5EF4-FFF2-40B4-BE49-F238E27FC236}">
                <a16:creationId xmlns:a16="http://schemas.microsoft.com/office/drawing/2014/main" id="{C2370294-7C95-F611-4486-80EC0DED7FD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22603" y="496948"/>
            <a:ext cx="609600" cy="571500"/>
          </a:xfrm>
          <a:prstGeom prst="rect">
            <a:avLst/>
          </a:prstGeom>
        </p:spPr>
      </p:pic>
      <p:sp>
        <p:nvSpPr>
          <p:cNvPr id="21" name="Point 1">
            <a:extLst>
              <a:ext uri="{FF2B5EF4-FFF2-40B4-BE49-F238E27FC236}">
                <a16:creationId xmlns:a16="http://schemas.microsoft.com/office/drawing/2014/main" id="{DB89BC95-1269-09E8-B775-0FBE5D438828}"/>
              </a:ext>
            </a:extLst>
          </p:cNvPr>
          <p:cNvSpPr txBox="1">
            <a:spLocks/>
          </p:cNvSpPr>
          <p:nvPr userDrawn="1"/>
        </p:nvSpPr>
        <p:spPr>
          <a:xfrm>
            <a:off x="719834" y="519621"/>
            <a:ext cx="415137" cy="52615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1</a:t>
            </a:r>
          </a:p>
        </p:txBody>
      </p:sp>
      <p:pic>
        <p:nvPicPr>
          <p:cNvPr id="22" name="Image point 2">
            <a:extLst>
              <a:ext uri="{FF2B5EF4-FFF2-40B4-BE49-F238E27FC236}">
                <a16:creationId xmlns:a16="http://schemas.microsoft.com/office/drawing/2014/main" id="{C49D284D-E06F-A0FA-FCE7-3669932949E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2548761"/>
            <a:ext cx="609600" cy="571500"/>
          </a:xfrm>
          <a:prstGeom prst="rect">
            <a:avLst/>
          </a:prstGeom>
        </p:spPr>
      </p:pic>
      <p:sp>
        <p:nvSpPr>
          <p:cNvPr id="23" name="Point 2">
            <a:extLst>
              <a:ext uri="{FF2B5EF4-FFF2-40B4-BE49-F238E27FC236}">
                <a16:creationId xmlns:a16="http://schemas.microsoft.com/office/drawing/2014/main" id="{09A42CBF-1B7C-7C0A-C81E-57CCD243A7EB}"/>
              </a:ext>
            </a:extLst>
          </p:cNvPr>
          <p:cNvSpPr txBox="1">
            <a:spLocks/>
          </p:cNvSpPr>
          <p:nvPr userDrawn="1"/>
        </p:nvSpPr>
        <p:spPr>
          <a:xfrm>
            <a:off x="777835" y="2554609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2</a:t>
            </a:r>
          </a:p>
        </p:txBody>
      </p:sp>
      <p:pic>
        <p:nvPicPr>
          <p:cNvPr id="24" name="Image point 3">
            <a:extLst>
              <a:ext uri="{FF2B5EF4-FFF2-40B4-BE49-F238E27FC236}">
                <a16:creationId xmlns:a16="http://schemas.microsoft.com/office/drawing/2014/main" id="{7A057175-2AB3-68A5-EB10-D96436F03D4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4514805"/>
            <a:ext cx="609600" cy="571500"/>
          </a:xfrm>
          <a:prstGeom prst="rect">
            <a:avLst/>
          </a:prstGeom>
        </p:spPr>
      </p:pic>
      <p:sp>
        <p:nvSpPr>
          <p:cNvPr id="25" name="Point 3">
            <a:extLst>
              <a:ext uri="{FF2B5EF4-FFF2-40B4-BE49-F238E27FC236}">
                <a16:creationId xmlns:a16="http://schemas.microsoft.com/office/drawing/2014/main" id="{8011D38D-BF8E-F750-4A4B-C29B2A8B0DBB}"/>
              </a:ext>
            </a:extLst>
          </p:cNvPr>
          <p:cNvSpPr txBox="1">
            <a:spLocks/>
          </p:cNvSpPr>
          <p:nvPr userDrawn="1"/>
        </p:nvSpPr>
        <p:spPr>
          <a:xfrm>
            <a:off x="777835" y="4520653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3</a:t>
            </a:r>
          </a:p>
        </p:txBody>
      </p:sp>
      <p:sp>
        <p:nvSpPr>
          <p:cNvPr id="31" name="Szövegdoboz 30"/>
          <p:cNvSpPr txBox="1"/>
          <p:nvPr userDrawn="1"/>
        </p:nvSpPr>
        <p:spPr>
          <a:xfrm>
            <a:off x="1601160" y="3192442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2" name="Szövegdoboz 31"/>
          <p:cNvSpPr txBox="1"/>
          <p:nvPr userDrawn="1"/>
        </p:nvSpPr>
        <p:spPr>
          <a:xfrm>
            <a:off x="1628563" y="5194973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5" name="Szöveg helye 3"/>
          <p:cNvSpPr>
            <a:spLocks noGrp="1"/>
          </p:cNvSpPr>
          <p:nvPr>
            <p:ph type="body" sz="half" idx="2"/>
          </p:nvPr>
        </p:nvSpPr>
        <p:spPr>
          <a:xfrm>
            <a:off x="1601160" y="1254823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6" name="Szöveg helye 3"/>
          <p:cNvSpPr>
            <a:spLocks noGrp="1"/>
          </p:cNvSpPr>
          <p:nvPr>
            <p:ph type="body" sz="half" idx="13"/>
          </p:nvPr>
        </p:nvSpPr>
        <p:spPr>
          <a:xfrm>
            <a:off x="1628562" y="3225731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7" name="Szöveg helye 3"/>
          <p:cNvSpPr>
            <a:spLocks noGrp="1"/>
          </p:cNvSpPr>
          <p:nvPr>
            <p:ph type="body" sz="half" idx="14"/>
          </p:nvPr>
        </p:nvSpPr>
        <p:spPr>
          <a:xfrm>
            <a:off x="1628562" y="5191979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</p:spTree>
    <p:extLst>
      <p:ext uri="{BB962C8B-B14F-4D97-AF65-F5344CB8AC3E}">
        <p14:creationId xmlns:p14="http://schemas.microsoft.com/office/powerpoint/2010/main" val="31072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magine 7">
            <a:extLst>
              <a:ext uri="{FF2B5EF4-FFF2-40B4-BE49-F238E27FC236}">
                <a16:creationId xmlns:a16="http://schemas.microsoft.com/office/drawing/2014/main" id="{4F336E19-C4AF-A583-5455-6B0DD336C9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0616" y="4080872"/>
            <a:ext cx="1130300" cy="1130300"/>
          </a:xfrm>
          <a:prstGeom prst="rect">
            <a:avLst/>
          </a:prstGeom>
        </p:spPr>
      </p:pic>
      <p:pic>
        <p:nvPicPr>
          <p:cNvPr id="17" name="Immagine 8">
            <a:extLst>
              <a:ext uri="{FF2B5EF4-FFF2-40B4-BE49-F238E27FC236}">
                <a16:creationId xmlns:a16="http://schemas.microsoft.com/office/drawing/2014/main" id="{074BBF54-C851-B5E8-E784-213A628F2E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34731" y="4044585"/>
            <a:ext cx="1130300" cy="1130300"/>
          </a:xfrm>
          <a:prstGeom prst="rect">
            <a:avLst/>
          </a:prstGeom>
        </p:spPr>
      </p:pic>
      <p:pic>
        <p:nvPicPr>
          <p:cNvPr id="18" name="Immagine 10">
            <a:extLst>
              <a:ext uri="{FF2B5EF4-FFF2-40B4-BE49-F238E27FC236}">
                <a16:creationId xmlns:a16="http://schemas.microsoft.com/office/drawing/2014/main" id="{39FED899-FD15-014D-2BB9-0D93E4E03F6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998846" y="4044585"/>
            <a:ext cx="1130300" cy="1130300"/>
          </a:xfrm>
          <a:prstGeom prst="rect">
            <a:avLst/>
          </a:prstGeom>
        </p:spPr>
      </p:pic>
      <p:pic>
        <p:nvPicPr>
          <p:cNvPr id="19" name="Immagine 11">
            <a:extLst>
              <a:ext uri="{FF2B5EF4-FFF2-40B4-BE49-F238E27FC236}">
                <a16:creationId xmlns:a16="http://schemas.microsoft.com/office/drawing/2014/main" id="{4C36C738-DB9B-90C0-A10E-7990A46086A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517231" y="5433499"/>
            <a:ext cx="1765300" cy="38100"/>
          </a:xfrm>
          <a:prstGeom prst="rect">
            <a:avLst/>
          </a:prstGeom>
        </p:spPr>
      </p:pic>
      <p:pic>
        <p:nvPicPr>
          <p:cNvPr id="20" name="Immagine 12">
            <a:extLst>
              <a:ext uri="{FF2B5EF4-FFF2-40B4-BE49-F238E27FC236}">
                <a16:creationId xmlns:a16="http://schemas.microsoft.com/office/drawing/2014/main" id="{32F21DC5-F71D-8643-D9E7-AEA18C95ABE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50131" y="5435620"/>
            <a:ext cx="1765300" cy="38100"/>
          </a:xfrm>
          <a:prstGeom prst="rect">
            <a:avLst/>
          </a:prstGeom>
        </p:spPr>
      </p:pic>
      <p:pic>
        <p:nvPicPr>
          <p:cNvPr id="21" name="Immagine 13">
            <a:extLst>
              <a:ext uri="{FF2B5EF4-FFF2-40B4-BE49-F238E27FC236}">
                <a16:creationId xmlns:a16="http://schemas.microsoft.com/office/drawing/2014/main" id="{D391A9A8-E55A-9D69-E5ED-792E3915E2C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681346" y="5433499"/>
            <a:ext cx="1765300" cy="38100"/>
          </a:xfrm>
          <a:prstGeom prst="rect">
            <a:avLst/>
          </a:prstGeom>
        </p:spPr>
      </p:pic>
      <p:sp>
        <p:nvSpPr>
          <p:cNvPr id="2" name="Cím 1"/>
          <p:cNvSpPr>
            <a:spLocks noGrp="1"/>
          </p:cNvSpPr>
          <p:nvPr>
            <p:ph type="title" hasCustomPrompt="1"/>
          </p:nvPr>
        </p:nvSpPr>
        <p:spPr>
          <a:xfrm>
            <a:off x="742949" y="2273137"/>
            <a:ext cx="9313863" cy="1392237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tx1"/>
                </a:solidFill>
              </a:defRPr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pic>
        <p:nvPicPr>
          <p:cNvPr id="27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8573718" y="6517481"/>
            <a:ext cx="1844736" cy="523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768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2" name="Immagine 6">
            <a:extLst>
              <a:ext uri="{FF2B5EF4-FFF2-40B4-BE49-F238E27FC236}">
                <a16:creationId xmlns:a16="http://schemas.microsoft.com/office/drawing/2014/main" id="{D7BF07D8-A176-29A9-C141-B275EF617C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764881" y="6579358"/>
            <a:ext cx="1270000" cy="355244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5500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742948" y="2515184"/>
            <a:ext cx="9313863" cy="1392237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SECTION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5346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5857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1398495" y="2910017"/>
            <a:ext cx="7996518" cy="1192306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THANK YOU!</a:t>
            </a:r>
            <a:endParaRPr lang="en-GB" dirty="0"/>
          </a:p>
        </p:txBody>
      </p:sp>
      <p:pic>
        <p:nvPicPr>
          <p:cNvPr id="7" name="Immagine 8">
            <a:extLst>
              <a:ext uri="{FF2B5EF4-FFF2-40B4-BE49-F238E27FC236}">
                <a16:creationId xmlns:a16="http://schemas.microsoft.com/office/drawing/2014/main" id="{755C4558-2D07-CEC3-8C65-1E89039ACBB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1260" y="2845770"/>
            <a:ext cx="8130988" cy="1320800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160" y="421209"/>
            <a:ext cx="1817188" cy="1335568"/>
          </a:xfrm>
          <a:prstGeom prst="rect">
            <a:avLst/>
          </a:prstGeom>
        </p:spPr>
      </p:pic>
      <p:sp>
        <p:nvSpPr>
          <p:cNvPr id="4" name="Szövegdoboz 3"/>
          <p:cNvSpPr txBox="1"/>
          <p:nvPr userDrawn="1"/>
        </p:nvSpPr>
        <p:spPr>
          <a:xfrm>
            <a:off x="1219199" y="6108109"/>
            <a:ext cx="4789407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/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Funded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Union.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Views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opinions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expressed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are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however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(s)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only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not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necessarily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reflect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Health and Digital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Executive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Agency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).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Neither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granting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authority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can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be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held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responsible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them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algn="just"/>
            <a:endParaRPr lang="en-GB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Kép 5" descr="A képen Betűtípus, képernyőkép, szöveg, Grafika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11D1B4AE-6598-7CFC-5E1B-89AFCD965699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008606" y="6129182"/>
            <a:ext cx="2382359" cy="53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415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6245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3" r:id="rId4"/>
    <p:sldLayoutId id="2147483678" r:id="rId5"/>
    <p:sldLayoutId id="2147483674" r:id="rId6"/>
    <p:sldLayoutId id="2147483675" r:id="rId7"/>
    <p:sldLayoutId id="2147483676" r:id="rId8"/>
    <p:sldLayoutId id="2147483677" r:id="rId9"/>
    <p:sldLayoutId id="2147483679" r:id="rId10"/>
    <p:sldLayoutId id="2147483680" r:id="rId11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"/>
          <p:cNvSpPr txBox="1">
            <a:spLocks noGrp="1"/>
          </p:cNvSpPr>
          <p:nvPr>
            <p:ph type="title"/>
          </p:nvPr>
        </p:nvSpPr>
        <p:spPr>
          <a:xfrm>
            <a:off x="0" y="2996909"/>
            <a:ext cx="10799763" cy="1392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Font typeface="Calibri"/>
              <a:buNone/>
            </a:pPr>
            <a:r>
              <a:rPr lang="hu-HU"/>
              <a:t>Üdv a Digital Change Agent modulban! 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3a1ef298c6b_0_45"/>
          <p:cNvSpPr txBox="1">
            <a:spLocks noGrp="1"/>
          </p:cNvSpPr>
          <p:nvPr>
            <p:ph type="title"/>
          </p:nvPr>
        </p:nvSpPr>
        <p:spPr>
          <a:xfrm>
            <a:off x="603457" y="514112"/>
            <a:ext cx="9707700" cy="9939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2" name="Google Shape;222;g3a1ef298c6b_0_45"/>
          <p:cNvSpPr txBox="1">
            <a:spLocks noGrp="1"/>
          </p:cNvSpPr>
          <p:nvPr>
            <p:ph type="body" idx="1"/>
          </p:nvPr>
        </p:nvSpPr>
        <p:spPr>
          <a:xfrm>
            <a:off x="625163" y="2208507"/>
            <a:ext cx="9685800" cy="3771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105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23" name="Google Shape;223;g3a1ef298c6b_0_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003"/>
            <a:ext cx="10799750" cy="71972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3a1ef298c6b_0_10"/>
          <p:cNvSpPr txBox="1">
            <a:spLocks noGrp="1"/>
          </p:cNvSpPr>
          <p:nvPr>
            <p:ph type="title"/>
          </p:nvPr>
        </p:nvSpPr>
        <p:spPr>
          <a:xfrm>
            <a:off x="603457" y="514112"/>
            <a:ext cx="9707700" cy="9939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0" name="Google Shape;230;g3a1ef298c6b_0_10"/>
          <p:cNvSpPr txBox="1">
            <a:spLocks noGrp="1"/>
          </p:cNvSpPr>
          <p:nvPr>
            <p:ph type="body" idx="1"/>
          </p:nvPr>
        </p:nvSpPr>
        <p:spPr>
          <a:xfrm>
            <a:off x="625163" y="2208507"/>
            <a:ext cx="9685800" cy="3771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105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1" name="Google Shape;231;g3a1ef298c6b_0_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003"/>
            <a:ext cx="10799750" cy="71972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3a1ef298c6b_0_24"/>
          <p:cNvSpPr txBox="1">
            <a:spLocks noGrp="1"/>
          </p:cNvSpPr>
          <p:nvPr>
            <p:ph type="title"/>
          </p:nvPr>
        </p:nvSpPr>
        <p:spPr>
          <a:xfrm>
            <a:off x="603457" y="514112"/>
            <a:ext cx="9707700" cy="9939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8" name="Google Shape;238;g3a1ef298c6b_0_24"/>
          <p:cNvSpPr txBox="1">
            <a:spLocks noGrp="1"/>
          </p:cNvSpPr>
          <p:nvPr>
            <p:ph type="body" idx="1"/>
          </p:nvPr>
        </p:nvSpPr>
        <p:spPr>
          <a:xfrm>
            <a:off x="625163" y="2208507"/>
            <a:ext cx="9685800" cy="3771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105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9" name="Google Shape;239;g3a1ef298c6b_0_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003"/>
            <a:ext cx="10799750" cy="71972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3a1ef298c6b_0_31"/>
          <p:cNvSpPr txBox="1">
            <a:spLocks noGrp="1"/>
          </p:cNvSpPr>
          <p:nvPr>
            <p:ph type="title"/>
          </p:nvPr>
        </p:nvSpPr>
        <p:spPr>
          <a:xfrm>
            <a:off x="603457" y="514112"/>
            <a:ext cx="9707700" cy="9939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6" name="Google Shape;246;g3a1ef298c6b_0_31"/>
          <p:cNvSpPr txBox="1">
            <a:spLocks noGrp="1"/>
          </p:cNvSpPr>
          <p:nvPr>
            <p:ph type="body" idx="1"/>
          </p:nvPr>
        </p:nvSpPr>
        <p:spPr>
          <a:xfrm>
            <a:off x="625163" y="2208507"/>
            <a:ext cx="9685800" cy="3771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105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47" name="Google Shape;247;g3a1ef298c6b_0_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05260"/>
            <a:ext cx="10799750" cy="71972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11"/>
          <p:cNvSpPr txBox="1">
            <a:spLocks noGrp="1"/>
          </p:cNvSpPr>
          <p:nvPr>
            <p:ph type="title"/>
          </p:nvPr>
        </p:nvSpPr>
        <p:spPr>
          <a:xfrm>
            <a:off x="546070" y="264412"/>
            <a:ext cx="9707700" cy="99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A75DB"/>
              </a:buClr>
              <a:buSzPts val="3600"/>
              <a:buFont typeface="Calibri"/>
              <a:buNone/>
            </a:pPr>
            <a:r>
              <a:rPr lang="hu-HU"/>
              <a:t>Esettanulmány - A Szent Liliom Kórház bajnoka</a:t>
            </a:r>
            <a:endParaRPr/>
          </a:p>
        </p:txBody>
      </p:sp>
      <p:sp>
        <p:nvSpPr>
          <p:cNvPr id="253" name="Google Shape;253;p11"/>
          <p:cNvSpPr txBox="1">
            <a:spLocks noGrp="1"/>
          </p:cNvSpPr>
          <p:nvPr>
            <p:ph type="body" idx="1"/>
          </p:nvPr>
        </p:nvSpPr>
        <p:spPr>
          <a:xfrm>
            <a:off x="603446" y="2142850"/>
            <a:ext cx="6253200" cy="377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39984" lvl="0" indent="-23998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Char char="•"/>
            </a:pPr>
            <a:r>
              <a:rPr lang="hu-HU"/>
              <a:t>Csoportmunka 20-25 percben</a:t>
            </a:r>
            <a:endParaRPr/>
          </a:p>
          <a:p>
            <a:pPr marL="239984" lvl="0" indent="-24246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939"/>
              <a:buChar char="•"/>
            </a:pPr>
            <a:r>
              <a:rPr lang="hu-HU"/>
              <a:t>Esettanulmány a csetben elérhető</a:t>
            </a:r>
            <a:endParaRPr/>
          </a:p>
          <a:p>
            <a:pPr marL="239984" lvl="0" indent="-24246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939"/>
              <a:buChar char="•"/>
            </a:pPr>
            <a:r>
              <a:rPr lang="hu-HU"/>
              <a:t>Közös munka felülete: http://scrumblr.ca/DCA_</a:t>
            </a:r>
            <a:r>
              <a:rPr lang="hu-HU">
                <a:highlight>
                  <a:srgbClr val="FFFF00"/>
                </a:highlight>
              </a:rPr>
              <a:t>X</a:t>
            </a:r>
            <a:r>
              <a:rPr lang="hu-HU"/>
              <a:t>.csoport</a:t>
            </a:r>
            <a:endParaRPr/>
          </a:p>
          <a:p>
            <a:pPr marL="239984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u-HU" i="1"/>
              <a:t>(használhattok bármilyen egyéb felületeket, eszközöket is)</a:t>
            </a:r>
            <a:endParaRPr i="1"/>
          </a:p>
          <a:p>
            <a:pPr marL="457200" lvl="0" indent="-41522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939"/>
              <a:buChar char="•"/>
            </a:pPr>
            <a:r>
              <a:rPr lang="hu-HU"/>
              <a:t>A közös munkát követően 3-3 percben a csoportok bemutatják a javaslataikat</a:t>
            </a:r>
            <a:endParaRPr/>
          </a:p>
        </p:txBody>
      </p:sp>
      <p:pic>
        <p:nvPicPr>
          <p:cNvPr id="254" name="Google Shape;254;p11"/>
          <p:cNvPicPr preferRelativeResize="0"/>
          <p:nvPr/>
        </p:nvPicPr>
        <p:blipFill rotWithShape="1">
          <a:blip r:embed="rId3">
            <a:alphaModFix/>
          </a:blip>
          <a:srcRect t="3923" b="13642"/>
          <a:stretch/>
        </p:blipFill>
        <p:spPr>
          <a:xfrm>
            <a:off x="6523975" y="1258237"/>
            <a:ext cx="3787100" cy="46828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" name="Google Shape;260;g3a4985f669e_0_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582025" cy="6838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" name="Google Shape;266;g3a4985f669e_0_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9525000" cy="609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" name="Google Shape;272;g3a4985f669e_0_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9770612" cy="7046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" name="Google Shape;278;g3a4985f669e_0_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910487" cy="6894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4" name="Google Shape;284;g3a4985f669e_0_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9865150" cy="6894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3"/>
          <p:cNvSpPr txBox="1">
            <a:spLocks noGrp="1"/>
          </p:cNvSpPr>
          <p:nvPr>
            <p:ph type="body" idx="1"/>
          </p:nvPr>
        </p:nvSpPr>
        <p:spPr>
          <a:xfrm>
            <a:off x="556925" y="1656124"/>
            <a:ext cx="9685800" cy="476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39984" lvl="0" indent="-265384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A75DB"/>
              </a:buClr>
              <a:buSzPts val="3300"/>
              <a:buChar char="•"/>
            </a:pPr>
            <a:r>
              <a:rPr lang="hu-HU" sz="3339"/>
              <a:t>Felkészítés a “digitális változási bajnok” szerepre</a:t>
            </a:r>
            <a:endParaRPr sz="3339"/>
          </a:p>
          <a:p>
            <a:pPr marL="239984" lvl="0" indent="-26786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339"/>
              <a:buChar char="•"/>
            </a:pPr>
            <a:r>
              <a:rPr lang="hu-HU" sz="3339"/>
              <a:t>Ismeretek átadása és készségek fejlesztése, amelyek hozzájárulnak a digitális átalakulás elősegítéséhez a munkahelyi környezetben</a:t>
            </a:r>
            <a:endParaRPr sz="3339"/>
          </a:p>
          <a:p>
            <a:pPr marL="239984" lvl="0" indent="-26786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339"/>
              <a:buChar char="•"/>
            </a:pPr>
            <a:r>
              <a:rPr lang="hu-HU" sz="3339"/>
              <a:t>H-PASS szakmai hálózatokban való részvétel és hálózatok kialakításának támogatása, kapcsolódó kommunikációs készségek fejlesztése</a:t>
            </a:r>
            <a:endParaRPr sz="3339"/>
          </a:p>
          <a:p>
            <a:pPr marL="239984" lvl="0" indent="-267860" algn="just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SzPts val="3339"/>
              <a:buChar char="•"/>
            </a:pPr>
            <a:r>
              <a:rPr lang="hu-HU" sz="3339"/>
              <a:t>A később aszinkron formában elérhetővé tett H-PASS képzési anyag népszerűsítésére való felkészítése</a:t>
            </a:r>
            <a:endParaRPr sz="3339"/>
          </a:p>
        </p:txBody>
      </p:sp>
      <p:sp>
        <p:nvSpPr>
          <p:cNvPr id="169" name="Google Shape;169;p3"/>
          <p:cNvSpPr txBox="1"/>
          <p:nvPr/>
        </p:nvSpPr>
        <p:spPr>
          <a:xfrm>
            <a:off x="412722" y="621314"/>
            <a:ext cx="8923200" cy="7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63DC"/>
              </a:buClr>
              <a:buSzPts val="4400"/>
              <a:buFont typeface="Calibri"/>
              <a:buNone/>
            </a:pPr>
            <a:r>
              <a:rPr lang="hu-HU" sz="4400">
                <a:solidFill>
                  <a:srgbClr val="0063DC"/>
                </a:solidFill>
                <a:latin typeface="Calibri"/>
                <a:ea typeface="Calibri"/>
                <a:cs typeface="Calibri"/>
                <a:sym typeface="Calibri"/>
              </a:rPr>
              <a:t>A modul célja</a:t>
            </a:r>
            <a:endParaRPr sz="4400" i="0" u="none" strike="noStrike" cap="none">
              <a:solidFill>
                <a:srgbClr val="0063D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Google Shape;170;p3"/>
          <p:cNvSpPr txBox="1"/>
          <p:nvPr/>
        </p:nvSpPr>
        <p:spPr>
          <a:xfrm>
            <a:off x="96671" y="6769451"/>
            <a:ext cx="3315269" cy="245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hu-HU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Project: 101101139 — H-PASS — EU4H-2022-PJ</a:t>
            </a: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3a1ef298c6b_2_2"/>
          <p:cNvSpPr txBox="1">
            <a:spLocks noGrp="1"/>
          </p:cNvSpPr>
          <p:nvPr>
            <p:ph type="title"/>
          </p:nvPr>
        </p:nvSpPr>
        <p:spPr>
          <a:xfrm>
            <a:off x="603457" y="514112"/>
            <a:ext cx="9707700" cy="9939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1" name="Google Shape;291;g3a1ef298c6b_2_2"/>
          <p:cNvSpPr txBox="1">
            <a:spLocks noGrp="1"/>
          </p:cNvSpPr>
          <p:nvPr>
            <p:ph type="body" idx="1"/>
          </p:nvPr>
        </p:nvSpPr>
        <p:spPr>
          <a:xfrm>
            <a:off x="625163" y="2208507"/>
            <a:ext cx="9685800" cy="3771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105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92" name="Google Shape;292;g3a1ef298c6b_2_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0337" y="0"/>
            <a:ext cx="10539075" cy="7199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8" name="Google Shape;298;g3a4985f669e_0_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7031844" cy="68945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12"/>
          <p:cNvSpPr txBox="1">
            <a:spLocks noGrp="1"/>
          </p:cNvSpPr>
          <p:nvPr>
            <p:ph type="title"/>
          </p:nvPr>
        </p:nvSpPr>
        <p:spPr>
          <a:xfrm>
            <a:off x="755857" y="1591337"/>
            <a:ext cx="9707700" cy="99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A75DB"/>
              </a:buClr>
              <a:buSzPts val="3600"/>
              <a:buFont typeface="Calibri"/>
              <a:buNone/>
            </a:pPr>
            <a:r>
              <a:rPr lang="hu-HU">
                <a:solidFill>
                  <a:schemeClr val="dk1"/>
                </a:solidFill>
              </a:rPr>
              <a:t>A digitális változás bajnoka az, aki…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304" name="Google Shape;304;p12"/>
          <p:cNvPicPr preferRelativeResize="0"/>
          <p:nvPr/>
        </p:nvPicPr>
        <p:blipFill rotWithShape="1">
          <a:blip r:embed="rId3">
            <a:alphaModFix/>
          </a:blip>
          <a:srcRect l="58888" t="9950"/>
          <a:stretch/>
        </p:blipFill>
        <p:spPr>
          <a:xfrm>
            <a:off x="6495800" y="2652900"/>
            <a:ext cx="4439898" cy="3579999"/>
          </a:xfrm>
          <a:prstGeom prst="rect">
            <a:avLst/>
          </a:prstGeom>
          <a:noFill/>
          <a:ln>
            <a:noFill/>
          </a:ln>
        </p:spPr>
      </p:pic>
      <p:sp>
        <p:nvSpPr>
          <p:cNvPr id="305" name="Google Shape;305;p12"/>
          <p:cNvSpPr txBox="1">
            <a:spLocks noGrp="1"/>
          </p:cNvSpPr>
          <p:nvPr>
            <p:ph type="body" idx="1"/>
          </p:nvPr>
        </p:nvSpPr>
        <p:spPr>
          <a:xfrm>
            <a:off x="0" y="2899450"/>
            <a:ext cx="6364200" cy="410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719952" lvl="1" indent="-239984" algn="l" rtl="0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2500"/>
              <a:buChar char="•"/>
            </a:pPr>
            <a:r>
              <a:rPr lang="hu-HU" sz="2500"/>
              <a:t>Hogyan határoznád meg ezt a szerepet a saját szavaiddal? Ha megkérdeznének a kórházban: mit csinálsz te DCA-ként, mit válaszolnál?</a:t>
            </a:r>
            <a:endParaRPr sz="2500"/>
          </a:p>
          <a:p>
            <a:pPr marL="719952" lvl="1" indent="-239984" algn="l" rtl="0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2500"/>
              <a:buChar char="•"/>
            </a:pPr>
            <a:r>
              <a:rPr lang="hu-HU" sz="2500"/>
              <a:t>Milyen tevékenységek reálisak a jelenlegi munkahelyeden? Mi az, amit már ma meg tudsz tenni a digitális változásért?</a:t>
            </a:r>
            <a:endParaRPr sz="2500"/>
          </a:p>
          <a:p>
            <a:pPr marL="719953" lvl="1" indent="-239984" algn="l" rtl="0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2500"/>
              <a:buChar char="•"/>
            </a:pPr>
            <a:r>
              <a:rPr lang="hu-HU" sz="2500"/>
              <a:t>Milyen segítségre, háttérre van szükséged ehhez? Mi segítene abban, hogy valóban működjön ez a szerep a gyakorlatban?</a:t>
            </a:r>
            <a:endParaRPr sz="2500"/>
          </a:p>
        </p:txBody>
      </p:sp>
      <p:sp>
        <p:nvSpPr>
          <p:cNvPr id="306" name="Google Shape;306;p12"/>
          <p:cNvSpPr txBox="1">
            <a:spLocks noGrp="1"/>
          </p:cNvSpPr>
          <p:nvPr>
            <p:ph type="title"/>
          </p:nvPr>
        </p:nvSpPr>
        <p:spPr>
          <a:xfrm>
            <a:off x="755857" y="666512"/>
            <a:ext cx="9707700" cy="99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A75DB"/>
              </a:buClr>
              <a:buSzPts val="3600"/>
              <a:buFont typeface="Calibri"/>
              <a:buNone/>
            </a:pPr>
            <a:r>
              <a:rPr lang="hu-HU"/>
              <a:t>Mit jelent számodra a „Digitális változás bajnoka” szerep?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g3a1ef298c6b_2_15"/>
          <p:cNvSpPr txBox="1">
            <a:spLocks noGrp="1"/>
          </p:cNvSpPr>
          <p:nvPr>
            <p:ph type="title"/>
          </p:nvPr>
        </p:nvSpPr>
        <p:spPr>
          <a:xfrm>
            <a:off x="640807" y="983162"/>
            <a:ext cx="9707700" cy="99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A75DB"/>
              </a:buClr>
              <a:buSzPts val="3600"/>
              <a:buFont typeface="Calibri"/>
              <a:buNone/>
            </a:pPr>
            <a:r>
              <a:rPr lang="hu-HU">
                <a:solidFill>
                  <a:schemeClr val="dk1"/>
                </a:solidFill>
              </a:rPr>
              <a:t>A digitális változás bajnoka az, aki…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312" name="Google Shape;312;g3a1ef298c6b_2_15"/>
          <p:cNvPicPr preferRelativeResize="0"/>
          <p:nvPr/>
        </p:nvPicPr>
        <p:blipFill rotWithShape="1">
          <a:blip r:embed="rId3">
            <a:alphaModFix/>
          </a:blip>
          <a:srcRect l="58888" t="9950"/>
          <a:stretch/>
        </p:blipFill>
        <p:spPr>
          <a:xfrm>
            <a:off x="7169700" y="2652900"/>
            <a:ext cx="3765999" cy="3036617"/>
          </a:xfrm>
          <a:prstGeom prst="rect">
            <a:avLst/>
          </a:prstGeom>
          <a:noFill/>
          <a:ln>
            <a:noFill/>
          </a:ln>
        </p:spPr>
      </p:pic>
      <p:sp>
        <p:nvSpPr>
          <p:cNvPr id="313" name="Google Shape;313;g3a1ef298c6b_2_15"/>
          <p:cNvSpPr txBox="1">
            <a:spLocks noGrp="1"/>
          </p:cNvSpPr>
          <p:nvPr>
            <p:ph type="body" idx="1"/>
          </p:nvPr>
        </p:nvSpPr>
        <p:spPr>
          <a:xfrm>
            <a:off x="282700" y="2176225"/>
            <a:ext cx="7544400" cy="469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87350" algn="l" rtl="0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SzPts val="2500"/>
              <a:buChar char="•"/>
            </a:pPr>
            <a:r>
              <a:rPr lang="hu-HU" sz="2500"/>
              <a:t>…nem fél az újtól, hanem kíváncsi rá.</a:t>
            </a:r>
            <a:endParaRPr sz="2500"/>
          </a:p>
          <a:p>
            <a:pPr marL="457200" lvl="0" indent="-3873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500"/>
              <a:buChar char="•"/>
            </a:pPr>
            <a:r>
              <a:rPr lang="hu-HU" sz="2500"/>
              <a:t>…ismeri a változás fázisait, tudatosan alkalmazza azokat.</a:t>
            </a:r>
            <a:endParaRPr sz="2500"/>
          </a:p>
          <a:p>
            <a:pPr marL="457200" lvl="0" indent="-3873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500"/>
              <a:buChar char="•"/>
            </a:pPr>
            <a:r>
              <a:rPr lang="hu-HU" sz="2500"/>
              <a:t>…érti a digitális rendszerek alapvető működését, de nem fejlesztő/informatikus, stb.</a:t>
            </a:r>
            <a:endParaRPr sz="2500"/>
          </a:p>
          <a:p>
            <a:pPr marL="457200" lvl="0" indent="-3873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500"/>
              <a:buChar char="•"/>
            </a:pPr>
            <a:r>
              <a:rPr lang="hu-HU" sz="2500"/>
              <a:t>…érti az embereket, és képes őket végigkísérni a változáson. </a:t>
            </a:r>
            <a:endParaRPr sz="2500"/>
          </a:p>
          <a:p>
            <a:pPr marL="457200" lvl="0" indent="-3873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500"/>
              <a:buChar char="•"/>
            </a:pPr>
            <a:r>
              <a:rPr lang="hu-HU" sz="2500"/>
              <a:t>…felismeri, kiket kell bevonni, kiket kell meggyőzni, és hogyan lehet őket elérni.</a:t>
            </a:r>
            <a:endParaRPr sz="2500"/>
          </a:p>
          <a:p>
            <a:pPr marL="457200" lvl="0" indent="-3873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500"/>
              <a:buChar char="•"/>
            </a:pPr>
            <a:r>
              <a:rPr lang="hu-HU" sz="2500"/>
              <a:t>…képes pozitív narratívát alkotni – megválaszolni a „miért érdemes?” kérdést.</a:t>
            </a:r>
            <a:endParaRPr sz="2500"/>
          </a:p>
          <a:p>
            <a:pPr marL="457200" lvl="0" indent="-3873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500"/>
              <a:buChar char="•"/>
            </a:pPr>
            <a:r>
              <a:rPr lang="hu-HU" sz="2500"/>
              <a:t>…nem „nyomja” a technológiát, hanem segít abban, hogy az új eszközök a mindennapi munka természetes részévé váljanak. </a:t>
            </a:r>
            <a:endParaRPr sz="2500"/>
          </a:p>
        </p:txBody>
      </p:sp>
      <p:sp>
        <p:nvSpPr>
          <p:cNvPr id="314" name="Google Shape;314;g3a1ef298c6b_2_15"/>
          <p:cNvSpPr txBox="1">
            <a:spLocks noGrp="1"/>
          </p:cNvSpPr>
          <p:nvPr>
            <p:ph type="title"/>
          </p:nvPr>
        </p:nvSpPr>
        <p:spPr>
          <a:xfrm>
            <a:off x="640807" y="452837"/>
            <a:ext cx="9707700" cy="99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A75DB"/>
              </a:buClr>
              <a:buSzPts val="3600"/>
              <a:buFont typeface="Calibri"/>
              <a:buNone/>
            </a:pPr>
            <a:r>
              <a:rPr lang="hu-HU"/>
              <a:t>Mit jelent számodra a „Digitális változás bajnoka” szerep?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5ED71EA6-3AC9-9C09-E64A-1E03600F7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Köszönjük!</a:t>
            </a:r>
          </a:p>
        </p:txBody>
      </p:sp>
    </p:spTree>
    <p:extLst>
      <p:ext uri="{BB962C8B-B14F-4D97-AF65-F5344CB8AC3E}">
        <p14:creationId xmlns:p14="http://schemas.microsoft.com/office/powerpoint/2010/main" val="36164810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"/>
          <p:cNvSpPr txBox="1">
            <a:spLocks noGrp="1"/>
          </p:cNvSpPr>
          <p:nvPr>
            <p:ph type="body" idx="1"/>
          </p:nvPr>
        </p:nvSpPr>
        <p:spPr>
          <a:xfrm>
            <a:off x="657415" y="2001507"/>
            <a:ext cx="9685900" cy="4127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39984" lvl="0" indent="-309834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A75DB"/>
              </a:buClr>
              <a:buSzPts val="4000"/>
              <a:buChar char="•"/>
            </a:pPr>
            <a:r>
              <a:rPr lang="hu-HU" sz="4039"/>
              <a:t>Bevezetés, néhány szó a változásokról</a:t>
            </a:r>
            <a:endParaRPr sz="4039"/>
          </a:p>
          <a:p>
            <a:pPr marL="239984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039"/>
          </a:p>
          <a:p>
            <a:pPr marL="239984" lvl="0" indent="-31231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39"/>
              <a:buChar char="•"/>
            </a:pPr>
            <a:r>
              <a:rPr lang="hu-HU" sz="4039"/>
              <a:t>Szervezeten belüli változások támogatása (esetmegoldás)</a:t>
            </a:r>
            <a:endParaRPr sz="4039"/>
          </a:p>
          <a:p>
            <a:pPr marL="239984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039"/>
          </a:p>
          <a:p>
            <a:pPr marL="239984" lvl="0" indent="-31231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39"/>
              <a:buChar char="•"/>
            </a:pPr>
            <a:r>
              <a:rPr lang="hu-HU" sz="4039"/>
              <a:t>Mitől leszünk “digitális változási bajnokok”?</a:t>
            </a:r>
            <a:endParaRPr sz="4039"/>
          </a:p>
        </p:txBody>
      </p:sp>
      <p:sp>
        <p:nvSpPr>
          <p:cNvPr id="176" name="Google Shape;176;p2"/>
          <p:cNvSpPr txBox="1"/>
          <p:nvPr/>
        </p:nvSpPr>
        <p:spPr>
          <a:xfrm>
            <a:off x="758072" y="941289"/>
            <a:ext cx="5307736" cy="740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63DC"/>
              </a:buClr>
              <a:buSzPts val="4400"/>
              <a:buFont typeface="Calibri"/>
              <a:buNone/>
            </a:pPr>
            <a:r>
              <a:rPr lang="hu-HU" sz="4400">
                <a:solidFill>
                  <a:srgbClr val="0063DC"/>
                </a:solidFill>
                <a:latin typeface="Calibri"/>
                <a:ea typeface="Calibri"/>
                <a:cs typeface="Calibri"/>
                <a:sym typeface="Calibri"/>
              </a:rPr>
              <a:t>Merre járunk ma?</a:t>
            </a:r>
            <a:endParaRPr sz="4400" i="0" u="none" strike="noStrike" cap="none">
              <a:solidFill>
                <a:srgbClr val="0063D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" name="Google Shape;177;p2"/>
          <p:cNvSpPr txBox="1"/>
          <p:nvPr/>
        </p:nvSpPr>
        <p:spPr>
          <a:xfrm>
            <a:off x="96671" y="6769451"/>
            <a:ext cx="3315269" cy="245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hu-HU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Project: 101101139 — H-PASS — EU4H-2022-PJ</a:t>
            </a: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3a1ef298c6b_0_0"/>
          <p:cNvSpPr txBox="1"/>
          <p:nvPr/>
        </p:nvSpPr>
        <p:spPr>
          <a:xfrm>
            <a:off x="758072" y="941289"/>
            <a:ext cx="8923200" cy="7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63DC"/>
              </a:buClr>
              <a:buSzPts val="4400"/>
              <a:buFont typeface="Calibri"/>
              <a:buNone/>
            </a:pPr>
            <a:endParaRPr sz="4400">
              <a:solidFill>
                <a:srgbClr val="0063D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63DC"/>
              </a:buClr>
              <a:buSzPts val="4400"/>
              <a:buFont typeface="Calibri"/>
              <a:buNone/>
            </a:pPr>
            <a:endParaRPr sz="4400">
              <a:solidFill>
                <a:srgbClr val="0063D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63DC"/>
              </a:buClr>
              <a:buSzPts val="4400"/>
              <a:buFont typeface="Calibri"/>
              <a:buNone/>
            </a:pPr>
            <a:endParaRPr sz="4400">
              <a:solidFill>
                <a:srgbClr val="0063D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63DC"/>
              </a:buClr>
              <a:buSzPts val="4400"/>
              <a:buFont typeface="Calibri"/>
              <a:buNone/>
            </a:pPr>
            <a:r>
              <a:rPr lang="hu-HU" sz="4400">
                <a:solidFill>
                  <a:srgbClr val="0063DC"/>
                </a:solidFill>
                <a:latin typeface="Calibri"/>
                <a:ea typeface="Calibri"/>
                <a:cs typeface="Calibri"/>
                <a:sym typeface="Calibri"/>
              </a:rPr>
              <a:t>“Csak az fog megvalósulni, </a:t>
            </a:r>
            <a:endParaRPr sz="4400">
              <a:solidFill>
                <a:srgbClr val="0063D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63DC"/>
              </a:buClr>
              <a:buSzPts val="4400"/>
              <a:buFont typeface="Calibri"/>
              <a:buNone/>
            </a:pPr>
            <a:r>
              <a:rPr lang="hu-HU" sz="4400">
                <a:solidFill>
                  <a:srgbClr val="0063DC"/>
                </a:solidFill>
                <a:latin typeface="Calibri"/>
                <a:ea typeface="Calibri"/>
                <a:cs typeface="Calibri"/>
                <a:sym typeface="Calibri"/>
              </a:rPr>
              <a:t>aminek van bajnoka.”</a:t>
            </a:r>
            <a:endParaRPr sz="4400">
              <a:solidFill>
                <a:srgbClr val="0063D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63DC"/>
              </a:buClr>
              <a:buSzPts val="4400"/>
              <a:buFont typeface="Calibri"/>
              <a:buNone/>
            </a:pPr>
            <a:r>
              <a:rPr lang="hu-HU" sz="3600">
                <a:solidFill>
                  <a:srgbClr val="0063DC"/>
                </a:solidFill>
                <a:latin typeface="Calibri"/>
                <a:ea typeface="Calibri"/>
                <a:cs typeface="Calibri"/>
                <a:sym typeface="Calibri"/>
              </a:rPr>
              <a:t>(Havrancsik István)</a:t>
            </a:r>
            <a:endParaRPr sz="3600">
              <a:solidFill>
                <a:srgbClr val="0063D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" name="Google Shape;183;g3a1ef298c6b_0_0"/>
          <p:cNvSpPr txBox="1"/>
          <p:nvPr/>
        </p:nvSpPr>
        <p:spPr>
          <a:xfrm>
            <a:off x="96671" y="6769451"/>
            <a:ext cx="3315300" cy="24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hu-HU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Project: 101101139 — H-PASS — EU4H-2022-PJ</a:t>
            </a: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3a1ef298c6b_0_17"/>
          <p:cNvSpPr txBox="1">
            <a:spLocks noGrp="1"/>
          </p:cNvSpPr>
          <p:nvPr>
            <p:ph type="title"/>
          </p:nvPr>
        </p:nvSpPr>
        <p:spPr>
          <a:xfrm>
            <a:off x="284682" y="270437"/>
            <a:ext cx="9707700" cy="9939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b="1"/>
              <a:t>Újdonságok elfogadása  - az innováció terjedése</a:t>
            </a:r>
            <a:endParaRPr b="1"/>
          </a:p>
        </p:txBody>
      </p:sp>
      <p:sp>
        <p:nvSpPr>
          <p:cNvPr id="190" name="Google Shape;190;g3a1ef298c6b_0_17"/>
          <p:cNvSpPr txBox="1">
            <a:spLocks noGrp="1"/>
          </p:cNvSpPr>
          <p:nvPr>
            <p:ph type="body" idx="1"/>
          </p:nvPr>
        </p:nvSpPr>
        <p:spPr>
          <a:xfrm>
            <a:off x="295625" y="5935000"/>
            <a:ext cx="7550100" cy="12375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1050"/>
              </a:spcBef>
              <a:spcAft>
                <a:spcPts val="0"/>
              </a:spcAft>
              <a:buNone/>
            </a:pPr>
            <a:r>
              <a:rPr lang="hu-HU" sz="2539"/>
              <a:t>Everett Rogers diffúziós elmélete. In. Hofmeister-Tóth Ágnes. A fogyasztói magatartás alapjai. Akadémiai Kiadó, 2017.</a:t>
            </a:r>
            <a:endParaRPr sz="2539"/>
          </a:p>
        </p:txBody>
      </p:sp>
      <p:pic>
        <p:nvPicPr>
          <p:cNvPr id="191" name="Google Shape;191;g3a1ef298c6b_0_17" title="Innováció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59662" y="1485497"/>
            <a:ext cx="7157726" cy="4228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3a1ef298c6b_0_67"/>
          <p:cNvSpPr txBox="1">
            <a:spLocks noGrp="1"/>
          </p:cNvSpPr>
          <p:nvPr>
            <p:ph type="title"/>
          </p:nvPr>
        </p:nvSpPr>
        <p:spPr>
          <a:xfrm>
            <a:off x="614225" y="328125"/>
            <a:ext cx="9707700" cy="5215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3800" b="1"/>
              <a:t>Változás és változtatás?</a:t>
            </a:r>
            <a:endParaRPr sz="3800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800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3800" b="1">
                <a:solidFill>
                  <a:schemeClr val="lt1"/>
                </a:solidFill>
              </a:rPr>
              <a:t>Felülről jövő változások (top-down)</a:t>
            </a:r>
            <a:endParaRPr sz="3800" b="1">
              <a:solidFill>
                <a:schemeClr val="lt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800" b="1">
              <a:solidFill>
                <a:schemeClr val="lt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3800" b="1">
                <a:solidFill>
                  <a:schemeClr val="lt1"/>
                </a:solidFill>
              </a:rPr>
              <a:t>Alulról kezdeményezett fejlesztések (bottom-up)</a:t>
            </a:r>
            <a:endParaRPr sz="3800" b="1">
              <a:solidFill>
                <a:schemeClr val="lt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800" b="1">
              <a:solidFill>
                <a:schemeClr val="lt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3800" b="1">
                <a:solidFill>
                  <a:schemeClr val="lt1"/>
                </a:solidFill>
              </a:rPr>
              <a:t>Hol a szervezeti kultúra szerepe?</a:t>
            </a:r>
            <a:endParaRPr sz="3800" b="1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3a1ef298c6b_0_57"/>
          <p:cNvSpPr txBox="1">
            <a:spLocks noGrp="1"/>
          </p:cNvSpPr>
          <p:nvPr>
            <p:ph type="title"/>
          </p:nvPr>
        </p:nvSpPr>
        <p:spPr>
          <a:xfrm>
            <a:off x="614225" y="328125"/>
            <a:ext cx="9707700" cy="5215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3800" b="1"/>
              <a:t>Változás és változtatás?</a:t>
            </a:r>
            <a:endParaRPr sz="3800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800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3800" b="1"/>
              <a:t>Felülről jövő változások (top-down)</a:t>
            </a:r>
            <a:endParaRPr sz="3800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800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3800" b="1">
                <a:solidFill>
                  <a:schemeClr val="lt1"/>
                </a:solidFill>
              </a:rPr>
              <a:t>Alulról kezdeményezett fejlesztések (bottom-up)</a:t>
            </a:r>
            <a:endParaRPr sz="3800" b="1">
              <a:solidFill>
                <a:schemeClr val="lt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800" b="1">
              <a:solidFill>
                <a:schemeClr val="lt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3800" b="1">
                <a:solidFill>
                  <a:schemeClr val="lt1"/>
                </a:solidFill>
              </a:rPr>
              <a:t>Hol a szervezeti kultúra szerepe?</a:t>
            </a:r>
            <a:endParaRPr sz="3800" b="1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3a1ef298c6b_0_52"/>
          <p:cNvSpPr txBox="1">
            <a:spLocks noGrp="1"/>
          </p:cNvSpPr>
          <p:nvPr>
            <p:ph type="title"/>
          </p:nvPr>
        </p:nvSpPr>
        <p:spPr>
          <a:xfrm>
            <a:off x="614225" y="328125"/>
            <a:ext cx="9707700" cy="5215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3800" b="1"/>
              <a:t>Változás és változtatás?</a:t>
            </a:r>
            <a:endParaRPr sz="3800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800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3800" b="1"/>
              <a:t>Felülről jövő változások (top-down)</a:t>
            </a:r>
            <a:endParaRPr sz="3800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800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3800" b="1"/>
              <a:t>Alulról kezdeményezett fejlesztések (bottom-up)</a:t>
            </a:r>
            <a:endParaRPr sz="3800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800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3800" b="1">
                <a:solidFill>
                  <a:schemeClr val="lt1"/>
                </a:solidFill>
              </a:rPr>
              <a:t>Hol a szervezeti kultúra szerepe?</a:t>
            </a:r>
            <a:endParaRPr sz="3800" b="1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3a1ef298c6b_0_39"/>
          <p:cNvSpPr txBox="1">
            <a:spLocks noGrp="1"/>
          </p:cNvSpPr>
          <p:nvPr>
            <p:ph type="title"/>
          </p:nvPr>
        </p:nvSpPr>
        <p:spPr>
          <a:xfrm>
            <a:off x="614225" y="328125"/>
            <a:ext cx="9707700" cy="5215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3800" b="1"/>
              <a:t>Változás és változtatás?</a:t>
            </a:r>
            <a:endParaRPr sz="3800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800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3800" b="1"/>
              <a:t>Felülről jövő változások (top-down)</a:t>
            </a:r>
            <a:endParaRPr sz="3800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800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3800" b="1"/>
              <a:t>Alulról kezdeményezett fejlesztések (bottom-up)</a:t>
            </a:r>
            <a:endParaRPr sz="3800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800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3800" b="1"/>
              <a:t>Hol a szervezeti kultúra szerepe?</a:t>
            </a:r>
            <a:endParaRPr sz="3800" b="1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_PASS_presentation_template" id="{4D15FC29-8C63-43D6-8BB3-C63D39581597}" vid="{3F8FEF5A-7FC6-48D5-A228-9832008D7AE5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F6465FE3B9384DBF09A666F84DDB69" ma:contentTypeVersion="2" ma:contentTypeDescription="Create a new document." ma:contentTypeScope="" ma:versionID="d65f4a4398c236aa0a9df75be8442f5c">
  <xsd:schema xmlns:xsd="http://www.w3.org/2001/XMLSchema" xmlns:xs="http://www.w3.org/2001/XMLSchema" xmlns:p="http://schemas.microsoft.com/office/2006/metadata/properties" xmlns:ns2="0cb709d3-8535-4900-99f2-74827045ee9b" targetNamespace="http://schemas.microsoft.com/office/2006/metadata/properties" ma:root="true" ma:fieldsID="c9e959cfc27823ff9280866173121531" ns2:_="">
    <xsd:import namespace="0cb709d3-8535-4900-99f2-74827045ee9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b709d3-8535-4900-99f2-74827045ee9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056D410-3CB2-494B-A54E-11AB27172FA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4BB1511-C9AA-467D-A835-E018AD0611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cb709d3-8535-4900-99f2-74827045ee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419D27F-485F-424B-BBA9-7FA72AD92939}">
  <ds:schemaRefs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purl.org/dc/elements/1.1/"/>
    <ds:schemaRef ds:uri="http://www.w3.org/XML/1998/namespace"/>
    <ds:schemaRef ds:uri="http://purl.org/dc/terms/"/>
    <ds:schemaRef ds:uri="http://schemas.microsoft.com/office/infopath/2007/PartnerControls"/>
    <ds:schemaRef ds:uri="0cb709d3-8535-4900-99f2-74827045ee9b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H_PASS_presentation_template_2026 (3)</Template>
  <TotalTime>1</TotalTime>
  <Words>503</Words>
  <Application>Microsoft Office PowerPoint</Application>
  <PresentationFormat>Egyéni</PresentationFormat>
  <Paragraphs>88</Paragraphs>
  <Slides>24</Slides>
  <Notes>23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2</vt:i4>
      </vt:variant>
      <vt:variant>
        <vt:lpstr>Téma</vt:lpstr>
      </vt:variant>
      <vt:variant>
        <vt:i4>1</vt:i4>
      </vt:variant>
      <vt:variant>
        <vt:lpstr>Diacímek</vt:lpstr>
      </vt:variant>
      <vt:variant>
        <vt:i4>24</vt:i4>
      </vt:variant>
    </vt:vector>
  </HeadingPairs>
  <TitlesOfParts>
    <vt:vector size="27" baseType="lpstr">
      <vt:lpstr>Arial</vt:lpstr>
      <vt:lpstr>Calibri</vt:lpstr>
      <vt:lpstr>Tema di Office</vt:lpstr>
      <vt:lpstr>Üdv a Digital Change Agent modulban! </vt:lpstr>
      <vt:lpstr>PowerPoint-bemutató</vt:lpstr>
      <vt:lpstr>PowerPoint-bemutató</vt:lpstr>
      <vt:lpstr>PowerPoint-bemutató</vt:lpstr>
      <vt:lpstr>Újdonságok elfogadása  - az innováció terjedése</vt:lpstr>
      <vt:lpstr>Változás és változtatás?  Felülről jövő változások (top-down)  Alulról kezdeményezett fejlesztések (bottom-up)  Hol a szervezeti kultúra szerepe?</vt:lpstr>
      <vt:lpstr>Változás és változtatás?  Felülről jövő változások (top-down)  Alulról kezdeményezett fejlesztések (bottom-up)  Hol a szervezeti kultúra szerepe?</vt:lpstr>
      <vt:lpstr>Változás és változtatás?  Felülről jövő változások (top-down)  Alulról kezdeményezett fejlesztések (bottom-up)  Hol a szervezeti kultúra szerepe?</vt:lpstr>
      <vt:lpstr>Változás és változtatás?  Felülről jövő változások (top-down)  Alulról kezdeményezett fejlesztések (bottom-up)  Hol a szervezeti kultúra szerepe?</vt:lpstr>
      <vt:lpstr>PowerPoint-bemutató</vt:lpstr>
      <vt:lpstr>PowerPoint-bemutató</vt:lpstr>
      <vt:lpstr>PowerPoint-bemutató</vt:lpstr>
      <vt:lpstr>PowerPoint-bemutató</vt:lpstr>
      <vt:lpstr>Esettanulmány - A Szent Liliom Kórház bajnoka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A digitális változás bajnoka az, aki…</vt:lpstr>
      <vt:lpstr>A digitális változás bajnoka az, aki…</vt:lpstr>
      <vt:lpstr>Köszönjük!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Fazekas Nóra</dc:creator>
  <cp:lastModifiedBy>Fazekas Nóra</cp:lastModifiedBy>
  <cp:revision>1</cp:revision>
  <dcterms:created xsi:type="dcterms:W3CDTF">2026-04-15T15:17:10Z</dcterms:created>
  <dcterms:modified xsi:type="dcterms:W3CDTF">2026-04-15T15:18:46Z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3dd1fcc-24d7-4f55-9dc2-c1518f171327_Enabled">
    <vt:lpwstr>true</vt:lpwstr>
  </property>
  <property fmtid="{D5CDD505-2E9C-101B-9397-08002B2CF9AE}" pid="3" name="MSIP_Label_73dd1fcc-24d7-4f55-9dc2-c1518f171327_SetDate">
    <vt:lpwstr>2023-06-25T17:16:16Z</vt:lpwstr>
  </property>
  <property fmtid="{D5CDD505-2E9C-101B-9397-08002B2CF9AE}" pid="4" name="MSIP_Label_73dd1fcc-24d7-4f55-9dc2-c1518f171327_Method">
    <vt:lpwstr>Privileged</vt:lpwstr>
  </property>
  <property fmtid="{D5CDD505-2E9C-101B-9397-08002B2CF9AE}" pid="5" name="MSIP_Label_73dd1fcc-24d7-4f55-9dc2-c1518f171327_Name">
    <vt:lpwstr>No Protection (Label Only) - Internal Use</vt:lpwstr>
  </property>
  <property fmtid="{D5CDD505-2E9C-101B-9397-08002B2CF9AE}" pid="6" name="MSIP_Label_73dd1fcc-24d7-4f55-9dc2-c1518f171327_SiteId">
    <vt:lpwstr>945c199a-83a2-4e80-9f8c-5a91be5752dd</vt:lpwstr>
  </property>
  <property fmtid="{D5CDD505-2E9C-101B-9397-08002B2CF9AE}" pid="7" name="MSIP_Label_73dd1fcc-24d7-4f55-9dc2-c1518f171327_ActionId">
    <vt:lpwstr>6e2f3451-cd93-482c-97db-ef8546f277c7</vt:lpwstr>
  </property>
  <property fmtid="{D5CDD505-2E9C-101B-9397-08002B2CF9AE}" pid="8" name="MSIP_Label_73dd1fcc-24d7-4f55-9dc2-c1518f171327_ContentBits">
    <vt:lpwstr>2</vt:lpwstr>
  </property>
  <property fmtid="{D5CDD505-2E9C-101B-9397-08002B2CF9AE}" pid="9" name="ContentTypeId">
    <vt:lpwstr>0x0101007CF6465FE3B9384DBF09A666F84DDB69</vt:lpwstr>
  </property>
</Properties>
</file>