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16"/>
  </p:notesMasterIdLst>
  <p:handoutMasterIdLst>
    <p:handoutMasterId r:id="rId117"/>
  </p:handoutMasterIdLst>
  <p:sldIdLst>
    <p:sldId id="272" r:id="rId5"/>
    <p:sldId id="333" r:id="rId6"/>
    <p:sldId id="329" r:id="rId7"/>
    <p:sldId id="304" r:id="rId8"/>
    <p:sldId id="1755" r:id="rId9"/>
    <p:sldId id="328" r:id="rId10"/>
    <p:sldId id="330" r:id="rId11"/>
    <p:sldId id="1791" r:id="rId12"/>
    <p:sldId id="419" r:id="rId13"/>
    <p:sldId id="331" r:id="rId14"/>
    <p:sldId id="307" r:id="rId15"/>
    <p:sldId id="319" r:id="rId16"/>
    <p:sldId id="320" r:id="rId17"/>
    <p:sldId id="316" r:id="rId18"/>
    <p:sldId id="317" r:id="rId19"/>
    <p:sldId id="318" r:id="rId20"/>
    <p:sldId id="332" r:id="rId21"/>
    <p:sldId id="321" r:id="rId22"/>
    <p:sldId id="322" r:id="rId23"/>
    <p:sldId id="323" r:id="rId24"/>
    <p:sldId id="324" r:id="rId25"/>
    <p:sldId id="370" r:id="rId26"/>
    <p:sldId id="1693" r:id="rId27"/>
    <p:sldId id="1651" r:id="rId28"/>
    <p:sldId id="262" r:id="rId29"/>
    <p:sldId id="1792" r:id="rId30"/>
    <p:sldId id="1748" r:id="rId31"/>
    <p:sldId id="1765" r:id="rId32"/>
    <p:sldId id="1769" r:id="rId33"/>
    <p:sldId id="1770" r:id="rId34"/>
    <p:sldId id="1772" r:id="rId35"/>
    <p:sldId id="379" r:id="rId36"/>
    <p:sldId id="374" r:id="rId37"/>
    <p:sldId id="412" r:id="rId38"/>
    <p:sldId id="406" r:id="rId39"/>
    <p:sldId id="1756" r:id="rId40"/>
    <p:sldId id="1757" r:id="rId41"/>
    <p:sldId id="1758" r:id="rId42"/>
    <p:sldId id="1759" r:id="rId43"/>
    <p:sldId id="1760" r:id="rId44"/>
    <p:sldId id="1762" r:id="rId45"/>
    <p:sldId id="375" r:id="rId46"/>
    <p:sldId id="413" r:id="rId47"/>
    <p:sldId id="381" r:id="rId48"/>
    <p:sldId id="1746" r:id="rId49"/>
    <p:sldId id="383" r:id="rId50"/>
    <p:sldId id="384" r:id="rId51"/>
    <p:sldId id="385" r:id="rId52"/>
    <p:sldId id="1793" r:id="rId53"/>
    <p:sldId id="845" r:id="rId54"/>
    <p:sldId id="846" r:id="rId55"/>
    <p:sldId id="1794" r:id="rId56"/>
    <p:sldId id="1527" r:id="rId57"/>
    <p:sldId id="1411" r:id="rId58"/>
    <p:sldId id="847" r:id="rId59"/>
    <p:sldId id="1537" r:id="rId60"/>
    <p:sldId id="1496" r:id="rId61"/>
    <p:sldId id="1526" r:id="rId62"/>
    <p:sldId id="1536" r:id="rId63"/>
    <p:sldId id="1397" r:id="rId64"/>
    <p:sldId id="1474" r:id="rId65"/>
    <p:sldId id="1404" r:id="rId66"/>
    <p:sldId id="1412" r:id="rId67"/>
    <p:sldId id="1405" r:id="rId68"/>
    <p:sldId id="1469" r:id="rId69"/>
    <p:sldId id="1399" r:id="rId70"/>
    <p:sldId id="1545" r:id="rId71"/>
    <p:sldId id="1538" r:id="rId72"/>
    <p:sldId id="1539" r:id="rId73"/>
    <p:sldId id="1540" r:id="rId74"/>
    <p:sldId id="1541" r:id="rId75"/>
    <p:sldId id="259" r:id="rId76"/>
    <p:sldId id="1401" r:id="rId77"/>
    <p:sldId id="1550" r:id="rId78"/>
    <p:sldId id="1549" r:id="rId79"/>
    <p:sldId id="505" r:id="rId80"/>
    <p:sldId id="510" r:id="rId81"/>
    <p:sldId id="508" r:id="rId82"/>
    <p:sldId id="518" r:id="rId83"/>
    <p:sldId id="517" r:id="rId84"/>
    <p:sldId id="519" r:id="rId85"/>
    <p:sldId id="521" r:id="rId86"/>
    <p:sldId id="1542" r:id="rId87"/>
    <p:sldId id="520" r:id="rId88"/>
    <p:sldId id="463" r:id="rId89"/>
    <p:sldId id="504" r:id="rId90"/>
    <p:sldId id="1402" r:id="rId91"/>
    <p:sldId id="1547" r:id="rId92"/>
    <p:sldId id="1403" r:id="rId93"/>
    <p:sldId id="475" r:id="rId94"/>
    <p:sldId id="1787" r:id="rId95"/>
    <p:sldId id="418" r:id="rId96"/>
    <p:sldId id="1731" r:id="rId97"/>
    <p:sldId id="1774" r:id="rId98"/>
    <p:sldId id="1732" r:id="rId99"/>
    <p:sldId id="1776" r:id="rId100"/>
    <p:sldId id="1733" r:id="rId101"/>
    <p:sldId id="1752" r:id="rId102"/>
    <p:sldId id="1795" r:id="rId103"/>
    <p:sldId id="1734" r:id="rId104"/>
    <p:sldId id="1796" r:id="rId105"/>
    <p:sldId id="1797" r:id="rId106"/>
    <p:sldId id="1741" r:id="rId107"/>
    <p:sldId id="257" r:id="rId108"/>
    <p:sldId id="314" r:id="rId109"/>
    <p:sldId id="1737" r:id="rId110"/>
    <p:sldId id="315" r:id="rId111"/>
    <p:sldId id="421" r:id="rId112"/>
    <p:sldId id="364" r:id="rId113"/>
    <p:sldId id="365" r:id="rId114"/>
    <p:sldId id="1798" r:id="rId115"/>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97"/>
    <p:restoredTop sz="94411" autoAdjust="0"/>
  </p:normalViewPr>
  <p:slideViewPr>
    <p:cSldViewPr snapToGrid="0">
      <p:cViewPr>
        <p:scale>
          <a:sx n="71" d="100"/>
          <a:sy n="71" d="100"/>
        </p:scale>
        <p:origin x="616" y="-340"/>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handoutMaster" Target="handoutMasters/handoutMaster1.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presProps" Target="pres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viewProps" Target="viewProps.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tableStyles" Target="tableStyle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8592D5-1D83-44C3-BD6F-B729E03BDDC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E0C17238-73EB-486B-BE09-EBD208C86529}">
      <dgm:prSet phldrT="[Text]" custT="1"/>
      <dgm:spPr/>
      <dgm:t>
        <a:bodyPr/>
        <a:lstStyle/>
        <a:p>
          <a:r>
            <a:rPr lang="hu-HU" sz="2600" b="1" dirty="0"/>
            <a:t>Az ellenállás leggyakoribb okai</a:t>
          </a:r>
          <a:endParaRPr lang="en-US" sz="2600" b="1" dirty="0"/>
        </a:p>
      </dgm:t>
    </dgm:pt>
    <dgm:pt modelId="{DD86205A-8216-4693-864C-EFD1CC741F66}" type="parTrans" cxnId="{A0CEC35E-BBAE-4EB3-954F-CF3A622E03EA}">
      <dgm:prSet/>
      <dgm:spPr/>
      <dgm:t>
        <a:bodyPr/>
        <a:lstStyle/>
        <a:p>
          <a:endParaRPr lang="en-US"/>
        </a:p>
      </dgm:t>
    </dgm:pt>
    <dgm:pt modelId="{134025BA-8989-441A-9CA9-C7047FC9085E}" type="sibTrans" cxnId="{A0CEC35E-BBAE-4EB3-954F-CF3A622E03EA}">
      <dgm:prSet/>
      <dgm:spPr/>
      <dgm:t>
        <a:bodyPr/>
        <a:lstStyle/>
        <a:p>
          <a:endParaRPr lang="en-US"/>
        </a:p>
      </dgm:t>
    </dgm:pt>
    <dgm:pt modelId="{BE7043B1-DE1E-46D3-BE19-34D477BEDE1A}">
      <dgm:prSet phldrT="[Text]"/>
      <dgm:spPr/>
      <dgm:t>
        <a:bodyPr/>
        <a:lstStyle/>
        <a:p>
          <a:pPr>
            <a:buFont typeface="Arial" panose="020B0604020202020204" pitchFamily="34" charset="0"/>
            <a:buChar char="•"/>
          </a:pPr>
          <a:r>
            <a:rPr lang="hu-HU" b="0" i="0" dirty="0"/>
            <a:t>Ismeretlentől való félelem</a:t>
          </a:r>
          <a:endParaRPr lang="en-US" dirty="0"/>
        </a:p>
      </dgm:t>
    </dgm:pt>
    <dgm:pt modelId="{5538C080-7471-4857-BB4D-F1076F0F86F5}" type="parTrans" cxnId="{9D91B7A1-D4CB-4858-B5D8-E2433C675175}">
      <dgm:prSet/>
      <dgm:spPr/>
      <dgm:t>
        <a:bodyPr/>
        <a:lstStyle/>
        <a:p>
          <a:endParaRPr lang="en-US"/>
        </a:p>
      </dgm:t>
    </dgm:pt>
    <dgm:pt modelId="{6C1E495B-91B1-4381-8477-B3F8D0F9313C}" type="sibTrans" cxnId="{9D91B7A1-D4CB-4858-B5D8-E2433C675175}">
      <dgm:prSet/>
      <dgm:spPr/>
      <dgm:t>
        <a:bodyPr/>
        <a:lstStyle/>
        <a:p>
          <a:endParaRPr lang="en-US"/>
        </a:p>
      </dgm:t>
    </dgm:pt>
    <dgm:pt modelId="{8DEABB9F-12E7-482C-A900-44687F26D23E}">
      <dgm:prSet phldrT="[Text]"/>
      <dgm:spPr/>
      <dgm:t>
        <a:bodyPr/>
        <a:lstStyle/>
        <a:p>
          <a:pPr>
            <a:buFont typeface="Arial" panose="020B0604020202020204" pitchFamily="34" charset="0"/>
            <a:buChar char="•"/>
          </a:pPr>
          <a:r>
            <a:rPr lang="hu-HU" b="0" i="0" dirty="0"/>
            <a:t>Kontrollvesztés élménye</a:t>
          </a:r>
          <a:endParaRPr lang="en-US" dirty="0"/>
        </a:p>
      </dgm:t>
    </dgm:pt>
    <dgm:pt modelId="{92AC5E9C-4B10-4CDF-95B0-599A0B087546}" type="parTrans" cxnId="{1DD10140-0C3F-4924-9B98-B5C58154AE46}">
      <dgm:prSet/>
      <dgm:spPr/>
      <dgm:t>
        <a:bodyPr/>
        <a:lstStyle/>
        <a:p>
          <a:endParaRPr lang="en-US"/>
        </a:p>
      </dgm:t>
    </dgm:pt>
    <dgm:pt modelId="{E01EBCAD-C95E-4DBE-9836-980F1D675E05}" type="sibTrans" cxnId="{1DD10140-0C3F-4924-9B98-B5C58154AE46}">
      <dgm:prSet/>
      <dgm:spPr/>
      <dgm:t>
        <a:bodyPr/>
        <a:lstStyle/>
        <a:p>
          <a:endParaRPr lang="en-US"/>
        </a:p>
      </dgm:t>
    </dgm:pt>
    <dgm:pt modelId="{20F123FE-2B01-428C-AF13-4A12CED45424}">
      <dgm:prSet phldrT="[Text]"/>
      <dgm:spPr/>
      <dgm:t>
        <a:bodyPr/>
        <a:lstStyle/>
        <a:p>
          <a:pPr>
            <a:buFont typeface="Arial" panose="020B0604020202020204" pitchFamily="34" charset="0"/>
            <a:buChar char="•"/>
          </a:pPr>
          <a:r>
            <a:rPr lang="hu-HU" b="0" i="0" dirty="0"/>
            <a:t>A vezetésben való bizalmatlanság</a:t>
          </a:r>
          <a:endParaRPr lang="en-US" dirty="0"/>
        </a:p>
      </dgm:t>
    </dgm:pt>
    <dgm:pt modelId="{40BBCFD9-80E2-4AC6-87C9-6B6764C238A1}" type="parTrans" cxnId="{61489E0F-8F9C-4FA6-B6DC-2AA3A229FE66}">
      <dgm:prSet/>
      <dgm:spPr/>
      <dgm:t>
        <a:bodyPr/>
        <a:lstStyle/>
        <a:p>
          <a:endParaRPr lang="en-US"/>
        </a:p>
      </dgm:t>
    </dgm:pt>
    <dgm:pt modelId="{939326E4-4302-4729-B826-DF0B131C00F3}" type="sibTrans" cxnId="{61489E0F-8F9C-4FA6-B6DC-2AA3A229FE66}">
      <dgm:prSet/>
      <dgm:spPr/>
      <dgm:t>
        <a:bodyPr/>
        <a:lstStyle/>
        <a:p>
          <a:endParaRPr lang="en-US"/>
        </a:p>
      </dgm:t>
    </dgm:pt>
    <dgm:pt modelId="{76FD6EC7-8E1B-474D-955B-2FE927524E89}">
      <dgm:prSet phldrT="[Text]"/>
      <dgm:spPr/>
      <dgm:t>
        <a:bodyPr/>
        <a:lstStyle/>
        <a:p>
          <a:pPr>
            <a:buFont typeface="Arial" panose="020B0604020202020204" pitchFamily="34" charset="0"/>
            <a:buChar char="•"/>
          </a:pPr>
          <a:r>
            <a:rPr lang="hu-HU" b="0" i="0" dirty="0"/>
            <a:t>A szükséges új kompetencia hiánya </a:t>
          </a:r>
          <a:endParaRPr lang="en-US" dirty="0"/>
        </a:p>
      </dgm:t>
    </dgm:pt>
    <dgm:pt modelId="{E79D5C62-DA2C-4940-8951-F173A421AF06}" type="parTrans" cxnId="{F6CB2A0B-150A-4A29-B239-7325A68C1B63}">
      <dgm:prSet/>
      <dgm:spPr/>
      <dgm:t>
        <a:bodyPr/>
        <a:lstStyle/>
        <a:p>
          <a:endParaRPr lang="en-US"/>
        </a:p>
      </dgm:t>
    </dgm:pt>
    <dgm:pt modelId="{C1259E93-A41C-451F-AA0F-856342965B78}" type="sibTrans" cxnId="{F6CB2A0B-150A-4A29-B239-7325A68C1B63}">
      <dgm:prSet/>
      <dgm:spPr/>
      <dgm:t>
        <a:bodyPr/>
        <a:lstStyle/>
        <a:p>
          <a:endParaRPr lang="en-US"/>
        </a:p>
      </dgm:t>
    </dgm:pt>
    <dgm:pt modelId="{69F8A5B0-13D8-4AF9-B916-232970B12E74}">
      <dgm:prSet phldrT="[Text]"/>
      <dgm:spPr/>
      <dgm:t>
        <a:bodyPr/>
        <a:lstStyle/>
        <a:p>
          <a:pPr>
            <a:buFont typeface="Arial" panose="020B0604020202020204" pitchFamily="34" charset="0"/>
            <a:buChar char="•"/>
          </a:pPr>
          <a:r>
            <a:rPr lang="hu-HU" b="0" i="0" dirty="0"/>
            <a:t>Nem megfelelő kommunikáció</a:t>
          </a:r>
          <a:endParaRPr lang="en-US" dirty="0"/>
        </a:p>
      </dgm:t>
    </dgm:pt>
    <dgm:pt modelId="{409A5B9E-E403-4271-8E98-F7F6144C0862}" type="parTrans" cxnId="{14FA92C1-F9ED-4A62-B6F1-87F52ED34621}">
      <dgm:prSet/>
      <dgm:spPr/>
      <dgm:t>
        <a:bodyPr/>
        <a:lstStyle/>
        <a:p>
          <a:endParaRPr lang="en-US"/>
        </a:p>
      </dgm:t>
    </dgm:pt>
    <dgm:pt modelId="{2EB9E9D6-8FC0-4E4E-8557-C3C794159508}" type="sibTrans" cxnId="{14FA92C1-F9ED-4A62-B6F1-87F52ED34621}">
      <dgm:prSet/>
      <dgm:spPr/>
      <dgm:t>
        <a:bodyPr/>
        <a:lstStyle/>
        <a:p>
          <a:endParaRPr lang="en-US"/>
        </a:p>
      </dgm:t>
    </dgm:pt>
    <dgm:pt modelId="{CB624F72-77E0-4935-BD9C-558CCA07BC90}" type="pres">
      <dgm:prSet presAssocID="{1F8592D5-1D83-44C3-BD6F-B729E03BDDCF}" presName="vert0" presStyleCnt="0">
        <dgm:presLayoutVars>
          <dgm:dir/>
          <dgm:animOne val="branch"/>
          <dgm:animLvl val="lvl"/>
        </dgm:presLayoutVars>
      </dgm:prSet>
      <dgm:spPr/>
    </dgm:pt>
    <dgm:pt modelId="{9D7CE21B-7F13-4982-9167-A3EC6B76E75D}" type="pres">
      <dgm:prSet presAssocID="{E0C17238-73EB-486B-BE09-EBD208C86529}" presName="thickLine" presStyleLbl="alignNode1" presStyleIdx="0" presStyleCnt="1"/>
      <dgm:spPr/>
    </dgm:pt>
    <dgm:pt modelId="{4AFF2BD4-0FAB-4858-BA55-135B51B0F959}" type="pres">
      <dgm:prSet presAssocID="{E0C17238-73EB-486B-BE09-EBD208C86529}" presName="horz1" presStyleCnt="0"/>
      <dgm:spPr/>
    </dgm:pt>
    <dgm:pt modelId="{1E640A69-00D2-46A5-926E-1493396EE7FB}" type="pres">
      <dgm:prSet presAssocID="{E0C17238-73EB-486B-BE09-EBD208C86529}" presName="tx1" presStyleLbl="revTx" presStyleIdx="0" presStyleCnt="6" custScaleX="171332"/>
      <dgm:spPr/>
    </dgm:pt>
    <dgm:pt modelId="{014F7F31-E0A4-490B-BD1F-FEEBA9F179CB}" type="pres">
      <dgm:prSet presAssocID="{E0C17238-73EB-486B-BE09-EBD208C86529}" presName="vert1" presStyleCnt="0"/>
      <dgm:spPr/>
    </dgm:pt>
    <dgm:pt modelId="{31C8E165-6AE3-4EDC-9450-56D18CF02CCE}" type="pres">
      <dgm:prSet presAssocID="{BE7043B1-DE1E-46D3-BE19-34D477BEDE1A}" presName="vertSpace2a" presStyleCnt="0"/>
      <dgm:spPr/>
    </dgm:pt>
    <dgm:pt modelId="{971C2355-0C55-47C3-9F21-AF536519AEBC}" type="pres">
      <dgm:prSet presAssocID="{BE7043B1-DE1E-46D3-BE19-34D477BEDE1A}" presName="horz2" presStyleCnt="0"/>
      <dgm:spPr/>
    </dgm:pt>
    <dgm:pt modelId="{2377FBF8-3842-45D7-B25E-68913BCB6FD6}" type="pres">
      <dgm:prSet presAssocID="{BE7043B1-DE1E-46D3-BE19-34D477BEDE1A}" presName="horzSpace2" presStyleCnt="0"/>
      <dgm:spPr/>
    </dgm:pt>
    <dgm:pt modelId="{43A81D05-C9B5-4668-87CB-6169C18E363E}" type="pres">
      <dgm:prSet presAssocID="{BE7043B1-DE1E-46D3-BE19-34D477BEDE1A}" presName="tx2" presStyleLbl="revTx" presStyleIdx="1" presStyleCnt="6"/>
      <dgm:spPr/>
    </dgm:pt>
    <dgm:pt modelId="{F7FFB4B5-3A07-42BD-A9B8-D2FD6E69BC17}" type="pres">
      <dgm:prSet presAssocID="{BE7043B1-DE1E-46D3-BE19-34D477BEDE1A}" presName="vert2" presStyleCnt="0"/>
      <dgm:spPr/>
    </dgm:pt>
    <dgm:pt modelId="{587C1012-4070-4DFC-98CE-CE747EC8F77A}" type="pres">
      <dgm:prSet presAssocID="{BE7043B1-DE1E-46D3-BE19-34D477BEDE1A}" presName="thinLine2b" presStyleLbl="callout" presStyleIdx="0" presStyleCnt="5"/>
      <dgm:spPr/>
    </dgm:pt>
    <dgm:pt modelId="{AD1B47B4-52BE-4A5D-8D2F-352863821246}" type="pres">
      <dgm:prSet presAssocID="{BE7043B1-DE1E-46D3-BE19-34D477BEDE1A}" presName="vertSpace2b" presStyleCnt="0"/>
      <dgm:spPr/>
    </dgm:pt>
    <dgm:pt modelId="{FB9909C6-3B4C-4DBA-AE69-DBEAE375EB47}" type="pres">
      <dgm:prSet presAssocID="{8DEABB9F-12E7-482C-A900-44687F26D23E}" presName="horz2" presStyleCnt="0"/>
      <dgm:spPr/>
    </dgm:pt>
    <dgm:pt modelId="{0D275E7E-C404-4C04-BEDE-0921FB300309}" type="pres">
      <dgm:prSet presAssocID="{8DEABB9F-12E7-482C-A900-44687F26D23E}" presName="horzSpace2" presStyleCnt="0"/>
      <dgm:spPr/>
    </dgm:pt>
    <dgm:pt modelId="{79960C68-D840-4317-BDC7-B6C77AF8C8D2}" type="pres">
      <dgm:prSet presAssocID="{8DEABB9F-12E7-482C-A900-44687F26D23E}" presName="tx2" presStyleLbl="revTx" presStyleIdx="2" presStyleCnt="6"/>
      <dgm:spPr/>
    </dgm:pt>
    <dgm:pt modelId="{985D94F7-F6F7-45E2-B201-FF4512FDFBAE}" type="pres">
      <dgm:prSet presAssocID="{8DEABB9F-12E7-482C-A900-44687F26D23E}" presName="vert2" presStyleCnt="0"/>
      <dgm:spPr/>
    </dgm:pt>
    <dgm:pt modelId="{6572EB65-E52B-4514-AF5B-CA8F61E8D192}" type="pres">
      <dgm:prSet presAssocID="{8DEABB9F-12E7-482C-A900-44687F26D23E}" presName="thinLine2b" presStyleLbl="callout" presStyleIdx="1" presStyleCnt="5"/>
      <dgm:spPr/>
    </dgm:pt>
    <dgm:pt modelId="{04B034EB-750F-42AB-8738-AF2EC4E69E8F}" type="pres">
      <dgm:prSet presAssocID="{8DEABB9F-12E7-482C-A900-44687F26D23E}" presName="vertSpace2b" presStyleCnt="0"/>
      <dgm:spPr/>
    </dgm:pt>
    <dgm:pt modelId="{55753104-1E1C-4749-8539-4A5010DA1F36}" type="pres">
      <dgm:prSet presAssocID="{20F123FE-2B01-428C-AF13-4A12CED45424}" presName="horz2" presStyleCnt="0"/>
      <dgm:spPr/>
    </dgm:pt>
    <dgm:pt modelId="{A2912516-7C12-4DF0-9239-8153540C4CA1}" type="pres">
      <dgm:prSet presAssocID="{20F123FE-2B01-428C-AF13-4A12CED45424}" presName="horzSpace2" presStyleCnt="0"/>
      <dgm:spPr/>
    </dgm:pt>
    <dgm:pt modelId="{B52E233C-5D59-40F2-85C8-DFB32E9C7752}" type="pres">
      <dgm:prSet presAssocID="{20F123FE-2B01-428C-AF13-4A12CED45424}" presName="tx2" presStyleLbl="revTx" presStyleIdx="3" presStyleCnt="6"/>
      <dgm:spPr/>
    </dgm:pt>
    <dgm:pt modelId="{B7A88D18-646C-439C-B315-409BC249DBC1}" type="pres">
      <dgm:prSet presAssocID="{20F123FE-2B01-428C-AF13-4A12CED45424}" presName="vert2" presStyleCnt="0"/>
      <dgm:spPr/>
    </dgm:pt>
    <dgm:pt modelId="{813977F3-6E80-4472-B36D-658FAB8E39BB}" type="pres">
      <dgm:prSet presAssocID="{20F123FE-2B01-428C-AF13-4A12CED45424}" presName="thinLine2b" presStyleLbl="callout" presStyleIdx="2" presStyleCnt="5"/>
      <dgm:spPr/>
    </dgm:pt>
    <dgm:pt modelId="{482688EA-6484-4922-9E0F-2BE95FEBC167}" type="pres">
      <dgm:prSet presAssocID="{20F123FE-2B01-428C-AF13-4A12CED45424}" presName="vertSpace2b" presStyleCnt="0"/>
      <dgm:spPr/>
    </dgm:pt>
    <dgm:pt modelId="{51F67666-FB6C-418A-A235-6FBD9BB89458}" type="pres">
      <dgm:prSet presAssocID="{76FD6EC7-8E1B-474D-955B-2FE927524E89}" presName="horz2" presStyleCnt="0"/>
      <dgm:spPr/>
    </dgm:pt>
    <dgm:pt modelId="{5C054678-EC28-43EC-8124-72D73436F2EA}" type="pres">
      <dgm:prSet presAssocID="{76FD6EC7-8E1B-474D-955B-2FE927524E89}" presName="horzSpace2" presStyleCnt="0"/>
      <dgm:spPr/>
    </dgm:pt>
    <dgm:pt modelId="{72F61923-47B6-4414-9068-50701E3AC70B}" type="pres">
      <dgm:prSet presAssocID="{76FD6EC7-8E1B-474D-955B-2FE927524E89}" presName="tx2" presStyleLbl="revTx" presStyleIdx="4" presStyleCnt="6"/>
      <dgm:spPr/>
    </dgm:pt>
    <dgm:pt modelId="{C0EFBBD4-2FD0-4A64-8F84-EB1CAF85321C}" type="pres">
      <dgm:prSet presAssocID="{76FD6EC7-8E1B-474D-955B-2FE927524E89}" presName="vert2" presStyleCnt="0"/>
      <dgm:spPr/>
    </dgm:pt>
    <dgm:pt modelId="{2C446974-E77C-4B19-AF2D-C48B5F550154}" type="pres">
      <dgm:prSet presAssocID="{76FD6EC7-8E1B-474D-955B-2FE927524E89}" presName="thinLine2b" presStyleLbl="callout" presStyleIdx="3" presStyleCnt="5"/>
      <dgm:spPr/>
    </dgm:pt>
    <dgm:pt modelId="{FD161B5F-D230-4472-9E64-8A526AB56C90}" type="pres">
      <dgm:prSet presAssocID="{76FD6EC7-8E1B-474D-955B-2FE927524E89}" presName="vertSpace2b" presStyleCnt="0"/>
      <dgm:spPr/>
    </dgm:pt>
    <dgm:pt modelId="{6A6DBD74-1A2C-4DB1-BA20-A250A5676347}" type="pres">
      <dgm:prSet presAssocID="{69F8A5B0-13D8-4AF9-B916-232970B12E74}" presName="horz2" presStyleCnt="0"/>
      <dgm:spPr/>
    </dgm:pt>
    <dgm:pt modelId="{090FE268-3D30-4B6F-9989-19A474D04794}" type="pres">
      <dgm:prSet presAssocID="{69F8A5B0-13D8-4AF9-B916-232970B12E74}" presName="horzSpace2" presStyleCnt="0"/>
      <dgm:spPr/>
    </dgm:pt>
    <dgm:pt modelId="{FFDFC1EF-3C8A-4E8C-B874-8826469FB107}" type="pres">
      <dgm:prSet presAssocID="{69F8A5B0-13D8-4AF9-B916-232970B12E74}" presName="tx2" presStyleLbl="revTx" presStyleIdx="5" presStyleCnt="6"/>
      <dgm:spPr/>
    </dgm:pt>
    <dgm:pt modelId="{097A3EB5-9943-4F65-BBAD-EA6BFC253EC7}" type="pres">
      <dgm:prSet presAssocID="{69F8A5B0-13D8-4AF9-B916-232970B12E74}" presName="vert2" presStyleCnt="0"/>
      <dgm:spPr/>
    </dgm:pt>
    <dgm:pt modelId="{7D26AA03-8155-4EC2-A532-F4463A1816A8}" type="pres">
      <dgm:prSet presAssocID="{69F8A5B0-13D8-4AF9-B916-232970B12E74}" presName="thinLine2b" presStyleLbl="callout" presStyleIdx="4" presStyleCnt="5"/>
      <dgm:spPr/>
    </dgm:pt>
    <dgm:pt modelId="{019AB66A-5861-431D-9BA9-84A0FE7A4784}" type="pres">
      <dgm:prSet presAssocID="{69F8A5B0-13D8-4AF9-B916-232970B12E74}" presName="vertSpace2b" presStyleCnt="0"/>
      <dgm:spPr/>
    </dgm:pt>
  </dgm:ptLst>
  <dgm:cxnLst>
    <dgm:cxn modelId="{845BB603-9AEA-47BD-A902-142328914634}" type="presOf" srcId="{1F8592D5-1D83-44C3-BD6F-B729E03BDDCF}" destId="{CB624F72-77E0-4935-BD9C-558CCA07BC90}" srcOrd="0" destOrd="0" presId="urn:microsoft.com/office/officeart/2008/layout/LinedList"/>
    <dgm:cxn modelId="{F6CB2A0B-150A-4A29-B239-7325A68C1B63}" srcId="{E0C17238-73EB-486B-BE09-EBD208C86529}" destId="{76FD6EC7-8E1B-474D-955B-2FE927524E89}" srcOrd="3" destOrd="0" parTransId="{E79D5C62-DA2C-4940-8951-F173A421AF06}" sibTransId="{C1259E93-A41C-451F-AA0F-856342965B78}"/>
    <dgm:cxn modelId="{61489E0F-8F9C-4FA6-B6DC-2AA3A229FE66}" srcId="{E0C17238-73EB-486B-BE09-EBD208C86529}" destId="{20F123FE-2B01-428C-AF13-4A12CED45424}" srcOrd="2" destOrd="0" parTransId="{40BBCFD9-80E2-4AC6-87C9-6B6764C238A1}" sibTransId="{939326E4-4302-4729-B826-DF0B131C00F3}"/>
    <dgm:cxn modelId="{6E8E0D25-BEDD-435C-A81E-72A1DFEC6481}" type="presOf" srcId="{76FD6EC7-8E1B-474D-955B-2FE927524E89}" destId="{72F61923-47B6-4414-9068-50701E3AC70B}" srcOrd="0" destOrd="0" presId="urn:microsoft.com/office/officeart/2008/layout/LinedList"/>
    <dgm:cxn modelId="{E3CAE138-49BA-46EA-8597-E3B95B95E460}" type="presOf" srcId="{BE7043B1-DE1E-46D3-BE19-34D477BEDE1A}" destId="{43A81D05-C9B5-4668-87CB-6169C18E363E}" srcOrd="0" destOrd="0" presId="urn:microsoft.com/office/officeart/2008/layout/LinedList"/>
    <dgm:cxn modelId="{1DD10140-0C3F-4924-9B98-B5C58154AE46}" srcId="{E0C17238-73EB-486B-BE09-EBD208C86529}" destId="{8DEABB9F-12E7-482C-A900-44687F26D23E}" srcOrd="1" destOrd="0" parTransId="{92AC5E9C-4B10-4CDF-95B0-599A0B087546}" sibTransId="{E01EBCAD-C95E-4DBE-9836-980F1D675E05}"/>
    <dgm:cxn modelId="{A0CEC35E-BBAE-4EB3-954F-CF3A622E03EA}" srcId="{1F8592D5-1D83-44C3-BD6F-B729E03BDDCF}" destId="{E0C17238-73EB-486B-BE09-EBD208C86529}" srcOrd="0" destOrd="0" parTransId="{DD86205A-8216-4693-864C-EFD1CC741F66}" sibTransId="{134025BA-8989-441A-9CA9-C7047FC9085E}"/>
    <dgm:cxn modelId="{9D6F6B67-AB37-4663-964F-60554AE5894F}" type="presOf" srcId="{20F123FE-2B01-428C-AF13-4A12CED45424}" destId="{B52E233C-5D59-40F2-85C8-DFB32E9C7752}" srcOrd="0" destOrd="0" presId="urn:microsoft.com/office/officeart/2008/layout/LinedList"/>
    <dgm:cxn modelId="{E7C44C7F-8531-49A7-A6DB-604C50E3F29B}" type="presOf" srcId="{E0C17238-73EB-486B-BE09-EBD208C86529}" destId="{1E640A69-00D2-46A5-926E-1493396EE7FB}" srcOrd="0" destOrd="0" presId="urn:microsoft.com/office/officeart/2008/layout/LinedList"/>
    <dgm:cxn modelId="{9D91B7A1-D4CB-4858-B5D8-E2433C675175}" srcId="{E0C17238-73EB-486B-BE09-EBD208C86529}" destId="{BE7043B1-DE1E-46D3-BE19-34D477BEDE1A}" srcOrd="0" destOrd="0" parTransId="{5538C080-7471-4857-BB4D-F1076F0F86F5}" sibTransId="{6C1E495B-91B1-4381-8477-B3F8D0F9313C}"/>
    <dgm:cxn modelId="{D7D3C4A6-3C45-494F-A0D6-19DACFC613D3}" type="presOf" srcId="{69F8A5B0-13D8-4AF9-B916-232970B12E74}" destId="{FFDFC1EF-3C8A-4E8C-B874-8826469FB107}" srcOrd="0" destOrd="0" presId="urn:microsoft.com/office/officeart/2008/layout/LinedList"/>
    <dgm:cxn modelId="{6F766CBA-1A86-4849-923C-10DDFB8FDBEB}" type="presOf" srcId="{8DEABB9F-12E7-482C-A900-44687F26D23E}" destId="{79960C68-D840-4317-BDC7-B6C77AF8C8D2}" srcOrd="0" destOrd="0" presId="urn:microsoft.com/office/officeart/2008/layout/LinedList"/>
    <dgm:cxn modelId="{14FA92C1-F9ED-4A62-B6F1-87F52ED34621}" srcId="{E0C17238-73EB-486B-BE09-EBD208C86529}" destId="{69F8A5B0-13D8-4AF9-B916-232970B12E74}" srcOrd="4" destOrd="0" parTransId="{409A5B9E-E403-4271-8E98-F7F6144C0862}" sibTransId="{2EB9E9D6-8FC0-4E4E-8557-C3C794159508}"/>
    <dgm:cxn modelId="{77C103DB-29B4-41A3-A940-6F39EC101AA0}" type="presParOf" srcId="{CB624F72-77E0-4935-BD9C-558CCA07BC90}" destId="{9D7CE21B-7F13-4982-9167-A3EC6B76E75D}" srcOrd="0" destOrd="0" presId="urn:microsoft.com/office/officeart/2008/layout/LinedList"/>
    <dgm:cxn modelId="{4AAC29C3-9DA7-4C19-B1B4-7D3CC8D47F44}" type="presParOf" srcId="{CB624F72-77E0-4935-BD9C-558CCA07BC90}" destId="{4AFF2BD4-0FAB-4858-BA55-135B51B0F959}" srcOrd="1" destOrd="0" presId="urn:microsoft.com/office/officeart/2008/layout/LinedList"/>
    <dgm:cxn modelId="{B43544A7-0D53-417E-A68C-AB96A1898A47}" type="presParOf" srcId="{4AFF2BD4-0FAB-4858-BA55-135B51B0F959}" destId="{1E640A69-00D2-46A5-926E-1493396EE7FB}" srcOrd="0" destOrd="0" presId="urn:microsoft.com/office/officeart/2008/layout/LinedList"/>
    <dgm:cxn modelId="{1EC286A3-FDA9-472D-9F90-7539856DD36D}" type="presParOf" srcId="{4AFF2BD4-0FAB-4858-BA55-135B51B0F959}" destId="{014F7F31-E0A4-490B-BD1F-FEEBA9F179CB}" srcOrd="1" destOrd="0" presId="urn:microsoft.com/office/officeart/2008/layout/LinedList"/>
    <dgm:cxn modelId="{82B5801A-C398-4A05-9C54-F56298E1D1C9}" type="presParOf" srcId="{014F7F31-E0A4-490B-BD1F-FEEBA9F179CB}" destId="{31C8E165-6AE3-4EDC-9450-56D18CF02CCE}" srcOrd="0" destOrd="0" presId="urn:microsoft.com/office/officeart/2008/layout/LinedList"/>
    <dgm:cxn modelId="{2F735966-E8AB-4E97-83A5-1CAB21E471B0}" type="presParOf" srcId="{014F7F31-E0A4-490B-BD1F-FEEBA9F179CB}" destId="{971C2355-0C55-47C3-9F21-AF536519AEBC}" srcOrd="1" destOrd="0" presId="urn:microsoft.com/office/officeart/2008/layout/LinedList"/>
    <dgm:cxn modelId="{A5217BB1-378A-4307-8644-EA7FA5F52462}" type="presParOf" srcId="{971C2355-0C55-47C3-9F21-AF536519AEBC}" destId="{2377FBF8-3842-45D7-B25E-68913BCB6FD6}" srcOrd="0" destOrd="0" presId="urn:microsoft.com/office/officeart/2008/layout/LinedList"/>
    <dgm:cxn modelId="{3039CDF9-C7F5-4909-BA55-70338770A715}" type="presParOf" srcId="{971C2355-0C55-47C3-9F21-AF536519AEBC}" destId="{43A81D05-C9B5-4668-87CB-6169C18E363E}" srcOrd="1" destOrd="0" presId="urn:microsoft.com/office/officeart/2008/layout/LinedList"/>
    <dgm:cxn modelId="{222D4C4B-FADE-487B-BD63-8C01CFA2DD30}" type="presParOf" srcId="{971C2355-0C55-47C3-9F21-AF536519AEBC}" destId="{F7FFB4B5-3A07-42BD-A9B8-D2FD6E69BC17}" srcOrd="2" destOrd="0" presId="urn:microsoft.com/office/officeart/2008/layout/LinedList"/>
    <dgm:cxn modelId="{C3747F4D-764E-4858-8559-0F277F0CA794}" type="presParOf" srcId="{014F7F31-E0A4-490B-BD1F-FEEBA9F179CB}" destId="{587C1012-4070-4DFC-98CE-CE747EC8F77A}" srcOrd="2" destOrd="0" presId="urn:microsoft.com/office/officeart/2008/layout/LinedList"/>
    <dgm:cxn modelId="{FF765D59-A2EF-43F0-8532-7692E821A2FB}" type="presParOf" srcId="{014F7F31-E0A4-490B-BD1F-FEEBA9F179CB}" destId="{AD1B47B4-52BE-4A5D-8D2F-352863821246}" srcOrd="3" destOrd="0" presId="urn:microsoft.com/office/officeart/2008/layout/LinedList"/>
    <dgm:cxn modelId="{B3B76EF0-DCD2-4086-AAC8-FDF77331CCE0}" type="presParOf" srcId="{014F7F31-E0A4-490B-BD1F-FEEBA9F179CB}" destId="{FB9909C6-3B4C-4DBA-AE69-DBEAE375EB47}" srcOrd="4" destOrd="0" presId="urn:microsoft.com/office/officeart/2008/layout/LinedList"/>
    <dgm:cxn modelId="{467E9DCC-C0E9-47BF-8A56-55D744C37F27}" type="presParOf" srcId="{FB9909C6-3B4C-4DBA-AE69-DBEAE375EB47}" destId="{0D275E7E-C404-4C04-BEDE-0921FB300309}" srcOrd="0" destOrd="0" presId="urn:microsoft.com/office/officeart/2008/layout/LinedList"/>
    <dgm:cxn modelId="{FCD4A31F-2B88-473E-A398-10C87F648C04}" type="presParOf" srcId="{FB9909C6-3B4C-4DBA-AE69-DBEAE375EB47}" destId="{79960C68-D840-4317-BDC7-B6C77AF8C8D2}" srcOrd="1" destOrd="0" presId="urn:microsoft.com/office/officeart/2008/layout/LinedList"/>
    <dgm:cxn modelId="{21F69313-3FF5-428B-A6B3-D3D8817A953D}" type="presParOf" srcId="{FB9909C6-3B4C-4DBA-AE69-DBEAE375EB47}" destId="{985D94F7-F6F7-45E2-B201-FF4512FDFBAE}" srcOrd="2" destOrd="0" presId="urn:microsoft.com/office/officeart/2008/layout/LinedList"/>
    <dgm:cxn modelId="{897118F0-0B6C-44CE-82C3-91EC5C4330EC}" type="presParOf" srcId="{014F7F31-E0A4-490B-BD1F-FEEBA9F179CB}" destId="{6572EB65-E52B-4514-AF5B-CA8F61E8D192}" srcOrd="5" destOrd="0" presId="urn:microsoft.com/office/officeart/2008/layout/LinedList"/>
    <dgm:cxn modelId="{7C6A2FBE-652A-4086-9E0D-2C3D7655C076}" type="presParOf" srcId="{014F7F31-E0A4-490B-BD1F-FEEBA9F179CB}" destId="{04B034EB-750F-42AB-8738-AF2EC4E69E8F}" srcOrd="6" destOrd="0" presId="urn:microsoft.com/office/officeart/2008/layout/LinedList"/>
    <dgm:cxn modelId="{8AFF0C63-D54B-4859-8478-BEE169854C51}" type="presParOf" srcId="{014F7F31-E0A4-490B-BD1F-FEEBA9F179CB}" destId="{55753104-1E1C-4749-8539-4A5010DA1F36}" srcOrd="7" destOrd="0" presId="urn:microsoft.com/office/officeart/2008/layout/LinedList"/>
    <dgm:cxn modelId="{618BC004-CEFC-44CA-866D-77972046BC43}" type="presParOf" srcId="{55753104-1E1C-4749-8539-4A5010DA1F36}" destId="{A2912516-7C12-4DF0-9239-8153540C4CA1}" srcOrd="0" destOrd="0" presId="urn:microsoft.com/office/officeart/2008/layout/LinedList"/>
    <dgm:cxn modelId="{772BF9A1-AE13-48E2-A88F-F4BE83FADD73}" type="presParOf" srcId="{55753104-1E1C-4749-8539-4A5010DA1F36}" destId="{B52E233C-5D59-40F2-85C8-DFB32E9C7752}" srcOrd="1" destOrd="0" presId="urn:microsoft.com/office/officeart/2008/layout/LinedList"/>
    <dgm:cxn modelId="{5627D38A-8E2C-46A8-998C-231C0DC28475}" type="presParOf" srcId="{55753104-1E1C-4749-8539-4A5010DA1F36}" destId="{B7A88D18-646C-439C-B315-409BC249DBC1}" srcOrd="2" destOrd="0" presId="urn:microsoft.com/office/officeart/2008/layout/LinedList"/>
    <dgm:cxn modelId="{EE1869E3-813B-4DD1-80D5-57C49B1A85FA}" type="presParOf" srcId="{014F7F31-E0A4-490B-BD1F-FEEBA9F179CB}" destId="{813977F3-6E80-4472-B36D-658FAB8E39BB}" srcOrd="8" destOrd="0" presId="urn:microsoft.com/office/officeart/2008/layout/LinedList"/>
    <dgm:cxn modelId="{CD55379A-927D-4EFE-9382-83BA8521B9DB}" type="presParOf" srcId="{014F7F31-E0A4-490B-BD1F-FEEBA9F179CB}" destId="{482688EA-6484-4922-9E0F-2BE95FEBC167}" srcOrd="9" destOrd="0" presId="urn:microsoft.com/office/officeart/2008/layout/LinedList"/>
    <dgm:cxn modelId="{7940EFC1-2E89-4CD9-889A-14EE7A84196A}" type="presParOf" srcId="{014F7F31-E0A4-490B-BD1F-FEEBA9F179CB}" destId="{51F67666-FB6C-418A-A235-6FBD9BB89458}" srcOrd="10" destOrd="0" presId="urn:microsoft.com/office/officeart/2008/layout/LinedList"/>
    <dgm:cxn modelId="{C9EC9263-2CE9-4D5F-9870-C3FD6BE72DB1}" type="presParOf" srcId="{51F67666-FB6C-418A-A235-6FBD9BB89458}" destId="{5C054678-EC28-43EC-8124-72D73436F2EA}" srcOrd="0" destOrd="0" presId="urn:microsoft.com/office/officeart/2008/layout/LinedList"/>
    <dgm:cxn modelId="{BE177100-7D88-48F2-8D83-05222198027B}" type="presParOf" srcId="{51F67666-FB6C-418A-A235-6FBD9BB89458}" destId="{72F61923-47B6-4414-9068-50701E3AC70B}" srcOrd="1" destOrd="0" presId="urn:microsoft.com/office/officeart/2008/layout/LinedList"/>
    <dgm:cxn modelId="{300A6D35-FEE5-4A8C-B36B-E860F3CC0289}" type="presParOf" srcId="{51F67666-FB6C-418A-A235-6FBD9BB89458}" destId="{C0EFBBD4-2FD0-4A64-8F84-EB1CAF85321C}" srcOrd="2" destOrd="0" presId="urn:microsoft.com/office/officeart/2008/layout/LinedList"/>
    <dgm:cxn modelId="{8A4356D4-AC54-429E-B8AE-ADB98AB3F274}" type="presParOf" srcId="{014F7F31-E0A4-490B-BD1F-FEEBA9F179CB}" destId="{2C446974-E77C-4B19-AF2D-C48B5F550154}" srcOrd="11" destOrd="0" presId="urn:microsoft.com/office/officeart/2008/layout/LinedList"/>
    <dgm:cxn modelId="{4D3CCF36-D778-4EE1-A5C5-BEA331DB27AE}" type="presParOf" srcId="{014F7F31-E0A4-490B-BD1F-FEEBA9F179CB}" destId="{FD161B5F-D230-4472-9E64-8A526AB56C90}" srcOrd="12" destOrd="0" presId="urn:microsoft.com/office/officeart/2008/layout/LinedList"/>
    <dgm:cxn modelId="{5EFDE9AD-6935-4E8A-A08F-0CFF503E87C8}" type="presParOf" srcId="{014F7F31-E0A4-490B-BD1F-FEEBA9F179CB}" destId="{6A6DBD74-1A2C-4DB1-BA20-A250A5676347}" srcOrd="13" destOrd="0" presId="urn:microsoft.com/office/officeart/2008/layout/LinedList"/>
    <dgm:cxn modelId="{467EE902-7667-4576-9028-905A6F924E7F}" type="presParOf" srcId="{6A6DBD74-1A2C-4DB1-BA20-A250A5676347}" destId="{090FE268-3D30-4B6F-9989-19A474D04794}" srcOrd="0" destOrd="0" presId="urn:microsoft.com/office/officeart/2008/layout/LinedList"/>
    <dgm:cxn modelId="{86E87B8F-3264-442F-8EC1-732DA0F88160}" type="presParOf" srcId="{6A6DBD74-1A2C-4DB1-BA20-A250A5676347}" destId="{FFDFC1EF-3C8A-4E8C-B874-8826469FB107}" srcOrd="1" destOrd="0" presId="urn:microsoft.com/office/officeart/2008/layout/LinedList"/>
    <dgm:cxn modelId="{DB0366AD-CB3C-4A6F-B543-02DF5060D898}" type="presParOf" srcId="{6A6DBD74-1A2C-4DB1-BA20-A250A5676347}" destId="{097A3EB5-9943-4F65-BBAD-EA6BFC253EC7}" srcOrd="2" destOrd="0" presId="urn:microsoft.com/office/officeart/2008/layout/LinedList"/>
    <dgm:cxn modelId="{67A43672-AAAA-489A-B105-19BD6EA84EBC}" type="presParOf" srcId="{014F7F31-E0A4-490B-BD1F-FEEBA9F179CB}" destId="{7D26AA03-8155-4EC2-A532-F4463A1816A8}" srcOrd="14" destOrd="0" presId="urn:microsoft.com/office/officeart/2008/layout/LinedList"/>
    <dgm:cxn modelId="{EC7B0EEF-B7EC-4ED6-BA50-C9BCB7509B47}" type="presParOf" srcId="{014F7F31-E0A4-490B-BD1F-FEEBA9F179CB}" destId="{019AB66A-5861-431D-9BA9-84A0FE7A4784}" srcOrd="15"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5D9540-1DBF-42E3-903D-F366C377B1B6}"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B6D3F58E-0EC6-4EAE-8315-997CA881120D}">
      <dgm:prSet phldrT="[Text]"/>
      <dgm:spPr>
        <a:solidFill>
          <a:srgbClr val="23D4DD"/>
        </a:solidFill>
        <a:ln>
          <a:solidFill>
            <a:srgbClr val="23D4DD"/>
          </a:solidFill>
        </a:ln>
      </dgm:spPr>
      <dgm:t>
        <a:bodyPr/>
        <a:lstStyle/>
        <a:p>
          <a:pPr>
            <a:buFont typeface="Arial" panose="020B0604020202020204" pitchFamily="34" charset="0"/>
            <a:buChar char="•"/>
          </a:pPr>
          <a:r>
            <a:rPr lang="hu-HU" b="1" i="0" dirty="0"/>
            <a:t>Tudatosság</a:t>
          </a:r>
          <a:r>
            <a:rPr lang="en-US" b="1" i="0" dirty="0"/>
            <a:t>:</a:t>
          </a:r>
          <a:r>
            <a:rPr lang="en-US" b="0" i="0" dirty="0"/>
            <a:t> </a:t>
          </a:r>
          <a:r>
            <a:rPr lang="hu-HU" b="0" i="0" dirty="0"/>
            <a:t>A változás szükségességének megértése</a:t>
          </a:r>
          <a:endParaRPr lang="en-US" dirty="0"/>
        </a:p>
      </dgm:t>
    </dgm:pt>
    <dgm:pt modelId="{C123199F-3B74-453B-84CA-A6ADA6602344}" type="parTrans" cxnId="{43461DF2-C255-44A6-B3AA-8EA2FF39953B}">
      <dgm:prSet/>
      <dgm:spPr/>
      <dgm:t>
        <a:bodyPr/>
        <a:lstStyle/>
        <a:p>
          <a:endParaRPr lang="en-US"/>
        </a:p>
      </dgm:t>
    </dgm:pt>
    <dgm:pt modelId="{BE6F82F3-CF8B-4F23-87FE-B695E0F04F71}" type="sibTrans" cxnId="{43461DF2-C255-44A6-B3AA-8EA2FF39953B}">
      <dgm:prSet/>
      <dgm:spPr/>
      <dgm:t>
        <a:bodyPr/>
        <a:lstStyle/>
        <a:p>
          <a:endParaRPr lang="en-US"/>
        </a:p>
      </dgm:t>
    </dgm:pt>
    <dgm:pt modelId="{9137E8DD-D600-4370-BD9E-50B4CD25F8D8}">
      <dgm:prSet phldrT="[Text]"/>
      <dgm:spPr>
        <a:solidFill>
          <a:srgbClr val="AB0084"/>
        </a:solidFill>
        <a:ln>
          <a:solidFill>
            <a:srgbClr val="AB0084"/>
          </a:solidFill>
        </a:ln>
      </dgm:spPr>
      <dgm:t>
        <a:bodyPr/>
        <a:lstStyle/>
        <a:p>
          <a:pPr>
            <a:buFont typeface="Arial" panose="020B0604020202020204" pitchFamily="34" charset="0"/>
            <a:buChar char="•"/>
          </a:pPr>
          <a:r>
            <a:rPr lang="hu-HU" b="1" i="0" dirty="0"/>
            <a:t>Vágy</a:t>
          </a:r>
          <a:r>
            <a:rPr lang="en-US" b="1" i="0" dirty="0"/>
            <a:t>:</a:t>
          </a:r>
          <a:r>
            <a:rPr lang="en-US" b="0" i="0" dirty="0"/>
            <a:t> Moti</a:t>
          </a:r>
          <a:r>
            <a:rPr lang="hu-HU" b="0" i="0" dirty="0" err="1"/>
            <a:t>váció</a:t>
          </a:r>
          <a:r>
            <a:rPr lang="hu-HU" b="0" i="0" dirty="0"/>
            <a:t> a változtatásban való részvételre, a változás támogatására</a:t>
          </a:r>
          <a:endParaRPr lang="en-US" dirty="0"/>
        </a:p>
      </dgm:t>
    </dgm:pt>
    <dgm:pt modelId="{529AC471-6D41-4698-A955-48679A2431B1}" type="parTrans" cxnId="{3596F54C-D048-4DEB-ADFD-216A40F0034D}">
      <dgm:prSet/>
      <dgm:spPr/>
      <dgm:t>
        <a:bodyPr/>
        <a:lstStyle/>
        <a:p>
          <a:endParaRPr lang="en-US"/>
        </a:p>
      </dgm:t>
    </dgm:pt>
    <dgm:pt modelId="{F7241E94-B4F3-4E05-9A92-0D57971B6FB2}" type="sibTrans" cxnId="{3596F54C-D048-4DEB-ADFD-216A40F0034D}">
      <dgm:prSet/>
      <dgm:spPr/>
      <dgm:t>
        <a:bodyPr/>
        <a:lstStyle/>
        <a:p>
          <a:endParaRPr lang="en-US"/>
        </a:p>
      </dgm:t>
    </dgm:pt>
    <dgm:pt modelId="{EA88E3B2-5A54-4E2A-943B-A86EEFE74D59}">
      <dgm:prSet phldrT="[Text]"/>
      <dgm:spPr>
        <a:solidFill>
          <a:srgbClr val="06D6B3"/>
        </a:solidFill>
        <a:ln>
          <a:solidFill>
            <a:srgbClr val="06D6B3"/>
          </a:solidFill>
        </a:ln>
      </dgm:spPr>
      <dgm:t>
        <a:bodyPr/>
        <a:lstStyle/>
        <a:p>
          <a:pPr>
            <a:buFont typeface="Arial" panose="020B0604020202020204" pitchFamily="34" charset="0"/>
            <a:buChar char="•"/>
          </a:pPr>
          <a:r>
            <a:rPr lang="hu-HU" b="1" i="0" dirty="0"/>
            <a:t>Ismeret</a:t>
          </a:r>
          <a:r>
            <a:rPr lang="en-US" b="1" i="0" dirty="0"/>
            <a:t>:</a:t>
          </a:r>
          <a:r>
            <a:rPr lang="en-US" b="0" i="0" dirty="0"/>
            <a:t> </a:t>
          </a:r>
          <a:r>
            <a:rPr lang="hu-HU" b="0" i="0" dirty="0"/>
            <a:t>Megismerni és megérteni, hogy mit és hogyan kell változtatni</a:t>
          </a:r>
          <a:endParaRPr lang="en-US" dirty="0"/>
        </a:p>
      </dgm:t>
    </dgm:pt>
    <dgm:pt modelId="{3AB9FC00-AD5D-4D66-9EBA-7410CEC59BB4}" type="parTrans" cxnId="{61C0DB01-54E0-4501-818A-9D259D3A4196}">
      <dgm:prSet/>
      <dgm:spPr/>
      <dgm:t>
        <a:bodyPr/>
        <a:lstStyle/>
        <a:p>
          <a:endParaRPr lang="en-US"/>
        </a:p>
      </dgm:t>
    </dgm:pt>
    <dgm:pt modelId="{37C4BE9E-F94E-4FF4-B397-B094DC5A58FB}" type="sibTrans" cxnId="{61C0DB01-54E0-4501-818A-9D259D3A4196}">
      <dgm:prSet/>
      <dgm:spPr/>
      <dgm:t>
        <a:bodyPr/>
        <a:lstStyle/>
        <a:p>
          <a:endParaRPr lang="en-US"/>
        </a:p>
      </dgm:t>
    </dgm:pt>
    <dgm:pt modelId="{068CF2B9-F1EA-418D-9B60-34DDFD7DBF2E}">
      <dgm:prSet phldrT="[Text]"/>
      <dgm:spPr>
        <a:solidFill>
          <a:srgbClr val="0063DC"/>
        </a:solidFill>
        <a:ln>
          <a:solidFill>
            <a:srgbClr val="0063DC"/>
          </a:solidFill>
        </a:ln>
      </dgm:spPr>
      <dgm:t>
        <a:bodyPr/>
        <a:lstStyle/>
        <a:p>
          <a:pPr>
            <a:buFont typeface="Arial" panose="020B0604020202020204" pitchFamily="34" charset="0"/>
            <a:buChar char="•"/>
          </a:pPr>
          <a:r>
            <a:rPr lang="hu-HU" b="1" i="0" dirty="0"/>
            <a:t>Megerősítés</a:t>
          </a:r>
          <a:r>
            <a:rPr lang="en-US" b="1" i="0" dirty="0"/>
            <a:t>:</a:t>
          </a:r>
          <a:r>
            <a:rPr lang="en-US" b="0" i="0" dirty="0"/>
            <a:t> </a:t>
          </a:r>
          <a:r>
            <a:rPr lang="hu-HU" b="0" i="0" dirty="0"/>
            <a:t>Az új működés fenntartása, a visszaesés megelőzése</a:t>
          </a:r>
          <a:endParaRPr lang="en-US" dirty="0"/>
        </a:p>
      </dgm:t>
    </dgm:pt>
    <dgm:pt modelId="{7D85CFED-7F0B-4992-9576-E9824A0916E3}" type="parTrans" cxnId="{B83F2223-18DD-4637-B3A6-A445DFB50806}">
      <dgm:prSet/>
      <dgm:spPr/>
      <dgm:t>
        <a:bodyPr/>
        <a:lstStyle/>
        <a:p>
          <a:endParaRPr lang="en-US"/>
        </a:p>
      </dgm:t>
    </dgm:pt>
    <dgm:pt modelId="{806FBB20-557D-475D-9B26-96209EF6044C}" type="sibTrans" cxnId="{B83F2223-18DD-4637-B3A6-A445DFB50806}">
      <dgm:prSet/>
      <dgm:spPr/>
      <dgm:t>
        <a:bodyPr/>
        <a:lstStyle/>
        <a:p>
          <a:endParaRPr lang="en-US"/>
        </a:p>
      </dgm:t>
    </dgm:pt>
    <dgm:pt modelId="{131FAEFF-5F64-45B2-9B66-5849C2FB0D2D}">
      <dgm:prSet phldrT="[Text]"/>
      <dgm:spPr>
        <a:solidFill>
          <a:srgbClr val="D0009E"/>
        </a:solidFill>
        <a:ln>
          <a:solidFill>
            <a:srgbClr val="D0009E"/>
          </a:solidFill>
        </a:ln>
      </dgm:spPr>
      <dgm:t>
        <a:bodyPr/>
        <a:lstStyle/>
        <a:p>
          <a:pPr>
            <a:buFont typeface="Arial" panose="020B0604020202020204" pitchFamily="34" charset="0"/>
            <a:buChar char="•"/>
          </a:pPr>
          <a:r>
            <a:rPr lang="hu-HU" b="1" i="0" dirty="0"/>
            <a:t>Képesség</a:t>
          </a:r>
          <a:r>
            <a:rPr lang="en-US" b="1" i="0" dirty="0"/>
            <a:t>:</a:t>
          </a:r>
          <a:r>
            <a:rPr lang="en-US" b="0" i="0" dirty="0"/>
            <a:t> </a:t>
          </a:r>
          <a:r>
            <a:rPr lang="hu-HU" b="0" i="0" dirty="0"/>
            <a:t>Az új helyzethez szükséges magatartásformák és készségek elsajátítása</a:t>
          </a:r>
          <a:endParaRPr lang="en-US" dirty="0"/>
        </a:p>
      </dgm:t>
    </dgm:pt>
    <dgm:pt modelId="{6BB24B11-E861-4C57-BEB0-DCB783E8C55F}" type="parTrans" cxnId="{D4E3B6BE-E303-4F86-B1D4-D521F65E4E45}">
      <dgm:prSet/>
      <dgm:spPr/>
      <dgm:t>
        <a:bodyPr/>
        <a:lstStyle/>
        <a:p>
          <a:endParaRPr lang="en-US"/>
        </a:p>
      </dgm:t>
    </dgm:pt>
    <dgm:pt modelId="{79203AEC-A0E4-4671-B8CE-FE8A099CBA88}" type="sibTrans" cxnId="{D4E3B6BE-E303-4F86-B1D4-D521F65E4E45}">
      <dgm:prSet/>
      <dgm:spPr/>
      <dgm:t>
        <a:bodyPr/>
        <a:lstStyle/>
        <a:p>
          <a:endParaRPr lang="en-US"/>
        </a:p>
      </dgm:t>
    </dgm:pt>
    <dgm:pt modelId="{8E936A0C-3A20-46B8-91D4-923258DDD32B}" type="pres">
      <dgm:prSet presAssocID="{555D9540-1DBF-42E3-903D-F366C377B1B6}" presName="Name0" presStyleCnt="0">
        <dgm:presLayoutVars>
          <dgm:chMax val="7"/>
          <dgm:chPref val="7"/>
          <dgm:dir/>
        </dgm:presLayoutVars>
      </dgm:prSet>
      <dgm:spPr/>
    </dgm:pt>
    <dgm:pt modelId="{E4D2F08A-37E7-48E2-B038-0899C8FBF410}" type="pres">
      <dgm:prSet presAssocID="{555D9540-1DBF-42E3-903D-F366C377B1B6}" presName="Name1" presStyleCnt="0"/>
      <dgm:spPr/>
    </dgm:pt>
    <dgm:pt modelId="{CFE202C2-D84F-4C2E-85D7-35BB188482E8}" type="pres">
      <dgm:prSet presAssocID="{555D9540-1DBF-42E3-903D-F366C377B1B6}" presName="cycle" presStyleCnt="0"/>
      <dgm:spPr/>
    </dgm:pt>
    <dgm:pt modelId="{775F02E0-61BB-4ACF-A921-158F9EF9D41B}" type="pres">
      <dgm:prSet presAssocID="{555D9540-1DBF-42E3-903D-F366C377B1B6}" presName="srcNode" presStyleLbl="node1" presStyleIdx="0" presStyleCnt="5"/>
      <dgm:spPr/>
    </dgm:pt>
    <dgm:pt modelId="{89A7A3C0-8157-407B-890E-61640BF3BC42}" type="pres">
      <dgm:prSet presAssocID="{555D9540-1DBF-42E3-903D-F366C377B1B6}" presName="conn" presStyleLbl="parChTrans1D2" presStyleIdx="0" presStyleCnt="1"/>
      <dgm:spPr/>
    </dgm:pt>
    <dgm:pt modelId="{4890B280-DF04-4630-8D9D-0B82A387EBC8}" type="pres">
      <dgm:prSet presAssocID="{555D9540-1DBF-42E3-903D-F366C377B1B6}" presName="extraNode" presStyleLbl="node1" presStyleIdx="0" presStyleCnt="5"/>
      <dgm:spPr/>
    </dgm:pt>
    <dgm:pt modelId="{41E8F682-1937-45E6-B8B0-D60627E3E445}" type="pres">
      <dgm:prSet presAssocID="{555D9540-1DBF-42E3-903D-F366C377B1B6}" presName="dstNode" presStyleLbl="node1" presStyleIdx="0" presStyleCnt="5"/>
      <dgm:spPr/>
    </dgm:pt>
    <dgm:pt modelId="{C3457B10-E641-485F-B896-91C10386004B}" type="pres">
      <dgm:prSet presAssocID="{B6D3F58E-0EC6-4EAE-8315-997CA881120D}" presName="text_1" presStyleLbl="node1" presStyleIdx="0" presStyleCnt="5">
        <dgm:presLayoutVars>
          <dgm:bulletEnabled val="1"/>
        </dgm:presLayoutVars>
      </dgm:prSet>
      <dgm:spPr/>
    </dgm:pt>
    <dgm:pt modelId="{39FFCCB6-B0D0-497D-B948-C68A7999E240}" type="pres">
      <dgm:prSet presAssocID="{B6D3F58E-0EC6-4EAE-8315-997CA881120D}" presName="accent_1" presStyleCnt="0"/>
      <dgm:spPr/>
    </dgm:pt>
    <dgm:pt modelId="{EE4891EF-1178-4718-9278-7B491E45288E}" type="pres">
      <dgm:prSet presAssocID="{B6D3F58E-0EC6-4EAE-8315-997CA881120D}" presName="accentRepeatNode" presStyleLbl="solidFgAcc1" presStyleIdx="0" presStyleCnt="5" custScaleX="11709" custScaleY="15489" custLinFactNeighborX="-15371" custLinFactNeighborY="-4178"/>
      <dgm:spPr>
        <a:solidFill>
          <a:schemeClr val="bg1"/>
        </a:solidFill>
        <a:ln>
          <a:solidFill>
            <a:schemeClr val="bg1"/>
          </a:solidFill>
        </a:ln>
      </dgm:spPr>
    </dgm:pt>
    <dgm:pt modelId="{D90FC8D6-7EE1-484C-8014-2D089601A4B9}" type="pres">
      <dgm:prSet presAssocID="{9137E8DD-D600-4370-BD9E-50B4CD25F8D8}" presName="text_2" presStyleLbl="node1" presStyleIdx="1" presStyleCnt="5">
        <dgm:presLayoutVars>
          <dgm:bulletEnabled val="1"/>
        </dgm:presLayoutVars>
      </dgm:prSet>
      <dgm:spPr/>
    </dgm:pt>
    <dgm:pt modelId="{EB0926E5-DADC-428A-B833-072003A407CB}" type="pres">
      <dgm:prSet presAssocID="{9137E8DD-D600-4370-BD9E-50B4CD25F8D8}" presName="accent_2" presStyleCnt="0"/>
      <dgm:spPr/>
    </dgm:pt>
    <dgm:pt modelId="{2E920013-7875-482F-B623-CDFDD4E34DA2}" type="pres">
      <dgm:prSet presAssocID="{9137E8DD-D600-4370-BD9E-50B4CD25F8D8}" presName="accentRepeatNode" presStyleLbl="solidFgAcc1" presStyleIdx="1" presStyleCnt="5" custFlipVert="1" custFlipHor="1" custScaleX="23154" custScaleY="18689" custLinFactNeighborX="-24313" custLinFactNeighborY="6412"/>
      <dgm:spPr>
        <a:solidFill>
          <a:schemeClr val="bg1"/>
        </a:solidFill>
        <a:ln>
          <a:solidFill>
            <a:schemeClr val="bg1"/>
          </a:solidFill>
        </a:ln>
      </dgm:spPr>
    </dgm:pt>
    <dgm:pt modelId="{207FF9F1-743D-4243-BAE2-6A4B20ADFC53}" type="pres">
      <dgm:prSet presAssocID="{EA88E3B2-5A54-4E2A-943B-A86EEFE74D59}" presName="text_3" presStyleLbl="node1" presStyleIdx="2" presStyleCnt="5">
        <dgm:presLayoutVars>
          <dgm:bulletEnabled val="1"/>
        </dgm:presLayoutVars>
      </dgm:prSet>
      <dgm:spPr/>
    </dgm:pt>
    <dgm:pt modelId="{5847630E-3752-4120-903F-7E19506BA022}" type="pres">
      <dgm:prSet presAssocID="{EA88E3B2-5A54-4E2A-943B-A86EEFE74D59}" presName="accent_3" presStyleCnt="0"/>
      <dgm:spPr/>
    </dgm:pt>
    <dgm:pt modelId="{94D9EEBB-7246-4B6E-A23B-83F55F035889}" type="pres">
      <dgm:prSet presAssocID="{EA88E3B2-5A54-4E2A-943B-A86EEFE74D59}" presName="accentRepeatNode" presStyleLbl="solidFgAcc1" presStyleIdx="2" presStyleCnt="5" custScaleX="12692" custScaleY="20138" custLinFactNeighborX="-58346" custLinFactNeighborY="-2366"/>
      <dgm:spPr>
        <a:solidFill>
          <a:schemeClr val="bg1"/>
        </a:solidFill>
        <a:ln>
          <a:noFill/>
        </a:ln>
      </dgm:spPr>
    </dgm:pt>
    <dgm:pt modelId="{F8DEC31E-5112-4778-8977-FD2B16928DD2}" type="pres">
      <dgm:prSet presAssocID="{131FAEFF-5F64-45B2-9B66-5849C2FB0D2D}" presName="text_4" presStyleLbl="node1" presStyleIdx="3" presStyleCnt="5">
        <dgm:presLayoutVars>
          <dgm:bulletEnabled val="1"/>
        </dgm:presLayoutVars>
      </dgm:prSet>
      <dgm:spPr/>
    </dgm:pt>
    <dgm:pt modelId="{20BE91F3-106D-4B4F-A342-B6C702BD7042}" type="pres">
      <dgm:prSet presAssocID="{131FAEFF-5F64-45B2-9B66-5849C2FB0D2D}" presName="accent_4" presStyleCnt="0"/>
      <dgm:spPr/>
    </dgm:pt>
    <dgm:pt modelId="{D800458B-77DC-4A9F-A631-93AEFDB64BC3}" type="pres">
      <dgm:prSet presAssocID="{131FAEFF-5F64-45B2-9B66-5849C2FB0D2D}" presName="accentRepeatNode" presStyleLbl="solidFgAcc1" presStyleIdx="3" presStyleCnt="5" custScaleX="5268" custScaleY="17806" custLinFactNeighborX="-67380" custLinFactNeighborY="-2717"/>
      <dgm:spPr>
        <a:solidFill>
          <a:schemeClr val="bg1"/>
        </a:solidFill>
        <a:ln>
          <a:solidFill>
            <a:schemeClr val="bg1"/>
          </a:solidFill>
        </a:ln>
      </dgm:spPr>
    </dgm:pt>
    <dgm:pt modelId="{7EA97E9F-53E4-48D9-AD0D-1213D95D9841}" type="pres">
      <dgm:prSet presAssocID="{068CF2B9-F1EA-418D-9B60-34DDFD7DBF2E}" presName="text_5" presStyleLbl="node1" presStyleIdx="4" presStyleCnt="5">
        <dgm:presLayoutVars>
          <dgm:bulletEnabled val="1"/>
        </dgm:presLayoutVars>
      </dgm:prSet>
      <dgm:spPr/>
    </dgm:pt>
    <dgm:pt modelId="{2F3FA67A-AB62-46A0-8652-92A7D404680D}" type="pres">
      <dgm:prSet presAssocID="{068CF2B9-F1EA-418D-9B60-34DDFD7DBF2E}" presName="accent_5" presStyleCnt="0"/>
      <dgm:spPr/>
    </dgm:pt>
    <dgm:pt modelId="{FAF2066E-35CF-4D92-814D-79F0FD8ADA81}" type="pres">
      <dgm:prSet presAssocID="{068CF2B9-F1EA-418D-9B60-34DDFD7DBF2E}" presName="accentRepeatNode" presStyleLbl="solidFgAcc1" presStyleIdx="4" presStyleCnt="5" custFlipHor="1" custScaleX="9470" custScaleY="28332" custLinFactX="-39941" custLinFactNeighborX="-100000" custLinFactNeighborY="-7833"/>
      <dgm:spPr>
        <a:noFill/>
        <a:ln>
          <a:solidFill>
            <a:schemeClr val="bg1"/>
          </a:solidFill>
        </a:ln>
      </dgm:spPr>
    </dgm:pt>
  </dgm:ptLst>
  <dgm:cxnLst>
    <dgm:cxn modelId="{61C0DB01-54E0-4501-818A-9D259D3A4196}" srcId="{555D9540-1DBF-42E3-903D-F366C377B1B6}" destId="{EA88E3B2-5A54-4E2A-943B-A86EEFE74D59}" srcOrd="2" destOrd="0" parTransId="{3AB9FC00-AD5D-4D66-9EBA-7410CEC59BB4}" sibTransId="{37C4BE9E-F94E-4FF4-B397-B094DC5A58FB}"/>
    <dgm:cxn modelId="{4EBFB608-8B11-4C7D-9FB2-6EE98E2281BD}" type="presOf" srcId="{EA88E3B2-5A54-4E2A-943B-A86EEFE74D59}" destId="{207FF9F1-743D-4243-BAE2-6A4B20ADFC53}" srcOrd="0" destOrd="0" presId="urn:microsoft.com/office/officeart/2008/layout/VerticalCurvedList"/>
    <dgm:cxn modelId="{CB81F717-D592-4374-A376-D604F55DC7E4}" type="presOf" srcId="{B6D3F58E-0EC6-4EAE-8315-997CA881120D}" destId="{C3457B10-E641-485F-B896-91C10386004B}" srcOrd="0" destOrd="0" presId="urn:microsoft.com/office/officeart/2008/layout/VerticalCurvedList"/>
    <dgm:cxn modelId="{B83F2223-18DD-4637-B3A6-A445DFB50806}" srcId="{555D9540-1DBF-42E3-903D-F366C377B1B6}" destId="{068CF2B9-F1EA-418D-9B60-34DDFD7DBF2E}" srcOrd="4" destOrd="0" parTransId="{7D85CFED-7F0B-4992-9576-E9824A0916E3}" sibTransId="{806FBB20-557D-475D-9B26-96209EF6044C}"/>
    <dgm:cxn modelId="{3596F54C-D048-4DEB-ADFD-216A40F0034D}" srcId="{555D9540-1DBF-42E3-903D-F366C377B1B6}" destId="{9137E8DD-D600-4370-BD9E-50B4CD25F8D8}" srcOrd="1" destOrd="0" parTransId="{529AC471-6D41-4698-A955-48679A2431B1}" sibTransId="{F7241E94-B4F3-4E05-9A92-0D57971B6FB2}"/>
    <dgm:cxn modelId="{B430CFB1-176C-495C-8B91-43C2D65A3630}" type="presOf" srcId="{131FAEFF-5F64-45B2-9B66-5849C2FB0D2D}" destId="{F8DEC31E-5112-4778-8977-FD2B16928DD2}" srcOrd="0" destOrd="0" presId="urn:microsoft.com/office/officeart/2008/layout/VerticalCurvedList"/>
    <dgm:cxn modelId="{0FA407BE-A3E8-4E85-B53E-DB9F75B2FA3F}" type="presOf" srcId="{BE6F82F3-CF8B-4F23-87FE-B695E0F04F71}" destId="{89A7A3C0-8157-407B-890E-61640BF3BC42}" srcOrd="0" destOrd="0" presId="urn:microsoft.com/office/officeart/2008/layout/VerticalCurvedList"/>
    <dgm:cxn modelId="{D4E3B6BE-E303-4F86-B1D4-D521F65E4E45}" srcId="{555D9540-1DBF-42E3-903D-F366C377B1B6}" destId="{131FAEFF-5F64-45B2-9B66-5849C2FB0D2D}" srcOrd="3" destOrd="0" parTransId="{6BB24B11-E861-4C57-BEB0-DCB783E8C55F}" sibTransId="{79203AEC-A0E4-4671-B8CE-FE8A099CBA88}"/>
    <dgm:cxn modelId="{B3E068CB-D7BD-4862-B520-0ADFD73E1BBE}" type="presOf" srcId="{068CF2B9-F1EA-418D-9B60-34DDFD7DBF2E}" destId="{7EA97E9F-53E4-48D9-AD0D-1213D95D9841}" srcOrd="0" destOrd="0" presId="urn:microsoft.com/office/officeart/2008/layout/VerticalCurvedList"/>
    <dgm:cxn modelId="{0EA8D4D8-B026-42D5-947E-3A2182CB7D42}" type="presOf" srcId="{555D9540-1DBF-42E3-903D-F366C377B1B6}" destId="{8E936A0C-3A20-46B8-91D4-923258DDD32B}" srcOrd="0" destOrd="0" presId="urn:microsoft.com/office/officeart/2008/layout/VerticalCurvedList"/>
    <dgm:cxn modelId="{43461DF2-C255-44A6-B3AA-8EA2FF39953B}" srcId="{555D9540-1DBF-42E3-903D-F366C377B1B6}" destId="{B6D3F58E-0EC6-4EAE-8315-997CA881120D}" srcOrd="0" destOrd="0" parTransId="{C123199F-3B74-453B-84CA-A6ADA6602344}" sibTransId="{BE6F82F3-CF8B-4F23-87FE-B695E0F04F71}"/>
    <dgm:cxn modelId="{10D42BFD-947D-4ADD-B4DD-3E645A125C1B}" type="presOf" srcId="{9137E8DD-D600-4370-BD9E-50B4CD25F8D8}" destId="{D90FC8D6-7EE1-484C-8014-2D089601A4B9}" srcOrd="0" destOrd="0" presId="urn:microsoft.com/office/officeart/2008/layout/VerticalCurvedList"/>
    <dgm:cxn modelId="{F2FC3926-8F27-46F3-93F0-2E2984721821}" type="presParOf" srcId="{8E936A0C-3A20-46B8-91D4-923258DDD32B}" destId="{E4D2F08A-37E7-48E2-B038-0899C8FBF410}" srcOrd="0" destOrd="0" presId="urn:microsoft.com/office/officeart/2008/layout/VerticalCurvedList"/>
    <dgm:cxn modelId="{48B243F8-A60E-4DDD-9396-A1B01A1DAF64}" type="presParOf" srcId="{E4D2F08A-37E7-48E2-B038-0899C8FBF410}" destId="{CFE202C2-D84F-4C2E-85D7-35BB188482E8}" srcOrd="0" destOrd="0" presId="urn:microsoft.com/office/officeart/2008/layout/VerticalCurvedList"/>
    <dgm:cxn modelId="{B8CA44B1-7DAD-482D-A962-D0F8D36FF929}" type="presParOf" srcId="{CFE202C2-D84F-4C2E-85D7-35BB188482E8}" destId="{775F02E0-61BB-4ACF-A921-158F9EF9D41B}" srcOrd="0" destOrd="0" presId="urn:microsoft.com/office/officeart/2008/layout/VerticalCurvedList"/>
    <dgm:cxn modelId="{9C67533F-2DED-430B-9204-686DB01BC174}" type="presParOf" srcId="{CFE202C2-D84F-4C2E-85D7-35BB188482E8}" destId="{89A7A3C0-8157-407B-890E-61640BF3BC42}" srcOrd="1" destOrd="0" presId="urn:microsoft.com/office/officeart/2008/layout/VerticalCurvedList"/>
    <dgm:cxn modelId="{CC58C7D6-FAFF-4EB6-BBFD-67D16371CCDD}" type="presParOf" srcId="{CFE202C2-D84F-4C2E-85D7-35BB188482E8}" destId="{4890B280-DF04-4630-8D9D-0B82A387EBC8}" srcOrd="2" destOrd="0" presId="urn:microsoft.com/office/officeart/2008/layout/VerticalCurvedList"/>
    <dgm:cxn modelId="{00F71C7A-DF81-435C-9C37-5624BD4A2721}" type="presParOf" srcId="{CFE202C2-D84F-4C2E-85D7-35BB188482E8}" destId="{41E8F682-1937-45E6-B8B0-D60627E3E445}" srcOrd="3" destOrd="0" presId="urn:microsoft.com/office/officeart/2008/layout/VerticalCurvedList"/>
    <dgm:cxn modelId="{C43E21E1-3FDC-4A40-96EF-1C6CDC211769}" type="presParOf" srcId="{E4D2F08A-37E7-48E2-B038-0899C8FBF410}" destId="{C3457B10-E641-485F-B896-91C10386004B}" srcOrd="1" destOrd="0" presId="urn:microsoft.com/office/officeart/2008/layout/VerticalCurvedList"/>
    <dgm:cxn modelId="{5B9EBA7A-F86F-40FB-A9EF-DB44642C1E50}" type="presParOf" srcId="{E4D2F08A-37E7-48E2-B038-0899C8FBF410}" destId="{39FFCCB6-B0D0-497D-B948-C68A7999E240}" srcOrd="2" destOrd="0" presId="urn:microsoft.com/office/officeart/2008/layout/VerticalCurvedList"/>
    <dgm:cxn modelId="{A0370A39-8056-4860-9087-E444DDD7DCD3}" type="presParOf" srcId="{39FFCCB6-B0D0-497D-B948-C68A7999E240}" destId="{EE4891EF-1178-4718-9278-7B491E45288E}" srcOrd="0" destOrd="0" presId="urn:microsoft.com/office/officeart/2008/layout/VerticalCurvedList"/>
    <dgm:cxn modelId="{93AEB477-AF01-4F28-A52F-8E8A076B8CE8}" type="presParOf" srcId="{E4D2F08A-37E7-48E2-B038-0899C8FBF410}" destId="{D90FC8D6-7EE1-484C-8014-2D089601A4B9}" srcOrd="3" destOrd="0" presId="urn:microsoft.com/office/officeart/2008/layout/VerticalCurvedList"/>
    <dgm:cxn modelId="{AA68A6B3-5240-4571-A5D7-813C5A745F90}" type="presParOf" srcId="{E4D2F08A-37E7-48E2-B038-0899C8FBF410}" destId="{EB0926E5-DADC-428A-B833-072003A407CB}" srcOrd="4" destOrd="0" presId="urn:microsoft.com/office/officeart/2008/layout/VerticalCurvedList"/>
    <dgm:cxn modelId="{BF45949D-4616-426E-950D-46512DCCBDC2}" type="presParOf" srcId="{EB0926E5-DADC-428A-B833-072003A407CB}" destId="{2E920013-7875-482F-B623-CDFDD4E34DA2}" srcOrd="0" destOrd="0" presId="urn:microsoft.com/office/officeart/2008/layout/VerticalCurvedList"/>
    <dgm:cxn modelId="{6312C45C-DF12-43F1-83A2-2244D5EDDD5E}" type="presParOf" srcId="{E4D2F08A-37E7-48E2-B038-0899C8FBF410}" destId="{207FF9F1-743D-4243-BAE2-6A4B20ADFC53}" srcOrd="5" destOrd="0" presId="urn:microsoft.com/office/officeart/2008/layout/VerticalCurvedList"/>
    <dgm:cxn modelId="{E4E808D0-280B-4333-86AD-3F2083557A1D}" type="presParOf" srcId="{E4D2F08A-37E7-48E2-B038-0899C8FBF410}" destId="{5847630E-3752-4120-903F-7E19506BA022}" srcOrd="6" destOrd="0" presId="urn:microsoft.com/office/officeart/2008/layout/VerticalCurvedList"/>
    <dgm:cxn modelId="{9310CB8D-8C98-42EB-9DC8-96B8406BDAD1}" type="presParOf" srcId="{5847630E-3752-4120-903F-7E19506BA022}" destId="{94D9EEBB-7246-4B6E-A23B-83F55F035889}" srcOrd="0" destOrd="0" presId="urn:microsoft.com/office/officeart/2008/layout/VerticalCurvedList"/>
    <dgm:cxn modelId="{33663A43-EFAA-44D4-B030-9B674DA66B3A}" type="presParOf" srcId="{E4D2F08A-37E7-48E2-B038-0899C8FBF410}" destId="{F8DEC31E-5112-4778-8977-FD2B16928DD2}" srcOrd="7" destOrd="0" presId="urn:microsoft.com/office/officeart/2008/layout/VerticalCurvedList"/>
    <dgm:cxn modelId="{B27CD9CE-4B55-48F7-92AC-A2CAFFE166DC}" type="presParOf" srcId="{E4D2F08A-37E7-48E2-B038-0899C8FBF410}" destId="{20BE91F3-106D-4B4F-A342-B6C702BD7042}" srcOrd="8" destOrd="0" presId="urn:microsoft.com/office/officeart/2008/layout/VerticalCurvedList"/>
    <dgm:cxn modelId="{D19F46A2-CA58-4769-87E7-892894D04973}" type="presParOf" srcId="{20BE91F3-106D-4B4F-A342-B6C702BD7042}" destId="{D800458B-77DC-4A9F-A631-93AEFDB64BC3}" srcOrd="0" destOrd="0" presId="urn:microsoft.com/office/officeart/2008/layout/VerticalCurvedList"/>
    <dgm:cxn modelId="{70119619-F74A-49F7-9611-46B9D5861C30}" type="presParOf" srcId="{E4D2F08A-37E7-48E2-B038-0899C8FBF410}" destId="{7EA97E9F-53E4-48D9-AD0D-1213D95D9841}" srcOrd="9" destOrd="0" presId="urn:microsoft.com/office/officeart/2008/layout/VerticalCurvedList"/>
    <dgm:cxn modelId="{7008D7A1-A379-4508-8096-6902973DB7A1}" type="presParOf" srcId="{E4D2F08A-37E7-48E2-B038-0899C8FBF410}" destId="{2F3FA67A-AB62-46A0-8652-92A7D404680D}" srcOrd="10" destOrd="0" presId="urn:microsoft.com/office/officeart/2008/layout/VerticalCurvedList"/>
    <dgm:cxn modelId="{74601521-F1D5-4038-874B-E0F2CEAAE5DC}" type="presParOf" srcId="{2F3FA67A-AB62-46A0-8652-92A7D404680D}" destId="{FAF2066E-35CF-4D92-814D-79F0FD8ADA8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47831B4-773C-4198-8AF2-0067D41E5602}"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C0C0FB75-F1DB-4AEE-BAC1-28D1F4629A04}">
      <dgm:prSet phldrT="[Text]" custT="1"/>
      <dgm:spPr>
        <a:solidFill>
          <a:srgbClr val="23D4DD"/>
        </a:solidFill>
        <a:ln>
          <a:solidFill>
            <a:srgbClr val="23D4DD"/>
          </a:solidFill>
        </a:ln>
      </dgm:spPr>
      <dgm:t>
        <a:bodyPr/>
        <a:lstStyle/>
        <a:p>
          <a:r>
            <a:rPr lang="hu-HU" sz="2000" dirty="0"/>
            <a:t>Sürgősségérzet felkeltése</a:t>
          </a:r>
          <a:endParaRPr lang="en-US" sz="2000" dirty="0"/>
        </a:p>
      </dgm:t>
    </dgm:pt>
    <dgm:pt modelId="{B7C39A18-1DC3-46AD-B3BE-D9994C787F57}" type="parTrans" cxnId="{50ED30AA-C08E-4C8E-9300-D7F6CC0EC021}">
      <dgm:prSet/>
      <dgm:spPr/>
      <dgm:t>
        <a:bodyPr/>
        <a:lstStyle/>
        <a:p>
          <a:endParaRPr lang="en-US"/>
        </a:p>
      </dgm:t>
    </dgm:pt>
    <dgm:pt modelId="{32FD0C58-76A8-47EF-935A-856AA3F012A2}" type="sibTrans" cxnId="{50ED30AA-C08E-4C8E-9300-D7F6CC0EC021}">
      <dgm:prSet/>
      <dgm:spPr/>
      <dgm:t>
        <a:bodyPr/>
        <a:lstStyle/>
        <a:p>
          <a:endParaRPr lang="en-US"/>
        </a:p>
      </dgm:t>
    </dgm:pt>
    <dgm:pt modelId="{B529E086-5B04-4B90-B612-B2D42DA34E81}">
      <dgm:prSet phldrT="[Text]" custT="1"/>
      <dgm:spPr>
        <a:solidFill>
          <a:srgbClr val="D0009E"/>
        </a:solidFill>
        <a:ln>
          <a:solidFill>
            <a:srgbClr val="D0009E"/>
          </a:solidFill>
        </a:ln>
      </dgm:spPr>
      <dgm:t>
        <a:bodyPr/>
        <a:lstStyle/>
        <a:p>
          <a:r>
            <a:rPr lang="hu-HU" sz="2000" dirty="0"/>
            <a:t>Változást irányító csapat létrehozása</a:t>
          </a:r>
          <a:endParaRPr lang="en-US" sz="2000" dirty="0"/>
        </a:p>
      </dgm:t>
    </dgm:pt>
    <dgm:pt modelId="{9060E4A9-CE63-4F20-BF98-D87153960865}" type="parTrans" cxnId="{593D4D0B-5729-4441-9ACF-D2309C85F536}">
      <dgm:prSet/>
      <dgm:spPr/>
      <dgm:t>
        <a:bodyPr/>
        <a:lstStyle/>
        <a:p>
          <a:endParaRPr lang="en-US"/>
        </a:p>
      </dgm:t>
    </dgm:pt>
    <dgm:pt modelId="{8010D8BC-0E89-4396-B697-ACCF63791038}" type="sibTrans" cxnId="{593D4D0B-5729-4441-9ACF-D2309C85F536}">
      <dgm:prSet/>
      <dgm:spPr/>
      <dgm:t>
        <a:bodyPr/>
        <a:lstStyle/>
        <a:p>
          <a:endParaRPr lang="en-US"/>
        </a:p>
      </dgm:t>
    </dgm:pt>
    <dgm:pt modelId="{338B620D-1E95-4A1E-B273-55B3FB918C4E}">
      <dgm:prSet phldrT="[Text]" custT="1"/>
      <dgm:spPr>
        <a:solidFill>
          <a:srgbClr val="06D6B3"/>
        </a:solidFill>
        <a:ln>
          <a:solidFill>
            <a:srgbClr val="06D6B3"/>
          </a:solidFill>
        </a:ln>
      </dgm:spPr>
      <dgm:t>
        <a:bodyPr/>
        <a:lstStyle/>
        <a:p>
          <a:r>
            <a:rPr lang="hu-HU" sz="2000" dirty="0"/>
            <a:t>Jövőkép kialakítása</a:t>
          </a:r>
          <a:endParaRPr lang="en-US" sz="2000" dirty="0"/>
        </a:p>
      </dgm:t>
    </dgm:pt>
    <dgm:pt modelId="{9931358C-14B4-4FFF-AD61-47C9220CFEEE}" type="parTrans" cxnId="{D28B732F-8418-490D-BDEE-ADF8D5565062}">
      <dgm:prSet/>
      <dgm:spPr/>
      <dgm:t>
        <a:bodyPr/>
        <a:lstStyle/>
        <a:p>
          <a:endParaRPr lang="en-US"/>
        </a:p>
      </dgm:t>
    </dgm:pt>
    <dgm:pt modelId="{236791D5-AD92-4683-AC05-939A34F1EF2A}" type="sibTrans" cxnId="{D28B732F-8418-490D-BDEE-ADF8D5565062}">
      <dgm:prSet/>
      <dgm:spPr/>
      <dgm:t>
        <a:bodyPr/>
        <a:lstStyle/>
        <a:p>
          <a:endParaRPr lang="en-US"/>
        </a:p>
      </dgm:t>
    </dgm:pt>
    <dgm:pt modelId="{0104FA11-0F86-45E7-AA2A-B5321BAED4A5}">
      <dgm:prSet phldrT="[Text]" custT="1"/>
      <dgm:spPr>
        <a:solidFill>
          <a:srgbClr val="0063DC"/>
        </a:solidFill>
        <a:ln>
          <a:solidFill>
            <a:srgbClr val="0063DC"/>
          </a:solidFill>
        </a:ln>
      </dgm:spPr>
      <dgm:t>
        <a:bodyPr/>
        <a:lstStyle/>
        <a:p>
          <a:r>
            <a:rPr lang="hu-HU" sz="2000" dirty="0"/>
            <a:t>A jövőkép kommunikációja</a:t>
          </a:r>
          <a:endParaRPr lang="en-US" sz="2000" dirty="0"/>
        </a:p>
      </dgm:t>
    </dgm:pt>
    <dgm:pt modelId="{35521EDB-2CD1-4E48-ADA9-9FB69F5C6DDF}" type="parTrans" cxnId="{1D09D8D4-58EE-4ECF-B005-7E90BE3E50F5}">
      <dgm:prSet/>
      <dgm:spPr/>
      <dgm:t>
        <a:bodyPr/>
        <a:lstStyle/>
        <a:p>
          <a:endParaRPr lang="en-US"/>
        </a:p>
      </dgm:t>
    </dgm:pt>
    <dgm:pt modelId="{8DA8F641-256F-4342-97C5-433DDB4AC3FC}" type="sibTrans" cxnId="{1D09D8D4-58EE-4ECF-B005-7E90BE3E50F5}">
      <dgm:prSet/>
      <dgm:spPr/>
      <dgm:t>
        <a:bodyPr/>
        <a:lstStyle/>
        <a:p>
          <a:endParaRPr lang="en-US"/>
        </a:p>
      </dgm:t>
    </dgm:pt>
    <dgm:pt modelId="{1954B031-70B3-403B-8ED1-9426E15B4928}">
      <dgm:prSet phldrT="[Text]" custT="1"/>
      <dgm:spPr>
        <a:solidFill>
          <a:srgbClr val="AB0084"/>
        </a:solidFill>
        <a:ln>
          <a:solidFill>
            <a:srgbClr val="AB0084"/>
          </a:solidFill>
        </a:ln>
      </dgm:spPr>
      <dgm:t>
        <a:bodyPr/>
        <a:lstStyle/>
        <a:p>
          <a:r>
            <a:rPr lang="hu-HU" sz="2000" dirty="0"/>
            <a:t>Akadályok elhárítása</a:t>
          </a:r>
          <a:endParaRPr lang="en-US" sz="2000" dirty="0"/>
        </a:p>
      </dgm:t>
    </dgm:pt>
    <dgm:pt modelId="{10A62B1A-CFDD-4A6E-822D-C0EE616E289D}" type="parTrans" cxnId="{5BC95B14-6440-4754-9F6B-11FDB564D65C}">
      <dgm:prSet/>
      <dgm:spPr/>
      <dgm:t>
        <a:bodyPr/>
        <a:lstStyle/>
        <a:p>
          <a:endParaRPr lang="en-US"/>
        </a:p>
      </dgm:t>
    </dgm:pt>
    <dgm:pt modelId="{E360373B-7A4E-4394-A6B6-362874C6E210}" type="sibTrans" cxnId="{5BC95B14-6440-4754-9F6B-11FDB564D65C}">
      <dgm:prSet/>
      <dgm:spPr/>
      <dgm:t>
        <a:bodyPr/>
        <a:lstStyle/>
        <a:p>
          <a:endParaRPr lang="en-US"/>
        </a:p>
      </dgm:t>
    </dgm:pt>
    <dgm:pt modelId="{B2D24C4E-599E-4555-AFD4-2F076F66648E}">
      <dgm:prSet phldrT="[Text]" custT="1"/>
      <dgm:spPr/>
      <dgm:t>
        <a:bodyPr/>
        <a:lstStyle/>
        <a:p>
          <a:r>
            <a:rPr lang="hu-HU" sz="2000" dirty="0"/>
            <a:t>A változás intézményesítése</a:t>
          </a:r>
          <a:endParaRPr lang="en-US" sz="2000" dirty="0"/>
        </a:p>
      </dgm:t>
    </dgm:pt>
    <dgm:pt modelId="{934A2B67-CCC9-4324-9294-C977D3D54F25}" type="parTrans" cxnId="{0E25527D-3DC9-4F78-8A24-8F217435ED9A}">
      <dgm:prSet/>
      <dgm:spPr/>
      <dgm:t>
        <a:bodyPr/>
        <a:lstStyle/>
        <a:p>
          <a:endParaRPr lang="en-US"/>
        </a:p>
      </dgm:t>
    </dgm:pt>
    <dgm:pt modelId="{35B3AF72-D001-470B-B3F7-D27A6154E440}" type="sibTrans" cxnId="{0E25527D-3DC9-4F78-8A24-8F217435ED9A}">
      <dgm:prSet/>
      <dgm:spPr/>
      <dgm:t>
        <a:bodyPr/>
        <a:lstStyle/>
        <a:p>
          <a:endParaRPr lang="en-US"/>
        </a:p>
      </dgm:t>
    </dgm:pt>
    <dgm:pt modelId="{9D7716FE-8827-40B9-A49F-C52D4EABB050}">
      <dgm:prSet phldrT="[Text]" custT="1"/>
      <dgm:spPr>
        <a:solidFill>
          <a:srgbClr val="0CEBF6"/>
        </a:solidFill>
        <a:ln>
          <a:solidFill>
            <a:srgbClr val="0CEBF6"/>
          </a:solidFill>
        </a:ln>
      </dgm:spPr>
      <dgm:t>
        <a:bodyPr/>
        <a:lstStyle/>
        <a:p>
          <a:r>
            <a:rPr lang="hu-HU" sz="2000" dirty="0"/>
            <a:t>Gyors sikerek</a:t>
          </a:r>
          <a:endParaRPr lang="en-US" sz="2000" dirty="0"/>
        </a:p>
      </dgm:t>
    </dgm:pt>
    <dgm:pt modelId="{7BB06150-D55A-4585-B4F2-3AC0DECA3809}" type="parTrans" cxnId="{1D09E7F7-7A54-4115-AA32-6A9A73201F29}">
      <dgm:prSet/>
      <dgm:spPr/>
      <dgm:t>
        <a:bodyPr/>
        <a:lstStyle/>
        <a:p>
          <a:endParaRPr lang="en-US"/>
        </a:p>
      </dgm:t>
    </dgm:pt>
    <dgm:pt modelId="{C442BC6D-A5A2-42D8-85FF-7AE96F8BA4FE}" type="sibTrans" cxnId="{1D09E7F7-7A54-4115-AA32-6A9A73201F29}">
      <dgm:prSet/>
      <dgm:spPr/>
      <dgm:t>
        <a:bodyPr/>
        <a:lstStyle/>
        <a:p>
          <a:endParaRPr lang="en-US"/>
        </a:p>
      </dgm:t>
    </dgm:pt>
    <dgm:pt modelId="{D7E3BD48-AD54-4342-839B-D48AFA52377E}">
      <dgm:prSet phldrT="[Text]" custT="1"/>
      <dgm:spPr>
        <a:solidFill>
          <a:srgbClr val="D419D9"/>
        </a:solidFill>
        <a:ln>
          <a:solidFill>
            <a:srgbClr val="D419D9"/>
          </a:solidFill>
        </a:ln>
      </dgm:spPr>
      <dgm:t>
        <a:bodyPr/>
        <a:lstStyle/>
        <a:p>
          <a:r>
            <a:rPr lang="hu-HU" sz="2000" dirty="0"/>
            <a:t>A fejlődés konszolidálása</a:t>
          </a:r>
          <a:endParaRPr lang="en-US" sz="2000" dirty="0"/>
        </a:p>
      </dgm:t>
    </dgm:pt>
    <dgm:pt modelId="{C6D1B952-0846-4A8B-B75E-9CFC1CF0AA67}" type="parTrans" cxnId="{F5F0F207-C550-4AD9-81A5-FDDB6A999D08}">
      <dgm:prSet/>
      <dgm:spPr/>
      <dgm:t>
        <a:bodyPr/>
        <a:lstStyle/>
        <a:p>
          <a:endParaRPr lang="en-US"/>
        </a:p>
      </dgm:t>
    </dgm:pt>
    <dgm:pt modelId="{94F7BE32-E11D-424F-BDEC-CDA26ADB75E2}" type="sibTrans" cxnId="{F5F0F207-C550-4AD9-81A5-FDDB6A999D08}">
      <dgm:prSet/>
      <dgm:spPr/>
      <dgm:t>
        <a:bodyPr/>
        <a:lstStyle/>
        <a:p>
          <a:endParaRPr lang="en-US"/>
        </a:p>
      </dgm:t>
    </dgm:pt>
    <dgm:pt modelId="{A30D2B8F-7DDE-4C29-8BD9-E65B662A7860}" type="pres">
      <dgm:prSet presAssocID="{C47831B4-773C-4198-8AF2-0067D41E5602}" presName="cycle" presStyleCnt="0">
        <dgm:presLayoutVars>
          <dgm:dir/>
          <dgm:resizeHandles val="exact"/>
        </dgm:presLayoutVars>
      </dgm:prSet>
      <dgm:spPr/>
    </dgm:pt>
    <dgm:pt modelId="{2E34FE5C-4AA0-443F-A6AC-E9A600C667FD}" type="pres">
      <dgm:prSet presAssocID="{C0C0FB75-F1DB-4AEE-BAC1-28D1F4629A04}" presName="node" presStyleLbl="node1" presStyleIdx="0" presStyleCnt="8" custScaleX="179024" custRadScaleRad="95730" custRadScaleInc="-3324">
        <dgm:presLayoutVars>
          <dgm:bulletEnabled val="1"/>
        </dgm:presLayoutVars>
      </dgm:prSet>
      <dgm:spPr/>
    </dgm:pt>
    <dgm:pt modelId="{8C448428-F1DA-4215-A633-FD4AE11F9340}" type="pres">
      <dgm:prSet presAssocID="{32FD0C58-76A8-47EF-935A-856AA3F012A2}" presName="sibTrans" presStyleLbl="sibTrans2D1" presStyleIdx="0" presStyleCnt="8"/>
      <dgm:spPr/>
    </dgm:pt>
    <dgm:pt modelId="{859D8F0B-D51A-4EEF-AC77-3BCA35953892}" type="pres">
      <dgm:prSet presAssocID="{32FD0C58-76A8-47EF-935A-856AA3F012A2}" presName="connectorText" presStyleLbl="sibTrans2D1" presStyleIdx="0" presStyleCnt="8"/>
      <dgm:spPr/>
    </dgm:pt>
    <dgm:pt modelId="{3D6C64C9-E3D0-4BC6-8E74-5C2BDA2B60C3}" type="pres">
      <dgm:prSet presAssocID="{B529E086-5B04-4B90-B612-B2D42DA34E81}" presName="node" presStyleLbl="node1" presStyleIdx="1" presStyleCnt="8" custScaleX="190333" custRadScaleRad="153857" custRadScaleInc="54159">
        <dgm:presLayoutVars>
          <dgm:bulletEnabled val="1"/>
        </dgm:presLayoutVars>
      </dgm:prSet>
      <dgm:spPr/>
    </dgm:pt>
    <dgm:pt modelId="{A63A1E10-C5B5-476E-8847-2918F28B6248}" type="pres">
      <dgm:prSet presAssocID="{8010D8BC-0E89-4396-B697-ACCF63791038}" presName="sibTrans" presStyleLbl="sibTrans2D1" presStyleIdx="1" presStyleCnt="8"/>
      <dgm:spPr/>
    </dgm:pt>
    <dgm:pt modelId="{01AE068F-FF9A-48DA-BD20-4AD4DF4B07FE}" type="pres">
      <dgm:prSet presAssocID="{8010D8BC-0E89-4396-B697-ACCF63791038}" presName="connectorText" presStyleLbl="sibTrans2D1" presStyleIdx="1" presStyleCnt="8"/>
      <dgm:spPr/>
    </dgm:pt>
    <dgm:pt modelId="{616F16C1-D71F-484D-8557-D7C6D4EE716E}" type="pres">
      <dgm:prSet presAssocID="{338B620D-1E95-4A1E-B273-55B3FB918C4E}" presName="node" presStyleLbl="node1" presStyleIdx="2" presStyleCnt="8" custScaleX="184959" custRadScaleRad="145619" custRadScaleInc="-3725">
        <dgm:presLayoutVars>
          <dgm:bulletEnabled val="1"/>
        </dgm:presLayoutVars>
      </dgm:prSet>
      <dgm:spPr/>
    </dgm:pt>
    <dgm:pt modelId="{020516C0-6707-4649-98C1-29B4B0A48B19}" type="pres">
      <dgm:prSet presAssocID="{236791D5-AD92-4683-AC05-939A34F1EF2A}" presName="sibTrans" presStyleLbl="sibTrans2D1" presStyleIdx="2" presStyleCnt="8"/>
      <dgm:spPr/>
    </dgm:pt>
    <dgm:pt modelId="{481E35B1-A3A2-4F2E-A23D-65CF54A7CDDC}" type="pres">
      <dgm:prSet presAssocID="{236791D5-AD92-4683-AC05-939A34F1EF2A}" presName="connectorText" presStyleLbl="sibTrans2D1" presStyleIdx="2" presStyleCnt="8"/>
      <dgm:spPr/>
    </dgm:pt>
    <dgm:pt modelId="{9F147EA7-C4F1-40F1-95CD-E71DE51EFF35}" type="pres">
      <dgm:prSet presAssocID="{0104FA11-0F86-45E7-AA2A-B5321BAED4A5}" presName="node" presStyleLbl="node1" presStyleIdx="3" presStyleCnt="8" custScaleX="176622" custRadScaleRad="130797" custRadScaleInc="-49776">
        <dgm:presLayoutVars>
          <dgm:bulletEnabled val="1"/>
        </dgm:presLayoutVars>
      </dgm:prSet>
      <dgm:spPr/>
    </dgm:pt>
    <dgm:pt modelId="{58D3260D-AE89-4C7D-BB04-4A25A466C74A}" type="pres">
      <dgm:prSet presAssocID="{8DA8F641-256F-4342-97C5-433DDB4AC3FC}" presName="sibTrans" presStyleLbl="sibTrans2D1" presStyleIdx="3" presStyleCnt="8"/>
      <dgm:spPr/>
    </dgm:pt>
    <dgm:pt modelId="{1577A11B-8436-41C1-B1A5-45552A0A2173}" type="pres">
      <dgm:prSet presAssocID="{8DA8F641-256F-4342-97C5-433DDB4AC3FC}" presName="connectorText" presStyleLbl="sibTrans2D1" presStyleIdx="3" presStyleCnt="8"/>
      <dgm:spPr/>
    </dgm:pt>
    <dgm:pt modelId="{7E35C6D3-BE37-4EB5-997D-A30E26AE6691}" type="pres">
      <dgm:prSet presAssocID="{1954B031-70B3-403B-8ED1-9426E15B4928}" presName="node" presStyleLbl="node1" presStyleIdx="4" presStyleCnt="8" custScaleX="155362" custRadScaleRad="90783" custRadScaleInc="33952">
        <dgm:presLayoutVars>
          <dgm:bulletEnabled val="1"/>
        </dgm:presLayoutVars>
      </dgm:prSet>
      <dgm:spPr/>
    </dgm:pt>
    <dgm:pt modelId="{3DFBD1D1-A821-40AA-874F-976D2560ABD3}" type="pres">
      <dgm:prSet presAssocID="{E360373B-7A4E-4394-A6B6-362874C6E210}" presName="sibTrans" presStyleLbl="sibTrans2D1" presStyleIdx="4" presStyleCnt="8"/>
      <dgm:spPr/>
    </dgm:pt>
    <dgm:pt modelId="{CBA6AC7C-6ADD-457C-8758-D1FFA6D2E0E0}" type="pres">
      <dgm:prSet presAssocID="{E360373B-7A4E-4394-A6B6-362874C6E210}" presName="connectorText" presStyleLbl="sibTrans2D1" presStyleIdx="4" presStyleCnt="8"/>
      <dgm:spPr/>
    </dgm:pt>
    <dgm:pt modelId="{2B385A7A-F6FC-4408-9976-C900DC55EB8C}" type="pres">
      <dgm:prSet presAssocID="{9D7716FE-8827-40B9-A49F-C52D4EABB050}" presName="node" presStyleLbl="node1" presStyleIdx="5" presStyleCnt="8" custScaleX="201588" custRadScaleRad="143376" custRadScaleInc="56250">
        <dgm:presLayoutVars>
          <dgm:bulletEnabled val="1"/>
        </dgm:presLayoutVars>
      </dgm:prSet>
      <dgm:spPr/>
    </dgm:pt>
    <dgm:pt modelId="{BD05B5F0-A074-4B1A-8FB4-E9ADED35D91D}" type="pres">
      <dgm:prSet presAssocID="{C442BC6D-A5A2-42D8-85FF-7AE96F8BA4FE}" presName="sibTrans" presStyleLbl="sibTrans2D1" presStyleIdx="5" presStyleCnt="8"/>
      <dgm:spPr/>
    </dgm:pt>
    <dgm:pt modelId="{E75D3CBA-73FA-4281-9A1C-560FD7813213}" type="pres">
      <dgm:prSet presAssocID="{C442BC6D-A5A2-42D8-85FF-7AE96F8BA4FE}" presName="connectorText" presStyleLbl="sibTrans2D1" presStyleIdx="5" presStyleCnt="8"/>
      <dgm:spPr/>
    </dgm:pt>
    <dgm:pt modelId="{EAFB7FA7-B49A-4531-BC61-AB0BD667150B}" type="pres">
      <dgm:prSet presAssocID="{D7E3BD48-AD54-4342-839B-D48AFA52377E}" presName="node" presStyleLbl="node1" presStyleIdx="6" presStyleCnt="8" custScaleX="179064" custRadScaleRad="140530" custRadScaleInc="5205">
        <dgm:presLayoutVars>
          <dgm:bulletEnabled val="1"/>
        </dgm:presLayoutVars>
      </dgm:prSet>
      <dgm:spPr/>
    </dgm:pt>
    <dgm:pt modelId="{2A7EBA4D-84C1-4C85-8520-A75BFFFAC26C}" type="pres">
      <dgm:prSet presAssocID="{94F7BE32-E11D-424F-BDEC-CDA26ADB75E2}" presName="sibTrans" presStyleLbl="sibTrans2D1" presStyleIdx="6" presStyleCnt="8"/>
      <dgm:spPr/>
    </dgm:pt>
    <dgm:pt modelId="{A51F3735-F115-4510-A1C5-860FEE9E11A7}" type="pres">
      <dgm:prSet presAssocID="{94F7BE32-E11D-424F-BDEC-CDA26ADB75E2}" presName="connectorText" presStyleLbl="sibTrans2D1" presStyleIdx="6" presStyleCnt="8"/>
      <dgm:spPr/>
    </dgm:pt>
    <dgm:pt modelId="{395DCF0E-6728-4C65-8C86-D25574B237AE}" type="pres">
      <dgm:prSet presAssocID="{B2D24C4E-599E-4555-AFD4-2F076F66648E}" presName="node" presStyleLbl="node1" presStyleIdx="7" presStyleCnt="8" custScaleX="162406" custRadScaleRad="149301" custRadScaleInc="-59125">
        <dgm:presLayoutVars>
          <dgm:bulletEnabled val="1"/>
        </dgm:presLayoutVars>
      </dgm:prSet>
      <dgm:spPr/>
    </dgm:pt>
    <dgm:pt modelId="{75783064-65B7-4420-AC5C-4A0E58117E05}" type="pres">
      <dgm:prSet presAssocID="{35B3AF72-D001-470B-B3F7-D27A6154E440}" presName="sibTrans" presStyleLbl="sibTrans2D1" presStyleIdx="7" presStyleCnt="8"/>
      <dgm:spPr/>
    </dgm:pt>
    <dgm:pt modelId="{38E84521-4280-4525-B282-455636EE8766}" type="pres">
      <dgm:prSet presAssocID="{35B3AF72-D001-470B-B3F7-D27A6154E440}" presName="connectorText" presStyleLbl="sibTrans2D1" presStyleIdx="7" presStyleCnt="8"/>
      <dgm:spPr/>
    </dgm:pt>
  </dgm:ptLst>
  <dgm:cxnLst>
    <dgm:cxn modelId="{954B4200-4B9D-4BCF-9592-931629444447}" type="presOf" srcId="{E360373B-7A4E-4394-A6B6-362874C6E210}" destId="{CBA6AC7C-6ADD-457C-8758-D1FFA6D2E0E0}" srcOrd="1" destOrd="0" presId="urn:microsoft.com/office/officeart/2005/8/layout/cycle2"/>
    <dgm:cxn modelId="{50E80F04-BDD0-4DDE-BDE7-0C619681537B}" type="presOf" srcId="{32FD0C58-76A8-47EF-935A-856AA3F012A2}" destId="{8C448428-F1DA-4215-A633-FD4AE11F9340}" srcOrd="0" destOrd="0" presId="urn:microsoft.com/office/officeart/2005/8/layout/cycle2"/>
    <dgm:cxn modelId="{F5F0F207-C550-4AD9-81A5-FDDB6A999D08}" srcId="{C47831B4-773C-4198-8AF2-0067D41E5602}" destId="{D7E3BD48-AD54-4342-839B-D48AFA52377E}" srcOrd="6" destOrd="0" parTransId="{C6D1B952-0846-4A8B-B75E-9CFC1CF0AA67}" sibTransId="{94F7BE32-E11D-424F-BDEC-CDA26ADB75E2}"/>
    <dgm:cxn modelId="{593D4D0B-5729-4441-9ACF-D2309C85F536}" srcId="{C47831B4-773C-4198-8AF2-0067D41E5602}" destId="{B529E086-5B04-4B90-B612-B2D42DA34E81}" srcOrd="1" destOrd="0" parTransId="{9060E4A9-CE63-4F20-BF98-D87153960865}" sibTransId="{8010D8BC-0E89-4396-B697-ACCF63791038}"/>
    <dgm:cxn modelId="{1ABB2F0D-7432-46A3-B3A2-314809330B49}" type="presOf" srcId="{35B3AF72-D001-470B-B3F7-D27A6154E440}" destId="{75783064-65B7-4420-AC5C-4A0E58117E05}" srcOrd="0" destOrd="0" presId="urn:microsoft.com/office/officeart/2005/8/layout/cycle2"/>
    <dgm:cxn modelId="{5BC95B14-6440-4754-9F6B-11FDB564D65C}" srcId="{C47831B4-773C-4198-8AF2-0067D41E5602}" destId="{1954B031-70B3-403B-8ED1-9426E15B4928}" srcOrd="4" destOrd="0" parTransId="{10A62B1A-CFDD-4A6E-822D-C0EE616E289D}" sibTransId="{E360373B-7A4E-4394-A6B6-362874C6E210}"/>
    <dgm:cxn modelId="{D28B732F-8418-490D-BDEE-ADF8D5565062}" srcId="{C47831B4-773C-4198-8AF2-0067D41E5602}" destId="{338B620D-1E95-4A1E-B273-55B3FB918C4E}" srcOrd="2" destOrd="0" parTransId="{9931358C-14B4-4FFF-AD61-47C9220CFEEE}" sibTransId="{236791D5-AD92-4683-AC05-939A34F1EF2A}"/>
    <dgm:cxn modelId="{DB2AE65D-74F9-40F9-9B10-AB29B682DEDD}" type="presOf" srcId="{35B3AF72-D001-470B-B3F7-D27A6154E440}" destId="{38E84521-4280-4525-B282-455636EE8766}" srcOrd="1" destOrd="0" presId="urn:microsoft.com/office/officeart/2005/8/layout/cycle2"/>
    <dgm:cxn modelId="{68868A61-99DC-4BC7-A869-49AE9EBB7869}" type="presOf" srcId="{8DA8F641-256F-4342-97C5-433DDB4AC3FC}" destId="{58D3260D-AE89-4C7D-BB04-4A25A466C74A}" srcOrd="0" destOrd="0" presId="urn:microsoft.com/office/officeart/2005/8/layout/cycle2"/>
    <dgm:cxn modelId="{49E16A45-D8B1-4667-8F32-AF751599F88F}" type="presOf" srcId="{C0C0FB75-F1DB-4AEE-BAC1-28D1F4629A04}" destId="{2E34FE5C-4AA0-443F-A6AC-E9A600C667FD}" srcOrd="0" destOrd="0" presId="urn:microsoft.com/office/officeart/2005/8/layout/cycle2"/>
    <dgm:cxn modelId="{5B587C47-2A50-4979-8B6B-D6F4180F232F}" type="presOf" srcId="{338B620D-1E95-4A1E-B273-55B3FB918C4E}" destId="{616F16C1-D71F-484D-8557-D7C6D4EE716E}" srcOrd="0" destOrd="0" presId="urn:microsoft.com/office/officeart/2005/8/layout/cycle2"/>
    <dgm:cxn modelId="{C1EA4248-CC10-4626-A08C-AA5F4CAC9D9E}" type="presOf" srcId="{32FD0C58-76A8-47EF-935A-856AA3F012A2}" destId="{859D8F0B-D51A-4EEF-AC77-3BCA35953892}" srcOrd="1" destOrd="0" presId="urn:microsoft.com/office/officeart/2005/8/layout/cycle2"/>
    <dgm:cxn modelId="{BF994D6E-B317-49DF-B5F4-AEE8EA5BC623}" type="presOf" srcId="{8010D8BC-0E89-4396-B697-ACCF63791038}" destId="{01AE068F-FF9A-48DA-BD20-4AD4DF4B07FE}" srcOrd="1" destOrd="0" presId="urn:microsoft.com/office/officeart/2005/8/layout/cycle2"/>
    <dgm:cxn modelId="{AF231672-C3AD-44CC-BF86-1B80B8B3B68D}" type="presOf" srcId="{94F7BE32-E11D-424F-BDEC-CDA26ADB75E2}" destId="{A51F3735-F115-4510-A1C5-860FEE9E11A7}" srcOrd="1" destOrd="0" presId="urn:microsoft.com/office/officeart/2005/8/layout/cycle2"/>
    <dgm:cxn modelId="{49EAA656-417C-4F6E-80D8-95138F52115A}" type="presOf" srcId="{236791D5-AD92-4683-AC05-939A34F1EF2A}" destId="{020516C0-6707-4649-98C1-29B4B0A48B19}" srcOrd="0" destOrd="0" presId="urn:microsoft.com/office/officeart/2005/8/layout/cycle2"/>
    <dgm:cxn modelId="{78D4F576-ED57-4CA8-9167-DF553727AE5E}" type="presOf" srcId="{B2D24C4E-599E-4555-AFD4-2F076F66648E}" destId="{395DCF0E-6728-4C65-8C86-D25574B237AE}" srcOrd="0" destOrd="0" presId="urn:microsoft.com/office/officeart/2005/8/layout/cycle2"/>
    <dgm:cxn modelId="{C5BA065A-AA2B-4327-915B-B2C8D390D60B}" type="presOf" srcId="{1954B031-70B3-403B-8ED1-9426E15B4928}" destId="{7E35C6D3-BE37-4EB5-997D-A30E26AE6691}" srcOrd="0" destOrd="0" presId="urn:microsoft.com/office/officeart/2005/8/layout/cycle2"/>
    <dgm:cxn modelId="{0E25527D-3DC9-4F78-8A24-8F217435ED9A}" srcId="{C47831B4-773C-4198-8AF2-0067D41E5602}" destId="{B2D24C4E-599E-4555-AFD4-2F076F66648E}" srcOrd="7" destOrd="0" parTransId="{934A2B67-CCC9-4324-9294-C977D3D54F25}" sibTransId="{35B3AF72-D001-470B-B3F7-D27A6154E440}"/>
    <dgm:cxn modelId="{1C71C886-119F-4DE7-AD77-6C2B8E0393A2}" type="presOf" srcId="{9D7716FE-8827-40B9-A49F-C52D4EABB050}" destId="{2B385A7A-F6FC-4408-9976-C900DC55EB8C}" srcOrd="0" destOrd="0" presId="urn:microsoft.com/office/officeart/2005/8/layout/cycle2"/>
    <dgm:cxn modelId="{020B4C96-B7A0-47F4-8230-8D83B00D3817}" type="presOf" srcId="{D7E3BD48-AD54-4342-839B-D48AFA52377E}" destId="{EAFB7FA7-B49A-4531-BC61-AB0BD667150B}" srcOrd="0" destOrd="0" presId="urn:microsoft.com/office/officeart/2005/8/layout/cycle2"/>
    <dgm:cxn modelId="{B2C12A98-D538-406C-B8D7-6512425CB4CD}" type="presOf" srcId="{E360373B-7A4E-4394-A6B6-362874C6E210}" destId="{3DFBD1D1-A821-40AA-874F-976D2560ABD3}" srcOrd="0" destOrd="0" presId="urn:microsoft.com/office/officeart/2005/8/layout/cycle2"/>
    <dgm:cxn modelId="{8A09BCA6-594B-4D70-B91A-6DFA9D63329A}" type="presOf" srcId="{236791D5-AD92-4683-AC05-939A34F1EF2A}" destId="{481E35B1-A3A2-4F2E-A23D-65CF54A7CDDC}" srcOrd="1" destOrd="0" presId="urn:microsoft.com/office/officeart/2005/8/layout/cycle2"/>
    <dgm:cxn modelId="{50ED30AA-C08E-4C8E-9300-D7F6CC0EC021}" srcId="{C47831B4-773C-4198-8AF2-0067D41E5602}" destId="{C0C0FB75-F1DB-4AEE-BAC1-28D1F4629A04}" srcOrd="0" destOrd="0" parTransId="{B7C39A18-1DC3-46AD-B3BE-D9994C787F57}" sibTransId="{32FD0C58-76A8-47EF-935A-856AA3F012A2}"/>
    <dgm:cxn modelId="{805CA3B0-9E19-4B0B-AA9E-E04398CDD2D2}" type="presOf" srcId="{94F7BE32-E11D-424F-BDEC-CDA26ADB75E2}" destId="{2A7EBA4D-84C1-4C85-8520-A75BFFFAC26C}" srcOrd="0" destOrd="0" presId="urn:microsoft.com/office/officeart/2005/8/layout/cycle2"/>
    <dgm:cxn modelId="{9F3EF1B1-F31C-48B9-983B-E7D025691212}" type="presOf" srcId="{C47831B4-773C-4198-8AF2-0067D41E5602}" destId="{A30D2B8F-7DDE-4C29-8BD9-E65B662A7860}" srcOrd="0" destOrd="0" presId="urn:microsoft.com/office/officeart/2005/8/layout/cycle2"/>
    <dgm:cxn modelId="{C054D6C3-A060-4DF7-9C22-F85C4E403593}" type="presOf" srcId="{0104FA11-0F86-45E7-AA2A-B5321BAED4A5}" destId="{9F147EA7-C4F1-40F1-95CD-E71DE51EFF35}" srcOrd="0" destOrd="0" presId="urn:microsoft.com/office/officeart/2005/8/layout/cycle2"/>
    <dgm:cxn modelId="{01B79EC7-D7B6-4160-8A28-89EFC6CB7913}" type="presOf" srcId="{8DA8F641-256F-4342-97C5-433DDB4AC3FC}" destId="{1577A11B-8436-41C1-B1A5-45552A0A2173}" srcOrd="1" destOrd="0" presId="urn:microsoft.com/office/officeart/2005/8/layout/cycle2"/>
    <dgm:cxn modelId="{9D4E35C9-665D-4E2B-9F4A-89BF5EC006FC}" type="presOf" srcId="{8010D8BC-0E89-4396-B697-ACCF63791038}" destId="{A63A1E10-C5B5-476E-8847-2918F28B6248}" srcOrd="0" destOrd="0" presId="urn:microsoft.com/office/officeart/2005/8/layout/cycle2"/>
    <dgm:cxn modelId="{2A4D0DCC-0AF4-481A-AC0B-223402063467}" type="presOf" srcId="{B529E086-5B04-4B90-B612-B2D42DA34E81}" destId="{3D6C64C9-E3D0-4BC6-8E74-5C2BDA2B60C3}" srcOrd="0" destOrd="0" presId="urn:microsoft.com/office/officeart/2005/8/layout/cycle2"/>
    <dgm:cxn modelId="{1D09D8D4-58EE-4ECF-B005-7E90BE3E50F5}" srcId="{C47831B4-773C-4198-8AF2-0067D41E5602}" destId="{0104FA11-0F86-45E7-AA2A-B5321BAED4A5}" srcOrd="3" destOrd="0" parTransId="{35521EDB-2CD1-4E48-ADA9-9FB69F5C6DDF}" sibTransId="{8DA8F641-256F-4342-97C5-433DDB4AC3FC}"/>
    <dgm:cxn modelId="{61C93AF4-0E5A-4EB8-BDCA-1F6DE598E2D9}" type="presOf" srcId="{C442BC6D-A5A2-42D8-85FF-7AE96F8BA4FE}" destId="{BD05B5F0-A074-4B1A-8FB4-E9ADED35D91D}" srcOrd="0" destOrd="0" presId="urn:microsoft.com/office/officeart/2005/8/layout/cycle2"/>
    <dgm:cxn modelId="{1D09E7F7-7A54-4115-AA32-6A9A73201F29}" srcId="{C47831B4-773C-4198-8AF2-0067D41E5602}" destId="{9D7716FE-8827-40B9-A49F-C52D4EABB050}" srcOrd="5" destOrd="0" parTransId="{7BB06150-D55A-4585-B4F2-3AC0DECA3809}" sibTransId="{C442BC6D-A5A2-42D8-85FF-7AE96F8BA4FE}"/>
    <dgm:cxn modelId="{8832F6FD-F67B-4C73-BA8B-3887333027BF}" type="presOf" srcId="{C442BC6D-A5A2-42D8-85FF-7AE96F8BA4FE}" destId="{E75D3CBA-73FA-4281-9A1C-560FD7813213}" srcOrd="1" destOrd="0" presId="urn:microsoft.com/office/officeart/2005/8/layout/cycle2"/>
    <dgm:cxn modelId="{34038E50-7928-44DC-9042-F033D080D056}" type="presParOf" srcId="{A30D2B8F-7DDE-4C29-8BD9-E65B662A7860}" destId="{2E34FE5C-4AA0-443F-A6AC-E9A600C667FD}" srcOrd="0" destOrd="0" presId="urn:microsoft.com/office/officeart/2005/8/layout/cycle2"/>
    <dgm:cxn modelId="{F4E6ACAD-DB32-4978-BAB2-AC4087CBA913}" type="presParOf" srcId="{A30D2B8F-7DDE-4C29-8BD9-E65B662A7860}" destId="{8C448428-F1DA-4215-A633-FD4AE11F9340}" srcOrd="1" destOrd="0" presId="urn:microsoft.com/office/officeart/2005/8/layout/cycle2"/>
    <dgm:cxn modelId="{A526DF8C-00F3-4AFA-951C-ED0797358D3B}" type="presParOf" srcId="{8C448428-F1DA-4215-A633-FD4AE11F9340}" destId="{859D8F0B-D51A-4EEF-AC77-3BCA35953892}" srcOrd="0" destOrd="0" presId="urn:microsoft.com/office/officeart/2005/8/layout/cycle2"/>
    <dgm:cxn modelId="{DA04EEE1-0BF3-450B-A359-59C9975E9D9C}" type="presParOf" srcId="{A30D2B8F-7DDE-4C29-8BD9-E65B662A7860}" destId="{3D6C64C9-E3D0-4BC6-8E74-5C2BDA2B60C3}" srcOrd="2" destOrd="0" presId="urn:microsoft.com/office/officeart/2005/8/layout/cycle2"/>
    <dgm:cxn modelId="{4858E760-04CE-4B7F-9B64-8CA324EE476A}" type="presParOf" srcId="{A30D2B8F-7DDE-4C29-8BD9-E65B662A7860}" destId="{A63A1E10-C5B5-476E-8847-2918F28B6248}" srcOrd="3" destOrd="0" presId="urn:microsoft.com/office/officeart/2005/8/layout/cycle2"/>
    <dgm:cxn modelId="{8BC254A7-4DA4-48F3-8262-4368C4C375EB}" type="presParOf" srcId="{A63A1E10-C5B5-476E-8847-2918F28B6248}" destId="{01AE068F-FF9A-48DA-BD20-4AD4DF4B07FE}" srcOrd="0" destOrd="0" presId="urn:microsoft.com/office/officeart/2005/8/layout/cycle2"/>
    <dgm:cxn modelId="{AAA67172-74FF-4CD3-9C7B-7F49171F559C}" type="presParOf" srcId="{A30D2B8F-7DDE-4C29-8BD9-E65B662A7860}" destId="{616F16C1-D71F-484D-8557-D7C6D4EE716E}" srcOrd="4" destOrd="0" presId="urn:microsoft.com/office/officeart/2005/8/layout/cycle2"/>
    <dgm:cxn modelId="{D195FA8C-C8B0-449C-B83F-0236DE108C4C}" type="presParOf" srcId="{A30D2B8F-7DDE-4C29-8BD9-E65B662A7860}" destId="{020516C0-6707-4649-98C1-29B4B0A48B19}" srcOrd="5" destOrd="0" presId="urn:microsoft.com/office/officeart/2005/8/layout/cycle2"/>
    <dgm:cxn modelId="{57C82EF6-EA11-4194-86CE-C2B7867444F1}" type="presParOf" srcId="{020516C0-6707-4649-98C1-29B4B0A48B19}" destId="{481E35B1-A3A2-4F2E-A23D-65CF54A7CDDC}" srcOrd="0" destOrd="0" presId="urn:microsoft.com/office/officeart/2005/8/layout/cycle2"/>
    <dgm:cxn modelId="{204AA624-2EAC-4DA9-BC40-98E9D65639BE}" type="presParOf" srcId="{A30D2B8F-7DDE-4C29-8BD9-E65B662A7860}" destId="{9F147EA7-C4F1-40F1-95CD-E71DE51EFF35}" srcOrd="6" destOrd="0" presId="urn:microsoft.com/office/officeart/2005/8/layout/cycle2"/>
    <dgm:cxn modelId="{EBD8F2DE-A79C-4894-BE82-094C658D4712}" type="presParOf" srcId="{A30D2B8F-7DDE-4C29-8BD9-E65B662A7860}" destId="{58D3260D-AE89-4C7D-BB04-4A25A466C74A}" srcOrd="7" destOrd="0" presId="urn:microsoft.com/office/officeart/2005/8/layout/cycle2"/>
    <dgm:cxn modelId="{F6D6771C-2A6D-4CC2-BD28-F8CF2EA62771}" type="presParOf" srcId="{58D3260D-AE89-4C7D-BB04-4A25A466C74A}" destId="{1577A11B-8436-41C1-B1A5-45552A0A2173}" srcOrd="0" destOrd="0" presId="urn:microsoft.com/office/officeart/2005/8/layout/cycle2"/>
    <dgm:cxn modelId="{4FD5782A-A7C3-486B-A977-45D73755B4F9}" type="presParOf" srcId="{A30D2B8F-7DDE-4C29-8BD9-E65B662A7860}" destId="{7E35C6D3-BE37-4EB5-997D-A30E26AE6691}" srcOrd="8" destOrd="0" presId="urn:microsoft.com/office/officeart/2005/8/layout/cycle2"/>
    <dgm:cxn modelId="{78B76237-0187-4ED7-92E8-4DAFF6FBC19A}" type="presParOf" srcId="{A30D2B8F-7DDE-4C29-8BD9-E65B662A7860}" destId="{3DFBD1D1-A821-40AA-874F-976D2560ABD3}" srcOrd="9" destOrd="0" presId="urn:microsoft.com/office/officeart/2005/8/layout/cycle2"/>
    <dgm:cxn modelId="{F8D72E55-5976-407B-AB1B-AAF32CC57D98}" type="presParOf" srcId="{3DFBD1D1-A821-40AA-874F-976D2560ABD3}" destId="{CBA6AC7C-6ADD-457C-8758-D1FFA6D2E0E0}" srcOrd="0" destOrd="0" presId="urn:microsoft.com/office/officeart/2005/8/layout/cycle2"/>
    <dgm:cxn modelId="{95DF1D02-7211-445C-8402-7B88CE0CF891}" type="presParOf" srcId="{A30D2B8F-7DDE-4C29-8BD9-E65B662A7860}" destId="{2B385A7A-F6FC-4408-9976-C900DC55EB8C}" srcOrd="10" destOrd="0" presId="urn:microsoft.com/office/officeart/2005/8/layout/cycle2"/>
    <dgm:cxn modelId="{D15F06B9-21F9-462A-AB36-B7B0EC5516DC}" type="presParOf" srcId="{A30D2B8F-7DDE-4C29-8BD9-E65B662A7860}" destId="{BD05B5F0-A074-4B1A-8FB4-E9ADED35D91D}" srcOrd="11" destOrd="0" presId="urn:microsoft.com/office/officeart/2005/8/layout/cycle2"/>
    <dgm:cxn modelId="{E6C490D0-CA30-47A9-9B50-A5E9D775CAD6}" type="presParOf" srcId="{BD05B5F0-A074-4B1A-8FB4-E9ADED35D91D}" destId="{E75D3CBA-73FA-4281-9A1C-560FD7813213}" srcOrd="0" destOrd="0" presId="urn:microsoft.com/office/officeart/2005/8/layout/cycle2"/>
    <dgm:cxn modelId="{5E75A36B-277D-454C-82DE-18A0EEEC6D0A}" type="presParOf" srcId="{A30D2B8F-7DDE-4C29-8BD9-E65B662A7860}" destId="{EAFB7FA7-B49A-4531-BC61-AB0BD667150B}" srcOrd="12" destOrd="0" presId="urn:microsoft.com/office/officeart/2005/8/layout/cycle2"/>
    <dgm:cxn modelId="{A28F47AA-65C8-4EB2-A472-05433201F312}" type="presParOf" srcId="{A30D2B8F-7DDE-4C29-8BD9-E65B662A7860}" destId="{2A7EBA4D-84C1-4C85-8520-A75BFFFAC26C}" srcOrd="13" destOrd="0" presId="urn:microsoft.com/office/officeart/2005/8/layout/cycle2"/>
    <dgm:cxn modelId="{5CB2A1D7-56D7-41C8-B77E-897EE63CC98B}" type="presParOf" srcId="{2A7EBA4D-84C1-4C85-8520-A75BFFFAC26C}" destId="{A51F3735-F115-4510-A1C5-860FEE9E11A7}" srcOrd="0" destOrd="0" presId="urn:microsoft.com/office/officeart/2005/8/layout/cycle2"/>
    <dgm:cxn modelId="{1540FD83-4155-4E02-AED1-2E611F8F1E68}" type="presParOf" srcId="{A30D2B8F-7DDE-4C29-8BD9-E65B662A7860}" destId="{395DCF0E-6728-4C65-8C86-D25574B237AE}" srcOrd="14" destOrd="0" presId="urn:microsoft.com/office/officeart/2005/8/layout/cycle2"/>
    <dgm:cxn modelId="{62D51883-F314-49C8-8718-BA4870689578}" type="presParOf" srcId="{A30D2B8F-7DDE-4C29-8BD9-E65B662A7860}" destId="{75783064-65B7-4420-AC5C-4A0E58117E05}" srcOrd="15" destOrd="0" presId="urn:microsoft.com/office/officeart/2005/8/layout/cycle2"/>
    <dgm:cxn modelId="{5785461A-0141-47E1-AFC2-637F6C961479}" type="presParOf" srcId="{75783064-65B7-4420-AC5C-4A0E58117E05}" destId="{38E84521-4280-4525-B282-455636EE8766}"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hu-HU" b="1" dirty="0"/>
            <a:t>Sürgősségérzet felkeltése</a:t>
          </a:r>
          <a:endParaRPr lang="en-US" b="1"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hu-HU" dirty="0"/>
            <a:t>Hangsúlyozd a változás szükségességét és időszerűségét. </a:t>
          </a:r>
          <a:endParaRPr lang="en-US" dirty="0"/>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hu-HU" b="1" dirty="0"/>
            <a:t>Változást irányító csapat létrehozása</a:t>
          </a:r>
          <a:endParaRPr lang="en-US" b="1" dirty="0"/>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hu-HU" dirty="0"/>
            <a:t>Alakíts ki és hatalmazz fel egy csoportot, amelynek elég erős a befolyása a változás </a:t>
          </a:r>
          <a:r>
            <a:rPr lang="hu-HU" dirty="0" err="1"/>
            <a:t>végigvitelére</a:t>
          </a:r>
          <a:r>
            <a:rPr lang="hu-HU" dirty="0"/>
            <a:t>.</a:t>
          </a:r>
          <a:endParaRPr lang="en-US" dirty="0"/>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BA91C989-A345-4C29-BDF2-BA62CD3EBF22}">
      <dgm:prSet phldrT="[Text]"/>
      <dgm:spPr>
        <a:solidFill>
          <a:srgbClr val="0CEBF6"/>
        </a:solidFill>
      </dgm:spPr>
      <dgm:t>
        <a:bodyPr/>
        <a:lstStyle/>
        <a:p>
          <a:r>
            <a:rPr lang="hu-HU" b="1" dirty="0"/>
            <a:t>Jövőkép kialakítása</a:t>
          </a:r>
          <a:endParaRPr lang="en-US" b="1" dirty="0"/>
        </a:p>
      </dgm:t>
    </dgm:pt>
    <dgm:pt modelId="{079206F6-C502-40A8-9773-AA4EA262FA2F}" type="parTrans" cxnId="{B010E0F3-4495-479A-AF24-2195CB3D39A7}">
      <dgm:prSet/>
      <dgm:spPr/>
      <dgm:t>
        <a:bodyPr/>
        <a:lstStyle/>
        <a:p>
          <a:endParaRPr lang="en-US"/>
        </a:p>
      </dgm:t>
    </dgm:pt>
    <dgm:pt modelId="{EA5031EA-B0AF-43A3-B5A5-1BF35E207CA1}" type="sibTrans" cxnId="{B010E0F3-4495-479A-AF24-2195CB3D39A7}">
      <dgm:prSet/>
      <dgm:spPr/>
      <dgm:t>
        <a:bodyPr/>
        <a:lstStyle/>
        <a:p>
          <a:endParaRPr lang="en-US"/>
        </a:p>
      </dgm:t>
    </dgm:pt>
    <dgm:pt modelId="{0B48B4BE-F54A-47F4-9E66-5E76CEF6D34A}">
      <dgm:prSet phldrT="[Text]"/>
      <dgm:spPr>
        <a:noFill/>
      </dgm:spPr>
      <dgm:t>
        <a:bodyPr/>
        <a:lstStyle/>
        <a:p>
          <a:pPr algn="just"/>
          <a:r>
            <a:rPr lang="hu-HU" b="0" i="0" dirty="0"/>
            <a:t>Definiáljatok egy egyértelmű jövőképet arról, hogy mit szeretnétek elérni. </a:t>
          </a:r>
          <a:r>
            <a:rPr lang="en-US" b="0" i="0" dirty="0"/>
            <a:t>.</a:t>
          </a:r>
          <a:endParaRPr lang="en-US"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063DC"/>
        </a:solidFill>
        <a:ln>
          <a:solidFill>
            <a:srgbClr val="0063DC"/>
          </a:solidFill>
        </a:ln>
      </dgm:spPr>
      <dgm:t>
        <a:bodyPr/>
        <a:lstStyle/>
        <a:p>
          <a:r>
            <a:rPr lang="hu-HU" b="1" dirty="0"/>
            <a:t>A jövőkép kommunikációja</a:t>
          </a:r>
          <a:endParaRPr lang="en-US" b="1" dirty="0"/>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hu-HU" b="0" i="0" dirty="0"/>
            <a:t>Használjatok fel minden lehetséges csatornát a jövőkép és az eléréséhez vezető út megismertetésére, népszerűsítésére. </a:t>
          </a:r>
          <a:endParaRPr lang="en-US"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4">
        <dgm:presLayoutVars>
          <dgm:chMax val="0"/>
          <dgm:bulletEnabled val="1"/>
        </dgm:presLayoutVars>
      </dgm:prSet>
      <dgm:spPr/>
    </dgm:pt>
    <dgm:pt modelId="{505E8EB2-7FB4-4BA9-84E6-DEEED66CEC51}" type="pres">
      <dgm:prSet presAssocID="{C7652D25-D86C-4BBF-BC92-070ECEAC035B}" presName="childText" presStyleLbl="revTx" presStyleIdx="0" presStyleCnt="4">
        <dgm:presLayoutVars>
          <dgm:bulletEnabled val="1"/>
        </dgm:presLayoutVars>
      </dgm:prSet>
      <dgm:spPr/>
    </dgm:pt>
    <dgm:pt modelId="{510C3DCC-396D-4FDF-AB77-CDF592E23393}" type="pres">
      <dgm:prSet presAssocID="{4AA08E45-E8E9-49A5-8C74-D90A9A8034A6}" presName="parentText" presStyleLbl="node1" presStyleIdx="1" presStyleCnt="4">
        <dgm:presLayoutVars>
          <dgm:chMax val="0"/>
          <dgm:bulletEnabled val="1"/>
        </dgm:presLayoutVars>
      </dgm:prSet>
      <dgm:spPr/>
    </dgm:pt>
    <dgm:pt modelId="{22125DD9-0BA8-493A-9B98-54416029028F}" type="pres">
      <dgm:prSet presAssocID="{4AA08E45-E8E9-49A5-8C74-D90A9A8034A6}" presName="childText" presStyleLbl="revTx" presStyleIdx="1" presStyleCnt="4">
        <dgm:presLayoutVars>
          <dgm:bulletEnabled val="1"/>
        </dgm:presLayoutVars>
      </dgm:prSet>
      <dgm:spPr/>
    </dgm:pt>
    <dgm:pt modelId="{8F65AB59-BF93-4783-81F7-E872A66D55E9}" type="pres">
      <dgm:prSet presAssocID="{BA91C989-A345-4C29-BDF2-BA62CD3EBF22}" presName="parentText" presStyleLbl="node1" presStyleIdx="2" presStyleCnt="4">
        <dgm:presLayoutVars>
          <dgm:chMax val="0"/>
          <dgm:bulletEnabled val="1"/>
        </dgm:presLayoutVars>
      </dgm:prSet>
      <dgm:spPr/>
    </dgm:pt>
    <dgm:pt modelId="{B42FA074-F784-4D41-BE2F-5620E0FB4C95}" type="pres">
      <dgm:prSet presAssocID="{BA91C989-A345-4C29-BDF2-BA62CD3EBF22}" presName="childText" presStyleLbl="revTx" presStyleIdx="2" presStyleCnt="4">
        <dgm:presLayoutVars>
          <dgm:bulletEnabled val="1"/>
        </dgm:presLayoutVars>
      </dgm:prSet>
      <dgm:spPr/>
    </dgm:pt>
    <dgm:pt modelId="{69043EFA-E0EB-4326-81DC-158718DE4BD9}" type="pres">
      <dgm:prSet presAssocID="{700AC86B-60F3-4D94-9BF9-0A93471EA359}" presName="parentText" presStyleLbl="node1" presStyleIdx="3" presStyleCnt="4">
        <dgm:presLayoutVars>
          <dgm:chMax val="0"/>
          <dgm:bulletEnabled val="1"/>
        </dgm:presLayoutVars>
      </dgm:prSet>
      <dgm:spPr/>
    </dgm:pt>
    <dgm:pt modelId="{767074E9-6AA6-45BB-9307-E3B34521388C}" type="pres">
      <dgm:prSet presAssocID="{700AC86B-60F3-4D94-9BF9-0A93471EA359}" presName="childText" presStyleLbl="revTx" presStyleIdx="3" presStyleCnt="4">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hu-HU" b="1" dirty="0"/>
            <a:t>Akadályok elhárítása</a:t>
          </a:r>
          <a:endParaRPr lang="en-US" b="1"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hu-HU" b="0" i="0" dirty="0"/>
            <a:t>Változtasd meg azokat az elemeket, rendszereket, működési módokat, amelyek meg tudják akadályozni a változást.</a:t>
          </a:r>
          <a:endParaRPr lang="en-US" dirty="0"/>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hu-HU" b="1" dirty="0"/>
            <a:t>Gyors sikerek</a:t>
          </a:r>
          <a:endParaRPr lang="en-US" b="1" dirty="0"/>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hu-HU" b="0" i="0" dirty="0"/>
            <a:t>Tervezz be jól látható és kommunikálható eredményeket már a folyamat elejére. </a:t>
          </a:r>
          <a:endParaRPr lang="en-US" dirty="0"/>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BA91C989-A345-4C29-BDF2-BA62CD3EBF22}">
      <dgm:prSet phldrT="[Text]"/>
      <dgm:spPr>
        <a:solidFill>
          <a:srgbClr val="0CEBF6"/>
        </a:solidFill>
      </dgm:spPr>
      <dgm:t>
        <a:bodyPr/>
        <a:lstStyle/>
        <a:p>
          <a:r>
            <a:rPr lang="hu-HU" b="1" dirty="0"/>
            <a:t>A fejlődés konszolidálása</a:t>
          </a:r>
          <a:endParaRPr lang="en-US" b="1" dirty="0"/>
        </a:p>
      </dgm:t>
    </dgm:pt>
    <dgm:pt modelId="{079206F6-C502-40A8-9773-AA4EA262FA2F}" type="parTrans" cxnId="{B010E0F3-4495-479A-AF24-2195CB3D39A7}">
      <dgm:prSet/>
      <dgm:spPr/>
      <dgm:t>
        <a:bodyPr/>
        <a:lstStyle/>
        <a:p>
          <a:endParaRPr lang="en-US"/>
        </a:p>
      </dgm:t>
    </dgm:pt>
    <dgm:pt modelId="{EA5031EA-B0AF-43A3-B5A5-1BF35E207CA1}" type="sibTrans" cxnId="{B010E0F3-4495-479A-AF24-2195CB3D39A7}">
      <dgm:prSet/>
      <dgm:spPr/>
      <dgm:t>
        <a:bodyPr/>
        <a:lstStyle/>
        <a:p>
          <a:endParaRPr lang="en-US"/>
        </a:p>
      </dgm:t>
    </dgm:pt>
    <dgm:pt modelId="{0B48B4BE-F54A-47F4-9E66-5E76CEF6D34A}">
      <dgm:prSet phldrT="[Text]"/>
      <dgm:spPr>
        <a:noFill/>
      </dgm:spPr>
      <dgm:t>
        <a:bodyPr/>
        <a:lstStyle/>
        <a:p>
          <a:pPr algn="just"/>
          <a:r>
            <a:rPr lang="hu-HU" b="0" i="0" dirty="0"/>
            <a:t>Építsd módszeresen a változást, az eddigi eredményeket használd fel a változás továbbvitelére, megerősítésére. </a:t>
          </a:r>
          <a:endParaRPr lang="en-US"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063DC"/>
        </a:solidFill>
        <a:ln>
          <a:solidFill>
            <a:srgbClr val="0063DC"/>
          </a:solidFill>
        </a:ln>
      </dgm:spPr>
      <dgm:t>
        <a:bodyPr/>
        <a:lstStyle/>
        <a:p>
          <a:r>
            <a:rPr lang="en-US" b="1" i="0" dirty="0"/>
            <a:t>A </a:t>
          </a:r>
          <a:r>
            <a:rPr lang="en-US" b="1" i="0" dirty="0" err="1"/>
            <a:t>változás</a:t>
          </a:r>
          <a:r>
            <a:rPr lang="en-US" b="1" i="0" dirty="0"/>
            <a:t> </a:t>
          </a:r>
          <a:r>
            <a:rPr lang="en-US" b="1" i="0" dirty="0" err="1"/>
            <a:t>intézményesítése</a:t>
          </a:r>
          <a:endParaRPr lang="en-US" b="1" i="0" dirty="0"/>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hu-HU" b="0" i="0" dirty="0"/>
            <a:t>Építsd be az új működést a szervezeti kultúrába, hangsúlyozd az összefüggést az új működési mód és a sikeresség között. </a:t>
          </a:r>
          <a:endParaRPr lang="en-US"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4">
        <dgm:presLayoutVars>
          <dgm:chMax val="0"/>
          <dgm:bulletEnabled val="1"/>
        </dgm:presLayoutVars>
      </dgm:prSet>
      <dgm:spPr/>
    </dgm:pt>
    <dgm:pt modelId="{505E8EB2-7FB4-4BA9-84E6-DEEED66CEC51}" type="pres">
      <dgm:prSet presAssocID="{C7652D25-D86C-4BBF-BC92-070ECEAC035B}" presName="childText" presStyleLbl="revTx" presStyleIdx="0" presStyleCnt="4">
        <dgm:presLayoutVars>
          <dgm:bulletEnabled val="1"/>
        </dgm:presLayoutVars>
      </dgm:prSet>
      <dgm:spPr/>
    </dgm:pt>
    <dgm:pt modelId="{510C3DCC-396D-4FDF-AB77-CDF592E23393}" type="pres">
      <dgm:prSet presAssocID="{4AA08E45-E8E9-49A5-8C74-D90A9A8034A6}" presName="parentText" presStyleLbl="node1" presStyleIdx="1" presStyleCnt="4">
        <dgm:presLayoutVars>
          <dgm:chMax val="0"/>
          <dgm:bulletEnabled val="1"/>
        </dgm:presLayoutVars>
      </dgm:prSet>
      <dgm:spPr/>
    </dgm:pt>
    <dgm:pt modelId="{22125DD9-0BA8-493A-9B98-54416029028F}" type="pres">
      <dgm:prSet presAssocID="{4AA08E45-E8E9-49A5-8C74-D90A9A8034A6}" presName="childText" presStyleLbl="revTx" presStyleIdx="1" presStyleCnt="4">
        <dgm:presLayoutVars>
          <dgm:bulletEnabled val="1"/>
        </dgm:presLayoutVars>
      </dgm:prSet>
      <dgm:spPr/>
    </dgm:pt>
    <dgm:pt modelId="{8F65AB59-BF93-4783-81F7-E872A66D55E9}" type="pres">
      <dgm:prSet presAssocID="{BA91C989-A345-4C29-BDF2-BA62CD3EBF22}" presName="parentText" presStyleLbl="node1" presStyleIdx="2" presStyleCnt="4">
        <dgm:presLayoutVars>
          <dgm:chMax val="0"/>
          <dgm:bulletEnabled val="1"/>
        </dgm:presLayoutVars>
      </dgm:prSet>
      <dgm:spPr/>
    </dgm:pt>
    <dgm:pt modelId="{B42FA074-F784-4D41-BE2F-5620E0FB4C95}" type="pres">
      <dgm:prSet presAssocID="{BA91C989-A345-4C29-BDF2-BA62CD3EBF22}" presName="childText" presStyleLbl="revTx" presStyleIdx="2" presStyleCnt="4">
        <dgm:presLayoutVars>
          <dgm:bulletEnabled val="1"/>
        </dgm:presLayoutVars>
      </dgm:prSet>
      <dgm:spPr/>
    </dgm:pt>
    <dgm:pt modelId="{69043EFA-E0EB-4326-81DC-158718DE4BD9}" type="pres">
      <dgm:prSet presAssocID="{700AC86B-60F3-4D94-9BF9-0A93471EA359}" presName="parentText" presStyleLbl="node1" presStyleIdx="3" presStyleCnt="4">
        <dgm:presLayoutVars>
          <dgm:chMax val="0"/>
          <dgm:bulletEnabled val="1"/>
        </dgm:presLayoutVars>
      </dgm:prSet>
      <dgm:spPr/>
    </dgm:pt>
    <dgm:pt modelId="{767074E9-6AA6-45BB-9307-E3B34521388C}" type="pres">
      <dgm:prSet presAssocID="{700AC86B-60F3-4D94-9BF9-0A93471EA359}" presName="childText" presStyleLbl="revTx" presStyleIdx="3" presStyleCnt="4">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A59A743-23CD-464A-8D97-CBEC562BE359}" type="doc">
      <dgm:prSet loTypeId="urn:microsoft.com/office/officeart/2005/8/layout/matrix1" loCatId="matrix" qsTypeId="urn:microsoft.com/office/officeart/2005/8/quickstyle/simple1" qsCatId="simple" csTypeId="urn:microsoft.com/office/officeart/2005/8/colors/accent5_1" csCatId="accent5" phldr="1"/>
      <dgm:spPr/>
      <dgm:t>
        <a:bodyPr/>
        <a:lstStyle/>
        <a:p>
          <a:endParaRPr lang="nb-NO"/>
        </a:p>
      </dgm:t>
    </dgm:pt>
    <dgm:pt modelId="{0BBEC09F-31AE-437F-8FB4-776EA3DFDC28}">
      <dgm:prSet phldrT="[Text]" custT="1"/>
      <dgm:spPr>
        <a:solidFill>
          <a:srgbClr val="AA0085"/>
        </a:solidFill>
      </dgm:spPr>
      <dgm:t>
        <a:bodyPr/>
        <a:lstStyle/>
        <a:p>
          <a:r>
            <a:rPr lang="hu-HU" sz="2400" dirty="0">
              <a:solidFill>
                <a:schemeClr val="bg1"/>
              </a:solidFill>
            </a:rPr>
            <a:t>Feladat átadás</a:t>
          </a:r>
          <a:endParaRPr lang="nb-NO" sz="2400" dirty="0">
            <a:solidFill>
              <a:schemeClr val="bg1"/>
            </a:solidFill>
          </a:endParaRPr>
        </a:p>
      </dgm:t>
    </dgm:pt>
    <dgm:pt modelId="{A6FEA95C-4115-45AC-B3FC-9CA5B1CD434D}" type="parTrans" cxnId="{4F552E6D-A360-4925-8271-43A2936A06E4}">
      <dgm:prSet/>
      <dgm:spPr/>
      <dgm:t>
        <a:bodyPr/>
        <a:lstStyle/>
        <a:p>
          <a:endParaRPr lang="nb-NO"/>
        </a:p>
      </dgm:t>
    </dgm:pt>
    <dgm:pt modelId="{E02644B7-14A1-4138-9D88-02249D36CA6C}" type="sibTrans" cxnId="{4F552E6D-A360-4925-8271-43A2936A06E4}">
      <dgm:prSet/>
      <dgm:spPr/>
      <dgm:t>
        <a:bodyPr/>
        <a:lstStyle/>
        <a:p>
          <a:endParaRPr lang="nb-NO"/>
        </a:p>
      </dgm:t>
    </dgm:pt>
    <dgm:pt modelId="{B20868BE-5010-4D41-8981-5821028BCB1D}">
      <dgm:prSet phldrT="[Text]" custT="1"/>
      <dgm:spPr>
        <a:ln w="41275">
          <a:solidFill>
            <a:srgbClr val="02F4D2"/>
          </a:solidFill>
        </a:ln>
      </dgm:spPr>
      <dgm:t>
        <a:bodyPr/>
        <a:lstStyle/>
        <a:p>
          <a:r>
            <a:rPr lang="en-US" sz="2800" dirty="0" err="1"/>
            <a:t>Interdis</a:t>
          </a:r>
          <a:r>
            <a:rPr lang="hu-HU" sz="2800" dirty="0"/>
            <a:t>z</a:t>
          </a:r>
          <a:r>
            <a:rPr lang="en-US" sz="2800" dirty="0" err="1"/>
            <a:t>ciplin</a:t>
          </a:r>
          <a:r>
            <a:rPr lang="hu-HU" sz="2800" dirty="0" err="1"/>
            <a:t>áris</a:t>
          </a:r>
          <a:r>
            <a:rPr lang="hu-HU" sz="2800" dirty="0"/>
            <a:t> képzések és együttműködés</a:t>
          </a:r>
          <a:endParaRPr lang="nb-NO" sz="2800" dirty="0"/>
        </a:p>
      </dgm:t>
    </dgm:pt>
    <dgm:pt modelId="{FE2C8EF9-9620-4C56-8F2F-A939D46BB37E}" type="parTrans" cxnId="{BB939795-AD93-4889-8CF7-80FB42D27236}">
      <dgm:prSet/>
      <dgm:spPr/>
      <dgm:t>
        <a:bodyPr/>
        <a:lstStyle/>
        <a:p>
          <a:endParaRPr lang="nb-NO"/>
        </a:p>
      </dgm:t>
    </dgm:pt>
    <dgm:pt modelId="{0366053E-0C57-4C3C-80E1-340DE9DC6BC7}" type="sibTrans" cxnId="{BB939795-AD93-4889-8CF7-80FB42D27236}">
      <dgm:prSet/>
      <dgm:spPr/>
      <dgm:t>
        <a:bodyPr/>
        <a:lstStyle/>
        <a:p>
          <a:endParaRPr lang="nb-NO"/>
        </a:p>
      </dgm:t>
    </dgm:pt>
    <dgm:pt modelId="{A06C4297-0A81-4CCB-80A7-736CD0CC0578}">
      <dgm:prSet phldrT="[Text]" custT="1"/>
      <dgm:spPr>
        <a:solidFill>
          <a:prstClr val="white">
            <a:hueOff val="0"/>
            <a:satOff val="0"/>
            <a:lumOff val="0"/>
            <a:alphaOff val="0"/>
          </a:prstClr>
        </a:solidFill>
        <a:ln w="41275" cap="flat" cmpd="sng" algn="ctr">
          <a:solidFill>
            <a:srgbClr val="02F4D2"/>
          </a:solidFill>
          <a:prstDash val="solid"/>
          <a:miter lim="800000"/>
        </a:ln>
        <a:effectLst/>
      </dgm:spPr>
      <dgm:t>
        <a:bodyPr spcFirstLastPara="0" vert="horz" wrap="square" lIns="142240" tIns="142240" rIns="142240" bIns="142240" numCol="1" spcCol="1270" anchor="ctr" anchorCtr="0"/>
        <a:lstStyle/>
        <a:p>
          <a:pPr marL="0" lvl="0" indent="0" algn="ctr" defTabSz="889000">
            <a:lnSpc>
              <a:spcPct val="90000"/>
            </a:lnSpc>
            <a:spcBef>
              <a:spcPct val="0"/>
            </a:spcBef>
            <a:spcAft>
              <a:spcPct val="35000"/>
            </a:spcAft>
            <a:buNone/>
          </a:pPr>
          <a:r>
            <a:rPr lang="en-US" sz="2800" kern="1200">
              <a:solidFill>
                <a:prstClr val="black">
                  <a:hueOff val="0"/>
                  <a:satOff val="0"/>
                  <a:lumOff val="0"/>
                  <a:alphaOff val="0"/>
                </a:prstClr>
              </a:solidFill>
              <a:latin typeface="Calibri" panose="020F0502020204030204"/>
              <a:ea typeface="+mn-ea"/>
              <a:cs typeface="+mn-cs"/>
            </a:rPr>
            <a:t>Trans</a:t>
          </a:r>
          <a:r>
            <a:rPr lang="hu-HU" sz="2800" kern="1200">
              <a:solidFill>
                <a:prstClr val="black">
                  <a:hueOff val="0"/>
                  <a:satOff val="0"/>
                  <a:lumOff val="0"/>
                  <a:alphaOff val="0"/>
                </a:prstClr>
              </a:solidFill>
              <a:latin typeface="Calibri" panose="020F0502020204030204"/>
              <a:ea typeface="+mn-ea"/>
              <a:cs typeface="+mn-cs"/>
            </a:rPr>
            <a:t>z</a:t>
          </a:r>
          <a:r>
            <a:rPr lang="en-US" sz="2800" kern="1200">
              <a:solidFill>
                <a:prstClr val="black">
                  <a:hueOff val="0"/>
                  <a:satOff val="0"/>
                  <a:lumOff val="0"/>
                  <a:alphaOff val="0"/>
                </a:prstClr>
              </a:solidFill>
              <a:latin typeface="Calibri" panose="020F0502020204030204"/>
              <a:ea typeface="+mn-ea"/>
              <a:cs typeface="+mn-cs"/>
            </a:rPr>
            <a:t>ver</a:t>
          </a:r>
          <a:r>
            <a:rPr lang="hu-HU" sz="2800" kern="1200">
              <a:solidFill>
                <a:prstClr val="black">
                  <a:hueOff val="0"/>
                  <a:satOff val="0"/>
                  <a:lumOff val="0"/>
                  <a:alphaOff val="0"/>
                </a:prstClr>
              </a:solidFill>
              <a:latin typeface="Calibri" panose="020F0502020204030204"/>
              <a:ea typeface="+mn-ea"/>
              <a:cs typeface="+mn-cs"/>
            </a:rPr>
            <a:t>zális</a:t>
          </a:r>
          <a:r>
            <a:rPr lang="en-US" sz="2800" kern="1200">
              <a:solidFill>
                <a:prstClr val="black">
                  <a:hueOff val="0"/>
                  <a:satOff val="0"/>
                  <a:lumOff val="0"/>
                  <a:alphaOff val="0"/>
                </a:prstClr>
              </a:solidFill>
              <a:latin typeface="Calibri" panose="020F0502020204030204"/>
              <a:ea typeface="+mn-ea"/>
              <a:cs typeface="+mn-cs"/>
            </a:rPr>
            <a:t> </a:t>
          </a:r>
          <a:r>
            <a:rPr lang="hu-HU" sz="2800" kern="1200">
              <a:solidFill>
                <a:prstClr val="black">
                  <a:hueOff val="0"/>
                  <a:satOff val="0"/>
                  <a:lumOff val="0"/>
                  <a:alphaOff val="0"/>
                </a:prstClr>
              </a:solidFill>
              <a:latin typeface="Calibri" panose="020F0502020204030204"/>
              <a:ea typeface="+mn-ea"/>
              <a:cs typeface="+mn-cs"/>
            </a:rPr>
            <a:t>készségek</a:t>
          </a:r>
          <a:endParaRPr lang="nb-NO" sz="2800" kern="1200" dirty="0">
            <a:solidFill>
              <a:prstClr val="black">
                <a:hueOff val="0"/>
                <a:satOff val="0"/>
                <a:lumOff val="0"/>
                <a:alphaOff val="0"/>
              </a:prstClr>
            </a:solidFill>
            <a:latin typeface="Calibri" panose="020F0502020204030204"/>
            <a:ea typeface="+mn-ea"/>
            <a:cs typeface="+mn-cs"/>
          </a:endParaRPr>
        </a:p>
      </dgm:t>
    </dgm:pt>
    <dgm:pt modelId="{1471C51D-5AED-44D8-8302-D2FE42AFCEB9}" type="parTrans" cxnId="{E25A452C-7D7B-4BAF-97E2-683CF69C390F}">
      <dgm:prSet/>
      <dgm:spPr/>
      <dgm:t>
        <a:bodyPr/>
        <a:lstStyle/>
        <a:p>
          <a:endParaRPr lang="nb-NO"/>
        </a:p>
      </dgm:t>
    </dgm:pt>
    <dgm:pt modelId="{E4DE8CE9-8A32-4D65-9B76-AB16F9260582}" type="sibTrans" cxnId="{E25A452C-7D7B-4BAF-97E2-683CF69C390F}">
      <dgm:prSet/>
      <dgm:spPr/>
      <dgm:t>
        <a:bodyPr/>
        <a:lstStyle/>
        <a:p>
          <a:endParaRPr lang="nb-NO"/>
        </a:p>
      </dgm:t>
    </dgm:pt>
    <dgm:pt modelId="{74E1FB5D-A81D-428F-8CC1-C6A67584DDD3}">
      <dgm:prSet phldrT="[Text]" custT="1"/>
      <dgm:spPr>
        <a:solidFill>
          <a:prstClr val="white">
            <a:hueOff val="0"/>
            <a:satOff val="0"/>
            <a:lumOff val="0"/>
            <a:alphaOff val="0"/>
          </a:prstClr>
        </a:solidFill>
        <a:ln w="41275" cap="flat" cmpd="sng" algn="ctr">
          <a:solidFill>
            <a:srgbClr val="02F4D2"/>
          </a:solidFill>
          <a:prstDash val="solid"/>
          <a:miter lim="800000"/>
        </a:ln>
        <a:effectLst/>
      </dgm:spPr>
      <dgm:t>
        <a:bodyPr spcFirstLastPara="0" vert="horz" wrap="square" lIns="142240" tIns="142240" rIns="142240" bIns="142240" numCol="1" spcCol="1270" anchor="ctr" anchorCtr="0"/>
        <a:lstStyle/>
        <a:p>
          <a:r>
            <a:rPr lang="hu-HU" sz="2800" kern="1200" dirty="0"/>
            <a:t>Hirtelen </a:t>
          </a:r>
          <a:r>
            <a:rPr lang="hu-HU" sz="2800" kern="1200" dirty="0">
              <a:solidFill>
                <a:prstClr val="black">
                  <a:hueOff val="0"/>
                  <a:satOff val="0"/>
                  <a:lumOff val="0"/>
                  <a:alphaOff val="0"/>
                </a:prstClr>
              </a:solidFill>
              <a:latin typeface="Calibri" panose="020F0502020204030204"/>
              <a:ea typeface="+mn-ea"/>
              <a:cs typeface="+mn-cs"/>
            </a:rPr>
            <a:t>változásokkal</a:t>
          </a:r>
          <a:r>
            <a:rPr lang="hu-HU" sz="2800" kern="1200" dirty="0"/>
            <a:t> való megküzdés - </a:t>
          </a:r>
          <a:r>
            <a:rPr lang="hu-HU" sz="2800" kern="1200" dirty="0" err="1"/>
            <a:t>reziliencia</a:t>
          </a:r>
          <a:endParaRPr lang="nb-NO" sz="2800" kern="1200" dirty="0"/>
        </a:p>
      </dgm:t>
    </dgm:pt>
    <dgm:pt modelId="{8F77E4E7-344F-4F91-90F5-049AFDCE7C4F}" type="parTrans" cxnId="{08AA15A6-50D7-4141-9FD9-80A8582D75A8}">
      <dgm:prSet/>
      <dgm:spPr/>
      <dgm:t>
        <a:bodyPr/>
        <a:lstStyle/>
        <a:p>
          <a:endParaRPr lang="nb-NO"/>
        </a:p>
      </dgm:t>
    </dgm:pt>
    <dgm:pt modelId="{443B3DC6-3E4C-492C-B4A6-9BB0CF608219}" type="sibTrans" cxnId="{08AA15A6-50D7-4141-9FD9-80A8582D75A8}">
      <dgm:prSet/>
      <dgm:spPr/>
      <dgm:t>
        <a:bodyPr/>
        <a:lstStyle/>
        <a:p>
          <a:endParaRPr lang="nb-NO"/>
        </a:p>
      </dgm:t>
    </dgm:pt>
    <dgm:pt modelId="{FCE4C278-4BD9-40F6-B7E9-5D5EE33032B6}">
      <dgm:prSet phldrT="[Text]" custT="1"/>
      <dgm:spPr>
        <a:ln w="41275">
          <a:solidFill>
            <a:srgbClr val="02F4D2"/>
          </a:solidFill>
        </a:ln>
      </dgm:spPr>
      <dgm:t>
        <a:bodyPr/>
        <a:lstStyle/>
        <a:p>
          <a:r>
            <a:rPr lang="hu-HU" sz="2800" dirty="0"/>
            <a:t>Kulturális nyitottság, rugalmasság és befogadás</a:t>
          </a:r>
          <a:endParaRPr lang="nb-NO" sz="2800" dirty="0"/>
        </a:p>
      </dgm:t>
    </dgm:pt>
    <dgm:pt modelId="{06D82628-638E-4F50-960D-632E3AB793DF}" type="parTrans" cxnId="{629EF613-995E-4931-8E96-77CD2C252C6B}">
      <dgm:prSet/>
      <dgm:spPr/>
      <dgm:t>
        <a:bodyPr/>
        <a:lstStyle/>
        <a:p>
          <a:endParaRPr lang="nb-NO"/>
        </a:p>
      </dgm:t>
    </dgm:pt>
    <dgm:pt modelId="{91DE5066-8F56-47BB-9C2F-74CBFA673646}" type="sibTrans" cxnId="{629EF613-995E-4931-8E96-77CD2C252C6B}">
      <dgm:prSet/>
      <dgm:spPr/>
      <dgm:t>
        <a:bodyPr/>
        <a:lstStyle/>
        <a:p>
          <a:endParaRPr lang="nb-NO"/>
        </a:p>
      </dgm:t>
    </dgm:pt>
    <dgm:pt modelId="{9F29951A-E198-40B4-81AA-A990F1528092}" type="pres">
      <dgm:prSet presAssocID="{2A59A743-23CD-464A-8D97-CBEC562BE359}" presName="diagram" presStyleCnt="0">
        <dgm:presLayoutVars>
          <dgm:chMax val="1"/>
          <dgm:dir/>
          <dgm:animLvl val="ctr"/>
          <dgm:resizeHandles val="exact"/>
        </dgm:presLayoutVars>
      </dgm:prSet>
      <dgm:spPr/>
    </dgm:pt>
    <dgm:pt modelId="{E3DD3786-CD5D-46F8-87F1-0F9BB7CF143F}" type="pres">
      <dgm:prSet presAssocID="{2A59A743-23CD-464A-8D97-CBEC562BE359}" presName="matrix" presStyleCnt="0"/>
      <dgm:spPr/>
    </dgm:pt>
    <dgm:pt modelId="{2088E69E-CC05-4DFF-8076-28A97BF57A18}" type="pres">
      <dgm:prSet presAssocID="{2A59A743-23CD-464A-8D97-CBEC562BE359}" presName="tile1" presStyleLbl="node1" presStyleIdx="0" presStyleCnt="4"/>
      <dgm:spPr/>
    </dgm:pt>
    <dgm:pt modelId="{D11FAB69-FE8E-4F7C-8596-9E644C1FD743}" type="pres">
      <dgm:prSet presAssocID="{2A59A743-23CD-464A-8D97-CBEC562BE359}" presName="tile1text" presStyleLbl="node1" presStyleIdx="0" presStyleCnt="4">
        <dgm:presLayoutVars>
          <dgm:chMax val="0"/>
          <dgm:chPref val="0"/>
          <dgm:bulletEnabled val="1"/>
        </dgm:presLayoutVars>
      </dgm:prSet>
      <dgm:spPr/>
    </dgm:pt>
    <dgm:pt modelId="{83FD0B7B-6E95-49B0-A336-B2743DC4CE70}" type="pres">
      <dgm:prSet presAssocID="{2A59A743-23CD-464A-8D97-CBEC562BE359}" presName="tile2" presStyleLbl="node1" presStyleIdx="1" presStyleCnt="4" custLinFactNeighborX="0" custLinFactNeighborY="-27545"/>
      <dgm:spPr>
        <a:xfrm>
          <a:off x="3744758" y="0"/>
          <a:ext cx="3744758" cy="1919816"/>
        </a:xfrm>
        <a:prstGeom prst="round1Rect">
          <a:avLst/>
        </a:prstGeom>
      </dgm:spPr>
    </dgm:pt>
    <dgm:pt modelId="{71ED20AD-857C-4C94-99ED-97C38A0CC9E6}" type="pres">
      <dgm:prSet presAssocID="{2A59A743-23CD-464A-8D97-CBEC562BE359}" presName="tile2text" presStyleLbl="node1" presStyleIdx="1" presStyleCnt="4">
        <dgm:presLayoutVars>
          <dgm:chMax val="0"/>
          <dgm:chPref val="0"/>
          <dgm:bulletEnabled val="1"/>
        </dgm:presLayoutVars>
      </dgm:prSet>
      <dgm:spPr/>
    </dgm:pt>
    <dgm:pt modelId="{55B6015B-6E22-4F96-B0B9-271A8F579BDF}" type="pres">
      <dgm:prSet presAssocID="{2A59A743-23CD-464A-8D97-CBEC562BE359}" presName="tile3" presStyleLbl="node1" presStyleIdx="2" presStyleCnt="4"/>
      <dgm:spPr>
        <a:xfrm rot="10800000">
          <a:off x="0" y="1919816"/>
          <a:ext cx="3744758" cy="1919816"/>
        </a:xfrm>
        <a:prstGeom prst="round1Rect">
          <a:avLst/>
        </a:prstGeom>
      </dgm:spPr>
    </dgm:pt>
    <dgm:pt modelId="{8BA26E24-1157-4BD0-8401-599F2E1F2672}" type="pres">
      <dgm:prSet presAssocID="{2A59A743-23CD-464A-8D97-CBEC562BE359}" presName="tile3text" presStyleLbl="node1" presStyleIdx="2" presStyleCnt="4">
        <dgm:presLayoutVars>
          <dgm:chMax val="0"/>
          <dgm:chPref val="0"/>
          <dgm:bulletEnabled val="1"/>
        </dgm:presLayoutVars>
      </dgm:prSet>
      <dgm:spPr/>
    </dgm:pt>
    <dgm:pt modelId="{9E52EBB0-198E-4A13-8336-D8715D9563A6}" type="pres">
      <dgm:prSet presAssocID="{2A59A743-23CD-464A-8D97-CBEC562BE359}" presName="tile4" presStyleLbl="node1" presStyleIdx="3" presStyleCnt="4"/>
      <dgm:spPr/>
    </dgm:pt>
    <dgm:pt modelId="{BEB32FE4-F475-4532-8BD9-D194484A3037}" type="pres">
      <dgm:prSet presAssocID="{2A59A743-23CD-464A-8D97-CBEC562BE359}" presName="tile4text" presStyleLbl="node1" presStyleIdx="3" presStyleCnt="4">
        <dgm:presLayoutVars>
          <dgm:chMax val="0"/>
          <dgm:chPref val="0"/>
          <dgm:bulletEnabled val="1"/>
        </dgm:presLayoutVars>
      </dgm:prSet>
      <dgm:spPr/>
    </dgm:pt>
    <dgm:pt modelId="{D4D5F732-C653-49D5-A33E-977FF06F524D}" type="pres">
      <dgm:prSet presAssocID="{2A59A743-23CD-464A-8D97-CBEC562BE359}" presName="centerTile" presStyleLbl="fgShp" presStyleIdx="0" presStyleCnt="1">
        <dgm:presLayoutVars>
          <dgm:chMax val="0"/>
          <dgm:chPref val="0"/>
        </dgm:presLayoutVars>
      </dgm:prSet>
      <dgm:spPr/>
    </dgm:pt>
  </dgm:ptLst>
  <dgm:cxnLst>
    <dgm:cxn modelId="{629EF613-995E-4931-8E96-77CD2C252C6B}" srcId="{0BBEC09F-31AE-437F-8FB4-776EA3DFDC28}" destId="{FCE4C278-4BD9-40F6-B7E9-5D5EE33032B6}" srcOrd="3" destOrd="0" parTransId="{06D82628-638E-4F50-960D-632E3AB793DF}" sibTransId="{91DE5066-8F56-47BB-9C2F-74CBFA673646}"/>
    <dgm:cxn modelId="{82CCD42A-6EB7-4962-ABCA-37A4BD83CCD3}" type="presOf" srcId="{A06C4297-0A81-4CCB-80A7-736CD0CC0578}" destId="{83FD0B7B-6E95-49B0-A336-B2743DC4CE70}" srcOrd="0" destOrd="0" presId="urn:microsoft.com/office/officeart/2005/8/layout/matrix1"/>
    <dgm:cxn modelId="{E9FCD82B-4C2D-4324-BD92-F2544F39851D}" type="presOf" srcId="{74E1FB5D-A81D-428F-8CC1-C6A67584DDD3}" destId="{8BA26E24-1157-4BD0-8401-599F2E1F2672}" srcOrd="1" destOrd="0" presId="urn:microsoft.com/office/officeart/2005/8/layout/matrix1"/>
    <dgm:cxn modelId="{E25A452C-7D7B-4BAF-97E2-683CF69C390F}" srcId="{0BBEC09F-31AE-437F-8FB4-776EA3DFDC28}" destId="{A06C4297-0A81-4CCB-80A7-736CD0CC0578}" srcOrd="1" destOrd="0" parTransId="{1471C51D-5AED-44D8-8302-D2FE42AFCEB9}" sibTransId="{E4DE8CE9-8A32-4D65-9B76-AB16F9260582}"/>
    <dgm:cxn modelId="{4F552E6D-A360-4925-8271-43A2936A06E4}" srcId="{2A59A743-23CD-464A-8D97-CBEC562BE359}" destId="{0BBEC09F-31AE-437F-8FB4-776EA3DFDC28}" srcOrd="0" destOrd="0" parTransId="{A6FEA95C-4115-45AC-B3FC-9CA5B1CD434D}" sibTransId="{E02644B7-14A1-4138-9D88-02249D36CA6C}"/>
    <dgm:cxn modelId="{31868D4F-B862-467F-86F6-AE78498481AF}" type="presOf" srcId="{FCE4C278-4BD9-40F6-B7E9-5D5EE33032B6}" destId="{9E52EBB0-198E-4A13-8336-D8715D9563A6}" srcOrd="0" destOrd="0" presId="urn:microsoft.com/office/officeart/2005/8/layout/matrix1"/>
    <dgm:cxn modelId="{558CA158-FAEF-4046-9CB5-C51B373EC709}" type="presOf" srcId="{74E1FB5D-A81D-428F-8CC1-C6A67584DDD3}" destId="{55B6015B-6E22-4F96-B0B9-271A8F579BDF}" srcOrd="0" destOrd="0" presId="urn:microsoft.com/office/officeart/2005/8/layout/matrix1"/>
    <dgm:cxn modelId="{EC00D77E-812B-49FB-BA1D-DF87791E15B0}" type="presOf" srcId="{B20868BE-5010-4D41-8981-5821028BCB1D}" destId="{D11FAB69-FE8E-4F7C-8596-9E644C1FD743}" srcOrd="1" destOrd="0" presId="urn:microsoft.com/office/officeart/2005/8/layout/matrix1"/>
    <dgm:cxn modelId="{6563F38F-A76C-491D-BD92-1BEC6E551BD0}" type="presOf" srcId="{A06C4297-0A81-4CCB-80A7-736CD0CC0578}" destId="{71ED20AD-857C-4C94-99ED-97C38A0CC9E6}" srcOrd="1" destOrd="0" presId="urn:microsoft.com/office/officeart/2005/8/layout/matrix1"/>
    <dgm:cxn modelId="{BB939795-AD93-4889-8CF7-80FB42D27236}" srcId="{0BBEC09F-31AE-437F-8FB4-776EA3DFDC28}" destId="{B20868BE-5010-4D41-8981-5821028BCB1D}" srcOrd="0" destOrd="0" parTransId="{FE2C8EF9-9620-4C56-8F2F-A939D46BB37E}" sibTransId="{0366053E-0C57-4C3C-80E1-340DE9DC6BC7}"/>
    <dgm:cxn modelId="{08AA15A6-50D7-4141-9FD9-80A8582D75A8}" srcId="{0BBEC09F-31AE-437F-8FB4-776EA3DFDC28}" destId="{74E1FB5D-A81D-428F-8CC1-C6A67584DDD3}" srcOrd="2" destOrd="0" parTransId="{8F77E4E7-344F-4F91-90F5-049AFDCE7C4F}" sibTransId="{443B3DC6-3E4C-492C-B4A6-9BB0CF608219}"/>
    <dgm:cxn modelId="{96C2EEA8-3F2A-4E13-949C-446378D2D019}" type="presOf" srcId="{FCE4C278-4BD9-40F6-B7E9-5D5EE33032B6}" destId="{BEB32FE4-F475-4532-8BD9-D194484A3037}" srcOrd="1" destOrd="0" presId="urn:microsoft.com/office/officeart/2005/8/layout/matrix1"/>
    <dgm:cxn modelId="{7E2D1EC8-923E-4643-828B-4FFE86123117}" type="presOf" srcId="{B20868BE-5010-4D41-8981-5821028BCB1D}" destId="{2088E69E-CC05-4DFF-8076-28A97BF57A18}" srcOrd="0" destOrd="0" presId="urn:microsoft.com/office/officeart/2005/8/layout/matrix1"/>
    <dgm:cxn modelId="{87E181DD-FE6C-45E0-B3B5-83BB9B8A4D20}" type="presOf" srcId="{2A59A743-23CD-464A-8D97-CBEC562BE359}" destId="{9F29951A-E198-40B4-81AA-A990F1528092}" srcOrd="0" destOrd="0" presId="urn:microsoft.com/office/officeart/2005/8/layout/matrix1"/>
    <dgm:cxn modelId="{EC259AF3-9640-424B-B04A-FD3E25E8B5F7}" type="presOf" srcId="{0BBEC09F-31AE-437F-8FB4-776EA3DFDC28}" destId="{D4D5F732-C653-49D5-A33E-977FF06F524D}" srcOrd="0" destOrd="0" presId="urn:microsoft.com/office/officeart/2005/8/layout/matrix1"/>
    <dgm:cxn modelId="{49F658E2-6088-4662-B0EE-5937022EAE31}" type="presParOf" srcId="{9F29951A-E198-40B4-81AA-A990F1528092}" destId="{E3DD3786-CD5D-46F8-87F1-0F9BB7CF143F}" srcOrd="0" destOrd="0" presId="urn:microsoft.com/office/officeart/2005/8/layout/matrix1"/>
    <dgm:cxn modelId="{7E534D2A-4321-4254-A2AA-0F170BC9E588}" type="presParOf" srcId="{E3DD3786-CD5D-46F8-87F1-0F9BB7CF143F}" destId="{2088E69E-CC05-4DFF-8076-28A97BF57A18}" srcOrd="0" destOrd="0" presId="urn:microsoft.com/office/officeart/2005/8/layout/matrix1"/>
    <dgm:cxn modelId="{7182AE9C-1AF1-42CF-8BA8-0B58116631CE}" type="presParOf" srcId="{E3DD3786-CD5D-46F8-87F1-0F9BB7CF143F}" destId="{D11FAB69-FE8E-4F7C-8596-9E644C1FD743}" srcOrd="1" destOrd="0" presId="urn:microsoft.com/office/officeart/2005/8/layout/matrix1"/>
    <dgm:cxn modelId="{BD5783EB-3A81-4DB6-B19B-CD719893B668}" type="presParOf" srcId="{E3DD3786-CD5D-46F8-87F1-0F9BB7CF143F}" destId="{83FD0B7B-6E95-49B0-A336-B2743DC4CE70}" srcOrd="2" destOrd="0" presId="urn:microsoft.com/office/officeart/2005/8/layout/matrix1"/>
    <dgm:cxn modelId="{9000D227-1FF7-4F99-BA19-430DE05D9DB9}" type="presParOf" srcId="{E3DD3786-CD5D-46F8-87F1-0F9BB7CF143F}" destId="{71ED20AD-857C-4C94-99ED-97C38A0CC9E6}" srcOrd="3" destOrd="0" presId="urn:microsoft.com/office/officeart/2005/8/layout/matrix1"/>
    <dgm:cxn modelId="{DE905190-19FE-4B57-8B7A-151CED32CA0F}" type="presParOf" srcId="{E3DD3786-CD5D-46F8-87F1-0F9BB7CF143F}" destId="{55B6015B-6E22-4F96-B0B9-271A8F579BDF}" srcOrd="4" destOrd="0" presId="urn:microsoft.com/office/officeart/2005/8/layout/matrix1"/>
    <dgm:cxn modelId="{ADCCEFA0-82E8-461D-8BCD-B41AD707AFEF}" type="presParOf" srcId="{E3DD3786-CD5D-46F8-87F1-0F9BB7CF143F}" destId="{8BA26E24-1157-4BD0-8401-599F2E1F2672}" srcOrd="5" destOrd="0" presId="urn:microsoft.com/office/officeart/2005/8/layout/matrix1"/>
    <dgm:cxn modelId="{5FFF46B2-4065-490A-8AA7-5BF6F3CFACD1}" type="presParOf" srcId="{E3DD3786-CD5D-46F8-87F1-0F9BB7CF143F}" destId="{9E52EBB0-198E-4A13-8336-D8715D9563A6}" srcOrd="6" destOrd="0" presId="urn:microsoft.com/office/officeart/2005/8/layout/matrix1"/>
    <dgm:cxn modelId="{0FE9468B-F314-4591-8F4B-E5612FAD445E}" type="presParOf" srcId="{E3DD3786-CD5D-46F8-87F1-0F9BB7CF143F}" destId="{BEB32FE4-F475-4532-8BD9-D194484A3037}" srcOrd="7" destOrd="0" presId="urn:microsoft.com/office/officeart/2005/8/layout/matrix1"/>
    <dgm:cxn modelId="{04E52EF9-DECA-480C-834D-AB3B4DDD8B82}" type="presParOf" srcId="{9F29951A-E198-40B4-81AA-A990F1528092}" destId="{D4D5F732-C653-49D5-A33E-977FF06F524D}" srcOrd="1" destOrd="0" presId="urn:microsoft.com/office/officeart/2005/8/layout/matrix1"/>
  </dgm:cxnLst>
  <dgm:bg/>
  <dgm:whole>
    <a:ln w="38100">
      <a:solidFill>
        <a:srgbClr val="00A8D7"/>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7CE21B-7F13-4982-9167-A3EC6B76E75D}">
      <dsp:nvSpPr>
        <dsp:cNvPr id="0" name=""/>
        <dsp:cNvSpPr/>
      </dsp:nvSpPr>
      <dsp:spPr>
        <a:xfrm>
          <a:off x="0" y="0"/>
          <a:ext cx="727993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640A69-00D2-46A5-926E-1493396EE7FB}">
      <dsp:nvSpPr>
        <dsp:cNvPr id="0" name=""/>
        <dsp:cNvSpPr/>
      </dsp:nvSpPr>
      <dsp:spPr>
        <a:xfrm>
          <a:off x="0" y="0"/>
          <a:ext cx="2182751" cy="3288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hu-HU" sz="2600" b="1" kern="1200" dirty="0"/>
            <a:t>Az ellenállás leggyakoribb okai</a:t>
          </a:r>
          <a:endParaRPr lang="en-US" sz="2600" b="1" kern="1200" dirty="0"/>
        </a:p>
      </dsp:txBody>
      <dsp:txXfrm>
        <a:off x="0" y="0"/>
        <a:ext cx="2182751" cy="3288718"/>
      </dsp:txXfrm>
    </dsp:sp>
    <dsp:sp modelId="{43A81D05-C9B5-4668-87CB-6169C18E363E}">
      <dsp:nvSpPr>
        <dsp:cNvPr id="0" name=""/>
        <dsp:cNvSpPr/>
      </dsp:nvSpPr>
      <dsp:spPr>
        <a:xfrm>
          <a:off x="2278300" y="30992"/>
          <a:ext cx="5000407" cy="619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Font typeface="Arial" panose="020B0604020202020204" pitchFamily="34" charset="0"/>
            <a:buNone/>
          </a:pPr>
          <a:r>
            <a:rPr lang="hu-HU" sz="2600" b="0" i="0" kern="1200" dirty="0"/>
            <a:t>Ismeretlentől való félelem</a:t>
          </a:r>
          <a:endParaRPr lang="en-US" sz="2600" kern="1200" dirty="0"/>
        </a:p>
      </dsp:txBody>
      <dsp:txXfrm>
        <a:off x="2278300" y="30992"/>
        <a:ext cx="5000407" cy="619846"/>
      </dsp:txXfrm>
    </dsp:sp>
    <dsp:sp modelId="{587C1012-4070-4DFC-98CE-CE747EC8F77A}">
      <dsp:nvSpPr>
        <dsp:cNvPr id="0" name=""/>
        <dsp:cNvSpPr/>
      </dsp:nvSpPr>
      <dsp:spPr>
        <a:xfrm>
          <a:off x="2182751" y="650838"/>
          <a:ext cx="50959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9960C68-D840-4317-BDC7-B6C77AF8C8D2}">
      <dsp:nvSpPr>
        <dsp:cNvPr id="0" name=""/>
        <dsp:cNvSpPr/>
      </dsp:nvSpPr>
      <dsp:spPr>
        <a:xfrm>
          <a:off x="2278300" y="681830"/>
          <a:ext cx="5000407" cy="619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Font typeface="Arial" panose="020B0604020202020204" pitchFamily="34" charset="0"/>
            <a:buNone/>
          </a:pPr>
          <a:r>
            <a:rPr lang="hu-HU" sz="2600" b="0" i="0" kern="1200" dirty="0"/>
            <a:t>Kontrollvesztés élménye</a:t>
          </a:r>
          <a:endParaRPr lang="en-US" sz="2600" kern="1200" dirty="0"/>
        </a:p>
      </dsp:txBody>
      <dsp:txXfrm>
        <a:off x="2278300" y="681830"/>
        <a:ext cx="5000407" cy="619846"/>
      </dsp:txXfrm>
    </dsp:sp>
    <dsp:sp modelId="{6572EB65-E52B-4514-AF5B-CA8F61E8D192}">
      <dsp:nvSpPr>
        <dsp:cNvPr id="0" name=""/>
        <dsp:cNvSpPr/>
      </dsp:nvSpPr>
      <dsp:spPr>
        <a:xfrm>
          <a:off x="2182751" y="1301677"/>
          <a:ext cx="50959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52E233C-5D59-40F2-85C8-DFB32E9C7752}">
      <dsp:nvSpPr>
        <dsp:cNvPr id="0" name=""/>
        <dsp:cNvSpPr/>
      </dsp:nvSpPr>
      <dsp:spPr>
        <a:xfrm>
          <a:off x="2278300" y="1332669"/>
          <a:ext cx="5000407" cy="619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Font typeface="Arial" panose="020B0604020202020204" pitchFamily="34" charset="0"/>
            <a:buNone/>
          </a:pPr>
          <a:r>
            <a:rPr lang="hu-HU" sz="2600" b="0" i="0" kern="1200" dirty="0"/>
            <a:t>A vezetésben való bizalmatlanság</a:t>
          </a:r>
          <a:endParaRPr lang="en-US" sz="2600" kern="1200" dirty="0"/>
        </a:p>
      </dsp:txBody>
      <dsp:txXfrm>
        <a:off x="2278300" y="1332669"/>
        <a:ext cx="5000407" cy="619846"/>
      </dsp:txXfrm>
    </dsp:sp>
    <dsp:sp modelId="{813977F3-6E80-4472-B36D-658FAB8E39BB}">
      <dsp:nvSpPr>
        <dsp:cNvPr id="0" name=""/>
        <dsp:cNvSpPr/>
      </dsp:nvSpPr>
      <dsp:spPr>
        <a:xfrm>
          <a:off x="2182751" y="1952515"/>
          <a:ext cx="50959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F61923-47B6-4414-9068-50701E3AC70B}">
      <dsp:nvSpPr>
        <dsp:cNvPr id="0" name=""/>
        <dsp:cNvSpPr/>
      </dsp:nvSpPr>
      <dsp:spPr>
        <a:xfrm>
          <a:off x="2278300" y="1983508"/>
          <a:ext cx="5000407" cy="619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Font typeface="Arial" panose="020B0604020202020204" pitchFamily="34" charset="0"/>
            <a:buNone/>
          </a:pPr>
          <a:r>
            <a:rPr lang="hu-HU" sz="2600" b="0" i="0" kern="1200" dirty="0"/>
            <a:t>A szükséges új kompetencia hiánya </a:t>
          </a:r>
          <a:endParaRPr lang="en-US" sz="2600" kern="1200" dirty="0"/>
        </a:p>
      </dsp:txBody>
      <dsp:txXfrm>
        <a:off x="2278300" y="1983508"/>
        <a:ext cx="5000407" cy="619846"/>
      </dsp:txXfrm>
    </dsp:sp>
    <dsp:sp modelId="{2C446974-E77C-4B19-AF2D-C48B5F550154}">
      <dsp:nvSpPr>
        <dsp:cNvPr id="0" name=""/>
        <dsp:cNvSpPr/>
      </dsp:nvSpPr>
      <dsp:spPr>
        <a:xfrm>
          <a:off x="2182751" y="2603354"/>
          <a:ext cx="50959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DFC1EF-3C8A-4E8C-B874-8826469FB107}">
      <dsp:nvSpPr>
        <dsp:cNvPr id="0" name=""/>
        <dsp:cNvSpPr/>
      </dsp:nvSpPr>
      <dsp:spPr>
        <a:xfrm>
          <a:off x="2278300" y="2634346"/>
          <a:ext cx="5000407" cy="619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Font typeface="Arial" panose="020B0604020202020204" pitchFamily="34" charset="0"/>
            <a:buNone/>
          </a:pPr>
          <a:r>
            <a:rPr lang="hu-HU" sz="2600" b="0" i="0" kern="1200" dirty="0"/>
            <a:t>Nem megfelelő kommunikáció</a:t>
          </a:r>
          <a:endParaRPr lang="en-US" sz="2600" kern="1200" dirty="0"/>
        </a:p>
      </dsp:txBody>
      <dsp:txXfrm>
        <a:off x="2278300" y="2634346"/>
        <a:ext cx="5000407" cy="619846"/>
      </dsp:txXfrm>
    </dsp:sp>
    <dsp:sp modelId="{7D26AA03-8155-4EC2-A532-F4463A1816A8}">
      <dsp:nvSpPr>
        <dsp:cNvPr id="0" name=""/>
        <dsp:cNvSpPr/>
      </dsp:nvSpPr>
      <dsp:spPr>
        <a:xfrm>
          <a:off x="2182751" y="3254192"/>
          <a:ext cx="50959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7A3C0-8157-407B-890E-61640BF3BC42}">
      <dsp:nvSpPr>
        <dsp:cNvPr id="0" name=""/>
        <dsp:cNvSpPr/>
      </dsp:nvSpPr>
      <dsp:spPr>
        <a:xfrm>
          <a:off x="-6278718" y="-960478"/>
          <a:ext cx="7473741" cy="7473741"/>
        </a:xfrm>
        <a:prstGeom prst="blockArc">
          <a:avLst>
            <a:gd name="adj1" fmla="val 18900000"/>
            <a:gd name="adj2" fmla="val 2700000"/>
            <a:gd name="adj3" fmla="val 289"/>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3457B10-E641-485F-B896-91C10386004B}">
      <dsp:nvSpPr>
        <dsp:cNvPr id="0" name=""/>
        <dsp:cNvSpPr/>
      </dsp:nvSpPr>
      <dsp:spPr>
        <a:xfrm>
          <a:off x="522110" y="346937"/>
          <a:ext cx="7778208" cy="694320"/>
        </a:xfrm>
        <a:prstGeom prst="rect">
          <a:avLst/>
        </a:prstGeom>
        <a:solidFill>
          <a:srgbClr val="23D4DD"/>
        </a:solidFill>
        <a:ln w="12700" cap="flat" cmpd="sng" algn="ctr">
          <a:solidFill>
            <a:srgbClr val="23D4D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hu-HU" sz="2100" b="1" i="0" kern="1200" dirty="0"/>
            <a:t>Tudatosság</a:t>
          </a:r>
          <a:r>
            <a:rPr lang="en-US" sz="2100" b="1" i="0" kern="1200" dirty="0"/>
            <a:t>:</a:t>
          </a:r>
          <a:r>
            <a:rPr lang="en-US" sz="2100" b="0" i="0" kern="1200" dirty="0"/>
            <a:t> </a:t>
          </a:r>
          <a:r>
            <a:rPr lang="hu-HU" sz="2100" b="0" i="0" kern="1200" dirty="0"/>
            <a:t>A változás szükségességének megértése</a:t>
          </a:r>
          <a:endParaRPr lang="en-US" sz="2100" kern="1200" dirty="0"/>
        </a:p>
      </dsp:txBody>
      <dsp:txXfrm>
        <a:off x="522110" y="346937"/>
        <a:ext cx="7778208" cy="694320"/>
      </dsp:txXfrm>
    </dsp:sp>
    <dsp:sp modelId="{EE4891EF-1178-4718-9278-7B491E45288E}">
      <dsp:nvSpPr>
        <dsp:cNvPr id="0" name=""/>
        <dsp:cNvSpPr/>
      </dsp:nvSpPr>
      <dsp:spPr>
        <a:xfrm>
          <a:off x="337894" y="590622"/>
          <a:ext cx="101622" cy="134429"/>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D90FC8D6-7EE1-484C-8014-2D089601A4B9}">
      <dsp:nvSpPr>
        <dsp:cNvPr id="0" name=""/>
        <dsp:cNvSpPr/>
      </dsp:nvSpPr>
      <dsp:spPr>
        <a:xfrm>
          <a:off x="1019640" y="1388084"/>
          <a:ext cx="7280679" cy="694320"/>
        </a:xfrm>
        <a:prstGeom prst="rect">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hu-HU" sz="2100" b="1" i="0" kern="1200" dirty="0"/>
            <a:t>Vágy</a:t>
          </a:r>
          <a:r>
            <a:rPr lang="en-US" sz="2100" b="1" i="0" kern="1200" dirty="0"/>
            <a:t>:</a:t>
          </a:r>
          <a:r>
            <a:rPr lang="en-US" sz="2100" b="0" i="0" kern="1200" dirty="0"/>
            <a:t> Moti</a:t>
          </a:r>
          <a:r>
            <a:rPr lang="hu-HU" sz="2100" b="0" i="0" kern="1200" dirty="0" err="1"/>
            <a:t>váció</a:t>
          </a:r>
          <a:r>
            <a:rPr lang="hu-HU" sz="2100" b="0" i="0" kern="1200" dirty="0"/>
            <a:t> a változtatásban való részvételre, a változás támogatására</a:t>
          </a:r>
          <a:endParaRPr lang="en-US" sz="2100" kern="1200" dirty="0"/>
        </a:p>
      </dsp:txBody>
      <dsp:txXfrm>
        <a:off x="1019640" y="1388084"/>
        <a:ext cx="7280679" cy="694320"/>
      </dsp:txXfrm>
    </dsp:sp>
    <dsp:sp modelId="{2E920013-7875-482F-B623-CDFDD4E34DA2}">
      <dsp:nvSpPr>
        <dsp:cNvPr id="0" name=""/>
        <dsp:cNvSpPr/>
      </dsp:nvSpPr>
      <dsp:spPr>
        <a:xfrm flipH="1" flipV="1">
          <a:off x="708150" y="1709793"/>
          <a:ext cx="200953" cy="162201"/>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207FF9F1-743D-4243-BAE2-6A4B20ADFC53}">
      <dsp:nvSpPr>
        <dsp:cNvPr id="0" name=""/>
        <dsp:cNvSpPr/>
      </dsp:nvSpPr>
      <dsp:spPr>
        <a:xfrm>
          <a:off x="1172341" y="2429231"/>
          <a:ext cx="7127977" cy="694320"/>
        </a:xfrm>
        <a:prstGeom prst="rect">
          <a:avLst/>
        </a:prstGeom>
        <a:solidFill>
          <a:srgbClr val="06D6B3"/>
        </a:solidFill>
        <a:ln w="12700" cap="flat" cmpd="sng" algn="ctr">
          <a:solidFill>
            <a:srgbClr val="06D6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hu-HU" sz="2100" b="1" i="0" kern="1200" dirty="0"/>
            <a:t>Ismeret</a:t>
          </a:r>
          <a:r>
            <a:rPr lang="en-US" sz="2100" b="1" i="0" kern="1200" dirty="0"/>
            <a:t>:</a:t>
          </a:r>
          <a:r>
            <a:rPr lang="en-US" sz="2100" b="0" i="0" kern="1200" dirty="0"/>
            <a:t> </a:t>
          </a:r>
          <a:r>
            <a:rPr lang="hu-HU" sz="2100" b="0" i="0" kern="1200" dirty="0"/>
            <a:t>Megismerni és megérteni, hogy mit és hogyan kell változtatni</a:t>
          </a:r>
          <a:endParaRPr lang="en-US" sz="2100" kern="1200" dirty="0"/>
        </a:p>
      </dsp:txBody>
      <dsp:txXfrm>
        <a:off x="1172341" y="2429231"/>
        <a:ext cx="7127977" cy="694320"/>
      </dsp:txXfrm>
    </dsp:sp>
    <dsp:sp modelId="{94D9EEBB-7246-4B6E-A23B-83F55F035889}">
      <dsp:nvSpPr>
        <dsp:cNvPr id="0" name=""/>
        <dsp:cNvSpPr/>
      </dsp:nvSpPr>
      <dsp:spPr>
        <a:xfrm>
          <a:off x="610879" y="2668468"/>
          <a:ext cx="110153" cy="174777"/>
        </a:xfrm>
        <a:prstGeom prst="ellipse">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8DEC31E-5112-4778-8977-FD2B16928DD2}">
      <dsp:nvSpPr>
        <dsp:cNvPr id="0" name=""/>
        <dsp:cNvSpPr/>
      </dsp:nvSpPr>
      <dsp:spPr>
        <a:xfrm>
          <a:off x="1019640" y="3470378"/>
          <a:ext cx="7280679" cy="694320"/>
        </a:xfrm>
        <a:prstGeom prst="rect">
          <a:avLst/>
        </a:prstGeom>
        <a:solidFill>
          <a:srgbClr val="D0009E"/>
        </a:solid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hu-HU" sz="2100" b="1" i="0" kern="1200" dirty="0"/>
            <a:t>Képesség</a:t>
          </a:r>
          <a:r>
            <a:rPr lang="en-US" sz="2100" b="1" i="0" kern="1200" dirty="0"/>
            <a:t>:</a:t>
          </a:r>
          <a:r>
            <a:rPr lang="en-US" sz="2100" b="0" i="0" kern="1200" dirty="0"/>
            <a:t> </a:t>
          </a:r>
          <a:r>
            <a:rPr lang="hu-HU" sz="2100" b="0" i="0" kern="1200" dirty="0"/>
            <a:t>Az új helyzethez szükséges magatartásformák és készségek elsajátítása</a:t>
          </a:r>
          <a:endParaRPr lang="en-US" sz="2100" kern="1200" dirty="0"/>
        </a:p>
      </dsp:txBody>
      <dsp:txXfrm>
        <a:off x="1019640" y="3470378"/>
        <a:ext cx="7280679" cy="694320"/>
      </dsp:txXfrm>
    </dsp:sp>
    <dsp:sp modelId="{D800458B-77DC-4A9F-A631-93AEFDB64BC3}">
      <dsp:nvSpPr>
        <dsp:cNvPr id="0" name=""/>
        <dsp:cNvSpPr/>
      </dsp:nvSpPr>
      <dsp:spPr>
        <a:xfrm>
          <a:off x="411988" y="3716689"/>
          <a:ext cx="45720" cy="154538"/>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7EA97E9F-53E4-48D9-AD0D-1213D95D9841}">
      <dsp:nvSpPr>
        <dsp:cNvPr id="0" name=""/>
        <dsp:cNvSpPr/>
      </dsp:nvSpPr>
      <dsp:spPr>
        <a:xfrm>
          <a:off x="522110" y="4511525"/>
          <a:ext cx="7778208" cy="694320"/>
        </a:xfrm>
        <a:prstGeom prst="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hu-HU" sz="2100" b="1" i="0" kern="1200" dirty="0"/>
            <a:t>Megerősítés</a:t>
          </a:r>
          <a:r>
            <a:rPr lang="en-US" sz="2100" b="1" i="0" kern="1200" dirty="0"/>
            <a:t>:</a:t>
          </a:r>
          <a:r>
            <a:rPr lang="en-US" sz="2100" b="0" i="0" kern="1200" dirty="0"/>
            <a:t> </a:t>
          </a:r>
          <a:r>
            <a:rPr lang="hu-HU" sz="2100" b="0" i="0" kern="1200" dirty="0"/>
            <a:t>Az új működés fenntartása, a visszaesés megelőzése</a:t>
          </a:r>
          <a:endParaRPr lang="en-US" sz="2100" kern="1200" dirty="0"/>
        </a:p>
      </dsp:txBody>
      <dsp:txXfrm>
        <a:off x="522110" y="4511525"/>
        <a:ext cx="7778208" cy="694320"/>
      </dsp:txXfrm>
    </dsp:sp>
    <dsp:sp modelId="{FAF2066E-35CF-4D92-814D-79F0FD8ADA81}">
      <dsp:nvSpPr>
        <dsp:cNvPr id="0" name=""/>
        <dsp:cNvSpPr/>
      </dsp:nvSpPr>
      <dsp:spPr>
        <a:xfrm flipH="1">
          <a:off x="0" y="4667756"/>
          <a:ext cx="82190" cy="245893"/>
        </a:xfrm>
        <a:prstGeom prst="ellipse">
          <a:avLst/>
        </a:prstGeom>
        <a:no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9934"/>
          <a:ext cx="9741350" cy="671580"/>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hu-HU" sz="2800" b="1" kern="1200" dirty="0"/>
            <a:t>Sürgősségérzet felkeltése</a:t>
          </a:r>
          <a:endParaRPr lang="en-US" sz="2800" b="1" kern="1200" dirty="0"/>
        </a:p>
      </dsp:txBody>
      <dsp:txXfrm>
        <a:off x="32784" y="42718"/>
        <a:ext cx="9675782" cy="606012"/>
      </dsp:txXfrm>
    </dsp:sp>
    <dsp:sp modelId="{505E8EB2-7FB4-4BA9-84E6-DEEED66CEC51}">
      <dsp:nvSpPr>
        <dsp:cNvPr id="0" name=""/>
        <dsp:cNvSpPr/>
      </dsp:nvSpPr>
      <dsp:spPr>
        <a:xfrm>
          <a:off x="0" y="681514"/>
          <a:ext cx="9741350" cy="46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5560" rIns="199136" bIns="35560" numCol="1" spcCol="1270" anchor="t" anchorCtr="0">
          <a:noAutofit/>
        </a:bodyPr>
        <a:lstStyle/>
        <a:p>
          <a:pPr marL="228600" lvl="1" indent="-228600" algn="just" defTabSz="977900">
            <a:lnSpc>
              <a:spcPct val="90000"/>
            </a:lnSpc>
            <a:spcBef>
              <a:spcPct val="0"/>
            </a:spcBef>
            <a:spcAft>
              <a:spcPct val="20000"/>
            </a:spcAft>
            <a:buChar char="•"/>
          </a:pPr>
          <a:r>
            <a:rPr lang="hu-HU" sz="2200" kern="1200" dirty="0"/>
            <a:t>Hangsúlyozd a változás szükségességét és időszerűségét. </a:t>
          </a:r>
          <a:endParaRPr lang="en-US" sz="2200" kern="1200" dirty="0"/>
        </a:p>
      </dsp:txBody>
      <dsp:txXfrm>
        <a:off x="0" y="681514"/>
        <a:ext cx="9741350" cy="463680"/>
      </dsp:txXfrm>
    </dsp:sp>
    <dsp:sp modelId="{510C3DCC-396D-4FDF-AB77-CDF592E23393}">
      <dsp:nvSpPr>
        <dsp:cNvPr id="0" name=""/>
        <dsp:cNvSpPr/>
      </dsp:nvSpPr>
      <dsp:spPr>
        <a:xfrm>
          <a:off x="0" y="1145194"/>
          <a:ext cx="9741350" cy="671580"/>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hu-HU" sz="2800" b="1" kern="1200" dirty="0"/>
            <a:t>Változást irányító csapat létrehozása</a:t>
          </a:r>
          <a:endParaRPr lang="en-US" sz="2800" b="1" kern="1200" dirty="0"/>
        </a:p>
      </dsp:txBody>
      <dsp:txXfrm>
        <a:off x="32784" y="1177978"/>
        <a:ext cx="9675782" cy="606012"/>
      </dsp:txXfrm>
    </dsp:sp>
    <dsp:sp modelId="{22125DD9-0BA8-493A-9B98-54416029028F}">
      <dsp:nvSpPr>
        <dsp:cNvPr id="0" name=""/>
        <dsp:cNvSpPr/>
      </dsp:nvSpPr>
      <dsp:spPr>
        <a:xfrm>
          <a:off x="0" y="1816774"/>
          <a:ext cx="9741350" cy="695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5560" rIns="199136" bIns="35560" numCol="1" spcCol="1270" anchor="t" anchorCtr="0">
          <a:noAutofit/>
        </a:bodyPr>
        <a:lstStyle/>
        <a:p>
          <a:pPr marL="228600" lvl="1" indent="-228600" algn="just" defTabSz="977900">
            <a:lnSpc>
              <a:spcPct val="90000"/>
            </a:lnSpc>
            <a:spcBef>
              <a:spcPct val="0"/>
            </a:spcBef>
            <a:spcAft>
              <a:spcPct val="20000"/>
            </a:spcAft>
            <a:buChar char="•"/>
          </a:pPr>
          <a:r>
            <a:rPr lang="hu-HU" sz="2200" kern="1200" dirty="0"/>
            <a:t>Alakíts ki és hatalmazz fel egy csoportot, amelynek elég erős a befolyása a változás </a:t>
          </a:r>
          <a:r>
            <a:rPr lang="hu-HU" sz="2200" kern="1200" dirty="0" err="1"/>
            <a:t>végigvitelére</a:t>
          </a:r>
          <a:r>
            <a:rPr lang="hu-HU" sz="2200" kern="1200" dirty="0"/>
            <a:t>.</a:t>
          </a:r>
          <a:endParaRPr lang="en-US" sz="2200" kern="1200" dirty="0"/>
        </a:p>
      </dsp:txBody>
      <dsp:txXfrm>
        <a:off x="0" y="1816774"/>
        <a:ext cx="9741350" cy="695520"/>
      </dsp:txXfrm>
    </dsp:sp>
    <dsp:sp modelId="{8F65AB59-BF93-4783-81F7-E872A66D55E9}">
      <dsp:nvSpPr>
        <dsp:cNvPr id="0" name=""/>
        <dsp:cNvSpPr/>
      </dsp:nvSpPr>
      <dsp:spPr>
        <a:xfrm>
          <a:off x="0" y="2512294"/>
          <a:ext cx="9741350" cy="671580"/>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hu-HU" sz="2800" b="1" kern="1200" dirty="0"/>
            <a:t>Jövőkép kialakítása</a:t>
          </a:r>
          <a:endParaRPr lang="en-US" sz="2800" b="1" kern="1200" dirty="0"/>
        </a:p>
      </dsp:txBody>
      <dsp:txXfrm>
        <a:off x="32784" y="2545078"/>
        <a:ext cx="9675782" cy="606012"/>
      </dsp:txXfrm>
    </dsp:sp>
    <dsp:sp modelId="{B42FA074-F784-4D41-BE2F-5620E0FB4C95}">
      <dsp:nvSpPr>
        <dsp:cNvPr id="0" name=""/>
        <dsp:cNvSpPr/>
      </dsp:nvSpPr>
      <dsp:spPr>
        <a:xfrm>
          <a:off x="0" y="3183874"/>
          <a:ext cx="9741350" cy="46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5560" rIns="199136" bIns="35560" numCol="1" spcCol="1270" anchor="t" anchorCtr="0">
          <a:noAutofit/>
        </a:bodyPr>
        <a:lstStyle/>
        <a:p>
          <a:pPr marL="228600" lvl="1" indent="-228600" algn="just" defTabSz="977900">
            <a:lnSpc>
              <a:spcPct val="90000"/>
            </a:lnSpc>
            <a:spcBef>
              <a:spcPct val="0"/>
            </a:spcBef>
            <a:spcAft>
              <a:spcPct val="20000"/>
            </a:spcAft>
            <a:buChar char="•"/>
          </a:pPr>
          <a:r>
            <a:rPr lang="hu-HU" sz="2200" b="0" i="0" kern="1200" dirty="0"/>
            <a:t>Definiáljatok egy egyértelmű jövőképet arról, hogy mit szeretnétek elérni. </a:t>
          </a:r>
          <a:r>
            <a:rPr lang="en-US" sz="2200" b="0" i="0" kern="1200" dirty="0"/>
            <a:t>.</a:t>
          </a:r>
          <a:endParaRPr lang="en-US" sz="2200" kern="1200" dirty="0"/>
        </a:p>
      </dsp:txBody>
      <dsp:txXfrm>
        <a:off x="0" y="3183874"/>
        <a:ext cx="9741350" cy="463680"/>
      </dsp:txXfrm>
    </dsp:sp>
    <dsp:sp modelId="{69043EFA-E0EB-4326-81DC-158718DE4BD9}">
      <dsp:nvSpPr>
        <dsp:cNvPr id="0" name=""/>
        <dsp:cNvSpPr/>
      </dsp:nvSpPr>
      <dsp:spPr>
        <a:xfrm>
          <a:off x="0" y="3647554"/>
          <a:ext cx="9741350" cy="671580"/>
        </a:xfrm>
        <a:prstGeom prst="round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hu-HU" sz="2800" b="1" kern="1200" dirty="0"/>
            <a:t>A jövőkép kommunikációja</a:t>
          </a:r>
          <a:endParaRPr lang="en-US" sz="2800" b="1" kern="1200" dirty="0"/>
        </a:p>
      </dsp:txBody>
      <dsp:txXfrm>
        <a:off x="32784" y="3680338"/>
        <a:ext cx="9675782" cy="606012"/>
      </dsp:txXfrm>
    </dsp:sp>
    <dsp:sp modelId="{767074E9-6AA6-45BB-9307-E3B34521388C}">
      <dsp:nvSpPr>
        <dsp:cNvPr id="0" name=""/>
        <dsp:cNvSpPr/>
      </dsp:nvSpPr>
      <dsp:spPr>
        <a:xfrm>
          <a:off x="0" y="4319134"/>
          <a:ext cx="9741350" cy="695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5560" rIns="199136" bIns="35560" numCol="1" spcCol="1270" anchor="t" anchorCtr="0">
          <a:noAutofit/>
        </a:bodyPr>
        <a:lstStyle/>
        <a:p>
          <a:pPr marL="228600" lvl="1" indent="-228600" algn="just" defTabSz="977900">
            <a:lnSpc>
              <a:spcPct val="90000"/>
            </a:lnSpc>
            <a:spcBef>
              <a:spcPct val="0"/>
            </a:spcBef>
            <a:spcAft>
              <a:spcPct val="20000"/>
            </a:spcAft>
            <a:buChar char="•"/>
          </a:pPr>
          <a:r>
            <a:rPr lang="hu-HU" sz="2200" b="0" i="0" kern="1200" dirty="0"/>
            <a:t>Használjatok fel minden lehetséges csatornát a jövőkép és az eléréséhez vezető út megismertetésére, népszerűsítésére. </a:t>
          </a:r>
          <a:endParaRPr lang="en-US" sz="2200" kern="1200" dirty="0"/>
        </a:p>
      </dsp:txBody>
      <dsp:txXfrm>
        <a:off x="0" y="4319134"/>
        <a:ext cx="9741350" cy="6955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218481"/>
          <a:ext cx="9739855" cy="64759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hu-HU" sz="2700" b="1" kern="1200" dirty="0"/>
            <a:t>Akadályok elhárítása</a:t>
          </a:r>
          <a:endParaRPr lang="en-US" sz="2700" b="1" kern="1200" dirty="0"/>
        </a:p>
      </dsp:txBody>
      <dsp:txXfrm>
        <a:off x="31613" y="250094"/>
        <a:ext cx="9676629" cy="584369"/>
      </dsp:txXfrm>
    </dsp:sp>
    <dsp:sp modelId="{505E8EB2-7FB4-4BA9-84E6-DEEED66CEC51}">
      <dsp:nvSpPr>
        <dsp:cNvPr id="0" name=""/>
        <dsp:cNvSpPr/>
      </dsp:nvSpPr>
      <dsp:spPr>
        <a:xfrm>
          <a:off x="0" y="866076"/>
          <a:ext cx="9739855" cy="656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4290" rIns="192024" bIns="34290" numCol="1" spcCol="1270" anchor="t" anchorCtr="0">
          <a:noAutofit/>
        </a:bodyPr>
        <a:lstStyle/>
        <a:p>
          <a:pPr marL="228600" lvl="1" indent="-228600" algn="just" defTabSz="933450">
            <a:lnSpc>
              <a:spcPct val="90000"/>
            </a:lnSpc>
            <a:spcBef>
              <a:spcPct val="0"/>
            </a:spcBef>
            <a:spcAft>
              <a:spcPct val="20000"/>
            </a:spcAft>
            <a:buChar char="•"/>
          </a:pPr>
          <a:r>
            <a:rPr lang="hu-HU" sz="2100" b="0" i="0" kern="1200" dirty="0"/>
            <a:t>Változtasd meg azokat az elemeket, rendszereket, működési módokat, amelyek meg tudják akadályozni a változást.</a:t>
          </a:r>
          <a:endParaRPr lang="en-US" sz="2100" kern="1200" dirty="0"/>
        </a:p>
      </dsp:txBody>
      <dsp:txXfrm>
        <a:off x="0" y="866076"/>
        <a:ext cx="9739855" cy="656707"/>
      </dsp:txXfrm>
    </dsp:sp>
    <dsp:sp modelId="{510C3DCC-396D-4FDF-AB77-CDF592E23393}">
      <dsp:nvSpPr>
        <dsp:cNvPr id="0" name=""/>
        <dsp:cNvSpPr/>
      </dsp:nvSpPr>
      <dsp:spPr>
        <a:xfrm>
          <a:off x="0" y="1522784"/>
          <a:ext cx="9739855" cy="64759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hu-HU" sz="2700" b="1" kern="1200" dirty="0"/>
            <a:t>Gyors sikerek</a:t>
          </a:r>
          <a:endParaRPr lang="en-US" sz="2700" b="1" kern="1200" dirty="0"/>
        </a:p>
      </dsp:txBody>
      <dsp:txXfrm>
        <a:off x="31613" y="1554397"/>
        <a:ext cx="9676629" cy="584369"/>
      </dsp:txXfrm>
    </dsp:sp>
    <dsp:sp modelId="{22125DD9-0BA8-493A-9B98-54416029028F}">
      <dsp:nvSpPr>
        <dsp:cNvPr id="0" name=""/>
        <dsp:cNvSpPr/>
      </dsp:nvSpPr>
      <dsp:spPr>
        <a:xfrm>
          <a:off x="0" y="2170379"/>
          <a:ext cx="9739855" cy="447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4290" rIns="192024" bIns="34290" numCol="1" spcCol="1270" anchor="t" anchorCtr="0">
          <a:noAutofit/>
        </a:bodyPr>
        <a:lstStyle/>
        <a:p>
          <a:pPr marL="228600" lvl="1" indent="-228600" algn="just" defTabSz="933450">
            <a:lnSpc>
              <a:spcPct val="90000"/>
            </a:lnSpc>
            <a:spcBef>
              <a:spcPct val="0"/>
            </a:spcBef>
            <a:spcAft>
              <a:spcPct val="20000"/>
            </a:spcAft>
            <a:buChar char="•"/>
          </a:pPr>
          <a:r>
            <a:rPr lang="hu-HU" sz="2100" b="0" i="0" kern="1200" dirty="0"/>
            <a:t>Tervezz be jól látható és kommunikálható eredményeket már a folyamat elejére. </a:t>
          </a:r>
          <a:endParaRPr lang="en-US" sz="2100" kern="1200" dirty="0"/>
        </a:p>
      </dsp:txBody>
      <dsp:txXfrm>
        <a:off x="0" y="2170379"/>
        <a:ext cx="9739855" cy="447120"/>
      </dsp:txXfrm>
    </dsp:sp>
    <dsp:sp modelId="{8F65AB59-BF93-4783-81F7-E872A66D55E9}">
      <dsp:nvSpPr>
        <dsp:cNvPr id="0" name=""/>
        <dsp:cNvSpPr/>
      </dsp:nvSpPr>
      <dsp:spPr>
        <a:xfrm>
          <a:off x="0" y="2617499"/>
          <a:ext cx="9739855" cy="647595"/>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hu-HU" sz="2700" b="1" kern="1200" dirty="0"/>
            <a:t>A fejlődés konszolidálása</a:t>
          </a:r>
          <a:endParaRPr lang="en-US" sz="2700" b="1" kern="1200" dirty="0"/>
        </a:p>
      </dsp:txBody>
      <dsp:txXfrm>
        <a:off x="31613" y="2649112"/>
        <a:ext cx="9676629" cy="584369"/>
      </dsp:txXfrm>
    </dsp:sp>
    <dsp:sp modelId="{B42FA074-F784-4D41-BE2F-5620E0FB4C95}">
      <dsp:nvSpPr>
        <dsp:cNvPr id="0" name=""/>
        <dsp:cNvSpPr/>
      </dsp:nvSpPr>
      <dsp:spPr>
        <a:xfrm>
          <a:off x="0" y="3265094"/>
          <a:ext cx="9739855" cy="656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4290" rIns="192024" bIns="34290" numCol="1" spcCol="1270" anchor="t" anchorCtr="0">
          <a:noAutofit/>
        </a:bodyPr>
        <a:lstStyle/>
        <a:p>
          <a:pPr marL="228600" lvl="1" indent="-228600" algn="just" defTabSz="933450">
            <a:lnSpc>
              <a:spcPct val="90000"/>
            </a:lnSpc>
            <a:spcBef>
              <a:spcPct val="0"/>
            </a:spcBef>
            <a:spcAft>
              <a:spcPct val="20000"/>
            </a:spcAft>
            <a:buChar char="•"/>
          </a:pPr>
          <a:r>
            <a:rPr lang="hu-HU" sz="2100" b="0" i="0" kern="1200" dirty="0"/>
            <a:t>Építsd módszeresen a változást, az eddigi eredményeket használd fel a változás továbbvitelére, megerősítésére. </a:t>
          </a:r>
          <a:endParaRPr lang="en-US" sz="2100" kern="1200" dirty="0"/>
        </a:p>
      </dsp:txBody>
      <dsp:txXfrm>
        <a:off x="0" y="3265094"/>
        <a:ext cx="9739855" cy="656707"/>
      </dsp:txXfrm>
    </dsp:sp>
    <dsp:sp modelId="{69043EFA-E0EB-4326-81DC-158718DE4BD9}">
      <dsp:nvSpPr>
        <dsp:cNvPr id="0" name=""/>
        <dsp:cNvSpPr/>
      </dsp:nvSpPr>
      <dsp:spPr>
        <a:xfrm>
          <a:off x="0" y="3921801"/>
          <a:ext cx="9739855" cy="647595"/>
        </a:xfrm>
        <a:prstGeom prst="round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b="1" i="0" kern="1200" dirty="0"/>
            <a:t>A </a:t>
          </a:r>
          <a:r>
            <a:rPr lang="en-US" sz="2700" b="1" i="0" kern="1200" dirty="0" err="1"/>
            <a:t>változás</a:t>
          </a:r>
          <a:r>
            <a:rPr lang="en-US" sz="2700" b="1" i="0" kern="1200" dirty="0"/>
            <a:t> </a:t>
          </a:r>
          <a:r>
            <a:rPr lang="en-US" sz="2700" b="1" i="0" kern="1200" dirty="0" err="1"/>
            <a:t>intézményesítése</a:t>
          </a:r>
          <a:endParaRPr lang="en-US" sz="2700" b="1" i="0" kern="1200" dirty="0"/>
        </a:p>
      </dsp:txBody>
      <dsp:txXfrm>
        <a:off x="31613" y="3953414"/>
        <a:ext cx="9676629" cy="584369"/>
      </dsp:txXfrm>
    </dsp:sp>
    <dsp:sp modelId="{767074E9-6AA6-45BB-9307-E3B34521388C}">
      <dsp:nvSpPr>
        <dsp:cNvPr id="0" name=""/>
        <dsp:cNvSpPr/>
      </dsp:nvSpPr>
      <dsp:spPr>
        <a:xfrm>
          <a:off x="0" y="4569396"/>
          <a:ext cx="9739855" cy="656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4290" rIns="192024" bIns="34290" numCol="1" spcCol="1270" anchor="t" anchorCtr="0">
          <a:noAutofit/>
        </a:bodyPr>
        <a:lstStyle/>
        <a:p>
          <a:pPr marL="228600" lvl="1" indent="-228600" algn="just" defTabSz="933450">
            <a:lnSpc>
              <a:spcPct val="90000"/>
            </a:lnSpc>
            <a:spcBef>
              <a:spcPct val="0"/>
            </a:spcBef>
            <a:spcAft>
              <a:spcPct val="20000"/>
            </a:spcAft>
            <a:buChar char="•"/>
          </a:pPr>
          <a:r>
            <a:rPr lang="hu-HU" sz="2100" b="0" i="0" kern="1200" dirty="0"/>
            <a:t>Építsd be az új működést a szervezeti kultúrába, hangsúlyozd az összefüggést az új működési mód és a sikeresség között. </a:t>
          </a:r>
          <a:endParaRPr lang="en-US" sz="2100" kern="1200" dirty="0"/>
        </a:p>
      </dsp:txBody>
      <dsp:txXfrm>
        <a:off x="0" y="4569396"/>
        <a:ext cx="9739855" cy="65670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u-HU" sz="1200" dirty="0">
                <a:effectLst/>
                <a:latin typeface="Calibri" panose="020F0502020204030204" pitchFamily="34" charset="0"/>
                <a:ea typeface="Calibri" panose="020F0502020204030204" pitchFamily="34" charset="0"/>
                <a:cs typeface="Times New Roman" panose="02020603050405020304" pitchFamily="18" charset="0"/>
              </a:rPr>
              <a:t>Nagy Mariann Zsófia</a:t>
            </a:r>
          </a:p>
          <a:p>
            <a:pPr marL="0" marR="0" lvl="0" indent="0" algn="l" defTabSz="914400" rtl="0" eaLnBrk="1" fontAlgn="auto" latinLnBrk="0" hangingPunct="1">
              <a:lnSpc>
                <a:spcPct val="100000"/>
              </a:lnSpc>
              <a:spcBef>
                <a:spcPts val="0"/>
              </a:spcBef>
              <a:spcAft>
                <a:spcPts val="0"/>
              </a:spcAft>
              <a:buClrTx/>
              <a:buSzTx/>
              <a:buFontTx/>
              <a:buNone/>
              <a:tabLst/>
              <a:defRPr/>
            </a:pPr>
            <a:r>
              <a:rPr lang="hu-HU" sz="1200" dirty="0">
                <a:effectLst/>
                <a:latin typeface="Calibri" panose="020F0502020204030204" pitchFamily="34" charset="0"/>
                <a:ea typeface="Calibri" panose="020F0502020204030204" pitchFamily="34" charset="0"/>
                <a:cs typeface="Times New Roman" panose="02020603050405020304" pitchFamily="18" charset="0"/>
              </a:rPr>
              <a:t>Szalai Irén Etelka</a:t>
            </a:r>
          </a:p>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9</a:t>
            </a:fld>
            <a:endParaRPr lang="it-IT"/>
          </a:p>
        </p:txBody>
      </p:sp>
    </p:spTree>
    <p:extLst>
      <p:ext uri="{BB962C8B-B14F-4D97-AF65-F5344CB8AC3E}">
        <p14:creationId xmlns:p14="http://schemas.microsoft.com/office/powerpoint/2010/main" val="21389186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ED423-908F-6067-DC93-111ED792615F}"/>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A311B107-97D7-DA32-C99B-DD24247EE57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6F907F87-763C-57CC-AC58-1235DDE928A8}"/>
              </a:ext>
            </a:extLst>
          </p:cNvPr>
          <p:cNvSpPr>
            <a:spLocks noGrp="1"/>
          </p:cNvSpPr>
          <p:nvPr>
            <p:ph type="body" idx="1"/>
          </p:nvPr>
        </p:nvSpPr>
        <p:spPr/>
        <p:txBody>
          <a:bodyPr/>
          <a:lstStyle/>
          <a:p>
            <a:r>
              <a:rPr lang="hu-HU" b="0" i="0" dirty="0">
                <a:solidFill>
                  <a:srgbClr val="000000"/>
                </a:solidFill>
                <a:effectLst/>
                <a:latin typeface="Times New Roman" panose="02020603050405020304" pitchFamily="18" charset="0"/>
              </a:rPr>
              <a:t>Ehhez  nagyon fontos a </a:t>
            </a:r>
            <a:r>
              <a:rPr lang="hu-HU" b="0" i="0" dirty="0" err="1">
                <a:solidFill>
                  <a:srgbClr val="000000"/>
                </a:solidFill>
                <a:effectLst/>
                <a:latin typeface="Times New Roman" panose="02020603050405020304" pitchFamily="18" charset="0"/>
              </a:rPr>
              <a:t>tecnikai</a:t>
            </a:r>
            <a:r>
              <a:rPr lang="hu-HU" b="0" i="0" dirty="0">
                <a:solidFill>
                  <a:srgbClr val="000000"/>
                </a:solidFill>
                <a:effectLst/>
                <a:latin typeface="Times New Roman" panose="02020603050405020304" pitchFamily="18" charset="0"/>
              </a:rPr>
              <a:t> háttér, a betegek </a:t>
            </a:r>
            <a:r>
              <a:rPr lang="hu-HU" b="0" i="0" dirty="0" err="1">
                <a:solidFill>
                  <a:srgbClr val="000000"/>
                </a:solidFill>
                <a:effectLst/>
                <a:latin typeface="Times New Roman" panose="02020603050405020304" pitchFamily="18" charset="0"/>
              </a:rPr>
              <a:t>együttmőködése</a:t>
            </a:r>
            <a:r>
              <a:rPr lang="hu-HU" b="0" i="0" dirty="0">
                <a:solidFill>
                  <a:srgbClr val="000000"/>
                </a:solidFill>
                <a:effectLst/>
                <a:latin typeface="Times New Roman" panose="02020603050405020304" pitchFamily="18" charset="0"/>
              </a:rPr>
              <a:t> , a szakmai irányelvek, protokollok és a folyamatos képzés.</a:t>
            </a:r>
            <a:endParaRPr lang="en-US" dirty="0"/>
          </a:p>
        </p:txBody>
      </p:sp>
      <p:sp>
        <p:nvSpPr>
          <p:cNvPr id="4" name="Dia számának helye 3">
            <a:extLst>
              <a:ext uri="{FF2B5EF4-FFF2-40B4-BE49-F238E27FC236}">
                <a16:creationId xmlns:a16="http://schemas.microsoft.com/office/drawing/2014/main" id="{9248B5A5-E888-AF65-FA14-95FEA7CFDF1D}"/>
              </a:ext>
            </a:extLst>
          </p:cNvPr>
          <p:cNvSpPr>
            <a:spLocks noGrp="1"/>
          </p:cNvSpPr>
          <p:nvPr>
            <p:ph type="sldNum" sz="quarter" idx="5"/>
          </p:nvPr>
        </p:nvSpPr>
        <p:spPr/>
        <p:txBody>
          <a:bodyPr/>
          <a:lstStyle/>
          <a:p>
            <a:fld id="{5E4A9807-1C24-8F4A-B3C7-A6E31FA5BB7A}" type="slidenum">
              <a:rPr lang="it-IT" smtClean="0"/>
              <a:t>35</a:t>
            </a:fld>
            <a:endParaRPr lang="it-IT"/>
          </a:p>
        </p:txBody>
      </p:sp>
    </p:spTree>
    <p:extLst>
      <p:ext uri="{BB962C8B-B14F-4D97-AF65-F5344CB8AC3E}">
        <p14:creationId xmlns:p14="http://schemas.microsoft.com/office/powerpoint/2010/main" val="1759377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576BB-9A88-44C1-26CB-E7B27D007632}"/>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C66B3C9C-0DB7-1BDE-8EE8-6EE9CA4D6B46}"/>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206627F8-346F-A825-A4D8-F622CA5CA4C8}"/>
              </a:ext>
            </a:extLst>
          </p:cNvPr>
          <p:cNvSpPr>
            <a:spLocks noGrp="1"/>
          </p:cNvSpPr>
          <p:nvPr>
            <p:ph type="body" idx="1"/>
          </p:nvPr>
        </p:nvSpPr>
        <p:spPr/>
        <p:txBody>
          <a:bodyPr/>
          <a:lstStyle/>
          <a:p>
            <a:r>
              <a:rPr lang="hu-HU" dirty="0"/>
              <a:t>Az </a:t>
            </a:r>
            <a:r>
              <a:rPr lang="hu-HU" dirty="0" err="1"/>
              <a:t>eü</a:t>
            </a:r>
            <a:r>
              <a:rPr lang="hu-HU" dirty="0"/>
              <a:t> dolgozót nem szólítják le folyamatosan a folyosón, amíg egyik munkaterületről a másikra megy át.</a:t>
            </a:r>
            <a:endParaRPr lang="en-US" dirty="0"/>
          </a:p>
        </p:txBody>
      </p:sp>
      <p:sp>
        <p:nvSpPr>
          <p:cNvPr id="4" name="Dia számának helye 3">
            <a:extLst>
              <a:ext uri="{FF2B5EF4-FFF2-40B4-BE49-F238E27FC236}">
                <a16:creationId xmlns:a16="http://schemas.microsoft.com/office/drawing/2014/main" id="{84BF1668-3B86-4BA4-6812-D912AC06D0F3}"/>
              </a:ext>
            </a:extLst>
          </p:cNvPr>
          <p:cNvSpPr>
            <a:spLocks noGrp="1"/>
          </p:cNvSpPr>
          <p:nvPr>
            <p:ph type="sldNum" sz="quarter" idx="5"/>
          </p:nvPr>
        </p:nvSpPr>
        <p:spPr/>
        <p:txBody>
          <a:bodyPr/>
          <a:lstStyle/>
          <a:p>
            <a:fld id="{5E4A9807-1C24-8F4A-B3C7-A6E31FA5BB7A}" type="slidenum">
              <a:rPr lang="it-IT" smtClean="0"/>
              <a:t>36</a:t>
            </a:fld>
            <a:endParaRPr lang="it-IT"/>
          </a:p>
        </p:txBody>
      </p:sp>
    </p:spTree>
    <p:extLst>
      <p:ext uri="{BB962C8B-B14F-4D97-AF65-F5344CB8AC3E}">
        <p14:creationId xmlns:p14="http://schemas.microsoft.com/office/powerpoint/2010/main" val="4181670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7DD64-B276-C257-83B3-7CCBCEACB591}"/>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4436D2DC-83B6-F3BE-5555-5970A8908491}"/>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3051D31B-32FC-2BC6-03AF-AB6A5FBA67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u-HU" dirty="0"/>
              <a:t>az ellenállás különböző lehet korosztály szerint, illetve szakma szerint. Az idősebb generáció a több évtizede megszokott rutinhoz rendezkedett be, ezért azon kívül, hogy a kommunikációs felületen változtattak, a résztvevő a betegellátás körüli szokásai is változnak. A szakdolgozók ellenállása hasonló, mint az orvosoké, annyival talán erősebb, hogy nekik még kevesebb beleszólásuk van a folyamatban, és a visszacsatolás is kevéssé ér el a forráshoz.</a:t>
            </a:r>
          </a:p>
          <a:p>
            <a:endParaRPr lang="en-US" dirty="0"/>
          </a:p>
        </p:txBody>
      </p:sp>
      <p:sp>
        <p:nvSpPr>
          <p:cNvPr id="4" name="Dia számának helye 3">
            <a:extLst>
              <a:ext uri="{FF2B5EF4-FFF2-40B4-BE49-F238E27FC236}">
                <a16:creationId xmlns:a16="http://schemas.microsoft.com/office/drawing/2014/main" id="{4A7C53A4-5C51-5312-1D69-E4B87F9F5924}"/>
              </a:ext>
            </a:extLst>
          </p:cNvPr>
          <p:cNvSpPr>
            <a:spLocks noGrp="1"/>
          </p:cNvSpPr>
          <p:nvPr>
            <p:ph type="sldNum" sz="quarter" idx="5"/>
          </p:nvPr>
        </p:nvSpPr>
        <p:spPr/>
        <p:txBody>
          <a:bodyPr/>
          <a:lstStyle/>
          <a:p>
            <a:fld id="{5E4A9807-1C24-8F4A-B3C7-A6E31FA5BB7A}" type="slidenum">
              <a:rPr lang="it-IT" smtClean="0"/>
              <a:t>39</a:t>
            </a:fld>
            <a:endParaRPr lang="it-IT"/>
          </a:p>
        </p:txBody>
      </p:sp>
    </p:spTree>
    <p:extLst>
      <p:ext uri="{BB962C8B-B14F-4D97-AF65-F5344CB8AC3E}">
        <p14:creationId xmlns:p14="http://schemas.microsoft.com/office/powerpoint/2010/main" val="3393473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95566-CB02-D9F0-CF15-5FB3651A3F96}"/>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94C3FD43-F0BE-B470-4F8B-9EDC0F7E957B}"/>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EF78B334-430E-D1F6-3689-260856D66401}"/>
              </a:ext>
            </a:extLst>
          </p:cNvPr>
          <p:cNvSpPr>
            <a:spLocks noGrp="1"/>
          </p:cNvSpPr>
          <p:nvPr>
            <p:ph type="body" idx="1"/>
          </p:nvPr>
        </p:nvSpPr>
        <p:spPr/>
        <p:txBody>
          <a:bodyPr/>
          <a:lstStyle/>
          <a:p>
            <a:r>
              <a:rPr lang="hu-HU" dirty="0"/>
              <a:t>Komfortzóna elhagyása: A hagyományos módszerekhez való ragaszkodás és az új folyamatokkal szembeni szkepticizmus.</a:t>
            </a:r>
          </a:p>
          <a:p>
            <a:endParaRPr lang="en-US" dirty="0"/>
          </a:p>
        </p:txBody>
      </p:sp>
      <p:sp>
        <p:nvSpPr>
          <p:cNvPr id="4" name="Dia számának helye 3">
            <a:extLst>
              <a:ext uri="{FF2B5EF4-FFF2-40B4-BE49-F238E27FC236}">
                <a16:creationId xmlns:a16="http://schemas.microsoft.com/office/drawing/2014/main" id="{9A210578-1236-368F-2745-D14DB2E8F3BE}"/>
              </a:ext>
            </a:extLst>
          </p:cNvPr>
          <p:cNvSpPr>
            <a:spLocks noGrp="1"/>
          </p:cNvSpPr>
          <p:nvPr>
            <p:ph type="sldNum" sz="quarter" idx="5"/>
          </p:nvPr>
        </p:nvSpPr>
        <p:spPr/>
        <p:txBody>
          <a:bodyPr/>
          <a:lstStyle/>
          <a:p>
            <a:fld id="{5E4A9807-1C24-8F4A-B3C7-A6E31FA5BB7A}" type="slidenum">
              <a:rPr lang="it-IT" smtClean="0"/>
              <a:t>40</a:t>
            </a:fld>
            <a:endParaRPr lang="it-IT"/>
          </a:p>
        </p:txBody>
      </p:sp>
    </p:spTree>
    <p:extLst>
      <p:ext uri="{BB962C8B-B14F-4D97-AF65-F5344CB8AC3E}">
        <p14:creationId xmlns:p14="http://schemas.microsoft.com/office/powerpoint/2010/main" val="31536027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1-2 Melinda</a:t>
            </a:r>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49</a:t>
            </a:fld>
            <a:endParaRPr lang="it-IT"/>
          </a:p>
        </p:txBody>
      </p:sp>
    </p:spTree>
    <p:extLst>
      <p:ext uri="{BB962C8B-B14F-4D97-AF65-F5344CB8AC3E}">
        <p14:creationId xmlns:p14="http://schemas.microsoft.com/office/powerpoint/2010/main" val="21236146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EC6CE180-3E88-449E-BC55-47B5AD919A9F}" type="slidenum">
              <a:rPr lang="hu-HU" smtClean="0"/>
              <a:pPr/>
              <a:t>54</a:t>
            </a:fld>
            <a:endParaRPr lang="hu-HU"/>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hu-HU"/>
          </a:p>
        </p:txBody>
      </p:sp>
    </p:spTree>
    <p:extLst>
      <p:ext uri="{BB962C8B-B14F-4D97-AF65-F5344CB8AC3E}">
        <p14:creationId xmlns:p14="http://schemas.microsoft.com/office/powerpoint/2010/main" val="8857743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F9AA3AD5-C2AB-42EF-8D0E-2127E9521631}" type="slidenum">
              <a:rPr lang="hu-HU" smtClean="0"/>
              <a:pPr/>
              <a:t>57</a:t>
            </a:fld>
            <a:endParaRPr lang="hu-HU"/>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hu-HU"/>
          </a:p>
        </p:txBody>
      </p:sp>
    </p:spTree>
    <p:extLst>
      <p:ext uri="{BB962C8B-B14F-4D97-AF65-F5344CB8AC3E}">
        <p14:creationId xmlns:p14="http://schemas.microsoft.com/office/powerpoint/2010/main" val="42451310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07119-0C71-0665-A9F6-6674D7B7A5D8}"/>
            </a:ext>
          </a:extLst>
        </p:cNvPr>
        <p:cNvGrpSpPr/>
        <p:nvPr/>
      </p:nvGrpSpPr>
      <p:grpSpPr>
        <a:xfrm>
          <a:off x="0" y="0"/>
          <a:ext cx="0" cy="0"/>
          <a:chOff x="0" y="0"/>
          <a:chExt cx="0" cy="0"/>
        </a:xfrm>
      </p:grpSpPr>
      <p:sp>
        <p:nvSpPr>
          <p:cNvPr id="21505" name="Rectangle 7">
            <a:extLst>
              <a:ext uri="{FF2B5EF4-FFF2-40B4-BE49-F238E27FC236}">
                <a16:creationId xmlns:a16="http://schemas.microsoft.com/office/drawing/2014/main" id="{D449F6C2-9BC3-1A53-371B-0857D090DCBC}"/>
              </a:ext>
            </a:extLst>
          </p:cNvPr>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DA94549-5E8F-46AB-88A9-A82E361100C8}" type="slidenum">
              <a:rPr lang="hu-HU">
                <a:latin typeface="Arial" charset="0"/>
                <a:cs typeface="Arial" charset="0"/>
              </a:rPr>
              <a:pPr/>
              <a:t>59</a:t>
            </a:fld>
            <a:endParaRPr lang="hu-HU">
              <a:latin typeface="Arial" charset="0"/>
              <a:cs typeface="Arial" charset="0"/>
            </a:endParaRPr>
          </a:p>
        </p:txBody>
      </p:sp>
      <p:sp>
        <p:nvSpPr>
          <p:cNvPr id="21506" name="Rectangle 2">
            <a:extLst>
              <a:ext uri="{FF2B5EF4-FFF2-40B4-BE49-F238E27FC236}">
                <a16:creationId xmlns:a16="http://schemas.microsoft.com/office/drawing/2014/main" id="{41134384-9163-304F-C51F-3A6D143DA5C4}"/>
              </a:ext>
            </a:extLst>
          </p:cNvPr>
          <p:cNvSpPr>
            <a:spLocks noGrp="1" noRot="1" noChangeAspect="1" noChangeArrowheads="1" noTextEdit="1"/>
          </p:cNvSpPr>
          <p:nvPr>
            <p:ph type="sldImg"/>
          </p:nvPr>
        </p:nvSpPr>
        <p:spPr bwMode="auto">
          <a:noFill/>
          <a:ln>
            <a:solidFill>
              <a:srgbClr val="000000"/>
            </a:solidFill>
            <a:miter lim="800000"/>
            <a:headEnd/>
            <a:tailEnd/>
          </a:ln>
        </p:spPr>
      </p:sp>
      <p:sp>
        <p:nvSpPr>
          <p:cNvPr id="21507" name="Rectangle 3">
            <a:extLst>
              <a:ext uri="{FF2B5EF4-FFF2-40B4-BE49-F238E27FC236}">
                <a16:creationId xmlns:a16="http://schemas.microsoft.com/office/drawing/2014/main" id="{6EEEDB05-C22B-1A7B-294D-88CB9ACA228D}"/>
              </a:ext>
            </a:extLst>
          </p:cNvPr>
          <p:cNvSpPr>
            <a:spLocks noGrp="1" noChangeArrowheads="1"/>
          </p:cNvSpPr>
          <p:nvPr>
            <p:ph type="body" idx="1"/>
          </p:nvPr>
        </p:nvSpPr>
        <p:spPr bwMode="auto">
          <a:noFill/>
        </p:spPr>
        <p:txBody>
          <a:bodyPr wrap="square" numCol="1" anchor="t" anchorCtr="0" compatLnSpc="1">
            <a:prstTxWarp prst="textNoShape">
              <a:avLst/>
            </a:prstTxWarp>
          </a:bodyPr>
          <a:lstStyle/>
          <a:p>
            <a:r>
              <a:rPr lang="hu-HU" sz="1200" b="0" i="0" u="none" strike="noStrike" kern="1200" baseline="0" dirty="0">
                <a:solidFill>
                  <a:schemeClr val="tx1"/>
                </a:solidFill>
                <a:latin typeface="+mn-lt"/>
                <a:ea typeface="+mn-ea"/>
                <a:cs typeface="+mn-cs"/>
              </a:rPr>
              <a:t>A fejezet bevezetőjében napjaink konfliktusfelfogását úgy jellemeztük, mint amely bátorítja a konfliktust, és a siker egyik lényeges összetevőjének tekinti. Ez természetesen nem jelenti azt, hogy minden konfliktus jó. Arra, hogy mi a jó és mi a rossz konfliktus, egy nagyon egyszerű és nagyon kézenfekvő meghatározást lehet </a:t>
            </a:r>
            <a:r>
              <a:rPr lang="hu-HU" sz="1200" b="0" i="0" u="none" strike="noStrike" kern="1200" baseline="0" dirty="0" err="1">
                <a:solidFill>
                  <a:schemeClr val="tx1"/>
                </a:solidFill>
                <a:latin typeface="+mn-lt"/>
                <a:ea typeface="+mn-ea"/>
                <a:cs typeface="+mn-cs"/>
              </a:rPr>
              <a:t>adni:</a:t>
            </a:r>
            <a:r>
              <a:rPr lang="hu-HU" sz="1200" b="1" i="0" u="none" strike="noStrike" kern="1200" baseline="0" dirty="0" err="1">
                <a:solidFill>
                  <a:schemeClr val="tx1"/>
                </a:solidFill>
                <a:latin typeface="+mn-lt"/>
                <a:ea typeface="+mn-ea"/>
                <a:cs typeface="+mn-cs"/>
              </a:rPr>
              <a:t>Jónak</a:t>
            </a:r>
            <a:r>
              <a:rPr lang="hu-HU" sz="1200" b="1" i="0" u="none" strike="noStrike" kern="1200" baseline="0" dirty="0">
                <a:solidFill>
                  <a:schemeClr val="tx1"/>
                </a:solidFill>
                <a:latin typeface="+mn-lt"/>
                <a:ea typeface="+mn-ea"/>
                <a:cs typeface="+mn-cs"/>
              </a:rPr>
              <a:t> (más megnevezéssel funkcionálisnak, konstruktívnak) tekintjük azt a konfliktust , ami elősegíti a csoport céljainak elérését, növeli teljesítményét. Rossznak (más megnevezéssel diszfunkcionálisnak vagy destruktívnak) nevezhetjük ezzel szemben azt a konfliktust, amely a csoportteljesítmény csökkenéséhez vezet. </a:t>
            </a:r>
            <a:endParaRPr lang="hu-HU" sz="1200" b="0" i="0" u="none" strike="noStrike" kern="1200" baseline="0" dirty="0">
              <a:solidFill>
                <a:schemeClr val="tx1"/>
              </a:solidFill>
              <a:latin typeface="+mn-lt"/>
              <a:ea typeface="+mn-ea"/>
              <a:cs typeface="+mn-cs"/>
            </a:endParaRPr>
          </a:p>
          <a:p>
            <a:pPr>
              <a:spcBef>
                <a:spcPct val="0"/>
              </a:spcBef>
            </a:pPr>
            <a:endParaRPr lang="hu-HU" dirty="0">
              <a:latin typeface="Arial" charset="0"/>
            </a:endParaRPr>
          </a:p>
        </p:txBody>
      </p:sp>
    </p:spTree>
    <p:extLst>
      <p:ext uri="{BB962C8B-B14F-4D97-AF65-F5344CB8AC3E}">
        <p14:creationId xmlns:p14="http://schemas.microsoft.com/office/powerpoint/2010/main" val="38932403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C1D80A53-7DC8-47AF-945D-2D3A63CDF004}" type="slidenum">
              <a:rPr lang="hu-HU" smtClean="0"/>
              <a:pPr/>
              <a:t>60</a:t>
            </a:fld>
            <a:endParaRPr lang="hu-HU"/>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hu-HU"/>
          </a:p>
        </p:txBody>
      </p:sp>
    </p:spTree>
    <p:extLst>
      <p:ext uri="{BB962C8B-B14F-4D97-AF65-F5344CB8AC3E}">
        <p14:creationId xmlns:p14="http://schemas.microsoft.com/office/powerpoint/2010/main" val="3240686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DA94549-5E8F-46AB-88A9-A82E361100C8}" type="slidenum">
              <a:rPr lang="hu-HU">
                <a:latin typeface="Arial" charset="0"/>
                <a:cs typeface="Arial" charset="0"/>
              </a:rPr>
              <a:pPr/>
              <a:t>61</a:t>
            </a:fld>
            <a:endParaRPr lang="hu-HU">
              <a:latin typeface="Arial" charset="0"/>
              <a:cs typeface="Arial" charset="0"/>
            </a:endParaRPr>
          </a:p>
        </p:txBody>
      </p:sp>
      <p:sp>
        <p:nvSpPr>
          <p:cNvPr id="215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507"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hu-HU" sz="1200" b="0" i="0" u="none" strike="noStrike" kern="1200" baseline="0" dirty="0">
                <a:solidFill>
                  <a:schemeClr val="tx1"/>
                </a:solidFill>
                <a:latin typeface="+mn-lt"/>
                <a:ea typeface="+mn-ea"/>
                <a:cs typeface="+mn-cs"/>
              </a:rPr>
              <a:t>A fejezet bevezetőjében napjaink konfliktusfelfogását úgy jellemeztük, mint amely bátorítja a konfliktust, és a siker egyik lényeges összetevőjének tekinti. Ez természetesen nem jelenti azt, hogy minden konfliktus jó. Arra, hogy mi a jó és mi a rossz konfliktus, egy nagyon egyszerű és nagyon kézenfekvő meghatározást lehet adni:5 </a:t>
            </a:r>
          </a:p>
          <a:p>
            <a:r>
              <a:rPr lang="hu-HU" sz="1200" b="1" i="0" u="none" strike="noStrike" kern="1200" baseline="0" dirty="0">
                <a:solidFill>
                  <a:schemeClr val="tx1"/>
                </a:solidFill>
                <a:latin typeface="+mn-lt"/>
                <a:ea typeface="+mn-ea"/>
                <a:cs typeface="+mn-cs"/>
              </a:rPr>
              <a:t>Jónak (más megnevezéssel funkcionálisnak, konstruktívnak) tekintjük azt a konfliktust , ami elősegíti a csoport céljainak elérését, növeli teljesítményét. </a:t>
            </a:r>
            <a:endParaRPr lang="hu-HU" sz="1200" b="0" i="0" u="none" strike="noStrike" kern="1200" baseline="0" dirty="0">
              <a:solidFill>
                <a:schemeClr val="tx1"/>
              </a:solidFill>
              <a:latin typeface="+mn-lt"/>
              <a:ea typeface="+mn-ea"/>
              <a:cs typeface="+mn-cs"/>
            </a:endParaRPr>
          </a:p>
          <a:p>
            <a:r>
              <a:rPr lang="hu-HU" sz="1200" b="1" i="0" u="none" strike="noStrike" kern="1200" baseline="0" dirty="0">
                <a:solidFill>
                  <a:schemeClr val="tx1"/>
                </a:solidFill>
                <a:latin typeface="+mn-lt"/>
                <a:ea typeface="+mn-ea"/>
                <a:cs typeface="+mn-cs"/>
              </a:rPr>
              <a:t>Rossznak (más megnevezéssel diszfunkcionálisnak vagy destruktívnak) nevezhetjük ezzel szemben azt a konfliktust, amely a csoportteljesítmény csökkenéséhez vezet. </a:t>
            </a:r>
            <a:endParaRPr lang="hu-HU" sz="1200" b="0" i="0" u="none" strike="noStrike" kern="1200" baseline="0" dirty="0">
              <a:solidFill>
                <a:schemeClr val="tx1"/>
              </a:solidFill>
              <a:latin typeface="+mn-lt"/>
              <a:ea typeface="+mn-ea"/>
              <a:cs typeface="+mn-cs"/>
            </a:endParaRPr>
          </a:p>
          <a:p>
            <a:pPr>
              <a:spcBef>
                <a:spcPct val="0"/>
              </a:spcBef>
            </a:pPr>
            <a:endParaRPr lang="hu-HU" dirty="0">
              <a:latin typeface="Arial" charset="0"/>
            </a:endParaRPr>
          </a:p>
        </p:txBody>
      </p:sp>
    </p:spTree>
    <p:extLst>
      <p:ext uri="{BB962C8B-B14F-4D97-AF65-F5344CB8AC3E}">
        <p14:creationId xmlns:p14="http://schemas.microsoft.com/office/powerpoint/2010/main" val="3322719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482056-333D-8AEA-1211-4EF418963AB0}"/>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AF1F9714-510B-8B95-97F9-5A2A1368B77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585789EE-E4DA-E048-8BA3-6AF0C5A48D75}"/>
              </a:ext>
            </a:extLst>
          </p:cNvPr>
          <p:cNvSpPr>
            <a:spLocks noGrp="1"/>
          </p:cNvSpPr>
          <p:nvPr>
            <p:ph type="body" idx="1"/>
          </p:nvPr>
        </p:nvSpPr>
        <p:spPr/>
        <p:txBody>
          <a:bodyPr/>
          <a:lstStyle/>
          <a:p>
            <a:r>
              <a:rPr lang="en-GB"/>
              <a:t>http://scrumblr.ca/H-PASS-C-3</a:t>
            </a:r>
            <a:endParaRPr lang="en-GB" dirty="0"/>
          </a:p>
        </p:txBody>
      </p:sp>
      <p:sp>
        <p:nvSpPr>
          <p:cNvPr id="4" name="Dia számának helye 3">
            <a:extLst>
              <a:ext uri="{FF2B5EF4-FFF2-40B4-BE49-F238E27FC236}">
                <a16:creationId xmlns:a16="http://schemas.microsoft.com/office/drawing/2014/main" id="{6AD28909-9ABC-999F-55F6-E38E980DBF4A}"/>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4A9807-1C24-8F4A-B3C7-A6E31FA5BB7A}"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82225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DC685D2-E21E-4D5A-AB10-EB04F7539037}" type="slidenum">
              <a:rPr kumimoji="0" lang="hu-H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hu-H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hu-HU"/>
          </a:p>
        </p:txBody>
      </p:sp>
    </p:spTree>
    <p:extLst>
      <p:ext uri="{BB962C8B-B14F-4D97-AF65-F5344CB8AC3E}">
        <p14:creationId xmlns:p14="http://schemas.microsoft.com/office/powerpoint/2010/main" val="2643949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Általában elmondható, hogy hasonlóan a konfliktusok okaihoz, annak típusaiból is több jelenik meg egy-egy szituációban.</a:t>
            </a:r>
          </a:p>
        </p:txBody>
      </p:sp>
      <p:sp>
        <p:nvSpPr>
          <p:cNvPr id="4" name="Dia számának helye 3"/>
          <p:cNvSpPr>
            <a:spLocks noGrp="1"/>
          </p:cNvSpPr>
          <p:nvPr>
            <p:ph type="sldNum" sz="quarter" idx="10"/>
          </p:nvPr>
        </p:nvSpPr>
        <p:spPr/>
        <p:txBody>
          <a:bodyPr/>
          <a:lstStyle/>
          <a:p>
            <a:fld id="{0D047BFE-04C9-46F1-9569-6A02C44785B5}" type="slidenum">
              <a:rPr lang="hu-HU" smtClean="0"/>
              <a:t>66</a:t>
            </a:fld>
            <a:endParaRPr lang="hu-HU"/>
          </a:p>
        </p:txBody>
      </p:sp>
    </p:spTree>
    <p:extLst>
      <p:ext uri="{BB962C8B-B14F-4D97-AF65-F5344CB8AC3E}">
        <p14:creationId xmlns:p14="http://schemas.microsoft.com/office/powerpoint/2010/main" val="27084969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19421-E430-E1D9-D07C-08CB444C4891}"/>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DE1CFA99-576C-2340-B419-1827C2B2573C}"/>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C547F795-83C5-644C-96D9-DFAFF7299937}"/>
              </a:ext>
            </a:extLst>
          </p:cNvPr>
          <p:cNvSpPr>
            <a:spLocks noGrp="1"/>
          </p:cNvSpPr>
          <p:nvPr>
            <p:ph type="body" idx="1"/>
          </p:nvPr>
        </p:nvSpPr>
        <p:spPr/>
        <p:txBody>
          <a:bodyPr/>
          <a:lstStyle/>
          <a:p>
            <a:r>
              <a:rPr lang="hu-HU" dirty="0"/>
              <a:t>Általában elmondható, hogy hasonlóan a konfliktusok okaihoz, annak típusaiból is több jelenik meg egy-egy szituációban.</a:t>
            </a:r>
          </a:p>
        </p:txBody>
      </p:sp>
      <p:sp>
        <p:nvSpPr>
          <p:cNvPr id="4" name="Dia számának helye 3">
            <a:extLst>
              <a:ext uri="{FF2B5EF4-FFF2-40B4-BE49-F238E27FC236}">
                <a16:creationId xmlns:a16="http://schemas.microsoft.com/office/drawing/2014/main" id="{48ABEF91-5C24-57B5-6496-B31EC87438DB}"/>
              </a:ext>
            </a:extLst>
          </p:cNvPr>
          <p:cNvSpPr>
            <a:spLocks noGrp="1"/>
          </p:cNvSpPr>
          <p:nvPr>
            <p:ph type="sldNum" sz="quarter" idx="10"/>
          </p:nvPr>
        </p:nvSpPr>
        <p:spPr/>
        <p:txBody>
          <a:bodyPr/>
          <a:lstStyle/>
          <a:p>
            <a:fld id="{0D047BFE-04C9-46F1-9569-6A02C44785B5}" type="slidenum">
              <a:rPr lang="hu-HU" smtClean="0"/>
              <a:t>67</a:t>
            </a:fld>
            <a:endParaRPr lang="hu-HU"/>
          </a:p>
        </p:txBody>
      </p:sp>
    </p:spTree>
    <p:extLst>
      <p:ext uri="{BB962C8B-B14F-4D97-AF65-F5344CB8AC3E}">
        <p14:creationId xmlns:p14="http://schemas.microsoft.com/office/powerpoint/2010/main" val="12890005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12396-99A8-04C6-401E-984CD5C56DAB}"/>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8A46E8ED-057F-C5F5-97D7-B78B7EB2FB80}"/>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D1BF6CC4-C1D5-5D04-E173-F1226E817D6A}"/>
              </a:ext>
            </a:extLst>
          </p:cNvPr>
          <p:cNvSpPr>
            <a:spLocks noGrp="1"/>
          </p:cNvSpPr>
          <p:nvPr>
            <p:ph type="body" idx="1"/>
          </p:nvPr>
        </p:nvSpPr>
        <p:spPr/>
        <p:txBody>
          <a:bodyPr/>
          <a:lstStyle/>
          <a:p>
            <a:r>
              <a:rPr lang="hu-HU" dirty="0"/>
              <a:t>Általában elmondható, hogy hasonlóan a konfliktusok okaihoz, annak típusaiból is több jelenik meg egy-egy szituációban.</a:t>
            </a:r>
          </a:p>
        </p:txBody>
      </p:sp>
      <p:sp>
        <p:nvSpPr>
          <p:cNvPr id="4" name="Dia számának helye 3">
            <a:extLst>
              <a:ext uri="{FF2B5EF4-FFF2-40B4-BE49-F238E27FC236}">
                <a16:creationId xmlns:a16="http://schemas.microsoft.com/office/drawing/2014/main" id="{4B44B9C2-82B6-8CB5-1F97-BD808B7889B2}"/>
              </a:ext>
            </a:extLst>
          </p:cNvPr>
          <p:cNvSpPr>
            <a:spLocks noGrp="1"/>
          </p:cNvSpPr>
          <p:nvPr>
            <p:ph type="sldNum" sz="quarter" idx="10"/>
          </p:nvPr>
        </p:nvSpPr>
        <p:spPr/>
        <p:txBody>
          <a:bodyPr/>
          <a:lstStyle/>
          <a:p>
            <a:fld id="{0D047BFE-04C9-46F1-9569-6A02C44785B5}" type="slidenum">
              <a:rPr lang="hu-HU" smtClean="0"/>
              <a:t>68</a:t>
            </a:fld>
            <a:endParaRPr lang="hu-HU"/>
          </a:p>
        </p:txBody>
      </p:sp>
    </p:spTree>
    <p:extLst>
      <p:ext uri="{BB962C8B-B14F-4D97-AF65-F5344CB8AC3E}">
        <p14:creationId xmlns:p14="http://schemas.microsoft.com/office/powerpoint/2010/main" val="35037827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5E579-D3BD-5694-277E-BAD7CEDE4548}"/>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909E4E08-DFA6-E191-1F72-4C02E903DA21}"/>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9CEED3C2-658A-5D99-5E73-78723F4C21FB}"/>
              </a:ext>
            </a:extLst>
          </p:cNvPr>
          <p:cNvSpPr>
            <a:spLocks noGrp="1"/>
          </p:cNvSpPr>
          <p:nvPr>
            <p:ph type="body" idx="1"/>
          </p:nvPr>
        </p:nvSpPr>
        <p:spPr/>
        <p:txBody>
          <a:bodyPr/>
          <a:lstStyle/>
          <a:p>
            <a:r>
              <a:rPr lang="hu-HU" dirty="0"/>
              <a:t>Általában elmondható, hogy hasonlóan a konfliktusok okaihoz, annak típusaiból is több jelenik meg egy-egy szituációban.</a:t>
            </a:r>
          </a:p>
        </p:txBody>
      </p:sp>
      <p:sp>
        <p:nvSpPr>
          <p:cNvPr id="4" name="Dia számának helye 3">
            <a:extLst>
              <a:ext uri="{FF2B5EF4-FFF2-40B4-BE49-F238E27FC236}">
                <a16:creationId xmlns:a16="http://schemas.microsoft.com/office/drawing/2014/main" id="{FE97305A-C36D-BB12-2966-95CC18C3D596}"/>
              </a:ext>
            </a:extLst>
          </p:cNvPr>
          <p:cNvSpPr>
            <a:spLocks noGrp="1"/>
          </p:cNvSpPr>
          <p:nvPr>
            <p:ph type="sldNum" sz="quarter" idx="10"/>
          </p:nvPr>
        </p:nvSpPr>
        <p:spPr/>
        <p:txBody>
          <a:bodyPr/>
          <a:lstStyle/>
          <a:p>
            <a:fld id="{0D047BFE-04C9-46F1-9569-6A02C44785B5}" type="slidenum">
              <a:rPr lang="hu-HU" smtClean="0"/>
              <a:t>69</a:t>
            </a:fld>
            <a:endParaRPr lang="hu-HU"/>
          </a:p>
        </p:txBody>
      </p:sp>
    </p:spTree>
    <p:extLst>
      <p:ext uri="{BB962C8B-B14F-4D97-AF65-F5344CB8AC3E}">
        <p14:creationId xmlns:p14="http://schemas.microsoft.com/office/powerpoint/2010/main" val="6065361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676D5-5F1D-DAA1-DD5C-3837AACBFA1D}"/>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1B003962-4152-E3C9-AEE5-239ACE4DD96B}"/>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64BAE6AF-6269-EBCB-34E2-887EC1F286CB}"/>
              </a:ext>
            </a:extLst>
          </p:cNvPr>
          <p:cNvSpPr>
            <a:spLocks noGrp="1"/>
          </p:cNvSpPr>
          <p:nvPr>
            <p:ph type="body" idx="1"/>
          </p:nvPr>
        </p:nvSpPr>
        <p:spPr/>
        <p:txBody>
          <a:bodyPr/>
          <a:lstStyle/>
          <a:p>
            <a:r>
              <a:rPr lang="hu-HU" dirty="0"/>
              <a:t>Általában elmondható, hogy hasonlóan a konfliktusok okaihoz, annak típusaiból is több jelenik meg egy-egy szituációban.</a:t>
            </a:r>
          </a:p>
        </p:txBody>
      </p:sp>
      <p:sp>
        <p:nvSpPr>
          <p:cNvPr id="4" name="Dia számának helye 3">
            <a:extLst>
              <a:ext uri="{FF2B5EF4-FFF2-40B4-BE49-F238E27FC236}">
                <a16:creationId xmlns:a16="http://schemas.microsoft.com/office/drawing/2014/main" id="{C32C9E95-549C-8300-3BC6-3B8B06F2BB17}"/>
              </a:ext>
            </a:extLst>
          </p:cNvPr>
          <p:cNvSpPr>
            <a:spLocks noGrp="1"/>
          </p:cNvSpPr>
          <p:nvPr>
            <p:ph type="sldNum" sz="quarter" idx="10"/>
          </p:nvPr>
        </p:nvSpPr>
        <p:spPr/>
        <p:txBody>
          <a:bodyPr/>
          <a:lstStyle/>
          <a:p>
            <a:fld id="{0D047BFE-04C9-46F1-9569-6A02C44785B5}" type="slidenum">
              <a:rPr lang="hu-HU" smtClean="0"/>
              <a:t>70</a:t>
            </a:fld>
            <a:endParaRPr lang="hu-HU"/>
          </a:p>
        </p:txBody>
      </p:sp>
    </p:spTree>
    <p:extLst>
      <p:ext uri="{BB962C8B-B14F-4D97-AF65-F5344CB8AC3E}">
        <p14:creationId xmlns:p14="http://schemas.microsoft.com/office/powerpoint/2010/main" val="31031329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D3180-8667-AB93-3EC9-D2A151BAD857}"/>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28349F65-A49A-5DAB-ED25-DBF3320215CC}"/>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363D87D0-D7C2-D414-FAF2-0C29F38F48F9}"/>
              </a:ext>
            </a:extLst>
          </p:cNvPr>
          <p:cNvSpPr>
            <a:spLocks noGrp="1"/>
          </p:cNvSpPr>
          <p:nvPr>
            <p:ph type="body" idx="1"/>
          </p:nvPr>
        </p:nvSpPr>
        <p:spPr/>
        <p:txBody>
          <a:bodyPr/>
          <a:lstStyle/>
          <a:p>
            <a:r>
              <a:rPr lang="hu-HU" dirty="0"/>
              <a:t>Általában elmondható, hogy hasonlóan a konfliktusok okaihoz, annak típusaiból is több jelenik meg egy-egy szituációban.</a:t>
            </a:r>
          </a:p>
        </p:txBody>
      </p:sp>
      <p:sp>
        <p:nvSpPr>
          <p:cNvPr id="4" name="Dia számának helye 3">
            <a:extLst>
              <a:ext uri="{FF2B5EF4-FFF2-40B4-BE49-F238E27FC236}">
                <a16:creationId xmlns:a16="http://schemas.microsoft.com/office/drawing/2014/main" id="{238DD9CF-80B4-6186-A820-FF72B884A30C}"/>
              </a:ext>
            </a:extLst>
          </p:cNvPr>
          <p:cNvSpPr>
            <a:spLocks noGrp="1"/>
          </p:cNvSpPr>
          <p:nvPr>
            <p:ph type="sldNum" sz="quarter" idx="10"/>
          </p:nvPr>
        </p:nvSpPr>
        <p:spPr/>
        <p:txBody>
          <a:bodyPr/>
          <a:lstStyle/>
          <a:p>
            <a:fld id="{0D047BFE-04C9-46F1-9569-6A02C44785B5}" type="slidenum">
              <a:rPr lang="hu-HU" smtClean="0"/>
              <a:t>71</a:t>
            </a:fld>
            <a:endParaRPr lang="hu-HU"/>
          </a:p>
        </p:txBody>
      </p:sp>
    </p:spTree>
    <p:extLst>
      <p:ext uri="{BB962C8B-B14F-4D97-AF65-F5344CB8AC3E}">
        <p14:creationId xmlns:p14="http://schemas.microsoft.com/office/powerpoint/2010/main" val="31538257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A „kamra” szimbolikusan utal a korábbi generációk életmódjára és értékeire, amelyek erősen kötődtek a biztonságra, takarékosságra és a közösségi létre.</a:t>
            </a:r>
          </a:p>
        </p:txBody>
      </p:sp>
      <p:sp>
        <p:nvSpPr>
          <p:cNvPr id="4" name="Dia számának helye 3"/>
          <p:cNvSpPr>
            <a:spLocks noGrp="1"/>
          </p:cNvSpPr>
          <p:nvPr>
            <p:ph type="sldNum" sz="quarter" idx="5"/>
          </p:nvPr>
        </p:nvSpPr>
        <p:spPr/>
        <p:txBody>
          <a:bodyPr/>
          <a:lstStyle/>
          <a:p>
            <a:fld id="{8E6846F8-0803-46E5-A07C-E5062D3D7AEB}" type="slidenum">
              <a:rPr lang="hu-HU" smtClean="0"/>
              <a:t>77</a:t>
            </a:fld>
            <a:endParaRPr lang="hu-HU"/>
          </a:p>
        </p:txBody>
      </p:sp>
    </p:spTree>
    <p:extLst>
      <p:ext uri="{BB962C8B-B14F-4D97-AF65-F5344CB8AC3E}">
        <p14:creationId xmlns:p14="http://schemas.microsoft.com/office/powerpoint/2010/main" val="5247372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A veterán generáció spórolási és tartalékfelhalmozási stratégiáját tükrözi. A háborúk és gazdasági válságok által formált generáció számára a takarékosság létfontosságú erény, és mindent megpróbálnak újra felhasználni​. A veterán generáció számára a munka becsülete és értéke alapvető volt. Ezzel a mondattal azt hangsúlyozzák, hogy a kemény munka az egyetlen biztos út a sikerhez, és hogy a megélhetéshez elengedhetetlen a kitartás és szorgalom.</a:t>
            </a:r>
          </a:p>
        </p:txBody>
      </p:sp>
      <p:sp>
        <p:nvSpPr>
          <p:cNvPr id="4" name="Dia számának hely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6846F8-0803-46E5-A07C-E5062D3D7AEB}" type="slidenum">
              <a:rPr kumimoji="0" lang="hu-H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hu-H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6850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Tipikus szülői mondás, ami arra utal, hogy a tanulás a gyermek jövőjét szolgálja, nem a szülő elvárásait. Általában a baby </a:t>
            </a:r>
            <a:r>
              <a:rPr lang="hu-HU" dirty="0" err="1"/>
              <a:t>boomer</a:t>
            </a:r>
            <a:r>
              <a:rPr lang="hu-HU" dirty="0"/>
              <a:t> generációtól származik, amely a felelősségtudatot és a jövőre való felkészülést helyezi előtérbe a gondoskodás és szeretet kifejezése indirekt módon történt​</a:t>
            </a:r>
          </a:p>
        </p:txBody>
      </p:sp>
      <p:sp>
        <p:nvSpPr>
          <p:cNvPr id="4" name="Dia számának helye 3"/>
          <p:cNvSpPr>
            <a:spLocks noGrp="1"/>
          </p:cNvSpPr>
          <p:nvPr>
            <p:ph type="sldNum" sz="quarter" idx="5"/>
          </p:nvPr>
        </p:nvSpPr>
        <p:spPr/>
        <p:txBody>
          <a:bodyPr/>
          <a:lstStyle/>
          <a:p>
            <a:fld id="{8E6846F8-0803-46E5-A07C-E5062D3D7AEB}" type="slidenum">
              <a:rPr lang="hu-HU" smtClean="0"/>
              <a:t>80</a:t>
            </a:fld>
            <a:endParaRPr lang="hu-HU"/>
          </a:p>
        </p:txBody>
      </p:sp>
    </p:spTree>
    <p:extLst>
      <p:ext uri="{BB962C8B-B14F-4D97-AF65-F5344CB8AC3E}">
        <p14:creationId xmlns:p14="http://schemas.microsoft.com/office/powerpoint/2010/main" val="3226204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8ABECB10-93B3-0FFA-E397-F2C3EF2F854B}"/>
              </a:ext>
            </a:extLst>
          </p:cNvPr>
          <p:cNvSpPr>
            <a:spLocks noGrp="1" noRot="1" noChangeAspect="1" noTextEdit="1"/>
          </p:cNvSpPr>
          <p:nvPr>
            <p:ph type="sldImg"/>
          </p:nvPr>
        </p:nvSpPr>
        <p:spPr>
          <a:ln>
            <a:headEnd/>
            <a:tailEnd/>
          </a:ln>
        </p:spPr>
      </p:sp>
      <p:sp>
        <p:nvSpPr>
          <p:cNvPr id="27651" name="Notes Placeholder 2">
            <a:extLst>
              <a:ext uri="{FF2B5EF4-FFF2-40B4-BE49-F238E27FC236}">
                <a16:creationId xmlns:a16="http://schemas.microsoft.com/office/drawing/2014/main" id="{1BEFEF20-3B88-D33E-6BB5-CD3BB64656E4}"/>
              </a:ext>
            </a:extLst>
          </p:cNvPr>
          <p:cNvSpPr txBox="1">
            <a:spLocks noGrp="1" noChangeArrowheads="1"/>
          </p:cNvSpPr>
          <p:nvPr>
            <p:ph type="body" idx="1"/>
          </p:nvPr>
        </p:nvSpPr>
        <p:spPr/>
        <p:txBody>
          <a:bodyPr/>
          <a:lstStyle/>
          <a:p>
            <a:pPr eaLnBrk="1" hangingPunct="1">
              <a:buSzPts val="1400"/>
            </a:pPr>
            <a:r>
              <a:rPr lang="en-GB" altLang="hu-HU" sz="1200">
                <a:latin typeface="Calibri" panose="020F0502020204030204" pitchFamily="34" charset="0"/>
                <a:cs typeface="Calibri" panose="020F0502020204030204" pitchFamily="34" charset="0"/>
                <a:sym typeface="Calibri" panose="020F0502020204030204" pitchFamily="34" charset="0"/>
              </a:rPr>
              <a:t>Much of what physicians do (checkups, testing, diagnosis, prescription, behavior modification, etc.) can be done better by sensors, passive and active data collection, and analytics. But, doctors aren’t supposed to just measure. They’re supposed to consume all that data, consider it in context of the latest medical findings and the patient’s history, and figure out if something’s wrong. Computers can take on much of that diagnosis and treatment and even do these functions better than the average doctor (while considering more options and making fewer errors). Most doctors couldn’t possibly read and digest all of the latest 5,000 research articles on heart disease. And, most of the average doctor’s medical knowledge is from when they were in medical school, while cognitive limitations prevent them from remembering the 10,000+ diseases humans can get</a:t>
            </a:r>
          </a:p>
          <a:p>
            <a:pPr eaLnBrk="1" hangingPunct="1">
              <a:buSzPts val="1400"/>
            </a:pPr>
            <a:r>
              <a:rPr lang="en-GB" altLang="hu-HU" sz="1200">
                <a:latin typeface="Calibri" panose="020F0502020204030204" pitchFamily="34" charset="0"/>
                <a:cs typeface="Calibri" panose="020F0502020204030204" pitchFamily="34" charset="0"/>
                <a:sym typeface="Calibri" panose="020F0502020204030204" pitchFamily="34" charset="0"/>
              </a:rPr>
              <a:t>Computers are better at organizing and recalling complex information than a hotshot Harvard MD. They’re also better at integrating and balancing considerations of patient symptoms, history, demeanor, environmental factors, and population management guidelines than the average physician. Besides, 50% of MDs are below average! Computers also have much lower error rates. Shouldn’t we take advantage of that when it comes to our health?!</a:t>
            </a:r>
          </a:p>
        </p:txBody>
      </p:sp>
      <p:sp>
        <p:nvSpPr>
          <p:cNvPr id="27652" name="Slide Number Placeholder 3">
            <a:extLst>
              <a:ext uri="{FF2B5EF4-FFF2-40B4-BE49-F238E27FC236}">
                <a16:creationId xmlns:a16="http://schemas.microsoft.com/office/drawing/2014/main" id="{FFA6DC9E-AF29-E12A-7FE3-68A5C40D2C17}"/>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l"/>
            <a:fld id="{2001EE1A-4DCB-48D7-8208-4602552C7313}" type="slidenum">
              <a:rPr lang="en-US" altLang="hu-HU"/>
              <a:pPr algn="l"/>
              <a:t>23</a:t>
            </a:fld>
            <a:endParaRPr lang="en-US" altLang="hu-HU"/>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Az X generáció tagjai gyakran saját erőből próbálják megoldani problémáikat. A kulcsos gyerekek felnőttkorban is hajlamosak magukra venni a felelősséget, ami az önállóságra való nevelés eredménye, az X generációra jellemző az önállóság és a gyakran magányos küzdelem, mivel egy olyan korszakban nőttek fel, amikor a szülők dolgoztak, és magukra kellett hagyatkozniuk a problémák megoldásában Az X generáció számára a munkabiztonság kiemelten fontos, mivel gyakran tapasztalták a gazdasági ingadozásokat. Ez a mondat a stabilitás és a kiszámíthatóság iránti vágyukat tükrözi​</a:t>
            </a:r>
          </a:p>
        </p:txBody>
      </p:sp>
      <p:sp>
        <p:nvSpPr>
          <p:cNvPr id="4" name="Dia számának helye 3"/>
          <p:cNvSpPr>
            <a:spLocks noGrp="1"/>
          </p:cNvSpPr>
          <p:nvPr>
            <p:ph type="sldNum" sz="quarter" idx="5"/>
          </p:nvPr>
        </p:nvSpPr>
        <p:spPr/>
        <p:txBody>
          <a:bodyPr/>
          <a:lstStyle/>
          <a:p>
            <a:fld id="{8E6846F8-0803-46E5-A07C-E5062D3D7AEB}" type="slidenum">
              <a:rPr lang="hu-HU" smtClean="0"/>
              <a:t>81</a:t>
            </a:fld>
            <a:endParaRPr lang="hu-HU"/>
          </a:p>
        </p:txBody>
      </p:sp>
    </p:spTree>
    <p:extLst>
      <p:ext uri="{BB962C8B-B14F-4D97-AF65-F5344CB8AC3E}">
        <p14:creationId xmlns:p14="http://schemas.microsoft.com/office/powerpoint/2010/main" val="17078048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Az Y generációra jellemző a folyamatos önmegvalósítási vágy. Nem félnek munkahelyet váltani, ha úgy érzik, hogy nem teljesednek ki a jelenlegi helyzetükben​</a:t>
            </a:r>
          </a:p>
        </p:txBody>
      </p:sp>
      <p:sp>
        <p:nvSpPr>
          <p:cNvPr id="4" name="Dia számának helye 3"/>
          <p:cNvSpPr>
            <a:spLocks noGrp="1"/>
          </p:cNvSpPr>
          <p:nvPr>
            <p:ph type="sldNum" sz="quarter" idx="5"/>
          </p:nvPr>
        </p:nvSpPr>
        <p:spPr/>
        <p:txBody>
          <a:bodyPr/>
          <a:lstStyle/>
          <a:p>
            <a:fld id="{8E6846F8-0803-46E5-A07C-E5062D3D7AEB}" type="slidenum">
              <a:rPr lang="hu-HU" smtClean="0"/>
              <a:t>82</a:t>
            </a:fld>
            <a:endParaRPr lang="hu-HU"/>
          </a:p>
        </p:txBody>
      </p:sp>
    </p:spTree>
    <p:extLst>
      <p:ext uri="{BB962C8B-B14F-4D97-AF65-F5344CB8AC3E}">
        <p14:creationId xmlns:p14="http://schemas.microsoft.com/office/powerpoint/2010/main" val="40893678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nSpc>
                <a:spcPct val="115000"/>
              </a:lnSpc>
              <a:spcAft>
                <a:spcPts val="800"/>
              </a:spcAft>
            </a:pP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azzonnal</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oldódó kakaó</a:t>
            </a:r>
          </a:p>
          <a:p>
            <a:pPr>
              <a:lnSpc>
                <a:spcPct val="115000"/>
              </a:lnSpc>
              <a:spcAft>
                <a:spcPts val="800"/>
              </a:spcAft>
            </a:pPr>
            <a:r>
              <a:rPr lang="hu-HU" sz="1800" kern="100" dirty="0">
                <a:effectLst/>
                <a:latin typeface="Aptos" panose="020B0004020202020204" pitchFamily="34" charset="0"/>
                <a:ea typeface="Aptos" panose="020B0004020202020204" pitchFamily="34" charset="0"/>
                <a:cs typeface="Times New Roman" panose="02020603050405020304" pitchFamily="18" charset="0"/>
              </a:rPr>
              <a:t>éjjel nappal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nytva</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lévő boltok</a:t>
            </a:r>
          </a:p>
          <a:p>
            <a:endParaRPr lang="hu-HU" dirty="0"/>
          </a:p>
        </p:txBody>
      </p:sp>
      <p:sp>
        <p:nvSpPr>
          <p:cNvPr id="4" name="Dia számának hely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388DEA-8A20-46D2-8E2A-33F73E5A06D9}"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683900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b="1" dirty="0"/>
              <a:t>Nem posztoltad ki, tehát meg sem történt”</a:t>
            </a:r>
            <a:endParaRPr lang="hu-HU" dirty="0"/>
          </a:p>
          <a:p>
            <a:pPr>
              <a:buFont typeface="Arial" panose="020B0604020202020204" pitchFamily="34" charset="0"/>
              <a:buChar char="•"/>
            </a:pPr>
            <a:r>
              <a:rPr lang="hu-HU" b="1" dirty="0" err="1"/>
              <a:t>Kontekstus</a:t>
            </a:r>
            <a:r>
              <a:rPr lang="hu-HU" b="1" dirty="0"/>
              <a:t>:</a:t>
            </a:r>
            <a:r>
              <a:rPr lang="hu-HU" dirty="0"/>
              <a:t> A Z generáció számára a közösségi média valóságot teremt. Ha valamit nem osztanak meg online, az szinte olyan, mintha meg sem történt volna. Ez tükrözi az online jelenlét fontosságát számukra​(</a:t>
            </a:r>
            <a:r>
              <a:rPr lang="hu-HU" dirty="0" err="1"/>
              <a:t>Generaciok</a:t>
            </a:r>
            <a:r>
              <a:rPr lang="hu-HU" dirty="0"/>
              <a:t> harca - Hogy…).</a:t>
            </a:r>
          </a:p>
          <a:p>
            <a:r>
              <a:rPr lang="hu-HU" b="1" dirty="0"/>
              <a:t>„Mikor kapom meg az új frissítést?”</a:t>
            </a:r>
            <a:endParaRPr lang="hu-HU" dirty="0"/>
          </a:p>
          <a:p>
            <a:pPr>
              <a:buFont typeface="Arial" panose="020B0604020202020204" pitchFamily="34" charset="0"/>
              <a:buChar char="•"/>
            </a:pPr>
            <a:r>
              <a:rPr lang="hu-HU" b="1" dirty="0" err="1"/>
              <a:t>Kontekstus</a:t>
            </a:r>
            <a:r>
              <a:rPr lang="hu-HU" b="1" dirty="0"/>
              <a:t>:</a:t>
            </a:r>
            <a:r>
              <a:rPr lang="hu-HU" dirty="0"/>
              <a:t> A Z generáció megszokta a technológia gyors fejlődését és folyamatos újdonságokat vár. Az új technológiai fejlesztések iránti várakozás és az azonnali hozzáférés igénye jellemző </a:t>
            </a:r>
            <a:r>
              <a:rPr lang="hu-HU" dirty="0" err="1"/>
              <a:t>ráju</a:t>
            </a:r>
            <a:endParaRPr lang="hu-HU" dirty="0"/>
          </a:p>
          <a:p>
            <a:endParaRPr lang="hu-HU" dirty="0"/>
          </a:p>
        </p:txBody>
      </p:sp>
      <p:sp>
        <p:nvSpPr>
          <p:cNvPr id="4" name="Dia számának helye 3"/>
          <p:cNvSpPr>
            <a:spLocks noGrp="1"/>
          </p:cNvSpPr>
          <p:nvPr>
            <p:ph type="sldNum" sz="quarter" idx="5"/>
          </p:nvPr>
        </p:nvSpPr>
        <p:spPr/>
        <p:txBody>
          <a:bodyPr/>
          <a:lstStyle/>
          <a:p>
            <a:fld id="{8E6846F8-0803-46E5-A07C-E5062D3D7AEB}" type="slidenum">
              <a:rPr lang="hu-HU" smtClean="0"/>
              <a:t>84</a:t>
            </a:fld>
            <a:endParaRPr lang="hu-HU"/>
          </a:p>
        </p:txBody>
      </p:sp>
    </p:spTree>
    <p:extLst>
      <p:ext uri="{BB962C8B-B14F-4D97-AF65-F5344CB8AC3E}">
        <p14:creationId xmlns:p14="http://schemas.microsoft.com/office/powerpoint/2010/main" val="33060232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Ha tudom, hogy miért vagy olyan, amilyen, akkor képes lehetek arra, hogy a viselkedésedet toleráljam, téged magadat pedig elfogadjalak olyannak, amilyen vagy. Nem várok tőled másmilyen reakciókat, mint amilyeneket nyújtani tudsz. És nem háborodom fel azon, ha nem úgy reagálsz, ahogyan én szeretném</a:t>
            </a:r>
          </a:p>
        </p:txBody>
      </p:sp>
      <p:sp>
        <p:nvSpPr>
          <p:cNvPr id="4" name="Dia számának helye 3"/>
          <p:cNvSpPr>
            <a:spLocks noGrp="1"/>
          </p:cNvSpPr>
          <p:nvPr>
            <p:ph type="sldNum" sz="quarter" idx="5"/>
          </p:nvPr>
        </p:nvSpPr>
        <p:spPr/>
        <p:txBody>
          <a:bodyPr/>
          <a:lstStyle/>
          <a:p>
            <a:fld id="{8E6846F8-0803-46E5-A07C-E5062D3D7AEB}" type="slidenum">
              <a:rPr lang="hu-HU" smtClean="0"/>
              <a:t>85</a:t>
            </a:fld>
            <a:endParaRPr lang="hu-HU"/>
          </a:p>
        </p:txBody>
      </p:sp>
    </p:spTree>
    <p:extLst>
      <p:ext uri="{BB962C8B-B14F-4D97-AF65-F5344CB8AC3E}">
        <p14:creationId xmlns:p14="http://schemas.microsoft.com/office/powerpoint/2010/main" val="32325757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550C3-083E-6242-3A5E-074C0A03D089}"/>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2BC1286C-2F98-DF46-FE29-0A3418F97F9C}"/>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0A6C05A8-D8C4-003D-1DAC-7C16B38932BC}"/>
              </a:ext>
            </a:extLst>
          </p:cNvPr>
          <p:cNvSpPr>
            <a:spLocks noGrp="1"/>
          </p:cNvSpPr>
          <p:nvPr>
            <p:ph type="body" idx="1"/>
          </p:nvPr>
        </p:nvSpPr>
        <p:spPr/>
        <p:txBody>
          <a:bodyPr/>
          <a:lstStyle/>
          <a:p>
            <a:r>
              <a:rPr lang="hu-HU" dirty="0"/>
              <a:t>1-2 Melinda</a:t>
            </a:r>
            <a:endParaRPr lang="en-GB" dirty="0"/>
          </a:p>
        </p:txBody>
      </p:sp>
      <p:sp>
        <p:nvSpPr>
          <p:cNvPr id="4" name="Dia számának helye 3">
            <a:extLst>
              <a:ext uri="{FF2B5EF4-FFF2-40B4-BE49-F238E27FC236}">
                <a16:creationId xmlns:a16="http://schemas.microsoft.com/office/drawing/2014/main" id="{6F6102A3-DED9-5F50-DDEB-E4FE877852B3}"/>
              </a:ext>
            </a:extLst>
          </p:cNvPr>
          <p:cNvSpPr>
            <a:spLocks noGrp="1"/>
          </p:cNvSpPr>
          <p:nvPr>
            <p:ph type="sldNum" sz="quarter" idx="10"/>
          </p:nvPr>
        </p:nvSpPr>
        <p:spPr/>
        <p:txBody>
          <a:bodyPr/>
          <a:lstStyle/>
          <a:p>
            <a:fld id="{5E4A9807-1C24-8F4A-B3C7-A6E31FA5BB7A}" type="slidenum">
              <a:rPr lang="it-IT" smtClean="0"/>
              <a:t>91</a:t>
            </a:fld>
            <a:endParaRPr lang="it-IT"/>
          </a:p>
        </p:txBody>
      </p:sp>
    </p:spTree>
    <p:extLst>
      <p:ext uri="{BB962C8B-B14F-4D97-AF65-F5344CB8AC3E}">
        <p14:creationId xmlns:p14="http://schemas.microsoft.com/office/powerpoint/2010/main" val="1730352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9458" name="Google Shape;151;p3:notes">
            <a:extLst>
              <a:ext uri="{FF2B5EF4-FFF2-40B4-BE49-F238E27FC236}">
                <a16:creationId xmlns:a16="http://schemas.microsoft.com/office/drawing/2014/main" id="{05B95B5D-D831-ED04-38EF-992422D0A5D3}"/>
              </a:ext>
            </a:extLst>
          </p:cNvPr>
          <p:cNvSpPr txBox="1">
            <a:spLocks noGrp="1" noChangeArrowheads="1"/>
          </p:cNvSpPr>
          <p:nvPr>
            <p:ph type="body" idx="1"/>
          </p:nvPr>
        </p:nvSpPr>
        <p:spPr/>
        <p:txBody>
          <a:bodyPr/>
          <a:lstStyle/>
          <a:p>
            <a:pPr marL="0" indent="0" eaLnBrk="1" hangingPunct="1">
              <a:buSzPts val="1400"/>
            </a:pPr>
            <a:endParaRPr lang="hu-HU" altLang="hu-HU" sz="1200" dirty="0">
              <a:latin typeface="Calibri" panose="020F0502020204030204" pitchFamily="34" charset="0"/>
              <a:cs typeface="Calibri" panose="020F0502020204030204" pitchFamily="34" charset="0"/>
              <a:sym typeface="Calibri" panose="020F0502020204030204" pitchFamily="34" charset="0"/>
            </a:endParaRPr>
          </a:p>
        </p:txBody>
      </p:sp>
      <p:sp>
        <p:nvSpPr>
          <p:cNvPr id="19459" name="Google Shape;152;p3:notes">
            <a:extLst>
              <a:ext uri="{FF2B5EF4-FFF2-40B4-BE49-F238E27FC236}">
                <a16:creationId xmlns:a16="http://schemas.microsoft.com/office/drawing/2014/main" id="{AFFCD0FA-CC9C-7C9A-5FF5-ED5EC1262DCD}"/>
              </a:ext>
            </a:extLst>
          </p:cNvPr>
          <p:cNvSpPr>
            <a:spLocks noGrp="1" noRot="1" noChangeAspect="1" noTextEdit="1"/>
          </p:cNvSpPr>
          <p:nvPr>
            <p:ph type="sldImg" idx="2"/>
          </p:nvPr>
        </p:nvSpPr>
        <p:spPr>
          <a:noFill/>
          <a:ln>
            <a:headEnd/>
            <a:tailEn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Diakép helye 1">
            <a:extLst>
              <a:ext uri="{FF2B5EF4-FFF2-40B4-BE49-F238E27FC236}">
                <a16:creationId xmlns:a16="http://schemas.microsoft.com/office/drawing/2014/main" id="{6CE78D8E-02AE-C71C-8E91-66CC92997FE5}"/>
              </a:ext>
            </a:extLst>
          </p:cNvPr>
          <p:cNvSpPr>
            <a:spLocks noGrp="1" noRot="1" noChangeAspect="1" noTextEdit="1"/>
          </p:cNvSpPr>
          <p:nvPr>
            <p:ph type="sldImg"/>
          </p:nvPr>
        </p:nvSpPr>
        <p:spPr>
          <a:ln>
            <a:headEnd/>
            <a:tailEnd/>
          </a:ln>
        </p:spPr>
      </p:sp>
      <p:sp>
        <p:nvSpPr>
          <p:cNvPr id="31747" name="Jegyzetek helye 2">
            <a:extLst>
              <a:ext uri="{FF2B5EF4-FFF2-40B4-BE49-F238E27FC236}">
                <a16:creationId xmlns:a16="http://schemas.microsoft.com/office/drawing/2014/main" id="{E64B7184-442D-D4C7-2989-D66378FA15A0}"/>
              </a:ext>
            </a:extLst>
          </p:cNvPr>
          <p:cNvSpPr txBox="1">
            <a:spLocks noGrp="1" noChangeArrowheads="1"/>
          </p:cNvSpPr>
          <p:nvPr>
            <p:ph type="body" idx="1"/>
          </p:nvPr>
        </p:nvSpPr>
        <p:spPr/>
        <p:txBody>
          <a:bodyPr/>
          <a:lstStyle/>
          <a:p>
            <a:pPr eaLnBrk="1" hangingPunct="1">
              <a:buSzPts val="1400"/>
            </a:pPr>
            <a:r>
              <a:rPr lang="hu-HU" altLang="hu-HU" sz="1200">
                <a:latin typeface="Calibri" panose="020F0502020204030204" pitchFamily="34" charset="0"/>
                <a:cs typeface="Calibri" panose="020F0502020204030204" pitchFamily="34" charset="0"/>
                <a:sym typeface="Calibri" panose="020F0502020204030204" pitchFamily="34" charset="0"/>
              </a:rPr>
              <a:t>702 munkakör, 2013.</a:t>
            </a:r>
            <a:endParaRPr lang="en-US" altLang="hu-HU" sz="1200">
              <a:latin typeface="Calibri" panose="020F0502020204030204" pitchFamily="34" charset="0"/>
              <a:cs typeface="Calibri" panose="020F0502020204030204" pitchFamily="34" charset="0"/>
              <a:sym typeface="Calibri" panose="020F0502020204030204" pitchFamily="34" charset="0"/>
            </a:endParaRPr>
          </a:p>
        </p:txBody>
      </p:sp>
      <p:sp>
        <p:nvSpPr>
          <p:cNvPr id="31748" name="Dia számának helye 3">
            <a:extLst>
              <a:ext uri="{FF2B5EF4-FFF2-40B4-BE49-F238E27FC236}">
                <a16:creationId xmlns:a16="http://schemas.microsoft.com/office/drawing/2014/main" id="{CFBA2503-DA46-5547-A111-7B567471F21D}"/>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AA0AC0B4-FCD3-44EE-B33B-B8419F89EFD0}" type="slidenum">
              <a:rPr lang="hu-HU" altLang="hu-HU" sz="1200">
                <a:latin typeface="Calibri" panose="020F0502020204030204" pitchFamily="34" charset="0"/>
                <a:cs typeface="Calibri" panose="020F0502020204030204" pitchFamily="34" charset="0"/>
                <a:sym typeface="Calibri" panose="020F0502020204030204" pitchFamily="34" charset="0"/>
              </a:rPr>
              <a:pPr/>
              <a:t>26</a:t>
            </a:fld>
            <a:endParaRPr lang="hu-HU" altLang="hu-HU" sz="1200">
              <a:latin typeface="Calibri" panose="020F0502020204030204" pitchFamily="34" charset="0"/>
              <a:cs typeface="Calibri" panose="020F0502020204030204" pitchFamily="34" charset="0"/>
              <a:sym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 12 nyelv, sürgősségi használattól óva intenek</a:t>
            </a:r>
            <a:endParaRPr lang="en-US" dirty="0"/>
          </a:p>
        </p:txBody>
      </p:sp>
      <p:sp>
        <p:nvSpPr>
          <p:cNvPr id="4" name="Dia számának hely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hu-HU" sz="1200" b="0" i="0" u="none" strike="noStrike" cap="none" smtClean="0">
                <a:solidFill>
                  <a:schemeClr val="dk1"/>
                </a:solidFill>
                <a:latin typeface="Calibri"/>
                <a:ea typeface="Calibri"/>
                <a:cs typeface="Calibri"/>
                <a:sym typeface="Calibri"/>
              </a:rPr>
              <a:t>27</a:t>
            </a:fld>
            <a:endParaRPr lang="hu-HU"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9943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 12 nyelv, sürgősségi használattól óva intenek</a:t>
            </a:r>
            <a:endParaRPr lang="en-US" dirty="0"/>
          </a:p>
        </p:txBody>
      </p:sp>
      <p:sp>
        <p:nvSpPr>
          <p:cNvPr id="4" name="Dia számának hely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hu-HU" sz="1200" b="0" i="0" u="none" strike="noStrike" cap="none" smtClean="0">
                <a:solidFill>
                  <a:schemeClr val="dk1"/>
                </a:solidFill>
                <a:latin typeface="Calibri"/>
                <a:ea typeface="Calibri"/>
                <a:cs typeface="Calibri"/>
                <a:sym typeface="Calibri"/>
              </a:rPr>
              <a:t>28</a:t>
            </a:fld>
            <a:endParaRPr lang="hu-HU"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6609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13 nyelv</a:t>
            </a:r>
            <a:endParaRPr lang="en-US" dirty="0"/>
          </a:p>
        </p:txBody>
      </p:sp>
      <p:sp>
        <p:nvSpPr>
          <p:cNvPr id="4" name="Dia számának helye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hu-HU"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lang="hu-HU"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5149742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13 nyelv</a:t>
            </a:r>
            <a:endParaRPr lang="en-US" dirty="0"/>
          </a:p>
        </p:txBody>
      </p:sp>
      <p:sp>
        <p:nvSpPr>
          <p:cNvPr id="4" name="Dia számának helye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hu-HU"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lang="hu-HU"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2990561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Diapositiva titolo">
    <p:spTree>
      <p:nvGrpSpPr>
        <p:cNvPr id="1" name=""/>
        <p:cNvGrpSpPr/>
        <p:nvPr/>
      </p:nvGrpSpPr>
      <p:grpSpPr>
        <a:xfrm>
          <a:off x="0" y="0"/>
          <a:ext cx="0" cy="0"/>
          <a:chOff x="0" y="0"/>
          <a:chExt cx="0" cy="0"/>
        </a:xfrm>
      </p:grpSpPr>
      <p:pic>
        <p:nvPicPr>
          <p:cNvPr id="7" name="Immagine 3">
            <a:extLst>
              <a:ext uri="{FF2B5EF4-FFF2-40B4-BE49-F238E27FC236}">
                <a16:creationId xmlns:a16="http://schemas.microsoft.com/office/drawing/2014/main" id="{128FA1C2-F19B-B8C5-F631-B1B0FF940F15}"/>
              </a:ext>
            </a:extLst>
          </p:cNvPr>
          <p:cNvPicPr/>
          <p:nvPr userDrawn="1"/>
        </p:nvPicPr>
        <p:blipFill>
          <a:blip r:embed="rId2"/>
          <a:srcRect/>
          <a:stretch/>
        </p:blipFill>
        <p:spPr>
          <a:xfrm>
            <a:off x="5919865" y="-33162"/>
            <a:ext cx="4902200" cy="2570342"/>
          </a:xfrm>
          <a:prstGeom prst="rect">
            <a:avLst/>
          </a:prstGeom>
        </p:spPr>
      </p:pic>
      <p:pic>
        <p:nvPicPr>
          <p:cNvPr id="10" name="Immagine 7">
            <a:extLst>
              <a:ext uri="{FF2B5EF4-FFF2-40B4-BE49-F238E27FC236}">
                <a16:creationId xmlns:a16="http://schemas.microsoft.com/office/drawing/2014/main" id="{0956EE97-9BC8-9EB0-D95C-E1AA20192B0F}"/>
              </a:ext>
            </a:extLst>
          </p:cNvPr>
          <p:cNvPicPr/>
          <p:nvPr userDrawn="1"/>
        </p:nvPicPr>
        <p:blipFill>
          <a:blip r:embed="rId3"/>
          <a:srcRect/>
          <a:stretch/>
        </p:blipFill>
        <p:spPr>
          <a:xfrm>
            <a:off x="9257901" y="6659731"/>
            <a:ext cx="1252330" cy="355600"/>
          </a:xfrm>
          <a:prstGeom prst="rect">
            <a:avLst/>
          </a:prstGeom>
        </p:spPr>
      </p:pic>
      <p:sp>
        <p:nvSpPr>
          <p:cNvPr id="14" name="Text Placeholder 13">
            <a:extLst>
              <a:ext uri="{FF2B5EF4-FFF2-40B4-BE49-F238E27FC236}">
                <a16:creationId xmlns:a16="http://schemas.microsoft.com/office/drawing/2014/main" id="{2EF4A6C8-814B-2663-8B47-5F4879859743}"/>
              </a:ext>
            </a:extLst>
          </p:cNvPr>
          <p:cNvSpPr>
            <a:spLocks noGrp="1"/>
          </p:cNvSpPr>
          <p:nvPr>
            <p:ph type="body" sz="quarter" idx="10"/>
          </p:nvPr>
        </p:nvSpPr>
        <p:spPr>
          <a:xfrm>
            <a:off x="727075" y="2441575"/>
            <a:ext cx="9351963" cy="3870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4">
            <a:extLst>
              <a:ext uri="{FF2B5EF4-FFF2-40B4-BE49-F238E27FC236}">
                <a16:creationId xmlns:a16="http://schemas.microsoft.com/office/drawing/2014/main" id="{CF77DD7C-6FE6-7E47-7DC7-014F2AF82A78}"/>
              </a:ext>
            </a:extLst>
          </p:cNvPr>
          <p:cNvSpPr>
            <a:spLocks noGrp="1"/>
          </p:cNvSpPr>
          <p:nvPr>
            <p:ph type="title"/>
          </p:nvPr>
        </p:nvSpPr>
        <p:spPr>
          <a:xfrm>
            <a:off x="727075" y="375828"/>
            <a:ext cx="9313863" cy="1392237"/>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281192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26963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A2BAD155-DBC3-4B60-8A04-A2273339DFB8}" type="datetimeFigureOut">
              <a:rPr lang="hu-HU" smtClean="0"/>
              <a:t>2026. 04. 08.</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C1428843-A586-4872-853B-94F6D20815B0}" type="slidenum">
              <a:rPr lang="hu-HU" smtClean="0"/>
              <a:t>‹#›</a:t>
            </a:fld>
            <a:endParaRPr lang="hu-HU"/>
          </a:p>
        </p:txBody>
      </p:sp>
    </p:spTree>
    <p:extLst>
      <p:ext uri="{BB962C8B-B14F-4D97-AF65-F5344CB8AC3E}">
        <p14:creationId xmlns:p14="http://schemas.microsoft.com/office/powerpoint/2010/main" val="1159710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type="obj" userDrawn="1">
  <p:cSld name="Cím és tartalom">
    <p:spTree>
      <p:nvGrpSpPr>
        <p:cNvPr id="1" name=""/>
        <p:cNvGrpSpPr/>
        <p:nvPr/>
      </p:nvGrpSpPr>
      <p:grpSpPr bwMode="auto">
        <a:xfrm>
          <a:off x="0" y="0"/>
          <a:ext cx="0" cy="0"/>
          <a:chOff x="0" y="0"/>
          <a:chExt cx="0" cy="0"/>
        </a:xfrm>
      </p:grpSpPr>
      <p:sp>
        <p:nvSpPr>
          <p:cNvPr id="4" name="Cím 1"/>
          <p:cNvSpPr>
            <a:spLocks noGrp="1"/>
          </p:cNvSpPr>
          <p:nvPr>
            <p:ph type="title"/>
          </p:nvPr>
        </p:nvSpPr>
        <p:spPr bwMode="auto">
          <a:xfrm>
            <a:off x="742484" y="383297"/>
            <a:ext cx="9027927" cy="1391534"/>
          </a:xfrm>
        </p:spPr>
        <p:txBody>
          <a:bodyPr/>
          <a:lstStyle/>
          <a:p>
            <a:pPr>
              <a:defRPr/>
            </a:pPr>
            <a:r>
              <a:rPr lang="hu-HU"/>
              <a:t>Mintacím szerkesztése</a:t>
            </a:r>
            <a:endParaRPr/>
          </a:p>
        </p:txBody>
      </p:sp>
      <p:sp>
        <p:nvSpPr>
          <p:cNvPr id="5" name="Tartalom helye 2"/>
          <p:cNvSpPr>
            <a:spLocks noGrp="1"/>
          </p:cNvSpPr>
          <p:nvPr>
            <p:ph idx="1"/>
          </p:nvPr>
        </p:nvSpPr>
        <p:spPr bwMode="auto">
          <a:xfrm>
            <a:off x="742484" y="1916484"/>
            <a:ext cx="9027927" cy="4567898"/>
          </a:xfrm>
        </p:spPr>
        <p:txBody>
          <a:bodyPr/>
          <a:lstStyle/>
          <a:p>
            <a:pPr lvl="0">
              <a:defRPr/>
            </a:pPr>
            <a:r>
              <a:rPr lang="hu-HU"/>
              <a:t>Mintaszöveg szerkesztése</a:t>
            </a:r>
            <a:endParaRPr/>
          </a:p>
          <a:p>
            <a:pPr lvl="1">
              <a:defRPr/>
            </a:pPr>
            <a:r>
              <a:rPr lang="hu-HU"/>
              <a:t>Második szint</a:t>
            </a:r>
            <a:endParaRPr/>
          </a:p>
          <a:p>
            <a:pPr lvl="2">
              <a:defRPr/>
            </a:pPr>
            <a:r>
              <a:rPr lang="hu-HU"/>
              <a:t>Harmadik szint</a:t>
            </a:r>
            <a:endParaRPr/>
          </a:p>
          <a:p>
            <a:pPr lvl="3">
              <a:defRPr/>
            </a:pPr>
            <a:r>
              <a:rPr lang="hu-HU"/>
              <a:t>Negyedik szint</a:t>
            </a:r>
            <a:endParaRPr/>
          </a:p>
          <a:p>
            <a:pPr lvl="4">
              <a:defRPr/>
            </a:pPr>
            <a:r>
              <a:rPr lang="hu-HU"/>
              <a:t>Ötödik szint</a:t>
            </a:r>
            <a:endParaRPr/>
          </a:p>
        </p:txBody>
      </p:sp>
      <p:sp>
        <p:nvSpPr>
          <p:cNvPr id="6" name="Dátum helye 3"/>
          <p:cNvSpPr>
            <a:spLocks noGrp="1"/>
          </p:cNvSpPr>
          <p:nvPr>
            <p:ph type="dt" sz="half" idx="10"/>
          </p:nvPr>
        </p:nvSpPr>
        <p:spPr bwMode="auto"/>
        <p:txBody>
          <a:bodyPr/>
          <a:lstStyle/>
          <a:p>
            <a:pPr>
              <a:defRPr/>
            </a:pPr>
            <a:fld id="{A2BAD155-DBC3-4B60-8A04-A2273339DFB8}" type="datetimeFigureOut">
              <a:t>2026. 04. 08.</a:t>
            </a:fld>
            <a:endParaRPr lang="hu-HU"/>
          </a:p>
        </p:txBody>
      </p:sp>
      <p:sp>
        <p:nvSpPr>
          <p:cNvPr id="7" name="Élőláb helye 4"/>
          <p:cNvSpPr>
            <a:spLocks noGrp="1"/>
          </p:cNvSpPr>
          <p:nvPr>
            <p:ph type="ftr" sz="quarter" idx="11"/>
          </p:nvPr>
        </p:nvSpPr>
        <p:spPr bwMode="auto"/>
        <p:txBody>
          <a:bodyPr/>
          <a:lstStyle/>
          <a:p>
            <a:pPr>
              <a:defRPr/>
            </a:pPr>
            <a:endParaRPr lang="hu-HU"/>
          </a:p>
        </p:txBody>
      </p:sp>
      <p:sp>
        <p:nvSpPr>
          <p:cNvPr id="8" name="Dia számának helye 5"/>
          <p:cNvSpPr>
            <a:spLocks noGrp="1"/>
          </p:cNvSpPr>
          <p:nvPr>
            <p:ph type="sldNum" sz="quarter" idx="12"/>
          </p:nvPr>
        </p:nvSpPr>
        <p:spPr bwMode="auto">
          <a:xfrm>
            <a:off x="7627333" y="6672697"/>
            <a:ext cx="2143078" cy="383297"/>
          </a:xfrm>
        </p:spPr>
        <p:txBody>
          <a:bodyPr/>
          <a:lstStyle/>
          <a:p>
            <a:pPr>
              <a:defRPr/>
            </a:pPr>
            <a:fld id="{C1428843-A586-4872-853B-94F6D20815B0}" type="slidenum">
              <a:t>‹#›</a:t>
            </a:fld>
            <a:endParaRPr lang="hu-HU"/>
          </a:p>
        </p:txBody>
      </p:sp>
    </p:spTree>
    <p:extLst>
      <p:ext uri="{BB962C8B-B14F-4D97-AF65-F5344CB8AC3E}">
        <p14:creationId xmlns:p14="http://schemas.microsoft.com/office/powerpoint/2010/main" val="3661984874"/>
      </p:ext>
    </p:extLst>
  </p:cSld>
  <p:clrMapOvr>
    <a:masterClrMapping/>
  </p:clrMapOvr>
  <p:hf/>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7"/>
        <p:cNvGrpSpPr/>
        <p:nvPr/>
      </p:nvGrpSpPr>
      <p:grpSpPr>
        <a:xfrm>
          <a:off x="0" y="0"/>
          <a:ext cx="0" cy="0"/>
          <a:chOff x="0" y="0"/>
          <a:chExt cx="0" cy="0"/>
        </a:xfrm>
      </p:grpSpPr>
      <p:sp>
        <p:nvSpPr>
          <p:cNvPr id="18" name="Google Shape;18;p10"/>
          <p:cNvSpPr txBox="1">
            <a:spLocks noGrp="1"/>
          </p:cNvSpPr>
          <p:nvPr>
            <p:ph type="title"/>
          </p:nvPr>
        </p:nvSpPr>
        <p:spPr>
          <a:xfrm>
            <a:off x="742484" y="383297"/>
            <a:ext cx="9314796" cy="1391534"/>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4400"/>
              <a:buFont typeface="Montserrat"/>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0"/>
          <p:cNvSpPr txBox="1">
            <a:spLocks noGrp="1"/>
          </p:cNvSpPr>
          <p:nvPr>
            <p:ph type="body" idx="1"/>
          </p:nvPr>
        </p:nvSpPr>
        <p:spPr>
          <a:xfrm>
            <a:off x="742484" y="1916485"/>
            <a:ext cx="9314796" cy="4329586"/>
          </a:xfrm>
          <a:prstGeom prst="rect">
            <a:avLst/>
          </a:prstGeom>
          <a:noFill/>
          <a:ln>
            <a:noFill/>
          </a:ln>
        </p:spPr>
        <p:txBody>
          <a:bodyPr spcFirstLastPara="1">
            <a:normAutofit/>
          </a:bodyPr>
          <a:lstStyle>
            <a:lvl1pPr marL="404988" lvl="0" indent="-303741" algn="l">
              <a:lnSpc>
                <a:spcPct val="90000"/>
              </a:lnSpc>
              <a:spcBef>
                <a:spcPts val="886"/>
              </a:spcBef>
              <a:spcAft>
                <a:spcPts val="0"/>
              </a:spcAft>
              <a:buClr>
                <a:schemeClr val="dk1"/>
              </a:buClr>
              <a:buSzPts val="1800"/>
              <a:buChar char="•"/>
              <a:defRPr/>
            </a:lvl1pPr>
            <a:lvl2pPr marL="809976" lvl="1" indent="-303741" algn="l">
              <a:lnSpc>
                <a:spcPct val="90000"/>
              </a:lnSpc>
              <a:spcBef>
                <a:spcPts val="443"/>
              </a:spcBef>
              <a:spcAft>
                <a:spcPts val="0"/>
              </a:spcAft>
              <a:buClr>
                <a:schemeClr val="dk1"/>
              </a:buClr>
              <a:buSzPts val="1800"/>
              <a:buChar char="•"/>
              <a:defRPr/>
            </a:lvl2pPr>
            <a:lvl3pPr marL="1214963" lvl="2" indent="-303741" algn="l">
              <a:lnSpc>
                <a:spcPct val="90000"/>
              </a:lnSpc>
              <a:spcBef>
                <a:spcPts val="443"/>
              </a:spcBef>
              <a:spcAft>
                <a:spcPts val="0"/>
              </a:spcAft>
              <a:buClr>
                <a:schemeClr val="dk1"/>
              </a:buClr>
              <a:buSzPts val="1800"/>
              <a:buChar char="•"/>
              <a:defRPr/>
            </a:lvl3pPr>
            <a:lvl4pPr marL="1619951" lvl="3" indent="-303741" algn="l">
              <a:lnSpc>
                <a:spcPct val="90000"/>
              </a:lnSpc>
              <a:spcBef>
                <a:spcPts val="443"/>
              </a:spcBef>
              <a:spcAft>
                <a:spcPts val="0"/>
              </a:spcAft>
              <a:buClr>
                <a:schemeClr val="dk1"/>
              </a:buClr>
              <a:buSzPts val="1800"/>
              <a:buChar char="•"/>
              <a:defRPr/>
            </a:lvl4pPr>
            <a:lvl5pPr marL="2024939" lvl="4" indent="-303741" algn="l">
              <a:lnSpc>
                <a:spcPct val="90000"/>
              </a:lnSpc>
              <a:spcBef>
                <a:spcPts val="443"/>
              </a:spcBef>
              <a:spcAft>
                <a:spcPts val="0"/>
              </a:spcAft>
              <a:buClr>
                <a:schemeClr val="dk1"/>
              </a:buClr>
              <a:buSzPts val="1800"/>
              <a:buChar char="•"/>
              <a:defRPr/>
            </a:lvl5pPr>
            <a:lvl6pPr marL="2429927" lvl="5" indent="-303741" algn="l">
              <a:lnSpc>
                <a:spcPct val="90000"/>
              </a:lnSpc>
              <a:spcBef>
                <a:spcPts val="443"/>
              </a:spcBef>
              <a:spcAft>
                <a:spcPts val="0"/>
              </a:spcAft>
              <a:buClr>
                <a:schemeClr val="dk1"/>
              </a:buClr>
              <a:buSzPts val="1800"/>
              <a:buChar char="•"/>
              <a:defRPr/>
            </a:lvl6pPr>
            <a:lvl7pPr marL="2834914" lvl="6" indent="-303741" algn="l">
              <a:lnSpc>
                <a:spcPct val="90000"/>
              </a:lnSpc>
              <a:spcBef>
                <a:spcPts val="443"/>
              </a:spcBef>
              <a:spcAft>
                <a:spcPts val="0"/>
              </a:spcAft>
              <a:buClr>
                <a:schemeClr val="dk1"/>
              </a:buClr>
              <a:buSzPts val="1800"/>
              <a:buChar char="•"/>
              <a:defRPr/>
            </a:lvl7pPr>
            <a:lvl8pPr marL="3239902" lvl="7" indent="-303741" algn="l">
              <a:lnSpc>
                <a:spcPct val="90000"/>
              </a:lnSpc>
              <a:spcBef>
                <a:spcPts val="443"/>
              </a:spcBef>
              <a:spcAft>
                <a:spcPts val="0"/>
              </a:spcAft>
              <a:buClr>
                <a:schemeClr val="dk1"/>
              </a:buClr>
              <a:buSzPts val="1800"/>
              <a:buChar char="•"/>
              <a:defRPr/>
            </a:lvl8pPr>
            <a:lvl9pPr marL="3644890" lvl="8" indent="-303741" algn="l">
              <a:lnSpc>
                <a:spcPct val="90000"/>
              </a:lnSpc>
              <a:spcBef>
                <a:spcPts val="443"/>
              </a:spcBef>
              <a:spcAft>
                <a:spcPts val="0"/>
              </a:spcAft>
              <a:buClr>
                <a:schemeClr val="dk1"/>
              </a:buClr>
              <a:buSzPts val="1800"/>
              <a:buChar char="•"/>
              <a:defRPr/>
            </a:lvl9pPr>
          </a:lstStyle>
          <a:p>
            <a:endParaRPr/>
          </a:p>
        </p:txBody>
      </p:sp>
      <p:sp>
        <p:nvSpPr>
          <p:cNvPr id="20" name="Google Shape;20;p10"/>
          <p:cNvSpPr txBox="1">
            <a:spLocks noGrp="1"/>
          </p:cNvSpPr>
          <p:nvPr>
            <p:ph type="body" idx="2"/>
          </p:nvPr>
        </p:nvSpPr>
        <p:spPr>
          <a:xfrm>
            <a:off x="2908624" y="6440052"/>
            <a:ext cx="4975203" cy="755833"/>
          </a:xfrm>
          <a:prstGeom prst="rect">
            <a:avLst/>
          </a:prstGeom>
          <a:noFill/>
          <a:ln>
            <a:noFill/>
          </a:ln>
        </p:spPr>
        <p:txBody>
          <a:bodyPr spcFirstLastPara="1" anchor="ctr">
            <a:noAutofit/>
          </a:bodyPr>
          <a:lstStyle>
            <a:lvl1pPr marL="404988" lvl="0" indent="-202494" algn="ctr">
              <a:lnSpc>
                <a:spcPct val="90000"/>
              </a:lnSpc>
              <a:spcBef>
                <a:spcPts val="0"/>
              </a:spcBef>
              <a:spcAft>
                <a:spcPts val="0"/>
              </a:spcAft>
              <a:buClr>
                <a:schemeClr val="lt2"/>
              </a:buClr>
              <a:buSzPts val="1200"/>
              <a:buNone/>
              <a:defRPr sz="1063" b="0">
                <a:solidFill>
                  <a:schemeClr val="lt2"/>
                </a:solidFill>
              </a:defRPr>
            </a:lvl1pPr>
            <a:lvl2pPr marL="809976" lvl="1" indent="-202494" algn="l">
              <a:lnSpc>
                <a:spcPct val="90000"/>
              </a:lnSpc>
              <a:spcBef>
                <a:spcPts val="443"/>
              </a:spcBef>
              <a:spcAft>
                <a:spcPts val="0"/>
              </a:spcAft>
              <a:buClr>
                <a:schemeClr val="dk1"/>
              </a:buClr>
              <a:buSzPts val="2000"/>
              <a:buFont typeface="Arial"/>
              <a:buNone/>
              <a:defRPr/>
            </a:lvl2pPr>
            <a:lvl3pPr marL="1214963" lvl="2" indent="-303741" algn="l">
              <a:lnSpc>
                <a:spcPct val="90000"/>
              </a:lnSpc>
              <a:spcBef>
                <a:spcPts val="443"/>
              </a:spcBef>
              <a:spcAft>
                <a:spcPts val="0"/>
              </a:spcAft>
              <a:buClr>
                <a:schemeClr val="dk1"/>
              </a:buClr>
              <a:buSzPts val="1800"/>
              <a:buChar char="•"/>
              <a:defRPr/>
            </a:lvl3pPr>
            <a:lvl4pPr marL="1619951" lvl="3" indent="-202494" algn="l">
              <a:lnSpc>
                <a:spcPct val="90000"/>
              </a:lnSpc>
              <a:spcBef>
                <a:spcPts val="443"/>
              </a:spcBef>
              <a:spcAft>
                <a:spcPts val="0"/>
              </a:spcAft>
              <a:buClr>
                <a:schemeClr val="dk1"/>
              </a:buClr>
              <a:buSzPts val="1600"/>
              <a:buNone/>
              <a:defRPr/>
            </a:lvl4pPr>
            <a:lvl5pPr marL="2024939" lvl="4" indent="-202494" algn="l">
              <a:lnSpc>
                <a:spcPct val="90000"/>
              </a:lnSpc>
              <a:spcBef>
                <a:spcPts val="443"/>
              </a:spcBef>
              <a:spcAft>
                <a:spcPts val="0"/>
              </a:spcAft>
              <a:buClr>
                <a:schemeClr val="dk1"/>
              </a:buClr>
              <a:buSzPts val="1200"/>
              <a:buNone/>
              <a:defRPr/>
            </a:lvl5pPr>
            <a:lvl6pPr marL="2429927" lvl="5" indent="-303741" algn="l">
              <a:lnSpc>
                <a:spcPct val="90000"/>
              </a:lnSpc>
              <a:spcBef>
                <a:spcPts val="443"/>
              </a:spcBef>
              <a:spcAft>
                <a:spcPts val="0"/>
              </a:spcAft>
              <a:buClr>
                <a:schemeClr val="dk1"/>
              </a:buClr>
              <a:buSzPts val="1800"/>
              <a:buChar char="•"/>
              <a:defRPr/>
            </a:lvl6pPr>
            <a:lvl7pPr marL="2834914" lvl="6" indent="-303741" algn="l">
              <a:lnSpc>
                <a:spcPct val="90000"/>
              </a:lnSpc>
              <a:spcBef>
                <a:spcPts val="443"/>
              </a:spcBef>
              <a:spcAft>
                <a:spcPts val="0"/>
              </a:spcAft>
              <a:buClr>
                <a:schemeClr val="dk1"/>
              </a:buClr>
              <a:buSzPts val="1800"/>
              <a:buChar char="•"/>
              <a:defRPr/>
            </a:lvl7pPr>
            <a:lvl8pPr marL="3239902" lvl="7" indent="-303741" algn="l">
              <a:lnSpc>
                <a:spcPct val="90000"/>
              </a:lnSpc>
              <a:spcBef>
                <a:spcPts val="443"/>
              </a:spcBef>
              <a:spcAft>
                <a:spcPts val="0"/>
              </a:spcAft>
              <a:buClr>
                <a:schemeClr val="dk1"/>
              </a:buClr>
              <a:buSzPts val="1800"/>
              <a:buChar char="•"/>
              <a:defRPr/>
            </a:lvl8pPr>
            <a:lvl9pPr marL="3644890" lvl="8" indent="-303741" algn="l">
              <a:lnSpc>
                <a:spcPct val="90000"/>
              </a:lnSpc>
              <a:spcBef>
                <a:spcPts val="443"/>
              </a:spcBef>
              <a:spcAft>
                <a:spcPts val="0"/>
              </a:spcAft>
              <a:buClr>
                <a:schemeClr val="dk1"/>
              </a:buClr>
              <a:buSzPts val="1800"/>
              <a:buChar char="•"/>
              <a:defRPr/>
            </a:lvl9pPr>
          </a:lstStyle>
          <a:p>
            <a:endParaRPr/>
          </a:p>
        </p:txBody>
      </p:sp>
      <p:sp>
        <p:nvSpPr>
          <p:cNvPr id="21" name="Google Shape;21;p10"/>
          <p:cNvSpPr txBox="1">
            <a:spLocks noGrp="1"/>
          </p:cNvSpPr>
          <p:nvPr>
            <p:ph type="body" idx="3"/>
          </p:nvPr>
        </p:nvSpPr>
        <p:spPr>
          <a:xfrm>
            <a:off x="7887484" y="6440052"/>
            <a:ext cx="2912279" cy="755833"/>
          </a:xfrm>
          <a:prstGeom prst="rect">
            <a:avLst/>
          </a:prstGeom>
          <a:noFill/>
          <a:ln>
            <a:noFill/>
          </a:ln>
        </p:spPr>
        <p:txBody>
          <a:bodyPr spcFirstLastPara="1" anchor="ctr">
            <a:noAutofit/>
          </a:bodyPr>
          <a:lstStyle>
            <a:lvl1pPr marL="404988" lvl="0" indent="-202494" algn="ctr">
              <a:lnSpc>
                <a:spcPct val="90000"/>
              </a:lnSpc>
              <a:spcBef>
                <a:spcPts val="0"/>
              </a:spcBef>
              <a:spcAft>
                <a:spcPts val="0"/>
              </a:spcAft>
              <a:buClr>
                <a:schemeClr val="lt2"/>
              </a:buClr>
              <a:buSzPts val="1200"/>
              <a:buNone/>
              <a:defRPr sz="1063" b="0" i="0">
                <a:solidFill>
                  <a:schemeClr val="lt2"/>
                </a:solidFill>
              </a:defRPr>
            </a:lvl1pPr>
            <a:lvl2pPr marL="809976" lvl="1" indent="-303741" algn="l">
              <a:lnSpc>
                <a:spcPct val="90000"/>
              </a:lnSpc>
              <a:spcBef>
                <a:spcPts val="443"/>
              </a:spcBef>
              <a:spcAft>
                <a:spcPts val="0"/>
              </a:spcAft>
              <a:buClr>
                <a:schemeClr val="dk1"/>
              </a:buClr>
              <a:buSzPts val="1800"/>
              <a:buChar char="•"/>
              <a:defRPr/>
            </a:lvl2pPr>
            <a:lvl3pPr marL="1214963" lvl="2" indent="-303741" algn="l">
              <a:lnSpc>
                <a:spcPct val="90000"/>
              </a:lnSpc>
              <a:spcBef>
                <a:spcPts val="443"/>
              </a:spcBef>
              <a:spcAft>
                <a:spcPts val="0"/>
              </a:spcAft>
              <a:buClr>
                <a:schemeClr val="dk1"/>
              </a:buClr>
              <a:buSzPts val="1800"/>
              <a:buChar char="•"/>
              <a:defRPr/>
            </a:lvl3pPr>
            <a:lvl4pPr marL="1619951" lvl="3" indent="-303741" algn="l">
              <a:lnSpc>
                <a:spcPct val="90000"/>
              </a:lnSpc>
              <a:spcBef>
                <a:spcPts val="443"/>
              </a:spcBef>
              <a:spcAft>
                <a:spcPts val="0"/>
              </a:spcAft>
              <a:buClr>
                <a:schemeClr val="dk1"/>
              </a:buClr>
              <a:buSzPts val="1800"/>
              <a:buChar char="•"/>
              <a:defRPr/>
            </a:lvl4pPr>
            <a:lvl5pPr marL="2024939" lvl="4" indent="-303741" algn="l">
              <a:lnSpc>
                <a:spcPct val="90000"/>
              </a:lnSpc>
              <a:spcBef>
                <a:spcPts val="443"/>
              </a:spcBef>
              <a:spcAft>
                <a:spcPts val="0"/>
              </a:spcAft>
              <a:buClr>
                <a:schemeClr val="dk1"/>
              </a:buClr>
              <a:buSzPts val="1800"/>
              <a:buChar char="•"/>
              <a:defRPr/>
            </a:lvl5pPr>
            <a:lvl6pPr marL="2429927" lvl="5" indent="-303741" algn="l">
              <a:lnSpc>
                <a:spcPct val="90000"/>
              </a:lnSpc>
              <a:spcBef>
                <a:spcPts val="443"/>
              </a:spcBef>
              <a:spcAft>
                <a:spcPts val="0"/>
              </a:spcAft>
              <a:buClr>
                <a:schemeClr val="dk1"/>
              </a:buClr>
              <a:buSzPts val="1800"/>
              <a:buChar char="•"/>
              <a:defRPr/>
            </a:lvl6pPr>
            <a:lvl7pPr marL="2834914" lvl="6" indent="-303741" algn="l">
              <a:lnSpc>
                <a:spcPct val="90000"/>
              </a:lnSpc>
              <a:spcBef>
                <a:spcPts val="443"/>
              </a:spcBef>
              <a:spcAft>
                <a:spcPts val="0"/>
              </a:spcAft>
              <a:buClr>
                <a:schemeClr val="dk1"/>
              </a:buClr>
              <a:buSzPts val="1800"/>
              <a:buChar char="•"/>
              <a:defRPr/>
            </a:lvl7pPr>
            <a:lvl8pPr marL="3239902" lvl="7" indent="-303741" algn="l">
              <a:lnSpc>
                <a:spcPct val="90000"/>
              </a:lnSpc>
              <a:spcBef>
                <a:spcPts val="443"/>
              </a:spcBef>
              <a:spcAft>
                <a:spcPts val="0"/>
              </a:spcAft>
              <a:buClr>
                <a:schemeClr val="dk1"/>
              </a:buClr>
              <a:buSzPts val="1800"/>
              <a:buChar char="•"/>
              <a:defRPr/>
            </a:lvl8pPr>
            <a:lvl9pPr marL="3644890" lvl="8" indent="-303741" algn="l">
              <a:lnSpc>
                <a:spcPct val="90000"/>
              </a:lnSpc>
              <a:spcBef>
                <a:spcPts val="443"/>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821353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743891" y="383297"/>
            <a:ext cx="8975896" cy="1391534"/>
          </a:xfrm>
        </p:spPr>
        <p:txBody>
          <a:bodyPr/>
          <a:lstStyle/>
          <a:p>
            <a:r>
              <a:rPr lang="hu-HU"/>
              <a:t>Mintacím szerkesztése</a:t>
            </a:r>
          </a:p>
        </p:txBody>
      </p:sp>
      <p:sp>
        <p:nvSpPr>
          <p:cNvPr id="3" name="Szöveg helye 2"/>
          <p:cNvSpPr>
            <a:spLocks noGrp="1"/>
          </p:cNvSpPr>
          <p:nvPr>
            <p:ph type="body" idx="1"/>
          </p:nvPr>
        </p:nvSpPr>
        <p:spPr>
          <a:xfrm>
            <a:off x="743891" y="1764832"/>
            <a:ext cx="4568806" cy="864917"/>
          </a:xfrm>
        </p:spPr>
        <p:txBody>
          <a:bodyPr anchor="b"/>
          <a:lstStyle>
            <a:lvl1pPr marL="0" indent="0">
              <a:buNone/>
              <a:defRPr sz="2126" b="1"/>
            </a:lvl1pPr>
            <a:lvl2pPr marL="404988" indent="0">
              <a:buNone/>
              <a:defRPr sz="1772" b="1"/>
            </a:lvl2pPr>
            <a:lvl3pPr marL="809976" indent="0">
              <a:buNone/>
              <a:defRPr sz="1594" b="1"/>
            </a:lvl3pPr>
            <a:lvl4pPr marL="1214963" indent="0">
              <a:buNone/>
              <a:defRPr sz="1417" b="1"/>
            </a:lvl4pPr>
            <a:lvl5pPr marL="1619951" indent="0">
              <a:buNone/>
              <a:defRPr sz="1417" b="1"/>
            </a:lvl5pPr>
            <a:lvl6pPr marL="2024939" indent="0">
              <a:buNone/>
              <a:defRPr sz="1417" b="1"/>
            </a:lvl6pPr>
            <a:lvl7pPr marL="2429927" indent="0">
              <a:buNone/>
              <a:defRPr sz="1417" b="1"/>
            </a:lvl7pPr>
            <a:lvl8pPr marL="2834914" indent="0">
              <a:buNone/>
              <a:defRPr sz="1417" b="1"/>
            </a:lvl8pPr>
            <a:lvl9pPr marL="3239902" indent="0">
              <a:buNone/>
              <a:defRPr sz="1417" b="1"/>
            </a:lvl9pPr>
          </a:lstStyle>
          <a:p>
            <a:pPr lvl="0"/>
            <a:r>
              <a:rPr lang="hu-HU"/>
              <a:t>Mintaszöveg szerkesztése</a:t>
            </a:r>
          </a:p>
        </p:txBody>
      </p:sp>
      <p:sp>
        <p:nvSpPr>
          <p:cNvPr id="4" name="Tartalom helye 3"/>
          <p:cNvSpPr>
            <a:spLocks noGrp="1"/>
          </p:cNvSpPr>
          <p:nvPr>
            <p:ph sz="half" idx="2"/>
          </p:nvPr>
        </p:nvSpPr>
        <p:spPr>
          <a:xfrm>
            <a:off x="743891" y="2629749"/>
            <a:ext cx="4568806" cy="386796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5467380" y="1764832"/>
            <a:ext cx="4252407" cy="864917"/>
          </a:xfrm>
        </p:spPr>
        <p:txBody>
          <a:bodyPr anchor="b"/>
          <a:lstStyle>
            <a:lvl1pPr marL="0" indent="0">
              <a:buNone/>
              <a:defRPr sz="2126" b="1"/>
            </a:lvl1pPr>
            <a:lvl2pPr marL="404988" indent="0">
              <a:buNone/>
              <a:defRPr sz="1772" b="1"/>
            </a:lvl2pPr>
            <a:lvl3pPr marL="809976" indent="0">
              <a:buNone/>
              <a:defRPr sz="1594" b="1"/>
            </a:lvl3pPr>
            <a:lvl4pPr marL="1214963" indent="0">
              <a:buNone/>
              <a:defRPr sz="1417" b="1"/>
            </a:lvl4pPr>
            <a:lvl5pPr marL="1619951" indent="0">
              <a:buNone/>
              <a:defRPr sz="1417" b="1"/>
            </a:lvl5pPr>
            <a:lvl6pPr marL="2024939" indent="0">
              <a:buNone/>
              <a:defRPr sz="1417" b="1"/>
            </a:lvl6pPr>
            <a:lvl7pPr marL="2429927" indent="0">
              <a:buNone/>
              <a:defRPr sz="1417" b="1"/>
            </a:lvl7pPr>
            <a:lvl8pPr marL="2834914" indent="0">
              <a:buNone/>
              <a:defRPr sz="1417" b="1"/>
            </a:lvl8pPr>
            <a:lvl9pPr marL="3239902" indent="0">
              <a:buNone/>
              <a:defRPr sz="1417" b="1"/>
            </a:lvl9pPr>
          </a:lstStyle>
          <a:p>
            <a:pPr lvl="0"/>
            <a:r>
              <a:rPr lang="hu-HU"/>
              <a:t>Mintaszöveg szerkesztése</a:t>
            </a:r>
          </a:p>
        </p:txBody>
      </p:sp>
      <p:sp>
        <p:nvSpPr>
          <p:cNvPr id="6" name="Tartalom helye 5"/>
          <p:cNvSpPr>
            <a:spLocks noGrp="1"/>
          </p:cNvSpPr>
          <p:nvPr>
            <p:ph sz="quarter" idx="4"/>
          </p:nvPr>
        </p:nvSpPr>
        <p:spPr>
          <a:xfrm>
            <a:off x="5467380" y="2629749"/>
            <a:ext cx="4252407" cy="386796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A2BAD155-DBC3-4B60-8A04-A2273339DFB8}" type="datetimeFigureOut">
              <a:rPr lang="hu-HU" smtClean="0"/>
              <a:t>2026. 04. 08.</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C1428843-A586-4872-853B-94F6D20815B0}" type="slidenum">
              <a:rPr lang="hu-HU" smtClean="0"/>
              <a:t>‹#›</a:t>
            </a:fld>
            <a:endParaRPr lang="hu-HU"/>
          </a:p>
        </p:txBody>
      </p:sp>
    </p:spTree>
    <p:extLst>
      <p:ext uri="{BB962C8B-B14F-4D97-AF65-F5344CB8AC3E}">
        <p14:creationId xmlns:p14="http://schemas.microsoft.com/office/powerpoint/2010/main" val="624533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743891" y="479954"/>
            <a:ext cx="3483204" cy="1679840"/>
          </a:xfrm>
        </p:spPr>
        <p:txBody>
          <a:bodyPr anchor="b"/>
          <a:lstStyle>
            <a:lvl1pPr>
              <a:defRPr sz="2835"/>
            </a:lvl1pPr>
          </a:lstStyle>
          <a:p>
            <a:r>
              <a:rPr lang="hu-HU"/>
              <a:t>Mintacím szerkesztése</a:t>
            </a:r>
          </a:p>
        </p:txBody>
      </p:sp>
      <p:sp>
        <p:nvSpPr>
          <p:cNvPr id="3" name="Tartalom helye 2"/>
          <p:cNvSpPr>
            <a:spLocks noGrp="1"/>
          </p:cNvSpPr>
          <p:nvPr>
            <p:ph idx="1"/>
          </p:nvPr>
        </p:nvSpPr>
        <p:spPr>
          <a:xfrm>
            <a:off x="4591306" y="1036569"/>
            <a:ext cx="5128481" cy="5116178"/>
          </a:xfrm>
        </p:spPr>
        <p:txBody>
          <a:bodyPr/>
          <a:lstStyle>
            <a:lvl1pPr>
              <a:defRPr sz="2835"/>
            </a:lvl1pPr>
            <a:lvl2pPr>
              <a:defRPr sz="2480"/>
            </a:lvl2pPr>
            <a:lvl3pPr>
              <a:defRPr sz="2126"/>
            </a:lvl3pPr>
            <a:lvl4pPr>
              <a:defRPr sz="1772"/>
            </a:lvl4pPr>
            <a:lvl5pPr>
              <a:defRPr sz="1772"/>
            </a:lvl5pPr>
            <a:lvl6pPr>
              <a:defRPr sz="1772"/>
            </a:lvl6pPr>
            <a:lvl7pPr>
              <a:defRPr sz="1772"/>
            </a:lvl7pPr>
            <a:lvl8pPr>
              <a:defRPr sz="1772"/>
            </a:lvl8pPr>
            <a:lvl9pPr>
              <a:defRPr sz="1772"/>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743891" y="2159794"/>
            <a:ext cx="3483204" cy="4001285"/>
          </a:xfrm>
        </p:spPr>
        <p:txBody>
          <a:bodyPr/>
          <a:lstStyle>
            <a:lvl1pPr marL="0" indent="0">
              <a:buNone/>
              <a:defRPr sz="1417"/>
            </a:lvl1pPr>
            <a:lvl2pPr marL="404988" indent="0">
              <a:buNone/>
              <a:defRPr sz="1240"/>
            </a:lvl2pPr>
            <a:lvl3pPr marL="809976" indent="0">
              <a:buNone/>
              <a:defRPr sz="1063"/>
            </a:lvl3pPr>
            <a:lvl4pPr marL="1214963" indent="0">
              <a:buNone/>
              <a:defRPr sz="886"/>
            </a:lvl4pPr>
            <a:lvl5pPr marL="1619951" indent="0">
              <a:buNone/>
              <a:defRPr sz="886"/>
            </a:lvl5pPr>
            <a:lvl6pPr marL="2024939" indent="0">
              <a:buNone/>
              <a:defRPr sz="886"/>
            </a:lvl6pPr>
            <a:lvl7pPr marL="2429927" indent="0">
              <a:buNone/>
              <a:defRPr sz="886"/>
            </a:lvl7pPr>
            <a:lvl8pPr marL="2834914" indent="0">
              <a:buNone/>
              <a:defRPr sz="886"/>
            </a:lvl8pPr>
            <a:lvl9pPr marL="3239902" indent="0">
              <a:buNone/>
              <a:defRPr sz="886"/>
            </a:lvl9pPr>
          </a:lstStyle>
          <a:p>
            <a:pPr lvl="0"/>
            <a:r>
              <a:rPr lang="hu-HU"/>
              <a:t>Mintaszöveg szerkesztése</a:t>
            </a:r>
          </a:p>
        </p:txBody>
      </p:sp>
      <p:sp>
        <p:nvSpPr>
          <p:cNvPr id="5" name="Dátum helye 4"/>
          <p:cNvSpPr>
            <a:spLocks noGrp="1"/>
          </p:cNvSpPr>
          <p:nvPr>
            <p:ph type="dt" sz="half" idx="10"/>
          </p:nvPr>
        </p:nvSpPr>
        <p:spPr/>
        <p:txBody>
          <a:bodyPr/>
          <a:lstStyle/>
          <a:p>
            <a:fld id="{22C91E2A-D89A-4A69-853A-8D1198A6C2F6}" type="datetimeFigureOut">
              <a:rPr lang="hu-HU" smtClean="0"/>
              <a:pPr/>
              <a:t>2026. 04. 08.</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C88C9B49-C30F-42B0-86AF-F083D58D78E7}" type="slidenum">
              <a:rPr lang="hu-HU" smtClean="0"/>
              <a:pPr/>
              <a:t>‹#›</a:t>
            </a:fld>
            <a:endParaRPr lang="hu-HU"/>
          </a:p>
        </p:txBody>
      </p:sp>
    </p:spTree>
    <p:extLst>
      <p:ext uri="{BB962C8B-B14F-4D97-AF65-F5344CB8AC3E}">
        <p14:creationId xmlns:p14="http://schemas.microsoft.com/office/powerpoint/2010/main" val="428245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743891" y="479954"/>
            <a:ext cx="3483204" cy="1679840"/>
          </a:xfrm>
        </p:spPr>
        <p:txBody>
          <a:bodyPr anchor="b"/>
          <a:lstStyle>
            <a:lvl1pPr>
              <a:defRPr sz="2835"/>
            </a:lvl1pPr>
          </a:lstStyle>
          <a:p>
            <a:r>
              <a:rPr lang="hu-HU"/>
              <a:t>Mintacím szerkesztése</a:t>
            </a:r>
          </a:p>
        </p:txBody>
      </p:sp>
      <p:sp>
        <p:nvSpPr>
          <p:cNvPr id="3" name="Kép helye 2"/>
          <p:cNvSpPr>
            <a:spLocks noGrp="1"/>
          </p:cNvSpPr>
          <p:nvPr>
            <p:ph type="pic" idx="1"/>
          </p:nvPr>
        </p:nvSpPr>
        <p:spPr>
          <a:xfrm>
            <a:off x="4591306" y="1036569"/>
            <a:ext cx="5128481" cy="5116178"/>
          </a:xfrm>
        </p:spPr>
        <p:txBody>
          <a:bodyPr/>
          <a:lstStyle>
            <a:lvl1pPr marL="0" indent="0">
              <a:buNone/>
              <a:defRPr sz="2835"/>
            </a:lvl1pPr>
            <a:lvl2pPr marL="404988" indent="0">
              <a:buNone/>
              <a:defRPr sz="2480"/>
            </a:lvl2pPr>
            <a:lvl3pPr marL="809976" indent="0">
              <a:buNone/>
              <a:defRPr sz="2126"/>
            </a:lvl3pPr>
            <a:lvl4pPr marL="1214963" indent="0">
              <a:buNone/>
              <a:defRPr sz="1772"/>
            </a:lvl4pPr>
            <a:lvl5pPr marL="1619951" indent="0">
              <a:buNone/>
              <a:defRPr sz="1772"/>
            </a:lvl5pPr>
            <a:lvl6pPr marL="2024939" indent="0">
              <a:buNone/>
              <a:defRPr sz="1772"/>
            </a:lvl6pPr>
            <a:lvl7pPr marL="2429927" indent="0">
              <a:buNone/>
              <a:defRPr sz="1772"/>
            </a:lvl7pPr>
            <a:lvl8pPr marL="2834914" indent="0">
              <a:buNone/>
              <a:defRPr sz="1772"/>
            </a:lvl8pPr>
            <a:lvl9pPr marL="3239902" indent="0">
              <a:buNone/>
              <a:defRPr sz="1772"/>
            </a:lvl9pPr>
          </a:lstStyle>
          <a:p>
            <a:r>
              <a:rPr lang="hu-HU"/>
              <a:t>Kép beszúrásához kattintson az ikonra</a:t>
            </a:r>
          </a:p>
        </p:txBody>
      </p:sp>
      <p:sp>
        <p:nvSpPr>
          <p:cNvPr id="4" name="Szöveg helye 3"/>
          <p:cNvSpPr>
            <a:spLocks noGrp="1"/>
          </p:cNvSpPr>
          <p:nvPr>
            <p:ph type="body" sz="half" idx="2"/>
          </p:nvPr>
        </p:nvSpPr>
        <p:spPr>
          <a:xfrm>
            <a:off x="743891" y="2159794"/>
            <a:ext cx="3483204" cy="4001285"/>
          </a:xfrm>
        </p:spPr>
        <p:txBody>
          <a:bodyPr/>
          <a:lstStyle>
            <a:lvl1pPr marL="0" indent="0">
              <a:buNone/>
              <a:defRPr sz="1417"/>
            </a:lvl1pPr>
            <a:lvl2pPr marL="404988" indent="0">
              <a:buNone/>
              <a:defRPr sz="1240"/>
            </a:lvl2pPr>
            <a:lvl3pPr marL="809976" indent="0">
              <a:buNone/>
              <a:defRPr sz="1063"/>
            </a:lvl3pPr>
            <a:lvl4pPr marL="1214963" indent="0">
              <a:buNone/>
              <a:defRPr sz="886"/>
            </a:lvl4pPr>
            <a:lvl5pPr marL="1619951" indent="0">
              <a:buNone/>
              <a:defRPr sz="886"/>
            </a:lvl5pPr>
            <a:lvl6pPr marL="2024939" indent="0">
              <a:buNone/>
              <a:defRPr sz="886"/>
            </a:lvl6pPr>
            <a:lvl7pPr marL="2429927" indent="0">
              <a:buNone/>
              <a:defRPr sz="886"/>
            </a:lvl7pPr>
            <a:lvl8pPr marL="2834914" indent="0">
              <a:buNone/>
              <a:defRPr sz="886"/>
            </a:lvl8pPr>
            <a:lvl9pPr marL="3239902" indent="0">
              <a:buNone/>
              <a:defRPr sz="886"/>
            </a:lvl9pPr>
          </a:lstStyle>
          <a:p>
            <a:pPr lvl="0"/>
            <a:r>
              <a:rPr lang="hu-HU"/>
              <a:t>Mintaszöveg szerkesztése</a:t>
            </a:r>
          </a:p>
        </p:txBody>
      </p:sp>
      <p:sp>
        <p:nvSpPr>
          <p:cNvPr id="5" name="Dátum helye 4"/>
          <p:cNvSpPr>
            <a:spLocks noGrp="1"/>
          </p:cNvSpPr>
          <p:nvPr>
            <p:ph type="dt" sz="half" idx="10"/>
          </p:nvPr>
        </p:nvSpPr>
        <p:spPr/>
        <p:txBody>
          <a:bodyPr/>
          <a:lstStyle/>
          <a:p>
            <a:fld id="{A2BAD155-DBC3-4B60-8A04-A2273339DFB8}" type="datetimeFigureOut">
              <a:rPr lang="hu-HU" smtClean="0"/>
              <a:t>2026. 04. 08.</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C1428843-A586-4872-853B-94F6D20815B0}" type="slidenum">
              <a:rPr lang="hu-HU" smtClean="0"/>
              <a:t>‹#›</a:t>
            </a:fld>
            <a:endParaRPr lang="hu-HU"/>
          </a:p>
        </p:txBody>
      </p:sp>
    </p:spTree>
    <p:extLst>
      <p:ext uri="{BB962C8B-B14F-4D97-AF65-F5344CB8AC3E}">
        <p14:creationId xmlns:p14="http://schemas.microsoft.com/office/powerpoint/2010/main" val="42806224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ntestazione sezione">
  <p:cSld name="4_Intestazione sezione">
    <p:spTree>
      <p:nvGrpSpPr>
        <p:cNvPr id="1" name="Shape 15"/>
        <p:cNvGrpSpPr/>
        <p:nvPr/>
      </p:nvGrpSpPr>
      <p:grpSpPr>
        <a:xfrm>
          <a:off x="0" y="0"/>
          <a:ext cx="0" cy="0"/>
          <a:chOff x="0" y="0"/>
          <a:chExt cx="0" cy="0"/>
        </a:xfrm>
      </p:grpSpPr>
      <p:pic>
        <p:nvPicPr>
          <p:cNvPr id="16" name="Google Shape;16;p18"/>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17" name="Google Shape;17;p18"/>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18" name="Google Shape;18;p18"/>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hu-HU"/>
              <a:t>Mintacím szerkesztése</a:t>
            </a:r>
            <a:endParaRPr/>
          </a:p>
        </p:txBody>
      </p:sp>
      <p:sp>
        <p:nvSpPr>
          <p:cNvPr id="19" name="Google Shape;19;p18"/>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pPr lvl="0"/>
            <a:r>
              <a:rPr lang="hu-HU"/>
              <a:t>Mintaszöveg szerkesztése</a:t>
            </a:r>
          </a:p>
        </p:txBody>
      </p:sp>
    </p:spTree>
    <p:extLst>
      <p:ext uri="{BB962C8B-B14F-4D97-AF65-F5344CB8AC3E}">
        <p14:creationId xmlns:p14="http://schemas.microsoft.com/office/powerpoint/2010/main" val="4166683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6" y="6129182"/>
            <a:ext cx="2382359" cy="53076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diagramLayout" Target="../diagrams/layout6.xml"/><Relationship Id="rId7" Type="http://schemas.openxmlformats.org/officeDocument/2006/relationships/hyperlink" Target="https://tashiproject.eu/" TargetMode="External"/><Relationship Id="rId2" Type="http://schemas.openxmlformats.org/officeDocument/2006/relationships/diagramData" Target="../diagrams/data6.xml"/><Relationship Id="rId1" Type="http://schemas.openxmlformats.org/officeDocument/2006/relationships/slideLayout" Target="../slideLayouts/slideLayout11.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image" Target="../media/image110.svg"/><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hyperlink" Target="https://www.khoslaventures.com/fortune-technology-will-replace-80-of-what-doctors-do/"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8" Type="http://schemas.openxmlformats.org/officeDocument/2006/relationships/image" Target="../media/image43.JPG"/><Relationship Id="rId3" Type="http://schemas.openxmlformats.org/officeDocument/2006/relationships/hyperlink" Target="http://www.symptomate.com/" TargetMode="External"/><Relationship Id="rId7" Type="http://schemas.openxmlformats.org/officeDocument/2006/relationships/image" Target="../media/image42.JP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39.JPG"/><Relationship Id="rId9" Type="http://schemas.openxmlformats.org/officeDocument/2006/relationships/image" Target="../media/image44.JPG"/></Relationships>
</file>

<file path=ppt/slides/_rels/slide28.xml.rels><?xml version="1.0" encoding="UTF-8" standalone="yes"?>
<Relationships xmlns="http://schemas.openxmlformats.org/package/2006/relationships"><Relationship Id="rId8" Type="http://schemas.openxmlformats.org/officeDocument/2006/relationships/image" Target="../media/image43.JPG"/><Relationship Id="rId3" Type="http://schemas.openxmlformats.org/officeDocument/2006/relationships/image" Target="../media/image44.JPG"/><Relationship Id="rId7" Type="http://schemas.openxmlformats.org/officeDocument/2006/relationships/image" Target="../media/image47.JP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hyperlink" Target="http://www.symptomate.com/"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50.JPG"/><Relationship Id="rId3" Type="http://schemas.openxmlformats.org/officeDocument/2006/relationships/image" Target="../media/image44.JPG"/><Relationship Id="rId7" Type="http://schemas.openxmlformats.org/officeDocument/2006/relationships/image" Target="../media/image49.JP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hyperlink" Target="http://www.mymediktor.com/" TargetMode="External"/><Relationship Id="rId5" Type="http://schemas.openxmlformats.org/officeDocument/2006/relationships/image" Target="../media/image48.JPG"/><Relationship Id="rId10" Type="http://schemas.openxmlformats.org/officeDocument/2006/relationships/image" Target="../media/image52.JPG"/><Relationship Id="rId4" Type="http://schemas.openxmlformats.org/officeDocument/2006/relationships/image" Target="../media/image43.JPG"/><Relationship Id="rId9" Type="http://schemas.openxmlformats.org/officeDocument/2006/relationships/image" Target="../media/image5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43.JPG"/><Relationship Id="rId7" Type="http://schemas.openxmlformats.org/officeDocument/2006/relationships/image" Target="../media/image55.JP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54.JPG"/><Relationship Id="rId5" Type="http://schemas.openxmlformats.org/officeDocument/2006/relationships/hyperlink" Target="http://www.mymediktor.com/" TargetMode="External"/><Relationship Id="rId4" Type="http://schemas.openxmlformats.org/officeDocument/2006/relationships/image" Target="../media/image53.JPG"/></Relationships>
</file>

<file path=ppt/slides/_rels/slide31.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3.JPG"/><Relationship Id="rId1" Type="http://schemas.openxmlformats.org/officeDocument/2006/relationships/slideLayout" Target="../slideLayouts/slideLayout11.xml"/><Relationship Id="rId5" Type="http://schemas.openxmlformats.org/officeDocument/2006/relationships/image" Target="../media/image59.pn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62.png"/><Relationship Id="rId18" Type="http://schemas.openxmlformats.org/officeDocument/2006/relationships/hyperlink" Target="http://graphicdesign.stackexchange.com/questions/22181/what-is-the-best-way-to-make-arrows-in-circular-shape" TargetMode="External"/><Relationship Id="rId3" Type="http://schemas.openxmlformats.org/officeDocument/2006/relationships/diagramLayout" Target="../diagrams/layout2.xml"/><Relationship Id="rId7" Type="http://schemas.openxmlformats.org/officeDocument/2006/relationships/image" Target="../media/image60.png"/><Relationship Id="rId12" Type="http://schemas.openxmlformats.org/officeDocument/2006/relationships/hyperlink" Target="https://www.publicdomainpictures.net/view-image.php?image=19961&amp;amp;picture=hands-with-hearts" TargetMode="External"/><Relationship Id="rId17" Type="http://schemas.openxmlformats.org/officeDocument/2006/relationships/image" Target="../media/image64.png"/><Relationship Id="rId2" Type="http://schemas.openxmlformats.org/officeDocument/2006/relationships/diagramData" Target="../diagrams/data2.xml"/><Relationship Id="rId16" Type="http://schemas.openxmlformats.org/officeDocument/2006/relationships/hyperlink" Target="https://openclipart.org/detail/38827/netalloy-gears-by-netalloy" TargetMode="External"/><Relationship Id="rId1" Type="http://schemas.openxmlformats.org/officeDocument/2006/relationships/slideLayout" Target="../slideLayouts/slideLayout11.xml"/><Relationship Id="rId6" Type="http://schemas.microsoft.com/office/2007/relationships/diagramDrawing" Target="../diagrams/drawing2.xml"/><Relationship Id="rId11" Type="http://schemas.microsoft.com/office/2007/relationships/hdphoto" Target="../media/hdphoto3.wdp"/><Relationship Id="rId5" Type="http://schemas.openxmlformats.org/officeDocument/2006/relationships/diagramColors" Target="../diagrams/colors2.xml"/><Relationship Id="rId15" Type="http://schemas.openxmlformats.org/officeDocument/2006/relationships/image" Target="../media/image63.png"/><Relationship Id="rId10" Type="http://schemas.openxmlformats.org/officeDocument/2006/relationships/image" Target="../media/image61.png"/><Relationship Id="rId4" Type="http://schemas.openxmlformats.org/officeDocument/2006/relationships/diagramQuickStyle" Target="../diagrams/quickStyle2.xml"/><Relationship Id="rId9" Type="http://schemas.openxmlformats.org/officeDocument/2006/relationships/hyperlink" Target="https://pixabay.com/en/think-thinking-hand-reflect-622689/" TargetMode="External"/><Relationship Id="rId14" Type="http://schemas.openxmlformats.org/officeDocument/2006/relationships/hyperlink" Target="https://www.pngall.com/knowledge-png/"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68.sv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7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hyperlink" Target="https://doi.org/10.1177/000276427301700206" TargetMode="External"/><Relationship Id="rId4" Type="http://schemas.openxmlformats.org/officeDocument/2006/relationships/image" Target="../media/image71.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2.xml"/><Relationship Id="rId1" Type="http://schemas.openxmlformats.org/officeDocument/2006/relationships/slideLayout" Target="../slideLayouts/slideLayout16.xml"/><Relationship Id="rId5" Type="http://schemas.openxmlformats.org/officeDocument/2006/relationships/image" Target="../media/image82.jpg"/><Relationship Id="rId4" Type="http://schemas.openxmlformats.org/officeDocument/2006/relationships/image" Target="../media/image81.jpeg"/></Relationships>
</file>

<file path=ppt/slides/_rels/slide84.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8" Type="http://schemas.openxmlformats.org/officeDocument/2006/relationships/image" Target="../media/image89.svg"/><Relationship Id="rId3" Type="http://schemas.openxmlformats.org/officeDocument/2006/relationships/image" Target="../media/image85.png"/><Relationship Id="rId7" Type="http://schemas.openxmlformats.org/officeDocument/2006/relationships/image" Target="../media/image88.svg"/><Relationship Id="rId2" Type="http://schemas.openxmlformats.org/officeDocument/2006/relationships/hyperlink" Target="https://www.youtube.com/watch?v=j7I7pr3kFrI" TargetMode="External"/><Relationship Id="rId1" Type="http://schemas.openxmlformats.org/officeDocument/2006/relationships/slideLayout" Target="../slideLayouts/slideLayout17.xml"/><Relationship Id="rId6" Type="http://schemas.openxmlformats.org/officeDocument/2006/relationships/image" Target="../media/image87.jpeg"/><Relationship Id="rId5" Type="http://schemas.openxmlformats.org/officeDocument/2006/relationships/image" Target="../media/image86.png"/><Relationship Id="rId10" Type="http://schemas.openxmlformats.org/officeDocument/2006/relationships/image" Target="../media/image91.svg"/><Relationship Id="rId4" Type="http://schemas.microsoft.com/office/2007/relationships/hdphoto" Target="../media/hdphoto4.wdp"/><Relationship Id="rId9" Type="http://schemas.openxmlformats.org/officeDocument/2006/relationships/image" Target="../media/image90.svg"/></Relationships>
</file>

<file path=ppt/slides/_rels/slide8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3.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3.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tags" Target="../tags/tag3.xml"/><Relationship Id="rId7" Type="http://schemas.openxmlformats.org/officeDocument/2006/relationships/hyperlink" Target="https://www.slido.com/support/ppi/how-to-change-the-design"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98.svg"/><Relationship Id="rId5" Type="http://schemas.openxmlformats.org/officeDocument/2006/relationships/hyperlink" Target="https://www.slido.com/powerpoint-polling?utm_source=powerpoint&amp;utm_medium=placeholder-slide" TargetMode="External"/><Relationship Id="rId4" Type="http://schemas.openxmlformats.org/officeDocument/2006/relationships/slideLayout" Target="../slideLayouts/slideLayout12.xml"/><Relationship Id="rId9" Type="http://schemas.openxmlformats.org/officeDocument/2006/relationships/image" Target="../media/image100.svg"/></Relationships>
</file>

<file path=ppt/slides/_rels/slide9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tags" Target="../tags/tag6.xml"/><Relationship Id="rId7" Type="http://schemas.openxmlformats.org/officeDocument/2006/relationships/hyperlink" Target="https://www.slido.com/support/ppi/how-to-change-the-design" TargetMode="Externa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98.svg"/><Relationship Id="rId5" Type="http://schemas.openxmlformats.org/officeDocument/2006/relationships/hyperlink" Target="https://www.slido.com/powerpoint-polling?utm_source=powerpoint&amp;utm_medium=placeholder-slide" TargetMode="External"/><Relationship Id="rId4" Type="http://schemas.openxmlformats.org/officeDocument/2006/relationships/slideLayout" Target="../slideLayouts/slideLayout12.xml"/><Relationship Id="rId9" Type="http://schemas.openxmlformats.org/officeDocument/2006/relationships/image" Target="../media/image100.svg"/></Relationships>
</file>

<file path=ppt/slides/_rels/slide9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tags" Target="../tags/tag9.xml"/><Relationship Id="rId7" Type="http://schemas.openxmlformats.org/officeDocument/2006/relationships/hyperlink" Target="https://www.slido.com/support/ppi/how-to-change-the-design" TargetMode="Externa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98.svg"/><Relationship Id="rId5" Type="http://schemas.openxmlformats.org/officeDocument/2006/relationships/hyperlink" Target="https://www.slido.com/powerpoint-polling?utm_source=powerpoint&amp;utm_medium=placeholder-slide" TargetMode="External"/><Relationship Id="rId4" Type="http://schemas.openxmlformats.org/officeDocument/2006/relationships/slideLayout" Target="../slideLayouts/slideLayout12.xml"/><Relationship Id="rId9" Type="http://schemas.openxmlformats.org/officeDocument/2006/relationships/image" Target="../media/image105.sv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0" y="3156929"/>
            <a:ext cx="10799763" cy="1392237"/>
          </a:xfrm>
        </p:spPr>
        <p:txBody>
          <a:bodyPr/>
          <a:lstStyle/>
          <a:p>
            <a:pPr>
              <a:lnSpc>
                <a:spcPct val="100000"/>
              </a:lnSpc>
            </a:pPr>
            <a:r>
              <a:rPr lang="hu-HU" sz="8000" dirty="0"/>
              <a:t>Üdv az </a:t>
            </a:r>
            <a:r>
              <a:rPr lang="en-US" sz="8000" dirty="0"/>
              <a:t>H-PASS</a:t>
            </a:r>
            <a:r>
              <a:rPr lang="hu-HU" sz="8000" dirty="0"/>
              <a:t> képzésen!</a:t>
            </a:r>
            <a:endParaRPr lang="en-US" sz="8000" dirty="0"/>
          </a:p>
        </p:txBody>
      </p:sp>
      <p:sp>
        <p:nvSpPr>
          <p:cNvPr id="4" name="Szövegdoboz 3"/>
          <p:cNvSpPr txBox="1"/>
          <p:nvPr/>
        </p:nvSpPr>
        <p:spPr>
          <a:xfrm>
            <a:off x="2251585" y="4715325"/>
            <a:ext cx="6607277" cy="1015663"/>
          </a:xfrm>
          <a:prstGeom prst="rect">
            <a:avLst/>
          </a:prstGeom>
          <a:noFill/>
        </p:spPr>
        <p:txBody>
          <a:bodyPr wrap="square" rtlCol="0">
            <a:spAutoFit/>
          </a:bodyPr>
          <a:lstStyle/>
          <a:p>
            <a:pPr algn="ctr"/>
            <a:br>
              <a:rPr lang="en-US" sz="3000" b="1" dirty="0"/>
            </a:br>
            <a:r>
              <a:rPr lang="hu-HU" sz="3000" b="1" dirty="0"/>
              <a:t>  - 2025. október 20. -</a:t>
            </a:r>
            <a:endParaRPr lang="en-US" sz="3000" b="1" dirty="0"/>
          </a:p>
        </p:txBody>
      </p:sp>
    </p:spTree>
    <p:extLst>
      <p:ext uri="{BB962C8B-B14F-4D97-AF65-F5344CB8AC3E}">
        <p14:creationId xmlns:p14="http://schemas.microsoft.com/office/powerpoint/2010/main" val="1673876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33F3B-ECEF-98F0-67A5-73144D25DD6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8DAD587B-B05D-B58D-B2B3-D151AED4CFB4}"/>
              </a:ext>
            </a:extLst>
          </p:cNvPr>
          <p:cNvSpPr>
            <a:spLocks noGrp="1"/>
          </p:cNvSpPr>
          <p:nvPr>
            <p:ph type="title"/>
          </p:nvPr>
        </p:nvSpPr>
        <p:spPr/>
        <p:txBody>
          <a:bodyPr/>
          <a:lstStyle/>
          <a:p>
            <a:r>
              <a:rPr lang="hu-HU" dirty="0"/>
              <a:t>MI a páciensek szolgálatában</a:t>
            </a:r>
          </a:p>
        </p:txBody>
      </p:sp>
    </p:spTree>
    <p:extLst>
      <p:ext uri="{BB962C8B-B14F-4D97-AF65-F5344CB8AC3E}">
        <p14:creationId xmlns:p14="http://schemas.microsoft.com/office/powerpoint/2010/main" val="142734017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artalom helye 2">
            <a:extLst>
              <a:ext uri="{FF2B5EF4-FFF2-40B4-BE49-F238E27FC236}">
                <a16:creationId xmlns:a16="http://schemas.microsoft.com/office/drawing/2014/main" id="{84433C05-17A2-BFD6-3285-1C4A67398883}"/>
              </a:ext>
            </a:extLst>
          </p:cNvPr>
          <p:cNvSpPr txBox="1">
            <a:spLocks/>
          </p:cNvSpPr>
          <p:nvPr/>
        </p:nvSpPr>
        <p:spPr>
          <a:xfrm>
            <a:off x="398855" y="1827564"/>
            <a:ext cx="6580178" cy="4437260"/>
          </a:xfrm>
          <a:prstGeom prst="rect">
            <a:avLst/>
          </a:prstGeom>
        </p:spPr>
        <p:txBody>
          <a:bodyPr>
            <a:normAutofit/>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44999" indent="0">
              <a:buFont typeface="Arial" panose="020B0604020202020204" pitchFamily="34" charset="0"/>
              <a:buNone/>
            </a:pPr>
            <a:r>
              <a:rPr lang="hu-HU" dirty="0" err="1"/>
              <a:t>Task</a:t>
            </a:r>
            <a:r>
              <a:rPr lang="hu-HU" dirty="0"/>
              <a:t> shifting: „Feladatátadás” vagy „feladatátruházás” </a:t>
            </a:r>
          </a:p>
          <a:p>
            <a:pPr marL="44999" indent="0">
              <a:buFont typeface="Arial" panose="020B0604020202020204" pitchFamily="34" charset="0"/>
              <a:buNone/>
            </a:pPr>
            <a:r>
              <a:rPr lang="hu-HU" dirty="0"/>
              <a:t>Bizonyos feladatkörök  megfelelően ütemezett</a:t>
            </a:r>
            <a:br>
              <a:rPr lang="hu-HU" dirty="0"/>
            </a:br>
            <a:r>
              <a:rPr lang="hu-HU" dirty="0"/>
              <a:t>és előkészített módon való delegálása, és</a:t>
            </a:r>
          </a:p>
          <a:p>
            <a:pPr marL="809976" lvl="2" indent="-404988">
              <a:spcBef>
                <a:spcPts val="886"/>
              </a:spcBef>
            </a:pPr>
            <a:r>
              <a:rPr lang="hu-HU" sz="2126" dirty="0">
                <a:solidFill>
                  <a:schemeClr val="accent1"/>
                </a:solidFill>
              </a:rPr>
              <a:t>az egészségügyi szakemberek, ellátási szintek között vagy </a:t>
            </a:r>
          </a:p>
          <a:p>
            <a:pPr marL="809976" lvl="2" indent="-404988">
              <a:spcBef>
                <a:spcPts val="886"/>
              </a:spcBef>
            </a:pPr>
            <a:r>
              <a:rPr lang="hu-HU" sz="2126" dirty="0">
                <a:solidFill>
                  <a:schemeClr val="accent1"/>
                </a:solidFill>
              </a:rPr>
              <a:t>a betegek, kliensek felé vagy </a:t>
            </a:r>
          </a:p>
          <a:p>
            <a:pPr marL="809976" lvl="2" indent="-404988">
              <a:spcBef>
                <a:spcPts val="886"/>
              </a:spcBef>
            </a:pPr>
            <a:r>
              <a:rPr lang="hu-HU" sz="2126" dirty="0">
                <a:solidFill>
                  <a:schemeClr val="accent1"/>
                </a:solidFill>
              </a:rPr>
              <a:t>digitális megoldások felé történő </a:t>
            </a:r>
          </a:p>
          <a:p>
            <a:pPr marL="0" lvl="1" indent="0">
              <a:spcBef>
                <a:spcPts val="886"/>
              </a:spcBef>
              <a:buFont typeface="Arial" panose="020B0604020202020204" pitchFamily="34" charset="0"/>
              <a:buNone/>
            </a:pPr>
            <a:r>
              <a:rPr lang="hu-HU" sz="2480" dirty="0">
                <a:solidFill>
                  <a:schemeClr val="accent1"/>
                </a:solidFill>
              </a:rPr>
              <a:t>hatékony és eredményes megosztása.</a:t>
            </a:r>
            <a:endParaRPr lang="en-GB" dirty="0">
              <a:solidFill>
                <a:schemeClr val="accent1"/>
              </a:solidFill>
            </a:endParaRPr>
          </a:p>
          <a:p>
            <a:pPr marL="0" indent="0">
              <a:buFont typeface="Arial" panose="020B0604020202020204" pitchFamily="34" charset="0"/>
              <a:buNone/>
            </a:pPr>
            <a:endParaRPr lang="hu-HU" dirty="0">
              <a:solidFill>
                <a:srgbClr val="FFFF00"/>
              </a:solidFill>
            </a:endParaRPr>
          </a:p>
          <a:p>
            <a:endParaRPr lang="pt-BR" dirty="0"/>
          </a:p>
          <a:p>
            <a:endParaRPr lang="hu-HU" dirty="0"/>
          </a:p>
        </p:txBody>
      </p:sp>
      <p:pic>
        <p:nvPicPr>
          <p:cNvPr id="5" name="Tartalom helye 3">
            <a:extLst>
              <a:ext uri="{FF2B5EF4-FFF2-40B4-BE49-F238E27FC236}">
                <a16:creationId xmlns:a16="http://schemas.microsoft.com/office/drawing/2014/main" id="{107AA867-1C2C-2382-0186-97D7E167A5F0}"/>
              </a:ext>
            </a:extLst>
          </p:cNvPr>
          <p:cNvPicPr>
            <a:picLocks noChangeAspect="1"/>
          </p:cNvPicPr>
          <p:nvPr/>
        </p:nvPicPr>
        <p:blipFill>
          <a:blip r:embed="rId2"/>
          <a:stretch>
            <a:fillRect/>
          </a:stretch>
        </p:blipFill>
        <p:spPr bwMode="auto">
          <a:xfrm>
            <a:off x="7209986" y="1507917"/>
            <a:ext cx="3396700" cy="4672196"/>
          </a:xfrm>
          <a:prstGeom prst="rect">
            <a:avLst/>
          </a:prstGeom>
          <a:noFill/>
          <a:ln>
            <a:noFill/>
          </a:ln>
        </p:spPr>
      </p:pic>
      <p:sp>
        <p:nvSpPr>
          <p:cNvPr id="6" name="Cím 1">
            <a:extLst>
              <a:ext uri="{FF2B5EF4-FFF2-40B4-BE49-F238E27FC236}">
                <a16:creationId xmlns:a16="http://schemas.microsoft.com/office/drawing/2014/main" id="{08C35007-D5C9-4897-768A-139D10211FA9}"/>
              </a:ext>
            </a:extLst>
          </p:cNvPr>
          <p:cNvSpPr txBox="1">
            <a:spLocks/>
          </p:cNvSpPr>
          <p:nvPr/>
        </p:nvSpPr>
        <p:spPr>
          <a:xfrm>
            <a:off x="398855" y="0"/>
            <a:ext cx="9027926" cy="1174193"/>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dirty="0"/>
              <a:t>Mit jelent a „</a:t>
            </a:r>
            <a:r>
              <a:rPr lang="hu-HU" dirty="0" err="1"/>
              <a:t>task</a:t>
            </a:r>
            <a:r>
              <a:rPr lang="hu-HU" dirty="0"/>
              <a:t> shifting”?</a:t>
            </a:r>
            <a:endParaRPr lang="en-GB" dirty="0"/>
          </a:p>
        </p:txBody>
      </p:sp>
      <p:sp>
        <p:nvSpPr>
          <p:cNvPr id="2" name="Szövegdoboz 1">
            <a:extLst>
              <a:ext uri="{FF2B5EF4-FFF2-40B4-BE49-F238E27FC236}">
                <a16:creationId xmlns:a16="http://schemas.microsoft.com/office/drawing/2014/main" id="{48F3116A-385F-23C5-A4F4-259A10CB9A68}"/>
              </a:ext>
            </a:extLst>
          </p:cNvPr>
          <p:cNvSpPr txBox="1"/>
          <p:nvPr/>
        </p:nvSpPr>
        <p:spPr>
          <a:xfrm>
            <a:off x="527430" y="6183187"/>
            <a:ext cx="5396742" cy="582980"/>
          </a:xfrm>
          <a:prstGeom prst="rect">
            <a:avLst/>
          </a:prstGeom>
          <a:noFill/>
        </p:spPr>
        <p:txBody>
          <a:bodyPr wrap="square" rtlCol="0">
            <a:spAutoFit/>
          </a:bodyPr>
          <a:lstStyle/>
          <a:p>
            <a:r>
              <a:rPr lang="hu-HU" sz="1594" dirty="0"/>
              <a:t>Forrás: </a:t>
            </a:r>
            <a:r>
              <a:rPr lang="hu-HU" sz="1594" dirty="0" err="1"/>
              <a:t>TaSHI</a:t>
            </a:r>
            <a:r>
              <a:rPr lang="hu-HU" sz="1594" dirty="0"/>
              <a:t> project. </a:t>
            </a:r>
            <a:r>
              <a:rPr lang="hu-HU" sz="1594" dirty="0" err="1"/>
              <a:t>Empowering</a:t>
            </a:r>
            <a:r>
              <a:rPr lang="hu-HU" sz="1594" dirty="0"/>
              <a:t> EU Health </a:t>
            </a:r>
            <a:r>
              <a:rPr lang="hu-HU" sz="1594" dirty="0" err="1"/>
              <a:t>Policies</a:t>
            </a:r>
            <a:r>
              <a:rPr lang="hu-HU" sz="1594" dirty="0"/>
              <a:t> </a:t>
            </a:r>
            <a:r>
              <a:rPr lang="hu-HU" sz="1594" dirty="0" err="1"/>
              <a:t>on</a:t>
            </a:r>
            <a:r>
              <a:rPr lang="hu-HU" sz="1594" dirty="0"/>
              <a:t> </a:t>
            </a:r>
            <a:r>
              <a:rPr lang="hu-HU" sz="1594" dirty="0" err="1"/>
              <a:t>Task</a:t>
            </a:r>
            <a:r>
              <a:rPr lang="hu-HU" sz="1594" dirty="0"/>
              <a:t> Shifting. Web: tashiproject.eu </a:t>
            </a:r>
            <a:endParaRPr lang="en-US" sz="1594" dirty="0"/>
          </a:p>
        </p:txBody>
      </p:sp>
    </p:spTree>
    <p:extLst>
      <p:ext uri="{BB962C8B-B14F-4D97-AF65-F5344CB8AC3E}">
        <p14:creationId xmlns:p14="http://schemas.microsoft.com/office/powerpoint/2010/main" val="304212259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veikslėlis 4">
            <a:extLst>
              <a:ext uri="{FF2B5EF4-FFF2-40B4-BE49-F238E27FC236}">
                <a16:creationId xmlns:a16="http://schemas.microsoft.com/office/drawing/2014/main" id="{4D15EDD6-5CBA-BA0A-A7EA-A0C07BB95FFD}"/>
              </a:ext>
            </a:extLst>
          </p:cNvPr>
          <p:cNvPicPr>
            <a:picLocks noChangeAspect="1"/>
          </p:cNvPicPr>
          <p:nvPr/>
        </p:nvPicPr>
        <p:blipFill>
          <a:blip r:embed="rId2"/>
          <a:stretch>
            <a:fillRect/>
          </a:stretch>
        </p:blipFill>
        <p:spPr>
          <a:xfrm>
            <a:off x="369281" y="3454690"/>
            <a:ext cx="8913666" cy="3634143"/>
          </a:xfrm>
          <a:prstGeom prst="rect">
            <a:avLst/>
          </a:prstGeom>
        </p:spPr>
      </p:pic>
      <p:sp>
        <p:nvSpPr>
          <p:cNvPr id="6" name="Cím 5">
            <a:extLst>
              <a:ext uri="{FF2B5EF4-FFF2-40B4-BE49-F238E27FC236}">
                <a16:creationId xmlns:a16="http://schemas.microsoft.com/office/drawing/2014/main" id="{682F1DBE-FC2A-57FF-4871-CD5C0BB4F649}"/>
              </a:ext>
            </a:extLst>
          </p:cNvPr>
          <p:cNvSpPr>
            <a:spLocks noGrp="1"/>
          </p:cNvSpPr>
          <p:nvPr>
            <p:ph type="title"/>
          </p:nvPr>
        </p:nvSpPr>
        <p:spPr/>
        <p:txBody>
          <a:bodyPr/>
          <a:lstStyle/>
          <a:p>
            <a:r>
              <a:rPr lang="hu-HU" dirty="0"/>
              <a:t>Hogyan fogadják a „feladatátadást” az egészségügyi dolgozók?</a:t>
            </a:r>
            <a:endParaRPr lang="en-US" dirty="0"/>
          </a:p>
        </p:txBody>
      </p:sp>
      <p:sp>
        <p:nvSpPr>
          <p:cNvPr id="7" name="Tartalom helye 2">
            <a:extLst>
              <a:ext uri="{FF2B5EF4-FFF2-40B4-BE49-F238E27FC236}">
                <a16:creationId xmlns:a16="http://schemas.microsoft.com/office/drawing/2014/main" id="{CEE32C33-7BFF-0F69-84F1-3B88CE841D79}"/>
              </a:ext>
            </a:extLst>
          </p:cNvPr>
          <p:cNvSpPr>
            <a:spLocks noGrp="1"/>
          </p:cNvSpPr>
          <p:nvPr>
            <p:ph sz="half" idx="1"/>
          </p:nvPr>
        </p:nvSpPr>
        <p:spPr>
          <a:xfrm>
            <a:off x="625163" y="1791599"/>
            <a:ext cx="9685900" cy="1092819"/>
          </a:xfrm>
        </p:spPr>
        <p:txBody>
          <a:bodyPr/>
          <a:lstStyle/>
          <a:p>
            <a:pPr marL="0" indent="0">
              <a:buNone/>
            </a:pPr>
            <a:r>
              <a:rPr lang="hu-HU" dirty="0"/>
              <a:t>Mit nyer vele, aki átadja a feladatot?</a:t>
            </a:r>
          </a:p>
          <a:p>
            <a:pPr marL="0" indent="0">
              <a:buNone/>
            </a:pPr>
            <a:r>
              <a:rPr lang="hu-HU" dirty="0"/>
              <a:t>Mit nyer vele, aki átveszi a feladatot?</a:t>
            </a:r>
          </a:p>
          <a:p>
            <a:pPr marL="0" indent="0">
              <a:buNone/>
            </a:pPr>
            <a:r>
              <a:rPr lang="hu-HU" dirty="0"/>
              <a:t>Feladatátadás vagy feladatmegosztás?</a:t>
            </a:r>
          </a:p>
          <a:p>
            <a:pPr marL="0" indent="0">
              <a:buNone/>
            </a:pPr>
            <a:endParaRPr lang="en-US" dirty="0"/>
          </a:p>
        </p:txBody>
      </p:sp>
    </p:spTree>
    <p:extLst>
      <p:ext uri="{BB962C8B-B14F-4D97-AF65-F5344CB8AC3E}">
        <p14:creationId xmlns:p14="http://schemas.microsoft.com/office/powerpoint/2010/main" val="967954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B7DB8-76E6-11A3-D21A-A459B1E1BED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BDFA3F74-A355-517A-CD64-07AAD57BBD8B}"/>
              </a:ext>
            </a:extLst>
          </p:cNvPr>
          <p:cNvSpPr>
            <a:spLocks noGrp="1"/>
          </p:cNvSpPr>
          <p:nvPr>
            <p:ph type="title"/>
          </p:nvPr>
        </p:nvSpPr>
        <p:spPr>
          <a:xfrm>
            <a:off x="135106" y="136604"/>
            <a:ext cx="9707606" cy="610528"/>
          </a:xfrm>
        </p:spPr>
        <p:txBody>
          <a:bodyPr/>
          <a:lstStyle/>
          <a:p>
            <a:r>
              <a:rPr lang="hu-HU" dirty="0"/>
              <a:t>Eset 2. – Dialízis monitorozást támogató alkalmazás</a:t>
            </a:r>
            <a:endParaRPr lang="en-US" dirty="0"/>
          </a:p>
        </p:txBody>
      </p:sp>
      <p:sp>
        <p:nvSpPr>
          <p:cNvPr id="3" name="Tartalom helye 2">
            <a:extLst>
              <a:ext uri="{FF2B5EF4-FFF2-40B4-BE49-F238E27FC236}">
                <a16:creationId xmlns:a16="http://schemas.microsoft.com/office/drawing/2014/main" id="{A7A1A22E-2177-11AB-31E6-1FC8CF3038C9}"/>
              </a:ext>
            </a:extLst>
          </p:cNvPr>
          <p:cNvSpPr>
            <a:spLocks noGrp="1"/>
          </p:cNvSpPr>
          <p:nvPr>
            <p:ph sz="half" idx="1"/>
          </p:nvPr>
        </p:nvSpPr>
        <p:spPr>
          <a:xfrm>
            <a:off x="259218" y="747132"/>
            <a:ext cx="10281326" cy="3771188"/>
          </a:xfrm>
        </p:spPr>
        <p:txBody>
          <a:bodyPr/>
          <a:lstStyle/>
          <a:p>
            <a:pPr marL="0" indent="0" algn="l">
              <a:buNone/>
            </a:pPr>
            <a:r>
              <a:rPr lang="hu-HU" sz="2200" b="0" i="0" dirty="0">
                <a:solidFill>
                  <a:srgbClr val="323232"/>
                </a:solidFill>
                <a:effectLst/>
                <a:latin typeface="H5PDroidSans"/>
              </a:rPr>
              <a:t>Az alkalmazás veseelégtelenségben szenvedő, </a:t>
            </a:r>
            <a:r>
              <a:rPr lang="hu-HU" sz="2200" b="1" i="0" dirty="0">
                <a:solidFill>
                  <a:srgbClr val="323232"/>
                </a:solidFill>
                <a:effectLst/>
                <a:latin typeface="H5PDroidSans"/>
              </a:rPr>
              <a:t>otthoni dialízist igénylő betegek távoli monitorozásá</a:t>
            </a:r>
            <a:r>
              <a:rPr lang="hu-HU" sz="2200" b="0" i="0" dirty="0">
                <a:solidFill>
                  <a:srgbClr val="323232"/>
                </a:solidFill>
                <a:effectLst/>
                <a:latin typeface="H5PDroidSans"/>
              </a:rPr>
              <a:t>ra szolgál. Az alkalmazást az egészségügyi dolgozók, elsősorban ápolók munkájának tanulmányozása alapján fejlesztették ki. </a:t>
            </a:r>
          </a:p>
          <a:p>
            <a:pPr marL="0" indent="0" algn="l">
              <a:buNone/>
            </a:pPr>
            <a:r>
              <a:rPr lang="hu-HU" sz="2200" b="0" i="0" dirty="0">
                <a:solidFill>
                  <a:srgbClr val="323232"/>
                </a:solidFill>
                <a:effectLst/>
                <a:latin typeface="H5PDroidSans"/>
              </a:rPr>
              <a:t>A betegeket egy megfelelő adatvédelmi funkciókkal ellátott </a:t>
            </a:r>
            <a:r>
              <a:rPr lang="hu-HU" sz="2200" b="1" i="0" dirty="0">
                <a:solidFill>
                  <a:srgbClr val="323232"/>
                </a:solidFill>
                <a:effectLst/>
                <a:latin typeface="H5PDroidSans"/>
              </a:rPr>
              <a:t>táblagép</a:t>
            </a:r>
            <a:r>
              <a:rPr lang="hu-HU" sz="2200" b="0" i="0" dirty="0">
                <a:solidFill>
                  <a:srgbClr val="323232"/>
                </a:solidFill>
                <a:effectLst/>
                <a:latin typeface="H5PDroidSans"/>
              </a:rPr>
              <a:t>en keresztül távolról figyelik. Minden betegnek </a:t>
            </a:r>
            <a:r>
              <a:rPr lang="hu-HU" sz="2200" b="1" i="0" dirty="0">
                <a:solidFill>
                  <a:srgbClr val="323232"/>
                </a:solidFill>
                <a:effectLst/>
                <a:latin typeface="H5PDroidSans"/>
              </a:rPr>
              <a:t>egyedi gondozási profil</a:t>
            </a:r>
            <a:r>
              <a:rPr lang="hu-HU" sz="2200" b="0" i="0" dirty="0">
                <a:solidFill>
                  <a:srgbClr val="323232"/>
                </a:solidFill>
                <a:effectLst/>
                <a:latin typeface="H5PDroidSans"/>
              </a:rPr>
              <a:t>ja van az alkalmazásban, és az egészségügyi dolgozók valós időben követik az otthoni dialízist. Az egészségügyi paraméterek</a:t>
            </a:r>
            <a:r>
              <a:rPr lang="hu-HU" sz="2200" dirty="0">
                <a:solidFill>
                  <a:srgbClr val="323232"/>
                </a:solidFill>
                <a:latin typeface="H5PDroidSans"/>
              </a:rPr>
              <a:t> (</a:t>
            </a:r>
            <a:r>
              <a:rPr lang="hu-HU" sz="2200" b="0" i="0" dirty="0">
                <a:solidFill>
                  <a:srgbClr val="323232"/>
                </a:solidFill>
                <a:effectLst/>
                <a:latin typeface="H5PDroidSans"/>
              </a:rPr>
              <a:t>pl. testsúly, vérnyomás) Bluetooth technológia segítségével automatikusan továbbításra kerülnek.</a:t>
            </a:r>
          </a:p>
          <a:p>
            <a:pPr marL="0" indent="0" algn="l">
              <a:buNone/>
            </a:pPr>
            <a:r>
              <a:rPr lang="hu-HU" sz="2200" b="0" i="0" dirty="0">
                <a:solidFill>
                  <a:srgbClr val="323232"/>
                </a:solidFill>
                <a:effectLst/>
                <a:latin typeface="H5PDroidSans"/>
              </a:rPr>
              <a:t>Az alkalmazás </a:t>
            </a:r>
            <a:r>
              <a:rPr lang="hu-HU" sz="2200" b="1" i="0" dirty="0">
                <a:solidFill>
                  <a:srgbClr val="323232"/>
                </a:solidFill>
                <a:effectLst/>
                <a:latin typeface="H5PDroidSans"/>
              </a:rPr>
              <a:t>vizualizációk és trendvonalak </a:t>
            </a:r>
            <a:r>
              <a:rPr lang="hu-HU" sz="2200" b="0" i="0" dirty="0">
                <a:solidFill>
                  <a:srgbClr val="323232"/>
                </a:solidFill>
                <a:effectLst/>
                <a:latin typeface="H5PDroidSans"/>
              </a:rPr>
              <a:t>segítségével mutatja be az eredményeket a szakembereknek és a betegeknek. A betegek napi négy alkalommal saját maguk végzik a dialízist, vagy az applikációval támogatott kezelést kapnak, amikor </a:t>
            </a:r>
            <a:r>
              <a:rPr lang="hu-HU" sz="2200" dirty="0">
                <a:solidFill>
                  <a:srgbClr val="323232"/>
                </a:solidFill>
                <a:latin typeface="H5PDroidSans"/>
              </a:rPr>
              <a:t>gondozók</a:t>
            </a:r>
            <a:r>
              <a:rPr lang="hu-HU" sz="2200" b="0" i="0" dirty="0">
                <a:solidFill>
                  <a:srgbClr val="323232"/>
                </a:solidFill>
                <a:effectLst/>
                <a:latin typeface="H5PDroidSans"/>
              </a:rPr>
              <a:t> végzik el az otthoni dialízist. A betegek videóhívásokon, </a:t>
            </a:r>
            <a:r>
              <a:rPr lang="hu-HU" sz="2200" dirty="0">
                <a:solidFill>
                  <a:srgbClr val="323232"/>
                </a:solidFill>
                <a:latin typeface="H5PDroidSans"/>
              </a:rPr>
              <a:t>chat-</a:t>
            </a:r>
            <a:r>
              <a:rPr lang="hu-HU" sz="2200" b="0" i="0" dirty="0">
                <a:solidFill>
                  <a:srgbClr val="323232"/>
                </a:solidFill>
                <a:effectLst/>
                <a:latin typeface="H5PDroidSans"/>
              </a:rPr>
              <a:t>en és fényképeken keresztül is kommunikálhatnak.</a:t>
            </a:r>
          </a:p>
          <a:p>
            <a:pPr marL="0" indent="0" algn="l">
              <a:buNone/>
            </a:pPr>
            <a:r>
              <a:rPr lang="hu-HU" sz="2200" b="0" i="0" dirty="0">
                <a:solidFill>
                  <a:srgbClr val="323232"/>
                </a:solidFill>
                <a:effectLst/>
                <a:latin typeface="H5PDroidSans"/>
              </a:rPr>
              <a:t>Az </a:t>
            </a:r>
            <a:r>
              <a:rPr lang="hu-HU" sz="2200" b="1" i="0" dirty="0">
                <a:solidFill>
                  <a:srgbClr val="323232"/>
                </a:solidFill>
                <a:effectLst/>
                <a:latin typeface="H5PDroidSans"/>
              </a:rPr>
              <a:t>ápolók naponta </a:t>
            </a:r>
            <a:r>
              <a:rPr lang="hu-HU" sz="2200" b="1" dirty="0">
                <a:solidFill>
                  <a:srgbClr val="323232"/>
                </a:solidFill>
                <a:latin typeface="H5PDroidSans"/>
              </a:rPr>
              <a:t>követik</a:t>
            </a:r>
            <a:r>
              <a:rPr lang="hu-HU" sz="2200" b="1" i="0" dirty="0">
                <a:solidFill>
                  <a:srgbClr val="323232"/>
                </a:solidFill>
                <a:effectLst/>
                <a:latin typeface="H5PDroidSans"/>
              </a:rPr>
              <a:t> </a:t>
            </a:r>
            <a:r>
              <a:rPr lang="hu-HU" sz="2200" b="0" i="0" dirty="0">
                <a:solidFill>
                  <a:srgbClr val="323232"/>
                </a:solidFill>
                <a:effectLst/>
                <a:latin typeface="H5PDroidSans"/>
              </a:rPr>
              <a:t>a beteg által jelentett adatokat, míg </a:t>
            </a:r>
            <a:r>
              <a:rPr lang="hu-HU" sz="2200" i="0" dirty="0">
                <a:solidFill>
                  <a:srgbClr val="323232"/>
                </a:solidFill>
                <a:effectLst/>
                <a:latin typeface="H5PDroidSans"/>
              </a:rPr>
              <a:t>az</a:t>
            </a:r>
            <a:r>
              <a:rPr lang="hu-HU" sz="2200" b="1" i="0" dirty="0">
                <a:solidFill>
                  <a:srgbClr val="323232"/>
                </a:solidFill>
                <a:effectLst/>
                <a:latin typeface="H5PDroidSans"/>
              </a:rPr>
              <a:t> orvosok </a:t>
            </a:r>
            <a:r>
              <a:rPr lang="hu-HU" sz="2200" b="0" i="0" dirty="0">
                <a:solidFill>
                  <a:srgbClr val="323232"/>
                </a:solidFill>
                <a:effectLst/>
                <a:latin typeface="H5PDroidSans"/>
              </a:rPr>
              <a:t>főként a trendvonalakat tekintik át a személyes </a:t>
            </a:r>
            <a:r>
              <a:rPr lang="hu-HU" sz="2200" b="1" i="0" dirty="0">
                <a:solidFill>
                  <a:srgbClr val="323232"/>
                </a:solidFill>
                <a:effectLst/>
                <a:latin typeface="H5PDroidSans"/>
              </a:rPr>
              <a:t>kontrollvizsgálatokat megelőzően </a:t>
            </a:r>
            <a:r>
              <a:rPr lang="hu-HU" sz="2200" b="0" i="0" dirty="0">
                <a:solidFill>
                  <a:srgbClr val="323232"/>
                </a:solidFill>
                <a:effectLst/>
                <a:latin typeface="H5PDroidSans"/>
              </a:rPr>
              <a:t>(kb. hathetente vagy szükség esetén). Időnként az ápolók is kezdeményeznek beszélgetést az illetékes orvossal az alkalmazásban található orvosi adatokról, </a:t>
            </a:r>
            <a:r>
              <a:rPr lang="hu-HU" sz="2200" dirty="0">
                <a:solidFill>
                  <a:srgbClr val="323232"/>
                </a:solidFill>
                <a:latin typeface="H5PDroidSans"/>
              </a:rPr>
              <a:t>ha úgy látják, hogy azok</a:t>
            </a:r>
            <a:r>
              <a:rPr lang="hu-HU" sz="2200" b="0" i="0" dirty="0">
                <a:solidFill>
                  <a:srgbClr val="323232"/>
                </a:solidFill>
                <a:effectLst/>
                <a:latin typeface="H5PDroidSans"/>
              </a:rPr>
              <a:t> kezelést igényelnek.</a:t>
            </a:r>
            <a:endParaRPr lang="en-US" dirty="0"/>
          </a:p>
        </p:txBody>
      </p:sp>
      <p:sp>
        <p:nvSpPr>
          <p:cNvPr id="4" name="Szövegdoboz 3">
            <a:extLst>
              <a:ext uri="{FF2B5EF4-FFF2-40B4-BE49-F238E27FC236}">
                <a16:creationId xmlns:a16="http://schemas.microsoft.com/office/drawing/2014/main" id="{A425D99D-8DC0-E4E0-30B6-633F16320CF3}"/>
              </a:ext>
            </a:extLst>
          </p:cNvPr>
          <p:cNvSpPr txBox="1"/>
          <p:nvPr/>
        </p:nvSpPr>
        <p:spPr>
          <a:xfrm>
            <a:off x="259218" y="6614538"/>
            <a:ext cx="8619198" cy="584775"/>
          </a:xfrm>
          <a:prstGeom prst="rect">
            <a:avLst/>
          </a:prstGeom>
          <a:noFill/>
        </p:spPr>
        <p:txBody>
          <a:bodyPr wrap="square" rtlCol="0">
            <a:spAutoFit/>
          </a:bodyPr>
          <a:lstStyle/>
          <a:p>
            <a:r>
              <a:rPr lang="en-US" sz="1600" dirty="0" err="1"/>
              <a:t>Frennert</a:t>
            </a:r>
            <a:r>
              <a:rPr lang="en-US" sz="1600" dirty="0"/>
              <a:t>, S., Petersson, L. &amp; </a:t>
            </a:r>
            <a:r>
              <a:rPr lang="en-US" sz="1600" dirty="0" err="1"/>
              <a:t>Erlingsdottir</a:t>
            </a:r>
            <a:r>
              <a:rPr lang="en-US" sz="1600" dirty="0"/>
              <a:t>, G. “More” work for nurses: the ironies of eHealth. BMC Health Serv Res 23, 411 (2023). https://doi.org/10.1186/s12913-023-09418-3</a:t>
            </a:r>
          </a:p>
        </p:txBody>
      </p:sp>
    </p:spTree>
    <p:extLst>
      <p:ext uri="{BB962C8B-B14F-4D97-AF65-F5344CB8AC3E}">
        <p14:creationId xmlns:p14="http://schemas.microsoft.com/office/powerpoint/2010/main" val="216246209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EB646E8-2B7C-23DD-A5E6-958271F1AA17}"/>
              </a:ext>
            </a:extLst>
          </p:cNvPr>
          <p:cNvSpPr>
            <a:spLocks noGrp="1"/>
          </p:cNvSpPr>
          <p:nvPr>
            <p:ph type="title"/>
          </p:nvPr>
        </p:nvSpPr>
        <p:spPr>
          <a:xfrm>
            <a:off x="413886" y="225813"/>
            <a:ext cx="9707606" cy="993805"/>
          </a:xfrm>
        </p:spPr>
        <p:txBody>
          <a:bodyPr/>
          <a:lstStyle/>
          <a:p>
            <a:r>
              <a:rPr lang="hu-HU" dirty="0"/>
              <a:t>Hol van teendő az eredményes feladatátadáshoz?</a:t>
            </a:r>
            <a:endParaRPr lang="en-US" dirty="0"/>
          </a:p>
        </p:txBody>
      </p:sp>
      <p:sp>
        <p:nvSpPr>
          <p:cNvPr id="3" name="Tartalom helye 2">
            <a:extLst>
              <a:ext uri="{FF2B5EF4-FFF2-40B4-BE49-F238E27FC236}">
                <a16:creationId xmlns:a16="http://schemas.microsoft.com/office/drawing/2014/main" id="{91C69E25-6A5C-B746-C371-4CFFC749A71F}"/>
              </a:ext>
            </a:extLst>
          </p:cNvPr>
          <p:cNvSpPr>
            <a:spLocks noGrp="1"/>
          </p:cNvSpPr>
          <p:nvPr>
            <p:ph sz="half" idx="1"/>
          </p:nvPr>
        </p:nvSpPr>
        <p:spPr>
          <a:xfrm>
            <a:off x="424739" y="1617492"/>
            <a:ext cx="9685900" cy="3771188"/>
          </a:xfrm>
        </p:spPr>
        <p:txBody>
          <a:bodyPr/>
          <a:lstStyle/>
          <a:p>
            <a:pPr marL="514350" indent="-514350">
              <a:buFont typeface="+mj-lt"/>
              <a:buAutoNum type="arabicPeriod"/>
            </a:pPr>
            <a:r>
              <a:rPr lang="hu-HU" dirty="0"/>
              <a:t>A feladatátadók oldalán (készség az átadásra, együttműködés, elérhetőség)</a:t>
            </a:r>
          </a:p>
          <a:p>
            <a:pPr marL="514350" indent="-514350">
              <a:buFont typeface="+mj-lt"/>
              <a:buAutoNum type="arabicPeriod"/>
            </a:pPr>
            <a:r>
              <a:rPr lang="hu-HU" dirty="0"/>
              <a:t>A feladatátvevők oldalán (motiváció, fejlődési igény, képzés)</a:t>
            </a:r>
          </a:p>
          <a:p>
            <a:pPr marL="514350" indent="-514350">
              <a:buFont typeface="+mj-lt"/>
              <a:buAutoNum type="arabicPeriod"/>
            </a:pPr>
            <a:r>
              <a:rPr lang="hu-HU" dirty="0"/>
              <a:t>A betegek oldalán (technológiai felkészültség, nyitottság)</a:t>
            </a:r>
          </a:p>
          <a:p>
            <a:pPr marL="514350" indent="-514350">
              <a:buFont typeface="+mj-lt"/>
              <a:buAutoNum type="arabicPeriod"/>
            </a:pPr>
            <a:r>
              <a:rPr lang="hu-HU" dirty="0"/>
              <a:t>A digitális megoldás oldalán (szakszerűség, felhasználhatóság)</a:t>
            </a:r>
          </a:p>
          <a:p>
            <a:pPr marL="514350" indent="-514350">
              <a:buFont typeface="+mj-lt"/>
              <a:buAutoNum type="arabicPeriod"/>
            </a:pPr>
            <a:r>
              <a:rPr lang="hu-HU" dirty="0"/>
              <a:t>Egészségügyi rendszerszintű megoldások szempontjából (jogszabályi háttér, szakmai protokollok, finanszírozás, képzésekbe építés)</a:t>
            </a:r>
          </a:p>
        </p:txBody>
      </p:sp>
    </p:spTree>
    <p:extLst>
      <p:ext uri="{BB962C8B-B14F-4D97-AF65-F5344CB8AC3E}">
        <p14:creationId xmlns:p14="http://schemas.microsoft.com/office/powerpoint/2010/main" val="982199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a:extLst>
              <a:ext uri="{FF2B5EF4-FFF2-40B4-BE49-F238E27FC236}">
                <a16:creationId xmlns:a16="http://schemas.microsoft.com/office/drawing/2014/main" id="{A8BD396D-CDF6-00E9-88A8-45B17D8C8982}"/>
              </a:ext>
            </a:extLst>
          </p:cNvPr>
          <p:cNvGraphicFramePr>
            <a:graphicFrameLocks/>
          </p:cNvGraphicFramePr>
          <p:nvPr/>
        </p:nvGraphicFramePr>
        <p:xfrm>
          <a:off x="1438507" y="1596128"/>
          <a:ext cx="8508381" cy="43920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a:extLst>
              <a:ext uri="{FF2B5EF4-FFF2-40B4-BE49-F238E27FC236}">
                <a16:creationId xmlns:a16="http://schemas.microsoft.com/office/drawing/2014/main" id="{A4E77C66-335F-38BE-C587-8136A5D541BD}"/>
              </a:ext>
            </a:extLst>
          </p:cNvPr>
          <p:cNvSpPr txBox="1">
            <a:spLocks/>
          </p:cNvSpPr>
          <p:nvPr/>
        </p:nvSpPr>
        <p:spPr>
          <a:xfrm>
            <a:off x="2531327" y="195977"/>
            <a:ext cx="7273203" cy="1400151"/>
          </a:xfrm>
          <a:prstGeom prst="rect">
            <a:avLst/>
          </a:prstGeom>
        </p:spPr>
        <p:txBody>
          <a:bodyPr spcFirstLastPara="1" vert="horz" wrap="square" lIns="35997" tIns="17998" rIns="35997" bIns="17998" rtlCol="0" anchor="ctr" anchorCtr="0">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hu-HU" sz="4000" dirty="0">
                <a:solidFill>
                  <a:srgbClr val="1A75DB"/>
                </a:solidFill>
                <a:latin typeface="+mn-lt"/>
              </a:rPr>
              <a:t>A feladatátadás alappillérei</a:t>
            </a:r>
            <a:endParaRPr lang="en-US" sz="4000" dirty="0">
              <a:solidFill>
                <a:srgbClr val="1A75DB"/>
              </a:solidFill>
              <a:latin typeface="+mn-lt"/>
            </a:endParaRPr>
          </a:p>
        </p:txBody>
      </p:sp>
      <p:sp>
        <p:nvSpPr>
          <p:cNvPr id="7" name="Szövegdoboz 6">
            <a:extLst>
              <a:ext uri="{FF2B5EF4-FFF2-40B4-BE49-F238E27FC236}">
                <a16:creationId xmlns:a16="http://schemas.microsoft.com/office/drawing/2014/main" id="{8D90A18F-4BCD-CCF0-DA97-C50AD7299AC5}"/>
              </a:ext>
            </a:extLst>
          </p:cNvPr>
          <p:cNvSpPr txBox="1"/>
          <p:nvPr/>
        </p:nvSpPr>
        <p:spPr>
          <a:xfrm>
            <a:off x="1672684" y="6506872"/>
            <a:ext cx="2787804" cy="369332"/>
          </a:xfrm>
          <a:prstGeom prst="rect">
            <a:avLst/>
          </a:prstGeom>
          <a:noFill/>
        </p:spPr>
        <p:txBody>
          <a:bodyPr wrap="square">
            <a:spAutoFit/>
          </a:bodyPr>
          <a:lstStyle/>
          <a:p>
            <a:r>
              <a:rPr lang="hu-HU" dirty="0">
                <a:hlinkClick r:id="rId7"/>
              </a:rPr>
              <a:t>https://tashiproject.eu/</a:t>
            </a:r>
            <a:r>
              <a:rPr lang="hu-HU" dirty="0"/>
              <a:t> </a:t>
            </a:r>
          </a:p>
        </p:txBody>
      </p:sp>
      <p:pic>
        <p:nvPicPr>
          <p:cNvPr id="1026" name="Picture 2" descr="Tashi">
            <a:extLst>
              <a:ext uri="{FF2B5EF4-FFF2-40B4-BE49-F238E27FC236}">
                <a16:creationId xmlns:a16="http://schemas.microsoft.com/office/drawing/2014/main" id="{20DAA9E8-5EF3-DF04-C661-2833928767E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1842" y="6119832"/>
            <a:ext cx="1285875" cy="95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313137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2EC96-A30E-3176-DA91-D4E68EA4058E}"/>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F4EEFF13-F112-60E4-B902-1485E1BB426A}"/>
              </a:ext>
            </a:extLst>
          </p:cNvPr>
          <p:cNvSpPr>
            <a:spLocks noGrp="1"/>
          </p:cNvSpPr>
          <p:nvPr>
            <p:ph type="title"/>
          </p:nvPr>
        </p:nvSpPr>
        <p:spPr>
          <a:xfrm>
            <a:off x="742949" y="2903537"/>
            <a:ext cx="9313863" cy="1392237"/>
          </a:xfrm>
        </p:spPr>
        <p:txBody>
          <a:bodyPr/>
          <a:lstStyle/>
          <a:p>
            <a:r>
              <a:rPr lang="hu-HU" dirty="0"/>
              <a:t>További információk</a:t>
            </a:r>
          </a:p>
        </p:txBody>
      </p:sp>
    </p:spTree>
    <p:extLst>
      <p:ext uri="{BB962C8B-B14F-4D97-AF65-F5344CB8AC3E}">
        <p14:creationId xmlns:p14="http://schemas.microsoft.com/office/powerpoint/2010/main" val="391017793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2A48A-B44D-C072-7A2B-F892DCA8A4B2}"/>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2DE84088-9878-8AD8-CB5B-79FA7A9C5715}"/>
              </a:ext>
            </a:extLst>
          </p:cNvPr>
          <p:cNvSpPr>
            <a:spLocks noGrp="1"/>
          </p:cNvSpPr>
          <p:nvPr>
            <p:ph type="title"/>
          </p:nvPr>
        </p:nvSpPr>
        <p:spPr>
          <a:xfrm>
            <a:off x="146257" y="224181"/>
            <a:ext cx="10045958" cy="993805"/>
          </a:xfrm>
        </p:spPr>
        <p:txBody>
          <a:bodyPr/>
          <a:lstStyle/>
          <a:p>
            <a:r>
              <a:rPr lang="hu-HU" sz="3200" dirty="0"/>
              <a:t>Új telekonzultációs szolgálatás eset – Következő fejezet </a:t>
            </a:r>
            <a:br>
              <a:rPr lang="hu-HU" dirty="0"/>
            </a:br>
            <a:r>
              <a:rPr lang="hu-HU" dirty="0"/>
              <a:t>ONLINE csoportmunka(</a:t>
            </a:r>
            <a:r>
              <a:rPr lang="hu-HU" dirty="0" err="1"/>
              <a:t>Module</a:t>
            </a:r>
            <a:r>
              <a:rPr lang="hu-HU" dirty="0"/>
              <a:t> 2)</a:t>
            </a:r>
            <a:endParaRPr lang="en-US" dirty="0"/>
          </a:p>
        </p:txBody>
      </p:sp>
      <p:sp>
        <p:nvSpPr>
          <p:cNvPr id="3" name="Tartalom helye 2">
            <a:extLst>
              <a:ext uri="{FF2B5EF4-FFF2-40B4-BE49-F238E27FC236}">
                <a16:creationId xmlns:a16="http://schemas.microsoft.com/office/drawing/2014/main" id="{C594EB62-A049-6A32-99E8-56C0177BDE33}"/>
              </a:ext>
            </a:extLst>
          </p:cNvPr>
          <p:cNvSpPr>
            <a:spLocks noGrp="1"/>
          </p:cNvSpPr>
          <p:nvPr>
            <p:ph sz="half" idx="1"/>
          </p:nvPr>
        </p:nvSpPr>
        <p:spPr>
          <a:xfrm>
            <a:off x="146257" y="1217986"/>
            <a:ext cx="10358192" cy="5216268"/>
          </a:xfrm>
        </p:spPr>
        <p:txBody>
          <a:bodyPr/>
          <a:lstStyle/>
          <a:p>
            <a:pPr marL="0" indent="0">
              <a:lnSpc>
                <a:spcPct val="100000"/>
              </a:lnSpc>
              <a:spcBef>
                <a:spcPts val="0"/>
              </a:spcBef>
              <a:spcAft>
                <a:spcPts val="800"/>
              </a:spcAft>
              <a:buNone/>
            </a:pPr>
            <a:r>
              <a:rPr lang="hu-HU" sz="2000" b="1" kern="100" dirty="0">
                <a:effectLst/>
                <a:latin typeface="Aptos" panose="020B0004020202020204" pitchFamily="34" charset="0"/>
                <a:ea typeface="Aptos" panose="020B0004020202020204" pitchFamily="34" charset="0"/>
                <a:cs typeface="Times New Roman" panose="02020603050405020304" pitchFamily="18" charset="0"/>
              </a:rPr>
              <a:t>Miről szól?</a:t>
            </a:r>
          </a:p>
          <a:p>
            <a:pPr marL="0" indent="0">
              <a:lnSpc>
                <a:spcPct val="100000"/>
              </a:lnSpc>
              <a:spcBef>
                <a:spcPts val="0"/>
              </a:spcBef>
              <a:spcAft>
                <a:spcPts val="800"/>
              </a:spcAft>
              <a:buNone/>
            </a:pPr>
            <a:r>
              <a:rPr lang="hu-HU" sz="2000" kern="100" dirty="0">
                <a:latin typeface="Aptos" panose="020B0004020202020204" pitchFamily="34" charset="0"/>
                <a:ea typeface="Aptos" panose="020B0004020202020204" pitchFamily="34" charset="0"/>
                <a:cs typeface="Times New Roman" panose="02020603050405020304" pitchFamily="18" charset="0"/>
              </a:rPr>
              <a:t>A változás tervezésére létrehozott „ad hoc” munkacsoport első ülését mutatja be, ahol már azon </a:t>
            </a:r>
            <a:r>
              <a:rPr lang="hu-HU" sz="2000" kern="100" dirty="0" err="1">
                <a:latin typeface="Aptos" panose="020B0004020202020204" pitchFamily="34" charset="0"/>
                <a:ea typeface="Aptos" panose="020B0004020202020204" pitchFamily="34" charset="0"/>
                <a:cs typeface="Times New Roman" panose="02020603050405020304" pitchFamily="18" charset="0"/>
              </a:rPr>
              <a:t>ötletelnek</a:t>
            </a:r>
            <a:r>
              <a:rPr lang="hu-HU" sz="2000" kern="100" dirty="0">
                <a:latin typeface="Aptos" panose="020B0004020202020204" pitchFamily="34" charset="0"/>
                <a:ea typeface="Aptos" panose="020B0004020202020204" pitchFamily="34" charset="0"/>
                <a:cs typeface="Times New Roman" panose="02020603050405020304" pitchFamily="18" charset="0"/>
              </a:rPr>
              <a:t>, hogy milyen szolgáltatást lenne célszerű a telekonzultáció keretében nyújtani. A megbeszélés viszont vitába torkollik, és egy konfliktus is a felszínre kerül </a:t>
            </a:r>
          </a:p>
          <a:p>
            <a:pPr marL="0" indent="0">
              <a:lnSpc>
                <a:spcPct val="100000"/>
              </a:lnSpc>
              <a:spcBef>
                <a:spcPts val="0"/>
              </a:spcBef>
              <a:spcAft>
                <a:spcPts val="800"/>
              </a:spcAft>
              <a:buNone/>
            </a:pPr>
            <a:r>
              <a:rPr lang="hu-HU" sz="2000" b="1" kern="100" dirty="0">
                <a:latin typeface="Aptos" panose="020B0004020202020204" pitchFamily="34" charset="0"/>
                <a:ea typeface="Aptos" panose="020B0004020202020204" pitchFamily="34" charset="0"/>
                <a:cs typeface="Times New Roman" panose="02020603050405020304" pitchFamily="18" charset="0"/>
              </a:rPr>
              <a:t>Mi a feladat vele?</a:t>
            </a:r>
          </a:p>
          <a:p>
            <a:pPr marL="0" indent="0">
              <a:lnSpc>
                <a:spcPct val="100000"/>
              </a:lnSpc>
              <a:spcBef>
                <a:spcPts val="0"/>
              </a:spcBef>
              <a:spcAft>
                <a:spcPts val="800"/>
              </a:spcAft>
              <a:buNone/>
            </a:pPr>
            <a:r>
              <a:rPr lang="hu-HU" sz="2000" kern="100" dirty="0">
                <a:effectLst/>
                <a:latin typeface="Aptos" panose="020B0004020202020204" pitchFamily="34" charset="0"/>
                <a:ea typeface="Aptos" panose="020B0004020202020204" pitchFamily="34" charset="0"/>
                <a:cs typeface="Times New Roman" panose="02020603050405020304" pitchFamily="18" charset="0"/>
              </a:rPr>
              <a:t>Válaszoljátok meg a kérdéseket. Használjátok fel a kommunikáció, konfliktus és team témájú e-</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learning</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anyagokban tanultakat. </a:t>
            </a:r>
          </a:p>
          <a:p>
            <a:pPr marL="0" indent="0">
              <a:lnSpc>
                <a:spcPct val="100000"/>
              </a:lnSpc>
              <a:spcBef>
                <a:spcPts val="0"/>
              </a:spcBef>
              <a:spcAft>
                <a:spcPts val="800"/>
              </a:spcAft>
              <a:buNone/>
            </a:pPr>
            <a:r>
              <a:rPr lang="hu-HU" sz="2000" b="1" kern="100" dirty="0">
                <a:latin typeface="Aptos" panose="020B0004020202020204" pitchFamily="34" charset="0"/>
                <a:ea typeface="Aptos" panose="020B0004020202020204" pitchFamily="34" charset="0"/>
                <a:cs typeface="Times New Roman" panose="02020603050405020304" pitchFamily="18" charset="0"/>
              </a:rPr>
              <a:t>Hogyan dolgozzatok vele?</a:t>
            </a:r>
          </a:p>
          <a:p>
            <a:pPr marL="0" indent="0">
              <a:lnSpc>
                <a:spcPct val="100000"/>
              </a:lnSpc>
              <a:spcBef>
                <a:spcPts val="0"/>
              </a:spcBef>
              <a:spcAft>
                <a:spcPts val="800"/>
              </a:spcAft>
              <a:buNone/>
            </a:pPr>
            <a:r>
              <a:rPr lang="hu-HU" sz="2000" kern="100" dirty="0">
                <a:effectLst/>
                <a:latin typeface="Aptos" panose="020B0004020202020204" pitchFamily="34" charset="0"/>
                <a:ea typeface="Aptos" panose="020B0004020202020204" pitchFamily="34" charset="0"/>
                <a:cs typeface="Times New Roman" panose="02020603050405020304" pitchFamily="18" charset="0"/>
              </a:rPr>
              <a:t>Ez egy </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online csoportos feladatmegoldás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Ez azt jelenti, hogy a kijelölt 3-4 fős csoportokban dolgozzatok egy online platformon (Zoom), a megbeszélésről készítsetek egy AI összefoglalót, vegyetek fel egy rövid videórészletet, mentsétek el a chat-</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et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és egy készítsetek egy egymással megosztott online dokumentumot, ahova a válaszaitokat gyűjtitek. </a:t>
            </a:r>
          </a:p>
          <a:p>
            <a:pPr marL="0" indent="0">
              <a:lnSpc>
                <a:spcPct val="100000"/>
              </a:lnSpc>
              <a:spcBef>
                <a:spcPts val="0"/>
              </a:spcBef>
              <a:spcAft>
                <a:spcPts val="800"/>
              </a:spcAft>
              <a:buNone/>
            </a:pPr>
            <a:r>
              <a:rPr lang="hu-HU" sz="2000" b="1" kern="100" dirty="0">
                <a:latin typeface="Aptos" panose="020B0004020202020204" pitchFamily="34" charset="0"/>
                <a:ea typeface="Aptos" panose="020B0004020202020204" pitchFamily="34" charset="0"/>
                <a:cs typeface="Times New Roman" panose="02020603050405020304" pitchFamily="18" charset="0"/>
              </a:rPr>
              <a:t>Beadandó fájlok </a:t>
            </a:r>
            <a:r>
              <a:rPr lang="hu-HU" sz="2000" kern="100" dirty="0">
                <a:latin typeface="Aptos" panose="020B0004020202020204" pitchFamily="34" charset="0"/>
                <a:ea typeface="Aptos" panose="020B0004020202020204" pitchFamily="34" charset="0"/>
                <a:cs typeface="Times New Roman" panose="02020603050405020304" pitchFamily="18" charset="0"/>
              </a:rPr>
              <a:t>(csoportonként)</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Megoldás letisztított változata; Megoldás megjegyzésekkel és változáskövetéssel; videófelvétel (1 perc); chat fájl;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AI summary</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fájl.</a:t>
            </a:r>
          </a:p>
          <a:p>
            <a:pPr marL="0" indent="0">
              <a:lnSpc>
                <a:spcPct val="100000"/>
              </a:lnSpc>
              <a:spcBef>
                <a:spcPts val="0"/>
              </a:spcBef>
              <a:spcAft>
                <a:spcPts val="800"/>
              </a:spcAft>
              <a:buNone/>
            </a:pPr>
            <a:r>
              <a:rPr lang="hu-HU" sz="2000" b="1" kern="100" dirty="0">
                <a:latin typeface="Aptos" panose="020B0004020202020204" pitchFamily="34" charset="0"/>
                <a:cs typeface="Times New Roman" panose="02020603050405020304" pitchFamily="18" charset="0"/>
              </a:rPr>
              <a:t>Ezt követő feladat: </a:t>
            </a:r>
            <a:r>
              <a:rPr lang="hu-HU" sz="2000" kern="100" dirty="0">
                <a:latin typeface="Aptos" panose="020B0004020202020204" pitchFamily="34" charset="0"/>
                <a:cs typeface="Times New Roman" panose="02020603050405020304" pitchFamily="18" charset="0"/>
              </a:rPr>
              <a:t>egyéni reflexió a digitális térben való</a:t>
            </a:r>
            <a:br>
              <a:rPr lang="hu-HU" sz="2000" kern="100" dirty="0">
                <a:latin typeface="Aptos" panose="020B0004020202020204" pitchFamily="34" charset="0"/>
                <a:cs typeface="Times New Roman" panose="02020603050405020304" pitchFamily="18" charset="0"/>
              </a:rPr>
            </a:br>
            <a:r>
              <a:rPr lang="hu-HU" sz="2000" kern="100" dirty="0">
                <a:latin typeface="Aptos" panose="020B0004020202020204" pitchFamily="34" charset="0"/>
                <a:cs typeface="Times New Roman" panose="02020603050405020304" pitchFamily="18" charset="0"/>
              </a:rPr>
              <a:t> kommunikációról és egy együttműködésről</a:t>
            </a:r>
          </a:p>
        </p:txBody>
      </p:sp>
    </p:spTree>
    <p:extLst>
      <p:ext uri="{BB962C8B-B14F-4D97-AF65-F5344CB8AC3E}">
        <p14:creationId xmlns:p14="http://schemas.microsoft.com/office/powerpoint/2010/main" val="52908396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B4B31-5FDD-DFFF-0836-7EE85C617C07}"/>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5D649B4E-008B-FB12-CFE3-111B227D988A}"/>
              </a:ext>
            </a:extLst>
          </p:cNvPr>
          <p:cNvSpPr>
            <a:spLocks noGrp="1"/>
          </p:cNvSpPr>
          <p:nvPr>
            <p:ph type="body" sz="quarter" idx="10"/>
          </p:nvPr>
        </p:nvSpPr>
        <p:spPr>
          <a:xfrm>
            <a:off x="1120878" y="1940996"/>
            <a:ext cx="9186531" cy="4427906"/>
          </a:xfrm>
        </p:spPr>
        <p:txBody>
          <a:bodyPr/>
          <a:lstStyle/>
          <a:p>
            <a:pPr marL="0" indent="0">
              <a:buNone/>
            </a:pPr>
            <a:r>
              <a:rPr lang="hu-HU" sz="3200" b="1" dirty="0">
                <a:solidFill>
                  <a:srgbClr val="AB0084"/>
                </a:solidFill>
              </a:rPr>
              <a:t>Találkozunk: </a:t>
            </a:r>
          </a:p>
          <a:p>
            <a:pPr marL="0" indent="0">
              <a:buNone/>
            </a:pPr>
            <a:r>
              <a:rPr lang="hu-HU" sz="3200" dirty="0"/>
              <a:t>November 5. 14 óra, </a:t>
            </a:r>
            <a:r>
              <a:rPr lang="hu-HU" sz="3200" b="1" dirty="0"/>
              <a:t>ONLINE</a:t>
            </a:r>
          </a:p>
          <a:p>
            <a:pPr marL="0" indent="0">
              <a:buNone/>
            </a:pPr>
            <a:endParaRPr lang="hu-HU" sz="3200" dirty="0"/>
          </a:p>
          <a:p>
            <a:pPr marL="0" indent="0">
              <a:buNone/>
            </a:pPr>
            <a:r>
              <a:rPr lang="hu-HU" sz="3200" b="1" dirty="0">
                <a:solidFill>
                  <a:srgbClr val="0063DC"/>
                </a:solidFill>
              </a:rPr>
              <a:t>Következő alkalomig feladat:</a:t>
            </a:r>
          </a:p>
          <a:p>
            <a:r>
              <a:rPr lang="hu-HU" sz="3200" dirty="0"/>
              <a:t>Csoportbeosztás alapján kapcsolat felvétele, online csoportmunka elvégzése – </a:t>
            </a:r>
            <a:r>
              <a:rPr lang="hu-HU" sz="3200" b="1" dirty="0"/>
              <a:t>November 3. 23:59</a:t>
            </a:r>
          </a:p>
          <a:p>
            <a:r>
              <a:rPr lang="hu-HU" sz="3200" dirty="0"/>
              <a:t>3-4. modul már elérhető a </a:t>
            </a:r>
            <a:r>
              <a:rPr lang="hu-HU" sz="3200" dirty="0" err="1"/>
              <a:t>Moodle</a:t>
            </a:r>
            <a:r>
              <a:rPr lang="hu-HU" sz="3200" dirty="0"/>
              <a:t> felületen (határidő: november 23.) </a:t>
            </a:r>
          </a:p>
        </p:txBody>
      </p:sp>
      <p:sp>
        <p:nvSpPr>
          <p:cNvPr id="3" name="Cím 2">
            <a:extLst>
              <a:ext uri="{FF2B5EF4-FFF2-40B4-BE49-F238E27FC236}">
                <a16:creationId xmlns:a16="http://schemas.microsoft.com/office/drawing/2014/main" id="{C5F373C2-7D39-396E-D5C8-F93F4A92971E}"/>
              </a:ext>
            </a:extLst>
          </p:cNvPr>
          <p:cNvSpPr>
            <a:spLocks noGrp="1"/>
          </p:cNvSpPr>
          <p:nvPr>
            <p:ph type="title"/>
          </p:nvPr>
        </p:nvSpPr>
        <p:spPr>
          <a:xfrm>
            <a:off x="609600" y="548759"/>
            <a:ext cx="9802380" cy="1392237"/>
          </a:xfrm>
        </p:spPr>
        <p:txBody>
          <a:bodyPr/>
          <a:lstStyle/>
          <a:p>
            <a:r>
              <a:rPr lang="hu-HU" b="1" dirty="0">
                <a:solidFill>
                  <a:srgbClr val="0064DC"/>
                </a:solidFill>
              </a:rPr>
              <a:t>Következő lépések</a:t>
            </a:r>
            <a:endParaRPr lang="en-US" b="1" dirty="0">
              <a:solidFill>
                <a:srgbClr val="0064DC"/>
              </a:solidFill>
            </a:endParaRPr>
          </a:p>
        </p:txBody>
      </p:sp>
      <p:sp>
        <p:nvSpPr>
          <p:cNvPr id="4" name="Szövegdoboz 3">
            <a:extLst>
              <a:ext uri="{FF2B5EF4-FFF2-40B4-BE49-F238E27FC236}">
                <a16:creationId xmlns:a16="http://schemas.microsoft.com/office/drawing/2014/main" id="{64B7B162-10D7-EADD-5AF5-3A230722F190}"/>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pic>
        <p:nvPicPr>
          <p:cNvPr id="6" name="Ábra 5" descr="Információ egyszínű kitöltéssel">
            <a:extLst>
              <a:ext uri="{FF2B5EF4-FFF2-40B4-BE49-F238E27FC236}">
                <a16:creationId xmlns:a16="http://schemas.microsoft.com/office/drawing/2014/main" id="{EF1756F2-24DC-5A66-8D5B-CC2B279B911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06478" y="2876033"/>
            <a:ext cx="914400" cy="914400"/>
          </a:xfrm>
          <a:prstGeom prst="rect">
            <a:avLst/>
          </a:prstGeom>
        </p:spPr>
      </p:pic>
    </p:spTree>
    <p:extLst>
      <p:ext uri="{BB962C8B-B14F-4D97-AF65-F5344CB8AC3E}">
        <p14:creationId xmlns:p14="http://schemas.microsoft.com/office/powerpoint/2010/main" val="57426306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rtalom helye 3">
            <a:extLst>
              <a:ext uri="{FF2B5EF4-FFF2-40B4-BE49-F238E27FC236}">
                <a16:creationId xmlns:a16="http://schemas.microsoft.com/office/drawing/2014/main" id="{6898C4B9-854A-495E-5F9C-0275D438EC44}"/>
              </a:ext>
            </a:extLst>
          </p:cNvPr>
          <p:cNvGraphicFramePr>
            <a:graphicFrameLocks/>
          </p:cNvGraphicFramePr>
          <p:nvPr/>
        </p:nvGraphicFramePr>
        <p:xfrm>
          <a:off x="0" y="230823"/>
          <a:ext cx="5400542" cy="6141720"/>
        </p:xfrm>
        <a:graphic>
          <a:graphicData uri="http://schemas.openxmlformats.org/drawingml/2006/table">
            <a:tbl>
              <a:tblPr firstRow="1" bandRow="1"/>
              <a:tblGrid>
                <a:gridCol w="3954514">
                  <a:extLst>
                    <a:ext uri="{9D8B030D-6E8A-4147-A177-3AD203B41FA5}">
                      <a16:colId xmlns:a16="http://schemas.microsoft.com/office/drawing/2014/main" val="2395608471"/>
                    </a:ext>
                  </a:extLst>
                </a:gridCol>
                <a:gridCol w="1446028">
                  <a:extLst>
                    <a:ext uri="{9D8B030D-6E8A-4147-A177-3AD203B41FA5}">
                      <a16:colId xmlns:a16="http://schemas.microsoft.com/office/drawing/2014/main" val="405374042"/>
                    </a:ext>
                  </a:extLst>
                </a:gridCol>
              </a:tblGrid>
              <a:tr h="353845">
                <a:tc>
                  <a:txBody>
                    <a:bodyPr/>
                    <a:lstStyle/>
                    <a:p>
                      <a:pPr rtl="0" fontAlgn="b"/>
                      <a:r>
                        <a:rPr lang="hu-HU" sz="2800" b="1" dirty="0">
                          <a:effectLst/>
                        </a:rPr>
                        <a:t>Név:</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fontAlgn="b"/>
                      <a:r>
                        <a:rPr lang="hu-HU" sz="2800" b="1" dirty="0">
                          <a:effectLst/>
                          <a:latin typeface="Arial" panose="020B0604020202020204" pitchFamily="34" charset="0"/>
                        </a:rPr>
                        <a:t>Csoport</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9001332"/>
                  </a:ext>
                </a:extLst>
              </a:tr>
              <a:tr h="195880">
                <a:tc>
                  <a:txBody>
                    <a:bodyPr/>
                    <a:lstStyle/>
                    <a:p>
                      <a:pPr rtl="0" fontAlgn="b">
                        <a:buNone/>
                      </a:pPr>
                      <a:r>
                        <a:rPr lang="hu-HU" sz="2500" b="0" dirty="0" err="1">
                          <a:effectLst/>
                          <a:latin typeface="Arial" panose="020B0604020202020204" pitchFamily="34" charset="0"/>
                        </a:rPr>
                        <a:t>Diczházi</a:t>
                      </a:r>
                      <a:r>
                        <a:rPr lang="hu-HU" sz="2500" b="0" dirty="0">
                          <a:effectLst/>
                          <a:latin typeface="Arial" panose="020B0604020202020204" pitchFamily="34" charset="0"/>
                        </a:rPr>
                        <a:t> János Csaba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1</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703876258"/>
                  </a:ext>
                </a:extLst>
              </a:tr>
              <a:tr h="195880">
                <a:tc>
                  <a:txBody>
                    <a:bodyPr/>
                    <a:lstStyle/>
                    <a:p>
                      <a:pPr rtl="0" fontAlgn="b">
                        <a:buNone/>
                      </a:pPr>
                      <a:r>
                        <a:rPr lang="hu-HU" sz="2500" b="0" dirty="0">
                          <a:effectLst/>
                          <a:latin typeface="Arial" panose="020B0604020202020204" pitchFamily="34" charset="0"/>
                        </a:rPr>
                        <a:t>Koós Tímea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1</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498003473"/>
                  </a:ext>
                </a:extLst>
              </a:tr>
              <a:tr h="195880">
                <a:tc>
                  <a:txBody>
                    <a:bodyPr/>
                    <a:lstStyle/>
                    <a:p>
                      <a:pPr rtl="0" fontAlgn="b">
                        <a:buNone/>
                      </a:pPr>
                      <a:r>
                        <a:rPr lang="hu-HU" sz="2500" b="0">
                          <a:effectLst/>
                          <a:latin typeface="Arial" panose="020B0604020202020204" pitchFamily="34" charset="0"/>
                        </a:rPr>
                        <a:t>Kleiber Györgyi Erzsébet</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1</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654344602"/>
                  </a:ext>
                </a:extLst>
              </a:tr>
              <a:tr h="195880">
                <a:tc>
                  <a:txBody>
                    <a:bodyPr/>
                    <a:lstStyle/>
                    <a:p>
                      <a:pPr rtl="0" fontAlgn="b">
                        <a:buNone/>
                      </a:pPr>
                      <a:r>
                        <a:rPr lang="hu-HU" sz="2500" b="0" dirty="0">
                          <a:effectLst/>
                          <a:latin typeface="Arial" panose="020B0604020202020204" pitchFamily="34" charset="0"/>
                        </a:rPr>
                        <a:t>Berény Gabriella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tc>
                  <a:txBody>
                    <a:bodyPr/>
                    <a:lstStyle/>
                    <a:p>
                      <a:pPr algn="ctr" rtl="0" fontAlgn="b"/>
                      <a:r>
                        <a:rPr lang="hu-HU" sz="2500" b="0" dirty="0">
                          <a:effectLst/>
                          <a:latin typeface="Arial" panose="020B0604020202020204" pitchFamily="34" charset="0"/>
                        </a:rPr>
                        <a:t>2</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extLst>
                  <a:ext uri="{0D108BD9-81ED-4DB2-BD59-A6C34878D82A}">
                    <a16:rowId xmlns:a16="http://schemas.microsoft.com/office/drawing/2014/main" val="1953697360"/>
                  </a:ext>
                </a:extLst>
              </a:tr>
              <a:tr h="195880">
                <a:tc>
                  <a:txBody>
                    <a:bodyPr/>
                    <a:lstStyle/>
                    <a:p>
                      <a:pPr rtl="0" fontAlgn="b">
                        <a:buNone/>
                      </a:pPr>
                      <a:r>
                        <a:rPr lang="hu-HU" sz="2500" b="0">
                          <a:effectLst/>
                          <a:latin typeface="Arial" panose="020B0604020202020204" pitchFamily="34" charset="0"/>
                        </a:rPr>
                        <a:t>Bátorfi Ágnes</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tc>
                  <a:txBody>
                    <a:bodyPr/>
                    <a:lstStyle/>
                    <a:p>
                      <a:pPr algn="ctr" rtl="0" fontAlgn="b"/>
                      <a:r>
                        <a:rPr lang="hu-HU" sz="2500" b="0" dirty="0">
                          <a:effectLst/>
                          <a:latin typeface="Arial" panose="020B0604020202020204" pitchFamily="34" charset="0"/>
                        </a:rPr>
                        <a:t>2</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extLst>
                  <a:ext uri="{0D108BD9-81ED-4DB2-BD59-A6C34878D82A}">
                    <a16:rowId xmlns:a16="http://schemas.microsoft.com/office/drawing/2014/main" val="4033992964"/>
                  </a:ext>
                </a:extLst>
              </a:tr>
              <a:tr h="195880">
                <a:tc>
                  <a:txBody>
                    <a:bodyPr/>
                    <a:lstStyle/>
                    <a:p>
                      <a:pPr rtl="0" fontAlgn="b">
                        <a:buNone/>
                      </a:pPr>
                      <a:r>
                        <a:rPr lang="hu-HU" sz="2500" b="0" dirty="0" err="1">
                          <a:effectLst/>
                          <a:latin typeface="Arial" panose="020B0604020202020204" pitchFamily="34" charset="0"/>
                        </a:rPr>
                        <a:t>Priskin</a:t>
                      </a:r>
                      <a:r>
                        <a:rPr lang="hu-HU" sz="2500" b="0" dirty="0">
                          <a:effectLst/>
                          <a:latin typeface="Arial" panose="020B0604020202020204" pitchFamily="34" charset="0"/>
                        </a:rPr>
                        <a:t> Judit</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tc>
                  <a:txBody>
                    <a:bodyPr/>
                    <a:lstStyle/>
                    <a:p>
                      <a:pPr algn="ctr" rtl="0" fontAlgn="b"/>
                      <a:r>
                        <a:rPr lang="hu-HU" sz="2500" b="0" dirty="0">
                          <a:effectLst/>
                          <a:latin typeface="Arial" panose="020B0604020202020204" pitchFamily="34" charset="0"/>
                        </a:rPr>
                        <a:t>2</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extLst>
                  <a:ext uri="{0D108BD9-81ED-4DB2-BD59-A6C34878D82A}">
                    <a16:rowId xmlns:a16="http://schemas.microsoft.com/office/drawing/2014/main" val="2313298182"/>
                  </a:ext>
                </a:extLst>
              </a:tr>
              <a:tr h="195880">
                <a:tc>
                  <a:txBody>
                    <a:bodyPr/>
                    <a:lstStyle/>
                    <a:p>
                      <a:pPr rtl="0" fontAlgn="b">
                        <a:buNone/>
                      </a:pPr>
                      <a:r>
                        <a:rPr lang="hu-HU" sz="2500" b="0">
                          <a:effectLst/>
                          <a:latin typeface="Arial" panose="020B0604020202020204" pitchFamily="34" charset="0"/>
                        </a:rPr>
                        <a:t>Lehotsky Ákos</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3</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053068943"/>
                  </a:ext>
                </a:extLst>
              </a:tr>
              <a:tr h="195880">
                <a:tc>
                  <a:txBody>
                    <a:bodyPr/>
                    <a:lstStyle/>
                    <a:p>
                      <a:pPr rtl="0" fontAlgn="b">
                        <a:buNone/>
                      </a:pPr>
                      <a:r>
                        <a:rPr lang="hu-HU" sz="2500" b="0">
                          <a:effectLst/>
                          <a:latin typeface="Arial" panose="020B0604020202020204" pitchFamily="34" charset="0"/>
                        </a:rPr>
                        <a:t>Nagy Dorottya Rita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3</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369190651"/>
                  </a:ext>
                </a:extLst>
              </a:tr>
              <a:tr h="195880">
                <a:tc>
                  <a:txBody>
                    <a:bodyPr/>
                    <a:lstStyle/>
                    <a:p>
                      <a:pPr rtl="0" fontAlgn="b">
                        <a:buNone/>
                      </a:pPr>
                      <a:r>
                        <a:rPr lang="hu-HU" sz="2500" b="0">
                          <a:effectLst/>
                          <a:latin typeface="Arial" panose="020B0604020202020204" pitchFamily="34" charset="0"/>
                        </a:rPr>
                        <a:t>Rosta Teodóra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3</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163943180"/>
                  </a:ext>
                </a:extLst>
              </a:tr>
              <a:tr h="353845">
                <a:tc>
                  <a:txBody>
                    <a:bodyPr/>
                    <a:lstStyle/>
                    <a:p>
                      <a:pPr rtl="0" fontAlgn="b">
                        <a:buNone/>
                      </a:pPr>
                      <a:r>
                        <a:rPr lang="hu-HU" sz="2500" b="0" dirty="0">
                          <a:effectLst/>
                          <a:latin typeface="Arial" panose="020B0604020202020204" pitchFamily="34" charset="0"/>
                        </a:rPr>
                        <a:t>Nagyné Kántor Judit</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tc>
                  <a:txBody>
                    <a:bodyPr/>
                    <a:lstStyle/>
                    <a:p>
                      <a:pPr algn="ctr" rtl="0" fontAlgn="b"/>
                      <a:r>
                        <a:rPr lang="hu-HU" sz="2500" b="0" dirty="0">
                          <a:effectLst/>
                          <a:latin typeface="Arial" panose="020B0604020202020204" pitchFamily="34" charset="0"/>
                        </a:rPr>
                        <a:t>4</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extLst>
                  <a:ext uri="{0D108BD9-81ED-4DB2-BD59-A6C34878D82A}">
                    <a16:rowId xmlns:a16="http://schemas.microsoft.com/office/drawing/2014/main" val="4113527978"/>
                  </a:ext>
                </a:extLst>
              </a:tr>
              <a:tr h="195880">
                <a:tc>
                  <a:txBody>
                    <a:bodyPr/>
                    <a:lstStyle/>
                    <a:p>
                      <a:pPr rtl="0" fontAlgn="b">
                        <a:buNone/>
                      </a:pPr>
                      <a:r>
                        <a:rPr lang="hu-HU" sz="2500" b="0" dirty="0" err="1">
                          <a:effectLst/>
                          <a:latin typeface="Arial" panose="020B0604020202020204" pitchFamily="34" charset="0"/>
                        </a:rPr>
                        <a:t>Hőnig</a:t>
                      </a:r>
                      <a:r>
                        <a:rPr lang="hu-HU" sz="2500" b="0" dirty="0">
                          <a:effectLst/>
                          <a:latin typeface="Arial" panose="020B0604020202020204" pitchFamily="34" charset="0"/>
                        </a:rPr>
                        <a:t> Dávid</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tc>
                  <a:txBody>
                    <a:bodyPr/>
                    <a:lstStyle/>
                    <a:p>
                      <a:pPr algn="ctr" rtl="0" fontAlgn="b"/>
                      <a:r>
                        <a:rPr lang="hu-HU" sz="2500" b="0" dirty="0">
                          <a:effectLst/>
                          <a:latin typeface="Arial" panose="020B0604020202020204" pitchFamily="34" charset="0"/>
                        </a:rPr>
                        <a:t>4</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extLst>
                  <a:ext uri="{0D108BD9-81ED-4DB2-BD59-A6C34878D82A}">
                    <a16:rowId xmlns:a16="http://schemas.microsoft.com/office/drawing/2014/main" val="2358313704"/>
                  </a:ext>
                </a:extLst>
              </a:tr>
              <a:tr h="195880">
                <a:tc>
                  <a:txBody>
                    <a:bodyPr/>
                    <a:lstStyle/>
                    <a:p>
                      <a:pPr rtl="0" fontAlgn="b">
                        <a:buNone/>
                      </a:pPr>
                      <a:r>
                        <a:rPr lang="hu-HU" sz="2500" b="0">
                          <a:effectLst/>
                          <a:latin typeface="Arial" panose="020B0604020202020204" pitchFamily="34" charset="0"/>
                        </a:rPr>
                        <a:t>Tóth Gyöngyi</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tc>
                  <a:txBody>
                    <a:bodyPr/>
                    <a:lstStyle/>
                    <a:p>
                      <a:pPr algn="ctr" rtl="0" fontAlgn="b"/>
                      <a:r>
                        <a:rPr lang="hu-HU" sz="2500" b="0" dirty="0">
                          <a:effectLst/>
                          <a:latin typeface="Arial" panose="020B0604020202020204" pitchFamily="34" charset="0"/>
                        </a:rPr>
                        <a:t>4</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BFA"/>
                    </a:solidFill>
                  </a:tcPr>
                </a:tc>
                <a:extLst>
                  <a:ext uri="{0D108BD9-81ED-4DB2-BD59-A6C34878D82A}">
                    <a16:rowId xmlns:a16="http://schemas.microsoft.com/office/drawing/2014/main" val="4044879327"/>
                  </a:ext>
                </a:extLst>
              </a:tr>
              <a:tr h="195880">
                <a:tc>
                  <a:txBody>
                    <a:bodyPr/>
                    <a:lstStyle/>
                    <a:p>
                      <a:pPr rtl="0" fontAlgn="b">
                        <a:buNone/>
                      </a:pPr>
                      <a:r>
                        <a:rPr lang="hu-HU" sz="2500" b="0" dirty="0">
                          <a:effectLst/>
                          <a:latin typeface="Arial" panose="020B0604020202020204" pitchFamily="34" charset="0"/>
                        </a:rPr>
                        <a:t>Pap Dávid</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rtl="0" fontAlgn="b"/>
                      <a:r>
                        <a:rPr lang="hu-HU" sz="2500" b="0" dirty="0">
                          <a:effectLst/>
                          <a:latin typeface="Arial" panose="020B0604020202020204" pitchFamily="34" charset="0"/>
                        </a:rPr>
                        <a:t>5</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880764275"/>
                  </a:ext>
                </a:extLst>
              </a:tr>
              <a:tr h="195880">
                <a:tc>
                  <a:txBody>
                    <a:bodyPr/>
                    <a:lstStyle/>
                    <a:p>
                      <a:pPr rtl="0" fontAlgn="b">
                        <a:buNone/>
                      </a:pPr>
                      <a:r>
                        <a:rPr lang="hu-HU" sz="2500" b="0" dirty="0">
                          <a:effectLst/>
                          <a:latin typeface="Arial" panose="020B0604020202020204" pitchFamily="34" charset="0"/>
                        </a:rPr>
                        <a:t>Kovács-Oláh Mária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rtl="0" fontAlgn="b"/>
                      <a:r>
                        <a:rPr lang="hu-HU" sz="2500" b="0" dirty="0">
                          <a:effectLst/>
                          <a:latin typeface="Arial" panose="020B0604020202020204" pitchFamily="34" charset="0"/>
                        </a:rPr>
                        <a:t>5</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45978267"/>
                  </a:ext>
                </a:extLst>
              </a:tr>
              <a:tr h="195880">
                <a:tc>
                  <a:txBody>
                    <a:bodyPr/>
                    <a:lstStyle/>
                    <a:p>
                      <a:pPr rtl="0" fontAlgn="b">
                        <a:buNone/>
                      </a:pPr>
                      <a:r>
                        <a:rPr lang="hu-HU" sz="2500" b="0" dirty="0">
                          <a:effectLst/>
                          <a:latin typeface="Arial" panose="020B0604020202020204" pitchFamily="34" charset="0"/>
                        </a:rPr>
                        <a:t>Szentmihályi Ilona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rtl="0" fontAlgn="b"/>
                      <a:r>
                        <a:rPr lang="hu-HU" sz="2500" b="0" dirty="0">
                          <a:effectLst/>
                          <a:latin typeface="Arial" panose="020B0604020202020204" pitchFamily="34" charset="0"/>
                        </a:rPr>
                        <a:t>5</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56761556"/>
                  </a:ext>
                </a:extLst>
              </a:tr>
            </a:tbl>
          </a:graphicData>
        </a:graphic>
      </p:graphicFrame>
      <p:graphicFrame>
        <p:nvGraphicFramePr>
          <p:cNvPr id="5" name="Tartalom helye 3">
            <a:extLst>
              <a:ext uri="{FF2B5EF4-FFF2-40B4-BE49-F238E27FC236}">
                <a16:creationId xmlns:a16="http://schemas.microsoft.com/office/drawing/2014/main" id="{1C0EE5D6-5CC6-1687-EF00-65BB6D583396}"/>
              </a:ext>
            </a:extLst>
          </p:cNvPr>
          <p:cNvGraphicFramePr>
            <a:graphicFrameLocks noGrp="1"/>
          </p:cNvGraphicFramePr>
          <p:nvPr>
            <p:ph idx="1"/>
          </p:nvPr>
        </p:nvGraphicFramePr>
        <p:xfrm>
          <a:off x="5399881" y="230823"/>
          <a:ext cx="5328370" cy="6522720"/>
        </p:xfrm>
        <a:graphic>
          <a:graphicData uri="http://schemas.openxmlformats.org/drawingml/2006/table">
            <a:tbl>
              <a:tblPr firstRow="1" bandRow="1"/>
              <a:tblGrid>
                <a:gridCol w="3924872">
                  <a:extLst>
                    <a:ext uri="{9D8B030D-6E8A-4147-A177-3AD203B41FA5}">
                      <a16:colId xmlns:a16="http://schemas.microsoft.com/office/drawing/2014/main" val="2395608471"/>
                    </a:ext>
                  </a:extLst>
                </a:gridCol>
                <a:gridCol w="1403498">
                  <a:extLst>
                    <a:ext uri="{9D8B030D-6E8A-4147-A177-3AD203B41FA5}">
                      <a16:colId xmlns:a16="http://schemas.microsoft.com/office/drawing/2014/main" val="405374042"/>
                    </a:ext>
                  </a:extLst>
                </a:gridCol>
              </a:tblGrid>
              <a:tr h="353845">
                <a:tc>
                  <a:txBody>
                    <a:bodyPr/>
                    <a:lstStyle/>
                    <a:p>
                      <a:pPr rtl="0" fontAlgn="b"/>
                      <a:r>
                        <a:rPr lang="hu-HU" sz="2800" b="1" dirty="0">
                          <a:effectLst/>
                        </a:rPr>
                        <a:t>Név:</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rtl="0" fontAlgn="b"/>
                      <a:r>
                        <a:rPr lang="hu-HU" sz="2800" b="1" dirty="0">
                          <a:effectLst/>
                          <a:latin typeface="Arial" panose="020B0604020202020204" pitchFamily="34" charset="0"/>
                        </a:rPr>
                        <a:t>Csoport</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9001332"/>
                  </a:ext>
                </a:extLst>
              </a:tr>
              <a:tr h="195880">
                <a:tc>
                  <a:txBody>
                    <a:bodyPr/>
                    <a:lstStyle/>
                    <a:p>
                      <a:pPr rtl="0" fontAlgn="b">
                        <a:buNone/>
                      </a:pPr>
                      <a:r>
                        <a:rPr lang="hu-HU" sz="2500" b="0" dirty="0">
                          <a:effectLst/>
                          <a:latin typeface="Arial" panose="020B0604020202020204" pitchFamily="34" charset="0"/>
                        </a:rPr>
                        <a:t>Király Igor</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6</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113936872"/>
                  </a:ext>
                </a:extLst>
              </a:tr>
              <a:tr h="195880">
                <a:tc>
                  <a:txBody>
                    <a:bodyPr/>
                    <a:lstStyle/>
                    <a:p>
                      <a:pPr rtl="0" fontAlgn="b">
                        <a:buNone/>
                      </a:pPr>
                      <a:r>
                        <a:rPr lang="hu-HU" sz="2500" b="0" dirty="0">
                          <a:effectLst/>
                          <a:latin typeface="Arial" panose="020B0604020202020204" pitchFamily="34" charset="0"/>
                        </a:rPr>
                        <a:t>Gerencsér Beáta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6</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194363580"/>
                  </a:ext>
                </a:extLst>
              </a:tr>
              <a:tr h="195880">
                <a:tc>
                  <a:txBody>
                    <a:bodyPr/>
                    <a:lstStyle/>
                    <a:p>
                      <a:pPr rtl="0" fontAlgn="b">
                        <a:buNone/>
                      </a:pPr>
                      <a:r>
                        <a:rPr lang="hu-HU" sz="2500" b="0">
                          <a:effectLst/>
                          <a:latin typeface="Arial" panose="020B0604020202020204" pitchFamily="34" charset="0"/>
                        </a:rPr>
                        <a:t>Hantos Mónika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6</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690162279"/>
                  </a:ext>
                </a:extLst>
              </a:tr>
              <a:tr h="195880">
                <a:tc>
                  <a:txBody>
                    <a:bodyPr/>
                    <a:lstStyle/>
                    <a:p>
                      <a:pPr rtl="0" fontAlgn="b">
                        <a:buNone/>
                      </a:pPr>
                      <a:r>
                        <a:rPr lang="hu-HU" sz="2500" b="0">
                          <a:effectLst/>
                          <a:latin typeface="Arial" panose="020B0604020202020204" pitchFamily="34" charset="0"/>
                        </a:rPr>
                        <a:t>Juhász Árpád</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tc>
                  <a:txBody>
                    <a:bodyPr/>
                    <a:lstStyle/>
                    <a:p>
                      <a:pPr algn="ctr" rtl="0" fontAlgn="b"/>
                      <a:r>
                        <a:rPr lang="hu-HU" sz="2500" b="0" dirty="0">
                          <a:effectLst/>
                          <a:latin typeface="Arial" panose="020B0604020202020204" pitchFamily="34" charset="0"/>
                        </a:rPr>
                        <a:t>7</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extLst>
                  <a:ext uri="{0D108BD9-81ED-4DB2-BD59-A6C34878D82A}">
                    <a16:rowId xmlns:a16="http://schemas.microsoft.com/office/drawing/2014/main" val="1877287045"/>
                  </a:ext>
                </a:extLst>
              </a:tr>
              <a:tr h="195880">
                <a:tc>
                  <a:txBody>
                    <a:bodyPr/>
                    <a:lstStyle/>
                    <a:p>
                      <a:pPr rtl="0" fontAlgn="b">
                        <a:buNone/>
                      </a:pPr>
                      <a:r>
                        <a:rPr lang="hu-HU" sz="2500" b="0">
                          <a:effectLst/>
                          <a:latin typeface="Arial" panose="020B0604020202020204" pitchFamily="34" charset="0"/>
                        </a:rPr>
                        <a:t>Berecz Hajnalka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tc>
                  <a:txBody>
                    <a:bodyPr/>
                    <a:lstStyle/>
                    <a:p>
                      <a:pPr algn="ctr" rtl="0" fontAlgn="b"/>
                      <a:r>
                        <a:rPr lang="hu-HU" sz="2500" b="0" dirty="0">
                          <a:effectLst/>
                          <a:latin typeface="Arial" panose="020B0604020202020204" pitchFamily="34" charset="0"/>
                        </a:rPr>
                        <a:t>7</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extLst>
                  <a:ext uri="{0D108BD9-81ED-4DB2-BD59-A6C34878D82A}">
                    <a16:rowId xmlns:a16="http://schemas.microsoft.com/office/drawing/2014/main" val="482346296"/>
                  </a:ext>
                </a:extLst>
              </a:tr>
              <a:tr h="0">
                <a:tc>
                  <a:txBody>
                    <a:bodyPr/>
                    <a:lstStyle/>
                    <a:p>
                      <a:pPr rtl="0" fontAlgn="b">
                        <a:buNone/>
                      </a:pPr>
                      <a:r>
                        <a:rPr lang="hu-HU" sz="2500" b="0">
                          <a:solidFill>
                            <a:srgbClr val="434343"/>
                          </a:solidFill>
                          <a:effectLst/>
                          <a:latin typeface="Roboto" panose="02000000000000000000" pitchFamily="2" charset="0"/>
                        </a:rPr>
                        <a:t>Szász Judit</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tc>
                  <a:txBody>
                    <a:bodyPr/>
                    <a:lstStyle/>
                    <a:p>
                      <a:pPr algn="ctr" rtl="0" fontAlgn="b"/>
                      <a:r>
                        <a:rPr lang="hu-HU" sz="2500" b="0" dirty="0">
                          <a:effectLst/>
                          <a:latin typeface="Arial" panose="020B0604020202020204" pitchFamily="34" charset="0"/>
                        </a:rPr>
                        <a:t>7</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extLst>
                  <a:ext uri="{0D108BD9-81ED-4DB2-BD59-A6C34878D82A}">
                    <a16:rowId xmlns:a16="http://schemas.microsoft.com/office/drawing/2014/main" val="3356626129"/>
                  </a:ext>
                </a:extLst>
              </a:tr>
              <a:tr h="195880">
                <a:tc>
                  <a:txBody>
                    <a:bodyPr/>
                    <a:lstStyle/>
                    <a:p>
                      <a:pPr rtl="0" fontAlgn="b">
                        <a:buNone/>
                      </a:pPr>
                      <a:r>
                        <a:rPr lang="hu-HU" sz="2500" b="0">
                          <a:effectLst/>
                          <a:latin typeface="Arial" panose="020B0604020202020204" pitchFamily="34" charset="0"/>
                        </a:rPr>
                        <a:t>Kőhalmi Ferenc</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8</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960973420"/>
                  </a:ext>
                </a:extLst>
              </a:tr>
              <a:tr h="195880">
                <a:tc>
                  <a:txBody>
                    <a:bodyPr/>
                    <a:lstStyle/>
                    <a:p>
                      <a:pPr rtl="0" fontAlgn="b">
                        <a:buNone/>
                      </a:pPr>
                      <a:r>
                        <a:rPr lang="hu-HU" sz="2500" b="0" dirty="0">
                          <a:effectLst/>
                          <a:latin typeface="Arial" panose="020B0604020202020204" pitchFamily="34" charset="0"/>
                        </a:rPr>
                        <a:t>Barcza Dóra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8</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97507469"/>
                  </a:ext>
                </a:extLst>
              </a:tr>
              <a:tr h="195880">
                <a:tc>
                  <a:txBody>
                    <a:bodyPr/>
                    <a:lstStyle/>
                    <a:p>
                      <a:pPr rtl="0" fontAlgn="b">
                        <a:buNone/>
                      </a:pPr>
                      <a:r>
                        <a:rPr lang="hu-HU" sz="2500" b="0">
                          <a:effectLst/>
                          <a:latin typeface="Arial" panose="020B0604020202020204" pitchFamily="34" charset="0"/>
                        </a:rPr>
                        <a:t>Orosz Virág</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8</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673121355"/>
                  </a:ext>
                </a:extLst>
              </a:tr>
              <a:tr h="195880">
                <a:tc>
                  <a:txBody>
                    <a:bodyPr/>
                    <a:lstStyle/>
                    <a:p>
                      <a:pPr rtl="0" fontAlgn="b">
                        <a:buNone/>
                      </a:pPr>
                      <a:r>
                        <a:rPr lang="hu-HU" sz="2500" b="0">
                          <a:effectLst/>
                          <a:latin typeface="Arial" panose="020B0604020202020204" pitchFamily="34" charset="0"/>
                        </a:rPr>
                        <a:t>Némethné Dr. Tóth Ildikó</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tc>
                  <a:txBody>
                    <a:bodyPr/>
                    <a:lstStyle/>
                    <a:p>
                      <a:pPr algn="ctr" rtl="0" fontAlgn="b"/>
                      <a:r>
                        <a:rPr lang="hu-HU" sz="2500" b="0" dirty="0">
                          <a:effectLst/>
                          <a:latin typeface="Arial" panose="020B0604020202020204" pitchFamily="34" charset="0"/>
                        </a:rPr>
                        <a:t>9</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extLst>
                  <a:ext uri="{0D108BD9-81ED-4DB2-BD59-A6C34878D82A}">
                    <a16:rowId xmlns:a16="http://schemas.microsoft.com/office/drawing/2014/main" val="1665550084"/>
                  </a:ext>
                </a:extLst>
              </a:tr>
              <a:tr h="195880">
                <a:tc>
                  <a:txBody>
                    <a:bodyPr/>
                    <a:lstStyle/>
                    <a:p>
                      <a:pPr rtl="0" fontAlgn="b">
                        <a:buNone/>
                      </a:pPr>
                      <a:r>
                        <a:rPr lang="hu-HU" sz="2500" b="0" dirty="0">
                          <a:effectLst/>
                          <a:latin typeface="Arial" panose="020B0604020202020204" pitchFamily="34" charset="0"/>
                        </a:rPr>
                        <a:t>Balogh Beatrix</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tc>
                  <a:txBody>
                    <a:bodyPr/>
                    <a:lstStyle/>
                    <a:p>
                      <a:pPr algn="ctr" rtl="0" fontAlgn="b"/>
                      <a:r>
                        <a:rPr lang="hu-HU" sz="2500" b="0" dirty="0">
                          <a:effectLst/>
                          <a:latin typeface="Arial" panose="020B0604020202020204" pitchFamily="34" charset="0"/>
                        </a:rPr>
                        <a:t>9</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extLst>
                  <a:ext uri="{0D108BD9-81ED-4DB2-BD59-A6C34878D82A}">
                    <a16:rowId xmlns:a16="http://schemas.microsoft.com/office/drawing/2014/main" val="913470768"/>
                  </a:ext>
                </a:extLst>
              </a:tr>
              <a:tr h="195880">
                <a:tc>
                  <a:txBody>
                    <a:bodyPr/>
                    <a:lstStyle/>
                    <a:p>
                      <a:pPr rtl="0" fontAlgn="b">
                        <a:buNone/>
                      </a:pPr>
                      <a:r>
                        <a:rPr lang="hu-HU" sz="2500" b="0">
                          <a:effectLst/>
                          <a:latin typeface="Arial" panose="020B0604020202020204" pitchFamily="34" charset="0"/>
                        </a:rPr>
                        <a:t>Wernigg Róbert</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tc>
                  <a:txBody>
                    <a:bodyPr/>
                    <a:lstStyle/>
                    <a:p>
                      <a:pPr algn="ctr" rtl="0" fontAlgn="b"/>
                      <a:r>
                        <a:rPr lang="hu-HU" sz="2500" b="0" dirty="0">
                          <a:effectLst/>
                          <a:latin typeface="Arial" panose="020B0604020202020204" pitchFamily="34" charset="0"/>
                        </a:rPr>
                        <a:t>9</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extLst>
                  <a:ext uri="{0D108BD9-81ED-4DB2-BD59-A6C34878D82A}">
                    <a16:rowId xmlns:a16="http://schemas.microsoft.com/office/drawing/2014/main" val="3164013692"/>
                  </a:ext>
                </a:extLst>
              </a:tr>
              <a:tr h="91365">
                <a:tc>
                  <a:txBody>
                    <a:bodyPr/>
                    <a:lstStyle/>
                    <a:p>
                      <a:pPr rtl="0" fontAlgn="b">
                        <a:buNone/>
                      </a:pPr>
                      <a:r>
                        <a:rPr lang="hu-HU" sz="2500" b="0" dirty="0">
                          <a:effectLst/>
                          <a:latin typeface="Arial" panose="020B0604020202020204" pitchFamily="34" charset="0"/>
                        </a:rPr>
                        <a:t>Berecz Zsuzsanna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tc>
                  <a:txBody>
                    <a:bodyPr/>
                    <a:lstStyle/>
                    <a:p>
                      <a:pPr algn="ctr" rtl="0" fontAlgn="b"/>
                      <a:r>
                        <a:rPr lang="hu-HU" sz="2500" b="0" dirty="0">
                          <a:effectLst/>
                          <a:latin typeface="Arial" panose="020B0604020202020204" pitchFamily="34" charset="0"/>
                        </a:rPr>
                        <a:t>9</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FA"/>
                    </a:solidFill>
                  </a:tcPr>
                </a:tc>
                <a:extLst>
                  <a:ext uri="{0D108BD9-81ED-4DB2-BD59-A6C34878D82A}">
                    <a16:rowId xmlns:a16="http://schemas.microsoft.com/office/drawing/2014/main" val="1557551596"/>
                  </a:ext>
                </a:extLst>
              </a:tr>
              <a:tr h="353845">
                <a:tc>
                  <a:txBody>
                    <a:bodyPr/>
                    <a:lstStyle/>
                    <a:p>
                      <a:pPr rtl="0" fontAlgn="b">
                        <a:buNone/>
                      </a:pPr>
                      <a:r>
                        <a:rPr lang="hu-HU" sz="2500" b="0" dirty="0">
                          <a:effectLst/>
                          <a:latin typeface="Arial" panose="020B0604020202020204" pitchFamily="34" charset="0"/>
                        </a:rPr>
                        <a:t>Tóth Katalin</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10</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707870059"/>
                  </a:ext>
                </a:extLst>
              </a:tr>
              <a:tr h="256372">
                <a:tc>
                  <a:txBody>
                    <a:bodyPr/>
                    <a:lstStyle/>
                    <a:p>
                      <a:pPr rtl="0" fontAlgn="b">
                        <a:buNone/>
                      </a:pPr>
                      <a:r>
                        <a:rPr lang="hu-HU" sz="2500" b="0" dirty="0">
                          <a:effectLst/>
                          <a:latin typeface="Arial" panose="020B0604020202020204" pitchFamily="34" charset="0"/>
                        </a:rPr>
                        <a:t>Majoros Viktória</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10</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300657828"/>
                  </a:ext>
                </a:extLst>
              </a:tr>
              <a:tr h="256372">
                <a:tc>
                  <a:txBody>
                    <a:bodyPr/>
                    <a:lstStyle/>
                    <a:p>
                      <a:pPr rtl="0" fontAlgn="b">
                        <a:buNone/>
                      </a:pPr>
                      <a:r>
                        <a:rPr lang="hu-HU" sz="2500" b="0" dirty="0">
                          <a:effectLst/>
                          <a:latin typeface="Arial" panose="020B0604020202020204" pitchFamily="34" charset="0"/>
                        </a:rPr>
                        <a:t>Szécsényi-Nagy Balázs</a:t>
                      </a:r>
                    </a:p>
                  </a:txBody>
                  <a:tcPr marL="19050" marR="190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0" fontAlgn="b"/>
                      <a:r>
                        <a:rPr lang="hu-HU" sz="2500" b="0" dirty="0">
                          <a:effectLst/>
                          <a:latin typeface="Arial" panose="020B0604020202020204" pitchFamily="34" charset="0"/>
                        </a:rPr>
                        <a:t>10</a:t>
                      </a:r>
                    </a:p>
                  </a:txBody>
                  <a:tcPr marL="2042" marR="20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316851972"/>
                  </a:ext>
                </a:extLst>
              </a:tr>
            </a:tbl>
          </a:graphicData>
        </a:graphic>
      </p:graphicFrame>
    </p:spTree>
    <p:extLst>
      <p:ext uri="{BB962C8B-B14F-4D97-AF65-F5344CB8AC3E}">
        <p14:creationId xmlns:p14="http://schemas.microsoft.com/office/powerpoint/2010/main" val="247523572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43B12FD-A803-696E-CDD1-70A0C17D1AA1}"/>
              </a:ext>
            </a:extLst>
          </p:cNvPr>
          <p:cNvSpPr>
            <a:spLocks noGrp="1"/>
          </p:cNvSpPr>
          <p:nvPr>
            <p:ph type="title"/>
          </p:nvPr>
        </p:nvSpPr>
        <p:spPr/>
        <p:txBody>
          <a:bodyPr/>
          <a:lstStyle/>
          <a:p>
            <a:r>
              <a:rPr lang="hu-HU" dirty="0"/>
              <a:t>„Digitális változási bajnok” modul – </a:t>
            </a:r>
            <a:br>
              <a:rPr lang="hu-HU" dirty="0"/>
            </a:br>
            <a:r>
              <a:rPr lang="hu-HU" dirty="0"/>
              <a:t>További lehetőség az érdeklődőknek</a:t>
            </a:r>
            <a:endParaRPr lang="en-US" dirty="0"/>
          </a:p>
        </p:txBody>
      </p:sp>
      <p:sp>
        <p:nvSpPr>
          <p:cNvPr id="3" name="Szöveg helye 2">
            <a:extLst>
              <a:ext uri="{FF2B5EF4-FFF2-40B4-BE49-F238E27FC236}">
                <a16:creationId xmlns:a16="http://schemas.microsoft.com/office/drawing/2014/main" id="{FDE7CD4D-160B-86B7-EB1C-402B2536E88E}"/>
              </a:ext>
            </a:extLst>
          </p:cNvPr>
          <p:cNvSpPr>
            <a:spLocks noGrp="1"/>
          </p:cNvSpPr>
          <p:nvPr>
            <p:ph type="body" idx="1"/>
          </p:nvPr>
        </p:nvSpPr>
        <p:spPr>
          <a:xfrm>
            <a:off x="625163" y="1734207"/>
            <a:ext cx="9685900" cy="4950994"/>
          </a:xfrm>
        </p:spPr>
        <p:txBody>
          <a:bodyPr/>
          <a:lstStyle/>
          <a:p>
            <a:r>
              <a:rPr lang="hu-HU" dirty="0"/>
              <a:t>A fejlesztési projekt részét képezi egészségügyi dolgozók felkészítése arra, hogy az H-PASS-ban átadott ismereteket, szemléletet, a képzés kínálta lehetőségeket társaiknak terjesszék, bekapcsolódhassanak az egészségügy digitális átalakulását segítő műhelyekbe</a:t>
            </a:r>
          </a:p>
          <a:p>
            <a:r>
              <a:rPr lang="hu-HU" dirty="0"/>
              <a:t>Ehhez kínálunk még egy, fakultatív, az alapképzésen kívüli „modult” </a:t>
            </a:r>
          </a:p>
          <a:p>
            <a:r>
              <a:rPr lang="en-US" dirty="0" err="1"/>
              <a:t>Azok</a:t>
            </a:r>
            <a:r>
              <a:rPr lang="en-US" dirty="0"/>
              <a:t> </a:t>
            </a:r>
            <a:r>
              <a:rPr lang="en-US" dirty="0" err="1"/>
              <a:t>az</a:t>
            </a:r>
            <a:r>
              <a:rPr lang="en-US" dirty="0"/>
              <a:t> </a:t>
            </a:r>
            <a:r>
              <a:rPr lang="en-US" dirty="0" err="1"/>
              <a:t>egészségügyi</a:t>
            </a:r>
            <a:r>
              <a:rPr lang="en-US" dirty="0"/>
              <a:t> </a:t>
            </a:r>
            <a:r>
              <a:rPr lang="en-US" dirty="0" err="1"/>
              <a:t>dolgozók</a:t>
            </a:r>
            <a:r>
              <a:rPr lang="en-US" dirty="0"/>
              <a:t> </a:t>
            </a:r>
            <a:r>
              <a:rPr lang="en-US" dirty="0" err="1"/>
              <a:t>vehetnek</a:t>
            </a:r>
            <a:r>
              <a:rPr lang="en-US" dirty="0"/>
              <a:t> </a:t>
            </a:r>
            <a:r>
              <a:rPr lang="en-US" dirty="0" err="1"/>
              <a:t>részt</a:t>
            </a:r>
            <a:r>
              <a:rPr lang="en-US" dirty="0"/>
              <a:t>, </a:t>
            </a:r>
            <a:r>
              <a:rPr lang="en-US" dirty="0" err="1"/>
              <a:t>akik</a:t>
            </a:r>
            <a:r>
              <a:rPr lang="en-US" dirty="0"/>
              <a:t> </a:t>
            </a:r>
            <a:r>
              <a:rPr lang="en-US" dirty="0" err="1"/>
              <a:t>az</a:t>
            </a:r>
            <a:r>
              <a:rPr lang="en-US" dirty="0"/>
              <a:t> H-PASS </a:t>
            </a:r>
            <a:r>
              <a:rPr lang="en-US" dirty="0" err="1"/>
              <a:t>képzést</a:t>
            </a:r>
            <a:r>
              <a:rPr lang="en-US" dirty="0"/>
              <a:t> </a:t>
            </a:r>
            <a:r>
              <a:rPr lang="en-US" dirty="0" err="1"/>
              <a:t>teljesítették</a:t>
            </a:r>
            <a:endParaRPr lang="en-US" dirty="0"/>
          </a:p>
          <a:p>
            <a:endParaRPr lang="en-US" dirty="0"/>
          </a:p>
        </p:txBody>
      </p:sp>
    </p:spTree>
    <p:extLst>
      <p:ext uri="{BB962C8B-B14F-4D97-AF65-F5344CB8AC3E}">
        <p14:creationId xmlns:p14="http://schemas.microsoft.com/office/powerpoint/2010/main" val="3984116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CCDB2-64EC-1C24-CA31-0E1ABE36B588}"/>
            </a:ext>
          </a:extLst>
        </p:cNvPr>
        <p:cNvGrpSpPr/>
        <p:nvPr/>
      </p:nvGrpSpPr>
      <p:grpSpPr>
        <a:xfrm>
          <a:off x="0" y="0"/>
          <a:ext cx="0" cy="0"/>
          <a:chOff x="0" y="0"/>
          <a:chExt cx="0" cy="0"/>
        </a:xfrm>
      </p:grpSpPr>
      <p:sp>
        <p:nvSpPr>
          <p:cNvPr id="4" name="Szövegdoboz 3">
            <a:extLst>
              <a:ext uri="{FF2B5EF4-FFF2-40B4-BE49-F238E27FC236}">
                <a16:creationId xmlns:a16="http://schemas.microsoft.com/office/drawing/2014/main" id="{B0D6C0EA-B885-996E-B600-6910E95A8B14}"/>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
        <p:nvSpPr>
          <p:cNvPr id="7" name="Szöveg helye 6">
            <a:extLst>
              <a:ext uri="{FF2B5EF4-FFF2-40B4-BE49-F238E27FC236}">
                <a16:creationId xmlns:a16="http://schemas.microsoft.com/office/drawing/2014/main" id="{69170CFA-6FB8-3459-7AE0-CC9F73BCAF2C}"/>
              </a:ext>
            </a:extLst>
          </p:cNvPr>
          <p:cNvSpPr>
            <a:spLocks noGrp="1"/>
          </p:cNvSpPr>
          <p:nvPr>
            <p:ph type="body" sz="quarter" idx="10"/>
          </p:nvPr>
        </p:nvSpPr>
        <p:spPr/>
        <p:txBody>
          <a:bodyPr/>
          <a:lstStyle/>
          <a:p>
            <a:endParaRPr lang="hu-HU"/>
          </a:p>
        </p:txBody>
      </p:sp>
      <p:pic>
        <p:nvPicPr>
          <p:cNvPr id="9" name="Kép 8">
            <a:extLst>
              <a:ext uri="{FF2B5EF4-FFF2-40B4-BE49-F238E27FC236}">
                <a16:creationId xmlns:a16="http://schemas.microsoft.com/office/drawing/2014/main" id="{99B5943D-A391-9F94-FAE5-D9CB1C64422E}"/>
              </a:ext>
            </a:extLst>
          </p:cNvPr>
          <p:cNvPicPr>
            <a:picLocks noChangeAspect="1"/>
          </p:cNvPicPr>
          <p:nvPr/>
        </p:nvPicPr>
        <p:blipFill>
          <a:blip r:embed="rId2"/>
          <a:stretch>
            <a:fillRect/>
          </a:stretch>
        </p:blipFill>
        <p:spPr>
          <a:xfrm>
            <a:off x="-15876" y="0"/>
            <a:ext cx="10799763" cy="5942965"/>
          </a:xfrm>
          <a:prstGeom prst="rect">
            <a:avLst/>
          </a:prstGeom>
        </p:spPr>
      </p:pic>
      <p:sp>
        <p:nvSpPr>
          <p:cNvPr id="11" name="Cím 10">
            <a:extLst>
              <a:ext uri="{FF2B5EF4-FFF2-40B4-BE49-F238E27FC236}">
                <a16:creationId xmlns:a16="http://schemas.microsoft.com/office/drawing/2014/main" id="{ABB1B9A3-793D-DDCB-64EF-37CDF92AB84B}"/>
              </a:ext>
            </a:extLst>
          </p:cNvPr>
          <p:cNvSpPr>
            <a:spLocks noGrp="1"/>
          </p:cNvSpPr>
          <p:nvPr>
            <p:ph type="title"/>
          </p:nvPr>
        </p:nvSpPr>
        <p:spPr>
          <a:xfrm>
            <a:off x="22226" y="5735690"/>
            <a:ext cx="9313863" cy="1392237"/>
          </a:xfrm>
        </p:spPr>
        <p:txBody>
          <a:bodyPr/>
          <a:lstStyle/>
          <a:p>
            <a:endParaRPr lang="hu-HU" dirty="0"/>
          </a:p>
        </p:txBody>
      </p:sp>
    </p:spTree>
    <p:extLst>
      <p:ext uri="{BB962C8B-B14F-4D97-AF65-F5344CB8AC3E}">
        <p14:creationId xmlns:p14="http://schemas.microsoft.com/office/powerpoint/2010/main" val="67084860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4DED1-A9E9-B943-1E41-1177F56C773B}"/>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A07D40C-A02B-92A1-A9E8-BAC212FFAAAC}"/>
              </a:ext>
            </a:extLst>
          </p:cNvPr>
          <p:cNvSpPr>
            <a:spLocks noGrp="1"/>
          </p:cNvSpPr>
          <p:nvPr>
            <p:ph type="title"/>
          </p:nvPr>
        </p:nvSpPr>
        <p:spPr>
          <a:xfrm>
            <a:off x="435292" y="608705"/>
            <a:ext cx="9707606" cy="768150"/>
          </a:xfrm>
        </p:spPr>
        <p:txBody>
          <a:bodyPr/>
          <a:lstStyle/>
          <a:p>
            <a:r>
              <a:rPr lang="hu-HU" dirty="0"/>
              <a:t>„Digitális változási bajnok” modul - </a:t>
            </a:r>
            <a:br>
              <a:rPr lang="hu-HU" dirty="0"/>
            </a:br>
            <a:r>
              <a:rPr lang="hu-HU" dirty="0"/>
              <a:t>Tervezett keretek </a:t>
            </a:r>
            <a:endParaRPr lang="en-US" dirty="0"/>
          </a:p>
        </p:txBody>
      </p:sp>
      <p:sp>
        <p:nvSpPr>
          <p:cNvPr id="3" name="Szöveg helye 2">
            <a:extLst>
              <a:ext uri="{FF2B5EF4-FFF2-40B4-BE49-F238E27FC236}">
                <a16:creationId xmlns:a16="http://schemas.microsoft.com/office/drawing/2014/main" id="{469DD7F0-09AD-1412-1CE7-ADAD4C9054C0}"/>
              </a:ext>
            </a:extLst>
          </p:cNvPr>
          <p:cNvSpPr>
            <a:spLocks noGrp="1"/>
          </p:cNvSpPr>
          <p:nvPr>
            <p:ph type="body" idx="1"/>
          </p:nvPr>
        </p:nvSpPr>
        <p:spPr>
          <a:xfrm>
            <a:off x="556931" y="1545021"/>
            <a:ext cx="9685900" cy="4950994"/>
          </a:xfrm>
        </p:spPr>
        <p:txBody>
          <a:bodyPr/>
          <a:lstStyle/>
          <a:p>
            <a:r>
              <a:rPr lang="hu-HU" dirty="0"/>
              <a:t>2x 2 órás online szinkron tréning</a:t>
            </a:r>
          </a:p>
          <a:p>
            <a:r>
              <a:rPr lang="hu-HU" dirty="0"/>
              <a:t>Elmélyülést segítő hasznos anyagok, a téma követésére alkalmas felületek tárháza – online elérhető formában</a:t>
            </a:r>
          </a:p>
          <a:p>
            <a:r>
              <a:rPr lang="hu-HU" dirty="0"/>
              <a:t>Várható témák: </a:t>
            </a:r>
            <a:br>
              <a:rPr lang="hu-HU" dirty="0"/>
            </a:br>
            <a:r>
              <a:rPr lang="hu-HU" dirty="0"/>
              <a:t>1. Innováció, változások generálása, irányítása;</a:t>
            </a:r>
            <a:r>
              <a:rPr lang="en-US" dirty="0"/>
              <a:t> </a:t>
            </a:r>
            <a:br>
              <a:rPr lang="hu-HU" dirty="0"/>
            </a:br>
            <a:r>
              <a:rPr lang="en-US" dirty="0"/>
              <a:t>2. </a:t>
            </a:r>
            <a:r>
              <a:rPr lang="hu-HU" dirty="0"/>
              <a:t>Közösségépítés, hálózatok, szociális média eszközök;</a:t>
            </a:r>
            <a:br>
              <a:rPr lang="hu-HU" dirty="0"/>
            </a:br>
            <a:r>
              <a:rPr lang="en-US" dirty="0"/>
              <a:t>3. </a:t>
            </a:r>
            <a:r>
              <a:rPr lang="hu-HU" dirty="0"/>
              <a:t>Hasznos anyaok és felületek tárháza.</a:t>
            </a:r>
            <a:endParaRPr lang="en-US" dirty="0"/>
          </a:p>
          <a:p>
            <a:r>
              <a:rPr lang="hu-HU" dirty="0"/>
              <a:t>25-30 fős csoportlétszám</a:t>
            </a:r>
          </a:p>
          <a:p>
            <a:r>
              <a:rPr lang="hu-HU" b="1" dirty="0">
                <a:solidFill>
                  <a:srgbClr val="AB0084"/>
                </a:solidFill>
              </a:rPr>
              <a:t>Időpontok: </a:t>
            </a:r>
            <a:r>
              <a:rPr lang="hu-HU" dirty="0"/>
              <a:t>2025. november 10. és 26. 14:00-16:00</a:t>
            </a:r>
          </a:p>
        </p:txBody>
      </p:sp>
    </p:spTree>
    <p:extLst>
      <p:ext uri="{BB962C8B-B14F-4D97-AF65-F5344CB8AC3E}">
        <p14:creationId xmlns:p14="http://schemas.microsoft.com/office/powerpoint/2010/main" val="252560184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18A135F-45F7-AE3F-9769-FE9E92C41A71}"/>
              </a:ext>
            </a:extLst>
          </p:cNvPr>
          <p:cNvSpPr>
            <a:spLocks noGrp="1"/>
          </p:cNvSpPr>
          <p:nvPr>
            <p:ph type="title"/>
          </p:nvPr>
        </p:nvSpPr>
        <p:spPr/>
        <p:txBody>
          <a:bodyPr/>
          <a:lstStyle/>
          <a:p>
            <a:r>
              <a:rPr lang="hu-HU" dirty="0"/>
              <a:t>Köszönjük a közös munkát!</a:t>
            </a:r>
          </a:p>
        </p:txBody>
      </p:sp>
    </p:spTree>
    <p:extLst>
      <p:ext uri="{BB962C8B-B14F-4D97-AF65-F5344CB8AC3E}">
        <p14:creationId xmlns:p14="http://schemas.microsoft.com/office/powerpoint/2010/main" val="3866158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56080-D948-096A-0C43-8243DA91AF4B}"/>
            </a:ext>
          </a:extLst>
        </p:cNvPr>
        <p:cNvGrpSpPr/>
        <p:nvPr/>
      </p:nvGrpSpPr>
      <p:grpSpPr>
        <a:xfrm>
          <a:off x="0" y="0"/>
          <a:ext cx="0" cy="0"/>
          <a:chOff x="0" y="0"/>
          <a:chExt cx="0" cy="0"/>
        </a:xfrm>
      </p:grpSpPr>
      <p:sp>
        <p:nvSpPr>
          <p:cNvPr id="4" name="Szövegdoboz 3">
            <a:extLst>
              <a:ext uri="{FF2B5EF4-FFF2-40B4-BE49-F238E27FC236}">
                <a16:creationId xmlns:a16="http://schemas.microsoft.com/office/drawing/2014/main" id="{72F22399-E6B3-4EE1-C662-71B72F42BBCA}"/>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
        <p:nvSpPr>
          <p:cNvPr id="7" name="Szöveg helye 6">
            <a:extLst>
              <a:ext uri="{FF2B5EF4-FFF2-40B4-BE49-F238E27FC236}">
                <a16:creationId xmlns:a16="http://schemas.microsoft.com/office/drawing/2014/main" id="{F88BAF7E-ACC1-68A4-1C98-9EF2C36C02A3}"/>
              </a:ext>
            </a:extLst>
          </p:cNvPr>
          <p:cNvSpPr>
            <a:spLocks noGrp="1"/>
          </p:cNvSpPr>
          <p:nvPr>
            <p:ph type="body" sz="quarter" idx="10"/>
          </p:nvPr>
        </p:nvSpPr>
        <p:spPr/>
        <p:txBody>
          <a:bodyPr/>
          <a:lstStyle/>
          <a:p>
            <a:endParaRPr lang="hu-HU"/>
          </a:p>
        </p:txBody>
      </p:sp>
      <p:sp>
        <p:nvSpPr>
          <p:cNvPr id="11" name="Cím 10">
            <a:extLst>
              <a:ext uri="{FF2B5EF4-FFF2-40B4-BE49-F238E27FC236}">
                <a16:creationId xmlns:a16="http://schemas.microsoft.com/office/drawing/2014/main" id="{71D249F5-138A-CDA8-1FBC-2D13E1001FC6}"/>
              </a:ext>
            </a:extLst>
          </p:cNvPr>
          <p:cNvSpPr>
            <a:spLocks noGrp="1"/>
          </p:cNvSpPr>
          <p:nvPr>
            <p:ph type="title"/>
          </p:nvPr>
        </p:nvSpPr>
        <p:spPr>
          <a:xfrm>
            <a:off x="22226" y="5735690"/>
            <a:ext cx="9313863" cy="1392237"/>
          </a:xfrm>
        </p:spPr>
        <p:txBody>
          <a:bodyPr/>
          <a:lstStyle/>
          <a:p>
            <a:endParaRPr lang="hu-HU" dirty="0"/>
          </a:p>
        </p:txBody>
      </p:sp>
      <p:pic>
        <p:nvPicPr>
          <p:cNvPr id="3" name="Kép 2">
            <a:extLst>
              <a:ext uri="{FF2B5EF4-FFF2-40B4-BE49-F238E27FC236}">
                <a16:creationId xmlns:a16="http://schemas.microsoft.com/office/drawing/2014/main" id="{C9FDBA82-CE2D-3F00-C043-1DF5C0E4D672}"/>
              </a:ext>
            </a:extLst>
          </p:cNvPr>
          <p:cNvPicPr>
            <a:picLocks noChangeAspect="1"/>
          </p:cNvPicPr>
          <p:nvPr/>
        </p:nvPicPr>
        <p:blipFill>
          <a:blip r:embed="rId2"/>
          <a:stretch>
            <a:fillRect/>
          </a:stretch>
        </p:blipFill>
        <p:spPr>
          <a:xfrm>
            <a:off x="0" y="0"/>
            <a:ext cx="10799763" cy="6072404"/>
          </a:xfrm>
          <a:prstGeom prst="rect">
            <a:avLst/>
          </a:prstGeom>
        </p:spPr>
      </p:pic>
    </p:spTree>
    <p:extLst>
      <p:ext uri="{BB962C8B-B14F-4D97-AF65-F5344CB8AC3E}">
        <p14:creationId xmlns:p14="http://schemas.microsoft.com/office/powerpoint/2010/main" val="3724244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63176-555C-6CE2-1ACC-9479319649A2}"/>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F825C76A-EC08-894D-67E1-4794512F936D}"/>
              </a:ext>
            </a:extLst>
          </p:cNvPr>
          <p:cNvSpPr>
            <a:spLocks noGrp="1"/>
          </p:cNvSpPr>
          <p:nvPr>
            <p:ph type="body" sz="quarter" idx="10"/>
          </p:nvPr>
        </p:nvSpPr>
        <p:spPr>
          <a:xfrm>
            <a:off x="609600" y="2190306"/>
            <a:ext cx="9655834" cy="4610437"/>
          </a:xfrm>
        </p:spPr>
        <p:txBody>
          <a:bodyPr/>
          <a:lstStyle/>
          <a:p>
            <a:pPr>
              <a:lnSpc>
                <a:spcPct val="100000"/>
              </a:lnSpc>
              <a:spcBef>
                <a:spcPts val="1200"/>
              </a:spcBef>
            </a:pPr>
            <a:r>
              <a:rPr lang="hu-HU" sz="3000" b="1" kern="100" dirty="0">
                <a:effectLst/>
                <a:latin typeface="Aptos" panose="020B0004020202020204" pitchFamily="34" charset="0"/>
                <a:ea typeface="Aptos" panose="020B0004020202020204" pitchFamily="34" charset="0"/>
                <a:cs typeface="Times New Roman" panose="02020603050405020304" pitchFamily="18" charset="0"/>
              </a:rPr>
              <a:t>Mennyire használható professzionális és a laikus diagnózis-alkotásban?</a:t>
            </a:r>
          </a:p>
        </p:txBody>
      </p:sp>
      <p:sp>
        <p:nvSpPr>
          <p:cNvPr id="3" name="Cím 2">
            <a:extLst>
              <a:ext uri="{FF2B5EF4-FFF2-40B4-BE49-F238E27FC236}">
                <a16:creationId xmlns:a16="http://schemas.microsoft.com/office/drawing/2014/main" id="{A7D5F98B-F42D-A683-BE38-C4B6BFDF0966}"/>
              </a:ext>
            </a:extLst>
          </p:cNvPr>
          <p:cNvSpPr>
            <a:spLocks noGrp="1"/>
          </p:cNvSpPr>
          <p:nvPr>
            <p:ph type="title"/>
          </p:nvPr>
        </p:nvSpPr>
        <p:spPr>
          <a:xfrm>
            <a:off x="609600" y="548759"/>
            <a:ext cx="9802380" cy="1392237"/>
          </a:xfrm>
        </p:spPr>
        <p:txBody>
          <a:bodyPr/>
          <a:lstStyle/>
          <a:p>
            <a:r>
              <a:rPr lang="hu-HU" b="1" dirty="0">
                <a:solidFill>
                  <a:srgbClr val="0064DC"/>
                </a:solidFill>
              </a:rPr>
              <a:t>Beszélgessünk az MI használatról!</a:t>
            </a:r>
            <a:endParaRPr lang="en-US" b="1" dirty="0">
              <a:solidFill>
                <a:srgbClr val="0064DC"/>
              </a:solidFill>
            </a:endParaRPr>
          </a:p>
        </p:txBody>
      </p:sp>
      <p:sp>
        <p:nvSpPr>
          <p:cNvPr id="4" name="Szövegdoboz 3">
            <a:extLst>
              <a:ext uri="{FF2B5EF4-FFF2-40B4-BE49-F238E27FC236}">
                <a16:creationId xmlns:a16="http://schemas.microsoft.com/office/drawing/2014/main" id="{CE5B9A22-B242-403B-6707-5F9160283D69}"/>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337994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40FCF-A951-3DB3-FB75-F05903B8B4A1}"/>
            </a:ext>
          </a:extLst>
        </p:cNvPr>
        <p:cNvGrpSpPr/>
        <p:nvPr/>
      </p:nvGrpSpPr>
      <p:grpSpPr>
        <a:xfrm>
          <a:off x="0" y="0"/>
          <a:ext cx="0" cy="0"/>
          <a:chOff x="0" y="0"/>
          <a:chExt cx="0" cy="0"/>
        </a:xfrm>
      </p:grpSpPr>
      <p:sp>
        <p:nvSpPr>
          <p:cNvPr id="3" name="Cím 2">
            <a:extLst>
              <a:ext uri="{FF2B5EF4-FFF2-40B4-BE49-F238E27FC236}">
                <a16:creationId xmlns:a16="http://schemas.microsoft.com/office/drawing/2014/main" id="{E32E1CDF-2EDA-F6F9-9663-EFC813E479B0}"/>
              </a:ext>
            </a:extLst>
          </p:cNvPr>
          <p:cNvSpPr>
            <a:spLocks noGrp="1"/>
          </p:cNvSpPr>
          <p:nvPr>
            <p:ph type="title"/>
          </p:nvPr>
        </p:nvSpPr>
        <p:spPr>
          <a:xfrm>
            <a:off x="7617923" y="2998381"/>
            <a:ext cx="2969188" cy="3423684"/>
          </a:xfrm>
        </p:spPr>
        <p:txBody>
          <a:bodyPr/>
          <a:lstStyle/>
          <a:p>
            <a:r>
              <a:rPr lang="hu-HU" b="1" dirty="0">
                <a:solidFill>
                  <a:srgbClr val="0064DC"/>
                </a:solidFill>
              </a:rPr>
              <a:t>Nagy nyelvi modellek (LLM)</a:t>
            </a:r>
            <a:br>
              <a:rPr lang="hu-HU" b="1" dirty="0">
                <a:solidFill>
                  <a:srgbClr val="0064DC"/>
                </a:solidFill>
              </a:rPr>
            </a:br>
            <a:r>
              <a:rPr lang="hu-HU" sz="3000" b="1" dirty="0">
                <a:solidFill>
                  <a:srgbClr val="0064DC"/>
                </a:solidFill>
              </a:rPr>
              <a:t>egyértelműség, pontosság</a:t>
            </a:r>
            <a:endParaRPr lang="en-US" sz="3000" b="1" dirty="0">
              <a:solidFill>
                <a:srgbClr val="0064DC"/>
              </a:solidFill>
            </a:endParaRPr>
          </a:p>
        </p:txBody>
      </p:sp>
      <p:sp>
        <p:nvSpPr>
          <p:cNvPr id="4" name="Szövegdoboz 3">
            <a:extLst>
              <a:ext uri="{FF2B5EF4-FFF2-40B4-BE49-F238E27FC236}">
                <a16:creationId xmlns:a16="http://schemas.microsoft.com/office/drawing/2014/main" id="{694E0FC1-571C-A988-7AC9-79B997043C34}"/>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pic>
        <p:nvPicPr>
          <p:cNvPr id="2" name="Picture 2" descr="Űrlapok-válaszdiagram. Kérdés címe: A kapott tanácsok egyértelműsége: Az MI-források által nyújtott tanácsok világosak és érthetőek voltak egy páciens számára.. Válaszok száma: 162 válasz.">
            <a:extLst>
              <a:ext uri="{FF2B5EF4-FFF2-40B4-BE49-F238E27FC236}">
                <a16:creationId xmlns:a16="http://schemas.microsoft.com/office/drawing/2014/main" id="{02A21B28-452E-F956-F7DA-A5CD43CBEB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4"/>
            <a:ext cx="7092620" cy="3600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Űrlapok-válaszdiagram. Kérdés címe: Egészségügyi pontosság és relevancia: A mesterséges intelligencia forrásokból származó információk orvosi szempontból pontosak és relevánsak voltak.. Válaszok száma: 162 válasz.">
            <a:extLst>
              <a:ext uri="{FF2B5EF4-FFF2-40B4-BE49-F238E27FC236}">
                <a16:creationId xmlns:a16="http://schemas.microsoft.com/office/drawing/2014/main" id="{E3216E61-BEA8-1E4A-F493-3C548DA570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 y="3599656"/>
            <a:ext cx="7092616" cy="36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1212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A161-51B1-54AE-E649-499971155DAE}"/>
            </a:ext>
          </a:extLst>
        </p:cNvPr>
        <p:cNvGrpSpPr/>
        <p:nvPr/>
      </p:nvGrpSpPr>
      <p:grpSpPr>
        <a:xfrm>
          <a:off x="0" y="0"/>
          <a:ext cx="0" cy="0"/>
          <a:chOff x="0" y="0"/>
          <a:chExt cx="0" cy="0"/>
        </a:xfrm>
      </p:grpSpPr>
      <p:sp>
        <p:nvSpPr>
          <p:cNvPr id="3" name="Cím 2">
            <a:extLst>
              <a:ext uri="{FF2B5EF4-FFF2-40B4-BE49-F238E27FC236}">
                <a16:creationId xmlns:a16="http://schemas.microsoft.com/office/drawing/2014/main" id="{E6C0F2A5-90D3-7280-754D-69E8FFC2336F}"/>
              </a:ext>
            </a:extLst>
          </p:cNvPr>
          <p:cNvSpPr>
            <a:spLocks noGrp="1"/>
          </p:cNvSpPr>
          <p:nvPr>
            <p:ph type="title"/>
          </p:nvPr>
        </p:nvSpPr>
        <p:spPr>
          <a:xfrm>
            <a:off x="7617923" y="2998381"/>
            <a:ext cx="2969188" cy="3423684"/>
          </a:xfrm>
        </p:spPr>
        <p:txBody>
          <a:bodyPr/>
          <a:lstStyle/>
          <a:p>
            <a:r>
              <a:rPr lang="hu-HU" b="1" dirty="0">
                <a:solidFill>
                  <a:srgbClr val="0064DC"/>
                </a:solidFill>
              </a:rPr>
              <a:t>Nagy nyelvi modellek (LLM)</a:t>
            </a:r>
            <a:br>
              <a:rPr lang="hu-HU" b="1" dirty="0">
                <a:solidFill>
                  <a:srgbClr val="0064DC"/>
                </a:solidFill>
              </a:rPr>
            </a:br>
            <a:r>
              <a:rPr lang="hu-HU" sz="3000" b="1" dirty="0">
                <a:solidFill>
                  <a:srgbClr val="0064DC"/>
                </a:solidFill>
              </a:rPr>
              <a:t>aktualitás,</a:t>
            </a:r>
            <a:br>
              <a:rPr lang="hu-HU" sz="3000" b="1" dirty="0">
                <a:solidFill>
                  <a:srgbClr val="0064DC"/>
                </a:solidFill>
              </a:rPr>
            </a:br>
            <a:r>
              <a:rPr lang="hu-HU" sz="3000" b="1" dirty="0">
                <a:solidFill>
                  <a:srgbClr val="0064DC"/>
                </a:solidFill>
              </a:rPr>
              <a:t>szakmai munka támogatása</a:t>
            </a:r>
            <a:endParaRPr lang="en-US" sz="3000" b="1" dirty="0">
              <a:solidFill>
                <a:srgbClr val="0064DC"/>
              </a:solidFill>
            </a:endParaRPr>
          </a:p>
        </p:txBody>
      </p:sp>
      <p:sp>
        <p:nvSpPr>
          <p:cNvPr id="4" name="Szövegdoboz 3">
            <a:extLst>
              <a:ext uri="{FF2B5EF4-FFF2-40B4-BE49-F238E27FC236}">
                <a16:creationId xmlns:a16="http://schemas.microsoft.com/office/drawing/2014/main" id="{241717BD-D830-406F-8EF4-F92A5ADC4C33}"/>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pic>
        <p:nvPicPr>
          <p:cNvPr id="2050" name="Picture 2" descr="Űrlapok-válaszdiagram. Kérdés címe: Aktuális gyakorlati irányelvek: Az MI források által nyújtott információk naprakészek voltak, az aktuális gyakorlatra vonatkozó iránymutatásokkal.. Válaszok száma: 162 válasz.">
            <a:extLst>
              <a:ext uri="{FF2B5EF4-FFF2-40B4-BE49-F238E27FC236}">
                <a16:creationId xmlns:a16="http://schemas.microsoft.com/office/drawing/2014/main" id="{2F47E251-E99E-7EAF-BAEE-5AE76F7BC0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092616" cy="3600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Űrlapok-válaszdiagram. Kérdés címe: Az MI szerepe az egészségügyben: A mesterséges intelligencia által nyújtott információkat felhasználnám saját tájékozódásom és szakmai munkám támogatására az egészségügyi gyakorlatban.. Válaszok száma: 162 válasz.">
            <a:extLst>
              <a:ext uri="{FF2B5EF4-FFF2-40B4-BE49-F238E27FC236}">
                <a16:creationId xmlns:a16="http://schemas.microsoft.com/office/drawing/2014/main" id="{346815D5-0E9E-BC2E-E096-3CA19A66ED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70076"/>
            <a:ext cx="7092616" cy="36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3263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3A166-9759-0AA1-EBF0-1976ACEC7F45}"/>
            </a:ext>
          </a:extLst>
        </p:cNvPr>
        <p:cNvGrpSpPr/>
        <p:nvPr/>
      </p:nvGrpSpPr>
      <p:grpSpPr>
        <a:xfrm>
          <a:off x="0" y="0"/>
          <a:ext cx="0" cy="0"/>
          <a:chOff x="0" y="0"/>
          <a:chExt cx="0" cy="0"/>
        </a:xfrm>
      </p:grpSpPr>
      <p:sp>
        <p:nvSpPr>
          <p:cNvPr id="3" name="Cím 2">
            <a:extLst>
              <a:ext uri="{FF2B5EF4-FFF2-40B4-BE49-F238E27FC236}">
                <a16:creationId xmlns:a16="http://schemas.microsoft.com/office/drawing/2014/main" id="{64ACC6B6-9049-ECFA-9E89-BA449D8CFEEA}"/>
              </a:ext>
            </a:extLst>
          </p:cNvPr>
          <p:cNvSpPr>
            <a:spLocks noGrp="1"/>
          </p:cNvSpPr>
          <p:nvPr>
            <p:ph type="title"/>
          </p:nvPr>
        </p:nvSpPr>
        <p:spPr>
          <a:xfrm>
            <a:off x="7617923" y="2998381"/>
            <a:ext cx="2969188" cy="3423684"/>
          </a:xfrm>
        </p:spPr>
        <p:txBody>
          <a:bodyPr/>
          <a:lstStyle/>
          <a:p>
            <a:r>
              <a:rPr lang="hu-HU" b="1" dirty="0">
                <a:solidFill>
                  <a:srgbClr val="0064DC"/>
                </a:solidFill>
              </a:rPr>
              <a:t>Nagy nyelvi modellek (LLM)</a:t>
            </a:r>
            <a:br>
              <a:rPr lang="hu-HU" b="1" dirty="0">
                <a:solidFill>
                  <a:srgbClr val="0064DC"/>
                </a:solidFill>
              </a:rPr>
            </a:br>
            <a:r>
              <a:rPr lang="hu-HU" sz="3000" b="1" dirty="0">
                <a:solidFill>
                  <a:srgbClr val="0064DC"/>
                </a:solidFill>
              </a:rPr>
              <a:t>laikus felhasználók</a:t>
            </a:r>
            <a:endParaRPr lang="en-US" sz="3000" b="1" dirty="0">
              <a:solidFill>
                <a:srgbClr val="0064DC"/>
              </a:solidFill>
            </a:endParaRPr>
          </a:p>
        </p:txBody>
      </p:sp>
      <p:sp>
        <p:nvSpPr>
          <p:cNvPr id="4" name="Szövegdoboz 3">
            <a:extLst>
              <a:ext uri="{FF2B5EF4-FFF2-40B4-BE49-F238E27FC236}">
                <a16:creationId xmlns:a16="http://schemas.microsoft.com/office/drawing/2014/main" id="{CA5032EC-57CD-2FED-4B0B-A484A7406F29}"/>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pic>
        <p:nvPicPr>
          <p:cNvPr id="2" name="Picture 2" descr="Űrlapok-válaszdiagram. Kérdés címe: Ösztönzés a mesterséges intelligencia technológia használatára: A megadott információk elég pontosak voltak ahhoz, hogy a pácienseket a mesterséges intelligencia technológia használatára ösztönözzék.. Válaszok száma: 162 válasz.">
            <a:extLst>
              <a:ext uri="{FF2B5EF4-FFF2-40B4-BE49-F238E27FC236}">
                <a16:creationId xmlns:a16="http://schemas.microsoft.com/office/drawing/2014/main" id="{4B7A8B25-1628-400F-FA5D-095C16B1DB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 y="-29611"/>
            <a:ext cx="7092616" cy="3600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Űrlapok-válaszdiagram. Kérdés címe: Az MI szerepe az egészségügyben: Fontolóra venném a mesterséges intelligencia által nyújtott információk felhasználását a betegedukációban és tanácsadásban, valamint abban, hogy ösztönözzem a betegeket ezeknek az eszközöknek az önálló használatára.. Válaszok száma: 162 válasz.">
            <a:extLst>
              <a:ext uri="{FF2B5EF4-FFF2-40B4-BE49-F238E27FC236}">
                <a16:creationId xmlns:a16="http://schemas.microsoft.com/office/drawing/2014/main" id="{E0D0BBCA-7129-435F-49B9-E34A4354AD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 y="3599656"/>
            <a:ext cx="7092616" cy="36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10941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C3774-6BA7-245A-1AD2-5DCA2093E427}"/>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C06B6FBA-64F0-B461-2D4F-059B34A058AB}"/>
              </a:ext>
            </a:extLst>
          </p:cNvPr>
          <p:cNvSpPr>
            <a:spLocks noGrp="1"/>
          </p:cNvSpPr>
          <p:nvPr>
            <p:ph type="body" sz="quarter" idx="10"/>
          </p:nvPr>
        </p:nvSpPr>
        <p:spPr>
          <a:xfrm>
            <a:off x="609600" y="2190306"/>
            <a:ext cx="9655834" cy="4610437"/>
          </a:xfrm>
        </p:spPr>
        <p:txBody>
          <a:bodyPr/>
          <a:lstStyle/>
          <a:p>
            <a:pPr>
              <a:lnSpc>
                <a:spcPct val="100000"/>
              </a:lnSpc>
              <a:spcBef>
                <a:spcPts val="1200"/>
              </a:spcBef>
            </a:pPr>
            <a:r>
              <a:rPr lang="hu-HU" sz="3000" b="1" kern="100" dirty="0">
                <a:effectLst/>
                <a:latin typeface="Aptos" panose="020B0004020202020204" pitchFamily="34" charset="0"/>
                <a:ea typeface="Aptos" panose="020B0004020202020204" pitchFamily="34" charset="0"/>
                <a:cs typeface="Times New Roman" panose="02020603050405020304" pitchFamily="18" charset="0"/>
              </a:rPr>
              <a:t>Mennyire használható professzionális és a laikus diagnózis-alkotásban? – </a:t>
            </a:r>
            <a:r>
              <a:rPr lang="hu-HU" sz="3000" i="1" kern="100" dirty="0">
                <a:latin typeface="Aptos" panose="020B0004020202020204" pitchFamily="34" charset="0"/>
                <a:ea typeface="Aptos" panose="020B0004020202020204" pitchFamily="34" charset="0"/>
                <a:cs typeface="Times New Roman" panose="02020603050405020304" pitchFamily="18" charset="0"/>
              </a:rPr>
              <a:t>kiscsoportos beszélgetés a konkrét tapasztalataitokról</a:t>
            </a:r>
            <a:endParaRPr lang="hu-HU" sz="3000" b="1"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0000"/>
              </a:lnSpc>
              <a:spcBef>
                <a:spcPts val="1200"/>
              </a:spcBef>
            </a:pPr>
            <a:r>
              <a:rPr lang="hu-HU" sz="3000" b="1" kern="100" dirty="0">
                <a:effectLst/>
                <a:latin typeface="Aptos" panose="020B0004020202020204" pitchFamily="34" charset="0"/>
                <a:ea typeface="Aptos" panose="020B0004020202020204" pitchFamily="34" charset="0"/>
                <a:cs typeface="Times New Roman" panose="02020603050405020304" pitchFamily="18" charset="0"/>
              </a:rPr>
              <a:t>Milyen előnyei és hátrányai vannak az MI használatnak ezen a területen? – </a:t>
            </a:r>
            <a:r>
              <a:rPr lang="hu-HU" sz="3000" i="1" kern="100" dirty="0">
                <a:effectLst/>
                <a:latin typeface="Aptos" panose="020B0004020202020204" pitchFamily="34" charset="0"/>
                <a:ea typeface="Aptos" panose="020B0004020202020204" pitchFamily="34" charset="0"/>
                <a:cs typeface="Times New Roman" panose="02020603050405020304" pitchFamily="18" charset="0"/>
              </a:rPr>
              <a:t>gyűjtsük össze!</a:t>
            </a:r>
            <a:endParaRPr lang="hu-HU" sz="3000" b="1"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0000"/>
              </a:lnSpc>
              <a:spcBef>
                <a:spcPts val="1200"/>
              </a:spcBef>
            </a:pPr>
            <a:r>
              <a:rPr lang="hu-HU" sz="3000" b="1" kern="100" dirty="0">
                <a:effectLst/>
                <a:latin typeface="Aptos" panose="020B0004020202020204" pitchFamily="34" charset="0"/>
                <a:ea typeface="Aptos" panose="020B0004020202020204" pitchFamily="34" charset="0"/>
                <a:cs typeface="Times New Roman" panose="02020603050405020304" pitchFamily="18" charset="0"/>
              </a:rPr>
              <a:t>EÜ szakemberként hogyan tudod kezelni, hogy ez létezik, az emberek használják?</a:t>
            </a:r>
            <a:endParaRPr lang="hu-HU" sz="3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ím 2">
            <a:extLst>
              <a:ext uri="{FF2B5EF4-FFF2-40B4-BE49-F238E27FC236}">
                <a16:creationId xmlns:a16="http://schemas.microsoft.com/office/drawing/2014/main" id="{27AB538C-3810-418F-BA08-051AEDA229BB}"/>
              </a:ext>
            </a:extLst>
          </p:cNvPr>
          <p:cNvSpPr>
            <a:spLocks noGrp="1"/>
          </p:cNvSpPr>
          <p:nvPr>
            <p:ph type="title"/>
          </p:nvPr>
        </p:nvSpPr>
        <p:spPr>
          <a:xfrm>
            <a:off x="609600" y="548759"/>
            <a:ext cx="9802380" cy="1392237"/>
          </a:xfrm>
        </p:spPr>
        <p:txBody>
          <a:bodyPr/>
          <a:lstStyle/>
          <a:p>
            <a:r>
              <a:rPr lang="hu-HU" b="1" dirty="0">
                <a:solidFill>
                  <a:srgbClr val="0064DC"/>
                </a:solidFill>
              </a:rPr>
              <a:t>Beszélgessünk az MI használatról!</a:t>
            </a:r>
            <a:endParaRPr lang="en-US" b="1" dirty="0">
              <a:solidFill>
                <a:srgbClr val="0064DC"/>
              </a:solidFill>
            </a:endParaRPr>
          </a:p>
        </p:txBody>
      </p:sp>
      <p:sp>
        <p:nvSpPr>
          <p:cNvPr id="4" name="Szövegdoboz 3">
            <a:extLst>
              <a:ext uri="{FF2B5EF4-FFF2-40B4-BE49-F238E27FC236}">
                <a16:creationId xmlns:a16="http://schemas.microsoft.com/office/drawing/2014/main" id="{7977BC6C-44E9-2166-EFC6-026746AF5915}"/>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433862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2">
            <a:extLst>
              <a:ext uri="{FF2B5EF4-FFF2-40B4-BE49-F238E27FC236}">
                <a16:creationId xmlns:a16="http://schemas.microsoft.com/office/drawing/2014/main" id="{B944AEA2-59FF-4234-4970-1CDCA56CC176}"/>
              </a:ext>
            </a:extLst>
          </p:cNvPr>
          <p:cNvSpPr txBox="1">
            <a:spLocks/>
          </p:cNvSpPr>
          <p:nvPr/>
        </p:nvSpPr>
        <p:spPr>
          <a:xfrm>
            <a:off x="498691" y="2903537"/>
            <a:ext cx="9802380" cy="1392237"/>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hu-HU" b="1" dirty="0">
                <a:solidFill>
                  <a:srgbClr val="0064DC"/>
                </a:solidFill>
              </a:rPr>
              <a:t>Megkérdeztük a </a:t>
            </a:r>
            <a:r>
              <a:rPr lang="hu-HU" b="1" dirty="0" err="1">
                <a:solidFill>
                  <a:srgbClr val="0064DC"/>
                </a:solidFill>
              </a:rPr>
              <a:t>ChatGPT</a:t>
            </a:r>
            <a:r>
              <a:rPr lang="hu-HU" b="1" dirty="0">
                <a:solidFill>
                  <a:srgbClr val="0064DC"/>
                </a:solidFill>
              </a:rPr>
              <a:t>-t </a:t>
            </a:r>
            <a:r>
              <a:rPr lang="hu-HU" b="1" dirty="0">
                <a:solidFill>
                  <a:srgbClr val="0064DC"/>
                </a:solidFill>
                <a:sym typeface="Wingdings" panose="05000000000000000000" pitchFamily="2" charset="2"/>
              </a:rPr>
              <a:t></a:t>
            </a:r>
            <a:endParaRPr lang="en-US" b="1" dirty="0">
              <a:solidFill>
                <a:srgbClr val="0064DC"/>
              </a:solidFill>
            </a:endParaRPr>
          </a:p>
        </p:txBody>
      </p:sp>
    </p:spTree>
    <p:extLst>
      <p:ext uri="{BB962C8B-B14F-4D97-AF65-F5344CB8AC3E}">
        <p14:creationId xmlns:p14="http://schemas.microsoft.com/office/powerpoint/2010/main" val="26675883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FFA57-E764-EDC0-A244-7BBDC4C2F31E}"/>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CE163965-54E9-B7F8-C013-C3887CF5912F}"/>
              </a:ext>
            </a:extLst>
          </p:cNvPr>
          <p:cNvSpPr>
            <a:spLocks noGrp="1"/>
          </p:cNvSpPr>
          <p:nvPr>
            <p:ph type="body" sz="quarter" idx="10"/>
          </p:nvPr>
        </p:nvSpPr>
        <p:spPr>
          <a:xfrm>
            <a:off x="609600" y="1940996"/>
            <a:ext cx="9655834" cy="4610437"/>
          </a:xfrm>
        </p:spPr>
        <p:txBody>
          <a:bodyPr/>
          <a:lstStyle/>
          <a:p>
            <a:pPr marL="0" indent="0">
              <a:buNone/>
            </a:pPr>
            <a:r>
              <a:rPr lang="hu-HU" sz="2500" dirty="0"/>
              <a:t>Én nem vagyok orvos, és nem tudok vagy szabadna helyettesíteni egy egészségügyi szakembert. </a:t>
            </a:r>
            <a:r>
              <a:rPr lang="hu-HU" sz="2500" b="1" dirty="0"/>
              <a:t>Az én szerepem </a:t>
            </a:r>
            <a:r>
              <a:rPr lang="hu-HU" sz="2500" dirty="0"/>
              <a:t>inkább az </a:t>
            </a:r>
            <a:r>
              <a:rPr lang="hu-HU" sz="2500" b="1" dirty="0"/>
              <a:t>információszolgáltatás és az edukáció támogatása. Segíthetek a tünetek értelmezésében, az orvosi irodalom összefoglalásában</a:t>
            </a:r>
            <a:r>
              <a:rPr lang="hu-HU" sz="2500" dirty="0"/>
              <a:t>, vagy abban, hogy a </a:t>
            </a:r>
            <a:r>
              <a:rPr lang="hu-HU" sz="2500" b="1" dirty="0"/>
              <a:t>betegek jobban megértsék a diagnózisukat</a:t>
            </a:r>
            <a:r>
              <a:rPr lang="hu-HU" sz="2500" dirty="0"/>
              <a:t>.</a:t>
            </a:r>
          </a:p>
          <a:p>
            <a:pPr marL="0" indent="0">
              <a:buNone/>
            </a:pPr>
            <a:r>
              <a:rPr lang="hu-HU" sz="2500" dirty="0"/>
              <a:t>Ugyanakkor:</a:t>
            </a:r>
          </a:p>
          <a:p>
            <a:r>
              <a:rPr lang="hu-HU" sz="2500" dirty="0"/>
              <a:t>Nem tudok fizikális vizsgálatot végezni.</a:t>
            </a:r>
          </a:p>
          <a:p>
            <a:r>
              <a:rPr lang="hu-HU" sz="2500" dirty="0"/>
              <a:t>Nincsenek laboreredményekhez vagy képalkotó diagnosztikához közvetlen hozzáférésem.</a:t>
            </a:r>
          </a:p>
          <a:p>
            <a:r>
              <a:rPr lang="hu-HU" sz="2500" dirty="0"/>
              <a:t>Az orvosi döntéshozatal bonyolult és kontextusfüggő – ezt csak szakember tudja helyesen mérlegelni.</a:t>
            </a:r>
          </a:p>
          <a:p>
            <a:pPr>
              <a:lnSpc>
                <a:spcPct val="100000"/>
              </a:lnSpc>
              <a:spcBef>
                <a:spcPts val="1200"/>
              </a:spcBef>
            </a:pPr>
            <a:endParaRPr lang="hu-HU" sz="25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ím 2">
            <a:extLst>
              <a:ext uri="{FF2B5EF4-FFF2-40B4-BE49-F238E27FC236}">
                <a16:creationId xmlns:a16="http://schemas.microsoft.com/office/drawing/2014/main" id="{30022954-F1E5-7289-E8B6-B7552AE7582E}"/>
              </a:ext>
            </a:extLst>
          </p:cNvPr>
          <p:cNvSpPr>
            <a:spLocks noGrp="1"/>
          </p:cNvSpPr>
          <p:nvPr>
            <p:ph type="title"/>
          </p:nvPr>
        </p:nvSpPr>
        <p:spPr>
          <a:xfrm>
            <a:off x="609600" y="548759"/>
            <a:ext cx="9802380" cy="1392237"/>
          </a:xfrm>
        </p:spPr>
        <p:txBody>
          <a:bodyPr/>
          <a:lstStyle/>
          <a:p>
            <a:r>
              <a:rPr lang="hu-HU" sz="3500" b="1" dirty="0">
                <a:solidFill>
                  <a:srgbClr val="0064DC"/>
                </a:solidFill>
              </a:rPr>
              <a:t>Mennyire vagyok jól használható a diagnosztizálás folyamatában?</a:t>
            </a:r>
          </a:p>
        </p:txBody>
      </p:sp>
      <p:sp>
        <p:nvSpPr>
          <p:cNvPr id="4" name="Szövegdoboz 3">
            <a:extLst>
              <a:ext uri="{FF2B5EF4-FFF2-40B4-BE49-F238E27FC236}">
                <a16:creationId xmlns:a16="http://schemas.microsoft.com/office/drawing/2014/main" id="{4C5BCD27-34B9-EE14-EB8F-C7CB6A591AFF}"/>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502423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1DB0F-BA3E-1247-425D-E816CF81B234}"/>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3895B2B8-32E4-B9C7-8A48-DCCEF1F4E540}"/>
              </a:ext>
            </a:extLst>
          </p:cNvPr>
          <p:cNvSpPr>
            <a:spLocks noGrp="1"/>
          </p:cNvSpPr>
          <p:nvPr>
            <p:ph type="body" sz="quarter" idx="10"/>
          </p:nvPr>
        </p:nvSpPr>
        <p:spPr>
          <a:xfrm>
            <a:off x="609600" y="2562446"/>
            <a:ext cx="9655834" cy="4238297"/>
          </a:xfrm>
        </p:spPr>
        <p:txBody>
          <a:bodyPr/>
          <a:lstStyle/>
          <a:p>
            <a:pPr marL="457200" indent="-457200">
              <a:lnSpc>
                <a:spcPct val="100000"/>
              </a:lnSpc>
              <a:spcBef>
                <a:spcPts val="1800"/>
              </a:spcBef>
              <a:buFont typeface="+mj-lt"/>
              <a:buAutoNum type="arabicPeriod"/>
            </a:pPr>
            <a:r>
              <a:rPr lang="hu-HU" sz="3000" b="1" kern="100" dirty="0">
                <a:solidFill>
                  <a:srgbClr val="AB0084"/>
                </a:solidFill>
                <a:effectLst/>
                <a:latin typeface="Aptos" panose="020B0004020202020204" pitchFamily="34" charset="0"/>
                <a:ea typeface="Aptos" panose="020B0004020202020204" pitchFamily="34" charset="0"/>
                <a:cs typeface="Times New Roman" panose="02020603050405020304" pitchFamily="18" charset="0"/>
              </a:rPr>
              <a:t>Egészségügyi technológiák</a:t>
            </a:r>
          </a:p>
          <a:p>
            <a:pPr marL="457200" indent="-457200">
              <a:lnSpc>
                <a:spcPct val="100000"/>
              </a:lnSpc>
              <a:spcBef>
                <a:spcPts val="1800"/>
              </a:spcBef>
              <a:buFont typeface="+mj-lt"/>
              <a:buAutoNum type="arabicPeriod"/>
            </a:pPr>
            <a:r>
              <a:rPr lang="hu-HU" sz="3000" b="1" kern="100" dirty="0">
                <a:solidFill>
                  <a:srgbClr val="AB0084"/>
                </a:solidFill>
                <a:effectLst/>
                <a:latin typeface="Aptos" panose="020B0004020202020204" pitchFamily="34" charset="0"/>
                <a:ea typeface="Aptos" panose="020B0004020202020204" pitchFamily="34" charset="0"/>
                <a:cs typeface="Times New Roman" panose="02020603050405020304" pitchFamily="18" charset="0"/>
              </a:rPr>
              <a:t>Mesterséges intelligencia használata</a:t>
            </a:r>
            <a:endParaRPr lang="hu-HU" sz="30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indent="-457200">
              <a:lnSpc>
                <a:spcPct val="100000"/>
              </a:lnSpc>
              <a:spcBef>
                <a:spcPts val="1800"/>
              </a:spcBef>
              <a:buFont typeface="+mj-lt"/>
              <a:buAutoNum type="arabicPeriod"/>
            </a:pPr>
            <a:r>
              <a:rPr lang="hu-HU" sz="3000" b="1" kern="100" dirty="0">
                <a:solidFill>
                  <a:srgbClr val="AB0084"/>
                </a:solidFill>
                <a:latin typeface="Aptos" panose="020B0004020202020204" pitchFamily="34" charset="0"/>
                <a:ea typeface="Aptos" panose="020B0004020202020204" pitchFamily="34" charset="0"/>
                <a:cs typeface="Times New Roman" panose="02020603050405020304" pitchFamily="18" charset="0"/>
              </a:rPr>
              <a:t>Telemedicina eset folytatása</a:t>
            </a:r>
          </a:p>
          <a:p>
            <a:pPr marL="457200" indent="-457200">
              <a:lnSpc>
                <a:spcPct val="100000"/>
              </a:lnSpc>
              <a:spcBef>
                <a:spcPts val="1800"/>
              </a:spcBef>
              <a:buFont typeface="+mj-lt"/>
              <a:buAutoNum type="arabicPeriod"/>
            </a:pPr>
            <a:r>
              <a:rPr lang="hu-HU" sz="3000" b="1" kern="100" dirty="0">
                <a:solidFill>
                  <a:srgbClr val="AB0084"/>
                </a:solidFill>
                <a:effectLst/>
                <a:latin typeface="Aptos" panose="020B0004020202020204" pitchFamily="34" charset="0"/>
                <a:ea typeface="Aptos" panose="020B0004020202020204" pitchFamily="34" charset="0"/>
                <a:cs typeface="Times New Roman" panose="02020603050405020304" pitchFamily="18" charset="0"/>
              </a:rPr>
              <a:t>Kommunikáció és együttműködés</a:t>
            </a:r>
            <a:endParaRPr lang="hu-HU" sz="3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ím 2">
            <a:extLst>
              <a:ext uri="{FF2B5EF4-FFF2-40B4-BE49-F238E27FC236}">
                <a16:creationId xmlns:a16="http://schemas.microsoft.com/office/drawing/2014/main" id="{7A025B30-2D0E-F6F4-EA97-A9181907C167}"/>
              </a:ext>
            </a:extLst>
          </p:cNvPr>
          <p:cNvSpPr>
            <a:spLocks noGrp="1"/>
          </p:cNvSpPr>
          <p:nvPr>
            <p:ph type="title"/>
          </p:nvPr>
        </p:nvSpPr>
        <p:spPr>
          <a:xfrm>
            <a:off x="609600" y="548759"/>
            <a:ext cx="9802380" cy="935813"/>
          </a:xfrm>
        </p:spPr>
        <p:txBody>
          <a:bodyPr/>
          <a:lstStyle/>
          <a:p>
            <a:r>
              <a:rPr lang="hu-HU" b="1" dirty="0">
                <a:solidFill>
                  <a:srgbClr val="0064DC"/>
                </a:solidFill>
              </a:rPr>
              <a:t>Mi is lesz ma? </a:t>
            </a:r>
            <a:br>
              <a:rPr lang="hu-HU" b="1" dirty="0">
                <a:solidFill>
                  <a:srgbClr val="0064DC"/>
                </a:solidFill>
              </a:rPr>
            </a:br>
            <a:r>
              <a:rPr lang="hu-HU" b="1" i="1" dirty="0">
                <a:solidFill>
                  <a:srgbClr val="0064DC"/>
                </a:solidFill>
              </a:rPr>
              <a:t>Tovább dolgozunk</a:t>
            </a:r>
            <a:endParaRPr lang="en-US" b="1" i="1" dirty="0">
              <a:solidFill>
                <a:srgbClr val="0064DC"/>
              </a:solidFill>
            </a:endParaRPr>
          </a:p>
        </p:txBody>
      </p:sp>
      <p:sp>
        <p:nvSpPr>
          <p:cNvPr id="4" name="Szövegdoboz 3">
            <a:extLst>
              <a:ext uri="{FF2B5EF4-FFF2-40B4-BE49-F238E27FC236}">
                <a16:creationId xmlns:a16="http://schemas.microsoft.com/office/drawing/2014/main" id="{7894CAFA-EF6F-3120-E4F3-0678A9B321C8}"/>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6546087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125D8-7040-4C91-0EFF-14C24CDB018E}"/>
            </a:ext>
          </a:extLst>
        </p:cNvPr>
        <p:cNvGrpSpPr/>
        <p:nvPr/>
      </p:nvGrpSpPr>
      <p:grpSpPr>
        <a:xfrm>
          <a:off x="0" y="0"/>
          <a:ext cx="0" cy="0"/>
          <a:chOff x="0" y="0"/>
          <a:chExt cx="0" cy="0"/>
        </a:xfrm>
      </p:grpSpPr>
      <p:sp>
        <p:nvSpPr>
          <p:cNvPr id="3" name="Cím 2">
            <a:extLst>
              <a:ext uri="{FF2B5EF4-FFF2-40B4-BE49-F238E27FC236}">
                <a16:creationId xmlns:a16="http://schemas.microsoft.com/office/drawing/2014/main" id="{7C7A5014-3F67-A356-9696-D2EB114A5E0E}"/>
              </a:ext>
            </a:extLst>
          </p:cNvPr>
          <p:cNvSpPr>
            <a:spLocks noGrp="1"/>
          </p:cNvSpPr>
          <p:nvPr>
            <p:ph type="title"/>
          </p:nvPr>
        </p:nvSpPr>
        <p:spPr>
          <a:xfrm>
            <a:off x="609600" y="548759"/>
            <a:ext cx="9802380" cy="1392237"/>
          </a:xfrm>
        </p:spPr>
        <p:txBody>
          <a:bodyPr/>
          <a:lstStyle/>
          <a:p>
            <a:r>
              <a:rPr lang="hu-HU" sz="3500" b="1" dirty="0">
                <a:solidFill>
                  <a:srgbClr val="0064DC"/>
                </a:solidFill>
              </a:rPr>
              <a:t>Milyen előnyei és hátrányai lehetnek annak, hogy az emberek így használnak egy AI-t?</a:t>
            </a:r>
          </a:p>
        </p:txBody>
      </p:sp>
      <p:sp>
        <p:nvSpPr>
          <p:cNvPr id="4" name="Szövegdoboz 3">
            <a:extLst>
              <a:ext uri="{FF2B5EF4-FFF2-40B4-BE49-F238E27FC236}">
                <a16:creationId xmlns:a16="http://schemas.microsoft.com/office/drawing/2014/main" id="{62D834DB-98DA-DD02-F24B-B7AA67826FB0}"/>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
        <p:nvSpPr>
          <p:cNvPr id="2" name="Szöveg helye 1">
            <a:extLst>
              <a:ext uri="{FF2B5EF4-FFF2-40B4-BE49-F238E27FC236}">
                <a16:creationId xmlns:a16="http://schemas.microsoft.com/office/drawing/2014/main" id="{21568D9A-3BC0-47F6-4370-57F91045D89E}"/>
              </a:ext>
            </a:extLst>
          </p:cNvPr>
          <p:cNvSpPr>
            <a:spLocks noGrp="1"/>
          </p:cNvSpPr>
          <p:nvPr>
            <p:ph type="body" sz="quarter" idx="10"/>
          </p:nvPr>
        </p:nvSpPr>
        <p:spPr>
          <a:xfrm>
            <a:off x="571964" y="1936234"/>
            <a:ext cx="9655834" cy="4610437"/>
          </a:xfrm>
        </p:spPr>
        <p:txBody>
          <a:bodyPr/>
          <a:lstStyle/>
          <a:p>
            <a:pPr marL="0" indent="0">
              <a:buNone/>
            </a:pPr>
            <a:r>
              <a:rPr lang="hu-HU" sz="2200" b="1" dirty="0"/>
              <a:t>Előnyök:</a:t>
            </a:r>
          </a:p>
          <a:p>
            <a:pPr marL="0" indent="0">
              <a:buNone/>
            </a:pPr>
            <a:r>
              <a:rPr lang="hu-HU" sz="2200" dirty="0"/>
              <a:t>✅ </a:t>
            </a:r>
            <a:r>
              <a:rPr lang="hu-HU" sz="2200" b="1" dirty="0"/>
              <a:t>Gyors információ</a:t>
            </a:r>
            <a:r>
              <a:rPr lang="hu-HU" sz="2200" dirty="0"/>
              <a:t> – Az emberek azonnali választ kaphatnak, anélkül hogy napokig kellene várniuk egy orvosi konzultációra.</a:t>
            </a:r>
            <a:br>
              <a:rPr lang="hu-HU" sz="2200" dirty="0"/>
            </a:br>
            <a:r>
              <a:rPr lang="hu-HU" sz="2200" dirty="0"/>
              <a:t>✅ </a:t>
            </a:r>
            <a:r>
              <a:rPr lang="hu-HU" sz="2200" b="1" dirty="0"/>
              <a:t>Egészségtudatosság növelése</a:t>
            </a:r>
            <a:r>
              <a:rPr lang="hu-HU" sz="2200" dirty="0"/>
              <a:t> – Ha valaki jobban megérti a tüneteit, hamarabb kereshet segítséget vagy jobban kommunikálhat az orvossal.</a:t>
            </a:r>
            <a:br>
              <a:rPr lang="hu-HU" sz="2200" dirty="0"/>
            </a:br>
            <a:r>
              <a:rPr lang="hu-HU" sz="2200" dirty="0"/>
              <a:t>✅ </a:t>
            </a:r>
            <a:r>
              <a:rPr lang="hu-HU" sz="2200" b="1" dirty="0"/>
              <a:t>Orvosi szakemberek munkájának támogatása</a:t>
            </a:r>
            <a:r>
              <a:rPr lang="hu-HU" sz="2200" dirty="0"/>
              <a:t> – AI segíthet az adminisztrációban, a kutatások gyorsabb áttekintésében vagy akár differenciáldiagnózisok összeállításában.</a:t>
            </a:r>
          </a:p>
          <a:p>
            <a:pPr marL="0" indent="0">
              <a:buNone/>
            </a:pPr>
            <a:r>
              <a:rPr lang="hu-HU" sz="2200" b="1" dirty="0"/>
              <a:t>Hátrányok:</a:t>
            </a:r>
          </a:p>
          <a:p>
            <a:pPr marL="0" indent="0">
              <a:buNone/>
            </a:pPr>
            <a:r>
              <a:rPr lang="hu-HU" sz="2200" dirty="0"/>
              <a:t>⚠️ </a:t>
            </a:r>
            <a:r>
              <a:rPr lang="hu-HU" sz="2200" b="1" dirty="0"/>
              <a:t>Öndiagnózis veszélye</a:t>
            </a:r>
            <a:r>
              <a:rPr lang="hu-HU" sz="2200" dirty="0"/>
              <a:t> – A betegek téves következtetéseket vonhatnak le, ami vagy felesleges pánikot, vagy épp ellenkezőleg, túlzott nyugalmat eredményezhet.</a:t>
            </a:r>
            <a:br>
              <a:rPr lang="hu-HU" sz="2200" dirty="0"/>
            </a:br>
            <a:r>
              <a:rPr lang="hu-HU" sz="2200" dirty="0"/>
              <a:t>⚠️ </a:t>
            </a:r>
            <a:r>
              <a:rPr lang="hu-HU" sz="2200" b="1" dirty="0"/>
              <a:t>Pontatlan vagy hiányos válaszok</a:t>
            </a:r>
            <a:r>
              <a:rPr lang="hu-HU" sz="2200" dirty="0"/>
              <a:t> – A kontextustól függően egy AI félreértheti a kérdést vagy nem tud megfelelően mérlegelni.</a:t>
            </a:r>
            <a:br>
              <a:rPr lang="hu-HU" sz="2200" dirty="0"/>
            </a:br>
            <a:r>
              <a:rPr lang="hu-HU" sz="2200" dirty="0"/>
              <a:t>⚠️ </a:t>
            </a:r>
            <a:r>
              <a:rPr lang="hu-HU" sz="2200" b="1" dirty="0"/>
              <a:t>Hamis biztonságérzet vagy túlzott bizalom</a:t>
            </a:r>
            <a:r>
              <a:rPr lang="hu-HU" sz="2200" dirty="0"/>
              <a:t> – Ha valaki túlzottan támaszkodik egy AI-</a:t>
            </a:r>
            <a:r>
              <a:rPr lang="hu-HU" sz="2200" dirty="0" err="1"/>
              <a:t>ra</a:t>
            </a:r>
            <a:r>
              <a:rPr lang="hu-HU" sz="2200" dirty="0"/>
              <a:t>, lehet, hogy későn fordul orvoshoz.</a:t>
            </a:r>
          </a:p>
        </p:txBody>
      </p:sp>
    </p:spTree>
    <p:extLst>
      <p:ext uri="{BB962C8B-B14F-4D97-AF65-F5344CB8AC3E}">
        <p14:creationId xmlns:p14="http://schemas.microsoft.com/office/powerpoint/2010/main" val="35132952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43C6E-35E5-2301-FD0F-EA0E8844A28B}"/>
            </a:ext>
          </a:extLst>
        </p:cNvPr>
        <p:cNvGrpSpPr/>
        <p:nvPr/>
      </p:nvGrpSpPr>
      <p:grpSpPr>
        <a:xfrm>
          <a:off x="0" y="0"/>
          <a:ext cx="0" cy="0"/>
          <a:chOff x="0" y="0"/>
          <a:chExt cx="0" cy="0"/>
        </a:xfrm>
      </p:grpSpPr>
      <p:sp>
        <p:nvSpPr>
          <p:cNvPr id="3" name="Cím 2">
            <a:extLst>
              <a:ext uri="{FF2B5EF4-FFF2-40B4-BE49-F238E27FC236}">
                <a16:creationId xmlns:a16="http://schemas.microsoft.com/office/drawing/2014/main" id="{86F6AC48-6D87-0A07-3877-D8C2245C2674}"/>
              </a:ext>
            </a:extLst>
          </p:cNvPr>
          <p:cNvSpPr>
            <a:spLocks noGrp="1"/>
          </p:cNvSpPr>
          <p:nvPr>
            <p:ph type="title"/>
          </p:nvPr>
        </p:nvSpPr>
        <p:spPr>
          <a:xfrm>
            <a:off x="609600" y="548759"/>
            <a:ext cx="9802380" cy="1392237"/>
          </a:xfrm>
        </p:spPr>
        <p:txBody>
          <a:bodyPr/>
          <a:lstStyle/>
          <a:p>
            <a:r>
              <a:rPr lang="hu-HU" sz="3500" b="1" dirty="0">
                <a:solidFill>
                  <a:srgbClr val="0064DC"/>
                </a:solidFill>
              </a:rPr>
              <a:t>Hogyan érdemes egészségügyi szakemberként kezelni ezt a jelenséget?</a:t>
            </a:r>
          </a:p>
        </p:txBody>
      </p:sp>
      <p:sp>
        <p:nvSpPr>
          <p:cNvPr id="4" name="Szövegdoboz 3">
            <a:extLst>
              <a:ext uri="{FF2B5EF4-FFF2-40B4-BE49-F238E27FC236}">
                <a16:creationId xmlns:a16="http://schemas.microsoft.com/office/drawing/2014/main" id="{04A53F39-B85E-89FB-EE56-49FD38086AF3}"/>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
        <p:nvSpPr>
          <p:cNvPr id="2" name="Szöveg helye 1">
            <a:extLst>
              <a:ext uri="{FF2B5EF4-FFF2-40B4-BE49-F238E27FC236}">
                <a16:creationId xmlns:a16="http://schemas.microsoft.com/office/drawing/2014/main" id="{8F869163-3F5C-CA12-8D98-D0957BA9CBEF}"/>
              </a:ext>
            </a:extLst>
          </p:cNvPr>
          <p:cNvSpPr>
            <a:spLocks noGrp="1"/>
          </p:cNvSpPr>
          <p:nvPr>
            <p:ph type="body" sz="quarter" idx="10"/>
          </p:nvPr>
        </p:nvSpPr>
        <p:spPr>
          <a:xfrm>
            <a:off x="571964" y="1936234"/>
            <a:ext cx="9655834" cy="4610437"/>
          </a:xfrm>
        </p:spPr>
        <p:txBody>
          <a:bodyPr/>
          <a:lstStyle/>
          <a:p>
            <a:pPr marL="0" indent="0">
              <a:buNone/>
            </a:pPr>
            <a:r>
              <a:rPr lang="hu-HU" sz="2400" dirty="0"/>
              <a:t>🔹 </a:t>
            </a:r>
            <a:r>
              <a:rPr lang="hu-HU" sz="2400" b="1" dirty="0"/>
              <a:t>Empatikus hozzáállás</a:t>
            </a:r>
            <a:r>
              <a:rPr lang="hu-HU" sz="2400" dirty="0"/>
              <a:t> – Fontos elismerni, hogy a betegek információt akarnak, és természetes, hogy az internethez (vagy AI-hoz) fordulnak. Elutasítás helyett érdemes őket terelni a megbízható források felé.</a:t>
            </a:r>
          </a:p>
          <a:p>
            <a:pPr marL="0" indent="0">
              <a:buNone/>
            </a:pPr>
            <a:r>
              <a:rPr lang="hu-HU" sz="2400" dirty="0"/>
              <a:t>🔹 </a:t>
            </a:r>
            <a:r>
              <a:rPr lang="hu-HU" sz="2400" b="1" dirty="0"/>
              <a:t>Oktatás és tudatosítás</a:t>
            </a:r>
            <a:r>
              <a:rPr lang="hu-HU" sz="2400" dirty="0"/>
              <a:t> – Ha az egészségügyi szakemberek segítenek a pácienseknek megtanulni, hogyan értékeljék az információkat (pl. mit jelent egy differenciáldiagnózis, mi a bizonyítékokon alapuló orvoslás), az AI kevésbé lesz félrevezető számukra.</a:t>
            </a:r>
          </a:p>
          <a:p>
            <a:pPr marL="0" indent="0">
              <a:buNone/>
            </a:pPr>
            <a:r>
              <a:rPr lang="hu-HU" sz="2400" dirty="0"/>
              <a:t>🔹 </a:t>
            </a:r>
            <a:r>
              <a:rPr lang="hu-HU" sz="2400" b="1" dirty="0"/>
              <a:t>Orvos-páciens kommunikáció erősítése</a:t>
            </a:r>
            <a:r>
              <a:rPr lang="hu-HU" sz="2400" dirty="0"/>
              <a:t> – Ha az orvosok nyitottabbak arra, hogy a betegek által online talált információkról beszélgessenek, az növelheti a bizalmat és segíthet korrigálni a félreértéseket.</a:t>
            </a:r>
          </a:p>
          <a:p>
            <a:pPr marL="0" indent="0">
              <a:buNone/>
            </a:pPr>
            <a:r>
              <a:rPr lang="hu-HU" sz="2400" dirty="0"/>
              <a:t>🔹 </a:t>
            </a:r>
            <a:r>
              <a:rPr lang="hu-HU" sz="2400" b="1" dirty="0"/>
              <a:t>AI beépítése a szakmai gyakorlatba</a:t>
            </a:r>
            <a:r>
              <a:rPr lang="hu-HU" sz="2400" dirty="0"/>
              <a:t> – Az AI lehetőségeit érdemes az egészségügyi dolgozóknak is kihasználni, például diagnosztikai támogatásra, kutatások gyors áttekintésére vagy betegoktatásra.</a:t>
            </a:r>
          </a:p>
        </p:txBody>
      </p:sp>
    </p:spTree>
    <p:extLst>
      <p:ext uri="{BB962C8B-B14F-4D97-AF65-F5344CB8AC3E}">
        <p14:creationId xmlns:p14="http://schemas.microsoft.com/office/powerpoint/2010/main" val="197163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2B532-0320-7977-9ED8-4272B807C4A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93EFC139-8119-E14A-A9B9-DAA2FA5D2464}"/>
              </a:ext>
            </a:extLst>
          </p:cNvPr>
          <p:cNvSpPr>
            <a:spLocks noGrp="1"/>
          </p:cNvSpPr>
          <p:nvPr>
            <p:ph type="title"/>
          </p:nvPr>
        </p:nvSpPr>
        <p:spPr>
          <a:xfrm>
            <a:off x="809092" y="3148988"/>
            <a:ext cx="9181578" cy="2233413"/>
          </a:xfrm>
        </p:spPr>
        <p:txBody>
          <a:bodyPr anchor="ctr"/>
          <a:lstStyle/>
          <a:p>
            <a:r>
              <a:rPr lang="hu-HU" dirty="0"/>
              <a:t>H-PASS</a:t>
            </a:r>
            <a:br>
              <a:rPr lang="hu-HU" dirty="0"/>
            </a:br>
            <a:r>
              <a:rPr lang="hu-HU" dirty="0"/>
              <a:t>Változásvezetés</a:t>
            </a:r>
            <a:br>
              <a:rPr lang="hu-HU" dirty="0"/>
            </a:br>
            <a:endParaRPr lang="en-GB" sz="4200" dirty="0"/>
          </a:p>
        </p:txBody>
      </p:sp>
      <p:sp>
        <p:nvSpPr>
          <p:cNvPr id="4" name="Footer Placeholder 4">
            <a:extLst>
              <a:ext uri="{FF2B5EF4-FFF2-40B4-BE49-F238E27FC236}">
                <a16:creationId xmlns:a16="http://schemas.microsoft.com/office/drawing/2014/main" id="{212EAC59-8155-3712-592F-B87F2330AF5E}"/>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Project: 101101139 — H-PASS — EU4H-2022-PJ</a:t>
            </a:r>
            <a:endParaRPr kumimoji="0" lang="el-GR" alt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7590922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6">
            <a:extLst>
              <a:ext uri="{FF2B5EF4-FFF2-40B4-BE49-F238E27FC236}">
                <a16:creationId xmlns:a16="http://schemas.microsoft.com/office/drawing/2014/main" id="{FC5AA865-CE49-76B2-1C90-FF2114FF7247}"/>
              </a:ext>
            </a:extLst>
          </p:cNvPr>
          <p:cNvGrpSpPr>
            <a:grpSpLocks/>
          </p:cNvGrpSpPr>
          <p:nvPr/>
        </p:nvGrpSpPr>
        <p:grpSpPr bwMode="auto">
          <a:xfrm>
            <a:off x="812795" y="635347"/>
            <a:ext cx="8085760" cy="5600971"/>
            <a:chOff x="16042" y="305255"/>
            <a:chExt cx="9127958" cy="6323838"/>
          </a:xfrm>
        </p:grpSpPr>
        <p:grpSp>
          <p:nvGrpSpPr>
            <p:cNvPr id="26630" name="Group 5">
              <a:extLst>
                <a:ext uri="{FF2B5EF4-FFF2-40B4-BE49-F238E27FC236}">
                  <a16:creationId xmlns:a16="http://schemas.microsoft.com/office/drawing/2014/main" id="{D33A420F-C1A6-9777-14D9-61553B319A46}"/>
                </a:ext>
              </a:extLst>
            </p:cNvPr>
            <p:cNvGrpSpPr>
              <a:grpSpLocks/>
            </p:cNvGrpSpPr>
            <p:nvPr/>
          </p:nvGrpSpPr>
          <p:grpSpPr bwMode="auto">
            <a:xfrm>
              <a:off x="16042" y="305255"/>
              <a:ext cx="9127958" cy="6323838"/>
              <a:chOff x="16042" y="305255"/>
              <a:chExt cx="9127958" cy="6323838"/>
            </a:xfrm>
          </p:grpSpPr>
          <p:pic>
            <p:nvPicPr>
              <p:cNvPr id="26632" name="Picture 3">
                <a:extLst>
                  <a:ext uri="{FF2B5EF4-FFF2-40B4-BE49-F238E27FC236}">
                    <a16:creationId xmlns:a16="http://schemas.microsoft.com/office/drawing/2014/main" id="{D07142BA-ACDC-35FD-CCD3-7D16215E1A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42" y="305255"/>
                <a:ext cx="9127958" cy="63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5BB6BEB6-5D55-13F8-9817-6D6411A34B6F}"/>
                  </a:ext>
                </a:extLst>
              </p:cNvPr>
              <p:cNvSpPr/>
              <p:nvPr/>
            </p:nvSpPr>
            <p:spPr>
              <a:xfrm>
                <a:off x="16042" y="3572756"/>
                <a:ext cx="2409781" cy="1960819"/>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buClr>
                    <a:srgbClr val="000000"/>
                  </a:buClr>
                  <a:defRPr/>
                </a:pPr>
                <a:endParaRPr lang="en-GB" sz="1063" kern="0">
                  <a:sym typeface="Arial"/>
                </a:endParaRPr>
              </a:p>
            </p:txBody>
          </p:sp>
        </p:grpSp>
        <p:sp>
          <p:nvSpPr>
            <p:cNvPr id="5" name="Rectangle 4">
              <a:extLst>
                <a:ext uri="{FF2B5EF4-FFF2-40B4-BE49-F238E27FC236}">
                  <a16:creationId xmlns:a16="http://schemas.microsoft.com/office/drawing/2014/main" id="{139C8CF8-AF7A-5B51-EC70-924649798D60}"/>
                </a:ext>
              </a:extLst>
            </p:cNvPr>
            <p:cNvSpPr/>
            <p:nvPr/>
          </p:nvSpPr>
          <p:spPr>
            <a:xfrm>
              <a:off x="7475569" y="3104383"/>
              <a:ext cx="1668431" cy="352471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buClr>
                  <a:srgbClr val="000000"/>
                </a:buClr>
                <a:defRPr/>
              </a:pPr>
              <a:endParaRPr lang="en-GB" sz="1063" kern="0" dirty="0">
                <a:sym typeface="Arial"/>
              </a:endParaRPr>
            </a:p>
          </p:txBody>
        </p:sp>
      </p:grpSp>
      <p:sp>
        <p:nvSpPr>
          <p:cNvPr id="8" name="TextBox 7">
            <a:extLst>
              <a:ext uri="{FF2B5EF4-FFF2-40B4-BE49-F238E27FC236}">
                <a16:creationId xmlns:a16="http://schemas.microsoft.com/office/drawing/2014/main" id="{3C6814E8-2916-4893-CFD1-D763BBDCFA11}"/>
              </a:ext>
            </a:extLst>
          </p:cNvPr>
          <p:cNvSpPr txBox="1"/>
          <p:nvPr/>
        </p:nvSpPr>
        <p:spPr>
          <a:xfrm>
            <a:off x="812795" y="3529345"/>
            <a:ext cx="2134641" cy="1809726"/>
          </a:xfrm>
          <a:prstGeom prst="rect">
            <a:avLst/>
          </a:prstGeom>
          <a:noFill/>
        </p:spPr>
        <p:txBody>
          <a:bodyPr>
            <a:spAutoFit/>
          </a:bodyPr>
          <a:lstStyle/>
          <a:p>
            <a:pPr algn="just">
              <a:buClr>
                <a:srgbClr val="000000"/>
              </a:buClr>
              <a:defRPr/>
            </a:pPr>
            <a:r>
              <a:rPr lang="en-GB" sz="930" i="1" kern="0" dirty="0">
                <a:solidFill>
                  <a:schemeClr val="bg1">
                    <a:lumMod val="65000"/>
                  </a:schemeClr>
                </a:solidFill>
                <a:latin typeface="Arial"/>
                <a:ea typeface="Arial"/>
                <a:cs typeface="Arial"/>
                <a:sym typeface="Arial"/>
              </a:rPr>
              <a:t>New technologies will make the receptive doctors better at their jobs – quicker, more accurate, and more fact-based. There is a tremendous opportunity in the influx of data that has never before been available. Once we have a large enough dataset, and an addressable database of research studies, we’ll be able to identify patterns and physiological interactions in ways that weren’t possible before.</a:t>
            </a:r>
          </a:p>
        </p:txBody>
      </p:sp>
      <p:sp>
        <p:nvSpPr>
          <p:cNvPr id="26628" name="TextBox 8">
            <a:extLst>
              <a:ext uri="{FF2B5EF4-FFF2-40B4-BE49-F238E27FC236}">
                <a16:creationId xmlns:a16="http://schemas.microsoft.com/office/drawing/2014/main" id="{8E27292E-86C0-10E6-D5C9-8EBFD7299253}"/>
              </a:ext>
            </a:extLst>
          </p:cNvPr>
          <p:cNvSpPr txBox="1">
            <a:spLocks noChangeArrowheads="1"/>
          </p:cNvSpPr>
          <p:nvPr/>
        </p:nvSpPr>
        <p:spPr bwMode="auto">
          <a:xfrm>
            <a:off x="7420618" y="2913421"/>
            <a:ext cx="1562309" cy="3363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GB" altLang="hu-HU" sz="1417"/>
              <a:t>No brilliant diagnostician with bad manners, a la </a:t>
            </a:r>
          </a:p>
          <a:p>
            <a:pPr eaLnBrk="1" hangingPunct="1"/>
            <a:r>
              <a:rPr lang="en-GB" altLang="hu-HU" sz="1417"/>
              <a:t>“</a:t>
            </a:r>
            <a:r>
              <a:rPr lang="en-GB" altLang="hu-HU" sz="1417" b="1"/>
              <a:t>Dr. House,</a:t>
            </a:r>
            <a:r>
              <a:rPr lang="en-GB" altLang="hu-HU" sz="1417"/>
              <a:t>” will be needed in direct patient contact. Instead, we’ll use “</a:t>
            </a:r>
            <a:r>
              <a:rPr lang="en-GB" altLang="hu-HU" sz="1417" b="1"/>
              <a:t>Dr. Algorithm</a:t>
            </a:r>
            <a:r>
              <a:rPr lang="en-GB" altLang="hu-HU" sz="1417"/>
              <a:t>” to provide the diagnosis, while the most humane humans provide the care.</a:t>
            </a:r>
          </a:p>
        </p:txBody>
      </p:sp>
      <p:sp>
        <p:nvSpPr>
          <p:cNvPr id="26629" name="Szövegdoboz 1">
            <a:extLst>
              <a:ext uri="{FF2B5EF4-FFF2-40B4-BE49-F238E27FC236}">
                <a16:creationId xmlns:a16="http://schemas.microsoft.com/office/drawing/2014/main" id="{94093704-4BE3-98E6-0B7F-8C019550DCB7}"/>
              </a:ext>
            </a:extLst>
          </p:cNvPr>
          <p:cNvSpPr txBox="1">
            <a:spLocks noChangeArrowheads="1"/>
          </p:cNvSpPr>
          <p:nvPr/>
        </p:nvSpPr>
        <p:spPr bwMode="auto">
          <a:xfrm>
            <a:off x="753734" y="6296784"/>
            <a:ext cx="8203882"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hu-HU" altLang="hu-HU" sz="1240"/>
              <a:t>Source: </a:t>
            </a:r>
            <a:r>
              <a:rPr lang="en-US" altLang="hu-HU" sz="1240">
                <a:hlinkClick r:id="rId4"/>
              </a:rPr>
              <a:t>https://www.khoslaventures.com/fortune-technology-will-replace-80-of-what-doctors-do/</a:t>
            </a:r>
            <a:endParaRPr lang="en-US" altLang="hu-HU" sz="124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ím 6">
            <a:extLst>
              <a:ext uri="{FF2B5EF4-FFF2-40B4-BE49-F238E27FC236}">
                <a16:creationId xmlns:a16="http://schemas.microsoft.com/office/drawing/2014/main" id="{668CFA36-D03B-4B12-5A8D-880E04465409}"/>
              </a:ext>
            </a:extLst>
          </p:cNvPr>
          <p:cNvSpPr txBox="1">
            <a:spLocks noGrp="1" noChangeArrowheads="1"/>
          </p:cNvSpPr>
          <p:nvPr>
            <p:ph type="title"/>
          </p:nvPr>
        </p:nvSpPr>
        <p:spPr>
          <a:xfrm>
            <a:off x="435928" y="694408"/>
            <a:ext cx="9027926" cy="1174193"/>
          </a:xfrm>
        </p:spPr>
        <p:txBody>
          <a:bodyPr/>
          <a:lstStyle/>
          <a:p>
            <a:pPr eaLnBrk="1" hangingPunct="1">
              <a:lnSpc>
                <a:spcPct val="90000"/>
              </a:lnSpc>
              <a:buClr>
                <a:srgbClr val="5B5A50"/>
              </a:buClr>
              <a:buSzPts val="4400"/>
              <a:buFont typeface="Calibri" panose="020F0502020204030204" pitchFamily="34" charset="0"/>
              <a:buNone/>
            </a:pPr>
            <a:r>
              <a:rPr lang="hu-HU" altLang="hu-HU" sz="3543" b="1">
                <a:solidFill>
                  <a:srgbClr val="5B5A50"/>
                </a:solidFill>
                <a:latin typeface="Calibri" panose="020F0502020204030204" pitchFamily="34" charset="0"/>
                <a:cs typeface="Calibri" panose="020F0502020204030204" pitchFamily="34" charset="0"/>
                <a:sym typeface="Calibri" panose="020F0502020204030204" pitchFamily="34" charset="0"/>
              </a:rPr>
              <a:t>Az egészségügyi munkaerő</a:t>
            </a:r>
            <a:br>
              <a:rPr lang="hu-HU" altLang="hu-HU" sz="3543" b="1">
                <a:solidFill>
                  <a:srgbClr val="5B5A50"/>
                </a:solidFill>
                <a:latin typeface="Calibri" panose="020F0502020204030204" pitchFamily="34" charset="0"/>
                <a:cs typeface="Calibri" panose="020F0502020204030204" pitchFamily="34" charset="0"/>
                <a:sym typeface="Calibri" panose="020F0502020204030204" pitchFamily="34" charset="0"/>
              </a:rPr>
            </a:br>
            <a:r>
              <a:rPr lang="hu-HU" altLang="hu-HU" sz="3543" b="1">
                <a:solidFill>
                  <a:srgbClr val="5B5A50"/>
                </a:solidFill>
                <a:latin typeface="Calibri" panose="020F0502020204030204" pitchFamily="34" charset="0"/>
                <a:cs typeface="Calibri" panose="020F0502020204030204" pitchFamily="34" charset="0"/>
                <a:sym typeface="Calibri" panose="020F0502020204030204" pitchFamily="34" charset="0"/>
              </a:rPr>
              <a:t>a digitális jövőben</a:t>
            </a:r>
            <a:endParaRPr lang="en-US" altLang="hu-HU" sz="3543" b="1">
              <a:solidFill>
                <a:srgbClr val="5B5A50"/>
              </a:solidFill>
              <a:latin typeface="Calibri" panose="020F0502020204030204" pitchFamily="34" charset="0"/>
              <a:cs typeface="Calibri" panose="020F0502020204030204" pitchFamily="34" charset="0"/>
              <a:sym typeface="Calibri" panose="020F0502020204030204" pitchFamily="34" charset="0"/>
            </a:endParaRPr>
          </a:p>
        </p:txBody>
      </p:sp>
      <p:sp>
        <p:nvSpPr>
          <p:cNvPr id="28675" name="Tartalom helye 7">
            <a:extLst>
              <a:ext uri="{FF2B5EF4-FFF2-40B4-BE49-F238E27FC236}">
                <a16:creationId xmlns:a16="http://schemas.microsoft.com/office/drawing/2014/main" id="{581F3A1B-7DAF-1729-FEE8-1B1829ADAF80}"/>
              </a:ext>
            </a:extLst>
          </p:cNvPr>
          <p:cNvSpPr txBox="1">
            <a:spLocks noGrp="1" noChangeArrowheads="1"/>
          </p:cNvSpPr>
          <p:nvPr>
            <p:ph idx="1"/>
          </p:nvPr>
        </p:nvSpPr>
        <p:spPr>
          <a:xfrm>
            <a:off x="535770" y="1868601"/>
            <a:ext cx="5256447" cy="4189126"/>
          </a:xfrm>
        </p:spPr>
        <p:txBody>
          <a:bodyPr/>
          <a:lstStyle/>
          <a:p>
            <a:pPr marL="404988" indent="-359989">
              <a:spcBef>
                <a:spcPts val="886"/>
              </a:spcBef>
              <a:buClr>
                <a:srgbClr val="5B5A50"/>
              </a:buClr>
              <a:buSzPts val="2800"/>
            </a:pPr>
            <a: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t>Az egészségügyben dolgozók elvárásai is változnak (generációk)</a:t>
            </a:r>
          </a:p>
          <a:p>
            <a:pPr marL="404988" indent="-359989">
              <a:spcBef>
                <a:spcPts val="886"/>
              </a:spcBef>
              <a:buClr>
                <a:srgbClr val="5B5A50"/>
              </a:buClr>
              <a:buSzPts val="2800"/>
            </a:pPr>
            <a: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t>A digitális technológia nem helyettesíti, inkább kiegészíti az  egészségügyi dolgozók munkáját</a:t>
            </a:r>
          </a:p>
          <a:p>
            <a:pPr marL="404988" indent="-359989">
              <a:spcBef>
                <a:spcPts val="886"/>
              </a:spcBef>
              <a:buClr>
                <a:srgbClr val="5B5A50"/>
              </a:buClr>
              <a:buSzPts val="2800"/>
            </a:pPr>
            <a: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t>20 éven belül az egészségügyi munkakörök 90%-ának lesz digitális eleme</a:t>
            </a:r>
          </a:p>
          <a:p>
            <a:pPr marL="404988" indent="-359989">
              <a:spcBef>
                <a:spcPts val="886"/>
              </a:spcBef>
              <a:buClr>
                <a:srgbClr val="5B5A50"/>
              </a:buClr>
              <a:buSzPts val="2800"/>
            </a:pPr>
            <a: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t>Az emberiesség megőrizhető és megőrizendő</a:t>
            </a:r>
          </a:p>
          <a:p>
            <a:pPr marL="404988" indent="-359989">
              <a:spcBef>
                <a:spcPts val="886"/>
              </a:spcBef>
              <a:buClr>
                <a:srgbClr val="5B5A50"/>
              </a:buClr>
              <a:buSzPts val="2800"/>
            </a:pPr>
            <a:endPar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endParaRPr>
          </a:p>
        </p:txBody>
      </p:sp>
      <p:pic>
        <p:nvPicPr>
          <p:cNvPr id="28676" name="Kép 2" descr="A képen szöveg, emlős, hüllő, Tengeri teknős látható&#10;&#10;Automatikusan generált leírás">
            <a:extLst>
              <a:ext uri="{FF2B5EF4-FFF2-40B4-BE49-F238E27FC236}">
                <a16:creationId xmlns:a16="http://schemas.microsoft.com/office/drawing/2014/main" id="{8B094150-2F38-DA39-DF16-479788E9A0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6413" y="2930296"/>
            <a:ext cx="2677441" cy="330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Kép 4" descr="A képen személy, Emberi arc, ránc, ember látható&#10;&#10;Automatikusan generált leírás">
            <a:extLst>
              <a:ext uri="{FF2B5EF4-FFF2-40B4-BE49-F238E27FC236}">
                <a16:creationId xmlns:a16="http://schemas.microsoft.com/office/drawing/2014/main" id="{A35A2E6A-287A-98FB-A856-B678A593D1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3573" y="961589"/>
            <a:ext cx="1237473" cy="1608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Szövegdoboz 1">
            <a:extLst>
              <a:ext uri="{FF2B5EF4-FFF2-40B4-BE49-F238E27FC236}">
                <a16:creationId xmlns:a16="http://schemas.microsoft.com/office/drawing/2014/main" id="{D00C7D8F-27AC-8625-6F60-722FC9F0A13E}"/>
              </a:ext>
            </a:extLst>
          </p:cNvPr>
          <p:cNvSpPr txBox="1">
            <a:spLocks noChangeArrowheads="1"/>
          </p:cNvSpPr>
          <p:nvPr/>
        </p:nvSpPr>
        <p:spPr bwMode="auto">
          <a:xfrm>
            <a:off x="610299" y="5890388"/>
            <a:ext cx="5257854" cy="855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hu-HU" sz="1240"/>
              <a:t>The Topol Review</a:t>
            </a:r>
            <a:r>
              <a:rPr lang="hu-HU" altLang="hu-HU" sz="1240"/>
              <a:t>: </a:t>
            </a:r>
            <a:r>
              <a:rPr lang="en-US" altLang="hu-HU" sz="1240"/>
              <a:t>An independent report on behalf of the</a:t>
            </a:r>
            <a:r>
              <a:rPr lang="hu-HU" altLang="hu-HU" sz="1240"/>
              <a:t> </a:t>
            </a:r>
            <a:r>
              <a:rPr lang="en-US" altLang="hu-HU" sz="1240"/>
              <a:t>Secretary of State for Health and Social Care</a:t>
            </a:r>
            <a:r>
              <a:rPr lang="hu-HU" altLang="hu-HU" sz="1240"/>
              <a:t>. NHS, </a:t>
            </a:r>
            <a:r>
              <a:rPr lang="en-US" altLang="hu-HU" sz="1240"/>
              <a:t>February 2019</a:t>
            </a:r>
            <a:endParaRPr lang="hu-HU" altLang="hu-HU" sz="1240"/>
          </a:p>
          <a:p>
            <a:pPr eaLnBrk="1" hangingPunct="1"/>
            <a:r>
              <a:rPr lang="hu-HU" altLang="hu-HU" sz="1240"/>
              <a:t>https://topol.hee.nhs.uk/</a:t>
            </a:r>
          </a:p>
          <a:p>
            <a:pPr eaLnBrk="1" hangingPunct="1"/>
            <a:endParaRPr lang="en-US" altLang="hu-HU" sz="124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Google Shape;154;p3">
            <a:extLst>
              <a:ext uri="{FF2B5EF4-FFF2-40B4-BE49-F238E27FC236}">
                <a16:creationId xmlns:a16="http://schemas.microsoft.com/office/drawing/2014/main" id="{FAC312D0-12D7-F2BD-CD62-2E4F159D2CD2}"/>
              </a:ext>
            </a:extLst>
          </p:cNvPr>
          <p:cNvSpPr txBox="1">
            <a:spLocks noGrp="1" noChangeArrowheads="1"/>
          </p:cNvSpPr>
          <p:nvPr>
            <p:ph type="title"/>
          </p:nvPr>
        </p:nvSpPr>
        <p:spPr>
          <a:xfrm>
            <a:off x="651080" y="562223"/>
            <a:ext cx="9314795" cy="1174193"/>
          </a:xfrm>
        </p:spPr>
        <p:txBody>
          <a:bodyPr/>
          <a:lstStyle/>
          <a:p>
            <a:pPr eaLnBrk="1" hangingPunct="1">
              <a:spcBef>
                <a:spcPct val="0"/>
              </a:spcBef>
              <a:spcAft>
                <a:spcPct val="0"/>
              </a:spcAft>
              <a:buClr>
                <a:srgbClr val="000000"/>
              </a:buClr>
              <a:buSzPts val="4000"/>
              <a:buFont typeface="Montserrat" panose="00000500000000000000" pitchFamily="2" charset="-18"/>
              <a:buNone/>
            </a:pPr>
            <a:r>
              <a:rPr lang="hu-HU" altLang="hu-HU" sz="3543" b="1">
                <a:solidFill>
                  <a:srgbClr val="5B5A50"/>
                </a:solidFill>
                <a:latin typeface="Calibri" panose="020F0502020204030204" pitchFamily="34" charset="0"/>
                <a:cs typeface="Calibri" panose="020F0502020204030204" pitchFamily="34" charset="0"/>
                <a:sym typeface="Calibri" panose="020F0502020204030204" pitchFamily="34" charset="0"/>
              </a:rPr>
              <a:t>Személyre szabott orvoslást támogató transzverzális készségek</a:t>
            </a:r>
            <a:endParaRPr lang="hu-HU" altLang="hu-HU" sz="3898" b="1">
              <a:solidFill>
                <a:srgbClr val="5B5A50"/>
              </a:solidFill>
              <a:latin typeface="Calibri" panose="020F0502020204030204" pitchFamily="34" charset="0"/>
              <a:cs typeface="Calibri" panose="020F0502020204030204" pitchFamily="34" charset="0"/>
              <a:sym typeface="Calibri" panose="020F0502020204030204" pitchFamily="34" charset="0"/>
            </a:endParaRPr>
          </a:p>
        </p:txBody>
      </p:sp>
      <p:grpSp>
        <p:nvGrpSpPr>
          <p:cNvPr id="18435" name="Google Shape;155;p3">
            <a:extLst>
              <a:ext uri="{FF2B5EF4-FFF2-40B4-BE49-F238E27FC236}">
                <a16:creationId xmlns:a16="http://schemas.microsoft.com/office/drawing/2014/main" id="{01382287-A9D9-8461-FF9F-E7067A283EE7}"/>
              </a:ext>
            </a:extLst>
          </p:cNvPr>
          <p:cNvGrpSpPr>
            <a:grpSpLocks/>
          </p:cNvGrpSpPr>
          <p:nvPr/>
        </p:nvGrpSpPr>
        <p:grpSpPr bwMode="auto">
          <a:xfrm>
            <a:off x="656705" y="1682980"/>
            <a:ext cx="9309170" cy="4134284"/>
            <a:chOff x="3286" y="51147"/>
            <a:chExt cx="10509027" cy="4666126"/>
          </a:xfrm>
        </p:grpSpPr>
        <p:sp>
          <p:nvSpPr>
            <p:cNvPr id="18437" name="Google Shape;156;p3">
              <a:extLst>
                <a:ext uri="{FF2B5EF4-FFF2-40B4-BE49-F238E27FC236}">
                  <a16:creationId xmlns:a16="http://schemas.microsoft.com/office/drawing/2014/main" id="{70BD1F12-D613-50CE-A7B5-2C9360EC8FD8}"/>
                </a:ext>
              </a:extLst>
            </p:cNvPr>
            <p:cNvSpPr>
              <a:spLocks noChangeArrowheads="1"/>
            </p:cNvSpPr>
            <p:nvPr/>
          </p:nvSpPr>
          <p:spPr bwMode="auto">
            <a:xfrm>
              <a:off x="3286" y="51147"/>
              <a:ext cx="3203971" cy="1099341"/>
            </a:xfrm>
            <a:prstGeom prst="rect">
              <a:avLst/>
            </a:prstGeom>
            <a:solidFill>
              <a:srgbClr val="B2A06E"/>
            </a:solidFill>
            <a:ln w="12700">
              <a:solidFill>
                <a:srgbClr val="B2A06E"/>
              </a:solidFill>
              <a:miter lim="800000"/>
              <a:headEnd type="none" w="sm" len="sm"/>
              <a:tailEnd type="none" w="sm" len="sm"/>
            </a:ln>
          </p:spPr>
          <p:txBody>
            <a:bodyPr lIns="80985" tIns="80985" rIns="80985" bIns="8098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hu-HU" altLang="hu-HU" sz="1240"/>
            </a:p>
          </p:txBody>
        </p:sp>
        <p:sp>
          <p:nvSpPr>
            <p:cNvPr id="18438" name="Google Shape;157;p3">
              <a:extLst>
                <a:ext uri="{FF2B5EF4-FFF2-40B4-BE49-F238E27FC236}">
                  <a16:creationId xmlns:a16="http://schemas.microsoft.com/office/drawing/2014/main" id="{7780A085-5338-88C9-0AC4-8511C80174CD}"/>
                </a:ext>
              </a:extLst>
            </p:cNvPr>
            <p:cNvSpPr txBox="1">
              <a:spLocks noChangeArrowheads="1"/>
            </p:cNvSpPr>
            <p:nvPr/>
          </p:nvSpPr>
          <p:spPr bwMode="auto">
            <a:xfrm>
              <a:off x="3286" y="51147"/>
              <a:ext cx="3203971" cy="1099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8585" tIns="79191" rIns="138585" bIns="79191"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90000"/>
                </a:lnSpc>
                <a:buClr>
                  <a:srgbClr val="FFFFFF"/>
                </a:buClr>
                <a:buSzPts val="2200"/>
                <a:buFont typeface="Montserrat" panose="00000500000000000000" pitchFamily="2" charset="-18"/>
                <a:buNone/>
              </a:pPr>
              <a:r>
                <a:rPr lang="hu-HU" altLang="hu-HU" sz="2126">
                  <a:solidFill>
                    <a:srgbClr val="FFFFFF"/>
                  </a:solidFill>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Személyre szabott medicina</a:t>
              </a:r>
              <a:endParaRPr lang="hu-HU" altLang="hu-HU" sz="2126">
                <a:latin typeface="Calibri" panose="020F0502020204030204" pitchFamily="34" charset="0"/>
                <a:ea typeface="Montserrat" panose="00000500000000000000" pitchFamily="2" charset="-18"/>
                <a:cs typeface="Calibri" panose="020F0502020204030204" pitchFamily="34" charset="0"/>
              </a:endParaRPr>
            </a:p>
          </p:txBody>
        </p:sp>
        <p:sp>
          <p:nvSpPr>
            <p:cNvPr id="18439" name="Google Shape;158;p3">
              <a:extLst>
                <a:ext uri="{FF2B5EF4-FFF2-40B4-BE49-F238E27FC236}">
                  <a16:creationId xmlns:a16="http://schemas.microsoft.com/office/drawing/2014/main" id="{94565E23-0659-CB39-BF1A-184F2AADB1E0}"/>
                </a:ext>
              </a:extLst>
            </p:cNvPr>
            <p:cNvSpPr>
              <a:spLocks noChangeArrowheads="1"/>
            </p:cNvSpPr>
            <p:nvPr/>
          </p:nvSpPr>
          <p:spPr bwMode="auto">
            <a:xfrm>
              <a:off x="3286" y="1150489"/>
              <a:ext cx="3203971" cy="3566784"/>
            </a:xfrm>
            <a:prstGeom prst="rect">
              <a:avLst/>
            </a:prstGeom>
            <a:solidFill>
              <a:srgbClr val="E2DED3">
                <a:alpha val="89803"/>
              </a:srgbClr>
            </a:solidFill>
            <a:ln w="12700">
              <a:solidFill>
                <a:srgbClr val="E2DED3">
                  <a:alpha val="89803"/>
                </a:srgbClr>
              </a:solidFill>
              <a:miter lim="800000"/>
              <a:headEnd type="none" w="sm" len="sm"/>
              <a:tailEnd type="none" w="sm" len="sm"/>
            </a:ln>
          </p:spPr>
          <p:txBody>
            <a:bodyPr lIns="80985" tIns="80985" rIns="80985" bIns="8098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hu-HU" altLang="hu-HU" sz="1240"/>
            </a:p>
          </p:txBody>
        </p:sp>
        <p:sp>
          <p:nvSpPr>
            <p:cNvPr id="18440" name="Google Shape;159;p3">
              <a:extLst>
                <a:ext uri="{FF2B5EF4-FFF2-40B4-BE49-F238E27FC236}">
                  <a16:creationId xmlns:a16="http://schemas.microsoft.com/office/drawing/2014/main" id="{0D0A1DDD-A1CE-DB46-E311-3BE5C8010A23}"/>
                </a:ext>
              </a:extLst>
            </p:cNvPr>
            <p:cNvSpPr txBox="1">
              <a:spLocks noChangeArrowheads="1"/>
            </p:cNvSpPr>
            <p:nvPr/>
          </p:nvSpPr>
          <p:spPr bwMode="auto">
            <a:xfrm>
              <a:off x="3286" y="1150489"/>
              <a:ext cx="3203971" cy="3566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927" tIns="103927" rIns="138585" bIns="155902"/>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2286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lvl="1" eaLnBrk="1" hangingPunct="1">
                <a:lnSpc>
                  <a:spcPct val="90000"/>
                </a:lnSpc>
                <a:buSzPts val="2200"/>
                <a:buFont typeface="Montserrat" panose="00000500000000000000" pitchFamily="2" charset="-18"/>
                <a:buChar char="•"/>
              </a:pPr>
              <a:r>
                <a:rPr lang="hu-HU" altLang="hu-HU" sz="2126">
                  <a:latin typeface="Calibri" panose="020F0502020204030204" pitchFamily="34" charset="0"/>
                  <a:cs typeface="Calibri" panose="020F0502020204030204" pitchFamily="34" charset="0"/>
                  <a:sym typeface="Montserrat" panose="00000500000000000000" pitchFamily="2" charset="-18"/>
                </a:rPr>
                <a:t>Kommunikáció a betegekkel és a hozzátartozókkal</a:t>
              </a:r>
              <a:endParaRPr lang="hu-HU" altLang="hu-HU" sz="2126">
                <a:latin typeface="Calibri" panose="020F0502020204030204" pitchFamily="34" charset="0"/>
                <a:cs typeface="Calibri" panose="020F0502020204030204" pitchFamily="34" charset="0"/>
              </a:endParaRPr>
            </a:p>
            <a:p>
              <a:pPr lvl="1">
                <a:lnSpc>
                  <a:spcPct val="90000"/>
                </a:lnSpc>
                <a:spcBef>
                  <a:spcPts val="288"/>
                </a:spcBef>
                <a:buSzPts val="2200"/>
                <a:buFont typeface="Montserrat" panose="00000500000000000000" pitchFamily="2" charset="-18"/>
                <a:buChar char="•"/>
              </a:pPr>
              <a:r>
                <a:rPr lang="hu-HU" altLang="hu-HU" sz="2126">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Közös döntéshozatal</a:t>
              </a:r>
              <a:endParaRPr lang="hu-HU" altLang="hu-HU" sz="2126">
                <a:latin typeface="Calibri" panose="020F0502020204030204" pitchFamily="34" charset="0"/>
                <a:cs typeface="Calibri" panose="020F0502020204030204" pitchFamily="34" charset="0"/>
              </a:endParaRPr>
            </a:p>
            <a:p>
              <a:pPr lvl="1">
                <a:lnSpc>
                  <a:spcPct val="90000"/>
                </a:lnSpc>
                <a:spcBef>
                  <a:spcPts val="288"/>
                </a:spcBef>
                <a:buSzPts val="2200"/>
                <a:buFont typeface="Montserrat" panose="00000500000000000000" pitchFamily="2" charset="-18"/>
                <a:buChar char="•"/>
              </a:pPr>
              <a:r>
                <a:rPr lang="hu-HU" altLang="hu-HU" sz="2126">
                  <a:latin typeface="Calibri" panose="020F0502020204030204" pitchFamily="34" charset="0"/>
                  <a:cs typeface="Calibri" panose="020F0502020204030204" pitchFamily="34" charset="0"/>
                  <a:sym typeface="Montserrat" panose="00000500000000000000" pitchFamily="2" charset="-18"/>
                </a:rPr>
                <a:t>Team-munka és megosztott vezetés (leadership)</a:t>
              </a:r>
              <a:endParaRPr lang="hu-HU" altLang="hu-HU" sz="2126">
                <a:latin typeface="Calibri" panose="020F0502020204030204" pitchFamily="34" charset="0"/>
                <a:cs typeface="Calibri" panose="020F0502020204030204" pitchFamily="34" charset="0"/>
              </a:endParaRPr>
            </a:p>
            <a:p>
              <a:pPr lvl="1">
                <a:lnSpc>
                  <a:spcPct val="90000"/>
                </a:lnSpc>
                <a:spcBef>
                  <a:spcPts val="288"/>
                </a:spcBef>
                <a:buSzPts val="2200"/>
                <a:buFont typeface="Montserrat" panose="00000500000000000000" pitchFamily="2" charset="-18"/>
                <a:buChar char="•"/>
              </a:pPr>
              <a:r>
                <a:rPr lang="hu-HU" altLang="hu-HU" sz="2126">
                  <a:latin typeface="Calibri" panose="020F0502020204030204" pitchFamily="34" charset="0"/>
                  <a:cs typeface="Calibri" panose="020F0502020204030204" pitchFamily="34" charset="0"/>
                  <a:sym typeface="Montserrat" panose="00000500000000000000" pitchFamily="2" charset="-18"/>
                </a:rPr>
                <a:t>Társadalmi-kulturális érzékenység</a:t>
              </a:r>
              <a:endParaRPr lang="hu-HU" altLang="hu-HU" sz="2126">
                <a:latin typeface="Calibri" panose="020F0502020204030204" pitchFamily="34" charset="0"/>
                <a:cs typeface="Calibri" panose="020F0502020204030204" pitchFamily="34" charset="0"/>
              </a:endParaRPr>
            </a:p>
          </p:txBody>
        </p:sp>
        <p:sp>
          <p:nvSpPr>
            <p:cNvPr id="18441" name="Google Shape;160;p3">
              <a:extLst>
                <a:ext uri="{FF2B5EF4-FFF2-40B4-BE49-F238E27FC236}">
                  <a16:creationId xmlns:a16="http://schemas.microsoft.com/office/drawing/2014/main" id="{646E4A20-C114-B3AA-CC2A-F8E070784BA2}"/>
                </a:ext>
              </a:extLst>
            </p:cNvPr>
            <p:cNvSpPr>
              <a:spLocks noChangeArrowheads="1"/>
            </p:cNvSpPr>
            <p:nvPr/>
          </p:nvSpPr>
          <p:spPr bwMode="auto">
            <a:xfrm>
              <a:off x="3655814" y="51147"/>
              <a:ext cx="3203971" cy="1099341"/>
            </a:xfrm>
            <a:prstGeom prst="rect">
              <a:avLst/>
            </a:prstGeom>
            <a:solidFill>
              <a:srgbClr val="B2A06E"/>
            </a:solidFill>
            <a:ln w="12700">
              <a:solidFill>
                <a:srgbClr val="B2A06E"/>
              </a:solidFill>
              <a:miter lim="800000"/>
              <a:headEnd type="none" w="sm" len="sm"/>
              <a:tailEnd type="none" w="sm" len="sm"/>
            </a:ln>
          </p:spPr>
          <p:txBody>
            <a:bodyPr lIns="80985" tIns="80985" rIns="80985" bIns="8098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hu-HU" altLang="hu-HU" sz="1240"/>
            </a:p>
          </p:txBody>
        </p:sp>
        <p:sp>
          <p:nvSpPr>
            <p:cNvPr id="18442" name="Google Shape;161;p3">
              <a:extLst>
                <a:ext uri="{FF2B5EF4-FFF2-40B4-BE49-F238E27FC236}">
                  <a16:creationId xmlns:a16="http://schemas.microsoft.com/office/drawing/2014/main" id="{4AE0DA75-4821-229F-EE23-14B4BBEDB80E}"/>
                </a:ext>
              </a:extLst>
            </p:cNvPr>
            <p:cNvSpPr txBox="1">
              <a:spLocks noChangeArrowheads="1"/>
            </p:cNvSpPr>
            <p:nvPr/>
          </p:nvSpPr>
          <p:spPr bwMode="auto">
            <a:xfrm>
              <a:off x="3655814" y="51147"/>
              <a:ext cx="3203971" cy="1099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8585" tIns="79191" rIns="138585" bIns="79191"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90000"/>
                </a:lnSpc>
                <a:buClr>
                  <a:srgbClr val="FFFFFF"/>
                </a:buClr>
                <a:buSzPts val="2200"/>
                <a:buFont typeface="Montserrat" panose="00000500000000000000" pitchFamily="2" charset="-18"/>
                <a:buNone/>
              </a:pPr>
              <a:r>
                <a:rPr lang="hu-HU" altLang="hu-HU" sz="2126">
                  <a:solidFill>
                    <a:srgbClr val="FFFFFF"/>
                  </a:solidFill>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Nem rutin</a:t>
              </a:r>
              <a:br>
                <a:rPr lang="hu-HU" altLang="hu-HU" sz="2126">
                  <a:solidFill>
                    <a:srgbClr val="FFFFFF"/>
                  </a:solidFill>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br>
              <a:r>
                <a:rPr lang="hu-HU" altLang="hu-HU" sz="2126">
                  <a:solidFill>
                    <a:srgbClr val="FFFFFF"/>
                  </a:solidFill>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 feladatok ellátása</a:t>
              </a:r>
              <a:endParaRPr lang="hu-HU" altLang="hu-HU" sz="2126">
                <a:latin typeface="Calibri" panose="020F0502020204030204" pitchFamily="34" charset="0"/>
                <a:ea typeface="Montserrat" panose="00000500000000000000" pitchFamily="2" charset="-18"/>
                <a:cs typeface="Calibri" panose="020F0502020204030204" pitchFamily="34" charset="0"/>
              </a:endParaRPr>
            </a:p>
          </p:txBody>
        </p:sp>
        <p:sp>
          <p:nvSpPr>
            <p:cNvPr id="18443" name="Google Shape;162;p3">
              <a:extLst>
                <a:ext uri="{FF2B5EF4-FFF2-40B4-BE49-F238E27FC236}">
                  <a16:creationId xmlns:a16="http://schemas.microsoft.com/office/drawing/2014/main" id="{B03975C3-BAFE-AE7C-1D77-ECAB1F84D969}"/>
                </a:ext>
              </a:extLst>
            </p:cNvPr>
            <p:cNvSpPr>
              <a:spLocks noChangeArrowheads="1"/>
            </p:cNvSpPr>
            <p:nvPr/>
          </p:nvSpPr>
          <p:spPr bwMode="auto">
            <a:xfrm>
              <a:off x="3655814" y="1150489"/>
              <a:ext cx="3203971" cy="3566784"/>
            </a:xfrm>
            <a:prstGeom prst="rect">
              <a:avLst/>
            </a:prstGeom>
            <a:solidFill>
              <a:srgbClr val="E2DED3">
                <a:alpha val="89803"/>
              </a:srgbClr>
            </a:solidFill>
            <a:ln w="12700">
              <a:solidFill>
                <a:srgbClr val="E2DED3">
                  <a:alpha val="89803"/>
                </a:srgbClr>
              </a:solidFill>
              <a:miter lim="800000"/>
              <a:headEnd type="none" w="sm" len="sm"/>
              <a:tailEnd type="none" w="sm" len="sm"/>
            </a:ln>
          </p:spPr>
          <p:txBody>
            <a:bodyPr lIns="80985" tIns="80985" rIns="80985" bIns="8098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hu-HU" altLang="hu-HU" sz="1240"/>
            </a:p>
          </p:txBody>
        </p:sp>
        <p:sp>
          <p:nvSpPr>
            <p:cNvPr id="18444" name="Google Shape;163;p3">
              <a:extLst>
                <a:ext uri="{FF2B5EF4-FFF2-40B4-BE49-F238E27FC236}">
                  <a16:creationId xmlns:a16="http://schemas.microsoft.com/office/drawing/2014/main" id="{D9C40845-B87F-B187-F0B4-D97A86FAB707}"/>
                </a:ext>
              </a:extLst>
            </p:cNvPr>
            <p:cNvSpPr txBox="1">
              <a:spLocks noChangeArrowheads="1"/>
            </p:cNvSpPr>
            <p:nvPr/>
          </p:nvSpPr>
          <p:spPr bwMode="auto">
            <a:xfrm>
              <a:off x="3655814" y="1150489"/>
              <a:ext cx="3203971" cy="3566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927" tIns="103927" rIns="138585" bIns="155902"/>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2286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lvl="1" eaLnBrk="1" hangingPunct="1">
                <a:lnSpc>
                  <a:spcPct val="90000"/>
                </a:lnSpc>
                <a:buSzPts val="2200"/>
                <a:buFont typeface="Montserrat" panose="00000500000000000000" pitchFamily="2" charset="-18"/>
                <a:buChar char="•"/>
              </a:pPr>
              <a:r>
                <a:rPr lang="hu-HU" altLang="hu-HU" sz="2126">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Adaptív problémamegoldás</a:t>
              </a:r>
              <a:endParaRPr lang="hu-HU" altLang="hu-HU" sz="2126">
                <a:latin typeface="Calibri" panose="020F0502020204030204" pitchFamily="34" charset="0"/>
                <a:ea typeface="Montserrat" panose="00000500000000000000" pitchFamily="2" charset="-18"/>
                <a:cs typeface="Calibri" panose="020F0502020204030204" pitchFamily="34" charset="0"/>
              </a:endParaRPr>
            </a:p>
            <a:p>
              <a:pPr lvl="1">
                <a:lnSpc>
                  <a:spcPct val="90000"/>
                </a:lnSpc>
                <a:spcBef>
                  <a:spcPts val="288"/>
                </a:spcBef>
                <a:buSzPts val="2200"/>
                <a:buFont typeface="Montserrat" panose="00000500000000000000" pitchFamily="2" charset="-18"/>
                <a:buChar char="•"/>
              </a:pPr>
              <a:r>
                <a:rPr lang="hu-HU" altLang="hu-HU" sz="2126">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Egészségügyi rendszer ismerete</a:t>
              </a:r>
            </a:p>
            <a:p>
              <a:pPr lvl="1">
                <a:lnSpc>
                  <a:spcPct val="90000"/>
                </a:lnSpc>
                <a:spcBef>
                  <a:spcPts val="288"/>
                </a:spcBef>
                <a:buSzPts val="2200"/>
                <a:buFont typeface="Montserrat" panose="00000500000000000000" pitchFamily="2" charset="-18"/>
                <a:buChar char="•"/>
              </a:pPr>
              <a:r>
                <a:rPr lang="hu-HU" altLang="hu-HU" sz="2126">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IKT eszközök alkalmazásának képessége</a:t>
              </a:r>
              <a:endParaRPr lang="hu-HU" altLang="hu-HU" sz="2126">
                <a:latin typeface="Calibri" panose="020F0502020204030204" pitchFamily="34" charset="0"/>
                <a:ea typeface="Montserrat" panose="00000500000000000000" pitchFamily="2" charset="-18"/>
                <a:cs typeface="Calibri" panose="020F0502020204030204" pitchFamily="34" charset="0"/>
              </a:endParaRPr>
            </a:p>
          </p:txBody>
        </p:sp>
        <p:sp>
          <p:nvSpPr>
            <p:cNvPr id="18445" name="Google Shape;164;p3">
              <a:extLst>
                <a:ext uri="{FF2B5EF4-FFF2-40B4-BE49-F238E27FC236}">
                  <a16:creationId xmlns:a16="http://schemas.microsoft.com/office/drawing/2014/main" id="{B17893D7-31BB-2675-DB56-378DEC104A75}"/>
                </a:ext>
              </a:extLst>
            </p:cNvPr>
            <p:cNvSpPr>
              <a:spLocks noChangeArrowheads="1"/>
            </p:cNvSpPr>
            <p:nvPr/>
          </p:nvSpPr>
          <p:spPr bwMode="auto">
            <a:xfrm>
              <a:off x="7308342" y="51147"/>
              <a:ext cx="3203971" cy="1099341"/>
            </a:xfrm>
            <a:prstGeom prst="rect">
              <a:avLst/>
            </a:prstGeom>
            <a:solidFill>
              <a:srgbClr val="B2A06E"/>
            </a:solidFill>
            <a:ln w="12700">
              <a:solidFill>
                <a:srgbClr val="B2A06E"/>
              </a:solidFill>
              <a:miter lim="800000"/>
              <a:headEnd type="none" w="sm" len="sm"/>
              <a:tailEnd type="none" w="sm" len="sm"/>
            </a:ln>
          </p:spPr>
          <p:txBody>
            <a:bodyPr lIns="80985" tIns="80985" rIns="80985" bIns="8098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hu-HU" altLang="hu-HU" sz="1240"/>
            </a:p>
          </p:txBody>
        </p:sp>
        <p:sp>
          <p:nvSpPr>
            <p:cNvPr id="18446" name="Google Shape;165;p3">
              <a:extLst>
                <a:ext uri="{FF2B5EF4-FFF2-40B4-BE49-F238E27FC236}">
                  <a16:creationId xmlns:a16="http://schemas.microsoft.com/office/drawing/2014/main" id="{75B167CD-75AE-2279-2B10-0DFAEB667AA5}"/>
                </a:ext>
              </a:extLst>
            </p:cNvPr>
            <p:cNvSpPr txBox="1">
              <a:spLocks noChangeArrowheads="1"/>
            </p:cNvSpPr>
            <p:nvPr/>
          </p:nvSpPr>
          <p:spPr bwMode="auto">
            <a:xfrm>
              <a:off x="7308342" y="51147"/>
              <a:ext cx="3203971" cy="1099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8585" tIns="79191" rIns="138585" bIns="79191"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90000"/>
                </a:lnSpc>
                <a:buClr>
                  <a:srgbClr val="FFFFFF"/>
                </a:buClr>
                <a:buSzPts val="2200"/>
                <a:buFont typeface="Montserrat" panose="00000500000000000000" pitchFamily="2" charset="-18"/>
                <a:buNone/>
              </a:pPr>
              <a:r>
                <a:rPr lang="hu-HU" altLang="hu-HU" sz="2126">
                  <a:solidFill>
                    <a:srgbClr val="FFFFFF"/>
                  </a:solidFill>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Pozitív munkakultúrát támogató készségek</a:t>
              </a:r>
              <a:endParaRPr lang="hu-HU" altLang="hu-HU" sz="2126">
                <a:latin typeface="Calibri" panose="020F0502020204030204" pitchFamily="34" charset="0"/>
                <a:ea typeface="Montserrat" panose="00000500000000000000" pitchFamily="2" charset="-18"/>
                <a:cs typeface="Calibri" panose="020F0502020204030204" pitchFamily="34" charset="0"/>
              </a:endParaRPr>
            </a:p>
          </p:txBody>
        </p:sp>
        <p:sp>
          <p:nvSpPr>
            <p:cNvPr id="18447" name="Google Shape;166;p3">
              <a:extLst>
                <a:ext uri="{FF2B5EF4-FFF2-40B4-BE49-F238E27FC236}">
                  <a16:creationId xmlns:a16="http://schemas.microsoft.com/office/drawing/2014/main" id="{B9EE296A-B371-EACB-90D4-79EBA7D9D6A3}"/>
                </a:ext>
              </a:extLst>
            </p:cNvPr>
            <p:cNvSpPr>
              <a:spLocks noChangeArrowheads="1"/>
            </p:cNvSpPr>
            <p:nvPr/>
          </p:nvSpPr>
          <p:spPr bwMode="auto">
            <a:xfrm>
              <a:off x="7308342" y="1150489"/>
              <a:ext cx="3203971" cy="3566784"/>
            </a:xfrm>
            <a:prstGeom prst="rect">
              <a:avLst/>
            </a:prstGeom>
            <a:solidFill>
              <a:srgbClr val="E2DED3">
                <a:alpha val="89803"/>
              </a:srgbClr>
            </a:solidFill>
            <a:ln w="12700">
              <a:solidFill>
                <a:srgbClr val="E2DED3">
                  <a:alpha val="89803"/>
                </a:srgbClr>
              </a:solidFill>
              <a:miter lim="800000"/>
              <a:headEnd type="none" w="sm" len="sm"/>
              <a:tailEnd type="none" w="sm" len="sm"/>
            </a:ln>
          </p:spPr>
          <p:txBody>
            <a:bodyPr lIns="80985" tIns="80985" rIns="80985" bIns="8098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hu-HU" altLang="hu-HU" sz="1240"/>
            </a:p>
          </p:txBody>
        </p:sp>
        <p:sp>
          <p:nvSpPr>
            <p:cNvPr id="18448" name="Google Shape;167;p3">
              <a:extLst>
                <a:ext uri="{FF2B5EF4-FFF2-40B4-BE49-F238E27FC236}">
                  <a16:creationId xmlns:a16="http://schemas.microsoft.com/office/drawing/2014/main" id="{975F2898-7B33-FD55-490C-6EAEBB1926CF}"/>
                </a:ext>
              </a:extLst>
            </p:cNvPr>
            <p:cNvSpPr txBox="1">
              <a:spLocks noChangeArrowheads="1"/>
            </p:cNvSpPr>
            <p:nvPr/>
          </p:nvSpPr>
          <p:spPr bwMode="auto">
            <a:xfrm>
              <a:off x="7308342" y="1150489"/>
              <a:ext cx="3203971" cy="3566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927" tIns="103927" rIns="138585" bIns="155902"/>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lvl="1" eaLnBrk="1" hangingPunct="1">
                <a:lnSpc>
                  <a:spcPct val="90000"/>
                </a:lnSpc>
                <a:buSzPts val="2200"/>
                <a:buFont typeface="Arial" panose="020B0604020202020204" pitchFamily="34" charset="0"/>
                <a:buChar char="•"/>
              </a:pPr>
              <a:r>
                <a:rPr lang="hu-HU" altLang="hu-HU" sz="2126">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Szakmai standard-ek és etikai megfontolások</a:t>
              </a:r>
            </a:p>
            <a:p>
              <a:pPr lvl="1" eaLnBrk="1" hangingPunct="1">
                <a:lnSpc>
                  <a:spcPct val="90000"/>
                </a:lnSpc>
                <a:buSzPts val="2200"/>
                <a:buFont typeface="Arial" panose="020B0604020202020204" pitchFamily="34" charset="0"/>
                <a:buChar char="•"/>
              </a:pPr>
              <a:r>
                <a:rPr lang="hu-HU" altLang="hu-HU" sz="2126">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Tanulás és minőségfejlesztés</a:t>
              </a:r>
            </a:p>
            <a:p>
              <a:pPr lvl="1" eaLnBrk="1" hangingPunct="1">
                <a:lnSpc>
                  <a:spcPct val="90000"/>
                </a:lnSpc>
                <a:buSzPts val="2200"/>
                <a:buFont typeface="Arial" panose="020B0604020202020204" pitchFamily="34" charset="0"/>
                <a:buChar char="•"/>
              </a:pPr>
              <a:r>
                <a:rPr lang="hu-HU" altLang="hu-HU" sz="2126">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Oktatás és mentorálás képessége</a:t>
              </a:r>
            </a:p>
            <a:p>
              <a:pPr lvl="1" eaLnBrk="1" hangingPunct="1">
                <a:lnSpc>
                  <a:spcPct val="90000"/>
                </a:lnSpc>
                <a:buSzPts val="2200"/>
                <a:buFont typeface="Arial" panose="020B0604020202020204" pitchFamily="34" charset="0"/>
                <a:buChar char="•"/>
              </a:pPr>
              <a:r>
                <a:rPr lang="hu-HU" altLang="hu-HU" sz="2126">
                  <a:latin typeface="Calibri" panose="020F0502020204030204" pitchFamily="34" charset="0"/>
                  <a:ea typeface="Montserrat" panose="00000500000000000000" pitchFamily="2" charset="-18"/>
                  <a:cs typeface="Calibri" panose="020F0502020204030204" pitchFamily="34" charset="0"/>
                  <a:sym typeface="Montserrat" panose="00000500000000000000" pitchFamily="2" charset="-18"/>
                </a:rPr>
                <a:t>Stressz- és fáradtság kezelése</a:t>
              </a:r>
              <a:endParaRPr lang="hu-HU" altLang="hu-HU" sz="2126">
                <a:latin typeface="Calibri" panose="020F0502020204030204" pitchFamily="34" charset="0"/>
                <a:ea typeface="Montserrat" panose="00000500000000000000" pitchFamily="2" charset="-18"/>
                <a:cs typeface="Calibri" panose="020F0502020204030204" pitchFamily="34" charset="0"/>
              </a:endParaRPr>
            </a:p>
          </p:txBody>
        </p:sp>
      </p:grpSp>
      <p:sp>
        <p:nvSpPr>
          <p:cNvPr id="170" name="Google Shape;170;p3">
            <a:extLst>
              <a:ext uri="{FF2B5EF4-FFF2-40B4-BE49-F238E27FC236}">
                <a16:creationId xmlns:a16="http://schemas.microsoft.com/office/drawing/2014/main" id="{01BD6B5A-C403-395E-1CB7-2F94BC85AC44}"/>
              </a:ext>
            </a:extLst>
          </p:cNvPr>
          <p:cNvSpPr txBox="1"/>
          <p:nvPr/>
        </p:nvSpPr>
        <p:spPr>
          <a:xfrm>
            <a:off x="651080" y="5883356"/>
            <a:ext cx="9195266" cy="572400"/>
          </a:xfrm>
          <a:prstGeom prst="rect">
            <a:avLst/>
          </a:prstGeom>
          <a:noFill/>
          <a:ln>
            <a:noFill/>
          </a:ln>
        </p:spPr>
        <p:txBody>
          <a:bodyPr spcFirstLastPara="1" lIns="80985" tIns="40481" rIns="80985" bIns="40481">
            <a:spAutoFit/>
          </a:bodyPr>
          <a:lstStyle/>
          <a:p>
            <a:pPr>
              <a:buClr>
                <a:srgbClr val="000000"/>
              </a:buClr>
              <a:defRPr/>
            </a:pPr>
            <a:r>
              <a:rPr lang="hu-HU" sz="1594" kern="0" dirty="0">
                <a:solidFill>
                  <a:schemeClr val="dk1"/>
                </a:solidFill>
                <a:ea typeface="Montserrat"/>
                <a:cs typeface="Calibri" panose="020F0502020204030204" pitchFamily="34" charset="0"/>
                <a:sym typeface="Montserrat"/>
              </a:rPr>
              <a:t>Forrás: OECD (2018): </a:t>
            </a:r>
            <a:r>
              <a:rPr lang="hu-HU" sz="1594" kern="0" dirty="0" err="1">
                <a:solidFill>
                  <a:schemeClr val="dk1"/>
                </a:solidFill>
                <a:ea typeface="Montserrat"/>
                <a:cs typeface="Calibri" panose="020F0502020204030204" pitchFamily="34" charset="0"/>
                <a:sym typeface="Montserrat"/>
              </a:rPr>
              <a:t>Feasibility</a:t>
            </a:r>
            <a:r>
              <a:rPr lang="hu-HU" sz="1594" kern="0" dirty="0">
                <a:solidFill>
                  <a:schemeClr val="dk1"/>
                </a:solidFill>
                <a:ea typeface="Montserrat"/>
                <a:cs typeface="Calibri" panose="020F0502020204030204" pitchFamily="34" charset="0"/>
                <a:sym typeface="Montserrat"/>
              </a:rPr>
              <a:t> </a:t>
            </a:r>
            <a:r>
              <a:rPr lang="hu-HU" sz="1594" kern="0" dirty="0" err="1">
                <a:solidFill>
                  <a:schemeClr val="dk1"/>
                </a:solidFill>
                <a:ea typeface="Montserrat"/>
                <a:cs typeface="Calibri" panose="020F0502020204030204" pitchFamily="34" charset="0"/>
                <a:sym typeface="Montserrat"/>
              </a:rPr>
              <a:t>Study</a:t>
            </a:r>
            <a:r>
              <a:rPr lang="hu-HU" sz="1594" kern="0" dirty="0">
                <a:solidFill>
                  <a:schemeClr val="dk1"/>
                </a:solidFill>
                <a:ea typeface="Montserrat"/>
                <a:cs typeface="Calibri" panose="020F0502020204030204" pitchFamily="34" charset="0"/>
                <a:sym typeface="Montserrat"/>
              </a:rPr>
              <a:t> </a:t>
            </a:r>
            <a:r>
              <a:rPr lang="hu-HU" sz="1594" kern="0" dirty="0" err="1">
                <a:solidFill>
                  <a:schemeClr val="dk1"/>
                </a:solidFill>
                <a:ea typeface="Montserrat"/>
                <a:cs typeface="Calibri" panose="020F0502020204030204" pitchFamily="34" charset="0"/>
                <a:sym typeface="Montserrat"/>
              </a:rPr>
              <a:t>on</a:t>
            </a:r>
            <a:r>
              <a:rPr lang="hu-HU" sz="1594" kern="0" dirty="0">
                <a:solidFill>
                  <a:schemeClr val="dk1"/>
                </a:solidFill>
                <a:ea typeface="Montserrat"/>
                <a:cs typeface="Calibri" panose="020F0502020204030204" pitchFamily="34" charset="0"/>
                <a:sym typeface="Montserrat"/>
              </a:rPr>
              <a:t> Health </a:t>
            </a:r>
            <a:r>
              <a:rPr lang="hu-HU" sz="1594" kern="0" dirty="0" err="1">
                <a:solidFill>
                  <a:schemeClr val="dk1"/>
                </a:solidFill>
                <a:ea typeface="Montserrat"/>
                <a:cs typeface="Calibri" panose="020F0502020204030204" pitchFamily="34" charset="0"/>
                <a:sym typeface="Montserrat"/>
              </a:rPr>
              <a:t>Workforce</a:t>
            </a:r>
            <a:r>
              <a:rPr lang="hu-HU" sz="1594" kern="0" dirty="0">
                <a:solidFill>
                  <a:schemeClr val="dk1"/>
                </a:solidFill>
                <a:ea typeface="Montserrat"/>
                <a:cs typeface="Calibri" panose="020F0502020204030204" pitchFamily="34" charset="0"/>
                <a:sym typeface="Montserrat"/>
              </a:rPr>
              <a:t> </a:t>
            </a:r>
            <a:r>
              <a:rPr lang="hu-HU" sz="1594" kern="0" dirty="0" err="1">
                <a:solidFill>
                  <a:schemeClr val="dk1"/>
                </a:solidFill>
                <a:ea typeface="Montserrat"/>
                <a:cs typeface="Calibri" panose="020F0502020204030204" pitchFamily="34" charset="0"/>
                <a:sym typeface="Montserrat"/>
              </a:rPr>
              <a:t>Skills</a:t>
            </a:r>
            <a:r>
              <a:rPr lang="hu-HU" sz="1594" kern="0" dirty="0">
                <a:solidFill>
                  <a:schemeClr val="dk1"/>
                </a:solidFill>
                <a:ea typeface="Montserrat"/>
                <a:cs typeface="Calibri" panose="020F0502020204030204" pitchFamily="34" charset="0"/>
                <a:sym typeface="Montserrat"/>
              </a:rPr>
              <a:t> </a:t>
            </a:r>
            <a:r>
              <a:rPr lang="hu-HU" sz="1594" kern="0" dirty="0" err="1">
                <a:solidFill>
                  <a:schemeClr val="dk1"/>
                </a:solidFill>
                <a:ea typeface="Montserrat"/>
                <a:cs typeface="Calibri" panose="020F0502020204030204" pitchFamily="34" charset="0"/>
                <a:sym typeface="Montserrat"/>
              </a:rPr>
              <a:t>Assessment</a:t>
            </a:r>
            <a:r>
              <a:rPr lang="hu-HU" sz="1594" kern="0" dirty="0">
                <a:solidFill>
                  <a:schemeClr val="dk1"/>
                </a:solidFill>
                <a:ea typeface="Montserrat"/>
                <a:cs typeface="Calibri" panose="020F0502020204030204" pitchFamily="34" charset="0"/>
                <a:sym typeface="Montserrat"/>
              </a:rPr>
              <a:t>: </a:t>
            </a:r>
            <a:r>
              <a:rPr lang="hu-HU" sz="1594" kern="0" dirty="0" err="1">
                <a:solidFill>
                  <a:schemeClr val="dk1"/>
                </a:solidFill>
                <a:ea typeface="Montserrat"/>
                <a:cs typeface="Calibri" panose="020F0502020204030204" pitchFamily="34" charset="0"/>
                <a:sym typeface="Montserrat"/>
              </a:rPr>
              <a:t>Supporting</a:t>
            </a:r>
            <a:r>
              <a:rPr lang="hu-HU" sz="1594" kern="0" dirty="0">
                <a:solidFill>
                  <a:schemeClr val="dk1"/>
                </a:solidFill>
                <a:ea typeface="Montserrat"/>
                <a:cs typeface="Calibri" panose="020F0502020204030204" pitchFamily="34" charset="0"/>
                <a:sym typeface="Montserrat"/>
              </a:rPr>
              <a:t> </a:t>
            </a:r>
            <a:r>
              <a:rPr lang="hu-HU" sz="1594" kern="0" dirty="0" err="1">
                <a:solidFill>
                  <a:schemeClr val="dk1"/>
                </a:solidFill>
                <a:ea typeface="Montserrat"/>
                <a:cs typeface="Calibri" panose="020F0502020204030204" pitchFamily="34" charset="0"/>
                <a:sym typeface="Montserrat"/>
              </a:rPr>
              <a:t>health</a:t>
            </a:r>
            <a:r>
              <a:rPr lang="hu-HU" sz="1594" kern="0" dirty="0">
                <a:solidFill>
                  <a:schemeClr val="dk1"/>
                </a:solidFill>
                <a:ea typeface="Montserrat"/>
                <a:cs typeface="Calibri" panose="020F0502020204030204" pitchFamily="34" charset="0"/>
                <a:sym typeface="Montserrat"/>
              </a:rPr>
              <a:t> </a:t>
            </a:r>
            <a:r>
              <a:rPr lang="hu-HU" sz="1594" kern="0" dirty="0" err="1">
                <a:solidFill>
                  <a:schemeClr val="dk1"/>
                </a:solidFill>
                <a:ea typeface="Montserrat"/>
                <a:cs typeface="Calibri" panose="020F0502020204030204" pitchFamily="34" charset="0"/>
                <a:sym typeface="Montserrat"/>
              </a:rPr>
              <a:t>workers</a:t>
            </a:r>
            <a:r>
              <a:rPr lang="hu-HU" sz="1594" kern="0" dirty="0">
                <a:solidFill>
                  <a:schemeClr val="dk1"/>
                </a:solidFill>
                <a:ea typeface="Montserrat"/>
                <a:cs typeface="Calibri" panose="020F0502020204030204" pitchFamily="34" charset="0"/>
                <a:sym typeface="Montserrat"/>
              </a:rPr>
              <a:t> </a:t>
            </a:r>
            <a:r>
              <a:rPr lang="hu-HU" sz="1594" kern="0" dirty="0" err="1">
                <a:solidFill>
                  <a:schemeClr val="dk1"/>
                </a:solidFill>
                <a:ea typeface="Montserrat"/>
                <a:cs typeface="Calibri" panose="020F0502020204030204" pitchFamily="34" charset="0"/>
                <a:sym typeface="Montserrat"/>
              </a:rPr>
              <a:t>achieve</a:t>
            </a:r>
            <a:r>
              <a:rPr lang="hu-HU" sz="1594" kern="0" dirty="0">
                <a:solidFill>
                  <a:schemeClr val="dk1"/>
                </a:solidFill>
                <a:ea typeface="Montserrat"/>
                <a:cs typeface="Calibri" panose="020F0502020204030204" pitchFamily="34" charset="0"/>
                <a:sym typeface="Montserrat"/>
              </a:rPr>
              <a:t> </a:t>
            </a:r>
            <a:r>
              <a:rPr lang="hu-HU" sz="1594" kern="0" dirty="0" err="1">
                <a:solidFill>
                  <a:schemeClr val="dk1"/>
                </a:solidFill>
                <a:ea typeface="Montserrat"/>
                <a:cs typeface="Calibri" panose="020F0502020204030204" pitchFamily="34" charset="0"/>
                <a:sym typeface="Montserrat"/>
              </a:rPr>
              <a:t>person</a:t>
            </a:r>
            <a:r>
              <a:rPr lang="hu-HU" sz="1594" kern="0" dirty="0">
                <a:solidFill>
                  <a:schemeClr val="dk1"/>
                </a:solidFill>
                <a:ea typeface="Montserrat"/>
                <a:cs typeface="Calibri" panose="020F0502020204030204" pitchFamily="34" charset="0"/>
                <a:sym typeface="Montserrat"/>
              </a:rPr>
              <a:t> </a:t>
            </a:r>
            <a:r>
              <a:rPr lang="hu-HU" sz="1594" kern="0" dirty="0" err="1">
                <a:solidFill>
                  <a:schemeClr val="dk1"/>
                </a:solidFill>
                <a:ea typeface="Montserrat"/>
                <a:cs typeface="Calibri" panose="020F0502020204030204" pitchFamily="34" charset="0"/>
                <a:sym typeface="Montserrat"/>
              </a:rPr>
              <a:t>centred</a:t>
            </a:r>
            <a:r>
              <a:rPr lang="hu-HU" sz="1594" kern="0" dirty="0">
                <a:solidFill>
                  <a:schemeClr val="dk1"/>
                </a:solidFill>
                <a:ea typeface="Montserrat"/>
                <a:cs typeface="Calibri" panose="020F0502020204030204" pitchFamily="34" charset="0"/>
                <a:sym typeface="Montserrat"/>
              </a:rPr>
              <a:t> </a:t>
            </a:r>
            <a:r>
              <a:rPr lang="hu-HU" sz="1594" kern="0" dirty="0" err="1">
                <a:solidFill>
                  <a:schemeClr val="dk1"/>
                </a:solidFill>
                <a:ea typeface="Montserrat"/>
                <a:cs typeface="Calibri" panose="020F0502020204030204" pitchFamily="34" charset="0"/>
                <a:sym typeface="Montserrat"/>
              </a:rPr>
              <a:t>care</a:t>
            </a:r>
            <a:r>
              <a:rPr lang="hu-HU" sz="1594" kern="0" dirty="0">
                <a:solidFill>
                  <a:schemeClr val="dk1"/>
                </a:solidFill>
                <a:ea typeface="Montserrat"/>
                <a:cs typeface="Calibri" panose="020F0502020204030204" pitchFamily="34" charset="0"/>
                <a:sym typeface="Montserrat"/>
              </a:rPr>
              <a:t>.</a:t>
            </a:r>
            <a:endParaRPr sz="1594" kern="0" dirty="0">
              <a:ea typeface="Arial"/>
              <a:cs typeface="Calibri" panose="020F0502020204030204" pitchFamily="34" charset="0"/>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ím 6">
            <a:extLst>
              <a:ext uri="{FF2B5EF4-FFF2-40B4-BE49-F238E27FC236}">
                <a16:creationId xmlns:a16="http://schemas.microsoft.com/office/drawing/2014/main" id="{968EA8CF-A61E-5201-6E1B-B2492161A7A6}"/>
              </a:ext>
            </a:extLst>
          </p:cNvPr>
          <p:cNvSpPr txBox="1">
            <a:spLocks noGrp="1" noChangeArrowheads="1"/>
          </p:cNvSpPr>
          <p:nvPr>
            <p:ph type="title"/>
          </p:nvPr>
        </p:nvSpPr>
        <p:spPr/>
        <p:txBody>
          <a:bodyPr/>
          <a:lstStyle/>
          <a:p>
            <a:pPr eaLnBrk="1" hangingPunct="1">
              <a:lnSpc>
                <a:spcPct val="90000"/>
              </a:lnSpc>
              <a:buClr>
                <a:srgbClr val="5B5A50"/>
              </a:buClr>
              <a:buSzPts val="4400"/>
              <a:buFont typeface="Calibri" panose="020F0502020204030204" pitchFamily="34" charset="0"/>
              <a:buNone/>
            </a:pPr>
            <a:r>
              <a:rPr lang="hu-HU" altLang="hu-HU" sz="3898" b="1">
                <a:solidFill>
                  <a:srgbClr val="5B5A50"/>
                </a:solidFill>
                <a:latin typeface="Calibri" panose="020F0502020204030204" pitchFamily="34" charset="0"/>
                <a:cs typeface="Calibri" panose="020F0502020204030204" pitchFamily="34" charset="0"/>
                <a:sym typeface="Calibri" panose="020F0502020204030204" pitchFamily="34" charset="0"/>
              </a:rPr>
              <a:t>Milyen készségek nem helyettesíthetők?</a:t>
            </a:r>
            <a:endParaRPr lang="en-US" altLang="hu-HU" sz="3898" b="1">
              <a:solidFill>
                <a:srgbClr val="5B5A50"/>
              </a:solidFill>
              <a:latin typeface="Calibri" panose="020F0502020204030204" pitchFamily="34" charset="0"/>
              <a:cs typeface="Calibri" panose="020F0502020204030204" pitchFamily="34" charset="0"/>
              <a:sym typeface="Calibri" panose="020F0502020204030204" pitchFamily="34" charset="0"/>
            </a:endParaRPr>
          </a:p>
        </p:txBody>
      </p:sp>
      <p:sp>
        <p:nvSpPr>
          <p:cNvPr id="30723" name="Tartalom helye 7">
            <a:extLst>
              <a:ext uri="{FF2B5EF4-FFF2-40B4-BE49-F238E27FC236}">
                <a16:creationId xmlns:a16="http://schemas.microsoft.com/office/drawing/2014/main" id="{8B057208-21D0-BAF7-AF08-4D0583532996}"/>
              </a:ext>
            </a:extLst>
          </p:cNvPr>
          <p:cNvSpPr txBox="1">
            <a:spLocks noGrp="1" noChangeArrowheads="1"/>
          </p:cNvSpPr>
          <p:nvPr>
            <p:ph idx="1"/>
          </p:nvPr>
        </p:nvSpPr>
        <p:spPr>
          <a:xfrm>
            <a:off x="742483" y="2179375"/>
            <a:ext cx="4871143" cy="3854447"/>
          </a:xfrm>
        </p:spPr>
        <p:txBody>
          <a:bodyPr/>
          <a:lstStyle/>
          <a:p>
            <a:pPr marL="404988" indent="-359989">
              <a:spcBef>
                <a:spcPts val="886"/>
              </a:spcBef>
              <a:buClr>
                <a:srgbClr val="5B5A50"/>
              </a:buClr>
              <a:buSzPts val="2800"/>
            </a:pPr>
            <a: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t>Észlelést és manipulációt </a:t>
            </a:r>
            <a:b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br>
            <a: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t>igénylő feladatok</a:t>
            </a:r>
          </a:p>
          <a:p>
            <a:pPr marL="404988" indent="-359989">
              <a:spcBef>
                <a:spcPts val="886"/>
              </a:spcBef>
              <a:buClr>
                <a:srgbClr val="5B5A50"/>
              </a:buClr>
              <a:buSzPts val="2800"/>
            </a:pPr>
            <a: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t>Kreatív intelligenciát</a:t>
            </a:r>
            <a:b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br>
            <a: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t>igénylő feladatok</a:t>
            </a:r>
          </a:p>
          <a:p>
            <a:pPr marL="404988" indent="-359989">
              <a:spcBef>
                <a:spcPts val="886"/>
              </a:spcBef>
              <a:buClr>
                <a:srgbClr val="5B5A50"/>
              </a:buClr>
              <a:buSzPts val="2800"/>
            </a:pPr>
            <a: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t>Társas intelligenciát</a:t>
            </a:r>
            <a:b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br>
            <a:r>
              <a:rPr lang="hu-HU" altLang="hu-HU" sz="2480">
                <a:solidFill>
                  <a:srgbClr val="5B5A50"/>
                </a:solidFill>
                <a:latin typeface="Calibri" panose="020F0502020204030204" pitchFamily="34" charset="0"/>
                <a:cs typeface="Calibri" panose="020F0502020204030204" pitchFamily="34" charset="0"/>
                <a:sym typeface="Calibri" panose="020F0502020204030204" pitchFamily="34" charset="0"/>
              </a:rPr>
              <a:t>igénylő feladatok</a:t>
            </a:r>
            <a:endParaRPr lang="en-US" altLang="hu-HU" sz="2480">
              <a:solidFill>
                <a:srgbClr val="5B5A50"/>
              </a:solidFill>
              <a:latin typeface="Calibri" panose="020F0502020204030204" pitchFamily="34" charset="0"/>
              <a:cs typeface="Calibri" panose="020F0502020204030204" pitchFamily="34" charset="0"/>
              <a:sym typeface="Calibri" panose="020F0502020204030204" pitchFamily="34" charset="0"/>
            </a:endParaRPr>
          </a:p>
        </p:txBody>
      </p:sp>
      <p:pic>
        <p:nvPicPr>
          <p:cNvPr id="30724" name="Kép 2" descr="A képen szöveg, Betűtípus, képernyőkép, szám látható&#10;&#10;Automatikusan generált leírás">
            <a:extLst>
              <a:ext uri="{FF2B5EF4-FFF2-40B4-BE49-F238E27FC236}">
                <a16:creationId xmlns:a16="http://schemas.microsoft.com/office/drawing/2014/main" id="{6B0E9484-9FB8-9FE2-86B5-CDFA0231F3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5183" y="2179375"/>
            <a:ext cx="3628045" cy="347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zövegdoboz 3">
            <a:extLst>
              <a:ext uri="{FF2B5EF4-FFF2-40B4-BE49-F238E27FC236}">
                <a16:creationId xmlns:a16="http://schemas.microsoft.com/office/drawing/2014/main" id="{EE0BC08D-27E5-BEFB-4DC1-5F7E7EE79194}"/>
              </a:ext>
            </a:extLst>
          </p:cNvPr>
          <p:cNvSpPr txBox="1"/>
          <p:nvPr/>
        </p:nvSpPr>
        <p:spPr>
          <a:xfrm>
            <a:off x="658110" y="6033822"/>
            <a:ext cx="8516063" cy="582980"/>
          </a:xfrm>
          <a:prstGeom prst="rect">
            <a:avLst/>
          </a:prstGeom>
          <a:noFill/>
        </p:spPr>
        <p:txBody>
          <a:bodyPr>
            <a:spAutoFit/>
          </a:bodyPr>
          <a:lstStyle/>
          <a:p>
            <a:pPr>
              <a:buClr>
                <a:srgbClr val="000000"/>
              </a:buClr>
              <a:defRPr/>
            </a:pPr>
            <a:r>
              <a:rPr lang="hu-HU" sz="1594" kern="0" dirty="0" err="1">
                <a:ea typeface="Calibri" panose="020F0502020204030204" pitchFamily="34" charset="0"/>
                <a:cs typeface="Arial"/>
                <a:sym typeface="Arial"/>
              </a:rPr>
              <a:t>Source</a:t>
            </a:r>
            <a:r>
              <a:rPr lang="hu-HU" sz="1594" kern="0" dirty="0">
                <a:ea typeface="Calibri" panose="020F0502020204030204" pitchFamily="34" charset="0"/>
                <a:cs typeface="Arial"/>
                <a:sym typeface="Arial"/>
              </a:rPr>
              <a:t>: Frey CB, </a:t>
            </a:r>
            <a:r>
              <a:rPr lang="hu-HU" sz="1594" kern="0" dirty="0" err="1">
                <a:ea typeface="Calibri" panose="020F0502020204030204" pitchFamily="34" charset="0"/>
                <a:cs typeface="Arial"/>
                <a:sym typeface="Arial"/>
              </a:rPr>
              <a:t>Osborne</a:t>
            </a:r>
            <a:r>
              <a:rPr lang="hu-HU" sz="1594" kern="0" dirty="0">
                <a:ea typeface="Calibri" panose="020F0502020204030204" pitchFamily="34" charset="0"/>
                <a:cs typeface="Arial"/>
                <a:sym typeface="Arial"/>
              </a:rPr>
              <a:t> MA. (2017) The </a:t>
            </a:r>
            <a:r>
              <a:rPr lang="hu-HU" sz="1594" kern="0" dirty="0" err="1">
                <a:ea typeface="Calibri" panose="020F0502020204030204" pitchFamily="34" charset="0"/>
                <a:cs typeface="Arial"/>
                <a:sym typeface="Arial"/>
              </a:rPr>
              <a:t>future</a:t>
            </a:r>
            <a:r>
              <a:rPr lang="hu-HU" sz="1594" kern="0" dirty="0">
                <a:ea typeface="Calibri" panose="020F0502020204030204" pitchFamily="34" charset="0"/>
                <a:cs typeface="Arial"/>
                <a:sym typeface="Arial"/>
              </a:rPr>
              <a:t> of </a:t>
            </a:r>
            <a:r>
              <a:rPr lang="hu-HU" sz="1594" kern="0" dirty="0" err="1">
                <a:ea typeface="Calibri" panose="020F0502020204030204" pitchFamily="34" charset="0"/>
                <a:cs typeface="Arial"/>
                <a:sym typeface="Arial"/>
              </a:rPr>
              <a:t>employment</a:t>
            </a:r>
            <a:r>
              <a:rPr lang="hu-HU" sz="1594" kern="0" dirty="0">
                <a:ea typeface="Calibri" panose="020F0502020204030204" pitchFamily="34" charset="0"/>
                <a:cs typeface="Arial"/>
                <a:sym typeface="Arial"/>
              </a:rPr>
              <a:t>: </a:t>
            </a:r>
            <a:r>
              <a:rPr lang="hu-HU" sz="1594" kern="0" dirty="0" err="1">
                <a:ea typeface="Calibri" panose="020F0502020204030204" pitchFamily="34" charset="0"/>
                <a:cs typeface="Arial"/>
                <a:sym typeface="Arial"/>
              </a:rPr>
              <a:t>How</a:t>
            </a:r>
            <a:r>
              <a:rPr lang="hu-HU" sz="1594" kern="0" dirty="0">
                <a:ea typeface="Calibri" panose="020F0502020204030204" pitchFamily="34" charset="0"/>
                <a:cs typeface="Arial"/>
                <a:sym typeface="Arial"/>
              </a:rPr>
              <a:t> </a:t>
            </a:r>
            <a:r>
              <a:rPr lang="hu-HU" sz="1594" kern="0" dirty="0" err="1">
                <a:ea typeface="Calibri" panose="020F0502020204030204" pitchFamily="34" charset="0"/>
                <a:cs typeface="Arial"/>
                <a:sym typeface="Arial"/>
              </a:rPr>
              <a:t>susceptible</a:t>
            </a:r>
            <a:r>
              <a:rPr lang="hu-HU" sz="1594" kern="0" dirty="0">
                <a:ea typeface="Calibri" panose="020F0502020204030204" pitchFamily="34" charset="0"/>
                <a:cs typeface="Arial"/>
                <a:sym typeface="Arial"/>
              </a:rPr>
              <a:t> </a:t>
            </a:r>
            <a:r>
              <a:rPr lang="hu-HU" sz="1594" kern="0" dirty="0" err="1">
                <a:ea typeface="Calibri" panose="020F0502020204030204" pitchFamily="34" charset="0"/>
                <a:cs typeface="Arial"/>
                <a:sym typeface="Arial"/>
              </a:rPr>
              <a:t>are</a:t>
            </a:r>
            <a:r>
              <a:rPr lang="hu-HU" sz="1594" kern="0" dirty="0">
                <a:ea typeface="Calibri" panose="020F0502020204030204" pitchFamily="34" charset="0"/>
                <a:cs typeface="Arial"/>
                <a:sym typeface="Arial"/>
              </a:rPr>
              <a:t> </a:t>
            </a:r>
            <a:r>
              <a:rPr lang="hu-HU" sz="1594" kern="0" dirty="0" err="1">
                <a:ea typeface="Calibri" panose="020F0502020204030204" pitchFamily="34" charset="0"/>
                <a:cs typeface="Arial"/>
                <a:sym typeface="Arial"/>
              </a:rPr>
              <a:t>jobs</a:t>
            </a:r>
            <a:r>
              <a:rPr lang="hu-HU" sz="1594" kern="0" dirty="0">
                <a:ea typeface="Calibri" panose="020F0502020204030204" pitchFamily="34" charset="0"/>
                <a:cs typeface="Arial"/>
                <a:sym typeface="Arial"/>
              </a:rPr>
              <a:t> </a:t>
            </a:r>
            <a:r>
              <a:rPr lang="hu-HU" sz="1594" kern="0" dirty="0" err="1">
                <a:ea typeface="Calibri" panose="020F0502020204030204" pitchFamily="34" charset="0"/>
                <a:cs typeface="Arial"/>
                <a:sym typeface="Arial"/>
              </a:rPr>
              <a:t>to</a:t>
            </a:r>
            <a:r>
              <a:rPr lang="hu-HU" sz="1594" kern="0" dirty="0">
                <a:ea typeface="Calibri" panose="020F0502020204030204" pitchFamily="34" charset="0"/>
                <a:cs typeface="Arial"/>
                <a:sym typeface="Arial"/>
              </a:rPr>
              <a:t> </a:t>
            </a:r>
            <a:r>
              <a:rPr lang="hu-HU" sz="1594" kern="0" dirty="0" err="1">
                <a:ea typeface="Calibri" panose="020F0502020204030204" pitchFamily="34" charset="0"/>
                <a:cs typeface="Arial"/>
                <a:sym typeface="Arial"/>
              </a:rPr>
              <a:t>computerisation</a:t>
            </a:r>
            <a:r>
              <a:rPr lang="hu-HU" sz="1594" kern="0" dirty="0">
                <a:ea typeface="Calibri" panose="020F0502020204030204" pitchFamily="34" charset="0"/>
                <a:cs typeface="Arial"/>
                <a:sym typeface="Arial"/>
              </a:rPr>
              <a:t>? </a:t>
            </a:r>
            <a:r>
              <a:rPr lang="hu-HU" sz="1594" kern="0" dirty="0" err="1">
                <a:ea typeface="Calibri" panose="020F0502020204030204" pitchFamily="34" charset="0"/>
                <a:cs typeface="Arial"/>
                <a:sym typeface="Arial"/>
              </a:rPr>
              <a:t>Technological</a:t>
            </a:r>
            <a:r>
              <a:rPr lang="hu-HU" sz="1594" kern="0" dirty="0">
                <a:ea typeface="Calibri" panose="020F0502020204030204" pitchFamily="34" charset="0"/>
                <a:cs typeface="Arial"/>
                <a:sym typeface="Arial"/>
              </a:rPr>
              <a:t> </a:t>
            </a:r>
            <a:r>
              <a:rPr lang="hu-HU" sz="1594" kern="0" dirty="0" err="1">
                <a:ea typeface="Calibri" panose="020F0502020204030204" pitchFamily="34" charset="0"/>
                <a:cs typeface="Arial"/>
                <a:sym typeface="Arial"/>
              </a:rPr>
              <a:t>Forecasting</a:t>
            </a:r>
            <a:r>
              <a:rPr lang="hu-HU" sz="1594" kern="0" dirty="0">
                <a:ea typeface="Calibri" panose="020F0502020204030204" pitchFamily="34" charset="0"/>
                <a:cs typeface="Arial"/>
                <a:sym typeface="Arial"/>
              </a:rPr>
              <a:t> and </a:t>
            </a:r>
            <a:r>
              <a:rPr lang="hu-HU" sz="1594" kern="0" dirty="0" err="1">
                <a:ea typeface="Calibri" panose="020F0502020204030204" pitchFamily="34" charset="0"/>
                <a:cs typeface="Arial"/>
                <a:sym typeface="Arial"/>
              </a:rPr>
              <a:t>Social</a:t>
            </a:r>
            <a:r>
              <a:rPr lang="hu-HU" sz="1594" kern="0" dirty="0">
                <a:ea typeface="Calibri" panose="020F0502020204030204" pitchFamily="34" charset="0"/>
                <a:cs typeface="Arial"/>
                <a:sym typeface="Arial"/>
              </a:rPr>
              <a:t> </a:t>
            </a:r>
            <a:r>
              <a:rPr lang="hu-HU" sz="1594" kern="0" dirty="0" err="1">
                <a:ea typeface="Calibri" panose="020F0502020204030204" pitchFamily="34" charset="0"/>
                <a:cs typeface="Arial"/>
                <a:sym typeface="Arial"/>
              </a:rPr>
              <a:t>Change</a:t>
            </a:r>
            <a:r>
              <a:rPr lang="hu-HU" sz="1594" kern="0" dirty="0">
                <a:ea typeface="Calibri" panose="020F0502020204030204" pitchFamily="34" charset="0"/>
                <a:cs typeface="Arial"/>
                <a:sym typeface="Arial"/>
              </a:rPr>
              <a:t>, 114: 254-280.</a:t>
            </a:r>
            <a:endParaRPr lang="en-US" sz="1594" kern="0" dirty="0">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ím 6">
            <a:extLst>
              <a:ext uri="{FF2B5EF4-FFF2-40B4-BE49-F238E27FC236}">
                <a16:creationId xmlns:a16="http://schemas.microsoft.com/office/drawing/2014/main" id="{6D4A1694-236F-3E85-044E-05A4BF9C6F0B}"/>
              </a:ext>
            </a:extLst>
          </p:cNvPr>
          <p:cNvSpPr>
            <a:spLocks noGrp="1"/>
          </p:cNvSpPr>
          <p:nvPr>
            <p:ph type="title"/>
          </p:nvPr>
        </p:nvSpPr>
        <p:spPr>
          <a:xfrm>
            <a:off x="653293" y="757630"/>
            <a:ext cx="9027926" cy="1174193"/>
          </a:xfrm>
        </p:spPr>
        <p:txBody>
          <a:bodyPr/>
          <a:lstStyle/>
          <a:p>
            <a:r>
              <a:rPr lang="hu-HU" dirty="0" err="1"/>
              <a:t>Symptomate</a:t>
            </a:r>
            <a:endParaRPr lang="en-US" dirty="0"/>
          </a:p>
        </p:txBody>
      </p:sp>
      <p:sp>
        <p:nvSpPr>
          <p:cNvPr id="8" name="Tartalom helye 7">
            <a:extLst>
              <a:ext uri="{FF2B5EF4-FFF2-40B4-BE49-F238E27FC236}">
                <a16:creationId xmlns:a16="http://schemas.microsoft.com/office/drawing/2014/main" id="{5757369D-0BF9-7B0C-BC65-14E125CF9A5A}"/>
              </a:ext>
            </a:extLst>
          </p:cNvPr>
          <p:cNvSpPr>
            <a:spLocks noGrp="1"/>
          </p:cNvSpPr>
          <p:nvPr>
            <p:ph idx="1"/>
          </p:nvPr>
        </p:nvSpPr>
        <p:spPr>
          <a:xfrm>
            <a:off x="4990182" y="885654"/>
            <a:ext cx="4522401" cy="918147"/>
          </a:xfrm>
        </p:spPr>
        <p:txBody>
          <a:bodyPr>
            <a:normAutofit fontScale="85000" lnSpcReduction="10000"/>
          </a:bodyPr>
          <a:lstStyle/>
          <a:p>
            <a:pPr marL="44999" indent="0">
              <a:buNone/>
            </a:pPr>
            <a:r>
              <a:rPr lang="hu-HU" dirty="0">
                <a:hlinkClick r:id="rId3"/>
              </a:rPr>
              <a:t>www.symptomate.com</a:t>
            </a:r>
            <a:endParaRPr lang="hu-HU" dirty="0"/>
          </a:p>
          <a:p>
            <a:pPr marL="44999" indent="0">
              <a:buNone/>
            </a:pPr>
            <a:r>
              <a:rPr lang="hu-HU" dirty="0"/>
              <a:t>Orvostechnikai eszköz (EU, FDA)</a:t>
            </a:r>
            <a:endParaRPr lang="en-US" dirty="0"/>
          </a:p>
        </p:txBody>
      </p:sp>
      <p:pic>
        <p:nvPicPr>
          <p:cNvPr id="29" name="Kép 28">
            <a:extLst>
              <a:ext uri="{FF2B5EF4-FFF2-40B4-BE49-F238E27FC236}">
                <a16:creationId xmlns:a16="http://schemas.microsoft.com/office/drawing/2014/main" id="{77315BD9-D05C-11CA-1F27-59CE686AB0AC}"/>
              </a:ext>
            </a:extLst>
          </p:cNvPr>
          <p:cNvPicPr>
            <a:picLocks noChangeAspect="1"/>
          </p:cNvPicPr>
          <p:nvPr/>
        </p:nvPicPr>
        <p:blipFill>
          <a:blip r:embed="rId4"/>
          <a:stretch>
            <a:fillRect/>
          </a:stretch>
        </p:blipFill>
        <p:spPr>
          <a:xfrm>
            <a:off x="742484" y="2059847"/>
            <a:ext cx="8785381" cy="725118"/>
          </a:xfrm>
          <a:prstGeom prst="rect">
            <a:avLst/>
          </a:prstGeom>
        </p:spPr>
      </p:pic>
      <p:pic>
        <p:nvPicPr>
          <p:cNvPr id="31" name="Kép 30" descr="A képen szöveg, képernyőkép, ízület, álló látható&#10;&#10;Automatikusan generált leírás">
            <a:extLst>
              <a:ext uri="{FF2B5EF4-FFF2-40B4-BE49-F238E27FC236}">
                <a16:creationId xmlns:a16="http://schemas.microsoft.com/office/drawing/2014/main" id="{1765B365-827F-8850-63F8-1BC81F8C2D8A}"/>
              </a:ext>
            </a:extLst>
          </p:cNvPr>
          <p:cNvPicPr>
            <a:picLocks noChangeAspect="1"/>
          </p:cNvPicPr>
          <p:nvPr/>
        </p:nvPicPr>
        <p:blipFill>
          <a:blip r:embed="rId5"/>
          <a:stretch>
            <a:fillRect/>
          </a:stretch>
        </p:blipFill>
        <p:spPr>
          <a:xfrm>
            <a:off x="643461" y="3116768"/>
            <a:ext cx="5613627" cy="3178055"/>
          </a:xfrm>
          <a:prstGeom prst="rect">
            <a:avLst/>
          </a:prstGeom>
        </p:spPr>
      </p:pic>
      <p:pic>
        <p:nvPicPr>
          <p:cNvPr id="33" name="Kép 32" descr="A képen szöveg, képernyőkép, Betűtípus, szám látható&#10;&#10;Automatikusan generált leírás">
            <a:extLst>
              <a:ext uri="{FF2B5EF4-FFF2-40B4-BE49-F238E27FC236}">
                <a16:creationId xmlns:a16="http://schemas.microsoft.com/office/drawing/2014/main" id="{589A66B6-3441-F590-86AF-D80ACBC60474}"/>
              </a:ext>
            </a:extLst>
          </p:cNvPr>
          <p:cNvPicPr>
            <a:picLocks noChangeAspect="1"/>
          </p:cNvPicPr>
          <p:nvPr/>
        </p:nvPicPr>
        <p:blipFill>
          <a:blip r:embed="rId6"/>
          <a:stretch>
            <a:fillRect/>
          </a:stretch>
        </p:blipFill>
        <p:spPr>
          <a:xfrm>
            <a:off x="6454742" y="3116768"/>
            <a:ext cx="3984111" cy="2114583"/>
          </a:xfrm>
          <a:prstGeom prst="rect">
            <a:avLst/>
          </a:prstGeom>
        </p:spPr>
      </p:pic>
      <p:pic>
        <p:nvPicPr>
          <p:cNvPr id="35" name="Kép 34" descr="A képen szöveg, képernyőkép, Betűtípus, algebra látható&#10;&#10;Automatikusan generált leírás">
            <a:extLst>
              <a:ext uri="{FF2B5EF4-FFF2-40B4-BE49-F238E27FC236}">
                <a16:creationId xmlns:a16="http://schemas.microsoft.com/office/drawing/2014/main" id="{758A3EC3-9803-9291-A18F-167F58C4CB10}"/>
              </a:ext>
            </a:extLst>
          </p:cNvPr>
          <p:cNvPicPr>
            <a:picLocks noChangeAspect="1"/>
          </p:cNvPicPr>
          <p:nvPr/>
        </p:nvPicPr>
        <p:blipFill>
          <a:blip r:embed="rId7"/>
          <a:stretch>
            <a:fillRect/>
          </a:stretch>
        </p:blipFill>
        <p:spPr>
          <a:xfrm>
            <a:off x="4990182" y="4463358"/>
            <a:ext cx="5278098" cy="1895028"/>
          </a:xfrm>
          <a:prstGeom prst="rect">
            <a:avLst/>
          </a:prstGeom>
        </p:spPr>
      </p:pic>
      <p:sp>
        <p:nvSpPr>
          <p:cNvPr id="2" name="Footer Placeholder 4">
            <a:extLst>
              <a:ext uri="{FF2B5EF4-FFF2-40B4-BE49-F238E27FC236}">
                <a16:creationId xmlns:a16="http://schemas.microsoft.com/office/drawing/2014/main" id="{84D5F886-A3A9-B5A2-3A61-B7BA8594327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4" name="Kép 3" descr="A képen Grafika látható&#10;&#10;Előfordulhat, hogy a mesterséges intelligencia által létrehozott tartalom helytelen.">
            <a:extLst>
              <a:ext uri="{FF2B5EF4-FFF2-40B4-BE49-F238E27FC236}">
                <a16:creationId xmlns:a16="http://schemas.microsoft.com/office/drawing/2014/main" id="{BEF3ABB9-D696-BBC5-E9C6-2A15CFDF89E9}"/>
              </a:ext>
            </a:extLst>
          </p:cNvPr>
          <p:cNvPicPr>
            <a:picLocks noChangeAspect="1"/>
          </p:cNvPicPr>
          <p:nvPr/>
        </p:nvPicPr>
        <p:blipFill>
          <a:blip r:embed="rId8"/>
          <a:stretch>
            <a:fillRect/>
          </a:stretch>
        </p:blipFill>
        <p:spPr>
          <a:xfrm>
            <a:off x="5796545" y="13224"/>
            <a:ext cx="5003218" cy="2518103"/>
          </a:xfrm>
          <a:prstGeom prst="rect">
            <a:avLst/>
          </a:prstGeom>
        </p:spPr>
      </p:pic>
      <p:pic>
        <p:nvPicPr>
          <p:cNvPr id="6" name="Kép 5" descr="A képen szöveg, Betűtípus, Grafika, embléma látható&#10;&#10;Előfordulhat, hogy a mesterséges intelligencia által létrehozott tartalom helytelen.">
            <a:extLst>
              <a:ext uri="{FF2B5EF4-FFF2-40B4-BE49-F238E27FC236}">
                <a16:creationId xmlns:a16="http://schemas.microsoft.com/office/drawing/2014/main" id="{70073B34-EF8A-034D-8C59-99007719919F}"/>
              </a:ext>
            </a:extLst>
          </p:cNvPr>
          <p:cNvPicPr>
            <a:picLocks noChangeAspect="1"/>
          </p:cNvPicPr>
          <p:nvPr/>
        </p:nvPicPr>
        <p:blipFill>
          <a:blip r:embed="rId9"/>
          <a:stretch>
            <a:fillRect/>
          </a:stretch>
        </p:blipFill>
        <p:spPr>
          <a:xfrm>
            <a:off x="7484494" y="5503964"/>
            <a:ext cx="3315269" cy="1657635"/>
          </a:xfrm>
          <a:prstGeom prst="rect">
            <a:avLst/>
          </a:prstGeom>
        </p:spPr>
      </p:pic>
    </p:spTree>
    <p:extLst>
      <p:ext uri="{BB962C8B-B14F-4D97-AF65-F5344CB8AC3E}">
        <p14:creationId xmlns:p14="http://schemas.microsoft.com/office/powerpoint/2010/main" val="2143093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Kép 5" descr="A képen szöveg, Betűtípus, Grafika, embléma látható&#10;&#10;Előfordulhat, hogy a mesterséges intelligencia által létrehozott tartalom helytelen.">
            <a:extLst>
              <a:ext uri="{FF2B5EF4-FFF2-40B4-BE49-F238E27FC236}">
                <a16:creationId xmlns:a16="http://schemas.microsoft.com/office/drawing/2014/main" id="{2F1D38A4-6CBF-F92E-F970-CB84136F280C}"/>
              </a:ext>
            </a:extLst>
          </p:cNvPr>
          <p:cNvPicPr>
            <a:picLocks noChangeAspect="1"/>
          </p:cNvPicPr>
          <p:nvPr/>
        </p:nvPicPr>
        <p:blipFill>
          <a:blip r:embed="rId3"/>
          <a:stretch>
            <a:fillRect/>
          </a:stretch>
        </p:blipFill>
        <p:spPr>
          <a:xfrm>
            <a:off x="7484494" y="5503964"/>
            <a:ext cx="3315269" cy="1657635"/>
          </a:xfrm>
          <a:prstGeom prst="rect">
            <a:avLst/>
          </a:prstGeom>
        </p:spPr>
      </p:pic>
      <p:sp>
        <p:nvSpPr>
          <p:cNvPr id="7" name="Cím 6">
            <a:extLst>
              <a:ext uri="{FF2B5EF4-FFF2-40B4-BE49-F238E27FC236}">
                <a16:creationId xmlns:a16="http://schemas.microsoft.com/office/drawing/2014/main" id="{6D4A1694-236F-3E85-044E-05A4BF9C6F0B}"/>
              </a:ext>
            </a:extLst>
          </p:cNvPr>
          <p:cNvSpPr>
            <a:spLocks noGrp="1"/>
          </p:cNvSpPr>
          <p:nvPr>
            <p:ph type="title"/>
          </p:nvPr>
        </p:nvSpPr>
        <p:spPr>
          <a:xfrm>
            <a:off x="395834" y="821533"/>
            <a:ext cx="9027926" cy="1174193"/>
          </a:xfrm>
        </p:spPr>
        <p:txBody>
          <a:bodyPr/>
          <a:lstStyle/>
          <a:p>
            <a:r>
              <a:rPr lang="hu-HU" dirty="0" err="1"/>
              <a:t>Symptomate</a:t>
            </a:r>
            <a:endParaRPr lang="en-US" dirty="0"/>
          </a:p>
        </p:txBody>
      </p:sp>
      <p:sp>
        <p:nvSpPr>
          <p:cNvPr id="8" name="Tartalom helye 7">
            <a:extLst>
              <a:ext uri="{FF2B5EF4-FFF2-40B4-BE49-F238E27FC236}">
                <a16:creationId xmlns:a16="http://schemas.microsoft.com/office/drawing/2014/main" id="{5757369D-0BF9-7B0C-BC65-14E125CF9A5A}"/>
              </a:ext>
            </a:extLst>
          </p:cNvPr>
          <p:cNvSpPr>
            <a:spLocks noGrp="1"/>
          </p:cNvSpPr>
          <p:nvPr>
            <p:ph idx="1"/>
          </p:nvPr>
        </p:nvSpPr>
        <p:spPr>
          <a:xfrm>
            <a:off x="4990182" y="885654"/>
            <a:ext cx="4522401" cy="918147"/>
          </a:xfrm>
        </p:spPr>
        <p:txBody>
          <a:bodyPr>
            <a:normAutofit fontScale="85000" lnSpcReduction="10000"/>
          </a:bodyPr>
          <a:lstStyle/>
          <a:p>
            <a:pPr marL="44999" indent="0">
              <a:buNone/>
            </a:pPr>
            <a:r>
              <a:rPr lang="hu-HU" dirty="0">
                <a:hlinkClick r:id="rId4"/>
              </a:rPr>
              <a:t>www.symptomate.com</a:t>
            </a:r>
            <a:endParaRPr lang="hu-HU" dirty="0"/>
          </a:p>
          <a:p>
            <a:pPr marL="44999" indent="0">
              <a:buNone/>
            </a:pPr>
            <a:r>
              <a:rPr lang="hu-HU" dirty="0"/>
              <a:t>Orvostechnikai eszköz (EU, FDA)</a:t>
            </a:r>
            <a:endParaRPr lang="en-US" dirty="0"/>
          </a:p>
        </p:txBody>
      </p:sp>
      <p:pic>
        <p:nvPicPr>
          <p:cNvPr id="3" name="Kép 2" descr="A képen szöveg, képernyőkép, Betűtípus látható&#10;&#10;Automatikusan generált leírás">
            <a:extLst>
              <a:ext uri="{FF2B5EF4-FFF2-40B4-BE49-F238E27FC236}">
                <a16:creationId xmlns:a16="http://schemas.microsoft.com/office/drawing/2014/main" id="{4B7C17C2-AA96-0143-F5C3-C70B7B68F78F}"/>
              </a:ext>
            </a:extLst>
          </p:cNvPr>
          <p:cNvPicPr>
            <a:picLocks noChangeAspect="1"/>
          </p:cNvPicPr>
          <p:nvPr/>
        </p:nvPicPr>
        <p:blipFill>
          <a:blip r:embed="rId5"/>
          <a:stretch>
            <a:fillRect/>
          </a:stretch>
        </p:blipFill>
        <p:spPr>
          <a:xfrm>
            <a:off x="395833" y="2059847"/>
            <a:ext cx="6052367" cy="1946207"/>
          </a:xfrm>
          <a:prstGeom prst="rect">
            <a:avLst/>
          </a:prstGeom>
        </p:spPr>
      </p:pic>
      <p:pic>
        <p:nvPicPr>
          <p:cNvPr id="5" name="Kép 4" descr="A képen szöveg, képernyőkép, Betűtípus látható&#10;&#10;Automatikusan generált leírás">
            <a:extLst>
              <a:ext uri="{FF2B5EF4-FFF2-40B4-BE49-F238E27FC236}">
                <a16:creationId xmlns:a16="http://schemas.microsoft.com/office/drawing/2014/main" id="{47BC4C5E-B436-1564-4334-6EB9E5733CDC}"/>
              </a:ext>
            </a:extLst>
          </p:cNvPr>
          <p:cNvPicPr>
            <a:picLocks noChangeAspect="1"/>
          </p:cNvPicPr>
          <p:nvPr/>
        </p:nvPicPr>
        <p:blipFill>
          <a:blip r:embed="rId6"/>
          <a:stretch>
            <a:fillRect/>
          </a:stretch>
        </p:blipFill>
        <p:spPr>
          <a:xfrm>
            <a:off x="957471" y="3106236"/>
            <a:ext cx="5776748" cy="3284928"/>
          </a:xfrm>
          <a:prstGeom prst="rect">
            <a:avLst/>
          </a:prstGeom>
        </p:spPr>
      </p:pic>
      <p:pic>
        <p:nvPicPr>
          <p:cNvPr id="9" name="Kép 8" descr="A képen szöveg, képernyőkép, Betűtípus, szám látható&#10;&#10;Automatikusan generált leírás">
            <a:extLst>
              <a:ext uri="{FF2B5EF4-FFF2-40B4-BE49-F238E27FC236}">
                <a16:creationId xmlns:a16="http://schemas.microsoft.com/office/drawing/2014/main" id="{09B16E6D-586C-259D-FE5C-321CDC53B970}"/>
              </a:ext>
            </a:extLst>
          </p:cNvPr>
          <p:cNvPicPr>
            <a:picLocks noChangeAspect="1"/>
          </p:cNvPicPr>
          <p:nvPr/>
        </p:nvPicPr>
        <p:blipFill>
          <a:blip r:embed="rId7"/>
          <a:stretch>
            <a:fillRect/>
          </a:stretch>
        </p:blipFill>
        <p:spPr>
          <a:xfrm>
            <a:off x="7009838" y="1923901"/>
            <a:ext cx="2342630" cy="4403392"/>
          </a:xfrm>
          <a:prstGeom prst="rect">
            <a:avLst/>
          </a:prstGeom>
        </p:spPr>
      </p:pic>
      <p:sp>
        <p:nvSpPr>
          <p:cNvPr id="2" name="Footer Placeholder 4">
            <a:extLst>
              <a:ext uri="{FF2B5EF4-FFF2-40B4-BE49-F238E27FC236}">
                <a16:creationId xmlns:a16="http://schemas.microsoft.com/office/drawing/2014/main" id="{E3B31E83-6643-71E5-23CB-522F4AE1AB1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4" name="Kép 3" descr="A képen Grafika látható&#10;&#10;Előfordulhat, hogy a mesterséges intelligencia által létrehozott tartalom helytelen.">
            <a:extLst>
              <a:ext uri="{FF2B5EF4-FFF2-40B4-BE49-F238E27FC236}">
                <a16:creationId xmlns:a16="http://schemas.microsoft.com/office/drawing/2014/main" id="{B03F5C69-927D-FE03-3D82-CEDC4D5B016B}"/>
              </a:ext>
            </a:extLst>
          </p:cNvPr>
          <p:cNvPicPr>
            <a:picLocks noChangeAspect="1"/>
          </p:cNvPicPr>
          <p:nvPr/>
        </p:nvPicPr>
        <p:blipFill>
          <a:blip r:embed="rId8"/>
          <a:stretch>
            <a:fillRect/>
          </a:stretch>
        </p:blipFill>
        <p:spPr>
          <a:xfrm>
            <a:off x="5796545" y="13224"/>
            <a:ext cx="5003218" cy="2518103"/>
          </a:xfrm>
          <a:prstGeom prst="rect">
            <a:avLst/>
          </a:prstGeom>
        </p:spPr>
      </p:pic>
    </p:spTree>
    <p:extLst>
      <p:ext uri="{BB962C8B-B14F-4D97-AF65-F5344CB8AC3E}">
        <p14:creationId xmlns:p14="http://schemas.microsoft.com/office/powerpoint/2010/main" val="506390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Kép 7" descr="A képen szöveg, Betűtípus, Grafika, embléma látható&#10;&#10;Előfordulhat, hogy a mesterséges intelligencia által létrehozott tartalom helytelen.">
            <a:extLst>
              <a:ext uri="{FF2B5EF4-FFF2-40B4-BE49-F238E27FC236}">
                <a16:creationId xmlns:a16="http://schemas.microsoft.com/office/drawing/2014/main" id="{FA7B2453-EF10-FF86-867D-B47C9984F572}"/>
              </a:ext>
            </a:extLst>
          </p:cNvPr>
          <p:cNvPicPr>
            <a:picLocks noChangeAspect="1"/>
          </p:cNvPicPr>
          <p:nvPr/>
        </p:nvPicPr>
        <p:blipFill>
          <a:blip r:embed="rId3"/>
          <a:stretch>
            <a:fillRect/>
          </a:stretch>
        </p:blipFill>
        <p:spPr>
          <a:xfrm>
            <a:off x="7484494" y="5503964"/>
            <a:ext cx="3315269" cy="1657635"/>
          </a:xfrm>
          <a:prstGeom prst="rect">
            <a:avLst/>
          </a:prstGeom>
        </p:spPr>
      </p:pic>
      <p:pic>
        <p:nvPicPr>
          <p:cNvPr id="5" name="Kép 4" descr="A képen Grafika látható&#10;&#10;Előfordulhat, hogy a mesterséges intelligencia által létrehozott tartalom helytelen.">
            <a:extLst>
              <a:ext uri="{FF2B5EF4-FFF2-40B4-BE49-F238E27FC236}">
                <a16:creationId xmlns:a16="http://schemas.microsoft.com/office/drawing/2014/main" id="{229CFBE6-DB78-9A43-3421-678926659F4B}"/>
              </a:ext>
            </a:extLst>
          </p:cNvPr>
          <p:cNvPicPr>
            <a:picLocks noChangeAspect="1"/>
          </p:cNvPicPr>
          <p:nvPr/>
        </p:nvPicPr>
        <p:blipFill>
          <a:blip r:embed="rId4"/>
          <a:stretch>
            <a:fillRect/>
          </a:stretch>
        </p:blipFill>
        <p:spPr>
          <a:xfrm>
            <a:off x="5796545" y="13224"/>
            <a:ext cx="5003218" cy="2518103"/>
          </a:xfrm>
          <a:prstGeom prst="rect">
            <a:avLst/>
          </a:prstGeom>
        </p:spPr>
      </p:pic>
      <p:sp>
        <p:nvSpPr>
          <p:cNvPr id="7" name="Cím 6">
            <a:extLst>
              <a:ext uri="{FF2B5EF4-FFF2-40B4-BE49-F238E27FC236}">
                <a16:creationId xmlns:a16="http://schemas.microsoft.com/office/drawing/2014/main" id="{6D4A1694-236F-3E85-044E-05A4BF9C6F0B}"/>
              </a:ext>
            </a:extLst>
          </p:cNvPr>
          <p:cNvSpPr>
            <a:spLocks noGrp="1"/>
          </p:cNvSpPr>
          <p:nvPr>
            <p:ph type="title"/>
          </p:nvPr>
        </p:nvSpPr>
        <p:spPr/>
        <p:txBody>
          <a:bodyPr/>
          <a:lstStyle/>
          <a:p>
            <a:r>
              <a:rPr lang="hu-HU" dirty="0" err="1"/>
              <a:t>mymediktor</a:t>
            </a:r>
            <a:endParaRPr lang="en-US" dirty="0"/>
          </a:p>
        </p:txBody>
      </p:sp>
      <p:pic>
        <p:nvPicPr>
          <p:cNvPr id="4" name="Tartalom helye 3" descr="A képen szöveg, Betűtípus, fehér, algebra látható&#10;&#10;Automatikusan generált leírás">
            <a:extLst>
              <a:ext uri="{FF2B5EF4-FFF2-40B4-BE49-F238E27FC236}">
                <a16:creationId xmlns:a16="http://schemas.microsoft.com/office/drawing/2014/main" id="{CFFD91B5-9642-1FB7-B834-C7C7A6FBD7B8}"/>
              </a:ext>
            </a:extLst>
          </p:cNvPr>
          <p:cNvPicPr>
            <a:picLocks noGrp="1" noChangeAspect="1"/>
          </p:cNvPicPr>
          <p:nvPr>
            <p:ph idx="1"/>
          </p:nvPr>
        </p:nvPicPr>
        <p:blipFill>
          <a:blip r:embed="rId5"/>
          <a:stretch>
            <a:fillRect/>
          </a:stretch>
        </p:blipFill>
        <p:spPr>
          <a:xfrm>
            <a:off x="4604028" y="1565307"/>
            <a:ext cx="6080868" cy="1059545"/>
          </a:xfrm>
        </p:spPr>
      </p:pic>
      <p:sp>
        <p:nvSpPr>
          <p:cNvPr id="2" name="Tartalom helye 7">
            <a:extLst>
              <a:ext uri="{FF2B5EF4-FFF2-40B4-BE49-F238E27FC236}">
                <a16:creationId xmlns:a16="http://schemas.microsoft.com/office/drawing/2014/main" id="{791E61A4-DE2A-3C8B-6139-DC14BFD92EF5}"/>
              </a:ext>
            </a:extLst>
          </p:cNvPr>
          <p:cNvSpPr txBox="1">
            <a:spLocks/>
          </p:cNvSpPr>
          <p:nvPr/>
        </p:nvSpPr>
        <p:spPr bwMode="auto">
          <a:xfrm>
            <a:off x="677885" y="1663623"/>
            <a:ext cx="4522401" cy="590154"/>
          </a:xfrm>
          <a:prstGeom prst="rect">
            <a:avLst/>
          </a:prstGeom>
          <a:noFill/>
          <a:ln>
            <a:noFill/>
          </a:ln>
        </p:spPr>
        <p:txBody>
          <a:bodyPr spcFirstLastPara="1" wrap="square" lIns="80985" tIns="40481" rIns="80985" bIns="40481"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5B5A50"/>
              </a:buClr>
              <a:buSzPts val="2800"/>
              <a:buFont typeface="Arial"/>
              <a:buChar char="•"/>
              <a:defRPr sz="2800" b="0" i="0" u="none" strike="noStrike" cap="none">
                <a:solidFill>
                  <a:srgbClr val="5B5A50"/>
                </a:solidFill>
                <a:latin typeface="Calibri"/>
                <a:ea typeface="Calibri"/>
                <a:cs typeface="Calibri"/>
                <a:sym typeface="Calibri"/>
              </a:defRPr>
            </a:lvl1pPr>
            <a:lvl2pPr marL="914400" marR="0" lvl="1" indent="-381000" algn="l" rtl="0">
              <a:lnSpc>
                <a:spcPct val="90000"/>
              </a:lnSpc>
              <a:spcBef>
                <a:spcPts val="500"/>
              </a:spcBef>
              <a:spcAft>
                <a:spcPts val="0"/>
              </a:spcAft>
              <a:buClr>
                <a:srgbClr val="5B5A50"/>
              </a:buClr>
              <a:buSzPts val="2400"/>
              <a:buFont typeface="Arial"/>
              <a:buChar char="•"/>
              <a:defRPr sz="2400" b="0" i="0" u="none" strike="noStrike" cap="none">
                <a:solidFill>
                  <a:srgbClr val="5B5A50"/>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B5A50"/>
              </a:buClr>
              <a:buSzPts val="2000"/>
              <a:buFont typeface="Arial"/>
              <a:buChar char="•"/>
              <a:defRPr sz="2000" b="0" i="0" u="none" strike="noStrike" cap="none">
                <a:solidFill>
                  <a:srgbClr val="5B5A50"/>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B5A50"/>
              </a:buClr>
              <a:buSzPts val="1800"/>
              <a:buFont typeface="Arial"/>
              <a:buChar char="•"/>
              <a:defRPr sz="1800" b="0" i="0" u="none" strike="noStrike" cap="none">
                <a:solidFill>
                  <a:srgbClr val="5B5A50"/>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B5A50"/>
              </a:buClr>
              <a:buSzPts val="1800"/>
              <a:buFont typeface="Arial"/>
              <a:buChar char="•"/>
              <a:defRPr sz="1800" b="0" i="0" u="none" strike="noStrike" cap="none">
                <a:solidFill>
                  <a:srgbClr val="5B5A50"/>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4999" indent="0" defTabSz="809976">
              <a:spcBef>
                <a:spcPts val="886"/>
              </a:spcBef>
              <a:buNone/>
            </a:pPr>
            <a:r>
              <a:rPr lang="hu-HU" sz="2480" kern="0" dirty="0">
                <a:hlinkClick r:id="rId6"/>
              </a:rPr>
              <a:t>www.mymediktor.com</a:t>
            </a:r>
            <a:endParaRPr lang="hu-HU" sz="2480" kern="0" dirty="0"/>
          </a:p>
        </p:txBody>
      </p:sp>
      <p:pic>
        <p:nvPicPr>
          <p:cNvPr id="6" name="Kép 5" descr="A képen Emberi arc, szöveg, képernyőkép, személy látható&#10;&#10;Automatikusan generált leírás">
            <a:extLst>
              <a:ext uri="{FF2B5EF4-FFF2-40B4-BE49-F238E27FC236}">
                <a16:creationId xmlns:a16="http://schemas.microsoft.com/office/drawing/2014/main" id="{06AD1C29-8E7E-23D4-7E02-721A22259432}"/>
              </a:ext>
            </a:extLst>
          </p:cNvPr>
          <p:cNvPicPr>
            <a:picLocks noChangeAspect="1"/>
          </p:cNvPicPr>
          <p:nvPr/>
        </p:nvPicPr>
        <p:blipFill>
          <a:blip r:embed="rId7"/>
          <a:stretch>
            <a:fillRect/>
          </a:stretch>
        </p:blipFill>
        <p:spPr>
          <a:xfrm>
            <a:off x="114769" y="2799068"/>
            <a:ext cx="5664250" cy="2834938"/>
          </a:xfrm>
          <a:prstGeom prst="rect">
            <a:avLst/>
          </a:prstGeom>
        </p:spPr>
      </p:pic>
      <p:pic>
        <p:nvPicPr>
          <p:cNvPr id="12" name="Kép 11" descr="A képen szöveg, képernyőkép, Betűtípus látható&#10;&#10;Automatikusan generált leírás">
            <a:extLst>
              <a:ext uri="{FF2B5EF4-FFF2-40B4-BE49-F238E27FC236}">
                <a16:creationId xmlns:a16="http://schemas.microsoft.com/office/drawing/2014/main" id="{077E2D3D-A766-29C3-396B-7B0C416C3E13}"/>
              </a:ext>
            </a:extLst>
          </p:cNvPr>
          <p:cNvPicPr>
            <a:picLocks noChangeAspect="1"/>
          </p:cNvPicPr>
          <p:nvPr/>
        </p:nvPicPr>
        <p:blipFill>
          <a:blip r:embed="rId8"/>
          <a:stretch>
            <a:fillRect/>
          </a:stretch>
        </p:blipFill>
        <p:spPr>
          <a:xfrm>
            <a:off x="6007694" y="2764362"/>
            <a:ext cx="4339145" cy="1602893"/>
          </a:xfrm>
          <a:prstGeom prst="rect">
            <a:avLst/>
          </a:prstGeom>
        </p:spPr>
      </p:pic>
      <p:pic>
        <p:nvPicPr>
          <p:cNvPr id="14" name="Kép 13" descr="A képen szöveg, képernyőkép, Betűtípus, diagram látható&#10;&#10;Automatikusan generált leírás">
            <a:extLst>
              <a:ext uri="{FF2B5EF4-FFF2-40B4-BE49-F238E27FC236}">
                <a16:creationId xmlns:a16="http://schemas.microsoft.com/office/drawing/2014/main" id="{E656EC0D-C3B8-0A0C-A1AF-3DD54FBD9118}"/>
              </a:ext>
            </a:extLst>
          </p:cNvPr>
          <p:cNvPicPr>
            <a:picLocks noChangeAspect="1"/>
          </p:cNvPicPr>
          <p:nvPr/>
        </p:nvPicPr>
        <p:blipFill>
          <a:blip r:embed="rId9"/>
          <a:stretch>
            <a:fillRect/>
          </a:stretch>
        </p:blipFill>
        <p:spPr>
          <a:xfrm>
            <a:off x="5981302" y="4506765"/>
            <a:ext cx="2536819" cy="1541216"/>
          </a:xfrm>
          <a:prstGeom prst="rect">
            <a:avLst/>
          </a:prstGeom>
        </p:spPr>
      </p:pic>
      <p:pic>
        <p:nvPicPr>
          <p:cNvPr id="16" name="Kép 15" descr="A képen vázlat, Vonalas grafika, rajz, illusztráció látható&#10;&#10;Automatikusan generált leírás">
            <a:extLst>
              <a:ext uri="{FF2B5EF4-FFF2-40B4-BE49-F238E27FC236}">
                <a16:creationId xmlns:a16="http://schemas.microsoft.com/office/drawing/2014/main" id="{74B1231E-6A4F-9BA3-459E-28CB947DF70D}"/>
              </a:ext>
            </a:extLst>
          </p:cNvPr>
          <p:cNvPicPr>
            <a:picLocks noChangeAspect="1"/>
          </p:cNvPicPr>
          <p:nvPr/>
        </p:nvPicPr>
        <p:blipFill>
          <a:blip r:embed="rId10"/>
          <a:stretch>
            <a:fillRect/>
          </a:stretch>
        </p:blipFill>
        <p:spPr>
          <a:xfrm>
            <a:off x="8704167" y="4506765"/>
            <a:ext cx="2079700" cy="2079700"/>
          </a:xfrm>
          <a:prstGeom prst="rect">
            <a:avLst/>
          </a:prstGeom>
        </p:spPr>
      </p:pic>
      <p:sp>
        <p:nvSpPr>
          <p:cNvPr id="3" name="Footer Placeholder 4">
            <a:extLst>
              <a:ext uri="{FF2B5EF4-FFF2-40B4-BE49-F238E27FC236}">
                <a16:creationId xmlns:a16="http://schemas.microsoft.com/office/drawing/2014/main" id="{3AC00BF2-9994-CABC-7427-75626FCC5CE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222316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E117915-E3B7-A53B-9ACC-33EC46C39B61}"/>
              </a:ext>
            </a:extLst>
          </p:cNvPr>
          <p:cNvSpPr>
            <a:spLocks noGrp="1"/>
          </p:cNvSpPr>
          <p:nvPr>
            <p:ph type="title"/>
          </p:nvPr>
        </p:nvSpPr>
        <p:spPr/>
        <p:txBody>
          <a:bodyPr/>
          <a:lstStyle/>
          <a:p>
            <a:r>
              <a:rPr lang="hu-HU" dirty="0"/>
              <a:t>Egészségügyi technológiák (</a:t>
            </a:r>
            <a:r>
              <a:rPr lang="hu-HU" dirty="0" err="1"/>
              <a:t>MedTech</a:t>
            </a:r>
            <a:r>
              <a:rPr lang="hu-HU" dirty="0"/>
              <a:t>) a saját szakmámban</a:t>
            </a:r>
          </a:p>
        </p:txBody>
      </p:sp>
    </p:spTree>
    <p:extLst>
      <p:ext uri="{BB962C8B-B14F-4D97-AF65-F5344CB8AC3E}">
        <p14:creationId xmlns:p14="http://schemas.microsoft.com/office/powerpoint/2010/main" val="10174671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ép 4" descr="A képen Grafika látható&#10;&#10;Előfordulhat, hogy a mesterséges intelligencia által létrehozott tartalom helytelen.">
            <a:extLst>
              <a:ext uri="{FF2B5EF4-FFF2-40B4-BE49-F238E27FC236}">
                <a16:creationId xmlns:a16="http://schemas.microsoft.com/office/drawing/2014/main" id="{FA4968E7-9A56-E738-EE05-8D165A791872}"/>
              </a:ext>
            </a:extLst>
          </p:cNvPr>
          <p:cNvPicPr>
            <a:picLocks noChangeAspect="1"/>
          </p:cNvPicPr>
          <p:nvPr/>
        </p:nvPicPr>
        <p:blipFill>
          <a:blip r:embed="rId3"/>
          <a:stretch>
            <a:fillRect/>
          </a:stretch>
        </p:blipFill>
        <p:spPr>
          <a:xfrm>
            <a:off x="5796545" y="13224"/>
            <a:ext cx="5003218" cy="2518103"/>
          </a:xfrm>
          <a:prstGeom prst="rect">
            <a:avLst/>
          </a:prstGeom>
        </p:spPr>
      </p:pic>
      <p:sp>
        <p:nvSpPr>
          <p:cNvPr id="7" name="Cím 6">
            <a:extLst>
              <a:ext uri="{FF2B5EF4-FFF2-40B4-BE49-F238E27FC236}">
                <a16:creationId xmlns:a16="http://schemas.microsoft.com/office/drawing/2014/main" id="{6D4A1694-236F-3E85-044E-05A4BF9C6F0B}"/>
              </a:ext>
            </a:extLst>
          </p:cNvPr>
          <p:cNvSpPr>
            <a:spLocks noGrp="1"/>
          </p:cNvSpPr>
          <p:nvPr>
            <p:ph type="title"/>
          </p:nvPr>
        </p:nvSpPr>
        <p:spPr/>
        <p:txBody>
          <a:bodyPr/>
          <a:lstStyle/>
          <a:p>
            <a:r>
              <a:rPr lang="hu-HU" dirty="0" err="1"/>
              <a:t>mymediktor</a:t>
            </a:r>
            <a:endParaRPr lang="en-US" dirty="0"/>
          </a:p>
        </p:txBody>
      </p:sp>
      <p:pic>
        <p:nvPicPr>
          <p:cNvPr id="4" name="Tartalom helye 3" descr="A képen szöveg, képernyőkép, Betűtípus látható&#10;&#10;Automatikusan generált leírás">
            <a:extLst>
              <a:ext uri="{FF2B5EF4-FFF2-40B4-BE49-F238E27FC236}">
                <a16:creationId xmlns:a16="http://schemas.microsoft.com/office/drawing/2014/main" id="{27D3C3C3-E160-88A0-05D4-726FD5DDB9B2}"/>
              </a:ext>
            </a:extLst>
          </p:cNvPr>
          <p:cNvPicPr>
            <a:picLocks noGrp="1" noChangeAspect="1"/>
          </p:cNvPicPr>
          <p:nvPr>
            <p:ph idx="1"/>
          </p:nvPr>
        </p:nvPicPr>
        <p:blipFill>
          <a:blip r:embed="rId4"/>
          <a:stretch>
            <a:fillRect/>
          </a:stretch>
        </p:blipFill>
        <p:spPr>
          <a:xfrm>
            <a:off x="661250" y="1982030"/>
            <a:ext cx="6320681" cy="2356970"/>
          </a:xfrm>
        </p:spPr>
      </p:pic>
      <p:sp>
        <p:nvSpPr>
          <p:cNvPr id="2" name="Tartalom helye 7">
            <a:extLst>
              <a:ext uri="{FF2B5EF4-FFF2-40B4-BE49-F238E27FC236}">
                <a16:creationId xmlns:a16="http://schemas.microsoft.com/office/drawing/2014/main" id="{791E61A4-DE2A-3C8B-6139-DC14BFD92EF5}"/>
              </a:ext>
            </a:extLst>
          </p:cNvPr>
          <p:cNvSpPr txBox="1">
            <a:spLocks/>
          </p:cNvSpPr>
          <p:nvPr/>
        </p:nvSpPr>
        <p:spPr bwMode="auto">
          <a:xfrm>
            <a:off x="628843" y="1341497"/>
            <a:ext cx="4522401" cy="590154"/>
          </a:xfrm>
          <a:prstGeom prst="rect">
            <a:avLst/>
          </a:prstGeom>
          <a:noFill/>
          <a:ln>
            <a:noFill/>
          </a:ln>
        </p:spPr>
        <p:txBody>
          <a:bodyPr spcFirstLastPara="1" wrap="square" lIns="80985" tIns="40481" rIns="80985" bIns="40481"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5B5A50"/>
              </a:buClr>
              <a:buSzPts val="2800"/>
              <a:buFont typeface="Arial"/>
              <a:buChar char="•"/>
              <a:defRPr sz="2800" b="0" i="0" u="none" strike="noStrike" cap="none">
                <a:solidFill>
                  <a:srgbClr val="5B5A50"/>
                </a:solidFill>
                <a:latin typeface="Calibri"/>
                <a:ea typeface="Calibri"/>
                <a:cs typeface="Calibri"/>
                <a:sym typeface="Calibri"/>
              </a:defRPr>
            </a:lvl1pPr>
            <a:lvl2pPr marL="914400" marR="0" lvl="1" indent="-381000" algn="l" rtl="0">
              <a:lnSpc>
                <a:spcPct val="90000"/>
              </a:lnSpc>
              <a:spcBef>
                <a:spcPts val="500"/>
              </a:spcBef>
              <a:spcAft>
                <a:spcPts val="0"/>
              </a:spcAft>
              <a:buClr>
                <a:srgbClr val="5B5A50"/>
              </a:buClr>
              <a:buSzPts val="2400"/>
              <a:buFont typeface="Arial"/>
              <a:buChar char="•"/>
              <a:defRPr sz="2400" b="0" i="0" u="none" strike="noStrike" cap="none">
                <a:solidFill>
                  <a:srgbClr val="5B5A50"/>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B5A50"/>
              </a:buClr>
              <a:buSzPts val="2000"/>
              <a:buFont typeface="Arial"/>
              <a:buChar char="•"/>
              <a:defRPr sz="2000" b="0" i="0" u="none" strike="noStrike" cap="none">
                <a:solidFill>
                  <a:srgbClr val="5B5A50"/>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B5A50"/>
              </a:buClr>
              <a:buSzPts val="1800"/>
              <a:buFont typeface="Arial"/>
              <a:buChar char="•"/>
              <a:defRPr sz="1800" b="0" i="0" u="none" strike="noStrike" cap="none">
                <a:solidFill>
                  <a:srgbClr val="5B5A50"/>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B5A50"/>
              </a:buClr>
              <a:buSzPts val="1800"/>
              <a:buFont typeface="Arial"/>
              <a:buChar char="•"/>
              <a:defRPr sz="1800" b="0" i="0" u="none" strike="noStrike" cap="none">
                <a:solidFill>
                  <a:srgbClr val="5B5A50"/>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4999" indent="0" defTabSz="809976">
              <a:spcBef>
                <a:spcPts val="886"/>
              </a:spcBef>
              <a:buNone/>
            </a:pPr>
            <a:r>
              <a:rPr lang="hu-HU" sz="2480" kern="0" dirty="0">
                <a:hlinkClick r:id="rId5"/>
              </a:rPr>
              <a:t>www.mymediktor.com</a:t>
            </a:r>
            <a:endParaRPr lang="hu-HU" sz="2480" kern="0" dirty="0"/>
          </a:p>
        </p:txBody>
      </p:sp>
      <p:pic>
        <p:nvPicPr>
          <p:cNvPr id="6" name="Kép 5" descr="A képen szöveg, Betűtípus, képernyőkép látható&#10;&#10;Automatikusan generált leírás">
            <a:extLst>
              <a:ext uri="{FF2B5EF4-FFF2-40B4-BE49-F238E27FC236}">
                <a16:creationId xmlns:a16="http://schemas.microsoft.com/office/drawing/2014/main" id="{0121CAE4-48A1-8621-9821-C2AAC065B783}"/>
              </a:ext>
            </a:extLst>
          </p:cNvPr>
          <p:cNvPicPr>
            <a:picLocks noChangeAspect="1"/>
          </p:cNvPicPr>
          <p:nvPr/>
        </p:nvPicPr>
        <p:blipFill>
          <a:blip r:embed="rId6"/>
          <a:stretch>
            <a:fillRect/>
          </a:stretch>
        </p:blipFill>
        <p:spPr>
          <a:xfrm>
            <a:off x="661250" y="4700458"/>
            <a:ext cx="6773089" cy="1629202"/>
          </a:xfrm>
          <a:prstGeom prst="rect">
            <a:avLst/>
          </a:prstGeom>
        </p:spPr>
      </p:pic>
      <p:pic>
        <p:nvPicPr>
          <p:cNvPr id="10" name="Kép 9" descr="A képen szöveg, képernyőkép, Betűtípus, szám látható&#10;&#10;Automatikusan generált leírás">
            <a:extLst>
              <a:ext uri="{FF2B5EF4-FFF2-40B4-BE49-F238E27FC236}">
                <a16:creationId xmlns:a16="http://schemas.microsoft.com/office/drawing/2014/main" id="{DB5D455A-4C2C-EB24-6508-F73CD2DA1749}"/>
              </a:ext>
            </a:extLst>
          </p:cNvPr>
          <p:cNvPicPr>
            <a:picLocks noChangeAspect="1"/>
          </p:cNvPicPr>
          <p:nvPr/>
        </p:nvPicPr>
        <p:blipFill>
          <a:blip r:embed="rId7"/>
          <a:stretch>
            <a:fillRect/>
          </a:stretch>
        </p:blipFill>
        <p:spPr>
          <a:xfrm>
            <a:off x="4507489" y="1684254"/>
            <a:ext cx="6178633" cy="3000202"/>
          </a:xfrm>
          <a:prstGeom prst="rect">
            <a:avLst/>
          </a:prstGeom>
        </p:spPr>
      </p:pic>
      <p:sp>
        <p:nvSpPr>
          <p:cNvPr id="3" name="Footer Placeholder 4">
            <a:extLst>
              <a:ext uri="{FF2B5EF4-FFF2-40B4-BE49-F238E27FC236}">
                <a16:creationId xmlns:a16="http://schemas.microsoft.com/office/drawing/2014/main" id="{D619A069-0D19-52C8-2554-8669B3237A9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8" name="Kép 7" descr="A képen szöveg, Betűtípus, Grafika, embléma látható&#10;&#10;Előfordulhat, hogy a mesterséges intelligencia által létrehozott tartalom helytelen.">
            <a:extLst>
              <a:ext uri="{FF2B5EF4-FFF2-40B4-BE49-F238E27FC236}">
                <a16:creationId xmlns:a16="http://schemas.microsoft.com/office/drawing/2014/main" id="{F99A694A-2038-3B9D-3402-BCAC81B41B5A}"/>
              </a:ext>
            </a:extLst>
          </p:cNvPr>
          <p:cNvPicPr>
            <a:picLocks noChangeAspect="1"/>
          </p:cNvPicPr>
          <p:nvPr/>
        </p:nvPicPr>
        <p:blipFill>
          <a:blip r:embed="rId8"/>
          <a:stretch>
            <a:fillRect/>
          </a:stretch>
        </p:blipFill>
        <p:spPr>
          <a:xfrm>
            <a:off x="7434340" y="5503964"/>
            <a:ext cx="3365424" cy="1657635"/>
          </a:xfrm>
          <a:prstGeom prst="rect">
            <a:avLst/>
          </a:prstGeom>
        </p:spPr>
      </p:pic>
      <p:sp>
        <p:nvSpPr>
          <p:cNvPr id="9" name="Téglalap 8">
            <a:extLst>
              <a:ext uri="{FF2B5EF4-FFF2-40B4-BE49-F238E27FC236}">
                <a16:creationId xmlns:a16="http://schemas.microsoft.com/office/drawing/2014/main" id="{69084DE9-4AD5-3052-04DA-B48153AA94BD}"/>
              </a:ext>
            </a:extLst>
          </p:cNvPr>
          <p:cNvSpPr/>
          <p:nvPr/>
        </p:nvSpPr>
        <p:spPr>
          <a:xfrm>
            <a:off x="7434340" y="4667986"/>
            <a:ext cx="3365424" cy="9299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870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F255F76D-EE1F-CE49-1C2D-64BE64680050}"/>
              </a:ext>
            </a:extLst>
          </p:cNvPr>
          <p:cNvSpPr>
            <a:spLocks noGrp="1"/>
          </p:cNvSpPr>
          <p:nvPr>
            <p:ph sz="half" idx="1"/>
          </p:nvPr>
        </p:nvSpPr>
        <p:spPr>
          <a:xfrm>
            <a:off x="556931" y="359341"/>
            <a:ext cx="9685900" cy="3771188"/>
          </a:xfrm>
        </p:spPr>
        <p:txBody>
          <a:bodyPr/>
          <a:lstStyle/>
          <a:p>
            <a:r>
              <a:rPr lang="hu-HU" b="0" i="0" dirty="0">
                <a:solidFill>
                  <a:srgbClr val="1F1F1F"/>
                </a:solidFill>
                <a:effectLst/>
                <a:latin typeface="Google Sans"/>
              </a:rPr>
              <a:t>„</a:t>
            </a:r>
            <a:r>
              <a:rPr lang="en-US" b="0" i="0" dirty="0">
                <a:solidFill>
                  <a:srgbClr val="1F1F1F"/>
                </a:solidFill>
                <a:effectLst/>
                <a:latin typeface="Google Sans"/>
              </a:rPr>
              <a:t>This is made possible through the combination of our cutting edge, AI-based inference engine and our meticulously maintained medical knowledge base.</a:t>
            </a:r>
            <a:r>
              <a:rPr lang="hu-HU" b="0" i="0" dirty="0">
                <a:solidFill>
                  <a:srgbClr val="1F1F1F"/>
                </a:solidFill>
                <a:effectLst/>
                <a:latin typeface="Google Sans"/>
              </a:rPr>
              <a:t>” (</a:t>
            </a:r>
            <a:r>
              <a:rPr lang="hu-HU" b="0" i="0" dirty="0" err="1">
                <a:solidFill>
                  <a:srgbClr val="1F1F1F"/>
                </a:solidFill>
                <a:effectLst/>
                <a:latin typeface="Google Sans"/>
              </a:rPr>
              <a:t>Symptomate</a:t>
            </a:r>
            <a:r>
              <a:rPr lang="hu-HU" b="0" i="0" dirty="0">
                <a:solidFill>
                  <a:srgbClr val="1F1F1F"/>
                </a:solidFill>
                <a:effectLst/>
                <a:latin typeface="Google Sans"/>
              </a:rPr>
              <a:t>)</a:t>
            </a:r>
          </a:p>
          <a:p>
            <a:r>
              <a:rPr lang="hu-HU" b="0" i="0" dirty="0">
                <a:solidFill>
                  <a:srgbClr val="1F1F1F"/>
                </a:solidFill>
                <a:effectLst/>
                <a:latin typeface="Google Sans"/>
              </a:rPr>
              <a:t>„</a:t>
            </a:r>
            <a:r>
              <a:rPr lang="en-US" b="0" i="0" dirty="0">
                <a:solidFill>
                  <a:srgbClr val="1F1F1F"/>
                </a:solidFill>
                <a:effectLst/>
                <a:latin typeface="Google Sans"/>
              </a:rPr>
              <a:t>It is the first AI medical assistant to be clinically validated through trials with real patients. </a:t>
            </a:r>
            <a:r>
              <a:rPr lang="en-US" b="0" i="0" dirty="0" err="1">
                <a:solidFill>
                  <a:srgbClr val="1F1F1F"/>
                </a:solidFill>
                <a:effectLst/>
                <a:latin typeface="Google Sans"/>
              </a:rPr>
              <a:t>mymediktor</a:t>
            </a:r>
            <a:r>
              <a:rPr lang="en-US" b="0" i="0" dirty="0">
                <a:solidFill>
                  <a:srgbClr val="1F1F1F"/>
                </a:solidFill>
                <a:effectLst/>
                <a:latin typeface="Google Sans"/>
              </a:rPr>
              <a:t> is developed by doctors and AI experts.</a:t>
            </a:r>
            <a:r>
              <a:rPr lang="hu-HU" b="0" i="0" dirty="0">
                <a:solidFill>
                  <a:srgbClr val="1F1F1F"/>
                </a:solidFill>
                <a:effectLst/>
                <a:latin typeface="Google Sans"/>
              </a:rPr>
              <a:t>”</a:t>
            </a:r>
            <a:br>
              <a:rPr lang="hu-HU" b="0" i="0" dirty="0">
                <a:solidFill>
                  <a:srgbClr val="1F1F1F"/>
                </a:solidFill>
                <a:effectLst/>
                <a:latin typeface="Google Sans"/>
              </a:rPr>
            </a:br>
            <a:r>
              <a:rPr lang="hu-HU" b="0" i="0" dirty="0">
                <a:solidFill>
                  <a:srgbClr val="1F1F1F"/>
                </a:solidFill>
                <a:effectLst/>
                <a:latin typeface="Google Sans"/>
              </a:rPr>
              <a:t>(</a:t>
            </a:r>
            <a:r>
              <a:rPr lang="hu-HU" b="0" i="0" dirty="0" err="1">
                <a:solidFill>
                  <a:srgbClr val="1F1F1F"/>
                </a:solidFill>
                <a:effectLst/>
                <a:latin typeface="Google Sans"/>
              </a:rPr>
              <a:t>MyMediktor</a:t>
            </a:r>
            <a:r>
              <a:rPr lang="hu-HU" b="0" i="0" dirty="0">
                <a:solidFill>
                  <a:srgbClr val="1F1F1F"/>
                </a:solidFill>
                <a:effectLst/>
                <a:latin typeface="Google Sans"/>
              </a:rPr>
              <a:t>)</a:t>
            </a:r>
          </a:p>
          <a:p>
            <a:pPr marL="0" indent="0">
              <a:buNone/>
            </a:pPr>
            <a:endParaRPr lang="hu-HU" b="0" i="0" dirty="0">
              <a:solidFill>
                <a:srgbClr val="1F1F1F"/>
              </a:solidFill>
              <a:effectLst/>
              <a:latin typeface="Google Sans"/>
            </a:endParaRPr>
          </a:p>
          <a:p>
            <a:endParaRPr lang="en-US" dirty="0"/>
          </a:p>
        </p:txBody>
      </p:sp>
      <p:pic>
        <p:nvPicPr>
          <p:cNvPr id="5" name="Kép 4" descr="A képen szöveg, képernyőkép, Betűtípus, tervezés látható&#10;&#10;Előfordulhat, hogy a mesterséges intelligencia által létrehozott tartalom helytelen.">
            <a:extLst>
              <a:ext uri="{FF2B5EF4-FFF2-40B4-BE49-F238E27FC236}">
                <a16:creationId xmlns:a16="http://schemas.microsoft.com/office/drawing/2014/main" id="{3D1057AA-09B8-D64E-2C20-4EBDC005C89A}"/>
              </a:ext>
            </a:extLst>
          </p:cNvPr>
          <p:cNvPicPr>
            <a:picLocks noChangeAspect="1"/>
          </p:cNvPicPr>
          <p:nvPr/>
        </p:nvPicPr>
        <p:blipFill>
          <a:blip r:embed="rId2"/>
          <a:stretch>
            <a:fillRect/>
          </a:stretch>
        </p:blipFill>
        <p:spPr>
          <a:xfrm>
            <a:off x="4643835" y="3103281"/>
            <a:ext cx="5682195" cy="3736691"/>
          </a:xfrm>
          <a:prstGeom prst="rect">
            <a:avLst/>
          </a:prstGeom>
        </p:spPr>
      </p:pic>
      <p:sp>
        <p:nvSpPr>
          <p:cNvPr id="2" name="Footer Placeholder 4">
            <a:extLst>
              <a:ext uri="{FF2B5EF4-FFF2-40B4-BE49-F238E27FC236}">
                <a16:creationId xmlns:a16="http://schemas.microsoft.com/office/drawing/2014/main" id="{1DF94664-C561-06E2-32D0-CC0E11010B0E}"/>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524572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C45B3-8B56-7803-A369-B84FBBDFF64D}"/>
            </a:ext>
          </a:extLst>
        </p:cNvPr>
        <p:cNvGrpSpPr/>
        <p:nvPr/>
      </p:nvGrpSpPr>
      <p:grpSpPr>
        <a:xfrm>
          <a:off x="0" y="0"/>
          <a:ext cx="0" cy="0"/>
          <a:chOff x="0" y="0"/>
          <a:chExt cx="0" cy="0"/>
        </a:xfrm>
      </p:grpSpPr>
      <p:pic>
        <p:nvPicPr>
          <p:cNvPr id="2" name="Kép 1" descr="A képen Grafika látható&#10;&#10;Előfordulhat, hogy a mesterséges intelligencia által létrehozott tartalom helytelen.">
            <a:extLst>
              <a:ext uri="{FF2B5EF4-FFF2-40B4-BE49-F238E27FC236}">
                <a16:creationId xmlns:a16="http://schemas.microsoft.com/office/drawing/2014/main" id="{D8FF9293-1888-5290-FC6E-CD95890AAE1C}"/>
              </a:ext>
            </a:extLst>
          </p:cNvPr>
          <p:cNvPicPr>
            <a:picLocks noChangeAspect="1"/>
          </p:cNvPicPr>
          <p:nvPr/>
        </p:nvPicPr>
        <p:blipFill>
          <a:blip r:embed="rId2"/>
          <a:stretch>
            <a:fillRect/>
          </a:stretch>
        </p:blipFill>
        <p:spPr>
          <a:xfrm>
            <a:off x="5796545" y="13224"/>
            <a:ext cx="5003218" cy="2518103"/>
          </a:xfrm>
          <a:prstGeom prst="rect">
            <a:avLst/>
          </a:prstGeom>
        </p:spPr>
      </p:pic>
      <p:sp>
        <p:nvSpPr>
          <p:cNvPr id="3" name="Cím 1">
            <a:extLst>
              <a:ext uri="{FF2B5EF4-FFF2-40B4-BE49-F238E27FC236}">
                <a16:creationId xmlns:a16="http://schemas.microsoft.com/office/drawing/2014/main" id="{23AEA14A-8234-85C4-C946-A263A4B19530}"/>
              </a:ext>
            </a:extLst>
          </p:cNvPr>
          <p:cNvSpPr txBox="1">
            <a:spLocks/>
          </p:cNvSpPr>
          <p:nvPr/>
        </p:nvSpPr>
        <p:spPr>
          <a:xfrm>
            <a:off x="460156" y="251598"/>
            <a:ext cx="8683844" cy="577393"/>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Lewin </a:t>
            </a:r>
            <a:r>
              <a:rPr lang="hu-HU" sz="4000" b="1" dirty="0">
                <a:solidFill>
                  <a:srgbClr val="1A75DB"/>
                </a:solidFill>
                <a:latin typeface="+mn-lt"/>
              </a:rPr>
              <a:t>változásvezetési modellje</a:t>
            </a:r>
            <a:r>
              <a:rPr lang="en-US" sz="4000" b="1" dirty="0">
                <a:solidFill>
                  <a:srgbClr val="1A75DB"/>
                </a:solidFill>
                <a:latin typeface="+mn-lt"/>
              </a:rPr>
              <a:t> (1) </a:t>
            </a:r>
            <a:endParaRPr lang="en-GB" sz="4000" b="1" dirty="0">
              <a:solidFill>
                <a:srgbClr val="1A75DB"/>
              </a:solidFill>
              <a:latin typeface="+mn-lt"/>
            </a:endParaRPr>
          </a:p>
        </p:txBody>
      </p:sp>
      <p:sp>
        <p:nvSpPr>
          <p:cNvPr id="5" name="Oval 4">
            <a:extLst>
              <a:ext uri="{FF2B5EF4-FFF2-40B4-BE49-F238E27FC236}">
                <a16:creationId xmlns:a16="http://schemas.microsoft.com/office/drawing/2014/main" id="{5A9EF387-FAA1-97A9-A822-44C0D7AD83CC}"/>
              </a:ext>
            </a:extLst>
          </p:cNvPr>
          <p:cNvSpPr/>
          <p:nvPr/>
        </p:nvSpPr>
        <p:spPr>
          <a:xfrm>
            <a:off x="1242686" y="2819736"/>
            <a:ext cx="1879042" cy="1708219"/>
          </a:xfrm>
          <a:prstGeom prst="ellipse">
            <a:avLst/>
          </a:prstGeom>
          <a:solidFill>
            <a:schemeClr val="bg1"/>
          </a:solidFill>
          <a:ln>
            <a:solidFill>
              <a:srgbClr val="02FFD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F3D72EC4-5D6F-A67E-39DD-DF2BBDE9EF4D}"/>
              </a:ext>
            </a:extLst>
          </p:cNvPr>
          <p:cNvPicPr>
            <a:picLocks noChangeAspect="1"/>
          </p:cNvPicPr>
          <p:nvPr/>
        </p:nvPicPr>
        <p:blipFill>
          <a:blip r:embed="rId3"/>
          <a:stretch>
            <a:fillRect/>
          </a:stretch>
        </p:blipFill>
        <p:spPr>
          <a:xfrm>
            <a:off x="1492156" y="3128762"/>
            <a:ext cx="1508411" cy="923330"/>
          </a:xfrm>
          <a:prstGeom prst="rect">
            <a:avLst/>
          </a:prstGeom>
        </p:spPr>
      </p:pic>
      <p:sp>
        <p:nvSpPr>
          <p:cNvPr id="7" name="Oval 6">
            <a:extLst>
              <a:ext uri="{FF2B5EF4-FFF2-40B4-BE49-F238E27FC236}">
                <a16:creationId xmlns:a16="http://schemas.microsoft.com/office/drawing/2014/main" id="{33BD4432-0673-F2A4-05CB-AE4641E81611}"/>
              </a:ext>
            </a:extLst>
          </p:cNvPr>
          <p:cNvSpPr/>
          <p:nvPr/>
        </p:nvSpPr>
        <p:spPr>
          <a:xfrm>
            <a:off x="4226178" y="2851874"/>
            <a:ext cx="1879042" cy="1708219"/>
          </a:xfrm>
          <a:prstGeom prst="ellipse">
            <a:avLst/>
          </a:prstGeom>
          <a:solidFill>
            <a:schemeClr val="bg1"/>
          </a:solidFill>
          <a:ln>
            <a:solidFill>
              <a:srgbClr val="02FFD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932D6C37-6CF3-F154-B3D9-9FA7C23EF93E}"/>
              </a:ext>
            </a:extLst>
          </p:cNvPr>
          <p:cNvSpPr/>
          <p:nvPr/>
        </p:nvSpPr>
        <p:spPr>
          <a:xfrm>
            <a:off x="7342065" y="2819735"/>
            <a:ext cx="1879042" cy="1708219"/>
          </a:xfrm>
          <a:prstGeom prst="ellipse">
            <a:avLst/>
          </a:prstGeom>
          <a:solidFill>
            <a:schemeClr val="bg1"/>
          </a:solidFill>
          <a:ln>
            <a:solidFill>
              <a:srgbClr val="02FFD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5A4E2C63-8F94-E45C-A965-FC7EDDB26474}"/>
              </a:ext>
            </a:extLst>
          </p:cNvPr>
          <p:cNvPicPr>
            <a:picLocks noChangeAspect="1"/>
          </p:cNvPicPr>
          <p:nvPr/>
        </p:nvPicPr>
        <p:blipFill>
          <a:blip r:embed="rId4"/>
          <a:stretch>
            <a:fillRect/>
          </a:stretch>
        </p:blipFill>
        <p:spPr>
          <a:xfrm>
            <a:off x="4429569" y="3428411"/>
            <a:ext cx="1493859" cy="523220"/>
          </a:xfrm>
          <a:prstGeom prst="rect">
            <a:avLst/>
          </a:prstGeom>
        </p:spPr>
      </p:pic>
      <p:pic>
        <p:nvPicPr>
          <p:cNvPr id="10" name="Picture 9">
            <a:extLst>
              <a:ext uri="{FF2B5EF4-FFF2-40B4-BE49-F238E27FC236}">
                <a16:creationId xmlns:a16="http://schemas.microsoft.com/office/drawing/2014/main" id="{AAFBBFE3-B156-619F-7A56-51D06241D93A}"/>
              </a:ext>
            </a:extLst>
          </p:cNvPr>
          <p:cNvPicPr>
            <a:picLocks noChangeAspect="1"/>
          </p:cNvPicPr>
          <p:nvPr/>
        </p:nvPicPr>
        <p:blipFill>
          <a:blip r:embed="rId5"/>
          <a:stretch>
            <a:fillRect/>
          </a:stretch>
        </p:blipFill>
        <p:spPr>
          <a:xfrm>
            <a:off x="7826733" y="3166405"/>
            <a:ext cx="943837" cy="1014878"/>
          </a:xfrm>
          <a:prstGeom prst="rect">
            <a:avLst/>
          </a:prstGeom>
        </p:spPr>
      </p:pic>
      <p:sp>
        <p:nvSpPr>
          <p:cNvPr id="11" name="TextBox 10">
            <a:extLst>
              <a:ext uri="{FF2B5EF4-FFF2-40B4-BE49-F238E27FC236}">
                <a16:creationId xmlns:a16="http://schemas.microsoft.com/office/drawing/2014/main" id="{C17EA93F-77A9-E01F-D2D5-A1E0F0EAAD6F}"/>
              </a:ext>
            </a:extLst>
          </p:cNvPr>
          <p:cNvSpPr txBox="1"/>
          <p:nvPr/>
        </p:nvSpPr>
        <p:spPr>
          <a:xfrm>
            <a:off x="872398" y="4604943"/>
            <a:ext cx="2988191" cy="1785104"/>
          </a:xfrm>
          <a:prstGeom prst="rect">
            <a:avLst/>
          </a:prstGeom>
          <a:noFill/>
        </p:spPr>
        <p:txBody>
          <a:bodyPr wrap="square" rtlCol="0">
            <a:spAutoFit/>
          </a:bodyPr>
          <a:lstStyle/>
          <a:p>
            <a:pPr algn="just"/>
            <a:r>
              <a:rPr lang="hu-HU" sz="2200" dirty="0"/>
              <a:t>Készítsd fel az érintetteket arra, hogy a korábbi gyakorlat megváltoztatása szükséges.</a:t>
            </a:r>
            <a:endParaRPr lang="en-US" sz="2200" dirty="0"/>
          </a:p>
        </p:txBody>
      </p:sp>
      <p:sp>
        <p:nvSpPr>
          <p:cNvPr id="12" name="TextBox 11">
            <a:extLst>
              <a:ext uri="{FF2B5EF4-FFF2-40B4-BE49-F238E27FC236}">
                <a16:creationId xmlns:a16="http://schemas.microsoft.com/office/drawing/2014/main" id="{37F9A56F-34C7-F104-5ED1-0345B1D2B7CD}"/>
              </a:ext>
            </a:extLst>
          </p:cNvPr>
          <p:cNvSpPr txBox="1"/>
          <p:nvPr/>
        </p:nvSpPr>
        <p:spPr>
          <a:xfrm>
            <a:off x="4343635" y="4604943"/>
            <a:ext cx="2170440" cy="1384995"/>
          </a:xfrm>
          <a:prstGeom prst="rect">
            <a:avLst/>
          </a:prstGeom>
          <a:noFill/>
        </p:spPr>
        <p:txBody>
          <a:bodyPr wrap="square" rtlCol="0">
            <a:spAutoFit/>
          </a:bodyPr>
          <a:lstStyle/>
          <a:p>
            <a:pPr algn="just"/>
            <a:r>
              <a:rPr lang="hu-HU" sz="2200" dirty="0"/>
              <a:t>Hajtsd végre a szükséges átalakítást.</a:t>
            </a:r>
            <a:endParaRPr lang="en-US" sz="2200" dirty="0"/>
          </a:p>
          <a:p>
            <a:endParaRPr lang="en-US" dirty="0"/>
          </a:p>
        </p:txBody>
      </p:sp>
      <p:sp>
        <p:nvSpPr>
          <p:cNvPr id="13" name="TextBox 12">
            <a:extLst>
              <a:ext uri="{FF2B5EF4-FFF2-40B4-BE49-F238E27FC236}">
                <a16:creationId xmlns:a16="http://schemas.microsoft.com/office/drawing/2014/main" id="{DD91264D-B826-3E22-739E-148DE2BEF131}"/>
              </a:ext>
            </a:extLst>
          </p:cNvPr>
          <p:cNvSpPr txBox="1"/>
          <p:nvPr/>
        </p:nvSpPr>
        <p:spPr>
          <a:xfrm>
            <a:off x="6939176" y="4604943"/>
            <a:ext cx="3501062" cy="2062103"/>
          </a:xfrm>
          <a:prstGeom prst="rect">
            <a:avLst/>
          </a:prstGeom>
          <a:noFill/>
        </p:spPr>
        <p:txBody>
          <a:bodyPr wrap="square" rtlCol="0">
            <a:spAutoFit/>
          </a:bodyPr>
          <a:lstStyle/>
          <a:p>
            <a:pPr algn="just"/>
            <a:r>
              <a:rPr lang="hu-HU" sz="2200" dirty="0"/>
              <a:t>Biztosítsd, hogy az új megoldások megszilárduljanak és beépüljenek a mindennapi gyakorlatba</a:t>
            </a:r>
            <a:endParaRPr lang="en-US" sz="2200" dirty="0"/>
          </a:p>
          <a:p>
            <a:endParaRPr lang="en-US" dirty="0"/>
          </a:p>
        </p:txBody>
      </p:sp>
      <p:sp>
        <p:nvSpPr>
          <p:cNvPr id="14" name="TextBox 13">
            <a:extLst>
              <a:ext uri="{FF2B5EF4-FFF2-40B4-BE49-F238E27FC236}">
                <a16:creationId xmlns:a16="http://schemas.microsoft.com/office/drawing/2014/main" id="{597FFFEA-227E-C4AA-4031-C1EC3E1A3CA5}"/>
              </a:ext>
            </a:extLst>
          </p:cNvPr>
          <p:cNvSpPr txBox="1"/>
          <p:nvPr/>
        </p:nvSpPr>
        <p:spPr>
          <a:xfrm>
            <a:off x="3000567" y="1315839"/>
            <a:ext cx="4960361" cy="523220"/>
          </a:xfrm>
          <a:prstGeom prst="rect">
            <a:avLst/>
          </a:prstGeom>
          <a:solidFill>
            <a:srgbClr val="0063DC"/>
          </a:solidFill>
          <a:ln>
            <a:solidFill>
              <a:srgbClr val="0063DC"/>
            </a:solidFill>
          </a:ln>
        </p:spPr>
        <p:txBody>
          <a:bodyPr wrap="square" rtlCol="0">
            <a:spAutoFit/>
          </a:bodyPr>
          <a:lstStyle/>
          <a:p>
            <a:pPr algn="ctr"/>
            <a:r>
              <a:rPr lang="hu-HU" sz="2800" b="1" dirty="0">
                <a:solidFill>
                  <a:schemeClr val="bg1"/>
                </a:solidFill>
              </a:rPr>
              <a:t>A változás állomásai </a:t>
            </a:r>
            <a:r>
              <a:rPr lang="en-US" sz="2800" b="1" dirty="0">
                <a:solidFill>
                  <a:schemeClr val="bg1"/>
                </a:solidFill>
              </a:rPr>
              <a:t> </a:t>
            </a:r>
          </a:p>
        </p:txBody>
      </p:sp>
      <p:sp>
        <p:nvSpPr>
          <p:cNvPr id="15" name="Arrow: Right 14">
            <a:extLst>
              <a:ext uri="{FF2B5EF4-FFF2-40B4-BE49-F238E27FC236}">
                <a16:creationId xmlns:a16="http://schemas.microsoft.com/office/drawing/2014/main" id="{3C92087F-4917-7824-1B28-9323E14EE72E}"/>
              </a:ext>
            </a:extLst>
          </p:cNvPr>
          <p:cNvSpPr/>
          <p:nvPr/>
        </p:nvSpPr>
        <p:spPr>
          <a:xfrm>
            <a:off x="3277062" y="3601649"/>
            <a:ext cx="805781" cy="231112"/>
          </a:xfrm>
          <a:prstGeom prst="rightArrow">
            <a:avLst/>
          </a:prstGeom>
          <a:solidFill>
            <a:srgbClr val="0063DC"/>
          </a:solidFill>
          <a:ln>
            <a:solidFill>
              <a:srgbClr val="0063D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A4F11F77-0F72-F505-A96A-DA9655B8B979}"/>
              </a:ext>
            </a:extLst>
          </p:cNvPr>
          <p:cNvSpPr/>
          <p:nvPr/>
        </p:nvSpPr>
        <p:spPr>
          <a:xfrm>
            <a:off x="6373965" y="3590427"/>
            <a:ext cx="805781" cy="231112"/>
          </a:xfrm>
          <a:prstGeom prst="rightArrow">
            <a:avLst/>
          </a:prstGeom>
          <a:solidFill>
            <a:srgbClr val="0063DC"/>
          </a:solidFill>
          <a:ln>
            <a:solidFill>
              <a:srgbClr val="0063D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94548B7-8483-486B-5028-A17DF5C567B6}"/>
              </a:ext>
            </a:extLst>
          </p:cNvPr>
          <p:cNvSpPr txBox="1"/>
          <p:nvPr/>
        </p:nvSpPr>
        <p:spPr>
          <a:xfrm>
            <a:off x="1407579" y="2144290"/>
            <a:ext cx="1549255" cy="430887"/>
          </a:xfrm>
          <a:prstGeom prst="rect">
            <a:avLst/>
          </a:prstGeom>
          <a:solidFill>
            <a:srgbClr val="02FFD2"/>
          </a:solidFill>
          <a:ln>
            <a:solidFill>
              <a:srgbClr val="02FFD2"/>
            </a:solidFill>
          </a:ln>
        </p:spPr>
        <p:txBody>
          <a:bodyPr wrap="square" rtlCol="0">
            <a:spAutoFit/>
          </a:bodyPr>
          <a:lstStyle/>
          <a:p>
            <a:pPr algn="ctr"/>
            <a:r>
              <a:rPr lang="hu-HU" sz="2200" dirty="0">
                <a:solidFill>
                  <a:schemeClr val="bg1"/>
                </a:solidFill>
              </a:rPr>
              <a:t>Kiolvasztás</a:t>
            </a:r>
            <a:endParaRPr lang="en-US" sz="2200" dirty="0">
              <a:solidFill>
                <a:schemeClr val="bg1"/>
              </a:solidFill>
            </a:endParaRPr>
          </a:p>
        </p:txBody>
      </p:sp>
      <p:sp>
        <p:nvSpPr>
          <p:cNvPr id="19" name="TextBox 18">
            <a:extLst>
              <a:ext uri="{FF2B5EF4-FFF2-40B4-BE49-F238E27FC236}">
                <a16:creationId xmlns:a16="http://schemas.microsoft.com/office/drawing/2014/main" id="{38AEEA18-3FE4-5776-9C48-A5432AC43E3A}"/>
              </a:ext>
            </a:extLst>
          </p:cNvPr>
          <p:cNvSpPr txBox="1"/>
          <p:nvPr/>
        </p:nvSpPr>
        <p:spPr>
          <a:xfrm>
            <a:off x="4429569" y="2183119"/>
            <a:ext cx="1549255" cy="430887"/>
          </a:xfrm>
          <a:prstGeom prst="rect">
            <a:avLst/>
          </a:prstGeom>
          <a:solidFill>
            <a:srgbClr val="02FFD2"/>
          </a:solidFill>
          <a:ln>
            <a:solidFill>
              <a:srgbClr val="02FFD2"/>
            </a:solidFill>
          </a:ln>
        </p:spPr>
        <p:txBody>
          <a:bodyPr wrap="square" rtlCol="0">
            <a:spAutoFit/>
          </a:bodyPr>
          <a:lstStyle/>
          <a:p>
            <a:pPr algn="ctr"/>
            <a:r>
              <a:rPr lang="hu-HU" sz="2200" dirty="0">
                <a:solidFill>
                  <a:schemeClr val="bg1"/>
                </a:solidFill>
              </a:rPr>
              <a:t>Átalakítás</a:t>
            </a:r>
            <a:endParaRPr lang="en-US" sz="2200" dirty="0">
              <a:solidFill>
                <a:schemeClr val="bg1"/>
              </a:solidFill>
            </a:endParaRPr>
          </a:p>
        </p:txBody>
      </p:sp>
      <p:sp>
        <p:nvSpPr>
          <p:cNvPr id="20" name="TextBox 19">
            <a:extLst>
              <a:ext uri="{FF2B5EF4-FFF2-40B4-BE49-F238E27FC236}">
                <a16:creationId xmlns:a16="http://schemas.microsoft.com/office/drawing/2014/main" id="{3CB1152A-1742-1247-4A34-FFE7595A0072}"/>
              </a:ext>
            </a:extLst>
          </p:cNvPr>
          <p:cNvSpPr txBox="1"/>
          <p:nvPr/>
        </p:nvSpPr>
        <p:spPr>
          <a:xfrm>
            <a:off x="7298225" y="2193543"/>
            <a:ext cx="2074314" cy="430887"/>
          </a:xfrm>
          <a:prstGeom prst="rect">
            <a:avLst/>
          </a:prstGeom>
          <a:solidFill>
            <a:srgbClr val="02FFD2"/>
          </a:solidFill>
          <a:ln>
            <a:solidFill>
              <a:srgbClr val="02FFD2"/>
            </a:solidFill>
          </a:ln>
        </p:spPr>
        <p:txBody>
          <a:bodyPr wrap="square" rtlCol="0">
            <a:spAutoFit/>
          </a:bodyPr>
          <a:lstStyle/>
          <a:p>
            <a:pPr algn="ctr"/>
            <a:r>
              <a:rPr lang="hu-HU" sz="2200" dirty="0">
                <a:solidFill>
                  <a:schemeClr val="bg1"/>
                </a:solidFill>
              </a:rPr>
              <a:t>Visszafagyasztás</a:t>
            </a:r>
            <a:endParaRPr lang="en-US" sz="2200" dirty="0">
              <a:solidFill>
                <a:schemeClr val="bg1"/>
              </a:solidFill>
            </a:endParaRPr>
          </a:p>
        </p:txBody>
      </p:sp>
      <p:sp>
        <p:nvSpPr>
          <p:cNvPr id="21" name="Footer Placeholder 4">
            <a:extLst>
              <a:ext uri="{FF2B5EF4-FFF2-40B4-BE49-F238E27FC236}">
                <a16:creationId xmlns:a16="http://schemas.microsoft.com/office/drawing/2014/main" id="{589416C3-82DF-DA8F-F700-E8DDC157E8D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5694980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00B88-C815-C3FB-14C3-0881535A890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302042-7CC6-545C-5B83-CCB8EAE8B628}"/>
              </a:ext>
            </a:extLst>
          </p:cNvPr>
          <p:cNvSpPr>
            <a:spLocks noGrp="1"/>
          </p:cNvSpPr>
          <p:nvPr>
            <p:ph sz="half" idx="1"/>
          </p:nvPr>
        </p:nvSpPr>
        <p:spPr>
          <a:xfrm>
            <a:off x="657415" y="2001507"/>
            <a:ext cx="9685900" cy="4127987"/>
          </a:xfrm>
        </p:spPr>
        <p:txBody>
          <a:bodyPr/>
          <a:lstStyle/>
          <a:p>
            <a:pPr algn="just">
              <a:buClr>
                <a:srgbClr val="1A75DB"/>
              </a:buClr>
            </a:pPr>
            <a:r>
              <a:rPr lang="en-US" b="1" dirty="0"/>
              <a:t>D</a:t>
            </a:r>
            <a:r>
              <a:rPr lang="hu-HU" b="1" dirty="0" err="1"/>
              <a:t>efiníció</a:t>
            </a:r>
            <a:r>
              <a:rPr lang="en-US" b="1" dirty="0"/>
              <a:t>: </a:t>
            </a:r>
          </a:p>
          <a:p>
            <a:pPr lvl="1" algn="just">
              <a:buClr>
                <a:srgbClr val="0063DC"/>
              </a:buClr>
              <a:buFont typeface="Wingdings" panose="05000000000000000000" pitchFamily="2" charset="2"/>
              <a:buChar char="Ø"/>
            </a:pPr>
            <a:r>
              <a:rPr lang="hu-HU" dirty="0"/>
              <a:t>A változásvezetés magába foglalja mindazokat a tevékenységeket, amelyek az egyéneket, csoportokat és szervezeteket támogatják a változásra való felkészülésben és a változtatás eredményes </a:t>
            </a:r>
            <a:r>
              <a:rPr lang="hu-HU" dirty="0" err="1"/>
              <a:t>végigvitelében</a:t>
            </a:r>
            <a:r>
              <a:rPr lang="hu-HU" dirty="0"/>
              <a:t>. </a:t>
            </a:r>
            <a:endParaRPr lang="en-US" dirty="0"/>
          </a:p>
          <a:p>
            <a:pPr algn="just">
              <a:buClr>
                <a:srgbClr val="1A75DB"/>
              </a:buClr>
            </a:pPr>
            <a:r>
              <a:rPr lang="hu-HU" b="1" dirty="0"/>
              <a:t>Jelentőség</a:t>
            </a:r>
            <a:r>
              <a:rPr lang="en-US" b="1" dirty="0"/>
              <a:t>: </a:t>
            </a:r>
          </a:p>
          <a:p>
            <a:pPr lvl="1" algn="just">
              <a:buClr>
                <a:srgbClr val="0063DC"/>
              </a:buClr>
              <a:buFont typeface="Wingdings" panose="05000000000000000000" pitchFamily="2" charset="2"/>
              <a:buChar char="Ø"/>
            </a:pPr>
            <a:r>
              <a:rPr lang="hu-HU" dirty="0"/>
              <a:t>Az egészségügyben az új technológiai megoldások, a jogszabályok módosulása, az átalakuló lakossági szükségletek és az ellátás folyamatos fejlesztésére való törekvés igénylik a változáshoz való alkalmazkodást, a változások tudatos irányítását. </a:t>
            </a:r>
            <a:endParaRPr lang="en-US" dirty="0"/>
          </a:p>
          <a:p>
            <a:pPr marL="0" indent="0" algn="just">
              <a:buClr>
                <a:srgbClr val="0063DC"/>
              </a:buClr>
              <a:buNone/>
            </a:pPr>
            <a:endParaRPr lang="en-US" sz="2500" dirty="0"/>
          </a:p>
          <a:p>
            <a:pPr lvl="1" algn="just">
              <a:buClr>
                <a:srgbClr val="0063DC"/>
              </a:buClr>
              <a:buFont typeface="Wingdings" panose="05000000000000000000" pitchFamily="2" charset="2"/>
              <a:buChar char="Ø"/>
            </a:pPr>
            <a:endParaRPr lang="en-US" dirty="0"/>
          </a:p>
        </p:txBody>
      </p:sp>
      <p:sp>
        <p:nvSpPr>
          <p:cNvPr id="4" name="Cím 1">
            <a:extLst>
              <a:ext uri="{FF2B5EF4-FFF2-40B4-BE49-F238E27FC236}">
                <a16:creationId xmlns:a16="http://schemas.microsoft.com/office/drawing/2014/main" id="{C7C1C558-24B1-CD4C-511D-351A1844C7E4}"/>
              </a:ext>
            </a:extLst>
          </p:cNvPr>
          <p:cNvSpPr txBox="1">
            <a:spLocks/>
          </p:cNvSpPr>
          <p:nvPr/>
        </p:nvSpPr>
        <p:spPr>
          <a:xfrm>
            <a:off x="758072" y="941289"/>
            <a:ext cx="5307736" cy="740240"/>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hu-HU" sz="4400" b="1" dirty="0">
                <a:solidFill>
                  <a:srgbClr val="0063DC"/>
                </a:solidFill>
                <a:latin typeface="+mn-lt"/>
              </a:rPr>
              <a:t>Változásvezetés</a:t>
            </a:r>
            <a:endParaRPr lang="en-GB" sz="4400" b="1" dirty="0">
              <a:solidFill>
                <a:srgbClr val="0063DC"/>
              </a:solidFill>
              <a:latin typeface="+mn-lt"/>
            </a:endParaRPr>
          </a:p>
        </p:txBody>
      </p:sp>
      <p:sp>
        <p:nvSpPr>
          <p:cNvPr id="2" name="Footer Placeholder 4">
            <a:extLst>
              <a:ext uri="{FF2B5EF4-FFF2-40B4-BE49-F238E27FC236}">
                <a16:creationId xmlns:a16="http://schemas.microsoft.com/office/drawing/2014/main" id="{8F01DAD9-A97E-A558-AD42-7329C67F97A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0641651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E99F79AD-FFE6-8C3D-7BF3-6756BD9EBE67}"/>
              </a:ext>
            </a:extLst>
          </p:cNvPr>
          <p:cNvSpPr>
            <a:spLocks noGrp="1"/>
          </p:cNvSpPr>
          <p:nvPr>
            <p:ph sz="half" idx="1"/>
          </p:nvPr>
        </p:nvSpPr>
        <p:spPr>
          <a:xfrm>
            <a:off x="477549" y="1249502"/>
            <a:ext cx="9685900" cy="3771188"/>
          </a:xfrm>
        </p:spPr>
        <p:txBody>
          <a:bodyPr/>
          <a:lstStyle/>
          <a:p>
            <a:pPr marL="0" indent="0">
              <a:buNone/>
            </a:pPr>
            <a:r>
              <a:rPr lang="hu-HU" sz="2600" dirty="0"/>
              <a:t>Valahol egy távoli országban az Egészségesebb Jövő Központ nevű egészségügyi szolgáltató </a:t>
            </a:r>
            <a:r>
              <a:rPr lang="hu-HU" sz="2600" b="1" dirty="0"/>
              <a:t>új szolgáltatást </a:t>
            </a:r>
            <a:r>
              <a:rPr lang="hu-HU" sz="2600" dirty="0"/>
              <a:t>készül indítani. Egy új törvény előírja, hogy minden egészségügyi szolgáltatónak </a:t>
            </a:r>
            <a:r>
              <a:rPr lang="hu-HU" sz="2600" b="1" dirty="0"/>
              <a:t>legalább heti 4 órában távkonzultációt</a:t>
            </a:r>
            <a:r>
              <a:rPr lang="hu-HU" sz="2600" dirty="0"/>
              <a:t> kell tartania. A videós távkonzultáció ajánlott időtartama 30 perc. Nincs előírás arra vonatkozóan, hogy mely egészségügyi szakemberek tartsák a távkonzultációt, és arra vonatkozóan sem, hogy az ellátáshoz kapcsolódóan milyen szolgáltatásokra terjedjen ki a távkonzultáció. Az új rendszert </a:t>
            </a:r>
            <a:r>
              <a:rPr lang="hu-HU" sz="2600" b="1" dirty="0"/>
              <a:t>három hónapon belül</a:t>
            </a:r>
            <a:r>
              <a:rPr lang="hu-HU" sz="2600" dirty="0"/>
              <a:t> kell bevezetni.</a:t>
            </a:r>
          </a:p>
          <a:p>
            <a:pPr marL="0" indent="0">
              <a:buNone/>
            </a:pPr>
            <a:r>
              <a:rPr lang="hu-HU" sz="2600" dirty="0"/>
              <a:t>Ez a megoldás teljesen új az egészségügyi szolgáltatók számára. Eddig minden látogatás személyes volt, és bár az intézmény nagyon nyitott a digitális megoldásokra, a betegekkel való kapcsolattartás hagyományos módon történt eddig. Az egészségügyi dolgozók összetétele változatos, különböző szakmákat és korcsoportokat képviselnek. </a:t>
            </a:r>
          </a:p>
          <a:p>
            <a:endParaRPr lang="en-US" dirty="0"/>
          </a:p>
        </p:txBody>
      </p:sp>
      <p:sp>
        <p:nvSpPr>
          <p:cNvPr id="4" name="Cím 1">
            <a:extLst>
              <a:ext uri="{FF2B5EF4-FFF2-40B4-BE49-F238E27FC236}">
                <a16:creationId xmlns:a16="http://schemas.microsoft.com/office/drawing/2014/main" id="{FF81904D-C2E7-5B75-8FFE-5FC9086DB3ED}"/>
              </a:ext>
            </a:extLst>
          </p:cNvPr>
          <p:cNvSpPr txBox="1">
            <a:spLocks/>
          </p:cNvSpPr>
          <p:nvPr/>
        </p:nvSpPr>
        <p:spPr>
          <a:xfrm>
            <a:off x="715486" y="325041"/>
            <a:ext cx="9142192" cy="1111873"/>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hu-HU" sz="4000" b="1" dirty="0">
                <a:solidFill>
                  <a:srgbClr val="0063DC"/>
                </a:solidFill>
                <a:latin typeface="+mn-lt"/>
              </a:rPr>
              <a:t>Új telekonzultációs szolgáltatás esete 1.</a:t>
            </a:r>
            <a:endParaRPr lang="en-GB" sz="4000" b="1" dirty="0">
              <a:solidFill>
                <a:srgbClr val="0063DC"/>
              </a:solidFill>
              <a:latin typeface="+mn-lt"/>
            </a:endParaRPr>
          </a:p>
        </p:txBody>
      </p:sp>
    </p:spTree>
    <p:extLst>
      <p:ext uri="{BB962C8B-B14F-4D97-AF65-F5344CB8AC3E}">
        <p14:creationId xmlns:p14="http://schemas.microsoft.com/office/powerpoint/2010/main" val="11682556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F09F2-5568-9E97-271A-24C53CEB3F1B}"/>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D4DF988-4FFF-8501-6A59-A83A86A8852E}"/>
              </a:ext>
            </a:extLst>
          </p:cNvPr>
          <p:cNvSpPr>
            <a:spLocks noGrp="1"/>
          </p:cNvSpPr>
          <p:nvPr>
            <p:ph type="title"/>
          </p:nvPr>
        </p:nvSpPr>
        <p:spPr>
          <a:xfrm>
            <a:off x="346979" y="246483"/>
            <a:ext cx="9707606" cy="993805"/>
          </a:xfrm>
        </p:spPr>
        <p:txBody>
          <a:bodyPr/>
          <a:lstStyle/>
          <a:p>
            <a:r>
              <a:rPr lang="hu-HU" dirty="0"/>
              <a:t>Milyen pozitív aspektusait érzékelhetik az egészségügyi dolgozók a változásnak? </a:t>
            </a:r>
            <a:endParaRPr lang="en-US" dirty="0"/>
          </a:p>
        </p:txBody>
      </p:sp>
      <p:sp>
        <p:nvSpPr>
          <p:cNvPr id="3" name="Tartalom helye 2">
            <a:extLst>
              <a:ext uri="{FF2B5EF4-FFF2-40B4-BE49-F238E27FC236}">
                <a16:creationId xmlns:a16="http://schemas.microsoft.com/office/drawing/2014/main" id="{A5E79F4D-1433-BC35-81D8-CBDD62A89C8F}"/>
              </a:ext>
            </a:extLst>
          </p:cNvPr>
          <p:cNvSpPr>
            <a:spLocks noGrp="1"/>
          </p:cNvSpPr>
          <p:nvPr>
            <p:ph sz="half" idx="1"/>
          </p:nvPr>
        </p:nvSpPr>
        <p:spPr>
          <a:xfrm>
            <a:off x="417381" y="1240288"/>
            <a:ext cx="10035403" cy="3771188"/>
          </a:xfrm>
        </p:spPr>
        <p:txBody>
          <a:bodyPr/>
          <a:lstStyle/>
          <a:p>
            <a:r>
              <a:rPr lang="hu-HU" sz="2600" b="1" dirty="0"/>
              <a:t>Hatékonyság</a:t>
            </a:r>
            <a:r>
              <a:rPr lang="hu-HU" sz="2600" dirty="0"/>
              <a:t> – több eset látható el</a:t>
            </a:r>
          </a:p>
          <a:p>
            <a:r>
              <a:rPr lang="hu-HU" sz="2600" dirty="0"/>
              <a:t>Betegeknek </a:t>
            </a:r>
            <a:r>
              <a:rPr lang="hu-HU" sz="2600" b="1" dirty="0"/>
              <a:t>nem kell utazni</a:t>
            </a:r>
            <a:r>
              <a:rPr lang="hu-HU" sz="2600" dirty="0"/>
              <a:t>, korábban nem elérhető, utazásban korlátozott vagy távolabb élő betegek is bevonhatók</a:t>
            </a:r>
          </a:p>
          <a:p>
            <a:r>
              <a:rPr lang="hu-HU" sz="2600" dirty="0"/>
              <a:t>Betegek </a:t>
            </a:r>
            <a:r>
              <a:rPr lang="hu-HU" sz="2600" b="1" dirty="0"/>
              <a:t>gyorsabban j</a:t>
            </a:r>
            <a:r>
              <a:rPr lang="hu-HU" sz="2600" dirty="0"/>
              <a:t>utnak ellátáshoz, várakozással töltött idő csökken, „otthon és nem a rendelőben várnak”</a:t>
            </a:r>
          </a:p>
          <a:p>
            <a:r>
              <a:rPr lang="hu-HU" sz="2600" dirty="0"/>
              <a:t>Krónikus gondozásban jól használható</a:t>
            </a:r>
          </a:p>
          <a:p>
            <a:r>
              <a:rPr lang="hu-HU" sz="2600" dirty="0"/>
              <a:t>Szakmai együttműködés könnyebb</a:t>
            </a:r>
          </a:p>
          <a:p>
            <a:r>
              <a:rPr lang="hu-HU" sz="2600" b="1" dirty="0"/>
              <a:t>Munkafolyamatok</a:t>
            </a:r>
            <a:r>
              <a:rPr lang="hu-HU" sz="2600" dirty="0"/>
              <a:t> optimalizálhatók, átláthatóság</a:t>
            </a:r>
          </a:p>
          <a:p>
            <a:r>
              <a:rPr lang="hu-HU" sz="2600" dirty="0"/>
              <a:t>Járványügyi kockázat mérséklődése, fertőző beteg ellátása</a:t>
            </a:r>
          </a:p>
          <a:p>
            <a:endParaRPr lang="hu-HU" sz="800" dirty="0"/>
          </a:p>
          <a:p>
            <a:endParaRPr lang="hu-HU" sz="2600" dirty="0"/>
          </a:p>
          <a:p>
            <a:r>
              <a:rPr lang="hu-HU" sz="2600" dirty="0"/>
              <a:t>Konzultációk rögzíthetők</a:t>
            </a:r>
          </a:p>
          <a:p>
            <a:r>
              <a:rPr lang="hu-HU" sz="2600" dirty="0"/>
              <a:t>Könnyebben nyomon követhető adatok</a:t>
            </a:r>
          </a:p>
        </p:txBody>
      </p:sp>
    </p:spTree>
    <p:extLst>
      <p:ext uri="{BB962C8B-B14F-4D97-AF65-F5344CB8AC3E}">
        <p14:creationId xmlns:p14="http://schemas.microsoft.com/office/powerpoint/2010/main" val="30073969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DF53B-CF97-C7A8-D663-67D60EF07427}"/>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601E3AE0-F7FC-14F7-94C7-60A8E62925BB}"/>
              </a:ext>
            </a:extLst>
          </p:cNvPr>
          <p:cNvSpPr>
            <a:spLocks noGrp="1"/>
          </p:cNvSpPr>
          <p:nvPr>
            <p:ph type="title"/>
          </p:nvPr>
        </p:nvSpPr>
        <p:spPr>
          <a:xfrm>
            <a:off x="346979" y="246483"/>
            <a:ext cx="9707606" cy="993805"/>
          </a:xfrm>
        </p:spPr>
        <p:txBody>
          <a:bodyPr/>
          <a:lstStyle/>
          <a:p>
            <a:r>
              <a:rPr lang="hu-HU" dirty="0"/>
              <a:t>Milyen pozitív aspektusait érzékelhetik az egészségügyi dolgozók a változásnak? </a:t>
            </a:r>
            <a:endParaRPr lang="en-US" dirty="0"/>
          </a:p>
        </p:txBody>
      </p:sp>
      <p:sp>
        <p:nvSpPr>
          <p:cNvPr id="3" name="Tartalom helye 2">
            <a:extLst>
              <a:ext uri="{FF2B5EF4-FFF2-40B4-BE49-F238E27FC236}">
                <a16:creationId xmlns:a16="http://schemas.microsoft.com/office/drawing/2014/main" id="{A4E05B7B-88B6-E122-0482-790CA534D722}"/>
              </a:ext>
            </a:extLst>
          </p:cNvPr>
          <p:cNvSpPr>
            <a:spLocks noGrp="1"/>
          </p:cNvSpPr>
          <p:nvPr>
            <p:ph sz="half" idx="1"/>
          </p:nvPr>
        </p:nvSpPr>
        <p:spPr>
          <a:xfrm>
            <a:off x="458491" y="1491039"/>
            <a:ext cx="9685900" cy="3771188"/>
          </a:xfrm>
        </p:spPr>
        <p:txBody>
          <a:bodyPr/>
          <a:lstStyle/>
          <a:p>
            <a:r>
              <a:rPr lang="hu-HU" sz="2600" b="1" dirty="0"/>
              <a:t>Rugalmasabb munkavégzés, </a:t>
            </a:r>
            <a:r>
              <a:rPr lang="hu-HU" sz="2600" b="1" dirty="0" err="1"/>
              <a:t>home</a:t>
            </a:r>
            <a:r>
              <a:rPr lang="hu-HU" sz="2600" b="1" dirty="0"/>
              <a:t> </a:t>
            </a:r>
            <a:r>
              <a:rPr lang="hu-HU" sz="2600" b="1" dirty="0" err="1"/>
              <a:t>office</a:t>
            </a:r>
            <a:r>
              <a:rPr lang="hu-HU" sz="2600" dirty="0"/>
              <a:t>, </a:t>
            </a:r>
          </a:p>
          <a:p>
            <a:r>
              <a:rPr lang="hu-HU" sz="2600" dirty="0"/>
              <a:t>Adminisztratív </a:t>
            </a:r>
            <a:r>
              <a:rPr lang="hu-HU" sz="2600" dirty="0" err="1"/>
              <a:t>terhek</a:t>
            </a:r>
            <a:r>
              <a:rPr lang="hu-HU" sz="2600" dirty="0"/>
              <a:t> csökkenése, adminisztratív feladatok </a:t>
            </a:r>
            <a:r>
              <a:rPr lang="hu-HU" sz="2600" dirty="0" err="1"/>
              <a:t>automatizációja</a:t>
            </a:r>
            <a:endParaRPr lang="hu-HU" sz="2600" dirty="0"/>
          </a:p>
          <a:p>
            <a:r>
              <a:rPr lang="hu-HU" sz="2600" dirty="0"/>
              <a:t>Jobban </a:t>
            </a:r>
            <a:r>
              <a:rPr lang="hu-HU" sz="2600" b="1" dirty="0"/>
              <a:t>tervezhető időbeosztás</a:t>
            </a:r>
            <a:r>
              <a:rPr lang="hu-HU" sz="2600" dirty="0"/>
              <a:t>, kevesebb zavarás</a:t>
            </a:r>
          </a:p>
          <a:p>
            <a:r>
              <a:rPr lang="hu-HU" sz="2600" dirty="0"/>
              <a:t>Szakmai fejlődés, technológia használatban </a:t>
            </a:r>
            <a:r>
              <a:rPr lang="hu-HU" sz="2600" b="1" dirty="0"/>
              <a:t>fejlődés</a:t>
            </a:r>
            <a:r>
              <a:rPr lang="hu-HU" sz="2600" dirty="0"/>
              <a:t>, újat tanulás lehetősége</a:t>
            </a:r>
          </a:p>
          <a:p>
            <a:r>
              <a:rPr lang="hu-HU" sz="2600" dirty="0"/>
              <a:t>Elismerés az új tevékenységért</a:t>
            </a:r>
          </a:p>
          <a:p>
            <a:r>
              <a:rPr lang="hu-HU" sz="2600" dirty="0"/>
              <a:t>Változatosság</a:t>
            </a:r>
          </a:p>
          <a:p>
            <a:r>
              <a:rPr lang="hu-HU" sz="2600" dirty="0"/>
              <a:t>Újításban részvétel, </a:t>
            </a:r>
            <a:r>
              <a:rPr lang="hu-HU" sz="2600" b="1" dirty="0"/>
              <a:t>sikerélmény</a:t>
            </a:r>
            <a:r>
              <a:rPr lang="hu-HU" sz="2600" dirty="0"/>
              <a:t>, presztízs</a:t>
            </a:r>
          </a:p>
          <a:p>
            <a:pPr marL="0" indent="0">
              <a:buNone/>
            </a:pPr>
            <a:endParaRPr lang="hu-HU" sz="2600" dirty="0"/>
          </a:p>
        </p:txBody>
      </p:sp>
    </p:spTree>
    <p:extLst>
      <p:ext uri="{BB962C8B-B14F-4D97-AF65-F5344CB8AC3E}">
        <p14:creationId xmlns:p14="http://schemas.microsoft.com/office/powerpoint/2010/main" val="41212854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A5D04-3895-F622-2413-BA97DC15E6BB}"/>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1BCC1FA-4441-3E27-E231-41440314B2C8}"/>
              </a:ext>
            </a:extLst>
          </p:cNvPr>
          <p:cNvSpPr>
            <a:spLocks noGrp="1"/>
          </p:cNvSpPr>
          <p:nvPr>
            <p:ph type="title"/>
          </p:nvPr>
        </p:nvSpPr>
        <p:spPr>
          <a:xfrm>
            <a:off x="341839" y="246484"/>
            <a:ext cx="9900992" cy="623312"/>
          </a:xfrm>
        </p:spPr>
        <p:txBody>
          <a:bodyPr/>
          <a:lstStyle/>
          <a:p>
            <a:r>
              <a:rPr lang="en-US" sz="3300" dirty="0" err="1"/>
              <a:t>Milyen</a:t>
            </a:r>
            <a:r>
              <a:rPr lang="en-US" sz="3300" dirty="0"/>
              <a:t> </a:t>
            </a:r>
            <a:r>
              <a:rPr lang="en-US" sz="3300" dirty="0" err="1"/>
              <a:t>negatív</a:t>
            </a:r>
            <a:r>
              <a:rPr lang="en-US" sz="3300" dirty="0"/>
              <a:t> </a:t>
            </a:r>
            <a:r>
              <a:rPr lang="en-US" sz="3300" dirty="0" err="1"/>
              <a:t>aspektusokkal</a:t>
            </a:r>
            <a:r>
              <a:rPr lang="en-US" sz="3300" dirty="0"/>
              <a:t> </a:t>
            </a:r>
            <a:r>
              <a:rPr lang="en-US" sz="3300" dirty="0" err="1"/>
              <a:t>számolhatnak</a:t>
            </a:r>
            <a:r>
              <a:rPr lang="en-US" sz="3300" dirty="0"/>
              <a:t> a </a:t>
            </a:r>
            <a:r>
              <a:rPr lang="en-US" sz="3300" dirty="0" err="1"/>
              <a:t>dolgozók</a:t>
            </a:r>
            <a:r>
              <a:rPr lang="en-US" sz="3300" dirty="0"/>
              <a:t>?</a:t>
            </a:r>
          </a:p>
        </p:txBody>
      </p:sp>
      <p:sp>
        <p:nvSpPr>
          <p:cNvPr id="3" name="Tartalom helye 2">
            <a:extLst>
              <a:ext uri="{FF2B5EF4-FFF2-40B4-BE49-F238E27FC236}">
                <a16:creationId xmlns:a16="http://schemas.microsoft.com/office/drawing/2014/main" id="{54FD6D46-CDDC-C47D-1827-0F75D6640036}"/>
              </a:ext>
            </a:extLst>
          </p:cNvPr>
          <p:cNvSpPr>
            <a:spLocks noGrp="1"/>
          </p:cNvSpPr>
          <p:nvPr>
            <p:ph sz="half" idx="1"/>
          </p:nvPr>
        </p:nvSpPr>
        <p:spPr>
          <a:xfrm>
            <a:off x="556931" y="1061868"/>
            <a:ext cx="9685900" cy="3771188"/>
          </a:xfrm>
        </p:spPr>
        <p:txBody>
          <a:bodyPr/>
          <a:lstStyle/>
          <a:p>
            <a:r>
              <a:rPr lang="hu-HU" sz="2600" b="1" dirty="0"/>
              <a:t>Technikai problémák </a:t>
            </a:r>
            <a:r>
              <a:rPr lang="hu-HU" sz="2600" dirty="0"/>
              <a:t>(stabil internet, eszközök)</a:t>
            </a:r>
          </a:p>
          <a:p>
            <a:r>
              <a:rPr lang="hu-HU" sz="2600" b="1" dirty="0"/>
              <a:t>Technológia kezelése </a:t>
            </a:r>
            <a:r>
              <a:rPr lang="hu-HU" sz="2600" dirty="0"/>
              <a:t>dolgozói oldalon, új kompetenciák kellenek, képzésen kell részt venni</a:t>
            </a:r>
          </a:p>
          <a:p>
            <a:r>
              <a:rPr lang="hu-HU" sz="2600" dirty="0"/>
              <a:t>Technológia kezelése ellátottak oldalán vagy nem „megfelelő” helyről bejelentkezés</a:t>
            </a:r>
          </a:p>
          <a:p>
            <a:r>
              <a:rPr lang="hu-HU" sz="2600" b="1" dirty="0"/>
              <a:t>Diagnosztikai korlátok </a:t>
            </a:r>
            <a:r>
              <a:rPr lang="hu-HU" sz="2600" dirty="0"/>
              <a:t>(pl. fizikális vizsgálat hiánya) </a:t>
            </a:r>
          </a:p>
          <a:p>
            <a:r>
              <a:rPr lang="hu-HU" sz="2600" b="1" dirty="0"/>
              <a:t>Elszemélytelenedés</a:t>
            </a:r>
            <a:r>
              <a:rPr lang="hu-HU" sz="2600" dirty="0"/>
              <a:t>, („az egészségügyi személyzetet „géppé”, a betegeket pedig "problémákká" változtatja”)</a:t>
            </a:r>
          </a:p>
          <a:p>
            <a:r>
              <a:rPr lang="hu-HU" sz="2600" dirty="0"/>
              <a:t>Szemkontaktus, figyelem fenntartás nehezebb</a:t>
            </a:r>
          </a:p>
          <a:p>
            <a:r>
              <a:rPr lang="hu-HU" sz="2600" dirty="0"/>
              <a:t>„Minőségi ellátás” biztosíthatóságában való kételyek</a:t>
            </a:r>
          </a:p>
          <a:p>
            <a:endParaRPr lang="hu-HU" sz="2600" dirty="0"/>
          </a:p>
          <a:p>
            <a:r>
              <a:rPr lang="hu-HU" sz="2600" b="1" dirty="0"/>
              <a:t>Adatbiztonság, </a:t>
            </a:r>
            <a:r>
              <a:rPr lang="hu-HU" sz="2600" dirty="0"/>
              <a:t>bizalmas személyes adatok védelme,</a:t>
            </a:r>
            <a:br>
              <a:rPr lang="hu-HU" sz="2600" dirty="0"/>
            </a:br>
            <a:r>
              <a:rPr lang="hu-HU" sz="2600" dirty="0"/>
              <a:t>GDPR megfelelés, </a:t>
            </a:r>
            <a:r>
              <a:rPr lang="hu-HU" sz="2600" dirty="0" err="1"/>
              <a:t>kibertámadás</a:t>
            </a:r>
            <a:r>
              <a:rPr lang="hu-HU" sz="2600" dirty="0"/>
              <a:t> veszélye</a:t>
            </a:r>
          </a:p>
        </p:txBody>
      </p:sp>
    </p:spTree>
    <p:extLst>
      <p:ext uri="{BB962C8B-B14F-4D97-AF65-F5344CB8AC3E}">
        <p14:creationId xmlns:p14="http://schemas.microsoft.com/office/powerpoint/2010/main" val="1509321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ADB05-4483-8B0B-C12A-0E690B87F651}"/>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137FE1E-7698-F98C-FAFF-ADB1CB5D8A67}"/>
              </a:ext>
            </a:extLst>
          </p:cNvPr>
          <p:cNvSpPr>
            <a:spLocks noGrp="1"/>
          </p:cNvSpPr>
          <p:nvPr>
            <p:ph type="title"/>
          </p:nvPr>
        </p:nvSpPr>
        <p:spPr>
          <a:xfrm>
            <a:off x="341839" y="246484"/>
            <a:ext cx="9900992" cy="623312"/>
          </a:xfrm>
        </p:spPr>
        <p:txBody>
          <a:bodyPr/>
          <a:lstStyle/>
          <a:p>
            <a:r>
              <a:rPr lang="en-US" sz="3300" dirty="0" err="1"/>
              <a:t>Milyen</a:t>
            </a:r>
            <a:r>
              <a:rPr lang="en-US" sz="3300" dirty="0"/>
              <a:t> </a:t>
            </a:r>
            <a:r>
              <a:rPr lang="en-US" sz="3300" dirty="0" err="1"/>
              <a:t>negatív</a:t>
            </a:r>
            <a:r>
              <a:rPr lang="en-US" sz="3300" dirty="0"/>
              <a:t> </a:t>
            </a:r>
            <a:r>
              <a:rPr lang="en-US" sz="3300" dirty="0" err="1"/>
              <a:t>aspektusokkal</a:t>
            </a:r>
            <a:r>
              <a:rPr lang="en-US" sz="3300" dirty="0"/>
              <a:t> </a:t>
            </a:r>
            <a:r>
              <a:rPr lang="en-US" sz="3300" dirty="0" err="1"/>
              <a:t>számolhatnak</a:t>
            </a:r>
            <a:r>
              <a:rPr lang="en-US" sz="3300" dirty="0"/>
              <a:t> a </a:t>
            </a:r>
            <a:r>
              <a:rPr lang="en-US" sz="3300" dirty="0" err="1"/>
              <a:t>dolgozók</a:t>
            </a:r>
            <a:r>
              <a:rPr lang="en-US" sz="3300" dirty="0"/>
              <a:t>?</a:t>
            </a:r>
          </a:p>
        </p:txBody>
      </p:sp>
      <p:sp>
        <p:nvSpPr>
          <p:cNvPr id="3" name="Tartalom helye 2">
            <a:extLst>
              <a:ext uri="{FF2B5EF4-FFF2-40B4-BE49-F238E27FC236}">
                <a16:creationId xmlns:a16="http://schemas.microsoft.com/office/drawing/2014/main" id="{18C53A65-3322-9B2A-D342-2271214C7F4C}"/>
              </a:ext>
            </a:extLst>
          </p:cNvPr>
          <p:cNvSpPr>
            <a:spLocks noGrp="1"/>
          </p:cNvSpPr>
          <p:nvPr>
            <p:ph sz="half" idx="1"/>
          </p:nvPr>
        </p:nvSpPr>
        <p:spPr>
          <a:xfrm>
            <a:off x="449385" y="1028415"/>
            <a:ext cx="9685900" cy="3771188"/>
          </a:xfrm>
        </p:spPr>
        <p:txBody>
          <a:bodyPr/>
          <a:lstStyle/>
          <a:p>
            <a:r>
              <a:rPr lang="hu-HU" sz="2600" dirty="0"/>
              <a:t>Az átállás során több munka</a:t>
            </a:r>
            <a:r>
              <a:rPr lang="hu-HU" sz="2600" b="1" dirty="0"/>
              <a:t>, túlterheltség, </a:t>
            </a:r>
            <a:r>
              <a:rPr lang="hu-HU" sz="2600" dirty="0"/>
              <a:t>nagyobb adminisztráció</a:t>
            </a:r>
          </a:p>
          <a:p>
            <a:r>
              <a:rPr lang="hu-HU" sz="2600" dirty="0"/>
              <a:t>Más </a:t>
            </a:r>
            <a:r>
              <a:rPr lang="hu-HU" sz="2600" b="1" dirty="0"/>
              <a:t>munkaidőbeosztás</a:t>
            </a:r>
            <a:r>
              <a:rPr lang="hu-HU" sz="2600" dirty="0"/>
              <a:t> kell</a:t>
            </a:r>
          </a:p>
          <a:p>
            <a:r>
              <a:rPr lang="hu-HU" sz="2600" dirty="0"/>
              <a:t>Nehéz összekapcsolni a párhuzamos személyes rendeléssel (feltorlódás)</a:t>
            </a:r>
          </a:p>
          <a:p>
            <a:r>
              <a:rPr lang="hu-HU" sz="2600" dirty="0"/>
              <a:t>Többet kell számítógép előtt lenni</a:t>
            </a:r>
          </a:p>
          <a:p>
            <a:r>
              <a:rPr lang="hu-HU" sz="2600" dirty="0"/>
              <a:t>„Nem mindenki szeret szerepelni”</a:t>
            </a:r>
          </a:p>
          <a:p>
            <a:r>
              <a:rPr lang="hu-HU" sz="2600" dirty="0"/>
              <a:t>Kompetencia határok nem egyértelműek, egyenlőtlen feladat kiosztás</a:t>
            </a:r>
          </a:p>
          <a:p>
            <a:r>
              <a:rPr lang="hu-HU" sz="2600" dirty="0"/>
              <a:t>Nem érdekeltek a bevezetésben</a:t>
            </a:r>
          </a:p>
          <a:p>
            <a:endParaRPr lang="hu-HU" sz="2600" dirty="0"/>
          </a:p>
          <a:p>
            <a:r>
              <a:rPr lang="hu-HU" sz="2600" b="1" dirty="0"/>
              <a:t>Betegek bizalmatlansága </a:t>
            </a:r>
            <a:r>
              <a:rPr lang="hu-HU" sz="2600" dirty="0"/>
              <a:t>vagy túlzott érdeklődés kezelése</a:t>
            </a:r>
          </a:p>
          <a:p>
            <a:r>
              <a:rPr lang="hu-HU" sz="2600" dirty="0"/>
              <a:t>A kapott információ valódiságának, ellenőrizhetőségének  kérdése</a:t>
            </a:r>
          </a:p>
          <a:p>
            <a:endParaRPr lang="hu-HU" sz="2600" dirty="0"/>
          </a:p>
        </p:txBody>
      </p:sp>
    </p:spTree>
    <p:extLst>
      <p:ext uri="{BB962C8B-B14F-4D97-AF65-F5344CB8AC3E}">
        <p14:creationId xmlns:p14="http://schemas.microsoft.com/office/powerpoint/2010/main" val="2220937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6E47C-7367-A8F9-F102-8466E540D58F}"/>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FED226C3-4327-5B28-CA17-96B6692F61AD}"/>
              </a:ext>
            </a:extLst>
          </p:cNvPr>
          <p:cNvSpPr>
            <a:spLocks noGrp="1"/>
          </p:cNvSpPr>
          <p:nvPr>
            <p:ph type="title"/>
          </p:nvPr>
        </p:nvSpPr>
        <p:spPr>
          <a:xfrm>
            <a:off x="324676" y="246483"/>
            <a:ext cx="9707606" cy="993805"/>
          </a:xfrm>
        </p:spPr>
        <p:txBody>
          <a:bodyPr/>
          <a:lstStyle/>
          <a:p>
            <a:r>
              <a:rPr lang="en-US" dirty="0"/>
              <a:t>Mit </a:t>
            </a:r>
            <a:r>
              <a:rPr lang="en-US" dirty="0" err="1"/>
              <a:t>gondol</a:t>
            </a:r>
            <a:r>
              <a:rPr lang="en-US" dirty="0"/>
              <a:t>, </a:t>
            </a:r>
            <a:r>
              <a:rPr lang="en-US" dirty="0" err="1"/>
              <a:t>milyen</a:t>
            </a:r>
            <a:r>
              <a:rPr lang="en-US" dirty="0"/>
              <a:t> </a:t>
            </a:r>
            <a:r>
              <a:rPr lang="en-US" dirty="0" err="1"/>
              <a:t>mértékben</a:t>
            </a:r>
            <a:r>
              <a:rPr lang="en-US" dirty="0"/>
              <a:t> </a:t>
            </a:r>
            <a:r>
              <a:rPr lang="en-US" dirty="0" err="1"/>
              <a:t>lesz</a:t>
            </a:r>
            <a:r>
              <a:rPr lang="en-US" dirty="0"/>
              <a:t> </a:t>
            </a:r>
            <a:r>
              <a:rPr lang="en-US" dirty="0" err="1"/>
              <a:t>ellenállás</a:t>
            </a:r>
            <a:r>
              <a:rPr lang="en-US" dirty="0"/>
              <a:t> </a:t>
            </a:r>
            <a:r>
              <a:rPr lang="en-US" dirty="0" err="1"/>
              <a:t>az</a:t>
            </a:r>
            <a:r>
              <a:rPr lang="en-US" dirty="0"/>
              <a:t> </a:t>
            </a:r>
            <a:r>
              <a:rPr lang="en-US" dirty="0" err="1"/>
              <a:t>egészségügyi</a:t>
            </a:r>
            <a:r>
              <a:rPr lang="en-US" dirty="0"/>
              <a:t> </a:t>
            </a:r>
            <a:r>
              <a:rPr lang="en-US" dirty="0" err="1"/>
              <a:t>dolgozók</a:t>
            </a:r>
            <a:r>
              <a:rPr lang="en-US" dirty="0"/>
              <a:t> </a:t>
            </a:r>
            <a:r>
              <a:rPr lang="en-US" dirty="0" err="1"/>
              <a:t>körében</a:t>
            </a:r>
            <a:r>
              <a:rPr lang="en-US" dirty="0"/>
              <a:t>?</a:t>
            </a:r>
          </a:p>
        </p:txBody>
      </p:sp>
      <p:sp>
        <p:nvSpPr>
          <p:cNvPr id="3" name="Tartalom helye 2">
            <a:extLst>
              <a:ext uri="{FF2B5EF4-FFF2-40B4-BE49-F238E27FC236}">
                <a16:creationId xmlns:a16="http://schemas.microsoft.com/office/drawing/2014/main" id="{23DC0874-B934-7000-4B9E-32B281F5930D}"/>
              </a:ext>
            </a:extLst>
          </p:cNvPr>
          <p:cNvSpPr>
            <a:spLocks noGrp="1"/>
          </p:cNvSpPr>
          <p:nvPr>
            <p:ph sz="half" idx="1"/>
          </p:nvPr>
        </p:nvSpPr>
        <p:spPr>
          <a:xfrm>
            <a:off x="346382" y="1240288"/>
            <a:ext cx="9685900" cy="3771188"/>
          </a:xfrm>
        </p:spPr>
        <p:txBody>
          <a:bodyPr/>
          <a:lstStyle/>
          <a:p>
            <a:endParaRPr lang="hu-HU" sz="1000" dirty="0"/>
          </a:p>
          <a:p>
            <a:r>
              <a:rPr lang="hu-HU" sz="2600" dirty="0"/>
              <a:t>Nagy ellenállás várható („egészségügy – rutinok”)</a:t>
            </a:r>
          </a:p>
          <a:p>
            <a:r>
              <a:rPr lang="hu-HU" sz="2600" dirty="0"/>
              <a:t>„Közepes mértékű: a fiatalabb, digitálisan nyitottabb dolgozók könnyebben elfogadják, de az idősebb, hagyományos szemléletű kollégák részéről várható némi tartózkodás vagy kezdeti ellenállás.”</a:t>
            </a:r>
          </a:p>
          <a:p>
            <a:r>
              <a:rPr lang="hu-HU" sz="2600" dirty="0"/>
              <a:t>Mérsékelt, de széles körben megjelenő ellenállás várható</a:t>
            </a:r>
          </a:p>
          <a:p>
            <a:r>
              <a:rPr lang="hu-HU" sz="2600" dirty="0"/>
              <a:t>„Szerintem nem nagy”</a:t>
            </a:r>
          </a:p>
          <a:p>
            <a:endParaRPr lang="hu-HU" sz="2600" dirty="0"/>
          </a:p>
          <a:p>
            <a:r>
              <a:rPr lang="hu-HU" sz="2600" dirty="0"/>
              <a:t>Életkortól függ</a:t>
            </a:r>
          </a:p>
          <a:p>
            <a:r>
              <a:rPr lang="hu-HU" sz="2600" dirty="0"/>
              <a:t>Digitális érettségtől függ</a:t>
            </a:r>
          </a:p>
          <a:p>
            <a:r>
              <a:rPr lang="hu-HU" sz="2600" dirty="0"/>
              <a:t>Szakterülettől függ</a:t>
            </a:r>
          </a:p>
          <a:p>
            <a:r>
              <a:rPr lang="hu-HU" sz="2600" dirty="0"/>
              <a:t>Újdonságokra való nyitottságtól függ</a:t>
            </a:r>
          </a:p>
          <a:p>
            <a:r>
              <a:rPr lang="hu-HU" sz="2600" dirty="0"/>
              <a:t>A változás bevezetésétől, kommunikációjától függ</a:t>
            </a:r>
          </a:p>
          <a:p>
            <a:endParaRPr lang="hu-HU" dirty="0"/>
          </a:p>
          <a:p>
            <a:endParaRPr lang="hu-HU" dirty="0"/>
          </a:p>
          <a:p>
            <a:pPr marL="0" indent="0">
              <a:buNone/>
            </a:pPr>
            <a:endParaRPr lang="en-US" dirty="0"/>
          </a:p>
        </p:txBody>
      </p:sp>
    </p:spTree>
    <p:extLst>
      <p:ext uri="{BB962C8B-B14F-4D97-AF65-F5344CB8AC3E}">
        <p14:creationId xmlns:p14="http://schemas.microsoft.com/office/powerpoint/2010/main" val="1319438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4082B-4624-0846-D0C2-B4CDC7A02930}"/>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3C0A15EB-BF51-3A57-7293-499B2A1A6C3C}"/>
              </a:ext>
            </a:extLst>
          </p:cNvPr>
          <p:cNvSpPr>
            <a:spLocks noGrp="1"/>
          </p:cNvSpPr>
          <p:nvPr>
            <p:ph type="body" sz="quarter" idx="10"/>
          </p:nvPr>
        </p:nvSpPr>
        <p:spPr>
          <a:xfrm>
            <a:off x="609600" y="1747062"/>
            <a:ext cx="9655834" cy="4791191"/>
          </a:xfrm>
        </p:spPr>
        <p:txBody>
          <a:bodyPr/>
          <a:lstStyle/>
          <a:p>
            <a:pPr marL="0" indent="0">
              <a:buNone/>
            </a:pPr>
            <a:r>
              <a:rPr lang="hu-HU" sz="2200" b="1" dirty="0">
                <a:solidFill>
                  <a:srgbClr val="00C6D6"/>
                </a:solidFill>
              </a:rPr>
              <a:t>▶ Diagnosztikai célok</a:t>
            </a:r>
            <a:endParaRPr lang="hu-HU" sz="2200" dirty="0">
              <a:solidFill>
                <a:srgbClr val="00C6D6"/>
              </a:solidFill>
            </a:endParaRPr>
          </a:p>
          <a:p>
            <a:pPr marL="479969" lvl="1" indent="0">
              <a:buNone/>
            </a:pPr>
            <a:r>
              <a:rPr lang="hu-HU" sz="2200" dirty="0"/>
              <a:t>AI támogatás diagnózis felállításához (radiológia, pszichiátria, nőgyógyászat, patológia)</a:t>
            </a:r>
          </a:p>
          <a:p>
            <a:pPr marL="479969" lvl="1" indent="0">
              <a:buNone/>
            </a:pPr>
            <a:r>
              <a:rPr lang="hu-HU" sz="2200" dirty="0"/>
              <a:t>Képfeldolgozó és mintázatfelismerő rendszerek</a:t>
            </a:r>
          </a:p>
          <a:p>
            <a:pPr marL="479969" lvl="1" indent="0">
              <a:buNone/>
            </a:pPr>
            <a:r>
              <a:rPr lang="hu-HU" sz="2200" dirty="0"/>
              <a:t>Telemedicina a távdiagnosztikában (teledermatológia, telepszichiátria)</a:t>
            </a:r>
          </a:p>
          <a:p>
            <a:pPr marL="0" indent="0">
              <a:buNone/>
            </a:pPr>
            <a:endParaRPr lang="hu-HU" sz="2200" dirty="0"/>
          </a:p>
          <a:p>
            <a:pPr marL="0" indent="0">
              <a:buNone/>
            </a:pPr>
            <a:r>
              <a:rPr lang="hu-HU" sz="2200" b="1" dirty="0">
                <a:solidFill>
                  <a:srgbClr val="00C6D6"/>
                </a:solidFill>
              </a:rPr>
              <a:t>▶ Betegellátás és monitorozás</a:t>
            </a:r>
            <a:endParaRPr lang="hu-HU" sz="2200" dirty="0">
              <a:solidFill>
                <a:srgbClr val="00C6D6"/>
              </a:solidFill>
            </a:endParaRPr>
          </a:p>
          <a:p>
            <a:pPr marL="479969" lvl="1" indent="0">
              <a:buNone/>
            </a:pPr>
            <a:r>
              <a:rPr lang="hu-HU" sz="2200" dirty="0" err="1"/>
              <a:t>IoT</a:t>
            </a:r>
            <a:r>
              <a:rPr lang="hu-HU" sz="2200" dirty="0"/>
              <a:t>-eszközök, szenzorok, okoságyak és infúziós pumpák</a:t>
            </a:r>
          </a:p>
          <a:p>
            <a:pPr marL="479969" lvl="1" indent="0">
              <a:buNone/>
            </a:pPr>
            <a:r>
              <a:rPr lang="hu-HU" sz="2200" dirty="0"/>
              <a:t>Távoli betegmegfigyelés, valós idejű állapotkövetés</a:t>
            </a:r>
          </a:p>
          <a:p>
            <a:pPr marL="479969" lvl="1" indent="0">
              <a:buNone/>
            </a:pPr>
            <a:r>
              <a:rPr lang="hu-HU" sz="2200" dirty="0"/>
              <a:t>Digitális terápiakövető és </a:t>
            </a:r>
            <a:r>
              <a:rPr lang="hu-HU" sz="2200" dirty="0" err="1"/>
              <a:t>adherence</a:t>
            </a:r>
            <a:r>
              <a:rPr lang="hu-HU" sz="2200" dirty="0"/>
              <a:t>-monitoring rendszerek</a:t>
            </a:r>
          </a:p>
          <a:p>
            <a:pPr marL="0" indent="0">
              <a:buNone/>
            </a:pPr>
            <a:endParaRPr lang="hu-HU" sz="2200" dirty="0"/>
          </a:p>
        </p:txBody>
      </p:sp>
      <p:sp>
        <p:nvSpPr>
          <p:cNvPr id="3" name="Cím 2">
            <a:extLst>
              <a:ext uri="{FF2B5EF4-FFF2-40B4-BE49-F238E27FC236}">
                <a16:creationId xmlns:a16="http://schemas.microsoft.com/office/drawing/2014/main" id="{17BA8E4F-E08B-9D9C-61F0-AA8A376FF3D2}"/>
              </a:ext>
            </a:extLst>
          </p:cNvPr>
          <p:cNvSpPr>
            <a:spLocks noGrp="1"/>
          </p:cNvSpPr>
          <p:nvPr>
            <p:ph type="title"/>
          </p:nvPr>
        </p:nvSpPr>
        <p:spPr>
          <a:xfrm>
            <a:off x="609600" y="548759"/>
            <a:ext cx="9802380" cy="935813"/>
          </a:xfrm>
        </p:spPr>
        <p:txBody>
          <a:bodyPr/>
          <a:lstStyle/>
          <a:p>
            <a:r>
              <a:rPr lang="hu-HU" b="1" dirty="0">
                <a:solidFill>
                  <a:srgbClr val="0064DC"/>
                </a:solidFill>
              </a:rPr>
              <a:t>Legnépszerűbb alkalmazási területek I.</a:t>
            </a:r>
            <a:endParaRPr lang="en-US" b="1" dirty="0">
              <a:solidFill>
                <a:srgbClr val="0064DC"/>
              </a:solidFill>
            </a:endParaRPr>
          </a:p>
        </p:txBody>
      </p:sp>
      <p:sp>
        <p:nvSpPr>
          <p:cNvPr id="4" name="Szövegdoboz 3">
            <a:extLst>
              <a:ext uri="{FF2B5EF4-FFF2-40B4-BE49-F238E27FC236}">
                <a16:creationId xmlns:a16="http://schemas.microsoft.com/office/drawing/2014/main" id="{ACFDD6D7-227F-C0B7-41CF-54C96F880530}"/>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38486049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F7E58-3CFA-18D8-3501-0BD3CD9CEC42}"/>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FC7F518A-7BFD-590B-9E25-76C69365FAC0}"/>
              </a:ext>
            </a:extLst>
          </p:cNvPr>
          <p:cNvSpPr>
            <a:spLocks noGrp="1"/>
          </p:cNvSpPr>
          <p:nvPr>
            <p:ph type="title"/>
          </p:nvPr>
        </p:nvSpPr>
        <p:spPr>
          <a:xfrm>
            <a:off x="146256" y="134970"/>
            <a:ext cx="10057109" cy="846337"/>
          </a:xfrm>
        </p:spPr>
        <p:txBody>
          <a:bodyPr/>
          <a:lstStyle/>
          <a:p>
            <a:r>
              <a:rPr lang="en-US" sz="3500" dirty="0"/>
              <a:t>Mik </a:t>
            </a:r>
            <a:r>
              <a:rPr lang="en-US" sz="3500" dirty="0" err="1"/>
              <a:t>lehetnek</a:t>
            </a:r>
            <a:r>
              <a:rPr lang="en-US" sz="3500" dirty="0"/>
              <a:t> </a:t>
            </a:r>
            <a:r>
              <a:rPr lang="en-US" sz="3500" dirty="0" err="1"/>
              <a:t>az</a:t>
            </a:r>
            <a:r>
              <a:rPr lang="en-US" sz="3500" dirty="0"/>
              <a:t> </a:t>
            </a:r>
            <a:r>
              <a:rPr lang="en-US" sz="3500" dirty="0" err="1"/>
              <a:t>ellenállás</a:t>
            </a:r>
            <a:r>
              <a:rPr lang="en-US" sz="3500" dirty="0"/>
              <a:t> </a:t>
            </a:r>
            <a:r>
              <a:rPr lang="en-US" sz="3500" dirty="0" err="1"/>
              <a:t>különböző</a:t>
            </a:r>
            <a:r>
              <a:rPr lang="en-US" sz="3500" dirty="0"/>
              <a:t> </a:t>
            </a:r>
            <a:r>
              <a:rPr lang="en-US" sz="3500" dirty="0" err="1"/>
              <a:t>okai</a:t>
            </a:r>
            <a:r>
              <a:rPr lang="en-US" sz="3500" dirty="0"/>
              <a:t> </a:t>
            </a:r>
            <a:r>
              <a:rPr lang="en-US" sz="3500" dirty="0" err="1"/>
              <a:t>az</a:t>
            </a:r>
            <a:r>
              <a:rPr lang="en-US" sz="3500" dirty="0"/>
              <a:t> </a:t>
            </a:r>
            <a:r>
              <a:rPr lang="en-US" sz="3500" dirty="0" err="1"/>
              <a:t>esetben</a:t>
            </a:r>
            <a:r>
              <a:rPr lang="en-US" sz="3500" dirty="0"/>
              <a:t>?</a:t>
            </a:r>
          </a:p>
        </p:txBody>
      </p:sp>
      <p:sp>
        <p:nvSpPr>
          <p:cNvPr id="3" name="Tartalom helye 2">
            <a:extLst>
              <a:ext uri="{FF2B5EF4-FFF2-40B4-BE49-F238E27FC236}">
                <a16:creationId xmlns:a16="http://schemas.microsoft.com/office/drawing/2014/main" id="{325D7DB6-C341-8032-FC65-4ED056053207}"/>
              </a:ext>
            </a:extLst>
          </p:cNvPr>
          <p:cNvSpPr>
            <a:spLocks noGrp="1"/>
          </p:cNvSpPr>
          <p:nvPr>
            <p:ph sz="half" idx="1"/>
          </p:nvPr>
        </p:nvSpPr>
        <p:spPr>
          <a:xfrm>
            <a:off x="316743" y="1249502"/>
            <a:ext cx="10057108" cy="3771188"/>
          </a:xfrm>
        </p:spPr>
        <p:txBody>
          <a:bodyPr/>
          <a:lstStyle/>
          <a:p>
            <a:r>
              <a:rPr lang="hu-HU" sz="2600" dirty="0"/>
              <a:t>Újtól, ismeretlentől való félelem</a:t>
            </a:r>
          </a:p>
          <a:p>
            <a:r>
              <a:rPr lang="hu-HU" sz="2600" dirty="0"/>
              <a:t>Korábbi rutinokhoz ragaszkodás, komfortzónából kilépésből való félelem</a:t>
            </a:r>
          </a:p>
          <a:p>
            <a:r>
              <a:rPr lang="hu-HU" sz="2600" dirty="0"/>
              <a:t>Digitális megoldásoktól való félelem („képes leszek megtanulni?”, „ellenállás a modern kütyükkel szemben”)</a:t>
            </a:r>
          </a:p>
          <a:p>
            <a:r>
              <a:rPr lang="hu-HU" sz="2600" dirty="0"/>
              <a:t>Hibázástól, kudarctól, adatvesztéstől való félelem</a:t>
            </a:r>
          </a:p>
          <a:p>
            <a:r>
              <a:rPr lang="hu-HU" sz="2600" dirty="0"/>
              <a:t>Munkahelyvesztéstől való félelem</a:t>
            </a:r>
          </a:p>
          <a:p>
            <a:r>
              <a:rPr lang="hu-HU" sz="2600" dirty="0"/>
              <a:t>„Miért is kell ez nekünk?" hozzáállás</a:t>
            </a:r>
          </a:p>
          <a:p>
            <a:r>
              <a:rPr lang="hu-HU" sz="2600" dirty="0"/>
              <a:t>A hagyományos egészségügyi dolgozó-beteg kapcsolat megváltozásától való félelem: „meg tudom a nyugodt és diszkrét környezetet teremteni?”</a:t>
            </a:r>
          </a:p>
          <a:p>
            <a:r>
              <a:rPr lang="hu-HU" sz="2600" dirty="0"/>
              <a:t>Kamerával kapcsolatos ellenállás</a:t>
            </a:r>
          </a:p>
          <a:p>
            <a:pPr marL="0" indent="0">
              <a:buNone/>
            </a:pPr>
            <a:endParaRPr lang="hu-HU" sz="2600" dirty="0"/>
          </a:p>
          <a:p>
            <a:endParaRPr lang="hu-HU" sz="2600" dirty="0"/>
          </a:p>
        </p:txBody>
      </p:sp>
    </p:spTree>
    <p:extLst>
      <p:ext uri="{BB962C8B-B14F-4D97-AF65-F5344CB8AC3E}">
        <p14:creationId xmlns:p14="http://schemas.microsoft.com/office/powerpoint/2010/main" val="42911561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25C3A-5038-80A6-A767-1B3CA5BEC1A5}"/>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6AC965F5-9B30-A6BF-BDDE-91A14138FFCA}"/>
              </a:ext>
            </a:extLst>
          </p:cNvPr>
          <p:cNvSpPr>
            <a:spLocks noGrp="1"/>
          </p:cNvSpPr>
          <p:nvPr>
            <p:ph type="title"/>
          </p:nvPr>
        </p:nvSpPr>
        <p:spPr>
          <a:xfrm>
            <a:off x="146256" y="134970"/>
            <a:ext cx="10057109" cy="993805"/>
          </a:xfrm>
        </p:spPr>
        <p:txBody>
          <a:bodyPr/>
          <a:lstStyle/>
          <a:p>
            <a:r>
              <a:rPr lang="en-US" sz="3500" dirty="0"/>
              <a:t>Mik </a:t>
            </a:r>
            <a:r>
              <a:rPr lang="en-US" sz="3500" dirty="0" err="1"/>
              <a:t>lehetnek</a:t>
            </a:r>
            <a:r>
              <a:rPr lang="en-US" sz="3500" dirty="0"/>
              <a:t> </a:t>
            </a:r>
            <a:r>
              <a:rPr lang="en-US" sz="3500" dirty="0" err="1"/>
              <a:t>az</a:t>
            </a:r>
            <a:r>
              <a:rPr lang="en-US" sz="3500" dirty="0"/>
              <a:t> </a:t>
            </a:r>
            <a:r>
              <a:rPr lang="en-US" sz="3500" dirty="0" err="1"/>
              <a:t>ellenállás</a:t>
            </a:r>
            <a:r>
              <a:rPr lang="en-US" sz="3500" dirty="0"/>
              <a:t> </a:t>
            </a:r>
            <a:r>
              <a:rPr lang="en-US" sz="3500" dirty="0" err="1"/>
              <a:t>különböző</a:t>
            </a:r>
            <a:r>
              <a:rPr lang="en-US" sz="3500" dirty="0"/>
              <a:t> </a:t>
            </a:r>
            <a:r>
              <a:rPr lang="en-US" sz="3500" dirty="0" err="1"/>
              <a:t>okai</a:t>
            </a:r>
            <a:r>
              <a:rPr lang="en-US" sz="3500" dirty="0"/>
              <a:t> </a:t>
            </a:r>
            <a:r>
              <a:rPr lang="en-US" sz="3500" dirty="0" err="1"/>
              <a:t>az</a:t>
            </a:r>
            <a:r>
              <a:rPr lang="en-US" sz="3500" dirty="0"/>
              <a:t> </a:t>
            </a:r>
            <a:r>
              <a:rPr lang="en-US" sz="3500" dirty="0" err="1"/>
              <a:t>esetben</a:t>
            </a:r>
            <a:r>
              <a:rPr lang="en-US" sz="3500" dirty="0"/>
              <a:t>?</a:t>
            </a:r>
          </a:p>
        </p:txBody>
      </p:sp>
      <p:sp>
        <p:nvSpPr>
          <p:cNvPr id="3" name="Tartalom helye 2">
            <a:extLst>
              <a:ext uri="{FF2B5EF4-FFF2-40B4-BE49-F238E27FC236}">
                <a16:creationId xmlns:a16="http://schemas.microsoft.com/office/drawing/2014/main" id="{0F094A97-E4BD-3EAF-3579-F48D6B920412}"/>
              </a:ext>
            </a:extLst>
          </p:cNvPr>
          <p:cNvSpPr>
            <a:spLocks noGrp="1"/>
          </p:cNvSpPr>
          <p:nvPr>
            <p:ph sz="half" idx="1"/>
          </p:nvPr>
        </p:nvSpPr>
        <p:spPr>
          <a:xfrm>
            <a:off x="517465" y="1349863"/>
            <a:ext cx="9685900" cy="3771188"/>
          </a:xfrm>
        </p:spPr>
        <p:txBody>
          <a:bodyPr/>
          <a:lstStyle/>
          <a:p>
            <a:r>
              <a:rPr lang="hu-HU" sz="2600" dirty="0"/>
              <a:t>Nem megfelelően kommunikált változás</a:t>
            </a:r>
          </a:p>
          <a:p>
            <a:r>
              <a:rPr lang="hu-HU" sz="2600" dirty="0"/>
              <a:t>Vezetői támogatás hiánya</a:t>
            </a:r>
          </a:p>
          <a:p>
            <a:r>
              <a:rPr lang="hu-HU" sz="2600" dirty="0"/>
              <a:t>Túl gyors bevezetés, időkényszer, rövid határidő</a:t>
            </a:r>
          </a:p>
          <a:p>
            <a:r>
              <a:rPr lang="hu-HU" sz="2600" dirty="0"/>
              <a:t>Erőforrások hiánya</a:t>
            </a:r>
          </a:p>
          <a:p>
            <a:r>
              <a:rPr lang="hu-HU" sz="2600" dirty="0"/>
              <a:t>Nem lehet tudni, konkrétan mi fog történni</a:t>
            </a:r>
          </a:p>
          <a:p>
            <a:r>
              <a:rPr lang="hu-HU" sz="2600" dirty="0"/>
              <a:t>Ha a betanítás, felkészítés nem megfelelő</a:t>
            </a:r>
          </a:p>
          <a:p>
            <a:r>
              <a:rPr lang="hu-HU" sz="2600" dirty="0"/>
              <a:t>Nem vonják be eléggé a dolgozókat</a:t>
            </a:r>
          </a:p>
          <a:p>
            <a:r>
              <a:rPr lang="hu-HU" sz="2600" dirty="0"/>
              <a:t>Csoportnorma lesz az ellenállás</a:t>
            </a:r>
          </a:p>
          <a:p>
            <a:pPr marL="0" indent="0">
              <a:buNone/>
            </a:pPr>
            <a:endParaRPr lang="hu-HU" sz="2600" dirty="0"/>
          </a:p>
          <a:p>
            <a:pPr marL="0" indent="0">
              <a:buNone/>
            </a:pPr>
            <a:endParaRPr lang="hu-HU" dirty="0"/>
          </a:p>
          <a:p>
            <a:endParaRPr lang="hu-HU" dirty="0"/>
          </a:p>
          <a:p>
            <a:pPr marL="0" indent="0">
              <a:buNone/>
            </a:pPr>
            <a:endParaRPr lang="hu-HU" dirty="0"/>
          </a:p>
        </p:txBody>
      </p:sp>
    </p:spTree>
    <p:extLst>
      <p:ext uri="{BB962C8B-B14F-4D97-AF65-F5344CB8AC3E}">
        <p14:creationId xmlns:p14="http://schemas.microsoft.com/office/powerpoint/2010/main" val="27636224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DD225-9EE7-C677-3FC1-6FC0773AE8AF}"/>
            </a:ext>
          </a:extLst>
        </p:cNvPr>
        <p:cNvGrpSpPr/>
        <p:nvPr/>
      </p:nvGrpSpPr>
      <p:grpSpPr>
        <a:xfrm>
          <a:off x="0" y="0"/>
          <a:ext cx="0" cy="0"/>
          <a:chOff x="0" y="0"/>
          <a:chExt cx="0" cy="0"/>
        </a:xfrm>
      </p:grpSpPr>
      <p:sp>
        <p:nvSpPr>
          <p:cNvPr id="6" name="Cím 1">
            <a:extLst>
              <a:ext uri="{FF2B5EF4-FFF2-40B4-BE49-F238E27FC236}">
                <a16:creationId xmlns:a16="http://schemas.microsoft.com/office/drawing/2014/main" id="{22834EFA-D1D5-1B30-68F9-3808E39DE33F}"/>
              </a:ext>
            </a:extLst>
          </p:cNvPr>
          <p:cNvSpPr txBox="1">
            <a:spLocks/>
          </p:cNvSpPr>
          <p:nvPr/>
        </p:nvSpPr>
        <p:spPr>
          <a:xfrm>
            <a:off x="715486" y="325041"/>
            <a:ext cx="5343669" cy="1111873"/>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hu-HU" sz="4000" b="1" dirty="0">
                <a:solidFill>
                  <a:srgbClr val="0063DC"/>
                </a:solidFill>
                <a:latin typeface="+mn-lt"/>
              </a:rPr>
              <a:t>A változással szembeni ellenállás</a:t>
            </a:r>
            <a:endParaRPr lang="en-GB" sz="4000" b="1" dirty="0">
              <a:solidFill>
                <a:srgbClr val="0063DC"/>
              </a:solidFill>
              <a:latin typeface="+mn-lt"/>
            </a:endParaRPr>
          </a:p>
        </p:txBody>
      </p:sp>
      <p:sp>
        <p:nvSpPr>
          <p:cNvPr id="2" name="Footer Placeholder 4">
            <a:extLst>
              <a:ext uri="{FF2B5EF4-FFF2-40B4-BE49-F238E27FC236}">
                <a16:creationId xmlns:a16="http://schemas.microsoft.com/office/drawing/2014/main" id="{307553F5-4D17-EBEC-0197-D57963F96A2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graphicFrame>
        <p:nvGraphicFramePr>
          <p:cNvPr id="3" name="Diagram 2">
            <a:extLst>
              <a:ext uri="{FF2B5EF4-FFF2-40B4-BE49-F238E27FC236}">
                <a16:creationId xmlns:a16="http://schemas.microsoft.com/office/drawing/2014/main" id="{2CDA779D-900B-E74C-E3B9-E952635590D2}"/>
              </a:ext>
            </a:extLst>
          </p:cNvPr>
          <p:cNvGraphicFramePr/>
          <p:nvPr/>
        </p:nvGraphicFramePr>
        <p:xfrm>
          <a:off x="715486" y="1866432"/>
          <a:ext cx="7279938" cy="32887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Content Placeholder 6">
            <a:extLst>
              <a:ext uri="{FF2B5EF4-FFF2-40B4-BE49-F238E27FC236}">
                <a16:creationId xmlns:a16="http://schemas.microsoft.com/office/drawing/2014/main" id="{DA1A5303-7AF7-282A-9A4E-1EE7DD096395}"/>
              </a:ext>
            </a:extLst>
          </p:cNvPr>
          <p:cNvSpPr>
            <a:spLocks noGrp="1"/>
          </p:cNvSpPr>
          <p:nvPr>
            <p:ph sz="half" idx="1"/>
          </p:nvPr>
        </p:nvSpPr>
        <p:spPr>
          <a:xfrm>
            <a:off x="556931" y="5332881"/>
            <a:ext cx="9685900" cy="1258838"/>
          </a:xfrm>
        </p:spPr>
        <p:txBody>
          <a:bodyPr/>
          <a:lstStyle/>
          <a:p>
            <a:pPr marL="0" indent="0" algn="just">
              <a:buNone/>
            </a:pPr>
            <a:r>
              <a:rPr lang="hu-HU" sz="2200" b="1" dirty="0"/>
              <a:t>Hatás</a:t>
            </a:r>
            <a:r>
              <a:rPr lang="en-US" sz="2200" b="1" dirty="0"/>
              <a:t>: </a:t>
            </a:r>
          </a:p>
          <a:p>
            <a:pPr algn="just">
              <a:buClr>
                <a:srgbClr val="0063DC"/>
              </a:buClr>
              <a:buFont typeface="Wingdings" panose="05000000000000000000" pitchFamily="2" charset="2"/>
              <a:buChar char="Ø"/>
            </a:pPr>
            <a:r>
              <a:rPr lang="hu-HU" sz="2200" dirty="0"/>
              <a:t>Az ellenállás lelassíthatja vagy akár meg is akadályozhatja a változtatási folyamatot, ronthatja a munkahelyi légkört és csökkentheti a teljesítményt.</a:t>
            </a:r>
            <a:endParaRPr lang="en-US" sz="2200" dirty="0"/>
          </a:p>
          <a:p>
            <a:endParaRPr lang="en-US" dirty="0"/>
          </a:p>
        </p:txBody>
      </p:sp>
    </p:spTree>
    <p:extLst>
      <p:ext uri="{BB962C8B-B14F-4D97-AF65-F5344CB8AC3E}">
        <p14:creationId xmlns:p14="http://schemas.microsoft.com/office/powerpoint/2010/main" val="26515300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9378F6-6970-075B-A9A7-9B907DCEEFB0}"/>
            </a:ext>
          </a:extLst>
        </p:cNvPr>
        <p:cNvGrpSpPr/>
        <p:nvPr/>
      </p:nvGrpSpPr>
      <p:grpSpPr>
        <a:xfrm>
          <a:off x="0" y="0"/>
          <a:ext cx="0" cy="0"/>
          <a:chOff x="0" y="0"/>
          <a:chExt cx="0" cy="0"/>
        </a:xfrm>
      </p:grpSpPr>
      <p:sp>
        <p:nvSpPr>
          <p:cNvPr id="3" name="Tartalom helye 2">
            <a:extLst>
              <a:ext uri="{FF2B5EF4-FFF2-40B4-BE49-F238E27FC236}">
                <a16:creationId xmlns:a16="http://schemas.microsoft.com/office/drawing/2014/main" id="{CF52294B-EA10-D349-7B0B-E4A728E19B37}"/>
              </a:ext>
            </a:extLst>
          </p:cNvPr>
          <p:cNvSpPr>
            <a:spLocks noGrp="1"/>
          </p:cNvSpPr>
          <p:nvPr>
            <p:ph sz="half" idx="1"/>
          </p:nvPr>
        </p:nvSpPr>
        <p:spPr>
          <a:xfrm>
            <a:off x="191379" y="970721"/>
            <a:ext cx="9685900" cy="3771188"/>
          </a:xfrm>
        </p:spPr>
        <p:txBody>
          <a:bodyPr/>
          <a:lstStyle/>
          <a:p>
            <a:pPr marL="0" indent="0">
              <a:buNone/>
            </a:pPr>
            <a:r>
              <a:rPr lang="hu-HU" sz="2400" dirty="0"/>
              <a:t>Vannak olyan dolgozók, akik örülnek a kezdeményezésnek. Néhányan eddig is azt hajtogatták, hogy haladni kell a korral. A dolgozók jelentős részében azonban a bejelentés ellenállást kelt. Többen nem tudják elképzelni, hogyan történhetnek majd ezek a konzultációk, mások attól félnek, hogy nem fogják tudni kezelni a technológiát. Olyanok is vannak, akik abban kételkednek, hogy a betegek szívesen fogadják ezt. Mások a rendelkezésre álló rövid idő miatt aggódnak.</a:t>
            </a:r>
          </a:p>
          <a:p>
            <a:pPr marL="0" indent="0">
              <a:buNone/>
            </a:pPr>
            <a:r>
              <a:rPr lang="hu-HU" sz="2400" dirty="0"/>
              <a:t>Az intézmény vezetősége úgy döntött, hogy </a:t>
            </a:r>
            <a:r>
              <a:rPr lang="hu-HU" sz="2400" b="1" dirty="0"/>
              <a:t>Titeket bíz meg a dolgozók felkészítésének a megszervezésével</a:t>
            </a:r>
            <a:r>
              <a:rPr lang="hu-HU" sz="2400" dirty="0"/>
              <a:t>. A vezetők szeretnék, ha az ellenállás megszűnne. Annak tudatában vannak, hogy a konkrét megoldás kialakítása csak egy </a:t>
            </a:r>
            <a:r>
              <a:rPr lang="hu-HU" sz="2400" b="1" dirty="0"/>
              <a:t>változtatási folyamat </a:t>
            </a:r>
            <a:r>
              <a:rPr lang="hu-HU" sz="2400" dirty="0"/>
              <a:t>keretében születhet meg. Arra kérnek benneteket, hogy arra tegyetek javaslatot, hogy miket kell figyelembe venni a változtatás során.</a:t>
            </a:r>
          </a:p>
          <a:p>
            <a:pPr marL="0" indent="0">
              <a:buNone/>
            </a:pPr>
            <a:r>
              <a:rPr lang="hu-HU" sz="2600" b="1" dirty="0"/>
              <a:t>Hogyan építenétek fel a változtatási folyamatot? Melyek lehetnek a legfontosabb lépései a változtatási folyamatnak? Milyen megoldások tudják csökkenteni a változás során fellépő ellenállást?</a:t>
            </a:r>
          </a:p>
          <a:p>
            <a:endParaRPr lang="en-US" dirty="0"/>
          </a:p>
        </p:txBody>
      </p:sp>
      <p:sp>
        <p:nvSpPr>
          <p:cNvPr id="4" name="Cím 1">
            <a:extLst>
              <a:ext uri="{FF2B5EF4-FFF2-40B4-BE49-F238E27FC236}">
                <a16:creationId xmlns:a16="http://schemas.microsoft.com/office/drawing/2014/main" id="{1DA4B164-8E73-317A-E720-E0787E50935C}"/>
              </a:ext>
            </a:extLst>
          </p:cNvPr>
          <p:cNvSpPr txBox="1">
            <a:spLocks/>
          </p:cNvSpPr>
          <p:nvPr/>
        </p:nvSpPr>
        <p:spPr>
          <a:xfrm>
            <a:off x="191379" y="137629"/>
            <a:ext cx="9142192" cy="1111873"/>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hu-HU" sz="4000" b="1" dirty="0">
                <a:solidFill>
                  <a:srgbClr val="0063DC"/>
                </a:solidFill>
                <a:latin typeface="+mn-lt"/>
              </a:rPr>
              <a:t>Új telekonzultációs szolgáltatás esete 2.</a:t>
            </a:r>
            <a:endParaRPr lang="en-GB" sz="4000" b="1" dirty="0">
              <a:solidFill>
                <a:srgbClr val="0063DC"/>
              </a:solidFill>
              <a:latin typeface="+mn-lt"/>
            </a:endParaRPr>
          </a:p>
        </p:txBody>
      </p:sp>
    </p:spTree>
    <p:extLst>
      <p:ext uri="{BB962C8B-B14F-4D97-AF65-F5344CB8AC3E}">
        <p14:creationId xmlns:p14="http://schemas.microsoft.com/office/powerpoint/2010/main" val="12505598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EA7A7-4042-C642-786B-2E323C3B3067}"/>
            </a:ext>
          </a:extLst>
        </p:cNvPr>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A16DF1BF-3BDD-BF98-88E5-7635BF7BC09D}"/>
              </a:ext>
            </a:extLst>
          </p:cNvPr>
          <p:cNvGraphicFramePr/>
          <p:nvPr/>
        </p:nvGraphicFramePr>
        <p:xfrm>
          <a:off x="1972088" y="912830"/>
          <a:ext cx="8379020" cy="55527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a:extLst>
              <a:ext uri="{FF2B5EF4-FFF2-40B4-BE49-F238E27FC236}">
                <a16:creationId xmlns:a16="http://schemas.microsoft.com/office/drawing/2014/main" id="{1EE75D9E-2DCC-855C-592C-E99A12DD9FDD}"/>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33000"/>
                    </a14:imgEffect>
                  </a14:imgLayer>
                </a14:imgProps>
              </a:ext>
              <a:ext uri="{837473B0-CC2E-450A-ABE3-18F120FF3D39}">
                <a1611:picAttrSrcUrl xmlns:a1611="http://schemas.microsoft.com/office/drawing/2016/11/main" r:id="rId9"/>
              </a:ext>
            </a:extLst>
          </a:blip>
          <a:srcRect t="15421" r="38505"/>
          <a:stretch/>
        </p:blipFill>
        <p:spPr>
          <a:xfrm>
            <a:off x="1643477" y="1288674"/>
            <a:ext cx="1238365" cy="72487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Picture 3">
            <a:extLst>
              <a:ext uri="{FF2B5EF4-FFF2-40B4-BE49-F238E27FC236}">
                <a16:creationId xmlns:a16="http://schemas.microsoft.com/office/drawing/2014/main" id="{B6CF02FA-9488-85F7-D20D-E1E557F45661}"/>
              </a:ext>
            </a:extLst>
          </p:cNvPr>
          <p:cNvPicPr>
            <a:picLocks noChangeAspect="1"/>
          </p:cNvPicPr>
          <p:nvPr/>
        </p:nvPicPr>
        <p:blipFill rotWithShape="1">
          <a:blip r:embed="rId10">
            <a:extLst>
              <a:ext uri="{BEBA8EAE-BF5A-486C-A8C5-ECC9F3942E4B}">
                <a14:imgProps xmlns:a14="http://schemas.microsoft.com/office/drawing/2010/main">
                  <a14:imgLayer r:embed="rId11">
                    <a14:imgEffect>
                      <a14:saturation sat="0"/>
                    </a14:imgEffect>
                  </a14:imgLayer>
                </a14:imgProps>
              </a:ext>
              <a:ext uri="{837473B0-CC2E-450A-ABE3-18F120FF3D39}">
                <a1611:picAttrSrcUrl xmlns:a1611="http://schemas.microsoft.com/office/drawing/2016/11/main" r:id="rId12"/>
              </a:ext>
            </a:extLst>
          </a:blip>
          <a:srcRect t="12462" r="11712" b="12988"/>
          <a:stretch/>
        </p:blipFill>
        <p:spPr>
          <a:xfrm>
            <a:off x="2093714" y="2312722"/>
            <a:ext cx="1132902" cy="74357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a:extLst>
              <a:ext uri="{FF2B5EF4-FFF2-40B4-BE49-F238E27FC236}">
                <a16:creationId xmlns:a16="http://schemas.microsoft.com/office/drawing/2014/main" id="{792EEB43-E85D-AAD2-7D63-44FCA2BEF85A}"/>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2176822" y="3355479"/>
            <a:ext cx="1102706" cy="74357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a:extLst>
              <a:ext uri="{FF2B5EF4-FFF2-40B4-BE49-F238E27FC236}">
                <a16:creationId xmlns:a16="http://schemas.microsoft.com/office/drawing/2014/main" id="{B418CA9B-4998-560D-3A56-3A832539E955}"/>
              </a:ext>
            </a:extLst>
          </p:cNvPr>
          <p:cNvPicPr>
            <a:picLocks noChangeAspect="1"/>
          </p:cNvPicPr>
          <p:nvPr/>
        </p:nvPicPr>
        <p:blipFill>
          <a:blip r:embed="rId15">
            <a:extLst>
              <a:ext uri="{837473B0-CC2E-450A-ABE3-18F120FF3D39}">
                <a1611:picAttrSrcUrl xmlns:a1611="http://schemas.microsoft.com/office/drawing/2016/11/main" r:id="rId16"/>
              </a:ext>
            </a:extLst>
          </a:blip>
          <a:stretch>
            <a:fillRect/>
          </a:stretch>
        </p:blipFill>
        <p:spPr>
          <a:xfrm>
            <a:off x="1972088" y="4291794"/>
            <a:ext cx="1182619" cy="87420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a:extLst>
              <a:ext uri="{FF2B5EF4-FFF2-40B4-BE49-F238E27FC236}">
                <a16:creationId xmlns:a16="http://schemas.microsoft.com/office/drawing/2014/main" id="{CDA45F5C-E0D8-1135-3B77-B721D1E0917F}"/>
              </a:ext>
            </a:extLst>
          </p:cNvPr>
          <p:cNvPicPr>
            <a:picLocks noChangeAspect="1"/>
          </p:cNvPicPr>
          <p:nvPr/>
        </p:nvPicPr>
        <p:blipFill>
          <a:blip r:embed="rId17">
            <a:duotone>
              <a:prstClr val="black"/>
              <a:schemeClr val="tx2">
                <a:tint val="45000"/>
                <a:satMod val="400000"/>
              </a:schemeClr>
            </a:duotone>
            <a:extLst>
              <a:ext uri="{837473B0-CC2E-450A-ABE3-18F120FF3D39}">
                <a1611:picAttrSrcUrl xmlns:a1611="http://schemas.microsoft.com/office/drawing/2016/11/main" r:id="rId18"/>
              </a:ext>
            </a:extLst>
          </a:blip>
          <a:stretch>
            <a:fillRect/>
          </a:stretch>
        </p:blipFill>
        <p:spPr>
          <a:xfrm>
            <a:off x="1643477" y="5406587"/>
            <a:ext cx="1066691" cy="6637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Cím 1">
            <a:extLst>
              <a:ext uri="{FF2B5EF4-FFF2-40B4-BE49-F238E27FC236}">
                <a16:creationId xmlns:a16="http://schemas.microsoft.com/office/drawing/2014/main" id="{2D691399-92EC-E44D-CF3D-D0EC35EAD54D}"/>
              </a:ext>
            </a:extLst>
          </p:cNvPr>
          <p:cNvSpPr txBox="1">
            <a:spLocks/>
          </p:cNvSpPr>
          <p:nvPr/>
        </p:nvSpPr>
        <p:spPr>
          <a:xfrm>
            <a:off x="620274" y="147515"/>
            <a:ext cx="4215801" cy="577393"/>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 ADKAR </a:t>
            </a:r>
            <a:r>
              <a:rPr lang="hu-HU" sz="4000" b="1" dirty="0">
                <a:solidFill>
                  <a:srgbClr val="1A75DB"/>
                </a:solidFill>
                <a:latin typeface="+mn-lt"/>
              </a:rPr>
              <a:t>modell</a:t>
            </a:r>
            <a:r>
              <a:rPr lang="en-US" sz="4000" b="1" dirty="0">
                <a:solidFill>
                  <a:srgbClr val="1A75DB"/>
                </a:solidFill>
                <a:latin typeface="+mn-lt"/>
              </a:rPr>
              <a:t> (1)</a:t>
            </a:r>
            <a:endParaRPr lang="en-GB" sz="4000" b="1" dirty="0">
              <a:solidFill>
                <a:srgbClr val="1A75DB"/>
              </a:solidFill>
              <a:latin typeface="+mn-lt"/>
            </a:endParaRPr>
          </a:p>
        </p:txBody>
      </p:sp>
      <p:sp>
        <p:nvSpPr>
          <p:cNvPr id="10" name="Footer Placeholder 4">
            <a:extLst>
              <a:ext uri="{FF2B5EF4-FFF2-40B4-BE49-F238E27FC236}">
                <a16:creationId xmlns:a16="http://schemas.microsoft.com/office/drawing/2014/main" id="{81AA9170-6F9C-A18C-2E2D-CEF518C1120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2916462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E7E11BE-115F-AC54-1B1F-56EAA1D46A3C}"/>
              </a:ext>
            </a:extLst>
          </p:cNvPr>
          <p:cNvSpPr>
            <a:spLocks noGrp="1"/>
          </p:cNvSpPr>
          <p:nvPr>
            <p:ph type="title"/>
          </p:nvPr>
        </p:nvSpPr>
        <p:spPr>
          <a:xfrm>
            <a:off x="422983" y="681252"/>
            <a:ext cx="9707606" cy="993805"/>
          </a:xfrm>
        </p:spPr>
        <p:txBody>
          <a:bodyPr/>
          <a:lstStyle/>
          <a:p>
            <a:r>
              <a:rPr lang="hu-HU" dirty="0"/>
              <a:t>Melyek a változás sikere szempontjából legfontosabb tényezők? </a:t>
            </a:r>
            <a:br>
              <a:rPr lang="hu-HU" dirty="0"/>
            </a:br>
            <a:r>
              <a:rPr lang="hu-HU" dirty="0"/>
              <a:t>(Kiscsoportok által kiemelt szempontok)</a:t>
            </a:r>
            <a:endParaRPr lang="en-US" dirty="0"/>
          </a:p>
        </p:txBody>
      </p:sp>
      <p:sp>
        <p:nvSpPr>
          <p:cNvPr id="6" name="Tartalom helye 5">
            <a:extLst>
              <a:ext uri="{FF2B5EF4-FFF2-40B4-BE49-F238E27FC236}">
                <a16:creationId xmlns:a16="http://schemas.microsoft.com/office/drawing/2014/main" id="{8B091D7E-9F4B-C3CF-DAAA-0C4CF7FF2C04}"/>
              </a:ext>
            </a:extLst>
          </p:cNvPr>
          <p:cNvSpPr>
            <a:spLocks noGrp="1"/>
          </p:cNvSpPr>
          <p:nvPr>
            <p:ph sz="half" idx="10"/>
          </p:nvPr>
        </p:nvSpPr>
        <p:spPr>
          <a:xfrm>
            <a:off x="521163" y="1721265"/>
            <a:ext cx="4878718" cy="5006898"/>
          </a:xfrm>
        </p:spPr>
        <p:txBody>
          <a:bodyPr/>
          <a:lstStyle/>
          <a:p>
            <a:r>
              <a:rPr lang="hu-HU" sz="2400" dirty="0"/>
              <a:t>Kommunikáció, érthetőség</a:t>
            </a:r>
          </a:p>
          <a:p>
            <a:r>
              <a:rPr lang="hu-HU" sz="2400" dirty="0"/>
              <a:t>Érdekeltté tétel („Miért jó nekünk?)</a:t>
            </a:r>
          </a:p>
          <a:p>
            <a:r>
              <a:rPr lang="hu-HU" sz="2400" dirty="0"/>
              <a:t>Változásvezető csapat</a:t>
            </a:r>
          </a:p>
          <a:p>
            <a:r>
              <a:rPr lang="hu-HU" sz="2400" dirty="0"/>
              <a:t>Digitális mentorok</a:t>
            </a:r>
          </a:p>
          <a:p>
            <a:r>
              <a:rPr lang="hu-HU" sz="2400" dirty="0"/>
              <a:t>Érintettek bevonása</a:t>
            </a:r>
          </a:p>
          <a:p>
            <a:r>
              <a:rPr lang="hu-HU" sz="2400" dirty="0"/>
              <a:t>Pilot résztvevők (dolgozók, betegek)</a:t>
            </a:r>
          </a:p>
          <a:p>
            <a:r>
              <a:rPr lang="hu-HU" sz="2400" dirty="0"/>
              <a:t>Vezetői támogatás, felhatalmazás</a:t>
            </a:r>
          </a:p>
          <a:p>
            <a:r>
              <a:rPr lang="hu-HU" sz="2400" dirty="0"/>
              <a:t>Jutalom, megerősítés</a:t>
            </a:r>
            <a:endParaRPr lang="en-US" sz="2400" dirty="0"/>
          </a:p>
        </p:txBody>
      </p:sp>
      <p:pic>
        <p:nvPicPr>
          <p:cNvPr id="7" name="Tartalom helye 6" descr="A képen szöveg, kézírás, fehér tábla látható&#10;&#10;Előfordulhat, hogy az AI által létrehozott tartalom helytelen.">
            <a:extLst>
              <a:ext uri="{FF2B5EF4-FFF2-40B4-BE49-F238E27FC236}">
                <a16:creationId xmlns:a16="http://schemas.microsoft.com/office/drawing/2014/main" id="{76C73B61-9DE8-015D-42A0-3DD9DC06F817}"/>
              </a:ext>
            </a:extLst>
          </p:cNvPr>
          <p:cNvPicPr>
            <a:picLocks noGrp="1" noChangeAspect="1"/>
          </p:cNvPicPr>
          <p:nvPr>
            <p:ph sz="half" idx="1"/>
          </p:nvPr>
        </p:nvPicPr>
        <p:blipFill>
          <a:blip r:embed="rId2"/>
          <a:stretch>
            <a:fillRect/>
          </a:stretch>
        </p:blipFill>
        <p:spPr>
          <a:xfrm>
            <a:off x="5551487" y="1675057"/>
            <a:ext cx="3752533" cy="5003377"/>
          </a:xfrm>
        </p:spPr>
      </p:pic>
    </p:spTree>
    <p:extLst>
      <p:ext uri="{BB962C8B-B14F-4D97-AF65-F5344CB8AC3E}">
        <p14:creationId xmlns:p14="http://schemas.microsoft.com/office/powerpoint/2010/main" val="18856808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37173-26C0-E2FE-3F59-F7BD48C6B8FD}"/>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55E69749-E420-3C24-994E-863CDE6DC581}"/>
              </a:ext>
            </a:extLst>
          </p:cNvPr>
          <p:cNvSpPr txBox="1">
            <a:spLocks/>
          </p:cNvSpPr>
          <p:nvPr/>
        </p:nvSpPr>
        <p:spPr>
          <a:xfrm>
            <a:off x="369180" y="184364"/>
            <a:ext cx="9388137" cy="723932"/>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Kotter</a:t>
            </a:r>
            <a:r>
              <a:rPr lang="hu-HU" sz="4000" b="1" dirty="0">
                <a:solidFill>
                  <a:srgbClr val="1A75DB"/>
                </a:solidFill>
                <a:latin typeface="+mn-lt"/>
              </a:rPr>
              <a:t> 8-lépéses változásvezetési modellje</a:t>
            </a:r>
            <a:endParaRPr lang="en-GB" sz="4000" b="1" dirty="0">
              <a:solidFill>
                <a:srgbClr val="1A75DB"/>
              </a:solidFill>
              <a:latin typeface="+mn-lt"/>
            </a:endParaRPr>
          </a:p>
        </p:txBody>
      </p:sp>
      <p:sp>
        <p:nvSpPr>
          <p:cNvPr id="3" name="Footer Placeholder 4">
            <a:extLst>
              <a:ext uri="{FF2B5EF4-FFF2-40B4-BE49-F238E27FC236}">
                <a16:creationId xmlns:a16="http://schemas.microsoft.com/office/drawing/2014/main" id="{767F4922-CD6E-707C-F9DE-3529188492D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graphicFrame>
        <p:nvGraphicFramePr>
          <p:cNvPr id="4" name="Diagram 3">
            <a:extLst>
              <a:ext uri="{FF2B5EF4-FFF2-40B4-BE49-F238E27FC236}">
                <a16:creationId xmlns:a16="http://schemas.microsoft.com/office/drawing/2014/main" id="{CC914F3D-2DD3-93D1-43D4-D9A8CA732972}"/>
              </a:ext>
            </a:extLst>
          </p:cNvPr>
          <p:cNvGraphicFramePr/>
          <p:nvPr/>
        </p:nvGraphicFramePr>
        <p:xfrm>
          <a:off x="-305264" y="822131"/>
          <a:ext cx="10703093" cy="60700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032735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182AF-3FEB-B229-3F9E-372CEBB390FA}"/>
            </a:ext>
          </a:extLst>
        </p:cNvPr>
        <p:cNvGrpSpPr/>
        <p:nvPr/>
      </p:nvGrpSpPr>
      <p:grpSpPr>
        <a:xfrm>
          <a:off x="0" y="0"/>
          <a:ext cx="0" cy="0"/>
          <a:chOff x="0" y="0"/>
          <a:chExt cx="0" cy="0"/>
        </a:xfrm>
      </p:grpSpPr>
      <p:sp>
        <p:nvSpPr>
          <p:cNvPr id="3" name="Cím 1">
            <a:extLst>
              <a:ext uri="{FF2B5EF4-FFF2-40B4-BE49-F238E27FC236}">
                <a16:creationId xmlns:a16="http://schemas.microsoft.com/office/drawing/2014/main" id="{4BF7BD89-98E4-2140-2F08-EC5D89C9E0A6}"/>
              </a:ext>
            </a:extLst>
          </p:cNvPr>
          <p:cNvSpPr txBox="1">
            <a:spLocks/>
          </p:cNvSpPr>
          <p:nvPr/>
        </p:nvSpPr>
        <p:spPr>
          <a:xfrm>
            <a:off x="247354" y="184364"/>
            <a:ext cx="9124131" cy="510458"/>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Kotter</a:t>
            </a:r>
            <a:r>
              <a:rPr lang="hu-HU" sz="4000" b="1" dirty="0">
                <a:solidFill>
                  <a:srgbClr val="1A75DB"/>
                </a:solidFill>
                <a:latin typeface="+mn-lt"/>
              </a:rPr>
              <a:t> 8-lépéses változásvezetési modellje</a:t>
            </a:r>
            <a:endParaRPr lang="en-GB" sz="4000" b="1" dirty="0">
              <a:solidFill>
                <a:srgbClr val="1A75DB"/>
              </a:solidFill>
              <a:latin typeface="+mn-lt"/>
            </a:endParaRPr>
          </a:p>
          <a:p>
            <a:pPr algn="just"/>
            <a:r>
              <a:rPr lang="en-US" sz="4000" b="1" dirty="0">
                <a:solidFill>
                  <a:srgbClr val="1A75DB"/>
                </a:solidFill>
                <a:latin typeface="+mn-lt"/>
              </a:rPr>
              <a:t>(1-4</a:t>
            </a:r>
            <a:r>
              <a:rPr lang="hu-HU" sz="4000" b="1" dirty="0">
                <a:solidFill>
                  <a:srgbClr val="1A75DB"/>
                </a:solidFill>
                <a:latin typeface="+mn-lt"/>
              </a:rPr>
              <a:t> lépés</a:t>
            </a:r>
            <a:r>
              <a:rPr lang="en-US" sz="4000" b="1" dirty="0">
                <a:solidFill>
                  <a:srgbClr val="1A75DB"/>
                </a:solidFill>
                <a:latin typeface="+mn-lt"/>
              </a:rPr>
              <a:t>)</a:t>
            </a:r>
            <a:endParaRPr lang="en-GB" sz="4000" b="1" dirty="0">
              <a:solidFill>
                <a:srgbClr val="FF0000"/>
              </a:solidFill>
              <a:latin typeface="+mn-lt"/>
            </a:endParaRPr>
          </a:p>
        </p:txBody>
      </p:sp>
      <p:graphicFrame>
        <p:nvGraphicFramePr>
          <p:cNvPr id="4" name="Diagram 3">
            <a:extLst>
              <a:ext uri="{FF2B5EF4-FFF2-40B4-BE49-F238E27FC236}">
                <a16:creationId xmlns:a16="http://schemas.microsoft.com/office/drawing/2014/main" id="{647A9D85-1111-9AFA-79ED-DD6CB8C06C64}"/>
              </a:ext>
            </a:extLst>
          </p:cNvPr>
          <p:cNvGraphicFramePr/>
          <p:nvPr/>
        </p:nvGraphicFramePr>
        <p:xfrm>
          <a:off x="659949" y="1317914"/>
          <a:ext cx="9741351" cy="50245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C8D4B072-57B3-51A4-53E0-3A7575E81B4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6952945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762724-0FAA-F830-4855-38E64C7972FE}"/>
            </a:ext>
          </a:extLst>
        </p:cNvPr>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42E1B9B-076E-F247-042E-9672889D9667}"/>
              </a:ext>
            </a:extLst>
          </p:cNvPr>
          <p:cNvGraphicFramePr/>
          <p:nvPr/>
        </p:nvGraphicFramePr>
        <p:xfrm>
          <a:off x="529953" y="1051560"/>
          <a:ext cx="9739855" cy="5444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4">
            <a:extLst>
              <a:ext uri="{FF2B5EF4-FFF2-40B4-BE49-F238E27FC236}">
                <a16:creationId xmlns:a16="http://schemas.microsoft.com/office/drawing/2014/main" id="{EA934E89-134C-D377-DA74-A2416C644D9E}"/>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ím 1">
            <a:extLst>
              <a:ext uri="{FF2B5EF4-FFF2-40B4-BE49-F238E27FC236}">
                <a16:creationId xmlns:a16="http://schemas.microsoft.com/office/drawing/2014/main" id="{F639ACAF-6A72-CDAB-74EF-B2C11703DEE0}"/>
              </a:ext>
            </a:extLst>
          </p:cNvPr>
          <p:cNvSpPr txBox="1">
            <a:spLocks/>
          </p:cNvSpPr>
          <p:nvPr/>
        </p:nvSpPr>
        <p:spPr>
          <a:xfrm>
            <a:off x="269656" y="0"/>
            <a:ext cx="9124131" cy="510458"/>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Kotter</a:t>
            </a:r>
            <a:r>
              <a:rPr lang="hu-HU" sz="4000" b="1" dirty="0">
                <a:solidFill>
                  <a:srgbClr val="1A75DB"/>
                </a:solidFill>
                <a:latin typeface="+mn-lt"/>
              </a:rPr>
              <a:t> 8-lépéses változásvezetési modellje</a:t>
            </a:r>
            <a:endParaRPr lang="en-GB" sz="4000" b="1" dirty="0">
              <a:solidFill>
                <a:srgbClr val="1A75DB"/>
              </a:solidFill>
              <a:latin typeface="+mn-lt"/>
            </a:endParaRPr>
          </a:p>
          <a:p>
            <a:pPr algn="just"/>
            <a:r>
              <a:rPr lang="en-US" sz="4000" b="1" dirty="0">
                <a:solidFill>
                  <a:srgbClr val="1A75DB"/>
                </a:solidFill>
                <a:latin typeface="+mn-lt"/>
              </a:rPr>
              <a:t>(</a:t>
            </a:r>
            <a:r>
              <a:rPr lang="hu-HU" sz="4000" b="1" dirty="0">
                <a:solidFill>
                  <a:srgbClr val="1A75DB"/>
                </a:solidFill>
                <a:latin typeface="+mn-lt"/>
              </a:rPr>
              <a:t>5</a:t>
            </a:r>
            <a:r>
              <a:rPr lang="en-US" sz="4000" b="1" dirty="0">
                <a:solidFill>
                  <a:srgbClr val="1A75DB"/>
                </a:solidFill>
                <a:latin typeface="+mn-lt"/>
              </a:rPr>
              <a:t>-</a:t>
            </a:r>
            <a:r>
              <a:rPr lang="hu-HU" sz="4000" b="1" dirty="0">
                <a:solidFill>
                  <a:srgbClr val="1A75DB"/>
                </a:solidFill>
                <a:latin typeface="+mn-lt"/>
              </a:rPr>
              <a:t>8 lépés</a:t>
            </a:r>
            <a:r>
              <a:rPr lang="en-US" sz="4000" b="1" dirty="0">
                <a:solidFill>
                  <a:srgbClr val="1A75DB"/>
                </a:solidFill>
                <a:latin typeface="+mn-lt"/>
              </a:rPr>
              <a:t>)</a:t>
            </a:r>
            <a:endParaRPr lang="en-GB" sz="4000" b="1" dirty="0">
              <a:solidFill>
                <a:srgbClr val="FF0000"/>
              </a:solidFill>
              <a:latin typeface="+mn-lt"/>
            </a:endParaRPr>
          </a:p>
        </p:txBody>
      </p:sp>
    </p:spTree>
    <p:extLst>
      <p:ext uri="{BB962C8B-B14F-4D97-AF65-F5344CB8AC3E}">
        <p14:creationId xmlns:p14="http://schemas.microsoft.com/office/powerpoint/2010/main" val="10661923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009860" y="3793966"/>
            <a:ext cx="7231146" cy="1403981"/>
          </a:xfrm>
        </p:spPr>
        <p:txBody>
          <a:bodyPr lIns="91440" tIns="45720" rIns="91440" bIns="45720" anchor="ctr"/>
          <a:lstStyle/>
          <a:p>
            <a:r>
              <a:rPr lang="hu-HU" sz="7200" kern="0" noProof="0" dirty="0">
                <a:latin typeface="calibri light"/>
                <a:ea typeface="Times New Roman" panose="02020603050405020304" pitchFamily="18" charset="0"/>
                <a:cs typeface="Calibri"/>
              </a:rPr>
              <a:t>Modul 2</a:t>
            </a:r>
            <a:br>
              <a:rPr lang="hu-HU" sz="4400" kern="0" noProof="0" dirty="0">
                <a:latin typeface="calibri light"/>
                <a:ea typeface="Times New Roman" panose="02020603050405020304" pitchFamily="18" charset="0"/>
                <a:cs typeface="Calibri"/>
              </a:rPr>
            </a:br>
            <a:br>
              <a:rPr lang="hu-HU" sz="4400" kern="0" dirty="0">
                <a:latin typeface="calibri light"/>
                <a:ea typeface="Times New Roman" panose="02020603050405020304" pitchFamily="18" charset="0"/>
                <a:cs typeface="Calibri"/>
              </a:rPr>
            </a:br>
            <a:br>
              <a:rPr lang="hu-HU" sz="4400" kern="0" dirty="0">
                <a:latin typeface="calibri light"/>
                <a:ea typeface="Times New Roman" panose="02020603050405020304" pitchFamily="18" charset="0"/>
                <a:cs typeface="Calibri"/>
              </a:rPr>
            </a:br>
            <a:r>
              <a:rPr lang="hu-HU" sz="2000" kern="0" dirty="0">
                <a:latin typeface="calibri light"/>
                <a:ea typeface="Times New Roman" panose="02020603050405020304" pitchFamily="18" charset="0"/>
                <a:cs typeface="Calibri"/>
              </a:rPr>
              <a:t>dr. Lőrincz Orsolya </a:t>
            </a:r>
            <a:br>
              <a:rPr lang="hu-HU" sz="2000" kern="0" dirty="0">
                <a:latin typeface="calibri light"/>
                <a:ea typeface="Times New Roman" panose="02020603050405020304" pitchFamily="18" charset="0"/>
                <a:cs typeface="Calibri"/>
              </a:rPr>
            </a:br>
            <a:r>
              <a:rPr lang="hu-HU" sz="2000" kern="0" dirty="0">
                <a:latin typeface="calibri light"/>
                <a:ea typeface="Times New Roman" panose="02020603050405020304" pitchFamily="18" charset="0"/>
                <a:cs typeface="Calibri"/>
              </a:rPr>
              <a:t>dr. Cserháti Zoltán</a:t>
            </a:r>
            <a:br>
              <a:rPr lang="hu-HU" sz="2000" kern="0" dirty="0">
                <a:latin typeface="calibri light"/>
                <a:ea typeface="Times New Roman" panose="02020603050405020304" pitchFamily="18" charset="0"/>
                <a:cs typeface="Calibri"/>
              </a:rPr>
            </a:br>
            <a:r>
              <a:rPr lang="hu-HU" sz="2000" kern="0" dirty="0">
                <a:latin typeface="calibri light"/>
                <a:ea typeface="Times New Roman" panose="02020603050405020304" pitchFamily="18" charset="0"/>
                <a:cs typeface="Calibri"/>
              </a:rPr>
              <a:t>dr. Fazekas Nóra</a:t>
            </a:r>
            <a:br>
              <a:rPr lang="hu-HU" sz="2000" kern="0" dirty="0">
                <a:latin typeface="calibri light"/>
                <a:ea typeface="Times New Roman" panose="02020603050405020304" pitchFamily="18" charset="0"/>
                <a:cs typeface="Calibri"/>
              </a:rPr>
            </a:br>
            <a:endParaRPr lang="hu-HU" sz="4400" noProof="0" dirty="0">
              <a:effectLst>
                <a:outerShdw blurRad="38100" dist="38100" dir="2700000" algn="tl">
                  <a:srgbClr val="000000">
                    <a:alpha val="43137"/>
                  </a:srgbClr>
                </a:outerShdw>
              </a:effectLst>
              <a:latin typeface="calibri light"/>
              <a:ea typeface="calibri light"/>
              <a:cs typeface="Times New Roman"/>
            </a:endParaRPr>
          </a:p>
        </p:txBody>
      </p:sp>
      <p:sp>
        <p:nvSpPr>
          <p:cNvPr id="7" name="Footer Placeholder 4">
            <a:extLst>
              <a:ext uri="{FF2B5EF4-FFF2-40B4-BE49-F238E27FC236}">
                <a16:creationId xmlns:a16="http://schemas.microsoft.com/office/drawing/2014/main" id="{3C60D25B-97D6-694E-8016-C11F0F4C038E}"/>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hu-HU" sz="1200" noProof="0" dirty="0">
                <a:solidFill>
                  <a:schemeClr val="bg1"/>
                </a:solidFill>
              </a:rPr>
              <a:t>Project: 101101139 — H-PASS — EU4H-2022-PJ</a:t>
            </a:r>
          </a:p>
        </p:txBody>
      </p:sp>
    </p:spTree>
    <p:extLst>
      <p:ext uri="{BB962C8B-B14F-4D97-AF65-F5344CB8AC3E}">
        <p14:creationId xmlns:p14="http://schemas.microsoft.com/office/powerpoint/2010/main" val="409522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258ED-FA02-3B81-42AE-E89470E776EC}"/>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F9066450-70DC-2F91-0B71-563933431EAD}"/>
              </a:ext>
            </a:extLst>
          </p:cNvPr>
          <p:cNvSpPr>
            <a:spLocks noGrp="1"/>
          </p:cNvSpPr>
          <p:nvPr>
            <p:ph type="body" sz="quarter" idx="10"/>
          </p:nvPr>
        </p:nvSpPr>
        <p:spPr>
          <a:xfrm>
            <a:off x="609600" y="1616147"/>
            <a:ext cx="9655834" cy="5184597"/>
          </a:xfrm>
        </p:spPr>
        <p:txBody>
          <a:bodyPr/>
          <a:lstStyle/>
          <a:p>
            <a:pPr marL="0" indent="0">
              <a:buNone/>
            </a:pPr>
            <a:r>
              <a:rPr lang="hu-HU" sz="2000" b="1" dirty="0">
                <a:solidFill>
                  <a:srgbClr val="00C6D6"/>
                </a:solidFill>
              </a:rPr>
              <a:t>▶ Rehabilitáció és terápia</a:t>
            </a:r>
            <a:endParaRPr lang="hu-HU" sz="2000" dirty="0">
              <a:solidFill>
                <a:srgbClr val="00C6D6"/>
              </a:solidFill>
            </a:endParaRPr>
          </a:p>
          <a:p>
            <a:pPr marL="479969" lvl="1" indent="0">
              <a:buNone/>
            </a:pPr>
            <a:r>
              <a:rPr lang="hu-HU" sz="2000" dirty="0"/>
              <a:t>VR alapú pszichoterápia és mozgás-rehabilitáció</a:t>
            </a:r>
          </a:p>
          <a:p>
            <a:pPr marL="479969" lvl="1" indent="0">
              <a:buNone/>
            </a:pPr>
            <a:r>
              <a:rPr lang="hu-HU" sz="2000" dirty="0"/>
              <a:t>AI a beszédterápiában, demencia gondozásban</a:t>
            </a:r>
          </a:p>
          <a:p>
            <a:pPr marL="479969" lvl="1" indent="0">
              <a:buNone/>
            </a:pPr>
            <a:r>
              <a:rPr lang="hu-HU" sz="2000" dirty="0"/>
              <a:t>Robotika az ápolásban és fizikai tehermentesítésben</a:t>
            </a:r>
          </a:p>
          <a:p>
            <a:pPr marL="479969" lvl="1" indent="0">
              <a:buNone/>
            </a:pPr>
            <a:endParaRPr lang="hu-HU" sz="2000" dirty="0"/>
          </a:p>
          <a:p>
            <a:pPr marL="0" indent="0">
              <a:buNone/>
            </a:pPr>
            <a:r>
              <a:rPr lang="hu-HU" sz="2000" b="1" dirty="0">
                <a:solidFill>
                  <a:srgbClr val="00C6D6"/>
                </a:solidFill>
              </a:rPr>
              <a:t>▶ Oktatás, képzés és készségfejlesztés</a:t>
            </a:r>
            <a:endParaRPr lang="hu-HU" sz="2000" dirty="0">
              <a:solidFill>
                <a:srgbClr val="00C6D6"/>
              </a:solidFill>
            </a:endParaRPr>
          </a:p>
          <a:p>
            <a:pPr marL="479969" lvl="1" indent="0">
              <a:buNone/>
            </a:pPr>
            <a:r>
              <a:rPr lang="hu-HU" sz="2000" dirty="0"/>
              <a:t>AR/VR szimulációk orvos- és szakdolgozó-képzésben</a:t>
            </a:r>
          </a:p>
          <a:p>
            <a:pPr marL="479969" lvl="1" indent="0">
              <a:buNone/>
            </a:pPr>
            <a:r>
              <a:rPr lang="hu-HU" sz="2000" dirty="0"/>
              <a:t>Virtuális oktatási környezetek</a:t>
            </a:r>
          </a:p>
          <a:p>
            <a:pPr marL="479969" lvl="1" indent="0">
              <a:buNone/>
            </a:pPr>
            <a:r>
              <a:rPr lang="hu-HU" sz="2000" dirty="0"/>
              <a:t>E-</a:t>
            </a:r>
            <a:r>
              <a:rPr lang="hu-HU" sz="2000" dirty="0" err="1"/>
              <a:t>learning</a:t>
            </a:r>
            <a:r>
              <a:rPr lang="hu-HU" sz="2000" dirty="0"/>
              <a:t> és online értékelő rendszerek</a:t>
            </a:r>
          </a:p>
          <a:p>
            <a:pPr marL="479969" lvl="1" indent="0">
              <a:buNone/>
            </a:pPr>
            <a:endParaRPr lang="hu-HU" sz="2000" dirty="0">
              <a:solidFill>
                <a:srgbClr val="00C6D6"/>
              </a:solidFill>
            </a:endParaRPr>
          </a:p>
          <a:p>
            <a:pPr marL="0" indent="0">
              <a:buNone/>
            </a:pPr>
            <a:r>
              <a:rPr lang="hu-HU" sz="2000" b="1" dirty="0">
                <a:solidFill>
                  <a:srgbClr val="00C6D6"/>
                </a:solidFill>
              </a:rPr>
              <a:t>▶ Adatmenedzsment és döntéstámogatás</a:t>
            </a:r>
            <a:endParaRPr lang="hu-HU" sz="2000" dirty="0">
              <a:solidFill>
                <a:srgbClr val="00C6D6"/>
              </a:solidFill>
            </a:endParaRPr>
          </a:p>
          <a:p>
            <a:pPr marL="479969" lvl="1" indent="0">
              <a:buNone/>
            </a:pPr>
            <a:r>
              <a:rPr lang="hu-HU" sz="2000" dirty="0"/>
              <a:t>Integrált EESZT 2.0, betegútirányítás, adatösszekapcsolás</a:t>
            </a:r>
          </a:p>
          <a:p>
            <a:pPr marL="479969" lvl="1" indent="0">
              <a:buNone/>
            </a:pPr>
            <a:r>
              <a:rPr lang="hu-HU" sz="2000" dirty="0"/>
              <a:t>Prediktív analitika a kórházi működés és készletgazdálkodás optimalizálására</a:t>
            </a:r>
          </a:p>
          <a:p>
            <a:pPr marL="479969" lvl="1" indent="0">
              <a:buNone/>
            </a:pPr>
            <a:r>
              <a:rPr lang="hu-HU" sz="2000" dirty="0"/>
              <a:t>Blokklánc az adatbiztonság és gyógyszerkövetés érdekében</a:t>
            </a:r>
            <a:endParaRPr lang="hu-HU"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ím 2">
            <a:extLst>
              <a:ext uri="{FF2B5EF4-FFF2-40B4-BE49-F238E27FC236}">
                <a16:creationId xmlns:a16="http://schemas.microsoft.com/office/drawing/2014/main" id="{31A06668-4030-2972-C0F2-32155CA2D2A0}"/>
              </a:ext>
            </a:extLst>
          </p:cNvPr>
          <p:cNvSpPr>
            <a:spLocks noGrp="1"/>
          </p:cNvSpPr>
          <p:nvPr>
            <p:ph type="title"/>
          </p:nvPr>
        </p:nvSpPr>
        <p:spPr>
          <a:xfrm>
            <a:off x="609600" y="548759"/>
            <a:ext cx="9802380" cy="935813"/>
          </a:xfrm>
        </p:spPr>
        <p:txBody>
          <a:bodyPr/>
          <a:lstStyle/>
          <a:p>
            <a:r>
              <a:rPr lang="hu-HU" b="1" dirty="0">
                <a:solidFill>
                  <a:srgbClr val="0064DC"/>
                </a:solidFill>
              </a:rPr>
              <a:t>Legnépszerűbb alkalmazási területek II.</a:t>
            </a:r>
            <a:endParaRPr lang="en-US" b="1" dirty="0">
              <a:solidFill>
                <a:srgbClr val="0064DC"/>
              </a:solidFill>
            </a:endParaRPr>
          </a:p>
        </p:txBody>
      </p:sp>
      <p:sp>
        <p:nvSpPr>
          <p:cNvPr id="4" name="Szövegdoboz 3">
            <a:extLst>
              <a:ext uri="{FF2B5EF4-FFF2-40B4-BE49-F238E27FC236}">
                <a16:creationId xmlns:a16="http://schemas.microsoft.com/office/drawing/2014/main" id="{237E6A61-D9A8-022C-F7F2-A79BE7834783}"/>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5751422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9FAD407-F949-760A-2B44-0615AD176DEB}"/>
              </a:ext>
            </a:extLst>
          </p:cNvPr>
          <p:cNvSpPr>
            <a:spLocks noGrp="1"/>
          </p:cNvSpPr>
          <p:nvPr>
            <p:ph type="title"/>
          </p:nvPr>
        </p:nvSpPr>
        <p:spPr>
          <a:xfrm>
            <a:off x="603457" y="514112"/>
            <a:ext cx="9707606" cy="993805"/>
          </a:xfrm>
        </p:spPr>
        <p:txBody>
          <a:bodyPr anchor="b">
            <a:normAutofit/>
          </a:bodyPr>
          <a:lstStyle/>
          <a:p>
            <a:r>
              <a:rPr lang="hu-HU" dirty="0"/>
              <a:t>Csoportmunka</a:t>
            </a:r>
          </a:p>
        </p:txBody>
      </p:sp>
      <p:sp>
        <p:nvSpPr>
          <p:cNvPr id="3" name="Tartalom helye 2">
            <a:extLst>
              <a:ext uri="{FF2B5EF4-FFF2-40B4-BE49-F238E27FC236}">
                <a16:creationId xmlns:a16="http://schemas.microsoft.com/office/drawing/2014/main" id="{74B6738A-E437-FAF9-7D84-F1236EF5F3B1}"/>
              </a:ext>
            </a:extLst>
          </p:cNvPr>
          <p:cNvSpPr>
            <a:spLocks noGrp="1"/>
          </p:cNvSpPr>
          <p:nvPr>
            <p:ph sz="half" idx="1"/>
          </p:nvPr>
        </p:nvSpPr>
        <p:spPr>
          <a:xfrm>
            <a:off x="625164" y="1918010"/>
            <a:ext cx="4546178" cy="4572000"/>
          </a:xfrm>
        </p:spPr>
        <p:txBody>
          <a:bodyPr>
            <a:normAutofit/>
          </a:bodyPr>
          <a:lstStyle/>
          <a:p>
            <a:pPr marL="0" indent="0">
              <a:buNone/>
            </a:pPr>
            <a:r>
              <a:rPr lang="hu-HU" dirty="0"/>
              <a:t>Minden csoport kap egy szituációt.</a:t>
            </a:r>
          </a:p>
          <a:p>
            <a:pPr marL="514350" indent="-514350">
              <a:buFont typeface="+mj-lt"/>
              <a:buAutoNum type="arabicPeriod"/>
            </a:pPr>
            <a:r>
              <a:rPr lang="hu-HU" dirty="0"/>
              <a:t>Beszéljétek meg a helyzetet (15 perc)</a:t>
            </a:r>
          </a:p>
          <a:p>
            <a:pPr marL="514350" indent="-514350">
              <a:buFont typeface="+mj-lt"/>
              <a:buAutoNum type="arabicPeriod"/>
            </a:pPr>
            <a:r>
              <a:rPr lang="hu-HU" dirty="0"/>
              <a:t>Plenárisan: Csoportos vélemény összefoglalása</a:t>
            </a:r>
          </a:p>
          <a:p>
            <a:endParaRPr lang="hu-HU" dirty="0"/>
          </a:p>
        </p:txBody>
      </p:sp>
      <p:pic>
        <p:nvPicPr>
          <p:cNvPr id="4" name="Kép 3" descr="A képen ruházat, személy, ember, csoport látható&#10;&#10;Automatikusan generált leírás">
            <a:extLst>
              <a:ext uri="{FF2B5EF4-FFF2-40B4-BE49-F238E27FC236}">
                <a16:creationId xmlns:a16="http://schemas.microsoft.com/office/drawing/2014/main" id="{72E5191F-11F9-350F-CE58-51F089265CCC}"/>
              </a:ext>
            </a:extLst>
          </p:cNvPr>
          <p:cNvPicPr>
            <a:picLocks noChangeAspect="1"/>
          </p:cNvPicPr>
          <p:nvPr/>
        </p:nvPicPr>
        <p:blipFill>
          <a:blip r:embed="rId2"/>
          <a:srcRect l="11592" r="5523" b="-2"/>
          <a:stretch/>
        </p:blipFill>
        <p:spPr>
          <a:xfrm>
            <a:off x="5628422" y="2208507"/>
            <a:ext cx="4682641" cy="3771188"/>
          </a:xfrm>
          <a:prstGeom prst="rect">
            <a:avLst/>
          </a:prstGeom>
          <a:noFill/>
        </p:spPr>
      </p:pic>
    </p:spTree>
    <p:extLst>
      <p:ext uri="{BB962C8B-B14F-4D97-AF65-F5344CB8AC3E}">
        <p14:creationId xmlns:p14="http://schemas.microsoft.com/office/powerpoint/2010/main" val="36568676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489FD-A1C2-3A14-8AA6-C21A7CB9A0ED}"/>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EB0663DA-D31B-425C-EDC8-BEFB38E3D0C6}"/>
              </a:ext>
            </a:extLst>
          </p:cNvPr>
          <p:cNvSpPr>
            <a:spLocks noGrp="1"/>
          </p:cNvSpPr>
          <p:nvPr>
            <p:ph type="title"/>
          </p:nvPr>
        </p:nvSpPr>
        <p:spPr>
          <a:xfrm>
            <a:off x="603457" y="514112"/>
            <a:ext cx="9707606" cy="993805"/>
          </a:xfrm>
        </p:spPr>
        <p:txBody>
          <a:bodyPr anchor="b">
            <a:normAutofit/>
          </a:bodyPr>
          <a:lstStyle/>
          <a:p>
            <a:r>
              <a:rPr lang="hu-HU" dirty="0"/>
              <a:t>Csoportmunka</a:t>
            </a:r>
          </a:p>
        </p:txBody>
      </p:sp>
      <p:sp>
        <p:nvSpPr>
          <p:cNvPr id="3" name="Tartalom helye 2">
            <a:extLst>
              <a:ext uri="{FF2B5EF4-FFF2-40B4-BE49-F238E27FC236}">
                <a16:creationId xmlns:a16="http://schemas.microsoft.com/office/drawing/2014/main" id="{3BE1EEEC-7E12-AFD8-1146-05289931D051}"/>
              </a:ext>
            </a:extLst>
          </p:cNvPr>
          <p:cNvSpPr>
            <a:spLocks noGrp="1"/>
          </p:cNvSpPr>
          <p:nvPr>
            <p:ph sz="half" idx="1"/>
          </p:nvPr>
        </p:nvSpPr>
        <p:spPr>
          <a:xfrm>
            <a:off x="625164" y="1918010"/>
            <a:ext cx="5485704" cy="4572000"/>
          </a:xfrm>
        </p:spPr>
        <p:txBody>
          <a:bodyPr>
            <a:normAutofit fontScale="92500" lnSpcReduction="20000"/>
          </a:bodyPr>
          <a:lstStyle/>
          <a:p>
            <a:r>
              <a:rPr lang="hu-HU" dirty="0"/>
              <a:t>Mit gondolsz a helyzetről? Mennyire életszerű, </a:t>
            </a:r>
            <a:r>
              <a:rPr lang="hu-HU" b="1" dirty="0"/>
              <a:t>releváns</a:t>
            </a:r>
            <a:r>
              <a:rPr lang="hu-HU" dirty="0"/>
              <a:t>?</a:t>
            </a:r>
          </a:p>
          <a:p>
            <a:r>
              <a:rPr lang="hu-HU" dirty="0"/>
              <a:t>Ez egy </a:t>
            </a:r>
            <a:r>
              <a:rPr lang="hu-HU" b="1" dirty="0"/>
              <a:t>konfliktus</a:t>
            </a:r>
            <a:r>
              <a:rPr lang="hu-HU" dirty="0"/>
              <a:t>? Amennyiben igen, milyen lehetséges </a:t>
            </a:r>
            <a:r>
              <a:rPr lang="hu-HU" b="1" dirty="0"/>
              <a:t>okai</a:t>
            </a:r>
            <a:r>
              <a:rPr lang="hu-HU" dirty="0"/>
              <a:t> lehetnek a konfliktusnak? </a:t>
            </a:r>
          </a:p>
          <a:p>
            <a:r>
              <a:rPr lang="hu-HU" dirty="0"/>
              <a:t>A helyzet kihat a </a:t>
            </a:r>
            <a:r>
              <a:rPr lang="hu-HU" b="1" dirty="0"/>
              <a:t>teljesítményre</a:t>
            </a:r>
            <a:r>
              <a:rPr lang="hu-HU" dirty="0"/>
              <a:t>? Hogyan?</a:t>
            </a:r>
          </a:p>
          <a:p>
            <a:r>
              <a:rPr lang="hu-HU" dirty="0"/>
              <a:t>Milyen </a:t>
            </a:r>
            <a:r>
              <a:rPr lang="hu-HU" b="1" dirty="0"/>
              <a:t>hátrányok</a:t>
            </a:r>
            <a:r>
              <a:rPr lang="hu-HU" dirty="0"/>
              <a:t> származhatnak ebből a helyzetből? Sorolj fel néhányat!</a:t>
            </a:r>
          </a:p>
          <a:p>
            <a:r>
              <a:rPr lang="hu-HU" dirty="0"/>
              <a:t>Milyen </a:t>
            </a:r>
            <a:r>
              <a:rPr lang="hu-HU" b="1" dirty="0"/>
              <a:t>lehetőségeket</a:t>
            </a:r>
            <a:r>
              <a:rPr lang="hu-HU" dirty="0"/>
              <a:t> rejt a helyzet? Kérlek, mondj példát!</a:t>
            </a:r>
          </a:p>
        </p:txBody>
      </p:sp>
      <p:pic>
        <p:nvPicPr>
          <p:cNvPr id="4" name="Kép 3" descr="A képen ruházat, személy, ember, csoport látható&#10;&#10;Automatikusan generált leírás">
            <a:extLst>
              <a:ext uri="{FF2B5EF4-FFF2-40B4-BE49-F238E27FC236}">
                <a16:creationId xmlns:a16="http://schemas.microsoft.com/office/drawing/2014/main" id="{6947DE3D-EE78-C0EB-0E48-56BA45DB064F}"/>
              </a:ext>
            </a:extLst>
          </p:cNvPr>
          <p:cNvPicPr>
            <a:picLocks noChangeAspect="1"/>
          </p:cNvPicPr>
          <p:nvPr/>
        </p:nvPicPr>
        <p:blipFill>
          <a:blip r:embed="rId2"/>
          <a:srcRect l="11592" r="5523" b="-2"/>
          <a:stretch/>
        </p:blipFill>
        <p:spPr>
          <a:xfrm>
            <a:off x="6420111" y="2327813"/>
            <a:ext cx="4268139" cy="3437367"/>
          </a:xfrm>
          <a:prstGeom prst="rect">
            <a:avLst/>
          </a:prstGeom>
          <a:noFill/>
        </p:spPr>
      </p:pic>
    </p:spTree>
    <p:extLst>
      <p:ext uri="{BB962C8B-B14F-4D97-AF65-F5344CB8AC3E}">
        <p14:creationId xmlns:p14="http://schemas.microsoft.com/office/powerpoint/2010/main" val="25313157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9098ECE-A048-3380-3D57-06DEF2623CAC}"/>
              </a:ext>
            </a:extLst>
          </p:cNvPr>
          <p:cNvSpPr>
            <a:spLocks noGrp="1"/>
          </p:cNvSpPr>
          <p:nvPr>
            <p:ph sz="half" idx="1"/>
          </p:nvPr>
        </p:nvSpPr>
        <p:spPr>
          <a:xfrm>
            <a:off x="207949" y="1060095"/>
            <a:ext cx="10224077" cy="5079122"/>
          </a:xfrm>
        </p:spPr>
        <p:txBody>
          <a:bodyPr/>
          <a:lstStyle/>
          <a:p>
            <a:pPr marL="0" indent="0" algn="just">
              <a:lnSpc>
                <a:spcPct val="100000"/>
              </a:lnSpc>
              <a:spcAft>
                <a:spcPts val="800"/>
              </a:spcAft>
              <a:buClr>
                <a:srgbClr val="1A75DB"/>
              </a:buClr>
              <a:buNone/>
            </a:pPr>
            <a:r>
              <a:rPr lang="hu-HU" sz="3200" b="1" kern="0" noProof="0" dirty="0">
                <a:cs typeface="Times New Roman" panose="02020603050405020304" pitchFamily="18" charset="0"/>
              </a:rPr>
              <a:t>A kórház nemrég bevezette az új elektronikus egészségügyi rendszert, ami alaposan felforgatta a mindennapokat. Móric doktor, aki már több, mint harminc éve praktizál, nehézkesen igazodik el az új rendszerben. Papírral és tollal nőtt fel, most pedig bonyolult táblázatokkal és digitális űrlapokkal kell boldogulnia. Többször is hibát vét, és egyre frusztráltabb lesz. Léna, a </a:t>
            </a:r>
            <a:r>
              <a:rPr lang="hu-HU" sz="3200" b="1" kern="0" noProof="0">
                <a:cs typeface="Times New Roman" panose="02020603050405020304" pitchFamily="18" charset="0"/>
              </a:rPr>
              <a:t>fiatal ápoló </a:t>
            </a:r>
            <a:r>
              <a:rPr lang="hu-HU" sz="3200" b="1" kern="0" noProof="0" dirty="0">
                <a:cs typeface="Times New Roman" panose="02020603050405020304" pitchFamily="18" charset="0"/>
              </a:rPr>
              <a:t>viszont gyorsan átlátja a rendszert. Egy reggelen, amikor Móric már harmadszor kér segítséget ugyanabban a kérdésben, Léna türelmetlenül felpillant a monitor mögül: „Doktor Úr, ezt már mutattam!”</a:t>
            </a:r>
          </a:p>
        </p:txBody>
      </p:sp>
      <p:sp>
        <p:nvSpPr>
          <p:cNvPr id="3" name="Cím 1">
            <a:extLst>
              <a:ext uri="{FF2B5EF4-FFF2-40B4-BE49-F238E27FC236}">
                <a16:creationId xmlns:a16="http://schemas.microsoft.com/office/drawing/2014/main" id="{3D03D7EF-5016-FD3C-3149-80AC4440EA06}"/>
              </a:ext>
            </a:extLst>
          </p:cNvPr>
          <p:cNvSpPr txBox="1">
            <a:spLocks/>
          </p:cNvSpPr>
          <p:nvPr/>
        </p:nvSpPr>
        <p:spPr>
          <a:xfrm>
            <a:off x="712563" y="238007"/>
            <a:ext cx="3077012" cy="774792"/>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sz="4000" b="1" noProof="0" dirty="0"/>
              <a:t>1. Eset</a:t>
            </a:r>
          </a:p>
        </p:txBody>
      </p:sp>
      <p:sp>
        <p:nvSpPr>
          <p:cNvPr id="7" name="Footer Placeholder 4">
            <a:extLst>
              <a:ext uri="{FF2B5EF4-FFF2-40B4-BE49-F238E27FC236}">
                <a16:creationId xmlns:a16="http://schemas.microsoft.com/office/drawing/2014/main" id="{B4AF24A8-76CA-C09B-CAAC-CFA451DAEAC5}"/>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hu-HU" sz="1200" noProof="0" dirty="0"/>
              <a:t>Project: 101101139 — H-PASS — EU4H-2022-PJ</a:t>
            </a:r>
          </a:p>
        </p:txBody>
      </p:sp>
    </p:spTree>
    <p:extLst>
      <p:ext uri="{BB962C8B-B14F-4D97-AF65-F5344CB8AC3E}">
        <p14:creationId xmlns:p14="http://schemas.microsoft.com/office/powerpoint/2010/main" val="5381318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DED0C-B64C-978D-39DE-DC55EA400C1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B5A07258-D95C-9DE2-1A87-FBC5FD59A58E}"/>
              </a:ext>
            </a:extLst>
          </p:cNvPr>
          <p:cNvSpPr>
            <a:spLocks noGrp="1"/>
          </p:cNvSpPr>
          <p:nvPr>
            <p:ph type="title"/>
          </p:nvPr>
        </p:nvSpPr>
        <p:spPr/>
        <p:txBody>
          <a:bodyPr/>
          <a:lstStyle/>
          <a:p>
            <a:r>
              <a:rPr lang="hu-HU" sz="4000" b="1" dirty="0"/>
              <a:t>Mi az a konfliktus?</a:t>
            </a:r>
          </a:p>
        </p:txBody>
      </p:sp>
      <p:sp>
        <p:nvSpPr>
          <p:cNvPr id="3" name="Tartalom helye 2">
            <a:extLst>
              <a:ext uri="{FF2B5EF4-FFF2-40B4-BE49-F238E27FC236}">
                <a16:creationId xmlns:a16="http://schemas.microsoft.com/office/drawing/2014/main" id="{342C595C-A19E-0403-8FF0-1DBEE0851974}"/>
              </a:ext>
            </a:extLst>
          </p:cNvPr>
          <p:cNvSpPr>
            <a:spLocks noGrp="1"/>
          </p:cNvSpPr>
          <p:nvPr>
            <p:ph sz="half" idx="1"/>
          </p:nvPr>
        </p:nvSpPr>
        <p:spPr>
          <a:xfrm>
            <a:off x="280576" y="1735153"/>
            <a:ext cx="10353367" cy="4028232"/>
          </a:xfrm>
        </p:spPr>
        <p:txBody>
          <a:bodyPr/>
          <a:lstStyle/>
          <a:p>
            <a:pPr eaLnBrk="1" hangingPunct="1"/>
            <a:r>
              <a:rPr lang="hu-HU" sz="3600" dirty="0"/>
              <a:t>Konfliktusról akkor beszélünk, ha </a:t>
            </a:r>
          </a:p>
          <a:p>
            <a:pPr lvl="1" eaLnBrk="1" hangingPunct="1"/>
            <a:r>
              <a:rPr lang="hu-HU" sz="3200" b="1" dirty="0">
                <a:solidFill>
                  <a:srgbClr val="1A75DB"/>
                </a:solidFill>
              </a:rPr>
              <a:t>Két</a:t>
            </a:r>
            <a:r>
              <a:rPr lang="hu-HU" sz="3200" dirty="0"/>
              <a:t> vagy több </a:t>
            </a:r>
            <a:r>
              <a:rPr lang="hu-HU" sz="3200" b="1" dirty="0">
                <a:solidFill>
                  <a:srgbClr val="1A75DB"/>
                </a:solidFill>
              </a:rPr>
              <a:t>egymásra utalt </a:t>
            </a:r>
            <a:r>
              <a:rPr lang="hu-HU" sz="3200" dirty="0"/>
              <a:t>fél (egymásra utaltság: kölcsönösen kontrolálunk olyasmit, ami a </a:t>
            </a:r>
            <a:r>
              <a:rPr lang="hu-HU" sz="3200" b="1" dirty="0"/>
              <a:t>másik félnek fontos és hasznos </a:t>
            </a:r>
            <a:r>
              <a:rPr lang="hu-HU" sz="3200" dirty="0"/>
              <a:t>és tőlünk szeretné megkapni)</a:t>
            </a:r>
          </a:p>
          <a:p>
            <a:pPr lvl="1" eaLnBrk="1" hangingPunct="1"/>
            <a:r>
              <a:rPr lang="hu-HU" sz="3200" b="1" dirty="0">
                <a:solidFill>
                  <a:srgbClr val="1A75DB"/>
                </a:solidFill>
              </a:rPr>
              <a:t>Eltérő érdekek</a:t>
            </a:r>
            <a:r>
              <a:rPr lang="hu-HU" sz="3200" b="1" dirty="0">
                <a:solidFill>
                  <a:schemeClr val="accent2">
                    <a:lumMod val="75000"/>
                  </a:schemeClr>
                </a:solidFill>
              </a:rPr>
              <a:t> </a:t>
            </a:r>
            <a:r>
              <a:rPr lang="hu-HU" sz="3200" dirty="0"/>
              <a:t>(értékek) mentén keresi a megoldást, </a:t>
            </a:r>
            <a:r>
              <a:rPr lang="hu-HU" sz="3200" b="1" dirty="0"/>
              <a:t>eltérő célokat </a:t>
            </a:r>
            <a:r>
              <a:rPr lang="hu-HU" sz="3200" dirty="0"/>
              <a:t>követve</a:t>
            </a:r>
          </a:p>
          <a:p>
            <a:pPr lvl="1" eaLnBrk="1" hangingPunct="1"/>
            <a:r>
              <a:rPr lang="hu-HU" sz="3200" dirty="0"/>
              <a:t>Ezt az eltérő vélekedést </a:t>
            </a:r>
            <a:r>
              <a:rPr lang="hu-HU" sz="3200" b="1" dirty="0">
                <a:solidFill>
                  <a:srgbClr val="1A75DB"/>
                </a:solidFill>
              </a:rPr>
              <a:t>észleli</a:t>
            </a:r>
            <a:r>
              <a:rPr lang="hu-HU" sz="3200" dirty="0"/>
              <a:t> és </a:t>
            </a:r>
            <a:r>
              <a:rPr lang="hu-HU" sz="3200" b="1" dirty="0">
                <a:solidFill>
                  <a:srgbClr val="1A75DB"/>
                </a:solidFill>
              </a:rPr>
              <a:t>problémának </a:t>
            </a:r>
            <a:r>
              <a:rPr lang="hu-HU" sz="3200" dirty="0"/>
              <a:t>tekinti</a:t>
            </a:r>
          </a:p>
          <a:p>
            <a:pPr lvl="1" eaLnBrk="1" hangingPunct="1"/>
            <a:endParaRPr lang="hu-HU" dirty="0"/>
          </a:p>
          <a:p>
            <a:pPr marL="457200" lvl="1" indent="0" eaLnBrk="1" hangingPunct="1">
              <a:buNone/>
            </a:pPr>
            <a:r>
              <a:rPr lang="hu-HU" b="1" dirty="0"/>
              <a:t>„Konfliktusról akkor beszélünk, ha két vagy több egymásra utalt fél között valamelyik azt érzékeli, hogy mások negatívan viszonyulnak valamihez, ami számára fontos.”</a:t>
            </a:r>
          </a:p>
          <a:p>
            <a:pPr marL="457200" lvl="1" indent="0" eaLnBrk="1" hangingPunct="1">
              <a:buNone/>
            </a:pPr>
            <a:r>
              <a:rPr lang="hu-HU" dirty="0"/>
              <a:t>(</a:t>
            </a:r>
            <a:r>
              <a:rPr lang="hu-HU" dirty="0" err="1"/>
              <a:t>Bakacsi</a:t>
            </a:r>
            <a:r>
              <a:rPr lang="hu-HU" dirty="0"/>
              <a:t>, 2015)</a:t>
            </a:r>
          </a:p>
          <a:p>
            <a:endParaRPr lang="hu-HU" dirty="0"/>
          </a:p>
        </p:txBody>
      </p:sp>
    </p:spTree>
    <p:extLst>
      <p:ext uri="{BB962C8B-B14F-4D97-AF65-F5344CB8AC3E}">
        <p14:creationId xmlns:p14="http://schemas.microsoft.com/office/powerpoint/2010/main" val="22392020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2"/>
          <p:cNvSpPr>
            <a:spLocks noGrp="1" noChangeArrowheads="1"/>
          </p:cNvSpPr>
          <p:nvPr>
            <p:ph type="title"/>
          </p:nvPr>
        </p:nvSpPr>
        <p:spPr/>
        <p:txBody>
          <a:bodyPr/>
          <a:lstStyle/>
          <a:p>
            <a:pPr eaLnBrk="1" hangingPunct="1"/>
            <a:r>
              <a:rPr lang="hu-HU" sz="4000" dirty="0"/>
              <a:t>A konfliktusok intenzitása</a:t>
            </a:r>
          </a:p>
        </p:txBody>
      </p:sp>
      <p:sp>
        <p:nvSpPr>
          <p:cNvPr id="20486" name="Rectangle 3"/>
          <p:cNvSpPr>
            <a:spLocks noGrp="1" noChangeArrowheads="1"/>
          </p:cNvSpPr>
          <p:nvPr>
            <p:ph sz="half" idx="1"/>
          </p:nvPr>
        </p:nvSpPr>
        <p:spPr>
          <a:xfrm>
            <a:off x="285135" y="1517840"/>
            <a:ext cx="10196053" cy="5433565"/>
          </a:xfrm>
        </p:spPr>
        <p:txBody>
          <a:bodyPr>
            <a:normAutofit/>
          </a:bodyPr>
          <a:lstStyle/>
          <a:p>
            <a:pPr marL="0" indent="0">
              <a:buNone/>
            </a:pPr>
            <a:r>
              <a:rPr lang="hu-HU" sz="3200" dirty="0"/>
              <a:t>Nincs konfliktus</a:t>
            </a:r>
          </a:p>
          <a:p>
            <a:pPr marL="4370493" lvl="1" indent="-455611">
              <a:spcBef>
                <a:spcPct val="0"/>
              </a:spcBef>
              <a:buClr>
                <a:schemeClr val="tx1"/>
              </a:buClr>
              <a:buFont typeface="+mj-lt"/>
              <a:buAutoNum type="arabicPeriod"/>
            </a:pPr>
            <a:r>
              <a:rPr lang="hu-HU" sz="3200" dirty="0"/>
              <a:t>harmónia</a:t>
            </a:r>
          </a:p>
          <a:p>
            <a:pPr marL="4370493" lvl="1" indent="-455611">
              <a:spcBef>
                <a:spcPct val="0"/>
              </a:spcBef>
              <a:buClr>
                <a:schemeClr val="tx1"/>
              </a:buClr>
              <a:buFont typeface="+mj-lt"/>
              <a:buAutoNum type="arabicPeriod"/>
            </a:pPr>
            <a:r>
              <a:rPr lang="hu-HU" sz="3200" dirty="0"/>
              <a:t>kisebb félreértés, egyet nem értés</a:t>
            </a:r>
          </a:p>
          <a:p>
            <a:pPr marL="4370493" lvl="1" indent="-455611">
              <a:spcBef>
                <a:spcPct val="0"/>
              </a:spcBef>
              <a:buClr>
                <a:schemeClr val="tx1"/>
              </a:buClr>
              <a:buFont typeface="+mj-lt"/>
              <a:buAutoNum type="arabicPeriod"/>
            </a:pPr>
            <a:r>
              <a:rPr lang="hu-HU" sz="3200" dirty="0"/>
              <a:t>felelősségre vonás, nyílt számonkérés</a:t>
            </a:r>
          </a:p>
          <a:p>
            <a:pPr marL="4370493" lvl="1" indent="-455611">
              <a:spcBef>
                <a:spcPct val="0"/>
              </a:spcBef>
              <a:buClr>
                <a:schemeClr val="tx1"/>
              </a:buClr>
              <a:buFont typeface="+mj-lt"/>
              <a:buAutoNum type="arabicPeriod"/>
              <a:tabLst>
                <a:tab pos="4689702" algn="l"/>
              </a:tabLst>
            </a:pPr>
            <a:r>
              <a:rPr lang="hu-HU" sz="3200" dirty="0"/>
              <a:t>nyers szóbeli támadás</a:t>
            </a:r>
          </a:p>
          <a:p>
            <a:pPr marL="4370493" lvl="1" indent="-455611">
              <a:spcBef>
                <a:spcPct val="0"/>
              </a:spcBef>
              <a:buClr>
                <a:schemeClr val="tx1"/>
              </a:buClr>
              <a:buFont typeface="+mj-lt"/>
              <a:buAutoNum type="arabicPeriod"/>
            </a:pPr>
            <a:r>
              <a:rPr lang="hu-HU" sz="3200" dirty="0"/>
              <a:t>fenyegetés, ultimátum</a:t>
            </a:r>
          </a:p>
          <a:p>
            <a:pPr marL="4370493" lvl="1" indent="-455611">
              <a:spcBef>
                <a:spcPct val="0"/>
              </a:spcBef>
              <a:buClr>
                <a:schemeClr val="tx1"/>
              </a:buClr>
              <a:buFont typeface="+mj-lt"/>
              <a:buAutoNum type="arabicPeriod"/>
            </a:pPr>
            <a:r>
              <a:rPr lang="hu-HU" sz="3200" dirty="0"/>
              <a:t>agresszív fizikai támadás</a:t>
            </a:r>
          </a:p>
          <a:p>
            <a:pPr marL="4370493" lvl="1" indent="-455611">
              <a:spcBef>
                <a:spcPct val="0"/>
              </a:spcBef>
              <a:buClr>
                <a:schemeClr val="tx1"/>
              </a:buClr>
              <a:buFont typeface="+mj-lt"/>
              <a:buAutoNum type="arabicPeriod"/>
            </a:pPr>
            <a:r>
              <a:rPr lang="hu-HU" sz="3200" dirty="0"/>
              <a:t>a másik fél megsemmisítésére tett </a:t>
            </a:r>
          </a:p>
          <a:p>
            <a:pPr marL="0" indent="0">
              <a:buNone/>
            </a:pPr>
            <a:endParaRPr lang="hu-HU" sz="3200" dirty="0"/>
          </a:p>
          <a:p>
            <a:pPr marL="0" indent="0">
              <a:buNone/>
            </a:pPr>
            <a:r>
              <a:rPr lang="hu-HU" sz="3200" dirty="0"/>
              <a:t>Megsemmisítő konfliktus</a:t>
            </a:r>
          </a:p>
        </p:txBody>
      </p:sp>
      <p:cxnSp>
        <p:nvCxnSpPr>
          <p:cNvPr id="20487" name="AutoShape 4"/>
          <p:cNvCxnSpPr>
            <a:cxnSpLocks noChangeShapeType="1"/>
            <a:stCxn id="20486" idx="1"/>
            <a:endCxn id="20486" idx="1"/>
          </p:cNvCxnSpPr>
          <p:nvPr/>
        </p:nvCxnSpPr>
        <p:spPr bwMode="auto">
          <a:xfrm>
            <a:off x="285135" y="4234623"/>
            <a:ext cx="0" cy="0"/>
          </a:xfrm>
          <a:prstGeom prst="straightConnector1">
            <a:avLst/>
          </a:prstGeom>
          <a:noFill/>
          <a:ln w="9525">
            <a:solidFill>
              <a:schemeClr val="tx1"/>
            </a:solidFill>
            <a:round/>
            <a:headEnd/>
            <a:tailEnd/>
          </a:ln>
        </p:spPr>
      </p:cxnSp>
      <p:sp>
        <p:nvSpPr>
          <p:cNvPr id="8" name="Lefelé nyíl 7"/>
          <p:cNvSpPr/>
          <p:nvPr/>
        </p:nvSpPr>
        <p:spPr>
          <a:xfrm>
            <a:off x="3864864" y="2091227"/>
            <a:ext cx="390143" cy="3590245"/>
          </a:xfrm>
          <a:prstGeom prst="downArrow">
            <a:avLst>
              <a:gd name="adj1" fmla="val 50000"/>
              <a:gd name="adj2" fmla="val 122000"/>
            </a:avLst>
          </a:prstGeom>
          <a:solidFill>
            <a:srgbClr val="A80383"/>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hu-HU" sz="1594"/>
          </a:p>
        </p:txBody>
      </p:sp>
      <p:pic>
        <p:nvPicPr>
          <p:cNvPr id="7" name="Ábra 6" descr="Angyalarc körvonal egyszínű kitöltéssel">
            <a:extLst>
              <a:ext uri="{FF2B5EF4-FFF2-40B4-BE49-F238E27FC236}">
                <a16:creationId xmlns:a16="http://schemas.microsoft.com/office/drawing/2014/main" id="{191FF127-1E18-66B1-9266-E39464A96AA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881638" y="2105802"/>
            <a:ext cx="914400" cy="914400"/>
          </a:xfrm>
          <a:prstGeom prst="rect">
            <a:avLst/>
          </a:prstGeom>
        </p:spPr>
      </p:pic>
      <p:pic>
        <p:nvPicPr>
          <p:cNvPr id="14" name="Ábra 13" descr="Ördögarc körvonal egyszínű kitöltéssel">
            <a:extLst>
              <a:ext uri="{FF2B5EF4-FFF2-40B4-BE49-F238E27FC236}">
                <a16:creationId xmlns:a16="http://schemas.microsoft.com/office/drawing/2014/main" id="{9005A890-64C1-0B2D-38DD-E615EABFAB1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881638" y="5224272"/>
            <a:ext cx="914400" cy="914400"/>
          </a:xfrm>
          <a:prstGeom prst="rect">
            <a:avLst/>
          </a:prstGeom>
        </p:spPr>
      </p:pic>
    </p:spTree>
    <p:extLst>
      <p:ext uri="{BB962C8B-B14F-4D97-AF65-F5344CB8AC3E}">
        <p14:creationId xmlns:p14="http://schemas.microsoft.com/office/powerpoint/2010/main" val="21630948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ED86D-94D2-5AF1-5AA7-8FB3F046D4BD}"/>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3DF2D3A7-B590-9210-1038-0F3F4421AAD2}"/>
              </a:ext>
            </a:extLst>
          </p:cNvPr>
          <p:cNvSpPr>
            <a:spLocks noGrp="1"/>
          </p:cNvSpPr>
          <p:nvPr>
            <p:ph sz="half" idx="1"/>
          </p:nvPr>
        </p:nvSpPr>
        <p:spPr>
          <a:xfrm>
            <a:off x="424956" y="1444820"/>
            <a:ext cx="9685900" cy="4691913"/>
          </a:xfrm>
        </p:spPr>
        <p:txBody>
          <a:bodyPr/>
          <a:lstStyle/>
          <a:p>
            <a:pPr marL="0" indent="0" algn="just">
              <a:lnSpc>
                <a:spcPct val="100000"/>
              </a:lnSpc>
              <a:spcAft>
                <a:spcPts val="800"/>
              </a:spcAft>
              <a:buClr>
                <a:srgbClr val="1A75DB"/>
              </a:buClr>
              <a:buNone/>
            </a:pPr>
            <a:r>
              <a:rPr lang="hu-HU" sz="2600" b="1" kern="0" noProof="0" dirty="0">
                <a:cs typeface="Times New Roman" panose="02020603050405020304" pitchFamily="18" charset="0"/>
              </a:rPr>
              <a:t>Annabella, fiatal háziorvos, tele van lelkesedéssel az új technológiai megoldások iránt. Szeretné a betegeket e-mailben vagy mobilalkalmazásokon keresztül elérni, így gyorsabban és egyszerűbben tudna időpontot egyeztetni, tanácsokat adni. Látja, hogy a fiatalabb páciensek is szívesen választanák ezt az utat. Amália, Annabella idősebb adminisztrátora viszont hagyományos módszerekkel dolgozik és láthatólag a személyes találkozók során érzi magát magabiztosnak, nem szívesen használja az új technológiai eszközöket. Amikor Annabella felveti, hogy át kellene térni az online kommunikációra, Amália zavartan ingatja a fejét. „Szerintem a telefonos beszélgetés sokkal közvetlenebb” – mondja. „Nem is beszélve arról, hogy az idősebb betegek nem is használnak appokat.”</a:t>
            </a:r>
          </a:p>
        </p:txBody>
      </p:sp>
      <p:sp>
        <p:nvSpPr>
          <p:cNvPr id="3" name="Cím 1">
            <a:extLst>
              <a:ext uri="{FF2B5EF4-FFF2-40B4-BE49-F238E27FC236}">
                <a16:creationId xmlns:a16="http://schemas.microsoft.com/office/drawing/2014/main" id="{5F4731B9-89B7-6D9C-F602-E1F10EE2DC7D}"/>
              </a:ext>
            </a:extLst>
          </p:cNvPr>
          <p:cNvSpPr txBox="1">
            <a:spLocks/>
          </p:cNvSpPr>
          <p:nvPr/>
        </p:nvSpPr>
        <p:spPr>
          <a:xfrm>
            <a:off x="712563" y="238007"/>
            <a:ext cx="3077012" cy="774792"/>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sz="4000" b="1" noProof="0" dirty="0"/>
              <a:t>2. Eset</a:t>
            </a:r>
          </a:p>
        </p:txBody>
      </p:sp>
      <p:sp>
        <p:nvSpPr>
          <p:cNvPr id="7" name="Footer Placeholder 4">
            <a:extLst>
              <a:ext uri="{FF2B5EF4-FFF2-40B4-BE49-F238E27FC236}">
                <a16:creationId xmlns:a16="http://schemas.microsoft.com/office/drawing/2014/main" id="{F4577D69-ADDC-E32E-966F-2FFE2AFB7B0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hu-HU" sz="1200" noProof="0" dirty="0"/>
              <a:t>Project: 101101139 — H-PASS — EU4H-2022-PJ</a:t>
            </a:r>
          </a:p>
        </p:txBody>
      </p:sp>
    </p:spTree>
    <p:extLst>
      <p:ext uri="{BB962C8B-B14F-4D97-AF65-F5344CB8AC3E}">
        <p14:creationId xmlns:p14="http://schemas.microsoft.com/office/powerpoint/2010/main" val="3536921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artalom helye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6301" t="19484" r="5445" b="6726"/>
          <a:stretch/>
        </p:blipFill>
        <p:spPr>
          <a:xfrm>
            <a:off x="-111938" y="477437"/>
            <a:ext cx="10911701" cy="6454790"/>
          </a:xfrm>
          <a:prstGeom prst="rect">
            <a:avLst/>
          </a:prstGeom>
        </p:spPr>
      </p:pic>
    </p:spTree>
    <p:extLst>
      <p:ext uri="{BB962C8B-B14F-4D97-AF65-F5344CB8AC3E}">
        <p14:creationId xmlns:p14="http://schemas.microsoft.com/office/powerpoint/2010/main" val="18270917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96462" name="Group 78"/>
          <p:cNvGraphicFramePr>
            <a:graphicFrameLocks noGrp="1"/>
          </p:cNvGraphicFramePr>
          <p:nvPr/>
        </p:nvGraphicFramePr>
        <p:xfrm>
          <a:off x="439990" y="1913598"/>
          <a:ext cx="9169797" cy="5018486"/>
        </p:xfrm>
        <a:graphic>
          <a:graphicData uri="http://schemas.openxmlformats.org/drawingml/2006/table">
            <a:tbl>
              <a:tblPr/>
              <a:tblGrid>
                <a:gridCol w="1891852">
                  <a:extLst>
                    <a:ext uri="{9D8B030D-6E8A-4147-A177-3AD203B41FA5}">
                      <a16:colId xmlns:a16="http://schemas.microsoft.com/office/drawing/2014/main" val="20000"/>
                    </a:ext>
                  </a:extLst>
                </a:gridCol>
                <a:gridCol w="2357061">
                  <a:extLst>
                    <a:ext uri="{9D8B030D-6E8A-4147-A177-3AD203B41FA5}">
                      <a16:colId xmlns:a16="http://schemas.microsoft.com/office/drawing/2014/main" val="20001"/>
                    </a:ext>
                  </a:extLst>
                </a:gridCol>
                <a:gridCol w="2525088">
                  <a:extLst>
                    <a:ext uri="{9D8B030D-6E8A-4147-A177-3AD203B41FA5}">
                      <a16:colId xmlns:a16="http://schemas.microsoft.com/office/drawing/2014/main" val="20002"/>
                    </a:ext>
                  </a:extLst>
                </a:gridCol>
                <a:gridCol w="2395796">
                  <a:extLst>
                    <a:ext uri="{9D8B030D-6E8A-4147-A177-3AD203B41FA5}">
                      <a16:colId xmlns:a16="http://schemas.microsoft.com/office/drawing/2014/main" val="20003"/>
                    </a:ext>
                  </a:extLst>
                </a:gridCol>
              </a:tblGrid>
              <a:tr h="1199566">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hu-HU" sz="2800" b="0" i="0" u="none" strike="noStrike" cap="none" normalizeH="0" baseline="0" dirty="0">
                        <a:ln>
                          <a:noFill/>
                        </a:ln>
                        <a:solidFill>
                          <a:schemeClr val="tx1"/>
                        </a:solidFill>
                        <a:effectLst/>
                        <a:latin typeface="Arial" charset="0"/>
                        <a:ea typeface="Times New Roman"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hu-HU" sz="3200" b="0" i="0" u="none" strike="noStrike" cap="none" normalizeH="0" baseline="0" dirty="0">
                          <a:ln>
                            <a:noFill/>
                          </a:ln>
                          <a:solidFill>
                            <a:schemeClr val="tx1"/>
                          </a:solidFill>
                          <a:effectLst/>
                          <a:latin typeface="Arial" charset="0"/>
                          <a:ea typeface="Times New Roman" pitchFamily="18" charset="0"/>
                          <a:cs typeface="Arial" charset="0"/>
                        </a:rPr>
                        <a:t>konfrontáció </a:t>
                      </a:r>
                    </a:p>
                    <a:p>
                      <a:pPr marL="0" marR="0" lvl="0" indent="0" algn="ctr" defTabSz="914400" rtl="0" eaLnBrk="1" fontAlgn="base" latinLnBrk="0" hangingPunct="1">
                        <a:lnSpc>
                          <a:spcPct val="100000"/>
                        </a:lnSpc>
                        <a:spcBef>
                          <a:spcPct val="0"/>
                        </a:spcBef>
                        <a:spcAft>
                          <a:spcPct val="0"/>
                        </a:spcAft>
                        <a:buClrTx/>
                        <a:buSzTx/>
                        <a:buFontTx/>
                        <a:buNone/>
                        <a:tabLst/>
                      </a:pPr>
                      <a:r>
                        <a:rPr kumimoji="0" lang="hu-HU" sz="3200" b="0" i="0" u="none" strike="noStrike" cap="none" normalizeH="0" baseline="0" dirty="0">
                          <a:ln>
                            <a:noFill/>
                          </a:ln>
                          <a:solidFill>
                            <a:schemeClr val="tx1"/>
                          </a:solidFill>
                          <a:effectLst/>
                          <a:latin typeface="Arial" charset="0"/>
                          <a:ea typeface="Times New Roman" pitchFamily="18" charset="0"/>
                          <a:cs typeface="Arial" charset="0"/>
                        </a:rPr>
                        <a:t>(önérdek)</a:t>
                      </a:r>
                      <a:endParaRPr kumimoji="0" lang="hu-HU" sz="1600" b="0" i="0" u="none" strike="noStrike" cap="none" normalizeH="0" baseline="0" dirty="0">
                        <a:ln>
                          <a:noFill/>
                        </a:ln>
                        <a:solidFill>
                          <a:schemeClr val="tx1"/>
                        </a:solidFill>
                        <a:effectLst/>
                        <a:latin typeface="Arial" charset="0"/>
                        <a:ea typeface="Times New Roman" pitchFamily="18" charset="0"/>
                        <a:cs typeface="Arial" charset="0"/>
                      </a:endParaRPr>
                    </a:p>
                  </a:txBody>
                  <a:tcPr marL="81561" marR="81561" marT="40781" marB="40781" vert="vert270" horzOverflow="overflow">
                    <a:lnL cap="flat">
                      <a:noFill/>
                    </a:lnL>
                    <a:lnR w="63500" cap="flat" cmpd="sng" algn="ctr">
                      <a:solidFill>
                        <a:srgbClr val="000000"/>
                      </a:solidFill>
                      <a:prstDash val="solid"/>
                      <a:round/>
                      <a:headEnd type="none" w="med" len="med"/>
                      <a:tailEnd type="triangle" w="med" len="med"/>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u-HU" sz="2500" b="0" i="0" u="none" strike="noStrike" cap="none" normalizeH="0" baseline="0" dirty="0">
                          <a:ln>
                            <a:noFill/>
                          </a:ln>
                          <a:solidFill>
                            <a:schemeClr val="tx1"/>
                          </a:solidFill>
                          <a:effectLst/>
                          <a:latin typeface="Arial" charset="0"/>
                          <a:ea typeface="Times New Roman" pitchFamily="18" charset="0"/>
                          <a:cs typeface="Arial" charset="0"/>
                        </a:rPr>
                        <a:t>versengés</a:t>
                      </a:r>
                      <a:endParaRPr kumimoji="0" lang="hu-HU" sz="1400" b="0" i="0" u="none" strike="noStrike" cap="none" normalizeH="0" baseline="0" dirty="0">
                        <a:ln>
                          <a:noFill/>
                        </a:ln>
                        <a:solidFill>
                          <a:schemeClr val="tx1"/>
                        </a:solidFill>
                        <a:effectLst/>
                        <a:latin typeface="Arial" charset="0"/>
                        <a:ea typeface="Times New Roman" pitchFamily="18" charset="0"/>
                        <a:cs typeface="Arial" charset="0"/>
                      </a:endParaRPr>
                    </a:p>
                  </a:txBody>
                  <a:tcPr marL="81561" marR="81561" marT="40781" marB="40781" anchor="ctr" horzOverflow="overflow">
                    <a:lnL w="63500" cap="flat" cmpd="sng" algn="ctr">
                      <a:solidFill>
                        <a:srgbClr val="000000"/>
                      </a:solidFill>
                      <a:prstDash val="solid"/>
                      <a:round/>
                      <a:headEnd type="none" w="med" len="med"/>
                      <a:tailEnd type="triangle" w="med" len="med"/>
                    </a:lnL>
                    <a:lnR w="63500" cap="flat" cmpd="sng" algn="ctr">
                      <a:solidFill>
                        <a:srgbClr val="000000"/>
                      </a:solidFill>
                      <a:prstDash val="solid"/>
                      <a:round/>
                      <a:headEnd type="none" w="med" len="med"/>
                      <a:tailEnd type="triangle" w="med" len="med"/>
                    </a:lnR>
                    <a:lnT w="63500" cap="flat" cmpd="sng" algn="ctr">
                      <a:solidFill>
                        <a:srgbClr val="000000"/>
                      </a:solidFill>
                      <a:prstDash val="solid"/>
                      <a:round/>
                      <a:headEnd type="none" w="med" len="med"/>
                      <a:tailEnd type="none" w="med" len="med"/>
                    </a:lnT>
                    <a:lnB w="635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Tx/>
                        <a:buFont typeface="Arial" charset="0"/>
                        <a:buNone/>
                        <a:tabLst/>
                      </a:pPr>
                      <a:endParaRPr kumimoji="0" lang="hu-HU" sz="1600" b="0" i="0" u="none" strike="noStrike" cap="none" normalizeH="0" baseline="0" dirty="0">
                        <a:ln>
                          <a:noFill/>
                        </a:ln>
                        <a:solidFill>
                          <a:schemeClr val="tx1"/>
                        </a:solidFill>
                        <a:effectLst/>
                        <a:latin typeface="Arial" charset="0"/>
                      </a:endParaRPr>
                    </a:p>
                  </a:txBody>
                  <a:tcPr marL="81561" marR="81561" marT="40781" marB="40781" anchor="ctr" horzOverflow="overflow">
                    <a:lnL w="63500" cap="flat" cmpd="sng" algn="ctr">
                      <a:solidFill>
                        <a:srgbClr val="000000"/>
                      </a:solidFill>
                      <a:prstDash val="solid"/>
                      <a:round/>
                      <a:headEnd type="none" w="med" len="med"/>
                      <a:tailEnd type="triangle" w="med" len="med"/>
                    </a:lnL>
                    <a:lnR w="63500" cap="flat" cmpd="sng" algn="ctr">
                      <a:solidFill>
                        <a:srgbClr val="000000"/>
                      </a:solidFill>
                      <a:prstDash val="solid"/>
                      <a:round/>
                      <a:headEnd type="none" w="med" len="med"/>
                      <a:tailEnd type="triangle" w="med" len="med"/>
                    </a:lnR>
                    <a:lnT w="63500" cap="flat" cmpd="sng" algn="ctr">
                      <a:solidFill>
                        <a:srgbClr val="000000"/>
                      </a:solidFill>
                      <a:prstDash val="solid"/>
                      <a:round/>
                      <a:headEnd type="none" w="med" len="med"/>
                      <a:tailEnd type="none" w="med" len="med"/>
                    </a:lnT>
                    <a:lnB w="635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Tx/>
                        <a:buFont typeface="Arial" charset="0"/>
                        <a:buNone/>
                        <a:tabLst/>
                        <a:defRPr/>
                      </a:pPr>
                      <a:r>
                        <a:rPr kumimoji="0" lang="hu-HU" sz="23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együttműködés</a:t>
                      </a:r>
                    </a:p>
                  </a:txBody>
                  <a:tcPr marL="81561" marR="81561" marT="40781" marB="40781" anchor="ctr" horzOverflow="overflow">
                    <a:lnL w="63500" cap="flat" cmpd="sng" algn="ctr">
                      <a:solidFill>
                        <a:srgbClr val="000000"/>
                      </a:solidFill>
                      <a:prstDash val="solid"/>
                      <a:round/>
                      <a:headEnd type="none" w="med" len="med"/>
                      <a:tailEnd type="triangle" w="med" len="med"/>
                    </a:lnL>
                    <a:lnR w="63500" cap="flat" cmpd="sng" algn="ctr">
                      <a:solidFill>
                        <a:srgbClr val="000000"/>
                      </a:solidFill>
                      <a:prstDash val="solid"/>
                      <a:round/>
                      <a:headEnd type="none" w="med" len="med"/>
                      <a:tailEnd type="none" w="med" len="med"/>
                    </a:lnR>
                    <a:lnT w="63500" cap="flat" cmpd="sng" algn="ctr">
                      <a:solidFill>
                        <a:srgbClr val="000000"/>
                      </a:solidFill>
                      <a:prstDash val="solid"/>
                      <a:round/>
                      <a:headEnd type="none" w="med" len="med"/>
                      <a:tailEnd type="none" w="med" len="med"/>
                    </a:lnT>
                    <a:lnB w="63500" cap="flat" cmpd="sng" algn="ctr">
                      <a:solidFill>
                        <a:srgbClr val="000000"/>
                      </a:solidFill>
                      <a:prstDash val="solid"/>
                      <a:round/>
                      <a:headEnd type="none" w="med" len="med"/>
                      <a:tailEnd type="triangle" w="med" len="med"/>
                    </a:lnB>
                    <a:lnTlToBr>
                      <a:noFill/>
                    </a:lnTlToBr>
                    <a:lnBlToTr>
                      <a:noFill/>
                    </a:lnBlToTr>
                    <a:noFill/>
                  </a:tcPr>
                </a:tc>
                <a:extLst>
                  <a:ext uri="{0D108BD9-81ED-4DB2-BD59-A6C34878D82A}">
                    <a16:rowId xmlns:a16="http://schemas.microsoft.com/office/drawing/2014/main" val="10000"/>
                  </a:ext>
                </a:extLst>
              </a:tr>
              <a:tr h="1419788">
                <a:tc vMerge="1">
                  <a:txBody>
                    <a:bodyPr/>
                    <a:lstStyle/>
                    <a:p>
                      <a:endParaRPr lang="hu-HU"/>
                    </a:p>
                  </a:txBody>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Tx/>
                        <a:buFont typeface="Arial" charset="0"/>
                        <a:buNone/>
                        <a:tabLst/>
                      </a:pPr>
                      <a:endParaRPr kumimoji="0" lang="hu-HU" sz="1600" b="0" i="0" u="none" strike="noStrike" cap="none" normalizeH="0" baseline="0" dirty="0">
                        <a:ln>
                          <a:noFill/>
                        </a:ln>
                        <a:solidFill>
                          <a:schemeClr val="tx1"/>
                        </a:solidFill>
                        <a:effectLst/>
                        <a:latin typeface="Arial" charset="0"/>
                      </a:endParaRPr>
                    </a:p>
                  </a:txBody>
                  <a:tcPr marL="81561" marR="81561" marT="40781" marB="40781" anchor="ctr" horzOverflow="overflow">
                    <a:lnL w="63500" cap="flat" cmpd="sng" algn="ctr">
                      <a:solidFill>
                        <a:srgbClr val="000000"/>
                      </a:solidFill>
                      <a:prstDash val="solid"/>
                      <a:round/>
                      <a:headEnd type="none" w="med" len="med"/>
                      <a:tailEnd type="triangle" w="med" len="med"/>
                    </a:lnL>
                    <a:lnR w="63500" cap="flat" cmpd="sng" algn="ctr">
                      <a:solidFill>
                        <a:srgbClr val="000000"/>
                      </a:solidFill>
                      <a:prstDash val="solid"/>
                      <a:round/>
                      <a:headEnd type="none" w="med" len="med"/>
                      <a:tailEnd type="triangle" w="med" len="med"/>
                    </a:lnR>
                    <a:lnT w="63500" cap="flat" cmpd="sng" algn="ctr">
                      <a:solidFill>
                        <a:srgbClr val="000000"/>
                      </a:solidFill>
                      <a:prstDash val="solid"/>
                      <a:round/>
                      <a:headEnd type="none" w="med" len="med"/>
                      <a:tailEnd type="triangle" w="med" len="med"/>
                    </a:lnT>
                    <a:lnB w="635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u-HU" sz="2300" b="0" i="0" u="none" strike="noStrike" kern="1200" cap="none" normalizeH="0" baseline="0" dirty="0">
                          <a:ln>
                            <a:noFill/>
                          </a:ln>
                          <a:solidFill>
                            <a:schemeClr val="tx1"/>
                          </a:solidFill>
                          <a:effectLst/>
                          <a:latin typeface="Arial" charset="0"/>
                          <a:ea typeface="Times New Roman" pitchFamily="18" charset="0"/>
                          <a:cs typeface="Arial" charset="0"/>
                        </a:rPr>
                        <a:t>kompromisszum</a:t>
                      </a:r>
                      <a:endParaRPr kumimoji="0" lang="hu-HU" sz="2300" b="0" i="0" u="none" strike="noStrike" cap="none" normalizeH="0" baseline="0" dirty="0">
                        <a:ln>
                          <a:noFill/>
                        </a:ln>
                        <a:solidFill>
                          <a:schemeClr val="tx1"/>
                        </a:solidFill>
                        <a:effectLst/>
                        <a:latin typeface="Arial" charset="0"/>
                        <a:ea typeface="Times New Roman" pitchFamily="18" charset="0"/>
                        <a:cs typeface="Arial" charset="0"/>
                      </a:endParaRPr>
                    </a:p>
                  </a:txBody>
                  <a:tcPr marL="81561" marR="81561" marT="40781" marB="40781" anchor="ctr" horzOverflow="overflow">
                    <a:lnL w="63500" cap="flat" cmpd="sng" algn="ctr">
                      <a:solidFill>
                        <a:srgbClr val="000000"/>
                      </a:solidFill>
                      <a:prstDash val="solid"/>
                      <a:round/>
                      <a:headEnd type="none" w="med" len="med"/>
                      <a:tailEnd type="triangle" w="med" len="med"/>
                    </a:lnL>
                    <a:lnR w="63500" cap="flat" cmpd="sng" algn="ctr">
                      <a:solidFill>
                        <a:srgbClr val="000000"/>
                      </a:solidFill>
                      <a:prstDash val="solid"/>
                      <a:round/>
                      <a:headEnd type="none" w="med" len="med"/>
                      <a:tailEnd type="triangle" w="med" len="med"/>
                    </a:lnR>
                    <a:lnT w="63500" cap="flat" cmpd="sng" algn="ctr">
                      <a:solidFill>
                        <a:srgbClr val="000000"/>
                      </a:solidFill>
                      <a:prstDash val="solid"/>
                      <a:round/>
                      <a:headEnd type="none" w="med" len="med"/>
                      <a:tailEnd type="triangle" w="med" len="med"/>
                    </a:lnT>
                    <a:lnB w="635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Tx/>
                        <a:buFont typeface="Arial" charset="0"/>
                        <a:buNone/>
                        <a:tabLst/>
                      </a:pPr>
                      <a:endParaRPr kumimoji="0" lang="hu-HU" sz="1600" b="0" i="0" u="none" strike="noStrike" cap="none" normalizeH="0" baseline="0" dirty="0">
                        <a:ln>
                          <a:noFill/>
                        </a:ln>
                        <a:solidFill>
                          <a:schemeClr val="tx1"/>
                        </a:solidFill>
                        <a:effectLst/>
                        <a:latin typeface="Arial" charset="0"/>
                      </a:endParaRPr>
                    </a:p>
                  </a:txBody>
                  <a:tcPr marL="81561" marR="81561" marT="40781" marB="40781" anchor="ctr" horzOverflow="overflow">
                    <a:lnL w="63500" cap="flat" cmpd="sng" algn="ctr">
                      <a:solidFill>
                        <a:srgbClr val="000000"/>
                      </a:solidFill>
                      <a:prstDash val="solid"/>
                      <a:round/>
                      <a:headEnd type="none" w="med" len="med"/>
                      <a:tailEnd type="triangle" w="med" len="med"/>
                    </a:lnL>
                    <a:lnR w="63500" cap="flat" cmpd="sng" algn="ctr">
                      <a:solidFill>
                        <a:srgbClr val="000000"/>
                      </a:solidFill>
                      <a:prstDash val="solid"/>
                      <a:round/>
                      <a:headEnd type="none" w="med" len="med"/>
                      <a:tailEnd type="none" w="med" len="med"/>
                    </a:lnR>
                    <a:lnT w="63500" cap="flat" cmpd="sng" algn="ctr">
                      <a:solidFill>
                        <a:srgbClr val="000000"/>
                      </a:solidFill>
                      <a:prstDash val="solid"/>
                      <a:round/>
                      <a:headEnd type="none" w="med" len="med"/>
                      <a:tailEnd type="triangle" w="med" len="med"/>
                    </a:lnT>
                    <a:lnB w="63500" cap="flat" cmpd="sng" algn="ctr">
                      <a:solidFill>
                        <a:srgbClr val="000000"/>
                      </a:solidFill>
                      <a:prstDash val="solid"/>
                      <a:round/>
                      <a:headEnd type="none" w="med" len="med"/>
                      <a:tailEnd type="triangle" w="med" len="med"/>
                    </a:lnB>
                    <a:lnTlToBr>
                      <a:noFill/>
                    </a:lnTlToBr>
                    <a:lnBlToTr>
                      <a:noFill/>
                    </a:lnBlToTr>
                    <a:noFill/>
                  </a:tcPr>
                </a:tc>
                <a:extLst>
                  <a:ext uri="{0D108BD9-81ED-4DB2-BD59-A6C34878D82A}">
                    <a16:rowId xmlns:a16="http://schemas.microsoft.com/office/drawing/2014/main" val="10001"/>
                  </a:ext>
                </a:extLst>
              </a:tr>
              <a:tr h="1199566">
                <a:tc vMerge="1">
                  <a:txBody>
                    <a:bodyPr/>
                    <a:lstStyle/>
                    <a:p>
                      <a:endParaRPr lang="hu-H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u-HU" sz="2500" b="0" i="0" u="none" strike="noStrike" kern="1200" cap="none" normalizeH="0" baseline="0" dirty="0">
                          <a:ln>
                            <a:noFill/>
                          </a:ln>
                          <a:solidFill>
                            <a:schemeClr val="tx1"/>
                          </a:solidFill>
                          <a:effectLst/>
                          <a:latin typeface="Arial" charset="0"/>
                          <a:ea typeface="Times New Roman" pitchFamily="18" charset="0"/>
                          <a:cs typeface="Arial" charset="0"/>
                        </a:rPr>
                        <a:t>elkerülés</a:t>
                      </a:r>
                    </a:p>
                  </a:txBody>
                  <a:tcPr marL="81561" marR="81561" marT="40781" marB="40781" anchor="ctr" horzOverflow="overflow">
                    <a:lnL w="63500" cap="flat" cmpd="sng" algn="ctr">
                      <a:solidFill>
                        <a:srgbClr val="000000"/>
                      </a:solidFill>
                      <a:prstDash val="solid"/>
                      <a:round/>
                      <a:headEnd type="none" w="med" len="med"/>
                      <a:tailEnd type="triangle" w="med" len="med"/>
                    </a:lnL>
                    <a:lnR w="63500" cap="flat" cmpd="sng" algn="ctr">
                      <a:solidFill>
                        <a:srgbClr val="000000"/>
                      </a:solidFill>
                      <a:prstDash val="solid"/>
                      <a:round/>
                      <a:headEnd type="none" w="med" len="med"/>
                      <a:tailEnd type="triangle" w="med" len="med"/>
                    </a:lnR>
                    <a:lnT w="63500" cap="flat" cmpd="sng" algn="ctr">
                      <a:solidFill>
                        <a:srgbClr val="000000"/>
                      </a:solidFill>
                      <a:prstDash val="solid"/>
                      <a:round/>
                      <a:headEnd type="none" w="med" len="med"/>
                      <a:tailEnd type="triangle" w="med" len="med"/>
                    </a:lnT>
                    <a:lnB w="635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Tx/>
                        <a:buFont typeface="Arial" charset="0"/>
                        <a:buNone/>
                        <a:tabLst/>
                      </a:pPr>
                      <a:endParaRPr kumimoji="0" lang="hu-HU" sz="1600" b="0" i="0" u="none" strike="noStrike" cap="none" normalizeH="0" baseline="0" dirty="0">
                        <a:ln>
                          <a:noFill/>
                        </a:ln>
                        <a:solidFill>
                          <a:schemeClr val="tx1"/>
                        </a:solidFill>
                        <a:effectLst/>
                        <a:latin typeface="Arial" charset="0"/>
                      </a:endParaRPr>
                    </a:p>
                  </a:txBody>
                  <a:tcPr marL="81561" marR="81561" marT="40781" marB="40781" anchor="ctr" horzOverflow="overflow">
                    <a:lnL w="63500" cap="flat" cmpd="sng" algn="ctr">
                      <a:solidFill>
                        <a:srgbClr val="000000"/>
                      </a:solidFill>
                      <a:prstDash val="solid"/>
                      <a:round/>
                      <a:headEnd type="none" w="med" len="med"/>
                      <a:tailEnd type="triangle" w="med" len="med"/>
                    </a:lnL>
                    <a:lnR w="63500" cap="flat" cmpd="sng" algn="ctr">
                      <a:solidFill>
                        <a:srgbClr val="000000"/>
                      </a:solidFill>
                      <a:prstDash val="solid"/>
                      <a:round/>
                      <a:headEnd type="none" w="med" len="med"/>
                      <a:tailEnd type="triangle" w="med" len="med"/>
                    </a:lnR>
                    <a:lnT w="63500" cap="flat" cmpd="sng" algn="ctr">
                      <a:solidFill>
                        <a:srgbClr val="000000"/>
                      </a:solidFill>
                      <a:prstDash val="solid"/>
                      <a:round/>
                      <a:headEnd type="none" w="med" len="med"/>
                      <a:tailEnd type="triangle" w="med" len="med"/>
                    </a:lnT>
                    <a:lnB w="635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u-HU" sz="2500" b="0" i="0" u="none" strike="noStrike" cap="none" normalizeH="0" baseline="0" dirty="0">
                          <a:ln>
                            <a:noFill/>
                          </a:ln>
                          <a:solidFill>
                            <a:schemeClr val="tx1"/>
                          </a:solidFill>
                          <a:effectLst/>
                          <a:latin typeface="Arial" charset="0"/>
                          <a:ea typeface="Times New Roman" pitchFamily="18" charset="0"/>
                          <a:cs typeface="Arial" charset="0"/>
                        </a:rPr>
                        <a:t>alkalmazkodás </a:t>
                      </a:r>
                      <a:endParaRPr kumimoji="0" lang="hu-HU" sz="1400" b="0" i="0" u="none" strike="noStrike" cap="none" normalizeH="0" baseline="0" dirty="0">
                        <a:ln>
                          <a:noFill/>
                        </a:ln>
                        <a:solidFill>
                          <a:schemeClr val="tx1"/>
                        </a:solidFill>
                        <a:effectLst/>
                        <a:latin typeface="Arial" charset="0"/>
                        <a:ea typeface="Times New Roman" pitchFamily="18" charset="0"/>
                        <a:cs typeface="Arial" charset="0"/>
                      </a:endParaRPr>
                    </a:p>
                  </a:txBody>
                  <a:tcPr marL="81561" marR="81561" marT="40781" marB="40781" anchor="ctr" horzOverflow="overflow">
                    <a:lnL w="63500" cap="flat" cmpd="sng" algn="ctr">
                      <a:solidFill>
                        <a:srgbClr val="000000"/>
                      </a:solidFill>
                      <a:prstDash val="solid"/>
                      <a:round/>
                      <a:headEnd type="none" w="med" len="med"/>
                      <a:tailEnd type="triangle" w="med" len="med"/>
                    </a:lnL>
                    <a:lnR w="63500" cap="flat" cmpd="sng" algn="ctr">
                      <a:solidFill>
                        <a:srgbClr val="000000"/>
                      </a:solidFill>
                      <a:prstDash val="solid"/>
                      <a:round/>
                      <a:headEnd type="none" w="med" len="med"/>
                      <a:tailEnd type="none" w="med" len="med"/>
                    </a:lnR>
                    <a:lnT w="63500" cap="flat" cmpd="sng" algn="ctr">
                      <a:solidFill>
                        <a:srgbClr val="000000"/>
                      </a:solidFill>
                      <a:prstDash val="solid"/>
                      <a:round/>
                      <a:headEnd type="none" w="med" len="med"/>
                      <a:tailEnd type="triangle" w="med" len="med"/>
                    </a:lnT>
                    <a:lnB w="63500" cap="flat" cmpd="sng" algn="ctr">
                      <a:solidFill>
                        <a:srgbClr val="000000"/>
                      </a:solidFill>
                      <a:prstDash val="solid"/>
                      <a:round/>
                      <a:headEnd type="none" w="med" len="med"/>
                      <a:tailEnd type="triangle" w="med" len="med"/>
                    </a:lnB>
                    <a:lnTlToBr>
                      <a:noFill/>
                    </a:lnTlToBr>
                    <a:lnBlToTr>
                      <a:noFill/>
                    </a:lnBlToTr>
                    <a:noFill/>
                  </a:tcPr>
                </a:tc>
                <a:extLst>
                  <a:ext uri="{0D108BD9-81ED-4DB2-BD59-A6C34878D82A}">
                    <a16:rowId xmlns:a16="http://schemas.microsoft.com/office/drawing/2014/main" val="10002"/>
                  </a:ext>
                </a:extLst>
              </a:tr>
              <a:tr h="1199566">
                <a:tc>
                  <a:txBody>
                    <a:bodyPr/>
                    <a:lstStyle/>
                    <a:p>
                      <a:pPr marL="0" marR="0" lvl="0" indent="0" algn="l" defTabSz="914400" rtl="0" eaLnBrk="1" fontAlgn="base" latinLnBrk="0" hangingPunct="1">
                        <a:lnSpc>
                          <a:spcPct val="100000"/>
                        </a:lnSpc>
                        <a:spcBef>
                          <a:spcPct val="20000"/>
                        </a:spcBef>
                        <a:spcAft>
                          <a:spcPct val="0"/>
                        </a:spcAft>
                        <a:buClr>
                          <a:srgbClr val="006666"/>
                        </a:buClr>
                        <a:buSzTx/>
                        <a:buFont typeface="Arial" charset="0"/>
                        <a:buNone/>
                        <a:tabLst/>
                      </a:pPr>
                      <a:endParaRPr kumimoji="0" lang="hu-HU" sz="1800" b="0" i="0" u="none" strike="noStrike" cap="none" normalizeH="0" baseline="0">
                        <a:ln>
                          <a:noFill/>
                        </a:ln>
                        <a:solidFill>
                          <a:schemeClr val="tx1"/>
                        </a:solidFill>
                        <a:effectLst/>
                        <a:latin typeface="Arial" charset="0"/>
                      </a:endParaRPr>
                    </a:p>
                  </a:txBody>
                  <a:tcPr marL="81561" marR="81561" marT="40781" marB="40781" horzOverflow="overflow">
                    <a:lnL cap="flat">
                      <a:noFill/>
                    </a:lnL>
                    <a:lnR>
                      <a:noFill/>
                    </a:lnR>
                    <a:lnT>
                      <a:noFill/>
                    </a:lnT>
                    <a:lnB cap="flat">
                      <a:noFill/>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u-HU" sz="3200" b="0" i="0" u="none" strike="noStrike" cap="none" normalizeH="0" baseline="0" dirty="0">
                          <a:ln>
                            <a:noFill/>
                          </a:ln>
                          <a:solidFill>
                            <a:schemeClr val="tx1"/>
                          </a:solidFill>
                          <a:effectLst/>
                          <a:latin typeface="Arial" charset="0"/>
                          <a:ea typeface="Times New Roman" pitchFamily="18" charset="0"/>
                          <a:cs typeface="Arial" charset="0"/>
                        </a:rPr>
                        <a:t>kooperáció (a másik fél érdeke)</a:t>
                      </a:r>
                      <a:endParaRPr kumimoji="0" lang="hu-HU" sz="1800" b="0" i="0" u="none" strike="noStrike" cap="none" normalizeH="0" baseline="0" dirty="0">
                        <a:ln>
                          <a:noFill/>
                        </a:ln>
                        <a:solidFill>
                          <a:schemeClr val="tx1"/>
                        </a:solidFill>
                        <a:effectLst/>
                        <a:latin typeface="Arial" charset="0"/>
                        <a:ea typeface="Times New Roman" pitchFamily="18" charset="0"/>
                        <a:cs typeface="Arial" charset="0"/>
                      </a:endParaRPr>
                    </a:p>
                  </a:txBody>
                  <a:tcPr marL="81561" marR="81561" marT="40781" marB="40781" horzOverflow="overflow">
                    <a:lnL>
                      <a:noFill/>
                    </a:lnL>
                    <a:lnR cap="flat">
                      <a:noFill/>
                    </a:lnR>
                    <a:lnT w="63500" cap="flat" cmpd="sng" algn="ctr">
                      <a:solidFill>
                        <a:srgbClr val="000000"/>
                      </a:solidFill>
                      <a:prstDash val="solid"/>
                      <a:round/>
                      <a:headEnd type="none" w="med" len="med"/>
                      <a:tailEnd type="triangle" w="med" len="med"/>
                    </a:lnT>
                    <a:lnB cap="flat">
                      <a:noFill/>
                    </a:lnB>
                    <a:lnTlToBr>
                      <a:noFill/>
                    </a:lnTlToBr>
                    <a:lnBlToTr>
                      <a:noFill/>
                    </a:lnBlToTr>
                    <a:noFill/>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10003"/>
                  </a:ext>
                </a:extLst>
              </a:tr>
            </a:tbl>
          </a:graphicData>
        </a:graphic>
      </p:graphicFrame>
      <p:sp>
        <p:nvSpPr>
          <p:cNvPr id="27674" name="Rectangle 77"/>
          <p:cNvSpPr>
            <a:spLocks noChangeArrowheads="1"/>
          </p:cNvSpPr>
          <p:nvPr/>
        </p:nvSpPr>
        <p:spPr bwMode="auto">
          <a:xfrm>
            <a:off x="1349971" y="5432646"/>
            <a:ext cx="164780" cy="327682"/>
          </a:xfrm>
          <a:prstGeom prst="rect">
            <a:avLst/>
          </a:prstGeom>
          <a:noFill/>
          <a:ln w="9525">
            <a:noFill/>
            <a:miter lim="800000"/>
            <a:headEnd/>
            <a:tailEnd/>
          </a:ln>
        </p:spPr>
        <p:txBody>
          <a:bodyPr wrap="none" lIns="81561" tIns="40781" rIns="81561" bIns="40781" anchor="ctr">
            <a:spAutoFit/>
          </a:bodyPr>
          <a:lstStyle/>
          <a:p>
            <a:endParaRPr lang="hu-HU" sz="1594"/>
          </a:p>
        </p:txBody>
      </p:sp>
      <p:sp>
        <p:nvSpPr>
          <p:cNvPr id="5" name="Cím 1"/>
          <p:cNvSpPr txBox="1">
            <a:spLocks/>
          </p:cNvSpPr>
          <p:nvPr/>
        </p:nvSpPr>
        <p:spPr>
          <a:xfrm>
            <a:off x="245620" y="919199"/>
            <a:ext cx="10376022" cy="769202"/>
          </a:xfrm>
          <a:prstGeom prst="rect">
            <a:avLst/>
          </a:prstGeom>
        </p:spPr>
        <p:txBody>
          <a:bodyPr vert="horz" lIns="80998" tIns="40499" rIns="80998" bIns="40499" rtlCol="0" anchor="ctr">
            <a:normAutofit fontScale="92500"/>
          </a:bodyPr>
          <a:lstStyle>
            <a:lvl1pPr algn="l" defTabSz="914400" rtl="0" eaLnBrk="1" latinLnBrk="0" hangingPunct="1">
              <a:lnSpc>
                <a:spcPct val="90000"/>
              </a:lnSpc>
              <a:spcBef>
                <a:spcPct val="0"/>
              </a:spcBef>
              <a:buNone/>
              <a:defRPr sz="4400" b="1" kern="1200">
                <a:solidFill>
                  <a:srgbClr val="5B5A50"/>
                </a:solidFill>
                <a:latin typeface="Calibri" panose="020F0502020204030204" pitchFamily="34" charset="0"/>
                <a:ea typeface="+mj-ea"/>
                <a:cs typeface="Calibri" panose="020F0502020204030204" pitchFamily="34" charset="0"/>
              </a:defRPr>
            </a:lvl1pPr>
          </a:lstStyle>
          <a:p>
            <a:r>
              <a:rPr kumimoji="0" lang="hu-HU" sz="3200" b="1" i="0" u="none" strike="noStrike" kern="1200" cap="none" spc="0" normalizeH="0" baseline="0" noProof="0" dirty="0">
                <a:ln>
                  <a:noFill/>
                </a:ln>
                <a:solidFill>
                  <a:srgbClr val="66C3D0">
                    <a:lumMod val="75000"/>
                  </a:srgbClr>
                </a:solidFill>
                <a:effectLst/>
                <a:uLnTx/>
                <a:uFillTx/>
                <a:latin typeface="Calibri" panose="020F0502020204030204"/>
                <a:ea typeface="+mn-ea"/>
                <a:cs typeface="+mn-cs"/>
              </a:rPr>
              <a:t>Thomas-</a:t>
            </a:r>
            <a:r>
              <a:rPr kumimoji="0" lang="hu-HU" sz="3200" b="1" i="0" u="none" strike="noStrike" kern="1200" cap="none" spc="0" normalizeH="0" baseline="0" noProof="0" dirty="0" err="1">
                <a:ln>
                  <a:noFill/>
                </a:ln>
                <a:solidFill>
                  <a:srgbClr val="66C3D0">
                    <a:lumMod val="75000"/>
                  </a:srgbClr>
                </a:solidFill>
                <a:effectLst/>
                <a:uLnTx/>
                <a:uFillTx/>
                <a:latin typeface="Calibri" panose="020F0502020204030204"/>
                <a:ea typeface="+mn-ea"/>
                <a:cs typeface="+mn-cs"/>
              </a:rPr>
              <a:t>Killmann</a:t>
            </a:r>
            <a:r>
              <a:rPr kumimoji="0" lang="hu-HU" sz="3200" b="1" i="0" u="none" strike="noStrike" kern="1200" cap="none" spc="0" normalizeH="0" baseline="0" noProof="0" dirty="0">
                <a:ln>
                  <a:noFill/>
                </a:ln>
                <a:solidFill>
                  <a:srgbClr val="66C3D0">
                    <a:lumMod val="75000"/>
                  </a:srgbClr>
                </a:solidFill>
                <a:effectLst/>
                <a:uLnTx/>
                <a:uFillTx/>
                <a:latin typeface="Calibri" panose="020F0502020204030204"/>
                <a:ea typeface="+mn-ea"/>
                <a:cs typeface="+mn-cs"/>
              </a:rPr>
              <a:t>-féle modell  </a:t>
            </a:r>
            <a:r>
              <a:rPr kumimoji="0" lang="hu-HU" sz="2600" b="1" i="0" u="none" strike="noStrike" kern="1200" cap="none" spc="0" normalizeH="0" baseline="0" noProof="0" dirty="0">
                <a:ln>
                  <a:noFill/>
                </a:ln>
                <a:solidFill>
                  <a:srgbClr val="66C3D0">
                    <a:lumMod val="75000"/>
                  </a:srgbClr>
                </a:solidFill>
                <a:effectLst/>
                <a:uLnTx/>
                <a:uFillTx/>
                <a:latin typeface="Calibri" panose="020F0502020204030204"/>
                <a:ea typeface="+mn-ea"/>
                <a:cs typeface="+mn-cs"/>
              </a:rPr>
              <a:t>- </a:t>
            </a:r>
            <a:r>
              <a:rPr lang="hu-HU" sz="3189" dirty="0"/>
              <a:t>Személyközi konfliktuskezelés</a:t>
            </a:r>
          </a:p>
        </p:txBody>
      </p:sp>
    </p:spTree>
    <p:extLst>
      <p:ext uri="{BB962C8B-B14F-4D97-AF65-F5344CB8AC3E}">
        <p14:creationId xmlns:p14="http://schemas.microsoft.com/office/powerpoint/2010/main" val="5526896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B6F9B-04D0-ED0F-70E1-7662ECC14136}"/>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F2BE4BB1-2381-9E1A-A6AB-87F7DB6F9787}"/>
              </a:ext>
            </a:extLst>
          </p:cNvPr>
          <p:cNvSpPr>
            <a:spLocks noGrp="1"/>
          </p:cNvSpPr>
          <p:nvPr>
            <p:ph sz="half" idx="1"/>
          </p:nvPr>
        </p:nvSpPr>
        <p:spPr>
          <a:xfrm>
            <a:off x="212960" y="1486174"/>
            <a:ext cx="10373842" cy="5121103"/>
          </a:xfrm>
        </p:spPr>
        <p:txBody>
          <a:bodyPr/>
          <a:lstStyle/>
          <a:p>
            <a:pPr marL="0" indent="0" algn="just">
              <a:lnSpc>
                <a:spcPct val="100000"/>
              </a:lnSpc>
              <a:spcBef>
                <a:spcPts val="0"/>
              </a:spcBef>
              <a:buClr>
                <a:srgbClr val="1A75DB"/>
              </a:buClr>
              <a:buNone/>
            </a:pPr>
            <a:r>
              <a:rPr lang="hu-HU" sz="2800" b="1" kern="0" noProof="0" dirty="0">
                <a:cs typeface="Times New Roman" panose="02020603050405020304" pitchFamily="18" charset="0"/>
              </a:rPr>
              <a:t>Rezső bácsi 75 éves nyugdíjas, épp a kórház recepcióján áll, és zavartan nézi a telefonját. Az új online időpontfoglaló rendszert kellene használnia, de egyszerűen nem érti, hogyan működik. „Hát régen csak felhívtam őket, és már meg is volt az időpont” – morogja halkan magában. Kamilla, a fiatal asszisztens, épp a pult mögött dolgozik, észreveszi Rezső bácsi tanácstalanságát. „Segíthetek valamiben?” – kérdezi mosolyogva, de a hangjában ott van az enyhe türelmetlenség. Rezső bácsi zavartan mutatja a telefonját: „Ezt az időpontfoglalást egyszerűen nem értem… régen csak bementem a rendelőbe, most meg itt ez a sok gomb.” Kamilla sóhajt egyet, majd gyorsan segít neki </a:t>
            </a:r>
            <a:r>
              <a:rPr lang="hu-HU" sz="2800" b="1" kern="0" noProof="0" dirty="0" err="1">
                <a:cs typeface="Times New Roman" panose="02020603050405020304" pitchFamily="18" charset="0"/>
              </a:rPr>
              <a:t>végigmenni</a:t>
            </a:r>
            <a:r>
              <a:rPr lang="hu-HU" sz="2800" b="1" kern="0" noProof="0" dirty="0">
                <a:cs typeface="Times New Roman" panose="02020603050405020304" pitchFamily="18" charset="0"/>
              </a:rPr>
              <a:t> a folyamaton, de közben arra gondol: „Hogy lehet, hogy valakinek ez ennyire nehéz?”</a:t>
            </a:r>
            <a:endParaRPr lang="hu-HU" sz="2800" b="1" kern="0" dirty="0">
              <a:cs typeface="Times New Roman" panose="02020603050405020304" pitchFamily="18" charset="0"/>
            </a:endParaRPr>
          </a:p>
        </p:txBody>
      </p:sp>
      <p:sp>
        <p:nvSpPr>
          <p:cNvPr id="3" name="Cím 1">
            <a:extLst>
              <a:ext uri="{FF2B5EF4-FFF2-40B4-BE49-F238E27FC236}">
                <a16:creationId xmlns:a16="http://schemas.microsoft.com/office/drawing/2014/main" id="{40E3F24B-0A18-6A8D-43A5-571541DC16BE}"/>
              </a:ext>
            </a:extLst>
          </p:cNvPr>
          <p:cNvSpPr txBox="1">
            <a:spLocks/>
          </p:cNvSpPr>
          <p:nvPr/>
        </p:nvSpPr>
        <p:spPr>
          <a:xfrm>
            <a:off x="712563" y="238007"/>
            <a:ext cx="3077012" cy="774792"/>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sz="4000" b="1" noProof="0" dirty="0"/>
              <a:t>3. Eset</a:t>
            </a:r>
          </a:p>
        </p:txBody>
      </p:sp>
      <p:sp>
        <p:nvSpPr>
          <p:cNvPr id="7" name="Footer Placeholder 4">
            <a:extLst>
              <a:ext uri="{FF2B5EF4-FFF2-40B4-BE49-F238E27FC236}">
                <a16:creationId xmlns:a16="http://schemas.microsoft.com/office/drawing/2014/main" id="{D92346D6-E932-8A93-61CF-E87E6ADCFF0B}"/>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hu-HU" sz="1200" noProof="0" dirty="0"/>
              <a:t>Project: 101101139 — H-PASS — EU4H-2022-PJ</a:t>
            </a:r>
          </a:p>
        </p:txBody>
      </p:sp>
    </p:spTree>
    <p:extLst>
      <p:ext uri="{BB962C8B-B14F-4D97-AF65-F5344CB8AC3E}">
        <p14:creationId xmlns:p14="http://schemas.microsoft.com/office/powerpoint/2010/main" val="34522051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02C04-1172-69DE-9569-9351EF35A85E}"/>
            </a:ext>
          </a:extLst>
        </p:cNvPr>
        <p:cNvGrpSpPr/>
        <p:nvPr/>
      </p:nvGrpSpPr>
      <p:grpSpPr>
        <a:xfrm>
          <a:off x="0" y="0"/>
          <a:ext cx="0" cy="0"/>
          <a:chOff x="0" y="0"/>
          <a:chExt cx="0" cy="0"/>
        </a:xfrm>
      </p:grpSpPr>
      <p:pic>
        <p:nvPicPr>
          <p:cNvPr id="4" name="Kép 3">
            <a:extLst>
              <a:ext uri="{FF2B5EF4-FFF2-40B4-BE49-F238E27FC236}">
                <a16:creationId xmlns:a16="http://schemas.microsoft.com/office/drawing/2014/main" id="{07BB13CC-FA2C-42AE-7031-4E997EF06D0E}"/>
              </a:ext>
            </a:extLst>
          </p:cNvPr>
          <p:cNvPicPr>
            <a:picLocks noChangeAspect="1"/>
          </p:cNvPicPr>
          <p:nvPr/>
        </p:nvPicPr>
        <p:blipFill rotWithShape="1">
          <a:blip r:embed="rId3">
            <a:extLst>
              <a:ext uri="{28A0092B-C50C-407E-A947-70E740481C1C}">
                <a14:useLocalDpi xmlns:a14="http://schemas.microsoft.com/office/drawing/2010/main" val="0"/>
              </a:ext>
            </a:extLst>
          </a:blip>
          <a:srcRect l="216" t="5461" r="15580" b="10335"/>
          <a:stretch/>
        </p:blipFill>
        <p:spPr>
          <a:xfrm>
            <a:off x="-1" y="562223"/>
            <a:ext cx="10799763" cy="6074866"/>
          </a:xfrm>
          <a:prstGeom prst="rect">
            <a:avLst/>
          </a:prstGeom>
        </p:spPr>
      </p:pic>
      <p:sp>
        <p:nvSpPr>
          <p:cNvPr id="20485" name="Rectangle 3">
            <a:extLst>
              <a:ext uri="{FF2B5EF4-FFF2-40B4-BE49-F238E27FC236}">
                <a16:creationId xmlns:a16="http://schemas.microsoft.com/office/drawing/2014/main" id="{9404F5DE-9B5A-A0A1-CAAB-047946204494}"/>
              </a:ext>
            </a:extLst>
          </p:cNvPr>
          <p:cNvSpPr>
            <a:spLocks noGrp="1" noChangeArrowheads="1"/>
          </p:cNvSpPr>
          <p:nvPr>
            <p:ph type="body" idx="1"/>
          </p:nvPr>
        </p:nvSpPr>
        <p:spPr>
          <a:xfrm>
            <a:off x="-175357" y="562223"/>
            <a:ext cx="7438418" cy="6000952"/>
          </a:xfrm>
          <a:gradFill flip="none" rotWithShape="1">
            <a:gsLst>
              <a:gs pos="71000">
                <a:srgbClr val="1E1F3E"/>
              </a:gs>
              <a:gs pos="37000">
                <a:srgbClr val="588692"/>
              </a:gs>
              <a:gs pos="18000">
                <a:srgbClr val="0C0015"/>
              </a:gs>
              <a:gs pos="0">
                <a:schemeClr val="tx1"/>
              </a:gs>
              <a:gs pos="52000">
                <a:srgbClr val="202041"/>
              </a:gs>
              <a:gs pos="100000">
                <a:schemeClr val="tx1"/>
              </a:gs>
            </a:gsLst>
            <a:lin ang="0" scaled="1"/>
            <a:tileRect/>
          </a:gradFill>
          <a:effectLst>
            <a:softEdge rad="127000"/>
          </a:effectLst>
        </p:spPr>
        <p:txBody>
          <a:bodyPr/>
          <a:lstStyle/>
          <a:p>
            <a:pPr eaLnBrk="1" hangingPunct="1"/>
            <a:endParaRPr lang="hu-HU" dirty="0">
              <a:solidFill>
                <a:schemeClr val="bg1"/>
              </a:solidFill>
            </a:endParaRPr>
          </a:p>
        </p:txBody>
      </p:sp>
      <p:pic>
        <p:nvPicPr>
          <p:cNvPr id="35842" name="Picture 2" descr="https://static.wikia.nocookie.net/starwars/images/9/92/ANH_Heroes.jpg/revision/latest?cb=20070131183412&amp;path-prefix=nl">
            <a:extLst>
              <a:ext uri="{FF2B5EF4-FFF2-40B4-BE49-F238E27FC236}">
                <a16:creationId xmlns:a16="http://schemas.microsoft.com/office/drawing/2014/main" id="{C14485CD-7753-9972-F7B3-2BF8CC8E5FA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824"/>
          <a:stretch/>
        </p:blipFill>
        <p:spPr bwMode="auto">
          <a:xfrm>
            <a:off x="-61971" y="562223"/>
            <a:ext cx="3500115" cy="6128987"/>
          </a:xfrm>
          <a:prstGeom prst="rect">
            <a:avLst/>
          </a:prstGeom>
          <a:gradFill flip="none" rotWithShape="0">
            <a:gsLst>
              <a:gs pos="75000">
                <a:srgbClr val="1A0F41">
                  <a:alpha val="73000"/>
                  <a:lumMod val="74000"/>
                  <a:lumOff val="26000"/>
                </a:srgbClr>
              </a:gs>
              <a:gs pos="38000">
                <a:srgbClr val="588692"/>
              </a:gs>
              <a:gs pos="16000">
                <a:srgbClr val="0C0015"/>
              </a:gs>
              <a:gs pos="0">
                <a:schemeClr val="tx1"/>
              </a:gs>
            </a:gsLst>
            <a:lin ang="0" scaled="1"/>
            <a:tileRect/>
          </a:gradFill>
        </p:spPr>
      </p:pic>
      <p:sp>
        <p:nvSpPr>
          <p:cNvPr id="20484" name="Rectangle 2">
            <a:extLst>
              <a:ext uri="{FF2B5EF4-FFF2-40B4-BE49-F238E27FC236}">
                <a16:creationId xmlns:a16="http://schemas.microsoft.com/office/drawing/2014/main" id="{777E232A-3097-7A78-D5D3-E13A414ACBDC}"/>
              </a:ext>
            </a:extLst>
          </p:cNvPr>
          <p:cNvSpPr>
            <a:spLocks noGrp="1" noChangeArrowheads="1"/>
          </p:cNvSpPr>
          <p:nvPr>
            <p:ph type="title"/>
          </p:nvPr>
        </p:nvSpPr>
        <p:spPr>
          <a:xfrm>
            <a:off x="1815975" y="2689912"/>
            <a:ext cx="5804565" cy="573737"/>
          </a:xfrm>
        </p:spPr>
        <p:txBody>
          <a:bodyPr>
            <a:noAutofit/>
          </a:bodyPr>
          <a:lstStyle/>
          <a:p>
            <a:pPr algn="ctr"/>
            <a:r>
              <a:rPr lang="hu-HU" sz="5315" b="1" dirty="0">
                <a:solidFill>
                  <a:schemeClr val="bg1"/>
                </a:solidFill>
              </a:rPr>
              <a:t>Egy konfliktus jó vagy rossz?</a:t>
            </a:r>
          </a:p>
        </p:txBody>
      </p:sp>
    </p:spTree>
    <p:extLst>
      <p:ext uri="{BB962C8B-B14F-4D97-AF65-F5344CB8AC3E}">
        <p14:creationId xmlns:p14="http://schemas.microsoft.com/office/powerpoint/2010/main" val="329665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1A6D47-8D77-EB1A-DBA7-E62CCD1DB267}"/>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8241292B-F7D2-A0F3-AD9B-13C4902C8A1E}"/>
              </a:ext>
            </a:extLst>
          </p:cNvPr>
          <p:cNvSpPr>
            <a:spLocks noGrp="1"/>
          </p:cNvSpPr>
          <p:nvPr>
            <p:ph type="body" sz="quarter" idx="10"/>
          </p:nvPr>
        </p:nvSpPr>
        <p:spPr>
          <a:xfrm>
            <a:off x="609600" y="1484572"/>
            <a:ext cx="9655834" cy="5316172"/>
          </a:xfrm>
        </p:spPr>
        <p:txBody>
          <a:bodyPr/>
          <a:lstStyle/>
          <a:p>
            <a:pPr marL="0" indent="0">
              <a:buNone/>
            </a:pPr>
            <a:r>
              <a:rPr lang="hu-HU" sz="2000" b="1" dirty="0">
                <a:solidFill>
                  <a:srgbClr val="AB0084"/>
                </a:solidFill>
              </a:rPr>
              <a:t>▶ Anyagi és infrastrukturális akadályok</a:t>
            </a:r>
            <a:endParaRPr lang="hu-HU" sz="2000" dirty="0">
              <a:solidFill>
                <a:srgbClr val="AB0084"/>
              </a:solidFill>
            </a:endParaRPr>
          </a:p>
          <a:p>
            <a:pPr marL="479969" lvl="1" indent="0">
              <a:buNone/>
            </a:pPr>
            <a:r>
              <a:rPr lang="hu-HU" sz="2000" dirty="0"/>
              <a:t>Magas beruházási költség, technikai lemaradás</a:t>
            </a:r>
          </a:p>
          <a:p>
            <a:pPr marL="479969" lvl="1" indent="0">
              <a:buNone/>
            </a:pPr>
            <a:r>
              <a:rPr lang="hu-HU" sz="2000" dirty="0"/>
              <a:t>Infrastruktúra és sávszélesség hiánya</a:t>
            </a:r>
          </a:p>
          <a:p>
            <a:pPr marL="479969" lvl="1" indent="0">
              <a:buNone/>
            </a:pPr>
            <a:endParaRPr lang="hu-HU" sz="1800" dirty="0"/>
          </a:p>
          <a:p>
            <a:pPr marL="0" indent="0">
              <a:buNone/>
            </a:pPr>
            <a:r>
              <a:rPr lang="hu-HU" sz="2000" b="1" dirty="0">
                <a:solidFill>
                  <a:srgbClr val="AB0084"/>
                </a:solidFill>
              </a:rPr>
              <a:t>▶ Adatvédelem és jogi háttér</a:t>
            </a:r>
            <a:endParaRPr lang="hu-HU" sz="2000" dirty="0">
              <a:solidFill>
                <a:srgbClr val="AB0084"/>
              </a:solidFill>
            </a:endParaRPr>
          </a:p>
          <a:p>
            <a:pPr marL="479969" lvl="1" indent="0">
              <a:buNone/>
            </a:pPr>
            <a:r>
              <a:rPr lang="hu-HU" sz="2000" dirty="0"/>
              <a:t>GDPR, etikai dilemmák, felelősség kérdése</a:t>
            </a:r>
          </a:p>
          <a:p>
            <a:pPr marL="479969" lvl="1" indent="0">
              <a:buNone/>
            </a:pPr>
            <a:r>
              <a:rPr lang="hu-HU" sz="2000" dirty="0"/>
              <a:t>Szabályozási hiányosságok, átláthatósági problémák</a:t>
            </a:r>
          </a:p>
          <a:p>
            <a:pPr marL="479969" lvl="1" indent="0">
              <a:buNone/>
            </a:pPr>
            <a:endParaRPr lang="hu-HU" sz="1800" dirty="0"/>
          </a:p>
          <a:p>
            <a:pPr marL="0" indent="0">
              <a:buNone/>
            </a:pPr>
            <a:r>
              <a:rPr lang="hu-HU" sz="2000" b="1" dirty="0">
                <a:solidFill>
                  <a:srgbClr val="AB0084"/>
                </a:solidFill>
              </a:rPr>
              <a:t>▶ Emberi és szervezeti tényezők</a:t>
            </a:r>
            <a:endParaRPr lang="hu-HU" sz="2000" dirty="0">
              <a:solidFill>
                <a:srgbClr val="AB0084"/>
              </a:solidFill>
            </a:endParaRPr>
          </a:p>
          <a:p>
            <a:pPr marL="479969" lvl="1" indent="0">
              <a:buNone/>
            </a:pPr>
            <a:r>
              <a:rPr lang="hu-HU" sz="2000" dirty="0"/>
              <a:t>Digitális kompetencia hiánya, generációs különbségek</a:t>
            </a:r>
          </a:p>
          <a:p>
            <a:pPr marL="479969" lvl="1" indent="0">
              <a:buNone/>
            </a:pPr>
            <a:r>
              <a:rPr lang="hu-HU" sz="2000" dirty="0"/>
              <a:t>Ellenállás az új rendszerekkel szemben</a:t>
            </a:r>
          </a:p>
          <a:p>
            <a:pPr marL="479969" lvl="1" indent="0">
              <a:buNone/>
            </a:pPr>
            <a:r>
              <a:rPr lang="hu-HU" sz="2000" dirty="0"/>
              <a:t>Bizalomhiány az AI és automatizált döntések iránt</a:t>
            </a:r>
          </a:p>
          <a:p>
            <a:pPr marL="479969" lvl="1" indent="0">
              <a:buNone/>
            </a:pPr>
            <a:endParaRPr lang="hu-HU" sz="1800" dirty="0"/>
          </a:p>
          <a:p>
            <a:pPr marL="0" indent="0">
              <a:buNone/>
            </a:pPr>
            <a:r>
              <a:rPr lang="hu-HU" sz="2000" b="1" dirty="0">
                <a:solidFill>
                  <a:srgbClr val="AB0084"/>
                </a:solidFill>
              </a:rPr>
              <a:t>▶ </a:t>
            </a:r>
            <a:r>
              <a:rPr lang="hu-HU" sz="2000" b="1" dirty="0" err="1">
                <a:solidFill>
                  <a:srgbClr val="AB0084"/>
                </a:solidFill>
              </a:rPr>
              <a:t>Interoperabilitás</a:t>
            </a:r>
            <a:r>
              <a:rPr lang="hu-HU" sz="2000" b="1" dirty="0">
                <a:solidFill>
                  <a:srgbClr val="AB0084"/>
                </a:solidFill>
              </a:rPr>
              <a:t> és integráció</a:t>
            </a:r>
            <a:endParaRPr lang="hu-HU" sz="2000" dirty="0">
              <a:solidFill>
                <a:srgbClr val="AB0084"/>
              </a:solidFill>
            </a:endParaRPr>
          </a:p>
          <a:p>
            <a:pPr marL="479969" lvl="1" indent="0">
              <a:buNone/>
            </a:pPr>
            <a:r>
              <a:rPr lang="hu-HU" sz="2000" dirty="0"/>
              <a:t>Rendszerek összekapcsolása nehézkes</a:t>
            </a:r>
          </a:p>
          <a:p>
            <a:pPr marL="479969" lvl="1" indent="0">
              <a:buNone/>
            </a:pPr>
            <a:r>
              <a:rPr lang="hu-HU" sz="2000" dirty="0"/>
              <a:t>Adatminőség és kompatibilitás problémák</a:t>
            </a:r>
          </a:p>
        </p:txBody>
      </p:sp>
      <p:sp>
        <p:nvSpPr>
          <p:cNvPr id="3" name="Cím 2">
            <a:extLst>
              <a:ext uri="{FF2B5EF4-FFF2-40B4-BE49-F238E27FC236}">
                <a16:creationId xmlns:a16="http://schemas.microsoft.com/office/drawing/2014/main" id="{BF016B18-99ED-39AA-94C0-6D253B17DA99}"/>
              </a:ext>
            </a:extLst>
          </p:cNvPr>
          <p:cNvSpPr>
            <a:spLocks noGrp="1"/>
          </p:cNvSpPr>
          <p:nvPr>
            <p:ph type="title"/>
          </p:nvPr>
        </p:nvSpPr>
        <p:spPr>
          <a:xfrm>
            <a:off x="609600" y="548759"/>
            <a:ext cx="9802380" cy="935813"/>
          </a:xfrm>
        </p:spPr>
        <p:txBody>
          <a:bodyPr/>
          <a:lstStyle/>
          <a:p>
            <a:r>
              <a:rPr lang="hu-HU" b="1" dirty="0">
                <a:solidFill>
                  <a:srgbClr val="0064DC"/>
                </a:solidFill>
              </a:rPr>
              <a:t>Leggyakoribb vélt kihívások</a:t>
            </a:r>
            <a:endParaRPr lang="en-US" b="1" dirty="0">
              <a:solidFill>
                <a:srgbClr val="0064DC"/>
              </a:solidFill>
            </a:endParaRPr>
          </a:p>
        </p:txBody>
      </p:sp>
      <p:sp>
        <p:nvSpPr>
          <p:cNvPr id="4" name="Szövegdoboz 3">
            <a:extLst>
              <a:ext uri="{FF2B5EF4-FFF2-40B4-BE49-F238E27FC236}">
                <a16:creationId xmlns:a16="http://schemas.microsoft.com/office/drawing/2014/main" id="{E24EAB46-3BEF-67BD-715A-1F51CFD30190}"/>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41337389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2"/>
          <p:cNvSpPr>
            <a:spLocks noGrp="1" noChangeArrowheads="1"/>
          </p:cNvSpPr>
          <p:nvPr>
            <p:ph type="title"/>
          </p:nvPr>
        </p:nvSpPr>
        <p:spPr/>
        <p:txBody>
          <a:bodyPr>
            <a:noAutofit/>
          </a:bodyPr>
          <a:lstStyle/>
          <a:p>
            <a:pPr eaLnBrk="1" hangingPunct="1"/>
            <a:r>
              <a:rPr lang="hu-HU" sz="4000" dirty="0"/>
              <a:t>A konfliktusok három megközelítése</a:t>
            </a:r>
          </a:p>
        </p:txBody>
      </p:sp>
      <p:sp>
        <p:nvSpPr>
          <p:cNvPr id="18438" name="Rectangle 3"/>
          <p:cNvSpPr>
            <a:spLocks noGrp="1" noChangeArrowheads="1"/>
          </p:cNvSpPr>
          <p:nvPr>
            <p:ph sz="half" idx="1"/>
          </p:nvPr>
        </p:nvSpPr>
        <p:spPr>
          <a:xfrm>
            <a:off x="625163" y="1999488"/>
            <a:ext cx="9685900" cy="3980207"/>
          </a:xfrm>
        </p:spPr>
        <p:txBody>
          <a:bodyPr/>
          <a:lstStyle/>
          <a:p>
            <a:pPr eaLnBrk="1" hangingPunct="1">
              <a:spcBef>
                <a:spcPct val="0"/>
              </a:spcBef>
              <a:buFont typeface="Symbol" pitchFamily="18" charset="2"/>
              <a:buNone/>
            </a:pPr>
            <a:r>
              <a:rPr lang="hu-HU" sz="3200" dirty="0"/>
              <a:t>Hagyományos nézőpont</a:t>
            </a:r>
          </a:p>
          <a:p>
            <a:pPr eaLnBrk="1" hangingPunct="1">
              <a:spcBef>
                <a:spcPct val="0"/>
              </a:spcBef>
              <a:buFont typeface="Arial" panose="020B0604020202020204" pitchFamily="34" charset="0"/>
              <a:buChar char="•"/>
            </a:pPr>
            <a:r>
              <a:rPr lang="hu-HU" sz="3200" dirty="0"/>
              <a:t>Káros, elkerülendő</a:t>
            </a:r>
          </a:p>
          <a:p>
            <a:pPr marL="0" indent="0">
              <a:spcBef>
                <a:spcPct val="0"/>
              </a:spcBef>
              <a:buNone/>
            </a:pPr>
            <a:endParaRPr lang="hu-HU" sz="3200" dirty="0"/>
          </a:p>
          <a:p>
            <a:pPr eaLnBrk="1" hangingPunct="1">
              <a:spcBef>
                <a:spcPct val="0"/>
              </a:spcBef>
              <a:buFont typeface="Arial" charset="0"/>
              <a:buNone/>
            </a:pPr>
            <a:r>
              <a:rPr lang="hu-HU" sz="3200" dirty="0"/>
              <a:t>Human relations nézőpont</a:t>
            </a:r>
          </a:p>
          <a:p>
            <a:pPr eaLnBrk="1" hangingPunct="1">
              <a:spcBef>
                <a:spcPct val="0"/>
              </a:spcBef>
            </a:pPr>
            <a:r>
              <a:rPr lang="hu-HU" sz="3200" dirty="0"/>
              <a:t>Természetes, elkerülhetetlen</a:t>
            </a:r>
          </a:p>
          <a:p>
            <a:pPr marL="0" indent="0">
              <a:spcBef>
                <a:spcPct val="0"/>
              </a:spcBef>
              <a:buNone/>
            </a:pPr>
            <a:endParaRPr lang="hu-HU" sz="3200" dirty="0"/>
          </a:p>
          <a:p>
            <a:pPr eaLnBrk="1" hangingPunct="1">
              <a:spcBef>
                <a:spcPct val="0"/>
              </a:spcBef>
              <a:buFont typeface="Arial" charset="0"/>
              <a:buNone/>
            </a:pPr>
            <a:r>
              <a:rPr lang="hu-HU" sz="3200" dirty="0" err="1"/>
              <a:t>Interakcionalista</a:t>
            </a:r>
            <a:r>
              <a:rPr lang="hu-HU" sz="3200" dirty="0"/>
              <a:t> nézőpont</a:t>
            </a:r>
          </a:p>
          <a:p>
            <a:pPr eaLnBrk="1" hangingPunct="1">
              <a:spcBef>
                <a:spcPct val="0"/>
              </a:spcBef>
            </a:pPr>
            <a:r>
              <a:rPr lang="hu-HU" sz="3200" dirty="0"/>
              <a:t> Pozitív erőforrás, a sikeres szervezeti teljesítmény szükséges előfeltétele</a:t>
            </a:r>
          </a:p>
        </p:txBody>
      </p:sp>
    </p:spTree>
    <p:extLst>
      <p:ext uri="{BB962C8B-B14F-4D97-AF65-F5344CB8AC3E}">
        <p14:creationId xmlns:p14="http://schemas.microsoft.com/office/powerpoint/2010/main" val="9425045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3">
            <a:extLst>
              <a:ext uri="{28A0092B-C50C-407E-A947-70E740481C1C}">
                <a14:useLocalDpi xmlns:a14="http://schemas.microsoft.com/office/drawing/2010/main" val="0"/>
              </a:ext>
            </a:extLst>
          </a:blip>
          <a:srcRect l="216" t="5461" r="15580" b="10335"/>
          <a:stretch/>
        </p:blipFill>
        <p:spPr>
          <a:xfrm>
            <a:off x="-1" y="562223"/>
            <a:ext cx="10799763" cy="6074866"/>
          </a:xfrm>
          <a:prstGeom prst="rect">
            <a:avLst/>
          </a:prstGeom>
        </p:spPr>
      </p:pic>
      <p:sp>
        <p:nvSpPr>
          <p:cNvPr id="20485" name="Rectangle 3"/>
          <p:cNvSpPr>
            <a:spLocks noGrp="1" noChangeArrowheads="1"/>
          </p:cNvSpPr>
          <p:nvPr>
            <p:ph type="body" idx="1"/>
          </p:nvPr>
        </p:nvSpPr>
        <p:spPr>
          <a:xfrm>
            <a:off x="-175357" y="562223"/>
            <a:ext cx="7438418" cy="6000952"/>
          </a:xfrm>
          <a:gradFill flip="none" rotWithShape="1">
            <a:gsLst>
              <a:gs pos="71000">
                <a:srgbClr val="1E1F3E"/>
              </a:gs>
              <a:gs pos="37000">
                <a:srgbClr val="588692"/>
              </a:gs>
              <a:gs pos="18000">
                <a:srgbClr val="0C0015"/>
              </a:gs>
              <a:gs pos="0">
                <a:schemeClr val="tx1"/>
              </a:gs>
              <a:gs pos="52000">
                <a:srgbClr val="202041"/>
              </a:gs>
              <a:gs pos="100000">
                <a:schemeClr val="tx1"/>
              </a:gs>
            </a:gsLst>
            <a:lin ang="0" scaled="1"/>
            <a:tileRect/>
          </a:gradFill>
          <a:effectLst>
            <a:softEdge rad="127000"/>
          </a:effectLst>
        </p:spPr>
        <p:txBody>
          <a:bodyPr/>
          <a:lstStyle/>
          <a:p>
            <a:pPr eaLnBrk="1" hangingPunct="1"/>
            <a:endParaRPr lang="hu-HU" dirty="0">
              <a:solidFill>
                <a:schemeClr val="bg1"/>
              </a:solidFill>
            </a:endParaRPr>
          </a:p>
        </p:txBody>
      </p:sp>
      <p:pic>
        <p:nvPicPr>
          <p:cNvPr id="35842" name="Picture 2" descr="https://static.wikia.nocookie.net/starwars/images/9/92/ANH_Heroes.jpg/revision/latest?cb=20070131183412&amp;path-prefix=nl"/>
          <p:cNvPicPr>
            <a:picLocks noChangeAspect="1" noChangeArrowheads="1"/>
          </p:cNvPicPr>
          <p:nvPr/>
        </p:nvPicPr>
        <p:blipFill rotWithShape="1">
          <a:blip r:embed="rId4">
            <a:extLst>
              <a:ext uri="{28A0092B-C50C-407E-A947-70E740481C1C}">
                <a14:useLocalDpi xmlns:a14="http://schemas.microsoft.com/office/drawing/2010/main" val="0"/>
              </a:ext>
            </a:extLst>
          </a:blip>
          <a:srcRect l="61824"/>
          <a:stretch/>
        </p:blipFill>
        <p:spPr bwMode="auto">
          <a:xfrm>
            <a:off x="-42088" y="564577"/>
            <a:ext cx="3488969" cy="6109469"/>
          </a:xfrm>
          <a:prstGeom prst="rect">
            <a:avLst/>
          </a:prstGeom>
          <a:gradFill flip="none" rotWithShape="0">
            <a:gsLst>
              <a:gs pos="75000">
                <a:srgbClr val="1A0F41">
                  <a:alpha val="73000"/>
                  <a:lumMod val="74000"/>
                  <a:lumOff val="26000"/>
                </a:srgbClr>
              </a:gs>
              <a:gs pos="38000">
                <a:srgbClr val="588692"/>
              </a:gs>
              <a:gs pos="16000">
                <a:srgbClr val="0C0015"/>
              </a:gs>
              <a:gs pos="0">
                <a:schemeClr val="tx1"/>
              </a:gs>
            </a:gsLst>
            <a:lin ang="0" scaled="1"/>
            <a:tileRect/>
          </a:gradFill>
        </p:spPr>
      </p:pic>
      <p:sp>
        <p:nvSpPr>
          <p:cNvPr id="3" name="Téglalap 2"/>
          <p:cNvSpPr/>
          <p:nvPr/>
        </p:nvSpPr>
        <p:spPr>
          <a:xfrm>
            <a:off x="2442748" y="2292421"/>
            <a:ext cx="5557026" cy="2862322"/>
          </a:xfrm>
          <a:prstGeom prst="rect">
            <a:avLst/>
          </a:prstGeom>
        </p:spPr>
        <p:txBody>
          <a:bodyPr wrap="square">
            <a:spAutoFit/>
          </a:bodyPr>
          <a:lstStyle/>
          <a:p>
            <a:r>
              <a:rPr lang="hu-HU" sz="3200" u="sng" dirty="0">
                <a:solidFill>
                  <a:schemeClr val="bg1"/>
                </a:solidFill>
              </a:rPr>
              <a:t>Jó (funkcionális, konstruktív)</a:t>
            </a:r>
            <a:endParaRPr lang="hu-HU" sz="3200" dirty="0">
              <a:solidFill>
                <a:schemeClr val="bg1"/>
              </a:solidFill>
            </a:endParaRPr>
          </a:p>
          <a:p>
            <a:pPr lvl="1"/>
            <a:r>
              <a:rPr lang="hu-HU" sz="2800" dirty="0">
                <a:solidFill>
                  <a:schemeClr val="bg1"/>
                </a:solidFill>
              </a:rPr>
              <a:t>Célelérést támogatja, növeli a teljesítményt</a:t>
            </a:r>
          </a:p>
          <a:p>
            <a:r>
              <a:rPr lang="hu-HU" sz="3200" u="sng" dirty="0">
                <a:solidFill>
                  <a:schemeClr val="bg1"/>
                </a:solidFill>
              </a:rPr>
              <a:t>Rossz (diszfunkcionális, destruktív)</a:t>
            </a:r>
            <a:endParaRPr lang="hu-HU" sz="3200" dirty="0">
              <a:solidFill>
                <a:schemeClr val="bg1"/>
              </a:solidFill>
            </a:endParaRPr>
          </a:p>
          <a:p>
            <a:pPr lvl="1"/>
            <a:r>
              <a:rPr lang="hu-HU" sz="2800" dirty="0">
                <a:solidFill>
                  <a:schemeClr val="bg1"/>
                </a:solidFill>
              </a:rPr>
              <a:t>Csökkenti a teljesítményt</a:t>
            </a:r>
            <a:endParaRPr lang="hu-HU" sz="2400" dirty="0">
              <a:solidFill>
                <a:schemeClr val="bg1"/>
              </a:solidFill>
            </a:endParaRPr>
          </a:p>
        </p:txBody>
      </p:sp>
      <p:sp>
        <p:nvSpPr>
          <p:cNvPr id="20484" name="Rectangle 2"/>
          <p:cNvSpPr>
            <a:spLocks noGrp="1" noChangeArrowheads="1"/>
          </p:cNvSpPr>
          <p:nvPr>
            <p:ph type="title"/>
          </p:nvPr>
        </p:nvSpPr>
        <p:spPr>
          <a:xfrm>
            <a:off x="2442748" y="1201441"/>
            <a:ext cx="5804565" cy="573737"/>
          </a:xfrm>
        </p:spPr>
        <p:txBody>
          <a:bodyPr>
            <a:normAutofit fontScale="90000"/>
          </a:bodyPr>
          <a:lstStyle/>
          <a:p>
            <a:r>
              <a:rPr lang="hu-HU" dirty="0">
                <a:solidFill>
                  <a:schemeClr val="bg1"/>
                </a:solidFill>
              </a:rPr>
              <a:t>Jó vs. rossz konfliktus</a:t>
            </a:r>
          </a:p>
        </p:txBody>
      </p:sp>
      <p:sp>
        <p:nvSpPr>
          <p:cNvPr id="5" name="Szövegdoboz 4"/>
          <p:cNvSpPr txBox="1"/>
          <p:nvPr/>
        </p:nvSpPr>
        <p:spPr>
          <a:xfrm>
            <a:off x="3446881" y="6080155"/>
            <a:ext cx="7502562" cy="528478"/>
          </a:xfrm>
          <a:prstGeom prst="rect">
            <a:avLst/>
          </a:prstGeom>
          <a:noFill/>
        </p:spPr>
        <p:txBody>
          <a:bodyPr wrap="square" rtlCol="0">
            <a:spAutoFit/>
          </a:bodyPr>
          <a:lstStyle/>
          <a:p>
            <a:r>
              <a:rPr lang="en-US" sz="1417" dirty="0">
                <a:solidFill>
                  <a:schemeClr val="bg1"/>
                </a:solidFill>
              </a:rPr>
              <a:t>Deutsch, M. (1973). The Resolution of Conflict: Constructive and Destructive Processes. </a:t>
            </a:r>
            <a:r>
              <a:rPr lang="en-US" sz="1417" i="1" dirty="0">
                <a:solidFill>
                  <a:schemeClr val="bg1"/>
                </a:solidFill>
              </a:rPr>
              <a:t>American Behavioral Scientist</a:t>
            </a:r>
            <a:r>
              <a:rPr lang="en-US" sz="1417" dirty="0">
                <a:solidFill>
                  <a:schemeClr val="bg1"/>
                </a:solidFill>
              </a:rPr>
              <a:t>, </a:t>
            </a:r>
            <a:r>
              <a:rPr lang="en-US" sz="1417" i="1" dirty="0">
                <a:solidFill>
                  <a:schemeClr val="bg1"/>
                </a:solidFill>
              </a:rPr>
              <a:t>17</a:t>
            </a:r>
            <a:r>
              <a:rPr lang="en-US" sz="1417" dirty="0">
                <a:solidFill>
                  <a:schemeClr val="bg1"/>
                </a:solidFill>
              </a:rPr>
              <a:t>(2), 248-248. </a:t>
            </a:r>
            <a:r>
              <a:rPr lang="en-US" sz="1417" u="sng" dirty="0">
                <a:solidFill>
                  <a:schemeClr val="bg1"/>
                </a:solidFill>
                <a:hlinkClick r:id="rId5"/>
              </a:rPr>
              <a:t>https://doi.org/10.1177/000276427301700206</a:t>
            </a:r>
            <a:endParaRPr lang="hu-HU" sz="1417" dirty="0">
              <a:solidFill>
                <a:schemeClr val="bg1"/>
              </a:solidFill>
            </a:endParaRPr>
          </a:p>
        </p:txBody>
      </p:sp>
    </p:spTree>
    <p:extLst>
      <p:ext uri="{BB962C8B-B14F-4D97-AF65-F5344CB8AC3E}">
        <p14:creationId xmlns:p14="http://schemas.microsoft.com/office/powerpoint/2010/main" val="1188734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ECA0E-CFF5-CD1C-0585-A438C14265F4}"/>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BBFCBA99-C4C6-4BFD-419C-73B85CAF60CE}"/>
              </a:ext>
            </a:extLst>
          </p:cNvPr>
          <p:cNvSpPr>
            <a:spLocks noGrp="1"/>
          </p:cNvSpPr>
          <p:nvPr>
            <p:ph sz="half" idx="1"/>
          </p:nvPr>
        </p:nvSpPr>
        <p:spPr>
          <a:xfrm>
            <a:off x="215287" y="1012799"/>
            <a:ext cx="10369188" cy="5579748"/>
          </a:xfrm>
        </p:spPr>
        <p:txBody>
          <a:bodyPr/>
          <a:lstStyle/>
          <a:p>
            <a:pPr marL="0" indent="0">
              <a:lnSpc>
                <a:spcPct val="107000"/>
              </a:lnSpc>
              <a:spcAft>
                <a:spcPts val="800"/>
              </a:spcAft>
              <a:buNone/>
            </a:pPr>
            <a:r>
              <a:rPr lang="hu-HU" sz="2800" b="1" dirty="0">
                <a:effectLst/>
                <a:latin typeface="Calibri" panose="020F0502020204030204" pitchFamily="34" charset="0"/>
                <a:ea typeface="Calibri" panose="020F0502020204030204" pitchFamily="34" charset="0"/>
                <a:cs typeface="Times New Roman" panose="02020603050405020304" pitchFamily="18" charset="0"/>
              </a:rPr>
              <a:t>Iringó a fiatal ápoló, izgatottan lép be a vezető ápolóhoz, akivel a beosztás újfajta szervezéséről szeretett volna beszélni. Érti, hogy óriási a munkaerőhiány, azonban az utóbbi időben egyre fontosabbá vált számára privát élete, hobbija, ennek szenteli szabadideje nagy részét, így szeretett volna picit rugalmasabb, életszerűbb beosztást, ami lehetővé tenné számára, hogy több időt töltsön kedvenc kedvtelésének. „Értem, hogy fontos a magánélet” – kezdte Kornélia, idősebb felettese, „de itt a kórházban a munkaidő tiszteletben tartása és a teljes elkötelezettség mindig is alapvető volt. Az ilyen változtatások zökkenőmentessé tétele nem egyszerű, és attól tartok, ha kivételt teszek, csak nehezíti az átállást és a betegek ellátása is csorbát szenvedhet.”</a:t>
            </a:r>
            <a:endParaRPr lang="hu-HU"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ím 1">
            <a:extLst>
              <a:ext uri="{FF2B5EF4-FFF2-40B4-BE49-F238E27FC236}">
                <a16:creationId xmlns:a16="http://schemas.microsoft.com/office/drawing/2014/main" id="{0C523956-4F7B-A64B-C071-285D9BC348B3}"/>
              </a:ext>
            </a:extLst>
          </p:cNvPr>
          <p:cNvSpPr txBox="1">
            <a:spLocks/>
          </p:cNvSpPr>
          <p:nvPr/>
        </p:nvSpPr>
        <p:spPr>
          <a:xfrm>
            <a:off x="712563" y="238007"/>
            <a:ext cx="3077012" cy="774792"/>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sz="4000" b="1" noProof="0" dirty="0"/>
              <a:t>4. Eset</a:t>
            </a:r>
          </a:p>
        </p:txBody>
      </p:sp>
      <p:sp>
        <p:nvSpPr>
          <p:cNvPr id="7" name="Footer Placeholder 4">
            <a:extLst>
              <a:ext uri="{FF2B5EF4-FFF2-40B4-BE49-F238E27FC236}">
                <a16:creationId xmlns:a16="http://schemas.microsoft.com/office/drawing/2014/main" id="{E80C8EBC-7140-CA3E-C4F1-934A634CF49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hu-HU" sz="1200" noProof="0" dirty="0"/>
              <a:t>Project: 101101139 — H-PASS — EU4H-2022-PJ</a:t>
            </a:r>
          </a:p>
        </p:txBody>
      </p:sp>
    </p:spTree>
    <p:extLst>
      <p:ext uri="{BB962C8B-B14F-4D97-AF65-F5344CB8AC3E}">
        <p14:creationId xmlns:p14="http://schemas.microsoft.com/office/powerpoint/2010/main" val="16296200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2"/>
          <p:cNvSpPr>
            <a:spLocks noGrp="1" noChangeArrowheads="1"/>
          </p:cNvSpPr>
          <p:nvPr>
            <p:ph type="title" idx="4294967295"/>
          </p:nvPr>
        </p:nvSpPr>
        <p:spPr>
          <a:xfrm rot="16200000">
            <a:off x="-3101922" y="3048000"/>
            <a:ext cx="7199313" cy="1103313"/>
          </a:xfrm>
          <a:prstGeom prst="rect">
            <a:avLst/>
          </a:prstGeom>
          <a:solidFill>
            <a:schemeClr val="accent3">
              <a:lumMod val="20000"/>
              <a:lumOff val="80000"/>
            </a:schemeClr>
          </a:solidFill>
        </p:spPr>
        <p:txBody>
          <a:bodyPr>
            <a:normAutofit/>
          </a:bodyPr>
          <a:lstStyle/>
          <a:p>
            <a:pPr algn="ctr" eaLnBrk="1" hangingPunct="1"/>
            <a:r>
              <a:rPr lang="hu-HU" sz="3189" dirty="0"/>
              <a:t>Szervezeti teljesítmény és a konfliktus erőssége</a:t>
            </a:r>
          </a:p>
        </p:txBody>
      </p:sp>
      <p:sp>
        <p:nvSpPr>
          <p:cNvPr id="21510" name="Rectangle 3"/>
          <p:cNvSpPr>
            <a:spLocks noGrp="1" noChangeArrowheads="1"/>
          </p:cNvSpPr>
          <p:nvPr>
            <p:ph type="body" idx="4294967295"/>
          </p:nvPr>
        </p:nvSpPr>
        <p:spPr>
          <a:xfrm>
            <a:off x="1049392" y="1793113"/>
            <a:ext cx="7904163" cy="5180013"/>
          </a:xfrm>
          <a:prstGeom prst="rect">
            <a:avLst/>
          </a:prstGeom>
        </p:spPr>
        <p:txBody>
          <a:bodyPr>
            <a:normAutofit fontScale="92500" lnSpcReduction="20000"/>
          </a:bodyPr>
          <a:lstStyle/>
          <a:p>
            <a:pPr eaLnBrk="1" hangingPunct="1">
              <a:lnSpc>
                <a:spcPct val="90000"/>
              </a:lnSpc>
              <a:buFont typeface="Arial" charset="0"/>
              <a:buNone/>
            </a:pPr>
            <a:endParaRPr lang="hu-HU" sz="1594" dirty="0"/>
          </a:p>
          <a:p>
            <a:pPr eaLnBrk="1" hangingPunct="1">
              <a:lnSpc>
                <a:spcPct val="90000"/>
              </a:lnSpc>
              <a:buFont typeface="Arial" charset="0"/>
              <a:buNone/>
            </a:pPr>
            <a:r>
              <a:rPr lang="hu-HU" sz="2835" dirty="0"/>
              <a:t>Pozitív</a:t>
            </a:r>
          </a:p>
          <a:p>
            <a:pPr eaLnBrk="1" hangingPunct="1">
              <a:lnSpc>
                <a:spcPct val="90000"/>
              </a:lnSpc>
            </a:pPr>
            <a:endParaRPr lang="hu-HU" sz="2835" dirty="0"/>
          </a:p>
          <a:p>
            <a:pPr eaLnBrk="1" hangingPunct="1">
              <a:lnSpc>
                <a:spcPct val="90000"/>
              </a:lnSpc>
              <a:buFont typeface="Arial" charset="0"/>
              <a:buNone/>
            </a:pPr>
            <a:r>
              <a:rPr lang="hu-HU" sz="2835" dirty="0"/>
              <a:t>Közömbös</a:t>
            </a:r>
          </a:p>
          <a:p>
            <a:pPr eaLnBrk="1" hangingPunct="1">
              <a:lnSpc>
                <a:spcPct val="90000"/>
              </a:lnSpc>
            </a:pPr>
            <a:endParaRPr lang="hu-HU" sz="2835" dirty="0"/>
          </a:p>
          <a:p>
            <a:pPr eaLnBrk="1" hangingPunct="1">
              <a:lnSpc>
                <a:spcPct val="90000"/>
              </a:lnSpc>
              <a:buFont typeface="Arial" charset="0"/>
              <a:buNone/>
            </a:pPr>
            <a:r>
              <a:rPr lang="hu-HU" sz="2835" dirty="0"/>
              <a:t>Negatív</a:t>
            </a:r>
          </a:p>
          <a:p>
            <a:pPr eaLnBrk="1" hangingPunct="1">
              <a:lnSpc>
                <a:spcPct val="90000"/>
              </a:lnSpc>
              <a:buFont typeface="Arial" charset="0"/>
              <a:buNone/>
            </a:pPr>
            <a:endParaRPr lang="hu-HU" sz="2835" dirty="0"/>
          </a:p>
          <a:p>
            <a:pPr eaLnBrk="1" hangingPunct="1">
              <a:lnSpc>
                <a:spcPct val="90000"/>
              </a:lnSpc>
              <a:buFont typeface="Arial" charset="0"/>
              <a:buNone/>
            </a:pPr>
            <a:endParaRPr lang="hu-HU" sz="2835" dirty="0"/>
          </a:p>
          <a:p>
            <a:pPr eaLnBrk="1" hangingPunct="1">
              <a:lnSpc>
                <a:spcPct val="90000"/>
              </a:lnSpc>
              <a:buFont typeface="Arial" charset="0"/>
              <a:buNone/>
            </a:pPr>
            <a:endParaRPr lang="hu-HU" sz="2835" dirty="0"/>
          </a:p>
          <a:p>
            <a:pPr eaLnBrk="1" hangingPunct="1">
              <a:lnSpc>
                <a:spcPct val="90000"/>
              </a:lnSpc>
              <a:buFont typeface="Arial" charset="0"/>
              <a:buNone/>
            </a:pPr>
            <a:endParaRPr lang="hu-HU" dirty="0"/>
          </a:p>
          <a:p>
            <a:pPr eaLnBrk="1" hangingPunct="1">
              <a:lnSpc>
                <a:spcPct val="90000"/>
              </a:lnSpc>
              <a:buFont typeface="Arial" charset="0"/>
              <a:buNone/>
            </a:pPr>
            <a:r>
              <a:rPr lang="hu-HU" sz="2835" dirty="0"/>
              <a:t>	</a:t>
            </a:r>
            <a:r>
              <a:rPr lang="hu-HU" sz="1772" b="1" dirty="0"/>
              <a:t>		      	 </a:t>
            </a:r>
            <a:r>
              <a:rPr lang="hu-HU" dirty="0"/>
              <a:t>Alacsony    	 Közepes	Magas</a:t>
            </a:r>
          </a:p>
          <a:p>
            <a:pPr eaLnBrk="1" hangingPunct="1">
              <a:lnSpc>
                <a:spcPct val="90000"/>
              </a:lnSpc>
              <a:buFont typeface="Arial" charset="0"/>
              <a:buNone/>
            </a:pPr>
            <a:r>
              <a:rPr lang="hu-HU" sz="3100" dirty="0"/>
              <a:t>				         	</a:t>
            </a:r>
            <a:r>
              <a:rPr lang="hu-HU" sz="3100" b="1" i="1" dirty="0"/>
              <a:t>Konfliktus szintje</a:t>
            </a:r>
            <a:endParaRPr lang="hu-HU" sz="3100" b="1" dirty="0"/>
          </a:p>
        </p:txBody>
      </p:sp>
      <p:sp>
        <p:nvSpPr>
          <p:cNvPr id="21511" name="AutoShape 4"/>
          <p:cNvSpPr>
            <a:spLocks noChangeArrowheads="1"/>
          </p:cNvSpPr>
          <p:nvPr/>
        </p:nvSpPr>
        <p:spPr bwMode="auto">
          <a:xfrm>
            <a:off x="3717675" y="2952003"/>
            <a:ext cx="4647170" cy="5614028"/>
          </a:xfrm>
          <a:custGeom>
            <a:avLst/>
            <a:gdLst>
              <a:gd name="T0" fmla="*/ 421504578 w 21600"/>
              <a:gd name="T1" fmla="*/ 0 h 21600"/>
              <a:gd name="T2" fmla="*/ 19514142 w 21600"/>
              <a:gd name="T3" fmla="*/ 674708338 h 21600"/>
              <a:gd name="T4" fmla="*/ 421504578 w 21600"/>
              <a:gd name="T5" fmla="*/ 63935349 h 21600"/>
              <a:gd name="T6" fmla="*/ 823494824 w 21600"/>
              <a:gd name="T7" fmla="*/ 674708338 h 21600"/>
              <a:gd name="T8" fmla="*/ 0 60000 65536"/>
              <a:gd name="T9" fmla="*/ 0 60000 65536"/>
              <a:gd name="T10" fmla="*/ 0 60000 65536"/>
              <a:gd name="T11" fmla="*/ 0 60000 65536"/>
              <a:gd name="T12" fmla="*/ 346 w 21600"/>
              <a:gd name="T13" fmla="*/ 0 h 21600"/>
              <a:gd name="T14" fmla="*/ 21254 w 21600"/>
              <a:gd name="T15" fmla="*/ 13262 h 21600"/>
            </a:gdLst>
            <a:ahLst/>
            <a:cxnLst>
              <a:cxn ang="T8">
                <a:pos x="T0" y="T1"/>
              </a:cxn>
              <a:cxn ang="T9">
                <a:pos x="T2" y="T3"/>
              </a:cxn>
              <a:cxn ang="T10">
                <a:pos x="T4" y="T5"/>
              </a:cxn>
              <a:cxn ang="T11">
                <a:pos x="T6" y="T7"/>
              </a:cxn>
            </a:cxnLst>
            <a:rect l="T12" t="T13" r="T14" b="T15"/>
            <a:pathLst>
              <a:path w="21600" h="21600">
                <a:moveTo>
                  <a:pt x="996" y="10475"/>
                </a:moveTo>
                <a:cubicBezTo>
                  <a:pt x="1171" y="5187"/>
                  <a:pt x="5509" y="990"/>
                  <a:pt x="10800" y="991"/>
                </a:cubicBezTo>
                <a:cubicBezTo>
                  <a:pt x="16090" y="991"/>
                  <a:pt x="20428" y="5187"/>
                  <a:pt x="20603" y="10475"/>
                </a:cubicBezTo>
                <a:lnTo>
                  <a:pt x="21594" y="10442"/>
                </a:lnTo>
                <a:cubicBezTo>
                  <a:pt x="21401" y="4619"/>
                  <a:pt x="16625" y="-1"/>
                  <a:pt x="10799" y="0"/>
                </a:cubicBezTo>
                <a:cubicBezTo>
                  <a:pt x="4974" y="0"/>
                  <a:pt x="198" y="4619"/>
                  <a:pt x="5" y="10442"/>
                </a:cubicBezTo>
                <a:close/>
              </a:path>
            </a:pathLst>
          </a:custGeom>
          <a:solidFill>
            <a:schemeClr val="accent3">
              <a:alpha val="50195"/>
            </a:schemeClr>
          </a:solidFill>
          <a:ln w="38100">
            <a:solidFill>
              <a:schemeClr val="tx1"/>
            </a:solidFill>
            <a:miter lim="800000"/>
            <a:headEnd/>
            <a:tailEnd/>
          </a:ln>
        </p:spPr>
        <p:txBody>
          <a:bodyPr wrap="none" anchor="ctr"/>
          <a:lstStyle/>
          <a:p>
            <a:pPr defTabSz="809976"/>
            <a:endParaRPr lang="hu-HU" sz="1594">
              <a:solidFill>
                <a:prstClr val="black"/>
              </a:solidFill>
              <a:latin typeface="Calibri" panose="020F0502020204030204"/>
            </a:endParaRPr>
          </a:p>
        </p:txBody>
      </p:sp>
      <p:sp>
        <p:nvSpPr>
          <p:cNvPr id="21512" name="Line 5"/>
          <p:cNvSpPr>
            <a:spLocks noChangeShapeType="1"/>
          </p:cNvSpPr>
          <p:nvPr/>
        </p:nvSpPr>
        <p:spPr bwMode="auto">
          <a:xfrm>
            <a:off x="3914914" y="2357372"/>
            <a:ext cx="0" cy="0"/>
          </a:xfrm>
          <a:prstGeom prst="line">
            <a:avLst/>
          </a:prstGeom>
          <a:noFill/>
          <a:ln w="9525">
            <a:solidFill>
              <a:schemeClr val="tx1"/>
            </a:solidFill>
            <a:round/>
            <a:headEnd/>
            <a:tailEnd/>
          </a:ln>
        </p:spPr>
        <p:txBody>
          <a:bodyPr wrap="none" anchor="ctr"/>
          <a:lstStyle/>
          <a:p>
            <a:pPr defTabSz="809976"/>
            <a:endParaRPr lang="hu-HU" sz="1594">
              <a:solidFill>
                <a:prstClr val="black"/>
              </a:solidFill>
              <a:latin typeface="Calibri" panose="020F0502020204030204"/>
            </a:endParaRPr>
          </a:p>
        </p:txBody>
      </p:sp>
      <p:sp>
        <p:nvSpPr>
          <p:cNvPr id="21513" name="Line 6"/>
          <p:cNvSpPr>
            <a:spLocks noChangeShapeType="1"/>
          </p:cNvSpPr>
          <p:nvPr/>
        </p:nvSpPr>
        <p:spPr bwMode="auto">
          <a:xfrm>
            <a:off x="3287261" y="1928557"/>
            <a:ext cx="0" cy="3754651"/>
          </a:xfrm>
          <a:prstGeom prst="line">
            <a:avLst/>
          </a:prstGeom>
          <a:noFill/>
          <a:ln w="50800">
            <a:solidFill>
              <a:schemeClr val="tx1"/>
            </a:solidFill>
            <a:round/>
            <a:headEnd/>
            <a:tailEnd/>
          </a:ln>
        </p:spPr>
        <p:txBody>
          <a:bodyPr wrap="none" anchor="ctr"/>
          <a:lstStyle/>
          <a:p>
            <a:pPr defTabSz="809976"/>
            <a:endParaRPr lang="hu-HU" sz="1594">
              <a:solidFill>
                <a:prstClr val="black"/>
              </a:solidFill>
              <a:latin typeface="Calibri" panose="020F0502020204030204"/>
            </a:endParaRPr>
          </a:p>
        </p:txBody>
      </p:sp>
      <p:sp>
        <p:nvSpPr>
          <p:cNvPr id="21514" name="Line 7"/>
          <p:cNvSpPr>
            <a:spLocks noChangeShapeType="1"/>
          </p:cNvSpPr>
          <p:nvPr/>
        </p:nvSpPr>
        <p:spPr bwMode="auto">
          <a:xfrm>
            <a:off x="3287260" y="5683208"/>
            <a:ext cx="5508000" cy="0"/>
          </a:xfrm>
          <a:prstGeom prst="line">
            <a:avLst/>
          </a:prstGeom>
          <a:noFill/>
          <a:ln w="50800">
            <a:solidFill>
              <a:schemeClr val="tx1"/>
            </a:solidFill>
            <a:round/>
            <a:headEnd/>
            <a:tailEnd/>
          </a:ln>
        </p:spPr>
        <p:txBody>
          <a:bodyPr wrap="none" anchor="ctr"/>
          <a:lstStyle/>
          <a:p>
            <a:pPr defTabSz="809976"/>
            <a:endParaRPr lang="hu-HU" sz="1594">
              <a:solidFill>
                <a:prstClr val="black"/>
              </a:solidFill>
              <a:latin typeface="Calibri" panose="020F0502020204030204"/>
            </a:endParaRPr>
          </a:p>
        </p:txBody>
      </p:sp>
      <p:sp>
        <p:nvSpPr>
          <p:cNvPr id="2" name="Felfelé nyíl 1"/>
          <p:cNvSpPr/>
          <p:nvPr/>
        </p:nvSpPr>
        <p:spPr>
          <a:xfrm>
            <a:off x="3210411" y="1622315"/>
            <a:ext cx="125936" cy="409314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9976"/>
            <a:endParaRPr lang="hu-HU" sz="1594">
              <a:solidFill>
                <a:prstClr val="white"/>
              </a:solidFill>
              <a:latin typeface="Calibri" panose="020F0502020204030204"/>
            </a:endParaRPr>
          </a:p>
        </p:txBody>
      </p:sp>
      <p:sp>
        <p:nvSpPr>
          <p:cNvPr id="10" name="Felfelé nyíl 9"/>
          <p:cNvSpPr/>
          <p:nvPr/>
        </p:nvSpPr>
        <p:spPr>
          <a:xfrm rot="5400000">
            <a:off x="6036124" y="2879472"/>
            <a:ext cx="87120" cy="558484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9976"/>
            <a:endParaRPr lang="hu-HU" sz="1594">
              <a:solidFill>
                <a:prstClr val="white"/>
              </a:solidFill>
              <a:latin typeface="Calibri" panose="020F0502020204030204"/>
            </a:endParaRPr>
          </a:p>
        </p:txBody>
      </p:sp>
      <p:sp>
        <p:nvSpPr>
          <p:cNvPr id="3" name="Szövegdoboz 2"/>
          <p:cNvSpPr txBox="1"/>
          <p:nvPr/>
        </p:nvSpPr>
        <p:spPr>
          <a:xfrm>
            <a:off x="986022" y="496991"/>
            <a:ext cx="2364607" cy="799130"/>
          </a:xfrm>
          <a:prstGeom prst="rect">
            <a:avLst/>
          </a:prstGeom>
          <a:noFill/>
        </p:spPr>
        <p:txBody>
          <a:bodyPr wrap="square" rtlCol="0">
            <a:spAutoFit/>
          </a:bodyPr>
          <a:lstStyle/>
          <a:p>
            <a:pPr marL="202494" indent="-202494" algn="ctr" defTabSz="809976">
              <a:lnSpc>
                <a:spcPct val="80000"/>
              </a:lnSpc>
              <a:spcBef>
                <a:spcPts val="886"/>
              </a:spcBef>
            </a:pPr>
            <a:r>
              <a:rPr lang="hu-HU" sz="2835" b="1" i="1" dirty="0">
                <a:solidFill>
                  <a:srgbClr val="5B5A50"/>
                </a:solidFill>
                <a:latin typeface="Calibri" panose="020F0502020204030204"/>
              </a:rPr>
              <a:t>Szervezeti teljesítmény</a:t>
            </a:r>
          </a:p>
        </p:txBody>
      </p:sp>
    </p:spTree>
    <p:extLst>
      <p:ext uri="{BB962C8B-B14F-4D97-AF65-F5344CB8AC3E}">
        <p14:creationId xmlns:p14="http://schemas.microsoft.com/office/powerpoint/2010/main" val="37409943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04823-198B-AC6A-83FD-DE692F83112D}"/>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CE3CFBC1-BDFA-6AD5-FE04-BC59908549C8}"/>
              </a:ext>
            </a:extLst>
          </p:cNvPr>
          <p:cNvSpPr>
            <a:spLocks noGrp="1"/>
          </p:cNvSpPr>
          <p:nvPr>
            <p:ph sz="half" idx="1"/>
          </p:nvPr>
        </p:nvSpPr>
        <p:spPr>
          <a:xfrm>
            <a:off x="184841" y="1012799"/>
            <a:ext cx="10430080" cy="4691913"/>
          </a:xfrm>
        </p:spPr>
        <p:txBody>
          <a:bodyPr/>
          <a:lstStyle/>
          <a:p>
            <a:pPr marL="0" indent="0" algn="just">
              <a:lnSpc>
                <a:spcPct val="100000"/>
              </a:lnSpc>
              <a:spcAft>
                <a:spcPts val="800"/>
              </a:spcAft>
              <a:buClr>
                <a:srgbClr val="1A75DB"/>
              </a:buClr>
              <a:buNone/>
            </a:pPr>
            <a:r>
              <a:rPr lang="hu-HU" sz="2600" b="1" kern="0" noProof="0" dirty="0">
                <a:cs typeface="Times New Roman" panose="02020603050405020304" pitchFamily="18" charset="0"/>
              </a:rPr>
              <a:t>Villő, 24 éves, frissdiplomás fiatal, három hónapja dolgozik junior projektkoordinátorként egy nagy kórház kutatási osztályán. A próbaidő leteltével beszélget főnökével. „Villő, a technikai készségeid nagyon rendben vannak, de pár dologra érdemes odafigyelned” – kezdi Kálmán az 50-es éveiben járó osztályvezető. „Kommunikálj picit szakmaibban, főleg írásban. A folyamatos telefonhasználat pedig zavaró lehet csapatmunka során. Emellett légy önálló, bátor, ne kérj folyton megerősítést.” Villő meglepődve néz rá. „De Kálmán, a chat gyors! A telefon munkaeszköz is, és miért baj, ha a feladatom időben kész? A visszajelzés pedig azért kell, hogy biztosan jól dolgozzak és tanuljak!” Kálmán folytatja: „A profizmushoz a stílus is hozzátartozik. Értékelem, hogy tanulni akarsz, de bíznod kell magadban, nem kell minden lépéshez jóváhagyás.” „De honnan tudjam, hogy jó úton járok, ha nem kérdezhetek?” – vág vissza Villő sértődötten.</a:t>
            </a:r>
          </a:p>
        </p:txBody>
      </p:sp>
      <p:sp>
        <p:nvSpPr>
          <p:cNvPr id="3" name="Cím 1">
            <a:extLst>
              <a:ext uri="{FF2B5EF4-FFF2-40B4-BE49-F238E27FC236}">
                <a16:creationId xmlns:a16="http://schemas.microsoft.com/office/drawing/2014/main" id="{9EE26A00-BF8E-9640-2CD6-EA0FFCAAD18A}"/>
              </a:ext>
            </a:extLst>
          </p:cNvPr>
          <p:cNvSpPr txBox="1">
            <a:spLocks/>
          </p:cNvSpPr>
          <p:nvPr/>
        </p:nvSpPr>
        <p:spPr>
          <a:xfrm>
            <a:off x="712563" y="238007"/>
            <a:ext cx="3077012" cy="774792"/>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sz="4000" b="1" noProof="0" dirty="0"/>
              <a:t>5. Eset</a:t>
            </a:r>
          </a:p>
        </p:txBody>
      </p:sp>
      <p:sp>
        <p:nvSpPr>
          <p:cNvPr id="7" name="Footer Placeholder 4">
            <a:extLst>
              <a:ext uri="{FF2B5EF4-FFF2-40B4-BE49-F238E27FC236}">
                <a16:creationId xmlns:a16="http://schemas.microsoft.com/office/drawing/2014/main" id="{020E9811-55F9-B4DC-8EDC-6F1C0EEB0EC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hu-HU" sz="1200" noProof="0" dirty="0"/>
              <a:t>Project: 101101139 — H-PASS — EU4H-2022-PJ</a:t>
            </a:r>
          </a:p>
        </p:txBody>
      </p:sp>
    </p:spTree>
    <p:extLst>
      <p:ext uri="{BB962C8B-B14F-4D97-AF65-F5344CB8AC3E}">
        <p14:creationId xmlns:p14="http://schemas.microsoft.com/office/powerpoint/2010/main" val="20202194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546078" y="3102753"/>
            <a:ext cx="9707606" cy="993805"/>
          </a:xfrm>
        </p:spPr>
        <p:txBody>
          <a:bodyPr/>
          <a:lstStyle/>
          <a:p>
            <a:pPr algn="ctr"/>
            <a:r>
              <a:rPr lang="hu-HU" sz="4400" dirty="0"/>
              <a:t>Miből fakadhat egy konfliktus?</a:t>
            </a:r>
          </a:p>
        </p:txBody>
      </p:sp>
    </p:spTree>
    <p:extLst>
      <p:ext uri="{BB962C8B-B14F-4D97-AF65-F5344CB8AC3E}">
        <p14:creationId xmlns:p14="http://schemas.microsoft.com/office/powerpoint/2010/main" val="20628206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p:cNvPicPr>
            <a:picLocks noChangeAspect="1"/>
          </p:cNvPicPr>
          <p:nvPr/>
        </p:nvPicPr>
        <p:blipFill rotWithShape="1">
          <a:blip r:embed="rId3" cstate="print">
            <a:extLst>
              <a:ext uri="{28A0092B-C50C-407E-A947-70E740481C1C}">
                <a14:useLocalDpi xmlns:a14="http://schemas.microsoft.com/office/drawing/2010/main" val="0"/>
              </a:ext>
            </a:extLst>
          </a:blip>
          <a:srcRect l="13392" t="7798" r="-3001"/>
          <a:stretch/>
        </p:blipFill>
        <p:spPr>
          <a:xfrm>
            <a:off x="-1" y="0"/>
            <a:ext cx="9895857" cy="7199313"/>
          </a:xfrm>
          <a:prstGeom prst="rect">
            <a:avLst/>
          </a:prstGeom>
        </p:spPr>
      </p:pic>
      <p:sp>
        <p:nvSpPr>
          <p:cNvPr id="23554" name="Text Box 2"/>
          <p:cNvSpPr txBox="1">
            <a:spLocks noChangeArrowheads="1"/>
          </p:cNvSpPr>
          <p:nvPr/>
        </p:nvSpPr>
        <p:spPr bwMode="auto">
          <a:xfrm>
            <a:off x="2092454" y="5354617"/>
            <a:ext cx="1214973" cy="419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endParaRPr lang="en-GB" altLang="hu-HU" sz="2126">
              <a:solidFill>
                <a:srgbClr val="003300"/>
              </a:solidFill>
              <a:latin typeface="Times New Roman" panose="02020603050405020304" pitchFamily="18" charset="0"/>
            </a:endParaRPr>
          </a:p>
        </p:txBody>
      </p:sp>
      <p:sp>
        <p:nvSpPr>
          <p:cNvPr id="6" name="Szövegdoboz 5"/>
          <p:cNvSpPr txBox="1"/>
          <p:nvPr/>
        </p:nvSpPr>
        <p:spPr>
          <a:xfrm rot="5400000">
            <a:off x="5337225" y="4635431"/>
            <a:ext cx="9190896" cy="637547"/>
          </a:xfrm>
          <a:prstGeom prst="rect">
            <a:avLst/>
          </a:prstGeom>
          <a:noFill/>
        </p:spPr>
        <p:txBody>
          <a:bodyPr wrap="square" rtlCol="0">
            <a:spAutoFit/>
          </a:bodyPr>
          <a:lstStyle/>
          <a:p>
            <a:r>
              <a:rPr lang="hu-HU" sz="2126" dirty="0"/>
              <a:t>A típusalkotás C.W. Moore nevéhez fűződik. </a:t>
            </a:r>
          </a:p>
          <a:p>
            <a:r>
              <a:rPr lang="hu-HU" sz="1417" dirty="0"/>
              <a:t>C.W. Moore: The </a:t>
            </a:r>
            <a:r>
              <a:rPr lang="hu-HU" sz="1417" dirty="0" err="1"/>
              <a:t>mediation</a:t>
            </a:r>
            <a:r>
              <a:rPr lang="hu-HU" sz="1417" dirty="0"/>
              <a:t> </a:t>
            </a:r>
            <a:r>
              <a:rPr lang="hu-HU" sz="1417" dirty="0" err="1"/>
              <a:t>process</a:t>
            </a:r>
            <a:r>
              <a:rPr lang="hu-HU" sz="1417" dirty="0"/>
              <a:t>: </a:t>
            </a:r>
            <a:r>
              <a:rPr lang="hu-HU" sz="1417" dirty="0" err="1"/>
              <a:t>Practical</a:t>
            </a:r>
            <a:r>
              <a:rPr lang="hu-HU" sz="1417" dirty="0"/>
              <a:t> </a:t>
            </a:r>
            <a:r>
              <a:rPr lang="hu-HU" sz="1417" dirty="0" err="1"/>
              <a:t>Strategies</a:t>
            </a:r>
            <a:r>
              <a:rPr lang="hu-HU" sz="1417" dirty="0"/>
              <a:t> </a:t>
            </a:r>
            <a:r>
              <a:rPr lang="hu-HU" sz="1417" dirty="0" err="1"/>
              <a:t>for</a:t>
            </a:r>
            <a:r>
              <a:rPr lang="hu-HU" sz="1417" dirty="0"/>
              <a:t> </a:t>
            </a:r>
            <a:r>
              <a:rPr lang="hu-HU" sz="1417" dirty="0" err="1"/>
              <a:t>Resorving</a:t>
            </a:r>
            <a:r>
              <a:rPr lang="hu-HU" sz="1417" dirty="0"/>
              <a:t> </a:t>
            </a:r>
            <a:r>
              <a:rPr lang="hu-HU" sz="1417" dirty="0" err="1"/>
              <a:t>Conflict</a:t>
            </a:r>
            <a:r>
              <a:rPr lang="hu-HU" sz="1417" dirty="0"/>
              <a:t> </a:t>
            </a:r>
          </a:p>
        </p:txBody>
      </p:sp>
    </p:spTree>
    <p:extLst>
      <p:ext uri="{BB962C8B-B14F-4D97-AF65-F5344CB8AC3E}">
        <p14:creationId xmlns:p14="http://schemas.microsoft.com/office/powerpoint/2010/main" val="15213883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7CEC0-D546-5EFD-BFE7-3D2EFF08931A}"/>
            </a:ext>
          </a:extLst>
        </p:cNvPr>
        <p:cNvGrpSpPr/>
        <p:nvPr/>
      </p:nvGrpSpPr>
      <p:grpSpPr>
        <a:xfrm>
          <a:off x="0" y="0"/>
          <a:ext cx="0" cy="0"/>
          <a:chOff x="0" y="0"/>
          <a:chExt cx="0" cy="0"/>
        </a:xfrm>
      </p:grpSpPr>
      <p:pic>
        <p:nvPicPr>
          <p:cNvPr id="2" name="Kép 1">
            <a:extLst>
              <a:ext uri="{FF2B5EF4-FFF2-40B4-BE49-F238E27FC236}">
                <a16:creationId xmlns:a16="http://schemas.microsoft.com/office/drawing/2014/main" id="{A4E47218-59D1-E959-1329-37428153FE2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92" t="7798" r="-3001"/>
          <a:stretch/>
        </p:blipFill>
        <p:spPr>
          <a:xfrm>
            <a:off x="-1" y="0"/>
            <a:ext cx="9895857" cy="7199313"/>
          </a:xfrm>
          <a:prstGeom prst="rect">
            <a:avLst/>
          </a:prstGeom>
        </p:spPr>
      </p:pic>
      <p:sp>
        <p:nvSpPr>
          <p:cNvPr id="23554" name="Text Box 2">
            <a:extLst>
              <a:ext uri="{FF2B5EF4-FFF2-40B4-BE49-F238E27FC236}">
                <a16:creationId xmlns:a16="http://schemas.microsoft.com/office/drawing/2014/main" id="{C7B38649-6F64-84A4-B0AE-686827984A1C}"/>
              </a:ext>
            </a:extLst>
          </p:cNvPr>
          <p:cNvSpPr txBox="1">
            <a:spLocks noChangeArrowheads="1"/>
          </p:cNvSpPr>
          <p:nvPr/>
        </p:nvSpPr>
        <p:spPr bwMode="auto">
          <a:xfrm>
            <a:off x="2092454" y="5354617"/>
            <a:ext cx="1214973" cy="419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endParaRPr lang="en-GB" altLang="hu-HU" sz="2126">
              <a:solidFill>
                <a:srgbClr val="003300"/>
              </a:solidFill>
              <a:latin typeface="Times New Roman" panose="02020603050405020304" pitchFamily="18" charset="0"/>
            </a:endParaRPr>
          </a:p>
        </p:txBody>
      </p:sp>
      <p:sp>
        <p:nvSpPr>
          <p:cNvPr id="6" name="Szövegdoboz 5">
            <a:extLst>
              <a:ext uri="{FF2B5EF4-FFF2-40B4-BE49-F238E27FC236}">
                <a16:creationId xmlns:a16="http://schemas.microsoft.com/office/drawing/2014/main" id="{08ED10A5-E10F-BF29-8E76-DB4E522E5C5B}"/>
              </a:ext>
            </a:extLst>
          </p:cNvPr>
          <p:cNvSpPr txBox="1"/>
          <p:nvPr/>
        </p:nvSpPr>
        <p:spPr>
          <a:xfrm rot="5400000">
            <a:off x="5337225" y="4635431"/>
            <a:ext cx="9190896" cy="637547"/>
          </a:xfrm>
          <a:prstGeom prst="rect">
            <a:avLst/>
          </a:prstGeom>
          <a:noFill/>
        </p:spPr>
        <p:txBody>
          <a:bodyPr wrap="square" rtlCol="0">
            <a:spAutoFit/>
          </a:bodyPr>
          <a:lstStyle/>
          <a:p>
            <a:r>
              <a:rPr lang="hu-HU" sz="2126" dirty="0"/>
              <a:t>A típusalkotás C.W. Moore nevéhez fűződik. </a:t>
            </a:r>
          </a:p>
          <a:p>
            <a:r>
              <a:rPr lang="hu-HU" sz="1417" dirty="0"/>
              <a:t>C.W. Moore: The </a:t>
            </a:r>
            <a:r>
              <a:rPr lang="hu-HU" sz="1417" dirty="0" err="1"/>
              <a:t>mediation</a:t>
            </a:r>
            <a:r>
              <a:rPr lang="hu-HU" sz="1417" dirty="0"/>
              <a:t> </a:t>
            </a:r>
            <a:r>
              <a:rPr lang="hu-HU" sz="1417" dirty="0" err="1"/>
              <a:t>process</a:t>
            </a:r>
            <a:r>
              <a:rPr lang="hu-HU" sz="1417" dirty="0"/>
              <a:t>: </a:t>
            </a:r>
            <a:r>
              <a:rPr lang="hu-HU" sz="1417" dirty="0" err="1"/>
              <a:t>Practical</a:t>
            </a:r>
            <a:r>
              <a:rPr lang="hu-HU" sz="1417" dirty="0"/>
              <a:t> </a:t>
            </a:r>
            <a:r>
              <a:rPr lang="hu-HU" sz="1417" dirty="0" err="1"/>
              <a:t>Strategies</a:t>
            </a:r>
            <a:r>
              <a:rPr lang="hu-HU" sz="1417" dirty="0"/>
              <a:t> </a:t>
            </a:r>
            <a:r>
              <a:rPr lang="hu-HU" sz="1417" dirty="0" err="1"/>
              <a:t>for</a:t>
            </a:r>
            <a:r>
              <a:rPr lang="hu-HU" sz="1417" dirty="0"/>
              <a:t> </a:t>
            </a:r>
            <a:r>
              <a:rPr lang="hu-HU" sz="1417" dirty="0" err="1"/>
              <a:t>Resorving</a:t>
            </a:r>
            <a:r>
              <a:rPr lang="hu-HU" sz="1417" dirty="0"/>
              <a:t> </a:t>
            </a:r>
            <a:r>
              <a:rPr lang="hu-HU" sz="1417" dirty="0" err="1"/>
              <a:t>Conflict</a:t>
            </a:r>
            <a:r>
              <a:rPr lang="hu-HU" sz="1417" dirty="0"/>
              <a:t> </a:t>
            </a:r>
          </a:p>
        </p:txBody>
      </p:sp>
      <p:sp>
        <p:nvSpPr>
          <p:cNvPr id="5" name="Téglalap: lekerekített 4">
            <a:extLst>
              <a:ext uri="{FF2B5EF4-FFF2-40B4-BE49-F238E27FC236}">
                <a16:creationId xmlns:a16="http://schemas.microsoft.com/office/drawing/2014/main" id="{5AC52A49-7303-B8BE-2B22-0135A12CADE1}"/>
              </a:ext>
            </a:extLst>
          </p:cNvPr>
          <p:cNvSpPr/>
          <p:nvPr/>
        </p:nvSpPr>
        <p:spPr>
          <a:xfrm>
            <a:off x="2584704" y="1169384"/>
            <a:ext cx="4352544" cy="781336"/>
          </a:xfrm>
          <a:prstGeom prst="roundRect">
            <a:avLst/>
          </a:prstGeom>
          <a:noFill/>
          <a:ln w="60325">
            <a:solidFill>
              <a:srgbClr val="A8038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4" name="Szövegdoboz 3">
            <a:extLst>
              <a:ext uri="{FF2B5EF4-FFF2-40B4-BE49-F238E27FC236}">
                <a16:creationId xmlns:a16="http://schemas.microsoft.com/office/drawing/2014/main" id="{C8A6F592-F758-AAF5-3662-D236979DC1C7}"/>
              </a:ext>
            </a:extLst>
          </p:cNvPr>
          <p:cNvSpPr txBox="1"/>
          <p:nvPr/>
        </p:nvSpPr>
        <p:spPr>
          <a:xfrm>
            <a:off x="6662928" y="1168336"/>
            <a:ext cx="3773424" cy="3046988"/>
          </a:xfrm>
          <a:prstGeom prst="rect">
            <a:avLst/>
          </a:prstGeom>
          <a:solidFill>
            <a:srgbClr val="1A1A65"/>
          </a:solidFill>
          <a:ln w="50800">
            <a:solidFill>
              <a:srgbClr val="A80383"/>
            </a:solidFill>
          </a:ln>
        </p:spPr>
        <p:txBody>
          <a:bodyPr wrap="square">
            <a:spAutoFit/>
          </a:bodyPr>
          <a:lstStyle/>
          <a:p>
            <a:pPr marL="342900" indent="-342900">
              <a:buFont typeface="Arial" panose="020B0604020202020204" pitchFamily="34" charset="0"/>
              <a:buChar char="•"/>
            </a:pPr>
            <a:r>
              <a:rPr kumimoji="1" lang="hu-HU" altLang="hu-HU" sz="2400" dirty="0">
                <a:solidFill>
                  <a:schemeClr val="bg1"/>
                </a:solidFill>
              </a:rPr>
              <a:t>Információ hiány</a:t>
            </a:r>
            <a:endParaRPr kumimoji="1" lang="en-US" altLang="hu-HU" sz="2400" dirty="0">
              <a:solidFill>
                <a:schemeClr val="bg1"/>
              </a:solidFill>
            </a:endParaRPr>
          </a:p>
          <a:p>
            <a:pPr marL="342900" indent="-342900">
              <a:buFont typeface="Arial" panose="020B0604020202020204" pitchFamily="34" charset="0"/>
              <a:buChar char="•"/>
            </a:pPr>
            <a:r>
              <a:rPr kumimoji="1" lang="hu-HU" altLang="hu-HU" sz="2400" dirty="0">
                <a:solidFill>
                  <a:schemeClr val="bg1"/>
                </a:solidFill>
              </a:rPr>
              <a:t>Félre tájékozottság</a:t>
            </a:r>
            <a:endParaRPr kumimoji="1" lang="en-US" altLang="hu-HU" sz="2400" dirty="0">
              <a:solidFill>
                <a:schemeClr val="bg1"/>
              </a:solidFill>
            </a:endParaRPr>
          </a:p>
          <a:p>
            <a:pPr marL="342900" indent="-342900">
              <a:buFont typeface="Arial" panose="020B0604020202020204" pitchFamily="34" charset="0"/>
              <a:buChar char="•"/>
            </a:pPr>
            <a:r>
              <a:rPr kumimoji="1" lang="hu-HU" altLang="hu-HU" sz="2400" dirty="0">
                <a:solidFill>
                  <a:schemeClr val="bg1"/>
                </a:solidFill>
              </a:rPr>
              <a:t>Különböző álláspont arról, hogy mi a fontos</a:t>
            </a:r>
            <a:endParaRPr kumimoji="1" lang="en-US" altLang="hu-HU" sz="2400" dirty="0">
              <a:solidFill>
                <a:schemeClr val="bg1"/>
              </a:solidFill>
            </a:endParaRPr>
          </a:p>
          <a:p>
            <a:pPr marL="342900" indent="-342900">
              <a:buFont typeface="Arial" panose="020B0604020202020204" pitchFamily="34" charset="0"/>
              <a:buChar char="•"/>
            </a:pPr>
            <a:r>
              <a:rPr kumimoji="1" lang="hu-HU" altLang="hu-HU" sz="2400" dirty="0">
                <a:solidFill>
                  <a:schemeClr val="bg1"/>
                </a:solidFill>
              </a:rPr>
              <a:t>Az adatok különböző értelmezése</a:t>
            </a:r>
            <a:endParaRPr kumimoji="1" lang="en-US" altLang="hu-HU" sz="2400" dirty="0">
              <a:solidFill>
                <a:schemeClr val="bg1"/>
              </a:solidFill>
            </a:endParaRPr>
          </a:p>
          <a:p>
            <a:pPr marL="342900" indent="-342900">
              <a:buFont typeface="Arial" panose="020B0604020202020204" pitchFamily="34" charset="0"/>
              <a:buChar char="•"/>
            </a:pPr>
            <a:r>
              <a:rPr kumimoji="1" lang="hu-HU" altLang="hu-HU" sz="2400" dirty="0">
                <a:solidFill>
                  <a:schemeClr val="bg1"/>
                </a:solidFill>
              </a:rPr>
              <a:t>Az információ/adat eltérő értékelése</a:t>
            </a:r>
            <a:endParaRPr kumimoji="1" lang="en-US" altLang="hu-HU" sz="2400" dirty="0">
              <a:solidFill>
                <a:schemeClr val="bg1"/>
              </a:solidFill>
            </a:endParaRPr>
          </a:p>
        </p:txBody>
      </p:sp>
    </p:spTree>
    <p:extLst>
      <p:ext uri="{BB962C8B-B14F-4D97-AF65-F5344CB8AC3E}">
        <p14:creationId xmlns:p14="http://schemas.microsoft.com/office/powerpoint/2010/main" val="3227189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24AB0-880D-846F-ECF5-967B33331E04}"/>
            </a:ext>
          </a:extLst>
        </p:cNvPr>
        <p:cNvGrpSpPr/>
        <p:nvPr/>
      </p:nvGrpSpPr>
      <p:grpSpPr>
        <a:xfrm>
          <a:off x="0" y="0"/>
          <a:ext cx="0" cy="0"/>
          <a:chOff x="0" y="0"/>
          <a:chExt cx="0" cy="0"/>
        </a:xfrm>
      </p:grpSpPr>
      <p:pic>
        <p:nvPicPr>
          <p:cNvPr id="2" name="Kép 1">
            <a:extLst>
              <a:ext uri="{FF2B5EF4-FFF2-40B4-BE49-F238E27FC236}">
                <a16:creationId xmlns:a16="http://schemas.microsoft.com/office/drawing/2014/main" id="{F4F12C76-E5C1-B0AF-2AB0-902AD31C01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92" t="7798" r="-3001"/>
          <a:stretch/>
        </p:blipFill>
        <p:spPr>
          <a:xfrm>
            <a:off x="-1" y="0"/>
            <a:ext cx="9895857" cy="7199313"/>
          </a:xfrm>
          <a:prstGeom prst="rect">
            <a:avLst/>
          </a:prstGeom>
        </p:spPr>
      </p:pic>
      <p:sp>
        <p:nvSpPr>
          <p:cNvPr id="23554" name="Text Box 2">
            <a:extLst>
              <a:ext uri="{FF2B5EF4-FFF2-40B4-BE49-F238E27FC236}">
                <a16:creationId xmlns:a16="http://schemas.microsoft.com/office/drawing/2014/main" id="{2975DD50-DD2B-1390-C6AB-E2C5F38B861C}"/>
              </a:ext>
            </a:extLst>
          </p:cNvPr>
          <p:cNvSpPr txBox="1">
            <a:spLocks noChangeArrowheads="1"/>
          </p:cNvSpPr>
          <p:nvPr/>
        </p:nvSpPr>
        <p:spPr bwMode="auto">
          <a:xfrm>
            <a:off x="2092454" y="5354617"/>
            <a:ext cx="1214973" cy="419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endParaRPr lang="en-GB" altLang="hu-HU" sz="2126">
              <a:solidFill>
                <a:srgbClr val="003300"/>
              </a:solidFill>
              <a:latin typeface="Times New Roman" panose="02020603050405020304" pitchFamily="18" charset="0"/>
            </a:endParaRPr>
          </a:p>
        </p:txBody>
      </p:sp>
      <p:sp>
        <p:nvSpPr>
          <p:cNvPr id="5" name="Téglalap: lekerekített 4">
            <a:extLst>
              <a:ext uri="{FF2B5EF4-FFF2-40B4-BE49-F238E27FC236}">
                <a16:creationId xmlns:a16="http://schemas.microsoft.com/office/drawing/2014/main" id="{287C90EE-9805-488F-83AF-C6E3956A753E}"/>
              </a:ext>
            </a:extLst>
          </p:cNvPr>
          <p:cNvSpPr/>
          <p:nvPr/>
        </p:nvSpPr>
        <p:spPr>
          <a:xfrm>
            <a:off x="3307427" y="2223893"/>
            <a:ext cx="4352544" cy="781336"/>
          </a:xfrm>
          <a:prstGeom prst="roundRect">
            <a:avLst/>
          </a:prstGeom>
          <a:noFill/>
          <a:ln w="60325">
            <a:solidFill>
              <a:srgbClr val="A8038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4" name="Szövegdoboz 3">
            <a:extLst>
              <a:ext uri="{FF2B5EF4-FFF2-40B4-BE49-F238E27FC236}">
                <a16:creationId xmlns:a16="http://schemas.microsoft.com/office/drawing/2014/main" id="{5A65EFAA-6A68-D10C-D07B-7C7F86E67A0D}"/>
              </a:ext>
            </a:extLst>
          </p:cNvPr>
          <p:cNvSpPr txBox="1"/>
          <p:nvPr/>
        </p:nvSpPr>
        <p:spPr>
          <a:xfrm>
            <a:off x="6937248" y="2223893"/>
            <a:ext cx="3773424" cy="1938992"/>
          </a:xfrm>
          <a:prstGeom prst="rect">
            <a:avLst/>
          </a:prstGeom>
          <a:solidFill>
            <a:srgbClr val="1A1A65"/>
          </a:solidFill>
          <a:ln w="50800">
            <a:solidFill>
              <a:srgbClr val="A80383"/>
            </a:solidFill>
          </a:ln>
        </p:spPr>
        <p:txBody>
          <a:bodyPr wrap="square">
            <a:spAutoFit/>
          </a:bodyPr>
          <a:lstStyle/>
          <a:p>
            <a:pPr marL="342900" indent="-342900">
              <a:buFont typeface="Arial" panose="020B0604020202020204" pitchFamily="34" charset="0"/>
              <a:buChar char="•"/>
            </a:pPr>
            <a:r>
              <a:rPr kumimoji="1" lang="hu-HU" altLang="hu-HU" sz="2400" dirty="0">
                <a:solidFill>
                  <a:schemeClr val="bg1"/>
                </a:solidFill>
              </a:rPr>
              <a:t>Egyenlőtlen ellenőrzés, tulajdon és erőforrás elosztás</a:t>
            </a:r>
          </a:p>
          <a:p>
            <a:pPr marL="342900" indent="-342900">
              <a:buFont typeface="Arial" panose="020B0604020202020204" pitchFamily="34" charset="0"/>
              <a:buChar char="•"/>
            </a:pPr>
            <a:r>
              <a:rPr kumimoji="1" lang="hu-HU" altLang="hu-HU" sz="2400" dirty="0">
                <a:solidFill>
                  <a:schemeClr val="bg1"/>
                </a:solidFill>
              </a:rPr>
              <a:t>Egyenlőtlen hatalom és autoritás</a:t>
            </a:r>
          </a:p>
        </p:txBody>
      </p:sp>
    </p:spTree>
    <p:extLst>
      <p:ext uri="{BB962C8B-B14F-4D97-AF65-F5344CB8AC3E}">
        <p14:creationId xmlns:p14="http://schemas.microsoft.com/office/powerpoint/2010/main" val="83162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7753D-149F-21C1-6D7E-7D35634FC587}"/>
            </a:ext>
          </a:extLst>
        </p:cNvPr>
        <p:cNvGrpSpPr/>
        <p:nvPr/>
      </p:nvGrpSpPr>
      <p:grpSpPr>
        <a:xfrm>
          <a:off x="0" y="0"/>
          <a:ext cx="0" cy="0"/>
          <a:chOff x="0" y="0"/>
          <a:chExt cx="0" cy="0"/>
        </a:xfrm>
      </p:grpSpPr>
      <p:pic>
        <p:nvPicPr>
          <p:cNvPr id="2" name="Kép 1">
            <a:extLst>
              <a:ext uri="{FF2B5EF4-FFF2-40B4-BE49-F238E27FC236}">
                <a16:creationId xmlns:a16="http://schemas.microsoft.com/office/drawing/2014/main" id="{B897FB74-8BAB-6343-1118-A052413315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92" t="7798" r="-3001"/>
          <a:stretch/>
        </p:blipFill>
        <p:spPr>
          <a:xfrm>
            <a:off x="0" y="0"/>
            <a:ext cx="9895857" cy="7199313"/>
          </a:xfrm>
          <a:prstGeom prst="rect">
            <a:avLst/>
          </a:prstGeom>
        </p:spPr>
      </p:pic>
      <p:sp>
        <p:nvSpPr>
          <p:cNvPr id="23554" name="Text Box 2">
            <a:extLst>
              <a:ext uri="{FF2B5EF4-FFF2-40B4-BE49-F238E27FC236}">
                <a16:creationId xmlns:a16="http://schemas.microsoft.com/office/drawing/2014/main" id="{4101EBF8-18F6-0F1C-8EC7-E247F1BBD4BA}"/>
              </a:ext>
            </a:extLst>
          </p:cNvPr>
          <p:cNvSpPr txBox="1">
            <a:spLocks noChangeArrowheads="1"/>
          </p:cNvSpPr>
          <p:nvPr/>
        </p:nvSpPr>
        <p:spPr bwMode="auto">
          <a:xfrm>
            <a:off x="2092454" y="5354617"/>
            <a:ext cx="1214973" cy="419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endParaRPr lang="en-GB" altLang="hu-HU" sz="2126">
              <a:solidFill>
                <a:srgbClr val="003300"/>
              </a:solidFill>
              <a:latin typeface="Times New Roman" panose="02020603050405020304" pitchFamily="18" charset="0"/>
            </a:endParaRPr>
          </a:p>
        </p:txBody>
      </p:sp>
      <p:sp>
        <p:nvSpPr>
          <p:cNvPr id="5" name="Téglalap: lekerekített 4">
            <a:extLst>
              <a:ext uri="{FF2B5EF4-FFF2-40B4-BE49-F238E27FC236}">
                <a16:creationId xmlns:a16="http://schemas.microsoft.com/office/drawing/2014/main" id="{F3C6BE65-60E1-4E1D-54A3-744D8D7E93A4}"/>
              </a:ext>
            </a:extLst>
          </p:cNvPr>
          <p:cNvSpPr/>
          <p:nvPr/>
        </p:nvSpPr>
        <p:spPr>
          <a:xfrm>
            <a:off x="3575651" y="3294332"/>
            <a:ext cx="4352544" cy="781336"/>
          </a:xfrm>
          <a:prstGeom prst="roundRect">
            <a:avLst/>
          </a:prstGeom>
          <a:noFill/>
          <a:ln w="60325">
            <a:solidFill>
              <a:srgbClr val="A8038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4" name="Szövegdoboz 3">
            <a:extLst>
              <a:ext uri="{FF2B5EF4-FFF2-40B4-BE49-F238E27FC236}">
                <a16:creationId xmlns:a16="http://schemas.microsoft.com/office/drawing/2014/main" id="{74D6A812-5953-DD55-3FE3-79D775E2BBA2}"/>
              </a:ext>
            </a:extLst>
          </p:cNvPr>
          <p:cNvSpPr txBox="1"/>
          <p:nvPr/>
        </p:nvSpPr>
        <p:spPr>
          <a:xfrm>
            <a:off x="7025314" y="3294332"/>
            <a:ext cx="3773424" cy="2308324"/>
          </a:xfrm>
          <a:prstGeom prst="rect">
            <a:avLst/>
          </a:prstGeom>
          <a:solidFill>
            <a:srgbClr val="1A1A65"/>
          </a:solidFill>
          <a:ln w="50800">
            <a:solidFill>
              <a:srgbClr val="A80383"/>
            </a:solidFill>
          </a:ln>
        </p:spPr>
        <p:txBody>
          <a:bodyPr wrap="square">
            <a:spAutoFit/>
          </a:bodyPr>
          <a:lstStyle/>
          <a:p>
            <a:pPr marL="342900" indent="-342900">
              <a:buFont typeface="Arial" panose="020B0604020202020204" pitchFamily="34" charset="0"/>
              <a:buChar char="•"/>
            </a:pPr>
            <a:r>
              <a:rPr kumimoji="1" lang="hu-HU" altLang="hu-HU" sz="2400" dirty="0">
                <a:solidFill>
                  <a:schemeClr val="bg1"/>
                </a:solidFill>
              </a:rPr>
              <a:t>Erős érzelmek</a:t>
            </a:r>
          </a:p>
          <a:p>
            <a:pPr marL="342900" indent="-342900">
              <a:buFont typeface="Arial" panose="020B0604020202020204" pitchFamily="34" charset="0"/>
              <a:buChar char="•"/>
            </a:pPr>
            <a:r>
              <a:rPr kumimoji="1" lang="hu-HU" altLang="hu-HU" sz="2400" dirty="0">
                <a:solidFill>
                  <a:schemeClr val="bg1"/>
                </a:solidFill>
              </a:rPr>
              <a:t>Téves percepció és sztereotípiák</a:t>
            </a:r>
          </a:p>
          <a:p>
            <a:pPr marL="342900" indent="-342900">
              <a:buFont typeface="Arial" panose="020B0604020202020204" pitchFamily="34" charset="0"/>
              <a:buChar char="•"/>
            </a:pPr>
            <a:r>
              <a:rPr kumimoji="1" lang="hu-HU" altLang="hu-HU" sz="2400" dirty="0">
                <a:solidFill>
                  <a:schemeClr val="bg1"/>
                </a:solidFill>
              </a:rPr>
              <a:t>Gyenge kommunikáció</a:t>
            </a:r>
          </a:p>
          <a:p>
            <a:pPr marL="342900" indent="-342900">
              <a:buFont typeface="Arial" panose="020B0604020202020204" pitchFamily="34" charset="0"/>
              <a:buChar char="•"/>
            </a:pPr>
            <a:r>
              <a:rPr kumimoji="1" lang="hu-HU" altLang="hu-HU" sz="2400" dirty="0">
                <a:solidFill>
                  <a:schemeClr val="bg1"/>
                </a:solidFill>
              </a:rPr>
              <a:t>Ismétlődő negatív viselkedések</a:t>
            </a:r>
          </a:p>
        </p:txBody>
      </p:sp>
    </p:spTree>
    <p:extLst>
      <p:ext uri="{BB962C8B-B14F-4D97-AF65-F5344CB8AC3E}">
        <p14:creationId xmlns:p14="http://schemas.microsoft.com/office/powerpoint/2010/main" val="325022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A1AE5-5C23-8A3A-9775-C23D5057DD3E}"/>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C309EB31-49A7-9D43-FDA5-59CFA0FAF023}"/>
              </a:ext>
            </a:extLst>
          </p:cNvPr>
          <p:cNvSpPr>
            <a:spLocks noGrp="1"/>
          </p:cNvSpPr>
          <p:nvPr>
            <p:ph type="title"/>
          </p:nvPr>
        </p:nvSpPr>
        <p:spPr>
          <a:xfrm>
            <a:off x="742947" y="1497914"/>
            <a:ext cx="9313863" cy="1392237"/>
          </a:xfrm>
        </p:spPr>
        <p:txBody>
          <a:bodyPr/>
          <a:lstStyle/>
          <a:p>
            <a:r>
              <a:rPr lang="hu-HU" dirty="0"/>
              <a:t>Szavazás</a:t>
            </a:r>
          </a:p>
        </p:txBody>
      </p:sp>
      <p:pic>
        <p:nvPicPr>
          <p:cNvPr id="4" name="Kép 3" descr="A képen minta, Grafika, pixel, tervezés látható&#10;&#10;Előfordulhat, hogy az AI által létrehozott tartalom helytelen.">
            <a:extLst>
              <a:ext uri="{FF2B5EF4-FFF2-40B4-BE49-F238E27FC236}">
                <a16:creationId xmlns:a16="http://schemas.microsoft.com/office/drawing/2014/main" id="{4B9702A5-5D30-FEA4-0FCD-E7C15718C2BB}"/>
              </a:ext>
            </a:extLst>
          </p:cNvPr>
          <p:cNvPicPr>
            <a:picLocks noChangeAspect="1"/>
          </p:cNvPicPr>
          <p:nvPr/>
        </p:nvPicPr>
        <p:blipFill>
          <a:blip r:embed="rId2"/>
          <a:stretch>
            <a:fillRect/>
          </a:stretch>
        </p:blipFill>
        <p:spPr>
          <a:xfrm>
            <a:off x="3984860" y="2894144"/>
            <a:ext cx="2830036" cy="2830036"/>
          </a:xfrm>
          <a:prstGeom prst="rect">
            <a:avLst/>
          </a:prstGeom>
        </p:spPr>
      </p:pic>
    </p:spTree>
    <p:extLst>
      <p:ext uri="{BB962C8B-B14F-4D97-AF65-F5344CB8AC3E}">
        <p14:creationId xmlns:p14="http://schemas.microsoft.com/office/powerpoint/2010/main" val="30229893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AA70C-2C76-BC53-D70F-30912A813842}"/>
            </a:ext>
          </a:extLst>
        </p:cNvPr>
        <p:cNvGrpSpPr/>
        <p:nvPr/>
      </p:nvGrpSpPr>
      <p:grpSpPr>
        <a:xfrm>
          <a:off x="0" y="0"/>
          <a:ext cx="0" cy="0"/>
          <a:chOff x="0" y="0"/>
          <a:chExt cx="0" cy="0"/>
        </a:xfrm>
      </p:grpSpPr>
      <p:pic>
        <p:nvPicPr>
          <p:cNvPr id="2" name="Kép 1">
            <a:extLst>
              <a:ext uri="{FF2B5EF4-FFF2-40B4-BE49-F238E27FC236}">
                <a16:creationId xmlns:a16="http://schemas.microsoft.com/office/drawing/2014/main" id="{4C065054-B9AB-482F-3424-C5444C663E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92" t="7798" r="-3001"/>
          <a:stretch/>
        </p:blipFill>
        <p:spPr>
          <a:xfrm>
            <a:off x="0" y="0"/>
            <a:ext cx="9895857" cy="7199313"/>
          </a:xfrm>
          <a:prstGeom prst="rect">
            <a:avLst/>
          </a:prstGeom>
        </p:spPr>
      </p:pic>
      <p:sp>
        <p:nvSpPr>
          <p:cNvPr id="23554" name="Text Box 2">
            <a:extLst>
              <a:ext uri="{FF2B5EF4-FFF2-40B4-BE49-F238E27FC236}">
                <a16:creationId xmlns:a16="http://schemas.microsoft.com/office/drawing/2014/main" id="{0D1F7709-595E-71FE-127E-060F1A5731E0}"/>
              </a:ext>
            </a:extLst>
          </p:cNvPr>
          <p:cNvSpPr txBox="1">
            <a:spLocks noChangeArrowheads="1"/>
          </p:cNvSpPr>
          <p:nvPr/>
        </p:nvSpPr>
        <p:spPr bwMode="auto">
          <a:xfrm>
            <a:off x="2092454" y="5354617"/>
            <a:ext cx="1214973" cy="419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endParaRPr lang="en-GB" altLang="hu-HU" sz="2126">
              <a:solidFill>
                <a:srgbClr val="003300"/>
              </a:solidFill>
              <a:latin typeface="Times New Roman" panose="02020603050405020304" pitchFamily="18" charset="0"/>
            </a:endParaRPr>
          </a:p>
        </p:txBody>
      </p:sp>
      <p:sp>
        <p:nvSpPr>
          <p:cNvPr id="5" name="Téglalap: lekerekített 4">
            <a:extLst>
              <a:ext uri="{FF2B5EF4-FFF2-40B4-BE49-F238E27FC236}">
                <a16:creationId xmlns:a16="http://schemas.microsoft.com/office/drawing/2014/main" id="{7D432FCF-E983-3433-091A-95E3131282E6}"/>
              </a:ext>
            </a:extLst>
          </p:cNvPr>
          <p:cNvSpPr/>
          <p:nvPr/>
        </p:nvSpPr>
        <p:spPr>
          <a:xfrm>
            <a:off x="3223609" y="4523946"/>
            <a:ext cx="4352544" cy="781336"/>
          </a:xfrm>
          <a:prstGeom prst="roundRect">
            <a:avLst/>
          </a:prstGeom>
          <a:noFill/>
          <a:ln w="60325">
            <a:solidFill>
              <a:srgbClr val="A8038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4" name="Szövegdoboz 3">
            <a:extLst>
              <a:ext uri="{FF2B5EF4-FFF2-40B4-BE49-F238E27FC236}">
                <a16:creationId xmlns:a16="http://schemas.microsoft.com/office/drawing/2014/main" id="{5FB29F17-8DF5-EB15-82EB-6517B962832A}"/>
              </a:ext>
            </a:extLst>
          </p:cNvPr>
          <p:cNvSpPr txBox="1"/>
          <p:nvPr/>
        </p:nvSpPr>
        <p:spPr>
          <a:xfrm>
            <a:off x="7026338" y="4523946"/>
            <a:ext cx="3773424" cy="830997"/>
          </a:xfrm>
          <a:prstGeom prst="rect">
            <a:avLst/>
          </a:prstGeom>
          <a:solidFill>
            <a:srgbClr val="1A1A65"/>
          </a:solidFill>
          <a:ln w="50800">
            <a:solidFill>
              <a:srgbClr val="A80383"/>
            </a:solidFill>
          </a:ln>
        </p:spPr>
        <p:txBody>
          <a:bodyPr wrap="square">
            <a:spAutoFit/>
          </a:bodyPr>
          <a:lstStyle/>
          <a:p>
            <a:pPr marL="342900" indent="-342900">
              <a:buFont typeface="Arial" panose="020B0604020202020204" pitchFamily="34" charset="0"/>
              <a:buChar char="•"/>
            </a:pPr>
            <a:r>
              <a:rPr kumimoji="1" lang="hu-HU" altLang="hu-HU" sz="2400" dirty="0">
                <a:solidFill>
                  <a:schemeClr val="bg1"/>
                </a:solidFill>
              </a:rPr>
              <a:t>Észlelt vagy valós versenyhelyzet, érdek</a:t>
            </a:r>
          </a:p>
        </p:txBody>
      </p:sp>
    </p:spTree>
    <p:extLst>
      <p:ext uri="{BB962C8B-B14F-4D97-AF65-F5344CB8AC3E}">
        <p14:creationId xmlns:p14="http://schemas.microsoft.com/office/powerpoint/2010/main" val="154175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AE37A-ADA7-D99F-6F84-6C33693A16FC}"/>
            </a:ext>
          </a:extLst>
        </p:cNvPr>
        <p:cNvGrpSpPr/>
        <p:nvPr/>
      </p:nvGrpSpPr>
      <p:grpSpPr>
        <a:xfrm>
          <a:off x="0" y="0"/>
          <a:ext cx="0" cy="0"/>
          <a:chOff x="0" y="0"/>
          <a:chExt cx="0" cy="0"/>
        </a:xfrm>
      </p:grpSpPr>
      <p:pic>
        <p:nvPicPr>
          <p:cNvPr id="2" name="Kép 1">
            <a:extLst>
              <a:ext uri="{FF2B5EF4-FFF2-40B4-BE49-F238E27FC236}">
                <a16:creationId xmlns:a16="http://schemas.microsoft.com/office/drawing/2014/main" id="{26A374BC-A09D-06E7-3A2B-57CCD61809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92" t="7798" r="-3001"/>
          <a:stretch/>
        </p:blipFill>
        <p:spPr>
          <a:xfrm>
            <a:off x="0" y="0"/>
            <a:ext cx="9895857" cy="7199313"/>
          </a:xfrm>
          <a:prstGeom prst="rect">
            <a:avLst/>
          </a:prstGeom>
        </p:spPr>
      </p:pic>
      <p:sp>
        <p:nvSpPr>
          <p:cNvPr id="23554" name="Text Box 2">
            <a:extLst>
              <a:ext uri="{FF2B5EF4-FFF2-40B4-BE49-F238E27FC236}">
                <a16:creationId xmlns:a16="http://schemas.microsoft.com/office/drawing/2014/main" id="{593D17D5-DA22-8959-392A-2C6B1207940A}"/>
              </a:ext>
            </a:extLst>
          </p:cNvPr>
          <p:cNvSpPr txBox="1">
            <a:spLocks noChangeArrowheads="1"/>
          </p:cNvSpPr>
          <p:nvPr/>
        </p:nvSpPr>
        <p:spPr bwMode="auto">
          <a:xfrm>
            <a:off x="2092454" y="5354617"/>
            <a:ext cx="1214973" cy="419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endParaRPr lang="en-GB" altLang="hu-HU" sz="2126">
              <a:solidFill>
                <a:srgbClr val="003300"/>
              </a:solidFill>
              <a:latin typeface="Times New Roman" panose="02020603050405020304" pitchFamily="18" charset="0"/>
            </a:endParaRPr>
          </a:p>
        </p:txBody>
      </p:sp>
      <p:sp>
        <p:nvSpPr>
          <p:cNvPr id="5" name="Téglalap: lekerekített 4">
            <a:extLst>
              <a:ext uri="{FF2B5EF4-FFF2-40B4-BE49-F238E27FC236}">
                <a16:creationId xmlns:a16="http://schemas.microsoft.com/office/drawing/2014/main" id="{963DFFF3-1712-54F6-0AC9-A7EA83A2EE17}"/>
              </a:ext>
            </a:extLst>
          </p:cNvPr>
          <p:cNvSpPr/>
          <p:nvPr/>
        </p:nvSpPr>
        <p:spPr>
          <a:xfrm>
            <a:off x="2673794" y="5653216"/>
            <a:ext cx="4352544" cy="781336"/>
          </a:xfrm>
          <a:prstGeom prst="roundRect">
            <a:avLst/>
          </a:prstGeom>
          <a:noFill/>
          <a:ln w="60325">
            <a:solidFill>
              <a:srgbClr val="A8038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4" name="Szövegdoboz 3">
            <a:extLst>
              <a:ext uri="{FF2B5EF4-FFF2-40B4-BE49-F238E27FC236}">
                <a16:creationId xmlns:a16="http://schemas.microsoft.com/office/drawing/2014/main" id="{D3BDBA89-3E4E-9F06-53FD-29877E00A453}"/>
              </a:ext>
            </a:extLst>
          </p:cNvPr>
          <p:cNvSpPr txBox="1"/>
          <p:nvPr/>
        </p:nvSpPr>
        <p:spPr>
          <a:xfrm>
            <a:off x="6703773" y="3042616"/>
            <a:ext cx="3773424" cy="3416320"/>
          </a:xfrm>
          <a:prstGeom prst="rect">
            <a:avLst/>
          </a:prstGeom>
          <a:solidFill>
            <a:srgbClr val="1A1A65"/>
          </a:solidFill>
          <a:ln w="50800">
            <a:solidFill>
              <a:srgbClr val="A80383"/>
            </a:solidFill>
          </a:ln>
        </p:spPr>
        <p:txBody>
          <a:bodyPr wrap="square">
            <a:spAutoFit/>
          </a:bodyPr>
          <a:lstStyle/>
          <a:p>
            <a:pPr marL="342900" indent="-342900">
              <a:buFont typeface="Arial" panose="020B0604020202020204" pitchFamily="34" charset="0"/>
              <a:buChar char="•"/>
            </a:pPr>
            <a:r>
              <a:rPr kumimoji="1" lang="hu-HU" altLang="hu-HU" sz="2400" dirty="0">
                <a:solidFill>
                  <a:schemeClr val="bg1"/>
                </a:solidFill>
              </a:rPr>
              <a:t>Mi a helyes? Mi a helytelen? Mi a jó? Mi a rossz </a:t>
            </a:r>
          </a:p>
          <a:p>
            <a:pPr marL="342900" indent="-342900">
              <a:buFont typeface="Arial" panose="020B0604020202020204" pitchFamily="34" charset="0"/>
              <a:buChar char="•"/>
            </a:pPr>
            <a:r>
              <a:rPr kumimoji="1" lang="hu-HU" altLang="hu-HU" sz="2400" dirty="0">
                <a:solidFill>
                  <a:schemeClr val="bg1"/>
                </a:solidFill>
              </a:rPr>
              <a:t>Az ötletek és viselkedések különböző kritériumok mentén történő értékelése</a:t>
            </a:r>
          </a:p>
          <a:p>
            <a:pPr marL="342900" indent="-342900">
              <a:buFont typeface="Arial" panose="020B0604020202020204" pitchFamily="34" charset="0"/>
              <a:buChar char="•"/>
            </a:pPr>
            <a:r>
              <a:rPr kumimoji="1" lang="hu-HU" altLang="hu-HU" sz="2400" dirty="0">
                <a:solidFill>
                  <a:schemeClr val="bg1"/>
                </a:solidFill>
              </a:rPr>
              <a:t>Az életstílus, ideológia, hit különbsége</a:t>
            </a:r>
          </a:p>
        </p:txBody>
      </p:sp>
    </p:spTree>
    <p:extLst>
      <p:ext uri="{BB962C8B-B14F-4D97-AF65-F5344CB8AC3E}">
        <p14:creationId xmlns:p14="http://schemas.microsoft.com/office/powerpoint/2010/main" val="246235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9994" y="562223"/>
            <a:ext cx="5050677" cy="6963900"/>
            <a:chOff x="0" y="0"/>
            <a:chExt cx="2232335" cy="2998351"/>
          </a:xfrm>
        </p:grpSpPr>
        <p:sp>
          <p:nvSpPr>
            <p:cNvPr id="3" name="Freeform 3"/>
            <p:cNvSpPr/>
            <p:nvPr/>
          </p:nvSpPr>
          <p:spPr>
            <a:xfrm>
              <a:off x="0" y="0"/>
              <a:ext cx="2232335" cy="2998351"/>
            </a:xfrm>
            <a:custGeom>
              <a:avLst/>
              <a:gdLst/>
              <a:ahLst/>
              <a:cxnLst/>
              <a:rect l="l" t="t" r="r" b="b"/>
              <a:pathLst>
                <a:path w="2232335" h="2998351">
                  <a:moveTo>
                    <a:pt x="91340" y="0"/>
                  </a:moveTo>
                  <a:lnTo>
                    <a:pt x="2140995" y="0"/>
                  </a:lnTo>
                  <a:cubicBezTo>
                    <a:pt x="2191441" y="0"/>
                    <a:pt x="2232335" y="40894"/>
                    <a:pt x="2232335" y="91340"/>
                  </a:cubicBezTo>
                  <a:lnTo>
                    <a:pt x="2232335" y="2907011"/>
                  </a:lnTo>
                  <a:cubicBezTo>
                    <a:pt x="2232335" y="2931235"/>
                    <a:pt x="2222712" y="2954468"/>
                    <a:pt x="2205582" y="2971598"/>
                  </a:cubicBezTo>
                  <a:cubicBezTo>
                    <a:pt x="2188453" y="2988728"/>
                    <a:pt x="2165220" y="2998351"/>
                    <a:pt x="2140995" y="2998351"/>
                  </a:cubicBezTo>
                  <a:lnTo>
                    <a:pt x="91340" y="2998351"/>
                  </a:lnTo>
                  <a:cubicBezTo>
                    <a:pt x="40894" y="2998351"/>
                    <a:pt x="0" y="2957456"/>
                    <a:pt x="0" y="2907011"/>
                  </a:cubicBezTo>
                  <a:lnTo>
                    <a:pt x="0" y="91340"/>
                  </a:lnTo>
                  <a:cubicBezTo>
                    <a:pt x="0" y="40894"/>
                    <a:pt x="40894" y="0"/>
                    <a:pt x="91340" y="0"/>
                  </a:cubicBezTo>
                  <a:close/>
                </a:path>
              </a:pathLst>
            </a:custGeom>
            <a:solidFill>
              <a:srgbClr val="014A85"/>
            </a:solidFill>
          </p:spPr>
          <p:txBody>
            <a:bodyPr/>
            <a:lstStyle/>
            <a:p>
              <a:endParaRPr lang="hu-HU" sz="1063"/>
            </a:p>
          </p:txBody>
        </p:sp>
        <p:sp>
          <p:nvSpPr>
            <p:cNvPr id="4" name="TextBox 4"/>
            <p:cNvSpPr txBox="1"/>
            <p:nvPr/>
          </p:nvSpPr>
          <p:spPr>
            <a:xfrm>
              <a:off x="0" y="-47625"/>
              <a:ext cx="2232335" cy="3045976"/>
            </a:xfrm>
            <a:prstGeom prst="rect">
              <a:avLst/>
            </a:prstGeom>
          </p:spPr>
          <p:txBody>
            <a:bodyPr lIns="30000" tIns="30000" rIns="30000" bIns="30000" rtlCol="0" anchor="ctr"/>
            <a:lstStyle/>
            <a:p>
              <a:pPr algn="ctr">
                <a:lnSpc>
                  <a:spcPts val="2027"/>
                </a:lnSpc>
              </a:pPr>
              <a:endParaRPr sz="1063"/>
            </a:p>
          </p:txBody>
        </p:sp>
      </p:grpSp>
      <p:grpSp>
        <p:nvGrpSpPr>
          <p:cNvPr id="5" name="Group 5"/>
          <p:cNvGrpSpPr/>
          <p:nvPr/>
        </p:nvGrpSpPr>
        <p:grpSpPr>
          <a:xfrm>
            <a:off x="5135922" y="3564058"/>
            <a:ext cx="6168968" cy="3051300"/>
            <a:chOff x="0" y="0"/>
            <a:chExt cx="1643279" cy="812800"/>
          </a:xfrm>
        </p:grpSpPr>
        <p:sp>
          <p:nvSpPr>
            <p:cNvPr id="6" name="Freeform 6"/>
            <p:cNvSpPr/>
            <p:nvPr/>
          </p:nvSpPr>
          <p:spPr>
            <a:xfrm>
              <a:off x="0" y="0"/>
              <a:ext cx="1643279" cy="812800"/>
            </a:xfrm>
            <a:custGeom>
              <a:avLst/>
              <a:gdLst/>
              <a:ahLst/>
              <a:cxnLst/>
              <a:rect l="l" t="t" r="r" b="b"/>
              <a:pathLst>
                <a:path w="1643279" h="812800">
                  <a:moveTo>
                    <a:pt x="74111" y="0"/>
                  </a:moveTo>
                  <a:lnTo>
                    <a:pt x="1569168" y="0"/>
                  </a:lnTo>
                  <a:cubicBezTo>
                    <a:pt x="1610099" y="0"/>
                    <a:pt x="1643279" y="33181"/>
                    <a:pt x="1643279" y="74111"/>
                  </a:cubicBezTo>
                  <a:lnTo>
                    <a:pt x="1643279" y="738689"/>
                  </a:lnTo>
                  <a:cubicBezTo>
                    <a:pt x="1643279" y="779619"/>
                    <a:pt x="1610099" y="812800"/>
                    <a:pt x="1569168" y="812800"/>
                  </a:cubicBezTo>
                  <a:lnTo>
                    <a:pt x="74111" y="812800"/>
                  </a:lnTo>
                  <a:cubicBezTo>
                    <a:pt x="33181" y="812800"/>
                    <a:pt x="0" y="779619"/>
                    <a:pt x="0" y="738689"/>
                  </a:cubicBezTo>
                  <a:lnTo>
                    <a:pt x="0" y="74111"/>
                  </a:lnTo>
                  <a:cubicBezTo>
                    <a:pt x="0" y="33181"/>
                    <a:pt x="33181" y="0"/>
                    <a:pt x="74111" y="0"/>
                  </a:cubicBezTo>
                  <a:close/>
                </a:path>
              </a:pathLst>
            </a:custGeom>
            <a:blipFill>
              <a:blip r:embed="rId2"/>
              <a:stretch>
                <a:fillRect t="-4017" b="-30521"/>
              </a:stretch>
            </a:blipFill>
            <a:ln w="95250" cap="rnd">
              <a:solidFill>
                <a:srgbClr val="014A85"/>
              </a:solidFill>
              <a:prstDash val="solid"/>
              <a:round/>
            </a:ln>
          </p:spPr>
          <p:txBody>
            <a:bodyPr/>
            <a:lstStyle/>
            <a:p>
              <a:endParaRPr lang="hu-HU" sz="1063"/>
            </a:p>
          </p:txBody>
        </p:sp>
      </p:grpSp>
      <p:sp>
        <p:nvSpPr>
          <p:cNvPr id="7" name="Freeform 7"/>
          <p:cNvSpPr/>
          <p:nvPr/>
        </p:nvSpPr>
        <p:spPr>
          <a:xfrm>
            <a:off x="850585" y="1031175"/>
            <a:ext cx="461007" cy="451787"/>
          </a:xfrm>
          <a:custGeom>
            <a:avLst/>
            <a:gdLst/>
            <a:ahLst/>
            <a:cxnLst/>
            <a:rect l="l" t="t" r="r" b="b"/>
            <a:pathLst>
              <a:path w="780655" h="765042">
                <a:moveTo>
                  <a:pt x="0" y="0"/>
                </a:moveTo>
                <a:lnTo>
                  <a:pt x="780655" y="0"/>
                </a:lnTo>
                <a:lnTo>
                  <a:pt x="780655" y="765042"/>
                </a:lnTo>
                <a:lnTo>
                  <a:pt x="0" y="765042"/>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hu-HU" sz="1063"/>
          </a:p>
        </p:txBody>
      </p:sp>
      <p:sp>
        <p:nvSpPr>
          <p:cNvPr id="8" name="Freeform 8"/>
          <p:cNvSpPr/>
          <p:nvPr/>
        </p:nvSpPr>
        <p:spPr>
          <a:xfrm>
            <a:off x="850585" y="1772412"/>
            <a:ext cx="461007" cy="451787"/>
          </a:xfrm>
          <a:custGeom>
            <a:avLst/>
            <a:gdLst/>
            <a:ahLst/>
            <a:cxnLst/>
            <a:rect l="l" t="t" r="r" b="b"/>
            <a:pathLst>
              <a:path w="780655" h="765042">
                <a:moveTo>
                  <a:pt x="0" y="0"/>
                </a:moveTo>
                <a:lnTo>
                  <a:pt x="780655" y="0"/>
                </a:lnTo>
                <a:lnTo>
                  <a:pt x="780655" y="765042"/>
                </a:lnTo>
                <a:lnTo>
                  <a:pt x="0" y="765042"/>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hu-HU" sz="1063"/>
          </a:p>
        </p:txBody>
      </p:sp>
      <p:sp>
        <p:nvSpPr>
          <p:cNvPr id="9" name="Freeform 9"/>
          <p:cNvSpPr/>
          <p:nvPr/>
        </p:nvSpPr>
        <p:spPr>
          <a:xfrm>
            <a:off x="850585" y="2619122"/>
            <a:ext cx="461007" cy="451787"/>
          </a:xfrm>
          <a:custGeom>
            <a:avLst/>
            <a:gdLst/>
            <a:ahLst/>
            <a:cxnLst/>
            <a:rect l="l" t="t" r="r" b="b"/>
            <a:pathLst>
              <a:path w="780655" h="765042">
                <a:moveTo>
                  <a:pt x="0" y="0"/>
                </a:moveTo>
                <a:lnTo>
                  <a:pt x="780655" y="0"/>
                </a:lnTo>
                <a:lnTo>
                  <a:pt x="780655" y="765042"/>
                </a:lnTo>
                <a:lnTo>
                  <a:pt x="0" y="765042"/>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hu-HU" sz="1063"/>
          </a:p>
        </p:txBody>
      </p:sp>
      <p:sp>
        <p:nvSpPr>
          <p:cNvPr id="10" name="Freeform 10"/>
          <p:cNvSpPr/>
          <p:nvPr/>
        </p:nvSpPr>
        <p:spPr>
          <a:xfrm>
            <a:off x="854981" y="4164671"/>
            <a:ext cx="461007" cy="451787"/>
          </a:xfrm>
          <a:custGeom>
            <a:avLst/>
            <a:gdLst/>
            <a:ahLst/>
            <a:cxnLst/>
            <a:rect l="l" t="t" r="r" b="b"/>
            <a:pathLst>
              <a:path w="780655" h="765042">
                <a:moveTo>
                  <a:pt x="0" y="0"/>
                </a:moveTo>
                <a:lnTo>
                  <a:pt x="780655" y="0"/>
                </a:lnTo>
                <a:lnTo>
                  <a:pt x="780655" y="765042"/>
                </a:lnTo>
                <a:lnTo>
                  <a:pt x="0" y="765042"/>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hu-HU" sz="1063"/>
          </a:p>
        </p:txBody>
      </p:sp>
      <p:sp>
        <p:nvSpPr>
          <p:cNvPr id="11" name="Freeform 11"/>
          <p:cNvSpPr/>
          <p:nvPr/>
        </p:nvSpPr>
        <p:spPr>
          <a:xfrm>
            <a:off x="850585" y="3338165"/>
            <a:ext cx="461007" cy="451787"/>
          </a:xfrm>
          <a:custGeom>
            <a:avLst/>
            <a:gdLst/>
            <a:ahLst/>
            <a:cxnLst/>
            <a:rect l="l" t="t" r="r" b="b"/>
            <a:pathLst>
              <a:path w="780655" h="765042">
                <a:moveTo>
                  <a:pt x="0" y="0"/>
                </a:moveTo>
                <a:lnTo>
                  <a:pt x="780655" y="0"/>
                </a:lnTo>
                <a:lnTo>
                  <a:pt x="780655" y="765042"/>
                </a:lnTo>
                <a:lnTo>
                  <a:pt x="0" y="765042"/>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hu-HU" sz="1063"/>
          </a:p>
        </p:txBody>
      </p:sp>
      <p:grpSp>
        <p:nvGrpSpPr>
          <p:cNvPr id="12" name="Group 12"/>
          <p:cNvGrpSpPr/>
          <p:nvPr/>
        </p:nvGrpSpPr>
        <p:grpSpPr>
          <a:xfrm>
            <a:off x="1958353" y="4716907"/>
            <a:ext cx="513611" cy="513611"/>
            <a:chOff x="0" y="0"/>
            <a:chExt cx="812800" cy="812800"/>
          </a:xfrm>
        </p:grpSpPr>
        <p:sp>
          <p:nvSpPr>
            <p:cNvPr id="13" name="Freeform 13"/>
            <p:cNvSpPr/>
            <p:nvPr/>
          </p:nvSpPr>
          <p:spPr>
            <a:xfrm>
              <a:off x="0" y="0"/>
              <a:ext cx="812800" cy="812800"/>
            </a:xfrm>
            <a:custGeom>
              <a:avLst/>
              <a:gdLst/>
              <a:ahLst/>
              <a:cxnLst/>
              <a:rect l="l" t="t" r="r" b="b"/>
              <a:pathLst>
                <a:path w="812800" h="812800">
                  <a:moveTo>
                    <a:pt x="406400" y="812800"/>
                  </a:moveTo>
                  <a:lnTo>
                    <a:pt x="0" y="406400"/>
                  </a:lnTo>
                  <a:lnTo>
                    <a:pt x="203200" y="406400"/>
                  </a:lnTo>
                  <a:lnTo>
                    <a:pt x="203200" y="0"/>
                  </a:lnTo>
                  <a:lnTo>
                    <a:pt x="609600" y="0"/>
                  </a:lnTo>
                  <a:lnTo>
                    <a:pt x="609600" y="406400"/>
                  </a:lnTo>
                  <a:lnTo>
                    <a:pt x="812800" y="406400"/>
                  </a:lnTo>
                  <a:lnTo>
                    <a:pt x="406400" y="812800"/>
                  </a:lnTo>
                  <a:close/>
                </a:path>
              </a:pathLst>
            </a:custGeom>
            <a:solidFill>
              <a:srgbClr val="FFFFFF"/>
            </a:solidFill>
          </p:spPr>
          <p:txBody>
            <a:bodyPr/>
            <a:lstStyle/>
            <a:p>
              <a:endParaRPr lang="hu-HU" sz="1063"/>
            </a:p>
          </p:txBody>
        </p:sp>
        <p:sp>
          <p:nvSpPr>
            <p:cNvPr id="14" name="TextBox 14"/>
            <p:cNvSpPr txBox="1"/>
            <p:nvPr/>
          </p:nvSpPr>
          <p:spPr>
            <a:xfrm>
              <a:off x="203200" y="-47625"/>
              <a:ext cx="406400" cy="758825"/>
            </a:xfrm>
            <a:prstGeom prst="rect">
              <a:avLst/>
            </a:prstGeom>
          </p:spPr>
          <p:txBody>
            <a:bodyPr lIns="30000" tIns="30000" rIns="30000" bIns="30000" rtlCol="0" anchor="ctr"/>
            <a:lstStyle/>
            <a:p>
              <a:pPr algn="ctr">
                <a:lnSpc>
                  <a:spcPts val="2027"/>
                </a:lnSpc>
              </a:pPr>
              <a:endParaRPr sz="1063"/>
            </a:p>
          </p:txBody>
        </p:sp>
      </p:grpSp>
      <p:sp>
        <p:nvSpPr>
          <p:cNvPr id="15" name="TextBox 15"/>
          <p:cNvSpPr txBox="1"/>
          <p:nvPr/>
        </p:nvSpPr>
        <p:spPr>
          <a:xfrm>
            <a:off x="5234913" y="1358924"/>
            <a:ext cx="5050677" cy="1391407"/>
          </a:xfrm>
          <a:prstGeom prst="rect">
            <a:avLst/>
          </a:prstGeom>
        </p:spPr>
        <p:txBody>
          <a:bodyPr lIns="0" tIns="0" rIns="0" bIns="0" rtlCol="0" anchor="t">
            <a:spAutoFit/>
          </a:bodyPr>
          <a:lstStyle/>
          <a:p>
            <a:pPr>
              <a:lnSpc>
                <a:spcPts val="5409"/>
              </a:lnSpc>
            </a:pPr>
            <a:r>
              <a:rPr lang="en-US" sz="5302" b="1" dirty="0" err="1">
                <a:solidFill>
                  <a:srgbClr val="014A85"/>
                </a:solidFill>
                <a:latin typeface="Open Sauce Bold"/>
                <a:ea typeface="Open Sauce Bold"/>
                <a:cs typeface="Open Sauce Bold"/>
                <a:sym typeface="Open Sauce Bold"/>
              </a:rPr>
              <a:t>Generációs</a:t>
            </a:r>
            <a:r>
              <a:rPr lang="en-US" sz="5302" b="1" dirty="0">
                <a:solidFill>
                  <a:srgbClr val="014A85"/>
                </a:solidFill>
                <a:latin typeface="Open Sauce Bold"/>
                <a:ea typeface="Open Sauce Bold"/>
                <a:cs typeface="Open Sauce Bold"/>
                <a:sym typeface="Open Sauce Bold"/>
              </a:rPr>
              <a:t> </a:t>
            </a:r>
            <a:r>
              <a:rPr lang="en-US" sz="5302" b="1" dirty="0" err="1">
                <a:solidFill>
                  <a:srgbClr val="014A85"/>
                </a:solidFill>
                <a:latin typeface="Open Sauce Bold"/>
                <a:ea typeface="Open Sauce Bold"/>
                <a:cs typeface="Open Sauce Bold"/>
                <a:sym typeface="Open Sauce Bold"/>
              </a:rPr>
              <a:t>különbségek</a:t>
            </a:r>
            <a:endParaRPr lang="en-US" sz="5302" b="1" dirty="0">
              <a:solidFill>
                <a:srgbClr val="014A85"/>
              </a:solidFill>
              <a:latin typeface="Open Sauce Bold"/>
              <a:ea typeface="Open Sauce Bold"/>
              <a:cs typeface="Open Sauce Bold"/>
              <a:sym typeface="Open Sauce Bold"/>
            </a:endParaRPr>
          </a:p>
        </p:txBody>
      </p:sp>
      <p:sp>
        <p:nvSpPr>
          <p:cNvPr id="16" name="TextBox 16"/>
          <p:cNvSpPr txBox="1"/>
          <p:nvPr/>
        </p:nvSpPr>
        <p:spPr>
          <a:xfrm>
            <a:off x="1439970" y="944715"/>
            <a:ext cx="1834807" cy="564257"/>
          </a:xfrm>
          <a:prstGeom prst="rect">
            <a:avLst/>
          </a:prstGeom>
        </p:spPr>
        <p:txBody>
          <a:bodyPr lIns="0" tIns="0" rIns="0" bIns="0" rtlCol="0" anchor="t">
            <a:spAutoFit/>
          </a:bodyPr>
          <a:lstStyle/>
          <a:p>
            <a:pPr>
              <a:lnSpc>
                <a:spcPts val="2199"/>
              </a:lnSpc>
            </a:pPr>
            <a:r>
              <a:rPr lang="en-US" sz="1881" dirty="0" err="1">
                <a:solidFill>
                  <a:srgbClr val="FFFFFF"/>
                </a:solidFill>
                <a:latin typeface="Poppins"/>
                <a:ea typeface="Poppins"/>
                <a:cs typeface="Poppins"/>
                <a:sym typeface="Poppins"/>
              </a:rPr>
              <a:t>Munkához</a:t>
            </a:r>
            <a:r>
              <a:rPr lang="en-US" sz="1881" dirty="0">
                <a:solidFill>
                  <a:srgbClr val="FFFFFF"/>
                </a:solidFill>
                <a:latin typeface="Poppins"/>
                <a:ea typeface="Poppins"/>
                <a:cs typeface="Poppins"/>
                <a:sym typeface="Poppins"/>
              </a:rPr>
              <a:t> </a:t>
            </a:r>
            <a:r>
              <a:rPr lang="en-US" sz="1881" dirty="0" err="1">
                <a:solidFill>
                  <a:srgbClr val="FFFFFF"/>
                </a:solidFill>
                <a:latin typeface="Poppins"/>
                <a:ea typeface="Poppins"/>
                <a:cs typeface="Poppins"/>
                <a:sym typeface="Poppins"/>
              </a:rPr>
              <a:t>való</a:t>
            </a:r>
            <a:r>
              <a:rPr lang="en-US" sz="1881" dirty="0">
                <a:solidFill>
                  <a:srgbClr val="FFFFFF"/>
                </a:solidFill>
                <a:latin typeface="Poppins"/>
                <a:ea typeface="Poppins"/>
                <a:cs typeface="Poppins"/>
                <a:sym typeface="Poppins"/>
              </a:rPr>
              <a:t> </a:t>
            </a:r>
            <a:r>
              <a:rPr lang="en-US" sz="1881" dirty="0" err="1">
                <a:solidFill>
                  <a:srgbClr val="FFFFFF"/>
                </a:solidFill>
                <a:latin typeface="Poppins"/>
                <a:ea typeface="Poppins"/>
                <a:cs typeface="Poppins"/>
                <a:sym typeface="Poppins"/>
              </a:rPr>
              <a:t>hozzáállás</a:t>
            </a:r>
            <a:endParaRPr lang="en-US" sz="1881" dirty="0">
              <a:solidFill>
                <a:srgbClr val="FFFFFF"/>
              </a:solidFill>
              <a:latin typeface="Poppins"/>
              <a:ea typeface="Poppins"/>
              <a:cs typeface="Poppins"/>
              <a:sym typeface="Poppins"/>
            </a:endParaRPr>
          </a:p>
        </p:txBody>
      </p:sp>
      <p:sp>
        <p:nvSpPr>
          <p:cNvPr id="17" name="TextBox 17"/>
          <p:cNvSpPr txBox="1"/>
          <p:nvPr/>
        </p:nvSpPr>
        <p:spPr>
          <a:xfrm>
            <a:off x="1431495" y="1846336"/>
            <a:ext cx="2080939" cy="564257"/>
          </a:xfrm>
          <a:prstGeom prst="rect">
            <a:avLst/>
          </a:prstGeom>
        </p:spPr>
        <p:txBody>
          <a:bodyPr lIns="0" tIns="0" rIns="0" bIns="0" rtlCol="0" anchor="t">
            <a:spAutoFit/>
          </a:bodyPr>
          <a:lstStyle/>
          <a:p>
            <a:pPr>
              <a:lnSpc>
                <a:spcPts val="2199"/>
              </a:lnSpc>
            </a:pPr>
            <a:r>
              <a:rPr lang="en-US" sz="1881">
                <a:solidFill>
                  <a:srgbClr val="FFFFFF"/>
                </a:solidFill>
                <a:latin typeface="Poppins"/>
                <a:ea typeface="Poppins"/>
                <a:cs typeface="Poppins"/>
                <a:sym typeface="Poppins"/>
              </a:rPr>
              <a:t>Munkavégzési stílus</a:t>
            </a:r>
          </a:p>
        </p:txBody>
      </p:sp>
      <p:sp>
        <p:nvSpPr>
          <p:cNvPr id="18" name="TextBox 18"/>
          <p:cNvSpPr txBox="1"/>
          <p:nvPr/>
        </p:nvSpPr>
        <p:spPr>
          <a:xfrm>
            <a:off x="1431495" y="2693047"/>
            <a:ext cx="2549762" cy="282129"/>
          </a:xfrm>
          <a:prstGeom prst="rect">
            <a:avLst/>
          </a:prstGeom>
        </p:spPr>
        <p:txBody>
          <a:bodyPr lIns="0" tIns="0" rIns="0" bIns="0" rtlCol="0" anchor="t">
            <a:spAutoFit/>
          </a:bodyPr>
          <a:lstStyle/>
          <a:p>
            <a:pPr>
              <a:lnSpc>
                <a:spcPts val="2199"/>
              </a:lnSpc>
            </a:pPr>
            <a:r>
              <a:rPr lang="en-US" sz="1881" dirty="0" err="1">
                <a:solidFill>
                  <a:srgbClr val="FFFFFF"/>
                </a:solidFill>
                <a:latin typeface="Poppins"/>
                <a:ea typeface="Poppins"/>
                <a:cs typeface="Poppins"/>
                <a:sym typeface="Poppins"/>
              </a:rPr>
              <a:t>Motiváció</a:t>
            </a:r>
            <a:endParaRPr lang="en-US" sz="1881" dirty="0">
              <a:solidFill>
                <a:srgbClr val="FFFFFF"/>
              </a:solidFill>
              <a:latin typeface="Poppins"/>
              <a:ea typeface="Poppins"/>
              <a:cs typeface="Poppins"/>
              <a:sym typeface="Poppins"/>
            </a:endParaRPr>
          </a:p>
        </p:txBody>
      </p:sp>
      <p:sp>
        <p:nvSpPr>
          <p:cNvPr id="19" name="TextBox 19"/>
          <p:cNvSpPr txBox="1"/>
          <p:nvPr/>
        </p:nvSpPr>
        <p:spPr>
          <a:xfrm>
            <a:off x="1487538" y="4238596"/>
            <a:ext cx="2549762" cy="282129"/>
          </a:xfrm>
          <a:prstGeom prst="rect">
            <a:avLst/>
          </a:prstGeom>
        </p:spPr>
        <p:txBody>
          <a:bodyPr lIns="0" tIns="0" rIns="0" bIns="0" rtlCol="0" anchor="t">
            <a:spAutoFit/>
          </a:bodyPr>
          <a:lstStyle/>
          <a:p>
            <a:pPr>
              <a:lnSpc>
                <a:spcPts val="2199"/>
              </a:lnSpc>
            </a:pPr>
            <a:r>
              <a:rPr lang="en-US" sz="1881" dirty="0" err="1">
                <a:solidFill>
                  <a:srgbClr val="FFFFFF"/>
                </a:solidFill>
                <a:latin typeface="Poppins"/>
                <a:ea typeface="Poppins"/>
                <a:cs typeface="Poppins"/>
                <a:sym typeface="Poppins"/>
              </a:rPr>
              <a:t>Karrierú</a:t>
            </a:r>
            <a:r>
              <a:rPr lang="en-US" sz="1881" dirty="0">
                <a:solidFill>
                  <a:srgbClr val="FFFFFF"/>
                </a:solidFill>
                <a:latin typeface="Poppins"/>
                <a:ea typeface="Poppins"/>
                <a:cs typeface="Poppins"/>
                <a:sym typeface="Poppins"/>
              </a:rPr>
              <a:t>, </a:t>
            </a:r>
            <a:r>
              <a:rPr lang="en-US" sz="1881" dirty="0" err="1">
                <a:solidFill>
                  <a:srgbClr val="FFFFFF"/>
                </a:solidFill>
                <a:latin typeface="Poppins"/>
                <a:ea typeface="Poppins"/>
                <a:cs typeface="Poppins"/>
                <a:sym typeface="Poppins"/>
              </a:rPr>
              <a:t>elvárások</a:t>
            </a:r>
            <a:endParaRPr lang="en-US" sz="1881" dirty="0">
              <a:solidFill>
                <a:srgbClr val="FFFFFF"/>
              </a:solidFill>
              <a:latin typeface="Poppins"/>
              <a:ea typeface="Poppins"/>
              <a:cs typeface="Poppins"/>
              <a:sym typeface="Poppins"/>
            </a:endParaRPr>
          </a:p>
        </p:txBody>
      </p:sp>
      <p:sp>
        <p:nvSpPr>
          <p:cNvPr id="20" name="TextBox 20"/>
          <p:cNvSpPr txBox="1"/>
          <p:nvPr/>
        </p:nvSpPr>
        <p:spPr>
          <a:xfrm>
            <a:off x="1431495" y="3329662"/>
            <a:ext cx="2549762" cy="564257"/>
          </a:xfrm>
          <a:prstGeom prst="rect">
            <a:avLst/>
          </a:prstGeom>
        </p:spPr>
        <p:txBody>
          <a:bodyPr lIns="0" tIns="0" rIns="0" bIns="0" rtlCol="0" anchor="t">
            <a:spAutoFit/>
          </a:bodyPr>
          <a:lstStyle/>
          <a:p>
            <a:pPr>
              <a:lnSpc>
                <a:spcPts val="2199"/>
              </a:lnSpc>
            </a:pPr>
            <a:r>
              <a:rPr lang="en-US" sz="1881" dirty="0" err="1">
                <a:solidFill>
                  <a:srgbClr val="FFFFFF"/>
                </a:solidFill>
                <a:latin typeface="Poppins"/>
                <a:ea typeface="Poppins"/>
                <a:cs typeface="Poppins"/>
                <a:sym typeface="Poppins"/>
              </a:rPr>
              <a:t>Technológia</a:t>
            </a:r>
            <a:r>
              <a:rPr lang="en-US" sz="1881" dirty="0">
                <a:solidFill>
                  <a:srgbClr val="FFFFFF"/>
                </a:solidFill>
                <a:latin typeface="Poppins"/>
                <a:ea typeface="Poppins"/>
                <a:cs typeface="Poppins"/>
                <a:sym typeface="Poppins"/>
              </a:rPr>
              <a:t> </a:t>
            </a:r>
            <a:r>
              <a:rPr lang="en-US" sz="1881" dirty="0" err="1">
                <a:solidFill>
                  <a:srgbClr val="FFFFFF"/>
                </a:solidFill>
                <a:latin typeface="Poppins"/>
                <a:ea typeface="Poppins"/>
                <a:cs typeface="Poppins"/>
                <a:sym typeface="Poppins"/>
              </a:rPr>
              <a:t>használat</a:t>
            </a:r>
            <a:endParaRPr lang="en-US" sz="1881" dirty="0">
              <a:solidFill>
                <a:srgbClr val="FFFFFF"/>
              </a:solidFill>
              <a:latin typeface="Poppins"/>
              <a:ea typeface="Poppins"/>
              <a:cs typeface="Poppins"/>
              <a:sym typeface="Poppins"/>
            </a:endParaRPr>
          </a:p>
        </p:txBody>
      </p:sp>
      <p:sp>
        <p:nvSpPr>
          <p:cNvPr id="21" name="TextBox 21"/>
          <p:cNvSpPr txBox="1"/>
          <p:nvPr/>
        </p:nvSpPr>
        <p:spPr>
          <a:xfrm>
            <a:off x="488525" y="5292821"/>
            <a:ext cx="3526817" cy="1231106"/>
          </a:xfrm>
          <a:prstGeom prst="rect">
            <a:avLst/>
          </a:prstGeom>
        </p:spPr>
        <p:txBody>
          <a:bodyPr lIns="0" tIns="0" rIns="0" bIns="0" rtlCol="0" anchor="t">
            <a:spAutoFit/>
          </a:bodyPr>
          <a:lstStyle/>
          <a:p>
            <a:pPr algn="ctr">
              <a:lnSpc>
                <a:spcPts val="2407"/>
              </a:lnSpc>
            </a:pPr>
            <a:r>
              <a:rPr lang="en-US" sz="2058">
                <a:solidFill>
                  <a:srgbClr val="FFFFFF"/>
                </a:solidFill>
                <a:latin typeface="Poppins"/>
                <a:ea typeface="Poppins"/>
                <a:cs typeface="Poppins"/>
                <a:sym typeface="Poppins"/>
              </a:rPr>
              <a:t>ELÉGEDETTSÉG, SZERVEZETI MŰKÖDÉS, PÁLYÁN MARADÁS, UTÁNPÓTLÁS TERVEZÉS</a:t>
            </a:r>
          </a:p>
        </p:txBody>
      </p:sp>
    </p:spTree>
    <p:extLst>
      <p:ext uri="{BB962C8B-B14F-4D97-AF65-F5344CB8AC3E}">
        <p14:creationId xmlns:p14="http://schemas.microsoft.com/office/powerpoint/2010/main" val="62114179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211D2D3-325F-B7CE-BB11-E5216196EFEF}"/>
              </a:ext>
            </a:extLst>
          </p:cNvPr>
          <p:cNvSpPr>
            <a:spLocks noGrp="1"/>
          </p:cNvSpPr>
          <p:nvPr>
            <p:ph type="title"/>
          </p:nvPr>
        </p:nvSpPr>
        <p:spPr>
          <a:xfrm>
            <a:off x="603457" y="150318"/>
            <a:ext cx="9707606" cy="993805"/>
          </a:xfrm>
        </p:spPr>
        <p:txBody>
          <a:bodyPr/>
          <a:lstStyle/>
          <a:p>
            <a:r>
              <a:rPr lang="hu-HU" b="1" dirty="0" err="1"/>
              <a:t>Generációzás</a:t>
            </a:r>
            <a:r>
              <a:rPr lang="hu-HU" dirty="0"/>
              <a:t>…</a:t>
            </a:r>
          </a:p>
        </p:txBody>
      </p:sp>
      <p:sp>
        <p:nvSpPr>
          <p:cNvPr id="3" name="Tartalom helye 2">
            <a:extLst>
              <a:ext uri="{FF2B5EF4-FFF2-40B4-BE49-F238E27FC236}">
                <a16:creationId xmlns:a16="http://schemas.microsoft.com/office/drawing/2014/main" id="{32F783EB-737D-C243-6D64-A69F4394CC42}"/>
              </a:ext>
            </a:extLst>
          </p:cNvPr>
          <p:cNvSpPr>
            <a:spLocks noGrp="1"/>
          </p:cNvSpPr>
          <p:nvPr>
            <p:ph sz="half" idx="1"/>
          </p:nvPr>
        </p:nvSpPr>
        <p:spPr>
          <a:xfrm>
            <a:off x="603457" y="1288026"/>
            <a:ext cx="9707606" cy="4123916"/>
          </a:xfrm>
        </p:spPr>
        <p:txBody>
          <a:bodyPr/>
          <a:lstStyle/>
          <a:p>
            <a:r>
              <a:rPr lang="hu-HU" sz="2800" dirty="0"/>
              <a:t>Hagyományos: 10–15 éves idősáv, hasonló társadalmi környezet</a:t>
            </a:r>
          </a:p>
          <a:p>
            <a:pPr lvl="1"/>
            <a:r>
              <a:rPr lang="hu-HU" sz="2400" dirty="0"/>
              <a:t>A KSH a generációt a </a:t>
            </a:r>
            <a:r>
              <a:rPr lang="hu-HU" sz="2400" dirty="0" err="1"/>
              <a:t>kohorsznépesség</a:t>
            </a:r>
            <a:r>
              <a:rPr lang="hu-HU" sz="2400" dirty="0"/>
              <a:t> fogalmának speciális fajtájaként határozza meg: az egy időben született emberek összességének</a:t>
            </a:r>
          </a:p>
          <a:p>
            <a:pPr marL="0" indent="0">
              <a:buNone/>
            </a:pPr>
            <a:r>
              <a:rPr lang="hu-HU" sz="2800" dirty="0">
                <a:solidFill>
                  <a:srgbClr val="FF0000"/>
                </a:solidFill>
              </a:rPr>
              <a:t>⚠ Kritika: </a:t>
            </a:r>
            <a:r>
              <a:rPr lang="hu-HU" sz="2800" dirty="0"/>
              <a:t>a kor szerinti besorolás nem elég árnyalt – biológiai fogalom, nem társadalmi</a:t>
            </a:r>
          </a:p>
          <a:p>
            <a:r>
              <a:rPr lang="hu-HU" sz="2800" b="1" dirty="0">
                <a:solidFill>
                  <a:schemeClr val="accent3">
                    <a:lumMod val="75000"/>
                  </a:schemeClr>
                </a:solidFill>
              </a:rPr>
              <a:t>Strauss &amp; </a:t>
            </a:r>
            <a:r>
              <a:rPr lang="hu-HU" sz="2800" b="1" dirty="0" err="1">
                <a:solidFill>
                  <a:schemeClr val="accent3">
                    <a:lumMod val="75000"/>
                  </a:schemeClr>
                </a:solidFill>
              </a:rPr>
              <a:t>Howe</a:t>
            </a:r>
            <a:r>
              <a:rPr lang="hu-HU" sz="2800" b="1" dirty="0">
                <a:solidFill>
                  <a:schemeClr val="accent3">
                    <a:lumMod val="75000"/>
                  </a:schemeClr>
                </a:solidFill>
              </a:rPr>
              <a:t> ciklikus modellje (1991)</a:t>
            </a:r>
          </a:p>
          <a:p>
            <a:pPr lvl="1"/>
            <a:r>
              <a:rPr lang="hu-HU" sz="2400" dirty="0"/>
              <a:t>A történelem ismétlődő ciklusokban zajlik</a:t>
            </a:r>
          </a:p>
          <a:p>
            <a:pPr lvl="2"/>
            <a:r>
              <a:rPr lang="hu-HU" sz="2000" dirty="0"/>
              <a:t>Idealista | Reagáló | </a:t>
            </a:r>
            <a:r>
              <a:rPr lang="hu-HU" sz="2000" dirty="0" err="1"/>
              <a:t>Civilista</a:t>
            </a:r>
            <a:r>
              <a:rPr lang="hu-HU" sz="2000" dirty="0"/>
              <a:t> | Adaptív</a:t>
            </a:r>
          </a:p>
          <a:p>
            <a:pPr lvl="1"/>
            <a:r>
              <a:rPr lang="hu-HU" sz="2400" dirty="0"/>
              <a:t>Ciklus hossza: 80–100 év</a:t>
            </a:r>
          </a:p>
          <a:p>
            <a:pPr lvl="1"/>
            <a:r>
              <a:rPr lang="hu-HU" sz="2400" dirty="0"/>
              <a:t>Generációk viszonya normákhoz, autoritáshoz, innovációhoz</a:t>
            </a:r>
          </a:p>
          <a:p>
            <a:pPr marL="0" indent="0">
              <a:buNone/>
            </a:pPr>
            <a:r>
              <a:rPr lang="hu-HU" sz="2800" dirty="0">
                <a:solidFill>
                  <a:srgbClr val="FF0000"/>
                </a:solidFill>
              </a:rPr>
              <a:t>⚠ Kritika</a:t>
            </a:r>
            <a:r>
              <a:rPr lang="hu-HU" sz="2800" dirty="0"/>
              <a:t>: merev a valós élethelyzetek vizsgálatára, mivel a világban zajló folyamatok végtelen sok változótól, tényezőtől </a:t>
            </a:r>
            <a:r>
              <a:rPr lang="hu-HU" sz="2800" dirty="0" err="1"/>
              <a:t>függnek</a:t>
            </a:r>
            <a:r>
              <a:rPr lang="hu-HU" sz="2800" dirty="0"/>
              <a:t>.</a:t>
            </a:r>
          </a:p>
        </p:txBody>
      </p:sp>
    </p:spTree>
    <p:extLst>
      <p:ext uri="{BB962C8B-B14F-4D97-AF65-F5344CB8AC3E}">
        <p14:creationId xmlns:p14="http://schemas.microsoft.com/office/powerpoint/2010/main" val="157182171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301EE-E541-45F8-E83D-C2CAFAE13F05}"/>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06337A1D-7319-5F47-60C4-64EDE15BD24D}"/>
              </a:ext>
            </a:extLst>
          </p:cNvPr>
          <p:cNvSpPr>
            <a:spLocks noGrp="1"/>
          </p:cNvSpPr>
          <p:nvPr>
            <p:ph type="title"/>
          </p:nvPr>
        </p:nvSpPr>
        <p:spPr>
          <a:xfrm>
            <a:off x="603457" y="150318"/>
            <a:ext cx="9707606" cy="993805"/>
          </a:xfrm>
        </p:spPr>
        <p:txBody>
          <a:bodyPr/>
          <a:lstStyle/>
          <a:p>
            <a:r>
              <a:rPr lang="hu-HU" sz="4000" b="1" dirty="0" err="1"/>
              <a:t>Generációzás</a:t>
            </a:r>
            <a:r>
              <a:rPr lang="hu-HU" sz="4000" dirty="0"/>
              <a:t>…</a:t>
            </a:r>
          </a:p>
        </p:txBody>
      </p:sp>
      <p:sp>
        <p:nvSpPr>
          <p:cNvPr id="3" name="Tartalom helye 2">
            <a:extLst>
              <a:ext uri="{FF2B5EF4-FFF2-40B4-BE49-F238E27FC236}">
                <a16:creationId xmlns:a16="http://schemas.microsoft.com/office/drawing/2014/main" id="{C081A564-6DE6-8E23-CC73-CEEBCC64127A}"/>
              </a:ext>
            </a:extLst>
          </p:cNvPr>
          <p:cNvSpPr>
            <a:spLocks noGrp="1"/>
          </p:cNvSpPr>
          <p:nvPr>
            <p:ph sz="half" idx="1"/>
          </p:nvPr>
        </p:nvSpPr>
        <p:spPr>
          <a:xfrm>
            <a:off x="603457" y="1288026"/>
            <a:ext cx="9707606" cy="4123916"/>
          </a:xfrm>
        </p:spPr>
        <p:txBody>
          <a:bodyPr/>
          <a:lstStyle/>
          <a:p>
            <a:pPr marL="0" indent="0">
              <a:spcBef>
                <a:spcPct val="0"/>
              </a:spcBef>
              <a:buNone/>
            </a:pPr>
            <a:r>
              <a:rPr lang="hu-HU" sz="2800" b="1" u="sng" dirty="0">
                <a:solidFill>
                  <a:srgbClr val="1A75DB"/>
                </a:solidFill>
                <a:ea typeface="+mj-ea"/>
                <a:cs typeface="+mj-cs"/>
              </a:rPr>
              <a:t>Mannheim (1928)</a:t>
            </a:r>
          </a:p>
          <a:p>
            <a:r>
              <a:rPr lang="hu-HU" sz="2800" dirty="0"/>
              <a:t>A generációs </a:t>
            </a:r>
            <a:r>
              <a:rPr lang="hu-HU" sz="2800" dirty="0" err="1"/>
              <a:t>közösségiesedés</a:t>
            </a:r>
            <a:r>
              <a:rPr lang="hu-HU" sz="2800" dirty="0"/>
              <a:t> kritériumaként három elemet sorol fel:</a:t>
            </a:r>
          </a:p>
          <a:p>
            <a:pPr lvl="1"/>
            <a:r>
              <a:rPr lang="hu-HU" sz="2381" dirty="0"/>
              <a:t>kronológiai egyidejűség,</a:t>
            </a:r>
          </a:p>
          <a:p>
            <a:pPr lvl="1"/>
            <a:r>
              <a:rPr lang="hu-HU" sz="2381" dirty="0"/>
              <a:t>ugyanazon történelmi-társadalmi térhez és időhöz tartozás, azonos kulturális kontextus,</a:t>
            </a:r>
          </a:p>
          <a:p>
            <a:pPr lvl="1"/>
            <a:r>
              <a:rPr lang="hu-HU" sz="2381" dirty="0"/>
              <a:t>részvétel e történelmi-szociális egység közös sorsában, az események ugyanazon tudatrétegből való érzékelése</a:t>
            </a:r>
          </a:p>
          <a:p>
            <a:r>
              <a:rPr lang="hu-HU" sz="2800" dirty="0"/>
              <a:t>Generáció = közös élmények kollektívája</a:t>
            </a:r>
          </a:p>
          <a:p>
            <a:r>
              <a:rPr lang="hu-HU" sz="2800" dirty="0"/>
              <a:t>Feltételek: idő, kontextus, közös események</a:t>
            </a:r>
          </a:p>
        </p:txBody>
      </p:sp>
    </p:spTree>
    <p:extLst>
      <p:ext uri="{BB962C8B-B14F-4D97-AF65-F5344CB8AC3E}">
        <p14:creationId xmlns:p14="http://schemas.microsoft.com/office/powerpoint/2010/main" val="244946405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5977E-2C0E-E546-500B-4115537DA540}"/>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FB8752FD-4B7A-197C-94D0-AF0FC040E3D8}"/>
              </a:ext>
            </a:extLst>
          </p:cNvPr>
          <p:cNvSpPr>
            <a:spLocks noGrp="1"/>
          </p:cNvSpPr>
          <p:nvPr>
            <p:ph type="title"/>
          </p:nvPr>
        </p:nvSpPr>
        <p:spPr/>
        <p:txBody>
          <a:bodyPr/>
          <a:lstStyle/>
          <a:p>
            <a:r>
              <a:rPr lang="hu-HU" b="1" dirty="0" err="1"/>
              <a:t>Generációzás</a:t>
            </a:r>
            <a:r>
              <a:rPr lang="hu-HU" dirty="0"/>
              <a:t>…</a:t>
            </a:r>
          </a:p>
        </p:txBody>
      </p:sp>
      <p:sp>
        <p:nvSpPr>
          <p:cNvPr id="3" name="Tartalom helye 2">
            <a:extLst>
              <a:ext uri="{FF2B5EF4-FFF2-40B4-BE49-F238E27FC236}">
                <a16:creationId xmlns:a16="http://schemas.microsoft.com/office/drawing/2014/main" id="{7CA9EF75-5436-3AF1-2FCF-C527C31136AE}"/>
              </a:ext>
            </a:extLst>
          </p:cNvPr>
          <p:cNvSpPr>
            <a:spLocks noGrp="1"/>
          </p:cNvSpPr>
          <p:nvPr>
            <p:ph sz="half" idx="1"/>
          </p:nvPr>
        </p:nvSpPr>
        <p:spPr>
          <a:xfrm>
            <a:off x="625163" y="1984883"/>
            <a:ext cx="9685900" cy="3771188"/>
          </a:xfrm>
        </p:spPr>
        <p:txBody>
          <a:bodyPr/>
          <a:lstStyle/>
          <a:p>
            <a:r>
              <a:rPr lang="hu-HU" b="1" dirty="0">
                <a:solidFill>
                  <a:srgbClr val="1A75DB"/>
                </a:solidFill>
              </a:rPr>
              <a:t>Generáció</a:t>
            </a:r>
            <a:r>
              <a:rPr lang="hu-HU" dirty="0"/>
              <a:t>: Az egymással </a:t>
            </a:r>
            <a:r>
              <a:rPr lang="hu-HU" b="1" dirty="0"/>
              <a:t>nagyjából egy időben </a:t>
            </a:r>
            <a:r>
              <a:rPr lang="hu-HU" dirty="0"/>
              <a:t>született csoportok, amelyek tagjai </a:t>
            </a:r>
            <a:r>
              <a:rPr lang="hu-HU" b="1" dirty="0"/>
              <a:t>hasonló</a:t>
            </a:r>
            <a:r>
              <a:rPr lang="hu-HU" dirty="0"/>
              <a:t> gyerekkori </a:t>
            </a:r>
            <a:r>
              <a:rPr lang="hu-HU" b="1" dirty="0"/>
              <a:t>szocializáció</a:t>
            </a:r>
            <a:r>
              <a:rPr lang="hu-HU" dirty="0"/>
              <a:t> miatt </a:t>
            </a:r>
            <a:r>
              <a:rPr lang="hu-HU" b="1" dirty="0"/>
              <a:t>hasonló értékeket, szokásokat és világlátást </a:t>
            </a:r>
            <a:r>
              <a:rPr lang="hu-HU" dirty="0"/>
              <a:t>hordoznak magukban.</a:t>
            </a:r>
          </a:p>
          <a:p>
            <a:r>
              <a:rPr lang="hu-HU" b="1" dirty="0">
                <a:solidFill>
                  <a:srgbClr val="1A75DB"/>
                </a:solidFill>
              </a:rPr>
              <a:t>Generációs jegyek</a:t>
            </a:r>
            <a:r>
              <a:rPr lang="hu-HU" dirty="0">
                <a:solidFill>
                  <a:srgbClr val="1A75DB"/>
                </a:solidFill>
              </a:rPr>
              <a:t>: </a:t>
            </a:r>
            <a:r>
              <a:rPr lang="hu-HU" dirty="0"/>
              <a:t>Az egyes </a:t>
            </a:r>
            <a:r>
              <a:rPr lang="hu-HU" b="1" dirty="0"/>
              <a:t>korcsoportok</a:t>
            </a:r>
            <a:r>
              <a:rPr lang="hu-HU" dirty="0"/>
              <a:t> tagjaira jellemző </a:t>
            </a:r>
            <a:r>
              <a:rPr lang="hu-HU" b="1" dirty="0"/>
              <a:t>viselkedésmódok, reakciók</a:t>
            </a:r>
            <a:r>
              <a:rPr lang="hu-HU" dirty="0"/>
              <a:t>, amelyek az adott történelmi és társadalmi környezet hatására alakulnak ki.</a:t>
            </a:r>
          </a:p>
          <a:p>
            <a:endParaRPr lang="hu-HU" dirty="0"/>
          </a:p>
        </p:txBody>
      </p:sp>
      <p:sp>
        <p:nvSpPr>
          <p:cNvPr id="4" name="Nyíl: jobbra mutató 3">
            <a:extLst>
              <a:ext uri="{FF2B5EF4-FFF2-40B4-BE49-F238E27FC236}">
                <a16:creationId xmlns:a16="http://schemas.microsoft.com/office/drawing/2014/main" id="{446C09A9-B6ED-121B-8B1D-42879EFD97B0}"/>
              </a:ext>
            </a:extLst>
          </p:cNvPr>
          <p:cNvSpPr/>
          <p:nvPr/>
        </p:nvSpPr>
        <p:spPr>
          <a:xfrm>
            <a:off x="1128062" y="5544135"/>
            <a:ext cx="830751" cy="654216"/>
          </a:xfrm>
          <a:prstGeom prst="rightArrow">
            <a:avLst/>
          </a:prstGeom>
          <a:solidFill>
            <a:srgbClr val="A803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sz="1594"/>
          </a:p>
        </p:txBody>
      </p:sp>
      <p:sp>
        <p:nvSpPr>
          <p:cNvPr id="5" name="Szövegdoboz 4">
            <a:extLst>
              <a:ext uri="{FF2B5EF4-FFF2-40B4-BE49-F238E27FC236}">
                <a16:creationId xmlns:a16="http://schemas.microsoft.com/office/drawing/2014/main" id="{FE540827-CE56-538D-2A13-F56878AC5940}"/>
              </a:ext>
            </a:extLst>
          </p:cNvPr>
          <p:cNvSpPr txBox="1"/>
          <p:nvPr/>
        </p:nvSpPr>
        <p:spPr>
          <a:xfrm>
            <a:off x="2230516" y="5214429"/>
            <a:ext cx="8452351" cy="1313629"/>
          </a:xfrm>
          <a:prstGeom prst="rect">
            <a:avLst/>
          </a:prstGeom>
          <a:noFill/>
        </p:spPr>
        <p:txBody>
          <a:bodyPr wrap="square" rtlCol="0">
            <a:spAutoFit/>
          </a:bodyPr>
          <a:lstStyle/>
          <a:p>
            <a:pPr defTabSz="959937">
              <a:lnSpc>
                <a:spcPct val="90000"/>
              </a:lnSpc>
              <a:spcBef>
                <a:spcPts val="1050"/>
              </a:spcBef>
            </a:pPr>
            <a:r>
              <a:rPr lang="hu-HU" sz="2939" b="1" dirty="0">
                <a:solidFill>
                  <a:srgbClr val="1A75DB"/>
                </a:solidFill>
              </a:rPr>
              <a:t>NEM </a:t>
            </a:r>
            <a:r>
              <a:rPr lang="hu-HU" sz="2939" dirty="0"/>
              <a:t>azt állítjuk, hogy a generáció tagjai mind </a:t>
            </a:r>
            <a:r>
              <a:rPr lang="hu-HU" sz="2939" b="1" dirty="0"/>
              <a:t>egyformák</a:t>
            </a:r>
            <a:r>
              <a:rPr lang="hu-HU" sz="2939" dirty="0"/>
              <a:t>, hanem azt, hogy sok </a:t>
            </a:r>
            <a:r>
              <a:rPr lang="hu-HU" sz="2939" b="1" dirty="0"/>
              <a:t>egyformaság</a:t>
            </a:r>
            <a:r>
              <a:rPr lang="hu-HU" sz="2939" dirty="0"/>
              <a:t> jellemzi őket az egyediségeik mellett</a:t>
            </a:r>
          </a:p>
        </p:txBody>
      </p:sp>
    </p:spTree>
    <p:extLst>
      <p:ext uri="{BB962C8B-B14F-4D97-AF65-F5344CB8AC3E}">
        <p14:creationId xmlns:p14="http://schemas.microsoft.com/office/powerpoint/2010/main" val="222784912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soportba foglalás 1">
            <a:extLst>
              <a:ext uri="{FF2B5EF4-FFF2-40B4-BE49-F238E27FC236}">
                <a16:creationId xmlns:a16="http://schemas.microsoft.com/office/drawing/2014/main" id="{A810774C-DB92-0ECD-2553-00FB5713E05C}"/>
              </a:ext>
            </a:extLst>
          </p:cNvPr>
          <p:cNvGrpSpPr/>
          <p:nvPr/>
        </p:nvGrpSpPr>
        <p:grpSpPr>
          <a:xfrm>
            <a:off x="0" y="816864"/>
            <a:ext cx="11301984" cy="5299802"/>
            <a:chOff x="0" y="1082646"/>
            <a:chExt cx="10963816" cy="5034020"/>
          </a:xfrm>
        </p:grpSpPr>
        <p:pic>
          <p:nvPicPr>
            <p:cNvPr id="3" name="Kép 2">
              <a:extLst>
                <a:ext uri="{FF2B5EF4-FFF2-40B4-BE49-F238E27FC236}">
                  <a16:creationId xmlns:a16="http://schemas.microsoft.com/office/drawing/2014/main" id="{36E0549C-144A-7159-EA0D-8EE1E1E27E65}"/>
                </a:ext>
              </a:extLst>
            </p:cNvPr>
            <p:cNvPicPr>
              <a:picLocks noChangeAspect="1"/>
            </p:cNvPicPr>
            <p:nvPr/>
          </p:nvPicPr>
          <p:blipFill>
            <a:blip r:embed="rId2"/>
            <a:srcRect r="1333"/>
            <a:stretch/>
          </p:blipFill>
          <p:spPr>
            <a:xfrm>
              <a:off x="0" y="1082646"/>
              <a:ext cx="10963816" cy="5034020"/>
            </a:xfrm>
            <a:prstGeom prst="rect">
              <a:avLst/>
            </a:prstGeom>
          </p:spPr>
        </p:pic>
        <p:sp>
          <p:nvSpPr>
            <p:cNvPr id="4" name="Téglalap: lekerekített 3">
              <a:extLst>
                <a:ext uri="{FF2B5EF4-FFF2-40B4-BE49-F238E27FC236}">
                  <a16:creationId xmlns:a16="http://schemas.microsoft.com/office/drawing/2014/main" id="{29072E00-D2B7-AF98-9589-577DAD35411A}"/>
                </a:ext>
              </a:extLst>
            </p:cNvPr>
            <p:cNvSpPr/>
            <p:nvPr/>
          </p:nvSpPr>
          <p:spPr>
            <a:xfrm>
              <a:off x="6687122" y="1584960"/>
              <a:ext cx="998350" cy="964545"/>
            </a:xfrm>
            <a:prstGeom prst="roundRect">
              <a:avLst/>
            </a:prstGeom>
            <a:solidFill>
              <a:srgbClr val="D6D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sz="1594"/>
            </a:p>
          </p:txBody>
        </p:sp>
      </p:grpSp>
    </p:spTree>
    <p:extLst>
      <p:ext uri="{BB962C8B-B14F-4D97-AF65-F5344CB8AC3E}">
        <p14:creationId xmlns:p14="http://schemas.microsoft.com/office/powerpoint/2010/main" val="33246227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C4093AA-F5B5-33E6-390D-D0E823E420CF}"/>
              </a:ext>
            </a:extLst>
          </p:cNvPr>
          <p:cNvSpPr>
            <a:spLocks noGrp="1"/>
          </p:cNvSpPr>
          <p:nvPr>
            <p:ph type="title"/>
          </p:nvPr>
        </p:nvSpPr>
        <p:spPr>
          <a:xfrm>
            <a:off x="603457" y="514112"/>
            <a:ext cx="9707606" cy="993805"/>
          </a:xfrm>
        </p:spPr>
        <p:txBody>
          <a:bodyPr anchor="b">
            <a:normAutofit/>
          </a:bodyPr>
          <a:lstStyle/>
          <a:p>
            <a:r>
              <a:rPr lang="hu-HU" sz="3100" dirty="0"/>
              <a:t>„Neked van kamrád?”</a:t>
            </a:r>
            <a:br>
              <a:rPr lang="hu-HU" sz="3100" dirty="0"/>
            </a:br>
            <a:r>
              <a:rPr lang="hu-HU" sz="3100" dirty="0"/>
              <a:t>„Kemény munka meghozza a gyümölcsét”</a:t>
            </a:r>
          </a:p>
        </p:txBody>
      </p:sp>
      <p:sp>
        <p:nvSpPr>
          <p:cNvPr id="3" name="Tartalom helye 2">
            <a:extLst>
              <a:ext uri="{FF2B5EF4-FFF2-40B4-BE49-F238E27FC236}">
                <a16:creationId xmlns:a16="http://schemas.microsoft.com/office/drawing/2014/main" id="{701B2DC1-7C62-A427-5B52-B0858D133F65}"/>
              </a:ext>
            </a:extLst>
          </p:cNvPr>
          <p:cNvSpPr>
            <a:spLocks noGrp="1"/>
          </p:cNvSpPr>
          <p:nvPr>
            <p:ph sz="half" idx="1"/>
          </p:nvPr>
        </p:nvSpPr>
        <p:spPr>
          <a:xfrm>
            <a:off x="625163" y="2036064"/>
            <a:ext cx="9685900" cy="4498847"/>
          </a:xfrm>
        </p:spPr>
        <p:txBody>
          <a:bodyPr>
            <a:normAutofit fontScale="92500" lnSpcReduction="20000"/>
          </a:bodyPr>
          <a:lstStyle/>
          <a:p>
            <a:pPr marL="0" indent="0">
              <a:buNone/>
            </a:pPr>
            <a:r>
              <a:rPr lang="hu-HU" sz="3200" dirty="0"/>
              <a:t>A "</a:t>
            </a:r>
            <a:r>
              <a:rPr lang="hu-HU" sz="3200" b="1" dirty="0"/>
              <a:t>normalitás</a:t>
            </a:r>
            <a:r>
              <a:rPr lang="hu-HU" sz="3200" dirty="0"/>
              <a:t>„: egy adott korszakban vagy generációban elfogadott, általánosan gyakorolt vagy várható </a:t>
            </a:r>
            <a:r>
              <a:rPr lang="hu-HU" sz="3200" u="sng" dirty="0"/>
              <a:t>szokásokra, viselkedési mintákra</a:t>
            </a:r>
            <a:r>
              <a:rPr lang="hu-HU" sz="3200" dirty="0"/>
              <a:t> és értékekre utal.</a:t>
            </a:r>
          </a:p>
          <a:p>
            <a:pPr marL="0" indent="0">
              <a:buNone/>
            </a:pPr>
            <a:r>
              <a:rPr lang="hu-HU" sz="3200" b="1" dirty="0"/>
              <a:t>A generációs értékek változnak </a:t>
            </a:r>
          </a:p>
          <a:p>
            <a:pPr marL="0" indent="0">
              <a:buNone/>
            </a:pPr>
            <a:r>
              <a:rPr lang="hu-HU" sz="3200" dirty="0"/>
              <a:t>Korábbi generációk: Élelmiszer-biztonság és takarékosság jelképe</a:t>
            </a:r>
          </a:p>
          <a:p>
            <a:pPr marL="0" indent="0">
              <a:buNone/>
            </a:pPr>
            <a:r>
              <a:rPr lang="hu-HU" sz="3200" dirty="0"/>
              <a:t>Fiatalabb generációk: Már nem fontos, a könnyű hozzáférés </a:t>
            </a:r>
            <a:r>
              <a:rPr lang="hu-HU" sz="3200" dirty="0" err="1"/>
              <a:t>miat</a:t>
            </a:r>
            <a:endParaRPr lang="hu-HU" sz="3200" dirty="0"/>
          </a:p>
          <a:p>
            <a:pPr marL="0" indent="0">
              <a:buNone/>
            </a:pPr>
            <a:r>
              <a:rPr lang="hu-HU" sz="3200" dirty="0"/>
              <a:t>Ami egy generáció számára természetes és elfogadott, az a következő generációk számára már idejétmúltnak vagy kevésbé relevánsnak tűnhet.</a:t>
            </a:r>
          </a:p>
        </p:txBody>
      </p:sp>
    </p:spTree>
    <p:extLst>
      <p:ext uri="{BB962C8B-B14F-4D97-AF65-F5344CB8AC3E}">
        <p14:creationId xmlns:p14="http://schemas.microsoft.com/office/powerpoint/2010/main" val="367604024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AB6C312-9AC1-3E11-1CA4-8C6DC155A6A2}"/>
              </a:ext>
            </a:extLst>
          </p:cNvPr>
          <p:cNvSpPr>
            <a:spLocks noGrp="1"/>
          </p:cNvSpPr>
          <p:nvPr>
            <p:ph type="title"/>
          </p:nvPr>
        </p:nvSpPr>
        <p:spPr>
          <a:xfrm>
            <a:off x="438912" y="893635"/>
            <a:ext cx="10087271" cy="1174193"/>
          </a:xfrm>
        </p:spPr>
        <p:txBody>
          <a:bodyPr anchor="ctr">
            <a:normAutofit fontScale="90000"/>
          </a:bodyPr>
          <a:lstStyle/>
          <a:p>
            <a:r>
              <a:rPr lang="hu-HU" sz="4800" b="1" dirty="0">
                <a:solidFill>
                  <a:srgbClr val="0070C0"/>
                </a:solidFill>
              </a:rPr>
              <a:t>Életkori sajátosságok </a:t>
            </a:r>
            <a:r>
              <a:rPr lang="hu-HU" sz="4800" b="1" dirty="0" err="1">
                <a:solidFill>
                  <a:srgbClr val="0070C0"/>
                </a:solidFill>
              </a:rPr>
              <a:t>vs</a:t>
            </a:r>
            <a:r>
              <a:rPr lang="hu-HU" sz="4800" b="1" dirty="0">
                <a:solidFill>
                  <a:srgbClr val="0070C0"/>
                </a:solidFill>
              </a:rPr>
              <a:t>. generációs jegyek</a:t>
            </a:r>
          </a:p>
        </p:txBody>
      </p:sp>
      <p:sp>
        <p:nvSpPr>
          <p:cNvPr id="13" name="Text Placeholder 4">
            <a:extLst>
              <a:ext uri="{FF2B5EF4-FFF2-40B4-BE49-F238E27FC236}">
                <a16:creationId xmlns:a16="http://schemas.microsoft.com/office/drawing/2014/main" id="{93F1E381-6E1B-B36D-E634-A16CB3813435}"/>
              </a:ext>
            </a:extLst>
          </p:cNvPr>
          <p:cNvSpPr>
            <a:spLocks noGrp="1"/>
          </p:cNvSpPr>
          <p:nvPr>
            <p:ph type="body" sz="quarter" idx="3"/>
          </p:nvPr>
        </p:nvSpPr>
        <p:spPr>
          <a:xfrm>
            <a:off x="5702921" y="2767699"/>
            <a:ext cx="4252406" cy="729827"/>
          </a:xfrm>
        </p:spPr>
        <p:txBody>
          <a:bodyPr>
            <a:normAutofit/>
          </a:bodyPr>
          <a:lstStyle/>
          <a:p>
            <a:r>
              <a:rPr lang="hu-HU" sz="2835" dirty="0"/>
              <a:t>Generációs jegyek</a:t>
            </a:r>
            <a:endParaRPr lang="en-US" sz="2835" dirty="0"/>
          </a:p>
        </p:txBody>
      </p:sp>
      <p:sp>
        <p:nvSpPr>
          <p:cNvPr id="15" name="Content Placeholder 5">
            <a:extLst>
              <a:ext uri="{FF2B5EF4-FFF2-40B4-BE49-F238E27FC236}">
                <a16:creationId xmlns:a16="http://schemas.microsoft.com/office/drawing/2014/main" id="{2A9BC660-CE75-FD94-BF7D-FA43BC75324C}"/>
              </a:ext>
            </a:extLst>
          </p:cNvPr>
          <p:cNvSpPr>
            <a:spLocks noGrp="1"/>
          </p:cNvSpPr>
          <p:nvPr>
            <p:ph sz="quarter" idx="4"/>
          </p:nvPr>
        </p:nvSpPr>
        <p:spPr>
          <a:xfrm>
            <a:off x="5467380" y="3620064"/>
            <a:ext cx="4252406" cy="3263835"/>
          </a:xfrm>
        </p:spPr>
        <p:txBody>
          <a:bodyPr>
            <a:normAutofit fontScale="70000" lnSpcReduction="20000"/>
          </a:bodyPr>
          <a:lstStyle/>
          <a:p>
            <a:r>
              <a:rPr lang="hu-HU" dirty="0"/>
              <a:t>A </a:t>
            </a:r>
            <a:r>
              <a:rPr lang="hu-HU" b="1" dirty="0"/>
              <a:t>kor sajátosságait </a:t>
            </a:r>
            <a:r>
              <a:rPr lang="hu-HU" dirty="0"/>
              <a:t>tükrözik, amelyben az egyén felnőtt.</a:t>
            </a:r>
          </a:p>
          <a:p>
            <a:r>
              <a:rPr lang="hu-HU" dirty="0"/>
              <a:t>Az adott történelmi korszakban kialakult közös </a:t>
            </a:r>
            <a:r>
              <a:rPr lang="hu-HU" b="1" dirty="0"/>
              <a:t>viselkedési mintákra </a:t>
            </a:r>
            <a:r>
              <a:rPr lang="hu-HU" dirty="0"/>
              <a:t>utalnak, amelyek hosszabb távon meghatározhatják egy generáció gondolkodásmódját és cselekedeteit. Például az alfageneráció számára az okostelefon természetes, míg az idősebbek számára ez új tanulási feladat volt</a:t>
            </a:r>
            <a:endParaRPr lang="en-US" dirty="0"/>
          </a:p>
        </p:txBody>
      </p:sp>
      <p:sp>
        <p:nvSpPr>
          <p:cNvPr id="9" name="Text Placeholder 2">
            <a:extLst>
              <a:ext uri="{FF2B5EF4-FFF2-40B4-BE49-F238E27FC236}">
                <a16:creationId xmlns:a16="http://schemas.microsoft.com/office/drawing/2014/main" id="{A9413394-66F9-E915-6072-C29103AF0CD3}"/>
              </a:ext>
            </a:extLst>
          </p:cNvPr>
          <p:cNvSpPr>
            <a:spLocks noGrp="1"/>
          </p:cNvSpPr>
          <p:nvPr>
            <p:ph type="body" idx="1"/>
          </p:nvPr>
        </p:nvSpPr>
        <p:spPr>
          <a:xfrm>
            <a:off x="663033" y="2869829"/>
            <a:ext cx="4568805" cy="729827"/>
          </a:xfrm>
        </p:spPr>
        <p:txBody>
          <a:bodyPr>
            <a:normAutofit/>
          </a:bodyPr>
          <a:lstStyle/>
          <a:p>
            <a:r>
              <a:rPr lang="hu-HU" sz="2835" dirty="0"/>
              <a:t>Életkori sajátosságok</a:t>
            </a:r>
            <a:endParaRPr lang="en-US" sz="2835" dirty="0"/>
          </a:p>
        </p:txBody>
      </p:sp>
      <p:sp>
        <p:nvSpPr>
          <p:cNvPr id="11" name="Content Placeholder 3">
            <a:extLst>
              <a:ext uri="{FF2B5EF4-FFF2-40B4-BE49-F238E27FC236}">
                <a16:creationId xmlns:a16="http://schemas.microsoft.com/office/drawing/2014/main" id="{AF24E156-47C3-A6F1-485E-F8EB77583824}"/>
              </a:ext>
            </a:extLst>
          </p:cNvPr>
          <p:cNvSpPr>
            <a:spLocks noGrp="1"/>
          </p:cNvSpPr>
          <p:nvPr>
            <p:ph sz="half" idx="2"/>
          </p:nvPr>
        </p:nvSpPr>
        <p:spPr>
          <a:xfrm>
            <a:off x="743891" y="3724303"/>
            <a:ext cx="4568805" cy="3263835"/>
          </a:xfrm>
        </p:spPr>
        <p:txBody>
          <a:bodyPr>
            <a:normAutofit fontScale="70000" lnSpcReduction="20000"/>
          </a:bodyPr>
          <a:lstStyle/>
          <a:p>
            <a:r>
              <a:rPr lang="hu-HU" dirty="0"/>
              <a:t>Az emberi </a:t>
            </a:r>
            <a:r>
              <a:rPr lang="hu-HU" b="1" dirty="0"/>
              <a:t>életciklus</a:t>
            </a:r>
            <a:r>
              <a:rPr lang="hu-HU" dirty="0"/>
              <a:t> természetes részei, mint például a fiatalkori lázadás</a:t>
            </a:r>
            <a:endParaRPr lang="en-US" dirty="0"/>
          </a:p>
        </p:txBody>
      </p:sp>
      <p:sp>
        <p:nvSpPr>
          <p:cNvPr id="5" name="Szövegdoboz 4">
            <a:extLst>
              <a:ext uri="{FF2B5EF4-FFF2-40B4-BE49-F238E27FC236}">
                <a16:creationId xmlns:a16="http://schemas.microsoft.com/office/drawing/2014/main" id="{41E00A23-0FD5-56B8-374A-F5E54FE37DF3}"/>
              </a:ext>
            </a:extLst>
          </p:cNvPr>
          <p:cNvSpPr txBox="1"/>
          <p:nvPr/>
        </p:nvSpPr>
        <p:spPr>
          <a:xfrm>
            <a:off x="3275879" y="2130152"/>
            <a:ext cx="6191244" cy="637547"/>
          </a:xfrm>
          <a:prstGeom prst="rect">
            <a:avLst/>
          </a:prstGeom>
          <a:noFill/>
        </p:spPr>
        <p:txBody>
          <a:bodyPr wrap="square" rtlCol="0">
            <a:spAutoFit/>
          </a:bodyPr>
          <a:lstStyle/>
          <a:p>
            <a:r>
              <a:rPr lang="hu-HU" sz="3543" b="1" dirty="0">
                <a:solidFill>
                  <a:srgbClr val="C20082"/>
                </a:solidFill>
              </a:rPr>
              <a:t>Mi a különbség?</a:t>
            </a:r>
          </a:p>
        </p:txBody>
      </p:sp>
    </p:spTree>
    <p:extLst>
      <p:ext uri="{BB962C8B-B14F-4D97-AF65-F5344CB8AC3E}">
        <p14:creationId xmlns:p14="http://schemas.microsoft.com/office/powerpoint/2010/main" val="436715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5" grpId="0" build="p"/>
      <p:bldP spid="9" grpId="0" build="p"/>
      <p:bldP spid="11"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ép 6" descr="A képen Emberi arc, ruházat, fal, személy látható&#10;&#10;Automatikusan generált leírás">
            <a:extLst>
              <a:ext uri="{FF2B5EF4-FFF2-40B4-BE49-F238E27FC236}">
                <a16:creationId xmlns:a16="http://schemas.microsoft.com/office/drawing/2014/main" id="{69C86501-9F6E-5DA1-1F19-1DE936BBC946}"/>
              </a:ext>
            </a:extLst>
          </p:cNvPr>
          <p:cNvPicPr>
            <a:picLocks noChangeAspect="1"/>
          </p:cNvPicPr>
          <p:nvPr/>
        </p:nvPicPr>
        <p:blipFill>
          <a:blip r:embed="rId3">
            <a:extLst>
              <a:ext uri="{28A0092B-C50C-407E-A947-70E740481C1C}">
                <a14:useLocalDpi xmlns:a14="http://schemas.microsoft.com/office/drawing/2010/main" val="0"/>
              </a:ext>
            </a:extLst>
          </a:blip>
          <a:srcRect l="7409" t="-1156" r="9457" b="1156"/>
          <a:stretch/>
        </p:blipFill>
        <p:spPr>
          <a:xfrm>
            <a:off x="0" y="-84221"/>
            <a:ext cx="10799764" cy="7283534"/>
          </a:xfrm>
          <a:prstGeom prst="rect">
            <a:avLst/>
          </a:prstGeom>
        </p:spPr>
      </p:pic>
      <p:sp>
        <p:nvSpPr>
          <p:cNvPr id="4" name="Beszédbuborék: ellipszis 3">
            <a:extLst>
              <a:ext uri="{FF2B5EF4-FFF2-40B4-BE49-F238E27FC236}">
                <a16:creationId xmlns:a16="http://schemas.microsoft.com/office/drawing/2014/main" id="{CD147BD8-D1E4-5EE9-CF03-7F5E390B486C}"/>
              </a:ext>
            </a:extLst>
          </p:cNvPr>
          <p:cNvSpPr/>
          <p:nvPr/>
        </p:nvSpPr>
        <p:spPr>
          <a:xfrm>
            <a:off x="7422422" y="0"/>
            <a:ext cx="2597664" cy="1855749"/>
          </a:xfrm>
          <a:prstGeom prst="wedgeEllipseCallout">
            <a:avLst>
              <a:gd name="adj1" fmla="val -99601"/>
              <a:gd name="adj2" fmla="val 1172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09976"/>
            <a:r>
              <a:rPr lang="hu-HU" sz="2480" dirty="0">
                <a:solidFill>
                  <a:prstClr val="white"/>
                </a:solidFill>
                <a:latin typeface="Calibri" panose="020F0502020204030204"/>
              </a:rPr>
              <a:t>„Jó lesz még valamire”</a:t>
            </a:r>
          </a:p>
        </p:txBody>
      </p:sp>
      <p:sp>
        <p:nvSpPr>
          <p:cNvPr id="5" name="Beszédbuborék: ellipszis 4">
            <a:extLst>
              <a:ext uri="{FF2B5EF4-FFF2-40B4-BE49-F238E27FC236}">
                <a16:creationId xmlns:a16="http://schemas.microsoft.com/office/drawing/2014/main" id="{FD2029DB-6471-5E84-CFC9-6E37A992D17D}"/>
              </a:ext>
            </a:extLst>
          </p:cNvPr>
          <p:cNvSpPr/>
          <p:nvPr/>
        </p:nvSpPr>
        <p:spPr>
          <a:xfrm>
            <a:off x="7897299" y="1961147"/>
            <a:ext cx="2597664" cy="1855749"/>
          </a:xfrm>
          <a:prstGeom prst="wedgeEllipseCallout">
            <a:avLst>
              <a:gd name="adj1" fmla="val -112790"/>
              <a:gd name="adj2" fmla="val -6793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09976"/>
            <a:r>
              <a:rPr lang="hu-HU" sz="2480" dirty="0">
                <a:solidFill>
                  <a:prstClr val="white"/>
                </a:solidFill>
                <a:latin typeface="Calibri" panose="020F0502020204030204"/>
              </a:rPr>
              <a:t>„Aki dolgozik, az boldogul”</a:t>
            </a:r>
          </a:p>
        </p:txBody>
      </p:sp>
      <p:sp>
        <p:nvSpPr>
          <p:cNvPr id="3" name="Szövegdoboz 2">
            <a:extLst>
              <a:ext uri="{FF2B5EF4-FFF2-40B4-BE49-F238E27FC236}">
                <a16:creationId xmlns:a16="http://schemas.microsoft.com/office/drawing/2014/main" id="{24ABAFDD-7F33-07ED-8BB1-F2D94D6E29E7}"/>
              </a:ext>
            </a:extLst>
          </p:cNvPr>
          <p:cNvSpPr txBox="1"/>
          <p:nvPr/>
        </p:nvSpPr>
        <p:spPr>
          <a:xfrm>
            <a:off x="7007799" y="5572164"/>
            <a:ext cx="3727790" cy="830997"/>
          </a:xfrm>
          <a:prstGeom prst="rect">
            <a:avLst/>
          </a:prstGeom>
          <a:noFill/>
        </p:spPr>
        <p:txBody>
          <a:bodyPr wrap="square">
            <a:spAutoFit/>
          </a:bodyPr>
          <a:lstStyle/>
          <a:p>
            <a:r>
              <a:rPr lang="hu-HU" sz="2400" b="1" dirty="0">
                <a:solidFill>
                  <a:schemeClr val="bg1"/>
                </a:solidFill>
              </a:rPr>
              <a:t>Veterán generáció (1945 előtt születettek)</a:t>
            </a:r>
          </a:p>
        </p:txBody>
      </p:sp>
    </p:spTree>
    <p:extLst>
      <p:ext uri="{BB962C8B-B14F-4D97-AF65-F5344CB8AC3E}">
        <p14:creationId xmlns:p14="http://schemas.microsoft.com/office/powerpoint/2010/main" val="870594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ép 4">
            <a:extLst>
              <a:ext uri="{FF2B5EF4-FFF2-40B4-BE49-F238E27FC236}">
                <a16:creationId xmlns:a16="http://schemas.microsoft.com/office/drawing/2014/main" id="{5B3B5317-BC66-7427-A798-655D7D16EBBE}"/>
              </a:ext>
            </a:extLst>
          </p:cNvPr>
          <p:cNvPicPr>
            <a:picLocks noChangeAspect="1"/>
          </p:cNvPicPr>
          <p:nvPr/>
        </p:nvPicPr>
        <p:blipFill>
          <a:blip r:embed="rId2"/>
          <a:stretch>
            <a:fillRect/>
          </a:stretch>
        </p:blipFill>
        <p:spPr>
          <a:xfrm>
            <a:off x="34466" y="422910"/>
            <a:ext cx="10730830" cy="5509260"/>
          </a:xfrm>
          <a:prstGeom prst="rect">
            <a:avLst/>
          </a:prstGeom>
        </p:spPr>
      </p:pic>
    </p:spTree>
    <p:extLst>
      <p:ext uri="{BB962C8B-B14F-4D97-AF65-F5344CB8AC3E}">
        <p14:creationId xmlns:p14="http://schemas.microsoft.com/office/powerpoint/2010/main" val="323428686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Kép 8" descr="A képen személy, fal, Emberi arc, mosoly látható&#10;&#10;Automatikusan generált leírás">
            <a:extLst>
              <a:ext uri="{FF2B5EF4-FFF2-40B4-BE49-F238E27FC236}">
                <a16:creationId xmlns:a16="http://schemas.microsoft.com/office/drawing/2014/main" id="{29BA2ED4-641C-CBE2-5567-3E8D530F11FD}"/>
              </a:ext>
            </a:extLst>
          </p:cNvPr>
          <p:cNvPicPr>
            <a:picLocks noChangeAspect="1"/>
          </p:cNvPicPr>
          <p:nvPr/>
        </p:nvPicPr>
        <p:blipFill>
          <a:blip r:embed="rId3">
            <a:extLst>
              <a:ext uri="{28A0092B-C50C-407E-A947-70E740481C1C}">
                <a14:useLocalDpi xmlns:a14="http://schemas.microsoft.com/office/drawing/2010/main" val="0"/>
              </a:ext>
            </a:extLst>
          </a:blip>
          <a:srcRect l="299" t="-1033" r="10302" b="1033"/>
          <a:stretch/>
        </p:blipFill>
        <p:spPr>
          <a:xfrm>
            <a:off x="0" y="-180145"/>
            <a:ext cx="10799763" cy="8029492"/>
          </a:xfrm>
          <a:prstGeom prst="rect">
            <a:avLst/>
          </a:prstGeom>
        </p:spPr>
      </p:pic>
      <p:sp>
        <p:nvSpPr>
          <p:cNvPr id="4" name="Beszédbuborék: ellipszis 3">
            <a:extLst>
              <a:ext uri="{FF2B5EF4-FFF2-40B4-BE49-F238E27FC236}">
                <a16:creationId xmlns:a16="http://schemas.microsoft.com/office/drawing/2014/main" id="{DC14F34D-D466-6538-CEEE-6BB7E8CCDB7E}"/>
              </a:ext>
            </a:extLst>
          </p:cNvPr>
          <p:cNvSpPr/>
          <p:nvPr/>
        </p:nvSpPr>
        <p:spPr>
          <a:xfrm>
            <a:off x="8110659" y="222498"/>
            <a:ext cx="2597664" cy="1855749"/>
          </a:xfrm>
          <a:prstGeom prst="wedgeEllipseCallout">
            <a:avLst>
              <a:gd name="adj1" fmla="val -113856"/>
              <a:gd name="adj2" fmla="val 2577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2480" dirty="0"/>
              <a:t>„Magadnak tanulsz, nem nekem!”</a:t>
            </a:r>
          </a:p>
        </p:txBody>
      </p:sp>
      <p:sp>
        <p:nvSpPr>
          <p:cNvPr id="5" name="Beszédbuborék: ellipszis 4">
            <a:extLst>
              <a:ext uri="{FF2B5EF4-FFF2-40B4-BE49-F238E27FC236}">
                <a16:creationId xmlns:a16="http://schemas.microsoft.com/office/drawing/2014/main" id="{FA92F499-3D13-E79E-0557-5DC80A6723FE}"/>
              </a:ext>
            </a:extLst>
          </p:cNvPr>
          <p:cNvSpPr/>
          <p:nvPr/>
        </p:nvSpPr>
        <p:spPr>
          <a:xfrm>
            <a:off x="7956646" y="2671781"/>
            <a:ext cx="2597664" cy="1855749"/>
          </a:xfrm>
          <a:prstGeom prst="wedgeEllipseCallout">
            <a:avLst>
              <a:gd name="adj1" fmla="val -107733"/>
              <a:gd name="adj2" fmla="val -9843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2480" dirty="0"/>
              <a:t>„Ettél már?” </a:t>
            </a:r>
          </a:p>
        </p:txBody>
      </p:sp>
      <p:sp>
        <p:nvSpPr>
          <p:cNvPr id="3" name="Szövegdoboz 2">
            <a:extLst>
              <a:ext uri="{FF2B5EF4-FFF2-40B4-BE49-F238E27FC236}">
                <a16:creationId xmlns:a16="http://schemas.microsoft.com/office/drawing/2014/main" id="{342F579E-DFF3-FAB6-A168-9A368FB554FF}"/>
              </a:ext>
            </a:extLst>
          </p:cNvPr>
          <p:cNvSpPr txBox="1"/>
          <p:nvPr/>
        </p:nvSpPr>
        <p:spPr>
          <a:xfrm>
            <a:off x="91440" y="187449"/>
            <a:ext cx="4043829" cy="7294305"/>
          </a:xfrm>
          <a:prstGeom prst="rect">
            <a:avLst/>
          </a:prstGeom>
          <a:noFill/>
        </p:spPr>
        <p:txBody>
          <a:bodyPr wrap="square">
            <a:spAutoFit/>
          </a:bodyPr>
          <a:lstStyle/>
          <a:p>
            <a:r>
              <a:rPr lang="hu-HU" sz="2800" b="1" dirty="0">
                <a:solidFill>
                  <a:schemeClr val="bg1"/>
                </a:solidFill>
              </a:rPr>
              <a:t>Baby </a:t>
            </a:r>
            <a:r>
              <a:rPr lang="hu-HU" sz="2800" b="1" dirty="0" err="1">
                <a:solidFill>
                  <a:schemeClr val="bg1"/>
                </a:solidFill>
              </a:rPr>
              <a:t>boomer</a:t>
            </a:r>
            <a:r>
              <a:rPr lang="hu-HU" sz="2800" b="1" dirty="0">
                <a:solidFill>
                  <a:schemeClr val="bg1"/>
                </a:solidFill>
              </a:rPr>
              <a:t> generáció (1946–1964 között születettek)</a:t>
            </a:r>
          </a:p>
          <a:p>
            <a:r>
              <a:rPr lang="hu-HU" sz="2400" b="1" u="sng" dirty="0">
                <a:solidFill>
                  <a:schemeClr val="bg1"/>
                </a:solidFill>
              </a:rPr>
              <a:t>Munkahelyi vonások:</a:t>
            </a:r>
          </a:p>
          <a:p>
            <a:pPr marL="342900" indent="-342900">
              <a:buFont typeface="Arial" panose="020B0604020202020204" pitchFamily="34" charset="0"/>
              <a:buChar char="•"/>
            </a:pPr>
            <a:r>
              <a:rPr lang="hu-HU" sz="2400" dirty="0">
                <a:solidFill>
                  <a:schemeClr val="bg1"/>
                </a:solidFill>
              </a:rPr>
              <a:t>Hajlamosak </a:t>
            </a:r>
            <a:r>
              <a:rPr lang="hu-HU" sz="2400" b="1" dirty="0">
                <a:solidFill>
                  <a:schemeClr val="bg1"/>
                </a:solidFill>
              </a:rPr>
              <a:t>hosszú ideig </a:t>
            </a:r>
            <a:r>
              <a:rPr lang="hu-HU" sz="2400" dirty="0">
                <a:solidFill>
                  <a:schemeClr val="bg1"/>
                </a:solidFill>
              </a:rPr>
              <a:t>ugyanannál a cégnél dolgozni.</a:t>
            </a:r>
          </a:p>
          <a:p>
            <a:pPr marL="342900" indent="-342900">
              <a:buFont typeface="Arial" panose="020B0604020202020204" pitchFamily="34" charset="0"/>
              <a:buChar char="•"/>
            </a:pPr>
            <a:r>
              <a:rPr lang="hu-HU" sz="2400" dirty="0">
                <a:solidFill>
                  <a:schemeClr val="bg1"/>
                </a:solidFill>
              </a:rPr>
              <a:t>Tiszteletben tartják a </a:t>
            </a:r>
            <a:r>
              <a:rPr lang="hu-HU" sz="2400" b="1" dirty="0">
                <a:solidFill>
                  <a:schemeClr val="bg1"/>
                </a:solidFill>
              </a:rPr>
              <a:t>hierarchiát</a:t>
            </a:r>
            <a:r>
              <a:rPr lang="hu-HU" sz="2400" dirty="0">
                <a:solidFill>
                  <a:schemeClr val="bg1"/>
                </a:solidFill>
              </a:rPr>
              <a:t> és a munkahelyi </a:t>
            </a:r>
            <a:r>
              <a:rPr lang="hu-HU" sz="2400" b="1" dirty="0">
                <a:solidFill>
                  <a:schemeClr val="bg1"/>
                </a:solidFill>
              </a:rPr>
              <a:t>hagyományokat</a:t>
            </a:r>
            <a:r>
              <a:rPr lang="hu-HU" sz="2400" dirty="0">
                <a:solidFill>
                  <a:schemeClr val="bg1"/>
                </a:solidFill>
              </a:rPr>
              <a:t>, és ezt másoktól is elvárják.</a:t>
            </a:r>
          </a:p>
          <a:p>
            <a:pPr marL="342900" indent="-342900">
              <a:buFont typeface="Arial" panose="020B0604020202020204" pitchFamily="34" charset="0"/>
              <a:buChar char="•"/>
            </a:pPr>
            <a:r>
              <a:rPr lang="hu-HU" sz="2400" dirty="0">
                <a:solidFill>
                  <a:schemeClr val="bg1"/>
                </a:solidFill>
              </a:rPr>
              <a:t>Értékelik a </a:t>
            </a:r>
            <a:r>
              <a:rPr lang="hu-HU" sz="2400" b="1" dirty="0">
                <a:solidFill>
                  <a:schemeClr val="bg1"/>
                </a:solidFill>
              </a:rPr>
              <a:t>személyes</a:t>
            </a:r>
            <a:r>
              <a:rPr lang="hu-HU" sz="2400" dirty="0">
                <a:solidFill>
                  <a:schemeClr val="bg1"/>
                </a:solidFill>
              </a:rPr>
              <a:t> </a:t>
            </a:r>
            <a:r>
              <a:rPr lang="hu-HU" sz="2400" b="1" dirty="0">
                <a:solidFill>
                  <a:schemeClr val="bg1"/>
                </a:solidFill>
              </a:rPr>
              <a:t>kommunikációt</a:t>
            </a:r>
            <a:r>
              <a:rPr lang="hu-HU" sz="2400" dirty="0">
                <a:solidFill>
                  <a:schemeClr val="bg1"/>
                </a:solidFill>
              </a:rPr>
              <a:t> és a személyes interakciókat.</a:t>
            </a:r>
          </a:p>
          <a:p>
            <a:pPr marL="342900" indent="-342900">
              <a:buFont typeface="Arial" panose="020B0604020202020204" pitchFamily="34" charset="0"/>
              <a:buChar char="•"/>
            </a:pPr>
            <a:r>
              <a:rPr lang="hu-HU" sz="2400" b="1" dirty="0">
                <a:solidFill>
                  <a:schemeClr val="bg1"/>
                </a:solidFill>
              </a:rPr>
              <a:t>Korlátozott</a:t>
            </a:r>
            <a:r>
              <a:rPr lang="hu-HU" sz="2400" dirty="0">
                <a:solidFill>
                  <a:schemeClr val="bg1"/>
                </a:solidFill>
              </a:rPr>
              <a:t> nyitottság a digitális eszközökre/digitális technológiára </a:t>
            </a:r>
          </a:p>
          <a:p>
            <a:endParaRPr lang="hu-HU" sz="2400" b="1" dirty="0">
              <a:solidFill>
                <a:schemeClr val="bg1"/>
              </a:solidFill>
            </a:endParaRPr>
          </a:p>
          <a:p>
            <a:endParaRPr lang="hu-HU" sz="2400" b="1" dirty="0">
              <a:solidFill>
                <a:schemeClr val="bg1"/>
              </a:solidFill>
            </a:endParaRPr>
          </a:p>
        </p:txBody>
      </p:sp>
    </p:spTree>
    <p:extLst>
      <p:ext uri="{BB962C8B-B14F-4D97-AF65-F5344CB8AC3E}">
        <p14:creationId xmlns:p14="http://schemas.microsoft.com/office/powerpoint/2010/main" val="265616644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descr="A képen Emberi arc, ruházat, személy, mosoly látható&#10;&#10;Automatikusan generált leírás">
            <a:extLst>
              <a:ext uri="{FF2B5EF4-FFF2-40B4-BE49-F238E27FC236}">
                <a16:creationId xmlns:a16="http://schemas.microsoft.com/office/drawing/2014/main" id="{74263EDF-12C0-4A5B-6E98-156F2778EB76}"/>
              </a:ext>
            </a:extLst>
          </p:cNvPr>
          <p:cNvPicPr>
            <a:picLocks noChangeAspect="1"/>
          </p:cNvPicPr>
          <p:nvPr/>
        </p:nvPicPr>
        <p:blipFill>
          <a:blip r:embed="rId3">
            <a:extLst>
              <a:ext uri="{28A0092B-C50C-407E-A947-70E740481C1C}">
                <a14:useLocalDpi xmlns:a14="http://schemas.microsoft.com/office/drawing/2010/main" val="0"/>
              </a:ext>
            </a:extLst>
          </a:blip>
          <a:srcRect r="11357"/>
          <a:stretch/>
        </p:blipFill>
        <p:spPr>
          <a:xfrm>
            <a:off x="0" y="0"/>
            <a:ext cx="10799763" cy="8122263"/>
          </a:xfrm>
          <a:prstGeom prst="rect">
            <a:avLst/>
          </a:prstGeom>
        </p:spPr>
      </p:pic>
      <p:sp>
        <p:nvSpPr>
          <p:cNvPr id="6" name="Beszédbuborék: ellipszis 5">
            <a:extLst>
              <a:ext uri="{FF2B5EF4-FFF2-40B4-BE49-F238E27FC236}">
                <a16:creationId xmlns:a16="http://schemas.microsoft.com/office/drawing/2014/main" id="{5145854F-BE69-6D6F-AC05-7F206A801EC8}"/>
              </a:ext>
            </a:extLst>
          </p:cNvPr>
          <p:cNvSpPr/>
          <p:nvPr/>
        </p:nvSpPr>
        <p:spPr>
          <a:xfrm>
            <a:off x="7655061" y="259244"/>
            <a:ext cx="2832340" cy="1855749"/>
          </a:xfrm>
          <a:prstGeom prst="wedgeEllipseCallout">
            <a:avLst>
              <a:gd name="adj1" fmla="val -54857"/>
              <a:gd name="adj2" fmla="val 7241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2480" dirty="0"/>
              <a:t>„Mi azért dolgozunk, hogy nektek jobb legyen!”</a:t>
            </a:r>
          </a:p>
        </p:txBody>
      </p:sp>
      <p:sp>
        <p:nvSpPr>
          <p:cNvPr id="7" name="Beszédbuborék: ellipszis 6">
            <a:extLst>
              <a:ext uri="{FF2B5EF4-FFF2-40B4-BE49-F238E27FC236}">
                <a16:creationId xmlns:a16="http://schemas.microsoft.com/office/drawing/2014/main" id="{9441A5B7-8484-EA40-AE52-CF96341843D3}"/>
              </a:ext>
            </a:extLst>
          </p:cNvPr>
          <p:cNvSpPr/>
          <p:nvPr/>
        </p:nvSpPr>
        <p:spPr>
          <a:xfrm>
            <a:off x="8093814" y="2414877"/>
            <a:ext cx="2597664" cy="1855749"/>
          </a:xfrm>
          <a:prstGeom prst="wedgeEllipseCallout">
            <a:avLst>
              <a:gd name="adj1" fmla="val -70997"/>
              <a:gd name="adj2" fmla="val -3483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2480" dirty="0"/>
              <a:t>„Majd megoldom egyedül”</a:t>
            </a:r>
          </a:p>
        </p:txBody>
      </p:sp>
      <p:sp>
        <p:nvSpPr>
          <p:cNvPr id="4" name="Szövegdoboz 3">
            <a:extLst>
              <a:ext uri="{FF2B5EF4-FFF2-40B4-BE49-F238E27FC236}">
                <a16:creationId xmlns:a16="http://schemas.microsoft.com/office/drawing/2014/main" id="{5315BF40-3108-C351-5F19-C5C34EB60FD0}"/>
              </a:ext>
            </a:extLst>
          </p:cNvPr>
          <p:cNvSpPr txBox="1"/>
          <p:nvPr/>
        </p:nvSpPr>
        <p:spPr>
          <a:xfrm>
            <a:off x="231082" y="644811"/>
            <a:ext cx="3497100" cy="6832640"/>
          </a:xfrm>
          <a:prstGeom prst="rect">
            <a:avLst/>
          </a:prstGeom>
          <a:noFill/>
        </p:spPr>
        <p:txBody>
          <a:bodyPr wrap="square">
            <a:spAutoFit/>
          </a:bodyPr>
          <a:lstStyle/>
          <a:p>
            <a:r>
              <a:rPr lang="hu-HU" sz="2000" b="1" dirty="0">
                <a:solidFill>
                  <a:schemeClr val="bg1"/>
                </a:solidFill>
              </a:rPr>
              <a:t>X generáció (1965–1979 között születettek)</a:t>
            </a:r>
          </a:p>
          <a:p>
            <a:r>
              <a:rPr lang="hu-HU" sz="2000" b="1" dirty="0">
                <a:solidFill>
                  <a:schemeClr val="bg1"/>
                </a:solidFill>
              </a:rPr>
              <a:t>Munkahelyi vonások:</a:t>
            </a:r>
          </a:p>
          <a:p>
            <a:pPr marL="285750" indent="-285750">
              <a:buFont typeface="Arial" panose="020B0604020202020204" pitchFamily="34" charset="0"/>
              <a:buChar char="•"/>
            </a:pPr>
            <a:r>
              <a:rPr lang="hu-HU" sz="2000" b="1" dirty="0">
                <a:solidFill>
                  <a:schemeClr val="bg1"/>
                </a:solidFill>
              </a:rPr>
              <a:t>Hűségesek</a:t>
            </a:r>
            <a:r>
              <a:rPr lang="hu-HU" sz="2000" dirty="0">
                <a:solidFill>
                  <a:schemeClr val="bg1"/>
                </a:solidFill>
              </a:rPr>
              <a:t> munkahelyükhöz, hajlamosak hosszú ideig ugyanannál  szervezetnél maradni, </a:t>
            </a:r>
            <a:r>
              <a:rPr lang="hu-HU" sz="2000" b="1" dirty="0">
                <a:solidFill>
                  <a:schemeClr val="bg1"/>
                </a:solidFill>
              </a:rPr>
              <a:t>HA</a:t>
            </a:r>
            <a:r>
              <a:rPr lang="hu-HU" sz="2000" dirty="0">
                <a:solidFill>
                  <a:schemeClr val="bg1"/>
                </a:solidFill>
              </a:rPr>
              <a:t> elégedettek a munkakörülményekkel és a </a:t>
            </a:r>
            <a:r>
              <a:rPr lang="hu-HU" sz="2000" b="1" dirty="0">
                <a:solidFill>
                  <a:schemeClr val="bg1"/>
                </a:solidFill>
              </a:rPr>
              <a:t>fejlődési</a:t>
            </a:r>
            <a:r>
              <a:rPr lang="hu-HU" sz="2000" dirty="0">
                <a:solidFill>
                  <a:schemeClr val="bg1"/>
                </a:solidFill>
              </a:rPr>
              <a:t> lehetőségekkel.</a:t>
            </a:r>
          </a:p>
          <a:p>
            <a:pPr marL="285750" indent="-285750">
              <a:buFont typeface="Arial" panose="020B0604020202020204" pitchFamily="34" charset="0"/>
              <a:buChar char="•"/>
            </a:pPr>
            <a:r>
              <a:rPr lang="hu-HU" sz="2000" b="1" dirty="0">
                <a:solidFill>
                  <a:schemeClr val="bg1"/>
                </a:solidFill>
              </a:rPr>
              <a:t>Függetlenségre</a:t>
            </a:r>
            <a:r>
              <a:rPr lang="hu-HU" sz="2000" dirty="0">
                <a:solidFill>
                  <a:schemeClr val="bg1"/>
                </a:solidFill>
              </a:rPr>
              <a:t> vágynak, nem kedvelik az erős felügyeletet, és előnyben részesítik az autonómiát.</a:t>
            </a:r>
          </a:p>
          <a:p>
            <a:pPr marL="285750" indent="-285750">
              <a:buFont typeface="Arial" panose="020B0604020202020204" pitchFamily="34" charset="0"/>
              <a:buChar char="•"/>
            </a:pPr>
            <a:r>
              <a:rPr lang="hu-HU" sz="2000" dirty="0">
                <a:solidFill>
                  <a:schemeClr val="bg1"/>
                </a:solidFill>
              </a:rPr>
              <a:t>Ők a </a:t>
            </a:r>
            <a:r>
              <a:rPr lang="hu-HU" sz="2000" b="1" dirty="0">
                <a:solidFill>
                  <a:schemeClr val="bg1"/>
                </a:solidFill>
              </a:rPr>
              <a:t>digitális korszakba </a:t>
            </a:r>
            <a:r>
              <a:rPr lang="hu-HU" sz="2000" dirty="0">
                <a:solidFill>
                  <a:schemeClr val="bg1"/>
                </a:solidFill>
              </a:rPr>
              <a:t>való </a:t>
            </a:r>
            <a:r>
              <a:rPr lang="hu-HU" sz="2000" b="1" dirty="0">
                <a:solidFill>
                  <a:schemeClr val="bg1"/>
                </a:solidFill>
              </a:rPr>
              <a:t>átmeneti</a:t>
            </a:r>
            <a:r>
              <a:rPr lang="hu-HU" sz="2000" dirty="0">
                <a:solidFill>
                  <a:schemeClr val="bg1"/>
                </a:solidFill>
              </a:rPr>
              <a:t> generáció, könnyen alkalmazkodnak az új technológiákhoz, de még mindig gyakran előnyben részesítik a személyes találkozókat a digitális kommunikációval szemben. </a:t>
            </a:r>
          </a:p>
          <a:p>
            <a:endParaRPr lang="hu-HU" b="1" dirty="0">
              <a:solidFill>
                <a:schemeClr val="bg1"/>
              </a:solidFill>
            </a:endParaRPr>
          </a:p>
        </p:txBody>
      </p:sp>
    </p:spTree>
    <p:extLst>
      <p:ext uri="{BB962C8B-B14F-4D97-AF65-F5344CB8AC3E}">
        <p14:creationId xmlns:p14="http://schemas.microsoft.com/office/powerpoint/2010/main" val="38444520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descr="A képen ruházat, Emberi arc, személy, mosoly látható&#10;&#10;Automatikusan generált leírás">
            <a:extLst>
              <a:ext uri="{FF2B5EF4-FFF2-40B4-BE49-F238E27FC236}">
                <a16:creationId xmlns:a16="http://schemas.microsoft.com/office/drawing/2014/main" id="{B9796D86-F202-1F34-DEE5-8D0B3CFBCF6F}"/>
              </a:ext>
            </a:extLst>
          </p:cNvPr>
          <p:cNvPicPr>
            <a:picLocks noChangeAspect="1"/>
          </p:cNvPicPr>
          <p:nvPr/>
        </p:nvPicPr>
        <p:blipFill>
          <a:blip r:embed="rId3">
            <a:extLst>
              <a:ext uri="{28A0092B-C50C-407E-A947-70E740481C1C}">
                <a14:useLocalDpi xmlns:a14="http://schemas.microsoft.com/office/drawing/2010/main" val="0"/>
              </a:ext>
            </a:extLst>
          </a:blip>
          <a:srcRect r="11407"/>
          <a:stretch/>
        </p:blipFill>
        <p:spPr>
          <a:xfrm>
            <a:off x="1" y="-818147"/>
            <a:ext cx="10799762" cy="8126823"/>
          </a:xfrm>
          <a:prstGeom prst="rect">
            <a:avLst/>
          </a:prstGeom>
        </p:spPr>
      </p:pic>
      <p:sp>
        <p:nvSpPr>
          <p:cNvPr id="7" name="Beszédbuborék: ellipszis 6">
            <a:extLst>
              <a:ext uri="{FF2B5EF4-FFF2-40B4-BE49-F238E27FC236}">
                <a16:creationId xmlns:a16="http://schemas.microsoft.com/office/drawing/2014/main" id="{7578CCB6-3AF3-4846-AC0C-761D67D2BA83}"/>
              </a:ext>
            </a:extLst>
          </p:cNvPr>
          <p:cNvSpPr/>
          <p:nvPr/>
        </p:nvSpPr>
        <p:spPr>
          <a:xfrm>
            <a:off x="7862205" y="270183"/>
            <a:ext cx="2597664" cy="1855749"/>
          </a:xfrm>
          <a:prstGeom prst="wedgeEllipseCallout">
            <a:avLst>
              <a:gd name="adj1" fmla="val -74024"/>
              <a:gd name="adj2" fmla="val 1669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80" dirty="0">
                <a:latin typeface="Roboto" panose="02000000000000000000" pitchFamily="2" charset="0"/>
              </a:rPr>
              <a:t>„</a:t>
            </a:r>
            <a:r>
              <a:rPr lang="en-US" sz="2480" dirty="0" err="1">
                <a:latin typeface="Roboto" panose="02000000000000000000" pitchFamily="2" charset="0"/>
              </a:rPr>
              <a:t>Nekem</a:t>
            </a:r>
            <a:r>
              <a:rPr lang="en-US" sz="2480" dirty="0">
                <a:latin typeface="Roboto" panose="02000000000000000000" pitchFamily="2" charset="0"/>
              </a:rPr>
              <a:t> </a:t>
            </a:r>
            <a:r>
              <a:rPr lang="en-US" sz="2480" dirty="0" err="1">
                <a:latin typeface="Roboto" panose="02000000000000000000" pitchFamily="2" charset="0"/>
              </a:rPr>
              <a:t>fontos</a:t>
            </a:r>
            <a:r>
              <a:rPr lang="en-US" sz="2480" dirty="0">
                <a:latin typeface="Roboto" panose="02000000000000000000" pitchFamily="2" charset="0"/>
              </a:rPr>
              <a:t> a </a:t>
            </a:r>
            <a:r>
              <a:rPr lang="hu-HU" sz="2480" dirty="0">
                <a:latin typeface="Roboto" panose="02000000000000000000" pitchFamily="2" charset="0"/>
              </a:rPr>
              <a:t>privát életem</a:t>
            </a:r>
            <a:r>
              <a:rPr lang="en-US" sz="2480" dirty="0">
                <a:latin typeface="Roboto" panose="02000000000000000000" pitchFamily="2" charset="0"/>
              </a:rPr>
              <a:t>”</a:t>
            </a:r>
          </a:p>
        </p:txBody>
      </p:sp>
      <p:sp>
        <p:nvSpPr>
          <p:cNvPr id="8" name="Beszédbuborék: ellipszis 7">
            <a:extLst>
              <a:ext uri="{FF2B5EF4-FFF2-40B4-BE49-F238E27FC236}">
                <a16:creationId xmlns:a16="http://schemas.microsoft.com/office/drawing/2014/main" id="{B4EE445D-3D15-D5AB-89B9-A863CB6D296D}"/>
              </a:ext>
            </a:extLst>
          </p:cNvPr>
          <p:cNvSpPr/>
          <p:nvPr/>
        </p:nvSpPr>
        <p:spPr>
          <a:xfrm>
            <a:off x="8202099" y="4586245"/>
            <a:ext cx="2597664" cy="1855749"/>
          </a:xfrm>
          <a:prstGeom prst="wedgeEllipseCallout">
            <a:avLst>
              <a:gd name="adj1" fmla="val -74239"/>
              <a:gd name="adj2" fmla="val -3182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2480" dirty="0"/>
              <a:t>„Valami mást szeretnék csinálni”</a:t>
            </a:r>
          </a:p>
        </p:txBody>
      </p:sp>
      <p:sp>
        <p:nvSpPr>
          <p:cNvPr id="4" name="Szövegdoboz 3">
            <a:extLst>
              <a:ext uri="{FF2B5EF4-FFF2-40B4-BE49-F238E27FC236}">
                <a16:creationId xmlns:a16="http://schemas.microsoft.com/office/drawing/2014/main" id="{DF4331DF-64EC-BD0D-C814-BE28C50ACCB8}"/>
              </a:ext>
            </a:extLst>
          </p:cNvPr>
          <p:cNvSpPr txBox="1"/>
          <p:nvPr/>
        </p:nvSpPr>
        <p:spPr>
          <a:xfrm>
            <a:off x="339893" y="89674"/>
            <a:ext cx="3819151" cy="7109639"/>
          </a:xfrm>
          <a:prstGeom prst="rect">
            <a:avLst/>
          </a:prstGeom>
          <a:noFill/>
        </p:spPr>
        <p:txBody>
          <a:bodyPr wrap="square">
            <a:spAutoFit/>
          </a:bodyPr>
          <a:lstStyle/>
          <a:p>
            <a:r>
              <a:rPr lang="hu-HU" sz="2400" b="1" dirty="0">
                <a:solidFill>
                  <a:schemeClr val="bg1"/>
                </a:solidFill>
              </a:rPr>
              <a:t>Y generáció (1980–1994 között születettek)</a:t>
            </a:r>
          </a:p>
          <a:p>
            <a:r>
              <a:rPr lang="hu-HU" sz="2400" b="1" dirty="0">
                <a:solidFill>
                  <a:schemeClr val="bg1"/>
                </a:solidFill>
              </a:rPr>
              <a:t>Munkahelyi vonások:</a:t>
            </a:r>
          </a:p>
          <a:p>
            <a:pPr marL="285750" indent="-285750">
              <a:buFont typeface="Arial" panose="020B0604020202020204" pitchFamily="34" charset="0"/>
              <a:buChar char="•"/>
            </a:pPr>
            <a:r>
              <a:rPr lang="hu-HU" sz="2400" dirty="0">
                <a:solidFill>
                  <a:schemeClr val="bg1"/>
                </a:solidFill>
              </a:rPr>
              <a:t>Számukra nagyon fontos a </a:t>
            </a:r>
            <a:r>
              <a:rPr lang="hu-HU" sz="2400" b="1" dirty="0">
                <a:solidFill>
                  <a:schemeClr val="bg1"/>
                </a:solidFill>
              </a:rPr>
              <a:t>munka és magánélet </a:t>
            </a:r>
            <a:r>
              <a:rPr lang="hu-HU" sz="2400" dirty="0">
                <a:solidFill>
                  <a:schemeClr val="bg1"/>
                </a:solidFill>
              </a:rPr>
              <a:t>egyensúlya.</a:t>
            </a:r>
          </a:p>
          <a:p>
            <a:pPr marL="285750" indent="-285750">
              <a:buFont typeface="Arial" panose="020B0604020202020204" pitchFamily="34" charset="0"/>
              <a:buChar char="•"/>
            </a:pPr>
            <a:r>
              <a:rPr lang="hu-HU" sz="2400" dirty="0">
                <a:solidFill>
                  <a:schemeClr val="bg1"/>
                </a:solidFill>
              </a:rPr>
              <a:t>Inkább a személyes </a:t>
            </a:r>
            <a:r>
              <a:rPr lang="hu-HU" sz="2400" b="1" dirty="0">
                <a:solidFill>
                  <a:schemeClr val="bg1"/>
                </a:solidFill>
              </a:rPr>
              <a:t>fejlődés</a:t>
            </a:r>
            <a:r>
              <a:rPr lang="hu-HU" sz="2400" dirty="0">
                <a:solidFill>
                  <a:schemeClr val="bg1"/>
                </a:solidFill>
              </a:rPr>
              <a:t> iránt elkötelezettek, nem a szervezet iránt.</a:t>
            </a:r>
          </a:p>
          <a:p>
            <a:pPr marL="285750" indent="-285750">
              <a:buFont typeface="Arial" panose="020B0604020202020204" pitchFamily="34" charset="0"/>
              <a:buChar char="•"/>
            </a:pPr>
            <a:r>
              <a:rPr lang="hu-HU" sz="2400" dirty="0">
                <a:solidFill>
                  <a:schemeClr val="bg1"/>
                </a:solidFill>
              </a:rPr>
              <a:t>Fejlődési lehetőségeket és </a:t>
            </a:r>
            <a:r>
              <a:rPr lang="hu-HU" sz="2400" b="1" dirty="0">
                <a:solidFill>
                  <a:schemeClr val="bg1"/>
                </a:solidFill>
              </a:rPr>
              <a:t>gyors karrier </a:t>
            </a:r>
            <a:r>
              <a:rPr lang="hu-HU" sz="2400" dirty="0">
                <a:solidFill>
                  <a:schemeClr val="bg1"/>
                </a:solidFill>
              </a:rPr>
              <a:t>előrelépést keresnek.</a:t>
            </a:r>
          </a:p>
          <a:p>
            <a:pPr marL="285750" indent="-285750">
              <a:buFont typeface="Arial" panose="020B0604020202020204" pitchFamily="34" charset="0"/>
              <a:buChar char="•"/>
            </a:pPr>
            <a:r>
              <a:rPr lang="hu-HU" sz="2400" dirty="0" err="1">
                <a:solidFill>
                  <a:schemeClr val="bg1"/>
                </a:solidFill>
              </a:rPr>
              <a:t>Jártasak</a:t>
            </a:r>
            <a:r>
              <a:rPr lang="hu-HU" sz="2400" dirty="0">
                <a:solidFill>
                  <a:schemeClr val="bg1"/>
                </a:solidFill>
              </a:rPr>
              <a:t> a </a:t>
            </a:r>
            <a:r>
              <a:rPr lang="hu-HU" sz="2400" b="1" dirty="0">
                <a:solidFill>
                  <a:schemeClr val="bg1"/>
                </a:solidFill>
              </a:rPr>
              <a:t>technológiában</a:t>
            </a:r>
            <a:r>
              <a:rPr lang="hu-HU" sz="2400" dirty="0">
                <a:solidFill>
                  <a:schemeClr val="bg1"/>
                </a:solidFill>
              </a:rPr>
              <a:t> és előnyben részesítik a digitális kommunikációt, de értékelik a személyes visszajelzéseket és a laza munkakörnyezetet is.</a:t>
            </a:r>
          </a:p>
        </p:txBody>
      </p:sp>
    </p:spTree>
    <p:extLst>
      <p:ext uri="{BB962C8B-B14F-4D97-AF65-F5344CB8AC3E}">
        <p14:creationId xmlns:p14="http://schemas.microsoft.com/office/powerpoint/2010/main" val="23682730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esquik kakaópor 150 g - Kedvenc Szakbolt">
            <a:extLst>
              <a:ext uri="{FF2B5EF4-FFF2-40B4-BE49-F238E27FC236}">
                <a16:creationId xmlns:a16="http://schemas.microsoft.com/office/drawing/2014/main" id="{D92D6264-ABB5-F140-905E-F6FDE34A0A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4542" y="1436573"/>
            <a:ext cx="2652675" cy="2652675"/>
          </a:xfrm>
          <a:prstGeom prst="rect">
            <a:avLst/>
          </a:prstGeom>
          <a:noFill/>
          <a:extLst>
            <a:ext uri="{909E8E84-426E-40DD-AFC4-6F175D3DCCD1}">
              <a14:hiddenFill xmlns:a14="http://schemas.microsoft.com/office/drawing/2010/main">
                <a:solidFill>
                  <a:srgbClr val="FFFFFF"/>
                </a:solidFill>
              </a14:hiddenFill>
            </a:ext>
          </a:extLst>
        </p:spPr>
      </p:pic>
      <p:sp>
        <p:nvSpPr>
          <p:cNvPr id="2" name="Cím 1">
            <a:extLst>
              <a:ext uri="{FF2B5EF4-FFF2-40B4-BE49-F238E27FC236}">
                <a16:creationId xmlns:a16="http://schemas.microsoft.com/office/drawing/2014/main" id="{EA793579-D512-042E-C07B-A3999DAE92DC}"/>
              </a:ext>
            </a:extLst>
          </p:cNvPr>
          <p:cNvSpPr>
            <a:spLocks noGrp="1"/>
          </p:cNvSpPr>
          <p:nvPr>
            <p:ph type="title"/>
          </p:nvPr>
        </p:nvSpPr>
        <p:spPr>
          <a:xfrm>
            <a:off x="1195128" y="596340"/>
            <a:ext cx="8235590" cy="678069"/>
          </a:xfrm>
        </p:spPr>
        <p:txBody>
          <a:bodyPr/>
          <a:lstStyle/>
          <a:p>
            <a:r>
              <a:rPr lang="hu-HU" sz="3898" dirty="0">
                <a:solidFill>
                  <a:srgbClr val="0070C0"/>
                </a:solidFill>
              </a:rPr>
              <a:t>Megváltozott értékek, körülmények</a:t>
            </a:r>
          </a:p>
        </p:txBody>
      </p:sp>
      <p:sp>
        <p:nvSpPr>
          <p:cNvPr id="5" name="Szöveg helye 4">
            <a:extLst>
              <a:ext uri="{FF2B5EF4-FFF2-40B4-BE49-F238E27FC236}">
                <a16:creationId xmlns:a16="http://schemas.microsoft.com/office/drawing/2014/main" id="{DD0CADBE-2676-7D70-4319-47FC475A644C}"/>
              </a:ext>
            </a:extLst>
          </p:cNvPr>
          <p:cNvSpPr>
            <a:spLocks noGrp="1"/>
          </p:cNvSpPr>
          <p:nvPr>
            <p:ph type="body" sz="half" idx="2"/>
          </p:nvPr>
        </p:nvSpPr>
        <p:spPr>
          <a:xfrm>
            <a:off x="273579" y="1773930"/>
            <a:ext cx="4359868" cy="4108701"/>
          </a:xfrm>
          <a:solidFill>
            <a:schemeClr val="accent3">
              <a:lumMod val="75000"/>
            </a:schemeClr>
          </a:solidFill>
        </p:spPr>
        <p:txBody>
          <a:bodyPr>
            <a:normAutofit/>
          </a:bodyPr>
          <a:lstStyle/>
          <a:p>
            <a:pPr algn="ctr"/>
            <a:endParaRPr lang="hu-HU" sz="7086" dirty="0">
              <a:solidFill>
                <a:schemeClr val="bg1"/>
              </a:solidFill>
            </a:endParaRPr>
          </a:p>
          <a:p>
            <a:pPr algn="ctr"/>
            <a:r>
              <a:rPr lang="hu-HU" sz="7086" dirty="0">
                <a:solidFill>
                  <a:schemeClr val="bg1"/>
                </a:solidFill>
              </a:rPr>
              <a:t>Instant társadalom</a:t>
            </a:r>
          </a:p>
        </p:txBody>
      </p:sp>
      <p:pic>
        <p:nvPicPr>
          <p:cNvPr id="1028" name="Picture 4" descr="Manna ABC - Budapest VI. kerülete - Budapest, Budapest">
            <a:extLst>
              <a:ext uri="{FF2B5EF4-FFF2-40B4-BE49-F238E27FC236}">
                <a16:creationId xmlns:a16="http://schemas.microsoft.com/office/drawing/2014/main" id="{7C1511C1-A437-0C5A-6150-4E7FD089FF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5585"/>
          <a:stretch/>
        </p:blipFill>
        <p:spPr bwMode="auto">
          <a:xfrm>
            <a:off x="5312923" y="4011179"/>
            <a:ext cx="4446614" cy="2419605"/>
          </a:xfrm>
          <a:prstGeom prst="rect">
            <a:avLst/>
          </a:prstGeom>
          <a:noFill/>
          <a:extLst>
            <a:ext uri="{909E8E84-426E-40DD-AFC4-6F175D3DCCD1}">
              <a14:hiddenFill xmlns:a14="http://schemas.microsoft.com/office/drawing/2010/main">
                <a:solidFill>
                  <a:srgbClr val="FFFFFF"/>
                </a:solidFill>
              </a14:hiddenFill>
            </a:ext>
          </a:extLst>
        </p:spPr>
      </p:pic>
      <p:pic>
        <p:nvPicPr>
          <p:cNvPr id="9" name="Kép 8" descr="A képen képernyőkép, szöveg, Operációs rendszer látható&#10;&#10;Automatikusan generált leírás">
            <a:extLst>
              <a:ext uri="{FF2B5EF4-FFF2-40B4-BE49-F238E27FC236}">
                <a16:creationId xmlns:a16="http://schemas.microsoft.com/office/drawing/2014/main" id="{F77D3871-D39B-EE4E-9804-8181C4A17B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8311" y="1475447"/>
            <a:ext cx="2419605" cy="2419605"/>
          </a:xfrm>
          <a:prstGeom prst="rect">
            <a:avLst/>
          </a:prstGeom>
        </p:spPr>
      </p:pic>
    </p:spTree>
    <p:extLst>
      <p:ext uri="{BB962C8B-B14F-4D97-AF65-F5344CB8AC3E}">
        <p14:creationId xmlns:p14="http://schemas.microsoft.com/office/powerpoint/2010/main" val="60830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descr="A képen személy, Emberi arc, mosoly, ruházat látható&#10;&#10;Automatikusan generált leírás">
            <a:extLst>
              <a:ext uri="{FF2B5EF4-FFF2-40B4-BE49-F238E27FC236}">
                <a16:creationId xmlns:a16="http://schemas.microsoft.com/office/drawing/2014/main" id="{18B111D5-BAA7-F557-D7FC-B54909184887}"/>
              </a:ext>
            </a:extLst>
          </p:cNvPr>
          <p:cNvPicPr>
            <a:picLocks noChangeAspect="1"/>
          </p:cNvPicPr>
          <p:nvPr/>
        </p:nvPicPr>
        <p:blipFill>
          <a:blip r:embed="rId3">
            <a:extLst>
              <a:ext uri="{28A0092B-C50C-407E-A947-70E740481C1C}">
                <a14:useLocalDpi xmlns:a14="http://schemas.microsoft.com/office/drawing/2010/main" val="0"/>
              </a:ext>
            </a:extLst>
          </a:blip>
          <a:srcRect r="9428" b="10030"/>
          <a:stretch/>
        </p:blipFill>
        <p:spPr>
          <a:xfrm>
            <a:off x="0" y="0"/>
            <a:ext cx="10871200" cy="7199313"/>
          </a:xfrm>
          <a:prstGeom prst="rect">
            <a:avLst/>
          </a:prstGeom>
        </p:spPr>
      </p:pic>
      <p:sp>
        <p:nvSpPr>
          <p:cNvPr id="6" name="Beszédbuborék: ellipszis 5">
            <a:extLst>
              <a:ext uri="{FF2B5EF4-FFF2-40B4-BE49-F238E27FC236}">
                <a16:creationId xmlns:a16="http://schemas.microsoft.com/office/drawing/2014/main" id="{36318798-A083-76CC-7FF5-7D84BFDE298E}"/>
              </a:ext>
            </a:extLst>
          </p:cNvPr>
          <p:cNvSpPr/>
          <p:nvPr/>
        </p:nvSpPr>
        <p:spPr>
          <a:xfrm>
            <a:off x="881714" y="304801"/>
            <a:ext cx="2694606" cy="2011680"/>
          </a:xfrm>
          <a:prstGeom prst="wedgeEllipseCallout">
            <a:avLst>
              <a:gd name="adj1" fmla="val 72824"/>
              <a:gd name="adj2" fmla="val 20326"/>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480" dirty="0">
                <a:latin typeface="Roboto" panose="02000000000000000000" pitchFamily="2" charset="0"/>
              </a:rPr>
              <a:t>„Ha nem posztolod, nem történt meg.”</a:t>
            </a:r>
            <a:endParaRPr lang="hu-HU" sz="2480" dirty="0"/>
          </a:p>
        </p:txBody>
      </p:sp>
      <p:sp>
        <p:nvSpPr>
          <p:cNvPr id="4" name="Szövegdoboz 3">
            <a:extLst>
              <a:ext uri="{FF2B5EF4-FFF2-40B4-BE49-F238E27FC236}">
                <a16:creationId xmlns:a16="http://schemas.microsoft.com/office/drawing/2014/main" id="{776F641A-FCE9-AFD7-873E-499658CDE45E}"/>
              </a:ext>
            </a:extLst>
          </p:cNvPr>
          <p:cNvSpPr txBox="1"/>
          <p:nvPr/>
        </p:nvSpPr>
        <p:spPr>
          <a:xfrm>
            <a:off x="797560" y="3749834"/>
            <a:ext cx="9540240" cy="3693319"/>
          </a:xfrm>
          <a:prstGeom prst="rect">
            <a:avLst/>
          </a:prstGeom>
          <a:solidFill>
            <a:srgbClr val="1CAF6C">
              <a:alpha val="71000"/>
            </a:srgbClr>
          </a:solidFill>
          <a:effectLst>
            <a:softEdge rad="317500"/>
          </a:effectLst>
        </p:spPr>
        <p:txBody>
          <a:bodyPr wrap="square">
            <a:spAutoFit/>
          </a:bodyPr>
          <a:lstStyle/>
          <a:p>
            <a:r>
              <a:rPr lang="hu-HU" sz="2400" b="1" dirty="0">
                <a:solidFill>
                  <a:schemeClr val="bg1"/>
                </a:solidFill>
              </a:rPr>
              <a:t>Z generáció (1995–2009 között születettek)</a:t>
            </a:r>
          </a:p>
          <a:p>
            <a:r>
              <a:rPr lang="hu-HU" sz="2400" b="1" dirty="0">
                <a:solidFill>
                  <a:schemeClr val="bg1"/>
                </a:solidFill>
              </a:rPr>
              <a:t>Munkahelyi vonások:</a:t>
            </a:r>
          </a:p>
          <a:p>
            <a:pPr marL="285750" indent="-285750">
              <a:buFont typeface="Arial" panose="020B0604020202020204" pitchFamily="34" charset="0"/>
              <a:buChar char="•"/>
            </a:pPr>
            <a:r>
              <a:rPr lang="hu-HU" sz="2400" b="1" dirty="0">
                <a:solidFill>
                  <a:schemeClr val="bg1"/>
                </a:solidFill>
              </a:rPr>
              <a:t>Rövid</a:t>
            </a:r>
            <a:r>
              <a:rPr lang="hu-HU" sz="2400" dirty="0">
                <a:solidFill>
                  <a:schemeClr val="bg1"/>
                </a:solidFill>
              </a:rPr>
              <a:t> távú célokat tűznek ki, és hajlamosak </a:t>
            </a:r>
            <a:r>
              <a:rPr lang="hu-HU" sz="2400" b="1" dirty="0">
                <a:solidFill>
                  <a:schemeClr val="bg1"/>
                </a:solidFill>
              </a:rPr>
              <a:t>gyakran</a:t>
            </a:r>
            <a:r>
              <a:rPr lang="hu-HU" sz="2400" dirty="0">
                <a:solidFill>
                  <a:schemeClr val="bg1"/>
                </a:solidFill>
              </a:rPr>
              <a:t> </a:t>
            </a:r>
            <a:r>
              <a:rPr lang="hu-HU" sz="2400" b="1" dirty="0">
                <a:solidFill>
                  <a:schemeClr val="bg1"/>
                </a:solidFill>
              </a:rPr>
              <a:t>váltogatni</a:t>
            </a:r>
            <a:r>
              <a:rPr lang="hu-HU" sz="2400" dirty="0">
                <a:solidFill>
                  <a:schemeClr val="bg1"/>
                </a:solidFill>
              </a:rPr>
              <a:t> a munkahelyeiket.</a:t>
            </a:r>
          </a:p>
          <a:p>
            <a:pPr marL="285750" indent="-285750">
              <a:buFont typeface="Arial" panose="020B0604020202020204" pitchFamily="34" charset="0"/>
              <a:buChar char="•"/>
            </a:pPr>
            <a:r>
              <a:rPr lang="hu-HU" sz="2400" b="1" dirty="0">
                <a:solidFill>
                  <a:schemeClr val="bg1"/>
                </a:solidFill>
              </a:rPr>
              <a:t>Értéket és érzelmi kapcsolatot </a:t>
            </a:r>
            <a:r>
              <a:rPr lang="hu-HU" sz="2400" dirty="0">
                <a:solidFill>
                  <a:schemeClr val="bg1"/>
                </a:solidFill>
              </a:rPr>
              <a:t>keresnek munkahelyükön, és fontos számukra a társadalmi felelősségvállalás, a kreativitás és az önkifejezés.</a:t>
            </a:r>
          </a:p>
          <a:p>
            <a:pPr marL="285750" indent="-285750">
              <a:buFont typeface="Arial" panose="020B0604020202020204" pitchFamily="34" charset="0"/>
              <a:buChar char="•"/>
            </a:pPr>
            <a:r>
              <a:rPr lang="hu-HU" sz="2400" dirty="0">
                <a:solidFill>
                  <a:schemeClr val="bg1"/>
                </a:solidFill>
              </a:rPr>
              <a:t>A digitális korban nőttek fel, ezért </a:t>
            </a:r>
            <a:r>
              <a:rPr lang="hu-HU" sz="2400" b="1" dirty="0">
                <a:solidFill>
                  <a:schemeClr val="bg1"/>
                </a:solidFill>
              </a:rPr>
              <a:t>magas szintű technológiai jártasság</a:t>
            </a:r>
            <a:r>
              <a:rPr lang="hu-HU" sz="2400" dirty="0">
                <a:solidFill>
                  <a:schemeClr val="bg1"/>
                </a:solidFill>
              </a:rPr>
              <a:t>gal rendelkeznek, és előnyben részesítik az azonnali kommunikációt online platformokon.</a:t>
            </a:r>
          </a:p>
          <a:p>
            <a:endParaRPr lang="hu-HU" dirty="0">
              <a:solidFill>
                <a:schemeClr val="bg1"/>
              </a:solidFill>
            </a:endParaRPr>
          </a:p>
        </p:txBody>
      </p:sp>
    </p:spTree>
    <p:extLst>
      <p:ext uri="{BB962C8B-B14F-4D97-AF65-F5344CB8AC3E}">
        <p14:creationId xmlns:p14="http://schemas.microsoft.com/office/powerpoint/2010/main" val="8698197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soportba foglalás 2">
            <a:extLst>
              <a:ext uri="{FF2B5EF4-FFF2-40B4-BE49-F238E27FC236}">
                <a16:creationId xmlns:a16="http://schemas.microsoft.com/office/drawing/2014/main" id="{B3A3132A-6DB7-2EB6-3764-855AC9FA0119}"/>
              </a:ext>
            </a:extLst>
          </p:cNvPr>
          <p:cNvGrpSpPr/>
          <p:nvPr/>
        </p:nvGrpSpPr>
        <p:grpSpPr>
          <a:xfrm>
            <a:off x="-231559" y="589937"/>
            <a:ext cx="11031322" cy="5822699"/>
            <a:chOff x="-78187" y="832217"/>
            <a:chExt cx="10783300" cy="5659076"/>
          </a:xfrm>
        </p:grpSpPr>
        <p:pic>
          <p:nvPicPr>
            <p:cNvPr id="2050" name="Picture 2" descr="X, Y, Z Genrációk – miben különbözünk"/>
            <p:cNvPicPr>
              <a:picLocks noChangeAspect="1" noChangeArrowheads="1"/>
            </p:cNvPicPr>
            <p:nvPr/>
          </p:nvPicPr>
          <p:blipFill rotWithShape="1">
            <a:blip r:embed="rId3">
              <a:extLst>
                <a:ext uri="{28A0092B-C50C-407E-A947-70E740481C1C}">
                  <a14:useLocalDpi xmlns:a14="http://schemas.microsoft.com/office/drawing/2010/main" val="0"/>
                </a:ext>
              </a:extLst>
            </a:blip>
            <a:srcRect l="-960" t="13878" r="960" b="12077"/>
            <a:stretch/>
          </p:blipFill>
          <p:spPr bwMode="auto">
            <a:xfrm>
              <a:off x="-78187" y="832217"/>
              <a:ext cx="10783300" cy="5659076"/>
            </a:xfrm>
            <a:prstGeom prst="rect">
              <a:avLst/>
            </a:prstGeom>
            <a:noFill/>
            <a:extLst>
              <a:ext uri="{909E8E84-426E-40DD-AFC4-6F175D3DCCD1}">
                <a14:hiddenFill xmlns:a14="http://schemas.microsoft.com/office/drawing/2010/main">
                  <a:solidFill>
                    <a:srgbClr val="FFFFFF"/>
                  </a:solidFill>
                </a14:hiddenFill>
              </a:ext>
            </a:extLst>
          </p:spPr>
        </p:pic>
        <p:sp>
          <p:nvSpPr>
            <p:cNvPr id="2" name="Szövegdoboz 1"/>
            <p:cNvSpPr txBox="1"/>
            <p:nvPr/>
          </p:nvSpPr>
          <p:spPr>
            <a:xfrm>
              <a:off x="1066201" y="5322935"/>
              <a:ext cx="1586903" cy="365036"/>
            </a:xfrm>
            <a:prstGeom prst="rect">
              <a:avLst/>
            </a:prstGeom>
            <a:noFill/>
          </p:spPr>
          <p:txBody>
            <a:bodyPr wrap="square" rtlCol="0">
              <a:spAutoFit/>
            </a:bodyPr>
            <a:lstStyle/>
            <a:p>
              <a:r>
                <a:rPr lang="hu-HU" sz="1772" b="1" dirty="0"/>
                <a:t>1949 - 1960 </a:t>
              </a:r>
              <a:endParaRPr lang="hu-HU" sz="1594" b="1" dirty="0"/>
            </a:p>
          </p:txBody>
        </p:sp>
        <p:sp>
          <p:nvSpPr>
            <p:cNvPr id="4" name="Szövegdoboz 3"/>
            <p:cNvSpPr txBox="1"/>
            <p:nvPr/>
          </p:nvSpPr>
          <p:spPr>
            <a:xfrm>
              <a:off x="3300539" y="5367903"/>
              <a:ext cx="1586903" cy="365036"/>
            </a:xfrm>
            <a:prstGeom prst="rect">
              <a:avLst/>
            </a:prstGeom>
            <a:noFill/>
          </p:spPr>
          <p:txBody>
            <a:bodyPr wrap="square" rtlCol="0">
              <a:spAutoFit/>
            </a:bodyPr>
            <a:lstStyle/>
            <a:p>
              <a:r>
                <a:rPr lang="hu-HU" sz="1772" b="1" dirty="0"/>
                <a:t>1960 -1980</a:t>
              </a:r>
              <a:endParaRPr lang="hu-HU" sz="1594" b="1" dirty="0"/>
            </a:p>
          </p:txBody>
        </p:sp>
        <p:sp>
          <p:nvSpPr>
            <p:cNvPr id="5" name="Szövegdoboz 4"/>
            <p:cNvSpPr txBox="1"/>
            <p:nvPr/>
          </p:nvSpPr>
          <p:spPr>
            <a:xfrm>
              <a:off x="5940312" y="5401708"/>
              <a:ext cx="1586903" cy="365036"/>
            </a:xfrm>
            <a:prstGeom prst="rect">
              <a:avLst/>
            </a:prstGeom>
            <a:noFill/>
          </p:spPr>
          <p:txBody>
            <a:bodyPr wrap="square" rtlCol="0">
              <a:spAutoFit/>
            </a:bodyPr>
            <a:lstStyle/>
            <a:p>
              <a:r>
                <a:rPr lang="hu-HU" sz="1772" b="1" dirty="0"/>
                <a:t>1980 – 2000</a:t>
              </a:r>
              <a:endParaRPr lang="hu-HU" sz="1594" b="1" dirty="0"/>
            </a:p>
          </p:txBody>
        </p:sp>
        <p:sp>
          <p:nvSpPr>
            <p:cNvPr id="6" name="Szövegdoboz 5"/>
            <p:cNvSpPr txBox="1"/>
            <p:nvPr/>
          </p:nvSpPr>
          <p:spPr>
            <a:xfrm>
              <a:off x="8580085" y="5388078"/>
              <a:ext cx="1586903" cy="365036"/>
            </a:xfrm>
            <a:prstGeom prst="rect">
              <a:avLst/>
            </a:prstGeom>
            <a:noFill/>
          </p:spPr>
          <p:txBody>
            <a:bodyPr wrap="square" rtlCol="0">
              <a:spAutoFit/>
            </a:bodyPr>
            <a:lstStyle/>
            <a:p>
              <a:r>
                <a:rPr lang="hu-HU" sz="1772" b="1" dirty="0"/>
                <a:t>2000 - 2010</a:t>
              </a:r>
              <a:endParaRPr lang="hu-HU" sz="1594" b="1" dirty="0"/>
            </a:p>
          </p:txBody>
        </p:sp>
      </p:grpSp>
    </p:spTree>
    <p:extLst>
      <p:ext uri="{BB962C8B-B14F-4D97-AF65-F5344CB8AC3E}">
        <p14:creationId xmlns:p14="http://schemas.microsoft.com/office/powerpoint/2010/main" val="256629466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Title 1">
            <a:extLst>
              <a:ext uri="{FF2B5EF4-FFF2-40B4-BE49-F238E27FC236}">
                <a16:creationId xmlns:a16="http://schemas.microsoft.com/office/drawing/2014/main" id="{3D10843D-38FB-DDDE-DF3E-181C77754EEE}"/>
              </a:ext>
            </a:extLst>
          </p:cNvPr>
          <p:cNvSpPr>
            <a:spLocks noGrp="1"/>
          </p:cNvSpPr>
          <p:nvPr>
            <p:ph type="title"/>
          </p:nvPr>
        </p:nvSpPr>
        <p:spPr>
          <a:xfrm>
            <a:off x="684174" y="3069043"/>
            <a:ext cx="4483321" cy="1417469"/>
          </a:xfrm>
        </p:spPr>
        <p:txBody>
          <a:bodyPr/>
          <a:lstStyle/>
          <a:p>
            <a:r>
              <a:rPr lang="en-US" dirty="0">
                <a:hlinkClick r:id="rId2"/>
              </a:rPr>
              <a:t>https://www.youtube.com/watch?v=j7I7pr3kFrI</a:t>
            </a:r>
            <a:r>
              <a:rPr lang="hu-HU" dirty="0"/>
              <a:t> </a:t>
            </a:r>
            <a:endParaRPr lang="en-US" dirty="0"/>
          </a:p>
        </p:txBody>
      </p:sp>
      <p:pic>
        <p:nvPicPr>
          <p:cNvPr id="1026" name="Picture 2" descr="Steigervald Krisztián - Generációk harca - Hogyan értsük meg egymást? [eHangoskönyv]">
            <a:extLst>
              <a:ext uri="{FF2B5EF4-FFF2-40B4-BE49-F238E27FC236}">
                <a16:creationId xmlns:a16="http://schemas.microsoft.com/office/drawing/2014/main" id="{FD299E0D-1347-6AC0-0E67-62A125132F3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bwMode="auto">
          <a:xfrm>
            <a:off x="5012397" y="720784"/>
            <a:ext cx="2660158" cy="2660158"/>
          </a:xfrm>
          <a:prstGeom prst="rect">
            <a:avLst/>
          </a:prstGeom>
          <a:solidFill>
            <a:srgbClr val="FFFFFF"/>
          </a:solidFill>
        </p:spPr>
      </p:pic>
      <p:sp>
        <p:nvSpPr>
          <p:cNvPr id="1033" name="Text Placeholder 3">
            <a:extLst>
              <a:ext uri="{FF2B5EF4-FFF2-40B4-BE49-F238E27FC236}">
                <a16:creationId xmlns:a16="http://schemas.microsoft.com/office/drawing/2014/main" id="{8809D4B9-8743-62D3-5B82-1F037DF756A0}"/>
              </a:ext>
            </a:extLst>
          </p:cNvPr>
          <p:cNvSpPr>
            <a:spLocks noGrp="1"/>
          </p:cNvSpPr>
          <p:nvPr>
            <p:ph type="body" sz="half" idx="2"/>
          </p:nvPr>
        </p:nvSpPr>
        <p:spPr>
          <a:xfrm>
            <a:off x="684175" y="2892312"/>
            <a:ext cx="3483204" cy="3376332"/>
          </a:xfrm>
        </p:spPr>
        <p:txBody>
          <a:bodyPr/>
          <a:lstStyle/>
          <a:p>
            <a:endParaRPr lang="en-US" dirty="0"/>
          </a:p>
        </p:txBody>
      </p:sp>
      <p:pic>
        <p:nvPicPr>
          <p:cNvPr id="5" name="Kép 4">
            <a:extLst>
              <a:ext uri="{FF2B5EF4-FFF2-40B4-BE49-F238E27FC236}">
                <a16:creationId xmlns:a16="http://schemas.microsoft.com/office/drawing/2014/main" id="{A1D24F51-18DE-6560-66A5-FCC73134CE26}"/>
              </a:ext>
            </a:extLst>
          </p:cNvPr>
          <p:cNvPicPr>
            <a:picLocks noChangeAspect="1"/>
          </p:cNvPicPr>
          <p:nvPr/>
        </p:nvPicPr>
        <p:blipFill>
          <a:blip r:embed="rId5"/>
          <a:stretch>
            <a:fillRect/>
          </a:stretch>
        </p:blipFill>
        <p:spPr>
          <a:xfrm>
            <a:off x="1060452" y="4610884"/>
            <a:ext cx="3106927" cy="1657760"/>
          </a:xfrm>
          <a:prstGeom prst="rect">
            <a:avLst/>
          </a:prstGeom>
        </p:spPr>
      </p:pic>
      <p:pic>
        <p:nvPicPr>
          <p:cNvPr id="1030" name="Picture 6" descr="Steigervald Krisztián - Generációk harca a figyelemért - Hogyan tanuljunk egymástól, egymásért?">
            <a:extLst>
              <a:ext uri="{FF2B5EF4-FFF2-40B4-BE49-F238E27FC236}">
                <a16:creationId xmlns:a16="http://schemas.microsoft.com/office/drawing/2014/main" id="{2D99C606-DC47-18A3-096F-BE7EA1D113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5630" y="595425"/>
            <a:ext cx="1889958" cy="2910873"/>
          </a:xfrm>
          <a:prstGeom prst="rect">
            <a:avLst/>
          </a:prstGeom>
          <a:noFill/>
          <a:extLst>
            <a:ext uri="{909E8E84-426E-40DD-AFC4-6F175D3DCCD1}">
              <a14:hiddenFill xmlns:a14="http://schemas.microsoft.com/office/drawing/2010/main">
                <a:solidFill>
                  <a:srgbClr val="FFFFFF"/>
                </a:solidFill>
              </a14:hiddenFill>
            </a:ext>
          </a:extLst>
        </p:spPr>
      </p:pic>
      <p:pic>
        <p:nvPicPr>
          <p:cNvPr id="7" name="Ábra 6" descr="Mesélés körvonalas">
            <a:extLst>
              <a:ext uri="{FF2B5EF4-FFF2-40B4-BE49-F238E27FC236}">
                <a16:creationId xmlns:a16="http://schemas.microsoft.com/office/drawing/2014/main" id="{BE541337-4065-19B6-ED1C-7BAE0D7B7FD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79309" y="2995325"/>
            <a:ext cx="3483204" cy="3483204"/>
          </a:xfrm>
          <a:prstGeom prst="rect">
            <a:avLst/>
          </a:prstGeom>
        </p:spPr>
      </p:pic>
      <p:pic>
        <p:nvPicPr>
          <p:cNvPr id="15" name="Ábra 14" descr="Fejhallgató körvonalas">
            <a:extLst>
              <a:ext uri="{FF2B5EF4-FFF2-40B4-BE49-F238E27FC236}">
                <a16:creationId xmlns:a16="http://schemas.microsoft.com/office/drawing/2014/main" id="{E9409692-E61D-8BD2-5D9D-B634B7D4E78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73458" y="223161"/>
            <a:ext cx="3885864" cy="3885864"/>
          </a:xfrm>
          <a:prstGeom prst="rect">
            <a:avLst/>
          </a:prstGeom>
        </p:spPr>
      </p:pic>
      <p:pic>
        <p:nvPicPr>
          <p:cNvPr id="17" name="Ábra 16" descr="Hangjegy körvonalas">
            <a:extLst>
              <a:ext uri="{FF2B5EF4-FFF2-40B4-BE49-F238E27FC236}">
                <a16:creationId xmlns:a16="http://schemas.microsoft.com/office/drawing/2014/main" id="{E5413498-2084-2256-672B-1371A1E8788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923783" y="1459957"/>
            <a:ext cx="485048" cy="485048"/>
          </a:xfrm>
          <a:prstGeom prst="rect">
            <a:avLst/>
          </a:prstGeom>
        </p:spPr>
      </p:pic>
      <p:pic>
        <p:nvPicPr>
          <p:cNvPr id="18" name="Ábra 17" descr="Hangjegy körvonalas">
            <a:extLst>
              <a:ext uri="{FF2B5EF4-FFF2-40B4-BE49-F238E27FC236}">
                <a16:creationId xmlns:a16="http://schemas.microsoft.com/office/drawing/2014/main" id="{2EE49482-522C-578D-8C91-20BEE78039D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765763" y="1171294"/>
            <a:ext cx="485048" cy="485048"/>
          </a:xfrm>
          <a:prstGeom prst="rect">
            <a:avLst/>
          </a:prstGeom>
        </p:spPr>
      </p:pic>
      <p:pic>
        <p:nvPicPr>
          <p:cNvPr id="19" name="Ábra 18" descr="Hangjegy körvonalas">
            <a:extLst>
              <a:ext uri="{FF2B5EF4-FFF2-40B4-BE49-F238E27FC236}">
                <a16:creationId xmlns:a16="http://schemas.microsoft.com/office/drawing/2014/main" id="{64C0EE9F-F38E-53FF-45C3-E850EDE6EC7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43284" y="1764667"/>
            <a:ext cx="485048" cy="485048"/>
          </a:xfrm>
          <a:prstGeom prst="rect">
            <a:avLst/>
          </a:prstGeom>
        </p:spPr>
      </p:pic>
    </p:spTree>
    <p:extLst>
      <p:ext uri="{BB962C8B-B14F-4D97-AF65-F5344CB8AC3E}">
        <p14:creationId xmlns:p14="http://schemas.microsoft.com/office/powerpoint/2010/main" val="208906681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7F99C74-CFA4-30F8-D568-FB22A955C77E}"/>
              </a:ext>
            </a:extLst>
          </p:cNvPr>
          <p:cNvSpPr>
            <a:spLocks noGrp="1"/>
          </p:cNvSpPr>
          <p:nvPr>
            <p:ph type="title"/>
          </p:nvPr>
        </p:nvSpPr>
        <p:spPr/>
        <p:txBody>
          <a:bodyPr/>
          <a:lstStyle/>
          <a:p>
            <a:r>
              <a:rPr lang="hu-HU" dirty="0"/>
              <a:t>Generációs különbségek</a:t>
            </a:r>
          </a:p>
        </p:txBody>
      </p:sp>
      <p:sp>
        <p:nvSpPr>
          <p:cNvPr id="3" name="Tartalom helye 2">
            <a:extLst>
              <a:ext uri="{FF2B5EF4-FFF2-40B4-BE49-F238E27FC236}">
                <a16:creationId xmlns:a16="http://schemas.microsoft.com/office/drawing/2014/main" id="{FE65A3AB-327D-12CA-F1E5-D26A4832DF7D}"/>
              </a:ext>
            </a:extLst>
          </p:cNvPr>
          <p:cNvSpPr>
            <a:spLocks noGrp="1"/>
          </p:cNvSpPr>
          <p:nvPr>
            <p:ph sz="half" idx="1"/>
          </p:nvPr>
        </p:nvSpPr>
        <p:spPr>
          <a:xfrm>
            <a:off x="556931" y="1947430"/>
            <a:ext cx="9685900" cy="4378771"/>
          </a:xfrm>
        </p:spPr>
        <p:txBody>
          <a:bodyPr/>
          <a:lstStyle/>
          <a:p>
            <a:pPr marL="0" indent="0">
              <a:buNone/>
            </a:pPr>
            <a:r>
              <a:rPr lang="hu-HU" dirty="0"/>
              <a:t>Alapvető feszültségek:</a:t>
            </a:r>
          </a:p>
          <a:p>
            <a:r>
              <a:rPr lang="hu-HU" dirty="0"/>
              <a:t>A Baby </a:t>
            </a:r>
            <a:r>
              <a:rPr lang="hu-HU" dirty="0" err="1"/>
              <a:t>Boomer</a:t>
            </a:r>
            <a:r>
              <a:rPr lang="hu-HU" dirty="0"/>
              <a:t> a hierarchikus rendhez szokott</a:t>
            </a:r>
          </a:p>
          <a:p>
            <a:r>
              <a:rPr lang="hu-HU" dirty="0"/>
              <a:t>az X generáció tagjai furcsállhatják a friss, fiatal munkatársak szókimondását, rövidtávú gondolkodását</a:t>
            </a:r>
          </a:p>
          <a:p>
            <a:r>
              <a:rPr lang="hu-HU" dirty="0"/>
              <a:t>az Y és Z generáció tagjai nehezebben alkalmazkodnak a már meglévő, esetlegesen kötött munkarendhez, másképp kommunikálnak</a:t>
            </a:r>
          </a:p>
          <a:p>
            <a:endParaRPr lang="hu-HU" dirty="0"/>
          </a:p>
          <a:p>
            <a:pPr marL="0" indent="0">
              <a:buNone/>
            </a:pPr>
            <a:r>
              <a:rPr lang="hu-HU" dirty="0">
                <a:solidFill>
                  <a:srgbClr val="C00000"/>
                </a:solidFill>
              </a:rPr>
              <a:t>DE! </a:t>
            </a:r>
            <a:r>
              <a:rPr lang="hu-HU" dirty="0"/>
              <a:t>ha jól rakjuk össze a csapatot kiegészíthetik és támogathatják egymást</a:t>
            </a:r>
          </a:p>
        </p:txBody>
      </p:sp>
      <p:grpSp>
        <p:nvGrpSpPr>
          <p:cNvPr id="4" name="Csoportba foglalás 3">
            <a:extLst>
              <a:ext uri="{FF2B5EF4-FFF2-40B4-BE49-F238E27FC236}">
                <a16:creationId xmlns:a16="http://schemas.microsoft.com/office/drawing/2014/main" id="{17C99699-6505-D2D7-004E-B9350170DE35}"/>
              </a:ext>
            </a:extLst>
          </p:cNvPr>
          <p:cNvGrpSpPr/>
          <p:nvPr/>
        </p:nvGrpSpPr>
        <p:grpSpPr>
          <a:xfrm>
            <a:off x="8221892" y="100361"/>
            <a:ext cx="1847659" cy="1507917"/>
            <a:chOff x="9246139" y="235551"/>
            <a:chExt cx="2945861" cy="2685462"/>
          </a:xfrm>
        </p:grpSpPr>
        <p:pic>
          <p:nvPicPr>
            <p:cNvPr id="5" name="Kép 4" descr="Idős nő miszerint">
              <a:extLst>
                <a:ext uri="{FF2B5EF4-FFF2-40B4-BE49-F238E27FC236}">
                  <a16:creationId xmlns:a16="http://schemas.microsoft.com/office/drawing/2014/main" id="{7A303F30-183F-F6B6-8C11-73AF6F5083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854741" y="365125"/>
              <a:ext cx="846585" cy="2514600"/>
            </a:xfrm>
            <a:prstGeom prst="rect">
              <a:avLst/>
            </a:prstGeom>
          </p:spPr>
        </p:pic>
        <p:pic>
          <p:nvPicPr>
            <p:cNvPr id="6" name="Kép 5" descr="Fiatal férfi kéz a HaOn">
              <a:extLst>
                <a:ext uri="{FF2B5EF4-FFF2-40B4-BE49-F238E27FC236}">
                  <a16:creationId xmlns:a16="http://schemas.microsoft.com/office/drawing/2014/main" id="{11772121-3496-8E86-A430-F205BA85C0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7423" y="324309"/>
              <a:ext cx="804577" cy="2596704"/>
            </a:xfrm>
            <a:prstGeom prst="rect">
              <a:avLst/>
            </a:prstGeom>
          </p:spPr>
        </p:pic>
        <p:pic>
          <p:nvPicPr>
            <p:cNvPr id="7" name="Kép 6" descr="A férfiak kézen foglalt">
              <a:extLst>
                <a:ext uri="{FF2B5EF4-FFF2-40B4-BE49-F238E27FC236}">
                  <a16:creationId xmlns:a16="http://schemas.microsoft.com/office/drawing/2014/main" id="{E674BA7C-7E5E-7084-6327-DAC7A81811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2891" y="296879"/>
              <a:ext cx="954661" cy="2624134"/>
            </a:xfrm>
            <a:prstGeom prst="rect">
              <a:avLst/>
            </a:prstGeom>
          </p:spPr>
        </p:pic>
        <p:pic>
          <p:nvPicPr>
            <p:cNvPr id="8" name="Kép 7" descr="Üzletasszony csípőre tett kézzel">
              <a:extLst>
                <a:ext uri="{FF2B5EF4-FFF2-40B4-BE49-F238E27FC236}">
                  <a16:creationId xmlns:a16="http://schemas.microsoft.com/office/drawing/2014/main" id="{674F1801-DFD9-47FE-29F9-7F74767467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13037" y="412736"/>
              <a:ext cx="980120" cy="2508277"/>
            </a:xfrm>
            <a:prstGeom prst="rect">
              <a:avLst/>
            </a:prstGeom>
          </p:spPr>
        </p:pic>
        <p:pic>
          <p:nvPicPr>
            <p:cNvPr id="9" name="Kép 8" descr="A vállalati férfi kari">
              <a:extLst>
                <a:ext uri="{FF2B5EF4-FFF2-40B4-BE49-F238E27FC236}">
                  <a16:creationId xmlns:a16="http://schemas.microsoft.com/office/drawing/2014/main" id="{4DD9326C-34EA-9925-2A3D-8E2ED24634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246139" y="235551"/>
              <a:ext cx="804576" cy="2654314"/>
            </a:xfrm>
            <a:prstGeom prst="rect">
              <a:avLst/>
            </a:prstGeom>
          </p:spPr>
        </p:pic>
      </p:grpSp>
    </p:spTree>
    <p:extLst>
      <p:ext uri="{BB962C8B-B14F-4D97-AF65-F5344CB8AC3E}">
        <p14:creationId xmlns:p14="http://schemas.microsoft.com/office/powerpoint/2010/main" val="4772598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9B0D00D-5E6F-4EC5-F045-380E00513D54}"/>
              </a:ext>
            </a:extLst>
          </p:cNvPr>
          <p:cNvSpPr>
            <a:spLocks noGrp="1"/>
          </p:cNvSpPr>
          <p:nvPr>
            <p:ph type="title"/>
          </p:nvPr>
        </p:nvSpPr>
        <p:spPr>
          <a:xfrm>
            <a:off x="7600563" y="949726"/>
            <a:ext cx="3564719" cy="608286"/>
          </a:xfrm>
        </p:spPr>
        <p:txBody>
          <a:bodyPr/>
          <a:lstStyle/>
          <a:p>
            <a:r>
              <a:rPr lang="hu-HU" dirty="0"/>
              <a:t>Generációs különbségek kezelése</a:t>
            </a:r>
          </a:p>
        </p:txBody>
      </p:sp>
      <p:sp>
        <p:nvSpPr>
          <p:cNvPr id="3" name="Szöveg helye 2">
            <a:extLst>
              <a:ext uri="{FF2B5EF4-FFF2-40B4-BE49-F238E27FC236}">
                <a16:creationId xmlns:a16="http://schemas.microsoft.com/office/drawing/2014/main" id="{5E643622-7E21-D29C-5F05-3C44541AA8D5}"/>
              </a:ext>
            </a:extLst>
          </p:cNvPr>
          <p:cNvSpPr>
            <a:spLocks noGrp="1"/>
          </p:cNvSpPr>
          <p:nvPr>
            <p:ph type="body" sz="half" idx="2"/>
          </p:nvPr>
        </p:nvSpPr>
        <p:spPr>
          <a:xfrm>
            <a:off x="1416840" y="357262"/>
            <a:ext cx="4897962" cy="1082227"/>
          </a:xfrm>
        </p:spPr>
        <p:txBody>
          <a:bodyPr/>
          <a:lstStyle/>
          <a:p>
            <a:r>
              <a:rPr lang="hu-HU" sz="2520" b="1" dirty="0"/>
              <a:t>Tudatosítás, felismerés</a:t>
            </a:r>
          </a:p>
          <a:p>
            <a:pPr lvl="1"/>
            <a:r>
              <a:rPr lang="hu-HU" dirty="0"/>
              <a:t>Panaszkodás helyett közelítsük a generációkat egymáshoz</a:t>
            </a:r>
          </a:p>
          <a:p>
            <a:pPr lvl="1"/>
            <a:r>
              <a:rPr lang="hu-HU" dirty="0"/>
              <a:t>Képzés, workshop, közös programok – kapcsolódási lehetőségek</a:t>
            </a:r>
          </a:p>
        </p:txBody>
      </p:sp>
      <p:sp>
        <p:nvSpPr>
          <p:cNvPr id="4" name="Szöveg helye 3">
            <a:extLst>
              <a:ext uri="{FF2B5EF4-FFF2-40B4-BE49-F238E27FC236}">
                <a16:creationId xmlns:a16="http://schemas.microsoft.com/office/drawing/2014/main" id="{664797D8-7E45-8D5F-6684-A5433AD0E5D7}"/>
              </a:ext>
            </a:extLst>
          </p:cNvPr>
          <p:cNvSpPr>
            <a:spLocks noGrp="1"/>
          </p:cNvSpPr>
          <p:nvPr>
            <p:ph type="body" sz="half" idx="13"/>
          </p:nvPr>
        </p:nvSpPr>
        <p:spPr>
          <a:xfrm>
            <a:off x="1707219" y="2666465"/>
            <a:ext cx="5273684" cy="1082227"/>
          </a:xfrm>
        </p:spPr>
        <p:txBody>
          <a:bodyPr/>
          <a:lstStyle/>
          <a:p>
            <a:r>
              <a:rPr lang="hu-HU" sz="2520" b="1" dirty="0"/>
              <a:t>Változás elfogadása, kezelése</a:t>
            </a:r>
          </a:p>
          <a:p>
            <a:pPr lvl="1"/>
            <a:r>
              <a:rPr lang="hu-HU" dirty="0"/>
              <a:t>Visszajelzés</a:t>
            </a:r>
          </a:p>
          <a:p>
            <a:pPr lvl="1"/>
            <a:r>
              <a:rPr lang="hu-HU" dirty="0"/>
              <a:t>Konfliktus kezelése</a:t>
            </a:r>
          </a:p>
          <a:p>
            <a:pPr lvl="1"/>
            <a:r>
              <a:rPr lang="hu-HU" dirty="0"/>
              <a:t>Egyéni motivációk feltérképezése</a:t>
            </a:r>
          </a:p>
        </p:txBody>
      </p:sp>
      <p:sp>
        <p:nvSpPr>
          <p:cNvPr id="5" name="Szöveg helye 4">
            <a:extLst>
              <a:ext uri="{FF2B5EF4-FFF2-40B4-BE49-F238E27FC236}">
                <a16:creationId xmlns:a16="http://schemas.microsoft.com/office/drawing/2014/main" id="{4BC50919-BA8A-2AF5-818E-FB290B4FADA4}"/>
              </a:ext>
            </a:extLst>
          </p:cNvPr>
          <p:cNvSpPr>
            <a:spLocks noGrp="1"/>
          </p:cNvSpPr>
          <p:nvPr>
            <p:ph type="body" sz="half" idx="14"/>
          </p:nvPr>
        </p:nvSpPr>
        <p:spPr>
          <a:xfrm>
            <a:off x="1707219" y="4503720"/>
            <a:ext cx="6581376" cy="1082227"/>
          </a:xfrm>
        </p:spPr>
        <p:txBody>
          <a:bodyPr/>
          <a:lstStyle/>
          <a:p>
            <a:r>
              <a:rPr lang="hu-HU" sz="2520" b="1" dirty="0"/>
              <a:t>Eszközök:</a:t>
            </a:r>
          </a:p>
          <a:p>
            <a:pPr lvl="1"/>
            <a:r>
              <a:rPr lang="hu-HU" sz="2400" dirty="0"/>
              <a:t>Stratégia átgondolása</a:t>
            </a:r>
          </a:p>
          <a:p>
            <a:pPr lvl="1"/>
            <a:r>
              <a:rPr lang="hu-HU" sz="2400" dirty="0"/>
              <a:t>Toborzás, kiválasztás, próbaidő (beillesztési folyamatok) átgondolása</a:t>
            </a:r>
          </a:p>
          <a:p>
            <a:pPr lvl="1"/>
            <a:r>
              <a:rPr lang="hu-HU" sz="2400" dirty="0"/>
              <a:t>Mentoring, visszajelző rendszer</a:t>
            </a:r>
          </a:p>
          <a:p>
            <a:pPr lvl="1"/>
            <a:r>
              <a:rPr lang="hu-HU" sz="2400" dirty="0"/>
              <a:t>Rugalmas(</a:t>
            </a:r>
            <a:r>
              <a:rPr lang="hu-HU" sz="2400" dirty="0" err="1"/>
              <a:t>abb</a:t>
            </a:r>
            <a:r>
              <a:rPr lang="hu-HU" sz="2400" dirty="0"/>
              <a:t>) munkakörnyezet megteremtése</a:t>
            </a:r>
          </a:p>
          <a:p>
            <a:endParaRPr lang="hu-HU" sz="2520" b="1" dirty="0"/>
          </a:p>
        </p:txBody>
      </p:sp>
    </p:spTree>
    <p:extLst>
      <p:ext uri="{BB962C8B-B14F-4D97-AF65-F5344CB8AC3E}">
        <p14:creationId xmlns:p14="http://schemas.microsoft.com/office/powerpoint/2010/main" val="220975497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E1372-AF51-F6CA-15AF-15595AC6AD62}"/>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4AF77166-3213-98F2-5FC5-196763DD7E2A}"/>
              </a:ext>
            </a:extLst>
          </p:cNvPr>
          <p:cNvSpPr>
            <a:spLocks noGrp="1"/>
          </p:cNvSpPr>
          <p:nvPr>
            <p:ph type="title"/>
          </p:nvPr>
        </p:nvSpPr>
        <p:spPr/>
        <p:txBody>
          <a:bodyPr/>
          <a:lstStyle/>
          <a:p>
            <a:r>
              <a:rPr lang="hu-HU" dirty="0"/>
              <a:t>Generációs különbségek</a:t>
            </a:r>
          </a:p>
        </p:txBody>
      </p:sp>
      <p:sp>
        <p:nvSpPr>
          <p:cNvPr id="3" name="Tartalom helye 2">
            <a:extLst>
              <a:ext uri="{FF2B5EF4-FFF2-40B4-BE49-F238E27FC236}">
                <a16:creationId xmlns:a16="http://schemas.microsoft.com/office/drawing/2014/main" id="{CE033417-1D85-BA26-AC5E-D94CA11D18B5}"/>
              </a:ext>
            </a:extLst>
          </p:cNvPr>
          <p:cNvSpPr>
            <a:spLocks noGrp="1"/>
          </p:cNvSpPr>
          <p:nvPr>
            <p:ph sz="half" idx="1"/>
          </p:nvPr>
        </p:nvSpPr>
        <p:spPr>
          <a:xfrm>
            <a:off x="556931" y="1947430"/>
            <a:ext cx="9685900" cy="4378771"/>
          </a:xfrm>
        </p:spPr>
        <p:txBody>
          <a:bodyPr/>
          <a:lstStyle/>
          <a:p>
            <a:r>
              <a:rPr lang="hu-HU" dirty="0"/>
              <a:t>Generációs különbségek </a:t>
            </a:r>
          </a:p>
          <a:p>
            <a:pPr lvl="1"/>
            <a:r>
              <a:rPr lang="hu-HU" sz="2800" b="1" dirty="0"/>
              <a:t>Természetesek</a:t>
            </a:r>
            <a:r>
              <a:rPr lang="hu-HU" dirty="0"/>
              <a:t> </a:t>
            </a:r>
          </a:p>
          <a:p>
            <a:pPr lvl="1"/>
            <a:r>
              <a:rPr lang="hu-HU" sz="2800" b="1" dirty="0"/>
              <a:t>Elkerülhetetlenek </a:t>
            </a:r>
          </a:p>
          <a:p>
            <a:r>
              <a:rPr lang="hu-HU" dirty="0"/>
              <a:t>A generációs jegyek nem feltétlenül pozitív vagy negatív tulajdonságok, hanem </a:t>
            </a:r>
            <a:r>
              <a:rPr lang="hu-HU" b="1" dirty="0"/>
              <a:t>az adott korszak társadalmi és technológiai hatásainak eredményei</a:t>
            </a:r>
            <a:r>
              <a:rPr lang="hu-HU" dirty="0"/>
              <a:t>. </a:t>
            </a:r>
          </a:p>
          <a:p>
            <a:r>
              <a:rPr lang="hu-HU" dirty="0"/>
              <a:t>Ezek a jegyek nemcsak az egyén gondolkodásmódját, hanem a társadalmi kapcsolatok működését is befolyásolják.</a:t>
            </a:r>
          </a:p>
          <a:p>
            <a:pPr marL="0" indent="0">
              <a:buNone/>
            </a:pPr>
            <a:endParaRPr lang="hu-HU" sz="1000" b="1" dirty="0">
              <a:solidFill>
                <a:srgbClr val="C20082"/>
              </a:solidFill>
            </a:endParaRPr>
          </a:p>
          <a:p>
            <a:pPr marL="0" indent="0">
              <a:buNone/>
            </a:pPr>
            <a:r>
              <a:rPr lang="hu-HU" b="1" dirty="0">
                <a:solidFill>
                  <a:srgbClr val="C20082"/>
                </a:solidFill>
              </a:rPr>
              <a:t>Eszközként tekintsünk rájuk, ne szakadékként!</a:t>
            </a:r>
          </a:p>
        </p:txBody>
      </p:sp>
      <p:grpSp>
        <p:nvGrpSpPr>
          <p:cNvPr id="4" name="Csoportba foglalás 3">
            <a:extLst>
              <a:ext uri="{FF2B5EF4-FFF2-40B4-BE49-F238E27FC236}">
                <a16:creationId xmlns:a16="http://schemas.microsoft.com/office/drawing/2014/main" id="{F1E3727B-1268-F04F-A300-BE8B1A1E1559}"/>
              </a:ext>
            </a:extLst>
          </p:cNvPr>
          <p:cNvGrpSpPr/>
          <p:nvPr/>
        </p:nvGrpSpPr>
        <p:grpSpPr>
          <a:xfrm>
            <a:off x="8221892" y="100361"/>
            <a:ext cx="1847659" cy="1507917"/>
            <a:chOff x="9246139" y="235551"/>
            <a:chExt cx="2945861" cy="2685462"/>
          </a:xfrm>
        </p:grpSpPr>
        <p:pic>
          <p:nvPicPr>
            <p:cNvPr id="5" name="Kép 4" descr="Idős nő miszerint">
              <a:extLst>
                <a:ext uri="{FF2B5EF4-FFF2-40B4-BE49-F238E27FC236}">
                  <a16:creationId xmlns:a16="http://schemas.microsoft.com/office/drawing/2014/main" id="{F552E98D-45D5-AF71-8A61-D9D5967716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854741" y="365125"/>
              <a:ext cx="846585" cy="2514600"/>
            </a:xfrm>
            <a:prstGeom prst="rect">
              <a:avLst/>
            </a:prstGeom>
          </p:spPr>
        </p:pic>
        <p:pic>
          <p:nvPicPr>
            <p:cNvPr id="6" name="Kép 5" descr="Fiatal férfi kéz a HaOn">
              <a:extLst>
                <a:ext uri="{FF2B5EF4-FFF2-40B4-BE49-F238E27FC236}">
                  <a16:creationId xmlns:a16="http://schemas.microsoft.com/office/drawing/2014/main" id="{3B71EF6D-E647-B894-4FAD-4522FF7B10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7423" y="324309"/>
              <a:ext cx="804577" cy="2596704"/>
            </a:xfrm>
            <a:prstGeom prst="rect">
              <a:avLst/>
            </a:prstGeom>
          </p:spPr>
        </p:pic>
        <p:pic>
          <p:nvPicPr>
            <p:cNvPr id="7" name="Kép 6" descr="A férfiak kézen foglalt">
              <a:extLst>
                <a:ext uri="{FF2B5EF4-FFF2-40B4-BE49-F238E27FC236}">
                  <a16:creationId xmlns:a16="http://schemas.microsoft.com/office/drawing/2014/main" id="{FD845E76-0C79-DB46-DDDB-EFF62709B9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2891" y="296879"/>
              <a:ext cx="954661" cy="2624134"/>
            </a:xfrm>
            <a:prstGeom prst="rect">
              <a:avLst/>
            </a:prstGeom>
          </p:spPr>
        </p:pic>
        <p:pic>
          <p:nvPicPr>
            <p:cNvPr id="8" name="Kép 7" descr="Üzletasszony csípőre tett kézzel">
              <a:extLst>
                <a:ext uri="{FF2B5EF4-FFF2-40B4-BE49-F238E27FC236}">
                  <a16:creationId xmlns:a16="http://schemas.microsoft.com/office/drawing/2014/main" id="{86EDF51C-8345-AEE9-762E-5672F6D97D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13037" y="412736"/>
              <a:ext cx="980120" cy="2508277"/>
            </a:xfrm>
            <a:prstGeom prst="rect">
              <a:avLst/>
            </a:prstGeom>
          </p:spPr>
        </p:pic>
        <p:pic>
          <p:nvPicPr>
            <p:cNvPr id="9" name="Kép 8" descr="A vállalati férfi kari">
              <a:extLst>
                <a:ext uri="{FF2B5EF4-FFF2-40B4-BE49-F238E27FC236}">
                  <a16:creationId xmlns:a16="http://schemas.microsoft.com/office/drawing/2014/main" id="{8B0AEFD3-60EB-B43F-ED48-27D583D5AD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246139" y="235551"/>
              <a:ext cx="804576" cy="2654314"/>
            </a:xfrm>
            <a:prstGeom prst="rect">
              <a:avLst/>
            </a:prstGeom>
          </p:spPr>
        </p:pic>
      </p:grpSp>
    </p:spTree>
    <p:extLst>
      <p:ext uri="{BB962C8B-B14F-4D97-AF65-F5344CB8AC3E}">
        <p14:creationId xmlns:p14="http://schemas.microsoft.com/office/powerpoint/2010/main" val="16188799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9A054-2356-DB20-EC77-62E7CEB57B75}"/>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AC561B90-9169-3A52-3392-9D20E6E0723C}"/>
              </a:ext>
            </a:extLst>
          </p:cNvPr>
          <p:cNvSpPr>
            <a:spLocks noGrp="1"/>
          </p:cNvSpPr>
          <p:nvPr>
            <p:ph type="body" sz="quarter" idx="10"/>
          </p:nvPr>
        </p:nvSpPr>
        <p:spPr>
          <a:xfrm>
            <a:off x="571964" y="1669238"/>
            <a:ext cx="9655834" cy="5316172"/>
          </a:xfrm>
        </p:spPr>
        <p:txBody>
          <a:bodyPr/>
          <a:lstStyle/>
          <a:p>
            <a:pPr marL="0" indent="0">
              <a:lnSpc>
                <a:spcPct val="107000"/>
              </a:lnSpc>
              <a:spcBef>
                <a:spcPts val="2400"/>
              </a:spcBef>
              <a:spcAft>
                <a:spcPts val="800"/>
              </a:spcAft>
              <a:buNone/>
            </a:pPr>
            <a:r>
              <a:rPr lang="hu-HU" sz="2100" b="1" dirty="0">
                <a:solidFill>
                  <a:srgbClr val="0063DC"/>
                </a:solidFill>
                <a:effectLst/>
                <a:latin typeface="Calibri" panose="020F0502020204030204" pitchFamily="34" charset="0"/>
                <a:ea typeface="Calibri" panose="020F0502020204030204" pitchFamily="34" charset="0"/>
                <a:cs typeface="Times New Roman" panose="02020603050405020304" pitchFamily="18" charset="0"/>
              </a:rPr>
              <a:t>Munkavállalói képességek: </a:t>
            </a:r>
            <a:r>
              <a:rPr lang="hu-HU" sz="2100" dirty="0">
                <a:effectLst/>
                <a:latin typeface="Calibri" panose="020F0502020204030204" pitchFamily="34" charset="0"/>
                <a:ea typeface="Calibri" panose="020F0502020204030204" pitchFamily="34" charset="0"/>
                <a:cs typeface="Times New Roman" panose="02020603050405020304" pitchFamily="18" charset="0"/>
              </a:rPr>
              <a:t>„Valamint az elöregedő ápolói társadalom vajon képes lesz-e beletanulni az új technológiákba.„</a:t>
            </a:r>
          </a:p>
          <a:p>
            <a:pPr marL="0" indent="0">
              <a:lnSpc>
                <a:spcPct val="107000"/>
              </a:lnSpc>
              <a:spcBef>
                <a:spcPts val="2400"/>
              </a:spcBef>
              <a:spcAft>
                <a:spcPts val="800"/>
              </a:spcAft>
              <a:buNone/>
            </a:pPr>
            <a:r>
              <a:rPr lang="hu-HU" sz="2100" b="1" dirty="0">
                <a:solidFill>
                  <a:srgbClr val="0063DC"/>
                </a:solidFill>
                <a:effectLst/>
                <a:latin typeface="Calibri" panose="020F0502020204030204" pitchFamily="34" charset="0"/>
                <a:ea typeface="Calibri" panose="020F0502020204030204" pitchFamily="34" charset="0"/>
                <a:cs typeface="Times New Roman" panose="02020603050405020304" pitchFamily="18" charset="0"/>
              </a:rPr>
              <a:t>Etikai kihívások:</a:t>
            </a:r>
            <a:r>
              <a:rPr lang="hu-HU" sz="2100" dirty="0">
                <a:effectLst/>
                <a:latin typeface="Calibri" panose="020F0502020204030204" pitchFamily="34" charset="0"/>
                <a:ea typeface="Calibri" panose="020F0502020204030204" pitchFamily="34" charset="0"/>
                <a:cs typeface="Times New Roman" panose="02020603050405020304" pitchFamily="18" charset="0"/>
              </a:rPr>
              <a:t> „A tájékozott beleegyezés csak az elhangzottak megértésén alapulhat. Az egészségügyben ellátottak átlagéletkora is igen magas, ez megnehezíti és egyben megkérdőjelezi a tájékozott beleegyezés maradéktalan megvalósulását az estükben felmerülő MI alkalmazásával kapcsolatosan. Az online elégedettségi kérdőív már megvalósult Intézményünkben, de bevezetését követően drasztikusan csökkent a kitöltött kérdőívek száma. Ennek oka ugyancsak az ellátottak átlagéletkorával és digitális ismeretivel hozható összefüggésbe, de nem elhanyagolható az sem, hogy az emberek bizalmatlanok az online válaszadás tekintetében, mert féltik az anonimitásukat.”</a:t>
            </a:r>
          </a:p>
          <a:p>
            <a:pPr marL="0" indent="0">
              <a:lnSpc>
                <a:spcPct val="107000"/>
              </a:lnSpc>
              <a:spcBef>
                <a:spcPts val="2400"/>
              </a:spcBef>
              <a:spcAft>
                <a:spcPts val="800"/>
              </a:spcAft>
              <a:buNone/>
            </a:pPr>
            <a:r>
              <a:rPr lang="hu-HU" sz="2100" b="1" dirty="0">
                <a:solidFill>
                  <a:srgbClr val="0063DC"/>
                </a:solidFill>
                <a:effectLst/>
                <a:latin typeface="Calibri" panose="020F0502020204030204" pitchFamily="34" charset="0"/>
                <a:ea typeface="Calibri" panose="020F0502020204030204" pitchFamily="34" charset="0"/>
                <a:cs typeface="Times New Roman" panose="02020603050405020304" pitchFamily="18" charset="0"/>
              </a:rPr>
              <a:t>Felelősség:</a:t>
            </a:r>
            <a:r>
              <a:rPr lang="hu-HU" sz="2100" dirty="0">
                <a:effectLst/>
                <a:latin typeface="Calibri" panose="020F0502020204030204" pitchFamily="34" charset="0"/>
                <a:ea typeface="Calibri" panose="020F0502020204030204" pitchFamily="34" charset="0"/>
                <a:cs typeface="Times New Roman" panose="02020603050405020304" pitchFamily="18" charset="0"/>
              </a:rPr>
              <a:t> </a:t>
            </a:r>
            <a:r>
              <a:rPr lang="hu-HU" sz="2100" dirty="0"/>
              <a:t>„ha téves diagnózis születik, ki a hibás? Az AI? – felelősség kérdése”</a:t>
            </a:r>
            <a:endParaRPr lang="hu-HU" sz="2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ím 2">
            <a:extLst>
              <a:ext uri="{FF2B5EF4-FFF2-40B4-BE49-F238E27FC236}">
                <a16:creationId xmlns:a16="http://schemas.microsoft.com/office/drawing/2014/main" id="{B4EBD9FF-9F18-5942-89D1-577DAF8AFD2A}"/>
              </a:ext>
            </a:extLst>
          </p:cNvPr>
          <p:cNvSpPr>
            <a:spLocks noGrp="1"/>
          </p:cNvSpPr>
          <p:nvPr>
            <p:ph type="title"/>
          </p:nvPr>
        </p:nvSpPr>
        <p:spPr>
          <a:xfrm>
            <a:off x="609600" y="548760"/>
            <a:ext cx="9802380" cy="695250"/>
          </a:xfrm>
        </p:spPr>
        <p:txBody>
          <a:bodyPr/>
          <a:lstStyle/>
          <a:p>
            <a:r>
              <a:rPr lang="hu-HU" b="1" dirty="0">
                <a:solidFill>
                  <a:srgbClr val="0064DC"/>
                </a:solidFill>
              </a:rPr>
              <a:t>Ti mit kérdeztetek?</a:t>
            </a:r>
            <a:endParaRPr lang="en-US" b="1" dirty="0">
              <a:solidFill>
                <a:srgbClr val="0064DC"/>
              </a:solidFill>
            </a:endParaRPr>
          </a:p>
        </p:txBody>
      </p:sp>
      <p:sp>
        <p:nvSpPr>
          <p:cNvPr id="4" name="Szövegdoboz 3">
            <a:extLst>
              <a:ext uri="{FF2B5EF4-FFF2-40B4-BE49-F238E27FC236}">
                <a16:creationId xmlns:a16="http://schemas.microsoft.com/office/drawing/2014/main" id="{21F2C267-4648-CB9E-6C81-DDFA8B865209}"/>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344535488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D153DBB-09E9-5F48-2AED-A0386F6DEB26}"/>
              </a:ext>
            </a:extLst>
          </p:cNvPr>
          <p:cNvSpPr>
            <a:spLocks noGrp="1"/>
          </p:cNvSpPr>
          <p:nvPr>
            <p:ph type="title"/>
          </p:nvPr>
        </p:nvSpPr>
        <p:spPr>
          <a:xfrm>
            <a:off x="564941" y="1977336"/>
            <a:ext cx="3483204" cy="1417469"/>
          </a:xfrm>
        </p:spPr>
        <p:txBody>
          <a:bodyPr anchor="b">
            <a:normAutofit/>
          </a:bodyPr>
          <a:lstStyle/>
          <a:p>
            <a:r>
              <a:rPr lang="hu-HU" sz="3543" dirty="0">
                <a:solidFill>
                  <a:schemeClr val="accent3">
                    <a:lumMod val="50000"/>
                  </a:schemeClr>
                </a:solidFill>
              </a:rPr>
              <a:t>És mi a helyzet a páciensekkel?</a:t>
            </a:r>
          </a:p>
        </p:txBody>
      </p:sp>
      <p:pic>
        <p:nvPicPr>
          <p:cNvPr id="5" name="Kép 4" descr="A képen ruházat, személy, Emberi arc, fal látható&#10;&#10;Automatikusan generált leírás">
            <a:extLst>
              <a:ext uri="{FF2B5EF4-FFF2-40B4-BE49-F238E27FC236}">
                <a16:creationId xmlns:a16="http://schemas.microsoft.com/office/drawing/2014/main" id="{7406B0C4-2C29-C19A-68BE-A95BF1B953ED}"/>
              </a:ext>
            </a:extLst>
          </p:cNvPr>
          <p:cNvPicPr>
            <a:picLocks noChangeAspect="1"/>
          </p:cNvPicPr>
          <p:nvPr/>
        </p:nvPicPr>
        <p:blipFill>
          <a:blip r:embed="rId2">
            <a:extLst>
              <a:ext uri="{28A0092B-C50C-407E-A947-70E740481C1C}">
                <a14:useLocalDpi xmlns:a14="http://schemas.microsoft.com/office/drawing/2010/main" val="0"/>
              </a:ext>
            </a:extLst>
          </a:blip>
          <a:srcRect l="12077" r="8626" b="-2"/>
          <a:stretch/>
        </p:blipFill>
        <p:spPr>
          <a:xfrm>
            <a:off x="4315037" y="1204332"/>
            <a:ext cx="5974426" cy="5029199"/>
          </a:xfrm>
          <a:prstGeom prst="rect">
            <a:avLst/>
          </a:prstGeom>
          <a:noFill/>
        </p:spPr>
      </p:pic>
      <p:sp>
        <p:nvSpPr>
          <p:cNvPr id="3" name="Alcím 2">
            <a:extLst>
              <a:ext uri="{FF2B5EF4-FFF2-40B4-BE49-F238E27FC236}">
                <a16:creationId xmlns:a16="http://schemas.microsoft.com/office/drawing/2014/main" id="{4E46593F-597C-D34E-12C3-252A1649EDA5}"/>
              </a:ext>
            </a:extLst>
          </p:cNvPr>
          <p:cNvSpPr>
            <a:spLocks noGrp="1"/>
          </p:cNvSpPr>
          <p:nvPr>
            <p:ph type="body" sz="half" idx="2"/>
          </p:nvPr>
        </p:nvSpPr>
        <p:spPr>
          <a:xfrm>
            <a:off x="465164" y="3804507"/>
            <a:ext cx="4002982" cy="569813"/>
          </a:xfrm>
        </p:spPr>
        <p:txBody>
          <a:bodyPr>
            <a:noAutofit/>
          </a:bodyPr>
          <a:lstStyle/>
          <a:p>
            <a:r>
              <a:rPr lang="hu-HU" sz="2480" dirty="0"/>
              <a:t>Ők is eltérő preferenciákkal rendelkeznek…</a:t>
            </a:r>
          </a:p>
        </p:txBody>
      </p:sp>
    </p:spTree>
    <p:extLst>
      <p:ext uri="{BB962C8B-B14F-4D97-AF65-F5344CB8AC3E}">
        <p14:creationId xmlns:p14="http://schemas.microsoft.com/office/powerpoint/2010/main" val="326916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0DA64-198D-0248-5834-5398268D0841}"/>
            </a:ext>
          </a:extLst>
        </p:cNvPr>
        <p:cNvGrpSpPr/>
        <p:nvPr/>
      </p:nvGrpSpPr>
      <p:grpSpPr>
        <a:xfrm>
          <a:off x="0" y="0"/>
          <a:ext cx="0" cy="0"/>
          <a:chOff x="0" y="0"/>
          <a:chExt cx="0" cy="0"/>
        </a:xfrm>
      </p:grpSpPr>
      <p:sp>
        <p:nvSpPr>
          <p:cNvPr id="7" name="Footer Placeholder 4">
            <a:extLst>
              <a:ext uri="{FF2B5EF4-FFF2-40B4-BE49-F238E27FC236}">
                <a16:creationId xmlns:a16="http://schemas.microsoft.com/office/drawing/2014/main" id="{A106118A-80F1-97E3-118B-D75D737DBB3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hu-HU" sz="1200" noProof="0" dirty="0">
                <a:solidFill>
                  <a:schemeClr val="bg1"/>
                </a:solidFill>
              </a:rPr>
              <a:t>Project: 101101139 — H-PASS — EU4H-2022-PJ</a:t>
            </a:r>
          </a:p>
        </p:txBody>
      </p:sp>
      <p:sp>
        <p:nvSpPr>
          <p:cNvPr id="4" name="Cím 3">
            <a:extLst>
              <a:ext uri="{FF2B5EF4-FFF2-40B4-BE49-F238E27FC236}">
                <a16:creationId xmlns:a16="http://schemas.microsoft.com/office/drawing/2014/main" id="{47B2B5E3-2A76-D5D5-4460-7AFE825CF3B0}"/>
              </a:ext>
            </a:extLst>
          </p:cNvPr>
          <p:cNvSpPr>
            <a:spLocks noGrp="1"/>
          </p:cNvSpPr>
          <p:nvPr>
            <p:ph type="title"/>
          </p:nvPr>
        </p:nvSpPr>
        <p:spPr/>
        <p:txBody>
          <a:bodyPr/>
          <a:lstStyle/>
          <a:p>
            <a:endParaRPr lang="hu-HU" dirty="0"/>
          </a:p>
        </p:txBody>
      </p:sp>
    </p:spTree>
    <p:extLst>
      <p:ext uri="{BB962C8B-B14F-4D97-AF65-F5344CB8AC3E}">
        <p14:creationId xmlns:p14="http://schemas.microsoft.com/office/powerpoint/2010/main" val="265235770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22AFF-FCD7-E4C2-8A90-4B48B2ED7C89}"/>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64CE2A87-38EF-6539-82E9-C07ACDB61CFB}"/>
              </a:ext>
            </a:extLst>
          </p:cNvPr>
          <p:cNvSpPr>
            <a:spLocks noGrp="1"/>
          </p:cNvSpPr>
          <p:nvPr>
            <p:ph type="title"/>
          </p:nvPr>
        </p:nvSpPr>
        <p:spPr>
          <a:xfrm>
            <a:off x="357534" y="225812"/>
            <a:ext cx="9707606" cy="599377"/>
          </a:xfrm>
        </p:spPr>
        <p:txBody>
          <a:bodyPr/>
          <a:lstStyle/>
          <a:p>
            <a:r>
              <a:rPr lang="hu-HU" dirty="0"/>
              <a:t>Eset 1. – Digitális </a:t>
            </a:r>
            <a:r>
              <a:rPr lang="hu-HU" dirty="0" err="1"/>
              <a:t>triázs</a:t>
            </a:r>
            <a:r>
              <a:rPr lang="hu-HU" dirty="0"/>
              <a:t> alkalmazás</a:t>
            </a:r>
            <a:endParaRPr lang="en-US" dirty="0"/>
          </a:p>
        </p:txBody>
      </p:sp>
      <p:sp>
        <p:nvSpPr>
          <p:cNvPr id="3" name="Tartalom helye 2">
            <a:extLst>
              <a:ext uri="{FF2B5EF4-FFF2-40B4-BE49-F238E27FC236}">
                <a16:creationId xmlns:a16="http://schemas.microsoft.com/office/drawing/2014/main" id="{118C18B1-556B-90A3-7884-862A02AD33ED}"/>
              </a:ext>
            </a:extLst>
          </p:cNvPr>
          <p:cNvSpPr>
            <a:spLocks noGrp="1"/>
          </p:cNvSpPr>
          <p:nvPr>
            <p:ph sz="half" idx="1"/>
          </p:nvPr>
        </p:nvSpPr>
        <p:spPr>
          <a:xfrm>
            <a:off x="357534" y="825189"/>
            <a:ext cx="9685900" cy="5229923"/>
          </a:xfrm>
        </p:spPr>
        <p:txBody>
          <a:bodyPr/>
          <a:lstStyle/>
          <a:p>
            <a:pPr marL="0" indent="0" algn="l">
              <a:buNone/>
            </a:pPr>
            <a:r>
              <a:rPr lang="hu-HU" sz="2400" b="0" i="0" dirty="0">
                <a:solidFill>
                  <a:srgbClr val="323232"/>
                </a:solidFill>
                <a:effectLst/>
                <a:latin typeface="H5PDroidSans"/>
              </a:rPr>
              <a:t>Az eset központjában egy </a:t>
            </a:r>
            <a:r>
              <a:rPr lang="hu-HU" sz="2400" b="1" i="0" dirty="0">
                <a:solidFill>
                  <a:srgbClr val="323232"/>
                </a:solidFill>
                <a:effectLst/>
                <a:latin typeface="H5PDroidSans"/>
              </a:rPr>
              <a:t>alkalmazás </a:t>
            </a:r>
            <a:r>
              <a:rPr lang="hu-HU" sz="2400" b="0" i="0" dirty="0">
                <a:solidFill>
                  <a:srgbClr val="323232"/>
                </a:solidFill>
                <a:effectLst/>
                <a:latin typeface="H5PDroidSans"/>
              </a:rPr>
              <a:t>áll, ami a </a:t>
            </a:r>
            <a:r>
              <a:rPr lang="hu-HU" sz="2400" b="1" i="0" dirty="0">
                <a:solidFill>
                  <a:srgbClr val="323232"/>
                </a:solidFill>
                <a:effectLst/>
                <a:latin typeface="H5PDroidSans"/>
              </a:rPr>
              <a:t>digitális </a:t>
            </a:r>
            <a:r>
              <a:rPr lang="hu-HU" sz="2400" b="1" i="0" dirty="0" err="1">
                <a:solidFill>
                  <a:srgbClr val="323232"/>
                </a:solidFill>
                <a:effectLst/>
                <a:latin typeface="H5PDroidSans"/>
              </a:rPr>
              <a:t>triázs</a:t>
            </a:r>
            <a:r>
              <a:rPr lang="hu-HU" sz="2400" b="0" i="0" dirty="0" err="1">
                <a:solidFill>
                  <a:srgbClr val="323232"/>
                </a:solidFill>
                <a:effectLst/>
                <a:latin typeface="H5PDroidSans"/>
              </a:rPr>
              <a:t>t</a:t>
            </a:r>
            <a:r>
              <a:rPr lang="hu-HU" sz="2400" b="0" i="0" dirty="0">
                <a:solidFill>
                  <a:srgbClr val="323232"/>
                </a:solidFill>
                <a:effectLst/>
                <a:latin typeface="H5PDroidSans"/>
              </a:rPr>
              <a:t> segíti. A regisztrált betegek digitálisan kapcsolatba léphetnek az alapellátó központjukkal, </a:t>
            </a:r>
            <a:r>
              <a:rPr lang="hu-HU" sz="2400" dirty="0">
                <a:solidFill>
                  <a:srgbClr val="323232"/>
                </a:solidFill>
                <a:latin typeface="H5PDroidSans"/>
              </a:rPr>
              <a:t>ahol jelezhetik panaszaikat, valamint az ellátóval való kapcsolatfelvétel okát.</a:t>
            </a:r>
          </a:p>
          <a:p>
            <a:pPr marL="0" indent="0" algn="l">
              <a:buNone/>
            </a:pPr>
            <a:r>
              <a:rPr lang="hu-HU" sz="2400" b="0" i="0" dirty="0">
                <a:solidFill>
                  <a:srgbClr val="323232"/>
                </a:solidFill>
                <a:effectLst/>
                <a:latin typeface="H5PDroidSans"/>
              </a:rPr>
              <a:t>A betegek válaszait először egy </a:t>
            </a:r>
            <a:r>
              <a:rPr lang="hu-HU" sz="2400" b="1" i="0" dirty="0">
                <a:solidFill>
                  <a:srgbClr val="323232"/>
                </a:solidFill>
                <a:effectLst/>
                <a:latin typeface="H5PDroidSans"/>
              </a:rPr>
              <a:t>ápoló</a:t>
            </a:r>
            <a:r>
              <a:rPr lang="hu-HU" sz="2400" b="0" i="0" dirty="0">
                <a:solidFill>
                  <a:srgbClr val="323232"/>
                </a:solidFill>
                <a:effectLst/>
                <a:latin typeface="H5PDroidSans"/>
              </a:rPr>
              <a:t> értékeli, aki további kérdéseket tehet fel chat-en vagy videóhívásban, és eldöntheti, hogy a panaszok kezelhetők-e ápolói szinten, vagy orvosra vagy más egészségügyi szakemberre van szükség.</a:t>
            </a:r>
          </a:p>
          <a:p>
            <a:pPr marL="0" indent="0" algn="l">
              <a:buNone/>
            </a:pPr>
            <a:r>
              <a:rPr lang="hu-HU" sz="2400" b="0" i="0" dirty="0">
                <a:solidFill>
                  <a:srgbClr val="323232"/>
                </a:solidFill>
                <a:effectLst/>
                <a:latin typeface="H5PDroidSans"/>
              </a:rPr>
              <a:t>Az </a:t>
            </a:r>
            <a:r>
              <a:rPr lang="hu-HU" sz="2400" b="1" i="0" dirty="0">
                <a:solidFill>
                  <a:srgbClr val="323232"/>
                </a:solidFill>
                <a:effectLst/>
                <a:latin typeface="H5PDroidSans"/>
              </a:rPr>
              <a:t>orvosok és más szakemberek online ko</a:t>
            </a:r>
            <a:r>
              <a:rPr lang="hu-HU" sz="2400" b="1" dirty="0">
                <a:solidFill>
                  <a:srgbClr val="323232"/>
                </a:solidFill>
                <a:latin typeface="H5PDroidSans"/>
              </a:rPr>
              <a:t>nzultáció</a:t>
            </a:r>
            <a:r>
              <a:rPr lang="hu-HU" sz="2400" dirty="0">
                <a:solidFill>
                  <a:srgbClr val="323232"/>
                </a:solidFill>
                <a:latin typeface="H5PDroidSans"/>
              </a:rPr>
              <a:t>ban k</a:t>
            </a:r>
            <a:r>
              <a:rPr lang="hu-HU" sz="2400" b="0" i="0" dirty="0">
                <a:solidFill>
                  <a:srgbClr val="323232"/>
                </a:solidFill>
                <a:effectLst/>
                <a:latin typeface="H5PDroidSans"/>
              </a:rPr>
              <a:t>apcsolódhatnak be az ellátásba (a szakemberek közötti kommunikáció nem látható a betegek számára), vagy az ápolók az esetet más szakemberhez delegálhatják az </a:t>
            </a:r>
            <a:r>
              <a:rPr lang="hu-HU" sz="2400" b="0" i="0" dirty="0" err="1">
                <a:solidFill>
                  <a:srgbClr val="323232"/>
                </a:solidFill>
                <a:effectLst/>
                <a:latin typeface="H5PDroidSans"/>
              </a:rPr>
              <a:t>eHealth</a:t>
            </a:r>
            <a:r>
              <a:rPr lang="hu-HU" sz="2400" b="0" i="0" dirty="0">
                <a:solidFill>
                  <a:srgbClr val="323232"/>
                </a:solidFill>
                <a:effectLst/>
                <a:latin typeface="H5PDroidSans"/>
              </a:rPr>
              <a:t> alkalmazáson keresztül. Az alkalmazás arra is használható, hogy az egészségügyi dolgozók kapcsolatba lépjenek a betegekkel orvosi eredményekkel és időpontokkal kapcsolatban.</a:t>
            </a:r>
          </a:p>
          <a:p>
            <a:pPr marL="0" indent="0" algn="l">
              <a:buNone/>
            </a:pPr>
            <a:endParaRPr lang="hu-HU" sz="2200" b="0" i="0" dirty="0">
              <a:solidFill>
                <a:srgbClr val="323232"/>
              </a:solidFill>
              <a:effectLst/>
              <a:latin typeface="H5PDroidSans"/>
            </a:endParaRPr>
          </a:p>
          <a:p>
            <a:endParaRPr lang="en-US" dirty="0"/>
          </a:p>
        </p:txBody>
      </p:sp>
      <p:sp>
        <p:nvSpPr>
          <p:cNvPr id="4" name="Szövegdoboz 3">
            <a:extLst>
              <a:ext uri="{FF2B5EF4-FFF2-40B4-BE49-F238E27FC236}">
                <a16:creationId xmlns:a16="http://schemas.microsoft.com/office/drawing/2014/main" id="{37817448-DEB9-EC38-0630-D195C5162607}"/>
              </a:ext>
            </a:extLst>
          </p:cNvPr>
          <p:cNvSpPr txBox="1"/>
          <p:nvPr/>
        </p:nvSpPr>
        <p:spPr>
          <a:xfrm>
            <a:off x="357534" y="6142503"/>
            <a:ext cx="6813395" cy="830997"/>
          </a:xfrm>
          <a:prstGeom prst="rect">
            <a:avLst/>
          </a:prstGeom>
          <a:noFill/>
        </p:spPr>
        <p:txBody>
          <a:bodyPr wrap="square" rtlCol="0">
            <a:spAutoFit/>
          </a:bodyPr>
          <a:lstStyle/>
          <a:p>
            <a:r>
              <a:rPr lang="en-US" sz="1600" dirty="0" err="1"/>
              <a:t>Frennert</a:t>
            </a:r>
            <a:r>
              <a:rPr lang="en-US" sz="1600" dirty="0"/>
              <a:t>, S., Petersson, L. &amp; </a:t>
            </a:r>
            <a:r>
              <a:rPr lang="en-US" sz="1600" dirty="0" err="1"/>
              <a:t>Erlingsdottir</a:t>
            </a:r>
            <a:r>
              <a:rPr lang="en-US" sz="1600" dirty="0"/>
              <a:t>, G. “More” work for nurses: the ironies of eHealth. BMC Health Serv Res 23, 411 (2023). https://doi.org/10.1186/s12913-023-09418-3</a:t>
            </a:r>
          </a:p>
        </p:txBody>
      </p:sp>
    </p:spTree>
    <p:extLst>
      <p:ext uri="{BB962C8B-B14F-4D97-AF65-F5344CB8AC3E}">
        <p14:creationId xmlns:p14="http://schemas.microsoft.com/office/powerpoint/2010/main" val="281225690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a:extLst>
              <a:ext uri="{FF2B5EF4-FFF2-40B4-BE49-F238E27FC236}">
                <a16:creationId xmlns:a16="http://schemas.microsoft.com/office/drawing/2014/main" id="{41841DF8-80BE-AD90-79B6-DB7F30897463}"/>
              </a:ext>
            </a:extLst>
          </p:cNvPr>
          <p:cNvSpPr/>
          <p:nvPr>
            <p:custDataLst>
              <p:tags r:id="rId2"/>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4000" b="1">
                <a:solidFill>
                  <a:srgbClr val="000000"/>
                </a:solidFill>
              </a:rPr>
              <a:t>Milyen előnnyel járhat a megoldás a betegek számára?</a:t>
            </a:r>
          </a:p>
        </p:txBody>
      </p:sp>
      <p:sp>
        <p:nvSpPr>
          <p:cNvPr id="5" name="Téglalap 4">
            <a:extLst>
              <a:ext uri="{FF2B5EF4-FFF2-40B4-BE49-F238E27FC236}">
                <a16:creationId xmlns:a16="http://schemas.microsoft.com/office/drawing/2014/main" id="{E3163060-0CAA-6EC7-6291-D810BFCD1155}"/>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US" sz="2600">
                <a:solidFill>
                  <a:srgbClr val="FFFFFF"/>
                </a:solidFill>
              </a:rPr>
              <a:t>The </a:t>
            </a:r>
            <a:r>
              <a:rPr lang="en-US" sz="2600">
                <a:solidFill>
                  <a:srgbClr val="FFFFFF"/>
                </a:solidFill>
                <a:hlinkClick r:id="rId5">
                  <a:extLst>
                    <a:ext uri="{A12FA001-AC4F-418D-AE19-62706E023703}">
                      <ahyp:hlinkClr xmlns:ahyp="http://schemas.microsoft.com/office/drawing/2018/hyperlinkcolor" val="tx"/>
                    </a:ext>
                  </a:extLst>
                </a:hlinkClick>
              </a:rPr>
              <a:t>Slido app</a:t>
            </a:r>
            <a:r>
              <a:rPr lang="en-US" sz="2600">
                <a:solidFill>
                  <a:srgbClr val="FFFFFF"/>
                </a:solidFill>
              </a:rPr>
              <a:t> must be installed on every computer you’re presenting from</a:t>
            </a:r>
          </a:p>
        </p:txBody>
      </p:sp>
      <p:pic>
        <p:nvPicPr>
          <p:cNvPr id="7" name="Ábra 6">
            <a:extLst>
              <a:ext uri="{FF2B5EF4-FFF2-40B4-BE49-F238E27FC236}">
                <a16:creationId xmlns:a16="http://schemas.microsoft.com/office/drawing/2014/main" id="{E39A4C40-2E49-F791-C126-331B1A29A0A8}"/>
              </a:ext>
            </a:extLst>
          </p:cNvPr>
          <p:cNvPicPr>
            <a:picLocks/>
          </p:cNvPicPr>
          <p:nvPr/>
        </p:nvPicPr>
        <p:blipFill>
          <a:blip>
            <a:extLst>
              <a:ext uri="{96DAC541-7B7A-43D3-8B79-37D633B846F1}">
                <asvg:svgBlip xmlns:asvg="http://schemas.microsoft.com/office/drawing/2016/SVG/main" r:embed="rId6"/>
              </a:ext>
            </a:extLst>
          </a:blip>
          <a:stretch>
            <a:fillRect/>
          </a:stretch>
        </p:blipFill>
        <p:spPr>
          <a:xfrm>
            <a:off x="262608" y="6523196"/>
            <a:ext cx="262608" cy="262608"/>
          </a:xfrm>
          <a:prstGeom prst="rect">
            <a:avLst/>
          </a:prstGeom>
        </p:spPr>
      </p:pic>
      <p:sp>
        <p:nvSpPr>
          <p:cNvPr id="8" name="Trapezoid 7">
            <a:extLst>
              <a:ext uri="{FF2B5EF4-FFF2-40B4-BE49-F238E27FC236}">
                <a16:creationId xmlns:a16="http://schemas.microsoft.com/office/drawing/2014/main" id="{AC4A6CF2-D795-42CE-0382-D3B2D52A11B2}"/>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US" sz="2600" b="1">
                <a:solidFill>
                  <a:srgbClr val="198038"/>
                </a:solidFill>
              </a:rPr>
              <a:t>Do not edit
</a:t>
            </a:r>
            <a:r>
              <a:rPr lang="en-US" sz="2200">
                <a:solidFill>
                  <a:srgbClr val="198038"/>
                </a:solidFill>
                <a:hlinkClick r:id="rId7">
                  <a:extLst>
                    <a:ext uri="{A12FA001-AC4F-418D-AE19-62706E023703}">
                      <ahyp:hlinkClr xmlns:ahyp="http://schemas.microsoft.com/office/drawing/2018/hyperlinkcolor" val="tx"/>
                    </a:ext>
                  </a:extLst>
                </a:hlinkClick>
              </a:rPr>
              <a:t>How to change the design</a:t>
            </a:r>
            <a:endParaRPr lang="en-US" sz="2200">
              <a:solidFill>
                <a:srgbClr val="198038"/>
              </a:solidFill>
            </a:endParaRPr>
          </a:p>
        </p:txBody>
      </p:sp>
      <p:pic>
        <p:nvPicPr>
          <p:cNvPr id="10" name="Ábra 9">
            <a:extLst>
              <a:ext uri="{FF2B5EF4-FFF2-40B4-BE49-F238E27FC236}">
                <a16:creationId xmlns:a16="http://schemas.microsoft.com/office/drawing/2014/main" id="{3C7365E5-55CB-8AB6-3122-DF99EB90DAC5}"/>
              </a:ext>
            </a:extLst>
          </p:cNvPr>
          <p:cNvPicPr>
            <a:picLocks/>
          </p:cNvPicPr>
          <p:nvPr/>
        </p:nvPicPr>
        <p:blipFill>
          <a:blip>
            <a:extLst>
              <a:ext uri="{96DAC541-7B7A-43D3-8B79-37D633B846F1}">
                <asvg:svgBlip xmlns:asvg="http://schemas.microsoft.com/office/drawing/2016/SVG/main" r:embed="rId8"/>
              </a:ext>
            </a:extLst>
          </a:blip>
          <a:stretch>
            <a:fillRect/>
          </a:stretch>
        </p:blipFill>
        <p:spPr>
          <a:xfrm>
            <a:off x="9519548" y="6490370"/>
            <a:ext cx="984781" cy="328260"/>
          </a:xfrm>
          <a:prstGeom prst="rect">
            <a:avLst/>
          </a:prstGeom>
        </p:spPr>
      </p:pic>
      <p:pic>
        <p:nvPicPr>
          <p:cNvPr id="16" name="Ábra 15">
            <a:extLst>
              <a:ext uri="{FF2B5EF4-FFF2-40B4-BE49-F238E27FC236}">
                <a16:creationId xmlns:a16="http://schemas.microsoft.com/office/drawing/2014/main" id="{E785D588-CEF7-A659-BC9C-AA6BA5801F84}"/>
              </a:ext>
            </a:extLst>
          </p:cNvPr>
          <p:cNvPicPr>
            <a:picLocks/>
          </p:cNvPicPr>
          <p:nvPr>
            <p:custDataLst>
              <p:tags r:id="rId3"/>
            </p:custDataLst>
          </p:nvPr>
        </p:nvPicPr>
        <p:blipFill>
          <a:blip>
            <a:extLst>
              <a:ext uri="{96DAC541-7B7A-43D3-8B79-37D633B846F1}">
                <asvg:svgBlip xmlns:asvg="http://schemas.microsoft.com/office/drawing/2016/SVG/main" r:embed="rId9"/>
              </a:ext>
            </a:extLst>
          </a:blip>
          <a:stretch>
            <a:fillRect/>
          </a:stretch>
        </p:blipFill>
        <p:spPr>
          <a:xfrm>
            <a:off x="393912" y="2023868"/>
            <a:ext cx="2100866" cy="2100866"/>
          </a:xfrm>
          <a:prstGeom prst="rect">
            <a:avLst/>
          </a:prstGeom>
        </p:spPr>
      </p:pic>
    </p:spTree>
    <p:custDataLst>
      <p:tags r:id="rId1"/>
    </p:custDataLst>
    <p:extLst>
      <p:ext uri="{BB962C8B-B14F-4D97-AF65-F5344CB8AC3E}">
        <p14:creationId xmlns:p14="http://schemas.microsoft.com/office/powerpoint/2010/main" val="303500513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2F606-FABE-4F5D-C582-6850E0253A12}"/>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03AC185C-8EA1-5C7E-0738-9C4C8A542F3B}"/>
              </a:ext>
            </a:extLst>
          </p:cNvPr>
          <p:cNvSpPr>
            <a:spLocks noGrp="1"/>
          </p:cNvSpPr>
          <p:nvPr>
            <p:ph type="title"/>
          </p:nvPr>
        </p:nvSpPr>
        <p:spPr>
          <a:xfrm>
            <a:off x="189571" y="146121"/>
            <a:ext cx="9909619" cy="623313"/>
          </a:xfrm>
        </p:spPr>
        <p:txBody>
          <a:bodyPr/>
          <a:lstStyle/>
          <a:p>
            <a:r>
              <a:rPr lang="hu-HU" sz="3400" dirty="0"/>
              <a:t>Milyen előnnyel járhat a megoldás a betegek számára? </a:t>
            </a:r>
            <a:endParaRPr lang="en-US" sz="3400" dirty="0"/>
          </a:p>
        </p:txBody>
      </p:sp>
      <p:pic>
        <p:nvPicPr>
          <p:cNvPr id="9" name="Kép 8" descr="A képen szöveg, képernyőkép, Betűtípus, sor látható&#10;&#10;Előfordulhat, hogy az AI által létrehozott tartalom helytelen.">
            <a:extLst>
              <a:ext uri="{FF2B5EF4-FFF2-40B4-BE49-F238E27FC236}">
                <a16:creationId xmlns:a16="http://schemas.microsoft.com/office/drawing/2014/main" id="{912D2BEE-33AF-91F8-D0F2-BCCBF036A177}"/>
              </a:ext>
            </a:extLst>
          </p:cNvPr>
          <p:cNvPicPr>
            <a:picLocks noChangeAspect="1"/>
          </p:cNvPicPr>
          <p:nvPr/>
        </p:nvPicPr>
        <p:blipFill>
          <a:blip r:embed="rId2"/>
          <a:stretch>
            <a:fillRect/>
          </a:stretch>
        </p:blipFill>
        <p:spPr>
          <a:xfrm>
            <a:off x="189571" y="1117992"/>
            <a:ext cx="10140730" cy="2741086"/>
          </a:xfrm>
          <a:prstGeom prst="rect">
            <a:avLst/>
          </a:prstGeom>
        </p:spPr>
      </p:pic>
      <p:pic>
        <p:nvPicPr>
          <p:cNvPr id="12" name="Kép 11" descr="A képen szöveg, képernyőkép, Betűtípus, sor látható&#10;&#10;Előfordulhat, hogy az AI által létrehozott tartalom helytelen.">
            <a:extLst>
              <a:ext uri="{FF2B5EF4-FFF2-40B4-BE49-F238E27FC236}">
                <a16:creationId xmlns:a16="http://schemas.microsoft.com/office/drawing/2014/main" id="{8518BBAA-A513-EB23-818F-16C0F8813185}"/>
              </a:ext>
            </a:extLst>
          </p:cNvPr>
          <p:cNvPicPr>
            <a:picLocks noChangeAspect="1"/>
          </p:cNvPicPr>
          <p:nvPr/>
        </p:nvPicPr>
        <p:blipFill>
          <a:blip r:embed="rId3"/>
          <a:stretch>
            <a:fillRect/>
          </a:stretch>
        </p:blipFill>
        <p:spPr>
          <a:xfrm>
            <a:off x="312408" y="4093668"/>
            <a:ext cx="10017893" cy="2632595"/>
          </a:xfrm>
          <a:prstGeom prst="rect">
            <a:avLst/>
          </a:prstGeom>
        </p:spPr>
      </p:pic>
    </p:spTree>
    <p:extLst>
      <p:ext uri="{BB962C8B-B14F-4D97-AF65-F5344CB8AC3E}">
        <p14:creationId xmlns:p14="http://schemas.microsoft.com/office/powerpoint/2010/main" val="164183288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a:extLst>
              <a:ext uri="{FF2B5EF4-FFF2-40B4-BE49-F238E27FC236}">
                <a16:creationId xmlns:a16="http://schemas.microsoft.com/office/drawing/2014/main" id="{49528152-6C4F-C4B9-4D70-A7D3CAAF5A63}"/>
              </a:ext>
            </a:extLst>
          </p:cNvPr>
          <p:cNvSpPr/>
          <p:nvPr>
            <p:custDataLst>
              <p:tags r:id="rId2"/>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4000" b="1">
                <a:solidFill>
                  <a:srgbClr val="000000"/>
                </a:solidFill>
              </a:rPr>
              <a:t>Milyen hátránnyal járhat a megoldás a betegek számára?</a:t>
            </a:r>
          </a:p>
        </p:txBody>
      </p:sp>
      <p:sp>
        <p:nvSpPr>
          <p:cNvPr id="5" name="Téglalap 4">
            <a:extLst>
              <a:ext uri="{FF2B5EF4-FFF2-40B4-BE49-F238E27FC236}">
                <a16:creationId xmlns:a16="http://schemas.microsoft.com/office/drawing/2014/main" id="{02408FE7-AF10-2B5C-64C9-0FA85E2E8819}"/>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US" sz="2600">
                <a:solidFill>
                  <a:srgbClr val="FFFFFF"/>
                </a:solidFill>
              </a:rPr>
              <a:t>The </a:t>
            </a:r>
            <a:r>
              <a:rPr lang="en-US" sz="2600">
                <a:solidFill>
                  <a:srgbClr val="FFFFFF"/>
                </a:solidFill>
                <a:hlinkClick r:id="rId5">
                  <a:extLst>
                    <a:ext uri="{A12FA001-AC4F-418D-AE19-62706E023703}">
                      <ahyp:hlinkClr xmlns:ahyp="http://schemas.microsoft.com/office/drawing/2018/hyperlinkcolor" val="tx"/>
                    </a:ext>
                  </a:extLst>
                </a:hlinkClick>
              </a:rPr>
              <a:t>Slido app</a:t>
            </a:r>
            <a:r>
              <a:rPr lang="en-US" sz="2600">
                <a:solidFill>
                  <a:srgbClr val="FFFFFF"/>
                </a:solidFill>
              </a:rPr>
              <a:t> must be installed on every computer you’re presenting from</a:t>
            </a:r>
          </a:p>
        </p:txBody>
      </p:sp>
      <p:pic>
        <p:nvPicPr>
          <p:cNvPr id="7" name="Ábra 6">
            <a:extLst>
              <a:ext uri="{FF2B5EF4-FFF2-40B4-BE49-F238E27FC236}">
                <a16:creationId xmlns:a16="http://schemas.microsoft.com/office/drawing/2014/main" id="{B4AF3024-825D-59D4-2C70-09E7FFD61A37}"/>
              </a:ext>
            </a:extLst>
          </p:cNvPr>
          <p:cNvPicPr>
            <a:picLocks/>
          </p:cNvPicPr>
          <p:nvPr/>
        </p:nvPicPr>
        <p:blipFill>
          <a:blip>
            <a:extLst>
              <a:ext uri="{96DAC541-7B7A-43D3-8B79-37D633B846F1}">
                <asvg:svgBlip xmlns:asvg="http://schemas.microsoft.com/office/drawing/2016/SVG/main" r:embed="rId6"/>
              </a:ext>
            </a:extLst>
          </a:blip>
          <a:stretch>
            <a:fillRect/>
          </a:stretch>
        </p:blipFill>
        <p:spPr>
          <a:xfrm>
            <a:off x="262608" y="6523196"/>
            <a:ext cx="262608" cy="262608"/>
          </a:xfrm>
          <a:prstGeom prst="rect">
            <a:avLst/>
          </a:prstGeom>
        </p:spPr>
      </p:pic>
      <p:sp>
        <p:nvSpPr>
          <p:cNvPr id="8" name="Trapezoid 7">
            <a:extLst>
              <a:ext uri="{FF2B5EF4-FFF2-40B4-BE49-F238E27FC236}">
                <a16:creationId xmlns:a16="http://schemas.microsoft.com/office/drawing/2014/main" id="{BA476DD6-66C1-6770-D93E-21D853F8FC7C}"/>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US" sz="2600" b="1">
                <a:solidFill>
                  <a:srgbClr val="198038"/>
                </a:solidFill>
              </a:rPr>
              <a:t>Do not edit
</a:t>
            </a:r>
            <a:r>
              <a:rPr lang="en-US" sz="2200">
                <a:solidFill>
                  <a:srgbClr val="198038"/>
                </a:solidFill>
                <a:hlinkClick r:id="rId7">
                  <a:extLst>
                    <a:ext uri="{A12FA001-AC4F-418D-AE19-62706E023703}">
                      <ahyp:hlinkClr xmlns:ahyp="http://schemas.microsoft.com/office/drawing/2018/hyperlinkcolor" val="tx"/>
                    </a:ext>
                  </a:extLst>
                </a:hlinkClick>
              </a:rPr>
              <a:t>How to change the design</a:t>
            </a:r>
            <a:endParaRPr lang="en-US" sz="2200">
              <a:solidFill>
                <a:srgbClr val="198038"/>
              </a:solidFill>
            </a:endParaRPr>
          </a:p>
        </p:txBody>
      </p:sp>
      <p:pic>
        <p:nvPicPr>
          <p:cNvPr id="10" name="Ábra 9">
            <a:extLst>
              <a:ext uri="{FF2B5EF4-FFF2-40B4-BE49-F238E27FC236}">
                <a16:creationId xmlns:a16="http://schemas.microsoft.com/office/drawing/2014/main" id="{5805A387-EA42-E303-C1E6-BCBE8A310ED4}"/>
              </a:ext>
            </a:extLst>
          </p:cNvPr>
          <p:cNvPicPr>
            <a:picLocks/>
          </p:cNvPicPr>
          <p:nvPr/>
        </p:nvPicPr>
        <p:blipFill>
          <a:blip>
            <a:extLst>
              <a:ext uri="{96DAC541-7B7A-43D3-8B79-37D633B846F1}">
                <asvg:svgBlip xmlns:asvg="http://schemas.microsoft.com/office/drawing/2016/SVG/main" r:embed="rId8"/>
              </a:ext>
            </a:extLst>
          </a:blip>
          <a:stretch>
            <a:fillRect/>
          </a:stretch>
        </p:blipFill>
        <p:spPr>
          <a:xfrm>
            <a:off x="9519548" y="6490370"/>
            <a:ext cx="984781" cy="328260"/>
          </a:xfrm>
          <a:prstGeom prst="rect">
            <a:avLst/>
          </a:prstGeom>
        </p:spPr>
      </p:pic>
      <p:pic>
        <p:nvPicPr>
          <p:cNvPr id="14" name="Ábra 13">
            <a:extLst>
              <a:ext uri="{FF2B5EF4-FFF2-40B4-BE49-F238E27FC236}">
                <a16:creationId xmlns:a16="http://schemas.microsoft.com/office/drawing/2014/main" id="{CA28AE6D-A44C-BC8F-927D-3038A74B7BCB}"/>
              </a:ext>
            </a:extLst>
          </p:cNvPr>
          <p:cNvPicPr>
            <a:picLocks/>
          </p:cNvPicPr>
          <p:nvPr>
            <p:custDataLst>
              <p:tags r:id="rId3"/>
            </p:custDataLst>
          </p:nvPr>
        </p:nvPicPr>
        <p:blipFill>
          <a:blip>
            <a:extLst>
              <a:ext uri="{96DAC541-7B7A-43D3-8B79-37D633B846F1}">
                <asvg:svgBlip xmlns:asvg="http://schemas.microsoft.com/office/drawing/2016/SVG/main" r:embed="rId9"/>
              </a:ext>
            </a:extLst>
          </a:blip>
          <a:stretch>
            <a:fillRect/>
          </a:stretch>
        </p:blipFill>
        <p:spPr>
          <a:xfrm>
            <a:off x="393912" y="2023868"/>
            <a:ext cx="2100866" cy="2100866"/>
          </a:xfrm>
          <a:prstGeom prst="rect">
            <a:avLst/>
          </a:prstGeom>
        </p:spPr>
      </p:pic>
    </p:spTree>
    <p:custDataLst>
      <p:tags r:id="rId1"/>
    </p:custDataLst>
    <p:extLst>
      <p:ext uri="{BB962C8B-B14F-4D97-AF65-F5344CB8AC3E}">
        <p14:creationId xmlns:p14="http://schemas.microsoft.com/office/powerpoint/2010/main" val="242151706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C2593-28B8-88E5-F5D2-580F389CA485}"/>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758CA2B6-81E5-DA91-1F7C-B259A0F6E732}"/>
              </a:ext>
            </a:extLst>
          </p:cNvPr>
          <p:cNvSpPr>
            <a:spLocks noGrp="1"/>
          </p:cNvSpPr>
          <p:nvPr>
            <p:ph type="title"/>
          </p:nvPr>
        </p:nvSpPr>
        <p:spPr>
          <a:xfrm>
            <a:off x="189571" y="146121"/>
            <a:ext cx="9909619" cy="623313"/>
          </a:xfrm>
        </p:spPr>
        <p:txBody>
          <a:bodyPr/>
          <a:lstStyle/>
          <a:p>
            <a:r>
              <a:rPr lang="hu-HU" sz="3300" dirty="0"/>
              <a:t>Milyen hátránnyal járhat a megoldás a betegek számára? </a:t>
            </a:r>
            <a:endParaRPr lang="en-US" sz="3300" dirty="0"/>
          </a:p>
        </p:txBody>
      </p:sp>
      <p:pic>
        <p:nvPicPr>
          <p:cNvPr id="7" name="Tartalom helye 6" descr="A képen szöveg, képernyőkép, Betűtípus, sor látható&#10;&#10;Előfordulhat, hogy az AI által létrehozott tartalom helytelen.">
            <a:extLst>
              <a:ext uri="{FF2B5EF4-FFF2-40B4-BE49-F238E27FC236}">
                <a16:creationId xmlns:a16="http://schemas.microsoft.com/office/drawing/2014/main" id="{3E59731E-008E-0FCB-2B57-55FD250B9364}"/>
              </a:ext>
            </a:extLst>
          </p:cNvPr>
          <p:cNvPicPr>
            <a:picLocks noGrp="1" noChangeAspect="1"/>
          </p:cNvPicPr>
          <p:nvPr>
            <p:ph sz="half" idx="1"/>
          </p:nvPr>
        </p:nvPicPr>
        <p:blipFill>
          <a:blip r:embed="rId2"/>
          <a:stretch>
            <a:fillRect/>
          </a:stretch>
        </p:blipFill>
        <p:spPr>
          <a:xfrm>
            <a:off x="189571" y="1061666"/>
            <a:ext cx="10240304" cy="2905900"/>
          </a:xfrm>
        </p:spPr>
      </p:pic>
      <p:pic>
        <p:nvPicPr>
          <p:cNvPr id="10" name="Kép 9" descr="A képen szöveg, képernyőkép, Betűtípus, sor látható&#10;&#10;Előfordulhat, hogy az AI által létrehozott tartalom helytelen.">
            <a:extLst>
              <a:ext uri="{FF2B5EF4-FFF2-40B4-BE49-F238E27FC236}">
                <a16:creationId xmlns:a16="http://schemas.microsoft.com/office/drawing/2014/main" id="{E2AB85C5-2107-155C-96F0-7F713F6B65BE}"/>
              </a:ext>
            </a:extLst>
          </p:cNvPr>
          <p:cNvPicPr>
            <a:picLocks noChangeAspect="1"/>
          </p:cNvPicPr>
          <p:nvPr/>
        </p:nvPicPr>
        <p:blipFill>
          <a:blip r:embed="rId3"/>
          <a:stretch>
            <a:fillRect/>
          </a:stretch>
        </p:blipFill>
        <p:spPr>
          <a:xfrm>
            <a:off x="189571" y="4064605"/>
            <a:ext cx="10240304" cy="2785646"/>
          </a:xfrm>
          <a:prstGeom prst="rect">
            <a:avLst/>
          </a:prstGeom>
        </p:spPr>
      </p:pic>
    </p:spTree>
    <p:extLst>
      <p:ext uri="{BB962C8B-B14F-4D97-AF65-F5344CB8AC3E}">
        <p14:creationId xmlns:p14="http://schemas.microsoft.com/office/powerpoint/2010/main" val="199137742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a:extLst>
              <a:ext uri="{FF2B5EF4-FFF2-40B4-BE49-F238E27FC236}">
                <a16:creationId xmlns:a16="http://schemas.microsoft.com/office/drawing/2014/main" id="{543AC8F3-74BE-62CA-60BB-F74D3D78752D}"/>
              </a:ext>
            </a:extLst>
          </p:cNvPr>
          <p:cNvSpPr/>
          <p:nvPr>
            <p:custDataLst>
              <p:tags r:id="rId2"/>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4000" b="1" dirty="0" err="1">
                <a:solidFill>
                  <a:srgbClr val="000000"/>
                </a:solidFill>
              </a:rPr>
              <a:t>Milyen</a:t>
            </a:r>
            <a:r>
              <a:rPr lang="en-US" sz="4000" b="1" dirty="0">
                <a:solidFill>
                  <a:srgbClr val="000000"/>
                </a:solidFill>
              </a:rPr>
              <a:t> </a:t>
            </a:r>
            <a:r>
              <a:rPr lang="en-US" sz="4000" b="1" dirty="0" err="1">
                <a:solidFill>
                  <a:srgbClr val="000000"/>
                </a:solidFill>
              </a:rPr>
              <a:t>hatással</a:t>
            </a:r>
            <a:r>
              <a:rPr lang="en-US" sz="4000" b="1" dirty="0">
                <a:solidFill>
                  <a:srgbClr val="000000"/>
                </a:solidFill>
              </a:rPr>
              <a:t> van a </a:t>
            </a:r>
            <a:r>
              <a:rPr lang="en-US" sz="4000" b="1" dirty="0" err="1">
                <a:solidFill>
                  <a:srgbClr val="000000"/>
                </a:solidFill>
              </a:rPr>
              <a:t>megoldás</a:t>
            </a:r>
            <a:r>
              <a:rPr lang="en-US" sz="4000" b="1" dirty="0">
                <a:solidFill>
                  <a:srgbClr val="000000"/>
                </a:solidFill>
              </a:rPr>
              <a:t> </a:t>
            </a:r>
            <a:r>
              <a:rPr lang="en-US" sz="4000" b="1" dirty="0" err="1">
                <a:solidFill>
                  <a:srgbClr val="000000"/>
                </a:solidFill>
              </a:rPr>
              <a:t>az</a:t>
            </a:r>
            <a:r>
              <a:rPr lang="en-US" sz="4000" b="1" dirty="0">
                <a:solidFill>
                  <a:srgbClr val="000000"/>
                </a:solidFill>
              </a:rPr>
              <a:t> </a:t>
            </a:r>
            <a:r>
              <a:rPr lang="en-US" sz="4000" b="1" dirty="0" err="1">
                <a:solidFill>
                  <a:srgbClr val="000000"/>
                </a:solidFill>
              </a:rPr>
              <a:t>egészségügyi</a:t>
            </a:r>
            <a:r>
              <a:rPr lang="en-US" sz="4000" b="1" dirty="0">
                <a:solidFill>
                  <a:srgbClr val="000000"/>
                </a:solidFill>
              </a:rPr>
              <a:t> </a:t>
            </a:r>
            <a:r>
              <a:rPr lang="en-US" sz="4000" b="1" dirty="0" err="1">
                <a:solidFill>
                  <a:srgbClr val="000000"/>
                </a:solidFill>
              </a:rPr>
              <a:t>dolgozók</a:t>
            </a:r>
            <a:r>
              <a:rPr lang="en-US" sz="4000" b="1" dirty="0">
                <a:solidFill>
                  <a:srgbClr val="000000"/>
                </a:solidFill>
              </a:rPr>
              <a:t> </a:t>
            </a:r>
            <a:r>
              <a:rPr lang="en-US" sz="4000" b="1" dirty="0" err="1">
                <a:solidFill>
                  <a:srgbClr val="000000"/>
                </a:solidFill>
              </a:rPr>
              <a:t>munkájára</a:t>
            </a:r>
            <a:r>
              <a:rPr lang="en-US" sz="4000" b="1" dirty="0">
                <a:solidFill>
                  <a:srgbClr val="000000"/>
                </a:solidFill>
              </a:rPr>
              <a:t>?</a:t>
            </a:r>
          </a:p>
        </p:txBody>
      </p:sp>
      <p:sp>
        <p:nvSpPr>
          <p:cNvPr id="5" name="Téglalap 4">
            <a:extLst>
              <a:ext uri="{FF2B5EF4-FFF2-40B4-BE49-F238E27FC236}">
                <a16:creationId xmlns:a16="http://schemas.microsoft.com/office/drawing/2014/main" id="{3F2A12E9-B4DF-2F7B-1FEB-E6369C01BB26}"/>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US" sz="2600">
                <a:solidFill>
                  <a:srgbClr val="FFFFFF"/>
                </a:solidFill>
              </a:rPr>
              <a:t>The </a:t>
            </a:r>
            <a:r>
              <a:rPr lang="en-US" sz="2600">
                <a:solidFill>
                  <a:srgbClr val="FFFFFF"/>
                </a:solidFill>
                <a:hlinkClick r:id="rId5">
                  <a:extLst>
                    <a:ext uri="{A12FA001-AC4F-418D-AE19-62706E023703}">
                      <ahyp:hlinkClr xmlns:ahyp="http://schemas.microsoft.com/office/drawing/2018/hyperlinkcolor" val="tx"/>
                    </a:ext>
                  </a:extLst>
                </a:hlinkClick>
              </a:rPr>
              <a:t>Slido app</a:t>
            </a:r>
            <a:r>
              <a:rPr lang="en-US" sz="2600">
                <a:solidFill>
                  <a:srgbClr val="FFFFFF"/>
                </a:solidFill>
              </a:rPr>
              <a:t> must be installed on every computer you’re presenting from</a:t>
            </a:r>
          </a:p>
        </p:txBody>
      </p:sp>
      <p:pic>
        <p:nvPicPr>
          <p:cNvPr id="7" name="Ábra 6">
            <a:extLst>
              <a:ext uri="{FF2B5EF4-FFF2-40B4-BE49-F238E27FC236}">
                <a16:creationId xmlns:a16="http://schemas.microsoft.com/office/drawing/2014/main" id="{07A99B92-A5C3-D071-966C-1A2CFF878C1E}"/>
              </a:ext>
            </a:extLst>
          </p:cNvPr>
          <p:cNvPicPr>
            <a:picLocks/>
          </p:cNvPicPr>
          <p:nvPr/>
        </p:nvPicPr>
        <p:blipFill>
          <a:blip>
            <a:extLst>
              <a:ext uri="{96DAC541-7B7A-43D3-8B79-37D633B846F1}">
                <asvg:svgBlip xmlns:asvg="http://schemas.microsoft.com/office/drawing/2016/SVG/main" r:embed="rId6"/>
              </a:ext>
            </a:extLst>
          </a:blip>
          <a:stretch>
            <a:fillRect/>
          </a:stretch>
        </p:blipFill>
        <p:spPr>
          <a:xfrm>
            <a:off x="262608" y="6523196"/>
            <a:ext cx="262608" cy="262608"/>
          </a:xfrm>
          <a:prstGeom prst="rect">
            <a:avLst/>
          </a:prstGeom>
        </p:spPr>
      </p:pic>
      <p:sp>
        <p:nvSpPr>
          <p:cNvPr id="8" name="Trapezoid 7">
            <a:extLst>
              <a:ext uri="{FF2B5EF4-FFF2-40B4-BE49-F238E27FC236}">
                <a16:creationId xmlns:a16="http://schemas.microsoft.com/office/drawing/2014/main" id="{D37219F8-D5A1-085A-196D-B20F60A4D787}"/>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US" sz="2600" b="1">
                <a:solidFill>
                  <a:srgbClr val="198038"/>
                </a:solidFill>
              </a:rPr>
              <a:t>Do not edit
</a:t>
            </a:r>
            <a:r>
              <a:rPr lang="en-US" sz="2200">
                <a:solidFill>
                  <a:srgbClr val="198038"/>
                </a:solidFill>
                <a:hlinkClick r:id="rId7">
                  <a:extLst>
                    <a:ext uri="{A12FA001-AC4F-418D-AE19-62706E023703}">
                      <ahyp:hlinkClr xmlns:ahyp="http://schemas.microsoft.com/office/drawing/2018/hyperlinkcolor" val="tx"/>
                    </a:ext>
                  </a:extLst>
                </a:hlinkClick>
              </a:rPr>
              <a:t>How to change the design</a:t>
            </a:r>
            <a:endParaRPr lang="en-US" sz="2200">
              <a:solidFill>
                <a:srgbClr val="198038"/>
              </a:solidFill>
            </a:endParaRPr>
          </a:p>
        </p:txBody>
      </p:sp>
      <p:pic>
        <p:nvPicPr>
          <p:cNvPr id="10" name="Ábra 9">
            <a:extLst>
              <a:ext uri="{FF2B5EF4-FFF2-40B4-BE49-F238E27FC236}">
                <a16:creationId xmlns:a16="http://schemas.microsoft.com/office/drawing/2014/main" id="{13FEEC88-7AA6-4573-05E1-2EC7BAE47E86}"/>
              </a:ext>
            </a:extLst>
          </p:cNvPr>
          <p:cNvPicPr>
            <a:picLocks/>
          </p:cNvPicPr>
          <p:nvPr/>
        </p:nvPicPr>
        <p:blipFill>
          <a:blip>
            <a:extLst>
              <a:ext uri="{96DAC541-7B7A-43D3-8B79-37D633B846F1}">
                <asvg:svgBlip xmlns:asvg="http://schemas.microsoft.com/office/drawing/2016/SVG/main" r:embed="rId8"/>
              </a:ext>
            </a:extLst>
          </a:blip>
          <a:stretch>
            <a:fillRect/>
          </a:stretch>
        </p:blipFill>
        <p:spPr>
          <a:xfrm>
            <a:off x="9519548" y="6490370"/>
            <a:ext cx="984781" cy="328260"/>
          </a:xfrm>
          <a:prstGeom prst="rect">
            <a:avLst/>
          </a:prstGeom>
        </p:spPr>
      </p:pic>
      <p:pic>
        <p:nvPicPr>
          <p:cNvPr id="12" name="Ábra 11">
            <a:extLst>
              <a:ext uri="{FF2B5EF4-FFF2-40B4-BE49-F238E27FC236}">
                <a16:creationId xmlns:a16="http://schemas.microsoft.com/office/drawing/2014/main" id="{9754D2E5-CE88-2677-D5F0-B4518BBF241C}"/>
              </a:ext>
            </a:extLst>
          </p:cNvPr>
          <p:cNvPicPr>
            <a:picLocks/>
          </p:cNvPicPr>
          <p:nvPr>
            <p:custDataLst>
              <p:tags r:id="rId3"/>
            </p:custDataLst>
          </p:nvPr>
        </p:nvPicPr>
        <p:blipFill>
          <a:blip>
            <a:extLst>
              <a:ext uri="{96DAC541-7B7A-43D3-8B79-37D633B846F1}">
                <asvg:svgBlip xmlns:asvg="http://schemas.microsoft.com/office/drawing/2016/SVG/main" r:embed="rId9"/>
              </a:ext>
            </a:extLst>
          </a:blip>
          <a:stretch>
            <a:fillRect/>
          </a:stretch>
        </p:blipFill>
        <p:spPr>
          <a:xfrm>
            <a:off x="393912" y="2023868"/>
            <a:ext cx="2100866" cy="2100866"/>
          </a:xfrm>
          <a:prstGeom prst="rect">
            <a:avLst/>
          </a:prstGeom>
        </p:spPr>
      </p:pic>
    </p:spTree>
    <p:custDataLst>
      <p:tags r:id="rId1"/>
    </p:custDataLst>
    <p:extLst>
      <p:ext uri="{BB962C8B-B14F-4D97-AF65-F5344CB8AC3E}">
        <p14:creationId xmlns:p14="http://schemas.microsoft.com/office/powerpoint/2010/main" val="152696014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7DA29-DA64-F553-8394-DB2790DFE5D8}"/>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C5003D4B-C60D-DADA-B9C8-3FBBD3D2A37D}"/>
              </a:ext>
            </a:extLst>
          </p:cNvPr>
          <p:cNvSpPr>
            <a:spLocks noGrp="1"/>
          </p:cNvSpPr>
          <p:nvPr>
            <p:ph type="title"/>
          </p:nvPr>
        </p:nvSpPr>
        <p:spPr>
          <a:xfrm>
            <a:off x="123954" y="0"/>
            <a:ext cx="9707606" cy="1161841"/>
          </a:xfrm>
        </p:spPr>
        <p:txBody>
          <a:bodyPr/>
          <a:lstStyle/>
          <a:p>
            <a:r>
              <a:rPr lang="en-US" sz="3600" b="1" dirty="0" err="1">
                <a:solidFill>
                  <a:srgbClr val="000000"/>
                </a:solidFill>
              </a:rPr>
              <a:t>Milyen</a:t>
            </a:r>
            <a:r>
              <a:rPr lang="en-US" sz="3600" b="1" dirty="0">
                <a:solidFill>
                  <a:srgbClr val="000000"/>
                </a:solidFill>
              </a:rPr>
              <a:t> </a:t>
            </a:r>
            <a:r>
              <a:rPr lang="en-US" sz="3600" b="1" dirty="0" err="1">
                <a:solidFill>
                  <a:srgbClr val="000000"/>
                </a:solidFill>
              </a:rPr>
              <a:t>hatással</a:t>
            </a:r>
            <a:r>
              <a:rPr lang="en-US" sz="3600" b="1" dirty="0">
                <a:solidFill>
                  <a:srgbClr val="000000"/>
                </a:solidFill>
              </a:rPr>
              <a:t> van a </a:t>
            </a:r>
            <a:r>
              <a:rPr lang="en-US" sz="3600" b="1" dirty="0" err="1">
                <a:solidFill>
                  <a:srgbClr val="000000"/>
                </a:solidFill>
              </a:rPr>
              <a:t>megoldás</a:t>
            </a:r>
            <a:r>
              <a:rPr lang="en-US" sz="3600" b="1" dirty="0">
                <a:solidFill>
                  <a:srgbClr val="000000"/>
                </a:solidFill>
              </a:rPr>
              <a:t> </a:t>
            </a:r>
            <a:r>
              <a:rPr lang="en-US" sz="3600" b="1" dirty="0" err="1">
                <a:solidFill>
                  <a:srgbClr val="000000"/>
                </a:solidFill>
              </a:rPr>
              <a:t>az</a:t>
            </a:r>
            <a:r>
              <a:rPr lang="en-US" sz="3600" b="1" dirty="0">
                <a:solidFill>
                  <a:srgbClr val="000000"/>
                </a:solidFill>
              </a:rPr>
              <a:t> </a:t>
            </a:r>
            <a:r>
              <a:rPr lang="en-US" sz="3600" b="1" dirty="0" err="1">
                <a:solidFill>
                  <a:srgbClr val="000000"/>
                </a:solidFill>
              </a:rPr>
              <a:t>egészségügyi</a:t>
            </a:r>
            <a:r>
              <a:rPr lang="en-US" sz="3600" b="1" dirty="0">
                <a:solidFill>
                  <a:srgbClr val="000000"/>
                </a:solidFill>
              </a:rPr>
              <a:t> </a:t>
            </a:r>
            <a:r>
              <a:rPr lang="en-US" sz="3600" b="1" dirty="0" err="1">
                <a:solidFill>
                  <a:srgbClr val="000000"/>
                </a:solidFill>
              </a:rPr>
              <a:t>dolgozók</a:t>
            </a:r>
            <a:r>
              <a:rPr lang="en-US" sz="3600" b="1" dirty="0">
                <a:solidFill>
                  <a:srgbClr val="000000"/>
                </a:solidFill>
              </a:rPr>
              <a:t> </a:t>
            </a:r>
            <a:r>
              <a:rPr lang="en-US" sz="3600" b="1" dirty="0" err="1">
                <a:solidFill>
                  <a:srgbClr val="000000"/>
                </a:solidFill>
              </a:rPr>
              <a:t>munkájára</a:t>
            </a:r>
            <a:r>
              <a:rPr lang="en-US" sz="3600" b="1" dirty="0">
                <a:solidFill>
                  <a:srgbClr val="000000"/>
                </a:solidFill>
              </a:rPr>
              <a:t>?</a:t>
            </a:r>
            <a:r>
              <a:rPr lang="hu-HU" sz="3600" b="1" dirty="0">
                <a:solidFill>
                  <a:srgbClr val="000000"/>
                </a:solidFill>
              </a:rPr>
              <a:t> (</a:t>
            </a:r>
            <a:r>
              <a:rPr lang="hu-HU" sz="3600" b="1" dirty="0" err="1">
                <a:solidFill>
                  <a:srgbClr val="000000"/>
                </a:solidFill>
              </a:rPr>
              <a:t>Slido</a:t>
            </a:r>
            <a:r>
              <a:rPr lang="hu-HU" sz="3600" b="1" dirty="0">
                <a:solidFill>
                  <a:srgbClr val="000000"/>
                </a:solidFill>
              </a:rPr>
              <a:t> gyűjtés)</a:t>
            </a:r>
            <a:endParaRPr lang="en-US" dirty="0"/>
          </a:p>
        </p:txBody>
      </p:sp>
      <p:sp>
        <p:nvSpPr>
          <p:cNvPr id="3" name="Tartalom helye 2">
            <a:extLst>
              <a:ext uri="{FF2B5EF4-FFF2-40B4-BE49-F238E27FC236}">
                <a16:creationId xmlns:a16="http://schemas.microsoft.com/office/drawing/2014/main" id="{FBCB3394-E33F-A426-2991-CCEDB065B8F9}"/>
              </a:ext>
            </a:extLst>
          </p:cNvPr>
          <p:cNvSpPr>
            <a:spLocks noGrp="1"/>
          </p:cNvSpPr>
          <p:nvPr>
            <p:ph sz="half" idx="1"/>
          </p:nvPr>
        </p:nvSpPr>
        <p:spPr>
          <a:xfrm>
            <a:off x="123954" y="1161841"/>
            <a:ext cx="5511222" cy="4996029"/>
          </a:xfrm>
        </p:spPr>
        <p:txBody>
          <a:bodyPr/>
          <a:lstStyle/>
          <a:p>
            <a:pPr>
              <a:lnSpc>
                <a:spcPct val="70000"/>
              </a:lnSpc>
            </a:pPr>
            <a:r>
              <a:rPr lang="hu-HU" sz="2000" dirty="0"/>
              <a:t>Megkönnyíti a munkát, hatékonyabb, gyorsabb</a:t>
            </a:r>
          </a:p>
          <a:p>
            <a:pPr>
              <a:lnSpc>
                <a:spcPct val="70000"/>
              </a:lnSpc>
            </a:pPr>
            <a:r>
              <a:rPr lang="hu-HU" sz="2000" dirty="0"/>
              <a:t>Kevesebb személyes találkozás</a:t>
            </a:r>
          </a:p>
          <a:p>
            <a:pPr>
              <a:lnSpc>
                <a:spcPct val="70000"/>
              </a:lnSpc>
            </a:pPr>
            <a:r>
              <a:rPr lang="hu-HU" sz="2000" dirty="0"/>
              <a:t>Ha több szakmai vélemény elérhető, pontosabb diagnózis állítható fel</a:t>
            </a:r>
          </a:p>
          <a:p>
            <a:pPr>
              <a:lnSpc>
                <a:spcPct val="70000"/>
              </a:lnSpc>
            </a:pPr>
            <a:r>
              <a:rPr lang="hu-HU" sz="2000" dirty="0"/>
              <a:t>Felesleges vizitek száma csökken, súlyosabb eset hamarabb jut orvoshoz</a:t>
            </a:r>
          </a:p>
          <a:p>
            <a:pPr>
              <a:lnSpc>
                <a:spcPct val="70000"/>
              </a:lnSpc>
            </a:pPr>
            <a:r>
              <a:rPr lang="hu-HU" sz="2000" dirty="0"/>
              <a:t>Egyszerűbb </a:t>
            </a:r>
            <a:r>
              <a:rPr lang="hu-HU" sz="2000" dirty="0" err="1"/>
              <a:t>triázs</a:t>
            </a:r>
            <a:endParaRPr lang="hu-HU" sz="2000" dirty="0"/>
          </a:p>
          <a:p>
            <a:pPr>
              <a:lnSpc>
                <a:spcPct val="70000"/>
              </a:lnSpc>
            </a:pPr>
            <a:r>
              <a:rPr lang="hu-HU" sz="2000" dirty="0"/>
              <a:t>Összességében pozitív, ha  megfelelő készséggel, szakismerettel rendelkezik</a:t>
            </a:r>
          </a:p>
          <a:p>
            <a:pPr>
              <a:lnSpc>
                <a:spcPct val="70000"/>
              </a:lnSpc>
            </a:pPr>
            <a:r>
              <a:rPr lang="hu-HU" sz="2000" dirty="0"/>
              <a:t>Ápolói kompetencia nő orvos munkája koncentráltabb</a:t>
            </a:r>
          </a:p>
          <a:p>
            <a:pPr>
              <a:lnSpc>
                <a:spcPct val="70000"/>
              </a:lnSpc>
            </a:pPr>
            <a:r>
              <a:rPr lang="hu-HU" sz="2000" dirty="0"/>
              <a:t>Team munkát segíti, mindenki a saját kompetenciájának megfelelő munkát végezhet</a:t>
            </a:r>
          </a:p>
          <a:p>
            <a:pPr>
              <a:lnSpc>
                <a:spcPct val="70000"/>
              </a:lnSpc>
            </a:pPr>
            <a:r>
              <a:rPr lang="hu-HU" sz="2000" dirty="0"/>
              <a:t>A digitális készségek fejlődnek, míg a személyközi kompetenciák háttérbe szorulnak</a:t>
            </a:r>
          </a:p>
          <a:p>
            <a:pPr>
              <a:lnSpc>
                <a:spcPct val="70000"/>
              </a:lnSpc>
            </a:pPr>
            <a:r>
              <a:rPr lang="hu-HU" sz="2000" dirty="0"/>
              <a:t>Megoszlik a felelősség, az ápolókra több felelősség hárul</a:t>
            </a:r>
          </a:p>
          <a:p>
            <a:pPr>
              <a:lnSpc>
                <a:spcPct val="70000"/>
              </a:lnSpc>
            </a:pPr>
            <a:r>
              <a:rPr lang="hu-HU" sz="2000" dirty="0"/>
              <a:t>Home </a:t>
            </a:r>
            <a:r>
              <a:rPr lang="hu-HU" sz="2000" dirty="0" err="1"/>
              <a:t>office</a:t>
            </a:r>
            <a:r>
              <a:rPr lang="hu-HU" sz="2000" dirty="0"/>
              <a:t> lehetőség, kedvező munkaszervezés (helyszín, időpont)</a:t>
            </a:r>
          </a:p>
          <a:p>
            <a:pPr>
              <a:lnSpc>
                <a:spcPct val="70000"/>
              </a:lnSpc>
            </a:pPr>
            <a:r>
              <a:rPr lang="hu-HU" sz="2000" dirty="0"/>
              <a:t>Fertőző betegségekkel nem találkoznak</a:t>
            </a:r>
          </a:p>
          <a:p>
            <a:endParaRPr lang="hu-HU" sz="2100" dirty="0"/>
          </a:p>
          <a:p>
            <a:endParaRPr lang="hu-HU" sz="2200" dirty="0"/>
          </a:p>
          <a:p>
            <a:endParaRPr lang="hu-HU" sz="2200" dirty="0"/>
          </a:p>
          <a:p>
            <a:endParaRPr lang="hu-HU" sz="2200" dirty="0"/>
          </a:p>
          <a:p>
            <a:endParaRPr lang="hu-HU" sz="2200" dirty="0"/>
          </a:p>
          <a:p>
            <a:endParaRPr lang="hu-HU" sz="2200" dirty="0"/>
          </a:p>
          <a:p>
            <a:endParaRPr lang="hu-HU" sz="2200" dirty="0"/>
          </a:p>
        </p:txBody>
      </p:sp>
      <p:sp>
        <p:nvSpPr>
          <p:cNvPr id="4" name="Tartalom helye 2">
            <a:extLst>
              <a:ext uri="{FF2B5EF4-FFF2-40B4-BE49-F238E27FC236}">
                <a16:creationId xmlns:a16="http://schemas.microsoft.com/office/drawing/2014/main" id="{78109E8E-8273-50F2-0C3B-A795598453D4}"/>
              </a:ext>
            </a:extLst>
          </p:cNvPr>
          <p:cNvSpPr txBox="1">
            <a:spLocks/>
          </p:cNvSpPr>
          <p:nvPr/>
        </p:nvSpPr>
        <p:spPr>
          <a:xfrm>
            <a:off x="5635176" y="1186258"/>
            <a:ext cx="5017583" cy="3771188"/>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a:lnSpc>
                <a:spcPct val="80000"/>
              </a:lnSpc>
            </a:pPr>
            <a:r>
              <a:rPr lang="hu-HU" sz="2200" dirty="0"/>
              <a:t>Nagyobb felkészültség kell, nehogy fontos információ elvesszenek</a:t>
            </a:r>
          </a:p>
          <a:p>
            <a:pPr>
              <a:lnSpc>
                <a:spcPct val="80000"/>
              </a:lnSpc>
            </a:pPr>
            <a:r>
              <a:rPr lang="hu-HU" sz="2200" dirty="0"/>
              <a:t>Az ápoló nem sürgősségi szakember</a:t>
            </a:r>
          </a:p>
          <a:p>
            <a:pPr>
              <a:lnSpc>
                <a:spcPct val="80000"/>
              </a:lnSpc>
            </a:pPr>
            <a:r>
              <a:rPr lang="hu-HU" sz="2200" dirty="0"/>
              <a:t>Függ attól, milyen a beteg digitális felkészültsége</a:t>
            </a:r>
          </a:p>
          <a:p>
            <a:pPr>
              <a:lnSpc>
                <a:spcPct val="80000"/>
              </a:lnSpc>
            </a:pPr>
            <a:r>
              <a:rPr lang="hu-HU" sz="2000" dirty="0"/>
              <a:t>Nehezebb lehet a betegekkel kommunikálni, sok múlik azon, hogy a beteg mit oszt meg</a:t>
            </a:r>
          </a:p>
          <a:p>
            <a:pPr>
              <a:lnSpc>
                <a:spcPct val="80000"/>
              </a:lnSpc>
            </a:pPr>
            <a:r>
              <a:rPr lang="hu-HU" sz="2200" dirty="0"/>
              <a:t>Megoszthatja a figyelmet</a:t>
            </a:r>
          </a:p>
          <a:p>
            <a:pPr>
              <a:lnSpc>
                <a:spcPct val="80000"/>
              </a:lnSpc>
            </a:pPr>
            <a:r>
              <a:rPr lang="hu-HU" sz="2200" dirty="0"/>
              <a:t>Hosszúra nyúlhat a várakozás</a:t>
            </a:r>
          </a:p>
          <a:p>
            <a:pPr>
              <a:lnSpc>
                <a:spcPct val="80000"/>
              </a:lnSpc>
            </a:pPr>
            <a:r>
              <a:rPr lang="hu-HU" sz="2200" dirty="0"/>
              <a:t>A tényleges ellátást nehezebbé teszi</a:t>
            </a:r>
          </a:p>
          <a:p>
            <a:pPr>
              <a:lnSpc>
                <a:spcPct val="80000"/>
              </a:lnSpc>
            </a:pPr>
            <a:r>
              <a:rPr lang="hu-HU" sz="2200" dirty="0"/>
              <a:t>Első </a:t>
            </a:r>
            <a:r>
              <a:rPr lang="hu-HU" sz="2200" dirty="0" err="1"/>
              <a:t>triázs</a:t>
            </a:r>
            <a:r>
              <a:rPr lang="hu-HU" sz="2200" dirty="0"/>
              <a:t> szerepe nagy, ez kockázat is</a:t>
            </a:r>
          </a:p>
          <a:p>
            <a:pPr>
              <a:lnSpc>
                <a:spcPct val="80000"/>
              </a:lnSpc>
            </a:pPr>
            <a:r>
              <a:rPr lang="hu-HU" sz="2200" dirty="0"/>
              <a:t>Hibalehetőség nőhet</a:t>
            </a:r>
          </a:p>
          <a:p>
            <a:pPr>
              <a:lnSpc>
                <a:spcPct val="80000"/>
              </a:lnSpc>
            </a:pPr>
            <a:r>
              <a:rPr lang="hu-HU" sz="2200" dirty="0"/>
              <a:t>Több konfliktus-lehetőség</a:t>
            </a:r>
          </a:p>
          <a:p>
            <a:pPr>
              <a:lnSpc>
                <a:spcPct val="80000"/>
              </a:lnSpc>
            </a:pPr>
            <a:r>
              <a:rPr lang="hu-HU" sz="2200" dirty="0"/>
              <a:t>Külön asszisztens kell az értékelésre, így embert kell felvenni hozzá</a:t>
            </a:r>
          </a:p>
          <a:p>
            <a:pPr>
              <a:lnSpc>
                <a:spcPct val="80000"/>
              </a:lnSpc>
            </a:pPr>
            <a:r>
              <a:rPr lang="hu-HU" sz="2200" dirty="0"/>
              <a:t>Elszemélytelenedik a munka</a:t>
            </a:r>
          </a:p>
          <a:p>
            <a:pPr>
              <a:lnSpc>
                <a:spcPct val="80000"/>
              </a:lnSpc>
            </a:pPr>
            <a:endParaRPr lang="hu-HU" sz="2400" dirty="0"/>
          </a:p>
          <a:p>
            <a:endParaRPr lang="hu-HU" sz="2200" dirty="0"/>
          </a:p>
        </p:txBody>
      </p:sp>
    </p:spTree>
    <p:extLst>
      <p:ext uri="{BB962C8B-B14F-4D97-AF65-F5344CB8AC3E}">
        <p14:creationId xmlns:p14="http://schemas.microsoft.com/office/powerpoint/2010/main" val="21538502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a:extLst>
              <a:ext uri="{FF2B5EF4-FFF2-40B4-BE49-F238E27FC236}">
                <a16:creationId xmlns:a16="http://schemas.microsoft.com/office/drawing/2014/main" id="{B90C8788-39B9-BF12-4850-F128825F5798}"/>
              </a:ext>
            </a:extLst>
          </p:cNvPr>
          <p:cNvSpPr>
            <a:spLocks noGrp="1"/>
          </p:cNvSpPr>
          <p:nvPr>
            <p:ph type="title"/>
          </p:nvPr>
        </p:nvSpPr>
        <p:spPr>
          <a:xfrm>
            <a:off x="603457" y="514112"/>
            <a:ext cx="9707606" cy="993805"/>
          </a:xfrm>
        </p:spPr>
        <p:txBody>
          <a:bodyPr anchor="b">
            <a:normAutofit/>
          </a:bodyPr>
          <a:lstStyle/>
          <a:p>
            <a:r>
              <a:rPr lang="hu-HU" sz="4000" dirty="0"/>
              <a:t>Feladatátadás – </a:t>
            </a:r>
            <a:r>
              <a:rPr lang="hu-HU" sz="4000" dirty="0" err="1"/>
              <a:t>Task</a:t>
            </a:r>
            <a:r>
              <a:rPr lang="hu-HU" sz="4000" dirty="0"/>
              <a:t> Shifting</a:t>
            </a:r>
          </a:p>
        </p:txBody>
      </p:sp>
      <p:sp>
        <p:nvSpPr>
          <p:cNvPr id="5" name="Tartalom helye 4">
            <a:extLst>
              <a:ext uri="{FF2B5EF4-FFF2-40B4-BE49-F238E27FC236}">
                <a16:creationId xmlns:a16="http://schemas.microsoft.com/office/drawing/2014/main" id="{84052AF5-6972-0339-6EF9-9D984F12E153}"/>
              </a:ext>
            </a:extLst>
          </p:cNvPr>
          <p:cNvSpPr>
            <a:spLocks noGrp="1"/>
          </p:cNvSpPr>
          <p:nvPr>
            <p:ph sz="half" idx="1"/>
          </p:nvPr>
        </p:nvSpPr>
        <p:spPr>
          <a:xfrm>
            <a:off x="469046" y="2339679"/>
            <a:ext cx="3712661" cy="3771188"/>
          </a:xfrm>
        </p:spPr>
        <p:txBody>
          <a:bodyPr>
            <a:normAutofit lnSpcReduction="10000"/>
          </a:bodyPr>
          <a:lstStyle/>
          <a:p>
            <a:pPr marL="0" indent="0">
              <a:buClr>
                <a:srgbClr val="1A75DB"/>
              </a:buClr>
              <a:buNone/>
            </a:pPr>
            <a:r>
              <a:rPr lang="hu-HU" dirty="0"/>
              <a:t>Bizonyos feladatok megoszthatók és átadhatók az egészségügyi dolgozók különböző szakterületei között, átruházhatók a kliensekre, vagy delegálhatók a digitális megoldások felé. </a:t>
            </a:r>
          </a:p>
          <a:p>
            <a:endParaRPr lang="hu-HU" dirty="0"/>
          </a:p>
        </p:txBody>
      </p:sp>
      <p:pic>
        <p:nvPicPr>
          <p:cNvPr id="6" name="Google Shape;98;p4">
            <a:extLst>
              <a:ext uri="{FF2B5EF4-FFF2-40B4-BE49-F238E27FC236}">
                <a16:creationId xmlns:a16="http://schemas.microsoft.com/office/drawing/2014/main" id="{2392DADC-8F84-0AE7-A359-2D35F5BA3AAC}"/>
              </a:ext>
            </a:extLst>
          </p:cNvPr>
          <p:cNvPicPr preferRelativeResize="0"/>
          <p:nvPr/>
        </p:nvPicPr>
        <p:blipFill>
          <a:blip r:embed="rId2"/>
          <a:srcRect t="5516" b="7983"/>
          <a:stretch/>
        </p:blipFill>
        <p:spPr>
          <a:xfrm>
            <a:off x="4181707" y="1996068"/>
            <a:ext cx="6618056" cy="4114799"/>
          </a:xfrm>
          <a:prstGeom prst="rect">
            <a:avLst/>
          </a:prstGeom>
          <a:noFill/>
          <a:ln>
            <a:noFill/>
          </a:ln>
        </p:spPr>
      </p:pic>
      <p:sp>
        <p:nvSpPr>
          <p:cNvPr id="3" name="Dátum helye 2" hidden="1">
            <a:extLst>
              <a:ext uri="{FF2B5EF4-FFF2-40B4-BE49-F238E27FC236}">
                <a16:creationId xmlns:a16="http://schemas.microsoft.com/office/drawing/2014/main" id="{6DCC14F2-5822-F834-4E0A-1B93330B5EA2}"/>
              </a:ext>
            </a:extLst>
          </p:cNvPr>
          <p:cNvSpPr>
            <a:spLocks noGrp="1"/>
          </p:cNvSpPr>
          <p:nvPr>
            <p:ph type="dt" sz="half" idx="4294967295"/>
          </p:nvPr>
        </p:nvSpPr>
        <p:spPr>
          <a:xfrm>
            <a:off x="625163" y="6594988"/>
            <a:ext cx="2429947" cy="383297"/>
          </a:xfrm>
          <a:prstGeom prst="rect">
            <a:avLst/>
          </a:prstGeom>
        </p:spPr>
        <p:txBody>
          <a:bodyPr/>
          <a:lstStyle/>
          <a:p>
            <a:pPr>
              <a:spcAft>
                <a:spcPts val="600"/>
              </a:spcAft>
            </a:pPr>
            <a:fld id="{CECACAEF-4782-40C9-BB43-4E2A59999DEB}" type="datetime1">
              <a:rPr lang="it-IT" smtClean="0"/>
              <a:pPr>
                <a:spcAft>
                  <a:spcPts val="600"/>
                </a:spcAft>
              </a:pPr>
              <a:t>08/04/2026</a:t>
            </a:fld>
            <a:endParaRPr lang="it-IT"/>
          </a:p>
        </p:txBody>
      </p:sp>
    </p:spTree>
    <p:extLst>
      <p:ext uri="{BB962C8B-B14F-4D97-AF65-F5344CB8AC3E}">
        <p14:creationId xmlns:p14="http://schemas.microsoft.com/office/powerpoint/2010/main" val="34501518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METADATA" val="eyJUaW1lc3RhbXAiOjE3NDQxOTcwMTh9"/>
  <p:tag name="SLIDO_TYPE" val="SlidoPoll"/>
  <p:tag name="SLIDO_POLL_UUID" val="956fc163-bfa3-4973-877b-8661d8a9cd2c"/>
  <p:tag name="SLIDO_TIMELINE" val="W3sicG9sbFF1ZXN0aW9uVXVpZCI6Ijk2OTYzYTMyLTc5ZjItNDNlYy1hOWNmLWYwOGZkYzUzZTIwYSIsInNob3dSZXN1bHRzIjp0cnVlLCJzaG93Q29ycmVjdEFuc3dlcnMiOmZhbHNlLCJ2b3RpbmdMb2NrZWQiOmZhbHNlfV0="/>
</p:tagLst>
</file>

<file path=ppt/tags/tag2.xml><?xml version="1.0" encoding="utf-8"?>
<p:tagLst xmlns:a="http://schemas.openxmlformats.org/drawingml/2006/main" xmlns:r="http://schemas.openxmlformats.org/officeDocument/2006/relationships" xmlns:p="http://schemas.openxmlformats.org/presentationml/2006/main">
  <p:tag name="SLIDO_ELEMENT" val="title"/>
</p:tagLst>
</file>

<file path=ppt/tags/tag3.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Ranking"/>
</p:tagLst>
</file>

<file path=ppt/tags/tag4.xml><?xml version="1.0" encoding="utf-8"?>
<p:tagLst xmlns:a="http://schemas.openxmlformats.org/drawingml/2006/main" xmlns:r="http://schemas.openxmlformats.org/officeDocument/2006/relationships" xmlns:p="http://schemas.openxmlformats.org/presentationml/2006/main">
  <p:tag name="SLIDO_METADATA" val="eyJUaW1lc3RhbXAiOjE3NDQxOTcyOTN9"/>
  <p:tag name="SLIDO_TYPE" val="SlidoPoll"/>
  <p:tag name="SLIDO_POLL_UUID" val="65ce0d1c-af0e-4b88-8372-6baa0ff0cd88"/>
  <p:tag name="SLIDO_TIMELINE" val="W3sicG9sbFF1ZXN0aW9uVXVpZCI6Ijc0ZDE4MzI3LTdkNGQtNGY4NS05ZWEzLTFjZTM5OWMwNzQwYiIsInNob3dSZXN1bHRzIjp0cnVlLCJzaG93Q29ycmVjdEFuc3dlcnMiOmZhbHNlLCJ2b3RpbmdMb2NrZWQiOmZhbHNlfV0="/>
</p:tagLst>
</file>

<file path=ppt/tags/tag5.xml><?xml version="1.0" encoding="utf-8"?>
<p:tagLst xmlns:a="http://schemas.openxmlformats.org/drawingml/2006/main" xmlns:r="http://schemas.openxmlformats.org/officeDocument/2006/relationships" xmlns:p="http://schemas.openxmlformats.org/presentationml/2006/main">
  <p:tag name="SLIDO_ELEMENT" val="title"/>
</p:tagLst>
</file>

<file path=ppt/tags/tag6.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Ranking"/>
</p:tagLst>
</file>

<file path=ppt/tags/tag7.xml><?xml version="1.0" encoding="utf-8"?>
<p:tagLst xmlns:a="http://schemas.openxmlformats.org/drawingml/2006/main" xmlns:r="http://schemas.openxmlformats.org/officeDocument/2006/relationships" xmlns:p="http://schemas.openxmlformats.org/presentationml/2006/main">
  <p:tag name="SLIDO_METADATA" val="eyJUaW1lc3RhbXAiOjE3NDQxOTc1ODN9"/>
  <p:tag name="SLIDO_TYPE" val="SlidoPoll"/>
  <p:tag name="SLIDO_POLL_UUID" val="064f4961-95ee-4377-86f8-f8cb0ce05784"/>
  <p:tag name="SLIDO_TIMELINE" val="W3sicG9sbFF1ZXN0aW9uVXVpZCI6IjUzYjBmMDkzLWY4NTktNDRlOC1hNjE4LWRiYTE5NTNiMDEwOSIsInNob3dSZXN1bHRzIjp0cnVlLCJzaG93Q29ycmVjdEFuc3dlcnMiOmZhbHNlLCJ2b3RpbmdMb2NrZWQiOmZhbHNlfV0="/>
</p:tagLst>
</file>

<file path=ppt/tags/tag8.xml><?xml version="1.0" encoding="utf-8"?>
<p:tagLst xmlns:a="http://schemas.openxmlformats.org/drawingml/2006/main" xmlns:r="http://schemas.openxmlformats.org/officeDocument/2006/relationships" xmlns:p="http://schemas.openxmlformats.org/presentationml/2006/main">
  <p:tag name="SLIDO_ELEMENT" val="title"/>
</p:tagLst>
</file>

<file path=ppt/tags/tag9.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2.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H_PASS_presentation_template_2026 (3)</Template>
  <TotalTime>2</TotalTime>
  <Words>7301</Words>
  <Application>Microsoft Office PowerPoint</Application>
  <PresentationFormat>Egyéni</PresentationFormat>
  <Paragraphs>753</Paragraphs>
  <Slides>111</Slides>
  <Notes>35</Notes>
  <HiddenSlides>0</HiddenSlides>
  <MMClips>0</MMClips>
  <ScaleCrop>false</ScaleCrop>
  <HeadingPairs>
    <vt:vector size="6" baseType="variant">
      <vt:variant>
        <vt:lpstr>Használt betűtípusok</vt:lpstr>
      </vt:variant>
      <vt:variant>
        <vt:i4>13</vt:i4>
      </vt:variant>
      <vt:variant>
        <vt:lpstr>Téma</vt:lpstr>
      </vt:variant>
      <vt:variant>
        <vt:i4>1</vt:i4>
      </vt:variant>
      <vt:variant>
        <vt:lpstr>Diacímek</vt:lpstr>
      </vt:variant>
      <vt:variant>
        <vt:i4>111</vt:i4>
      </vt:variant>
    </vt:vector>
  </HeadingPairs>
  <TitlesOfParts>
    <vt:vector size="125" baseType="lpstr">
      <vt:lpstr>Aptos</vt:lpstr>
      <vt:lpstr>Arial</vt:lpstr>
      <vt:lpstr>Calibri</vt:lpstr>
      <vt:lpstr>calibri light</vt:lpstr>
      <vt:lpstr>Google Sans</vt:lpstr>
      <vt:lpstr>H5PDroidSans</vt:lpstr>
      <vt:lpstr>Montserrat</vt:lpstr>
      <vt:lpstr>Open Sauce Bold</vt:lpstr>
      <vt:lpstr>Poppins</vt:lpstr>
      <vt:lpstr>Roboto</vt:lpstr>
      <vt:lpstr>Symbol</vt:lpstr>
      <vt:lpstr>Times New Roman</vt:lpstr>
      <vt:lpstr>Wingdings</vt:lpstr>
      <vt:lpstr>Tema di Office</vt:lpstr>
      <vt:lpstr>Üdv az H-PASS képzésen!</vt:lpstr>
      <vt:lpstr>Mi is lesz ma?  Tovább dolgozunk</vt:lpstr>
      <vt:lpstr>Egészségügyi technológiák (MedTech) a saját szakmámban</vt:lpstr>
      <vt:lpstr>Legnépszerűbb alkalmazási területek I.</vt:lpstr>
      <vt:lpstr>Legnépszerűbb alkalmazási területek II.</vt:lpstr>
      <vt:lpstr>Leggyakoribb vélt kihívások</vt:lpstr>
      <vt:lpstr>Szavazás</vt:lpstr>
      <vt:lpstr>PowerPoint-bemutató</vt:lpstr>
      <vt:lpstr>Ti mit kérdeztetek?</vt:lpstr>
      <vt:lpstr>MI a páciensek szolgálatában</vt:lpstr>
      <vt:lpstr>PowerPoint-bemutató</vt:lpstr>
      <vt:lpstr>PowerPoint-bemutató</vt:lpstr>
      <vt:lpstr>Beszélgessünk az MI használatról!</vt:lpstr>
      <vt:lpstr>Nagy nyelvi modellek (LLM) egyértelműség, pontosság</vt:lpstr>
      <vt:lpstr>Nagy nyelvi modellek (LLM) aktualitás, szakmai munka támogatása</vt:lpstr>
      <vt:lpstr>Nagy nyelvi modellek (LLM) laikus felhasználók</vt:lpstr>
      <vt:lpstr>Beszélgessünk az MI használatról!</vt:lpstr>
      <vt:lpstr>PowerPoint-bemutató</vt:lpstr>
      <vt:lpstr>Mennyire vagyok jól használható a diagnosztizálás folyamatában?</vt:lpstr>
      <vt:lpstr>Milyen előnyei és hátrányai lehetnek annak, hogy az emberek így használnak egy AI-t?</vt:lpstr>
      <vt:lpstr>Hogyan érdemes egészségügyi szakemberként kezelni ezt a jelenséget?</vt:lpstr>
      <vt:lpstr>H-PASS Változásvezetés </vt:lpstr>
      <vt:lpstr>PowerPoint-bemutató</vt:lpstr>
      <vt:lpstr>Az egészségügyi munkaerő a digitális jövőben</vt:lpstr>
      <vt:lpstr>Személyre szabott orvoslást támogató transzverzális készségek</vt:lpstr>
      <vt:lpstr>Milyen készségek nem helyettesíthetők?</vt:lpstr>
      <vt:lpstr>Symptomate</vt:lpstr>
      <vt:lpstr>Symptomate</vt:lpstr>
      <vt:lpstr>mymediktor</vt:lpstr>
      <vt:lpstr>mymediktor</vt:lpstr>
      <vt:lpstr>PowerPoint-bemutató</vt:lpstr>
      <vt:lpstr>PowerPoint-bemutató</vt:lpstr>
      <vt:lpstr>PowerPoint-bemutató</vt:lpstr>
      <vt:lpstr>PowerPoint-bemutató</vt:lpstr>
      <vt:lpstr>Milyen pozitív aspektusait érzékelhetik az egészségügyi dolgozók a változásnak? </vt:lpstr>
      <vt:lpstr>Milyen pozitív aspektusait érzékelhetik az egészségügyi dolgozók a változásnak? </vt:lpstr>
      <vt:lpstr>Milyen negatív aspektusokkal számolhatnak a dolgozók?</vt:lpstr>
      <vt:lpstr>Milyen negatív aspektusokkal számolhatnak a dolgozók?</vt:lpstr>
      <vt:lpstr>Mit gondol, milyen mértékben lesz ellenállás az egészségügyi dolgozók körében?</vt:lpstr>
      <vt:lpstr>Mik lehetnek az ellenállás különböző okai az esetben?</vt:lpstr>
      <vt:lpstr>Mik lehetnek az ellenállás különböző okai az esetben?</vt:lpstr>
      <vt:lpstr>PowerPoint-bemutató</vt:lpstr>
      <vt:lpstr>PowerPoint-bemutató</vt:lpstr>
      <vt:lpstr>PowerPoint-bemutató</vt:lpstr>
      <vt:lpstr>Melyek a változás sikere szempontjából legfontosabb tényezők?  (Kiscsoportok által kiemelt szempontok)</vt:lpstr>
      <vt:lpstr>PowerPoint-bemutató</vt:lpstr>
      <vt:lpstr>PowerPoint-bemutató</vt:lpstr>
      <vt:lpstr>PowerPoint-bemutató</vt:lpstr>
      <vt:lpstr>Modul 2   dr. Lőrincz Orsolya  dr. Cserháti Zoltán dr. Fazekas Nóra </vt:lpstr>
      <vt:lpstr>Csoportmunka</vt:lpstr>
      <vt:lpstr>Csoportmunka</vt:lpstr>
      <vt:lpstr>PowerPoint-bemutató</vt:lpstr>
      <vt:lpstr>Mi az a konfliktus?</vt:lpstr>
      <vt:lpstr>A konfliktusok intenzitása</vt:lpstr>
      <vt:lpstr>PowerPoint-bemutató</vt:lpstr>
      <vt:lpstr>PowerPoint-bemutató</vt:lpstr>
      <vt:lpstr>PowerPoint-bemutató</vt:lpstr>
      <vt:lpstr>PowerPoint-bemutató</vt:lpstr>
      <vt:lpstr>Egy konfliktus jó vagy rossz?</vt:lpstr>
      <vt:lpstr>A konfliktusok három megközelítése</vt:lpstr>
      <vt:lpstr>Jó vs. rossz konfliktus</vt:lpstr>
      <vt:lpstr>PowerPoint-bemutató</vt:lpstr>
      <vt:lpstr>Szervezeti teljesítmény és a konfliktus erőssége</vt:lpstr>
      <vt:lpstr>PowerPoint-bemutató</vt:lpstr>
      <vt:lpstr>Miből fakadhat egy konfliktus?</vt:lpstr>
      <vt:lpstr>PowerPoint-bemutató</vt:lpstr>
      <vt:lpstr>PowerPoint-bemutató</vt:lpstr>
      <vt:lpstr>PowerPoint-bemutató</vt:lpstr>
      <vt:lpstr>PowerPoint-bemutató</vt:lpstr>
      <vt:lpstr>PowerPoint-bemutató</vt:lpstr>
      <vt:lpstr>PowerPoint-bemutató</vt:lpstr>
      <vt:lpstr>PowerPoint-bemutató</vt:lpstr>
      <vt:lpstr>Generációzás…</vt:lpstr>
      <vt:lpstr>Generációzás…</vt:lpstr>
      <vt:lpstr>Generációzás…</vt:lpstr>
      <vt:lpstr>PowerPoint-bemutató</vt:lpstr>
      <vt:lpstr>„Neked van kamrád?” „Kemény munka meghozza a gyümölcsét”</vt:lpstr>
      <vt:lpstr>Életkori sajátosságok vs. generációs jegyek</vt:lpstr>
      <vt:lpstr>PowerPoint-bemutató</vt:lpstr>
      <vt:lpstr>PowerPoint-bemutató</vt:lpstr>
      <vt:lpstr>PowerPoint-bemutató</vt:lpstr>
      <vt:lpstr>PowerPoint-bemutató</vt:lpstr>
      <vt:lpstr>Megváltozott értékek, körülmények</vt:lpstr>
      <vt:lpstr>PowerPoint-bemutató</vt:lpstr>
      <vt:lpstr>PowerPoint-bemutató</vt:lpstr>
      <vt:lpstr>https://www.youtube.com/watch?v=j7I7pr3kFrI </vt:lpstr>
      <vt:lpstr>Generációs különbségek</vt:lpstr>
      <vt:lpstr>Generációs különbségek kezelése</vt:lpstr>
      <vt:lpstr>Generációs különbségek</vt:lpstr>
      <vt:lpstr>És mi a helyzet a páciensekkel?</vt:lpstr>
      <vt:lpstr>PowerPoint-bemutató</vt:lpstr>
      <vt:lpstr>Eset 1. – Digitális triázs alkalmazás</vt:lpstr>
      <vt:lpstr>PowerPoint-bemutató</vt:lpstr>
      <vt:lpstr>Milyen előnnyel járhat a megoldás a betegek számára? </vt:lpstr>
      <vt:lpstr>PowerPoint-bemutató</vt:lpstr>
      <vt:lpstr>Milyen hátránnyal járhat a megoldás a betegek számára? </vt:lpstr>
      <vt:lpstr>PowerPoint-bemutató</vt:lpstr>
      <vt:lpstr>Milyen hatással van a megoldás az egészségügyi dolgozók munkájára? (Slido gyűjtés)</vt:lpstr>
      <vt:lpstr>Feladatátadás – Task Shifting</vt:lpstr>
      <vt:lpstr>PowerPoint-bemutató</vt:lpstr>
      <vt:lpstr>Hogyan fogadják a „feladatátadást” az egészségügyi dolgozók?</vt:lpstr>
      <vt:lpstr>Eset 2. – Dialízis monitorozást támogató alkalmazás</vt:lpstr>
      <vt:lpstr>Hol van teendő az eredményes feladatátadáshoz?</vt:lpstr>
      <vt:lpstr>PowerPoint-bemutató</vt:lpstr>
      <vt:lpstr>További információk</vt:lpstr>
      <vt:lpstr>Új telekonzultációs szolgálatás eset – Következő fejezet  ONLINE csoportmunka(Module 2)</vt:lpstr>
      <vt:lpstr>Következő lépések</vt:lpstr>
      <vt:lpstr>PowerPoint-bemutató</vt:lpstr>
      <vt:lpstr>„Digitális változási bajnok” modul –  További lehetőség az érdeklődőknek</vt:lpstr>
      <vt:lpstr>„Digitális változási bajnok” modul -  Tervezett keretek </vt:lpstr>
      <vt:lpstr>Köszönjük a közös munkát!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Fazekas Nóra</dc:creator>
  <cp:lastModifiedBy>Fazekas Nóra</cp:lastModifiedBy>
  <cp:revision>1</cp:revision>
  <dcterms:created xsi:type="dcterms:W3CDTF">2026-04-08T13:35:12Z</dcterms:created>
  <dcterms:modified xsi:type="dcterms:W3CDTF">2026-04-08T13:37:25Z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