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8"/>
  </p:notesMasterIdLst>
  <p:handoutMasterIdLst>
    <p:handoutMasterId r:id="rId39"/>
  </p:handoutMasterIdLst>
  <p:sldIdLst>
    <p:sldId id="257" r:id="rId5"/>
    <p:sldId id="1737" r:id="rId6"/>
    <p:sldId id="377" r:id="rId7"/>
    <p:sldId id="379" r:id="rId8"/>
    <p:sldId id="835" r:id="rId9"/>
    <p:sldId id="840" r:id="rId10"/>
    <p:sldId id="841" r:id="rId11"/>
    <p:sldId id="382" r:id="rId12"/>
    <p:sldId id="842" r:id="rId13"/>
    <p:sldId id="816" r:id="rId14"/>
    <p:sldId id="1748" r:id="rId15"/>
    <p:sldId id="807" r:id="rId16"/>
    <p:sldId id="811" r:id="rId17"/>
    <p:sldId id="1738" r:id="rId18"/>
    <p:sldId id="1739" r:id="rId19"/>
    <p:sldId id="1740" r:id="rId20"/>
    <p:sldId id="843" r:id="rId21"/>
    <p:sldId id="307" r:id="rId22"/>
    <p:sldId id="844" r:id="rId23"/>
    <p:sldId id="845" r:id="rId24"/>
    <p:sldId id="846" r:id="rId25"/>
    <p:sldId id="847" r:id="rId26"/>
    <p:sldId id="848" r:id="rId27"/>
    <p:sldId id="1742" r:id="rId28"/>
    <p:sldId id="374" r:id="rId29"/>
    <p:sldId id="849" r:id="rId30"/>
    <p:sldId id="1744" r:id="rId31"/>
    <p:sldId id="1745" r:id="rId32"/>
    <p:sldId id="1746" r:id="rId33"/>
    <p:sldId id="1747" r:id="rId34"/>
    <p:sldId id="1741" r:id="rId35"/>
    <p:sldId id="315" r:id="rId36"/>
    <p:sldId id="1749" r:id="rId37"/>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411" autoAdjust="0"/>
  </p:normalViewPr>
  <p:slideViewPr>
    <p:cSldViewPr snapToGrid="0">
      <p:cViewPr varScale="1">
        <p:scale>
          <a:sx n="62" d="100"/>
          <a:sy n="62" d="100"/>
        </p:scale>
        <p:origin x="1100"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zekas Nóra" userId="a27bcde8-f6b4-4123-b144-e380f8ce4be3" providerId="ADAL" clId="{21BBA2A1-3A6A-4695-BE27-CB4117D99B24}"/>
    <pc:docChg chg="modSld">
      <pc:chgData name="Fazekas Nóra" userId="a27bcde8-f6b4-4123-b144-e380f8ce4be3" providerId="ADAL" clId="{21BBA2A1-3A6A-4695-BE27-CB4117D99B24}" dt="2026-04-08T13:40:48.618" v="25" actId="20577"/>
      <pc:docMkLst>
        <pc:docMk/>
      </pc:docMkLst>
      <pc:sldChg chg="modSp mod">
        <pc:chgData name="Fazekas Nóra" userId="a27bcde8-f6b4-4123-b144-e380f8ce4be3" providerId="ADAL" clId="{21BBA2A1-3A6A-4695-BE27-CB4117D99B24}" dt="2026-04-08T13:40:48.618" v="25" actId="20577"/>
        <pc:sldMkLst>
          <pc:docMk/>
          <pc:sldMk cId="2500087687" sldId="1749"/>
        </pc:sldMkLst>
        <pc:spChg chg="mod">
          <ac:chgData name="Fazekas Nóra" userId="a27bcde8-f6b4-4123-b144-e380f8ce4be3" providerId="ADAL" clId="{21BBA2A1-3A6A-4695-BE27-CB4117D99B24}" dt="2026-04-08T13:40:48.618" v="25" actId="20577"/>
          <ac:spMkLst>
            <pc:docMk/>
            <pc:sldMk cId="2500087687" sldId="1749"/>
            <ac:spMk id="2" creationId="{78912242-9BFA-F84E-5871-126E1DAA816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12361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dirty="0" err="1"/>
              <a:t>What</a:t>
            </a:r>
            <a:r>
              <a:rPr lang="hu-HU" dirty="0"/>
              <a:t> </a:t>
            </a:r>
            <a:r>
              <a:rPr lang="hu-HU" dirty="0" err="1"/>
              <a:t>do</a:t>
            </a:r>
            <a:r>
              <a:rPr lang="hu-HU" dirty="0"/>
              <a:t> </a:t>
            </a:r>
            <a:r>
              <a:rPr lang="hu-HU" dirty="0" err="1"/>
              <a:t>you</a:t>
            </a:r>
            <a:r>
              <a:rPr lang="hu-HU" dirty="0"/>
              <a:t> </a:t>
            </a:r>
            <a:r>
              <a:rPr lang="hu-HU" dirty="0" err="1"/>
              <a:t>think</a:t>
            </a:r>
            <a:r>
              <a:rPr lang="hu-HU" dirty="0"/>
              <a:t> </a:t>
            </a:r>
            <a:r>
              <a:rPr lang="hu-HU" dirty="0" err="1"/>
              <a:t>about</a:t>
            </a:r>
            <a:r>
              <a:rPr lang="hu-HU" dirty="0"/>
              <a:t> </a:t>
            </a:r>
            <a:r>
              <a:rPr lang="hu-HU" dirty="0" err="1"/>
              <a:t>the</a:t>
            </a:r>
            <a:r>
              <a:rPr lang="hu-HU" dirty="0"/>
              <a:t> </a:t>
            </a:r>
            <a:r>
              <a:rPr lang="hu-HU" dirty="0" err="1"/>
              <a:t>group</a:t>
            </a:r>
            <a:r>
              <a:rPr lang="hu-HU" dirty="0"/>
              <a:t> </a:t>
            </a:r>
            <a:r>
              <a:rPr lang="hu-HU" dirty="0" err="1"/>
              <a:t>composition</a:t>
            </a:r>
            <a:r>
              <a:rPr lang="hu-HU" dirty="0"/>
              <a:t>? </a:t>
            </a:r>
            <a:r>
              <a:rPr lang="hu-HU" dirty="0" err="1"/>
              <a:t>Vote</a:t>
            </a:r>
            <a:r>
              <a:rPr lang="hu-HU" dirty="0"/>
              <a:t>: </a:t>
            </a:r>
            <a:r>
              <a:rPr lang="hu-HU" dirty="0" err="1"/>
              <a:t>green</a:t>
            </a:r>
            <a:r>
              <a:rPr lang="hu-HU" dirty="0"/>
              <a:t> – </a:t>
            </a:r>
            <a:r>
              <a:rPr lang="hu-HU" dirty="0" err="1"/>
              <a:t>good</a:t>
            </a:r>
            <a:r>
              <a:rPr lang="hu-HU" dirty="0"/>
              <a:t>, </a:t>
            </a:r>
            <a:r>
              <a:rPr lang="hu-HU" dirty="0" err="1"/>
              <a:t>red</a:t>
            </a:r>
            <a:r>
              <a:rPr lang="hu-HU" dirty="0"/>
              <a:t> – </a:t>
            </a:r>
            <a:r>
              <a:rPr lang="hu-HU" dirty="0" err="1"/>
              <a:t>not</a:t>
            </a:r>
            <a:r>
              <a:rPr lang="hu-HU" dirty="0"/>
              <a:t> </a:t>
            </a:r>
            <a:r>
              <a:rPr lang="hu-HU" dirty="0" err="1"/>
              <a:t>so</a:t>
            </a:r>
            <a:r>
              <a:rPr lang="hu-HU" dirty="0"/>
              <a:t> </a:t>
            </a:r>
            <a:r>
              <a:rPr lang="hu-HU" dirty="0" err="1"/>
              <a:t>good</a:t>
            </a:r>
            <a:r>
              <a:rPr lang="hu-HU" dirty="0"/>
              <a:t>. </a:t>
            </a:r>
            <a:r>
              <a:rPr lang="hu-HU" dirty="0" err="1"/>
              <a:t>Why</a:t>
            </a:r>
            <a:r>
              <a:rPr lang="hu-HU" dirty="0"/>
              <a:t>?</a:t>
            </a:r>
            <a:endParaRPr lang="en-US" dirty="0"/>
          </a:p>
          <a:p>
            <a:endParaRPr lang="en-US" dirty="0"/>
          </a:p>
        </p:txBody>
      </p:sp>
      <p:sp>
        <p:nvSpPr>
          <p:cNvPr id="4" name="Dia számának helye 3"/>
          <p:cNvSpPr>
            <a:spLocks noGrp="1"/>
          </p:cNvSpPr>
          <p:nvPr>
            <p:ph type="sldNum" sz="quarter" idx="5"/>
          </p:nvPr>
        </p:nvSpPr>
        <p:spPr/>
        <p:txBody>
          <a:bodyPr/>
          <a:lstStyle/>
          <a:p>
            <a:fld id="{5E4A9807-1C24-8F4A-B3C7-A6E31FA5BB7A}" type="slidenum">
              <a:rPr lang="it-IT" smtClean="0"/>
              <a:t>4</a:t>
            </a:fld>
            <a:endParaRPr lang="it-IT"/>
          </a:p>
        </p:txBody>
      </p:sp>
    </p:spTree>
    <p:extLst>
      <p:ext uri="{BB962C8B-B14F-4D97-AF65-F5344CB8AC3E}">
        <p14:creationId xmlns:p14="http://schemas.microsoft.com/office/powerpoint/2010/main" val="2171648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La </a:t>
            </a:r>
            <a:r>
              <a:rPr lang="it-IT" b="1" dirty="0"/>
              <a:t>fase finale si verifica quando il gruppo ha esaurito il suo compito.</a:t>
            </a:r>
            <a:r>
              <a:rPr lang="it-IT" dirty="0"/>
              <a:t> Per una squadra ad alto rendimento, la fine di un progetto porta sentimenti di tristezza come membri del team che erano effettivamente diventati come parte di uno stesso organismo. È un’opportunità importante per completare una revisione di ciò che è stato realizzato e di come si può ulteriormente migliorare per il futuro.</a:t>
            </a:r>
          </a:p>
          <a:p>
            <a:pPr marL="0" marR="0" lvl="0" indent="0" algn="l" defTabSz="914400" rtl="0" eaLnBrk="1" fontAlgn="auto" latinLnBrk="0" hangingPunct="1">
              <a:lnSpc>
                <a:spcPct val="100000"/>
              </a:lnSpc>
              <a:spcBef>
                <a:spcPts val="0"/>
              </a:spcBef>
              <a:spcAft>
                <a:spcPts val="0"/>
              </a:spcAft>
              <a:buClrTx/>
              <a:buSzTx/>
              <a:buFontTx/>
              <a:buNone/>
              <a:tabLst/>
              <a:defRPr/>
            </a:pPr>
            <a:r>
              <a:rPr lang="it-IT" altLang="it-IT" sz="1200" dirty="0"/>
              <a:t>Il passaggio da gruppo all’autonomia individuale può (e dovrebbe) essere celebrato con ritualità che sottolineano la “fine” e il “nuovo inizio”.</a:t>
            </a:r>
          </a:p>
          <a:p>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5</a:t>
            </a:fld>
            <a:endParaRPr lang="it-IT"/>
          </a:p>
        </p:txBody>
      </p:sp>
    </p:spTree>
    <p:extLst>
      <p:ext uri="{BB962C8B-B14F-4D97-AF65-F5344CB8AC3E}">
        <p14:creationId xmlns:p14="http://schemas.microsoft.com/office/powerpoint/2010/main" val="2237250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10</a:t>
            </a:fld>
            <a:endParaRPr lang="it-IT"/>
          </a:p>
        </p:txBody>
      </p:sp>
    </p:spTree>
    <p:extLst>
      <p:ext uri="{BB962C8B-B14F-4D97-AF65-F5344CB8AC3E}">
        <p14:creationId xmlns:p14="http://schemas.microsoft.com/office/powerpoint/2010/main" val="4245334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F9D66-4F06-69B8-0E9B-6973E0AB765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88F5889-B04A-AE3B-B59E-24D6379C9D4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1E9D555-EDED-0E27-DB62-0C914C7057D4}"/>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A7F8336-9C86-9FEE-28C3-E0083F396794}"/>
              </a:ext>
            </a:extLst>
          </p:cNvPr>
          <p:cNvSpPr>
            <a:spLocks noGrp="1"/>
          </p:cNvSpPr>
          <p:nvPr>
            <p:ph type="sldNum" sz="quarter" idx="5"/>
          </p:nvPr>
        </p:nvSpPr>
        <p:spPr/>
        <p:txBody>
          <a:bodyPr/>
          <a:lstStyle/>
          <a:p>
            <a:fld id="{5E4A9807-1C24-8F4A-B3C7-A6E31FA5BB7A}" type="slidenum">
              <a:rPr lang="it-IT" smtClean="0"/>
              <a:t>11</a:t>
            </a:fld>
            <a:endParaRPr lang="it-IT"/>
          </a:p>
        </p:txBody>
      </p:sp>
    </p:spTree>
    <p:extLst>
      <p:ext uri="{BB962C8B-B14F-4D97-AF65-F5344CB8AC3E}">
        <p14:creationId xmlns:p14="http://schemas.microsoft.com/office/powerpoint/2010/main" val="3177332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Il FORMING è il primo tassello della fase di costruzione del gruppo di lavoro: si verifica ad esempio quando si riunisce un gruppo di persone per iniziare un nuovo progetto oppure per riallocare le persone all'interno dell’organizzazione.</a:t>
            </a:r>
          </a:p>
          <a:p>
            <a:r>
              <a:rPr lang="it-IT" dirty="0"/>
              <a:t>Nella fase di FORMING non si riscontrano prestazioni relativamente alte. </a:t>
            </a:r>
          </a:p>
          <a:p>
            <a:r>
              <a:rPr lang="it-IT" dirty="0"/>
              <a:t>In genere assistiamo a comportamenti incerti ed educati, in cui le persone cercano di mostrare il meglio di sé e di andare d'accordo.</a:t>
            </a:r>
          </a:p>
          <a:p>
            <a:endParaRPr lang="it-IT" dirty="0"/>
          </a:p>
          <a:p>
            <a:r>
              <a:rPr lang="it-IT" dirty="0"/>
              <a:t>In questa fase le persone inizieranno a mettere alla prova i confini del gruppo («fino a dove posso spingermi per esprimere la mia idea?») «</a:t>
            </a:r>
            <a:r>
              <a:rPr lang="it-IT" dirty="0" err="1"/>
              <a:t>boundaries</a:t>
            </a:r>
            <a:r>
              <a:rPr lang="it-IT" dirty="0"/>
              <a:t> of </a:t>
            </a:r>
            <a:r>
              <a:rPr lang="it-IT" dirty="0" err="1"/>
              <a:t>behaviour</a:t>
            </a:r>
            <a:r>
              <a:rPr lang="it-IT" dirty="0"/>
              <a:t> and </a:t>
            </a:r>
            <a:r>
              <a:rPr lang="it-IT" dirty="0" err="1"/>
              <a:t>roles</a:t>
            </a:r>
            <a:r>
              <a:rPr lang="it-IT" dirty="0"/>
              <a:t> and </a:t>
            </a:r>
            <a:r>
              <a:rPr lang="it-IT" dirty="0" err="1"/>
              <a:t>responsibilities.Durante</a:t>
            </a:r>
            <a:r>
              <a:rPr lang="it-IT" dirty="0"/>
              <a:t> la formazione, è probabile che i membri del team siano rispettosi e si sottomettano all’autorità di chi ha chiesto al gruppo di riunirsi.</a:t>
            </a:r>
          </a:p>
          <a:p>
            <a:endParaRPr lang="it-IT" dirty="0"/>
          </a:p>
          <a:p>
            <a:r>
              <a:rPr lang="it-IT" b="1" dirty="0"/>
              <a:t>In questa fase è importante che il conduttore permetta ai membri del team di conoscersi, condividere informazioni</a:t>
            </a:r>
            <a:r>
              <a:rPr lang="it-IT" dirty="0"/>
              <a:t> sul loro background, interessi ed esperienze. I partecipanti apprendono gli obiettivi da raggiungere come team, ne </a:t>
            </a:r>
            <a:r>
              <a:rPr lang="it-IT" b="0" dirty="0"/>
              <a:t>discutono gli obiettivi </a:t>
            </a:r>
            <a:r>
              <a:rPr lang="it-IT" dirty="0"/>
              <a:t>e iniziano a pensare a quale ruolo possono giocare nella squadra. Questa fase si attraversa sia ogni qualvolta un team si “forma” per la prima volta sia in team già consolidati quando vengono introdotte nuovi professionisti o vengono assegnati nuovi ruoli all’interno della squadra. E’ importante non sottovalutare questa fase prima di affrontare la successiva.</a:t>
            </a:r>
          </a:p>
        </p:txBody>
      </p:sp>
      <p:sp>
        <p:nvSpPr>
          <p:cNvPr id="4" name="Segnaposto numero diapositiva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2936630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Mentre il gruppo inizia a lavorare ci si sposta nella fase “storming”. </a:t>
            </a:r>
          </a:p>
          <a:p>
            <a:r>
              <a:rPr lang="it-IT" u="none" dirty="0">
                <a:effectLst/>
              </a:rPr>
              <a:t>Questo stadio non è evitabile</a:t>
            </a:r>
            <a:r>
              <a:rPr lang="it-IT" u="none" dirty="0"/>
              <a:t>; </a:t>
            </a:r>
            <a:r>
              <a:rPr lang="it-IT" dirty="0"/>
              <a:t>ogni gruppo, soprattutto un nuovo team che non ha mai lavorato insieme, DEVE passare attraverso questa fase.</a:t>
            </a:r>
          </a:p>
          <a:p>
            <a:endParaRPr lang="it-IT" dirty="0"/>
          </a:p>
          <a:p>
            <a:r>
              <a:rPr lang="it-IT" dirty="0"/>
              <a:t>E’ il momento della verità! I membri del team si testano a vicenda per affermare se stessi e le proprie idee. </a:t>
            </a:r>
          </a:p>
          <a:p>
            <a:r>
              <a:rPr lang="it-IT" dirty="0"/>
              <a:t>Hanno opinioni diverse su cosa dovrebbe essere fatto e come dovrebbe essere fatto perché ciascuno viene da una storia e un percorso diversa. Se sarà stata svolta correttamente la fase precedente i conduttore del gruppo avrà più facilità a condurre il team all’interno del processo. Spesso</a:t>
            </a:r>
            <a:r>
              <a:rPr lang="it-IT" b="1" dirty="0"/>
              <a:t> all’interno del gruppo ci sono conflitti. </a:t>
            </a:r>
            <a:r>
              <a:rPr lang="it-IT" dirty="0"/>
              <a:t>Mentre si progredisce attraverso questa fase il gruppo impara a capire </a:t>
            </a:r>
            <a:r>
              <a:rPr lang="it-IT" b="1" dirty="0"/>
              <a:t>come risolvere insieme i problemi e stabilisce ruoli e responsabilità</a:t>
            </a:r>
            <a:r>
              <a:rPr lang="it-IT" dirty="0"/>
              <a:t>. </a:t>
            </a:r>
          </a:p>
          <a:p>
            <a:endParaRPr lang="it-IT" dirty="0"/>
          </a:p>
          <a:p>
            <a:r>
              <a:rPr lang="it-IT" dirty="0"/>
              <a:t>Per i membri del team che non sopportano caratterialmente i conflitti, </a:t>
            </a:r>
            <a:r>
              <a:rPr lang="it-IT" u="sng" dirty="0">
                <a:effectLst/>
              </a:rPr>
              <a:t>questa è una fase molto delicata da affrontare, </a:t>
            </a:r>
            <a:r>
              <a:rPr lang="it-IT" u="none" dirty="0">
                <a:effectLst/>
              </a:rPr>
              <a:t>perché il gruppo </a:t>
            </a:r>
            <a:r>
              <a:rPr lang="it-IT" dirty="0"/>
              <a:t>è chiamato a sviluppare consapevolezza di sé e del proprio funzionamento interno.</a:t>
            </a:r>
            <a:br>
              <a:rPr lang="it-IT" dirty="0"/>
            </a:br>
            <a:endParaRPr lang="it-IT" dirty="0"/>
          </a:p>
          <a:p>
            <a:r>
              <a:rPr lang="it-IT" dirty="0"/>
              <a:t>E’ importante che i membri del team imparino ad ascoltarsi e a rispettare le differenze e le idee altrui. </a:t>
            </a:r>
          </a:p>
          <a:p>
            <a:endParaRPr lang="it-IT" dirty="0"/>
          </a:p>
          <a:p>
            <a:r>
              <a:rPr lang="it-IT" dirty="0"/>
              <a:t>Questo stadio si chiude con successo quando gli individui imparano a lavorare insieme, valorizzano la diversità e arrivano a comprendere che per arrivare all’obiettivo c’è bisogno di tutte le professionalità.</a:t>
            </a:r>
          </a:p>
        </p:txBody>
      </p:sp>
      <p:sp>
        <p:nvSpPr>
          <p:cNvPr id="4" name="Segnaposto numero diapositiva 3"/>
          <p:cNvSpPr>
            <a:spLocks noGrp="1"/>
          </p:cNvSpPr>
          <p:nvPr>
            <p:ph type="sldNum" sz="quarter" idx="5"/>
          </p:nvPr>
        </p:nvSpPr>
        <p:spPr/>
        <p:txBody>
          <a:bodyPr/>
          <a:lstStyle/>
          <a:p>
            <a:fld id="{5E4A9807-1C24-8F4A-B3C7-A6E31FA5BB7A}" type="slidenum">
              <a:rPr lang="it-IT" smtClean="0"/>
              <a:t>13</a:t>
            </a:fld>
            <a:endParaRPr lang="it-IT"/>
          </a:p>
        </p:txBody>
      </p:sp>
    </p:spTree>
    <p:extLst>
      <p:ext uri="{BB962C8B-B14F-4D97-AF65-F5344CB8AC3E}">
        <p14:creationId xmlns:p14="http://schemas.microsoft.com/office/powerpoint/2010/main" val="3885662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dirty="0"/>
              <a:t>Pozícióharcok vagy dominancia kérdések: Ki dönt, ki konzultál kivel, ki hozhat javaslatot – ezek most nem egyértelműek</a:t>
            </a:r>
          </a:p>
          <a:p>
            <a:endParaRPr lang="lt-LT" dirty="0"/>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18</a:t>
            </a:fld>
            <a:endParaRPr lang="it-IT"/>
          </a:p>
        </p:txBody>
      </p:sp>
    </p:spTree>
    <p:extLst>
      <p:ext uri="{BB962C8B-B14F-4D97-AF65-F5344CB8AC3E}">
        <p14:creationId xmlns:p14="http://schemas.microsoft.com/office/powerpoint/2010/main" val="2645093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60858-4C36-0279-D8E2-61D30732B460}"/>
            </a:ext>
          </a:extLst>
        </p:cNvPr>
        <p:cNvGrpSpPr/>
        <p:nvPr/>
      </p:nvGrpSpPr>
      <p:grpSpPr>
        <a:xfrm>
          <a:off x="0" y="0"/>
          <a:ext cx="0" cy="0"/>
          <a:chOff x="0" y="0"/>
          <a:chExt cx="0" cy="0"/>
        </a:xfrm>
      </p:grpSpPr>
      <p:sp>
        <p:nvSpPr>
          <p:cNvPr id="2" name="Skaidrės vaizdo vietos rezervavimo ženklas 1">
            <a:extLst>
              <a:ext uri="{FF2B5EF4-FFF2-40B4-BE49-F238E27FC236}">
                <a16:creationId xmlns:a16="http://schemas.microsoft.com/office/drawing/2014/main" id="{00114F13-B9F5-6D31-7A8D-9EDC3B3C7BB4}"/>
              </a:ext>
            </a:extLst>
          </p:cNvPr>
          <p:cNvSpPr>
            <a:spLocks noGrp="1" noRot="1" noChangeAspect="1"/>
          </p:cNvSpPr>
          <p:nvPr>
            <p:ph type="sldImg"/>
          </p:nvPr>
        </p:nvSpPr>
        <p:spPr/>
      </p:sp>
      <p:sp>
        <p:nvSpPr>
          <p:cNvPr id="3" name="Pastabų vietos rezervavimo ženklas 2">
            <a:extLst>
              <a:ext uri="{FF2B5EF4-FFF2-40B4-BE49-F238E27FC236}">
                <a16:creationId xmlns:a16="http://schemas.microsoft.com/office/drawing/2014/main" id="{617B68C3-1184-F055-FF9E-696C930022D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dirty="0"/>
              <a:t>Pozícióharcok vagy dominancia kérdések: Ki dönt, ki konzultál kivel, ki hozhat javaslatot – ezek most nem egyértelműek</a:t>
            </a:r>
          </a:p>
          <a:p>
            <a:endParaRPr lang="lt-LT" dirty="0"/>
          </a:p>
        </p:txBody>
      </p:sp>
      <p:sp>
        <p:nvSpPr>
          <p:cNvPr id="4" name="Skaidrės numerio vietos rezervavimo ženklas 3">
            <a:extLst>
              <a:ext uri="{FF2B5EF4-FFF2-40B4-BE49-F238E27FC236}">
                <a16:creationId xmlns:a16="http://schemas.microsoft.com/office/drawing/2014/main" id="{43DB864C-0DAF-6533-FFF2-1CB9F8AE418F}"/>
              </a:ext>
            </a:extLst>
          </p:cNvPr>
          <p:cNvSpPr>
            <a:spLocks noGrp="1"/>
          </p:cNvSpPr>
          <p:nvPr>
            <p:ph type="sldNum" sz="quarter" idx="5"/>
          </p:nvPr>
        </p:nvSpPr>
        <p:spPr/>
        <p:txBody>
          <a:bodyPr/>
          <a:lstStyle/>
          <a:p>
            <a:fld id="{5E4A9807-1C24-8F4A-B3C7-A6E31FA5BB7A}" type="slidenum">
              <a:rPr lang="it-IT" smtClean="0"/>
              <a:t>24</a:t>
            </a:fld>
            <a:endParaRPr lang="it-IT"/>
          </a:p>
        </p:txBody>
      </p:sp>
    </p:spTree>
    <p:extLst>
      <p:ext uri="{BB962C8B-B14F-4D97-AF65-F5344CB8AC3E}">
        <p14:creationId xmlns:p14="http://schemas.microsoft.com/office/powerpoint/2010/main" val="13306426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808874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Diapositiva titolo">
    <p:spTree>
      <p:nvGrpSpPr>
        <p:cNvPr id="1" name=""/>
        <p:cNvGrpSpPr/>
        <p:nvPr/>
      </p:nvGrpSpPr>
      <p:grpSpPr>
        <a:xfrm>
          <a:off x="0" y="0"/>
          <a:ext cx="0" cy="0"/>
          <a:chOff x="0" y="0"/>
          <a:chExt cx="0" cy="0"/>
        </a:xfrm>
      </p:grpSpPr>
      <p:pic>
        <p:nvPicPr>
          <p:cNvPr id="7" name="Immagine 3">
            <a:extLst>
              <a:ext uri="{FF2B5EF4-FFF2-40B4-BE49-F238E27FC236}">
                <a16:creationId xmlns:a16="http://schemas.microsoft.com/office/drawing/2014/main" id="{128FA1C2-F19B-B8C5-F631-B1B0FF940F15}"/>
              </a:ext>
            </a:extLst>
          </p:cNvPr>
          <p:cNvPicPr/>
          <p:nvPr userDrawn="1"/>
        </p:nvPicPr>
        <p:blipFill>
          <a:blip r:embed="rId2"/>
          <a:srcRect/>
          <a:stretch/>
        </p:blipFill>
        <p:spPr>
          <a:xfrm>
            <a:off x="5919865" y="-33162"/>
            <a:ext cx="4902200" cy="2570342"/>
          </a:xfrm>
          <a:prstGeom prst="rect">
            <a:avLst/>
          </a:prstGeom>
        </p:spPr>
      </p:pic>
      <p:pic>
        <p:nvPicPr>
          <p:cNvPr id="10" name="Immagine 7">
            <a:extLst>
              <a:ext uri="{FF2B5EF4-FFF2-40B4-BE49-F238E27FC236}">
                <a16:creationId xmlns:a16="http://schemas.microsoft.com/office/drawing/2014/main" id="{0956EE97-9BC8-9EB0-D95C-E1AA20192B0F}"/>
              </a:ext>
            </a:extLst>
          </p:cNvPr>
          <p:cNvPicPr/>
          <p:nvPr userDrawn="1"/>
        </p:nvPicPr>
        <p:blipFill>
          <a:blip r:embed="rId3"/>
          <a:srcRect/>
          <a:stretch/>
        </p:blipFill>
        <p:spPr>
          <a:xfrm>
            <a:off x="9257901" y="6659731"/>
            <a:ext cx="1252330" cy="355600"/>
          </a:xfrm>
          <a:prstGeom prst="rect">
            <a:avLst/>
          </a:prstGeom>
        </p:spPr>
      </p:pic>
      <p:sp>
        <p:nvSpPr>
          <p:cNvPr id="14" name="Text Placeholder 13">
            <a:extLst>
              <a:ext uri="{FF2B5EF4-FFF2-40B4-BE49-F238E27FC236}">
                <a16:creationId xmlns:a16="http://schemas.microsoft.com/office/drawing/2014/main" id="{2EF4A6C8-814B-2663-8B47-5F4879859743}"/>
              </a:ext>
            </a:extLst>
          </p:cNvPr>
          <p:cNvSpPr>
            <a:spLocks noGrp="1"/>
          </p:cNvSpPr>
          <p:nvPr>
            <p:ph type="body" sz="quarter" idx="10"/>
          </p:nvPr>
        </p:nvSpPr>
        <p:spPr>
          <a:xfrm>
            <a:off x="727075" y="2441575"/>
            <a:ext cx="9351963" cy="3870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4">
            <a:extLst>
              <a:ext uri="{FF2B5EF4-FFF2-40B4-BE49-F238E27FC236}">
                <a16:creationId xmlns:a16="http://schemas.microsoft.com/office/drawing/2014/main" id="{CF77DD7C-6FE6-7E47-7DC7-014F2AF82A78}"/>
              </a:ext>
            </a:extLst>
          </p:cNvPr>
          <p:cNvSpPr>
            <a:spLocks noGrp="1"/>
          </p:cNvSpPr>
          <p:nvPr>
            <p:ph type="title"/>
          </p:nvPr>
        </p:nvSpPr>
        <p:spPr>
          <a:xfrm>
            <a:off x="727075" y="375828"/>
            <a:ext cx="9313863" cy="1392237"/>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12524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 id="2147483680" r:id="rId11"/>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9.sv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410885" y="2381725"/>
            <a:ext cx="6446338" cy="2312512"/>
          </a:xfrm>
        </p:spPr>
        <p:txBody>
          <a:bodyPr anchor="ctr"/>
          <a:lstStyle/>
          <a:p>
            <a:br>
              <a:rPr lang="hu-HU" dirty="0"/>
            </a:br>
            <a:br>
              <a:rPr lang="hu-HU" dirty="0"/>
            </a:br>
            <a:r>
              <a:rPr lang="hu-HU" dirty="0"/>
              <a:t>Modul 2.</a:t>
            </a:r>
            <a:br>
              <a:rPr lang="hu-HU" dirty="0"/>
            </a:br>
            <a:r>
              <a:rPr lang="hu-HU" dirty="0"/>
              <a:t>Online alkalom</a:t>
            </a:r>
            <a:endParaRPr lang="en-GB"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7" name="Affiliation">
            <a:extLst>
              <a:ext uri="{FF2B5EF4-FFF2-40B4-BE49-F238E27FC236}">
                <a16:creationId xmlns:a16="http://schemas.microsoft.com/office/drawing/2014/main" id="{4CDA6715-4494-A45B-F251-7CD5770B500A}"/>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2031557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4">
            <a:extLst>
              <a:ext uri="{FF2B5EF4-FFF2-40B4-BE49-F238E27FC236}">
                <a16:creationId xmlns:a16="http://schemas.microsoft.com/office/drawing/2014/main" id="{62B6C9AE-678C-E7B7-F51D-3BA03C5B4C6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3" name="Kép 2">
            <a:extLst>
              <a:ext uri="{FF2B5EF4-FFF2-40B4-BE49-F238E27FC236}">
                <a16:creationId xmlns:a16="http://schemas.microsoft.com/office/drawing/2014/main" id="{09851AD7-3661-4E37-A7D0-8B71E1D07A38}"/>
              </a:ext>
            </a:extLst>
          </p:cNvPr>
          <p:cNvPicPr>
            <a:picLocks noChangeAspect="1"/>
          </p:cNvPicPr>
          <p:nvPr/>
        </p:nvPicPr>
        <p:blipFill>
          <a:blip r:embed="rId3"/>
          <a:stretch>
            <a:fillRect/>
          </a:stretch>
        </p:blipFill>
        <p:spPr>
          <a:xfrm>
            <a:off x="354702" y="279730"/>
            <a:ext cx="9097908" cy="5702556"/>
          </a:xfrm>
          <a:prstGeom prst="rect">
            <a:avLst/>
          </a:prstGeom>
        </p:spPr>
      </p:pic>
    </p:spTree>
    <p:extLst>
      <p:ext uri="{BB962C8B-B14F-4D97-AF65-F5344CB8AC3E}">
        <p14:creationId xmlns:p14="http://schemas.microsoft.com/office/powerpoint/2010/main" val="3507749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001542-B341-A4AD-9624-B0D0BA4CA578}"/>
            </a:ext>
          </a:extLst>
        </p:cNvPr>
        <p:cNvGrpSpPr/>
        <p:nvPr/>
      </p:nvGrpSpPr>
      <p:grpSpPr>
        <a:xfrm>
          <a:off x="0" y="0"/>
          <a:ext cx="0" cy="0"/>
          <a:chOff x="0" y="0"/>
          <a:chExt cx="0" cy="0"/>
        </a:xfrm>
      </p:grpSpPr>
      <p:sp>
        <p:nvSpPr>
          <p:cNvPr id="13" name="Footer Placeholder 4">
            <a:extLst>
              <a:ext uri="{FF2B5EF4-FFF2-40B4-BE49-F238E27FC236}">
                <a16:creationId xmlns:a16="http://schemas.microsoft.com/office/drawing/2014/main" id="{35F201A4-1DCB-2A8F-71FB-D7CAA45B4D3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3" name="Kép 2">
            <a:extLst>
              <a:ext uri="{FF2B5EF4-FFF2-40B4-BE49-F238E27FC236}">
                <a16:creationId xmlns:a16="http://schemas.microsoft.com/office/drawing/2014/main" id="{351242D3-7529-FED3-4203-8856EBF3AB70}"/>
              </a:ext>
            </a:extLst>
          </p:cNvPr>
          <p:cNvPicPr>
            <a:picLocks noChangeAspect="1"/>
          </p:cNvPicPr>
          <p:nvPr/>
        </p:nvPicPr>
        <p:blipFill>
          <a:blip r:embed="rId3"/>
          <a:stretch>
            <a:fillRect/>
          </a:stretch>
        </p:blipFill>
        <p:spPr>
          <a:xfrm>
            <a:off x="354702" y="279730"/>
            <a:ext cx="9097908" cy="5702556"/>
          </a:xfrm>
          <a:prstGeom prst="rect">
            <a:avLst/>
          </a:prstGeom>
        </p:spPr>
      </p:pic>
      <p:sp>
        <p:nvSpPr>
          <p:cNvPr id="4" name="Téglalap 3">
            <a:extLst>
              <a:ext uri="{FF2B5EF4-FFF2-40B4-BE49-F238E27FC236}">
                <a16:creationId xmlns:a16="http://schemas.microsoft.com/office/drawing/2014/main" id="{3A4992F0-FF7B-DC9B-8EBF-0A04B8A53DCD}"/>
              </a:ext>
            </a:extLst>
          </p:cNvPr>
          <p:cNvSpPr/>
          <p:nvPr/>
        </p:nvSpPr>
        <p:spPr>
          <a:xfrm rot="20087380">
            <a:off x="3257551" y="4226525"/>
            <a:ext cx="7109460" cy="153162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200" dirty="0"/>
              <a:t>„Az ad hoc munkacsoport bár még nem zárta le a </a:t>
            </a:r>
            <a:r>
              <a:rPr lang="hu-HU" sz="2200" dirty="0" err="1"/>
              <a:t>forming</a:t>
            </a:r>
            <a:r>
              <a:rPr lang="hu-HU" sz="2200" dirty="0"/>
              <a:t>/formálódás szakaszát, máris számos tekintetben a viharok/</a:t>
            </a:r>
            <a:r>
              <a:rPr lang="hu-HU" sz="2200" dirty="0" err="1"/>
              <a:t>storming</a:t>
            </a:r>
            <a:r>
              <a:rPr lang="hu-HU" sz="2200" dirty="0"/>
              <a:t> szakaszba katapultálta magát.”</a:t>
            </a:r>
            <a:endParaRPr lang="en-US" sz="2200" dirty="0"/>
          </a:p>
        </p:txBody>
      </p:sp>
    </p:spTree>
    <p:extLst>
      <p:ext uri="{BB962C8B-B14F-4D97-AF65-F5344CB8AC3E}">
        <p14:creationId xmlns:p14="http://schemas.microsoft.com/office/powerpoint/2010/main" val="2658068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156D310-6ACE-8B2F-AF58-0A90F3EC97AB}"/>
              </a:ext>
            </a:extLst>
          </p:cNvPr>
          <p:cNvSpPr>
            <a:spLocks noGrp="1"/>
          </p:cNvSpPr>
          <p:nvPr>
            <p:ph type="title"/>
          </p:nvPr>
        </p:nvSpPr>
        <p:spPr>
          <a:xfrm>
            <a:off x="383973" y="800738"/>
            <a:ext cx="6466646" cy="895547"/>
          </a:xfrm>
        </p:spPr>
        <p:txBody>
          <a:bodyPr/>
          <a:lstStyle/>
          <a:p>
            <a:r>
              <a:rPr lang="hu-HU" b="1" dirty="0"/>
              <a:t>A csoportfejlődés fázisai</a:t>
            </a:r>
            <a:endParaRPr lang="it-IT" b="1" dirty="0"/>
          </a:p>
        </p:txBody>
      </p:sp>
      <p:sp>
        <p:nvSpPr>
          <p:cNvPr id="3" name="Segnaposto contenuto 2">
            <a:extLst>
              <a:ext uri="{FF2B5EF4-FFF2-40B4-BE49-F238E27FC236}">
                <a16:creationId xmlns:a16="http://schemas.microsoft.com/office/drawing/2014/main" id="{0302B729-F3A8-A6F0-5157-C497BF1CBC2C}"/>
              </a:ext>
            </a:extLst>
          </p:cNvPr>
          <p:cNvSpPr>
            <a:spLocks noGrp="1"/>
          </p:cNvSpPr>
          <p:nvPr>
            <p:ph sz="half" idx="1"/>
          </p:nvPr>
        </p:nvSpPr>
        <p:spPr>
          <a:xfrm>
            <a:off x="383973" y="2145263"/>
            <a:ext cx="9685900" cy="4357344"/>
          </a:xfrm>
        </p:spPr>
        <p:txBody>
          <a:bodyPr/>
          <a:lstStyle/>
          <a:p>
            <a:pPr marL="0" indent="0" algn="just">
              <a:buNone/>
            </a:pPr>
            <a:r>
              <a:rPr lang="hu-HU" sz="2400" b="1" dirty="0"/>
              <a:t>1.fázis</a:t>
            </a:r>
            <a:r>
              <a:rPr lang="en-US" sz="2400" b="1" dirty="0"/>
              <a:t>: </a:t>
            </a:r>
            <a:r>
              <a:rPr lang="en-US" sz="2400" b="1" dirty="0" err="1"/>
              <a:t>Formálódás</a:t>
            </a:r>
            <a:r>
              <a:rPr lang="en-US" sz="2400" b="1" dirty="0"/>
              <a:t> (Forming)</a:t>
            </a:r>
            <a:endParaRPr lang="hu-HU" sz="2400" b="1" dirty="0"/>
          </a:p>
          <a:p>
            <a:pPr algn="just"/>
            <a:r>
              <a:rPr lang="en-US" sz="2400" dirty="0" err="1"/>
              <a:t>Ez</a:t>
            </a:r>
            <a:r>
              <a:rPr lang="en-US" sz="2400" dirty="0"/>
              <a:t> </a:t>
            </a:r>
            <a:r>
              <a:rPr lang="en-US" sz="2400" dirty="0" err="1"/>
              <a:t>az</a:t>
            </a:r>
            <a:r>
              <a:rPr lang="en-US" sz="2400" dirty="0"/>
              <a:t> </a:t>
            </a:r>
            <a:r>
              <a:rPr lang="en-US" sz="2400" dirty="0" err="1"/>
              <a:t>ún</a:t>
            </a:r>
            <a:r>
              <a:rPr lang="en-US" sz="2400" dirty="0"/>
              <a:t>. „</a:t>
            </a:r>
            <a:r>
              <a:rPr lang="en-US" sz="2400" dirty="0" err="1"/>
              <a:t>jégtör</a:t>
            </a:r>
            <a:r>
              <a:rPr lang="hu-HU" sz="2400" dirty="0"/>
              <a:t>és</a:t>
            </a:r>
            <a:r>
              <a:rPr lang="en-US" sz="2400" dirty="0"/>
              <a:t>” </a:t>
            </a:r>
            <a:r>
              <a:rPr lang="en-US" sz="2400" dirty="0" err="1"/>
              <a:t>fázis</a:t>
            </a:r>
            <a:r>
              <a:rPr lang="en-US" sz="2400" dirty="0"/>
              <a:t>.</a:t>
            </a:r>
            <a:endParaRPr lang="hu-HU" sz="2400" dirty="0"/>
          </a:p>
          <a:p>
            <a:pPr algn="just"/>
            <a:r>
              <a:rPr lang="en-US" sz="2400" dirty="0"/>
              <a:t>Ebben a </a:t>
            </a:r>
            <a:r>
              <a:rPr lang="en-US" sz="2400" dirty="0" err="1"/>
              <a:t>szakaszban</a:t>
            </a:r>
            <a:r>
              <a:rPr lang="en-US" sz="2400" dirty="0"/>
              <a:t> a </a:t>
            </a:r>
            <a:r>
              <a:rPr lang="en-US" sz="2400" dirty="0" err="1"/>
              <a:t>csoporttagok</a:t>
            </a:r>
            <a:r>
              <a:rPr lang="en-US" sz="2400" dirty="0"/>
              <a:t> </a:t>
            </a:r>
            <a:r>
              <a:rPr lang="en-US" sz="2400" dirty="0" err="1"/>
              <a:t>jellemzően</a:t>
            </a:r>
            <a:r>
              <a:rPr lang="en-US" sz="2400" dirty="0"/>
              <a:t> </a:t>
            </a:r>
            <a:r>
              <a:rPr lang="en-US" sz="2400" dirty="0" err="1"/>
              <a:t>bizonytalanok</a:t>
            </a:r>
            <a:r>
              <a:rPr lang="en-US" sz="2400" dirty="0"/>
              <a:t> a </a:t>
            </a:r>
            <a:r>
              <a:rPr lang="en-US" sz="2400" dirty="0" err="1"/>
              <a:t>szerepükkel</a:t>
            </a:r>
            <a:r>
              <a:rPr lang="en-US" sz="2400" dirty="0"/>
              <a:t>, </a:t>
            </a:r>
            <a:r>
              <a:rPr lang="en-US" sz="2400" dirty="0" err="1"/>
              <a:t>felelősségükkel</a:t>
            </a:r>
            <a:r>
              <a:rPr lang="en-US" sz="2400" dirty="0"/>
              <a:t> </a:t>
            </a:r>
            <a:r>
              <a:rPr lang="en-US" sz="2400" dirty="0" err="1"/>
              <a:t>és</a:t>
            </a:r>
            <a:r>
              <a:rPr lang="en-US" sz="2400" dirty="0"/>
              <a:t> </a:t>
            </a:r>
            <a:r>
              <a:rPr lang="en-US" sz="2400" dirty="0" err="1"/>
              <a:t>céljaikkal</a:t>
            </a:r>
            <a:r>
              <a:rPr lang="en-US" sz="2400" dirty="0"/>
              <a:t> </a:t>
            </a:r>
            <a:r>
              <a:rPr lang="en-US" sz="2400" dirty="0" err="1"/>
              <a:t>kapcsolatban</a:t>
            </a:r>
            <a:r>
              <a:rPr lang="en-US" sz="2400" dirty="0"/>
              <a:t>.</a:t>
            </a:r>
            <a:endParaRPr lang="hu-HU" sz="2400" dirty="0"/>
          </a:p>
          <a:p>
            <a:pPr algn="just"/>
            <a:r>
              <a:rPr lang="en-US" sz="2400" dirty="0"/>
              <a:t>A </a:t>
            </a:r>
            <a:r>
              <a:rPr lang="en-US" sz="2400" dirty="0" err="1"/>
              <a:t>fázist</a:t>
            </a:r>
            <a:r>
              <a:rPr lang="en-US" sz="2400" dirty="0"/>
              <a:t> </a:t>
            </a:r>
            <a:r>
              <a:rPr lang="en-US" sz="2400" dirty="0" err="1"/>
              <a:t>magas</a:t>
            </a:r>
            <a:r>
              <a:rPr lang="en-US" sz="2400" dirty="0"/>
              <a:t> </a:t>
            </a:r>
            <a:r>
              <a:rPr lang="en-US" sz="2400" dirty="0" err="1"/>
              <a:t>fokú</a:t>
            </a:r>
            <a:r>
              <a:rPr lang="en-US" sz="2400" dirty="0"/>
              <a:t> </a:t>
            </a:r>
            <a:r>
              <a:rPr lang="en-US" sz="2400" dirty="0" err="1"/>
              <a:t>bizonytalanság</a:t>
            </a:r>
            <a:r>
              <a:rPr lang="en-US" sz="2400" dirty="0"/>
              <a:t> </a:t>
            </a:r>
            <a:r>
              <a:rPr lang="en-US" sz="2400" dirty="0" err="1"/>
              <a:t>jellemzi</a:t>
            </a:r>
            <a:r>
              <a:rPr lang="en-US" sz="2400" dirty="0"/>
              <a:t> a </a:t>
            </a:r>
            <a:r>
              <a:rPr lang="en-US" sz="2400" dirty="0" err="1"/>
              <a:t>csoport</a:t>
            </a:r>
            <a:r>
              <a:rPr lang="en-US" sz="2400" dirty="0"/>
              <a:t> </a:t>
            </a:r>
            <a:r>
              <a:rPr lang="en-US" sz="2400" dirty="0" err="1"/>
              <a:t>célját</a:t>
            </a:r>
            <a:r>
              <a:rPr lang="en-US" sz="2400" dirty="0"/>
              <a:t>, </a:t>
            </a:r>
            <a:r>
              <a:rPr lang="en-US" sz="2400" dirty="0" err="1"/>
              <a:t>struktúráját</a:t>
            </a:r>
            <a:r>
              <a:rPr lang="en-US" sz="2400" dirty="0"/>
              <a:t> </a:t>
            </a:r>
            <a:r>
              <a:rPr lang="en-US" sz="2400" dirty="0" err="1"/>
              <a:t>és</a:t>
            </a:r>
            <a:r>
              <a:rPr lang="en-US" sz="2400" dirty="0"/>
              <a:t> </a:t>
            </a:r>
            <a:r>
              <a:rPr lang="en-US" sz="2400" dirty="0" err="1"/>
              <a:t>vezetését</a:t>
            </a:r>
            <a:r>
              <a:rPr lang="en-US" sz="2400" dirty="0"/>
              <a:t> </a:t>
            </a:r>
            <a:r>
              <a:rPr lang="en-US" sz="2400" dirty="0" err="1"/>
              <a:t>illetően</a:t>
            </a:r>
            <a:r>
              <a:rPr lang="en-US" sz="2400" dirty="0"/>
              <a:t>.</a:t>
            </a:r>
            <a:endParaRPr lang="hu-HU" sz="2400" dirty="0"/>
          </a:p>
          <a:p>
            <a:pPr algn="just"/>
            <a:r>
              <a:rPr lang="en-US" sz="2400" dirty="0"/>
              <a:t>A </a:t>
            </a:r>
            <a:r>
              <a:rPr lang="en-US" sz="2400" dirty="0" err="1"/>
              <a:t>tagok</a:t>
            </a:r>
            <a:r>
              <a:rPr lang="en-US" sz="2400" dirty="0"/>
              <a:t> </a:t>
            </a:r>
            <a:r>
              <a:rPr lang="en-US" sz="2400" dirty="0" err="1"/>
              <a:t>közötti</a:t>
            </a:r>
            <a:r>
              <a:rPr lang="en-US" sz="2400" dirty="0"/>
              <a:t> </a:t>
            </a:r>
            <a:r>
              <a:rPr lang="en-US" sz="2400" dirty="0" err="1"/>
              <a:t>bizalom</a:t>
            </a:r>
            <a:r>
              <a:rPr lang="en-US" sz="2400" dirty="0"/>
              <a:t> </a:t>
            </a:r>
            <a:r>
              <a:rPr lang="en-US" sz="2400" dirty="0" err="1"/>
              <a:t>alacsony</a:t>
            </a:r>
            <a:r>
              <a:rPr lang="en-US" sz="2400" dirty="0"/>
              <a:t>, </a:t>
            </a:r>
            <a:r>
              <a:rPr lang="en-US" sz="2400" dirty="0" err="1"/>
              <a:t>az</a:t>
            </a:r>
            <a:r>
              <a:rPr lang="en-US" sz="2400" dirty="0"/>
              <a:t> </a:t>
            </a:r>
            <a:r>
              <a:rPr lang="en-US" sz="2400" dirty="0" err="1"/>
              <a:t>emberek</a:t>
            </a:r>
            <a:r>
              <a:rPr lang="en-US" sz="2400" dirty="0"/>
              <a:t> </a:t>
            </a:r>
            <a:r>
              <a:rPr lang="en-US" sz="2400" dirty="0" err="1"/>
              <a:t>nem</a:t>
            </a:r>
            <a:r>
              <a:rPr lang="en-US" sz="2400" dirty="0"/>
              <a:t> </a:t>
            </a:r>
            <a:r>
              <a:rPr lang="en-US" sz="2400" dirty="0" err="1"/>
              <a:t>fejezik</a:t>
            </a:r>
            <a:r>
              <a:rPr lang="en-US" sz="2400" dirty="0"/>
              <a:t> ki a </a:t>
            </a:r>
            <a:r>
              <a:rPr lang="en-US" sz="2400" dirty="0" err="1"/>
              <a:t>véleményüket</a:t>
            </a:r>
            <a:r>
              <a:rPr lang="en-US" sz="2400" dirty="0"/>
              <a:t>, </a:t>
            </a:r>
            <a:r>
              <a:rPr lang="en-US" sz="2400" dirty="0" err="1"/>
              <a:t>mert</a:t>
            </a:r>
            <a:r>
              <a:rPr lang="en-US" sz="2400" dirty="0"/>
              <a:t> </a:t>
            </a:r>
            <a:r>
              <a:rPr lang="en-US" sz="2400" dirty="0" err="1"/>
              <a:t>nem</a:t>
            </a:r>
            <a:r>
              <a:rPr lang="en-US" sz="2400" dirty="0"/>
              <a:t> </a:t>
            </a:r>
            <a:r>
              <a:rPr lang="en-US" sz="2400" dirty="0" err="1"/>
              <a:t>ismerik</a:t>
            </a:r>
            <a:r>
              <a:rPr lang="en-US" sz="2400" dirty="0"/>
              <a:t> </a:t>
            </a:r>
            <a:r>
              <a:rPr lang="en-US" sz="2400" dirty="0" err="1"/>
              <a:t>egymást</a:t>
            </a:r>
            <a:r>
              <a:rPr lang="en-US" sz="2400" dirty="0"/>
              <a:t>, </a:t>
            </a:r>
            <a:r>
              <a:rPr lang="en-US" sz="2400" dirty="0" err="1"/>
              <a:t>és</a:t>
            </a:r>
            <a:r>
              <a:rPr lang="en-US" sz="2400" dirty="0"/>
              <a:t> </a:t>
            </a:r>
            <a:r>
              <a:rPr lang="en-US" sz="2400" dirty="0" err="1"/>
              <a:t>bizalmatlanság</a:t>
            </a:r>
            <a:r>
              <a:rPr lang="en-US" sz="2400" dirty="0"/>
              <a:t> van </a:t>
            </a:r>
            <a:r>
              <a:rPr lang="en-US" sz="2400" dirty="0" err="1"/>
              <a:t>jelen</a:t>
            </a:r>
            <a:r>
              <a:rPr lang="en-US" sz="2400" dirty="0"/>
              <a:t>.</a:t>
            </a:r>
            <a:endParaRPr lang="hu-HU" sz="2400" dirty="0"/>
          </a:p>
          <a:p>
            <a:pPr algn="just"/>
            <a:r>
              <a:rPr lang="en-US" sz="2400" dirty="0"/>
              <a:t>A </a:t>
            </a:r>
            <a:r>
              <a:rPr lang="en-US" sz="2400" dirty="0" err="1"/>
              <a:t>csoport</a:t>
            </a:r>
            <a:r>
              <a:rPr lang="en-US" sz="2400" dirty="0"/>
              <a:t> </a:t>
            </a:r>
            <a:r>
              <a:rPr lang="en-US" sz="2400" dirty="0" err="1"/>
              <a:t>minden</a:t>
            </a:r>
            <a:r>
              <a:rPr lang="en-US" sz="2400" dirty="0"/>
              <a:t> </a:t>
            </a:r>
            <a:r>
              <a:rPr lang="en-US" sz="2400" dirty="0" err="1"/>
              <a:t>tagja</a:t>
            </a:r>
            <a:r>
              <a:rPr lang="en-US" sz="2400" dirty="0"/>
              <a:t> a </a:t>
            </a:r>
            <a:r>
              <a:rPr lang="en-US" sz="2400" dirty="0" err="1"/>
              <a:t>csapatvezetőre</a:t>
            </a:r>
            <a:r>
              <a:rPr lang="en-US" sz="2400" dirty="0"/>
              <a:t> </a:t>
            </a:r>
            <a:r>
              <a:rPr lang="en-US" sz="2400" dirty="0" err="1"/>
              <a:t>figyel</a:t>
            </a:r>
            <a:r>
              <a:rPr lang="en-US" sz="2400" dirty="0"/>
              <a:t>, </a:t>
            </a:r>
            <a:r>
              <a:rPr lang="en-US" sz="2400" dirty="0" err="1"/>
              <a:t>hogy</a:t>
            </a:r>
            <a:r>
              <a:rPr lang="en-US" sz="2400" dirty="0"/>
              <a:t> </a:t>
            </a:r>
            <a:r>
              <a:rPr lang="en-US" sz="2400" dirty="0" err="1"/>
              <a:t>megértse</a:t>
            </a:r>
            <a:r>
              <a:rPr lang="en-US" sz="2400" dirty="0"/>
              <a:t>, </a:t>
            </a:r>
            <a:r>
              <a:rPr lang="en-US" sz="2400" dirty="0" err="1"/>
              <a:t>miért</a:t>
            </a:r>
            <a:r>
              <a:rPr lang="en-US" sz="2400" dirty="0"/>
              <a:t> van </a:t>
            </a:r>
            <a:r>
              <a:rPr lang="en-US" sz="2400" dirty="0" err="1"/>
              <a:t>rá</a:t>
            </a:r>
            <a:r>
              <a:rPr lang="en-US" sz="2400" dirty="0"/>
              <a:t> </a:t>
            </a:r>
            <a:r>
              <a:rPr lang="en-US" sz="2400" dirty="0" err="1"/>
              <a:t>szükség</a:t>
            </a:r>
            <a:r>
              <a:rPr lang="en-US" sz="2400" dirty="0"/>
              <a:t>, </a:t>
            </a:r>
            <a:r>
              <a:rPr lang="en-US" sz="2400" dirty="0" err="1"/>
              <a:t>és</a:t>
            </a:r>
            <a:r>
              <a:rPr lang="en-US" sz="2400" dirty="0"/>
              <a:t> </a:t>
            </a:r>
            <a:r>
              <a:rPr lang="en-US" sz="2400" dirty="0" err="1"/>
              <a:t>mit</a:t>
            </a:r>
            <a:r>
              <a:rPr lang="en-US" sz="2400" dirty="0"/>
              <a:t> ad </a:t>
            </a:r>
            <a:r>
              <a:rPr lang="en-US" sz="2400" dirty="0" err="1"/>
              <a:t>hozzá</a:t>
            </a:r>
            <a:r>
              <a:rPr lang="en-US" sz="2400" dirty="0"/>
              <a:t> a </a:t>
            </a:r>
            <a:r>
              <a:rPr lang="en-US" sz="2400" dirty="0" err="1"/>
              <a:t>szaktudása</a:t>
            </a:r>
            <a:r>
              <a:rPr lang="en-US" sz="2400" dirty="0"/>
              <a:t>.</a:t>
            </a:r>
            <a:endParaRPr lang="it-IT" sz="2400" dirty="0"/>
          </a:p>
        </p:txBody>
      </p:sp>
      <p:sp>
        <p:nvSpPr>
          <p:cNvPr id="4" name="Footer Placeholder 4">
            <a:extLst>
              <a:ext uri="{FF2B5EF4-FFF2-40B4-BE49-F238E27FC236}">
                <a16:creationId xmlns:a16="http://schemas.microsoft.com/office/drawing/2014/main" id="{3E085579-66E2-9390-B088-E7D4614B638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342669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4D4B60D-A8A1-2687-9310-23529C994368}"/>
              </a:ext>
            </a:extLst>
          </p:cNvPr>
          <p:cNvSpPr>
            <a:spLocks noGrp="1"/>
          </p:cNvSpPr>
          <p:nvPr>
            <p:ph sz="half" idx="1"/>
          </p:nvPr>
        </p:nvSpPr>
        <p:spPr>
          <a:xfrm>
            <a:off x="556931" y="2487731"/>
            <a:ext cx="9664755" cy="3586497"/>
          </a:xfrm>
        </p:spPr>
        <p:txBody>
          <a:bodyPr/>
          <a:lstStyle/>
          <a:p>
            <a:pPr marL="0" indent="0" algn="just">
              <a:buNone/>
            </a:pPr>
            <a:r>
              <a:rPr lang="hu-HU" sz="2400" b="1" dirty="0"/>
              <a:t>2.fázis: Viharok (</a:t>
            </a:r>
            <a:r>
              <a:rPr lang="hu-HU" sz="2400" b="1" dirty="0" err="1"/>
              <a:t>Storming</a:t>
            </a:r>
            <a:r>
              <a:rPr lang="hu-HU" sz="2400" b="1" dirty="0"/>
              <a:t>)</a:t>
            </a:r>
            <a:endParaRPr lang="it-IT" sz="2400" b="1" dirty="0"/>
          </a:p>
          <a:p>
            <a:pPr algn="just">
              <a:buClr>
                <a:srgbClr val="1A75DB"/>
              </a:buClr>
            </a:pPr>
            <a:r>
              <a:rPr lang="en-US" sz="2400" dirty="0" err="1"/>
              <a:t>Ez</a:t>
            </a:r>
            <a:r>
              <a:rPr lang="en-US" sz="2400" dirty="0"/>
              <a:t> a „</a:t>
            </a:r>
            <a:r>
              <a:rPr lang="en-US" sz="2400" dirty="0" err="1"/>
              <a:t>próbaidőszak</a:t>
            </a:r>
            <a:r>
              <a:rPr lang="en-US" sz="2400" dirty="0"/>
              <a:t>”.</a:t>
            </a:r>
            <a:endParaRPr lang="hu-HU" sz="2400" dirty="0"/>
          </a:p>
          <a:p>
            <a:pPr algn="just">
              <a:buClr>
                <a:srgbClr val="1A75DB"/>
              </a:buClr>
            </a:pPr>
            <a:r>
              <a:rPr lang="en-US" sz="2400" dirty="0"/>
              <a:t>Ebben a </a:t>
            </a:r>
            <a:r>
              <a:rPr lang="en-US" sz="2400" dirty="0" err="1"/>
              <a:t>szakaszban</a:t>
            </a:r>
            <a:r>
              <a:rPr lang="en-US" sz="2400" dirty="0"/>
              <a:t> a </a:t>
            </a:r>
            <a:r>
              <a:rPr lang="en-US" sz="2400" dirty="0" err="1"/>
              <a:t>csoporttagok</a:t>
            </a:r>
            <a:r>
              <a:rPr lang="en-US" sz="2400" dirty="0"/>
              <a:t> </a:t>
            </a:r>
            <a:r>
              <a:rPr lang="en-US" sz="2400" dirty="0" err="1"/>
              <a:t>közötti</a:t>
            </a:r>
            <a:r>
              <a:rPr lang="en-US" sz="2400" dirty="0"/>
              <a:t> </a:t>
            </a:r>
            <a:r>
              <a:rPr lang="en-US" sz="2400" dirty="0" err="1"/>
              <a:t>bizalom</a:t>
            </a:r>
            <a:r>
              <a:rPr lang="en-US" sz="2400" dirty="0"/>
              <a:t> </a:t>
            </a:r>
            <a:r>
              <a:rPr lang="en-US" sz="2400" dirty="0" err="1"/>
              <a:t>szintje</a:t>
            </a:r>
            <a:r>
              <a:rPr lang="en-US" sz="2400" dirty="0"/>
              <a:t> </a:t>
            </a:r>
            <a:r>
              <a:rPr lang="en-US" sz="2400" dirty="0" err="1"/>
              <a:t>még</a:t>
            </a:r>
            <a:r>
              <a:rPr lang="en-US" sz="2400" dirty="0"/>
              <a:t> </a:t>
            </a:r>
            <a:r>
              <a:rPr lang="en-US" sz="2400" dirty="0" err="1"/>
              <a:t>mindig</a:t>
            </a:r>
            <a:r>
              <a:rPr lang="en-US" sz="2400" dirty="0"/>
              <a:t> </a:t>
            </a:r>
            <a:r>
              <a:rPr lang="en-US" sz="2400" dirty="0" err="1"/>
              <a:t>alacsony</a:t>
            </a:r>
            <a:r>
              <a:rPr lang="en-US" sz="2400" dirty="0"/>
              <a:t>.</a:t>
            </a:r>
            <a:r>
              <a:rPr lang="hu-HU" sz="2400" dirty="0"/>
              <a:t> </a:t>
            </a:r>
            <a:r>
              <a:rPr lang="en-US" sz="2400" dirty="0"/>
              <a:t>Nem </a:t>
            </a:r>
            <a:r>
              <a:rPr lang="en-US" sz="2400" dirty="0" err="1"/>
              <a:t>világos</a:t>
            </a:r>
            <a:r>
              <a:rPr lang="en-US" sz="2400" dirty="0"/>
              <a:t>, </a:t>
            </a:r>
            <a:r>
              <a:rPr lang="en-US" sz="2400" dirty="0" err="1"/>
              <a:t>hogy</a:t>
            </a:r>
            <a:r>
              <a:rPr lang="en-US" sz="2400" dirty="0"/>
              <a:t> a </a:t>
            </a:r>
            <a:r>
              <a:rPr lang="en-US" sz="2400" dirty="0" err="1"/>
              <a:t>feladat</a:t>
            </a:r>
            <a:r>
              <a:rPr lang="en-US" sz="2400" dirty="0"/>
              <a:t> </a:t>
            </a:r>
            <a:r>
              <a:rPr lang="en-US" sz="2400" dirty="0" err="1"/>
              <a:t>csapatban</a:t>
            </a:r>
            <a:r>
              <a:rPr lang="en-US" sz="2400" dirty="0"/>
              <a:t> </a:t>
            </a:r>
            <a:r>
              <a:rPr lang="en-US" sz="2400" dirty="0" err="1"/>
              <a:t>történő</a:t>
            </a:r>
            <a:r>
              <a:rPr lang="en-US" sz="2400" dirty="0"/>
              <a:t> </a:t>
            </a:r>
            <a:r>
              <a:rPr lang="en-US" sz="2400" dirty="0" err="1"/>
              <a:t>elvégzése</a:t>
            </a:r>
            <a:r>
              <a:rPr lang="en-US" sz="2400" dirty="0"/>
              <a:t> </a:t>
            </a:r>
            <a:r>
              <a:rPr lang="en-US" sz="2400" dirty="0" err="1"/>
              <a:t>jobb</a:t>
            </a:r>
            <a:r>
              <a:rPr lang="en-US" sz="2400" dirty="0"/>
              <a:t> </a:t>
            </a:r>
            <a:r>
              <a:rPr lang="en-US" sz="2400" dirty="0" err="1"/>
              <a:t>munkát</a:t>
            </a:r>
            <a:r>
              <a:rPr lang="en-US" sz="2400" dirty="0"/>
              <a:t> </a:t>
            </a:r>
            <a:r>
              <a:rPr lang="en-US" sz="2400" dirty="0" err="1"/>
              <a:t>eredményez</a:t>
            </a:r>
            <a:r>
              <a:rPr lang="en-US" sz="2400" dirty="0"/>
              <a:t>-e, </a:t>
            </a:r>
            <a:r>
              <a:rPr lang="en-US" sz="2400" dirty="0" err="1"/>
              <a:t>vagy</a:t>
            </a:r>
            <a:r>
              <a:rPr lang="en-US" sz="2400" dirty="0"/>
              <a:t> </a:t>
            </a:r>
            <a:r>
              <a:rPr lang="en-US" sz="2400" dirty="0" err="1"/>
              <a:t>inkább</a:t>
            </a:r>
            <a:r>
              <a:rPr lang="en-US" sz="2400" dirty="0"/>
              <a:t> </a:t>
            </a:r>
            <a:r>
              <a:rPr lang="en-US" sz="2400" dirty="0" err="1"/>
              <a:t>megnehezíti</a:t>
            </a:r>
            <a:r>
              <a:rPr lang="en-US" sz="2400" dirty="0"/>
              <a:t> a </a:t>
            </a:r>
            <a:r>
              <a:rPr lang="en-US" sz="2400" dirty="0" err="1"/>
              <a:t>munkát</a:t>
            </a:r>
            <a:r>
              <a:rPr lang="en-US" sz="2400" dirty="0"/>
              <a:t>, </a:t>
            </a:r>
            <a:r>
              <a:rPr lang="en-US" sz="2400" dirty="0" err="1"/>
              <a:t>mivel</a:t>
            </a:r>
            <a:r>
              <a:rPr lang="en-US" sz="2400" dirty="0"/>
              <a:t> a </a:t>
            </a:r>
            <a:r>
              <a:rPr lang="en-US" sz="2400" dirty="0" err="1"/>
              <a:t>szakmai</a:t>
            </a:r>
            <a:r>
              <a:rPr lang="en-US" sz="2400" dirty="0"/>
              <a:t> </a:t>
            </a:r>
            <a:r>
              <a:rPr lang="en-US" sz="2400" dirty="0" err="1"/>
              <a:t>feladatok</a:t>
            </a:r>
            <a:r>
              <a:rPr lang="en-US" sz="2400" dirty="0"/>
              <a:t> </a:t>
            </a:r>
            <a:r>
              <a:rPr lang="en-US" sz="2400" dirty="0" err="1"/>
              <a:t>mellett</a:t>
            </a:r>
            <a:r>
              <a:rPr lang="en-US" sz="2400" dirty="0"/>
              <a:t> </a:t>
            </a:r>
            <a:r>
              <a:rPr lang="en-US" sz="2400" dirty="0" err="1"/>
              <a:t>az</a:t>
            </a:r>
            <a:r>
              <a:rPr lang="en-US" sz="2400" dirty="0"/>
              <a:t> </a:t>
            </a:r>
            <a:r>
              <a:rPr lang="en-US" sz="2400" dirty="0" err="1"/>
              <a:t>emberi</a:t>
            </a:r>
            <a:r>
              <a:rPr lang="en-US" sz="2400" dirty="0"/>
              <a:t> </a:t>
            </a:r>
            <a:r>
              <a:rPr lang="en-US" sz="2400" dirty="0" err="1"/>
              <a:t>kapcsolatok</a:t>
            </a:r>
            <a:r>
              <a:rPr lang="en-US" sz="2400" dirty="0"/>
              <a:t> </a:t>
            </a:r>
            <a:r>
              <a:rPr lang="en-US" sz="2400" dirty="0" err="1"/>
              <a:t>kezelésébe</a:t>
            </a:r>
            <a:r>
              <a:rPr lang="en-US" sz="2400" dirty="0"/>
              <a:t> is </a:t>
            </a:r>
            <a:r>
              <a:rPr lang="en-US" sz="2400" dirty="0" err="1"/>
              <a:t>energiát</a:t>
            </a:r>
            <a:r>
              <a:rPr lang="en-US" sz="2400" dirty="0"/>
              <a:t> </a:t>
            </a:r>
            <a:r>
              <a:rPr lang="en-US" sz="2400" dirty="0" err="1"/>
              <a:t>kell</a:t>
            </a:r>
            <a:r>
              <a:rPr lang="en-US" sz="2400" dirty="0"/>
              <a:t> </a:t>
            </a:r>
            <a:r>
              <a:rPr lang="en-US" sz="2400" dirty="0" err="1"/>
              <a:t>fektetni</a:t>
            </a:r>
            <a:r>
              <a:rPr lang="en-US" sz="2400" dirty="0"/>
              <a:t>.</a:t>
            </a:r>
            <a:endParaRPr lang="hu-HU" sz="2400" dirty="0"/>
          </a:p>
          <a:p>
            <a:pPr algn="just">
              <a:buClr>
                <a:srgbClr val="1A75DB"/>
              </a:buClr>
            </a:pPr>
            <a:r>
              <a:rPr lang="en-US" sz="2400" dirty="0" err="1"/>
              <a:t>Eltérések</a:t>
            </a:r>
            <a:r>
              <a:rPr lang="en-US" sz="2400" dirty="0"/>
              <a:t> </a:t>
            </a:r>
            <a:r>
              <a:rPr lang="en-US" sz="2400" dirty="0" err="1"/>
              <a:t>jelennek</a:t>
            </a:r>
            <a:r>
              <a:rPr lang="en-US" sz="2400" dirty="0"/>
              <a:t> meg </a:t>
            </a:r>
            <a:r>
              <a:rPr lang="en-US" sz="2400" dirty="0" err="1"/>
              <a:t>abban</a:t>
            </a:r>
            <a:r>
              <a:rPr lang="en-US" sz="2400" dirty="0"/>
              <a:t>, </a:t>
            </a:r>
            <a:r>
              <a:rPr lang="en-US" sz="2400" dirty="0" err="1"/>
              <a:t>hogy</a:t>
            </a:r>
            <a:r>
              <a:rPr lang="en-US" sz="2400" dirty="0"/>
              <a:t> </a:t>
            </a:r>
            <a:r>
              <a:rPr lang="en-US" sz="2400" i="1" dirty="0"/>
              <a:t>MIT</a:t>
            </a:r>
            <a:r>
              <a:rPr lang="en-US" sz="2400" dirty="0"/>
              <a:t> </a:t>
            </a:r>
            <a:r>
              <a:rPr lang="en-US" sz="2400" dirty="0" err="1"/>
              <a:t>kellene</a:t>
            </a:r>
            <a:r>
              <a:rPr lang="en-US" sz="2400" dirty="0"/>
              <a:t> </a:t>
            </a:r>
            <a:r>
              <a:rPr lang="en-US" sz="2400" dirty="0" err="1"/>
              <a:t>csinálni</a:t>
            </a:r>
            <a:r>
              <a:rPr lang="en-US" sz="2400" dirty="0"/>
              <a:t>, </a:t>
            </a:r>
            <a:r>
              <a:rPr lang="en-US" sz="2400" dirty="0" err="1"/>
              <a:t>és</a:t>
            </a:r>
            <a:r>
              <a:rPr lang="en-US" sz="2400" dirty="0"/>
              <a:t> </a:t>
            </a:r>
            <a:r>
              <a:rPr lang="en-US" sz="2400" i="1" dirty="0"/>
              <a:t>HOGYAN </a:t>
            </a:r>
            <a:r>
              <a:rPr lang="en-US" sz="2400" dirty="0" err="1"/>
              <a:t>kellene</a:t>
            </a:r>
            <a:r>
              <a:rPr lang="en-US" sz="2400" dirty="0"/>
              <a:t> </a:t>
            </a:r>
            <a:r>
              <a:rPr lang="en-US" sz="2400" dirty="0" err="1"/>
              <a:t>csinálni</a:t>
            </a:r>
            <a:r>
              <a:rPr lang="en-US" sz="2400" dirty="0"/>
              <a:t>.</a:t>
            </a:r>
            <a:endParaRPr lang="it-IT" sz="2400" dirty="0"/>
          </a:p>
        </p:txBody>
      </p:sp>
      <p:sp>
        <p:nvSpPr>
          <p:cNvPr id="4" name="Titolo 1">
            <a:extLst>
              <a:ext uri="{FF2B5EF4-FFF2-40B4-BE49-F238E27FC236}">
                <a16:creationId xmlns:a16="http://schemas.microsoft.com/office/drawing/2014/main" id="{0335436E-52D6-316F-E4BC-3C2D80B9B6C0}"/>
              </a:ext>
            </a:extLst>
          </p:cNvPr>
          <p:cNvSpPr>
            <a:spLocks noGrp="1"/>
          </p:cNvSpPr>
          <p:nvPr>
            <p:ph type="title"/>
          </p:nvPr>
        </p:nvSpPr>
        <p:spPr>
          <a:xfrm>
            <a:off x="556931" y="881758"/>
            <a:ext cx="5410844" cy="830375"/>
          </a:xfrm>
        </p:spPr>
        <p:txBody>
          <a:bodyPr/>
          <a:lstStyle/>
          <a:p>
            <a:pPr algn="ctr"/>
            <a:r>
              <a:rPr lang="hu-HU" b="1" dirty="0"/>
              <a:t>A csoportfejlődés fázisai</a:t>
            </a:r>
            <a:endParaRPr lang="it-IT" b="1" dirty="0"/>
          </a:p>
        </p:txBody>
      </p:sp>
      <p:sp>
        <p:nvSpPr>
          <p:cNvPr id="2" name="Footer Placeholder 4">
            <a:extLst>
              <a:ext uri="{FF2B5EF4-FFF2-40B4-BE49-F238E27FC236}">
                <a16:creationId xmlns:a16="http://schemas.microsoft.com/office/drawing/2014/main" id="{6B7F6298-EA40-53A9-B3C7-95C715B302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848659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8CB2A91-3FB9-C624-CDE0-455AC3F4E588}"/>
              </a:ext>
            </a:extLst>
          </p:cNvPr>
          <p:cNvSpPr>
            <a:spLocks noGrp="1"/>
          </p:cNvSpPr>
          <p:nvPr>
            <p:ph type="title"/>
          </p:nvPr>
        </p:nvSpPr>
        <p:spPr/>
        <p:txBody>
          <a:bodyPr/>
          <a:lstStyle/>
          <a:p>
            <a:r>
              <a:rPr lang="hu-HU" dirty="0"/>
              <a:t>Csoportdinamika - Javaslatok</a:t>
            </a:r>
            <a:endParaRPr lang="en-US" dirty="0"/>
          </a:p>
        </p:txBody>
      </p:sp>
      <p:sp>
        <p:nvSpPr>
          <p:cNvPr id="3" name="Tartalom helye 2">
            <a:extLst>
              <a:ext uri="{FF2B5EF4-FFF2-40B4-BE49-F238E27FC236}">
                <a16:creationId xmlns:a16="http://schemas.microsoft.com/office/drawing/2014/main" id="{4820F6B7-2800-AED3-ED37-E300F37CDDA4}"/>
              </a:ext>
            </a:extLst>
          </p:cNvPr>
          <p:cNvSpPr>
            <a:spLocks noGrp="1"/>
          </p:cNvSpPr>
          <p:nvPr>
            <p:ph sz="half" idx="1"/>
          </p:nvPr>
        </p:nvSpPr>
        <p:spPr/>
        <p:txBody>
          <a:bodyPr/>
          <a:lstStyle/>
          <a:p>
            <a:r>
              <a:rPr lang="hu-HU" sz="3200" dirty="0"/>
              <a:t>Szerepek tisztázása</a:t>
            </a:r>
          </a:p>
          <a:p>
            <a:r>
              <a:rPr lang="hu-HU" sz="3200" dirty="0" err="1"/>
              <a:t>Facilitálás</a:t>
            </a:r>
            <a:r>
              <a:rPr lang="hu-HU" sz="3200" dirty="0"/>
              <a:t>, vezetés - „Dr. Edwards teljességgel betöltse a vezetői szerepet, irányítsa a megbeszélést”</a:t>
            </a:r>
          </a:p>
          <a:p>
            <a:pPr marL="0" indent="0">
              <a:buNone/>
            </a:pPr>
            <a:endParaRPr lang="hu-HU" dirty="0"/>
          </a:p>
          <a:p>
            <a:endParaRPr lang="en-US" dirty="0"/>
          </a:p>
        </p:txBody>
      </p:sp>
    </p:spTree>
    <p:extLst>
      <p:ext uri="{BB962C8B-B14F-4D97-AF65-F5344CB8AC3E}">
        <p14:creationId xmlns:p14="http://schemas.microsoft.com/office/powerpoint/2010/main" val="34091128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DA3308-ED2F-8AEB-EDF0-6802054F5B94}"/>
              </a:ext>
            </a:extLst>
          </p:cNvPr>
          <p:cNvSpPr>
            <a:spLocks noGrp="1"/>
          </p:cNvSpPr>
          <p:nvPr>
            <p:ph type="title" idx="4294967295"/>
          </p:nvPr>
        </p:nvSpPr>
        <p:spPr>
          <a:xfrm>
            <a:off x="724555" y="411688"/>
            <a:ext cx="9707563" cy="666750"/>
          </a:xfrm>
          <a:prstGeom prst="rect">
            <a:avLst/>
          </a:prstGeom>
        </p:spPr>
        <p:txBody>
          <a:bodyPr/>
          <a:lstStyle/>
          <a:p>
            <a:pPr algn="ctr"/>
            <a:r>
              <a:rPr lang="hu-HU" sz="3600" b="1" kern="0" noProof="0" dirty="0">
                <a:solidFill>
                  <a:srgbClr val="1A75DB"/>
                </a:solidFill>
                <a:latin typeface="+mn-lt"/>
                <a:cs typeface="Times New Roman" panose="02020603050405020304" pitchFamily="18" charset="0"/>
              </a:rPr>
              <a:t>Milyen vezetési módszerek segíthetnek?</a:t>
            </a:r>
            <a:endParaRPr lang="hu-HU" sz="3600" b="1" noProof="0" dirty="0">
              <a:solidFill>
                <a:srgbClr val="1A75DB"/>
              </a:solidFill>
              <a:latin typeface="+mn-lt"/>
            </a:endParaRPr>
          </a:p>
        </p:txBody>
      </p:sp>
      <p:sp>
        <p:nvSpPr>
          <p:cNvPr id="3" name="Segnaposto contenuto 2">
            <a:extLst>
              <a:ext uri="{FF2B5EF4-FFF2-40B4-BE49-F238E27FC236}">
                <a16:creationId xmlns:a16="http://schemas.microsoft.com/office/drawing/2014/main" id="{2207A89F-F85D-F211-AA24-983C2918EAD9}"/>
              </a:ext>
            </a:extLst>
          </p:cNvPr>
          <p:cNvSpPr>
            <a:spLocks noGrp="1"/>
          </p:cNvSpPr>
          <p:nvPr>
            <p:ph sz="half" idx="4294967295"/>
          </p:nvPr>
        </p:nvSpPr>
        <p:spPr>
          <a:xfrm>
            <a:off x="438943" y="1336675"/>
            <a:ext cx="9921875" cy="5038725"/>
          </a:xfrm>
          <a:prstGeom prst="rect">
            <a:avLst/>
          </a:prstGeom>
        </p:spPr>
        <p:txBody>
          <a:bodyPr/>
          <a:lstStyle/>
          <a:p>
            <a:pPr marL="0" indent="0" algn="just">
              <a:buNone/>
            </a:pPr>
            <a:r>
              <a:rPr lang="hu-HU" sz="2400" noProof="0" dirty="0"/>
              <a:t>Ebben a szakaszban a konfliktusok fő forrása a csoporttagok eltérő nézőpontjai. A csoportvezetőnek támogatnia kell a tagokat abban, hogy ezeket a konfliktusokat eredményesen megoldják.</a:t>
            </a:r>
          </a:p>
          <a:p>
            <a:pPr marL="0" indent="0" algn="just">
              <a:buNone/>
            </a:pPr>
            <a:r>
              <a:rPr lang="hu-HU" sz="2400" b="1" noProof="0" dirty="0"/>
              <a:t>Tanácsok a csoportvezető számára:</a:t>
            </a:r>
          </a:p>
          <a:p>
            <a:pPr marL="457200" indent="-457200" algn="just">
              <a:buClr>
                <a:srgbClr val="1A75DB"/>
              </a:buClr>
              <a:buFont typeface="+mj-lt"/>
              <a:buAutoNum type="arabicPeriod"/>
            </a:pPr>
            <a:r>
              <a:rPr lang="hu-HU" sz="2400" noProof="0" dirty="0"/>
              <a:t>Légy aktívan jelen, és figyelj a csoportdinamikára, ne hagyd figyelmen kívül a problémákat!</a:t>
            </a:r>
          </a:p>
          <a:p>
            <a:pPr marL="457200" indent="-457200" algn="just">
              <a:buClr>
                <a:srgbClr val="1A75DB"/>
              </a:buClr>
              <a:buFont typeface="+mj-lt"/>
              <a:buAutoNum type="arabicPeriod"/>
            </a:pPr>
            <a:r>
              <a:rPr lang="hu-HU" sz="2400" noProof="0" dirty="0"/>
              <a:t>Az intolerancia jeleit azonnal kezeld, elkerülve a feszültségek fokozódását.</a:t>
            </a:r>
          </a:p>
          <a:p>
            <a:pPr marL="457200" indent="-457200" algn="just">
              <a:buClr>
                <a:srgbClr val="1A75DB"/>
              </a:buClr>
              <a:buFont typeface="+mj-lt"/>
              <a:buAutoNum type="arabicPeriod"/>
            </a:pPr>
            <a:r>
              <a:rPr lang="hu-HU" sz="2400" noProof="0" dirty="0"/>
              <a:t>A megoldásra fókuszálj!</a:t>
            </a:r>
          </a:p>
          <a:p>
            <a:pPr marL="457200" indent="-457200" algn="just">
              <a:buClr>
                <a:srgbClr val="1A75DB"/>
              </a:buClr>
              <a:buFont typeface="+mj-lt"/>
              <a:buAutoNum type="arabicPeriod"/>
            </a:pPr>
            <a:r>
              <a:rPr lang="hu-HU" sz="2400" noProof="0" dirty="0"/>
              <a:t>Rendszeresen adj visszajelzést a csoport céljairól és az elért eredményekről.</a:t>
            </a:r>
          </a:p>
          <a:p>
            <a:pPr marL="457200" indent="-457200" algn="just">
              <a:buClr>
                <a:srgbClr val="1A75DB"/>
              </a:buClr>
              <a:buFont typeface="+mj-lt"/>
              <a:buAutoNum type="arabicPeriod"/>
            </a:pPr>
            <a:r>
              <a:rPr lang="hu-HU" sz="2400" noProof="0" dirty="0"/>
              <a:t>Tartsd fenn az irányító vezetési stílust, és csak minimálisan delegáljon feladatokat, hogy a csoportban mindenki tudja a dolgát és összhang legyen.</a:t>
            </a:r>
          </a:p>
        </p:txBody>
      </p:sp>
      <p:sp>
        <p:nvSpPr>
          <p:cNvPr id="4" name="Footer Placeholder 4">
            <a:extLst>
              <a:ext uri="{FF2B5EF4-FFF2-40B4-BE49-F238E27FC236}">
                <a16:creationId xmlns:a16="http://schemas.microsoft.com/office/drawing/2014/main" id="{7BA13CB1-7CBA-6985-6A9B-113650589B1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hu-HU" sz="1200" noProof="0" dirty="0"/>
              <a:t>Project: 101101139 — H-PASS — EU4H-2022-PJ</a:t>
            </a:r>
          </a:p>
        </p:txBody>
      </p:sp>
    </p:spTree>
    <p:extLst>
      <p:ext uri="{BB962C8B-B14F-4D97-AF65-F5344CB8AC3E}">
        <p14:creationId xmlns:p14="http://schemas.microsoft.com/office/powerpoint/2010/main" val="1497203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94D8C-123B-0B84-A149-E7B40235C5A4}"/>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79AD39D9-9236-4892-BD7C-F5AF6395B6FD}"/>
              </a:ext>
            </a:extLst>
          </p:cNvPr>
          <p:cNvSpPr>
            <a:spLocks noGrp="1"/>
          </p:cNvSpPr>
          <p:nvPr>
            <p:ph type="title"/>
          </p:nvPr>
        </p:nvSpPr>
        <p:spPr>
          <a:xfrm>
            <a:off x="351997" y="239792"/>
            <a:ext cx="9707606" cy="993805"/>
          </a:xfrm>
        </p:spPr>
        <p:txBody>
          <a:bodyPr/>
          <a:lstStyle/>
          <a:p>
            <a:r>
              <a:rPr lang="hu-HU" dirty="0"/>
              <a:t>Csoportdinamika - Javaslatok</a:t>
            </a:r>
            <a:endParaRPr lang="en-US" dirty="0"/>
          </a:p>
        </p:txBody>
      </p:sp>
      <p:sp>
        <p:nvSpPr>
          <p:cNvPr id="3" name="Tartalom helye 2">
            <a:extLst>
              <a:ext uri="{FF2B5EF4-FFF2-40B4-BE49-F238E27FC236}">
                <a16:creationId xmlns:a16="http://schemas.microsoft.com/office/drawing/2014/main" id="{0BEEC872-F23A-CF49-764D-D7C188D1CA27}"/>
              </a:ext>
            </a:extLst>
          </p:cNvPr>
          <p:cNvSpPr>
            <a:spLocks noGrp="1"/>
          </p:cNvSpPr>
          <p:nvPr>
            <p:ph sz="half" idx="1"/>
          </p:nvPr>
        </p:nvSpPr>
        <p:spPr>
          <a:xfrm>
            <a:off x="373703" y="1454127"/>
            <a:ext cx="9685900" cy="3771188"/>
          </a:xfrm>
        </p:spPr>
        <p:txBody>
          <a:bodyPr/>
          <a:lstStyle/>
          <a:p>
            <a:r>
              <a:rPr lang="hu-HU" sz="2600" dirty="0"/>
              <a:t>Szerepek tisztázása</a:t>
            </a:r>
          </a:p>
          <a:p>
            <a:r>
              <a:rPr lang="hu-HU" sz="2600" dirty="0" err="1"/>
              <a:t>Facilitálás</a:t>
            </a:r>
            <a:r>
              <a:rPr lang="hu-HU" sz="2600" dirty="0"/>
              <a:t>, vezetés - „Dr. Edwards teljességgel betöltse a vezetői szerepet, irányítsa a megbeszélést”</a:t>
            </a:r>
          </a:p>
          <a:p>
            <a:endParaRPr lang="hu-HU" sz="2600" dirty="0"/>
          </a:p>
          <a:p>
            <a:r>
              <a:rPr lang="hu-HU" sz="2600" dirty="0"/>
              <a:t>Meeting céljának meghatározása, napirend előtte, összegzés a végén</a:t>
            </a:r>
          </a:p>
          <a:p>
            <a:r>
              <a:rPr lang="hu-HU" sz="2600" dirty="0"/>
              <a:t>Előzetes konzultáció a szakemberek között a konkrét javaslatokról </a:t>
            </a:r>
          </a:p>
          <a:p>
            <a:r>
              <a:rPr lang="hu-HU" sz="2600" dirty="0"/>
              <a:t>Együttműködés, ülésen való kommunikáció szabályainak kialakítása (hozzászólás, kamerahasználat)</a:t>
            </a:r>
          </a:p>
          <a:p>
            <a:r>
              <a:rPr lang="hu-HU" sz="2600" dirty="0"/>
              <a:t>Legyen személyes megbeszélés is </a:t>
            </a:r>
            <a:r>
              <a:rPr lang="hu-HU" sz="2600"/>
              <a:t>(legalább egy)</a:t>
            </a:r>
            <a:endParaRPr lang="hu-HU" sz="2600" dirty="0"/>
          </a:p>
          <a:p>
            <a:r>
              <a:rPr lang="hu-HU" sz="2600" dirty="0"/>
              <a:t>A</a:t>
            </a:r>
            <a:r>
              <a:rPr lang="en-US" sz="2600" dirty="0" err="1"/>
              <a:t>lternatívák</a:t>
            </a:r>
            <a:r>
              <a:rPr lang="en-US" sz="2600" dirty="0"/>
              <a:t> a </a:t>
            </a:r>
            <a:r>
              <a:rPr lang="en-US" sz="2600" dirty="0" err="1"/>
              <a:t>közös</a:t>
            </a:r>
            <a:r>
              <a:rPr lang="en-US" sz="2600" dirty="0"/>
              <a:t> </a:t>
            </a:r>
            <a:r>
              <a:rPr lang="en-US" sz="2600" dirty="0" err="1"/>
              <a:t>megoldásra</a:t>
            </a:r>
            <a:r>
              <a:rPr lang="hu-HU" sz="2600" dirty="0"/>
              <a:t>, strukturált döntés</a:t>
            </a:r>
          </a:p>
          <a:p>
            <a:r>
              <a:rPr lang="hu-HU" sz="2600" dirty="0"/>
              <a:t>Digitálisan jártas, empatikus szereplők (Linda) bevonása a koordinációba</a:t>
            </a:r>
          </a:p>
          <a:p>
            <a:endParaRPr lang="en-US" dirty="0"/>
          </a:p>
          <a:p>
            <a:endParaRPr lang="en-US" dirty="0"/>
          </a:p>
        </p:txBody>
      </p:sp>
    </p:spTree>
    <p:extLst>
      <p:ext uri="{BB962C8B-B14F-4D97-AF65-F5344CB8AC3E}">
        <p14:creationId xmlns:p14="http://schemas.microsoft.com/office/powerpoint/2010/main" val="103657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A810D-153A-EDEE-1862-688136CF9798}"/>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25946AFD-CCB6-FA50-4A72-CBA5C3EC7D36}"/>
              </a:ext>
            </a:extLst>
          </p:cNvPr>
          <p:cNvSpPr>
            <a:spLocks noGrp="1"/>
          </p:cNvSpPr>
          <p:nvPr>
            <p:ph sz="half" idx="1"/>
          </p:nvPr>
        </p:nvSpPr>
        <p:spPr>
          <a:xfrm>
            <a:off x="556931" y="1851668"/>
            <a:ext cx="9685900" cy="3771188"/>
          </a:xfrm>
        </p:spPr>
        <p:txBody>
          <a:bodyPr/>
          <a:lstStyle/>
          <a:p>
            <a:pPr marL="342900" lvl="0" indent="-342900">
              <a:lnSpc>
                <a:spcPct val="107000"/>
              </a:lnSpc>
              <a:buFont typeface="+mj-lt"/>
              <a:buAutoNum type="arabicPeriod"/>
            </a:pP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A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csoportfejlődés</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melyik</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szakaszában</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 van a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távkonzultáció</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bevezetésén</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dolgozó</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csapat</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 Mi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jellemző</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erre</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szakaszra</a:t>
            </a:r>
            <a:r>
              <a:rPr lang="en-GB" sz="2600" kern="100" dirty="0">
                <a:solidFill>
                  <a:schemeClr val="bg1">
                    <a:lumMod val="75000"/>
                  </a:schemeClr>
                </a:solidFill>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mj-lt"/>
              <a:buAutoNum type="arabicPeriod"/>
            </a:pPr>
            <a:r>
              <a:rPr lang="en-GB" sz="2600" b="1" kern="100" dirty="0">
                <a:effectLst/>
                <a:latin typeface="Aptos" panose="020B0004020202020204" pitchFamily="34" charset="0"/>
                <a:ea typeface="Aptos" panose="020B0004020202020204" pitchFamily="34" charset="0"/>
                <a:cs typeface="Times New Roman" panose="02020603050405020304" pitchFamily="18" charset="0"/>
              </a:rPr>
              <a:t>Az e-learning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tananyagban</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öt</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különböző</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konfliktustípussal</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ismerkedtek</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meg.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Ön</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szerint</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melyik</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típus</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(ok)</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ba</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tartozik</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az</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hu-HU" sz="2600" b="1" kern="100" dirty="0">
                <a:effectLst/>
                <a:latin typeface="Aptos" panose="020B0004020202020204" pitchFamily="34" charset="0"/>
                <a:ea typeface="Aptos" panose="020B0004020202020204" pitchFamily="34" charset="0"/>
                <a:cs typeface="Times New Roman" panose="02020603050405020304" pitchFamily="18" charset="0"/>
              </a:rPr>
              <a:t>A</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d</a:t>
            </a:r>
            <a:r>
              <a:rPr lang="hu-HU" sz="2600" b="1" kern="100" dirty="0">
                <a:effectLst/>
                <a:latin typeface="Aptos" panose="020B0004020202020204" pitchFamily="34" charset="0"/>
                <a:ea typeface="Aptos" panose="020B0004020202020204" pitchFamily="34" charset="0"/>
                <a:cs typeface="Times New Roman" panose="02020603050405020304" pitchFamily="18" charset="0"/>
              </a:rPr>
              <a:t>a</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m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és</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D</a:t>
            </a:r>
            <a:r>
              <a:rPr lang="hu-HU" sz="2600" b="1" kern="100" dirty="0">
                <a:effectLst/>
                <a:latin typeface="Aptos" panose="020B0004020202020204" pitchFamily="34" charset="0"/>
                <a:ea typeface="Aptos" panose="020B0004020202020204" pitchFamily="34" charset="0"/>
                <a:cs typeface="Times New Roman" panose="02020603050405020304" pitchFamily="18" charset="0"/>
              </a:rPr>
              <a:t>o</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ra</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közötti</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konfliktus</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Miért</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mj-lt"/>
              <a:buAutoNum type="arabicPeriod"/>
            </a:pP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Készítsen</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5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pontból</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álló</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javaslatot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Lindának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és</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Dr.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Edwardsnak</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munkacsoport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következő</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ülésére</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mj-lt"/>
              <a:buAutoNum type="arabicPeriod"/>
            </a:pP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Ön</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szerint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hogyan</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befolyásolja</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dinamikát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az</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tény</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hogy</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munkacsoport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csak</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online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tudott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találkozni</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t>
            </a:r>
            <a:endParaRPr lang="en-US" dirty="0">
              <a:solidFill>
                <a:schemeClr val="bg1">
                  <a:lumMod val="85000"/>
                </a:schemeClr>
              </a:solidFill>
            </a:endParaRPr>
          </a:p>
        </p:txBody>
      </p:sp>
      <p:sp>
        <p:nvSpPr>
          <p:cNvPr id="4" name="Cím 1">
            <a:extLst>
              <a:ext uri="{FF2B5EF4-FFF2-40B4-BE49-F238E27FC236}">
                <a16:creationId xmlns:a16="http://schemas.microsoft.com/office/drawing/2014/main" id="{9A59ED48-270C-A961-9943-AC413945A5F6}"/>
              </a:ext>
            </a:extLst>
          </p:cNvPr>
          <p:cNvSpPr txBox="1">
            <a:spLocks/>
          </p:cNvSpPr>
          <p:nvPr/>
        </p:nvSpPr>
        <p:spPr>
          <a:xfrm>
            <a:off x="190862" y="582652"/>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dirty="0"/>
              <a:t>Telemedicina eset III. </a:t>
            </a:r>
          </a:p>
          <a:p>
            <a:r>
              <a:rPr lang="hu-HU" dirty="0"/>
              <a:t>A csoportmunka kérdései</a:t>
            </a:r>
            <a:endParaRPr lang="en-US" dirty="0"/>
          </a:p>
        </p:txBody>
      </p:sp>
    </p:spTree>
    <p:extLst>
      <p:ext uri="{BB962C8B-B14F-4D97-AF65-F5344CB8AC3E}">
        <p14:creationId xmlns:p14="http://schemas.microsoft.com/office/powerpoint/2010/main" val="3088076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85508AD5-D66F-B518-38DD-BE255165BB1A}"/>
              </a:ext>
            </a:extLst>
          </p:cNvPr>
          <p:cNvSpPr>
            <a:spLocks noGrp="1"/>
          </p:cNvSpPr>
          <p:nvPr>
            <p:ph type="title"/>
          </p:nvPr>
        </p:nvSpPr>
        <p:spPr>
          <a:xfrm>
            <a:off x="4063485" y="1819856"/>
            <a:ext cx="6418272" cy="1210736"/>
          </a:xfrm>
        </p:spPr>
        <p:txBody>
          <a:bodyPr/>
          <a:lstStyle/>
          <a:p>
            <a:pPr algn="ctr"/>
            <a:r>
              <a:rPr lang="hu-HU" b="1" i="0" dirty="0">
                <a:solidFill>
                  <a:srgbClr val="1A75DB"/>
                </a:solidFill>
                <a:effectLst/>
              </a:rPr>
              <a:t>Konfliktus típusok az egészségügyben </a:t>
            </a:r>
            <a:br>
              <a:rPr lang="hu-HU" b="1" i="0" dirty="0">
                <a:solidFill>
                  <a:srgbClr val="1A75DB"/>
                </a:solidFill>
                <a:effectLst/>
              </a:rPr>
            </a:br>
            <a:br>
              <a:rPr lang="hu-HU" b="1" dirty="0">
                <a:solidFill>
                  <a:srgbClr val="1A75DB"/>
                </a:solidFill>
              </a:rPr>
            </a:br>
            <a:r>
              <a:rPr lang="hu-HU" b="1" dirty="0">
                <a:solidFill>
                  <a:srgbClr val="1A75DB"/>
                </a:solidFill>
              </a:rPr>
              <a:t>Információs</a:t>
            </a:r>
            <a:br>
              <a:rPr lang="hu-HU" b="1" dirty="0">
                <a:solidFill>
                  <a:srgbClr val="1A75DB"/>
                </a:solidFill>
              </a:rPr>
            </a:br>
            <a:r>
              <a:rPr lang="hu-HU" b="1" dirty="0">
                <a:solidFill>
                  <a:srgbClr val="1A75DB"/>
                </a:solidFill>
              </a:rPr>
              <a:t>Érték</a:t>
            </a:r>
            <a:br>
              <a:rPr lang="hu-HU" b="1" dirty="0">
                <a:solidFill>
                  <a:srgbClr val="1A75DB"/>
                </a:solidFill>
              </a:rPr>
            </a:br>
            <a:r>
              <a:rPr lang="hu-HU" b="1" dirty="0">
                <a:solidFill>
                  <a:srgbClr val="1A75DB"/>
                </a:solidFill>
              </a:rPr>
              <a:t>Érdek</a:t>
            </a:r>
            <a:br>
              <a:rPr lang="hu-HU" b="1" dirty="0">
                <a:solidFill>
                  <a:srgbClr val="1A75DB"/>
                </a:solidFill>
              </a:rPr>
            </a:br>
            <a:r>
              <a:rPr lang="hu-HU" b="1" dirty="0">
                <a:solidFill>
                  <a:srgbClr val="1A75DB"/>
                </a:solidFill>
              </a:rPr>
              <a:t>Kapcsolati</a:t>
            </a:r>
            <a:br>
              <a:rPr lang="hu-HU" b="1" dirty="0">
                <a:solidFill>
                  <a:srgbClr val="1A75DB"/>
                </a:solidFill>
              </a:rPr>
            </a:br>
            <a:r>
              <a:rPr lang="hu-HU" b="1" dirty="0">
                <a:solidFill>
                  <a:srgbClr val="1A75DB"/>
                </a:solidFill>
              </a:rPr>
              <a:t>Strukturális</a:t>
            </a:r>
            <a:endParaRPr lang="lt-LT" dirty="0">
              <a:solidFill>
                <a:srgbClr val="1A75DB"/>
              </a:solidFill>
            </a:endParaRPr>
          </a:p>
        </p:txBody>
      </p:sp>
      <p:sp>
        <p:nvSpPr>
          <p:cNvPr id="3" name="Footer Placeholder 4">
            <a:extLst>
              <a:ext uri="{FF2B5EF4-FFF2-40B4-BE49-F238E27FC236}">
                <a16:creationId xmlns:a16="http://schemas.microsoft.com/office/drawing/2014/main" id="{FF55C0D9-729C-208F-332A-CF02A3694E60}"/>
              </a:ext>
            </a:extLst>
          </p:cNvPr>
          <p:cNvSpPr txBox="1">
            <a:spLocks noChangeArrowheads="1"/>
          </p:cNvSpPr>
          <p:nvPr/>
        </p:nvSpPr>
        <p:spPr bwMode="auto">
          <a:xfrm>
            <a:off x="7484494" y="684057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9482267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4">
            <a:extLst>
              <a:ext uri="{FF2B5EF4-FFF2-40B4-BE49-F238E27FC236}">
                <a16:creationId xmlns:a16="http://schemas.microsoft.com/office/drawing/2014/main" id="{E3A42003-BBCC-970B-29AA-1720509B7849}"/>
              </a:ext>
            </a:extLst>
          </p:cNvPr>
          <p:cNvPicPr>
            <a:picLocks noChangeAspect="1"/>
          </p:cNvPicPr>
          <p:nvPr/>
        </p:nvPicPr>
        <p:blipFill>
          <a:blip r:embed="rId2"/>
          <a:stretch>
            <a:fillRect/>
          </a:stretch>
        </p:blipFill>
        <p:spPr>
          <a:xfrm>
            <a:off x="0" y="1356753"/>
            <a:ext cx="10799763" cy="4485807"/>
          </a:xfrm>
          <a:prstGeom prst="rect">
            <a:avLst/>
          </a:prstGeom>
        </p:spPr>
      </p:pic>
    </p:spTree>
    <p:extLst>
      <p:ext uri="{BB962C8B-B14F-4D97-AF65-F5344CB8AC3E}">
        <p14:creationId xmlns:p14="http://schemas.microsoft.com/office/powerpoint/2010/main" val="3345555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2A48A-B44D-C072-7A2B-F892DCA8A4B2}"/>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2DE84088-9878-8AD8-CB5B-79FA7A9C5715}"/>
              </a:ext>
            </a:extLst>
          </p:cNvPr>
          <p:cNvSpPr>
            <a:spLocks noGrp="1"/>
          </p:cNvSpPr>
          <p:nvPr>
            <p:ph type="title"/>
          </p:nvPr>
        </p:nvSpPr>
        <p:spPr>
          <a:xfrm>
            <a:off x="146257" y="224181"/>
            <a:ext cx="10045958" cy="993805"/>
          </a:xfrm>
        </p:spPr>
        <p:txBody>
          <a:bodyPr/>
          <a:lstStyle/>
          <a:p>
            <a:r>
              <a:rPr lang="hu-HU" sz="3200" dirty="0"/>
              <a:t>Új telekonzultációs szolgálatás eset – Következő fejezet </a:t>
            </a:r>
            <a:br>
              <a:rPr lang="hu-HU" dirty="0"/>
            </a:br>
            <a:r>
              <a:rPr lang="hu-HU" dirty="0"/>
              <a:t>ONLINE csoportmunka(</a:t>
            </a:r>
            <a:r>
              <a:rPr lang="hu-HU" dirty="0" err="1"/>
              <a:t>Module</a:t>
            </a:r>
            <a:r>
              <a:rPr lang="hu-HU" dirty="0"/>
              <a:t> 2)</a:t>
            </a:r>
            <a:endParaRPr lang="en-US" dirty="0"/>
          </a:p>
        </p:txBody>
      </p:sp>
      <p:sp>
        <p:nvSpPr>
          <p:cNvPr id="3" name="Tartalom helye 2">
            <a:extLst>
              <a:ext uri="{FF2B5EF4-FFF2-40B4-BE49-F238E27FC236}">
                <a16:creationId xmlns:a16="http://schemas.microsoft.com/office/drawing/2014/main" id="{C594EB62-A049-6A32-99E8-56C0177BDE33}"/>
              </a:ext>
            </a:extLst>
          </p:cNvPr>
          <p:cNvSpPr>
            <a:spLocks noGrp="1"/>
          </p:cNvSpPr>
          <p:nvPr>
            <p:ph sz="half" idx="1"/>
          </p:nvPr>
        </p:nvSpPr>
        <p:spPr>
          <a:xfrm>
            <a:off x="146257" y="1217986"/>
            <a:ext cx="10358192" cy="5216268"/>
          </a:xfrm>
        </p:spPr>
        <p:txBody>
          <a:bodyPr/>
          <a:lstStyle/>
          <a:p>
            <a:pPr marL="0" indent="0">
              <a:lnSpc>
                <a:spcPct val="100000"/>
              </a:lnSpc>
              <a:spcBef>
                <a:spcPts val="0"/>
              </a:spcBef>
              <a:spcAft>
                <a:spcPts val="800"/>
              </a:spcAft>
              <a:buNone/>
            </a:pPr>
            <a:r>
              <a:rPr lang="hu-HU" sz="2000" b="1" kern="100" dirty="0">
                <a:effectLst/>
                <a:latin typeface="Aptos" panose="020B0004020202020204" pitchFamily="34" charset="0"/>
                <a:ea typeface="Aptos" panose="020B0004020202020204" pitchFamily="34" charset="0"/>
                <a:cs typeface="Times New Roman" panose="02020603050405020304" pitchFamily="18" charset="0"/>
              </a:rPr>
              <a:t>Miről szól?</a:t>
            </a:r>
          </a:p>
          <a:p>
            <a:pPr marL="0" indent="0">
              <a:lnSpc>
                <a:spcPct val="100000"/>
              </a:lnSpc>
              <a:spcBef>
                <a:spcPts val="0"/>
              </a:spcBef>
              <a:spcAft>
                <a:spcPts val="800"/>
              </a:spcAft>
              <a:buNone/>
            </a:pPr>
            <a:r>
              <a:rPr lang="hu-HU" sz="2000" kern="100" dirty="0">
                <a:latin typeface="Aptos" panose="020B0004020202020204" pitchFamily="34" charset="0"/>
                <a:ea typeface="Aptos" panose="020B0004020202020204" pitchFamily="34" charset="0"/>
                <a:cs typeface="Times New Roman" panose="02020603050405020304" pitchFamily="18" charset="0"/>
              </a:rPr>
              <a:t>A változás tervezésére létrehozott „ad hoc” munkacsoport első ülését mutatja be, ahol már azon </a:t>
            </a:r>
            <a:r>
              <a:rPr lang="hu-HU" sz="2000" kern="100" dirty="0" err="1">
                <a:latin typeface="Aptos" panose="020B0004020202020204" pitchFamily="34" charset="0"/>
                <a:ea typeface="Aptos" panose="020B0004020202020204" pitchFamily="34" charset="0"/>
                <a:cs typeface="Times New Roman" panose="02020603050405020304" pitchFamily="18" charset="0"/>
              </a:rPr>
              <a:t>ötletelnek</a:t>
            </a:r>
            <a:r>
              <a:rPr lang="hu-HU" sz="2000" kern="100" dirty="0">
                <a:latin typeface="Aptos" panose="020B0004020202020204" pitchFamily="34" charset="0"/>
                <a:ea typeface="Aptos" panose="020B0004020202020204" pitchFamily="34" charset="0"/>
                <a:cs typeface="Times New Roman" panose="02020603050405020304" pitchFamily="18" charset="0"/>
              </a:rPr>
              <a:t>, hogy milyen szolgáltatást lenne célszerű a telekonzultáció keretében nyújtani. A megbeszélés viszont vitába torkollik, és egy konfliktus is a felszínre kerül </a:t>
            </a:r>
          </a:p>
          <a:p>
            <a:pPr marL="0" indent="0">
              <a:lnSpc>
                <a:spcPct val="100000"/>
              </a:lnSpc>
              <a:spcBef>
                <a:spcPts val="0"/>
              </a:spcBef>
              <a:spcAft>
                <a:spcPts val="800"/>
              </a:spcAft>
              <a:buNone/>
            </a:pPr>
            <a:r>
              <a:rPr lang="hu-HU" sz="2000" b="1" kern="100" dirty="0">
                <a:latin typeface="Aptos" panose="020B0004020202020204" pitchFamily="34" charset="0"/>
                <a:ea typeface="Aptos" panose="020B0004020202020204" pitchFamily="34" charset="0"/>
                <a:cs typeface="Times New Roman" panose="02020603050405020304" pitchFamily="18" charset="0"/>
              </a:rPr>
              <a:t>Mi a feladat vele?</a:t>
            </a:r>
          </a:p>
          <a:p>
            <a:pPr marL="0" indent="0">
              <a:lnSpc>
                <a:spcPct val="100000"/>
              </a:lnSpc>
              <a:spcBef>
                <a:spcPts val="0"/>
              </a:spcBef>
              <a:spcAft>
                <a:spcPts val="800"/>
              </a:spcAft>
              <a:buNone/>
            </a:pPr>
            <a:r>
              <a:rPr lang="hu-HU" sz="2000" kern="100" dirty="0">
                <a:effectLst/>
                <a:latin typeface="Aptos" panose="020B0004020202020204" pitchFamily="34" charset="0"/>
                <a:ea typeface="Aptos" panose="020B0004020202020204" pitchFamily="34" charset="0"/>
                <a:cs typeface="Times New Roman" panose="02020603050405020304" pitchFamily="18" charset="0"/>
              </a:rPr>
              <a:t>Válaszoljátok meg a kérdéseket. Használjátok fel a kommunikáció,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konfltus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és team témájú e-</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learning</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anyagokban tanultakat. </a:t>
            </a:r>
          </a:p>
          <a:p>
            <a:pPr marL="0" indent="0">
              <a:lnSpc>
                <a:spcPct val="100000"/>
              </a:lnSpc>
              <a:spcBef>
                <a:spcPts val="0"/>
              </a:spcBef>
              <a:spcAft>
                <a:spcPts val="800"/>
              </a:spcAft>
              <a:buNone/>
            </a:pPr>
            <a:r>
              <a:rPr lang="hu-HU" sz="2000" b="1" kern="100" dirty="0">
                <a:latin typeface="Aptos" panose="020B0004020202020204" pitchFamily="34" charset="0"/>
                <a:ea typeface="Aptos" panose="020B0004020202020204" pitchFamily="34" charset="0"/>
                <a:cs typeface="Times New Roman" panose="02020603050405020304" pitchFamily="18" charset="0"/>
              </a:rPr>
              <a:t>Hogyan dolgozzatok vele?</a:t>
            </a:r>
          </a:p>
          <a:p>
            <a:pPr marL="0" indent="0">
              <a:lnSpc>
                <a:spcPct val="100000"/>
              </a:lnSpc>
              <a:spcBef>
                <a:spcPts val="0"/>
              </a:spcBef>
              <a:spcAft>
                <a:spcPts val="800"/>
              </a:spcAft>
              <a:buNone/>
            </a:pPr>
            <a:r>
              <a:rPr lang="hu-HU" sz="2000" kern="100" dirty="0">
                <a:effectLst/>
                <a:latin typeface="Aptos" panose="020B0004020202020204" pitchFamily="34" charset="0"/>
                <a:ea typeface="Aptos" panose="020B0004020202020204" pitchFamily="34" charset="0"/>
                <a:cs typeface="Times New Roman" panose="02020603050405020304" pitchFamily="18" charset="0"/>
              </a:rPr>
              <a:t>Ez egy </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online csoportos feladatmegoldás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Ez azt jelenti, hogy a kijelölt 3-4 fős csoportokban dolgozzatok egy online platformon (Zoom), a megbeszélésről készítsetek egy AI összefoglalót, vegyetek fel egy rövid videórészletet, mentsétek el a chat-</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et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és egy készítsetek egy egymással megosztott online dokumentumot, ahova a válaszaitokat gyűjtitek. </a:t>
            </a:r>
          </a:p>
          <a:p>
            <a:pPr marL="0" indent="0">
              <a:lnSpc>
                <a:spcPct val="100000"/>
              </a:lnSpc>
              <a:spcBef>
                <a:spcPts val="0"/>
              </a:spcBef>
              <a:spcAft>
                <a:spcPts val="800"/>
              </a:spcAft>
              <a:buNone/>
            </a:pPr>
            <a:r>
              <a:rPr lang="hu-HU" sz="2000" b="1" kern="100" dirty="0">
                <a:latin typeface="Aptos" panose="020B0004020202020204" pitchFamily="34" charset="0"/>
                <a:ea typeface="Aptos" panose="020B0004020202020204" pitchFamily="34" charset="0"/>
                <a:cs typeface="Times New Roman" panose="02020603050405020304" pitchFamily="18" charset="0"/>
              </a:rPr>
              <a:t>Beadandó fájlok </a:t>
            </a:r>
            <a:r>
              <a:rPr lang="hu-HU" sz="2000" kern="100" dirty="0">
                <a:latin typeface="Aptos" panose="020B0004020202020204" pitchFamily="34" charset="0"/>
                <a:ea typeface="Aptos" panose="020B0004020202020204" pitchFamily="34" charset="0"/>
                <a:cs typeface="Times New Roman" panose="02020603050405020304" pitchFamily="18" charset="0"/>
              </a:rPr>
              <a:t>(csoportonként)</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Megoldás letisztított változata; Megoldás megjegyzésekkel és változáskövetéssel; videófelvétel (1 perc); chat fájl;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AI summary</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fájl.</a:t>
            </a:r>
          </a:p>
          <a:p>
            <a:pPr marL="0" indent="0">
              <a:lnSpc>
                <a:spcPct val="100000"/>
              </a:lnSpc>
              <a:spcBef>
                <a:spcPts val="0"/>
              </a:spcBef>
              <a:spcAft>
                <a:spcPts val="800"/>
              </a:spcAft>
              <a:buNone/>
            </a:pPr>
            <a:r>
              <a:rPr lang="hu-HU" sz="2000" b="1" kern="100" dirty="0">
                <a:latin typeface="Aptos" panose="020B0004020202020204" pitchFamily="34" charset="0"/>
                <a:cs typeface="Times New Roman" panose="02020603050405020304" pitchFamily="18" charset="0"/>
              </a:rPr>
              <a:t>Ezt követő feladat: </a:t>
            </a:r>
            <a:r>
              <a:rPr lang="hu-HU" sz="2000" kern="100" dirty="0">
                <a:latin typeface="Aptos" panose="020B0004020202020204" pitchFamily="34" charset="0"/>
                <a:cs typeface="Times New Roman" panose="02020603050405020304" pitchFamily="18" charset="0"/>
              </a:rPr>
              <a:t>egyéni reflexió a digitális térben való</a:t>
            </a:r>
            <a:br>
              <a:rPr lang="hu-HU" sz="2000" kern="100" dirty="0">
                <a:latin typeface="Aptos" panose="020B0004020202020204" pitchFamily="34" charset="0"/>
                <a:cs typeface="Times New Roman" panose="02020603050405020304" pitchFamily="18" charset="0"/>
              </a:rPr>
            </a:br>
            <a:r>
              <a:rPr lang="hu-HU" sz="2000" kern="100" dirty="0">
                <a:latin typeface="Aptos" panose="020B0004020202020204" pitchFamily="34" charset="0"/>
                <a:cs typeface="Times New Roman" panose="02020603050405020304" pitchFamily="18" charset="0"/>
              </a:rPr>
              <a:t> kommunikációról és egy együttműködésről</a:t>
            </a:r>
          </a:p>
        </p:txBody>
      </p:sp>
    </p:spTree>
    <p:extLst>
      <p:ext uri="{BB962C8B-B14F-4D97-AF65-F5344CB8AC3E}">
        <p14:creationId xmlns:p14="http://schemas.microsoft.com/office/powerpoint/2010/main" val="5290839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00F01-AF04-1FD1-34E2-D339782B4E0A}"/>
            </a:ext>
          </a:extLst>
        </p:cNvPr>
        <p:cNvGrpSpPr/>
        <p:nvPr/>
      </p:nvGrpSpPr>
      <p:grpSpPr>
        <a:xfrm>
          <a:off x="0" y="0"/>
          <a:ext cx="0" cy="0"/>
          <a:chOff x="0" y="0"/>
          <a:chExt cx="0" cy="0"/>
        </a:xfrm>
      </p:grpSpPr>
      <p:pic>
        <p:nvPicPr>
          <p:cNvPr id="3" name="Kép 2">
            <a:extLst>
              <a:ext uri="{FF2B5EF4-FFF2-40B4-BE49-F238E27FC236}">
                <a16:creationId xmlns:a16="http://schemas.microsoft.com/office/drawing/2014/main" id="{15EF0370-4901-C5D8-88A1-94578A9374B1}"/>
              </a:ext>
            </a:extLst>
          </p:cNvPr>
          <p:cNvPicPr>
            <a:picLocks noChangeAspect="1"/>
          </p:cNvPicPr>
          <p:nvPr/>
        </p:nvPicPr>
        <p:blipFill>
          <a:blip r:embed="rId2"/>
          <a:stretch>
            <a:fillRect/>
          </a:stretch>
        </p:blipFill>
        <p:spPr>
          <a:xfrm>
            <a:off x="0" y="1395136"/>
            <a:ext cx="10799763" cy="4409041"/>
          </a:xfrm>
          <a:prstGeom prst="rect">
            <a:avLst/>
          </a:prstGeom>
        </p:spPr>
      </p:pic>
    </p:spTree>
    <p:extLst>
      <p:ext uri="{BB962C8B-B14F-4D97-AF65-F5344CB8AC3E}">
        <p14:creationId xmlns:p14="http://schemas.microsoft.com/office/powerpoint/2010/main" val="4095875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4EA5E-53E9-169C-07FC-30C10C7E34FB}"/>
            </a:ext>
          </a:extLst>
        </p:cNvPr>
        <p:cNvGrpSpPr/>
        <p:nvPr/>
      </p:nvGrpSpPr>
      <p:grpSpPr>
        <a:xfrm>
          <a:off x="0" y="0"/>
          <a:ext cx="0" cy="0"/>
          <a:chOff x="0" y="0"/>
          <a:chExt cx="0" cy="0"/>
        </a:xfrm>
      </p:grpSpPr>
      <p:pic>
        <p:nvPicPr>
          <p:cNvPr id="4" name="Kép 3">
            <a:extLst>
              <a:ext uri="{FF2B5EF4-FFF2-40B4-BE49-F238E27FC236}">
                <a16:creationId xmlns:a16="http://schemas.microsoft.com/office/drawing/2014/main" id="{7A3F5BBE-D1F0-303E-A635-067DB8052792}"/>
              </a:ext>
            </a:extLst>
          </p:cNvPr>
          <p:cNvPicPr>
            <a:picLocks noChangeAspect="1"/>
          </p:cNvPicPr>
          <p:nvPr/>
        </p:nvPicPr>
        <p:blipFill>
          <a:blip r:embed="rId2"/>
          <a:stretch>
            <a:fillRect/>
          </a:stretch>
        </p:blipFill>
        <p:spPr>
          <a:xfrm>
            <a:off x="0" y="919552"/>
            <a:ext cx="10799763" cy="5360208"/>
          </a:xfrm>
          <a:prstGeom prst="rect">
            <a:avLst/>
          </a:prstGeom>
        </p:spPr>
      </p:pic>
    </p:spTree>
    <p:extLst>
      <p:ext uri="{BB962C8B-B14F-4D97-AF65-F5344CB8AC3E}">
        <p14:creationId xmlns:p14="http://schemas.microsoft.com/office/powerpoint/2010/main" val="3506816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600FB-04A3-28E2-06DC-73BEAE102D5F}"/>
            </a:ext>
          </a:extLst>
        </p:cNvPr>
        <p:cNvGrpSpPr/>
        <p:nvPr/>
      </p:nvGrpSpPr>
      <p:grpSpPr>
        <a:xfrm>
          <a:off x="0" y="0"/>
          <a:ext cx="0" cy="0"/>
          <a:chOff x="0" y="0"/>
          <a:chExt cx="0" cy="0"/>
        </a:xfrm>
      </p:grpSpPr>
      <p:pic>
        <p:nvPicPr>
          <p:cNvPr id="4" name="Kép 3">
            <a:extLst>
              <a:ext uri="{FF2B5EF4-FFF2-40B4-BE49-F238E27FC236}">
                <a16:creationId xmlns:a16="http://schemas.microsoft.com/office/drawing/2014/main" id="{E0B90111-AE82-B204-AD48-E3C5484B9D30}"/>
              </a:ext>
            </a:extLst>
          </p:cNvPr>
          <p:cNvPicPr>
            <a:picLocks noChangeAspect="1"/>
          </p:cNvPicPr>
          <p:nvPr/>
        </p:nvPicPr>
        <p:blipFill>
          <a:blip r:embed="rId2"/>
          <a:stretch>
            <a:fillRect/>
          </a:stretch>
        </p:blipFill>
        <p:spPr>
          <a:xfrm>
            <a:off x="0" y="1417845"/>
            <a:ext cx="10799763" cy="4363623"/>
          </a:xfrm>
          <a:prstGeom prst="rect">
            <a:avLst/>
          </a:prstGeom>
        </p:spPr>
      </p:pic>
    </p:spTree>
    <p:extLst>
      <p:ext uri="{BB962C8B-B14F-4D97-AF65-F5344CB8AC3E}">
        <p14:creationId xmlns:p14="http://schemas.microsoft.com/office/powerpoint/2010/main" val="1073753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BDAF0-7D6B-9427-C47E-8B19DDF319E8}"/>
            </a:ext>
          </a:extLst>
        </p:cNvPr>
        <p:cNvGrpSpPr/>
        <p:nvPr/>
      </p:nvGrpSpPr>
      <p:grpSpPr>
        <a:xfrm>
          <a:off x="0" y="0"/>
          <a:ext cx="0" cy="0"/>
          <a:chOff x="0" y="0"/>
          <a:chExt cx="0" cy="0"/>
        </a:xfrm>
      </p:grpSpPr>
      <p:pic>
        <p:nvPicPr>
          <p:cNvPr id="3" name="Kép 2">
            <a:extLst>
              <a:ext uri="{FF2B5EF4-FFF2-40B4-BE49-F238E27FC236}">
                <a16:creationId xmlns:a16="http://schemas.microsoft.com/office/drawing/2014/main" id="{E846BF5E-47B0-A9FE-D06C-D7922BFDAE38}"/>
              </a:ext>
            </a:extLst>
          </p:cNvPr>
          <p:cNvPicPr>
            <a:picLocks noChangeAspect="1"/>
          </p:cNvPicPr>
          <p:nvPr/>
        </p:nvPicPr>
        <p:blipFill>
          <a:blip r:embed="rId2"/>
          <a:stretch>
            <a:fillRect/>
          </a:stretch>
        </p:blipFill>
        <p:spPr>
          <a:xfrm>
            <a:off x="0" y="1318074"/>
            <a:ext cx="10799763" cy="4563165"/>
          </a:xfrm>
          <a:prstGeom prst="rect">
            <a:avLst/>
          </a:prstGeom>
        </p:spPr>
      </p:pic>
    </p:spTree>
    <p:extLst>
      <p:ext uri="{BB962C8B-B14F-4D97-AF65-F5344CB8AC3E}">
        <p14:creationId xmlns:p14="http://schemas.microsoft.com/office/powerpoint/2010/main" val="13414224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6D771-8D7F-7BB9-B859-0EEA8A6DB5CA}"/>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0F70A9A3-6786-BF30-B8BA-18441E8C025B}"/>
              </a:ext>
            </a:extLst>
          </p:cNvPr>
          <p:cNvSpPr>
            <a:spLocks noGrp="1"/>
          </p:cNvSpPr>
          <p:nvPr>
            <p:ph type="title"/>
          </p:nvPr>
        </p:nvSpPr>
        <p:spPr>
          <a:xfrm>
            <a:off x="4063485" y="1819856"/>
            <a:ext cx="6418272" cy="1210736"/>
          </a:xfrm>
        </p:spPr>
        <p:txBody>
          <a:bodyPr/>
          <a:lstStyle/>
          <a:p>
            <a:pPr algn="ctr"/>
            <a:r>
              <a:rPr lang="hu-HU" b="1" i="0" dirty="0">
                <a:solidFill>
                  <a:srgbClr val="1A75DB"/>
                </a:solidFill>
                <a:effectLst/>
              </a:rPr>
              <a:t>Konfliktus típusok az egészségügyben </a:t>
            </a:r>
            <a:br>
              <a:rPr lang="hu-HU" b="1" i="0" dirty="0">
                <a:solidFill>
                  <a:srgbClr val="1A75DB"/>
                </a:solidFill>
                <a:effectLst/>
              </a:rPr>
            </a:br>
            <a:br>
              <a:rPr lang="hu-HU" b="1" dirty="0">
                <a:solidFill>
                  <a:srgbClr val="1A75DB"/>
                </a:solidFill>
              </a:rPr>
            </a:br>
            <a:r>
              <a:rPr lang="hu-HU" b="1" dirty="0">
                <a:solidFill>
                  <a:srgbClr val="1A75DB"/>
                </a:solidFill>
              </a:rPr>
              <a:t>Információs</a:t>
            </a:r>
            <a:br>
              <a:rPr lang="hu-HU" b="1" dirty="0">
                <a:solidFill>
                  <a:srgbClr val="1A75DB"/>
                </a:solidFill>
              </a:rPr>
            </a:br>
            <a:r>
              <a:rPr lang="hu-HU" b="1" dirty="0">
                <a:solidFill>
                  <a:srgbClr val="1A75DB"/>
                </a:solidFill>
              </a:rPr>
              <a:t>Érték</a:t>
            </a:r>
            <a:br>
              <a:rPr lang="hu-HU" b="1" dirty="0">
                <a:solidFill>
                  <a:srgbClr val="1A75DB"/>
                </a:solidFill>
              </a:rPr>
            </a:br>
            <a:r>
              <a:rPr lang="hu-HU" b="1" dirty="0">
                <a:solidFill>
                  <a:srgbClr val="1A75DB"/>
                </a:solidFill>
              </a:rPr>
              <a:t>Érdek</a:t>
            </a:r>
            <a:br>
              <a:rPr lang="hu-HU" b="1" dirty="0">
                <a:solidFill>
                  <a:srgbClr val="1A75DB"/>
                </a:solidFill>
              </a:rPr>
            </a:br>
            <a:r>
              <a:rPr lang="hu-HU" b="1" dirty="0">
                <a:solidFill>
                  <a:srgbClr val="1A75DB"/>
                </a:solidFill>
              </a:rPr>
              <a:t>Kapcsolati</a:t>
            </a:r>
            <a:br>
              <a:rPr lang="hu-HU" b="1" dirty="0">
                <a:solidFill>
                  <a:srgbClr val="1A75DB"/>
                </a:solidFill>
              </a:rPr>
            </a:br>
            <a:r>
              <a:rPr lang="hu-HU" b="1" dirty="0">
                <a:solidFill>
                  <a:srgbClr val="1A75DB"/>
                </a:solidFill>
              </a:rPr>
              <a:t>Strukturális</a:t>
            </a:r>
            <a:endParaRPr lang="lt-LT" dirty="0">
              <a:solidFill>
                <a:srgbClr val="1A75DB"/>
              </a:solidFill>
            </a:endParaRPr>
          </a:p>
        </p:txBody>
      </p:sp>
      <p:sp>
        <p:nvSpPr>
          <p:cNvPr id="3" name="Footer Placeholder 4">
            <a:extLst>
              <a:ext uri="{FF2B5EF4-FFF2-40B4-BE49-F238E27FC236}">
                <a16:creationId xmlns:a16="http://schemas.microsoft.com/office/drawing/2014/main" id="{5BCE4F64-5AA0-7F66-0B53-8CA68355B645}"/>
              </a:ext>
            </a:extLst>
          </p:cNvPr>
          <p:cNvSpPr txBox="1">
            <a:spLocks noChangeArrowheads="1"/>
          </p:cNvSpPr>
          <p:nvPr/>
        </p:nvSpPr>
        <p:spPr bwMode="auto">
          <a:xfrm>
            <a:off x="7484494" y="684057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365209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8209C11-D19E-E6F1-BC1B-72FB8B7672F5}"/>
              </a:ext>
            </a:extLst>
          </p:cNvPr>
          <p:cNvSpPr>
            <a:spLocks noGrp="1"/>
          </p:cNvSpPr>
          <p:nvPr>
            <p:ph type="title"/>
          </p:nvPr>
        </p:nvSpPr>
        <p:spPr>
          <a:xfrm>
            <a:off x="268920" y="424902"/>
            <a:ext cx="9707606" cy="993805"/>
          </a:xfrm>
        </p:spPr>
        <p:txBody>
          <a:bodyPr/>
          <a:lstStyle/>
          <a:p>
            <a:r>
              <a:rPr lang="hu-HU" dirty="0"/>
              <a:t>Egyéni feladat: Reflexió az online kommunikációra és kollaborációra</a:t>
            </a:r>
            <a:endParaRPr lang="en-US" dirty="0"/>
          </a:p>
        </p:txBody>
      </p:sp>
      <p:sp>
        <p:nvSpPr>
          <p:cNvPr id="3" name="Tartalom helye 2">
            <a:extLst>
              <a:ext uri="{FF2B5EF4-FFF2-40B4-BE49-F238E27FC236}">
                <a16:creationId xmlns:a16="http://schemas.microsoft.com/office/drawing/2014/main" id="{40471400-7F84-7994-4C22-678F510F6354}"/>
              </a:ext>
            </a:extLst>
          </p:cNvPr>
          <p:cNvSpPr>
            <a:spLocks noGrp="1"/>
          </p:cNvSpPr>
          <p:nvPr>
            <p:ph sz="half" idx="1"/>
          </p:nvPr>
        </p:nvSpPr>
        <p:spPr>
          <a:xfrm>
            <a:off x="368685" y="1851668"/>
            <a:ext cx="9685900" cy="3771188"/>
          </a:xfrm>
        </p:spPr>
        <p:txBody>
          <a:bodyPr/>
          <a:lstStyle/>
          <a:p>
            <a:pPr>
              <a:spcBef>
                <a:spcPts val="1800"/>
              </a:spcBef>
              <a:buFont typeface="+mj-lt"/>
              <a:buAutoNum type="arabicPeriod"/>
            </a:pPr>
            <a:r>
              <a:rPr lang="hu-HU" dirty="0"/>
              <a:t>Milyen előnyökkel járt a digitális eszközök használata a csoportos együttműködésben?</a:t>
            </a:r>
          </a:p>
          <a:p>
            <a:pPr>
              <a:spcBef>
                <a:spcPts val="1800"/>
              </a:spcBef>
              <a:buFont typeface="+mj-lt"/>
              <a:buAutoNum type="arabicPeriod"/>
            </a:pPr>
            <a:r>
              <a:rPr lang="hu-HU" dirty="0"/>
              <a:t>Milyen akadályokkal vagy kihívásokkal találkozott?</a:t>
            </a:r>
          </a:p>
          <a:p>
            <a:pPr>
              <a:spcBef>
                <a:spcPts val="1800"/>
              </a:spcBef>
              <a:buFont typeface="+mj-lt"/>
              <a:buAutoNum type="arabicPeriod"/>
            </a:pPr>
            <a:r>
              <a:rPr lang="hu-HU" dirty="0"/>
              <a:t>Hogyan lehetne javítani a kommunikációt és az együttműködést a digitális eszközök segítségével az Ön munkakörnyezetében?</a:t>
            </a:r>
          </a:p>
          <a:p>
            <a:pPr>
              <a:spcBef>
                <a:spcPts val="1800"/>
              </a:spcBef>
              <a:buFont typeface="+mj-lt"/>
              <a:buAutoNum type="arabicPeriod"/>
            </a:pPr>
            <a:endParaRPr lang="hu-HU" dirty="0"/>
          </a:p>
        </p:txBody>
      </p:sp>
    </p:spTree>
    <p:extLst>
      <p:ext uri="{BB962C8B-B14F-4D97-AF65-F5344CB8AC3E}">
        <p14:creationId xmlns:p14="http://schemas.microsoft.com/office/powerpoint/2010/main" val="110015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03A7A-F9E0-40B1-7E6C-1C932019E05D}"/>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CDD7012A-7ED0-C749-6690-82D5347C3B25}"/>
              </a:ext>
            </a:extLst>
          </p:cNvPr>
          <p:cNvSpPr>
            <a:spLocks noGrp="1"/>
          </p:cNvSpPr>
          <p:nvPr>
            <p:ph type="title"/>
          </p:nvPr>
        </p:nvSpPr>
        <p:spPr>
          <a:xfrm>
            <a:off x="268920" y="424902"/>
            <a:ext cx="9707606" cy="993805"/>
          </a:xfrm>
        </p:spPr>
        <p:txBody>
          <a:bodyPr/>
          <a:lstStyle/>
          <a:p>
            <a:r>
              <a:rPr lang="hu-HU" dirty="0"/>
              <a:t>Reflexió az online kommunikációra és kollaborációra</a:t>
            </a:r>
            <a:endParaRPr lang="en-US" dirty="0"/>
          </a:p>
        </p:txBody>
      </p:sp>
      <p:sp>
        <p:nvSpPr>
          <p:cNvPr id="3" name="Tartalom helye 2">
            <a:extLst>
              <a:ext uri="{FF2B5EF4-FFF2-40B4-BE49-F238E27FC236}">
                <a16:creationId xmlns:a16="http://schemas.microsoft.com/office/drawing/2014/main" id="{E13BEAE4-A96C-6F96-08CF-36495D8D1C61}"/>
              </a:ext>
            </a:extLst>
          </p:cNvPr>
          <p:cNvSpPr>
            <a:spLocks noGrp="1"/>
          </p:cNvSpPr>
          <p:nvPr>
            <p:ph sz="half" idx="1"/>
          </p:nvPr>
        </p:nvSpPr>
        <p:spPr>
          <a:xfrm>
            <a:off x="368685" y="1628644"/>
            <a:ext cx="9685900" cy="5297936"/>
          </a:xfrm>
        </p:spPr>
        <p:txBody>
          <a:bodyPr/>
          <a:lstStyle/>
          <a:p>
            <a:pPr marL="0" indent="0">
              <a:buNone/>
            </a:pPr>
            <a:r>
              <a:rPr lang="hu-HU" sz="2500" b="1" dirty="0"/>
              <a:t>Kiscsoportos megbeszélés </a:t>
            </a:r>
            <a:r>
              <a:rPr lang="hu-HU" sz="2500" b="1" dirty="0" err="1"/>
              <a:t>breakout</a:t>
            </a:r>
            <a:r>
              <a:rPr lang="hu-HU" sz="2500" b="1" dirty="0"/>
              <a:t> </a:t>
            </a:r>
            <a:r>
              <a:rPr lang="hu-HU" sz="2500" b="1" dirty="0" err="1"/>
              <a:t>roomokban</a:t>
            </a:r>
            <a:endParaRPr lang="hu-HU" sz="2500" b="1" dirty="0"/>
          </a:p>
          <a:p>
            <a:pPr marL="0" indent="0">
              <a:buNone/>
            </a:pPr>
            <a:r>
              <a:rPr lang="hu-HU" sz="2500" b="1" dirty="0"/>
              <a:t>Töltsétek ki a Word-sablont</a:t>
            </a:r>
          </a:p>
          <a:p>
            <a:pPr marL="0" indent="0">
              <a:buNone/>
            </a:pPr>
            <a:r>
              <a:rPr lang="hu-HU" sz="2500" b="1" dirty="0"/>
              <a:t>Visszajelzés a fő szobában</a:t>
            </a:r>
          </a:p>
          <a:p>
            <a:pPr marL="0" indent="0">
              <a:buNone/>
            </a:pPr>
            <a:endParaRPr lang="hu-HU" sz="2200" b="1" dirty="0"/>
          </a:p>
          <a:p>
            <a:pPr marL="514350" indent="-514350">
              <a:buFont typeface="+mj-lt"/>
              <a:buAutoNum type="arabicPeriod"/>
            </a:pPr>
            <a:r>
              <a:rPr lang="hu-HU" sz="2200" b="1" dirty="0"/>
              <a:t>A digitális kommunikáció és együttműködés fő előnyei</a:t>
            </a:r>
          </a:p>
          <a:p>
            <a:r>
              <a:rPr lang="hu-HU" sz="2200" dirty="0"/>
              <a:t>Sorolj fel 5 elemet</a:t>
            </a:r>
          </a:p>
          <a:p>
            <a:pPr marL="457200" indent="-457200">
              <a:buFont typeface="+mj-lt"/>
              <a:buAutoNum type="arabicPeriod" startAt="2"/>
            </a:pPr>
            <a:r>
              <a:rPr lang="hu-HU" sz="2200" b="1" dirty="0"/>
              <a:t>Akadályok és kihívások</a:t>
            </a:r>
          </a:p>
          <a:p>
            <a:r>
              <a:rPr lang="hu-HU" sz="2200" dirty="0"/>
              <a:t>Sorolj fel 5 elemet</a:t>
            </a:r>
          </a:p>
          <a:p>
            <a:r>
              <a:rPr lang="hu-HU" sz="2200" dirty="0"/>
              <a:t>Határozzatok meg stratégiákat a kihívások megoldására</a:t>
            </a:r>
          </a:p>
          <a:p>
            <a:r>
              <a:rPr lang="hu-HU" sz="2200" dirty="0"/>
              <a:t>Szerinted ezek az akadályok a páciensekkel és családtagjaikkal folytatott digitális kommunikáció esetén is relevánsak?(Igen / Nem / Igen, de másként)</a:t>
            </a:r>
          </a:p>
        </p:txBody>
      </p:sp>
    </p:spTree>
    <p:extLst>
      <p:ext uri="{BB962C8B-B14F-4D97-AF65-F5344CB8AC3E}">
        <p14:creationId xmlns:p14="http://schemas.microsoft.com/office/powerpoint/2010/main" val="30397419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FC61841-7537-39D8-CE57-C970AABE365F}"/>
              </a:ext>
            </a:extLst>
          </p:cNvPr>
          <p:cNvSpPr>
            <a:spLocks noGrp="1"/>
          </p:cNvSpPr>
          <p:nvPr>
            <p:ph type="title"/>
          </p:nvPr>
        </p:nvSpPr>
        <p:spPr/>
        <p:txBody>
          <a:bodyPr/>
          <a:lstStyle/>
          <a:p>
            <a:r>
              <a:rPr lang="hu-HU" b="1" dirty="0">
                <a:solidFill>
                  <a:srgbClr val="0064DC"/>
                </a:solidFill>
              </a:rPr>
              <a:t>Reflexiók – Az online térben való kommunikáció kihívásai</a:t>
            </a:r>
            <a:endParaRPr lang="hu-HU" dirty="0"/>
          </a:p>
        </p:txBody>
      </p:sp>
      <p:sp>
        <p:nvSpPr>
          <p:cNvPr id="3" name="Tartalom helye 2">
            <a:extLst>
              <a:ext uri="{FF2B5EF4-FFF2-40B4-BE49-F238E27FC236}">
                <a16:creationId xmlns:a16="http://schemas.microsoft.com/office/drawing/2014/main" id="{DDD01509-118E-61E8-0CB7-62505201E8B5}"/>
              </a:ext>
            </a:extLst>
          </p:cNvPr>
          <p:cNvSpPr>
            <a:spLocks noGrp="1"/>
          </p:cNvSpPr>
          <p:nvPr>
            <p:ph idx="1"/>
          </p:nvPr>
        </p:nvSpPr>
        <p:spPr>
          <a:xfrm>
            <a:off x="742484" y="1916484"/>
            <a:ext cx="9213046" cy="4850076"/>
          </a:xfrm>
        </p:spPr>
        <p:txBody>
          <a:bodyPr/>
          <a:lstStyle/>
          <a:p>
            <a:pPr marL="0" indent="0">
              <a:buNone/>
            </a:pPr>
            <a:r>
              <a:rPr lang="hu-HU" sz="2200" dirty="0"/>
              <a:t>• </a:t>
            </a:r>
            <a:r>
              <a:rPr lang="hu-HU" sz="2200" b="1" dirty="0">
                <a:solidFill>
                  <a:srgbClr val="00C6D6"/>
                </a:solidFill>
              </a:rPr>
              <a:t>Technikai jártasság különbségei:</a:t>
            </a:r>
            <a:r>
              <a:rPr lang="hu-HU" sz="2200" dirty="0"/>
              <a:t> </a:t>
            </a:r>
            <a:r>
              <a:rPr lang="hu-HU" sz="2200" b="1" dirty="0"/>
              <a:t>A csoport jártassága jellemzően eltérő</a:t>
            </a:r>
            <a:r>
              <a:rPr lang="hu-HU" sz="2200" dirty="0"/>
              <a:t>, van, hogy senki sem ért hozzá igazán.</a:t>
            </a:r>
          </a:p>
          <a:p>
            <a:pPr marL="0" indent="0">
              <a:buNone/>
            </a:pPr>
            <a:r>
              <a:rPr lang="hu-HU" sz="2200" dirty="0"/>
              <a:t>• </a:t>
            </a:r>
            <a:r>
              <a:rPr lang="hu-HU" sz="2200" b="1" dirty="0">
                <a:solidFill>
                  <a:srgbClr val="00C6D6"/>
                </a:solidFill>
              </a:rPr>
              <a:t>Rugalmasság és elfogadás:</a:t>
            </a:r>
            <a:r>
              <a:rPr lang="hu-HU" sz="2200" dirty="0"/>
              <a:t> Az emberek nem szeretik a változást, és </a:t>
            </a:r>
            <a:r>
              <a:rPr lang="hu-HU" sz="2200" b="1" dirty="0"/>
              <a:t>nehezen fogadják el, hogy a betanulási idő egyénenként változik.</a:t>
            </a:r>
          </a:p>
          <a:p>
            <a:pPr marL="0" indent="0">
              <a:buNone/>
            </a:pPr>
            <a:r>
              <a:rPr lang="hu-HU" sz="2200" dirty="0"/>
              <a:t>• </a:t>
            </a:r>
            <a:r>
              <a:rPr lang="hu-HU" sz="2200" b="1" dirty="0">
                <a:solidFill>
                  <a:srgbClr val="00C6D6"/>
                </a:solidFill>
              </a:rPr>
              <a:t>Nonverbális kommunikáció nehezebben érvényesül:</a:t>
            </a:r>
            <a:r>
              <a:rPr lang="hu-HU" sz="2200" dirty="0">
                <a:solidFill>
                  <a:srgbClr val="00C6D6"/>
                </a:solidFill>
              </a:rPr>
              <a:t> </a:t>
            </a:r>
            <a:r>
              <a:rPr lang="hu-HU" sz="2200" dirty="0"/>
              <a:t>Nehezebb a </a:t>
            </a:r>
            <a:r>
              <a:rPr lang="hu-HU" sz="2200" b="1" dirty="0"/>
              <a:t>nonverbális jelzések olvasása</a:t>
            </a:r>
            <a:r>
              <a:rPr lang="hu-HU" sz="2200" dirty="0"/>
              <a:t>. Az online térben nehezebb </a:t>
            </a:r>
            <a:r>
              <a:rPr lang="hu-HU" sz="2200" dirty="0" err="1"/>
              <a:t>észrevenni</a:t>
            </a:r>
            <a:r>
              <a:rPr lang="hu-HU" sz="2200" dirty="0"/>
              <a:t> a </a:t>
            </a:r>
            <a:r>
              <a:rPr lang="hu-HU" sz="2200" b="1" dirty="0"/>
              <a:t>metakommunikatív jeleket</a:t>
            </a:r>
            <a:r>
              <a:rPr lang="hu-HU" sz="2200" dirty="0"/>
              <a:t>, ami növeli a félreértések kockázatát.</a:t>
            </a:r>
          </a:p>
          <a:p>
            <a:pPr marL="0" indent="0">
              <a:buNone/>
            </a:pPr>
            <a:r>
              <a:rPr lang="hu-HU" sz="2200" dirty="0"/>
              <a:t>• </a:t>
            </a:r>
            <a:r>
              <a:rPr lang="hu-HU" sz="2200" b="1" dirty="0">
                <a:solidFill>
                  <a:srgbClr val="00C6D6"/>
                </a:solidFill>
              </a:rPr>
              <a:t>Kommunikációs dinamika:</a:t>
            </a:r>
            <a:r>
              <a:rPr lang="hu-HU" sz="2200" dirty="0"/>
              <a:t> Néha páran </a:t>
            </a:r>
            <a:r>
              <a:rPr lang="hu-HU" sz="2200" b="1" dirty="0"/>
              <a:t>„egymás mellett” beszéltek</a:t>
            </a:r>
            <a:r>
              <a:rPr lang="hu-HU" sz="2200" dirty="0"/>
              <a:t>, mert az online térben lassabb a reakció. Előfordulhat a </a:t>
            </a:r>
            <a:r>
              <a:rPr lang="hu-HU" sz="2200" b="1" dirty="0"/>
              <a:t>türelmetlenség</a:t>
            </a:r>
            <a:r>
              <a:rPr lang="hu-HU" sz="2200" dirty="0"/>
              <a:t> a közösen szerkesztett dokumentumnál.</a:t>
            </a:r>
          </a:p>
          <a:p>
            <a:pPr marL="0" indent="0">
              <a:buNone/>
            </a:pPr>
            <a:r>
              <a:rPr lang="hu-HU" sz="2200" dirty="0"/>
              <a:t>• </a:t>
            </a:r>
            <a:r>
              <a:rPr lang="hu-HU" sz="2200" b="1" dirty="0">
                <a:solidFill>
                  <a:srgbClr val="00C6D6"/>
                </a:solidFill>
              </a:rPr>
              <a:t>Komfortzónából való kimozdulás:</a:t>
            </a:r>
            <a:r>
              <a:rPr lang="hu-HU" sz="2200" dirty="0"/>
              <a:t> Segítheti is a tanulást, de akadályozhatja is. </a:t>
            </a:r>
          </a:p>
          <a:p>
            <a:pPr marL="0" indent="0">
              <a:buNone/>
            </a:pPr>
            <a:r>
              <a:rPr lang="hu-HU" sz="2200" dirty="0"/>
              <a:t>• </a:t>
            </a:r>
            <a:r>
              <a:rPr lang="hu-HU" sz="2200" b="1" dirty="0">
                <a:solidFill>
                  <a:srgbClr val="00C6D6"/>
                </a:solidFill>
              </a:rPr>
              <a:t>Nem komfortos a „próba-szerencse”:</a:t>
            </a:r>
            <a:r>
              <a:rPr lang="hu-HU" sz="2200" dirty="0"/>
              <a:t> A digitális eszközök engedik, sokszor igénylik is, de ez nem tipikus tanulási forma az egészségügyben. </a:t>
            </a:r>
          </a:p>
          <a:p>
            <a:pPr marL="0" indent="0">
              <a:buNone/>
            </a:pPr>
            <a:endParaRPr lang="hu-HU" sz="2200" dirty="0"/>
          </a:p>
          <a:p>
            <a:pPr marL="0" indent="0">
              <a:buNone/>
            </a:pPr>
            <a:endParaRPr lang="hu-HU" sz="2200" dirty="0"/>
          </a:p>
          <a:p>
            <a:pPr marL="0" indent="0">
              <a:buNone/>
            </a:pPr>
            <a:endParaRPr lang="hu-HU" sz="2200" dirty="0"/>
          </a:p>
        </p:txBody>
      </p:sp>
    </p:spTree>
    <p:extLst>
      <p:ext uri="{BB962C8B-B14F-4D97-AF65-F5344CB8AC3E}">
        <p14:creationId xmlns:p14="http://schemas.microsoft.com/office/powerpoint/2010/main" val="85678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1DB0F-BA3E-1247-425D-E816CF81B234}"/>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3895B2B8-32E4-B9C7-8A48-DCCEF1F4E540}"/>
              </a:ext>
            </a:extLst>
          </p:cNvPr>
          <p:cNvSpPr>
            <a:spLocks noGrp="1"/>
          </p:cNvSpPr>
          <p:nvPr>
            <p:ph type="body" sz="quarter" idx="10"/>
          </p:nvPr>
        </p:nvSpPr>
        <p:spPr>
          <a:xfrm>
            <a:off x="571964" y="1910936"/>
            <a:ext cx="9655834" cy="4238297"/>
          </a:xfrm>
        </p:spPr>
        <p:txBody>
          <a:bodyPr/>
          <a:lstStyle/>
          <a:p>
            <a:pPr marL="0" indent="0">
              <a:buNone/>
            </a:pPr>
            <a:r>
              <a:rPr lang="hu-HU" sz="3200" i="1" dirty="0"/>
              <a:t>„…jó lenne ha a munkáltató időnként informatikai képzéseket tartana. Tekintettel arra, hogy a bevezetésre kerülő technológiákhoz most </a:t>
            </a:r>
            <a:r>
              <a:rPr lang="hu-HU" sz="3200" b="1" i="1" dirty="0">
                <a:solidFill>
                  <a:srgbClr val="AB0084"/>
                </a:solidFill>
              </a:rPr>
              <a:t>már nem csak áram kell, hanem informatikai tudás is</a:t>
            </a:r>
            <a:r>
              <a:rPr lang="hu-HU" sz="3200" i="1" dirty="0"/>
              <a:t>.”</a:t>
            </a:r>
          </a:p>
          <a:p>
            <a:pPr marL="0" indent="0">
              <a:buNone/>
            </a:pPr>
            <a:endParaRPr lang="hu-HU" sz="3200" i="1" dirty="0"/>
          </a:p>
          <a:p>
            <a:r>
              <a:rPr lang="hu-HU" sz="2000" dirty="0"/>
              <a:t>Informatikai tudás felmérése és képzése, </a:t>
            </a:r>
          </a:p>
          <a:p>
            <a:r>
              <a:rPr lang="hu-HU" sz="2000" dirty="0"/>
              <a:t>Csoportos oktatás és egyéni támogatás, </a:t>
            </a:r>
          </a:p>
          <a:p>
            <a:r>
              <a:rPr lang="hu-HU" sz="2000" dirty="0"/>
              <a:t>Etika és praktikák oktatása, </a:t>
            </a:r>
          </a:p>
          <a:p>
            <a:r>
              <a:rPr lang="hu-HU" sz="2000" dirty="0"/>
              <a:t>Adminisztráció betanítása, </a:t>
            </a:r>
          </a:p>
          <a:p>
            <a:r>
              <a:rPr lang="hu-HU" sz="2000" dirty="0"/>
              <a:t>Ismert felületek mindennapi használata</a:t>
            </a:r>
          </a:p>
          <a:p>
            <a:pPr marL="0" indent="0">
              <a:buNone/>
            </a:pPr>
            <a:endParaRPr lang="hu-HU" sz="2000" i="1" dirty="0"/>
          </a:p>
        </p:txBody>
      </p:sp>
      <p:sp>
        <p:nvSpPr>
          <p:cNvPr id="3" name="Cím 2">
            <a:extLst>
              <a:ext uri="{FF2B5EF4-FFF2-40B4-BE49-F238E27FC236}">
                <a16:creationId xmlns:a16="http://schemas.microsoft.com/office/drawing/2014/main" id="{7A025B30-2D0E-F6F4-EA97-A9181907C167}"/>
              </a:ext>
            </a:extLst>
          </p:cNvPr>
          <p:cNvSpPr>
            <a:spLocks noGrp="1"/>
          </p:cNvSpPr>
          <p:nvPr>
            <p:ph type="title"/>
          </p:nvPr>
        </p:nvSpPr>
        <p:spPr>
          <a:xfrm>
            <a:off x="609600" y="548759"/>
            <a:ext cx="9802380" cy="935813"/>
          </a:xfrm>
        </p:spPr>
        <p:txBody>
          <a:bodyPr/>
          <a:lstStyle/>
          <a:p>
            <a:r>
              <a:rPr lang="hu-HU" b="1" dirty="0">
                <a:solidFill>
                  <a:srgbClr val="0064DC"/>
                </a:solidFill>
              </a:rPr>
              <a:t>Reflexiók - Javaslatok</a:t>
            </a:r>
            <a:endParaRPr lang="en-US" b="1" i="1" dirty="0">
              <a:solidFill>
                <a:srgbClr val="0064DC"/>
              </a:solidFill>
            </a:endParaRPr>
          </a:p>
        </p:txBody>
      </p:sp>
      <p:sp>
        <p:nvSpPr>
          <p:cNvPr id="4" name="Szövegdoboz 3">
            <a:extLst>
              <a:ext uri="{FF2B5EF4-FFF2-40B4-BE49-F238E27FC236}">
                <a16:creationId xmlns:a16="http://schemas.microsoft.com/office/drawing/2014/main" id="{7894CAFA-EF6F-3120-E4F3-0678A9B321C8}"/>
              </a:ext>
            </a:extLst>
          </p:cNvPr>
          <p:cNvSpPr txBox="1"/>
          <p:nvPr/>
        </p:nvSpPr>
        <p:spPr>
          <a:xfrm>
            <a:off x="98323" y="6800744"/>
            <a:ext cx="1022555" cy="369332"/>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61709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28456-A558-B6CA-A79D-517DD719327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826FD71F-BFE5-4AD6-CC76-AD3ECCA8244B}"/>
              </a:ext>
            </a:extLst>
          </p:cNvPr>
          <p:cNvSpPr>
            <a:spLocks noGrp="1"/>
          </p:cNvSpPr>
          <p:nvPr>
            <p:ph type="title"/>
          </p:nvPr>
        </p:nvSpPr>
        <p:spPr/>
        <p:txBody>
          <a:bodyPr/>
          <a:lstStyle/>
          <a:p>
            <a:r>
              <a:rPr lang="hu-HU" b="1" dirty="0">
                <a:solidFill>
                  <a:srgbClr val="0064DC"/>
                </a:solidFill>
              </a:rPr>
              <a:t>Reflexiók – sok konkrét fejlesztési javaslat született!</a:t>
            </a:r>
            <a:endParaRPr lang="hu-HU" dirty="0"/>
          </a:p>
        </p:txBody>
      </p:sp>
      <p:sp>
        <p:nvSpPr>
          <p:cNvPr id="3" name="Tartalom helye 2">
            <a:extLst>
              <a:ext uri="{FF2B5EF4-FFF2-40B4-BE49-F238E27FC236}">
                <a16:creationId xmlns:a16="http://schemas.microsoft.com/office/drawing/2014/main" id="{1EAED7A6-EA5B-3978-596C-F07E6AFB8291}"/>
              </a:ext>
            </a:extLst>
          </p:cNvPr>
          <p:cNvSpPr>
            <a:spLocks noGrp="1"/>
          </p:cNvSpPr>
          <p:nvPr>
            <p:ph idx="1"/>
          </p:nvPr>
        </p:nvSpPr>
        <p:spPr/>
        <p:txBody>
          <a:bodyPr/>
          <a:lstStyle/>
          <a:p>
            <a:r>
              <a:rPr lang="hu-HU" sz="2000" b="1" dirty="0"/>
              <a:t>Online konzultáció képtovábbítással:</a:t>
            </a:r>
            <a:r>
              <a:rPr lang="hu-HU" sz="2000" dirty="0"/>
              <a:t> A helyszíni feladatellátás során (pl. mentőszolgálatnál) </a:t>
            </a:r>
            <a:r>
              <a:rPr lang="hu-HU" sz="2000" b="1" dirty="0"/>
              <a:t>online konzultációs lehetőség beiktatása</a:t>
            </a:r>
            <a:r>
              <a:rPr lang="hu-HU" sz="2000" dirty="0"/>
              <a:t>, amelyet ki lehetne bővíteni </a:t>
            </a:r>
            <a:r>
              <a:rPr lang="hu-HU" sz="2000" b="1" dirty="0"/>
              <a:t>valamilyen képtovábbítási lehetőséggel</a:t>
            </a:r>
            <a:r>
              <a:rPr lang="hu-HU" sz="2000" dirty="0"/>
              <a:t>.</a:t>
            </a:r>
          </a:p>
          <a:p>
            <a:r>
              <a:rPr lang="hu-HU" sz="2000" b="1" dirty="0"/>
              <a:t>Papíralapú műtéti dokumentáció kiváltása:</a:t>
            </a:r>
            <a:r>
              <a:rPr lang="hu-HU" sz="2000" dirty="0"/>
              <a:t> A </a:t>
            </a:r>
            <a:r>
              <a:rPr lang="hu-HU" sz="2000" b="1" dirty="0"/>
              <a:t>papír alapú műtéti dokumentáció kiváltása digitálisra</a:t>
            </a:r>
            <a:r>
              <a:rPr lang="hu-HU" sz="2000" dirty="0"/>
              <a:t>, amely alkalmas lenne a </a:t>
            </a:r>
            <a:r>
              <a:rPr lang="hu-HU" sz="2000" b="1" dirty="0"/>
              <a:t>valós idejű műtéti fázisok megjelenítésére</a:t>
            </a:r>
            <a:r>
              <a:rPr lang="hu-HU" sz="2000" dirty="0"/>
              <a:t>.</a:t>
            </a:r>
          </a:p>
          <a:p>
            <a:r>
              <a:rPr lang="hu-HU" sz="2000" b="1" dirty="0"/>
              <a:t>Távkonzultációk/Távmonitorozás:</a:t>
            </a:r>
            <a:r>
              <a:rPr lang="hu-HU" sz="2000" dirty="0"/>
              <a:t> Lehetővé tenni a </a:t>
            </a:r>
            <a:r>
              <a:rPr lang="hu-HU" sz="2000" b="1" dirty="0"/>
              <a:t>távkonzultációt</a:t>
            </a:r>
            <a:r>
              <a:rPr lang="hu-HU" sz="2000" dirty="0"/>
              <a:t> (akár Zoom platformon). A digitális eszközök segítségével </a:t>
            </a:r>
            <a:r>
              <a:rPr lang="hu-HU" sz="2000" b="1" dirty="0"/>
              <a:t>távmonitorozás, mellékhatás után követés is könnyebb lenne</a:t>
            </a:r>
            <a:r>
              <a:rPr lang="hu-HU" sz="2000" dirty="0"/>
              <a:t>.</a:t>
            </a:r>
            <a:endParaRPr lang="hu-HU" sz="2000" b="1" dirty="0"/>
          </a:p>
          <a:p>
            <a:r>
              <a:rPr lang="hu-HU" sz="2000" b="1" dirty="0"/>
              <a:t>Tájékoztatás integrálása a betegelőjegyzésbe:</a:t>
            </a:r>
            <a:r>
              <a:rPr lang="hu-HU" sz="2000" dirty="0"/>
              <a:t> Betegelőjegyzéssel egy időben </a:t>
            </a:r>
            <a:r>
              <a:rPr lang="hu-HU" sz="2000" b="1" dirty="0"/>
              <a:t>tájékoztató kiküldése</a:t>
            </a:r>
            <a:r>
              <a:rPr lang="hu-HU" sz="2000" dirty="0"/>
              <a:t> az adott vizsgálatról, vagy a </a:t>
            </a:r>
            <a:r>
              <a:rPr lang="hu-HU" sz="2000" b="1" dirty="0"/>
              <a:t>Beteg beleegyező nyilatkozatok kiküldése átolvasásra, vagy aláírásra</a:t>
            </a:r>
            <a:r>
              <a:rPr lang="hu-HU" sz="2000" dirty="0"/>
              <a:t>.</a:t>
            </a:r>
          </a:p>
          <a:p>
            <a:r>
              <a:rPr lang="hu-HU" sz="2000" b="1" dirty="0"/>
              <a:t>Online fordító alkalmazása:</a:t>
            </a:r>
            <a:r>
              <a:rPr lang="hu-HU" sz="2000" dirty="0"/>
              <a:t> </a:t>
            </a:r>
            <a:r>
              <a:rPr lang="hu-HU" sz="2000" b="1" dirty="0"/>
              <a:t>Online fordító</a:t>
            </a:r>
            <a:r>
              <a:rPr lang="hu-HU" sz="2000" dirty="0"/>
              <a:t> bevezetése a külföldi, magyarul nem beszélő betegekkel való kommunikáció megkönnyítésére.</a:t>
            </a:r>
          </a:p>
          <a:p>
            <a:endParaRPr lang="hu-HU" sz="2000" dirty="0"/>
          </a:p>
          <a:p>
            <a:endParaRPr lang="hu-HU" sz="2000" dirty="0"/>
          </a:p>
          <a:p>
            <a:endParaRPr lang="hu-HU" sz="2000" dirty="0"/>
          </a:p>
        </p:txBody>
      </p:sp>
    </p:spTree>
    <p:extLst>
      <p:ext uri="{BB962C8B-B14F-4D97-AF65-F5344CB8AC3E}">
        <p14:creationId xmlns:p14="http://schemas.microsoft.com/office/powerpoint/2010/main" val="993530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D7915-E129-89DF-DD99-4940A3B46843}"/>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BFB3DECB-C4D7-92E1-C539-C37DFA522221}"/>
              </a:ext>
            </a:extLst>
          </p:cNvPr>
          <p:cNvSpPr>
            <a:spLocks noGrp="1"/>
          </p:cNvSpPr>
          <p:nvPr>
            <p:ph sz="half" idx="1"/>
          </p:nvPr>
        </p:nvSpPr>
        <p:spPr>
          <a:xfrm>
            <a:off x="146257" y="1296045"/>
            <a:ext cx="10191520" cy="3699702"/>
          </a:xfrm>
        </p:spPr>
        <p:txBody>
          <a:bodyPr/>
          <a:lstStyle/>
          <a:p>
            <a:pPr marL="0" indent="0">
              <a:lnSpc>
                <a:spcPct val="100000"/>
              </a:lnSpc>
              <a:spcAft>
                <a:spcPts val="800"/>
              </a:spcAft>
              <a:buNone/>
            </a:pPr>
            <a:r>
              <a:rPr lang="hu-HU" b="1" dirty="0"/>
              <a:t>Miről szól a történet?</a:t>
            </a:r>
          </a:p>
          <a:p>
            <a:pPr marL="0" indent="0">
              <a:lnSpc>
                <a:spcPct val="100000"/>
              </a:lnSpc>
              <a:spcAft>
                <a:spcPts val="800"/>
              </a:spcAft>
              <a:buNone/>
            </a:pPr>
            <a:r>
              <a:rPr lang="hu-HU" dirty="0"/>
              <a:t>Az Egészségesebb Jövő Központ megkezdte az előkészületeket egy új telekonzultációs szolgáltatás bevezetésére. Első lépésként szeretnék meghatározni, hogy pontosan milyen szolgáltatások lennének elérhetők ezen a platformon keresztül, és kik nyújthatnák ezeket a telekonzultációkat.</a:t>
            </a:r>
          </a:p>
          <a:p>
            <a:pPr marL="0" indent="0">
              <a:lnSpc>
                <a:spcPct val="100000"/>
              </a:lnSpc>
              <a:spcAft>
                <a:spcPts val="800"/>
              </a:spcAft>
              <a:buNone/>
            </a:pPr>
            <a:r>
              <a:rPr lang="hu-HU" dirty="0"/>
              <a:t>A gyakorlat az ad hoc munkacsoport első találkozóját mutatja be, amelyet azért hoztak létre, hogy meghatározzák az új szolgáltatás kereteit és irányítsák a változási folyamatot. A találkozó azonban vitává fajul, és konfliktus alakul ki…</a:t>
            </a:r>
            <a:endParaRPr lang="en-US" dirty="0"/>
          </a:p>
        </p:txBody>
      </p:sp>
      <p:sp>
        <p:nvSpPr>
          <p:cNvPr id="6" name="Cím 5">
            <a:extLst>
              <a:ext uri="{FF2B5EF4-FFF2-40B4-BE49-F238E27FC236}">
                <a16:creationId xmlns:a16="http://schemas.microsoft.com/office/drawing/2014/main" id="{FD21EA97-D9AD-4084-833C-97091854E9B8}"/>
              </a:ext>
            </a:extLst>
          </p:cNvPr>
          <p:cNvSpPr>
            <a:spLocks noGrp="1"/>
          </p:cNvSpPr>
          <p:nvPr>
            <p:ph type="title"/>
          </p:nvPr>
        </p:nvSpPr>
        <p:spPr/>
        <p:txBody>
          <a:bodyPr/>
          <a:lstStyle/>
          <a:p>
            <a:endParaRPr lang="hu-HU"/>
          </a:p>
        </p:txBody>
      </p:sp>
      <p:sp>
        <p:nvSpPr>
          <p:cNvPr id="7" name="Cím 1">
            <a:extLst>
              <a:ext uri="{FF2B5EF4-FFF2-40B4-BE49-F238E27FC236}">
                <a16:creationId xmlns:a16="http://schemas.microsoft.com/office/drawing/2014/main" id="{BE1549F6-F65B-7F55-A3A3-D3FD703B70FC}"/>
              </a:ext>
            </a:extLst>
          </p:cNvPr>
          <p:cNvSpPr txBox="1">
            <a:spLocks/>
          </p:cNvSpPr>
          <p:nvPr/>
        </p:nvSpPr>
        <p:spPr>
          <a:xfrm>
            <a:off x="146257" y="494620"/>
            <a:ext cx="10045958" cy="540878"/>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dirty="0"/>
              <a:t>Telemedicina eset III.</a:t>
            </a:r>
            <a:endParaRPr lang="en-US" dirty="0"/>
          </a:p>
        </p:txBody>
      </p:sp>
    </p:spTree>
    <p:extLst>
      <p:ext uri="{BB962C8B-B14F-4D97-AF65-F5344CB8AC3E}">
        <p14:creationId xmlns:p14="http://schemas.microsoft.com/office/powerpoint/2010/main" val="3619581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993E5F4-A9F4-1EF1-F92C-4E6D8FFDA89B}"/>
              </a:ext>
            </a:extLst>
          </p:cNvPr>
          <p:cNvSpPr>
            <a:spLocks noGrp="1"/>
          </p:cNvSpPr>
          <p:nvPr>
            <p:ph type="title"/>
          </p:nvPr>
        </p:nvSpPr>
        <p:spPr/>
        <p:txBody>
          <a:bodyPr/>
          <a:lstStyle/>
          <a:p>
            <a:r>
              <a:rPr lang="hu-HU" b="1" dirty="0">
                <a:solidFill>
                  <a:srgbClr val="0064DC"/>
                </a:solidFill>
              </a:rPr>
              <a:t>Reflexiók </a:t>
            </a:r>
            <a:r>
              <a:rPr lang="hu-HU" sz="3500" b="1" dirty="0">
                <a:solidFill>
                  <a:srgbClr val="0064DC"/>
                </a:solidFill>
              </a:rPr>
              <a:t>– sok konkrét digitális kommunikációs fejlesztési javaslat született!</a:t>
            </a:r>
            <a:endParaRPr lang="hu-HU" sz="3500" dirty="0"/>
          </a:p>
        </p:txBody>
      </p:sp>
      <p:sp>
        <p:nvSpPr>
          <p:cNvPr id="3" name="Tartalom helye 2">
            <a:extLst>
              <a:ext uri="{FF2B5EF4-FFF2-40B4-BE49-F238E27FC236}">
                <a16:creationId xmlns:a16="http://schemas.microsoft.com/office/drawing/2014/main" id="{B047E362-BBA4-5459-6A0A-21864BEEBA04}"/>
              </a:ext>
            </a:extLst>
          </p:cNvPr>
          <p:cNvSpPr>
            <a:spLocks noGrp="1"/>
          </p:cNvSpPr>
          <p:nvPr>
            <p:ph idx="1"/>
          </p:nvPr>
        </p:nvSpPr>
        <p:spPr/>
        <p:txBody>
          <a:bodyPr/>
          <a:lstStyle/>
          <a:p>
            <a:r>
              <a:rPr lang="hu-HU" sz="2000" b="1" dirty="0"/>
              <a:t>Digitális aláírás bevezetése:</a:t>
            </a:r>
            <a:r>
              <a:rPr lang="hu-HU" sz="2000" dirty="0"/>
              <a:t> Mindenkinek legyen lehetősége </a:t>
            </a:r>
            <a:r>
              <a:rPr lang="hu-HU" sz="2000" b="1" dirty="0"/>
              <a:t>elektronikus (digitális) aláírásra</a:t>
            </a:r>
            <a:r>
              <a:rPr lang="hu-HU" sz="2000" dirty="0"/>
              <a:t>, ami felgyorsítaná a szabályozó dokumentumok kiadását.</a:t>
            </a:r>
          </a:p>
          <a:p>
            <a:r>
              <a:rPr lang="hu-HU" sz="2000" b="1" dirty="0"/>
              <a:t>Chat alapú konzultációs rendszerek:</a:t>
            </a:r>
            <a:r>
              <a:rPr lang="hu-HU" sz="2000" dirty="0"/>
              <a:t> </a:t>
            </a:r>
            <a:r>
              <a:rPr lang="hu-HU" sz="2000" b="1" dirty="0"/>
              <a:t>Konzíliumokat lehetne chat alapú rendszereken kérni</a:t>
            </a:r>
            <a:r>
              <a:rPr lang="hu-HU" sz="2000" dirty="0"/>
              <a:t>, megbeszélni.</a:t>
            </a:r>
          </a:p>
          <a:p>
            <a:r>
              <a:rPr lang="hu-HU" sz="2000" b="1" dirty="0"/>
              <a:t>Közös felhő használata:</a:t>
            </a:r>
            <a:r>
              <a:rPr lang="hu-HU" sz="2000" dirty="0"/>
              <a:t> A kommunikáció javítására </a:t>
            </a:r>
            <a:r>
              <a:rPr lang="hu-HU" sz="2000" b="1" dirty="0"/>
              <a:t>közös felhőben tárolt dokumentumok</a:t>
            </a:r>
            <a:r>
              <a:rPr lang="hu-HU" sz="2000" dirty="0"/>
              <a:t> és felmérések használata.</a:t>
            </a:r>
          </a:p>
          <a:p>
            <a:r>
              <a:rPr lang="hu-HU" sz="2000" b="1" dirty="0">
                <a:latin typeface="Calibri" panose="020F0502020204030204" pitchFamily="34" charset="0"/>
                <a:ea typeface="Calibri" panose="020F0502020204030204" pitchFamily="34" charset="0"/>
                <a:cs typeface="Times New Roman" panose="02020603050405020304" pitchFamily="18" charset="0"/>
              </a:rPr>
              <a:t>Közös protokollírás:</a:t>
            </a:r>
            <a:r>
              <a:rPr lang="hu-HU" sz="2000" dirty="0">
                <a:latin typeface="Calibri" panose="020F0502020204030204" pitchFamily="34" charset="0"/>
                <a:ea typeface="Calibri" panose="020F0502020204030204" pitchFamily="34" charset="0"/>
                <a:cs typeface="Times New Roman" panose="02020603050405020304" pitchFamily="18" charset="0"/>
              </a:rPr>
              <a:t> A digitális eszközök </a:t>
            </a:r>
            <a:r>
              <a:rPr lang="hu-HU" sz="2000" b="1" dirty="0">
                <a:latin typeface="Calibri" panose="020F0502020204030204" pitchFamily="34" charset="0"/>
                <a:ea typeface="Calibri" panose="020F0502020204030204" pitchFamily="34" charset="0"/>
                <a:cs typeface="Times New Roman" panose="02020603050405020304" pitchFamily="18" charset="0"/>
              </a:rPr>
              <a:t>közös protokollírást</a:t>
            </a:r>
            <a:r>
              <a:rPr lang="hu-HU" sz="2000" dirty="0">
                <a:latin typeface="Calibri" panose="020F0502020204030204" pitchFamily="34" charset="0"/>
                <a:ea typeface="Calibri" panose="020F0502020204030204" pitchFamily="34" charset="0"/>
                <a:cs typeface="Times New Roman" panose="02020603050405020304" pitchFamily="18" charset="0"/>
              </a:rPr>
              <a:t> is segíthetnék.</a:t>
            </a:r>
          </a:p>
          <a:p>
            <a:r>
              <a:rPr lang="hu-HU" sz="2000" dirty="0">
                <a:latin typeface="Calibri" panose="020F0502020204030204" pitchFamily="34" charset="0"/>
                <a:ea typeface="Calibri" panose="020F0502020204030204" pitchFamily="34" charset="0"/>
                <a:cs typeface="Times New Roman" panose="02020603050405020304" pitchFamily="18" charset="0"/>
              </a:rPr>
              <a:t> </a:t>
            </a:r>
            <a:r>
              <a:rPr lang="hu-HU" sz="2000" b="1" dirty="0">
                <a:latin typeface="Calibri" panose="020F0502020204030204" pitchFamily="34" charset="0"/>
                <a:ea typeface="Calibri" panose="020F0502020204030204" pitchFamily="34" charset="0"/>
                <a:cs typeface="Times New Roman" panose="02020603050405020304" pitchFamily="18" charset="0"/>
              </a:rPr>
              <a:t>Közös online felület létrehozása:</a:t>
            </a:r>
            <a:r>
              <a:rPr lang="hu-HU" sz="2000" dirty="0">
                <a:latin typeface="Calibri" panose="020F0502020204030204" pitchFamily="34" charset="0"/>
                <a:ea typeface="Calibri" panose="020F0502020204030204" pitchFamily="34" charset="0"/>
                <a:cs typeface="Times New Roman" panose="02020603050405020304" pitchFamily="18" charset="0"/>
              </a:rPr>
              <a:t> A feladat elején hasznos lenne </a:t>
            </a:r>
            <a:r>
              <a:rPr lang="hu-HU" sz="2000" b="1" dirty="0">
                <a:latin typeface="Calibri" panose="020F0502020204030204" pitchFamily="34" charset="0"/>
                <a:ea typeface="Calibri" panose="020F0502020204030204" pitchFamily="34" charset="0"/>
                <a:cs typeface="Times New Roman" panose="02020603050405020304" pitchFamily="18" charset="0"/>
              </a:rPr>
              <a:t>létrehozni egy közös online felületet</a:t>
            </a:r>
            <a:r>
              <a:rPr lang="hu-HU" sz="2000" dirty="0">
                <a:latin typeface="Calibri" panose="020F0502020204030204" pitchFamily="34" charset="0"/>
                <a:ea typeface="Calibri" panose="020F0502020204030204" pitchFamily="34" charset="0"/>
                <a:cs typeface="Times New Roman" panose="02020603050405020304" pitchFamily="18" charset="0"/>
              </a:rPr>
              <a:t> (pl. </a:t>
            </a:r>
            <a:r>
              <a:rPr lang="hu-HU" sz="2000" dirty="0" err="1">
                <a:latin typeface="Calibri" panose="020F0502020204030204" pitchFamily="34" charset="0"/>
                <a:ea typeface="Calibri" panose="020F0502020204030204" pitchFamily="34" charset="0"/>
                <a:cs typeface="Times New Roman" panose="02020603050405020304" pitchFamily="18" charset="0"/>
              </a:rPr>
              <a:t>Teams</a:t>
            </a:r>
            <a:r>
              <a:rPr lang="hu-HU" sz="2000" dirty="0">
                <a:latin typeface="Calibri" panose="020F0502020204030204" pitchFamily="34" charset="0"/>
                <a:ea typeface="Calibri" panose="020F0502020204030204" pitchFamily="34" charset="0"/>
                <a:cs typeface="Times New Roman" panose="02020603050405020304" pitchFamily="18" charset="0"/>
              </a:rPr>
              <a:t>- vagy Messenger-csoportot), ahol mindenki egy helyen látja az üzeneteket és a határidőket.</a:t>
            </a:r>
          </a:p>
          <a:p>
            <a:r>
              <a:rPr lang="hu-HU" sz="2000" b="1" dirty="0" err="1">
                <a:latin typeface="Calibri" panose="020F0502020204030204" pitchFamily="34" charset="0"/>
                <a:ea typeface="Calibri" panose="020F0502020204030204" pitchFamily="34" charset="0"/>
                <a:cs typeface="Times New Roman" panose="02020603050405020304" pitchFamily="18" charset="0"/>
              </a:rPr>
              <a:t>Jegyőkönyv</a:t>
            </a:r>
            <a:r>
              <a:rPr lang="hu-HU" sz="2000" b="1" dirty="0">
                <a:latin typeface="Calibri" panose="020F0502020204030204" pitchFamily="34" charset="0"/>
                <a:ea typeface="Calibri" panose="020F0502020204030204" pitchFamily="34" charset="0"/>
                <a:cs typeface="Times New Roman" panose="02020603050405020304" pitchFamily="18" charset="0"/>
              </a:rPr>
              <a:t> készítés automatizálása:</a:t>
            </a:r>
            <a:r>
              <a:rPr lang="hu-HU" sz="2000" dirty="0">
                <a:latin typeface="Calibri" panose="020F0502020204030204" pitchFamily="34" charset="0"/>
                <a:ea typeface="Calibri" panose="020F0502020204030204" pitchFamily="34" charset="0"/>
                <a:cs typeface="Times New Roman" panose="02020603050405020304" pitchFamily="18" charset="0"/>
              </a:rPr>
              <a:t> Osztályértekezletnél </a:t>
            </a:r>
            <a:r>
              <a:rPr lang="hu-HU" sz="2000" b="1" dirty="0">
                <a:latin typeface="Calibri" panose="020F0502020204030204" pitchFamily="34" charset="0"/>
                <a:ea typeface="Calibri" panose="020F0502020204030204" pitchFamily="34" charset="0"/>
                <a:cs typeface="Times New Roman" panose="02020603050405020304" pitchFamily="18" charset="0"/>
              </a:rPr>
              <a:t>AI írná a jegyzőkönyvet</a:t>
            </a:r>
            <a:r>
              <a:rPr lang="hu-HU" sz="2000" dirty="0">
                <a:latin typeface="Calibri" panose="020F0502020204030204" pitchFamily="34" charset="0"/>
                <a:ea typeface="Calibri" panose="020F0502020204030204" pitchFamily="34" charset="0"/>
                <a:cs typeface="Times New Roman" panose="02020603050405020304" pitchFamily="18" charset="0"/>
              </a:rPr>
              <a:t>.</a:t>
            </a:r>
          </a:p>
          <a:p>
            <a:r>
              <a:rPr lang="hu-HU" sz="2000" b="1" dirty="0"/>
              <a:t>Ingyenes kórházi internet:</a:t>
            </a:r>
            <a:r>
              <a:rPr lang="hu-HU" sz="2000" dirty="0"/>
              <a:t> A távmonitorozáshoz és az alapismeretek megszerzéséhez szükséges az </a:t>
            </a:r>
            <a:r>
              <a:rPr lang="hu-HU" sz="2000" b="1" dirty="0"/>
              <a:t>ingyenes kórházi internet</a:t>
            </a:r>
            <a:r>
              <a:rPr lang="hu-HU" sz="2000" dirty="0"/>
              <a:t> biztosítása.</a:t>
            </a:r>
          </a:p>
        </p:txBody>
      </p:sp>
    </p:spTree>
    <p:extLst>
      <p:ext uri="{BB962C8B-B14F-4D97-AF65-F5344CB8AC3E}">
        <p14:creationId xmlns:p14="http://schemas.microsoft.com/office/powerpoint/2010/main" val="40101625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AF07867-8C7A-DA28-1641-1828C54D14E4}"/>
              </a:ext>
            </a:extLst>
          </p:cNvPr>
          <p:cNvSpPr>
            <a:spLocks noGrp="1"/>
          </p:cNvSpPr>
          <p:nvPr>
            <p:ph type="title"/>
          </p:nvPr>
        </p:nvSpPr>
        <p:spPr>
          <a:xfrm>
            <a:off x="201070" y="127754"/>
            <a:ext cx="9707606" cy="993805"/>
          </a:xfrm>
        </p:spPr>
        <p:txBody>
          <a:bodyPr/>
          <a:lstStyle/>
          <a:p>
            <a:r>
              <a:rPr lang="hu-HU" dirty="0"/>
              <a:t>Kiscsoportok (</a:t>
            </a:r>
            <a:r>
              <a:rPr lang="hu-HU" dirty="0" err="1"/>
              <a:t>breakout</a:t>
            </a:r>
            <a:r>
              <a:rPr lang="hu-HU" dirty="0"/>
              <a:t> </a:t>
            </a:r>
            <a:r>
              <a:rPr lang="hu-HU" dirty="0" err="1"/>
              <a:t>room</a:t>
            </a:r>
            <a:r>
              <a:rPr lang="hu-HU" dirty="0"/>
              <a:t>) – Szakmák szerint</a:t>
            </a:r>
            <a:endParaRPr lang="en-US" dirty="0"/>
          </a:p>
        </p:txBody>
      </p:sp>
      <p:sp>
        <p:nvSpPr>
          <p:cNvPr id="3" name="Tartalom helye 2">
            <a:extLst>
              <a:ext uri="{FF2B5EF4-FFF2-40B4-BE49-F238E27FC236}">
                <a16:creationId xmlns:a16="http://schemas.microsoft.com/office/drawing/2014/main" id="{7F1E7440-4459-5782-78DC-396D1BAD6AF1}"/>
              </a:ext>
            </a:extLst>
          </p:cNvPr>
          <p:cNvSpPr>
            <a:spLocks noGrp="1"/>
          </p:cNvSpPr>
          <p:nvPr>
            <p:ph sz="half" idx="1"/>
          </p:nvPr>
        </p:nvSpPr>
        <p:spPr>
          <a:xfrm>
            <a:off x="368686" y="1355073"/>
            <a:ext cx="9685900" cy="3771188"/>
          </a:xfrm>
        </p:spPr>
        <p:txBody>
          <a:bodyPr/>
          <a:lstStyle/>
          <a:p>
            <a:r>
              <a:rPr lang="hu-HU" dirty="0"/>
              <a:t>Mit gondoltok, hogyan látnak Titeket más egészségügyi szakmák képviselői?</a:t>
            </a:r>
          </a:p>
          <a:p>
            <a:r>
              <a:rPr lang="hu-HU" dirty="0"/>
              <a:t>Hogyan látnak a páciensek?</a:t>
            </a:r>
          </a:p>
          <a:p>
            <a:r>
              <a:rPr lang="hu-HU" dirty="0"/>
              <a:t>Hogyan látjátok más egészségügyi szakmák képviselőit?</a:t>
            </a:r>
          </a:p>
          <a:p>
            <a:r>
              <a:rPr lang="hu-HU" dirty="0"/>
              <a:t>Hogyan lehet még jobban erősíteni, eredményesebbé tenni a különböző szakmák közti együttműködést?</a:t>
            </a:r>
          </a:p>
          <a:p>
            <a:r>
              <a:rPr lang="hu-HU" b="1" dirty="0"/>
              <a:t>Visszajelzés: Mit üzentek magatokról a többi szakmának?</a:t>
            </a:r>
            <a:endParaRPr lang="en-US" b="1" dirty="0"/>
          </a:p>
        </p:txBody>
      </p:sp>
      <p:sp>
        <p:nvSpPr>
          <p:cNvPr id="4" name="Téglalap: lekerekített 3">
            <a:extLst>
              <a:ext uri="{FF2B5EF4-FFF2-40B4-BE49-F238E27FC236}">
                <a16:creationId xmlns:a16="http://schemas.microsoft.com/office/drawing/2014/main" id="{51857D3D-3A70-FEC2-62BB-86805C071672}"/>
              </a:ext>
            </a:extLst>
          </p:cNvPr>
          <p:cNvSpPr/>
          <p:nvPr/>
        </p:nvSpPr>
        <p:spPr>
          <a:xfrm>
            <a:off x="201070" y="5225130"/>
            <a:ext cx="2598234" cy="89209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800" dirty="0"/>
              <a:t>Ápolók</a:t>
            </a:r>
            <a:endParaRPr lang="en-US" sz="2800" dirty="0"/>
          </a:p>
        </p:txBody>
      </p:sp>
      <p:sp>
        <p:nvSpPr>
          <p:cNvPr id="5" name="Téglalap: lekerekített 4">
            <a:extLst>
              <a:ext uri="{FF2B5EF4-FFF2-40B4-BE49-F238E27FC236}">
                <a16:creationId xmlns:a16="http://schemas.microsoft.com/office/drawing/2014/main" id="{0324E9FD-070D-CE66-CA03-B3AE99BFF18D}"/>
              </a:ext>
            </a:extLst>
          </p:cNvPr>
          <p:cNvSpPr/>
          <p:nvPr/>
        </p:nvSpPr>
        <p:spPr>
          <a:xfrm>
            <a:off x="4650058" y="6234235"/>
            <a:ext cx="2598234" cy="89209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800" dirty="0" err="1"/>
              <a:t>Eü</a:t>
            </a:r>
            <a:r>
              <a:rPr lang="hu-HU" sz="2800" dirty="0"/>
              <a:t>. szervezők, igazgatás</a:t>
            </a:r>
            <a:endParaRPr lang="en-US" sz="2800" dirty="0"/>
          </a:p>
        </p:txBody>
      </p:sp>
      <p:sp>
        <p:nvSpPr>
          <p:cNvPr id="6" name="Téglalap: lekerekített 5">
            <a:extLst>
              <a:ext uri="{FF2B5EF4-FFF2-40B4-BE49-F238E27FC236}">
                <a16:creationId xmlns:a16="http://schemas.microsoft.com/office/drawing/2014/main" id="{0FCF6D01-E9E6-A698-7FDB-4CC5EB685314}"/>
              </a:ext>
            </a:extLst>
          </p:cNvPr>
          <p:cNvSpPr/>
          <p:nvPr/>
        </p:nvSpPr>
        <p:spPr>
          <a:xfrm>
            <a:off x="3083658" y="5225130"/>
            <a:ext cx="2598234" cy="89209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800" dirty="0"/>
              <a:t>Orvosok</a:t>
            </a:r>
            <a:endParaRPr lang="en-US" sz="2800" dirty="0"/>
          </a:p>
        </p:txBody>
      </p:sp>
      <p:sp>
        <p:nvSpPr>
          <p:cNvPr id="7" name="Téglalap: lekerekített 6">
            <a:extLst>
              <a:ext uri="{FF2B5EF4-FFF2-40B4-BE49-F238E27FC236}">
                <a16:creationId xmlns:a16="http://schemas.microsoft.com/office/drawing/2014/main" id="{B8AC6A84-4866-C5BE-9AD5-117423154BC3}"/>
              </a:ext>
            </a:extLst>
          </p:cNvPr>
          <p:cNvSpPr/>
          <p:nvPr/>
        </p:nvSpPr>
        <p:spPr>
          <a:xfrm>
            <a:off x="1182374" y="6234235"/>
            <a:ext cx="2888166" cy="89209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800" dirty="0"/>
              <a:t>Más szakdolgozók</a:t>
            </a:r>
            <a:endParaRPr lang="en-US" sz="2800" dirty="0"/>
          </a:p>
        </p:txBody>
      </p:sp>
    </p:spTree>
    <p:extLst>
      <p:ext uri="{BB962C8B-B14F-4D97-AF65-F5344CB8AC3E}">
        <p14:creationId xmlns:p14="http://schemas.microsoft.com/office/powerpoint/2010/main" val="71459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B4B31-5FDD-DFFF-0836-7EE85C617C07}"/>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5D649B4E-008B-FB12-CFE3-111B227D988A}"/>
              </a:ext>
            </a:extLst>
          </p:cNvPr>
          <p:cNvSpPr>
            <a:spLocks noGrp="1"/>
          </p:cNvSpPr>
          <p:nvPr>
            <p:ph type="body" sz="quarter" idx="10"/>
          </p:nvPr>
        </p:nvSpPr>
        <p:spPr>
          <a:xfrm>
            <a:off x="1120878" y="1576480"/>
            <a:ext cx="9186531" cy="4881470"/>
          </a:xfrm>
        </p:spPr>
        <p:txBody>
          <a:bodyPr/>
          <a:lstStyle/>
          <a:p>
            <a:pPr marL="0" indent="0">
              <a:buNone/>
            </a:pPr>
            <a:r>
              <a:rPr lang="hu-HU" sz="3000" b="1" dirty="0">
                <a:solidFill>
                  <a:srgbClr val="AB0084"/>
                </a:solidFill>
              </a:rPr>
              <a:t>Találkozunk: </a:t>
            </a:r>
          </a:p>
          <a:p>
            <a:pPr marL="0" indent="0">
              <a:buNone/>
            </a:pPr>
            <a:r>
              <a:rPr lang="hu-HU" sz="3000" dirty="0"/>
              <a:t>November 28. 9:30, OKFŐ, Diós árok 3.</a:t>
            </a:r>
          </a:p>
          <a:p>
            <a:pPr marL="0" indent="0">
              <a:buNone/>
            </a:pPr>
            <a:endParaRPr lang="hu-HU" sz="3000" dirty="0"/>
          </a:p>
          <a:p>
            <a:pPr marL="0" indent="0">
              <a:buNone/>
            </a:pPr>
            <a:r>
              <a:rPr lang="hu-HU" sz="3000" b="1" dirty="0">
                <a:solidFill>
                  <a:srgbClr val="0063DC"/>
                </a:solidFill>
              </a:rPr>
              <a:t>Következő alkalomig feladat:</a:t>
            </a:r>
          </a:p>
          <a:p>
            <a:r>
              <a:rPr lang="hu-HU" sz="3000" dirty="0"/>
              <a:t>2. modul értékelő kérdőívének kitöltése</a:t>
            </a:r>
          </a:p>
          <a:p>
            <a:r>
              <a:rPr lang="hu-HU" sz="3000" dirty="0"/>
              <a:t>3-4. modul anyagainak feldolgozása, feladatok megoldása (határidő: november 23.)</a:t>
            </a:r>
          </a:p>
          <a:p>
            <a:r>
              <a:rPr lang="hu-HU" sz="3000" dirty="0"/>
              <a:t>Pótlásról (akinek releváns) információt küldünk</a:t>
            </a:r>
          </a:p>
        </p:txBody>
      </p:sp>
      <p:sp>
        <p:nvSpPr>
          <p:cNvPr id="3" name="Cím 2">
            <a:extLst>
              <a:ext uri="{FF2B5EF4-FFF2-40B4-BE49-F238E27FC236}">
                <a16:creationId xmlns:a16="http://schemas.microsoft.com/office/drawing/2014/main" id="{C5F373C2-7D39-396E-D5C8-F93F4A92971E}"/>
              </a:ext>
            </a:extLst>
          </p:cNvPr>
          <p:cNvSpPr>
            <a:spLocks noGrp="1"/>
          </p:cNvSpPr>
          <p:nvPr>
            <p:ph type="title"/>
          </p:nvPr>
        </p:nvSpPr>
        <p:spPr>
          <a:xfrm>
            <a:off x="609600" y="548759"/>
            <a:ext cx="9802380" cy="1392237"/>
          </a:xfrm>
        </p:spPr>
        <p:txBody>
          <a:bodyPr/>
          <a:lstStyle/>
          <a:p>
            <a:r>
              <a:rPr lang="hu-HU" b="1" dirty="0">
                <a:solidFill>
                  <a:srgbClr val="0064DC"/>
                </a:solidFill>
              </a:rPr>
              <a:t>Következő lépések</a:t>
            </a:r>
            <a:endParaRPr lang="en-US" b="1" dirty="0">
              <a:solidFill>
                <a:srgbClr val="0064DC"/>
              </a:solidFill>
            </a:endParaRPr>
          </a:p>
        </p:txBody>
      </p:sp>
      <p:sp>
        <p:nvSpPr>
          <p:cNvPr id="4" name="Szövegdoboz 3">
            <a:extLst>
              <a:ext uri="{FF2B5EF4-FFF2-40B4-BE49-F238E27FC236}">
                <a16:creationId xmlns:a16="http://schemas.microsoft.com/office/drawing/2014/main" id="{64B7B162-10D7-EADD-5AF5-3A230722F190}"/>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pic>
        <p:nvPicPr>
          <p:cNvPr id="6" name="Ábra 5" descr="Információ egyszínű kitöltéssel">
            <a:extLst>
              <a:ext uri="{FF2B5EF4-FFF2-40B4-BE49-F238E27FC236}">
                <a16:creationId xmlns:a16="http://schemas.microsoft.com/office/drawing/2014/main" id="{EF1756F2-24DC-5A66-8D5B-CC2B279B911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06478" y="2511517"/>
            <a:ext cx="914400" cy="914400"/>
          </a:xfrm>
          <a:prstGeom prst="rect">
            <a:avLst/>
          </a:prstGeom>
        </p:spPr>
      </p:pic>
    </p:spTree>
    <p:extLst>
      <p:ext uri="{BB962C8B-B14F-4D97-AF65-F5344CB8AC3E}">
        <p14:creationId xmlns:p14="http://schemas.microsoft.com/office/powerpoint/2010/main" val="5742630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8912242-9BFA-F84E-5871-126E1DAA816C}"/>
              </a:ext>
            </a:extLst>
          </p:cNvPr>
          <p:cNvSpPr>
            <a:spLocks noGrp="1"/>
          </p:cNvSpPr>
          <p:nvPr>
            <p:ph type="title"/>
          </p:nvPr>
        </p:nvSpPr>
        <p:spPr/>
        <p:txBody>
          <a:bodyPr/>
          <a:lstStyle/>
          <a:p>
            <a:r>
              <a:rPr lang="hu-HU" dirty="0"/>
              <a:t>Köszönjük a </a:t>
            </a:r>
            <a:r>
              <a:rPr lang="hu-HU"/>
              <a:t>közös munkát</a:t>
            </a:r>
            <a:r>
              <a:rPr lang="hu-HU" dirty="0"/>
              <a:t>!</a:t>
            </a:r>
          </a:p>
        </p:txBody>
      </p:sp>
    </p:spTree>
    <p:extLst>
      <p:ext uri="{BB962C8B-B14F-4D97-AF65-F5344CB8AC3E}">
        <p14:creationId xmlns:p14="http://schemas.microsoft.com/office/powerpoint/2010/main" val="2500087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D31D6-A770-A724-945C-DC1FFE4F8FDB}"/>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DB8407F2-46E5-E9A5-DE29-237FA6390858}"/>
              </a:ext>
            </a:extLst>
          </p:cNvPr>
          <p:cNvSpPr>
            <a:spLocks noGrp="1"/>
          </p:cNvSpPr>
          <p:nvPr>
            <p:ph type="title"/>
          </p:nvPr>
        </p:nvSpPr>
        <p:spPr>
          <a:xfrm>
            <a:off x="146257" y="79215"/>
            <a:ext cx="9707606" cy="993805"/>
          </a:xfrm>
        </p:spPr>
        <p:txBody>
          <a:bodyPr/>
          <a:lstStyle/>
          <a:p>
            <a:r>
              <a:rPr lang="hu-HU" dirty="0"/>
              <a:t>Telemedicina eset III.</a:t>
            </a:r>
            <a:endParaRPr lang="en-US" dirty="0"/>
          </a:p>
        </p:txBody>
      </p:sp>
      <p:sp>
        <p:nvSpPr>
          <p:cNvPr id="3" name="Tartalom helye 2">
            <a:extLst>
              <a:ext uri="{FF2B5EF4-FFF2-40B4-BE49-F238E27FC236}">
                <a16:creationId xmlns:a16="http://schemas.microsoft.com/office/drawing/2014/main" id="{1E982691-1DCE-E14D-3E9F-74F5EBA50E25}"/>
              </a:ext>
            </a:extLst>
          </p:cNvPr>
          <p:cNvSpPr>
            <a:spLocks noGrp="1"/>
          </p:cNvSpPr>
          <p:nvPr>
            <p:ph sz="half" idx="1"/>
          </p:nvPr>
        </p:nvSpPr>
        <p:spPr>
          <a:xfrm>
            <a:off x="146257" y="1296045"/>
            <a:ext cx="10191520" cy="3699702"/>
          </a:xfrm>
        </p:spPr>
        <p:txBody>
          <a:bodyPr/>
          <a:lstStyle/>
          <a:p>
            <a:pPr marL="0" indent="0">
              <a:lnSpc>
                <a:spcPct val="100000"/>
              </a:lnSpc>
              <a:spcAft>
                <a:spcPts val="800"/>
              </a:spcAft>
              <a:buNone/>
            </a:pPr>
            <a:r>
              <a:rPr lang="hu-HU" sz="2800" b="1" dirty="0"/>
              <a:t>A csoport összetétele</a:t>
            </a:r>
          </a:p>
          <a:p>
            <a:pPr marL="0" indent="0">
              <a:lnSpc>
                <a:spcPct val="100000"/>
              </a:lnSpc>
              <a:spcAft>
                <a:spcPts val="800"/>
              </a:spcAft>
              <a:buNone/>
            </a:pPr>
            <a:r>
              <a:rPr lang="hu-HU" sz="2800" dirty="0"/>
              <a:t>Négy orvos, két ápoló, egy dietetikus, az intézményi gyógyszerész, valamint az informatikai és a jogi osztály egy-egy képviselője.</a:t>
            </a:r>
          </a:p>
          <a:p>
            <a:pPr marL="0" indent="0">
              <a:lnSpc>
                <a:spcPct val="100000"/>
              </a:lnSpc>
              <a:spcAft>
                <a:spcPts val="800"/>
              </a:spcAft>
              <a:buNone/>
            </a:pPr>
            <a:r>
              <a:rPr lang="hu-HU" sz="2800" b="1" dirty="0"/>
              <a:t>Főbb szereplők</a:t>
            </a:r>
          </a:p>
          <a:p>
            <a:pPr>
              <a:lnSpc>
                <a:spcPct val="100000"/>
              </a:lnSpc>
              <a:spcAft>
                <a:spcPts val="800"/>
              </a:spcAft>
            </a:pPr>
            <a:r>
              <a:rPr lang="hu-HU" sz="2800" dirty="0"/>
              <a:t>Dr. Edwards (a csoport vezetője), nyugdíj előtt álló, nagy klinikai tapasztalattal rendelkező főorvos</a:t>
            </a:r>
          </a:p>
          <a:p>
            <a:pPr>
              <a:lnSpc>
                <a:spcPct val="100000"/>
              </a:lnSpc>
              <a:spcAft>
                <a:spcPts val="800"/>
              </a:spcAft>
            </a:pPr>
            <a:r>
              <a:rPr lang="hu-HU" sz="2800" dirty="0"/>
              <a:t>Linda, fiatal ápoló, a történet főszereplője</a:t>
            </a:r>
          </a:p>
          <a:p>
            <a:pPr>
              <a:lnSpc>
                <a:spcPct val="100000"/>
              </a:lnSpc>
              <a:spcAft>
                <a:spcPts val="800"/>
              </a:spcAft>
            </a:pPr>
            <a:r>
              <a:rPr lang="hu-HU" sz="2800" dirty="0"/>
              <a:t>Dr. Adam, középkorú, lendületes </a:t>
            </a:r>
            <a:r>
              <a:rPr lang="hu-HU" sz="2800" dirty="0" err="1"/>
              <a:t>diabetológus</a:t>
            </a:r>
            <a:endParaRPr lang="hu-HU" sz="2800" dirty="0"/>
          </a:p>
          <a:p>
            <a:pPr>
              <a:lnSpc>
                <a:spcPct val="100000"/>
              </a:lnSpc>
              <a:spcAft>
                <a:spcPts val="800"/>
              </a:spcAft>
            </a:pPr>
            <a:r>
              <a:rPr lang="hu-HU" sz="2800" dirty="0" err="1"/>
              <a:t>Dora</a:t>
            </a:r>
            <a:r>
              <a:rPr lang="hu-HU" sz="2800" dirty="0"/>
              <a:t>, a dietetikusok vezetője</a:t>
            </a:r>
            <a:endParaRPr lang="en-US" sz="2800" dirty="0"/>
          </a:p>
        </p:txBody>
      </p:sp>
    </p:spTree>
    <p:extLst>
      <p:ext uri="{BB962C8B-B14F-4D97-AF65-F5344CB8AC3E}">
        <p14:creationId xmlns:p14="http://schemas.microsoft.com/office/powerpoint/2010/main" val="3745199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21" name="Kép 20">
            <a:extLst>
              <a:ext uri="{FF2B5EF4-FFF2-40B4-BE49-F238E27FC236}">
                <a16:creationId xmlns:a16="http://schemas.microsoft.com/office/drawing/2014/main" id="{9C8154EB-8B95-2942-D482-AA97837460C5}"/>
              </a:ext>
            </a:extLst>
          </p:cNvPr>
          <p:cNvPicPr>
            <a:picLocks noChangeAspect="1"/>
          </p:cNvPicPr>
          <p:nvPr/>
        </p:nvPicPr>
        <p:blipFill>
          <a:blip r:embed="rId3"/>
          <a:stretch>
            <a:fillRect/>
          </a:stretch>
        </p:blipFill>
        <p:spPr>
          <a:xfrm>
            <a:off x="-1" y="0"/>
            <a:ext cx="10799763" cy="6244813"/>
          </a:xfrm>
          <a:prstGeom prst="rect">
            <a:avLst/>
          </a:prstGeom>
        </p:spPr>
      </p:pic>
    </p:spTree>
    <p:extLst>
      <p:ext uri="{BB962C8B-B14F-4D97-AF65-F5344CB8AC3E}">
        <p14:creationId xmlns:p14="http://schemas.microsoft.com/office/powerpoint/2010/main" val="1704054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85794-CE97-E1A9-C5F6-1C2AB0EFFB21}"/>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7F97B56-DF01-6467-93B8-119747C11DC7}"/>
              </a:ext>
            </a:extLst>
          </p:cNvPr>
          <p:cNvSpPr>
            <a:spLocks noGrp="1"/>
          </p:cNvSpPr>
          <p:nvPr>
            <p:ph type="title"/>
          </p:nvPr>
        </p:nvSpPr>
        <p:spPr>
          <a:xfrm>
            <a:off x="146257" y="79215"/>
            <a:ext cx="9707606" cy="993805"/>
          </a:xfrm>
        </p:spPr>
        <p:txBody>
          <a:bodyPr/>
          <a:lstStyle/>
          <a:p>
            <a:r>
              <a:rPr lang="hu-HU" dirty="0"/>
              <a:t>Telemedicina eset III.</a:t>
            </a:r>
            <a:endParaRPr lang="en-US" dirty="0"/>
          </a:p>
        </p:txBody>
      </p:sp>
      <p:sp>
        <p:nvSpPr>
          <p:cNvPr id="3" name="Tartalom helye 2">
            <a:extLst>
              <a:ext uri="{FF2B5EF4-FFF2-40B4-BE49-F238E27FC236}">
                <a16:creationId xmlns:a16="http://schemas.microsoft.com/office/drawing/2014/main" id="{245EAD98-1845-3921-00CF-1E38C318A073}"/>
              </a:ext>
            </a:extLst>
          </p:cNvPr>
          <p:cNvSpPr>
            <a:spLocks noGrp="1"/>
          </p:cNvSpPr>
          <p:nvPr>
            <p:ph sz="half" idx="1"/>
          </p:nvPr>
        </p:nvSpPr>
        <p:spPr>
          <a:xfrm>
            <a:off x="146257" y="1296045"/>
            <a:ext cx="10191520" cy="3699702"/>
          </a:xfrm>
        </p:spPr>
        <p:txBody>
          <a:bodyPr/>
          <a:lstStyle/>
          <a:p>
            <a:pPr marL="0" indent="0">
              <a:lnSpc>
                <a:spcPct val="100000"/>
              </a:lnSpc>
              <a:spcAft>
                <a:spcPts val="800"/>
              </a:spcAft>
              <a:buNone/>
            </a:pPr>
            <a:r>
              <a:rPr lang="hu-HU" sz="2200" b="1" dirty="0"/>
              <a:t>A konfliktus</a:t>
            </a:r>
          </a:p>
          <a:p>
            <a:pPr marL="0" indent="0">
              <a:lnSpc>
                <a:spcPct val="100000"/>
              </a:lnSpc>
              <a:spcAft>
                <a:spcPts val="800"/>
              </a:spcAft>
              <a:buNone/>
            </a:pPr>
            <a:r>
              <a:rPr lang="hu-HU" sz="2100" kern="100" dirty="0">
                <a:latin typeface="Aptos" panose="020B0004020202020204" pitchFamily="34" charset="0"/>
                <a:ea typeface="Aptos" panose="020B0004020202020204" pitchFamily="34" charset="0"/>
                <a:cs typeface="Times New Roman" panose="02020603050405020304" pitchFamily="18" charset="0"/>
              </a:rPr>
              <a:t>A találkozó elején </a:t>
            </a:r>
            <a:r>
              <a:rPr lang="hu-HU" sz="2100" b="1" kern="100" dirty="0">
                <a:latin typeface="Aptos" panose="020B0004020202020204" pitchFamily="34" charset="0"/>
                <a:ea typeface="Aptos" panose="020B0004020202020204" pitchFamily="34" charset="0"/>
                <a:cs typeface="Times New Roman" panose="02020603050405020304" pitchFamily="18" charset="0"/>
              </a:rPr>
              <a:t>Adam</a:t>
            </a:r>
            <a:r>
              <a:rPr lang="hu-HU" sz="2100" kern="100" dirty="0">
                <a:latin typeface="Aptos" panose="020B0004020202020204" pitchFamily="34" charset="0"/>
                <a:ea typeface="Aptos" panose="020B0004020202020204" pitchFamily="34" charset="0"/>
                <a:cs typeface="Times New Roman" panose="02020603050405020304" pitchFamily="18" charset="0"/>
              </a:rPr>
              <a:t> egy teljesen új ötlettel állt elő. Azt javasolta, hogy az intézmény mind a </a:t>
            </a:r>
            <a:r>
              <a:rPr lang="hu-HU" sz="2100" b="1" kern="100" dirty="0">
                <a:latin typeface="Aptos" panose="020B0004020202020204" pitchFamily="34" charset="0"/>
                <a:ea typeface="Aptos" panose="020B0004020202020204" pitchFamily="34" charset="0"/>
                <a:cs typeface="Times New Roman" panose="02020603050405020304" pitchFamily="18" charset="0"/>
              </a:rPr>
              <a:t>4 távkonzultációs órában kínáljon </a:t>
            </a:r>
            <a:r>
              <a:rPr lang="hu-HU" sz="2100" b="1" kern="100" dirty="0" err="1">
                <a:latin typeface="Aptos" panose="020B0004020202020204" pitchFamily="34" charset="0"/>
                <a:ea typeface="Aptos" panose="020B0004020202020204" pitchFamily="34" charset="0"/>
                <a:cs typeface="Times New Roman" panose="02020603050405020304" pitchFamily="18" charset="0"/>
              </a:rPr>
              <a:t>dietetikai</a:t>
            </a:r>
            <a:r>
              <a:rPr lang="hu-HU" sz="2100" b="1" kern="100" dirty="0">
                <a:latin typeface="Aptos" panose="020B0004020202020204" pitchFamily="34" charset="0"/>
                <a:ea typeface="Aptos" panose="020B0004020202020204" pitchFamily="34" charset="0"/>
                <a:cs typeface="Times New Roman" panose="02020603050405020304" pitchFamily="18" charset="0"/>
              </a:rPr>
              <a:t> tanácsadást</a:t>
            </a:r>
            <a:r>
              <a:rPr lang="hu-HU" sz="2100" kern="100" dirty="0">
                <a:latin typeface="Aptos" panose="020B0004020202020204" pitchFamily="34" charset="0"/>
                <a:ea typeface="Aptos" panose="020B0004020202020204" pitchFamily="34" charset="0"/>
                <a:cs typeface="Times New Roman" panose="02020603050405020304" pitchFamily="18" charset="0"/>
              </a:rPr>
              <a:t>. Azzal érvelt, hogy a </a:t>
            </a:r>
            <a:r>
              <a:rPr lang="hu-HU" sz="2100" kern="100" dirty="0" err="1">
                <a:latin typeface="Aptos" panose="020B0004020202020204" pitchFamily="34" charset="0"/>
                <a:ea typeface="Aptos" panose="020B0004020202020204" pitchFamily="34" charset="0"/>
                <a:cs typeface="Times New Roman" panose="02020603050405020304" pitchFamily="18" charset="0"/>
              </a:rPr>
              <a:t>dietetikai</a:t>
            </a:r>
            <a:r>
              <a:rPr lang="hu-HU" sz="2100" kern="100" dirty="0">
                <a:latin typeface="Aptos" panose="020B0004020202020204" pitchFamily="34" charset="0"/>
                <a:ea typeface="Aptos" panose="020B0004020202020204" pitchFamily="34" charset="0"/>
                <a:cs typeface="Times New Roman" panose="02020603050405020304" pitchFamily="18" charset="0"/>
              </a:rPr>
              <a:t> tanácsadás jól elvégezhető fizikális vizsgálat nélkül is, hogy a betegek általában sok kérdést tesznek fel neki ebben a témában, és hogy ő nem </a:t>
            </a:r>
            <a:r>
              <a:rPr lang="hu-HU" sz="2100" kern="100" dirty="0" err="1">
                <a:latin typeface="Aptos" panose="020B0004020202020204" pitchFamily="34" charset="0"/>
                <a:ea typeface="Aptos" panose="020B0004020202020204" pitchFamily="34" charset="0"/>
                <a:cs typeface="Times New Roman" panose="02020603050405020304" pitchFamily="18" charset="0"/>
              </a:rPr>
              <a:t>értéktelenítené</a:t>
            </a:r>
            <a:r>
              <a:rPr lang="hu-HU" sz="2100" kern="100" dirty="0">
                <a:latin typeface="Aptos" panose="020B0004020202020204" pitchFamily="34" charset="0"/>
                <a:ea typeface="Aptos" panose="020B0004020202020204" pitchFamily="34" charset="0"/>
                <a:cs typeface="Times New Roman" panose="02020603050405020304" pitchFamily="18" charset="0"/>
              </a:rPr>
              <a:t> le az orvosi látogatást egy Zoom </a:t>
            </a:r>
            <a:r>
              <a:rPr lang="hu-HU" sz="2100" kern="100" dirty="0" err="1">
                <a:latin typeface="Aptos" panose="020B0004020202020204" pitchFamily="34" charset="0"/>
                <a:ea typeface="Aptos" panose="020B0004020202020204" pitchFamily="34" charset="0"/>
                <a:cs typeface="Times New Roman" panose="02020603050405020304" pitchFamily="18" charset="0"/>
              </a:rPr>
              <a:t>videochatre</a:t>
            </a:r>
            <a:r>
              <a:rPr lang="hu-HU" sz="2100" kern="100" dirty="0">
                <a:latin typeface="Aptos" panose="020B0004020202020204" pitchFamily="34" charset="0"/>
                <a:ea typeface="Aptos" panose="020B0004020202020204" pitchFamily="34" charset="0"/>
                <a:cs typeface="Times New Roman" panose="02020603050405020304" pitchFamily="18" charset="0"/>
              </a:rPr>
              <a:t>. Sokaknak tetszett az ötlet. </a:t>
            </a:r>
          </a:p>
          <a:p>
            <a:pPr marL="0" indent="0">
              <a:lnSpc>
                <a:spcPct val="100000"/>
              </a:lnSpc>
              <a:spcAft>
                <a:spcPts val="800"/>
              </a:spcAft>
              <a:buNone/>
            </a:pPr>
            <a:r>
              <a:rPr lang="hu-HU" sz="2100" b="1" kern="100" dirty="0" err="1">
                <a:latin typeface="Aptos" panose="020B0004020202020204" pitchFamily="34" charset="0"/>
                <a:ea typeface="Aptos" panose="020B0004020202020204" pitchFamily="34" charset="0"/>
                <a:cs typeface="Times New Roman" panose="02020603050405020304" pitchFamily="18" charset="0"/>
              </a:rPr>
              <a:t>Dorát</a:t>
            </a:r>
            <a:r>
              <a:rPr lang="hu-HU" sz="2100" kern="100" dirty="0">
                <a:latin typeface="Aptos" panose="020B0004020202020204" pitchFamily="34" charset="0"/>
                <a:ea typeface="Aptos" panose="020B0004020202020204" pitchFamily="34" charset="0"/>
                <a:cs typeface="Times New Roman" panose="02020603050405020304" pitchFamily="18" charset="0"/>
              </a:rPr>
              <a:t>, a dietetikusok vezetőjét ez villámcsapásként érte. Aztán amikor sorra került, dühösen közölte, hogy szerinte </a:t>
            </a:r>
            <a:r>
              <a:rPr lang="hu-HU" sz="2100" b="1" kern="100" dirty="0">
                <a:latin typeface="Aptos" panose="020B0004020202020204" pitchFamily="34" charset="0"/>
                <a:ea typeface="Aptos" panose="020B0004020202020204" pitchFamily="34" charset="0"/>
                <a:cs typeface="Times New Roman" panose="02020603050405020304" pitchFamily="18" charset="0"/>
              </a:rPr>
              <a:t>az ötlet lehetetlen</a:t>
            </a:r>
            <a:r>
              <a:rPr lang="hu-HU" sz="2100" kern="100" dirty="0">
                <a:latin typeface="Aptos" panose="020B0004020202020204" pitchFamily="34" charset="0"/>
                <a:ea typeface="Aptos" panose="020B0004020202020204" pitchFamily="34" charset="0"/>
                <a:cs typeface="Times New Roman" panose="02020603050405020304" pitchFamily="18" charset="0"/>
              </a:rPr>
              <a:t>, hogy az intézményben csak két és fél dietetikus dolgozik, hogy a távkonzultáció számára egyértelműen orvosi konzultációt jelent, és hogy a dietetikusok munkája, bár más területen, de hasonló szakértelmet igényel, mint az orvosoké. Azt is hozzátette, hogy ha a </a:t>
            </a:r>
            <a:r>
              <a:rPr lang="hu-HU" sz="2100" kern="100" dirty="0" err="1">
                <a:latin typeface="Aptos" panose="020B0004020202020204" pitchFamily="34" charset="0"/>
                <a:ea typeface="Aptos" panose="020B0004020202020204" pitchFamily="34" charset="0"/>
                <a:cs typeface="Times New Roman" panose="02020603050405020304" pitchFamily="18" charset="0"/>
              </a:rPr>
              <a:t>diabetológusok</a:t>
            </a:r>
            <a:r>
              <a:rPr lang="hu-HU" sz="2100" kern="100" dirty="0">
                <a:latin typeface="Aptos" panose="020B0004020202020204" pitchFamily="34" charset="0"/>
                <a:ea typeface="Aptos" panose="020B0004020202020204" pitchFamily="34" charset="0"/>
                <a:cs typeface="Times New Roman" panose="02020603050405020304" pitchFamily="18" charset="0"/>
              </a:rPr>
              <a:t> inkább a táplálkozástudomány iránt érdeklődnének, a betegek sokkal jobban gyógyulnának. A vita viharossá vált, majd az ülést berekesztették....</a:t>
            </a:r>
            <a:endParaRPr lang="en-US" sz="2100" dirty="0"/>
          </a:p>
        </p:txBody>
      </p:sp>
    </p:spTree>
    <p:extLst>
      <p:ext uri="{BB962C8B-B14F-4D97-AF65-F5344CB8AC3E}">
        <p14:creationId xmlns:p14="http://schemas.microsoft.com/office/powerpoint/2010/main" val="2035543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9B3E6-E0BE-49FE-11A3-70AF6BBAAD74}"/>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0164C6A0-7155-8860-8A8D-02B67C067457}"/>
              </a:ext>
            </a:extLst>
          </p:cNvPr>
          <p:cNvSpPr>
            <a:spLocks noGrp="1"/>
          </p:cNvSpPr>
          <p:nvPr>
            <p:ph type="title"/>
          </p:nvPr>
        </p:nvSpPr>
        <p:spPr>
          <a:xfrm>
            <a:off x="146257" y="79215"/>
            <a:ext cx="9707606" cy="993805"/>
          </a:xfrm>
        </p:spPr>
        <p:txBody>
          <a:bodyPr/>
          <a:lstStyle/>
          <a:p>
            <a:r>
              <a:rPr lang="hu-HU" dirty="0"/>
              <a:t>Telemedicina eset III.</a:t>
            </a:r>
            <a:endParaRPr lang="en-US" dirty="0"/>
          </a:p>
        </p:txBody>
      </p:sp>
      <p:sp>
        <p:nvSpPr>
          <p:cNvPr id="3" name="Tartalom helye 2">
            <a:extLst>
              <a:ext uri="{FF2B5EF4-FFF2-40B4-BE49-F238E27FC236}">
                <a16:creationId xmlns:a16="http://schemas.microsoft.com/office/drawing/2014/main" id="{390CA779-240D-2147-2E9B-DE6F4428636D}"/>
              </a:ext>
            </a:extLst>
          </p:cNvPr>
          <p:cNvSpPr>
            <a:spLocks noGrp="1"/>
          </p:cNvSpPr>
          <p:nvPr>
            <p:ph sz="half" idx="1"/>
          </p:nvPr>
        </p:nvSpPr>
        <p:spPr>
          <a:xfrm>
            <a:off x="146257" y="1217985"/>
            <a:ext cx="10191520" cy="4915185"/>
          </a:xfrm>
        </p:spPr>
        <p:txBody>
          <a:bodyPr/>
          <a:lstStyle/>
          <a:p>
            <a:pPr marL="0" indent="0">
              <a:lnSpc>
                <a:spcPct val="100000"/>
              </a:lnSpc>
              <a:spcAft>
                <a:spcPts val="800"/>
              </a:spcAft>
              <a:buNone/>
            </a:pPr>
            <a:r>
              <a:rPr lang="hu-HU" sz="2400" b="1" dirty="0"/>
              <a:t>Következő lépések</a:t>
            </a:r>
          </a:p>
          <a:p>
            <a:pPr marL="0" indent="0">
              <a:lnSpc>
                <a:spcPct val="100000"/>
              </a:lnSpc>
              <a:spcAft>
                <a:spcPts val="800"/>
              </a:spcAft>
              <a:buNone/>
            </a:pPr>
            <a:r>
              <a:rPr lang="en-US" sz="2100" b="1" kern="100" dirty="0" err="1">
                <a:effectLst/>
                <a:latin typeface="Aptos" panose="020B0004020202020204" pitchFamily="34" charset="0"/>
                <a:ea typeface="Aptos" panose="020B0004020202020204" pitchFamily="34" charset="0"/>
                <a:cs typeface="Times New Roman" panose="02020603050405020304" pitchFamily="18" charset="0"/>
              </a:rPr>
              <a:t>Másnap</a:t>
            </a:r>
            <a:r>
              <a:rPr lang="en-US" sz="2100" b="1" kern="100" dirty="0">
                <a:effectLst/>
                <a:latin typeface="Aptos" panose="020B0004020202020204" pitchFamily="34" charset="0"/>
                <a:ea typeface="Aptos" panose="020B0004020202020204" pitchFamily="34" charset="0"/>
                <a:cs typeface="Times New Roman" panose="02020603050405020304" pitchFamily="18" charset="0"/>
              </a:rPr>
              <a:t> Dora Linda </a:t>
            </a:r>
            <a:r>
              <a:rPr lang="en-US" sz="2100" b="1" kern="100" dirty="0" err="1">
                <a:effectLst/>
                <a:latin typeface="Aptos" panose="020B0004020202020204" pitchFamily="34" charset="0"/>
                <a:ea typeface="Aptos" panose="020B0004020202020204" pitchFamily="34" charset="0"/>
                <a:cs typeface="Times New Roman" panose="02020603050405020304" pitchFamily="18" charset="0"/>
              </a:rPr>
              <a:t>mellett</a:t>
            </a:r>
            <a:r>
              <a:rPr lang="en-US" sz="21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b="1" kern="100" dirty="0" err="1">
                <a:effectLst/>
                <a:latin typeface="Aptos" panose="020B0004020202020204" pitchFamily="34" charset="0"/>
                <a:ea typeface="Aptos" panose="020B0004020202020204" pitchFamily="34" charset="0"/>
                <a:cs typeface="Times New Roman" panose="02020603050405020304" pitchFamily="18" charset="0"/>
              </a:rPr>
              <a:t>ült</a:t>
            </a:r>
            <a:r>
              <a:rPr lang="en-US" sz="21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b="1" kern="100" dirty="0" err="1">
                <a:effectLst/>
                <a:latin typeface="Aptos" panose="020B0004020202020204" pitchFamily="34" charset="0"/>
                <a:ea typeface="Aptos" panose="020B0004020202020204" pitchFamily="34" charset="0"/>
                <a:cs typeface="Times New Roman" panose="02020603050405020304" pitchFamily="18" charset="0"/>
              </a:rPr>
              <a:t>az</a:t>
            </a:r>
            <a:r>
              <a:rPr lang="en-US" sz="21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b="1" kern="100" dirty="0" err="1">
                <a:effectLst/>
                <a:latin typeface="Aptos" panose="020B0004020202020204" pitchFamily="34" charset="0"/>
                <a:ea typeface="Aptos" panose="020B0004020202020204" pitchFamily="34" charset="0"/>
                <a:cs typeface="Times New Roman" panose="02020603050405020304" pitchFamily="18" charset="0"/>
              </a:rPr>
              <a:t>ebédlőben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Azt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mondta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szégyelli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történteket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Tudja,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túlreagálta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dolgot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de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Adammal</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már</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korábban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is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voltak</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szakmai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nézeteltéréseik</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Egyébként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van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abban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valami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dietetika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alkalmas</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távkonzultációra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néha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magánrendelőjében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is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így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konzultál</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De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fogalma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sincs</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oldaná</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meg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ezt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jelenlegi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személyzettel</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Végül</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hozzátette</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talán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az</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bosszantja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legjobban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Adam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úgy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hozta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be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javaslatot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előtte</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nem</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konzultált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vele</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Aft>
                <a:spcPts val="800"/>
              </a:spcAft>
              <a:buNone/>
            </a:pPr>
            <a:r>
              <a:rPr lang="en-US" sz="2100" b="1" kern="100" dirty="0" err="1">
                <a:effectLst/>
                <a:latin typeface="Aptos" panose="020B0004020202020204" pitchFamily="34" charset="0"/>
                <a:ea typeface="Aptos" panose="020B0004020202020204" pitchFamily="34" charset="0"/>
                <a:cs typeface="Times New Roman" panose="02020603050405020304" pitchFamily="18" charset="0"/>
              </a:rPr>
              <a:t>Aznap</a:t>
            </a:r>
            <a:r>
              <a:rPr lang="en-US" sz="21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b="1" kern="100" dirty="0" err="1">
                <a:effectLst/>
                <a:latin typeface="Aptos" panose="020B0004020202020204" pitchFamily="34" charset="0"/>
                <a:ea typeface="Aptos" panose="020B0004020202020204" pitchFamily="34" charset="0"/>
                <a:cs typeface="Times New Roman" panose="02020603050405020304" pitchFamily="18" charset="0"/>
              </a:rPr>
              <a:t>délután</a:t>
            </a:r>
            <a:r>
              <a:rPr lang="en-US" sz="21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b="1" kern="100" dirty="0" err="1">
                <a:effectLst/>
                <a:latin typeface="Aptos" panose="020B0004020202020204" pitchFamily="34" charset="0"/>
                <a:ea typeface="Aptos" panose="020B0004020202020204" pitchFamily="34" charset="0"/>
                <a:cs typeface="Times New Roman" panose="02020603050405020304" pitchFamily="18" charset="0"/>
              </a:rPr>
              <a:t>Lindát</a:t>
            </a:r>
            <a:r>
              <a:rPr lang="en-US" sz="2100" b="1" kern="100" dirty="0">
                <a:effectLst/>
                <a:latin typeface="Aptos" panose="020B0004020202020204" pitchFamily="34" charset="0"/>
                <a:ea typeface="Aptos" panose="020B0004020202020204" pitchFamily="34" charset="0"/>
                <a:cs typeface="Times New Roman" panose="02020603050405020304" pitchFamily="18" charset="0"/>
              </a:rPr>
              <a:t> is </a:t>
            </a:r>
            <a:r>
              <a:rPr lang="en-US" sz="2100" b="1" kern="100" dirty="0" err="1">
                <a:effectLst/>
                <a:latin typeface="Aptos" panose="020B0004020202020204" pitchFamily="34" charset="0"/>
                <a:ea typeface="Aptos" panose="020B0004020202020204" pitchFamily="34" charset="0"/>
                <a:cs typeface="Times New Roman" panose="02020603050405020304" pitchFamily="18" charset="0"/>
              </a:rPr>
              <a:t>felhívta</a:t>
            </a:r>
            <a:r>
              <a:rPr lang="en-US" sz="2100" b="1" kern="100" dirty="0">
                <a:effectLst/>
                <a:latin typeface="Aptos" panose="020B0004020202020204" pitchFamily="34" charset="0"/>
                <a:ea typeface="Aptos" panose="020B0004020202020204" pitchFamily="34" charset="0"/>
                <a:cs typeface="Times New Roman" panose="02020603050405020304" pitchFamily="18" charset="0"/>
              </a:rPr>
              <a:t> Dr. Edwards</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csapatvezető</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Bár</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korábban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nem</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ismerték</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egymást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férfi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észrevette</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Linda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aktívan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figyel</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és</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úgy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érezte</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jó</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meglátásai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vannak</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Azt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mondta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szeretné</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megoldani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helyzetet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és</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csapatot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megoldás</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felé</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vezető</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útra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terelni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Arra is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gondolt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ő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talán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könnyebben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tudna</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beszélni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Dorával</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mint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valamelyik</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orvos</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Megkérte</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segítsen</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neki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megoldani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konfliktust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és</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megtervezni</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következő</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100" kern="100" dirty="0" err="1">
                <a:effectLst/>
                <a:latin typeface="Aptos" panose="020B0004020202020204" pitchFamily="34" charset="0"/>
                <a:ea typeface="Aptos" panose="020B0004020202020204" pitchFamily="34" charset="0"/>
                <a:cs typeface="Times New Roman" panose="02020603050405020304" pitchFamily="18" charset="0"/>
              </a:rPr>
              <a:t>találkozót</a:t>
            </a:r>
            <a:r>
              <a:rPr lang="en-US" sz="21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1992621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682A99A8-D8B3-C3F2-9E42-1440162A8523}"/>
              </a:ext>
            </a:extLst>
          </p:cNvPr>
          <p:cNvSpPr>
            <a:spLocks noGrp="1"/>
          </p:cNvSpPr>
          <p:nvPr>
            <p:ph sz="half" idx="1"/>
          </p:nvPr>
        </p:nvSpPr>
        <p:spPr>
          <a:xfrm>
            <a:off x="556931" y="1851668"/>
            <a:ext cx="9685900" cy="3771188"/>
          </a:xfrm>
        </p:spPr>
        <p:txBody>
          <a:bodyPr/>
          <a:lstStyle/>
          <a:p>
            <a:pPr marL="342900" lvl="0" indent="-342900">
              <a:lnSpc>
                <a:spcPct val="107000"/>
              </a:lnSpc>
              <a:buFont typeface="+mj-lt"/>
              <a:buAutoNum type="arabicPeriod"/>
            </a:pPr>
            <a:r>
              <a:rPr lang="en-GB" sz="2600" kern="100" dirty="0">
                <a:effectLst/>
                <a:latin typeface="Aptos" panose="020B0004020202020204" pitchFamily="34" charset="0"/>
                <a:ea typeface="Aptos" panose="020B0004020202020204" pitchFamily="34" charset="0"/>
                <a:cs typeface="Times New Roman" panose="02020603050405020304" pitchFamily="18" charset="0"/>
              </a:rPr>
              <a:t>A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csoportfejlődés</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melyik</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szakaszában</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van a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távkonzultáció</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bevezetésén</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dolgozó</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csapat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Mi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jellemző</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erre</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szakaszra</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mj-lt"/>
              <a:buAutoNum type="arabicPeriod"/>
            </a:pPr>
            <a:r>
              <a:rPr lang="en-GB" sz="2600" kern="100" dirty="0">
                <a:effectLst/>
                <a:latin typeface="Aptos" panose="020B0004020202020204" pitchFamily="34" charset="0"/>
                <a:ea typeface="Aptos" panose="020B0004020202020204" pitchFamily="34" charset="0"/>
                <a:cs typeface="Times New Roman" panose="02020603050405020304" pitchFamily="18" charset="0"/>
              </a:rPr>
              <a:t>Az e-learning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tananyagban</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öt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különböző</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konfliktustípussal</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ismerkedtek</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meg.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Ön</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szerint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melyik</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típus</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(ok)</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ba</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tartozik</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az</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600" kern="100" dirty="0">
                <a:effectLst/>
                <a:latin typeface="Aptos" panose="020B0004020202020204" pitchFamily="34" charset="0"/>
                <a:ea typeface="Aptos" panose="020B0004020202020204" pitchFamily="34" charset="0"/>
                <a:cs typeface="Times New Roman" panose="02020603050405020304" pitchFamily="18" charset="0"/>
              </a:rPr>
              <a:t>A</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d</a:t>
            </a:r>
            <a:r>
              <a:rPr lang="hu-HU" sz="2600" kern="100" dirty="0">
                <a:effectLst/>
                <a:latin typeface="Aptos" panose="020B0004020202020204" pitchFamily="34" charset="0"/>
                <a:ea typeface="Aptos" panose="020B0004020202020204" pitchFamily="34" charset="0"/>
                <a:cs typeface="Times New Roman" panose="02020603050405020304" pitchFamily="18" charset="0"/>
              </a:rPr>
              <a:t>a</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m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és</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D</a:t>
            </a:r>
            <a:r>
              <a:rPr lang="hu-HU" sz="2600" kern="100" dirty="0">
                <a:effectLst/>
                <a:latin typeface="Aptos" panose="020B0004020202020204" pitchFamily="34" charset="0"/>
                <a:ea typeface="Aptos" panose="020B0004020202020204" pitchFamily="34" charset="0"/>
                <a:cs typeface="Times New Roman" panose="02020603050405020304" pitchFamily="18" charset="0"/>
              </a:rPr>
              <a:t>o</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közötti</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konfliktus</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Miért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mj-lt"/>
              <a:buAutoNum type="arabicPeriod"/>
            </a:pP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Készítsen</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5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pontból</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álló</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javaslatot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Lindának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és</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Dr.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Edwardsnak</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munkacsoport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következő</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ülésére</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mj-lt"/>
              <a:buAutoNum type="arabicPeriod"/>
            </a:pP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Ön</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szerint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hogyan</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befolyásolja</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dinamikát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az</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tény</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hogy</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munkacsoport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csak</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online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tudott</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effectLst/>
                <a:latin typeface="Aptos" panose="020B0004020202020204" pitchFamily="34" charset="0"/>
                <a:ea typeface="Aptos" panose="020B0004020202020204" pitchFamily="34" charset="0"/>
                <a:cs typeface="Times New Roman" panose="02020603050405020304" pitchFamily="18" charset="0"/>
              </a:rPr>
              <a:t>találkozni</a:t>
            </a:r>
            <a:r>
              <a:rPr lang="en-GB" sz="2600" kern="100" dirty="0">
                <a:effectLst/>
                <a:latin typeface="Aptos" panose="020B0004020202020204" pitchFamily="34" charset="0"/>
                <a:ea typeface="Aptos" panose="020B0004020202020204" pitchFamily="34" charset="0"/>
                <a:cs typeface="Times New Roman" panose="02020603050405020304" pitchFamily="18" charset="0"/>
              </a:rPr>
              <a:t>?</a:t>
            </a:r>
            <a:endParaRPr lang="en-US" dirty="0"/>
          </a:p>
        </p:txBody>
      </p:sp>
      <p:sp>
        <p:nvSpPr>
          <p:cNvPr id="4" name="Cím 1">
            <a:extLst>
              <a:ext uri="{FF2B5EF4-FFF2-40B4-BE49-F238E27FC236}">
                <a16:creationId xmlns:a16="http://schemas.microsoft.com/office/drawing/2014/main" id="{9FDFAB78-281D-6439-ED71-8E203092C495}"/>
              </a:ext>
            </a:extLst>
          </p:cNvPr>
          <p:cNvSpPr txBox="1">
            <a:spLocks/>
          </p:cNvSpPr>
          <p:nvPr/>
        </p:nvSpPr>
        <p:spPr>
          <a:xfrm>
            <a:off x="190862" y="582652"/>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dirty="0"/>
              <a:t>Telemedicina eset III. </a:t>
            </a:r>
          </a:p>
          <a:p>
            <a:r>
              <a:rPr lang="hu-HU" dirty="0"/>
              <a:t>A csoportmunka kérdései</a:t>
            </a:r>
            <a:endParaRPr lang="en-US" dirty="0"/>
          </a:p>
        </p:txBody>
      </p:sp>
    </p:spTree>
    <p:extLst>
      <p:ext uri="{BB962C8B-B14F-4D97-AF65-F5344CB8AC3E}">
        <p14:creationId xmlns:p14="http://schemas.microsoft.com/office/powerpoint/2010/main" val="4244640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32B08-BE76-A6B5-F1EA-D0232BC5D936}"/>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2328C453-3634-EBBC-333A-C0D91BB6EF46}"/>
              </a:ext>
            </a:extLst>
          </p:cNvPr>
          <p:cNvSpPr>
            <a:spLocks noGrp="1"/>
          </p:cNvSpPr>
          <p:nvPr>
            <p:ph sz="half" idx="1"/>
          </p:nvPr>
        </p:nvSpPr>
        <p:spPr>
          <a:xfrm>
            <a:off x="556931" y="1851668"/>
            <a:ext cx="9685900" cy="3771188"/>
          </a:xfrm>
        </p:spPr>
        <p:txBody>
          <a:bodyPr/>
          <a:lstStyle/>
          <a:p>
            <a:pPr marL="342900" lvl="0" indent="-342900">
              <a:lnSpc>
                <a:spcPct val="107000"/>
              </a:lnSpc>
              <a:buFont typeface="+mj-lt"/>
              <a:buAutoNum type="arabicPeriod"/>
            </a:pPr>
            <a:r>
              <a:rPr lang="en-GB" sz="2600" b="1" kern="100" dirty="0">
                <a:effectLst/>
                <a:latin typeface="Aptos" panose="020B0004020202020204" pitchFamily="34" charset="0"/>
                <a:ea typeface="Aptos" panose="020B0004020202020204" pitchFamily="34" charset="0"/>
                <a:cs typeface="Times New Roman" panose="02020603050405020304" pitchFamily="18" charset="0"/>
              </a:rPr>
              <a:t>A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csoportfejlődés</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melyik</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szakaszában</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van a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távkonzultáció</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bevezetésén</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dolgozó</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csapat</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Mi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jellemző</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erre</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 a </a:t>
            </a:r>
            <a:r>
              <a:rPr lang="en-GB" sz="2600" b="1" kern="100" dirty="0" err="1">
                <a:effectLst/>
                <a:latin typeface="Aptos" panose="020B0004020202020204" pitchFamily="34" charset="0"/>
                <a:ea typeface="Aptos" panose="020B0004020202020204" pitchFamily="34" charset="0"/>
                <a:cs typeface="Times New Roman" panose="02020603050405020304" pitchFamily="18" charset="0"/>
              </a:rPr>
              <a:t>szakaszra</a:t>
            </a:r>
            <a:r>
              <a:rPr lang="en-GB" sz="2600" b="1" kern="1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mj-lt"/>
              <a:buAutoNum type="arabicPeriod"/>
            </a:pP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Az e-learning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tananyagban</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öt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különböző</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konfliktustípussal</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ismerkedtek</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meg.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Ön</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szerint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melyik</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típus</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(ok)</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ba</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tartozik</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az</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hu-HU"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d</a:t>
            </a:r>
            <a:r>
              <a:rPr lang="hu-HU"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m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és</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D</a:t>
            </a:r>
            <a:r>
              <a:rPr lang="hu-HU"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o</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ra</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közötti</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konfliktus</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Miért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mj-lt"/>
              <a:buAutoNum type="arabicPeriod"/>
            </a:pP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Készítsen</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5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pontból</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álló</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javaslatot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Lindának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és</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Dr.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Edwardsnak</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munkacsoport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következő</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ülésére</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mj-lt"/>
              <a:buAutoNum type="arabicPeriod"/>
            </a:pP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Ön</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szerint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hogyan</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befolyásolja</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dinamikát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az</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tény</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hogy</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munkacsoport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csak</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online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tudott</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 </a:t>
            </a:r>
            <a:r>
              <a:rPr lang="en-GB" sz="2600" kern="100" dirty="0" err="1">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találkozni</a:t>
            </a: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t>
            </a:r>
            <a:endParaRPr lang="en-US" dirty="0">
              <a:solidFill>
                <a:schemeClr val="bg1">
                  <a:lumMod val="85000"/>
                </a:schemeClr>
              </a:solidFill>
            </a:endParaRPr>
          </a:p>
        </p:txBody>
      </p:sp>
      <p:sp>
        <p:nvSpPr>
          <p:cNvPr id="4" name="Cím 1">
            <a:extLst>
              <a:ext uri="{FF2B5EF4-FFF2-40B4-BE49-F238E27FC236}">
                <a16:creationId xmlns:a16="http://schemas.microsoft.com/office/drawing/2014/main" id="{7C568491-5C68-E438-33C2-95609ED3D21B}"/>
              </a:ext>
            </a:extLst>
          </p:cNvPr>
          <p:cNvSpPr txBox="1">
            <a:spLocks/>
          </p:cNvSpPr>
          <p:nvPr/>
        </p:nvSpPr>
        <p:spPr>
          <a:xfrm>
            <a:off x="190862" y="582652"/>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dirty="0"/>
              <a:t>Telemedicina eset III. </a:t>
            </a:r>
          </a:p>
          <a:p>
            <a:r>
              <a:rPr lang="hu-HU" dirty="0"/>
              <a:t>A csoportmunka kérdései</a:t>
            </a:r>
            <a:endParaRPr lang="en-US" dirty="0"/>
          </a:p>
        </p:txBody>
      </p:sp>
    </p:spTree>
    <p:extLst>
      <p:ext uri="{BB962C8B-B14F-4D97-AF65-F5344CB8AC3E}">
        <p14:creationId xmlns:p14="http://schemas.microsoft.com/office/powerpoint/2010/main" val="3811032702"/>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H_PASS_presentation_template_2026 (3)</Template>
  <TotalTime>1</TotalTime>
  <Words>2778</Words>
  <Application>Microsoft Office PowerPoint</Application>
  <PresentationFormat>Egyéni</PresentationFormat>
  <Paragraphs>189</Paragraphs>
  <Slides>33</Slides>
  <Notes>9</Notes>
  <HiddenSlides>0</HiddenSlides>
  <MMClips>0</MMClips>
  <ScaleCrop>false</ScaleCrop>
  <HeadingPairs>
    <vt:vector size="6" baseType="variant">
      <vt:variant>
        <vt:lpstr>Használt betűtípusok</vt:lpstr>
      </vt:variant>
      <vt:variant>
        <vt:i4>3</vt:i4>
      </vt:variant>
      <vt:variant>
        <vt:lpstr>Téma</vt:lpstr>
      </vt:variant>
      <vt:variant>
        <vt:i4>1</vt:i4>
      </vt:variant>
      <vt:variant>
        <vt:lpstr>Diacímek</vt:lpstr>
      </vt:variant>
      <vt:variant>
        <vt:i4>33</vt:i4>
      </vt:variant>
    </vt:vector>
  </HeadingPairs>
  <TitlesOfParts>
    <vt:vector size="37" baseType="lpstr">
      <vt:lpstr>Aptos</vt:lpstr>
      <vt:lpstr>Arial</vt:lpstr>
      <vt:lpstr>Calibri</vt:lpstr>
      <vt:lpstr>Tema di Office</vt:lpstr>
      <vt:lpstr>  Modul 2. Online alkalom</vt:lpstr>
      <vt:lpstr>Új telekonzultációs szolgálatás eset – Következő fejezet  ONLINE csoportmunka(Module 2)</vt:lpstr>
      <vt:lpstr>PowerPoint-bemutató</vt:lpstr>
      <vt:lpstr>Telemedicina eset III.</vt:lpstr>
      <vt:lpstr>PowerPoint-bemutató</vt:lpstr>
      <vt:lpstr>Telemedicina eset III.</vt:lpstr>
      <vt:lpstr>Telemedicina eset III.</vt:lpstr>
      <vt:lpstr>PowerPoint-bemutató</vt:lpstr>
      <vt:lpstr>PowerPoint-bemutató</vt:lpstr>
      <vt:lpstr>PowerPoint-bemutató</vt:lpstr>
      <vt:lpstr>PowerPoint-bemutató</vt:lpstr>
      <vt:lpstr>A csoportfejlődés fázisai</vt:lpstr>
      <vt:lpstr>A csoportfejlődés fázisai</vt:lpstr>
      <vt:lpstr>Csoportdinamika - Javaslatok</vt:lpstr>
      <vt:lpstr>Milyen vezetési módszerek segíthetnek?</vt:lpstr>
      <vt:lpstr>Csoportdinamika - Javaslatok</vt:lpstr>
      <vt:lpstr>PowerPoint-bemutató</vt:lpstr>
      <vt:lpstr>Konfliktus típusok az egészségügyben   Információs Érték Érdek Kapcsolati Strukturális</vt:lpstr>
      <vt:lpstr>PowerPoint-bemutató</vt:lpstr>
      <vt:lpstr>PowerPoint-bemutató</vt:lpstr>
      <vt:lpstr>PowerPoint-bemutató</vt:lpstr>
      <vt:lpstr>PowerPoint-bemutató</vt:lpstr>
      <vt:lpstr>PowerPoint-bemutató</vt:lpstr>
      <vt:lpstr>Konfliktus típusok az egészségügyben   Információs Érték Érdek Kapcsolati Strukturális</vt:lpstr>
      <vt:lpstr>Egyéni feladat: Reflexió az online kommunikációra és kollaborációra</vt:lpstr>
      <vt:lpstr>Reflexió az online kommunikációra és kollaborációra</vt:lpstr>
      <vt:lpstr>Reflexiók – Az online térben való kommunikáció kihívásai</vt:lpstr>
      <vt:lpstr>Reflexiók - Javaslatok</vt:lpstr>
      <vt:lpstr>Reflexiók – sok konkrét fejlesztési javaslat született!</vt:lpstr>
      <vt:lpstr>Reflexiók – sok konkrét digitális kommunikációs fejlesztési javaslat született!</vt:lpstr>
      <vt:lpstr>Kiscsoportok (breakout room) – Szakmák szerint</vt:lpstr>
      <vt:lpstr>Következő lépések</vt:lpstr>
      <vt:lpstr>Köszönjük a közös munkát!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Fazekas Nóra</cp:lastModifiedBy>
  <cp:revision>1</cp:revision>
  <dcterms:created xsi:type="dcterms:W3CDTF">2026-04-08T13:39:03Z</dcterms:created>
  <dcterms:modified xsi:type="dcterms:W3CDTF">2026-04-08T13:40:48Z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