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16"/>
  </p:notesMasterIdLst>
  <p:handoutMasterIdLst>
    <p:handoutMasterId r:id="rId17"/>
  </p:handoutMasterIdLst>
  <p:sldIdLst>
    <p:sldId id="256" r:id="rId6"/>
    <p:sldId id="356" r:id="rId7"/>
    <p:sldId id="277" r:id="rId8"/>
    <p:sldId id="307" r:id="rId9"/>
    <p:sldId id="324" r:id="rId10"/>
    <p:sldId id="344" r:id="rId11"/>
    <p:sldId id="287" r:id="rId12"/>
    <p:sldId id="368" r:id="rId13"/>
    <p:sldId id="369" r:id="rId14"/>
    <p:sldId id="795" r:id="rId15"/>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5DB"/>
    <a:srgbClr val="E5FBFB"/>
    <a:srgbClr val="AB0084"/>
    <a:srgbClr val="00C6D6"/>
    <a:srgbClr val="02FFD2"/>
    <a:srgbClr val="FB0087"/>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39C342-21B0-EECE-F8D5-62B7730B5B27}" v="14" dt="2025-03-03T10:57:55.473"/>
  </p1510:revLst>
</p1510:revInfo>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62" autoAdjust="0"/>
    <p:restoredTop sz="94660"/>
  </p:normalViewPr>
  <p:slideViewPr>
    <p:cSldViewPr snapToGrid="0">
      <p:cViewPr varScale="1">
        <p:scale>
          <a:sx n="56" d="100"/>
          <a:sy n="56" d="100"/>
        </p:scale>
        <p:origin x="1388"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ria Reggiani" userId="S::saramaria.reggiani@santannapisa.it::b4ab18ea-ed13-4019-b528-d808df35eac7" providerId="AD" clId="Web-{E639C342-21B0-EECE-F8D5-62B7730B5B27}"/>
    <pc:docChg chg="modSld">
      <pc:chgData name="Sara Maria Reggiani" userId="S::saramaria.reggiani@santannapisa.it::b4ab18ea-ed13-4019-b528-d808df35eac7" providerId="AD" clId="Web-{E639C342-21B0-EECE-F8D5-62B7730B5B27}" dt="2025-03-03T10:57:53.395" v="12" actId="20577"/>
      <pc:docMkLst>
        <pc:docMk/>
      </pc:docMkLst>
      <pc:sldChg chg="modSp">
        <pc:chgData name="Sara Maria Reggiani" userId="S::saramaria.reggiani@santannapisa.it::b4ab18ea-ed13-4019-b528-d808df35eac7" providerId="AD" clId="Web-{E639C342-21B0-EECE-F8D5-62B7730B5B27}" dt="2025-03-03T10:57:53.395" v="12" actId="20577"/>
        <pc:sldMkLst>
          <pc:docMk/>
          <pc:sldMk cId="839785364" sldId="256"/>
        </pc:sldMkLst>
        <pc:spChg chg="mod">
          <ac:chgData name="Sara Maria Reggiani" userId="S::saramaria.reggiani@santannapisa.it::b4ab18ea-ed13-4019-b528-d808df35eac7" providerId="AD" clId="Web-{E639C342-21B0-EECE-F8D5-62B7730B5B27}" dt="2025-03-03T10:57:53.395" v="12" actId="20577"/>
          <ac:spMkLst>
            <pc:docMk/>
            <pc:sldMk cId="839785364" sldId="256"/>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3036270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a:t>Orsi</a:t>
            </a:r>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2645093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3050066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it-IT" dirty="0"/>
              <a:t>Copyright © Membri del progetto H-PASS. Per dettagli sul progetto H-PASS e sulla collaborazione, visitare: https://</a:t>
            </a:r>
            <a:r>
              <a:rPr lang="it-IT" dirty="0" err="1"/>
              <a:t>hpass.healthworkforce.eu</a:t>
            </a:r>
            <a:r>
              <a:rPr lang="it-IT" dirty="0"/>
              <a:t>/</a:t>
            </a:r>
            <a:r>
              <a:rPr lang="it-IT" dirty="0" err="1"/>
              <a:t>index.php</a:t>
            </a:r>
            <a:r>
              <a:rPr lang="it-IT" dirty="0"/>
              <a:t>/the-project/</a:t>
            </a:r>
          </a:p>
          <a:p>
            <a:endParaRPr lang="it-IT" dirty="0"/>
          </a:p>
          <a:p>
            <a:r>
              <a:rPr lang="it-IT" dirty="0"/>
              <a:t>H-PASS the “Health </a:t>
            </a:r>
            <a:r>
              <a:rPr lang="it-IT" dirty="0" err="1"/>
              <a:t>Professionals</a:t>
            </a:r>
            <a:r>
              <a:rPr lang="it-IT" dirty="0"/>
              <a:t>’ and the “</a:t>
            </a:r>
            <a:r>
              <a:rPr lang="it-IT" dirty="0" err="1"/>
              <a:t>DigitAl</a:t>
            </a:r>
            <a:r>
              <a:rPr lang="it-IT" dirty="0"/>
              <a:t> team” </a:t>
            </a:r>
            <a:r>
              <a:rPr lang="it-IT" dirty="0" err="1"/>
              <a:t>SkillS</a:t>
            </a:r>
            <a:r>
              <a:rPr lang="it-IT" dirty="0"/>
              <a:t> </a:t>
            </a:r>
            <a:r>
              <a:rPr lang="it-IT" dirty="0" err="1"/>
              <a:t>advancement</a:t>
            </a:r>
            <a:r>
              <a:rPr lang="it-IT" dirty="0"/>
              <a:t>” è un progetto co-finanziato dall’Agenzia Esecutiva Europea per la Salute e il Digitale (</a:t>
            </a:r>
            <a:r>
              <a:rPr lang="it-IT" dirty="0" err="1"/>
              <a:t>HaDEA</a:t>
            </a:r>
            <a:r>
              <a:rPr lang="it-IT" dirty="0"/>
              <a:t>) sotto i poteri delegati dalla Commissione Europea. H-PASS è iniziato nel maggio 2023 e durerà 3 anni.</a:t>
            </a:r>
          </a:p>
          <a:p>
            <a:endParaRPr lang="it-IT" dirty="0"/>
          </a:p>
          <a:p>
            <a:r>
              <a:rPr lang="it-IT" dirty="0"/>
              <a:t>Questo lavoro è concesso in licenza in base alla licenza Creative Commons </a:t>
            </a:r>
            <a:r>
              <a:rPr lang="it-IT" dirty="0" err="1"/>
              <a:t>Attribution-Noncommercial</a:t>
            </a:r>
            <a:r>
              <a:rPr lang="it-IT" dirty="0"/>
              <a:t> 3.0. Per visualizzare una copia di questa licenza, visitare http://</a:t>
            </a:r>
            <a:r>
              <a:rPr lang="it-IT" dirty="0" err="1"/>
              <a:t>creativecommons.org</a:t>
            </a:r>
            <a:r>
              <a:rPr lang="it-IT" dirty="0"/>
              <a:t>/</a:t>
            </a:r>
            <a:r>
              <a:rPr lang="it-IT" dirty="0" err="1"/>
              <a:t>licenses</a:t>
            </a:r>
            <a:r>
              <a:rPr lang="it-IT" dirty="0"/>
              <a:t>/by-</a:t>
            </a:r>
            <a:r>
              <a:rPr lang="it-IT" dirty="0" err="1"/>
              <a:t>nc</a:t>
            </a:r>
            <a:r>
              <a:rPr lang="it-IT" dirty="0"/>
              <a:t>/3.0/ o inviare una lettera a Creative Commons, 171 Second Street, Suite 300, San Francisco, California, 94105 e USA.</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2314538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err="1"/>
              <a:t>Title</a:t>
            </a:r>
            <a:r>
              <a:rPr lang="hu-HU"/>
              <a:t> of </a:t>
            </a:r>
            <a:r>
              <a:rPr lang="hu-HU" err="1"/>
              <a:t>your</a:t>
            </a:r>
            <a:r>
              <a:rPr lang="hu-HU"/>
              <a:t> </a:t>
            </a:r>
            <a:r>
              <a:rPr lang="hu-HU" err="1"/>
              <a:t>presentation</a:t>
            </a:r>
            <a:endParaRPr lang="en-US"/>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4075486024"/>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240030563"/>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261528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781704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4271235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69619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8828117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3659130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196180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a:t>TITLE OF YOUR PRESENTATION</a:t>
            </a:r>
            <a:endParaRPr lang="en-US"/>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err="1"/>
              <a:t>Name</a:t>
            </a:r>
            <a:r>
              <a:rPr lang="hu-HU"/>
              <a:t>, </a:t>
            </a:r>
            <a:r>
              <a:rPr lang="hu-HU" err="1"/>
              <a:t>title</a:t>
            </a:r>
            <a:r>
              <a:rPr lang="hu-HU"/>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lt-LT"/>
              <a:t>Spustelėkite, kad galėtumėte redaguoti šablono teksto stilius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lt-LT"/>
              <a:t>Spustelėkite, kad galėtumėte redaguoti šablono teksto stilius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lt-LT"/>
              <a:t>Spustelėkite, kad galėtumėte redaguoti šablono teksto stilius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err="1"/>
              <a:t>Insert</a:t>
            </a:r>
            <a:r>
              <a:rPr lang="hu-HU"/>
              <a:t> </a:t>
            </a:r>
            <a:r>
              <a:rPr lang="hu-HU" err="1"/>
              <a:t>your</a:t>
            </a:r>
            <a:r>
              <a:rPr lang="hu-HU"/>
              <a:t> text here</a:t>
            </a:r>
            <a:endParaRPr lang="en-GB"/>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err="1"/>
              <a:t>Insert</a:t>
            </a:r>
            <a:r>
              <a:rPr lang="hu-HU"/>
              <a:t> </a:t>
            </a:r>
            <a:r>
              <a:rPr lang="hu-HU" err="1"/>
              <a:t>your</a:t>
            </a:r>
            <a:r>
              <a:rPr lang="hu-HU"/>
              <a:t> image here</a:t>
            </a:r>
            <a:endParaRPr lang="en-GB"/>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a:t>TITLE</a:t>
            </a:r>
            <a:endParaRPr lang="en-GB"/>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lt-LT"/>
              <a:t>Spustelėkite, kad galėtumėte redaguoti šablono teksto stilius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lt-LT"/>
              <a:t>Spustelėkite, kad galėtumėte redaguoti šablono teksto stilius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lt-LT"/>
              <a:t>Spustelėkite, kad galėtumėte redaguoti šablono teksto stilius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a:t>SECTION TITLE</a:t>
            </a:r>
            <a:endParaRPr lang="en-GB"/>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a:t>THANK YOU!</a:t>
            </a:r>
            <a:endParaRPr lang="en-GB"/>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err="1">
                <a:solidFill>
                  <a:schemeClr val="bg1"/>
                </a:solidFill>
                <a:effectLst/>
                <a:latin typeface="Arial" panose="020B0604020202020204" pitchFamily="34" charset="0"/>
                <a:ea typeface="+mn-ea"/>
                <a:cs typeface="Arial" panose="020B0604020202020204" pitchFamily="34" charset="0"/>
              </a:rPr>
              <a:t>Programme</a:t>
            </a:r>
            <a:r>
              <a:rPr lang="en-US" sz="900" kern="120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a:solidFill>
                <a:schemeClr val="bg1"/>
              </a:solidFill>
              <a:effectLst/>
              <a:latin typeface="Arial" panose="020B0604020202020204" pitchFamily="34" charset="0"/>
              <a:ea typeface="+mn-ea"/>
              <a:cs typeface="Arial" panose="020B0604020202020204" pitchFamily="34" charset="0"/>
            </a:endParaRPr>
          </a:p>
          <a:p>
            <a:pPr algn="just"/>
            <a:endParaRPr lang="en-GB" sz="90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570294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hyperlink" Target="https://youtu.be/p5XP3qAPGaU?feature=shared"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nttIq6FCQ5k?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0Xht6fmcWOo?feature=shared"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youtu.be/sQSP-9kUwwc?feature=shared"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1oqG7z63ntM?feature=shared"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hyperlink" Target="https://www.iso.org/"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597428" y="3824175"/>
            <a:ext cx="5604905" cy="1081536"/>
          </a:xfrm>
        </p:spPr>
        <p:txBody>
          <a:bodyPr lIns="91440" tIns="45720" rIns="91440" bIns="45720" anchor="ctr"/>
          <a:lstStyle/>
          <a:p>
            <a:br>
              <a:rPr lang="lt-LT" sz="5400" b="1" i="1" dirty="0">
                <a:effectLst/>
                <a:latin typeface="Calibri" panose="020F0502020204030204" pitchFamily="34" charset="0"/>
                <a:ea typeface="Calibri" panose="020F0502020204030204" pitchFamily="34" charset="0"/>
              </a:rPr>
            </a:br>
            <a:r>
              <a:rPr lang="it-IT" dirty="0">
                <a:latin typeface="Calibri"/>
                <a:ea typeface="Calibri"/>
                <a:cs typeface="Calibri"/>
              </a:rPr>
              <a:t>Gestione del Rischio</a:t>
            </a:r>
            <a:br>
              <a:rPr lang="it-IT" dirty="0">
                <a:latin typeface="Calibri"/>
                <a:ea typeface="Calibri"/>
                <a:cs typeface="Calibri"/>
              </a:rPr>
            </a:br>
            <a:r>
              <a:rPr lang="it-IT" dirty="0">
                <a:latin typeface="Calibri"/>
                <a:ea typeface="Calibri"/>
                <a:cs typeface="Calibri"/>
              </a:rPr>
              <a:t>-</a:t>
            </a:r>
            <a:br>
              <a:rPr lang="it-IT" dirty="0">
                <a:latin typeface="Calibri"/>
                <a:ea typeface="Calibri"/>
                <a:cs typeface="Calibri"/>
              </a:rPr>
            </a:br>
            <a:r>
              <a:rPr lang="it-IT" dirty="0">
                <a:latin typeface="Calibri"/>
                <a:ea typeface="Calibri"/>
                <a:cs typeface="Calibri"/>
              </a:rPr>
              <a:t> Concetti </a:t>
            </a:r>
            <a:br>
              <a:rPr lang="it-IT" dirty="0">
                <a:latin typeface="Calibri"/>
                <a:ea typeface="Calibri"/>
                <a:cs typeface="Calibri"/>
              </a:rPr>
            </a:br>
            <a:r>
              <a:rPr lang="it-IT" dirty="0">
                <a:latin typeface="Calibri"/>
                <a:ea typeface="Calibri"/>
                <a:cs typeface="Calibri"/>
              </a:rPr>
              <a:t>base</a:t>
            </a:r>
            <a:endParaRPr lang="en-GB" dirty="0">
              <a:latin typeface="Calibri"/>
              <a:ea typeface="Calibri"/>
              <a:cs typeface="Calibri"/>
            </a:endParaRPr>
          </a:p>
        </p:txBody>
      </p:sp>
      <p:sp>
        <p:nvSpPr>
          <p:cNvPr id="3" name="Dátum helye 2"/>
          <p:cNvSpPr>
            <a:spLocks noGrp="1"/>
          </p:cNvSpPr>
          <p:nvPr>
            <p:ph type="dt" sz="half" idx="10"/>
          </p:nvPr>
        </p:nvSpPr>
        <p:spPr>
          <a:xfrm>
            <a:off x="7884641" y="6484338"/>
            <a:ext cx="2429947" cy="383297"/>
          </a:xfrm>
        </p:spPr>
        <p:txBody>
          <a:bodyPr/>
          <a:lstStyle/>
          <a:p>
            <a:pPr algn="ctr"/>
            <a:fld id="{5D471343-8972-4C3F-BAD8-5D975A3211E8}" type="datetime1">
              <a:rPr lang="it-IT" smtClean="0"/>
              <a:pPr algn="ctr"/>
              <a:t>05/03/2026</a:t>
            </a:fld>
            <a:endParaRPr lang="it-IT"/>
          </a:p>
        </p:txBody>
      </p:sp>
      <p:sp>
        <p:nvSpPr>
          <p:cNvPr id="8" name="Footer Placeholder 4">
            <a:extLst>
              <a:ext uri="{FF2B5EF4-FFF2-40B4-BE49-F238E27FC236}">
                <a16:creationId xmlns:a16="http://schemas.microsoft.com/office/drawing/2014/main" id="{B6C5E437-9D35-7F1D-A641-5ED24C9344C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solidFill>
                  <a:schemeClr val="bg1"/>
                </a:solidFill>
              </a:rPr>
              <a:t>Project: 101101139 — H-PASS — EU4H-2022-PJ</a:t>
            </a:r>
            <a:endParaRPr lang="el-GR" altLang="en-US" sz="1200">
              <a:solidFill>
                <a:schemeClr val="bg1"/>
              </a:solidFill>
            </a:endParaRPr>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Grazie!</a:t>
            </a:r>
            <a:endParaRPr lang="hu-HU" dirty="0"/>
          </a:p>
        </p:txBody>
      </p:sp>
    </p:spTree>
    <p:extLst>
      <p:ext uri="{BB962C8B-B14F-4D97-AF65-F5344CB8AC3E}">
        <p14:creationId xmlns:p14="http://schemas.microsoft.com/office/powerpoint/2010/main" val="2095095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73678" y="577372"/>
            <a:ext cx="4538402" cy="2177258"/>
          </a:xfrm>
        </p:spPr>
        <p:txBody>
          <a:bodyPr/>
          <a:lstStyle/>
          <a:p>
            <a:r>
              <a:rPr lang="en-US" b="1" dirty="0" err="1"/>
              <a:t>Cos’è</a:t>
            </a:r>
            <a:r>
              <a:rPr lang="en-US" b="1" dirty="0"/>
              <a:t> la </a:t>
            </a:r>
            <a:r>
              <a:rPr lang="en-US" b="1" dirty="0" err="1"/>
              <a:t>Gestione</a:t>
            </a:r>
            <a:r>
              <a:rPr lang="en-US" b="1" dirty="0"/>
              <a:t> del </a:t>
            </a:r>
            <a:r>
              <a:rPr lang="en-US" b="1" dirty="0" err="1"/>
              <a:t>Rischio</a:t>
            </a:r>
            <a:r>
              <a:rPr lang="en-US" b="1" dirty="0"/>
              <a:t>?</a:t>
            </a:r>
            <a:br>
              <a:rPr lang="it-IT" b="1" dirty="0"/>
            </a:br>
            <a:r>
              <a:rPr lang="hu-HU" sz="4000" dirty="0"/>
              <a:t>	</a:t>
            </a:r>
            <a:endParaRPr lang="en-GB" sz="4000" dirty="0"/>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CasellaDiTesto 7">
            <a:extLst>
              <a:ext uri="{FF2B5EF4-FFF2-40B4-BE49-F238E27FC236}">
                <a16:creationId xmlns:a16="http://schemas.microsoft.com/office/drawing/2014/main" id="{048DD403-4FFB-02A4-DD66-07C7FDD5FCB4}"/>
              </a:ext>
            </a:extLst>
          </p:cNvPr>
          <p:cNvSpPr txBox="1"/>
          <p:nvPr/>
        </p:nvSpPr>
        <p:spPr>
          <a:xfrm>
            <a:off x="862272" y="2457620"/>
            <a:ext cx="7630217" cy="2796278"/>
          </a:xfrm>
          <a:prstGeom prst="rect">
            <a:avLst/>
          </a:prstGeom>
          <a:noFill/>
        </p:spPr>
        <p:txBody>
          <a:bodyPr wrap="square">
            <a:spAutoFit/>
          </a:bodyPr>
          <a:lstStyle/>
          <a:p>
            <a:pPr marL="285750" indent="-285750">
              <a:lnSpc>
                <a:spcPct val="115000"/>
              </a:lnSpc>
              <a:spcAft>
                <a:spcPts val="1000"/>
              </a:spcAft>
              <a:buFont typeface="Arial" panose="020B0604020202020204" pitchFamily="34" charset="0"/>
              <a:buChar char="•"/>
            </a:pPr>
            <a:r>
              <a:rPr lang="en-US" sz="2000" dirty="0">
                <a:effectLst/>
                <a:latin typeface="Cambria" panose="02040503050406030204" pitchFamily="18" charset="0"/>
                <a:ea typeface="MS Mincho" panose="02020609040205080304" pitchFamily="49" charset="-128"/>
                <a:cs typeface="Times New Roman" panose="02020603050405020304" pitchFamily="18" charset="0"/>
              </a:rPr>
              <a:t>La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gestione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del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rischio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è il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processo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di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identificazione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valutazione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prioritizzazione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e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mitigazione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delle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incertezze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nell'ambito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sanitario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2000" dirty="0">
              <a:effectLst/>
              <a:latin typeface="Cambria" panose="02040503050406030204" pitchFamily="18" charset="0"/>
              <a:ea typeface="MS Mincho" panose="02020609040205080304" pitchFamily="49" charset="-128"/>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Comprende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la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valutazione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dei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potenziali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rischi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siano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essi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finanziari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operativi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strategici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legali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ambientali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2000" dirty="0">
              <a:effectLst/>
              <a:latin typeface="Cambria" panose="02040503050406030204" pitchFamily="18" charset="0"/>
              <a:ea typeface="MS Mincho" panose="02020609040205080304" pitchFamily="49" charset="-128"/>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US" sz="2000" dirty="0">
                <a:effectLst/>
                <a:latin typeface="Cambria" panose="02040503050406030204" pitchFamily="18" charset="0"/>
                <a:ea typeface="MS Mincho" panose="02020609040205080304" pitchFamily="49" charset="-128"/>
                <a:cs typeface="Times New Roman" panose="02020603050405020304" pitchFamily="18" charset="0"/>
              </a:rPr>
              <a:t>Una volta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identificati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rischi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la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gestione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prevede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l’attuazione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di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strategie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per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ridurne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monitorarne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e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controllarne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l’impatto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2000"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5" name="CasellaDiTesto 4">
            <a:extLst>
              <a:ext uri="{FF2B5EF4-FFF2-40B4-BE49-F238E27FC236}">
                <a16:creationId xmlns:a16="http://schemas.microsoft.com/office/drawing/2014/main" id="{A98B61C5-26A7-6FF6-120E-45A46E2D54CA}"/>
              </a:ext>
            </a:extLst>
          </p:cNvPr>
          <p:cNvSpPr txBox="1"/>
          <p:nvPr/>
        </p:nvSpPr>
        <p:spPr>
          <a:xfrm>
            <a:off x="2699544" y="5724138"/>
            <a:ext cx="5400674" cy="369332"/>
          </a:xfrm>
          <a:prstGeom prst="rect">
            <a:avLst/>
          </a:prstGeom>
          <a:noFill/>
        </p:spPr>
        <p:txBody>
          <a:bodyPr wrap="square">
            <a:spAutoFit/>
          </a:bodyPr>
          <a:lstStyle/>
          <a:p>
            <a:r>
              <a:rPr lang="it-IT" dirty="0">
                <a:hlinkClick r:id="rId2"/>
              </a:rPr>
              <a:t>https://youtu.be/p5XP3qAPGaU?feature=shared</a:t>
            </a:r>
            <a:endParaRPr lang="it-IT" dirty="0"/>
          </a:p>
        </p:txBody>
      </p:sp>
    </p:spTree>
    <p:extLst>
      <p:ext uri="{BB962C8B-B14F-4D97-AF65-F5344CB8AC3E}">
        <p14:creationId xmlns:p14="http://schemas.microsoft.com/office/powerpoint/2010/main" val="1886576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Titolo 5">
            <a:extLst>
              <a:ext uri="{FF2B5EF4-FFF2-40B4-BE49-F238E27FC236}">
                <a16:creationId xmlns:a16="http://schemas.microsoft.com/office/drawing/2014/main" id="{3430C654-A1D2-0E96-E7F1-B5ACCFA5012C}"/>
              </a:ext>
            </a:extLst>
          </p:cNvPr>
          <p:cNvSpPr>
            <a:spLocks noGrp="1"/>
          </p:cNvSpPr>
          <p:nvPr>
            <p:ph type="title"/>
          </p:nvPr>
        </p:nvSpPr>
        <p:spPr>
          <a:xfrm>
            <a:off x="546078" y="857012"/>
            <a:ext cx="4185942" cy="993805"/>
          </a:xfrm>
        </p:spPr>
        <p:txBody>
          <a:bodyPr/>
          <a:lstStyle/>
          <a:p>
            <a:r>
              <a:rPr lang="en-US" b="1" dirty="0" err="1"/>
              <a:t>Cos’è</a:t>
            </a:r>
            <a:r>
              <a:rPr lang="en-US" b="1" dirty="0"/>
              <a:t> un </a:t>
            </a:r>
            <a:r>
              <a:rPr lang="en-US" b="1" dirty="0" err="1"/>
              <a:t>Rischio</a:t>
            </a:r>
            <a:r>
              <a:rPr lang="en-US" b="1" dirty="0"/>
              <a:t>?</a:t>
            </a:r>
            <a:br>
              <a:rPr lang="it-IT" b="1" dirty="0"/>
            </a:br>
            <a:endParaRPr lang="it-IT" dirty="0"/>
          </a:p>
        </p:txBody>
      </p:sp>
      <p:sp>
        <p:nvSpPr>
          <p:cNvPr id="10" name="CasellaDiTesto 9">
            <a:extLst>
              <a:ext uri="{FF2B5EF4-FFF2-40B4-BE49-F238E27FC236}">
                <a16:creationId xmlns:a16="http://schemas.microsoft.com/office/drawing/2014/main" id="{D4955DC5-108B-B2F5-2604-9BED137E33E3}"/>
              </a:ext>
            </a:extLst>
          </p:cNvPr>
          <p:cNvSpPr txBox="1"/>
          <p:nvPr/>
        </p:nvSpPr>
        <p:spPr>
          <a:xfrm>
            <a:off x="711602" y="1850817"/>
            <a:ext cx="7575147" cy="2796278"/>
          </a:xfrm>
          <a:prstGeom prst="rect">
            <a:avLst/>
          </a:prstGeom>
          <a:noFill/>
        </p:spPr>
        <p:txBody>
          <a:bodyPr wrap="square">
            <a:spAutoFit/>
          </a:bodyPr>
          <a:lstStyle/>
          <a:p>
            <a:pPr marL="285750" indent="-285750">
              <a:lnSpc>
                <a:spcPct val="115000"/>
              </a:lnSpc>
              <a:spcAft>
                <a:spcPts val="1000"/>
              </a:spcAft>
              <a:buFont typeface="Arial" panose="020B0604020202020204" pitchFamily="34" charset="0"/>
              <a:buChar char="•"/>
            </a:pPr>
            <a:r>
              <a:rPr lang="en-US" sz="2000" dirty="0">
                <a:effectLst/>
                <a:latin typeface="Cambria" panose="02040503050406030204" pitchFamily="18" charset="0"/>
                <a:ea typeface="MS Mincho" panose="02020609040205080304" pitchFamily="49" charset="-128"/>
                <a:cs typeface="Times New Roman" panose="02020603050405020304" pitchFamily="18" charset="0"/>
              </a:rPr>
              <a:t>Un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rischio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è la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possibilità</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che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un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evento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un’azione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una</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decisione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porti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 un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esito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indesiderato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negativo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influenzando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il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raggiungimento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degli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obiettivi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le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prestazioni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beni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2000" dirty="0">
              <a:effectLst/>
              <a:latin typeface="Cambria" panose="02040503050406030204" pitchFamily="18" charset="0"/>
              <a:ea typeface="MS Mincho" panose="02020609040205080304" pitchFamily="49" charset="-128"/>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US" sz="2000" dirty="0">
                <a:effectLst/>
                <a:latin typeface="Cambria" panose="02040503050406030204" pitchFamily="18" charset="0"/>
                <a:ea typeface="MS Mincho" panose="02020609040205080304" pitchFamily="49" charset="-128"/>
                <a:cs typeface="Times New Roman" panose="02020603050405020304" pitchFamily="18" charset="0"/>
              </a:rPr>
              <a:t>I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rischi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possono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derivare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da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una</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vasta</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gamma di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fonti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2000" dirty="0">
              <a:effectLst/>
              <a:latin typeface="Cambria" panose="02040503050406030204" pitchFamily="18" charset="0"/>
              <a:ea typeface="MS Mincho" panose="02020609040205080304" pitchFamily="49" charset="-128"/>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US" sz="2000" dirty="0">
                <a:effectLst/>
                <a:latin typeface="Cambria" panose="02040503050406030204" pitchFamily="18" charset="0"/>
                <a:ea typeface="MS Mincho" panose="02020609040205080304" pitchFamily="49" charset="-128"/>
                <a:cs typeface="Times New Roman" panose="02020603050405020304" pitchFamily="18" charset="0"/>
              </a:rPr>
              <a:t>Una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gestione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efficace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richiede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l’identificazione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della</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probabilità</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e del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potenziale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impatto</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per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poterli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mitigare</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prepararsi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 ad </a:t>
            </a:r>
            <a:r>
              <a:rPr lang="en-US" sz="2000" dirty="0" err="1">
                <a:effectLst/>
                <a:latin typeface="Cambria" panose="02040503050406030204" pitchFamily="18" charset="0"/>
                <a:ea typeface="MS Mincho" panose="02020609040205080304" pitchFamily="49" charset="-128"/>
                <a:cs typeface="Times New Roman" panose="02020603050405020304" pitchFamily="18" charset="0"/>
              </a:rPr>
              <a:t>affrontarli</a:t>
            </a:r>
            <a:r>
              <a:rPr lang="en-US" sz="20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2000"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3" name="CasellaDiTesto 2">
            <a:extLst>
              <a:ext uri="{FF2B5EF4-FFF2-40B4-BE49-F238E27FC236}">
                <a16:creationId xmlns:a16="http://schemas.microsoft.com/office/drawing/2014/main" id="{6736F1F6-96BB-ED73-861F-74F7FB43C3A4}"/>
              </a:ext>
            </a:extLst>
          </p:cNvPr>
          <p:cNvSpPr txBox="1"/>
          <p:nvPr/>
        </p:nvSpPr>
        <p:spPr>
          <a:xfrm>
            <a:off x="2699544" y="5456234"/>
            <a:ext cx="5400674" cy="369332"/>
          </a:xfrm>
          <a:prstGeom prst="rect">
            <a:avLst/>
          </a:prstGeom>
          <a:noFill/>
        </p:spPr>
        <p:txBody>
          <a:bodyPr wrap="square">
            <a:spAutoFit/>
          </a:bodyPr>
          <a:lstStyle/>
          <a:p>
            <a:r>
              <a:rPr lang="it-IT" dirty="0">
                <a:hlinkClick r:id="rId3"/>
              </a:rPr>
              <a:t>https://youtu.be/nttIq6FCQ5k?feature=shared</a:t>
            </a:r>
            <a:endParaRPr lang="it-IT" dirty="0"/>
          </a:p>
        </p:txBody>
      </p:sp>
    </p:spTree>
    <p:extLst>
      <p:ext uri="{BB962C8B-B14F-4D97-AF65-F5344CB8AC3E}">
        <p14:creationId xmlns:p14="http://schemas.microsoft.com/office/powerpoint/2010/main" val="3845143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5508AD5-D66F-B518-38DD-BE255165BB1A}"/>
              </a:ext>
            </a:extLst>
          </p:cNvPr>
          <p:cNvSpPr>
            <a:spLocks noGrp="1"/>
          </p:cNvSpPr>
          <p:nvPr>
            <p:ph type="title"/>
          </p:nvPr>
        </p:nvSpPr>
        <p:spPr>
          <a:xfrm>
            <a:off x="4035328" y="2170004"/>
            <a:ext cx="6418272" cy="1210736"/>
          </a:xfrm>
        </p:spPr>
        <p:txBody>
          <a:bodyPr/>
          <a:lstStyle/>
          <a:p>
            <a:pPr algn="ctr"/>
            <a:r>
              <a:rPr lang="en-US" dirty="0"/>
              <a:t>“</a:t>
            </a:r>
            <a:r>
              <a:rPr lang="en-US" sz="2800" dirty="0"/>
              <a:t>Un </a:t>
            </a:r>
            <a:r>
              <a:rPr lang="en-US" sz="2800" dirty="0" err="1"/>
              <a:t>incidente</a:t>
            </a:r>
            <a:r>
              <a:rPr lang="en-US" sz="2800" dirty="0"/>
              <a:t> di </a:t>
            </a:r>
            <a:r>
              <a:rPr lang="en-US" sz="2800" dirty="0" err="1"/>
              <a:t>sicurezza</a:t>
            </a:r>
            <a:r>
              <a:rPr lang="en-US" sz="2800" dirty="0"/>
              <a:t> del </a:t>
            </a:r>
            <a:r>
              <a:rPr lang="en-US" sz="2800" dirty="0" err="1"/>
              <a:t>paziente</a:t>
            </a:r>
            <a:r>
              <a:rPr lang="en-US" sz="2800" dirty="0"/>
              <a:t> è un </a:t>
            </a:r>
            <a:r>
              <a:rPr lang="en-US" sz="2800" dirty="0" err="1"/>
              <a:t>evento</a:t>
            </a:r>
            <a:r>
              <a:rPr lang="en-US" sz="2800" dirty="0"/>
              <a:t> o </a:t>
            </a:r>
            <a:r>
              <a:rPr lang="en-US" sz="2800" dirty="0" err="1"/>
              <a:t>una</a:t>
            </a:r>
            <a:r>
              <a:rPr lang="en-US" sz="2800" dirty="0"/>
              <a:t> </a:t>
            </a:r>
            <a:r>
              <a:rPr lang="en-US" sz="2800" dirty="0" err="1"/>
              <a:t>circostanza</a:t>
            </a:r>
            <a:r>
              <a:rPr lang="en-US" sz="2800" dirty="0"/>
              <a:t> </a:t>
            </a:r>
            <a:r>
              <a:rPr lang="en-US" sz="2800" dirty="0" err="1"/>
              <a:t>che</a:t>
            </a:r>
            <a:r>
              <a:rPr lang="en-US" sz="2800" dirty="0"/>
              <a:t> </a:t>
            </a:r>
            <a:r>
              <a:rPr lang="en-US" sz="2800" dirty="0" err="1"/>
              <a:t>avrebbe</a:t>
            </a:r>
            <a:r>
              <a:rPr lang="en-US" sz="2800" dirty="0"/>
              <a:t> </a:t>
            </a:r>
            <a:r>
              <a:rPr lang="en-US" sz="2800" dirty="0" err="1"/>
              <a:t>potuto</a:t>
            </a:r>
            <a:r>
              <a:rPr lang="en-US" sz="2800" dirty="0"/>
              <a:t> o ha </a:t>
            </a:r>
            <a:r>
              <a:rPr lang="en-US" sz="2800" dirty="0" err="1"/>
              <a:t>effettivamente</a:t>
            </a:r>
            <a:r>
              <a:rPr lang="en-US" sz="2800" dirty="0"/>
              <a:t> </a:t>
            </a:r>
            <a:r>
              <a:rPr lang="en-US" sz="2800" dirty="0" err="1"/>
              <a:t>causato</a:t>
            </a:r>
            <a:r>
              <a:rPr lang="en-US" sz="2800" dirty="0"/>
              <a:t> un </a:t>
            </a:r>
            <a:r>
              <a:rPr lang="en-US" sz="2800" dirty="0" err="1"/>
              <a:t>danno</a:t>
            </a:r>
            <a:r>
              <a:rPr lang="en-US" sz="2800" dirty="0"/>
              <a:t> non </a:t>
            </a:r>
            <a:r>
              <a:rPr lang="en-US" sz="2800" dirty="0" err="1"/>
              <a:t>necessario</a:t>
            </a:r>
            <a:r>
              <a:rPr lang="en-US" sz="2800" dirty="0"/>
              <a:t> a un </a:t>
            </a:r>
            <a:r>
              <a:rPr lang="en-US" sz="2800" dirty="0" err="1"/>
              <a:t>paziente</a:t>
            </a:r>
            <a:r>
              <a:rPr lang="en-US" sz="2800" dirty="0"/>
              <a:t>.” (OMS, 2009)</a:t>
            </a:r>
            <a:endParaRPr lang="it-IT" sz="2800" dirty="0"/>
          </a:p>
        </p:txBody>
      </p:sp>
      <p:sp>
        <p:nvSpPr>
          <p:cNvPr id="3" name="Footer Placeholder 4">
            <a:extLst>
              <a:ext uri="{FF2B5EF4-FFF2-40B4-BE49-F238E27FC236}">
                <a16:creationId xmlns:a16="http://schemas.microsoft.com/office/drawing/2014/main" id="{FF55C0D9-729C-208F-332A-CF02A3694E60}"/>
              </a:ext>
            </a:extLst>
          </p:cNvPr>
          <p:cNvSpPr txBox="1">
            <a:spLocks noChangeArrowheads="1"/>
          </p:cNvSpPr>
          <p:nvPr/>
        </p:nvSpPr>
        <p:spPr bwMode="auto">
          <a:xfrm>
            <a:off x="7484494" y="68405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E90FF72F-78E3-4AAB-27F9-86707B2B0406}"/>
              </a:ext>
            </a:extLst>
          </p:cNvPr>
          <p:cNvSpPr txBox="1"/>
          <p:nvPr/>
        </p:nvSpPr>
        <p:spPr>
          <a:xfrm>
            <a:off x="5214938" y="5438894"/>
            <a:ext cx="5400674" cy="369332"/>
          </a:xfrm>
          <a:prstGeom prst="rect">
            <a:avLst/>
          </a:prstGeom>
          <a:noFill/>
        </p:spPr>
        <p:txBody>
          <a:bodyPr wrap="square">
            <a:spAutoFit/>
          </a:bodyPr>
          <a:lstStyle/>
          <a:p>
            <a:r>
              <a:rPr lang="it-IT" dirty="0">
                <a:hlinkClick r:id="rId3"/>
              </a:rPr>
              <a:t>https://youtu.be/0Xht6fmcWOo?feature=shared</a:t>
            </a:r>
            <a:endParaRPr lang="it-IT" dirty="0"/>
          </a:p>
        </p:txBody>
      </p:sp>
    </p:spTree>
    <p:extLst>
      <p:ext uri="{BB962C8B-B14F-4D97-AF65-F5344CB8AC3E}">
        <p14:creationId xmlns:p14="http://schemas.microsoft.com/office/powerpoint/2010/main" val="1948226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6D7AF718-D7DD-297C-967E-EACF62974D54}"/>
              </a:ext>
            </a:extLst>
          </p:cNvPr>
          <p:cNvSpPr txBox="1">
            <a:spLocks noChangeArrowheads="1"/>
          </p:cNvSpPr>
          <p:nvPr/>
        </p:nvSpPr>
        <p:spPr bwMode="auto">
          <a:xfrm>
            <a:off x="7484494" y="67897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itolo 4">
            <a:extLst>
              <a:ext uri="{FF2B5EF4-FFF2-40B4-BE49-F238E27FC236}">
                <a16:creationId xmlns:a16="http://schemas.microsoft.com/office/drawing/2014/main" id="{E5BB5A6B-AB35-1643-E796-5E7DC33201D8}"/>
              </a:ext>
            </a:extLst>
          </p:cNvPr>
          <p:cNvSpPr>
            <a:spLocks noGrp="1"/>
          </p:cNvSpPr>
          <p:nvPr>
            <p:ph type="title"/>
          </p:nvPr>
        </p:nvSpPr>
        <p:spPr>
          <a:xfrm>
            <a:off x="4539818" y="1910957"/>
            <a:ext cx="5889351" cy="1392237"/>
          </a:xfrm>
        </p:spPr>
        <p:txBody>
          <a:bodyPr/>
          <a:lstStyle/>
          <a:p>
            <a:pPr algn="ctr"/>
            <a:r>
              <a:rPr lang="en-US" sz="2800" dirty="0"/>
              <a:t>“In </a:t>
            </a:r>
            <a:r>
              <a:rPr lang="en-US" sz="2800" dirty="0" err="1"/>
              <a:t>ambito</a:t>
            </a:r>
            <a:r>
              <a:rPr lang="en-US" sz="2800" dirty="0"/>
              <a:t> </a:t>
            </a:r>
            <a:r>
              <a:rPr lang="en-US" sz="2800" dirty="0" err="1"/>
              <a:t>sanitario</a:t>
            </a:r>
            <a:r>
              <a:rPr lang="en-US" sz="2800" dirty="0"/>
              <a:t>, </a:t>
            </a:r>
            <a:r>
              <a:rPr lang="en-US" sz="2800" dirty="0" err="1"/>
              <a:t>una</a:t>
            </a:r>
            <a:r>
              <a:rPr lang="en-US" sz="2800" dirty="0"/>
              <a:t> causa </a:t>
            </a:r>
            <a:r>
              <a:rPr lang="en-US" sz="2800" dirty="0" err="1"/>
              <a:t>radice</a:t>
            </a:r>
            <a:r>
              <a:rPr lang="en-US" sz="2800" dirty="0"/>
              <a:t> è la </a:t>
            </a:r>
            <a:r>
              <a:rPr lang="en-US" sz="2800" dirty="0" err="1"/>
              <a:t>ragione</a:t>
            </a:r>
            <a:r>
              <a:rPr lang="en-US" sz="2800" dirty="0"/>
              <a:t> </a:t>
            </a:r>
            <a:r>
              <a:rPr lang="en-US" sz="2800" dirty="0" err="1"/>
              <a:t>fondamentale</a:t>
            </a:r>
            <a:r>
              <a:rPr lang="en-US" sz="2800" dirty="0"/>
              <a:t> </a:t>
            </a:r>
            <a:r>
              <a:rPr lang="en-US" sz="2800" dirty="0" err="1"/>
              <a:t>alla</a:t>
            </a:r>
            <a:r>
              <a:rPr lang="en-US" sz="2800" dirty="0"/>
              <a:t> base del </a:t>
            </a:r>
            <a:r>
              <a:rPr lang="en-US" sz="2800" dirty="0" err="1"/>
              <a:t>verificarsi</a:t>
            </a:r>
            <a:r>
              <a:rPr lang="en-US" sz="2800" dirty="0"/>
              <a:t> di un </a:t>
            </a:r>
            <a:r>
              <a:rPr lang="en-US" sz="2800" dirty="0" err="1"/>
              <a:t>evento</a:t>
            </a:r>
            <a:r>
              <a:rPr lang="en-US" sz="2800" dirty="0"/>
              <a:t> </a:t>
            </a:r>
            <a:r>
              <a:rPr lang="en-US" sz="2800" dirty="0" err="1"/>
              <a:t>avverso</a:t>
            </a:r>
            <a:r>
              <a:rPr lang="en-US" sz="2800" dirty="0"/>
              <a:t> </a:t>
            </a:r>
            <a:r>
              <a:rPr lang="en-US" sz="2800" dirty="0" err="1"/>
              <a:t>che</a:t>
            </a:r>
            <a:r>
              <a:rPr lang="en-US" sz="2800" dirty="0"/>
              <a:t>, se </a:t>
            </a:r>
            <a:r>
              <a:rPr lang="en-US" sz="2800" dirty="0" err="1"/>
              <a:t>corretta</a:t>
            </a:r>
            <a:r>
              <a:rPr lang="en-US" sz="2800" dirty="0"/>
              <a:t>, ne </a:t>
            </a:r>
            <a:r>
              <a:rPr lang="en-US" sz="2800" dirty="0" err="1"/>
              <a:t>eviterebbe</a:t>
            </a:r>
            <a:r>
              <a:rPr lang="en-US" sz="2800" dirty="0"/>
              <a:t> la </a:t>
            </a:r>
            <a:r>
              <a:rPr lang="en-US" sz="2800" dirty="0" err="1"/>
              <a:t>ricorrenza</a:t>
            </a:r>
            <a:r>
              <a:rPr lang="en-US" sz="2800" dirty="0"/>
              <a:t>. Si </a:t>
            </a:r>
            <a:r>
              <a:rPr lang="en-US" sz="2800" dirty="0" err="1"/>
              <a:t>concentra</a:t>
            </a:r>
            <a:r>
              <a:rPr lang="en-US" sz="2800" dirty="0"/>
              <a:t> </a:t>
            </a:r>
            <a:r>
              <a:rPr lang="en-US" sz="2800" dirty="0" err="1"/>
              <a:t>su</a:t>
            </a:r>
            <a:r>
              <a:rPr lang="en-US" sz="2800" dirty="0"/>
              <a:t> </a:t>
            </a:r>
            <a:r>
              <a:rPr lang="en-US" sz="2800" dirty="0" err="1"/>
              <a:t>vulnerabilità</a:t>
            </a:r>
            <a:r>
              <a:rPr lang="en-US" sz="2800" dirty="0"/>
              <a:t> a </a:t>
            </a:r>
            <a:r>
              <a:rPr lang="en-US" sz="2800" dirty="0" err="1"/>
              <a:t>livello</a:t>
            </a:r>
            <a:r>
              <a:rPr lang="en-US" sz="2800" dirty="0"/>
              <a:t> di </a:t>
            </a:r>
            <a:r>
              <a:rPr lang="en-US" sz="2800" dirty="0" err="1"/>
              <a:t>sistema</a:t>
            </a:r>
            <a:r>
              <a:rPr lang="en-US" sz="2800" dirty="0"/>
              <a:t> </a:t>
            </a:r>
            <a:r>
              <a:rPr lang="en-US" sz="2800" dirty="0" err="1"/>
              <a:t>piuttosto</a:t>
            </a:r>
            <a:r>
              <a:rPr lang="en-US" sz="2800" dirty="0"/>
              <a:t> </a:t>
            </a:r>
            <a:r>
              <a:rPr lang="en-US" sz="2800" dirty="0" err="1"/>
              <a:t>che</a:t>
            </a:r>
            <a:r>
              <a:rPr lang="en-US" sz="2800" dirty="0"/>
              <a:t> </a:t>
            </a:r>
            <a:r>
              <a:rPr lang="en-US" sz="2800" dirty="0" err="1"/>
              <a:t>su</a:t>
            </a:r>
            <a:r>
              <a:rPr lang="en-US" sz="2800" dirty="0"/>
              <a:t> </a:t>
            </a:r>
            <a:r>
              <a:rPr lang="en-US" sz="2800" dirty="0" err="1"/>
              <a:t>errori</a:t>
            </a:r>
            <a:r>
              <a:rPr lang="en-US" sz="2800" dirty="0"/>
              <a:t> </a:t>
            </a:r>
            <a:r>
              <a:rPr lang="en-US" sz="2800" dirty="0" err="1"/>
              <a:t>individuali</a:t>
            </a:r>
            <a:r>
              <a:rPr lang="en-US" sz="2800" dirty="0"/>
              <a:t>.” </a:t>
            </a:r>
            <a:br>
              <a:rPr lang="en-US" sz="2800" dirty="0"/>
            </a:br>
            <a:r>
              <a:rPr lang="en-US" sz="2800" dirty="0"/>
              <a:t>(AHRQ, 2019)</a:t>
            </a:r>
            <a:br>
              <a:rPr lang="it-IT" dirty="0"/>
            </a:br>
            <a:endParaRPr lang="it-IT" dirty="0"/>
          </a:p>
        </p:txBody>
      </p:sp>
      <p:sp>
        <p:nvSpPr>
          <p:cNvPr id="4" name="CasellaDiTesto 3">
            <a:extLst>
              <a:ext uri="{FF2B5EF4-FFF2-40B4-BE49-F238E27FC236}">
                <a16:creationId xmlns:a16="http://schemas.microsoft.com/office/drawing/2014/main" id="{540CA47F-619B-FC8B-0F76-3DF9023C0C61}"/>
              </a:ext>
            </a:extLst>
          </p:cNvPr>
          <p:cNvSpPr txBox="1"/>
          <p:nvPr/>
        </p:nvSpPr>
        <p:spPr>
          <a:xfrm>
            <a:off x="5283518" y="5724644"/>
            <a:ext cx="5400674" cy="369332"/>
          </a:xfrm>
          <a:prstGeom prst="rect">
            <a:avLst/>
          </a:prstGeom>
          <a:noFill/>
        </p:spPr>
        <p:txBody>
          <a:bodyPr wrap="square">
            <a:spAutoFit/>
          </a:bodyPr>
          <a:lstStyle/>
          <a:p>
            <a:r>
              <a:rPr lang="it-IT" dirty="0">
                <a:hlinkClick r:id="rId2"/>
              </a:rPr>
              <a:t>https://youtu.be/sQSP-9kUwwc?feature=shared</a:t>
            </a:r>
            <a:endParaRPr lang="it-IT" dirty="0"/>
          </a:p>
        </p:txBody>
      </p:sp>
    </p:spTree>
    <p:extLst>
      <p:ext uri="{BB962C8B-B14F-4D97-AF65-F5344CB8AC3E}">
        <p14:creationId xmlns:p14="http://schemas.microsoft.com/office/powerpoint/2010/main" val="1796584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9B8A8-9BCC-D2A2-DA66-D7E2453C6253}"/>
              </a:ext>
            </a:extLst>
          </p:cNvPr>
          <p:cNvSpPr>
            <a:spLocks noGrp="1"/>
          </p:cNvSpPr>
          <p:nvPr>
            <p:ph type="title"/>
          </p:nvPr>
        </p:nvSpPr>
        <p:spPr>
          <a:xfrm>
            <a:off x="330351" y="300563"/>
            <a:ext cx="5399881" cy="1181139"/>
          </a:xfrm>
        </p:spPr>
        <p:txBody>
          <a:bodyPr anchor="b">
            <a:normAutofit fontScale="90000"/>
          </a:bodyPr>
          <a:lstStyle/>
          <a:p>
            <a:r>
              <a:rPr lang="en-US" b="1" dirty="0"/>
              <a:t>Quali </a:t>
            </a:r>
            <a:r>
              <a:rPr lang="en-US" b="1" dirty="0" err="1"/>
              <a:t>metodi</a:t>
            </a:r>
            <a:r>
              <a:rPr lang="en-US" b="1" dirty="0"/>
              <a:t> </a:t>
            </a:r>
            <a:r>
              <a:rPr lang="en-US" b="1" dirty="0" err="1"/>
              <a:t>si</a:t>
            </a:r>
            <a:r>
              <a:rPr lang="en-US" b="1" dirty="0"/>
              <a:t> </a:t>
            </a:r>
            <a:r>
              <a:rPr lang="en-US" b="1" dirty="0" err="1"/>
              <a:t>possono</a:t>
            </a:r>
            <a:r>
              <a:rPr lang="en-US" b="1" dirty="0"/>
              <a:t> </a:t>
            </a:r>
            <a:r>
              <a:rPr lang="en-US" b="1" dirty="0" err="1"/>
              <a:t>usare</a:t>
            </a:r>
            <a:r>
              <a:rPr lang="en-US" b="1" dirty="0"/>
              <a:t> per </a:t>
            </a:r>
            <a:r>
              <a:rPr lang="en-US" b="1" dirty="0" err="1"/>
              <a:t>identificare</a:t>
            </a:r>
            <a:r>
              <a:rPr lang="en-US" b="1" dirty="0"/>
              <a:t> le Cause Radice?</a:t>
            </a:r>
            <a:endParaRPr lang="it-IT" b="1" dirty="0"/>
          </a:p>
        </p:txBody>
      </p:sp>
      <p:sp>
        <p:nvSpPr>
          <p:cNvPr id="5" name="Footer Placeholder 4">
            <a:extLst>
              <a:ext uri="{FF2B5EF4-FFF2-40B4-BE49-F238E27FC236}">
                <a16:creationId xmlns:a16="http://schemas.microsoft.com/office/drawing/2014/main" id="{BCF93749-CA06-6519-522E-AEC4DA3248F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9" name="CasellaDiTesto 8">
            <a:extLst>
              <a:ext uri="{FF2B5EF4-FFF2-40B4-BE49-F238E27FC236}">
                <a16:creationId xmlns:a16="http://schemas.microsoft.com/office/drawing/2014/main" id="{F663A2FA-E70E-B3E9-E743-25B4FF04815C}"/>
              </a:ext>
            </a:extLst>
          </p:cNvPr>
          <p:cNvSpPr txBox="1"/>
          <p:nvPr/>
        </p:nvSpPr>
        <p:spPr>
          <a:xfrm>
            <a:off x="330351" y="1736545"/>
            <a:ext cx="8310729" cy="4781374"/>
          </a:xfrm>
          <a:prstGeom prst="rect">
            <a:avLst/>
          </a:prstGeom>
          <a:noFill/>
        </p:spPr>
        <p:txBody>
          <a:bodyPr wrap="square">
            <a:spAutoFit/>
          </a:bodyPr>
          <a:lstStyle/>
          <a:p>
            <a:pPr marL="285750" indent="-285750">
              <a:lnSpc>
                <a:spcPct val="115000"/>
              </a:lnSpc>
              <a:spcAft>
                <a:spcPts val="1000"/>
              </a:spcAft>
              <a:buFont typeface="Arial" panose="020B0604020202020204" pitchFamily="34" charset="0"/>
              <a:buChar char="•"/>
            </a:pPr>
            <a:r>
              <a:rPr lang="en-US" sz="1800" b="1" dirty="0">
                <a:effectLst/>
                <a:latin typeface="Cambria" panose="02040503050406030204" pitchFamily="18" charset="0"/>
                <a:ea typeface="MS Mincho" panose="02020609040205080304" pitchFamily="49" charset="-128"/>
                <a:cs typeface="Times New Roman" panose="02020603050405020304" pitchFamily="18" charset="0"/>
              </a:rPr>
              <a:t>5 </a:t>
            </a:r>
            <a:r>
              <a:rPr lang="en-US" sz="1800" b="1" dirty="0" err="1">
                <a:effectLst/>
                <a:latin typeface="Cambria" panose="02040503050406030204" pitchFamily="18" charset="0"/>
                <a:ea typeface="MS Mincho" panose="02020609040205080304" pitchFamily="49" charset="-128"/>
                <a:cs typeface="Times New Roman" panose="02020603050405020304" pitchFamily="18" charset="0"/>
              </a:rPr>
              <a:t>Perché</a:t>
            </a:r>
            <a:br>
              <a:rPr lang="en-US" sz="1800" dirty="0">
                <a:effectLst/>
                <a:latin typeface="Cambria" panose="02040503050406030204" pitchFamily="18" charset="0"/>
                <a:ea typeface="MS Mincho" panose="02020609040205080304" pitchFamily="49" charset="-128"/>
                <a:cs typeface="Times New Roman" panose="02020603050405020304" pitchFamily="18" charset="0"/>
              </a:rPr>
            </a:br>
            <a:r>
              <a:rPr lang="en-US" sz="1800" dirty="0">
                <a:effectLst/>
                <a:latin typeface="Cambria" panose="02040503050406030204" pitchFamily="18" charset="0"/>
                <a:ea typeface="MS Mincho" panose="02020609040205080304" pitchFamily="49" charset="-128"/>
                <a:cs typeface="Times New Roman" panose="02020603050405020304" pitchFamily="18" charset="0"/>
              </a:rPr>
              <a:t>Tecnica semplice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che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consiste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nel</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chiedersi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ripetutamente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Perché</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in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relazione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 un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problema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fino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identificarne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la causa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fondamentale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In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genere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pongono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cinque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domande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ma il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numero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può</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variare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in base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alla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complessità</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del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problema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1800" dirty="0">
              <a:effectLst/>
              <a:latin typeface="Cambria" panose="02040503050406030204" pitchFamily="18" charset="0"/>
              <a:ea typeface="MS Mincho" panose="02020609040205080304" pitchFamily="49" charset="-128"/>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US" sz="1800" b="1" dirty="0" err="1">
                <a:effectLst/>
                <a:latin typeface="Cambria" panose="02040503050406030204" pitchFamily="18" charset="0"/>
                <a:ea typeface="MS Mincho" panose="02020609040205080304" pitchFamily="49" charset="-128"/>
                <a:cs typeface="Times New Roman" panose="02020603050405020304" pitchFamily="18" charset="0"/>
              </a:rPr>
              <a:t>Analisi</a:t>
            </a:r>
            <a:r>
              <a:rPr lang="en-US" sz="1800" b="1"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b="1" dirty="0" err="1">
                <a:effectLst/>
                <a:latin typeface="Cambria" panose="02040503050406030204" pitchFamily="18" charset="0"/>
                <a:ea typeface="MS Mincho" panose="02020609040205080304" pitchFamily="49" charset="-128"/>
                <a:cs typeface="Times New Roman" panose="02020603050405020304" pitchFamily="18" charset="0"/>
              </a:rPr>
              <a:t>delle</a:t>
            </a:r>
            <a:r>
              <a:rPr lang="en-US" sz="1800" b="1" dirty="0">
                <a:effectLst/>
                <a:latin typeface="Cambria" panose="02040503050406030204" pitchFamily="18" charset="0"/>
                <a:ea typeface="MS Mincho" panose="02020609040205080304" pitchFamily="49" charset="-128"/>
                <a:cs typeface="Times New Roman" panose="02020603050405020304" pitchFamily="18" charset="0"/>
              </a:rPr>
              <a:t> Cause Radice (RCA)</a:t>
            </a:r>
            <a:br>
              <a:rPr lang="en-US" sz="1800" dirty="0">
                <a:effectLst/>
                <a:latin typeface="Cambria" panose="02040503050406030204" pitchFamily="18" charset="0"/>
                <a:ea typeface="MS Mincho" panose="02020609040205080304" pitchFamily="49" charset="-128"/>
                <a:cs typeface="Times New Roman" panose="02020603050405020304" pitchFamily="18" charset="0"/>
              </a:rPr>
            </a:b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Approccio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sistematico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che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analizza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le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relazioni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causa-</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effetto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alla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base di un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problema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per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identificarne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l’origine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Spesso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utilizza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strumenti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metodi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come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diagrammi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di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flusso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diagrammi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causa-</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effetto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l’analisi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delle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modalità</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di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guasto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a:t>
            </a:r>
            <a:endParaRPr lang="it-IT" sz="1800" dirty="0">
              <a:effectLst/>
              <a:latin typeface="Cambria" panose="02040503050406030204" pitchFamily="18" charset="0"/>
              <a:ea typeface="MS Mincho" panose="02020609040205080304" pitchFamily="49" charset="-128"/>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US" sz="1800" b="1" dirty="0" err="1">
                <a:effectLst/>
                <a:latin typeface="Cambria" panose="02040503050406030204" pitchFamily="18" charset="0"/>
                <a:ea typeface="MS Mincho" panose="02020609040205080304" pitchFamily="49" charset="-128"/>
                <a:cs typeface="Times New Roman" panose="02020603050405020304" pitchFamily="18" charset="0"/>
              </a:rPr>
              <a:t>Diagramma</a:t>
            </a:r>
            <a:r>
              <a:rPr lang="en-US" sz="1800" b="1" dirty="0">
                <a:effectLst/>
                <a:latin typeface="Cambria" panose="02040503050406030204" pitchFamily="18" charset="0"/>
                <a:ea typeface="MS Mincho" panose="02020609040205080304" pitchFamily="49" charset="-128"/>
                <a:cs typeface="Times New Roman" panose="02020603050405020304" pitchFamily="18" charset="0"/>
              </a:rPr>
              <a:t> a Lisca di Pesce</a:t>
            </a:r>
            <a:br>
              <a:rPr lang="en-US" sz="1800" dirty="0">
                <a:effectLst/>
                <a:latin typeface="Cambria" panose="02040503050406030204" pitchFamily="18" charset="0"/>
                <a:ea typeface="MS Mincho" panose="02020609040205080304" pitchFamily="49" charset="-128"/>
                <a:cs typeface="Times New Roman" panose="02020603050405020304" pitchFamily="18" charset="0"/>
              </a:rPr>
            </a:b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Strumento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visivo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per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organizzare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le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potenziali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cause di un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problema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in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categorie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come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persone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processi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attrezzature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materiali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ambiente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o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gestione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Assomiglia a uno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scheletro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di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pesce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con il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problema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rappresentato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come la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testa</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e le cause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che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si</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diramano</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come “ossa”.</a:t>
            </a:r>
            <a:endParaRPr lang="it-IT" sz="1800"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4" name="CasellaDiTesto 3">
            <a:extLst>
              <a:ext uri="{FF2B5EF4-FFF2-40B4-BE49-F238E27FC236}">
                <a16:creationId xmlns:a16="http://schemas.microsoft.com/office/drawing/2014/main" id="{81BA5321-6699-50BA-33D3-74A54EB8A654}"/>
              </a:ext>
            </a:extLst>
          </p:cNvPr>
          <p:cNvSpPr txBox="1"/>
          <p:nvPr/>
        </p:nvSpPr>
        <p:spPr>
          <a:xfrm>
            <a:off x="2699544" y="6459019"/>
            <a:ext cx="5400674" cy="369332"/>
          </a:xfrm>
          <a:prstGeom prst="rect">
            <a:avLst/>
          </a:prstGeom>
          <a:noFill/>
        </p:spPr>
        <p:txBody>
          <a:bodyPr wrap="square">
            <a:spAutoFit/>
          </a:bodyPr>
          <a:lstStyle/>
          <a:p>
            <a:r>
              <a:rPr lang="it-IT" dirty="0">
                <a:hlinkClick r:id="rId3"/>
              </a:rPr>
              <a:t>https://youtu.be/1oqG7z63ntM?feature=shared</a:t>
            </a:r>
            <a:endParaRPr lang="it-IT" dirty="0"/>
          </a:p>
        </p:txBody>
      </p:sp>
    </p:spTree>
    <p:extLst>
      <p:ext uri="{BB962C8B-B14F-4D97-AF65-F5344CB8AC3E}">
        <p14:creationId xmlns:p14="http://schemas.microsoft.com/office/powerpoint/2010/main" val="3178503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Titolo 5">
            <a:extLst>
              <a:ext uri="{FF2B5EF4-FFF2-40B4-BE49-F238E27FC236}">
                <a16:creationId xmlns:a16="http://schemas.microsoft.com/office/drawing/2014/main" id="{37D2411C-A72E-528C-E664-2F01BC73CE77}"/>
              </a:ext>
            </a:extLst>
          </p:cNvPr>
          <p:cNvSpPr>
            <a:spLocks noGrp="1"/>
          </p:cNvSpPr>
          <p:nvPr>
            <p:ph type="title"/>
          </p:nvPr>
        </p:nvSpPr>
        <p:spPr/>
        <p:txBody>
          <a:bodyPr/>
          <a:lstStyle/>
          <a:p>
            <a:r>
              <a:rPr lang="en-US" b="1" dirty="0" err="1"/>
              <a:t>Riferimenti</a:t>
            </a:r>
            <a:br>
              <a:rPr lang="it-IT" b="1" dirty="0"/>
            </a:br>
            <a:endParaRPr lang="it-IT" dirty="0"/>
          </a:p>
        </p:txBody>
      </p:sp>
      <p:sp>
        <p:nvSpPr>
          <p:cNvPr id="11" name="CasellaDiTesto 10">
            <a:extLst>
              <a:ext uri="{FF2B5EF4-FFF2-40B4-BE49-F238E27FC236}">
                <a16:creationId xmlns:a16="http://schemas.microsoft.com/office/drawing/2014/main" id="{085DEC66-F04A-928F-4E29-5BC93C4D2F4E}"/>
              </a:ext>
            </a:extLst>
          </p:cNvPr>
          <p:cNvSpPr txBox="1"/>
          <p:nvPr/>
        </p:nvSpPr>
        <p:spPr>
          <a:xfrm>
            <a:off x="720090" y="1383030"/>
            <a:ext cx="8561070" cy="5078313"/>
          </a:xfrm>
          <a:prstGeom prst="rect">
            <a:avLst/>
          </a:prstGeom>
          <a:noFill/>
        </p:spPr>
        <p:txBody>
          <a:bodyPr wrap="square" rtlCol="0">
            <a:spAutoFit/>
          </a:bodyPr>
          <a:lstStyle/>
          <a:p>
            <a:r>
              <a:rPr lang="en-US" dirty="0"/>
              <a:t>- International Organization for Standardization. (2018). ISO 31000: Risk management – Guidelines. ISO. </a:t>
            </a:r>
            <a:r>
              <a:rPr lang="it-IT" dirty="0">
                <a:hlinkClick r:id="rId2"/>
              </a:rPr>
              <a:t>https://www.iso.org</a:t>
            </a:r>
            <a:br>
              <a:rPr lang="en-US" dirty="0"/>
            </a:br>
            <a:r>
              <a:rPr lang="en-US" dirty="0"/>
              <a:t>- Project Management Institute. (2021). A guide to the project management body of knowledge (PMBOK guide) (7ª ed.).</a:t>
            </a:r>
            <a:br>
              <a:rPr lang="en-US" dirty="0"/>
            </a:br>
            <a:r>
              <a:rPr lang="en-US" dirty="0"/>
              <a:t>- Latino, R. J., &amp; Latino, K. C. (2006). Root cause analysis: Improving performance for bottom-line results. CRC Press.</a:t>
            </a:r>
            <a:br>
              <a:rPr lang="en-US" dirty="0"/>
            </a:br>
            <a:r>
              <a:rPr lang="en-US" dirty="0"/>
              <a:t>- Gano, D. L. (2007). The art of root cause analysis: A step-by-step approach for improving system reliability and efficiency. Apollonian Publications.</a:t>
            </a:r>
            <a:br>
              <a:rPr lang="en-US" dirty="0"/>
            </a:br>
            <a:r>
              <a:rPr lang="en-US" dirty="0"/>
              <a:t>- Ishikawa, K. (1986). Guide to quality control (2ª ed.). Asian Productivity Organization.</a:t>
            </a:r>
            <a:br>
              <a:rPr lang="en-US" dirty="0"/>
            </a:br>
            <a:r>
              <a:rPr lang="en-US" dirty="0"/>
              <a:t>- Bell Telephone Laboratories. (1962). Fault tree handbook.</a:t>
            </a:r>
            <a:br>
              <a:rPr lang="en-US" dirty="0"/>
            </a:br>
            <a:r>
              <a:rPr lang="en-US" dirty="0"/>
              <a:t>- Juran, J. M., &amp; </a:t>
            </a:r>
            <a:r>
              <a:rPr lang="en-US" dirty="0" err="1"/>
              <a:t>Gryna</a:t>
            </a:r>
            <a:r>
              <a:rPr lang="en-US" dirty="0"/>
              <a:t>, F. M. (1988). Quality control handbook (4ª ed.). McGraw-Hill.</a:t>
            </a:r>
            <a:br>
              <a:rPr lang="en-US" dirty="0"/>
            </a:br>
            <a:r>
              <a:rPr lang="en-US" dirty="0"/>
              <a:t>- Allen, T. T. (2006). Engineering and process improvement: Statistical and modeling tools for quality improvement. Wiley.</a:t>
            </a:r>
            <a:br>
              <a:rPr lang="en-US" dirty="0"/>
            </a:br>
            <a:r>
              <a:rPr lang="en-US" dirty="0"/>
              <a:t>- National Institute of Standards and Technology. (2018). Framework for improving critical infrastructure cybersecurity (</a:t>
            </a:r>
            <a:r>
              <a:rPr lang="en-US" dirty="0" err="1"/>
              <a:t>Versione</a:t>
            </a:r>
            <a:r>
              <a:rPr lang="en-US" dirty="0"/>
              <a:t> 1.1).</a:t>
            </a:r>
            <a:br>
              <a:rPr lang="en-US" dirty="0"/>
            </a:br>
            <a:r>
              <a:rPr lang="en-US" dirty="0"/>
              <a:t>- Lam, J. (2017). Enterprise risk management: From incentives to controls (2ª ed.). Wiley.</a:t>
            </a:r>
            <a:br>
              <a:rPr lang="en-US" dirty="0"/>
            </a:br>
            <a:r>
              <a:rPr lang="en-US" dirty="0"/>
              <a:t>- Frame, J. D. (2003). Managing risk in organizations: A guide for managers. Jossey-Bass.</a:t>
            </a:r>
            <a:endParaRPr lang="it-IT" dirty="0"/>
          </a:p>
          <a:p>
            <a:endParaRPr lang="it-IT" dirty="0"/>
          </a:p>
        </p:txBody>
      </p:sp>
    </p:spTree>
    <p:extLst>
      <p:ext uri="{BB962C8B-B14F-4D97-AF65-F5344CB8AC3E}">
        <p14:creationId xmlns:p14="http://schemas.microsoft.com/office/powerpoint/2010/main" val="576232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450376"/>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a:solidFill>
                  <a:srgbClr val="1A75DB"/>
                </a:solidFill>
                <a:latin typeface="+mn-lt"/>
              </a:rPr>
              <a:t>Copyright notice</a:t>
            </a:r>
            <a:endParaRPr lang="en-GB" sz="4000" b="1">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0AB6C018-C91C-1483-CC9B-B6AA9981B8F4}"/>
              </a:ext>
            </a:extLst>
          </p:cNvPr>
          <p:cNvSpPr txBox="1"/>
          <p:nvPr/>
        </p:nvSpPr>
        <p:spPr>
          <a:xfrm>
            <a:off x="600710" y="1391969"/>
            <a:ext cx="9598342" cy="4278094"/>
          </a:xfrm>
          <a:prstGeom prst="rect">
            <a:avLst/>
          </a:prstGeom>
          <a:noFill/>
        </p:spPr>
        <p:txBody>
          <a:bodyPr wrap="square">
            <a:spAutoFit/>
          </a:bodyPr>
          <a:lstStyle/>
          <a:p>
            <a:r>
              <a:rPr lang="it-IT" sz="1600" dirty="0"/>
              <a:t>Copyright © Membri del progetto H-PASS. Per dettagli sul progetto H-PASS e sulla collaborazione, visitare: </a:t>
            </a:r>
            <a:r>
              <a:rPr lang="it-IT" sz="1600" dirty="0">
                <a:hlinkClick r:id="rId3"/>
              </a:rPr>
              <a:t>https://hpass.healthworkforce.eu/index.php/the-project/</a:t>
            </a:r>
            <a:endParaRPr lang="it-IT" sz="1600" dirty="0"/>
          </a:p>
          <a:p>
            <a:endParaRPr lang="it-IT" sz="1600" dirty="0"/>
          </a:p>
          <a:p>
            <a:r>
              <a:rPr lang="it-IT" sz="1600" dirty="0"/>
              <a:t>H-PASS the “Health </a:t>
            </a:r>
            <a:r>
              <a:rPr lang="it-IT" sz="1600" dirty="0" err="1"/>
              <a:t>Professionals</a:t>
            </a:r>
            <a:r>
              <a:rPr lang="it-IT" sz="1600" dirty="0"/>
              <a:t>’ and the “</a:t>
            </a:r>
            <a:r>
              <a:rPr lang="it-IT" sz="1600" dirty="0" err="1"/>
              <a:t>DigitAl</a:t>
            </a:r>
            <a:r>
              <a:rPr lang="it-IT" sz="1600" dirty="0"/>
              <a:t> team” </a:t>
            </a:r>
            <a:r>
              <a:rPr lang="it-IT" sz="1600" dirty="0" err="1"/>
              <a:t>SkillS</a:t>
            </a:r>
            <a:r>
              <a:rPr lang="it-IT" sz="1600" dirty="0"/>
              <a:t> </a:t>
            </a:r>
            <a:r>
              <a:rPr lang="it-IT" sz="1600" dirty="0" err="1"/>
              <a:t>advancement</a:t>
            </a:r>
            <a:r>
              <a:rPr lang="it-IT" sz="1600" dirty="0"/>
              <a:t>” è un progetto co-finanziato dall’Agenzia Esecutiva Europea per la Salute e il Digitale (</a:t>
            </a:r>
            <a:r>
              <a:rPr lang="it-IT" sz="1600" dirty="0" err="1"/>
              <a:t>HaDEA</a:t>
            </a:r>
            <a:r>
              <a:rPr lang="it-IT" sz="1600" dirty="0"/>
              <a:t>) sotto i poteri delegati dalla Commissione Europea. H-PASS è iniziato nel maggio 2023 e durerà 3 anni.</a:t>
            </a:r>
          </a:p>
          <a:p>
            <a:pPr algn="just"/>
            <a:endParaRPr lang="en-US" sz="1600" dirty="0"/>
          </a:p>
          <a:p>
            <a:r>
              <a:rPr lang="it-IT" sz="1600" dirty="0"/>
              <a:t>Questo lavoro è concesso in licenza in base alla licenza Creative Commons </a:t>
            </a:r>
            <a:r>
              <a:rPr lang="it-IT" sz="1600" dirty="0" err="1"/>
              <a:t>Attribution-Noncommercial</a:t>
            </a:r>
            <a:r>
              <a:rPr lang="it-IT" sz="1600" dirty="0"/>
              <a:t> 3.0. Per visualizzare una copia di questa licenza, visitare </a:t>
            </a:r>
            <a:r>
              <a:rPr lang="it-IT" sz="1600" dirty="0">
                <a:hlinkClick r:id="rId4"/>
              </a:rPr>
              <a:t>http://creativecommons.org/licenses/by-nc/3.0/</a:t>
            </a:r>
            <a:r>
              <a:rPr lang="it-IT" sz="1600" dirty="0"/>
              <a:t>  o inviare una lettera a Creative Commons, 171 Second Street, Suite 300, San Francisco, California, 94105 e USA.</a:t>
            </a:r>
            <a:endParaRPr lang="en-GB" sz="1600" dirty="0"/>
          </a:p>
          <a:p>
            <a:pPr algn="just"/>
            <a:endParaRPr lang="en-US" sz="1600" dirty="0"/>
          </a:p>
          <a:p>
            <a:pPr algn="just"/>
            <a:r>
              <a:rPr lang="it-IT" sz="1600" dirty="0"/>
              <a:t>L'opera dovrà essere attribuita allegando il seguente riferimento agli elementi copiati: “Copyright © Membri del Progetto H-PASS ”.</a:t>
            </a:r>
            <a:r>
              <a:rPr lang="en-US" sz="1600" dirty="0"/>
              <a:t> </a:t>
            </a:r>
          </a:p>
          <a:p>
            <a:pPr algn="just"/>
            <a:endParaRPr lang="en-US" sz="1600" dirty="0"/>
          </a:p>
          <a:p>
            <a:pPr algn="just"/>
            <a:r>
              <a:rPr lang="it-IT" sz="1600" dirty="0"/>
              <a:t>L'utilizzo di questa presentazione in modi e/o per scopi non previsti nella licenza richiede la previa autorizzazione scritta dei detentori dei diritti d'autore. Le informazioni contenute in questa presentazione rappresentano le opinioni dei titolari dei diritti d'autore alla data in cui tali opinioni sono state pubblicate.</a:t>
            </a:r>
            <a:endParaRPr lang="en-US" sz="1600" dirty="0"/>
          </a:p>
        </p:txBody>
      </p:sp>
    </p:spTree>
    <p:extLst>
      <p:ext uri="{BB962C8B-B14F-4D97-AF65-F5344CB8AC3E}">
        <p14:creationId xmlns:p14="http://schemas.microsoft.com/office/powerpoint/2010/main" val="2846437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824890" y="535173"/>
            <a:ext cx="2576830"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a:solidFill>
                  <a:srgbClr val="1A75DB"/>
                </a:solidFill>
                <a:latin typeface="+mn-lt"/>
              </a:rPr>
              <a:t>Disclaimer </a:t>
            </a:r>
            <a:endParaRPr lang="en-GB" sz="4000" b="1">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a:p>
        </p:txBody>
      </p:sp>
      <p:sp>
        <p:nvSpPr>
          <p:cNvPr id="7" name="TextBox 6">
            <a:extLst>
              <a:ext uri="{FF2B5EF4-FFF2-40B4-BE49-F238E27FC236}">
                <a16:creationId xmlns:a16="http://schemas.microsoft.com/office/drawing/2014/main" id="{4CE8027F-86D5-8209-CE4A-39D3763E8A8C}"/>
              </a:ext>
            </a:extLst>
          </p:cNvPr>
          <p:cNvSpPr txBox="1"/>
          <p:nvPr/>
        </p:nvSpPr>
        <p:spPr>
          <a:xfrm>
            <a:off x="1636716" y="1566512"/>
            <a:ext cx="7717491" cy="2800767"/>
          </a:xfrm>
          <a:prstGeom prst="rect">
            <a:avLst/>
          </a:prstGeom>
          <a:noFill/>
        </p:spPr>
        <p:txBody>
          <a:bodyPr wrap="square">
            <a:spAutoFit/>
          </a:bodyPr>
          <a:lstStyle/>
          <a:p>
            <a:pPr algn="just"/>
            <a:r>
              <a:rPr lang="it-IT" sz="2200"/>
              <a:t>L’Agenzia Esecutiva Europea per la Salute e il Digitale (</a:t>
            </a:r>
            <a:r>
              <a:rPr lang="en-US" sz="2200"/>
              <a:t>European Health and Digital Executive Agency -</a:t>
            </a:r>
            <a:r>
              <a:rPr lang="it-IT" sz="2200"/>
              <a:t> </a:t>
            </a:r>
            <a:r>
              <a:rPr lang="it-IT" sz="2200" err="1"/>
              <a:t>HaDEA</a:t>
            </a:r>
            <a:r>
              <a:rPr lang="it-IT" sz="2200"/>
              <a:t>), sotto i poteri delegati dalla Commissione Europea, sostiene la produzione di questa pubblicazione. Il sostegno della Commissione Europea non costituisce approvazione dei contenuti, che riflettono esclusivamente il punto di vista degli autori. La Commissione non può essere ritenuta responsabile per qualsiasi uso che possa essere fatto delle informazioni in esso contenute.</a:t>
            </a:r>
            <a:endParaRPr lang="en-US" sz="2200"/>
          </a:p>
        </p:txBody>
      </p:sp>
    </p:spTree>
    <p:extLst>
      <p:ext uri="{BB962C8B-B14F-4D97-AF65-F5344CB8AC3E}">
        <p14:creationId xmlns:p14="http://schemas.microsoft.com/office/powerpoint/2010/main" val="1901132491"/>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6E8BD1EDD5E1D4BA86B6739D9C78BFE" ma:contentTypeVersion="4" ma:contentTypeDescription="Create a new document." ma:contentTypeScope="" ma:versionID="65ef8a646f61542b4a114fdc411072fa">
  <xsd:schema xmlns:xsd="http://www.w3.org/2001/XMLSchema" xmlns:xs="http://www.w3.org/2001/XMLSchema" xmlns:p="http://schemas.microsoft.com/office/2006/metadata/properties" xmlns:ns2="929330b4-c825-4ce0-a43b-30c98fc842e1" targetNamespace="http://schemas.microsoft.com/office/2006/metadata/properties" ma:root="true" ma:fieldsID="4ac0ac194a842b5118c1539da8c6042e" ns2:_="">
    <xsd:import namespace="929330b4-c825-4ce0-a43b-30c98fc842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330b4-c825-4ce0-a43b-30c98fc84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B4B3E09A-EA5B-4F9E-9A98-F69CAA6C18AE}">
  <ds:schemaRefs>
    <ds:schemaRef ds:uri="929330b4-c825-4ce0-a43b-30c98fc842e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419D27F-485F-424B-BBA9-7FA72AD92939}">
  <ds:schemaRefs>
    <ds:schemaRef ds:uri="0cb709d3-8535-4900-99f2-74827045ee9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H-PASS_presentation_sample</Template>
  <TotalTime>20</TotalTime>
  <Words>1215</Words>
  <Application>Microsoft Office PowerPoint</Application>
  <PresentationFormat>Personalizzato</PresentationFormat>
  <Paragraphs>56</Paragraphs>
  <Slides>10</Slides>
  <Notes>5</Notes>
  <HiddenSlides>0</HiddenSlides>
  <MMClips>0</MMClips>
  <ScaleCrop>false</ScaleCrop>
  <HeadingPairs>
    <vt:vector size="6" baseType="variant">
      <vt:variant>
        <vt:lpstr>Caratteri utilizzati</vt:lpstr>
      </vt:variant>
      <vt:variant>
        <vt:i4>3</vt:i4>
      </vt:variant>
      <vt:variant>
        <vt:lpstr>Tema</vt:lpstr>
      </vt:variant>
      <vt:variant>
        <vt:i4>2</vt:i4>
      </vt:variant>
      <vt:variant>
        <vt:lpstr>Titoli diapositive</vt:lpstr>
      </vt:variant>
      <vt:variant>
        <vt:i4>10</vt:i4>
      </vt:variant>
    </vt:vector>
  </HeadingPairs>
  <TitlesOfParts>
    <vt:vector size="15" baseType="lpstr">
      <vt:lpstr>Arial</vt:lpstr>
      <vt:lpstr>Calibri</vt:lpstr>
      <vt:lpstr>Cambria</vt:lpstr>
      <vt:lpstr>Tema di Office</vt:lpstr>
      <vt:lpstr>1_Tema di Office</vt:lpstr>
      <vt:lpstr> Gestione del Rischio -  Concetti  base</vt:lpstr>
      <vt:lpstr>Cos’è la Gestione del Rischio?  </vt:lpstr>
      <vt:lpstr>Cos’è un Rischio? </vt:lpstr>
      <vt:lpstr>“Un incidente di sicurezza del paziente è un evento o una circostanza che avrebbe potuto o ha effettivamente causato un danno non necessario a un paziente.” (OMS, 2009)</vt:lpstr>
      <vt:lpstr>“In ambito sanitario, una causa radice è la ragione fondamentale alla base del verificarsi di un evento avverso che, se corretta, ne eviterebbe la ricorrenza. Si concentra su vulnerabilità a livello di sistema piuttosto che su errori individuali.”  (AHRQ, 2019) </vt:lpstr>
      <vt:lpstr>Quali metodi si possono usare per identificare le Cause Radice?</vt:lpstr>
      <vt:lpstr>Riferimenti </vt:lpstr>
      <vt:lpstr>Presentazione standard di PowerPoint</vt:lpstr>
      <vt:lpstr>Presentazione standard di PowerPoint</vt:lpstr>
      <vt:lpstr>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Aurelija Blaževičienė</dc:creator>
  <cp:lastModifiedBy>Piermario Di Grazia</cp:lastModifiedBy>
  <cp:revision>23</cp:revision>
  <cp:lastPrinted>2025-02-13T15:20:59Z</cp:lastPrinted>
  <dcterms:created xsi:type="dcterms:W3CDTF">2024-08-05T06:23:55Z</dcterms:created>
  <dcterms:modified xsi:type="dcterms:W3CDTF">2026-03-05T08:08:54Z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0x010100C6E8BD1EDD5E1D4BA86B6739D9C78BFE</vt:lpwstr>
  </property>
</Properties>
</file>