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0" r:id="rId3"/>
  </p:sldMasterIdLst>
  <p:notesMasterIdLst>
    <p:notesMasterId r:id="rId22"/>
  </p:notesMasterIdLst>
  <p:sldIdLst>
    <p:sldId id="795" r:id="rId4"/>
    <p:sldId id="257" r:id="rId5"/>
    <p:sldId id="259" r:id="rId6"/>
    <p:sldId id="260" r:id="rId7"/>
    <p:sldId id="261" r:id="rId8"/>
    <p:sldId id="270" r:id="rId9"/>
    <p:sldId id="262" r:id="rId10"/>
    <p:sldId id="263" r:id="rId11"/>
    <p:sldId id="264" r:id="rId12"/>
    <p:sldId id="265" r:id="rId13"/>
    <p:sldId id="271" r:id="rId14"/>
    <p:sldId id="266" r:id="rId15"/>
    <p:sldId id="267" r:id="rId16"/>
    <p:sldId id="268" r:id="rId17"/>
    <p:sldId id="274" r:id="rId18"/>
    <p:sldId id="273" r:id="rId19"/>
    <p:sldId id="275" r:id="rId20"/>
    <p:sldId id="794" r:id="rId21"/>
  </p:sldIdLst>
  <p:sldSz cx="10799763" cy="7199313"/>
  <p:notesSz cx="6858000" cy="9144000"/>
  <p:embeddedFontLst>
    <p:embeddedFont>
      <p:font typeface="Helvetica Neue" panose="020B060402020202020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g33g7+bRlJaPrl+dl3K19XDio2r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8474208-EADD-4998-A99C-BE8F3D78A015}">
  <a:tblStyle styleId="{D8474208-EADD-4998-A99C-BE8F3D78A01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7382" autoAdjust="0"/>
  </p:normalViewPr>
  <p:slideViewPr>
    <p:cSldViewPr snapToGrid="0">
      <p:cViewPr varScale="1">
        <p:scale>
          <a:sx n="60" d="100"/>
          <a:sy n="60" d="100"/>
        </p:scale>
        <p:origin x="114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3.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2.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1.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4A9807-1C24-8F4A-B3C7-A6E31FA5BB7A}"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614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p10: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a:extLst>
            <a:ext uri="{FF2B5EF4-FFF2-40B4-BE49-F238E27FC236}">
              <a16:creationId xmlns:a16="http://schemas.microsoft.com/office/drawing/2014/main" id="{21705DAF-EBDA-0A2C-38F0-955D28F3D9B9}"/>
            </a:ext>
          </a:extLst>
        </p:cNvPr>
        <p:cNvGrpSpPr/>
        <p:nvPr/>
      </p:nvGrpSpPr>
      <p:grpSpPr>
        <a:xfrm>
          <a:off x="0" y="0"/>
          <a:ext cx="0" cy="0"/>
          <a:chOff x="0" y="0"/>
          <a:chExt cx="0" cy="0"/>
        </a:xfrm>
      </p:grpSpPr>
      <p:sp>
        <p:nvSpPr>
          <p:cNvPr id="174" name="Google Shape;174;p11:notes">
            <a:extLst>
              <a:ext uri="{FF2B5EF4-FFF2-40B4-BE49-F238E27FC236}">
                <a16:creationId xmlns:a16="http://schemas.microsoft.com/office/drawing/2014/main" id="{01AA53E5-8D7B-EAAB-F513-8C58C48B5B3E}"/>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5" name="Google Shape;175;p11:notes">
            <a:extLst>
              <a:ext uri="{FF2B5EF4-FFF2-40B4-BE49-F238E27FC236}">
                <a16:creationId xmlns:a16="http://schemas.microsoft.com/office/drawing/2014/main" id="{EBED4F1A-1F5D-9CA5-1EFB-13A4BC63472B}"/>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7603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5" name="Google Shape;175;p11: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12: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13: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a:extLst>
            <a:ext uri="{FF2B5EF4-FFF2-40B4-BE49-F238E27FC236}">
              <a16:creationId xmlns:a16="http://schemas.microsoft.com/office/drawing/2014/main" id="{D1EACFF3-F61A-743F-B635-0D99A8834F57}"/>
            </a:ext>
          </a:extLst>
        </p:cNvPr>
        <p:cNvGrpSpPr/>
        <p:nvPr/>
      </p:nvGrpSpPr>
      <p:grpSpPr>
        <a:xfrm>
          <a:off x="0" y="0"/>
          <a:ext cx="0" cy="0"/>
          <a:chOff x="0" y="0"/>
          <a:chExt cx="0" cy="0"/>
        </a:xfrm>
      </p:grpSpPr>
      <p:sp>
        <p:nvSpPr>
          <p:cNvPr id="194" name="Google Shape;194;p13:notes">
            <a:extLst>
              <a:ext uri="{FF2B5EF4-FFF2-40B4-BE49-F238E27FC236}">
                <a16:creationId xmlns:a16="http://schemas.microsoft.com/office/drawing/2014/main" id="{C23F4369-7155-943F-0203-6759C5B0DD9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13:notes">
            <a:extLst>
              <a:ext uri="{FF2B5EF4-FFF2-40B4-BE49-F238E27FC236}">
                <a16:creationId xmlns:a16="http://schemas.microsoft.com/office/drawing/2014/main" id="{75F2A216-9B18-6EEA-8EE3-C08853CF1ED8}"/>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4956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a:extLst>
            <a:ext uri="{FF2B5EF4-FFF2-40B4-BE49-F238E27FC236}">
              <a16:creationId xmlns:a16="http://schemas.microsoft.com/office/drawing/2014/main" id="{352168EE-3C1C-DCEA-B6BA-5B0AC7568D3B}"/>
            </a:ext>
          </a:extLst>
        </p:cNvPr>
        <p:cNvGrpSpPr/>
        <p:nvPr/>
      </p:nvGrpSpPr>
      <p:grpSpPr>
        <a:xfrm>
          <a:off x="0" y="0"/>
          <a:ext cx="0" cy="0"/>
          <a:chOff x="0" y="0"/>
          <a:chExt cx="0" cy="0"/>
        </a:xfrm>
      </p:grpSpPr>
      <p:sp>
        <p:nvSpPr>
          <p:cNvPr id="194" name="Google Shape;194;p13:notes">
            <a:extLst>
              <a:ext uri="{FF2B5EF4-FFF2-40B4-BE49-F238E27FC236}">
                <a16:creationId xmlns:a16="http://schemas.microsoft.com/office/drawing/2014/main" id="{C83674E3-27FE-F312-01C6-55295B8A7D9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13:notes">
            <a:extLst>
              <a:ext uri="{FF2B5EF4-FFF2-40B4-BE49-F238E27FC236}">
                <a16:creationId xmlns:a16="http://schemas.microsoft.com/office/drawing/2014/main" id="{888C005F-FB8C-718D-6BE7-E0565BCEE30A}"/>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5021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a:extLst>
            <a:ext uri="{FF2B5EF4-FFF2-40B4-BE49-F238E27FC236}">
              <a16:creationId xmlns:a16="http://schemas.microsoft.com/office/drawing/2014/main" id="{A21E2E9B-B24E-DFB7-2FEF-78C1EF7E02F3}"/>
            </a:ext>
          </a:extLst>
        </p:cNvPr>
        <p:cNvGrpSpPr/>
        <p:nvPr/>
      </p:nvGrpSpPr>
      <p:grpSpPr>
        <a:xfrm>
          <a:off x="0" y="0"/>
          <a:ext cx="0" cy="0"/>
          <a:chOff x="0" y="0"/>
          <a:chExt cx="0" cy="0"/>
        </a:xfrm>
      </p:grpSpPr>
      <p:sp>
        <p:nvSpPr>
          <p:cNvPr id="194" name="Google Shape;194;p13:notes">
            <a:extLst>
              <a:ext uri="{FF2B5EF4-FFF2-40B4-BE49-F238E27FC236}">
                <a16:creationId xmlns:a16="http://schemas.microsoft.com/office/drawing/2014/main" id="{7FF5F3C9-FA67-5A7B-1D55-FCE50CA4125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13:notes">
            <a:extLst>
              <a:ext uri="{FF2B5EF4-FFF2-40B4-BE49-F238E27FC236}">
                <a16:creationId xmlns:a16="http://schemas.microsoft.com/office/drawing/2014/main" id="{C46D693B-EFAA-F39C-6E4A-5B1FC11DB86A}"/>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3299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2: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4: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5: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 name="Google Shape;130;p6: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5CC453CF-85EB-7FD3-5740-7B7463AEC5E7}"/>
            </a:ext>
          </a:extLst>
        </p:cNvPr>
        <p:cNvGrpSpPr/>
        <p:nvPr/>
      </p:nvGrpSpPr>
      <p:grpSpPr>
        <a:xfrm>
          <a:off x="0" y="0"/>
          <a:ext cx="0" cy="0"/>
          <a:chOff x="0" y="0"/>
          <a:chExt cx="0" cy="0"/>
        </a:xfrm>
      </p:grpSpPr>
      <p:sp>
        <p:nvSpPr>
          <p:cNvPr id="129" name="Google Shape;129;p6:notes">
            <a:extLst>
              <a:ext uri="{FF2B5EF4-FFF2-40B4-BE49-F238E27FC236}">
                <a16:creationId xmlns:a16="http://schemas.microsoft.com/office/drawing/2014/main" id="{ED8DA299-71B5-3CF4-867F-5477298F121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 name="Google Shape;130;p6:notes">
            <a:extLst>
              <a:ext uri="{FF2B5EF4-FFF2-40B4-BE49-F238E27FC236}">
                <a16:creationId xmlns:a16="http://schemas.microsoft.com/office/drawing/2014/main" id="{3203678E-89FF-38F6-4F1B-390D26A9B19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518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7: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8: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9: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emf"/><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7.jp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11.emf"/></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2.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emf"/><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image" Target="../media/image4.png"/><Relationship Id="rId5" Type="http://schemas.openxmlformats.org/officeDocument/2006/relationships/image" Target="../media/image7.jp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11.emf"/></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9.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olo e contenuto" type="obj">
  <p:cSld name="OBJECT">
    <p:spTree>
      <p:nvGrpSpPr>
        <p:cNvPr id="1" name="Shape 11"/>
        <p:cNvGrpSpPr/>
        <p:nvPr/>
      </p:nvGrpSpPr>
      <p:grpSpPr>
        <a:xfrm>
          <a:off x="0" y="0"/>
          <a:ext cx="0" cy="0"/>
          <a:chOff x="0" y="0"/>
          <a:chExt cx="0" cy="0"/>
        </a:xfrm>
      </p:grpSpPr>
      <p:sp>
        <p:nvSpPr>
          <p:cNvPr id="12" name="Google Shape;12;p16"/>
          <p:cNvSpPr txBox="1">
            <a:spLocks noGrp="1"/>
          </p:cNvSpPr>
          <p:nvPr>
            <p:ph type="title"/>
          </p:nvPr>
        </p:nvSpPr>
        <p:spPr>
          <a:xfrm>
            <a:off x="742484" y="331345"/>
            <a:ext cx="9314796" cy="139153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619"/>
              <a:buFont typeface="Calibri"/>
              <a:buNone/>
              <a:defRPr sz="461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16"/>
          <p:cNvSpPr txBox="1">
            <a:spLocks noGrp="1"/>
          </p:cNvSpPr>
          <p:nvPr>
            <p:ph type="body" idx="1"/>
          </p:nvPr>
        </p:nvSpPr>
        <p:spPr>
          <a:xfrm>
            <a:off x="742484" y="1916484"/>
            <a:ext cx="9314796" cy="456789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14" name="Google Shape;14;p16"/>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16"/>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16"/>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Titolo e testo verticale" type="vertTitleAndTx">
  <p:cSld name="VERTICAL_TITLE_AND_VERTICAL_TEXT">
    <p:spTree>
      <p:nvGrpSpPr>
        <p:cNvPr id="1" name="Shape 69"/>
        <p:cNvGrpSpPr/>
        <p:nvPr/>
      </p:nvGrpSpPr>
      <p:grpSpPr>
        <a:xfrm>
          <a:off x="0" y="0"/>
          <a:ext cx="0" cy="0"/>
          <a:chOff x="0" y="0"/>
          <a:chExt cx="0" cy="0"/>
        </a:xfrm>
      </p:grpSpPr>
      <p:sp>
        <p:nvSpPr>
          <p:cNvPr id="70" name="Google Shape;70;p25"/>
          <p:cNvSpPr txBox="1">
            <a:spLocks noGrp="1"/>
          </p:cNvSpPr>
          <p:nvPr>
            <p:ph type="title"/>
          </p:nvPr>
        </p:nvSpPr>
        <p:spPr>
          <a:xfrm rot="5400000">
            <a:off x="5842388" y="2269490"/>
            <a:ext cx="6101085" cy="23286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619"/>
              <a:buFont typeface="Calibri"/>
              <a:buNone/>
              <a:defRPr sz="461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25"/>
          <p:cNvSpPr txBox="1">
            <a:spLocks noGrp="1"/>
          </p:cNvSpPr>
          <p:nvPr>
            <p:ph type="body" idx="1"/>
          </p:nvPr>
        </p:nvSpPr>
        <p:spPr>
          <a:xfrm rot="5400000">
            <a:off x="1117492" y="8289"/>
            <a:ext cx="6101085" cy="6851100"/>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25"/>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25"/>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75"/>
        <p:cNvGrpSpPr/>
        <p:nvPr/>
      </p:nvGrpSpPr>
      <p:grpSpPr>
        <a:xfrm>
          <a:off x="0" y="0"/>
          <a:ext cx="0" cy="0"/>
          <a:chOff x="0" y="0"/>
          <a:chExt cx="0" cy="0"/>
        </a:xfrm>
      </p:grpSpPr>
      <p:pic>
        <p:nvPicPr>
          <p:cNvPr id="76" name="Google Shape;76;p26"/>
          <p:cNvPicPr preferRelativeResize="0"/>
          <p:nvPr/>
        </p:nvPicPr>
        <p:blipFill rotWithShape="1">
          <a:blip r:embed="rId2">
            <a:alphaModFix/>
          </a:blip>
          <a:srcRect/>
          <a:stretch/>
        </p:blipFill>
        <p:spPr>
          <a:xfrm>
            <a:off x="5919865" y="-33162"/>
            <a:ext cx="4902200" cy="2570342"/>
          </a:xfrm>
          <a:prstGeom prst="rect">
            <a:avLst/>
          </a:prstGeom>
          <a:noFill/>
          <a:ln>
            <a:noFill/>
          </a:ln>
        </p:spPr>
      </p:pic>
      <p:sp>
        <p:nvSpPr>
          <p:cNvPr id="77" name="Google Shape;77;p26"/>
          <p:cNvSpPr txBox="1"/>
          <p:nvPr/>
        </p:nvSpPr>
        <p:spPr>
          <a:xfrm>
            <a:off x="573477" y="669399"/>
            <a:ext cx="1964604" cy="32083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TITLE</a:t>
            </a:r>
            <a:endParaRPr/>
          </a:p>
        </p:txBody>
      </p:sp>
      <p:sp>
        <p:nvSpPr>
          <p:cNvPr id="78" name="Google Shape;78;p26"/>
          <p:cNvSpPr txBox="1"/>
          <p:nvPr/>
        </p:nvSpPr>
        <p:spPr>
          <a:xfrm>
            <a:off x="603457" y="1247895"/>
            <a:ext cx="2216021" cy="32107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SUBTITLE</a:t>
            </a:r>
            <a:endParaRPr/>
          </a:p>
        </p:txBody>
      </p:sp>
      <p:pic>
        <p:nvPicPr>
          <p:cNvPr id="79" name="Google Shape;79;p26"/>
          <p:cNvPicPr preferRelativeResize="0"/>
          <p:nvPr/>
        </p:nvPicPr>
        <p:blipFill rotWithShape="1">
          <a:blip r:embed="rId3">
            <a:alphaModFix/>
          </a:blip>
          <a:srcRect/>
          <a:stretch/>
        </p:blipFill>
        <p:spPr>
          <a:xfrm>
            <a:off x="9257901" y="6659731"/>
            <a:ext cx="1252330" cy="355600"/>
          </a:xfrm>
          <a:prstGeom prst="rect">
            <a:avLst/>
          </a:prstGeom>
          <a:noFill/>
          <a:ln>
            <a:noFill/>
          </a:ln>
        </p:spPr>
      </p:pic>
      <p:sp>
        <p:nvSpPr>
          <p:cNvPr id="80" name="Google Shape;80;p26"/>
          <p:cNvSpPr txBox="1"/>
          <p:nvPr/>
        </p:nvSpPr>
        <p:spPr>
          <a:xfrm>
            <a:off x="573477" y="2515764"/>
            <a:ext cx="9945589" cy="36933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a:p>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a:p>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Lorem ipsum dolor sit amet, cons ectetuer adipiscing elit, sed diam nonummy nibh euismod tincidunt ut laoreet dolore magna aliquam erat volutpat. </a:t>
            </a:r>
            <a:endParaRPr/>
          </a:p>
          <a:p>
            <a:pPr marL="0" marR="0" lvl="0" indent="0" algn="l" rtl="0">
              <a:spcBef>
                <a:spcPts val="0"/>
              </a:spcBef>
              <a:spcAft>
                <a:spcPts val="0"/>
              </a:spcAft>
              <a:buNone/>
            </a:pPr>
            <a:endParaRPr sz="1800">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Ut wisi enim ad minim veniam, quis nostrud exerci tation ullamcorper suscipit lobortis nisl ut aliquip ex 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17468699"/>
      </p:ext>
    </p:extLst>
  </p:cSld>
  <p:clrMapOvr>
    <a:masterClrMapping/>
  </p:clrMapOvr>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2454015178"/>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557865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960420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9018402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13719844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38421345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3626988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a titolo">
  <p:cSld name="Diapositiva titolo">
    <p:spTree>
      <p:nvGrpSpPr>
        <p:cNvPr id="1" name="Shape 17"/>
        <p:cNvGrpSpPr/>
        <p:nvPr/>
      </p:nvGrpSpPr>
      <p:grpSpPr>
        <a:xfrm>
          <a:off x="0" y="0"/>
          <a:ext cx="0" cy="0"/>
          <a:chOff x="0" y="0"/>
          <a:chExt cx="0" cy="0"/>
        </a:xfrm>
      </p:grpSpPr>
      <p:pic>
        <p:nvPicPr>
          <p:cNvPr id="18" name="Google Shape;18;p17"/>
          <p:cNvPicPr preferRelativeResize="0"/>
          <p:nvPr/>
        </p:nvPicPr>
        <p:blipFill rotWithShape="1">
          <a:blip r:embed="rId2">
            <a:alphaModFix/>
          </a:blip>
          <a:srcRect/>
          <a:stretch/>
        </p:blipFill>
        <p:spPr>
          <a:xfrm>
            <a:off x="5919865" y="-33162"/>
            <a:ext cx="4902200" cy="2570342"/>
          </a:xfrm>
          <a:prstGeom prst="rect">
            <a:avLst/>
          </a:prstGeom>
          <a:noFill/>
          <a:ln>
            <a:noFill/>
          </a:ln>
        </p:spPr>
      </p:pic>
      <p:pic>
        <p:nvPicPr>
          <p:cNvPr id="19" name="Google Shape;19;p17"/>
          <p:cNvPicPr preferRelativeResize="0"/>
          <p:nvPr/>
        </p:nvPicPr>
        <p:blipFill rotWithShape="1">
          <a:blip r:embed="rId3">
            <a:alphaModFix/>
          </a:blip>
          <a:srcRect/>
          <a:stretch/>
        </p:blipFill>
        <p:spPr>
          <a:xfrm>
            <a:off x="9257901" y="6659731"/>
            <a:ext cx="1252330" cy="355600"/>
          </a:xfrm>
          <a:prstGeom prst="rect">
            <a:avLst/>
          </a:prstGeom>
          <a:noFill/>
          <a:ln>
            <a:noFill/>
          </a:ln>
        </p:spPr>
      </p:pic>
      <p:sp>
        <p:nvSpPr>
          <p:cNvPr id="20" name="Google Shape;20;p17"/>
          <p:cNvSpPr txBox="1">
            <a:spLocks noGrp="1"/>
          </p:cNvSpPr>
          <p:nvPr>
            <p:ph type="body" idx="1"/>
          </p:nvPr>
        </p:nvSpPr>
        <p:spPr>
          <a:xfrm>
            <a:off x="727075" y="2441575"/>
            <a:ext cx="9351963" cy="3870325"/>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1" name="Google Shape;21;p17"/>
          <p:cNvSpPr txBox="1">
            <a:spLocks noGrp="1"/>
          </p:cNvSpPr>
          <p:nvPr>
            <p:ph type="title"/>
          </p:nvPr>
        </p:nvSpPr>
        <p:spPr>
          <a:xfrm>
            <a:off x="727075" y="375828"/>
            <a:ext cx="9313863" cy="139223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619"/>
              <a:buFont typeface="Calibri"/>
              <a:buNone/>
              <a:defRPr sz="461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2337433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278962182"/>
      </p:ext>
    </p:extLst>
  </p:cSld>
  <p:clrMapOvr>
    <a:masterClrMapping/>
  </p:clrMapOvr>
  <p:hf sldNum="0" hd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1906016513"/>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3804576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5078897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0332845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15098214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35853239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38412947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82416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estazione sezione" type="secHead">
  <p:cSld name="SECTION_HEADER">
    <p:spTree>
      <p:nvGrpSpPr>
        <p:cNvPr id="1" name="Shape 22"/>
        <p:cNvGrpSpPr/>
        <p:nvPr/>
      </p:nvGrpSpPr>
      <p:grpSpPr>
        <a:xfrm>
          <a:off x="0" y="0"/>
          <a:ext cx="0" cy="0"/>
          <a:chOff x="0" y="0"/>
          <a:chExt cx="0" cy="0"/>
        </a:xfrm>
      </p:grpSpPr>
      <p:sp>
        <p:nvSpPr>
          <p:cNvPr id="23" name="Google Shape;23;p18"/>
          <p:cNvSpPr txBox="1">
            <a:spLocks noGrp="1"/>
          </p:cNvSpPr>
          <p:nvPr>
            <p:ph type="title"/>
          </p:nvPr>
        </p:nvSpPr>
        <p:spPr>
          <a:xfrm>
            <a:off x="736859" y="1794831"/>
            <a:ext cx="9314796" cy="2994714"/>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299"/>
              <a:buFont typeface="Calibri"/>
              <a:buNone/>
              <a:defRPr sz="629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 name="Google Shape;24;p18"/>
          <p:cNvSpPr txBox="1">
            <a:spLocks noGrp="1"/>
          </p:cNvSpPr>
          <p:nvPr>
            <p:ph type="body" idx="1"/>
          </p:nvPr>
        </p:nvSpPr>
        <p:spPr>
          <a:xfrm>
            <a:off x="736859" y="4817876"/>
            <a:ext cx="9314796" cy="157484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50"/>
              </a:spcBef>
              <a:spcAft>
                <a:spcPts val="0"/>
              </a:spcAft>
              <a:buClr>
                <a:schemeClr val="dk1"/>
              </a:buClr>
              <a:buSzPts val="2520"/>
              <a:buFont typeface="Arial"/>
              <a:buNone/>
              <a:defRPr sz="252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rgbClr val="888888"/>
              </a:buClr>
              <a:buSzPts val="2100"/>
              <a:buFont typeface="Arial"/>
              <a:buNone/>
              <a:defRPr sz="21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25"/>
              </a:spcBef>
              <a:spcAft>
                <a:spcPts val="0"/>
              </a:spcAft>
              <a:buClr>
                <a:srgbClr val="888888"/>
              </a:buClr>
              <a:buSzPts val="1890"/>
              <a:buFont typeface="Arial"/>
              <a:buNone/>
              <a:defRPr sz="189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25"/>
              </a:spcBef>
              <a:spcAft>
                <a:spcPts val="0"/>
              </a:spcAft>
              <a:buClr>
                <a:srgbClr val="888888"/>
              </a:buClr>
              <a:buSzPts val="1680"/>
              <a:buFont typeface="Arial"/>
              <a:buNone/>
              <a:defRPr sz="1679"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25"/>
              </a:spcBef>
              <a:spcAft>
                <a:spcPts val="0"/>
              </a:spcAft>
              <a:buClr>
                <a:srgbClr val="888888"/>
              </a:buClr>
              <a:buSzPts val="1680"/>
              <a:buFont typeface="Arial"/>
              <a:buNone/>
              <a:defRPr sz="1679"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25"/>
              </a:spcBef>
              <a:spcAft>
                <a:spcPts val="0"/>
              </a:spcAft>
              <a:buClr>
                <a:srgbClr val="888888"/>
              </a:buClr>
              <a:buSzPts val="1680"/>
              <a:buFont typeface="Arial"/>
              <a:buNone/>
              <a:defRPr sz="1679"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25"/>
              </a:spcBef>
              <a:spcAft>
                <a:spcPts val="0"/>
              </a:spcAft>
              <a:buClr>
                <a:srgbClr val="888888"/>
              </a:buClr>
              <a:buSzPts val="1680"/>
              <a:buFont typeface="Arial"/>
              <a:buNone/>
              <a:defRPr sz="1679"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25"/>
              </a:spcBef>
              <a:spcAft>
                <a:spcPts val="0"/>
              </a:spcAft>
              <a:buClr>
                <a:srgbClr val="888888"/>
              </a:buClr>
              <a:buSzPts val="1680"/>
              <a:buFont typeface="Arial"/>
              <a:buNone/>
              <a:defRPr sz="1679"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25"/>
              </a:spcBef>
              <a:spcAft>
                <a:spcPts val="0"/>
              </a:spcAft>
              <a:buClr>
                <a:srgbClr val="888888"/>
              </a:buClr>
              <a:buSzPts val="1680"/>
              <a:buFont typeface="Arial"/>
              <a:buNone/>
              <a:defRPr sz="1679" b="0" i="0" u="none" strike="noStrike" cap="none">
                <a:solidFill>
                  <a:srgbClr val="888888"/>
                </a:solidFill>
                <a:latin typeface="Calibri"/>
                <a:ea typeface="Calibri"/>
                <a:cs typeface="Calibri"/>
                <a:sym typeface="Calibri"/>
              </a:defRPr>
            </a:lvl9pPr>
          </a:lstStyle>
          <a:p>
            <a:endParaRPr/>
          </a:p>
        </p:txBody>
      </p:sp>
      <p:sp>
        <p:nvSpPr>
          <p:cNvPr id="25" name="Google Shape;25;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18"/>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Google Shape;27;p18"/>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e contenuti" type="twoObj">
  <p:cSld name="TWO_OBJECTS">
    <p:spTree>
      <p:nvGrpSpPr>
        <p:cNvPr id="1" name="Shape 28"/>
        <p:cNvGrpSpPr/>
        <p:nvPr/>
      </p:nvGrpSpPr>
      <p:grpSpPr>
        <a:xfrm>
          <a:off x="0" y="0"/>
          <a:ext cx="0" cy="0"/>
          <a:chOff x="0" y="0"/>
          <a:chExt cx="0" cy="0"/>
        </a:xfrm>
      </p:grpSpPr>
      <p:sp>
        <p:nvSpPr>
          <p:cNvPr id="29" name="Google Shape;29;p19"/>
          <p:cNvSpPr txBox="1">
            <a:spLocks noGrp="1"/>
          </p:cNvSpPr>
          <p:nvPr>
            <p:ph type="title"/>
          </p:nvPr>
        </p:nvSpPr>
        <p:spPr>
          <a:xfrm>
            <a:off x="742484" y="331345"/>
            <a:ext cx="9314796" cy="139153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619"/>
              <a:buFont typeface="Calibri"/>
              <a:buNone/>
              <a:defRPr sz="461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0" name="Google Shape;30;p19"/>
          <p:cNvSpPr txBox="1">
            <a:spLocks noGrp="1"/>
          </p:cNvSpPr>
          <p:nvPr>
            <p:ph type="body" idx="1"/>
          </p:nvPr>
        </p:nvSpPr>
        <p:spPr>
          <a:xfrm>
            <a:off x="742484" y="1916484"/>
            <a:ext cx="4589899" cy="456789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31" name="Google Shape;31;p19"/>
          <p:cNvSpPr txBox="1">
            <a:spLocks noGrp="1"/>
          </p:cNvSpPr>
          <p:nvPr>
            <p:ph type="body" idx="2"/>
          </p:nvPr>
        </p:nvSpPr>
        <p:spPr>
          <a:xfrm>
            <a:off x="5467380" y="1916484"/>
            <a:ext cx="4589899" cy="456789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32" name="Google Shape;32;p19"/>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3" name="Google Shape;33;p19"/>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19"/>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fronto" type="twoTxTwoObj">
  <p:cSld name="TWO_OBJECTS_WITH_TEXT">
    <p:spTree>
      <p:nvGrpSpPr>
        <p:cNvPr id="1" name="Shape 35"/>
        <p:cNvGrpSpPr/>
        <p:nvPr/>
      </p:nvGrpSpPr>
      <p:grpSpPr>
        <a:xfrm>
          <a:off x="0" y="0"/>
          <a:ext cx="0" cy="0"/>
          <a:chOff x="0" y="0"/>
          <a:chExt cx="0" cy="0"/>
        </a:xfrm>
      </p:grpSpPr>
      <p:sp>
        <p:nvSpPr>
          <p:cNvPr id="36" name="Google Shape;36;p20"/>
          <p:cNvSpPr txBox="1">
            <a:spLocks noGrp="1"/>
          </p:cNvSpPr>
          <p:nvPr>
            <p:ph type="title"/>
          </p:nvPr>
        </p:nvSpPr>
        <p:spPr>
          <a:xfrm>
            <a:off x="743890" y="383299"/>
            <a:ext cx="9314796" cy="139153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619"/>
              <a:buFont typeface="Calibri"/>
              <a:buNone/>
              <a:defRPr sz="461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7" name="Google Shape;37;p20"/>
          <p:cNvSpPr txBox="1">
            <a:spLocks noGrp="1"/>
          </p:cNvSpPr>
          <p:nvPr>
            <p:ph type="body" idx="1"/>
          </p:nvPr>
        </p:nvSpPr>
        <p:spPr>
          <a:xfrm>
            <a:off x="743892" y="1764832"/>
            <a:ext cx="4568805" cy="864917"/>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50"/>
              </a:spcBef>
              <a:spcAft>
                <a:spcPts val="0"/>
              </a:spcAft>
              <a:buClr>
                <a:schemeClr val="dk1"/>
              </a:buClr>
              <a:buSzPts val="2520"/>
              <a:buFont typeface="Arial"/>
              <a:buNone/>
              <a:defRPr sz="252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100"/>
              <a:buFont typeface="Arial"/>
              <a:buNone/>
              <a:defRPr sz="21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90"/>
              <a:buFont typeface="Arial"/>
              <a:buNone/>
              <a:defRPr sz="189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9pPr>
          </a:lstStyle>
          <a:p>
            <a:endParaRPr/>
          </a:p>
        </p:txBody>
      </p:sp>
      <p:sp>
        <p:nvSpPr>
          <p:cNvPr id="38" name="Google Shape;38;p20"/>
          <p:cNvSpPr txBox="1">
            <a:spLocks noGrp="1"/>
          </p:cNvSpPr>
          <p:nvPr>
            <p:ph type="body" idx="2"/>
          </p:nvPr>
        </p:nvSpPr>
        <p:spPr>
          <a:xfrm>
            <a:off x="743892" y="2629749"/>
            <a:ext cx="4568805" cy="3867965"/>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39" name="Google Shape;39;p20"/>
          <p:cNvSpPr txBox="1">
            <a:spLocks noGrp="1"/>
          </p:cNvSpPr>
          <p:nvPr>
            <p:ph type="body" idx="3"/>
          </p:nvPr>
        </p:nvSpPr>
        <p:spPr>
          <a:xfrm>
            <a:off x="5467381" y="1764832"/>
            <a:ext cx="4591306" cy="864917"/>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50"/>
              </a:spcBef>
              <a:spcAft>
                <a:spcPts val="0"/>
              </a:spcAft>
              <a:buClr>
                <a:schemeClr val="dk1"/>
              </a:buClr>
              <a:buSzPts val="2520"/>
              <a:buFont typeface="Arial"/>
              <a:buNone/>
              <a:defRPr sz="252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100"/>
              <a:buFont typeface="Arial"/>
              <a:buNone/>
              <a:defRPr sz="21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90"/>
              <a:buFont typeface="Arial"/>
              <a:buNone/>
              <a:defRPr sz="189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80"/>
              <a:buFont typeface="Arial"/>
              <a:buNone/>
              <a:defRPr sz="1679" b="1" i="0" u="none" strike="noStrike" cap="none">
                <a:solidFill>
                  <a:schemeClr val="dk1"/>
                </a:solidFill>
                <a:latin typeface="Calibri"/>
                <a:ea typeface="Calibri"/>
                <a:cs typeface="Calibri"/>
                <a:sym typeface="Calibri"/>
              </a:defRPr>
            </a:lvl9pPr>
          </a:lstStyle>
          <a:p>
            <a:endParaRPr/>
          </a:p>
        </p:txBody>
      </p:sp>
      <p:sp>
        <p:nvSpPr>
          <p:cNvPr id="40" name="Google Shape;40;p20"/>
          <p:cNvSpPr txBox="1">
            <a:spLocks noGrp="1"/>
          </p:cNvSpPr>
          <p:nvPr>
            <p:ph type="body" idx="4"/>
          </p:nvPr>
        </p:nvSpPr>
        <p:spPr>
          <a:xfrm>
            <a:off x="5467381" y="2629749"/>
            <a:ext cx="4591306" cy="3867965"/>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1" name="Google Shape;41;p20"/>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20"/>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p20"/>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titolo" type="titleOnly">
  <p:cSld name="TITLE_ONLY">
    <p:spTree>
      <p:nvGrpSpPr>
        <p:cNvPr id="1" name="Shape 44"/>
        <p:cNvGrpSpPr/>
        <p:nvPr/>
      </p:nvGrpSpPr>
      <p:grpSpPr>
        <a:xfrm>
          <a:off x="0" y="0"/>
          <a:ext cx="0" cy="0"/>
          <a:chOff x="0" y="0"/>
          <a:chExt cx="0" cy="0"/>
        </a:xfrm>
      </p:grpSpPr>
      <p:sp>
        <p:nvSpPr>
          <p:cNvPr id="45" name="Google Shape;45;p21"/>
          <p:cNvSpPr txBox="1">
            <a:spLocks noGrp="1"/>
          </p:cNvSpPr>
          <p:nvPr>
            <p:ph type="title"/>
          </p:nvPr>
        </p:nvSpPr>
        <p:spPr>
          <a:xfrm>
            <a:off x="742484" y="331345"/>
            <a:ext cx="9314796" cy="139153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619"/>
              <a:buFont typeface="Calibri"/>
              <a:buNone/>
              <a:defRPr sz="461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 name="Google Shape;46;p21"/>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21"/>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49"/>
        <p:cNvGrpSpPr/>
        <p:nvPr/>
      </p:nvGrpSpPr>
      <p:grpSpPr>
        <a:xfrm>
          <a:off x="0" y="0"/>
          <a:ext cx="0" cy="0"/>
          <a:chOff x="0" y="0"/>
          <a:chExt cx="0" cy="0"/>
        </a:xfrm>
      </p:grpSpPr>
      <p:sp>
        <p:nvSpPr>
          <p:cNvPr id="50" name="Google Shape;50;p22"/>
          <p:cNvSpPr txBox="1">
            <a:spLocks noGrp="1"/>
          </p:cNvSpPr>
          <p:nvPr>
            <p:ph type="title"/>
          </p:nvPr>
        </p:nvSpPr>
        <p:spPr>
          <a:xfrm>
            <a:off x="743890" y="479954"/>
            <a:ext cx="3483205" cy="1679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359"/>
              <a:buFont typeface="Calibri"/>
              <a:buNone/>
              <a:defRPr sz="335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Google Shape;51;p22"/>
          <p:cNvSpPr txBox="1">
            <a:spLocks noGrp="1"/>
          </p:cNvSpPr>
          <p:nvPr>
            <p:ph type="body" idx="1"/>
          </p:nvPr>
        </p:nvSpPr>
        <p:spPr>
          <a:xfrm>
            <a:off x="4591306" y="1036570"/>
            <a:ext cx="5467380" cy="5116178"/>
          </a:xfrm>
          <a:prstGeom prst="rect">
            <a:avLst/>
          </a:prstGeom>
          <a:noFill/>
          <a:ln>
            <a:noFill/>
          </a:ln>
        </p:spPr>
        <p:txBody>
          <a:bodyPr spcFirstLastPara="1" wrap="square" lIns="91425" tIns="45700" rIns="91425" bIns="45700" anchor="t" anchorCtr="0">
            <a:noAutofit/>
          </a:bodyPr>
          <a:lstStyle>
            <a:lvl1pPr marL="457200" marR="0" lvl="0" indent="-441896" algn="l" rtl="0">
              <a:lnSpc>
                <a:spcPct val="90000"/>
              </a:lnSpc>
              <a:spcBef>
                <a:spcPts val="1050"/>
              </a:spcBef>
              <a:spcAft>
                <a:spcPts val="0"/>
              </a:spcAft>
              <a:buClr>
                <a:schemeClr val="dk1"/>
              </a:buClr>
              <a:buSzPts val="3359"/>
              <a:buFont typeface="Arial"/>
              <a:buChar char="•"/>
              <a:defRPr sz="3359" b="0" i="0" u="none" strike="noStrike" cap="none">
                <a:solidFill>
                  <a:schemeClr val="dk1"/>
                </a:solidFill>
                <a:latin typeface="Calibri"/>
                <a:ea typeface="Calibri"/>
                <a:cs typeface="Calibri"/>
                <a:sym typeface="Calibri"/>
              </a:defRPr>
            </a:lvl1pPr>
            <a:lvl2pPr marL="914400" marR="0" lvl="1" indent="-415226" algn="l" rtl="0">
              <a:lnSpc>
                <a:spcPct val="90000"/>
              </a:lnSpc>
              <a:spcBef>
                <a:spcPts val="525"/>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2pPr>
            <a:lvl3pPr marL="1371600" marR="0" lvl="2"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3pPr>
            <a:lvl4pPr marL="1828800" marR="0" lvl="3"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4pPr>
            <a:lvl5pPr marL="2286000" marR="0" lvl="4"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5pPr>
            <a:lvl6pPr marL="2743200" marR="0" lvl="5"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6pPr>
            <a:lvl7pPr marL="3200400" marR="0" lvl="6"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7pPr>
            <a:lvl8pPr marL="3657600" marR="0" lvl="7"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8pPr>
            <a:lvl9pPr marL="4114800" marR="0" lvl="8"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9pPr>
          </a:lstStyle>
          <a:p>
            <a:endParaRPr/>
          </a:p>
        </p:txBody>
      </p:sp>
      <p:sp>
        <p:nvSpPr>
          <p:cNvPr id="52" name="Google Shape;52;p22"/>
          <p:cNvSpPr txBox="1">
            <a:spLocks noGrp="1"/>
          </p:cNvSpPr>
          <p:nvPr>
            <p:ph type="body" idx="2"/>
          </p:nvPr>
        </p:nvSpPr>
        <p:spPr>
          <a:xfrm>
            <a:off x="743890" y="2159794"/>
            <a:ext cx="3483205" cy="400128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50"/>
              </a:spcBef>
              <a:spcAft>
                <a:spcPts val="0"/>
              </a:spcAft>
              <a:buClr>
                <a:schemeClr val="dk1"/>
              </a:buClr>
              <a:buSzPts val="1680"/>
              <a:buFont typeface="Arial"/>
              <a:buNone/>
              <a:defRPr sz="1679"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1470"/>
              <a:buFont typeface="Arial"/>
              <a:buNone/>
              <a:defRPr sz="147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260"/>
              <a:buFont typeface="Arial"/>
              <a:buNone/>
              <a:defRPr sz="126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9pPr>
          </a:lstStyle>
          <a:p>
            <a:endParaRPr/>
          </a:p>
        </p:txBody>
      </p:sp>
      <p:sp>
        <p:nvSpPr>
          <p:cNvPr id="53" name="Google Shape;53;p22"/>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22"/>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22"/>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56"/>
        <p:cNvGrpSpPr/>
        <p:nvPr/>
      </p:nvGrpSpPr>
      <p:grpSpPr>
        <a:xfrm>
          <a:off x="0" y="0"/>
          <a:ext cx="0" cy="0"/>
          <a:chOff x="0" y="0"/>
          <a:chExt cx="0" cy="0"/>
        </a:xfrm>
      </p:grpSpPr>
      <p:sp>
        <p:nvSpPr>
          <p:cNvPr id="57" name="Google Shape;57;p23"/>
          <p:cNvSpPr txBox="1">
            <a:spLocks noGrp="1"/>
          </p:cNvSpPr>
          <p:nvPr>
            <p:ph type="title"/>
          </p:nvPr>
        </p:nvSpPr>
        <p:spPr>
          <a:xfrm>
            <a:off x="743890" y="479954"/>
            <a:ext cx="3483205" cy="1679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359"/>
              <a:buFont typeface="Calibri"/>
              <a:buNone/>
              <a:defRPr sz="335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8" name="Google Shape;58;p23"/>
          <p:cNvSpPr>
            <a:spLocks noGrp="1"/>
          </p:cNvSpPr>
          <p:nvPr>
            <p:ph type="pic" idx="2"/>
          </p:nvPr>
        </p:nvSpPr>
        <p:spPr>
          <a:xfrm>
            <a:off x="4591306" y="1036570"/>
            <a:ext cx="5467380" cy="5116178"/>
          </a:xfrm>
          <a:prstGeom prst="rect">
            <a:avLst/>
          </a:prstGeom>
          <a:noFill/>
          <a:ln>
            <a:noFill/>
          </a:ln>
        </p:spPr>
      </p:sp>
      <p:sp>
        <p:nvSpPr>
          <p:cNvPr id="59" name="Google Shape;59;p23"/>
          <p:cNvSpPr txBox="1">
            <a:spLocks noGrp="1"/>
          </p:cNvSpPr>
          <p:nvPr>
            <p:ph type="body" idx="1"/>
          </p:nvPr>
        </p:nvSpPr>
        <p:spPr>
          <a:xfrm>
            <a:off x="743890" y="2159794"/>
            <a:ext cx="3483205" cy="400128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50"/>
              </a:spcBef>
              <a:spcAft>
                <a:spcPts val="0"/>
              </a:spcAft>
              <a:buClr>
                <a:schemeClr val="dk1"/>
              </a:buClr>
              <a:buSzPts val="1680"/>
              <a:buFont typeface="Arial"/>
              <a:buNone/>
              <a:defRPr sz="1679"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1470"/>
              <a:buFont typeface="Arial"/>
              <a:buNone/>
              <a:defRPr sz="147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260"/>
              <a:buFont typeface="Arial"/>
              <a:buNone/>
              <a:defRPr sz="126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9pPr>
          </a:lstStyle>
          <a:p>
            <a:endParaRPr/>
          </a:p>
        </p:txBody>
      </p:sp>
      <p:sp>
        <p:nvSpPr>
          <p:cNvPr id="60" name="Google Shape;60;p23"/>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23"/>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p23"/>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olo e testo verticale" type="vertTx">
  <p:cSld name="VERTICAL_TEXT">
    <p:spTree>
      <p:nvGrpSpPr>
        <p:cNvPr id="1" name="Shape 63"/>
        <p:cNvGrpSpPr/>
        <p:nvPr/>
      </p:nvGrpSpPr>
      <p:grpSpPr>
        <a:xfrm>
          <a:off x="0" y="0"/>
          <a:ext cx="0" cy="0"/>
          <a:chOff x="0" y="0"/>
          <a:chExt cx="0" cy="0"/>
        </a:xfrm>
      </p:grpSpPr>
      <p:sp>
        <p:nvSpPr>
          <p:cNvPr id="64" name="Google Shape;64;p24"/>
          <p:cNvSpPr txBox="1">
            <a:spLocks noGrp="1"/>
          </p:cNvSpPr>
          <p:nvPr>
            <p:ph type="title"/>
          </p:nvPr>
        </p:nvSpPr>
        <p:spPr>
          <a:xfrm>
            <a:off x="742484" y="331345"/>
            <a:ext cx="9314796" cy="139153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619"/>
              <a:buFont typeface="Calibri"/>
              <a:buNone/>
              <a:defRPr sz="461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5" name="Google Shape;65;p24"/>
          <p:cNvSpPr txBox="1">
            <a:spLocks noGrp="1"/>
          </p:cNvSpPr>
          <p:nvPr>
            <p:ph type="body" idx="1"/>
          </p:nvPr>
        </p:nvSpPr>
        <p:spPr>
          <a:xfrm rot="5400000">
            <a:off x="3115933" y="-456965"/>
            <a:ext cx="4567898" cy="9314796"/>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66" name="Google Shape;66;p24"/>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24"/>
          <p:cNvSpPr txBox="1">
            <a:spLocks noGrp="1"/>
          </p:cNvSpPr>
          <p:nvPr>
            <p:ph type="ftr" idx="11"/>
          </p:nvPr>
        </p:nvSpPr>
        <p:spPr>
          <a:xfrm>
            <a:off x="3577422" y="6672698"/>
            <a:ext cx="3644920"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24"/>
          <p:cNvSpPr txBox="1">
            <a:spLocks noGrp="1"/>
          </p:cNvSpPr>
          <p:nvPr>
            <p:ph type="sldNum" idx="12"/>
          </p:nvPr>
        </p:nvSpPr>
        <p:spPr>
          <a:xfrm>
            <a:off x="7627332" y="6672698"/>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descr="{&quot;HashCode&quot;:-1876667767,&quot;Placement&quot;:&quot;Footer&quot;,&quot;Top&quot;:550.255066,&quot;Left&quot;:0.0,&quot;SlideWidth&quot;:850,&quot;SlideHeight&quot;:566}"/>
          <p:cNvSpPr txBox="1"/>
          <p:nvPr/>
        </p:nvSpPr>
        <p:spPr>
          <a:xfrm>
            <a:off x="0" y="6988239"/>
            <a:ext cx="1185008" cy="211073"/>
          </a:xfrm>
          <a:prstGeom prst="rect">
            <a:avLst/>
          </a:prstGeom>
          <a:noFill/>
          <a:ln>
            <a:noFill/>
          </a:ln>
        </p:spPr>
        <p:txBody>
          <a:bodyPr spcFirstLastPara="1" wrap="square" lIns="0" tIns="0" rIns="0" bIns="0" anchor="ctr" anchorCtr="1">
            <a:spAutoFit/>
          </a:bodyPr>
          <a:lstStyle/>
          <a:p>
            <a:pPr marL="0" marR="0" lvl="0" indent="0" algn="l" rtl="0">
              <a:spcBef>
                <a:spcPts val="0"/>
              </a:spcBef>
              <a:spcAft>
                <a:spcPts val="0"/>
              </a:spcAft>
              <a:buNone/>
            </a:pPr>
            <a:r>
              <a:rPr lang="en-US" sz="700" b="0" i="0" u="none" strike="noStrike" cap="none">
                <a:solidFill>
                  <a:srgbClr val="737373"/>
                </a:solidFill>
                <a:latin typeface="Calibri"/>
                <a:ea typeface="Calibri"/>
                <a:cs typeface="Calibri"/>
                <a:sym typeface="Calibri"/>
              </a:rPr>
              <a:t>Internal Use - Confidential</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0227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7984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familydoctor.org/your-health-resources/health-tools/symptom-checker/"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s://www.mayoclinic.org/symptom-checker/select-symptom/itt-20009075" TargetMode="External"/><Relationship Id="rId5" Type="http://schemas.openxmlformats.org/officeDocument/2006/relationships/hyperlink" Target="https://symptoms.webmd.com/" TargetMode="Externa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https://symptoms.webmd.com/" TargetMode="Externa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8" Type="http://schemas.openxmlformats.org/officeDocument/2006/relationships/hyperlink" Target="https://www.buoyhealth.com/symptom-checker/" TargetMode="External"/><Relationship Id="rId3" Type="http://schemas.openxmlformats.org/officeDocument/2006/relationships/image" Target="../media/image1.png"/><Relationship Id="rId7" Type="http://schemas.openxmlformats.org/officeDocument/2006/relationships/hyperlink" Target="https://www.futuretools.io/tools/symptom-checker-ai"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s://actionurgentcare.com/symptoms-checker" TargetMode="External"/><Relationship Id="rId5" Type="http://schemas.openxmlformats.org/officeDocument/2006/relationships/hyperlink" Target="https://symptomchecker.isabelhealthcare.com/isabel-tool-page" TargetMode="External"/><Relationship Id="rId10" Type="http://schemas.openxmlformats.org/officeDocument/2006/relationships/hyperlink" Target="https://my.mediktor.com/en-us" TargetMode="External"/><Relationship Id="rId4" Type="http://schemas.openxmlformats.org/officeDocument/2006/relationships/image" Target="../media/image2.jpg"/><Relationship Id="rId9" Type="http://schemas.openxmlformats.org/officeDocument/2006/relationships/hyperlink" Target="https://www.livehealthily.com/symptom-checker"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copilot.microsoft.co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s://gemini.google.com/app" TargetMode="External"/><Relationship Id="rId5" Type="http://schemas.openxmlformats.org/officeDocument/2006/relationships/hyperlink" Target="https://chat.openai.com/" TargetMode="Externa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507084" y="2665301"/>
            <a:ext cx="6250502" cy="1447100"/>
          </a:xfrm>
        </p:spPr>
        <p:txBody>
          <a:bodyPr anchor="ctr"/>
          <a:lstStyle/>
          <a:p>
            <a:pPr marL="0" marR="0" lvl="0" indent="0" defTabSz="914400" rtl="0" eaLnBrk="1" fontAlgn="auto" latinLnBrk="0" hangingPunct="1">
              <a:lnSpc>
                <a:spcPct val="90000"/>
              </a:lnSpc>
              <a:spcBef>
                <a:spcPts val="0"/>
              </a:spcBef>
              <a:spcAft>
                <a:spcPts val="0"/>
              </a:spcAft>
              <a:buClr>
                <a:srgbClr val="0063DC"/>
              </a:buClr>
              <a:buSzPct val="100000"/>
              <a:buFont typeface="Helvetica Neue"/>
              <a:buNone/>
              <a:tabLst/>
              <a:defRPr/>
            </a:pPr>
            <a:r>
              <a:rPr kumimoji="0" lang="it-IT" sz="4200" b="1" i="0" u="none" strike="noStrike" kern="0" cap="none" spc="0" normalizeH="0" baseline="0" noProof="0" dirty="0">
                <a:ln>
                  <a:noFill/>
                </a:ln>
                <a:effectLst/>
                <a:uLnTx/>
                <a:uFillTx/>
                <a:latin typeface="Helvetica Neue"/>
                <a:ea typeface="Helvetica Neue"/>
                <a:cs typeface="Helvetica Neue"/>
                <a:sym typeface="Helvetica Neue"/>
              </a:rPr>
              <a:t>L'intelligenza artificiale nel settore sanitario</a:t>
            </a:r>
            <a:endParaRPr kumimoji="0" lang="it-IT" sz="1300" b="0" i="0" u="none" strike="noStrike" kern="0" cap="none" spc="0" normalizeH="0" baseline="0" noProof="0" dirty="0">
              <a:ln>
                <a:noFill/>
              </a:ln>
              <a:effectLst/>
              <a:uLnTx/>
              <a:uFillTx/>
              <a:latin typeface="Arial"/>
              <a:cs typeface="Arial"/>
              <a:sym typeface="Arial"/>
            </a:endParaRPr>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859335" y="3983467"/>
            <a:ext cx="7081085"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Calibri"/>
                <a:cs typeface="Calibri"/>
                <a:sym typeface="Calibri"/>
              </a:rPr>
              <a:t>Modulo 1</a:t>
            </a:r>
            <a:endParaRPr kumimoji="0" lang="it-IT" sz="3200" b="1" i="0" u="none" strike="noStrike" kern="1200" cap="none" spc="0" normalizeH="0" baseline="0" noProof="0" dirty="0">
              <a:ln>
                <a:noFill/>
              </a:ln>
              <a:solidFill>
                <a:prstClr val="black"/>
              </a:solidFill>
              <a:effectLst/>
              <a:uLnTx/>
              <a:uFillTx/>
              <a:latin typeface="Calibri" panose="020F0502020204030204"/>
              <a:ea typeface="+mj-ea"/>
              <a:cs typeface="+mj-cs"/>
            </a:endParaRPr>
          </a:p>
        </p:txBody>
      </p:sp>
      <p:sp>
        <p:nvSpPr>
          <p:cNvPr id="6" name="Affiliation">
            <a:extLst>
              <a:ext uri="{FF2B5EF4-FFF2-40B4-BE49-F238E27FC236}">
                <a16:creationId xmlns:a16="http://schemas.microsoft.com/office/drawing/2014/main" id="{4CDA6715-4494-A45B-F251-7CD5770B500A}"/>
              </a:ext>
            </a:extLst>
          </p:cNvPr>
          <p:cNvSpPr txBox="1">
            <a:spLocks/>
          </p:cNvSpPr>
          <p:nvPr/>
        </p:nvSpPr>
        <p:spPr>
          <a:xfrm>
            <a:off x="2507084" y="5071098"/>
            <a:ext cx="5785591" cy="50912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it-IT" sz="1600" b="1" i="0" u="none" strike="noStrike" kern="1200" cap="none" spc="0" normalizeH="0" baseline="0" noProof="0" dirty="0">
                <a:ln>
                  <a:noFill/>
                </a:ln>
                <a:solidFill>
                  <a:prstClr val="black"/>
                </a:solidFill>
                <a:effectLst/>
                <a:uLnTx/>
                <a:uFillTx/>
                <a:latin typeface="Calibri" panose="020F0502020204030204"/>
                <a:ea typeface="+mj-ea"/>
                <a:cs typeface="+mj-cs"/>
              </a:rPr>
              <a:t>Irene Gabutti – Alessio Di Pofi</a:t>
            </a:r>
            <a:br>
              <a:rPr kumimoji="0" lang="it-IT" sz="1600" b="1" i="0" u="none" strike="noStrike" kern="1200" cap="none" spc="0" normalizeH="0" baseline="0" noProof="0" dirty="0">
                <a:ln>
                  <a:noFill/>
                </a:ln>
                <a:solidFill>
                  <a:prstClr val="black"/>
                </a:solidFill>
                <a:effectLst/>
                <a:uLnTx/>
                <a:uFillTx/>
                <a:latin typeface="Calibri" panose="020F0502020204030204"/>
                <a:ea typeface="+mj-ea"/>
                <a:cs typeface="+mj-cs"/>
              </a:rPr>
            </a:br>
            <a:r>
              <a:rPr kumimoji="0" lang="it-IT" sz="1600" b="1" i="0" u="none" strike="noStrike" kern="1200" cap="none" spc="0" normalizeH="0" baseline="0" noProof="0" dirty="0">
                <a:ln>
                  <a:noFill/>
                </a:ln>
                <a:solidFill>
                  <a:prstClr val="black"/>
                </a:solidFill>
                <a:effectLst/>
                <a:uLnTx/>
                <a:uFillTx/>
                <a:latin typeface="Calibri" panose="020F0502020204030204"/>
                <a:ea typeface="+mj-ea"/>
                <a:cs typeface="+mj-cs"/>
              </a:rPr>
              <a:t>Università Cattolica Del Sacro Cuore</a:t>
            </a: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Project: 101101139 — H-PASS — EU4H-2022-PJ</a:t>
            </a:r>
            <a:endParaRPr kumimoji="0" lang="el-GR" alt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10"/>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69" name="Google Shape;169;p10"/>
          <p:cNvSpPr txBox="1"/>
          <p:nvPr/>
        </p:nvSpPr>
        <p:spPr>
          <a:xfrm>
            <a:off x="573476" y="669399"/>
            <a:ext cx="8991147"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dirty="0">
                <a:solidFill>
                  <a:srgbClr val="0063DC"/>
                </a:solidFill>
                <a:latin typeface="Helvetica Neue"/>
                <a:ea typeface="Helvetica Neue"/>
                <a:cs typeface="Helvetica Neue"/>
                <a:sym typeface="Helvetica Neue"/>
              </a:rPr>
              <a:t>Uso </a:t>
            </a:r>
            <a:r>
              <a:rPr lang="en-US" sz="3600" b="1" dirty="0" err="1">
                <a:solidFill>
                  <a:srgbClr val="0063DC"/>
                </a:solidFill>
                <a:latin typeface="Helvetica Neue"/>
                <a:ea typeface="Helvetica Neue"/>
                <a:cs typeface="Helvetica Neue"/>
                <a:sym typeface="Helvetica Neue"/>
              </a:rPr>
              <a:t>dell'intelligenza</a:t>
            </a:r>
            <a:r>
              <a:rPr lang="en-US" sz="3600" b="1" dirty="0">
                <a:solidFill>
                  <a:srgbClr val="0063DC"/>
                </a:solidFill>
                <a:latin typeface="Helvetica Neue"/>
                <a:ea typeface="Helvetica Neue"/>
                <a:cs typeface="Helvetica Neue"/>
                <a:sym typeface="Helvetica Neue"/>
              </a:rPr>
              <a:t> </a:t>
            </a:r>
            <a:r>
              <a:rPr lang="en-US" sz="3600" b="1" dirty="0" err="1">
                <a:solidFill>
                  <a:srgbClr val="0063DC"/>
                </a:solidFill>
                <a:latin typeface="Helvetica Neue"/>
                <a:ea typeface="Helvetica Neue"/>
                <a:cs typeface="Helvetica Neue"/>
                <a:sym typeface="Helvetica Neue"/>
              </a:rPr>
              <a:t>artificiale</a:t>
            </a:r>
            <a:r>
              <a:rPr lang="en-US" sz="3600" b="1" dirty="0">
                <a:solidFill>
                  <a:srgbClr val="0063DC"/>
                </a:solidFill>
                <a:latin typeface="Helvetica Neue"/>
                <a:ea typeface="Helvetica Neue"/>
                <a:cs typeface="Helvetica Neue"/>
                <a:sym typeface="Helvetica Neue"/>
              </a:rPr>
              <a:t> </a:t>
            </a:r>
            <a:r>
              <a:rPr lang="en-US" sz="3600" b="1" dirty="0" err="1">
                <a:solidFill>
                  <a:srgbClr val="0063DC"/>
                </a:solidFill>
                <a:latin typeface="Helvetica Neue"/>
                <a:ea typeface="Helvetica Neue"/>
                <a:cs typeface="Helvetica Neue"/>
                <a:sym typeface="Helvetica Neue"/>
              </a:rPr>
              <a:t>incentrata</a:t>
            </a:r>
            <a:r>
              <a:rPr lang="en-US" sz="3600" b="1" dirty="0">
                <a:solidFill>
                  <a:srgbClr val="0063DC"/>
                </a:solidFill>
                <a:latin typeface="Helvetica Neue"/>
                <a:ea typeface="Helvetica Neue"/>
                <a:cs typeface="Helvetica Neue"/>
                <a:sym typeface="Helvetica Neue"/>
              </a:rPr>
              <a:t> </a:t>
            </a:r>
            <a:r>
              <a:rPr lang="en-US" sz="3600" b="1" dirty="0" err="1">
                <a:solidFill>
                  <a:srgbClr val="0063DC"/>
                </a:solidFill>
                <a:latin typeface="Helvetica Neue"/>
                <a:ea typeface="Helvetica Neue"/>
                <a:cs typeface="Helvetica Neue"/>
                <a:sym typeface="Helvetica Neue"/>
              </a:rPr>
              <a:t>sul</a:t>
            </a:r>
            <a:r>
              <a:rPr lang="en-US" sz="3600" b="1" dirty="0">
                <a:solidFill>
                  <a:srgbClr val="0063DC"/>
                </a:solidFill>
                <a:latin typeface="Helvetica Neue"/>
                <a:ea typeface="Helvetica Neue"/>
                <a:cs typeface="Helvetica Neue"/>
                <a:sym typeface="Helvetica Neue"/>
              </a:rPr>
              <a:t> </a:t>
            </a:r>
            <a:r>
              <a:rPr lang="en-US" sz="3600" b="1" dirty="0" err="1">
                <a:solidFill>
                  <a:srgbClr val="0063DC"/>
                </a:solidFill>
                <a:latin typeface="Helvetica Neue"/>
                <a:ea typeface="Helvetica Neue"/>
                <a:cs typeface="Helvetica Neue"/>
                <a:sym typeface="Helvetica Neue"/>
              </a:rPr>
              <a:t>paziente</a:t>
            </a:r>
            <a:endParaRPr dirty="0"/>
          </a:p>
        </p:txBody>
      </p:sp>
      <p:sp>
        <p:nvSpPr>
          <p:cNvPr id="170" name="Google Shape;170;p10"/>
          <p:cNvSpPr txBox="1"/>
          <p:nvPr/>
        </p:nvSpPr>
        <p:spPr>
          <a:xfrm>
            <a:off x="603456" y="1247894"/>
            <a:ext cx="9656367"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3. Strumenti specifici per l'assistenza sanitaria non basati sull'IA</a:t>
            </a:r>
            <a:endParaRPr/>
          </a:p>
        </p:txBody>
      </p:sp>
      <p:pic>
        <p:nvPicPr>
          <p:cNvPr id="171" name="Google Shape;171;p10"/>
          <p:cNvPicPr preferRelativeResize="0"/>
          <p:nvPr/>
        </p:nvPicPr>
        <p:blipFill rotWithShape="1">
          <a:blip r:embed="rId4">
            <a:alphaModFix/>
          </a:blip>
          <a:srcRect/>
          <a:stretch/>
        </p:blipFill>
        <p:spPr>
          <a:xfrm>
            <a:off x="9257901" y="6659731"/>
            <a:ext cx="1252330" cy="355600"/>
          </a:xfrm>
          <a:prstGeom prst="rect">
            <a:avLst/>
          </a:prstGeom>
          <a:noFill/>
          <a:ln>
            <a:noFill/>
          </a:ln>
        </p:spPr>
      </p:pic>
      <p:graphicFrame>
        <p:nvGraphicFramePr>
          <p:cNvPr id="172" name="Google Shape;172;p10"/>
          <p:cNvGraphicFramePr/>
          <p:nvPr>
            <p:extLst>
              <p:ext uri="{D42A27DB-BD31-4B8C-83A1-F6EECF244321}">
                <p14:modId xmlns:p14="http://schemas.microsoft.com/office/powerpoint/2010/main" val="2712525424"/>
              </p:ext>
            </p:extLst>
          </p:nvPr>
        </p:nvGraphicFramePr>
        <p:xfrm>
          <a:off x="742950" y="1916113"/>
          <a:ext cx="9516850" cy="4851466"/>
        </p:xfrm>
        <a:graphic>
          <a:graphicData uri="http://schemas.openxmlformats.org/drawingml/2006/table">
            <a:tbl>
              <a:tblPr firstRow="1" firstCol="1">
                <a:noFill/>
                <a:tableStyleId>{D8474208-EADD-4998-A99C-BE8F3D78A015}</a:tableStyleId>
              </a:tblPr>
              <a:tblGrid>
                <a:gridCol w="4758425">
                  <a:extLst>
                    <a:ext uri="{9D8B030D-6E8A-4147-A177-3AD203B41FA5}">
                      <a16:colId xmlns:a16="http://schemas.microsoft.com/office/drawing/2014/main" val="20000"/>
                    </a:ext>
                  </a:extLst>
                </a:gridCol>
                <a:gridCol w="4758425">
                  <a:extLst>
                    <a:ext uri="{9D8B030D-6E8A-4147-A177-3AD203B41FA5}">
                      <a16:colId xmlns:a16="http://schemas.microsoft.com/office/drawing/2014/main" val="20001"/>
                    </a:ext>
                  </a:extLst>
                </a:gridCol>
              </a:tblGrid>
              <a:tr h="416350">
                <a:tc>
                  <a:txBody>
                    <a:bodyPr/>
                    <a:lstStyle/>
                    <a:p>
                      <a:pPr marL="0" marR="0" lvl="0" indent="0" algn="l" rtl="0">
                        <a:lnSpc>
                          <a:spcPct val="115000"/>
                        </a:lnSpc>
                        <a:spcBef>
                          <a:spcPts val="0"/>
                        </a:spcBef>
                        <a:spcAft>
                          <a:spcPts val="0"/>
                        </a:spcAft>
                        <a:buNone/>
                      </a:pPr>
                      <a:r>
                        <a:rPr lang="en-US" sz="1800" b="1" u="none" strike="noStrike" cap="none">
                          <a:solidFill>
                            <a:schemeClr val="dk1"/>
                          </a:solidFill>
                          <a:latin typeface="Helvetica Neue"/>
                          <a:ea typeface="Helvetica Neue"/>
                          <a:cs typeface="Helvetica Neue"/>
                          <a:sym typeface="Helvetica Neue"/>
                        </a:rPr>
                        <a:t>Servizio online</a:t>
                      </a:r>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800" b="1" u="none" strike="noStrike" cap="none">
                          <a:latin typeface="Helvetica Neue"/>
                          <a:ea typeface="Helvetica Neue"/>
                          <a:cs typeface="Helvetica Neue"/>
                          <a:sym typeface="Helvetica Neue"/>
                        </a:rPr>
                        <a:t>Commenti</a:t>
                      </a:r>
                      <a:endParaRPr sz="1800" b="1"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0"/>
                  </a:ext>
                </a:extLst>
              </a:tr>
              <a:tr h="861300">
                <a:tc>
                  <a:txBody>
                    <a:bodyPr/>
                    <a:lstStyle/>
                    <a:p>
                      <a:pPr marL="0" marR="0" lvl="0" indent="0" algn="l" rtl="0">
                        <a:lnSpc>
                          <a:spcPct val="115000"/>
                        </a:lnSpc>
                        <a:spcBef>
                          <a:spcPts val="0"/>
                        </a:spcBef>
                        <a:spcAft>
                          <a:spcPts val="0"/>
                        </a:spcAft>
                        <a:buNone/>
                      </a:pPr>
                      <a:r>
                        <a:rPr lang="en-US" sz="1600" b="0" u="sng" strike="noStrike" cap="none" dirty="0">
                          <a:solidFill>
                            <a:srgbClr val="0063DC"/>
                          </a:solidFill>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https://symptoms.webmd.com/</a:t>
                      </a:r>
                      <a:endParaRPr sz="1600" b="0" u="none" strike="noStrike" cap="none" dirty="0">
                        <a:solidFill>
                          <a:srgbClr val="0063DC"/>
                        </a:solidFill>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Uno dei primi controllori di sintomi, non AI</a:t>
                      </a:r>
                      <a:endParaRPr sz="1600"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1"/>
                  </a:ext>
                </a:extLst>
              </a:tr>
              <a:tr h="861300">
                <a:tc>
                  <a:txBody>
                    <a:bodyPr/>
                    <a:lstStyle/>
                    <a:p>
                      <a:pPr marL="0" marR="0" lvl="0" indent="0" algn="just" rtl="0">
                        <a:lnSpc>
                          <a:spcPct val="115000"/>
                        </a:lnSpc>
                        <a:spcBef>
                          <a:spcPts val="0"/>
                        </a:spcBef>
                        <a:spcAft>
                          <a:spcPts val="0"/>
                        </a:spcAft>
                        <a:buNone/>
                      </a:pPr>
                      <a:r>
                        <a:rPr lang="en-US" sz="1600" b="0" u="none" strike="noStrike" cap="none" dirty="0">
                          <a:solidFill>
                            <a:srgbClr val="0063DC"/>
                          </a:solidFill>
                          <a:latin typeface="Helvetica Neue"/>
                          <a:ea typeface="Helvetica Neue"/>
                          <a:cs typeface="Helvetica Neue"/>
                          <a:sym typeface="Helvetica Neue"/>
                          <a:hlinkClick r:id="rId6"/>
                        </a:rPr>
                        <a:t>https://www.mayoclinic.org/symptom-checker/select-symptom/itt-20009075</a:t>
                      </a:r>
                      <a:endParaRPr sz="1600" b="0" u="none" strike="noStrike" cap="none" dirty="0">
                        <a:solidFill>
                          <a:srgbClr val="0063DC"/>
                        </a:solidFill>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Uno dei primi controllori di sintomi, non AI </a:t>
                      </a:r>
                      <a:endParaRPr sz="1600"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2"/>
                  </a:ext>
                </a:extLst>
              </a:tr>
              <a:tr h="861300">
                <a:tc>
                  <a:txBody>
                    <a:bodyPr/>
                    <a:lstStyle/>
                    <a:p>
                      <a:pPr marL="0" marR="0" lvl="0" indent="0" algn="l" rtl="0">
                        <a:lnSpc>
                          <a:spcPct val="115000"/>
                        </a:lnSpc>
                        <a:spcBef>
                          <a:spcPts val="0"/>
                        </a:spcBef>
                        <a:spcAft>
                          <a:spcPts val="0"/>
                        </a:spcAft>
                        <a:buNone/>
                      </a:pPr>
                      <a:r>
                        <a:rPr lang="en-US" sz="1600" b="0" u="none" strike="noStrike" cap="none" dirty="0">
                          <a:solidFill>
                            <a:srgbClr val="0063DC"/>
                          </a:solidFill>
                          <a:latin typeface="Helvetica Neue"/>
                          <a:ea typeface="Helvetica Neue"/>
                          <a:cs typeface="Helvetica Neue"/>
                          <a:sym typeface="Helvetica Neue"/>
                          <a:hlinkClick r:id="rId7"/>
                        </a:rPr>
                        <a:t>https://familydoctor.org/your-health-resources/health-tools/symptom-checker/</a:t>
                      </a:r>
                      <a:endParaRPr sz="1600" b="0" u="none" strike="noStrike" cap="none" dirty="0">
                        <a:solidFill>
                          <a:srgbClr val="0063DC"/>
                        </a:solidFill>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Non AI, incline alla sovradiagnosi, orientato al </a:t>
                      </a:r>
                      <a:r>
                        <a:rPr lang="en-US" sz="1600">
                          <a:latin typeface="Helvetica Neue"/>
                          <a:ea typeface="Helvetica Neue"/>
                          <a:cs typeface="Helvetica Neue"/>
                          <a:sym typeface="Helvetica Neue"/>
                        </a:rPr>
                        <a:t>MMG</a:t>
                      </a:r>
                      <a:endParaRPr sz="1600"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3"/>
                  </a:ext>
                </a:extLst>
              </a:tr>
              <a:tr h="416350">
                <a:tc>
                  <a:txBody>
                    <a:bodyPr/>
                    <a:lstStyle/>
                    <a:p>
                      <a:pPr marL="0" marR="0" lvl="0" indent="0" algn="l" rtl="0">
                        <a:lnSpc>
                          <a:spcPct val="115000"/>
                        </a:lnSpc>
                        <a:spcBef>
                          <a:spcPts val="0"/>
                        </a:spcBef>
                        <a:spcAft>
                          <a:spcPts val="0"/>
                        </a:spcAft>
                        <a:buNone/>
                      </a:pPr>
                      <a:r>
                        <a:rPr lang="en-US" sz="1600" b="0" u="sng" strike="noStrike" cap="none" dirty="0">
                          <a:solidFill>
                            <a:srgbClr val="0063DC"/>
                          </a:solidFill>
                          <a:latin typeface="Helvetica Neue"/>
                          <a:ea typeface="Helvetica Neue"/>
                          <a:cs typeface="Helvetica Neue"/>
                          <a:sym typeface="Helvetica Neue"/>
                        </a:rPr>
                        <a:t>https://www.drugs.com/symptom-checker/</a:t>
                      </a:r>
                      <a:endParaRPr sz="1600" b="0" u="none" strike="noStrike" cap="none" dirty="0">
                        <a:solidFill>
                          <a:srgbClr val="0063DC"/>
                        </a:solidFill>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Non AI, orientato più alla consulenza piuttosto che alla diagnosi</a:t>
                      </a:r>
                      <a:endParaRPr sz="1600"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4"/>
                  </a:ext>
                </a:extLst>
              </a:tr>
              <a:tr h="1304925">
                <a:tc>
                  <a:txBody>
                    <a:bodyPr/>
                    <a:lstStyle/>
                    <a:p>
                      <a:pPr marL="0" marR="0" lvl="0" indent="0" algn="l" rtl="0">
                        <a:lnSpc>
                          <a:spcPct val="115000"/>
                        </a:lnSpc>
                        <a:spcBef>
                          <a:spcPts val="0"/>
                        </a:spcBef>
                        <a:spcAft>
                          <a:spcPts val="0"/>
                        </a:spcAft>
                        <a:buNone/>
                      </a:pPr>
                      <a:r>
                        <a:rPr lang="en-US" sz="1600" b="0" u="sng" strike="noStrike" cap="none" dirty="0">
                          <a:solidFill>
                            <a:srgbClr val="0063DC"/>
                          </a:solidFill>
                          <a:latin typeface="Helvetica Neue"/>
                          <a:ea typeface="Helvetica Neue"/>
                          <a:cs typeface="Helvetica Neue"/>
                          <a:sym typeface="Helvetica Neue"/>
                        </a:rPr>
                        <a:t>https://skinsight.com/symptom-checker/</a:t>
                      </a:r>
                      <a:endParaRPr sz="1600" b="0" u="none" strike="noStrike" cap="none" dirty="0">
                        <a:solidFill>
                          <a:srgbClr val="0063DC"/>
                        </a:solidFill>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u="none" strike="noStrike" cap="none" dirty="0">
                          <a:latin typeface="Helvetica Neue"/>
                          <a:ea typeface="Helvetica Neue"/>
                          <a:cs typeface="Helvetica Neue"/>
                          <a:sym typeface="Helvetica Neue"/>
                        </a:rPr>
                        <a:t>Non-AI, </a:t>
                      </a:r>
                      <a:r>
                        <a:rPr lang="en-US" sz="1600" u="none" strike="noStrike" cap="none" dirty="0" err="1">
                          <a:latin typeface="Helvetica Neue"/>
                          <a:ea typeface="Helvetica Neue"/>
                          <a:cs typeface="Helvetica Neue"/>
                          <a:sym typeface="Helvetica Neue"/>
                        </a:rPr>
                        <a:t>controllo</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dei</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sintomi</a:t>
                      </a:r>
                      <a:r>
                        <a:rPr lang="en-US" sz="1600" u="none" strike="noStrike" cap="none" dirty="0">
                          <a:latin typeface="Helvetica Neue"/>
                          <a:ea typeface="Helvetica Neue"/>
                          <a:cs typeface="Helvetica Neue"/>
                          <a:sym typeface="Helvetica Neue"/>
                        </a:rPr>
                        <a:t> per </a:t>
                      </a:r>
                      <a:r>
                        <a:rPr lang="en-US" sz="1600" u="none" strike="noStrike" cap="none" dirty="0" err="1">
                          <a:latin typeface="Helvetica Neue"/>
                          <a:ea typeface="Helvetica Neue"/>
                          <a:cs typeface="Helvetica Neue"/>
                          <a:sym typeface="Helvetica Neue"/>
                        </a:rPr>
                        <a:t>dermatologia</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orientato</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professionalmente</a:t>
                      </a:r>
                      <a:endParaRPr sz="1600" u="none" strike="noStrike" cap="none" dirty="0">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425E191C-74E5-2574-E5F5-A72F5EE8F691}"/>
            </a:ext>
          </a:extLst>
        </p:cNvPr>
        <p:cNvGrpSpPr/>
        <p:nvPr/>
      </p:nvGrpSpPr>
      <p:grpSpPr>
        <a:xfrm>
          <a:off x="0" y="0"/>
          <a:ext cx="0" cy="0"/>
          <a:chOff x="0" y="0"/>
          <a:chExt cx="0" cy="0"/>
        </a:xfrm>
      </p:grpSpPr>
      <p:pic>
        <p:nvPicPr>
          <p:cNvPr id="177" name="Google Shape;177;p11">
            <a:extLst>
              <a:ext uri="{FF2B5EF4-FFF2-40B4-BE49-F238E27FC236}">
                <a16:creationId xmlns:a16="http://schemas.microsoft.com/office/drawing/2014/main" id="{4F6D7C99-B26C-F104-45D5-8C41DFCE4CFC}"/>
              </a:ext>
            </a:extLst>
          </p:cNvPr>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78" name="Google Shape;178;p11">
            <a:extLst>
              <a:ext uri="{FF2B5EF4-FFF2-40B4-BE49-F238E27FC236}">
                <a16:creationId xmlns:a16="http://schemas.microsoft.com/office/drawing/2014/main" id="{6C0AA582-3ABD-EE8A-3714-47FF9B079A53}"/>
              </a:ext>
            </a:extLst>
          </p:cNvPr>
          <p:cNvSpPr txBox="1"/>
          <p:nvPr/>
        </p:nvSpPr>
        <p:spPr>
          <a:xfrm>
            <a:off x="573476" y="669399"/>
            <a:ext cx="9155739"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79" name="Google Shape;179;p11">
            <a:extLst>
              <a:ext uri="{FF2B5EF4-FFF2-40B4-BE49-F238E27FC236}">
                <a16:creationId xmlns:a16="http://schemas.microsoft.com/office/drawing/2014/main" id="{26AB5763-078C-A281-F13D-1480A70DCEC6}"/>
              </a:ext>
            </a:extLst>
          </p:cNvPr>
          <p:cNvSpPr txBox="1"/>
          <p:nvPr/>
        </p:nvSpPr>
        <p:spPr>
          <a:xfrm>
            <a:off x="573476" y="1488820"/>
            <a:ext cx="4135811"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Scegli le risorse online</a:t>
            </a:r>
            <a:endParaRPr/>
          </a:p>
        </p:txBody>
      </p:sp>
      <p:pic>
        <p:nvPicPr>
          <p:cNvPr id="180" name="Google Shape;180;p11">
            <a:extLst>
              <a:ext uri="{FF2B5EF4-FFF2-40B4-BE49-F238E27FC236}">
                <a16:creationId xmlns:a16="http://schemas.microsoft.com/office/drawing/2014/main" id="{E3ED02EE-E64E-ADEE-49A4-0CFD6EEAE049}"/>
              </a:ext>
            </a:extLst>
          </p:cNvPr>
          <p:cNvPicPr preferRelativeResize="0"/>
          <p:nvPr/>
        </p:nvPicPr>
        <p:blipFill rotWithShape="1">
          <a:blip r:embed="rId4">
            <a:alphaModFix/>
          </a:blip>
          <a:srcRect/>
          <a:stretch/>
        </p:blipFill>
        <p:spPr>
          <a:xfrm>
            <a:off x="9257901" y="6659731"/>
            <a:ext cx="1252330" cy="355600"/>
          </a:xfrm>
          <a:prstGeom prst="rect">
            <a:avLst/>
          </a:prstGeom>
          <a:noFill/>
          <a:ln>
            <a:noFill/>
          </a:ln>
        </p:spPr>
      </p:pic>
      <p:sp>
        <p:nvSpPr>
          <p:cNvPr id="181" name="Google Shape;181;p11">
            <a:extLst>
              <a:ext uri="{FF2B5EF4-FFF2-40B4-BE49-F238E27FC236}">
                <a16:creationId xmlns:a16="http://schemas.microsoft.com/office/drawing/2014/main" id="{28B9C03A-6A4F-BB8B-B292-D883B723CD1D}"/>
              </a:ext>
            </a:extLst>
          </p:cNvPr>
          <p:cNvSpPr txBox="1"/>
          <p:nvPr/>
        </p:nvSpPr>
        <p:spPr>
          <a:xfrm>
            <a:off x="573477" y="2308240"/>
            <a:ext cx="994558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Scegli una delle risorse online disponibili da ogni tabella e scrivila qui:</a:t>
            </a:r>
            <a:endParaRPr sz="1800">
              <a:solidFill>
                <a:schemeClr val="dk1"/>
              </a:solidFill>
              <a:latin typeface="Helvetica Neue"/>
              <a:ea typeface="Helvetica Neue"/>
              <a:cs typeface="Helvetica Neue"/>
              <a:sym typeface="Helvetica Neue"/>
            </a:endParaRPr>
          </a:p>
        </p:txBody>
      </p:sp>
      <p:graphicFrame>
        <p:nvGraphicFramePr>
          <p:cNvPr id="182" name="Google Shape;182;p11">
            <a:extLst>
              <a:ext uri="{FF2B5EF4-FFF2-40B4-BE49-F238E27FC236}">
                <a16:creationId xmlns:a16="http://schemas.microsoft.com/office/drawing/2014/main" id="{5C385FA8-4F30-C4AF-0F1C-42319F257EAF}"/>
              </a:ext>
            </a:extLst>
          </p:cNvPr>
          <p:cNvGraphicFramePr/>
          <p:nvPr>
            <p:extLst>
              <p:ext uri="{D42A27DB-BD31-4B8C-83A1-F6EECF244321}">
                <p14:modId xmlns:p14="http://schemas.microsoft.com/office/powerpoint/2010/main" val="1506373545"/>
              </p:ext>
            </p:extLst>
          </p:nvPr>
        </p:nvGraphicFramePr>
        <p:xfrm>
          <a:off x="631481" y="3735991"/>
          <a:ext cx="9536800" cy="1571500"/>
        </p:xfrm>
        <a:graphic>
          <a:graphicData uri="http://schemas.openxmlformats.org/drawingml/2006/table">
            <a:tbl>
              <a:tblPr>
                <a:noFill/>
                <a:tableStyleId>{D8474208-EADD-4998-A99C-BE8F3D78A015}</a:tableStyleId>
              </a:tblPr>
              <a:tblGrid>
                <a:gridCol w="1787100">
                  <a:extLst>
                    <a:ext uri="{9D8B030D-6E8A-4147-A177-3AD203B41FA5}">
                      <a16:colId xmlns:a16="http://schemas.microsoft.com/office/drawing/2014/main" val="20000"/>
                    </a:ext>
                  </a:extLst>
                </a:gridCol>
                <a:gridCol w="7749700">
                  <a:extLst>
                    <a:ext uri="{9D8B030D-6E8A-4147-A177-3AD203B41FA5}">
                      <a16:colId xmlns:a16="http://schemas.microsoft.com/office/drawing/2014/main" val="20001"/>
                    </a:ext>
                  </a:extLst>
                </a:gridCol>
              </a:tblGrid>
              <a:tr h="175828">
                <a:tc>
                  <a:txBody>
                    <a:bodyPr/>
                    <a:lstStyle/>
                    <a:p>
                      <a:pPr marL="0" marR="0" lvl="0" indent="0" algn="l" rtl="0">
                        <a:lnSpc>
                          <a:spcPct val="115000"/>
                        </a:lnSpc>
                        <a:spcBef>
                          <a:spcPts val="0"/>
                        </a:spcBef>
                        <a:spcAft>
                          <a:spcPts val="0"/>
                        </a:spcAft>
                        <a:buNone/>
                      </a:pPr>
                      <a:r>
                        <a:rPr lang="en-US" sz="1600" b="1" u="none" strike="noStrike" cap="none">
                          <a:latin typeface="Helvetica Neue"/>
                          <a:ea typeface="Helvetica Neue"/>
                          <a:cs typeface="Helvetica Neue"/>
                          <a:sym typeface="Helvetica Neue"/>
                        </a:rPr>
                        <a:t>Risorsa online</a:t>
                      </a:r>
                      <a:endParaRPr sz="1600" b="1"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endParaRPr sz="1600" u="none" strike="noStrike" cap="none">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0"/>
                  </a:ext>
                </a:extLst>
              </a:tr>
              <a:tr h="203200">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Tabella 1:</a:t>
                      </a:r>
                      <a:endParaRPr sz="1600"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it-IT" sz="1600" u="none" strike="noStrike" cap="none" dirty="0">
                          <a:latin typeface="Helvetica Neue"/>
                          <a:ea typeface="Helvetica Neue"/>
                          <a:cs typeface="Helvetica Neue"/>
                          <a:sym typeface="Helvetica Neue"/>
                        </a:rPr>
                        <a:t>Es: </a:t>
                      </a:r>
                      <a:r>
                        <a:rPr lang="en-US" sz="1600" b="0" u="none" strike="noStrike" cap="none" dirty="0" err="1">
                          <a:solidFill>
                            <a:schemeClr val="dk1"/>
                          </a:solidFill>
                          <a:latin typeface="Helvetica Neue"/>
                          <a:ea typeface="Helvetica Neue"/>
                          <a:cs typeface="Helvetica Neue"/>
                          <a:sym typeface="Helvetica Neue"/>
                        </a:rPr>
                        <a:t>Symptomate</a:t>
                      </a:r>
                      <a:endParaRPr sz="1600" u="none" strike="noStrike" cap="none" dirty="0">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1"/>
                  </a:ext>
                </a:extLst>
              </a:tr>
              <a:tr h="203200">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Tabella 2:</a:t>
                      </a:r>
                      <a:endParaRPr sz="1600"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Clr>
                          <a:srgbClr val="000000"/>
                        </a:buClr>
                        <a:buFont typeface="Arial"/>
                        <a:buNone/>
                      </a:pPr>
                      <a:r>
                        <a:rPr lang="it-IT" sz="1600" b="0" i="0" u="none" strike="noStrike" cap="none" dirty="0">
                          <a:solidFill>
                            <a:schemeClr val="dk1"/>
                          </a:solidFill>
                          <a:latin typeface="Helvetica Neue"/>
                          <a:sym typeface="Arial"/>
                        </a:rPr>
                        <a:t>Es: </a:t>
                      </a:r>
                      <a:r>
                        <a:rPr lang="it-IT" sz="1600" b="0" i="0" u="none" strike="noStrike" cap="none" dirty="0" err="1">
                          <a:solidFill>
                            <a:schemeClr val="dk1"/>
                          </a:solidFill>
                          <a:latin typeface="Helvetica Neue"/>
                          <a:sym typeface="Arial"/>
                        </a:rPr>
                        <a:t>Copilot</a:t>
                      </a:r>
                      <a:endParaRPr lang="it-IT" sz="1600" b="0" i="0" u="none" strike="noStrike" cap="none" dirty="0">
                        <a:solidFill>
                          <a:schemeClr val="dk1"/>
                        </a:solidFill>
                        <a:latin typeface="Helvetica Neue"/>
                        <a:sym typeface="Arial"/>
                      </a:endParaRPr>
                    </a:p>
                  </a:txBody>
                  <a:tcPr marL="63500" marR="63500" marT="63500" marB="63500"/>
                </a:tc>
                <a:extLst>
                  <a:ext uri="{0D108BD9-81ED-4DB2-BD59-A6C34878D82A}">
                    <a16:rowId xmlns:a16="http://schemas.microsoft.com/office/drawing/2014/main" val="10002"/>
                  </a:ext>
                </a:extLst>
              </a:tr>
              <a:tr h="203200">
                <a:tc>
                  <a:txBody>
                    <a:bodyPr/>
                    <a:lstStyle/>
                    <a:p>
                      <a:pPr marL="0" marR="0" lvl="0" indent="0" algn="l" rtl="0">
                        <a:lnSpc>
                          <a:spcPct val="115000"/>
                        </a:lnSpc>
                        <a:spcBef>
                          <a:spcPts val="0"/>
                        </a:spcBef>
                        <a:spcAft>
                          <a:spcPts val="0"/>
                        </a:spcAft>
                        <a:buNone/>
                      </a:pPr>
                      <a:r>
                        <a:rPr lang="en-US" sz="1600" u="none" strike="noStrike" cap="none" dirty="0" err="1">
                          <a:latin typeface="Helvetica Neue"/>
                          <a:ea typeface="Helvetica Neue"/>
                          <a:cs typeface="Helvetica Neue"/>
                          <a:sym typeface="Helvetica Neue"/>
                        </a:rPr>
                        <a:t>Tabella</a:t>
                      </a:r>
                      <a:r>
                        <a:rPr lang="en-US" sz="1600" u="none" strike="noStrike" cap="none" dirty="0">
                          <a:latin typeface="Helvetica Neue"/>
                          <a:ea typeface="Helvetica Neue"/>
                          <a:cs typeface="Helvetica Neue"/>
                          <a:sym typeface="Helvetica Neue"/>
                        </a:rPr>
                        <a:t> 3:</a:t>
                      </a:r>
                      <a:endParaRPr sz="1600" u="none" strike="noStrike" cap="none" dirty="0">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it-IT" sz="1600" b="0" i="0" u="none" strike="noStrike" cap="none" dirty="0">
                          <a:solidFill>
                            <a:schemeClr val="dk1"/>
                          </a:solidFill>
                          <a:latin typeface="Helvetica Neue"/>
                          <a:sym typeface="Arial"/>
                        </a:rPr>
                        <a:t>Es: </a:t>
                      </a:r>
                      <a:r>
                        <a:rPr lang="en-US" sz="1600" b="0" u="sng" strike="noStrike" cap="none" dirty="0">
                          <a:solidFill>
                            <a:srgbClr val="0063DC"/>
                          </a:solidFill>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https://symptoms.webmd.com/</a:t>
                      </a:r>
                      <a:endParaRPr lang="en-US" sz="1600" b="0" u="none" strike="noStrike" cap="none" dirty="0">
                        <a:solidFill>
                          <a:srgbClr val="0063DC"/>
                        </a:solidFill>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23445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11"/>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78" name="Google Shape;178;p11"/>
          <p:cNvSpPr txBox="1"/>
          <p:nvPr/>
        </p:nvSpPr>
        <p:spPr>
          <a:xfrm>
            <a:off x="573476" y="669399"/>
            <a:ext cx="9155739"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79" name="Google Shape;179;p11"/>
          <p:cNvSpPr txBox="1"/>
          <p:nvPr/>
        </p:nvSpPr>
        <p:spPr>
          <a:xfrm>
            <a:off x="573476" y="1488820"/>
            <a:ext cx="4135811"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Scegli le risorse online</a:t>
            </a:r>
            <a:endParaRPr/>
          </a:p>
        </p:txBody>
      </p:sp>
      <p:pic>
        <p:nvPicPr>
          <p:cNvPr id="180" name="Google Shape;180;p11"/>
          <p:cNvPicPr preferRelativeResize="0"/>
          <p:nvPr/>
        </p:nvPicPr>
        <p:blipFill rotWithShape="1">
          <a:blip r:embed="rId4">
            <a:alphaModFix/>
          </a:blip>
          <a:srcRect/>
          <a:stretch/>
        </p:blipFill>
        <p:spPr>
          <a:xfrm>
            <a:off x="9257901" y="6659731"/>
            <a:ext cx="1252330" cy="355600"/>
          </a:xfrm>
          <a:prstGeom prst="rect">
            <a:avLst/>
          </a:prstGeom>
          <a:noFill/>
          <a:ln>
            <a:noFill/>
          </a:ln>
        </p:spPr>
      </p:pic>
      <p:sp>
        <p:nvSpPr>
          <p:cNvPr id="181" name="Google Shape;181;p11"/>
          <p:cNvSpPr txBox="1"/>
          <p:nvPr/>
        </p:nvSpPr>
        <p:spPr>
          <a:xfrm>
            <a:off x="573477" y="2308240"/>
            <a:ext cx="994558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Scegli una delle risorse online disponibili da ogni tabella e scrivila qui:</a:t>
            </a:r>
            <a:endParaRPr sz="1800">
              <a:solidFill>
                <a:schemeClr val="dk1"/>
              </a:solidFill>
              <a:latin typeface="Helvetica Neue"/>
              <a:ea typeface="Helvetica Neue"/>
              <a:cs typeface="Helvetica Neue"/>
              <a:sym typeface="Helvetica Neue"/>
            </a:endParaRPr>
          </a:p>
        </p:txBody>
      </p:sp>
      <p:graphicFrame>
        <p:nvGraphicFramePr>
          <p:cNvPr id="182" name="Google Shape;182;p11"/>
          <p:cNvGraphicFramePr/>
          <p:nvPr>
            <p:extLst>
              <p:ext uri="{D42A27DB-BD31-4B8C-83A1-F6EECF244321}">
                <p14:modId xmlns:p14="http://schemas.microsoft.com/office/powerpoint/2010/main" val="4211769510"/>
              </p:ext>
            </p:extLst>
          </p:nvPr>
        </p:nvGraphicFramePr>
        <p:xfrm>
          <a:off x="631481" y="3735991"/>
          <a:ext cx="9536800" cy="1571500"/>
        </p:xfrm>
        <a:graphic>
          <a:graphicData uri="http://schemas.openxmlformats.org/drawingml/2006/table">
            <a:tbl>
              <a:tblPr>
                <a:noFill/>
                <a:tableStyleId>{D8474208-EADD-4998-A99C-BE8F3D78A015}</a:tableStyleId>
              </a:tblPr>
              <a:tblGrid>
                <a:gridCol w="1787100">
                  <a:extLst>
                    <a:ext uri="{9D8B030D-6E8A-4147-A177-3AD203B41FA5}">
                      <a16:colId xmlns:a16="http://schemas.microsoft.com/office/drawing/2014/main" val="20000"/>
                    </a:ext>
                  </a:extLst>
                </a:gridCol>
                <a:gridCol w="7749700">
                  <a:extLst>
                    <a:ext uri="{9D8B030D-6E8A-4147-A177-3AD203B41FA5}">
                      <a16:colId xmlns:a16="http://schemas.microsoft.com/office/drawing/2014/main" val="20001"/>
                    </a:ext>
                  </a:extLst>
                </a:gridCol>
              </a:tblGrid>
              <a:tr h="175828">
                <a:tc>
                  <a:txBody>
                    <a:bodyPr/>
                    <a:lstStyle/>
                    <a:p>
                      <a:pPr marL="0" marR="0" lvl="0" indent="0" algn="l" rtl="0">
                        <a:lnSpc>
                          <a:spcPct val="115000"/>
                        </a:lnSpc>
                        <a:spcBef>
                          <a:spcPts val="0"/>
                        </a:spcBef>
                        <a:spcAft>
                          <a:spcPts val="0"/>
                        </a:spcAft>
                        <a:buNone/>
                      </a:pPr>
                      <a:r>
                        <a:rPr lang="en-US" sz="1600" b="1" u="none" strike="noStrike" cap="none">
                          <a:latin typeface="Helvetica Neue"/>
                          <a:ea typeface="Helvetica Neue"/>
                          <a:cs typeface="Helvetica Neue"/>
                          <a:sym typeface="Helvetica Neue"/>
                        </a:rPr>
                        <a:t>Risorsa online</a:t>
                      </a:r>
                      <a:endParaRPr sz="1600" b="1"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endParaRPr sz="1600" u="none" strike="noStrike" cap="none">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0"/>
                  </a:ext>
                </a:extLst>
              </a:tr>
              <a:tr h="203200">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Tabella 1:</a:t>
                      </a:r>
                      <a:endParaRPr sz="1600"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it-IT" sz="1600" u="none" strike="noStrike" cap="none" dirty="0">
                          <a:latin typeface="Helvetica Neue"/>
                          <a:ea typeface="Helvetica Neue"/>
                          <a:cs typeface="Helvetica Neue"/>
                          <a:sym typeface="Helvetica Neue"/>
                        </a:rPr>
                        <a:t>Scegli una risorsa online dalla tabella 1 e scrivila qui</a:t>
                      </a:r>
                      <a:endParaRPr sz="1600" u="none" strike="noStrike" cap="none" dirty="0">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1"/>
                  </a:ext>
                </a:extLst>
              </a:tr>
              <a:tr h="203200">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Tabella 2:</a:t>
                      </a:r>
                      <a:endParaRPr sz="1600"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Clr>
                          <a:srgbClr val="000000"/>
                        </a:buClr>
                        <a:buFont typeface="Arial"/>
                        <a:buNone/>
                      </a:pPr>
                      <a:r>
                        <a:rPr lang="it-IT" sz="1600" b="0" i="0" u="none" strike="noStrike" cap="none" dirty="0">
                          <a:solidFill>
                            <a:schemeClr val="dk1"/>
                          </a:solidFill>
                          <a:latin typeface="Helvetica Neue"/>
                          <a:sym typeface="Arial"/>
                        </a:rPr>
                        <a:t>Scegli una risorsa online dalla tabella 2 e scrivila qui</a:t>
                      </a:r>
                    </a:p>
                  </a:txBody>
                  <a:tcPr marL="63500" marR="63500" marT="63500" marB="63500"/>
                </a:tc>
                <a:extLst>
                  <a:ext uri="{0D108BD9-81ED-4DB2-BD59-A6C34878D82A}">
                    <a16:rowId xmlns:a16="http://schemas.microsoft.com/office/drawing/2014/main" val="10002"/>
                  </a:ext>
                </a:extLst>
              </a:tr>
              <a:tr h="203200">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Tabella 3:</a:t>
                      </a:r>
                      <a:endParaRPr sz="1600"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Clr>
                          <a:srgbClr val="000000"/>
                        </a:buClr>
                        <a:buFont typeface="Arial"/>
                        <a:buNone/>
                      </a:pPr>
                      <a:r>
                        <a:rPr lang="it-IT" sz="1600" b="0" i="0" u="none" strike="noStrike" cap="none" dirty="0">
                          <a:solidFill>
                            <a:schemeClr val="dk1"/>
                          </a:solidFill>
                          <a:latin typeface="Helvetica Neue"/>
                          <a:sym typeface="Arial"/>
                        </a:rPr>
                        <a:t>Scegli una risorsa online dalla tabella 3 e scrivila qui</a:t>
                      </a:r>
                    </a:p>
                  </a:txBody>
                  <a:tcPr marL="63500" marR="63500" marT="63500" marB="63500"/>
                </a:tc>
                <a:extLst>
                  <a:ext uri="{0D108BD9-81ED-4DB2-BD59-A6C34878D82A}">
                    <a16:rowId xmlns:a16="http://schemas.microsoft.com/office/drawing/2014/main" val="10003"/>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87" name="Google Shape;187;p12"/>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88" name="Google Shape;188;p12"/>
          <p:cNvSpPr txBox="1"/>
          <p:nvPr/>
        </p:nvSpPr>
        <p:spPr>
          <a:xfrm>
            <a:off x="573476" y="669399"/>
            <a:ext cx="8945427"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89" name="Google Shape;189;p12"/>
          <p:cNvSpPr txBox="1"/>
          <p:nvPr/>
        </p:nvSpPr>
        <p:spPr>
          <a:xfrm>
            <a:off x="564642" y="1632318"/>
            <a:ext cx="4276441"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Confronto delle risorse online</a:t>
            </a:r>
            <a:endParaRPr/>
          </a:p>
        </p:txBody>
      </p:sp>
      <p:pic>
        <p:nvPicPr>
          <p:cNvPr id="190" name="Google Shape;190;p12"/>
          <p:cNvPicPr preferRelativeResize="0"/>
          <p:nvPr/>
        </p:nvPicPr>
        <p:blipFill rotWithShape="1">
          <a:blip r:embed="rId4">
            <a:alphaModFix/>
          </a:blip>
          <a:srcRect/>
          <a:stretch/>
        </p:blipFill>
        <p:spPr>
          <a:xfrm>
            <a:off x="9257901" y="6659731"/>
            <a:ext cx="1252330" cy="355600"/>
          </a:xfrm>
          <a:prstGeom prst="rect">
            <a:avLst/>
          </a:prstGeom>
          <a:noFill/>
          <a:ln>
            <a:noFill/>
          </a:ln>
        </p:spPr>
      </p:pic>
      <p:sp>
        <p:nvSpPr>
          <p:cNvPr id="191" name="Google Shape;191;p12"/>
          <p:cNvSpPr txBox="1"/>
          <p:nvPr/>
        </p:nvSpPr>
        <p:spPr>
          <a:xfrm>
            <a:off x="564642" y="2256359"/>
            <a:ext cx="99456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Helvetica Neue"/>
                <a:ea typeface="Helvetica Neue"/>
                <a:cs typeface="Helvetica Neue"/>
                <a:sym typeface="Helvetica Neue"/>
              </a:rPr>
              <a:t>Usa </a:t>
            </a:r>
            <a:r>
              <a:rPr lang="en-US" sz="1800" dirty="0" err="1">
                <a:solidFill>
                  <a:schemeClr val="dk1"/>
                </a:solidFill>
                <a:latin typeface="Helvetica Neue"/>
                <a:ea typeface="Helvetica Neue"/>
                <a:cs typeface="Helvetica Neue"/>
                <a:sym typeface="Helvetica Neue"/>
              </a:rPr>
              <a:t>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dati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della</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tua</a:t>
            </a:r>
            <a:r>
              <a:rPr lang="en-US" sz="1800" dirty="0">
                <a:solidFill>
                  <a:schemeClr val="dk1"/>
                </a:solidFill>
                <a:latin typeface="Helvetica Neue"/>
                <a:ea typeface="Helvetica Neue"/>
                <a:cs typeface="Helvetica Neue"/>
                <a:sym typeface="Helvetica Neue"/>
              </a:rPr>
              <a:t> “patient persona” e </a:t>
            </a:r>
            <a:r>
              <a:rPr lang="en-US" sz="1800" dirty="0" err="1">
                <a:solidFill>
                  <a:schemeClr val="dk1"/>
                </a:solidFill>
                <a:latin typeface="Helvetica Neue"/>
                <a:ea typeface="Helvetica Neue"/>
                <a:cs typeface="Helvetica Neue"/>
                <a:sym typeface="Helvetica Neue"/>
              </a:rPr>
              <a:t>testa</a:t>
            </a:r>
            <a:r>
              <a:rPr lang="en-US" sz="1800" dirty="0">
                <a:solidFill>
                  <a:schemeClr val="dk1"/>
                </a:solidFill>
                <a:latin typeface="Helvetica Neue"/>
                <a:ea typeface="Helvetica Neue"/>
                <a:cs typeface="Helvetica Neue"/>
                <a:sym typeface="Helvetica Neue"/>
              </a:rPr>
              <a:t> le </a:t>
            </a:r>
            <a:r>
              <a:rPr lang="en-US" sz="1800" dirty="0" err="1">
                <a:solidFill>
                  <a:schemeClr val="dk1"/>
                </a:solidFill>
                <a:latin typeface="Helvetica Neue"/>
                <a:ea typeface="Helvetica Neue"/>
                <a:cs typeface="Helvetica Neue"/>
                <a:sym typeface="Helvetica Neue"/>
              </a:rPr>
              <a:t>tre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risorse</a:t>
            </a:r>
            <a:r>
              <a:rPr lang="en-US" sz="1800" dirty="0">
                <a:solidFill>
                  <a:schemeClr val="dk1"/>
                </a:solidFill>
                <a:latin typeface="Helvetica Neue"/>
                <a:ea typeface="Helvetica Neue"/>
                <a:cs typeface="Helvetica Neue"/>
                <a:sym typeface="Helvetica Neue"/>
              </a:rPr>
              <a:t> online </a:t>
            </a:r>
            <a:r>
              <a:rPr lang="en-US" sz="1800" dirty="0" err="1">
                <a:solidFill>
                  <a:schemeClr val="dk1"/>
                </a:solidFill>
                <a:latin typeface="Helvetica Neue"/>
                <a:ea typeface="Helvetica Neue"/>
                <a:cs typeface="Helvetica Neue"/>
                <a:sym typeface="Helvetica Neue"/>
              </a:rPr>
              <a:t>che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hai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scelto</a:t>
            </a:r>
            <a:r>
              <a:rPr lang="en-US" sz="1800" dirty="0">
                <a:solidFill>
                  <a:schemeClr val="dk1"/>
                </a:solidFill>
                <a:latin typeface="Helvetica Neue"/>
                <a:ea typeface="Helvetica Neue"/>
                <a:cs typeface="Helvetica Neue"/>
                <a:sym typeface="Helvetica Neue"/>
              </a:rPr>
              <a:t>. </a:t>
            </a:r>
            <a:br>
              <a:rPr lang="en-US" sz="1800" dirty="0">
                <a:solidFill>
                  <a:schemeClr val="dk1"/>
                </a:solidFill>
                <a:latin typeface="Helvetica Neue"/>
                <a:ea typeface="Helvetica Neue"/>
                <a:cs typeface="Helvetica Neue"/>
                <a:sym typeface="Helvetica Neue"/>
              </a:rPr>
            </a:br>
            <a:r>
              <a:rPr lang="en-US" sz="1800" dirty="0" err="1">
                <a:solidFill>
                  <a:schemeClr val="dk1"/>
                </a:solidFill>
                <a:latin typeface="Helvetica Neue"/>
                <a:ea typeface="Helvetica Neue"/>
                <a:cs typeface="Helvetica Neue"/>
                <a:sym typeface="Helvetica Neue"/>
              </a:rPr>
              <a:t>Digita</a:t>
            </a:r>
            <a:r>
              <a:rPr lang="en-US" sz="1800" dirty="0">
                <a:solidFill>
                  <a:schemeClr val="dk1"/>
                </a:solidFill>
                <a:latin typeface="Helvetica Neue"/>
                <a:ea typeface="Helvetica Neue"/>
                <a:cs typeface="Helvetica Neue"/>
                <a:sym typeface="Helvetica Neue"/>
              </a:rPr>
              <a:t> le loro </a:t>
            </a:r>
            <a:r>
              <a:rPr lang="en-US" sz="1800" dirty="0" err="1">
                <a:solidFill>
                  <a:schemeClr val="dk1"/>
                </a:solidFill>
                <a:latin typeface="Helvetica Neue"/>
                <a:ea typeface="Helvetica Neue"/>
                <a:cs typeface="Helvetica Neue"/>
                <a:sym typeface="Helvetica Neue"/>
              </a:rPr>
              <a:t>risposte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nella</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tabella</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seguente</a:t>
            </a:r>
            <a:r>
              <a:rPr lang="en-US" sz="1800" dirty="0">
                <a:solidFill>
                  <a:schemeClr val="dk1"/>
                </a:solidFill>
                <a:latin typeface="Helvetica Neue"/>
                <a:ea typeface="Helvetica Neue"/>
                <a:cs typeface="Helvetica Neue"/>
                <a:sym typeface="Helvetica Neue"/>
              </a:rPr>
              <a:t>.</a:t>
            </a:r>
            <a:endParaRPr sz="1800" i="0" u="none" strike="noStrike" cap="none" dirty="0">
              <a:solidFill>
                <a:schemeClr val="dk1"/>
              </a:solidFill>
              <a:latin typeface="Helvetica Neue"/>
              <a:ea typeface="Helvetica Neue"/>
              <a:cs typeface="Helvetica Neue"/>
              <a:sym typeface="Helvetica Neue"/>
            </a:endParaRPr>
          </a:p>
        </p:txBody>
      </p:sp>
      <p:graphicFrame>
        <p:nvGraphicFramePr>
          <p:cNvPr id="192" name="Google Shape;192;p12"/>
          <p:cNvGraphicFramePr/>
          <p:nvPr>
            <p:extLst>
              <p:ext uri="{D42A27DB-BD31-4B8C-83A1-F6EECF244321}">
                <p14:modId xmlns:p14="http://schemas.microsoft.com/office/powerpoint/2010/main" val="3834321337"/>
              </p:ext>
            </p:extLst>
          </p:nvPr>
        </p:nvGraphicFramePr>
        <p:xfrm>
          <a:off x="660587" y="3397214"/>
          <a:ext cx="9478575" cy="3135248"/>
        </p:xfrm>
        <a:graphic>
          <a:graphicData uri="http://schemas.openxmlformats.org/drawingml/2006/table">
            <a:tbl>
              <a:tblPr>
                <a:noFill/>
                <a:tableStyleId>{D8474208-EADD-4998-A99C-BE8F3D78A015}</a:tableStyleId>
              </a:tblPr>
              <a:tblGrid>
                <a:gridCol w="2097275">
                  <a:extLst>
                    <a:ext uri="{9D8B030D-6E8A-4147-A177-3AD203B41FA5}">
                      <a16:colId xmlns:a16="http://schemas.microsoft.com/office/drawing/2014/main" val="20000"/>
                    </a:ext>
                  </a:extLst>
                </a:gridCol>
                <a:gridCol w="2739675">
                  <a:extLst>
                    <a:ext uri="{9D8B030D-6E8A-4147-A177-3AD203B41FA5}">
                      <a16:colId xmlns:a16="http://schemas.microsoft.com/office/drawing/2014/main" val="20001"/>
                    </a:ext>
                  </a:extLst>
                </a:gridCol>
                <a:gridCol w="2486725">
                  <a:extLst>
                    <a:ext uri="{9D8B030D-6E8A-4147-A177-3AD203B41FA5}">
                      <a16:colId xmlns:a16="http://schemas.microsoft.com/office/drawing/2014/main" val="20002"/>
                    </a:ext>
                  </a:extLst>
                </a:gridCol>
                <a:gridCol w="2154900">
                  <a:extLst>
                    <a:ext uri="{9D8B030D-6E8A-4147-A177-3AD203B41FA5}">
                      <a16:colId xmlns:a16="http://schemas.microsoft.com/office/drawing/2014/main" val="20003"/>
                    </a:ext>
                  </a:extLst>
                </a:gridCol>
              </a:tblGrid>
              <a:tr h="502750">
                <a:tc>
                  <a:txBody>
                    <a:bodyPr/>
                    <a:lstStyle/>
                    <a:p>
                      <a:pPr marL="0" marR="0" lvl="0" indent="0" algn="l" rtl="0">
                        <a:lnSpc>
                          <a:spcPct val="115000"/>
                        </a:lnSpc>
                        <a:spcBef>
                          <a:spcPts val="0"/>
                        </a:spcBef>
                        <a:spcAft>
                          <a:spcPts val="0"/>
                        </a:spcAft>
                        <a:buNone/>
                      </a:pPr>
                      <a:endParaRPr sz="1600"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Risorsa 1 (basata su</a:t>
                      </a:r>
                      <a:r>
                        <a:rPr lang="en-US" sz="1600">
                          <a:latin typeface="Helvetica Neue"/>
                          <a:ea typeface="Helvetica Neue"/>
                          <a:cs typeface="Helvetica Neue"/>
                          <a:sym typeface="Helvetica Neue"/>
                        </a:rPr>
                        <a:t>ll’</a:t>
                      </a:r>
                      <a:r>
                        <a:rPr lang="en-US" sz="1600" u="none" strike="noStrike" cap="none">
                          <a:latin typeface="Helvetica Neue"/>
                          <a:ea typeface="Helvetica Neue"/>
                          <a:cs typeface="Helvetica Neue"/>
                          <a:sym typeface="Helvetica Neue"/>
                        </a:rPr>
                        <a:t>IA)</a:t>
                      </a:r>
                      <a:endParaRPr sz="1600" u="none" strike="noStrike" cap="none">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Risorsa 2 (IA generica)</a:t>
                      </a:r>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en-US" sz="1600" u="none" strike="noStrike" cap="none">
                          <a:latin typeface="Helvetica Neue"/>
                          <a:ea typeface="Helvetica Neue"/>
                          <a:cs typeface="Helvetica Neue"/>
                          <a:sym typeface="Helvetica Neue"/>
                        </a:rPr>
                        <a:t>Risorsa 3 (non IA)</a:t>
                      </a:r>
                      <a:endParaRPr/>
                    </a:p>
                  </a:txBody>
                  <a:tcPr marL="63500" marR="63500" marT="63500" marB="63500">
                    <a:solidFill>
                      <a:srgbClr val="B3C6E7"/>
                    </a:solidFill>
                  </a:tcPr>
                </a:tc>
                <a:extLst>
                  <a:ext uri="{0D108BD9-81ED-4DB2-BD59-A6C34878D82A}">
                    <a16:rowId xmlns:a16="http://schemas.microsoft.com/office/drawing/2014/main" val="10000"/>
                  </a:ext>
                </a:extLst>
              </a:tr>
              <a:tr h="502750">
                <a:tc>
                  <a:txBody>
                    <a:bodyPr/>
                    <a:lstStyle/>
                    <a:p>
                      <a:pPr marL="0" marR="0" lvl="0" indent="0" algn="l" rtl="0">
                        <a:lnSpc>
                          <a:spcPct val="115000"/>
                        </a:lnSpc>
                        <a:spcBef>
                          <a:spcPts val="0"/>
                        </a:spcBef>
                        <a:spcAft>
                          <a:spcPts val="0"/>
                        </a:spcAft>
                        <a:buNone/>
                      </a:pPr>
                      <a:r>
                        <a:rPr lang="en-US" sz="1600" u="none" strike="noStrike" cap="none" dirty="0" err="1">
                          <a:latin typeface="Helvetica Neue"/>
                          <a:ea typeface="Helvetica Neue"/>
                          <a:cs typeface="Helvetica Neue"/>
                          <a:sym typeface="Helvetica Neue"/>
                        </a:rPr>
                        <a:t>Diagnosi</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suggerite</a:t>
                      </a:r>
                      <a:r>
                        <a:rPr lang="en-US" sz="1600" u="none" strike="noStrike" cap="none" dirty="0">
                          <a:latin typeface="Helvetica Neue"/>
                          <a:ea typeface="Helvetica Neue"/>
                          <a:cs typeface="Helvetica Neue"/>
                          <a:sym typeface="Helvetica Neue"/>
                        </a:rPr>
                        <a:t>:</a:t>
                      </a:r>
                      <a:endParaRPr sz="1600" u="none" strike="noStrike" cap="none" dirty="0">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en-US" sz="1600" u="none" strike="noStrike" cap="none" dirty="0">
                          <a:latin typeface="Helvetica Neue"/>
                          <a:ea typeface="Helvetica Neue"/>
                          <a:cs typeface="Helvetica Neue"/>
                          <a:sym typeface="Helvetica Neue"/>
                        </a:rPr>
                        <a:t> </a:t>
                      </a: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1"/>
                  </a:ext>
                </a:extLst>
              </a:tr>
              <a:tr h="502750">
                <a:tc>
                  <a:txBody>
                    <a:bodyPr/>
                    <a:lstStyle/>
                    <a:p>
                      <a:pPr marL="0" marR="0" lvl="0" indent="0" algn="l" rtl="0">
                        <a:lnSpc>
                          <a:spcPct val="115000"/>
                        </a:lnSpc>
                        <a:spcBef>
                          <a:spcPts val="0"/>
                        </a:spcBef>
                        <a:spcAft>
                          <a:spcPts val="0"/>
                        </a:spcAft>
                        <a:buNone/>
                      </a:pPr>
                      <a:r>
                        <a:rPr lang="en-US" sz="1600" u="none" strike="noStrike" cap="none" dirty="0" err="1">
                          <a:latin typeface="Helvetica Neue"/>
                          <a:ea typeface="Helvetica Neue"/>
                          <a:cs typeface="Helvetica Neue"/>
                          <a:sym typeface="Helvetica Neue"/>
                        </a:rPr>
                        <a:t>Consulenza</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fornita</a:t>
                      </a:r>
                      <a:r>
                        <a:rPr lang="en-US" sz="1600" u="none" strike="noStrike" cap="none" dirty="0">
                          <a:latin typeface="Helvetica Neue"/>
                          <a:ea typeface="Helvetica Neue"/>
                          <a:cs typeface="Helvetica Neue"/>
                          <a:sym typeface="Helvetica Neue"/>
                        </a:rPr>
                        <a:t>:</a:t>
                      </a:r>
                      <a:endParaRPr sz="1600" u="none" strike="noStrike" cap="none" dirty="0">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en-US" sz="1600" u="none" strike="noStrike" cap="none" dirty="0">
                          <a:latin typeface="Helvetica Neue"/>
                          <a:ea typeface="Helvetica Neue"/>
                          <a:cs typeface="Helvetica Neue"/>
                          <a:sym typeface="Helvetica Neue"/>
                        </a:rPr>
                        <a:t> </a:t>
                      </a: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2"/>
                  </a:ext>
                </a:extLst>
              </a:tr>
              <a:tr h="664875">
                <a:tc>
                  <a:txBody>
                    <a:bodyPr/>
                    <a:lstStyle/>
                    <a:p>
                      <a:pPr marL="0" marR="0" lvl="0" indent="0" algn="l" rtl="0">
                        <a:lnSpc>
                          <a:spcPct val="115000"/>
                        </a:lnSpc>
                        <a:spcBef>
                          <a:spcPts val="0"/>
                        </a:spcBef>
                        <a:spcAft>
                          <a:spcPts val="0"/>
                        </a:spcAft>
                        <a:buNone/>
                      </a:pPr>
                      <a:r>
                        <a:rPr lang="en-US" sz="1600" u="none" strike="noStrike" cap="none" dirty="0" err="1">
                          <a:latin typeface="Helvetica Neue"/>
                          <a:ea typeface="Helvetica Neue"/>
                          <a:cs typeface="Helvetica Neue"/>
                          <a:sym typeface="Helvetica Neue"/>
                        </a:rPr>
                        <a:t>Urgenza</a:t>
                      </a:r>
                      <a:r>
                        <a:rPr lang="en-US" sz="1600" u="none" strike="noStrike" cap="none" dirty="0">
                          <a:latin typeface="Helvetica Neue"/>
                          <a:ea typeface="Helvetica Neue"/>
                          <a:cs typeface="Helvetica Neue"/>
                          <a:sym typeface="Helvetica Neue"/>
                        </a:rPr>
                        <a:t> medica </a:t>
                      </a:r>
                      <a:r>
                        <a:rPr lang="en-US" sz="1600" u="none" strike="noStrike" cap="none" dirty="0" err="1">
                          <a:latin typeface="Helvetica Neue"/>
                          <a:ea typeface="Helvetica Neue"/>
                          <a:cs typeface="Helvetica Neue"/>
                          <a:sym typeface="Helvetica Neue"/>
                        </a:rPr>
                        <a:t>identificata</a:t>
                      </a:r>
                      <a:r>
                        <a:rPr lang="en-US" sz="1600" u="none" strike="noStrike" cap="none" dirty="0">
                          <a:latin typeface="Helvetica Neue"/>
                          <a:ea typeface="Helvetica Neue"/>
                          <a:cs typeface="Helvetica Neue"/>
                          <a:sym typeface="Helvetica Neue"/>
                        </a:rPr>
                        <a:t>:</a:t>
                      </a:r>
                      <a:endParaRPr sz="1600" u="none" strike="noStrike" cap="none" dirty="0">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3"/>
                  </a:ext>
                </a:extLst>
              </a:tr>
              <a:tr h="818075">
                <a:tc>
                  <a:txBody>
                    <a:bodyPr/>
                    <a:lstStyle/>
                    <a:p>
                      <a:pPr marL="0" marR="0" lvl="0" indent="0" algn="l" rtl="0">
                        <a:lnSpc>
                          <a:spcPct val="115000"/>
                        </a:lnSpc>
                        <a:spcBef>
                          <a:spcPts val="0"/>
                        </a:spcBef>
                        <a:spcAft>
                          <a:spcPts val="0"/>
                        </a:spcAft>
                        <a:buNone/>
                      </a:pPr>
                      <a:r>
                        <a:rPr lang="en-US" sz="1600" u="none" strike="noStrike" cap="none" dirty="0" err="1">
                          <a:latin typeface="Helvetica Neue"/>
                          <a:ea typeface="Helvetica Neue"/>
                          <a:cs typeface="Helvetica Neue"/>
                          <a:sym typeface="Helvetica Neue"/>
                        </a:rPr>
                        <a:t>Presenza</a:t>
                      </a:r>
                      <a:r>
                        <a:rPr lang="en-US" sz="1600" u="none" strike="noStrike" cap="none" dirty="0">
                          <a:latin typeface="Helvetica Neue"/>
                          <a:ea typeface="Helvetica Neue"/>
                          <a:cs typeface="Helvetica Neue"/>
                          <a:sym typeface="Helvetica Neue"/>
                        </a:rPr>
                        <a:t> di </a:t>
                      </a:r>
                      <a:r>
                        <a:rPr lang="en-US" sz="1600" u="none" strike="noStrike" cap="none" dirty="0" err="1">
                          <a:latin typeface="Helvetica Neue"/>
                          <a:ea typeface="Helvetica Neue"/>
                          <a:cs typeface="Helvetica Neue"/>
                          <a:sym typeface="Helvetica Neue"/>
                        </a:rPr>
                        <a:t>servizi</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commerciali</a:t>
                      </a:r>
                      <a:r>
                        <a:rPr lang="en-US" sz="1600" u="none" strike="noStrike" cap="none" dirty="0">
                          <a:latin typeface="Helvetica Neue"/>
                          <a:ea typeface="Helvetica Neue"/>
                          <a:cs typeface="Helvetica Neue"/>
                          <a:sym typeface="Helvetica Neue"/>
                        </a:rPr>
                        <a:t> (a </a:t>
                      </a:r>
                      <a:r>
                        <a:rPr lang="en-US" sz="1600" u="none" strike="noStrike" cap="none" dirty="0" err="1">
                          <a:latin typeface="Helvetica Neue"/>
                          <a:ea typeface="Helvetica Neue"/>
                          <a:cs typeface="Helvetica Neue"/>
                          <a:sym typeface="Helvetica Neue"/>
                        </a:rPr>
                        <a:t>pagamento</a:t>
                      </a:r>
                      <a:r>
                        <a:rPr lang="en-US" sz="1600" u="none" strike="noStrike" cap="none" dirty="0">
                          <a:latin typeface="Helvetica Neue"/>
                          <a:ea typeface="Helvetica Neue"/>
                          <a:cs typeface="Helvetica Neue"/>
                          <a:sym typeface="Helvetica Neue"/>
                        </a:rPr>
                        <a:t>) </a:t>
                      </a:r>
                      <a:r>
                        <a:rPr lang="en-US" sz="1600" u="none" strike="noStrike" cap="none" dirty="0" err="1">
                          <a:latin typeface="Helvetica Neue"/>
                          <a:ea typeface="Helvetica Neue"/>
                          <a:cs typeface="Helvetica Neue"/>
                          <a:sym typeface="Helvetica Neue"/>
                        </a:rPr>
                        <a:t>offerti</a:t>
                      </a:r>
                      <a:endParaRPr sz="1600" u="none" strike="noStrike" cap="none" dirty="0">
                        <a:latin typeface="Helvetica Neue"/>
                        <a:ea typeface="Helvetica Neue"/>
                        <a:cs typeface="Helvetica Neue"/>
                        <a:sym typeface="Helvetica Neue"/>
                      </a:endParaRPr>
                    </a:p>
                  </a:txBody>
                  <a:tcPr marL="63500" marR="63500" marT="63500" marB="63500">
                    <a:solidFill>
                      <a:srgbClr val="B3C6E7"/>
                    </a:solidFill>
                  </a:tcPr>
                </a:tc>
                <a:tc>
                  <a:txBody>
                    <a:bodyPr/>
                    <a:lstStyle/>
                    <a:p>
                      <a:pPr marL="0" marR="0" lvl="0" indent="0" algn="l" rtl="0">
                        <a:lnSpc>
                          <a:spcPct val="115000"/>
                        </a:lnSpc>
                        <a:spcBef>
                          <a:spcPts val="0"/>
                        </a:spcBef>
                        <a:spcAft>
                          <a:spcPts val="0"/>
                        </a:spcAft>
                        <a:buNone/>
                      </a:pPr>
                      <a:r>
                        <a:rPr lang="en-US" sz="1600" u="none" strike="noStrike" cap="none" dirty="0">
                          <a:latin typeface="Helvetica Neue"/>
                          <a:ea typeface="Helvetica Neue"/>
                          <a:cs typeface="Helvetica Neue"/>
                          <a:sym typeface="Helvetica Neue"/>
                        </a:rPr>
                        <a:t> </a:t>
                      </a: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tc>
                  <a:txBody>
                    <a:bodyPr/>
                    <a:lstStyle/>
                    <a:p>
                      <a:pPr marL="0" marR="0" lvl="0" indent="0" algn="l" rtl="0">
                        <a:lnSpc>
                          <a:spcPct val="115000"/>
                        </a:lnSpc>
                        <a:spcBef>
                          <a:spcPts val="0"/>
                        </a:spcBef>
                        <a:spcAft>
                          <a:spcPts val="0"/>
                        </a:spcAft>
                        <a:buNone/>
                      </a:pPr>
                      <a:endParaRPr sz="1600" u="none" strike="noStrike" cap="none" dirty="0">
                        <a:latin typeface="Helvetica Neue"/>
                        <a:ea typeface="Helvetica Neue"/>
                        <a:cs typeface="Helvetica Neue"/>
                        <a:sym typeface="Helvetica Neue"/>
                      </a:endParaRPr>
                    </a:p>
                  </a:txBody>
                  <a:tcPr marL="63500" marR="63500" marT="63500" marB="63500"/>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8" name="Google Shape;198;p13"/>
          <p:cNvSpPr txBox="1"/>
          <p:nvPr/>
        </p:nvSpPr>
        <p:spPr>
          <a:xfrm>
            <a:off x="568732" y="785788"/>
            <a:ext cx="4145939" cy="37504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dirty="0" err="1">
                <a:solidFill>
                  <a:srgbClr val="0063DC"/>
                </a:solidFill>
                <a:latin typeface="Helvetica Neue"/>
                <a:ea typeface="Helvetica Neue"/>
                <a:cs typeface="Helvetica Neue"/>
                <a:sym typeface="Helvetica Neue"/>
              </a:rPr>
              <a:t>Riflessioni</a:t>
            </a:r>
            <a:endParaRPr dirty="0"/>
          </a:p>
        </p:txBody>
      </p:sp>
      <p:pic>
        <p:nvPicPr>
          <p:cNvPr id="199" name="Google Shape;199;p13"/>
          <p:cNvPicPr preferRelativeResize="0"/>
          <p:nvPr/>
        </p:nvPicPr>
        <p:blipFill rotWithShape="1">
          <a:blip r:embed="rId3">
            <a:alphaModFix/>
          </a:blip>
          <a:srcRect/>
          <a:stretch/>
        </p:blipFill>
        <p:spPr>
          <a:xfrm>
            <a:off x="612292" y="6659731"/>
            <a:ext cx="1252330" cy="355600"/>
          </a:xfrm>
          <a:prstGeom prst="rect">
            <a:avLst/>
          </a:prstGeom>
          <a:noFill/>
          <a:ln>
            <a:noFill/>
          </a:ln>
        </p:spPr>
      </p:pic>
      <p:sp>
        <p:nvSpPr>
          <p:cNvPr id="200" name="Google Shape;200;p13"/>
          <p:cNvSpPr txBox="1"/>
          <p:nvPr/>
        </p:nvSpPr>
        <p:spPr>
          <a:xfrm>
            <a:off x="547955" y="1607177"/>
            <a:ext cx="9703851" cy="729390"/>
          </a:xfrm>
          <a:prstGeom prst="rect">
            <a:avLst/>
          </a:prstGeom>
          <a:noFill/>
          <a:ln>
            <a:noFill/>
          </a:ln>
        </p:spPr>
        <p:txBody>
          <a:bodyPr spcFirstLastPara="1" wrap="square" lIns="91425" tIns="45700" rIns="91425" bIns="45700" anchor="t" anchorCtr="0">
            <a:spAutoFit/>
          </a:bodyPr>
          <a:lstStyle/>
          <a:p>
            <a:pPr lvl="0" algn="just">
              <a:lnSpc>
                <a:spcPct val="115000"/>
              </a:lnSpc>
            </a:pPr>
            <a:r>
              <a:rPr lang="it-IT" sz="1800" b="1" dirty="0">
                <a:solidFill>
                  <a:schemeClr val="dk1"/>
                </a:solidFill>
                <a:latin typeface="Calibri"/>
                <a:ea typeface="Calibri"/>
                <a:cs typeface="Calibri"/>
                <a:sym typeface="Calibri"/>
              </a:rPr>
              <a:t>1. </a:t>
            </a:r>
            <a:r>
              <a:rPr lang="it-IT" sz="1800" b="1" dirty="0"/>
              <a:t>Quanto ritieni affidabili le informazioni ottenute tramite strumenti di intelligenza artificiale?</a:t>
            </a:r>
            <a:endParaRPr sz="1800" b="1" dirty="0">
              <a:solidFill>
                <a:schemeClr val="dk1"/>
              </a:solidFill>
              <a:latin typeface="Arial"/>
              <a:ea typeface="Arial"/>
              <a:cs typeface="Arial"/>
              <a:sym typeface="Arial"/>
            </a:endParaRPr>
          </a:p>
        </p:txBody>
      </p:sp>
      <p:pic>
        <p:nvPicPr>
          <p:cNvPr id="201" name="Google Shape;201;p13"/>
          <p:cNvPicPr preferRelativeResize="0"/>
          <p:nvPr/>
        </p:nvPicPr>
        <p:blipFill rotWithShape="1">
          <a:blip r:embed="rId4">
            <a:alphaModFix/>
          </a:blip>
          <a:srcRect/>
          <a:stretch/>
        </p:blipFill>
        <p:spPr>
          <a:xfrm>
            <a:off x="8361363" y="-30617"/>
            <a:ext cx="2438400" cy="1278512"/>
          </a:xfrm>
          <a:prstGeom prst="rect">
            <a:avLst/>
          </a:prstGeom>
          <a:noFill/>
          <a:ln>
            <a:noFill/>
          </a:ln>
        </p:spPr>
      </p:pic>
      <p:pic>
        <p:nvPicPr>
          <p:cNvPr id="202" name="Google Shape;202;p13"/>
          <p:cNvPicPr preferRelativeResize="0"/>
          <p:nvPr/>
        </p:nvPicPr>
        <p:blipFill rotWithShape="1">
          <a:blip r:embed="rId5">
            <a:alphaModFix/>
          </a:blip>
          <a:srcRect/>
          <a:stretch/>
        </p:blipFill>
        <p:spPr>
          <a:xfrm>
            <a:off x="9142296" y="6399213"/>
            <a:ext cx="1447800" cy="800100"/>
          </a:xfrm>
          <a:prstGeom prst="rect">
            <a:avLst/>
          </a:prstGeom>
          <a:noFill/>
          <a:ln>
            <a:noFill/>
          </a:ln>
        </p:spPr>
      </p:pic>
      <p:sp>
        <p:nvSpPr>
          <p:cNvPr id="4" name="Rettangolo 3">
            <a:extLst>
              <a:ext uri="{FF2B5EF4-FFF2-40B4-BE49-F238E27FC236}">
                <a16:creationId xmlns:a16="http://schemas.microsoft.com/office/drawing/2014/main" id="{B28660D7-6070-A153-1B90-3F57A9432B57}"/>
              </a:ext>
            </a:extLst>
          </p:cNvPr>
          <p:cNvSpPr/>
          <p:nvPr/>
        </p:nvSpPr>
        <p:spPr>
          <a:xfrm>
            <a:off x="612292" y="2586681"/>
            <a:ext cx="9703851" cy="382684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a:extLst>
              <a:ext uri="{FF2B5EF4-FFF2-40B4-BE49-F238E27FC236}">
                <a16:creationId xmlns:a16="http://schemas.microsoft.com/office/drawing/2014/main" id="{2EB300F7-3954-CE18-ED6B-A695ABE93C3D}"/>
              </a:ext>
            </a:extLst>
          </p:cNvPr>
          <p:cNvSpPr txBox="1"/>
          <p:nvPr/>
        </p:nvSpPr>
        <p:spPr>
          <a:xfrm>
            <a:off x="612292" y="2586681"/>
            <a:ext cx="9703851" cy="307777"/>
          </a:xfrm>
          <a:prstGeom prst="rect">
            <a:avLst/>
          </a:prstGeom>
          <a:noFill/>
        </p:spPr>
        <p:txBody>
          <a:bodyPr wrap="square" rtlCol="0">
            <a:spAutoFit/>
          </a:bodyPr>
          <a:lstStyle/>
          <a:p>
            <a:r>
              <a:rPr lang="it-IT" dirty="0"/>
              <a:t>Inserisci qui la tua risposta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a:extLst>
            <a:ext uri="{FF2B5EF4-FFF2-40B4-BE49-F238E27FC236}">
              <a16:creationId xmlns:a16="http://schemas.microsoft.com/office/drawing/2014/main" id="{EF8A6D20-C1BE-DB91-3FD4-F8C722F4493B}"/>
            </a:ext>
          </a:extLst>
        </p:cNvPr>
        <p:cNvGrpSpPr/>
        <p:nvPr/>
      </p:nvGrpSpPr>
      <p:grpSpPr>
        <a:xfrm>
          <a:off x="0" y="0"/>
          <a:ext cx="0" cy="0"/>
          <a:chOff x="0" y="0"/>
          <a:chExt cx="0" cy="0"/>
        </a:xfrm>
      </p:grpSpPr>
      <p:sp>
        <p:nvSpPr>
          <p:cNvPr id="198" name="Google Shape;198;p13">
            <a:extLst>
              <a:ext uri="{FF2B5EF4-FFF2-40B4-BE49-F238E27FC236}">
                <a16:creationId xmlns:a16="http://schemas.microsoft.com/office/drawing/2014/main" id="{ACC208E0-2208-150F-0138-2E75CC23CC72}"/>
              </a:ext>
            </a:extLst>
          </p:cNvPr>
          <p:cNvSpPr txBox="1"/>
          <p:nvPr/>
        </p:nvSpPr>
        <p:spPr>
          <a:xfrm>
            <a:off x="568732" y="785788"/>
            <a:ext cx="4145939" cy="37504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dirty="0" err="1">
                <a:solidFill>
                  <a:srgbClr val="0063DC"/>
                </a:solidFill>
                <a:latin typeface="Helvetica Neue"/>
                <a:ea typeface="Helvetica Neue"/>
                <a:cs typeface="Helvetica Neue"/>
                <a:sym typeface="Helvetica Neue"/>
              </a:rPr>
              <a:t>Riflessioni</a:t>
            </a:r>
            <a:endParaRPr dirty="0"/>
          </a:p>
        </p:txBody>
      </p:sp>
      <p:pic>
        <p:nvPicPr>
          <p:cNvPr id="199" name="Google Shape;199;p13">
            <a:extLst>
              <a:ext uri="{FF2B5EF4-FFF2-40B4-BE49-F238E27FC236}">
                <a16:creationId xmlns:a16="http://schemas.microsoft.com/office/drawing/2014/main" id="{4C02CE33-AA39-1247-3CF7-7637B43EB8C4}"/>
              </a:ext>
            </a:extLst>
          </p:cNvPr>
          <p:cNvPicPr preferRelativeResize="0"/>
          <p:nvPr/>
        </p:nvPicPr>
        <p:blipFill rotWithShape="1">
          <a:blip r:embed="rId3">
            <a:alphaModFix/>
          </a:blip>
          <a:srcRect/>
          <a:stretch/>
        </p:blipFill>
        <p:spPr>
          <a:xfrm>
            <a:off x="612292" y="6659731"/>
            <a:ext cx="1252330" cy="355600"/>
          </a:xfrm>
          <a:prstGeom prst="rect">
            <a:avLst/>
          </a:prstGeom>
          <a:noFill/>
          <a:ln>
            <a:noFill/>
          </a:ln>
        </p:spPr>
      </p:pic>
      <p:sp>
        <p:nvSpPr>
          <p:cNvPr id="200" name="Google Shape;200;p13">
            <a:extLst>
              <a:ext uri="{FF2B5EF4-FFF2-40B4-BE49-F238E27FC236}">
                <a16:creationId xmlns:a16="http://schemas.microsoft.com/office/drawing/2014/main" id="{F38FA368-6325-E417-E3F0-801F725F2E8C}"/>
              </a:ext>
            </a:extLst>
          </p:cNvPr>
          <p:cNvSpPr txBox="1"/>
          <p:nvPr/>
        </p:nvSpPr>
        <p:spPr>
          <a:xfrm>
            <a:off x="547955" y="1607177"/>
            <a:ext cx="9703851" cy="729390"/>
          </a:xfrm>
          <a:prstGeom prst="rect">
            <a:avLst/>
          </a:prstGeom>
          <a:noFill/>
          <a:ln>
            <a:noFill/>
          </a:ln>
        </p:spPr>
        <p:txBody>
          <a:bodyPr spcFirstLastPara="1" wrap="square" lIns="91425" tIns="45700" rIns="91425" bIns="45700" anchor="t" anchorCtr="0">
            <a:spAutoFit/>
          </a:bodyPr>
          <a:lstStyle/>
          <a:p>
            <a:pPr lvl="0" algn="just">
              <a:lnSpc>
                <a:spcPct val="115000"/>
              </a:lnSpc>
            </a:pPr>
            <a:r>
              <a:rPr lang="it-IT" sz="1800" b="1" dirty="0">
                <a:solidFill>
                  <a:schemeClr val="dk1"/>
                </a:solidFill>
                <a:latin typeface="Calibri"/>
                <a:ea typeface="Calibri"/>
                <a:cs typeface="Calibri"/>
                <a:sym typeface="Calibri"/>
              </a:rPr>
              <a:t>2. Hai individuato differenze di performance tra i vari strumenti? (Se sì, indica perché)</a:t>
            </a:r>
            <a:br>
              <a:rPr lang="it-IT" sz="1800" b="1" dirty="0">
                <a:solidFill>
                  <a:schemeClr val="dk1"/>
                </a:solidFill>
                <a:latin typeface="Calibri"/>
                <a:ea typeface="Calibri"/>
                <a:cs typeface="Calibri"/>
                <a:sym typeface="Calibri"/>
              </a:rPr>
            </a:br>
            <a:endParaRPr sz="1800" b="1" dirty="0">
              <a:solidFill>
                <a:schemeClr val="dk1"/>
              </a:solidFill>
              <a:latin typeface="Arial"/>
              <a:ea typeface="Arial"/>
              <a:cs typeface="Arial"/>
              <a:sym typeface="Arial"/>
            </a:endParaRPr>
          </a:p>
        </p:txBody>
      </p:sp>
      <p:pic>
        <p:nvPicPr>
          <p:cNvPr id="201" name="Google Shape;201;p13">
            <a:extLst>
              <a:ext uri="{FF2B5EF4-FFF2-40B4-BE49-F238E27FC236}">
                <a16:creationId xmlns:a16="http://schemas.microsoft.com/office/drawing/2014/main" id="{9BA4E443-72C1-926D-099F-EC07F4A21B55}"/>
              </a:ext>
            </a:extLst>
          </p:cNvPr>
          <p:cNvPicPr preferRelativeResize="0"/>
          <p:nvPr/>
        </p:nvPicPr>
        <p:blipFill rotWithShape="1">
          <a:blip r:embed="rId4">
            <a:alphaModFix/>
          </a:blip>
          <a:srcRect/>
          <a:stretch/>
        </p:blipFill>
        <p:spPr>
          <a:xfrm>
            <a:off x="8361363" y="-30617"/>
            <a:ext cx="2438400" cy="1278512"/>
          </a:xfrm>
          <a:prstGeom prst="rect">
            <a:avLst/>
          </a:prstGeom>
          <a:noFill/>
          <a:ln>
            <a:noFill/>
          </a:ln>
        </p:spPr>
      </p:pic>
      <p:pic>
        <p:nvPicPr>
          <p:cNvPr id="202" name="Google Shape;202;p13">
            <a:extLst>
              <a:ext uri="{FF2B5EF4-FFF2-40B4-BE49-F238E27FC236}">
                <a16:creationId xmlns:a16="http://schemas.microsoft.com/office/drawing/2014/main" id="{6D85E5F1-1808-0657-A38E-217EF6F99698}"/>
              </a:ext>
            </a:extLst>
          </p:cNvPr>
          <p:cNvPicPr preferRelativeResize="0"/>
          <p:nvPr/>
        </p:nvPicPr>
        <p:blipFill rotWithShape="1">
          <a:blip r:embed="rId5">
            <a:alphaModFix/>
          </a:blip>
          <a:srcRect/>
          <a:stretch/>
        </p:blipFill>
        <p:spPr>
          <a:xfrm>
            <a:off x="9142296" y="6399213"/>
            <a:ext cx="1447800" cy="800100"/>
          </a:xfrm>
          <a:prstGeom prst="rect">
            <a:avLst/>
          </a:prstGeom>
          <a:noFill/>
          <a:ln>
            <a:noFill/>
          </a:ln>
        </p:spPr>
      </p:pic>
      <p:sp>
        <p:nvSpPr>
          <p:cNvPr id="2" name="Rettangolo 1">
            <a:extLst>
              <a:ext uri="{FF2B5EF4-FFF2-40B4-BE49-F238E27FC236}">
                <a16:creationId xmlns:a16="http://schemas.microsoft.com/office/drawing/2014/main" id="{8DF0831E-ED01-4BE5-84AC-18EF0255DDF4}"/>
              </a:ext>
            </a:extLst>
          </p:cNvPr>
          <p:cNvSpPr/>
          <p:nvPr/>
        </p:nvSpPr>
        <p:spPr>
          <a:xfrm>
            <a:off x="612292" y="2586681"/>
            <a:ext cx="9703851" cy="382684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17F3089-7E2E-477C-6D1C-4C532405D217}"/>
              </a:ext>
            </a:extLst>
          </p:cNvPr>
          <p:cNvSpPr txBox="1"/>
          <p:nvPr/>
        </p:nvSpPr>
        <p:spPr>
          <a:xfrm>
            <a:off x="612292" y="2586681"/>
            <a:ext cx="9703851" cy="307777"/>
          </a:xfrm>
          <a:prstGeom prst="rect">
            <a:avLst/>
          </a:prstGeom>
          <a:noFill/>
        </p:spPr>
        <p:txBody>
          <a:bodyPr wrap="square" rtlCol="0">
            <a:spAutoFit/>
          </a:bodyPr>
          <a:lstStyle/>
          <a:p>
            <a:r>
              <a:rPr lang="it-IT" dirty="0"/>
              <a:t>Inserisci qui la tua risposta</a:t>
            </a:r>
          </a:p>
        </p:txBody>
      </p:sp>
    </p:spTree>
    <p:extLst>
      <p:ext uri="{BB962C8B-B14F-4D97-AF65-F5344CB8AC3E}">
        <p14:creationId xmlns:p14="http://schemas.microsoft.com/office/powerpoint/2010/main" val="2080607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a:extLst>
            <a:ext uri="{FF2B5EF4-FFF2-40B4-BE49-F238E27FC236}">
              <a16:creationId xmlns:a16="http://schemas.microsoft.com/office/drawing/2014/main" id="{1C30E1BF-51C9-5E94-C460-1CE449E00E62}"/>
            </a:ext>
          </a:extLst>
        </p:cNvPr>
        <p:cNvGrpSpPr/>
        <p:nvPr/>
      </p:nvGrpSpPr>
      <p:grpSpPr>
        <a:xfrm>
          <a:off x="0" y="0"/>
          <a:ext cx="0" cy="0"/>
          <a:chOff x="0" y="0"/>
          <a:chExt cx="0" cy="0"/>
        </a:xfrm>
      </p:grpSpPr>
      <p:sp>
        <p:nvSpPr>
          <p:cNvPr id="198" name="Google Shape;198;p13">
            <a:extLst>
              <a:ext uri="{FF2B5EF4-FFF2-40B4-BE49-F238E27FC236}">
                <a16:creationId xmlns:a16="http://schemas.microsoft.com/office/drawing/2014/main" id="{77A80930-FD93-F3F9-8D22-E267235F1CB0}"/>
              </a:ext>
            </a:extLst>
          </p:cNvPr>
          <p:cNvSpPr txBox="1"/>
          <p:nvPr/>
        </p:nvSpPr>
        <p:spPr>
          <a:xfrm>
            <a:off x="568732" y="785788"/>
            <a:ext cx="4145939" cy="37504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dirty="0" err="1">
                <a:solidFill>
                  <a:srgbClr val="0063DC"/>
                </a:solidFill>
                <a:latin typeface="Helvetica Neue"/>
                <a:ea typeface="Helvetica Neue"/>
                <a:cs typeface="Helvetica Neue"/>
                <a:sym typeface="Helvetica Neue"/>
              </a:rPr>
              <a:t>Riflessioni</a:t>
            </a:r>
            <a:endParaRPr dirty="0"/>
          </a:p>
        </p:txBody>
      </p:sp>
      <p:pic>
        <p:nvPicPr>
          <p:cNvPr id="199" name="Google Shape;199;p13">
            <a:extLst>
              <a:ext uri="{FF2B5EF4-FFF2-40B4-BE49-F238E27FC236}">
                <a16:creationId xmlns:a16="http://schemas.microsoft.com/office/drawing/2014/main" id="{A0AA24EC-EA9B-3124-0334-3ED708AAF909}"/>
              </a:ext>
            </a:extLst>
          </p:cNvPr>
          <p:cNvPicPr preferRelativeResize="0"/>
          <p:nvPr/>
        </p:nvPicPr>
        <p:blipFill rotWithShape="1">
          <a:blip r:embed="rId3">
            <a:alphaModFix/>
          </a:blip>
          <a:srcRect/>
          <a:stretch/>
        </p:blipFill>
        <p:spPr>
          <a:xfrm>
            <a:off x="612292" y="6659731"/>
            <a:ext cx="1252330" cy="355600"/>
          </a:xfrm>
          <a:prstGeom prst="rect">
            <a:avLst/>
          </a:prstGeom>
          <a:noFill/>
          <a:ln>
            <a:noFill/>
          </a:ln>
        </p:spPr>
      </p:pic>
      <p:sp>
        <p:nvSpPr>
          <p:cNvPr id="200" name="Google Shape;200;p13">
            <a:extLst>
              <a:ext uri="{FF2B5EF4-FFF2-40B4-BE49-F238E27FC236}">
                <a16:creationId xmlns:a16="http://schemas.microsoft.com/office/drawing/2014/main" id="{43E7B820-A04F-86D0-0C5C-C07CFCBA0409}"/>
              </a:ext>
            </a:extLst>
          </p:cNvPr>
          <p:cNvSpPr txBox="1"/>
          <p:nvPr/>
        </p:nvSpPr>
        <p:spPr>
          <a:xfrm>
            <a:off x="547955" y="1607177"/>
            <a:ext cx="9703851" cy="410841"/>
          </a:xfrm>
          <a:prstGeom prst="rect">
            <a:avLst/>
          </a:prstGeom>
          <a:noFill/>
          <a:ln>
            <a:noFill/>
          </a:ln>
        </p:spPr>
        <p:txBody>
          <a:bodyPr spcFirstLastPara="1" wrap="square" lIns="91425" tIns="45700" rIns="91425" bIns="45700" anchor="t" anchorCtr="0">
            <a:spAutoFit/>
          </a:bodyPr>
          <a:lstStyle/>
          <a:p>
            <a:pPr lvl="0" algn="just">
              <a:lnSpc>
                <a:spcPct val="115000"/>
              </a:lnSpc>
            </a:pPr>
            <a:r>
              <a:rPr lang="it-IT" sz="1800" b="1" dirty="0">
                <a:solidFill>
                  <a:schemeClr val="dk1"/>
                </a:solidFill>
                <a:latin typeface="Calibri"/>
                <a:ea typeface="Calibri"/>
                <a:cs typeface="Calibri"/>
                <a:sym typeface="Calibri"/>
              </a:rPr>
              <a:t>3. Quali criticità e rischi possono emergere dall’uso di questi strumenti da parte dei pazienti?</a:t>
            </a:r>
            <a:endParaRPr sz="1800" b="1" dirty="0">
              <a:solidFill>
                <a:schemeClr val="dk1"/>
              </a:solidFill>
              <a:latin typeface="Arial"/>
              <a:ea typeface="Arial"/>
              <a:cs typeface="Arial"/>
              <a:sym typeface="Arial"/>
            </a:endParaRPr>
          </a:p>
        </p:txBody>
      </p:sp>
      <p:pic>
        <p:nvPicPr>
          <p:cNvPr id="201" name="Google Shape;201;p13">
            <a:extLst>
              <a:ext uri="{FF2B5EF4-FFF2-40B4-BE49-F238E27FC236}">
                <a16:creationId xmlns:a16="http://schemas.microsoft.com/office/drawing/2014/main" id="{954C014E-3F6C-307D-CC51-CA610D38859B}"/>
              </a:ext>
            </a:extLst>
          </p:cNvPr>
          <p:cNvPicPr preferRelativeResize="0"/>
          <p:nvPr/>
        </p:nvPicPr>
        <p:blipFill rotWithShape="1">
          <a:blip r:embed="rId4">
            <a:alphaModFix/>
          </a:blip>
          <a:srcRect/>
          <a:stretch/>
        </p:blipFill>
        <p:spPr>
          <a:xfrm>
            <a:off x="8361363" y="-30617"/>
            <a:ext cx="2438400" cy="1278512"/>
          </a:xfrm>
          <a:prstGeom prst="rect">
            <a:avLst/>
          </a:prstGeom>
          <a:noFill/>
          <a:ln>
            <a:noFill/>
          </a:ln>
        </p:spPr>
      </p:pic>
      <p:pic>
        <p:nvPicPr>
          <p:cNvPr id="202" name="Google Shape;202;p13">
            <a:extLst>
              <a:ext uri="{FF2B5EF4-FFF2-40B4-BE49-F238E27FC236}">
                <a16:creationId xmlns:a16="http://schemas.microsoft.com/office/drawing/2014/main" id="{7BFB115B-5791-5440-5E11-F7EC1B576338}"/>
              </a:ext>
            </a:extLst>
          </p:cNvPr>
          <p:cNvPicPr preferRelativeResize="0"/>
          <p:nvPr/>
        </p:nvPicPr>
        <p:blipFill rotWithShape="1">
          <a:blip r:embed="rId5">
            <a:alphaModFix/>
          </a:blip>
          <a:srcRect/>
          <a:stretch/>
        </p:blipFill>
        <p:spPr>
          <a:xfrm>
            <a:off x="9142296" y="6399213"/>
            <a:ext cx="1447800" cy="800100"/>
          </a:xfrm>
          <a:prstGeom prst="rect">
            <a:avLst/>
          </a:prstGeom>
          <a:noFill/>
          <a:ln>
            <a:noFill/>
          </a:ln>
        </p:spPr>
      </p:pic>
      <p:sp>
        <p:nvSpPr>
          <p:cNvPr id="2" name="Rettangolo 1">
            <a:extLst>
              <a:ext uri="{FF2B5EF4-FFF2-40B4-BE49-F238E27FC236}">
                <a16:creationId xmlns:a16="http://schemas.microsoft.com/office/drawing/2014/main" id="{E90A0AB6-903E-1BAC-12D4-7BF79110D2C2}"/>
              </a:ext>
            </a:extLst>
          </p:cNvPr>
          <p:cNvSpPr/>
          <p:nvPr/>
        </p:nvSpPr>
        <p:spPr>
          <a:xfrm>
            <a:off x="612292" y="2586681"/>
            <a:ext cx="9703851" cy="382684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F47DBB14-569C-6C54-405D-67C86FE0EF94}"/>
              </a:ext>
            </a:extLst>
          </p:cNvPr>
          <p:cNvSpPr txBox="1"/>
          <p:nvPr/>
        </p:nvSpPr>
        <p:spPr>
          <a:xfrm>
            <a:off x="612292" y="2586681"/>
            <a:ext cx="9703851" cy="307777"/>
          </a:xfrm>
          <a:prstGeom prst="rect">
            <a:avLst/>
          </a:prstGeom>
          <a:noFill/>
        </p:spPr>
        <p:txBody>
          <a:bodyPr wrap="square" rtlCol="0">
            <a:spAutoFit/>
          </a:bodyPr>
          <a:lstStyle/>
          <a:p>
            <a:r>
              <a:rPr lang="it-IT" dirty="0"/>
              <a:t>Inserisci qui la tua risposta</a:t>
            </a:r>
          </a:p>
        </p:txBody>
      </p:sp>
    </p:spTree>
    <p:extLst>
      <p:ext uri="{BB962C8B-B14F-4D97-AF65-F5344CB8AC3E}">
        <p14:creationId xmlns:p14="http://schemas.microsoft.com/office/powerpoint/2010/main" val="1237050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6">
          <a:extLst>
            <a:ext uri="{FF2B5EF4-FFF2-40B4-BE49-F238E27FC236}">
              <a16:creationId xmlns:a16="http://schemas.microsoft.com/office/drawing/2014/main" id="{7E3A2C84-C828-18B4-7FF2-086879827E3A}"/>
            </a:ext>
          </a:extLst>
        </p:cNvPr>
        <p:cNvGrpSpPr/>
        <p:nvPr/>
      </p:nvGrpSpPr>
      <p:grpSpPr>
        <a:xfrm>
          <a:off x="0" y="0"/>
          <a:ext cx="0" cy="0"/>
          <a:chOff x="0" y="0"/>
          <a:chExt cx="0" cy="0"/>
        </a:xfrm>
      </p:grpSpPr>
      <p:sp>
        <p:nvSpPr>
          <p:cNvPr id="198" name="Google Shape;198;p13">
            <a:extLst>
              <a:ext uri="{FF2B5EF4-FFF2-40B4-BE49-F238E27FC236}">
                <a16:creationId xmlns:a16="http://schemas.microsoft.com/office/drawing/2014/main" id="{26CE5573-CCB3-286D-A1F6-EE46D06EDB9F}"/>
              </a:ext>
            </a:extLst>
          </p:cNvPr>
          <p:cNvSpPr txBox="1"/>
          <p:nvPr/>
        </p:nvSpPr>
        <p:spPr>
          <a:xfrm>
            <a:off x="568732" y="785788"/>
            <a:ext cx="4145939" cy="37504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Discussione</a:t>
            </a:r>
            <a:endParaRPr lang="en-US" dirty="0"/>
          </a:p>
        </p:txBody>
      </p:sp>
      <p:pic>
        <p:nvPicPr>
          <p:cNvPr id="199" name="Google Shape;199;p13">
            <a:extLst>
              <a:ext uri="{FF2B5EF4-FFF2-40B4-BE49-F238E27FC236}">
                <a16:creationId xmlns:a16="http://schemas.microsoft.com/office/drawing/2014/main" id="{E766C64C-8401-DC9E-B421-C9B1447EB1D0}"/>
              </a:ext>
            </a:extLst>
          </p:cNvPr>
          <p:cNvPicPr preferRelativeResize="0"/>
          <p:nvPr/>
        </p:nvPicPr>
        <p:blipFill rotWithShape="1">
          <a:blip r:embed="rId3">
            <a:alphaModFix/>
          </a:blip>
          <a:srcRect/>
          <a:stretch/>
        </p:blipFill>
        <p:spPr>
          <a:xfrm>
            <a:off x="612292" y="6659731"/>
            <a:ext cx="1252330" cy="355600"/>
          </a:xfrm>
          <a:prstGeom prst="rect">
            <a:avLst/>
          </a:prstGeom>
          <a:noFill/>
          <a:ln>
            <a:noFill/>
          </a:ln>
        </p:spPr>
      </p:pic>
      <p:sp>
        <p:nvSpPr>
          <p:cNvPr id="200" name="Google Shape;200;p13">
            <a:extLst>
              <a:ext uri="{FF2B5EF4-FFF2-40B4-BE49-F238E27FC236}">
                <a16:creationId xmlns:a16="http://schemas.microsoft.com/office/drawing/2014/main" id="{36A73DAD-7C78-A30A-3F50-8DF1A44EE196}"/>
              </a:ext>
            </a:extLst>
          </p:cNvPr>
          <p:cNvSpPr txBox="1"/>
          <p:nvPr/>
        </p:nvSpPr>
        <p:spPr>
          <a:xfrm>
            <a:off x="568732" y="1754411"/>
            <a:ext cx="4145940" cy="1366488"/>
          </a:xfrm>
          <a:prstGeom prst="rect">
            <a:avLst/>
          </a:prstGeom>
          <a:noFill/>
          <a:ln>
            <a:noFill/>
          </a:ln>
        </p:spPr>
        <p:txBody>
          <a:bodyPr spcFirstLastPara="1" wrap="square" lIns="91425" tIns="45700" rIns="91425" bIns="45700" anchor="t" anchorCtr="0">
            <a:spAutoFit/>
          </a:bodyPr>
          <a:lstStyle/>
          <a:p>
            <a:pPr lvl="0" algn="just">
              <a:lnSpc>
                <a:spcPct val="115000"/>
              </a:lnSpc>
            </a:pPr>
            <a:r>
              <a:rPr lang="it-IT" sz="1800" b="1">
                <a:solidFill>
                  <a:schemeClr val="dk1"/>
                </a:solidFill>
                <a:latin typeface="Calibri"/>
                <a:ea typeface="Calibri"/>
                <a:cs typeface="Calibri"/>
                <a:sym typeface="Calibri"/>
              </a:rPr>
              <a:t>Dopo aver appuntato le vostre riflessioni sulle 3 domande appena presentate, i portavoce dei gruppi saranno chiamati a condividere i risultati tramite mentimeter</a:t>
            </a:r>
            <a:endParaRPr lang="it-IT" sz="1800" b="1" dirty="0">
              <a:solidFill>
                <a:schemeClr val="dk1"/>
              </a:solidFill>
              <a:latin typeface="Arial"/>
              <a:ea typeface="Arial"/>
              <a:cs typeface="Arial"/>
              <a:sym typeface="Arial"/>
            </a:endParaRPr>
          </a:p>
        </p:txBody>
      </p:sp>
      <p:pic>
        <p:nvPicPr>
          <p:cNvPr id="201" name="Google Shape;201;p13">
            <a:extLst>
              <a:ext uri="{FF2B5EF4-FFF2-40B4-BE49-F238E27FC236}">
                <a16:creationId xmlns:a16="http://schemas.microsoft.com/office/drawing/2014/main" id="{6B09613A-9919-C396-1E39-E2E840A8E10D}"/>
              </a:ext>
            </a:extLst>
          </p:cNvPr>
          <p:cNvPicPr preferRelativeResize="0"/>
          <p:nvPr/>
        </p:nvPicPr>
        <p:blipFill rotWithShape="1">
          <a:blip r:embed="rId4">
            <a:alphaModFix/>
          </a:blip>
          <a:srcRect/>
          <a:stretch/>
        </p:blipFill>
        <p:spPr>
          <a:xfrm>
            <a:off x="8361363" y="-30617"/>
            <a:ext cx="2438400" cy="1278512"/>
          </a:xfrm>
          <a:prstGeom prst="rect">
            <a:avLst/>
          </a:prstGeom>
          <a:noFill/>
          <a:ln>
            <a:noFill/>
          </a:ln>
        </p:spPr>
      </p:pic>
      <p:pic>
        <p:nvPicPr>
          <p:cNvPr id="202" name="Google Shape;202;p13">
            <a:extLst>
              <a:ext uri="{FF2B5EF4-FFF2-40B4-BE49-F238E27FC236}">
                <a16:creationId xmlns:a16="http://schemas.microsoft.com/office/drawing/2014/main" id="{89BB4786-CF95-9424-D5E4-09FD6B575379}"/>
              </a:ext>
            </a:extLst>
          </p:cNvPr>
          <p:cNvPicPr preferRelativeResize="0"/>
          <p:nvPr/>
        </p:nvPicPr>
        <p:blipFill rotWithShape="1">
          <a:blip r:embed="rId5">
            <a:alphaModFix/>
          </a:blip>
          <a:srcRect/>
          <a:stretch/>
        </p:blipFill>
        <p:spPr>
          <a:xfrm>
            <a:off x="9142296" y="6399213"/>
            <a:ext cx="1447800" cy="800100"/>
          </a:xfrm>
          <a:prstGeom prst="rect">
            <a:avLst/>
          </a:prstGeom>
          <a:noFill/>
          <a:ln>
            <a:noFill/>
          </a:ln>
        </p:spPr>
      </p:pic>
      <p:pic>
        <p:nvPicPr>
          <p:cNvPr id="3" name="Picture 2">
            <a:extLst>
              <a:ext uri="{FF2B5EF4-FFF2-40B4-BE49-F238E27FC236}">
                <a16:creationId xmlns:a16="http://schemas.microsoft.com/office/drawing/2014/main" id="{BBF6C259-2621-F481-7600-DA2A237D26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2934" y="1563460"/>
            <a:ext cx="4072392" cy="4072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5659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Grazie!</a:t>
            </a:r>
            <a:endParaRPr lang="hu-HU" dirty="0"/>
          </a:p>
        </p:txBody>
      </p:sp>
    </p:spTree>
    <p:extLst>
      <p:ext uri="{BB962C8B-B14F-4D97-AF65-F5344CB8AC3E}">
        <p14:creationId xmlns:p14="http://schemas.microsoft.com/office/powerpoint/2010/main" val="3420472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2"/>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99" name="Google Shape;99;p2"/>
          <p:cNvSpPr txBox="1"/>
          <p:nvPr/>
        </p:nvSpPr>
        <p:spPr>
          <a:xfrm>
            <a:off x="573476" y="669399"/>
            <a:ext cx="3259221" cy="38767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dirty="0" err="1">
                <a:solidFill>
                  <a:srgbClr val="0063DC"/>
                </a:solidFill>
                <a:latin typeface="Helvetica Neue"/>
                <a:ea typeface="Helvetica Neue"/>
                <a:cs typeface="Helvetica Neue"/>
                <a:sym typeface="Helvetica Neue"/>
              </a:rPr>
              <a:t>Introduzione</a:t>
            </a:r>
            <a:endParaRPr dirty="0"/>
          </a:p>
        </p:txBody>
      </p:sp>
      <p:sp>
        <p:nvSpPr>
          <p:cNvPr id="100" name="Google Shape;100;p2"/>
          <p:cNvSpPr txBox="1"/>
          <p:nvPr/>
        </p:nvSpPr>
        <p:spPr>
          <a:xfrm>
            <a:off x="603457" y="1247894"/>
            <a:ext cx="3229240" cy="47714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dirty="0" err="1">
                <a:solidFill>
                  <a:srgbClr val="FB0087"/>
                </a:solidFill>
                <a:latin typeface="Helvetica Neue"/>
                <a:ea typeface="Helvetica Neue"/>
                <a:cs typeface="Helvetica Neue"/>
                <a:sym typeface="Helvetica Neue"/>
              </a:rPr>
              <a:t>Obiettivi</a:t>
            </a:r>
            <a:endParaRPr dirty="0"/>
          </a:p>
        </p:txBody>
      </p:sp>
      <p:pic>
        <p:nvPicPr>
          <p:cNvPr id="101" name="Google Shape;101;p2"/>
          <p:cNvPicPr preferRelativeResize="0"/>
          <p:nvPr/>
        </p:nvPicPr>
        <p:blipFill rotWithShape="1">
          <a:blip r:embed="rId4">
            <a:alphaModFix/>
          </a:blip>
          <a:srcRect/>
          <a:stretch/>
        </p:blipFill>
        <p:spPr>
          <a:xfrm>
            <a:off x="9257901" y="6659731"/>
            <a:ext cx="1252330" cy="355600"/>
          </a:xfrm>
          <a:prstGeom prst="rect">
            <a:avLst/>
          </a:prstGeom>
          <a:noFill/>
          <a:ln>
            <a:noFill/>
          </a:ln>
        </p:spPr>
      </p:pic>
      <p:sp>
        <p:nvSpPr>
          <p:cNvPr id="102" name="Google Shape;102;p2"/>
          <p:cNvSpPr txBox="1"/>
          <p:nvPr/>
        </p:nvSpPr>
        <p:spPr>
          <a:xfrm>
            <a:off x="564631" y="2233732"/>
            <a:ext cx="9945600" cy="36932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err="1">
                <a:solidFill>
                  <a:schemeClr val="dk1"/>
                </a:solidFill>
                <a:latin typeface="Helvetica Neue"/>
                <a:ea typeface="Helvetica Neue"/>
                <a:cs typeface="Helvetica Neue"/>
                <a:sym typeface="Helvetica Neue"/>
              </a:rPr>
              <a:t>Questo</a:t>
            </a:r>
            <a:r>
              <a:rPr lang="en-US" sz="1800" dirty="0">
                <a:solidFill>
                  <a:schemeClr val="dk1"/>
                </a:solidFill>
                <a:latin typeface="Helvetica Neue"/>
                <a:ea typeface="Helvetica Neue"/>
                <a:cs typeface="Helvetica Neue"/>
                <a:sym typeface="Helvetica Neue"/>
              </a:rPr>
              <a:t> modulo ha lo </a:t>
            </a:r>
            <a:r>
              <a:rPr lang="en-US" sz="1800" dirty="0" err="1">
                <a:solidFill>
                  <a:schemeClr val="dk1"/>
                </a:solidFill>
                <a:latin typeface="Helvetica Neue"/>
                <a:ea typeface="Helvetica Neue"/>
                <a:cs typeface="Helvetica Neue"/>
                <a:sym typeface="Helvetica Neue"/>
              </a:rPr>
              <a:t>scopo</a:t>
            </a:r>
            <a:r>
              <a:rPr lang="en-US" sz="1800" dirty="0">
                <a:solidFill>
                  <a:schemeClr val="dk1"/>
                </a:solidFill>
                <a:latin typeface="Helvetica Neue"/>
                <a:ea typeface="Helvetica Neue"/>
                <a:cs typeface="Helvetica Neue"/>
                <a:sym typeface="Helvetica Neue"/>
              </a:rPr>
              <a:t> di </a:t>
            </a:r>
            <a:r>
              <a:rPr lang="en-US" sz="1800" dirty="0" err="1">
                <a:solidFill>
                  <a:schemeClr val="dk1"/>
                </a:solidFill>
                <a:latin typeface="Helvetica Neue"/>
                <a:ea typeface="Helvetica Neue"/>
                <a:cs typeface="Helvetica Neue"/>
                <a:sym typeface="Helvetica Neue"/>
              </a:rPr>
              <a:t>guidare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l'uso</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corretto</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dei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modelli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linguistici</a:t>
            </a:r>
            <a:r>
              <a:rPr lang="en-US" sz="1800" dirty="0">
                <a:solidFill>
                  <a:schemeClr val="dk1"/>
                </a:solidFill>
                <a:latin typeface="Helvetica Neue"/>
                <a:ea typeface="Helvetica Neue"/>
                <a:cs typeface="Helvetica Neue"/>
                <a:sym typeface="Helvetica Neue"/>
              </a:rPr>
              <a:t> di </a:t>
            </a:r>
            <a:r>
              <a:rPr lang="en-US" sz="1800" dirty="0" err="1">
                <a:solidFill>
                  <a:schemeClr val="dk1"/>
                </a:solidFill>
                <a:latin typeface="Helvetica Neue"/>
                <a:ea typeface="Helvetica Neue"/>
                <a:cs typeface="Helvetica Neue"/>
                <a:sym typeface="Helvetica Neue"/>
              </a:rPr>
              <a:t>grandi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dimensioni</a:t>
            </a:r>
            <a:r>
              <a:rPr lang="en-US" sz="1800" dirty="0">
                <a:solidFill>
                  <a:schemeClr val="dk1"/>
                </a:solidFill>
                <a:latin typeface="Helvetica Neue"/>
                <a:ea typeface="Helvetica Neue"/>
                <a:cs typeface="Helvetica Neue"/>
                <a:sym typeface="Helvetica Neue"/>
              </a:rPr>
              <a:t> (LLMs) </a:t>
            </a:r>
            <a:r>
              <a:rPr lang="en-US" sz="1800" dirty="0" err="1">
                <a:solidFill>
                  <a:schemeClr val="dk1"/>
                </a:solidFill>
                <a:latin typeface="Helvetica Neue"/>
                <a:ea typeface="Helvetica Neue"/>
                <a:cs typeface="Helvetica Neue"/>
                <a:sym typeface="Helvetica Neue"/>
              </a:rPr>
              <a:t>dell'intelligenza</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artificiale</a:t>
            </a:r>
            <a:r>
              <a:rPr lang="en-US" sz="1800" dirty="0">
                <a:solidFill>
                  <a:schemeClr val="dk1"/>
                </a:solidFill>
                <a:latin typeface="Helvetica Neue"/>
                <a:ea typeface="Helvetica Neue"/>
                <a:cs typeface="Helvetica Neue"/>
                <a:sym typeface="Helvetica Neue"/>
              </a:rPr>
              <a:t> da </a:t>
            </a:r>
            <a:r>
              <a:rPr lang="en-US" sz="1800" dirty="0" err="1">
                <a:solidFill>
                  <a:schemeClr val="dk1"/>
                </a:solidFill>
                <a:latin typeface="Helvetica Neue"/>
                <a:ea typeface="Helvetica Neue"/>
                <a:cs typeface="Helvetica Neue"/>
                <a:sym typeface="Helvetica Neue"/>
              </a:rPr>
              <a:t>parte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dei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pazienti</a:t>
            </a:r>
            <a:r>
              <a:rPr lang="en-US" sz="1800" dirty="0">
                <a:solidFill>
                  <a:schemeClr val="dk1"/>
                </a:solidFill>
                <a:latin typeface="Helvetica Neue"/>
                <a:ea typeface="Helvetica Neue"/>
                <a:cs typeface="Helvetica Neue"/>
                <a:sym typeface="Helvetica Neue"/>
              </a:rPr>
              <a:t> per </a:t>
            </a:r>
            <a:r>
              <a:rPr lang="en-US" sz="1800" dirty="0" err="1">
                <a:solidFill>
                  <a:schemeClr val="dk1"/>
                </a:solidFill>
                <a:latin typeface="Helvetica Neue"/>
                <a:ea typeface="Helvetica Neue"/>
                <a:cs typeface="Helvetica Neue"/>
                <a:sym typeface="Helvetica Neue"/>
              </a:rPr>
              <a:t>l'autoeducazione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Inoltre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mira</a:t>
            </a:r>
            <a:r>
              <a:rPr lang="en-US" sz="1800" dirty="0">
                <a:solidFill>
                  <a:schemeClr val="dk1"/>
                </a:solidFill>
                <a:latin typeface="Helvetica Neue"/>
                <a:ea typeface="Helvetica Neue"/>
                <a:cs typeface="Helvetica Neue"/>
                <a:sym typeface="Helvetica Neue"/>
              </a:rPr>
              <a:t> a </a:t>
            </a:r>
            <a:r>
              <a:rPr lang="en-US" sz="1800" dirty="0" err="1">
                <a:solidFill>
                  <a:schemeClr val="dk1"/>
                </a:solidFill>
                <a:latin typeface="Helvetica Neue"/>
                <a:ea typeface="Helvetica Neue"/>
                <a:cs typeface="Helvetica Neue"/>
                <a:sym typeface="Helvetica Neue"/>
              </a:rPr>
              <a:t>fornire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informazioni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sull'uso</a:t>
            </a:r>
            <a:r>
              <a:rPr lang="en-US" sz="1800" dirty="0">
                <a:solidFill>
                  <a:schemeClr val="dk1"/>
                </a:solidFill>
                <a:latin typeface="Helvetica Neue"/>
                <a:ea typeface="Helvetica Neue"/>
                <a:cs typeface="Helvetica Neue"/>
                <a:sym typeface="Helvetica Neue"/>
              </a:rPr>
              <a:t> di </a:t>
            </a:r>
            <a:r>
              <a:rPr lang="en-US" sz="1800" dirty="0" err="1">
                <a:solidFill>
                  <a:schemeClr val="dk1"/>
                </a:solidFill>
                <a:latin typeface="Helvetica Neue"/>
                <a:ea typeface="Helvetica Neue"/>
                <a:cs typeface="Helvetica Neue"/>
                <a:sym typeface="Helvetica Neue"/>
              </a:rPr>
              <a:t>questa</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tecnologia</a:t>
            </a:r>
            <a:r>
              <a:rPr lang="en-US" sz="1800" dirty="0">
                <a:solidFill>
                  <a:schemeClr val="dk1"/>
                </a:solidFill>
                <a:latin typeface="Helvetica Neue"/>
                <a:ea typeface="Helvetica Neue"/>
                <a:cs typeface="Helvetica Neue"/>
                <a:sym typeface="Helvetica Neue"/>
              </a:rPr>
              <a:t> come </a:t>
            </a:r>
            <a:r>
              <a:rPr lang="en-US" sz="1800" dirty="0" err="1">
                <a:solidFill>
                  <a:schemeClr val="dk1"/>
                </a:solidFill>
                <a:latin typeface="Helvetica Neue"/>
                <a:ea typeface="Helvetica Neue"/>
                <a:cs typeface="Helvetica Neue"/>
                <a:sym typeface="Helvetica Neue"/>
              </a:rPr>
              <a:t>coadiuvante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diagnostico</a:t>
            </a:r>
            <a:r>
              <a:rPr lang="en-US" sz="1800" dirty="0">
                <a:solidFill>
                  <a:schemeClr val="dk1"/>
                </a:solidFill>
                <a:latin typeface="Helvetica Neue"/>
                <a:ea typeface="Helvetica Neue"/>
                <a:cs typeface="Helvetica Neue"/>
                <a:sym typeface="Helvetica Neue"/>
              </a:rPr>
              <a:t> da </a:t>
            </a:r>
            <a:r>
              <a:rPr lang="en-US" sz="1800" dirty="0" err="1">
                <a:solidFill>
                  <a:schemeClr val="dk1"/>
                </a:solidFill>
                <a:latin typeface="Helvetica Neue"/>
                <a:ea typeface="Helvetica Neue"/>
                <a:cs typeface="Helvetica Neue"/>
                <a:sym typeface="Helvetica Neue"/>
              </a:rPr>
              <a:t>parte</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degli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operatori</a:t>
            </a:r>
            <a:r>
              <a:rPr lang="en-US" sz="1800" dirty="0">
                <a:solidFill>
                  <a:schemeClr val="dk1"/>
                </a:solidFill>
                <a:latin typeface="Helvetica Neue"/>
                <a:ea typeface="Helvetica Neue"/>
                <a:cs typeface="Helvetica Neue"/>
                <a:sym typeface="Helvetica Neue"/>
              </a:rPr>
              <a:t> </a:t>
            </a:r>
            <a:r>
              <a:rPr lang="en-US" sz="1800" dirty="0" err="1">
                <a:solidFill>
                  <a:schemeClr val="dk1"/>
                </a:solidFill>
                <a:latin typeface="Helvetica Neue"/>
                <a:ea typeface="Helvetica Neue"/>
                <a:cs typeface="Helvetica Neue"/>
                <a:sym typeface="Helvetica Neue"/>
              </a:rPr>
              <a:t>sanitari</a:t>
            </a:r>
            <a:r>
              <a:rPr lang="en-US" sz="1800" dirty="0">
                <a:solidFill>
                  <a:schemeClr val="dk1"/>
                </a:solidFill>
                <a:latin typeface="Helvetica Neue"/>
                <a:ea typeface="Helvetica Neue"/>
                <a:cs typeface="Helvetica Neue"/>
                <a:sym typeface="Helvetica Neue"/>
              </a:rPr>
              <a:t>.</a:t>
            </a:r>
          </a:p>
          <a:p>
            <a:pPr marL="0" marR="0" lvl="0" indent="0" algn="l" rtl="0">
              <a:spcBef>
                <a:spcPts val="0"/>
              </a:spcBef>
              <a:spcAft>
                <a:spcPts val="0"/>
              </a:spcAft>
              <a:buNone/>
            </a:pPr>
            <a:endParaRPr lang="en-US" sz="1800" dirty="0">
              <a:solidFill>
                <a:schemeClr val="dk1"/>
              </a:solidFill>
              <a:latin typeface="Helvetica Neue"/>
              <a:ea typeface="Helvetica Neue"/>
              <a:cs typeface="Helvetica Neue"/>
              <a:sym typeface="Helvetica Neue"/>
            </a:endParaRPr>
          </a:p>
          <a:p>
            <a:r>
              <a:rPr lang="it-IT" sz="1800" dirty="0">
                <a:latin typeface="Helvetica Neue"/>
                <a:ea typeface="Helvetica Neue"/>
                <a:cs typeface="Helvetica Neue"/>
                <a:sym typeface="Helvetica Neue"/>
              </a:rPr>
              <a:t>Interpreterai il ruolo di un paziente che utilizza una serie di strumenti di intelligenza artificiale online per indagare su un problema medico che sta avendo. </a:t>
            </a:r>
            <a:br>
              <a:rPr lang="it-IT" sz="1800" dirty="0">
                <a:latin typeface="Helvetica Neue"/>
                <a:ea typeface="Helvetica Neue"/>
                <a:cs typeface="Helvetica Neue"/>
                <a:sym typeface="Helvetica Neue"/>
              </a:rPr>
            </a:br>
            <a:r>
              <a:rPr lang="it-IT" sz="1800" dirty="0">
                <a:latin typeface="Helvetica Neue"/>
                <a:ea typeface="Helvetica Neue"/>
                <a:cs typeface="Helvetica Neue"/>
                <a:sym typeface="Helvetica Neue"/>
              </a:rPr>
              <a:t>Sarai guidato nella creazione di una </a:t>
            </a:r>
            <a:r>
              <a:rPr lang="it-IT" sz="1800" i="1" dirty="0" err="1">
                <a:latin typeface="Helvetica Neue"/>
                <a:ea typeface="Helvetica Neue"/>
                <a:cs typeface="Helvetica Neue"/>
                <a:sym typeface="Helvetica Neue"/>
              </a:rPr>
              <a:t>patient</a:t>
            </a:r>
            <a:r>
              <a:rPr lang="it-IT" sz="1800" i="1" dirty="0">
                <a:latin typeface="Helvetica Neue"/>
                <a:ea typeface="Helvetica Neue"/>
                <a:cs typeface="Helvetica Neue"/>
                <a:sym typeface="Helvetica Neue"/>
              </a:rPr>
              <a:t> persona </a:t>
            </a:r>
            <a:r>
              <a:rPr lang="it-IT" sz="1800" dirty="0">
                <a:latin typeface="Helvetica Neue"/>
                <a:ea typeface="Helvetica Neue"/>
                <a:cs typeface="Helvetica Neue"/>
                <a:sym typeface="Helvetica Neue"/>
              </a:rPr>
              <a:t>che simula una condizione medica.</a:t>
            </a:r>
            <a:br>
              <a:rPr lang="it-IT" sz="1800" dirty="0">
                <a:latin typeface="Helvetica Neue"/>
                <a:ea typeface="Helvetica Neue"/>
                <a:cs typeface="Helvetica Neue"/>
                <a:sym typeface="Helvetica Neue"/>
              </a:rPr>
            </a:br>
            <a:r>
              <a:rPr lang="it-IT" sz="1800" dirty="0">
                <a:latin typeface="Helvetica Neue"/>
                <a:ea typeface="Helvetica Neue"/>
                <a:cs typeface="Helvetica Neue"/>
                <a:sym typeface="Helvetica Neue"/>
              </a:rPr>
              <a:t>Utilizzando gli strumenti online disponibili gratuitamente, indagherai sui sintomi e otterrai una consulenza medica.</a:t>
            </a:r>
            <a:br>
              <a:rPr lang="it-IT" sz="1800" dirty="0">
                <a:latin typeface="Helvetica Neue"/>
                <a:ea typeface="Helvetica Neue"/>
                <a:cs typeface="Helvetica Neue"/>
                <a:sym typeface="Helvetica Neue"/>
              </a:rPr>
            </a:br>
            <a:r>
              <a:rPr lang="it-IT" sz="1800" dirty="0">
                <a:latin typeface="Helvetica Neue"/>
                <a:ea typeface="Helvetica Neue"/>
                <a:cs typeface="Helvetica Neue"/>
                <a:sym typeface="Helvetica Neue"/>
              </a:rPr>
              <a:t>Alla fine ti verrà data l'opportunità di riflettere sui risultati e considerare i benefici e i rischi dell'uso di questi strumenti da parte dei pazienti.</a:t>
            </a:r>
          </a:p>
          <a:p>
            <a:pPr marL="0" marR="0" lvl="0" indent="0" algn="l" rtl="0">
              <a:spcBef>
                <a:spcPts val="0"/>
              </a:spcBef>
              <a:spcAft>
                <a:spcPts val="0"/>
              </a:spcAft>
              <a:buNone/>
            </a:pPr>
            <a:endParaRPr sz="1800" dirty="0">
              <a:solidFill>
                <a:schemeClr val="dk1"/>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Google Shape;114;p4"/>
          <p:cNvPicPr preferRelativeResize="0"/>
          <p:nvPr/>
        </p:nvPicPr>
        <p:blipFill rotWithShape="1">
          <a:blip r:embed="rId3">
            <a:alphaModFix/>
          </a:blip>
          <a:srcRect/>
          <a:stretch/>
        </p:blipFill>
        <p:spPr>
          <a:xfrm>
            <a:off x="-1" y="0"/>
            <a:ext cx="10799763" cy="7204076"/>
          </a:xfrm>
          <a:prstGeom prst="rect">
            <a:avLst/>
          </a:prstGeom>
          <a:noFill/>
          <a:ln>
            <a:noFill/>
          </a:ln>
        </p:spPr>
      </p:pic>
      <p:pic>
        <p:nvPicPr>
          <p:cNvPr id="115" name="Google Shape;115;p4"/>
          <p:cNvPicPr preferRelativeResize="0"/>
          <p:nvPr/>
        </p:nvPicPr>
        <p:blipFill rotWithShape="1">
          <a:blip r:embed="rId4">
            <a:alphaModFix amt="87000"/>
          </a:blip>
          <a:srcRect/>
          <a:stretch/>
        </p:blipFill>
        <p:spPr>
          <a:xfrm>
            <a:off x="0" y="-2382"/>
            <a:ext cx="10796194" cy="7201695"/>
          </a:xfrm>
          <a:prstGeom prst="rect">
            <a:avLst/>
          </a:prstGeom>
          <a:noFill/>
          <a:ln>
            <a:noFill/>
          </a:ln>
        </p:spPr>
      </p:pic>
      <p:pic>
        <p:nvPicPr>
          <p:cNvPr id="116" name="Google Shape;116;p4"/>
          <p:cNvPicPr preferRelativeResize="0"/>
          <p:nvPr/>
        </p:nvPicPr>
        <p:blipFill rotWithShape="1">
          <a:blip r:embed="rId5">
            <a:alphaModFix/>
          </a:blip>
          <a:srcRect/>
          <a:stretch/>
        </p:blipFill>
        <p:spPr>
          <a:xfrm>
            <a:off x="4764881" y="6579358"/>
            <a:ext cx="1270000" cy="355244"/>
          </a:xfrm>
          <a:prstGeom prst="rect">
            <a:avLst/>
          </a:prstGeom>
          <a:noFill/>
          <a:ln>
            <a:noFill/>
          </a:ln>
        </p:spPr>
      </p:pic>
      <p:pic>
        <p:nvPicPr>
          <p:cNvPr id="117" name="Google Shape;117;p4"/>
          <p:cNvPicPr preferRelativeResize="0"/>
          <p:nvPr/>
        </p:nvPicPr>
        <p:blipFill rotWithShape="1">
          <a:blip r:embed="rId6">
            <a:alphaModFix/>
          </a:blip>
          <a:srcRect/>
          <a:stretch/>
        </p:blipFill>
        <p:spPr>
          <a:xfrm>
            <a:off x="4255008" y="1118811"/>
            <a:ext cx="6541185" cy="6117465"/>
          </a:xfrm>
          <a:prstGeom prst="rect">
            <a:avLst/>
          </a:prstGeom>
          <a:noFill/>
          <a:ln>
            <a:noFill/>
          </a:ln>
        </p:spPr>
      </p:pic>
      <p:sp>
        <p:nvSpPr>
          <p:cNvPr id="118" name="Google Shape;118;p4"/>
          <p:cNvSpPr txBox="1"/>
          <p:nvPr/>
        </p:nvSpPr>
        <p:spPr>
          <a:xfrm>
            <a:off x="3570" y="2638269"/>
            <a:ext cx="10792624" cy="2038662"/>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Helvetica Neue"/>
              <a:buNone/>
            </a:pPr>
            <a:r>
              <a:rPr lang="en-US" sz="3600" b="1">
                <a:solidFill>
                  <a:schemeClr val="lt1"/>
                </a:solidFill>
                <a:latin typeface="Helvetica Neue"/>
                <a:ea typeface="Helvetica Neue"/>
                <a:cs typeface="Helvetica Neue"/>
                <a:sym typeface="Helvetica Neue"/>
              </a:rPr>
              <a:t>Utilizzo dell'intelligenza artificiale centrato sul paziente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5"/>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24" name="Google Shape;124;p5"/>
          <p:cNvSpPr txBox="1"/>
          <p:nvPr/>
        </p:nvSpPr>
        <p:spPr>
          <a:xfrm>
            <a:off x="573476" y="669399"/>
            <a:ext cx="8369355"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25" name="Google Shape;125;p5"/>
          <p:cNvSpPr txBox="1"/>
          <p:nvPr/>
        </p:nvSpPr>
        <p:spPr>
          <a:xfrm>
            <a:off x="573476" y="1485864"/>
            <a:ext cx="5184026"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Crea una «patient persona»</a:t>
            </a:r>
            <a:endParaRPr/>
          </a:p>
        </p:txBody>
      </p:sp>
      <p:pic>
        <p:nvPicPr>
          <p:cNvPr id="126" name="Google Shape;126;p5"/>
          <p:cNvPicPr preferRelativeResize="0"/>
          <p:nvPr/>
        </p:nvPicPr>
        <p:blipFill rotWithShape="1">
          <a:blip r:embed="rId4">
            <a:alphaModFix/>
          </a:blip>
          <a:srcRect/>
          <a:stretch/>
        </p:blipFill>
        <p:spPr>
          <a:xfrm>
            <a:off x="9257901" y="6659731"/>
            <a:ext cx="1252330" cy="355600"/>
          </a:xfrm>
          <a:prstGeom prst="rect">
            <a:avLst/>
          </a:prstGeom>
          <a:noFill/>
          <a:ln>
            <a:noFill/>
          </a:ln>
        </p:spPr>
      </p:pic>
      <p:sp>
        <p:nvSpPr>
          <p:cNvPr id="127" name="Google Shape;127;p5"/>
          <p:cNvSpPr txBox="1"/>
          <p:nvPr/>
        </p:nvSpPr>
        <p:spPr>
          <a:xfrm>
            <a:off x="573477" y="2308240"/>
            <a:ext cx="9945589" cy="2585283"/>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chemeClr val="dk1"/>
              </a:buClr>
              <a:buSzPts val="1800"/>
              <a:buFont typeface="+mj-lt"/>
              <a:buAutoNum type="arabicPeriod"/>
            </a:pPr>
            <a:r>
              <a:rPr lang="it-IT" sz="1800" noProof="0" dirty="0">
                <a:solidFill>
                  <a:schemeClr val="dk1"/>
                </a:solidFill>
                <a:latin typeface="Helvetica Neue"/>
                <a:ea typeface="Helvetica Neue"/>
                <a:cs typeface="Helvetica Neue"/>
                <a:sym typeface="Helvetica Neue"/>
              </a:rPr>
              <a:t>Scegli un disturbo e un relativo elenco di sintomi del paziente</a:t>
            </a:r>
          </a:p>
          <a:p>
            <a:pPr marL="342900" marR="0" lvl="0" indent="-342900" algn="l" rtl="0">
              <a:lnSpc>
                <a:spcPct val="150000"/>
              </a:lnSpc>
              <a:spcBef>
                <a:spcPts val="0"/>
              </a:spcBef>
              <a:spcAft>
                <a:spcPts val="0"/>
              </a:spcAft>
              <a:buClr>
                <a:schemeClr val="dk1"/>
              </a:buClr>
              <a:buSzPts val="1800"/>
              <a:buFont typeface="+mj-lt"/>
              <a:buAutoNum type="arabicPeriod"/>
            </a:pPr>
            <a:r>
              <a:rPr lang="it-IT" sz="1800" noProof="0" dirty="0">
                <a:solidFill>
                  <a:schemeClr val="dk1"/>
                </a:solidFill>
                <a:latin typeface="Helvetica Neue"/>
                <a:ea typeface="Helvetica Neue"/>
                <a:cs typeface="Helvetica Neue"/>
                <a:sym typeface="Helvetica Neue"/>
              </a:rPr>
              <a:t>Scrivi un elenco di elementi della storia medica passata del paziente relativi al reclamo presentato </a:t>
            </a:r>
          </a:p>
          <a:p>
            <a:pPr marL="342900" marR="0" lvl="0" indent="-342900" algn="l" rtl="0">
              <a:lnSpc>
                <a:spcPct val="150000"/>
              </a:lnSpc>
              <a:spcBef>
                <a:spcPts val="0"/>
              </a:spcBef>
              <a:spcAft>
                <a:spcPts val="0"/>
              </a:spcAft>
              <a:buClr>
                <a:schemeClr val="dk1"/>
              </a:buClr>
              <a:buSzPts val="1800"/>
              <a:buFont typeface="+mj-lt"/>
              <a:buAutoNum type="arabicPeriod"/>
            </a:pPr>
            <a:r>
              <a:rPr lang="it-IT" sz="1800" noProof="0" dirty="0">
                <a:solidFill>
                  <a:schemeClr val="dk1"/>
                </a:solidFill>
                <a:latin typeface="Helvetica Neue"/>
                <a:ea typeface="Helvetica Neue"/>
                <a:cs typeface="Helvetica Neue"/>
                <a:sym typeface="Helvetica Neue"/>
              </a:rPr>
              <a:t>Scrivi un elenco delle caratteristiche personali del paziente</a:t>
            </a:r>
          </a:p>
          <a:p>
            <a:pPr marL="342900" marR="0" lvl="0" indent="-342900" algn="l" rtl="0">
              <a:lnSpc>
                <a:spcPct val="150000"/>
              </a:lnSpc>
              <a:spcBef>
                <a:spcPts val="0"/>
              </a:spcBef>
              <a:spcAft>
                <a:spcPts val="0"/>
              </a:spcAft>
              <a:buClr>
                <a:schemeClr val="dk1"/>
              </a:buClr>
              <a:buSzPts val="1800"/>
              <a:buFont typeface="+mj-lt"/>
              <a:buAutoNum type="arabicPeriod"/>
            </a:pPr>
            <a:r>
              <a:rPr lang="it-IT" sz="1800" noProof="0" dirty="0">
                <a:solidFill>
                  <a:schemeClr val="dk1"/>
                </a:solidFill>
                <a:latin typeface="Helvetica Neue"/>
                <a:ea typeface="Helvetica Neue"/>
                <a:cs typeface="Helvetica Neue"/>
                <a:sym typeface="Helvetica Neue"/>
              </a:rPr>
              <a:t>Ipotizza tre probabili diagnosi per il reclamo presentato senza usare alcun software</a:t>
            </a:r>
          </a:p>
          <a:p>
            <a:pPr marR="0" lvl="0" algn="l" rtl="0">
              <a:lnSpc>
                <a:spcPct val="150000"/>
              </a:lnSpc>
              <a:spcBef>
                <a:spcPts val="0"/>
              </a:spcBef>
              <a:spcAft>
                <a:spcPts val="0"/>
              </a:spcAft>
              <a:buClr>
                <a:schemeClr val="dk1"/>
              </a:buClr>
              <a:buSzPts val="1800"/>
            </a:pPr>
            <a:endParaRPr lang="it-IT" sz="1800" noProof="0" dirty="0">
              <a:solidFill>
                <a:schemeClr val="dk1"/>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6"/>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33" name="Google Shape;133;p6"/>
          <p:cNvSpPr txBox="1"/>
          <p:nvPr/>
        </p:nvSpPr>
        <p:spPr>
          <a:xfrm>
            <a:off x="573476" y="669399"/>
            <a:ext cx="8799123"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34" name="Google Shape;134;p6"/>
          <p:cNvSpPr txBox="1"/>
          <p:nvPr/>
        </p:nvSpPr>
        <p:spPr>
          <a:xfrm>
            <a:off x="573476" y="1636723"/>
            <a:ext cx="2978100" cy="513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Patient persona</a:t>
            </a:r>
            <a:endParaRPr/>
          </a:p>
        </p:txBody>
      </p:sp>
      <p:pic>
        <p:nvPicPr>
          <p:cNvPr id="135" name="Google Shape;135;p6"/>
          <p:cNvPicPr preferRelativeResize="0"/>
          <p:nvPr/>
        </p:nvPicPr>
        <p:blipFill rotWithShape="1">
          <a:blip r:embed="rId4">
            <a:alphaModFix/>
          </a:blip>
          <a:srcRect/>
          <a:stretch/>
        </p:blipFill>
        <p:spPr>
          <a:xfrm>
            <a:off x="9257901" y="6659731"/>
            <a:ext cx="1252330" cy="355600"/>
          </a:xfrm>
          <a:prstGeom prst="rect">
            <a:avLst/>
          </a:prstGeom>
          <a:noFill/>
          <a:ln>
            <a:noFill/>
          </a:ln>
        </p:spPr>
      </p:pic>
      <p:graphicFrame>
        <p:nvGraphicFramePr>
          <p:cNvPr id="136" name="Google Shape;136;p6"/>
          <p:cNvGraphicFramePr/>
          <p:nvPr/>
        </p:nvGraphicFramePr>
        <p:xfrm>
          <a:off x="435532" y="2532198"/>
          <a:ext cx="9928700" cy="3724269"/>
        </p:xfrm>
        <a:graphic>
          <a:graphicData uri="http://schemas.openxmlformats.org/drawingml/2006/table">
            <a:tbl>
              <a:tblPr>
                <a:noFill/>
                <a:tableStyleId>{D8474208-EADD-4998-A99C-BE8F3D78A015}</a:tableStyleId>
              </a:tblPr>
              <a:tblGrid>
                <a:gridCol w="2776025">
                  <a:extLst>
                    <a:ext uri="{9D8B030D-6E8A-4147-A177-3AD203B41FA5}">
                      <a16:colId xmlns:a16="http://schemas.microsoft.com/office/drawing/2014/main" val="20000"/>
                    </a:ext>
                  </a:extLst>
                </a:gridCol>
                <a:gridCol w="7152675">
                  <a:extLst>
                    <a:ext uri="{9D8B030D-6E8A-4147-A177-3AD203B41FA5}">
                      <a16:colId xmlns:a16="http://schemas.microsoft.com/office/drawing/2014/main" val="20001"/>
                    </a:ext>
                  </a:extLst>
                </a:gridCol>
              </a:tblGrid>
              <a:tr h="500925">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Cosa lamenta?</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Ad es. mal di </a:t>
                      </a:r>
                      <a:r>
                        <a:rPr lang="en-US" sz="1400" u="none" strike="noStrike" cap="none" dirty="0" err="1">
                          <a:latin typeface="Helvetica Neue"/>
                          <a:ea typeface="Helvetica Neue"/>
                          <a:cs typeface="Helvetica Neue"/>
                          <a:sym typeface="Helvetica Neue"/>
                        </a:rPr>
                        <a:t>pancia</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acuto</a:t>
                      </a:r>
                      <a:endParaRPr sz="1400" u="none" strike="noStrike" cap="none" dirty="0">
                        <a:latin typeface="Helvetica Neue"/>
                        <a:ea typeface="Helvetica Neue"/>
                        <a:cs typeface="Helvetica Neue"/>
                        <a:sym typeface="Helvetica Neue"/>
                      </a:endParaRPr>
                    </a:p>
                  </a:txBody>
                  <a:tcPr marL="54600" marR="54600" marT="54600" marB="54600">
                    <a:solidFill>
                      <a:schemeClr val="lt1"/>
                    </a:solidFill>
                  </a:tcPr>
                </a:tc>
                <a:extLst>
                  <a:ext uri="{0D108BD9-81ED-4DB2-BD59-A6C34878D82A}">
                    <a16:rowId xmlns:a16="http://schemas.microsoft.com/office/drawing/2014/main" val="10000"/>
                  </a:ext>
                </a:extLst>
              </a:tr>
              <a:tr h="646775">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Sintomi associati al problema presentato:</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Ad es. </a:t>
                      </a:r>
                      <a:r>
                        <a:rPr lang="en-US" sz="1400" u="none" strike="noStrike" cap="none" dirty="0" err="1">
                          <a:latin typeface="Helvetica Neue"/>
                          <a:ea typeface="Helvetica Neue"/>
                          <a:cs typeface="Helvetica Neue"/>
                          <a:sym typeface="Helvetica Neue"/>
                        </a:rPr>
                        <a:t>bruciore</a:t>
                      </a:r>
                      <a:r>
                        <a:rPr lang="en-US" sz="1400" u="none" strike="noStrike" cap="none" dirty="0">
                          <a:latin typeface="Helvetica Neue"/>
                          <a:ea typeface="Helvetica Neue"/>
                          <a:cs typeface="Helvetica Neue"/>
                          <a:sym typeface="Helvetica Neue"/>
                        </a:rPr>
                        <a:t> di </a:t>
                      </a:r>
                      <a:r>
                        <a:rPr lang="en-US" sz="1400" u="none" strike="noStrike" cap="none" dirty="0" err="1">
                          <a:latin typeface="Helvetica Neue"/>
                          <a:ea typeface="Helvetica Neue"/>
                          <a:cs typeface="Helvetica Neue"/>
                          <a:sym typeface="Helvetica Neue"/>
                        </a:rPr>
                        <a:t>stomaco</a:t>
                      </a:r>
                      <a:r>
                        <a:rPr lang="en-US" sz="1400" u="none" strike="noStrike" cap="none" dirty="0">
                          <a:latin typeface="Helvetica Neue"/>
                          <a:ea typeface="Helvetica Neue"/>
                          <a:cs typeface="Helvetica Neue"/>
                          <a:sym typeface="Helvetica Neue"/>
                        </a:rPr>
                        <a:t>, nausea</a:t>
                      </a:r>
                      <a:endParaRPr sz="1400" u="none" strike="noStrike" cap="none" dirty="0">
                        <a:latin typeface="Helvetica Neue"/>
                        <a:ea typeface="Helvetica Neue"/>
                        <a:cs typeface="Helvetica Neue"/>
                        <a:sym typeface="Helvetica Neue"/>
                      </a:endParaRPr>
                    </a:p>
                  </a:txBody>
                  <a:tcPr marL="54600" marR="54600" marT="54600" marB="54600">
                    <a:solidFill>
                      <a:schemeClr val="lt1"/>
                    </a:solidFill>
                  </a:tcPr>
                </a:tc>
                <a:extLst>
                  <a:ext uri="{0D108BD9-81ED-4DB2-BD59-A6C34878D82A}">
                    <a16:rowId xmlns:a16="http://schemas.microsoft.com/office/drawing/2014/main" val="10001"/>
                  </a:ext>
                </a:extLst>
              </a:tr>
              <a:tr h="691375">
                <a:tc>
                  <a:txBody>
                    <a:bodyPr/>
                    <a:lstStyle/>
                    <a:p>
                      <a:pPr marL="0" marR="0" lvl="0" indent="0" algn="l" rtl="0">
                        <a:lnSpc>
                          <a:spcPct val="115000"/>
                        </a:lnSpc>
                        <a:spcBef>
                          <a:spcPts val="0"/>
                        </a:spcBef>
                        <a:spcAft>
                          <a:spcPts val="0"/>
                        </a:spcAft>
                        <a:buNone/>
                      </a:pPr>
                      <a:r>
                        <a:rPr lang="en-US" sz="1400" u="none" strike="noStrike" cap="none" dirty="0" err="1">
                          <a:latin typeface="Helvetica Neue"/>
                          <a:ea typeface="Helvetica Neue"/>
                          <a:cs typeface="Helvetica Neue"/>
                          <a:sym typeface="Helvetica Neue"/>
                        </a:rPr>
                        <a:t>Anamnesi</a:t>
                      </a:r>
                      <a:r>
                        <a:rPr lang="en-US" sz="1400" u="none" strike="noStrike" cap="none" dirty="0">
                          <a:latin typeface="Helvetica Neue"/>
                          <a:ea typeface="Helvetica Neue"/>
                          <a:cs typeface="Helvetica Neue"/>
                          <a:sym typeface="Helvetica Neue"/>
                        </a:rPr>
                        <a:t> medica passata </a:t>
                      </a:r>
                      <a:r>
                        <a:rPr lang="en-US" sz="1400" u="none" strike="noStrike" cap="none" dirty="0" err="1">
                          <a:latin typeface="Helvetica Neue"/>
                          <a:ea typeface="Helvetica Neue"/>
                          <a:cs typeface="Helvetica Neue"/>
                          <a:sym typeface="Helvetica Neue"/>
                        </a:rPr>
                        <a:t>correlata</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alla</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presentazione</a:t>
                      </a:r>
                      <a:r>
                        <a:rPr lang="en-US" sz="1400" u="none" strike="noStrike" cap="none" dirty="0">
                          <a:latin typeface="Helvetica Neue"/>
                          <a:ea typeface="Helvetica Neue"/>
                          <a:cs typeface="Helvetica Neue"/>
                          <a:sym typeface="Helvetica Neue"/>
                        </a:rPr>
                        <a:t> del </a:t>
                      </a:r>
                      <a:r>
                        <a:rPr lang="en-US" sz="1400" u="none" strike="noStrike" cap="none" dirty="0" err="1">
                          <a:latin typeface="Helvetica Neue"/>
                          <a:ea typeface="Helvetica Neue"/>
                          <a:cs typeface="Helvetica Neue"/>
                          <a:sym typeface="Helvetica Neue"/>
                        </a:rPr>
                        <a:t>reclamo</a:t>
                      </a:r>
                      <a:r>
                        <a:rPr lang="en-US" sz="1400" u="none" strike="noStrike" cap="none" dirty="0">
                          <a:latin typeface="Helvetica Neue"/>
                          <a:ea typeface="Helvetica Neue"/>
                          <a:cs typeface="Helvetica Neue"/>
                          <a:sym typeface="Helvetica Neue"/>
                        </a:rPr>
                        <a:t>:</a:t>
                      </a:r>
                      <a:endParaRPr sz="1400" u="none" strike="noStrike" cap="none" dirty="0">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Ad es. </a:t>
                      </a:r>
                      <a:r>
                        <a:rPr lang="en-US" sz="1400" u="none" strike="noStrike" cap="none" dirty="0" err="1">
                          <a:latin typeface="Helvetica Neue"/>
                          <a:ea typeface="Helvetica Neue"/>
                          <a:cs typeface="Helvetica Neue"/>
                          <a:sym typeface="Helvetica Neue"/>
                        </a:rPr>
                        <a:t>lombalgia</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trattata</a:t>
                      </a:r>
                      <a:r>
                        <a:rPr lang="en-US" sz="1400" u="none" strike="noStrike" cap="none" dirty="0">
                          <a:latin typeface="Helvetica Neue"/>
                          <a:ea typeface="Helvetica Neue"/>
                          <a:cs typeface="Helvetica Neue"/>
                          <a:sym typeface="Helvetica Neue"/>
                        </a:rPr>
                        <a:t> con FANS</a:t>
                      </a:r>
                      <a:endParaRPr sz="1400" u="none" strike="noStrike" cap="none" dirty="0">
                        <a:latin typeface="Helvetica Neue"/>
                        <a:ea typeface="Helvetica Neue"/>
                        <a:cs typeface="Helvetica Neue"/>
                        <a:sym typeface="Helvetica Neue"/>
                      </a:endParaRPr>
                    </a:p>
                  </a:txBody>
                  <a:tcPr marL="54600" marR="54600" marT="54600" marB="54600">
                    <a:solidFill>
                      <a:schemeClr val="lt1"/>
                    </a:solidFill>
                  </a:tcPr>
                </a:tc>
                <a:extLst>
                  <a:ext uri="{0D108BD9-81ED-4DB2-BD59-A6C34878D82A}">
                    <a16:rowId xmlns:a16="http://schemas.microsoft.com/office/drawing/2014/main" val="10002"/>
                  </a:ext>
                </a:extLst>
              </a:tr>
              <a:tr h="443200">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Caratteristiche del paziente</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Clr>
                          <a:schemeClr val="dk1"/>
                        </a:buClr>
                        <a:buSzPts val="1400"/>
                        <a:buFont typeface="Helvetica Neue"/>
                        <a:buNone/>
                      </a:pPr>
                      <a:r>
                        <a:rPr lang="en-US" sz="1400" u="none" strike="noStrike" cap="none" dirty="0">
                          <a:latin typeface="Helvetica Neue"/>
                          <a:ea typeface="Helvetica Neue"/>
                          <a:cs typeface="Helvetica Neue"/>
                          <a:sym typeface="Helvetica Neue"/>
                        </a:rPr>
                        <a:t>Ad es. </a:t>
                      </a:r>
                      <a:r>
                        <a:rPr lang="en-US" sz="1400" u="none" strike="noStrike" cap="none" dirty="0" err="1">
                          <a:latin typeface="Helvetica Neue"/>
                          <a:ea typeface="Helvetica Neue"/>
                          <a:cs typeface="Helvetica Neue"/>
                          <a:sym typeface="Helvetica Neue"/>
                        </a:rPr>
                        <a:t>maschio</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obeso</a:t>
                      </a:r>
                      <a:r>
                        <a:rPr lang="en-US" sz="1400" u="none" strike="noStrike" cap="none" dirty="0">
                          <a:latin typeface="Helvetica Neue"/>
                          <a:ea typeface="Helvetica Neue"/>
                          <a:cs typeface="Helvetica Neue"/>
                          <a:sym typeface="Helvetica Neue"/>
                        </a:rPr>
                        <a:t> di mezza </a:t>
                      </a:r>
                      <a:r>
                        <a:rPr lang="en-US" sz="1400" u="none" strike="noStrike" cap="none" dirty="0" err="1">
                          <a:latin typeface="Helvetica Neue"/>
                          <a:ea typeface="Helvetica Neue"/>
                          <a:cs typeface="Helvetica Neue"/>
                          <a:sym typeface="Helvetica Neue"/>
                        </a:rPr>
                        <a:t>età</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consumo</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occasionale</a:t>
                      </a:r>
                      <a:r>
                        <a:rPr lang="en-US" sz="1400" u="none" strike="noStrike" cap="none" dirty="0">
                          <a:latin typeface="Helvetica Neue"/>
                          <a:ea typeface="Helvetica Neue"/>
                          <a:cs typeface="Helvetica Neue"/>
                          <a:sym typeface="Helvetica Neue"/>
                        </a:rPr>
                        <a:t> di </a:t>
                      </a:r>
                      <a:r>
                        <a:rPr lang="en-US" sz="1400" u="none" strike="noStrike" cap="none" dirty="0" err="1">
                          <a:latin typeface="Helvetica Neue"/>
                          <a:ea typeface="Helvetica Neue"/>
                          <a:cs typeface="Helvetica Neue"/>
                          <a:sym typeface="Helvetica Neue"/>
                        </a:rPr>
                        <a:t>alcol</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fumare</a:t>
                      </a:r>
                      <a:r>
                        <a:rPr lang="en-US" sz="1400" u="none" strike="noStrike" cap="none" dirty="0">
                          <a:latin typeface="Helvetica Neue"/>
                          <a:ea typeface="Helvetica Neue"/>
                          <a:cs typeface="Helvetica Neue"/>
                          <a:sym typeface="Helvetica Neue"/>
                        </a:rPr>
                        <a:t> 3 </a:t>
                      </a:r>
                      <a:r>
                        <a:rPr lang="en-US" sz="1400" u="none" strike="noStrike" cap="none" dirty="0" err="1">
                          <a:latin typeface="Helvetica Neue"/>
                          <a:ea typeface="Helvetica Neue"/>
                          <a:cs typeface="Helvetica Neue"/>
                          <a:sym typeface="Helvetica Neue"/>
                        </a:rPr>
                        <a:t>sigarette</a:t>
                      </a:r>
                      <a:r>
                        <a:rPr lang="en-US" sz="1400" u="none" strike="noStrike" cap="none" dirty="0">
                          <a:latin typeface="Helvetica Neue"/>
                          <a:ea typeface="Helvetica Neue"/>
                          <a:cs typeface="Helvetica Neue"/>
                          <a:sym typeface="Helvetica Neue"/>
                        </a:rPr>
                        <a:t> al </a:t>
                      </a:r>
                      <a:r>
                        <a:rPr lang="en-US" sz="1400" u="none" strike="noStrike" cap="none" dirty="0" err="1">
                          <a:latin typeface="Helvetica Neue"/>
                          <a:ea typeface="Helvetica Neue"/>
                          <a:cs typeface="Helvetica Neue"/>
                          <a:sym typeface="Helvetica Neue"/>
                        </a:rPr>
                        <a:t>giorno</a:t>
                      </a:r>
                      <a:endParaRPr sz="1400" u="none" strike="noStrike" cap="none" dirty="0">
                        <a:latin typeface="Helvetica Neue"/>
                        <a:ea typeface="Helvetica Neue"/>
                        <a:cs typeface="Helvetica Neue"/>
                        <a:sym typeface="Helvetica Neue"/>
                      </a:endParaRPr>
                    </a:p>
                  </a:txBody>
                  <a:tcPr marL="54600" marR="54600" marT="54600" marB="54600">
                    <a:solidFill>
                      <a:schemeClr val="lt1"/>
                    </a:solidFill>
                  </a:tcPr>
                </a:tc>
                <a:extLst>
                  <a:ext uri="{0D108BD9-81ED-4DB2-BD59-A6C34878D82A}">
                    <a16:rowId xmlns:a16="http://schemas.microsoft.com/office/drawing/2014/main" val="10003"/>
                  </a:ext>
                </a:extLst>
              </a:tr>
              <a:tr h="1156875">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Diagnosi differenziali più probabili (usare un termine medico):</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Ad es. </a:t>
                      </a:r>
                      <a:r>
                        <a:rPr lang="en-US" sz="1400" u="none" strike="noStrike" cap="none" dirty="0" err="1">
                          <a:latin typeface="Helvetica Neue"/>
                          <a:ea typeface="Helvetica Neue"/>
                          <a:cs typeface="Helvetica Neue"/>
                          <a:sym typeface="Helvetica Neue"/>
                        </a:rPr>
                        <a:t>ulcera</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peptica</a:t>
                      </a:r>
                      <a:br>
                        <a:rPr lang="en-US" sz="1400" u="none" strike="noStrike" cap="none" dirty="0">
                          <a:latin typeface="Helvetica Neue"/>
                          <a:ea typeface="Helvetica Neue"/>
                          <a:cs typeface="Helvetica Neue"/>
                          <a:sym typeface="Helvetica Neue"/>
                        </a:rPr>
                      </a:br>
                      <a:r>
                        <a:rPr lang="en-US" sz="1400" u="none" strike="noStrike" cap="none" dirty="0" err="1">
                          <a:latin typeface="Helvetica Neue"/>
                          <a:ea typeface="Helvetica Neue"/>
                          <a:cs typeface="Helvetica Neue"/>
                          <a:sym typeface="Helvetica Neue"/>
                        </a:rPr>
                        <a:t>Malattia</a:t>
                      </a:r>
                      <a:r>
                        <a:rPr lang="en-US" sz="1400" u="none" strike="noStrike" cap="none" dirty="0">
                          <a:latin typeface="Helvetica Neue"/>
                          <a:ea typeface="Helvetica Neue"/>
                          <a:cs typeface="Helvetica Neue"/>
                          <a:sym typeface="Helvetica Neue"/>
                        </a:rPr>
                        <a:t> da </a:t>
                      </a:r>
                      <a:r>
                        <a:rPr lang="en-US" sz="1400" u="none" strike="noStrike" cap="none" dirty="0" err="1">
                          <a:latin typeface="Helvetica Neue"/>
                          <a:ea typeface="Helvetica Neue"/>
                          <a:cs typeface="Helvetica Neue"/>
                          <a:sym typeface="Helvetica Neue"/>
                        </a:rPr>
                        <a:t>reflusso</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gastroesofageo</a:t>
                      </a:r>
                      <a:br>
                        <a:rPr lang="en-US" sz="1400" u="none" strike="noStrike" cap="none" dirty="0">
                          <a:latin typeface="Helvetica Neue"/>
                          <a:ea typeface="Helvetica Neue"/>
                          <a:cs typeface="Helvetica Neue"/>
                          <a:sym typeface="Helvetica Neue"/>
                        </a:rPr>
                      </a:br>
                      <a:r>
                        <a:rPr lang="en-US" sz="1400" u="none" strike="noStrike" cap="none" dirty="0" err="1">
                          <a:latin typeface="Helvetica Neue"/>
                          <a:ea typeface="Helvetica Neue"/>
                          <a:cs typeface="Helvetica Neue"/>
                          <a:sym typeface="Helvetica Neue"/>
                        </a:rPr>
                        <a:t>Spasmo</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esofageo</a:t>
                      </a:r>
                      <a:endParaRPr sz="1400" u="none" strike="noStrike" cap="none" dirty="0">
                        <a:latin typeface="Helvetica Neue"/>
                        <a:ea typeface="Helvetica Neue"/>
                        <a:cs typeface="Helvetica Neue"/>
                        <a:sym typeface="Helvetica Neue"/>
                      </a:endParaRPr>
                    </a:p>
                  </a:txBody>
                  <a:tcPr marL="54600" marR="54600" marT="54600" marB="54600">
                    <a:solidFill>
                      <a:schemeClr val="lt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09905C4B-46B8-380A-CAE3-D93A0271861E}"/>
            </a:ext>
          </a:extLst>
        </p:cNvPr>
        <p:cNvGrpSpPr/>
        <p:nvPr/>
      </p:nvGrpSpPr>
      <p:grpSpPr>
        <a:xfrm>
          <a:off x="0" y="0"/>
          <a:ext cx="0" cy="0"/>
          <a:chOff x="0" y="0"/>
          <a:chExt cx="0" cy="0"/>
        </a:xfrm>
      </p:grpSpPr>
      <p:pic>
        <p:nvPicPr>
          <p:cNvPr id="132" name="Google Shape;132;p6">
            <a:extLst>
              <a:ext uri="{FF2B5EF4-FFF2-40B4-BE49-F238E27FC236}">
                <a16:creationId xmlns:a16="http://schemas.microsoft.com/office/drawing/2014/main" id="{B8E9F1AA-5BF1-D835-28EC-CBD571EC6AFD}"/>
              </a:ext>
            </a:extLst>
          </p:cNvPr>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33" name="Google Shape;133;p6">
            <a:extLst>
              <a:ext uri="{FF2B5EF4-FFF2-40B4-BE49-F238E27FC236}">
                <a16:creationId xmlns:a16="http://schemas.microsoft.com/office/drawing/2014/main" id="{A32409C1-EDFE-ADFF-8B50-9C09093A2C05}"/>
              </a:ext>
            </a:extLst>
          </p:cNvPr>
          <p:cNvSpPr txBox="1"/>
          <p:nvPr/>
        </p:nvSpPr>
        <p:spPr>
          <a:xfrm>
            <a:off x="573476" y="669399"/>
            <a:ext cx="8799123"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34" name="Google Shape;134;p6">
            <a:extLst>
              <a:ext uri="{FF2B5EF4-FFF2-40B4-BE49-F238E27FC236}">
                <a16:creationId xmlns:a16="http://schemas.microsoft.com/office/drawing/2014/main" id="{8487CDC2-F01D-BC4B-82AA-CA99D4EAB483}"/>
              </a:ext>
            </a:extLst>
          </p:cNvPr>
          <p:cNvSpPr txBox="1"/>
          <p:nvPr/>
        </p:nvSpPr>
        <p:spPr>
          <a:xfrm>
            <a:off x="573476" y="1636723"/>
            <a:ext cx="2978100" cy="513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Patient persona</a:t>
            </a:r>
            <a:endParaRPr/>
          </a:p>
        </p:txBody>
      </p:sp>
      <p:pic>
        <p:nvPicPr>
          <p:cNvPr id="135" name="Google Shape;135;p6">
            <a:extLst>
              <a:ext uri="{FF2B5EF4-FFF2-40B4-BE49-F238E27FC236}">
                <a16:creationId xmlns:a16="http://schemas.microsoft.com/office/drawing/2014/main" id="{36194EC8-5AF6-E75D-8F13-F8B972A11092}"/>
              </a:ext>
            </a:extLst>
          </p:cNvPr>
          <p:cNvPicPr preferRelativeResize="0"/>
          <p:nvPr/>
        </p:nvPicPr>
        <p:blipFill rotWithShape="1">
          <a:blip r:embed="rId4">
            <a:alphaModFix/>
          </a:blip>
          <a:srcRect/>
          <a:stretch/>
        </p:blipFill>
        <p:spPr>
          <a:xfrm>
            <a:off x="9257901" y="6659731"/>
            <a:ext cx="1252330" cy="355600"/>
          </a:xfrm>
          <a:prstGeom prst="rect">
            <a:avLst/>
          </a:prstGeom>
          <a:noFill/>
          <a:ln>
            <a:noFill/>
          </a:ln>
        </p:spPr>
      </p:pic>
      <p:graphicFrame>
        <p:nvGraphicFramePr>
          <p:cNvPr id="136" name="Google Shape;136;p6">
            <a:extLst>
              <a:ext uri="{FF2B5EF4-FFF2-40B4-BE49-F238E27FC236}">
                <a16:creationId xmlns:a16="http://schemas.microsoft.com/office/drawing/2014/main" id="{1C269F49-7980-261B-3F73-AC64C8A868AA}"/>
              </a:ext>
            </a:extLst>
          </p:cNvPr>
          <p:cNvGraphicFramePr/>
          <p:nvPr>
            <p:extLst>
              <p:ext uri="{D42A27DB-BD31-4B8C-83A1-F6EECF244321}">
                <p14:modId xmlns:p14="http://schemas.microsoft.com/office/powerpoint/2010/main" val="1467261693"/>
              </p:ext>
            </p:extLst>
          </p:nvPr>
        </p:nvGraphicFramePr>
        <p:xfrm>
          <a:off x="435532" y="2559362"/>
          <a:ext cx="9928700" cy="3580304"/>
        </p:xfrm>
        <a:graphic>
          <a:graphicData uri="http://schemas.openxmlformats.org/drawingml/2006/table">
            <a:tbl>
              <a:tblPr>
                <a:noFill/>
                <a:tableStyleId>{D8474208-EADD-4998-A99C-BE8F3D78A015}</a:tableStyleId>
              </a:tblPr>
              <a:tblGrid>
                <a:gridCol w="2776025">
                  <a:extLst>
                    <a:ext uri="{9D8B030D-6E8A-4147-A177-3AD203B41FA5}">
                      <a16:colId xmlns:a16="http://schemas.microsoft.com/office/drawing/2014/main" val="20000"/>
                    </a:ext>
                  </a:extLst>
                </a:gridCol>
                <a:gridCol w="7152675">
                  <a:extLst>
                    <a:ext uri="{9D8B030D-6E8A-4147-A177-3AD203B41FA5}">
                      <a16:colId xmlns:a16="http://schemas.microsoft.com/office/drawing/2014/main" val="20001"/>
                    </a:ext>
                  </a:extLst>
                </a:gridCol>
              </a:tblGrid>
              <a:tr h="500925">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Cosa lamenta?</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t>
                      </a:r>
                      <a:r>
                        <a:rPr lang="en-US" sz="1400" u="none" strike="noStrike" cap="none" dirty="0" err="1">
                          <a:latin typeface="Helvetica Neue"/>
                          <a:ea typeface="Helvetica Neue"/>
                          <a:cs typeface="Helvetica Neue"/>
                          <a:sym typeface="Helvetica Neue"/>
                        </a:rPr>
                        <a:t>inserisci</a:t>
                      </a:r>
                      <a:r>
                        <a:rPr lang="en-US" sz="1400" u="none" strike="noStrike" cap="none" dirty="0">
                          <a:latin typeface="Helvetica Neue"/>
                          <a:ea typeface="Helvetica Neue"/>
                          <a:cs typeface="Helvetica Neue"/>
                          <a:sym typeface="Helvetica Neue"/>
                        </a:rPr>
                        <a:t> qui]</a:t>
                      </a:r>
                      <a:endParaRPr sz="1400" u="none" strike="noStrike" cap="none" dirty="0">
                        <a:latin typeface="Helvetica Neue"/>
                        <a:ea typeface="Helvetica Neue"/>
                        <a:cs typeface="Helvetica Neue"/>
                        <a:sym typeface="Helvetica Neue"/>
                      </a:endParaRPr>
                    </a:p>
                  </a:txBody>
                  <a:tcPr marL="54600" marR="54600" marT="54600" marB="54600">
                    <a:solidFill>
                      <a:schemeClr val="lt1"/>
                    </a:solidFill>
                  </a:tcPr>
                </a:tc>
                <a:extLst>
                  <a:ext uri="{0D108BD9-81ED-4DB2-BD59-A6C34878D82A}">
                    <a16:rowId xmlns:a16="http://schemas.microsoft.com/office/drawing/2014/main" val="10000"/>
                  </a:ext>
                </a:extLst>
              </a:tr>
              <a:tr h="646775">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Sintomi associati al problema presentato:</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t>
                      </a:r>
                      <a:r>
                        <a:rPr lang="en-US" sz="1400" u="none" strike="noStrike" cap="none" dirty="0" err="1">
                          <a:latin typeface="Helvetica Neue"/>
                          <a:ea typeface="Helvetica Neue"/>
                          <a:cs typeface="Helvetica Neue"/>
                          <a:sym typeface="Helvetica Neue"/>
                        </a:rPr>
                        <a:t>inserisci</a:t>
                      </a:r>
                      <a:r>
                        <a:rPr lang="en-US" sz="1400" u="none" strike="noStrike" cap="none" dirty="0">
                          <a:latin typeface="Helvetica Neue"/>
                          <a:ea typeface="Helvetica Neue"/>
                          <a:cs typeface="Helvetica Neue"/>
                          <a:sym typeface="Helvetica Neue"/>
                        </a:rPr>
                        <a:t> qui]</a:t>
                      </a:r>
                    </a:p>
                  </a:txBody>
                  <a:tcPr marL="54600" marR="54600" marT="54600" marB="54600">
                    <a:solidFill>
                      <a:schemeClr val="lt1"/>
                    </a:solidFill>
                  </a:tcPr>
                </a:tc>
                <a:extLst>
                  <a:ext uri="{0D108BD9-81ED-4DB2-BD59-A6C34878D82A}">
                    <a16:rowId xmlns:a16="http://schemas.microsoft.com/office/drawing/2014/main" val="10001"/>
                  </a:ext>
                </a:extLst>
              </a:tr>
              <a:tr h="691375">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Anamnesi medica passata correlata alla presentazione del reclamo:</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t>
                      </a:r>
                      <a:r>
                        <a:rPr lang="en-US" sz="1400" u="none" strike="noStrike" cap="none" dirty="0" err="1">
                          <a:latin typeface="Helvetica Neue"/>
                          <a:ea typeface="Helvetica Neue"/>
                          <a:cs typeface="Helvetica Neue"/>
                          <a:sym typeface="Helvetica Neue"/>
                        </a:rPr>
                        <a:t>inserisci</a:t>
                      </a:r>
                      <a:r>
                        <a:rPr lang="en-US" sz="1400" u="none" strike="noStrike" cap="none" dirty="0">
                          <a:latin typeface="Helvetica Neue"/>
                          <a:ea typeface="Helvetica Neue"/>
                          <a:cs typeface="Helvetica Neue"/>
                          <a:sym typeface="Helvetica Neue"/>
                        </a:rPr>
                        <a:t> qui]</a:t>
                      </a:r>
                    </a:p>
                  </a:txBody>
                  <a:tcPr marL="54600" marR="54600" marT="54600" marB="54600">
                    <a:solidFill>
                      <a:schemeClr val="lt1"/>
                    </a:solidFill>
                  </a:tcPr>
                </a:tc>
                <a:extLst>
                  <a:ext uri="{0D108BD9-81ED-4DB2-BD59-A6C34878D82A}">
                    <a16:rowId xmlns:a16="http://schemas.microsoft.com/office/drawing/2014/main" val="10002"/>
                  </a:ext>
                </a:extLst>
              </a:tr>
              <a:tr h="443200">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Caratteristiche del paziente</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t>
                      </a:r>
                      <a:r>
                        <a:rPr lang="en-US" sz="1400" u="none" strike="noStrike" cap="none" dirty="0" err="1">
                          <a:latin typeface="Helvetica Neue"/>
                          <a:ea typeface="Helvetica Neue"/>
                          <a:cs typeface="Helvetica Neue"/>
                          <a:sym typeface="Helvetica Neue"/>
                        </a:rPr>
                        <a:t>inserisci</a:t>
                      </a:r>
                      <a:r>
                        <a:rPr lang="en-US" sz="1400" u="none" strike="noStrike" cap="none" dirty="0">
                          <a:latin typeface="Helvetica Neue"/>
                          <a:ea typeface="Helvetica Neue"/>
                          <a:cs typeface="Helvetica Neue"/>
                          <a:sym typeface="Helvetica Neue"/>
                        </a:rPr>
                        <a:t> qui]</a:t>
                      </a:r>
                    </a:p>
                  </a:txBody>
                  <a:tcPr marL="54600" marR="54600" marT="54600" marB="54600">
                    <a:solidFill>
                      <a:schemeClr val="lt1"/>
                    </a:solidFill>
                  </a:tcPr>
                </a:tc>
                <a:extLst>
                  <a:ext uri="{0D108BD9-81ED-4DB2-BD59-A6C34878D82A}">
                    <a16:rowId xmlns:a16="http://schemas.microsoft.com/office/drawing/2014/main" val="10003"/>
                  </a:ext>
                </a:extLst>
              </a:tr>
              <a:tr h="1156875">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Diagnosi differenziali più probabili (usare un termine medico):</a:t>
                      </a:r>
                      <a:endParaRPr sz="1400" u="none" strike="noStrike" cap="none">
                        <a:latin typeface="Helvetica Neue"/>
                        <a:ea typeface="Helvetica Neue"/>
                        <a:cs typeface="Helvetica Neue"/>
                        <a:sym typeface="Helvetica Neue"/>
                      </a:endParaRPr>
                    </a:p>
                  </a:txBody>
                  <a:tcPr marL="54600" marR="54600" marT="54600" marB="5460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a:t>
                      </a:r>
                      <a:r>
                        <a:rPr lang="en-US" sz="1400" u="none" strike="noStrike" cap="none" dirty="0" err="1">
                          <a:latin typeface="Helvetica Neue"/>
                          <a:ea typeface="Helvetica Neue"/>
                          <a:cs typeface="Helvetica Neue"/>
                          <a:sym typeface="Helvetica Neue"/>
                        </a:rPr>
                        <a:t>inserisci</a:t>
                      </a:r>
                      <a:r>
                        <a:rPr lang="en-US" sz="1400" u="none" strike="noStrike" cap="none" dirty="0">
                          <a:latin typeface="Helvetica Neue"/>
                          <a:ea typeface="Helvetica Neue"/>
                          <a:cs typeface="Helvetica Neue"/>
                          <a:sym typeface="Helvetica Neue"/>
                        </a:rPr>
                        <a:t> qui]</a:t>
                      </a:r>
                    </a:p>
                  </a:txBody>
                  <a:tcPr marL="54600" marR="54600" marT="54600" marB="54600">
                    <a:solidFill>
                      <a:schemeClr val="lt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28396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7"/>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42" name="Google Shape;142;p7"/>
          <p:cNvSpPr txBox="1"/>
          <p:nvPr/>
        </p:nvSpPr>
        <p:spPr>
          <a:xfrm>
            <a:off x="573476" y="669399"/>
            <a:ext cx="8899707"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43" name="Google Shape;143;p7"/>
          <p:cNvSpPr txBox="1"/>
          <p:nvPr/>
        </p:nvSpPr>
        <p:spPr>
          <a:xfrm>
            <a:off x="573476" y="1572512"/>
            <a:ext cx="5269540"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Scegliere gli strumenti online</a:t>
            </a:r>
            <a:endParaRPr/>
          </a:p>
        </p:txBody>
      </p:sp>
      <p:pic>
        <p:nvPicPr>
          <p:cNvPr id="144" name="Google Shape;144;p7"/>
          <p:cNvPicPr preferRelativeResize="0"/>
          <p:nvPr/>
        </p:nvPicPr>
        <p:blipFill rotWithShape="1">
          <a:blip r:embed="rId4">
            <a:alphaModFix/>
          </a:blip>
          <a:srcRect/>
          <a:stretch/>
        </p:blipFill>
        <p:spPr>
          <a:xfrm>
            <a:off x="9257901" y="6659731"/>
            <a:ext cx="1252330" cy="355600"/>
          </a:xfrm>
          <a:prstGeom prst="rect">
            <a:avLst/>
          </a:prstGeom>
          <a:noFill/>
          <a:ln>
            <a:noFill/>
          </a:ln>
        </p:spPr>
      </p:pic>
      <p:sp>
        <p:nvSpPr>
          <p:cNvPr id="145" name="Google Shape;145;p7"/>
          <p:cNvSpPr txBox="1"/>
          <p:nvPr/>
        </p:nvSpPr>
        <p:spPr>
          <a:xfrm>
            <a:off x="573477" y="2308240"/>
            <a:ext cx="9945589"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Ci sono tre tabelle che elencano gli strumenti online che puoi utilizzare come paziente per chiedere consiglio a un medico:</a:t>
            </a:r>
            <a:endParaRPr/>
          </a:p>
          <a:p>
            <a:pPr marL="342900" marR="0" lvl="0" indent="-342900" algn="l" rtl="0">
              <a:spcBef>
                <a:spcPts val="0"/>
              </a:spcBef>
              <a:spcAft>
                <a:spcPts val="0"/>
              </a:spcAft>
              <a:buClr>
                <a:schemeClr val="dk1"/>
              </a:buClr>
              <a:buSzPts val="1800"/>
              <a:buFont typeface="Calibri"/>
              <a:buAutoNum type="arabicPeriod"/>
            </a:pPr>
            <a:r>
              <a:rPr lang="en-US" sz="1800">
                <a:solidFill>
                  <a:schemeClr val="dk1"/>
                </a:solidFill>
                <a:latin typeface="Helvetica Neue"/>
                <a:ea typeface="Helvetica Neue"/>
                <a:cs typeface="Helvetica Neue"/>
                <a:sym typeface="Helvetica Neue"/>
              </a:rPr>
              <a:t>Strumenti specifici per l'assistenza sanitaria basata sull'intelligenza artificiale</a:t>
            </a:r>
            <a:endParaRPr/>
          </a:p>
          <a:p>
            <a:pPr marL="342900" marR="0" lvl="0" indent="-342900" algn="l" rtl="0">
              <a:spcBef>
                <a:spcPts val="0"/>
              </a:spcBef>
              <a:spcAft>
                <a:spcPts val="0"/>
              </a:spcAft>
              <a:buClr>
                <a:schemeClr val="dk1"/>
              </a:buClr>
              <a:buSzPts val="1800"/>
              <a:buFont typeface="Calibri"/>
              <a:buAutoNum type="arabicPeriod"/>
            </a:pPr>
            <a:r>
              <a:rPr lang="en-US" sz="1800">
                <a:solidFill>
                  <a:schemeClr val="dk1"/>
                </a:solidFill>
                <a:latin typeface="Helvetica Neue"/>
                <a:ea typeface="Helvetica Neue"/>
                <a:cs typeface="Helvetica Neue"/>
                <a:sym typeface="Helvetica Neue"/>
              </a:rPr>
              <a:t>Strumenti generici di intelligenza artificiale</a:t>
            </a:r>
            <a:endParaRPr/>
          </a:p>
          <a:p>
            <a:pPr marL="342900" marR="0" lvl="0" indent="-342900" algn="l" rtl="0">
              <a:spcBef>
                <a:spcPts val="0"/>
              </a:spcBef>
              <a:spcAft>
                <a:spcPts val="0"/>
              </a:spcAft>
              <a:buClr>
                <a:schemeClr val="dk1"/>
              </a:buClr>
              <a:buSzPts val="1800"/>
              <a:buFont typeface="Calibri"/>
              <a:buAutoNum type="arabicPeriod"/>
            </a:pPr>
            <a:r>
              <a:rPr lang="en-US" sz="1800">
                <a:solidFill>
                  <a:schemeClr val="dk1"/>
                </a:solidFill>
                <a:latin typeface="Helvetica Neue"/>
                <a:ea typeface="Helvetica Neue"/>
                <a:cs typeface="Helvetica Neue"/>
                <a:sym typeface="Helvetica Neue"/>
              </a:rPr>
              <a:t>Strumenti specifici per il settore sanitario non basati sull'intelligenza artificiale</a:t>
            </a:r>
            <a:endParaRPr/>
          </a:p>
          <a:p>
            <a:pPr marL="342900" marR="0" lvl="0" indent="-228600" algn="l" rtl="0">
              <a:spcBef>
                <a:spcPts val="0"/>
              </a:spcBef>
              <a:spcAft>
                <a:spcPts val="0"/>
              </a:spcAft>
              <a:buClr>
                <a:schemeClr val="dk1"/>
              </a:buClr>
              <a:buSzPts val="1800"/>
              <a:buFont typeface="Calibri"/>
              <a:buNone/>
            </a:pPr>
            <a:endParaRPr sz="1800">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1800">
                <a:solidFill>
                  <a:schemeClr val="dk1"/>
                </a:solidFill>
                <a:latin typeface="Helvetica Neue"/>
                <a:ea typeface="Helvetica Neue"/>
                <a:cs typeface="Helvetica Neue"/>
                <a:sym typeface="Helvetica Neue"/>
              </a:rPr>
              <a:t>Scegli uno strumento da ogni tabella</a:t>
            </a:r>
            <a:endParaRPr sz="1800">
              <a:solidFill>
                <a:schemeClr val="dk1"/>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8"/>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51" name="Google Shape;151;p8"/>
          <p:cNvSpPr txBox="1"/>
          <p:nvPr/>
        </p:nvSpPr>
        <p:spPr>
          <a:xfrm>
            <a:off x="573476" y="669399"/>
            <a:ext cx="8853987"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52" name="Google Shape;152;p8"/>
          <p:cNvSpPr txBox="1"/>
          <p:nvPr/>
        </p:nvSpPr>
        <p:spPr>
          <a:xfrm>
            <a:off x="573476" y="1425551"/>
            <a:ext cx="8250484"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1800"/>
              <a:buFont typeface="Helvetica Neue"/>
              <a:buNone/>
            </a:pPr>
            <a:r>
              <a:rPr lang="en-US" sz="1800">
                <a:solidFill>
                  <a:srgbClr val="FB0087"/>
                </a:solidFill>
                <a:latin typeface="Helvetica Neue"/>
                <a:ea typeface="Helvetica Neue"/>
                <a:cs typeface="Helvetica Neue"/>
                <a:sym typeface="Helvetica Neue"/>
              </a:rPr>
              <a:t>1. Strumenti specifici per l'assistenza sanitaria basata sull'intelligenza artificiale</a:t>
            </a:r>
            <a:endParaRPr/>
          </a:p>
        </p:txBody>
      </p:sp>
      <p:pic>
        <p:nvPicPr>
          <p:cNvPr id="153" name="Google Shape;153;p8"/>
          <p:cNvPicPr preferRelativeResize="0"/>
          <p:nvPr/>
        </p:nvPicPr>
        <p:blipFill rotWithShape="1">
          <a:blip r:embed="rId4">
            <a:alphaModFix/>
          </a:blip>
          <a:srcRect/>
          <a:stretch/>
        </p:blipFill>
        <p:spPr>
          <a:xfrm>
            <a:off x="9257901" y="6659731"/>
            <a:ext cx="1252330" cy="355600"/>
          </a:xfrm>
          <a:prstGeom prst="rect">
            <a:avLst/>
          </a:prstGeom>
          <a:noFill/>
          <a:ln>
            <a:noFill/>
          </a:ln>
        </p:spPr>
      </p:pic>
      <p:graphicFrame>
        <p:nvGraphicFramePr>
          <p:cNvPr id="154" name="Google Shape;154;p8"/>
          <p:cNvGraphicFramePr/>
          <p:nvPr>
            <p:extLst>
              <p:ext uri="{D42A27DB-BD31-4B8C-83A1-F6EECF244321}">
                <p14:modId xmlns:p14="http://schemas.microsoft.com/office/powerpoint/2010/main" val="1383083318"/>
              </p:ext>
            </p:extLst>
          </p:nvPr>
        </p:nvGraphicFramePr>
        <p:xfrm>
          <a:off x="573477" y="2007221"/>
          <a:ext cx="9785675" cy="4967444"/>
        </p:xfrm>
        <a:graphic>
          <a:graphicData uri="http://schemas.openxmlformats.org/drawingml/2006/table">
            <a:tbl>
              <a:tblPr firstRow="1" firstCol="1">
                <a:noFill/>
                <a:tableStyleId>{D8474208-EADD-4998-A99C-BE8F3D78A015}</a:tableStyleId>
              </a:tblPr>
              <a:tblGrid>
                <a:gridCol w="1972475">
                  <a:extLst>
                    <a:ext uri="{9D8B030D-6E8A-4147-A177-3AD203B41FA5}">
                      <a16:colId xmlns:a16="http://schemas.microsoft.com/office/drawing/2014/main" val="20000"/>
                    </a:ext>
                  </a:extLst>
                </a:gridCol>
                <a:gridCol w="4304375">
                  <a:extLst>
                    <a:ext uri="{9D8B030D-6E8A-4147-A177-3AD203B41FA5}">
                      <a16:colId xmlns:a16="http://schemas.microsoft.com/office/drawing/2014/main" val="20001"/>
                    </a:ext>
                  </a:extLst>
                </a:gridCol>
                <a:gridCol w="3508825">
                  <a:extLst>
                    <a:ext uri="{9D8B030D-6E8A-4147-A177-3AD203B41FA5}">
                      <a16:colId xmlns:a16="http://schemas.microsoft.com/office/drawing/2014/main" val="20002"/>
                    </a:ext>
                  </a:extLst>
                </a:gridCol>
              </a:tblGrid>
              <a:tr h="953625">
                <a:tc>
                  <a:txBody>
                    <a:bodyPr/>
                    <a:lstStyle/>
                    <a:p>
                      <a:pPr marL="0" marR="0" lvl="0" indent="0" algn="l" rtl="0">
                        <a:lnSpc>
                          <a:spcPct val="115000"/>
                        </a:lnSpc>
                        <a:spcBef>
                          <a:spcPts val="0"/>
                        </a:spcBef>
                        <a:spcAft>
                          <a:spcPts val="0"/>
                        </a:spcAft>
                        <a:buNone/>
                      </a:pPr>
                      <a:r>
                        <a:rPr lang="en-US" sz="1800" u="none" strike="noStrike" cap="none">
                          <a:latin typeface="Helvetica Neue"/>
                          <a:ea typeface="Helvetica Neue"/>
                          <a:cs typeface="Helvetica Neue"/>
                          <a:sym typeface="Helvetica Neue"/>
                        </a:rPr>
                        <a:t>Servizi sanitari basati sull’IA</a:t>
                      </a:r>
                      <a:endParaRPr sz="1800" u="none" strike="noStrike" cap="none">
                        <a:latin typeface="Helvetica Neue"/>
                        <a:ea typeface="Helvetica Neue"/>
                        <a:cs typeface="Helvetica Neue"/>
                        <a:sym typeface="Helvetica Neue"/>
                      </a:endParaRPr>
                    </a:p>
                  </a:txBody>
                  <a:tcPr marL="63650" marR="63650" marT="0" marB="0"/>
                </a:tc>
                <a:tc>
                  <a:txBody>
                    <a:bodyPr/>
                    <a:lstStyle/>
                    <a:p>
                      <a:pPr marL="0" marR="0" lvl="0" indent="0" algn="l" rtl="0">
                        <a:lnSpc>
                          <a:spcPct val="115000"/>
                        </a:lnSpc>
                        <a:spcBef>
                          <a:spcPts val="0"/>
                        </a:spcBef>
                        <a:spcAft>
                          <a:spcPts val="0"/>
                        </a:spcAft>
                        <a:buNone/>
                      </a:pPr>
                      <a:r>
                        <a:rPr lang="en-US" sz="1800" u="none" strike="noStrike" cap="none">
                          <a:latin typeface="Helvetica Neue"/>
                          <a:ea typeface="Helvetica Neue"/>
                          <a:cs typeface="Helvetica Neue"/>
                          <a:sym typeface="Helvetica Neue"/>
                        </a:rPr>
                        <a:t>Link</a:t>
                      </a:r>
                      <a:endParaRPr sz="1800" u="none" strike="noStrike" cap="none">
                        <a:latin typeface="Helvetica Neue"/>
                        <a:ea typeface="Helvetica Neue"/>
                        <a:cs typeface="Helvetica Neue"/>
                        <a:sym typeface="Helvetica Neue"/>
                      </a:endParaRPr>
                    </a:p>
                  </a:txBody>
                  <a:tcPr marL="63650" marR="63650" marT="0" marB="0"/>
                </a:tc>
                <a:tc>
                  <a:txBody>
                    <a:bodyPr/>
                    <a:lstStyle/>
                    <a:p>
                      <a:pPr marL="0" marR="0" lvl="0" indent="0" algn="l" rtl="0">
                        <a:lnSpc>
                          <a:spcPct val="115000"/>
                        </a:lnSpc>
                        <a:spcBef>
                          <a:spcPts val="0"/>
                        </a:spcBef>
                        <a:spcAft>
                          <a:spcPts val="0"/>
                        </a:spcAft>
                        <a:buNone/>
                      </a:pPr>
                      <a:r>
                        <a:rPr lang="en-US" sz="1800" u="none" strike="noStrike" cap="none">
                          <a:latin typeface="Helvetica Neue"/>
                          <a:ea typeface="Helvetica Neue"/>
                          <a:cs typeface="Helvetica Neue"/>
                          <a:sym typeface="Helvetica Neue"/>
                        </a:rPr>
                        <a:t>Commenti</a:t>
                      </a:r>
                      <a:endParaRPr sz="1800" u="none" strike="noStrike" cap="none">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0"/>
                  </a:ext>
                </a:extLst>
              </a:tr>
              <a:tr h="450750">
                <a:tc>
                  <a:txBody>
                    <a:bodyPr/>
                    <a:lstStyle/>
                    <a:p>
                      <a:pPr marL="0" marR="0" lvl="0" indent="0" algn="l" rtl="0">
                        <a:lnSpc>
                          <a:spcPct val="115000"/>
                        </a:lnSpc>
                        <a:spcBef>
                          <a:spcPts val="0"/>
                        </a:spcBef>
                        <a:spcAft>
                          <a:spcPts val="0"/>
                        </a:spcAft>
                        <a:buNone/>
                      </a:pPr>
                      <a:r>
                        <a:rPr lang="en-US" sz="1600" b="0" u="none" strike="noStrike" cap="none" dirty="0">
                          <a:solidFill>
                            <a:schemeClr val="dk1"/>
                          </a:solidFill>
                          <a:latin typeface="Helvetica Neue"/>
                          <a:ea typeface="Helvetica Neue"/>
                          <a:cs typeface="Helvetica Neue"/>
                          <a:sym typeface="Helvetica Neue"/>
                        </a:rPr>
                        <a:t>Isabel Symptom Checker</a:t>
                      </a:r>
                      <a:endParaRPr dirty="0"/>
                    </a:p>
                  </a:txBody>
                  <a:tcPr marL="63650" marR="63650" marT="0" marB="0">
                    <a:solidFill>
                      <a:srgbClr val="B3C6E7"/>
                    </a:solidFill>
                  </a:tcPr>
                </a:tc>
                <a:tc>
                  <a:txBody>
                    <a:bodyPr/>
                    <a:lstStyle/>
                    <a:p>
                      <a:pPr marL="0" marR="0" lvl="0" indent="0" algn="l" rtl="0">
                        <a:lnSpc>
                          <a:spcPct val="115000"/>
                        </a:lnSpc>
                        <a:spcBef>
                          <a:spcPts val="0"/>
                        </a:spcBef>
                        <a:spcAft>
                          <a:spcPts val="0"/>
                        </a:spcAft>
                        <a:buNone/>
                      </a:pPr>
                      <a:r>
                        <a:rPr lang="en-US" sz="1400" u="sng" strike="noStrike" cap="none" dirty="0">
                          <a:solidFill>
                            <a:schemeClr val="hlink"/>
                          </a:solidFill>
                          <a:latin typeface="Helvetica Neue"/>
                          <a:ea typeface="Helvetica Neue"/>
                          <a:cs typeface="Helvetica Neue"/>
                          <a:sym typeface="Helvetica Neue"/>
                          <a:hlinkClick r:id="rId5"/>
                        </a:rPr>
                        <a:t>https://symptomchecker.isabelhealthcare.com/isabel-tool-page</a:t>
                      </a:r>
                      <a:r>
                        <a:rPr lang="en-US" sz="1400" u="none" strike="noStrike" cap="none" dirty="0">
                          <a:latin typeface="Helvetica Neue"/>
                          <a:ea typeface="Helvetica Neue"/>
                          <a:cs typeface="Helvetica Neue"/>
                          <a:sym typeface="Helvetica Neue"/>
                        </a:rPr>
                        <a:t> </a:t>
                      </a:r>
                      <a:endParaRPr sz="1400" u="none" strike="noStrike" cap="none" dirty="0">
                        <a:latin typeface="Helvetica Neue"/>
                        <a:ea typeface="Helvetica Neue"/>
                        <a:cs typeface="Helvetica Neue"/>
                        <a:sym typeface="Helvetica Neue"/>
                      </a:endParaRPr>
                    </a:p>
                  </a:txBody>
                  <a:tcPr marL="63650" marR="63650" marT="0" marB="0"/>
                </a:tc>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Diagnosi differe</a:t>
                      </a:r>
                      <a:r>
                        <a:rPr lang="en-US">
                          <a:latin typeface="Helvetica Neue"/>
                          <a:ea typeface="Helvetica Neue"/>
                          <a:cs typeface="Helvetica Neue"/>
                          <a:sym typeface="Helvetica Neue"/>
                        </a:rPr>
                        <a:t>nti</a:t>
                      </a:r>
                      <a:r>
                        <a:rPr lang="en-US" sz="1400" u="none" strike="noStrike" cap="none">
                          <a:latin typeface="Helvetica Neue"/>
                          <a:ea typeface="Helvetica Neue"/>
                          <a:cs typeface="Helvetica Neue"/>
                          <a:sym typeface="Helvetica Neue"/>
                        </a:rPr>
                        <a:t> estese e focalizzate sugli operatori sanitari</a:t>
                      </a:r>
                      <a:endParaRPr sz="1400" u="none" strike="noStrike" cap="none">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1"/>
                  </a:ext>
                </a:extLst>
              </a:tr>
              <a:tr h="600375">
                <a:tc>
                  <a:txBody>
                    <a:bodyPr/>
                    <a:lstStyle/>
                    <a:p>
                      <a:pPr marL="0" marR="0" lvl="0" indent="0" algn="l" rtl="0">
                        <a:lnSpc>
                          <a:spcPct val="115000"/>
                        </a:lnSpc>
                        <a:spcBef>
                          <a:spcPts val="0"/>
                        </a:spcBef>
                        <a:spcAft>
                          <a:spcPts val="0"/>
                        </a:spcAft>
                        <a:buNone/>
                      </a:pPr>
                      <a:r>
                        <a:rPr lang="en-US" sz="1600" b="0" u="none" strike="noStrike" cap="none" dirty="0" err="1">
                          <a:solidFill>
                            <a:schemeClr val="dk1"/>
                          </a:solidFill>
                          <a:latin typeface="Helvetica Neue"/>
                          <a:ea typeface="Helvetica Neue"/>
                          <a:cs typeface="Helvetica Neue"/>
                          <a:sym typeface="Helvetica Neue"/>
                        </a:rPr>
                        <a:t>Symptomate</a:t>
                      </a:r>
                      <a:r>
                        <a:rPr lang="en-US" sz="1600" b="0" u="none" strike="noStrike" cap="none" dirty="0">
                          <a:solidFill>
                            <a:schemeClr val="dk1"/>
                          </a:solidFill>
                          <a:latin typeface="Helvetica Neue"/>
                          <a:ea typeface="Helvetica Neue"/>
                          <a:cs typeface="Helvetica Neue"/>
                          <a:sym typeface="Helvetica Neue"/>
                        </a:rPr>
                        <a:t> (ITA)</a:t>
                      </a:r>
                      <a:endParaRPr dirty="0"/>
                    </a:p>
                  </a:txBody>
                  <a:tcPr marL="63650" marR="63650" marT="0" marB="0">
                    <a:solidFill>
                      <a:srgbClr val="B3C6E7"/>
                    </a:solidFill>
                  </a:tcPr>
                </a:tc>
                <a:tc>
                  <a:txBody>
                    <a:bodyPr/>
                    <a:lstStyle/>
                    <a:p>
                      <a:pPr marL="0" marR="0" lvl="0" indent="0" algn="just" rtl="0">
                        <a:lnSpc>
                          <a:spcPct val="115000"/>
                        </a:lnSpc>
                        <a:spcBef>
                          <a:spcPts val="0"/>
                        </a:spcBef>
                        <a:spcAft>
                          <a:spcPts val="0"/>
                        </a:spcAft>
                        <a:buNone/>
                      </a:pPr>
                      <a:r>
                        <a:rPr lang="en-US" sz="1400" u="sng" strike="noStrike" cap="none" dirty="0">
                          <a:solidFill>
                            <a:schemeClr val="hlink"/>
                          </a:solidFill>
                          <a:latin typeface="Helvetica Neue"/>
                          <a:ea typeface="Helvetica Neue"/>
                          <a:cs typeface="Helvetica Neue"/>
                          <a:sym typeface="Helvetica Neue"/>
                        </a:rPr>
                        <a:t>https://symptomate.com/it</a:t>
                      </a:r>
                      <a:endParaRPr sz="1400" u="none" strike="noStrike" cap="none" dirty="0">
                        <a:latin typeface="Helvetica Neue"/>
                        <a:ea typeface="Helvetica Neue"/>
                        <a:cs typeface="Helvetica Neue"/>
                        <a:sym typeface="Helvetica Neue"/>
                      </a:endParaRPr>
                    </a:p>
                  </a:txBody>
                  <a:tcPr marL="63650" marR="63650" marT="0" marB="0"/>
                </a:tc>
                <a:tc>
                  <a:txBody>
                    <a:bodyPr/>
                    <a:lstStyle/>
                    <a:p>
                      <a:pPr marL="0" marR="0" lvl="0" indent="0" algn="just"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Focalizzato sul paziente e semplice, soggetto a sovradiagnosi, utile nel triage e nei rinvii</a:t>
                      </a:r>
                      <a:endParaRPr sz="1400" u="none" strike="noStrike" cap="none">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2"/>
                  </a:ext>
                </a:extLst>
              </a:tr>
              <a:tr h="245650">
                <a:tc>
                  <a:txBody>
                    <a:bodyPr/>
                    <a:lstStyle/>
                    <a:p>
                      <a:pPr marL="0" marR="0" lvl="0" indent="0" algn="l" rtl="0">
                        <a:lnSpc>
                          <a:spcPct val="115000"/>
                        </a:lnSpc>
                        <a:spcBef>
                          <a:spcPts val="0"/>
                        </a:spcBef>
                        <a:spcAft>
                          <a:spcPts val="0"/>
                        </a:spcAft>
                        <a:buNone/>
                      </a:pPr>
                      <a:r>
                        <a:rPr lang="en-US" sz="1600" b="0" u="none" strike="noStrike" cap="none">
                          <a:solidFill>
                            <a:schemeClr val="dk1"/>
                          </a:solidFill>
                          <a:latin typeface="Helvetica Neue"/>
                          <a:ea typeface="Helvetica Neue"/>
                          <a:cs typeface="Helvetica Neue"/>
                          <a:sym typeface="Helvetica Neue"/>
                        </a:rPr>
                        <a:t>Action Urgent Care </a:t>
                      </a:r>
                      <a:endParaRPr sz="1600" b="0" u="none" strike="noStrike" cap="none">
                        <a:solidFill>
                          <a:schemeClr val="dk1"/>
                        </a:solidFill>
                        <a:latin typeface="Helvetica Neue"/>
                        <a:ea typeface="Helvetica Neue"/>
                        <a:cs typeface="Helvetica Neue"/>
                        <a:sym typeface="Helvetica Neue"/>
                      </a:endParaRPr>
                    </a:p>
                  </a:txBody>
                  <a:tcPr marL="63650" marR="63650" marT="0" marB="0">
                    <a:solidFill>
                      <a:srgbClr val="B3C6E7"/>
                    </a:solidFill>
                  </a:tcPr>
                </a:tc>
                <a:tc>
                  <a:txBody>
                    <a:bodyPr/>
                    <a:lstStyle/>
                    <a:p>
                      <a:pPr marL="0" marR="0" lvl="0" indent="0" algn="just" rtl="0">
                        <a:lnSpc>
                          <a:spcPct val="115000"/>
                        </a:lnSpc>
                        <a:spcBef>
                          <a:spcPts val="0"/>
                        </a:spcBef>
                        <a:spcAft>
                          <a:spcPts val="0"/>
                        </a:spcAft>
                        <a:buNone/>
                      </a:pPr>
                      <a:r>
                        <a:rPr lang="en-US" sz="1400" u="sng" strike="noStrike" cap="none" dirty="0">
                          <a:solidFill>
                            <a:schemeClr val="hlink"/>
                          </a:solidFill>
                          <a:latin typeface="Helvetica Neue"/>
                          <a:ea typeface="Helvetica Neue"/>
                          <a:cs typeface="Helvetica Neue"/>
                          <a:sym typeface="Helvetica Neue"/>
                          <a:hlinkClick r:id="rId6"/>
                        </a:rPr>
                        <a:t>https://actionurgentcare.com/symptoms-checker</a:t>
                      </a:r>
                      <a:r>
                        <a:rPr lang="en-US" sz="1400" u="none" strike="noStrike" cap="none" dirty="0">
                          <a:latin typeface="Helvetica Neue"/>
                          <a:ea typeface="Helvetica Neue"/>
                          <a:cs typeface="Helvetica Neue"/>
                          <a:sym typeface="Helvetica Neue"/>
                        </a:rPr>
                        <a:t> </a:t>
                      </a:r>
                      <a:endParaRPr sz="1400" u="none" strike="noStrike" cap="none" dirty="0">
                        <a:latin typeface="Helvetica Neue"/>
                        <a:ea typeface="Helvetica Neue"/>
                        <a:cs typeface="Helvetica Neue"/>
                        <a:sym typeface="Helvetica Neue"/>
                      </a:endParaRPr>
                    </a:p>
                  </a:txBody>
                  <a:tcPr marL="63650" marR="63650" marT="0" marB="0"/>
                </a:tc>
                <a:tc>
                  <a:txBody>
                    <a:bodyPr/>
                    <a:lstStyle/>
                    <a:p>
                      <a:pPr marL="0" marR="0" lvl="0" indent="0" algn="just"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Orientamento al paziente </a:t>
                      </a:r>
                      <a:endParaRPr sz="1400" u="none" strike="noStrike" cap="none">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3"/>
                  </a:ext>
                </a:extLst>
              </a:tr>
              <a:tr h="344975">
                <a:tc>
                  <a:txBody>
                    <a:bodyPr/>
                    <a:lstStyle/>
                    <a:p>
                      <a:pPr marL="0" marR="0" lvl="0" indent="0" algn="l" rtl="0">
                        <a:lnSpc>
                          <a:spcPct val="115000"/>
                        </a:lnSpc>
                        <a:spcBef>
                          <a:spcPts val="0"/>
                        </a:spcBef>
                        <a:spcAft>
                          <a:spcPts val="0"/>
                        </a:spcAft>
                        <a:buNone/>
                      </a:pPr>
                      <a:r>
                        <a:rPr lang="en-US" sz="1600" b="0" u="none" strike="noStrike" cap="none">
                          <a:solidFill>
                            <a:schemeClr val="dk1"/>
                          </a:solidFill>
                          <a:latin typeface="Helvetica Neue"/>
                          <a:ea typeface="Helvetica Neue"/>
                          <a:cs typeface="Helvetica Neue"/>
                          <a:sym typeface="Helvetica Neue"/>
                        </a:rPr>
                        <a:t>Future Tools</a:t>
                      </a:r>
                      <a:endParaRPr/>
                    </a:p>
                  </a:txBody>
                  <a:tcPr marL="63650" marR="63650" marT="0" marB="0">
                    <a:solidFill>
                      <a:srgbClr val="B3C6E7"/>
                    </a:solidFill>
                  </a:tcPr>
                </a:tc>
                <a:tc>
                  <a:txBody>
                    <a:bodyPr/>
                    <a:lstStyle/>
                    <a:p>
                      <a:pPr marL="0" marR="0" lvl="0" indent="0" algn="l" rtl="0">
                        <a:lnSpc>
                          <a:spcPct val="115000"/>
                        </a:lnSpc>
                        <a:spcBef>
                          <a:spcPts val="0"/>
                        </a:spcBef>
                        <a:spcAft>
                          <a:spcPts val="0"/>
                        </a:spcAft>
                        <a:buNone/>
                      </a:pPr>
                      <a:r>
                        <a:rPr lang="en-US" sz="1400" u="sng" strike="noStrike" cap="none" dirty="0">
                          <a:solidFill>
                            <a:schemeClr val="hlink"/>
                          </a:solidFill>
                          <a:latin typeface="Helvetica Neue"/>
                          <a:ea typeface="Helvetica Neue"/>
                          <a:cs typeface="Helvetica Neue"/>
                          <a:sym typeface="Helvetica Neue"/>
                          <a:hlinkClick r:id="rId7"/>
                        </a:rPr>
                        <a:t>https://www.futuretools.io/tools/symptom-checker-ai</a:t>
                      </a:r>
                      <a:r>
                        <a:rPr lang="en-US" sz="1400" u="none" strike="noStrike" cap="none" dirty="0">
                          <a:latin typeface="Helvetica Neue"/>
                          <a:ea typeface="Helvetica Neue"/>
                          <a:cs typeface="Helvetica Neue"/>
                          <a:sym typeface="Helvetica Neue"/>
                        </a:rPr>
                        <a:t> </a:t>
                      </a:r>
                      <a:endParaRPr sz="1400" u="none" strike="noStrike" cap="none" dirty="0">
                        <a:latin typeface="Helvetica Neue"/>
                        <a:ea typeface="Helvetica Neue"/>
                        <a:cs typeface="Helvetica Neue"/>
                        <a:sym typeface="Helvetica Neue"/>
                      </a:endParaRPr>
                    </a:p>
                  </a:txBody>
                  <a:tcPr marL="63650" marR="63650" marT="0" marB="0"/>
                </a:tc>
                <a:tc>
                  <a:txBody>
                    <a:bodyPr/>
                    <a:lstStyle/>
                    <a:p>
                      <a:pPr marL="0" marR="0" lvl="0" indent="0" algn="l" rtl="0">
                        <a:lnSpc>
                          <a:spcPct val="115000"/>
                        </a:lnSpc>
                        <a:spcBef>
                          <a:spcPts val="0"/>
                        </a:spcBef>
                        <a:spcAft>
                          <a:spcPts val="0"/>
                        </a:spcAft>
                        <a:buNone/>
                      </a:pPr>
                      <a:r>
                        <a:rPr lang="en-US">
                          <a:latin typeface="Helvetica Neue"/>
                          <a:ea typeface="Helvetica Neue"/>
                          <a:cs typeface="Helvetica Neue"/>
                          <a:sym typeface="Helvetica Neue"/>
                        </a:rPr>
                        <a:t>Basato su</a:t>
                      </a:r>
                      <a:r>
                        <a:rPr lang="en-US" sz="1400" u="none" strike="noStrike" cap="none">
                          <a:latin typeface="Helvetica Neue"/>
                          <a:ea typeface="Helvetica Neue"/>
                          <a:cs typeface="Helvetica Neue"/>
                          <a:sym typeface="Helvetica Neue"/>
                        </a:rPr>
                        <a:t> ChatGPT </a:t>
                      </a:r>
                      <a:endParaRPr sz="1400" u="none" strike="noStrike" cap="none">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4"/>
                  </a:ext>
                </a:extLst>
              </a:tr>
              <a:tr h="394400">
                <a:tc>
                  <a:txBody>
                    <a:bodyPr/>
                    <a:lstStyle/>
                    <a:p>
                      <a:pPr marL="0" marR="0" lvl="0" indent="0" algn="l" rtl="0">
                        <a:lnSpc>
                          <a:spcPct val="115000"/>
                        </a:lnSpc>
                        <a:spcBef>
                          <a:spcPts val="0"/>
                        </a:spcBef>
                        <a:spcAft>
                          <a:spcPts val="0"/>
                        </a:spcAft>
                        <a:buNone/>
                      </a:pPr>
                      <a:r>
                        <a:rPr lang="en-US" sz="1600" b="0" u="none" strike="noStrike" cap="none">
                          <a:solidFill>
                            <a:schemeClr val="dk1"/>
                          </a:solidFill>
                          <a:latin typeface="Helvetica Neue"/>
                          <a:ea typeface="Helvetica Neue"/>
                          <a:cs typeface="Helvetica Neue"/>
                          <a:sym typeface="Helvetica Neue"/>
                        </a:rPr>
                        <a:t>Buoy </a:t>
                      </a:r>
                      <a:endParaRPr/>
                    </a:p>
                  </a:txBody>
                  <a:tcPr marL="63650" marR="63650" marT="0" marB="0">
                    <a:solidFill>
                      <a:srgbClr val="B3C6E7"/>
                    </a:solidFill>
                  </a:tcPr>
                </a:tc>
                <a:tc>
                  <a:txBody>
                    <a:bodyPr/>
                    <a:lstStyle/>
                    <a:p>
                      <a:pPr marL="0" marR="0" lvl="0" indent="0" algn="l" rtl="0">
                        <a:lnSpc>
                          <a:spcPct val="115000"/>
                        </a:lnSpc>
                        <a:spcBef>
                          <a:spcPts val="0"/>
                        </a:spcBef>
                        <a:spcAft>
                          <a:spcPts val="0"/>
                        </a:spcAft>
                        <a:buNone/>
                      </a:pPr>
                      <a:r>
                        <a:rPr lang="en-US" sz="1400" u="sng" strike="noStrike" cap="none" dirty="0">
                          <a:solidFill>
                            <a:schemeClr val="hlink"/>
                          </a:solidFill>
                          <a:latin typeface="Helvetica Neue"/>
                          <a:ea typeface="Helvetica Neue"/>
                          <a:cs typeface="Helvetica Neue"/>
                          <a:sym typeface="Helvetica Neue"/>
                          <a:hlinkClick r:id="rId8"/>
                        </a:rPr>
                        <a:t>https://www.buoyhealth.com/symptom-checker/</a:t>
                      </a:r>
                      <a:r>
                        <a:rPr lang="en-US" sz="1400" u="none" strike="noStrike" cap="none" dirty="0">
                          <a:latin typeface="Helvetica Neue"/>
                          <a:ea typeface="Helvetica Neue"/>
                          <a:cs typeface="Helvetica Neue"/>
                          <a:sym typeface="Helvetica Neue"/>
                        </a:rPr>
                        <a:t> </a:t>
                      </a:r>
                      <a:endParaRPr sz="1400" u="none" strike="noStrike" cap="none" dirty="0">
                        <a:latin typeface="Helvetica Neue"/>
                        <a:ea typeface="Helvetica Neue"/>
                        <a:cs typeface="Helvetica Neue"/>
                        <a:sym typeface="Helvetica Neue"/>
                      </a:endParaRPr>
                    </a:p>
                  </a:txBody>
                  <a:tcPr marL="63650" marR="63650" marT="0" marB="0"/>
                </a:tc>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Controlla i campanelli d'allarme e distingue tra emergenza e non urgente</a:t>
                      </a:r>
                      <a:endParaRPr sz="1400" u="none" strike="noStrike" cap="none">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5"/>
                  </a:ext>
                </a:extLst>
              </a:tr>
              <a:tr h="600375">
                <a:tc>
                  <a:txBody>
                    <a:bodyPr/>
                    <a:lstStyle/>
                    <a:p>
                      <a:pPr marL="0" marR="0" lvl="0" indent="0" algn="l" rtl="0">
                        <a:lnSpc>
                          <a:spcPct val="115000"/>
                        </a:lnSpc>
                        <a:spcBef>
                          <a:spcPts val="0"/>
                        </a:spcBef>
                        <a:spcAft>
                          <a:spcPts val="0"/>
                        </a:spcAft>
                        <a:buNone/>
                      </a:pPr>
                      <a:r>
                        <a:rPr lang="en-US" sz="1600" b="0" u="none" strike="noStrike" cap="none">
                          <a:solidFill>
                            <a:schemeClr val="dk1"/>
                          </a:solidFill>
                          <a:latin typeface="Helvetica Neue"/>
                          <a:ea typeface="Helvetica Neue"/>
                          <a:cs typeface="Helvetica Neue"/>
                          <a:sym typeface="Helvetica Neue"/>
                        </a:rPr>
                        <a:t>Healthily </a:t>
                      </a:r>
                      <a:endParaRPr/>
                    </a:p>
                  </a:txBody>
                  <a:tcPr marL="63650" marR="63650" marT="0" marB="0">
                    <a:solidFill>
                      <a:srgbClr val="B3C6E7"/>
                    </a:solidFill>
                  </a:tcPr>
                </a:tc>
                <a:tc>
                  <a:txBody>
                    <a:bodyPr/>
                    <a:lstStyle/>
                    <a:p>
                      <a:pPr marL="0" marR="0" lvl="0" indent="0" algn="l" rtl="0">
                        <a:lnSpc>
                          <a:spcPct val="115000"/>
                        </a:lnSpc>
                        <a:spcBef>
                          <a:spcPts val="0"/>
                        </a:spcBef>
                        <a:spcAft>
                          <a:spcPts val="0"/>
                        </a:spcAft>
                        <a:buNone/>
                      </a:pPr>
                      <a:r>
                        <a:rPr lang="en-US" sz="1400" u="sng" strike="noStrike" cap="none" dirty="0">
                          <a:solidFill>
                            <a:schemeClr val="hlink"/>
                          </a:solidFill>
                          <a:latin typeface="Helvetica Neue"/>
                          <a:ea typeface="Helvetica Neue"/>
                          <a:cs typeface="Helvetica Neue"/>
                          <a:sym typeface="Helvetica Neue"/>
                          <a:hlinkClick r:id="rId9"/>
                        </a:rPr>
                        <a:t>https://www.livehealthily.com/symptom-checker</a:t>
                      </a:r>
                      <a:r>
                        <a:rPr lang="en-US" sz="1400" u="none" strike="noStrike" cap="none" dirty="0">
                          <a:latin typeface="Helvetica Neue"/>
                          <a:ea typeface="Helvetica Neue"/>
                          <a:cs typeface="Helvetica Neue"/>
                          <a:sym typeface="Helvetica Neue"/>
                        </a:rPr>
                        <a:t> </a:t>
                      </a:r>
                      <a:endParaRPr sz="1400" u="none" strike="noStrike" cap="none" dirty="0">
                        <a:latin typeface="Helvetica Neue"/>
                        <a:ea typeface="Helvetica Neue"/>
                        <a:cs typeface="Helvetica Neue"/>
                        <a:sym typeface="Helvetica Neue"/>
                      </a:endParaRPr>
                    </a:p>
                  </a:txBody>
                  <a:tcPr marL="63650" marR="63650" marT="0" marB="0"/>
                </a:tc>
                <a:tc>
                  <a:txBody>
                    <a:bodyPr/>
                    <a:lstStyle/>
                    <a:p>
                      <a:pPr marL="0" marR="0" lvl="0" indent="0" algn="l" rtl="0">
                        <a:lnSpc>
                          <a:spcPct val="115000"/>
                        </a:lnSpc>
                        <a:spcBef>
                          <a:spcPts val="0"/>
                        </a:spcBef>
                        <a:spcAft>
                          <a:spcPts val="0"/>
                        </a:spcAft>
                        <a:buNone/>
                      </a:pPr>
                      <a:r>
                        <a:rPr lang="en-US" sz="1400" u="none" strike="noStrike" cap="none">
                          <a:latin typeface="Helvetica Neue"/>
                          <a:ea typeface="Helvetica Neue"/>
                          <a:cs typeface="Helvetica Neue"/>
                          <a:sym typeface="Helvetica Neue"/>
                        </a:rPr>
                        <a:t>Facile da usare. Non controlla accuratamente la presenza di </a:t>
                      </a:r>
                      <a:r>
                        <a:rPr lang="en-US">
                          <a:latin typeface="Helvetica Neue"/>
                          <a:ea typeface="Helvetica Neue"/>
                          <a:cs typeface="Helvetica Neue"/>
                          <a:sym typeface="Helvetica Neue"/>
                        </a:rPr>
                        <a:t>campanelli d’allarme</a:t>
                      </a:r>
                      <a:endParaRPr sz="1400" u="none" strike="noStrike" cap="none">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6"/>
                  </a:ext>
                </a:extLst>
              </a:tr>
              <a:tr h="932500">
                <a:tc>
                  <a:txBody>
                    <a:bodyPr/>
                    <a:lstStyle/>
                    <a:p>
                      <a:pPr marL="0" marR="0" lvl="0" indent="0" algn="l" rtl="0">
                        <a:lnSpc>
                          <a:spcPct val="115000"/>
                        </a:lnSpc>
                        <a:spcBef>
                          <a:spcPts val="0"/>
                        </a:spcBef>
                        <a:spcAft>
                          <a:spcPts val="0"/>
                        </a:spcAft>
                        <a:buNone/>
                      </a:pPr>
                      <a:r>
                        <a:rPr lang="en-US" sz="1600" b="0" u="none" strike="noStrike" cap="none" dirty="0" err="1">
                          <a:solidFill>
                            <a:schemeClr val="dk1"/>
                          </a:solidFill>
                          <a:latin typeface="Helvetica Neue"/>
                          <a:ea typeface="Helvetica Neue"/>
                          <a:cs typeface="Helvetica Neue"/>
                          <a:sym typeface="Helvetica Neue"/>
                        </a:rPr>
                        <a:t>Mediktor</a:t>
                      </a:r>
                      <a:r>
                        <a:rPr lang="en-US" sz="1600" b="0" u="none" strike="noStrike" cap="none" dirty="0">
                          <a:solidFill>
                            <a:schemeClr val="dk1"/>
                          </a:solidFill>
                          <a:latin typeface="Helvetica Neue"/>
                          <a:ea typeface="Helvetica Neue"/>
                          <a:cs typeface="Helvetica Neue"/>
                          <a:sym typeface="Helvetica Neue"/>
                        </a:rPr>
                        <a:t> (ITA)</a:t>
                      </a:r>
                      <a:endParaRPr sz="1600" b="0" u="none" strike="noStrike" cap="none" dirty="0">
                        <a:solidFill>
                          <a:schemeClr val="dk1"/>
                        </a:solidFill>
                        <a:latin typeface="Helvetica Neue"/>
                        <a:ea typeface="Helvetica Neue"/>
                        <a:cs typeface="Helvetica Neue"/>
                        <a:sym typeface="Helvetica Neue"/>
                      </a:endParaRPr>
                    </a:p>
                  </a:txBody>
                  <a:tcPr marL="63650" marR="63650" marT="0" marB="0">
                    <a:solidFill>
                      <a:srgbClr val="B3C6E7"/>
                    </a:solidFill>
                  </a:tcPr>
                </a:tc>
                <a:tc>
                  <a:txBody>
                    <a:bodyPr/>
                    <a:lstStyle/>
                    <a:p>
                      <a:pPr marL="0" marR="0" lvl="0" indent="0" algn="l" rtl="0">
                        <a:lnSpc>
                          <a:spcPct val="115000"/>
                        </a:lnSpc>
                        <a:spcBef>
                          <a:spcPts val="0"/>
                        </a:spcBef>
                        <a:spcAft>
                          <a:spcPts val="0"/>
                        </a:spcAft>
                        <a:buNone/>
                      </a:pPr>
                      <a:r>
                        <a:rPr lang="en-US" sz="1400" u="sng" strike="noStrike" cap="none" dirty="0">
                          <a:solidFill>
                            <a:schemeClr val="hlink"/>
                          </a:solidFill>
                          <a:latin typeface="Helvetica Neue"/>
                          <a:ea typeface="Helvetica Neue"/>
                          <a:cs typeface="Helvetica Neue"/>
                          <a:sym typeface="Helvetica Neue"/>
                          <a:hlinkClick r:id="rId10"/>
                        </a:rPr>
                        <a:t>https://my.mediktor.com/en-us</a:t>
                      </a:r>
                      <a:endParaRPr sz="1400" u="none" strike="noStrike" cap="none" dirty="0">
                        <a:latin typeface="Helvetica Neue"/>
                        <a:ea typeface="Helvetica Neue"/>
                        <a:cs typeface="Helvetica Neue"/>
                        <a:sym typeface="Helvetica Neue"/>
                      </a:endParaRPr>
                    </a:p>
                  </a:txBody>
                  <a:tcPr marL="63650" marR="63650" marT="0" marB="0"/>
                </a:tc>
                <a:tc>
                  <a:txBody>
                    <a:bodyPr/>
                    <a:lstStyle/>
                    <a:p>
                      <a:pPr marL="0" marR="0" lvl="0" indent="0" algn="l" rtl="0">
                        <a:lnSpc>
                          <a:spcPct val="115000"/>
                        </a:lnSpc>
                        <a:spcBef>
                          <a:spcPts val="0"/>
                        </a:spcBef>
                        <a:spcAft>
                          <a:spcPts val="0"/>
                        </a:spcAft>
                        <a:buNone/>
                      </a:pPr>
                      <a:r>
                        <a:rPr lang="en-US" sz="1400" u="none" strike="noStrike" cap="none" dirty="0">
                          <a:latin typeface="Helvetica Neue"/>
                          <a:ea typeface="Helvetica Neue"/>
                          <a:cs typeface="Helvetica Neue"/>
                          <a:sym typeface="Helvetica Neue"/>
                        </a:rPr>
                        <a:t>Ha </a:t>
                      </a:r>
                      <a:r>
                        <a:rPr lang="en-US" sz="1400" u="none" strike="noStrike" cap="none" dirty="0" err="1">
                          <a:latin typeface="Helvetica Neue"/>
                          <a:ea typeface="Helvetica Neue"/>
                          <a:cs typeface="Helvetica Neue"/>
                          <a:sym typeface="Helvetica Neue"/>
                        </a:rPr>
                        <a:t>una</a:t>
                      </a:r>
                      <a:r>
                        <a:rPr lang="en-US" sz="1400" u="none" strike="noStrike" cap="none" dirty="0">
                          <a:latin typeface="Helvetica Neue"/>
                          <a:ea typeface="Helvetica Neue"/>
                          <a:cs typeface="Helvetica Neue"/>
                          <a:sym typeface="Helvetica Neue"/>
                        </a:rPr>
                        <a:t> voce e un avatar</a:t>
                      </a:r>
                      <a:r>
                        <a:rPr lang="en-US" dirty="0">
                          <a:latin typeface="Helvetica Neue"/>
                          <a:ea typeface="Helvetica Neue"/>
                          <a:cs typeface="Helvetica Neue"/>
                          <a:sym typeface="Helvetica Neue"/>
                        </a:rPr>
                        <a:t>;</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guida</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i</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pazienti</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attraverso</a:t>
                      </a:r>
                      <a:r>
                        <a:rPr lang="en-US" sz="1400" u="none" strike="noStrike" cap="none" dirty="0">
                          <a:latin typeface="Helvetica Neue"/>
                          <a:ea typeface="Helvetica Neue"/>
                          <a:cs typeface="Helvetica Neue"/>
                          <a:sym typeface="Helvetica Neue"/>
                        </a:rPr>
                        <a:t> la </a:t>
                      </a:r>
                      <a:r>
                        <a:rPr lang="en-US" sz="1400" u="none" strike="noStrike" cap="none" dirty="0" err="1">
                          <a:latin typeface="Helvetica Neue"/>
                          <a:ea typeface="Helvetica Neue"/>
                          <a:cs typeface="Helvetica Neue"/>
                          <a:sym typeface="Helvetica Neue"/>
                        </a:rPr>
                        <a:t>misurazione</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dei</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parametri</a:t>
                      </a:r>
                      <a:r>
                        <a:rPr lang="en-US" sz="1400" u="none" strike="noStrike" cap="none" dirty="0">
                          <a:latin typeface="Helvetica Neue"/>
                          <a:ea typeface="Helvetica Neue"/>
                          <a:cs typeface="Helvetica Neue"/>
                          <a:sym typeface="Helvetica Neue"/>
                        </a:rPr>
                        <a:t> </a:t>
                      </a:r>
                      <a:r>
                        <a:rPr lang="en-US" sz="1400" u="none" strike="noStrike" cap="none" dirty="0" err="1">
                          <a:latin typeface="Helvetica Neue"/>
                          <a:ea typeface="Helvetica Neue"/>
                          <a:cs typeface="Helvetica Neue"/>
                          <a:sym typeface="Helvetica Neue"/>
                        </a:rPr>
                        <a:t>vitali</a:t>
                      </a:r>
                      <a:endParaRPr sz="1400" u="none" strike="noStrike" cap="none" dirty="0">
                        <a:latin typeface="Helvetica Neue"/>
                        <a:ea typeface="Helvetica Neue"/>
                        <a:cs typeface="Helvetica Neue"/>
                        <a:sym typeface="Helvetica Neue"/>
                      </a:endParaRPr>
                    </a:p>
                  </a:txBody>
                  <a:tcPr marL="63650" marR="63650" marT="0" marB="0"/>
                </a:tc>
                <a:extLst>
                  <a:ext uri="{0D108BD9-81ED-4DB2-BD59-A6C34878D82A}">
                    <a16:rowId xmlns:a16="http://schemas.microsoft.com/office/drawing/2014/main" val="10007"/>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9"/>
          <p:cNvPicPr preferRelativeResize="0"/>
          <p:nvPr/>
        </p:nvPicPr>
        <p:blipFill rotWithShape="1">
          <a:blip r:embed="rId3">
            <a:alphaModFix/>
          </a:blip>
          <a:srcRect/>
          <a:stretch/>
        </p:blipFill>
        <p:spPr>
          <a:xfrm>
            <a:off x="5919865" y="-33162"/>
            <a:ext cx="4902200" cy="2570342"/>
          </a:xfrm>
          <a:prstGeom prst="rect">
            <a:avLst/>
          </a:prstGeom>
          <a:noFill/>
          <a:ln>
            <a:noFill/>
          </a:ln>
        </p:spPr>
      </p:pic>
      <p:sp>
        <p:nvSpPr>
          <p:cNvPr id="160" name="Google Shape;160;p9"/>
          <p:cNvSpPr txBox="1"/>
          <p:nvPr/>
        </p:nvSpPr>
        <p:spPr>
          <a:xfrm>
            <a:off x="573476" y="669399"/>
            <a:ext cx="9247179" cy="513942"/>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63DC"/>
              </a:buClr>
              <a:buSzPts val="3600"/>
              <a:buFont typeface="Helvetica Neue"/>
              <a:buNone/>
            </a:pPr>
            <a:r>
              <a:rPr lang="en-US" sz="3600" b="1">
                <a:solidFill>
                  <a:srgbClr val="0063DC"/>
                </a:solidFill>
                <a:latin typeface="Helvetica Neue"/>
                <a:ea typeface="Helvetica Neue"/>
                <a:cs typeface="Helvetica Neue"/>
                <a:sym typeface="Helvetica Neue"/>
              </a:rPr>
              <a:t>Uso dell'intelligenza artificiale incentrata sul paziente</a:t>
            </a:r>
            <a:endParaRPr/>
          </a:p>
        </p:txBody>
      </p:sp>
      <p:sp>
        <p:nvSpPr>
          <p:cNvPr id="161" name="Google Shape;161;p9"/>
          <p:cNvSpPr txBox="1"/>
          <p:nvPr/>
        </p:nvSpPr>
        <p:spPr>
          <a:xfrm>
            <a:off x="573476" y="1474906"/>
            <a:ext cx="8433364" cy="51394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FB0087"/>
              </a:buClr>
              <a:buSzPts val="2400"/>
              <a:buFont typeface="Helvetica Neue"/>
              <a:buNone/>
            </a:pPr>
            <a:r>
              <a:rPr lang="en-US" sz="2400">
                <a:solidFill>
                  <a:srgbClr val="FB0087"/>
                </a:solidFill>
                <a:latin typeface="Helvetica Neue"/>
                <a:ea typeface="Helvetica Neue"/>
                <a:cs typeface="Helvetica Neue"/>
                <a:sym typeface="Helvetica Neue"/>
              </a:rPr>
              <a:t>2. Strumenti generici di intelligenza artificiale</a:t>
            </a:r>
            <a:endParaRPr/>
          </a:p>
        </p:txBody>
      </p:sp>
      <p:pic>
        <p:nvPicPr>
          <p:cNvPr id="162" name="Google Shape;162;p9"/>
          <p:cNvPicPr preferRelativeResize="0"/>
          <p:nvPr/>
        </p:nvPicPr>
        <p:blipFill rotWithShape="1">
          <a:blip r:embed="rId4">
            <a:alphaModFix/>
          </a:blip>
          <a:srcRect/>
          <a:stretch/>
        </p:blipFill>
        <p:spPr>
          <a:xfrm>
            <a:off x="9257901" y="6659731"/>
            <a:ext cx="1252330" cy="355600"/>
          </a:xfrm>
          <a:prstGeom prst="rect">
            <a:avLst/>
          </a:prstGeom>
          <a:noFill/>
          <a:ln>
            <a:noFill/>
          </a:ln>
        </p:spPr>
      </p:pic>
      <p:graphicFrame>
        <p:nvGraphicFramePr>
          <p:cNvPr id="163" name="Google Shape;163;p9"/>
          <p:cNvGraphicFramePr/>
          <p:nvPr/>
        </p:nvGraphicFramePr>
        <p:xfrm>
          <a:off x="573951" y="2152891"/>
          <a:ext cx="9516850" cy="2509200"/>
        </p:xfrm>
        <a:graphic>
          <a:graphicData uri="http://schemas.openxmlformats.org/drawingml/2006/table">
            <a:tbl>
              <a:tblPr firstRow="1" firstCol="1">
                <a:noFill/>
                <a:tableStyleId>{D8474208-EADD-4998-A99C-BE8F3D78A015}</a:tableStyleId>
              </a:tblPr>
              <a:tblGrid>
                <a:gridCol w="4758425">
                  <a:extLst>
                    <a:ext uri="{9D8B030D-6E8A-4147-A177-3AD203B41FA5}">
                      <a16:colId xmlns:a16="http://schemas.microsoft.com/office/drawing/2014/main" val="20000"/>
                    </a:ext>
                  </a:extLst>
                </a:gridCol>
                <a:gridCol w="4758425">
                  <a:extLst>
                    <a:ext uri="{9D8B030D-6E8A-4147-A177-3AD203B41FA5}">
                      <a16:colId xmlns:a16="http://schemas.microsoft.com/office/drawing/2014/main" val="20001"/>
                    </a:ext>
                  </a:extLst>
                </a:gridCol>
              </a:tblGrid>
              <a:tr h="385725">
                <a:tc>
                  <a:txBody>
                    <a:bodyPr/>
                    <a:lstStyle/>
                    <a:p>
                      <a:pPr marL="0" marR="0" lvl="0" indent="0" algn="l" rtl="0">
                        <a:lnSpc>
                          <a:spcPct val="115000"/>
                        </a:lnSpc>
                        <a:spcBef>
                          <a:spcPts val="0"/>
                        </a:spcBef>
                        <a:spcAft>
                          <a:spcPts val="0"/>
                        </a:spcAft>
                        <a:buNone/>
                      </a:pPr>
                      <a:r>
                        <a:rPr lang="en-US" sz="1800" u="none" strike="noStrike" cap="none">
                          <a:latin typeface="Helvetica Neue"/>
                          <a:ea typeface="Helvetica Neue"/>
                          <a:cs typeface="Helvetica Neue"/>
                          <a:sym typeface="Helvetica Neue"/>
                        </a:rPr>
                        <a:t>Servizio di IA</a:t>
                      </a:r>
                      <a:endParaRPr sz="1800" u="none" strike="noStrike" cap="none">
                        <a:latin typeface="Helvetica Neue"/>
                        <a:ea typeface="Helvetica Neue"/>
                        <a:cs typeface="Helvetica Neue"/>
                        <a:sym typeface="Helvetica Neue"/>
                      </a:endParaRPr>
                    </a:p>
                  </a:txBody>
                  <a:tcPr marL="68575" marR="68575" marT="0" marB="0"/>
                </a:tc>
                <a:tc>
                  <a:txBody>
                    <a:bodyPr/>
                    <a:lstStyle/>
                    <a:p>
                      <a:pPr marL="0" marR="0" lvl="0" indent="0" algn="l" rtl="0">
                        <a:lnSpc>
                          <a:spcPct val="115000"/>
                        </a:lnSpc>
                        <a:spcBef>
                          <a:spcPts val="0"/>
                        </a:spcBef>
                        <a:spcAft>
                          <a:spcPts val="0"/>
                        </a:spcAft>
                        <a:buNone/>
                      </a:pPr>
                      <a:r>
                        <a:rPr lang="en-US" sz="1800" u="none" strike="noStrike" cap="none">
                          <a:latin typeface="Helvetica Neue"/>
                          <a:ea typeface="Helvetica Neue"/>
                          <a:cs typeface="Helvetica Neue"/>
                          <a:sym typeface="Helvetica Neue"/>
                        </a:rPr>
                        <a:t> </a:t>
                      </a:r>
                      <a:endParaRPr sz="1800"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0"/>
                  </a:ext>
                </a:extLst>
              </a:tr>
              <a:tr h="707825">
                <a:tc>
                  <a:txBody>
                    <a:bodyPr/>
                    <a:lstStyle/>
                    <a:p>
                      <a:pPr marL="0" marR="0" lvl="0" indent="0" algn="just" rtl="0">
                        <a:lnSpc>
                          <a:spcPct val="115000"/>
                        </a:lnSpc>
                        <a:spcBef>
                          <a:spcPts val="0"/>
                        </a:spcBef>
                        <a:spcAft>
                          <a:spcPts val="0"/>
                        </a:spcAft>
                        <a:buNone/>
                      </a:pPr>
                      <a:r>
                        <a:rPr lang="en-US" sz="1600" b="0" u="sng" strike="noStrike" cap="none" dirty="0">
                          <a:solidFill>
                            <a:schemeClr val="hlink"/>
                          </a:solidFill>
                          <a:latin typeface="Helvetica Neue"/>
                          <a:ea typeface="Helvetica Neue"/>
                          <a:cs typeface="Helvetica Neue"/>
                          <a:sym typeface="Helvetica Neue"/>
                          <a:hlinkClick r:id="rId5"/>
                        </a:rPr>
                        <a:t>https://chat.openai.com/</a:t>
                      </a:r>
                      <a:endParaRPr sz="1600" b="0" u="none" strike="noStrike" cap="none" dirty="0">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a:latin typeface="Helvetica Neue"/>
                          <a:ea typeface="Helvetica Neue"/>
                          <a:cs typeface="Helvetica Neue"/>
                          <a:sym typeface="Helvetica Neue"/>
                        </a:rPr>
                        <a:t>Strumento AI basato su testo</a:t>
                      </a:r>
                      <a:endParaRPr sz="1600"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1"/>
                  </a:ext>
                </a:extLst>
              </a:tr>
              <a:tr h="707825">
                <a:tc>
                  <a:txBody>
                    <a:bodyPr/>
                    <a:lstStyle/>
                    <a:p>
                      <a:pPr marL="0" marR="0" lvl="0" indent="0" algn="just" rtl="0">
                        <a:lnSpc>
                          <a:spcPct val="115000"/>
                        </a:lnSpc>
                        <a:spcBef>
                          <a:spcPts val="0"/>
                        </a:spcBef>
                        <a:spcAft>
                          <a:spcPts val="0"/>
                        </a:spcAft>
                        <a:buNone/>
                      </a:pPr>
                      <a:r>
                        <a:rPr lang="en-US" sz="1600" b="0" u="sng" strike="noStrike" cap="none" dirty="0">
                          <a:solidFill>
                            <a:schemeClr val="hlink"/>
                          </a:solidFill>
                          <a:latin typeface="Helvetica Neue"/>
                          <a:ea typeface="Helvetica Neue"/>
                          <a:cs typeface="Helvetica Neue"/>
                          <a:sym typeface="Helvetica Neue"/>
                          <a:hlinkClick r:id="rId6"/>
                        </a:rPr>
                        <a:t>https://gemini.google.com/app</a:t>
                      </a:r>
                      <a:endParaRPr sz="1600" b="0" u="none" strike="noStrike" cap="none" dirty="0">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a:latin typeface="Helvetica Neue"/>
                          <a:ea typeface="Helvetica Neue"/>
                          <a:cs typeface="Helvetica Neue"/>
                          <a:sym typeface="Helvetica Neue"/>
                        </a:rPr>
                        <a:t>Strumento AI basato su testo</a:t>
                      </a:r>
                      <a:endParaRPr sz="1600" u="none" strike="noStrike" cap="none">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2"/>
                  </a:ext>
                </a:extLst>
              </a:tr>
              <a:tr h="707825">
                <a:tc>
                  <a:txBody>
                    <a:bodyPr/>
                    <a:lstStyle/>
                    <a:p>
                      <a:pPr marL="0" marR="0" lvl="0" indent="0" algn="just" rtl="0">
                        <a:lnSpc>
                          <a:spcPct val="115000"/>
                        </a:lnSpc>
                        <a:spcBef>
                          <a:spcPts val="0"/>
                        </a:spcBef>
                        <a:spcAft>
                          <a:spcPts val="0"/>
                        </a:spcAft>
                        <a:buNone/>
                      </a:pPr>
                      <a:r>
                        <a:rPr lang="en-US" sz="1600" b="0" u="sng" strike="noStrike" cap="none" dirty="0">
                          <a:solidFill>
                            <a:schemeClr val="hlink"/>
                          </a:solidFill>
                          <a:latin typeface="Helvetica Neue"/>
                          <a:ea typeface="Helvetica Neue"/>
                          <a:cs typeface="Helvetica Neue"/>
                          <a:sym typeface="Helvetica Neue"/>
                          <a:hlinkClick r:id="rId7"/>
                        </a:rPr>
                        <a:t>https://copilot.microsoft.com/</a:t>
                      </a:r>
                      <a:endParaRPr sz="1600" b="0" u="none" strike="noStrike" cap="none" dirty="0">
                        <a:latin typeface="Helvetica Neue"/>
                        <a:ea typeface="Helvetica Neue"/>
                        <a:cs typeface="Helvetica Neue"/>
                        <a:sym typeface="Helvetica Neue"/>
                      </a:endParaRPr>
                    </a:p>
                  </a:txBody>
                  <a:tcPr marL="68575" marR="68575" marT="0" marB="0">
                    <a:solidFill>
                      <a:srgbClr val="BBD6EE"/>
                    </a:solidFill>
                  </a:tcPr>
                </a:tc>
                <a:tc>
                  <a:txBody>
                    <a:bodyPr/>
                    <a:lstStyle/>
                    <a:p>
                      <a:pPr marL="0" marR="0" lvl="0" indent="0" algn="l" rtl="0">
                        <a:lnSpc>
                          <a:spcPct val="115000"/>
                        </a:lnSpc>
                        <a:spcBef>
                          <a:spcPts val="0"/>
                        </a:spcBef>
                        <a:spcAft>
                          <a:spcPts val="0"/>
                        </a:spcAft>
                        <a:buNone/>
                      </a:pPr>
                      <a:r>
                        <a:rPr lang="en-US" sz="1600" dirty="0" err="1">
                          <a:latin typeface="Helvetica Neue"/>
                          <a:ea typeface="Helvetica Neue"/>
                          <a:cs typeface="Helvetica Neue"/>
                          <a:sym typeface="Helvetica Neue"/>
                        </a:rPr>
                        <a:t>Strumento</a:t>
                      </a:r>
                      <a:r>
                        <a:rPr lang="en-US" sz="1600" dirty="0">
                          <a:latin typeface="Helvetica Neue"/>
                          <a:ea typeface="Helvetica Neue"/>
                          <a:cs typeface="Helvetica Neue"/>
                          <a:sym typeface="Helvetica Neue"/>
                        </a:rPr>
                        <a:t> AI </a:t>
                      </a:r>
                      <a:r>
                        <a:rPr lang="en-US" sz="1600" dirty="0" err="1">
                          <a:latin typeface="Helvetica Neue"/>
                          <a:ea typeface="Helvetica Neue"/>
                          <a:cs typeface="Helvetica Neue"/>
                          <a:sym typeface="Helvetica Neue"/>
                        </a:rPr>
                        <a:t>basato</a:t>
                      </a:r>
                      <a:r>
                        <a:rPr lang="en-US" sz="1600" dirty="0">
                          <a:latin typeface="Helvetica Neue"/>
                          <a:ea typeface="Helvetica Neue"/>
                          <a:cs typeface="Helvetica Neue"/>
                          <a:sym typeface="Helvetica Neue"/>
                        </a:rPr>
                        <a:t> </a:t>
                      </a:r>
                      <a:r>
                        <a:rPr lang="en-US" sz="1600" dirty="0" err="1">
                          <a:latin typeface="Helvetica Neue"/>
                          <a:ea typeface="Helvetica Neue"/>
                          <a:cs typeface="Helvetica Neue"/>
                          <a:sym typeface="Helvetica Neue"/>
                        </a:rPr>
                        <a:t>su</a:t>
                      </a:r>
                      <a:r>
                        <a:rPr lang="en-US" sz="1600" dirty="0">
                          <a:latin typeface="Helvetica Neue"/>
                          <a:ea typeface="Helvetica Neue"/>
                          <a:cs typeface="Helvetica Neue"/>
                          <a:sym typeface="Helvetica Neue"/>
                        </a:rPr>
                        <a:t> testo</a:t>
                      </a:r>
                      <a:endParaRPr dirty="0"/>
                    </a:p>
                    <a:p>
                      <a:pPr marL="0" marR="0" lvl="0" indent="0" algn="l" rtl="0">
                        <a:lnSpc>
                          <a:spcPct val="115000"/>
                        </a:lnSpc>
                        <a:spcBef>
                          <a:spcPts val="0"/>
                        </a:spcBef>
                        <a:spcAft>
                          <a:spcPts val="0"/>
                        </a:spcAft>
                        <a:buNone/>
                      </a:pPr>
                      <a:r>
                        <a:rPr lang="en-US" sz="1600" u="none" strike="noStrike" cap="none" dirty="0">
                          <a:latin typeface="Helvetica Neue"/>
                          <a:ea typeface="Helvetica Neue"/>
                          <a:cs typeface="Helvetica Neue"/>
                          <a:sym typeface="Helvetica Neue"/>
                        </a:rPr>
                        <a:t> </a:t>
                      </a:r>
                      <a:endParaRPr sz="1600" u="none" strike="noStrike" cap="none" dirty="0">
                        <a:latin typeface="Helvetica Neue"/>
                        <a:ea typeface="Helvetica Neue"/>
                        <a:cs typeface="Helvetica Neue"/>
                        <a:sym typeface="Helvetica Neue"/>
                      </a:endParaRPr>
                    </a:p>
                  </a:txBody>
                  <a:tcPr marL="68575" marR="68575" marT="0" marB="0"/>
                </a:tc>
                <a:extLst>
                  <a:ext uri="{0D108BD9-81ED-4DB2-BD59-A6C34878D82A}">
                    <a16:rowId xmlns:a16="http://schemas.microsoft.com/office/drawing/2014/main" val="10003"/>
                  </a:ext>
                </a:extLst>
              </a:tr>
            </a:tbl>
          </a:graphicData>
        </a:graphic>
      </p:graphicFrame>
    </p:spTree>
  </p:cSld>
  <p:clrMapOvr>
    <a:masterClrMapping/>
  </p:clrMapOvr>
</p:sld>
</file>

<file path=ppt/theme/theme1.xml><?xml version="1.0" encoding="utf-8"?>
<a:theme xmlns:a="http://schemas.openxmlformats.org/drawingml/2006/main" name="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2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4.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1072</Words>
  <Application>Microsoft Office PowerPoint</Application>
  <PresentationFormat>Personalizzato</PresentationFormat>
  <Paragraphs>145</Paragraphs>
  <Slides>18</Slides>
  <Notes>17</Notes>
  <HiddenSlides>0</HiddenSlides>
  <MMClips>0</MMClips>
  <ScaleCrop>false</ScaleCrop>
  <HeadingPairs>
    <vt:vector size="6" baseType="variant">
      <vt:variant>
        <vt:lpstr>Caratteri utilizzati</vt:lpstr>
      </vt:variant>
      <vt:variant>
        <vt:i4>3</vt:i4>
      </vt:variant>
      <vt:variant>
        <vt:lpstr>Tema</vt:lpstr>
      </vt:variant>
      <vt:variant>
        <vt:i4>3</vt:i4>
      </vt:variant>
      <vt:variant>
        <vt:lpstr>Titoli diapositive</vt:lpstr>
      </vt:variant>
      <vt:variant>
        <vt:i4>18</vt:i4>
      </vt:variant>
    </vt:vector>
  </HeadingPairs>
  <TitlesOfParts>
    <vt:vector size="24" baseType="lpstr">
      <vt:lpstr>Helvetica Neue</vt:lpstr>
      <vt:lpstr>Arial</vt:lpstr>
      <vt:lpstr>Calibri</vt:lpstr>
      <vt:lpstr>Tema di Office</vt:lpstr>
      <vt:lpstr>1_Tema di Office</vt:lpstr>
      <vt:lpstr>2_Tema di Office</vt:lpstr>
      <vt:lpstr>L'intelligenza artificiale nel settore sanitario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Mac Pro Roberto Tafuri</dc:creator>
  <cp:lastModifiedBy>Piermario Di Grazia</cp:lastModifiedBy>
  <cp:revision>4</cp:revision>
  <dcterms:created xsi:type="dcterms:W3CDTF">2023-06-18T10:00:21Z</dcterms:created>
  <dcterms:modified xsi:type="dcterms:W3CDTF">2026-03-05T14:01:40Z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ies>
</file>