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45"/>
  </p:notesMasterIdLst>
  <p:handoutMasterIdLst>
    <p:handoutMasterId r:id="rId46"/>
  </p:handoutMasterIdLst>
  <p:sldIdLst>
    <p:sldId id="256" r:id="rId6"/>
    <p:sldId id="257" r:id="rId7"/>
    <p:sldId id="277" r:id="rId8"/>
    <p:sldId id="342" r:id="rId9"/>
    <p:sldId id="311" r:id="rId10"/>
    <p:sldId id="799" r:id="rId11"/>
    <p:sldId id="803" r:id="rId12"/>
    <p:sldId id="805" r:id="rId13"/>
    <p:sldId id="816" r:id="rId14"/>
    <p:sldId id="807" r:id="rId15"/>
    <p:sldId id="817" r:id="rId16"/>
    <p:sldId id="811" r:id="rId17"/>
    <p:sldId id="819" r:id="rId18"/>
    <p:sldId id="818" r:id="rId19"/>
    <p:sldId id="808" r:id="rId20"/>
    <p:sldId id="820" r:id="rId21"/>
    <p:sldId id="809" r:id="rId22"/>
    <p:sldId id="821" r:id="rId23"/>
    <p:sldId id="810" r:id="rId24"/>
    <p:sldId id="806" r:id="rId25"/>
    <p:sldId id="789" r:id="rId26"/>
    <p:sldId id="833" r:id="rId27"/>
    <p:sldId id="835" r:id="rId28"/>
    <p:sldId id="836" r:id="rId29"/>
    <p:sldId id="837" r:id="rId30"/>
    <p:sldId id="838" r:id="rId31"/>
    <p:sldId id="839" r:id="rId32"/>
    <p:sldId id="840" r:id="rId33"/>
    <p:sldId id="822" r:id="rId34"/>
    <p:sldId id="823" r:id="rId35"/>
    <p:sldId id="824" r:id="rId36"/>
    <p:sldId id="825" r:id="rId37"/>
    <p:sldId id="826" r:id="rId38"/>
    <p:sldId id="831" r:id="rId39"/>
    <p:sldId id="287" r:id="rId40"/>
    <p:sldId id="260" r:id="rId41"/>
    <p:sldId id="286" r:id="rId42"/>
    <p:sldId id="308" r:id="rId43"/>
    <p:sldId id="273" r:id="rId44"/>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5DB"/>
    <a:srgbClr val="0063DC"/>
    <a:srgbClr val="AB0084"/>
    <a:srgbClr val="FB0087"/>
    <a:srgbClr val="00C6D6"/>
    <a:srgbClr val="E5FBFB"/>
    <a:srgbClr val="02FF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1288"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ria Reggiani" userId="S::saramaria.reggiani@santannapisa.it::b4ab18ea-ed13-4019-b528-d808df35eac7" providerId="AD" clId="Web-{74726B7F-63DE-45BF-71C1-0628CB2BE07A}"/>
    <pc:docChg chg="modSld">
      <pc:chgData name="Sara Maria Reggiani" userId="S::saramaria.reggiani@santannapisa.it::b4ab18ea-ed13-4019-b528-d808df35eac7" providerId="AD" clId="Web-{74726B7F-63DE-45BF-71C1-0628CB2BE07A}" dt="2025-04-24T10:07:28.230" v="1"/>
      <pc:docMkLst>
        <pc:docMk/>
      </pc:docMkLst>
      <pc:sldChg chg="addSp">
        <pc:chgData name="Sara Maria Reggiani" userId="S::saramaria.reggiani@santannapisa.it::b4ab18ea-ed13-4019-b528-d808df35eac7" providerId="AD" clId="Web-{74726B7F-63DE-45BF-71C1-0628CB2BE07A}" dt="2025-04-24T10:07:28.230" v="1"/>
        <pc:sldMkLst>
          <pc:docMk/>
          <pc:sldMk cId="634350250" sldId="803"/>
        </pc:sldMkLst>
        <pc:spChg chg="add">
          <ac:chgData name="Sara Maria Reggiani" userId="S::saramaria.reggiani@santannapisa.it::b4ab18ea-ed13-4019-b528-d808df35eac7" providerId="AD" clId="Web-{74726B7F-63DE-45BF-71C1-0628CB2BE07A}" dt="2025-04-24T10:07:28.230" v="1"/>
          <ac:spMkLst>
            <pc:docMk/>
            <pc:sldMk cId="634350250" sldId="803"/>
            <ac:spMk id="8" creationId="{69E5FEBF-816D-E682-8544-613898B6FF6A}"/>
          </ac:spMkLst>
        </pc:spChg>
      </pc:sldChg>
      <pc:sldChg chg="addSp">
        <pc:chgData name="Sara Maria Reggiani" userId="S::saramaria.reggiani@santannapisa.it::b4ab18ea-ed13-4019-b528-d808df35eac7" providerId="AD" clId="Web-{74726B7F-63DE-45BF-71C1-0628CB2BE07A}" dt="2025-04-24T10:07:22.323" v="0"/>
        <pc:sldMkLst>
          <pc:docMk/>
          <pc:sldMk cId="662515480" sldId="805"/>
        </pc:sldMkLst>
        <pc:spChg chg="add">
          <ac:chgData name="Sara Maria Reggiani" userId="S::saramaria.reggiani@santannapisa.it::b4ab18ea-ed13-4019-b528-d808df35eac7" providerId="AD" clId="Web-{74726B7F-63DE-45BF-71C1-0628CB2BE07A}" dt="2025-04-24T10:07:22.323" v="0"/>
          <ac:spMkLst>
            <pc:docMk/>
            <pc:sldMk cId="662515480" sldId="805"/>
            <ac:spMk id="5" creationId="{2F0D5D8E-F430-3545-A60F-BBED7C01781A}"/>
          </ac:spMkLst>
        </pc:spChg>
      </pc:sldChg>
    </pc:docChg>
  </pc:docChgLst>
  <pc:docChgLst>
    <pc:chgData name="Sara Maria Reggiani" userId="b4ab18ea-ed13-4019-b528-d808df35eac7" providerId="ADAL" clId="{A4A09F59-6200-4BA9-80B8-6FE576898B5D}"/>
    <pc:docChg chg="custSel modSld">
      <pc:chgData name="Sara Maria Reggiani" userId="b4ab18ea-ed13-4019-b528-d808df35eac7" providerId="ADAL" clId="{A4A09F59-6200-4BA9-80B8-6FE576898B5D}" dt="2025-05-15T10:44:27.906" v="2" actId="207"/>
      <pc:docMkLst>
        <pc:docMk/>
      </pc:docMkLst>
      <pc:sldChg chg="delSp modSp mod">
        <pc:chgData name="Sara Maria Reggiani" userId="b4ab18ea-ed13-4019-b528-d808df35eac7" providerId="ADAL" clId="{A4A09F59-6200-4BA9-80B8-6FE576898B5D}" dt="2025-05-15T10:40:03.862" v="1" actId="478"/>
        <pc:sldMkLst>
          <pc:docMk/>
          <pc:sldMk cId="839785364" sldId="256"/>
        </pc:sldMkLst>
        <pc:spChg chg="del mod">
          <ac:chgData name="Sara Maria Reggiani" userId="b4ab18ea-ed13-4019-b528-d808df35eac7" providerId="ADAL" clId="{A4A09F59-6200-4BA9-80B8-6FE576898B5D}" dt="2025-05-15T10:40:03.862" v="1" actId="478"/>
          <ac:spMkLst>
            <pc:docMk/>
            <pc:sldMk cId="839785364" sldId="256"/>
            <ac:spMk id="3" creationId="{00000000-0000-0000-0000-000000000000}"/>
          </ac:spMkLst>
        </pc:spChg>
      </pc:sldChg>
      <pc:sldChg chg="modSp mod">
        <pc:chgData name="Sara Maria Reggiani" userId="b4ab18ea-ed13-4019-b528-d808df35eac7" providerId="ADAL" clId="{A4A09F59-6200-4BA9-80B8-6FE576898B5D}" dt="2025-05-15T10:44:27.906" v="2" actId="207"/>
        <pc:sldMkLst>
          <pc:docMk/>
          <pc:sldMk cId="2696865260" sldId="260"/>
        </pc:sldMkLst>
        <pc:spChg chg="mod">
          <ac:chgData name="Sara Maria Reggiani" userId="b4ab18ea-ed13-4019-b528-d808df35eac7" providerId="ADAL" clId="{A4A09F59-6200-4BA9-80B8-6FE576898B5D}" dt="2025-05-15T10:44:27.906" v="2" actId="207"/>
          <ac:spMkLst>
            <pc:docMk/>
            <pc:sldMk cId="2696865260" sldId="260"/>
            <ac:spMk id="7" creationId="{6B912B1C-B865-399C-F92B-D0EA0A582168}"/>
          </ac:spMkLst>
        </pc:spChg>
      </pc:sldChg>
    </pc:docChg>
  </pc:docChgLst>
  <pc:docChgLst>
    <pc:chgData name="Manuela Furlan" userId="S::manuela.furlan@santannapisa.it::808d5b3c-d40d-454a-9c66-076d557606e9" providerId="AD" clId="Web-{DE7F4128-BB76-442F-03D1-18284650905A}"/>
    <pc:docChg chg="modSld">
      <pc:chgData name="Manuela Furlan" userId="S::manuela.furlan@santannapisa.it::808d5b3c-d40d-454a-9c66-076d557606e9" providerId="AD" clId="Web-{DE7F4128-BB76-442F-03D1-18284650905A}" dt="2025-04-24T10:40:01.896" v="38" actId="1076"/>
      <pc:docMkLst>
        <pc:docMk/>
      </pc:docMkLst>
      <pc:sldChg chg="modSp">
        <pc:chgData name="Manuela Furlan" userId="S::manuela.furlan@santannapisa.it::808d5b3c-d40d-454a-9c66-076d557606e9" providerId="AD" clId="Web-{DE7F4128-BB76-442F-03D1-18284650905A}" dt="2025-04-24T10:40:01.896" v="38" actId="1076"/>
        <pc:sldMkLst>
          <pc:docMk/>
          <pc:sldMk cId="2696865260" sldId="260"/>
        </pc:sldMkLst>
        <pc:spChg chg="mod">
          <ac:chgData name="Manuela Furlan" userId="S::manuela.furlan@santannapisa.it::808d5b3c-d40d-454a-9c66-076d557606e9" providerId="AD" clId="Web-{DE7F4128-BB76-442F-03D1-18284650905A}" dt="2025-04-24T10:40:01.896" v="38" actId="1076"/>
          <ac:spMkLst>
            <pc:docMk/>
            <pc:sldMk cId="2696865260" sldId="260"/>
            <ac:spMk id="2" creationId="{7C945A3B-4E7D-48F8-AC15-6C432BEF4AB2}"/>
          </ac:spMkLst>
        </pc:spChg>
      </pc:sldChg>
      <pc:sldChg chg="addSp delSp modSp modNotes">
        <pc:chgData name="Manuela Furlan" userId="S::manuela.furlan@santannapisa.it::808d5b3c-d40d-454a-9c66-076d557606e9" providerId="AD" clId="Web-{DE7F4128-BB76-442F-03D1-18284650905A}" dt="2025-04-24T10:39:35.755" v="26"/>
        <pc:sldMkLst>
          <pc:docMk/>
          <pc:sldMk cId="4141311857" sldId="286"/>
        </pc:sldMkLst>
        <pc:spChg chg="mod">
          <ac:chgData name="Manuela Furlan" userId="S::manuela.furlan@santannapisa.it::808d5b3c-d40d-454a-9c66-076d557606e9" providerId="AD" clId="Web-{DE7F4128-BB76-442F-03D1-18284650905A}" dt="2025-04-24T10:39:31.567" v="25"/>
          <ac:spMkLst>
            <pc:docMk/>
            <pc:sldMk cId="4141311857" sldId="286"/>
            <ac:spMk id="5" creationId="{0AB6C018-C91C-1483-CC9B-B6AA9981B8F4}"/>
          </ac:spMkLst>
        </pc:spChg>
        <pc:picChg chg="add del mod">
          <ac:chgData name="Manuela Furlan" userId="S::manuela.furlan@santannapisa.it::808d5b3c-d40d-454a-9c66-076d557606e9" providerId="AD" clId="Web-{DE7F4128-BB76-442F-03D1-18284650905A}" dt="2025-04-24T10:38:34.081" v="4"/>
          <ac:picMkLst>
            <pc:docMk/>
            <pc:sldMk cId="4141311857" sldId="286"/>
            <ac:picMk id="3" creationId="{22D694A1-5977-5D62-F8D0-BCAC0593E652}"/>
          </ac:picMkLst>
        </pc:picChg>
      </pc:sldChg>
    </pc:docChg>
  </pc:docChgLst>
  <pc:docChgLst>
    <pc:chgData name="Luca Scopis" userId="S::luca.scopis@santannapisa.it::d6b5367e-b8ba-4bed-8f98-58ef1b06e9e8" providerId="AD" clId="Web-{8DA1B13A-0D36-66FB-C59C-EBB07EFDB959}"/>
    <pc:docChg chg="modSld">
      <pc:chgData name="Luca Scopis" userId="S::luca.scopis@santannapisa.it::d6b5367e-b8ba-4bed-8f98-58ef1b06e9e8" providerId="AD" clId="Web-{8DA1B13A-0D36-66FB-C59C-EBB07EFDB959}" dt="2025-05-08T11:05:01.110" v="111"/>
      <pc:docMkLst>
        <pc:docMk/>
      </pc:docMkLst>
      <pc:sldChg chg="modSp">
        <pc:chgData name="Luca Scopis" userId="S::luca.scopis@santannapisa.it::d6b5367e-b8ba-4bed-8f98-58ef1b06e9e8" providerId="AD" clId="Web-{8DA1B13A-0D36-66FB-C59C-EBB07EFDB959}" dt="2025-05-08T11:05:01.110" v="111"/>
        <pc:sldMkLst>
          <pc:docMk/>
          <pc:sldMk cId="2696865260" sldId="260"/>
        </pc:sldMkLst>
        <pc:spChg chg="mod">
          <ac:chgData name="Luca Scopis" userId="S::luca.scopis@santannapisa.it::d6b5367e-b8ba-4bed-8f98-58ef1b06e9e8" providerId="AD" clId="Web-{8DA1B13A-0D36-66FB-C59C-EBB07EFDB959}" dt="2025-05-08T10:53:31.557" v="2" actId="1076"/>
          <ac:spMkLst>
            <pc:docMk/>
            <pc:sldMk cId="2696865260" sldId="260"/>
            <ac:spMk id="2" creationId="{7C945A3B-4E7D-48F8-AC15-6C432BEF4AB2}"/>
          </ac:spMkLst>
        </pc:spChg>
        <pc:spChg chg="mod">
          <ac:chgData name="Luca Scopis" userId="S::luca.scopis@santannapisa.it::d6b5367e-b8ba-4bed-8f98-58ef1b06e9e8" providerId="AD" clId="Web-{8DA1B13A-0D36-66FB-C59C-EBB07EFDB959}" dt="2025-05-08T11:05:01.110" v="111"/>
          <ac:spMkLst>
            <pc:docMk/>
            <pc:sldMk cId="2696865260" sldId="260"/>
            <ac:spMk id="7" creationId="{6B912B1C-B865-399C-F92B-D0EA0A58216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3B422C-5ED6-46B1-A0DF-FAD7C212F34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920E5502-2E8D-49CF-96B7-F5E4D3FFA92B}">
      <dgm:prSet phldrT="[Text]"/>
      <dgm:spPr>
        <a:solidFill>
          <a:srgbClr val="0CEBF6"/>
        </a:solidFill>
      </dgm:spPr>
      <dgm:t>
        <a:bodyPr/>
        <a:lstStyle/>
        <a:p>
          <a:r>
            <a:rPr lang="en-US" b="1"/>
            <a:t>Cosa ?</a:t>
          </a:r>
        </a:p>
      </dgm:t>
    </dgm:pt>
    <dgm:pt modelId="{BC45087F-27DE-4F49-9AF8-6D14C41920C8}" type="parTrans" cxnId="{F482EA6D-69AD-47F9-B1D4-83A2811E8EC6}">
      <dgm:prSet/>
      <dgm:spPr/>
      <dgm:t>
        <a:bodyPr/>
        <a:lstStyle/>
        <a:p>
          <a:endParaRPr lang="en-US"/>
        </a:p>
      </dgm:t>
    </dgm:pt>
    <dgm:pt modelId="{F771FD6D-B9D9-48ED-AAA9-F1C0F2352961}" type="sibTrans" cxnId="{F482EA6D-69AD-47F9-B1D4-83A2811E8EC6}">
      <dgm:prSet/>
      <dgm:spPr/>
      <dgm:t>
        <a:bodyPr/>
        <a:lstStyle/>
        <a:p>
          <a:endParaRPr lang="en-US"/>
        </a:p>
      </dgm:t>
    </dgm:pt>
    <dgm:pt modelId="{25EDF044-501E-4E8D-9BB2-DEF9619CA8DE}">
      <dgm:prSet phldrT="[Text]"/>
      <dgm:spPr>
        <a:solidFill>
          <a:srgbClr val="D0009E"/>
        </a:solidFill>
      </dgm:spPr>
      <dgm:t>
        <a:bodyPr/>
        <a:lstStyle/>
        <a:p>
          <a:r>
            <a:rPr lang="en-US" b="1"/>
            <a:t>Dove ?</a:t>
          </a:r>
        </a:p>
      </dgm:t>
    </dgm:pt>
    <dgm:pt modelId="{C85E8721-15C9-4150-8BFC-D34C330355AF}" type="parTrans" cxnId="{0624F20A-FD9A-41AF-BD8F-77ED0A229D1B}">
      <dgm:prSet/>
      <dgm:spPr/>
      <dgm:t>
        <a:bodyPr/>
        <a:lstStyle/>
        <a:p>
          <a:endParaRPr lang="en-US"/>
        </a:p>
      </dgm:t>
    </dgm:pt>
    <dgm:pt modelId="{B1AF566A-75FC-4424-9193-469BA9F2D8B3}" type="sibTrans" cxnId="{0624F20A-FD9A-41AF-BD8F-77ED0A229D1B}">
      <dgm:prSet/>
      <dgm:spPr/>
      <dgm:t>
        <a:bodyPr/>
        <a:lstStyle/>
        <a:p>
          <a:endParaRPr lang="en-US"/>
        </a:p>
      </dgm:t>
    </dgm:pt>
    <dgm:pt modelId="{F9A36813-7193-4C7F-8D73-765D12256BC7}">
      <dgm:prSet phldrT="[Text]"/>
      <dgm:spPr>
        <a:solidFill>
          <a:srgbClr val="02FFD2"/>
        </a:solidFill>
      </dgm:spPr>
      <dgm:t>
        <a:bodyPr/>
        <a:lstStyle/>
        <a:p>
          <a:r>
            <a:rPr lang="en-US" b="1" err="1"/>
            <a:t>Perchè</a:t>
          </a:r>
          <a:r>
            <a:rPr lang="en-US" b="1"/>
            <a:t> ?</a:t>
          </a:r>
        </a:p>
      </dgm:t>
    </dgm:pt>
    <dgm:pt modelId="{FE43A716-BC85-4A6D-A8E6-FDAD7825AF6A}" type="parTrans" cxnId="{5516757F-A5FB-4ACE-8DC0-8266CFB36293}">
      <dgm:prSet/>
      <dgm:spPr/>
      <dgm:t>
        <a:bodyPr/>
        <a:lstStyle/>
        <a:p>
          <a:endParaRPr lang="en-US"/>
        </a:p>
      </dgm:t>
    </dgm:pt>
    <dgm:pt modelId="{AF9C51E5-2460-48DC-9043-8E65780D4E82}" type="sibTrans" cxnId="{5516757F-A5FB-4ACE-8DC0-8266CFB36293}">
      <dgm:prSet/>
      <dgm:spPr/>
      <dgm:t>
        <a:bodyPr/>
        <a:lstStyle/>
        <a:p>
          <a:endParaRPr lang="en-US"/>
        </a:p>
      </dgm:t>
    </dgm:pt>
    <dgm:pt modelId="{FB19A1A3-FBB7-42FC-9328-3665E3B88417}">
      <dgm:prSet phldrT="[Text]"/>
      <dgm:spPr>
        <a:noFill/>
        <a:ln>
          <a:solidFill>
            <a:srgbClr val="0CEBF6"/>
          </a:solidFill>
        </a:ln>
      </dgm:spPr>
      <dgm:t>
        <a:bodyPr/>
        <a:lstStyle/>
        <a:p>
          <a:pPr algn="just"/>
          <a:r>
            <a:rPr lang="en-US" b="0"/>
            <a:t>Il </a:t>
          </a:r>
          <a:r>
            <a:rPr lang="en-US" b="0" err="1"/>
            <a:t>lavoro</a:t>
          </a:r>
          <a:r>
            <a:rPr lang="en-US" b="0"/>
            <a:t> di </a:t>
          </a:r>
          <a:r>
            <a:rPr lang="en-US" b="0" err="1"/>
            <a:t>squadra</a:t>
          </a:r>
          <a:r>
            <a:rPr lang="en-US" b="0"/>
            <a:t> è uno </a:t>
          </a:r>
          <a:r>
            <a:rPr lang="en-US" b="0" err="1"/>
            <a:t>strumento</a:t>
          </a:r>
          <a:r>
            <a:rPr lang="en-US" b="0"/>
            <a:t> di </a:t>
          </a:r>
          <a:r>
            <a:rPr lang="en-US" b="0" err="1"/>
            <a:t>lavoro</a:t>
          </a:r>
          <a:endParaRPr lang="en-US" b="0"/>
        </a:p>
      </dgm:t>
    </dgm:pt>
    <dgm:pt modelId="{F2CCFCA9-75AC-480C-BCA7-73358730C4AD}" type="parTrans" cxnId="{83C10E33-BB47-4A91-9233-3D8AFF7E385E}">
      <dgm:prSet/>
      <dgm:spPr/>
      <dgm:t>
        <a:bodyPr/>
        <a:lstStyle/>
        <a:p>
          <a:endParaRPr lang="en-US"/>
        </a:p>
      </dgm:t>
    </dgm:pt>
    <dgm:pt modelId="{C0A8C0F8-3036-4357-B926-5CD30E64B9F2}" type="sibTrans" cxnId="{83C10E33-BB47-4A91-9233-3D8AFF7E385E}">
      <dgm:prSet/>
      <dgm:spPr/>
      <dgm:t>
        <a:bodyPr/>
        <a:lstStyle/>
        <a:p>
          <a:endParaRPr lang="en-US"/>
        </a:p>
      </dgm:t>
    </dgm:pt>
    <dgm:pt modelId="{57A473A5-B3E3-4FC6-895C-C645CBB0AFD4}">
      <dgm:prSet phldrT="[Text]"/>
      <dgm:spPr>
        <a:noFill/>
        <a:ln>
          <a:solidFill>
            <a:srgbClr val="02FFD2"/>
          </a:solidFill>
        </a:ln>
      </dgm:spPr>
      <dgm:t>
        <a:bodyPr/>
        <a:lstStyle/>
        <a:p>
          <a:pPr algn="just"/>
          <a:r>
            <a:rPr lang="it-IT"/>
            <a:t>La collaborazione tra esperti di diverse discipline consente una visione più completa e integrata dei problemi e delle soluzioni, e di fatto consente lo sviluppo di soluzioni creative e adattabili alla natura dei problemi</a:t>
          </a:r>
          <a:endParaRPr lang="en-US"/>
        </a:p>
      </dgm:t>
    </dgm:pt>
    <dgm:pt modelId="{65115FAA-9BBC-4557-AD6E-C3B86ACA082E}" type="parTrans" cxnId="{AA5A0497-0CA8-4DAC-A9C9-7E6C65269A57}">
      <dgm:prSet/>
      <dgm:spPr/>
      <dgm:t>
        <a:bodyPr/>
        <a:lstStyle/>
        <a:p>
          <a:endParaRPr lang="en-US"/>
        </a:p>
      </dgm:t>
    </dgm:pt>
    <dgm:pt modelId="{1C8EC1FF-BE3F-4D4D-A005-931654E53C21}" type="sibTrans" cxnId="{AA5A0497-0CA8-4DAC-A9C9-7E6C65269A57}">
      <dgm:prSet/>
      <dgm:spPr/>
      <dgm:t>
        <a:bodyPr/>
        <a:lstStyle/>
        <a:p>
          <a:endParaRPr lang="en-US"/>
        </a:p>
      </dgm:t>
    </dgm:pt>
    <dgm:pt modelId="{88642B36-23EF-4694-8277-2BCF324AA749}">
      <dgm:prSet/>
      <dgm:spPr/>
      <dgm:t>
        <a:bodyPr/>
        <a:lstStyle/>
        <a:p>
          <a:pPr algn="just"/>
          <a:r>
            <a:rPr lang="it-IT"/>
            <a:t>Viene utilizzato in contesti organizzativi multidisciplinari, dove le risposte a problemi complessi richiedono elevata interdipendenza e integrazione professionale. Quando “il successo complessivo dipende dal successo di ciascuno e il successo di ciascuno dipende dal successo degli altri” (in “Comportamento organizzativo”, p.262)</a:t>
          </a:r>
        </a:p>
      </dgm:t>
    </dgm:pt>
    <dgm:pt modelId="{CF99E0A1-B241-4B1F-897F-E64C7E2C01E2}" type="parTrans" cxnId="{A7DA8F0A-956C-4ABA-B9BE-561B855896BE}">
      <dgm:prSet/>
      <dgm:spPr/>
      <dgm:t>
        <a:bodyPr/>
        <a:lstStyle/>
        <a:p>
          <a:endParaRPr lang="it-IT"/>
        </a:p>
      </dgm:t>
    </dgm:pt>
    <dgm:pt modelId="{844E1251-0FA5-44E1-B2E6-B8F6B810158C}" type="sibTrans" cxnId="{A7DA8F0A-956C-4ABA-B9BE-561B855896BE}">
      <dgm:prSet/>
      <dgm:spPr/>
      <dgm:t>
        <a:bodyPr/>
        <a:lstStyle/>
        <a:p>
          <a:endParaRPr lang="it-IT"/>
        </a:p>
      </dgm:t>
    </dgm:pt>
    <dgm:pt modelId="{62468856-0045-4002-BF66-B2719723442E}" type="pres">
      <dgm:prSet presAssocID="{1E3B422C-5ED6-46B1-A0DF-FAD7C212F347}" presName="linear" presStyleCnt="0">
        <dgm:presLayoutVars>
          <dgm:dir/>
          <dgm:animLvl val="lvl"/>
          <dgm:resizeHandles val="exact"/>
        </dgm:presLayoutVars>
      </dgm:prSet>
      <dgm:spPr/>
    </dgm:pt>
    <dgm:pt modelId="{DDC56DB2-1048-40B8-9AFB-79929BD51287}" type="pres">
      <dgm:prSet presAssocID="{920E5502-2E8D-49CF-96B7-F5E4D3FFA92B}" presName="parentLin" presStyleCnt="0"/>
      <dgm:spPr/>
    </dgm:pt>
    <dgm:pt modelId="{D6B7CFC1-EB28-4279-9695-05F5E9B81BA1}" type="pres">
      <dgm:prSet presAssocID="{920E5502-2E8D-49CF-96B7-F5E4D3FFA92B}" presName="parentLeftMargin" presStyleLbl="node1" presStyleIdx="0" presStyleCnt="3"/>
      <dgm:spPr/>
    </dgm:pt>
    <dgm:pt modelId="{499656BC-7E2C-42FE-90F0-B193F9DFF5FA}" type="pres">
      <dgm:prSet presAssocID="{920E5502-2E8D-49CF-96B7-F5E4D3FFA92B}" presName="parentText" presStyleLbl="node1" presStyleIdx="0" presStyleCnt="3">
        <dgm:presLayoutVars>
          <dgm:chMax val="0"/>
          <dgm:bulletEnabled val="1"/>
        </dgm:presLayoutVars>
      </dgm:prSet>
      <dgm:spPr/>
    </dgm:pt>
    <dgm:pt modelId="{CFF68A81-2F1C-42E6-9B2C-BF4CBD262630}" type="pres">
      <dgm:prSet presAssocID="{920E5502-2E8D-49CF-96B7-F5E4D3FFA92B}" presName="negativeSpace" presStyleCnt="0"/>
      <dgm:spPr/>
    </dgm:pt>
    <dgm:pt modelId="{D5307124-8321-44EF-BA8F-9CE205F89AFC}" type="pres">
      <dgm:prSet presAssocID="{920E5502-2E8D-49CF-96B7-F5E4D3FFA92B}" presName="childText" presStyleLbl="conFgAcc1" presStyleIdx="0" presStyleCnt="3">
        <dgm:presLayoutVars>
          <dgm:bulletEnabled val="1"/>
        </dgm:presLayoutVars>
      </dgm:prSet>
      <dgm:spPr/>
    </dgm:pt>
    <dgm:pt modelId="{3117800D-700F-435A-A7D1-3CD8A4508C57}" type="pres">
      <dgm:prSet presAssocID="{F771FD6D-B9D9-48ED-AAA9-F1C0F2352961}" presName="spaceBetweenRectangles" presStyleCnt="0"/>
      <dgm:spPr/>
    </dgm:pt>
    <dgm:pt modelId="{B3798142-D169-4E6A-9BF4-4EA1363A7D30}" type="pres">
      <dgm:prSet presAssocID="{25EDF044-501E-4E8D-9BB2-DEF9619CA8DE}" presName="parentLin" presStyleCnt="0"/>
      <dgm:spPr/>
    </dgm:pt>
    <dgm:pt modelId="{70BCBEF8-E989-4249-9C30-71C66AC5A50A}" type="pres">
      <dgm:prSet presAssocID="{25EDF044-501E-4E8D-9BB2-DEF9619CA8DE}" presName="parentLeftMargin" presStyleLbl="node1" presStyleIdx="0" presStyleCnt="3"/>
      <dgm:spPr/>
    </dgm:pt>
    <dgm:pt modelId="{105FCD6D-16FF-4E11-9570-C37A50A65711}" type="pres">
      <dgm:prSet presAssocID="{25EDF044-501E-4E8D-9BB2-DEF9619CA8DE}" presName="parentText" presStyleLbl="node1" presStyleIdx="1" presStyleCnt="3" custLinFactNeighborX="9525" custLinFactNeighborY="2151">
        <dgm:presLayoutVars>
          <dgm:chMax val="0"/>
          <dgm:bulletEnabled val="1"/>
        </dgm:presLayoutVars>
      </dgm:prSet>
      <dgm:spPr/>
    </dgm:pt>
    <dgm:pt modelId="{E03FFAD4-B257-40BE-95E4-F3F08F03AF2E}" type="pres">
      <dgm:prSet presAssocID="{25EDF044-501E-4E8D-9BB2-DEF9619CA8DE}" presName="negativeSpace" presStyleCnt="0"/>
      <dgm:spPr/>
    </dgm:pt>
    <dgm:pt modelId="{AA111DBC-F94D-4818-80C2-43070D4AAFDC}" type="pres">
      <dgm:prSet presAssocID="{25EDF044-501E-4E8D-9BB2-DEF9619CA8DE}" presName="childText" presStyleLbl="conFgAcc1" presStyleIdx="1" presStyleCnt="3">
        <dgm:presLayoutVars>
          <dgm:bulletEnabled val="1"/>
        </dgm:presLayoutVars>
      </dgm:prSet>
      <dgm:spPr/>
    </dgm:pt>
    <dgm:pt modelId="{F873B8E1-5E10-4039-B3F7-DDF6B57160F9}" type="pres">
      <dgm:prSet presAssocID="{B1AF566A-75FC-4424-9193-469BA9F2D8B3}" presName="spaceBetweenRectangles" presStyleCnt="0"/>
      <dgm:spPr/>
    </dgm:pt>
    <dgm:pt modelId="{B529DBB8-3349-46F9-87A2-AAC648F7F6C1}" type="pres">
      <dgm:prSet presAssocID="{F9A36813-7193-4C7F-8D73-765D12256BC7}" presName="parentLin" presStyleCnt="0"/>
      <dgm:spPr/>
    </dgm:pt>
    <dgm:pt modelId="{E4432311-C3E0-4659-89D9-4170C7EF2058}" type="pres">
      <dgm:prSet presAssocID="{F9A36813-7193-4C7F-8D73-765D12256BC7}" presName="parentLeftMargin" presStyleLbl="node1" presStyleIdx="1" presStyleCnt="3"/>
      <dgm:spPr/>
    </dgm:pt>
    <dgm:pt modelId="{581F88EB-329E-409A-9AF6-A10CFDFE54F3}" type="pres">
      <dgm:prSet presAssocID="{F9A36813-7193-4C7F-8D73-765D12256BC7}" presName="parentText" presStyleLbl="node1" presStyleIdx="2" presStyleCnt="3" custLinFactNeighborX="-12536" custLinFactNeighborY="-9387">
        <dgm:presLayoutVars>
          <dgm:chMax val="0"/>
          <dgm:bulletEnabled val="1"/>
        </dgm:presLayoutVars>
      </dgm:prSet>
      <dgm:spPr/>
    </dgm:pt>
    <dgm:pt modelId="{4E27A2B3-EFC5-4FA3-BA94-FEF5B3795C4D}" type="pres">
      <dgm:prSet presAssocID="{F9A36813-7193-4C7F-8D73-765D12256BC7}" presName="negativeSpace" presStyleCnt="0"/>
      <dgm:spPr/>
    </dgm:pt>
    <dgm:pt modelId="{F67D7666-9130-4FA3-BE8E-8DDD0D147B7A}" type="pres">
      <dgm:prSet presAssocID="{F9A36813-7193-4C7F-8D73-765D12256BC7}" presName="childText" presStyleLbl="conFgAcc1" presStyleIdx="2" presStyleCnt="3">
        <dgm:presLayoutVars>
          <dgm:bulletEnabled val="1"/>
        </dgm:presLayoutVars>
      </dgm:prSet>
      <dgm:spPr/>
    </dgm:pt>
  </dgm:ptLst>
  <dgm:cxnLst>
    <dgm:cxn modelId="{A7DA8F0A-956C-4ABA-B9BE-561B855896BE}" srcId="{25EDF044-501E-4E8D-9BB2-DEF9619CA8DE}" destId="{88642B36-23EF-4694-8277-2BCF324AA749}" srcOrd="0" destOrd="0" parTransId="{CF99E0A1-B241-4B1F-897F-E64C7E2C01E2}" sibTransId="{844E1251-0FA5-44E1-B2E6-B8F6B810158C}"/>
    <dgm:cxn modelId="{0624F20A-FD9A-41AF-BD8F-77ED0A229D1B}" srcId="{1E3B422C-5ED6-46B1-A0DF-FAD7C212F347}" destId="{25EDF044-501E-4E8D-9BB2-DEF9619CA8DE}" srcOrd="1" destOrd="0" parTransId="{C85E8721-15C9-4150-8BFC-D34C330355AF}" sibTransId="{B1AF566A-75FC-4424-9193-469BA9F2D8B3}"/>
    <dgm:cxn modelId="{5539390C-DCA1-4582-86DD-E309C6F78703}" type="presOf" srcId="{920E5502-2E8D-49CF-96B7-F5E4D3FFA92B}" destId="{499656BC-7E2C-42FE-90F0-B193F9DFF5FA}" srcOrd="1" destOrd="0" presId="urn:microsoft.com/office/officeart/2005/8/layout/list1"/>
    <dgm:cxn modelId="{28FA461C-4880-4088-B24E-6E9D8268FA73}" type="presOf" srcId="{F9A36813-7193-4C7F-8D73-765D12256BC7}" destId="{581F88EB-329E-409A-9AF6-A10CFDFE54F3}" srcOrd="1" destOrd="0" presId="urn:microsoft.com/office/officeart/2005/8/layout/list1"/>
    <dgm:cxn modelId="{83C10E33-BB47-4A91-9233-3D8AFF7E385E}" srcId="{920E5502-2E8D-49CF-96B7-F5E4D3FFA92B}" destId="{FB19A1A3-FBB7-42FC-9328-3665E3B88417}" srcOrd="0" destOrd="0" parTransId="{F2CCFCA9-75AC-480C-BCA7-73358730C4AD}" sibTransId="{C0A8C0F8-3036-4357-B926-5CD30E64B9F2}"/>
    <dgm:cxn modelId="{CA54873E-13E2-464F-9CB7-5804B970D1BD}" type="presOf" srcId="{F9A36813-7193-4C7F-8D73-765D12256BC7}" destId="{E4432311-C3E0-4659-89D9-4170C7EF2058}" srcOrd="0" destOrd="0" presId="urn:microsoft.com/office/officeart/2005/8/layout/list1"/>
    <dgm:cxn modelId="{F482EA6D-69AD-47F9-B1D4-83A2811E8EC6}" srcId="{1E3B422C-5ED6-46B1-A0DF-FAD7C212F347}" destId="{920E5502-2E8D-49CF-96B7-F5E4D3FFA92B}" srcOrd="0" destOrd="0" parTransId="{BC45087F-27DE-4F49-9AF8-6D14C41920C8}" sibTransId="{F771FD6D-B9D9-48ED-AAA9-F1C0F2352961}"/>
    <dgm:cxn modelId="{5D436370-CB38-4C98-9A50-3957F37AD878}" type="presOf" srcId="{88642B36-23EF-4694-8277-2BCF324AA749}" destId="{AA111DBC-F94D-4818-80C2-43070D4AAFDC}" srcOrd="0" destOrd="0" presId="urn:microsoft.com/office/officeart/2005/8/layout/list1"/>
    <dgm:cxn modelId="{9E32B876-C9F6-4DB1-BA61-73D6673DC931}" type="presOf" srcId="{25EDF044-501E-4E8D-9BB2-DEF9619CA8DE}" destId="{105FCD6D-16FF-4E11-9570-C37A50A65711}" srcOrd="1" destOrd="0" presId="urn:microsoft.com/office/officeart/2005/8/layout/list1"/>
    <dgm:cxn modelId="{5F4ECC77-A3FF-4304-BE74-F0E850C49360}" type="presOf" srcId="{920E5502-2E8D-49CF-96B7-F5E4D3FFA92B}" destId="{D6B7CFC1-EB28-4279-9695-05F5E9B81BA1}" srcOrd="0" destOrd="0" presId="urn:microsoft.com/office/officeart/2005/8/layout/list1"/>
    <dgm:cxn modelId="{5516757F-A5FB-4ACE-8DC0-8266CFB36293}" srcId="{1E3B422C-5ED6-46B1-A0DF-FAD7C212F347}" destId="{F9A36813-7193-4C7F-8D73-765D12256BC7}" srcOrd="2" destOrd="0" parTransId="{FE43A716-BC85-4A6D-A8E6-FDAD7825AF6A}" sibTransId="{AF9C51E5-2460-48DC-9043-8E65780D4E82}"/>
    <dgm:cxn modelId="{AA5A0497-0CA8-4DAC-A9C9-7E6C65269A57}" srcId="{F9A36813-7193-4C7F-8D73-765D12256BC7}" destId="{57A473A5-B3E3-4FC6-895C-C645CBB0AFD4}" srcOrd="0" destOrd="0" parTransId="{65115FAA-9BBC-4557-AD6E-C3B86ACA082E}" sibTransId="{1C8EC1FF-BE3F-4D4D-A005-931654E53C21}"/>
    <dgm:cxn modelId="{34435FBA-EE75-4C31-A42B-D649C3F8DD4E}" type="presOf" srcId="{1E3B422C-5ED6-46B1-A0DF-FAD7C212F347}" destId="{62468856-0045-4002-BF66-B2719723442E}" srcOrd="0" destOrd="0" presId="urn:microsoft.com/office/officeart/2005/8/layout/list1"/>
    <dgm:cxn modelId="{F62BF4D0-8E37-4E80-98B3-5F5B317FF44C}" type="presOf" srcId="{FB19A1A3-FBB7-42FC-9328-3665E3B88417}" destId="{D5307124-8321-44EF-BA8F-9CE205F89AFC}" srcOrd="0" destOrd="0" presId="urn:microsoft.com/office/officeart/2005/8/layout/list1"/>
    <dgm:cxn modelId="{5F819DD6-8E4A-4D3F-AFD6-012F40A160A3}" type="presOf" srcId="{25EDF044-501E-4E8D-9BB2-DEF9619CA8DE}" destId="{70BCBEF8-E989-4249-9C30-71C66AC5A50A}" srcOrd="0" destOrd="0" presId="urn:microsoft.com/office/officeart/2005/8/layout/list1"/>
    <dgm:cxn modelId="{233498DD-0A41-4898-9637-7DFF545B00BF}" type="presOf" srcId="{57A473A5-B3E3-4FC6-895C-C645CBB0AFD4}" destId="{F67D7666-9130-4FA3-BE8E-8DDD0D147B7A}" srcOrd="0" destOrd="0" presId="urn:microsoft.com/office/officeart/2005/8/layout/list1"/>
    <dgm:cxn modelId="{B017D4FA-9C27-46F4-A0D2-0CF6952E9A8C}" type="presParOf" srcId="{62468856-0045-4002-BF66-B2719723442E}" destId="{DDC56DB2-1048-40B8-9AFB-79929BD51287}" srcOrd="0" destOrd="0" presId="urn:microsoft.com/office/officeart/2005/8/layout/list1"/>
    <dgm:cxn modelId="{06DAF65A-D829-4BE3-9C45-9FFAA6AE92E3}" type="presParOf" srcId="{DDC56DB2-1048-40B8-9AFB-79929BD51287}" destId="{D6B7CFC1-EB28-4279-9695-05F5E9B81BA1}" srcOrd="0" destOrd="0" presId="urn:microsoft.com/office/officeart/2005/8/layout/list1"/>
    <dgm:cxn modelId="{142D10E1-89AD-499B-B661-7A3ED746FE04}" type="presParOf" srcId="{DDC56DB2-1048-40B8-9AFB-79929BD51287}" destId="{499656BC-7E2C-42FE-90F0-B193F9DFF5FA}" srcOrd="1" destOrd="0" presId="urn:microsoft.com/office/officeart/2005/8/layout/list1"/>
    <dgm:cxn modelId="{F93FEC7D-5A99-44EB-A6BB-E611720F4E5D}" type="presParOf" srcId="{62468856-0045-4002-BF66-B2719723442E}" destId="{CFF68A81-2F1C-42E6-9B2C-BF4CBD262630}" srcOrd="1" destOrd="0" presId="urn:microsoft.com/office/officeart/2005/8/layout/list1"/>
    <dgm:cxn modelId="{6B67DF83-2BDB-41BD-97A3-AE80BE029FDC}" type="presParOf" srcId="{62468856-0045-4002-BF66-B2719723442E}" destId="{D5307124-8321-44EF-BA8F-9CE205F89AFC}" srcOrd="2" destOrd="0" presId="urn:microsoft.com/office/officeart/2005/8/layout/list1"/>
    <dgm:cxn modelId="{E845C38F-41AE-4077-9CCC-98A658F5E3BB}" type="presParOf" srcId="{62468856-0045-4002-BF66-B2719723442E}" destId="{3117800D-700F-435A-A7D1-3CD8A4508C57}" srcOrd="3" destOrd="0" presId="urn:microsoft.com/office/officeart/2005/8/layout/list1"/>
    <dgm:cxn modelId="{998AFBF3-9ADC-4F8F-8D13-F58FE12A4555}" type="presParOf" srcId="{62468856-0045-4002-BF66-B2719723442E}" destId="{B3798142-D169-4E6A-9BF4-4EA1363A7D30}" srcOrd="4" destOrd="0" presId="urn:microsoft.com/office/officeart/2005/8/layout/list1"/>
    <dgm:cxn modelId="{BB19D292-083B-4915-8CB5-90096D58DEC9}" type="presParOf" srcId="{B3798142-D169-4E6A-9BF4-4EA1363A7D30}" destId="{70BCBEF8-E989-4249-9C30-71C66AC5A50A}" srcOrd="0" destOrd="0" presId="urn:microsoft.com/office/officeart/2005/8/layout/list1"/>
    <dgm:cxn modelId="{BE1C2708-9440-4BEB-885E-721A6E628FE8}" type="presParOf" srcId="{B3798142-D169-4E6A-9BF4-4EA1363A7D30}" destId="{105FCD6D-16FF-4E11-9570-C37A50A65711}" srcOrd="1" destOrd="0" presId="urn:microsoft.com/office/officeart/2005/8/layout/list1"/>
    <dgm:cxn modelId="{EAFF2D24-AB5A-46CE-8DDA-85107DAE0894}" type="presParOf" srcId="{62468856-0045-4002-BF66-B2719723442E}" destId="{E03FFAD4-B257-40BE-95E4-F3F08F03AF2E}" srcOrd="5" destOrd="0" presId="urn:microsoft.com/office/officeart/2005/8/layout/list1"/>
    <dgm:cxn modelId="{1F302D44-78ED-4AFD-A2DE-34C5C636EEE2}" type="presParOf" srcId="{62468856-0045-4002-BF66-B2719723442E}" destId="{AA111DBC-F94D-4818-80C2-43070D4AAFDC}" srcOrd="6" destOrd="0" presId="urn:microsoft.com/office/officeart/2005/8/layout/list1"/>
    <dgm:cxn modelId="{EB4DEC85-DFAE-4760-BA53-9235CDBBCD45}" type="presParOf" srcId="{62468856-0045-4002-BF66-B2719723442E}" destId="{F873B8E1-5E10-4039-B3F7-DDF6B57160F9}" srcOrd="7" destOrd="0" presId="urn:microsoft.com/office/officeart/2005/8/layout/list1"/>
    <dgm:cxn modelId="{E6FCD307-4222-489A-B0AA-635E7D74F257}" type="presParOf" srcId="{62468856-0045-4002-BF66-B2719723442E}" destId="{B529DBB8-3349-46F9-87A2-AAC648F7F6C1}" srcOrd="8" destOrd="0" presId="urn:microsoft.com/office/officeart/2005/8/layout/list1"/>
    <dgm:cxn modelId="{0A05663F-2A4C-498D-874C-82D002A4D992}" type="presParOf" srcId="{B529DBB8-3349-46F9-87A2-AAC648F7F6C1}" destId="{E4432311-C3E0-4659-89D9-4170C7EF2058}" srcOrd="0" destOrd="0" presId="urn:microsoft.com/office/officeart/2005/8/layout/list1"/>
    <dgm:cxn modelId="{10206BC4-A81D-4D45-A347-EEFCC95B3636}" type="presParOf" srcId="{B529DBB8-3349-46F9-87A2-AAC648F7F6C1}" destId="{581F88EB-329E-409A-9AF6-A10CFDFE54F3}" srcOrd="1" destOrd="0" presId="urn:microsoft.com/office/officeart/2005/8/layout/list1"/>
    <dgm:cxn modelId="{383FF24C-67E1-4A15-B43B-116C7C94FED0}" type="presParOf" srcId="{62468856-0045-4002-BF66-B2719723442E}" destId="{4E27A2B3-EFC5-4FA3-BA94-FEF5B3795C4D}" srcOrd="9" destOrd="0" presId="urn:microsoft.com/office/officeart/2005/8/layout/list1"/>
    <dgm:cxn modelId="{FECF275D-1F2B-4FEF-9B27-871E0A016653}" type="presParOf" srcId="{62468856-0045-4002-BF66-B2719723442E}" destId="{F67D7666-9130-4FA3-BE8E-8DDD0D147B7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07124-8321-44EF-BA8F-9CE205F89AFC}">
      <dsp:nvSpPr>
        <dsp:cNvPr id="0" name=""/>
        <dsp:cNvSpPr/>
      </dsp:nvSpPr>
      <dsp:spPr>
        <a:xfrm>
          <a:off x="0" y="332073"/>
          <a:ext cx="9774352" cy="807975"/>
        </a:xfrm>
        <a:prstGeom prst="rect">
          <a:avLst/>
        </a:prstGeom>
        <a:no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8598" tIns="395732" rIns="758598" bIns="135128" numCol="1" spcCol="1270" anchor="t" anchorCtr="0">
          <a:noAutofit/>
        </a:bodyPr>
        <a:lstStyle/>
        <a:p>
          <a:pPr marL="171450" lvl="1" indent="-171450" algn="just" defTabSz="844550">
            <a:lnSpc>
              <a:spcPct val="90000"/>
            </a:lnSpc>
            <a:spcBef>
              <a:spcPct val="0"/>
            </a:spcBef>
            <a:spcAft>
              <a:spcPct val="15000"/>
            </a:spcAft>
            <a:buChar char="•"/>
          </a:pPr>
          <a:r>
            <a:rPr lang="en-US" sz="1900" b="0" kern="1200"/>
            <a:t>Il </a:t>
          </a:r>
          <a:r>
            <a:rPr lang="en-US" sz="1900" b="0" kern="1200" err="1"/>
            <a:t>lavoro</a:t>
          </a:r>
          <a:r>
            <a:rPr lang="en-US" sz="1900" b="0" kern="1200"/>
            <a:t> di </a:t>
          </a:r>
          <a:r>
            <a:rPr lang="en-US" sz="1900" b="0" kern="1200" err="1"/>
            <a:t>squadra</a:t>
          </a:r>
          <a:r>
            <a:rPr lang="en-US" sz="1900" b="0" kern="1200"/>
            <a:t> è uno </a:t>
          </a:r>
          <a:r>
            <a:rPr lang="en-US" sz="1900" b="0" kern="1200" err="1"/>
            <a:t>strumento</a:t>
          </a:r>
          <a:r>
            <a:rPr lang="en-US" sz="1900" b="0" kern="1200"/>
            <a:t> di </a:t>
          </a:r>
          <a:r>
            <a:rPr lang="en-US" sz="1900" b="0" kern="1200" err="1"/>
            <a:t>lavoro</a:t>
          </a:r>
          <a:endParaRPr lang="en-US" sz="1900" b="0" kern="1200"/>
        </a:p>
      </dsp:txBody>
      <dsp:txXfrm>
        <a:off x="0" y="332073"/>
        <a:ext cx="9774352" cy="807975"/>
      </dsp:txXfrm>
    </dsp:sp>
    <dsp:sp modelId="{499656BC-7E2C-42FE-90F0-B193F9DFF5FA}">
      <dsp:nvSpPr>
        <dsp:cNvPr id="0" name=""/>
        <dsp:cNvSpPr/>
      </dsp:nvSpPr>
      <dsp:spPr>
        <a:xfrm>
          <a:off x="488717" y="51633"/>
          <a:ext cx="6842046" cy="560880"/>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8613" tIns="0" rIns="258613" bIns="0" numCol="1" spcCol="1270" anchor="ctr" anchorCtr="0">
          <a:noAutofit/>
        </a:bodyPr>
        <a:lstStyle/>
        <a:p>
          <a:pPr marL="0" lvl="0" indent="0" algn="l" defTabSz="844550">
            <a:lnSpc>
              <a:spcPct val="90000"/>
            </a:lnSpc>
            <a:spcBef>
              <a:spcPct val="0"/>
            </a:spcBef>
            <a:spcAft>
              <a:spcPct val="35000"/>
            </a:spcAft>
            <a:buNone/>
          </a:pPr>
          <a:r>
            <a:rPr lang="en-US" sz="1900" b="1" kern="1200"/>
            <a:t>Cosa ?</a:t>
          </a:r>
        </a:p>
      </dsp:txBody>
      <dsp:txXfrm>
        <a:off x="516097" y="79013"/>
        <a:ext cx="6787286" cy="506120"/>
      </dsp:txXfrm>
    </dsp:sp>
    <dsp:sp modelId="{AA111DBC-F94D-4818-80C2-43070D4AAFDC}">
      <dsp:nvSpPr>
        <dsp:cNvPr id="0" name=""/>
        <dsp:cNvSpPr/>
      </dsp:nvSpPr>
      <dsp:spPr>
        <a:xfrm>
          <a:off x="0" y="1523088"/>
          <a:ext cx="9774352" cy="188527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8598" tIns="395732" rIns="758598" bIns="135128" numCol="1" spcCol="1270" anchor="t" anchorCtr="0">
          <a:noAutofit/>
        </a:bodyPr>
        <a:lstStyle/>
        <a:p>
          <a:pPr marL="171450" lvl="1" indent="-171450" algn="just" defTabSz="844550">
            <a:lnSpc>
              <a:spcPct val="90000"/>
            </a:lnSpc>
            <a:spcBef>
              <a:spcPct val="0"/>
            </a:spcBef>
            <a:spcAft>
              <a:spcPct val="15000"/>
            </a:spcAft>
            <a:buChar char="•"/>
          </a:pPr>
          <a:r>
            <a:rPr lang="it-IT" sz="1900" kern="1200"/>
            <a:t>Viene utilizzato in contesti organizzativi multidisciplinari, dove le risposte a problemi complessi richiedono elevata interdipendenza e integrazione professionale. Quando “il successo complessivo dipende dal successo di ciascuno e il successo di ciascuno dipende dal successo degli altri” (in “Comportamento organizzativo”, p.262)</a:t>
          </a:r>
        </a:p>
      </dsp:txBody>
      <dsp:txXfrm>
        <a:off x="0" y="1523088"/>
        <a:ext cx="9774352" cy="1885275"/>
      </dsp:txXfrm>
    </dsp:sp>
    <dsp:sp modelId="{105FCD6D-16FF-4E11-9570-C37A50A65711}">
      <dsp:nvSpPr>
        <dsp:cNvPr id="0" name=""/>
        <dsp:cNvSpPr/>
      </dsp:nvSpPr>
      <dsp:spPr>
        <a:xfrm>
          <a:off x="535267" y="1254712"/>
          <a:ext cx="6842046" cy="560880"/>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8613" tIns="0" rIns="258613" bIns="0" numCol="1" spcCol="1270" anchor="ctr" anchorCtr="0">
          <a:noAutofit/>
        </a:bodyPr>
        <a:lstStyle/>
        <a:p>
          <a:pPr marL="0" lvl="0" indent="0" algn="l" defTabSz="844550">
            <a:lnSpc>
              <a:spcPct val="90000"/>
            </a:lnSpc>
            <a:spcBef>
              <a:spcPct val="0"/>
            </a:spcBef>
            <a:spcAft>
              <a:spcPct val="35000"/>
            </a:spcAft>
            <a:buNone/>
          </a:pPr>
          <a:r>
            <a:rPr lang="en-US" sz="1900" b="1" kern="1200"/>
            <a:t>Dove ?</a:t>
          </a:r>
        </a:p>
      </dsp:txBody>
      <dsp:txXfrm>
        <a:off x="562647" y="1282092"/>
        <a:ext cx="6787286" cy="506120"/>
      </dsp:txXfrm>
    </dsp:sp>
    <dsp:sp modelId="{F67D7666-9130-4FA3-BE8E-8DDD0D147B7A}">
      <dsp:nvSpPr>
        <dsp:cNvPr id="0" name=""/>
        <dsp:cNvSpPr/>
      </dsp:nvSpPr>
      <dsp:spPr>
        <a:xfrm>
          <a:off x="0" y="3791403"/>
          <a:ext cx="9774352" cy="1346625"/>
        </a:xfrm>
        <a:prstGeom prst="rect">
          <a:avLst/>
        </a:prstGeom>
        <a:no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8598" tIns="395732" rIns="758598" bIns="135128" numCol="1" spcCol="1270" anchor="t" anchorCtr="0">
          <a:noAutofit/>
        </a:bodyPr>
        <a:lstStyle/>
        <a:p>
          <a:pPr marL="171450" lvl="1" indent="-171450" algn="just" defTabSz="844550">
            <a:lnSpc>
              <a:spcPct val="90000"/>
            </a:lnSpc>
            <a:spcBef>
              <a:spcPct val="0"/>
            </a:spcBef>
            <a:spcAft>
              <a:spcPct val="15000"/>
            </a:spcAft>
            <a:buChar char="•"/>
          </a:pPr>
          <a:r>
            <a:rPr lang="it-IT" sz="1900" kern="1200"/>
            <a:t>La collaborazione tra esperti di diverse discipline consente una visione più completa e integrata dei problemi e delle soluzioni, e di fatto consente lo sviluppo di soluzioni creative e adattabili alla natura dei problemi</a:t>
          </a:r>
          <a:endParaRPr lang="en-US" sz="1900" kern="1200"/>
        </a:p>
      </dsp:txBody>
      <dsp:txXfrm>
        <a:off x="0" y="3791403"/>
        <a:ext cx="9774352" cy="1346625"/>
      </dsp:txXfrm>
    </dsp:sp>
    <dsp:sp modelId="{581F88EB-329E-409A-9AF6-A10CFDFE54F3}">
      <dsp:nvSpPr>
        <dsp:cNvPr id="0" name=""/>
        <dsp:cNvSpPr/>
      </dsp:nvSpPr>
      <dsp:spPr>
        <a:xfrm>
          <a:off x="427451" y="3458313"/>
          <a:ext cx="6842046" cy="560880"/>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8613" tIns="0" rIns="258613" bIns="0" numCol="1" spcCol="1270" anchor="ctr" anchorCtr="0">
          <a:noAutofit/>
        </a:bodyPr>
        <a:lstStyle/>
        <a:p>
          <a:pPr marL="0" lvl="0" indent="0" algn="l" defTabSz="844550">
            <a:lnSpc>
              <a:spcPct val="90000"/>
            </a:lnSpc>
            <a:spcBef>
              <a:spcPct val="0"/>
            </a:spcBef>
            <a:spcAft>
              <a:spcPct val="35000"/>
            </a:spcAft>
            <a:buNone/>
          </a:pPr>
          <a:r>
            <a:rPr lang="en-US" sz="1900" b="1" kern="1200" err="1"/>
            <a:t>Perchè</a:t>
          </a:r>
          <a:r>
            <a:rPr lang="en-US" sz="1900" b="1" kern="1200"/>
            <a:t> ?</a:t>
          </a:r>
        </a:p>
      </dsp:txBody>
      <dsp:txXfrm>
        <a:off x="454831" y="3485693"/>
        <a:ext cx="6787286"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05/03/2026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‹N›</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05/03/2026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‹N›</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Mentre il gruppo inizia a lavorare ci si sposta nella fase “storming”. </a:t>
            </a:r>
          </a:p>
          <a:p>
            <a:r>
              <a:rPr lang="it-IT" u="none">
                <a:effectLst/>
              </a:rPr>
              <a:t>Questo stadio non è evitabile</a:t>
            </a:r>
            <a:r>
              <a:rPr lang="it-IT" u="none"/>
              <a:t>; </a:t>
            </a:r>
            <a:r>
              <a:rPr lang="it-IT"/>
              <a:t>ogni gruppo, soprattutto un nuovo team che non ha mai lavorato insieme, DEVE passare attraverso questa fase.</a:t>
            </a:r>
          </a:p>
          <a:p>
            <a:endParaRPr lang="it-IT"/>
          </a:p>
          <a:p>
            <a:r>
              <a:rPr lang="it-IT"/>
              <a:t>E’ il momento della verità! I membri del team si testano a vicenda per affermare se stessi e le proprie idee. </a:t>
            </a:r>
          </a:p>
          <a:p>
            <a:r>
              <a:rPr lang="it-IT"/>
              <a:t>Hanno opinioni diverse su cosa dovrebbe essere fatto e come dovrebbe essere fatto perché ciascuno viene da una storia e un percorso diversa. Se sarà stata svolta correttamente la fase precedente i conduttore del gruppo avrà più facilità a condurre il team all’interno del processo. Spesso</a:t>
            </a:r>
            <a:r>
              <a:rPr lang="it-IT" b="1"/>
              <a:t> all’interno del gruppo ci sono conflitti. </a:t>
            </a:r>
            <a:r>
              <a:rPr lang="it-IT"/>
              <a:t>Mentre si progredisce attraverso questa fase il gruppo impara a capire </a:t>
            </a:r>
            <a:r>
              <a:rPr lang="it-IT" b="1"/>
              <a:t>come risolvere insieme i problemi e stabilisce ruoli e responsabilità</a:t>
            </a:r>
            <a:r>
              <a:rPr lang="it-IT"/>
              <a:t>. </a:t>
            </a:r>
          </a:p>
          <a:p>
            <a:endParaRPr lang="it-IT"/>
          </a:p>
          <a:p>
            <a:r>
              <a:rPr lang="it-IT"/>
              <a:t>Per i membri del team che non sopportano caratterialmente i conflitti, </a:t>
            </a:r>
            <a:r>
              <a:rPr lang="it-IT" u="sng">
                <a:effectLst/>
              </a:rPr>
              <a:t>questa è una fase molto delicata da affrontare, </a:t>
            </a:r>
            <a:r>
              <a:rPr lang="it-IT" u="none">
                <a:effectLst/>
              </a:rPr>
              <a:t>perché il gruppo </a:t>
            </a:r>
            <a:r>
              <a:rPr lang="it-IT"/>
              <a:t>è chiamato a sviluppare consapevolezza di sé e del proprio funzionamento interno.</a:t>
            </a:r>
            <a:br>
              <a:rPr lang="it-IT"/>
            </a:br>
            <a:endParaRPr lang="it-IT"/>
          </a:p>
          <a:p>
            <a:r>
              <a:rPr lang="it-IT"/>
              <a:t>E’ importante che i membri del team imparino ad ascoltarsi e a rispettare le differenze e le idee altrui. </a:t>
            </a:r>
          </a:p>
          <a:p>
            <a:endParaRPr lang="it-IT"/>
          </a:p>
          <a:p>
            <a:r>
              <a:rPr lang="it-IT"/>
              <a:t>Questo stadio si chiude con successo quando gli individui imparano a lavorare insieme, valorizzano la diversità e arrivano a comprendere che per arrivare all’obiettivo c’è bisogno di tutte le professionalità.</a:t>
            </a:r>
          </a:p>
        </p:txBody>
      </p:sp>
      <p:sp>
        <p:nvSpPr>
          <p:cNvPr id="4" name="Segnaposto numero diapositiva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3885662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Mentre il gruppo inizia a lavorare ci si sposta nella fase “storming”. </a:t>
            </a:r>
          </a:p>
          <a:p>
            <a:r>
              <a:rPr lang="it-IT" u="none">
                <a:effectLst/>
              </a:rPr>
              <a:t>Questo stadio non è evitabile</a:t>
            </a:r>
            <a:r>
              <a:rPr lang="it-IT" u="none"/>
              <a:t>; </a:t>
            </a:r>
            <a:r>
              <a:rPr lang="it-IT"/>
              <a:t>ogni gruppo, soprattutto un nuovo team che non ha mai lavorato insieme, DEVE passare attraverso questa fase.</a:t>
            </a:r>
          </a:p>
          <a:p>
            <a:endParaRPr lang="it-IT"/>
          </a:p>
          <a:p>
            <a:r>
              <a:rPr lang="it-IT"/>
              <a:t>E’ il momento della verità! I membri del team si testano a vicenda per affermare se stessi e le proprie idee. </a:t>
            </a:r>
          </a:p>
          <a:p>
            <a:r>
              <a:rPr lang="it-IT"/>
              <a:t>Hanno opinioni diverse su cosa dovrebbe essere fatto e come dovrebbe essere fatto perché ciascuno viene da una storia e un percorso diversa. Se sarà stata svolta correttamente la fase precedente i conduttore del gruppo avrà più facilità a condurre il team all’interno del processo. Spesso</a:t>
            </a:r>
            <a:r>
              <a:rPr lang="it-IT" b="1"/>
              <a:t> all’interno del gruppo ci sono conflitti. </a:t>
            </a:r>
            <a:r>
              <a:rPr lang="it-IT"/>
              <a:t>Mentre si progredisce attraverso questa fase il gruppo impara a capire </a:t>
            </a:r>
            <a:r>
              <a:rPr lang="it-IT" b="1"/>
              <a:t>come risolvere insieme i problemi e stabilisce ruoli e responsabilità</a:t>
            </a:r>
            <a:r>
              <a:rPr lang="it-IT"/>
              <a:t>. </a:t>
            </a:r>
          </a:p>
          <a:p>
            <a:endParaRPr lang="it-IT"/>
          </a:p>
          <a:p>
            <a:r>
              <a:rPr lang="it-IT"/>
              <a:t>Per i membri del team che non sopportano caratterialmente i conflitti, </a:t>
            </a:r>
            <a:r>
              <a:rPr lang="it-IT" u="sng">
                <a:effectLst/>
              </a:rPr>
              <a:t>questa è una fase molto delicata da affrontare, </a:t>
            </a:r>
            <a:r>
              <a:rPr lang="it-IT" u="none">
                <a:effectLst/>
              </a:rPr>
              <a:t>perché il gruppo </a:t>
            </a:r>
            <a:r>
              <a:rPr lang="it-IT"/>
              <a:t>è chiamato a sviluppare consapevolezza di sé e del proprio funzionamento interno.</a:t>
            </a:r>
            <a:br>
              <a:rPr lang="it-IT"/>
            </a:br>
            <a:endParaRPr lang="it-IT"/>
          </a:p>
          <a:p>
            <a:r>
              <a:rPr lang="it-IT"/>
              <a:t>E’ importante che i membri del team imparino ad ascoltarsi e a rispettare le differenze e le idee altrui. </a:t>
            </a:r>
          </a:p>
          <a:p>
            <a:endParaRPr lang="it-IT"/>
          </a:p>
          <a:p>
            <a:r>
              <a:rPr lang="it-IT"/>
              <a:t>Questo stadio si chiude con successo quando gli individui imparano a lavorare insieme, valorizzano la diversità e arrivano a comprendere che per arrivare all’obiettivo c’è bisogno di tutte le professionalità.</a:t>
            </a:r>
          </a:p>
        </p:txBody>
      </p:sp>
      <p:sp>
        <p:nvSpPr>
          <p:cNvPr id="4" name="Segnaposto numero diapositiva 3"/>
          <p:cNvSpPr>
            <a:spLocks noGrp="1"/>
          </p:cNvSpPr>
          <p:nvPr>
            <p:ph type="sldNum" sz="quarter" idx="5"/>
          </p:nvPr>
        </p:nvSpPr>
        <p:spPr/>
        <p:txBody>
          <a:bodyPr/>
          <a:lstStyle/>
          <a:p>
            <a:fld id="{5E4A9807-1C24-8F4A-B3C7-A6E31FA5BB7A}" type="slidenum">
              <a:rPr lang="it-IT" smtClean="0"/>
              <a:t>13</a:t>
            </a:fld>
            <a:endParaRPr lang="it-IT"/>
          </a:p>
        </p:txBody>
      </p:sp>
    </p:spTree>
    <p:extLst>
      <p:ext uri="{BB962C8B-B14F-4D97-AF65-F5344CB8AC3E}">
        <p14:creationId xmlns:p14="http://schemas.microsoft.com/office/powerpoint/2010/main" val="354572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Quando il gruppo entra nello stadio del NORMING le prestazioni iniziano a migliorare. </a:t>
            </a:r>
          </a:p>
          <a:p>
            <a:endParaRPr lang="it-IT"/>
          </a:p>
          <a:p>
            <a:pPr marL="0" marR="0" lvl="0" indent="0" algn="l" defTabSz="914400" rtl="0" eaLnBrk="1" fontAlgn="auto" latinLnBrk="0" hangingPunct="1">
              <a:lnSpc>
                <a:spcPct val="100000"/>
              </a:lnSpc>
              <a:spcBef>
                <a:spcPts val="0"/>
              </a:spcBef>
              <a:spcAft>
                <a:spcPts val="0"/>
              </a:spcAft>
              <a:buClrTx/>
              <a:buSzTx/>
              <a:buFontTx/>
              <a:buNone/>
              <a:tabLst/>
              <a:defRPr/>
            </a:pPr>
            <a:r>
              <a:rPr lang="it-IT" b="1"/>
              <a:t>Questa fase è tanto più completa quanto più il gruppo stabilisce </a:t>
            </a:r>
            <a:r>
              <a:rPr lang="it-IT"/>
              <a:t>come si comunica, come si risolvono i conflitti e quali strumenti e processi si usano per ottenere risultati. </a:t>
            </a:r>
          </a:p>
          <a:p>
            <a:endParaRPr lang="it-IT"/>
          </a:p>
          <a:p>
            <a:r>
              <a:rPr lang="it-IT"/>
              <a:t>I membri non sono più focalizzati sui loro obiettivi individuali, ma </a:t>
            </a:r>
            <a:r>
              <a:rPr lang="it-IT" b="1"/>
              <a:t>su come sviluppare un modo per lavorare insieme per i migliori risultati del gruppo di lavoro.</a:t>
            </a:r>
            <a:r>
              <a:rPr lang="it-IT"/>
              <a:t> Durante il lavoro si rispettano le rispettive opinioni e si valutano le differenze. </a:t>
            </a:r>
            <a:endParaRPr lang="it-IT" b="1"/>
          </a:p>
          <a:p>
            <a:br>
              <a:rPr lang="it-IT"/>
            </a:br>
            <a:r>
              <a:rPr lang="it-IT" b="1"/>
              <a:t> </a:t>
            </a:r>
          </a:p>
          <a:p>
            <a:endParaRPr lang="it-IT"/>
          </a:p>
          <a:p>
            <a:r>
              <a:rPr lang="it-IT" b="1"/>
              <a:t>Ci sono alcuni indicatori che rilevano </a:t>
            </a:r>
            <a:r>
              <a:rPr lang="it-IT"/>
              <a:t>le fasi di crescita:</a:t>
            </a:r>
          </a:p>
          <a:p>
            <a:r>
              <a:rPr lang="it-IT"/>
              <a:t>+</a:t>
            </a:r>
          </a:p>
          <a:p>
            <a:pPr algn="just">
              <a:buFont typeface="Arial" panose="020B0604020202020204" pitchFamily="34" charset="0"/>
              <a:buChar char="•"/>
            </a:pPr>
            <a:r>
              <a:rPr lang="it-IT">
                <a:effectLst/>
              </a:rPr>
              <a:t>Si nota una maggiore comunicazione tra tutti i membri;</a:t>
            </a:r>
          </a:p>
          <a:p>
            <a:pPr algn="just">
              <a:buFont typeface="Arial" panose="020B0604020202020204" pitchFamily="34" charset="0"/>
              <a:buChar char="•"/>
            </a:pPr>
            <a:r>
              <a:rPr lang="it-IT">
                <a:effectLst/>
              </a:rPr>
              <a:t>Si effettuano sessioni di brainstorming regolari con tutti i membri partecipanti;</a:t>
            </a:r>
          </a:p>
          <a:p>
            <a:pPr algn="just">
              <a:buFont typeface="Arial" panose="020B0604020202020204" pitchFamily="34" charset="0"/>
              <a:buChar char="•"/>
            </a:pPr>
            <a:r>
              <a:rPr lang="it-IT">
                <a:effectLst/>
              </a:rPr>
              <a:t>Il team si impegna a cercare strategie per risolvere i problemi;</a:t>
            </a:r>
          </a:p>
          <a:p>
            <a:pPr algn="just">
              <a:buFont typeface="Arial" panose="020B0604020202020204" pitchFamily="34" charset="0"/>
              <a:buChar char="•"/>
            </a:pPr>
            <a:r>
              <a:rPr lang="it-IT">
                <a:effectLst/>
              </a:rPr>
              <a:t>Si nota un maggiore impegno per gli obiettivi da raggiungere</a:t>
            </a:r>
          </a:p>
          <a:p>
            <a:pPr algn="just">
              <a:buFont typeface="Arial" panose="020B0604020202020204" pitchFamily="34" charset="0"/>
              <a:buChar char="•"/>
            </a:pPr>
            <a:r>
              <a:rPr lang="it-IT">
                <a:effectLst/>
              </a:rPr>
              <a:t>Si creano relazioni positive e di supporto tra i membri del gruppo</a:t>
            </a:r>
          </a:p>
          <a:p>
            <a:pPr algn="just"/>
            <a:endParaRPr lang="it-IT">
              <a:effectLst/>
            </a:endParaRPr>
          </a:p>
          <a:p>
            <a:pPr algn="just"/>
            <a:r>
              <a:rPr lang="it-IT">
                <a:effectLst/>
              </a:rPr>
              <a:t>-</a:t>
            </a:r>
          </a:p>
          <a:p>
            <a:pPr algn="just">
              <a:buFont typeface="Arial" panose="020B0604020202020204" pitchFamily="34" charset="0"/>
              <a:buChar char="•"/>
            </a:pPr>
            <a:r>
              <a:rPr lang="it-IT">
                <a:effectLst/>
              </a:rPr>
              <a:t>Mancanza di comunicazione tra i membri del team;</a:t>
            </a:r>
          </a:p>
          <a:p>
            <a:pPr algn="just">
              <a:buFont typeface="Arial" panose="020B0604020202020204" pitchFamily="34" charset="0"/>
              <a:buChar char="•"/>
            </a:pPr>
            <a:r>
              <a:rPr lang="it-IT">
                <a:effectLst/>
              </a:rPr>
              <a:t>Ruoli, responsabilità e aspettative poco chiari all’interno del team;</a:t>
            </a:r>
          </a:p>
          <a:p>
            <a:pPr algn="just">
              <a:buFont typeface="Arial" panose="020B0604020202020204" pitchFamily="34" charset="0"/>
              <a:buChar char="•"/>
            </a:pPr>
            <a:r>
              <a:rPr lang="it-IT">
                <a:effectLst/>
              </a:rPr>
              <a:t>Mancanza di preoccupazione per la qualità del proprio operato;</a:t>
            </a:r>
          </a:p>
          <a:p>
            <a:pPr algn="just">
              <a:buFont typeface="Arial" panose="020B0604020202020204" pitchFamily="34" charset="0"/>
              <a:buChar char="•"/>
            </a:pPr>
            <a:r>
              <a:rPr lang="it-IT">
                <a:effectLst/>
              </a:rPr>
              <a:t>I membri del team lavorano da soli, raramente condividono informazioni e offrono assistenza agli altri;</a:t>
            </a:r>
          </a:p>
          <a:p>
            <a:pPr algn="just">
              <a:buFont typeface="Arial" panose="020B0604020202020204" pitchFamily="34" charset="0"/>
              <a:buChar char="•"/>
            </a:pPr>
            <a:r>
              <a:rPr lang="it-IT">
                <a:effectLst/>
              </a:rPr>
              <a:t>I membri non si supportano tra loro</a:t>
            </a:r>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1267830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Nella fase “PERFORMING” i team sono al massimo livello di efficacia. </a:t>
            </a:r>
          </a:p>
          <a:p>
            <a:r>
              <a:rPr lang="it-IT" b="1"/>
              <a:t>Il gruppo è fortemente motivato</a:t>
            </a:r>
            <a:r>
              <a:rPr lang="it-IT"/>
              <a:t> a portare a termine il lavoro con i migliori risultati. I membri si conoscono e si fidano l’un l’altro e sono capaci di prendere decisioni e portare a termine i compiti affidati in modo efficiente e efficace. Quando non sono d’accordo, i membri del team possono lavorare su di esso e raggiungere il consenso senza interrompere i progressi. Se c’è bisogno di un cambiamento, il team è capace di trovare al suo interno le risorse per arrivare ad un accordo sul cambiamento.</a:t>
            </a:r>
          </a:p>
        </p:txBody>
      </p:sp>
      <p:sp>
        <p:nvSpPr>
          <p:cNvPr id="4" name="Segnaposto numero diapositiva 3"/>
          <p:cNvSpPr>
            <a:spLocks noGrp="1"/>
          </p:cNvSpPr>
          <p:nvPr>
            <p:ph type="sldNum" sz="quarter" idx="5"/>
          </p:nvPr>
        </p:nvSpPr>
        <p:spPr/>
        <p:txBody>
          <a:bodyPr/>
          <a:lstStyle/>
          <a:p>
            <a:fld id="{5E4A9807-1C24-8F4A-B3C7-A6E31FA5BB7A}" type="slidenum">
              <a:rPr lang="it-IT" smtClean="0"/>
              <a:t>17</a:t>
            </a:fld>
            <a:endParaRPr lang="it-IT"/>
          </a:p>
        </p:txBody>
      </p:sp>
    </p:spTree>
    <p:extLst>
      <p:ext uri="{BB962C8B-B14F-4D97-AF65-F5344CB8AC3E}">
        <p14:creationId xmlns:p14="http://schemas.microsoft.com/office/powerpoint/2010/main" val="2929632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a:t>
            </a:r>
            <a:r>
              <a:rPr lang="it-IT" b="1"/>
              <a:t>fase finale si verifica quando il gruppo ha esaurito il suo compito.</a:t>
            </a:r>
            <a:r>
              <a:rPr lang="it-IT"/>
              <a:t> Per una squadra ad alto rendimento, la fine di un progetto porta sentimenti di tristezza come membri del team che erano effettivamente diventati come parte di uno stesso organismo. È un’opportunità importante per completare una revisione di ciò che è stato realizzato e di come si può ulteriormente migliorare per il futuro.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altLang="it-IT" sz="1200"/>
              <a:t>Il passaggio da gruppo all’autonomia individuale può (e dovrebbe) essere celebrato con ritualità che sottolineano la “fine” e il “nuovo inizio”.</a:t>
            </a:r>
          </a:p>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909724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97113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1281261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23</a:t>
            </a:fld>
            <a:endParaRPr lang="it-IT"/>
          </a:p>
        </p:txBody>
      </p:sp>
    </p:spTree>
    <p:extLst>
      <p:ext uri="{BB962C8B-B14F-4D97-AF65-F5344CB8AC3E}">
        <p14:creationId xmlns:p14="http://schemas.microsoft.com/office/powerpoint/2010/main" val="2237250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24</a:t>
            </a:fld>
            <a:endParaRPr lang="it-IT"/>
          </a:p>
        </p:txBody>
      </p:sp>
    </p:spTree>
    <p:extLst>
      <p:ext uri="{BB962C8B-B14F-4D97-AF65-F5344CB8AC3E}">
        <p14:creationId xmlns:p14="http://schemas.microsoft.com/office/powerpoint/2010/main" val="29405898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25</a:t>
            </a:fld>
            <a:endParaRPr lang="it-IT"/>
          </a:p>
        </p:txBody>
      </p:sp>
    </p:spTree>
    <p:extLst>
      <p:ext uri="{BB962C8B-B14F-4D97-AF65-F5344CB8AC3E}">
        <p14:creationId xmlns:p14="http://schemas.microsoft.com/office/powerpoint/2010/main" val="1997430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a:t>
            </a:fld>
            <a:endParaRPr lang="it-IT"/>
          </a:p>
        </p:txBody>
      </p:sp>
    </p:spTree>
    <p:extLst>
      <p:ext uri="{BB962C8B-B14F-4D97-AF65-F5344CB8AC3E}">
        <p14:creationId xmlns:p14="http://schemas.microsoft.com/office/powerpoint/2010/main" val="3097345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26</a:t>
            </a:fld>
            <a:endParaRPr lang="it-IT"/>
          </a:p>
        </p:txBody>
      </p:sp>
    </p:spTree>
    <p:extLst>
      <p:ext uri="{BB962C8B-B14F-4D97-AF65-F5344CB8AC3E}">
        <p14:creationId xmlns:p14="http://schemas.microsoft.com/office/powerpoint/2010/main" val="2488412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27</a:t>
            </a:fld>
            <a:endParaRPr lang="it-IT"/>
          </a:p>
        </p:txBody>
      </p:sp>
    </p:spTree>
    <p:extLst>
      <p:ext uri="{BB962C8B-B14F-4D97-AF65-F5344CB8AC3E}">
        <p14:creationId xmlns:p14="http://schemas.microsoft.com/office/powerpoint/2010/main" val="633947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28</a:t>
            </a:fld>
            <a:endParaRPr lang="it-IT"/>
          </a:p>
        </p:txBody>
      </p:sp>
    </p:spTree>
    <p:extLst>
      <p:ext uri="{BB962C8B-B14F-4D97-AF65-F5344CB8AC3E}">
        <p14:creationId xmlns:p14="http://schemas.microsoft.com/office/powerpoint/2010/main" val="517815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35</a:t>
            </a:fld>
            <a:endParaRPr lang="it-IT"/>
          </a:p>
        </p:txBody>
      </p:sp>
    </p:spTree>
    <p:extLst>
      <p:ext uri="{BB962C8B-B14F-4D97-AF65-F5344CB8AC3E}">
        <p14:creationId xmlns:p14="http://schemas.microsoft.com/office/powerpoint/2010/main" val="2491227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it-IT">
              <a:ea typeface="Calibri"/>
              <a:cs typeface="Calibri"/>
            </a:endParaRPr>
          </a:p>
        </p:txBody>
      </p:sp>
      <p:sp>
        <p:nvSpPr>
          <p:cNvPr id="4" name="Dia számának helye 3"/>
          <p:cNvSpPr>
            <a:spLocks noGrp="1"/>
          </p:cNvSpPr>
          <p:nvPr>
            <p:ph type="sldNum" sz="quarter" idx="10"/>
          </p:nvPr>
        </p:nvSpPr>
        <p:spPr/>
        <p:txBody>
          <a:bodyPr/>
          <a:lstStyle/>
          <a:p>
            <a:fld id="{5E4A9807-1C24-8F4A-B3C7-A6E31FA5BB7A}" type="slidenum">
              <a:rPr lang="it-IT" smtClean="0"/>
              <a:t>37</a:t>
            </a:fld>
            <a:endParaRPr lang="it-IT"/>
          </a:p>
        </p:txBody>
      </p:sp>
    </p:spTree>
    <p:extLst>
      <p:ext uri="{BB962C8B-B14F-4D97-AF65-F5344CB8AC3E}">
        <p14:creationId xmlns:p14="http://schemas.microsoft.com/office/powerpoint/2010/main" val="2314538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br>
              <a:rPr lang="it-IT" b="0" i="0">
                <a:solidFill>
                  <a:srgbClr val="1F1F1F"/>
                </a:solidFill>
                <a:effectLst/>
                <a:latin typeface="Arial" panose="020B0604020202020204" pitchFamily="34" charset="0"/>
              </a:rPr>
            </a:br>
            <a:endParaRPr lang="en-GB"/>
          </a:p>
        </p:txBody>
      </p:sp>
      <p:sp>
        <p:nvSpPr>
          <p:cNvPr id="4" name="Dia számának helye 3"/>
          <p:cNvSpPr>
            <a:spLocks noGrp="1"/>
          </p:cNvSpPr>
          <p:nvPr>
            <p:ph type="sldNum" sz="quarter" idx="10"/>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1382501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1828332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3936388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4245334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FORMING è il primo tassello della fase di costruzione del gruppo di lavoro: si verifica ad esempio quando si riunisce un gruppo di persone per iniziare un nuovo progetto oppure per riallocare le persone all'interno dell’organizzazione.</a:t>
            </a:r>
          </a:p>
          <a:p>
            <a:r>
              <a:rPr lang="it-IT"/>
              <a:t>Nella fase di FORMING non si riscontrano prestazioni relativamente alte. </a:t>
            </a:r>
          </a:p>
          <a:p>
            <a:r>
              <a:rPr lang="it-IT"/>
              <a:t>In genere assistiamo a comportamenti incerti ed educati, in cui le persone cercano di mostrare il meglio di sé e di andare d'accordo.</a:t>
            </a:r>
          </a:p>
          <a:p>
            <a:endParaRPr lang="it-IT"/>
          </a:p>
          <a:p>
            <a:r>
              <a:rPr lang="it-IT"/>
              <a:t>In questa fase le persone inizieranno a mettere alla prova i confini del gruppo («fino a dove posso spingermi per esprimere la mia idea?») «</a:t>
            </a:r>
            <a:r>
              <a:rPr lang="it-IT" err="1"/>
              <a:t>boundaries</a:t>
            </a:r>
            <a:r>
              <a:rPr lang="it-IT"/>
              <a:t> of </a:t>
            </a:r>
            <a:r>
              <a:rPr lang="it-IT" err="1"/>
              <a:t>behaviour</a:t>
            </a:r>
            <a:r>
              <a:rPr lang="it-IT"/>
              <a:t> and </a:t>
            </a:r>
            <a:r>
              <a:rPr lang="it-IT" err="1"/>
              <a:t>roles</a:t>
            </a:r>
            <a:r>
              <a:rPr lang="it-IT"/>
              <a:t> and </a:t>
            </a:r>
            <a:r>
              <a:rPr lang="it-IT" err="1"/>
              <a:t>responsibilities.Durante</a:t>
            </a:r>
            <a:r>
              <a:rPr lang="it-IT"/>
              <a:t> la formazione, è probabile che i membri del team siano rispettosi e si sottomettano all’autorità di chi ha chiesto al gruppo di riunirsi.</a:t>
            </a:r>
          </a:p>
          <a:p>
            <a:endParaRPr lang="it-IT"/>
          </a:p>
          <a:p>
            <a:r>
              <a:rPr lang="it-IT" b="1"/>
              <a:t>In questa fase è importante che il conduttore permetta ai membri del team di conoscersi, condividere informazioni</a:t>
            </a:r>
            <a:r>
              <a:rPr lang="it-IT"/>
              <a:t> sul loro background, interessi ed esperienze. I partecipanti apprendono gli obiettivi da raggiungere come team, ne </a:t>
            </a:r>
            <a:r>
              <a:rPr lang="it-IT" b="0"/>
              <a:t>discutono gli obiettivi </a:t>
            </a:r>
            <a:r>
              <a:rPr lang="it-IT"/>
              <a:t>e iniziano a pensare a quale ruolo possono giocare nella squadra. Questa fase si attraversa sia ogni qualvolta un team si “forma” per la prima volta sia in team già consolidati quando vengono introdotte nuovi professionisti o vengono assegnati nuovi ruoli all’interno della squadra. E’ importante non sottovalutare questa fase prima di affrontare la successiva.</a:t>
            </a:r>
          </a:p>
        </p:txBody>
      </p:sp>
      <p:sp>
        <p:nvSpPr>
          <p:cNvPr id="4" name="Segnaposto numero diapositiva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2936630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7397856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err="1"/>
              <a:t>Title</a:t>
            </a:r>
            <a:r>
              <a:rPr lang="hu-HU"/>
              <a:t> of </a:t>
            </a:r>
            <a:r>
              <a:rPr lang="hu-HU" err="1"/>
              <a:t>your</a:t>
            </a:r>
            <a:r>
              <a:rPr lang="hu-HU"/>
              <a:t> </a:t>
            </a:r>
            <a:r>
              <a:rPr lang="hu-HU" err="1"/>
              <a:t>presentation</a:t>
            </a:r>
            <a:endParaRPr lang="en-US"/>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05/03/2026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‹N›</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445610958"/>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288147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670002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3149835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4133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7557082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42801381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596977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3" name="Szövegdoboz 2">
            <a:extLst>
              <a:ext uri="{FF2B5EF4-FFF2-40B4-BE49-F238E27FC236}">
                <a16:creationId xmlns:a16="http://schemas.microsoft.com/office/drawing/2014/main" id="{6A0FE610-1D22-DD98-BC14-ED1F232FDAF5}"/>
              </a:ext>
            </a:extLst>
          </p:cNvPr>
          <p:cNvSpPr txBox="1"/>
          <p:nvPr userDrawn="1"/>
        </p:nvSpPr>
        <p:spPr>
          <a:xfrm>
            <a:off x="1233293" y="6110320"/>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0BB8CD35-962C-38A3-D9DF-21399369DC61}"/>
              </a:ext>
            </a:extLst>
          </p:cNvPr>
          <p:cNvPicPr>
            <a:picLocks noChangeAspect="1"/>
          </p:cNvPicPr>
          <p:nvPr userDrawn="1"/>
        </p:nvPicPr>
        <p:blipFill>
          <a:blip r:embed="rId7"/>
          <a:stretch>
            <a:fillRect/>
          </a:stretch>
        </p:blipFill>
        <p:spPr>
          <a:xfrm>
            <a:off x="6022700" y="6131393"/>
            <a:ext cx="2382359" cy="530760"/>
          </a:xfrm>
          <a:prstGeom prst="rect">
            <a:avLst/>
          </a:prstGeom>
        </p:spPr>
      </p:pic>
    </p:spTree>
    <p:extLst>
      <p:ext uri="{BB962C8B-B14F-4D97-AF65-F5344CB8AC3E}">
        <p14:creationId xmlns:p14="http://schemas.microsoft.com/office/powerpoint/2010/main" val="2286299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a:t>TITLE OF YOUR PRESENTATION</a:t>
            </a:r>
            <a:endParaRPr lang="en-US"/>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err="1"/>
              <a:t>Name</a:t>
            </a:r>
            <a:r>
              <a:rPr lang="hu-HU"/>
              <a:t>, </a:t>
            </a:r>
            <a:r>
              <a:rPr lang="hu-HU" err="1"/>
              <a:t>title</a:t>
            </a:r>
            <a:r>
              <a:rPr lang="hu-HU"/>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05/03/2026</a:t>
            </a:fld>
            <a:endParaRPr lang="it-IT"/>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a:t>TITLE</a:t>
            </a:r>
            <a:endParaRPr lang="en-GB"/>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err="1"/>
              <a:t>Insert</a:t>
            </a:r>
            <a:r>
              <a:rPr lang="hu-HU"/>
              <a:t> </a:t>
            </a:r>
            <a:r>
              <a:rPr lang="hu-HU" err="1"/>
              <a:t>your</a:t>
            </a:r>
            <a:r>
              <a:rPr lang="hu-HU"/>
              <a:t> text here</a:t>
            </a:r>
            <a:endParaRPr lang="en-GB"/>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err="1"/>
              <a:t>Insert</a:t>
            </a:r>
            <a:r>
              <a:rPr lang="hu-HU"/>
              <a:t> </a:t>
            </a:r>
            <a:r>
              <a:rPr lang="hu-HU" err="1"/>
              <a:t>your</a:t>
            </a:r>
            <a:r>
              <a:rPr lang="hu-HU"/>
              <a:t> image here</a:t>
            </a:r>
            <a:endParaRPr lang="en-GB"/>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‹N›</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a:t>TITLE</a:t>
            </a:r>
            <a:endParaRPr lang="en-GB"/>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05/03/2026</a:t>
            </a:fld>
            <a:endParaRPr lang="it-IT"/>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‹N›</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a:t>SECTION TITLE</a:t>
            </a:r>
            <a:endParaRPr lang="en-GB"/>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a:t>THANK YOU!</a:t>
            </a:r>
            <a:endParaRPr lang="en-GB"/>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err="1">
                <a:solidFill>
                  <a:schemeClr val="bg1"/>
                </a:solidFill>
                <a:effectLst/>
                <a:latin typeface="Arial" panose="020B0604020202020204" pitchFamily="34" charset="0"/>
                <a:ea typeface="+mn-ea"/>
                <a:cs typeface="Arial" panose="020B0604020202020204" pitchFamily="34" charset="0"/>
              </a:rPr>
              <a:t>Programme</a:t>
            </a:r>
            <a:r>
              <a:rPr lang="en-US" sz="900" kern="120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err="1">
                <a:solidFill>
                  <a:schemeClr val="bg1"/>
                </a:solidFill>
                <a:effectLst/>
                <a:latin typeface="Arial" panose="020B0604020202020204" pitchFamily="34" charset="0"/>
                <a:ea typeface="+mn-ea"/>
                <a:cs typeface="Arial" panose="020B0604020202020204" pitchFamily="34" charset="0"/>
              </a:rPr>
              <a:t>HaDEA</a:t>
            </a:r>
            <a:r>
              <a:rPr lang="en-US" sz="900" kern="120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a:solidFill>
                <a:schemeClr val="bg1"/>
              </a:solidFill>
              <a:effectLst/>
              <a:latin typeface="Arial" panose="020B0604020202020204" pitchFamily="34" charset="0"/>
              <a:ea typeface="+mn-ea"/>
              <a:cs typeface="Arial" panose="020B0604020202020204" pitchFamily="34" charset="0"/>
            </a:endParaRPr>
          </a:p>
          <a:p>
            <a:pPr algn="just"/>
            <a:endParaRPr lang="en-GB" sz="90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674609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outu.be/wRP3dXx5eww?feature=shared"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mJve6ij11sM?feature=shared"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mJve6ij11sM?feature=shared"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youtu.be/4gCFxHqWM5U?feature=shared"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hyperlink" Target="https://youtu.be/5T2OpdXpeFw?feature=shared"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s://youtu.be/evDgaJrMCYE?feature=shared"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youtu.be/XyJM-HWaMFo?feature=shared"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youtu.be/o6NJp3vt7iI?feature=shared"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youtu.be/QWXeoarJSnc?feature=shared"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youtu.be/3J2GnFSALT4?feature=shared"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QRFG-sSbR-o?feature=shared"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mHdsgUB0_0g?feature=shared"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hyperlink" Target="https://youtu.be/glpXeKXAmAo?feature=shared"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https://youtu.be/OqaggLxje-o?feature=shared"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en.wikipedia.org/wiki/Belbin_Team_Inventory"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hyperlink" Target="https://youtu.be/8rcGhP4OiRQ?feature=shared" TargetMode="Externa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hyperlink" Target="https://youtu.be/6q4y-bpKYEo?feature=shared"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bI10pmRXvvs?feature=shared"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youtu.be/PWM1_dxaPXM?feature=shared"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WwNj_X0lNKE?feature=shared"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youtu.be/LuTiODhzxR0?feature=shared"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youtu.be/ljs2jMV9nZU?feature=shared"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s://youtu.be/VMDF-y7JGkQ?feature=shared"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ZgJmdSnrywc?feature=shared"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youtu.be/QAxa_DsUgto?feature=shared"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youtu.be/2kOkDFO9AI8?feature=shared"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s://youtu.be/uISqaSx1wL4?feature=shared" TargetMode="Externa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hyperlink" Target="https://youtu.be/lZh_vse1tjY?feature=shared"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hyperlink" Target="https://youtu.be/fQp-sc3JBXg?feature=shared"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youtu.be/HN5Utj_m3XI?feature=shared"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hpass.healthworkforce.eu/index.php/the-project/"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hyperlink" Target="http://creativecommons.org/licenses/by-nc/3.0/"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VNhQanqXSJU?feature=shared"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s://youtu.be/lobr_P5WSkU?feature=shared" TargetMode="Externa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youtu.be/YGrYzcs9s-c?feature=shar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youtu.be/t6pPfOZX8GM?feature=shared"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youtu.be/ytO9uBUdcFI?feature=shared"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OswiOTJsA1w?feature=shared"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031795" y="2901455"/>
            <a:ext cx="7231146" cy="1403981"/>
          </a:xfrm>
        </p:spPr>
        <p:txBody>
          <a:bodyPr lIns="91440" tIns="45720" rIns="91440" bIns="45720" anchor="ctr"/>
          <a:lstStyle/>
          <a:p>
            <a:r>
              <a:rPr lang="en-GB" sz="4400" kern="0" dirty="0">
                <a:latin typeface="calibri light"/>
                <a:ea typeface="Times New Roman" panose="02020603050405020304" pitchFamily="18" charset="0"/>
                <a:cs typeface="Calibri"/>
              </a:rPr>
              <a:t>Lavoro di </a:t>
            </a:r>
            <a:r>
              <a:rPr lang="en-GB" sz="4400" kern="0" dirty="0" err="1">
                <a:latin typeface="calibri light"/>
                <a:ea typeface="Times New Roman" panose="02020603050405020304" pitchFamily="18" charset="0"/>
                <a:cs typeface="Calibri"/>
              </a:rPr>
              <a:t>squadra</a:t>
            </a:r>
            <a:r>
              <a:rPr lang="en-GB" sz="4400" kern="0" dirty="0">
                <a:latin typeface="calibri light"/>
                <a:ea typeface="Times New Roman" panose="02020603050405020304" pitchFamily="18" charset="0"/>
                <a:cs typeface="Calibri"/>
              </a:rPr>
              <a:t> in Sanità</a:t>
            </a:r>
            <a:endParaRPr lang="en-GB" sz="4400" dirty="0">
              <a:effectLst>
                <a:outerShdw blurRad="38100" dist="38100" dir="2700000" algn="tl">
                  <a:srgbClr val="000000">
                    <a:alpha val="43137"/>
                  </a:srgbClr>
                </a:outerShdw>
              </a:effectLst>
              <a:latin typeface="calibri light"/>
              <a:ea typeface="calibri light"/>
              <a:cs typeface="Times New Roman"/>
            </a:endParaRPr>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2242467" y="3810535"/>
            <a:ext cx="6314825"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3200" dirty="0">
              <a:latin typeface="Calibri"/>
              <a:ea typeface="Calibri"/>
              <a:cs typeface="Calibri"/>
              <a:sym typeface="Calibri"/>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1423313" y="4589805"/>
            <a:ext cx="8164823" cy="120457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1600" b="1" dirty="0">
              <a:latin typeface="+mn-lt"/>
              <a:ea typeface="Calibri"/>
              <a:cs typeface="Calibri"/>
            </a:endParaRPr>
          </a:p>
          <a:p>
            <a:pPr algn="ctr"/>
            <a:r>
              <a:rPr lang="en-US" sz="1600" b="1" dirty="0">
                <a:latin typeface="+mn-lt"/>
              </a:rPr>
              <a:t>Sant’Anna School of Advanced Studies</a:t>
            </a:r>
            <a:endParaRPr lang="it-IT" sz="1600" b="1" dirty="0">
              <a:latin typeface="+mn-lt"/>
            </a:endParaRPr>
          </a:p>
        </p:txBody>
      </p:sp>
      <p:sp>
        <p:nvSpPr>
          <p:cNvPr id="4" name="Affiliation">
            <a:extLst>
              <a:ext uri="{FF2B5EF4-FFF2-40B4-BE49-F238E27FC236}">
                <a16:creationId xmlns:a16="http://schemas.microsoft.com/office/drawing/2014/main" id="{4B525BD5-1D44-3A4A-5435-6000F522CFD0}"/>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hu-HU" sz="2400" b="1" dirty="0">
                <a:solidFill>
                  <a:schemeClr val="bg1"/>
                </a:solidFill>
                <a:latin typeface="+mn-lt"/>
              </a:rPr>
              <a:t>WP</a:t>
            </a:r>
            <a:r>
              <a:rPr lang="en-US" sz="2400" b="1" dirty="0">
                <a:solidFill>
                  <a:schemeClr val="bg1"/>
                </a:solidFill>
                <a:latin typeface="+mn-lt"/>
              </a:rPr>
              <a:t>3</a:t>
            </a:r>
            <a:endParaRPr lang="it-IT" sz="2400" b="1" dirty="0">
              <a:solidFill>
                <a:schemeClr val="bg1"/>
              </a:solidFill>
              <a:latin typeface="+mn-lt"/>
            </a:endParaRPr>
          </a:p>
        </p:txBody>
      </p:sp>
      <p:sp>
        <p:nvSpPr>
          <p:cNvPr id="7" name="CasellaDiTesto 6">
            <a:extLst>
              <a:ext uri="{FF2B5EF4-FFF2-40B4-BE49-F238E27FC236}">
                <a16:creationId xmlns:a16="http://schemas.microsoft.com/office/drawing/2014/main" id="{FE77CE44-CB84-59E6-843B-5E36195B4022}"/>
              </a:ext>
            </a:extLst>
          </p:cNvPr>
          <p:cNvSpPr txBox="1"/>
          <p:nvPr/>
        </p:nvSpPr>
        <p:spPr>
          <a:xfrm>
            <a:off x="3156618" y="5425048"/>
            <a:ext cx="5400674" cy="369332"/>
          </a:xfrm>
          <a:prstGeom prst="rect">
            <a:avLst/>
          </a:prstGeom>
          <a:noFill/>
        </p:spPr>
        <p:txBody>
          <a:bodyPr wrap="square">
            <a:spAutoFit/>
          </a:bodyPr>
          <a:lstStyle/>
          <a:p>
            <a:r>
              <a:rPr lang="it-IT" dirty="0">
                <a:hlinkClick r:id="rId3"/>
              </a:rPr>
              <a:t>https://youtu.be/wRP3dXx5eww?feature=shared</a:t>
            </a:r>
            <a:endParaRPr lang="it-IT" dirty="0"/>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302B729-F3A8-A6F0-5157-C497BF1CBC2C}"/>
              </a:ext>
            </a:extLst>
          </p:cNvPr>
          <p:cNvSpPr>
            <a:spLocks noGrp="1"/>
          </p:cNvSpPr>
          <p:nvPr>
            <p:ph sz="half" idx="1"/>
          </p:nvPr>
        </p:nvSpPr>
        <p:spPr>
          <a:xfrm>
            <a:off x="383973" y="1899765"/>
            <a:ext cx="9685900" cy="3771188"/>
          </a:xfrm>
        </p:spPr>
        <p:txBody>
          <a:bodyPr lIns="91440" tIns="45720" rIns="91440" bIns="45720" anchor="t"/>
          <a:lstStyle/>
          <a:p>
            <a:pPr marL="0" indent="0" algn="just">
              <a:buNone/>
            </a:pPr>
            <a:r>
              <a:rPr lang="en-US" sz="2400" b="1"/>
              <a:t>Fase 1: </a:t>
            </a:r>
            <a:r>
              <a:rPr lang="en-US" sz="2400" b="1" i="1"/>
              <a:t>FORMING</a:t>
            </a:r>
            <a:endParaRPr lang="en-US" sz="2400" b="1" i="1">
              <a:ea typeface="Calibri"/>
              <a:cs typeface="Calibri"/>
            </a:endParaRPr>
          </a:p>
          <a:p>
            <a:pPr marL="0" indent="0" algn="just">
              <a:buNone/>
            </a:pPr>
            <a:r>
              <a:rPr lang="it-IT" sz="2400"/>
              <a:t>Questa è la fase “rompighiaccio”.</a:t>
            </a:r>
            <a:endParaRPr lang="it-IT" sz="2400">
              <a:ea typeface="Calibri"/>
              <a:cs typeface="Calibri"/>
            </a:endParaRPr>
          </a:p>
          <a:p>
            <a:pPr marL="239395" indent="-239395" algn="just"/>
            <a:r>
              <a:rPr lang="it-IT" sz="2400"/>
              <a:t> In questa fase, i membri del gruppo tendono ad essere incerti riguardo al proprio ruolo, responsabilità e obiettivi.</a:t>
            </a:r>
            <a:endParaRPr lang="it-IT" sz="2400">
              <a:ea typeface="Calibri"/>
              <a:cs typeface="Calibri"/>
            </a:endParaRPr>
          </a:p>
          <a:p>
            <a:pPr marL="239395" indent="-239395" algn="just"/>
            <a:r>
              <a:rPr lang="it-IT" sz="2400"/>
              <a:t> È una fase caratterizzata da un elevato livello di incertezza riguardo allo scopo, alla struttura e alla leadership del gruppo.</a:t>
            </a:r>
            <a:endParaRPr lang="it-IT" sz="2400">
              <a:ea typeface="Calibri"/>
              <a:cs typeface="Calibri"/>
            </a:endParaRPr>
          </a:p>
          <a:p>
            <a:pPr marL="239395" indent="-239395" algn="just"/>
            <a:r>
              <a:rPr lang="it-IT" sz="2400"/>
              <a:t>La fiducia tra i membri è bassa, le persone non esprimono la loro opinione perché non si conoscono e c'è sfiducia.</a:t>
            </a:r>
            <a:endParaRPr lang="it-IT" sz="2400">
              <a:ea typeface="Calibri"/>
              <a:cs typeface="Calibri"/>
            </a:endParaRPr>
          </a:p>
          <a:p>
            <a:pPr marL="239395" indent="-239395" algn="just"/>
            <a:r>
              <a:rPr lang="it-IT" sz="2400"/>
              <a:t>Tutti i membri del gruppo si rivolgono al team leader per capire perché è richiesta la loro presenza e competenza.</a:t>
            </a:r>
            <a:endParaRPr lang="en-US" sz="2400">
              <a:ea typeface="Calibri"/>
              <a:cs typeface="Calibri"/>
            </a:endParaRPr>
          </a:p>
        </p:txBody>
      </p:sp>
      <p:sp>
        <p:nvSpPr>
          <p:cNvPr id="4" name="Footer Placeholder 4">
            <a:extLst>
              <a:ext uri="{FF2B5EF4-FFF2-40B4-BE49-F238E27FC236}">
                <a16:creationId xmlns:a16="http://schemas.microsoft.com/office/drawing/2014/main" id="{3E085579-66E2-9390-B088-E7D4614B638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itolo 1">
            <a:extLst>
              <a:ext uri="{FF2B5EF4-FFF2-40B4-BE49-F238E27FC236}">
                <a16:creationId xmlns:a16="http://schemas.microsoft.com/office/drawing/2014/main" id="{7A990745-7B2F-58E6-CA41-DB2E8ABD583D}"/>
              </a:ext>
            </a:extLst>
          </p:cNvPr>
          <p:cNvSpPr txBox="1">
            <a:spLocks/>
          </p:cNvSpPr>
          <p:nvPr/>
        </p:nvSpPr>
        <p:spPr>
          <a:xfrm>
            <a:off x="7097197" y="513105"/>
            <a:ext cx="3584290" cy="73871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b="1">
                <a:solidFill>
                  <a:schemeClr val="bg1"/>
                </a:solidFill>
                <a:latin typeface="Calibri" panose="020F0502020204030204"/>
              </a:rPr>
              <a:t>Le fasi di vita del gruppo</a:t>
            </a:r>
            <a:endParaRPr lang="it-IT" b="1">
              <a:solidFill>
                <a:schemeClr val="bg1"/>
              </a:solidFill>
            </a:endParaRPr>
          </a:p>
        </p:txBody>
      </p:sp>
      <p:sp>
        <p:nvSpPr>
          <p:cNvPr id="6" name="CasellaDiTesto 5">
            <a:extLst>
              <a:ext uri="{FF2B5EF4-FFF2-40B4-BE49-F238E27FC236}">
                <a16:creationId xmlns:a16="http://schemas.microsoft.com/office/drawing/2014/main" id="{653D4897-7D56-D269-5E08-65236379559F}"/>
              </a:ext>
            </a:extLst>
          </p:cNvPr>
          <p:cNvSpPr txBox="1"/>
          <p:nvPr/>
        </p:nvSpPr>
        <p:spPr>
          <a:xfrm>
            <a:off x="2974658" y="6316876"/>
            <a:ext cx="5400674" cy="369332"/>
          </a:xfrm>
          <a:prstGeom prst="rect">
            <a:avLst/>
          </a:prstGeom>
          <a:noFill/>
        </p:spPr>
        <p:txBody>
          <a:bodyPr wrap="square">
            <a:spAutoFit/>
          </a:bodyPr>
          <a:lstStyle/>
          <a:p>
            <a:r>
              <a:rPr lang="it-IT" dirty="0">
                <a:hlinkClick r:id="rId3"/>
              </a:rPr>
              <a:t>https://youtu.be/mJve6ij11sM?feature=shared</a:t>
            </a:r>
            <a:endParaRPr lang="it-IT" dirty="0"/>
          </a:p>
        </p:txBody>
      </p:sp>
    </p:spTree>
    <p:extLst>
      <p:ext uri="{BB962C8B-B14F-4D97-AF65-F5344CB8AC3E}">
        <p14:creationId xmlns:p14="http://schemas.microsoft.com/office/powerpoint/2010/main" val="2342669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C7E6A30-E39E-E4D1-8F7C-AD740A76ED7B}"/>
              </a:ext>
            </a:extLst>
          </p:cNvPr>
          <p:cNvSpPr>
            <a:spLocks noGrp="1"/>
          </p:cNvSpPr>
          <p:nvPr>
            <p:ph type="title"/>
          </p:nvPr>
        </p:nvSpPr>
        <p:spPr>
          <a:xfrm>
            <a:off x="306731" y="870748"/>
            <a:ext cx="5742842" cy="993805"/>
          </a:xfrm>
        </p:spPr>
        <p:txBody>
          <a:bodyPr lIns="91440" tIns="45720" rIns="91440" bIns="45720" anchor="b"/>
          <a:lstStyle/>
          <a:p>
            <a:r>
              <a:rPr lang="it-IT" b="1"/>
              <a:t>Qual è lo stile di leadership più efficace che il leader del gruppo deve adottare?</a:t>
            </a:r>
          </a:p>
        </p:txBody>
      </p:sp>
      <p:sp>
        <p:nvSpPr>
          <p:cNvPr id="3" name="Segnaposto contenuto 2">
            <a:extLst>
              <a:ext uri="{FF2B5EF4-FFF2-40B4-BE49-F238E27FC236}">
                <a16:creationId xmlns:a16="http://schemas.microsoft.com/office/drawing/2014/main" id="{66F5BEE8-1415-0799-E31D-13613F2F74A3}"/>
              </a:ext>
            </a:extLst>
          </p:cNvPr>
          <p:cNvSpPr>
            <a:spLocks noGrp="1"/>
          </p:cNvSpPr>
          <p:nvPr>
            <p:ph sz="half" idx="1"/>
          </p:nvPr>
        </p:nvSpPr>
        <p:spPr>
          <a:xfrm>
            <a:off x="556931" y="2199424"/>
            <a:ext cx="9685900" cy="4235156"/>
          </a:xfrm>
        </p:spPr>
        <p:txBody>
          <a:bodyPr lIns="91440" tIns="45720" rIns="91440" bIns="45720" anchor="t"/>
          <a:lstStyle/>
          <a:p>
            <a:pPr marL="0" indent="0">
              <a:buNone/>
            </a:pPr>
            <a:r>
              <a:rPr lang="it-IT" sz="2200"/>
              <a:t>L</a:t>
            </a:r>
            <a:r>
              <a:rPr lang="it-IT" sz="2400"/>
              <a:t>a fase di </a:t>
            </a:r>
            <a:r>
              <a:rPr lang="it-IT" sz="2400" i="1" err="1"/>
              <a:t>Forming</a:t>
            </a:r>
            <a:r>
              <a:rPr lang="it-IT" sz="2400"/>
              <a:t> è fondamentale per la crescita e lo sviluppo di un gruppo efficace</a:t>
            </a:r>
            <a:r>
              <a:rPr lang="en-US" sz="2400"/>
              <a:t>.</a:t>
            </a:r>
            <a:endParaRPr lang="it-IT" sz="2400" b="1">
              <a:ea typeface="Calibri"/>
              <a:cs typeface="Calibri"/>
            </a:endParaRPr>
          </a:p>
          <a:p>
            <a:pPr marL="0" indent="0">
              <a:buNone/>
            </a:pPr>
            <a:r>
              <a:rPr lang="en-US" sz="2400" b="1"/>
              <a:t>In </a:t>
            </a:r>
            <a:r>
              <a:rPr lang="en-US" sz="2400" b="1" err="1"/>
              <a:t>questa</a:t>
            </a:r>
            <a:r>
              <a:rPr lang="en-US" sz="2400" b="1"/>
              <a:t> </a:t>
            </a:r>
            <a:r>
              <a:rPr lang="en-US" sz="2400" b="1" err="1"/>
              <a:t>fase</a:t>
            </a:r>
            <a:r>
              <a:rPr lang="en-US" sz="2400" b="1"/>
              <a:t> è </a:t>
            </a:r>
            <a:r>
              <a:rPr lang="en-US" sz="2400" b="1" err="1"/>
              <a:t>necessario</a:t>
            </a:r>
            <a:r>
              <a:rPr lang="en-US" sz="2400" b="1"/>
              <a:t> </a:t>
            </a:r>
            <a:r>
              <a:rPr lang="en-US" sz="2400" b="1" err="1"/>
              <a:t>che</a:t>
            </a:r>
            <a:r>
              <a:rPr lang="en-US" sz="2400" b="1"/>
              <a:t> il/la leader</a:t>
            </a:r>
            <a:r>
              <a:rPr lang="it-IT" sz="2400" b="1"/>
              <a:t>:</a:t>
            </a:r>
            <a:endParaRPr lang="it-IT" sz="2400" b="1">
              <a:ea typeface="Calibri"/>
              <a:cs typeface="Calibri"/>
            </a:endParaRPr>
          </a:p>
          <a:p>
            <a:pPr marL="239395" indent="-239395"/>
            <a:r>
              <a:rPr lang="en-US" sz="2400" err="1"/>
              <a:t>Condivida</a:t>
            </a:r>
            <a:r>
              <a:rPr lang="en-US" sz="2400"/>
              <a:t> il senso e il </a:t>
            </a:r>
            <a:r>
              <a:rPr lang="en-US" sz="2400" err="1"/>
              <a:t>significato</a:t>
            </a:r>
            <a:r>
              <a:rPr lang="en-US" sz="2400"/>
              <a:t> del </a:t>
            </a:r>
            <a:r>
              <a:rPr lang="en-US" sz="2400" err="1"/>
              <a:t>lavoro</a:t>
            </a:r>
            <a:r>
              <a:rPr lang="en-US" sz="2400"/>
              <a:t> </a:t>
            </a:r>
            <a:r>
              <a:rPr lang="en-US" sz="2400" err="1"/>
              <a:t>che</a:t>
            </a:r>
            <a:r>
              <a:rPr lang="en-US" sz="2400"/>
              <a:t> il </a:t>
            </a:r>
            <a:r>
              <a:rPr lang="en-US" sz="2400" err="1"/>
              <a:t>gruppo</a:t>
            </a:r>
            <a:r>
              <a:rPr lang="en-US" sz="2400"/>
              <a:t> </a:t>
            </a:r>
            <a:r>
              <a:rPr lang="en-US" sz="2400" err="1"/>
              <a:t>dovrà</a:t>
            </a:r>
            <a:r>
              <a:rPr lang="en-US" sz="2400"/>
              <a:t> </a:t>
            </a:r>
            <a:r>
              <a:rPr lang="en-US" sz="2400" err="1"/>
              <a:t>svolgere</a:t>
            </a:r>
            <a:endParaRPr lang="en-US" sz="2400">
              <a:ea typeface="Calibri"/>
              <a:cs typeface="Calibri"/>
            </a:endParaRPr>
          </a:p>
          <a:p>
            <a:pPr marL="239395" indent="-239395"/>
            <a:r>
              <a:rPr lang="en-US" sz="2400"/>
              <a:t>Abbia ben </a:t>
            </a:r>
            <a:r>
              <a:rPr lang="en-US" sz="2400" err="1"/>
              <a:t>chiari</a:t>
            </a:r>
            <a:r>
              <a:rPr lang="en-US" sz="2400"/>
              <a:t> </a:t>
            </a:r>
            <a:r>
              <a:rPr lang="en-US" sz="2400" err="1"/>
              <a:t>gli</a:t>
            </a:r>
            <a:r>
              <a:rPr lang="en-US" sz="2400"/>
              <a:t> </a:t>
            </a:r>
            <a:r>
              <a:rPr lang="en-US" sz="2400" err="1"/>
              <a:t>obiettivi</a:t>
            </a:r>
            <a:r>
              <a:rPr lang="en-US" sz="2400"/>
              <a:t> da </a:t>
            </a:r>
            <a:r>
              <a:rPr lang="en-US" sz="2400" err="1"/>
              <a:t>raggiungere</a:t>
            </a:r>
            <a:endParaRPr lang="en-US" sz="2400">
              <a:ea typeface="Calibri"/>
              <a:cs typeface="Calibri"/>
            </a:endParaRPr>
          </a:p>
          <a:p>
            <a:pPr marL="239395" indent="-239395"/>
            <a:r>
              <a:rPr lang="it-IT" sz="2400"/>
              <a:t>Offra ai membri del gruppo uno spazio «guidato» per presentarsi e farsi conoscere dal resto del gruppo</a:t>
            </a:r>
            <a:endParaRPr lang="it-IT" sz="2400">
              <a:ea typeface="Calibri"/>
              <a:cs typeface="Calibri"/>
            </a:endParaRPr>
          </a:p>
          <a:p>
            <a:pPr marL="239395" indent="-239395"/>
            <a:r>
              <a:rPr lang="en-US" sz="2400" err="1"/>
              <a:t>Condivida</a:t>
            </a:r>
            <a:r>
              <a:rPr lang="en-US" sz="2400"/>
              <a:t> come e </a:t>
            </a:r>
            <a:r>
              <a:rPr lang="en-US" sz="2400" err="1"/>
              <a:t>quando</a:t>
            </a:r>
            <a:r>
              <a:rPr lang="en-US" sz="2400"/>
              <a:t> il </a:t>
            </a:r>
            <a:r>
              <a:rPr lang="en-US" sz="2400" err="1"/>
              <a:t>gruppo</a:t>
            </a:r>
            <a:r>
              <a:rPr lang="en-US" sz="2400"/>
              <a:t> </a:t>
            </a:r>
            <a:r>
              <a:rPr lang="en-US" sz="2400" err="1"/>
              <a:t>si</a:t>
            </a:r>
            <a:r>
              <a:rPr lang="en-US" sz="2400"/>
              <a:t> </a:t>
            </a:r>
            <a:r>
              <a:rPr lang="en-US" sz="2400" err="1"/>
              <a:t>incontrerà</a:t>
            </a:r>
            <a:r>
              <a:rPr lang="en-US" sz="2400"/>
              <a:t> etc.</a:t>
            </a:r>
            <a:r>
              <a:rPr lang="it-IT" sz="2400"/>
              <a:t>.</a:t>
            </a:r>
            <a:endParaRPr lang="it-IT" sz="2400">
              <a:ea typeface="Calibri"/>
              <a:cs typeface="Calibri"/>
            </a:endParaRPr>
          </a:p>
          <a:p>
            <a:pPr marL="239395" indent="-239395"/>
            <a:r>
              <a:rPr lang="en-US" sz="2400" err="1"/>
              <a:t>Introduca</a:t>
            </a:r>
            <a:r>
              <a:rPr lang="en-US" sz="2400"/>
              <a:t> </a:t>
            </a:r>
            <a:r>
              <a:rPr lang="en-US" sz="2400" err="1"/>
              <a:t>quali</a:t>
            </a:r>
            <a:r>
              <a:rPr lang="en-US" sz="2400"/>
              <a:t> </a:t>
            </a:r>
            <a:r>
              <a:rPr lang="en-US" sz="2400" err="1"/>
              <a:t>potrebbero</a:t>
            </a:r>
            <a:r>
              <a:rPr lang="en-US" sz="2400"/>
              <a:t> </a:t>
            </a:r>
            <a:r>
              <a:rPr lang="en-US" sz="2400" err="1"/>
              <a:t>essere</a:t>
            </a:r>
            <a:r>
              <a:rPr lang="en-US" sz="2400"/>
              <a:t> </a:t>
            </a:r>
            <a:r>
              <a:rPr lang="en-US" sz="2400" err="1"/>
              <a:t>gli</a:t>
            </a:r>
            <a:r>
              <a:rPr lang="en-US" sz="2400"/>
              <a:t> </a:t>
            </a:r>
            <a:r>
              <a:rPr lang="en-US" sz="2400" err="1"/>
              <a:t>ostacoli</a:t>
            </a:r>
            <a:r>
              <a:rPr lang="en-US" sz="2400"/>
              <a:t> ad un </a:t>
            </a:r>
            <a:r>
              <a:rPr lang="en-US" sz="2400" err="1"/>
              <a:t>lavoro</a:t>
            </a:r>
            <a:r>
              <a:rPr lang="en-US" sz="2400"/>
              <a:t> di </a:t>
            </a:r>
            <a:r>
              <a:rPr lang="en-US" sz="2400" err="1"/>
              <a:t>gruppo</a:t>
            </a:r>
            <a:r>
              <a:rPr lang="en-US" sz="2400"/>
              <a:t> </a:t>
            </a:r>
            <a:r>
              <a:rPr lang="en-US" sz="2400" err="1"/>
              <a:t>efficace</a:t>
            </a:r>
            <a:endParaRPr lang="it-IT" sz="2400">
              <a:ea typeface="Calibri"/>
              <a:cs typeface="Calibri"/>
            </a:endParaRPr>
          </a:p>
        </p:txBody>
      </p:sp>
      <p:sp>
        <p:nvSpPr>
          <p:cNvPr id="4" name="Footer Placeholder 4">
            <a:extLst>
              <a:ext uri="{FF2B5EF4-FFF2-40B4-BE49-F238E27FC236}">
                <a16:creationId xmlns:a16="http://schemas.microsoft.com/office/drawing/2014/main" id="{B52EA690-BB18-5700-A927-69012E5962D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D9E3DE15-0A14-33A9-5F88-99BF03147835}"/>
              </a:ext>
            </a:extLst>
          </p:cNvPr>
          <p:cNvSpPr txBox="1"/>
          <p:nvPr/>
        </p:nvSpPr>
        <p:spPr>
          <a:xfrm>
            <a:off x="2951798" y="6328565"/>
            <a:ext cx="5400674" cy="369332"/>
          </a:xfrm>
          <a:prstGeom prst="rect">
            <a:avLst/>
          </a:prstGeom>
          <a:noFill/>
        </p:spPr>
        <p:txBody>
          <a:bodyPr wrap="square">
            <a:spAutoFit/>
          </a:bodyPr>
          <a:lstStyle/>
          <a:p>
            <a:r>
              <a:rPr lang="it-IT" dirty="0">
                <a:hlinkClick r:id="rId3"/>
              </a:rPr>
              <a:t>https://youtu.be/mJve6ij11sM?feature=shared</a:t>
            </a:r>
            <a:endParaRPr lang="it-IT" dirty="0"/>
          </a:p>
        </p:txBody>
      </p:sp>
    </p:spTree>
    <p:extLst>
      <p:ext uri="{BB962C8B-B14F-4D97-AF65-F5344CB8AC3E}">
        <p14:creationId xmlns:p14="http://schemas.microsoft.com/office/powerpoint/2010/main" val="842238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4D4B60D-A8A1-2687-9310-23529C994368}"/>
              </a:ext>
            </a:extLst>
          </p:cNvPr>
          <p:cNvSpPr>
            <a:spLocks noGrp="1"/>
          </p:cNvSpPr>
          <p:nvPr>
            <p:ph sz="half" idx="1"/>
          </p:nvPr>
        </p:nvSpPr>
        <p:spPr>
          <a:xfrm>
            <a:off x="556931" y="1991775"/>
            <a:ext cx="9685900" cy="3215484"/>
          </a:xfrm>
        </p:spPr>
        <p:txBody>
          <a:bodyPr lIns="91440" tIns="45720" rIns="91440" bIns="45720" anchor="t"/>
          <a:lstStyle/>
          <a:p>
            <a:pPr marL="0" indent="0" algn="just">
              <a:buNone/>
            </a:pPr>
            <a:r>
              <a:rPr lang="it-IT" sz="2400" b="1"/>
              <a:t>Fase 2: </a:t>
            </a:r>
            <a:r>
              <a:rPr lang="it-IT" sz="2400" b="1" i="1"/>
              <a:t>STORMING</a:t>
            </a:r>
            <a:endParaRPr lang="it-IT" sz="2400" b="1" i="1">
              <a:ea typeface="Calibri"/>
              <a:cs typeface="Calibri"/>
            </a:endParaRPr>
          </a:p>
          <a:p>
            <a:pPr marL="0" indent="0" algn="just">
              <a:buNone/>
            </a:pPr>
            <a:r>
              <a:rPr lang="it-IT" sz="2400"/>
              <a:t>È il “periodo di prova”.</a:t>
            </a:r>
            <a:endParaRPr lang="it-IT" sz="2400">
              <a:ea typeface="Calibri"/>
              <a:cs typeface="Calibri"/>
            </a:endParaRPr>
          </a:p>
          <a:p>
            <a:pPr marL="239395" indent="-239395" algn="just"/>
            <a:r>
              <a:rPr lang="it-IT" sz="2400"/>
              <a:t>In questa fase, il livello di fiducia tra i membri del gruppo è ancora basso</a:t>
            </a:r>
          </a:p>
          <a:p>
            <a:pPr marL="239395" indent="-239395" algn="just"/>
            <a:r>
              <a:rPr lang="it-IT" sz="2400"/>
              <a:t>Non è noto se svolgere in squadra il compito assegnato consenta al singolo di lavorare meglio o se il lavoro sia più complesso perché oltre al compito professionale, le energie devono essere investite anche nella gestione delle relazioni sociali. </a:t>
            </a:r>
            <a:endParaRPr lang="it-IT" sz="2400">
              <a:ea typeface="Calibri"/>
              <a:cs typeface="Calibri"/>
            </a:endParaRPr>
          </a:p>
          <a:p>
            <a:pPr marL="239395" indent="-239395" algn="just"/>
            <a:r>
              <a:rPr lang="it-IT" sz="2400"/>
              <a:t>Emergono differenze su COSA dovrebbe essere fatto e COME dovrebbe essere fatto</a:t>
            </a:r>
            <a:endParaRPr lang="en-US" sz="2400">
              <a:ea typeface="Calibri"/>
              <a:cs typeface="Calibri"/>
            </a:endParaRPr>
          </a:p>
          <a:p>
            <a:pPr marL="239395" indent="-239395" algn="just"/>
            <a:endParaRPr lang="it-IT" sz="2400">
              <a:ea typeface="Calibri"/>
              <a:cs typeface="Calibri"/>
            </a:endParaRPr>
          </a:p>
        </p:txBody>
      </p:sp>
      <p:sp>
        <p:nvSpPr>
          <p:cNvPr id="2" name="Footer Placeholder 4">
            <a:extLst>
              <a:ext uri="{FF2B5EF4-FFF2-40B4-BE49-F238E27FC236}">
                <a16:creationId xmlns:a16="http://schemas.microsoft.com/office/drawing/2014/main" id="{6B7F6298-EA40-53A9-B3C7-95C715B302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7" name="Titolo 1">
            <a:extLst>
              <a:ext uri="{FF2B5EF4-FFF2-40B4-BE49-F238E27FC236}">
                <a16:creationId xmlns:a16="http://schemas.microsoft.com/office/drawing/2014/main" id="{54CFAB19-28FF-8DF0-B1DA-27691B35A4B4}"/>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Le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fasi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di vita del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gruppo</a:t>
            </a:r>
            <a:endParaRPr lang="it-IT" b="1">
              <a:solidFill>
                <a:schemeClr val="bg1"/>
              </a:solidFill>
            </a:endParaRPr>
          </a:p>
        </p:txBody>
      </p:sp>
      <p:sp>
        <p:nvSpPr>
          <p:cNvPr id="5" name="CasellaDiTesto 4">
            <a:extLst>
              <a:ext uri="{FF2B5EF4-FFF2-40B4-BE49-F238E27FC236}">
                <a16:creationId xmlns:a16="http://schemas.microsoft.com/office/drawing/2014/main" id="{F09B109E-4633-7BED-1629-34B85E45EF7D}"/>
              </a:ext>
            </a:extLst>
          </p:cNvPr>
          <p:cNvSpPr txBox="1"/>
          <p:nvPr/>
        </p:nvSpPr>
        <p:spPr>
          <a:xfrm>
            <a:off x="2883218" y="6316876"/>
            <a:ext cx="5400674" cy="369332"/>
          </a:xfrm>
          <a:prstGeom prst="rect">
            <a:avLst/>
          </a:prstGeom>
          <a:noFill/>
        </p:spPr>
        <p:txBody>
          <a:bodyPr wrap="square">
            <a:spAutoFit/>
          </a:bodyPr>
          <a:lstStyle/>
          <a:p>
            <a:r>
              <a:rPr lang="it-IT" dirty="0">
                <a:hlinkClick r:id="rId3"/>
              </a:rPr>
              <a:t>https://youtu.be/4gCFxHqWM5U?feature=shared</a:t>
            </a:r>
            <a:endParaRPr lang="it-IT" dirty="0"/>
          </a:p>
        </p:txBody>
      </p:sp>
    </p:spTree>
    <p:extLst>
      <p:ext uri="{BB962C8B-B14F-4D97-AF65-F5344CB8AC3E}">
        <p14:creationId xmlns:p14="http://schemas.microsoft.com/office/powerpoint/2010/main" val="3848659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4D4B60D-A8A1-2687-9310-23529C994368}"/>
              </a:ext>
            </a:extLst>
          </p:cNvPr>
          <p:cNvSpPr>
            <a:spLocks noGrp="1"/>
          </p:cNvSpPr>
          <p:nvPr>
            <p:ph sz="half" idx="1"/>
          </p:nvPr>
        </p:nvSpPr>
        <p:spPr>
          <a:xfrm>
            <a:off x="528017" y="1178748"/>
            <a:ext cx="9685900" cy="5499488"/>
          </a:xfrm>
        </p:spPr>
        <p:txBody>
          <a:bodyPr lIns="91440" tIns="45720" rIns="91440" bIns="45720" anchor="t"/>
          <a:lstStyle/>
          <a:p>
            <a:pPr marL="0" indent="0">
              <a:buNone/>
            </a:pPr>
            <a:r>
              <a:rPr lang="it-IT" sz="2200" b="1"/>
              <a:t>Fase 2: </a:t>
            </a:r>
            <a:r>
              <a:rPr lang="it-IT" sz="2200" b="1" i="1"/>
              <a:t>STORMING</a:t>
            </a:r>
            <a:endParaRPr lang="it-IT" sz="2200" b="1" i="1">
              <a:ea typeface="Calibri"/>
              <a:cs typeface="Calibri"/>
            </a:endParaRPr>
          </a:p>
          <a:p>
            <a:pPr marL="0" indent="0">
              <a:buNone/>
            </a:pPr>
            <a:r>
              <a:rPr lang="it-IT" sz="2200"/>
              <a:t> </a:t>
            </a:r>
            <a:endParaRPr lang="it-IT" sz="2200">
              <a:ea typeface="Calibri"/>
              <a:cs typeface="Calibri"/>
            </a:endParaRPr>
          </a:p>
          <a:p>
            <a:pPr marL="0" indent="0">
              <a:buNone/>
            </a:pPr>
            <a:r>
              <a:rPr lang="it-IT" sz="2200"/>
              <a:t>Le persone mettono alla prova sia lo stile di leadership del </a:t>
            </a:r>
            <a:r>
              <a:rPr lang="it-IT" sz="2200" i="1"/>
              <a:t>team leader</a:t>
            </a:r>
            <a:r>
              <a:rPr lang="it-IT" sz="2200"/>
              <a:t> sia la leadership degli altri membri per decidere se e quanta “energia personale” impegnare. </a:t>
            </a:r>
            <a:endParaRPr lang="it-IT" sz="2200">
              <a:ea typeface="Calibri"/>
              <a:cs typeface="Calibri"/>
            </a:endParaRPr>
          </a:p>
          <a:p>
            <a:pPr marL="0" indent="0">
              <a:buNone/>
            </a:pPr>
            <a:r>
              <a:rPr lang="it-IT" sz="2200"/>
              <a:t>In questa fase si possono creare sottogruppi in base alle affinità comportamentali o all’affiliazione professionale.</a:t>
            </a:r>
            <a:endParaRPr lang="it-IT" sz="2200">
              <a:ea typeface="Calibri"/>
              <a:cs typeface="Calibri"/>
            </a:endParaRPr>
          </a:p>
          <a:p>
            <a:pPr marL="0" indent="0">
              <a:buNone/>
            </a:pPr>
            <a:endParaRPr lang="en-US" sz="2200">
              <a:ea typeface="Calibri"/>
              <a:cs typeface="Calibri"/>
            </a:endParaRPr>
          </a:p>
          <a:p>
            <a:pPr marL="0" indent="0">
              <a:buNone/>
            </a:pPr>
            <a:endParaRPr lang="it-IT" sz="2200">
              <a:ea typeface="Calibri"/>
              <a:cs typeface="Calibri"/>
            </a:endParaRPr>
          </a:p>
          <a:p>
            <a:pPr marL="0" indent="0">
              <a:buNone/>
            </a:pPr>
            <a:endParaRPr lang="it-IT" sz="2200">
              <a:ea typeface="Calibri"/>
              <a:cs typeface="Calibri"/>
            </a:endParaRPr>
          </a:p>
          <a:p>
            <a:pPr marL="0" indent="0">
              <a:buNone/>
            </a:pPr>
            <a:r>
              <a:rPr lang="it-IT" sz="2200"/>
              <a:t>Non tutte le squadre riescono a superare efficacemente questa fase.</a:t>
            </a:r>
            <a:endParaRPr lang="it-IT" sz="2200">
              <a:ea typeface="Calibri"/>
              <a:cs typeface="Calibri"/>
            </a:endParaRPr>
          </a:p>
          <a:p>
            <a:pPr marL="0" indent="0">
              <a:buNone/>
            </a:pPr>
            <a:r>
              <a:rPr lang="it-IT" sz="2200"/>
              <a:t>Potrebbe essere necessario che il </a:t>
            </a:r>
            <a:r>
              <a:rPr lang="it-IT" sz="2200" i="1"/>
              <a:t>team leader </a:t>
            </a:r>
            <a:r>
              <a:rPr lang="it-IT" sz="2200"/>
              <a:t>adotti misure correttive.</a:t>
            </a:r>
            <a:endParaRPr lang="it-IT" sz="2200">
              <a:ea typeface="Calibri"/>
              <a:cs typeface="Calibri"/>
            </a:endParaRPr>
          </a:p>
        </p:txBody>
      </p:sp>
      <p:sp>
        <p:nvSpPr>
          <p:cNvPr id="7" name="CasellaDiTesto 6">
            <a:extLst>
              <a:ext uri="{FF2B5EF4-FFF2-40B4-BE49-F238E27FC236}">
                <a16:creationId xmlns:a16="http://schemas.microsoft.com/office/drawing/2014/main" id="{FB6F9EA7-85BC-0514-A3A1-E28A8A79FE17}"/>
              </a:ext>
            </a:extLst>
          </p:cNvPr>
          <p:cNvSpPr txBox="1"/>
          <p:nvPr/>
        </p:nvSpPr>
        <p:spPr>
          <a:xfrm>
            <a:off x="660759" y="4125328"/>
            <a:ext cx="9592849" cy="646331"/>
          </a:xfrm>
          <a:prstGeom prst="rect">
            <a:avLst/>
          </a:prstGeom>
          <a:solidFill>
            <a:schemeClr val="accent1">
              <a:lumMod val="20000"/>
              <a:lumOff val="80000"/>
            </a:schemeClr>
          </a:solidFill>
        </p:spPr>
        <p:txBody>
          <a:bodyPr wrap="square">
            <a:spAutoFit/>
          </a:bodyPr>
          <a:lstStyle/>
          <a:p>
            <a:pPr marL="0" indent="0" algn="ctr">
              <a:buNone/>
            </a:pPr>
            <a:r>
              <a:rPr lang="it-IT" sz="1800"/>
              <a:t>QUANDO I MEMBRI DEL GRUPPO HANNO STABILITO RUOLI CHIARI E CHIARITO COSA DEVONO FARE ALL'INTERNO DEL TEAM, QUESTA FASE </a:t>
            </a:r>
            <a:r>
              <a:rPr lang="it-IT"/>
              <a:t>SI </a:t>
            </a:r>
            <a:r>
              <a:rPr lang="it-IT" sz="1800"/>
              <a:t>PUÒ DIRE TERMINATA.</a:t>
            </a:r>
          </a:p>
        </p:txBody>
      </p:sp>
      <p:sp>
        <p:nvSpPr>
          <p:cNvPr id="2" name="Footer Placeholder 4">
            <a:extLst>
              <a:ext uri="{FF2B5EF4-FFF2-40B4-BE49-F238E27FC236}">
                <a16:creationId xmlns:a16="http://schemas.microsoft.com/office/drawing/2014/main" id="{325A4474-6A7E-3C87-EB6E-5012C1A0287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6" name="Immagine 5">
            <a:extLst>
              <a:ext uri="{FF2B5EF4-FFF2-40B4-BE49-F238E27FC236}">
                <a16:creationId xmlns:a16="http://schemas.microsoft.com/office/drawing/2014/main" id="{817493BA-F0F0-F7D4-5F23-D3C7525B17C8}"/>
              </a:ext>
            </a:extLst>
          </p:cNvPr>
          <p:cNvPicPr>
            <a:picLocks noChangeAspect="1"/>
          </p:cNvPicPr>
          <p:nvPr/>
        </p:nvPicPr>
        <p:blipFill>
          <a:blip r:embed="rId3"/>
          <a:stretch>
            <a:fillRect/>
          </a:stretch>
        </p:blipFill>
        <p:spPr>
          <a:xfrm>
            <a:off x="469139" y="4195531"/>
            <a:ext cx="190500" cy="508000"/>
          </a:xfrm>
          <a:prstGeom prst="rect">
            <a:avLst/>
          </a:prstGeom>
        </p:spPr>
      </p:pic>
      <p:sp>
        <p:nvSpPr>
          <p:cNvPr id="5" name="Titolo 1">
            <a:extLst>
              <a:ext uri="{FF2B5EF4-FFF2-40B4-BE49-F238E27FC236}">
                <a16:creationId xmlns:a16="http://schemas.microsoft.com/office/drawing/2014/main" id="{F5EA4B95-5AA6-0ED5-EF0D-A33408FC33CD}"/>
              </a:ext>
            </a:extLst>
          </p:cNvPr>
          <p:cNvSpPr txBox="1">
            <a:spLocks/>
          </p:cNvSpPr>
          <p:nvPr/>
        </p:nvSpPr>
        <p:spPr>
          <a:xfrm>
            <a:off x="7097197" y="513105"/>
            <a:ext cx="3584290" cy="73871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b="1">
                <a:solidFill>
                  <a:schemeClr val="bg1"/>
                </a:solidFill>
                <a:latin typeface="Calibri" panose="020F0502020204030204"/>
              </a:rPr>
              <a:t>Le fasi di vita del gruppo</a:t>
            </a:r>
            <a:endParaRPr lang="it-IT" b="1">
              <a:solidFill>
                <a:schemeClr val="bg1"/>
              </a:solidFill>
            </a:endParaRPr>
          </a:p>
        </p:txBody>
      </p:sp>
      <p:sp>
        <p:nvSpPr>
          <p:cNvPr id="8" name="CasellaDiTesto 7">
            <a:extLst>
              <a:ext uri="{FF2B5EF4-FFF2-40B4-BE49-F238E27FC236}">
                <a16:creationId xmlns:a16="http://schemas.microsoft.com/office/drawing/2014/main" id="{9FC3ECB3-A86C-A7DD-EE0D-FCD9CAEED247}"/>
              </a:ext>
            </a:extLst>
          </p:cNvPr>
          <p:cNvSpPr txBox="1"/>
          <p:nvPr/>
        </p:nvSpPr>
        <p:spPr>
          <a:xfrm>
            <a:off x="2997518" y="6316876"/>
            <a:ext cx="5400674" cy="369332"/>
          </a:xfrm>
          <a:prstGeom prst="rect">
            <a:avLst/>
          </a:prstGeom>
          <a:noFill/>
        </p:spPr>
        <p:txBody>
          <a:bodyPr wrap="square">
            <a:spAutoFit/>
          </a:bodyPr>
          <a:lstStyle/>
          <a:p>
            <a:r>
              <a:rPr lang="it-IT" dirty="0">
                <a:hlinkClick r:id="rId4"/>
              </a:rPr>
              <a:t>https://youtu.be/5T2OpdXpeFw?feature=shared</a:t>
            </a:r>
            <a:endParaRPr lang="it-IT" dirty="0"/>
          </a:p>
        </p:txBody>
      </p:sp>
    </p:spTree>
    <p:extLst>
      <p:ext uri="{BB962C8B-B14F-4D97-AF65-F5344CB8AC3E}">
        <p14:creationId xmlns:p14="http://schemas.microsoft.com/office/powerpoint/2010/main" val="2331715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2207A89F-F85D-F211-AA24-983C2918EAD9}"/>
              </a:ext>
            </a:extLst>
          </p:cNvPr>
          <p:cNvSpPr>
            <a:spLocks noGrp="1"/>
          </p:cNvSpPr>
          <p:nvPr>
            <p:ph sz="half" idx="1"/>
          </p:nvPr>
        </p:nvSpPr>
        <p:spPr>
          <a:xfrm>
            <a:off x="556931" y="2153052"/>
            <a:ext cx="9685900" cy="4206581"/>
          </a:xfrm>
        </p:spPr>
        <p:txBody>
          <a:bodyPr lIns="91440" tIns="45720" rIns="91440" bIns="45720" anchor="t"/>
          <a:lstStyle/>
          <a:p>
            <a:pPr marL="0" indent="0">
              <a:buNone/>
            </a:pPr>
            <a:endParaRPr lang="en-US" sz="2200" dirty="0">
              <a:ea typeface="Calibri"/>
              <a:cs typeface="Calibri"/>
            </a:endParaRPr>
          </a:p>
          <a:p>
            <a:pPr marL="0" indent="0">
              <a:buNone/>
            </a:pPr>
            <a:r>
              <a:rPr lang="en-US" sz="2400" b="1" dirty="0"/>
              <a:t>Il </a:t>
            </a:r>
            <a:r>
              <a:rPr lang="en-US" sz="2400" b="1" i="1" dirty="0"/>
              <a:t>team leader </a:t>
            </a:r>
            <a:r>
              <a:rPr lang="en-US" sz="2400" b="1" dirty="0" err="1"/>
              <a:t>deve</a:t>
            </a:r>
            <a:r>
              <a:rPr lang="en-US" sz="2400" b="1" dirty="0"/>
              <a:t>:</a:t>
            </a:r>
            <a:endParaRPr lang="en-US" sz="2400" b="1" dirty="0">
              <a:ea typeface="Calibri"/>
              <a:cs typeface="Calibri"/>
            </a:endParaRPr>
          </a:p>
          <a:p>
            <a:pPr marL="457200" indent="-457200">
              <a:buFont typeface="Arial" panose="020B0604020202020204" pitchFamily="34" charset="0"/>
              <a:buAutoNum type="arabicParenR"/>
            </a:pPr>
            <a:r>
              <a:rPr lang="it-IT" sz="2400" dirty="0"/>
              <a:t>essere presente e attento alle dinamiche nel gruppo</a:t>
            </a:r>
            <a:endParaRPr lang="it-IT" sz="2400" dirty="0">
              <a:ea typeface="Calibri"/>
              <a:cs typeface="Calibri"/>
            </a:endParaRPr>
          </a:p>
          <a:p>
            <a:pPr marL="457200" indent="-457200">
              <a:buFont typeface="Arial" panose="020B0604020202020204" pitchFamily="34" charset="0"/>
              <a:buAutoNum type="arabicParenR"/>
            </a:pPr>
            <a:r>
              <a:rPr lang="it-IT" sz="2400" dirty="0"/>
              <a:t>non trascurare eventuali segnali di intolleranza da parte dei singoli membri</a:t>
            </a:r>
            <a:endParaRPr lang="en-US" sz="2400" dirty="0">
              <a:ea typeface="Calibri"/>
              <a:cs typeface="Calibri"/>
            </a:endParaRPr>
          </a:p>
          <a:p>
            <a:pPr marL="457200" indent="-457200">
              <a:buFont typeface="Arial" panose="020B0604020202020204" pitchFamily="34" charset="0"/>
              <a:buAutoNum type="arabicParenR"/>
            </a:pPr>
            <a:r>
              <a:rPr lang="it-IT" sz="2400" dirty="0"/>
              <a:t>guidare il gruppo nella risoluzione dei problemi fornendo schemi di lavoro funzionali</a:t>
            </a:r>
            <a:endParaRPr lang="it-IT" sz="2400" dirty="0">
              <a:ea typeface="Calibri"/>
              <a:cs typeface="Calibri"/>
            </a:endParaRPr>
          </a:p>
          <a:p>
            <a:pPr marL="0" indent="0">
              <a:buNone/>
            </a:pPr>
            <a:r>
              <a:rPr lang="it-IT" sz="2400" dirty="0"/>
              <a:t>4)    dare al gruppo un feedback sull'oggetto del lavoro e su come il gruppo lo sta raggiungendo</a:t>
            </a:r>
            <a:r>
              <a:rPr lang="en-US" sz="2400" dirty="0"/>
              <a:t>.</a:t>
            </a:r>
            <a:endParaRPr lang="en-US" sz="2400" dirty="0">
              <a:ea typeface="Calibri"/>
              <a:cs typeface="Calibri"/>
            </a:endParaRPr>
          </a:p>
          <a:p>
            <a:pPr marL="0" indent="0">
              <a:buNone/>
            </a:pPr>
            <a:r>
              <a:rPr lang="it-IT" sz="2400" dirty="0"/>
              <a:t>5)    mantenere uno stile di leadership “direttivo” e un basso livello di delega</a:t>
            </a:r>
            <a:r>
              <a:rPr lang="en-US" sz="2400" dirty="0"/>
              <a:t>.</a:t>
            </a:r>
            <a:endParaRPr lang="it-IT" sz="2400" dirty="0">
              <a:ea typeface="Calibri"/>
              <a:cs typeface="Calibri"/>
            </a:endParaRPr>
          </a:p>
        </p:txBody>
      </p:sp>
      <p:sp>
        <p:nvSpPr>
          <p:cNvPr id="4" name="Footer Placeholder 4">
            <a:extLst>
              <a:ext uri="{FF2B5EF4-FFF2-40B4-BE49-F238E27FC236}">
                <a16:creationId xmlns:a16="http://schemas.microsoft.com/office/drawing/2014/main" id="{7BA13CB1-7CBA-6985-6A9B-113650589B1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Titolo 1">
            <a:extLst>
              <a:ext uri="{FF2B5EF4-FFF2-40B4-BE49-F238E27FC236}">
                <a16:creationId xmlns:a16="http://schemas.microsoft.com/office/drawing/2014/main" id="{0A70256A-FA79-3981-153D-B6D323F90D60}"/>
              </a:ext>
            </a:extLst>
          </p:cNvPr>
          <p:cNvSpPr txBox="1">
            <a:spLocks/>
          </p:cNvSpPr>
          <p:nvPr/>
        </p:nvSpPr>
        <p:spPr>
          <a:xfrm>
            <a:off x="651371" y="1159247"/>
            <a:ext cx="5059088" cy="993805"/>
          </a:xfrm>
          <a:prstGeom prst="rect">
            <a:avLst/>
          </a:prstGeom>
        </p:spPr>
        <p:txBody>
          <a:bodyPr lIns="91440" tIns="45720" rIns="91440" bIns="45720"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it-IT" b="1"/>
              <a:t>Qual è lo stile di leadership più efficace che il leader del gruppo deve adottare?</a:t>
            </a:r>
          </a:p>
        </p:txBody>
      </p:sp>
      <p:sp>
        <p:nvSpPr>
          <p:cNvPr id="5" name="CasellaDiTesto 4">
            <a:extLst>
              <a:ext uri="{FF2B5EF4-FFF2-40B4-BE49-F238E27FC236}">
                <a16:creationId xmlns:a16="http://schemas.microsoft.com/office/drawing/2014/main" id="{0D74E086-03B2-8A4E-522B-F45530BB2760}"/>
              </a:ext>
            </a:extLst>
          </p:cNvPr>
          <p:cNvSpPr txBox="1"/>
          <p:nvPr/>
        </p:nvSpPr>
        <p:spPr>
          <a:xfrm>
            <a:off x="2699544" y="6379876"/>
            <a:ext cx="5400674" cy="369332"/>
          </a:xfrm>
          <a:prstGeom prst="rect">
            <a:avLst/>
          </a:prstGeom>
          <a:noFill/>
        </p:spPr>
        <p:txBody>
          <a:bodyPr wrap="square">
            <a:spAutoFit/>
          </a:bodyPr>
          <a:lstStyle/>
          <a:p>
            <a:r>
              <a:rPr lang="it-IT" dirty="0">
                <a:hlinkClick r:id="rId2"/>
              </a:rPr>
              <a:t>https://youtu.be/evDgaJrMCYE?feature=shared</a:t>
            </a:r>
            <a:endParaRPr lang="it-IT" dirty="0"/>
          </a:p>
        </p:txBody>
      </p:sp>
    </p:spTree>
    <p:extLst>
      <p:ext uri="{BB962C8B-B14F-4D97-AF65-F5344CB8AC3E}">
        <p14:creationId xmlns:p14="http://schemas.microsoft.com/office/powerpoint/2010/main" val="2504298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302B729-F3A8-A6F0-5157-C497BF1CBC2C}"/>
              </a:ext>
            </a:extLst>
          </p:cNvPr>
          <p:cNvSpPr>
            <a:spLocks noGrp="1"/>
          </p:cNvSpPr>
          <p:nvPr>
            <p:ph sz="half" idx="1"/>
          </p:nvPr>
        </p:nvSpPr>
        <p:spPr>
          <a:xfrm>
            <a:off x="500088" y="1793171"/>
            <a:ext cx="9685900" cy="3771188"/>
          </a:xfrm>
        </p:spPr>
        <p:txBody>
          <a:bodyPr lIns="91440" tIns="45720" rIns="91440" bIns="45720" anchor="t"/>
          <a:lstStyle/>
          <a:p>
            <a:pPr marL="0" indent="0">
              <a:buNone/>
            </a:pPr>
            <a:r>
              <a:rPr lang="it-IT" sz="2400" b="1"/>
              <a:t>Fase 3: </a:t>
            </a:r>
            <a:r>
              <a:rPr lang="it-IT" sz="2400" b="1" i="1"/>
              <a:t>NORMING</a:t>
            </a:r>
            <a:endParaRPr lang="it-IT" sz="2400" b="1" i="1">
              <a:ea typeface="Calibri"/>
              <a:cs typeface="Calibri"/>
            </a:endParaRPr>
          </a:p>
          <a:p>
            <a:pPr marL="239395" indent="-239395"/>
            <a:r>
              <a:rPr lang="it-IT" sz="2400"/>
              <a:t>In questa fase nasce la “coesione di gruppo”, ovvero il senso di collettività che unisce i partecipanti al gruppo. </a:t>
            </a:r>
            <a:endParaRPr lang="it-IT" sz="2400">
              <a:ea typeface="Calibri"/>
              <a:cs typeface="Calibri"/>
            </a:endParaRPr>
          </a:p>
          <a:p>
            <a:pPr marL="239395" indent="-239395"/>
            <a:r>
              <a:rPr lang="it-IT" sz="2400"/>
              <a:t>C'è maggiore fiducia tra i membri e il loro scopo è raggiungere l'obiettivo prefissato.</a:t>
            </a:r>
            <a:endParaRPr lang="it-IT" sz="2400">
              <a:ea typeface="Calibri"/>
              <a:cs typeface="Calibri"/>
            </a:endParaRPr>
          </a:p>
          <a:p>
            <a:pPr marL="239395" indent="-239395"/>
            <a:r>
              <a:rPr lang="it-IT" sz="2400"/>
              <a:t>Comincia a svilupparsi un “senso di identità di gruppo”.</a:t>
            </a:r>
            <a:endParaRPr lang="it-IT" sz="2400">
              <a:ea typeface="Calibri"/>
              <a:cs typeface="Calibri"/>
            </a:endParaRPr>
          </a:p>
          <a:p>
            <a:pPr marL="239395" indent="-239395"/>
            <a:r>
              <a:rPr lang="it-IT" sz="2400"/>
              <a:t>Il gruppo </a:t>
            </a:r>
            <a:r>
              <a:rPr lang="it-IT" sz="2400" b="1"/>
              <a:t>stabilisce le regole operative interne e delinea i propri confini in relazione al contesto esterno</a:t>
            </a:r>
            <a:endParaRPr lang="it-IT" sz="2400">
              <a:ea typeface="Calibri" panose="020F0502020204030204"/>
              <a:cs typeface="Calibri" panose="020F0502020204030204"/>
            </a:endParaRPr>
          </a:p>
        </p:txBody>
      </p:sp>
      <p:sp>
        <p:nvSpPr>
          <p:cNvPr id="4" name="Footer Placeholder 4">
            <a:extLst>
              <a:ext uri="{FF2B5EF4-FFF2-40B4-BE49-F238E27FC236}">
                <a16:creationId xmlns:a16="http://schemas.microsoft.com/office/drawing/2014/main" id="{8BF77334-ACC5-46BD-025A-A1190AFA81B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itolo 1">
            <a:extLst>
              <a:ext uri="{FF2B5EF4-FFF2-40B4-BE49-F238E27FC236}">
                <a16:creationId xmlns:a16="http://schemas.microsoft.com/office/drawing/2014/main" id="{751EDEC3-46C7-EFCA-0D60-FB80F6748BFF}"/>
              </a:ext>
            </a:extLst>
          </p:cNvPr>
          <p:cNvSpPr txBox="1">
            <a:spLocks/>
          </p:cNvSpPr>
          <p:nvPr/>
        </p:nvSpPr>
        <p:spPr>
          <a:xfrm>
            <a:off x="7097197" y="513105"/>
            <a:ext cx="3584290" cy="73871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b="1">
                <a:solidFill>
                  <a:schemeClr val="bg1"/>
                </a:solidFill>
                <a:latin typeface="Calibri" panose="020F0502020204030204"/>
              </a:rPr>
              <a:t>Le fasi di vita del gruppo</a:t>
            </a:r>
            <a:endParaRPr lang="it-IT" b="1">
              <a:solidFill>
                <a:schemeClr val="bg1"/>
              </a:solidFill>
            </a:endParaRPr>
          </a:p>
        </p:txBody>
      </p:sp>
      <p:sp>
        <p:nvSpPr>
          <p:cNvPr id="6" name="CasellaDiTesto 5">
            <a:extLst>
              <a:ext uri="{FF2B5EF4-FFF2-40B4-BE49-F238E27FC236}">
                <a16:creationId xmlns:a16="http://schemas.microsoft.com/office/drawing/2014/main" id="{77CAE1CA-797D-A429-1B03-42C4AE5A93F7}"/>
              </a:ext>
            </a:extLst>
          </p:cNvPr>
          <p:cNvSpPr txBox="1"/>
          <p:nvPr/>
        </p:nvSpPr>
        <p:spPr>
          <a:xfrm>
            <a:off x="2780348" y="6210419"/>
            <a:ext cx="5400674" cy="369332"/>
          </a:xfrm>
          <a:prstGeom prst="rect">
            <a:avLst/>
          </a:prstGeom>
          <a:noFill/>
        </p:spPr>
        <p:txBody>
          <a:bodyPr wrap="square">
            <a:spAutoFit/>
          </a:bodyPr>
          <a:lstStyle/>
          <a:p>
            <a:r>
              <a:rPr lang="it-IT" dirty="0">
                <a:hlinkClick r:id="rId3"/>
              </a:rPr>
              <a:t>https://youtu.be/XyJM-HWaMFo?feature=shared</a:t>
            </a:r>
            <a:endParaRPr lang="it-IT" dirty="0"/>
          </a:p>
        </p:txBody>
      </p:sp>
    </p:spTree>
    <p:extLst>
      <p:ext uri="{BB962C8B-B14F-4D97-AF65-F5344CB8AC3E}">
        <p14:creationId xmlns:p14="http://schemas.microsoft.com/office/powerpoint/2010/main" val="1252016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389897-A71F-516D-FCAB-BF546AD6689E}"/>
              </a:ext>
            </a:extLst>
          </p:cNvPr>
          <p:cNvSpPr>
            <a:spLocks noGrp="1"/>
          </p:cNvSpPr>
          <p:nvPr>
            <p:ph type="title"/>
          </p:nvPr>
        </p:nvSpPr>
        <p:spPr>
          <a:xfrm>
            <a:off x="201268" y="1604125"/>
            <a:ext cx="6229810" cy="993805"/>
          </a:xfrm>
        </p:spPr>
        <p:txBody>
          <a:bodyPr lIns="91440" tIns="45720" rIns="91440" bIns="45720" anchor="b"/>
          <a:lstStyle/>
          <a:p>
            <a:r>
              <a:rPr lang="it-IT" sz="3600" b="1" baseline="0">
                <a:solidFill>
                  <a:srgbClr val="1A75DB"/>
                </a:solidFill>
                <a:latin typeface="Calibri"/>
              </a:rPr>
              <a:t>Qual è lo stile di leadership più efficace che il leader del gruppo deve adottare?</a:t>
            </a:r>
            <a:endParaRPr lang="it-IT" b="1"/>
          </a:p>
        </p:txBody>
      </p:sp>
      <p:sp>
        <p:nvSpPr>
          <p:cNvPr id="3" name="Segnaposto contenuto 2">
            <a:extLst>
              <a:ext uri="{FF2B5EF4-FFF2-40B4-BE49-F238E27FC236}">
                <a16:creationId xmlns:a16="http://schemas.microsoft.com/office/drawing/2014/main" id="{AB8AFE6C-1533-2795-F8E8-E20A1E36864A}"/>
              </a:ext>
            </a:extLst>
          </p:cNvPr>
          <p:cNvSpPr>
            <a:spLocks noGrp="1"/>
          </p:cNvSpPr>
          <p:nvPr>
            <p:ph sz="half" idx="1"/>
          </p:nvPr>
        </p:nvSpPr>
        <p:spPr>
          <a:xfrm>
            <a:off x="619107" y="3243761"/>
            <a:ext cx="9685900" cy="3771188"/>
          </a:xfrm>
        </p:spPr>
        <p:txBody>
          <a:bodyPr lIns="91440" tIns="45720" rIns="91440" bIns="45720" anchor="t"/>
          <a:lstStyle/>
          <a:p>
            <a:pPr marL="0" indent="0">
              <a:buNone/>
            </a:pPr>
            <a:r>
              <a:rPr lang="it-IT" sz="2600" b="1" dirty="0"/>
              <a:t>Il </a:t>
            </a:r>
            <a:r>
              <a:rPr lang="it-IT" sz="2600" b="1" i="1" dirty="0"/>
              <a:t>team leader:</a:t>
            </a:r>
            <a:endParaRPr lang="it-IT" sz="2600" b="1" dirty="0">
              <a:ea typeface="Calibri" panose="020F0502020204030204"/>
              <a:cs typeface="Calibri" panose="020F0502020204030204"/>
            </a:endParaRPr>
          </a:p>
          <a:p>
            <a:pPr marL="342900" indent="-342900"/>
            <a:r>
              <a:rPr lang="it-IT" sz="2600" dirty="0"/>
              <a:t>può delegare alcuni compiti, dà scadenze e fornisce feedback nelle riunioni periodiche.</a:t>
            </a:r>
            <a:endParaRPr lang="it-IT" sz="2600" dirty="0">
              <a:ea typeface="Calibri" panose="020F0502020204030204"/>
              <a:cs typeface="Calibri" panose="020F0502020204030204"/>
            </a:endParaRPr>
          </a:p>
          <a:p>
            <a:pPr marL="342900" indent="-342900"/>
            <a:r>
              <a:rPr lang="it-IT" sz="2600" dirty="0"/>
              <a:t>Incoraggia la responsabilità e supervisiona il lavoro del gruppo nel suo insieme, garantendo il mantenimento del livello di collaborazione e interdipendenza tra i membri.</a:t>
            </a:r>
            <a:endParaRPr lang="it-IT" sz="2600" dirty="0">
              <a:ea typeface="Calibri" panose="020F0502020204030204"/>
              <a:cs typeface="Calibri" panose="020F0502020204030204"/>
            </a:endParaRPr>
          </a:p>
        </p:txBody>
      </p:sp>
      <p:sp>
        <p:nvSpPr>
          <p:cNvPr id="4" name="Footer Placeholder 4">
            <a:extLst>
              <a:ext uri="{FF2B5EF4-FFF2-40B4-BE49-F238E27FC236}">
                <a16:creationId xmlns:a16="http://schemas.microsoft.com/office/drawing/2014/main" id="{7D40A4F5-061A-74F4-9D7A-CD7B40F0563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ADCF8BD1-CF4A-D18E-1F92-4090F5B93879}"/>
              </a:ext>
            </a:extLst>
          </p:cNvPr>
          <p:cNvSpPr txBox="1"/>
          <p:nvPr/>
        </p:nvSpPr>
        <p:spPr>
          <a:xfrm>
            <a:off x="3146108" y="6400119"/>
            <a:ext cx="5400674" cy="369332"/>
          </a:xfrm>
          <a:prstGeom prst="rect">
            <a:avLst/>
          </a:prstGeom>
          <a:noFill/>
        </p:spPr>
        <p:txBody>
          <a:bodyPr wrap="square">
            <a:spAutoFit/>
          </a:bodyPr>
          <a:lstStyle/>
          <a:p>
            <a:r>
              <a:rPr lang="it-IT" dirty="0">
                <a:hlinkClick r:id="rId2"/>
              </a:rPr>
              <a:t>https://youtu.be/o6NJp3vt7iI?feature=shared</a:t>
            </a:r>
            <a:endParaRPr lang="it-IT" dirty="0"/>
          </a:p>
        </p:txBody>
      </p:sp>
    </p:spTree>
    <p:extLst>
      <p:ext uri="{BB962C8B-B14F-4D97-AF65-F5344CB8AC3E}">
        <p14:creationId xmlns:p14="http://schemas.microsoft.com/office/powerpoint/2010/main" val="3396238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FDF5339-F4BC-599F-84E2-D29843C7E336}"/>
              </a:ext>
            </a:extLst>
          </p:cNvPr>
          <p:cNvSpPr>
            <a:spLocks noGrp="1"/>
          </p:cNvSpPr>
          <p:nvPr>
            <p:ph sz="half" idx="1"/>
          </p:nvPr>
        </p:nvSpPr>
        <p:spPr>
          <a:xfrm>
            <a:off x="567708" y="1130559"/>
            <a:ext cx="9685900" cy="4950940"/>
          </a:xfrm>
        </p:spPr>
        <p:txBody>
          <a:bodyPr lIns="91440" tIns="45720" rIns="91440" bIns="45720" anchor="t"/>
          <a:lstStyle/>
          <a:p>
            <a:pPr marL="0" indent="0">
              <a:buNone/>
            </a:pPr>
            <a:r>
              <a:rPr lang="it-IT" altLang="it-IT" sz="2400" b="1" dirty="0"/>
              <a:t>Fase 4</a:t>
            </a:r>
            <a:r>
              <a:rPr lang="it-IT" altLang="it-IT" sz="2400" b="1" dirty="0">
                <a:latin typeface="+mn-lt"/>
                <a:ea typeface="+mn-ea"/>
              </a:rPr>
              <a:t>: </a:t>
            </a:r>
            <a:r>
              <a:rPr lang="it-IT" altLang="it-IT" sz="2400" b="1" i="1" dirty="0">
                <a:latin typeface="+mn-lt"/>
                <a:ea typeface="+mn-ea"/>
              </a:rPr>
              <a:t>PERFORMING</a:t>
            </a:r>
            <a:endParaRPr lang="it-IT" altLang="it-IT" sz="2400" b="1" i="1" dirty="0">
              <a:latin typeface="+mn-lt"/>
              <a:ea typeface="Calibri"/>
              <a:cs typeface="Calibri"/>
            </a:endParaRPr>
          </a:p>
          <a:p>
            <a:pPr marL="0" indent="0">
              <a:buNone/>
            </a:pPr>
            <a:endParaRPr lang="it-IT" altLang="it-IT" sz="2000" b="1" dirty="0">
              <a:latin typeface="+mn-lt"/>
              <a:ea typeface="+mn-ea"/>
            </a:endParaRPr>
          </a:p>
          <a:p>
            <a:pPr marL="239395" indent="-239395"/>
            <a:r>
              <a:rPr lang="it-IT" altLang="it-IT" sz="2400" dirty="0"/>
              <a:t>L’ attività del gruppo è ora orientata alla risoluzione del problema e al raggiungimento dell'obiettivo.</a:t>
            </a:r>
            <a:endParaRPr lang="it-IT" altLang="it-IT" sz="2400" dirty="0">
              <a:ea typeface="Calibri"/>
              <a:cs typeface="Calibri"/>
            </a:endParaRPr>
          </a:p>
          <a:p>
            <a:pPr marL="239395" indent="-239395"/>
            <a:r>
              <a:rPr lang="it-IT" altLang="it-IT" sz="2400" dirty="0"/>
              <a:t>I membri si sforzano di portare a termine il loro compito senza ostacolare gli altri.</a:t>
            </a:r>
            <a:endParaRPr lang="it-IT" altLang="it-IT" sz="2400" dirty="0">
              <a:ea typeface="Calibri"/>
              <a:cs typeface="Calibri"/>
            </a:endParaRPr>
          </a:p>
          <a:p>
            <a:pPr marL="239395" indent="-239395"/>
            <a:r>
              <a:rPr lang="it-IT" altLang="it-IT" sz="2400" dirty="0"/>
              <a:t>Il clima di lavoro è di comunicazione aperta, solida cooperazione e aiuto reciproco.</a:t>
            </a:r>
            <a:endParaRPr lang="it-IT" altLang="it-IT" sz="2400" dirty="0">
              <a:ea typeface="Calibri"/>
              <a:cs typeface="Calibri"/>
            </a:endParaRPr>
          </a:p>
          <a:p>
            <a:pPr marL="239395" indent="-239395"/>
            <a:r>
              <a:rPr lang="it-IT" altLang="it-IT" sz="2400" dirty="0"/>
              <a:t>L'energia del gruppo è prevalentemente dedicata all'obiettivo da raggiungere.</a:t>
            </a:r>
            <a:endParaRPr lang="it-IT" altLang="it-IT" sz="2400" dirty="0">
              <a:ea typeface="Calibri"/>
              <a:cs typeface="Calibri"/>
            </a:endParaRPr>
          </a:p>
          <a:p>
            <a:pPr marL="239395" indent="-239395"/>
            <a:r>
              <a:rPr lang="it-IT" altLang="it-IT" sz="2400" dirty="0"/>
              <a:t>Il gruppo raggiunge i massimi livelli di efficienza ed efficacia.</a:t>
            </a:r>
            <a:endParaRPr lang="it-IT" altLang="it-IT" sz="2400" dirty="0">
              <a:ea typeface="Calibri"/>
              <a:cs typeface="Calibri"/>
            </a:endParaRPr>
          </a:p>
          <a:p>
            <a:pPr marL="239395" indent="-239395"/>
            <a:r>
              <a:rPr lang="it-IT" altLang="it-IT" sz="2400" dirty="0"/>
              <a:t>Nel caso di gruppi di lavoro permanenti, la fase di esecuzione è l'ultima fase di sviluppo.</a:t>
            </a:r>
            <a:endParaRPr lang="it-IT" altLang="it-IT" sz="2400" dirty="0">
              <a:ea typeface="Calibri"/>
              <a:cs typeface="Calibri"/>
            </a:endParaRPr>
          </a:p>
        </p:txBody>
      </p:sp>
      <p:sp>
        <p:nvSpPr>
          <p:cNvPr id="2" name="Footer Placeholder 4">
            <a:extLst>
              <a:ext uri="{FF2B5EF4-FFF2-40B4-BE49-F238E27FC236}">
                <a16:creationId xmlns:a16="http://schemas.microsoft.com/office/drawing/2014/main" id="{85F3A671-5D2F-DD37-33D9-97E5CC2A607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7" name="Titolo 1">
            <a:extLst>
              <a:ext uri="{FF2B5EF4-FFF2-40B4-BE49-F238E27FC236}">
                <a16:creationId xmlns:a16="http://schemas.microsoft.com/office/drawing/2014/main" id="{E3E31E67-3A9C-D932-6EE0-C98EF17AAA65}"/>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Le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fasi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di vita del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gruppo</a:t>
            </a:r>
            <a:endParaRPr lang="it-IT" b="1">
              <a:solidFill>
                <a:schemeClr val="bg1"/>
              </a:solidFill>
            </a:endParaRPr>
          </a:p>
        </p:txBody>
      </p:sp>
      <p:sp>
        <p:nvSpPr>
          <p:cNvPr id="5" name="CasellaDiTesto 4">
            <a:extLst>
              <a:ext uri="{FF2B5EF4-FFF2-40B4-BE49-F238E27FC236}">
                <a16:creationId xmlns:a16="http://schemas.microsoft.com/office/drawing/2014/main" id="{E056C896-F995-B7AB-90E2-1EF6AE5DB947}"/>
              </a:ext>
            </a:extLst>
          </p:cNvPr>
          <p:cNvSpPr txBox="1"/>
          <p:nvPr/>
        </p:nvSpPr>
        <p:spPr>
          <a:xfrm>
            <a:off x="2871788" y="6400119"/>
            <a:ext cx="5400674" cy="369332"/>
          </a:xfrm>
          <a:prstGeom prst="rect">
            <a:avLst/>
          </a:prstGeom>
          <a:noFill/>
        </p:spPr>
        <p:txBody>
          <a:bodyPr wrap="square">
            <a:spAutoFit/>
          </a:bodyPr>
          <a:lstStyle/>
          <a:p>
            <a:r>
              <a:rPr lang="it-IT" dirty="0">
                <a:hlinkClick r:id="rId3"/>
              </a:rPr>
              <a:t>https://youtu.be/QWXeoarJSnc?feature=shared</a:t>
            </a:r>
            <a:endParaRPr lang="it-IT" dirty="0"/>
          </a:p>
        </p:txBody>
      </p:sp>
    </p:spTree>
    <p:extLst>
      <p:ext uri="{BB962C8B-B14F-4D97-AF65-F5344CB8AC3E}">
        <p14:creationId xmlns:p14="http://schemas.microsoft.com/office/powerpoint/2010/main" val="2498060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5F21A41E-77B8-B602-E564-C3A90E118084}"/>
              </a:ext>
            </a:extLst>
          </p:cNvPr>
          <p:cNvSpPr>
            <a:spLocks noGrp="1"/>
          </p:cNvSpPr>
          <p:nvPr>
            <p:ph sz="half" idx="1"/>
          </p:nvPr>
        </p:nvSpPr>
        <p:spPr>
          <a:xfrm>
            <a:off x="615568" y="2293785"/>
            <a:ext cx="9685900" cy="4069744"/>
          </a:xfrm>
        </p:spPr>
        <p:txBody>
          <a:bodyPr lIns="91440" tIns="45720" rIns="91440" bIns="45720" anchor="t"/>
          <a:lstStyle/>
          <a:p>
            <a:pPr marL="0" indent="0">
              <a:buNone/>
            </a:pPr>
            <a:r>
              <a:rPr lang="it-IT" sz="2600" b="1"/>
              <a:t>Il </a:t>
            </a:r>
            <a:r>
              <a:rPr lang="it-IT" sz="2600" b="1" i="1"/>
              <a:t>team leader</a:t>
            </a:r>
            <a:r>
              <a:rPr lang="it-IT" sz="2600" b="1"/>
              <a:t>: </a:t>
            </a:r>
            <a:endParaRPr lang="it-IT" sz="2600" b="1">
              <a:ea typeface="Calibri" panose="020F0502020204030204"/>
              <a:cs typeface="Calibri" panose="020F0502020204030204"/>
            </a:endParaRPr>
          </a:p>
          <a:p>
            <a:pPr marL="239395" indent="-239395"/>
            <a:r>
              <a:rPr lang="it-IT" sz="2600"/>
              <a:t>Supporta il gruppo.</a:t>
            </a:r>
            <a:endParaRPr lang="it-IT" sz="2600">
              <a:ea typeface="Calibri"/>
              <a:cs typeface="Calibri"/>
            </a:endParaRPr>
          </a:p>
          <a:p>
            <a:pPr marL="239395" indent="-239395"/>
            <a:r>
              <a:rPr lang="it-IT" sz="2600"/>
              <a:t>Garantisce il rispetto delle regole di ingaggio</a:t>
            </a:r>
            <a:endParaRPr lang="it-IT" sz="2600">
              <a:ea typeface="Calibri"/>
              <a:cs typeface="Calibri"/>
            </a:endParaRPr>
          </a:p>
          <a:p>
            <a:pPr marL="239395" indent="-239395"/>
            <a:r>
              <a:rPr lang="it-IT" sz="2600"/>
              <a:t>Rimane neutrale nei confronti dei membri del gruppo</a:t>
            </a:r>
            <a:endParaRPr lang="it-IT" sz="2600">
              <a:ea typeface="Calibri"/>
              <a:cs typeface="Calibri"/>
            </a:endParaRPr>
          </a:p>
          <a:p>
            <a:pPr marL="239395" indent="-239395"/>
            <a:r>
              <a:rPr lang="it-IT" sz="2600"/>
              <a:t>Il livello di delega è elevato</a:t>
            </a:r>
            <a:endParaRPr lang="it-IT" sz="2600">
              <a:ea typeface="Calibri"/>
              <a:cs typeface="Calibri"/>
            </a:endParaRPr>
          </a:p>
          <a:p>
            <a:pPr marL="239395" indent="-239395"/>
            <a:r>
              <a:rPr lang="it-IT" sz="2600"/>
              <a:t>Lavora per consolidare il senso di appartenenza degli individui</a:t>
            </a:r>
            <a:endParaRPr lang="it-IT" sz="2600">
              <a:ea typeface="Calibri"/>
              <a:cs typeface="Calibri"/>
            </a:endParaRPr>
          </a:p>
          <a:p>
            <a:pPr marL="239395" indent="-239395"/>
            <a:r>
              <a:rPr lang="it-IT" sz="2600"/>
              <a:t>Lavora per far conoscere il lavoro del gruppo ai livelli gerarchici superiori.</a:t>
            </a:r>
            <a:endParaRPr lang="it-IT" sz="2600">
              <a:ea typeface="Calibri"/>
              <a:cs typeface="Calibri"/>
            </a:endParaRPr>
          </a:p>
        </p:txBody>
      </p:sp>
      <p:sp>
        <p:nvSpPr>
          <p:cNvPr id="4" name="Titolo 1">
            <a:extLst>
              <a:ext uri="{FF2B5EF4-FFF2-40B4-BE49-F238E27FC236}">
                <a16:creationId xmlns:a16="http://schemas.microsoft.com/office/drawing/2014/main" id="{9EB58064-A6AE-DAA7-66C8-41285379AE59}"/>
              </a:ext>
            </a:extLst>
          </p:cNvPr>
          <p:cNvSpPr>
            <a:spLocks noGrp="1"/>
          </p:cNvSpPr>
          <p:nvPr>
            <p:ph type="title"/>
          </p:nvPr>
        </p:nvSpPr>
        <p:spPr>
          <a:xfrm>
            <a:off x="96671" y="1097019"/>
            <a:ext cx="6253731" cy="993805"/>
          </a:xfrm>
        </p:spPr>
        <p:txBody>
          <a:bodyPr lIns="91440" tIns="45720" rIns="91440" bIns="45720" anchor="b"/>
          <a:lstStyle/>
          <a:p>
            <a:r>
              <a:rPr lang="it-IT" b="1"/>
              <a:t>Qual è lo stile di leadership più efficace che il leader del gruppo deve adottare?</a:t>
            </a:r>
            <a:endParaRPr lang="it-IT" b="1">
              <a:ea typeface="Calibri"/>
              <a:cs typeface="Calibri"/>
            </a:endParaRPr>
          </a:p>
        </p:txBody>
      </p:sp>
      <p:sp>
        <p:nvSpPr>
          <p:cNvPr id="2" name="Footer Placeholder 4">
            <a:extLst>
              <a:ext uri="{FF2B5EF4-FFF2-40B4-BE49-F238E27FC236}">
                <a16:creationId xmlns:a16="http://schemas.microsoft.com/office/drawing/2014/main" id="{5F83B74F-A468-1CFA-9ABA-F78E4CC2748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63B798C5-E7B0-577C-EA4A-B7F0D43658D0}"/>
              </a:ext>
            </a:extLst>
          </p:cNvPr>
          <p:cNvSpPr txBox="1"/>
          <p:nvPr/>
        </p:nvSpPr>
        <p:spPr>
          <a:xfrm>
            <a:off x="2860358" y="6363529"/>
            <a:ext cx="5446394" cy="369332"/>
          </a:xfrm>
          <a:prstGeom prst="rect">
            <a:avLst/>
          </a:prstGeom>
          <a:noFill/>
        </p:spPr>
        <p:txBody>
          <a:bodyPr wrap="square">
            <a:spAutoFit/>
          </a:bodyPr>
          <a:lstStyle/>
          <a:p>
            <a:r>
              <a:rPr lang="it-IT" dirty="0">
                <a:hlinkClick r:id="rId2"/>
              </a:rPr>
              <a:t>https://youtu.be/3J2GnFSALT4?feature=shared</a:t>
            </a:r>
            <a:endParaRPr lang="it-IT" dirty="0"/>
          </a:p>
        </p:txBody>
      </p:sp>
    </p:spTree>
    <p:extLst>
      <p:ext uri="{BB962C8B-B14F-4D97-AF65-F5344CB8AC3E}">
        <p14:creationId xmlns:p14="http://schemas.microsoft.com/office/powerpoint/2010/main" val="3638563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201559EB-A538-8CDB-4E35-BD8990182B91}"/>
              </a:ext>
            </a:extLst>
          </p:cNvPr>
          <p:cNvSpPr>
            <a:spLocks noGrp="1"/>
          </p:cNvSpPr>
          <p:nvPr>
            <p:ph sz="half" idx="1"/>
          </p:nvPr>
        </p:nvSpPr>
        <p:spPr>
          <a:xfrm>
            <a:off x="662870" y="2411358"/>
            <a:ext cx="9685900" cy="2735391"/>
          </a:xfrm>
        </p:spPr>
        <p:txBody>
          <a:bodyPr lIns="91440" tIns="45720" rIns="91440" bIns="45720" anchor="t"/>
          <a:lstStyle/>
          <a:p>
            <a:pPr marL="0" indent="0">
              <a:buNone/>
            </a:pPr>
            <a:r>
              <a:rPr lang="it-IT" altLang="it-IT" sz="2400" b="1"/>
              <a:t>Fase</a:t>
            </a:r>
            <a:r>
              <a:rPr lang="it-IT" altLang="it-IT" sz="2400" b="1">
                <a:latin typeface="+mn-lt"/>
                <a:ea typeface="+mn-ea"/>
              </a:rPr>
              <a:t> 5: </a:t>
            </a:r>
            <a:r>
              <a:rPr lang="it-IT" altLang="it-IT" sz="2400" b="1" i="1">
                <a:latin typeface="+mn-lt"/>
                <a:ea typeface="+mn-ea"/>
              </a:rPr>
              <a:t>ADJOURNING</a:t>
            </a:r>
            <a:endParaRPr lang="it-IT" altLang="it-IT" sz="2400" b="1" i="1">
              <a:latin typeface="+mn-lt"/>
              <a:ea typeface="Calibri"/>
              <a:cs typeface="Calibri"/>
            </a:endParaRPr>
          </a:p>
          <a:p>
            <a:pPr marL="0" indent="0">
              <a:buNone/>
            </a:pPr>
            <a:r>
              <a:rPr lang="it-IT" altLang="it-IT" sz="2400"/>
              <a:t>G</a:t>
            </a:r>
            <a:r>
              <a:rPr lang="it-IT" altLang="it-IT" sz="2400">
                <a:latin typeface="+mn-lt"/>
                <a:ea typeface="+mn-ea"/>
              </a:rPr>
              <a:t>li obiettivi che il gruppo si era prefissato sono stati raggiunti, quindi la motivazione per cui era stato creato il gruppo di lavoro è scomparsa.</a:t>
            </a:r>
            <a:endParaRPr lang="it-IT" altLang="it-IT" sz="2400">
              <a:latin typeface="+mn-lt"/>
              <a:ea typeface="Calibri"/>
              <a:cs typeface="Calibri"/>
            </a:endParaRPr>
          </a:p>
          <a:p>
            <a:pPr marL="0" indent="0">
              <a:buNone/>
            </a:pPr>
            <a:r>
              <a:rPr lang="it-IT" altLang="it-IT" sz="2400">
                <a:latin typeface="+mn-lt"/>
                <a:ea typeface="+mn-ea"/>
              </a:rPr>
              <a:t>È molto importante prendersi del tempo per "celebrare" i risultati del team.</a:t>
            </a:r>
            <a:endParaRPr lang="it-IT" altLang="it-IT" sz="2400">
              <a:latin typeface="+mn-lt"/>
              <a:ea typeface="Calibri"/>
              <a:cs typeface="Calibri"/>
            </a:endParaRPr>
          </a:p>
          <a:p>
            <a:pPr marL="0" indent="0">
              <a:buNone/>
            </a:pPr>
            <a:r>
              <a:rPr lang="it-IT" altLang="it-IT" sz="2400">
                <a:latin typeface="+mn-lt"/>
                <a:ea typeface="+mn-ea"/>
              </a:rPr>
              <a:t>Per il </a:t>
            </a:r>
            <a:r>
              <a:rPr lang="it-IT" altLang="it-IT" sz="2400"/>
              <a:t>team</a:t>
            </a:r>
            <a:r>
              <a:rPr lang="it-IT" altLang="it-IT" sz="2400">
                <a:latin typeface="+mn-lt"/>
                <a:ea typeface="+mn-ea"/>
              </a:rPr>
              <a:t> </a:t>
            </a:r>
            <a:r>
              <a:rPr lang="it-IT" altLang="it-IT" sz="2400"/>
              <a:t>leader </a:t>
            </a:r>
            <a:r>
              <a:rPr lang="it-IT" altLang="it-IT" sz="2400">
                <a:latin typeface="+mn-lt"/>
                <a:ea typeface="+mn-ea"/>
              </a:rPr>
              <a:t>questa è un'importante opportunità per completare una revisione di ciò che è stato realizzato e di come può essere ulteriormente migliorato per il futuro.</a:t>
            </a:r>
            <a:endParaRPr lang="it-IT" altLang="it-IT" sz="2400">
              <a:latin typeface="+mn-lt"/>
              <a:ea typeface="Calibri"/>
              <a:cs typeface="Calibri"/>
            </a:endParaRPr>
          </a:p>
        </p:txBody>
      </p:sp>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itolo 1">
            <a:extLst>
              <a:ext uri="{FF2B5EF4-FFF2-40B4-BE49-F238E27FC236}">
                <a16:creationId xmlns:a16="http://schemas.microsoft.com/office/drawing/2014/main" id="{065E2D82-6325-E18B-23D8-DB22E73F4885}"/>
              </a:ext>
            </a:extLst>
          </p:cNvPr>
          <p:cNvSpPr txBox="1">
            <a:spLocks/>
          </p:cNvSpPr>
          <p:nvPr/>
        </p:nvSpPr>
        <p:spPr>
          <a:xfrm>
            <a:off x="7097197" y="513105"/>
            <a:ext cx="3584290" cy="73871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b="1">
                <a:solidFill>
                  <a:schemeClr val="bg1"/>
                </a:solidFill>
                <a:latin typeface="Calibri" panose="020F0502020204030204"/>
              </a:rPr>
              <a:t>Le </a:t>
            </a:r>
            <a:r>
              <a:rPr lang="en-US" b="1" err="1">
                <a:solidFill>
                  <a:schemeClr val="bg1"/>
                </a:solidFill>
                <a:latin typeface="Calibri" panose="020F0502020204030204"/>
              </a:rPr>
              <a:t>fasi</a:t>
            </a:r>
            <a:r>
              <a:rPr lang="en-US" b="1">
                <a:solidFill>
                  <a:schemeClr val="bg1"/>
                </a:solidFill>
                <a:latin typeface="Calibri" panose="020F0502020204030204"/>
              </a:rPr>
              <a:t> di vita del </a:t>
            </a:r>
            <a:r>
              <a:rPr lang="en-US" b="1" err="1">
                <a:solidFill>
                  <a:schemeClr val="bg1"/>
                </a:solidFill>
                <a:latin typeface="Calibri" panose="020F0502020204030204"/>
              </a:rPr>
              <a:t>gruppo</a:t>
            </a:r>
            <a:endParaRPr lang="it-IT" b="1">
              <a:solidFill>
                <a:schemeClr val="bg1"/>
              </a:solidFill>
            </a:endParaRPr>
          </a:p>
        </p:txBody>
      </p:sp>
      <p:sp>
        <p:nvSpPr>
          <p:cNvPr id="6" name="CasellaDiTesto 5">
            <a:extLst>
              <a:ext uri="{FF2B5EF4-FFF2-40B4-BE49-F238E27FC236}">
                <a16:creationId xmlns:a16="http://schemas.microsoft.com/office/drawing/2014/main" id="{25837763-A8A4-76CC-2151-5E435517E762}"/>
              </a:ext>
            </a:extLst>
          </p:cNvPr>
          <p:cNvSpPr txBox="1"/>
          <p:nvPr/>
        </p:nvSpPr>
        <p:spPr>
          <a:xfrm>
            <a:off x="2805483" y="6121623"/>
            <a:ext cx="5400674" cy="369332"/>
          </a:xfrm>
          <a:prstGeom prst="rect">
            <a:avLst/>
          </a:prstGeom>
          <a:noFill/>
        </p:spPr>
        <p:txBody>
          <a:bodyPr wrap="square">
            <a:spAutoFit/>
          </a:bodyPr>
          <a:lstStyle/>
          <a:p>
            <a:r>
              <a:rPr lang="it-IT" dirty="0">
                <a:hlinkClick r:id="rId3"/>
              </a:rPr>
              <a:t>https://youtu.be/QRFG-sSbR-o?feature=shared</a:t>
            </a:r>
            <a:endParaRPr lang="it-IT" dirty="0"/>
          </a:p>
        </p:txBody>
      </p:sp>
    </p:spTree>
    <p:extLst>
      <p:ext uri="{BB962C8B-B14F-4D97-AF65-F5344CB8AC3E}">
        <p14:creationId xmlns:p14="http://schemas.microsoft.com/office/powerpoint/2010/main" val="1894862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9098ECE-A048-3380-3D57-06DEF2623CAC}"/>
              </a:ext>
            </a:extLst>
          </p:cNvPr>
          <p:cNvSpPr>
            <a:spLocks noGrp="1"/>
          </p:cNvSpPr>
          <p:nvPr>
            <p:ph sz="half" idx="1"/>
          </p:nvPr>
        </p:nvSpPr>
        <p:spPr>
          <a:xfrm>
            <a:off x="556931" y="1012799"/>
            <a:ext cx="9813196" cy="5114732"/>
          </a:xfrm>
        </p:spPr>
        <p:txBody>
          <a:bodyPr lIns="91440" tIns="45720" rIns="91440" bIns="45720" anchor="t"/>
          <a:lstStyle/>
          <a:p>
            <a:pPr>
              <a:lnSpc>
                <a:spcPct val="100000"/>
              </a:lnSpc>
              <a:spcAft>
                <a:spcPts val="800"/>
              </a:spcAft>
              <a:buClr>
                <a:srgbClr val="1A75DB"/>
              </a:buClr>
            </a:pPr>
            <a:r>
              <a:rPr lang="en-US" sz="2600" b="1" kern="0">
                <a:cs typeface="Times New Roman" panose="02020603050405020304" pitchFamily="18" charset="0"/>
              </a:rPr>
              <a:t>Le </a:t>
            </a:r>
            <a:r>
              <a:rPr lang="en-US" sz="2600" b="1" kern="0" err="1">
                <a:cs typeface="Times New Roman" panose="02020603050405020304" pitchFamily="18" charset="0"/>
              </a:rPr>
              <a:t>ragioni</a:t>
            </a:r>
            <a:r>
              <a:rPr lang="en-US" sz="2600" b="1" kern="0">
                <a:cs typeface="Times New Roman" panose="02020603050405020304" pitchFamily="18" charset="0"/>
              </a:rPr>
              <a:t> del </a:t>
            </a:r>
            <a:r>
              <a:rPr lang="en-US" sz="2600" b="1" kern="0" err="1">
                <a:cs typeface="Times New Roman" panose="02020603050405020304" pitchFamily="18" charset="0"/>
              </a:rPr>
              <a:t>lavoro</a:t>
            </a:r>
            <a:r>
              <a:rPr lang="en-US" sz="2600" b="1" kern="0">
                <a:cs typeface="Times New Roman" panose="02020603050405020304" pitchFamily="18" charset="0"/>
              </a:rPr>
              <a:t> di squadra in </a:t>
            </a:r>
            <a:r>
              <a:rPr lang="en-US" sz="2600" b="1" kern="0" err="1">
                <a:cs typeface="Times New Roman" panose="02020603050405020304" pitchFamily="18" charset="0"/>
              </a:rPr>
              <a:t>sanità</a:t>
            </a:r>
            <a:endParaRPr lang="en-US" sz="2600" b="1" kern="0">
              <a:cs typeface="Times New Roman" panose="02020603050405020304" pitchFamily="18" charset="0"/>
            </a:endParaRPr>
          </a:p>
          <a:p>
            <a:pPr marL="479969" lvl="1" indent="0">
              <a:lnSpc>
                <a:spcPct val="100000"/>
              </a:lnSpc>
              <a:spcAft>
                <a:spcPts val="800"/>
              </a:spcAft>
              <a:buClr>
                <a:srgbClr val="1A75DB"/>
              </a:buClr>
              <a:buNone/>
            </a:pPr>
            <a:r>
              <a:rPr lang="en-US" sz="2600" kern="0" err="1">
                <a:cs typeface="Times New Roman" panose="02020603050405020304" pitchFamily="18" charset="0"/>
              </a:rPr>
              <a:t>Vantaggi</a:t>
            </a:r>
            <a:r>
              <a:rPr lang="en-US" sz="2600" kern="0">
                <a:cs typeface="Times New Roman" panose="02020603050405020304" pitchFamily="18" charset="0"/>
              </a:rPr>
              <a:t> d</a:t>
            </a:r>
            <a:r>
              <a:rPr lang="it-IT" sz="2600" kern="0">
                <a:cs typeface="Times New Roman" panose="02020603050405020304" pitchFamily="18" charset="0"/>
              </a:rPr>
              <a:t>ella collaborazione multidisciplinare e interprofessionale</a:t>
            </a:r>
          </a:p>
          <a:p>
            <a:pPr marL="93663" lvl="1" indent="-93663">
              <a:lnSpc>
                <a:spcPct val="100000"/>
              </a:lnSpc>
              <a:spcAft>
                <a:spcPts val="800"/>
              </a:spcAft>
              <a:buClr>
                <a:srgbClr val="1A75DB"/>
              </a:buClr>
            </a:pPr>
            <a:r>
              <a:rPr lang="it-IT" sz="2600" b="1" kern="0">
                <a:cs typeface="Times New Roman" panose="02020603050405020304" pitchFamily="18" charset="0"/>
              </a:rPr>
              <a:t> </a:t>
            </a:r>
            <a:r>
              <a:rPr lang="en-US" sz="2600" b="1" kern="0" err="1">
                <a:cs typeface="Times New Roman" panose="02020603050405020304" pitchFamily="18" charset="0"/>
              </a:rPr>
              <a:t>Ciclo</a:t>
            </a:r>
            <a:r>
              <a:rPr lang="en-US" sz="2600" b="1" kern="0">
                <a:cs typeface="Times New Roman" panose="02020603050405020304" pitchFamily="18" charset="0"/>
              </a:rPr>
              <a:t> di vita del team</a:t>
            </a:r>
          </a:p>
          <a:p>
            <a:pPr marL="479969" lvl="1" indent="0">
              <a:lnSpc>
                <a:spcPct val="100000"/>
              </a:lnSpc>
              <a:spcAft>
                <a:spcPts val="800"/>
              </a:spcAft>
              <a:buClr>
                <a:srgbClr val="1A75DB"/>
              </a:buClr>
              <a:buNone/>
            </a:pPr>
            <a:r>
              <a:rPr lang="en-US" sz="2600" kern="0" err="1">
                <a:cs typeface="Times New Roman" panose="02020603050405020304" pitchFamily="18" charset="0"/>
              </a:rPr>
              <a:t>Comprendere</a:t>
            </a:r>
            <a:r>
              <a:rPr lang="en-US" sz="2600" kern="0">
                <a:cs typeface="Times New Roman" panose="02020603050405020304" pitchFamily="18" charset="0"/>
              </a:rPr>
              <a:t> le </a:t>
            </a:r>
            <a:r>
              <a:rPr lang="en-US" sz="2600" kern="0" err="1">
                <a:cs typeface="Times New Roman" panose="02020603050405020304" pitchFamily="18" charset="0"/>
              </a:rPr>
              <a:t>fasi</a:t>
            </a:r>
            <a:r>
              <a:rPr lang="en-US" sz="2600" kern="0">
                <a:cs typeface="Times New Roman" panose="02020603050405020304" pitchFamily="18" charset="0"/>
              </a:rPr>
              <a:t> di </a:t>
            </a:r>
            <a:r>
              <a:rPr lang="en-US" sz="2600" kern="0" err="1">
                <a:cs typeface="Times New Roman" panose="02020603050405020304" pitchFamily="18" charset="0"/>
              </a:rPr>
              <a:t>sviluppo</a:t>
            </a:r>
            <a:r>
              <a:rPr lang="en-US" sz="2600" kern="0">
                <a:cs typeface="Times New Roman" panose="02020603050405020304" pitchFamily="18" charset="0"/>
              </a:rPr>
              <a:t> e </a:t>
            </a:r>
            <a:r>
              <a:rPr lang="en-US" sz="2600" kern="0" err="1">
                <a:cs typeface="Times New Roman" panose="02020603050405020304" pitchFamily="18" charset="0"/>
              </a:rPr>
              <a:t>gli</a:t>
            </a:r>
            <a:r>
              <a:rPr lang="en-US" sz="2600" kern="0">
                <a:cs typeface="Times New Roman" panose="02020603050405020304" pitchFamily="18" charset="0"/>
              </a:rPr>
              <a:t> </a:t>
            </a:r>
            <a:r>
              <a:rPr lang="en-US" sz="2600" kern="0" err="1">
                <a:cs typeface="Times New Roman" panose="02020603050405020304" pitchFamily="18" charset="0"/>
              </a:rPr>
              <a:t>approcci</a:t>
            </a:r>
            <a:r>
              <a:rPr lang="en-US" sz="2600" kern="0">
                <a:cs typeface="Times New Roman" panose="02020603050405020304" pitchFamily="18" charset="0"/>
              </a:rPr>
              <a:t> </a:t>
            </a:r>
            <a:r>
              <a:rPr lang="en-US" sz="2600" kern="0" err="1">
                <a:cs typeface="Times New Roman" panose="02020603050405020304" pitchFamily="18" charset="0"/>
              </a:rPr>
              <a:t>alla</a:t>
            </a:r>
            <a:r>
              <a:rPr lang="en-US" sz="2600" kern="0">
                <a:cs typeface="Times New Roman" panose="02020603050405020304" pitchFamily="18" charset="0"/>
              </a:rPr>
              <a:t> leadership</a:t>
            </a:r>
          </a:p>
          <a:p>
            <a:pPr>
              <a:lnSpc>
                <a:spcPct val="100000"/>
              </a:lnSpc>
              <a:spcAft>
                <a:spcPts val="800"/>
              </a:spcAft>
              <a:buClr>
                <a:srgbClr val="1A75DB"/>
              </a:buClr>
            </a:pPr>
            <a:r>
              <a:rPr lang="en-US" sz="2600" b="1" kern="0" err="1">
                <a:cs typeface="Times New Roman" panose="02020603050405020304" pitchFamily="18" charset="0"/>
              </a:rPr>
              <a:t>Gestione</a:t>
            </a:r>
            <a:r>
              <a:rPr lang="en-US" sz="2600" b="1" kern="0">
                <a:cs typeface="Times New Roman" panose="02020603050405020304" pitchFamily="18" charset="0"/>
              </a:rPr>
              <a:t> </a:t>
            </a:r>
            <a:r>
              <a:rPr lang="en-US" sz="2600" b="1" kern="0" err="1">
                <a:cs typeface="Times New Roman" panose="02020603050405020304" pitchFamily="18" charset="0"/>
              </a:rPr>
              <a:t>efficace</a:t>
            </a:r>
            <a:r>
              <a:rPr lang="en-US" sz="2600" b="1" kern="0">
                <a:cs typeface="Times New Roman" panose="02020603050405020304" pitchFamily="18" charset="0"/>
              </a:rPr>
              <a:t> </a:t>
            </a:r>
            <a:r>
              <a:rPr lang="en-US" sz="2600" b="1" kern="0" err="1">
                <a:cs typeface="Times New Roman" panose="02020603050405020304" pitchFamily="18" charset="0"/>
              </a:rPr>
              <a:t>delle</a:t>
            </a:r>
            <a:r>
              <a:rPr lang="en-US" sz="2600" b="1" kern="0">
                <a:cs typeface="Times New Roman" panose="02020603050405020304" pitchFamily="18" charset="0"/>
              </a:rPr>
              <a:t> </a:t>
            </a:r>
            <a:r>
              <a:rPr lang="en-US" sz="2600" b="1" kern="0" err="1">
                <a:cs typeface="Times New Roman" panose="02020603050405020304" pitchFamily="18" charset="0"/>
              </a:rPr>
              <a:t>riunioni</a:t>
            </a:r>
            <a:endParaRPr lang="en-US" sz="2600" b="1" kern="0">
              <a:cs typeface="Times New Roman" panose="02020603050405020304" pitchFamily="18" charset="0"/>
            </a:endParaRPr>
          </a:p>
          <a:p>
            <a:pPr marL="479969" lvl="1" indent="0">
              <a:lnSpc>
                <a:spcPct val="100000"/>
              </a:lnSpc>
              <a:spcAft>
                <a:spcPts val="800"/>
              </a:spcAft>
              <a:buClr>
                <a:srgbClr val="1A75DB"/>
              </a:buClr>
              <a:buNone/>
            </a:pPr>
            <a:r>
              <a:rPr lang="en-US" sz="2600" kern="0" err="1">
                <a:cs typeface="Times New Roman" panose="02020603050405020304" pitchFamily="18" charset="0"/>
              </a:rPr>
              <a:t>Strategie</a:t>
            </a:r>
            <a:r>
              <a:rPr lang="en-US" sz="2600" kern="0">
                <a:cs typeface="Times New Roman" panose="02020603050405020304" pitchFamily="18" charset="0"/>
              </a:rPr>
              <a:t> per </a:t>
            </a:r>
            <a:r>
              <a:rPr lang="en-US" sz="2600" kern="0" err="1">
                <a:cs typeface="Times New Roman" panose="02020603050405020304" pitchFamily="18" charset="0"/>
              </a:rPr>
              <a:t>organizzare</a:t>
            </a:r>
            <a:r>
              <a:rPr lang="en-US" sz="2600" kern="0">
                <a:cs typeface="Times New Roman" panose="02020603050405020304" pitchFamily="18" charset="0"/>
              </a:rPr>
              <a:t> e </a:t>
            </a:r>
            <a:r>
              <a:rPr lang="en-US" sz="2600" kern="0" err="1">
                <a:cs typeface="Times New Roman" panose="02020603050405020304" pitchFamily="18" charset="0"/>
              </a:rPr>
              <a:t>condurre</a:t>
            </a:r>
            <a:r>
              <a:rPr lang="en-US" sz="2600" kern="0">
                <a:cs typeface="Times New Roman" panose="02020603050405020304" pitchFamily="18" charset="0"/>
              </a:rPr>
              <a:t> </a:t>
            </a:r>
            <a:r>
              <a:rPr lang="en-US" sz="2600" kern="0" err="1">
                <a:cs typeface="Times New Roman" panose="02020603050405020304" pitchFamily="18" charset="0"/>
              </a:rPr>
              <a:t>riunioni</a:t>
            </a:r>
            <a:r>
              <a:rPr lang="en-US" sz="2600" kern="0">
                <a:cs typeface="Times New Roman" panose="02020603050405020304" pitchFamily="18" charset="0"/>
              </a:rPr>
              <a:t> </a:t>
            </a:r>
            <a:r>
              <a:rPr lang="en-US" sz="2600" kern="0" err="1">
                <a:cs typeface="Times New Roman" panose="02020603050405020304" pitchFamily="18" charset="0"/>
              </a:rPr>
              <a:t>produttive</a:t>
            </a:r>
            <a:r>
              <a:rPr lang="en-US" sz="2600" kern="0">
                <a:cs typeface="Times New Roman" panose="02020603050405020304" pitchFamily="18" charset="0"/>
              </a:rPr>
              <a:t> </a:t>
            </a:r>
          </a:p>
          <a:p>
            <a:pPr>
              <a:lnSpc>
                <a:spcPct val="100000"/>
              </a:lnSpc>
              <a:spcAft>
                <a:spcPts val="800"/>
              </a:spcAft>
              <a:buClr>
                <a:srgbClr val="1A75DB"/>
              </a:buClr>
            </a:pPr>
            <a:r>
              <a:rPr lang="en-US" sz="2600" b="1" kern="0">
                <a:cs typeface="Times New Roman" panose="02020603050405020304" pitchFamily="18" charset="0"/>
              </a:rPr>
              <a:t>Dare e </a:t>
            </a:r>
            <a:r>
              <a:rPr lang="en-US" sz="2600" b="1" kern="0" err="1">
                <a:cs typeface="Times New Roman" panose="02020603050405020304" pitchFamily="18" charset="0"/>
              </a:rPr>
              <a:t>ricevere</a:t>
            </a:r>
            <a:r>
              <a:rPr lang="en-US" sz="2600" b="1" kern="0">
                <a:cs typeface="Times New Roman" panose="02020603050405020304" pitchFamily="18" charset="0"/>
              </a:rPr>
              <a:t> feedback</a:t>
            </a:r>
          </a:p>
          <a:p>
            <a:pPr marL="492125" indent="0">
              <a:lnSpc>
                <a:spcPct val="100000"/>
              </a:lnSpc>
              <a:spcAft>
                <a:spcPts val="800"/>
              </a:spcAft>
              <a:buClr>
                <a:srgbClr val="1A75DB"/>
              </a:buClr>
              <a:buNone/>
            </a:pPr>
            <a:r>
              <a:rPr lang="en-US" sz="2600" kern="0" err="1">
                <a:cs typeface="Times New Roman" panose="02020603050405020304" pitchFamily="18" charset="0"/>
              </a:rPr>
              <a:t>Buone</a:t>
            </a:r>
            <a:r>
              <a:rPr lang="en-US" sz="2600" kern="0">
                <a:cs typeface="Times New Roman" panose="02020603050405020304" pitchFamily="18" charset="0"/>
              </a:rPr>
              <a:t> </a:t>
            </a:r>
            <a:r>
              <a:rPr lang="en-US" sz="2600" kern="0" err="1">
                <a:cs typeface="Times New Roman" panose="02020603050405020304" pitchFamily="18" charset="0"/>
              </a:rPr>
              <a:t>pratiche</a:t>
            </a:r>
            <a:r>
              <a:rPr lang="en-US" sz="2600" kern="0">
                <a:cs typeface="Times New Roman" panose="02020603050405020304" pitchFamily="18" charset="0"/>
              </a:rPr>
              <a:t> per </a:t>
            </a:r>
            <a:r>
              <a:rPr lang="en-US" sz="2600" kern="0" err="1">
                <a:cs typeface="Times New Roman" panose="02020603050405020304" pitchFamily="18" charset="0"/>
              </a:rPr>
              <a:t>una</a:t>
            </a:r>
            <a:r>
              <a:rPr lang="en-US" sz="2600" kern="0">
                <a:cs typeface="Times New Roman" panose="02020603050405020304" pitchFamily="18" charset="0"/>
              </a:rPr>
              <a:t> </a:t>
            </a:r>
            <a:r>
              <a:rPr lang="en-US" sz="2600" kern="0" err="1">
                <a:cs typeface="Times New Roman" panose="02020603050405020304" pitchFamily="18" charset="0"/>
              </a:rPr>
              <a:t>comunicazione</a:t>
            </a:r>
            <a:r>
              <a:rPr lang="en-US" sz="2600" kern="0">
                <a:cs typeface="Times New Roman" panose="02020603050405020304" pitchFamily="18" charset="0"/>
              </a:rPr>
              <a:t> e </a:t>
            </a:r>
            <a:r>
              <a:rPr lang="en-US" sz="2600" kern="0" err="1">
                <a:cs typeface="Times New Roman" panose="02020603050405020304" pitchFamily="18" charset="0"/>
              </a:rPr>
              <a:t>crescita</a:t>
            </a:r>
            <a:r>
              <a:rPr lang="en-US" sz="2600" kern="0">
                <a:cs typeface="Times New Roman" panose="02020603050405020304" pitchFamily="18" charset="0"/>
              </a:rPr>
              <a:t> </a:t>
            </a:r>
            <a:r>
              <a:rPr lang="en-US" sz="2600" kern="0" err="1">
                <a:cs typeface="Times New Roman" panose="02020603050405020304" pitchFamily="18" charset="0"/>
              </a:rPr>
              <a:t>costruttive</a:t>
            </a:r>
            <a:endParaRPr lang="it-IT" sz="2600" kern="0">
              <a:solidFill>
                <a:schemeClr val="bg1">
                  <a:lumMod val="75000"/>
                </a:schemeClr>
              </a:solidFill>
              <a:cs typeface="Times New Roman" panose="02020603050405020304" pitchFamily="18" charset="0"/>
            </a:endParaRPr>
          </a:p>
        </p:txBody>
      </p:sp>
      <p:sp>
        <p:nvSpPr>
          <p:cNvPr id="3" name="Cím 1">
            <a:extLst>
              <a:ext uri="{FF2B5EF4-FFF2-40B4-BE49-F238E27FC236}">
                <a16:creationId xmlns:a16="http://schemas.microsoft.com/office/drawing/2014/main" id="{3D03D7EF-5016-FD3C-3149-80AC4440EA06}"/>
              </a:ext>
            </a:extLst>
          </p:cNvPr>
          <p:cNvSpPr txBox="1">
            <a:spLocks/>
          </p:cNvSpPr>
          <p:nvPr/>
        </p:nvSpPr>
        <p:spPr>
          <a:xfrm>
            <a:off x="712563" y="238007"/>
            <a:ext cx="3077012" cy="774792"/>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sz="4000" b="1" err="1"/>
              <a:t>Contenuti</a:t>
            </a:r>
            <a:r>
              <a:rPr lang="hu-HU" sz="4000"/>
              <a:t>	</a:t>
            </a:r>
            <a:endParaRPr lang="en-GB" sz="4000"/>
          </a:p>
        </p:txBody>
      </p:sp>
      <p:sp>
        <p:nvSpPr>
          <p:cNvPr id="7" name="Footer Placeholder 4">
            <a:extLst>
              <a:ext uri="{FF2B5EF4-FFF2-40B4-BE49-F238E27FC236}">
                <a16:creationId xmlns:a16="http://schemas.microsoft.com/office/drawing/2014/main" id="{B4AF24A8-76CA-C09B-CAAC-CFA451DAEAC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asellaDiTesto 3">
            <a:extLst>
              <a:ext uri="{FF2B5EF4-FFF2-40B4-BE49-F238E27FC236}">
                <a16:creationId xmlns:a16="http://schemas.microsoft.com/office/drawing/2014/main" id="{03C76700-B103-F445-93FA-C692C80FFE1B}"/>
              </a:ext>
            </a:extLst>
          </p:cNvPr>
          <p:cNvSpPr txBox="1"/>
          <p:nvPr/>
        </p:nvSpPr>
        <p:spPr>
          <a:xfrm>
            <a:off x="2997518" y="6263825"/>
            <a:ext cx="5400674" cy="369332"/>
          </a:xfrm>
          <a:prstGeom prst="rect">
            <a:avLst/>
          </a:prstGeom>
          <a:noFill/>
        </p:spPr>
        <p:txBody>
          <a:bodyPr wrap="square">
            <a:spAutoFit/>
          </a:bodyPr>
          <a:lstStyle/>
          <a:p>
            <a:r>
              <a:rPr lang="it-IT" dirty="0">
                <a:hlinkClick r:id="rId3"/>
              </a:rPr>
              <a:t>https://youtu.be/mHdsgUB0_0g?feature=shared</a:t>
            </a:r>
            <a:endParaRPr lang="it-IT" dirty="0"/>
          </a:p>
        </p:txBody>
      </p:sp>
    </p:spTree>
    <p:extLst>
      <p:ext uri="{BB962C8B-B14F-4D97-AF65-F5344CB8AC3E}">
        <p14:creationId xmlns:p14="http://schemas.microsoft.com/office/powerpoint/2010/main" val="538131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5243E2A-CE28-6DD8-AF96-E4EC0291D577}"/>
              </a:ext>
            </a:extLst>
          </p:cNvPr>
          <p:cNvSpPr>
            <a:spLocks noGrp="1"/>
          </p:cNvSpPr>
          <p:nvPr>
            <p:ph type="title"/>
          </p:nvPr>
        </p:nvSpPr>
        <p:spPr>
          <a:xfrm>
            <a:off x="333061" y="211346"/>
            <a:ext cx="5434688" cy="1151821"/>
          </a:xfrm>
        </p:spPr>
        <p:txBody>
          <a:bodyPr lIns="91440" tIns="45720" rIns="91440" bIns="45720" anchor="ctr"/>
          <a:lstStyle/>
          <a:p>
            <a:r>
              <a:rPr lang="en-US" b="1" err="1">
                <a:solidFill>
                  <a:srgbClr val="0063DC"/>
                </a:solidFill>
              </a:rPr>
              <a:t>Messaggi</a:t>
            </a:r>
            <a:r>
              <a:rPr lang="en-US" b="1">
                <a:solidFill>
                  <a:srgbClr val="0063DC"/>
                </a:solidFill>
              </a:rPr>
              <a:t> </a:t>
            </a:r>
            <a:r>
              <a:rPr lang="en-US" b="1" err="1">
                <a:solidFill>
                  <a:srgbClr val="0063DC"/>
                </a:solidFill>
              </a:rPr>
              <a:t>chiave</a:t>
            </a:r>
            <a:r>
              <a:rPr lang="en-US" b="1">
                <a:solidFill>
                  <a:srgbClr val="0063DC"/>
                </a:solidFill>
              </a:rPr>
              <a:t> e recap (1)</a:t>
            </a:r>
            <a:endParaRPr lang="en-US" b="1">
              <a:solidFill>
                <a:srgbClr val="0063DC"/>
              </a:solidFill>
              <a:ea typeface="Calibri"/>
              <a:cs typeface="Calibri"/>
            </a:endParaRPr>
          </a:p>
        </p:txBody>
      </p:sp>
      <p:sp>
        <p:nvSpPr>
          <p:cNvPr id="3" name="Segnaposto contenuto 2">
            <a:extLst>
              <a:ext uri="{FF2B5EF4-FFF2-40B4-BE49-F238E27FC236}">
                <a16:creationId xmlns:a16="http://schemas.microsoft.com/office/drawing/2014/main" id="{0D4C1F45-CAF5-08ED-4F86-BCFAE61278C8}"/>
              </a:ext>
            </a:extLst>
          </p:cNvPr>
          <p:cNvSpPr>
            <a:spLocks noGrp="1"/>
          </p:cNvSpPr>
          <p:nvPr>
            <p:ph type="body" sz="half" idx="2"/>
          </p:nvPr>
        </p:nvSpPr>
        <p:spPr>
          <a:xfrm>
            <a:off x="1309818" y="5223761"/>
            <a:ext cx="8592678" cy="1082227"/>
          </a:xfrm>
        </p:spPr>
        <p:txBody>
          <a:bodyPr/>
          <a:lstStyle/>
          <a:p>
            <a:pPr marL="0" indent="0" algn="just">
              <a:buNone/>
            </a:pPr>
            <a:r>
              <a:rPr lang="it-IT"/>
              <a:t>Chiarezza e coordinamento sono essenziali: ogni membro deve comprendere i propri compiti, il modo in cui il proprio lavoro si collega a quello degli altri e le scadenze per il raggiungimento degli obiettivi individuali.</a:t>
            </a:r>
          </a:p>
        </p:txBody>
      </p:sp>
      <p:sp>
        <p:nvSpPr>
          <p:cNvPr id="4" name="Text Placeholder 3">
            <a:extLst>
              <a:ext uri="{FF2B5EF4-FFF2-40B4-BE49-F238E27FC236}">
                <a16:creationId xmlns:a16="http://schemas.microsoft.com/office/drawing/2014/main" id="{C7EF6DE0-E015-D3E6-B384-E46ECD65054E}"/>
              </a:ext>
            </a:extLst>
          </p:cNvPr>
          <p:cNvSpPr>
            <a:spLocks noGrp="1"/>
          </p:cNvSpPr>
          <p:nvPr>
            <p:ph type="body" sz="half" idx="13"/>
          </p:nvPr>
        </p:nvSpPr>
        <p:spPr>
          <a:xfrm>
            <a:off x="1387433" y="1508646"/>
            <a:ext cx="4474519" cy="701537"/>
          </a:xfrm>
        </p:spPr>
        <p:txBody>
          <a:bodyPr/>
          <a:lstStyle/>
          <a:p>
            <a:pPr marL="0" indent="0" algn="just">
              <a:buNone/>
            </a:pPr>
            <a:r>
              <a:rPr lang="it-IT"/>
              <a:t>Un lavoro di squadra efficace richiede tempo: i gruppi raramente funzionano in modo ottimale fin dal primo giorno.</a:t>
            </a:r>
            <a:endParaRPr lang="en-US"/>
          </a:p>
        </p:txBody>
      </p:sp>
      <p:sp>
        <p:nvSpPr>
          <p:cNvPr id="5" name="Text Placeholder 4">
            <a:extLst>
              <a:ext uri="{FF2B5EF4-FFF2-40B4-BE49-F238E27FC236}">
                <a16:creationId xmlns:a16="http://schemas.microsoft.com/office/drawing/2014/main" id="{FE9A46CD-EC2B-3C28-5F72-F5FEA4DA5996}"/>
              </a:ext>
            </a:extLst>
          </p:cNvPr>
          <p:cNvSpPr>
            <a:spLocks noGrp="1"/>
          </p:cNvSpPr>
          <p:nvPr>
            <p:ph type="body" sz="half" idx="14"/>
          </p:nvPr>
        </p:nvSpPr>
        <p:spPr>
          <a:xfrm>
            <a:off x="1309818" y="2642009"/>
            <a:ext cx="4724378" cy="1082227"/>
          </a:xfrm>
        </p:spPr>
        <p:txBody>
          <a:bodyPr lIns="91440" tIns="45720" rIns="91440" bIns="45720" anchor="t"/>
          <a:lstStyle/>
          <a:p>
            <a:pPr marL="0" indent="0" algn="just">
              <a:buNone/>
            </a:pPr>
            <a:r>
              <a:rPr lang="it-IT"/>
              <a:t>Per creare coesione è necessario che i membri siano orientati ai risultati e impegnati a lavorare insieme. </a:t>
            </a:r>
            <a:endParaRPr lang="en-US">
              <a:ea typeface="Calibri"/>
              <a:cs typeface="Calibri"/>
            </a:endParaRPr>
          </a:p>
        </p:txBody>
      </p:sp>
      <p:sp>
        <p:nvSpPr>
          <p:cNvPr id="7" name="TextBox 6">
            <a:extLst>
              <a:ext uri="{FF2B5EF4-FFF2-40B4-BE49-F238E27FC236}">
                <a16:creationId xmlns:a16="http://schemas.microsoft.com/office/drawing/2014/main" id="{9DE2B7B3-A3D2-E204-AEBD-E733CC816EB0}"/>
              </a:ext>
            </a:extLst>
          </p:cNvPr>
          <p:cNvSpPr txBox="1"/>
          <p:nvPr/>
        </p:nvSpPr>
        <p:spPr>
          <a:xfrm>
            <a:off x="1309819" y="3982910"/>
            <a:ext cx="6876612" cy="646331"/>
          </a:xfrm>
          <a:prstGeom prst="rect">
            <a:avLst/>
          </a:prstGeom>
          <a:noFill/>
        </p:spPr>
        <p:txBody>
          <a:bodyPr wrap="square">
            <a:spAutoFit/>
          </a:bodyPr>
          <a:lstStyle/>
          <a:p>
            <a:pPr algn="just"/>
            <a:r>
              <a:rPr lang="it-IT"/>
              <a:t>Una collaborazione di successo dipende dalla chiarezza dei ruoli e delle responsabilità.</a:t>
            </a:r>
            <a:endParaRPr lang="en-US"/>
          </a:p>
        </p:txBody>
      </p:sp>
      <p:sp>
        <p:nvSpPr>
          <p:cNvPr id="8" name="Footer Placeholder 4">
            <a:extLst>
              <a:ext uri="{FF2B5EF4-FFF2-40B4-BE49-F238E27FC236}">
                <a16:creationId xmlns:a16="http://schemas.microsoft.com/office/drawing/2014/main" id="{3CC97746-305E-7E11-9D6E-EB5771E4516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pic>
        <p:nvPicPr>
          <p:cNvPr id="9" name="Image point 1">
            <a:extLst>
              <a:ext uri="{FF2B5EF4-FFF2-40B4-BE49-F238E27FC236}">
                <a16:creationId xmlns:a16="http://schemas.microsoft.com/office/drawing/2014/main" id="{E83DBE63-7912-5C4B-514F-A8620E8A17D7}"/>
              </a:ext>
            </a:extLst>
          </p:cNvPr>
          <p:cNvPicPr>
            <a:picLocks noChangeAspect="1"/>
          </p:cNvPicPr>
          <p:nvPr/>
        </p:nvPicPr>
        <p:blipFill>
          <a:blip r:embed="rId3"/>
          <a:stretch>
            <a:fillRect/>
          </a:stretch>
        </p:blipFill>
        <p:spPr>
          <a:xfrm>
            <a:off x="381477" y="1452309"/>
            <a:ext cx="609600" cy="571500"/>
          </a:xfrm>
          <a:prstGeom prst="rect">
            <a:avLst/>
          </a:prstGeom>
        </p:spPr>
      </p:pic>
      <p:sp>
        <p:nvSpPr>
          <p:cNvPr id="10" name="Point 1">
            <a:extLst>
              <a:ext uri="{FF2B5EF4-FFF2-40B4-BE49-F238E27FC236}">
                <a16:creationId xmlns:a16="http://schemas.microsoft.com/office/drawing/2014/main" id="{3F2E76B2-16FF-2F7A-13AF-68D68F8F8789}"/>
              </a:ext>
            </a:extLst>
          </p:cNvPr>
          <p:cNvSpPr txBox="1">
            <a:spLocks/>
          </p:cNvSpPr>
          <p:nvPr/>
        </p:nvSpPr>
        <p:spPr>
          <a:xfrm>
            <a:off x="478708" y="1474982"/>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1</a:t>
            </a:r>
          </a:p>
        </p:txBody>
      </p:sp>
      <p:pic>
        <p:nvPicPr>
          <p:cNvPr id="11" name="Image point 2">
            <a:extLst>
              <a:ext uri="{FF2B5EF4-FFF2-40B4-BE49-F238E27FC236}">
                <a16:creationId xmlns:a16="http://schemas.microsoft.com/office/drawing/2014/main" id="{8FF88651-B520-826F-4A40-D3CED9F5F81D}"/>
              </a:ext>
            </a:extLst>
          </p:cNvPr>
          <p:cNvPicPr>
            <a:picLocks noChangeAspect="1"/>
          </p:cNvPicPr>
          <p:nvPr/>
        </p:nvPicPr>
        <p:blipFill>
          <a:blip r:embed="rId3"/>
          <a:stretch>
            <a:fillRect/>
          </a:stretch>
        </p:blipFill>
        <p:spPr>
          <a:xfrm>
            <a:off x="381478" y="2877965"/>
            <a:ext cx="609600" cy="571500"/>
          </a:xfrm>
          <a:prstGeom prst="rect">
            <a:avLst/>
          </a:prstGeom>
        </p:spPr>
      </p:pic>
      <p:sp>
        <p:nvSpPr>
          <p:cNvPr id="12" name="Point 2">
            <a:extLst>
              <a:ext uri="{FF2B5EF4-FFF2-40B4-BE49-F238E27FC236}">
                <a16:creationId xmlns:a16="http://schemas.microsoft.com/office/drawing/2014/main" id="{2CF7CC96-1CE3-86BF-C3E7-4C0D628A7D5F}"/>
              </a:ext>
            </a:extLst>
          </p:cNvPr>
          <p:cNvSpPr txBox="1">
            <a:spLocks/>
          </p:cNvSpPr>
          <p:nvPr/>
        </p:nvSpPr>
        <p:spPr>
          <a:xfrm>
            <a:off x="459094" y="288381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2</a:t>
            </a:r>
          </a:p>
        </p:txBody>
      </p:sp>
      <p:pic>
        <p:nvPicPr>
          <p:cNvPr id="13" name="Image point 3">
            <a:extLst>
              <a:ext uri="{FF2B5EF4-FFF2-40B4-BE49-F238E27FC236}">
                <a16:creationId xmlns:a16="http://schemas.microsoft.com/office/drawing/2014/main" id="{85EAB6B5-9408-588C-D0AB-295E9D734FA2}"/>
              </a:ext>
            </a:extLst>
          </p:cNvPr>
          <p:cNvPicPr>
            <a:picLocks noChangeAspect="1"/>
          </p:cNvPicPr>
          <p:nvPr/>
        </p:nvPicPr>
        <p:blipFill>
          <a:blip r:embed="rId3"/>
          <a:stretch>
            <a:fillRect/>
          </a:stretch>
        </p:blipFill>
        <p:spPr>
          <a:xfrm>
            <a:off x="381477" y="4044700"/>
            <a:ext cx="609600" cy="571500"/>
          </a:xfrm>
          <a:prstGeom prst="rect">
            <a:avLst/>
          </a:prstGeom>
        </p:spPr>
      </p:pic>
      <p:sp>
        <p:nvSpPr>
          <p:cNvPr id="14" name="Point 3">
            <a:extLst>
              <a:ext uri="{FF2B5EF4-FFF2-40B4-BE49-F238E27FC236}">
                <a16:creationId xmlns:a16="http://schemas.microsoft.com/office/drawing/2014/main" id="{3723293C-3866-CD47-7AA9-BEAF2C475037}"/>
              </a:ext>
            </a:extLst>
          </p:cNvPr>
          <p:cNvSpPr txBox="1">
            <a:spLocks/>
          </p:cNvSpPr>
          <p:nvPr/>
        </p:nvSpPr>
        <p:spPr>
          <a:xfrm>
            <a:off x="459093" y="4050548"/>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3</a:t>
            </a:r>
          </a:p>
        </p:txBody>
      </p:sp>
      <p:pic>
        <p:nvPicPr>
          <p:cNvPr id="15" name="Image point 3">
            <a:extLst>
              <a:ext uri="{FF2B5EF4-FFF2-40B4-BE49-F238E27FC236}">
                <a16:creationId xmlns:a16="http://schemas.microsoft.com/office/drawing/2014/main" id="{06B4109D-9826-2C1E-8F85-C2CF6482CF97}"/>
              </a:ext>
            </a:extLst>
          </p:cNvPr>
          <p:cNvPicPr>
            <a:picLocks noChangeAspect="1"/>
          </p:cNvPicPr>
          <p:nvPr/>
        </p:nvPicPr>
        <p:blipFill>
          <a:blip r:embed="rId3"/>
          <a:stretch>
            <a:fillRect/>
          </a:stretch>
        </p:blipFill>
        <p:spPr>
          <a:xfrm>
            <a:off x="381477" y="5303925"/>
            <a:ext cx="609600" cy="571500"/>
          </a:xfrm>
          <a:prstGeom prst="rect">
            <a:avLst/>
          </a:prstGeom>
        </p:spPr>
      </p:pic>
      <p:sp>
        <p:nvSpPr>
          <p:cNvPr id="16" name="Point 3">
            <a:extLst>
              <a:ext uri="{FF2B5EF4-FFF2-40B4-BE49-F238E27FC236}">
                <a16:creationId xmlns:a16="http://schemas.microsoft.com/office/drawing/2014/main" id="{D5397365-405B-C92C-A2DE-4A3100AB9788}"/>
              </a:ext>
            </a:extLst>
          </p:cNvPr>
          <p:cNvSpPr txBox="1">
            <a:spLocks/>
          </p:cNvSpPr>
          <p:nvPr/>
        </p:nvSpPr>
        <p:spPr>
          <a:xfrm>
            <a:off x="459093" y="530977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4</a:t>
            </a:r>
          </a:p>
        </p:txBody>
      </p:sp>
      <p:sp>
        <p:nvSpPr>
          <p:cNvPr id="17" name="CasellaDiTesto 16">
            <a:extLst>
              <a:ext uri="{FF2B5EF4-FFF2-40B4-BE49-F238E27FC236}">
                <a16:creationId xmlns:a16="http://schemas.microsoft.com/office/drawing/2014/main" id="{2CD59803-D38C-BAE2-7844-B57938E3FDAC}"/>
              </a:ext>
            </a:extLst>
          </p:cNvPr>
          <p:cNvSpPr txBox="1"/>
          <p:nvPr/>
        </p:nvSpPr>
        <p:spPr>
          <a:xfrm>
            <a:off x="2597468" y="6305988"/>
            <a:ext cx="5400674" cy="369332"/>
          </a:xfrm>
          <a:prstGeom prst="rect">
            <a:avLst/>
          </a:prstGeom>
          <a:noFill/>
        </p:spPr>
        <p:txBody>
          <a:bodyPr wrap="square">
            <a:spAutoFit/>
          </a:bodyPr>
          <a:lstStyle/>
          <a:p>
            <a:r>
              <a:rPr lang="it-IT" dirty="0">
                <a:hlinkClick r:id="rId4"/>
              </a:rPr>
              <a:t>https://youtu.be/glpXeKXAmAo?feature=shared</a:t>
            </a:r>
            <a:endParaRPr lang="it-IT" dirty="0"/>
          </a:p>
        </p:txBody>
      </p:sp>
    </p:spTree>
    <p:extLst>
      <p:ext uri="{BB962C8B-B14F-4D97-AF65-F5344CB8AC3E}">
        <p14:creationId xmlns:p14="http://schemas.microsoft.com/office/powerpoint/2010/main" val="28414411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7483E651-B870-936B-5916-B290833C87FD}"/>
              </a:ext>
            </a:extLst>
          </p:cNvPr>
          <p:cNvSpPr>
            <a:spLocks noGrp="1"/>
          </p:cNvSpPr>
          <p:nvPr>
            <p:ph sz="half" idx="4294967295"/>
          </p:nvPr>
        </p:nvSpPr>
        <p:spPr>
          <a:xfrm>
            <a:off x="1114425" y="2208213"/>
            <a:ext cx="9685338" cy="3771900"/>
          </a:xfrm>
          <a:prstGeom prst="rect">
            <a:avLst/>
          </a:prstGeom>
        </p:spPr>
        <p:txBody>
          <a:bodyPr/>
          <a:lstStyle/>
          <a:p>
            <a:pPr marL="0" indent="0">
              <a:spcBef>
                <a:spcPct val="20000"/>
              </a:spcBef>
              <a:buNone/>
            </a:pPr>
            <a:endParaRPr lang="en-US" altLang="it-IT" sz="4400">
              <a:solidFill>
                <a:srgbClr val="002060"/>
              </a:solidFill>
            </a:endParaRPr>
          </a:p>
          <a:p>
            <a:endParaRPr lang="it-IT"/>
          </a:p>
        </p:txBody>
      </p:sp>
      <p:sp>
        <p:nvSpPr>
          <p:cNvPr id="4" name="Titolo 3">
            <a:extLst>
              <a:ext uri="{FF2B5EF4-FFF2-40B4-BE49-F238E27FC236}">
                <a16:creationId xmlns:a16="http://schemas.microsoft.com/office/drawing/2014/main" id="{D4B2F718-64A3-BDAE-C3D5-CBD3B1CD802E}"/>
              </a:ext>
            </a:extLst>
          </p:cNvPr>
          <p:cNvSpPr>
            <a:spLocks noGrp="1"/>
          </p:cNvSpPr>
          <p:nvPr>
            <p:ph type="title" idx="4294967295"/>
          </p:nvPr>
        </p:nvSpPr>
        <p:spPr>
          <a:xfrm>
            <a:off x="625163" y="475319"/>
            <a:ext cx="8795208" cy="816153"/>
          </a:xfrm>
          <a:prstGeom prst="rect">
            <a:avLst/>
          </a:prstGeom>
        </p:spPr>
        <p:txBody>
          <a:bodyPr/>
          <a:lstStyle/>
          <a:p>
            <a:pPr algn="ctr"/>
            <a:r>
              <a:rPr lang="en-US" sz="3600" b="1" err="1">
                <a:solidFill>
                  <a:srgbClr val="1A75DB"/>
                </a:solidFill>
                <a:latin typeface="+mn-lt"/>
              </a:rPr>
              <a:t>Messaggi</a:t>
            </a:r>
            <a:r>
              <a:rPr lang="en-US" sz="3600" b="1">
                <a:solidFill>
                  <a:srgbClr val="1A75DB"/>
                </a:solidFill>
                <a:latin typeface="+mn-lt"/>
              </a:rPr>
              <a:t> </a:t>
            </a:r>
            <a:r>
              <a:rPr lang="en-US" sz="3600" b="1" err="1">
                <a:solidFill>
                  <a:srgbClr val="1A75DB"/>
                </a:solidFill>
                <a:latin typeface="+mn-lt"/>
              </a:rPr>
              <a:t>chiave</a:t>
            </a:r>
            <a:r>
              <a:rPr lang="en-US" sz="3600" b="1">
                <a:solidFill>
                  <a:srgbClr val="1A75DB"/>
                </a:solidFill>
                <a:latin typeface="+mn-lt"/>
              </a:rPr>
              <a:t> e recap (2)</a:t>
            </a:r>
            <a:endParaRPr lang="it-IT" sz="3600" b="1">
              <a:solidFill>
                <a:srgbClr val="1A75DB"/>
              </a:solidFill>
              <a:latin typeface="+mn-lt"/>
            </a:endParaRPr>
          </a:p>
        </p:txBody>
      </p:sp>
      <p:sp>
        <p:nvSpPr>
          <p:cNvPr id="7" name="CasellaDiTesto 6">
            <a:extLst>
              <a:ext uri="{FF2B5EF4-FFF2-40B4-BE49-F238E27FC236}">
                <a16:creationId xmlns:a16="http://schemas.microsoft.com/office/drawing/2014/main" id="{81AACD49-F29F-82A1-409A-E1B019B09883}"/>
              </a:ext>
            </a:extLst>
          </p:cNvPr>
          <p:cNvSpPr txBox="1"/>
          <p:nvPr/>
        </p:nvSpPr>
        <p:spPr>
          <a:xfrm>
            <a:off x="625163" y="1346224"/>
            <a:ext cx="9099408" cy="3477875"/>
          </a:xfrm>
          <a:prstGeom prst="rect">
            <a:avLst/>
          </a:prstGeom>
          <a:noFill/>
        </p:spPr>
        <p:txBody>
          <a:bodyPr wrap="square">
            <a:spAutoFit/>
          </a:bodyPr>
          <a:lstStyle/>
          <a:p>
            <a:pPr marL="342900" indent="-342900" algn="just">
              <a:buFont typeface="Arial" panose="020B0604020202020204" pitchFamily="34" charset="0"/>
              <a:buChar char="•"/>
            </a:pPr>
            <a:r>
              <a:rPr lang="it-IT" sz="2000"/>
              <a:t>Le fasi di vita di un gruppo di lavoro non dovrebbero essere viste "in silos" e solo in una direzione evolutiva.</a:t>
            </a:r>
          </a:p>
          <a:p>
            <a:pPr algn="just"/>
            <a:endParaRPr lang="it-IT" sz="2000"/>
          </a:p>
          <a:p>
            <a:pPr marL="342900" indent="-342900" algn="just">
              <a:buFont typeface="Arial" panose="020B0604020202020204" pitchFamily="34" charset="0"/>
              <a:buChar char="•"/>
            </a:pPr>
            <a:r>
              <a:rPr lang="it-IT" sz="2000"/>
              <a:t>È sempre possibile che l'equilibrio all'interno di un team cambi.</a:t>
            </a:r>
          </a:p>
          <a:p>
            <a:pPr marL="342900" indent="-342900" algn="just">
              <a:buFont typeface="Arial" panose="020B0604020202020204" pitchFamily="34" charset="0"/>
              <a:buChar char="•"/>
            </a:pPr>
            <a:endParaRPr lang="it-IT" sz="2000"/>
          </a:p>
          <a:p>
            <a:pPr marL="342900" indent="-342900" algn="just">
              <a:buFont typeface="Arial" panose="020B0604020202020204" pitchFamily="34" charset="0"/>
              <a:buChar char="•"/>
            </a:pPr>
            <a:r>
              <a:rPr lang="it-IT" sz="2000"/>
              <a:t>Uno dei membri potrebbe essere trasferito in una nuova unità, potrebbe esserci un pensionamento o un nuovo ingresso ecc. e la composizione del team potrebbe cambiare. In tutti questi casi il gruppo subirà una "disruption" e poi si riorganizzerà.</a:t>
            </a:r>
          </a:p>
          <a:p>
            <a:pPr marL="342900" indent="-342900" algn="just">
              <a:buFont typeface="Arial" panose="020B0604020202020204" pitchFamily="34" charset="0"/>
              <a:buChar char="•"/>
            </a:pPr>
            <a:endParaRPr lang="it-IT" sz="2000"/>
          </a:p>
          <a:p>
            <a:pPr marL="342900" indent="-342900" algn="just">
              <a:buFont typeface="Arial" panose="020B0604020202020204" pitchFamily="34" charset="0"/>
              <a:buChar char="•"/>
            </a:pPr>
            <a:r>
              <a:rPr lang="it-IT" sz="2000"/>
              <a:t>Il leader dovrà assumere di nuovo un ruolo più direttivo, il gruppo dovrà riadattarsi e i singoli compiti dovranno essere riassegnati.</a:t>
            </a:r>
          </a:p>
        </p:txBody>
      </p:sp>
      <p:sp>
        <p:nvSpPr>
          <p:cNvPr id="9" name="CasellaDiTesto 8">
            <a:extLst>
              <a:ext uri="{FF2B5EF4-FFF2-40B4-BE49-F238E27FC236}">
                <a16:creationId xmlns:a16="http://schemas.microsoft.com/office/drawing/2014/main" id="{ADF82F01-A112-CE0D-E85F-44AB0BE503C7}"/>
              </a:ext>
            </a:extLst>
          </p:cNvPr>
          <p:cNvSpPr txBox="1"/>
          <p:nvPr/>
        </p:nvSpPr>
        <p:spPr>
          <a:xfrm>
            <a:off x="2702189" y="5218768"/>
            <a:ext cx="5400674" cy="923330"/>
          </a:xfrm>
          <a:prstGeom prst="rect">
            <a:avLst/>
          </a:prstGeom>
          <a:solidFill>
            <a:schemeClr val="accent1">
              <a:lumMod val="20000"/>
              <a:lumOff val="80000"/>
            </a:schemeClr>
          </a:solidFill>
        </p:spPr>
        <p:txBody>
          <a:bodyPr wrap="square">
            <a:spAutoFit/>
          </a:bodyPr>
          <a:lstStyle/>
          <a:p>
            <a:pPr algn="ctr"/>
            <a:r>
              <a:rPr lang="it-IT"/>
              <a:t>E’ possibile che il team regredisca a uno stadio precedente e si evolva nuovamente quando il cambiamento sarà finalmente gestito.</a:t>
            </a:r>
          </a:p>
        </p:txBody>
      </p:sp>
      <p:sp>
        <p:nvSpPr>
          <p:cNvPr id="2" name="Footer Placeholder 4">
            <a:extLst>
              <a:ext uri="{FF2B5EF4-FFF2-40B4-BE49-F238E27FC236}">
                <a16:creationId xmlns:a16="http://schemas.microsoft.com/office/drawing/2014/main" id="{38BCC8C4-A005-345D-0F60-7EC740B3E3E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A954B47D-CAD7-C0CE-A935-A651826627F9}"/>
              </a:ext>
            </a:extLst>
          </p:cNvPr>
          <p:cNvSpPr txBox="1"/>
          <p:nvPr/>
        </p:nvSpPr>
        <p:spPr>
          <a:xfrm>
            <a:off x="2986088" y="6271108"/>
            <a:ext cx="5400674" cy="369332"/>
          </a:xfrm>
          <a:prstGeom prst="rect">
            <a:avLst/>
          </a:prstGeom>
          <a:noFill/>
        </p:spPr>
        <p:txBody>
          <a:bodyPr wrap="square">
            <a:spAutoFit/>
          </a:bodyPr>
          <a:lstStyle/>
          <a:p>
            <a:r>
              <a:rPr lang="it-IT" dirty="0">
                <a:hlinkClick r:id="rId2"/>
              </a:rPr>
              <a:t>https://youtu.be/OqaggLxje-o?feature=shared</a:t>
            </a:r>
            <a:endParaRPr lang="it-IT" dirty="0"/>
          </a:p>
        </p:txBody>
      </p:sp>
    </p:spTree>
    <p:extLst>
      <p:ext uri="{BB962C8B-B14F-4D97-AF65-F5344CB8AC3E}">
        <p14:creationId xmlns:p14="http://schemas.microsoft.com/office/powerpoint/2010/main" val="3170805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CasellaDiTesto 4">
            <a:extLst>
              <a:ext uri="{FF2B5EF4-FFF2-40B4-BE49-F238E27FC236}">
                <a16:creationId xmlns:a16="http://schemas.microsoft.com/office/drawing/2014/main" id="{33E2E0AF-B0ED-F8B8-EAC4-ADEE858395C7}"/>
              </a:ext>
            </a:extLst>
          </p:cNvPr>
          <p:cNvSpPr txBox="1"/>
          <p:nvPr/>
        </p:nvSpPr>
        <p:spPr>
          <a:xfrm>
            <a:off x="934749" y="3241490"/>
            <a:ext cx="5401338" cy="1938992"/>
          </a:xfrm>
          <a:prstGeom prst="rect">
            <a:avLst/>
          </a:prstGeom>
          <a:noFill/>
        </p:spPr>
        <p:txBody>
          <a:bodyPr wrap="square">
            <a:spAutoFit/>
          </a:bodyPr>
          <a:lstStyle/>
          <a:p>
            <a:r>
              <a:rPr kumimoji="0" lang="it-IT" sz="6000" b="0" i="0" strike="noStrike" kern="1200" cap="none" spc="0" normalizeH="0" baseline="0" noProof="0">
                <a:ln>
                  <a:noFill/>
                </a:ln>
                <a:solidFill>
                  <a:prstClr val="black"/>
                </a:solidFill>
                <a:effectLst/>
                <a:uLnTx/>
                <a:uFillTx/>
                <a:latin typeface="Aptos Display" panose="02110004020202020204"/>
                <a:ea typeface="+mj-ea"/>
                <a:cs typeface="+mj-cs"/>
                <a:hlinkClick r:id="rId3" tooltip="Belbin Team Inventory"/>
              </a:rPr>
              <a:t>Belbin Team Inventory</a:t>
            </a:r>
            <a:endParaRPr lang="it-IT"/>
          </a:p>
        </p:txBody>
      </p:sp>
      <p:pic>
        <p:nvPicPr>
          <p:cNvPr id="7" name="Picture 2" descr="Management Teams: Why They Succeed or Fail By R Meredith Belbin.  9780750659109 9780750659109 | eBay">
            <a:extLst>
              <a:ext uri="{FF2B5EF4-FFF2-40B4-BE49-F238E27FC236}">
                <a16:creationId xmlns:a16="http://schemas.microsoft.com/office/drawing/2014/main" id="{F791B60A-A267-A0D4-DA8D-3FF3285426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0912" y="2747072"/>
            <a:ext cx="2546004" cy="3553149"/>
          </a:xfrm>
          <a:prstGeom prst="rect">
            <a:avLst/>
          </a:prstGeom>
          <a:noFill/>
          <a:extLst>
            <a:ext uri="{909E8E84-426E-40DD-AFC4-6F175D3DCCD1}">
              <a14:hiddenFill xmlns:a14="http://schemas.microsoft.com/office/drawing/2010/main">
                <a:solidFill>
                  <a:srgbClr val="FFFFFF"/>
                </a:solidFill>
              </a14:hiddenFill>
            </a:ext>
          </a:extLst>
        </p:spPr>
      </p:pic>
      <p:sp>
        <p:nvSpPr>
          <p:cNvPr id="3" name="Titolo 1">
            <a:extLst>
              <a:ext uri="{FF2B5EF4-FFF2-40B4-BE49-F238E27FC236}">
                <a16:creationId xmlns:a16="http://schemas.microsoft.com/office/drawing/2014/main" id="{ED0AB2EF-9B63-3DC6-E350-F344795DD002}"/>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I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ruoli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del team secondo Belbin</a:t>
            </a:r>
            <a:endParaRPr lang="it-IT" b="1">
              <a:solidFill>
                <a:schemeClr val="bg1"/>
              </a:solidFill>
            </a:endParaRPr>
          </a:p>
        </p:txBody>
      </p:sp>
      <p:sp>
        <p:nvSpPr>
          <p:cNvPr id="6" name="CasellaDiTesto 5">
            <a:extLst>
              <a:ext uri="{FF2B5EF4-FFF2-40B4-BE49-F238E27FC236}">
                <a16:creationId xmlns:a16="http://schemas.microsoft.com/office/drawing/2014/main" id="{D1C7780F-048D-5A46-33A9-9345F2C489A8}"/>
              </a:ext>
            </a:extLst>
          </p:cNvPr>
          <p:cNvSpPr txBox="1"/>
          <p:nvPr/>
        </p:nvSpPr>
        <p:spPr>
          <a:xfrm>
            <a:off x="2986088" y="6425307"/>
            <a:ext cx="5400674" cy="369332"/>
          </a:xfrm>
          <a:prstGeom prst="rect">
            <a:avLst/>
          </a:prstGeom>
          <a:noFill/>
        </p:spPr>
        <p:txBody>
          <a:bodyPr wrap="square">
            <a:spAutoFit/>
          </a:bodyPr>
          <a:lstStyle/>
          <a:p>
            <a:r>
              <a:rPr lang="it-IT" dirty="0">
                <a:hlinkClick r:id="rId5"/>
              </a:rPr>
              <a:t>https://youtu.be/8rcGhP4OiRQ?feature=shared</a:t>
            </a:r>
            <a:endParaRPr lang="it-IT" dirty="0"/>
          </a:p>
        </p:txBody>
      </p:sp>
    </p:spTree>
    <p:extLst>
      <p:ext uri="{BB962C8B-B14F-4D97-AF65-F5344CB8AC3E}">
        <p14:creationId xmlns:p14="http://schemas.microsoft.com/office/powerpoint/2010/main" val="2346995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3" name="CasellaDiTesto 2">
            <a:extLst>
              <a:ext uri="{FF2B5EF4-FFF2-40B4-BE49-F238E27FC236}">
                <a16:creationId xmlns:a16="http://schemas.microsoft.com/office/drawing/2014/main" id="{5AAE0DBC-A4E7-CAD6-8D20-891EC4B948AB}"/>
              </a:ext>
            </a:extLst>
          </p:cNvPr>
          <p:cNvSpPr txBox="1"/>
          <p:nvPr/>
        </p:nvSpPr>
        <p:spPr>
          <a:xfrm>
            <a:off x="963084" y="2674118"/>
            <a:ext cx="8952614" cy="1200329"/>
          </a:xfrm>
          <a:prstGeom prst="rect">
            <a:avLst/>
          </a:prstGeom>
          <a:noFill/>
        </p:spPr>
        <p:txBody>
          <a:bodyPr wrap="square">
            <a:spAutoFit/>
          </a:bodyPr>
          <a:lstStyle/>
          <a:p>
            <a:pPr marL="0" indent="0">
              <a:buNone/>
            </a:pPr>
            <a:r>
              <a:rPr lang="it-IT" sz="2400"/>
              <a:t>I nove ruoli definiti da </a:t>
            </a:r>
            <a:r>
              <a:rPr lang="it-IT" sz="2400" err="1"/>
              <a:t>Belbin</a:t>
            </a:r>
            <a:r>
              <a:rPr lang="it-IT" sz="2400"/>
              <a:t> possono essere suddivisi in </a:t>
            </a:r>
            <a:r>
              <a:rPr lang="it-IT" sz="2400" b="1"/>
              <a:t>tre principali categorie</a:t>
            </a:r>
            <a:r>
              <a:rPr lang="it-IT" sz="2400"/>
              <a:t>. </a:t>
            </a:r>
            <a:r>
              <a:rPr lang="it-IT" sz="2400" err="1"/>
              <a:t>Belbin</a:t>
            </a:r>
            <a:r>
              <a:rPr lang="it-IT" sz="2400"/>
              <a:t> dimostra che i team di maggior successo sono quelli costituiti da un </a:t>
            </a:r>
            <a:r>
              <a:rPr lang="it-IT" sz="2400" b="1"/>
              <a:t>mix di comportamenti</a:t>
            </a:r>
          </a:p>
        </p:txBody>
      </p:sp>
      <p:grpSp>
        <p:nvGrpSpPr>
          <p:cNvPr id="11" name="Gruppo 10">
            <a:extLst>
              <a:ext uri="{FF2B5EF4-FFF2-40B4-BE49-F238E27FC236}">
                <a16:creationId xmlns:a16="http://schemas.microsoft.com/office/drawing/2014/main" id="{CB39D3E1-0DDF-8471-50E8-826BE40B3B59}"/>
              </a:ext>
            </a:extLst>
          </p:cNvPr>
          <p:cNvGrpSpPr/>
          <p:nvPr/>
        </p:nvGrpSpPr>
        <p:grpSpPr>
          <a:xfrm>
            <a:off x="256620" y="3872388"/>
            <a:ext cx="10365829" cy="2090168"/>
            <a:chOff x="546278" y="1590946"/>
            <a:chExt cx="10365829" cy="2090168"/>
          </a:xfrm>
        </p:grpSpPr>
        <p:sp>
          <p:nvSpPr>
            <p:cNvPr id="12" name="CasellaDiTesto 11">
              <a:extLst>
                <a:ext uri="{FF2B5EF4-FFF2-40B4-BE49-F238E27FC236}">
                  <a16:creationId xmlns:a16="http://schemas.microsoft.com/office/drawing/2014/main" id="{E4D29C1C-81FB-024C-0CD3-2595C3554965}"/>
                </a:ext>
              </a:extLst>
            </p:cNvPr>
            <p:cNvSpPr txBox="1"/>
            <p:nvPr/>
          </p:nvSpPr>
          <p:spPr>
            <a:xfrm>
              <a:off x="546278" y="2530468"/>
              <a:ext cx="3149600" cy="1077218"/>
            </a:xfrm>
            <a:prstGeom prst="rect">
              <a:avLst/>
            </a:prstGeom>
            <a:solidFill>
              <a:srgbClr val="4EA72E">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3200" b="1" i="0" u="none" strike="noStrike" kern="0" cap="none" spc="0" normalizeH="0" baseline="0" noProof="0">
                  <a:ln>
                    <a:noFill/>
                  </a:ln>
                  <a:solidFill>
                    <a:prstClr val="black"/>
                  </a:solidFill>
                  <a:effectLst/>
                  <a:uLnTx/>
                  <a:uFillTx/>
                  <a:latin typeface="Aptos" panose="02110004020202020204"/>
                </a:rPr>
                <a:t>Ruoli orientati alle </a:t>
              </a:r>
              <a:r>
                <a:rPr kumimoji="0" lang="it-IT" sz="3200" b="1" i="1" u="none" strike="noStrike" kern="0" cap="none" spc="0" normalizeH="0" baseline="0" noProof="0">
                  <a:ln>
                    <a:noFill/>
                  </a:ln>
                  <a:solidFill>
                    <a:prstClr val="black"/>
                  </a:solidFill>
                  <a:effectLst/>
                  <a:uLnTx/>
                  <a:uFillTx/>
                  <a:latin typeface="Aptos" panose="02110004020202020204"/>
                </a:rPr>
                <a:t>persone </a:t>
              </a:r>
              <a:endParaRPr kumimoji="0" lang="it-IT" sz="3200" b="0" i="1" u="none" strike="noStrike" kern="0" cap="none" spc="0" normalizeH="0" baseline="0" noProof="0">
                <a:ln>
                  <a:noFill/>
                </a:ln>
                <a:solidFill>
                  <a:prstClr val="black"/>
                </a:solidFill>
                <a:effectLst/>
                <a:uLnTx/>
                <a:uFillTx/>
                <a:latin typeface="Aptos" panose="02110004020202020204"/>
              </a:endParaRPr>
            </a:p>
          </p:txBody>
        </p:sp>
        <p:sp>
          <p:nvSpPr>
            <p:cNvPr id="13" name="CasellaDiTesto 12">
              <a:extLst>
                <a:ext uri="{FF2B5EF4-FFF2-40B4-BE49-F238E27FC236}">
                  <a16:creationId xmlns:a16="http://schemas.microsoft.com/office/drawing/2014/main" id="{5B6975D5-932C-4D84-2279-95338B04FAAF}"/>
                </a:ext>
              </a:extLst>
            </p:cNvPr>
            <p:cNvSpPr txBox="1"/>
            <p:nvPr/>
          </p:nvSpPr>
          <p:spPr>
            <a:xfrm>
              <a:off x="3838279" y="2603896"/>
              <a:ext cx="3629910" cy="1077218"/>
            </a:xfrm>
            <a:prstGeom prst="rect">
              <a:avLst/>
            </a:prstGeom>
            <a:solidFill>
              <a:srgbClr val="0F9ED5">
                <a:lumMod val="20000"/>
                <a:lumOff val="80000"/>
              </a:srgbClr>
            </a:solidFill>
          </p:spPr>
          <p:txBody>
            <a:bodyPr wrap="square">
              <a:spAutoFit/>
            </a:bodyPr>
            <a:lstStyle>
              <a:defPPr>
                <a:defRPr lang="it-IT"/>
              </a:defPPr>
              <a:lvl1pPr>
                <a:defRPr sz="3200" b="1"/>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3200" b="1" i="0" u="none" strike="noStrike" kern="0" cap="none" spc="0" normalizeH="0" baseline="0" noProof="0">
                  <a:ln>
                    <a:noFill/>
                  </a:ln>
                  <a:solidFill>
                    <a:prstClr val="black"/>
                  </a:solidFill>
                  <a:effectLst/>
                  <a:uLnTx/>
                  <a:uFillTx/>
                  <a:latin typeface="Aptos" panose="02110004020202020204"/>
                </a:rPr>
                <a:t>Ruoli orientati al </a:t>
              </a:r>
              <a:r>
                <a:rPr kumimoji="0" lang="it-IT" sz="3200" b="1" i="1" u="none" strike="noStrike" kern="0" cap="none" spc="0" normalizeH="0" baseline="0" noProof="0">
                  <a:ln>
                    <a:noFill/>
                  </a:ln>
                  <a:solidFill>
                    <a:prstClr val="black"/>
                  </a:solidFill>
                  <a:effectLst/>
                  <a:uLnTx/>
                  <a:uFillTx/>
                  <a:latin typeface="Aptos" panose="02110004020202020204"/>
                </a:rPr>
                <a:t>pensiero</a:t>
              </a:r>
            </a:p>
          </p:txBody>
        </p:sp>
        <p:sp>
          <p:nvSpPr>
            <p:cNvPr id="14" name="CasellaDiTesto 13">
              <a:extLst>
                <a:ext uri="{FF2B5EF4-FFF2-40B4-BE49-F238E27FC236}">
                  <a16:creationId xmlns:a16="http://schemas.microsoft.com/office/drawing/2014/main" id="{2381B874-58C6-B15B-7B49-871C1E020FE6}"/>
                </a:ext>
              </a:extLst>
            </p:cNvPr>
            <p:cNvSpPr txBox="1"/>
            <p:nvPr/>
          </p:nvSpPr>
          <p:spPr>
            <a:xfrm>
              <a:off x="7619334" y="2594872"/>
              <a:ext cx="3292773" cy="1077218"/>
            </a:xfrm>
            <a:prstGeom prst="rect">
              <a:avLst/>
            </a:prstGeom>
            <a:solidFill>
              <a:srgbClr val="A02B93">
                <a:lumMod val="20000"/>
                <a:lumOff val="80000"/>
              </a:srgbClr>
            </a:solidFill>
          </p:spPr>
          <p:txBody>
            <a:bodyPr wrap="square">
              <a:spAutoFit/>
            </a:bodyPr>
            <a:lstStyle>
              <a:defPPr>
                <a:defRPr lang="it-IT"/>
              </a:defPPr>
              <a:lvl1pPr>
                <a:defRPr sz="3200" b="1"/>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3200" b="1" i="0" u="none" strike="noStrike" kern="0" cap="none" spc="0" normalizeH="0" baseline="0" noProof="0">
                  <a:ln>
                    <a:noFill/>
                  </a:ln>
                  <a:solidFill>
                    <a:prstClr val="black"/>
                  </a:solidFill>
                  <a:effectLst/>
                  <a:uLnTx/>
                  <a:uFillTx/>
                  <a:latin typeface="Aptos" panose="02110004020202020204"/>
                </a:rPr>
                <a:t>Ruoli orientati all’</a:t>
              </a:r>
              <a:r>
                <a:rPr kumimoji="0" lang="it-IT" sz="3200" b="1" i="1" u="none" strike="noStrike" kern="0" cap="none" spc="0" normalizeH="0" baseline="0" noProof="0">
                  <a:ln>
                    <a:noFill/>
                  </a:ln>
                  <a:solidFill>
                    <a:prstClr val="black"/>
                  </a:solidFill>
                  <a:effectLst/>
                  <a:uLnTx/>
                  <a:uFillTx/>
                  <a:latin typeface="Aptos" panose="02110004020202020204"/>
                </a:rPr>
                <a:t>azione</a:t>
              </a:r>
            </a:p>
          </p:txBody>
        </p:sp>
        <p:cxnSp>
          <p:nvCxnSpPr>
            <p:cNvPr id="15" name="Connettore 2 14">
              <a:extLst>
                <a:ext uri="{FF2B5EF4-FFF2-40B4-BE49-F238E27FC236}">
                  <a16:creationId xmlns:a16="http://schemas.microsoft.com/office/drawing/2014/main" id="{EB31365C-3035-C6D5-4D5B-9266EC1C961C}"/>
                </a:ext>
              </a:extLst>
            </p:cNvPr>
            <p:cNvCxnSpPr/>
            <p:nvPr/>
          </p:nvCxnSpPr>
          <p:spPr>
            <a:xfrm flipH="1">
              <a:off x="2251334" y="1660275"/>
              <a:ext cx="704538" cy="717539"/>
            </a:xfrm>
            <a:prstGeom prst="straightConnector1">
              <a:avLst/>
            </a:prstGeom>
            <a:noFill/>
            <a:ln w="19050" cap="flat" cmpd="sng" algn="ctr">
              <a:solidFill>
                <a:srgbClr val="156082"/>
              </a:solidFill>
              <a:prstDash val="solid"/>
              <a:miter lim="800000"/>
              <a:tailEnd type="triangle"/>
            </a:ln>
            <a:effectLst/>
          </p:spPr>
        </p:cxnSp>
        <p:cxnSp>
          <p:nvCxnSpPr>
            <p:cNvPr id="16" name="Connettore 2 15">
              <a:extLst>
                <a:ext uri="{FF2B5EF4-FFF2-40B4-BE49-F238E27FC236}">
                  <a16:creationId xmlns:a16="http://schemas.microsoft.com/office/drawing/2014/main" id="{519D62B3-4ADB-35F8-505A-54FDD4562FC7}"/>
                </a:ext>
              </a:extLst>
            </p:cNvPr>
            <p:cNvCxnSpPr>
              <a:cxnSpLocks/>
            </p:cNvCxnSpPr>
            <p:nvPr/>
          </p:nvCxnSpPr>
          <p:spPr>
            <a:xfrm>
              <a:off x="5629211" y="1590946"/>
              <a:ext cx="0" cy="928454"/>
            </a:xfrm>
            <a:prstGeom prst="straightConnector1">
              <a:avLst/>
            </a:prstGeom>
            <a:noFill/>
            <a:ln w="19050" cap="flat" cmpd="sng" algn="ctr">
              <a:solidFill>
                <a:srgbClr val="156082"/>
              </a:solidFill>
              <a:prstDash val="solid"/>
              <a:miter lim="800000"/>
              <a:tailEnd type="triangle"/>
            </a:ln>
            <a:effectLst/>
          </p:spPr>
        </p:cxnSp>
        <p:cxnSp>
          <p:nvCxnSpPr>
            <p:cNvPr id="17" name="Connettore 2 16">
              <a:extLst>
                <a:ext uri="{FF2B5EF4-FFF2-40B4-BE49-F238E27FC236}">
                  <a16:creationId xmlns:a16="http://schemas.microsoft.com/office/drawing/2014/main" id="{54EEF30E-8BE5-9373-06C9-EB02DC2C075F}"/>
                </a:ext>
              </a:extLst>
            </p:cNvPr>
            <p:cNvCxnSpPr>
              <a:cxnSpLocks/>
            </p:cNvCxnSpPr>
            <p:nvPr/>
          </p:nvCxnSpPr>
          <p:spPr>
            <a:xfrm>
              <a:off x="8071972" y="1624704"/>
              <a:ext cx="729285" cy="785597"/>
            </a:xfrm>
            <a:prstGeom prst="straightConnector1">
              <a:avLst/>
            </a:prstGeom>
            <a:noFill/>
            <a:ln w="19050" cap="flat" cmpd="sng" algn="ctr">
              <a:solidFill>
                <a:srgbClr val="156082"/>
              </a:solidFill>
              <a:prstDash val="solid"/>
              <a:miter lim="800000"/>
              <a:tailEnd type="triangle"/>
            </a:ln>
            <a:effectLst/>
          </p:spPr>
        </p:cxnSp>
      </p:grpSp>
      <p:sp>
        <p:nvSpPr>
          <p:cNvPr id="4" name="Titolo 1">
            <a:extLst>
              <a:ext uri="{FF2B5EF4-FFF2-40B4-BE49-F238E27FC236}">
                <a16:creationId xmlns:a16="http://schemas.microsoft.com/office/drawing/2014/main" id="{A1C9C8BC-C5FB-8B29-59EE-5D5A5221C6F4}"/>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I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ruoli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del team secondo Belbin</a:t>
            </a:r>
            <a:endParaRPr lang="it-IT" b="1">
              <a:solidFill>
                <a:schemeClr val="bg1"/>
              </a:solidFill>
            </a:endParaRPr>
          </a:p>
        </p:txBody>
      </p:sp>
      <p:sp>
        <p:nvSpPr>
          <p:cNvPr id="6" name="CasellaDiTesto 5">
            <a:extLst>
              <a:ext uri="{FF2B5EF4-FFF2-40B4-BE49-F238E27FC236}">
                <a16:creationId xmlns:a16="http://schemas.microsoft.com/office/drawing/2014/main" id="{6791D88B-4981-0555-AA74-C7A13C5E1AF2}"/>
              </a:ext>
            </a:extLst>
          </p:cNvPr>
          <p:cNvSpPr txBox="1"/>
          <p:nvPr/>
        </p:nvSpPr>
        <p:spPr>
          <a:xfrm>
            <a:off x="3110925" y="6316876"/>
            <a:ext cx="5400674" cy="369332"/>
          </a:xfrm>
          <a:prstGeom prst="rect">
            <a:avLst/>
          </a:prstGeom>
          <a:noFill/>
        </p:spPr>
        <p:txBody>
          <a:bodyPr wrap="square">
            <a:spAutoFit/>
          </a:bodyPr>
          <a:lstStyle/>
          <a:p>
            <a:r>
              <a:rPr lang="it-IT" dirty="0">
                <a:hlinkClick r:id="rId3"/>
              </a:rPr>
              <a:t>https://youtu.be/6q4y-bpKYEo?feature=shared</a:t>
            </a:r>
            <a:endParaRPr lang="it-IT" dirty="0"/>
          </a:p>
        </p:txBody>
      </p:sp>
    </p:spTree>
    <p:extLst>
      <p:ext uri="{BB962C8B-B14F-4D97-AF65-F5344CB8AC3E}">
        <p14:creationId xmlns:p14="http://schemas.microsoft.com/office/powerpoint/2010/main" val="1704054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grpSp>
        <p:nvGrpSpPr>
          <p:cNvPr id="3" name="Gruppo 2">
            <a:extLst>
              <a:ext uri="{FF2B5EF4-FFF2-40B4-BE49-F238E27FC236}">
                <a16:creationId xmlns:a16="http://schemas.microsoft.com/office/drawing/2014/main" id="{7C1E08C6-B8DE-59BE-5F99-9C49A4687E7F}"/>
              </a:ext>
            </a:extLst>
          </p:cNvPr>
          <p:cNvGrpSpPr/>
          <p:nvPr/>
        </p:nvGrpSpPr>
        <p:grpSpPr>
          <a:xfrm>
            <a:off x="207002" y="2573545"/>
            <a:ext cx="3204938" cy="2253990"/>
            <a:chOff x="628960" y="1395424"/>
            <a:chExt cx="3204938" cy="2253990"/>
          </a:xfrm>
        </p:grpSpPr>
        <p:sp>
          <p:nvSpPr>
            <p:cNvPr id="4" name="CasellaDiTesto 3">
              <a:extLst>
                <a:ext uri="{FF2B5EF4-FFF2-40B4-BE49-F238E27FC236}">
                  <a16:creationId xmlns:a16="http://schemas.microsoft.com/office/drawing/2014/main" id="{39110032-1B99-D146-55A7-F513D6D863F3}"/>
                </a:ext>
              </a:extLst>
            </p:cNvPr>
            <p:cNvSpPr txBox="1"/>
            <p:nvPr/>
          </p:nvSpPr>
          <p:spPr>
            <a:xfrm>
              <a:off x="684298" y="2726084"/>
              <a:ext cx="3149600" cy="923330"/>
            </a:xfrm>
            <a:prstGeom prst="rect">
              <a:avLst/>
            </a:prstGeom>
            <a:solidFill>
              <a:schemeClr val="accent6">
                <a:lumMod val="20000"/>
                <a:lumOff val="80000"/>
                <a:alpha val="49000"/>
              </a:schemeClr>
            </a:solidFill>
          </p:spPr>
          <p:txBody>
            <a:bodyPr wrap="square" rtlCol="0">
              <a:spAutoFit/>
            </a:bodyPr>
            <a:lstStyle/>
            <a:p>
              <a:pPr algn="ctr"/>
              <a:r>
                <a:rPr lang="it-IT"/>
                <a:t>Ricercatore di risorse</a:t>
              </a:r>
            </a:p>
            <a:p>
              <a:pPr algn="ctr"/>
              <a:r>
                <a:rPr lang="it-IT"/>
                <a:t>Sostenitore del team </a:t>
              </a:r>
            </a:p>
            <a:p>
              <a:pPr algn="ctr"/>
              <a:r>
                <a:rPr lang="it-IT"/>
                <a:t>Coordinatore</a:t>
              </a:r>
            </a:p>
          </p:txBody>
        </p:sp>
        <p:sp>
          <p:nvSpPr>
            <p:cNvPr id="5" name="CasellaDiTesto 4">
              <a:extLst>
                <a:ext uri="{FF2B5EF4-FFF2-40B4-BE49-F238E27FC236}">
                  <a16:creationId xmlns:a16="http://schemas.microsoft.com/office/drawing/2014/main" id="{1CEC6668-9F67-6711-1AD4-0E0A228842B2}"/>
                </a:ext>
              </a:extLst>
            </p:cNvPr>
            <p:cNvSpPr txBox="1"/>
            <p:nvPr/>
          </p:nvSpPr>
          <p:spPr>
            <a:xfrm>
              <a:off x="628960" y="1395424"/>
              <a:ext cx="3149600" cy="954107"/>
            </a:xfrm>
            <a:prstGeom prst="rect">
              <a:avLst/>
            </a:prstGeom>
            <a:solidFill>
              <a:schemeClr val="accent6">
                <a:lumMod val="20000"/>
                <a:lumOff val="80000"/>
              </a:schemeClr>
            </a:solidFill>
          </p:spPr>
          <p:txBody>
            <a:bodyPr wrap="square">
              <a:spAutoFit/>
            </a:bodyPr>
            <a:lstStyle/>
            <a:p>
              <a:pPr algn="ctr"/>
              <a:r>
                <a:rPr lang="it-IT" sz="2800" b="1"/>
                <a:t>Ruoli orientati alle </a:t>
              </a:r>
              <a:r>
                <a:rPr lang="it-IT" sz="2800" b="1" i="1"/>
                <a:t>persone</a:t>
              </a:r>
              <a:r>
                <a:rPr lang="it-IT" sz="2800" b="1"/>
                <a:t> </a:t>
              </a:r>
            </a:p>
          </p:txBody>
        </p:sp>
      </p:grpSp>
      <p:grpSp>
        <p:nvGrpSpPr>
          <p:cNvPr id="9" name="Gruppo 8">
            <a:extLst>
              <a:ext uri="{FF2B5EF4-FFF2-40B4-BE49-F238E27FC236}">
                <a16:creationId xmlns:a16="http://schemas.microsoft.com/office/drawing/2014/main" id="{E8F58B03-CFA3-3754-BE7A-E16559386DB3}"/>
              </a:ext>
            </a:extLst>
          </p:cNvPr>
          <p:cNvGrpSpPr/>
          <p:nvPr/>
        </p:nvGrpSpPr>
        <p:grpSpPr>
          <a:xfrm>
            <a:off x="3625222" y="2573545"/>
            <a:ext cx="3629911" cy="2253990"/>
            <a:chOff x="4720650" y="4123348"/>
            <a:chExt cx="3629911" cy="2253990"/>
          </a:xfrm>
        </p:grpSpPr>
        <p:sp>
          <p:nvSpPr>
            <p:cNvPr id="10" name="CasellaDiTesto 9">
              <a:extLst>
                <a:ext uri="{FF2B5EF4-FFF2-40B4-BE49-F238E27FC236}">
                  <a16:creationId xmlns:a16="http://schemas.microsoft.com/office/drawing/2014/main" id="{B639C506-456E-65FA-5D6C-02B7797575DE}"/>
                </a:ext>
              </a:extLst>
            </p:cNvPr>
            <p:cNvSpPr txBox="1"/>
            <p:nvPr/>
          </p:nvSpPr>
          <p:spPr>
            <a:xfrm>
              <a:off x="4720650" y="5454008"/>
              <a:ext cx="3629909" cy="923330"/>
            </a:xfrm>
            <a:prstGeom prst="rect">
              <a:avLst/>
            </a:prstGeom>
            <a:solidFill>
              <a:srgbClr val="0F9ED5">
                <a:lumMod val="20000"/>
                <a:lumOff val="80000"/>
                <a:alpha val="49000"/>
              </a:srgbClr>
            </a:solidFill>
          </p:spPr>
          <p:txBody>
            <a:bodyPr wrap="square" rtlCol="0">
              <a:spAutoFit/>
            </a:bodyPr>
            <a:lstStyle>
              <a:defPPr>
                <a:defRPr lang="it-IT"/>
              </a:defPPr>
            </a:lstStyle>
            <a:p>
              <a:pPr marL="0" marR="0" lvl="0" indent="0" algn="ctr" defTabSz="914400" eaLnBrk="1" fontAlgn="auto" latinLnBrk="0" hangingPunct="1">
                <a:lnSpc>
                  <a:spcPct val="100000"/>
                </a:lnSpc>
                <a:spcBef>
                  <a:spcPts val="0"/>
                </a:spcBef>
                <a:spcAft>
                  <a:spcPts val="0"/>
                </a:spcAft>
                <a:buClrTx/>
                <a:buSzTx/>
                <a:buFontTx/>
                <a:buNone/>
                <a:tabLst/>
                <a:defRPr/>
              </a:pPr>
              <a:r>
                <a:rPr lang="it-IT" kern="0">
                  <a:solidFill>
                    <a:prstClr val="black"/>
                  </a:solidFill>
                  <a:latin typeface="Aptos" panose="02110004020202020204"/>
                </a:rPr>
                <a:t>C</a:t>
              </a:r>
              <a:r>
                <a:rPr kumimoji="0" lang="it-IT" sz="1800" b="0" i="0" u="none" strike="noStrike" kern="0" cap="none" spc="0" normalizeH="0" baseline="0" noProof="0" err="1">
                  <a:ln>
                    <a:noFill/>
                  </a:ln>
                  <a:solidFill>
                    <a:prstClr val="black"/>
                  </a:solidFill>
                  <a:effectLst/>
                  <a:uLnTx/>
                  <a:uFillTx/>
                  <a:latin typeface="Aptos" panose="02110004020202020204"/>
                </a:rPr>
                <a:t>reativo</a:t>
              </a:r>
              <a:endParaRPr kumimoji="0" lang="it-IT" sz="1800" b="0" i="0" u="none" strike="noStrike" kern="0" cap="none" spc="0" normalizeH="0" baseline="0" noProof="0">
                <a:ln>
                  <a:noFill/>
                </a:ln>
                <a:solidFill>
                  <a:prstClr val="black"/>
                </a:solidFill>
                <a:effectLst/>
                <a:uLnTx/>
                <a:uFillTx/>
                <a:latin typeface="Aptos" panose="02110004020202020204"/>
              </a:endParaRPr>
            </a:p>
            <a:p>
              <a:pPr marL="0" marR="0" lvl="0" indent="0" algn="ctr" defTabSz="914400" eaLnBrk="1" fontAlgn="auto" latinLnBrk="0" hangingPunct="1">
                <a:lnSpc>
                  <a:spcPct val="100000"/>
                </a:lnSpc>
                <a:spcBef>
                  <a:spcPts val="0"/>
                </a:spcBef>
                <a:spcAft>
                  <a:spcPts val="0"/>
                </a:spcAft>
                <a:buClrTx/>
                <a:buSzTx/>
                <a:buFontTx/>
                <a:buNone/>
                <a:tabLst/>
                <a:defRPr/>
              </a:pPr>
              <a:r>
                <a:rPr lang="it-IT" kern="0">
                  <a:solidFill>
                    <a:prstClr val="black"/>
                  </a:solidFill>
                  <a:latin typeface="Aptos" panose="02110004020202020204"/>
                </a:rPr>
                <a:t>Valutatore</a:t>
              </a:r>
            </a:p>
            <a:p>
              <a:pPr marL="0" marR="0" lvl="0" indent="0" algn="ctr" defTabSz="914400" eaLnBrk="1" fontAlgn="auto" latinLnBrk="0" hangingPunct="1">
                <a:lnSpc>
                  <a:spcPct val="100000"/>
                </a:lnSpc>
                <a:spcBef>
                  <a:spcPts val="0"/>
                </a:spcBef>
                <a:spcAft>
                  <a:spcPts val="0"/>
                </a:spcAft>
                <a:buClrTx/>
                <a:buSzTx/>
                <a:buFontTx/>
                <a:buNone/>
                <a:tabLst/>
                <a:defRPr/>
              </a:pPr>
              <a:r>
                <a:rPr lang="it-IT" kern="0">
                  <a:solidFill>
                    <a:prstClr val="black"/>
                  </a:solidFill>
                  <a:latin typeface="Aptos" panose="02110004020202020204"/>
                </a:rPr>
                <a:t>Specialista</a:t>
              </a:r>
            </a:p>
          </p:txBody>
        </p:sp>
        <p:sp>
          <p:nvSpPr>
            <p:cNvPr id="11" name="CasellaDiTesto 10">
              <a:extLst>
                <a:ext uri="{FF2B5EF4-FFF2-40B4-BE49-F238E27FC236}">
                  <a16:creationId xmlns:a16="http://schemas.microsoft.com/office/drawing/2014/main" id="{E580E2F1-C4FF-7D3A-8B54-A7407D630F06}"/>
                </a:ext>
              </a:extLst>
            </p:cNvPr>
            <p:cNvSpPr txBox="1"/>
            <p:nvPr/>
          </p:nvSpPr>
          <p:spPr>
            <a:xfrm>
              <a:off x="4720651" y="4123348"/>
              <a:ext cx="3629910" cy="954107"/>
            </a:xfrm>
            <a:prstGeom prst="rect">
              <a:avLst/>
            </a:prstGeom>
            <a:solidFill>
              <a:srgbClr val="0F9ED5">
                <a:lumMod val="20000"/>
                <a:lumOff val="80000"/>
              </a:srgbClr>
            </a:solidFill>
          </p:spPr>
          <p:txBody>
            <a:bodyPr wrap="square">
              <a:spAutoFit/>
            </a:bodyPr>
            <a:lstStyle>
              <a:defPPr>
                <a:defRPr lang="it-IT"/>
              </a:defPPr>
              <a:lvl1pPr>
                <a:defRPr sz="3200" b="1"/>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2800" b="1" i="0" u="none" strike="noStrike" kern="0" cap="none" spc="0" normalizeH="0" baseline="0" noProof="0">
                  <a:ln>
                    <a:noFill/>
                  </a:ln>
                  <a:solidFill>
                    <a:prstClr val="black"/>
                  </a:solidFill>
                  <a:effectLst/>
                  <a:uLnTx/>
                  <a:uFillTx/>
                  <a:latin typeface="Aptos" panose="02110004020202020204"/>
                </a:rPr>
                <a:t>Ruoli orientati al </a:t>
              </a:r>
              <a:r>
                <a:rPr kumimoji="0" lang="it-IT" sz="2800" b="1" i="1" u="none" strike="noStrike" kern="0" cap="none" spc="0" normalizeH="0" baseline="0" noProof="0">
                  <a:ln>
                    <a:noFill/>
                  </a:ln>
                  <a:solidFill>
                    <a:prstClr val="black"/>
                  </a:solidFill>
                  <a:effectLst/>
                  <a:uLnTx/>
                  <a:uFillTx/>
                  <a:latin typeface="Aptos" panose="02110004020202020204"/>
                </a:rPr>
                <a:t>pensiero</a:t>
              </a:r>
            </a:p>
          </p:txBody>
        </p:sp>
      </p:grpSp>
      <p:grpSp>
        <p:nvGrpSpPr>
          <p:cNvPr id="12" name="Gruppo 11">
            <a:extLst>
              <a:ext uri="{FF2B5EF4-FFF2-40B4-BE49-F238E27FC236}">
                <a16:creationId xmlns:a16="http://schemas.microsoft.com/office/drawing/2014/main" id="{47BA7BBA-8D9D-DBAA-E8EE-472CD046C8CF}"/>
              </a:ext>
            </a:extLst>
          </p:cNvPr>
          <p:cNvGrpSpPr/>
          <p:nvPr/>
        </p:nvGrpSpPr>
        <p:grpSpPr>
          <a:xfrm>
            <a:off x="7523752" y="2573545"/>
            <a:ext cx="2759078" cy="2253990"/>
            <a:chOff x="9173770" y="1395138"/>
            <a:chExt cx="2759078" cy="2253990"/>
          </a:xfrm>
        </p:grpSpPr>
        <p:sp>
          <p:nvSpPr>
            <p:cNvPr id="13" name="CasellaDiTesto 12">
              <a:extLst>
                <a:ext uri="{FF2B5EF4-FFF2-40B4-BE49-F238E27FC236}">
                  <a16:creationId xmlns:a16="http://schemas.microsoft.com/office/drawing/2014/main" id="{0D5757C2-B86A-13A5-372B-545003D6D981}"/>
                </a:ext>
              </a:extLst>
            </p:cNvPr>
            <p:cNvSpPr txBox="1"/>
            <p:nvPr/>
          </p:nvSpPr>
          <p:spPr>
            <a:xfrm>
              <a:off x="9173770" y="2725798"/>
              <a:ext cx="2759078" cy="923330"/>
            </a:xfrm>
            <a:prstGeom prst="rect">
              <a:avLst/>
            </a:prstGeom>
            <a:solidFill>
              <a:srgbClr val="A02B93">
                <a:lumMod val="20000"/>
                <a:lumOff val="80000"/>
                <a:alpha val="49000"/>
              </a:srgbClr>
            </a:solidFill>
          </p:spPr>
          <p:txBody>
            <a:bodyPr wrap="square" rtlCol="0">
              <a:spAutoFit/>
            </a:bodyPr>
            <a:lstStyle>
              <a:defPPr>
                <a:defRPr lang="it-IT"/>
              </a:def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a:ln>
                    <a:noFill/>
                  </a:ln>
                  <a:solidFill>
                    <a:prstClr val="black"/>
                  </a:solidFill>
                  <a:effectLst/>
                  <a:uLnTx/>
                  <a:uFillTx/>
                  <a:latin typeface="Aptos" panose="02110004020202020204"/>
                </a:rPr>
                <a:t>Realizzatore</a:t>
              </a:r>
            </a:p>
            <a:p>
              <a:pPr marL="0" marR="0" lvl="0" indent="0" algn="ctr" defTabSz="914400" eaLnBrk="1" fontAlgn="auto" latinLnBrk="0" hangingPunct="1">
                <a:lnSpc>
                  <a:spcPct val="100000"/>
                </a:lnSpc>
                <a:spcBef>
                  <a:spcPts val="0"/>
                </a:spcBef>
                <a:spcAft>
                  <a:spcPts val="0"/>
                </a:spcAft>
                <a:buClrTx/>
                <a:buSzTx/>
                <a:buFontTx/>
                <a:buNone/>
                <a:tabLst/>
                <a:defRPr/>
              </a:pPr>
              <a:r>
                <a:rPr lang="it-IT" kern="0">
                  <a:solidFill>
                    <a:prstClr val="black"/>
                  </a:solidFill>
                  <a:latin typeface="Aptos" panose="02110004020202020204"/>
                </a:rPr>
                <a:t>Trascinatore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a:ln>
                    <a:noFill/>
                  </a:ln>
                  <a:solidFill>
                    <a:prstClr val="black"/>
                  </a:solidFill>
                  <a:effectLst/>
                  <a:uLnTx/>
                  <a:uFillTx/>
                  <a:latin typeface="Aptos" panose="02110004020202020204"/>
                </a:rPr>
                <a:t>Perfezionatore</a:t>
              </a:r>
            </a:p>
          </p:txBody>
        </p:sp>
        <p:sp>
          <p:nvSpPr>
            <p:cNvPr id="14" name="CasellaDiTesto 13">
              <a:extLst>
                <a:ext uri="{FF2B5EF4-FFF2-40B4-BE49-F238E27FC236}">
                  <a16:creationId xmlns:a16="http://schemas.microsoft.com/office/drawing/2014/main" id="{FC46E251-AC65-C9BF-7E92-AF2078C638D6}"/>
                </a:ext>
              </a:extLst>
            </p:cNvPr>
            <p:cNvSpPr txBox="1"/>
            <p:nvPr/>
          </p:nvSpPr>
          <p:spPr>
            <a:xfrm>
              <a:off x="9173772" y="1395138"/>
              <a:ext cx="2759075" cy="954107"/>
            </a:xfrm>
            <a:prstGeom prst="rect">
              <a:avLst/>
            </a:prstGeom>
            <a:solidFill>
              <a:srgbClr val="A02B93">
                <a:lumMod val="20000"/>
                <a:lumOff val="80000"/>
              </a:srgbClr>
            </a:solidFill>
          </p:spPr>
          <p:txBody>
            <a:bodyPr wrap="square">
              <a:spAutoFit/>
            </a:bodyPr>
            <a:lstStyle>
              <a:defPPr>
                <a:defRPr lang="it-IT"/>
              </a:defPPr>
              <a:lvl1pPr>
                <a:defRPr sz="3200" b="1"/>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2800" b="1" i="0" u="none" strike="noStrike" kern="0" cap="none" spc="0" normalizeH="0" baseline="0" noProof="0">
                  <a:ln>
                    <a:noFill/>
                  </a:ln>
                  <a:solidFill>
                    <a:prstClr val="black"/>
                  </a:solidFill>
                  <a:effectLst/>
                  <a:uLnTx/>
                  <a:uFillTx/>
                  <a:latin typeface="Aptos" panose="02110004020202020204"/>
                </a:rPr>
                <a:t>Ruoli orientati all’</a:t>
              </a:r>
              <a:r>
                <a:rPr kumimoji="0" lang="it-IT" sz="2800" b="1" i="1" u="none" strike="noStrike" kern="0" cap="none" spc="0" normalizeH="0" baseline="0" noProof="0">
                  <a:ln>
                    <a:noFill/>
                  </a:ln>
                  <a:solidFill>
                    <a:prstClr val="black"/>
                  </a:solidFill>
                  <a:effectLst/>
                  <a:uLnTx/>
                  <a:uFillTx/>
                  <a:latin typeface="Aptos" panose="02110004020202020204"/>
                </a:rPr>
                <a:t>azione</a:t>
              </a:r>
            </a:p>
          </p:txBody>
        </p:sp>
      </p:grpSp>
      <p:sp>
        <p:nvSpPr>
          <p:cNvPr id="6" name="Titolo 1">
            <a:extLst>
              <a:ext uri="{FF2B5EF4-FFF2-40B4-BE49-F238E27FC236}">
                <a16:creationId xmlns:a16="http://schemas.microsoft.com/office/drawing/2014/main" id="{6C8CF274-8825-3B72-9FB9-F4224E198BFC}"/>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I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ruoli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del team secondo Belbin</a:t>
            </a:r>
            <a:endParaRPr lang="it-IT" b="1">
              <a:solidFill>
                <a:schemeClr val="bg1"/>
              </a:solidFill>
            </a:endParaRPr>
          </a:p>
        </p:txBody>
      </p:sp>
      <p:sp>
        <p:nvSpPr>
          <p:cNvPr id="8" name="CasellaDiTesto 7">
            <a:extLst>
              <a:ext uri="{FF2B5EF4-FFF2-40B4-BE49-F238E27FC236}">
                <a16:creationId xmlns:a16="http://schemas.microsoft.com/office/drawing/2014/main" id="{A646341B-BDB6-325F-E0A3-31ADC11BC616}"/>
              </a:ext>
            </a:extLst>
          </p:cNvPr>
          <p:cNvSpPr txBox="1"/>
          <p:nvPr/>
        </p:nvSpPr>
        <p:spPr>
          <a:xfrm>
            <a:off x="3066098" y="5995373"/>
            <a:ext cx="5400674" cy="369332"/>
          </a:xfrm>
          <a:prstGeom prst="rect">
            <a:avLst/>
          </a:prstGeom>
          <a:noFill/>
        </p:spPr>
        <p:txBody>
          <a:bodyPr wrap="square">
            <a:spAutoFit/>
          </a:bodyPr>
          <a:lstStyle/>
          <a:p>
            <a:r>
              <a:rPr lang="it-IT" dirty="0">
                <a:hlinkClick r:id="rId3"/>
              </a:rPr>
              <a:t>https://youtu.be/bI10pmRXvvs?feature=shared</a:t>
            </a:r>
            <a:endParaRPr lang="it-IT" dirty="0"/>
          </a:p>
        </p:txBody>
      </p:sp>
    </p:spTree>
    <p:extLst>
      <p:ext uri="{BB962C8B-B14F-4D97-AF65-F5344CB8AC3E}">
        <p14:creationId xmlns:p14="http://schemas.microsoft.com/office/powerpoint/2010/main" val="622313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latin typeface="+mn-lt"/>
              </a:rPr>
              <a:t>Project: 101101139 — H-PASS — EU4H-2022-PJ</a:t>
            </a:r>
            <a:endParaRPr lang="el-GR" altLang="en-US" sz="1200">
              <a:latin typeface="+mn-lt"/>
            </a:endParaRPr>
          </a:p>
        </p:txBody>
      </p:sp>
      <p:sp>
        <p:nvSpPr>
          <p:cNvPr id="3" name="CasellaDiTesto 2">
            <a:extLst>
              <a:ext uri="{FF2B5EF4-FFF2-40B4-BE49-F238E27FC236}">
                <a16:creationId xmlns:a16="http://schemas.microsoft.com/office/drawing/2014/main" id="{B8BBFABF-E9AF-AAA2-FBDA-2D0EC8430602}"/>
              </a:ext>
            </a:extLst>
          </p:cNvPr>
          <p:cNvSpPr txBox="1"/>
          <p:nvPr/>
        </p:nvSpPr>
        <p:spPr>
          <a:xfrm>
            <a:off x="207103" y="728598"/>
            <a:ext cx="5672913" cy="523220"/>
          </a:xfrm>
          <a:prstGeom prst="rect">
            <a:avLst/>
          </a:prstGeom>
          <a:solidFill>
            <a:srgbClr val="4EA72E">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800" b="1" i="0" u="none" strike="noStrike" kern="0" cap="none" spc="0" normalizeH="0" baseline="0" noProof="0">
                <a:ln>
                  <a:noFill/>
                </a:ln>
                <a:solidFill>
                  <a:prstClr val="black"/>
                </a:solidFill>
                <a:effectLst/>
                <a:uLnTx/>
                <a:uFillTx/>
              </a:rPr>
              <a:t>I RUOLI ORIENTATI ALLE PERSONE</a:t>
            </a:r>
            <a:endParaRPr kumimoji="0" lang="it-IT" sz="2800" b="0" i="0" u="none" strike="noStrike" kern="0" cap="none" spc="0" normalizeH="0" baseline="0" noProof="0">
              <a:ln>
                <a:noFill/>
              </a:ln>
              <a:solidFill>
                <a:prstClr val="black"/>
              </a:solidFill>
              <a:effectLst/>
              <a:uLnTx/>
              <a:uFillTx/>
            </a:endParaRPr>
          </a:p>
        </p:txBody>
      </p:sp>
      <p:sp>
        <p:nvSpPr>
          <p:cNvPr id="4" name="CasellaDiTesto 3">
            <a:extLst>
              <a:ext uri="{FF2B5EF4-FFF2-40B4-BE49-F238E27FC236}">
                <a16:creationId xmlns:a16="http://schemas.microsoft.com/office/drawing/2014/main" id="{F2637166-31D8-CB04-0C15-8C5C09C7B961}"/>
              </a:ext>
            </a:extLst>
          </p:cNvPr>
          <p:cNvSpPr txBox="1"/>
          <p:nvPr/>
        </p:nvSpPr>
        <p:spPr>
          <a:xfrm>
            <a:off x="207103" y="1711053"/>
            <a:ext cx="7211043" cy="707886"/>
          </a:xfrm>
          <a:prstGeom prst="rect">
            <a:avLst/>
          </a:prstGeom>
          <a:noFill/>
        </p:spPr>
        <p:txBody>
          <a:bodyPr wrap="square">
            <a:spAutoFit/>
          </a:bodyPr>
          <a:lstStyle/>
          <a:p>
            <a:pPr defTabSz="914400"/>
            <a:r>
              <a:rPr lang="it-IT" sz="2000">
                <a:solidFill>
                  <a:prstClr val="black"/>
                </a:solidFill>
              </a:rPr>
              <a:t>Queste persone sanno come lavorare insieme per risolvere i problemi e come gestire la comunicazione tra i membri del team.</a:t>
            </a:r>
          </a:p>
        </p:txBody>
      </p:sp>
      <p:sp>
        <p:nvSpPr>
          <p:cNvPr id="5" name="Segnaposto contenuto 2">
            <a:extLst>
              <a:ext uri="{FF2B5EF4-FFF2-40B4-BE49-F238E27FC236}">
                <a16:creationId xmlns:a16="http://schemas.microsoft.com/office/drawing/2014/main" id="{9FE5404D-8A9B-6A5F-43B8-ED1287860EED}"/>
              </a:ext>
            </a:extLst>
          </p:cNvPr>
          <p:cNvSpPr txBox="1">
            <a:spLocks/>
          </p:cNvSpPr>
          <p:nvPr/>
        </p:nvSpPr>
        <p:spPr>
          <a:xfrm>
            <a:off x="207103" y="2831905"/>
            <a:ext cx="3412483" cy="3293210"/>
          </a:xfrm>
          <a:prstGeom prst="rect">
            <a:avLst/>
          </a:prstGeom>
          <a:solidFill>
            <a:srgbClr val="4EA72E">
              <a:lumMod val="20000"/>
              <a:lumOff val="80000"/>
            </a:srgb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1" i="0" u="none" strike="noStrike" kern="1200" cap="none" spc="0" normalizeH="0" baseline="0" noProof="0">
                <a:ln>
                  <a:noFill/>
                </a:ln>
                <a:solidFill>
                  <a:sysClr val="windowText" lastClr="000000"/>
                </a:solidFill>
                <a:effectLst/>
                <a:uLnTx/>
                <a:uFillTx/>
              </a:rPr>
              <a:t>COORDINATORE</a:t>
            </a:r>
            <a:endParaRPr kumimoji="0" lang="it-IT" sz="1600" b="0" i="0" u="none" strike="noStrike" kern="1200" cap="none" spc="0" normalizeH="0" baseline="0" noProof="0">
              <a:ln>
                <a:noFill/>
              </a:ln>
              <a:solidFill>
                <a:sysClr val="windowText" lastClr="000000"/>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0" i="0" u="sng" strike="noStrike" kern="1200" cap="none" spc="0" normalizeH="0" baseline="0" noProof="0">
                <a:ln>
                  <a:noFill/>
                </a:ln>
                <a:solidFill>
                  <a:sysClr val="windowText" lastClr="000000"/>
                </a:solidFill>
                <a:effectLst/>
                <a:uLnTx/>
                <a:uFillTx/>
              </a:rPr>
              <a:t>Punti di forza</a:t>
            </a:r>
            <a:r>
              <a:rPr kumimoji="0" lang="it-IT" sz="1600" b="0" i="0" u="none" strike="noStrike" kern="1200" cap="none" spc="0" normalizeH="0" baseline="0" noProof="0">
                <a:ln>
                  <a:noFill/>
                </a:ln>
                <a:solidFill>
                  <a:sysClr val="windowText" lastClr="000000"/>
                </a:solidFill>
                <a:effectLst/>
                <a:uLnTx/>
                <a:uFillTx/>
              </a:rPr>
              <a:t>: Leader naturali. Promuovono il lavoro di squadra. Sanno come e cosa delegare. Sicuri di sé e affidabili.</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0" i="0" u="none" strike="noStrike" kern="1200" cap="none" spc="0" normalizeH="0" baseline="0" noProof="0">
                <a:ln>
                  <a:noFill/>
                </a:ln>
                <a:solidFill>
                  <a:sysClr val="windowText" lastClr="000000"/>
                </a:solidFill>
                <a:effectLst/>
                <a:uLnTx/>
                <a:uFillTx/>
              </a:rPr>
              <a:t>Chiarificano gli obiettivi, identificano i talenti e facilitano il processo decisionale.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0" i="0" u="sng" strike="noStrike" kern="1200" cap="none" spc="0" normalizeH="0" baseline="0" noProof="0">
                <a:ln>
                  <a:noFill/>
                </a:ln>
                <a:solidFill>
                  <a:sysClr val="windowText" lastClr="000000"/>
                </a:solidFill>
                <a:effectLst/>
                <a:uLnTx/>
                <a:uFillTx/>
              </a:rPr>
              <a:t>Punti di debolezza</a:t>
            </a:r>
            <a:r>
              <a:rPr lang="it-IT" sz="1600" kern="0">
                <a:solidFill>
                  <a:prstClr val="black"/>
                </a:solidFill>
              </a:rPr>
              <a:t>: a volte possono essere eccessivamente sicuri di sé e delegare troppo. Possono essere visti come manipolatori o troppo distaccati</a:t>
            </a:r>
            <a:r>
              <a:rPr kumimoji="0" lang="it-IT" sz="1600" b="0" i="0" u="none" strike="noStrike" kern="1200" cap="none" spc="0" normalizeH="0" baseline="0" noProof="0">
                <a:ln>
                  <a:noFill/>
                </a:ln>
                <a:solidFill>
                  <a:sysClr val="windowText" lastClr="000000"/>
                </a:solidFill>
                <a:effectLst/>
                <a:uLnTx/>
                <a:uFillTx/>
              </a:rPr>
              <a:t>.</a:t>
            </a:r>
          </a:p>
        </p:txBody>
      </p:sp>
      <p:sp>
        <p:nvSpPr>
          <p:cNvPr id="6" name="CasellaDiTesto 5">
            <a:extLst>
              <a:ext uri="{FF2B5EF4-FFF2-40B4-BE49-F238E27FC236}">
                <a16:creationId xmlns:a16="http://schemas.microsoft.com/office/drawing/2014/main" id="{49FE1283-B7DE-377E-9016-344721A2C5D4}"/>
              </a:ext>
            </a:extLst>
          </p:cNvPr>
          <p:cNvSpPr txBox="1"/>
          <p:nvPr/>
        </p:nvSpPr>
        <p:spPr>
          <a:xfrm>
            <a:off x="3767695" y="2831905"/>
            <a:ext cx="3412483" cy="3293209"/>
          </a:xfrm>
          <a:prstGeom prst="rect">
            <a:avLst/>
          </a:prstGeom>
          <a:solidFill>
            <a:srgbClr val="4EA72E">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a:ln>
                  <a:noFill/>
                </a:ln>
                <a:solidFill>
                  <a:prstClr val="black"/>
                </a:solidFill>
                <a:effectLst/>
                <a:uLnTx/>
                <a:uFillTx/>
              </a:rPr>
              <a:t>RICERCATORE DI RISORSE</a:t>
            </a:r>
          </a:p>
          <a:p>
            <a:pPr marL="0" marR="0" lvl="0" indent="0" defTabSz="914400" eaLnBrk="1" fontAlgn="auto" latinLnBrk="0" hangingPunct="1">
              <a:lnSpc>
                <a:spcPct val="100000"/>
              </a:lnSpc>
              <a:spcBef>
                <a:spcPts val="0"/>
              </a:spcBef>
              <a:spcAft>
                <a:spcPts val="0"/>
              </a:spcAft>
              <a:buClrTx/>
              <a:buSzTx/>
              <a:buFontTx/>
              <a:buNone/>
              <a:tabLst/>
              <a:defRPr/>
            </a:pPr>
            <a:endParaRPr lang="it-IT" sz="1600" u="sng" ker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sng" strike="noStrike" kern="0" cap="none" spc="0" normalizeH="0" baseline="0" noProof="0">
                <a:ln>
                  <a:noFill/>
                </a:ln>
                <a:solidFill>
                  <a:prstClr val="black"/>
                </a:solidFill>
                <a:effectLst/>
                <a:uLnTx/>
                <a:uFillTx/>
              </a:rPr>
              <a:t>Punti di forza</a:t>
            </a:r>
            <a:r>
              <a:rPr kumimoji="0" lang="it-IT" sz="1600" b="0" i="0" u="none" strike="noStrike" kern="0" cap="none" spc="0" normalizeH="0" baseline="0" noProof="0">
                <a:ln>
                  <a:noFill/>
                </a:ln>
                <a:solidFill>
                  <a:prstClr val="black"/>
                </a:solidFill>
                <a:effectLst/>
                <a:uLnTx/>
                <a:uFillTx/>
              </a:rPr>
              <a:t>: Estroversi e</a:t>
            </a: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none" strike="noStrike" kern="0" cap="none" spc="0" normalizeH="0" baseline="0" noProof="0">
                <a:ln>
                  <a:noFill/>
                </a:ln>
                <a:solidFill>
                  <a:prstClr val="black"/>
                </a:solidFill>
                <a:effectLst/>
                <a:uLnTx/>
                <a:uFillTx/>
              </a:rPr>
              <a:t> curiosi, portano nuove idee e connessioni esterne. Estroversi, entusiasti, comunicativi, sanno come esplorare le opportunità e sviluppare relazioni.</a:t>
            </a:r>
          </a:p>
          <a:p>
            <a:pPr marL="0" marR="0" lvl="0" indent="0" defTabSz="914400" eaLnBrk="1" fontAlgn="auto" latinLnBrk="0" hangingPunct="1">
              <a:lnSpc>
                <a:spcPct val="100000"/>
              </a:lnSpc>
              <a:spcBef>
                <a:spcPts val="0"/>
              </a:spcBef>
              <a:spcAft>
                <a:spcPts val="0"/>
              </a:spcAft>
              <a:buClrTx/>
              <a:buSzTx/>
              <a:buFontTx/>
              <a:buNone/>
              <a:tabLst/>
              <a:defRPr/>
            </a:pPr>
            <a:endParaRPr lang="it-IT" sz="1600" ker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sng" strike="noStrike" kern="0" cap="none" spc="0" normalizeH="0" baseline="0" noProof="0">
                <a:ln>
                  <a:noFill/>
                </a:ln>
                <a:solidFill>
                  <a:prstClr val="black"/>
                </a:solidFill>
                <a:effectLst/>
                <a:uLnTx/>
                <a:uFillTx/>
              </a:rPr>
              <a:t>Punti di debolezza</a:t>
            </a:r>
            <a:r>
              <a:rPr kumimoji="0" lang="it-IT" sz="1600" b="0" i="0" u="none" strike="noStrike" kern="0" cap="none" spc="0" normalizeH="0" baseline="0" noProof="0">
                <a:ln>
                  <a:noFill/>
                </a:ln>
                <a:solidFill>
                  <a:prstClr val="black"/>
                </a:solidFill>
                <a:effectLst/>
                <a:uLnTx/>
                <a:uFillTx/>
              </a:rPr>
              <a:t>: </a:t>
            </a:r>
            <a:r>
              <a:rPr lang="it-IT" sz="1600" kern="0" err="1">
                <a:solidFill>
                  <a:prstClr val="black"/>
                </a:solidFill>
              </a:rPr>
              <a:t>p</a:t>
            </a:r>
            <a:r>
              <a:rPr kumimoji="0" lang="it-IT" sz="1600" b="0" i="0" u="none" strike="noStrike" kern="0" cap="none" spc="0" normalizeH="0" baseline="0" noProof="0" err="1">
                <a:ln>
                  <a:noFill/>
                </a:ln>
                <a:solidFill>
                  <a:prstClr val="black"/>
                </a:solidFill>
                <a:effectLst/>
                <a:uLnTx/>
                <a:uFillTx/>
              </a:rPr>
              <a:t>ossono</a:t>
            </a:r>
            <a:r>
              <a:rPr kumimoji="0" lang="it-IT" sz="1600" b="0" i="0" u="none" strike="noStrike" kern="0" cap="none" spc="0" normalizeH="0" baseline="0" noProof="0">
                <a:ln>
                  <a:noFill/>
                </a:ln>
                <a:solidFill>
                  <a:prstClr val="black"/>
                </a:solidFill>
                <a:effectLst/>
                <a:uLnTx/>
                <a:uFillTx/>
              </a:rPr>
              <a:t> essere eccessivamente ottimisti e a volte instabili nel mantenere la motivazione, perdendo facilmente interesse.</a:t>
            </a:r>
          </a:p>
        </p:txBody>
      </p:sp>
      <p:sp>
        <p:nvSpPr>
          <p:cNvPr id="7" name="CasellaDiTesto 6">
            <a:extLst>
              <a:ext uri="{FF2B5EF4-FFF2-40B4-BE49-F238E27FC236}">
                <a16:creationId xmlns:a16="http://schemas.microsoft.com/office/drawing/2014/main" id="{E44B010C-A89D-5D6D-05AD-9B9904EF2F9D}"/>
              </a:ext>
            </a:extLst>
          </p:cNvPr>
          <p:cNvSpPr txBox="1"/>
          <p:nvPr/>
        </p:nvSpPr>
        <p:spPr>
          <a:xfrm>
            <a:off x="7328287" y="2831905"/>
            <a:ext cx="3264373" cy="3293209"/>
          </a:xfrm>
          <a:prstGeom prst="rect">
            <a:avLst/>
          </a:prstGeom>
          <a:solidFill>
            <a:srgbClr val="4EA72E">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a:ln>
                  <a:noFill/>
                </a:ln>
                <a:solidFill>
                  <a:prstClr val="black"/>
                </a:solidFill>
                <a:effectLst/>
                <a:uLnTx/>
                <a:uFillTx/>
              </a:rPr>
              <a:t>SOSTENITORE DEL TEAM</a:t>
            </a:r>
          </a:p>
          <a:p>
            <a:pPr marL="0" marR="0" lvl="0" indent="0" defTabSz="914400" eaLnBrk="1" fontAlgn="auto" latinLnBrk="0" hangingPunct="1">
              <a:lnSpc>
                <a:spcPct val="100000"/>
              </a:lnSpc>
              <a:spcBef>
                <a:spcPts val="0"/>
              </a:spcBef>
              <a:spcAft>
                <a:spcPts val="0"/>
              </a:spcAft>
              <a:buClrTx/>
              <a:buSzTx/>
              <a:buFontTx/>
              <a:buNone/>
              <a:tabLst/>
              <a:defRPr/>
            </a:pPr>
            <a:endParaRPr kumimoji="0" lang="it-IT" sz="1600" b="1" i="0" u="none" strike="noStrike" kern="0" cap="none" spc="0" normalizeH="0" baseline="0" noProof="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sng" strike="noStrike" kern="0" cap="none" spc="0" normalizeH="0" baseline="0" noProof="0">
                <a:ln>
                  <a:noFill/>
                </a:ln>
                <a:solidFill>
                  <a:prstClr val="black"/>
                </a:solidFill>
                <a:effectLst/>
                <a:uLnTx/>
                <a:uFillTx/>
              </a:rPr>
              <a:t>Punti di forza: </a:t>
            </a:r>
            <a:r>
              <a:rPr kumimoji="0" lang="it-IT" sz="1600" b="0" i="0" strike="noStrike" kern="0" cap="none" spc="0" normalizeH="0" baseline="0" noProof="0">
                <a:ln>
                  <a:noFill/>
                </a:ln>
                <a:solidFill>
                  <a:prstClr val="black"/>
                </a:solidFill>
                <a:effectLst/>
                <a:uLnTx/>
                <a:uFillTx/>
              </a:rPr>
              <a:t>Socievole, gentile e accomodante. Buon ascoltatore, sa come costruire e mantenere l'armonia nel gruppo, cercando di evitare attriti.</a:t>
            </a:r>
          </a:p>
          <a:p>
            <a:pPr marL="0" marR="0" lvl="0" indent="0" defTabSz="914400" eaLnBrk="1" fontAlgn="auto" latinLnBrk="0" hangingPunct="1">
              <a:lnSpc>
                <a:spcPct val="100000"/>
              </a:lnSpc>
              <a:spcBef>
                <a:spcPts val="0"/>
              </a:spcBef>
              <a:spcAft>
                <a:spcPts val="0"/>
              </a:spcAft>
              <a:buClrTx/>
              <a:buSzTx/>
              <a:buFontTx/>
              <a:buNone/>
              <a:tabLst/>
              <a:defRPr/>
            </a:pPr>
            <a:endParaRPr lang="it-IT" sz="1600" u="sng" ker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sng" strike="noStrike" kern="0" cap="none" spc="0" normalizeH="0" baseline="0" noProof="0">
                <a:ln>
                  <a:noFill/>
                </a:ln>
                <a:solidFill>
                  <a:prstClr val="black"/>
                </a:solidFill>
                <a:effectLst/>
                <a:uLnTx/>
                <a:uFillTx/>
              </a:rPr>
              <a:t>Punti di Debolezza: </a:t>
            </a:r>
            <a:r>
              <a:rPr kumimoji="0" lang="it-IT" sz="1600" b="0" i="0" strike="noStrike" kern="0" cap="none" spc="0" normalizeH="0" baseline="0" noProof="0">
                <a:ln>
                  <a:noFill/>
                </a:ln>
                <a:solidFill>
                  <a:prstClr val="black"/>
                </a:solidFill>
                <a:effectLst/>
                <a:uLnTx/>
                <a:uFillTx/>
              </a:rPr>
              <a:t>può evitare il confronto e le decisioni impopolari e sembrare indeciso.</a:t>
            </a:r>
          </a:p>
          <a:p>
            <a:pPr marL="0" marR="0" lvl="0" indent="0" defTabSz="914400" eaLnBrk="1" fontAlgn="auto" latinLnBrk="0" hangingPunct="1">
              <a:lnSpc>
                <a:spcPct val="100000"/>
              </a:lnSpc>
              <a:spcBef>
                <a:spcPts val="0"/>
              </a:spcBef>
              <a:spcAft>
                <a:spcPts val="0"/>
              </a:spcAft>
              <a:buClrTx/>
              <a:buSzTx/>
              <a:buFontTx/>
              <a:buNone/>
              <a:tabLst/>
              <a:defRPr/>
            </a:pPr>
            <a:endParaRPr lang="it-IT" sz="1600" ker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it-IT" sz="1600" b="0" i="0" strike="noStrike" kern="0" cap="none" spc="0" normalizeH="0" baseline="0" noProof="0">
              <a:ln>
                <a:noFill/>
              </a:ln>
              <a:solidFill>
                <a:prstClr val="black"/>
              </a:solidFill>
              <a:effectLst/>
              <a:uLnTx/>
              <a:uFillTx/>
            </a:endParaRPr>
          </a:p>
        </p:txBody>
      </p:sp>
      <p:sp>
        <p:nvSpPr>
          <p:cNvPr id="8" name="Titolo 1">
            <a:extLst>
              <a:ext uri="{FF2B5EF4-FFF2-40B4-BE49-F238E27FC236}">
                <a16:creationId xmlns:a16="http://schemas.microsoft.com/office/drawing/2014/main" id="{EBCD519A-40BC-F498-9EE7-09A1BBAF923D}"/>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rPr>
              <a:t>I </a:t>
            </a:r>
            <a:r>
              <a:rPr kumimoji="0" lang="en-US" sz="3600" b="1" i="0" u="none" strike="noStrike" kern="1200" cap="none" spc="0" normalizeH="0" baseline="0" noProof="0" err="1">
                <a:ln>
                  <a:noFill/>
                </a:ln>
                <a:solidFill>
                  <a:schemeClr val="bg1"/>
                </a:solidFill>
                <a:effectLst/>
                <a:uLnTx/>
                <a:uFillTx/>
              </a:rPr>
              <a:t>ruoli</a:t>
            </a:r>
            <a:r>
              <a:rPr kumimoji="0" lang="en-US" sz="3600" b="1" i="0" u="none" strike="noStrike" kern="1200" cap="none" spc="0" normalizeH="0" baseline="0" noProof="0">
                <a:ln>
                  <a:noFill/>
                </a:ln>
                <a:solidFill>
                  <a:schemeClr val="bg1"/>
                </a:solidFill>
                <a:effectLst/>
                <a:uLnTx/>
                <a:uFillTx/>
              </a:rPr>
              <a:t> del team secondo Belbin</a:t>
            </a:r>
            <a:endParaRPr lang="it-IT" b="1">
              <a:solidFill>
                <a:schemeClr val="bg1"/>
              </a:solidFill>
            </a:endParaRPr>
          </a:p>
        </p:txBody>
      </p:sp>
      <p:sp>
        <p:nvSpPr>
          <p:cNvPr id="10" name="CasellaDiTesto 9">
            <a:extLst>
              <a:ext uri="{FF2B5EF4-FFF2-40B4-BE49-F238E27FC236}">
                <a16:creationId xmlns:a16="http://schemas.microsoft.com/office/drawing/2014/main" id="{9CCC7181-C292-020F-275C-E4240B8BE5B7}"/>
              </a:ext>
            </a:extLst>
          </p:cNvPr>
          <p:cNvSpPr txBox="1"/>
          <p:nvPr/>
        </p:nvSpPr>
        <p:spPr>
          <a:xfrm>
            <a:off x="2773599" y="6262617"/>
            <a:ext cx="5400674" cy="369332"/>
          </a:xfrm>
          <a:prstGeom prst="rect">
            <a:avLst/>
          </a:prstGeom>
          <a:noFill/>
        </p:spPr>
        <p:txBody>
          <a:bodyPr wrap="square">
            <a:spAutoFit/>
          </a:bodyPr>
          <a:lstStyle/>
          <a:p>
            <a:r>
              <a:rPr lang="it-IT" dirty="0">
                <a:hlinkClick r:id="rId3"/>
              </a:rPr>
              <a:t>https://youtu.be/PWM1_dxaPXM?feature=shared</a:t>
            </a:r>
            <a:endParaRPr lang="it-IT" dirty="0"/>
          </a:p>
        </p:txBody>
      </p:sp>
    </p:spTree>
    <p:extLst>
      <p:ext uri="{BB962C8B-B14F-4D97-AF65-F5344CB8AC3E}">
        <p14:creationId xmlns:p14="http://schemas.microsoft.com/office/powerpoint/2010/main" val="3892654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3" name="CasellaDiTesto 2">
            <a:extLst>
              <a:ext uri="{FF2B5EF4-FFF2-40B4-BE49-F238E27FC236}">
                <a16:creationId xmlns:a16="http://schemas.microsoft.com/office/drawing/2014/main" id="{20F9202E-7711-7935-EF98-79207128A11C}"/>
              </a:ext>
            </a:extLst>
          </p:cNvPr>
          <p:cNvSpPr txBox="1"/>
          <p:nvPr/>
        </p:nvSpPr>
        <p:spPr>
          <a:xfrm>
            <a:off x="272344" y="1145628"/>
            <a:ext cx="5274612" cy="523220"/>
          </a:xfrm>
          <a:prstGeom prst="rect">
            <a:avLst/>
          </a:prstGeom>
          <a:solidFill>
            <a:srgbClr val="0F9ED5">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800" b="1" i="0" u="none" strike="noStrike" kern="0" cap="none" spc="0" normalizeH="0" baseline="0" noProof="0">
                <a:ln>
                  <a:noFill/>
                </a:ln>
                <a:solidFill>
                  <a:prstClr val="black"/>
                </a:solidFill>
                <a:effectLst/>
                <a:uLnTx/>
                <a:uFillTx/>
                <a:latin typeface="Aptos" panose="02110004020202020204"/>
              </a:rPr>
              <a:t>RUOLI ORIENTATI AL PENSIERO</a:t>
            </a:r>
            <a:endParaRPr kumimoji="0" lang="it-IT" sz="2800" b="0" i="0" u="none" strike="noStrike" kern="0" cap="none" spc="0" normalizeH="0" baseline="0" noProof="0">
              <a:ln>
                <a:noFill/>
              </a:ln>
              <a:solidFill>
                <a:prstClr val="black"/>
              </a:solidFill>
              <a:effectLst/>
              <a:uLnTx/>
              <a:uFillTx/>
              <a:latin typeface="Aptos" panose="02110004020202020204"/>
            </a:endParaRPr>
          </a:p>
        </p:txBody>
      </p:sp>
      <p:sp>
        <p:nvSpPr>
          <p:cNvPr id="4" name="CasellaDiTesto 3">
            <a:extLst>
              <a:ext uri="{FF2B5EF4-FFF2-40B4-BE49-F238E27FC236}">
                <a16:creationId xmlns:a16="http://schemas.microsoft.com/office/drawing/2014/main" id="{C9C9EBF8-867B-8B7C-D873-BAA5028AB4E1}"/>
              </a:ext>
            </a:extLst>
          </p:cNvPr>
          <p:cNvSpPr txBox="1"/>
          <p:nvPr/>
        </p:nvSpPr>
        <p:spPr>
          <a:xfrm>
            <a:off x="272343" y="1950504"/>
            <a:ext cx="7509140" cy="646331"/>
          </a:xfrm>
          <a:prstGeom prst="rect">
            <a:avLst/>
          </a:prstGeom>
          <a:noFill/>
        </p:spPr>
        <p:txBody>
          <a:bodyPr wrap="square">
            <a:spAutoFit/>
          </a:bodyPr>
          <a:lstStyle/>
          <a:p>
            <a:pPr defTabSz="914400"/>
            <a:r>
              <a:rPr lang="it-IT">
                <a:solidFill>
                  <a:prstClr val="black"/>
                </a:solidFill>
                <a:latin typeface="Calibri" panose="020F0502020204030204" pitchFamily="34" charset="0"/>
                <a:cs typeface="Calibri" panose="020F0502020204030204" pitchFamily="34" charset="0"/>
              </a:rPr>
              <a:t>Queste persone risolvono problemi, esercitano il pensiero critico, analizzano e producono idee.</a:t>
            </a:r>
          </a:p>
        </p:txBody>
      </p:sp>
      <p:sp>
        <p:nvSpPr>
          <p:cNvPr id="5" name="Segnaposto contenuto 2">
            <a:extLst>
              <a:ext uri="{FF2B5EF4-FFF2-40B4-BE49-F238E27FC236}">
                <a16:creationId xmlns:a16="http://schemas.microsoft.com/office/drawing/2014/main" id="{B2C1CE8C-F0CE-8597-E47E-0C1957682ECD}"/>
              </a:ext>
            </a:extLst>
          </p:cNvPr>
          <p:cNvSpPr txBox="1">
            <a:spLocks/>
          </p:cNvSpPr>
          <p:nvPr/>
        </p:nvSpPr>
        <p:spPr>
          <a:xfrm>
            <a:off x="369234" y="3024920"/>
            <a:ext cx="3131818" cy="3028765"/>
          </a:xfrm>
          <a:prstGeom prst="rect">
            <a:avLst/>
          </a:prstGeom>
          <a:solidFill>
            <a:srgbClr val="0F9ED5">
              <a:lumMod val="20000"/>
              <a:lumOff val="80000"/>
            </a:srgb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it-IT" sz="1600" b="1">
                <a:solidFill>
                  <a:sysClr val="windowText" lastClr="000000"/>
                </a:solidFill>
                <a:latin typeface="Calibri" panose="020F0502020204030204" pitchFamily="34" charset="0"/>
                <a:cs typeface="Calibri" panose="020F0502020204030204" pitchFamily="34" charset="0"/>
              </a:rPr>
              <a:t>CREATIVO</a:t>
            </a:r>
            <a:endParaRPr kumimoji="0" lang="it-IT" sz="1600" b="0" i="0" u="none"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it-IT" sz="1600" u="sng">
                <a:solidFill>
                  <a:sysClr val="windowText" lastClr="000000"/>
                </a:solidFill>
                <a:latin typeface="Calibri" panose="020F0502020204030204" pitchFamily="34" charset="0"/>
                <a:cs typeface="Calibri" panose="020F0502020204030204" pitchFamily="34" charset="0"/>
              </a:rPr>
              <a:t>Punti </a:t>
            </a:r>
            <a:r>
              <a:rPr kumimoji="0" lang="it-IT" sz="1600" b="0" i="0" u="sng"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rPr>
              <a:t>di forza: </a:t>
            </a:r>
            <a:r>
              <a:rPr kumimoji="0" lang="it-IT" sz="1600" b="0" i="0" u="none"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rPr>
              <a:t>innovativi, originali e creativi, sanno risolvere i problemi in modo non convenzionale. Forniscono soluzioni originali.</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0" i="0" u="sng"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rPr>
              <a:t>Punti di debolezza</a:t>
            </a:r>
            <a:r>
              <a:rPr kumimoji="0" lang="it-IT" sz="1600" b="0" i="0" u="none"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rPr>
              <a:t>: difficoltà a comunicare e a gestire le persone. Possono essere distratti o distogliere l'attenzione dai dettagli pratici.</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it-IT" sz="1600">
              <a:solidFill>
                <a:sysClr val="windowText" lastClr="000000"/>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it-IT" sz="1600" b="0" i="0" u="none"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it-IT" sz="1600" b="0" i="0" u="none" strike="noStrike" kern="1200" cap="none" spc="0" normalizeH="0" baseline="0" noProof="0">
              <a:ln>
                <a:noFill/>
              </a:ln>
              <a:solidFill>
                <a:sysClr val="windowText" lastClr="000000"/>
              </a:solidFill>
              <a:effectLst/>
              <a:uLnTx/>
              <a:uFillTx/>
              <a:latin typeface="Calibri" panose="020F0502020204030204" pitchFamily="34" charset="0"/>
              <a:cs typeface="Calibri" panose="020F0502020204030204" pitchFamily="34" charset="0"/>
            </a:endParaRPr>
          </a:p>
        </p:txBody>
      </p:sp>
      <p:sp>
        <p:nvSpPr>
          <p:cNvPr id="6" name="CasellaDiTesto 5">
            <a:extLst>
              <a:ext uri="{FF2B5EF4-FFF2-40B4-BE49-F238E27FC236}">
                <a16:creationId xmlns:a16="http://schemas.microsoft.com/office/drawing/2014/main" id="{C7E10A55-FD3C-273A-AD5B-3EC57CD566B6}"/>
              </a:ext>
            </a:extLst>
          </p:cNvPr>
          <p:cNvSpPr txBox="1"/>
          <p:nvPr/>
        </p:nvSpPr>
        <p:spPr>
          <a:xfrm>
            <a:off x="3793290" y="3024920"/>
            <a:ext cx="2918810" cy="3046988"/>
          </a:xfrm>
          <a:prstGeom prst="rect">
            <a:avLst/>
          </a:prstGeom>
          <a:solidFill>
            <a:srgbClr val="0F9ED5">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VALUTATORE</a:t>
            </a:r>
          </a:p>
          <a:p>
            <a:pPr marL="0" marR="0" lvl="0" indent="0" defTabSz="914400" eaLnBrk="1" fontAlgn="auto" latinLnBrk="0" hangingPunct="1">
              <a:lnSpc>
                <a:spcPct val="100000"/>
              </a:lnSpc>
              <a:spcBef>
                <a:spcPts val="0"/>
              </a:spcBef>
              <a:spcAft>
                <a:spcPts val="0"/>
              </a:spcAft>
              <a:buClrTx/>
              <a:buSzTx/>
              <a:buFontTx/>
              <a:buNone/>
              <a:tabLst/>
              <a:defRPr/>
            </a:pPr>
            <a:endParaRPr kumimoji="0" lang="it-IT" sz="1600" b="1"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i="0" u="sng"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Punti di forza</a:t>
            </a:r>
            <a:r>
              <a:rPr kumimoji="0" lang="it-IT" sz="1600"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 Sobri, strategici e perspicaci. Vedono tutte le opzioni e giudicano con precisione.</a:t>
            </a:r>
          </a:p>
          <a:p>
            <a:pPr marL="0" marR="0" lvl="0" indent="0" defTabSz="914400" eaLnBrk="1" fontAlgn="auto" latinLnBrk="0" hangingPunct="1">
              <a:lnSpc>
                <a:spcPct val="100000"/>
              </a:lnSpc>
              <a:spcBef>
                <a:spcPts val="0"/>
              </a:spcBef>
              <a:spcAft>
                <a:spcPts val="0"/>
              </a:spcAft>
              <a:buClrTx/>
              <a:buSzTx/>
              <a:buFontTx/>
              <a:buNone/>
              <a:tabLst/>
              <a:defRPr/>
            </a:pPr>
            <a:endParaRPr lang="it-IT" sz="1600" kern="0">
              <a:solidFill>
                <a:prstClr val="black"/>
              </a:solidFill>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i="0" u="sng"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Punti di Debolezza</a:t>
            </a:r>
            <a:r>
              <a:rPr kumimoji="0" lang="it-IT" sz="1600"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 Mancano di iniziativa e capacità di ispirare gli altri. A volte sono ipercritici.</a:t>
            </a:r>
            <a:endParaRPr lang="it-IT" sz="1600" u="sng" kern="0">
              <a:solidFill>
                <a:prstClr val="black"/>
              </a:solidFill>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it-IT" sz="1600"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it-IT" sz="1600"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CasellaDiTesto 6">
            <a:extLst>
              <a:ext uri="{FF2B5EF4-FFF2-40B4-BE49-F238E27FC236}">
                <a16:creationId xmlns:a16="http://schemas.microsoft.com/office/drawing/2014/main" id="{E6692165-1D2A-27CA-1E60-06B3D6C77D6B}"/>
              </a:ext>
            </a:extLst>
          </p:cNvPr>
          <p:cNvSpPr txBox="1"/>
          <p:nvPr/>
        </p:nvSpPr>
        <p:spPr>
          <a:xfrm>
            <a:off x="7004339" y="3006697"/>
            <a:ext cx="3179889" cy="3046988"/>
          </a:xfrm>
          <a:prstGeom prst="rect">
            <a:avLst/>
          </a:prstGeom>
          <a:solidFill>
            <a:srgbClr val="0F9ED5">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SPECIALISTA</a:t>
            </a:r>
          </a:p>
          <a:p>
            <a:pPr marL="0" marR="0" lvl="0" indent="0" defTabSz="914400" eaLnBrk="1" fontAlgn="auto" latinLnBrk="0" hangingPunct="1">
              <a:lnSpc>
                <a:spcPct val="100000"/>
              </a:lnSpc>
              <a:spcBef>
                <a:spcPts val="0"/>
              </a:spcBef>
              <a:spcAft>
                <a:spcPts val="0"/>
              </a:spcAft>
              <a:buClrTx/>
              <a:buSzTx/>
              <a:buFontTx/>
              <a:buNone/>
              <a:tabLst/>
              <a:defRPr/>
            </a:pPr>
            <a:endParaRPr kumimoji="0" lang="it-IT" sz="1600" b="1" i="0" u="none"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sng"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Punti di forza: </a:t>
            </a:r>
            <a:r>
              <a:rPr kumimoji="0" lang="it-IT" sz="1600" b="0" i="0"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Si concentrano sulla propria area di specializzazione, a cui si dedicano con passione.</a:t>
            </a:r>
          </a:p>
          <a:p>
            <a:pPr marL="0" marR="0" lvl="0" indent="0" defTabSz="914400" eaLnBrk="1" fontAlgn="auto" latinLnBrk="0" hangingPunct="1">
              <a:lnSpc>
                <a:spcPct val="100000"/>
              </a:lnSpc>
              <a:spcBef>
                <a:spcPts val="0"/>
              </a:spcBef>
              <a:spcAft>
                <a:spcPts val="0"/>
              </a:spcAft>
              <a:buClrTx/>
              <a:buSzTx/>
              <a:buFontTx/>
              <a:buNone/>
              <a:tabLst/>
              <a:defRPr/>
            </a:pPr>
            <a:endParaRPr lang="it-IT" sz="1600" u="sng" kern="0">
              <a:solidFill>
                <a:prstClr val="black"/>
              </a:solidFill>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600" b="0" i="0" u="sng"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Punti di Debolezza: </a:t>
            </a:r>
            <a:r>
              <a:rPr kumimoji="0" lang="it-IT" sz="1600" b="0" i="0" strike="noStrike" kern="0" cap="none" spc="0" normalizeH="0" baseline="0" noProof="0">
                <a:ln>
                  <a:noFill/>
                </a:ln>
                <a:solidFill>
                  <a:prstClr val="black"/>
                </a:solidFill>
                <a:effectLst/>
                <a:uLnTx/>
                <a:uFillTx/>
                <a:latin typeface="Calibri" panose="020F0502020204030204" pitchFamily="34" charset="0"/>
                <a:cs typeface="Calibri" panose="020F0502020204030204" pitchFamily="34" charset="0"/>
              </a:rPr>
              <a:t>potrebbero essere troppo concentrati sulla propria specializzazione. Contribuiscono solo ai propri compiti e tendono a soffermarsi troppo sugli aspetti tecnici.</a:t>
            </a:r>
          </a:p>
        </p:txBody>
      </p:sp>
      <p:sp>
        <p:nvSpPr>
          <p:cNvPr id="8" name="Titolo 1">
            <a:extLst>
              <a:ext uri="{FF2B5EF4-FFF2-40B4-BE49-F238E27FC236}">
                <a16:creationId xmlns:a16="http://schemas.microsoft.com/office/drawing/2014/main" id="{F368D96A-B2D7-AA05-D383-BAAA89FBE087}"/>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I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ruoli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del team secondo Belbin</a:t>
            </a:r>
            <a:endParaRPr lang="it-IT" b="1">
              <a:solidFill>
                <a:schemeClr val="bg1"/>
              </a:solidFill>
            </a:endParaRPr>
          </a:p>
        </p:txBody>
      </p:sp>
      <p:sp>
        <p:nvSpPr>
          <p:cNvPr id="10" name="CasellaDiTesto 9">
            <a:extLst>
              <a:ext uri="{FF2B5EF4-FFF2-40B4-BE49-F238E27FC236}">
                <a16:creationId xmlns:a16="http://schemas.microsoft.com/office/drawing/2014/main" id="{0FA8B879-C936-40B0-6B7E-9879480F5EFE}"/>
              </a:ext>
            </a:extLst>
          </p:cNvPr>
          <p:cNvSpPr txBox="1"/>
          <p:nvPr/>
        </p:nvSpPr>
        <p:spPr>
          <a:xfrm>
            <a:off x="2552358" y="6400119"/>
            <a:ext cx="5400674" cy="369332"/>
          </a:xfrm>
          <a:prstGeom prst="rect">
            <a:avLst/>
          </a:prstGeom>
          <a:noFill/>
        </p:spPr>
        <p:txBody>
          <a:bodyPr wrap="square">
            <a:spAutoFit/>
          </a:bodyPr>
          <a:lstStyle/>
          <a:p>
            <a:r>
              <a:rPr lang="it-IT" dirty="0">
                <a:hlinkClick r:id="rId3"/>
              </a:rPr>
              <a:t>https://youtu.be/WwNj_X0lNKE?feature=shared</a:t>
            </a:r>
            <a:endParaRPr lang="it-IT" dirty="0"/>
          </a:p>
        </p:txBody>
      </p:sp>
    </p:spTree>
    <p:extLst>
      <p:ext uri="{BB962C8B-B14F-4D97-AF65-F5344CB8AC3E}">
        <p14:creationId xmlns:p14="http://schemas.microsoft.com/office/powerpoint/2010/main" val="30456932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3" name="CasellaDiTesto 2">
            <a:extLst>
              <a:ext uri="{FF2B5EF4-FFF2-40B4-BE49-F238E27FC236}">
                <a16:creationId xmlns:a16="http://schemas.microsoft.com/office/drawing/2014/main" id="{1CA96FA8-1F15-CEDF-6E7A-0F8D6CE2AF88}"/>
              </a:ext>
            </a:extLst>
          </p:cNvPr>
          <p:cNvSpPr txBox="1"/>
          <p:nvPr/>
        </p:nvSpPr>
        <p:spPr>
          <a:xfrm>
            <a:off x="314893" y="959430"/>
            <a:ext cx="5255953" cy="584775"/>
          </a:xfrm>
          <a:prstGeom prst="rect">
            <a:avLst/>
          </a:prstGeom>
          <a:solidFill>
            <a:srgbClr val="A02B93">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3200" b="1" i="0" u="none" strike="noStrike" kern="0" cap="none" spc="0" normalizeH="0" baseline="0" noProof="0">
                <a:ln>
                  <a:noFill/>
                </a:ln>
                <a:solidFill>
                  <a:prstClr val="black"/>
                </a:solidFill>
                <a:effectLst/>
                <a:uLnTx/>
                <a:uFillTx/>
              </a:rPr>
              <a:t>RUOLI ORIENTATI ALL’AZIONE</a:t>
            </a:r>
            <a:endParaRPr kumimoji="0" lang="it-IT" sz="3200" b="0" i="0" u="none" strike="noStrike" kern="0" cap="none" spc="0" normalizeH="0" baseline="0" noProof="0">
              <a:ln>
                <a:noFill/>
              </a:ln>
              <a:solidFill>
                <a:prstClr val="black"/>
              </a:solidFill>
              <a:effectLst/>
              <a:uLnTx/>
              <a:uFillTx/>
            </a:endParaRPr>
          </a:p>
        </p:txBody>
      </p:sp>
      <p:sp>
        <p:nvSpPr>
          <p:cNvPr id="4" name="CasellaDiTesto 3">
            <a:extLst>
              <a:ext uri="{FF2B5EF4-FFF2-40B4-BE49-F238E27FC236}">
                <a16:creationId xmlns:a16="http://schemas.microsoft.com/office/drawing/2014/main" id="{540F9D02-8373-C5B5-E1DB-D8779AE5A97A}"/>
              </a:ext>
            </a:extLst>
          </p:cNvPr>
          <p:cNvSpPr txBox="1"/>
          <p:nvPr/>
        </p:nvSpPr>
        <p:spPr>
          <a:xfrm>
            <a:off x="314893" y="2030942"/>
            <a:ext cx="7470626" cy="707886"/>
          </a:xfrm>
          <a:prstGeom prst="rect">
            <a:avLst/>
          </a:prstGeom>
          <a:noFill/>
        </p:spPr>
        <p:txBody>
          <a:bodyPr wrap="square">
            <a:spAutoFit/>
          </a:bodyPr>
          <a:lstStyle/>
          <a:p>
            <a:pPr defTabSz="914400"/>
            <a:r>
              <a:rPr lang="it-IT" sz="2000">
                <a:solidFill>
                  <a:prstClr val="black"/>
                </a:solidFill>
              </a:rPr>
              <a:t>Queste persone consentono al team di rimanere concentrato sull'azione e raggiungere l'obiettivo.</a:t>
            </a:r>
          </a:p>
        </p:txBody>
      </p:sp>
      <p:sp>
        <p:nvSpPr>
          <p:cNvPr id="5" name="Segnaposto contenuto 2">
            <a:extLst>
              <a:ext uri="{FF2B5EF4-FFF2-40B4-BE49-F238E27FC236}">
                <a16:creationId xmlns:a16="http://schemas.microsoft.com/office/drawing/2014/main" id="{B8A9CDE7-7C11-35B8-FEC8-03CADADC1333}"/>
              </a:ext>
            </a:extLst>
          </p:cNvPr>
          <p:cNvSpPr txBox="1">
            <a:spLocks/>
          </p:cNvSpPr>
          <p:nvPr/>
        </p:nvSpPr>
        <p:spPr>
          <a:xfrm>
            <a:off x="314893" y="3216492"/>
            <a:ext cx="3315269" cy="2862323"/>
          </a:xfrm>
          <a:prstGeom prst="rect">
            <a:avLst/>
          </a:prstGeom>
          <a:solidFill>
            <a:srgbClr val="A02B93">
              <a:lumMod val="20000"/>
              <a:lumOff val="80000"/>
            </a:srgb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800" b="1" i="0" u="none" strike="noStrike" kern="1200" cap="none" spc="0" normalizeH="0" baseline="0" noProof="0">
                <a:ln>
                  <a:noFill/>
                </a:ln>
                <a:solidFill>
                  <a:sysClr val="windowText" lastClr="000000"/>
                </a:solidFill>
                <a:effectLst/>
                <a:uLnTx/>
                <a:uFillTx/>
                <a:ea typeface="+mn-ea"/>
                <a:cs typeface="+mn-cs"/>
              </a:rPr>
              <a:t>REALIZZATORE</a:t>
            </a:r>
            <a:endParaRPr kumimoji="0" lang="it-IT" sz="1800" b="0" i="0" u="none" strike="noStrike" kern="1200" cap="none" spc="0" normalizeH="0" baseline="0" noProof="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800" b="0" i="0" u="sng" strike="noStrike" kern="1200" cap="none" spc="0" normalizeH="0" baseline="0" noProof="0">
                <a:ln>
                  <a:noFill/>
                </a:ln>
                <a:solidFill>
                  <a:sysClr val="windowText" lastClr="000000"/>
                </a:solidFill>
                <a:effectLst/>
                <a:uLnTx/>
                <a:uFillTx/>
                <a:ea typeface="+mn-ea"/>
                <a:cs typeface="+mn-cs"/>
              </a:rPr>
              <a:t>Punti di forza</a:t>
            </a:r>
            <a:r>
              <a:rPr kumimoji="0" lang="it-IT" sz="1800" b="0" i="0" u="none" strike="noStrike" kern="1200" cap="none" spc="0" normalizeH="0" baseline="0" noProof="0">
                <a:ln>
                  <a:noFill/>
                </a:ln>
                <a:solidFill>
                  <a:sysClr val="windowText" lastClr="000000"/>
                </a:solidFill>
                <a:effectLst/>
                <a:uLnTx/>
                <a:uFillTx/>
                <a:ea typeface="+mn-ea"/>
                <a:cs typeface="+mn-cs"/>
              </a:rPr>
              <a:t>: Disciplinati, affidabili, conservatori ed efficienti. Traducono le idee in azione.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800" b="0" i="0" u="sng" strike="noStrike" kern="1200" cap="none" spc="0" normalizeH="0" baseline="0" noProof="0">
                <a:ln>
                  <a:noFill/>
                </a:ln>
                <a:solidFill>
                  <a:sysClr val="windowText" lastClr="000000"/>
                </a:solidFill>
                <a:effectLst/>
                <a:uLnTx/>
                <a:uFillTx/>
                <a:ea typeface="+mn-ea"/>
                <a:cs typeface="+mn-cs"/>
              </a:rPr>
              <a:t>Punti di Debolezza</a:t>
            </a:r>
            <a:r>
              <a:rPr kumimoji="0" lang="it-IT" sz="1800" b="0" i="0" u="none" strike="noStrike" kern="1200" cap="none" spc="0" normalizeH="0" baseline="0" noProof="0">
                <a:ln>
                  <a:noFill/>
                </a:ln>
                <a:solidFill>
                  <a:sysClr val="windowText" lastClr="000000"/>
                </a:solidFill>
                <a:effectLst/>
                <a:uLnTx/>
                <a:uFillTx/>
                <a:ea typeface="+mn-ea"/>
                <a:cs typeface="+mn-cs"/>
              </a:rPr>
              <a:t>: a volte inflessibili, non riescono ad adattarsi rapidamente ai cambiamenti.</a:t>
            </a:r>
          </a:p>
        </p:txBody>
      </p:sp>
      <p:sp>
        <p:nvSpPr>
          <p:cNvPr id="6" name="CasellaDiTesto 5">
            <a:extLst>
              <a:ext uri="{FF2B5EF4-FFF2-40B4-BE49-F238E27FC236}">
                <a16:creationId xmlns:a16="http://schemas.microsoft.com/office/drawing/2014/main" id="{32AAD026-8FD1-6A5B-7878-702807ABBB0F}"/>
              </a:ext>
            </a:extLst>
          </p:cNvPr>
          <p:cNvSpPr txBox="1"/>
          <p:nvPr/>
        </p:nvSpPr>
        <p:spPr>
          <a:xfrm>
            <a:off x="3881055" y="3220463"/>
            <a:ext cx="3315268" cy="2862322"/>
          </a:xfrm>
          <a:prstGeom prst="rect">
            <a:avLst/>
          </a:prstGeom>
          <a:solidFill>
            <a:srgbClr val="A02B93">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b="1" i="0" u="none" strike="noStrike" kern="0" cap="none" spc="0" normalizeH="0" baseline="0" noProof="0">
                <a:ln>
                  <a:noFill/>
                </a:ln>
                <a:solidFill>
                  <a:prstClr val="black"/>
                </a:solidFill>
                <a:effectLst/>
                <a:uLnTx/>
                <a:uFillTx/>
              </a:rPr>
              <a:t>TRASCINATORE</a:t>
            </a:r>
          </a:p>
          <a:p>
            <a:pPr marL="0" marR="0" lvl="0" indent="0" defTabSz="914400" eaLnBrk="1" fontAlgn="auto" latinLnBrk="0" hangingPunct="1">
              <a:lnSpc>
                <a:spcPct val="100000"/>
              </a:lnSpc>
              <a:spcBef>
                <a:spcPts val="0"/>
              </a:spcBef>
              <a:spcAft>
                <a:spcPts val="0"/>
              </a:spcAft>
              <a:buClrTx/>
              <a:buSzTx/>
              <a:buFontTx/>
              <a:buNone/>
              <a:tabLst/>
              <a:defRPr/>
            </a:pPr>
            <a:r>
              <a:rPr kumimoji="0" lang="it-IT" b="0" i="0" u="sng" strike="noStrike" kern="0" cap="none" spc="0" normalizeH="0" baseline="0" noProof="0">
                <a:ln>
                  <a:noFill/>
                </a:ln>
                <a:solidFill>
                  <a:prstClr val="black"/>
                </a:solidFill>
                <a:effectLst/>
                <a:uLnTx/>
                <a:uFillTx/>
              </a:rPr>
              <a:t>Punti di forza: </a:t>
            </a:r>
            <a:r>
              <a:rPr kumimoji="0" lang="it-IT" b="0" i="0" strike="noStrike" kern="0" cap="none" spc="0" normalizeH="0" baseline="0" noProof="0">
                <a:ln>
                  <a:noFill/>
                </a:ln>
                <a:solidFill>
                  <a:prstClr val="black"/>
                </a:solidFill>
                <a:effectLst/>
                <a:uLnTx/>
                <a:uFillTx/>
              </a:rPr>
              <a:t>Dinamici, ipersensibili. Lavorano bene sotto pressione e superano gli ostacoli.</a:t>
            </a:r>
          </a:p>
          <a:p>
            <a:pPr marL="0" marR="0" lvl="0" indent="0" defTabSz="914400" eaLnBrk="1" fontAlgn="auto" latinLnBrk="0" hangingPunct="1">
              <a:lnSpc>
                <a:spcPct val="100000"/>
              </a:lnSpc>
              <a:spcBef>
                <a:spcPts val="0"/>
              </a:spcBef>
              <a:spcAft>
                <a:spcPts val="0"/>
              </a:spcAft>
              <a:buClrTx/>
              <a:buSzTx/>
              <a:buFontTx/>
              <a:buNone/>
              <a:tabLst/>
              <a:defRPr/>
            </a:pPr>
            <a:endParaRPr lang="it-IT" u="sng" ker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b="0" i="0" u="sng" strike="noStrike" kern="0" cap="none" spc="0" normalizeH="0" baseline="0" noProof="0">
                <a:ln>
                  <a:noFill/>
                </a:ln>
                <a:solidFill>
                  <a:prstClr val="black"/>
                </a:solidFill>
                <a:effectLst/>
                <a:uLnTx/>
                <a:uFillTx/>
              </a:rPr>
              <a:t>Punti di Debolezza: </a:t>
            </a:r>
            <a:r>
              <a:rPr kumimoji="0" lang="it-IT" b="0" i="0" strike="noStrike" kern="0" cap="none" spc="0" normalizeH="0" baseline="0" noProof="0">
                <a:ln>
                  <a:noFill/>
                </a:ln>
                <a:solidFill>
                  <a:prstClr val="black"/>
                </a:solidFill>
                <a:effectLst/>
                <a:uLnTx/>
                <a:uFillTx/>
              </a:rPr>
              <a:t>cedono alle provocazioni e possono innervosirsi durante lo svolgimento del loro compito</a:t>
            </a:r>
          </a:p>
        </p:txBody>
      </p:sp>
      <p:sp>
        <p:nvSpPr>
          <p:cNvPr id="7" name="CasellaDiTesto 6">
            <a:extLst>
              <a:ext uri="{FF2B5EF4-FFF2-40B4-BE49-F238E27FC236}">
                <a16:creationId xmlns:a16="http://schemas.microsoft.com/office/drawing/2014/main" id="{8FF8DA06-2EA9-AD5F-9454-2BCE03D35325}"/>
              </a:ext>
            </a:extLst>
          </p:cNvPr>
          <p:cNvSpPr txBox="1"/>
          <p:nvPr/>
        </p:nvSpPr>
        <p:spPr>
          <a:xfrm>
            <a:off x="7447216" y="3223480"/>
            <a:ext cx="3160163" cy="2862322"/>
          </a:xfrm>
          <a:prstGeom prst="rect">
            <a:avLst/>
          </a:prstGeom>
          <a:solidFill>
            <a:srgbClr val="A02B93">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b="1" i="0" u="none" strike="noStrike" kern="0" cap="none" spc="0" normalizeH="0" baseline="0" noProof="0">
                <a:ln>
                  <a:noFill/>
                </a:ln>
                <a:solidFill>
                  <a:prstClr val="black"/>
                </a:solidFill>
                <a:effectLst/>
                <a:uLnTx/>
                <a:uFillTx/>
              </a:rPr>
              <a:t>PERFEZIONATORE</a:t>
            </a:r>
          </a:p>
          <a:p>
            <a:pPr marL="0" marR="0" lvl="0" indent="0" defTabSz="914400" eaLnBrk="1" fontAlgn="auto" latinLnBrk="0" hangingPunct="1">
              <a:lnSpc>
                <a:spcPct val="100000"/>
              </a:lnSpc>
              <a:spcBef>
                <a:spcPts val="0"/>
              </a:spcBef>
              <a:spcAft>
                <a:spcPts val="0"/>
              </a:spcAft>
              <a:buClrTx/>
              <a:buSzTx/>
              <a:buFontTx/>
              <a:buNone/>
              <a:tabLst/>
              <a:defRPr/>
            </a:pPr>
            <a:r>
              <a:rPr kumimoji="0" lang="it-IT" i="0" u="sng" strike="noStrike" kern="0" cap="none" spc="0" normalizeH="0" baseline="0" noProof="0">
                <a:ln>
                  <a:noFill/>
                </a:ln>
                <a:solidFill>
                  <a:prstClr val="black"/>
                </a:solidFill>
                <a:effectLst/>
                <a:uLnTx/>
                <a:uFillTx/>
              </a:rPr>
              <a:t>Punti di forza</a:t>
            </a:r>
            <a:r>
              <a:rPr kumimoji="0" lang="it-IT" i="0" strike="noStrike" kern="0" cap="none" spc="0" normalizeH="0" baseline="0" noProof="0">
                <a:ln>
                  <a:noFill/>
                </a:ln>
                <a:solidFill>
                  <a:prstClr val="black"/>
                </a:solidFill>
                <a:effectLst/>
                <a:uLnTx/>
                <a:uFillTx/>
              </a:rPr>
              <a:t>: Meticolosi, coscienziosi e analitici.</a:t>
            </a:r>
          </a:p>
          <a:p>
            <a:pPr marL="0" marR="0" lvl="0" indent="0" defTabSz="914400" eaLnBrk="1" fontAlgn="auto" latinLnBrk="0" hangingPunct="1">
              <a:lnSpc>
                <a:spcPct val="100000"/>
              </a:lnSpc>
              <a:spcBef>
                <a:spcPts val="0"/>
              </a:spcBef>
              <a:spcAft>
                <a:spcPts val="0"/>
              </a:spcAft>
              <a:buClrTx/>
              <a:buSzTx/>
              <a:buFontTx/>
              <a:buNone/>
              <a:tabLst/>
              <a:defRPr/>
            </a:pPr>
            <a:endParaRPr lang="it-IT" ker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i="0" u="sng" strike="noStrike" kern="0" cap="none" spc="0" normalizeH="0" baseline="0" noProof="0">
                <a:ln>
                  <a:noFill/>
                </a:ln>
                <a:solidFill>
                  <a:prstClr val="black"/>
                </a:solidFill>
                <a:effectLst/>
                <a:uLnTx/>
                <a:uFillTx/>
              </a:rPr>
              <a:t>Punti di Debolezza</a:t>
            </a:r>
            <a:r>
              <a:rPr kumimoji="0" lang="it-IT" i="0" strike="noStrike" kern="0" cap="none" spc="0" normalizeH="0" baseline="0" noProof="0">
                <a:ln>
                  <a:noFill/>
                </a:ln>
                <a:solidFill>
                  <a:prstClr val="black"/>
                </a:solidFill>
                <a:effectLst/>
                <a:uLnTx/>
                <a:uFillTx/>
              </a:rPr>
              <a:t>: ansiosi, a volte si preoccupano eccessivamente. Non amano delegare.</a:t>
            </a:r>
          </a:p>
          <a:p>
            <a:pPr marL="0" marR="0" lvl="0" indent="0" defTabSz="914400" eaLnBrk="1" fontAlgn="auto" latinLnBrk="0" hangingPunct="1">
              <a:lnSpc>
                <a:spcPct val="100000"/>
              </a:lnSpc>
              <a:spcBef>
                <a:spcPts val="0"/>
              </a:spcBef>
              <a:spcAft>
                <a:spcPts val="0"/>
              </a:spcAft>
              <a:buClrTx/>
              <a:buSzTx/>
              <a:buFontTx/>
              <a:buNone/>
              <a:tabLst/>
              <a:defRPr/>
            </a:pPr>
            <a:endParaRPr kumimoji="0" lang="it-IT" b="0" i="0" u="sng" strike="noStrike" kern="0" cap="none" spc="0" normalizeH="0" baseline="0" noProof="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it-IT" b="0" i="0" u="none" strike="noStrike" kern="0" cap="none" spc="0" normalizeH="0" baseline="0" noProof="0">
              <a:ln>
                <a:noFill/>
              </a:ln>
              <a:solidFill>
                <a:prstClr val="black"/>
              </a:solidFill>
              <a:effectLst/>
              <a:uLnTx/>
              <a:uFillTx/>
            </a:endParaRPr>
          </a:p>
        </p:txBody>
      </p:sp>
      <p:sp>
        <p:nvSpPr>
          <p:cNvPr id="8" name="Titolo 1">
            <a:extLst>
              <a:ext uri="{FF2B5EF4-FFF2-40B4-BE49-F238E27FC236}">
                <a16:creationId xmlns:a16="http://schemas.microsoft.com/office/drawing/2014/main" id="{92C57D33-5DD3-7C4D-0554-C84E532EC31A}"/>
              </a:ext>
            </a:extLst>
          </p:cNvPr>
          <p:cNvSpPr>
            <a:spLocks noGrp="1"/>
          </p:cNvSpPr>
          <p:nvPr>
            <p:ph type="title"/>
          </p:nvPr>
        </p:nvSpPr>
        <p:spPr>
          <a:xfrm>
            <a:off x="7097197" y="513105"/>
            <a:ext cx="3584290" cy="738713"/>
          </a:xfrm>
        </p:spPr>
        <p:txBody>
          <a:bodyPr/>
          <a:lstStyle/>
          <a:p>
            <a:r>
              <a:rPr kumimoji="0" lang="en-US" b="1" i="0" u="none" strike="noStrike" kern="1200" cap="none" spc="0" normalizeH="0" baseline="0" noProof="0">
                <a:ln>
                  <a:noFill/>
                </a:ln>
                <a:solidFill>
                  <a:schemeClr val="bg1"/>
                </a:solidFill>
                <a:effectLst/>
                <a:uLnTx/>
                <a:uFillTx/>
                <a:ea typeface="+mj-ea"/>
                <a:cs typeface="+mj-cs"/>
              </a:rPr>
              <a:t>I </a:t>
            </a:r>
            <a:r>
              <a:rPr kumimoji="0" lang="en-US" b="1" i="0" u="none" strike="noStrike" kern="1200" cap="none" spc="0" normalizeH="0" baseline="0" noProof="0" err="1">
                <a:ln>
                  <a:noFill/>
                </a:ln>
                <a:solidFill>
                  <a:schemeClr val="bg1"/>
                </a:solidFill>
                <a:effectLst/>
                <a:uLnTx/>
                <a:uFillTx/>
                <a:ea typeface="+mj-ea"/>
                <a:cs typeface="+mj-cs"/>
              </a:rPr>
              <a:t>ruoli</a:t>
            </a:r>
            <a:r>
              <a:rPr kumimoji="0" lang="en-US" b="1" i="0" u="none" strike="noStrike" kern="1200" cap="none" spc="0" normalizeH="0" baseline="0" noProof="0">
                <a:ln>
                  <a:noFill/>
                </a:ln>
                <a:solidFill>
                  <a:schemeClr val="bg1"/>
                </a:solidFill>
                <a:effectLst/>
                <a:uLnTx/>
                <a:uFillTx/>
                <a:ea typeface="+mj-ea"/>
                <a:cs typeface="+mj-cs"/>
              </a:rPr>
              <a:t> del team secondo Belbin</a:t>
            </a:r>
            <a:endParaRPr lang="it-IT" b="1">
              <a:solidFill>
                <a:schemeClr val="bg1"/>
              </a:solidFill>
            </a:endParaRPr>
          </a:p>
        </p:txBody>
      </p:sp>
      <p:sp>
        <p:nvSpPr>
          <p:cNvPr id="10" name="CasellaDiTesto 9">
            <a:extLst>
              <a:ext uri="{FF2B5EF4-FFF2-40B4-BE49-F238E27FC236}">
                <a16:creationId xmlns:a16="http://schemas.microsoft.com/office/drawing/2014/main" id="{A3A08E41-C1F2-0AE5-6282-9B77C2B2D4C4}"/>
              </a:ext>
            </a:extLst>
          </p:cNvPr>
          <p:cNvSpPr txBox="1"/>
          <p:nvPr/>
        </p:nvSpPr>
        <p:spPr>
          <a:xfrm>
            <a:off x="2870509" y="6292398"/>
            <a:ext cx="5400674" cy="369332"/>
          </a:xfrm>
          <a:prstGeom prst="rect">
            <a:avLst/>
          </a:prstGeom>
          <a:noFill/>
        </p:spPr>
        <p:txBody>
          <a:bodyPr wrap="square">
            <a:spAutoFit/>
          </a:bodyPr>
          <a:lstStyle/>
          <a:p>
            <a:r>
              <a:rPr lang="it-IT" dirty="0">
                <a:hlinkClick r:id="rId3"/>
              </a:rPr>
              <a:t>https://youtu.be/LuTiODhzxR0?feature=shared</a:t>
            </a:r>
            <a:endParaRPr lang="it-IT" dirty="0"/>
          </a:p>
        </p:txBody>
      </p:sp>
    </p:spTree>
    <p:extLst>
      <p:ext uri="{BB962C8B-B14F-4D97-AF65-F5344CB8AC3E}">
        <p14:creationId xmlns:p14="http://schemas.microsoft.com/office/powerpoint/2010/main" val="1659680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3" name="Titolo 1">
            <a:extLst>
              <a:ext uri="{FF2B5EF4-FFF2-40B4-BE49-F238E27FC236}">
                <a16:creationId xmlns:a16="http://schemas.microsoft.com/office/drawing/2014/main" id="{DD4451C3-5EE2-E191-A515-5E69FE6DB570}"/>
              </a:ext>
            </a:extLst>
          </p:cNvPr>
          <p:cNvSpPr txBox="1">
            <a:spLocks/>
          </p:cNvSpPr>
          <p:nvPr/>
        </p:nvSpPr>
        <p:spPr>
          <a:xfrm>
            <a:off x="284163" y="429862"/>
            <a:ext cx="10515600" cy="96300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it-IT" sz="4000" b="1">
                <a:solidFill>
                  <a:srgbClr val="1A75DB"/>
                </a:solidFill>
                <a:latin typeface="+mn-lt"/>
              </a:rPr>
              <a:t>Punti chiave del modello</a:t>
            </a:r>
            <a:r>
              <a:rPr kumimoji="0" lang="it-IT" sz="4000" b="1" i="0" u="none" strike="noStrike" kern="1200" cap="none" spc="0" normalizeH="0" baseline="0" noProof="0">
                <a:ln>
                  <a:noFill/>
                </a:ln>
                <a:solidFill>
                  <a:srgbClr val="1A75DB"/>
                </a:solidFill>
                <a:effectLst/>
                <a:uLnTx/>
                <a:uFillTx/>
                <a:latin typeface="+mn-lt"/>
                <a:ea typeface="+mj-ea"/>
                <a:cs typeface="+mj-cs"/>
              </a:rPr>
              <a:t>:</a:t>
            </a:r>
            <a:br>
              <a:rPr lang="it-IT" sz="4400" b="1" i="0" u="none" strike="noStrike" kern="1200" cap="none" spc="0" normalizeH="0" baseline="0" noProof="0">
                <a:ln>
                  <a:noFill/>
                </a:ln>
                <a:solidFill>
                  <a:srgbClr val="1A75DB"/>
                </a:solidFill>
                <a:effectLst/>
                <a:uLnTx/>
                <a:uFillTx/>
                <a:latin typeface="+mn-lt"/>
              </a:rPr>
            </a:br>
            <a:endParaRPr kumimoji="0" lang="it-IT" sz="4400" b="0" i="0" u="none" strike="noStrike" kern="1200" cap="none" spc="0" normalizeH="0" baseline="0" noProof="0">
              <a:ln>
                <a:noFill/>
              </a:ln>
              <a:solidFill>
                <a:srgbClr val="1A75DB"/>
              </a:solidFill>
              <a:effectLst/>
              <a:uLnTx/>
              <a:uFillTx/>
              <a:latin typeface="+mn-lt"/>
              <a:ea typeface="+mj-ea"/>
              <a:cs typeface="+mj-cs"/>
            </a:endParaRPr>
          </a:p>
        </p:txBody>
      </p:sp>
      <p:sp>
        <p:nvSpPr>
          <p:cNvPr id="4" name="Segnaposto contenuto 2">
            <a:extLst>
              <a:ext uri="{FF2B5EF4-FFF2-40B4-BE49-F238E27FC236}">
                <a16:creationId xmlns:a16="http://schemas.microsoft.com/office/drawing/2014/main" id="{218CC586-59CC-E301-72CF-01582F4E1DF3}"/>
              </a:ext>
            </a:extLst>
          </p:cNvPr>
          <p:cNvSpPr txBox="1">
            <a:spLocks/>
          </p:cNvSpPr>
          <p:nvPr/>
        </p:nvSpPr>
        <p:spPr>
          <a:xfrm>
            <a:off x="96671" y="1392865"/>
            <a:ext cx="9578957" cy="26891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it-IT" sz="1050" b="0" i="0" u="none" strike="noStrike" kern="1200" cap="none" spc="0" normalizeH="0" baseline="0" noProof="0">
              <a:ln>
                <a:noFill/>
              </a:ln>
              <a:solidFill>
                <a:sysClr val="windowText" lastClr="000000"/>
              </a:solidFill>
              <a:effectLst/>
              <a:uLnTx/>
              <a:uFillTx/>
              <a:latin typeface="Aptos" panose="02110004020202020204"/>
              <a:ea typeface="+mn-ea"/>
              <a:cs typeface="+mn-cs"/>
            </a:endParaRPr>
          </a:p>
        </p:txBody>
      </p:sp>
      <p:sp>
        <p:nvSpPr>
          <p:cNvPr id="5" name="CasellaDiTesto 4">
            <a:extLst>
              <a:ext uri="{FF2B5EF4-FFF2-40B4-BE49-F238E27FC236}">
                <a16:creationId xmlns:a16="http://schemas.microsoft.com/office/drawing/2014/main" id="{ED5C4AC9-C4D8-B209-14F5-03794192B971}"/>
              </a:ext>
            </a:extLst>
          </p:cNvPr>
          <p:cNvSpPr txBox="1"/>
          <p:nvPr/>
        </p:nvSpPr>
        <p:spPr>
          <a:xfrm>
            <a:off x="27442" y="4357619"/>
            <a:ext cx="10397324" cy="2246769"/>
          </a:xfrm>
          <a:prstGeom prst="rect">
            <a:avLst/>
          </a:prstGeom>
          <a:noFill/>
        </p:spPr>
        <p:txBody>
          <a:bodyPr wrap="square">
            <a:spAutoFit/>
          </a:bodyPr>
          <a:lstStyle/>
          <a:p>
            <a:pPr marL="342900" indent="-342900" defTabSz="914400">
              <a:buFont typeface="Arial" panose="020B0604020202020204" pitchFamily="34" charset="0"/>
              <a:buChar char="•"/>
            </a:pPr>
            <a:r>
              <a:rPr lang="it-IT" sz="2000">
                <a:solidFill>
                  <a:prstClr val="black"/>
                </a:solidFill>
              </a:rPr>
              <a:t>Ogni ruolo presenta </a:t>
            </a:r>
            <a:r>
              <a:rPr lang="it-IT" sz="2000" b="1">
                <a:solidFill>
                  <a:prstClr val="black"/>
                </a:solidFill>
              </a:rPr>
              <a:t>punti di forza e aree d miglioramento</a:t>
            </a:r>
            <a:r>
              <a:rPr lang="it-IT" sz="2000">
                <a:solidFill>
                  <a:prstClr val="black"/>
                </a:solidFill>
              </a:rPr>
              <a:t>.</a:t>
            </a:r>
          </a:p>
          <a:p>
            <a:pPr marL="342900" indent="-342900" defTabSz="914400">
              <a:buFont typeface="Arial" panose="020B0604020202020204" pitchFamily="34" charset="0"/>
              <a:buChar char="•"/>
            </a:pPr>
            <a:endParaRPr lang="it-IT" sz="2000">
              <a:solidFill>
                <a:prstClr val="black"/>
              </a:solidFill>
            </a:endParaRPr>
          </a:p>
          <a:p>
            <a:pPr marL="342900" indent="-342900" defTabSz="914400">
              <a:buFont typeface="Arial" panose="020B0604020202020204" pitchFamily="34" charset="0"/>
              <a:buChar char="•"/>
            </a:pPr>
            <a:r>
              <a:rPr lang="it-IT" sz="2000">
                <a:solidFill>
                  <a:prstClr val="black"/>
                </a:solidFill>
              </a:rPr>
              <a:t>Ecco perché è importante </a:t>
            </a:r>
            <a:r>
              <a:rPr lang="it-IT" sz="2000" b="1">
                <a:solidFill>
                  <a:prstClr val="black"/>
                </a:solidFill>
              </a:rPr>
              <a:t>assegnarli correttamente </a:t>
            </a:r>
            <a:r>
              <a:rPr lang="it-IT" sz="2000">
                <a:solidFill>
                  <a:prstClr val="black"/>
                </a:solidFill>
              </a:rPr>
              <a:t>in base agli obiettivi che il team deve raggiungere.</a:t>
            </a:r>
          </a:p>
          <a:p>
            <a:pPr marL="342900" indent="-342900" defTabSz="914400">
              <a:buFont typeface="Arial" panose="020B0604020202020204" pitchFamily="34" charset="0"/>
              <a:buChar char="•"/>
            </a:pPr>
            <a:endParaRPr lang="it-IT" sz="2000">
              <a:solidFill>
                <a:prstClr val="black"/>
              </a:solidFill>
            </a:endParaRPr>
          </a:p>
          <a:p>
            <a:pPr marL="342900" indent="-342900" defTabSz="914400">
              <a:buFont typeface="Arial" panose="020B0604020202020204" pitchFamily="34" charset="0"/>
              <a:buChar char="•"/>
            </a:pPr>
            <a:r>
              <a:rPr lang="it-IT" sz="2000" b="1">
                <a:solidFill>
                  <a:prstClr val="black"/>
                </a:solidFill>
              </a:rPr>
              <a:t>Ogni membro del team può riflettere ruoli diversi</a:t>
            </a:r>
            <a:r>
              <a:rPr lang="it-IT" sz="2000">
                <a:solidFill>
                  <a:prstClr val="black"/>
                </a:solidFill>
              </a:rPr>
              <a:t>, a seconda della propria personalità, e "il peso di ogni ruolo" può cambiare nel tempo</a:t>
            </a:r>
          </a:p>
        </p:txBody>
      </p:sp>
      <p:sp>
        <p:nvSpPr>
          <p:cNvPr id="7" name="CasellaDiTesto 6">
            <a:extLst>
              <a:ext uri="{FF2B5EF4-FFF2-40B4-BE49-F238E27FC236}">
                <a16:creationId xmlns:a16="http://schemas.microsoft.com/office/drawing/2014/main" id="{414648EC-3C0D-2DBE-866D-1844FC48E5EE}"/>
              </a:ext>
            </a:extLst>
          </p:cNvPr>
          <p:cNvSpPr txBox="1"/>
          <p:nvPr/>
        </p:nvSpPr>
        <p:spPr>
          <a:xfrm>
            <a:off x="27442" y="1668493"/>
            <a:ext cx="10488158" cy="2554545"/>
          </a:xfrm>
          <a:prstGeom prst="rect">
            <a:avLst/>
          </a:prstGeom>
          <a:noFill/>
        </p:spPr>
        <p:txBody>
          <a:bodyPr wrap="square">
            <a:spAutoFit/>
          </a:bodyPr>
          <a:lstStyle/>
          <a:p>
            <a:pPr marL="342900" indent="-342900">
              <a:buFont typeface="Arial" panose="020B0604020202020204" pitchFamily="34" charset="0"/>
              <a:buChar char="•"/>
            </a:pPr>
            <a:r>
              <a:rPr lang="it-IT" sz="2000" b="1"/>
              <a:t>Bilanciamento dei ruoli</a:t>
            </a:r>
            <a:r>
              <a:rPr lang="it-IT" sz="2000"/>
              <a:t>: un team di successo deve bilanciare </a:t>
            </a:r>
          </a:p>
          <a:p>
            <a:pPr marL="314325" indent="41275"/>
            <a:r>
              <a:rPr lang="it-IT" sz="2000"/>
              <a:t>questi ruoli per evitare squilibri, come mancanza di creatività o analisi eccessiva.</a:t>
            </a:r>
          </a:p>
          <a:p>
            <a:pPr marL="342900" indent="-342900">
              <a:buFont typeface="Arial" panose="020B0604020202020204" pitchFamily="34" charset="0"/>
              <a:buChar char="•"/>
            </a:pPr>
            <a:endParaRPr lang="it-IT" sz="2000"/>
          </a:p>
          <a:p>
            <a:pPr marL="342900" indent="-342900">
              <a:buFont typeface="Arial" panose="020B0604020202020204" pitchFamily="34" charset="0"/>
              <a:buChar char="•"/>
            </a:pPr>
            <a:r>
              <a:rPr lang="it-IT" sz="2000" b="1"/>
              <a:t>Ruoli multipli</a:t>
            </a:r>
            <a:r>
              <a:rPr lang="it-IT" sz="2000"/>
              <a:t>: ogni individuo può assumere più ruoli a seconda del contesto e delle proprie competenze.</a:t>
            </a:r>
          </a:p>
          <a:p>
            <a:pPr marL="342900" indent="-342900">
              <a:buFont typeface="Arial" panose="020B0604020202020204" pitchFamily="34" charset="0"/>
              <a:buChar char="•"/>
            </a:pPr>
            <a:endParaRPr lang="it-IT" sz="2000"/>
          </a:p>
          <a:p>
            <a:pPr marL="342900" indent="-342900">
              <a:buFont typeface="Arial" panose="020B0604020202020204" pitchFamily="34" charset="0"/>
              <a:buChar char="•"/>
            </a:pPr>
            <a:r>
              <a:rPr lang="it-IT" sz="2000"/>
              <a:t>Questo modello è utile per migliorare la composizione del team, identificare punti di forza e di debolezza e </a:t>
            </a:r>
            <a:r>
              <a:rPr lang="it-IT" sz="2000" b="1"/>
              <a:t>promuovere una collaborazione ottimale tra i membri</a:t>
            </a:r>
            <a:r>
              <a:rPr lang="it-IT"/>
              <a:t>.</a:t>
            </a:r>
          </a:p>
        </p:txBody>
      </p:sp>
      <p:sp>
        <p:nvSpPr>
          <p:cNvPr id="6" name="Titolo 1">
            <a:extLst>
              <a:ext uri="{FF2B5EF4-FFF2-40B4-BE49-F238E27FC236}">
                <a16:creationId xmlns:a16="http://schemas.microsoft.com/office/drawing/2014/main" id="{58D6AFD8-637C-1916-C343-F39875D6355F}"/>
              </a:ext>
            </a:extLst>
          </p:cNvPr>
          <p:cNvSpPr>
            <a:spLocks noGrp="1"/>
          </p:cNvSpPr>
          <p:nvPr>
            <p:ph type="title"/>
          </p:nvPr>
        </p:nvSpPr>
        <p:spPr>
          <a:xfrm>
            <a:off x="7097197" y="513105"/>
            <a:ext cx="3584290" cy="738713"/>
          </a:xfrm>
        </p:spPr>
        <p:txBody>
          <a:bodyPr/>
          <a:lstStyle/>
          <a:p>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I </a:t>
            </a:r>
            <a:r>
              <a:rPr kumimoji="0" lang="en-US" sz="3600" b="1" i="0" u="none" strike="noStrike" kern="1200" cap="none" spc="0" normalizeH="0" baseline="0" noProof="0" err="1">
                <a:ln>
                  <a:noFill/>
                </a:ln>
                <a:solidFill>
                  <a:schemeClr val="bg1"/>
                </a:solidFill>
                <a:effectLst/>
                <a:uLnTx/>
                <a:uFillTx/>
                <a:latin typeface="Calibri" panose="020F0502020204030204"/>
                <a:ea typeface="+mj-ea"/>
                <a:cs typeface="+mj-cs"/>
              </a:rPr>
              <a:t>ruoli</a:t>
            </a:r>
            <a:r>
              <a:rPr kumimoji="0" lang="en-US" sz="3600" b="1" i="0" u="none" strike="noStrike" kern="1200" cap="none" spc="0" normalizeH="0" baseline="0" noProof="0">
                <a:ln>
                  <a:noFill/>
                </a:ln>
                <a:solidFill>
                  <a:schemeClr val="bg1"/>
                </a:solidFill>
                <a:effectLst/>
                <a:uLnTx/>
                <a:uFillTx/>
                <a:latin typeface="Calibri" panose="020F0502020204030204"/>
                <a:ea typeface="+mj-ea"/>
                <a:cs typeface="+mj-cs"/>
              </a:rPr>
              <a:t> del team secondo Belbin</a:t>
            </a:r>
            <a:endParaRPr lang="it-IT" b="1">
              <a:solidFill>
                <a:schemeClr val="bg1"/>
              </a:solidFill>
            </a:endParaRPr>
          </a:p>
        </p:txBody>
      </p:sp>
      <p:sp>
        <p:nvSpPr>
          <p:cNvPr id="9" name="CasellaDiTesto 8">
            <a:extLst>
              <a:ext uri="{FF2B5EF4-FFF2-40B4-BE49-F238E27FC236}">
                <a16:creationId xmlns:a16="http://schemas.microsoft.com/office/drawing/2014/main" id="{31E304D2-9D12-9E4D-D3AE-53505C53BA92}"/>
              </a:ext>
            </a:extLst>
          </p:cNvPr>
          <p:cNvSpPr txBox="1"/>
          <p:nvPr/>
        </p:nvSpPr>
        <p:spPr>
          <a:xfrm>
            <a:off x="3086100" y="6554303"/>
            <a:ext cx="5417820" cy="369332"/>
          </a:xfrm>
          <a:prstGeom prst="rect">
            <a:avLst/>
          </a:prstGeom>
          <a:noFill/>
        </p:spPr>
        <p:txBody>
          <a:bodyPr wrap="square">
            <a:spAutoFit/>
          </a:bodyPr>
          <a:lstStyle/>
          <a:p>
            <a:r>
              <a:rPr lang="it-IT" dirty="0">
                <a:hlinkClick r:id="rId3"/>
              </a:rPr>
              <a:t>https://youtu.be/ljs2jMV9nZU?feature=shared</a:t>
            </a:r>
            <a:endParaRPr lang="it-IT" dirty="0"/>
          </a:p>
        </p:txBody>
      </p:sp>
    </p:spTree>
    <p:extLst>
      <p:ext uri="{BB962C8B-B14F-4D97-AF65-F5344CB8AC3E}">
        <p14:creationId xmlns:p14="http://schemas.microsoft.com/office/powerpoint/2010/main" val="26029363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F8323D-8A09-C072-EF50-E5FAD5097D0B}"/>
              </a:ext>
            </a:extLst>
          </p:cNvPr>
          <p:cNvSpPr>
            <a:spLocks noGrp="1"/>
          </p:cNvSpPr>
          <p:nvPr>
            <p:ph type="title"/>
          </p:nvPr>
        </p:nvSpPr>
        <p:spPr>
          <a:xfrm>
            <a:off x="657861" y="556054"/>
            <a:ext cx="4091091" cy="993805"/>
          </a:xfrm>
        </p:spPr>
        <p:txBody>
          <a:bodyPr/>
          <a:lstStyle/>
          <a:p>
            <a:pPr algn="ctr"/>
            <a:r>
              <a:rPr lang="it-IT" b="1"/>
              <a:t>Che cosa si intende per riunione?</a:t>
            </a:r>
          </a:p>
        </p:txBody>
      </p:sp>
      <p:sp>
        <p:nvSpPr>
          <p:cNvPr id="3" name="Segnaposto contenuto 2">
            <a:extLst>
              <a:ext uri="{FF2B5EF4-FFF2-40B4-BE49-F238E27FC236}">
                <a16:creationId xmlns:a16="http://schemas.microsoft.com/office/drawing/2014/main" id="{D0ACEA0C-2719-0EA2-7B60-3B7D130DAE38}"/>
              </a:ext>
            </a:extLst>
          </p:cNvPr>
          <p:cNvSpPr>
            <a:spLocks noGrp="1"/>
          </p:cNvSpPr>
          <p:nvPr>
            <p:ph sz="half" idx="1"/>
          </p:nvPr>
        </p:nvSpPr>
        <p:spPr>
          <a:xfrm>
            <a:off x="747711" y="2293347"/>
            <a:ext cx="7425328" cy="2363493"/>
          </a:xfrm>
        </p:spPr>
        <p:txBody>
          <a:bodyPr/>
          <a:lstStyle/>
          <a:p>
            <a:pPr marL="0" indent="0" algn="just">
              <a:buNone/>
            </a:pPr>
            <a:r>
              <a:rPr lang="it-IT" sz="2000"/>
              <a:t>Uno strumento di lavoro che consente uno scambio di informazioni tra più persone per raggiungere insieme un obiettivo comune.</a:t>
            </a:r>
          </a:p>
          <a:p>
            <a:pPr marL="0" indent="0" algn="just">
              <a:buNone/>
            </a:pPr>
            <a:r>
              <a:rPr lang="it-IT" sz="2000"/>
              <a:t>Per essere efficace richiede attenzione sia ai contenuti che alle relazioni.</a:t>
            </a:r>
          </a:p>
          <a:p>
            <a:pPr marL="0" indent="0" algn="just">
              <a:buNone/>
            </a:pPr>
            <a:r>
              <a:rPr lang="it-IT" sz="2000"/>
              <a:t>Per essere efficiente richiede il contenimento dei costi delle risorse impiegate: tempo-costo del lavoro.</a:t>
            </a:r>
          </a:p>
          <a:p>
            <a:endParaRPr lang="it-IT" sz="2400"/>
          </a:p>
        </p:txBody>
      </p:sp>
      <p:sp>
        <p:nvSpPr>
          <p:cNvPr id="4" name="Footer Placeholder 4">
            <a:extLst>
              <a:ext uri="{FF2B5EF4-FFF2-40B4-BE49-F238E27FC236}">
                <a16:creationId xmlns:a16="http://schemas.microsoft.com/office/drawing/2014/main" id="{F001D9B7-96A4-1719-D57A-E4D9BF488FA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1DDB4C3E-29B5-1580-9C8C-D7C58B9F5141}"/>
              </a:ext>
            </a:extLst>
          </p:cNvPr>
          <p:cNvSpPr txBox="1"/>
          <p:nvPr/>
        </p:nvSpPr>
        <p:spPr>
          <a:xfrm>
            <a:off x="7347621" y="362970"/>
            <a:ext cx="314239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3200" b="1">
                <a:solidFill>
                  <a:srgbClr val="FFFFFF"/>
                </a:solidFill>
              </a:rPr>
              <a:t>Riunioni di team </a:t>
            </a:r>
            <a:endParaRPr lang="en-US" sz="3200">
              <a:ea typeface="Calibri"/>
              <a:cs typeface="Calibri"/>
            </a:endParaRPr>
          </a:p>
        </p:txBody>
      </p:sp>
      <p:sp>
        <p:nvSpPr>
          <p:cNvPr id="7" name="CasellaDiTesto 6">
            <a:extLst>
              <a:ext uri="{FF2B5EF4-FFF2-40B4-BE49-F238E27FC236}">
                <a16:creationId xmlns:a16="http://schemas.microsoft.com/office/drawing/2014/main" id="{216400C7-75BC-4EFC-132A-57369D0BCC09}"/>
              </a:ext>
            </a:extLst>
          </p:cNvPr>
          <p:cNvSpPr txBox="1"/>
          <p:nvPr/>
        </p:nvSpPr>
        <p:spPr>
          <a:xfrm>
            <a:off x="2871788" y="6273927"/>
            <a:ext cx="5400674" cy="369332"/>
          </a:xfrm>
          <a:prstGeom prst="rect">
            <a:avLst/>
          </a:prstGeom>
          <a:noFill/>
        </p:spPr>
        <p:txBody>
          <a:bodyPr wrap="square">
            <a:spAutoFit/>
          </a:bodyPr>
          <a:lstStyle/>
          <a:p>
            <a:r>
              <a:rPr lang="it-IT" dirty="0">
                <a:hlinkClick r:id="rId2"/>
              </a:rPr>
              <a:t>https://youtu.be/VMDF-y7JGkQ?feature=shared</a:t>
            </a:r>
            <a:endParaRPr lang="it-IT" dirty="0"/>
          </a:p>
        </p:txBody>
      </p:sp>
    </p:spTree>
    <p:extLst>
      <p:ext uri="{BB962C8B-B14F-4D97-AF65-F5344CB8AC3E}">
        <p14:creationId xmlns:p14="http://schemas.microsoft.com/office/powerpoint/2010/main" val="2452944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455420" y="124033"/>
            <a:ext cx="4517380" cy="784586"/>
          </a:xfrm>
        </p:spPr>
        <p:txBody>
          <a:bodyPr/>
          <a:lstStyle/>
          <a:p>
            <a:pPr algn="just"/>
            <a:r>
              <a:rPr lang="en-US" sz="4000" b="1" err="1">
                <a:solidFill>
                  <a:schemeClr val="bg1"/>
                </a:solidFill>
              </a:rPr>
              <a:t>Obiettivi</a:t>
            </a:r>
            <a:r>
              <a:rPr lang="en-US" sz="4000" b="1">
                <a:solidFill>
                  <a:schemeClr val="bg1"/>
                </a:solidFill>
              </a:rPr>
              <a:t> </a:t>
            </a:r>
            <a:r>
              <a:rPr lang="en-US" sz="4000" b="1" err="1">
                <a:solidFill>
                  <a:schemeClr val="bg1"/>
                </a:solidFill>
              </a:rPr>
              <a:t>Formativi</a:t>
            </a:r>
            <a:endParaRPr lang="en-GB" sz="4000" b="1">
              <a:solidFill>
                <a:schemeClr val="bg1"/>
              </a:solidFill>
            </a:endParaRPr>
          </a:p>
        </p:txBody>
      </p:sp>
      <p:sp>
        <p:nvSpPr>
          <p:cNvPr id="3" name="Tartalom helye 2"/>
          <p:cNvSpPr>
            <a:spLocks noGrp="1"/>
          </p:cNvSpPr>
          <p:nvPr>
            <p:ph sz="half" idx="1"/>
          </p:nvPr>
        </p:nvSpPr>
        <p:spPr>
          <a:xfrm>
            <a:off x="366342" y="1539895"/>
            <a:ext cx="10067077" cy="4727460"/>
          </a:xfrm>
        </p:spPr>
        <p:txBody>
          <a:bodyPr lIns="91440" tIns="45720" rIns="91440" bIns="45720" anchor="t"/>
          <a:lstStyle/>
          <a:p>
            <a:pPr marL="239395" indent="-239395" algn="just"/>
            <a:r>
              <a:rPr lang="en-US" sz="2800" b="1" err="1"/>
              <a:t>Comprendere</a:t>
            </a:r>
            <a:r>
              <a:rPr lang="en-US" sz="2800" b="1"/>
              <a:t> </a:t>
            </a:r>
            <a:r>
              <a:rPr lang="en-US" sz="2800" err="1"/>
              <a:t>l’importanza</a:t>
            </a:r>
            <a:r>
              <a:rPr lang="en-US" sz="2800"/>
              <a:t> del </a:t>
            </a:r>
            <a:r>
              <a:rPr lang="en-US" sz="2800" err="1"/>
              <a:t>lavoro</a:t>
            </a:r>
            <a:r>
              <a:rPr lang="en-US" sz="2800"/>
              <a:t> di </a:t>
            </a:r>
            <a:r>
              <a:rPr lang="en-US" sz="2800" err="1"/>
              <a:t>squadra</a:t>
            </a:r>
            <a:r>
              <a:rPr lang="en-US" sz="2800"/>
              <a:t> </a:t>
            </a:r>
            <a:r>
              <a:rPr lang="en-US" sz="2800" err="1"/>
              <a:t>nel</a:t>
            </a:r>
            <a:r>
              <a:rPr lang="en-US" sz="2800"/>
              <a:t> </a:t>
            </a:r>
            <a:r>
              <a:rPr lang="en-US" sz="2800" err="1"/>
              <a:t>settore</a:t>
            </a:r>
            <a:r>
              <a:rPr lang="en-US" sz="2800"/>
              <a:t> </a:t>
            </a:r>
            <a:r>
              <a:rPr lang="en-US" sz="2800" err="1"/>
              <a:t>sanitario</a:t>
            </a:r>
            <a:r>
              <a:rPr lang="en-US" sz="2800"/>
              <a:t> per </a:t>
            </a:r>
            <a:r>
              <a:rPr lang="en-US" sz="2800" err="1"/>
              <a:t>fornire</a:t>
            </a:r>
            <a:r>
              <a:rPr lang="en-US" sz="2800"/>
              <a:t> cure di </a:t>
            </a:r>
            <a:r>
              <a:rPr lang="en-US" sz="2800" err="1"/>
              <a:t>alta</a:t>
            </a:r>
            <a:r>
              <a:rPr lang="en-US" sz="2800"/>
              <a:t> </a:t>
            </a:r>
            <a:r>
              <a:rPr lang="en-US" sz="2800" err="1"/>
              <a:t>qualità</a:t>
            </a:r>
            <a:r>
              <a:rPr lang="en-US" sz="2800"/>
              <a:t> </a:t>
            </a:r>
            <a:r>
              <a:rPr lang="en-US" sz="2800" err="1"/>
              <a:t>incentrate</a:t>
            </a:r>
            <a:r>
              <a:rPr lang="en-US" sz="2800"/>
              <a:t> </a:t>
            </a:r>
            <a:r>
              <a:rPr lang="en-US" sz="2800" err="1"/>
              <a:t>sul</a:t>
            </a:r>
            <a:r>
              <a:rPr lang="en-US" sz="2800"/>
              <a:t> </a:t>
            </a:r>
            <a:r>
              <a:rPr lang="en-US" sz="2800" err="1"/>
              <a:t>paziente</a:t>
            </a:r>
            <a:endParaRPr lang="en-US" sz="2800">
              <a:ea typeface="Calibri"/>
              <a:cs typeface="Calibri"/>
            </a:endParaRPr>
          </a:p>
          <a:p>
            <a:pPr marL="239395" indent="-239395" algn="just"/>
            <a:r>
              <a:rPr lang="en-US" sz="2800" b="1" err="1"/>
              <a:t>Distinguere</a:t>
            </a:r>
            <a:r>
              <a:rPr lang="en-US" sz="2800" b="1"/>
              <a:t> </a:t>
            </a:r>
            <a:r>
              <a:rPr lang="it-IT" sz="2800"/>
              <a:t>tra sistemi complicati e complessi e il loro impatto sul lavoro di squadra sanitario</a:t>
            </a:r>
            <a:r>
              <a:rPr lang="en-US" sz="2800"/>
              <a:t>.</a:t>
            </a:r>
            <a:endParaRPr lang="en-US" sz="2800">
              <a:ea typeface="Calibri"/>
              <a:cs typeface="Calibri"/>
            </a:endParaRPr>
          </a:p>
          <a:p>
            <a:pPr marL="239395" indent="-239395" algn="just"/>
            <a:r>
              <a:rPr lang="it-IT" sz="2800" b="1"/>
              <a:t>Esplorare </a:t>
            </a:r>
            <a:r>
              <a:rPr lang="it-IT" sz="2800"/>
              <a:t>le fasi di sviluppo del team e il modo in cui contribuiscono a dinamiche di gruppo efficaci</a:t>
            </a:r>
            <a:endParaRPr lang="en-US" sz="2800">
              <a:ea typeface="Calibri"/>
              <a:cs typeface="Calibri"/>
            </a:endParaRPr>
          </a:p>
          <a:p>
            <a:pPr marL="239395" indent="-239395" algn="just"/>
            <a:r>
              <a:rPr lang="it-IT" sz="2800" b="1"/>
              <a:t>Riconoscere</a:t>
            </a:r>
            <a:r>
              <a:rPr lang="it-IT" sz="2800"/>
              <a:t> il ruolo della leadership nella gestione delle interazioni del team e nella guida dei processi di gruppo</a:t>
            </a:r>
            <a:r>
              <a:rPr lang="en-US" sz="2800"/>
              <a:t>.</a:t>
            </a:r>
            <a:endParaRPr lang="en-US" sz="2800">
              <a:ea typeface="Calibri"/>
              <a:cs typeface="Calibri"/>
            </a:endParaRPr>
          </a:p>
          <a:p>
            <a:pPr marL="239395" indent="-239395" algn="just"/>
            <a:r>
              <a:rPr lang="it-IT" sz="2800" b="1"/>
              <a:t>Apprendere</a:t>
            </a:r>
            <a:r>
              <a:rPr lang="it-IT" sz="2800"/>
              <a:t> le migliori pratiche per organizzare, condurre e concludere riunioni produttive in un contesto sanitario.</a:t>
            </a:r>
            <a:endParaRPr lang="en-US" sz="2800">
              <a:ea typeface="Calibri"/>
              <a:cs typeface="Calibri"/>
            </a:endParaRPr>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7AEFF148-65D9-2F5C-FFD5-AFCEED6B47D9}"/>
              </a:ext>
            </a:extLst>
          </p:cNvPr>
          <p:cNvSpPr txBox="1"/>
          <p:nvPr/>
        </p:nvSpPr>
        <p:spPr>
          <a:xfrm>
            <a:off x="3074670" y="6333737"/>
            <a:ext cx="5486400" cy="369332"/>
          </a:xfrm>
          <a:prstGeom prst="rect">
            <a:avLst/>
          </a:prstGeom>
          <a:noFill/>
        </p:spPr>
        <p:txBody>
          <a:bodyPr wrap="square">
            <a:spAutoFit/>
          </a:bodyPr>
          <a:lstStyle/>
          <a:p>
            <a:r>
              <a:rPr lang="it-IT" dirty="0">
                <a:hlinkClick r:id="rId3"/>
              </a:rPr>
              <a:t>https://youtu.be/ZgJmdSnrywc?feature=shared</a:t>
            </a:r>
            <a:endParaRPr lang="it-IT" dirty="0"/>
          </a:p>
        </p:txBody>
      </p:sp>
    </p:spTree>
    <p:extLst>
      <p:ext uri="{BB962C8B-B14F-4D97-AF65-F5344CB8AC3E}">
        <p14:creationId xmlns:p14="http://schemas.microsoft.com/office/powerpoint/2010/main" val="3845143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58FD169-53D9-8077-601E-91DD10802239}"/>
              </a:ext>
            </a:extLst>
          </p:cNvPr>
          <p:cNvSpPr>
            <a:spLocks noGrp="1"/>
          </p:cNvSpPr>
          <p:nvPr>
            <p:ph type="title"/>
          </p:nvPr>
        </p:nvSpPr>
        <p:spPr>
          <a:xfrm>
            <a:off x="405237" y="213395"/>
            <a:ext cx="4693013" cy="1094824"/>
          </a:xfrm>
        </p:spPr>
        <p:txBody>
          <a:bodyPr/>
          <a:lstStyle/>
          <a:p>
            <a:r>
              <a:rPr lang="it-IT" b="1">
                <a:solidFill>
                  <a:srgbClr val="0063DC"/>
                </a:solidFill>
              </a:rPr>
              <a:t>Riunioni: Pro &amp; Contro</a:t>
            </a:r>
          </a:p>
        </p:txBody>
      </p:sp>
      <p:sp>
        <p:nvSpPr>
          <p:cNvPr id="3" name="Segnaposto contenuto 2">
            <a:extLst>
              <a:ext uri="{FF2B5EF4-FFF2-40B4-BE49-F238E27FC236}">
                <a16:creationId xmlns:a16="http://schemas.microsoft.com/office/drawing/2014/main" id="{17BEC4FC-1F0E-9DE9-D551-2737DBE0B702}"/>
              </a:ext>
            </a:extLst>
          </p:cNvPr>
          <p:cNvSpPr>
            <a:spLocks noGrp="1"/>
          </p:cNvSpPr>
          <p:nvPr>
            <p:ph sz="half" idx="1"/>
          </p:nvPr>
        </p:nvSpPr>
        <p:spPr>
          <a:xfrm>
            <a:off x="690478" y="1534285"/>
            <a:ext cx="4237983" cy="4904221"/>
          </a:xfrm>
        </p:spPr>
        <p:txBody>
          <a:bodyPr/>
          <a:lstStyle/>
          <a:p>
            <a:pPr marL="0" indent="0" algn="just">
              <a:buNone/>
            </a:pPr>
            <a:r>
              <a:rPr lang="en-US" sz="1800" b="1" err="1"/>
              <a:t>Convocare</a:t>
            </a:r>
            <a:r>
              <a:rPr lang="en-US" sz="1800" b="1"/>
              <a:t> </a:t>
            </a:r>
            <a:r>
              <a:rPr lang="en-US" sz="1800" b="1" err="1"/>
              <a:t>una</a:t>
            </a:r>
            <a:r>
              <a:rPr lang="en-US" sz="1800" b="1"/>
              <a:t> </a:t>
            </a:r>
            <a:r>
              <a:rPr lang="en-US" sz="1800" b="1" err="1"/>
              <a:t>riunione</a:t>
            </a:r>
            <a:r>
              <a:rPr lang="en-US" sz="1800" b="1"/>
              <a:t> </a:t>
            </a:r>
            <a:r>
              <a:rPr lang="en-US" sz="1800" b="1" err="1"/>
              <a:t>quando</a:t>
            </a:r>
            <a:r>
              <a:rPr lang="en-US" sz="1800" b="1"/>
              <a:t>:</a:t>
            </a:r>
          </a:p>
          <a:p>
            <a:pPr algn="just"/>
            <a:r>
              <a:rPr lang="en-US" sz="1800"/>
              <a:t>co</a:t>
            </a:r>
            <a:r>
              <a:rPr lang="it-IT" sz="1800" err="1"/>
              <a:t>nsente</a:t>
            </a:r>
            <a:r>
              <a:rPr lang="it-IT" sz="1800"/>
              <a:t> la circolazione e lo scambio collettivo di informazioni</a:t>
            </a:r>
          </a:p>
          <a:p>
            <a:pPr algn="just"/>
            <a:r>
              <a:rPr lang="it-IT" sz="1800"/>
              <a:t>incoraggia la condivisione e la risoluzione di problemi che richiedono un approccio multidisciplinare</a:t>
            </a:r>
          </a:p>
          <a:p>
            <a:pPr algn="just"/>
            <a:r>
              <a:rPr lang="it-IT" sz="1800"/>
              <a:t>consente la discussione di problemi complessi e informazioni «sensibili»</a:t>
            </a:r>
          </a:p>
          <a:p>
            <a:pPr algn="just"/>
            <a:r>
              <a:rPr lang="it-IT" sz="1800"/>
              <a:t>promuove l'interdipendenza e l'integrazione all'interno del gruppo</a:t>
            </a:r>
          </a:p>
          <a:p>
            <a:pPr algn="just"/>
            <a:r>
              <a:rPr lang="it-IT" sz="1800"/>
              <a:t>incoraggia la crescita del gruppo</a:t>
            </a:r>
          </a:p>
          <a:p>
            <a:pPr algn="just"/>
            <a:r>
              <a:rPr lang="it-IT" sz="1800"/>
              <a:t>incoraggia la creazione di consenso da parte del leader</a:t>
            </a:r>
          </a:p>
          <a:p>
            <a:pPr algn="just"/>
            <a:r>
              <a:rPr lang="it-IT" sz="1800"/>
              <a:t>contribuisce a creare un senso di appartenenza</a:t>
            </a:r>
            <a:endParaRPr lang="en-US" sz="1800"/>
          </a:p>
        </p:txBody>
      </p:sp>
      <p:sp>
        <p:nvSpPr>
          <p:cNvPr id="4" name="Segnaposto contenuto 2">
            <a:extLst>
              <a:ext uri="{FF2B5EF4-FFF2-40B4-BE49-F238E27FC236}">
                <a16:creationId xmlns:a16="http://schemas.microsoft.com/office/drawing/2014/main" id="{D151F342-8BFD-58AA-DF8B-BB83D9185292}"/>
              </a:ext>
            </a:extLst>
          </p:cNvPr>
          <p:cNvSpPr txBox="1">
            <a:spLocks/>
          </p:cNvSpPr>
          <p:nvPr/>
        </p:nvSpPr>
        <p:spPr>
          <a:xfrm>
            <a:off x="5596181" y="1976042"/>
            <a:ext cx="4693013" cy="2945261"/>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Font typeface="Arial" panose="020B0604020202020204" pitchFamily="34" charset="0"/>
              <a:buNone/>
            </a:pPr>
            <a:r>
              <a:rPr lang="en-US" sz="1800" b="1"/>
              <a:t>NON </a:t>
            </a:r>
            <a:r>
              <a:rPr lang="en-US" sz="1800" b="1" err="1"/>
              <a:t>convocare</a:t>
            </a:r>
            <a:r>
              <a:rPr lang="en-US" sz="1800" b="1"/>
              <a:t> </a:t>
            </a:r>
            <a:r>
              <a:rPr lang="en-US" sz="1800" b="1" err="1"/>
              <a:t>una</a:t>
            </a:r>
            <a:r>
              <a:rPr lang="en-US" sz="1800" b="1"/>
              <a:t> </a:t>
            </a:r>
            <a:r>
              <a:rPr lang="en-US" sz="1800" b="1" err="1"/>
              <a:t>riunione</a:t>
            </a:r>
            <a:r>
              <a:rPr lang="en-US" sz="1800" b="1"/>
              <a:t> </a:t>
            </a:r>
            <a:r>
              <a:rPr lang="en-US" sz="1800" b="1" err="1"/>
              <a:t>quando</a:t>
            </a:r>
            <a:r>
              <a:rPr lang="en-US" sz="1800" b="1"/>
              <a:t>:</a:t>
            </a:r>
          </a:p>
          <a:p>
            <a:r>
              <a:rPr lang="it-IT" sz="1800"/>
              <a:t> l'obiettivo della riunione può essere raggiunto attraverso riunioni individuali e/o di sottogruppo</a:t>
            </a:r>
          </a:p>
          <a:p>
            <a:r>
              <a:rPr lang="it-IT" sz="1800"/>
              <a:t>la riunione è inefficiente in termini di utilizzo di risorse umane e di tempo in relazione all'obiettivo</a:t>
            </a:r>
          </a:p>
          <a:p>
            <a:r>
              <a:rPr lang="it-IT" sz="1800"/>
              <a:t>la riunione può essere sostituita da una telefonata, un'e-mail o una lettera circolare</a:t>
            </a:r>
          </a:p>
          <a:p>
            <a:pPr marL="0" indent="0">
              <a:buFont typeface="Arial" panose="020B0604020202020204" pitchFamily="34" charset="0"/>
              <a:buNone/>
            </a:pPr>
            <a:endParaRPr lang="it-IT" sz="1800"/>
          </a:p>
          <a:p>
            <a:pPr marL="0" indent="0">
              <a:buFont typeface="Arial" panose="020B0604020202020204" pitchFamily="34" charset="0"/>
              <a:buNone/>
            </a:pPr>
            <a:endParaRPr lang="it-IT" sz="1800"/>
          </a:p>
          <a:p>
            <a:pPr marL="0" indent="0">
              <a:buFont typeface="Arial" panose="020B0604020202020204" pitchFamily="34" charset="0"/>
              <a:buNone/>
            </a:pPr>
            <a:endParaRPr lang="it-IT" sz="1800"/>
          </a:p>
        </p:txBody>
      </p:sp>
      <p:sp>
        <p:nvSpPr>
          <p:cNvPr id="5" name="Footer Placeholder 4">
            <a:extLst>
              <a:ext uri="{FF2B5EF4-FFF2-40B4-BE49-F238E27FC236}">
                <a16:creationId xmlns:a16="http://schemas.microsoft.com/office/drawing/2014/main" id="{787805F5-EF83-E70C-19FC-891FAD0B211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TextBox 4">
            <a:extLst>
              <a:ext uri="{FF2B5EF4-FFF2-40B4-BE49-F238E27FC236}">
                <a16:creationId xmlns:a16="http://schemas.microsoft.com/office/drawing/2014/main" id="{1B732556-289F-0534-9A27-CB049284ED61}"/>
              </a:ext>
            </a:extLst>
          </p:cNvPr>
          <p:cNvSpPr txBox="1"/>
          <p:nvPr/>
        </p:nvSpPr>
        <p:spPr>
          <a:xfrm>
            <a:off x="7347621" y="362970"/>
            <a:ext cx="314239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3200" b="1">
                <a:solidFill>
                  <a:srgbClr val="FFFFFF"/>
                </a:solidFill>
              </a:rPr>
              <a:t>Riunioni di team </a:t>
            </a:r>
            <a:endParaRPr lang="en-US" sz="3200">
              <a:ea typeface="Calibri"/>
              <a:cs typeface="Calibri"/>
            </a:endParaRPr>
          </a:p>
        </p:txBody>
      </p:sp>
      <p:sp>
        <p:nvSpPr>
          <p:cNvPr id="8" name="CasellaDiTesto 7">
            <a:extLst>
              <a:ext uri="{FF2B5EF4-FFF2-40B4-BE49-F238E27FC236}">
                <a16:creationId xmlns:a16="http://schemas.microsoft.com/office/drawing/2014/main" id="{CBF12DA1-FC75-03A9-3E4F-2779BD6C4A93}"/>
              </a:ext>
            </a:extLst>
          </p:cNvPr>
          <p:cNvSpPr txBox="1"/>
          <p:nvPr/>
        </p:nvSpPr>
        <p:spPr>
          <a:xfrm>
            <a:off x="2895844" y="6295240"/>
            <a:ext cx="5400674" cy="369332"/>
          </a:xfrm>
          <a:prstGeom prst="rect">
            <a:avLst/>
          </a:prstGeom>
          <a:noFill/>
        </p:spPr>
        <p:txBody>
          <a:bodyPr wrap="square">
            <a:spAutoFit/>
          </a:bodyPr>
          <a:lstStyle/>
          <a:p>
            <a:r>
              <a:rPr lang="it-IT" dirty="0">
                <a:hlinkClick r:id="rId2"/>
              </a:rPr>
              <a:t>https://youtu.be/QAxa_DsUgto?feature=shared</a:t>
            </a:r>
            <a:endParaRPr lang="it-IT" dirty="0"/>
          </a:p>
        </p:txBody>
      </p:sp>
    </p:spTree>
    <p:extLst>
      <p:ext uri="{BB962C8B-B14F-4D97-AF65-F5344CB8AC3E}">
        <p14:creationId xmlns:p14="http://schemas.microsoft.com/office/powerpoint/2010/main" val="13307581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C0C1EDE9-5C7A-806B-354E-00CDA9AD6D67}"/>
              </a:ext>
            </a:extLst>
          </p:cNvPr>
          <p:cNvSpPr>
            <a:spLocks noGrp="1"/>
          </p:cNvSpPr>
          <p:nvPr>
            <p:ph sz="half" idx="1"/>
          </p:nvPr>
        </p:nvSpPr>
        <p:spPr>
          <a:xfrm>
            <a:off x="625163" y="2454005"/>
            <a:ext cx="9685900" cy="3438149"/>
          </a:xfrm>
        </p:spPr>
        <p:txBody>
          <a:bodyPr lIns="91440" tIns="45720" rIns="91440" bIns="45720" anchor="t"/>
          <a:lstStyle/>
          <a:p>
            <a:pPr marL="0" indent="0">
              <a:buNone/>
            </a:pPr>
            <a:r>
              <a:rPr lang="it-IT" sz="2900"/>
              <a:t>Un incontro si sviluppa sia in termini di </a:t>
            </a:r>
            <a:r>
              <a:rPr lang="it-IT" sz="2900" b="1"/>
              <a:t>contenuto </a:t>
            </a:r>
            <a:r>
              <a:rPr lang="it-IT" sz="2900"/>
              <a:t>che di fluidità del </a:t>
            </a:r>
            <a:r>
              <a:rPr lang="it-IT" sz="2900" b="1"/>
              <a:t>processo</a:t>
            </a:r>
            <a:r>
              <a:rPr lang="it-IT" sz="2900"/>
              <a:t>:</a:t>
            </a:r>
            <a:endParaRPr lang="en-US"/>
          </a:p>
          <a:p>
            <a:pPr marL="239395" indent="-239395"/>
            <a:r>
              <a:rPr lang="it-IT" sz="2900"/>
              <a:t>il </a:t>
            </a:r>
            <a:r>
              <a:rPr lang="it-IT" sz="2900" b="1"/>
              <a:t>contenuto</a:t>
            </a:r>
            <a:r>
              <a:rPr lang="it-IT" sz="2900"/>
              <a:t> (cosa si discute)</a:t>
            </a:r>
            <a:endParaRPr lang="it-IT" sz="2900">
              <a:ea typeface="Calibri"/>
              <a:cs typeface="Calibri"/>
            </a:endParaRPr>
          </a:p>
          <a:p>
            <a:pPr marL="239395" indent="-239395"/>
            <a:r>
              <a:rPr lang="it-IT" sz="2900"/>
              <a:t>il </a:t>
            </a:r>
            <a:r>
              <a:rPr lang="it-IT" sz="2900" b="1"/>
              <a:t>processo</a:t>
            </a:r>
            <a:r>
              <a:rPr lang="it-IT" sz="2900"/>
              <a:t> (come si sviluppa l'incontro in termini relazionali)</a:t>
            </a:r>
            <a:endParaRPr lang="it-IT" sz="2900">
              <a:ea typeface="Calibri"/>
              <a:cs typeface="Calibri"/>
            </a:endParaRPr>
          </a:p>
        </p:txBody>
      </p:sp>
      <p:sp>
        <p:nvSpPr>
          <p:cNvPr id="5" name="Titolo 4">
            <a:extLst>
              <a:ext uri="{FF2B5EF4-FFF2-40B4-BE49-F238E27FC236}">
                <a16:creationId xmlns:a16="http://schemas.microsoft.com/office/drawing/2014/main" id="{93CB0101-4A0B-289A-A3A0-FFC1049FA5CB}"/>
              </a:ext>
            </a:extLst>
          </p:cNvPr>
          <p:cNvSpPr>
            <a:spLocks noGrp="1"/>
          </p:cNvSpPr>
          <p:nvPr>
            <p:ph type="title"/>
          </p:nvPr>
        </p:nvSpPr>
        <p:spPr>
          <a:xfrm>
            <a:off x="827881" y="950172"/>
            <a:ext cx="4572000" cy="857468"/>
          </a:xfrm>
        </p:spPr>
        <p:txBody>
          <a:bodyPr/>
          <a:lstStyle/>
          <a:p>
            <a:r>
              <a:rPr lang="it-IT" b="1">
                <a:solidFill>
                  <a:srgbClr val="0063DC"/>
                </a:solidFill>
              </a:rPr>
              <a:t>Contenuto e Processo</a:t>
            </a:r>
          </a:p>
        </p:txBody>
      </p:sp>
      <p:sp>
        <p:nvSpPr>
          <p:cNvPr id="2" name="Footer Placeholder 4">
            <a:extLst>
              <a:ext uri="{FF2B5EF4-FFF2-40B4-BE49-F238E27FC236}">
                <a16:creationId xmlns:a16="http://schemas.microsoft.com/office/drawing/2014/main" id="{1DE98FC2-E5FD-59C3-C97E-E9C5599C774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TextBox 4">
            <a:extLst>
              <a:ext uri="{FF2B5EF4-FFF2-40B4-BE49-F238E27FC236}">
                <a16:creationId xmlns:a16="http://schemas.microsoft.com/office/drawing/2014/main" id="{5E253C1F-4BFD-BBC2-3D11-3C04D7BC5590}"/>
              </a:ext>
            </a:extLst>
          </p:cNvPr>
          <p:cNvSpPr txBox="1"/>
          <p:nvPr/>
        </p:nvSpPr>
        <p:spPr>
          <a:xfrm>
            <a:off x="7347621" y="362970"/>
            <a:ext cx="314239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3200" b="1">
                <a:solidFill>
                  <a:srgbClr val="FFFFFF"/>
                </a:solidFill>
              </a:rPr>
              <a:t>Riunioni di team </a:t>
            </a:r>
            <a:endParaRPr lang="en-US" sz="3200">
              <a:ea typeface="Calibri"/>
              <a:cs typeface="Calibri"/>
            </a:endParaRPr>
          </a:p>
        </p:txBody>
      </p:sp>
      <p:sp>
        <p:nvSpPr>
          <p:cNvPr id="7" name="CasellaDiTesto 6">
            <a:extLst>
              <a:ext uri="{FF2B5EF4-FFF2-40B4-BE49-F238E27FC236}">
                <a16:creationId xmlns:a16="http://schemas.microsoft.com/office/drawing/2014/main" id="{E0AFB9BC-C473-977A-D864-1AE27C5AC60C}"/>
              </a:ext>
            </a:extLst>
          </p:cNvPr>
          <p:cNvSpPr txBox="1"/>
          <p:nvPr/>
        </p:nvSpPr>
        <p:spPr>
          <a:xfrm>
            <a:off x="2917508" y="6169187"/>
            <a:ext cx="5400674" cy="369332"/>
          </a:xfrm>
          <a:prstGeom prst="rect">
            <a:avLst/>
          </a:prstGeom>
          <a:noFill/>
        </p:spPr>
        <p:txBody>
          <a:bodyPr wrap="square">
            <a:spAutoFit/>
          </a:bodyPr>
          <a:lstStyle/>
          <a:p>
            <a:r>
              <a:rPr lang="it-IT" dirty="0">
                <a:hlinkClick r:id="rId2"/>
              </a:rPr>
              <a:t>https://youtu.be/2kOkDFO9AI8?feature=shared</a:t>
            </a:r>
            <a:endParaRPr lang="it-IT" dirty="0"/>
          </a:p>
        </p:txBody>
      </p:sp>
    </p:spTree>
    <p:extLst>
      <p:ext uri="{BB962C8B-B14F-4D97-AF65-F5344CB8AC3E}">
        <p14:creationId xmlns:p14="http://schemas.microsoft.com/office/powerpoint/2010/main" val="1757045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5F5377F-C41B-E839-AA85-0CBE3633BCFB}"/>
              </a:ext>
            </a:extLst>
          </p:cNvPr>
          <p:cNvSpPr>
            <a:spLocks noGrp="1"/>
          </p:cNvSpPr>
          <p:nvPr>
            <p:ph type="title"/>
          </p:nvPr>
        </p:nvSpPr>
        <p:spPr>
          <a:xfrm>
            <a:off x="1545289" y="529302"/>
            <a:ext cx="4189389" cy="608286"/>
          </a:xfrm>
        </p:spPr>
        <p:txBody>
          <a:bodyPr/>
          <a:lstStyle/>
          <a:p>
            <a:r>
              <a:rPr lang="it-IT" b="1">
                <a:solidFill>
                  <a:srgbClr val="0063DC"/>
                </a:solidFill>
              </a:rPr>
              <a:t>Compiti </a:t>
            </a:r>
            <a:br>
              <a:rPr lang="it-IT" b="1">
                <a:solidFill>
                  <a:srgbClr val="0063DC"/>
                </a:solidFill>
              </a:rPr>
            </a:br>
            <a:r>
              <a:rPr lang="it-IT" b="1">
                <a:solidFill>
                  <a:srgbClr val="0063DC"/>
                </a:solidFill>
              </a:rPr>
              <a:t>del Team Leader</a:t>
            </a:r>
          </a:p>
        </p:txBody>
      </p:sp>
      <p:sp>
        <p:nvSpPr>
          <p:cNvPr id="5" name="Text Placeholder 4">
            <a:extLst>
              <a:ext uri="{FF2B5EF4-FFF2-40B4-BE49-F238E27FC236}">
                <a16:creationId xmlns:a16="http://schemas.microsoft.com/office/drawing/2014/main" id="{FCC5CE6F-A5BC-005B-A3AE-08ADEF0BE622}"/>
              </a:ext>
            </a:extLst>
          </p:cNvPr>
          <p:cNvSpPr>
            <a:spLocks noGrp="1"/>
          </p:cNvSpPr>
          <p:nvPr>
            <p:ph type="body" sz="half" idx="13"/>
          </p:nvPr>
        </p:nvSpPr>
        <p:spPr>
          <a:xfrm>
            <a:off x="1454456" y="2271516"/>
            <a:ext cx="4474519" cy="1082227"/>
          </a:xfrm>
        </p:spPr>
        <p:txBody>
          <a:bodyPr/>
          <a:lstStyle/>
          <a:p>
            <a:pPr algn="just"/>
            <a:r>
              <a:rPr lang="en-US" sz="2200" err="1">
                <a:cs typeface="Century Gothic"/>
              </a:rPr>
              <a:t>Gestire</a:t>
            </a:r>
            <a:r>
              <a:rPr lang="en-US" sz="2200">
                <a:cs typeface="Century Gothic"/>
              </a:rPr>
              <a:t> le </a:t>
            </a:r>
            <a:r>
              <a:rPr lang="en-US" sz="2200" err="1">
                <a:cs typeface="Century Gothic"/>
              </a:rPr>
              <a:t>relazioni</a:t>
            </a:r>
            <a:r>
              <a:rPr lang="en-US" sz="2200">
                <a:cs typeface="Century Gothic"/>
              </a:rPr>
              <a:t> </a:t>
            </a:r>
            <a:r>
              <a:rPr lang="en-US" sz="2200" err="1">
                <a:cs typeface="Century Gothic"/>
              </a:rPr>
              <a:t>tra</a:t>
            </a:r>
            <a:r>
              <a:rPr lang="en-US" sz="2200">
                <a:cs typeface="Century Gothic"/>
              </a:rPr>
              <a:t> </a:t>
            </a:r>
            <a:r>
              <a:rPr lang="en-US" sz="2200" err="1">
                <a:cs typeface="Century Gothic"/>
              </a:rPr>
              <a:t>i</a:t>
            </a:r>
            <a:r>
              <a:rPr lang="en-US" sz="2200">
                <a:cs typeface="Century Gothic"/>
              </a:rPr>
              <a:t> </a:t>
            </a:r>
            <a:r>
              <a:rPr lang="en-US" sz="2200" err="1">
                <a:cs typeface="Century Gothic"/>
              </a:rPr>
              <a:t>membri</a:t>
            </a:r>
            <a:r>
              <a:rPr lang="en-US" sz="2200">
                <a:cs typeface="Century Gothic"/>
              </a:rPr>
              <a:t> del </a:t>
            </a:r>
            <a:r>
              <a:rPr lang="en-US" sz="2200" err="1">
                <a:cs typeface="Century Gothic"/>
              </a:rPr>
              <a:t>gruppo</a:t>
            </a:r>
            <a:endParaRPr lang="en-US" sz="2200">
              <a:cs typeface="Century Gothic"/>
            </a:endParaRPr>
          </a:p>
          <a:p>
            <a:endParaRPr lang="en-US" sz="2200"/>
          </a:p>
        </p:txBody>
      </p:sp>
      <p:sp>
        <p:nvSpPr>
          <p:cNvPr id="6" name="Text Placeholder 5">
            <a:extLst>
              <a:ext uri="{FF2B5EF4-FFF2-40B4-BE49-F238E27FC236}">
                <a16:creationId xmlns:a16="http://schemas.microsoft.com/office/drawing/2014/main" id="{AC9BDBC1-EC14-D59F-DEA9-77677E54D398}"/>
              </a:ext>
            </a:extLst>
          </p:cNvPr>
          <p:cNvSpPr>
            <a:spLocks noGrp="1"/>
          </p:cNvSpPr>
          <p:nvPr>
            <p:ph type="body" sz="half" idx="14"/>
          </p:nvPr>
        </p:nvSpPr>
        <p:spPr>
          <a:xfrm>
            <a:off x="1454457" y="3307660"/>
            <a:ext cx="4474519" cy="1082227"/>
          </a:xfrm>
        </p:spPr>
        <p:txBody>
          <a:bodyPr/>
          <a:lstStyle/>
          <a:p>
            <a:r>
              <a:rPr lang="it-IT" sz="2200">
                <a:cs typeface="Century Gothic"/>
              </a:rPr>
              <a:t>Accelerare il raggiungimento dell'obiettivo della riunione</a:t>
            </a:r>
            <a:endParaRPr lang="en-US" sz="2200">
              <a:cs typeface="Century Gothic"/>
            </a:endParaRPr>
          </a:p>
        </p:txBody>
      </p:sp>
      <p:sp>
        <p:nvSpPr>
          <p:cNvPr id="4" name="Footer Placeholder 4">
            <a:extLst>
              <a:ext uri="{FF2B5EF4-FFF2-40B4-BE49-F238E27FC236}">
                <a16:creationId xmlns:a16="http://schemas.microsoft.com/office/drawing/2014/main" id="{45CD9641-CE67-62D3-158B-029BE48400E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7" name="Text Placeholder 5">
            <a:extLst>
              <a:ext uri="{FF2B5EF4-FFF2-40B4-BE49-F238E27FC236}">
                <a16:creationId xmlns:a16="http://schemas.microsoft.com/office/drawing/2014/main" id="{45486E41-B09E-D510-65A2-07124E13CC5D}"/>
              </a:ext>
            </a:extLst>
          </p:cNvPr>
          <p:cNvSpPr txBox="1">
            <a:spLocks/>
          </p:cNvSpPr>
          <p:nvPr/>
        </p:nvSpPr>
        <p:spPr>
          <a:xfrm>
            <a:off x="1454455" y="4192471"/>
            <a:ext cx="4474519" cy="1082227"/>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1800"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gn="just">
              <a:lnSpc>
                <a:spcPct val="100000"/>
              </a:lnSpc>
              <a:spcBef>
                <a:spcPts val="450"/>
              </a:spcBef>
              <a:defRPr/>
            </a:pPr>
            <a:r>
              <a:rPr lang="it-IT" sz="2200">
                <a:cs typeface="Century Gothic"/>
              </a:rPr>
              <a:t>Negoziare obiettivi e strategie per contribuire a migliorare la gestione organizzativa della riunione</a:t>
            </a:r>
            <a:endParaRPr lang="it-IT" sz="2200"/>
          </a:p>
          <a:p>
            <a:endParaRPr lang="en-US"/>
          </a:p>
        </p:txBody>
      </p:sp>
      <p:sp>
        <p:nvSpPr>
          <p:cNvPr id="8" name="TextBox 4">
            <a:extLst>
              <a:ext uri="{FF2B5EF4-FFF2-40B4-BE49-F238E27FC236}">
                <a16:creationId xmlns:a16="http://schemas.microsoft.com/office/drawing/2014/main" id="{9CAAB6B1-4962-2235-BC3D-F3EF0CB42179}"/>
              </a:ext>
            </a:extLst>
          </p:cNvPr>
          <p:cNvSpPr txBox="1"/>
          <p:nvPr/>
        </p:nvSpPr>
        <p:spPr>
          <a:xfrm>
            <a:off x="7444511" y="972177"/>
            <a:ext cx="314239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3200" b="1">
                <a:solidFill>
                  <a:srgbClr val="FFFFFF"/>
                </a:solidFill>
              </a:rPr>
              <a:t>Riunioni di team </a:t>
            </a:r>
            <a:endParaRPr lang="en-US" sz="3200">
              <a:ea typeface="Calibri"/>
              <a:cs typeface="Calibri"/>
            </a:endParaRPr>
          </a:p>
        </p:txBody>
      </p:sp>
      <p:sp>
        <p:nvSpPr>
          <p:cNvPr id="9" name="CasellaDiTesto 8">
            <a:extLst>
              <a:ext uri="{FF2B5EF4-FFF2-40B4-BE49-F238E27FC236}">
                <a16:creationId xmlns:a16="http://schemas.microsoft.com/office/drawing/2014/main" id="{41B10870-853D-ED53-C0F2-F5C3A750CE7F}"/>
              </a:ext>
            </a:extLst>
          </p:cNvPr>
          <p:cNvSpPr txBox="1"/>
          <p:nvPr/>
        </p:nvSpPr>
        <p:spPr>
          <a:xfrm>
            <a:off x="2699544" y="6107112"/>
            <a:ext cx="5400674" cy="369332"/>
          </a:xfrm>
          <a:prstGeom prst="rect">
            <a:avLst/>
          </a:prstGeom>
          <a:noFill/>
        </p:spPr>
        <p:txBody>
          <a:bodyPr wrap="square">
            <a:spAutoFit/>
          </a:bodyPr>
          <a:lstStyle/>
          <a:p>
            <a:r>
              <a:rPr lang="it-IT" dirty="0">
                <a:hlinkClick r:id="rId2"/>
              </a:rPr>
              <a:t>https://youtu.be/uISqaSx1wL4?feature=shared</a:t>
            </a:r>
            <a:endParaRPr lang="it-IT" dirty="0"/>
          </a:p>
        </p:txBody>
      </p:sp>
    </p:spTree>
    <p:extLst>
      <p:ext uri="{BB962C8B-B14F-4D97-AF65-F5344CB8AC3E}">
        <p14:creationId xmlns:p14="http://schemas.microsoft.com/office/powerpoint/2010/main" val="4067744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ADD370-E3FF-7C0B-A673-1834D818F1E2}"/>
              </a:ext>
            </a:extLst>
          </p:cNvPr>
          <p:cNvSpPr>
            <a:spLocks noGrp="1"/>
          </p:cNvSpPr>
          <p:nvPr>
            <p:ph type="title"/>
          </p:nvPr>
        </p:nvSpPr>
        <p:spPr>
          <a:xfrm>
            <a:off x="768682" y="1129209"/>
            <a:ext cx="4130566" cy="879950"/>
          </a:xfrm>
        </p:spPr>
        <p:txBody>
          <a:bodyPr/>
          <a:lstStyle/>
          <a:p>
            <a:r>
              <a:rPr lang="it-IT" b="1">
                <a:solidFill>
                  <a:srgbClr val="0063DC"/>
                </a:solidFill>
              </a:rPr>
              <a:t>Fasi della Riunione</a:t>
            </a:r>
          </a:p>
        </p:txBody>
      </p:sp>
      <p:sp>
        <p:nvSpPr>
          <p:cNvPr id="4" name="AutoShape 7">
            <a:extLst>
              <a:ext uri="{FF2B5EF4-FFF2-40B4-BE49-F238E27FC236}">
                <a16:creationId xmlns:a16="http://schemas.microsoft.com/office/drawing/2014/main" id="{72D24B41-4A51-6E0C-865F-C496110CA894}"/>
              </a:ext>
            </a:extLst>
          </p:cNvPr>
          <p:cNvSpPr>
            <a:spLocks noChangeArrowheads="1"/>
          </p:cNvSpPr>
          <p:nvPr/>
        </p:nvSpPr>
        <p:spPr bwMode="auto">
          <a:xfrm rot="-5400000">
            <a:off x="8217474" y="3233414"/>
            <a:ext cx="817825" cy="720724"/>
          </a:xfrm>
          <a:prstGeom prst="downArrow">
            <a:avLst>
              <a:gd name="adj1" fmla="val 36435"/>
              <a:gd name="adj2" fmla="val 37310"/>
            </a:avLst>
          </a:prstGeom>
          <a:solidFill>
            <a:srgbClr val="FB0087"/>
          </a:solidFill>
          <a:ln>
            <a:solidFill>
              <a:srgbClr val="FB0087"/>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it-IT">
              <a:cs typeface="MS Gothic" charset="0"/>
            </a:endParaRPr>
          </a:p>
        </p:txBody>
      </p:sp>
      <p:sp>
        <p:nvSpPr>
          <p:cNvPr id="5" name="AutoShape 3">
            <a:extLst>
              <a:ext uri="{FF2B5EF4-FFF2-40B4-BE49-F238E27FC236}">
                <a16:creationId xmlns:a16="http://schemas.microsoft.com/office/drawing/2014/main" id="{59A9B613-26BA-BD3F-B3DA-1FFDC3DFF19D}"/>
              </a:ext>
            </a:extLst>
          </p:cNvPr>
          <p:cNvSpPr>
            <a:spLocks noChangeArrowheads="1"/>
          </p:cNvSpPr>
          <p:nvPr/>
        </p:nvSpPr>
        <p:spPr bwMode="auto">
          <a:xfrm>
            <a:off x="2965882" y="3035823"/>
            <a:ext cx="2581719" cy="879951"/>
          </a:xfrm>
          <a:prstGeom prst="roundRect">
            <a:avLst>
              <a:gd name="adj" fmla="val 120"/>
            </a:avLst>
          </a:prstGeom>
          <a:solidFill>
            <a:srgbClr val="00C6D6"/>
          </a:solidFill>
          <a:ln>
            <a:solidFill>
              <a:srgbClr val="00C6D6"/>
            </a:solidFill>
            <a:headEnd/>
            <a:tailEnd/>
          </a:ln>
        </p:spPr>
        <p:style>
          <a:lnRef idx="3">
            <a:schemeClr val="lt1"/>
          </a:lnRef>
          <a:fillRef idx="1">
            <a:schemeClr val="accent1"/>
          </a:fillRef>
          <a:effectRef idx="1">
            <a:schemeClr val="accent1"/>
          </a:effectRef>
          <a:fontRef idx="minor">
            <a:schemeClr val="lt1"/>
          </a:fontRef>
        </p:style>
        <p:txBody>
          <a:bodyPr lIns="90000" tIns="45000" rIns="90000" bIns="45000" anchor="ctr" anchorCtr="1"/>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2800" b="1">
                <a:solidFill>
                  <a:schemeClr val="bg1"/>
                </a:solidFill>
                <a:cs typeface="Century Gothic"/>
              </a:rPr>
              <a:t>Coordinamento</a:t>
            </a:r>
          </a:p>
        </p:txBody>
      </p:sp>
      <p:sp>
        <p:nvSpPr>
          <p:cNvPr id="6" name="AutoShape 4">
            <a:extLst>
              <a:ext uri="{FF2B5EF4-FFF2-40B4-BE49-F238E27FC236}">
                <a16:creationId xmlns:a16="http://schemas.microsoft.com/office/drawing/2014/main" id="{A8A3441C-8FA9-8250-43AE-3B80C29514E0}"/>
              </a:ext>
            </a:extLst>
          </p:cNvPr>
          <p:cNvSpPr>
            <a:spLocks noChangeArrowheads="1"/>
          </p:cNvSpPr>
          <p:nvPr/>
        </p:nvSpPr>
        <p:spPr bwMode="auto">
          <a:xfrm rot="16200000">
            <a:off x="5544611" y="3117138"/>
            <a:ext cx="720725" cy="720725"/>
          </a:xfrm>
          <a:prstGeom prst="downArrow">
            <a:avLst>
              <a:gd name="adj1" fmla="val 36435"/>
              <a:gd name="adj2" fmla="val 37310"/>
            </a:avLst>
          </a:prstGeom>
          <a:solidFill>
            <a:srgbClr val="FB0087"/>
          </a:solidFill>
          <a:ln>
            <a:solidFill>
              <a:srgbClr val="FB0087"/>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it-IT">
              <a:cs typeface="MS Gothic" charset="0"/>
            </a:endParaRPr>
          </a:p>
        </p:txBody>
      </p:sp>
      <p:sp>
        <p:nvSpPr>
          <p:cNvPr id="7" name="AutoShape 5">
            <a:extLst>
              <a:ext uri="{FF2B5EF4-FFF2-40B4-BE49-F238E27FC236}">
                <a16:creationId xmlns:a16="http://schemas.microsoft.com/office/drawing/2014/main" id="{3A7D5A8E-6A21-193C-7F6D-31A05AE9DE9E}"/>
              </a:ext>
            </a:extLst>
          </p:cNvPr>
          <p:cNvSpPr>
            <a:spLocks noChangeArrowheads="1"/>
          </p:cNvSpPr>
          <p:nvPr/>
        </p:nvSpPr>
        <p:spPr bwMode="auto">
          <a:xfrm>
            <a:off x="6270626" y="3036378"/>
            <a:ext cx="2038186" cy="879950"/>
          </a:xfrm>
          <a:prstGeom prst="roundRect">
            <a:avLst>
              <a:gd name="adj" fmla="val 218"/>
            </a:avLst>
          </a:prstGeom>
          <a:solidFill>
            <a:srgbClr val="AB0084"/>
          </a:solidFill>
          <a:ln>
            <a:solidFill>
              <a:srgbClr val="AB0084"/>
            </a:solidFill>
            <a:headEnd/>
            <a:tailEnd/>
          </a:ln>
        </p:spPr>
        <p:style>
          <a:lnRef idx="3">
            <a:schemeClr val="lt1"/>
          </a:lnRef>
          <a:fillRef idx="1">
            <a:schemeClr val="accent1"/>
          </a:fillRef>
          <a:effectRef idx="1">
            <a:schemeClr val="accent1"/>
          </a:effectRef>
          <a:fontRef idx="minor">
            <a:schemeClr val="lt1"/>
          </a:fontRef>
        </p:style>
        <p:txBody>
          <a:bodyPr lIns="90000" tIns="45000" rIns="90000" bIns="45000" anchor="ctr" anchorCtr="1"/>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2800" b="1">
                <a:solidFill>
                  <a:schemeClr val="bg1"/>
                </a:solidFill>
                <a:cs typeface="Century Gothic"/>
              </a:rPr>
              <a:t>Conclusione</a:t>
            </a:r>
          </a:p>
        </p:txBody>
      </p:sp>
      <p:sp>
        <p:nvSpPr>
          <p:cNvPr id="8" name="AutoShape 6">
            <a:extLst>
              <a:ext uri="{FF2B5EF4-FFF2-40B4-BE49-F238E27FC236}">
                <a16:creationId xmlns:a16="http://schemas.microsoft.com/office/drawing/2014/main" id="{A937DE55-A2BF-3C29-A0AB-D0B488AF5B91}"/>
              </a:ext>
            </a:extLst>
          </p:cNvPr>
          <p:cNvSpPr>
            <a:spLocks noChangeArrowheads="1"/>
          </p:cNvSpPr>
          <p:nvPr/>
        </p:nvSpPr>
        <p:spPr bwMode="auto">
          <a:xfrm>
            <a:off x="9105962" y="3076885"/>
            <a:ext cx="1582551" cy="839454"/>
          </a:xfrm>
          <a:prstGeom prst="roundRect">
            <a:avLst>
              <a:gd name="adj" fmla="val 218"/>
            </a:avLst>
          </a:prstGeom>
          <a:solidFill>
            <a:srgbClr val="1A75DB"/>
          </a:solidFill>
          <a:ln>
            <a:solidFill>
              <a:srgbClr val="1A75DB"/>
            </a:solidFill>
            <a:headEnd/>
            <a:tailEnd/>
          </a:ln>
        </p:spPr>
        <p:style>
          <a:lnRef idx="3">
            <a:schemeClr val="lt1"/>
          </a:lnRef>
          <a:fillRef idx="1">
            <a:schemeClr val="accent1"/>
          </a:fillRef>
          <a:effectRef idx="1">
            <a:schemeClr val="accent1"/>
          </a:effectRef>
          <a:fontRef idx="minor">
            <a:schemeClr val="lt1"/>
          </a:fontRef>
        </p:style>
        <p:txBody>
          <a:bodyPr lIns="90000" tIns="45000" rIns="90000" bIns="45000" anchor="ctr" anchorCtr="1"/>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2800" b="1">
                <a:solidFill>
                  <a:schemeClr val="bg1"/>
                </a:solidFill>
                <a:cs typeface="Century Gothic"/>
              </a:rPr>
              <a:t>Verifica</a:t>
            </a:r>
          </a:p>
        </p:txBody>
      </p:sp>
      <p:sp>
        <p:nvSpPr>
          <p:cNvPr id="9" name="AutoShape 8">
            <a:extLst>
              <a:ext uri="{FF2B5EF4-FFF2-40B4-BE49-F238E27FC236}">
                <a16:creationId xmlns:a16="http://schemas.microsoft.com/office/drawing/2014/main" id="{836EAE9D-272B-DC46-8EEA-89CE35D1554E}"/>
              </a:ext>
            </a:extLst>
          </p:cNvPr>
          <p:cNvSpPr>
            <a:spLocks noChangeArrowheads="1"/>
          </p:cNvSpPr>
          <p:nvPr/>
        </p:nvSpPr>
        <p:spPr bwMode="auto">
          <a:xfrm rot="16200000">
            <a:off x="2249702" y="3115448"/>
            <a:ext cx="720725" cy="720725"/>
          </a:xfrm>
          <a:prstGeom prst="downArrow">
            <a:avLst>
              <a:gd name="adj1" fmla="val 36435"/>
              <a:gd name="adj2" fmla="val 37310"/>
            </a:avLst>
          </a:prstGeom>
          <a:solidFill>
            <a:srgbClr val="FB0087"/>
          </a:solidFill>
          <a:ln>
            <a:solidFill>
              <a:srgbClr val="FB0087"/>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it-IT">
              <a:cs typeface="MS Gothic" charset="0"/>
            </a:endParaRPr>
          </a:p>
        </p:txBody>
      </p:sp>
      <p:sp>
        <p:nvSpPr>
          <p:cNvPr id="10" name="AutoShape 2">
            <a:extLst>
              <a:ext uri="{FF2B5EF4-FFF2-40B4-BE49-F238E27FC236}">
                <a16:creationId xmlns:a16="http://schemas.microsoft.com/office/drawing/2014/main" id="{1DD86DFB-62FC-C0A6-8140-06374A69B9BD}"/>
              </a:ext>
            </a:extLst>
          </p:cNvPr>
          <p:cNvSpPr>
            <a:spLocks noChangeArrowheads="1"/>
          </p:cNvSpPr>
          <p:nvPr/>
        </p:nvSpPr>
        <p:spPr bwMode="auto">
          <a:xfrm>
            <a:off x="95985" y="3037763"/>
            <a:ext cx="2156863" cy="871220"/>
          </a:xfrm>
          <a:prstGeom prst="roundRect">
            <a:avLst>
              <a:gd name="adj" fmla="val 144"/>
            </a:avLst>
          </a:prstGeom>
          <a:ln>
            <a:headEnd/>
            <a:tailEnd/>
          </a:ln>
        </p:spPr>
        <p:style>
          <a:lnRef idx="3">
            <a:schemeClr val="lt1"/>
          </a:lnRef>
          <a:fillRef idx="1">
            <a:schemeClr val="accent1"/>
          </a:fillRef>
          <a:effectRef idx="1">
            <a:schemeClr val="accent1"/>
          </a:effectRef>
          <a:fontRef idx="minor">
            <a:schemeClr val="lt1"/>
          </a:fontRef>
        </p:style>
        <p:txBody>
          <a:bodyPr lIns="90000" tIns="45000" rIns="90000" bIns="45000" anchor="ctr" anchorCtr="1"/>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2800" b="1">
                <a:solidFill>
                  <a:schemeClr val="bg1"/>
                </a:solidFill>
                <a:cs typeface="Century Gothic"/>
              </a:rPr>
              <a:t>Preparazione</a:t>
            </a:r>
          </a:p>
        </p:txBody>
      </p:sp>
      <p:sp>
        <p:nvSpPr>
          <p:cNvPr id="3" name="Footer Placeholder 4">
            <a:extLst>
              <a:ext uri="{FF2B5EF4-FFF2-40B4-BE49-F238E27FC236}">
                <a16:creationId xmlns:a16="http://schemas.microsoft.com/office/drawing/2014/main" id="{DA49C911-C4F7-818F-BA3B-27E9F8E573B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11" name="TextBox 4">
            <a:extLst>
              <a:ext uri="{FF2B5EF4-FFF2-40B4-BE49-F238E27FC236}">
                <a16:creationId xmlns:a16="http://schemas.microsoft.com/office/drawing/2014/main" id="{A493EA18-B109-B20E-ABC2-CB75616143A8}"/>
              </a:ext>
            </a:extLst>
          </p:cNvPr>
          <p:cNvSpPr txBox="1"/>
          <p:nvPr/>
        </p:nvSpPr>
        <p:spPr>
          <a:xfrm>
            <a:off x="7347621" y="362970"/>
            <a:ext cx="314239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3200" b="1">
                <a:solidFill>
                  <a:srgbClr val="FFFFFF"/>
                </a:solidFill>
              </a:rPr>
              <a:t>Riunioni di team </a:t>
            </a:r>
            <a:endParaRPr lang="en-US" sz="3200">
              <a:ea typeface="Calibri"/>
              <a:cs typeface="Calibri"/>
            </a:endParaRPr>
          </a:p>
        </p:txBody>
      </p:sp>
      <p:sp>
        <p:nvSpPr>
          <p:cNvPr id="13" name="CasellaDiTesto 12">
            <a:extLst>
              <a:ext uri="{FF2B5EF4-FFF2-40B4-BE49-F238E27FC236}">
                <a16:creationId xmlns:a16="http://schemas.microsoft.com/office/drawing/2014/main" id="{439D7E81-AC3B-C32F-BEEE-6835AE0E2F60}"/>
              </a:ext>
            </a:extLst>
          </p:cNvPr>
          <p:cNvSpPr txBox="1"/>
          <p:nvPr/>
        </p:nvSpPr>
        <p:spPr>
          <a:xfrm>
            <a:off x="2812166" y="6070104"/>
            <a:ext cx="5406390" cy="369332"/>
          </a:xfrm>
          <a:prstGeom prst="rect">
            <a:avLst/>
          </a:prstGeom>
          <a:noFill/>
        </p:spPr>
        <p:txBody>
          <a:bodyPr wrap="square">
            <a:spAutoFit/>
          </a:bodyPr>
          <a:lstStyle/>
          <a:p>
            <a:r>
              <a:rPr lang="it-IT" dirty="0">
                <a:hlinkClick r:id="rId2"/>
              </a:rPr>
              <a:t>https://youtu.be/lZh_vse1tjY?feature=shared</a:t>
            </a:r>
            <a:endParaRPr lang="it-IT" dirty="0"/>
          </a:p>
        </p:txBody>
      </p:sp>
    </p:spTree>
    <p:extLst>
      <p:ext uri="{BB962C8B-B14F-4D97-AF65-F5344CB8AC3E}">
        <p14:creationId xmlns:p14="http://schemas.microsoft.com/office/powerpoint/2010/main" val="3455044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CF3D950-975E-F0CC-9852-7DD4C5A22140}"/>
              </a:ext>
            </a:extLst>
          </p:cNvPr>
          <p:cNvSpPr>
            <a:spLocks noGrp="1"/>
          </p:cNvSpPr>
          <p:nvPr>
            <p:ph type="title" idx="4294967295"/>
          </p:nvPr>
        </p:nvSpPr>
        <p:spPr>
          <a:xfrm>
            <a:off x="420530" y="621356"/>
            <a:ext cx="10190053" cy="993775"/>
          </a:xfrm>
          <a:prstGeom prst="rect">
            <a:avLst/>
          </a:prstGeom>
        </p:spPr>
        <p:txBody>
          <a:bodyPr/>
          <a:lstStyle/>
          <a:p>
            <a:r>
              <a:rPr lang="en-US" sz="3600" b="1">
                <a:solidFill>
                  <a:srgbClr val="1A75DB"/>
                </a:solidFill>
                <a:latin typeface="+mn-lt"/>
              </a:rPr>
              <a:t>Dare e </a:t>
            </a:r>
            <a:r>
              <a:rPr lang="en-US" sz="3600" b="1" err="1">
                <a:solidFill>
                  <a:srgbClr val="1A75DB"/>
                </a:solidFill>
                <a:latin typeface="+mn-lt"/>
              </a:rPr>
              <a:t>ricevere</a:t>
            </a:r>
            <a:r>
              <a:rPr lang="en-US" sz="3600" b="1">
                <a:solidFill>
                  <a:srgbClr val="1A75DB"/>
                </a:solidFill>
                <a:latin typeface="+mn-lt"/>
              </a:rPr>
              <a:t> feedback </a:t>
            </a:r>
            <a:r>
              <a:rPr lang="en-US" sz="3600" b="1" err="1">
                <a:solidFill>
                  <a:srgbClr val="1A75DB"/>
                </a:solidFill>
                <a:latin typeface="+mn-lt"/>
              </a:rPr>
              <a:t>durante</a:t>
            </a:r>
            <a:r>
              <a:rPr lang="en-US" sz="3600" b="1">
                <a:solidFill>
                  <a:srgbClr val="1A75DB"/>
                </a:solidFill>
                <a:latin typeface="+mn-lt"/>
              </a:rPr>
              <a:t> </a:t>
            </a:r>
            <a:r>
              <a:rPr lang="en-US" sz="3600" b="1" err="1">
                <a:solidFill>
                  <a:srgbClr val="1A75DB"/>
                </a:solidFill>
                <a:latin typeface="+mn-lt"/>
              </a:rPr>
              <a:t>una</a:t>
            </a:r>
            <a:r>
              <a:rPr lang="en-US" sz="3600" b="1">
                <a:solidFill>
                  <a:srgbClr val="1A75DB"/>
                </a:solidFill>
                <a:latin typeface="+mn-lt"/>
              </a:rPr>
              <a:t> </a:t>
            </a:r>
            <a:r>
              <a:rPr lang="en-US" sz="3600" b="1" err="1">
                <a:solidFill>
                  <a:srgbClr val="1A75DB"/>
                </a:solidFill>
                <a:latin typeface="+mn-lt"/>
              </a:rPr>
              <a:t>riunione</a:t>
            </a:r>
            <a:endParaRPr lang="it-IT" sz="3600" b="1">
              <a:solidFill>
                <a:srgbClr val="1A75DB"/>
              </a:solidFill>
              <a:latin typeface="+mn-lt"/>
            </a:endParaRPr>
          </a:p>
        </p:txBody>
      </p:sp>
      <p:sp>
        <p:nvSpPr>
          <p:cNvPr id="3" name="Segnaposto contenuto 2">
            <a:extLst>
              <a:ext uri="{FF2B5EF4-FFF2-40B4-BE49-F238E27FC236}">
                <a16:creationId xmlns:a16="http://schemas.microsoft.com/office/drawing/2014/main" id="{38025235-C2A2-3FD2-C386-DEEF803A800E}"/>
              </a:ext>
            </a:extLst>
          </p:cNvPr>
          <p:cNvSpPr>
            <a:spLocks noGrp="1"/>
          </p:cNvSpPr>
          <p:nvPr>
            <p:ph sz="half" idx="4294967295"/>
          </p:nvPr>
        </p:nvSpPr>
        <p:spPr>
          <a:xfrm>
            <a:off x="420530" y="2183429"/>
            <a:ext cx="9685338" cy="646331"/>
          </a:xfrm>
          <a:prstGeom prst="rect">
            <a:avLst/>
          </a:prstGeom>
          <a:solidFill>
            <a:schemeClr val="accent5">
              <a:lumMod val="20000"/>
              <a:lumOff val="80000"/>
            </a:schemeClr>
          </a:solidFill>
        </p:spPr>
        <p:txBody>
          <a:bodyPr wrap="square">
            <a:spAutoFit/>
          </a:bodyPr>
          <a:lstStyle/>
          <a:p>
            <a:pPr marL="0" indent="0" defTabSz="457200">
              <a:buNone/>
            </a:pPr>
            <a:r>
              <a:rPr lang="it-IT" sz="2000"/>
              <a:t>Se volete chiedere a qualcuno un feedback su una vostra performance, </a:t>
            </a:r>
            <a:r>
              <a:rPr lang="it-IT" sz="2000" b="1"/>
              <a:t>ricordatevi di fare lo sforzo di non essere generici:</a:t>
            </a:r>
          </a:p>
        </p:txBody>
      </p:sp>
      <p:sp>
        <p:nvSpPr>
          <p:cNvPr id="5" name="CasellaDiTesto 4">
            <a:extLst>
              <a:ext uri="{FF2B5EF4-FFF2-40B4-BE49-F238E27FC236}">
                <a16:creationId xmlns:a16="http://schemas.microsoft.com/office/drawing/2014/main" id="{098D4060-16B8-D6A7-1B44-82F7E79E540B}"/>
              </a:ext>
            </a:extLst>
          </p:cNvPr>
          <p:cNvSpPr txBox="1"/>
          <p:nvPr/>
        </p:nvSpPr>
        <p:spPr>
          <a:xfrm>
            <a:off x="4868257" y="5061770"/>
            <a:ext cx="5106800" cy="646331"/>
          </a:xfrm>
          <a:prstGeom prst="rect">
            <a:avLst/>
          </a:prstGeom>
          <a:solidFill>
            <a:schemeClr val="accent5">
              <a:lumMod val="20000"/>
              <a:lumOff val="80000"/>
            </a:schemeClr>
          </a:solidFill>
        </p:spPr>
        <p:txBody>
          <a:bodyPr wrap="square">
            <a:spAutoFit/>
          </a:bodyPr>
          <a:lstStyle>
            <a:defPPr>
              <a:defRPr lang="en-US"/>
            </a:defPPr>
            <a:lvl1pPr indent="0">
              <a:buNone/>
            </a:lvl1pPr>
          </a:lstStyle>
          <a:p>
            <a:r>
              <a:rPr lang="it-IT"/>
              <a:t>Più il commento è generale, più è facile che il destinatario lo interpreti erroneamente</a:t>
            </a:r>
          </a:p>
        </p:txBody>
      </p:sp>
      <p:sp>
        <p:nvSpPr>
          <p:cNvPr id="7" name="CasellaDiTesto 6">
            <a:extLst>
              <a:ext uri="{FF2B5EF4-FFF2-40B4-BE49-F238E27FC236}">
                <a16:creationId xmlns:a16="http://schemas.microsoft.com/office/drawing/2014/main" id="{B3DE1E35-3797-CC8E-2E80-E7F700BDD616}"/>
              </a:ext>
            </a:extLst>
          </p:cNvPr>
          <p:cNvSpPr txBox="1"/>
          <p:nvPr/>
        </p:nvSpPr>
        <p:spPr>
          <a:xfrm>
            <a:off x="420530" y="3196820"/>
            <a:ext cx="4090914" cy="2862322"/>
          </a:xfrm>
          <a:prstGeom prst="rect">
            <a:avLst/>
          </a:prstGeom>
          <a:solidFill>
            <a:schemeClr val="accent5">
              <a:lumMod val="20000"/>
              <a:lumOff val="80000"/>
            </a:schemeClr>
          </a:solidFill>
        </p:spPr>
        <p:txBody>
          <a:bodyPr wrap="square" lIns="91440" tIns="45720" rIns="91440" bIns="45720" anchor="t">
            <a:spAutoFit/>
          </a:bodyPr>
          <a:lstStyle/>
          <a:p>
            <a:pPr marL="0" indent="0">
              <a:buNone/>
            </a:pPr>
            <a:r>
              <a:rPr lang="it-IT"/>
              <a:t>Esempio:</a:t>
            </a:r>
            <a:r>
              <a:rPr lang="it-IT" sz="1800"/>
              <a:t> </a:t>
            </a:r>
          </a:p>
          <a:p>
            <a:pPr marL="0" indent="0">
              <a:buNone/>
            </a:pPr>
            <a:r>
              <a:rPr lang="en-US" sz="1800" b="1" err="1"/>
              <a:t>Richiesta</a:t>
            </a:r>
            <a:r>
              <a:rPr lang="en-US" sz="1800" b="1"/>
              <a:t> di feedback non </a:t>
            </a:r>
            <a:r>
              <a:rPr lang="en-US" sz="1800" b="1" err="1"/>
              <a:t>efficace</a:t>
            </a:r>
            <a:r>
              <a:rPr lang="en-US" sz="1800" b="1"/>
              <a:t>: </a:t>
            </a:r>
            <a:r>
              <a:rPr lang="en-US" sz="1800"/>
              <a:t>“Ti </a:t>
            </a:r>
            <a:r>
              <a:rPr lang="en-US" sz="1800" err="1"/>
              <a:t>è</a:t>
            </a:r>
            <a:r>
              <a:rPr lang="en-US" sz="1800"/>
              <a:t> </a:t>
            </a:r>
            <a:r>
              <a:rPr lang="en-US" sz="1800" err="1"/>
              <a:t>piaciuta</a:t>
            </a:r>
            <a:r>
              <a:rPr lang="en-US" sz="1800"/>
              <a:t> la </a:t>
            </a:r>
            <a:r>
              <a:rPr lang="en-US" sz="1800" err="1"/>
              <a:t>mia</a:t>
            </a:r>
            <a:r>
              <a:rPr lang="en-US" sz="1800"/>
              <a:t> </a:t>
            </a:r>
            <a:r>
              <a:rPr lang="en-US" sz="1800" err="1"/>
              <a:t>presentazione</a:t>
            </a:r>
            <a:r>
              <a:rPr lang="en-US" sz="1800"/>
              <a:t>?“</a:t>
            </a:r>
          </a:p>
          <a:p>
            <a:pPr marL="0" indent="0">
              <a:buNone/>
            </a:pPr>
            <a:endParaRPr lang="en-US" sz="1800"/>
          </a:p>
          <a:p>
            <a:pPr marL="0" indent="0">
              <a:buNone/>
            </a:pPr>
            <a:r>
              <a:rPr lang="en-US" sz="1800" b="1" err="1"/>
              <a:t>Richiesta</a:t>
            </a:r>
            <a:r>
              <a:rPr lang="en-US" sz="1800" b="1"/>
              <a:t> di feedback </a:t>
            </a:r>
            <a:r>
              <a:rPr lang="en-US" sz="1800" b="1" err="1"/>
              <a:t>efficace</a:t>
            </a:r>
            <a:r>
              <a:rPr lang="en-US" sz="1800" b="1"/>
              <a:t>:</a:t>
            </a:r>
            <a:r>
              <a:rPr lang="en-US" sz="1800"/>
              <a:t> “</a:t>
            </a:r>
            <a:r>
              <a:rPr lang="it-IT" sz="1800"/>
              <a:t>Quali punti di forza e di debolezza hai notato nella mia presentazione? Che suggerimenti puoi darmi per migliorarne l'efficacia? Dove hai ritenuto che la mia presentazione fosse più accurata?</a:t>
            </a:r>
            <a:r>
              <a:rPr lang="en-US" sz="1800"/>
              <a:t>"</a:t>
            </a:r>
            <a:endParaRPr lang="it-IT" sz="1800"/>
          </a:p>
        </p:txBody>
      </p:sp>
      <p:sp>
        <p:nvSpPr>
          <p:cNvPr id="9" name="CasellaDiTesto 8">
            <a:extLst>
              <a:ext uri="{FF2B5EF4-FFF2-40B4-BE49-F238E27FC236}">
                <a16:creationId xmlns:a16="http://schemas.microsoft.com/office/drawing/2014/main" id="{70813B0C-B0AD-E186-D1FE-0BCE33AF932E}"/>
              </a:ext>
            </a:extLst>
          </p:cNvPr>
          <p:cNvSpPr txBox="1"/>
          <p:nvPr/>
        </p:nvSpPr>
        <p:spPr>
          <a:xfrm>
            <a:off x="4868257" y="3894945"/>
            <a:ext cx="5106801" cy="923330"/>
          </a:xfrm>
          <a:prstGeom prst="rect">
            <a:avLst/>
          </a:prstGeom>
          <a:solidFill>
            <a:schemeClr val="accent5">
              <a:lumMod val="20000"/>
              <a:lumOff val="80000"/>
            </a:schemeClr>
          </a:solidFill>
        </p:spPr>
        <p:txBody>
          <a:bodyPr wrap="square">
            <a:spAutoFit/>
          </a:bodyPr>
          <a:lstStyle>
            <a:defPPr>
              <a:defRPr lang="en-US"/>
            </a:defPPr>
            <a:lvl1pPr indent="0">
              <a:buNone/>
            </a:lvl1pPr>
          </a:lstStyle>
          <a:p>
            <a:r>
              <a:rPr lang="it-IT"/>
              <a:t>Più generica è la domanda, più generica è la risposta, più generico è il feedback (che avrà poco significato per chi lo riceve)</a:t>
            </a:r>
          </a:p>
        </p:txBody>
      </p:sp>
      <p:sp>
        <p:nvSpPr>
          <p:cNvPr id="4" name="Footer Placeholder 4">
            <a:extLst>
              <a:ext uri="{FF2B5EF4-FFF2-40B4-BE49-F238E27FC236}">
                <a16:creationId xmlns:a16="http://schemas.microsoft.com/office/drawing/2014/main" id="{F33C9459-86C0-4F74-5953-0C51E3BE47B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CasellaDiTesto 7">
            <a:extLst>
              <a:ext uri="{FF2B5EF4-FFF2-40B4-BE49-F238E27FC236}">
                <a16:creationId xmlns:a16="http://schemas.microsoft.com/office/drawing/2014/main" id="{402732CE-7F75-B7BF-9EA6-D999C5E2A1B9}"/>
              </a:ext>
            </a:extLst>
          </p:cNvPr>
          <p:cNvSpPr txBox="1"/>
          <p:nvPr/>
        </p:nvSpPr>
        <p:spPr>
          <a:xfrm>
            <a:off x="2815219" y="6302637"/>
            <a:ext cx="5400674" cy="369332"/>
          </a:xfrm>
          <a:prstGeom prst="rect">
            <a:avLst/>
          </a:prstGeom>
          <a:noFill/>
        </p:spPr>
        <p:txBody>
          <a:bodyPr wrap="square">
            <a:spAutoFit/>
          </a:bodyPr>
          <a:lstStyle/>
          <a:p>
            <a:r>
              <a:rPr lang="it-IT" dirty="0">
                <a:hlinkClick r:id="rId2"/>
              </a:rPr>
              <a:t>https://youtu.be/fQp-sc3JBXg?feature=shared</a:t>
            </a:r>
            <a:endParaRPr lang="it-IT" dirty="0"/>
          </a:p>
        </p:txBody>
      </p:sp>
    </p:spTree>
    <p:extLst>
      <p:ext uri="{BB962C8B-B14F-4D97-AF65-F5344CB8AC3E}">
        <p14:creationId xmlns:p14="http://schemas.microsoft.com/office/powerpoint/2010/main" val="4274905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06883" y="839843"/>
            <a:ext cx="3081439" cy="774792"/>
          </a:xfrm>
        </p:spPr>
        <p:txBody>
          <a:bodyPr/>
          <a:lstStyle/>
          <a:p>
            <a:pPr algn="just"/>
            <a:r>
              <a:rPr lang="en-US" sz="4400" b="1" err="1">
                <a:solidFill>
                  <a:srgbClr val="0063DC"/>
                </a:solidFill>
              </a:rPr>
              <a:t>Conclusioni</a:t>
            </a:r>
            <a:r>
              <a:rPr lang="hu-HU">
                <a:solidFill>
                  <a:srgbClr val="0063DC"/>
                </a:solidFill>
              </a:rPr>
              <a:t>	</a:t>
            </a:r>
            <a:endParaRPr lang="en-GB">
              <a:solidFill>
                <a:srgbClr val="0063DC"/>
              </a:solidFill>
            </a:endParaRPr>
          </a:p>
        </p:txBody>
      </p:sp>
      <p:sp>
        <p:nvSpPr>
          <p:cNvPr id="3" name="Footer Placeholder 4">
            <a:extLst>
              <a:ext uri="{FF2B5EF4-FFF2-40B4-BE49-F238E27FC236}">
                <a16:creationId xmlns:a16="http://schemas.microsoft.com/office/drawing/2014/main" id="{77D78CC4-7512-067A-DF20-F20762E19D3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Tartalom helye 2">
            <a:extLst>
              <a:ext uri="{FF2B5EF4-FFF2-40B4-BE49-F238E27FC236}">
                <a16:creationId xmlns:a16="http://schemas.microsoft.com/office/drawing/2014/main" id="{04602E0D-40AB-2278-9E4B-4592D3B22978}"/>
              </a:ext>
            </a:extLst>
          </p:cNvPr>
          <p:cNvSpPr>
            <a:spLocks noGrp="1"/>
          </p:cNvSpPr>
          <p:nvPr>
            <p:ph sz="half" idx="1"/>
          </p:nvPr>
        </p:nvSpPr>
        <p:spPr>
          <a:xfrm>
            <a:off x="513900" y="2306449"/>
            <a:ext cx="9182814" cy="3771188"/>
          </a:xfrm>
        </p:spPr>
        <p:txBody>
          <a:bodyPr lIns="91440" tIns="45720" rIns="91440" bIns="45720" anchor="t"/>
          <a:lstStyle/>
          <a:p>
            <a:pPr marL="239395" indent="-239395" algn="just"/>
            <a:r>
              <a:rPr lang="it-IT" sz="2400" dirty="0"/>
              <a:t>Gestire efficacemente il lavoro di squadra nel settore sanitario implica riconoscere la complessità dei sistemi, coltivare lo sviluppo del gruppo e applicare capacità di leadership. Promuovendo la collaborazione e l’apprendimento continuo, i gruppi possono affrontare le sfide, garantire la sicurezza dei pazienti e promuovere l’innovazione. </a:t>
            </a:r>
            <a:endParaRPr lang="it-IT" sz="2400" dirty="0">
              <a:ea typeface="Calibri"/>
              <a:cs typeface="Calibri"/>
            </a:endParaRPr>
          </a:p>
          <a:p>
            <a:pPr marL="239395" indent="-239395" algn="just"/>
            <a:endParaRPr lang="it-IT" sz="2400" dirty="0"/>
          </a:p>
          <a:p>
            <a:pPr marL="239395" indent="-239395" algn="just"/>
            <a:r>
              <a:rPr lang="it-IT" sz="2400" dirty="0"/>
              <a:t>Riunioni efficaci, comunicazione chiara e feedback strutturato sono fondamentali per mantenere gruppi coesi e ad alte prestazioni preparati a soddisfare le esigenze dell'assistenza sanitaria moderna</a:t>
            </a:r>
            <a:endParaRPr lang="it-IT" sz="2400" dirty="0">
              <a:ea typeface="Calibri" panose="020F0502020204030204"/>
              <a:cs typeface="Calibri" panose="020F0502020204030204"/>
            </a:endParaRPr>
          </a:p>
          <a:p>
            <a:pPr marL="239395" indent="-239395" algn="just"/>
            <a:endParaRPr lang="en-US" dirty="0">
              <a:ea typeface="Calibri" panose="020F0502020204030204"/>
              <a:cs typeface="Calibri" panose="020F0502020204030204"/>
            </a:endParaRPr>
          </a:p>
          <a:p>
            <a:pPr marL="239395" indent="-239395" algn="just"/>
            <a:endParaRPr lang="en-US" dirty="0">
              <a:ea typeface="Calibri" panose="020F0502020204030204"/>
              <a:cs typeface="Calibri" panose="020F0502020204030204"/>
            </a:endParaRPr>
          </a:p>
          <a:p>
            <a:pPr marL="239395" indent="-239395" algn="just"/>
            <a:endParaRPr lang="en-US" dirty="0">
              <a:ea typeface="Calibri" panose="020F0502020204030204"/>
              <a:cs typeface="Calibri" panose="020F0502020204030204"/>
            </a:endParaRPr>
          </a:p>
        </p:txBody>
      </p:sp>
      <p:sp>
        <p:nvSpPr>
          <p:cNvPr id="6" name="CasellaDiTesto 5">
            <a:extLst>
              <a:ext uri="{FF2B5EF4-FFF2-40B4-BE49-F238E27FC236}">
                <a16:creationId xmlns:a16="http://schemas.microsoft.com/office/drawing/2014/main" id="{06555491-EB94-4A1C-61E7-6177ABF17E44}"/>
              </a:ext>
            </a:extLst>
          </p:cNvPr>
          <p:cNvSpPr txBox="1"/>
          <p:nvPr/>
        </p:nvSpPr>
        <p:spPr>
          <a:xfrm>
            <a:off x="2848928" y="6238878"/>
            <a:ext cx="5400674" cy="369332"/>
          </a:xfrm>
          <a:prstGeom prst="rect">
            <a:avLst/>
          </a:prstGeom>
          <a:noFill/>
        </p:spPr>
        <p:txBody>
          <a:bodyPr wrap="square">
            <a:spAutoFit/>
          </a:bodyPr>
          <a:lstStyle/>
          <a:p>
            <a:r>
              <a:rPr lang="it-IT" dirty="0">
                <a:hlinkClick r:id="rId3"/>
              </a:rPr>
              <a:t>https://youtu.be/HN5Utj_m3XI?feature=shared</a:t>
            </a:r>
            <a:endParaRPr lang="it-IT" dirty="0"/>
          </a:p>
        </p:txBody>
      </p:sp>
    </p:spTree>
    <p:extLst>
      <p:ext uri="{BB962C8B-B14F-4D97-AF65-F5344CB8AC3E}">
        <p14:creationId xmlns:p14="http://schemas.microsoft.com/office/powerpoint/2010/main" val="5762320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45A3B-4E7D-48F8-AC15-6C432BEF4AB2}"/>
              </a:ext>
            </a:extLst>
          </p:cNvPr>
          <p:cNvSpPr>
            <a:spLocks noGrp="1"/>
          </p:cNvSpPr>
          <p:nvPr>
            <p:ph type="title" idx="4294967295"/>
          </p:nvPr>
        </p:nvSpPr>
        <p:spPr>
          <a:xfrm>
            <a:off x="1176672" y="311260"/>
            <a:ext cx="2150621" cy="522598"/>
          </a:xfrm>
          <a:prstGeom prst="rect">
            <a:avLst/>
          </a:prstGeom>
        </p:spPr>
        <p:txBody>
          <a:bodyPr lIns="91440" tIns="45720" rIns="91440" bIns="45720" anchor="t"/>
          <a:lstStyle/>
          <a:p>
            <a:r>
              <a:rPr lang="en-US" sz="2800" err="1">
                <a:solidFill>
                  <a:srgbClr val="1A75DB"/>
                </a:solidFill>
                <a:latin typeface="+mn-lt"/>
              </a:rPr>
              <a:t>Bibliografia</a:t>
            </a:r>
          </a:p>
        </p:txBody>
      </p:sp>
      <p:sp>
        <p:nvSpPr>
          <p:cNvPr id="7" name="CasellaDiTesto 6">
            <a:extLst>
              <a:ext uri="{FF2B5EF4-FFF2-40B4-BE49-F238E27FC236}">
                <a16:creationId xmlns:a16="http://schemas.microsoft.com/office/drawing/2014/main" id="{6B912B1C-B865-399C-F92B-D0EA0A582168}"/>
              </a:ext>
            </a:extLst>
          </p:cNvPr>
          <p:cNvSpPr txBox="1"/>
          <p:nvPr/>
        </p:nvSpPr>
        <p:spPr>
          <a:xfrm>
            <a:off x="594031" y="733663"/>
            <a:ext cx="8981582" cy="5827236"/>
          </a:xfrm>
          <a:prstGeom prst="rect">
            <a:avLst/>
          </a:prstGeom>
          <a:noFill/>
        </p:spPr>
        <p:txBody>
          <a:bodyPr wrap="square" lIns="91440" tIns="45720" rIns="91440" bIns="45720" anchor="t">
            <a:spAutoFit/>
          </a:bodyPr>
          <a:lstStyle/>
          <a:p>
            <a:pPr marL="457200" indent="-457200" algn="just">
              <a:spcAft>
                <a:spcPts val="400"/>
              </a:spcAft>
            </a:pPr>
            <a:r>
              <a:rPr lang="it-IT" sz="1600" dirty="0" err="1">
                <a:ea typeface="+mn-lt"/>
                <a:cs typeface="+mn-lt"/>
              </a:rPr>
              <a:t>Belbin</a:t>
            </a:r>
            <a:r>
              <a:rPr lang="it-IT" sz="1600" dirty="0">
                <a:ea typeface="+mn-lt"/>
                <a:cs typeface="+mn-lt"/>
              </a:rPr>
              <a:t>, R. M. (2010). Management teams. </a:t>
            </a:r>
            <a:r>
              <a:rPr lang="it-IT" sz="1600" dirty="0" err="1">
                <a:ea typeface="+mn-lt"/>
                <a:cs typeface="+mn-lt"/>
              </a:rPr>
              <a:t>Routledge</a:t>
            </a:r>
            <a:r>
              <a:rPr lang="it-IT" sz="1600" dirty="0">
                <a:ea typeface="+mn-lt"/>
                <a:cs typeface="+mn-lt"/>
              </a:rPr>
              <a:t>. </a:t>
            </a:r>
            <a:endParaRPr lang="en-US" dirty="0">
              <a:ea typeface="Calibri"/>
              <a:cs typeface="Calibri"/>
            </a:endParaRPr>
          </a:p>
          <a:p>
            <a:pPr marL="457200" indent="-457200" algn="just">
              <a:spcAft>
                <a:spcPts val="400"/>
              </a:spcAft>
            </a:pPr>
            <a:r>
              <a:rPr lang="it-IT" sz="1600" dirty="0" err="1">
                <a:ea typeface="+mn-lt"/>
                <a:cs typeface="+mn-lt"/>
              </a:rPr>
              <a:t>Belbin</a:t>
            </a:r>
            <a:r>
              <a:rPr lang="it-IT" sz="1600" dirty="0">
                <a:ea typeface="+mn-lt"/>
                <a:cs typeface="+mn-lt"/>
              </a:rPr>
              <a:t>, R. M., &amp; Brown, V. (2022). Team </a:t>
            </a:r>
            <a:r>
              <a:rPr lang="it-IT" sz="1600" dirty="0" err="1">
                <a:ea typeface="+mn-lt"/>
                <a:cs typeface="+mn-lt"/>
              </a:rPr>
              <a:t>roles</a:t>
            </a:r>
            <a:r>
              <a:rPr lang="it-IT" sz="1600" dirty="0">
                <a:ea typeface="+mn-lt"/>
                <a:cs typeface="+mn-lt"/>
              </a:rPr>
              <a:t> </a:t>
            </a:r>
            <a:r>
              <a:rPr lang="it-IT" sz="1600" dirty="0" err="1">
                <a:ea typeface="+mn-lt"/>
                <a:cs typeface="+mn-lt"/>
              </a:rPr>
              <a:t>at</a:t>
            </a:r>
            <a:r>
              <a:rPr lang="it-IT" sz="1600" dirty="0">
                <a:ea typeface="+mn-lt"/>
                <a:cs typeface="+mn-lt"/>
              </a:rPr>
              <a:t> work. </a:t>
            </a:r>
            <a:r>
              <a:rPr lang="it-IT" sz="1600" dirty="0" err="1">
                <a:ea typeface="+mn-lt"/>
                <a:cs typeface="+mn-lt"/>
              </a:rPr>
              <a:t>Routledge</a:t>
            </a:r>
            <a:r>
              <a:rPr lang="it-IT" sz="1600" dirty="0">
                <a:ea typeface="+mn-lt"/>
                <a:cs typeface="+mn-lt"/>
              </a:rPr>
              <a:t>. </a:t>
            </a:r>
            <a:endParaRPr lang="it-IT" dirty="0"/>
          </a:p>
          <a:p>
            <a:pPr marL="457200" indent="-457200" algn="just">
              <a:spcAft>
                <a:spcPts val="400"/>
              </a:spcAft>
            </a:pPr>
            <a:r>
              <a:rPr lang="it-IT" sz="1600" dirty="0" err="1">
                <a:ea typeface="+mn-lt"/>
                <a:cs typeface="+mn-lt"/>
              </a:rPr>
              <a:t>Belbin</a:t>
            </a:r>
            <a:r>
              <a:rPr lang="it-IT" sz="1600" dirty="0">
                <a:ea typeface="+mn-lt"/>
                <a:cs typeface="+mn-lt"/>
              </a:rPr>
              <a:t>. (</a:t>
            </a:r>
            <a:r>
              <a:rPr lang="it-IT" sz="1600" dirty="0" err="1">
                <a:ea typeface="+mn-lt"/>
                <a:cs typeface="+mn-lt"/>
              </a:rPr>
              <a:t>n.d.</a:t>
            </a:r>
            <a:r>
              <a:rPr lang="it-IT" sz="1600" dirty="0">
                <a:ea typeface="+mn-lt"/>
                <a:cs typeface="+mn-lt"/>
              </a:rPr>
              <a:t>). </a:t>
            </a:r>
            <a:r>
              <a:rPr lang="it-IT" sz="1600" dirty="0" err="1">
                <a:ea typeface="+mn-lt"/>
                <a:cs typeface="+mn-lt"/>
              </a:rPr>
              <a:t>Belbin</a:t>
            </a:r>
            <a:r>
              <a:rPr lang="it-IT" sz="1600" dirty="0">
                <a:ea typeface="+mn-lt"/>
                <a:cs typeface="+mn-lt"/>
              </a:rPr>
              <a:t>: </a:t>
            </a:r>
            <a:r>
              <a:rPr lang="it-IT" sz="1600" dirty="0" err="1">
                <a:ea typeface="+mn-lt"/>
                <a:cs typeface="+mn-lt"/>
              </a:rPr>
              <a:t>Understanding</a:t>
            </a:r>
            <a:r>
              <a:rPr lang="it-IT" sz="1600" dirty="0">
                <a:ea typeface="+mn-lt"/>
                <a:cs typeface="+mn-lt"/>
              </a:rPr>
              <a:t> team </a:t>
            </a:r>
            <a:r>
              <a:rPr lang="it-IT" sz="1600" dirty="0" err="1">
                <a:ea typeface="+mn-lt"/>
                <a:cs typeface="+mn-lt"/>
              </a:rPr>
              <a:t>roles</a:t>
            </a:r>
            <a:r>
              <a:rPr lang="it-IT" sz="1600" dirty="0">
                <a:ea typeface="+mn-lt"/>
                <a:cs typeface="+mn-lt"/>
              </a:rPr>
              <a:t> to </a:t>
            </a:r>
            <a:r>
              <a:rPr lang="it-IT" sz="1600" dirty="0" err="1">
                <a:ea typeface="+mn-lt"/>
                <a:cs typeface="+mn-lt"/>
              </a:rPr>
              <a:t>improve</a:t>
            </a:r>
            <a:r>
              <a:rPr lang="it-IT" sz="1600" dirty="0">
                <a:ea typeface="+mn-lt"/>
                <a:cs typeface="+mn-lt"/>
              </a:rPr>
              <a:t> </a:t>
            </a:r>
            <a:r>
              <a:rPr lang="it-IT" sz="1600" dirty="0" err="1">
                <a:ea typeface="+mn-lt"/>
                <a:cs typeface="+mn-lt"/>
              </a:rPr>
              <a:t>teamwork</a:t>
            </a:r>
            <a:r>
              <a:rPr lang="it-IT" sz="1600" dirty="0">
                <a:ea typeface="+mn-lt"/>
                <a:cs typeface="+mn-lt"/>
              </a:rPr>
              <a:t>. https://www.belbin.com/about/belbin-team-roles </a:t>
            </a:r>
            <a:endParaRPr lang="it-IT" dirty="0"/>
          </a:p>
          <a:p>
            <a:pPr marL="457200" indent="-457200" algn="just">
              <a:spcAft>
                <a:spcPts val="400"/>
              </a:spcAft>
            </a:pPr>
            <a:r>
              <a:rPr lang="it-IT" sz="1600" dirty="0">
                <a:ea typeface="+mn-lt"/>
                <a:cs typeface="+mn-lt"/>
              </a:rPr>
              <a:t>Brown, B. (2023, </a:t>
            </a:r>
            <a:r>
              <a:rPr lang="it-IT" sz="1600" dirty="0" err="1">
                <a:ea typeface="+mn-lt"/>
                <a:cs typeface="+mn-lt"/>
              </a:rPr>
              <a:t>May</a:t>
            </a:r>
            <a:r>
              <a:rPr lang="it-IT" sz="1600" dirty="0">
                <a:ea typeface="+mn-lt"/>
                <a:cs typeface="+mn-lt"/>
              </a:rPr>
              <a:t> 7). The 5 stages of team </a:t>
            </a:r>
            <a:r>
              <a:rPr lang="it-IT" sz="1600" dirty="0" err="1">
                <a:ea typeface="+mn-lt"/>
                <a:cs typeface="+mn-lt"/>
              </a:rPr>
              <a:t>development</a:t>
            </a:r>
            <a:r>
              <a:rPr lang="it-IT" sz="1600" dirty="0">
                <a:ea typeface="+mn-lt"/>
                <a:cs typeface="+mn-lt"/>
              </a:rPr>
              <a:t>. </a:t>
            </a:r>
            <a:r>
              <a:rPr lang="it-IT" sz="1600" dirty="0" err="1">
                <a:ea typeface="+mn-lt"/>
                <a:cs typeface="+mn-lt"/>
              </a:rPr>
              <a:t>Thoughtful</a:t>
            </a:r>
            <a:r>
              <a:rPr lang="it-IT" sz="1600" dirty="0">
                <a:ea typeface="+mn-lt"/>
                <a:cs typeface="+mn-lt"/>
              </a:rPr>
              <a:t> Leader. https://www.thoughtfulleader.com/5-stages-of-team-development/ </a:t>
            </a:r>
            <a:endParaRPr lang="it-IT" dirty="0"/>
          </a:p>
          <a:p>
            <a:pPr marL="457200" indent="-457200" algn="just">
              <a:spcAft>
                <a:spcPts val="400"/>
              </a:spcAft>
            </a:pPr>
            <a:r>
              <a:rPr lang="it-IT" sz="1600" dirty="0" err="1">
                <a:ea typeface="+mn-lt"/>
                <a:cs typeface="+mn-lt"/>
              </a:rPr>
              <a:t>Kreitner</a:t>
            </a:r>
            <a:r>
              <a:rPr lang="it-IT" sz="1600" dirty="0">
                <a:ea typeface="+mn-lt"/>
                <a:cs typeface="+mn-lt"/>
              </a:rPr>
              <a:t>, R., &amp; </a:t>
            </a:r>
            <a:r>
              <a:rPr lang="it-IT" sz="1600" dirty="0" err="1">
                <a:ea typeface="+mn-lt"/>
                <a:cs typeface="+mn-lt"/>
              </a:rPr>
              <a:t>Kinicki</a:t>
            </a:r>
            <a:r>
              <a:rPr lang="it-IT" sz="1600" dirty="0">
                <a:ea typeface="+mn-lt"/>
                <a:cs typeface="+mn-lt"/>
              </a:rPr>
              <a:t>, A. (2004). Comportamento organizzativo. Apogeo editore. </a:t>
            </a:r>
            <a:endParaRPr lang="it-IT" dirty="0">
              <a:ea typeface="Calibri"/>
              <a:cs typeface="Calibri"/>
            </a:endParaRPr>
          </a:p>
          <a:p>
            <a:pPr marL="457200" indent="-457200" algn="just">
              <a:spcAft>
                <a:spcPts val="400"/>
              </a:spcAft>
            </a:pPr>
            <a:r>
              <a:rPr lang="it-IT" sz="1600" dirty="0">
                <a:ea typeface="+mn-lt"/>
                <a:cs typeface="+mn-lt"/>
              </a:rPr>
              <a:t>LeBlanc, L. A., &amp; </a:t>
            </a:r>
            <a:r>
              <a:rPr lang="it-IT" sz="1600" dirty="0" err="1">
                <a:ea typeface="+mn-lt"/>
                <a:cs typeface="+mn-lt"/>
              </a:rPr>
              <a:t>Nosik</a:t>
            </a:r>
            <a:r>
              <a:rPr lang="it-IT" sz="1600" dirty="0">
                <a:ea typeface="+mn-lt"/>
                <a:cs typeface="+mn-lt"/>
              </a:rPr>
              <a:t>, M. R. (2019). Planning and </a:t>
            </a:r>
            <a:r>
              <a:rPr lang="it-IT" sz="1600" dirty="0" err="1">
                <a:ea typeface="+mn-lt"/>
                <a:cs typeface="+mn-lt"/>
              </a:rPr>
              <a:t>leading</a:t>
            </a:r>
            <a:r>
              <a:rPr lang="it-IT" sz="1600" dirty="0">
                <a:ea typeface="+mn-lt"/>
                <a:cs typeface="+mn-lt"/>
              </a:rPr>
              <a:t> </a:t>
            </a:r>
            <a:r>
              <a:rPr lang="it-IT" sz="1600" dirty="0" err="1">
                <a:ea typeface="+mn-lt"/>
                <a:cs typeface="+mn-lt"/>
              </a:rPr>
              <a:t>effective</a:t>
            </a:r>
            <a:r>
              <a:rPr lang="it-IT" sz="1600" dirty="0">
                <a:ea typeface="+mn-lt"/>
                <a:cs typeface="+mn-lt"/>
              </a:rPr>
              <a:t> meetings. </a:t>
            </a:r>
            <a:r>
              <a:rPr lang="it-IT" sz="1600" dirty="0" err="1">
                <a:ea typeface="+mn-lt"/>
                <a:cs typeface="+mn-lt"/>
              </a:rPr>
              <a:t>Behavior</a:t>
            </a:r>
            <a:r>
              <a:rPr lang="it-IT" sz="1600" dirty="0">
                <a:ea typeface="+mn-lt"/>
                <a:cs typeface="+mn-lt"/>
              </a:rPr>
              <a:t> </a:t>
            </a:r>
            <a:r>
              <a:rPr lang="it-IT" sz="1600" dirty="0" err="1">
                <a:ea typeface="+mn-lt"/>
                <a:cs typeface="+mn-lt"/>
              </a:rPr>
              <a:t>analysis</a:t>
            </a:r>
            <a:r>
              <a:rPr lang="it-IT" sz="1600" dirty="0">
                <a:ea typeface="+mn-lt"/>
                <a:cs typeface="+mn-lt"/>
              </a:rPr>
              <a:t> in practice, 12(3), 696-708.</a:t>
            </a:r>
            <a:endParaRPr lang="it-IT" dirty="0">
              <a:ea typeface="Calibri" panose="020F0502020204030204"/>
              <a:cs typeface="Calibri" panose="020F0502020204030204"/>
            </a:endParaRPr>
          </a:p>
          <a:p>
            <a:pPr marL="457200" indent="-457200" algn="just">
              <a:spcAft>
                <a:spcPts val="400"/>
              </a:spcAft>
            </a:pPr>
            <a:r>
              <a:rPr lang="it-IT" sz="1600" dirty="0">
                <a:ea typeface="+mn-lt"/>
                <a:cs typeface="+mn-lt"/>
              </a:rPr>
              <a:t>Lencioni P., (2012) La guerra nel team: Racconto sulle 5 disfunzioni del lavoro di squadra, Rizzoli </a:t>
            </a:r>
            <a:r>
              <a:rPr lang="it-IT" sz="1600" dirty="0" err="1">
                <a:ea typeface="+mn-lt"/>
                <a:cs typeface="+mn-lt"/>
              </a:rPr>
              <a:t>Etas</a:t>
            </a:r>
            <a:r>
              <a:rPr lang="it-IT" sz="1600" dirty="0">
                <a:ea typeface="+mn-lt"/>
                <a:cs typeface="+mn-lt"/>
              </a:rPr>
              <a:t>, Bologna </a:t>
            </a:r>
            <a:endParaRPr lang="it-IT" dirty="0"/>
          </a:p>
          <a:p>
            <a:pPr marL="457200" indent="-457200" algn="just">
              <a:spcAft>
                <a:spcPts val="400"/>
              </a:spcAft>
            </a:pPr>
            <a:r>
              <a:rPr lang="it-IT" sz="1600" dirty="0">
                <a:ea typeface="+mn-lt"/>
                <a:cs typeface="+mn-lt"/>
              </a:rPr>
              <a:t>Robbins, S. P., </a:t>
            </a:r>
            <a:r>
              <a:rPr lang="it-IT" sz="1600" dirty="0" err="1">
                <a:ea typeface="+mn-lt"/>
                <a:cs typeface="+mn-lt"/>
              </a:rPr>
              <a:t>Judge</a:t>
            </a:r>
            <a:r>
              <a:rPr lang="it-IT" sz="1600" dirty="0">
                <a:ea typeface="+mn-lt"/>
                <a:cs typeface="+mn-lt"/>
              </a:rPr>
              <a:t>, T. A., &amp; </a:t>
            </a:r>
            <a:r>
              <a:rPr lang="it-IT" sz="1600" dirty="0" err="1">
                <a:ea typeface="+mn-lt"/>
                <a:cs typeface="+mn-lt"/>
              </a:rPr>
              <a:t>Bodega</a:t>
            </a:r>
            <a:r>
              <a:rPr lang="it-IT" sz="1600" dirty="0">
                <a:ea typeface="+mn-lt"/>
                <a:cs typeface="+mn-lt"/>
              </a:rPr>
              <a:t>, D. (2021). Comportamento organizzativo: Conoscere e sviluppare competenze organizzative. Pearson Ediz. </a:t>
            </a:r>
            <a:r>
              <a:rPr lang="it-IT" sz="1600" dirty="0" err="1">
                <a:ea typeface="+mn-lt"/>
                <a:cs typeface="+mn-lt"/>
              </a:rPr>
              <a:t>MyLab</a:t>
            </a:r>
            <a:r>
              <a:rPr lang="it-IT" sz="1600" dirty="0">
                <a:ea typeface="+mn-lt"/>
                <a:cs typeface="+mn-lt"/>
              </a:rPr>
              <a:t>, Milano </a:t>
            </a:r>
            <a:endParaRPr lang="it-IT" dirty="0"/>
          </a:p>
          <a:p>
            <a:pPr marL="457200" indent="-457200" algn="just">
              <a:spcAft>
                <a:spcPts val="400"/>
              </a:spcAft>
            </a:pPr>
            <a:r>
              <a:rPr lang="it-IT" sz="1600" dirty="0">
                <a:ea typeface="+mn-lt"/>
                <a:cs typeface="+mn-lt"/>
              </a:rPr>
              <a:t>S. G. Fisher, T. A. Hunter and W. D. K. </a:t>
            </a:r>
            <a:r>
              <a:rPr lang="it-IT" sz="1600" dirty="0" err="1">
                <a:ea typeface="+mn-lt"/>
                <a:cs typeface="+mn-lt"/>
              </a:rPr>
              <a:t>Macrosson</a:t>
            </a:r>
            <a:r>
              <a:rPr lang="it-IT" sz="1600" dirty="0">
                <a:ea typeface="+mn-lt"/>
                <a:cs typeface="+mn-lt"/>
              </a:rPr>
              <a:t> (1998), 7 1, 283-28. The </a:t>
            </a:r>
            <a:r>
              <a:rPr lang="it-IT" sz="1600" dirty="0" err="1">
                <a:ea typeface="+mn-lt"/>
                <a:cs typeface="+mn-lt"/>
              </a:rPr>
              <a:t>structure</a:t>
            </a:r>
            <a:r>
              <a:rPr lang="it-IT" sz="1600" dirty="0">
                <a:ea typeface="+mn-lt"/>
                <a:cs typeface="+mn-lt"/>
              </a:rPr>
              <a:t> of </a:t>
            </a:r>
            <a:r>
              <a:rPr lang="it-IT" sz="1600" dirty="0" err="1">
                <a:ea typeface="+mn-lt"/>
                <a:cs typeface="+mn-lt"/>
              </a:rPr>
              <a:t>Belbin's</a:t>
            </a:r>
            <a:r>
              <a:rPr lang="it-IT" sz="1600" dirty="0">
                <a:ea typeface="+mn-lt"/>
                <a:cs typeface="+mn-lt"/>
              </a:rPr>
              <a:t> team </a:t>
            </a:r>
            <a:r>
              <a:rPr lang="it-IT" sz="1600" dirty="0" err="1">
                <a:ea typeface="+mn-lt"/>
                <a:cs typeface="+mn-lt"/>
              </a:rPr>
              <a:t>roles</a:t>
            </a:r>
            <a:r>
              <a:rPr lang="it-IT" sz="1600" dirty="0">
                <a:ea typeface="+mn-lt"/>
                <a:cs typeface="+mn-lt"/>
              </a:rPr>
              <a:t>, Journal of </a:t>
            </a:r>
            <a:r>
              <a:rPr lang="it-IT" sz="1600" dirty="0" err="1">
                <a:ea typeface="+mn-lt"/>
                <a:cs typeface="+mn-lt"/>
              </a:rPr>
              <a:t>Occupational</a:t>
            </a:r>
            <a:r>
              <a:rPr lang="it-IT" sz="1600" dirty="0">
                <a:ea typeface="+mn-lt"/>
                <a:cs typeface="+mn-lt"/>
              </a:rPr>
              <a:t> and </a:t>
            </a:r>
            <a:r>
              <a:rPr lang="it-IT" sz="1600" dirty="0" err="1">
                <a:ea typeface="+mn-lt"/>
                <a:cs typeface="+mn-lt"/>
              </a:rPr>
              <a:t>Organizational</a:t>
            </a:r>
            <a:r>
              <a:rPr lang="it-IT" sz="1600" dirty="0">
                <a:ea typeface="+mn-lt"/>
                <a:cs typeface="+mn-lt"/>
              </a:rPr>
              <a:t> </a:t>
            </a:r>
            <a:r>
              <a:rPr lang="it-IT" sz="1600" dirty="0" err="1">
                <a:ea typeface="+mn-lt"/>
                <a:cs typeface="+mn-lt"/>
              </a:rPr>
              <a:t>Psychology</a:t>
            </a:r>
            <a:r>
              <a:rPr lang="it-IT" sz="1600" dirty="0">
                <a:ea typeface="+mn-lt"/>
                <a:cs typeface="+mn-lt"/>
              </a:rPr>
              <a:t> </a:t>
            </a:r>
            <a:endParaRPr lang="it-IT" dirty="0"/>
          </a:p>
          <a:p>
            <a:pPr marL="457200" indent="-457200" algn="just">
              <a:spcAft>
                <a:spcPts val="400"/>
              </a:spcAft>
            </a:pPr>
            <a:r>
              <a:rPr lang="it-IT" sz="1600" dirty="0" err="1">
                <a:ea typeface="+mn-lt"/>
                <a:cs typeface="+mn-lt"/>
              </a:rPr>
              <a:t>Tuckman</a:t>
            </a:r>
            <a:r>
              <a:rPr lang="it-IT" sz="1600" dirty="0">
                <a:ea typeface="+mn-lt"/>
                <a:cs typeface="+mn-lt"/>
              </a:rPr>
              <a:t>, B. W. (1965). </a:t>
            </a:r>
            <a:r>
              <a:rPr lang="it-IT" sz="1600" dirty="0" err="1">
                <a:ea typeface="+mn-lt"/>
                <a:cs typeface="+mn-lt"/>
              </a:rPr>
              <a:t>Developmental</a:t>
            </a:r>
            <a:r>
              <a:rPr lang="it-IT" sz="1600" dirty="0">
                <a:ea typeface="+mn-lt"/>
                <a:cs typeface="+mn-lt"/>
              </a:rPr>
              <a:t> </a:t>
            </a:r>
            <a:r>
              <a:rPr lang="it-IT" sz="1600" dirty="0" err="1">
                <a:ea typeface="+mn-lt"/>
                <a:cs typeface="+mn-lt"/>
              </a:rPr>
              <a:t>sequence</a:t>
            </a:r>
            <a:r>
              <a:rPr lang="it-IT" sz="1600" dirty="0">
                <a:ea typeface="+mn-lt"/>
                <a:cs typeface="+mn-lt"/>
              </a:rPr>
              <a:t> in small groups. </a:t>
            </a:r>
            <a:r>
              <a:rPr lang="it-IT" sz="1600" dirty="0" err="1">
                <a:ea typeface="+mn-lt"/>
                <a:cs typeface="+mn-lt"/>
              </a:rPr>
              <a:t>Psychological</a:t>
            </a:r>
            <a:r>
              <a:rPr lang="it-IT" sz="1600" dirty="0">
                <a:ea typeface="+mn-lt"/>
                <a:cs typeface="+mn-lt"/>
              </a:rPr>
              <a:t> </a:t>
            </a:r>
            <a:r>
              <a:rPr lang="it-IT" sz="1600" dirty="0" err="1">
                <a:ea typeface="+mn-lt"/>
                <a:cs typeface="+mn-lt"/>
              </a:rPr>
              <a:t>Bulletin</a:t>
            </a:r>
            <a:r>
              <a:rPr lang="it-IT" sz="1600" dirty="0">
                <a:ea typeface="+mn-lt"/>
                <a:cs typeface="+mn-lt"/>
              </a:rPr>
              <a:t>, 63(6), 384–399. https://doi.org/10.1037/h0022100 </a:t>
            </a:r>
            <a:endParaRPr lang="it-IT" dirty="0">
              <a:ea typeface="Calibri"/>
              <a:cs typeface="Calibri"/>
            </a:endParaRPr>
          </a:p>
          <a:p>
            <a:pPr marL="457200" indent="-457200" algn="just">
              <a:spcAft>
                <a:spcPts val="400"/>
              </a:spcAft>
            </a:pPr>
            <a:r>
              <a:rPr lang="it-IT" sz="1600" dirty="0" err="1">
                <a:ea typeface="+mn-lt"/>
                <a:cs typeface="+mn-lt"/>
              </a:rPr>
              <a:t>Tuckman</a:t>
            </a:r>
            <a:r>
              <a:rPr lang="it-IT" sz="1600" dirty="0">
                <a:ea typeface="+mn-lt"/>
                <a:cs typeface="+mn-lt"/>
              </a:rPr>
              <a:t>, B. W., &amp; Jensen, M. A. C. (1977). Stages of small-group </a:t>
            </a:r>
            <a:r>
              <a:rPr lang="it-IT" sz="1600" dirty="0" err="1">
                <a:ea typeface="+mn-lt"/>
                <a:cs typeface="+mn-lt"/>
              </a:rPr>
              <a:t>development</a:t>
            </a:r>
            <a:r>
              <a:rPr lang="it-IT" sz="1600" dirty="0">
                <a:ea typeface="+mn-lt"/>
                <a:cs typeface="+mn-lt"/>
              </a:rPr>
              <a:t> </a:t>
            </a:r>
            <a:r>
              <a:rPr lang="it-IT" sz="1600" dirty="0" err="1">
                <a:ea typeface="+mn-lt"/>
                <a:cs typeface="+mn-lt"/>
              </a:rPr>
              <a:t>revisited</a:t>
            </a:r>
            <a:r>
              <a:rPr lang="it-IT" sz="1600" dirty="0">
                <a:ea typeface="+mn-lt"/>
                <a:cs typeface="+mn-lt"/>
              </a:rPr>
              <a:t>. Group &amp; Organization Studies, 2(4), 419–427. </a:t>
            </a:r>
            <a:endParaRPr lang="it-IT" dirty="0"/>
          </a:p>
          <a:p>
            <a:pPr marL="457200" indent="-457200" algn="just">
              <a:spcAft>
                <a:spcPts val="400"/>
              </a:spcAft>
            </a:pPr>
            <a:r>
              <a:rPr lang="it-IT" sz="1600" dirty="0">
                <a:ea typeface="+mn-lt"/>
                <a:cs typeface="+mn-lt"/>
              </a:rPr>
              <a:t>Zoom. (2023, </a:t>
            </a:r>
            <a:r>
              <a:rPr lang="it-IT" sz="1600" dirty="0" err="1">
                <a:ea typeface="+mn-lt"/>
                <a:cs typeface="+mn-lt"/>
              </a:rPr>
              <a:t>July</a:t>
            </a:r>
            <a:r>
              <a:rPr lang="it-IT" sz="1600" dirty="0">
                <a:ea typeface="+mn-lt"/>
                <a:cs typeface="+mn-lt"/>
              </a:rPr>
              <a:t> 22). </a:t>
            </a:r>
            <a:r>
              <a:rPr lang="it-IT" sz="1600" dirty="0" err="1">
                <a:ea typeface="+mn-lt"/>
                <a:cs typeface="+mn-lt"/>
              </a:rPr>
              <a:t>Mindful</a:t>
            </a:r>
            <a:r>
              <a:rPr lang="it-IT" sz="1600" dirty="0">
                <a:ea typeface="+mn-lt"/>
                <a:cs typeface="+mn-lt"/>
              </a:rPr>
              <a:t> meeting </a:t>
            </a:r>
            <a:r>
              <a:rPr lang="it-IT" sz="1600" dirty="0" err="1">
                <a:ea typeface="+mn-lt"/>
                <a:cs typeface="+mn-lt"/>
              </a:rPr>
              <a:t>tips</a:t>
            </a:r>
            <a:r>
              <a:rPr lang="it-IT" sz="1600" dirty="0">
                <a:ea typeface="+mn-lt"/>
                <a:cs typeface="+mn-lt"/>
              </a:rPr>
              <a:t>: </a:t>
            </a:r>
            <a:r>
              <a:rPr lang="it-IT" sz="1600" dirty="0" err="1">
                <a:ea typeface="+mn-lt"/>
                <a:cs typeface="+mn-lt"/>
              </a:rPr>
              <a:t>Enhance</a:t>
            </a:r>
            <a:r>
              <a:rPr lang="it-IT" sz="1600" dirty="0">
                <a:ea typeface="+mn-lt"/>
                <a:cs typeface="+mn-lt"/>
              </a:rPr>
              <a:t> focus and reduce stress. https://www.zoom.com/en/blog/mindful-meeting-tips/ </a:t>
            </a:r>
            <a:endParaRPr lang="it-IT" dirty="0"/>
          </a:p>
        </p:txBody>
      </p:sp>
      <p:sp>
        <p:nvSpPr>
          <p:cNvPr id="6" name="Footer Placeholder 4">
            <a:extLst>
              <a:ext uri="{FF2B5EF4-FFF2-40B4-BE49-F238E27FC236}">
                <a16:creationId xmlns:a16="http://schemas.microsoft.com/office/drawing/2014/main" id="{9641CBED-B2E8-1145-397A-F8AD87986F2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Tree>
    <p:extLst>
      <p:ext uri="{BB962C8B-B14F-4D97-AF65-F5344CB8AC3E}">
        <p14:creationId xmlns:p14="http://schemas.microsoft.com/office/powerpoint/2010/main" val="2696865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600710" y="450376"/>
            <a:ext cx="3928754"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a:solidFill>
                  <a:srgbClr val="1A75DB"/>
                </a:solidFill>
                <a:latin typeface="+mn-lt"/>
              </a:rPr>
              <a:t>Copyright notice</a:t>
            </a:r>
            <a:endParaRPr lang="en-GB" sz="4000" b="1">
              <a:solidFill>
                <a:srgbClr val="1A75DB"/>
              </a:solidFill>
              <a:latin typeface="+mn-lt"/>
            </a:endParaRPr>
          </a:p>
        </p:txBody>
      </p:sp>
      <p:sp>
        <p:nvSpPr>
          <p:cNvPr id="2" name="Footer Placeholder 4">
            <a:extLst>
              <a:ext uri="{FF2B5EF4-FFF2-40B4-BE49-F238E27FC236}">
                <a16:creationId xmlns:a16="http://schemas.microsoft.com/office/drawing/2014/main" id="{4297FD4B-C15A-0B5C-B45D-5FAE44ED3DC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extBox 4">
            <a:extLst>
              <a:ext uri="{FF2B5EF4-FFF2-40B4-BE49-F238E27FC236}">
                <a16:creationId xmlns:a16="http://schemas.microsoft.com/office/drawing/2014/main" id="{0AB6C018-C91C-1483-CC9B-B6AA9981B8F4}"/>
              </a:ext>
            </a:extLst>
          </p:cNvPr>
          <p:cNvSpPr txBox="1"/>
          <p:nvPr/>
        </p:nvSpPr>
        <p:spPr>
          <a:xfrm>
            <a:off x="600710" y="1391969"/>
            <a:ext cx="9598342" cy="4278094"/>
          </a:xfrm>
          <a:prstGeom prst="rect">
            <a:avLst/>
          </a:prstGeom>
          <a:noFill/>
        </p:spPr>
        <p:txBody>
          <a:bodyPr wrap="square" lIns="91440" tIns="45720" rIns="91440" bIns="45720" anchor="t">
            <a:spAutoFit/>
          </a:bodyPr>
          <a:lstStyle/>
          <a:p>
            <a:pPr algn="just"/>
            <a:r>
              <a:rPr lang="it-IT" sz="1600">
                <a:ea typeface="Calibri"/>
                <a:cs typeface="Calibri"/>
              </a:rPr>
              <a:t>Copyright © Membri del progetto H-PASS. Per dettagli sul progetto H-PASS e sulla collaborazione, visitare: </a:t>
            </a:r>
            <a:r>
              <a:rPr lang="it-IT" sz="1600">
                <a:ea typeface="Calibri"/>
                <a:cs typeface="Calibri"/>
                <a:hlinkClick r:id="rId3"/>
              </a:rPr>
              <a:t>https://hpass.healthworkforce.eu/index.php/the-project/</a:t>
            </a:r>
            <a:endParaRPr lang="it-IT" sz="1600">
              <a:ea typeface="Calibri"/>
              <a:cs typeface="Calibri"/>
            </a:endParaRPr>
          </a:p>
          <a:p>
            <a:pPr algn="just"/>
            <a:endParaRPr lang="it-IT" sz="1600">
              <a:ea typeface="Calibri"/>
              <a:cs typeface="Calibri"/>
            </a:endParaRPr>
          </a:p>
          <a:p>
            <a:pPr algn="just"/>
            <a:r>
              <a:rPr lang="it-IT" sz="1600">
                <a:ea typeface="Calibri"/>
                <a:cs typeface="Calibri"/>
              </a:rPr>
              <a:t>H-PASS the “Health </a:t>
            </a:r>
            <a:r>
              <a:rPr lang="it-IT" sz="1600" err="1">
                <a:ea typeface="Calibri"/>
                <a:cs typeface="Calibri"/>
              </a:rPr>
              <a:t>Professionals</a:t>
            </a:r>
            <a:r>
              <a:rPr lang="it-IT" sz="1600">
                <a:ea typeface="Calibri"/>
                <a:cs typeface="Calibri"/>
              </a:rPr>
              <a:t>’ and the “</a:t>
            </a:r>
            <a:r>
              <a:rPr lang="it-IT" sz="1600" err="1">
                <a:ea typeface="Calibri"/>
                <a:cs typeface="Calibri"/>
              </a:rPr>
              <a:t>DigitAl</a:t>
            </a:r>
            <a:r>
              <a:rPr lang="it-IT" sz="1600">
                <a:ea typeface="Calibri"/>
                <a:cs typeface="Calibri"/>
              </a:rPr>
              <a:t> team” </a:t>
            </a:r>
            <a:r>
              <a:rPr lang="it-IT" sz="1600" err="1">
                <a:ea typeface="Calibri"/>
                <a:cs typeface="Calibri"/>
              </a:rPr>
              <a:t>SkillS</a:t>
            </a:r>
            <a:r>
              <a:rPr lang="it-IT" sz="1600">
                <a:ea typeface="Calibri"/>
                <a:cs typeface="Calibri"/>
              </a:rPr>
              <a:t> </a:t>
            </a:r>
            <a:r>
              <a:rPr lang="it-IT" sz="1600" err="1">
                <a:ea typeface="Calibri"/>
                <a:cs typeface="Calibri"/>
              </a:rPr>
              <a:t>advancement</a:t>
            </a:r>
            <a:r>
              <a:rPr lang="it-IT" sz="1600">
                <a:ea typeface="Calibri"/>
                <a:cs typeface="Calibri"/>
              </a:rPr>
              <a:t>” è un progetto co-finanziato dall’Agenzia Esecutiva Europea per la Salute e il Digitale (</a:t>
            </a:r>
            <a:r>
              <a:rPr lang="it-IT" sz="1600" err="1">
                <a:ea typeface="Calibri"/>
                <a:cs typeface="Calibri"/>
              </a:rPr>
              <a:t>HaDEA</a:t>
            </a:r>
            <a:r>
              <a:rPr lang="it-IT" sz="1600">
                <a:ea typeface="Calibri"/>
                <a:cs typeface="Calibri"/>
              </a:rPr>
              <a:t>) sotto i poteri delegati dalla Commissione Europea. H-PASS è iniziato nel maggio 2023 e durerà 3 anni.</a:t>
            </a:r>
            <a:endParaRPr lang="en-US" sz="1600"/>
          </a:p>
          <a:p>
            <a:pPr algn="just"/>
            <a:endParaRPr lang="en-US" sz="1600"/>
          </a:p>
          <a:p>
            <a:r>
              <a:rPr lang="it-IT" sz="1600">
                <a:ea typeface="Calibri"/>
                <a:cs typeface="Calibri"/>
              </a:rPr>
              <a:t>Questo lavoro è concesso in licenza in base alla licenza Creative Commons </a:t>
            </a:r>
            <a:r>
              <a:rPr lang="it-IT" sz="1600" err="1">
                <a:ea typeface="Calibri"/>
                <a:cs typeface="Calibri"/>
              </a:rPr>
              <a:t>Attribution-Noncommercial</a:t>
            </a:r>
            <a:r>
              <a:rPr lang="it-IT" sz="1600">
                <a:ea typeface="Calibri"/>
                <a:cs typeface="Calibri"/>
              </a:rPr>
              <a:t> 3.0. Per visualizzare una copia di questa licenza, visitare </a:t>
            </a:r>
            <a:r>
              <a:rPr lang="it-IT" sz="1600">
                <a:ea typeface="Calibri"/>
                <a:cs typeface="Calibri"/>
                <a:hlinkClick r:id="rId4"/>
              </a:rPr>
              <a:t>http://creativecommons.org/licenses/by-nc/3.0/</a:t>
            </a:r>
            <a:r>
              <a:rPr lang="it-IT" sz="1600">
                <a:ea typeface="Calibri"/>
                <a:cs typeface="Calibri"/>
              </a:rPr>
              <a:t> o inviare una lettera a Creative Commons, 171 Second Street, Suite 300, San Francisco, California, 94105 e USA.</a:t>
            </a:r>
            <a:endParaRPr lang="en-US" sz="1600"/>
          </a:p>
          <a:p>
            <a:pPr algn="just"/>
            <a:endParaRPr lang="en-US" sz="1600"/>
          </a:p>
          <a:p>
            <a:pPr algn="just"/>
            <a:r>
              <a:rPr lang="it-IT" sz="1600"/>
              <a:t>L'opera dovrà essere attribuita allegando il seguente riferimento agli elementi copiati: “Copyright © Membri del Progetto H-PASS ”.</a:t>
            </a:r>
            <a:r>
              <a:rPr lang="en-US" sz="1600"/>
              <a:t> </a:t>
            </a:r>
            <a:endParaRPr lang="en-US" sz="1600">
              <a:ea typeface="Calibri"/>
              <a:cs typeface="Calibri"/>
            </a:endParaRPr>
          </a:p>
          <a:p>
            <a:pPr algn="just"/>
            <a:endParaRPr lang="en-US" sz="1600"/>
          </a:p>
          <a:p>
            <a:pPr algn="just"/>
            <a:r>
              <a:rPr lang="it-IT" sz="1600"/>
              <a:t>L'utilizzo di questa presentazione in modi e/o per scopi non previsti nella licenza richiede la previa autorizzazione scritta dei detentori dei diritti d'autore. Le informazioni contenute in questa presentazione rappresentano le opinioni dei titolari dei diritti d'autore alla data in cui tali opinioni sono state pubblicate.</a:t>
            </a:r>
            <a:endParaRPr lang="en-US" sz="1600"/>
          </a:p>
        </p:txBody>
      </p:sp>
    </p:spTree>
    <p:extLst>
      <p:ext uri="{BB962C8B-B14F-4D97-AF65-F5344CB8AC3E}">
        <p14:creationId xmlns:p14="http://schemas.microsoft.com/office/powerpoint/2010/main" val="41413118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824890" y="535173"/>
            <a:ext cx="2576830"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a:solidFill>
                  <a:srgbClr val="1A75DB"/>
                </a:solidFill>
                <a:latin typeface="+mn-lt"/>
              </a:rPr>
              <a:t>Disclaimer </a:t>
            </a:r>
            <a:endParaRPr lang="en-GB" sz="4000" b="1">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a:p>
        </p:txBody>
      </p:sp>
      <p:sp>
        <p:nvSpPr>
          <p:cNvPr id="7" name="TextBox 6">
            <a:extLst>
              <a:ext uri="{FF2B5EF4-FFF2-40B4-BE49-F238E27FC236}">
                <a16:creationId xmlns:a16="http://schemas.microsoft.com/office/drawing/2014/main" id="{4CE8027F-86D5-8209-CE4A-39D3763E8A8C}"/>
              </a:ext>
            </a:extLst>
          </p:cNvPr>
          <p:cNvSpPr txBox="1"/>
          <p:nvPr/>
        </p:nvSpPr>
        <p:spPr>
          <a:xfrm>
            <a:off x="1636716" y="1566512"/>
            <a:ext cx="7717491" cy="2800767"/>
          </a:xfrm>
          <a:prstGeom prst="rect">
            <a:avLst/>
          </a:prstGeom>
          <a:noFill/>
        </p:spPr>
        <p:txBody>
          <a:bodyPr wrap="square">
            <a:spAutoFit/>
          </a:bodyPr>
          <a:lstStyle/>
          <a:p>
            <a:pPr algn="just"/>
            <a:r>
              <a:rPr lang="it-IT" sz="2200"/>
              <a:t>L’Agenzia Esecutiva Europea per la Salute e il Digitale (</a:t>
            </a:r>
            <a:r>
              <a:rPr lang="en-US" sz="2200"/>
              <a:t>European Health and Digital Executive Agency -</a:t>
            </a:r>
            <a:r>
              <a:rPr lang="it-IT" sz="2200"/>
              <a:t> </a:t>
            </a:r>
            <a:r>
              <a:rPr lang="it-IT" sz="2200" err="1"/>
              <a:t>HaDEA</a:t>
            </a:r>
            <a:r>
              <a:rPr lang="it-IT" sz="2200"/>
              <a:t>), sotto i poteri delegati dalla Commissione Europea, sostiene la produzione di questa pubblicazione. Il sostegno della Commissione Europea non costituisce approvazione dei contenuti, che riflettono esclusivamente il punto di vista degli autori. La Commissione non può essere ritenuta responsabile per qualsiasi uso che possa essere fatto delle informazioni in esso contenute.</a:t>
            </a:r>
            <a:endParaRPr lang="en-US" sz="2200"/>
          </a:p>
        </p:txBody>
      </p:sp>
    </p:spTree>
    <p:extLst>
      <p:ext uri="{BB962C8B-B14F-4D97-AF65-F5344CB8AC3E}">
        <p14:creationId xmlns:p14="http://schemas.microsoft.com/office/powerpoint/2010/main" val="27639599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55861F-74EA-8B2C-AB4E-7B46236DC16F}"/>
              </a:ext>
            </a:extLst>
          </p:cNvPr>
          <p:cNvSpPr>
            <a:spLocks noGrp="1"/>
          </p:cNvSpPr>
          <p:nvPr>
            <p:ph type="title"/>
          </p:nvPr>
        </p:nvSpPr>
        <p:spPr/>
        <p:txBody>
          <a:bodyPr/>
          <a:lstStyle/>
          <a:p>
            <a:r>
              <a:rPr lang="en-US" sz="4800" dirty="0"/>
              <a:t>Fine </a:t>
            </a:r>
            <a:r>
              <a:rPr lang="en-US" sz="4800" dirty="0" err="1"/>
              <a:t>dell’Unità</a:t>
            </a:r>
            <a:r>
              <a:rPr lang="en-US" sz="4800" dirty="0"/>
              <a:t> </a:t>
            </a:r>
            <a:r>
              <a:rPr lang="en-US" sz="4800" dirty="0" err="1"/>
              <a:t>Formativa</a:t>
            </a:r>
            <a:endParaRPr lang="hu-HU" dirty="0"/>
          </a:p>
        </p:txBody>
      </p:sp>
    </p:spTree>
    <p:extLst>
      <p:ext uri="{BB962C8B-B14F-4D97-AF65-F5344CB8AC3E}">
        <p14:creationId xmlns:p14="http://schemas.microsoft.com/office/powerpoint/2010/main" val="3420472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556931" y="1940264"/>
            <a:ext cx="9685900" cy="4311873"/>
          </a:xfrm>
        </p:spPr>
        <p:txBody>
          <a:bodyPr lIns="91440" tIns="45720" rIns="91440" bIns="45720" anchor="t"/>
          <a:lstStyle/>
          <a:p>
            <a:pPr marL="239395" indent="-239395" algn="just"/>
            <a:r>
              <a:rPr lang="it-IT" sz="2600"/>
              <a:t>Un lavoro di squadra efficace è essenziale nel settore sanitario a causa della complessità degli ambienti medici moderni. La collaborazione tra le discipline porta a risultati migliori per i pazienti, errori ridotti e soluzioni innovative</a:t>
            </a:r>
            <a:r>
              <a:rPr lang="en-US" sz="2600"/>
              <a:t>. </a:t>
            </a:r>
            <a:endParaRPr lang="en-US" sz="2600">
              <a:ea typeface="Calibri"/>
              <a:cs typeface="Calibri"/>
            </a:endParaRPr>
          </a:p>
          <a:p>
            <a:pPr marL="239395" indent="-239395" algn="just"/>
            <a:endParaRPr lang="en-US" sz="2600">
              <a:ea typeface="Calibri"/>
              <a:cs typeface="Calibri"/>
            </a:endParaRPr>
          </a:p>
          <a:p>
            <a:pPr marL="239395" indent="-239395" algn="just"/>
            <a:r>
              <a:rPr lang="it-IT" sz="2600"/>
              <a:t>I team devono navigare non solo in sistemi complicati ma anche complessi, adattandosi a variabili in continua evoluzione. Comprendere queste dinamiche, insieme alle fasi di sviluppo del team, consente agli operatori sanitari di lavorare in modo coeso, migliorare continuamente e fornire cure efficienti e di alta qualità</a:t>
            </a:r>
            <a:r>
              <a:rPr lang="en-US" sz="2600"/>
              <a:t>.</a:t>
            </a:r>
            <a:endParaRPr lang="en-US" sz="2600">
              <a:ea typeface="Calibri"/>
              <a:cs typeface="Calibri"/>
            </a:endParaRPr>
          </a:p>
        </p:txBody>
      </p:sp>
      <p:sp>
        <p:nvSpPr>
          <p:cNvPr id="4" name="Cím 1"/>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400" b="1" err="1">
                <a:solidFill>
                  <a:schemeClr val="bg1"/>
                </a:solidFill>
                <a:latin typeface="+mn-lt"/>
              </a:rPr>
              <a:t>Introduzione</a:t>
            </a:r>
            <a:endParaRPr lang="en-GB" sz="4400" b="1">
              <a:solidFill>
                <a:schemeClr val="bg1"/>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7AEBB956-F2E6-A90E-8AE4-CA46497C504B}"/>
              </a:ext>
            </a:extLst>
          </p:cNvPr>
          <p:cNvSpPr txBox="1"/>
          <p:nvPr/>
        </p:nvSpPr>
        <p:spPr>
          <a:xfrm>
            <a:off x="2906078" y="6326128"/>
            <a:ext cx="5400674" cy="369332"/>
          </a:xfrm>
          <a:prstGeom prst="rect">
            <a:avLst/>
          </a:prstGeom>
          <a:noFill/>
        </p:spPr>
        <p:txBody>
          <a:bodyPr wrap="square">
            <a:spAutoFit/>
          </a:bodyPr>
          <a:lstStyle/>
          <a:p>
            <a:r>
              <a:rPr lang="it-IT" dirty="0">
                <a:hlinkClick r:id="rId3"/>
              </a:rPr>
              <a:t>https://youtu.be/VNhQanqXSJU?feature=shared</a:t>
            </a:r>
            <a:endParaRPr lang="it-IT" dirty="0"/>
          </a:p>
        </p:txBody>
      </p:sp>
    </p:spTree>
    <p:extLst>
      <p:ext uri="{BB962C8B-B14F-4D97-AF65-F5344CB8AC3E}">
        <p14:creationId xmlns:p14="http://schemas.microsoft.com/office/powerpoint/2010/main" val="2710520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93601385-14A8-8A1A-D177-DE338E9C8138}"/>
              </a:ext>
            </a:extLst>
          </p:cNvPr>
          <p:cNvGraphicFramePr/>
          <p:nvPr>
            <p:extLst>
              <p:ext uri="{D42A27DB-BD31-4B8C-83A1-F6EECF244321}">
                <p14:modId xmlns:p14="http://schemas.microsoft.com/office/powerpoint/2010/main" val="2986335026"/>
              </p:ext>
            </p:extLst>
          </p:nvPr>
        </p:nvGraphicFramePr>
        <p:xfrm>
          <a:off x="784111" y="1007411"/>
          <a:ext cx="9774352" cy="51896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ím 1">
            <a:extLst>
              <a:ext uri="{FF2B5EF4-FFF2-40B4-BE49-F238E27FC236}">
                <a16:creationId xmlns:a16="http://schemas.microsoft.com/office/drawing/2014/main" id="{C23D9C32-1589-A132-B38C-44A58E9A6C2B}"/>
              </a:ext>
            </a:extLst>
          </p:cNvPr>
          <p:cNvSpPr txBox="1">
            <a:spLocks/>
          </p:cNvSpPr>
          <p:nvPr/>
        </p:nvSpPr>
        <p:spPr>
          <a:xfrm>
            <a:off x="349538" y="422439"/>
            <a:ext cx="9551207" cy="577393"/>
          </a:xfrm>
          <a:prstGeom prst="rect">
            <a:avLst/>
          </a:prstGeom>
        </p:spPr>
        <p:txBody>
          <a:bodyPr lIns="91440" tIns="45720" rIns="91440" bIns="45720" anchor="t"/>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a:solidFill>
                  <a:srgbClr val="1A75DB"/>
                </a:solidFill>
                <a:latin typeface="+mn-lt"/>
              </a:rPr>
              <a:t>Il Lavoro di </a:t>
            </a:r>
            <a:r>
              <a:rPr lang="en-US" sz="4000" b="1" err="1">
                <a:solidFill>
                  <a:srgbClr val="1A75DB"/>
                </a:solidFill>
                <a:latin typeface="+mn-lt"/>
              </a:rPr>
              <a:t>Squadra</a:t>
            </a:r>
            <a:endParaRPr lang="en-GB" sz="4000" b="1">
              <a:solidFill>
                <a:srgbClr val="1A75DB"/>
              </a:solidFill>
              <a:latin typeface="+mn-lt"/>
            </a:endParaRPr>
          </a:p>
        </p:txBody>
      </p:sp>
      <p:sp>
        <p:nvSpPr>
          <p:cNvPr id="5" name="Footer Placeholder 4">
            <a:extLst>
              <a:ext uri="{FF2B5EF4-FFF2-40B4-BE49-F238E27FC236}">
                <a16:creationId xmlns:a16="http://schemas.microsoft.com/office/drawing/2014/main" id="{A9BEF93B-FB34-CB1D-DE33-D0CDCCED3C7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6" name="CasellaDiTesto 5">
            <a:extLst>
              <a:ext uri="{FF2B5EF4-FFF2-40B4-BE49-F238E27FC236}">
                <a16:creationId xmlns:a16="http://schemas.microsoft.com/office/drawing/2014/main" id="{AE126AE8-8015-3997-36DF-311F7A74F88D}"/>
              </a:ext>
            </a:extLst>
          </p:cNvPr>
          <p:cNvSpPr txBox="1"/>
          <p:nvPr/>
        </p:nvSpPr>
        <p:spPr>
          <a:xfrm>
            <a:off x="2970950" y="6400119"/>
            <a:ext cx="5400674" cy="369332"/>
          </a:xfrm>
          <a:prstGeom prst="rect">
            <a:avLst/>
          </a:prstGeom>
          <a:noFill/>
        </p:spPr>
        <p:txBody>
          <a:bodyPr wrap="square">
            <a:spAutoFit/>
          </a:bodyPr>
          <a:lstStyle/>
          <a:p>
            <a:r>
              <a:rPr lang="it-IT" dirty="0">
                <a:hlinkClick r:id="rId7"/>
              </a:rPr>
              <a:t>https://youtu.be/lobr_P5WSkU?feature=shared</a:t>
            </a:r>
            <a:endParaRPr lang="it-IT" dirty="0"/>
          </a:p>
        </p:txBody>
      </p:sp>
    </p:spTree>
    <p:extLst>
      <p:ext uri="{BB962C8B-B14F-4D97-AF65-F5344CB8AC3E}">
        <p14:creationId xmlns:p14="http://schemas.microsoft.com/office/powerpoint/2010/main" val="1184556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42AD5C0-4963-EE07-DACB-8E2814BCEADC}"/>
              </a:ext>
            </a:extLst>
          </p:cNvPr>
          <p:cNvSpPr>
            <a:spLocks noGrp="1"/>
          </p:cNvSpPr>
          <p:nvPr>
            <p:ph type="title"/>
          </p:nvPr>
        </p:nvSpPr>
        <p:spPr>
          <a:xfrm>
            <a:off x="7589881" y="699123"/>
            <a:ext cx="3083961" cy="1714041"/>
          </a:xfrm>
        </p:spPr>
        <p:txBody>
          <a:bodyPr/>
          <a:lstStyle/>
          <a:p>
            <a:r>
              <a:rPr lang="en-US" sz="3000" err="1">
                <a:solidFill>
                  <a:schemeClr val="bg1"/>
                </a:solidFill>
              </a:rPr>
              <a:t>Quali</a:t>
            </a:r>
            <a:r>
              <a:rPr lang="en-US" sz="3000">
                <a:solidFill>
                  <a:schemeClr val="bg1"/>
                </a:solidFill>
              </a:rPr>
              <a:t> </a:t>
            </a:r>
            <a:r>
              <a:rPr lang="en-US" sz="3000" err="1">
                <a:solidFill>
                  <a:schemeClr val="bg1"/>
                </a:solidFill>
              </a:rPr>
              <a:t>sono</a:t>
            </a:r>
            <a:r>
              <a:rPr lang="en-US" sz="3000">
                <a:solidFill>
                  <a:schemeClr val="bg1"/>
                </a:solidFill>
              </a:rPr>
              <a:t> I </a:t>
            </a:r>
            <a:r>
              <a:rPr lang="en-US" sz="3000" err="1">
                <a:solidFill>
                  <a:schemeClr val="bg1"/>
                </a:solidFill>
              </a:rPr>
              <a:t>Benefici</a:t>
            </a:r>
            <a:r>
              <a:rPr lang="en-US" sz="3000">
                <a:solidFill>
                  <a:schemeClr val="bg1"/>
                </a:solidFill>
              </a:rPr>
              <a:t> del </a:t>
            </a:r>
            <a:r>
              <a:rPr lang="en-US" sz="3000" err="1">
                <a:solidFill>
                  <a:schemeClr val="bg1"/>
                </a:solidFill>
              </a:rPr>
              <a:t>Lavoro</a:t>
            </a:r>
            <a:r>
              <a:rPr lang="en-US" sz="3000">
                <a:solidFill>
                  <a:schemeClr val="bg1"/>
                </a:solidFill>
              </a:rPr>
              <a:t> di </a:t>
            </a:r>
            <a:r>
              <a:rPr lang="en-US" sz="3000" err="1">
                <a:solidFill>
                  <a:schemeClr val="bg1"/>
                </a:solidFill>
              </a:rPr>
              <a:t>Squadra</a:t>
            </a:r>
            <a:r>
              <a:rPr lang="en-US" sz="3000">
                <a:solidFill>
                  <a:schemeClr val="bg1"/>
                </a:solidFill>
              </a:rPr>
              <a:t> in Sanità?</a:t>
            </a:r>
            <a:endParaRPr lang="it-IT" sz="3000">
              <a:solidFill>
                <a:schemeClr val="bg1"/>
              </a:solidFill>
            </a:endParaRPr>
          </a:p>
        </p:txBody>
      </p:sp>
      <p:sp>
        <p:nvSpPr>
          <p:cNvPr id="3" name="Text Placeholder 2">
            <a:extLst>
              <a:ext uri="{FF2B5EF4-FFF2-40B4-BE49-F238E27FC236}">
                <a16:creationId xmlns:a16="http://schemas.microsoft.com/office/drawing/2014/main" id="{2FC6494A-0480-FC48-236A-C6B7263460B7}"/>
              </a:ext>
            </a:extLst>
          </p:cNvPr>
          <p:cNvSpPr>
            <a:spLocks noGrp="1"/>
          </p:cNvSpPr>
          <p:nvPr>
            <p:ph type="body" sz="half" idx="2"/>
          </p:nvPr>
        </p:nvSpPr>
        <p:spPr>
          <a:xfrm>
            <a:off x="1667900" y="1400607"/>
            <a:ext cx="4611982" cy="1082227"/>
          </a:xfrm>
        </p:spPr>
        <p:txBody>
          <a:bodyPr lIns="91440" tIns="45720" rIns="91440" bIns="45720" anchor="t"/>
          <a:lstStyle/>
          <a:p>
            <a:pPr marL="0" indent="0">
              <a:buNone/>
            </a:pPr>
            <a:r>
              <a:rPr lang="en-US" sz="2400" err="1"/>
              <a:t>Approccio</a:t>
            </a:r>
            <a:r>
              <a:rPr lang="en-US" sz="2400"/>
              <a:t> </a:t>
            </a:r>
            <a:r>
              <a:rPr lang="en-US" sz="2400" err="1"/>
              <a:t>Multidisciplinare</a:t>
            </a:r>
            <a:r>
              <a:rPr lang="en-US" sz="2400"/>
              <a:t>:  Cura </a:t>
            </a:r>
            <a:r>
              <a:rPr lang="en-US" sz="2400" err="1"/>
              <a:t>centrata</a:t>
            </a:r>
            <a:r>
              <a:rPr lang="en-US" sz="2400"/>
              <a:t> </a:t>
            </a:r>
            <a:r>
              <a:rPr lang="en-US" sz="2400" err="1"/>
              <a:t>sul</a:t>
            </a:r>
            <a:r>
              <a:rPr lang="en-US" sz="2400"/>
              <a:t> </a:t>
            </a:r>
            <a:r>
              <a:rPr lang="en-US" sz="2400" err="1"/>
              <a:t>Paziente</a:t>
            </a:r>
            <a:endParaRPr lang="en-US" sz="2400">
              <a:ea typeface="Calibri"/>
              <a:cs typeface="Calibri"/>
            </a:endParaRPr>
          </a:p>
        </p:txBody>
      </p:sp>
      <p:sp>
        <p:nvSpPr>
          <p:cNvPr id="4" name="Text Placeholder 3">
            <a:extLst>
              <a:ext uri="{FF2B5EF4-FFF2-40B4-BE49-F238E27FC236}">
                <a16:creationId xmlns:a16="http://schemas.microsoft.com/office/drawing/2014/main" id="{397F34EB-60EC-10A0-368D-A7A3DBA7F318}"/>
              </a:ext>
            </a:extLst>
          </p:cNvPr>
          <p:cNvSpPr>
            <a:spLocks noGrp="1"/>
          </p:cNvSpPr>
          <p:nvPr>
            <p:ph type="body" sz="half" idx="13"/>
          </p:nvPr>
        </p:nvSpPr>
        <p:spPr>
          <a:xfrm>
            <a:off x="1667900" y="2692549"/>
            <a:ext cx="4474519" cy="724099"/>
          </a:xfrm>
        </p:spPr>
        <p:txBody>
          <a:bodyPr lIns="91440" tIns="45720" rIns="91440" bIns="45720" anchor="t"/>
          <a:lstStyle/>
          <a:p>
            <a:pPr marL="0" indent="0">
              <a:buNone/>
            </a:pPr>
            <a:r>
              <a:rPr lang="en-US" sz="2400" err="1"/>
              <a:t>Efficacia</a:t>
            </a:r>
            <a:r>
              <a:rPr lang="en-US" sz="2400"/>
              <a:t> e </a:t>
            </a:r>
            <a:r>
              <a:rPr lang="en-US" sz="2400" err="1"/>
              <a:t>qualità</a:t>
            </a:r>
            <a:r>
              <a:rPr lang="en-US" sz="2400"/>
              <a:t> </a:t>
            </a:r>
            <a:r>
              <a:rPr lang="en-US" sz="2400" err="1"/>
              <a:t>della</a:t>
            </a:r>
            <a:r>
              <a:rPr lang="en-US" sz="2400"/>
              <a:t> cura</a:t>
            </a:r>
            <a:endParaRPr lang="en-US" sz="2400">
              <a:ea typeface="Calibri"/>
              <a:cs typeface="Calibri"/>
            </a:endParaRPr>
          </a:p>
        </p:txBody>
      </p:sp>
      <p:sp>
        <p:nvSpPr>
          <p:cNvPr id="6" name="Text Placeholder 5">
            <a:extLst>
              <a:ext uri="{FF2B5EF4-FFF2-40B4-BE49-F238E27FC236}">
                <a16:creationId xmlns:a16="http://schemas.microsoft.com/office/drawing/2014/main" id="{A6E4FA3E-27DC-A552-426C-B53F6AD7A9D4}"/>
              </a:ext>
            </a:extLst>
          </p:cNvPr>
          <p:cNvSpPr>
            <a:spLocks noGrp="1"/>
          </p:cNvSpPr>
          <p:nvPr>
            <p:ph type="body" sz="half" idx="14"/>
          </p:nvPr>
        </p:nvSpPr>
        <p:spPr>
          <a:xfrm>
            <a:off x="1667901" y="3513353"/>
            <a:ext cx="4474519" cy="807397"/>
          </a:xfrm>
        </p:spPr>
        <p:txBody>
          <a:bodyPr lIns="91440" tIns="45720" rIns="91440" bIns="45720" anchor="t"/>
          <a:lstStyle/>
          <a:p>
            <a:pPr marL="0" indent="0">
              <a:buNone/>
            </a:pPr>
            <a:r>
              <a:rPr lang="en-US" sz="2400" err="1"/>
              <a:t>Innovazione</a:t>
            </a:r>
            <a:r>
              <a:rPr lang="en-US" sz="2400"/>
              <a:t> e </a:t>
            </a:r>
            <a:r>
              <a:rPr lang="en-US" sz="2400" err="1"/>
              <a:t>miglioramento</a:t>
            </a:r>
            <a:r>
              <a:rPr lang="en-US" sz="2400"/>
              <a:t> continuo</a:t>
            </a:r>
          </a:p>
        </p:txBody>
      </p:sp>
      <p:sp>
        <p:nvSpPr>
          <p:cNvPr id="5" name="CasellaDiTesto 4">
            <a:extLst>
              <a:ext uri="{FF2B5EF4-FFF2-40B4-BE49-F238E27FC236}">
                <a16:creationId xmlns:a16="http://schemas.microsoft.com/office/drawing/2014/main" id="{9D9A6220-AF93-A571-4241-4954ECCC3DA3}"/>
              </a:ext>
            </a:extLst>
          </p:cNvPr>
          <p:cNvSpPr txBox="1"/>
          <p:nvPr/>
        </p:nvSpPr>
        <p:spPr>
          <a:xfrm>
            <a:off x="1667900" y="4678947"/>
            <a:ext cx="3487777" cy="461665"/>
          </a:xfrm>
          <a:prstGeom prst="rect">
            <a:avLst/>
          </a:prstGeom>
          <a:noFill/>
        </p:spPr>
        <p:txBody>
          <a:bodyPr wrap="square" lIns="91440" tIns="45720" rIns="91440" bIns="45720" anchor="t">
            <a:spAutoFit/>
          </a:bodyPr>
          <a:lstStyle/>
          <a:p>
            <a:pPr>
              <a:buSzPts val="1000"/>
              <a:tabLst>
                <a:tab pos="457200" algn="l"/>
              </a:tabLst>
            </a:pPr>
            <a:r>
              <a:rPr lang="it-IT" sz="2400" kern="0"/>
              <a:t>Efficienza e Operatività</a:t>
            </a:r>
            <a:endParaRPr lang="it-IT" sz="2400">
              <a:ea typeface="Calibri"/>
              <a:cs typeface="Calibri"/>
            </a:endParaRPr>
          </a:p>
        </p:txBody>
      </p:sp>
      <p:sp>
        <p:nvSpPr>
          <p:cNvPr id="9" name="Footer Placeholder 4">
            <a:extLst>
              <a:ext uri="{FF2B5EF4-FFF2-40B4-BE49-F238E27FC236}">
                <a16:creationId xmlns:a16="http://schemas.microsoft.com/office/drawing/2014/main" id="{C2DE6B5A-9D53-ECC6-B054-D0EF99950EE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12" name="Point 3">
            <a:extLst>
              <a:ext uri="{FF2B5EF4-FFF2-40B4-BE49-F238E27FC236}">
                <a16:creationId xmlns:a16="http://schemas.microsoft.com/office/drawing/2014/main" id="{C93893FB-D872-F013-E490-E066064E07B7}"/>
              </a:ext>
            </a:extLst>
          </p:cNvPr>
          <p:cNvSpPr txBox="1">
            <a:spLocks/>
          </p:cNvSpPr>
          <p:nvPr/>
        </p:nvSpPr>
        <p:spPr>
          <a:xfrm>
            <a:off x="777835" y="3629990"/>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3</a:t>
            </a:r>
          </a:p>
        </p:txBody>
      </p:sp>
      <p:pic>
        <p:nvPicPr>
          <p:cNvPr id="13" name="Image point 1">
            <a:extLst>
              <a:ext uri="{FF2B5EF4-FFF2-40B4-BE49-F238E27FC236}">
                <a16:creationId xmlns:a16="http://schemas.microsoft.com/office/drawing/2014/main" id="{CD9DC905-7B48-6135-41D3-0E4F6968B87A}"/>
              </a:ext>
            </a:extLst>
          </p:cNvPr>
          <p:cNvPicPr>
            <a:picLocks noChangeAspect="1"/>
          </p:cNvPicPr>
          <p:nvPr/>
        </p:nvPicPr>
        <p:blipFill>
          <a:blip r:embed="rId3"/>
          <a:stretch>
            <a:fillRect/>
          </a:stretch>
        </p:blipFill>
        <p:spPr>
          <a:xfrm>
            <a:off x="717275" y="1426035"/>
            <a:ext cx="609600" cy="571500"/>
          </a:xfrm>
          <a:prstGeom prst="rect">
            <a:avLst/>
          </a:prstGeom>
        </p:spPr>
      </p:pic>
      <p:sp>
        <p:nvSpPr>
          <p:cNvPr id="14" name="Point 1">
            <a:extLst>
              <a:ext uri="{FF2B5EF4-FFF2-40B4-BE49-F238E27FC236}">
                <a16:creationId xmlns:a16="http://schemas.microsoft.com/office/drawing/2014/main" id="{35641B5E-B7CE-1E98-904E-80BBB834D04C}"/>
              </a:ext>
            </a:extLst>
          </p:cNvPr>
          <p:cNvSpPr txBox="1">
            <a:spLocks/>
          </p:cNvSpPr>
          <p:nvPr/>
        </p:nvSpPr>
        <p:spPr>
          <a:xfrm>
            <a:off x="814506" y="1415567"/>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1</a:t>
            </a:r>
          </a:p>
        </p:txBody>
      </p:sp>
      <p:pic>
        <p:nvPicPr>
          <p:cNvPr id="15" name="Image point 2">
            <a:extLst>
              <a:ext uri="{FF2B5EF4-FFF2-40B4-BE49-F238E27FC236}">
                <a16:creationId xmlns:a16="http://schemas.microsoft.com/office/drawing/2014/main" id="{9862B404-B234-C21A-2CE8-96DCD81B9DC9}"/>
              </a:ext>
            </a:extLst>
          </p:cNvPr>
          <p:cNvPicPr>
            <a:picLocks noChangeAspect="1"/>
          </p:cNvPicPr>
          <p:nvPr/>
        </p:nvPicPr>
        <p:blipFill>
          <a:blip r:embed="rId3"/>
          <a:stretch>
            <a:fillRect/>
          </a:stretch>
        </p:blipFill>
        <p:spPr>
          <a:xfrm>
            <a:off x="700219" y="2548761"/>
            <a:ext cx="609600" cy="571500"/>
          </a:xfrm>
          <a:prstGeom prst="rect">
            <a:avLst/>
          </a:prstGeom>
        </p:spPr>
      </p:pic>
      <p:sp>
        <p:nvSpPr>
          <p:cNvPr id="16" name="Point 2">
            <a:extLst>
              <a:ext uri="{FF2B5EF4-FFF2-40B4-BE49-F238E27FC236}">
                <a16:creationId xmlns:a16="http://schemas.microsoft.com/office/drawing/2014/main" id="{C413AA00-2BFB-3363-4926-CAC74A83C68C}"/>
              </a:ext>
            </a:extLst>
          </p:cNvPr>
          <p:cNvSpPr txBox="1">
            <a:spLocks/>
          </p:cNvSpPr>
          <p:nvPr/>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2</a:t>
            </a:r>
          </a:p>
        </p:txBody>
      </p:sp>
      <p:pic>
        <p:nvPicPr>
          <p:cNvPr id="17" name="Image point 3">
            <a:extLst>
              <a:ext uri="{FF2B5EF4-FFF2-40B4-BE49-F238E27FC236}">
                <a16:creationId xmlns:a16="http://schemas.microsoft.com/office/drawing/2014/main" id="{147529C3-C8EB-7F39-F2D0-CBFE1EA27539}"/>
              </a:ext>
            </a:extLst>
          </p:cNvPr>
          <p:cNvPicPr>
            <a:picLocks noChangeAspect="1"/>
          </p:cNvPicPr>
          <p:nvPr/>
        </p:nvPicPr>
        <p:blipFill>
          <a:blip r:embed="rId3"/>
          <a:stretch>
            <a:fillRect/>
          </a:stretch>
        </p:blipFill>
        <p:spPr>
          <a:xfrm>
            <a:off x="700219" y="3624142"/>
            <a:ext cx="609600" cy="571500"/>
          </a:xfrm>
          <a:prstGeom prst="rect">
            <a:avLst/>
          </a:prstGeom>
        </p:spPr>
      </p:pic>
      <p:sp>
        <p:nvSpPr>
          <p:cNvPr id="18" name="Point 3">
            <a:extLst>
              <a:ext uri="{FF2B5EF4-FFF2-40B4-BE49-F238E27FC236}">
                <a16:creationId xmlns:a16="http://schemas.microsoft.com/office/drawing/2014/main" id="{B3CEDD4C-9D9C-AF67-5C03-A675D19790A7}"/>
              </a:ext>
            </a:extLst>
          </p:cNvPr>
          <p:cNvSpPr txBox="1">
            <a:spLocks/>
          </p:cNvSpPr>
          <p:nvPr/>
        </p:nvSpPr>
        <p:spPr>
          <a:xfrm>
            <a:off x="777835" y="3629990"/>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3</a:t>
            </a:r>
          </a:p>
        </p:txBody>
      </p:sp>
      <p:pic>
        <p:nvPicPr>
          <p:cNvPr id="19" name="Image point 3">
            <a:extLst>
              <a:ext uri="{FF2B5EF4-FFF2-40B4-BE49-F238E27FC236}">
                <a16:creationId xmlns:a16="http://schemas.microsoft.com/office/drawing/2014/main" id="{EAB9D8E4-236A-CF3A-9542-31A84140447D}"/>
              </a:ext>
            </a:extLst>
          </p:cNvPr>
          <p:cNvPicPr>
            <a:picLocks noChangeAspect="1"/>
          </p:cNvPicPr>
          <p:nvPr/>
        </p:nvPicPr>
        <p:blipFill>
          <a:blip r:embed="rId3"/>
          <a:stretch>
            <a:fillRect/>
          </a:stretch>
        </p:blipFill>
        <p:spPr>
          <a:xfrm>
            <a:off x="717124" y="4659332"/>
            <a:ext cx="609600" cy="571500"/>
          </a:xfrm>
          <a:prstGeom prst="rect">
            <a:avLst/>
          </a:prstGeom>
        </p:spPr>
      </p:pic>
      <p:sp>
        <p:nvSpPr>
          <p:cNvPr id="20" name="Point 3">
            <a:extLst>
              <a:ext uri="{FF2B5EF4-FFF2-40B4-BE49-F238E27FC236}">
                <a16:creationId xmlns:a16="http://schemas.microsoft.com/office/drawing/2014/main" id="{C8955803-7BBF-23BF-BA1C-8447F0CCD5E3}"/>
              </a:ext>
            </a:extLst>
          </p:cNvPr>
          <p:cNvSpPr txBox="1">
            <a:spLocks/>
          </p:cNvSpPr>
          <p:nvPr/>
        </p:nvSpPr>
        <p:spPr>
          <a:xfrm>
            <a:off x="794740" y="4665180"/>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a:solidFill>
                  <a:schemeClr val="bg1"/>
                </a:solidFill>
                <a:latin typeface="+mn-lt"/>
              </a:rPr>
              <a:t>4</a:t>
            </a:r>
          </a:p>
        </p:txBody>
      </p:sp>
      <p:sp>
        <p:nvSpPr>
          <p:cNvPr id="8" name="CasellaDiTesto 7">
            <a:extLst>
              <a:ext uri="{FF2B5EF4-FFF2-40B4-BE49-F238E27FC236}">
                <a16:creationId xmlns:a16="http://schemas.microsoft.com/office/drawing/2014/main" id="{E27DA658-FFAA-0C35-FEDD-A0C788803FF3}"/>
              </a:ext>
            </a:extLst>
          </p:cNvPr>
          <p:cNvSpPr txBox="1"/>
          <p:nvPr/>
        </p:nvSpPr>
        <p:spPr>
          <a:xfrm>
            <a:off x="2894648" y="6218245"/>
            <a:ext cx="5400674" cy="369332"/>
          </a:xfrm>
          <a:prstGeom prst="rect">
            <a:avLst/>
          </a:prstGeom>
          <a:noFill/>
        </p:spPr>
        <p:txBody>
          <a:bodyPr wrap="square">
            <a:spAutoFit/>
          </a:bodyPr>
          <a:lstStyle/>
          <a:p>
            <a:r>
              <a:rPr lang="it-IT" dirty="0">
                <a:hlinkClick r:id="rId4"/>
              </a:rPr>
              <a:t>https://youtu.be/YGrYzcs9s-c?feature=shared</a:t>
            </a:r>
            <a:endParaRPr lang="it-IT" dirty="0"/>
          </a:p>
        </p:txBody>
      </p:sp>
    </p:spTree>
    <p:extLst>
      <p:ext uri="{BB962C8B-B14F-4D97-AF65-F5344CB8AC3E}">
        <p14:creationId xmlns:p14="http://schemas.microsoft.com/office/powerpoint/2010/main" val="1513006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F444310-F7E1-E2DE-9A5B-AFFE1E9EEDDB}"/>
              </a:ext>
            </a:extLst>
          </p:cNvPr>
          <p:cNvSpPr>
            <a:spLocks noGrp="1"/>
          </p:cNvSpPr>
          <p:nvPr>
            <p:ph type="title"/>
          </p:nvPr>
        </p:nvSpPr>
        <p:spPr>
          <a:xfrm>
            <a:off x="503875" y="2514125"/>
            <a:ext cx="4896006" cy="788827"/>
          </a:xfrm>
        </p:spPr>
        <p:txBody>
          <a:bodyPr anchor="b">
            <a:normAutofit/>
          </a:bodyPr>
          <a:lstStyle/>
          <a:p>
            <a:r>
              <a:rPr lang="en-US" sz="3200">
                <a:solidFill>
                  <a:schemeClr val="tx1"/>
                </a:solidFill>
              </a:rPr>
              <a:t>Le Fasi del </a:t>
            </a:r>
            <a:r>
              <a:rPr lang="en-US" sz="3200" err="1">
                <a:solidFill>
                  <a:schemeClr val="tx1"/>
                </a:solidFill>
              </a:rPr>
              <a:t>Ciclo</a:t>
            </a:r>
            <a:r>
              <a:rPr lang="en-US" sz="3200">
                <a:solidFill>
                  <a:schemeClr val="tx1"/>
                </a:solidFill>
              </a:rPr>
              <a:t> di Vita</a:t>
            </a:r>
            <a:endParaRPr lang="it-IT" sz="3200">
              <a:solidFill>
                <a:schemeClr val="tx1"/>
              </a:solidFill>
            </a:endParaRPr>
          </a:p>
        </p:txBody>
      </p:sp>
      <p:sp>
        <p:nvSpPr>
          <p:cNvPr id="3" name="Segnaposto contenuto 2">
            <a:extLst>
              <a:ext uri="{FF2B5EF4-FFF2-40B4-BE49-F238E27FC236}">
                <a16:creationId xmlns:a16="http://schemas.microsoft.com/office/drawing/2014/main" id="{47A8B044-AAD8-810E-6E76-286C220E9CCE}"/>
              </a:ext>
            </a:extLst>
          </p:cNvPr>
          <p:cNvSpPr>
            <a:spLocks noGrp="1"/>
          </p:cNvSpPr>
          <p:nvPr>
            <p:ph sz="half" idx="1"/>
          </p:nvPr>
        </p:nvSpPr>
        <p:spPr>
          <a:xfrm>
            <a:off x="544294" y="3645759"/>
            <a:ext cx="4680763" cy="2342115"/>
          </a:xfrm>
        </p:spPr>
        <p:txBody>
          <a:bodyPr>
            <a:normAutofit fontScale="92500" lnSpcReduction="10000"/>
          </a:bodyPr>
          <a:lstStyle/>
          <a:p>
            <a:pPr algn="just">
              <a:spcBef>
                <a:spcPct val="20000"/>
              </a:spcBef>
            </a:pPr>
            <a:r>
              <a:rPr lang="it-IT" altLang="it-IT" sz="2000"/>
              <a:t>Bruce </a:t>
            </a:r>
            <a:r>
              <a:rPr lang="it-IT" altLang="it-IT" sz="2000" err="1"/>
              <a:t>W</a:t>
            </a:r>
            <a:r>
              <a:rPr lang="it-IT" altLang="it-IT" sz="2000"/>
              <a:t>. </a:t>
            </a:r>
            <a:r>
              <a:rPr lang="it-IT" altLang="it-IT" sz="2000" err="1"/>
              <a:t>Tuckman</a:t>
            </a:r>
            <a:r>
              <a:rPr lang="it-IT" altLang="it-IT" sz="2000"/>
              <a:t> e il suo gruppo hanno teorizzato il modello delle “fasi di vita di gruppo” tra il 1965 e il 1977</a:t>
            </a:r>
          </a:p>
          <a:p>
            <a:pPr marL="0" indent="0" algn="just">
              <a:spcBef>
                <a:spcPct val="20000"/>
              </a:spcBef>
              <a:buNone/>
            </a:pPr>
            <a:endParaRPr lang="en-US" altLang="it-IT" sz="2000"/>
          </a:p>
          <a:p>
            <a:pPr algn="just">
              <a:spcBef>
                <a:spcPct val="20000"/>
              </a:spcBef>
            </a:pPr>
            <a:r>
              <a:rPr lang="it-IT" altLang="it-IT" sz="2000"/>
              <a:t>In questo modello il gruppo è visto come un organismo vivente che, per poter operare in modo efficace e integrato, deve attraversare un ciclo di sviluppo e crescita di cui occorre tener conto</a:t>
            </a:r>
          </a:p>
        </p:txBody>
      </p:sp>
      <p:pic>
        <p:nvPicPr>
          <p:cNvPr id="7" name="Immagine 6" descr="Immagine che contiene Arte bambini, disegno, calligrafia, Turchese&#10;&#10;Descrizione generata automaticamente">
            <a:extLst>
              <a:ext uri="{FF2B5EF4-FFF2-40B4-BE49-F238E27FC236}">
                <a16:creationId xmlns:a16="http://schemas.microsoft.com/office/drawing/2014/main" id="{62F39C66-D70C-52DE-D69B-56D2DFB1DAB6}"/>
              </a:ext>
            </a:extLst>
          </p:cNvPr>
          <p:cNvPicPr>
            <a:picLocks noChangeAspect="1"/>
          </p:cNvPicPr>
          <p:nvPr/>
        </p:nvPicPr>
        <p:blipFill>
          <a:blip r:embed="rId3"/>
          <a:stretch>
            <a:fillRect/>
          </a:stretch>
        </p:blipFill>
        <p:spPr>
          <a:xfrm>
            <a:off x="5622974" y="2382749"/>
            <a:ext cx="5166012" cy="3771188"/>
          </a:xfrm>
          <a:prstGeom prst="rect">
            <a:avLst/>
          </a:prstGeom>
          <a:noFill/>
        </p:spPr>
      </p:pic>
      <p:sp>
        <p:nvSpPr>
          <p:cNvPr id="4" name="Titolo 1">
            <a:extLst>
              <a:ext uri="{FF2B5EF4-FFF2-40B4-BE49-F238E27FC236}">
                <a16:creationId xmlns:a16="http://schemas.microsoft.com/office/drawing/2014/main" id="{D9F9E7B1-E539-AE98-670A-6037E2FFF107}"/>
              </a:ext>
            </a:extLst>
          </p:cNvPr>
          <p:cNvSpPr txBox="1">
            <a:spLocks/>
          </p:cNvSpPr>
          <p:nvPr/>
        </p:nvSpPr>
        <p:spPr>
          <a:xfrm>
            <a:off x="350843" y="129127"/>
            <a:ext cx="4896006" cy="993805"/>
          </a:xfrm>
          <a:prstGeom prst="rect">
            <a:avLst/>
          </a:prstGeom>
        </p:spPr>
        <p:txBody>
          <a:bodyPr anchor="b">
            <a:normAutofit fontScale="85000" lnSpcReduction="10000"/>
          </a:bodyPr>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marL="0" indent="0" algn="ctr">
              <a:lnSpc>
                <a:spcPct val="115000"/>
              </a:lnSpc>
              <a:spcAft>
                <a:spcPts val="800"/>
              </a:spcAft>
              <a:buNone/>
            </a:pPr>
            <a:r>
              <a:rPr lang="en-GB" sz="2800" b="1" kern="0" err="1">
                <a:cs typeface="Times New Roman" panose="02020603050405020304" pitchFamily="18" charset="0"/>
              </a:rPr>
              <a:t>Ciclo</a:t>
            </a:r>
            <a:r>
              <a:rPr lang="en-GB" sz="2800" b="1" kern="0">
                <a:cs typeface="Times New Roman" panose="02020603050405020304" pitchFamily="18" charset="0"/>
              </a:rPr>
              <a:t> di vita del team: </a:t>
            </a:r>
            <a:r>
              <a:rPr lang="en-GB" sz="2800" b="1" kern="0" err="1">
                <a:cs typeface="Times New Roman" panose="02020603050405020304" pitchFamily="18" charset="0"/>
              </a:rPr>
              <a:t>comprendere</a:t>
            </a:r>
            <a:r>
              <a:rPr lang="en-GB" sz="2800" b="1" kern="0">
                <a:cs typeface="Times New Roman" panose="02020603050405020304" pitchFamily="18" charset="0"/>
              </a:rPr>
              <a:t> le </a:t>
            </a:r>
            <a:r>
              <a:rPr lang="en-GB" sz="2800" b="1" kern="0" err="1">
                <a:cs typeface="Times New Roman" panose="02020603050405020304" pitchFamily="18" charset="0"/>
              </a:rPr>
              <a:t>fasi</a:t>
            </a:r>
            <a:r>
              <a:rPr lang="en-GB" sz="2800" b="1" kern="0">
                <a:cs typeface="Times New Roman" panose="02020603050405020304" pitchFamily="18" charset="0"/>
              </a:rPr>
              <a:t> e </a:t>
            </a:r>
            <a:r>
              <a:rPr lang="en-GB" sz="2800" b="1" kern="0" err="1">
                <a:cs typeface="Times New Roman" panose="02020603050405020304" pitchFamily="18" charset="0"/>
              </a:rPr>
              <a:t>gli</a:t>
            </a:r>
            <a:r>
              <a:rPr lang="en-GB" sz="2800" b="1" kern="0">
                <a:cs typeface="Times New Roman" panose="02020603050405020304" pitchFamily="18" charset="0"/>
              </a:rPr>
              <a:t> </a:t>
            </a:r>
            <a:r>
              <a:rPr lang="en-GB" sz="2800" b="1" kern="0" err="1">
                <a:cs typeface="Times New Roman" panose="02020603050405020304" pitchFamily="18" charset="0"/>
              </a:rPr>
              <a:t>stili</a:t>
            </a:r>
            <a:r>
              <a:rPr lang="en-GB" sz="2800" b="1" kern="0">
                <a:cs typeface="Times New Roman" panose="02020603050405020304" pitchFamily="18" charset="0"/>
              </a:rPr>
              <a:t> di leadership</a:t>
            </a:r>
          </a:p>
        </p:txBody>
      </p:sp>
      <p:sp>
        <p:nvSpPr>
          <p:cNvPr id="5" name="Footer Placeholder 4">
            <a:extLst>
              <a:ext uri="{FF2B5EF4-FFF2-40B4-BE49-F238E27FC236}">
                <a16:creationId xmlns:a16="http://schemas.microsoft.com/office/drawing/2014/main" id="{83E7F629-7120-B5FC-C1BD-33775855449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8" name="Titolo 1">
            <a:extLst>
              <a:ext uri="{FF2B5EF4-FFF2-40B4-BE49-F238E27FC236}">
                <a16:creationId xmlns:a16="http://schemas.microsoft.com/office/drawing/2014/main" id="{69E5FEBF-816D-E682-8544-613898B6FF6A}"/>
              </a:ext>
            </a:extLst>
          </p:cNvPr>
          <p:cNvSpPr txBox="1">
            <a:spLocks/>
          </p:cNvSpPr>
          <p:nvPr/>
        </p:nvSpPr>
        <p:spPr>
          <a:xfrm>
            <a:off x="7097197" y="513105"/>
            <a:ext cx="3584290" cy="73871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b="1">
                <a:solidFill>
                  <a:schemeClr val="bg1"/>
                </a:solidFill>
                <a:latin typeface="Calibri" panose="020F0502020204030204"/>
              </a:rPr>
              <a:t>Le fasi di vita del gruppo</a:t>
            </a:r>
            <a:endParaRPr lang="it-IT" b="1">
              <a:solidFill>
                <a:schemeClr val="bg1"/>
              </a:solidFill>
            </a:endParaRPr>
          </a:p>
        </p:txBody>
      </p:sp>
      <p:sp>
        <p:nvSpPr>
          <p:cNvPr id="9" name="CasellaDiTesto 8">
            <a:extLst>
              <a:ext uri="{FF2B5EF4-FFF2-40B4-BE49-F238E27FC236}">
                <a16:creationId xmlns:a16="http://schemas.microsoft.com/office/drawing/2014/main" id="{D04C00C7-4D52-2832-7314-C1991D01BC0D}"/>
              </a:ext>
            </a:extLst>
          </p:cNvPr>
          <p:cNvSpPr txBox="1"/>
          <p:nvPr/>
        </p:nvSpPr>
        <p:spPr>
          <a:xfrm>
            <a:off x="2826939" y="6330681"/>
            <a:ext cx="5400674" cy="369332"/>
          </a:xfrm>
          <a:prstGeom prst="rect">
            <a:avLst/>
          </a:prstGeom>
          <a:noFill/>
        </p:spPr>
        <p:txBody>
          <a:bodyPr wrap="square">
            <a:spAutoFit/>
          </a:bodyPr>
          <a:lstStyle/>
          <a:p>
            <a:r>
              <a:rPr lang="it-IT" dirty="0">
                <a:hlinkClick r:id="rId4"/>
              </a:rPr>
              <a:t>https://youtu.be/t6pPfOZX8GM?feature=shared</a:t>
            </a:r>
            <a:endParaRPr lang="it-IT" dirty="0"/>
          </a:p>
        </p:txBody>
      </p:sp>
    </p:spTree>
    <p:extLst>
      <p:ext uri="{BB962C8B-B14F-4D97-AF65-F5344CB8AC3E}">
        <p14:creationId xmlns:p14="http://schemas.microsoft.com/office/powerpoint/2010/main" val="634350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3619C04-3274-9548-E3BE-49C3CFCD6716}"/>
              </a:ext>
            </a:extLst>
          </p:cNvPr>
          <p:cNvSpPr>
            <a:spLocks noGrp="1"/>
          </p:cNvSpPr>
          <p:nvPr>
            <p:ph type="title"/>
          </p:nvPr>
        </p:nvSpPr>
        <p:spPr>
          <a:xfrm>
            <a:off x="1754305" y="1299173"/>
            <a:ext cx="6464785" cy="993805"/>
          </a:xfrm>
        </p:spPr>
        <p:txBody>
          <a:bodyPr/>
          <a:lstStyle/>
          <a:p>
            <a:r>
              <a:rPr lang="en-US" b="1"/>
              <a:t>Le 5 </a:t>
            </a:r>
            <a:r>
              <a:rPr lang="en-US" b="1" err="1"/>
              <a:t>fasi</a:t>
            </a:r>
            <a:r>
              <a:rPr lang="en-US" b="1"/>
              <a:t> di vita del </a:t>
            </a:r>
            <a:r>
              <a:rPr lang="en-US" b="1" err="1"/>
              <a:t>gruppo</a:t>
            </a:r>
            <a:endParaRPr lang="it-IT" b="1"/>
          </a:p>
        </p:txBody>
      </p:sp>
      <p:sp>
        <p:nvSpPr>
          <p:cNvPr id="10" name="CasellaDiTesto 9">
            <a:extLst>
              <a:ext uri="{FF2B5EF4-FFF2-40B4-BE49-F238E27FC236}">
                <a16:creationId xmlns:a16="http://schemas.microsoft.com/office/drawing/2014/main" id="{6E129B68-BC8F-4374-9D95-EC2D407A744D}"/>
              </a:ext>
            </a:extLst>
          </p:cNvPr>
          <p:cNvSpPr txBox="1"/>
          <p:nvPr/>
        </p:nvSpPr>
        <p:spPr>
          <a:xfrm>
            <a:off x="1754305" y="2839018"/>
            <a:ext cx="7586663" cy="1902059"/>
          </a:xfrm>
          <a:prstGeom prst="rect">
            <a:avLst/>
          </a:prstGeom>
          <a:noFill/>
        </p:spPr>
        <p:txBody>
          <a:bodyPr wrap="square">
            <a:spAutoFit/>
          </a:bodyPr>
          <a:lstStyle/>
          <a:p>
            <a:pPr algn="ctr">
              <a:spcBef>
                <a:spcPct val="20000"/>
              </a:spcBef>
            </a:pPr>
            <a:r>
              <a:rPr lang="it-IT" sz="2800" b="1"/>
              <a:t>Perché il «Modello di Sviluppo del Team è utile»?</a:t>
            </a:r>
          </a:p>
          <a:p>
            <a:pPr algn="ctr">
              <a:spcBef>
                <a:spcPct val="20000"/>
              </a:spcBef>
            </a:pPr>
            <a:r>
              <a:rPr lang="it-IT" sz="2800"/>
              <a:t>Perché evidenzia cosa aspettarsi quando si crea un nuovo team o si aggiungono persone a un team esistente</a:t>
            </a:r>
          </a:p>
        </p:txBody>
      </p:sp>
      <p:sp>
        <p:nvSpPr>
          <p:cNvPr id="4" name="Footer Placeholder 4">
            <a:extLst>
              <a:ext uri="{FF2B5EF4-FFF2-40B4-BE49-F238E27FC236}">
                <a16:creationId xmlns:a16="http://schemas.microsoft.com/office/drawing/2014/main" id="{24193630-518D-F7D6-2E08-57E3007625B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5" name="Titolo 1">
            <a:extLst>
              <a:ext uri="{FF2B5EF4-FFF2-40B4-BE49-F238E27FC236}">
                <a16:creationId xmlns:a16="http://schemas.microsoft.com/office/drawing/2014/main" id="{2F0D5D8E-F430-3545-A60F-BBED7C01781A}"/>
              </a:ext>
            </a:extLst>
          </p:cNvPr>
          <p:cNvSpPr txBox="1">
            <a:spLocks/>
          </p:cNvSpPr>
          <p:nvPr/>
        </p:nvSpPr>
        <p:spPr>
          <a:xfrm>
            <a:off x="7097197" y="513105"/>
            <a:ext cx="3584290" cy="738713"/>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en-US" b="1">
                <a:solidFill>
                  <a:schemeClr val="bg1"/>
                </a:solidFill>
                <a:latin typeface="Calibri" panose="020F0502020204030204"/>
              </a:rPr>
              <a:t>Le fasi di vita del gruppo</a:t>
            </a:r>
            <a:endParaRPr lang="it-IT" b="1">
              <a:solidFill>
                <a:schemeClr val="bg1"/>
              </a:solidFill>
            </a:endParaRPr>
          </a:p>
        </p:txBody>
      </p:sp>
      <p:sp>
        <p:nvSpPr>
          <p:cNvPr id="6" name="CasellaDiTesto 5">
            <a:extLst>
              <a:ext uri="{FF2B5EF4-FFF2-40B4-BE49-F238E27FC236}">
                <a16:creationId xmlns:a16="http://schemas.microsoft.com/office/drawing/2014/main" id="{C9454242-7EDA-B9C1-7611-B2D5CBFAC3CB}"/>
              </a:ext>
            </a:extLst>
          </p:cNvPr>
          <p:cNvSpPr txBox="1"/>
          <p:nvPr/>
        </p:nvSpPr>
        <p:spPr>
          <a:xfrm>
            <a:off x="2974658" y="6316876"/>
            <a:ext cx="5400674" cy="369332"/>
          </a:xfrm>
          <a:prstGeom prst="rect">
            <a:avLst/>
          </a:prstGeom>
          <a:noFill/>
        </p:spPr>
        <p:txBody>
          <a:bodyPr wrap="square">
            <a:spAutoFit/>
          </a:bodyPr>
          <a:lstStyle/>
          <a:p>
            <a:r>
              <a:rPr lang="it-IT" dirty="0">
                <a:hlinkClick r:id="rId2"/>
              </a:rPr>
              <a:t>https://youtu.be/ytO9uBUdcFI?feature=shared</a:t>
            </a:r>
            <a:endParaRPr lang="it-IT" dirty="0"/>
          </a:p>
        </p:txBody>
      </p:sp>
    </p:spTree>
    <p:extLst>
      <p:ext uri="{BB962C8B-B14F-4D97-AF65-F5344CB8AC3E}">
        <p14:creationId xmlns:p14="http://schemas.microsoft.com/office/powerpoint/2010/main" val="662515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A489AB9C-EEAB-F259-7532-CBAB196FE853}"/>
              </a:ext>
            </a:extLst>
          </p:cNvPr>
          <p:cNvSpPr/>
          <p:nvPr/>
        </p:nvSpPr>
        <p:spPr>
          <a:xfrm>
            <a:off x="1758259" y="2386022"/>
            <a:ext cx="1353931" cy="3674864"/>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a:p>
          <a:p>
            <a:pPr algn="ctr"/>
            <a:endParaRPr lang="it-IT" sz="1600" b="1"/>
          </a:p>
          <a:p>
            <a:pPr algn="ctr"/>
            <a:endParaRPr lang="it-IT" sz="1600" b="1"/>
          </a:p>
          <a:p>
            <a:pPr algn="ctr"/>
            <a:r>
              <a:rPr lang="it-IT" sz="1600" b="1"/>
              <a:t>FORMING</a:t>
            </a:r>
          </a:p>
        </p:txBody>
      </p:sp>
      <p:sp>
        <p:nvSpPr>
          <p:cNvPr id="5" name="Rettangolo 4">
            <a:extLst>
              <a:ext uri="{FF2B5EF4-FFF2-40B4-BE49-F238E27FC236}">
                <a16:creationId xmlns:a16="http://schemas.microsoft.com/office/drawing/2014/main" id="{3BC9B72D-A3D4-4542-F8D7-EC4BE5FEA63F}"/>
              </a:ext>
            </a:extLst>
          </p:cNvPr>
          <p:cNvSpPr/>
          <p:nvPr/>
        </p:nvSpPr>
        <p:spPr>
          <a:xfrm>
            <a:off x="3112190" y="2386022"/>
            <a:ext cx="1353929" cy="3674861"/>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r>
              <a:rPr lang="it-IT" sz="1600" b="1"/>
              <a:t>STORMING</a:t>
            </a:r>
          </a:p>
        </p:txBody>
      </p:sp>
      <p:sp>
        <p:nvSpPr>
          <p:cNvPr id="6" name="Rettangolo 5">
            <a:extLst>
              <a:ext uri="{FF2B5EF4-FFF2-40B4-BE49-F238E27FC236}">
                <a16:creationId xmlns:a16="http://schemas.microsoft.com/office/drawing/2014/main" id="{8FA5BC56-DCFF-61EA-2ED8-11482FD9F07F}"/>
              </a:ext>
            </a:extLst>
          </p:cNvPr>
          <p:cNvSpPr/>
          <p:nvPr/>
        </p:nvSpPr>
        <p:spPr>
          <a:xfrm>
            <a:off x="4455694" y="2386019"/>
            <a:ext cx="1353929" cy="3674863"/>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a:p>
          <a:p>
            <a:pPr algn="ctr"/>
            <a:r>
              <a:rPr lang="it-IT" sz="1600" b="1"/>
              <a:t>NORMING</a:t>
            </a:r>
          </a:p>
        </p:txBody>
      </p:sp>
      <p:sp>
        <p:nvSpPr>
          <p:cNvPr id="7" name="Rettangolo 6">
            <a:extLst>
              <a:ext uri="{FF2B5EF4-FFF2-40B4-BE49-F238E27FC236}">
                <a16:creationId xmlns:a16="http://schemas.microsoft.com/office/drawing/2014/main" id="{792A1013-5E5A-3D07-4546-8CAAA507EC19}"/>
              </a:ext>
            </a:extLst>
          </p:cNvPr>
          <p:cNvSpPr/>
          <p:nvPr/>
        </p:nvSpPr>
        <p:spPr>
          <a:xfrm>
            <a:off x="5809624" y="2386017"/>
            <a:ext cx="1353929" cy="3674864"/>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600" b="1"/>
              <a:t>PERFORMING</a:t>
            </a:r>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a:p>
            <a:pPr algn="ctr"/>
            <a:endParaRPr lang="it-IT" sz="1600" b="1"/>
          </a:p>
        </p:txBody>
      </p:sp>
      <p:sp>
        <p:nvSpPr>
          <p:cNvPr id="8" name="Rettangolo 7">
            <a:extLst>
              <a:ext uri="{FF2B5EF4-FFF2-40B4-BE49-F238E27FC236}">
                <a16:creationId xmlns:a16="http://schemas.microsoft.com/office/drawing/2014/main" id="{DDC266D1-2082-5528-D894-8A87D98B990E}"/>
              </a:ext>
            </a:extLst>
          </p:cNvPr>
          <p:cNvSpPr/>
          <p:nvPr/>
        </p:nvSpPr>
        <p:spPr>
          <a:xfrm>
            <a:off x="7163554" y="2386013"/>
            <a:ext cx="1353929" cy="3674863"/>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a:p>
          <a:p>
            <a:pPr algn="ctr"/>
            <a:r>
              <a:rPr lang="it-IT" sz="1600" b="1"/>
              <a:t>ADJOURNING</a:t>
            </a:r>
          </a:p>
          <a:p>
            <a:pPr algn="ctr"/>
            <a:endParaRPr lang="it-IT" sz="1600" b="1"/>
          </a:p>
          <a:p>
            <a:pPr algn="ctr"/>
            <a:endParaRPr lang="it-IT" sz="1600" b="1"/>
          </a:p>
          <a:p>
            <a:pPr algn="ctr"/>
            <a:endParaRPr lang="it-IT" sz="1600" b="1"/>
          </a:p>
        </p:txBody>
      </p:sp>
      <p:cxnSp>
        <p:nvCxnSpPr>
          <p:cNvPr id="15" name="Connettore 2 14">
            <a:extLst>
              <a:ext uri="{FF2B5EF4-FFF2-40B4-BE49-F238E27FC236}">
                <a16:creationId xmlns:a16="http://schemas.microsoft.com/office/drawing/2014/main" id="{65B35581-E6CD-B183-9346-EE0199A6C68C}"/>
              </a:ext>
            </a:extLst>
          </p:cNvPr>
          <p:cNvCxnSpPr>
            <a:cxnSpLocks/>
          </p:cNvCxnSpPr>
          <p:nvPr/>
        </p:nvCxnSpPr>
        <p:spPr>
          <a:xfrm>
            <a:off x="1758259" y="6060884"/>
            <a:ext cx="7283243" cy="0"/>
          </a:xfrm>
          <a:prstGeom prst="straightConnector1">
            <a:avLst/>
          </a:prstGeom>
          <a:ln w="31750">
            <a:solidFill>
              <a:schemeClr val="accent1">
                <a:lumMod val="50000"/>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18" name="Connettore 2 17">
            <a:extLst>
              <a:ext uri="{FF2B5EF4-FFF2-40B4-BE49-F238E27FC236}">
                <a16:creationId xmlns:a16="http://schemas.microsoft.com/office/drawing/2014/main" id="{CA6BA6F7-C8E7-A70D-9CDC-6298F0B3DE9C}"/>
              </a:ext>
            </a:extLst>
          </p:cNvPr>
          <p:cNvCxnSpPr>
            <a:cxnSpLocks/>
          </p:cNvCxnSpPr>
          <p:nvPr/>
        </p:nvCxnSpPr>
        <p:spPr>
          <a:xfrm flipV="1">
            <a:off x="1758259" y="2076450"/>
            <a:ext cx="0" cy="3984434"/>
          </a:xfrm>
          <a:prstGeom prst="straightConnector1">
            <a:avLst/>
          </a:prstGeom>
          <a:ln w="31750">
            <a:solidFill>
              <a:schemeClr val="accent1">
                <a:lumMod val="5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0" name="CasellaDiTesto 9">
            <a:extLst>
              <a:ext uri="{FF2B5EF4-FFF2-40B4-BE49-F238E27FC236}">
                <a16:creationId xmlns:a16="http://schemas.microsoft.com/office/drawing/2014/main" id="{B3658E2A-34DE-2DD9-12AD-1424A6D3891E}"/>
              </a:ext>
            </a:extLst>
          </p:cNvPr>
          <p:cNvSpPr txBox="1"/>
          <p:nvPr/>
        </p:nvSpPr>
        <p:spPr>
          <a:xfrm>
            <a:off x="9215438" y="5915025"/>
            <a:ext cx="1353929" cy="369332"/>
          </a:xfrm>
          <a:prstGeom prst="rect">
            <a:avLst/>
          </a:prstGeom>
          <a:noFill/>
        </p:spPr>
        <p:txBody>
          <a:bodyPr wrap="square" rtlCol="0">
            <a:spAutoFit/>
          </a:bodyPr>
          <a:lstStyle/>
          <a:p>
            <a:r>
              <a:rPr lang="it-IT"/>
              <a:t>X = tempo</a:t>
            </a:r>
          </a:p>
        </p:txBody>
      </p:sp>
      <p:sp>
        <p:nvSpPr>
          <p:cNvPr id="11" name="CasellaDiTesto 10">
            <a:extLst>
              <a:ext uri="{FF2B5EF4-FFF2-40B4-BE49-F238E27FC236}">
                <a16:creationId xmlns:a16="http://schemas.microsoft.com/office/drawing/2014/main" id="{AD4EDC58-EAE3-BB79-233F-105888809A3C}"/>
              </a:ext>
            </a:extLst>
          </p:cNvPr>
          <p:cNvSpPr txBox="1"/>
          <p:nvPr/>
        </p:nvSpPr>
        <p:spPr>
          <a:xfrm>
            <a:off x="149708" y="1924348"/>
            <a:ext cx="1567346" cy="923330"/>
          </a:xfrm>
          <a:prstGeom prst="rect">
            <a:avLst/>
          </a:prstGeom>
          <a:noFill/>
        </p:spPr>
        <p:txBody>
          <a:bodyPr wrap="square" rtlCol="0">
            <a:spAutoFit/>
          </a:bodyPr>
          <a:lstStyle/>
          <a:p>
            <a:pPr algn="r"/>
            <a:r>
              <a:rPr lang="it-IT"/>
              <a:t>y = performance del gruppo</a:t>
            </a:r>
          </a:p>
        </p:txBody>
      </p:sp>
      <p:sp>
        <p:nvSpPr>
          <p:cNvPr id="9" name="Titolo 1">
            <a:extLst>
              <a:ext uri="{FF2B5EF4-FFF2-40B4-BE49-F238E27FC236}">
                <a16:creationId xmlns:a16="http://schemas.microsoft.com/office/drawing/2014/main" id="{89C475C9-31F9-359B-8032-C6DF7037F922}"/>
              </a:ext>
            </a:extLst>
          </p:cNvPr>
          <p:cNvSpPr txBox="1">
            <a:spLocks/>
          </p:cNvSpPr>
          <p:nvPr/>
        </p:nvSpPr>
        <p:spPr>
          <a:xfrm>
            <a:off x="603456" y="514112"/>
            <a:ext cx="6238777" cy="993805"/>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3600">
                <a:solidFill>
                  <a:srgbClr val="1A75DB"/>
                </a:solidFill>
                <a:latin typeface="+mn-lt"/>
              </a:rPr>
              <a:t>Le 5 Fasi di Vita del Gruppo</a:t>
            </a:r>
            <a:endParaRPr lang="it-IT" sz="3600">
              <a:solidFill>
                <a:srgbClr val="1A75DB"/>
              </a:solidFill>
              <a:latin typeface="+mn-lt"/>
            </a:endParaRPr>
          </a:p>
        </p:txBody>
      </p:sp>
      <p:sp>
        <p:nvSpPr>
          <p:cNvPr id="12" name="CasellaDiTesto 8">
            <a:extLst>
              <a:ext uri="{FF2B5EF4-FFF2-40B4-BE49-F238E27FC236}">
                <a16:creationId xmlns:a16="http://schemas.microsoft.com/office/drawing/2014/main" id="{1FD7A09B-8EB0-96B1-16FF-40065F018A56}"/>
              </a:ext>
            </a:extLst>
          </p:cNvPr>
          <p:cNvSpPr txBox="1"/>
          <p:nvPr/>
        </p:nvSpPr>
        <p:spPr>
          <a:xfrm>
            <a:off x="6106510" y="355399"/>
            <a:ext cx="4462857" cy="1569660"/>
          </a:xfrm>
          <a:prstGeom prst="rect">
            <a:avLst/>
          </a:prstGeom>
          <a:noFill/>
        </p:spPr>
        <p:txBody>
          <a:bodyPr wrap="square">
            <a:spAutoFit/>
          </a:bodyPr>
          <a:lstStyle/>
          <a:p>
            <a:pPr algn="just">
              <a:spcBef>
                <a:spcPct val="20000"/>
              </a:spcBef>
            </a:pPr>
            <a:r>
              <a:rPr lang="en-US" sz="2400"/>
              <a:t>I</a:t>
            </a:r>
            <a:r>
              <a:rPr lang="it-IT" sz="2400">
                <a:effectLst/>
              </a:rPr>
              <a:t>n questo modello possiamo distinguere cinque fasi di vita che si sviluppano lungo una linea temporale</a:t>
            </a:r>
            <a:r>
              <a:rPr lang="en-US" sz="2400">
                <a:effectLst/>
              </a:rPr>
              <a:t> </a:t>
            </a:r>
            <a:endParaRPr lang="it-IT" sz="2400"/>
          </a:p>
        </p:txBody>
      </p:sp>
      <p:sp>
        <p:nvSpPr>
          <p:cNvPr id="13" name="Footer Placeholder 4">
            <a:extLst>
              <a:ext uri="{FF2B5EF4-FFF2-40B4-BE49-F238E27FC236}">
                <a16:creationId xmlns:a16="http://schemas.microsoft.com/office/drawing/2014/main" id="{62B6C9AE-678C-E7B7-F51D-3BA03C5B4C6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a:t>Project: 101101139 — H-PASS — EU4H-2022-PJ</a:t>
            </a:r>
            <a:endParaRPr lang="el-GR" altLang="en-US" sz="1200"/>
          </a:p>
        </p:txBody>
      </p:sp>
      <p:sp>
        <p:nvSpPr>
          <p:cNvPr id="14" name="Figura a mano libera 13">
            <a:extLst>
              <a:ext uri="{FF2B5EF4-FFF2-40B4-BE49-F238E27FC236}">
                <a16:creationId xmlns:a16="http://schemas.microsoft.com/office/drawing/2014/main" id="{2E27CE84-47D6-A043-E9D3-FBAFC4EF1D9F}"/>
              </a:ext>
            </a:extLst>
          </p:cNvPr>
          <p:cNvSpPr/>
          <p:nvPr/>
        </p:nvSpPr>
        <p:spPr>
          <a:xfrm>
            <a:off x="2252523" y="3167856"/>
            <a:ext cx="5532234" cy="2433166"/>
          </a:xfrm>
          <a:custGeom>
            <a:avLst/>
            <a:gdLst>
              <a:gd name="connsiteX0" fmla="*/ 5532234 w 5532234"/>
              <a:gd name="connsiteY0" fmla="*/ 712166 h 2433166"/>
              <a:gd name="connsiteX1" fmla="*/ 4197704 w 5532234"/>
              <a:gd name="connsiteY1" fmla="*/ 7830 h 2433166"/>
              <a:gd name="connsiteX2" fmla="*/ 2912601 w 5532234"/>
              <a:gd name="connsiteY2" fmla="*/ 1119939 h 2433166"/>
              <a:gd name="connsiteX3" fmla="*/ 1516288 w 5532234"/>
              <a:gd name="connsiteY3" fmla="*/ 2429755 h 2433166"/>
              <a:gd name="connsiteX4" fmla="*/ 144688 w 5532234"/>
              <a:gd name="connsiteY4" fmla="*/ 1527712 h 2433166"/>
              <a:gd name="connsiteX5" fmla="*/ 107618 w 5532234"/>
              <a:gd name="connsiteY5" fmla="*/ 1515355 h 243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2234" h="2433166">
                <a:moveTo>
                  <a:pt x="5532234" y="712166"/>
                </a:moveTo>
                <a:cubicBezTo>
                  <a:pt x="5083271" y="326017"/>
                  <a:pt x="4634309" y="-60132"/>
                  <a:pt x="4197704" y="7830"/>
                </a:cubicBezTo>
                <a:cubicBezTo>
                  <a:pt x="3761099" y="75792"/>
                  <a:pt x="3359504" y="716285"/>
                  <a:pt x="2912601" y="1119939"/>
                </a:cubicBezTo>
                <a:cubicBezTo>
                  <a:pt x="2465698" y="1523593"/>
                  <a:pt x="1977607" y="2361793"/>
                  <a:pt x="1516288" y="2429755"/>
                </a:cubicBezTo>
                <a:cubicBezTo>
                  <a:pt x="1054969" y="2497717"/>
                  <a:pt x="144688" y="1527712"/>
                  <a:pt x="144688" y="1527712"/>
                </a:cubicBezTo>
                <a:cubicBezTo>
                  <a:pt x="-90090" y="1375312"/>
                  <a:pt x="8764" y="1445333"/>
                  <a:pt x="107618" y="1515355"/>
                </a:cubicBezTo>
              </a:path>
            </a:pathLst>
          </a:custGeom>
          <a:noFill/>
          <a:ln w="317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E1F13C3F-9848-C3C9-C765-A9B1CF0BDEFF}"/>
              </a:ext>
            </a:extLst>
          </p:cNvPr>
          <p:cNvSpPr txBox="1"/>
          <p:nvPr/>
        </p:nvSpPr>
        <p:spPr>
          <a:xfrm>
            <a:off x="2937264" y="6284357"/>
            <a:ext cx="5400674" cy="369332"/>
          </a:xfrm>
          <a:prstGeom prst="rect">
            <a:avLst/>
          </a:prstGeom>
          <a:noFill/>
        </p:spPr>
        <p:txBody>
          <a:bodyPr wrap="square">
            <a:spAutoFit/>
          </a:bodyPr>
          <a:lstStyle/>
          <a:p>
            <a:r>
              <a:rPr lang="it-IT" dirty="0">
                <a:hlinkClick r:id="rId3"/>
              </a:rPr>
              <a:t>https://youtu.be/OswiOTJsA1w?feature=shared</a:t>
            </a:r>
            <a:endParaRPr lang="it-IT" dirty="0"/>
          </a:p>
        </p:txBody>
      </p:sp>
    </p:spTree>
    <p:extLst>
      <p:ext uri="{BB962C8B-B14F-4D97-AF65-F5344CB8AC3E}">
        <p14:creationId xmlns:p14="http://schemas.microsoft.com/office/powerpoint/2010/main" val="3507749309"/>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6E8BD1EDD5E1D4BA86B6739D9C78BFE" ma:contentTypeVersion="4" ma:contentTypeDescription="Create a new document." ma:contentTypeScope="" ma:versionID="65ef8a646f61542b4a114fdc411072fa">
  <xsd:schema xmlns:xsd="http://www.w3.org/2001/XMLSchema" xmlns:xs="http://www.w3.org/2001/XMLSchema" xmlns:p="http://schemas.microsoft.com/office/2006/metadata/properties" xmlns:ns2="929330b4-c825-4ce0-a43b-30c98fc842e1" targetNamespace="http://schemas.microsoft.com/office/2006/metadata/properties" ma:root="true" ma:fieldsID="4ac0ac194a842b5118c1539da8c6042e" ns2:_="">
    <xsd:import namespace="929330b4-c825-4ce0-a43b-30c98fc842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330b4-c825-4ce0-a43b-30c98fc84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8878DB60-6B62-4059-8501-56A022DBEDA5}">
  <ds:schemaRefs>
    <ds:schemaRef ds:uri="929330b4-c825-4ce0-a43b-30c98fc842e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419D27F-485F-424B-BBA9-7FA72AD92939}">
  <ds:schemaRefs>
    <ds:schemaRef ds:uri="http://purl.org/dc/terms/"/>
    <ds:schemaRef ds:uri="http://schemas.openxmlformats.org/package/2006/metadata/core-properties"/>
    <ds:schemaRef ds:uri="http://schemas.microsoft.com/office/2006/documentManagement/types"/>
    <ds:schemaRef ds:uri="929330b4-c825-4ce0-a43b-30c98fc842e1"/>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12</TotalTime>
  <Words>5251</Words>
  <Application>Microsoft Office PowerPoint</Application>
  <PresentationFormat>Personalizzato</PresentationFormat>
  <Paragraphs>478</Paragraphs>
  <Slides>39</Slides>
  <Notes>24</Notes>
  <HiddenSlides>0</HiddenSlides>
  <MMClips>0</MMClips>
  <ScaleCrop>false</ScaleCrop>
  <HeadingPairs>
    <vt:vector size="6" baseType="variant">
      <vt:variant>
        <vt:lpstr>Caratteri utilizzati</vt:lpstr>
      </vt:variant>
      <vt:variant>
        <vt:i4>8</vt:i4>
      </vt:variant>
      <vt:variant>
        <vt:lpstr>Tema</vt:lpstr>
      </vt:variant>
      <vt:variant>
        <vt:i4>2</vt:i4>
      </vt:variant>
      <vt:variant>
        <vt:lpstr>Titoli diapositive</vt:lpstr>
      </vt:variant>
      <vt:variant>
        <vt:i4>39</vt:i4>
      </vt:variant>
    </vt:vector>
  </HeadingPairs>
  <TitlesOfParts>
    <vt:vector size="49" baseType="lpstr">
      <vt:lpstr>MS Gothic</vt:lpstr>
      <vt:lpstr>Aptos</vt:lpstr>
      <vt:lpstr>Aptos Display</vt:lpstr>
      <vt:lpstr>Arial</vt:lpstr>
      <vt:lpstr>Calibri</vt:lpstr>
      <vt:lpstr>calibri light</vt:lpstr>
      <vt:lpstr>Century Gothic</vt:lpstr>
      <vt:lpstr>Times New Roman</vt:lpstr>
      <vt:lpstr>Tema di Office</vt:lpstr>
      <vt:lpstr>1_Tema di Office</vt:lpstr>
      <vt:lpstr>Lavoro di squadra in Sanità</vt:lpstr>
      <vt:lpstr>Presentazione standard di PowerPoint</vt:lpstr>
      <vt:lpstr>Obiettivi Formativi</vt:lpstr>
      <vt:lpstr>Presentazione standard di PowerPoint</vt:lpstr>
      <vt:lpstr>Presentazione standard di PowerPoint</vt:lpstr>
      <vt:lpstr>Quali sono I Benefici del Lavoro di Squadra in Sanità?</vt:lpstr>
      <vt:lpstr>Le Fasi del Ciclo di Vita</vt:lpstr>
      <vt:lpstr>Le 5 fasi di vita del gruppo</vt:lpstr>
      <vt:lpstr>Presentazione standard di PowerPoint</vt:lpstr>
      <vt:lpstr>Presentazione standard di PowerPoint</vt:lpstr>
      <vt:lpstr>Qual è lo stile di leadership più efficace che il leader del gruppo deve adottare?</vt:lpstr>
      <vt:lpstr>Le fasi di vita del gruppo</vt:lpstr>
      <vt:lpstr>Presentazione standard di PowerPoint</vt:lpstr>
      <vt:lpstr>Presentazione standard di PowerPoint</vt:lpstr>
      <vt:lpstr>Presentazione standard di PowerPoint</vt:lpstr>
      <vt:lpstr>Qual è lo stile di leadership più efficace che il leader del gruppo deve adottare?</vt:lpstr>
      <vt:lpstr>Le fasi di vita del gruppo</vt:lpstr>
      <vt:lpstr>Qual è lo stile di leadership più efficace che il leader del gruppo deve adottare?</vt:lpstr>
      <vt:lpstr>Presentazione standard di PowerPoint</vt:lpstr>
      <vt:lpstr>Messaggi chiave e recap (1)</vt:lpstr>
      <vt:lpstr>Messaggi chiave e recap (2)</vt:lpstr>
      <vt:lpstr>I ruoli del team secondo Belbin</vt:lpstr>
      <vt:lpstr>I ruoli del team secondo Belbin</vt:lpstr>
      <vt:lpstr>I ruoli del team secondo Belbin</vt:lpstr>
      <vt:lpstr>I ruoli del team secondo Belbin</vt:lpstr>
      <vt:lpstr>I ruoli del team secondo Belbin</vt:lpstr>
      <vt:lpstr>I ruoli del team secondo Belbin</vt:lpstr>
      <vt:lpstr>I ruoli del team secondo Belbin</vt:lpstr>
      <vt:lpstr>Che cosa si intende per riunione?</vt:lpstr>
      <vt:lpstr>Riunioni: Pro &amp; Contro</vt:lpstr>
      <vt:lpstr>Contenuto e Processo</vt:lpstr>
      <vt:lpstr>Compiti  del Team Leader</vt:lpstr>
      <vt:lpstr>Fasi della Riunione</vt:lpstr>
      <vt:lpstr>Dare e ricevere feedback durante una riunione</vt:lpstr>
      <vt:lpstr>Conclusioni </vt:lpstr>
      <vt:lpstr>Bibliografia</vt:lpstr>
      <vt:lpstr>Presentazione standard di PowerPoint</vt:lpstr>
      <vt:lpstr>Presentazione standard di PowerPoint</vt:lpstr>
      <vt:lpstr>Fine dell’Unità Formativa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lastModifiedBy>Piermario Di Grazia</cp:lastModifiedBy>
  <cp:revision>84</cp:revision>
  <dcterms:created xsi:type="dcterms:W3CDTF">2023-07-21T15:01:30Z</dcterms:created>
  <dcterms:modified xsi:type="dcterms:W3CDTF">2026-03-05T07:51:30Z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0x010100C6E8BD1EDD5E1D4BA86B6739D9C78BFE</vt:lpwstr>
  </property>
  <property fmtid="{D5CDD505-2E9C-101B-9397-08002B2CF9AE}" pid="10" name="MediaServiceImageTags">
    <vt:lpwstr/>
  </property>
</Properties>
</file>